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73"/>
  </p:notesMasterIdLst>
  <p:handoutMasterIdLst>
    <p:handoutMasterId r:id="rId74"/>
  </p:handoutMasterIdLst>
  <p:sldIdLst>
    <p:sldId id="256" r:id="rId2"/>
    <p:sldId id="466" r:id="rId3"/>
    <p:sldId id="464" r:id="rId4"/>
    <p:sldId id="465" r:id="rId5"/>
    <p:sldId id="489" r:id="rId6"/>
    <p:sldId id="483" r:id="rId7"/>
    <p:sldId id="484" r:id="rId8"/>
    <p:sldId id="485" r:id="rId9"/>
    <p:sldId id="486" r:id="rId10"/>
    <p:sldId id="487" r:id="rId11"/>
    <p:sldId id="482" r:id="rId12"/>
    <p:sldId id="490" r:id="rId13"/>
    <p:sldId id="491" r:id="rId14"/>
    <p:sldId id="492" r:id="rId15"/>
    <p:sldId id="493" r:id="rId16"/>
    <p:sldId id="494" r:id="rId17"/>
    <p:sldId id="467" r:id="rId18"/>
    <p:sldId id="481" r:id="rId19"/>
    <p:sldId id="468" r:id="rId20"/>
    <p:sldId id="479" r:id="rId21"/>
    <p:sldId id="480" r:id="rId22"/>
    <p:sldId id="469" r:id="rId23"/>
    <p:sldId id="488" r:id="rId24"/>
    <p:sldId id="447" r:id="rId25"/>
    <p:sldId id="448" r:id="rId26"/>
    <p:sldId id="495" r:id="rId27"/>
    <p:sldId id="449" r:id="rId28"/>
    <p:sldId id="419" r:id="rId29"/>
    <p:sldId id="451" r:id="rId30"/>
    <p:sldId id="420" r:id="rId31"/>
    <p:sldId id="453" r:id="rId32"/>
    <p:sldId id="450" r:id="rId33"/>
    <p:sldId id="452" r:id="rId34"/>
    <p:sldId id="454" r:id="rId35"/>
    <p:sldId id="455" r:id="rId36"/>
    <p:sldId id="440" r:id="rId37"/>
    <p:sldId id="441" r:id="rId38"/>
    <p:sldId id="456" r:id="rId39"/>
    <p:sldId id="457" r:id="rId40"/>
    <p:sldId id="442" r:id="rId41"/>
    <p:sldId id="458" r:id="rId42"/>
    <p:sldId id="443" r:id="rId43"/>
    <p:sldId id="460" r:id="rId44"/>
    <p:sldId id="459" r:id="rId45"/>
    <p:sldId id="461" r:id="rId46"/>
    <p:sldId id="445" r:id="rId47"/>
    <p:sldId id="375" r:id="rId48"/>
    <p:sldId id="405" r:id="rId49"/>
    <p:sldId id="404" r:id="rId50"/>
    <p:sldId id="406" r:id="rId51"/>
    <p:sldId id="407" r:id="rId52"/>
    <p:sldId id="408" r:id="rId53"/>
    <p:sldId id="446" r:id="rId54"/>
    <p:sldId id="410" r:id="rId55"/>
    <p:sldId id="411" r:id="rId56"/>
    <p:sldId id="412" r:id="rId57"/>
    <p:sldId id="413" r:id="rId58"/>
    <p:sldId id="462" r:id="rId59"/>
    <p:sldId id="414" r:id="rId60"/>
    <p:sldId id="415" r:id="rId61"/>
    <p:sldId id="416" r:id="rId62"/>
    <p:sldId id="417" r:id="rId63"/>
    <p:sldId id="425" r:id="rId64"/>
    <p:sldId id="426" r:id="rId65"/>
    <p:sldId id="427" r:id="rId66"/>
    <p:sldId id="428" r:id="rId67"/>
    <p:sldId id="421" r:id="rId68"/>
    <p:sldId id="422" r:id="rId69"/>
    <p:sldId id="423" r:id="rId70"/>
    <p:sldId id="424" r:id="rId71"/>
    <p:sldId id="289" r:id="rId72"/>
  </p:sldIdLst>
  <p:sldSz cx="9144000" cy="6858000" type="screen4x3"/>
  <p:notesSz cx="6669088" cy="9928225"/>
  <p:defaultTextStyle>
    <a:defPPr>
      <a:defRPr lang="en-US"/>
    </a:defPPr>
    <a:lvl1pPr algn="l" rtl="0" eaLnBrk="0" fontAlgn="base" hangingPunct="0">
      <a:spcBef>
        <a:spcPct val="0"/>
      </a:spcBef>
      <a:spcAft>
        <a:spcPct val="0"/>
      </a:spcAft>
      <a:defRPr sz="1000" kern="1200">
        <a:solidFill>
          <a:schemeClr val="tx1"/>
        </a:solidFill>
        <a:latin typeface="Arial" charset="0"/>
        <a:ea typeface="+mn-ea"/>
        <a:cs typeface="+mn-cs"/>
      </a:defRPr>
    </a:lvl1pPr>
    <a:lvl2pPr marL="457200" algn="l" rtl="0" eaLnBrk="0" fontAlgn="base" hangingPunct="0">
      <a:spcBef>
        <a:spcPct val="0"/>
      </a:spcBef>
      <a:spcAft>
        <a:spcPct val="0"/>
      </a:spcAft>
      <a:defRPr sz="1000" kern="1200">
        <a:solidFill>
          <a:schemeClr val="tx1"/>
        </a:solidFill>
        <a:latin typeface="Arial" charset="0"/>
        <a:ea typeface="+mn-ea"/>
        <a:cs typeface="+mn-cs"/>
      </a:defRPr>
    </a:lvl2pPr>
    <a:lvl3pPr marL="914400" algn="l" rtl="0" eaLnBrk="0" fontAlgn="base" hangingPunct="0">
      <a:spcBef>
        <a:spcPct val="0"/>
      </a:spcBef>
      <a:spcAft>
        <a:spcPct val="0"/>
      </a:spcAft>
      <a:defRPr sz="1000" kern="1200">
        <a:solidFill>
          <a:schemeClr val="tx1"/>
        </a:solidFill>
        <a:latin typeface="Arial" charset="0"/>
        <a:ea typeface="+mn-ea"/>
        <a:cs typeface="+mn-cs"/>
      </a:defRPr>
    </a:lvl3pPr>
    <a:lvl4pPr marL="1371600" algn="l" rtl="0" eaLnBrk="0" fontAlgn="base" hangingPunct="0">
      <a:spcBef>
        <a:spcPct val="0"/>
      </a:spcBef>
      <a:spcAft>
        <a:spcPct val="0"/>
      </a:spcAft>
      <a:defRPr sz="1000" kern="1200">
        <a:solidFill>
          <a:schemeClr val="tx1"/>
        </a:solidFill>
        <a:latin typeface="Arial" charset="0"/>
        <a:ea typeface="+mn-ea"/>
        <a:cs typeface="+mn-cs"/>
      </a:defRPr>
    </a:lvl4pPr>
    <a:lvl5pPr marL="1828800" algn="l" rtl="0" eaLnBrk="0" fontAlgn="base" hangingPunct="0">
      <a:spcBef>
        <a:spcPct val="0"/>
      </a:spcBef>
      <a:spcAft>
        <a:spcPct val="0"/>
      </a:spcAft>
      <a:defRPr sz="1000" kern="1200">
        <a:solidFill>
          <a:schemeClr val="tx1"/>
        </a:solidFill>
        <a:latin typeface="Arial" charset="0"/>
        <a:ea typeface="+mn-ea"/>
        <a:cs typeface="+mn-cs"/>
      </a:defRPr>
    </a:lvl5pPr>
    <a:lvl6pPr marL="2286000" algn="l" defTabSz="914400" rtl="0" eaLnBrk="1" latinLnBrk="0" hangingPunct="1">
      <a:defRPr sz="1000" kern="1200">
        <a:solidFill>
          <a:schemeClr val="tx1"/>
        </a:solidFill>
        <a:latin typeface="Arial" charset="0"/>
        <a:ea typeface="+mn-ea"/>
        <a:cs typeface="+mn-cs"/>
      </a:defRPr>
    </a:lvl6pPr>
    <a:lvl7pPr marL="2743200" algn="l" defTabSz="914400" rtl="0" eaLnBrk="1" latinLnBrk="0" hangingPunct="1">
      <a:defRPr sz="1000" kern="1200">
        <a:solidFill>
          <a:schemeClr val="tx1"/>
        </a:solidFill>
        <a:latin typeface="Arial" charset="0"/>
        <a:ea typeface="+mn-ea"/>
        <a:cs typeface="+mn-cs"/>
      </a:defRPr>
    </a:lvl7pPr>
    <a:lvl8pPr marL="3200400" algn="l" defTabSz="914400" rtl="0" eaLnBrk="1" latinLnBrk="0" hangingPunct="1">
      <a:defRPr sz="1000" kern="1200">
        <a:solidFill>
          <a:schemeClr val="tx1"/>
        </a:solidFill>
        <a:latin typeface="Arial" charset="0"/>
        <a:ea typeface="+mn-ea"/>
        <a:cs typeface="+mn-cs"/>
      </a:defRPr>
    </a:lvl8pPr>
    <a:lvl9pPr marL="3657600" algn="l" defTabSz="914400" rtl="0" eaLnBrk="1" latinLnBrk="0" hangingPunct="1">
      <a:defRPr sz="10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32BB445A-6CDE-4781-B266-399C58AD33B9}">
          <p14:sldIdLst>
            <p14:sldId id="256"/>
            <p14:sldId id="466"/>
            <p14:sldId id="464"/>
            <p14:sldId id="465"/>
            <p14:sldId id="489"/>
            <p14:sldId id="483"/>
            <p14:sldId id="484"/>
            <p14:sldId id="485"/>
            <p14:sldId id="486"/>
            <p14:sldId id="487"/>
            <p14:sldId id="482"/>
            <p14:sldId id="490"/>
            <p14:sldId id="491"/>
            <p14:sldId id="492"/>
            <p14:sldId id="493"/>
            <p14:sldId id="494"/>
            <p14:sldId id="467"/>
            <p14:sldId id="481"/>
            <p14:sldId id="468"/>
            <p14:sldId id="479"/>
            <p14:sldId id="480"/>
            <p14:sldId id="469"/>
            <p14:sldId id="488"/>
            <p14:sldId id="447"/>
            <p14:sldId id="448"/>
            <p14:sldId id="495"/>
            <p14:sldId id="449"/>
            <p14:sldId id="419"/>
            <p14:sldId id="451"/>
            <p14:sldId id="420"/>
            <p14:sldId id="453"/>
            <p14:sldId id="450"/>
            <p14:sldId id="452"/>
            <p14:sldId id="454"/>
            <p14:sldId id="455"/>
            <p14:sldId id="440"/>
            <p14:sldId id="441"/>
            <p14:sldId id="456"/>
            <p14:sldId id="457"/>
            <p14:sldId id="442"/>
            <p14:sldId id="458"/>
            <p14:sldId id="443"/>
            <p14:sldId id="460"/>
            <p14:sldId id="459"/>
            <p14:sldId id="461"/>
            <p14:sldId id="445"/>
            <p14:sldId id="375"/>
            <p14:sldId id="405"/>
            <p14:sldId id="404"/>
            <p14:sldId id="406"/>
            <p14:sldId id="407"/>
            <p14:sldId id="408"/>
          </p14:sldIdLst>
        </p14:section>
        <p14:section name="Untitled Section" id="{26D94987-85C0-4509-8595-FD67CF1FD9F0}">
          <p14:sldIdLst>
            <p14:sldId id="446"/>
            <p14:sldId id="410"/>
            <p14:sldId id="411"/>
            <p14:sldId id="412"/>
            <p14:sldId id="413"/>
            <p14:sldId id="462"/>
            <p14:sldId id="414"/>
            <p14:sldId id="415"/>
            <p14:sldId id="416"/>
            <p14:sldId id="417"/>
            <p14:sldId id="425"/>
            <p14:sldId id="426"/>
            <p14:sldId id="427"/>
            <p14:sldId id="428"/>
            <p14:sldId id="421"/>
            <p14:sldId id="422"/>
            <p14:sldId id="423"/>
            <p14:sldId id="424"/>
            <p14:sldId id="2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508" y="44"/>
      </p:cViewPr>
      <p:guideLst>
        <p:guide orient="horz" pos="2160"/>
        <p:guide pos="2880"/>
      </p:guideLst>
    </p:cSldViewPr>
  </p:slideViewPr>
  <p:notesTextViewPr>
    <p:cViewPr>
      <p:scale>
        <a:sx n="75" d="100"/>
        <a:sy n="75" d="100"/>
      </p:scale>
      <p:origin x="0" y="0"/>
    </p:cViewPr>
  </p:notesTextViewPr>
  <p:sorterViewPr>
    <p:cViewPr>
      <p:scale>
        <a:sx n="66" d="100"/>
        <a:sy n="66" d="100"/>
      </p:scale>
      <p:origin x="0" y="140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90542" cy="495055"/>
          </a:xfrm>
          <a:prstGeom prst="rect">
            <a:avLst/>
          </a:prstGeom>
        </p:spPr>
        <p:txBody>
          <a:bodyPr vert="horz" lIns="93162" tIns="46582" rIns="93162" bIns="46582"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777037" y="0"/>
            <a:ext cx="2890542" cy="495055"/>
          </a:xfrm>
          <a:prstGeom prst="rect">
            <a:avLst/>
          </a:prstGeom>
        </p:spPr>
        <p:txBody>
          <a:bodyPr vert="horz" lIns="93162" tIns="46582" rIns="93162" bIns="46582" rtlCol="0"/>
          <a:lstStyle>
            <a:lvl1pPr algn="r">
              <a:defRPr sz="1200">
                <a:latin typeface="Arial" charset="0"/>
              </a:defRPr>
            </a:lvl1pPr>
          </a:lstStyle>
          <a:p>
            <a:pPr>
              <a:defRPr/>
            </a:pPr>
            <a:fld id="{5AEA3B04-1949-4DEF-BDB4-78B5ED4F83AF}" type="datetimeFigureOut">
              <a:rPr lang="en-US"/>
              <a:pPr>
                <a:defRPr/>
              </a:pPr>
              <a:t>10/6/2023</a:t>
            </a:fld>
            <a:endParaRPr lang="en-US"/>
          </a:p>
        </p:txBody>
      </p:sp>
      <p:sp>
        <p:nvSpPr>
          <p:cNvPr id="4" name="Footer Placeholder 3"/>
          <p:cNvSpPr>
            <a:spLocks noGrp="1"/>
          </p:cNvSpPr>
          <p:nvPr>
            <p:ph type="ftr" sz="quarter" idx="2"/>
          </p:nvPr>
        </p:nvSpPr>
        <p:spPr>
          <a:xfrm>
            <a:off x="1" y="9431475"/>
            <a:ext cx="2890542" cy="495055"/>
          </a:xfrm>
          <a:prstGeom prst="rect">
            <a:avLst/>
          </a:prstGeom>
        </p:spPr>
        <p:txBody>
          <a:bodyPr vert="horz" lIns="93162" tIns="46582" rIns="93162" bIns="46582"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777037" y="9431475"/>
            <a:ext cx="2890542" cy="495055"/>
          </a:xfrm>
          <a:prstGeom prst="rect">
            <a:avLst/>
          </a:prstGeom>
        </p:spPr>
        <p:txBody>
          <a:bodyPr vert="horz" wrap="square" lIns="93162" tIns="46582" rIns="93162" bIns="46582" numCol="1" anchor="b" anchorCtr="0" compatLnSpc="1">
            <a:prstTxWarp prst="textNoShape">
              <a:avLst/>
            </a:prstTxWarp>
          </a:bodyPr>
          <a:lstStyle>
            <a:lvl1pPr algn="r">
              <a:defRPr sz="1200"/>
            </a:lvl1pPr>
          </a:lstStyle>
          <a:p>
            <a:fld id="{DD50815A-C3EB-42DB-888B-F87FCC9B2ECF}"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890542" cy="495055"/>
          </a:xfrm>
          <a:prstGeom prst="rect">
            <a:avLst/>
          </a:prstGeom>
          <a:noFill/>
          <a:ln w="9525">
            <a:noFill/>
            <a:miter lim="800000"/>
            <a:headEnd/>
            <a:tailEnd/>
          </a:ln>
          <a:effectLst/>
        </p:spPr>
        <p:txBody>
          <a:bodyPr vert="horz" wrap="square" lIns="93162" tIns="46582" rIns="93162" bIns="46582"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8195" name="Rectangle 3"/>
          <p:cNvSpPr>
            <a:spLocks noGrp="1" noChangeArrowheads="1"/>
          </p:cNvSpPr>
          <p:nvPr>
            <p:ph type="dt" idx="1"/>
          </p:nvPr>
        </p:nvSpPr>
        <p:spPr bwMode="auto">
          <a:xfrm>
            <a:off x="3777037" y="0"/>
            <a:ext cx="2890542" cy="495055"/>
          </a:xfrm>
          <a:prstGeom prst="rect">
            <a:avLst/>
          </a:prstGeom>
          <a:noFill/>
          <a:ln w="9525">
            <a:noFill/>
            <a:miter lim="800000"/>
            <a:headEnd/>
            <a:tailEnd/>
          </a:ln>
          <a:effectLst/>
        </p:spPr>
        <p:txBody>
          <a:bodyPr vert="horz" wrap="square" lIns="93162" tIns="46582" rIns="93162" bIns="46582"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66003" y="4714890"/>
            <a:ext cx="5337083" cy="4467362"/>
          </a:xfrm>
          <a:prstGeom prst="rect">
            <a:avLst/>
          </a:prstGeom>
          <a:noFill/>
          <a:ln w="9525">
            <a:noFill/>
            <a:miter lim="800000"/>
            <a:headEnd/>
            <a:tailEnd/>
          </a:ln>
          <a:effectLst/>
        </p:spPr>
        <p:txBody>
          <a:bodyPr vert="horz" wrap="square" lIns="93162" tIns="46582" rIns="93162" bIns="465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1" y="9431475"/>
            <a:ext cx="2890542" cy="495055"/>
          </a:xfrm>
          <a:prstGeom prst="rect">
            <a:avLst/>
          </a:prstGeom>
          <a:noFill/>
          <a:ln w="9525">
            <a:noFill/>
            <a:miter lim="800000"/>
            <a:headEnd/>
            <a:tailEnd/>
          </a:ln>
          <a:effectLst/>
        </p:spPr>
        <p:txBody>
          <a:bodyPr vert="horz" wrap="square" lIns="93162" tIns="46582" rIns="93162" bIns="46582"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8199" name="Rectangle 7"/>
          <p:cNvSpPr>
            <a:spLocks noGrp="1" noChangeArrowheads="1"/>
          </p:cNvSpPr>
          <p:nvPr>
            <p:ph type="sldNum" sz="quarter" idx="5"/>
          </p:nvPr>
        </p:nvSpPr>
        <p:spPr bwMode="auto">
          <a:xfrm>
            <a:off x="3777037" y="9431475"/>
            <a:ext cx="2890542" cy="495055"/>
          </a:xfrm>
          <a:prstGeom prst="rect">
            <a:avLst/>
          </a:prstGeom>
          <a:noFill/>
          <a:ln w="9525">
            <a:noFill/>
            <a:miter lim="800000"/>
            <a:headEnd/>
            <a:tailEnd/>
          </a:ln>
          <a:effectLst/>
        </p:spPr>
        <p:txBody>
          <a:bodyPr vert="horz" wrap="square" lIns="93162" tIns="46582" rIns="93162" bIns="46582" numCol="1" anchor="b" anchorCtr="0" compatLnSpc="1">
            <a:prstTxWarp prst="textNoShape">
              <a:avLst/>
            </a:prstTxWarp>
          </a:bodyPr>
          <a:lstStyle>
            <a:lvl1pPr algn="r" eaLnBrk="1" hangingPunct="1">
              <a:defRPr sz="1200"/>
            </a:lvl1pPr>
          </a:lstStyle>
          <a:p>
            <a:fld id="{40A7A621-6FE5-4760-9FC7-C4E1CE6C6E5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A7A621-6FE5-4760-9FC7-C4E1CE6C6E52}" type="slidenum">
              <a:rPr lang="en-US" altLang="en-US" smtClean="0"/>
              <a:pPr/>
              <a:t>29</a:t>
            </a:fld>
            <a:endParaRPr lang="en-US" altLang="en-US"/>
          </a:p>
        </p:txBody>
      </p:sp>
    </p:spTree>
    <p:extLst>
      <p:ext uri="{BB962C8B-B14F-4D97-AF65-F5344CB8AC3E}">
        <p14:creationId xmlns:p14="http://schemas.microsoft.com/office/powerpoint/2010/main" val="3229410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A7A621-6FE5-4760-9FC7-C4E1CE6C6E52}" type="slidenum">
              <a:rPr lang="en-US" altLang="en-US" smtClean="0"/>
              <a:pPr/>
              <a:t>37</a:t>
            </a:fld>
            <a:endParaRPr lang="en-US" altLang="en-US"/>
          </a:p>
        </p:txBody>
      </p:sp>
    </p:spTree>
    <p:extLst>
      <p:ext uri="{BB962C8B-B14F-4D97-AF65-F5344CB8AC3E}">
        <p14:creationId xmlns:p14="http://schemas.microsoft.com/office/powerpoint/2010/main" val="3110951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p:spPr>
          <p:txBody>
            <a:bodyPr wrap="none" anchor="ct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lgn="ctr" eaLnBrk="1" hangingPunct="1">
                <a:defRPr/>
              </a:pPr>
              <a:endParaRPr kumimoji="1" lang="en-US" alt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p:spPr>
          <p:txBody>
            <a:bodyPr wrap="none" anchor="ct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lgn="ctr" eaLnBrk="1" hangingPunct="1">
                <a:defRPr/>
              </a:pPr>
              <a:endParaRPr kumimoji="1" lang="en-US" alt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p:spPr>
          <p:txBody>
            <a:bodyPr wrap="none" anchor="ct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defRPr/>
              </a:pPr>
              <a:endParaRPr lang="en-US" altLang="en-US"/>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p:spPr>
          <p:txBody>
            <a:bodyPr wrap="none" anchor="ct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defRPr/>
              </a:pPr>
              <a:endParaRPr lang="en-US" altLang="en-US"/>
            </a:p>
          </p:txBody>
        </p:sp>
      </p:grpSp>
      <p:sp>
        <p:nvSpPr>
          <p:cNvPr id="717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718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Date Placeholder 9"/>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Footer Placeholder 10"/>
          <p:cNvSpPr>
            <a:spLocks noGrp="1" noChangeArrowheads="1"/>
          </p:cNvSpPr>
          <p:nvPr>
            <p:ph type="ftr" sz="quarter" idx="11"/>
          </p:nvPr>
        </p:nvSpPr>
        <p:spPr/>
        <p:txBody>
          <a:bodyPr/>
          <a:lstStyle>
            <a:lvl1pPr algn="r">
              <a:defRPr/>
            </a:lvl1pPr>
          </a:lstStyle>
          <a:p>
            <a:pPr>
              <a:defRPr/>
            </a:pPr>
            <a:r>
              <a:rPr lang="en-US"/>
              <a:t>CA SHARAD A. SHAH</a:t>
            </a:r>
          </a:p>
        </p:txBody>
      </p:sp>
      <p:sp>
        <p:nvSpPr>
          <p:cNvPr id="12" name="Slide Number Placeholder 11"/>
          <p:cNvSpPr>
            <a:spLocks noGrp="1" noChangeArrowheads="1"/>
          </p:cNvSpPr>
          <p:nvPr>
            <p:ph type="sldNum" sz="quarter" idx="12"/>
          </p:nvPr>
        </p:nvSpPr>
        <p:spPr>
          <a:xfrm>
            <a:off x="76200" y="6248400"/>
            <a:ext cx="587375" cy="488950"/>
          </a:xfrm>
        </p:spPr>
        <p:txBody>
          <a:bodyPr anchorCtr="0"/>
          <a:lstStyle>
            <a:lvl1pPr>
              <a:defRPr/>
            </a:lvl1pPr>
          </a:lstStyle>
          <a:p>
            <a:fld id="{904CD7B8-A0E2-4EC8-BE95-AD7F8C0D8F6F}"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CA SHARAD A. SHAH</a:t>
            </a:r>
          </a:p>
        </p:txBody>
      </p:sp>
      <p:sp>
        <p:nvSpPr>
          <p:cNvPr id="6" name="Rectangle 13"/>
          <p:cNvSpPr>
            <a:spLocks noGrp="1" noChangeArrowheads="1"/>
          </p:cNvSpPr>
          <p:nvPr>
            <p:ph type="sldNum" sz="quarter" idx="12"/>
          </p:nvPr>
        </p:nvSpPr>
        <p:spPr>
          <a:ln/>
        </p:spPr>
        <p:txBody>
          <a:bodyPr/>
          <a:lstStyle>
            <a:lvl1pPr>
              <a:defRPr/>
            </a:lvl1pPr>
          </a:lstStyle>
          <a:p>
            <a:fld id="{3992F8DC-D1D7-40C7-B03C-1B1F4B22CBE4}"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CA SHARAD A. SHAH</a:t>
            </a:r>
          </a:p>
        </p:txBody>
      </p:sp>
      <p:sp>
        <p:nvSpPr>
          <p:cNvPr id="6" name="Rectangle 13"/>
          <p:cNvSpPr>
            <a:spLocks noGrp="1" noChangeArrowheads="1"/>
          </p:cNvSpPr>
          <p:nvPr>
            <p:ph type="sldNum" sz="quarter" idx="12"/>
          </p:nvPr>
        </p:nvSpPr>
        <p:spPr>
          <a:ln/>
        </p:spPr>
        <p:txBody>
          <a:bodyPr/>
          <a:lstStyle>
            <a:lvl1pPr>
              <a:defRPr/>
            </a:lvl1pPr>
          </a:lstStyle>
          <a:p>
            <a:fld id="{2639BCD5-F49A-472E-9829-F9D0F99F2359}"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a:t>Click to edit Master title style</a:t>
            </a:r>
          </a:p>
        </p:txBody>
      </p:sp>
      <p:sp>
        <p:nvSpPr>
          <p:cNvPr id="3" name="Table Placeholder 2"/>
          <p:cNvSpPr>
            <a:spLocks noGrp="1"/>
          </p:cNvSpPr>
          <p:nvPr>
            <p:ph type="tbl" idx="1"/>
          </p:nvPr>
        </p:nvSpPr>
        <p:spPr>
          <a:xfrm>
            <a:off x="838200" y="2362200"/>
            <a:ext cx="7693025" cy="3724275"/>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CA SHARAD A. SHAH</a:t>
            </a:r>
          </a:p>
        </p:txBody>
      </p:sp>
      <p:sp>
        <p:nvSpPr>
          <p:cNvPr id="6" name="Rectangle 13"/>
          <p:cNvSpPr>
            <a:spLocks noGrp="1" noChangeArrowheads="1"/>
          </p:cNvSpPr>
          <p:nvPr>
            <p:ph type="sldNum" sz="quarter" idx="12"/>
          </p:nvPr>
        </p:nvSpPr>
        <p:spPr>
          <a:ln/>
        </p:spPr>
        <p:txBody>
          <a:bodyPr/>
          <a:lstStyle>
            <a:lvl1pPr>
              <a:defRPr/>
            </a:lvl1pPr>
          </a:lstStyle>
          <a:p>
            <a:fld id="{0998472C-1235-4F73-B443-F4EB7B574874}"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CA SHARAD A. SHAH</a:t>
            </a:r>
          </a:p>
        </p:txBody>
      </p:sp>
      <p:sp>
        <p:nvSpPr>
          <p:cNvPr id="6" name="Rectangle 13"/>
          <p:cNvSpPr>
            <a:spLocks noGrp="1" noChangeArrowheads="1"/>
          </p:cNvSpPr>
          <p:nvPr>
            <p:ph type="sldNum" sz="quarter" idx="12"/>
          </p:nvPr>
        </p:nvSpPr>
        <p:spPr>
          <a:ln/>
        </p:spPr>
        <p:txBody>
          <a:bodyPr/>
          <a:lstStyle>
            <a:lvl1pPr>
              <a:defRPr/>
            </a:lvl1pPr>
          </a:lstStyle>
          <a:p>
            <a:fld id="{2DC3318A-F1A3-4C1B-8045-B7098A6FF42C}"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CA SHARAD A. SHAH</a:t>
            </a:r>
          </a:p>
        </p:txBody>
      </p:sp>
      <p:sp>
        <p:nvSpPr>
          <p:cNvPr id="6" name="Rectangle 13"/>
          <p:cNvSpPr>
            <a:spLocks noGrp="1" noChangeArrowheads="1"/>
          </p:cNvSpPr>
          <p:nvPr>
            <p:ph type="sldNum" sz="quarter" idx="12"/>
          </p:nvPr>
        </p:nvSpPr>
        <p:spPr>
          <a:ln/>
        </p:spPr>
        <p:txBody>
          <a:bodyPr/>
          <a:lstStyle>
            <a:lvl1pPr>
              <a:defRPr/>
            </a:lvl1pPr>
          </a:lstStyle>
          <a:p>
            <a:fld id="{617A0630-555E-46AD-BAEC-2D845CD7488E}"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CA SHARAD A. SHAH</a:t>
            </a:r>
          </a:p>
        </p:txBody>
      </p:sp>
      <p:sp>
        <p:nvSpPr>
          <p:cNvPr id="7" name="Rectangle 13"/>
          <p:cNvSpPr>
            <a:spLocks noGrp="1" noChangeArrowheads="1"/>
          </p:cNvSpPr>
          <p:nvPr>
            <p:ph type="sldNum" sz="quarter" idx="12"/>
          </p:nvPr>
        </p:nvSpPr>
        <p:spPr>
          <a:ln/>
        </p:spPr>
        <p:txBody>
          <a:bodyPr/>
          <a:lstStyle>
            <a:lvl1pPr>
              <a:defRPr/>
            </a:lvl1pPr>
          </a:lstStyle>
          <a:p>
            <a:fld id="{AEE331AA-79D3-4FFA-8FF6-C3252D6CD06C}"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CA SHARAD A. SHAH</a:t>
            </a:r>
          </a:p>
        </p:txBody>
      </p:sp>
      <p:sp>
        <p:nvSpPr>
          <p:cNvPr id="9" name="Rectangle 13"/>
          <p:cNvSpPr>
            <a:spLocks noGrp="1" noChangeArrowheads="1"/>
          </p:cNvSpPr>
          <p:nvPr>
            <p:ph type="sldNum" sz="quarter" idx="12"/>
          </p:nvPr>
        </p:nvSpPr>
        <p:spPr>
          <a:ln/>
        </p:spPr>
        <p:txBody>
          <a:bodyPr/>
          <a:lstStyle>
            <a:lvl1pPr>
              <a:defRPr/>
            </a:lvl1pPr>
          </a:lstStyle>
          <a:p>
            <a:fld id="{10D17DAB-A98A-46B5-AC09-01D045127ED9}"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CA SHARAD A. SHAH</a:t>
            </a:r>
          </a:p>
        </p:txBody>
      </p:sp>
      <p:sp>
        <p:nvSpPr>
          <p:cNvPr id="5" name="Rectangle 13"/>
          <p:cNvSpPr>
            <a:spLocks noGrp="1" noChangeArrowheads="1"/>
          </p:cNvSpPr>
          <p:nvPr>
            <p:ph type="sldNum" sz="quarter" idx="12"/>
          </p:nvPr>
        </p:nvSpPr>
        <p:spPr>
          <a:ln/>
        </p:spPr>
        <p:txBody>
          <a:bodyPr/>
          <a:lstStyle>
            <a:lvl1pPr>
              <a:defRPr/>
            </a:lvl1pPr>
          </a:lstStyle>
          <a:p>
            <a:fld id="{E6CE8F61-DEBA-4E02-A585-CAA98312D80C}"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CA SHARAD A. SHAH</a:t>
            </a:r>
          </a:p>
        </p:txBody>
      </p:sp>
      <p:sp>
        <p:nvSpPr>
          <p:cNvPr id="4" name="Rectangle 13"/>
          <p:cNvSpPr>
            <a:spLocks noGrp="1" noChangeArrowheads="1"/>
          </p:cNvSpPr>
          <p:nvPr>
            <p:ph type="sldNum" sz="quarter" idx="12"/>
          </p:nvPr>
        </p:nvSpPr>
        <p:spPr>
          <a:ln/>
        </p:spPr>
        <p:txBody>
          <a:bodyPr/>
          <a:lstStyle>
            <a:lvl1pPr>
              <a:defRPr/>
            </a:lvl1pPr>
          </a:lstStyle>
          <a:p>
            <a:fld id="{CE70C57D-D65A-4063-BAAE-2418F145CCC2}"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CA SHARAD A. SHAH</a:t>
            </a:r>
          </a:p>
        </p:txBody>
      </p:sp>
      <p:sp>
        <p:nvSpPr>
          <p:cNvPr id="7" name="Rectangle 13"/>
          <p:cNvSpPr>
            <a:spLocks noGrp="1" noChangeArrowheads="1"/>
          </p:cNvSpPr>
          <p:nvPr>
            <p:ph type="sldNum" sz="quarter" idx="12"/>
          </p:nvPr>
        </p:nvSpPr>
        <p:spPr>
          <a:ln/>
        </p:spPr>
        <p:txBody>
          <a:bodyPr/>
          <a:lstStyle>
            <a:lvl1pPr>
              <a:defRPr/>
            </a:lvl1pPr>
          </a:lstStyle>
          <a:p>
            <a:fld id="{0D6C3CCE-57F1-452B-B5DE-D58BF1D41695}"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CA SHARAD A. SHAH</a:t>
            </a:r>
          </a:p>
        </p:txBody>
      </p:sp>
      <p:sp>
        <p:nvSpPr>
          <p:cNvPr id="7" name="Rectangle 13"/>
          <p:cNvSpPr>
            <a:spLocks noGrp="1" noChangeArrowheads="1"/>
          </p:cNvSpPr>
          <p:nvPr>
            <p:ph type="sldNum" sz="quarter" idx="12"/>
          </p:nvPr>
        </p:nvSpPr>
        <p:spPr>
          <a:ln/>
        </p:spPr>
        <p:txBody>
          <a:bodyPr/>
          <a:lstStyle>
            <a:lvl1pPr>
              <a:defRPr/>
            </a:lvl1pPr>
          </a:lstStyle>
          <a:p>
            <a:fld id="{ED75D852-C5DB-4532-AABB-6ADEEFD5ED44}"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p:spPr>
            <p:txBody>
              <a:bodyPr wrap="none" anchor="ct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defRPr/>
                </a:pPr>
                <a:endParaRPr lang="en-US" altLang="en-US"/>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p:spPr>
            <p:txBody>
              <a:bodyPr wrap="none"/>
              <a:lstStyle/>
              <a:p>
                <a:endParaRPr lang="en-US"/>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p:spPr>
            <p:txBody>
              <a:bodyPr wrap="none" anchor="ct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defRPr/>
                </a:pPr>
                <a:endParaRPr lang="en-US" altLang="en-US"/>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p:spPr>
            <p:txBody>
              <a:bodyPr wrap="none" anchor="ct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defRPr/>
                </a:pPr>
                <a:endParaRPr lang="en-US" alt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Arial" pitchFamily="34" charset="0"/>
              </a:defRPr>
            </a:lvl1pPr>
          </a:lstStyle>
          <a:p>
            <a:pPr>
              <a:defRPr/>
            </a:pPr>
            <a:endParaRPr lang="en-US"/>
          </a:p>
        </p:txBody>
      </p:sp>
      <p:sp>
        <p:nvSpPr>
          <p:cNvPr id="615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Arial" pitchFamily="34" charset="0"/>
              </a:defRPr>
            </a:lvl1pPr>
          </a:lstStyle>
          <a:p>
            <a:pPr>
              <a:defRPr/>
            </a:pPr>
            <a:r>
              <a:rPr lang="en-US"/>
              <a:t>CA SHARAD A. SHAH</a:t>
            </a:r>
          </a:p>
        </p:txBody>
      </p:sp>
      <p:sp>
        <p:nvSpPr>
          <p:cNvPr id="6157"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F69E1FD7-4104-48F4-8623-10094242DEC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02"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 id="2147484001" r:id="rId12"/>
  </p:sldLayoutIdLst>
  <p:hf hd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pitchFamily="34" charset="0"/>
        </a:defRPr>
      </a:lvl2pPr>
      <a:lvl3pPr algn="l" rtl="0" eaLnBrk="0" fontAlgn="base" hangingPunct="0">
        <a:lnSpc>
          <a:spcPct val="90000"/>
        </a:lnSpc>
        <a:spcBef>
          <a:spcPct val="0"/>
        </a:spcBef>
        <a:spcAft>
          <a:spcPct val="0"/>
        </a:spcAft>
        <a:defRPr sz="3600" b="1">
          <a:solidFill>
            <a:schemeClr val="tx2"/>
          </a:solidFill>
          <a:latin typeface="Arial" pitchFamily="34" charset="0"/>
        </a:defRPr>
      </a:lvl3pPr>
      <a:lvl4pPr algn="l" rtl="0" eaLnBrk="0" fontAlgn="base" hangingPunct="0">
        <a:lnSpc>
          <a:spcPct val="90000"/>
        </a:lnSpc>
        <a:spcBef>
          <a:spcPct val="0"/>
        </a:spcBef>
        <a:spcAft>
          <a:spcPct val="0"/>
        </a:spcAft>
        <a:defRPr sz="3600" b="1">
          <a:solidFill>
            <a:schemeClr val="tx2"/>
          </a:solidFill>
          <a:latin typeface="Arial" pitchFamily="34" charset="0"/>
        </a:defRPr>
      </a:lvl4pPr>
      <a:lvl5pPr algn="l" rtl="0" eaLnBrk="0" fontAlgn="base" hangingPunct="0">
        <a:lnSpc>
          <a:spcPct val="90000"/>
        </a:lnSpc>
        <a:spcBef>
          <a:spcPct val="0"/>
        </a:spcBef>
        <a:spcAft>
          <a:spcPct val="0"/>
        </a:spcAft>
        <a:defRPr sz="3600" b="1">
          <a:solidFill>
            <a:schemeClr val="tx2"/>
          </a:solidFill>
          <a:latin typeface="Arial" pitchFamily="34" charset="0"/>
        </a:defRPr>
      </a:lvl5pPr>
      <a:lvl6pPr marL="457200" algn="l" rtl="0" fontAlgn="base">
        <a:lnSpc>
          <a:spcPct val="90000"/>
        </a:lnSpc>
        <a:spcBef>
          <a:spcPct val="0"/>
        </a:spcBef>
        <a:spcAft>
          <a:spcPct val="0"/>
        </a:spcAft>
        <a:defRPr sz="3600" b="1">
          <a:solidFill>
            <a:schemeClr val="tx2"/>
          </a:solidFill>
          <a:latin typeface="Arial" pitchFamily="34" charset="0"/>
        </a:defRPr>
      </a:lvl6pPr>
      <a:lvl7pPr marL="914400" algn="l" rtl="0" fontAlgn="base">
        <a:lnSpc>
          <a:spcPct val="90000"/>
        </a:lnSpc>
        <a:spcBef>
          <a:spcPct val="0"/>
        </a:spcBef>
        <a:spcAft>
          <a:spcPct val="0"/>
        </a:spcAft>
        <a:defRPr sz="3600" b="1">
          <a:solidFill>
            <a:schemeClr val="tx2"/>
          </a:solidFill>
          <a:latin typeface="Arial" pitchFamily="34" charset="0"/>
        </a:defRPr>
      </a:lvl7pPr>
      <a:lvl8pPr marL="1371600" algn="l" rtl="0" fontAlgn="base">
        <a:lnSpc>
          <a:spcPct val="90000"/>
        </a:lnSpc>
        <a:spcBef>
          <a:spcPct val="0"/>
        </a:spcBef>
        <a:spcAft>
          <a:spcPct val="0"/>
        </a:spcAft>
        <a:defRPr sz="3600" b="1">
          <a:solidFill>
            <a:schemeClr val="tx2"/>
          </a:solidFill>
          <a:latin typeface="Arial" pitchFamily="34" charset="0"/>
        </a:defRPr>
      </a:lvl8pPr>
      <a:lvl9pPr marL="1828800" algn="l" rtl="0" fontAlgn="base">
        <a:lnSpc>
          <a:spcPct val="90000"/>
        </a:lnSpc>
        <a:spcBef>
          <a:spcPct val="0"/>
        </a:spcBef>
        <a:spcAft>
          <a:spcPct val="0"/>
        </a:spcAft>
        <a:defRPr sz="36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p:txBody>
          <a:bodyPr/>
          <a:lstStyle/>
          <a:p>
            <a:pPr eaLnBrk="1" hangingPunct="1"/>
            <a:r>
              <a:rPr lang="en-IN" sz="2400" dirty="0">
                <a:latin typeface="Century" pitchFamily="18" charset="0"/>
                <a:ea typeface="+mn-ea"/>
                <a:cs typeface="+mn-cs"/>
              </a:rPr>
              <a:t>TRANSFER PRICING</a:t>
            </a:r>
            <a:br>
              <a:rPr lang="en-IN" sz="2400" dirty="0">
                <a:latin typeface="Century" pitchFamily="18" charset="0"/>
                <a:ea typeface="+mn-ea"/>
                <a:cs typeface="+mn-cs"/>
              </a:rPr>
            </a:br>
            <a:r>
              <a:rPr lang="en-IN" sz="2400" dirty="0">
                <a:latin typeface="Century" pitchFamily="18" charset="0"/>
                <a:ea typeface="+mn-ea"/>
                <a:cs typeface="+mn-cs"/>
              </a:rPr>
              <a:t>Assessment and Appeal </a:t>
            </a:r>
            <a:br>
              <a:rPr lang="en-IN" sz="2400" dirty="0">
                <a:latin typeface="Century" pitchFamily="18" charset="0"/>
                <a:ea typeface="+mn-ea"/>
                <a:cs typeface="+mn-cs"/>
              </a:rPr>
            </a:br>
            <a:r>
              <a:rPr lang="en-IN" sz="2400" dirty="0">
                <a:latin typeface="Century" pitchFamily="18" charset="0"/>
                <a:ea typeface="+mn-ea"/>
                <a:cs typeface="+mn-cs"/>
              </a:rPr>
              <a:t>(including Dispute Resolution Panel)</a:t>
            </a:r>
            <a:br>
              <a:rPr lang="en-IN" sz="2400" dirty="0">
                <a:latin typeface="Century" pitchFamily="18" charset="0"/>
                <a:ea typeface="+mn-ea"/>
                <a:cs typeface="+mn-cs"/>
              </a:rPr>
            </a:br>
            <a:r>
              <a:rPr lang="en-IN" sz="2400" dirty="0">
                <a:latin typeface="Century" pitchFamily="18" charset="0"/>
                <a:ea typeface="+mn-ea"/>
                <a:cs typeface="+mn-cs"/>
              </a:rPr>
              <a:t>S. 92CA and S. 144C</a:t>
            </a:r>
            <a:endParaRPr lang="en-US" altLang="en-US" sz="2400" dirty="0">
              <a:latin typeface="Century" pitchFamily="18" charset="0"/>
              <a:ea typeface="+mn-ea"/>
              <a:cs typeface="+mn-cs"/>
            </a:endParaRPr>
          </a:p>
        </p:txBody>
      </p:sp>
      <p:sp>
        <p:nvSpPr>
          <p:cNvPr id="5123" name="Rectangle 3"/>
          <p:cNvSpPr>
            <a:spLocks noGrp="1" noChangeArrowheads="1"/>
          </p:cNvSpPr>
          <p:nvPr>
            <p:ph type="subTitle" idx="1"/>
          </p:nvPr>
        </p:nvSpPr>
        <p:spPr>
          <a:xfrm>
            <a:off x="3733800" y="2927350"/>
            <a:ext cx="5410200" cy="1822450"/>
          </a:xfrm>
        </p:spPr>
        <p:txBody>
          <a:bodyPr/>
          <a:lstStyle/>
          <a:p>
            <a:pPr eaLnBrk="1" hangingPunct="1"/>
            <a:r>
              <a:rPr lang="en-US" altLang="en-US" sz="3200" b="1" dirty="0">
                <a:solidFill>
                  <a:schemeClr val="tx1"/>
                </a:solidFill>
                <a:latin typeface="Century" pitchFamily="18" charset="0"/>
              </a:rPr>
              <a:t>       </a:t>
            </a:r>
            <a:r>
              <a:rPr lang="en-US" altLang="en-US" sz="2000" b="1" dirty="0">
                <a:solidFill>
                  <a:schemeClr val="tx1"/>
                </a:solidFill>
                <a:latin typeface="Century" pitchFamily="18" charset="0"/>
              </a:rPr>
              <a:t>CA SHARAD A. SHAH</a:t>
            </a:r>
            <a:r>
              <a:rPr lang="en-US" altLang="en-US" sz="3600" b="1" dirty="0">
                <a:solidFill>
                  <a:schemeClr val="tx1"/>
                </a:solidFill>
                <a:latin typeface="Century" pitchFamily="18" charset="0"/>
              </a:rPr>
              <a:t> </a:t>
            </a:r>
            <a:endParaRPr lang="en-US" altLang="en-US" sz="4800" b="1" dirty="0">
              <a:solidFill>
                <a:schemeClr val="tx1"/>
              </a:solidFill>
              <a:latin typeface="Century" pitchFamily="18" charset="0"/>
            </a:endParaRPr>
          </a:p>
          <a:p>
            <a:pPr eaLnBrk="1" hangingPunct="1"/>
            <a:r>
              <a:rPr lang="en-US" altLang="en-US" sz="2000" b="1" dirty="0">
                <a:solidFill>
                  <a:schemeClr val="tx1"/>
                </a:solidFill>
                <a:latin typeface="Century" pitchFamily="18" charset="0"/>
              </a:rPr>
              <a:t>           </a:t>
            </a:r>
            <a:r>
              <a:rPr lang="en-US" altLang="en-US" sz="1800" b="1" dirty="0">
                <a:solidFill>
                  <a:schemeClr val="tx1"/>
                </a:solidFill>
                <a:latin typeface="Century" pitchFamily="18" charset="0"/>
              </a:rPr>
              <a:t>B. Com. FCA, DISA </a:t>
            </a:r>
            <a:endParaRPr lang="en-US" altLang="en-US" sz="2000" b="1" dirty="0">
              <a:solidFill>
                <a:schemeClr val="tx1"/>
              </a:solidFill>
              <a:latin typeface="Century"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5FB9-31FA-7D94-E1B5-284FA541F040}"/>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3/2016 – situation where TP scrutiny is necessary</a:t>
            </a:r>
          </a:p>
        </p:txBody>
      </p:sp>
      <p:sp>
        <p:nvSpPr>
          <p:cNvPr id="3" name="Content Placeholder 2">
            <a:extLst>
              <a:ext uri="{FF2B5EF4-FFF2-40B4-BE49-F238E27FC236}">
                <a16:creationId xmlns:a16="http://schemas.microsoft.com/office/drawing/2014/main" id="{A95FF25D-CAE9-0E65-1056-075EA6730295}"/>
              </a:ext>
            </a:extLst>
          </p:cNvPr>
          <p:cNvSpPr>
            <a:spLocks noGrp="1"/>
          </p:cNvSpPr>
          <p:nvPr>
            <p:ph idx="1"/>
          </p:nvPr>
        </p:nvSpPr>
        <p:spPr>
          <a:xfrm>
            <a:off x="762000" y="2362200"/>
            <a:ext cx="8153400" cy="3724275"/>
          </a:xfrm>
        </p:spPr>
        <p:txBody>
          <a:bodyPr/>
          <a:lstStyle/>
          <a:p>
            <a:pPr algn="just"/>
            <a:r>
              <a:rPr lang="en-IN" sz="2200" dirty="0">
                <a:latin typeface="Century" panose="02040604050505020304" pitchFamily="18" charset="0"/>
              </a:rPr>
              <a:t>TP adjustment Rs. 10 Crore in earlier year, which is upheld in appellate  proceedings or is pending before appellate authorities</a:t>
            </a:r>
          </a:p>
          <a:p>
            <a:pPr algn="just"/>
            <a:r>
              <a:rPr lang="en-IN" sz="2200" dirty="0">
                <a:latin typeface="Century" panose="02040604050505020304" pitchFamily="18" charset="0"/>
              </a:rPr>
              <a:t>When Intl Transactions or SDT have been recorded            (as issue?) by investigation department in case of search or survey on the assessee</a:t>
            </a:r>
          </a:p>
        </p:txBody>
      </p:sp>
      <p:sp>
        <p:nvSpPr>
          <p:cNvPr id="4" name="Footer Placeholder 3">
            <a:extLst>
              <a:ext uri="{FF2B5EF4-FFF2-40B4-BE49-F238E27FC236}">
                <a16:creationId xmlns:a16="http://schemas.microsoft.com/office/drawing/2014/main" id="{806398B1-1A3D-33DA-63BC-DAD4B12EAB8B}"/>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D6B038AA-E54E-0DA9-0EE3-C8D7B3880BB4}"/>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10</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016246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B4C1A-6A8D-086D-13F2-CCA77AD2C7B4}"/>
              </a:ext>
            </a:extLst>
          </p:cNvPr>
          <p:cNvSpPr>
            <a:spLocks noGrp="1"/>
          </p:cNvSpPr>
          <p:nvPr>
            <p:ph type="title"/>
          </p:nvPr>
        </p:nvSpPr>
        <p:spPr/>
        <p:txBody>
          <a:bodyPr/>
          <a:lstStyle/>
          <a:p>
            <a:pPr algn="ctr"/>
            <a:r>
              <a:rPr lang="en-IN" sz="3200" dirty="0">
                <a:solidFill>
                  <a:schemeClr val="tx1"/>
                </a:solidFill>
                <a:latin typeface="Century" panose="02040604050505020304" pitchFamily="18" charset="0"/>
              </a:rPr>
              <a:t>Time Limits 	</a:t>
            </a:r>
          </a:p>
        </p:txBody>
      </p:sp>
      <p:sp>
        <p:nvSpPr>
          <p:cNvPr id="3" name="Content Placeholder 2">
            <a:extLst>
              <a:ext uri="{FF2B5EF4-FFF2-40B4-BE49-F238E27FC236}">
                <a16:creationId xmlns:a16="http://schemas.microsoft.com/office/drawing/2014/main" id="{A1D5BF24-A206-AFE2-8331-2D415DF243E9}"/>
              </a:ext>
            </a:extLst>
          </p:cNvPr>
          <p:cNvSpPr>
            <a:spLocks noGrp="1"/>
          </p:cNvSpPr>
          <p:nvPr>
            <p:ph idx="1"/>
          </p:nvPr>
        </p:nvSpPr>
        <p:spPr>
          <a:xfrm>
            <a:off x="457200" y="2209801"/>
            <a:ext cx="8458200" cy="3886200"/>
          </a:xfrm>
        </p:spPr>
        <p:txBody>
          <a:bodyPr/>
          <a:lstStyle/>
          <a:p>
            <a:pPr algn="just"/>
            <a:r>
              <a:rPr lang="en-IN" sz="2000" dirty="0">
                <a:latin typeface="Century" panose="02040604050505020304" pitchFamily="18" charset="0"/>
              </a:rPr>
              <a:t>The first effective provision would be the case must have been selected for regular scrutiny and notice u/s 143(3) ought to have been given in time. </a:t>
            </a:r>
          </a:p>
          <a:p>
            <a:pPr algn="just"/>
            <a:r>
              <a:rPr lang="en-IN" sz="2000" dirty="0">
                <a:latin typeface="Century" panose="02040604050505020304" pitchFamily="18" charset="0"/>
              </a:rPr>
              <a:t>Thereafter the reference to TPO has to be made at least 60 days before the time limit of completion of assessment u/s 153 ( 60 days before 12 months </a:t>
            </a:r>
            <a:r>
              <a:rPr lang="en-IN" sz="2000" dirty="0" err="1">
                <a:latin typeface="Century" panose="02040604050505020304" pitchFamily="18" charset="0"/>
              </a:rPr>
              <a:t>wef</a:t>
            </a:r>
            <a:r>
              <a:rPr lang="en-IN" sz="2000" dirty="0">
                <a:latin typeface="Century" panose="02040604050505020304" pitchFamily="18" charset="0"/>
              </a:rPr>
              <a:t> 1-4-2023)</a:t>
            </a:r>
          </a:p>
          <a:p>
            <a:pPr algn="just"/>
            <a:r>
              <a:rPr lang="en-IN" sz="2000" dirty="0">
                <a:latin typeface="Century" panose="02040604050505020304" pitchFamily="18" charset="0"/>
              </a:rPr>
              <a:t>Once the valid reference is made to TPO, the time limit u/s 153 gets extended by one year. </a:t>
            </a:r>
          </a:p>
          <a:p>
            <a:pPr algn="just"/>
            <a:r>
              <a:rPr lang="en-IN" sz="2000" dirty="0">
                <a:latin typeface="Century" panose="02040604050505020304" pitchFamily="18" charset="0"/>
              </a:rPr>
              <a:t>In case of stay of proceedings under any order or due to the timing of information received under exchange of information process, the time limit available to TPO is less than 60 days, then the time limit will get extended accordingly. </a:t>
            </a:r>
          </a:p>
          <a:p>
            <a:pPr algn="just"/>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4255BEA1-EE8A-0817-64F1-3FEF4EECA6FD}"/>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8916B1E3-330D-A230-BDE7-09A3D28A8125}"/>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11</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976906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EC859-ABDF-55FF-6B51-66DF4B80D820}"/>
              </a:ext>
            </a:extLst>
          </p:cNvPr>
          <p:cNvSpPr>
            <a:spLocks noGrp="1"/>
          </p:cNvSpPr>
          <p:nvPr>
            <p:ph type="title"/>
          </p:nvPr>
        </p:nvSpPr>
        <p:spPr/>
        <p:txBody>
          <a:bodyPr/>
          <a:lstStyle/>
          <a:p>
            <a:pPr algn="ctr"/>
            <a:r>
              <a:rPr lang="en-IN" sz="3200" dirty="0">
                <a:solidFill>
                  <a:schemeClr val="tx1"/>
                </a:solidFill>
                <a:latin typeface="Century" panose="02040604050505020304" pitchFamily="18" charset="0"/>
              </a:rPr>
              <a:t>Litigation on time limit </a:t>
            </a:r>
          </a:p>
        </p:txBody>
      </p:sp>
      <p:sp>
        <p:nvSpPr>
          <p:cNvPr id="3" name="Content Placeholder 2">
            <a:extLst>
              <a:ext uri="{FF2B5EF4-FFF2-40B4-BE49-F238E27FC236}">
                <a16:creationId xmlns:a16="http://schemas.microsoft.com/office/drawing/2014/main" id="{BA21FF10-FFF9-EF59-42F2-686E2A9C7ADF}"/>
              </a:ext>
            </a:extLst>
          </p:cNvPr>
          <p:cNvSpPr>
            <a:spLocks noGrp="1"/>
          </p:cNvSpPr>
          <p:nvPr>
            <p:ph idx="1"/>
          </p:nvPr>
        </p:nvSpPr>
        <p:spPr/>
        <p:txBody>
          <a:bodyPr/>
          <a:lstStyle/>
          <a:p>
            <a:pPr algn="just"/>
            <a:r>
              <a:rPr lang="en-IN" sz="2400" b="1" dirty="0">
                <a:latin typeface="Century" panose="02040604050505020304" pitchFamily="18" charset="0"/>
              </a:rPr>
              <a:t>Roca Bathroom </a:t>
            </a:r>
            <a:r>
              <a:rPr lang="en-IN" sz="2400" dirty="0">
                <a:latin typeface="Century" panose="02040604050505020304" pitchFamily="18" charset="0"/>
              </a:rPr>
              <a:t>case by </a:t>
            </a:r>
            <a:r>
              <a:rPr lang="en-IN" sz="2400" b="1" dirty="0">
                <a:latin typeface="Century" panose="02040604050505020304" pitchFamily="18" charset="0"/>
              </a:rPr>
              <a:t>Madras HC </a:t>
            </a:r>
            <a:r>
              <a:rPr lang="en-IN" sz="2400" dirty="0">
                <a:latin typeface="Century" panose="02040604050505020304" pitchFamily="18" charset="0"/>
              </a:rPr>
              <a:t>held</a:t>
            </a:r>
          </a:p>
          <a:p>
            <a:pPr lvl="1" algn="just"/>
            <a:r>
              <a:rPr lang="en-IN" sz="2100" dirty="0">
                <a:latin typeface="Century" panose="02040604050505020304" pitchFamily="18" charset="0"/>
              </a:rPr>
              <a:t>S. 144C and S. 153 are mutually inclusive</a:t>
            </a:r>
          </a:p>
          <a:p>
            <a:pPr lvl="1" algn="just"/>
            <a:r>
              <a:rPr lang="en-IN" sz="2100" dirty="0">
                <a:latin typeface="Century" panose="02040604050505020304" pitchFamily="18" charset="0"/>
              </a:rPr>
              <a:t>AO must pass final order within 9 months ( </a:t>
            </a:r>
            <a:r>
              <a:rPr lang="en-IN" sz="2100" dirty="0" err="1">
                <a:latin typeface="Century" panose="02040604050505020304" pitchFamily="18" charset="0"/>
              </a:rPr>
              <a:t>wef</a:t>
            </a:r>
            <a:r>
              <a:rPr lang="en-IN" sz="2100" dirty="0">
                <a:latin typeface="Century" panose="02040604050505020304" pitchFamily="18" charset="0"/>
              </a:rPr>
              <a:t> 1-4-2023 -12 months) irrespective whether DRP gave direction or not</a:t>
            </a:r>
          </a:p>
          <a:p>
            <a:pPr lvl="1" algn="just"/>
            <a:r>
              <a:rPr lang="en-IN" sz="2100" dirty="0">
                <a:latin typeface="Century" panose="02040604050505020304" pitchFamily="18" charset="0"/>
              </a:rPr>
              <a:t>Time limit applies to also remand proceedings </a:t>
            </a:r>
          </a:p>
        </p:txBody>
      </p:sp>
      <p:sp>
        <p:nvSpPr>
          <p:cNvPr id="4" name="Footer Placeholder 3">
            <a:extLst>
              <a:ext uri="{FF2B5EF4-FFF2-40B4-BE49-F238E27FC236}">
                <a16:creationId xmlns:a16="http://schemas.microsoft.com/office/drawing/2014/main" id="{2FB2827A-0133-2075-F96E-7BA73E2AAFE9}"/>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6CD9F7F0-2077-263A-8EA0-E932D122A6DE}"/>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12</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904264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EC859-ABDF-55FF-6B51-66DF4B80D820}"/>
              </a:ext>
            </a:extLst>
          </p:cNvPr>
          <p:cNvSpPr>
            <a:spLocks noGrp="1"/>
          </p:cNvSpPr>
          <p:nvPr>
            <p:ph type="title"/>
          </p:nvPr>
        </p:nvSpPr>
        <p:spPr/>
        <p:txBody>
          <a:bodyPr/>
          <a:lstStyle/>
          <a:p>
            <a:pPr algn="ctr"/>
            <a:r>
              <a:rPr lang="en-IN" sz="3200" dirty="0">
                <a:solidFill>
                  <a:schemeClr val="tx1"/>
                </a:solidFill>
                <a:latin typeface="Century" panose="02040604050505020304" pitchFamily="18" charset="0"/>
              </a:rPr>
              <a:t>Litigation on time limit </a:t>
            </a:r>
          </a:p>
        </p:txBody>
      </p:sp>
      <p:sp>
        <p:nvSpPr>
          <p:cNvPr id="3" name="Content Placeholder 2">
            <a:extLst>
              <a:ext uri="{FF2B5EF4-FFF2-40B4-BE49-F238E27FC236}">
                <a16:creationId xmlns:a16="http://schemas.microsoft.com/office/drawing/2014/main" id="{BA21FF10-FFF9-EF59-42F2-686E2A9C7ADF}"/>
              </a:ext>
            </a:extLst>
          </p:cNvPr>
          <p:cNvSpPr>
            <a:spLocks noGrp="1"/>
          </p:cNvSpPr>
          <p:nvPr>
            <p:ph idx="1"/>
          </p:nvPr>
        </p:nvSpPr>
        <p:spPr>
          <a:xfrm>
            <a:off x="671513" y="2362200"/>
            <a:ext cx="8015287" cy="3724275"/>
          </a:xfrm>
        </p:spPr>
        <p:txBody>
          <a:bodyPr/>
          <a:lstStyle/>
          <a:p>
            <a:pPr algn="just"/>
            <a:r>
              <a:rPr lang="en-IN" sz="2200" dirty="0">
                <a:latin typeface="Century" panose="02040604050505020304" pitchFamily="18" charset="0"/>
              </a:rPr>
              <a:t>Shelf Drilling case (writ no.2340 of 2021 Bombay HC) gave a detailed order on various issues as regard time limit</a:t>
            </a:r>
          </a:p>
          <a:p>
            <a:pPr algn="just"/>
            <a:r>
              <a:rPr lang="en-IN" sz="2200" dirty="0">
                <a:latin typeface="Century" panose="02040604050505020304" pitchFamily="18" charset="0"/>
              </a:rPr>
              <a:t>SC has stayed this order stating that Shelf Drilling Order by Bombay HC will not be considered to be precedent</a:t>
            </a:r>
            <a:endParaRPr lang="en-IN" sz="2200" dirty="0">
              <a:highlight>
                <a:srgbClr val="FFFF00"/>
              </a:highlight>
              <a:latin typeface="Century" panose="02040604050505020304" pitchFamily="18" charset="0"/>
            </a:endParaRPr>
          </a:p>
        </p:txBody>
      </p:sp>
      <p:sp>
        <p:nvSpPr>
          <p:cNvPr id="4" name="Footer Placeholder 3">
            <a:extLst>
              <a:ext uri="{FF2B5EF4-FFF2-40B4-BE49-F238E27FC236}">
                <a16:creationId xmlns:a16="http://schemas.microsoft.com/office/drawing/2014/main" id="{2FB2827A-0133-2075-F96E-7BA73E2AAFE9}"/>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6CD9F7F0-2077-263A-8EA0-E932D122A6DE}"/>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13</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817296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F4516-645B-9462-F71F-0F99E5DA8B71}"/>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Decision by Bombay HC in shelf drilling – </a:t>
            </a:r>
            <a:br>
              <a:rPr lang="en-IN" sz="2800" dirty="0">
                <a:solidFill>
                  <a:schemeClr val="tx1"/>
                </a:solidFill>
                <a:latin typeface="Century" panose="02040604050505020304" pitchFamily="18" charset="0"/>
              </a:rPr>
            </a:br>
            <a:r>
              <a:rPr lang="en-IN" sz="2800" dirty="0">
                <a:solidFill>
                  <a:schemeClr val="tx1"/>
                </a:solidFill>
                <a:latin typeface="Century" panose="02040604050505020304" pitchFamily="18" charset="0"/>
              </a:rPr>
              <a:t>                                                             Contd..</a:t>
            </a:r>
          </a:p>
        </p:txBody>
      </p:sp>
      <p:sp>
        <p:nvSpPr>
          <p:cNvPr id="3" name="Content Placeholder 2">
            <a:extLst>
              <a:ext uri="{FF2B5EF4-FFF2-40B4-BE49-F238E27FC236}">
                <a16:creationId xmlns:a16="http://schemas.microsoft.com/office/drawing/2014/main" id="{E05EFCDD-1123-72C9-E8B1-960277B93F5A}"/>
              </a:ext>
            </a:extLst>
          </p:cNvPr>
          <p:cNvSpPr>
            <a:spLocks noGrp="1"/>
          </p:cNvSpPr>
          <p:nvPr>
            <p:ph idx="1"/>
          </p:nvPr>
        </p:nvSpPr>
        <p:spPr>
          <a:xfrm>
            <a:off x="609600" y="2209800"/>
            <a:ext cx="8305800" cy="3876675"/>
          </a:xfrm>
        </p:spPr>
        <p:txBody>
          <a:bodyPr/>
          <a:lstStyle/>
          <a:p>
            <a:pPr algn="just"/>
            <a:r>
              <a:rPr lang="en-US" sz="2200" b="0" i="0" dirty="0">
                <a:effectLst/>
                <a:latin typeface="Century" panose="02040604050505020304" pitchFamily="18" charset="0"/>
              </a:rPr>
              <a:t>Section 144 of the Act is, in fact, a self-contained act of assessment, and time limits are in-built for each stage of the procedure. However, this does not lead to the conclusion that overall time limits have been abstained from in the process.</a:t>
            </a:r>
          </a:p>
          <a:p>
            <a:pPr algn="just"/>
            <a:r>
              <a:rPr lang="en-US" sz="2200" b="0" i="0" dirty="0">
                <a:effectLst/>
                <a:latin typeface="Century" panose="02040604050505020304" pitchFamily="18" charset="0"/>
              </a:rPr>
              <a:t>Furthermore, it is stated that wherever the legislature intended extra time to be provided, it is expressly provided in Section 153 of the Act. Moreover, explanation-1 below Section 153 of the Act provides for the period which should be excluded while computing the 12 months period mentioned in Section 153 (3) of the Act, wherein there is no mention about Section 144C of the Act.</a:t>
            </a:r>
          </a:p>
        </p:txBody>
      </p:sp>
      <p:sp>
        <p:nvSpPr>
          <p:cNvPr id="4" name="Footer Placeholder 3">
            <a:extLst>
              <a:ext uri="{FF2B5EF4-FFF2-40B4-BE49-F238E27FC236}">
                <a16:creationId xmlns:a16="http://schemas.microsoft.com/office/drawing/2014/main" id="{6BB32BDD-368E-3362-F2B8-B90626C1E161}"/>
              </a:ext>
            </a:extLst>
          </p:cNvPr>
          <p:cNvSpPr>
            <a:spLocks noGrp="1"/>
          </p:cNvSpPr>
          <p:nvPr>
            <p:ph type="ftr" sz="quarter" idx="11"/>
          </p:nvPr>
        </p:nvSpPr>
        <p:spPr>
          <a:xfrm>
            <a:off x="5791200" y="6477000"/>
            <a:ext cx="2897188" cy="246063"/>
          </a:xfrm>
        </p:spPr>
        <p:txBody>
          <a:bodyPr/>
          <a:lstStyle/>
          <a:p>
            <a:pPr>
              <a:defRPr/>
            </a:pPr>
            <a:r>
              <a:rPr lang="en-US" dirty="0">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32DB48C5-AF41-4374-BE8A-E6CF8A746B66}"/>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14</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970854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F4516-645B-9462-F71F-0F99E5DA8B71}"/>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Decision by Bombay HC in shelf drilling – </a:t>
            </a:r>
            <a:br>
              <a:rPr lang="en-IN" sz="2800" dirty="0">
                <a:solidFill>
                  <a:schemeClr val="tx1"/>
                </a:solidFill>
                <a:latin typeface="Century" panose="02040604050505020304" pitchFamily="18" charset="0"/>
              </a:rPr>
            </a:br>
            <a:r>
              <a:rPr lang="en-IN" sz="2800" dirty="0">
                <a:solidFill>
                  <a:schemeClr val="tx1"/>
                </a:solidFill>
                <a:latin typeface="Century" panose="02040604050505020304" pitchFamily="18" charset="0"/>
              </a:rPr>
              <a:t>                                                             Contd..</a:t>
            </a:r>
            <a:endParaRPr lang="en-IN" sz="2800" b="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E05EFCDD-1123-72C9-E8B1-960277B93F5A}"/>
              </a:ext>
            </a:extLst>
          </p:cNvPr>
          <p:cNvSpPr>
            <a:spLocks noGrp="1"/>
          </p:cNvSpPr>
          <p:nvPr>
            <p:ph idx="1"/>
          </p:nvPr>
        </p:nvSpPr>
        <p:spPr/>
        <p:txBody>
          <a:bodyPr/>
          <a:lstStyle/>
          <a:p>
            <a:pPr algn="just"/>
            <a:r>
              <a:rPr lang="en-US" sz="2200" b="0" i="0" dirty="0">
                <a:effectLst/>
                <a:latin typeface="Century" panose="02040604050505020304" pitchFamily="18" charset="0"/>
              </a:rPr>
              <a:t>The statute has set time limits at every step and hence, there is no reason to take a stand that proceedings on remand to the DRP may be done at leisure without the imposition of any time limit at all.</a:t>
            </a:r>
          </a:p>
          <a:p>
            <a:pPr algn="just"/>
            <a:r>
              <a:rPr lang="en-US" sz="2200" b="0" i="0" dirty="0">
                <a:effectLst/>
                <a:latin typeface="Century" panose="02040604050505020304" pitchFamily="18" charset="0"/>
              </a:rPr>
              <a:t>In light of the above, the HC agreed to the contention of the Petitioner and held that Section 153 of the Act would prevail over and above the assessment time limit prescribed under Section 144C of the Act. In addition, considering the language of the sections, it cannot be accepted that the provision of Section 153 is excluded from the operation of Section 144C.</a:t>
            </a:r>
          </a:p>
        </p:txBody>
      </p:sp>
      <p:sp>
        <p:nvSpPr>
          <p:cNvPr id="4" name="Footer Placeholder 3">
            <a:extLst>
              <a:ext uri="{FF2B5EF4-FFF2-40B4-BE49-F238E27FC236}">
                <a16:creationId xmlns:a16="http://schemas.microsoft.com/office/drawing/2014/main" id="{6BB32BDD-368E-3362-F2B8-B90626C1E161}"/>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32DB48C5-AF41-4374-BE8A-E6CF8A746B66}"/>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15</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983498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F4516-645B-9462-F71F-0F99E5DA8B71}"/>
              </a:ext>
            </a:extLst>
          </p:cNvPr>
          <p:cNvSpPr>
            <a:spLocks noGrp="1"/>
          </p:cNvSpPr>
          <p:nvPr>
            <p:ph type="title"/>
          </p:nvPr>
        </p:nvSpPr>
        <p:spPr/>
        <p:txBody>
          <a:bodyPr/>
          <a:lstStyle/>
          <a:p>
            <a:r>
              <a:rPr lang="en-IN" sz="2800" dirty="0">
                <a:solidFill>
                  <a:schemeClr val="tx1"/>
                </a:solidFill>
                <a:latin typeface="Century" panose="02040604050505020304" pitchFamily="18" charset="0"/>
              </a:rPr>
              <a:t>Decision by Bombay HC in shelf drilling – </a:t>
            </a:r>
            <a:br>
              <a:rPr lang="en-IN" sz="2800" dirty="0">
                <a:solidFill>
                  <a:schemeClr val="tx1"/>
                </a:solidFill>
                <a:latin typeface="Century" panose="02040604050505020304" pitchFamily="18" charset="0"/>
              </a:rPr>
            </a:br>
            <a:r>
              <a:rPr lang="en-IN" sz="2800" dirty="0">
                <a:solidFill>
                  <a:schemeClr val="tx1"/>
                </a:solidFill>
                <a:latin typeface="Century" panose="02040604050505020304" pitchFamily="18" charset="0"/>
              </a:rPr>
              <a:t>                                                             Contd..</a:t>
            </a:r>
          </a:p>
        </p:txBody>
      </p:sp>
      <p:sp>
        <p:nvSpPr>
          <p:cNvPr id="3" name="Content Placeholder 2">
            <a:extLst>
              <a:ext uri="{FF2B5EF4-FFF2-40B4-BE49-F238E27FC236}">
                <a16:creationId xmlns:a16="http://schemas.microsoft.com/office/drawing/2014/main" id="{E05EFCDD-1123-72C9-E8B1-960277B93F5A}"/>
              </a:ext>
            </a:extLst>
          </p:cNvPr>
          <p:cNvSpPr>
            <a:spLocks noGrp="1"/>
          </p:cNvSpPr>
          <p:nvPr>
            <p:ph idx="1"/>
          </p:nvPr>
        </p:nvSpPr>
        <p:spPr>
          <a:xfrm>
            <a:off x="671513" y="2362200"/>
            <a:ext cx="8091487" cy="3724275"/>
          </a:xfrm>
        </p:spPr>
        <p:txBody>
          <a:bodyPr/>
          <a:lstStyle/>
          <a:p>
            <a:pPr algn="just"/>
            <a:r>
              <a:rPr lang="en-US" sz="2200" b="0" i="0" dirty="0">
                <a:effectLst/>
                <a:latin typeface="Century" panose="02040604050505020304" pitchFamily="18" charset="0"/>
              </a:rPr>
              <a:t>The exclusion of applicability of Section 153 is specific to and only applies at the stage of passing of the final assessment order after directions are received from the DRP and not at any other stage of the proceedings under Section 144C.</a:t>
            </a:r>
          </a:p>
          <a:p>
            <a:pPr algn="just"/>
            <a:r>
              <a:rPr lang="en-US" sz="2200" b="0" i="0" dirty="0">
                <a:effectLst/>
                <a:latin typeface="Century" panose="02040604050505020304" pitchFamily="18" charset="0"/>
              </a:rPr>
              <a:t>Based on the above, the HC in support of the Roca Bathroom Case, held that since no final assessment order can be passed in the present case as the same is time-barred, the Return of Income as filed by the Petitioner be accepted. </a:t>
            </a:r>
            <a:r>
              <a:rPr lang="en-US" sz="2200" b="1" i="0" dirty="0">
                <a:effectLst/>
                <a:latin typeface="Century" panose="02040604050505020304" pitchFamily="18" charset="0"/>
              </a:rPr>
              <a:t>However, this does not preclude the Revenue from taking any other steps in accordance with the law.  </a:t>
            </a:r>
            <a:endParaRPr lang="en-IN" sz="2200" b="1" dirty="0">
              <a:latin typeface="Century" panose="02040604050505020304" pitchFamily="18" charset="0"/>
            </a:endParaRPr>
          </a:p>
        </p:txBody>
      </p:sp>
      <p:sp>
        <p:nvSpPr>
          <p:cNvPr id="4" name="Footer Placeholder 3">
            <a:extLst>
              <a:ext uri="{FF2B5EF4-FFF2-40B4-BE49-F238E27FC236}">
                <a16:creationId xmlns:a16="http://schemas.microsoft.com/office/drawing/2014/main" id="{6BB32BDD-368E-3362-F2B8-B90626C1E161}"/>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32DB48C5-AF41-4374-BE8A-E6CF8A746B66}"/>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16</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724765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C893F-F517-39B4-2D41-D0D8856F83E4}"/>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Primary process of hearing </a:t>
            </a:r>
          </a:p>
        </p:txBody>
      </p:sp>
      <p:sp>
        <p:nvSpPr>
          <p:cNvPr id="3" name="Content Placeholder 2">
            <a:extLst>
              <a:ext uri="{FF2B5EF4-FFF2-40B4-BE49-F238E27FC236}">
                <a16:creationId xmlns:a16="http://schemas.microsoft.com/office/drawing/2014/main" id="{57A6AE86-4958-ABEF-CCE5-E9B62FE4A4F6}"/>
              </a:ext>
            </a:extLst>
          </p:cNvPr>
          <p:cNvSpPr>
            <a:spLocks noGrp="1"/>
          </p:cNvSpPr>
          <p:nvPr>
            <p:ph idx="1"/>
          </p:nvPr>
        </p:nvSpPr>
        <p:spPr/>
        <p:txBody>
          <a:bodyPr/>
          <a:lstStyle/>
          <a:p>
            <a:pPr algn="just"/>
            <a:r>
              <a:rPr lang="en-IN" sz="2200" dirty="0">
                <a:latin typeface="Century" panose="02040604050505020304" pitchFamily="18" charset="0"/>
              </a:rPr>
              <a:t>The TPO will give a notice to the assessee to give evidences and support for ALP as considered by the assessee</a:t>
            </a:r>
          </a:p>
          <a:p>
            <a:pPr algn="just"/>
            <a:r>
              <a:rPr lang="en-IN" sz="2200" dirty="0">
                <a:latin typeface="Century" panose="02040604050505020304" pitchFamily="18" charset="0"/>
              </a:rPr>
              <a:t>A sample notice is given in the subsequent slides </a:t>
            </a:r>
          </a:p>
        </p:txBody>
      </p:sp>
      <p:sp>
        <p:nvSpPr>
          <p:cNvPr id="4" name="Footer Placeholder 3">
            <a:extLst>
              <a:ext uri="{FF2B5EF4-FFF2-40B4-BE49-F238E27FC236}">
                <a16:creationId xmlns:a16="http://schemas.microsoft.com/office/drawing/2014/main" id="{D6E0D830-D6BF-78B9-9457-1176F66E9B70}"/>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636B6CF9-92C0-98E9-9ADE-A52612F5537C}"/>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17</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593071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B6AB2-E836-894D-F9E7-B7D1FEBD259C}"/>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Sample Questionnaire</a:t>
            </a:r>
            <a:r>
              <a:rPr lang="en-IN" sz="2400" dirty="0">
                <a:solidFill>
                  <a:schemeClr val="tx1"/>
                </a:solidFill>
                <a:latin typeface="Century" panose="02040604050505020304" pitchFamily="18" charset="0"/>
              </a:rPr>
              <a:t> </a:t>
            </a:r>
            <a:endParaRPr lang="en-IN" sz="28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89DAE47F-735A-215C-203A-8DF5DD70F4EA}"/>
              </a:ext>
            </a:extLst>
          </p:cNvPr>
          <p:cNvSpPr>
            <a:spLocks noGrp="1"/>
          </p:cNvSpPr>
          <p:nvPr>
            <p:ph idx="1"/>
          </p:nvPr>
        </p:nvSpPr>
        <p:spPr>
          <a:xfrm>
            <a:off x="671513" y="2286000"/>
            <a:ext cx="8091487" cy="3800475"/>
          </a:xfrm>
        </p:spPr>
        <p:txBody>
          <a:bodyPr/>
          <a:lstStyle/>
          <a:p>
            <a:pPr algn="just"/>
            <a:r>
              <a:rPr lang="en-US" sz="2000" i="1" dirty="0">
                <a:latin typeface="Century" panose="02040604050505020304" pitchFamily="18" charset="0"/>
              </a:rPr>
              <a:t>A reference has been received u/s 92CA(1) of the Income Tax Act from to determine the arm's length price u/s 92CA(3) in respect of 'International Transactions/Domestic Transactions' entered into by you during the financial year 2020-21. </a:t>
            </a:r>
          </a:p>
          <a:p>
            <a:pPr algn="just"/>
            <a:r>
              <a:rPr lang="en-US" sz="2000" i="1" dirty="0">
                <a:latin typeface="Century" panose="02040604050505020304" pitchFamily="18" charset="0"/>
              </a:rPr>
              <a:t>You are hereby required to produce or cause to be produced, any evidence and/or material, which may be relied upon by you in support of computation made by you of arm's length price of the aforesaid International Transactions/Domestic Transactions.</a:t>
            </a:r>
            <a:endParaRPr lang="en-IN" sz="2000" i="1" dirty="0">
              <a:latin typeface="Century" panose="02040604050505020304" pitchFamily="18" charset="0"/>
            </a:endParaRPr>
          </a:p>
        </p:txBody>
      </p:sp>
      <p:sp>
        <p:nvSpPr>
          <p:cNvPr id="4" name="Footer Placeholder 3">
            <a:extLst>
              <a:ext uri="{FF2B5EF4-FFF2-40B4-BE49-F238E27FC236}">
                <a16:creationId xmlns:a16="http://schemas.microsoft.com/office/drawing/2014/main" id="{B50C682B-8A20-813C-FF4F-EF60445032D6}"/>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77308610-C3EC-0CA5-5146-C99955080AA4}"/>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18</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789708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1AE9E-E7C8-A594-1F4F-754DA17F36CF}"/>
              </a:ext>
            </a:extLst>
          </p:cNvPr>
          <p:cNvSpPr>
            <a:spLocks noGrp="1"/>
          </p:cNvSpPr>
          <p:nvPr>
            <p:ph type="title"/>
          </p:nvPr>
        </p:nvSpPr>
        <p:spPr>
          <a:xfrm>
            <a:off x="762000" y="762000"/>
            <a:ext cx="7924800" cy="914400"/>
          </a:xfrm>
        </p:spPr>
        <p:txBody>
          <a:bodyPr/>
          <a:lstStyle/>
          <a:p>
            <a:pPr algn="ctr"/>
            <a:r>
              <a:rPr lang="en-IN" sz="2800" dirty="0">
                <a:solidFill>
                  <a:schemeClr val="tx1"/>
                </a:solidFill>
                <a:latin typeface="Century" panose="02040604050505020304" pitchFamily="18" charset="0"/>
              </a:rPr>
              <a:t>                  Sample Questionnaire</a:t>
            </a:r>
            <a:r>
              <a:rPr lang="en-IN" sz="2400" dirty="0">
                <a:solidFill>
                  <a:schemeClr val="tx1"/>
                </a:solidFill>
                <a:latin typeface="Century" panose="02040604050505020304" pitchFamily="18" charset="0"/>
              </a:rPr>
              <a:t>             Contd..</a:t>
            </a:r>
            <a:endParaRPr lang="en-IN" sz="2800" dirty="0">
              <a:solidFill>
                <a:schemeClr val="tx1"/>
              </a:solidFill>
              <a:latin typeface="Century" panose="02040604050505020304" pitchFamily="18" charset="0"/>
            </a:endParaRPr>
          </a:p>
        </p:txBody>
      </p:sp>
      <p:graphicFrame>
        <p:nvGraphicFramePr>
          <p:cNvPr id="7" name="Table 7">
            <a:extLst>
              <a:ext uri="{FF2B5EF4-FFF2-40B4-BE49-F238E27FC236}">
                <a16:creationId xmlns:a16="http://schemas.microsoft.com/office/drawing/2014/main" id="{CA8C549B-38E1-82BF-0224-FBA996AB32B0}"/>
              </a:ext>
            </a:extLst>
          </p:cNvPr>
          <p:cNvGraphicFramePr>
            <a:graphicFrameLocks noGrp="1"/>
          </p:cNvGraphicFramePr>
          <p:nvPr>
            <p:ph idx="1"/>
            <p:extLst>
              <p:ext uri="{D42A27DB-BD31-4B8C-83A1-F6EECF244321}">
                <p14:modId xmlns:p14="http://schemas.microsoft.com/office/powerpoint/2010/main" val="2905985378"/>
              </p:ext>
            </p:extLst>
          </p:nvPr>
        </p:nvGraphicFramePr>
        <p:xfrm>
          <a:off x="685800" y="2265474"/>
          <a:ext cx="8153400" cy="4371532"/>
        </p:xfrm>
        <a:graphic>
          <a:graphicData uri="http://schemas.openxmlformats.org/drawingml/2006/table">
            <a:tbl>
              <a:tblPr firstRow="1" bandRow="1">
                <a:tableStyleId>{5C22544A-7EE6-4342-B048-85BDC9FD1C3A}</a:tableStyleId>
              </a:tblPr>
              <a:tblGrid>
                <a:gridCol w="646080">
                  <a:extLst>
                    <a:ext uri="{9D8B030D-6E8A-4147-A177-3AD203B41FA5}">
                      <a16:colId xmlns:a16="http://schemas.microsoft.com/office/drawing/2014/main" val="333384783"/>
                    </a:ext>
                  </a:extLst>
                </a:gridCol>
                <a:gridCol w="7507320">
                  <a:extLst>
                    <a:ext uri="{9D8B030D-6E8A-4147-A177-3AD203B41FA5}">
                      <a16:colId xmlns:a16="http://schemas.microsoft.com/office/drawing/2014/main" val="700852460"/>
                    </a:ext>
                  </a:extLst>
                </a:gridCol>
              </a:tblGrid>
              <a:tr h="0">
                <a:tc>
                  <a:txBody>
                    <a:bodyPr/>
                    <a:lstStyle/>
                    <a:p>
                      <a:pPr algn="ctr">
                        <a:lnSpc>
                          <a:spcPct val="107000"/>
                        </a:lnSpc>
                        <a:spcAft>
                          <a:spcPts val="800"/>
                        </a:spcAft>
                      </a:pPr>
                      <a:r>
                        <a:rPr lang="en-IN" sz="2000"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a)</a:t>
                      </a:r>
                      <a:endParaRPr lang="en-IN" sz="32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20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Complete set of audited final accounts and auditor's report.</a:t>
                      </a:r>
                      <a:r>
                        <a:rPr lang="en-IN" sz="20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 </a:t>
                      </a:r>
                      <a:endParaRPr lang="en-IN" sz="32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2663030"/>
                  </a:ext>
                </a:extLst>
              </a:tr>
              <a:tr h="909526">
                <a:tc>
                  <a:txBody>
                    <a:bodyPr/>
                    <a:lstStyle/>
                    <a:p>
                      <a:pPr algn="ctr">
                        <a:lnSpc>
                          <a:spcPct val="107000"/>
                        </a:lnSpc>
                        <a:spcAft>
                          <a:spcPts val="800"/>
                        </a:spcAft>
                      </a:pPr>
                      <a:r>
                        <a:rPr lang="en-IN" sz="2000"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b)</a:t>
                      </a:r>
                      <a:endParaRPr lang="en-IN" sz="32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20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Copies of information and documents maintained under section 92D (1) of Income-tax Act read with rules 10D(1) and (3) of Income-tax Rules, along with a copy of transfer pricing study report.</a:t>
                      </a:r>
                      <a:r>
                        <a:rPr lang="en-IN" sz="20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 </a:t>
                      </a:r>
                      <a:endParaRPr lang="en-IN" sz="32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9513861"/>
                  </a:ext>
                </a:extLst>
              </a:tr>
              <a:tr h="585750">
                <a:tc>
                  <a:txBody>
                    <a:bodyPr/>
                    <a:lstStyle/>
                    <a:p>
                      <a:pPr algn="ctr">
                        <a:lnSpc>
                          <a:spcPct val="107000"/>
                        </a:lnSpc>
                        <a:spcAft>
                          <a:spcPts val="800"/>
                        </a:spcAft>
                      </a:pPr>
                      <a:r>
                        <a:rPr lang="en-IN" sz="2000"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c)</a:t>
                      </a:r>
                      <a:endParaRPr lang="en-IN" sz="32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20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Copies of orders of CIT (Appeals) and ITAT for earlier years involving adjudication of transfer pricing issues.</a:t>
                      </a:r>
                      <a:r>
                        <a:rPr lang="en-IN" sz="20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 </a:t>
                      </a:r>
                      <a:endParaRPr lang="en-IN" sz="32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66241592"/>
                  </a:ext>
                </a:extLst>
              </a:tr>
              <a:tr h="585750">
                <a:tc>
                  <a:txBody>
                    <a:bodyPr/>
                    <a:lstStyle/>
                    <a:p>
                      <a:pPr algn="ctr">
                        <a:lnSpc>
                          <a:spcPct val="107000"/>
                        </a:lnSpc>
                        <a:spcAft>
                          <a:spcPts val="800"/>
                        </a:spcAft>
                      </a:pPr>
                      <a:r>
                        <a:rPr lang="en-IN" sz="2000"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d)</a:t>
                      </a:r>
                      <a:endParaRPr lang="en-IN" sz="32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20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Copies of relevant agreements in respect of international transactions and domestic transactions.</a:t>
                      </a:r>
                      <a:endParaRPr lang="en-IN" sz="32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8231764"/>
                  </a:ext>
                </a:extLst>
              </a:tr>
              <a:tr h="385874">
                <a:tc>
                  <a:txBody>
                    <a:bodyPr/>
                    <a:lstStyle/>
                    <a:p>
                      <a:pPr algn="ctr">
                        <a:lnSpc>
                          <a:spcPct val="107000"/>
                        </a:lnSpc>
                        <a:spcAft>
                          <a:spcPts val="800"/>
                        </a:spcAft>
                      </a:pPr>
                      <a:r>
                        <a:rPr lang="en-IN" sz="2000"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e)</a:t>
                      </a:r>
                      <a:endParaRPr lang="en-IN" sz="32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20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Copy of Form No. 3CEB.</a:t>
                      </a:r>
                      <a:r>
                        <a:rPr lang="en-IN" sz="20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 </a:t>
                      </a:r>
                      <a:endParaRPr lang="en-IN" sz="32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139487"/>
                  </a:ext>
                </a:extLst>
              </a:tr>
              <a:tr h="385874">
                <a:tc>
                  <a:txBody>
                    <a:bodyPr/>
                    <a:lstStyle/>
                    <a:p>
                      <a:pPr algn="ctr">
                        <a:lnSpc>
                          <a:spcPct val="107000"/>
                        </a:lnSpc>
                        <a:spcAft>
                          <a:spcPts val="800"/>
                        </a:spcAft>
                      </a:pPr>
                      <a:r>
                        <a:rPr lang="en-IN" sz="2000"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f)</a:t>
                      </a:r>
                    </a:p>
                  </a:txBody>
                  <a:tcPr marL="68580" marR="68580" marT="0" marB="0"/>
                </a:tc>
                <a:tc>
                  <a:txBody>
                    <a:bodyPr/>
                    <a:lstStyle/>
                    <a:p>
                      <a:pPr algn="just">
                        <a:lnSpc>
                          <a:spcPct val="107000"/>
                        </a:lnSpc>
                        <a:spcAft>
                          <a:spcPts val="800"/>
                        </a:spcAft>
                      </a:pPr>
                      <a:r>
                        <a:rPr lang="en-IN" sz="20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Copy of TPO's order for the last assessment year. </a:t>
                      </a:r>
                    </a:p>
                  </a:txBody>
                  <a:tcPr marL="68580" marR="68580" marT="0" marB="0"/>
                </a:tc>
                <a:extLst>
                  <a:ext uri="{0D108BD9-81ED-4DB2-BD59-A6C34878D82A}">
                    <a16:rowId xmlns:a16="http://schemas.microsoft.com/office/drawing/2014/main" val="2315056999"/>
                  </a:ext>
                </a:extLst>
              </a:tr>
              <a:tr h="385874">
                <a:tc>
                  <a:txBody>
                    <a:bodyPr/>
                    <a:lstStyle/>
                    <a:p>
                      <a:pPr algn="ctr">
                        <a:lnSpc>
                          <a:spcPct val="107000"/>
                        </a:lnSpc>
                        <a:spcAft>
                          <a:spcPts val="800"/>
                        </a:spcAft>
                      </a:pPr>
                      <a:r>
                        <a:rPr lang="en-IN" sz="2000"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g)</a:t>
                      </a:r>
                    </a:p>
                  </a:txBody>
                  <a:tcPr marL="68580" marR="68580" marT="0" marB="0"/>
                </a:tc>
                <a:tc>
                  <a:txBody>
                    <a:bodyPr/>
                    <a:lstStyle/>
                    <a:p>
                      <a:pPr algn="just">
                        <a:lnSpc>
                          <a:spcPct val="107000"/>
                        </a:lnSpc>
                        <a:spcAft>
                          <a:spcPts val="800"/>
                        </a:spcAft>
                      </a:pPr>
                      <a:r>
                        <a:rPr lang="en-IN" sz="20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Copy of assessment order for the last assessment year. </a:t>
                      </a:r>
                    </a:p>
                  </a:txBody>
                  <a:tcPr marL="68580" marR="68580" marT="0" marB="0"/>
                </a:tc>
                <a:extLst>
                  <a:ext uri="{0D108BD9-81ED-4DB2-BD59-A6C34878D82A}">
                    <a16:rowId xmlns:a16="http://schemas.microsoft.com/office/drawing/2014/main" val="1945575175"/>
                  </a:ext>
                </a:extLst>
              </a:tr>
              <a:tr h="385874">
                <a:tc>
                  <a:txBody>
                    <a:bodyPr/>
                    <a:lstStyle/>
                    <a:p>
                      <a:pPr algn="ctr">
                        <a:lnSpc>
                          <a:spcPct val="107000"/>
                        </a:lnSpc>
                        <a:spcAft>
                          <a:spcPts val="800"/>
                        </a:spcAft>
                      </a:pPr>
                      <a:r>
                        <a:rPr lang="en-IN" sz="2000"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h)</a:t>
                      </a:r>
                    </a:p>
                  </a:txBody>
                  <a:tcPr marL="68580" marR="68580" marT="0" marB="0"/>
                </a:tc>
                <a:tc>
                  <a:txBody>
                    <a:bodyPr/>
                    <a:lstStyle/>
                    <a:p>
                      <a:pPr algn="just">
                        <a:lnSpc>
                          <a:spcPct val="107000"/>
                        </a:lnSpc>
                        <a:spcAft>
                          <a:spcPts val="800"/>
                        </a:spcAft>
                      </a:pPr>
                      <a:r>
                        <a:rPr lang="en-IN" sz="20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Copy of computation of total income. </a:t>
                      </a:r>
                    </a:p>
                  </a:txBody>
                  <a:tcPr marL="68580" marR="68580" marT="0" marB="0"/>
                </a:tc>
                <a:extLst>
                  <a:ext uri="{0D108BD9-81ED-4DB2-BD59-A6C34878D82A}">
                    <a16:rowId xmlns:a16="http://schemas.microsoft.com/office/drawing/2014/main" val="3686317799"/>
                  </a:ext>
                </a:extLst>
              </a:tr>
            </a:tbl>
          </a:graphicData>
        </a:graphic>
      </p:graphicFrame>
      <p:sp>
        <p:nvSpPr>
          <p:cNvPr id="4" name="Footer Placeholder 3">
            <a:extLst>
              <a:ext uri="{FF2B5EF4-FFF2-40B4-BE49-F238E27FC236}">
                <a16:creationId xmlns:a16="http://schemas.microsoft.com/office/drawing/2014/main" id="{9DB92E1C-1735-2A56-0574-E3851383B381}"/>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BED741D3-D141-B4E9-59D0-54DD3B3F47F4}"/>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19</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83216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F710C-89D4-A386-9CB8-229D1442ACA7}"/>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Limitation of Presentation- not considered in this presentation </a:t>
            </a:r>
          </a:p>
        </p:txBody>
      </p:sp>
      <p:sp>
        <p:nvSpPr>
          <p:cNvPr id="3" name="Content Placeholder 2">
            <a:extLst>
              <a:ext uri="{FF2B5EF4-FFF2-40B4-BE49-F238E27FC236}">
                <a16:creationId xmlns:a16="http://schemas.microsoft.com/office/drawing/2014/main" id="{A07F8ECE-B678-DD3B-67CC-1C73CF3E010F}"/>
              </a:ext>
            </a:extLst>
          </p:cNvPr>
          <p:cNvSpPr>
            <a:spLocks noGrp="1"/>
          </p:cNvSpPr>
          <p:nvPr>
            <p:ph idx="1"/>
          </p:nvPr>
        </p:nvSpPr>
        <p:spPr/>
        <p:txBody>
          <a:bodyPr/>
          <a:lstStyle/>
          <a:p>
            <a:pPr algn="just"/>
            <a:r>
              <a:rPr lang="en-IN" sz="2000" dirty="0">
                <a:latin typeface="Century" panose="02040604050505020304" pitchFamily="18" charset="0"/>
              </a:rPr>
              <a:t>S. 92CB- Safe Harbour Rules and compliances </a:t>
            </a:r>
          </a:p>
          <a:p>
            <a:pPr algn="just"/>
            <a:r>
              <a:rPr lang="en-IN" sz="2000" dirty="0">
                <a:latin typeface="Century" panose="02040604050505020304" pitchFamily="18" charset="0"/>
              </a:rPr>
              <a:t>as also S. 92CC- Advance Pricing Agreements  </a:t>
            </a:r>
          </a:p>
          <a:p>
            <a:pPr algn="just"/>
            <a:r>
              <a:rPr lang="en-IN" sz="2000" dirty="0">
                <a:latin typeface="Century" panose="02040604050505020304" pitchFamily="18" charset="0"/>
              </a:rPr>
              <a:t>Assessment of Total Income on other provisions of the law (regular Scrutiny)</a:t>
            </a:r>
          </a:p>
          <a:p>
            <a:pPr marL="0" indent="0" algn="just">
              <a:buNone/>
            </a:pPr>
            <a:endParaRPr lang="en-IN" sz="2000" dirty="0">
              <a:latin typeface="Century" panose="02040604050505020304" pitchFamily="18" charset="0"/>
            </a:endParaRPr>
          </a:p>
          <a:p>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42EAA470-C40E-820E-8B1B-4E5598D336DA}"/>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47F102D4-EFC3-D604-F2A7-B2FF2F22BAAF}"/>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2</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045045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1AE9E-E7C8-A594-1F4F-754DA17F36CF}"/>
              </a:ext>
            </a:extLst>
          </p:cNvPr>
          <p:cNvSpPr>
            <a:spLocks noGrp="1"/>
          </p:cNvSpPr>
          <p:nvPr>
            <p:ph type="title"/>
          </p:nvPr>
        </p:nvSpPr>
        <p:spPr>
          <a:xfrm>
            <a:off x="763588" y="736600"/>
            <a:ext cx="7924800" cy="1016000"/>
          </a:xfrm>
        </p:spPr>
        <p:txBody>
          <a:bodyPr/>
          <a:lstStyle/>
          <a:p>
            <a:pPr algn="ctr"/>
            <a:r>
              <a:rPr lang="en-IN" sz="2800" dirty="0">
                <a:solidFill>
                  <a:schemeClr val="tx1"/>
                </a:solidFill>
                <a:latin typeface="Century" panose="02040604050505020304" pitchFamily="18" charset="0"/>
              </a:rPr>
              <a:t>            Sample Questionnaire                </a:t>
            </a:r>
            <a:r>
              <a:rPr lang="en-IN" sz="2400" dirty="0">
                <a:solidFill>
                  <a:schemeClr val="tx1"/>
                </a:solidFill>
                <a:latin typeface="Century" panose="02040604050505020304" pitchFamily="18" charset="0"/>
              </a:rPr>
              <a:t>Contd.. </a:t>
            </a:r>
          </a:p>
        </p:txBody>
      </p:sp>
      <p:graphicFrame>
        <p:nvGraphicFramePr>
          <p:cNvPr id="7" name="Table 7">
            <a:extLst>
              <a:ext uri="{FF2B5EF4-FFF2-40B4-BE49-F238E27FC236}">
                <a16:creationId xmlns:a16="http://schemas.microsoft.com/office/drawing/2014/main" id="{CA8C549B-38E1-82BF-0224-FBA996AB32B0}"/>
              </a:ext>
            </a:extLst>
          </p:cNvPr>
          <p:cNvGraphicFramePr>
            <a:graphicFrameLocks noGrp="1"/>
          </p:cNvGraphicFramePr>
          <p:nvPr>
            <p:ph idx="1"/>
            <p:extLst>
              <p:ext uri="{D42A27DB-BD31-4B8C-83A1-F6EECF244321}">
                <p14:modId xmlns:p14="http://schemas.microsoft.com/office/powerpoint/2010/main" val="681941672"/>
              </p:ext>
            </p:extLst>
          </p:nvPr>
        </p:nvGraphicFramePr>
        <p:xfrm>
          <a:off x="685800" y="1905000"/>
          <a:ext cx="8153400" cy="4343576"/>
        </p:xfrm>
        <a:graphic>
          <a:graphicData uri="http://schemas.openxmlformats.org/drawingml/2006/table">
            <a:tbl>
              <a:tblPr firstRow="1" bandRow="1">
                <a:tableStyleId>{5C22544A-7EE6-4342-B048-85BDC9FD1C3A}</a:tableStyleId>
              </a:tblPr>
              <a:tblGrid>
                <a:gridCol w="646080">
                  <a:extLst>
                    <a:ext uri="{9D8B030D-6E8A-4147-A177-3AD203B41FA5}">
                      <a16:colId xmlns:a16="http://schemas.microsoft.com/office/drawing/2014/main" val="333384783"/>
                    </a:ext>
                  </a:extLst>
                </a:gridCol>
                <a:gridCol w="7507320">
                  <a:extLst>
                    <a:ext uri="{9D8B030D-6E8A-4147-A177-3AD203B41FA5}">
                      <a16:colId xmlns:a16="http://schemas.microsoft.com/office/drawing/2014/main" val="700852460"/>
                    </a:ext>
                  </a:extLst>
                </a:gridCol>
              </a:tblGrid>
              <a:tr h="604186">
                <a:tc>
                  <a:txBody>
                    <a:bodyPr/>
                    <a:lstStyle/>
                    <a:p>
                      <a:pPr algn="ctr">
                        <a:lnSpc>
                          <a:spcPct val="107000"/>
                        </a:lnSpc>
                        <a:spcAft>
                          <a:spcPts val="800"/>
                        </a:spcAft>
                      </a:pPr>
                      <a:r>
                        <a:rPr lang="en-IN" sz="1800" i="1" kern="0" dirty="0" err="1">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i</a:t>
                      </a:r>
                      <a:r>
                        <a:rPr lang="en-IN" sz="18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Copy of grounds of appeal and statement of facts in respect of appeals, if any, filed against the last year's assessment order.</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2663030"/>
                  </a:ext>
                </a:extLst>
              </a:tr>
              <a:tr h="337756">
                <a:tc>
                  <a:txBody>
                    <a:bodyPr/>
                    <a:lstStyle/>
                    <a:p>
                      <a:pPr algn="ctr">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j)</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Copy of tax audit report.</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9513861"/>
                  </a:ext>
                </a:extLst>
              </a:tr>
              <a:tr h="304800">
                <a:tc>
                  <a:txBody>
                    <a:bodyPr/>
                    <a:lstStyle/>
                    <a:p>
                      <a:pPr algn="ctr">
                        <a:lnSpc>
                          <a:spcPct val="107000"/>
                        </a:lnSpc>
                        <a:spcAft>
                          <a:spcPts val="800"/>
                        </a:spcAft>
                      </a:pPr>
                      <a:r>
                        <a:rPr lang="en-IN" sz="1800" i="1" kern="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k)</a:t>
                      </a:r>
                      <a:endParaRPr lang="en-IN" sz="2800" i="1"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Copy of transfer pricing study report (also word document as well as PDF)</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66241592"/>
                  </a:ext>
                </a:extLst>
              </a:tr>
              <a:tr h="351435">
                <a:tc>
                  <a:txBody>
                    <a:bodyPr/>
                    <a:lstStyle/>
                    <a:p>
                      <a:pPr algn="ctr">
                        <a:lnSpc>
                          <a:spcPct val="107000"/>
                        </a:lnSpc>
                        <a:spcAft>
                          <a:spcPts val="800"/>
                        </a:spcAft>
                      </a:pPr>
                      <a:r>
                        <a:rPr lang="en-IN" sz="1800" i="1" kern="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l)</a:t>
                      </a:r>
                      <a:endParaRPr lang="en-IN" sz="2800" i="1"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Details of all international transactions and domestic transactions along with segment-wise break-up of such transactions. </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8231764"/>
                  </a:ext>
                </a:extLst>
              </a:tr>
              <a:tr h="385874">
                <a:tc>
                  <a:txBody>
                    <a:bodyPr/>
                    <a:lstStyle/>
                    <a:p>
                      <a:pPr algn="ctr">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m)</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Details of changes in shareholding structure, whether directly or indirectly.</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139487"/>
                  </a:ext>
                </a:extLst>
              </a:tr>
              <a:tr h="385874">
                <a:tc>
                  <a:txBody>
                    <a:bodyPr/>
                    <a:lstStyle/>
                    <a:p>
                      <a:pPr algn="ctr">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n)</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Details of transactions with associated enterprises relating to transfer of tangible or intangible goods or provision of services without any consideration, along with reasons, therefore. </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5056999"/>
                  </a:ext>
                </a:extLst>
              </a:tr>
              <a:tr h="385874">
                <a:tc>
                  <a:txBody>
                    <a:bodyPr/>
                    <a:lstStyle/>
                    <a:p>
                      <a:pPr algn="ctr">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o)</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Details of transactions with third parties in India or outside India along with their comparability with international transactions and domestic transactions. </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5575175"/>
                  </a:ext>
                </a:extLst>
              </a:tr>
            </a:tbl>
          </a:graphicData>
        </a:graphic>
      </p:graphicFrame>
      <p:sp>
        <p:nvSpPr>
          <p:cNvPr id="4" name="Footer Placeholder 3">
            <a:extLst>
              <a:ext uri="{FF2B5EF4-FFF2-40B4-BE49-F238E27FC236}">
                <a16:creationId xmlns:a16="http://schemas.microsoft.com/office/drawing/2014/main" id="{9DB92E1C-1735-2A56-0574-E3851383B381}"/>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BED741D3-D141-B4E9-59D0-54DD3B3F47F4}"/>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20</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716744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1AE9E-E7C8-A594-1F4F-754DA17F36CF}"/>
              </a:ext>
            </a:extLst>
          </p:cNvPr>
          <p:cNvSpPr>
            <a:spLocks noGrp="1"/>
          </p:cNvSpPr>
          <p:nvPr>
            <p:ph type="title"/>
          </p:nvPr>
        </p:nvSpPr>
        <p:spPr>
          <a:xfrm>
            <a:off x="762000" y="762000"/>
            <a:ext cx="7924800" cy="1066800"/>
          </a:xfrm>
        </p:spPr>
        <p:txBody>
          <a:bodyPr/>
          <a:lstStyle/>
          <a:p>
            <a:pPr algn="ctr"/>
            <a:r>
              <a:rPr lang="en-IN" sz="2800" dirty="0">
                <a:solidFill>
                  <a:schemeClr val="tx1"/>
                </a:solidFill>
                <a:latin typeface="Century" panose="02040604050505020304" pitchFamily="18" charset="0"/>
              </a:rPr>
              <a:t>             Sample Questionnaire                </a:t>
            </a:r>
            <a:r>
              <a:rPr lang="en-IN" sz="2400" dirty="0">
                <a:solidFill>
                  <a:schemeClr val="tx1"/>
                </a:solidFill>
                <a:latin typeface="Century" panose="02040604050505020304" pitchFamily="18" charset="0"/>
              </a:rPr>
              <a:t>Contd.. </a:t>
            </a:r>
            <a:endParaRPr lang="en-IN" sz="2800" dirty="0">
              <a:solidFill>
                <a:schemeClr val="tx1"/>
              </a:solidFill>
              <a:latin typeface="Century" panose="02040604050505020304" pitchFamily="18" charset="0"/>
            </a:endParaRPr>
          </a:p>
        </p:txBody>
      </p:sp>
      <p:graphicFrame>
        <p:nvGraphicFramePr>
          <p:cNvPr id="7" name="Table 7">
            <a:extLst>
              <a:ext uri="{FF2B5EF4-FFF2-40B4-BE49-F238E27FC236}">
                <a16:creationId xmlns:a16="http://schemas.microsoft.com/office/drawing/2014/main" id="{CA8C549B-38E1-82BF-0224-FBA996AB32B0}"/>
              </a:ext>
            </a:extLst>
          </p:cNvPr>
          <p:cNvGraphicFramePr>
            <a:graphicFrameLocks noGrp="1"/>
          </p:cNvGraphicFramePr>
          <p:nvPr>
            <p:ph idx="1"/>
            <p:extLst>
              <p:ext uri="{D42A27DB-BD31-4B8C-83A1-F6EECF244321}">
                <p14:modId xmlns:p14="http://schemas.microsoft.com/office/powerpoint/2010/main" val="3740877369"/>
              </p:ext>
            </p:extLst>
          </p:nvPr>
        </p:nvGraphicFramePr>
        <p:xfrm>
          <a:off x="685800" y="1905000"/>
          <a:ext cx="8153400" cy="4394708"/>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333384783"/>
                    </a:ext>
                  </a:extLst>
                </a:gridCol>
                <a:gridCol w="7543800">
                  <a:extLst>
                    <a:ext uri="{9D8B030D-6E8A-4147-A177-3AD203B41FA5}">
                      <a16:colId xmlns:a16="http://schemas.microsoft.com/office/drawing/2014/main" val="700852460"/>
                    </a:ext>
                  </a:extLst>
                </a:gridCol>
              </a:tblGrid>
              <a:tr h="685800">
                <a:tc>
                  <a:txBody>
                    <a:bodyPr/>
                    <a:lstStyle/>
                    <a:p>
                      <a:pPr algn="ctr">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p)</a:t>
                      </a:r>
                    </a:p>
                  </a:txBody>
                  <a:tcPr marL="68580" marR="68580" marT="0" marB="0"/>
                </a:tc>
                <a:tc>
                  <a:txBody>
                    <a:bodyPr/>
                    <a:lstStyle/>
                    <a:p>
                      <a:pPr algn="just">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Details of transfer pricing adjustments, if any, offered in the tax return. </a:t>
                      </a:r>
                    </a:p>
                  </a:txBody>
                  <a:tcPr marL="68580" marR="68580" marT="0" marB="0"/>
                </a:tc>
                <a:extLst>
                  <a:ext uri="{0D108BD9-81ED-4DB2-BD59-A6C34878D82A}">
                    <a16:rowId xmlns:a16="http://schemas.microsoft.com/office/drawing/2014/main" val="512663030"/>
                  </a:ext>
                </a:extLst>
              </a:tr>
              <a:tr h="1010726">
                <a:tc>
                  <a:txBody>
                    <a:bodyPr/>
                    <a:lstStyle/>
                    <a:p>
                      <a:pPr algn="ctr">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q)</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Fact sheet showing business description, total turnover, Gross Operating Net profit, Method applied, value of International Transaction and domestic transactions, PLI etc. of three year including the relevant year. </a:t>
                      </a:r>
                    </a:p>
                    <a:p>
                      <a:pPr algn="just">
                        <a:lnSpc>
                          <a:spcPct val="107000"/>
                        </a:lnSpc>
                        <a:spcAft>
                          <a:spcPts val="800"/>
                        </a:spcAft>
                      </a:pPr>
                      <a:endParaRPr lang="en-IN" sz="4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79513861"/>
                  </a:ext>
                </a:extLst>
              </a:tr>
              <a:tr h="463740">
                <a:tc>
                  <a:txBody>
                    <a:bodyPr/>
                    <a:lstStyle/>
                    <a:p>
                      <a:pPr algn="ctr">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r)</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Global transfer pricing policy of associated enterprises. </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66241592"/>
                  </a:ext>
                </a:extLst>
              </a:tr>
              <a:tr h="0">
                <a:tc>
                  <a:txBody>
                    <a:bodyPr/>
                    <a:lstStyle/>
                    <a:p>
                      <a:pPr algn="ctr">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s)</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If any of the associated enterprise is filing its tax return in India, a copy of the return along with details of its assessment</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1800" i="1" kern="0" dirty="0">
                          <a:solidFill>
                            <a:schemeClr val="tx1"/>
                          </a:solidFill>
                          <a:effectLst/>
                          <a:latin typeface="Century" panose="02040604050505020304" pitchFamily="18" charset="0"/>
                          <a:ea typeface="Calibri" panose="020F0502020204030204" pitchFamily="34" charset="0"/>
                          <a:cs typeface="Arial" panose="020B0604020202020204" pitchFamily="34" charset="0"/>
                        </a:rPr>
                        <a:t> </a:t>
                      </a:r>
                      <a:endParaRPr lang="en-IN" sz="2800" i="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9982815"/>
                  </a:ext>
                </a:extLst>
              </a:tr>
              <a:tr h="310450">
                <a:tc>
                  <a:txBody>
                    <a:bodyPr/>
                    <a:lstStyle/>
                    <a:p>
                      <a:pPr algn="ctr">
                        <a:lnSpc>
                          <a:spcPct val="107000"/>
                        </a:lnSpc>
                        <a:spcAft>
                          <a:spcPts val="800"/>
                        </a:spcAft>
                      </a:pPr>
                      <a:endParaRPr lang="en-IN" sz="2400" b="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n-IN" sz="2000" b="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rPr>
                        <a:t>MOST OF THE ABOVE DETAILS ARE COVERED IN THE TP STUDY REPORT- IN FACT TP STUDY REPORT IS COMPILATION OF THE ABOVE INFORMATION</a:t>
                      </a:r>
                    </a:p>
                  </a:txBody>
                  <a:tcPr marL="68580" marR="68580" marT="0" marB="0"/>
                </a:tc>
                <a:extLst>
                  <a:ext uri="{0D108BD9-81ED-4DB2-BD59-A6C34878D82A}">
                    <a16:rowId xmlns:a16="http://schemas.microsoft.com/office/drawing/2014/main" val="2672111664"/>
                  </a:ext>
                </a:extLst>
              </a:tr>
            </a:tbl>
          </a:graphicData>
        </a:graphic>
      </p:graphicFrame>
      <p:sp>
        <p:nvSpPr>
          <p:cNvPr id="4" name="Footer Placeholder 3">
            <a:extLst>
              <a:ext uri="{FF2B5EF4-FFF2-40B4-BE49-F238E27FC236}">
                <a16:creationId xmlns:a16="http://schemas.microsoft.com/office/drawing/2014/main" id="{9DB92E1C-1735-2A56-0574-E3851383B381}"/>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BED741D3-D141-B4E9-59D0-54DD3B3F47F4}"/>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21</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641774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7F9DA-94BA-B477-E201-A1A8821E700D}"/>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Some major issues in assessments </a:t>
            </a:r>
          </a:p>
        </p:txBody>
      </p:sp>
      <p:sp>
        <p:nvSpPr>
          <p:cNvPr id="3" name="Content Placeholder 2">
            <a:extLst>
              <a:ext uri="{FF2B5EF4-FFF2-40B4-BE49-F238E27FC236}">
                <a16:creationId xmlns:a16="http://schemas.microsoft.com/office/drawing/2014/main" id="{9944ADA0-E620-60CD-BADD-4F04B5490874}"/>
              </a:ext>
            </a:extLst>
          </p:cNvPr>
          <p:cNvSpPr>
            <a:spLocks noGrp="1"/>
          </p:cNvSpPr>
          <p:nvPr>
            <p:ph idx="1"/>
          </p:nvPr>
        </p:nvSpPr>
        <p:spPr>
          <a:xfrm>
            <a:off x="838200" y="2362200"/>
            <a:ext cx="7848600" cy="3724275"/>
          </a:xfrm>
        </p:spPr>
        <p:txBody>
          <a:bodyPr/>
          <a:lstStyle/>
          <a:p>
            <a:r>
              <a:rPr lang="en-IN" sz="2000" dirty="0">
                <a:latin typeface="Century" panose="02040604050505020304" pitchFamily="18" charset="0"/>
              </a:rPr>
              <a:t>Most appropriate method </a:t>
            </a:r>
          </a:p>
          <a:p>
            <a:r>
              <a:rPr lang="en-IN" sz="2000" dirty="0">
                <a:latin typeface="Century" panose="02040604050505020304" pitchFamily="18" charset="0"/>
              </a:rPr>
              <a:t>The choice of Tested Party</a:t>
            </a:r>
          </a:p>
          <a:p>
            <a:r>
              <a:rPr lang="en-IN" sz="2000" dirty="0">
                <a:latin typeface="Century" panose="02040604050505020304" pitchFamily="18" charset="0"/>
              </a:rPr>
              <a:t>The choice of method </a:t>
            </a:r>
          </a:p>
          <a:p>
            <a:r>
              <a:rPr lang="en-IN" sz="2000" dirty="0">
                <a:latin typeface="Century" panose="02040604050505020304" pitchFamily="18" charset="0"/>
              </a:rPr>
              <a:t>Intangible including issue of Royalty</a:t>
            </a:r>
          </a:p>
          <a:p>
            <a:r>
              <a:rPr lang="en-IN" sz="2000" dirty="0">
                <a:latin typeface="Century" panose="02040604050505020304" pitchFamily="18" charset="0"/>
              </a:rPr>
              <a:t>Shared Services including Management Services</a:t>
            </a:r>
          </a:p>
          <a:p>
            <a:r>
              <a:rPr lang="en-IN" sz="2000" dirty="0">
                <a:latin typeface="Century" panose="02040604050505020304" pitchFamily="18" charset="0"/>
              </a:rPr>
              <a:t> The choice of comparable </a:t>
            </a:r>
          </a:p>
          <a:p>
            <a:pPr marL="342900" lvl="1" indent="-342900">
              <a:buFont typeface="Wingdings" pitchFamily="2" charset="2"/>
              <a:buChar char="l"/>
            </a:pPr>
            <a:r>
              <a:rPr lang="en-IN" sz="2000" dirty="0">
                <a:latin typeface="Century" panose="02040604050505020304" pitchFamily="18" charset="0"/>
                <a:ea typeface="+mn-ea"/>
                <a:cs typeface="+mn-cs"/>
              </a:rPr>
              <a:t>Qualitative filters – different profile/product/year of establishment</a:t>
            </a:r>
          </a:p>
          <a:p>
            <a:pPr marL="342900" lvl="1" indent="-342900">
              <a:buFont typeface="Wingdings" pitchFamily="2" charset="2"/>
              <a:buChar char="l"/>
            </a:pPr>
            <a:r>
              <a:rPr lang="en-IN" sz="2000" dirty="0">
                <a:latin typeface="Century" panose="02040604050505020304" pitchFamily="18" charset="0"/>
                <a:ea typeface="+mn-ea"/>
                <a:cs typeface="+mn-cs"/>
              </a:rPr>
              <a:t>Quantitative Filters including – RPT, Turnover, Export, </a:t>
            </a:r>
          </a:p>
          <a:p>
            <a:pPr marL="342900" lvl="1" indent="-342900">
              <a:buFont typeface="Wingdings" pitchFamily="2" charset="2"/>
              <a:buChar char="l"/>
            </a:pPr>
            <a:r>
              <a:rPr lang="en-IN" sz="2000" dirty="0">
                <a:latin typeface="Century" panose="02040604050505020304" pitchFamily="18" charset="0"/>
                <a:ea typeface="+mn-ea"/>
                <a:cs typeface="+mn-cs"/>
              </a:rPr>
              <a:t>very high /low profits or loss making entities</a:t>
            </a:r>
          </a:p>
        </p:txBody>
      </p:sp>
      <p:sp>
        <p:nvSpPr>
          <p:cNvPr id="4" name="Footer Placeholder 3">
            <a:extLst>
              <a:ext uri="{FF2B5EF4-FFF2-40B4-BE49-F238E27FC236}">
                <a16:creationId xmlns:a16="http://schemas.microsoft.com/office/drawing/2014/main" id="{16DAD2AD-00D2-B82C-4A6B-9A321DACCB59}"/>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3F133767-39E4-A9D1-6F6C-EDCD144B2C8D}"/>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22</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726336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7F9DA-94BA-B477-E201-A1A8821E700D}"/>
              </a:ext>
            </a:extLst>
          </p:cNvPr>
          <p:cNvSpPr>
            <a:spLocks noGrp="1"/>
          </p:cNvSpPr>
          <p:nvPr>
            <p:ph type="title"/>
          </p:nvPr>
        </p:nvSpPr>
        <p:spPr/>
        <p:txBody>
          <a:bodyPr/>
          <a:lstStyle/>
          <a:p>
            <a:pPr algn="ctr"/>
            <a:r>
              <a:rPr lang="en-IN" sz="3200" dirty="0">
                <a:solidFill>
                  <a:schemeClr val="tx1"/>
                </a:solidFill>
                <a:latin typeface="Century" panose="02040604050505020304" pitchFamily="18" charset="0"/>
              </a:rPr>
              <a:t>The major issues in assessments </a:t>
            </a:r>
          </a:p>
        </p:txBody>
      </p:sp>
      <p:sp>
        <p:nvSpPr>
          <p:cNvPr id="3" name="Content Placeholder 2">
            <a:extLst>
              <a:ext uri="{FF2B5EF4-FFF2-40B4-BE49-F238E27FC236}">
                <a16:creationId xmlns:a16="http://schemas.microsoft.com/office/drawing/2014/main" id="{9944ADA0-E620-60CD-BADD-4F04B5490874}"/>
              </a:ext>
            </a:extLst>
          </p:cNvPr>
          <p:cNvSpPr>
            <a:spLocks noGrp="1"/>
          </p:cNvSpPr>
          <p:nvPr>
            <p:ph idx="1"/>
          </p:nvPr>
        </p:nvSpPr>
        <p:spPr>
          <a:xfrm>
            <a:off x="838200" y="2362200"/>
            <a:ext cx="7848600" cy="3724275"/>
          </a:xfrm>
        </p:spPr>
        <p:txBody>
          <a:bodyPr/>
          <a:lstStyle/>
          <a:p>
            <a:r>
              <a:rPr lang="en-IN" sz="2100" dirty="0">
                <a:latin typeface="Century" panose="02040604050505020304" pitchFamily="18" charset="0"/>
              </a:rPr>
              <a:t>Adjustments made in PLI – working capital, custom duty –Capacity Utilisation </a:t>
            </a:r>
          </a:p>
          <a:p>
            <a:r>
              <a:rPr lang="en-IN" sz="2100" dirty="0">
                <a:latin typeface="Century" panose="02040604050505020304" pitchFamily="18" charset="0"/>
              </a:rPr>
              <a:t>Final selection of number of comparables </a:t>
            </a:r>
          </a:p>
          <a:p>
            <a:pPr lvl="1" algn="just"/>
            <a:r>
              <a:rPr lang="en-IN" sz="2100" dirty="0">
                <a:solidFill>
                  <a:srgbClr val="C00000"/>
                </a:solidFill>
                <a:latin typeface="Century" panose="02040604050505020304" pitchFamily="18" charset="0"/>
              </a:rPr>
              <a:t>Resulting in average + / - 3% / 1% Vs Range Concept </a:t>
            </a:r>
          </a:p>
          <a:p>
            <a:pPr lvl="1" algn="just"/>
            <a:r>
              <a:rPr lang="en-US" sz="2100" dirty="0">
                <a:latin typeface="Century" panose="02040604050505020304" pitchFamily="18" charset="0"/>
                <a:ea typeface="+mn-ea"/>
                <a:cs typeface="+mn-cs"/>
              </a:rPr>
              <a:t>1% of the wholesale trading transactions and 3% in all other cases</a:t>
            </a:r>
          </a:p>
          <a:p>
            <a:pPr lvl="1" algn="just"/>
            <a:r>
              <a:rPr lang="en-US" sz="2100" dirty="0">
                <a:latin typeface="Century" panose="02040604050505020304" pitchFamily="18" charset="0"/>
                <a:ea typeface="+mn-ea"/>
                <a:cs typeface="+mn-cs"/>
              </a:rPr>
              <a:t>Range concept is applicable when set of comparables have 7 comparables or more</a:t>
            </a:r>
            <a:endParaRPr lang="en-IN" sz="2100" dirty="0">
              <a:latin typeface="Century" panose="02040604050505020304" pitchFamily="18" charset="0"/>
              <a:ea typeface="+mn-ea"/>
              <a:cs typeface="+mn-cs"/>
            </a:endParaRPr>
          </a:p>
          <a:p>
            <a:pPr algn="just"/>
            <a:r>
              <a:rPr lang="en-IN" sz="2100" dirty="0">
                <a:latin typeface="Century" panose="02040604050505020304" pitchFamily="18" charset="0"/>
              </a:rPr>
              <a:t>Sometimes, some deemed transactions attracting S. 92C in the opinion of TPO – such as long credit period to AE</a:t>
            </a:r>
          </a:p>
          <a:p>
            <a:pPr marL="0" indent="0">
              <a:buNone/>
            </a:pPr>
            <a:endParaRPr lang="en-IN" sz="2100" dirty="0">
              <a:latin typeface="Century" panose="02040604050505020304" pitchFamily="18" charset="0"/>
            </a:endParaRPr>
          </a:p>
          <a:p>
            <a:endParaRPr lang="en-IN" sz="2100" dirty="0">
              <a:latin typeface="Century" panose="02040604050505020304" pitchFamily="18" charset="0"/>
            </a:endParaRP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16DAD2AD-00D2-B82C-4A6B-9A321DACCB59}"/>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3F133767-39E4-A9D1-6F6C-EDCD144B2C8D}"/>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23</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439126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7A684-F02A-9FE5-A35F-87CAB1AE3C38}"/>
              </a:ext>
            </a:extLst>
          </p:cNvPr>
          <p:cNvSpPr>
            <a:spLocks noGrp="1"/>
          </p:cNvSpPr>
          <p:nvPr>
            <p:ph type="title"/>
          </p:nvPr>
        </p:nvSpPr>
        <p:spPr/>
        <p:txBody>
          <a:bodyPr/>
          <a:lstStyle/>
          <a:p>
            <a:pPr algn="ctr"/>
            <a:r>
              <a:rPr lang="en-IN" sz="3200" dirty="0">
                <a:solidFill>
                  <a:schemeClr val="tx1"/>
                </a:solidFill>
                <a:latin typeface="Century" panose="02040604050505020304" pitchFamily="18" charset="0"/>
              </a:rPr>
              <a:t>TP Adjustment</a:t>
            </a:r>
          </a:p>
        </p:txBody>
      </p:sp>
      <p:sp>
        <p:nvSpPr>
          <p:cNvPr id="3" name="Content Placeholder 2">
            <a:extLst>
              <a:ext uri="{FF2B5EF4-FFF2-40B4-BE49-F238E27FC236}">
                <a16:creationId xmlns:a16="http://schemas.microsoft.com/office/drawing/2014/main" id="{AE014342-3F14-6B2A-700C-57DCA4096BD0}"/>
              </a:ext>
            </a:extLst>
          </p:cNvPr>
          <p:cNvSpPr>
            <a:spLocks noGrp="1"/>
          </p:cNvSpPr>
          <p:nvPr>
            <p:ph idx="1"/>
          </p:nvPr>
        </p:nvSpPr>
        <p:spPr>
          <a:xfrm>
            <a:off x="671514" y="2362200"/>
            <a:ext cx="8015286" cy="3724275"/>
          </a:xfrm>
        </p:spPr>
        <p:txBody>
          <a:bodyPr/>
          <a:lstStyle/>
          <a:p>
            <a:pPr algn="just"/>
            <a:r>
              <a:rPr lang="en-IN" sz="2200" dirty="0">
                <a:latin typeface="Century" panose="02040604050505020304" pitchFamily="18" charset="0"/>
              </a:rPr>
              <a:t>A TPO assesses the prices  of goods, services including intangibles charged (or not charged) by one associated enterprise to another associated enterprise.</a:t>
            </a:r>
          </a:p>
          <a:p>
            <a:pPr algn="just"/>
            <a:r>
              <a:rPr lang="en-IN" sz="2200" dirty="0">
                <a:latin typeface="Century" panose="02040604050505020304" pitchFamily="18" charset="0"/>
              </a:rPr>
              <a:t>The prices should be at arm’s length.</a:t>
            </a:r>
          </a:p>
          <a:p>
            <a:pPr algn="just"/>
            <a:r>
              <a:rPr lang="en-IN" sz="2400" dirty="0">
                <a:latin typeface="Century" panose="02040604050505020304" pitchFamily="18" charset="0"/>
              </a:rPr>
              <a:t>It may happen that TPO, in the course of TP assessment,  observes that the prices are not at arm’s length and he proposes to make additions to the income of assessee. (Order of TPO – S. 92CA).</a:t>
            </a:r>
          </a:p>
          <a:p>
            <a:pPr algn="just"/>
            <a:r>
              <a:rPr lang="en-IN" sz="2400" dirty="0">
                <a:latin typeface="Century" panose="02040604050505020304" pitchFamily="18" charset="0"/>
              </a:rPr>
              <a:t>May it be, the TPO forwards his order to the AO and Assessee.</a:t>
            </a:r>
          </a:p>
          <a:p>
            <a:pPr algn="just"/>
            <a:endParaRPr lang="en-IN" sz="2200" dirty="0">
              <a:latin typeface="Century" panose="02040604050505020304" pitchFamily="18" charset="0"/>
            </a:endParaRPr>
          </a:p>
        </p:txBody>
      </p:sp>
      <p:sp>
        <p:nvSpPr>
          <p:cNvPr id="4" name="Footer Placeholder 3">
            <a:extLst>
              <a:ext uri="{FF2B5EF4-FFF2-40B4-BE49-F238E27FC236}">
                <a16:creationId xmlns:a16="http://schemas.microsoft.com/office/drawing/2014/main" id="{08DD2A28-D1D4-CC56-871B-E8AF4DF78488}"/>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31D3FF32-9857-5AAB-9343-16764C687A50}"/>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24</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5037271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7A684-F02A-9FE5-A35F-87CAB1AE3C38}"/>
              </a:ext>
            </a:extLst>
          </p:cNvPr>
          <p:cNvSpPr>
            <a:spLocks noGrp="1"/>
          </p:cNvSpPr>
          <p:nvPr>
            <p:ph type="title"/>
          </p:nvPr>
        </p:nvSpPr>
        <p:spPr/>
        <p:txBody>
          <a:bodyPr/>
          <a:lstStyle/>
          <a:p>
            <a:pPr algn="ctr"/>
            <a:r>
              <a:rPr lang="en-IN" sz="3200" dirty="0">
                <a:solidFill>
                  <a:schemeClr val="tx1"/>
                </a:solidFill>
                <a:latin typeface="Century" panose="02040604050505020304" pitchFamily="18" charset="0"/>
              </a:rPr>
              <a:t>          TP Adjustment          Contd..</a:t>
            </a:r>
          </a:p>
        </p:txBody>
      </p:sp>
      <p:sp>
        <p:nvSpPr>
          <p:cNvPr id="3" name="Content Placeholder 2">
            <a:extLst>
              <a:ext uri="{FF2B5EF4-FFF2-40B4-BE49-F238E27FC236}">
                <a16:creationId xmlns:a16="http://schemas.microsoft.com/office/drawing/2014/main" id="{AE014342-3F14-6B2A-700C-57DCA4096BD0}"/>
              </a:ext>
            </a:extLst>
          </p:cNvPr>
          <p:cNvSpPr>
            <a:spLocks noGrp="1"/>
          </p:cNvSpPr>
          <p:nvPr>
            <p:ph idx="1"/>
          </p:nvPr>
        </p:nvSpPr>
        <p:spPr>
          <a:xfrm>
            <a:off x="671513" y="2362200"/>
            <a:ext cx="8091487" cy="3724275"/>
          </a:xfrm>
        </p:spPr>
        <p:txBody>
          <a:bodyPr/>
          <a:lstStyle/>
          <a:p>
            <a:pPr algn="just"/>
            <a:r>
              <a:rPr lang="en-IN" sz="2100" dirty="0">
                <a:latin typeface="Century" panose="02040604050505020304" pitchFamily="18" charset="0"/>
              </a:rPr>
              <a:t>The AO may have proposed other additions also.</a:t>
            </a:r>
          </a:p>
          <a:p>
            <a:pPr algn="just"/>
            <a:r>
              <a:rPr lang="en-IN" sz="2100" dirty="0">
                <a:latin typeface="Century" panose="02040604050505020304" pitchFamily="18" charset="0"/>
              </a:rPr>
              <a:t>Technically, AO incorporates TPO suggested additions in his final show-cause notice</a:t>
            </a:r>
          </a:p>
          <a:p>
            <a:pPr algn="just"/>
            <a:r>
              <a:rPr lang="en-IN" sz="2100" dirty="0">
                <a:latin typeface="Century" panose="02040604050505020304" pitchFamily="18" charset="0"/>
              </a:rPr>
              <a:t>Although, AO is bound to follow TPO order, while making the assessment, it is good practice to object to TP based additions also, if aggrieved.</a:t>
            </a:r>
          </a:p>
          <a:p>
            <a:pPr algn="just"/>
            <a:r>
              <a:rPr lang="en-IN" sz="2100" dirty="0">
                <a:latin typeface="Century" panose="02040604050505020304" pitchFamily="18" charset="0"/>
              </a:rPr>
              <a:t>Finally, AO prepares Draft </a:t>
            </a:r>
            <a:r>
              <a:rPr lang="en-IN" sz="2100" dirty="0" err="1">
                <a:latin typeface="Century" panose="02040604050505020304" pitchFamily="18" charset="0"/>
              </a:rPr>
              <a:t>Asssessment</a:t>
            </a:r>
            <a:r>
              <a:rPr lang="en-IN" sz="2100" dirty="0">
                <a:latin typeface="Century" panose="02040604050505020304" pitchFamily="18" charset="0"/>
              </a:rPr>
              <a:t> Order, if TP additions are envisaged. </a:t>
            </a:r>
          </a:p>
        </p:txBody>
      </p:sp>
      <p:sp>
        <p:nvSpPr>
          <p:cNvPr id="4" name="Footer Placeholder 3">
            <a:extLst>
              <a:ext uri="{FF2B5EF4-FFF2-40B4-BE49-F238E27FC236}">
                <a16:creationId xmlns:a16="http://schemas.microsoft.com/office/drawing/2014/main" id="{08DD2A28-D1D4-CC56-871B-E8AF4DF78488}"/>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31D3FF32-9857-5AAB-9343-16764C687A50}"/>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25</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482939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7A684-F02A-9FE5-A35F-87CAB1AE3C38}"/>
              </a:ext>
            </a:extLst>
          </p:cNvPr>
          <p:cNvSpPr>
            <a:spLocks noGrp="1"/>
          </p:cNvSpPr>
          <p:nvPr>
            <p:ph type="title"/>
          </p:nvPr>
        </p:nvSpPr>
        <p:spPr/>
        <p:txBody>
          <a:bodyPr/>
          <a:lstStyle/>
          <a:p>
            <a:pPr algn="ctr"/>
            <a:r>
              <a:rPr lang="en-IN" sz="3200" dirty="0">
                <a:solidFill>
                  <a:schemeClr val="tx1"/>
                </a:solidFill>
                <a:latin typeface="Century" panose="02040604050505020304" pitchFamily="18" charset="0"/>
              </a:rPr>
              <a:t>          TP Adjustment          Contd..</a:t>
            </a:r>
          </a:p>
        </p:txBody>
      </p:sp>
      <p:sp>
        <p:nvSpPr>
          <p:cNvPr id="3" name="Content Placeholder 2">
            <a:extLst>
              <a:ext uri="{FF2B5EF4-FFF2-40B4-BE49-F238E27FC236}">
                <a16:creationId xmlns:a16="http://schemas.microsoft.com/office/drawing/2014/main" id="{AE014342-3F14-6B2A-700C-57DCA4096BD0}"/>
              </a:ext>
            </a:extLst>
          </p:cNvPr>
          <p:cNvSpPr>
            <a:spLocks noGrp="1"/>
          </p:cNvSpPr>
          <p:nvPr>
            <p:ph idx="1"/>
          </p:nvPr>
        </p:nvSpPr>
        <p:spPr>
          <a:xfrm>
            <a:off x="671513" y="2362200"/>
            <a:ext cx="8091487" cy="3724275"/>
          </a:xfrm>
        </p:spPr>
        <p:txBody>
          <a:bodyPr/>
          <a:lstStyle/>
          <a:p>
            <a:pPr algn="just"/>
            <a:r>
              <a:rPr lang="en-IN" sz="2100" dirty="0">
                <a:latin typeface="Century" panose="02040604050505020304" pitchFamily="18" charset="0"/>
              </a:rPr>
              <a:t>Draft order has to incorporate both the proposals. </a:t>
            </a:r>
          </a:p>
          <a:p>
            <a:pPr algn="just"/>
            <a:r>
              <a:rPr lang="en-IN" sz="2100" dirty="0">
                <a:latin typeface="Century" panose="02040604050505020304" pitchFamily="18" charset="0"/>
              </a:rPr>
              <a:t>The assessee may be aggrieved by such proposal.</a:t>
            </a:r>
          </a:p>
          <a:p>
            <a:pPr algn="just"/>
            <a:r>
              <a:rPr lang="en-IN" sz="2100" dirty="0">
                <a:latin typeface="Century" panose="02040604050505020304" pitchFamily="18" charset="0"/>
              </a:rPr>
              <a:t>One of the remedies is to refer the issue to a collegium of               3 CIT/DIT. The collegium is called Dispute Resolution Panel (DRP). </a:t>
            </a:r>
          </a:p>
          <a:p>
            <a:pPr algn="just"/>
            <a:r>
              <a:rPr lang="en-IN" sz="2100" dirty="0">
                <a:latin typeface="Century" panose="02040604050505020304" pitchFamily="18" charset="0"/>
              </a:rPr>
              <a:t>Said process is codified in S. 144C of the Income Tax Act, 1961- which is discussed in this presentation.</a:t>
            </a:r>
          </a:p>
        </p:txBody>
      </p:sp>
      <p:sp>
        <p:nvSpPr>
          <p:cNvPr id="4" name="Footer Placeholder 3">
            <a:extLst>
              <a:ext uri="{FF2B5EF4-FFF2-40B4-BE49-F238E27FC236}">
                <a16:creationId xmlns:a16="http://schemas.microsoft.com/office/drawing/2014/main" id="{08DD2A28-D1D4-CC56-871B-E8AF4DF78488}"/>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31D3FF32-9857-5AAB-9343-16764C687A50}"/>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26</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1359092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F50A8-9D65-850F-AE1F-52089D2E4781}"/>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Who can refer the matter to DRP – an eligible assessee [s/s 15 (b]</a:t>
            </a:r>
          </a:p>
        </p:txBody>
      </p:sp>
      <p:sp>
        <p:nvSpPr>
          <p:cNvPr id="3" name="Content Placeholder 2">
            <a:extLst>
              <a:ext uri="{FF2B5EF4-FFF2-40B4-BE49-F238E27FC236}">
                <a16:creationId xmlns:a16="http://schemas.microsoft.com/office/drawing/2014/main" id="{3FC5B7A5-B79A-7EB2-CD95-4F1C50C60CCC}"/>
              </a:ext>
            </a:extLst>
          </p:cNvPr>
          <p:cNvSpPr>
            <a:spLocks noGrp="1"/>
          </p:cNvSpPr>
          <p:nvPr>
            <p:ph idx="1"/>
          </p:nvPr>
        </p:nvSpPr>
        <p:spPr/>
        <p:txBody>
          <a:bodyPr/>
          <a:lstStyle/>
          <a:p>
            <a:pPr marL="36195" indent="0" algn="just">
              <a:lnSpc>
                <a:spcPct val="107000"/>
              </a:lnSpc>
              <a:spcAft>
                <a:spcPts val="400"/>
              </a:spcAft>
              <a:buNone/>
            </a:pPr>
            <a:r>
              <a:rPr lang="en-IN" sz="2100"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a:t>
            </a:r>
            <a:r>
              <a:rPr lang="en-IN" sz="2100" i="1"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b</a:t>
            </a:r>
            <a:r>
              <a:rPr lang="en-IN" sz="2100"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 )  "eligible assessee" means,—</a:t>
            </a:r>
            <a:endParaRPr lang="en-IN" sz="2100" kern="100" dirty="0">
              <a:latin typeface="Century" panose="02040604050505020304" pitchFamily="18" charset="0"/>
              <a:ea typeface="Times New Roman" panose="02020603050405020304" pitchFamily="18" charset="0"/>
              <a:cs typeface="Times New Roman" panose="02020603050405020304" pitchFamily="18" charset="0"/>
            </a:endParaRPr>
          </a:p>
          <a:p>
            <a:pPr marL="36195" indent="0" algn="just">
              <a:lnSpc>
                <a:spcPct val="107000"/>
              </a:lnSpc>
              <a:spcAft>
                <a:spcPts val="400"/>
              </a:spcAft>
              <a:buNone/>
            </a:pPr>
            <a:r>
              <a:rPr lang="en-IN" sz="2100"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a:t>
            </a:r>
            <a:r>
              <a:rPr lang="en-IN" sz="2100" i="1" kern="0" dirty="0" err="1">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i</a:t>
            </a:r>
            <a:r>
              <a:rPr lang="en-IN" sz="2100"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  any person in whose case the variation referred to in sub-section (1) arises as a consequence of the order of the Transfer Pricing Officer passed under sub-section (3) of section 92CA; and </a:t>
            </a:r>
            <a:r>
              <a:rPr lang="en-IN" sz="2100" kern="0" dirty="0">
                <a:solidFill>
                  <a:srgbClr val="FF0000"/>
                </a:solidFill>
                <a:effectLst/>
                <a:latin typeface="Century" panose="02040604050505020304" pitchFamily="18" charset="0"/>
                <a:ea typeface="Times New Roman" panose="02020603050405020304" pitchFamily="18" charset="0"/>
                <a:cs typeface="Times New Roman" panose="02020603050405020304" pitchFamily="18" charset="0"/>
              </a:rPr>
              <a:t>(Proposed TP Adjustment)</a:t>
            </a:r>
            <a:endParaRPr lang="en-IN" sz="2100" kern="100" dirty="0">
              <a:solidFill>
                <a:srgbClr val="FF0000"/>
              </a:solidFill>
              <a:effectLst/>
              <a:latin typeface="Century" panose="02040604050505020304" pitchFamily="18" charset="0"/>
              <a:ea typeface="Times New Roman" panose="02020603050405020304" pitchFamily="18" charset="0"/>
              <a:cs typeface="Times New Roman" panose="02020603050405020304" pitchFamily="18" charset="0"/>
            </a:endParaRPr>
          </a:p>
          <a:p>
            <a:pPr marL="36195" indent="0" algn="just">
              <a:lnSpc>
                <a:spcPct val="107000"/>
              </a:lnSpc>
              <a:spcAft>
                <a:spcPts val="400"/>
              </a:spcAft>
              <a:buNone/>
            </a:pPr>
            <a:r>
              <a:rPr lang="en-IN" sz="2100"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a:t>
            </a:r>
            <a:r>
              <a:rPr lang="en-IN" sz="2100" i="1"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ii</a:t>
            </a:r>
            <a:r>
              <a:rPr lang="en-IN" sz="2100"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 any non-resident not being a company or any foreign company </a:t>
            </a:r>
            <a:r>
              <a:rPr lang="en-IN" sz="2100" kern="0" dirty="0">
                <a:solidFill>
                  <a:srgbClr val="FF0000"/>
                </a:solidFill>
                <a:effectLst/>
                <a:latin typeface="Century" panose="02040604050505020304" pitchFamily="18" charset="0"/>
                <a:ea typeface="Times New Roman" panose="02020603050405020304" pitchFamily="18" charset="0"/>
                <a:cs typeface="Times New Roman" panose="02020603050405020304" pitchFamily="18" charset="0"/>
              </a:rPr>
              <a:t>(Addition otherwise than TP addition)</a:t>
            </a:r>
            <a:endParaRPr lang="en-IN" sz="2100" dirty="0">
              <a:solidFill>
                <a:srgbClr val="FF0000"/>
              </a:solidFill>
              <a:latin typeface="Century" panose="02040604050505020304" pitchFamily="18" charset="0"/>
            </a:endParaRPr>
          </a:p>
        </p:txBody>
      </p:sp>
      <p:sp>
        <p:nvSpPr>
          <p:cNvPr id="4" name="Footer Placeholder 3">
            <a:extLst>
              <a:ext uri="{FF2B5EF4-FFF2-40B4-BE49-F238E27FC236}">
                <a16:creationId xmlns:a16="http://schemas.microsoft.com/office/drawing/2014/main" id="{B1EC6DF8-8B40-3D8C-0EA8-9D607FA733FA}"/>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6FBB1A68-F484-062A-7A46-202152B12594}"/>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27</a:t>
            </a:fld>
            <a:endParaRPr lang="en-US" altLang="en-US" dirty="0">
              <a:solidFill>
                <a:schemeClr val="tx1"/>
              </a:solidFill>
              <a:latin typeface="Century" panose="02040604050505020304" pitchFamily="18" charset="0"/>
            </a:endParaRPr>
          </a:p>
        </p:txBody>
      </p:sp>
    </p:spTree>
    <p:extLst>
      <p:ext uri="{BB962C8B-B14F-4D97-AF65-F5344CB8AC3E}">
        <p14:creationId xmlns:p14="http://schemas.microsoft.com/office/powerpoint/2010/main" val="30124429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99ABC-592D-3D7C-A29B-738EFAE20A18}"/>
              </a:ext>
            </a:extLst>
          </p:cNvPr>
          <p:cNvSpPr>
            <a:spLocks noGrp="1"/>
          </p:cNvSpPr>
          <p:nvPr>
            <p:ph type="title"/>
          </p:nvPr>
        </p:nvSpPr>
        <p:spPr/>
        <p:txBody>
          <a:bodyPr/>
          <a:lstStyle/>
          <a:p>
            <a:pPr algn="ctr"/>
            <a:r>
              <a:rPr lang="en-IN" sz="3000" b="1" kern="0" dirty="0">
                <a:solidFill>
                  <a:schemeClr val="tx1"/>
                </a:solidFill>
                <a:effectLst/>
                <a:latin typeface="Century" panose="02040604050505020304" pitchFamily="18" charset="0"/>
                <a:ea typeface="Times New Roman" panose="02020603050405020304" pitchFamily="18" charset="0"/>
                <a:cs typeface="Times New Roman" panose="02020603050405020304" pitchFamily="18" charset="0"/>
              </a:rPr>
              <a:t>Section 144C  - Draft Order          </a:t>
            </a:r>
            <a:endParaRPr lang="en-IN" sz="30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644FE76F-E4D9-1905-0DE9-9A17E74D6037}"/>
              </a:ext>
            </a:extLst>
          </p:cNvPr>
          <p:cNvSpPr>
            <a:spLocks noGrp="1"/>
          </p:cNvSpPr>
          <p:nvPr>
            <p:ph idx="1"/>
          </p:nvPr>
        </p:nvSpPr>
        <p:spPr>
          <a:xfrm>
            <a:off x="671513" y="2286000"/>
            <a:ext cx="8091487" cy="3800475"/>
          </a:xfrm>
        </p:spPr>
        <p:txBody>
          <a:bodyPr/>
          <a:lstStyle/>
          <a:p>
            <a:pPr marL="0" indent="0" algn="just">
              <a:lnSpc>
                <a:spcPct val="107000"/>
              </a:lnSpc>
              <a:spcAft>
                <a:spcPts val="400"/>
              </a:spcAft>
              <a:buNone/>
            </a:pPr>
            <a:r>
              <a:rPr lang="en-IN" sz="2100" kern="0" dirty="0">
                <a:effectLst/>
                <a:latin typeface="Century" panose="02040604050505020304" pitchFamily="18" charset="0"/>
                <a:ea typeface="Times New Roman" panose="02020603050405020304" pitchFamily="18" charset="0"/>
                <a:cs typeface="Times New Roman" panose="02020603050405020304" pitchFamily="18" charset="0"/>
              </a:rPr>
              <a:t>"144C. </a:t>
            </a:r>
            <a:r>
              <a:rPr lang="en-IN" sz="2100" i="1" kern="0" dirty="0">
                <a:effectLst/>
                <a:latin typeface="Century" panose="02040604050505020304" pitchFamily="18" charset="0"/>
                <a:ea typeface="Times New Roman" panose="02020603050405020304" pitchFamily="18" charset="0"/>
                <a:cs typeface="Times New Roman" panose="02020603050405020304" pitchFamily="18" charset="0"/>
              </a:rPr>
              <a:t>Reference to dispute resolution panel.</a:t>
            </a:r>
            <a:r>
              <a:rPr lang="en-IN" sz="2100" kern="0" dirty="0">
                <a:effectLst/>
                <a:latin typeface="Century" panose="02040604050505020304" pitchFamily="18" charset="0"/>
                <a:ea typeface="Times New Roman" panose="02020603050405020304" pitchFamily="18" charset="0"/>
                <a:cs typeface="Times New Roman" panose="02020603050405020304" pitchFamily="18" charset="0"/>
              </a:rPr>
              <a:t>—(1) The Assessing Officer shall, notwithstanding anything to the contrary contained in this Act, </a:t>
            </a:r>
            <a:r>
              <a:rPr lang="en-IN" sz="2100" kern="0" dirty="0">
                <a:solidFill>
                  <a:srgbClr val="FF0000"/>
                </a:solidFill>
                <a:effectLst/>
                <a:latin typeface="Century" panose="02040604050505020304" pitchFamily="18" charset="0"/>
                <a:ea typeface="Times New Roman" panose="02020603050405020304" pitchFamily="18" charset="0"/>
                <a:cs typeface="Times New Roman" panose="02020603050405020304" pitchFamily="18" charset="0"/>
              </a:rPr>
              <a:t>in the first instance, forward a draft of the pro­posed order of assessment (hereafter in this section referred to as the draft order) to the eligible assessee if he proposes to make, on or after the 1st day of October, 2009, any variation in the income or loss returned which is prejudicial to the interest of such assessee.</a:t>
            </a:r>
            <a:endParaRPr lang="en-IN" sz="2100" kern="100" dirty="0">
              <a:solidFill>
                <a:srgbClr val="FF0000"/>
              </a:solidFill>
              <a:effectLst/>
              <a:latin typeface="Century" panose="02040604050505020304" pitchFamily="18" charset="0"/>
              <a:ea typeface="Calibri" panose="020F0502020204030204" pitchFamily="34" charset="0"/>
              <a:cs typeface="Times New Roman" panose="02020603050405020304" pitchFamily="18" charset="0"/>
            </a:endParaRP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C0AB0494-9ADA-D436-63EB-5CA83A3600AE}"/>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477CFAA-24C4-1367-F08B-25EB9ACB0382}"/>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28</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2160282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E6342-FC3C-C88E-8B8D-630AD4719CF8}"/>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Issue: If no draft order is sent to the assessee</a:t>
            </a:r>
          </a:p>
        </p:txBody>
      </p:sp>
      <p:sp>
        <p:nvSpPr>
          <p:cNvPr id="3" name="Content Placeholder 2">
            <a:extLst>
              <a:ext uri="{FF2B5EF4-FFF2-40B4-BE49-F238E27FC236}">
                <a16:creationId xmlns:a16="http://schemas.microsoft.com/office/drawing/2014/main" id="{9B8328F7-331E-9088-A9FB-B24680124A52}"/>
              </a:ext>
            </a:extLst>
          </p:cNvPr>
          <p:cNvSpPr>
            <a:spLocks noGrp="1"/>
          </p:cNvSpPr>
          <p:nvPr>
            <p:ph idx="1"/>
          </p:nvPr>
        </p:nvSpPr>
        <p:spPr>
          <a:xfrm>
            <a:off x="838200" y="2362200"/>
            <a:ext cx="7924800" cy="3724275"/>
          </a:xfrm>
        </p:spPr>
        <p:txBody>
          <a:bodyPr/>
          <a:lstStyle/>
          <a:p>
            <a:pPr algn="just"/>
            <a:r>
              <a:rPr lang="da-DK" sz="2100" dirty="0">
                <a:latin typeface="Century" panose="02040604050505020304" pitchFamily="18" charset="0"/>
                <a:cs typeface="Times New Roman" panose="02020603050405020304" pitchFamily="18" charset="0"/>
              </a:rPr>
              <a:t>An assessment order without forwarding draft order to assessee is null and void -</a:t>
            </a:r>
            <a:r>
              <a:rPr lang="da-DK" sz="2100" dirty="0">
                <a:solidFill>
                  <a:srgbClr val="FF0000"/>
                </a:solidFill>
                <a:latin typeface="Century" panose="02040604050505020304" pitchFamily="18" charset="0"/>
                <a:cs typeface="Times New Roman" panose="02020603050405020304" pitchFamily="18" charset="0"/>
              </a:rPr>
              <a:t>Soktas India Pvt. Ltd (2017) 162 ITD 0366 (Pune)</a:t>
            </a:r>
          </a:p>
          <a:p>
            <a:pPr algn="just"/>
            <a:r>
              <a:rPr lang="en-IN" sz="2100" dirty="0">
                <a:latin typeface="Century" panose="02040604050505020304" pitchFamily="18" charset="0"/>
                <a:cs typeface="Times New Roman" panose="02020603050405020304" pitchFamily="18" charset="0"/>
              </a:rPr>
              <a:t>Bombay High court held in </a:t>
            </a:r>
            <a:r>
              <a:rPr lang="en-IN" sz="2100" dirty="0">
                <a:solidFill>
                  <a:srgbClr val="FF0000"/>
                </a:solidFill>
                <a:latin typeface="Century" panose="02040604050505020304" pitchFamily="18" charset="0"/>
                <a:cs typeface="Times New Roman" panose="02020603050405020304" pitchFamily="18" charset="0"/>
              </a:rPr>
              <a:t>Dimension Data Asia Pacific (304 CTR 0140) </a:t>
            </a:r>
            <a:r>
              <a:rPr lang="en-IN" sz="2100" dirty="0">
                <a:latin typeface="Century" panose="02040604050505020304" pitchFamily="18" charset="0"/>
                <a:cs typeface="Times New Roman" panose="02020603050405020304" pitchFamily="18" charset="0"/>
              </a:rPr>
              <a:t>the assessment order null even in the case of order giving effect to ITAT order involving TP adjustment and no draft order was forwarded (of course, the High Court allowed Income Tax Department to carry out further proceedings under any other provisions, if available.</a:t>
            </a:r>
          </a:p>
        </p:txBody>
      </p:sp>
      <p:sp>
        <p:nvSpPr>
          <p:cNvPr id="4" name="Footer Placeholder 3">
            <a:extLst>
              <a:ext uri="{FF2B5EF4-FFF2-40B4-BE49-F238E27FC236}">
                <a16:creationId xmlns:a16="http://schemas.microsoft.com/office/drawing/2014/main" id="{742D4995-360E-CD82-DA85-345ED5268BFC}"/>
              </a:ext>
            </a:extLst>
          </p:cNvPr>
          <p:cNvSpPr>
            <a:spLocks noGrp="1"/>
          </p:cNvSpPr>
          <p:nvPr>
            <p:ph type="ftr" sz="quarter" idx="11"/>
          </p:nvPr>
        </p:nvSpPr>
        <p:spPr/>
        <p:txBody>
          <a:bodyPr/>
          <a:lstStyle/>
          <a:p>
            <a:pPr>
              <a:defRPr/>
            </a:pPr>
            <a:r>
              <a:rPr lang="en-US"/>
              <a:t>CA SHARAD A. SHAH</a:t>
            </a:r>
          </a:p>
        </p:txBody>
      </p:sp>
      <p:sp>
        <p:nvSpPr>
          <p:cNvPr id="5" name="Slide Number Placeholder 4">
            <a:extLst>
              <a:ext uri="{FF2B5EF4-FFF2-40B4-BE49-F238E27FC236}">
                <a16:creationId xmlns:a16="http://schemas.microsoft.com/office/drawing/2014/main" id="{BA6BBB0B-CFC6-0AC3-4BE6-53532BB55497}"/>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29</a:t>
            </a:fld>
            <a:endParaRPr lang="en-US" altLang="en-US" dirty="0">
              <a:solidFill>
                <a:schemeClr val="tx1"/>
              </a:solidFill>
              <a:latin typeface="Century" panose="02040604050505020304" pitchFamily="18" charset="0"/>
            </a:endParaRPr>
          </a:p>
        </p:txBody>
      </p:sp>
    </p:spTree>
    <p:extLst>
      <p:ext uri="{BB962C8B-B14F-4D97-AF65-F5344CB8AC3E}">
        <p14:creationId xmlns:p14="http://schemas.microsoft.com/office/powerpoint/2010/main" val="2504711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6D726-09E8-FF83-5BB9-F80D04871DEC}"/>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Prime Compliance</a:t>
            </a:r>
          </a:p>
        </p:txBody>
      </p:sp>
      <p:sp>
        <p:nvSpPr>
          <p:cNvPr id="3" name="Content Placeholder 2">
            <a:extLst>
              <a:ext uri="{FF2B5EF4-FFF2-40B4-BE49-F238E27FC236}">
                <a16:creationId xmlns:a16="http://schemas.microsoft.com/office/drawing/2014/main" id="{BB1E4F98-F905-6917-AA46-635D41F6AAC0}"/>
              </a:ext>
            </a:extLst>
          </p:cNvPr>
          <p:cNvSpPr>
            <a:spLocks noGrp="1"/>
          </p:cNvSpPr>
          <p:nvPr>
            <p:ph idx="1"/>
          </p:nvPr>
        </p:nvSpPr>
        <p:spPr/>
        <p:txBody>
          <a:bodyPr/>
          <a:lstStyle/>
          <a:p>
            <a:pPr algn="just"/>
            <a:r>
              <a:rPr lang="en-IN" sz="2000" dirty="0">
                <a:latin typeface="Century" panose="02040604050505020304" pitchFamily="18" charset="0"/>
              </a:rPr>
              <a:t>If International Transactions or Specified Domestic Transactions take place</a:t>
            </a:r>
          </a:p>
          <a:p>
            <a:pPr lvl="1" algn="just"/>
            <a:r>
              <a:rPr lang="en-IN" sz="2000" dirty="0">
                <a:latin typeface="Century" panose="02040604050505020304" pitchFamily="18" charset="0"/>
              </a:rPr>
              <a:t>One has to file Transfer Pricing Audit Report in Form             3CEB</a:t>
            </a:r>
          </a:p>
          <a:p>
            <a:pPr algn="just"/>
            <a:r>
              <a:rPr lang="en-IN" sz="2000" dirty="0">
                <a:latin typeface="Century" panose="02040604050505020304" pitchFamily="18" charset="0"/>
              </a:rPr>
              <a:t>On the basis of Return of Income read with Various Audit Reports including TP Audit Report in  Form 3CEB, the AO (Read Income Tax Authorities) may accept the income/loss so declared. </a:t>
            </a:r>
          </a:p>
          <a:p>
            <a:pPr marL="457200" lvl="1" indent="0" algn="just">
              <a:buNone/>
            </a:pPr>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7171D411-3CD4-9B88-8567-954477C5889C}"/>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83857588-7B75-83D0-F52D-C063CA5C3703}"/>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3</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6754456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5D56-A2C6-F27C-7198-84C9C7CEB85A}"/>
              </a:ext>
            </a:extLst>
          </p:cNvPr>
          <p:cNvSpPr>
            <a:spLocks noGrp="1"/>
          </p:cNvSpPr>
          <p:nvPr>
            <p:ph type="title"/>
          </p:nvPr>
        </p:nvSpPr>
        <p:spPr/>
        <p:txBody>
          <a:bodyPr/>
          <a:lstStyle/>
          <a:p>
            <a:pPr algn="ctr"/>
            <a:r>
              <a:rPr lang="en-IN" sz="3000" b="1" kern="0" dirty="0">
                <a:solidFill>
                  <a:schemeClr val="tx1"/>
                </a:solidFill>
                <a:effectLst/>
                <a:latin typeface="Century" panose="02040604050505020304" pitchFamily="18" charset="0"/>
                <a:ea typeface="Times New Roman" panose="02020603050405020304" pitchFamily="18" charset="0"/>
                <a:cs typeface="Times New Roman" panose="02020603050405020304" pitchFamily="18" charset="0"/>
              </a:rPr>
              <a:t>Section 144C - action by an assessee         </a:t>
            </a:r>
            <a:endParaRPr lang="en-IN" sz="30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54AD3D9-A190-6B18-3A01-B52D235E3B1B}"/>
              </a:ext>
            </a:extLst>
          </p:cNvPr>
          <p:cNvSpPr>
            <a:spLocks noGrp="1"/>
          </p:cNvSpPr>
          <p:nvPr>
            <p:ph idx="1"/>
          </p:nvPr>
        </p:nvSpPr>
        <p:spPr>
          <a:xfrm>
            <a:off x="671513" y="2362200"/>
            <a:ext cx="8243887" cy="3886200"/>
          </a:xfrm>
        </p:spPr>
        <p:txBody>
          <a:bodyPr/>
          <a:lstStyle/>
          <a:p>
            <a:pPr marL="0" indent="0" algn="just">
              <a:lnSpc>
                <a:spcPct val="107000"/>
              </a:lnSpc>
              <a:spcAft>
                <a:spcPts val="400"/>
              </a:spcAft>
              <a:buNone/>
            </a:pPr>
            <a:r>
              <a:rPr lang="en-IN" sz="2100" dirty="0">
                <a:latin typeface="Century" panose="02040604050505020304" pitchFamily="18" charset="0"/>
                <a:cs typeface="Times New Roman" panose="02020603050405020304" pitchFamily="18" charset="0"/>
              </a:rPr>
              <a:t>(2) On receipt of the draft order, the eligible assessee shall, </a:t>
            </a:r>
            <a:r>
              <a:rPr lang="en-IN" sz="2100" dirty="0">
                <a:solidFill>
                  <a:srgbClr val="FF0000"/>
                </a:solidFill>
                <a:latin typeface="Century" panose="02040604050505020304" pitchFamily="18" charset="0"/>
                <a:cs typeface="Times New Roman" panose="02020603050405020304" pitchFamily="18" charset="0"/>
              </a:rPr>
              <a:t>within thirty days</a:t>
            </a:r>
            <a:r>
              <a:rPr lang="en-IN" sz="2100" dirty="0">
                <a:latin typeface="Century" panose="02040604050505020304" pitchFamily="18" charset="0"/>
                <a:cs typeface="Times New Roman" panose="02020603050405020304" pitchFamily="18" charset="0"/>
              </a:rPr>
              <a:t> of the receipt by him of the draft order,—</a:t>
            </a:r>
          </a:p>
          <a:p>
            <a:pPr marL="36195" indent="0" algn="just">
              <a:lnSpc>
                <a:spcPct val="107000"/>
              </a:lnSpc>
              <a:spcAft>
                <a:spcPts val="400"/>
              </a:spcAft>
              <a:buNone/>
            </a:pPr>
            <a:r>
              <a:rPr lang="en-IN" sz="2100" dirty="0">
                <a:latin typeface="Century" panose="02040604050505020304" pitchFamily="18" charset="0"/>
                <a:cs typeface="Times New Roman" panose="02020603050405020304" pitchFamily="18" charset="0"/>
              </a:rPr>
              <a:t>(a)  </a:t>
            </a:r>
            <a:r>
              <a:rPr lang="en-IN" sz="2100" dirty="0">
                <a:solidFill>
                  <a:srgbClr val="FF0000"/>
                </a:solidFill>
                <a:latin typeface="Century" panose="02040604050505020304" pitchFamily="18" charset="0"/>
                <a:cs typeface="Times New Roman" panose="02020603050405020304" pitchFamily="18" charset="0"/>
              </a:rPr>
              <a:t>file his acceptance </a:t>
            </a:r>
            <a:r>
              <a:rPr lang="en-IN" sz="2100" dirty="0">
                <a:latin typeface="Century" panose="02040604050505020304" pitchFamily="18" charset="0"/>
                <a:cs typeface="Times New Roman" panose="02020603050405020304" pitchFamily="18" charset="0"/>
              </a:rPr>
              <a:t>of the variations to the Assessing Officer; </a:t>
            </a:r>
          </a:p>
          <a:p>
            <a:pPr marL="36195" indent="0" algn="just">
              <a:lnSpc>
                <a:spcPct val="107000"/>
              </a:lnSpc>
              <a:spcAft>
                <a:spcPts val="400"/>
              </a:spcAft>
              <a:buNone/>
            </a:pPr>
            <a:r>
              <a:rPr lang="en-IN" sz="2100" dirty="0">
                <a:latin typeface="Century" panose="02040604050505020304" pitchFamily="18" charset="0"/>
                <a:cs typeface="Times New Roman" panose="02020603050405020304" pitchFamily="18" charset="0"/>
              </a:rPr>
              <a:t>(b) </a:t>
            </a:r>
            <a:r>
              <a:rPr lang="en-IN" sz="2100" dirty="0">
                <a:solidFill>
                  <a:srgbClr val="FF0000"/>
                </a:solidFill>
                <a:latin typeface="Century" panose="02040604050505020304" pitchFamily="18" charset="0"/>
                <a:cs typeface="Times New Roman" panose="02020603050405020304" pitchFamily="18" charset="0"/>
              </a:rPr>
              <a:t> file his objections</a:t>
            </a:r>
            <a:r>
              <a:rPr lang="en-IN" sz="2100" dirty="0">
                <a:latin typeface="Century" panose="02040604050505020304" pitchFamily="18" charset="0"/>
                <a:cs typeface="Times New Roman" panose="02020603050405020304" pitchFamily="18" charset="0"/>
              </a:rPr>
              <a:t>, if any, to such variation with,—</a:t>
            </a:r>
          </a:p>
          <a:p>
            <a:pPr marL="36195" indent="0" algn="just">
              <a:lnSpc>
                <a:spcPct val="107000"/>
              </a:lnSpc>
              <a:spcAft>
                <a:spcPts val="400"/>
              </a:spcAft>
              <a:buNone/>
            </a:pPr>
            <a:r>
              <a:rPr lang="en-IN" sz="2100" dirty="0">
                <a:latin typeface="Century" panose="02040604050505020304" pitchFamily="18" charset="0"/>
                <a:cs typeface="Times New Roman" panose="02020603050405020304" pitchFamily="18" charset="0"/>
              </a:rPr>
              <a:t>      (i)  the Dispute Resolution Panel; and</a:t>
            </a:r>
          </a:p>
          <a:p>
            <a:pPr marL="36195" indent="0" algn="just">
              <a:lnSpc>
                <a:spcPct val="107000"/>
              </a:lnSpc>
              <a:spcAft>
                <a:spcPts val="400"/>
              </a:spcAft>
              <a:buNone/>
            </a:pPr>
            <a:r>
              <a:rPr lang="en-IN" sz="2100" dirty="0">
                <a:latin typeface="Century" panose="02040604050505020304" pitchFamily="18" charset="0"/>
                <a:cs typeface="Times New Roman" panose="02020603050405020304" pitchFamily="18" charset="0"/>
              </a:rPr>
              <a:t>      (ii)  the Assessing Officer.</a:t>
            </a:r>
          </a:p>
          <a:p>
            <a:pPr marL="468630" indent="0" algn="just">
              <a:lnSpc>
                <a:spcPct val="107000"/>
              </a:lnSpc>
              <a:spcAft>
                <a:spcPts val="400"/>
              </a:spcAft>
              <a:buNone/>
            </a:pPr>
            <a:endParaRPr lang="en-IN" sz="2100" dirty="0">
              <a:latin typeface="Century" panose="02040604050505020304" pitchFamily="18" charset="0"/>
              <a:cs typeface="Times New Roman" panose="02020603050405020304" pitchFamily="18" charset="0"/>
            </a:endParaRP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90CDAB7E-D3B2-C5D7-CC4A-7D928FF10B83}"/>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B6BA7A8-36F5-ED02-6D09-F70F34FAC3A8}"/>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30</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1111195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877A0-D905-0765-903F-BCC36F54FA16}"/>
              </a:ext>
            </a:extLst>
          </p:cNvPr>
          <p:cNvSpPr>
            <a:spLocks noGrp="1"/>
          </p:cNvSpPr>
          <p:nvPr>
            <p:ph type="title"/>
          </p:nvPr>
        </p:nvSpPr>
        <p:spPr/>
        <p:txBody>
          <a:bodyPr/>
          <a:lstStyle/>
          <a:p>
            <a:pPr algn="ctr"/>
            <a:r>
              <a:rPr lang="en-IN" sz="3000" dirty="0">
                <a:solidFill>
                  <a:schemeClr val="tx1"/>
                </a:solidFill>
                <a:latin typeface="Century" panose="02040604050505020304" pitchFamily="18" charset="0"/>
              </a:rPr>
              <a:t>One chooses to go to DRP-  it has to be for all the issues in the Draft Order</a:t>
            </a:r>
          </a:p>
        </p:txBody>
      </p:sp>
      <p:sp>
        <p:nvSpPr>
          <p:cNvPr id="3" name="Content Placeholder 2">
            <a:extLst>
              <a:ext uri="{FF2B5EF4-FFF2-40B4-BE49-F238E27FC236}">
                <a16:creationId xmlns:a16="http://schemas.microsoft.com/office/drawing/2014/main" id="{3D641D54-D9B7-8B73-F47E-216ED834424E}"/>
              </a:ext>
            </a:extLst>
          </p:cNvPr>
          <p:cNvSpPr>
            <a:spLocks noGrp="1"/>
          </p:cNvSpPr>
          <p:nvPr>
            <p:ph idx="1"/>
          </p:nvPr>
        </p:nvSpPr>
        <p:spPr>
          <a:xfrm>
            <a:off x="671513" y="2286000"/>
            <a:ext cx="8091487" cy="3800475"/>
          </a:xfrm>
        </p:spPr>
        <p:txBody>
          <a:bodyPr/>
          <a:lstStyle/>
          <a:p>
            <a:pPr algn="just"/>
            <a:r>
              <a:rPr lang="en-IN" sz="2100" dirty="0">
                <a:solidFill>
                  <a:srgbClr val="FF0000"/>
                </a:solidFill>
                <a:latin typeface="Century" panose="02040604050505020304" pitchFamily="18" charset="0"/>
              </a:rPr>
              <a:t>There is no provision for condonation of time for filing objections- </a:t>
            </a:r>
            <a:r>
              <a:rPr lang="en-IN" sz="2100" b="1" i="0" dirty="0" err="1">
                <a:solidFill>
                  <a:srgbClr val="363B40"/>
                </a:solidFill>
                <a:effectLst/>
                <a:latin typeface="Century" panose="02040604050505020304" pitchFamily="18" charset="0"/>
              </a:rPr>
              <a:t>Inno</a:t>
            </a:r>
            <a:r>
              <a:rPr lang="en-IN" sz="2100" b="1" i="0" dirty="0">
                <a:solidFill>
                  <a:srgbClr val="363B40"/>
                </a:solidFill>
                <a:effectLst/>
                <a:latin typeface="Century" panose="02040604050505020304" pitchFamily="18" charset="0"/>
              </a:rPr>
              <a:t> Estates Private Limited v DRP-2 (2018)           96 taxmann.com 646 (Madras HC)</a:t>
            </a:r>
            <a:endParaRPr lang="en-IN" sz="2100" dirty="0">
              <a:solidFill>
                <a:srgbClr val="FF0000"/>
              </a:solidFill>
              <a:latin typeface="Century" panose="02040604050505020304" pitchFamily="18" charset="0"/>
            </a:endParaRPr>
          </a:p>
          <a:p>
            <a:pPr algn="just"/>
            <a:r>
              <a:rPr lang="en-IN" sz="2100" dirty="0">
                <a:latin typeface="Century" panose="02040604050505020304" pitchFamily="18" charset="0"/>
              </a:rPr>
              <a:t>The Draft Assessment Order may contain additions on other issues apart from TP variation.</a:t>
            </a:r>
          </a:p>
          <a:p>
            <a:pPr algn="just"/>
            <a:r>
              <a:rPr lang="en-IN" sz="2100" dirty="0">
                <a:latin typeface="Century" panose="02040604050505020304" pitchFamily="18" charset="0"/>
              </a:rPr>
              <a:t>If assessee chooses to go to DRP, it must take it up all the additions, whether TP or not, where he is aggrieved. </a:t>
            </a:r>
          </a:p>
          <a:p>
            <a:pPr algn="just"/>
            <a:r>
              <a:rPr lang="en-IN" sz="2100" dirty="0">
                <a:latin typeface="Century" panose="02040604050505020304" pitchFamily="18" charset="0"/>
              </a:rPr>
              <a:t>If he fails to go to DRP for any proposed addition, it will be presumed that he has no objections to it. </a:t>
            </a:r>
          </a:p>
        </p:txBody>
      </p:sp>
      <p:sp>
        <p:nvSpPr>
          <p:cNvPr id="4" name="Footer Placeholder 3">
            <a:extLst>
              <a:ext uri="{FF2B5EF4-FFF2-40B4-BE49-F238E27FC236}">
                <a16:creationId xmlns:a16="http://schemas.microsoft.com/office/drawing/2014/main" id="{97801DAD-27FD-DECB-2E5C-37E709D97C5E}"/>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31713BAD-2F42-2858-7536-7CADA9F2DCBE}"/>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31</a:t>
            </a:fld>
            <a:endParaRPr lang="en-US" altLang="en-US" dirty="0">
              <a:solidFill>
                <a:schemeClr val="tx1"/>
              </a:solidFill>
              <a:latin typeface="Century" panose="02040604050505020304" pitchFamily="18" charset="0"/>
            </a:endParaRPr>
          </a:p>
        </p:txBody>
      </p:sp>
    </p:spTree>
    <p:extLst>
      <p:ext uri="{BB962C8B-B14F-4D97-AF65-F5344CB8AC3E}">
        <p14:creationId xmlns:p14="http://schemas.microsoft.com/office/powerpoint/2010/main" val="16295959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5D56-A2C6-F27C-7198-84C9C7CEB85A}"/>
              </a:ext>
            </a:extLst>
          </p:cNvPr>
          <p:cNvSpPr>
            <a:spLocks noGrp="1"/>
          </p:cNvSpPr>
          <p:nvPr>
            <p:ph type="title"/>
          </p:nvPr>
        </p:nvSpPr>
        <p:spPr/>
        <p:txBody>
          <a:bodyPr/>
          <a:lstStyle/>
          <a:p>
            <a:pPr algn="ctr"/>
            <a:r>
              <a:rPr lang="en-IN" sz="2800" b="1" kern="0" dirty="0">
                <a:solidFill>
                  <a:schemeClr val="tx1"/>
                </a:solidFill>
                <a:effectLst/>
                <a:latin typeface="Century" panose="02040604050505020304" pitchFamily="18" charset="0"/>
                <a:ea typeface="Times New Roman" panose="02020603050405020304" pitchFamily="18" charset="0"/>
                <a:cs typeface="Times New Roman" panose="02020603050405020304" pitchFamily="18" charset="0"/>
              </a:rPr>
              <a:t>Section 144C -</a:t>
            </a:r>
            <a:r>
              <a:rPr lang="en-IN" sz="2800" dirty="0">
                <a:solidFill>
                  <a:schemeClr val="tx1"/>
                </a:solidFill>
                <a:latin typeface="Century" panose="02040604050505020304" pitchFamily="18" charset="0"/>
                <a:ea typeface="Times New Roman" panose="02020603050405020304" pitchFamily="18" charset="0"/>
                <a:cs typeface="Times New Roman" panose="02020603050405020304" pitchFamily="18" charset="0"/>
              </a:rPr>
              <a:t>Completion of assessment where no reference to DRP</a:t>
            </a:r>
            <a:r>
              <a:rPr lang="en-IN" sz="2800" b="1" kern="0" dirty="0">
                <a:solidFill>
                  <a:schemeClr val="tx1"/>
                </a:solidFill>
                <a:effectLst/>
                <a:latin typeface="Century" panose="02040604050505020304" pitchFamily="18" charset="0"/>
                <a:ea typeface="Times New Roman" panose="02020603050405020304" pitchFamily="18" charset="0"/>
                <a:cs typeface="Times New Roman" panose="02020603050405020304" pitchFamily="18" charset="0"/>
              </a:rPr>
              <a:t>          </a:t>
            </a:r>
            <a:endParaRPr lang="en-IN" sz="24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54AD3D9-A190-6B18-3A01-B52D235E3B1B}"/>
              </a:ext>
            </a:extLst>
          </p:cNvPr>
          <p:cNvSpPr>
            <a:spLocks noGrp="1"/>
          </p:cNvSpPr>
          <p:nvPr>
            <p:ph idx="1"/>
          </p:nvPr>
        </p:nvSpPr>
        <p:spPr>
          <a:xfrm>
            <a:off x="762000" y="2362200"/>
            <a:ext cx="7924800" cy="3886200"/>
          </a:xfrm>
        </p:spPr>
        <p:txBody>
          <a:bodyPr/>
          <a:lstStyle/>
          <a:p>
            <a:pPr marL="0" indent="0" algn="just">
              <a:lnSpc>
                <a:spcPct val="107000"/>
              </a:lnSpc>
              <a:buNone/>
            </a:pPr>
            <a:r>
              <a:rPr lang="en-IN" sz="2200" dirty="0">
                <a:latin typeface="Century" panose="02040604050505020304" pitchFamily="18" charset="0"/>
                <a:cs typeface="Times New Roman" panose="02020603050405020304" pitchFamily="18" charset="0"/>
              </a:rPr>
              <a:t>(</a:t>
            </a:r>
            <a:r>
              <a:rPr lang="en-IN" sz="2200" dirty="0">
                <a:latin typeface="Century" panose="02040604050505020304" pitchFamily="18" charset="0"/>
              </a:rPr>
              <a:t>3) The Assessing Officer </a:t>
            </a:r>
            <a:r>
              <a:rPr lang="en-IN" sz="2200" dirty="0">
                <a:solidFill>
                  <a:srgbClr val="FF0000"/>
                </a:solidFill>
                <a:latin typeface="Century" panose="02040604050505020304" pitchFamily="18" charset="0"/>
              </a:rPr>
              <a:t>shall complete the assessment</a:t>
            </a:r>
            <a:r>
              <a:rPr lang="en-IN" sz="2200" dirty="0">
                <a:latin typeface="Century" panose="02040604050505020304" pitchFamily="18" charset="0"/>
              </a:rPr>
              <a:t> on the basis of the draft order, if—</a:t>
            </a:r>
          </a:p>
          <a:p>
            <a:pPr marL="0" indent="0" algn="just">
              <a:lnSpc>
                <a:spcPct val="107000"/>
              </a:lnSpc>
              <a:buNone/>
            </a:pPr>
            <a:r>
              <a:rPr lang="en-IN" sz="2200" dirty="0">
                <a:latin typeface="Century" panose="02040604050505020304" pitchFamily="18" charset="0"/>
              </a:rPr>
              <a:t>(a) The assessee intimates to the Assessing Officer the acceptance of the variation; or</a:t>
            </a:r>
          </a:p>
          <a:p>
            <a:pPr marL="0" indent="0" algn="just">
              <a:lnSpc>
                <a:spcPct val="107000"/>
              </a:lnSpc>
              <a:buNone/>
            </a:pPr>
            <a:r>
              <a:rPr lang="en-IN" sz="2200" dirty="0">
                <a:latin typeface="Century" panose="02040604050505020304" pitchFamily="18" charset="0"/>
              </a:rPr>
              <a:t>(b) No objections are received within the period specified in sub-section (2).</a:t>
            </a:r>
          </a:p>
          <a:p>
            <a:pPr marL="0" indent="0" algn="just">
              <a:lnSpc>
                <a:spcPct val="107000"/>
              </a:lnSpc>
              <a:buNone/>
            </a:pPr>
            <a:endParaRPr lang="en-IN" sz="2200" dirty="0">
              <a:latin typeface="Century" panose="02040604050505020304" pitchFamily="18" charset="0"/>
            </a:endParaRPr>
          </a:p>
          <a:p>
            <a:pPr marL="0" indent="0">
              <a:buNone/>
            </a:pPr>
            <a:endParaRPr lang="en-IN" sz="2200" dirty="0">
              <a:latin typeface="Century" panose="02040604050505020304" pitchFamily="18" charset="0"/>
            </a:endParaRPr>
          </a:p>
        </p:txBody>
      </p:sp>
      <p:sp>
        <p:nvSpPr>
          <p:cNvPr id="4" name="Footer Placeholder 3">
            <a:extLst>
              <a:ext uri="{FF2B5EF4-FFF2-40B4-BE49-F238E27FC236}">
                <a16:creationId xmlns:a16="http://schemas.microsoft.com/office/drawing/2014/main" id="{90CDAB7E-D3B2-C5D7-CC4A-7D928FF10B83}"/>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B6BA7A8-36F5-ED02-6D09-F70F34FAC3A8}"/>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32</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4820438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53A77-B07C-2A31-82D3-DCF4A2C7CE55}"/>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Only 2 alternatives?</a:t>
            </a:r>
          </a:p>
        </p:txBody>
      </p:sp>
      <p:sp>
        <p:nvSpPr>
          <p:cNvPr id="3" name="Content Placeholder 2">
            <a:extLst>
              <a:ext uri="{FF2B5EF4-FFF2-40B4-BE49-F238E27FC236}">
                <a16:creationId xmlns:a16="http://schemas.microsoft.com/office/drawing/2014/main" id="{A5929879-B159-526D-D8ED-9F2CD406B890}"/>
              </a:ext>
            </a:extLst>
          </p:cNvPr>
          <p:cNvSpPr>
            <a:spLocks noGrp="1"/>
          </p:cNvSpPr>
          <p:nvPr>
            <p:ph idx="1"/>
          </p:nvPr>
        </p:nvSpPr>
        <p:spPr>
          <a:xfrm>
            <a:off x="606426" y="2362200"/>
            <a:ext cx="8080374" cy="3724275"/>
          </a:xfrm>
        </p:spPr>
        <p:txBody>
          <a:bodyPr/>
          <a:lstStyle/>
          <a:p>
            <a:pPr algn="just"/>
            <a:r>
              <a:rPr lang="en-IN" sz="2100" dirty="0">
                <a:latin typeface="Century" panose="02040604050505020304" pitchFamily="18" charset="0"/>
              </a:rPr>
              <a:t>Either DRP or accept variation? – NO. </a:t>
            </a:r>
          </a:p>
          <a:p>
            <a:pPr algn="just"/>
            <a:r>
              <a:rPr lang="en-IN" sz="2100" dirty="0">
                <a:latin typeface="Century" panose="02040604050505020304" pitchFamily="18" charset="0"/>
              </a:rPr>
              <a:t>One can allow the assessment to be completed and then go for appeal before CIT(A) against TP variation.</a:t>
            </a:r>
          </a:p>
          <a:p>
            <a:pPr algn="just"/>
            <a:r>
              <a:rPr lang="en-IN" sz="2100" dirty="0">
                <a:latin typeface="Century" panose="02040604050505020304" pitchFamily="18" charset="0"/>
              </a:rPr>
              <a:t>Better course would be to write a letter to AO containing  the following</a:t>
            </a:r>
          </a:p>
          <a:p>
            <a:pPr lvl="1" algn="just"/>
            <a:r>
              <a:rPr lang="en-IN" sz="2100" dirty="0">
                <a:latin typeface="Century" panose="02040604050505020304" pitchFamily="18" charset="0"/>
              </a:rPr>
              <a:t>“We have chosen not to refer the matter to DRP and you may complete the assessment without prejudice to our right to appeal against the additions including TP additions before appropriate appellate authorities”</a:t>
            </a:r>
          </a:p>
        </p:txBody>
      </p:sp>
      <p:sp>
        <p:nvSpPr>
          <p:cNvPr id="4" name="Footer Placeholder 3">
            <a:extLst>
              <a:ext uri="{FF2B5EF4-FFF2-40B4-BE49-F238E27FC236}">
                <a16:creationId xmlns:a16="http://schemas.microsoft.com/office/drawing/2014/main" id="{991E14FE-D6DC-488F-9E82-EFAAB7B8E0CC}"/>
              </a:ext>
            </a:extLst>
          </p:cNvPr>
          <p:cNvSpPr>
            <a:spLocks noGrp="1"/>
          </p:cNvSpPr>
          <p:nvPr>
            <p:ph type="ftr" sz="quarter" idx="11"/>
          </p:nvPr>
        </p:nvSpPr>
        <p:spPr/>
        <p:txBody>
          <a:bodyPr/>
          <a:lstStyle/>
          <a:p>
            <a:pPr>
              <a:defRPr/>
            </a:pPr>
            <a:r>
              <a:rPr lang="en-US" dirty="0">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BB499B83-07DB-1D69-7698-7687B071EAC2}"/>
              </a:ext>
            </a:extLst>
          </p:cNvPr>
          <p:cNvSpPr>
            <a:spLocks noGrp="1"/>
          </p:cNvSpPr>
          <p:nvPr>
            <p:ph type="sldNum" sz="quarter" idx="12"/>
          </p:nvPr>
        </p:nvSpPr>
        <p:spPr/>
        <p:txBody>
          <a:bodyPr/>
          <a:lstStyle/>
          <a:p>
            <a:fld id="{2DC3318A-F1A3-4C1B-8045-B7098A6FF42C}" type="slidenum">
              <a:rPr lang="en-US" altLang="en-US" sz="2400" smtClean="0">
                <a:solidFill>
                  <a:schemeClr val="tx1"/>
                </a:solidFill>
                <a:latin typeface="Century" panose="02040604050505020304" pitchFamily="18" charset="0"/>
              </a:rPr>
              <a:pPr/>
              <a:t>33</a:t>
            </a:fld>
            <a:endParaRPr lang="en-US" altLang="en-US" sz="2400" dirty="0">
              <a:solidFill>
                <a:schemeClr val="tx1"/>
              </a:solidFill>
              <a:latin typeface="Century" panose="02040604050505020304" pitchFamily="18" charset="0"/>
            </a:endParaRPr>
          </a:p>
        </p:txBody>
      </p:sp>
    </p:spTree>
    <p:extLst>
      <p:ext uri="{BB962C8B-B14F-4D97-AF65-F5344CB8AC3E}">
        <p14:creationId xmlns:p14="http://schemas.microsoft.com/office/powerpoint/2010/main" val="1492172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5D56-A2C6-F27C-7198-84C9C7CEB85A}"/>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ea typeface="Times New Roman" panose="02020603050405020304" pitchFamily="18" charset="0"/>
                <a:cs typeface="Times New Roman" panose="02020603050405020304" pitchFamily="18" charset="0"/>
              </a:rPr>
              <a:t>Time Limit for Completion of assessment where no reference to DRP</a:t>
            </a:r>
            <a:endParaRPr lang="en-IN" sz="24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54AD3D9-A190-6B18-3A01-B52D235E3B1B}"/>
              </a:ext>
            </a:extLst>
          </p:cNvPr>
          <p:cNvSpPr>
            <a:spLocks noGrp="1"/>
          </p:cNvSpPr>
          <p:nvPr>
            <p:ph idx="1"/>
          </p:nvPr>
        </p:nvSpPr>
        <p:spPr>
          <a:xfrm>
            <a:off x="671513" y="2362200"/>
            <a:ext cx="8091487" cy="3724275"/>
          </a:xfrm>
        </p:spPr>
        <p:txBody>
          <a:bodyPr/>
          <a:lstStyle/>
          <a:p>
            <a:pPr marL="0" indent="0" algn="just">
              <a:lnSpc>
                <a:spcPct val="107000"/>
              </a:lnSpc>
              <a:spcAft>
                <a:spcPts val="400"/>
              </a:spcAft>
              <a:buNone/>
            </a:pPr>
            <a:r>
              <a:rPr lang="en-IN" sz="2100"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a:t>
            </a:r>
            <a:r>
              <a:rPr lang="en-IN" sz="2100" dirty="0">
                <a:latin typeface="Century" panose="02040604050505020304" pitchFamily="18" charset="0"/>
              </a:rPr>
              <a:t>4) The Assessing Officer shall, notwithstanding anything con­tained in section 153, pass the assessment order under sub-sec­tion (3) </a:t>
            </a:r>
            <a:r>
              <a:rPr lang="en-IN" sz="2100" dirty="0">
                <a:solidFill>
                  <a:srgbClr val="FF0000"/>
                </a:solidFill>
                <a:latin typeface="Century" panose="02040604050505020304" pitchFamily="18" charset="0"/>
              </a:rPr>
              <a:t>within one month from the end of the month</a:t>
            </a:r>
            <a:r>
              <a:rPr lang="en-IN" sz="2100" dirty="0">
                <a:latin typeface="Century" panose="02040604050505020304" pitchFamily="18" charset="0"/>
              </a:rPr>
              <a:t> in which,—</a:t>
            </a:r>
          </a:p>
          <a:p>
            <a:pPr marL="36195" indent="0" algn="just">
              <a:lnSpc>
                <a:spcPct val="107000"/>
              </a:lnSpc>
              <a:spcAft>
                <a:spcPts val="400"/>
              </a:spcAft>
              <a:buNone/>
            </a:pPr>
            <a:r>
              <a:rPr lang="en-IN" sz="2100" dirty="0">
                <a:latin typeface="Century" panose="02040604050505020304" pitchFamily="18" charset="0"/>
              </a:rPr>
              <a:t>(a)  the acceptance is received; or</a:t>
            </a:r>
          </a:p>
          <a:p>
            <a:pPr marL="36195" indent="0" algn="just">
              <a:lnSpc>
                <a:spcPct val="107000"/>
              </a:lnSpc>
              <a:spcAft>
                <a:spcPts val="400"/>
              </a:spcAft>
              <a:buNone/>
            </a:pPr>
            <a:r>
              <a:rPr lang="en-IN" sz="2100" dirty="0">
                <a:latin typeface="Century" panose="02040604050505020304" pitchFamily="18" charset="0"/>
              </a:rPr>
              <a:t>(b) the period of filing of objections under sub-section (2) expires. </a:t>
            </a:r>
            <a:r>
              <a:rPr lang="en-IN" sz="2100" dirty="0">
                <a:solidFill>
                  <a:srgbClr val="FF0000"/>
                </a:solidFill>
                <a:latin typeface="Century" panose="02040604050505020304" pitchFamily="18" charset="0"/>
              </a:rPr>
              <a:t>(30 days)</a:t>
            </a:r>
          </a:p>
          <a:p>
            <a:pPr marL="36195"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pPr marL="468630"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90CDAB7E-D3B2-C5D7-CC4A-7D928FF10B83}"/>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B6BA7A8-36F5-ED02-6D09-F70F34FAC3A8}"/>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34</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820100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03B6D-2FD2-0E3A-ECD5-C75EC6FCE6A6}"/>
              </a:ext>
            </a:extLst>
          </p:cNvPr>
          <p:cNvSpPr>
            <a:spLocks noGrp="1"/>
          </p:cNvSpPr>
          <p:nvPr>
            <p:ph type="title"/>
          </p:nvPr>
        </p:nvSpPr>
        <p:spPr/>
        <p:txBody>
          <a:bodyPr/>
          <a:lstStyle/>
          <a:p>
            <a:pPr algn="ctr"/>
            <a:r>
              <a:rPr lang="en-IN" sz="3200" dirty="0">
                <a:solidFill>
                  <a:schemeClr val="tx1"/>
                </a:solidFill>
                <a:latin typeface="Century" panose="02040604050505020304" pitchFamily="18" charset="0"/>
              </a:rPr>
              <a:t>Time limit -example </a:t>
            </a:r>
          </a:p>
        </p:txBody>
      </p:sp>
      <p:sp>
        <p:nvSpPr>
          <p:cNvPr id="3" name="Content Placeholder 2">
            <a:extLst>
              <a:ext uri="{FF2B5EF4-FFF2-40B4-BE49-F238E27FC236}">
                <a16:creationId xmlns:a16="http://schemas.microsoft.com/office/drawing/2014/main" id="{45CBC712-ECD1-FB8A-392C-DCA37D9175ED}"/>
              </a:ext>
            </a:extLst>
          </p:cNvPr>
          <p:cNvSpPr>
            <a:spLocks noGrp="1"/>
          </p:cNvSpPr>
          <p:nvPr>
            <p:ph idx="1"/>
          </p:nvPr>
        </p:nvSpPr>
        <p:spPr>
          <a:xfrm>
            <a:off x="762000" y="2362200"/>
            <a:ext cx="8001000" cy="3724275"/>
          </a:xfrm>
        </p:spPr>
        <p:txBody>
          <a:bodyPr/>
          <a:lstStyle/>
          <a:p>
            <a:pPr algn="just"/>
            <a:r>
              <a:rPr lang="en-IN" sz="2100" dirty="0">
                <a:latin typeface="Century" panose="02040604050505020304" pitchFamily="18" charset="0"/>
              </a:rPr>
              <a:t>Draft assessment forwarded on 28-02-2024</a:t>
            </a:r>
          </a:p>
          <a:p>
            <a:pPr algn="just"/>
            <a:r>
              <a:rPr lang="en-IN" sz="2100" dirty="0">
                <a:latin typeface="Century" panose="02040604050505020304" pitchFamily="18" charset="0"/>
              </a:rPr>
              <a:t>30 days will be over on Feb1+ March 29 – on 29</a:t>
            </a:r>
            <a:r>
              <a:rPr lang="en-IN" sz="2100" baseline="30000" dirty="0">
                <a:latin typeface="Century" panose="02040604050505020304" pitchFamily="18" charset="0"/>
              </a:rPr>
              <a:t>th</a:t>
            </a:r>
            <a:r>
              <a:rPr lang="en-IN" sz="2100" dirty="0">
                <a:latin typeface="Century" panose="02040604050505020304" pitchFamily="18" charset="0"/>
              </a:rPr>
              <a:t> March 2024</a:t>
            </a:r>
          </a:p>
          <a:p>
            <a:pPr algn="just"/>
            <a:r>
              <a:rPr lang="en-IN" sz="2100" dirty="0">
                <a:latin typeface="Century" panose="02040604050505020304" pitchFamily="18" charset="0"/>
              </a:rPr>
              <a:t>Assessee has not intimated for DRP</a:t>
            </a:r>
          </a:p>
          <a:p>
            <a:pPr algn="just"/>
            <a:r>
              <a:rPr lang="en-IN" sz="2100" dirty="0">
                <a:latin typeface="Century" panose="02040604050505020304" pitchFamily="18" charset="0"/>
              </a:rPr>
              <a:t>Assessment needs to be completed by 30</a:t>
            </a:r>
            <a:r>
              <a:rPr lang="en-IN" sz="2100" baseline="30000" dirty="0">
                <a:latin typeface="Century" panose="02040604050505020304" pitchFamily="18" charset="0"/>
              </a:rPr>
              <a:t>th</a:t>
            </a:r>
            <a:r>
              <a:rPr lang="en-IN" sz="2100" dirty="0">
                <a:latin typeface="Century" panose="02040604050505020304" pitchFamily="18" charset="0"/>
              </a:rPr>
              <a:t> April 2024</a:t>
            </a:r>
          </a:p>
          <a:p>
            <a:pPr algn="just"/>
            <a:r>
              <a:rPr lang="en-IN" sz="2100" dirty="0">
                <a:latin typeface="Century" panose="02040604050505020304" pitchFamily="18" charset="0"/>
              </a:rPr>
              <a:t>In the same example, assessee informed on 29</a:t>
            </a:r>
            <a:r>
              <a:rPr lang="en-IN" sz="2100" baseline="30000" dirty="0">
                <a:latin typeface="Century" panose="02040604050505020304" pitchFamily="18" charset="0"/>
              </a:rPr>
              <a:t>th</a:t>
            </a:r>
            <a:r>
              <a:rPr lang="en-IN" sz="2100" dirty="0">
                <a:latin typeface="Century" panose="02040604050505020304" pitchFamily="18" charset="0"/>
              </a:rPr>
              <a:t> February that he is not going to DRP- assessment need to be completed by 30</a:t>
            </a:r>
            <a:r>
              <a:rPr lang="en-IN" sz="2100" baseline="30000" dirty="0">
                <a:latin typeface="Century" panose="02040604050505020304" pitchFamily="18" charset="0"/>
              </a:rPr>
              <a:t>th</a:t>
            </a:r>
            <a:r>
              <a:rPr lang="en-IN" sz="2100" dirty="0">
                <a:latin typeface="Century" panose="02040604050505020304" pitchFamily="18" charset="0"/>
              </a:rPr>
              <a:t> March 2024</a:t>
            </a:r>
          </a:p>
        </p:txBody>
      </p:sp>
      <p:sp>
        <p:nvSpPr>
          <p:cNvPr id="4" name="Footer Placeholder 3">
            <a:extLst>
              <a:ext uri="{FF2B5EF4-FFF2-40B4-BE49-F238E27FC236}">
                <a16:creationId xmlns:a16="http://schemas.microsoft.com/office/drawing/2014/main" id="{FA415098-96C8-6E06-E925-DE2476FF15A0}"/>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7746AB16-29B8-20CB-9D4C-C61AC765701E}"/>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35</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9103367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5D56-A2C6-F27C-7198-84C9C7CEB85A}"/>
              </a:ext>
            </a:extLst>
          </p:cNvPr>
          <p:cNvSpPr>
            <a:spLocks noGrp="1"/>
          </p:cNvSpPr>
          <p:nvPr>
            <p:ph type="title"/>
          </p:nvPr>
        </p:nvSpPr>
        <p:spPr/>
        <p:txBody>
          <a:bodyPr/>
          <a:lstStyle/>
          <a:p>
            <a:pPr algn="ctr"/>
            <a:r>
              <a:rPr lang="en-IN" sz="3100" dirty="0">
                <a:solidFill>
                  <a:schemeClr val="tx1"/>
                </a:solidFill>
                <a:latin typeface="Century" panose="02040604050505020304" pitchFamily="18" charset="0"/>
                <a:ea typeface="Times New Roman" panose="02020603050405020304" pitchFamily="18" charset="0"/>
                <a:cs typeface="Times New Roman" panose="02020603050405020304" pitchFamily="18" charset="0"/>
              </a:rPr>
              <a:t>In case objections filed with DRP</a:t>
            </a:r>
            <a:endParaRPr lang="en-IN" sz="31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54AD3D9-A190-6B18-3A01-B52D235E3B1B}"/>
              </a:ext>
            </a:extLst>
          </p:cNvPr>
          <p:cNvSpPr>
            <a:spLocks noGrp="1"/>
          </p:cNvSpPr>
          <p:nvPr>
            <p:ph idx="1"/>
          </p:nvPr>
        </p:nvSpPr>
        <p:spPr>
          <a:xfrm>
            <a:off x="671513" y="2286000"/>
            <a:ext cx="8091487" cy="3800475"/>
          </a:xfrm>
        </p:spPr>
        <p:txBody>
          <a:bodyPr/>
          <a:lstStyle/>
          <a:p>
            <a:pPr marL="36195" indent="0" algn="just">
              <a:lnSpc>
                <a:spcPct val="107000"/>
              </a:lnSpc>
              <a:spcAft>
                <a:spcPts val="400"/>
              </a:spcAft>
              <a:buNone/>
            </a:pPr>
            <a:r>
              <a:rPr lang="en-IN" sz="2100" dirty="0">
                <a:latin typeface="Century" panose="02040604050505020304" pitchFamily="18" charset="0"/>
              </a:rPr>
              <a:t>(5) The Dispute Resolution Panel shall, in a case where any objection is received under sub-section (2), issue such direc­tions, as it thinks fit, for the guidance of the Assessing Offi­cer to enable him to complete the assessment.</a:t>
            </a:r>
          </a:p>
          <a:p>
            <a:pPr marL="36195" indent="0" algn="just">
              <a:lnSpc>
                <a:spcPct val="107000"/>
              </a:lnSpc>
              <a:spcAft>
                <a:spcPts val="400"/>
              </a:spcAft>
              <a:buNone/>
            </a:pPr>
            <a:r>
              <a:rPr lang="en-IN" sz="2100" dirty="0">
                <a:latin typeface="Century" panose="02040604050505020304" pitchFamily="18" charset="0"/>
              </a:rPr>
              <a:t>Form to be used is form 35A – to be filed in 4 sets – 1 Copy to the AO</a:t>
            </a:r>
          </a:p>
          <a:p>
            <a:pPr marL="36195" indent="0" algn="just">
              <a:lnSpc>
                <a:spcPct val="107000"/>
              </a:lnSpc>
              <a:spcAft>
                <a:spcPts val="400"/>
              </a:spcAft>
              <a:buNone/>
            </a:pPr>
            <a:r>
              <a:rPr lang="en-IN" sz="2100" dirty="0">
                <a:solidFill>
                  <a:srgbClr val="FF0000"/>
                </a:solidFill>
                <a:latin typeface="Century" panose="02040604050505020304" pitchFamily="18" charset="0"/>
              </a:rPr>
              <a:t>Once objections filed- DRP must issue directions</a:t>
            </a: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90CDAB7E-D3B2-C5D7-CC4A-7D928FF10B83}"/>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B6BA7A8-36F5-ED02-6D09-F70F34FAC3A8}"/>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36</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42647658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5D56-A2C6-F27C-7198-84C9C7CEB85A}"/>
              </a:ext>
            </a:extLst>
          </p:cNvPr>
          <p:cNvSpPr>
            <a:spLocks noGrp="1"/>
          </p:cNvSpPr>
          <p:nvPr>
            <p:ph type="title"/>
          </p:nvPr>
        </p:nvSpPr>
        <p:spPr/>
        <p:txBody>
          <a:bodyPr/>
          <a:lstStyle/>
          <a:p>
            <a:pPr algn="ctr"/>
            <a:r>
              <a:rPr lang="en-IN" sz="3200" dirty="0">
                <a:solidFill>
                  <a:schemeClr val="tx1"/>
                </a:solidFill>
                <a:latin typeface="Century" panose="02040604050505020304" pitchFamily="18" charset="0"/>
                <a:ea typeface="Times New Roman" panose="02020603050405020304" pitchFamily="18" charset="0"/>
                <a:cs typeface="Times New Roman" panose="02020603050405020304" pitchFamily="18" charset="0"/>
              </a:rPr>
              <a:t>DRP’s Process</a:t>
            </a:r>
            <a:endParaRPr lang="en-IN" sz="28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54AD3D9-A190-6B18-3A01-B52D235E3B1B}"/>
              </a:ext>
            </a:extLst>
          </p:cNvPr>
          <p:cNvSpPr>
            <a:spLocks noGrp="1"/>
          </p:cNvSpPr>
          <p:nvPr>
            <p:ph idx="1"/>
          </p:nvPr>
        </p:nvSpPr>
        <p:spPr>
          <a:xfrm>
            <a:off x="671513" y="2286000"/>
            <a:ext cx="8243887" cy="4191000"/>
          </a:xfrm>
        </p:spPr>
        <p:txBody>
          <a:bodyPr/>
          <a:lstStyle/>
          <a:p>
            <a:pPr marL="0" indent="0" algn="just">
              <a:lnSpc>
                <a:spcPct val="107000"/>
              </a:lnSpc>
              <a:spcAft>
                <a:spcPts val="400"/>
              </a:spcAft>
              <a:buNone/>
            </a:pPr>
            <a:r>
              <a:rPr lang="en-IN" sz="2100" kern="0" dirty="0">
                <a:effectLst/>
                <a:latin typeface="Century" panose="02040604050505020304" pitchFamily="18" charset="0"/>
                <a:ea typeface="Times New Roman" panose="02020603050405020304" pitchFamily="18" charset="0"/>
                <a:cs typeface="Times New Roman" panose="02020603050405020304" pitchFamily="18" charset="0"/>
              </a:rPr>
              <a:t>(</a:t>
            </a:r>
            <a:r>
              <a:rPr lang="en-IN" sz="2100" dirty="0">
                <a:latin typeface="Century" panose="02040604050505020304" pitchFamily="18" charset="0"/>
              </a:rPr>
              <a:t>7) The Dispute Resolution Panel may, before issuing any direc­tions referred to in sub-section (5),—</a:t>
            </a:r>
          </a:p>
          <a:p>
            <a:pPr marL="36195" indent="0" algn="just">
              <a:lnSpc>
                <a:spcPct val="107000"/>
              </a:lnSpc>
              <a:spcAft>
                <a:spcPts val="400"/>
              </a:spcAft>
              <a:buNone/>
            </a:pPr>
            <a:r>
              <a:rPr lang="en-IN" sz="2100" dirty="0">
                <a:latin typeface="Century" panose="02040604050505020304" pitchFamily="18" charset="0"/>
              </a:rPr>
              <a:t>(a)  make such further enquiry, as it thinks fit; or</a:t>
            </a:r>
          </a:p>
          <a:p>
            <a:pPr marL="36195" indent="0" algn="just">
              <a:lnSpc>
                <a:spcPct val="107000"/>
              </a:lnSpc>
              <a:spcAft>
                <a:spcPts val="400"/>
              </a:spcAft>
              <a:buNone/>
            </a:pPr>
            <a:r>
              <a:rPr lang="en-IN" sz="2100" dirty="0">
                <a:latin typeface="Century" panose="02040604050505020304" pitchFamily="18" charset="0"/>
              </a:rPr>
              <a:t>(b)  cause any further enquiry to be made by any income-tax authority and report the result of the same to it.</a:t>
            </a:r>
          </a:p>
          <a:p>
            <a:pPr marL="36195" indent="0" algn="just">
              <a:lnSpc>
                <a:spcPct val="107000"/>
              </a:lnSpc>
              <a:spcAft>
                <a:spcPts val="400"/>
              </a:spcAft>
              <a:buNone/>
            </a:pPr>
            <a:r>
              <a:rPr lang="en-IN" sz="2100" dirty="0">
                <a:latin typeface="Century" panose="02040604050505020304" pitchFamily="18" charset="0"/>
              </a:rPr>
              <a:t>(c)  evidence furnished by the assessee;</a:t>
            </a:r>
          </a:p>
          <a:p>
            <a:pPr marL="36195" indent="0" algn="just">
              <a:lnSpc>
                <a:spcPct val="107000"/>
              </a:lnSpc>
              <a:spcAft>
                <a:spcPts val="400"/>
              </a:spcAft>
              <a:buNone/>
            </a:pPr>
            <a:r>
              <a:rPr lang="en-IN" sz="2100" dirty="0">
                <a:latin typeface="Century" panose="02040604050505020304" pitchFamily="18" charset="0"/>
              </a:rPr>
              <a:t>(d)  report, if any, of the Assessing Officer, Valuation Officer or Transfer Pricing Officer or any other authority;</a:t>
            </a:r>
          </a:p>
          <a:p>
            <a:pPr marL="36195"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pPr marL="36195"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pPr marL="468630"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90CDAB7E-D3B2-C5D7-CC4A-7D928FF10B83}"/>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B6BA7A8-36F5-ED02-6D09-F70F34FAC3A8}"/>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37</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40618032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5D56-A2C6-F27C-7198-84C9C7CEB85A}"/>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ea typeface="Times New Roman" panose="02020603050405020304" pitchFamily="18" charset="0"/>
                <a:cs typeface="Times New Roman" panose="02020603050405020304" pitchFamily="18" charset="0"/>
              </a:rPr>
              <a:t>DRP’S Process              </a:t>
            </a:r>
            <a:r>
              <a:rPr lang="en-IN" sz="3200" dirty="0">
                <a:solidFill>
                  <a:schemeClr val="tx1"/>
                </a:solidFill>
                <a:latin typeface="Century" panose="02040604050505020304" pitchFamily="18" charset="0"/>
                <a:ea typeface="Times New Roman" panose="02020603050405020304" pitchFamily="18" charset="0"/>
                <a:cs typeface="Times New Roman" panose="02020603050405020304" pitchFamily="18" charset="0"/>
              </a:rPr>
              <a:t>Contd..</a:t>
            </a:r>
            <a:endParaRPr lang="en-IN" sz="28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54AD3D9-A190-6B18-3A01-B52D235E3B1B}"/>
              </a:ext>
            </a:extLst>
          </p:cNvPr>
          <p:cNvSpPr>
            <a:spLocks noGrp="1"/>
          </p:cNvSpPr>
          <p:nvPr>
            <p:ph idx="1"/>
          </p:nvPr>
        </p:nvSpPr>
        <p:spPr>
          <a:xfrm>
            <a:off x="671513" y="2286000"/>
            <a:ext cx="8243887" cy="4191000"/>
          </a:xfrm>
        </p:spPr>
        <p:txBody>
          <a:bodyPr/>
          <a:lstStyle/>
          <a:p>
            <a:pPr marL="0" indent="0" algn="just">
              <a:lnSpc>
                <a:spcPct val="107000"/>
              </a:lnSpc>
              <a:spcAft>
                <a:spcPts val="400"/>
              </a:spcAft>
              <a:buNone/>
            </a:pPr>
            <a:r>
              <a:rPr lang="en-IN" sz="2100" dirty="0">
                <a:latin typeface="Century" panose="02040604050505020304" pitchFamily="18" charset="0"/>
              </a:rPr>
              <a:t>(e)  records relating to the draft order;</a:t>
            </a:r>
          </a:p>
          <a:p>
            <a:pPr marL="36195" indent="0" algn="just">
              <a:lnSpc>
                <a:spcPct val="107000"/>
              </a:lnSpc>
              <a:spcAft>
                <a:spcPts val="400"/>
              </a:spcAft>
              <a:buNone/>
            </a:pPr>
            <a:r>
              <a:rPr lang="en-IN" sz="2100" dirty="0">
                <a:latin typeface="Century" panose="02040604050505020304" pitchFamily="18" charset="0"/>
              </a:rPr>
              <a:t>(f)  evidence collected by, or caused to be collected by, it; and</a:t>
            </a:r>
          </a:p>
          <a:p>
            <a:pPr marL="36195" indent="0" algn="just">
              <a:lnSpc>
                <a:spcPct val="107000"/>
              </a:lnSpc>
              <a:spcAft>
                <a:spcPts val="400"/>
              </a:spcAft>
              <a:buNone/>
            </a:pPr>
            <a:r>
              <a:rPr lang="en-IN" sz="2100" dirty="0">
                <a:latin typeface="Century" panose="02040604050505020304" pitchFamily="18" charset="0"/>
              </a:rPr>
              <a:t>(g)  result of any enquiry made by, or caused to be made by, it.</a:t>
            </a:r>
          </a:p>
          <a:p>
            <a:pPr marL="36195" indent="0" algn="just">
              <a:lnSpc>
                <a:spcPct val="107000"/>
              </a:lnSpc>
              <a:spcAft>
                <a:spcPts val="400"/>
              </a:spcAft>
              <a:buNone/>
            </a:pPr>
            <a:endParaRPr lang="en-IN" sz="2100" dirty="0">
              <a:latin typeface="Century" panose="02040604050505020304" pitchFamily="18" charset="0"/>
            </a:endParaRPr>
          </a:p>
          <a:p>
            <a:pPr marL="36195"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pPr marL="468630"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90CDAB7E-D3B2-C5D7-CC4A-7D928FF10B83}"/>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B6BA7A8-36F5-ED02-6D09-F70F34FAC3A8}"/>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38</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19662406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D8A9E-2EB8-DD75-27C4-D8B6E3367B48}"/>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Additional Evidences –DRP Rules 2009-            Rule (9)</a:t>
            </a:r>
          </a:p>
        </p:txBody>
      </p:sp>
      <p:sp>
        <p:nvSpPr>
          <p:cNvPr id="3" name="Content Placeholder 2">
            <a:extLst>
              <a:ext uri="{FF2B5EF4-FFF2-40B4-BE49-F238E27FC236}">
                <a16:creationId xmlns:a16="http://schemas.microsoft.com/office/drawing/2014/main" id="{8258F343-D00B-11E4-8D53-C12C25C516B5}"/>
              </a:ext>
            </a:extLst>
          </p:cNvPr>
          <p:cNvSpPr>
            <a:spLocks noGrp="1"/>
          </p:cNvSpPr>
          <p:nvPr>
            <p:ph idx="1"/>
          </p:nvPr>
        </p:nvSpPr>
        <p:spPr>
          <a:xfrm>
            <a:off x="671513" y="2209800"/>
            <a:ext cx="8243887" cy="3876675"/>
          </a:xfrm>
        </p:spPr>
        <p:txBody>
          <a:bodyPr/>
          <a:lstStyle/>
          <a:p>
            <a:pPr algn="just"/>
            <a:r>
              <a:rPr lang="en-IN" sz="2100" dirty="0">
                <a:latin typeface="Century" panose="02040604050505020304" pitchFamily="18" charset="0"/>
              </a:rPr>
              <a:t>DRP proceedings are part of the assessment proceedings and one is allowed to file additional evidences – better give reason in the covering letter why such evidences were not submitted at TP assessment level. </a:t>
            </a:r>
          </a:p>
          <a:p>
            <a:pPr algn="just"/>
            <a:r>
              <a:rPr lang="en-IN" sz="2100" dirty="0">
                <a:latin typeface="Century" panose="02040604050505020304" pitchFamily="18" charset="0"/>
              </a:rPr>
              <a:t>Even DRP can ask for further details and documents.</a:t>
            </a:r>
          </a:p>
          <a:p>
            <a:pPr algn="just"/>
            <a:r>
              <a:rPr lang="en-IN" sz="2100" dirty="0">
                <a:latin typeface="Century" panose="02040604050505020304" pitchFamily="18" charset="0"/>
              </a:rPr>
              <a:t>While admitting such additional evidences- </a:t>
            </a:r>
          </a:p>
          <a:p>
            <a:pPr lvl="1" algn="just"/>
            <a:r>
              <a:rPr lang="en-IN" sz="2100" dirty="0">
                <a:latin typeface="Century" panose="02040604050505020304" pitchFamily="18" charset="0"/>
              </a:rPr>
              <a:t>DRP should give the reasons for admitting such evidences</a:t>
            </a:r>
          </a:p>
          <a:p>
            <a:pPr lvl="1" algn="just"/>
            <a:r>
              <a:rPr lang="en-IN" sz="2100" dirty="0">
                <a:latin typeface="Century" panose="02040604050505020304" pitchFamily="18" charset="0"/>
              </a:rPr>
              <a:t>Following the principles of natural justice, DRP should remand such evidences to AO/TPO for his report</a:t>
            </a:r>
          </a:p>
        </p:txBody>
      </p:sp>
      <p:sp>
        <p:nvSpPr>
          <p:cNvPr id="4" name="Footer Placeholder 3">
            <a:extLst>
              <a:ext uri="{FF2B5EF4-FFF2-40B4-BE49-F238E27FC236}">
                <a16:creationId xmlns:a16="http://schemas.microsoft.com/office/drawing/2014/main" id="{042B50DC-2A9D-F5FC-55A0-CA800EE8449B}"/>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F7434946-039F-E753-821C-A91F2ED04CE0}"/>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39</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4242282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B33C5-39D3-C4BC-5254-D0F0826C4D65}"/>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Selection of case for Scrutiny</a:t>
            </a:r>
          </a:p>
        </p:txBody>
      </p:sp>
      <p:sp>
        <p:nvSpPr>
          <p:cNvPr id="3" name="Content Placeholder 2">
            <a:extLst>
              <a:ext uri="{FF2B5EF4-FFF2-40B4-BE49-F238E27FC236}">
                <a16:creationId xmlns:a16="http://schemas.microsoft.com/office/drawing/2014/main" id="{E6708F40-3898-D815-261F-7E97EE2CFAAD}"/>
              </a:ext>
            </a:extLst>
          </p:cNvPr>
          <p:cNvSpPr>
            <a:spLocks noGrp="1"/>
          </p:cNvSpPr>
          <p:nvPr>
            <p:ph idx="1"/>
          </p:nvPr>
        </p:nvSpPr>
        <p:spPr/>
        <p:txBody>
          <a:bodyPr/>
          <a:lstStyle/>
          <a:p>
            <a:pPr algn="just"/>
            <a:r>
              <a:rPr lang="en-IN" sz="2000" dirty="0">
                <a:latin typeface="Century" panose="02040604050505020304" pitchFamily="18" charset="0"/>
              </a:rPr>
              <a:t>It is possible that the case is selected for scrutiny u/s 143(3) (may also be read with S. 148 or other relevant sections) </a:t>
            </a:r>
          </a:p>
          <a:p>
            <a:pPr algn="just"/>
            <a:r>
              <a:rPr lang="en-IN" sz="2000" dirty="0">
                <a:latin typeface="Century" panose="02040604050505020304" pitchFamily="18" charset="0"/>
              </a:rPr>
              <a:t>While assessing the case u/s 143(3), AO may refer the case for Transfer Pricing Scrutiny (determination of ALP) to TPO in terms of S. 92CA </a:t>
            </a:r>
            <a:r>
              <a:rPr lang="en-IN" sz="2000" b="1" dirty="0">
                <a:latin typeface="Century" panose="02040604050505020304" pitchFamily="18" charset="0"/>
              </a:rPr>
              <a:t>with the prior approval of PCIT/CIT</a:t>
            </a:r>
          </a:p>
          <a:p>
            <a:pPr algn="just"/>
            <a:r>
              <a:rPr lang="en-IN" sz="2000" dirty="0">
                <a:latin typeface="Century" panose="02040604050505020304" pitchFamily="18" charset="0"/>
              </a:rPr>
              <a:t>In such case, TPO may inquire and determine what is the Arm’s Length Price of transactions entered into with Associated Enterprises – This process is popularly known as Transfer Pricing Assessment.</a:t>
            </a:r>
          </a:p>
        </p:txBody>
      </p:sp>
      <p:sp>
        <p:nvSpPr>
          <p:cNvPr id="4" name="Footer Placeholder 3">
            <a:extLst>
              <a:ext uri="{FF2B5EF4-FFF2-40B4-BE49-F238E27FC236}">
                <a16:creationId xmlns:a16="http://schemas.microsoft.com/office/drawing/2014/main" id="{9DF48062-5B65-12B1-EBDF-7EDA9A114339}"/>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BD36A6DA-6F80-9B86-DCED-5C76E021A3D9}"/>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4</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4841937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5D56-A2C6-F27C-7198-84C9C7CEB85A}"/>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ea typeface="Times New Roman" panose="02020603050405020304" pitchFamily="18" charset="0"/>
                <a:cs typeface="Times New Roman" panose="02020603050405020304" pitchFamily="18" charset="0"/>
              </a:rPr>
              <a:t>DRP Powers</a:t>
            </a:r>
            <a:endParaRPr lang="en-IN" sz="24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54AD3D9-A190-6B18-3A01-B52D235E3B1B}"/>
              </a:ext>
            </a:extLst>
          </p:cNvPr>
          <p:cNvSpPr>
            <a:spLocks noGrp="1"/>
          </p:cNvSpPr>
          <p:nvPr>
            <p:ph idx="1"/>
          </p:nvPr>
        </p:nvSpPr>
        <p:spPr>
          <a:xfrm>
            <a:off x="671513" y="2286000"/>
            <a:ext cx="8320087" cy="3800475"/>
          </a:xfrm>
        </p:spPr>
        <p:txBody>
          <a:bodyPr/>
          <a:lstStyle/>
          <a:p>
            <a:pPr marL="0" indent="0" algn="just">
              <a:lnSpc>
                <a:spcPct val="107000"/>
              </a:lnSpc>
              <a:spcAft>
                <a:spcPts val="400"/>
              </a:spcAft>
              <a:buNone/>
            </a:pPr>
            <a:r>
              <a:rPr lang="en-IN" sz="2100"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a:t>
            </a:r>
            <a:r>
              <a:rPr lang="en-IN" sz="2100" dirty="0">
                <a:latin typeface="Century" panose="02040604050505020304" pitchFamily="18" charset="0"/>
              </a:rPr>
              <a:t>8) The Dispute Resolution Panel may confirm, reduce or enhance the variations proposed in the draft order so, </a:t>
            </a:r>
            <a:r>
              <a:rPr lang="en-IN" sz="2100" dirty="0">
                <a:solidFill>
                  <a:srgbClr val="FF0000"/>
                </a:solidFill>
                <a:latin typeface="Century" panose="02040604050505020304" pitchFamily="18" charset="0"/>
              </a:rPr>
              <a:t>however, that it shall not set aside</a:t>
            </a:r>
            <a:r>
              <a:rPr lang="en-IN" sz="2100" dirty="0">
                <a:latin typeface="Century" panose="02040604050505020304" pitchFamily="18" charset="0"/>
              </a:rPr>
              <a:t> any proposed variation or issue any direction under sub-section (5) </a:t>
            </a:r>
            <a:r>
              <a:rPr lang="en-IN" sz="2100" dirty="0">
                <a:solidFill>
                  <a:srgbClr val="FF0000"/>
                </a:solidFill>
                <a:latin typeface="Century" panose="02040604050505020304" pitchFamily="18" charset="0"/>
              </a:rPr>
              <a:t>for further enquiry and passing of the assessment order.</a:t>
            </a:r>
          </a:p>
          <a:p>
            <a:pPr marL="0" indent="0" algn="just">
              <a:lnSpc>
                <a:spcPct val="107000"/>
              </a:lnSpc>
              <a:spcAft>
                <a:spcPts val="400"/>
              </a:spcAft>
              <a:buNone/>
            </a:pPr>
            <a:r>
              <a:rPr lang="en-IN" sz="2100" dirty="0">
                <a:latin typeface="Century" panose="02040604050505020304" pitchFamily="18" charset="0"/>
              </a:rPr>
              <a:t>(9) If the members of the Dispute Resolution Panel differ in opinion on any point, the point shall be decided according to the opinion of </a:t>
            </a:r>
            <a:r>
              <a:rPr lang="en-IN" sz="2100" dirty="0">
                <a:solidFill>
                  <a:srgbClr val="FF0000"/>
                </a:solidFill>
                <a:latin typeface="Century" panose="02040604050505020304" pitchFamily="18" charset="0"/>
              </a:rPr>
              <a:t>the majority of the members.</a:t>
            </a:r>
          </a:p>
          <a:p>
            <a:pPr marL="0" indent="0" algn="just">
              <a:lnSpc>
                <a:spcPct val="107000"/>
              </a:lnSpc>
              <a:spcAft>
                <a:spcPts val="400"/>
              </a:spcAft>
              <a:buNone/>
            </a:pPr>
            <a:endParaRPr lang="en-IN" sz="2100" dirty="0">
              <a:latin typeface="Century" panose="02040604050505020304" pitchFamily="18" charset="0"/>
            </a:endParaRPr>
          </a:p>
          <a:p>
            <a:pPr marL="36195"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pPr marL="468630"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90CDAB7E-D3B2-C5D7-CC4A-7D928FF10B83}"/>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B6BA7A8-36F5-ED02-6D09-F70F34FAC3A8}"/>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40</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6411790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5D56-A2C6-F27C-7198-84C9C7CEB85A}"/>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ea typeface="Times New Roman" panose="02020603050405020304" pitchFamily="18" charset="0"/>
                <a:cs typeface="Times New Roman" panose="02020603050405020304" pitchFamily="18" charset="0"/>
              </a:rPr>
              <a:t>         DRP Powers</a:t>
            </a:r>
            <a:r>
              <a:rPr lang="en-IN" sz="2800" b="1" kern="0" dirty="0">
                <a:solidFill>
                  <a:schemeClr val="tx1"/>
                </a:solidFill>
                <a:effectLst/>
                <a:latin typeface="Century" panose="02040604050505020304" pitchFamily="18" charset="0"/>
                <a:ea typeface="Times New Roman" panose="02020603050405020304" pitchFamily="18" charset="0"/>
                <a:cs typeface="Times New Roman" panose="02020603050405020304" pitchFamily="18" charset="0"/>
              </a:rPr>
              <a:t>            </a:t>
            </a:r>
            <a:r>
              <a:rPr lang="en-IN" sz="2400" b="1" kern="0" dirty="0">
                <a:solidFill>
                  <a:schemeClr val="tx1"/>
                </a:solidFill>
                <a:effectLst/>
                <a:latin typeface="Century" panose="02040604050505020304" pitchFamily="18" charset="0"/>
                <a:ea typeface="Times New Roman" panose="02020603050405020304" pitchFamily="18" charset="0"/>
                <a:cs typeface="Times New Roman" panose="02020603050405020304" pitchFamily="18" charset="0"/>
              </a:rPr>
              <a:t>Contd..</a:t>
            </a:r>
            <a:endParaRPr lang="en-IN" sz="24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54AD3D9-A190-6B18-3A01-B52D235E3B1B}"/>
              </a:ext>
            </a:extLst>
          </p:cNvPr>
          <p:cNvSpPr>
            <a:spLocks noGrp="1"/>
          </p:cNvSpPr>
          <p:nvPr>
            <p:ph idx="1"/>
          </p:nvPr>
        </p:nvSpPr>
        <p:spPr>
          <a:xfrm>
            <a:off x="671513" y="2286000"/>
            <a:ext cx="8015287" cy="3800475"/>
          </a:xfrm>
        </p:spPr>
        <p:txBody>
          <a:bodyPr/>
          <a:lstStyle/>
          <a:p>
            <a:pPr marL="0" indent="0" algn="just">
              <a:lnSpc>
                <a:spcPct val="107000"/>
              </a:lnSpc>
              <a:spcAft>
                <a:spcPts val="400"/>
              </a:spcAft>
              <a:buNone/>
            </a:pPr>
            <a:r>
              <a:rPr lang="en-IN" sz="2100" kern="0" dirty="0">
                <a:solidFill>
                  <a:srgbClr val="FF0000"/>
                </a:solidFill>
                <a:effectLst/>
                <a:latin typeface="Century" panose="02040604050505020304" pitchFamily="18" charset="0"/>
                <a:ea typeface="Times New Roman" panose="02020603050405020304" pitchFamily="18" charset="0"/>
                <a:cs typeface="Times New Roman" panose="02020603050405020304" pitchFamily="18" charset="0"/>
              </a:rPr>
              <a:t>(10) Every direction issued by the Dispute Resolution Panel shall be </a:t>
            </a:r>
            <a:r>
              <a:rPr lang="en-IN" sz="2100" dirty="0">
                <a:solidFill>
                  <a:srgbClr val="FF0000"/>
                </a:solidFill>
                <a:latin typeface="Century" panose="02040604050505020304" pitchFamily="18" charset="0"/>
                <a:cs typeface="Times New Roman" panose="02020603050405020304" pitchFamily="18" charset="0"/>
              </a:rPr>
              <a:t>binding on the Assessing Officer. (Francois  Compressor 2504</a:t>
            </a:r>
            <a:r>
              <a:rPr lang="en-IN" sz="2100">
                <a:solidFill>
                  <a:srgbClr val="FF0000"/>
                </a:solidFill>
                <a:latin typeface="Century" panose="02040604050505020304" pitchFamily="18" charset="0"/>
                <a:cs typeface="Times New Roman" panose="02020603050405020304" pitchFamily="18" charset="0"/>
              </a:rPr>
              <a:t>/pun/2017)</a:t>
            </a:r>
            <a:endParaRPr lang="en-IN" sz="2100" dirty="0">
              <a:solidFill>
                <a:srgbClr val="FF0000"/>
              </a:solidFill>
              <a:latin typeface="Century" panose="02040604050505020304" pitchFamily="18" charset="0"/>
              <a:cs typeface="Times New Roman" panose="02020603050405020304" pitchFamily="18" charset="0"/>
            </a:endParaRPr>
          </a:p>
          <a:p>
            <a:pPr marL="0" indent="0" algn="just">
              <a:lnSpc>
                <a:spcPct val="107000"/>
              </a:lnSpc>
              <a:spcAft>
                <a:spcPts val="400"/>
              </a:spcAft>
              <a:buNone/>
            </a:pPr>
            <a:r>
              <a:rPr lang="en-IN" sz="2100" dirty="0">
                <a:solidFill>
                  <a:srgbClr val="000000"/>
                </a:solidFill>
                <a:latin typeface="Century" panose="02040604050505020304" pitchFamily="18" charset="0"/>
                <a:cs typeface="Times New Roman" panose="02020603050405020304" pitchFamily="18" charset="0"/>
              </a:rPr>
              <a:t>(11) No direction under sub-section (5) shall be issued unless an opportunity of being heard is given to the assessee and the Assessing Officer on such directions which are prejudicial to the interest of the assessee or the interest of the revenue, respec­tively.</a:t>
            </a:r>
          </a:p>
          <a:p>
            <a:pPr marL="0"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pPr marL="36195"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pPr marL="468630" indent="0" algn="just">
              <a:lnSpc>
                <a:spcPct val="107000"/>
              </a:lnSpc>
              <a:spcAft>
                <a:spcPts val="400"/>
              </a:spcAft>
              <a:buNone/>
            </a:pP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90CDAB7E-D3B2-C5D7-CC4A-7D928FF10B83}"/>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B6BA7A8-36F5-ED02-6D09-F70F34FAC3A8}"/>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41</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3583888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5D56-A2C6-F27C-7198-84C9C7CEB85A}"/>
              </a:ext>
            </a:extLst>
          </p:cNvPr>
          <p:cNvSpPr>
            <a:spLocks noGrp="1"/>
          </p:cNvSpPr>
          <p:nvPr>
            <p:ph type="title"/>
          </p:nvPr>
        </p:nvSpPr>
        <p:spPr/>
        <p:txBody>
          <a:bodyPr/>
          <a:lstStyle/>
          <a:p>
            <a:pPr algn="ctr"/>
            <a:r>
              <a:rPr lang="en-IN" sz="2800" b="1" kern="0" dirty="0">
                <a:solidFill>
                  <a:schemeClr val="tx1"/>
                </a:solidFill>
                <a:effectLst/>
                <a:latin typeface="Century" panose="02040604050505020304" pitchFamily="18" charset="0"/>
                <a:ea typeface="Times New Roman" panose="02020603050405020304" pitchFamily="18" charset="0"/>
                <a:cs typeface="Times New Roman" panose="02020603050405020304" pitchFamily="18" charset="0"/>
              </a:rPr>
              <a:t>Time limit for DRP order            </a:t>
            </a:r>
            <a:endParaRPr lang="en-IN" sz="24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54AD3D9-A190-6B18-3A01-B52D235E3B1B}"/>
              </a:ext>
            </a:extLst>
          </p:cNvPr>
          <p:cNvSpPr>
            <a:spLocks noGrp="1"/>
          </p:cNvSpPr>
          <p:nvPr>
            <p:ph idx="1"/>
          </p:nvPr>
        </p:nvSpPr>
        <p:spPr>
          <a:xfrm>
            <a:off x="671513" y="2286000"/>
            <a:ext cx="8167687" cy="3800475"/>
          </a:xfrm>
        </p:spPr>
        <p:txBody>
          <a:bodyPr/>
          <a:lstStyle/>
          <a:p>
            <a:pPr marL="0" indent="0" algn="just">
              <a:lnSpc>
                <a:spcPct val="107000"/>
              </a:lnSpc>
              <a:spcAft>
                <a:spcPts val="400"/>
              </a:spcAft>
              <a:buNone/>
            </a:pPr>
            <a:r>
              <a:rPr lang="en-IN" sz="2100"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(12) No direction under sub-section (5) shall be issued after </a:t>
            </a:r>
            <a:r>
              <a:rPr lang="en-IN" sz="2100" kern="0" dirty="0">
                <a:solidFill>
                  <a:srgbClr val="FF0000"/>
                </a:solidFill>
                <a:effectLst/>
                <a:latin typeface="Century" panose="02040604050505020304" pitchFamily="18" charset="0"/>
                <a:ea typeface="Times New Roman" panose="02020603050405020304" pitchFamily="18" charset="0"/>
                <a:cs typeface="Times New Roman" panose="02020603050405020304" pitchFamily="18" charset="0"/>
              </a:rPr>
              <a:t>nine months from the end of the month in which the draft order is forwarded to the eligible assessee.</a:t>
            </a:r>
          </a:p>
          <a:p>
            <a:pPr marL="0" indent="0">
              <a:lnSpc>
                <a:spcPct val="107000"/>
              </a:lnSpc>
              <a:spcAft>
                <a:spcPts val="400"/>
              </a:spcAft>
              <a:buNone/>
            </a:pPr>
            <a:r>
              <a:rPr lang="en-IN" sz="2100" b="1" dirty="0" err="1">
                <a:latin typeface="Century" panose="02040604050505020304" pitchFamily="18" charset="0"/>
              </a:rPr>
              <a:t>Cadila</a:t>
            </a:r>
            <a:r>
              <a:rPr lang="en-IN" sz="2100" b="1" dirty="0">
                <a:latin typeface="Century" panose="02040604050505020304" pitchFamily="18" charset="0"/>
              </a:rPr>
              <a:t> Healthcare Ltd., </a:t>
            </a:r>
            <a:r>
              <a:rPr lang="en-US" sz="2100" b="1" dirty="0">
                <a:latin typeface="Century" panose="02040604050505020304" pitchFamily="18" charset="0"/>
              </a:rPr>
              <a:t>ITA No. 710/</a:t>
            </a:r>
            <a:r>
              <a:rPr lang="en-US" sz="2100" b="1" dirty="0" err="1">
                <a:latin typeface="Century" panose="02040604050505020304" pitchFamily="18" charset="0"/>
              </a:rPr>
              <a:t>Ahd</a:t>
            </a:r>
            <a:r>
              <a:rPr lang="en-US" sz="2100" b="1" dirty="0">
                <a:latin typeface="Century" panose="02040604050505020304" pitchFamily="18" charset="0"/>
              </a:rPr>
              <a:t>/2019 </a:t>
            </a:r>
            <a:r>
              <a:rPr lang="en-US" sz="2100" dirty="0">
                <a:latin typeface="Century" panose="02040604050505020304" pitchFamily="18" charset="0"/>
              </a:rPr>
              <a:t>A.Y. 2009-10 – Ratio of the decision- </a:t>
            </a:r>
          </a:p>
          <a:p>
            <a:pPr marL="0" indent="0" algn="just">
              <a:lnSpc>
                <a:spcPct val="107000"/>
              </a:lnSpc>
              <a:spcAft>
                <a:spcPts val="400"/>
              </a:spcAft>
              <a:buNone/>
            </a:pPr>
            <a:r>
              <a:rPr lang="en-US" sz="2100" dirty="0">
                <a:latin typeface="Century" panose="02040604050505020304" pitchFamily="18" charset="0"/>
              </a:rPr>
              <a:t>DRP can not issue direction after 9 months</a:t>
            </a:r>
          </a:p>
          <a:p>
            <a:pPr marL="0" indent="0" algn="just">
              <a:lnSpc>
                <a:spcPct val="107000"/>
              </a:lnSpc>
              <a:spcAft>
                <a:spcPts val="400"/>
              </a:spcAft>
              <a:buNone/>
            </a:pPr>
            <a:r>
              <a:rPr lang="en-US" sz="2100" dirty="0">
                <a:latin typeface="Century" panose="02040604050505020304" pitchFamily="18" charset="0"/>
              </a:rPr>
              <a:t>Assessment order can also become invalid </a:t>
            </a:r>
          </a:p>
          <a:p>
            <a:pPr marL="0" indent="0" algn="just">
              <a:lnSpc>
                <a:spcPct val="107000"/>
              </a:lnSpc>
              <a:spcAft>
                <a:spcPts val="400"/>
              </a:spcAft>
              <a:buNone/>
            </a:pPr>
            <a:endParaRPr lang="en-IN" sz="2100" kern="100" dirty="0">
              <a:solidFill>
                <a:srgbClr val="FF0000"/>
              </a:solidFill>
              <a:effectLst/>
              <a:latin typeface="Century" panose="0204060405050502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90CDAB7E-D3B2-C5D7-CC4A-7D928FF10B83}"/>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B6BA7A8-36F5-ED02-6D09-F70F34FAC3A8}"/>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42</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1888757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03B6D-2FD2-0E3A-ECD5-C75EC6FCE6A6}"/>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Time Limit -Example </a:t>
            </a:r>
          </a:p>
        </p:txBody>
      </p:sp>
      <p:sp>
        <p:nvSpPr>
          <p:cNvPr id="3" name="Content Placeholder 2">
            <a:extLst>
              <a:ext uri="{FF2B5EF4-FFF2-40B4-BE49-F238E27FC236}">
                <a16:creationId xmlns:a16="http://schemas.microsoft.com/office/drawing/2014/main" id="{45CBC712-ECD1-FB8A-392C-DCA37D9175ED}"/>
              </a:ext>
            </a:extLst>
          </p:cNvPr>
          <p:cNvSpPr>
            <a:spLocks noGrp="1"/>
          </p:cNvSpPr>
          <p:nvPr>
            <p:ph idx="1"/>
          </p:nvPr>
        </p:nvSpPr>
        <p:spPr/>
        <p:txBody>
          <a:bodyPr/>
          <a:lstStyle/>
          <a:p>
            <a:pPr algn="just"/>
            <a:r>
              <a:rPr lang="en-IN" sz="2100" dirty="0">
                <a:latin typeface="Century" panose="02040604050505020304" pitchFamily="18" charset="0"/>
              </a:rPr>
              <a:t>Draft assessment forwarded on 28-02-2024</a:t>
            </a:r>
          </a:p>
          <a:p>
            <a:pPr algn="just"/>
            <a:r>
              <a:rPr lang="en-IN" sz="2100" dirty="0">
                <a:latin typeface="Century" panose="02040604050505020304" pitchFamily="18" charset="0"/>
              </a:rPr>
              <a:t>Directions must be given by 30</a:t>
            </a:r>
            <a:r>
              <a:rPr lang="en-IN" sz="2100" baseline="30000" dirty="0">
                <a:latin typeface="Century" panose="02040604050505020304" pitchFamily="18" charset="0"/>
              </a:rPr>
              <a:t>th</a:t>
            </a:r>
            <a:r>
              <a:rPr lang="en-IN" sz="2100" dirty="0">
                <a:latin typeface="Century" panose="02040604050505020304" pitchFamily="18" charset="0"/>
              </a:rPr>
              <a:t> November 2024</a:t>
            </a:r>
          </a:p>
        </p:txBody>
      </p:sp>
      <p:sp>
        <p:nvSpPr>
          <p:cNvPr id="4" name="Footer Placeholder 3">
            <a:extLst>
              <a:ext uri="{FF2B5EF4-FFF2-40B4-BE49-F238E27FC236}">
                <a16:creationId xmlns:a16="http://schemas.microsoft.com/office/drawing/2014/main" id="{FA415098-96C8-6E06-E925-DE2476FF15A0}"/>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7746AB16-29B8-20CB-9D4C-C61AC765701E}"/>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43</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4081878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15D56-A2C6-F27C-7198-84C9C7CEB85A}"/>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cs typeface="Times New Roman" panose="02020603050405020304" pitchFamily="18" charset="0"/>
              </a:rPr>
              <a:t>DRP Order binding to AO</a:t>
            </a:r>
            <a:endParaRPr lang="en-IN" sz="24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54AD3D9-A190-6B18-3A01-B52D235E3B1B}"/>
              </a:ext>
            </a:extLst>
          </p:cNvPr>
          <p:cNvSpPr>
            <a:spLocks noGrp="1"/>
          </p:cNvSpPr>
          <p:nvPr>
            <p:ph idx="1"/>
          </p:nvPr>
        </p:nvSpPr>
        <p:spPr>
          <a:xfrm>
            <a:off x="762000" y="2286000"/>
            <a:ext cx="7924800" cy="3800475"/>
          </a:xfrm>
        </p:spPr>
        <p:txBody>
          <a:bodyPr/>
          <a:lstStyle/>
          <a:p>
            <a:pPr marL="0" indent="0" algn="just">
              <a:lnSpc>
                <a:spcPct val="107000"/>
              </a:lnSpc>
              <a:spcAft>
                <a:spcPts val="400"/>
              </a:spcAft>
              <a:buNone/>
            </a:pPr>
            <a:r>
              <a:rPr lang="en-IN" sz="2000"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(13) Upon receipt of the directions issued under sub-section (5), the Assessing Officer shall,</a:t>
            </a:r>
            <a:r>
              <a:rPr lang="en-IN" sz="2000" kern="0" dirty="0">
                <a:solidFill>
                  <a:srgbClr val="FF0000"/>
                </a:solidFill>
                <a:effectLst/>
                <a:latin typeface="Century" panose="02040604050505020304" pitchFamily="18" charset="0"/>
                <a:ea typeface="Times New Roman" panose="02020603050405020304" pitchFamily="18" charset="0"/>
                <a:cs typeface="Times New Roman" panose="02020603050405020304" pitchFamily="18" charset="0"/>
              </a:rPr>
              <a:t> in conformity with the directions</a:t>
            </a:r>
            <a:r>
              <a:rPr lang="en-IN" sz="2000" kern="0" dirty="0">
                <a:solidFill>
                  <a:srgbClr val="000000"/>
                </a:solidFill>
                <a:effectLst/>
                <a:latin typeface="Century" panose="02040604050505020304" pitchFamily="18" charset="0"/>
                <a:ea typeface="Times New Roman" panose="02020603050405020304" pitchFamily="18" charset="0"/>
                <a:cs typeface="Times New Roman" panose="02020603050405020304" pitchFamily="18" charset="0"/>
              </a:rPr>
              <a:t>, complete, notwithstanding anything to the contrary contained in section 153, the assessment without providing any further oppor­tunity of being heard to the assessee, </a:t>
            </a:r>
            <a:r>
              <a:rPr lang="en-IN" sz="2000" kern="0" dirty="0">
                <a:solidFill>
                  <a:srgbClr val="FF0000"/>
                </a:solidFill>
                <a:effectLst/>
                <a:latin typeface="Century" panose="02040604050505020304" pitchFamily="18" charset="0"/>
                <a:ea typeface="Times New Roman" panose="02020603050405020304" pitchFamily="18" charset="0"/>
                <a:cs typeface="Times New Roman" panose="02020603050405020304" pitchFamily="18" charset="0"/>
              </a:rPr>
              <a:t>within one month from the end of the month in which such direction is received.</a:t>
            </a:r>
            <a:endParaRPr lang="en-IN" sz="2000" kern="100" dirty="0">
              <a:solidFill>
                <a:srgbClr val="FF0000"/>
              </a:solidFill>
              <a:effectLst/>
              <a:latin typeface="Century" panose="0204060405050502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90CDAB7E-D3B2-C5D7-CC4A-7D928FF10B83}"/>
              </a:ext>
            </a:extLst>
          </p:cNvPr>
          <p:cNvSpPr>
            <a:spLocks noGrp="1"/>
          </p:cNvSpPr>
          <p:nvPr>
            <p:ph type="ftr" sz="quarter" idx="11"/>
          </p:nvPr>
        </p:nvSpPr>
        <p:spPr/>
        <p:txBody>
          <a:bodyPr/>
          <a:lstStyle/>
          <a:p>
            <a:pPr>
              <a:defRPr/>
            </a:pPr>
            <a:r>
              <a:rPr lang="en-US" dirty="0">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B6BA7A8-36F5-ED02-6D09-F70F34FAC3A8}"/>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44</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8894837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C7CC2-14DC-6FA5-480A-57950D23C068}"/>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Remedies after the assessment based on DRP directions</a:t>
            </a:r>
          </a:p>
        </p:txBody>
      </p:sp>
      <p:sp>
        <p:nvSpPr>
          <p:cNvPr id="3" name="Content Placeholder 2">
            <a:extLst>
              <a:ext uri="{FF2B5EF4-FFF2-40B4-BE49-F238E27FC236}">
                <a16:creationId xmlns:a16="http://schemas.microsoft.com/office/drawing/2014/main" id="{16D54D4C-9010-8413-D72D-E3223844841D}"/>
              </a:ext>
            </a:extLst>
          </p:cNvPr>
          <p:cNvSpPr>
            <a:spLocks noGrp="1"/>
          </p:cNvSpPr>
          <p:nvPr>
            <p:ph idx="1"/>
          </p:nvPr>
        </p:nvSpPr>
        <p:spPr>
          <a:xfrm>
            <a:off x="838200" y="2362200"/>
            <a:ext cx="7848600" cy="3724275"/>
          </a:xfrm>
        </p:spPr>
        <p:txBody>
          <a:bodyPr/>
          <a:lstStyle/>
          <a:p>
            <a:pPr algn="just"/>
            <a:r>
              <a:rPr lang="en-IN" sz="2000" dirty="0">
                <a:latin typeface="Century" panose="02040604050505020304" pitchFamily="18" charset="0"/>
              </a:rPr>
              <a:t>Normally a DRP order is not appealable but the order passed u/s 143(3)  pursuant to DRP direction is appealable.</a:t>
            </a:r>
          </a:p>
          <a:p>
            <a:pPr algn="just"/>
            <a:r>
              <a:rPr lang="en-IN" sz="2000" dirty="0">
                <a:latin typeface="Century" panose="02040604050505020304" pitchFamily="18" charset="0"/>
              </a:rPr>
              <a:t>Appeal lies directly to ITAT in form 36B to be filed within 60 days </a:t>
            </a:r>
          </a:p>
          <a:p>
            <a:pPr algn="just"/>
            <a:r>
              <a:rPr lang="en-IN" sz="2000" dirty="0">
                <a:latin typeface="Century" panose="02040604050505020304" pitchFamily="18" charset="0"/>
              </a:rPr>
              <a:t>However, Delhi High Court in the case of P.D.R. Solutions FZC has favoured alternate remedy by way of writ against DRP order on the ground that DRP had not considered all the materials on record (WP(c) 10387/2019 decided on 24-09-2019)</a:t>
            </a:r>
          </a:p>
        </p:txBody>
      </p:sp>
      <p:sp>
        <p:nvSpPr>
          <p:cNvPr id="4" name="Footer Placeholder 3">
            <a:extLst>
              <a:ext uri="{FF2B5EF4-FFF2-40B4-BE49-F238E27FC236}">
                <a16:creationId xmlns:a16="http://schemas.microsoft.com/office/drawing/2014/main" id="{6CFA94F7-AE68-CDAB-8E70-445BFD91D829}"/>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5097F9BC-4B56-A4D6-430F-C80DD973599B}"/>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45</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8192851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7BC3-93C7-8FD1-0B78-82F7F56FC51A}"/>
              </a:ext>
            </a:extLst>
          </p:cNvPr>
          <p:cNvSpPr>
            <a:spLocks noGrp="1"/>
          </p:cNvSpPr>
          <p:nvPr>
            <p:ph type="title"/>
          </p:nvPr>
        </p:nvSpPr>
        <p:spPr/>
        <p:txBody>
          <a:bodyPr/>
          <a:lstStyle/>
          <a:p>
            <a:endParaRPr lang="en-IN"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A636CC82-1A2B-3E10-F186-016E7CD66D6C}"/>
              </a:ext>
            </a:extLst>
          </p:cNvPr>
          <p:cNvSpPr>
            <a:spLocks noGrp="1"/>
          </p:cNvSpPr>
          <p:nvPr>
            <p:ph idx="1"/>
          </p:nvPr>
        </p:nvSpPr>
        <p:spPr/>
        <p:txBody>
          <a:bodyPr/>
          <a:lstStyle/>
          <a:p>
            <a:pPr marL="0" indent="0">
              <a:buNone/>
            </a:pPr>
            <a:endParaRPr lang="en-IN" b="1" dirty="0">
              <a:latin typeface="Century" panose="02040604050505020304" pitchFamily="18" charset="0"/>
            </a:endParaRPr>
          </a:p>
          <a:p>
            <a:pPr marL="0" indent="0">
              <a:buNone/>
            </a:pPr>
            <a:endParaRPr lang="en-IN" b="1" dirty="0">
              <a:latin typeface="Century" panose="02040604050505020304" pitchFamily="18" charset="0"/>
            </a:endParaRPr>
          </a:p>
          <a:p>
            <a:pPr marL="0" indent="0" algn="ctr">
              <a:buNone/>
            </a:pPr>
            <a:r>
              <a:rPr lang="en-IN" b="1" dirty="0">
                <a:latin typeface="Century" panose="02040604050505020304" pitchFamily="18" charset="0"/>
              </a:rPr>
              <a:t> IMPORTANT DRP RULES</a:t>
            </a:r>
          </a:p>
          <a:p>
            <a:pPr marL="0" indent="0" algn="ctr">
              <a:buNone/>
            </a:pPr>
            <a:r>
              <a:rPr lang="en-IN" sz="2200" b="1" dirty="0">
                <a:latin typeface="Century" panose="02040604050505020304" pitchFamily="18" charset="0"/>
              </a:rPr>
              <a:t>The Income Tax (Dispute Resolution Panel) Rules 2009  </a:t>
            </a:r>
          </a:p>
        </p:txBody>
      </p:sp>
      <p:sp>
        <p:nvSpPr>
          <p:cNvPr id="4" name="Footer Placeholder 3">
            <a:extLst>
              <a:ext uri="{FF2B5EF4-FFF2-40B4-BE49-F238E27FC236}">
                <a16:creationId xmlns:a16="http://schemas.microsoft.com/office/drawing/2014/main" id="{C8C7619B-191A-1F8B-D3B6-38F26501F18C}"/>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E7B07709-BC67-CD45-0A01-0D7684A21216}"/>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46</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1073856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a:r>
              <a:rPr lang="en-IN" altLang="en-US" sz="2400" dirty="0">
                <a:solidFill>
                  <a:schemeClr val="tx1"/>
                </a:solidFill>
                <a:latin typeface="Century" panose="02040604050505020304" pitchFamily="18" charset="0"/>
              </a:rPr>
              <a:t>Rule 3 DRP Constitution of the Panel</a:t>
            </a:r>
            <a:endParaRPr lang="en-US" altLang="en-US" sz="2400" dirty="0">
              <a:solidFill>
                <a:schemeClr val="tx1"/>
              </a:solidFill>
              <a:latin typeface="Century" panose="02040604050505020304" pitchFamily="18" charset="0"/>
            </a:endParaRPr>
          </a:p>
        </p:txBody>
      </p:sp>
      <p:sp>
        <p:nvSpPr>
          <p:cNvPr id="6147" name="Content Placeholder 2"/>
          <p:cNvSpPr>
            <a:spLocks noGrp="1"/>
          </p:cNvSpPr>
          <p:nvPr>
            <p:ph idx="1"/>
          </p:nvPr>
        </p:nvSpPr>
        <p:spPr>
          <a:xfrm>
            <a:off x="671513" y="2209800"/>
            <a:ext cx="8472487" cy="3876675"/>
          </a:xfrm>
        </p:spPr>
        <p:txBody>
          <a:bodyPr/>
          <a:lstStyle/>
          <a:p>
            <a:pPr marL="0" indent="0" algn="just">
              <a:buNone/>
            </a:pPr>
            <a:r>
              <a:rPr lang="en-IN" sz="1800" b="1" kern="0" dirty="0">
                <a:effectLst/>
                <a:latin typeface="Century" panose="02040604050505020304" pitchFamily="18" charset="0"/>
                <a:ea typeface="Times New Roman" panose="02020603050405020304" pitchFamily="18" charset="0"/>
                <a:cs typeface="Times New Roman" panose="02020603050405020304" pitchFamily="18" charset="0"/>
              </a:rPr>
              <a:t>3. </a:t>
            </a:r>
            <a:r>
              <a:rPr lang="en-IN" sz="1800" i="1" kern="0" dirty="0">
                <a:effectLst/>
                <a:latin typeface="Century" panose="02040604050505020304" pitchFamily="18" charset="0"/>
                <a:ea typeface="Times New Roman" panose="02020603050405020304" pitchFamily="18" charset="0"/>
                <a:cs typeface="Times New Roman" panose="02020603050405020304" pitchFamily="18" charset="0"/>
              </a:rPr>
              <a:t>(1) The Board may, on the basis of workload and for efficient functioning, constitute panel in the places specified in column (2) on the Table below, having jurisdiction over the areas specified in column (3) thereof:</a:t>
            </a:r>
            <a:endParaRPr lang="en-IN" sz="1800" kern="100" dirty="0">
              <a:effectLst/>
              <a:latin typeface="Century" panose="02040604050505020304" pitchFamily="18" charset="0"/>
              <a:ea typeface="Calibri" panose="020F0502020204030204" pitchFamily="34" charset="0"/>
              <a:cs typeface="Times New Roman" panose="02020603050405020304" pitchFamily="18" charset="0"/>
            </a:endParaRPr>
          </a:p>
          <a:p>
            <a:pPr algn="just"/>
            <a:endParaRPr lang="en-US" altLang="en-US" b="1" dirty="0">
              <a:latin typeface="Century" panose="02040604050505020304" pitchFamily="18" charset="0"/>
            </a:endParaRPr>
          </a:p>
        </p:txBody>
      </p:sp>
      <p:sp>
        <p:nvSpPr>
          <p:cNvPr id="10" name="Slide Number Placeholder 9"/>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47</a:t>
            </a:fld>
            <a:endParaRPr lang="en-US" altLang="en-US" dirty="0">
              <a:solidFill>
                <a:schemeClr val="tx1"/>
              </a:solidFill>
              <a:latin typeface="Century" panose="02040604050505020304" pitchFamily="18" charset="0"/>
            </a:endParaRPr>
          </a:p>
        </p:txBody>
      </p:sp>
      <p:sp>
        <p:nvSpPr>
          <p:cNvPr id="12" name="Footer Placeholder 11"/>
          <p:cNvSpPr>
            <a:spLocks noGrp="1"/>
          </p:cNvSpPr>
          <p:nvPr>
            <p:ph type="ftr" sz="quarter" idx="11"/>
          </p:nvPr>
        </p:nvSpPr>
        <p:spPr>
          <a:xfrm>
            <a:off x="5867400" y="6383337"/>
            <a:ext cx="2897188" cy="474663"/>
          </a:xfrm>
        </p:spPr>
        <p:txBody>
          <a:bodyPr/>
          <a:lstStyle/>
          <a:p>
            <a:pPr>
              <a:defRPr/>
            </a:pPr>
            <a:r>
              <a:rPr lang="en-US">
                <a:latin typeface="Century" panose="02040604050505020304" pitchFamily="18" charset="0"/>
              </a:rPr>
              <a:t>CA SHARAD A. SHAH</a:t>
            </a:r>
          </a:p>
        </p:txBody>
      </p:sp>
      <p:graphicFrame>
        <p:nvGraphicFramePr>
          <p:cNvPr id="2" name="Table 1">
            <a:extLst>
              <a:ext uri="{FF2B5EF4-FFF2-40B4-BE49-F238E27FC236}">
                <a16:creationId xmlns:a16="http://schemas.microsoft.com/office/drawing/2014/main" id="{A06EA8B3-8682-27CE-FD96-39DC62DF1CDB}"/>
              </a:ext>
            </a:extLst>
          </p:cNvPr>
          <p:cNvGraphicFramePr>
            <a:graphicFrameLocks noGrp="1"/>
          </p:cNvGraphicFramePr>
          <p:nvPr>
            <p:extLst>
              <p:ext uri="{D42A27DB-BD31-4B8C-83A1-F6EECF244321}">
                <p14:modId xmlns:p14="http://schemas.microsoft.com/office/powerpoint/2010/main" val="1857555759"/>
              </p:ext>
            </p:extLst>
          </p:nvPr>
        </p:nvGraphicFramePr>
        <p:xfrm>
          <a:off x="685800" y="3200401"/>
          <a:ext cx="8374061" cy="3352800"/>
        </p:xfrm>
        <a:graphic>
          <a:graphicData uri="http://schemas.openxmlformats.org/drawingml/2006/table">
            <a:tbl>
              <a:tblPr firstRow="1" firstCol="1" bandRow="1">
                <a:tableStyleId>{5C22544A-7EE6-4342-B048-85BDC9FD1C3A}</a:tableStyleId>
              </a:tblPr>
              <a:tblGrid>
                <a:gridCol w="381000">
                  <a:extLst>
                    <a:ext uri="{9D8B030D-6E8A-4147-A177-3AD203B41FA5}">
                      <a16:colId xmlns:a16="http://schemas.microsoft.com/office/drawing/2014/main" val="1013167549"/>
                    </a:ext>
                  </a:extLst>
                </a:gridCol>
                <a:gridCol w="1447800">
                  <a:extLst>
                    <a:ext uri="{9D8B030D-6E8A-4147-A177-3AD203B41FA5}">
                      <a16:colId xmlns:a16="http://schemas.microsoft.com/office/drawing/2014/main" val="1116871146"/>
                    </a:ext>
                  </a:extLst>
                </a:gridCol>
                <a:gridCol w="6545261">
                  <a:extLst>
                    <a:ext uri="{9D8B030D-6E8A-4147-A177-3AD203B41FA5}">
                      <a16:colId xmlns:a16="http://schemas.microsoft.com/office/drawing/2014/main" val="2793182821"/>
                    </a:ext>
                  </a:extLst>
                </a:gridCol>
              </a:tblGrid>
              <a:tr h="557902">
                <a:tc>
                  <a:txBody>
                    <a:bodyPr/>
                    <a:lstStyle/>
                    <a:p>
                      <a:pPr algn="ctr">
                        <a:lnSpc>
                          <a:spcPct val="107000"/>
                        </a:lnSpc>
                        <a:spcAft>
                          <a:spcPts val="400"/>
                        </a:spcAft>
                      </a:pPr>
                      <a:r>
                        <a:rPr lang="en-IN" sz="1600" kern="0" dirty="0">
                          <a:solidFill>
                            <a:schemeClr val="tx1"/>
                          </a:solidFill>
                          <a:effectLst/>
                          <a:latin typeface="Century" panose="02040604050505020304" pitchFamily="18" charset="0"/>
                        </a:rPr>
                        <a:t>Sl. No.</a:t>
                      </a:r>
                      <a:endParaRPr lang="en-IN" sz="16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ctr">
                        <a:lnSpc>
                          <a:spcPct val="107000"/>
                        </a:lnSpc>
                        <a:spcAft>
                          <a:spcPts val="400"/>
                        </a:spcAft>
                      </a:pPr>
                      <a:r>
                        <a:rPr lang="en-IN" sz="1600" kern="0" dirty="0">
                          <a:solidFill>
                            <a:schemeClr val="tx1"/>
                          </a:solidFill>
                          <a:effectLst/>
                          <a:latin typeface="Century" panose="02040604050505020304" pitchFamily="18" charset="0"/>
                        </a:rPr>
                        <a:t>Name of the Headquarters</a:t>
                      </a:r>
                      <a:endParaRPr lang="en-IN" sz="16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ctr">
                        <a:lnSpc>
                          <a:spcPct val="107000"/>
                        </a:lnSpc>
                        <a:spcAft>
                          <a:spcPts val="400"/>
                        </a:spcAft>
                      </a:pPr>
                      <a:r>
                        <a:rPr lang="en-IN" sz="1600" kern="0" dirty="0">
                          <a:solidFill>
                            <a:schemeClr val="tx1"/>
                          </a:solidFill>
                          <a:effectLst/>
                          <a:latin typeface="Century" panose="02040604050505020304" pitchFamily="18" charset="0"/>
                        </a:rPr>
                        <a:t>Jurisdiction</a:t>
                      </a:r>
                      <a:endParaRPr lang="en-IN" sz="16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87585405"/>
                  </a:ext>
                </a:extLst>
              </a:tr>
              <a:tr h="281645">
                <a:tc>
                  <a:txBody>
                    <a:bodyPr/>
                    <a:lstStyle/>
                    <a:p>
                      <a:pPr algn="ctr">
                        <a:lnSpc>
                          <a:spcPct val="107000"/>
                        </a:lnSpc>
                        <a:spcAft>
                          <a:spcPts val="400"/>
                        </a:spcAft>
                      </a:pPr>
                      <a:r>
                        <a:rPr lang="en-IN" sz="1600" kern="0">
                          <a:solidFill>
                            <a:schemeClr val="tx1"/>
                          </a:solidFill>
                          <a:effectLst/>
                          <a:latin typeface="Century" panose="02040604050505020304" pitchFamily="18" charset="0"/>
                        </a:rPr>
                        <a:t>(1)</a:t>
                      </a:r>
                      <a:endParaRPr lang="en-IN" sz="1600"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ctr">
                        <a:lnSpc>
                          <a:spcPct val="107000"/>
                        </a:lnSpc>
                        <a:spcAft>
                          <a:spcPts val="400"/>
                        </a:spcAft>
                      </a:pPr>
                      <a:r>
                        <a:rPr lang="en-IN" sz="1600" b="1" kern="0" dirty="0">
                          <a:solidFill>
                            <a:schemeClr val="tx1"/>
                          </a:solidFill>
                          <a:effectLst/>
                          <a:latin typeface="Century" panose="02040604050505020304" pitchFamily="18" charset="0"/>
                        </a:rPr>
                        <a:t>(2)</a:t>
                      </a:r>
                      <a:endParaRPr lang="en-IN" sz="1600" b="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ctr">
                        <a:lnSpc>
                          <a:spcPct val="107000"/>
                        </a:lnSpc>
                        <a:spcAft>
                          <a:spcPts val="400"/>
                        </a:spcAft>
                      </a:pPr>
                      <a:r>
                        <a:rPr lang="en-IN" sz="1600" b="1" kern="0" dirty="0">
                          <a:solidFill>
                            <a:schemeClr val="tx1"/>
                          </a:solidFill>
                          <a:effectLst/>
                          <a:latin typeface="Century" panose="02040604050505020304" pitchFamily="18" charset="0"/>
                        </a:rPr>
                        <a:t>(3)</a:t>
                      </a:r>
                      <a:endParaRPr lang="en-IN" sz="1600" b="1"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2445844815"/>
                  </a:ext>
                </a:extLst>
              </a:tr>
              <a:tr h="281645">
                <a:tc rowSpan="5">
                  <a:txBody>
                    <a:bodyPr/>
                    <a:lstStyle/>
                    <a:p>
                      <a:pPr algn="ctr">
                        <a:lnSpc>
                          <a:spcPct val="107000"/>
                        </a:lnSpc>
                        <a:spcAft>
                          <a:spcPts val="400"/>
                        </a:spcAft>
                      </a:pPr>
                      <a:r>
                        <a:rPr lang="en-IN" sz="1600" kern="0">
                          <a:solidFill>
                            <a:schemeClr val="tx1"/>
                          </a:solidFill>
                          <a:effectLst/>
                          <a:latin typeface="Century" panose="02040604050505020304" pitchFamily="18" charset="0"/>
                        </a:rPr>
                        <a:t>1.</a:t>
                      </a:r>
                      <a:endParaRPr lang="en-IN" sz="1600"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rowSpan="5">
                  <a:txBody>
                    <a:bodyPr/>
                    <a:lstStyle/>
                    <a:p>
                      <a:pPr algn="just">
                        <a:lnSpc>
                          <a:spcPct val="107000"/>
                        </a:lnSpc>
                        <a:spcAft>
                          <a:spcPts val="400"/>
                        </a:spcAft>
                      </a:pPr>
                      <a:r>
                        <a:rPr lang="en-IN" sz="1600" kern="0">
                          <a:solidFill>
                            <a:schemeClr val="tx1"/>
                          </a:solidFill>
                          <a:effectLst/>
                          <a:latin typeface="Century" panose="02040604050505020304" pitchFamily="18" charset="0"/>
                        </a:rPr>
                        <a:t>Delhi</a:t>
                      </a:r>
                      <a:endParaRPr lang="en-IN" sz="1600"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just">
                        <a:lnSpc>
                          <a:spcPct val="107000"/>
                        </a:lnSpc>
                        <a:spcAft>
                          <a:spcPts val="400"/>
                        </a:spcAft>
                      </a:pPr>
                      <a:r>
                        <a:rPr lang="en-IN" sz="1600" kern="0" dirty="0">
                          <a:solidFill>
                            <a:schemeClr val="tx1"/>
                          </a:solidFill>
                          <a:effectLst/>
                          <a:latin typeface="Century" panose="02040604050505020304" pitchFamily="18" charset="0"/>
                        </a:rPr>
                        <a:t>(1) National Capital Territory of Delhi</a:t>
                      </a:r>
                      <a:endParaRPr lang="en-IN" sz="16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2248214348"/>
                  </a:ext>
                </a:extLst>
              </a:tr>
              <a:tr h="557902">
                <a:tc vMerge="1">
                  <a:txBody>
                    <a:bodyPr/>
                    <a:lstStyle/>
                    <a:p>
                      <a:endParaRPr lang="en-IN"/>
                    </a:p>
                  </a:txBody>
                  <a:tcPr/>
                </a:tc>
                <a:tc vMerge="1">
                  <a:txBody>
                    <a:bodyPr/>
                    <a:lstStyle/>
                    <a:p>
                      <a:endParaRPr lang="en-IN"/>
                    </a:p>
                  </a:txBody>
                  <a:tcPr/>
                </a:tc>
                <a:tc>
                  <a:txBody>
                    <a:bodyPr/>
                    <a:lstStyle/>
                    <a:p>
                      <a:pPr algn="just">
                        <a:lnSpc>
                          <a:spcPct val="107000"/>
                        </a:lnSpc>
                        <a:spcAft>
                          <a:spcPts val="400"/>
                        </a:spcAft>
                      </a:pPr>
                      <a:r>
                        <a:rPr lang="en-IN" sz="1600" kern="0" dirty="0">
                          <a:solidFill>
                            <a:schemeClr val="tx1"/>
                          </a:solidFill>
                          <a:effectLst/>
                          <a:latin typeface="Century" panose="02040604050505020304" pitchFamily="18" charset="0"/>
                        </a:rPr>
                        <a:t>(2) States of Punjab, Haryana, Jammu and Kashmir and Union territory of Chandigarh</a:t>
                      </a:r>
                      <a:endParaRPr lang="en-IN" sz="16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777826909"/>
                  </a:ext>
                </a:extLst>
              </a:tr>
              <a:tr h="557902">
                <a:tc vMerge="1">
                  <a:txBody>
                    <a:bodyPr/>
                    <a:lstStyle/>
                    <a:p>
                      <a:endParaRPr lang="en-IN"/>
                    </a:p>
                  </a:txBody>
                  <a:tcPr/>
                </a:tc>
                <a:tc vMerge="1">
                  <a:txBody>
                    <a:bodyPr/>
                    <a:lstStyle/>
                    <a:p>
                      <a:endParaRPr lang="en-IN"/>
                    </a:p>
                  </a:txBody>
                  <a:tcPr/>
                </a:tc>
                <a:tc>
                  <a:txBody>
                    <a:bodyPr/>
                    <a:lstStyle/>
                    <a:p>
                      <a:pPr algn="just">
                        <a:lnSpc>
                          <a:spcPct val="107000"/>
                        </a:lnSpc>
                        <a:spcAft>
                          <a:spcPts val="400"/>
                        </a:spcAft>
                      </a:pPr>
                      <a:r>
                        <a:rPr lang="en-IN" sz="1600" kern="0" dirty="0">
                          <a:solidFill>
                            <a:schemeClr val="tx1"/>
                          </a:solidFill>
                          <a:effectLst/>
                          <a:latin typeface="Century" panose="02040604050505020304" pitchFamily="18" charset="0"/>
                        </a:rPr>
                        <a:t>(3) States of Uttar Pradesh, Uttarakhand, Rajasthan and Himachal Pradesh</a:t>
                      </a:r>
                      <a:endParaRPr lang="en-IN" sz="16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494296470"/>
                  </a:ext>
                </a:extLst>
              </a:tr>
              <a:tr h="281645">
                <a:tc vMerge="1">
                  <a:txBody>
                    <a:bodyPr/>
                    <a:lstStyle/>
                    <a:p>
                      <a:endParaRPr lang="en-IN"/>
                    </a:p>
                  </a:txBody>
                  <a:tcPr/>
                </a:tc>
                <a:tc vMerge="1">
                  <a:txBody>
                    <a:bodyPr/>
                    <a:lstStyle/>
                    <a:p>
                      <a:endParaRPr lang="en-IN"/>
                    </a:p>
                  </a:txBody>
                  <a:tcPr/>
                </a:tc>
                <a:tc>
                  <a:txBody>
                    <a:bodyPr/>
                    <a:lstStyle/>
                    <a:p>
                      <a:pPr algn="just">
                        <a:lnSpc>
                          <a:spcPct val="107000"/>
                        </a:lnSpc>
                        <a:spcAft>
                          <a:spcPts val="400"/>
                        </a:spcAft>
                      </a:pPr>
                      <a:r>
                        <a:rPr lang="en-IN" sz="1600" kern="0">
                          <a:solidFill>
                            <a:schemeClr val="tx1"/>
                          </a:solidFill>
                          <a:effectLst/>
                          <a:latin typeface="Century" panose="02040604050505020304" pitchFamily="18" charset="0"/>
                        </a:rPr>
                        <a:t>(4) States of Bihar, Odisha and Jharkhand</a:t>
                      </a:r>
                      <a:endParaRPr lang="en-IN" sz="1600"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452283751"/>
                  </a:ext>
                </a:extLst>
              </a:tr>
              <a:tr h="834159">
                <a:tc vMerge="1">
                  <a:txBody>
                    <a:bodyPr/>
                    <a:lstStyle/>
                    <a:p>
                      <a:endParaRPr lang="en-IN"/>
                    </a:p>
                  </a:txBody>
                  <a:tcPr/>
                </a:tc>
                <a:tc vMerge="1">
                  <a:txBody>
                    <a:bodyPr/>
                    <a:lstStyle/>
                    <a:p>
                      <a:endParaRPr lang="en-IN"/>
                    </a:p>
                  </a:txBody>
                  <a:tcPr/>
                </a:tc>
                <a:tc>
                  <a:txBody>
                    <a:bodyPr/>
                    <a:lstStyle/>
                    <a:p>
                      <a:pPr algn="just">
                        <a:lnSpc>
                          <a:spcPct val="107000"/>
                        </a:lnSpc>
                        <a:spcAft>
                          <a:spcPts val="400"/>
                        </a:spcAft>
                      </a:pPr>
                      <a:r>
                        <a:rPr lang="en-IN" sz="1600" kern="0" dirty="0">
                          <a:solidFill>
                            <a:schemeClr val="tx1"/>
                          </a:solidFill>
                          <a:effectLst/>
                          <a:latin typeface="Century" panose="02040604050505020304" pitchFamily="18" charset="0"/>
                        </a:rPr>
                        <a:t>(5) States of West Bengal, Sikkim, Arunachal Pradesh, Assam, Manipur, Meghalaya, Mizoram, Nagaland, Tripura and Union territory of Andaman and Nicobar Islands</a:t>
                      </a:r>
                      <a:endParaRPr lang="en-IN" sz="16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540253940"/>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62000" y="762000"/>
            <a:ext cx="7924800" cy="846138"/>
          </a:xfrm>
        </p:spPr>
        <p:txBody>
          <a:bodyPr/>
          <a:lstStyle/>
          <a:p>
            <a:pPr algn="ctr"/>
            <a:r>
              <a:rPr lang="en-IN" altLang="en-US" sz="2800" dirty="0">
                <a:solidFill>
                  <a:schemeClr val="tx1"/>
                </a:solidFill>
                <a:latin typeface="Century" pitchFamily="18" charset="0"/>
              </a:rPr>
              <a:t>Rule 3 DRP Constitution of the Panel </a:t>
            </a:r>
            <a:br>
              <a:rPr lang="en-IN" altLang="en-US" sz="2800" dirty="0">
                <a:solidFill>
                  <a:schemeClr val="tx1"/>
                </a:solidFill>
                <a:latin typeface="Century" pitchFamily="18" charset="0"/>
              </a:rPr>
            </a:br>
            <a:r>
              <a:rPr lang="en-IN" altLang="en-US" sz="2800" dirty="0">
                <a:solidFill>
                  <a:schemeClr val="tx1"/>
                </a:solidFill>
                <a:latin typeface="Century" pitchFamily="18" charset="0"/>
              </a:rPr>
              <a:t>                                                       Contd..</a:t>
            </a:r>
            <a:endParaRPr lang="en-US" altLang="en-US" sz="2800" dirty="0">
              <a:solidFill>
                <a:schemeClr val="tx1"/>
              </a:solidFill>
            </a:endParaRPr>
          </a:p>
        </p:txBody>
      </p:sp>
      <p:sp>
        <p:nvSpPr>
          <p:cNvPr id="6147" name="Content Placeholder 2"/>
          <p:cNvSpPr>
            <a:spLocks noGrp="1"/>
          </p:cNvSpPr>
          <p:nvPr>
            <p:ph idx="1"/>
          </p:nvPr>
        </p:nvSpPr>
        <p:spPr>
          <a:xfrm>
            <a:off x="838200" y="2286000"/>
            <a:ext cx="7693025" cy="3800475"/>
          </a:xfrm>
        </p:spPr>
        <p:txBody>
          <a:bodyPr/>
          <a:lstStyle/>
          <a:p>
            <a:pPr algn="just"/>
            <a:endParaRPr lang="en-US" altLang="en-US" sz="2400" b="1" dirty="0">
              <a:latin typeface="Century" pitchFamily="18" charset="0"/>
            </a:endParaRPr>
          </a:p>
        </p:txBody>
      </p:sp>
      <p:sp>
        <p:nvSpPr>
          <p:cNvPr id="10" name="Slide Number Placeholder 9"/>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48</a:t>
            </a:fld>
            <a:endParaRPr lang="en-US" altLang="en-US" dirty="0">
              <a:solidFill>
                <a:schemeClr val="tx1"/>
              </a:solidFill>
              <a:latin typeface="Century" panose="02040604050505020304" pitchFamily="18" charset="0"/>
            </a:endParaRPr>
          </a:p>
        </p:txBody>
      </p:sp>
      <p:sp>
        <p:nvSpPr>
          <p:cNvPr id="12" name="Footer Placeholder 11"/>
          <p:cNvSpPr>
            <a:spLocks noGrp="1"/>
          </p:cNvSpPr>
          <p:nvPr>
            <p:ph type="ftr" sz="quarter" idx="11"/>
          </p:nvPr>
        </p:nvSpPr>
        <p:spPr>
          <a:xfrm>
            <a:off x="5867400" y="6383337"/>
            <a:ext cx="2897188" cy="474663"/>
          </a:xfrm>
        </p:spPr>
        <p:txBody>
          <a:bodyPr/>
          <a:lstStyle/>
          <a:p>
            <a:pPr>
              <a:defRPr/>
            </a:pPr>
            <a:r>
              <a:rPr lang="en-US" dirty="0">
                <a:latin typeface="Century" panose="02040604050505020304" pitchFamily="18" charset="0"/>
              </a:rPr>
              <a:t>CA SHARAD A. SHAH</a:t>
            </a:r>
          </a:p>
        </p:txBody>
      </p:sp>
      <p:graphicFrame>
        <p:nvGraphicFramePr>
          <p:cNvPr id="2" name="Table 1">
            <a:extLst>
              <a:ext uri="{FF2B5EF4-FFF2-40B4-BE49-F238E27FC236}">
                <a16:creationId xmlns:a16="http://schemas.microsoft.com/office/drawing/2014/main" id="{A06EA8B3-8682-27CE-FD96-39DC62DF1CDB}"/>
              </a:ext>
            </a:extLst>
          </p:cNvPr>
          <p:cNvGraphicFramePr>
            <a:graphicFrameLocks noGrp="1"/>
          </p:cNvGraphicFramePr>
          <p:nvPr>
            <p:extLst>
              <p:ext uri="{D42A27DB-BD31-4B8C-83A1-F6EECF244321}">
                <p14:modId xmlns:p14="http://schemas.microsoft.com/office/powerpoint/2010/main" val="2804381500"/>
              </p:ext>
            </p:extLst>
          </p:nvPr>
        </p:nvGraphicFramePr>
        <p:xfrm>
          <a:off x="685801" y="1608138"/>
          <a:ext cx="8229600" cy="4615553"/>
        </p:xfrm>
        <a:graphic>
          <a:graphicData uri="http://schemas.openxmlformats.org/drawingml/2006/table">
            <a:tbl>
              <a:tblPr firstRow="1" firstCol="1" bandRow="1">
                <a:tableStyleId>{5C22544A-7EE6-4342-B048-85BDC9FD1C3A}</a:tableStyleId>
              </a:tblPr>
              <a:tblGrid>
                <a:gridCol w="609599">
                  <a:extLst>
                    <a:ext uri="{9D8B030D-6E8A-4147-A177-3AD203B41FA5}">
                      <a16:colId xmlns:a16="http://schemas.microsoft.com/office/drawing/2014/main" val="1013167549"/>
                    </a:ext>
                  </a:extLst>
                </a:gridCol>
                <a:gridCol w="1524000">
                  <a:extLst>
                    <a:ext uri="{9D8B030D-6E8A-4147-A177-3AD203B41FA5}">
                      <a16:colId xmlns:a16="http://schemas.microsoft.com/office/drawing/2014/main" val="1116871146"/>
                    </a:ext>
                  </a:extLst>
                </a:gridCol>
                <a:gridCol w="6096001">
                  <a:extLst>
                    <a:ext uri="{9D8B030D-6E8A-4147-A177-3AD203B41FA5}">
                      <a16:colId xmlns:a16="http://schemas.microsoft.com/office/drawing/2014/main" val="2793182821"/>
                    </a:ext>
                  </a:extLst>
                </a:gridCol>
              </a:tblGrid>
              <a:tr h="717040">
                <a:tc>
                  <a:txBody>
                    <a:bodyPr/>
                    <a:lstStyle/>
                    <a:p>
                      <a:pPr algn="ctr">
                        <a:lnSpc>
                          <a:spcPct val="107000"/>
                        </a:lnSpc>
                        <a:spcAft>
                          <a:spcPts val="400"/>
                        </a:spcAft>
                      </a:pPr>
                      <a:r>
                        <a:rPr lang="en-IN" sz="1800" kern="0" dirty="0">
                          <a:solidFill>
                            <a:schemeClr val="tx1"/>
                          </a:solidFill>
                          <a:effectLst/>
                          <a:latin typeface="Century" panose="02040604050505020304" pitchFamily="18" charset="0"/>
                        </a:rPr>
                        <a:t>Sl. No.</a:t>
                      </a: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ctr">
                        <a:lnSpc>
                          <a:spcPct val="107000"/>
                        </a:lnSpc>
                        <a:spcAft>
                          <a:spcPts val="400"/>
                        </a:spcAft>
                      </a:pPr>
                      <a:r>
                        <a:rPr lang="en-IN" sz="1800" kern="0" dirty="0">
                          <a:solidFill>
                            <a:schemeClr val="tx1"/>
                          </a:solidFill>
                          <a:effectLst/>
                          <a:latin typeface="Century" panose="02040604050505020304" pitchFamily="18" charset="0"/>
                        </a:rPr>
                        <a:t>Name of the Headquarters</a:t>
                      </a: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ctr">
                        <a:lnSpc>
                          <a:spcPct val="107000"/>
                        </a:lnSpc>
                        <a:spcAft>
                          <a:spcPts val="400"/>
                        </a:spcAft>
                      </a:pPr>
                      <a:r>
                        <a:rPr lang="en-IN" sz="1800" kern="0" dirty="0">
                          <a:solidFill>
                            <a:schemeClr val="tx1"/>
                          </a:solidFill>
                          <a:effectLst/>
                          <a:latin typeface="Century" panose="02040604050505020304" pitchFamily="18" charset="0"/>
                        </a:rPr>
                        <a:t>Jurisdiction</a:t>
                      </a: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87585405"/>
                  </a:ext>
                </a:extLst>
              </a:tr>
              <a:tr h="361981">
                <a:tc>
                  <a:txBody>
                    <a:bodyPr/>
                    <a:lstStyle/>
                    <a:p>
                      <a:pPr algn="ctr">
                        <a:lnSpc>
                          <a:spcPct val="107000"/>
                        </a:lnSpc>
                        <a:spcAft>
                          <a:spcPts val="400"/>
                        </a:spcAft>
                      </a:pPr>
                      <a:r>
                        <a:rPr lang="en-IN" sz="1800" kern="0">
                          <a:solidFill>
                            <a:schemeClr val="tx1"/>
                          </a:solidFill>
                          <a:effectLst/>
                          <a:latin typeface="Century" panose="02040604050505020304" pitchFamily="18" charset="0"/>
                        </a:rPr>
                        <a:t>(1)</a:t>
                      </a:r>
                      <a:endParaRPr lang="en-IN" sz="1800"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ctr">
                        <a:lnSpc>
                          <a:spcPct val="107000"/>
                        </a:lnSpc>
                        <a:spcAft>
                          <a:spcPts val="400"/>
                        </a:spcAft>
                      </a:pPr>
                      <a:r>
                        <a:rPr lang="en-IN" sz="1800" kern="0" dirty="0">
                          <a:solidFill>
                            <a:schemeClr val="tx1"/>
                          </a:solidFill>
                          <a:effectLst/>
                          <a:latin typeface="Century" panose="02040604050505020304" pitchFamily="18" charset="0"/>
                        </a:rPr>
                        <a:t>(2)</a:t>
                      </a: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ctr">
                        <a:lnSpc>
                          <a:spcPct val="107000"/>
                        </a:lnSpc>
                        <a:spcAft>
                          <a:spcPts val="400"/>
                        </a:spcAft>
                      </a:pPr>
                      <a:r>
                        <a:rPr lang="en-IN" sz="1800" kern="0" dirty="0">
                          <a:solidFill>
                            <a:schemeClr val="tx1"/>
                          </a:solidFill>
                          <a:effectLst/>
                          <a:latin typeface="Century" panose="02040604050505020304" pitchFamily="18" charset="0"/>
                        </a:rPr>
                        <a:t>(3)</a:t>
                      </a: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2445844815"/>
                  </a:ext>
                </a:extLst>
              </a:tr>
              <a:tr h="1072096">
                <a:tc rowSpan="3">
                  <a:txBody>
                    <a:bodyPr/>
                    <a:lstStyle/>
                    <a:p>
                      <a:pPr algn="ctr">
                        <a:lnSpc>
                          <a:spcPct val="107000"/>
                        </a:lnSpc>
                        <a:spcAft>
                          <a:spcPts val="400"/>
                        </a:spcAft>
                      </a:pPr>
                      <a:r>
                        <a:rPr lang="en-IN" sz="1800" kern="0">
                          <a:solidFill>
                            <a:schemeClr val="tx1"/>
                          </a:solidFill>
                          <a:effectLst/>
                          <a:latin typeface="Century" panose="02040604050505020304" pitchFamily="18" charset="0"/>
                        </a:rPr>
                        <a:t>2.</a:t>
                      </a:r>
                      <a:endParaRPr lang="en-IN" sz="1800"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rowSpan="3">
                  <a:txBody>
                    <a:bodyPr/>
                    <a:lstStyle/>
                    <a:p>
                      <a:pPr algn="just">
                        <a:lnSpc>
                          <a:spcPct val="107000"/>
                        </a:lnSpc>
                        <a:spcAft>
                          <a:spcPts val="400"/>
                        </a:spcAft>
                      </a:pPr>
                      <a:r>
                        <a:rPr lang="en-IN" sz="1800" kern="0" dirty="0">
                          <a:solidFill>
                            <a:srgbClr val="FF0000"/>
                          </a:solidFill>
                          <a:effectLst/>
                          <a:latin typeface="Century" panose="02040604050505020304" pitchFamily="18" charset="0"/>
                        </a:rPr>
                        <a:t>Mumbai</a:t>
                      </a:r>
                      <a:endParaRPr lang="en-IN" sz="1800" kern="100" dirty="0">
                        <a:solidFill>
                          <a:srgbClr val="FF0000"/>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just">
                        <a:lnSpc>
                          <a:spcPct val="107000"/>
                        </a:lnSpc>
                        <a:spcAft>
                          <a:spcPts val="400"/>
                        </a:spcAft>
                      </a:pPr>
                      <a:r>
                        <a:rPr lang="en-IN" sz="1800" kern="0" dirty="0">
                          <a:solidFill>
                            <a:schemeClr val="tx1"/>
                          </a:solidFill>
                          <a:effectLst/>
                          <a:latin typeface="Century" panose="02040604050505020304" pitchFamily="18" charset="0"/>
                        </a:rPr>
                        <a:t>(1) Mumbai (Area lying within the territorial limits of Municipal Corporation of Greater Mumbai and Navi Mumbai Municipal Corporation)</a:t>
                      </a: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3622690082"/>
                  </a:ext>
                </a:extLst>
              </a:tr>
              <a:tr h="509427">
                <a:tc vMerge="1">
                  <a:txBody>
                    <a:bodyPr/>
                    <a:lstStyle/>
                    <a:p>
                      <a:endParaRPr lang="en-IN"/>
                    </a:p>
                  </a:txBody>
                  <a:tcPr/>
                </a:tc>
                <a:tc vMerge="1">
                  <a:txBody>
                    <a:bodyPr/>
                    <a:lstStyle/>
                    <a:p>
                      <a:endParaRPr lang="en-IN"/>
                    </a:p>
                  </a:txBody>
                  <a:tcPr/>
                </a:tc>
                <a:tc>
                  <a:txBody>
                    <a:bodyPr/>
                    <a:lstStyle/>
                    <a:p>
                      <a:pPr algn="just">
                        <a:lnSpc>
                          <a:spcPct val="107000"/>
                        </a:lnSpc>
                        <a:spcAft>
                          <a:spcPts val="400"/>
                        </a:spcAft>
                      </a:pPr>
                      <a:r>
                        <a:rPr lang="en-IN" sz="1800" kern="0" dirty="0">
                          <a:solidFill>
                            <a:srgbClr val="FF0000"/>
                          </a:solidFill>
                          <a:effectLst/>
                          <a:latin typeface="Century" panose="02040604050505020304" pitchFamily="18" charset="0"/>
                        </a:rPr>
                        <a:t>(2) Rest of Maharashtra</a:t>
                      </a:r>
                      <a:endParaRPr lang="en-IN" sz="1800" kern="100" dirty="0">
                        <a:solidFill>
                          <a:srgbClr val="FF0000"/>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2432728326"/>
                  </a:ext>
                </a:extLst>
              </a:tr>
              <a:tr h="573509">
                <a:tc vMerge="1">
                  <a:txBody>
                    <a:bodyPr/>
                    <a:lstStyle/>
                    <a:p>
                      <a:endParaRPr lang="en-IN"/>
                    </a:p>
                  </a:txBody>
                  <a:tcPr/>
                </a:tc>
                <a:tc vMerge="1">
                  <a:txBody>
                    <a:bodyPr/>
                    <a:lstStyle/>
                    <a:p>
                      <a:endParaRPr lang="en-IN"/>
                    </a:p>
                  </a:txBody>
                  <a:tcPr/>
                </a:tc>
                <a:tc>
                  <a:txBody>
                    <a:bodyPr/>
                    <a:lstStyle/>
                    <a:p>
                      <a:pPr algn="just">
                        <a:lnSpc>
                          <a:spcPct val="107000"/>
                        </a:lnSpc>
                        <a:spcAft>
                          <a:spcPts val="400"/>
                        </a:spcAft>
                      </a:pPr>
                      <a:r>
                        <a:rPr lang="en-IN" sz="1800" kern="0" dirty="0">
                          <a:solidFill>
                            <a:schemeClr val="tx1"/>
                          </a:solidFill>
                          <a:effectLst/>
                          <a:latin typeface="Century" panose="02040604050505020304" pitchFamily="18" charset="0"/>
                        </a:rPr>
                        <a:t>(3) States of Gujarat, Madhya Pradesh, Chhattisgarh and Union territories of Daman and Diu and Dadra and Nagar Haveli</a:t>
                      </a: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723054216"/>
                  </a:ext>
                </a:extLst>
              </a:tr>
              <a:tr h="1072096">
                <a:tc>
                  <a:txBody>
                    <a:bodyPr/>
                    <a:lstStyle/>
                    <a:p>
                      <a:pPr algn="ctr">
                        <a:lnSpc>
                          <a:spcPct val="107000"/>
                        </a:lnSpc>
                        <a:spcAft>
                          <a:spcPts val="400"/>
                        </a:spcAft>
                      </a:pPr>
                      <a:r>
                        <a:rPr lang="en-IN" sz="1800" kern="0">
                          <a:solidFill>
                            <a:schemeClr val="tx1"/>
                          </a:solidFill>
                          <a:effectLst/>
                          <a:latin typeface="Century" panose="02040604050505020304" pitchFamily="18" charset="0"/>
                        </a:rPr>
                        <a:t>3.</a:t>
                      </a:r>
                      <a:endParaRPr lang="en-IN" sz="1800"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just">
                        <a:lnSpc>
                          <a:spcPct val="107000"/>
                        </a:lnSpc>
                        <a:spcAft>
                          <a:spcPts val="400"/>
                        </a:spcAft>
                      </a:pPr>
                      <a:r>
                        <a:rPr lang="en-IN" sz="1800" kern="0">
                          <a:solidFill>
                            <a:schemeClr val="tx1"/>
                          </a:solidFill>
                          <a:effectLst/>
                          <a:latin typeface="Century" panose="02040604050505020304" pitchFamily="18" charset="0"/>
                        </a:rPr>
                        <a:t>Bengaluru</a:t>
                      </a:r>
                      <a:endParaRPr lang="en-IN" sz="1800"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tc>
                  <a:txBody>
                    <a:bodyPr/>
                    <a:lstStyle/>
                    <a:p>
                      <a:pPr algn="just">
                        <a:lnSpc>
                          <a:spcPct val="107000"/>
                        </a:lnSpc>
                        <a:spcAft>
                          <a:spcPts val="400"/>
                        </a:spcAft>
                      </a:pPr>
                      <a:r>
                        <a:rPr lang="en-IN" sz="1800" kern="0" dirty="0">
                          <a:solidFill>
                            <a:schemeClr val="tx1"/>
                          </a:solidFill>
                          <a:effectLst/>
                          <a:latin typeface="Century" panose="02040604050505020304" pitchFamily="18" charset="0"/>
                        </a:rPr>
                        <a:t>States of Karnataka, Tamil Nadu, Andhra Pradesh, Telangana, Kerala, Goa and Union territories of Puducherry and Lakshadweep.]</a:t>
                      </a: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244" marR="13244" marT="13244" marB="13244"/>
                </a:tc>
                <a:extLst>
                  <a:ext uri="{0D108BD9-81ED-4DB2-BD59-A6C34878D82A}">
                    <a16:rowId xmlns:a16="http://schemas.microsoft.com/office/drawing/2014/main" val="1989317690"/>
                  </a:ext>
                </a:extLst>
              </a:tr>
            </a:tbl>
          </a:graphicData>
        </a:graphic>
      </p:graphicFrame>
    </p:spTree>
    <p:extLst>
      <p:ext uri="{BB962C8B-B14F-4D97-AF65-F5344CB8AC3E}">
        <p14:creationId xmlns:p14="http://schemas.microsoft.com/office/powerpoint/2010/main" val="8982119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algn="ctr"/>
            <a:r>
              <a:rPr lang="en-IN" altLang="en-US" sz="2800" dirty="0">
                <a:solidFill>
                  <a:schemeClr val="tx1"/>
                </a:solidFill>
                <a:latin typeface="Century" panose="02040604050505020304" pitchFamily="18" charset="0"/>
              </a:rPr>
              <a:t>Rule 3 DRP Constitution of the Panel                                                 </a:t>
            </a:r>
            <a:br>
              <a:rPr lang="en-IN" altLang="en-US" sz="2800" dirty="0">
                <a:solidFill>
                  <a:schemeClr val="tx1"/>
                </a:solidFill>
                <a:latin typeface="Century" panose="02040604050505020304" pitchFamily="18" charset="0"/>
              </a:rPr>
            </a:br>
            <a:r>
              <a:rPr lang="en-IN" altLang="en-US" sz="2800" dirty="0">
                <a:solidFill>
                  <a:schemeClr val="tx1"/>
                </a:solidFill>
                <a:latin typeface="Century" panose="02040604050505020304" pitchFamily="18" charset="0"/>
              </a:rPr>
              <a:t>                                                      Contd..</a:t>
            </a:r>
          </a:p>
        </p:txBody>
      </p:sp>
      <p:sp>
        <p:nvSpPr>
          <p:cNvPr id="35843" name="Content Placeholder 2"/>
          <p:cNvSpPr>
            <a:spLocks noGrp="1"/>
          </p:cNvSpPr>
          <p:nvPr>
            <p:ph idx="1"/>
          </p:nvPr>
        </p:nvSpPr>
        <p:spPr>
          <a:xfrm>
            <a:off x="671513" y="2286000"/>
            <a:ext cx="8243887" cy="3800475"/>
          </a:xfrm>
        </p:spPr>
        <p:txBody>
          <a:bodyPr/>
          <a:lstStyle/>
          <a:p>
            <a:pPr marL="0" marR="38100" indent="0" algn="just">
              <a:spcBef>
                <a:spcPts val="0"/>
              </a:spcBef>
              <a:spcAft>
                <a:spcPts val="0"/>
              </a:spcAft>
              <a:buNone/>
            </a:pPr>
            <a:r>
              <a:rPr lang="en-IN" sz="2000" b="1" kern="0" dirty="0">
                <a:effectLst/>
                <a:latin typeface="Century" panose="02040604050505020304" pitchFamily="18" charset="0"/>
                <a:ea typeface="Times New Roman" panose="02020603050405020304" pitchFamily="18" charset="0"/>
                <a:cs typeface="Times New Roman" panose="02020603050405020304" pitchFamily="18" charset="0"/>
              </a:rPr>
              <a:t>[</a:t>
            </a:r>
            <a:r>
              <a:rPr lang="en-IN" sz="2000" i="1" kern="0" dirty="0">
                <a:effectLst/>
                <a:latin typeface="Century" panose="02040604050505020304" pitchFamily="18" charset="0"/>
                <a:ea typeface="Times New Roman" panose="02020603050405020304" pitchFamily="18" charset="0"/>
                <a:cs typeface="Times New Roman" panose="02020603050405020304" pitchFamily="18" charset="0"/>
              </a:rPr>
              <a:t>(2) The Board shall constitute panels at headquarters referred to in sub-rule (1) and assign three Commissioners of Income-tax to each panel as Members.</a:t>
            </a:r>
            <a:r>
              <a:rPr lang="en-IN" sz="2000" b="1" kern="0" dirty="0">
                <a:effectLst/>
                <a:latin typeface="Century" panose="02040604050505020304" pitchFamily="18" charset="0"/>
                <a:ea typeface="Times New Roman" panose="02020603050405020304" pitchFamily="18" charset="0"/>
                <a:cs typeface="Times New Roman" panose="02020603050405020304" pitchFamily="18" charset="0"/>
              </a:rPr>
              <a:t>]</a:t>
            </a:r>
            <a:endParaRPr lang="en-IN" sz="2000" kern="100" dirty="0">
              <a:effectLst/>
              <a:latin typeface="Century" panose="02040604050505020304" pitchFamily="18" charset="0"/>
              <a:ea typeface="Calibri" panose="020F0502020204030204" pitchFamily="34" charset="0"/>
              <a:cs typeface="Times New Roman" panose="02020603050405020304" pitchFamily="18" charset="0"/>
            </a:endParaRPr>
          </a:p>
          <a:p>
            <a:pPr marL="0" marR="38100" indent="0" algn="just">
              <a:spcBef>
                <a:spcPts val="0"/>
              </a:spcBef>
              <a:spcAft>
                <a:spcPts val="0"/>
              </a:spcAft>
              <a:buNone/>
            </a:pPr>
            <a:r>
              <a:rPr lang="en-IN" sz="2000" b="1" kern="0" dirty="0">
                <a:effectLst/>
                <a:latin typeface="Century" panose="02040604050505020304" pitchFamily="18" charset="0"/>
                <a:ea typeface="Times New Roman" panose="02020603050405020304" pitchFamily="18" charset="0"/>
                <a:cs typeface="Times New Roman" panose="02020603050405020304" pitchFamily="18" charset="0"/>
              </a:rPr>
              <a:t>[</a:t>
            </a:r>
            <a:r>
              <a:rPr lang="en-IN" sz="2000" kern="0" dirty="0">
                <a:effectLst/>
                <a:latin typeface="Century" panose="02040604050505020304" pitchFamily="18" charset="0"/>
                <a:ea typeface="Times New Roman" panose="02020603050405020304" pitchFamily="18" charset="0"/>
                <a:cs typeface="Times New Roman" panose="02020603050405020304" pitchFamily="18" charset="0"/>
              </a:rPr>
              <a:t>(</a:t>
            </a:r>
            <a:r>
              <a:rPr lang="en-IN" sz="2000" i="1" kern="0" dirty="0">
                <a:effectLst/>
                <a:latin typeface="Century" panose="02040604050505020304" pitchFamily="18" charset="0"/>
                <a:ea typeface="Times New Roman" panose="02020603050405020304" pitchFamily="18" charset="0"/>
                <a:cs typeface="Times New Roman" panose="02020603050405020304" pitchFamily="18" charset="0"/>
              </a:rPr>
              <a:t>3) The Principal Chief Commissioner of Income-tax (International Taxation) or Chief Commissioner of income-tax (International Taxation) may, after giving the eligible assessee an opportunity of being heard and after recording the reasons, transfer a case from one panel to another panel under their jurisdiction.</a:t>
            </a:r>
            <a:endParaRPr lang="en-IN" sz="2000" kern="100" dirty="0">
              <a:effectLst/>
              <a:latin typeface="Century" panose="02040604050505020304" pitchFamily="18" charset="0"/>
              <a:ea typeface="Calibri" panose="020F0502020204030204" pitchFamily="34" charset="0"/>
              <a:cs typeface="Times New Roman" panose="02020603050405020304" pitchFamily="18" charset="0"/>
            </a:endParaRPr>
          </a:p>
          <a:p>
            <a:pPr marL="0" marR="38100" indent="0" algn="just">
              <a:spcBef>
                <a:spcPts val="0"/>
              </a:spcBef>
              <a:spcAft>
                <a:spcPts val="0"/>
              </a:spcAft>
              <a:buNone/>
            </a:pPr>
            <a:r>
              <a:rPr lang="en-IN" sz="2000" i="1" kern="0" dirty="0">
                <a:effectLst/>
                <a:latin typeface="Century" panose="02040604050505020304" pitchFamily="18" charset="0"/>
                <a:ea typeface="Times New Roman" panose="02020603050405020304" pitchFamily="18" charset="0"/>
                <a:cs typeface="Times New Roman" panose="02020603050405020304" pitchFamily="18" charset="0"/>
              </a:rPr>
              <a:t>(3A) The Principal Chief Commissioner of Income-tax (International Taxation) may, after giving the eligible assessee an opportunity of being heard and after recording the reasons, transfer a case from the jurisdiction of—</a:t>
            </a:r>
            <a:endParaRPr lang="en-IN" sz="2000" kern="100" dirty="0">
              <a:effectLst/>
              <a:latin typeface="Century" panose="02040604050505020304" pitchFamily="18" charset="0"/>
              <a:ea typeface="Calibri" panose="020F0502020204030204" pitchFamily="34" charset="0"/>
              <a:cs typeface="Times New Roman" panose="02020603050405020304" pitchFamily="18" charset="0"/>
            </a:endParaRPr>
          </a:p>
          <a:p>
            <a:pPr>
              <a:spcBef>
                <a:spcPts val="0"/>
              </a:spcBef>
              <a:spcAft>
                <a:spcPts val="0"/>
              </a:spcAft>
            </a:pPr>
            <a:endParaRPr lang="en-IN" altLang="en-US" sz="2000" b="1" dirty="0">
              <a:latin typeface="Century" panose="02040604050505020304" pitchFamily="18" charset="0"/>
            </a:endParaRPr>
          </a:p>
        </p:txBody>
      </p:sp>
      <p:sp>
        <p:nvSpPr>
          <p:cNvPr id="10" name="Slide Number Placeholder 9"/>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49</a:t>
            </a:fld>
            <a:endParaRPr lang="en-US" altLang="en-US" dirty="0">
              <a:solidFill>
                <a:schemeClr val="tx1"/>
              </a:solidFill>
              <a:latin typeface="Century" panose="02040604050505020304" pitchFamily="18" charset="0"/>
            </a:endParaRPr>
          </a:p>
        </p:txBody>
      </p:sp>
      <p:sp>
        <p:nvSpPr>
          <p:cNvPr id="12" name="Footer Placeholder 11"/>
          <p:cNvSpPr>
            <a:spLocks noGrp="1"/>
          </p:cNvSpPr>
          <p:nvPr>
            <p:ph type="ftr" sz="quarter" idx="11"/>
          </p:nvPr>
        </p:nvSpPr>
        <p:spPr/>
        <p:txBody>
          <a:bodyPr/>
          <a:lstStyle/>
          <a:p>
            <a:pPr>
              <a:defRPr/>
            </a:pPr>
            <a:r>
              <a:rPr lang="en-US" dirty="0">
                <a:latin typeface="Century" panose="02040604050505020304" pitchFamily="18" charset="0"/>
              </a:rPr>
              <a:t>CA SHARAD A. SHAH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8DA43-6885-5643-2681-5FEB27520354}"/>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TP reference invalid if Circular 3/2016 violated</a:t>
            </a:r>
          </a:p>
        </p:txBody>
      </p:sp>
      <p:sp>
        <p:nvSpPr>
          <p:cNvPr id="3" name="Content Placeholder 2">
            <a:extLst>
              <a:ext uri="{FF2B5EF4-FFF2-40B4-BE49-F238E27FC236}">
                <a16:creationId xmlns:a16="http://schemas.microsoft.com/office/drawing/2014/main" id="{F1ABFE05-F118-D7D1-3D14-1FB59B01F645}"/>
              </a:ext>
            </a:extLst>
          </p:cNvPr>
          <p:cNvSpPr>
            <a:spLocks noGrp="1"/>
          </p:cNvSpPr>
          <p:nvPr>
            <p:ph idx="1"/>
          </p:nvPr>
        </p:nvSpPr>
        <p:spPr>
          <a:xfrm>
            <a:off x="762000" y="2362200"/>
            <a:ext cx="8001000" cy="3724275"/>
          </a:xfrm>
        </p:spPr>
        <p:txBody>
          <a:bodyPr/>
          <a:lstStyle/>
          <a:p>
            <a:pPr algn="just"/>
            <a:r>
              <a:rPr lang="en-IN" sz="2400" dirty="0" err="1">
                <a:latin typeface="Century" panose="02040604050505020304" pitchFamily="18" charset="0"/>
              </a:rPr>
              <a:t>Kolkatta</a:t>
            </a:r>
            <a:r>
              <a:rPr lang="en-IN" sz="2400" dirty="0">
                <a:latin typeface="Century" panose="02040604050505020304" pitchFamily="18" charset="0"/>
              </a:rPr>
              <a:t> ITAT has held that reference in violation of instruction 3 of 2016 is invalid</a:t>
            </a:r>
          </a:p>
          <a:p>
            <a:pPr lvl="1" algn="just"/>
            <a:r>
              <a:rPr lang="en-IN" sz="2000" dirty="0">
                <a:latin typeface="Century" panose="02040604050505020304" pitchFamily="18" charset="0"/>
              </a:rPr>
              <a:t>ZYDUS HEALTHCARE- 180/KOL/2021</a:t>
            </a:r>
          </a:p>
        </p:txBody>
      </p:sp>
      <p:sp>
        <p:nvSpPr>
          <p:cNvPr id="4" name="Footer Placeholder 3">
            <a:extLst>
              <a:ext uri="{FF2B5EF4-FFF2-40B4-BE49-F238E27FC236}">
                <a16:creationId xmlns:a16="http://schemas.microsoft.com/office/drawing/2014/main" id="{021167FD-D777-0548-2FCF-5C43FF951384}"/>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CCD84626-063A-AC6A-4151-1230AAEFE530}"/>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5</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484021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5BF7B-945D-E4E3-AD07-6D95061A586E}"/>
              </a:ext>
            </a:extLst>
          </p:cNvPr>
          <p:cNvSpPr>
            <a:spLocks noGrp="1"/>
          </p:cNvSpPr>
          <p:nvPr>
            <p:ph type="title"/>
          </p:nvPr>
        </p:nvSpPr>
        <p:spPr/>
        <p:txBody>
          <a:bodyPr/>
          <a:lstStyle/>
          <a:p>
            <a:pPr algn="ctr"/>
            <a:r>
              <a:rPr lang="en-IN" altLang="en-US" sz="2800" dirty="0">
                <a:solidFill>
                  <a:schemeClr val="tx1"/>
                </a:solidFill>
                <a:latin typeface="Century" pitchFamily="18" charset="0"/>
              </a:rPr>
              <a:t>Rule 3 DRP Constitution of the Panel                                                 </a:t>
            </a:r>
            <a:br>
              <a:rPr lang="en-IN" altLang="en-US" sz="2800" dirty="0">
                <a:solidFill>
                  <a:schemeClr val="tx1"/>
                </a:solidFill>
                <a:latin typeface="Century" pitchFamily="18" charset="0"/>
              </a:rPr>
            </a:br>
            <a:r>
              <a:rPr lang="en-IN" altLang="en-US" sz="2800" dirty="0">
                <a:solidFill>
                  <a:schemeClr val="tx1"/>
                </a:solidFill>
                <a:latin typeface="Century" pitchFamily="18" charset="0"/>
              </a:rPr>
              <a:t>                                                      Contd..</a:t>
            </a:r>
            <a:endParaRPr lang="en-IN" sz="2800" dirty="0">
              <a:solidFill>
                <a:schemeClr val="tx1"/>
              </a:solidFill>
            </a:endParaRPr>
          </a:p>
        </p:txBody>
      </p:sp>
      <p:sp>
        <p:nvSpPr>
          <p:cNvPr id="3" name="Content Placeholder 2">
            <a:extLst>
              <a:ext uri="{FF2B5EF4-FFF2-40B4-BE49-F238E27FC236}">
                <a16:creationId xmlns:a16="http://schemas.microsoft.com/office/drawing/2014/main" id="{303D8352-4BC7-3E51-1885-484698836441}"/>
              </a:ext>
            </a:extLst>
          </p:cNvPr>
          <p:cNvSpPr>
            <a:spLocks noGrp="1"/>
          </p:cNvSpPr>
          <p:nvPr>
            <p:ph idx="1"/>
          </p:nvPr>
        </p:nvSpPr>
        <p:spPr>
          <a:xfrm>
            <a:off x="838200" y="2362200"/>
            <a:ext cx="7924800" cy="4360863"/>
          </a:xfrm>
        </p:spPr>
        <p:txBody>
          <a:bodyPr/>
          <a:lstStyle/>
          <a:p>
            <a:pPr marL="0" indent="0">
              <a:buNone/>
            </a:pPr>
            <a:endParaRPr lang="en-IN" dirty="0"/>
          </a:p>
          <a:p>
            <a:endParaRPr lang="en-IN" dirty="0"/>
          </a:p>
          <a:p>
            <a:endParaRPr lang="en-IN" dirty="0"/>
          </a:p>
          <a:p>
            <a:pPr marL="0" marR="38100" indent="0" algn="just">
              <a:lnSpc>
                <a:spcPct val="107000"/>
              </a:lnSpc>
              <a:spcAft>
                <a:spcPts val="400"/>
              </a:spcAft>
              <a:buNone/>
            </a:pPr>
            <a:endParaRPr lang="en-IN" dirty="0"/>
          </a:p>
        </p:txBody>
      </p:sp>
      <p:sp>
        <p:nvSpPr>
          <p:cNvPr id="4" name="Footer Placeholder 3">
            <a:extLst>
              <a:ext uri="{FF2B5EF4-FFF2-40B4-BE49-F238E27FC236}">
                <a16:creationId xmlns:a16="http://schemas.microsoft.com/office/drawing/2014/main" id="{2E51A17B-B8CA-845E-96B6-81E04259C75E}"/>
              </a:ext>
            </a:extLst>
          </p:cNvPr>
          <p:cNvSpPr>
            <a:spLocks noGrp="1"/>
          </p:cNvSpPr>
          <p:nvPr>
            <p:ph type="ftr" sz="quarter" idx="11"/>
          </p:nvPr>
        </p:nvSpPr>
        <p:spPr/>
        <p:txBody>
          <a:bodyPr/>
          <a:lstStyle/>
          <a:p>
            <a:pPr>
              <a:defRPr/>
            </a:pPr>
            <a:r>
              <a:rPr lang="en-US"/>
              <a:t>CA SHARAD A. SHAH</a:t>
            </a:r>
          </a:p>
        </p:txBody>
      </p:sp>
      <p:sp>
        <p:nvSpPr>
          <p:cNvPr id="5" name="Slide Number Placeholder 4">
            <a:extLst>
              <a:ext uri="{FF2B5EF4-FFF2-40B4-BE49-F238E27FC236}">
                <a16:creationId xmlns:a16="http://schemas.microsoft.com/office/drawing/2014/main" id="{2A853C6C-617D-DB3A-A503-DA48DAB18BE2}"/>
              </a:ext>
            </a:extLst>
          </p:cNvPr>
          <p:cNvSpPr>
            <a:spLocks noGrp="1"/>
          </p:cNvSpPr>
          <p:nvPr>
            <p:ph type="sldNum" sz="quarter" idx="12"/>
          </p:nvPr>
        </p:nvSpPr>
        <p:spPr/>
        <p:txBody>
          <a:bodyPr/>
          <a:lstStyle/>
          <a:p>
            <a:fld id="{2DC3318A-F1A3-4C1B-8045-B7098A6FF42C}" type="slidenum">
              <a:rPr lang="en-US" altLang="en-US" smtClean="0">
                <a:solidFill>
                  <a:schemeClr val="tx1"/>
                </a:solidFill>
              </a:rPr>
              <a:pPr/>
              <a:t>50</a:t>
            </a:fld>
            <a:endParaRPr lang="en-US" altLang="en-US">
              <a:solidFill>
                <a:schemeClr val="tx1"/>
              </a:solidFill>
            </a:endParaRPr>
          </a:p>
        </p:txBody>
      </p:sp>
      <p:graphicFrame>
        <p:nvGraphicFramePr>
          <p:cNvPr id="7" name="Table 6">
            <a:extLst>
              <a:ext uri="{FF2B5EF4-FFF2-40B4-BE49-F238E27FC236}">
                <a16:creationId xmlns:a16="http://schemas.microsoft.com/office/drawing/2014/main" id="{D5F8AD82-31AB-7A96-9F0D-E3D9CE977357}"/>
              </a:ext>
            </a:extLst>
          </p:cNvPr>
          <p:cNvGraphicFramePr>
            <a:graphicFrameLocks noGrp="1"/>
          </p:cNvGraphicFramePr>
          <p:nvPr>
            <p:extLst>
              <p:ext uri="{D42A27DB-BD31-4B8C-83A1-F6EECF244321}">
                <p14:modId xmlns:p14="http://schemas.microsoft.com/office/powerpoint/2010/main" val="3452792351"/>
              </p:ext>
            </p:extLst>
          </p:nvPr>
        </p:nvGraphicFramePr>
        <p:xfrm>
          <a:off x="762000" y="1905001"/>
          <a:ext cx="7924800" cy="3063114"/>
        </p:xfrm>
        <a:graphic>
          <a:graphicData uri="http://schemas.openxmlformats.org/drawingml/2006/table">
            <a:tbl>
              <a:tblPr firstRow="1" firstCol="1" bandRow="1">
                <a:tableStyleId>{5C22544A-7EE6-4342-B048-85BDC9FD1C3A}</a:tableStyleId>
              </a:tblPr>
              <a:tblGrid>
                <a:gridCol w="620574">
                  <a:extLst>
                    <a:ext uri="{9D8B030D-6E8A-4147-A177-3AD203B41FA5}">
                      <a16:colId xmlns:a16="http://schemas.microsoft.com/office/drawing/2014/main" val="73302039"/>
                    </a:ext>
                  </a:extLst>
                </a:gridCol>
                <a:gridCol w="81968">
                  <a:extLst>
                    <a:ext uri="{9D8B030D-6E8A-4147-A177-3AD203B41FA5}">
                      <a16:colId xmlns:a16="http://schemas.microsoft.com/office/drawing/2014/main" val="1449492453"/>
                    </a:ext>
                  </a:extLst>
                </a:gridCol>
                <a:gridCol w="7222258">
                  <a:extLst>
                    <a:ext uri="{9D8B030D-6E8A-4147-A177-3AD203B41FA5}">
                      <a16:colId xmlns:a16="http://schemas.microsoft.com/office/drawing/2014/main" val="3463911699"/>
                    </a:ext>
                  </a:extLst>
                </a:gridCol>
              </a:tblGrid>
              <a:tr h="812934">
                <a:tc>
                  <a:txBody>
                    <a:bodyPr/>
                    <a:lstStyle/>
                    <a:p>
                      <a:pPr algn="ctr">
                        <a:lnSpc>
                          <a:spcPct val="107000"/>
                        </a:lnSpc>
                        <a:spcAft>
                          <a:spcPts val="800"/>
                        </a:spcAft>
                      </a:pPr>
                      <a:r>
                        <a:rPr lang="en-IN" sz="2000" kern="0" dirty="0">
                          <a:solidFill>
                            <a:schemeClr val="tx1"/>
                          </a:solidFill>
                          <a:effectLst/>
                          <a:latin typeface="Century" panose="02040604050505020304" pitchFamily="18" charset="0"/>
                        </a:rPr>
                        <a:t>(a)</a:t>
                      </a: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07000"/>
                        </a:lnSpc>
                        <a:spcAft>
                          <a:spcPts val="800"/>
                        </a:spcAft>
                      </a:pPr>
                      <a:r>
                        <a:rPr lang="en-IN" sz="2000" kern="0">
                          <a:solidFill>
                            <a:schemeClr val="tx1"/>
                          </a:solidFill>
                          <a:effectLst/>
                          <a:latin typeface="Century" panose="02040604050505020304" pitchFamily="18" charset="0"/>
                        </a:rPr>
                        <a:t> </a:t>
                      </a:r>
                      <a:endParaRPr lang="en-IN" sz="1800"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9525" marR="9525" marT="9525" marB="9525"/>
                </a:tc>
                <a:tc>
                  <a:txBody>
                    <a:bodyPr/>
                    <a:lstStyle/>
                    <a:p>
                      <a:pPr algn="just">
                        <a:lnSpc>
                          <a:spcPct val="107000"/>
                        </a:lnSpc>
                        <a:spcAft>
                          <a:spcPts val="800"/>
                        </a:spcAft>
                      </a:pPr>
                      <a:r>
                        <a:rPr lang="en-IN" sz="2000" kern="0" dirty="0">
                          <a:solidFill>
                            <a:schemeClr val="tx1"/>
                          </a:solidFill>
                          <a:effectLst/>
                          <a:latin typeface="Century" panose="02040604050505020304" pitchFamily="18" charset="0"/>
                        </a:rPr>
                        <a:t>the Principal Chief Commissioner of Income-tax (International Taxation) to the jurisdiction of any Chief Commissioner of Income-tax (International Taxation); or</a:t>
                      </a:r>
                    </a:p>
                    <a:p>
                      <a:pPr algn="just">
                        <a:lnSpc>
                          <a:spcPct val="107000"/>
                        </a:lnSpc>
                        <a:spcAft>
                          <a:spcPts val="800"/>
                        </a:spcAft>
                      </a:pP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379135927"/>
                  </a:ext>
                </a:extLst>
              </a:tr>
              <a:tr h="1092004">
                <a:tc>
                  <a:txBody>
                    <a:bodyPr/>
                    <a:lstStyle/>
                    <a:p>
                      <a:pPr algn="ctr">
                        <a:lnSpc>
                          <a:spcPct val="107000"/>
                        </a:lnSpc>
                        <a:spcAft>
                          <a:spcPts val="800"/>
                        </a:spcAft>
                      </a:pPr>
                      <a:r>
                        <a:rPr lang="en-IN" sz="2000" kern="0">
                          <a:solidFill>
                            <a:schemeClr val="tx1"/>
                          </a:solidFill>
                          <a:effectLst/>
                          <a:latin typeface="Century" panose="02040604050505020304" pitchFamily="18" charset="0"/>
                        </a:rPr>
                        <a:t>(b)</a:t>
                      </a:r>
                      <a:endParaRPr lang="en-IN" sz="1800" kern="10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07000"/>
                        </a:lnSpc>
                        <a:spcAft>
                          <a:spcPts val="800"/>
                        </a:spcAft>
                      </a:pPr>
                      <a:r>
                        <a:rPr lang="en-IN" sz="2000" kern="0" dirty="0">
                          <a:solidFill>
                            <a:schemeClr val="tx1"/>
                          </a:solidFill>
                          <a:effectLst/>
                          <a:latin typeface="Century" panose="02040604050505020304" pitchFamily="18" charset="0"/>
                        </a:rPr>
                        <a:t> </a:t>
                      </a: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9525" marR="9525" marT="9525" marB="9525"/>
                </a:tc>
                <a:tc>
                  <a:txBody>
                    <a:bodyPr/>
                    <a:lstStyle/>
                    <a:p>
                      <a:pPr algn="just">
                        <a:lnSpc>
                          <a:spcPct val="107000"/>
                        </a:lnSpc>
                        <a:spcAft>
                          <a:spcPts val="800"/>
                        </a:spcAft>
                      </a:pPr>
                      <a:r>
                        <a:rPr lang="en-IN" sz="2000" kern="0" dirty="0">
                          <a:solidFill>
                            <a:schemeClr val="tx1"/>
                          </a:solidFill>
                          <a:effectLst/>
                          <a:latin typeface="Century" panose="02040604050505020304" pitchFamily="18" charset="0"/>
                        </a:rPr>
                        <a:t>the Chief Commissioner of Income-tax (International Taxation) to the jurisdiction of the other Chief Commissioner of Income-tax (International Taxation) or the Principal Chief Commissioner of Income-tax (International Taxation).]</a:t>
                      </a:r>
                    </a:p>
                    <a:p>
                      <a:pPr algn="just">
                        <a:lnSpc>
                          <a:spcPct val="107000"/>
                        </a:lnSpc>
                        <a:spcAft>
                          <a:spcPts val="800"/>
                        </a:spcAft>
                      </a:pP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76372770"/>
                  </a:ext>
                </a:extLst>
              </a:tr>
            </a:tbl>
          </a:graphicData>
        </a:graphic>
      </p:graphicFrame>
    </p:spTree>
    <p:extLst>
      <p:ext uri="{BB962C8B-B14F-4D97-AF65-F5344CB8AC3E}">
        <p14:creationId xmlns:p14="http://schemas.microsoft.com/office/powerpoint/2010/main" val="21315441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A6D7F-8431-9FEB-BA26-436E4D181FF3}"/>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Rule 4 DRP -Procedure for filing objections.</a:t>
            </a:r>
          </a:p>
        </p:txBody>
      </p:sp>
      <p:sp>
        <p:nvSpPr>
          <p:cNvPr id="3" name="Content Placeholder 2">
            <a:extLst>
              <a:ext uri="{FF2B5EF4-FFF2-40B4-BE49-F238E27FC236}">
                <a16:creationId xmlns:a16="http://schemas.microsoft.com/office/drawing/2014/main" id="{334038A0-D2A1-3D22-42B2-CCC07E51FD34}"/>
              </a:ext>
            </a:extLst>
          </p:cNvPr>
          <p:cNvSpPr>
            <a:spLocks noGrp="1"/>
          </p:cNvSpPr>
          <p:nvPr>
            <p:ph idx="1"/>
          </p:nvPr>
        </p:nvSpPr>
        <p:spPr>
          <a:xfrm>
            <a:off x="838200" y="2362200"/>
            <a:ext cx="8077200" cy="3724275"/>
          </a:xfrm>
        </p:spPr>
        <p:txBody>
          <a:bodyPr/>
          <a:lstStyle/>
          <a:p>
            <a:pPr marL="0" marR="38100" indent="0" algn="just">
              <a:lnSpc>
                <a:spcPct val="107000"/>
              </a:lnSpc>
              <a:spcAft>
                <a:spcPts val="400"/>
              </a:spcAft>
              <a:buNone/>
            </a:pPr>
            <a:r>
              <a:rPr lang="en-IN" sz="2100" b="1" kern="0" dirty="0">
                <a:effectLst/>
                <a:latin typeface="Century" panose="02040604050505020304" pitchFamily="18" charset="0"/>
                <a:ea typeface="Times New Roman" panose="02020603050405020304" pitchFamily="18" charset="0"/>
                <a:cs typeface="Times New Roman" panose="02020603050405020304" pitchFamily="18" charset="0"/>
              </a:rPr>
              <a:t>4.</a:t>
            </a:r>
            <a:r>
              <a:rPr lang="en-IN" sz="2100" kern="0" dirty="0">
                <a:effectLst/>
                <a:latin typeface="Century" panose="02040604050505020304" pitchFamily="18" charset="0"/>
                <a:ea typeface="Times New Roman" panose="02020603050405020304" pitchFamily="18" charset="0"/>
                <a:cs typeface="Times New Roman" panose="02020603050405020304" pitchFamily="18" charset="0"/>
              </a:rPr>
              <a:t> (1) The objections if any, of the eligible assessee to the draft order may be filed in person or through his agent within the specified period in Form No. 35A.</a:t>
            </a: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pPr marL="0" marR="38100" indent="0" algn="just">
              <a:lnSpc>
                <a:spcPct val="107000"/>
              </a:lnSpc>
              <a:spcAft>
                <a:spcPts val="400"/>
              </a:spcAft>
              <a:buNone/>
            </a:pPr>
            <a:r>
              <a:rPr lang="en-IN" sz="2100" kern="0" dirty="0">
                <a:effectLst/>
                <a:latin typeface="Century" panose="02040604050505020304" pitchFamily="18" charset="0"/>
                <a:ea typeface="Times New Roman" panose="02020603050405020304" pitchFamily="18" charset="0"/>
                <a:cs typeface="Times New Roman" panose="02020603050405020304" pitchFamily="18" charset="0"/>
              </a:rPr>
              <a:t>(2) The objections referred to in sub-rule (1) shall be in English and presented to the Secretariat of the panel.</a:t>
            </a: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pPr marL="0" marR="38100" indent="0" algn="just">
              <a:lnSpc>
                <a:spcPct val="107000"/>
              </a:lnSpc>
              <a:spcAft>
                <a:spcPts val="400"/>
              </a:spcAft>
              <a:buNone/>
            </a:pPr>
            <a:r>
              <a:rPr lang="en-IN" sz="2100" kern="0" dirty="0">
                <a:effectLst/>
                <a:latin typeface="Century" panose="02040604050505020304" pitchFamily="18" charset="0"/>
                <a:ea typeface="Times New Roman" panose="02020603050405020304" pitchFamily="18" charset="0"/>
                <a:cs typeface="Times New Roman" panose="02020603050405020304" pitchFamily="18" charset="0"/>
              </a:rPr>
              <a:t>(3) The objections shall be filed in paper book form in quadruplicate duly accompanied by—</a:t>
            </a:r>
            <a:endParaRPr lang="en-IN" sz="2100" kern="100" dirty="0">
              <a:effectLst/>
              <a:latin typeface="Century" panose="02040604050505020304" pitchFamily="18" charset="0"/>
              <a:ea typeface="Calibri" panose="020F0502020204030204" pitchFamily="34" charset="0"/>
              <a:cs typeface="Times New Roman" panose="02020603050405020304" pitchFamily="18" charset="0"/>
            </a:endParaRP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597DAFD6-2480-2D09-2A66-1AA9FDC1EAAF}"/>
              </a:ext>
            </a:extLst>
          </p:cNvPr>
          <p:cNvSpPr>
            <a:spLocks noGrp="1"/>
          </p:cNvSpPr>
          <p:nvPr>
            <p:ph type="ftr" sz="quarter" idx="11"/>
          </p:nvPr>
        </p:nvSpPr>
        <p:spPr/>
        <p:txBody>
          <a:bodyPr/>
          <a:lstStyle/>
          <a:p>
            <a:pPr>
              <a:defRPr/>
            </a:pPr>
            <a:r>
              <a:rPr lang="en-US"/>
              <a:t>CA SHARAD A. SHAH</a:t>
            </a:r>
          </a:p>
        </p:txBody>
      </p:sp>
      <p:sp>
        <p:nvSpPr>
          <p:cNvPr id="5" name="Slide Number Placeholder 4">
            <a:extLst>
              <a:ext uri="{FF2B5EF4-FFF2-40B4-BE49-F238E27FC236}">
                <a16:creationId xmlns:a16="http://schemas.microsoft.com/office/drawing/2014/main" id="{CEAF069C-6CF9-AE29-0950-3B8C70348A28}"/>
              </a:ext>
            </a:extLst>
          </p:cNvPr>
          <p:cNvSpPr>
            <a:spLocks noGrp="1"/>
          </p:cNvSpPr>
          <p:nvPr>
            <p:ph type="sldNum" sz="quarter" idx="12"/>
          </p:nvPr>
        </p:nvSpPr>
        <p:spPr/>
        <p:txBody>
          <a:bodyPr/>
          <a:lstStyle/>
          <a:p>
            <a:fld id="{2DC3318A-F1A3-4C1B-8045-B7098A6FF42C}" type="slidenum">
              <a:rPr lang="en-US" altLang="en-US" smtClean="0">
                <a:solidFill>
                  <a:schemeClr val="tx1"/>
                </a:solidFill>
              </a:rPr>
              <a:pPr/>
              <a:t>51</a:t>
            </a:fld>
            <a:endParaRPr lang="en-US" altLang="en-US">
              <a:solidFill>
                <a:schemeClr val="tx1"/>
              </a:solidFill>
            </a:endParaRPr>
          </a:p>
        </p:txBody>
      </p:sp>
    </p:spTree>
    <p:extLst>
      <p:ext uri="{BB962C8B-B14F-4D97-AF65-F5344CB8AC3E}">
        <p14:creationId xmlns:p14="http://schemas.microsoft.com/office/powerpoint/2010/main" val="4279463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107EE-52F2-A7B7-C748-45C40CC0CF1D}"/>
              </a:ext>
            </a:extLst>
          </p:cNvPr>
          <p:cNvSpPr>
            <a:spLocks noGrp="1"/>
          </p:cNvSpPr>
          <p:nvPr>
            <p:ph type="title"/>
          </p:nvPr>
        </p:nvSpPr>
        <p:spPr>
          <a:xfrm>
            <a:off x="609600" y="850900"/>
            <a:ext cx="7924800" cy="825500"/>
          </a:xfrm>
        </p:spPr>
        <p:txBody>
          <a:bodyPr/>
          <a:lstStyle/>
          <a:p>
            <a:pPr algn="ctr"/>
            <a:r>
              <a:rPr lang="en-IN" sz="2800" dirty="0">
                <a:solidFill>
                  <a:schemeClr val="tx1"/>
                </a:solidFill>
                <a:latin typeface="Century" panose="02040604050505020304" pitchFamily="18" charset="0"/>
              </a:rPr>
              <a:t>Rule 4 DRP -Procedure for filing objections </a:t>
            </a:r>
            <a:br>
              <a:rPr lang="en-IN" sz="2800" dirty="0">
                <a:solidFill>
                  <a:schemeClr val="tx1"/>
                </a:solidFill>
                <a:latin typeface="Century" panose="02040604050505020304" pitchFamily="18" charset="0"/>
              </a:rPr>
            </a:br>
            <a:r>
              <a:rPr lang="en-IN" sz="2800" dirty="0">
                <a:solidFill>
                  <a:schemeClr val="tx1"/>
                </a:solidFill>
                <a:latin typeface="Century" panose="02040604050505020304" pitchFamily="18" charset="0"/>
              </a:rPr>
              <a:t>                                                             Contd..</a:t>
            </a:r>
            <a:endParaRPr lang="en-IN" sz="2800" dirty="0">
              <a:latin typeface="Century" panose="02040604050505020304" pitchFamily="18" charset="0"/>
            </a:endParaRPr>
          </a:p>
        </p:txBody>
      </p:sp>
      <p:graphicFrame>
        <p:nvGraphicFramePr>
          <p:cNvPr id="6" name="Table 6">
            <a:extLst>
              <a:ext uri="{FF2B5EF4-FFF2-40B4-BE49-F238E27FC236}">
                <a16:creationId xmlns:a16="http://schemas.microsoft.com/office/drawing/2014/main" id="{01B9DADF-8E28-43C4-9703-F3D79A9C84B9}"/>
              </a:ext>
            </a:extLst>
          </p:cNvPr>
          <p:cNvGraphicFramePr>
            <a:graphicFrameLocks noGrp="1"/>
          </p:cNvGraphicFramePr>
          <p:nvPr>
            <p:ph idx="1"/>
            <p:extLst>
              <p:ext uri="{D42A27DB-BD31-4B8C-83A1-F6EECF244321}">
                <p14:modId xmlns:p14="http://schemas.microsoft.com/office/powerpoint/2010/main" val="1238435876"/>
              </p:ext>
            </p:extLst>
          </p:nvPr>
        </p:nvGraphicFramePr>
        <p:xfrm>
          <a:off x="609600" y="1841500"/>
          <a:ext cx="8153400" cy="3992589"/>
        </p:xfrm>
        <a:graphic>
          <a:graphicData uri="http://schemas.openxmlformats.org/drawingml/2006/table">
            <a:tbl>
              <a:tblPr firstRow="1" bandRow="1">
                <a:tableStyleId>{5C22544A-7EE6-4342-B048-85BDC9FD1C3A}</a:tableStyleId>
              </a:tblPr>
              <a:tblGrid>
                <a:gridCol w="599859">
                  <a:extLst>
                    <a:ext uri="{9D8B030D-6E8A-4147-A177-3AD203B41FA5}">
                      <a16:colId xmlns:a16="http://schemas.microsoft.com/office/drawing/2014/main" val="1017668238"/>
                    </a:ext>
                  </a:extLst>
                </a:gridCol>
                <a:gridCol w="7553541">
                  <a:extLst>
                    <a:ext uri="{9D8B030D-6E8A-4147-A177-3AD203B41FA5}">
                      <a16:colId xmlns:a16="http://schemas.microsoft.com/office/drawing/2014/main" val="2007046552"/>
                    </a:ext>
                  </a:extLst>
                </a:gridCol>
              </a:tblGrid>
              <a:tr h="686243">
                <a:tc>
                  <a:txBody>
                    <a:bodyPr/>
                    <a:lstStyle/>
                    <a:p>
                      <a:r>
                        <a:rPr lang="en-IN" sz="1900" dirty="0">
                          <a:solidFill>
                            <a:schemeClr val="tx1"/>
                          </a:solidFill>
                          <a:latin typeface="Century" panose="02040604050505020304" pitchFamily="18" charset="0"/>
                        </a:rPr>
                        <a:t>(a)</a:t>
                      </a:r>
                    </a:p>
                  </a:txBody>
                  <a:tcPr/>
                </a:tc>
                <a:tc>
                  <a:txBody>
                    <a:bodyPr/>
                    <a:lstStyle/>
                    <a:p>
                      <a:pPr algn="just">
                        <a:lnSpc>
                          <a:spcPct val="107000"/>
                        </a:lnSpc>
                        <a:spcAft>
                          <a:spcPts val="800"/>
                        </a:spcAft>
                      </a:pPr>
                      <a:r>
                        <a:rPr lang="en-IN" sz="1900" kern="0" dirty="0">
                          <a:solidFill>
                            <a:srgbClr val="444444"/>
                          </a:solidFill>
                          <a:effectLst/>
                          <a:latin typeface="Century" panose="02040604050505020304" pitchFamily="18" charset="0"/>
                          <a:ea typeface="Times New Roman" panose="02020603050405020304" pitchFamily="18" charset="0"/>
                          <a:cs typeface="Times New Roman" panose="02020603050405020304" pitchFamily="18" charset="0"/>
                        </a:rPr>
                        <a:t>four copies of the draft order duly authenticated by the eligible assessee or his authorised representative :</a:t>
                      </a:r>
                      <a:endParaRPr lang="en-IN" sz="1900" kern="100" dirty="0">
                        <a:effectLst/>
                        <a:latin typeface="Century" panose="02040604050505020304" pitchFamily="18"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183413636"/>
                  </a:ext>
                </a:extLst>
              </a:tr>
              <a:tr h="2272857">
                <a:tc>
                  <a:txBody>
                    <a:bodyPr/>
                    <a:lstStyle/>
                    <a:p>
                      <a:endParaRPr lang="en-IN" sz="1900">
                        <a:latin typeface="Century" panose="02040604050505020304" pitchFamily="18" charset="0"/>
                      </a:endParaRPr>
                    </a:p>
                  </a:txBody>
                  <a:tcPr/>
                </a:tc>
                <a:tc>
                  <a:txBody>
                    <a:bodyPr/>
                    <a:lstStyle/>
                    <a:p>
                      <a:pPr algn="just">
                        <a:lnSpc>
                          <a:spcPct val="107000"/>
                        </a:lnSpc>
                        <a:spcAft>
                          <a:spcPts val="800"/>
                        </a:spcAft>
                      </a:pPr>
                      <a:r>
                        <a:rPr lang="en-IN" sz="1900" b="1" kern="0" dirty="0">
                          <a:solidFill>
                            <a:srgbClr val="444444"/>
                          </a:solidFill>
                          <a:effectLst/>
                          <a:latin typeface="Century" panose="02040604050505020304" pitchFamily="18" charset="0"/>
                          <a:ea typeface="Times New Roman" panose="02020603050405020304" pitchFamily="18" charset="0"/>
                          <a:cs typeface="Times New Roman" panose="02020603050405020304" pitchFamily="18" charset="0"/>
                        </a:rPr>
                        <a:t>Provided</a:t>
                      </a:r>
                      <a:r>
                        <a:rPr lang="en-IN" sz="1900" kern="0" dirty="0">
                          <a:solidFill>
                            <a:srgbClr val="444444"/>
                          </a:solidFill>
                          <a:effectLst/>
                          <a:latin typeface="Century" panose="02040604050505020304" pitchFamily="18" charset="0"/>
                          <a:ea typeface="Times New Roman" panose="02020603050405020304" pitchFamily="18" charset="0"/>
                          <a:cs typeface="Times New Roman" panose="02020603050405020304" pitchFamily="18" charset="0"/>
                        </a:rPr>
                        <a:t> that in the case of draft assessment under sub-section (3) of section 143 read with section 144A, the objections shall also be accompanied by four copies of the directions issued by the Joint Commissioner or Additional Commissioner under section 144A and in the case of draft assessment under sub-section (3) of section 143 read with section 147, the objections shall also be accompanied by four copies of the original assessment order, if any :</a:t>
                      </a:r>
                      <a:endParaRPr lang="en-IN" sz="1900" kern="100" dirty="0">
                        <a:effectLst/>
                        <a:latin typeface="Century" panose="02040604050505020304" pitchFamily="18"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507075734"/>
                  </a:ext>
                </a:extLst>
              </a:tr>
              <a:tr h="1033489">
                <a:tc>
                  <a:txBody>
                    <a:bodyPr/>
                    <a:lstStyle/>
                    <a:p>
                      <a:endParaRPr lang="en-IN" sz="1900">
                        <a:latin typeface="Century" panose="02040604050505020304" pitchFamily="18" charset="0"/>
                      </a:endParaRPr>
                    </a:p>
                  </a:txBody>
                  <a:tcPr/>
                </a:tc>
                <a:tc>
                  <a:txBody>
                    <a:bodyPr/>
                    <a:lstStyle/>
                    <a:p>
                      <a:pPr algn="just">
                        <a:lnSpc>
                          <a:spcPct val="107000"/>
                        </a:lnSpc>
                        <a:spcAft>
                          <a:spcPts val="800"/>
                        </a:spcAft>
                      </a:pPr>
                      <a:r>
                        <a:rPr lang="en-IN" sz="1900" b="1" kern="0" dirty="0">
                          <a:solidFill>
                            <a:srgbClr val="444444"/>
                          </a:solidFill>
                          <a:effectLst/>
                          <a:latin typeface="Century" panose="02040604050505020304" pitchFamily="18" charset="0"/>
                          <a:ea typeface="Times New Roman" panose="02020603050405020304" pitchFamily="18" charset="0"/>
                          <a:cs typeface="Times New Roman" panose="02020603050405020304" pitchFamily="18" charset="0"/>
                        </a:rPr>
                        <a:t>Provided further</a:t>
                      </a:r>
                      <a:r>
                        <a:rPr lang="en-IN" sz="1900" kern="0" dirty="0">
                          <a:solidFill>
                            <a:srgbClr val="444444"/>
                          </a:solidFill>
                          <a:effectLst/>
                          <a:latin typeface="Century" panose="02040604050505020304" pitchFamily="18" charset="0"/>
                          <a:ea typeface="Times New Roman" panose="02020603050405020304" pitchFamily="18" charset="0"/>
                          <a:cs typeface="Times New Roman" panose="02020603050405020304" pitchFamily="18" charset="0"/>
                        </a:rPr>
                        <a:t> that the Panel may, in its discretion, either accept the objections which are not accompanied by all or any of the documents referred to above or reject it.</a:t>
                      </a:r>
                      <a:endParaRPr lang="en-IN" sz="1900" kern="100" dirty="0">
                        <a:effectLst/>
                        <a:latin typeface="Century" panose="02040604050505020304" pitchFamily="18"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025144419"/>
                  </a:ext>
                </a:extLst>
              </a:tr>
            </a:tbl>
          </a:graphicData>
        </a:graphic>
      </p:graphicFrame>
      <p:sp>
        <p:nvSpPr>
          <p:cNvPr id="5" name="Slide Number Placeholder 4">
            <a:extLst>
              <a:ext uri="{FF2B5EF4-FFF2-40B4-BE49-F238E27FC236}">
                <a16:creationId xmlns:a16="http://schemas.microsoft.com/office/drawing/2014/main" id="{5D110ACE-C90D-8A46-C885-90C8C3A23400}"/>
              </a:ext>
            </a:extLst>
          </p:cNvPr>
          <p:cNvSpPr>
            <a:spLocks noGrp="1"/>
          </p:cNvSpPr>
          <p:nvPr>
            <p:ph type="sldNum" sz="quarter" idx="12"/>
          </p:nvPr>
        </p:nvSpPr>
        <p:spPr>
          <a:xfrm>
            <a:off x="84138" y="6330950"/>
            <a:ext cx="587375" cy="488950"/>
          </a:xfrm>
        </p:spPr>
        <p:txBody>
          <a:bodyPr/>
          <a:lstStyle/>
          <a:p>
            <a:fld id="{2DC3318A-F1A3-4C1B-8045-B7098A6FF42C}" type="slidenum">
              <a:rPr lang="en-US" altLang="en-US" smtClean="0">
                <a:solidFill>
                  <a:schemeClr val="tx1"/>
                </a:solidFill>
                <a:latin typeface="Century" panose="02040604050505020304" pitchFamily="18" charset="0"/>
              </a:rPr>
              <a:pPr/>
              <a:t>52</a:t>
            </a:fld>
            <a:endParaRPr lang="en-US" altLang="en-US" dirty="0">
              <a:solidFill>
                <a:schemeClr val="tx1"/>
              </a:solidFill>
              <a:latin typeface="Century" panose="02040604050505020304" pitchFamily="18" charset="0"/>
            </a:endParaRPr>
          </a:p>
        </p:txBody>
      </p:sp>
    </p:spTree>
    <p:extLst>
      <p:ext uri="{BB962C8B-B14F-4D97-AF65-F5344CB8AC3E}">
        <p14:creationId xmlns:p14="http://schemas.microsoft.com/office/powerpoint/2010/main" val="3168039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107EE-52F2-A7B7-C748-45C40CC0CF1D}"/>
              </a:ext>
            </a:extLst>
          </p:cNvPr>
          <p:cNvSpPr>
            <a:spLocks noGrp="1"/>
          </p:cNvSpPr>
          <p:nvPr>
            <p:ph type="title"/>
          </p:nvPr>
        </p:nvSpPr>
        <p:spPr>
          <a:xfrm>
            <a:off x="685800" y="838200"/>
            <a:ext cx="7924800" cy="914400"/>
          </a:xfrm>
        </p:spPr>
        <p:txBody>
          <a:bodyPr/>
          <a:lstStyle/>
          <a:p>
            <a:pPr algn="ctr"/>
            <a:r>
              <a:rPr lang="en-IN" sz="2800" dirty="0">
                <a:solidFill>
                  <a:schemeClr val="tx1"/>
                </a:solidFill>
                <a:latin typeface="Century" panose="02040604050505020304" pitchFamily="18" charset="0"/>
              </a:rPr>
              <a:t>Rule 4 DRP -Procedure for filing objections </a:t>
            </a:r>
            <a:br>
              <a:rPr lang="en-IN" sz="2800" dirty="0">
                <a:solidFill>
                  <a:schemeClr val="tx1"/>
                </a:solidFill>
                <a:latin typeface="Century" panose="02040604050505020304" pitchFamily="18" charset="0"/>
              </a:rPr>
            </a:br>
            <a:r>
              <a:rPr lang="en-IN" sz="2800" dirty="0">
                <a:solidFill>
                  <a:schemeClr val="tx1"/>
                </a:solidFill>
                <a:latin typeface="Century" panose="02040604050505020304" pitchFamily="18" charset="0"/>
              </a:rPr>
              <a:t>                                                             Contd..</a:t>
            </a:r>
            <a:endParaRPr lang="en-IN" sz="2800" dirty="0">
              <a:solidFill>
                <a:schemeClr val="tx1"/>
              </a:solidFill>
            </a:endParaRPr>
          </a:p>
        </p:txBody>
      </p:sp>
      <p:graphicFrame>
        <p:nvGraphicFramePr>
          <p:cNvPr id="6" name="Table 6">
            <a:extLst>
              <a:ext uri="{FF2B5EF4-FFF2-40B4-BE49-F238E27FC236}">
                <a16:creationId xmlns:a16="http://schemas.microsoft.com/office/drawing/2014/main" id="{01B9DADF-8E28-43C4-9703-F3D79A9C84B9}"/>
              </a:ext>
            </a:extLst>
          </p:cNvPr>
          <p:cNvGraphicFramePr>
            <a:graphicFrameLocks noGrp="1"/>
          </p:cNvGraphicFramePr>
          <p:nvPr>
            <p:ph idx="1"/>
            <p:extLst>
              <p:ext uri="{D42A27DB-BD31-4B8C-83A1-F6EECF244321}">
                <p14:modId xmlns:p14="http://schemas.microsoft.com/office/powerpoint/2010/main" val="4201239373"/>
              </p:ext>
            </p:extLst>
          </p:nvPr>
        </p:nvGraphicFramePr>
        <p:xfrm>
          <a:off x="671512" y="1752600"/>
          <a:ext cx="8235949" cy="3317558"/>
        </p:xfrm>
        <a:graphic>
          <a:graphicData uri="http://schemas.openxmlformats.org/drawingml/2006/table">
            <a:tbl>
              <a:tblPr firstRow="1" bandRow="1">
                <a:tableStyleId>{5C22544A-7EE6-4342-B048-85BDC9FD1C3A}</a:tableStyleId>
              </a:tblPr>
              <a:tblGrid>
                <a:gridCol w="605932">
                  <a:extLst>
                    <a:ext uri="{9D8B030D-6E8A-4147-A177-3AD203B41FA5}">
                      <a16:colId xmlns:a16="http://schemas.microsoft.com/office/drawing/2014/main" val="1017668238"/>
                    </a:ext>
                  </a:extLst>
                </a:gridCol>
                <a:gridCol w="7630017">
                  <a:extLst>
                    <a:ext uri="{9D8B030D-6E8A-4147-A177-3AD203B41FA5}">
                      <a16:colId xmlns:a16="http://schemas.microsoft.com/office/drawing/2014/main" val="2007046552"/>
                    </a:ext>
                  </a:extLst>
                </a:gridCol>
              </a:tblGrid>
              <a:tr h="370840">
                <a:tc>
                  <a:txBody>
                    <a:bodyPr/>
                    <a:lstStyle/>
                    <a:p>
                      <a:r>
                        <a:rPr lang="en-IN" sz="2000" dirty="0">
                          <a:solidFill>
                            <a:schemeClr val="tx1"/>
                          </a:solidFill>
                          <a:latin typeface="Century" panose="02040604050505020304" pitchFamily="18" charset="0"/>
                        </a:rPr>
                        <a:t>(b)</a:t>
                      </a:r>
                    </a:p>
                  </a:txBody>
                  <a:tcPr/>
                </a:tc>
                <a:tc>
                  <a:txBody>
                    <a:bodyPr/>
                    <a:lstStyle/>
                    <a:p>
                      <a:pPr algn="just">
                        <a:lnSpc>
                          <a:spcPct val="107000"/>
                        </a:lnSpc>
                        <a:spcAft>
                          <a:spcPts val="800"/>
                        </a:spcAft>
                      </a:pPr>
                      <a:r>
                        <a:rPr lang="en-IN" sz="2000" kern="0" dirty="0">
                          <a:solidFill>
                            <a:schemeClr val="tx1"/>
                          </a:solidFill>
                          <a:effectLst/>
                          <a:latin typeface="Century" panose="02040604050505020304" pitchFamily="18" charset="0"/>
                          <a:ea typeface="Times New Roman" panose="02020603050405020304" pitchFamily="18" charset="0"/>
                          <a:cs typeface="Times New Roman" panose="02020603050405020304" pitchFamily="18" charset="0"/>
                        </a:rPr>
                        <a:t>the evidence, if any, the eligible assessee intends to rely upon including any document or statement or paper submitted to the Assessing Officer :</a:t>
                      </a:r>
                    </a:p>
                    <a:p>
                      <a:pPr algn="just">
                        <a:lnSpc>
                          <a:spcPct val="107000"/>
                        </a:lnSpc>
                        <a:spcAft>
                          <a:spcPts val="800"/>
                        </a:spcAft>
                      </a:pPr>
                      <a:endParaRPr lang="en-IN" sz="18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638162545"/>
                  </a:ext>
                </a:extLst>
              </a:tr>
              <a:tr h="370840">
                <a:tc>
                  <a:txBody>
                    <a:bodyPr/>
                    <a:lstStyle/>
                    <a:p>
                      <a:endParaRPr lang="en-IN" sz="2000">
                        <a:solidFill>
                          <a:schemeClr val="tx1"/>
                        </a:solidFill>
                        <a:latin typeface="Century" panose="02040604050505020304" pitchFamily="18" charset="0"/>
                      </a:endParaRPr>
                    </a:p>
                  </a:txBody>
                  <a:tcPr/>
                </a:tc>
                <a:tc>
                  <a:txBody>
                    <a:bodyPr/>
                    <a:lstStyle/>
                    <a:p>
                      <a:pPr algn="just">
                        <a:lnSpc>
                          <a:spcPct val="107000"/>
                        </a:lnSpc>
                        <a:spcAft>
                          <a:spcPts val="800"/>
                        </a:spcAft>
                      </a:pPr>
                      <a:r>
                        <a:rPr lang="en-IN" sz="2000" b="1" kern="0" dirty="0">
                          <a:solidFill>
                            <a:schemeClr val="tx1"/>
                          </a:solidFill>
                          <a:effectLst/>
                          <a:latin typeface="Century" panose="02040604050505020304" pitchFamily="18" charset="0"/>
                          <a:ea typeface="Times New Roman" panose="02020603050405020304" pitchFamily="18" charset="0"/>
                          <a:cs typeface="Times New Roman" panose="02020603050405020304" pitchFamily="18" charset="0"/>
                        </a:rPr>
                        <a:t>Provided</a:t>
                      </a:r>
                      <a:r>
                        <a:rPr lang="en-IN" sz="2000" kern="0" dirty="0">
                          <a:solidFill>
                            <a:schemeClr val="tx1"/>
                          </a:solidFill>
                          <a:effectLst/>
                          <a:latin typeface="Century" panose="02040604050505020304" pitchFamily="18" charset="0"/>
                          <a:ea typeface="Times New Roman" panose="02020603050405020304" pitchFamily="18" charset="0"/>
                          <a:cs typeface="Times New Roman" panose="02020603050405020304" pitchFamily="18" charset="0"/>
                        </a:rPr>
                        <a:t> that where the eligible assessee intends to rely upon any additional evidence other than those submitted to the Assessing Officer, such additional evidence shall not form part of the paper book but may be filed along with a separate application stating the reasons for filing such additional evidence.</a:t>
                      </a:r>
                      <a:endParaRPr lang="en-IN" sz="2000" kern="1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701551475"/>
                  </a:ext>
                </a:extLst>
              </a:tr>
            </a:tbl>
          </a:graphicData>
        </a:graphic>
      </p:graphicFrame>
      <p:sp>
        <p:nvSpPr>
          <p:cNvPr id="5" name="Slide Number Placeholder 4">
            <a:extLst>
              <a:ext uri="{FF2B5EF4-FFF2-40B4-BE49-F238E27FC236}">
                <a16:creationId xmlns:a16="http://schemas.microsoft.com/office/drawing/2014/main" id="{5D110ACE-C90D-8A46-C885-90C8C3A23400}"/>
              </a:ext>
            </a:extLst>
          </p:cNvPr>
          <p:cNvSpPr>
            <a:spLocks noGrp="1"/>
          </p:cNvSpPr>
          <p:nvPr>
            <p:ph type="sldNum" sz="quarter" idx="12"/>
          </p:nvPr>
        </p:nvSpPr>
        <p:spPr/>
        <p:txBody>
          <a:bodyPr/>
          <a:lstStyle/>
          <a:p>
            <a:fld id="{2DC3318A-F1A3-4C1B-8045-B7098A6FF42C}" type="slidenum">
              <a:rPr lang="en-US" altLang="en-US" smtClean="0">
                <a:solidFill>
                  <a:schemeClr val="tx1"/>
                </a:solidFill>
              </a:rPr>
              <a:pPr/>
              <a:t>53</a:t>
            </a:fld>
            <a:endParaRPr lang="en-US" altLang="en-US">
              <a:solidFill>
                <a:schemeClr val="tx1"/>
              </a:solidFill>
            </a:endParaRPr>
          </a:p>
        </p:txBody>
      </p:sp>
    </p:spTree>
    <p:extLst>
      <p:ext uri="{BB962C8B-B14F-4D97-AF65-F5344CB8AC3E}">
        <p14:creationId xmlns:p14="http://schemas.microsoft.com/office/powerpoint/2010/main" val="2292628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984B5-1046-A263-EBF5-B0A276A56A7E}"/>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Rule 6 DRP may call for records</a:t>
            </a:r>
          </a:p>
        </p:txBody>
      </p:sp>
      <p:sp>
        <p:nvSpPr>
          <p:cNvPr id="3" name="Content Placeholder 2">
            <a:extLst>
              <a:ext uri="{FF2B5EF4-FFF2-40B4-BE49-F238E27FC236}">
                <a16:creationId xmlns:a16="http://schemas.microsoft.com/office/drawing/2014/main" id="{85E6C14B-20A7-9971-8BEB-819802CD5823}"/>
              </a:ext>
            </a:extLst>
          </p:cNvPr>
          <p:cNvSpPr>
            <a:spLocks noGrp="1"/>
          </p:cNvSpPr>
          <p:nvPr>
            <p:ph idx="1"/>
          </p:nvPr>
        </p:nvSpPr>
        <p:spPr>
          <a:xfrm>
            <a:off x="838200" y="2362200"/>
            <a:ext cx="7848600" cy="3724275"/>
          </a:xfrm>
        </p:spPr>
        <p:txBody>
          <a:bodyPr/>
          <a:lstStyle/>
          <a:p>
            <a:pPr marL="0" indent="0" algn="just">
              <a:buNone/>
            </a:pPr>
            <a:r>
              <a:rPr lang="en-IN" sz="2200" b="1" dirty="0">
                <a:effectLst/>
                <a:latin typeface="Century" panose="02040604050505020304" pitchFamily="18" charset="0"/>
                <a:ea typeface="Times New Roman" panose="02020603050405020304" pitchFamily="18" charset="0"/>
              </a:rPr>
              <a:t>6.</a:t>
            </a:r>
            <a:r>
              <a:rPr lang="en-IN" sz="2200" dirty="0">
                <a:effectLst/>
                <a:latin typeface="Century" panose="02040604050505020304" pitchFamily="18" charset="0"/>
                <a:ea typeface="Times New Roman" panose="02020603050405020304" pitchFamily="18" charset="0"/>
              </a:rPr>
              <a:t> The panel shall also call for records relating the draft order and permit the Assessing Officer to file report, if any, to the objections filed by eligible assessee.</a:t>
            </a:r>
          </a:p>
          <a:p>
            <a:pPr algn="just"/>
            <a:endParaRPr lang="en-IN" sz="2200" dirty="0">
              <a:latin typeface="Century" panose="02040604050505020304" pitchFamily="18" charset="0"/>
            </a:endParaRPr>
          </a:p>
        </p:txBody>
      </p:sp>
      <p:sp>
        <p:nvSpPr>
          <p:cNvPr id="4" name="Footer Placeholder 3">
            <a:extLst>
              <a:ext uri="{FF2B5EF4-FFF2-40B4-BE49-F238E27FC236}">
                <a16:creationId xmlns:a16="http://schemas.microsoft.com/office/drawing/2014/main" id="{EE723702-3A06-3947-D298-197F5D459535}"/>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B6AA8F4A-653C-FD26-2334-9476685F9502}"/>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54</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7799606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188C-2589-3CFC-E586-6D643C944610}"/>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Rule 7 DRP Hearing of objections</a:t>
            </a:r>
          </a:p>
        </p:txBody>
      </p:sp>
      <p:sp>
        <p:nvSpPr>
          <p:cNvPr id="3" name="Content Placeholder 2">
            <a:extLst>
              <a:ext uri="{FF2B5EF4-FFF2-40B4-BE49-F238E27FC236}">
                <a16:creationId xmlns:a16="http://schemas.microsoft.com/office/drawing/2014/main" id="{3B619B58-5BA8-F2B8-7C5E-76000D81D7D7}"/>
              </a:ext>
            </a:extLst>
          </p:cNvPr>
          <p:cNvSpPr>
            <a:spLocks noGrp="1"/>
          </p:cNvSpPr>
          <p:nvPr>
            <p:ph idx="1"/>
          </p:nvPr>
        </p:nvSpPr>
        <p:spPr>
          <a:xfrm>
            <a:off x="671513" y="2209800"/>
            <a:ext cx="8243887" cy="4343400"/>
          </a:xfrm>
        </p:spPr>
        <p:txBody>
          <a:bodyPr/>
          <a:lstStyle/>
          <a:p>
            <a:pPr marL="0" marR="38100" indent="0" algn="just">
              <a:spcAft>
                <a:spcPts val="400"/>
              </a:spcAft>
              <a:buNone/>
            </a:pPr>
            <a:r>
              <a:rPr lang="en-IN" sz="2100" b="1" dirty="0">
                <a:effectLst/>
                <a:latin typeface="Century" panose="02040604050505020304" pitchFamily="18" charset="0"/>
                <a:ea typeface="Times New Roman" panose="02020603050405020304" pitchFamily="18" charset="0"/>
              </a:rPr>
              <a:t>7.</a:t>
            </a:r>
            <a:r>
              <a:rPr lang="en-IN" sz="2100" dirty="0">
                <a:effectLst/>
                <a:latin typeface="Century" panose="02040604050505020304" pitchFamily="18" charset="0"/>
                <a:ea typeface="Times New Roman" panose="02020603050405020304" pitchFamily="18" charset="0"/>
              </a:rPr>
              <a:t> (1) For the purpose of hearing of objections, the panel may hold its sittings at its headquarters or at such other place or places as it may deem proper.</a:t>
            </a:r>
          </a:p>
          <a:p>
            <a:pPr marL="0" marR="38100" indent="0" algn="just">
              <a:spcAft>
                <a:spcPts val="400"/>
              </a:spcAft>
              <a:buNone/>
            </a:pPr>
            <a:r>
              <a:rPr lang="en-IN" sz="2100" dirty="0">
                <a:effectLst/>
                <a:latin typeface="Century" panose="02040604050505020304" pitchFamily="18" charset="0"/>
                <a:ea typeface="Times New Roman" panose="02020603050405020304" pitchFamily="18" charset="0"/>
              </a:rPr>
              <a:t>(2) On the date fixed for hearing, if an authorised representative appears on behalf of eligible assessee, he shall file the authorisation letter before the commencement of the hearing.</a:t>
            </a:r>
            <a:endParaRPr lang="en-IN" sz="2100" dirty="0">
              <a:latin typeface="Century" panose="02040604050505020304" pitchFamily="18" charset="0"/>
              <a:ea typeface="Times New Roman" panose="02020603050405020304" pitchFamily="18" charset="0"/>
            </a:endParaRPr>
          </a:p>
          <a:p>
            <a:pPr marL="0" marR="38100" indent="0" algn="just">
              <a:spcAft>
                <a:spcPts val="400"/>
              </a:spcAft>
              <a:buNone/>
            </a:pPr>
            <a:r>
              <a:rPr lang="en-IN" sz="2100" dirty="0">
                <a:effectLst/>
                <a:latin typeface="Century" panose="02040604050505020304" pitchFamily="18" charset="0"/>
                <a:ea typeface="Times New Roman" panose="02020603050405020304" pitchFamily="18" charset="0"/>
              </a:rPr>
              <a:t>(3) The panel may consider the application for filing additional affidavit and may either allow such application or reject it.</a:t>
            </a:r>
          </a:p>
          <a:p>
            <a:pPr marL="0" marR="38100" indent="0" algn="just">
              <a:spcAft>
                <a:spcPts val="400"/>
              </a:spcAft>
              <a:buNone/>
            </a:pPr>
            <a:r>
              <a:rPr lang="en-IN" sz="2100" dirty="0">
                <a:effectLst/>
                <a:latin typeface="Century" panose="02040604050505020304" pitchFamily="18" charset="0"/>
                <a:ea typeface="Times New Roman" panose="02020603050405020304" pitchFamily="18" charset="0"/>
              </a:rPr>
              <a:t>(4) The eligible assessee may, with the permission of the panel, urge any additional ground which has not been set forth in the objections.</a:t>
            </a: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60B61AF6-9782-54E7-01D5-8F5EEF465140}"/>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55DB6A2D-0C2D-40E4-7AFB-D7DA66C20C76}"/>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55</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5325427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63929-9373-F77A-1551-67BA388E5FB3}"/>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Rule 8 DRP No abatement of proceedings</a:t>
            </a:r>
          </a:p>
        </p:txBody>
      </p:sp>
      <p:sp>
        <p:nvSpPr>
          <p:cNvPr id="3" name="Content Placeholder 2">
            <a:extLst>
              <a:ext uri="{FF2B5EF4-FFF2-40B4-BE49-F238E27FC236}">
                <a16:creationId xmlns:a16="http://schemas.microsoft.com/office/drawing/2014/main" id="{9F744075-DCD4-686F-EEA9-2F6C9880D8A0}"/>
              </a:ext>
            </a:extLst>
          </p:cNvPr>
          <p:cNvSpPr>
            <a:spLocks noGrp="1"/>
          </p:cNvSpPr>
          <p:nvPr>
            <p:ph idx="1"/>
          </p:nvPr>
        </p:nvSpPr>
        <p:spPr>
          <a:xfrm>
            <a:off x="838200" y="2362200"/>
            <a:ext cx="7848600" cy="3724275"/>
          </a:xfrm>
        </p:spPr>
        <p:txBody>
          <a:bodyPr/>
          <a:lstStyle/>
          <a:p>
            <a:pPr marL="0" indent="0" algn="just">
              <a:buNone/>
            </a:pPr>
            <a:r>
              <a:rPr lang="en-IN" sz="2100" dirty="0">
                <a:effectLst/>
                <a:latin typeface="Century" panose="02040604050505020304" pitchFamily="18" charset="0"/>
                <a:ea typeface="Times New Roman" panose="02020603050405020304" pitchFamily="18" charset="0"/>
              </a:rPr>
              <a:t>After filing objections, if the eligible assessee, being an individual, dies or is adjudicated insolvent, or being a company, is wound up, the proceedings before the panel shall not abate and shall be continued by the executor, administrator or other legal representative of such individual assessee or by the assignee, receiver or liquidator of such assessee being a company, as the case may be.</a:t>
            </a:r>
          </a:p>
          <a:p>
            <a:pPr algn="just"/>
            <a:endParaRPr lang="en-IN" sz="3200" dirty="0">
              <a:latin typeface="Century" panose="02040604050505020304" pitchFamily="18" charset="0"/>
            </a:endParaRPr>
          </a:p>
        </p:txBody>
      </p:sp>
      <p:sp>
        <p:nvSpPr>
          <p:cNvPr id="4" name="Footer Placeholder 3">
            <a:extLst>
              <a:ext uri="{FF2B5EF4-FFF2-40B4-BE49-F238E27FC236}">
                <a16:creationId xmlns:a16="http://schemas.microsoft.com/office/drawing/2014/main" id="{F78AB47B-055A-E8A1-FDE3-B022230FDC4B}"/>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5E19EBD3-5843-2745-00D1-8D2890748A17}"/>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56</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956833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E240-4568-72A6-C7BF-EC45437FD71D}"/>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Rule 9 DRP Power to call for or permit additional evidence</a:t>
            </a:r>
          </a:p>
        </p:txBody>
      </p:sp>
      <p:sp>
        <p:nvSpPr>
          <p:cNvPr id="3" name="Content Placeholder 2">
            <a:extLst>
              <a:ext uri="{FF2B5EF4-FFF2-40B4-BE49-F238E27FC236}">
                <a16:creationId xmlns:a16="http://schemas.microsoft.com/office/drawing/2014/main" id="{7E4B856C-5B62-CF33-FD2A-3FDEED75D724}"/>
              </a:ext>
            </a:extLst>
          </p:cNvPr>
          <p:cNvSpPr>
            <a:spLocks noGrp="1"/>
          </p:cNvSpPr>
          <p:nvPr>
            <p:ph idx="1"/>
          </p:nvPr>
        </p:nvSpPr>
        <p:spPr>
          <a:xfrm>
            <a:off x="838200" y="2362200"/>
            <a:ext cx="7924800" cy="3724275"/>
          </a:xfrm>
        </p:spPr>
        <p:txBody>
          <a:bodyPr/>
          <a:lstStyle/>
          <a:p>
            <a:pPr marL="0" marR="38100" indent="0" algn="just">
              <a:spcAft>
                <a:spcPts val="400"/>
              </a:spcAft>
              <a:buNone/>
            </a:pPr>
            <a:r>
              <a:rPr lang="en-IN" sz="2100" dirty="0">
                <a:effectLst/>
                <a:latin typeface="Century" panose="02040604050505020304" pitchFamily="18" charset="0"/>
                <a:ea typeface="Times New Roman" panose="02020603050405020304" pitchFamily="18" charset="0"/>
              </a:rPr>
              <a:t>Where the panel deems it necessary, it may call upon or, as the case may be, permit the eligible assessee to produce any document or examine any witness or file any affidavit to enable it to issue proper directions :</a:t>
            </a:r>
          </a:p>
          <a:p>
            <a:pPr marL="0" marR="38100" indent="0" algn="just">
              <a:spcAft>
                <a:spcPts val="400"/>
              </a:spcAft>
              <a:buNone/>
            </a:pPr>
            <a:endParaRPr lang="en-IN" sz="2100" dirty="0">
              <a:effectLst/>
              <a:latin typeface="Century" panose="02040604050505020304" pitchFamily="18" charset="0"/>
              <a:ea typeface="Times New Roman" panose="02020603050405020304" pitchFamily="18" charset="0"/>
            </a:endParaRPr>
          </a:p>
          <a:p>
            <a:pPr marL="0" marR="38100" indent="0" algn="just">
              <a:spcAft>
                <a:spcPts val="400"/>
              </a:spcAft>
              <a:buNone/>
            </a:pPr>
            <a:r>
              <a:rPr lang="en-IN" sz="2100" b="1" dirty="0">
                <a:effectLst/>
                <a:latin typeface="Century" panose="02040604050505020304" pitchFamily="18" charset="0"/>
                <a:ea typeface="Times New Roman" panose="02020603050405020304" pitchFamily="18" charset="0"/>
              </a:rPr>
              <a:t>Provided</a:t>
            </a:r>
            <a:r>
              <a:rPr lang="en-IN" sz="2100" dirty="0">
                <a:effectLst/>
                <a:latin typeface="Century" panose="02040604050505020304" pitchFamily="18" charset="0"/>
                <a:ea typeface="Times New Roman" panose="02020603050405020304" pitchFamily="18" charset="0"/>
              </a:rPr>
              <a:t> that the panel shall, while so permitting the eligible assessee, record its reasons for such permission.</a:t>
            </a:r>
          </a:p>
          <a:p>
            <a:endParaRPr lang="en-IN" sz="3200" dirty="0">
              <a:latin typeface="Century" panose="02040604050505020304" pitchFamily="18" charset="0"/>
            </a:endParaRPr>
          </a:p>
        </p:txBody>
      </p:sp>
      <p:sp>
        <p:nvSpPr>
          <p:cNvPr id="4" name="Footer Placeholder 3">
            <a:extLst>
              <a:ext uri="{FF2B5EF4-FFF2-40B4-BE49-F238E27FC236}">
                <a16:creationId xmlns:a16="http://schemas.microsoft.com/office/drawing/2014/main" id="{9553C916-6F2E-87F1-C35A-6BF178D8D2B9}"/>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120D250-D864-D020-BBC1-53AAC5BB9B8C}"/>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57</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5702361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AA8ED-0516-2737-8A50-071631ECC650}"/>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Additional Ground</a:t>
            </a:r>
          </a:p>
        </p:txBody>
      </p:sp>
      <p:sp>
        <p:nvSpPr>
          <p:cNvPr id="3" name="Content Placeholder 2">
            <a:extLst>
              <a:ext uri="{FF2B5EF4-FFF2-40B4-BE49-F238E27FC236}">
                <a16:creationId xmlns:a16="http://schemas.microsoft.com/office/drawing/2014/main" id="{D9E77405-F754-A36F-0783-6AC2DF809338}"/>
              </a:ext>
            </a:extLst>
          </p:cNvPr>
          <p:cNvSpPr>
            <a:spLocks noGrp="1"/>
          </p:cNvSpPr>
          <p:nvPr>
            <p:ph idx="1"/>
          </p:nvPr>
        </p:nvSpPr>
        <p:spPr>
          <a:xfrm>
            <a:off x="671513" y="2362200"/>
            <a:ext cx="8091487" cy="3724275"/>
          </a:xfrm>
        </p:spPr>
        <p:txBody>
          <a:bodyPr/>
          <a:lstStyle/>
          <a:p>
            <a:pPr algn="just"/>
            <a:r>
              <a:rPr lang="en-IN" sz="2100" dirty="0">
                <a:latin typeface="Century" panose="02040604050505020304" pitchFamily="18" charset="0"/>
              </a:rPr>
              <a:t>DRP is also empowered to admit additional ground (objection) during the course of hearing</a:t>
            </a:r>
          </a:p>
        </p:txBody>
      </p:sp>
      <p:sp>
        <p:nvSpPr>
          <p:cNvPr id="4" name="Footer Placeholder 3">
            <a:extLst>
              <a:ext uri="{FF2B5EF4-FFF2-40B4-BE49-F238E27FC236}">
                <a16:creationId xmlns:a16="http://schemas.microsoft.com/office/drawing/2014/main" id="{B19BED37-6502-D5CF-6618-E8CF2A96C572}"/>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E115AE41-5EB6-6508-6096-3143CF807E5C}"/>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58</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626278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14739-5AC2-D4C6-810C-33CD48FB359A}"/>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Rule 10 DRP Issue of directions</a:t>
            </a:r>
          </a:p>
        </p:txBody>
      </p:sp>
      <p:sp>
        <p:nvSpPr>
          <p:cNvPr id="3" name="Content Placeholder 2">
            <a:extLst>
              <a:ext uri="{FF2B5EF4-FFF2-40B4-BE49-F238E27FC236}">
                <a16:creationId xmlns:a16="http://schemas.microsoft.com/office/drawing/2014/main" id="{C7F3634F-9620-9404-0817-CF910197124F}"/>
              </a:ext>
            </a:extLst>
          </p:cNvPr>
          <p:cNvSpPr>
            <a:spLocks noGrp="1"/>
          </p:cNvSpPr>
          <p:nvPr>
            <p:ph idx="1"/>
          </p:nvPr>
        </p:nvSpPr>
        <p:spPr>
          <a:xfrm>
            <a:off x="838200" y="2362200"/>
            <a:ext cx="7924800" cy="3886200"/>
          </a:xfrm>
        </p:spPr>
        <p:txBody>
          <a:bodyPr/>
          <a:lstStyle/>
          <a:p>
            <a:pPr marL="0" marR="38100" indent="0" algn="just">
              <a:spcAft>
                <a:spcPts val="400"/>
              </a:spcAft>
              <a:buNone/>
            </a:pPr>
            <a:r>
              <a:rPr lang="en-IN" sz="2000" b="1" dirty="0">
                <a:effectLst/>
                <a:latin typeface="Century" panose="02040604050505020304" pitchFamily="18" charset="0"/>
                <a:ea typeface="Times New Roman" panose="02020603050405020304" pitchFamily="18" charset="0"/>
              </a:rPr>
              <a:t>10.</a:t>
            </a:r>
            <a:r>
              <a:rPr lang="en-IN" sz="2000" dirty="0">
                <a:effectLst/>
                <a:latin typeface="Century" panose="02040604050505020304" pitchFamily="18" charset="0"/>
                <a:ea typeface="Times New Roman" panose="02020603050405020304" pitchFamily="18" charset="0"/>
              </a:rPr>
              <a:t> (1) On the date fixed for hearing or on any other date to which the hearing may be adjourned, if the eligible assessee or his authorized representative do not appear, or when they appear, upon hearing the objections, </a:t>
            </a:r>
            <a:r>
              <a:rPr lang="en-IN" sz="2000" dirty="0">
                <a:solidFill>
                  <a:srgbClr val="FF0000"/>
                </a:solidFill>
                <a:effectLst/>
                <a:latin typeface="Century" panose="02040604050505020304" pitchFamily="18" charset="0"/>
                <a:ea typeface="Times New Roman" panose="02020603050405020304" pitchFamily="18" charset="0"/>
              </a:rPr>
              <a:t>the panel may, within the specified time, issue such directions</a:t>
            </a:r>
            <a:r>
              <a:rPr lang="en-IN" sz="2000" dirty="0">
                <a:effectLst/>
                <a:latin typeface="Century" panose="02040604050505020304" pitchFamily="18" charset="0"/>
                <a:ea typeface="Times New Roman" panose="02020603050405020304" pitchFamily="18" charset="0"/>
              </a:rPr>
              <a:t> as it deems proper.</a:t>
            </a:r>
          </a:p>
          <a:p>
            <a:pPr marL="0" marR="38100" indent="0" algn="just">
              <a:spcAft>
                <a:spcPts val="400"/>
              </a:spcAft>
              <a:buNone/>
            </a:pPr>
            <a:r>
              <a:rPr lang="en-IN" sz="2000" dirty="0">
                <a:effectLst/>
                <a:latin typeface="Century" panose="02040604050505020304" pitchFamily="18" charset="0"/>
                <a:ea typeface="Times New Roman" panose="02020603050405020304" pitchFamily="18" charset="0"/>
              </a:rPr>
              <a:t>(2) While hearing the objections, the panel shall not be confined to the grounds set forth in the objections but shall have power to consider any matter or grounds arising out of the proceedings.</a:t>
            </a:r>
          </a:p>
          <a:p>
            <a:pPr marL="0" marR="38100" indent="0" algn="just">
              <a:spcAft>
                <a:spcPts val="400"/>
              </a:spcAft>
              <a:buNone/>
            </a:pPr>
            <a:r>
              <a:rPr lang="en-IN" sz="2000" dirty="0">
                <a:effectLst/>
                <a:latin typeface="Century" panose="02040604050505020304" pitchFamily="18" charset="0"/>
                <a:ea typeface="Times New Roman" panose="02020603050405020304" pitchFamily="18" charset="0"/>
              </a:rPr>
              <a:t>(3) On conclusion of hearing, </a:t>
            </a:r>
            <a:r>
              <a:rPr lang="en-IN" sz="2000" dirty="0">
                <a:solidFill>
                  <a:srgbClr val="FF0000"/>
                </a:solidFill>
                <a:effectLst/>
                <a:latin typeface="Century" panose="02040604050505020304" pitchFamily="18" charset="0"/>
                <a:ea typeface="Times New Roman" panose="02020603050405020304" pitchFamily="18" charset="0"/>
              </a:rPr>
              <a:t>the panel shall issue directions </a:t>
            </a:r>
            <a:r>
              <a:rPr lang="en-IN" sz="2000" dirty="0">
                <a:effectLst/>
                <a:latin typeface="Century" panose="02040604050505020304" pitchFamily="18" charset="0"/>
                <a:ea typeface="Times New Roman" panose="02020603050405020304" pitchFamily="18" charset="0"/>
              </a:rPr>
              <a:t>within the specified period.</a:t>
            </a:r>
          </a:p>
          <a:p>
            <a:pPr marL="0" indent="0">
              <a:lnSpc>
                <a:spcPct val="107000"/>
              </a:lnSpc>
              <a:spcAft>
                <a:spcPts val="800"/>
              </a:spcAft>
              <a:buNone/>
            </a:pPr>
            <a:endParaRPr lang="en-IN" sz="2000" kern="100" dirty="0">
              <a:effectLst/>
              <a:latin typeface="Century" panose="02040604050505020304" pitchFamily="18" charset="0"/>
              <a:ea typeface="Calibri" panose="020F0502020204030204" pitchFamily="34" charset="0"/>
              <a:cs typeface="Times New Roman" panose="02020603050405020304" pitchFamily="18" charset="0"/>
            </a:endParaRPr>
          </a:p>
          <a:p>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06A491D4-A0A7-DA64-D364-8452C33B10C1}"/>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AF1205AD-DCBB-C65E-CFCA-686144A6DDBD}"/>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59</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136505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E7BF2-5816-6917-528D-ECA6D5C0421E}"/>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Instruction 3 of 2016</a:t>
            </a:r>
            <a:br>
              <a:rPr lang="en-IN" sz="2800" dirty="0">
                <a:solidFill>
                  <a:schemeClr val="tx1"/>
                </a:solidFill>
                <a:latin typeface="Century" panose="02040604050505020304" pitchFamily="18" charset="0"/>
              </a:rPr>
            </a:br>
            <a:r>
              <a:rPr lang="en-IN" sz="2800" dirty="0">
                <a:solidFill>
                  <a:schemeClr val="tx1"/>
                </a:solidFill>
                <a:latin typeface="Century" panose="02040604050505020304" pitchFamily="18" charset="0"/>
              </a:rPr>
              <a:t>AO not to go for TP issues</a:t>
            </a:r>
          </a:p>
        </p:txBody>
      </p:sp>
      <p:sp>
        <p:nvSpPr>
          <p:cNvPr id="3" name="Content Placeholder 2">
            <a:extLst>
              <a:ext uri="{FF2B5EF4-FFF2-40B4-BE49-F238E27FC236}">
                <a16:creationId xmlns:a16="http://schemas.microsoft.com/office/drawing/2014/main" id="{8C367528-DB7F-D62A-B631-BEE5A0C25CE1}"/>
              </a:ext>
            </a:extLst>
          </p:cNvPr>
          <p:cNvSpPr>
            <a:spLocks noGrp="1"/>
          </p:cNvSpPr>
          <p:nvPr>
            <p:ph idx="1"/>
          </p:nvPr>
        </p:nvSpPr>
        <p:spPr>
          <a:xfrm>
            <a:off x="671513" y="2362200"/>
            <a:ext cx="8015287" cy="4038600"/>
          </a:xfrm>
        </p:spPr>
        <p:txBody>
          <a:bodyPr/>
          <a:lstStyle/>
          <a:p>
            <a:pPr algn="just">
              <a:lnSpc>
                <a:spcPct val="107000"/>
              </a:lnSpc>
              <a:spcAft>
                <a:spcPts val="800"/>
              </a:spcAft>
            </a:pPr>
            <a:r>
              <a:rPr lang="en-IN" sz="2000" kern="100" dirty="0">
                <a:effectLst/>
                <a:latin typeface="Century" panose="02040604050505020304" pitchFamily="18" charset="0"/>
                <a:ea typeface="Calibri" panose="020F0502020204030204" pitchFamily="34" charset="0"/>
                <a:cs typeface="Mangal" panose="02040503050203030202" pitchFamily="18" charset="0"/>
              </a:rPr>
              <a:t>For administering the transfer pricing regime in an efficient manner, it is clarified that though AO has the power under Section 92C to determine the ALP of international transactions or specified domestic transactions, </a:t>
            </a:r>
            <a:r>
              <a:rPr lang="en-IN" sz="2000" b="1" kern="100" dirty="0">
                <a:effectLst/>
                <a:latin typeface="Century" panose="02040604050505020304" pitchFamily="18" charset="0"/>
                <a:ea typeface="Calibri" panose="020F0502020204030204" pitchFamily="34" charset="0"/>
                <a:cs typeface="Mangal" panose="02040503050203030202" pitchFamily="18" charset="0"/>
              </a:rPr>
              <a:t>determination of ALP should not be carried out at all by the AO in a case where reference is not made to the TPO</a:t>
            </a:r>
            <a:r>
              <a:rPr lang="en-IN" sz="2000" kern="100" dirty="0">
                <a:effectLst/>
                <a:latin typeface="Century" panose="02040604050505020304" pitchFamily="18" charset="0"/>
                <a:ea typeface="Calibri" panose="020F0502020204030204" pitchFamily="34" charset="0"/>
                <a:cs typeface="Mangal" panose="02040503050203030202" pitchFamily="18" charset="0"/>
              </a:rPr>
              <a:t>.</a:t>
            </a:r>
          </a:p>
          <a:p>
            <a:pPr algn="just"/>
            <a:r>
              <a:rPr lang="en-IN" sz="2000" dirty="0">
                <a:effectLst/>
                <a:latin typeface="Century" panose="02040604050505020304" pitchFamily="18" charset="0"/>
                <a:ea typeface="Calibri" panose="020F0502020204030204" pitchFamily="34" charset="0"/>
              </a:rPr>
              <a:t> However, in such cases, the AO  must record in the body of the assessment order that due to the Board’s Instruction on this matter, the transfer pricing issue has not been examined  at all.</a:t>
            </a:r>
          </a:p>
          <a:p>
            <a:pPr marL="0" indent="0" algn="just">
              <a:buNone/>
            </a:pPr>
            <a:br>
              <a:rPr lang="en-IN" sz="2000" dirty="0">
                <a:effectLst/>
                <a:latin typeface="Century" panose="02040604050505020304" pitchFamily="18" charset="0"/>
                <a:ea typeface="Calibri" panose="020F0502020204030204" pitchFamily="34" charset="0"/>
              </a:rPr>
            </a:br>
            <a:br>
              <a:rPr lang="en-IN" sz="2000" dirty="0">
                <a:effectLst/>
                <a:latin typeface="Century" panose="02040604050505020304" pitchFamily="18" charset="0"/>
                <a:ea typeface="Calibri" panose="020F0502020204030204" pitchFamily="34" charset="0"/>
              </a:rPr>
            </a:br>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46EA5E52-4939-D9B2-113A-27F30BEB5264}"/>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4A098EDE-FB64-604D-A0C3-49B9CC96F295}"/>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6</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1819285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B9D70-C024-AEBF-D8D9-3AFE7C496138}"/>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Rule 11 DRP Directions to be communicated to parties</a:t>
            </a:r>
          </a:p>
        </p:txBody>
      </p:sp>
      <p:sp>
        <p:nvSpPr>
          <p:cNvPr id="3" name="Content Placeholder 2">
            <a:extLst>
              <a:ext uri="{FF2B5EF4-FFF2-40B4-BE49-F238E27FC236}">
                <a16:creationId xmlns:a16="http://schemas.microsoft.com/office/drawing/2014/main" id="{0FACF118-E1F8-E0F6-33DB-014049999F46}"/>
              </a:ext>
            </a:extLst>
          </p:cNvPr>
          <p:cNvSpPr>
            <a:spLocks noGrp="1"/>
          </p:cNvSpPr>
          <p:nvPr>
            <p:ph idx="1"/>
          </p:nvPr>
        </p:nvSpPr>
        <p:spPr/>
        <p:txBody>
          <a:bodyPr/>
          <a:lstStyle/>
          <a:p>
            <a:pPr marL="0" indent="0" algn="just">
              <a:spcBef>
                <a:spcPts val="0"/>
              </a:spcBef>
              <a:buNone/>
            </a:pPr>
            <a:r>
              <a:rPr lang="en-IN" sz="2200" dirty="0">
                <a:effectLst/>
                <a:latin typeface="Century" panose="02040604050505020304" pitchFamily="18" charset="0"/>
                <a:ea typeface="Calibri" panose="020F0502020204030204" pitchFamily="34" charset="0"/>
                <a:cs typeface="Times New Roman" panose="02020603050405020304" pitchFamily="18" charset="0"/>
              </a:rPr>
              <a:t>The panel shall, after the directions are issued, communicate the same to the eligible assessee and to the Assessing Officer</a:t>
            </a:r>
            <a:endParaRPr lang="en-IN" sz="2200" dirty="0">
              <a:latin typeface="Century" panose="02040604050505020304" pitchFamily="18" charset="0"/>
            </a:endParaRPr>
          </a:p>
        </p:txBody>
      </p:sp>
      <p:sp>
        <p:nvSpPr>
          <p:cNvPr id="4" name="Footer Placeholder 3">
            <a:extLst>
              <a:ext uri="{FF2B5EF4-FFF2-40B4-BE49-F238E27FC236}">
                <a16:creationId xmlns:a16="http://schemas.microsoft.com/office/drawing/2014/main" id="{4ABF3B89-CB09-82C2-52B5-1EBB18D5BD91}"/>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60336942-CE50-3EA7-6B94-2DB85C543AA2}"/>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60</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1156546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9E945-9466-4C0D-113E-49EFD58550C0}"/>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Rule 12 DRP Passing of Assessment Order</a:t>
            </a:r>
          </a:p>
        </p:txBody>
      </p:sp>
      <p:sp>
        <p:nvSpPr>
          <p:cNvPr id="3" name="Content Placeholder 2">
            <a:extLst>
              <a:ext uri="{FF2B5EF4-FFF2-40B4-BE49-F238E27FC236}">
                <a16:creationId xmlns:a16="http://schemas.microsoft.com/office/drawing/2014/main" id="{2873A063-5B96-7CC1-75C6-DA1F9E45A2DA}"/>
              </a:ext>
            </a:extLst>
          </p:cNvPr>
          <p:cNvSpPr>
            <a:spLocks noGrp="1"/>
          </p:cNvSpPr>
          <p:nvPr>
            <p:ph idx="1"/>
          </p:nvPr>
        </p:nvSpPr>
        <p:spPr>
          <a:xfrm>
            <a:off x="671513" y="2286000"/>
            <a:ext cx="8091487" cy="3800475"/>
          </a:xfrm>
        </p:spPr>
        <p:txBody>
          <a:bodyPr/>
          <a:lstStyle/>
          <a:p>
            <a:pPr marL="0" indent="0" algn="just">
              <a:buNone/>
            </a:pPr>
            <a:r>
              <a:rPr lang="en-IN" sz="2200" dirty="0">
                <a:effectLst/>
                <a:latin typeface="Century" panose="02040604050505020304" pitchFamily="18" charset="0"/>
                <a:ea typeface="Times New Roman" panose="02020603050405020304" pitchFamily="18" charset="0"/>
              </a:rPr>
              <a:t>Upon receipt of directions from the panel, the Assessing Officer shall pass the Assessment Order in accordance with the procedure prescribed in sub-section (13) of section 144C.</a:t>
            </a:r>
          </a:p>
          <a:p>
            <a:pPr marL="0" indent="0" algn="just">
              <a:buNone/>
            </a:pPr>
            <a:endParaRPr lang="en-IN" sz="2200" dirty="0">
              <a:latin typeface="Century" panose="02040604050505020304" pitchFamily="18" charset="0"/>
            </a:endParaRPr>
          </a:p>
        </p:txBody>
      </p:sp>
      <p:sp>
        <p:nvSpPr>
          <p:cNvPr id="4" name="Footer Placeholder 3">
            <a:extLst>
              <a:ext uri="{FF2B5EF4-FFF2-40B4-BE49-F238E27FC236}">
                <a16:creationId xmlns:a16="http://schemas.microsoft.com/office/drawing/2014/main" id="{A9F2CC7F-959F-3FF8-ACEF-4342004BE1C4}"/>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134320CC-C308-14FF-89D5-74B6D84B875B}"/>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61</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3556492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A8AF5-D445-C3F9-7C30-4C5C075F2472}"/>
              </a:ext>
            </a:extLst>
          </p:cNvPr>
          <p:cNvSpPr>
            <a:spLocks noGrp="1"/>
          </p:cNvSpPr>
          <p:nvPr>
            <p:ph type="title"/>
          </p:nvPr>
        </p:nvSpPr>
        <p:spPr/>
        <p:txBody>
          <a:bodyPr/>
          <a:lstStyle/>
          <a:p>
            <a:pPr algn="ctr"/>
            <a:r>
              <a:rPr lang="en-IN" sz="2800" dirty="0">
                <a:solidFill>
                  <a:schemeClr val="tx1"/>
                </a:solidFill>
                <a:latin typeface="Century" panose="02040604050505020304" pitchFamily="18" charset="0"/>
              </a:rPr>
              <a:t>Rule 13 DRP Rectification of mistake or error</a:t>
            </a:r>
          </a:p>
        </p:txBody>
      </p:sp>
      <p:sp>
        <p:nvSpPr>
          <p:cNvPr id="3" name="Content Placeholder 2">
            <a:extLst>
              <a:ext uri="{FF2B5EF4-FFF2-40B4-BE49-F238E27FC236}">
                <a16:creationId xmlns:a16="http://schemas.microsoft.com/office/drawing/2014/main" id="{3D127A59-B7BD-5A0B-B02F-6693C362D3DD}"/>
              </a:ext>
            </a:extLst>
          </p:cNvPr>
          <p:cNvSpPr>
            <a:spLocks noGrp="1"/>
          </p:cNvSpPr>
          <p:nvPr>
            <p:ph idx="1"/>
          </p:nvPr>
        </p:nvSpPr>
        <p:spPr>
          <a:xfrm>
            <a:off x="762000" y="2286000"/>
            <a:ext cx="8077200" cy="3800475"/>
          </a:xfrm>
        </p:spPr>
        <p:txBody>
          <a:bodyPr/>
          <a:lstStyle/>
          <a:p>
            <a:pPr marL="0" marR="38100" indent="0" algn="just">
              <a:spcAft>
                <a:spcPts val="400"/>
              </a:spcAft>
              <a:buNone/>
            </a:pPr>
            <a:r>
              <a:rPr lang="en-IN" sz="2200" dirty="0">
                <a:effectLst/>
                <a:latin typeface="Century" panose="02040604050505020304" pitchFamily="18" charset="0"/>
                <a:ea typeface="Times New Roman" panose="02020603050405020304" pitchFamily="18" charset="0"/>
              </a:rPr>
              <a:t>After the issue of directions under rule 10, if any mistake or error is apparent in such direction, the panel may, </a:t>
            </a:r>
            <a:r>
              <a:rPr lang="en-IN" sz="2200" i="1" dirty="0" err="1">
                <a:effectLst/>
                <a:latin typeface="Century" panose="02040604050505020304" pitchFamily="18" charset="0"/>
                <a:ea typeface="Times New Roman" panose="02020603050405020304" pitchFamily="18" charset="0"/>
              </a:rPr>
              <a:t>suo</a:t>
            </a:r>
            <a:r>
              <a:rPr lang="en-IN" sz="2200" i="1" dirty="0">
                <a:effectLst/>
                <a:latin typeface="Century" panose="02040604050505020304" pitchFamily="18" charset="0"/>
                <a:ea typeface="Times New Roman" panose="02020603050405020304" pitchFamily="18" charset="0"/>
              </a:rPr>
              <a:t> motu,</a:t>
            </a:r>
            <a:r>
              <a:rPr lang="en-IN" sz="2200" dirty="0">
                <a:effectLst/>
                <a:latin typeface="Century" panose="02040604050505020304" pitchFamily="18" charset="0"/>
                <a:ea typeface="Times New Roman" panose="02020603050405020304" pitchFamily="18" charset="0"/>
              </a:rPr>
              <a:t> or on an application from the eligible assessee or the Assessing Officer, rectify such mistake or error, and also direct the Assessing Officer to modify the assessment order accordingly.</a:t>
            </a:r>
          </a:p>
          <a:p>
            <a:pPr marL="0" marR="38100" indent="0" algn="just">
              <a:spcAft>
                <a:spcPts val="400"/>
              </a:spcAft>
              <a:buNone/>
            </a:pPr>
            <a:endParaRPr lang="en-IN" sz="2200" kern="100" dirty="0">
              <a:effectLst/>
              <a:latin typeface="Century" panose="02040604050505020304" pitchFamily="18" charset="0"/>
              <a:ea typeface="Calibri" panose="020F0502020204030204" pitchFamily="34" charset="0"/>
              <a:cs typeface="Times New Roman" panose="02020603050405020304" pitchFamily="18" charset="0"/>
            </a:endParaRPr>
          </a:p>
          <a:p>
            <a:pPr marL="0" indent="0">
              <a:buNone/>
            </a:pPr>
            <a:endParaRPr lang="en-IN" sz="2200" dirty="0">
              <a:latin typeface="Century" panose="02040604050505020304" pitchFamily="18" charset="0"/>
            </a:endParaRPr>
          </a:p>
        </p:txBody>
      </p:sp>
      <p:sp>
        <p:nvSpPr>
          <p:cNvPr id="4" name="Footer Placeholder 3">
            <a:extLst>
              <a:ext uri="{FF2B5EF4-FFF2-40B4-BE49-F238E27FC236}">
                <a16:creationId xmlns:a16="http://schemas.microsoft.com/office/drawing/2014/main" id="{D59D5C97-455D-9CB9-5F4E-2FC458A39B70}"/>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2DCDC29C-83A8-DE6D-65E4-F04B9A30A885}"/>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62</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594621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D1907-08E0-5A3E-1C48-E08147EC9FE6}"/>
              </a:ext>
            </a:extLst>
          </p:cNvPr>
          <p:cNvSpPr>
            <a:spLocks noGrp="1"/>
          </p:cNvSpPr>
          <p:nvPr>
            <p:ph type="title"/>
          </p:nvPr>
        </p:nvSpPr>
        <p:spPr/>
        <p:txBody>
          <a:bodyPr/>
          <a:lstStyle/>
          <a:p>
            <a:endParaRPr lang="en-IN">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D3F852B7-6378-B685-9B48-BB78A08756D3}"/>
              </a:ext>
            </a:extLst>
          </p:cNvPr>
          <p:cNvSpPr>
            <a:spLocks noGrp="1"/>
          </p:cNvSpPr>
          <p:nvPr>
            <p:ph idx="1"/>
          </p:nvPr>
        </p:nvSpPr>
        <p:spPr/>
        <p:txBody>
          <a:bodyPr/>
          <a:lstStyle/>
          <a:p>
            <a:pPr marL="0" indent="0" algn="ctr">
              <a:buNone/>
            </a:pPr>
            <a:endParaRPr lang="en-IN" dirty="0">
              <a:latin typeface="Century" panose="02040604050505020304" pitchFamily="18" charset="0"/>
            </a:endParaRPr>
          </a:p>
          <a:p>
            <a:pPr marL="0" indent="0" algn="ctr">
              <a:buNone/>
            </a:pPr>
            <a:endParaRPr lang="en-IN" b="1" dirty="0">
              <a:latin typeface="Century" panose="02040604050505020304" pitchFamily="18" charset="0"/>
            </a:endParaRPr>
          </a:p>
          <a:p>
            <a:pPr marL="0" indent="0" algn="ctr">
              <a:buNone/>
            </a:pPr>
            <a:r>
              <a:rPr lang="en-IN" b="1" dirty="0">
                <a:latin typeface="Century" panose="02040604050505020304" pitchFamily="18" charset="0"/>
              </a:rPr>
              <a:t>FORM 35A</a:t>
            </a:r>
          </a:p>
          <a:p>
            <a:pPr marL="0" indent="0" algn="ctr">
              <a:buNone/>
            </a:pPr>
            <a:r>
              <a:rPr lang="en-IN" b="1" dirty="0">
                <a:latin typeface="Century" panose="02040604050505020304" pitchFamily="18" charset="0"/>
              </a:rPr>
              <a:t>FORM FOR FILING OBJECTIONS</a:t>
            </a:r>
          </a:p>
        </p:txBody>
      </p:sp>
      <p:sp>
        <p:nvSpPr>
          <p:cNvPr id="4" name="Footer Placeholder 3">
            <a:extLst>
              <a:ext uri="{FF2B5EF4-FFF2-40B4-BE49-F238E27FC236}">
                <a16:creationId xmlns:a16="http://schemas.microsoft.com/office/drawing/2014/main" id="{AB6D4E6C-4364-4E8B-B419-A3A47D0DA9FB}"/>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55A59901-7476-8429-843D-BCD1D9D306B2}"/>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63</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0511522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008F3-9978-8E0C-1E34-3F6C968F7707}"/>
              </a:ext>
            </a:extLst>
          </p:cNvPr>
          <p:cNvSpPr>
            <a:spLocks noGrp="1"/>
          </p:cNvSpPr>
          <p:nvPr>
            <p:ph type="title"/>
          </p:nvPr>
        </p:nvSpPr>
        <p:spPr/>
        <p:txBody>
          <a:bodyPr/>
          <a:lstStyle/>
          <a:p>
            <a:pPr algn="ctr"/>
            <a:r>
              <a:rPr lang="en-US" sz="2400" dirty="0">
                <a:solidFill>
                  <a:schemeClr val="tx1"/>
                </a:solidFill>
                <a:latin typeface="Century" panose="02040604050505020304" pitchFamily="18" charset="0"/>
              </a:rPr>
              <a:t>FORM NO. 35A</a:t>
            </a:r>
            <a:br>
              <a:rPr lang="en-US" sz="2400" dirty="0">
                <a:solidFill>
                  <a:schemeClr val="tx1"/>
                </a:solidFill>
                <a:latin typeface="Century" panose="02040604050505020304" pitchFamily="18" charset="0"/>
              </a:rPr>
            </a:br>
            <a:r>
              <a:rPr lang="en-US" sz="2400" dirty="0">
                <a:solidFill>
                  <a:schemeClr val="tx1"/>
                </a:solidFill>
                <a:latin typeface="Century" panose="02040604050505020304" pitchFamily="18" charset="0"/>
              </a:rPr>
              <a:t> [See rule 4(1)] </a:t>
            </a:r>
            <a:br>
              <a:rPr lang="en-US" sz="2400" dirty="0">
                <a:solidFill>
                  <a:schemeClr val="tx1"/>
                </a:solidFill>
                <a:latin typeface="Century" panose="02040604050505020304" pitchFamily="18" charset="0"/>
              </a:rPr>
            </a:br>
            <a:r>
              <a:rPr lang="en-US" sz="2400" dirty="0">
                <a:solidFill>
                  <a:schemeClr val="tx1"/>
                </a:solidFill>
                <a:latin typeface="Century" panose="02040604050505020304" pitchFamily="18" charset="0"/>
              </a:rPr>
              <a:t>Objections to the draft order </a:t>
            </a:r>
            <a:br>
              <a:rPr lang="en-US" sz="2400" dirty="0">
                <a:solidFill>
                  <a:schemeClr val="tx1"/>
                </a:solidFill>
                <a:latin typeface="Century" panose="02040604050505020304" pitchFamily="18" charset="0"/>
              </a:rPr>
            </a:br>
            <a:r>
              <a:rPr lang="en-US" sz="2400" dirty="0">
                <a:solidFill>
                  <a:schemeClr val="tx1"/>
                </a:solidFill>
                <a:latin typeface="Century" panose="02040604050505020304" pitchFamily="18" charset="0"/>
              </a:rPr>
              <a:t>No. .............. of..................</a:t>
            </a:r>
            <a:endParaRPr lang="en-IN" sz="24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7F67EF07-5286-C7B8-9D84-AE903D4E9D53}"/>
              </a:ext>
            </a:extLst>
          </p:cNvPr>
          <p:cNvSpPr>
            <a:spLocks noGrp="1"/>
          </p:cNvSpPr>
          <p:nvPr>
            <p:ph idx="1"/>
          </p:nvPr>
        </p:nvSpPr>
        <p:spPr>
          <a:xfrm>
            <a:off x="838200" y="2286000"/>
            <a:ext cx="8077200" cy="3800475"/>
          </a:xfrm>
        </p:spPr>
        <p:txBody>
          <a:bodyPr/>
          <a:lstStyle/>
          <a:p>
            <a:pPr marL="0" indent="0" algn="just">
              <a:buNone/>
            </a:pPr>
            <a:r>
              <a:rPr lang="en-US" sz="2000" dirty="0">
                <a:latin typeface="Century" panose="02040604050505020304" pitchFamily="18" charset="0"/>
              </a:rPr>
              <a:t>1. Name and address of the eligible assessee 2. Permanent Account Number </a:t>
            </a:r>
          </a:p>
          <a:p>
            <a:pPr marL="0" indent="0" algn="just">
              <a:buNone/>
            </a:pPr>
            <a:r>
              <a:rPr lang="en-US" sz="2000" dirty="0">
                <a:latin typeface="Century" panose="02040604050505020304" pitchFamily="18" charset="0"/>
              </a:rPr>
              <a:t>3. Assessment year in connection with which the objection is filed </a:t>
            </a:r>
          </a:p>
          <a:p>
            <a:pPr marL="0" indent="0" algn="just">
              <a:buNone/>
            </a:pPr>
            <a:r>
              <a:rPr lang="en-US" sz="2000" dirty="0">
                <a:latin typeface="Century" panose="02040604050505020304" pitchFamily="18" charset="0"/>
              </a:rPr>
              <a:t>4. Assessing Officer passing the draft order of assessment </a:t>
            </a:r>
          </a:p>
          <a:p>
            <a:pPr marL="0" indent="0" algn="just">
              <a:buNone/>
            </a:pPr>
            <a:r>
              <a:rPr lang="en-US" sz="2000" dirty="0">
                <a:latin typeface="Century" panose="02040604050505020304" pitchFamily="18" charset="0"/>
              </a:rPr>
              <a:t>5. Section and sub-section of the Income-tax Act, 1961 under which the Assessing Officer proposing the additions has sent the draft order for which reference is being filed </a:t>
            </a:r>
          </a:p>
          <a:p>
            <a:pPr marL="0" indent="0" algn="just">
              <a:buNone/>
            </a:pPr>
            <a:r>
              <a:rPr lang="en-US" sz="2000" dirty="0">
                <a:latin typeface="Century" panose="02040604050505020304" pitchFamily="18" charset="0"/>
              </a:rPr>
              <a:t>6. The date of service of the draft order of assessment </a:t>
            </a:r>
          </a:p>
          <a:p>
            <a:pPr marL="0" indent="0" algn="just">
              <a:buNone/>
            </a:pPr>
            <a:r>
              <a:rPr lang="en-US" sz="2000" dirty="0">
                <a:latin typeface="Century" panose="02040604050505020304" pitchFamily="18" charset="0"/>
              </a:rPr>
              <a:t>7. Section and clause of the Income-tax Act, 1961, under which the reference is made</a:t>
            </a:r>
          </a:p>
          <a:p>
            <a:pPr marL="0" indent="0" algn="just">
              <a:buNone/>
            </a:pPr>
            <a:r>
              <a:rPr lang="en-US" sz="2000" dirty="0">
                <a:latin typeface="Century" panose="02040604050505020304" pitchFamily="18" charset="0"/>
              </a:rPr>
              <a:t>8. For each objection, the ground and statement of fact as per Annexure is required to be annexed herewith. Whether the same </a:t>
            </a:r>
            <a:r>
              <a:rPr lang="en-IN" sz="2000" dirty="0">
                <a:latin typeface="Century" panose="02040604050505020304" pitchFamily="18" charset="0"/>
              </a:rPr>
              <a:t>has been complied with</a:t>
            </a:r>
            <a:r>
              <a:rPr lang="en-IN" sz="2400" dirty="0">
                <a:latin typeface="Century" panose="02040604050505020304" pitchFamily="18" charset="0"/>
              </a:rPr>
              <a:t>          </a:t>
            </a:r>
            <a:r>
              <a:rPr lang="en-US" sz="2000" dirty="0">
                <a:latin typeface="Century" panose="02040604050505020304" pitchFamily="18" charset="0"/>
              </a:rPr>
              <a:t>Yes/No </a:t>
            </a:r>
          </a:p>
          <a:p>
            <a:pPr marL="0" indent="0" algn="just">
              <a:buNone/>
            </a:pPr>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7E1291B3-5E88-DE9A-4490-D098E55F3C63}"/>
              </a:ext>
            </a:extLst>
          </p:cNvPr>
          <p:cNvSpPr>
            <a:spLocks noGrp="1"/>
          </p:cNvSpPr>
          <p:nvPr>
            <p:ph type="ftr" sz="quarter" idx="11"/>
          </p:nvPr>
        </p:nvSpPr>
        <p:spPr/>
        <p:txBody>
          <a:bodyPr/>
          <a:lstStyle/>
          <a:p>
            <a:pPr>
              <a:defRPr/>
            </a:pPr>
            <a:r>
              <a:rPr lang="en-US"/>
              <a:t>CA SHARAD A. SHAH</a:t>
            </a:r>
          </a:p>
        </p:txBody>
      </p:sp>
      <p:sp>
        <p:nvSpPr>
          <p:cNvPr id="5" name="Slide Number Placeholder 4">
            <a:extLst>
              <a:ext uri="{FF2B5EF4-FFF2-40B4-BE49-F238E27FC236}">
                <a16:creationId xmlns:a16="http://schemas.microsoft.com/office/drawing/2014/main" id="{A53AA69F-6E4C-5E24-EED7-8A0A134007B2}"/>
              </a:ext>
            </a:extLst>
          </p:cNvPr>
          <p:cNvSpPr>
            <a:spLocks noGrp="1"/>
          </p:cNvSpPr>
          <p:nvPr>
            <p:ph type="sldNum" sz="quarter" idx="12"/>
          </p:nvPr>
        </p:nvSpPr>
        <p:spPr/>
        <p:txBody>
          <a:bodyPr/>
          <a:lstStyle/>
          <a:p>
            <a:fld id="{2DC3318A-F1A3-4C1B-8045-B7098A6FF42C}" type="slidenum">
              <a:rPr lang="en-US" altLang="en-US" smtClean="0">
                <a:solidFill>
                  <a:schemeClr val="tx1"/>
                </a:solidFill>
              </a:rPr>
              <a:pPr/>
              <a:t>64</a:t>
            </a:fld>
            <a:endParaRPr lang="en-US" altLang="en-US">
              <a:solidFill>
                <a:schemeClr val="tx1"/>
              </a:solidFill>
            </a:endParaRPr>
          </a:p>
        </p:txBody>
      </p:sp>
    </p:spTree>
    <p:extLst>
      <p:ext uri="{BB962C8B-B14F-4D97-AF65-F5344CB8AC3E}">
        <p14:creationId xmlns:p14="http://schemas.microsoft.com/office/powerpoint/2010/main" val="40937113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3EB4C-A566-E83E-2BCB-F16781E1E230}"/>
              </a:ext>
            </a:extLst>
          </p:cNvPr>
          <p:cNvSpPr>
            <a:spLocks noGrp="1"/>
          </p:cNvSpPr>
          <p:nvPr>
            <p:ph type="title"/>
          </p:nvPr>
        </p:nvSpPr>
        <p:spPr/>
        <p:txBody>
          <a:bodyPr/>
          <a:lstStyle/>
          <a:p>
            <a:pPr algn="ctr"/>
            <a:r>
              <a:rPr lang="en-US" sz="2800" dirty="0">
                <a:solidFill>
                  <a:schemeClr val="tx1"/>
                </a:solidFill>
                <a:latin typeface="Century" panose="02040604050505020304" pitchFamily="18" charset="0"/>
              </a:rPr>
              <a:t>            Form No. 35A                 Contd..</a:t>
            </a:r>
            <a:endParaRPr lang="en-IN" sz="28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4792B6CA-14D9-6F0B-70D3-49AE50BF1EB4}"/>
              </a:ext>
            </a:extLst>
          </p:cNvPr>
          <p:cNvSpPr>
            <a:spLocks noGrp="1"/>
          </p:cNvSpPr>
          <p:nvPr>
            <p:ph idx="1"/>
          </p:nvPr>
        </p:nvSpPr>
        <p:spPr>
          <a:xfrm>
            <a:off x="762000" y="2286000"/>
            <a:ext cx="8153400" cy="4114800"/>
          </a:xfrm>
        </p:spPr>
        <p:txBody>
          <a:bodyPr/>
          <a:lstStyle/>
          <a:p>
            <a:pPr marL="0" indent="0" algn="ctr">
              <a:buNone/>
            </a:pPr>
            <a:r>
              <a:rPr lang="en-US" sz="2000" b="1" dirty="0">
                <a:latin typeface="Century" panose="02040604050505020304" pitchFamily="18" charset="0"/>
              </a:rPr>
              <a:t>(Annexure) </a:t>
            </a:r>
          </a:p>
          <a:p>
            <a:pPr marL="0" indent="0" algn="just">
              <a:buNone/>
            </a:pPr>
            <a:r>
              <a:rPr lang="en-US" sz="2000" dirty="0">
                <a:latin typeface="Century" panose="02040604050505020304" pitchFamily="18" charset="0"/>
              </a:rPr>
              <a:t>Whether the same has been complied with</a:t>
            </a:r>
          </a:p>
          <a:p>
            <a:pPr marL="182563" indent="-182563" algn="just">
              <a:buAutoNum type="arabicPeriod"/>
            </a:pPr>
            <a:r>
              <a:rPr lang="en-US" sz="2000" dirty="0">
                <a:latin typeface="Century" panose="02040604050505020304" pitchFamily="18" charset="0"/>
              </a:rPr>
              <a:t> Ground of objection </a:t>
            </a:r>
          </a:p>
          <a:p>
            <a:pPr marL="0" indent="0" algn="just">
              <a:buNone/>
            </a:pPr>
            <a:r>
              <a:rPr lang="en-US" sz="2000" dirty="0">
                <a:latin typeface="Century" panose="02040604050505020304" pitchFamily="18" charset="0"/>
              </a:rPr>
              <a:t>2. Facts as submitted to Assessing Officer </a:t>
            </a:r>
          </a:p>
          <a:p>
            <a:pPr marL="0" indent="0" algn="just">
              <a:buNone/>
            </a:pPr>
            <a:r>
              <a:rPr lang="en-US" sz="2000" dirty="0">
                <a:latin typeface="Century" panose="02040604050505020304" pitchFamily="18" charset="0"/>
              </a:rPr>
              <a:t>3. Facts, if any, modified by the Assessing Officer</a:t>
            </a:r>
          </a:p>
          <a:p>
            <a:pPr marL="0" indent="0" algn="just">
              <a:buNone/>
            </a:pPr>
            <a:r>
              <a:rPr lang="en-US" sz="2000" dirty="0">
                <a:latin typeface="Century" panose="02040604050505020304" pitchFamily="18" charset="0"/>
              </a:rPr>
              <a:t>4. Do you wholly agree with the modifications in the facts by the Assessing Officer. If not, give reasons pointing the specific fact or facts with which you do not agree along with the reasons and documentary evidence, if any</a:t>
            </a:r>
          </a:p>
          <a:p>
            <a:pPr marL="0" indent="0">
              <a:buNone/>
            </a:pPr>
            <a:r>
              <a:rPr lang="en-US" sz="2000" dirty="0">
                <a:latin typeface="Century" panose="02040604050505020304" pitchFamily="18" charset="0"/>
              </a:rPr>
              <a:t>5. Legal arguments submitted to Assessing Officer </a:t>
            </a:r>
          </a:p>
          <a:p>
            <a:pPr marL="0" indent="0">
              <a:buNone/>
            </a:pPr>
            <a:r>
              <a:rPr lang="en-US" sz="2000" dirty="0">
                <a:latin typeface="Century" panose="02040604050505020304" pitchFamily="18" charset="0"/>
              </a:rPr>
              <a:t>6. Case laws relied upon by the assessee </a:t>
            </a:r>
          </a:p>
          <a:p>
            <a:pPr marL="0" indent="0" algn="just">
              <a:buNone/>
            </a:pPr>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16EFFDD4-4E7F-18F0-2BE6-132DA9253C5D}"/>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BC1DB710-DBD2-8328-72F2-4FCE93D87B77}"/>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65</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22382505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31785-A670-92EB-3AF6-08E4164418BB}"/>
              </a:ext>
            </a:extLst>
          </p:cNvPr>
          <p:cNvSpPr>
            <a:spLocks noGrp="1"/>
          </p:cNvSpPr>
          <p:nvPr>
            <p:ph type="title"/>
          </p:nvPr>
        </p:nvSpPr>
        <p:spPr/>
        <p:txBody>
          <a:bodyPr/>
          <a:lstStyle/>
          <a:p>
            <a:pPr algn="ctr"/>
            <a:r>
              <a:rPr lang="en-US" sz="2800" dirty="0">
                <a:solidFill>
                  <a:schemeClr val="tx1"/>
                </a:solidFill>
                <a:latin typeface="Century" panose="02040604050505020304" pitchFamily="18" charset="0"/>
              </a:rPr>
              <a:t> Form No. 35A                 Contd..</a:t>
            </a:r>
            <a:endParaRPr lang="en-IN" sz="28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8E254C77-6A68-1379-EEC4-4271BF6E312C}"/>
              </a:ext>
            </a:extLst>
          </p:cNvPr>
          <p:cNvSpPr>
            <a:spLocks noGrp="1"/>
          </p:cNvSpPr>
          <p:nvPr>
            <p:ph idx="1"/>
          </p:nvPr>
        </p:nvSpPr>
        <p:spPr>
          <a:xfrm>
            <a:off x="838200" y="2209800"/>
            <a:ext cx="8153400" cy="3876675"/>
          </a:xfrm>
        </p:spPr>
        <p:txBody>
          <a:bodyPr/>
          <a:lstStyle/>
          <a:p>
            <a:pPr marL="0" indent="0">
              <a:buNone/>
            </a:pPr>
            <a:r>
              <a:rPr lang="en-US" sz="2000" dirty="0">
                <a:latin typeface="Century" panose="02040604050505020304" pitchFamily="18" charset="0"/>
              </a:rPr>
              <a:t>7. Legal argument relied upon by the Assessing Officer </a:t>
            </a:r>
          </a:p>
          <a:p>
            <a:pPr marL="0" indent="0">
              <a:buNone/>
            </a:pPr>
            <a:r>
              <a:rPr lang="en-US" sz="2000" dirty="0">
                <a:latin typeface="Century" panose="02040604050505020304" pitchFamily="18" charset="0"/>
              </a:rPr>
              <a:t>8. Case laws relied upon by the Assessing Officer </a:t>
            </a:r>
          </a:p>
          <a:p>
            <a:pPr marL="0" indent="0">
              <a:buNone/>
            </a:pPr>
            <a:r>
              <a:rPr lang="en-US" sz="2000" dirty="0">
                <a:latin typeface="Century" panose="02040604050505020304" pitchFamily="18" charset="0"/>
              </a:rPr>
              <a:t>9. Any additional new case laws which the assessee may like to rely upon </a:t>
            </a:r>
          </a:p>
          <a:p>
            <a:pPr marL="0" indent="0">
              <a:buNone/>
            </a:pPr>
            <a:r>
              <a:rPr lang="en-US" sz="2000" dirty="0">
                <a:latin typeface="Century" panose="02040604050505020304" pitchFamily="18" charset="0"/>
              </a:rPr>
              <a:t>10. Factual and legal arguments against the addition proposed by the Assessing Officer</a:t>
            </a:r>
          </a:p>
          <a:p>
            <a:pPr marL="0" indent="0">
              <a:buNone/>
            </a:pPr>
            <a:r>
              <a:rPr lang="en-US" sz="1400" dirty="0">
                <a:latin typeface="Century" panose="02040604050505020304" pitchFamily="18" charset="0"/>
              </a:rPr>
              <a:t>VERIFICATION </a:t>
            </a:r>
          </a:p>
          <a:p>
            <a:pPr marL="0" indent="0">
              <a:buNone/>
            </a:pPr>
            <a:r>
              <a:rPr lang="en-US" sz="1400" dirty="0">
                <a:latin typeface="Century" panose="02040604050505020304" pitchFamily="18" charset="0"/>
              </a:rPr>
              <a:t>I</a:t>
            </a:r>
            <a:r>
              <a:rPr lang="en-US" sz="2000" dirty="0">
                <a:latin typeface="Century" panose="02040604050505020304" pitchFamily="18" charset="0"/>
              </a:rPr>
              <a:t>,......................... the assessee, do hereby declare that what is stated above is true to the best of my information and belief.</a:t>
            </a:r>
          </a:p>
          <a:p>
            <a:pPr marL="0" indent="0">
              <a:buNone/>
            </a:pPr>
            <a:r>
              <a:rPr lang="en-US" sz="2000" dirty="0">
                <a:latin typeface="Century" panose="02040604050505020304" pitchFamily="18" charset="0"/>
              </a:rPr>
              <a:t> Place :........................ Date :........................ </a:t>
            </a:r>
          </a:p>
          <a:p>
            <a:pPr marL="0" indent="0">
              <a:buNone/>
            </a:pPr>
            <a:r>
              <a:rPr lang="en-US" sz="2000" dirty="0">
                <a:latin typeface="Century" panose="02040604050505020304" pitchFamily="18" charset="0"/>
              </a:rPr>
              <a:t>Signature</a:t>
            </a:r>
          </a:p>
          <a:p>
            <a:pPr marL="0" indent="0">
              <a:buNone/>
            </a:pPr>
            <a:r>
              <a:rPr lang="en-US" sz="2000" dirty="0">
                <a:latin typeface="Century" panose="02040604050505020304" pitchFamily="18" charset="0"/>
              </a:rPr>
              <a:t> Status of assessee</a:t>
            </a:r>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DAF25F54-2E58-BA4E-7A1D-54D2A10FB787}"/>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3448DD08-7FA9-16F5-1F82-A80629855BEC}"/>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66</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42200288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87707-1B95-FC29-D713-9D0D2150F51A}"/>
              </a:ext>
            </a:extLst>
          </p:cNvPr>
          <p:cNvSpPr>
            <a:spLocks noGrp="1"/>
          </p:cNvSpPr>
          <p:nvPr>
            <p:ph type="title"/>
          </p:nvPr>
        </p:nvSpPr>
        <p:spPr/>
        <p:txBody>
          <a:bodyPr/>
          <a:lstStyle/>
          <a:p>
            <a:endParaRPr lang="en-IN"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D3651F4-7012-F629-1BCA-A2A40B2EEC74}"/>
              </a:ext>
            </a:extLst>
          </p:cNvPr>
          <p:cNvSpPr>
            <a:spLocks noGrp="1"/>
          </p:cNvSpPr>
          <p:nvPr>
            <p:ph idx="1"/>
          </p:nvPr>
        </p:nvSpPr>
        <p:spPr/>
        <p:txBody>
          <a:bodyPr/>
          <a:lstStyle/>
          <a:p>
            <a:pPr marL="0" indent="0">
              <a:buNone/>
            </a:pPr>
            <a:endParaRPr lang="en-IN" dirty="0">
              <a:latin typeface="Century" panose="02040604050505020304" pitchFamily="18" charset="0"/>
            </a:endParaRPr>
          </a:p>
          <a:p>
            <a:pPr marL="0" indent="0">
              <a:buNone/>
            </a:pPr>
            <a:endParaRPr lang="en-IN" dirty="0">
              <a:latin typeface="Century" panose="02040604050505020304" pitchFamily="18" charset="0"/>
            </a:endParaRPr>
          </a:p>
          <a:p>
            <a:pPr marL="0" indent="0" algn="ctr">
              <a:buNone/>
            </a:pPr>
            <a:r>
              <a:rPr lang="en-IN" b="1" dirty="0">
                <a:latin typeface="Century" panose="02040604050505020304" pitchFamily="18" charset="0"/>
              </a:rPr>
              <a:t>FORM 36B</a:t>
            </a:r>
          </a:p>
          <a:p>
            <a:pPr marL="0" indent="0" algn="ctr">
              <a:buNone/>
            </a:pPr>
            <a:r>
              <a:rPr lang="en-IN" b="1" dirty="0">
                <a:latin typeface="Century" panose="02040604050505020304" pitchFamily="18" charset="0"/>
              </a:rPr>
              <a:t>FORM FOR FILING APPEAL AT ITAT</a:t>
            </a:r>
          </a:p>
        </p:txBody>
      </p:sp>
      <p:sp>
        <p:nvSpPr>
          <p:cNvPr id="4" name="Footer Placeholder 3">
            <a:extLst>
              <a:ext uri="{FF2B5EF4-FFF2-40B4-BE49-F238E27FC236}">
                <a16:creationId xmlns:a16="http://schemas.microsoft.com/office/drawing/2014/main" id="{1D12B06A-B020-8448-B08C-FFB97016C425}"/>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A29D46F7-BAC4-C5F1-0C84-CFE5D8F2017A}"/>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67</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1632794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F819E-823F-90FF-53CE-25F7BEFA1A36}"/>
              </a:ext>
            </a:extLst>
          </p:cNvPr>
          <p:cNvSpPr>
            <a:spLocks noGrp="1"/>
          </p:cNvSpPr>
          <p:nvPr>
            <p:ph type="title"/>
          </p:nvPr>
        </p:nvSpPr>
        <p:spPr/>
        <p:txBody>
          <a:bodyPr/>
          <a:lstStyle/>
          <a:p>
            <a:pPr algn="ctr"/>
            <a:r>
              <a:rPr lang="en-US" sz="2000" dirty="0">
                <a:solidFill>
                  <a:schemeClr val="tx1"/>
                </a:solidFill>
                <a:latin typeface="Century" panose="02040604050505020304" pitchFamily="18" charset="0"/>
              </a:rPr>
              <a:t>FORM NO. 36B [See rule 14] Form of appeal to the Appellate Tribunal In the Income-tax Appellate Tribunal ........................................... </a:t>
            </a:r>
            <a:br>
              <a:rPr lang="en-US" sz="2000" dirty="0">
                <a:solidFill>
                  <a:schemeClr val="tx1"/>
                </a:solidFill>
                <a:latin typeface="Century" panose="02040604050505020304" pitchFamily="18" charset="0"/>
              </a:rPr>
            </a:br>
            <a:r>
              <a:rPr lang="en-US" sz="2000" dirty="0">
                <a:solidFill>
                  <a:schemeClr val="tx1"/>
                </a:solidFill>
                <a:latin typeface="Century" panose="02040604050505020304" pitchFamily="18" charset="0"/>
              </a:rPr>
              <a:t>Appeal No. .................. of .................. </a:t>
            </a:r>
            <a:br>
              <a:rPr lang="en-US" sz="2000" dirty="0">
                <a:solidFill>
                  <a:schemeClr val="tx1"/>
                </a:solidFill>
                <a:latin typeface="Century" panose="02040604050505020304" pitchFamily="18" charset="0"/>
              </a:rPr>
            </a:br>
            <a:r>
              <a:rPr lang="en-US" sz="2000" dirty="0">
                <a:solidFill>
                  <a:schemeClr val="tx1"/>
                </a:solidFill>
                <a:latin typeface="Century" panose="02040604050505020304" pitchFamily="18" charset="0"/>
              </a:rPr>
              <a:t>Versus</a:t>
            </a:r>
            <a:br>
              <a:rPr lang="en-US" sz="2000" dirty="0">
                <a:solidFill>
                  <a:schemeClr val="tx1"/>
                </a:solidFill>
                <a:latin typeface="Century" panose="02040604050505020304" pitchFamily="18" charset="0"/>
              </a:rPr>
            </a:br>
            <a:r>
              <a:rPr lang="en-US" sz="2000" dirty="0">
                <a:solidFill>
                  <a:schemeClr val="tx1"/>
                </a:solidFill>
                <a:latin typeface="Century" panose="02040604050505020304" pitchFamily="18" charset="0"/>
              </a:rPr>
              <a:t> APPELLANT                           RESPONDENT</a:t>
            </a:r>
            <a:endParaRPr lang="en-IN" sz="66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6E22583-F514-DB60-63C3-8F86C0856B9E}"/>
              </a:ext>
            </a:extLst>
          </p:cNvPr>
          <p:cNvSpPr>
            <a:spLocks noGrp="1"/>
          </p:cNvSpPr>
          <p:nvPr>
            <p:ph idx="1"/>
          </p:nvPr>
        </p:nvSpPr>
        <p:spPr>
          <a:xfrm>
            <a:off x="838200" y="2362200"/>
            <a:ext cx="7848600" cy="4114800"/>
          </a:xfrm>
        </p:spPr>
        <p:txBody>
          <a:bodyPr/>
          <a:lstStyle/>
          <a:p>
            <a:pPr marL="0" indent="0" algn="just">
              <a:buNone/>
            </a:pPr>
            <a:r>
              <a:rPr lang="en-US" sz="2000" dirty="0">
                <a:latin typeface="Century" panose="02040604050505020304" pitchFamily="18" charset="0"/>
              </a:rPr>
              <a:t>1. The State in which the assessment was made </a:t>
            </a:r>
          </a:p>
          <a:p>
            <a:pPr marL="0" indent="0" algn="just">
              <a:buNone/>
            </a:pPr>
            <a:r>
              <a:rPr lang="en-US" sz="2000" dirty="0">
                <a:latin typeface="Century" panose="02040604050505020304" pitchFamily="18" charset="0"/>
              </a:rPr>
              <a:t>2. Section under which the order appealed against was passed</a:t>
            </a:r>
          </a:p>
          <a:p>
            <a:pPr marL="0" indent="0" algn="just">
              <a:buNone/>
            </a:pPr>
            <a:r>
              <a:rPr lang="en-US" sz="2000" dirty="0">
                <a:latin typeface="Century" panose="02040604050505020304" pitchFamily="18" charset="0"/>
              </a:rPr>
              <a:t>3. Assessment year in connection with which the appeal is preferred </a:t>
            </a:r>
          </a:p>
          <a:p>
            <a:pPr marL="0" indent="0" algn="just">
              <a:buNone/>
            </a:pPr>
            <a:r>
              <a:rPr lang="en-US" sz="2000" dirty="0">
                <a:latin typeface="Century" panose="02040604050505020304" pitchFamily="18" charset="0"/>
              </a:rPr>
              <a:t>3A. Total income declared by the assessee for the assessment year referred to in item 3 </a:t>
            </a:r>
          </a:p>
          <a:p>
            <a:pPr marL="0" indent="0" algn="just">
              <a:buNone/>
            </a:pPr>
            <a:r>
              <a:rPr lang="en-US" sz="2000" dirty="0">
                <a:latin typeface="Century" panose="02040604050505020304" pitchFamily="18" charset="0"/>
              </a:rPr>
              <a:t>3B. Total income as computed by the Assessing Officer for the assessment year referred to in item 3</a:t>
            </a:r>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C2A9D201-F2F8-28D5-6512-959D81875E0E}"/>
              </a:ext>
            </a:extLst>
          </p:cNvPr>
          <p:cNvSpPr>
            <a:spLocks noGrp="1"/>
          </p:cNvSpPr>
          <p:nvPr>
            <p:ph type="ftr" sz="quarter" idx="11"/>
          </p:nvPr>
        </p:nvSpPr>
        <p:spPr/>
        <p:txBody>
          <a:bodyPr/>
          <a:lstStyle/>
          <a:p>
            <a:pPr>
              <a:defRPr/>
            </a:pPr>
            <a:r>
              <a:rPr lang="en-US"/>
              <a:t>CA SHARAD A. SHAH</a:t>
            </a:r>
          </a:p>
        </p:txBody>
      </p:sp>
      <p:sp>
        <p:nvSpPr>
          <p:cNvPr id="5" name="Slide Number Placeholder 4">
            <a:extLst>
              <a:ext uri="{FF2B5EF4-FFF2-40B4-BE49-F238E27FC236}">
                <a16:creationId xmlns:a16="http://schemas.microsoft.com/office/drawing/2014/main" id="{1F1E1123-0A89-C815-B9FD-37D0304E22AA}"/>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68</a:t>
            </a:fld>
            <a:endParaRPr lang="en-US" altLang="en-US" dirty="0">
              <a:solidFill>
                <a:schemeClr val="tx1"/>
              </a:solidFill>
              <a:latin typeface="Century" panose="02040604050505020304" pitchFamily="18" charset="0"/>
            </a:endParaRPr>
          </a:p>
        </p:txBody>
      </p:sp>
    </p:spTree>
    <p:extLst>
      <p:ext uri="{BB962C8B-B14F-4D97-AF65-F5344CB8AC3E}">
        <p14:creationId xmlns:p14="http://schemas.microsoft.com/office/powerpoint/2010/main" val="30068080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66F87-12D0-98F5-2C10-019A04944B82}"/>
              </a:ext>
            </a:extLst>
          </p:cNvPr>
          <p:cNvSpPr>
            <a:spLocks noGrp="1"/>
          </p:cNvSpPr>
          <p:nvPr>
            <p:ph type="title"/>
          </p:nvPr>
        </p:nvSpPr>
        <p:spPr/>
        <p:txBody>
          <a:bodyPr/>
          <a:lstStyle/>
          <a:p>
            <a:pPr algn="ctr"/>
            <a:r>
              <a:rPr lang="en-US" sz="2800" dirty="0">
                <a:solidFill>
                  <a:schemeClr val="tx1"/>
                </a:solidFill>
                <a:latin typeface="Century" panose="02040604050505020304" pitchFamily="18" charset="0"/>
              </a:rPr>
              <a:t>Form No. 36B                 Contd.. </a:t>
            </a:r>
            <a:endParaRPr lang="en-IN" sz="28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1E0FF37F-9C79-C342-B3AB-957A49BD0B22}"/>
              </a:ext>
            </a:extLst>
          </p:cNvPr>
          <p:cNvSpPr>
            <a:spLocks noGrp="1"/>
          </p:cNvSpPr>
          <p:nvPr>
            <p:ph idx="1"/>
          </p:nvPr>
        </p:nvSpPr>
        <p:spPr/>
        <p:txBody>
          <a:bodyPr/>
          <a:lstStyle/>
          <a:p>
            <a:pPr marL="0" indent="0">
              <a:buNone/>
            </a:pPr>
            <a:r>
              <a:rPr lang="en-US" sz="2000" dirty="0">
                <a:latin typeface="Century" panose="02040604050505020304" pitchFamily="18" charset="0"/>
              </a:rPr>
              <a:t>The Assessing Officer passing the original order </a:t>
            </a:r>
          </a:p>
          <a:p>
            <a:pPr marL="0" indent="0">
              <a:buNone/>
            </a:pPr>
            <a:r>
              <a:rPr lang="en-US" sz="2000" dirty="0">
                <a:latin typeface="Century" panose="02040604050505020304" pitchFamily="18" charset="0"/>
              </a:rPr>
              <a:t>5. Copy of Order of Dispute Resolution Panel</a:t>
            </a:r>
          </a:p>
          <a:p>
            <a:pPr marL="0" indent="0">
              <a:buNone/>
            </a:pPr>
            <a:r>
              <a:rPr lang="en-US" sz="2000" dirty="0">
                <a:latin typeface="Century" panose="02040604050505020304" pitchFamily="18" charset="0"/>
              </a:rPr>
              <a:t>6. Date of communication of the order appealed against </a:t>
            </a:r>
          </a:p>
          <a:p>
            <a:pPr marL="0" indent="0">
              <a:buNone/>
            </a:pPr>
            <a:r>
              <a:rPr lang="en-US" sz="2000" dirty="0">
                <a:latin typeface="Century" panose="02040604050505020304" pitchFamily="18" charset="0"/>
              </a:rPr>
              <a:t>7. Address to which notices may be sent to the appellant </a:t>
            </a:r>
          </a:p>
          <a:p>
            <a:pPr marL="0" indent="0">
              <a:buNone/>
            </a:pPr>
            <a:r>
              <a:rPr lang="en-US" sz="2000" dirty="0">
                <a:latin typeface="Century" panose="02040604050505020304" pitchFamily="18" charset="0"/>
              </a:rPr>
              <a:t>8. Address to which notices may be sent to the respondent </a:t>
            </a:r>
          </a:p>
          <a:p>
            <a:pPr marL="0" indent="0">
              <a:buNone/>
            </a:pPr>
            <a:r>
              <a:rPr lang="en-US" sz="2000" dirty="0">
                <a:latin typeface="Century" panose="02040604050505020304" pitchFamily="18" charset="0"/>
              </a:rPr>
              <a:t>9. Relief claimed in appeal</a:t>
            </a:r>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40131C24-4E61-A3D6-70A8-8A450FC499D1}"/>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09AD47F8-AE14-EAED-D733-CA6AF7F4E785}"/>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69</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116312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C1FD5-3906-8BD4-2C16-7ABB6A0580C1}"/>
              </a:ext>
            </a:extLst>
          </p:cNvPr>
          <p:cNvSpPr>
            <a:spLocks noGrp="1"/>
          </p:cNvSpPr>
          <p:nvPr>
            <p:ph type="title"/>
          </p:nvPr>
        </p:nvSpPr>
        <p:spPr>
          <a:xfrm>
            <a:off x="826770" y="771525"/>
            <a:ext cx="7924800" cy="1143000"/>
          </a:xfrm>
        </p:spPr>
        <p:txBody>
          <a:bodyPr/>
          <a:lstStyle/>
          <a:p>
            <a:pPr algn="ctr"/>
            <a:r>
              <a:rPr lang="en-IN" sz="3000" dirty="0">
                <a:solidFill>
                  <a:schemeClr val="tx1"/>
                </a:solidFill>
                <a:latin typeface="Century" panose="02040604050505020304" pitchFamily="18" charset="0"/>
              </a:rPr>
              <a:t>3/2026- not necessary that International transactions and SDT- both must be referred</a:t>
            </a:r>
          </a:p>
        </p:txBody>
      </p:sp>
      <p:sp>
        <p:nvSpPr>
          <p:cNvPr id="3" name="Content Placeholder 2">
            <a:extLst>
              <a:ext uri="{FF2B5EF4-FFF2-40B4-BE49-F238E27FC236}">
                <a16:creationId xmlns:a16="http://schemas.microsoft.com/office/drawing/2014/main" id="{7225EBDD-DDFD-7E84-4627-4E2F66DE5F23}"/>
              </a:ext>
            </a:extLst>
          </p:cNvPr>
          <p:cNvSpPr>
            <a:spLocks noGrp="1"/>
          </p:cNvSpPr>
          <p:nvPr>
            <p:ph idx="1"/>
          </p:nvPr>
        </p:nvSpPr>
        <p:spPr>
          <a:xfrm>
            <a:off x="671513" y="2286000"/>
            <a:ext cx="8243887" cy="4343400"/>
          </a:xfrm>
        </p:spPr>
        <p:txBody>
          <a:bodyPr/>
          <a:lstStyle/>
          <a:p>
            <a:pPr marL="0" indent="0" algn="just">
              <a:lnSpc>
                <a:spcPct val="107000"/>
              </a:lnSpc>
              <a:spcAft>
                <a:spcPts val="800"/>
              </a:spcAft>
              <a:buNone/>
            </a:pPr>
            <a:r>
              <a:rPr lang="en-IN" sz="1800" b="1" kern="100" dirty="0">
                <a:latin typeface="Century" panose="02040604050505020304" pitchFamily="18" charset="0"/>
                <a:ea typeface="Calibri" panose="020F0502020204030204" pitchFamily="34" charset="0"/>
                <a:cs typeface="Mangal" panose="02040503050203030202" pitchFamily="18" charset="0"/>
              </a:rPr>
              <a:t>Scrutiny may be necessary based on risk parameters, so however that</a:t>
            </a:r>
            <a:endParaRPr lang="en-IN" sz="1800" b="1" kern="100" dirty="0">
              <a:effectLst/>
              <a:latin typeface="Century" panose="02040604050505020304" pitchFamily="18" charset="0"/>
              <a:ea typeface="Calibri" panose="020F0502020204030204" pitchFamily="34" charset="0"/>
              <a:cs typeface="Mangal" panose="02040503050203030202" pitchFamily="18" charset="0"/>
            </a:endParaRPr>
          </a:p>
          <a:p>
            <a:pPr algn="just">
              <a:lnSpc>
                <a:spcPct val="107000"/>
              </a:lnSpc>
              <a:spcAft>
                <a:spcPts val="800"/>
              </a:spcAft>
            </a:pPr>
            <a:r>
              <a:rPr lang="en-IN" sz="1800" kern="100" dirty="0">
                <a:effectLst/>
                <a:latin typeface="Century" panose="02040604050505020304" pitchFamily="18" charset="0"/>
                <a:ea typeface="Calibri" panose="020F0502020204030204" pitchFamily="34" charset="0"/>
                <a:cs typeface="Mangal" panose="02040503050203030202" pitchFamily="18" charset="0"/>
              </a:rPr>
              <a:t>(a) If a case has been selected for scrutiny on a TP risk parameter  pertaining to international transactions only, then the international transactions shall alone be referred to the TPO; </a:t>
            </a:r>
          </a:p>
          <a:p>
            <a:pPr algn="just">
              <a:lnSpc>
                <a:spcPct val="107000"/>
              </a:lnSpc>
              <a:spcAft>
                <a:spcPts val="800"/>
              </a:spcAft>
            </a:pPr>
            <a:r>
              <a:rPr lang="en-IN" sz="1800" kern="100" dirty="0">
                <a:effectLst/>
                <a:latin typeface="Century" panose="02040604050505020304" pitchFamily="18" charset="0"/>
                <a:ea typeface="Calibri" panose="020F0502020204030204" pitchFamily="34" charset="0"/>
                <a:cs typeface="Mangal" panose="02040503050203030202" pitchFamily="18" charset="0"/>
              </a:rPr>
              <a:t>(b) If a case has been selected for scrutiny on a TP risk parameter pertaining to specified domestic transactions only, then the specified domestic transactions shall alone be referred to the TPO; </a:t>
            </a:r>
          </a:p>
          <a:p>
            <a:pPr algn="just">
              <a:lnSpc>
                <a:spcPct val="107000"/>
              </a:lnSpc>
              <a:spcAft>
                <a:spcPts val="800"/>
              </a:spcAft>
            </a:pPr>
            <a:r>
              <a:rPr lang="en-IN" sz="1800" kern="100" dirty="0">
                <a:effectLst/>
                <a:latin typeface="Century" panose="02040604050505020304" pitchFamily="18" charset="0"/>
                <a:ea typeface="Calibri" panose="020F0502020204030204" pitchFamily="34" charset="0"/>
                <a:cs typeface="Mangal" panose="02040503050203030202" pitchFamily="18" charset="0"/>
              </a:rPr>
              <a:t>and (c) If a case has been selected for scrutiny on the basis of TP risk   parameters  pertaining  to  both  international  transactions  and specified domestic transactions, then the international transactions  and the specified domestic transactions shall together be referred to the TPO.</a:t>
            </a:r>
          </a:p>
          <a:p>
            <a:endParaRPr lang="en-IN" dirty="0">
              <a:latin typeface="Century" panose="02040604050505020304" pitchFamily="18" charset="0"/>
            </a:endParaRPr>
          </a:p>
        </p:txBody>
      </p:sp>
      <p:sp>
        <p:nvSpPr>
          <p:cNvPr id="4" name="Footer Placeholder 3">
            <a:extLst>
              <a:ext uri="{FF2B5EF4-FFF2-40B4-BE49-F238E27FC236}">
                <a16:creationId xmlns:a16="http://schemas.microsoft.com/office/drawing/2014/main" id="{B6F2D13B-BB1A-4FB0-CEB8-F3DDBC8A913C}"/>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D4D3789A-D857-01D2-FF88-B3E9F4DBDB7D}"/>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7</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9516381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40AF8-B984-262A-0690-9590EB2EC2BE}"/>
              </a:ext>
            </a:extLst>
          </p:cNvPr>
          <p:cNvSpPr>
            <a:spLocks noGrp="1"/>
          </p:cNvSpPr>
          <p:nvPr>
            <p:ph type="title"/>
          </p:nvPr>
        </p:nvSpPr>
        <p:spPr/>
        <p:txBody>
          <a:bodyPr/>
          <a:lstStyle/>
          <a:p>
            <a:pPr algn="ctr"/>
            <a:r>
              <a:rPr lang="en-US" sz="3200" dirty="0">
                <a:solidFill>
                  <a:schemeClr val="tx1"/>
                </a:solidFill>
                <a:latin typeface="Century" panose="02040604050505020304" pitchFamily="18" charset="0"/>
              </a:rPr>
              <a:t>Form No. 36B                 Contd. </a:t>
            </a:r>
            <a:endParaRPr lang="en-IN" sz="3200" dirty="0">
              <a:solidFill>
                <a:schemeClr val="tx1"/>
              </a:solidFill>
              <a:latin typeface="Century" panose="02040604050505020304" pitchFamily="18" charset="0"/>
            </a:endParaRPr>
          </a:p>
        </p:txBody>
      </p:sp>
      <p:sp>
        <p:nvSpPr>
          <p:cNvPr id="3" name="Content Placeholder 2">
            <a:extLst>
              <a:ext uri="{FF2B5EF4-FFF2-40B4-BE49-F238E27FC236}">
                <a16:creationId xmlns:a16="http://schemas.microsoft.com/office/drawing/2014/main" id="{73505D57-A310-9377-B398-5EA420D1DAA8}"/>
              </a:ext>
            </a:extLst>
          </p:cNvPr>
          <p:cNvSpPr>
            <a:spLocks noGrp="1"/>
          </p:cNvSpPr>
          <p:nvPr>
            <p:ph idx="1"/>
          </p:nvPr>
        </p:nvSpPr>
        <p:spPr/>
        <p:txBody>
          <a:bodyPr/>
          <a:lstStyle/>
          <a:p>
            <a:pPr marL="0" indent="0" algn="ctr">
              <a:buNone/>
            </a:pPr>
            <a:r>
              <a:rPr lang="en-US" sz="2000" b="1" dirty="0">
                <a:latin typeface="Century" panose="02040604050505020304" pitchFamily="18" charset="0"/>
              </a:rPr>
              <a:t>GROUNDS OF APPEAL </a:t>
            </a:r>
          </a:p>
          <a:p>
            <a:pPr marL="0" indent="0">
              <a:buNone/>
            </a:pPr>
            <a:r>
              <a:rPr lang="en-US" sz="2000" dirty="0">
                <a:latin typeface="Century" panose="02040604050505020304" pitchFamily="18" charset="0"/>
              </a:rPr>
              <a:t>Signature					 Signature (Authorized representative, if any)		 (Appellant)</a:t>
            </a:r>
          </a:p>
          <a:p>
            <a:pPr marL="0" indent="0">
              <a:buNone/>
            </a:pPr>
            <a:endParaRPr lang="en-US" sz="2000" dirty="0">
              <a:latin typeface="Century" panose="02040604050505020304" pitchFamily="18" charset="0"/>
            </a:endParaRPr>
          </a:p>
          <a:p>
            <a:pPr marL="0" indent="0" algn="ctr">
              <a:buNone/>
            </a:pPr>
            <a:r>
              <a:rPr lang="en-US" sz="2000" b="1" dirty="0">
                <a:latin typeface="Century" panose="02040604050505020304" pitchFamily="18" charset="0"/>
              </a:rPr>
              <a:t>Verification </a:t>
            </a:r>
          </a:p>
          <a:p>
            <a:pPr marL="0" indent="0">
              <a:buNone/>
            </a:pPr>
            <a:r>
              <a:rPr lang="en-US" sz="2000" dirty="0">
                <a:latin typeface="Century" panose="02040604050505020304" pitchFamily="18" charset="0"/>
              </a:rPr>
              <a:t>I,........................, the appellant, do hereby declare that what is stated above is true to the best of my information and belief. Verified today the...............................day of ............................... . Signature (Appellant)</a:t>
            </a:r>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D41FBCEA-6604-208C-9118-A8CE35CF3DDD}"/>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BDD7512E-F4C2-F41F-3C10-A74E7D47FB6D}"/>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70</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6204020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AutoShape 2"/>
          <p:cNvSpPr>
            <a:spLocks noGrp="1" noChangeArrowheads="1"/>
          </p:cNvSpPr>
          <p:nvPr>
            <p:ph type="title"/>
          </p:nvPr>
        </p:nvSpPr>
        <p:spPr>
          <a:xfrm>
            <a:off x="762000" y="762000"/>
            <a:ext cx="7543800" cy="1143000"/>
          </a:xfrm>
        </p:spPr>
        <p:txBody>
          <a:bodyPr/>
          <a:lstStyle/>
          <a:p>
            <a:pPr algn="ctr" eaLnBrk="1" hangingPunct="1"/>
            <a:r>
              <a:rPr lang="en-US" altLang="en-US" sz="4000" dirty="0">
                <a:solidFill>
                  <a:schemeClr val="tx1"/>
                </a:solidFill>
                <a:latin typeface="Century" panose="02040604050505020304" pitchFamily="18" charset="0"/>
              </a:rPr>
              <a:t>     Thank You</a:t>
            </a:r>
          </a:p>
        </p:txBody>
      </p:sp>
      <p:pic>
        <p:nvPicPr>
          <p:cNvPr id="41988" name="Picture 4" descr="hndshak3"/>
          <p:cNvPicPr>
            <a:picLocks noGrp="1" noChangeAspect="1" noChangeArrowheads="1"/>
          </p:cNvPicPr>
          <p:nvPr>
            <p:ph type="body" idx="1"/>
          </p:nvPr>
        </p:nvPicPr>
        <p:blipFill>
          <a:blip r:embed="rId2" cstate="print"/>
          <a:srcRect/>
          <a:stretch>
            <a:fillRect/>
          </a:stretch>
        </p:blipFill>
        <p:spPr>
          <a:xfrm>
            <a:off x="3048000" y="2768600"/>
            <a:ext cx="4191000" cy="2911475"/>
          </a:xfrm>
          <a:noFill/>
        </p:spPr>
      </p:pic>
      <p:sp>
        <p:nvSpPr>
          <p:cNvPr id="10" name="Slide Number Placeholder 9"/>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71</a:t>
            </a:fld>
            <a:endParaRPr lang="en-US" altLang="en-US">
              <a:solidFill>
                <a:schemeClr val="tx1"/>
              </a:solidFill>
              <a:latin typeface="Century" panose="02040604050505020304" pitchFamily="18" charset="0"/>
            </a:endParaRPr>
          </a:p>
        </p:txBody>
      </p:sp>
      <p:sp>
        <p:nvSpPr>
          <p:cNvPr id="12" name="Footer Placeholder 11"/>
          <p:cNvSpPr>
            <a:spLocks noGrp="1"/>
          </p:cNvSpPr>
          <p:nvPr>
            <p:ph type="ftr" sz="quarter" idx="11"/>
          </p:nvPr>
        </p:nvSpPr>
        <p:spPr>
          <a:xfrm>
            <a:off x="1524000" y="6096000"/>
            <a:ext cx="7164388" cy="447675"/>
          </a:xfrm>
        </p:spPr>
        <p:txBody>
          <a:bodyPr/>
          <a:lstStyle/>
          <a:p>
            <a:pPr>
              <a:defRPr/>
            </a:pPr>
            <a:r>
              <a:rPr lang="en-US" b="1" dirty="0">
                <a:latin typeface="Century" panose="02040604050505020304" pitchFamily="18" charset="0"/>
              </a:rPr>
              <a:t>CA SHARAD A. SHAH                  </a:t>
            </a:r>
            <a:r>
              <a:rPr lang="en-US" sz="1600" b="1" dirty="0">
                <a:latin typeface="Century" panose="02040604050505020304" pitchFamily="18" charset="0"/>
              </a:rPr>
              <a:t>  Mobile No. +91 9890 993333</a:t>
            </a:r>
            <a:endParaRPr lang="en-US" b="1"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19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A41E-F678-0C29-08CF-EF2146D897B7}"/>
              </a:ext>
            </a:extLst>
          </p:cNvPr>
          <p:cNvSpPr>
            <a:spLocks noGrp="1"/>
          </p:cNvSpPr>
          <p:nvPr>
            <p:ph type="title"/>
          </p:nvPr>
        </p:nvSpPr>
        <p:spPr/>
        <p:txBody>
          <a:bodyPr/>
          <a:lstStyle/>
          <a:p>
            <a:pPr algn="ctr"/>
            <a:r>
              <a:rPr lang="en-IN" sz="3000" dirty="0">
                <a:solidFill>
                  <a:schemeClr val="tx1"/>
                </a:solidFill>
                <a:latin typeface="Century" panose="02040604050505020304" pitchFamily="18" charset="0"/>
              </a:rPr>
              <a:t>3/2016- However, all International Transactions may have to be Scrutinised</a:t>
            </a:r>
          </a:p>
        </p:txBody>
      </p:sp>
      <p:sp>
        <p:nvSpPr>
          <p:cNvPr id="3" name="Content Placeholder 2">
            <a:extLst>
              <a:ext uri="{FF2B5EF4-FFF2-40B4-BE49-F238E27FC236}">
                <a16:creationId xmlns:a16="http://schemas.microsoft.com/office/drawing/2014/main" id="{DC6C7014-CC1A-66D4-8CCB-4B2A4BF6D757}"/>
              </a:ext>
            </a:extLst>
          </p:cNvPr>
          <p:cNvSpPr>
            <a:spLocks noGrp="1"/>
          </p:cNvSpPr>
          <p:nvPr>
            <p:ph idx="1"/>
          </p:nvPr>
        </p:nvSpPr>
        <p:spPr>
          <a:xfrm>
            <a:off x="609600" y="2286000"/>
            <a:ext cx="8153400" cy="4267200"/>
          </a:xfrm>
        </p:spPr>
        <p:txBody>
          <a:bodyPr/>
          <a:lstStyle/>
          <a:p>
            <a:pPr algn="just"/>
            <a:r>
              <a:rPr lang="en-IN" sz="2000" dirty="0">
                <a:effectLst/>
                <a:latin typeface="Century" panose="02040604050505020304" pitchFamily="18" charset="0"/>
                <a:ea typeface="Calibri" panose="020F0502020204030204" pitchFamily="34" charset="0"/>
              </a:rPr>
              <a:t> Since international transactions may be benchmarked together at the entity level due to the inter-linkages amongst them, if a case has been  selected for scrutiny on a TP risk parameter pertaining to one or more international transactions, then all the international transactions entered into by the taxpayer – except those about which the AO has decided not to make a reference as per paragraph 3.4   shall be referred to the TPO</a:t>
            </a:r>
            <a:endParaRPr lang="en-IN" sz="2000" dirty="0">
              <a:latin typeface="Century" panose="02040604050505020304" pitchFamily="18" charset="0"/>
            </a:endParaRPr>
          </a:p>
        </p:txBody>
      </p:sp>
      <p:sp>
        <p:nvSpPr>
          <p:cNvPr id="4" name="Footer Placeholder 3">
            <a:extLst>
              <a:ext uri="{FF2B5EF4-FFF2-40B4-BE49-F238E27FC236}">
                <a16:creationId xmlns:a16="http://schemas.microsoft.com/office/drawing/2014/main" id="{5E751E0D-7246-BAAC-A573-2A63CBEBABCE}"/>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DD967A0E-F32A-DB17-623D-927BE7F721FF}"/>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8</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1778367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FF5D6-DC4D-3356-47E9-FD970DE75444}"/>
              </a:ext>
            </a:extLst>
          </p:cNvPr>
          <p:cNvSpPr>
            <a:spLocks noGrp="1"/>
          </p:cNvSpPr>
          <p:nvPr>
            <p:ph type="title"/>
          </p:nvPr>
        </p:nvSpPr>
        <p:spPr/>
        <p:txBody>
          <a:bodyPr/>
          <a:lstStyle/>
          <a:p>
            <a:pPr algn="ctr"/>
            <a:r>
              <a:rPr lang="en-IN" sz="3200" dirty="0">
                <a:solidFill>
                  <a:schemeClr val="tx1"/>
                </a:solidFill>
                <a:latin typeface="Century" panose="02040604050505020304" pitchFamily="18" charset="0"/>
              </a:rPr>
              <a:t>3/2016 – when TP scrutiny need to be carried out</a:t>
            </a:r>
          </a:p>
        </p:txBody>
      </p:sp>
      <p:sp>
        <p:nvSpPr>
          <p:cNvPr id="3" name="Content Placeholder 2">
            <a:extLst>
              <a:ext uri="{FF2B5EF4-FFF2-40B4-BE49-F238E27FC236}">
                <a16:creationId xmlns:a16="http://schemas.microsoft.com/office/drawing/2014/main" id="{7BED374E-ECD2-51D3-F26A-29C5B6EEABA0}"/>
              </a:ext>
            </a:extLst>
          </p:cNvPr>
          <p:cNvSpPr>
            <a:spLocks noGrp="1"/>
          </p:cNvSpPr>
          <p:nvPr>
            <p:ph idx="1"/>
          </p:nvPr>
        </p:nvSpPr>
        <p:spPr/>
        <p:txBody>
          <a:bodyPr/>
          <a:lstStyle/>
          <a:p>
            <a:pPr algn="just"/>
            <a:r>
              <a:rPr lang="en-IN" sz="2100" dirty="0">
                <a:latin typeface="Century" panose="02040604050505020304" pitchFamily="18" charset="0"/>
              </a:rPr>
              <a:t>When TP Audit Report not filed</a:t>
            </a:r>
          </a:p>
          <a:p>
            <a:pPr algn="just"/>
            <a:r>
              <a:rPr lang="en-IN" sz="2100" dirty="0">
                <a:latin typeface="Century" panose="02040604050505020304" pitchFamily="18" charset="0"/>
              </a:rPr>
              <a:t>When AO observes that one or more Intl Transaction or SDT not disclosed/reported</a:t>
            </a:r>
          </a:p>
          <a:p>
            <a:pPr algn="just"/>
            <a:r>
              <a:rPr lang="en-IN" sz="2100" dirty="0">
                <a:latin typeface="Century" panose="02040604050505020304" pitchFamily="18" charset="0"/>
              </a:rPr>
              <a:t>When although Transaction reported but with a remark that either it is not an International Transaction or SDT or it has no impact on profit/loss of the assessee</a:t>
            </a:r>
          </a:p>
          <a:p>
            <a:pPr algn="just"/>
            <a:r>
              <a:rPr lang="en-IN" sz="2100" dirty="0">
                <a:latin typeface="Century" panose="02040604050505020304" pitchFamily="18" charset="0"/>
              </a:rPr>
              <a:t>Assessee must be given opportunity and when reference is objected- AO must pass speaking order</a:t>
            </a:r>
          </a:p>
          <a:p>
            <a:endParaRPr lang="en-IN" sz="2100" dirty="0">
              <a:latin typeface="Century" panose="02040604050505020304" pitchFamily="18" charset="0"/>
            </a:endParaRPr>
          </a:p>
        </p:txBody>
      </p:sp>
      <p:sp>
        <p:nvSpPr>
          <p:cNvPr id="4" name="Footer Placeholder 3">
            <a:extLst>
              <a:ext uri="{FF2B5EF4-FFF2-40B4-BE49-F238E27FC236}">
                <a16:creationId xmlns:a16="http://schemas.microsoft.com/office/drawing/2014/main" id="{138398BF-884F-F14E-B678-A1D86FDCAB6F}"/>
              </a:ext>
            </a:extLst>
          </p:cNvPr>
          <p:cNvSpPr>
            <a:spLocks noGrp="1"/>
          </p:cNvSpPr>
          <p:nvPr>
            <p:ph type="ftr" sz="quarter" idx="11"/>
          </p:nvPr>
        </p:nvSpPr>
        <p:spPr/>
        <p:txBody>
          <a:bodyPr/>
          <a:lstStyle/>
          <a:p>
            <a:pPr>
              <a:defRPr/>
            </a:pPr>
            <a:r>
              <a:rPr lang="en-US">
                <a:latin typeface="Century" panose="02040604050505020304" pitchFamily="18" charset="0"/>
              </a:rPr>
              <a:t>CA SHARAD A. SHAH</a:t>
            </a:r>
          </a:p>
        </p:txBody>
      </p:sp>
      <p:sp>
        <p:nvSpPr>
          <p:cNvPr id="5" name="Slide Number Placeholder 4">
            <a:extLst>
              <a:ext uri="{FF2B5EF4-FFF2-40B4-BE49-F238E27FC236}">
                <a16:creationId xmlns:a16="http://schemas.microsoft.com/office/drawing/2014/main" id="{94D4C641-841B-A729-C2B6-216C918B3136}"/>
              </a:ext>
            </a:extLst>
          </p:cNvPr>
          <p:cNvSpPr>
            <a:spLocks noGrp="1"/>
          </p:cNvSpPr>
          <p:nvPr>
            <p:ph type="sldNum" sz="quarter" idx="12"/>
          </p:nvPr>
        </p:nvSpPr>
        <p:spPr/>
        <p:txBody>
          <a:bodyPr/>
          <a:lstStyle/>
          <a:p>
            <a:fld id="{2DC3318A-F1A3-4C1B-8045-B7098A6FF42C}" type="slidenum">
              <a:rPr lang="en-US" altLang="en-US" smtClean="0">
                <a:solidFill>
                  <a:schemeClr val="tx1"/>
                </a:solidFill>
                <a:latin typeface="Century" panose="02040604050505020304" pitchFamily="18" charset="0"/>
              </a:rPr>
              <a:pPr/>
              <a:t>9</a:t>
            </a:fld>
            <a:endParaRPr lang="en-US" altLang="en-US">
              <a:solidFill>
                <a:schemeClr val="tx1"/>
              </a:solidFill>
              <a:latin typeface="Century" panose="02040604050505020304" pitchFamily="18" charset="0"/>
            </a:endParaRPr>
          </a:p>
        </p:txBody>
      </p:sp>
    </p:spTree>
    <p:extLst>
      <p:ext uri="{BB962C8B-B14F-4D97-AF65-F5344CB8AC3E}">
        <p14:creationId xmlns:p14="http://schemas.microsoft.com/office/powerpoint/2010/main" val="3283697512"/>
      </p:ext>
    </p:extLst>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4281</TotalTime>
  <Words>6225</Words>
  <Application>Microsoft Office PowerPoint</Application>
  <PresentationFormat>On-screen Show (4:3)</PresentationFormat>
  <Paragraphs>509</Paragraphs>
  <Slides>71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71</vt:i4>
      </vt:variant>
    </vt:vector>
  </HeadingPairs>
  <TitlesOfParts>
    <vt:vector size="76" baseType="lpstr">
      <vt:lpstr>Arial</vt:lpstr>
      <vt:lpstr>Century</vt:lpstr>
      <vt:lpstr>Times New Roman</vt:lpstr>
      <vt:lpstr>Wingdings</vt:lpstr>
      <vt:lpstr>Capsules</vt:lpstr>
      <vt:lpstr>TRANSFER PRICING Assessment and Appeal  (including Dispute Resolution Panel) S. 92CA and S. 144C</vt:lpstr>
      <vt:lpstr>Limitation of Presentation- not considered in this presentation </vt:lpstr>
      <vt:lpstr>Prime Compliance</vt:lpstr>
      <vt:lpstr>Selection of case for Scrutiny</vt:lpstr>
      <vt:lpstr>TP reference invalid if Circular 3/2016 violated</vt:lpstr>
      <vt:lpstr>Instruction 3 of 2016 AO not to go for TP issues</vt:lpstr>
      <vt:lpstr>3/2026- not necessary that International transactions and SDT- both must be referred</vt:lpstr>
      <vt:lpstr>3/2016- However, all International Transactions may have to be Scrutinised</vt:lpstr>
      <vt:lpstr>3/2016 – when TP scrutiny need to be carried out</vt:lpstr>
      <vt:lpstr>3/2016 – situation where TP scrutiny is necessary</vt:lpstr>
      <vt:lpstr>Time Limits  </vt:lpstr>
      <vt:lpstr>Litigation on time limit </vt:lpstr>
      <vt:lpstr>Litigation on time limit </vt:lpstr>
      <vt:lpstr>Decision by Bombay HC in shelf drilling –                                                               Contd..</vt:lpstr>
      <vt:lpstr>Decision by Bombay HC in shelf drilling –                                                               Contd..</vt:lpstr>
      <vt:lpstr>Decision by Bombay HC in shelf drilling –                                                               Contd..</vt:lpstr>
      <vt:lpstr>Primary process of hearing </vt:lpstr>
      <vt:lpstr>Sample Questionnaire </vt:lpstr>
      <vt:lpstr>                  Sample Questionnaire             Contd..</vt:lpstr>
      <vt:lpstr>            Sample Questionnaire                Contd.. </vt:lpstr>
      <vt:lpstr>             Sample Questionnaire                Contd.. </vt:lpstr>
      <vt:lpstr>Some major issues in assessments </vt:lpstr>
      <vt:lpstr>The major issues in assessments </vt:lpstr>
      <vt:lpstr>TP Adjustment</vt:lpstr>
      <vt:lpstr>          TP Adjustment          Contd..</vt:lpstr>
      <vt:lpstr>          TP Adjustment          Contd..</vt:lpstr>
      <vt:lpstr>Who can refer the matter to DRP – an eligible assessee [s/s 15 (b]</vt:lpstr>
      <vt:lpstr>Section 144C  - Draft Order          </vt:lpstr>
      <vt:lpstr>Issue: If no draft order is sent to the assessee</vt:lpstr>
      <vt:lpstr>Section 144C - action by an assessee         </vt:lpstr>
      <vt:lpstr>One chooses to go to DRP-  it has to be for all the issues in the Draft Order</vt:lpstr>
      <vt:lpstr>Section 144C -Completion of assessment where no reference to DRP          </vt:lpstr>
      <vt:lpstr>Only 2 alternatives?</vt:lpstr>
      <vt:lpstr>Time Limit for Completion of assessment where no reference to DRP</vt:lpstr>
      <vt:lpstr>Time limit -example </vt:lpstr>
      <vt:lpstr>In case objections filed with DRP</vt:lpstr>
      <vt:lpstr>DRP’s Process</vt:lpstr>
      <vt:lpstr>DRP’S Process              Contd..</vt:lpstr>
      <vt:lpstr>Additional Evidences –DRP Rules 2009-            Rule (9)</vt:lpstr>
      <vt:lpstr>DRP Powers</vt:lpstr>
      <vt:lpstr>         DRP Powers            Contd..</vt:lpstr>
      <vt:lpstr>Time limit for DRP order            </vt:lpstr>
      <vt:lpstr>Time Limit -Example </vt:lpstr>
      <vt:lpstr>DRP Order binding to AO</vt:lpstr>
      <vt:lpstr>Remedies after the assessment based on DRP directions</vt:lpstr>
      <vt:lpstr>PowerPoint Presentation</vt:lpstr>
      <vt:lpstr>Rule 3 DRP Constitution of the Panel</vt:lpstr>
      <vt:lpstr>Rule 3 DRP Constitution of the Panel                                                         Contd..</vt:lpstr>
      <vt:lpstr>Rule 3 DRP Constitution of the Panel                                                                                                        Contd..</vt:lpstr>
      <vt:lpstr>Rule 3 DRP Constitution of the Panel                                                                                                        Contd..</vt:lpstr>
      <vt:lpstr>Rule 4 DRP -Procedure for filing objections.</vt:lpstr>
      <vt:lpstr>Rule 4 DRP -Procedure for filing objections                                                               Contd..</vt:lpstr>
      <vt:lpstr>Rule 4 DRP -Procedure for filing objections                                                               Contd..</vt:lpstr>
      <vt:lpstr>Rule 6 DRP may call for records</vt:lpstr>
      <vt:lpstr>Rule 7 DRP Hearing of objections</vt:lpstr>
      <vt:lpstr>Rule 8 DRP No abatement of proceedings</vt:lpstr>
      <vt:lpstr>Rule 9 DRP Power to call for or permit additional evidence</vt:lpstr>
      <vt:lpstr>Additional Ground</vt:lpstr>
      <vt:lpstr>Rule 10 DRP Issue of directions</vt:lpstr>
      <vt:lpstr>Rule 11 DRP Directions to be communicated to parties</vt:lpstr>
      <vt:lpstr>Rule 12 DRP Passing of Assessment Order</vt:lpstr>
      <vt:lpstr>Rule 13 DRP Rectification of mistake or error</vt:lpstr>
      <vt:lpstr>PowerPoint Presentation</vt:lpstr>
      <vt:lpstr>FORM NO. 35A  [See rule 4(1)]  Objections to the draft order  No. .............. of..................</vt:lpstr>
      <vt:lpstr>            Form No. 35A                 Contd..</vt:lpstr>
      <vt:lpstr> Form No. 35A                 Contd..</vt:lpstr>
      <vt:lpstr>PowerPoint Presentation</vt:lpstr>
      <vt:lpstr>FORM NO. 36B [See rule 14] Form of appeal to the Appellate Tribunal In the Income-tax Appellate Tribunal ...........................................  Appeal No. .................. of ..................  Versus  APPELLANT                           RESPONDENT</vt:lpstr>
      <vt:lpstr>Form No. 36B                 Contd.. </vt:lpstr>
      <vt:lpstr>Form No. 36B                 Contd. </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AZADI BACHAO VS. MC DOWELL</dc:title>
  <dc:creator>Partner</dc:creator>
  <cp:lastModifiedBy>sharad shah</cp:lastModifiedBy>
  <cp:revision>1134</cp:revision>
  <dcterms:created xsi:type="dcterms:W3CDTF">2010-07-29T04:47:42Z</dcterms:created>
  <dcterms:modified xsi:type="dcterms:W3CDTF">2023-10-06T16:51:07Z</dcterms:modified>
</cp:coreProperties>
</file>