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6" r:id="rId1"/>
  </p:sldMasterIdLst>
  <p:notesMasterIdLst>
    <p:notesMasterId r:id="rId66"/>
  </p:notesMasterIdLst>
  <p:sldIdLst>
    <p:sldId id="259" r:id="rId2"/>
    <p:sldId id="260" r:id="rId3"/>
    <p:sldId id="261" r:id="rId4"/>
    <p:sldId id="262" r:id="rId5"/>
    <p:sldId id="263" r:id="rId6"/>
    <p:sldId id="264" r:id="rId7"/>
    <p:sldId id="265" r:id="rId8"/>
    <p:sldId id="267" r:id="rId9"/>
    <p:sldId id="268" r:id="rId10"/>
    <p:sldId id="269" r:id="rId11"/>
    <p:sldId id="270" r:id="rId12"/>
    <p:sldId id="271" r:id="rId13"/>
    <p:sldId id="330" r:id="rId14"/>
    <p:sldId id="331" r:id="rId15"/>
    <p:sldId id="272" r:id="rId16"/>
    <p:sldId id="273" r:id="rId17"/>
    <p:sldId id="274" r:id="rId18"/>
    <p:sldId id="275" r:id="rId19"/>
    <p:sldId id="276" r:id="rId20"/>
    <p:sldId id="277" r:id="rId21"/>
    <p:sldId id="329" r:id="rId22"/>
    <p:sldId id="327" r:id="rId23"/>
    <p:sldId id="328"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25" r:id="rId51"/>
    <p:sldId id="322" r:id="rId52"/>
    <p:sldId id="323" r:id="rId53"/>
    <p:sldId id="312" r:id="rId54"/>
    <p:sldId id="313" r:id="rId55"/>
    <p:sldId id="314" r:id="rId56"/>
    <p:sldId id="332" r:id="rId57"/>
    <p:sldId id="333" r:id="rId58"/>
    <p:sldId id="334" r:id="rId59"/>
    <p:sldId id="315" r:id="rId60"/>
    <p:sldId id="316" r:id="rId61"/>
    <p:sldId id="317" r:id="rId62"/>
    <p:sldId id="318" r:id="rId63"/>
    <p:sldId id="335" r:id="rId64"/>
    <p:sldId id="25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8D523-FD38-48F3-AA03-A7F4B19C15A7}" type="datetimeFigureOut">
              <a:rPr lang="en-IN" smtClean="0"/>
              <a:t>08-09-2023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FED4A-23AA-4D2D-AF39-5FFAA11E6144}" type="slidenum">
              <a:rPr lang="en-IN" smtClean="0"/>
              <a:t>‹#›</a:t>
            </a:fld>
            <a:endParaRPr lang="en-IN"/>
          </a:p>
        </p:txBody>
      </p:sp>
    </p:spTree>
    <p:extLst>
      <p:ext uri="{BB962C8B-B14F-4D97-AF65-F5344CB8AC3E}">
        <p14:creationId xmlns:p14="http://schemas.microsoft.com/office/powerpoint/2010/main" val="223977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E77D-25B1-4909-900C-4E2ABB4F5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F1C71DF-7F66-42BB-B650-38F7985BF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2811E0E-B17E-4D30-92D5-98B51364A679}"/>
              </a:ext>
            </a:extLst>
          </p:cNvPr>
          <p:cNvSpPr>
            <a:spLocks noGrp="1"/>
          </p:cNvSpPr>
          <p:nvPr>
            <p:ph type="dt" sz="half" idx="10"/>
          </p:nvPr>
        </p:nvSpPr>
        <p:spPr/>
        <p:txBody>
          <a:bodyPr/>
          <a:lstStyle/>
          <a:p>
            <a:fld id="{FA9DA013-2E73-4E15-B1D8-EF35907D05B8}" type="datetime1">
              <a:rPr lang="en-IN" smtClean="0"/>
              <a:t>08-09-2023</a:t>
            </a:fld>
            <a:endParaRPr lang="en-IN"/>
          </a:p>
        </p:txBody>
      </p:sp>
      <p:sp>
        <p:nvSpPr>
          <p:cNvPr id="5" name="Footer Placeholder 4">
            <a:extLst>
              <a:ext uri="{FF2B5EF4-FFF2-40B4-BE49-F238E27FC236}">
                <a16:creationId xmlns:a16="http://schemas.microsoft.com/office/drawing/2014/main" id="{B25220CB-A0EF-4749-98B4-C53860118409}"/>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C3EAFFC7-603F-412C-8F3C-4F508C7B2148}"/>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06923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3655-A853-484B-AC39-F11E413965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BEA959F-E66C-41F7-81CB-9A7DF031D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296167-8335-446D-BA2B-634E08103161}"/>
              </a:ext>
            </a:extLst>
          </p:cNvPr>
          <p:cNvSpPr>
            <a:spLocks noGrp="1"/>
          </p:cNvSpPr>
          <p:nvPr>
            <p:ph type="dt" sz="half" idx="10"/>
          </p:nvPr>
        </p:nvSpPr>
        <p:spPr/>
        <p:txBody>
          <a:bodyPr/>
          <a:lstStyle/>
          <a:p>
            <a:fld id="{0D5FDF82-D7DC-4CE6-8273-58C369D2EEC0}" type="datetime1">
              <a:rPr lang="en-IN" smtClean="0"/>
              <a:t>08-09-2023</a:t>
            </a:fld>
            <a:endParaRPr lang="en-IN"/>
          </a:p>
        </p:txBody>
      </p:sp>
      <p:sp>
        <p:nvSpPr>
          <p:cNvPr id="5" name="Footer Placeholder 4">
            <a:extLst>
              <a:ext uri="{FF2B5EF4-FFF2-40B4-BE49-F238E27FC236}">
                <a16:creationId xmlns:a16="http://schemas.microsoft.com/office/drawing/2014/main" id="{1D4CFC56-CF7D-459B-8A06-2BFEF9B63C6A}"/>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31424743-1F9F-4718-B640-B29C2BAD31DE}"/>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172827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9D9AA-6E96-45AF-8E1C-E81497EDAF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9FCF1D-95AB-486C-A97D-93EF2C3AD9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701CA8-626E-4CB9-8D09-B4BF78E32FAF}"/>
              </a:ext>
            </a:extLst>
          </p:cNvPr>
          <p:cNvSpPr>
            <a:spLocks noGrp="1"/>
          </p:cNvSpPr>
          <p:nvPr>
            <p:ph type="dt" sz="half" idx="10"/>
          </p:nvPr>
        </p:nvSpPr>
        <p:spPr/>
        <p:txBody>
          <a:bodyPr/>
          <a:lstStyle/>
          <a:p>
            <a:fld id="{9A2535E9-9CB0-42AB-B002-9C5E8DB876D2}" type="datetime1">
              <a:rPr lang="en-IN" smtClean="0"/>
              <a:t>08-09-2023</a:t>
            </a:fld>
            <a:endParaRPr lang="en-IN"/>
          </a:p>
        </p:txBody>
      </p:sp>
      <p:sp>
        <p:nvSpPr>
          <p:cNvPr id="5" name="Footer Placeholder 4">
            <a:extLst>
              <a:ext uri="{FF2B5EF4-FFF2-40B4-BE49-F238E27FC236}">
                <a16:creationId xmlns:a16="http://schemas.microsoft.com/office/drawing/2014/main" id="{748ECBDA-B9B9-4618-B91F-4C25978553ED}"/>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86EB937F-ABDB-46A9-A9D2-FCA6E843A20C}"/>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56481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6C30-3BD2-465F-91E1-35441AC7C7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8DA406-AB3F-434A-B3F1-F6CF91BAE4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323F63-1F14-4B0D-BA55-BDD5DBE3A929}"/>
              </a:ext>
            </a:extLst>
          </p:cNvPr>
          <p:cNvSpPr>
            <a:spLocks noGrp="1"/>
          </p:cNvSpPr>
          <p:nvPr>
            <p:ph type="dt" sz="half" idx="10"/>
          </p:nvPr>
        </p:nvSpPr>
        <p:spPr/>
        <p:txBody>
          <a:bodyPr/>
          <a:lstStyle/>
          <a:p>
            <a:fld id="{B4BC6D7F-1557-4BD3-BCB4-4DCED6F64B94}" type="datetime1">
              <a:rPr lang="en-IN" smtClean="0"/>
              <a:t>08-09-2023</a:t>
            </a:fld>
            <a:endParaRPr lang="en-IN"/>
          </a:p>
        </p:txBody>
      </p:sp>
      <p:sp>
        <p:nvSpPr>
          <p:cNvPr id="5" name="Footer Placeholder 4">
            <a:extLst>
              <a:ext uri="{FF2B5EF4-FFF2-40B4-BE49-F238E27FC236}">
                <a16:creationId xmlns:a16="http://schemas.microsoft.com/office/drawing/2014/main" id="{056770B1-E416-4D2B-A401-FBEB68F13703}"/>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B9555E10-9298-4425-B7D8-77FBDCC93CB4}"/>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79213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F02E-26C3-4D1D-8C85-0D9CB2DD5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979F3BE-9197-4415-828B-03C90CE49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4B752B-F647-4277-BB2A-0404264C0D5C}"/>
              </a:ext>
            </a:extLst>
          </p:cNvPr>
          <p:cNvSpPr>
            <a:spLocks noGrp="1"/>
          </p:cNvSpPr>
          <p:nvPr>
            <p:ph type="dt" sz="half" idx="10"/>
          </p:nvPr>
        </p:nvSpPr>
        <p:spPr/>
        <p:txBody>
          <a:bodyPr/>
          <a:lstStyle/>
          <a:p>
            <a:fld id="{310D3542-1848-40F1-AB71-E95BFE647D3B}" type="datetime1">
              <a:rPr lang="en-IN" smtClean="0"/>
              <a:t>08-09-2023</a:t>
            </a:fld>
            <a:endParaRPr lang="en-IN"/>
          </a:p>
        </p:txBody>
      </p:sp>
      <p:sp>
        <p:nvSpPr>
          <p:cNvPr id="5" name="Footer Placeholder 4">
            <a:extLst>
              <a:ext uri="{FF2B5EF4-FFF2-40B4-BE49-F238E27FC236}">
                <a16:creationId xmlns:a16="http://schemas.microsoft.com/office/drawing/2014/main" id="{6B18E066-9659-4127-9B46-0C7C62AF9ACE}"/>
              </a:ext>
            </a:extLst>
          </p:cNvPr>
          <p:cNvSpPr>
            <a:spLocks noGrp="1"/>
          </p:cNvSpPr>
          <p:nvPr>
            <p:ph type="ftr" sz="quarter" idx="11"/>
          </p:nvPr>
        </p:nvSpPr>
        <p:spPr/>
        <p:txBody>
          <a:bodyPr/>
          <a:lstStyle/>
          <a:p>
            <a:r>
              <a:rPr lang="en-IN"/>
              <a:t>Kusai Goawala</a:t>
            </a:r>
          </a:p>
        </p:txBody>
      </p:sp>
      <p:sp>
        <p:nvSpPr>
          <p:cNvPr id="6" name="Slide Number Placeholder 5">
            <a:extLst>
              <a:ext uri="{FF2B5EF4-FFF2-40B4-BE49-F238E27FC236}">
                <a16:creationId xmlns:a16="http://schemas.microsoft.com/office/drawing/2014/main" id="{1AEF22D5-8AEC-48F8-B2EC-EF92A099FCAB}"/>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5184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5F94-A34C-4C1F-93C0-086BC1184C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D1BC77-2662-4807-85F7-EE4BE90F77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AAB8031-3D08-464C-9782-B60BD7A18E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036C2CF-AE23-4E11-9B85-AFEA827C4938}"/>
              </a:ext>
            </a:extLst>
          </p:cNvPr>
          <p:cNvSpPr>
            <a:spLocks noGrp="1"/>
          </p:cNvSpPr>
          <p:nvPr>
            <p:ph type="dt" sz="half" idx="10"/>
          </p:nvPr>
        </p:nvSpPr>
        <p:spPr/>
        <p:txBody>
          <a:bodyPr/>
          <a:lstStyle/>
          <a:p>
            <a:fld id="{5C56C2BF-EF6A-4540-B75F-39C50D6C3C8D}" type="datetime1">
              <a:rPr lang="en-IN" smtClean="0"/>
              <a:t>08-09-2023</a:t>
            </a:fld>
            <a:endParaRPr lang="en-IN"/>
          </a:p>
        </p:txBody>
      </p:sp>
      <p:sp>
        <p:nvSpPr>
          <p:cNvPr id="6" name="Footer Placeholder 5">
            <a:extLst>
              <a:ext uri="{FF2B5EF4-FFF2-40B4-BE49-F238E27FC236}">
                <a16:creationId xmlns:a16="http://schemas.microsoft.com/office/drawing/2014/main" id="{ED1FDE5B-0728-42DA-BD9E-A96435928003}"/>
              </a:ext>
            </a:extLst>
          </p:cNvPr>
          <p:cNvSpPr>
            <a:spLocks noGrp="1"/>
          </p:cNvSpPr>
          <p:nvPr>
            <p:ph type="ftr" sz="quarter" idx="11"/>
          </p:nvPr>
        </p:nvSpPr>
        <p:spPr/>
        <p:txBody>
          <a:bodyPr/>
          <a:lstStyle/>
          <a:p>
            <a:r>
              <a:rPr lang="en-IN"/>
              <a:t>Kusai Goawala</a:t>
            </a:r>
          </a:p>
        </p:txBody>
      </p:sp>
      <p:sp>
        <p:nvSpPr>
          <p:cNvPr id="7" name="Slide Number Placeholder 6">
            <a:extLst>
              <a:ext uri="{FF2B5EF4-FFF2-40B4-BE49-F238E27FC236}">
                <a16:creationId xmlns:a16="http://schemas.microsoft.com/office/drawing/2014/main" id="{A2F67244-1C83-4240-AF7C-787594067477}"/>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71306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0710-4AE2-4A20-9029-6F4BEF75DE3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3F3871-8623-455A-BE33-E90BAF572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1866F7-CB49-4E12-BC51-30D91B3BC8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296AA49-E827-4FE1-B0B3-45954172B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99A7B9-1429-4D4A-AE08-8DB7467023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9143A76-FCD6-49D9-933A-BCF229B45993}"/>
              </a:ext>
            </a:extLst>
          </p:cNvPr>
          <p:cNvSpPr>
            <a:spLocks noGrp="1"/>
          </p:cNvSpPr>
          <p:nvPr>
            <p:ph type="dt" sz="half" idx="10"/>
          </p:nvPr>
        </p:nvSpPr>
        <p:spPr/>
        <p:txBody>
          <a:bodyPr/>
          <a:lstStyle/>
          <a:p>
            <a:fld id="{6EF76045-9D59-40DC-BCA6-31CBF67E43CA}" type="datetime1">
              <a:rPr lang="en-IN" smtClean="0"/>
              <a:t>08-09-2023</a:t>
            </a:fld>
            <a:endParaRPr lang="en-IN"/>
          </a:p>
        </p:txBody>
      </p:sp>
      <p:sp>
        <p:nvSpPr>
          <p:cNvPr id="8" name="Footer Placeholder 7">
            <a:extLst>
              <a:ext uri="{FF2B5EF4-FFF2-40B4-BE49-F238E27FC236}">
                <a16:creationId xmlns:a16="http://schemas.microsoft.com/office/drawing/2014/main" id="{DC616697-3C5D-4DFB-9584-B738557BD062}"/>
              </a:ext>
            </a:extLst>
          </p:cNvPr>
          <p:cNvSpPr>
            <a:spLocks noGrp="1"/>
          </p:cNvSpPr>
          <p:nvPr>
            <p:ph type="ftr" sz="quarter" idx="11"/>
          </p:nvPr>
        </p:nvSpPr>
        <p:spPr/>
        <p:txBody>
          <a:bodyPr/>
          <a:lstStyle/>
          <a:p>
            <a:r>
              <a:rPr lang="en-IN"/>
              <a:t>Kusai Goawala</a:t>
            </a:r>
          </a:p>
        </p:txBody>
      </p:sp>
      <p:sp>
        <p:nvSpPr>
          <p:cNvPr id="9" name="Slide Number Placeholder 8">
            <a:extLst>
              <a:ext uri="{FF2B5EF4-FFF2-40B4-BE49-F238E27FC236}">
                <a16:creationId xmlns:a16="http://schemas.microsoft.com/office/drawing/2014/main" id="{8EEC78F0-38E0-49BB-B31D-BB0FA07779DD}"/>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68196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F0B9-0EE5-4930-A348-51F2035354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A243B3B-3973-48EE-A262-6990DE4486A7}"/>
              </a:ext>
            </a:extLst>
          </p:cNvPr>
          <p:cNvSpPr>
            <a:spLocks noGrp="1"/>
          </p:cNvSpPr>
          <p:nvPr>
            <p:ph type="dt" sz="half" idx="10"/>
          </p:nvPr>
        </p:nvSpPr>
        <p:spPr/>
        <p:txBody>
          <a:bodyPr/>
          <a:lstStyle/>
          <a:p>
            <a:fld id="{7FFD72DD-7C21-4081-A93F-A447C201BB68}" type="datetime1">
              <a:rPr lang="en-IN" smtClean="0"/>
              <a:t>08-09-2023</a:t>
            </a:fld>
            <a:endParaRPr lang="en-IN"/>
          </a:p>
        </p:txBody>
      </p:sp>
      <p:sp>
        <p:nvSpPr>
          <p:cNvPr id="4" name="Footer Placeholder 3">
            <a:extLst>
              <a:ext uri="{FF2B5EF4-FFF2-40B4-BE49-F238E27FC236}">
                <a16:creationId xmlns:a16="http://schemas.microsoft.com/office/drawing/2014/main" id="{47D7A586-F244-473F-8CD0-24FD87F4DB70}"/>
              </a:ext>
            </a:extLst>
          </p:cNvPr>
          <p:cNvSpPr>
            <a:spLocks noGrp="1"/>
          </p:cNvSpPr>
          <p:nvPr>
            <p:ph type="ftr" sz="quarter" idx="11"/>
          </p:nvPr>
        </p:nvSpPr>
        <p:spPr/>
        <p:txBody>
          <a:bodyPr/>
          <a:lstStyle/>
          <a:p>
            <a:r>
              <a:rPr lang="en-IN"/>
              <a:t>Kusai Goawala</a:t>
            </a:r>
          </a:p>
        </p:txBody>
      </p:sp>
      <p:sp>
        <p:nvSpPr>
          <p:cNvPr id="5" name="Slide Number Placeholder 4">
            <a:extLst>
              <a:ext uri="{FF2B5EF4-FFF2-40B4-BE49-F238E27FC236}">
                <a16:creationId xmlns:a16="http://schemas.microsoft.com/office/drawing/2014/main" id="{631EDB0E-0A32-49F1-B8DB-383B6B4E07E4}"/>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2984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CA180-B8A4-4CFD-AC81-7AF39946F4E0}"/>
              </a:ext>
            </a:extLst>
          </p:cNvPr>
          <p:cNvSpPr>
            <a:spLocks noGrp="1"/>
          </p:cNvSpPr>
          <p:nvPr>
            <p:ph type="dt" sz="half" idx="10"/>
          </p:nvPr>
        </p:nvSpPr>
        <p:spPr/>
        <p:txBody>
          <a:bodyPr/>
          <a:lstStyle/>
          <a:p>
            <a:fld id="{1ABEAE63-F975-4D3D-84F3-85385F377578}" type="datetime1">
              <a:rPr lang="en-IN" smtClean="0"/>
              <a:t>08-09-2023</a:t>
            </a:fld>
            <a:endParaRPr lang="en-IN"/>
          </a:p>
        </p:txBody>
      </p:sp>
      <p:sp>
        <p:nvSpPr>
          <p:cNvPr id="3" name="Footer Placeholder 2">
            <a:extLst>
              <a:ext uri="{FF2B5EF4-FFF2-40B4-BE49-F238E27FC236}">
                <a16:creationId xmlns:a16="http://schemas.microsoft.com/office/drawing/2014/main" id="{506CE187-9EE9-4EF7-B6F7-C394D086316D}"/>
              </a:ext>
            </a:extLst>
          </p:cNvPr>
          <p:cNvSpPr>
            <a:spLocks noGrp="1"/>
          </p:cNvSpPr>
          <p:nvPr>
            <p:ph type="ftr" sz="quarter" idx="11"/>
          </p:nvPr>
        </p:nvSpPr>
        <p:spPr/>
        <p:txBody>
          <a:bodyPr/>
          <a:lstStyle/>
          <a:p>
            <a:r>
              <a:rPr lang="en-IN"/>
              <a:t>Kusai Goawala</a:t>
            </a:r>
          </a:p>
        </p:txBody>
      </p:sp>
      <p:sp>
        <p:nvSpPr>
          <p:cNvPr id="4" name="Slide Number Placeholder 3">
            <a:extLst>
              <a:ext uri="{FF2B5EF4-FFF2-40B4-BE49-F238E27FC236}">
                <a16:creationId xmlns:a16="http://schemas.microsoft.com/office/drawing/2014/main" id="{0D3CA353-EC9B-4FEB-AFE9-ADE15333BF65}"/>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15675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8866-5F2B-46D9-81CD-66D83C621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C011C7C-FA81-4DDC-97B5-CE5A1587B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0DDED1A-332A-4439-91FF-9E6375463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CC61F7-B9F2-40C3-AAB4-053FC90EF890}"/>
              </a:ext>
            </a:extLst>
          </p:cNvPr>
          <p:cNvSpPr>
            <a:spLocks noGrp="1"/>
          </p:cNvSpPr>
          <p:nvPr>
            <p:ph type="dt" sz="half" idx="10"/>
          </p:nvPr>
        </p:nvSpPr>
        <p:spPr/>
        <p:txBody>
          <a:bodyPr/>
          <a:lstStyle/>
          <a:p>
            <a:fld id="{A62B5E3E-A470-436F-87E2-A42AB3E1E343}" type="datetime1">
              <a:rPr lang="en-IN" smtClean="0"/>
              <a:t>08-09-2023</a:t>
            </a:fld>
            <a:endParaRPr lang="en-IN"/>
          </a:p>
        </p:txBody>
      </p:sp>
      <p:sp>
        <p:nvSpPr>
          <p:cNvPr id="6" name="Footer Placeholder 5">
            <a:extLst>
              <a:ext uri="{FF2B5EF4-FFF2-40B4-BE49-F238E27FC236}">
                <a16:creationId xmlns:a16="http://schemas.microsoft.com/office/drawing/2014/main" id="{0E930DFB-2D94-484D-BECB-16D923EDCC5D}"/>
              </a:ext>
            </a:extLst>
          </p:cNvPr>
          <p:cNvSpPr>
            <a:spLocks noGrp="1"/>
          </p:cNvSpPr>
          <p:nvPr>
            <p:ph type="ftr" sz="quarter" idx="11"/>
          </p:nvPr>
        </p:nvSpPr>
        <p:spPr/>
        <p:txBody>
          <a:bodyPr/>
          <a:lstStyle/>
          <a:p>
            <a:r>
              <a:rPr lang="en-IN"/>
              <a:t>Kusai Goawala</a:t>
            </a:r>
          </a:p>
        </p:txBody>
      </p:sp>
      <p:sp>
        <p:nvSpPr>
          <p:cNvPr id="7" name="Slide Number Placeholder 6">
            <a:extLst>
              <a:ext uri="{FF2B5EF4-FFF2-40B4-BE49-F238E27FC236}">
                <a16:creationId xmlns:a16="http://schemas.microsoft.com/office/drawing/2014/main" id="{376649EE-9569-4AC9-BCB7-DA0E0D93C6EB}"/>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354236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DECA-E9B4-4C44-B16B-DFAD8D49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6F89A40-836B-4139-A451-60568DC4B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B139966-6138-4167-9A5C-6EFD18B62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E409C2-2B81-403B-ACF5-4BCCFE120046}"/>
              </a:ext>
            </a:extLst>
          </p:cNvPr>
          <p:cNvSpPr>
            <a:spLocks noGrp="1"/>
          </p:cNvSpPr>
          <p:nvPr>
            <p:ph type="dt" sz="half" idx="10"/>
          </p:nvPr>
        </p:nvSpPr>
        <p:spPr/>
        <p:txBody>
          <a:bodyPr/>
          <a:lstStyle/>
          <a:p>
            <a:fld id="{8CFBA3E1-AF33-4C22-B5D0-D89FFECCF098}" type="datetime1">
              <a:rPr lang="en-IN" smtClean="0"/>
              <a:t>08-09-2023</a:t>
            </a:fld>
            <a:endParaRPr lang="en-IN"/>
          </a:p>
        </p:txBody>
      </p:sp>
      <p:sp>
        <p:nvSpPr>
          <p:cNvPr id="6" name="Footer Placeholder 5">
            <a:extLst>
              <a:ext uri="{FF2B5EF4-FFF2-40B4-BE49-F238E27FC236}">
                <a16:creationId xmlns:a16="http://schemas.microsoft.com/office/drawing/2014/main" id="{5BFF18D2-90DA-478C-B0E4-7F17BDA9B2F6}"/>
              </a:ext>
            </a:extLst>
          </p:cNvPr>
          <p:cNvSpPr>
            <a:spLocks noGrp="1"/>
          </p:cNvSpPr>
          <p:nvPr>
            <p:ph type="ftr" sz="quarter" idx="11"/>
          </p:nvPr>
        </p:nvSpPr>
        <p:spPr/>
        <p:txBody>
          <a:bodyPr/>
          <a:lstStyle/>
          <a:p>
            <a:r>
              <a:rPr lang="en-US" dirty="0"/>
              <a:t>Kusai Goawala</a:t>
            </a:r>
          </a:p>
        </p:txBody>
      </p:sp>
      <p:sp>
        <p:nvSpPr>
          <p:cNvPr id="7" name="Slide Number Placeholder 6">
            <a:extLst>
              <a:ext uri="{FF2B5EF4-FFF2-40B4-BE49-F238E27FC236}">
                <a16:creationId xmlns:a16="http://schemas.microsoft.com/office/drawing/2014/main" id="{A3477EB5-9FD9-443F-815E-DFE6CFE06A77}"/>
              </a:ext>
            </a:extLst>
          </p:cNvPr>
          <p:cNvSpPr>
            <a:spLocks noGrp="1"/>
          </p:cNvSpPr>
          <p:nvPr>
            <p:ph type="sldNum" sz="quarter" idx="12"/>
          </p:nvPr>
        </p:nvSpPr>
        <p:spPr/>
        <p:txBody>
          <a:bodyPr/>
          <a:lstStyle/>
          <a:p>
            <a:fld id="{9ABF3996-FF64-4A7C-B5CB-BFF3EE1B1A75}" type="slidenum">
              <a:rPr lang="en-IN" smtClean="0"/>
              <a:t>‹#›</a:t>
            </a:fld>
            <a:endParaRPr lang="en-IN"/>
          </a:p>
        </p:txBody>
      </p:sp>
    </p:spTree>
    <p:extLst>
      <p:ext uri="{BB962C8B-B14F-4D97-AF65-F5344CB8AC3E}">
        <p14:creationId xmlns:p14="http://schemas.microsoft.com/office/powerpoint/2010/main" val="46808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627CF-FB7F-4EB1-8FEF-0721420E8E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473D9F1-33D3-4ABF-91C1-2E5CECD91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BA8550-732B-4D64-86E6-616B6C3AF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2244-DACC-4846-B12A-41CD6A96E2B0}" type="datetime1">
              <a:rPr lang="en-IN" smtClean="0"/>
              <a:t>08-09-2023</a:t>
            </a:fld>
            <a:endParaRPr lang="en-IN"/>
          </a:p>
        </p:txBody>
      </p:sp>
      <p:sp>
        <p:nvSpPr>
          <p:cNvPr id="5" name="Footer Placeholder 4">
            <a:extLst>
              <a:ext uri="{FF2B5EF4-FFF2-40B4-BE49-F238E27FC236}">
                <a16:creationId xmlns:a16="http://schemas.microsoft.com/office/drawing/2014/main" id="{C0C34FBC-4102-4DA5-A0F3-AA48B0F5A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Kusai Goawala</a:t>
            </a:r>
          </a:p>
        </p:txBody>
      </p:sp>
      <p:sp>
        <p:nvSpPr>
          <p:cNvPr id="6" name="Slide Number Placeholder 5">
            <a:extLst>
              <a:ext uri="{FF2B5EF4-FFF2-40B4-BE49-F238E27FC236}">
                <a16:creationId xmlns:a16="http://schemas.microsoft.com/office/drawing/2014/main" id="{A0C3F89F-141B-434E-9782-4D7CE17B1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3996-FF64-4A7C-B5CB-BFF3EE1B1A75}" type="slidenum">
              <a:rPr lang="en-IN" smtClean="0"/>
              <a:t>‹#›</a:t>
            </a:fld>
            <a:endParaRPr lang="en-IN"/>
          </a:p>
        </p:txBody>
      </p:sp>
    </p:spTree>
    <p:extLst>
      <p:ext uri="{BB962C8B-B14F-4D97-AF65-F5344CB8AC3E}">
        <p14:creationId xmlns:p14="http://schemas.microsoft.com/office/powerpoint/2010/main" val="392790429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kusai@gkdj.i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69346" cy="3859818"/>
          </a:xfrm>
        </p:spPr>
        <p:txBody>
          <a:bodyPr>
            <a:noAutofit/>
          </a:bodyPr>
          <a:lstStyle/>
          <a:p>
            <a:r>
              <a:rPr lang="en-US" sz="4400" dirty="0">
                <a:latin typeface="+mn-lt"/>
              </a:rPr>
              <a:t>Full day </a:t>
            </a:r>
            <a:r>
              <a:rPr lang="en-US" sz="4400" dirty="0" err="1">
                <a:latin typeface="+mn-lt"/>
              </a:rPr>
              <a:t>programe</a:t>
            </a:r>
            <a:r>
              <a:rPr lang="en-US" sz="4400" dirty="0">
                <a:latin typeface="+mn-lt"/>
              </a:rPr>
              <a:t> on Audit</a:t>
            </a:r>
            <a:br>
              <a:rPr lang="en-US" sz="4400" dirty="0">
                <a:latin typeface="+mn-lt"/>
              </a:rPr>
            </a:br>
            <a:br>
              <a:rPr lang="en-US" sz="4400" dirty="0">
                <a:latin typeface="+mn-lt"/>
              </a:rPr>
            </a:br>
            <a:br>
              <a:rPr lang="en-US" sz="4400" dirty="0">
                <a:latin typeface="+mn-lt"/>
              </a:rPr>
            </a:br>
            <a:r>
              <a:rPr lang="en-US" sz="4400" dirty="0">
                <a:latin typeface="+mn-lt"/>
              </a:rPr>
              <a:t>Clause by clause analysis of </a:t>
            </a:r>
            <a:r>
              <a:rPr lang="en-US" sz="4400" b="1" dirty="0">
                <a:latin typeface="+mn-lt"/>
              </a:rPr>
              <a:t>Tax Audit Report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2000436"/>
          </a:xfrm>
        </p:spPr>
        <p:txBody>
          <a:bodyPr>
            <a:normAutofit fontScale="92500" lnSpcReduction="10000"/>
          </a:bodyPr>
          <a:lstStyle/>
          <a:p>
            <a:pPr algn="r"/>
            <a:r>
              <a:rPr lang="en-US" sz="2400" b="1" dirty="0">
                <a:solidFill>
                  <a:schemeClr val="tx1">
                    <a:lumMod val="85000"/>
                    <a:lumOff val="15000"/>
                  </a:schemeClr>
                </a:solidFill>
              </a:rPr>
              <a:t>CA Kusai Goawala</a:t>
            </a:r>
          </a:p>
          <a:p>
            <a:pPr algn="r"/>
            <a:r>
              <a:rPr lang="en-US" b="1" dirty="0">
                <a:solidFill>
                  <a:schemeClr val="tx1">
                    <a:lumMod val="85000"/>
                    <a:lumOff val="15000"/>
                  </a:schemeClr>
                </a:solidFill>
              </a:rPr>
              <a:t>Presented for</a:t>
            </a:r>
            <a:endParaRPr lang="en-US" sz="2400" b="1" dirty="0">
              <a:solidFill>
                <a:schemeClr val="tx1">
                  <a:lumMod val="85000"/>
                  <a:lumOff val="15000"/>
                </a:schemeClr>
              </a:solidFill>
            </a:endParaRPr>
          </a:p>
          <a:p>
            <a:pPr algn="r"/>
            <a:r>
              <a:rPr lang="en-US" b="1" dirty="0">
                <a:solidFill>
                  <a:schemeClr val="tx1">
                    <a:lumMod val="85000"/>
                    <a:lumOff val="15000"/>
                  </a:schemeClr>
                </a:solidFill>
              </a:rPr>
              <a:t>Pune Branch and WICASA – Pune Branch of ICAI</a:t>
            </a:r>
            <a:r>
              <a:rPr lang="en-US" sz="2400" b="1" dirty="0">
                <a:solidFill>
                  <a:schemeClr val="tx1">
                    <a:lumMod val="85000"/>
                    <a:lumOff val="15000"/>
                  </a:schemeClr>
                </a:solidFill>
              </a:rPr>
              <a:t> </a:t>
            </a:r>
          </a:p>
          <a:p>
            <a:pPr algn="r"/>
            <a:endParaRPr lang="en-US" sz="2400" b="1" dirty="0">
              <a:solidFill>
                <a:schemeClr val="tx1">
                  <a:lumMod val="85000"/>
                  <a:lumOff val="15000"/>
                </a:schemeClr>
              </a:solidFill>
            </a:endParaRPr>
          </a:p>
          <a:p>
            <a:pPr algn="r"/>
            <a:r>
              <a:rPr lang="en-US" b="1">
                <a:solidFill>
                  <a:schemeClr val="tx1">
                    <a:lumMod val="85000"/>
                    <a:lumOff val="15000"/>
                  </a:schemeClr>
                </a:solidFill>
              </a:rPr>
              <a:t>5</a:t>
            </a:r>
            <a:r>
              <a:rPr lang="en-US" b="1" baseline="30000">
                <a:solidFill>
                  <a:schemeClr val="tx1">
                    <a:lumMod val="85000"/>
                    <a:lumOff val="15000"/>
                  </a:schemeClr>
                </a:solidFill>
              </a:rPr>
              <a:t>th</a:t>
            </a:r>
            <a:r>
              <a:rPr lang="en-US" b="1">
                <a:solidFill>
                  <a:schemeClr val="tx1">
                    <a:lumMod val="85000"/>
                    <a:lumOff val="15000"/>
                  </a:schemeClr>
                </a:solidFill>
              </a:rPr>
              <a:t> September </a:t>
            </a:r>
            <a:r>
              <a:rPr lang="en-US" b="1" dirty="0">
                <a:solidFill>
                  <a:schemeClr val="tx1">
                    <a:lumMod val="85000"/>
                    <a:lumOff val="15000"/>
                  </a:schemeClr>
                </a:solidFill>
              </a:rPr>
              <a:t>2023</a:t>
            </a: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0CE-9AD9-4F13-AFE2-8FE780DDCEFD}"/>
              </a:ext>
            </a:extLst>
          </p:cNvPr>
          <p:cNvSpPr>
            <a:spLocks noGrp="1"/>
          </p:cNvSpPr>
          <p:nvPr>
            <p:ph type="title"/>
          </p:nvPr>
        </p:nvSpPr>
        <p:spPr/>
        <p:txBody>
          <a:bodyPr/>
          <a:lstStyle/>
          <a:p>
            <a:pPr algn="ctr"/>
            <a:r>
              <a:rPr lang="en-US" b="1" u="sng" dirty="0"/>
              <a:t>Clause 12 : Continued …</a:t>
            </a:r>
            <a:endParaRPr lang="en-IN" b="1" u="sng" dirty="0"/>
          </a:p>
        </p:txBody>
      </p:sp>
      <p:graphicFrame>
        <p:nvGraphicFramePr>
          <p:cNvPr id="4" name="Content Placeholder 3">
            <a:extLst>
              <a:ext uri="{FF2B5EF4-FFF2-40B4-BE49-F238E27FC236}">
                <a16:creationId xmlns:a16="http://schemas.microsoft.com/office/drawing/2014/main" id="{83C87259-4DF9-4AF4-ADF2-EF8DD126CFEE}"/>
              </a:ext>
            </a:extLst>
          </p:cNvPr>
          <p:cNvGraphicFramePr>
            <a:graphicFrameLocks noGrp="1"/>
          </p:cNvGraphicFramePr>
          <p:nvPr>
            <p:ph idx="1"/>
            <p:extLst>
              <p:ext uri="{D42A27DB-BD31-4B8C-83A1-F6EECF244321}">
                <p14:modId xmlns:p14="http://schemas.microsoft.com/office/powerpoint/2010/main" val="1535623969"/>
              </p:ext>
            </p:extLst>
          </p:nvPr>
        </p:nvGraphicFramePr>
        <p:xfrm>
          <a:off x="838200" y="2189609"/>
          <a:ext cx="10537054" cy="3581400"/>
        </p:xfrm>
        <a:graphic>
          <a:graphicData uri="http://schemas.openxmlformats.org/drawingml/2006/table">
            <a:tbl>
              <a:tblPr firstRow="1" bandRow="1">
                <a:tableStyleId>{5940675A-B579-460E-94D1-54222C63F5DA}</a:tableStyleId>
              </a:tblPr>
              <a:tblGrid>
                <a:gridCol w="2059619">
                  <a:extLst>
                    <a:ext uri="{9D8B030D-6E8A-4147-A177-3AD203B41FA5}">
                      <a16:colId xmlns:a16="http://schemas.microsoft.com/office/drawing/2014/main" val="2448084143"/>
                    </a:ext>
                  </a:extLst>
                </a:gridCol>
                <a:gridCol w="2508682">
                  <a:extLst>
                    <a:ext uri="{9D8B030D-6E8A-4147-A177-3AD203B41FA5}">
                      <a16:colId xmlns:a16="http://schemas.microsoft.com/office/drawing/2014/main" val="4075199984"/>
                    </a:ext>
                  </a:extLst>
                </a:gridCol>
                <a:gridCol w="5968753">
                  <a:extLst>
                    <a:ext uri="{9D8B030D-6E8A-4147-A177-3AD203B41FA5}">
                      <a16:colId xmlns:a16="http://schemas.microsoft.com/office/drawing/2014/main" val="4095898497"/>
                    </a:ext>
                  </a:extLst>
                </a:gridCol>
              </a:tblGrid>
              <a:tr h="370840">
                <a:tc>
                  <a:txBody>
                    <a:bodyPr/>
                    <a:lstStyle/>
                    <a:p>
                      <a:pPr algn="ctr"/>
                      <a:r>
                        <a:rPr lang="en-IN" b="1" u="sng" dirty="0"/>
                        <a:t>SR No.</a:t>
                      </a:r>
                    </a:p>
                  </a:txBody>
                  <a:tcPr>
                    <a:solidFill>
                      <a:schemeClr val="bg2">
                        <a:lumMod val="90000"/>
                      </a:schemeClr>
                    </a:solidFill>
                  </a:tcPr>
                </a:tc>
                <a:tc>
                  <a:txBody>
                    <a:bodyPr/>
                    <a:lstStyle/>
                    <a:p>
                      <a:pPr algn="ctr"/>
                      <a:r>
                        <a:rPr lang="en-IN" b="1" u="sng" dirty="0"/>
                        <a:t>Section</a:t>
                      </a:r>
                    </a:p>
                  </a:txBody>
                  <a:tcPr>
                    <a:solidFill>
                      <a:schemeClr val="bg2">
                        <a:lumMod val="90000"/>
                      </a:schemeClr>
                    </a:solidFill>
                  </a:tcPr>
                </a:tc>
                <a:tc>
                  <a:txBody>
                    <a:bodyPr/>
                    <a:lstStyle/>
                    <a:p>
                      <a:pPr algn="ctr"/>
                      <a:r>
                        <a:rPr lang="en-IN" b="1" u="sng" dirty="0"/>
                        <a:t>Business Covered</a:t>
                      </a:r>
                    </a:p>
                  </a:txBody>
                  <a:tcPr>
                    <a:solidFill>
                      <a:schemeClr val="bg2">
                        <a:lumMod val="90000"/>
                      </a:schemeClr>
                    </a:solidFill>
                  </a:tcPr>
                </a:tc>
                <a:extLst>
                  <a:ext uri="{0D108BD9-81ED-4DB2-BD59-A6C34878D82A}">
                    <a16:rowId xmlns:a16="http://schemas.microsoft.com/office/drawing/2014/main" val="2169262173"/>
                  </a:ext>
                </a:extLst>
              </a:tr>
              <a:tr h="370840">
                <a:tc>
                  <a:txBody>
                    <a:bodyPr/>
                    <a:lstStyle/>
                    <a:p>
                      <a:pPr algn="ctr"/>
                      <a:r>
                        <a:rPr lang="en-US" dirty="0"/>
                        <a:t>6</a:t>
                      </a:r>
                    </a:p>
                  </a:txBody>
                  <a:tcPr/>
                </a:tc>
                <a:tc>
                  <a:txBody>
                    <a:bodyPr/>
                    <a:lstStyle/>
                    <a:p>
                      <a:pPr algn="ctr"/>
                      <a:r>
                        <a:rPr lang="en-IN" dirty="0"/>
                        <a:t>44ADA</a:t>
                      </a:r>
                    </a:p>
                  </a:txBody>
                  <a:tcPr/>
                </a:tc>
                <a:tc>
                  <a:txBody>
                    <a:bodyPr/>
                    <a:lstStyle/>
                    <a:p>
                      <a:r>
                        <a:rPr lang="en-IN" dirty="0"/>
                        <a:t>Professional Income – Doctors/CA/Lawyers/Engineers</a:t>
                      </a:r>
                    </a:p>
                  </a:txBody>
                  <a:tcPr/>
                </a:tc>
                <a:extLst>
                  <a:ext uri="{0D108BD9-81ED-4DB2-BD59-A6C34878D82A}">
                    <a16:rowId xmlns:a16="http://schemas.microsoft.com/office/drawing/2014/main" val="3097224294"/>
                  </a:ext>
                </a:extLst>
              </a:tr>
              <a:tr h="370840">
                <a:tc>
                  <a:txBody>
                    <a:bodyPr/>
                    <a:lstStyle/>
                    <a:p>
                      <a:pPr algn="ctr"/>
                      <a:r>
                        <a:rPr lang="en-US" dirty="0"/>
                        <a:t>7</a:t>
                      </a:r>
                      <a:endParaRPr lang="en-IN" dirty="0"/>
                    </a:p>
                  </a:txBody>
                  <a:tcPr/>
                </a:tc>
                <a:tc>
                  <a:txBody>
                    <a:bodyPr/>
                    <a:lstStyle/>
                    <a:p>
                      <a:pPr algn="ctr"/>
                      <a:r>
                        <a:rPr lang="en-US" dirty="0"/>
                        <a:t>44BBB</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Civil construction etc. in certain turnkey power project by non-residents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796418992"/>
                  </a:ext>
                </a:extLst>
              </a:tr>
              <a:tr h="370840">
                <a:tc>
                  <a:txBody>
                    <a:bodyPr/>
                    <a:lstStyle/>
                    <a:p>
                      <a:pPr algn="ctr"/>
                      <a:r>
                        <a:rPr lang="en-US" dirty="0"/>
                        <a:t>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Chapter XII-G </a:t>
                      </a:r>
                      <a:endParaRPr lang="en-IN"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Special provisions relating to Shipping Companies (Section 115V to 115VT)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600324669"/>
                  </a:ext>
                </a:extLst>
              </a:tr>
              <a:tr h="370840">
                <a:tc>
                  <a:txBody>
                    <a:bodyPr/>
                    <a:lstStyle/>
                    <a:p>
                      <a:pPr algn="ctr"/>
                      <a:r>
                        <a:rPr lang="en-US" dirty="0"/>
                        <a:t>9</a:t>
                      </a:r>
                      <a:endParaRPr lang="en-IN" dirty="0"/>
                    </a:p>
                  </a:txBody>
                  <a:tcPr/>
                </a:tc>
                <a:tc>
                  <a:txBody>
                    <a:bodyPr/>
                    <a:lstStyle/>
                    <a:p>
                      <a:pPr algn="ctr"/>
                      <a:r>
                        <a:rPr lang="en-US" dirty="0"/>
                        <a:t>First Schedule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Insurance Business</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317231415"/>
                  </a:ext>
                </a:extLst>
              </a:tr>
              <a:tr h="370840">
                <a:tc>
                  <a:txBody>
                    <a:bodyPr/>
                    <a:lstStyle/>
                    <a:p>
                      <a:pPr algn="ctr"/>
                      <a:r>
                        <a:rPr lang="en-US" dirty="0"/>
                        <a:t>10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Any other relevant section 	</a:t>
                      </a:r>
                      <a:endParaRPr lang="en-IN"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This refers to the sections not listed above under which income may be assessable on presumptive basis like section 44D and section 115A(1)(b) and will include any other section that may be enacted in future for presumptive taxation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458489"/>
                  </a:ext>
                </a:extLst>
              </a:tr>
            </a:tbl>
          </a:graphicData>
        </a:graphic>
      </p:graphicFrame>
    </p:spTree>
    <p:extLst>
      <p:ext uri="{BB962C8B-B14F-4D97-AF65-F5344CB8AC3E}">
        <p14:creationId xmlns:p14="http://schemas.microsoft.com/office/powerpoint/2010/main" val="116227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8117-F3E7-4057-B5B6-2BCC22D74498}"/>
              </a:ext>
            </a:extLst>
          </p:cNvPr>
          <p:cNvSpPr>
            <a:spLocks noGrp="1"/>
          </p:cNvSpPr>
          <p:nvPr>
            <p:ph type="title"/>
          </p:nvPr>
        </p:nvSpPr>
        <p:spPr/>
        <p:txBody>
          <a:bodyPr/>
          <a:lstStyle/>
          <a:p>
            <a:pPr algn="ctr"/>
            <a:r>
              <a:rPr lang="en-IN" b="1" u="sng" dirty="0"/>
              <a:t>Clause 13: Method of accounting</a:t>
            </a:r>
          </a:p>
        </p:txBody>
      </p:sp>
      <p:sp>
        <p:nvSpPr>
          <p:cNvPr id="3" name="Content Placeholder 2">
            <a:extLst>
              <a:ext uri="{FF2B5EF4-FFF2-40B4-BE49-F238E27FC236}">
                <a16:creationId xmlns:a16="http://schemas.microsoft.com/office/drawing/2014/main" id="{7666A253-CBE2-4D0B-9A01-D9FEA4EFDD55}"/>
              </a:ext>
            </a:extLst>
          </p:cNvPr>
          <p:cNvSpPr>
            <a:spLocks noGrp="1"/>
          </p:cNvSpPr>
          <p:nvPr>
            <p:ph idx="1"/>
          </p:nvPr>
        </p:nvSpPr>
        <p:spPr>
          <a:ln>
            <a:solidFill>
              <a:schemeClr val="tx1"/>
            </a:solidFill>
          </a:ln>
        </p:spPr>
        <p:txBody>
          <a:bodyPr>
            <a:normAutofit fontScale="92500" lnSpcReduction="10000"/>
          </a:bodyPr>
          <a:lstStyle/>
          <a:p>
            <a:pPr>
              <a:lnSpc>
                <a:spcPct val="120000"/>
              </a:lnSpc>
              <a:spcBef>
                <a:spcPts val="600"/>
              </a:spcBef>
              <a:buFont typeface="Wingdings" panose="05000000000000000000" pitchFamily="2" charset="2"/>
              <a:buChar char="v"/>
            </a:pPr>
            <a:r>
              <a:rPr lang="en-US" sz="2600" b="1" u="sng" dirty="0"/>
              <a:t>Clause 1</a:t>
            </a:r>
            <a:r>
              <a:rPr lang="en-IN" sz="2600" b="1" u="sng" dirty="0"/>
              <a:t>3 :</a:t>
            </a:r>
          </a:p>
          <a:p>
            <a:pPr>
              <a:lnSpc>
                <a:spcPct val="120000"/>
              </a:lnSpc>
              <a:spcBef>
                <a:spcPts val="600"/>
              </a:spcBef>
              <a:buFont typeface="Wingdings" panose="05000000000000000000" pitchFamily="2" charset="2"/>
              <a:buChar char="§"/>
            </a:pPr>
            <a:r>
              <a:rPr lang="en-US" sz="2600" b="1" u="sng" dirty="0"/>
              <a:t>13(a)</a:t>
            </a:r>
            <a:r>
              <a:rPr lang="en-US" sz="2600" b="1" dirty="0"/>
              <a:t>:</a:t>
            </a:r>
            <a:r>
              <a:rPr lang="en-US" sz="2600" dirty="0"/>
              <a:t> Method of Accounting followed in P.Y. </a:t>
            </a:r>
          </a:p>
          <a:p>
            <a:pPr>
              <a:lnSpc>
                <a:spcPct val="120000"/>
              </a:lnSpc>
              <a:spcBef>
                <a:spcPts val="600"/>
              </a:spcBef>
              <a:buFont typeface="Wingdings" panose="05000000000000000000" pitchFamily="2" charset="2"/>
              <a:buChar char="§"/>
            </a:pPr>
            <a:r>
              <a:rPr lang="en-US" sz="2600" b="1" u="sng" dirty="0"/>
              <a:t>13(b)</a:t>
            </a:r>
            <a:r>
              <a:rPr lang="en-US" sz="2600" b="1" dirty="0"/>
              <a:t>:</a:t>
            </a:r>
            <a:r>
              <a:rPr lang="en-US" sz="2600" dirty="0"/>
              <a:t> Any change in method of accounting in relation to P.Y. </a:t>
            </a:r>
          </a:p>
          <a:p>
            <a:pPr>
              <a:lnSpc>
                <a:spcPct val="120000"/>
              </a:lnSpc>
              <a:spcBef>
                <a:spcPts val="600"/>
              </a:spcBef>
              <a:buFont typeface="Wingdings" panose="05000000000000000000" pitchFamily="2" charset="2"/>
              <a:buChar char="§"/>
            </a:pPr>
            <a:r>
              <a:rPr lang="en-US" sz="2600" b="1" u="sng" dirty="0"/>
              <a:t>13(c)</a:t>
            </a:r>
            <a:r>
              <a:rPr lang="en-US" sz="2600" b="1" dirty="0"/>
              <a:t>:</a:t>
            </a:r>
            <a:r>
              <a:rPr lang="en-US" sz="2600" dirty="0"/>
              <a:t> Details of such change and its effect on profit / loss </a:t>
            </a:r>
          </a:p>
          <a:p>
            <a:pPr>
              <a:lnSpc>
                <a:spcPct val="120000"/>
              </a:lnSpc>
              <a:spcBef>
                <a:spcPts val="600"/>
              </a:spcBef>
              <a:buFont typeface="Wingdings" panose="05000000000000000000" pitchFamily="2" charset="2"/>
              <a:buChar char="§"/>
            </a:pPr>
            <a:r>
              <a:rPr lang="en-US" sz="2600" b="1" u="sng" dirty="0"/>
              <a:t>13(d)</a:t>
            </a:r>
            <a:r>
              <a:rPr lang="en-US" sz="2600" b="1" dirty="0"/>
              <a:t>:</a:t>
            </a:r>
            <a:r>
              <a:rPr lang="en-US" sz="2600" dirty="0"/>
              <a:t>  Any adjustment is required to be made to the profit or loss for complying the provisions of ICDS notified u/s. 145(2)</a:t>
            </a:r>
          </a:p>
          <a:p>
            <a:pPr>
              <a:lnSpc>
                <a:spcPct val="120000"/>
              </a:lnSpc>
              <a:spcBef>
                <a:spcPts val="600"/>
              </a:spcBef>
              <a:buFont typeface="Wingdings" panose="05000000000000000000" pitchFamily="2" charset="2"/>
              <a:buChar char="§"/>
            </a:pPr>
            <a:r>
              <a:rPr lang="en-US" sz="2600" b="1" u="sng" dirty="0"/>
              <a:t>13(e)</a:t>
            </a:r>
            <a:r>
              <a:rPr lang="en-US" sz="2600" b="1" dirty="0"/>
              <a:t>:</a:t>
            </a:r>
            <a:r>
              <a:rPr lang="en-US" sz="2600" dirty="0"/>
              <a:t> If ans. To (d) above is affirmative, Details of such adjustment, and its effect on profit /loss</a:t>
            </a:r>
          </a:p>
          <a:p>
            <a:pPr>
              <a:lnSpc>
                <a:spcPct val="120000"/>
              </a:lnSpc>
              <a:spcBef>
                <a:spcPts val="600"/>
              </a:spcBef>
              <a:buFont typeface="Wingdings" panose="05000000000000000000" pitchFamily="2" charset="2"/>
              <a:buChar char="§"/>
            </a:pPr>
            <a:r>
              <a:rPr lang="en-US" sz="2600" b="1" u="sng" dirty="0"/>
              <a:t>13(f)</a:t>
            </a:r>
            <a:r>
              <a:rPr lang="en-US" sz="2600" b="1" dirty="0"/>
              <a:t>:</a:t>
            </a:r>
            <a:r>
              <a:rPr lang="en-US" sz="2600" dirty="0"/>
              <a:t> Disclosure as per ICDS.</a:t>
            </a:r>
            <a:endParaRPr lang="en-IN" sz="2600" dirty="0"/>
          </a:p>
          <a:p>
            <a:endParaRPr lang="en-IN" dirty="0"/>
          </a:p>
        </p:txBody>
      </p:sp>
    </p:spTree>
    <p:extLst>
      <p:ext uri="{BB962C8B-B14F-4D97-AF65-F5344CB8AC3E}">
        <p14:creationId xmlns:p14="http://schemas.microsoft.com/office/powerpoint/2010/main" val="40423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A366-FE0B-4D71-840D-D27D285B90F2}"/>
              </a:ext>
            </a:extLst>
          </p:cNvPr>
          <p:cNvSpPr>
            <a:spLocks noGrp="1"/>
          </p:cNvSpPr>
          <p:nvPr>
            <p:ph type="title"/>
          </p:nvPr>
        </p:nvSpPr>
        <p:spPr/>
        <p:txBody>
          <a:bodyPr/>
          <a:lstStyle/>
          <a:p>
            <a:pPr algn="ctr"/>
            <a:r>
              <a:rPr lang="en-IN" b="1" u="sng" dirty="0"/>
              <a:t>Clause 13 : Relevant issue</a:t>
            </a:r>
            <a:r>
              <a:rPr lang="en-IN" sz="4000" b="1" u="sng" dirty="0"/>
              <a:t>:</a:t>
            </a:r>
            <a:endParaRPr lang="en-IN" b="1" u="sng" dirty="0"/>
          </a:p>
        </p:txBody>
      </p:sp>
      <p:sp>
        <p:nvSpPr>
          <p:cNvPr id="3" name="Content Placeholder 2">
            <a:extLst>
              <a:ext uri="{FF2B5EF4-FFF2-40B4-BE49-F238E27FC236}">
                <a16:creationId xmlns:a16="http://schemas.microsoft.com/office/drawing/2014/main" id="{4C1E9F30-6E71-46C1-8A1C-EFD6928F74DD}"/>
              </a:ext>
            </a:extLst>
          </p:cNvPr>
          <p:cNvSpPr>
            <a:spLocks noGrp="1"/>
          </p:cNvSpPr>
          <p:nvPr>
            <p:ph idx="1"/>
          </p:nvPr>
        </p:nvSpPr>
        <p:spPr>
          <a:xfrm>
            <a:off x="838200" y="1825625"/>
            <a:ext cx="10515600" cy="3421078"/>
          </a:xfrm>
          <a:ln>
            <a:solidFill>
              <a:schemeClr val="tx1"/>
            </a:solidFill>
          </a:ln>
        </p:spPr>
        <p:txBody>
          <a:bodyPr/>
          <a:lstStyle/>
          <a:p>
            <a:pPr>
              <a:buFont typeface="Wingdings" panose="05000000000000000000" pitchFamily="2" charset="2"/>
              <a:buChar char="v"/>
            </a:pPr>
            <a:r>
              <a:rPr lang="en-IN" b="1" u="sng" dirty="0">
                <a:solidFill>
                  <a:schemeClr val="tx1"/>
                </a:solidFill>
              </a:rPr>
              <a:t>Relevant Issue : with regards to ICDS :</a:t>
            </a:r>
          </a:p>
          <a:p>
            <a:pPr marL="914400" lvl="1" indent="-457200">
              <a:lnSpc>
                <a:spcPct val="100000"/>
              </a:lnSpc>
              <a:buFont typeface="+mj-lt"/>
              <a:buAutoNum type="arabicParenR"/>
            </a:pPr>
            <a:r>
              <a:rPr lang="en-IN" dirty="0">
                <a:solidFill>
                  <a:schemeClr val="tx1"/>
                </a:solidFill>
              </a:rPr>
              <a:t>Whether ICDS apply to the assessee following cash method of accounting? </a:t>
            </a:r>
          </a:p>
          <a:p>
            <a:pPr marL="914400" lvl="1" indent="-457200">
              <a:lnSpc>
                <a:spcPct val="100000"/>
              </a:lnSpc>
              <a:buFont typeface="+mj-lt"/>
              <a:buAutoNum type="arabicParenR"/>
            </a:pPr>
            <a:r>
              <a:rPr lang="en-IN" dirty="0">
                <a:solidFill>
                  <a:schemeClr val="tx1"/>
                </a:solidFill>
              </a:rPr>
              <a:t>ICDS III - </a:t>
            </a:r>
            <a:r>
              <a:rPr lang="en-IN" i="1" dirty="0">
                <a:solidFill>
                  <a:schemeClr val="tx1"/>
                </a:solidFill>
              </a:rPr>
              <a:t>relating to Construction Contracts </a:t>
            </a:r>
            <a:r>
              <a:rPr lang="en-IN" dirty="0">
                <a:solidFill>
                  <a:schemeClr val="tx1"/>
                </a:solidFill>
              </a:rPr>
              <a:t>- </a:t>
            </a:r>
            <a:r>
              <a:rPr lang="en-US" dirty="0">
                <a:solidFill>
                  <a:schemeClr val="tx1"/>
                </a:solidFill>
              </a:rPr>
              <a:t>whether the contractor is to be taxed in the year in which the work is completed or proportionately over all the years? </a:t>
            </a:r>
          </a:p>
          <a:p>
            <a:pPr marL="914400" lvl="1" indent="-457200">
              <a:lnSpc>
                <a:spcPct val="100000"/>
              </a:lnSpc>
              <a:buFont typeface="+mj-lt"/>
              <a:buAutoNum type="arabicParenR"/>
            </a:pPr>
            <a:r>
              <a:rPr lang="en-IN" dirty="0">
                <a:solidFill>
                  <a:schemeClr val="tx1"/>
                </a:solidFill>
              </a:rPr>
              <a:t>Maintaining audit trail in excel of ICDS adjustments for future</a:t>
            </a:r>
          </a:p>
          <a:p>
            <a:pPr marL="914400" lvl="1" indent="-457200">
              <a:lnSpc>
                <a:spcPct val="100000"/>
              </a:lnSpc>
              <a:buFont typeface="+mj-lt"/>
              <a:buAutoNum type="arabicParenR"/>
            </a:pPr>
            <a:r>
              <a:rPr lang="en-IN" dirty="0">
                <a:solidFill>
                  <a:schemeClr val="tx1"/>
                </a:solidFill>
              </a:rPr>
              <a:t>Accounts vs Tax computation – Deferred Tax impact</a:t>
            </a:r>
          </a:p>
          <a:p>
            <a:endParaRPr lang="en-IN" dirty="0"/>
          </a:p>
        </p:txBody>
      </p:sp>
    </p:spTree>
    <p:extLst>
      <p:ext uri="{BB962C8B-B14F-4D97-AF65-F5344CB8AC3E}">
        <p14:creationId xmlns:p14="http://schemas.microsoft.com/office/powerpoint/2010/main" val="202334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64E9-7B00-1FF3-2733-42D6C099AF19}"/>
              </a:ext>
            </a:extLst>
          </p:cNvPr>
          <p:cNvSpPr>
            <a:spLocks noGrp="1"/>
          </p:cNvSpPr>
          <p:nvPr>
            <p:ph type="title"/>
          </p:nvPr>
        </p:nvSpPr>
        <p:spPr/>
        <p:txBody>
          <a:bodyPr/>
          <a:lstStyle/>
          <a:p>
            <a:pPr algn="ctr"/>
            <a:r>
              <a:rPr lang="en-IN" b="1" u="sng" dirty="0"/>
              <a:t>Why ICDS?</a:t>
            </a:r>
          </a:p>
        </p:txBody>
      </p:sp>
      <p:sp>
        <p:nvSpPr>
          <p:cNvPr id="3" name="Content Placeholder 2">
            <a:extLst>
              <a:ext uri="{FF2B5EF4-FFF2-40B4-BE49-F238E27FC236}">
                <a16:creationId xmlns:a16="http://schemas.microsoft.com/office/drawing/2014/main" id="{33AB8EBC-4AC3-F006-2BE8-32528EF87628}"/>
              </a:ext>
            </a:extLst>
          </p:cNvPr>
          <p:cNvSpPr>
            <a:spLocks noGrp="1"/>
          </p:cNvSpPr>
          <p:nvPr>
            <p:ph idx="1"/>
          </p:nvPr>
        </p:nvSpPr>
        <p:spPr>
          <a:ln>
            <a:solidFill>
              <a:schemeClr val="tx1"/>
            </a:solidFill>
          </a:ln>
        </p:spPr>
        <p:txBody>
          <a:bodyPr/>
          <a:lstStyle/>
          <a:p>
            <a:r>
              <a:rPr lang="en-IN" dirty="0"/>
              <a:t>Reasons for a need to introduce ICDS :</a:t>
            </a:r>
            <a:endParaRPr lang="en-US" dirty="0"/>
          </a:p>
          <a:p>
            <a:pPr lvl="1">
              <a:lnSpc>
                <a:spcPct val="150000"/>
              </a:lnSpc>
              <a:buFont typeface="Wingdings" panose="05000000000000000000" pitchFamily="2" charset="2"/>
              <a:buChar char="Ø"/>
            </a:pPr>
            <a:r>
              <a:rPr lang="en-IN" dirty="0"/>
              <a:t>There is flexibility in the standards issued by the ICAI)</a:t>
            </a:r>
            <a:endParaRPr lang="en-US" dirty="0"/>
          </a:p>
          <a:p>
            <a:pPr lvl="1">
              <a:lnSpc>
                <a:spcPct val="150000"/>
              </a:lnSpc>
              <a:buFont typeface="Wingdings" panose="05000000000000000000" pitchFamily="2" charset="2"/>
              <a:buChar char="Ø"/>
            </a:pPr>
            <a:r>
              <a:rPr lang="en-IN" dirty="0"/>
              <a:t>This leads to avoidance of the payment of correct taxes by following a particular system.</a:t>
            </a:r>
            <a:endParaRPr lang="en-US" dirty="0"/>
          </a:p>
          <a:p>
            <a:pPr lvl="1">
              <a:lnSpc>
                <a:spcPct val="150000"/>
              </a:lnSpc>
              <a:buFont typeface="Wingdings" panose="05000000000000000000" pitchFamily="2" charset="2"/>
              <a:buChar char="Ø"/>
            </a:pPr>
            <a:r>
              <a:rPr lang="en-IN" dirty="0"/>
              <a:t>There is an urgent need to standardize one or more of the alternatives in various standards </a:t>
            </a:r>
            <a:endParaRPr lang="en-US" dirty="0"/>
          </a:p>
          <a:p>
            <a:pPr lvl="1">
              <a:lnSpc>
                <a:spcPct val="150000"/>
              </a:lnSpc>
              <a:buFont typeface="Wingdings" panose="05000000000000000000" pitchFamily="2" charset="2"/>
              <a:buChar char="Ø"/>
            </a:pPr>
            <a:r>
              <a:rPr lang="en-IN" dirty="0"/>
              <a:t>That income for tax purpose can be computed precisely and objectively</a:t>
            </a:r>
            <a:endParaRPr lang="en-US" dirty="0"/>
          </a:p>
          <a:p>
            <a:endParaRPr lang="en-IN" dirty="0"/>
          </a:p>
        </p:txBody>
      </p:sp>
    </p:spTree>
    <p:extLst>
      <p:ext uri="{BB962C8B-B14F-4D97-AF65-F5344CB8AC3E}">
        <p14:creationId xmlns:p14="http://schemas.microsoft.com/office/powerpoint/2010/main" val="261481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4981-E95A-97FF-7A4F-1DA6E1C9974E}"/>
              </a:ext>
            </a:extLst>
          </p:cNvPr>
          <p:cNvSpPr>
            <a:spLocks noGrp="1"/>
          </p:cNvSpPr>
          <p:nvPr>
            <p:ph type="title"/>
          </p:nvPr>
        </p:nvSpPr>
        <p:spPr/>
        <p:txBody>
          <a:bodyPr/>
          <a:lstStyle/>
          <a:p>
            <a:pPr algn="ctr"/>
            <a:r>
              <a:rPr lang="en-IN" b="1" u="sng" dirty="0"/>
              <a:t>ICD Standards </a:t>
            </a:r>
          </a:p>
        </p:txBody>
      </p:sp>
      <p:sp>
        <p:nvSpPr>
          <p:cNvPr id="3" name="Content Placeholder 2">
            <a:extLst>
              <a:ext uri="{FF2B5EF4-FFF2-40B4-BE49-F238E27FC236}">
                <a16:creationId xmlns:a16="http://schemas.microsoft.com/office/drawing/2014/main" id="{3355DA6C-6E12-7625-24A1-86C96362E05C}"/>
              </a:ext>
            </a:extLst>
          </p:cNvPr>
          <p:cNvSpPr>
            <a:spLocks noGrp="1"/>
          </p:cNvSpPr>
          <p:nvPr>
            <p:ph idx="1"/>
          </p:nvPr>
        </p:nvSpPr>
        <p:spPr>
          <a:xfrm>
            <a:off x="838200" y="1825625"/>
            <a:ext cx="10515600" cy="3816418"/>
          </a:xfrm>
          <a:ln>
            <a:solidFill>
              <a:schemeClr val="tx1"/>
            </a:solidFill>
          </a:ln>
        </p:spPr>
        <p:txBody>
          <a:bodyPr/>
          <a:lstStyle/>
          <a:p>
            <a:pPr lvl="1">
              <a:buFont typeface="Wingdings" panose="05000000000000000000" pitchFamily="2" charset="2"/>
              <a:buChar char="v"/>
            </a:pPr>
            <a:r>
              <a:rPr lang="en-IN" dirty="0"/>
              <a:t>Applicability</a:t>
            </a:r>
          </a:p>
          <a:p>
            <a:pPr lvl="1">
              <a:buFontTx/>
              <a:buChar char="-"/>
            </a:pPr>
            <a:r>
              <a:rPr lang="en-IN" dirty="0"/>
              <a:t>With effect from 1.4.2017 (AY 2017-18)</a:t>
            </a:r>
          </a:p>
          <a:p>
            <a:pPr lvl="1">
              <a:buFontTx/>
              <a:buChar char="-"/>
            </a:pPr>
            <a:r>
              <a:rPr lang="en-IN" dirty="0"/>
              <a:t>Entities :</a:t>
            </a:r>
          </a:p>
          <a:p>
            <a:pPr lvl="2">
              <a:buFontTx/>
              <a:buChar char="-"/>
            </a:pPr>
            <a:r>
              <a:rPr lang="en-IN" dirty="0"/>
              <a:t>All entities</a:t>
            </a:r>
          </a:p>
          <a:p>
            <a:pPr lvl="2">
              <a:buFontTx/>
              <a:buChar char="-"/>
            </a:pPr>
            <a:r>
              <a:rPr lang="en-IN" dirty="0"/>
              <a:t>Having </a:t>
            </a:r>
          </a:p>
          <a:p>
            <a:pPr lvl="3">
              <a:buFontTx/>
              <a:buChar char="-"/>
            </a:pPr>
            <a:r>
              <a:rPr lang="en-IN" dirty="0"/>
              <a:t>Business/Professional Income </a:t>
            </a:r>
          </a:p>
          <a:p>
            <a:pPr lvl="3">
              <a:buFontTx/>
              <a:buChar char="-"/>
            </a:pPr>
            <a:r>
              <a:rPr lang="en-IN" dirty="0"/>
              <a:t>Income from Other Sources</a:t>
            </a:r>
          </a:p>
          <a:p>
            <a:pPr lvl="2">
              <a:buFontTx/>
              <a:buChar char="-"/>
            </a:pPr>
            <a:r>
              <a:rPr lang="en-IN" dirty="0"/>
              <a:t>Following Mercantile System of Accounting</a:t>
            </a:r>
          </a:p>
          <a:p>
            <a:pPr lvl="2">
              <a:buFontTx/>
              <a:buChar char="-"/>
            </a:pPr>
            <a:r>
              <a:rPr lang="en-IN" dirty="0"/>
              <a:t>Except Individual and HUF who are not required to get its accounts audited u/s 44AB</a:t>
            </a:r>
          </a:p>
          <a:p>
            <a:pPr lvl="1">
              <a:buNone/>
            </a:pPr>
            <a:r>
              <a:rPr lang="en-IN" dirty="0"/>
              <a:t>-  Only for computation and not for maintaining books</a:t>
            </a:r>
          </a:p>
          <a:p>
            <a:pPr marL="0" indent="0">
              <a:buNone/>
            </a:pPr>
            <a:endParaRPr lang="en-IN" dirty="0"/>
          </a:p>
        </p:txBody>
      </p:sp>
    </p:spTree>
    <p:extLst>
      <p:ext uri="{BB962C8B-B14F-4D97-AF65-F5344CB8AC3E}">
        <p14:creationId xmlns:p14="http://schemas.microsoft.com/office/powerpoint/2010/main" val="225485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B584-6EE0-464A-815D-AAD6E319F7E0}"/>
              </a:ext>
            </a:extLst>
          </p:cNvPr>
          <p:cNvSpPr>
            <a:spLocks noGrp="1"/>
          </p:cNvSpPr>
          <p:nvPr>
            <p:ph type="title"/>
          </p:nvPr>
        </p:nvSpPr>
        <p:spPr/>
        <p:txBody>
          <a:bodyPr/>
          <a:lstStyle/>
          <a:p>
            <a:pPr algn="ctr"/>
            <a:r>
              <a:rPr lang="en-IN" b="1" u="sng" dirty="0"/>
              <a:t>Clause 16: Items not credited to P&amp;L</a:t>
            </a:r>
          </a:p>
        </p:txBody>
      </p:sp>
      <p:sp>
        <p:nvSpPr>
          <p:cNvPr id="3" name="Content Placeholder 2">
            <a:extLst>
              <a:ext uri="{FF2B5EF4-FFF2-40B4-BE49-F238E27FC236}">
                <a16:creationId xmlns:a16="http://schemas.microsoft.com/office/drawing/2014/main" id="{0CE6DD40-4371-4782-9399-C5213E1370D1}"/>
              </a:ext>
            </a:extLst>
          </p:cNvPr>
          <p:cNvSpPr>
            <a:spLocks noGrp="1"/>
          </p:cNvSpPr>
          <p:nvPr>
            <p:ph idx="1"/>
          </p:nvPr>
        </p:nvSpPr>
        <p:spPr>
          <a:ln>
            <a:solidFill>
              <a:schemeClr val="tx1"/>
            </a:solidFill>
          </a:ln>
        </p:spPr>
        <p:txBody>
          <a:bodyPr>
            <a:normAutofit/>
          </a:bodyPr>
          <a:lstStyle/>
          <a:p>
            <a:r>
              <a:rPr lang="en-US" b="1" u="sng" dirty="0"/>
              <a:t>Clause 1</a:t>
            </a:r>
            <a:r>
              <a:rPr lang="en-IN" b="1" u="sng" dirty="0"/>
              <a:t>6 :</a:t>
            </a:r>
            <a:r>
              <a:rPr lang="en-US" b="1" dirty="0"/>
              <a:t> Amounts not credited to Profit / Loss Account, being –</a:t>
            </a:r>
          </a:p>
          <a:p>
            <a:endParaRPr lang="en-US" b="1" dirty="0"/>
          </a:p>
          <a:p>
            <a:pPr lvl="1">
              <a:buFont typeface="Wingdings" panose="05000000000000000000" pitchFamily="2" charset="2"/>
              <a:buChar char="Ø"/>
            </a:pPr>
            <a:r>
              <a:rPr lang="en-US" dirty="0"/>
              <a:t>[Sub-Clause (a)] items falling within scope of S.28</a:t>
            </a:r>
          </a:p>
          <a:p>
            <a:pPr lvl="1">
              <a:buFont typeface="Wingdings" panose="05000000000000000000" pitchFamily="2" charset="2"/>
              <a:buChar char="Ø"/>
            </a:pPr>
            <a:r>
              <a:rPr lang="en-US" dirty="0"/>
              <a:t>[Sub-Clause (b)] pro forma credits, drawbacks, refunds of customs or excise duties or service tax, sales tax or VAT, where same are admitted as due by </a:t>
            </a:r>
            <a:r>
              <a:rPr lang="en-IN" dirty="0"/>
              <a:t>concerned authorities</a:t>
            </a:r>
            <a:endParaRPr lang="en-US" dirty="0"/>
          </a:p>
          <a:p>
            <a:pPr lvl="1">
              <a:buFont typeface="Wingdings" panose="05000000000000000000" pitchFamily="2" charset="2"/>
              <a:buChar char="Ø"/>
            </a:pPr>
            <a:r>
              <a:rPr lang="en-US" dirty="0"/>
              <a:t>[Sub-Clause (c)] escalation claims accepted during P.Y</a:t>
            </a:r>
          </a:p>
          <a:p>
            <a:pPr lvl="1">
              <a:buFont typeface="Wingdings" panose="05000000000000000000" pitchFamily="2" charset="2"/>
              <a:buChar char="Ø"/>
            </a:pPr>
            <a:r>
              <a:rPr lang="en-IN" dirty="0"/>
              <a:t>[Sub-Clause (d)] </a:t>
            </a:r>
            <a:r>
              <a:rPr lang="en-US" dirty="0"/>
              <a:t>any other items of income</a:t>
            </a:r>
          </a:p>
          <a:p>
            <a:pPr lvl="1">
              <a:buFont typeface="Wingdings" panose="05000000000000000000" pitchFamily="2" charset="2"/>
              <a:buChar char="Ø"/>
            </a:pPr>
            <a:r>
              <a:rPr lang="en-IN" dirty="0"/>
              <a:t>[Sub-Clause (e)] capital receipt</a:t>
            </a:r>
          </a:p>
        </p:txBody>
      </p:sp>
    </p:spTree>
    <p:extLst>
      <p:ext uri="{BB962C8B-B14F-4D97-AF65-F5344CB8AC3E}">
        <p14:creationId xmlns:p14="http://schemas.microsoft.com/office/powerpoint/2010/main" val="320245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88F5-CAFA-4F4E-BE51-C90361C4FB7C}"/>
              </a:ext>
            </a:extLst>
          </p:cNvPr>
          <p:cNvSpPr>
            <a:spLocks noGrp="1"/>
          </p:cNvSpPr>
          <p:nvPr>
            <p:ph type="title"/>
          </p:nvPr>
        </p:nvSpPr>
        <p:spPr/>
        <p:txBody>
          <a:bodyPr/>
          <a:lstStyle/>
          <a:p>
            <a:pPr algn="ctr"/>
            <a:r>
              <a:rPr lang="en-IN" b="1" u="sng" dirty="0"/>
              <a:t>Clause 16: Relevant Issue:</a:t>
            </a:r>
          </a:p>
        </p:txBody>
      </p:sp>
      <p:sp>
        <p:nvSpPr>
          <p:cNvPr id="3" name="Content Placeholder 2">
            <a:extLst>
              <a:ext uri="{FF2B5EF4-FFF2-40B4-BE49-F238E27FC236}">
                <a16:creationId xmlns:a16="http://schemas.microsoft.com/office/drawing/2014/main" id="{E211C36C-D5CE-476A-B591-9278D82460AA}"/>
              </a:ext>
            </a:extLst>
          </p:cNvPr>
          <p:cNvSpPr>
            <a:spLocks noGrp="1"/>
          </p:cNvSpPr>
          <p:nvPr>
            <p:ph idx="1"/>
          </p:nvPr>
        </p:nvSpPr>
        <p:spPr>
          <a:ln>
            <a:solidFill>
              <a:schemeClr val="tx1"/>
            </a:solidFill>
          </a:ln>
        </p:spPr>
        <p:txBody>
          <a:bodyPr>
            <a:normAutofit/>
          </a:bodyPr>
          <a:lstStyle/>
          <a:p>
            <a:pPr marL="457200" indent="-457200">
              <a:buFont typeface="+mj-lt"/>
              <a:buAutoNum type="arabicPeriod"/>
            </a:pPr>
            <a:r>
              <a:rPr lang="en-US" sz="2400" dirty="0"/>
              <a:t>Does phrase ‘Capital Receipts, if any’ cover capital contribution like </a:t>
            </a:r>
            <a:r>
              <a:rPr lang="en-IN" sz="2400" dirty="0"/>
              <a:t>gifts, share capital, etc?</a:t>
            </a:r>
          </a:p>
          <a:p>
            <a:pPr marL="457200" indent="-457200">
              <a:buFont typeface="+mj-lt"/>
              <a:buAutoNum type="arabicPeriod"/>
            </a:pPr>
            <a:endParaRPr lang="en-IN" sz="2400" dirty="0"/>
          </a:p>
          <a:p>
            <a:pPr marL="457200" indent="-457200">
              <a:buFont typeface="+mj-lt"/>
              <a:buAutoNum type="arabicPeriod"/>
            </a:pPr>
            <a:r>
              <a:rPr lang="en-US" sz="2400" dirty="0"/>
              <a:t>What types of Capital Receipts be indicated under this clause?</a:t>
            </a:r>
          </a:p>
          <a:p>
            <a:pPr marL="457200" indent="-457200">
              <a:buFont typeface="+mj-lt"/>
              <a:buAutoNum type="arabicPeriod"/>
            </a:pPr>
            <a:endParaRPr lang="en-US" sz="2400" dirty="0"/>
          </a:p>
          <a:p>
            <a:pPr marL="457200" indent="-457200">
              <a:buFont typeface="+mj-lt"/>
              <a:buAutoNum type="arabicPeriod"/>
            </a:pPr>
            <a:r>
              <a:rPr lang="en-US" sz="2400" dirty="0"/>
              <a:t>Should Interest on FDs or Other Incomes like rentals </a:t>
            </a:r>
            <a:r>
              <a:rPr lang="en-US" sz="2400" dirty="0" err="1"/>
              <a:t>etc</a:t>
            </a:r>
            <a:r>
              <a:rPr lang="en-US" sz="2400" dirty="0"/>
              <a:t> be mentioned, if reduced from cost of Fixed Assets / CWIP? Where assessee follows cash method of accounting, is it necessary to give details of escalation claims accepted during P.Y?</a:t>
            </a:r>
          </a:p>
        </p:txBody>
      </p:sp>
    </p:spTree>
    <p:extLst>
      <p:ext uri="{BB962C8B-B14F-4D97-AF65-F5344CB8AC3E}">
        <p14:creationId xmlns:p14="http://schemas.microsoft.com/office/powerpoint/2010/main" val="120660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6FC9-2F65-40D1-A55D-491744270E49}"/>
              </a:ext>
            </a:extLst>
          </p:cNvPr>
          <p:cNvSpPr>
            <a:spLocks noGrp="1"/>
          </p:cNvSpPr>
          <p:nvPr>
            <p:ph type="title"/>
          </p:nvPr>
        </p:nvSpPr>
        <p:spPr/>
        <p:txBody>
          <a:bodyPr/>
          <a:lstStyle/>
          <a:p>
            <a:pPr algn="ctr"/>
            <a:r>
              <a:rPr lang="en-IN" b="1" u="sng" dirty="0"/>
              <a:t>Clause 17 : Section 43CA/50C</a:t>
            </a:r>
          </a:p>
        </p:txBody>
      </p:sp>
      <p:sp>
        <p:nvSpPr>
          <p:cNvPr id="3" name="Content Placeholder 2">
            <a:extLst>
              <a:ext uri="{FF2B5EF4-FFF2-40B4-BE49-F238E27FC236}">
                <a16:creationId xmlns:a16="http://schemas.microsoft.com/office/drawing/2014/main" id="{D0FC2BF3-239B-4FC3-877E-B2D17590EDD2}"/>
              </a:ext>
            </a:extLst>
          </p:cNvPr>
          <p:cNvSpPr>
            <a:spLocks noGrp="1"/>
          </p:cNvSpPr>
          <p:nvPr>
            <p:ph idx="1"/>
          </p:nvPr>
        </p:nvSpPr>
        <p:spPr>
          <a:xfrm>
            <a:off x="838200" y="1825625"/>
            <a:ext cx="10515600" cy="1603375"/>
          </a:xfrm>
          <a:ln>
            <a:solidFill>
              <a:schemeClr val="tx1"/>
            </a:solidFill>
          </a:ln>
        </p:spPr>
        <p:txBody>
          <a:bodyPr>
            <a:normAutofit/>
          </a:bodyPr>
          <a:lstStyle/>
          <a:p>
            <a:r>
              <a:rPr lang="en-US" sz="2400" b="1" u="sng" dirty="0"/>
              <a:t>Clause 1</a:t>
            </a:r>
            <a:r>
              <a:rPr lang="en-IN" sz="2400" b="1" u="sng" dirty="0"/>
              <a:t>7 :</a:t>
            </a:r>
            <a:r>
              <a:rPr lang="en-US" sz="2400" b="1" dirty="0"/>
              <a:t> </a:t>
            </a:r>
            <a:r>
              <a:rPr lang="en-US" sz="2400" dirty="0"/>
              <a:t>Where any land or building or both is transferred during the previous year for a consideration less than value adopted or assessed or assessable by any authority of a State Government referred to in section 43CA or 50C. Provide the following Details:</a:t>
            </a:r>
          </a:p>
          <a:p>
            <a:endParaRPr lang="en-IN" sz="2400" dirty="0"/>
          </a:p>
        </p:txBody>
      </p:sp>
      <p:graphicFrame>
        <p:nvGraphicFramePr>
          <p:cNvPr id="4" name="Table 7">
            <a:extLst>
              <a:ext uri="{FF2B5EF4-FFF2-40B4-BE49-F238E27FC236}">
                <a16:creationId xmlns:a16="http://schemas.microsoft.com/office/drawing/2014/main" id="{0BD950CD-ED6C-43B6-AAF0-6C71E17BFF36}"/>
              </a:ext>
            </a:extLst>
          </p:cNvPr>
          <p:cNvGraphicFramePr>
            <a:graphicFrameLocks noGrp="1"/>
          </p:cNvGraphicFramePr>
          <p:nvPr>
            <p:extLst>
              <p:ext uri="{D42A27DB-BD31-4B8C-83A1-F6EECF244321}">
                <p14:modId xmlns:p14="http://schemas.microsoft.com/office/powerpoint/2010/main" val="707973015"/>
              </p:ext>
            </p:extLst>
          </p:nvPr>
        </p:nvGraphicFramePr>
        <p:xfrm>
          <a:off x="1062318" y="3733660"/>
          <a:ext cx="10067364" cy="2377440"/>
        </p:xfrm>
        <a:graphic>
          <a:graphicData uri="http://schemas.openxmlformats.org/drawingml/2006/table">
            <a:tbl>
              <a:tblPr firstRow="1" bandRow="1">
                <a:tableStyleId>{5940675A-B579-460E-94D1-54222C63F5DA}</a:tableStyleId>
              </a:tblPr>
              <a:tblGrid>
                <a:gridCol w="2045972">
                  <a:extLst>
                    <a:ext uri="{9D8B030D-6E8A-4147-A177-3AD203B41FA5}">
                      <a16:colId xmlns:a16="http://schemas.microsoft.com/office/drawing/2014/main" val="2540993343"/>
                    </a:ext>
                  </a:extLst>
                </a:gridCol>
                <a:gridCol w="1828800">
                  <a:extLst>
                    <a:ext uri="{9D8B030D-6E8A-4147-A177-3AD203B41FA5}">
                      <a16:colId xmlns:a16="http://schemas.microsoft.com/office/drawing/2014/main" val="2051700557"/>
                    </a:ext>
                  </a:extLst>
                </a:gridCol>
                <a:gridCol w="2324100">
                  <a:extLst>
                    <a:ext uri="{9D8B030D-6E8A-4147-A177-3AD203B41FA5}">
                      <a16:colId xmlns:a16="http://schemas.microsoft.com/office/drawing/2014/main" val="3591519195"/>
                    </a:ext>
                  </a:extLst>
                </a:gridCol>
                <a:gridCol w="3868492">
                  <a:extLst>
                    <a:ext uri="{9D8B030D-6E8A-4147-A177-3AD203B41FA5}">
                      <a16:colId xmlns:a16="http://schemas.microsoft.com/office/drawing/2014/main" val="400087061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Details of Property</a:t>
                      </a:r>
                      <a:endParaRPr lang="pt-BR"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received or accrued</a:t>
                      </a:r>
                      <a:endParaRPr lang="en-IN" dirty="0"/>
                    </a:p>
                    <a:p>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Value adopted or assessed or assessable</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Whether provisions of second proviso to section 43CA(1) or fourth proviso to clause (x) of section </a:t>
                      </a:r>
                      <a:r>
                        <a:rPr lang="en-IN" sz="1800" u="none" strike="noStrike" kern="1200" baseline="0" dirty="0"/>
                        <a:t>56(2) applicable? [Yes/No] 	</a:t>
                      </a:r>
                      <a:endParaRPr lang="en-IN" sz="1800" b="1"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56092538"/>
                  </a:ext>
                </a:extLst>
              </a:tr>
              <a:tr h="370840">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r>
                        <a:rPr lang="en-US" dirty="0"/>
                        <a:t>Second Proviso to Sec. 43CA(1) is not  applicable for audit of AY 2023-24</a:t>
                      </a:r>
                    </a:p>
                    <a:p>
                      <a:r>
                        <a:rPr lang="en-US" dirty="0"/>
                        <a:t>Permissible margin – 20% for certain period only</a:t>
                      </a:r>
                      <a:endParaRPr lang="en-IN" b="0" dirty="0"/>
                    </a:p>
                  </a:txBody>
                  <a:tcPr/>
                </a:tc>
                <a:extLst>
                  <a:ext uri="{0D108BD9-81ED-4DB2-BD59-A6C34878D82A}">
                    <a16:rowId xmlns:a16="http://schemas.microsoft.com/office/drawing/2014/main" val="847604623"/>
                  </a:ext>
                </a:extLst>
              </a:tr>
            </a:tbl>
          </a:graphicData>
        </a:graphic>
      </p:graphicFrame>
    </p:spTree>
    <p:extLst>
      <p:ext uri="{BB962C8B-B14F-4D97-AF65-F5344CB8AC3E}">
        <p14:creationId xmlns:p14="http://schemas.microsoft.com/office/powerpoint/2010/main" val="132654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24C4-255D-4697-93E9-E40674986DBF}"/>
              </a:ext>
            </a:extLst>
          </p:cNvPr>
          <p:cNvSpPr>
            <a:spLocks noGrp="1"/>
          </p:cNvSpPr>
          <p:nvPr>
            <p:ph type="title"/>
          </p:nvPr>
        </p:nvSpPr>
        <p:spPr/>
        <p:txBody>
          <a:bodyPr/>
          <a:lstStyle/>
          <a:p>
            <a:pPr algn="ctr"/>
            <a:r>
              <a:rPr lang="en-IN" b="1" u="sng" dirty="0"/>
              <a:t>Clause 17: Relevant Issue:</a:t>
            </a:r>
          </a:p>
        </p:txBody>
      </p:sp>
      <p:sp>
        <p:nvSpPr>
          <p:cNvPr id="3" name="Content Placeholder 2">
            <a:extLst>
              <a:ext uri="{FF2B5EF4-FFF2-40B4-BE49-F238E27FC236}">
                <a16:creationId xmlns:a16="http://schemas.microsoft.com/office/drawing/2014/main" id="{C507D0C2-AD95-41E8-8E57-4581C365590F}"/>
              </a:ext>
            </a:extLst>
          </p:cNvPr>
          <p:cNvSpPr>
            <a:spLocks noGrp="1"/>
          </p:cNvSpPr>
          <p:nvPr>
            <p:ph idx="1"/>
          </p:nvPr>
        </p:nvSpPr>
        <p:spPr>
          <a:ln>
            <a:solidFill>
              <a:schemeClr val="tx1"/>
            </a:solidFill>
          </a:ln>
        </p:spPr>
        <p:txBody>
          <a:bodyPr>
            <a:normAutofit lnSpcReduction="10000"/>
          </a:bodyPr>
          <a:lstStyle/>
          <a:p>
            <a:pPr marL="457200" indent="-457200">
              <a:buFont typeface="+mj-lt"/>
              <a:buAutoNum type="arabicPeriod"/>
            </a:pPr>
            <a:r>
              <a:rPr lang="en-US" sz="2400" dirty="0"/>
              <a:t>Whether leasehold right / development rights / TDR / FSI etc. would fall under these provisions or not?</a:t>
            </a:r>
          </a:p>
          <a:p>
            <a:pPr marL="457200" indent="-457200">
              <a:buFont typeface="+mj-lt"/>
              <a:buAutoNum type="arabicPeriod"/>
            </a:pPr>
            <a:r>
              <a:rPr lang="en-US" sz="2400" dirty="0"/>
              <a:t>When the assessee is following any one of following two different method of accounting, when is the reporting requirement arise? </a:t>
            </a:r>
          </a:p>
          <a:p>
            <a:pPr marL="749808" lvl="1" indent="-457200">
              <a:buFont typeface="+mj-lt"/>
              <a:buAutoNum type="romanLcPeriod"/>
            </a:pPr>
            <a:r>
              <a:rPr lang="en-US" sz="2000" dirty="0"/>
              <a:t>Project Completion method for revenue recognition</a:t>
            </a:r>
          </a:p>
          <a:p>
            <a:pPr marL="749808" lvl="1" indent="-457200">
              <a:buFont typeface="+mj-lt"/>
              <a:buAutoNum type="romanLcPeriod"/>
            </a:pPr>
            <a:r>
              <a:rPr lang="en-US" sz="2000" dirty="0"/>
              <a:t>Percentage completion method for revenue recognition</a:t>
            </a:r>
          </a:p>
          <a:p>
            <a:pPr marL="457200" indent="-457200">
              <a:buFont typeface="+mj-lt"/>
              <a:buAutoNum type="arabicPeriod"/>
            </a:pPr>
            <a:r>
              <a:rPr lang="en-US" sz="2400" dirty="0"/>
              <a:t>Which details needs to be furnished 1. all the transaction where consideration is less than stamp duty value or 2. only the transaction in which deviation of consideration to stamp duty value is not permissible?</a:t>
            </a:r>
          </a:p>
          <a:p>
            <a:pPr marL="457200" indent="-457200">
              <a:buFont typeface="+mj-lt"/>
              <a:buAutoNum type="arabicPeriod"/>
            </a:pPr>
            <a:r>
              <a:rPr lang="en-US" sz="2400" dirty="0"/>
              <a:t>Deviation is permissible to the extent of 10% Actual consideration that means if consideration is Rs.100 Stamp Duty value can be Rs.110 </a:t>
            </a:r>
          </a:p>
          <a:p>
            <a:pPr marL="457200" indent="-457200">
              <a:buFont typeface="+mj-lt"/>
              <a:buAutoNum type="arabicPeriod"/>
            </a:pPr>
            <a:r>
              <a:rPr lang="en-US" sz="2400" dirty="0"/>
              <a:t>In other words if Stamp Duty Value is Rs.100 Consideration can be Rs.90.91</a:t>
            </a:r>
            <a:endParaRPr lang="en-IN" sz="2400" dirty="0"/>
          </a:p>
        </p:txBody>
      </p:sp>
    </p:spTree>
    <p:extLst>
      <p:ext uri="{BB962C8B-B14F-4D97-AF65-F5344CB8AC3E}">
        <p14:creationId xmlns:p14="http://schemas.microsoft.com/office/powerpoint/2010/main" val="236578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263B-09D1-4162-B032-5DD34C77D0CA}"/>
              </a:ext>
            </a:extLst>
          </p:cNvPr>
          <p:cNvSpPr>
            <a:spLocks noGrp="1"/>
          </p:cNvSpPr>
          <p:nvPr>
            <p:ph type="title"/>
          </p:nvPr>
        </p:nvSpPr>
        <p:spPr/>
        <p:txBody>
          <a:bodyPr/>
          <a:lstStyle/>
          <a:p>
            <a:pPr algn="ctr"/>
            <a:r>
              <a:rPr lang="en-IN" b="1" u="sng" dirty="0"/>
              <a:t>Clause 18:Depreciation</a:t>
            </a:r>
          </a:p>
        </p:txBody>
      </p:sp>
      <p:sp>
        <p:nvSpPr>
          <p:cNvPr id="3" name="Content Placeholder 2">
            <a:extLst>
              <a:ext uri="{FF2B5EF4-FFF2-40B4-BE49-F238E27FC236}">
                <a16:creationId xmlns:a16="http://schemas.microsoft.com/office/drawing/2014/main" id="{BFFE111B-F786-4FEB-B932-3F96985FFF38}"/>
              </a:ext>
            </a:extLst>
          </p:cNvPr>
          <p:cNvSpPr>
            <a:spLocks noGrp="1"/>
          </p:cNvSpPr>
          <p:nvPr>
            <p:ph idx="1"/>
          </p:nvPr>
        </p:nvSpPr>
        <p:spPr>
          <a:ln>
            <a:solidFill>
              <a:schemeClr val="tx1"/>
            </a:solidFill>
          </a:ln>
        </p:spPr>
        <p:txBody>
          <a:bodyPr>
            <a:normAutofit fontScale="85000" lnSpcReduction="20000"/>
          </a:bodyPr>
          <a:lstStyle/>
          <a:p>
            <a:pPr>
              <a:buFont typeface="Wingdings" panose="05000000000000000000" pitchFamily="2" charset="2"/>
              <a:buChar char="Ø"/>
            </a:pPr>
            <a:r>
              <a:rPr lang="en-US" dirty="0"/>
              <a:t>Clause 18 : Particulars of depreciation as per Income Tax Act, 1961 for each block of assets in following form-</a:t>
            </a:r>
          </a:p>
          <a:p>
            <a:pPr>
              <a:buFont typeface="Wingdings" panose="05000000000000000000" pitchFamily="2" charset="2"/>
              <a:buChar char="Ø"/>
            </a:pPr>
            <a:r>
              <a:rPr lang="en-US" dirty="0"/>
              <a:t>[Sub-Clause (a)] Description of asset / block of assets</a:t>
            </a:r>
          </a:p>
          <a:p>
            <a:pPr>
              <a:buFont typeface="Wingdings" panose="05000000000000000000" pitchFamily="2" charset="2"/>
              <a:buChar char="Ø"/>
            </a:pPr>
            <a:r>
              <a:rPr lang="en-US" dirty="0"/>
              <a:t>[Sub-Clause (b)]  Rate of Depreciation </a:t>
            </a:r>
          </a:p>
          <a:p>
            <a:pPr>
              <a:buFont typeface="Wingdings" panose="05000000000000000000" pitchFamily="2" charset="2"/>
              <a:buChar char="Ø"/>
            </a:pPr>
            <a:r>
              <a:rPr lang="en-US" dirty="0"/>
              <a:t>[Sub-Clause (c)] Actual Cost/WDV</a:t>
            </a:r>
          </a:p>
          <a:p>
            <a:pPr>
              <a:buFont typeface="Wingdings" panose="05000000000000000000" pitchFamily="2" charset="2"/>
              <a:buChar char="Ø"/>
            </a:pPr>
            <a:r>
              <a:rPr lang="en-US" dirty="0"/>
              <a:t>[Sub-Clause (d)] Additions (along with date of asset being put to use) /deductions made to block along with following adjustments</a:t>
            </a:r>
          </a:p>
          <a:p>
            <a:pPr lvl="1">
              <a:buFont typeface="Wingdings" panose="05000000000000000000" pitchFamily="2" charset="2"/>
              <a:buChar char="§"/>
            </a:pPr>
            <a:r>
              <a:rPr lang="en-US" sz="2800" dirty="0"/>
              <a:t>CENVAT claimed &amp; allowed</a:t>
            </a:r>
          </a:p>
          <a:p>
            <a:pPr lvl="1">
              <a:buFont typeface="Wingdings" panose="05000000000000000000" pitchFamily="2" charset="2"/>
              <a:buChar char="§"/>
            </a:pPr>
            <a:r>
              <a:rPr lang="en-US" sz="2800" dirty="0"/>
              <a:t>Change in exchange rates</a:t>
            </a:r>
          </a:p>
          <a:p>
            <a:pPr lvl="1">
              <a:buFont typeface="Wingdings" panose="05000000000000000000" pitchFamily="2" charset="2"/>
              <a:buChar char="§"/>
            </a:pPr>
            <a:r>
              <a:rPr lang="en-US" sz="2800" dirty="0"/>
              <a:t>Subsidy, grant or reimbursement</a:t>
            </a:r>
          </a:p>
          <a:p>
            <a:pPr>
              <a:buFont typeface="Wingdings" panose="05000000000000000000" pitchFamily="2" charset="2"/>
              <a:buChar char="Ø"/>
            </a:pPr>
            <a:r>
              <a:rPr lang="en-US" dirty="0"/>
              <a:t>[Sub-Clause (e)] Depreciation allowable</a:t>
            </a:r>
          </a:p>
          <a:p>
            <a:pPr>
              <a:buFont typeface="Wingdings" panose="05000000000000000000" pitchFamily="2" charset="2"/>
              <a:buChar char="Ø"/>
            </a:pPr>
            <a:r>
              <a:rPr lang="en-US" dirty="0"/>
              <a:t>[Sub-Clause (f)] WDV at end of the year</a:t>
            </a:r>
            <a:endParaRPr lang="en-IN" dirty="0"/>
          </a:p>
        </p:txBody>
      </p:sp>
    </p:spTree>
    <p:extLst>
      <p:ext uri="{BB962C8B-B14F-4D97-AF65-F5344CB8AC3E}">
        <p14:creationId xmlns:p14="http://schemas.microsoft.com/office/powerpoint/2010/main" val="251118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31A5-AF17-4F9A-857E-C59B3CB72A5B}"/>
              </a:ext>
            </a:extLst>
          </p:cNvPr>
          <p:cNvSpPr>
            <a:spLocks noGrp="1"/>
          </p:cNvSpPr>
          <p:nvPr>
            <p:ph type="title"/>
          </p:nvPr>
        </p:nvSpPr>
        <p:spPr/>
        <p:txBody>
          <a:bodyPr/>
          <a:lstStyle/>
          <a:p>
            <a:pPr algn="ctr"/>
            <a:r>
              <a:rPr lang="en-IN" b="1" u="sng" dirty="0"/>
              <a:t>Applicability of Tax Audit</a:t>
            </a:r>
          </a:p>
        </p:txBody>
      </p:sp>
      <p:sp>
        <p:nvSpPr>
          <p:cNvPr id="3" name="Content Placeholder 2">
            <a:extLst>
              <a:ext uri="{FF2B5EF4-FFF2-40B4-BE49-F238E27FC236}">
                <a16:creationId xmlns:a16="http://schemas.microsoft.com/office/drawing/2014/main" id="{51D7CDA1-C265-42E2-B2DD-458EB4F06663}"/>
              </a:ext>
            </a:extLst>
          </p:cNvPr>
          <p:cNvSpPr>
            <a:spLocks noGrp="1"/>
          </p:cNvSpPr>
          <p:nvPr>
            <p:ph sz="half" idx="1"/>
          </p:nvPr>
        </p:nvSpPr>
        <p:spPr>
          <a:ln>
            <a:solidFill>
              <a:schemeClr val="tx1"/>
            </a:solidFill>
          </a:ln>
        </p:spPr>
        <p:txBody>
          <a:bodyPr>
            <a:normAutofit lnSpcReduction="10000"/>
          </a:bodyPr>
          <a:lstStyle/>
          <a:p>
            <a:pPr>
              <a:buFont typeface="Wingdings" panose="05000000000000000000" pitchFamily="2" charset="2"/>
              <a:buChar char="Ø"/>
            </a:pPr>
            <a:r>
              <a:rPr lang="en-IN" sz="2400" dirty="0"/>
              <a:t>Every person carrying on Business  whose Gross Turnover/Receipt &gt; 1 Cr.</a:t>
            </a:r>
          </a:p>
          <a:p>
            <a:pPr>
              <a:buFont typeface="Wingdings" panose="05000000000000000000" pitchFamily="2" charset="2"/>
              <a:buChar char="Ø"/>
            </a:pPr>
            <a:r>
              <a:rPr lang="en-IN" sz="2400" dirty="0">
                <a:ea typeface="Cambria Math" panose="02040503050406030204" pitchFamily="18" charset="0"/>
              </a:rPr>
              <a:t>Every person carrying on Profession whose Gross receipt &gt; 50 Lakh</a:t>
            </a:r>
          </a:p>
          <a:p>
            <a:pPr>
              <a:buFont typeface="Wingdings" panose="05000000000000000000" pitchFamily="2" charset="2"/>
              <a:buChar char="Ø"/>
            </a:pPr>
            <a:r>
              <a:rPr lang="en-US" sz="2400" dirty="0"/>
              <a:t>Where profits &amp; gains of person from business are taxable on estimated basis u/ss. 44AD, 44AE, 44BB or 44BBB &amp; such person claims his income to be lower than profits &amp; gains so estimated (Refer Section 44AD(4)</a:t>
            </a:r>
          </a:p>
          <a:p>
            <a:pPr>
              <a:buFont typeface="Wingdings" panose="05000000000000000000" pitchFamily="2" charset="2"/>
              <a:buChar char="Ø"/>
            </a:pPr>
            <a:r>
              <a:rPr lang="en-US" sz="2400" dirty="0"/>
              <a:t>Tax Audit form 3CA/3CB applicable on the basis of audit applicability under any other law – Audit Format SA700</a:t>
            </a:r>
            <a:endParaRPr lang="en-IN" sz="2400" dirty="0"/>
          </a:p>
        </p:txBody>
      </p:sp>
      <p:sp>
        <p:nvSpPr>
          <p:cNvPr id="4" name="Content Placeholder 3">
            <a:extLst>
              <a:ext uri="{FF2B5EF4-FFF2-40B4-BE49-F238E27FC236}">
                <a16:creationId xmlns:a16="http://schemas.microsoft.com/office/drawing/2014/main" id="{58BE2CD3-5ACA-4DD3-8D53-2139C1E32C0E}"/>
              </a:ext>
            </a:extLst>
          </p:cNvPr>
          <p:cNvSpPr>
            <a:spLocks noGrp="1"/>
          </p:cNvSpPr>
          <p:nvPr>
            <p:ph sz="half" idx="2"/>
          </p:nvPr>
        </p:nvSpPr>
        <p:spPr>
          <a:ln>
            <a:solidFill>
              <a:schemeClr val="tx1"/>
            </a:solidFill>
          </a:ln>
        </p:spPr>
        <p:txBody>
          <a:bodyPr>
            <a:normAutofit lnSpcReduction="10000"/>
          </a:bodyPr>
          <a:lstStyle/>
          <a:p>
            <a:pPr>
              <a:buFont typeface="Wingdings" panose="05000000000000000000" pitchFamily="2" charset="2"/>
              <a:buChar char="Ø"/>
            </a:pPr>
            <a:r>
              <a:rPr lang="en-US" sz="2400" dirty="0"/>
              <a:t>44AD: An eligible assessee can opt to be assessed on presumptive basis, so long as the sales, turnover or gross receipts from an eligible business do not exceed Rs. 2 crore</a:t>
            </a:r>
          </a:p>
          <a:p>
            <a:pPr>
              <a:buFont typeface="Wingdings" panose="05000000000000000000" pitchFamily="2" charset="2"/>
              <a:buChar char="Ø"/>
            </a:pPr>
            <a:r>
              <a:rPr lang="en-US" sz="2400" dirty="0"/>
              <a:t>44AE: Business of plying, hiring or leasing goods carriages.</a:t>
            </a:r>
          </a:p>
          <a:p>
            <a:pPr>
              <a:buFont typeface="Wingdings" panose="05000000000000000000" pitchFamily="2" charset="2"/>
              <a:buChar char="Ø"/>
            </a:pPr>
            <a:r>
              <a:rPr lang="en-US" sz="2400" dirty="0"/>
              <a:t>44BB: Business of exploration etc. of mineral oil.</a:t>
            </a:r>
          </a:p>
          <a:p>
            <a:pPr>
              <a:buFont typeface="Wingdings" panose="05000000000000000000" pitchFamily="2" charset="2"/>
              <a:buChar char="Ø"/>
            </a:pPr>
            <a:r>
              <a:rPr lang="en-US" sz="2400" dirty="0"/>
              <a:t>44BBB: Business of civil construction etc. in certain turnkey projects.</a:t>
            </a:r>
          </a:p>
          <a:p>
            <a:pPr>
              <a:buFont typeface="Wingdings" panose="05000000000000000000" pitchFamily="2" charset="2"/>
              <a:buChar char="Ø"/>
            </a:pPr>
            <a:r>
              <a:rPr lang="en-US" sz="2400" dirty="0"/>
              <a:t>LLP/Cos not covered in presumptive</a:t>
            </a:r>
            <a:endParaRPr lang="en-IN" sz="2400" dirty="0"/>
          </a:p>
          <a:p>
            <a:endParaRPr lang="en-IN" dirty="0"/>
          </a:p>
        </p:txBody>
      </p:sp>
    </p:spTree>
    <p:extLst>
      <p:ext uri="{BB962C8B-B14F-4D97-AF65-F5344CB8AC3E}">
        <p14:creationId xmlns:p14="http://schemas.microsoft.com/office/powerpoint/2010/main" val="363143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8B9B-3EB8-4787-A992-E61AD3D8905E}"/>
              </a:ext>
            </a:extLst>
          </p:cNvPr>
          <p:cNvSpPr>
            <a:spLocks noGrp="1"/>
          </p:cNvSpPr>
          <p:nvPr>
            <p:ph type="title"/>
          </p:nvPr>
        </p:nvSpPr>
        <p:spPr/>
        <p:txBody>
          <a:bodyPr/>
          <a:lstStyle/>
          <a:p>
            <a:pPr algn="ctr"/>
            <a:r>
              <a:rPr lang="en-IN" b="1" u="sng" dirty="0"/>
              <a:t>Clause 18 : Relevant Issue</a:t>
            </a:r>
          </a:p>
        </p:txBody>
      </p:sp>
      <p:sp>
        <p:nvSpPr>
          <p:cNvPr id="3" name="Content Placeholder 2">
            <a:extLst>
              <a:ext uri="{FF2B5EF4-FFF2-40B4-BE49-F238E27FC236}">
                <a16:creationId xmlns:a16="http://schemas.microsoft.com/office/drawing/2014/main" id="{B962E539-F6D0-4CE3-A13C-A86A81F83DD8}"/>
              </a:ext>
            </a:extLst>
          </p:cNvPr>
          <p:cNvSpPr>
            <a:spLocks noGrp="1"/>
          </p:cNvSpPr>
          <p:nvPr>
            <p:ph idx="1"/>
          </p:nvPr>
        </p:nvSpPr>
        <p:spPr>
          <a:xfrm>
            <a:off x="838200" y="1825625"/>
            <a:ext cx="10515600" cy="4601808"/>
          </a:xfrm>
          <a:ln>
            <a:solidFill>
              <a:schemeClr val="tx1"/>
            </a:solidFill>
          </a:ln>
        </p:spPr>
        <p:txBody>
          <a:bodyPr>
            <a:normAutofit lnSpcReduction="10000"/>
          </a:bodyPr>
          <a:lstStyle/>
          <a:p>
            <a:pPr marL="457200" indent="-457200">
              <a:buFont typeface="+mj-lt"/>
              <a:buAutoNum type="arabicPeriod"/>
            </a:pPr>
            <a:r>
              <a:rPr lang="en-IN" sz="2400" dirty="0"/>
              <a:t>Whether Goodwill qualify for Depreciation? </a:t>
            </a:r>
          </a:p>
          <a:p>
            <a:pPr marL="457200" indent="-457200">
              <a:buFont typeface="+mj-lt"/>
              <a:buAutoNum type="arabicPeriod"/>
            </a:pPr>
            <a:r>
              <a:rPr lang="en-US" sz="2400" dirty="0"/>
              <a:t>Where companies are exempt from Income Tax </a:t>
            </a:r>
            <a:r>
              <a:rPr lang="en-US" sz="2400" b="1" dirty="0"/>
              <a:t>u/s. 10, 10A or 10B </a:t>
            </a:r>
            <a:r>
              <a:rPr lang="en-US" sz="2400" dirty="0"/>
              <a:t>should tax auditor give details of depreciation allowable under I T Act?</a:t>
            </a:r>
          </a:p>
          <a:p>
            <a:pPr marL="457200" indent="-457200">
              <a:buFont typeface="+mj-lt"/>
              <a:buAutoNum type="arabicPeriod"/>
            </a:pPr>
            <a:r>
              <a:rPr lang="en-US" sz="2400" dirty="0"/>
              <a:t>In cases where depreciation is not provided for &amp; same is not claimed in return of income, should TA state particulars of depreciation under </a:t>
            </a:r>
            <a:r>
              <a:rPr lang="en-IN" sz="2400" dirty="0"/>
              <a:t>this clause?</a:t>
            </a:r>
          </a:p>
          <a:p>
            <a:pPr marL="457200" indent="-457200">
              <a:buFont typeface="+mj-lt"/>
              <a:buAutoNum type="arabicPeriod"/>
            </a:pPr>
            <a:r>
              <a:rPr lang="en-US" sz="2400" dirty="0"/>
              <a:t>Does assessee have option of charging less depreciation than rates prescribed under I T Act? What is TA’s duty in this regard?</a:t>
            </a:r>
          </a:p>
          <a:p>
            <a:pPr marL="457200" indent="-457200">
              <a:buFont typeface="+mj-lt"/>
              <a:buAutoNum type="arabicPeriod" startAt="7"/>
            </a:pPr>
            <a:r>
              <a:rPr lang="en-US" sz="2400" dirty="0"/>
              <a:t>In case subsidy is received in excess of WDV, how should same be </a:t>
            </a:r>
            <a:r>
              <a:rPr lang="en-IN" sz="2400" dirty="0"/>
              <a:t>accounted for?</a:t>
            </a:r>
          </a:p>
          <a:p>
            <a:pPr marL="457200" indent="-457200">
              <a:buFont typeface="+mj-lt"/>
              <a:buAutoNum type="arabicPeriod" startAt="7"/>
            </a:pPr>
            <a:r>
              <a:rPr lang="en-US" sz="2400" dirty="0"/>
              <a:t>In case subsidy sanctioned is not received, should same be deducted to arrive at actual cost of asset?</a:t>
            </a:r>
          </a:p>
          <a:p>
            <a:pPr marL="457200" indent="-457200">
              <a:buFont typeface="+mj-lt"/>
              <a:buAutoNum type="arabicPeriod" startAt="7"/>
            </a:pPr>
            <a:r>
              <a:rPr lang="en-US" sz="2400" dirty="0"/>
              <a:t>How should TA ascertain date of asset being put to use?</a:t>
            </a:r>
            <a:endParaRPr lang="en-IN" sz="2400" dirty="0"/>
          </a:p>
        </p:txBody>
      </p:sp>
    </p:spTree>
    <p:extLst>
      <p:ext uri="{BB962C8B-B14F-4D97-AF65-F5344CB8AC3E}">
        <p14:creationId xmlns:p14="http://schemas.microsoft.com/office/powerpoint/2010/main" val="378953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E27F-1432-48A7-846A-1EE39C932E02}"/>
              </a:ext>
            </a:extLst>
          </p:cNvPr>
          <p:cNvSpPr>
            <a:spLocks noGrp="1"/>
          </p:cNvSpPr>
          <p:nvPr>
            <p:ph type="title"/>
          </p:nvPr>
        </p:nvSpPr>
        <p:spPr/>
        <p:txBody>
          <a:bodyPr/>
          <a:lstStyle/>
          <a:p>
            <a:pPr algn="ctr"/>
            <a:r>
              <a:rPr lang="en-IN" b="1" u="sng" dirty="0"/>
              <a:t>Clause 19 : Certain deductions</a:t>
            </a:r>
          </a:p>
        </p:txBody>
      </p:sp>
      <p:sp>
        <p:nvSpPr>
          <p:cNvPr id="3" name="Content Placeholder 2">
            <a:extLst>
              <a:ext uri="{FF2B5EF4-FFF2-40B4-BE49-F238E27FC236}">
                <a16:creationId xmlns:a16="http://schemas.microsoft.com/office/drawing/2014/main" id="{2A163F06-2A76-418C-8616-25CC7E9A347C}"/>
              </a:ext>
            </a:extLst>
          </p:cNvPr>
          <p:cNvSpPr>
            <a:spLocks noGrp="1"/>
          </p:cNvSpPr>
          <p:nvPr>
            <p:ph idx="1"/>
          </p:nvPr>
        </p:nvSpPr>
        <p:spPr>
          <a:xfrm>
            <a:off x="838200" y="1825625"/>
            <a:ext cx="10515600" cy="4069148"/>
          </a:xfrm>
          <a:ln>
            <a:solidFill>
              <a:schemeClr val="tx1"/>
            </a:solidFill>
          </a:ln>
        </p:spPr>
        <p:txBody>
          <a:bodyPr>
            <a:normAutofit/>
          </a:bodyPr>
          <a:lstStyle/>
          <a:p>
            <a:r>
              <a:rPr lang="en-US" sz="2400" b="1" u="sng" dirty="0"/>
              <a:t>Clause 1</a:t>
            </a:r>
            <a:r>
              <a:rPr lang="en-IN" sz="2400" b="1" u="sng" dirty="0"/>
              <a:t>9 :</a:t>
            </a:r>
            <a:r>
              <a:rPr lang="en-US" sz="2400" b="1" dirty="0"/>
              <a:t> </a:t>
            </a:r>
          </a:p>
          <a:p>
            <a:pPr lvl="1">
              <a:buFont typeface="Wingdings" panose="05000000000000000000" pitchFamily="2" charset="2"/>
              <a:buChar char="Ø"/>
            </a:pPr>
            <a:r>
              <a:rPr lang="en-US" sz="2000" dirty="0"/>
              <a:t>Amounts admissible </a:t>
            </a:r>
            <a:r>
              <a:rPr lang="en-US" sz="2000" b="1" dirty="0"/>
              <a:t>u/s</a:t>
            </a:r>
            <a:r>
              <a:rPr lang="en-US" sz="2000" b="1" i="1" dirty="0"/>
              <a:t>. 32AC</a:t>
            </a:r>
            <a:r>
              <a:rPr lang="en-US" sz="2000" b="1" dirty="0"/>
              <a:t>, 32AD, 33AB, 33ABA, </a:t>
            </a:r>
            <a:r>
              <a:rPr lang="en-US" sz="2000" b="1" i="1" dirty="0"/>
              <a:t>35(1)(</a:t>
            </a:r>
            <a:r>
              <a:rPr lang="en-US" sz="2000" b="1" i="1" dirty="0" err="1"/>
              <a:t>i</a:t>
            </a:r>
            <a:r>
              <a:rPr lang="en-US" sz="2000" b="1" i="1" dirty="0"/>
              <a:t>), (ii), (</a:t>
            </a:r>
            <a:r>
              <a:rPr lang="en-US" sz="2000" b="1" i="1" dirty="0" err="1"/>
              <a:t>iia</a:t>
            </a:r>
            <a:r>
              <a:rPr lang="en-US" sz="2000" b="1" i="1" dirty="0"/>
              <a:t>), (iii) </a:t>
            </a:r>
            <a:r>
              <a:rPr lang="it-IT" sz="2000" b="1" i="1" dirty="0"/>
              <a:t>(iv), 35(2AA), (2AB)</a:t>
            </a:r>
            <a:r>
              <a:rPr lang="it-IT" sz="2000" b="1" dirty="0"/>
              <a:t>, 35ABB, 35AC, </a:t>
            </a:r>
            <a:r>
              <a:rPr lang="it-IT" sz="2000" b="1" i="1" dirty="0"/>
              <a:t>35AD</a:t>
            </a:r>
            <a:r>
              <a:rPr lang="it-IT" sz="2000" b="1" dirty="0"/>
              <a:t>, 35CCA, 35CCB, </a:t>
            </a:r>
            <a:r>
              <a:rPr lang="it-IT" sz="2000" b="1" i="1" dirty="0"/>
              <a:t>35CCC</a:t>
            </a:r>
            <a:r>
              <a:rPr lang="it-IT" sz="2000" b="1" dirty="0"/>
              <a:t>, </a:t>
            </a:r>
            <a:r>
              <a:rPr lang="it-IT" sz="2000" b="1" i="1" dirty="0"/>
              <a:t>35CCD</a:t>
            </a:r>
            <a:r>
              <a:rPr lang="it-IT" sz="2000" b="1" dirty="0"/>
              <a:t>, 35D, 35DD, 35DDA </a:t>
            </a:r>
            <a:r>
              <a:rPr lang="it-IT" sz="2000" dirty="0"/>
              <a:t>&amp; </a:t>
            </a:r>
            <a:r>
              <a:rPr lang="it-IT" sz="2000" b="1" dirty="0"/>
              <a:t>35E</a:t>
            </a:r>
            <a:r>
              <a:rPr lang="it-IT" sz="2000" dirty="0"/>
              <a:t>-</a:t>
            </a:r>
          </a:p>
          <a:p>
            <a:pPr lvl="1"/>
            <a:endParaRPr lang="en-US" sz="2000" b="1" dirty="0"/>
          </a:p>
          <a:p>
            <a:r>
              <a:rPr lang="en-US" sz="2400" b="1" dirty="0"/>
              <a:t>[Sub-Clause (a)]</a:t>
            </a:r>
          </a:p>
          <a:p>
            <a:pPr lvl="1">
              <a:buFont typeface="Wingdings" panose="05000000000000000000" pitchFamily="2" charset="2"/>
              <a:buChar char="Ø"/>
            </a:pPr>
            <a:r>
              <a:rPr lang="en-US" sz="2000" dirty="0"/>
              <a:t>Debited to Profit / Loss Account (showing amount debited &amp; deduction allowable under each section)</a:t>
            </a:r>
          </a:p>
          <a:p>
            <a:endParaRPr lang="en-US" sz="2400" b="1" dirty="0"/>
          </a:p>
          <a:p>
            <a:r>
              <a:rPr lang="en-US" sz="2400" b="1" dirty="0"/>
              <a:t>[Sub-Clause (b)] </a:t>
            </a:r>
          </a:p>
          <a:p>
            <a:pPr lvl="1">
              <a:buFont typeface="Wingdings" panose="05000000000000000000" pitchFamily="2" charset="2"/>
              <a:buChar char="Ø"/>
            </a:pPr>
            <a:r>
              <a:rPr lang="en-US" sz="2000" dirty="0"/>
              <a:t>Not Debited to Profit / Loss Account</a:t>
            </a:r>
            <a:endParaRPr lang="en-US" sz="2000" b="1" dirty="0"/>
          </a:p>
          <a:p>
            <a:endParaRPr lang="en-IN" sz="2400" dirty="0"/>
          </a:p>
        </p:txBody>
      </p:sp>
    </p:spTree>
    <p:extLst>
      <p:ext uri="{BB962C8B-B14F-4D97-AF65-F5344CB8AC3E}">
        <p14:creationId xmlns:p14="http://schemas.microsoft.com/office/powerpoint/2010/main" val="396609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CD9F-A1DB-4220-A6AF-79E275522491}"/>
              </a:ext>
            </a:extLst>
          </p:cNvPr>
          <p:cNvSpPr>
            <a:spLocks noGrp="1"/>
          </p:cNvSpPr>
          <p:nvPr>
            <p:ph type="title"/>
          </p:nvPr>
        </p:nvSpPr>
        <p:spPr/>
        <p:txBody>
          <a:bodyPr/>
          <a:lstStyle/>
          <a:p>
            <a:r>
              <a:rPr lang="en-IN" b="1" u="sng" dirty="0"/>
              <a:t>Clause 19 : Certain deductions</a:t>
            </a:r>
            <a:endParaRPr lang="en-IN" dirty="0"/>
          </a:p>
        </p:txBody>
      </p:sp>
      <p:graphicFrame>
        <p:nvGraphicFramePr>
          <p:cNvPr id="4" name="Content Placeholder 3">
            <a:extLst>
              <a:ext uri="{FF2B5EF4-FFF2-40B4-BE49-F238E27FC236}">
                <a16:creationId xmlns:a16="http://schemas.microsoft.com/office/drawing/2014/main" id="{7E6E5416-4815-425F-AB7E-F7EF64A81A39}"/>
              </a:ext>
            </a:extLst>
          </p:cNvPr>
          <p:cNvGraphicFramePr>
            <a:graphicFrameLocks noGrp="1"/>
          </p:cNvGraphicFramePr>
          <p:nvPr>
            <p:ph idx="1"/>
            <p:extLst>
              <p:ext uri="{D42A27DB-BD31-4B8C-83A1-F6EECF244321}">
                <p14:modId xmlns:p14="http://schemas.microsoft.com/office/powerpoint/2010/main" val="2004128090"/>
              </p:ext>
            </p:extLst>
          </p:nvPr>
        </p:nvGraphicFramePr>
        <p:xfrm>
          <a:off x="838200" y="1577050"/>
          <a:ext cx="10161234" cy="5105566"/>
        </p:xfrm>
        <a:graphic>
          <a:graphicData uri="http://schemas.openxmlformats.org/drawingml/2006/table">
            <a:tbl>
              <a:tblPr firstRow="1" bandRow="1">
                <a:tableStyleId>{073A0DAA-6AF3-43AB-8588-CEC1D06C72B9}</a:tableStyleId>
              </a:tblPr>
              <a:tblGrid>
                <a:gridCol w="1345708">
                  <a:extLst>
                    <a:ext uri="{9D8B030D-6E8A-4147-A177-3AD203B41FA5}">
                      <a16:colId xmlns:a16="http://schemas.microsoft.com/office/drawing/2014/main" val="2863865347"/>
                    </a:ext>
                  </a:extLst>
                </a:gridCol>
                <a:gridCol w="8815526">
                  <a:extLst>
                    <a:ext uri="{9D8B030D-6E8A-4147-A177-3AD203B41FA5}">
                      <a16:colId xmlns:a16="http://schemas.microsoft.com/office/drawing/2014/main" val="3688809837"/>
                    </a:ext>
                  </a:extLst>
                </a:gridCol>
              </a:tblGrid>
              <a:tr h="370840">
                <a:tc>
                  <a:txBody>
                    <a:bodyPr/>
                    <a:lstStyle/>
                    <a:p>
                      <a:r>
                        <a:rPr lang="en-US" dirty="0"/>
                        <a:t>Clause </a:t>
                      </a:r>
                      <a:endParaRPr lang="en-IN" dirty="0"/>
                    </a:p>
                  </a:txBody>
                  <a:tcPr/>
                </a:tc>
                <a:tc>
                  <a:txBody>
                    <a:bodyPr/>
                    <a:lstStyle/>
                    <a:p>
                      <a:r>
                        <a:rPr lang="en-US" dirty="0"/>
                        <a:t>Investment/Deposit/Amount Paid to</a:t>
                      </a:r>
                      <a:endParaRPr lang="en-IN" dirty="0"/>
                    </a:p>
                  </a:txBody>
                  <a:tcPr/>
                </a:tc>
                <a:extLst>
                  <a:ext uri="{0D108BD9-81ED-4DB2-BD59-A6C34878D82A}">
                    <a16:rowId xmlns:a16="http://schemas.microsoft.com/office/drawing/2014/main" val="3144570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32AC</a:t>
                      </a:r>
                    </a:p>
                  </a:txBody>
                  <a:tcPr/>
                </a:tc>
                <a:tc>
                  <a:txBody>
                    <a:bodyPr/>
                    <a:lstStyle/>
                    <a:p>
                      <a:r>
                        <a:rPr lang="en-US" dirty="0"/>
                        <a:t>New Plant and Machinery</a:t>
                      </a:r>
                      <a:endParaRPr lang="en-IN" dirty="0"/>
                    </a:p>
                  </a:txBody>
                  <a:tcPr/>
                </a:tc>
                <a:extLst>
                  <a:ext uri="{0D108BD9-81ED-4DB2-BD59-A6C34878D82A}">
                    <a16:rowId xmlns:a16="http://schemas.microsoft.com/office/drawing/2014/main" val="1343033068"/>
                  </a:ext>
                </a:extLst>
              </a:tr>
              <a:tr h="370840">
                <a:tc>
                  <a:txBody>
                    <a:bodyPr/>
                    <a:lstStyle/>
                    <a:p>
                      <a:r>
                        <a:rPr lang="en-IN" dirty="0"/>
                        <a:t>32AB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a:effectLst/>
                        </a:rPr>
                        <a:t>Tea/Coffee/Rubber Development Account</a:t>
                      </a:r>
                      <a:endParaRPr lang="en-IN" dirty="0"/>
                    </a:p>
                  </a:txBody>
                  <a:tcPr/>
                </a:tc>
                <a:extLst>
                  <a:ext uri="{0D108BD9-81ED-4DB2-BD59-A6C34878D82A}">
                    <a16:rowId xmlns:a16="http://schemas.microsoft.com/office/drawing/2014/main" val="3291145817"/>
                  </a:ext>
                </a:extLst>
              </a:tr>
              <a:tr h="370840">
                <a:tc>
                  <a:txBody>
                    <a:bodyPr/>
                    <a:lstStyle/>
                    <a:p>
                      <a:r>
                        <a:rPr lang="en-IN" dirty="0"/>
                        <a:t>32ABA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a:effectLst/>
                        </a:rPr>
                        <a:t>Petroleum and Natural Gas for the purpose of prospecting or extraction etc. of petroleum or natural gas.</a:t>
                      </a:r>
                      <a:endParaRPr lang="en-US" sz="1800" dirty="0">
                        <a:effectLst/>
                      </a:endParaRPr>
                    </a:p>
                  </a:txBody>
                  <a:tcPr/>
                </a:tc>
                <a:extLst>
                  <a:ext uri="{0D108BD9-81ED-4DB2-BD59-A6C34878D82A}">
                    <a16:rowId xmlns:a16="http://schemas.microsoft.com/office/drawing/2014/main" val="2707583088"/>
                  </a:ext>
                </a:extLst>
              </a:tr>
              <a:tr h="416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35(1)(ii)</a:t>
                      </a:r>
                    </a:p>
                  </a:txBody>
                  <a:tcPr/>
                </a:tc>
                <a:tc>
                  <a:txBody>
                    <a:bodyPr/>
                    <a:lstStyle/>
                    <a:p>
                      <a:r>
                        <a:rPr lang="en-US" sz="1800" dirty="0"/>
                        <a:t>Research association/ University/College to be used for scientific research</a:t>
                      </a:r>
                      <a:endParaRPr lang="en-IN" dirty="0"/>
                    </a:p>
                  </a:txBody>
                  <a:tcPr/>
                </a:tc>
                <a:extLst>
                  <a:ext uri="{0D108BD9-81ED-4DB2-BD59-A6C34878D82A}">
                    <a16:rowId xmlns:a16="http://schemas.microsoft.com/office/drawing/2014/main" val="3406220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a:t>
                      </a:r>
                      <a:r>
                        <a:rPr lang="en-US" sz="1800" kern="1200" spc="20" dirty="0" err="1">
                          <a:effectLst/>
                        </a:rPr>
                        <a:t>iia</a:t>
                      </a:r>
                      <a:r>
                        <a:rPr lang="en-US" sz="1800" kern="1200" spc="20" dirty="0">
                          <a:effectLst/>
                        </a:rPr>
                        <a:t>)</a:t>
                      </a:r>
                    </a:p>
                  </a:txBody>
                  <a:tcPr/>
                </a:tc>
                <a:tc>
                  <a:txBody>
                    <a:bodyPr/>
                    <a:lstStyle/>
                    <a:p>
                      <a:r>
                        <a:rPr lang="en-US" sz="1800" kern="1200" spc="20" dirty="0">
                          <a:effectLst/>
                        </a:rPr>
                        <a:t>Company registered in India with object carrying out of scientific research and development</a:t>
                      </a:r>
                      <a:endParaRPr lang="en-IN" dirty="0"/>
                    </a:p>
                  </a:txBody>
                  <a:tcPr/>
                </a:tc>
                <a:extLst>
                  <a:ext uri="{0D108BD9-81ED-4DB2-BD59-A6C34878D82A}">
                    <a16:rowId xmlns:a16="http://schemas.microsoft.com/office/drawing/2014/main" val="827213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spc="20" dirty="0">
                          <a:effectLst/>
                        </a:rPr>
                        <a:t>35(1)(iii)</a:t>
                      </a:r>
                    </a:p>
                  </a:txBody>
                  <a:tcPr/>
                </a:tc>
                <a:tc>
                  <a:txBody>
                    <a:bodyPr/>
                    <a:lstStyle/>
                    <a:p>
                      <a:r>
                        <a:rPr lang="en-US" sz="1800" b="0" dirty="0"/>
                        <a:t>Research association / university, college object the undertaking of research in social science or statistical research</a:t>
                      </a:r>
                      <a:endParaRPr lang="en-IN" b="0" dirty="0"/>
                    </a:p>
                  </a:txBody>
                  <a:tcPr/>
                </a:tc>
                <a:extLst>
                  <a:ext uri="{0D108BD9-81ED-4DB2-BD59-A6C34878D82A}">
                    <a16:rowId xmlns:a16="http://schemas.microsoft.com/office/drawing/2014/main" val="39850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35(1)(iv)</a:t>
                      </a:r>
                    </a:p>
                  </a:txBody>
                  <a:tcPr/>
                </a:tc>
                <a:tc>
                  <a:txBody>
                    <a:bodyPr/>
                    <a:lstStyle/>
                    <a:p>
                      <a:r>
                        <a:rPr lang="en-US" sz="1800" dirty="0"/>
                        <a:t>Expenditure of </a:t>
                      </a:r>
                      <a:r>
                        <a:rPr lang="en-US" sz="1800" b="0" dirty="0"/>
                        <a:t>capital nature on scientific research</a:t>
                      </a:r>
                      <a:endParaRPr lang="en-IN" b="0" dirty="0"/>
                    </a:p>
                  </a:txBody>
                  <a:tcPr/>
                </a:tc>
                <a:extLst>
                  <a:ext uri="{0D108BD9-81ED-4DB2-BD59-A6C34878D82A}">
                    <a16:rowId xmlns:a16="http://schemas.microsoft.com/office/drawing/2014/main" val="1382823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35(2AA)</a:t>
                      </a:r>
                    </a:p>
                  </a:txBody>
                  <a:tcPr/>
                </a:tc>
                <a:tc>
                  <a:txBody>
                    <a:bodyPr/>
                    <a:lstStyle/>
                    <a:p>
                      <a:r>
                        <a:rPr lang="en-US" sz="1800" b="1" dirty="0"/>
                        <a:t>National Laboratory</a:t>
                      </a:r>
                      <a:r>
                        <a:rPr lang="en-US" sz="1800" dirty="0"/>
                        <a:t>; or a </a:t>
                      </a:r>
                      <a:r>
                        <a:rPr lang="en-US" sz="1800" b="1" dirty="0"/>
                        <a:t>University</a:t>
                      </a:r>
                      <a:r>
                        <a:rPr lang="en-US" sz="1800" dirty="0"/>
                        <a:t>; or Indian Institute of Technology or specified person </a:t>
                      </a:r>
                      <a:endParaRPr lang="en-IN" dirty="0"/>
                    </a:p>
                  </a:txBody>
                  <a:tcPr/>
                </a:tc>
                <a:extLst>
                  <a:ext uri="{0D108BD9-81ED-4DB2-BD59-A6C34878D82A}">
                    <a16:rowId xmlns:a16="http://schemas.microsoft.com/office/drawing/2014/main" val="1475411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20" dirty="0">
                          <a:effectLst/>
                        </a:rPr>
                        <a:t>35(2AB)</a:t>
                      </a:r>
                    </a:p>
                  </a:txBody>
                  <a:tcPr/>
                </a:tc>
                <a:tc>
                  <a:txBody>
                    <a:bodyPr/>
                    <a:lstStyle/>
                    <a:p>
                      <a:r>
                        <a:rPr lang="en-US" sz="1800" dirty="0"/>
                        <a:t>company engaged in the business of Bio Technology or manufacture or production of any article or thing,. Or business of manufacture or production of any drugs,  or any other article or thing notified by the Board.</a:t>
                      </a:r>
                      <a:endParaRPr lang="en-IN" dirty="0"/>
                    </a:p>
                  </a:txBody>
                  <a:tcPr/>
                </a:tc>
                <a:extLst>
                  <a:ext uri="{0D108BD9-81ED-4DB2-BD59-A6C34878D82A}">
                    <a16:rowId xmlns:a16="http://schemas.microsoft.com/office/drawing/2014/main" val="2918528682"/>
                  </a:ext>
                </a:extLst>
              </a:tr>
            </a:tbl>
          </a:graphicData>
        </a:graphic>
      </p:graphicFrame>
    </p:spTree>
    <p:extLst>
      <p:ext uri="{BB962C8B-B14F-4D97-AF65-F5344CB8AC3E}">
        <p14:creationId xmlns:p14="http://schemas.microsoft.com/office/powerpoint/2010/main" val="166363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CD9F-A1DB-4220-A6AF-79E275522491}"/>
              </a:ext>
            </a:extLst>
          </p:cNvPr>
          <p:cNvSpPr>
            <a:spLocks noGrp="1"/>
          </p:cNvSpPr>
          <p:nvPr>
            <p:ph type="title"/>
          </p:nvPr>
        </p:nvSpPr>
        <p:spPr>
          <a:xfrm>
            <a:off x="838200" y="329614"/>
            <a:ext cx="10515600" cy="1325563"/>
          </a:xfrm>
        </p:spPr>
        <p:txBody>
          <a:bodyPr/>
          <a:lstStyle/>
          <a:p>
            <a:r>
              <a:rPr lang="en-IN" b="1" u="sng" dirty="0"/>
              <a:t>Clause 19 : Certain deductions</a:t>
            </a:r>
            <a:endParaRPr lang="en-IN" dirty="0"/>
          </a:p>
        </p:txBody>
      </p:sp>
      <p:graphicFrame>
        <p:nvGraphicFramePr>
          <p:cNvPr id="4" name="Content Placeholder 3">
            <a:extLst>
              <a:ext uri="{FF2B5EF4-FFF2-40B4-BE49-F238E27FC236}">
                <a16:creationId xmlns:a16="http://schemas.microsoft.com/office/drawing/2014/main" id="{7E6E5416-4815-425F-AB7E-F7EF64A81A39}"/>
              </a:ext>
            </a:extLst>
          </p:cNvPr>
          <p:cNvGraphicFramePr>
            <a:graphicFrameLocks noGrp="1"/>
          </p:cNvGraphicFramePr>
          <p:nvPr>
            <p:ph idx="1"/>
            <p:extLst>
              <p:ext uri="{D42A27DB-BD31-4B8C-83A1-F6EECF244321}">
                <p14:modId xmlns:p14="http://schemas.microsoft.com/office/powerpoint/2010/main" val="1020594094"/>
              </p:ext>
            </p:extLst>
          </p:nvPr>
        </p:nvGraphicFramePr>
        <p:xfrm>
          <a:off x="838200" y="1330960"/>
          <a:ext cx="10161234" cy="5303686"/>
        </p:xfrm>
        <a:graphic>
          <a:graphicData uri="http://schemas.openxmlformats.org/drawingml/2006/table">
            <a:tbl>
              <a:tblPr firstRow="1" bandRow="1">
                <a:tableStyleId>{073A0DAA-6AF3-43AB-8588-CEC1D06C72B9}</a:tableStyleId>
              </a:tblPr>
              <a:tblGrid>
                <a:gridCol w="1345708">
                  <a:extLst>
                    <a:ext uri="{9D8B030D-6E8A-4147-A177-3AD203B41FA5}">
                      <a16:colId xmlns:a16="http://schemas.microsoft.com/office/drawing/2014/main" val="2863865347"/>
                    </a:ext>
                  </a:extLst>
                </a:gridCol>
                <a:gridCol w="8815526">
                  <a:extLst>
                    <a:ext uri="{9D8B030D-6E8A-4147-A177-3AD203B41FA5}">
                      <a16:colId xmlns:a16="http://schemas.microsoft.com/office/drawing/2014/main" val="3688809837"/>
                    </a:ext>
                  </a:extLst>
                </a:gridCol>
              </a:tblGrid>
              <a:tr h="370840">
                <a:tc>
                  <a:txBody>
                    <a:bodyPr/>
                    <a:lstStyle/>
                    <a:p>
                      <a:r>
                        <a:rPr lang="en-US" dirty="0"/>
                        <a:t>Clause </a:t>
                      </a:r>
                      <a:endParaRPr lang="en-IN" dirty="0"/>
                    </a:p>
                  </a:txBody>
                  <a:tcPr/>
                </a:tc>
                <a:tc>
                  <a:txBody>
                    <a:bodyPr/>
                    <a:lstStyle/>
                    <a:p>
                      <a:r>
                        <a:rPr lang="en-US" dirty="0"/>
                        <a:t>Investment/Deposit/Amount Paid to</a:t>
                      </a:r>
                      <a:endParaRPr lang="en-IN" dirty="0"/>
                    </a:p>
                  </a:txBody>
                  <a:tcPr/>
                </a:tc>
                <a:extLst>
                  <a:ext uri="{0D108BD9-81ED-4DB2-BD59-A6C34878D82A}">
                    <a16:rowId xmlns:a16="http://schemas.microsoft.com/office/drawing/2014/main" val="3144570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spc="20" dirty="0">
                          <a:solidFill>
                            <a:schemeClr val="tx1"/>
                          </a:solidFill>
                          <a:effectLst/>
                          <a:latin typeface="+mn-lt"/>
                          <a:ea typeface="+mn-ea"/>
                          <a:cs typeface="+mn-cs"/>
                        </a:rPr>
                        <a:t>35ABB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Acquiring right to operate telecommunication services</a:t>
                      </a:r>
                      <a:endParaRPr lang="en-IN" b="0" dirty="0"/>
                    </a:p>
                  </a:txBody>
                  <a:tcPr/>
                </a:tc>
                <a:extLst>
                  <a:ext uri="{0D108BD9-81ED-4DB2-BD59-A6C34878D82A}">
                    <a16:rowId xmlns:a16="http://schemas.microsoft.com/office/drawing/2014/main" val="13430330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35AC</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r>
                        <a:rPr lang="en-US" dirty="0"/>
                        <a:t>Payment to public sector company or a local authority or to an association or institution</a:t>
                      </a:r>
                      <a:endParaRPr lang="en-IN" dirty="0"/>
                    </a:p>
                  </a:txBody>
                  <a:tcPr/>
                </a:tc>
                <a:extLst>
                  <a:ext uri="{0D108BD9-81ED-4DB2-BD59-A6C34878D82A}">
                    <a16:rowId xmlns:a16="http://schemas.microsoft.com/office/drawing/2014/main" val="3291145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35AD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Expenditure of capital nature</a:t>
                      </a:r>
                      <a:r>
                        <a:rPr lang="en-US" sz="1800" dirty="0">
                          <a:effectLst/>
                        </a:rPr>
                        <a:t> </a:t>
                      </a:r>
                      <a:r>
                        <a:rPr lang="en-US" dirty="0"/>
                        <a:t>incurred wholly &amp; exclusively for any specified business.</a:t>
                      </a:r>
                    </a:p>
                  </a:txBody>
                  <a:tcPr/>
                </a:tc>
                <a:extLst>
                  <a:ext uri="{0D108BD9-81ED-4DB2-BD59-A6C34878D82A}">
                    <a16:rowId xmlns:a16="http://schemas.microsoft.com/office/drawing/2014/main" val="2707583088"/>
                  </a:ext>
                </a:extLst>
              </a:tr>
              <a:tr h="416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35CCA</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Association and institutions for carrying out rural development </a:t>
                      </a:r>
                      <a:r>
                        <a:rPr lang="en-US" dirty="0" err="1"/>
                        <a:t>programmes</a:t>
                      </a:r>
                      <a:endParaRPr lang="en-US" dirty="0"/>
                    </a:p>
                  </a:txBody>
                  <a:tcPr/>
                </a:tc>
                <a:extLst>
                  <a:ext uri="{0D108BD9-81ED-4DB2-BD59-A6C34878D82A}">
                    <a16:rowId xmlns:a16="http://schemas.microsoft.com/office/drawing/2014/main" val="3406220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35CCB</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Associations and institutions for carrying out </a:t>
                      </a:r>
                      <a:r>
                        <a:rPr lang="en-US" sz="1800" b="0" spc="20" dirty="0" err="1">
                          <a:effectLst/>
                          <a:latin typeface="Arial" panose="020B0604020202020204" pitchFamily="34" charset="0"/>
                          <a:ea typeface="Calibri" panose="020F0502020204030204" pitchFamily="34" charset="0"/>
                          <a:cs typeface="Arial" panose="020B0604020202020204" pitchFamily="34" charset="0"/>
                        </a:rPr>
                        <a:t>programmes</a:t>
                      </a:r>
                      <a:r>
                        <a:rPr lang="en-US" sz="1800" b="0" spc="20" dirty="0">
                          <a:effectLst/>
                          <a:latin typeface="Arial" panose="020B0604020202020204" pitchFamily="34" charset="0"/>
                          <a:ea typeface="Calibri" panose="020F0502020204030204" pitchFamily="34" charset="0"/>
                          <a:cs typeface="Arial" panose="020B0604020202020204" pitchFamily="34" charset="0"/>
                        </a:rPr>
                        <a:t> of conservation of natural resources</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827213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35CCC</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Expenditure on agricultural extension project notified by the Board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9850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35CCD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Skill development project notified by the Board</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382823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Expenditure incurred by an Indian Company or a person who is resident in India on</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amortization of certain preliminary expenses.</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475411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35DD</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Amortization of Expenditure incurred by an Indian Company for the purpose of amalgamation or demerger</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918528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35DDA</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r>
                        <a:rPr lang="en-US" sz="1800" b="0" spc="20" dirty="0">
                          <a:effectLst/>
                          <a:latin typeface="Arial" panose="020B0604020202020204" pitchFamily="34" charset="0"/>
                          <a:ea typeface="Calibri" panose="020F0502020204030204" pitchFamily="34" charset="0"/>
                          <a:cs typeface="Arial" panose="020B0604020202020204" pitchFamily="34" charset="0"/>
                        </a:rPr>
                        <a:t>Payment of sum to an employee in connection with his voluntary retirement</a:t>
                      </a:r>
                      <a:endParaRPr lang="en-IN" dirty="0"/>
                    </a:p>
                  </a:txBody>
                  <a:tcPr/>
                </a:tc>
                <a:extLst>
                  <a:ext uri="{0D108BD9-81ED-4DB2-BD59-A6C34878D82A}">
                    <a16:rowId xmlns:a16="http://schemas.microsoft.com/office/drawing/2014/main" val="1986877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mn-lt"/>
                          <a:ea typeface="Calibri" panose="020F0502020204030204" pitchFamily="34" charset="0"/>
                          <a:cs typeface="Times New Roman" panose="02020603050405020304" pitchFamily="18" charset="0"/>
                        </a:rPr>
                        <a:t>35E</a:t>
                      </a:r>
                      <a:endParaRPr lang="en-US" sz="1800" b="0" dirty="0">
                        <a:effectLst/>
                        <a:latin typeface="+mn-lt"/>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20" dirty="0">
                          <a:effectLst/>
                          <a:latin typeface="Arial" panose="020B0604020202020204" pitchFamily="34" charset="0"/>
                          <a:ea typeface="Calibri" panose="020F0502020204030204" pitchFamily="34" charset="0"/>
                          <a:cs typeface="Arial" panose="020B0604020202020204" pitchFamily="34" charset="0"/>
                        </a:rPr>
                        <a:t>Prospecting or extraction or production of certain minerals</a:t>
                      </a:r>
                      <a:endParaRPr lang="en-IN" dirty="0"/>
                    </a:p>
                  </a:txBody>
                  <a:tcPr/>
                </a:tc>
                <a:extLst>
                  <a:ext uri="{0D108BD9-81ED-4DB2-BD59-A6C34878D82A}">
                    <a16:rowId xmlns:a16="http://schemas.microsoft.com/office/drawing/2014/main" val="715345667"/>
                  </a:ext>
                </a:extLst>
              </a:tr>
            </a:tbl>
          </a:graphicData>
        </a:graphic>
      </p:graphicFrame>
    </p:spTree>
    <p:extLst>
      <p:ext uri="{BB962C8B-B14F-4D97-AF65-F5344CB8AC3E}">
        <p14:creationId xmlns:p14="http://schemas.microsoft.com/office/powerpoint/2010/main" val="388711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2F0-BA8C-4D3B-BD2F-1E3E67005CFA}"/>
              </a:ext>
            </a:extLst>
          </p:cNvPr>
          <p:cNvSpPr>
            <a:spLocks noGrp="1"/>
          </p:cNvSpPr>
          <p:nvPr>
            <p:ph type="title"/>
          </p:nvPr>
        </p:nvSpPr>
        <p:spPr/>
        <p:txBody>
          <a:bodyPr/>
          <a:lstStyle/>
          <a:p>
            <a:pPr algn="ctr"/>
            <a:r>
              <a:rPr lang="en-IN" b="1" u="sng" dirty="0"/>
              <a:t>Clause 20 Employee payments</a:t>
            </a:r>
          </a:p>
        </p:txBody>
      </p:sp>
      <p:sp>
        <p:nvSpPr>
          <p:cNvPr id="3" name="Content Placeholder 2">
            <a:extLst>
              <a:ext uri="{FF2B5EF4-FFF2-40B4-BE49-F238E27FC236}">
                <a16:creationId xmlns:a16="http://schemas.microsoft.com/office/drawing/2014/main" id="{FB70EDF9-963A-420E-975F-7F897503CE88}"/>
              </a:ext>
            </a:extLst>
          </p:cNvPr>
          <p:cNvSpPr>
            <a:spLocks noGrp="1"/>
          </p:cNvSpPr>
          <p:nvPr>
            <p:ph idx="1"/>
          </p:nvPr>
        </p:nvSpPr>
        <p:spPr>
          <a:xfrm>
            <a:off x="838200" y="1825625"/>
            <a:ext cx="10515600" cy="2222592"/>
          </a:xfrm>
          <a:ln>
            <a:solidFill>
              <a:schemeClr val="tx1"/>
            </a:solidFill>
          </a:ln>
        </p:spPr>
        <p:txBody>
          <a:bodyPr>
            <a:normAutofit fontScale="92500" lnSpcReduction="10000"/>
          </a:bodyPr>
          <a:lstStyle/>
          <a:p>
            <a:pPr>
              <a:buFont typeface="Wingdings" panose="05000000000000000000" pitchFamily="2" charset="2"/>
              <a:buChar char="v"/>
            </a:pPr>
            <a:r>
              <a:rPr lang="en-US" b="1" u="sng" dirty="0"/>
              <a:t>Clause 20</a:t>
            </a:r>
            <a:r>
              <a:rPr lang="en-IN" b="1" u="sng" dirty="0"/>
              <a:t> :</a:t>
            </a:r>
            <a:r>
              <a:rPr lang="en-US" b="1" dirty="0"/>
              <a:t> </a:t>
            </a:r>
          </a:p>
          <a:p>
            <a:pPr lvl="1"/>
            <a:r>
              <a:rPr lang="en-US" b="1" dirty="0"/>
              <a:t>[Sub-Clause (a)] </a:t>
            </a:r>
            <a:r>
              <a:rPr lang="en-US" dirty="0"/>
              <a:t>Sum paid to employee as bonus or commission, where same was payable as profits or dividend u/s. 36(1)(ii)</a:t>
            </a:r>
          </a:p>
          <a:p>
            <a:pPr lvl="1"/>
            <a:endParaRPr lang="en-US" dirty="0"/>
          </a:p>
          <a:p>
            <a:pPr lvl="1"/>
            <a:r>
              <a:rPr lang="es-ES" b="1" dirty="0"/>
              <a:t>[Sub-Clause (b)] </a:t>
            </a:r>
            <a:r>
              <a:rPr lang="en-US" dirty="0"/>
              <a:t>Sums received from employees as contributions to any provident or superannuation funds or any other fund u/s. 2(24)(x); due date for payment &amp; actual date of payment to concerned authorities </a:t>
            </a:r>
            <a:r>
              <a:rPr lang="es-ES" dirty="0"/>
              <a:t>u/s. 36(1)(va)</a:t>
            </a:r>
            <a:endParaRPr lang="en-US" dirty="0"/>
          </a:p>
          <a:p>
            <a:endParaRPr lang="en-IN" dirty="0"/>
          </a:p>
        </p:txBody>
      </p:sp>
      <p:sp>
        <p:nvSpPr>
          <p:cNvPr id="4" name="TextBox 3">
            <a:extLst>
              <a:ext uri="{FF2B5EF4-FFF2-40B4-BE49-F238E27FC236}">
                <a16:creationId xmlns:a16="http://schemas.microsoft.com/office/drawing/2014/main" id="{788C0E4B-6B02-4570-9F7E-A2D8F2A9A10E}"/>
              </a:ext>
            </a:extLst>
          </p:cNvPr>
          <p:cNvSpPr txBox="1"/>
          <p:nvPr/>
        </p:nvSpPr>
        <p:spPr>
          <a:xfrm>
            <a:off x="838200" y="4429957"/>
            <a:ext cx="10578483" cy="1477328"/>
          </a:xfrm>
          <a:prstGeom prst="rect">
            <a:avLst/>
          </a:prstGeom>
          <a:noFill/>
          <a:ln>
            <a:solidFill>
              <a:schemeClr val="tx1"/>
            </a:solidFill>
          </a:ln>
        </p:spPr>
        <p:txBody>
          <a:bodyPr wrap="square" rtlCol="0">
            <a:spAutoFit/>
          </a:bodyPr>
          <a:lstStyle/>
          <a:p>
            <a:pPr>
              <a:lnSpc>
                <a:spcPct val="100000"/>
              </a:lnSpc>
            </a:pPr>
            <a:r>
              <a:rPr lang="en-IN" sz="2400" b="1" dirty="0"/>
              <a:t>Relevant Issue : </a:t>
            </a:r>
          </a:p>
          <a:p>
            <a:pPr marL="457200" indent="-457200">
              <a:lnSpc>
                <a:spcPct val="100000"/>
              </a:lnSpc>
              <a:buFont typeface="+mj-lt"/>
              <a:buAutoNum type="arabicPeriod"/>
            </a:pPr>
            <a:r>
              <a:rPr lang="en-US" sz="2400" dirty="0"/>
              <a:t>Is it mandatory to disclose that employers have not deducted / collected Provident Fund, etc. from employees?</a:t>
            </a:r>
            <a:endParaRPr lang="en-IN" sz="2400" dirty="0"/>
          </a:p>
          <a:p>
            <a:endParaRPr lang="en-IN" dirty="0"/>
          </a:p>
        </p:txBody>
      </p:sp>
    </p:spTree>
    <p:extLst>
      <p:ext uri="{BB962C8B-B14F-4D97-AF65-F5344CB8AC3E}">
        <p14:creationId xmlns:p14="http://schemas.microsoft.com/office/powerpoint/2010/main" val="38722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3B63-8C37-4CB6-A42B-55C5AA9BCB0D}"/>
              </a:ext>
            </a:extLst>
          </p:cNvPr>
          <p:cNvSpPr>
            <a:spLocks noGrp="1"/>
          </p:cNvSpPr>
          <p:nvPr>
            <p:ph type="title"/>
          </p:nvPr>
        </p:nvSpPr>
        <p:spPr/>
        <p:txBody>
          <a:bodyPr/>
          <a:lstStyle/>
          <a:p>
            <a:pPr algn="ctr"/>
            <a:r>
              <a:rPr lang="en-IN" b="1" u="sng" dirty="0"/>
              <a:t>Clause 21 : Certain disallowances</a:t>
            </a:r>
          </a:p>
        </p:txBody>
      </p:sp>
      <p:sp>
        <p:nvSpPr>
          <p:cNvPr id="3" name="Content Placeholder 2">
            <a:extLst>
              <a:ext uri="{FF2B5EF4-FFF2-40B4-BE49-F238E27FC236}">
                <a16:creationId xmlns:a16="http://schemas.microsoft.com/office/drawing/2014/main" id="{F646A923-CCDA-416D-B054-4CE5EB7C1CF3}"/>
              </a:ext>
            </a:extLst>
          </p:cNvPr>
          <p:cNvSpPr>
            <a:spLocks noGrp="1"/>
          </p:cNvSpPr>
          <p:nvPr>
            <p:ph idx="1"/>
          </p:nvPr>
        </p:nvSpPr>
        <p:spPr>
          <a:xfrm>
            <a:off x="838200" y="1825625"/>
            <a:ext cx="10515600" cy="4667250"/>
          </a:xfrm>
          <a:ln>
            <a:solidFill>
              <a:schemeClr val="tx1"/>
            </a:solidFill>
          </a:ln>
        </p:spPr>
        <p:txBody>
          <a:bodyPr>
            <a:normAutofit fontScale="70000" lnSpcReduction="20000"/>
          </a:bodyPr>
          <a:lstStyle/>
          <a:p>
            <a:r>
              <a:rPr lang="en-US" dirty="0"/>
              <a:t>Clause 21 :</a:t>
            </a:r>
          </a:p>
          <a:p>
            <a:r>
              <a:rPr lang="en-US" dirty="0"/>
              <a:t> (a) Please furnish the details of amounts debited to the Profit &amp; loss account, being in the nature of capital, personal, advertisement expenditure etc.</a:t>
            </a:r>
          </a:p>
          <a:p>
            <a:endParaRPr lang="en-US" dirty="0"/>
          </a:p>
          <a:p>
            <a:r>
              <a:rPr lang="en-US" dirty="0"/>
              <a:t>(b) Amount inadmissible under section 40(a)</a:t>
            </a:r>
          </a:p>
          <a:p>
            <a:pPr lvl="1">
              <a:lnSpc>
                <a:spcPct val="170000"/>
              </a:lnSpc>
              <a:buFont typeface="Wingdings" panose="05000000000000000000" pitchFamily="2" charset="2"/>
              <a:buChar char="Ø"/>
            </a:pPr>
            <a:r>
              <a:rPr lang="en-US" dirty="0"/>
              <a:t>(</a:t>
            </a:r>
            <a:r>
              <a:rPr lang="en-US" dirty="0" err="1"/>
              <a:t>i</a:t>
            </a:r>
            <a:r>
              <a:rPr lang="en-US" dirty="0"/>
              <a:t>) As payment to non-resident referred to in sub clause (</a:t>
            </a:r>
            <a:r>
              <a:rPr lang="en-US" dirty="0" err="1"/>
              <a:t>i</a:t>
            </a:r>
            <a:r>
              <a:rPr lang="en-US" dirty="0"/>
              <a:t>)</a:t>
            </a:r>
          </a:p>
          <a:p>
            <a:pPr lvl="1">
              <a:lnSpc>
                <a:spcPct val="170000"/>
              </a:lnSpc>
              <a:buFont typeface="Wingdings" panose="05000000000000000000" pitchFamily="2" charset="2"/>
              <a:buChar char="Ø"/>
            </a:pPr>
            <a:r>
              <a:rPr lang="en-US" dirty="0"/>
              <a:t>(ii) As payment to resident referred to in sub clause (</a:t>
            </a:r>
            <a:r>
              <a:rPr lang="en-US" dirty="0" err="1"/>
              <a:t>ia</a:t>
            </a:r>
            <a:r>
              <a:rPr lang="en-US" dirty="0"/>
              <a:t>)</a:t>
            </a:r>
          </a:p>
          <a:p>
            <a:pPr lvl="1">
              <a:lnSpc>
                <a:spcPct val="170000"/>
              </a:lnSpc>
              <a:buFont typeface="Wingdings" panose="05000000000000000000" pitchFamily="2" charset="2"/>
              <a:buChar char="Ø"/>
            </a:pPr>
            <a:r>
              <a:rPr lang="en-US" dirty="0"/>
              <a:t>(iii) under sub-clause (</a:t>
            </a:r>
            <a:r>
              <a:rPr lang="en-US" dirty="0" err="1"/>
              <a:t>ic</a:t>
            </a:r>
            <a:r>
              <a:rPr lang="en-US" dirty="0"/>
              <a:t>): sum paid on account of FBT</a:t>
            </a:r>
          </a:p>
          <a:p>
            <a:pPr lvl="1">
              <a:lnSpc>
                <a:spcPct val="170000"/>
              </a:lnSpc>
              <a:buFont typeface="Wingdings" panose="05000000000000000000" pitchFamily="2" charset="2"/>
              <a:buChar char="Ø"/>
            </a:pPr>
            <a:r>
              <a:rPr lang="en-US" dirty="0"/>
              <a:t>(iv) under sub-clause (</a:t>
            </a:r>
            <a:r>
              <a:rPr lang="en-US" dirty="0" err="1"/>
              <a:t>iia</a:t>
            </a:r>
            <a:r>
              <a:rPr lang="en-US" dirty="0"/>
              <a:t>): sum paid on account of Wealth tax</a:t>
            </a:r>
          </a:p>
          <a:p>
            <a:pPr lvl="1">
              <a:lnSpc>
                <a:spcPct val="170000"/>
              </a:lnSpc>
              <a:buFont typeface="Wingdings" panose="05000000000000000000" pitchFamily="2" charset="2"/>
              <a:buChar char="Ø"/>
            </a:pPr>
            <a:r>
              <a:rPr lang="en-US" dirty="0"/>
              <a:t>(v) under sub-clause (</a:t>
            </a:r>
            <a:r>
              <a:rPr lang="en-US" dirty="0" err="1"/>
              <a:t>iib</a:t>
            </a:r>
            <a:r>
              <a:rPr lang="en-US" dirty="0"/>
              <a:t>): amount paid by way of royalty, license fee, service fee, privilege fee, service charge or any other fee or charge, by whatever name called, which is levied exclusively on or which is appropriated, directly or; indirectly, from a SG undertaking by the SG.</a:t>
            </a:r>
          </a:p>
        </p:txBody>
      </p:sp>
    </p:spTree>
    <p:extLst>
      <p:ext uri="{BB962C8B-B14F-4D97-AF65-F5344CB8AC3E}">
        <p14:creationId xmlns:p14="http://schemas.microsoft.com/office/powerpoint/2010/main" val="410983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8333-C39C-4806-9A93-4BA57C25A7DD}"/>
              </a:ext>
            </a:extLst>
          </p:cNvPr>
          <p:cNvSpPr>
            <a:spLocks noGrp="1"/>
          </p:cNvSpPr>
          <p:nvPr>
            <p:ph type="title"/>
          </p:nvPr>
        </p:nvSpPr>
        <p:spPr/>
        <p:txBody>
          <a:bodyPr/>
          <a:lstStyle/>
          <a:p>
            <a:pPr algn="ctr"/>
            <a:r>
              <a:rPr lang="en-IN" b="1" u="sng" dirty="0"/>
              <a:t>Clause 21 Certain disallowances:</a:t>
            </a:r>
          </a:p>
        </p:txBody>
      </p:sp>
      <p:sp>
        <p:nvSpPr>
          <p:cNvPr id="3" name="Content Placeholder 2">
            <a:extLst>
              <a:ext uri="{FF2B5EF4-FFF2-40B4-BE49-F238E27FC236}">
                <a16:creationId xmlns:a16="http://schemas.microsoft.com/office/drawing/2014/main" id="{30CC403B-6830-4AF3-B7B9-3BA4AB03EBA0}"/>
              </a:ext>
            </a:extLst>
          </p:cNvPr>
          <p:cNvSpPr>
            <a:spLocks noGrp="1"/>
          </p:cNvSpPr>
          <p:nvPr>
            <p:ph idx="1"/>
          </p:nvPr>
        </p:nvSpPr>
        <p:spPr>
          <a:xfrm>
            <a:off x="838200" y="1825625"/>
            <a:ext cx="10515600" cy="4667250"/>
          </a:xfrm>
          <a:ln>
            <a:solidFill>
              <a:schemeClr val="tx1"/>
            </a:solidFill>
          </a:ln>
        </p:spPr>
        <p:txBody>
          <a:bodyPr>
            <a:normAutofit fontScale="85000" lnSpcReduction="10000"/>
          </a:bodyPr>
          <a:lstStyle/>
          <a:p>
            <a:r>
              <a:rPr lang="en-US" dirty="0"/>
              <a:t>Clause 21 : (b) Amount inadmissible under section 40(a)</a:t>
            </a:r>
          </a:p>
          <a:p>
            <a:pPr lvl="1">
              <a:lnSpc>
                <a:spcPct val="160000"/>
              </a:lnSpc>
              <a:buFont typeface="Wingdings" panose="05000000000000000000" pitchFamily="2" charset="2"/>
              <a:buChar char="Ø"/>
            </a:pPr>
            <a:r>
              <a:rPr lang="en-US" sz="2000" dirty="0"/>
              <a:t>(vi) under sub-clause (iii): amount chargeable under the head “Salaries” payable outside India or to a non-resident</a:t>
            </a:r>
          </a:p>
          <a:p>
            <a:pPr lvl="1">
              <a:lnSpc>
                <a:spcPct val="160000"/>
              </a:lnSpc>
              <a:buFont typeface="Wingdings" panose="05000000000000000000" pitchFamily="2" charset="2"/>
              <a:buChar char="Ø"/>
            </a:pPr>
            <a:r>
              <a:rPr lang="en-US" sz="2000" dirty="0"/>
              <a:t>(vii) under sub-clause (iv): payment to a provident or any other fund established for the benefit of employees of the assessee, unless the assessee has made effective arrangements to secure that tax shall be deducted at source from any payments made from the fund which are chargeable to tax under the head “Salaries”</a:t>
            </a:r>
          </a:p>
          <a:p>
            <a:pPr lvl="1">
              <a:lnSpc>
                <a:spcPct val="160000"/>
              </a:lnSpc>
              <a:buFont typeface="Wingdings" panose="05000000000000000000" pitchFamily="2" charset="2"/>
              <a:buChar char="Ø"/>
            </a:pPr>
            <a:r>
              <a:rPr lang="en-US" sz="2000" dirty="0"/>
              <a:t>(viii) under sub-clause (v): any tax actually paid by an employer referred to in clause (10CC) of Section 10.</a:t>
            </a:r>
          </a:p>
          <a:p>
            <a:pPr lvl="1">
              <a:lnSpc>
                <a:spcPct val="160000"/>
              </a:lnSpc>
              <a:buFont typeface="Wingdings" panose="05000000000000000000" pitchFamily="2" charset="2"/>
              <a:buChar char="Ø"/>
            </a:pPr>
            <a:r>
              <a:rPr lang="en-US" sz="2000" dirty="0"/>
              <a:t> Amounts debited to Profit / Loss, being-  Amounts inadmissible u/s. 40(b) / 40(</a:t>
            </a:r>
            <a:r>
              <a:rPr lang="en-US" sz="2000" dirty="0" err="1"/>
              <a:t>ba</a:t>
            </a:r>
            <a:r>
              <a:rPr lang="en-US" sz="2000" dirty="0"/>
              <a:t>) &amp; computation thereof, by way of [Sub-Clause (g)]- Interest, Salary, Bonus, Commission or remuneration</a:t>
            </a:r>
          </a:p>
          <a:p>
            <a:pPr lvl="1">
              <a:lnSpc>
                <a:spcPct val="160000"/>
              </a:lnSpc>
              <a:buFont typeface="Wingdings" panose="05000000000000000000" pitchFamily="2" charset="2"/>
              <a:buChar char="Ø"/>
            </a:pPr>
            <a:r>
              <a:rPr lang="en-US" sz="2000" dirty="0"/>
              <a:t>Disallowance/deemed income u/s 40A(3)</a:t>
            </a:r>
            <a:endParaRPr lang="en-IN" dirty="0"/>
          </a:p>
        </p:txBody>
      </p:sp>
    </p:spTree>
    <p:extLst>
      <p:ext uri="{BB962C8B-B14F-4D97-AF65-F5344CB8AC3E}">
        <p14:creationId xmlns:p14="http://schemas.microsoft.com/office/powerpoint/2010/main" val="43475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7532-B6BE-4204-9818-4FEEADEDCDD1}"/>
              </a:ext>
            </a:extLst>
          </p:cNvPr>
          <p:cNvSpPr>
            <a:spLocks noGrp="1"/>
          </p:cNvSpPr>
          <p:nvPr>
            <p:ph type="title"/>
          </p:nvPr>
        </p:nvSpPr>
        <p:spPr/>
        <p:txBody>
          <a:bodyPr/>
          <a:lstStyle/>
          <a:p>
            <a:pPr algn="ctr"/>
            <a:r>
              <a:rPr lang="en-IN" b="1" u="sng" dirty="0"/>
              <a:t>Clause 21 Certain disallowances:</a:t>
            </a:r>
          </a:p>
        </p:txBody>
      </p:sp>
      <p:sp>
        <p:nvSpPr>
          <p:cNvPr id="3" name="Content Placeholder 2">
            <a:extLst>
              <a:ext uri="{FF2B5EF4-FFF2-40B4-BE49-F238E27FC236}">
                <a16:creationId xmlns:a16="http://schemas.microsoft.com/office/drawing/2014/main" id="{B2AB79A8-AE3A-4F6F-911D-0A7BF9B9AA82}"/>
              </a:ext>
            </a:extLst>
          </p:cNvPr>
          <p:cNvSpPr>
            <a:spLocks noGrp="1"/>
          </p:cNvSpPr>
          <p:nvPr>
            <p:ph idx="1"/>
          </p:nvPr>
        </p:nvSpPr>
        <p:spPr>
          <a:xfrm>
            <a:off x="838200" y="1825624"/>
            <a:ext cx="10515600" cy="4521909"/>
          </a:xfrm>
          <a:ln>
            <a:solidFill>
              <a:schemeClr val="tx1"/>
            </a:solidFill>
          </a:ln>
        </p:spPr>
        <p:txBody>
          <a:bodyPr>
            <a:normAutofit/>
          </a:bodyPr>
          <a:lstStyle/>
          <a:p>
            <a:pPr marL="0" indent="0">
              <a:buNone/>
            </a:pPr>
            <a:r>
              <a:rPr lang="en-US" b="1" u="sng" dirty="0"/>
              <a:t>Clause 21</a:t>
            </a:r>
            <a:r>
              <a:rPr lang="en-IN" b="1" u="sng" dirty="0"/>
              <a:t> : </a:t>
            </a:r>
            <a:r>
              <a:rPr lang="en-US" b="1" u="sng" dirty="0"/>
              <a:t> </a:t>
            </a:r>
          </a:p>
          <a:p>
            <a:pPr lvl="1">
              <a:lnSpc>
                <a:spcPct val="150000"/>
              </a:lnSpc>
              <a:buFont typeface="Wingdings" panose="05000000000000000000" pitchFamily="2" charset="2"/>
              <a:buChar char="Ø"/>
            </a:pPr>
            <a:r>
              <a:rPr lang="en-US" b="1" dirty="0"/>
              <a:t> </a:t>
            </a:r>
            <a:r>
              <a:rPr lang="en-US" dirty="0"/>
              <a:t>Provision for gratuity not allowable </a:t>
            </a:r>
            <a:r>
              <a:rPr lang="en-US" b="1" dirty="0"/>
              <a:t>u/s. 40A(7) </a:t>
            </a:r>
            <a:r>
              <a:rPr lang="en-US" dirty="0"/>
              <a:t>[</a:t>
            </a:r>
            <a:r>
              <a:rPr lang="en-US" b="1" dirty="0"/>
              <a:t>Sub-Clause (</a:t>
            </a:r>
            <a:r>
              <a:rPr lang="en-US" b="1" dirty="0" err="1"/>
              <a:t>i</a:t>
            </a:r>
            <a:r>
              <a:rPr lang="en-US" b="1" dirty="0"/>
              <a:t>)</a:t>
            </a:r>
            <a:r>
              <a:rPr lang="en-US" dirty="0"/>
              <a:t>]</a:t>
            </a:r>
          </a:p>
          <a:p>
            <a:pPr lvl="1">
              <a:lnSpc>
                <a:spcPct val="150000"/>
              </a:lnSpc>
              <a:buFont typeface="Wingdings" panose="05000000000000000000" pitchFamily="2" charset="2"/>
              <a:buChar char="Ø"/>
            </a:pPr>
            <a:r>
              <a:rPr lang="en-US" dirty="0"/>
              <a:t> Any sum paid as employer not allowable </a:t>
            </a:r>
            <a:r>
              <a:rPr lang="en-US" b="1" dirty="0"/>
              <a:t>u/s. 40A(9) </a:t>
            </a:r>
            <a:r>
              <a:rPr lang="en-US" dirty="0"/>
              <a:t>[</a:t>
            </a:r>
            <a:r>
              <a:rPr lang="en-US" b="1" dirty="0"/>
              <a:t>Sub-clause (j)</a:t>
            </a:r>
            <a:r>
              <a:rPr lang="en-US" dirty="0"/>
              <a:t>]</a:t>
            </a:r>
          </a:p>
          <a:p>
            <a:pPr lvl="1">
              <a:lnSpc>
                <a:spcPct val="150000"/>
              </a:lnSpc>
              <a:buFont typeface="Wingdings" panose="05000000000000000000" pitchFamily="2" charset="2"/>
              <a:buChar char="Ø"/>
            </a:pPr>
            <a:r>
              <a:rPr lang="en-US" dirty="0"/>
              <a:t> Particulars of contingent liability [</a:t>
            </a:r>
            <a:r>
              <a:rPr lang="en-US" b="1" dirty="0"/>
              <a:t>Sub-Clause (k)</a:t>
            </a:r>
            <a:r>
              <a:rPr lang="en-US" dirty="0"/>
              <a:t>]</a:t>
            </a:r>
          </a:p>
          <a:p>
            <a:pPr lvl="1">
              <a:lnSpc>
                <a:spcPct val="150000"/>
              </a:lnSpc>
              <a:buFont typeface="Wingdings" panose="05000000000000000000" pitchFamily="2" charset="2"/>
              <a:buChar char="Ø"/>
            </a:pPr>
            <a:r>
              <a:rPr lang="en-US" dirty="0"/>
              <a:t> Deduction inadmissible as per </a:t>
            </a:r>
            <a:r>
              <a:rPr lang="en-US" b="1" dirty="0"/>
              <a:t>S. 14A </a:t>
            </a:r>
            <a:r>
              <a:rPr lang="en-US" dirty="0"/>
              <a:t>relating to expenditure pertaining to income not forming part of total income </a:t>
            </a:r>
            <a:r>
              <a:rPr lang="en-IN" dirty="0"/>
              <a:t>[</a:t>
            </a:r>
            <a:r>
              <a:rPr lang="en-IN" b="1" dirty="0"/>
              <a:t>Sub-Clause (l)</a:t>
            </a:r>
            <a:r>
              <a:rPr lang="en-IN" dirty="0"/>
              <a:t>]</a:t>
            </a:r>
          </a:p>
          <a:p>
            <a:pPr lvl="1">
              <a:lnSpc>
                <a:spcPct val="150000"/>
              </a:lnSpc>
              <a:buFont typeface="Wingdings" panose="05000000000000000000" pitchFamily="2" charset="2"/>
              <a:buChar char="Ø"/>
            </a:pPr>
            <a:r>
              <a:rPr lang="en-US" dirty="0"/>
              <a:t> Amount inadmissible under </a:t>
            </a:r>
            <a:r>
              <a:rPr lang="en-US" b="1" dirty="0"/>
              <a:t>proviso to S. 36(1)(iii) </a:t>
            </a:r>
            <a:r>
              <a:rPr lang="en-US" dirty="0"/>
              <a:t>[</a:t>
            </a:r>
            <a:r>
              <a:rPr lang="en-US" b="1" dirty="0"/>
              <a:t>Sub-Clause (m)</a:t>
            </a:r>
            <a:r>
              <a:rPr lang="en-US" dirty="0"/>
              <a:t>]</a:t>
            </a:r>
            <a:endParaRPr lang="en-IN" dirty="0"/>
          </a:p>
        </p:txBody>
      </p:sp>
    </p:spTree>
    <p:extLst>
      <p:ext uri="{BB962C8B-B14F-4D97-AF65-F5344CB8AC3E}">
        <p14:creationId xmlns:p14="http://schemas.microsoft.com/office/powerpoint/2010/main" val="426748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32C5-D53A-435A-B81B-48081E938772}"/>
              </a:ext>
            </a:extLst>
          </p:cNvPr>
          <p:cNvSpPr>
            <a:spLocks noGrp="1"/>
          </p:cNvSpPr>
          <p:nvPr>
            <p:ph type="title"/>
          </p:nvPr>
        </p:nvSpPr>
        <p:spPr/>
        <p:txBody>
          <a:bodyPr/>
          <a:lstStyle/>
          <a:p>
            <a:pPr algn="ctr"/>
            <a:r>
              <a:rPr lang="en-IN" b="1" u="sng" dirty="0"/>
              <a:t>Clause 21 Relevant Issues:</a:t>
            </a:r>
          </a:p>
        </p:txBody>
      </p:sp>
      <p:sp>
        <p:nvSpPr>
          <p:cNvPr id="3" name="Content Placeholder 2">
            <a:extLst>
              <a:ext uri="{FF2B5EF4-FFF2-40B4-BE49-F238E27FC236}">
                <a16:creationId xmlns:a16="http://schemas.microsoft.com/office/drawing/2014/main" id="{97FEED84-7A38-41F1-B8C3-FC6C9CCD65EE}"/>
              </a:ext>
            </a:extLst>
          </p:cNvPr>
          <p:cNvSpPr>
            <a:spLocks noGrp="1"/>
          </p:cNvSpPr>
          <p:nvPr>
            <p:ph idx="1"/>
          </p:nvPr>
        </p:nvSpPr>
        <p:spPr>
          <a:ln>
            <a:solidFill>
              <a:schemeClr val="tx1"/>
            </a:solidFill>
          </a:ln>
        </p:spPr>
        <p:txBody>
          <a:bodyPr>
            <a:normAutofit/>
          </a:bodyPr>
          <a:lstStyle/>
          <a:p>
            <a:pPr marL="0" indent="0">
              <a:buNone/>
            </a:pPr>
            <a:r>
              <a:rPr lang="en-US" b="1" u="sng" dirty="0"/>
              <a:t>Relevant Issue : Clause 21 :</a:t>
            </a:r>
          </a:p>
          <a:p>
            <a:pPr marL="457200" indent="-457200">
              <a:buFont typeface="+mj-lt"/>
              <a:buAutoNum type="arabicParenR"/>
            </a:pPr>
            <a:r>
              <a:rPr lang="en-US" sz="2400" dirty="0"/>
              <a:t>Whether the provisions of sec. 40(a)(</a:t>
            </a:r>
            <a:r>
              <a:rPr lang="en-US" sz="2400" dirty="0" err="1"/>
              <a:t>ia</a:t>
            </a:r>
            <a:r>
              <a:rPr lang="en-US" sz="2400" dirty="0"/>
              <a:t>) can be invoked only in event of non-deduction of tax at source but not for lesser deduction of tax at source. </a:t>
            </a:r>
            <a:r>
              <a:rPr lang="en-IN" sz="2400" b="1" i="1" dirty="0"/>
              <a:t>DCIT vs. </a:t>
            </a:r>
            <a:r>
              <a:rPr lang="en-IN" sz="2400" b="1" i="1" dirty="0" err="1"/>
              <a:t>Chandabhoy</a:t>
            </a:r>
            <a:r>
              <a:rPr lang="en-IN" sz="2400" b="1" i="1" dirty="0"/>
              <a:t> &amp; </a:t>
            </a:r>
            <a:r>
              <a:rPr lang="en-IN" sz="2400" b="1" i="1" dirty="0" err="1"/>
              <a:t>Jassobhoy</a:t>
            </a:r>
            <a:r>
              <a:rPr lang="en-IN" sz="2400" b="1" i="1" dirty="0"/>
              <a:t>, 17 taxmann.com 158 (Mum. </a:t>
            </a:r>
            <a:r>
              <a:rPr lang="en-US" sz="2400" b="1" i="1" dirty="0"/>
              <a:t>ITAT)</a:t>
            </a:r>
          </a:p>
          <a:p>
            <a:pPr marL="457200" indent="-457200">
              <a:buFont typeface="+mj-lt"/>
              <a:buAutoNum type="arabicParenR"/>
            </a:pPr>
            <a:r>
              <a:rPr lang="en-US" sz="2400" dirty="0"/>
              <a:t>TDS U/s 194R – a wide scope, where need to identify and scrutinize each ledgers for incentives/Value provided to any resident person. </a:t>
            </a:r>
          </a:p>
          <a:p>
            <a:pPr marL="457200" indent="-457200">
              <a:buFont typeface="+mj-lt"/>
              <a:buAutoNum type="arabicParenR"/>
            </a:pPr>
            <a:r>
              <a:rPr lang="en-US" sz="2400" dirty="0"/>
              <a:t>TDS U/s 194R – at which value TDS to be deducted and amount to be disallowed u/s 40(a)(</a:t>
            </a:r>
            <a:r>
              <a:rPr lang="en-US" sz="2400" dirty="0" err="1"/>
              <a:t>ia</a:t>
            </a:r>
            <a:r>
              <a:rPr lang="en-US" sz="2400" dirty="0"/>
              <a:t>) if TDS not deducted.</a:t>
            </a:r>
          </a:p>
          <a:p>
            <a:pPr marL="457200" indent="-457200">
              <a:buFont typeface="+mj-lt"/>
              <a:buAutoNum type="arabicParenR"/>
            </a:pPr>
            <a:r>
              <a:rPr lang="en-US" sz="2400" dirty="0"/>
              <a:t>Where Capital borrowed for acquisition of an asset is admissible u/s 36(1)(iii) in computing income?</a:t>
            </a:r>
          </a:p>
          <a:p>
            <a:endParaRPr lang="en-IN" dirty="0"/>
          </a:p>
        </p:txBody>
      </p:sp>
    </p:spTree>
    <p:extLst>
      <p:ext uri="{BB962C8B-B14F-4D97-AF65-F5344CB8AC3E}">
        <p14:creationId xmlns:p14="http://schemas.microsoft.com/office/powerpoint/2010/main" val="137528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B693-CC92-477C-B040-E44455363D27}"/>
              </a:ext>
            </a:extLst>
          </p:cNvPr>
          <p:cNvSpPr>
            <a:spLocks noGrp="1"/>
          </p:cNvSpPr>
          <p:nvPr>
            <p:ph type="title"/>
          </p:nvPr>
        </p:nvSpPr>
        <p:spPr/>
        <p:txBody>
          <a:bodyPr/>
          <a:lstStyle/>
          <a:p>
            <a:pPr algn="ctr"/>
            <a:r>
              <a:rPr lang="en-IN" b="1" u="sng" dirty="0"/>
              <a:t>Clause 21 : Relevant issues</a:t>
            </a:r>
            <a:endParaRPr lang="en-IN" dirty="0"/>
          </a:p>
        </p:txBody>
      </p:sp>
      <p:sp>
        <p:nvSpPr>
          <p:cNvPr id="3" name="Content Placeholder 2">
            <a:extLst>
              <a:ext uri="{FF2B5EF4-FFF2-40B4-BE49-F238E27FC236}">
                <a16:creationId xmlns:a16="http://schemas.microsoft.com/office/drawing/2014/main" id="{F555017D-FEB4-4A49-9C46-8EF3460EE381}"/>
              </a:ext>
            </a:extLst>
          </p:cNvPr>
          <p:cNvSpPr>
            <a:spLocks noGrp="1"/>
          </p:cNvSpPr>
          <p:nvPr>
            <p:ph idx="1"/>
          </p:nvPr>
        </p:nvSpPr>
        <p:spPr>
          <a:ln>
            <a:solidFill>
              <a:schemeClr val="tx1"/>
            </a:solidFill>
          </a:ln>
        </p:spPr>
        <p:txBody>
          <a:bodyPr/>
          <a:lstStyle/>
          <a:p>
            <a:pPr marL="0" indent="0">
              <a:buNone/>
            </a:pPr>
            <a:r>
              <a:rPr lang="en-US" b="1" dirty="0"/>
              <a:t>Relevant Issue : Clause 21 :</a:t>
            </a:r>
          </a:p>
          <a:p>
            <a:pPr marL="514350" indent="-514350">
              <a:buFont typeface="+mj-lt"/>
              <a:buAutoNum type="arabicParenR" startAt="5"/>
            </a:pPr>
            <a:r>
              <a:rPr lang="en-US" sz="2400" dirty="0"/>
              <a:t>What if amount of TDS is not deducted as per DTAA u/s 40(a)(</a:t>
            </a:r>
            <a:r>
              <a:rPr lang="en-US" sz="2400" dirty="0" err="1"/>
              <a:t>i</a:t>
            </a:r>
            <a:r>
              <a:rPr lang="en-US" sz="2400" dirty="0"/>
              <a:t>)?</a:t>
            </a:r>
          </a:p>
          <a:p>
            <a:pPr marL="514350" indent="-514350">
              <a:buFont typeface="+mj-lt"/>
              <a:buAutoNum type="arabicParenR" startAt="5"/>
            </a:pPr>
            <a:r>
              <a:rPr lang="en-US" sz="2400" dirty="0"/>
              <a:t>Whether TDS applicable on Import of Goods? </a:t>
            </a:r>
            <a:r>
              <a:rPr lang="en-US" sz="2400" b="1" dirty="0"/>
              <a:t>(Section 9 </a:t>
            </a:r>
            <a:r>
              <a:rPr lang="en-US" sz="2400" b="1" dirty="0" err="1"/>
              <a:t>Expl</a:t>
            </a:r>
            <a:r>
              <a:rPr lang="en-US" sz="2400" b="1" dirty="0"/>
              <a:t> 2A : Significant Economic Presence)</a:t>
            </a:r>
          </a:p>
          <a:p>
            <a:pPr marL="514350" indent="-514350">
              <a:buFont typeface="+mj-lt"/>
              <a:buAutoNum type="arabicParenR" startAt="5"/>
            </a:pPr>
            <a:r>
              <a:rPr lang="en-US" sz="2400" dirty="0"/>
              <a:t>TDS on Import of Goods along with installation</a:t>
            </a:r>
          </a:p>
          <a:p>
            <a:pPr marL="514350" indent="-514350">
              <a:buFont typeface="+mj-lt"/>
              <a:buAutoNum type="arabicParenR" startAt="5"/>
            </a:pPr>
            <a:r>
              <a:rPr lang="en-US" sz="2400" dirty="0"/>
              <a:t>TDS on separate contract for Installation</a:t>
            </a:r>
          </a:p>
          <a:p>
            <a:pPr marL="514350" indent="-514350">
              <a:buFont typeface="+mj-lt"/>
              <a:buAutoNum type="arabicParenR" startAt="5"/>
            </a:pPr>
            <a:r>
              <a:rPr lang="en-IN" sz="2400" dirty="0"/>
              <a:t>Whether for payment more than limit specified u/s 40(A)(3) by other than mode specified there, assertion obtaining certificate required or only to obtained in MRL?</a:t>
            </a:r>
          </a:p>
          <a:p>
            <a:endParaRPr lang="en-IN" dirty="0"/>
          </a:p>
        </p:txBody>
      </p:sp>
    </p:spTree>
    <p:extLst>
      <p:ext uri="{BB962C8B-B14F-4D97-AF65-F5344CB8AC3E}">
        <p14:creationId xmlns:p14="http://schemas.microsoft.com/office/powerpoint/2010/main" val="368969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BAA1-4E4A-47F6-8400-3B5932FF181B}"/>
              </a:ext>
            </a:extLst>
          </p:cNvPr>
          <p:cNvSpPr>
            <a:spLocks noGrp="1"/>
          </p:cNvSpPr>
          <p:nvPr>
            <p:ph type="title"/>
          </p:nvPr>
        </p:nvSpPr>
        <p:spPr/>
        <p:txBody>
          <a:bodyPr>
            <a:normAutofit/>
          </a:bodyPr>
          <a:lstStyle/>
          <a:p>
            <a:pPr algn="ctr"/>
            <a:r>
              <a:rPr lang="en-IN" b="1" u="sng" dirty="0"/>
              <a:t>Tax Audit -3CD – Important Clauses</a:t>
            </a:r>
          </a:p>
        </p:txBody>
      </p:sp>
      <p:sp>
        <p:nvSpPr>
          <p:cNvPr id="3" name="Content Placeholder 2">
            <a:extLst>
              <a:ext uri="{FF2B5EF4-FFF2-40B4-BE49-F238E27FC236}">
                <a16:creationId xmlns:a16="http://schemas.microsoft.com/office/drawing/2014/main" id="{8B11D26B-EADE-491B-9D17-523D69523A1B}"/>
              </a:ext>
            </a:extLst>
          </p:cNvPr>
          <p:cNvSpPr>
            <a:spLocks noGrp="1"/>
          </p:cNvSpPr>
          <p:nvPr>
            <p:ph idx="1"/>
          </p:nvPr>
        </p:nvSpPr>
        <p:spPr>
          <a:xfrm>
            <a:off x="838200" y="2099389"/>
            <a:ext cx="10515600" cy="2733870"/>
          </a:xfrm>
          <a:ln>
            <a:solidFill>
              <a:schemeClr val="tx1"/>
            </a:solidFill>
          </a:ln>
        </p:spPr>
        <p:txBody>
          <a:bodyPr>
            <a:normAutofit/>
          </a:bodyPr>
          <a:lstStyle/>
          <a:p>
            <a:pPr>
              <a:buFont typeface="Wingdings" panose="05000000000000000000" pitchFamily="2" charset="2"/>
              <a:buChar char="Ø"/>
            </a:pPr>
            <a:r>
              <a:rPr lang="en-IN" sz="2400" dirty="0"/>
              <a:t>There are 44 clauses and 102 sub clauses </a:t>
            </a:r>
          </a:p>
          <a:p>
            <a:pPr>
              <a:buFont typeface="Wingdings" panose="05000000000000000000" pitchFamily="2" charset="2"/>
              <a:buChar char="Ø"/>
            </a:pPr>
            <a:endParaRPr lang="en-IN" sz="2400" dirty="0"/>
          </a:p>
          <a:p>
            <a:pPr>
              <a:buFont typeface="Wingdings" panose="05000000000000000000" pitchFamily="2" charset="2"/>
              <a:buChar char="Ø"/>
            </a:pPr>
            <a:r>
              <a:rPr lang="en-IN" sz="2400" dirty="0"/>
              <a:t>Agenda to discuss important clauses with issues </a:t>
            </a:r>
          </a:p>
          <a:p>
            <a:pPr>
              <a:buFont typeface="Wingdings" panose="05000000000000000000" pitchFamily="2" charset="2"/>
              <a:buChar char="Ø"/>
            </a:pPr>
            <a:endParaRPr lang="en-IN" sz="2400" dirty="0"/>
          </a:p>
          <a:p>
            <a:pPr>
              <a:buFont typeface="Wingdings" panose="05000000000000000000" pitchFamily="2" charset="2"/>
              <a:buChar char="Ø"/>
            </a:pPr>
            <a:r>
              <a:rPr lang="en-IN" sz="2400" dirty="0"/>
              <a:t>Audit Process and Documentation</a:t>
            </a:r>
          </a:p>
          <a:p>
            <a:endParaRPr lang="en-IN" dirty="0"/>
          </a:p>
        </p:txBody>
      </p:sp>
    </p:spTree>
    <p:extLst>
      <p:ext uri="{BB962C8B-B14F-4D97-AF65-F5344CB8AC3E}">
        <p14:creationId xmlns:p14="http://schemas.microsoft.com/office/powerpoint/2010/main" val="414178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5526-0566-4F95-8BED-B45318264E91}"/>
              </a:ext>
            </a:extLst>
          </p:cNvPr>
          <p:cNvSpPr>
            <a:spLocks noGrp="1"/>
          </p:cNvSpPr>
          <p:nvPr>
            <p:ph type="title"/>
          </p:nvPr>
        </p:nvSpPr>
        <p:spPr/>
        <p:txBody>
          <a:bodyPr/>
          <a:lstStyle/>
          <a:p>
            <a:pPr algn="ctr"/>
            <a:r>
              <a:rPr lang="en-IN" b="1" u="sng" dirty="0"/>
              <a:t>23 Clause: Related party 40A2b</a:t>
            </a:r>
          </a:p>
        </p:txBody>
      </p:sp>
      <p:sp>
        <p:nvSpPr>
          <p:cNvPr id="3" name="Content Placeholder 2">
            <a:extLst>
              <a:ext uri="{FF2B5EF4-FFF2-40B4-BE49-F238E27FC236}">
                <a16:creationId xmlns:a16="http://schemas.microsoft.com/office/drawing/2014/main" id="{664EB8B5-02CC-43E1-8BD2-3EB07B0453D2}"/>
              </a:ext>
            </a:extLst>
          </p:cNvPr>
          <p:cNvSpPr>
            <a:spLocks noGrp="1"/>
          </p:cNvSpPr>
          <p:nvPr>
            <p:ph idx="1"/>
          </p:nvPr>
        </p:nvSpPr>
        <p:spPr>
          <a:xfrm>
            <a:off x="838200" y="2103437"/>
            <a:ext cx="10515600" cy="1325563"/>
          </a:xfrm>
          <a:ln>
            <a:solidFill>
              <a:schemeClr val="tx1"/>
            </a:solidFill>
          </a:ln>
        </p:spPr>
        <p:txBody>
          <a:bodyPr>
            <a:normAutofit lnSpcReduction="10000"/>
          </a:bodyPr>
          <a:lstStyle/>
          <a:p>
            <a:pPr marL="0" indent="0">
              <a:buNone/>
            </a:pPr>
            <a:r>
              <a:rPr lang="en-US" sz="2400" b="1" dirty="0"/>
              <a:t>Clause 23 : </a:t>
            </a:r>
            <a:r>
              <a:rPr lang="en-US" sz="2400" dirty="0"/>
              <a:t>Particulars of payments made to persons specified u/s. 40A(2)(b)</a:t>
            </a:r>
          </a:p>
          <a:p>
            <a:r>
              <a:rPr lang="en-US" sz="2400" dirty="0"/>
              <a:t>Where payment made to related parties, whether is it at arms length price ?</a:t>
            </a:r>
          </a:p>
          <a:p>
            <a:r>
              <a:rPr lang="en-US" sz="2400" dirty="0"/>
              <a:t>Parties covered under this sections are as per below chart;</a:t>
            </a:r>
          </a:p>
          <a:p>
            <a:endParaRPr lang="en-IN" dirty="0"/>
          </a:p>
        </p:txBody>
      </p:sp>
    </p:spTree>
    <p:extLst>
      <p:ext uri="{BB962C8B-B14F-4D97-AF65-F5344CB8AC3E}">
        <p14:creationId xmlns:p14="http://schemas.microsoft.com/office/powerpoint/2010/main" val="147614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2605-26E7-48FC-AF8E-FE21B07EA588}"/>
              </a:ext>
            </a:extLst>
          </p:cNvPr>
          <p:cNvSpPr>
            <a:spLocks noGrp="1"/>
          </p:cNvSpPr>
          <p:nvPr>
            <p:ph type="title"/>
          </p:nvPr>
        </p:nvSpPr>
        <p:spPr/>
        <p:txBody>
          <a:bodyPr/>
          <a:lstStyle/>
          <a:p>
            <a:pPr algn="ctr"/>
            <a:r>
              <a:rPr lang="en-IN" b="1" u="sng" dirty="0"/>
              <a:t>23 Clause: Related party 40A2b</a:t>
            </a:r>
          </a:p>
        </p:txBody>
      </p:sp>
      <p:pic>
        <p:nvPicPr>
          <p:cNvPr id="4" name="Content Placeholder 3">
            <a:extLst>
              <a:ext uri="{FF2B5EF4-FFF2-40B4-BE49-F238E27FC236}">
                <a16:creationId xmlns:a16="http://schemas.microsoft.com/office/drawing/2014/main" id="{5608BC81-F0CB-40C3-99E2-0F2AD2341113}"/>
              </a:ext>
            </a:extLst>
          </p:cNvPr>
          <p:cNvPicPr>
            <a:picLocks noGrp="1" noChangeAspect="1"/>
          </p:cNvPicPr>
          <p:nvPr>
            <p:ph idx="1"/>
          </p:nvPr>
        </p:nvPicPr>
        <p:blipFill>
          <a:blip r:embed="rId2"/>
          <a:stretch>
            <a:fillRect/>
          </a:stretch>
        </p:blipFill>
        <p:spPr>
          <a:xfrm>
            <a:off x="967665" y="1506027"/>
            <a:ext cx="10093911" cy="4894771"/>
          </a:xfrm>
          <a:prstGeom prst="rect">
            <a:avLst/>
          </a:prstGeom>
        </p:spPr>
      </p:pic>
    </p:spTree>
    <p:extLst>
      <p:ext uri="{BB962C8B-B14F-4D97-AF65-F5344CB8AC3E}">
        <p14:creationId xmlns:p14="http://schemas.microsoft.com/office/powerpoint/2010/main" val="180719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F48D-4066-49BF-81DB-89C7423EC7D8}"/>
              </a:ext>
            </a:extLst>
          </p:cNvPr>
          <p:cNvSpPr>
            <a:spLocks noGrp="1"/>
          </p:cNvSpPr>
          <p:nvPr>
            <p:ph type="title"/>
          </p:nvPr>
        </p:nvSpPr>
        <p:spPr/>
        <p:txBody>
          <a:bodyPr/>
          <a:lstStyle/>
          <a:p>
            <a:pPr algn="ctr"/>
            <a:r>
              <a:rPr lang="en-IN" b="1" u="sng" dirty="0"/>
              <a:t>Clause 23: Relevant issues</a:t>
            </a:r>
          </a:p>
        </p:txBody>
      </p:sp>
      <p:sp>
        <p:nvSpPr>
          <p:cNvPr id="3" name="Content Placeholder 2">
            <a:extLst>
              <a:ext uri="{FF2B5EF4-FFF2-40B4-BE49-F238E27FC236}">
                <a16:creationId xmlns:a16="http://schemas.microsoft.com/office/drawing/2014/main" id="{FB125F79-EC6F-49D4-848A-D5875C6FC794}"/>
              </a:ext>
            </a:extLst>
          </p:cNvPr>
          <p:cNvSpPr>
            <a:spLocks noGrp="1"/>
          </p:cNvSpPr>
          <p:nvPr>
            <p:ph idx="1"/>
          </p:nvPr>
        </p:nvSpPr>
        <p:spPr>
          <a:xfrm>
            <a:off x="838200" y="1825624"/>
            <a:ext cx="10515600" cy="3074849"/>
          </a:xfrm>
          <a:ln>
            <a:solidFill>
              <a:schemeClr val="tx1"/>
            </a:solidFill>
          </a:ln>
        </p:spPr>
        <p:txBody>
          <a:bodyPr>
            <a:normAutofit/>
          </a:bodyPr>
          <a:lstStyle/>
          <a:p>
            <a:pPr>
              <a:lnSpc>
                <a:spcPct val="100000"/>
              </a:lnSpc>
            </a:pPr>
            <a:r>
              <a:rPr lang="en-IN" dirty="0"/>
              <a:t>Relevant Issue : Clause : 23 </a:t>
            </a:r>
          </a:p>
          <a:p>
            <a:pPr marL="457200" indent="-457200">
              <a:buFont typeface="+mj-lt"/>
              <a:buAutoNum type="arabicPeriod"/>
            </a:pPr>
            <a:r>
              <a:rPr lang="en-US" sz="2400" dirty="0"/>
              <a:t>Are payments made of capital nature to persons covered </a:t>
            </a:r>
            <a:r>
              <a:rPr lang="en-US" sz="2400" b="1" dirty="0"/>
              <a:t>u/s. 40A(2)(b) </a:t>
            </a:r>
            <a:r>
              <a:rPr lang="en-US" sz="2400" dirty="0"/>
              <a:t>to be reported under this clause? (Refer Section 40A(2)(a) read with Section 40A(2)(b)</a:t>
            </a:r>
          </a:p>
          <a:p>
            <a:pPr marL="457200" indent="-457200">
              <a:buFont typeface="+mj-lt"/>
              <a:buAutoNum type="arabicPeriod"/>
            </a:pPr>
            <a:endParaRPr lang="en-US" sz="2400" dirty="0"/>
          </a:p>
          <a:p>
            <a:pPr marL="457200" indent="-457200">
              <a:buFont typeface="+mj-lt"/>
              <a:buAutoNum type="arabicPeriod"/>
            </a:pPr>
            <a:r>
              <a:rPr lang="en-US" sz="2400" dirty="0"/>
              <a:t>How can TA ascertain details regarding persons covered </a:t>
            </a:r>
            <a:r>
              <a:rPr lang="en-US" sz="2400" b="1" dirty="0"/>
              <a:t>u/s. 40A(2)(b) </a:t>
            </a:r>
            <a:r>
              <a:rPr lang="en-US" sz="2400" dirty="0"/>
              <a:t>&amp; how can transactions with such persons be verified?</a:t>
            </a:r>
            <a:endParaRPr lang="en-IN" sz="2400" dirty="0"/>
          </a:p>
          <a:p>
            <a:endParaRPr lang="en-IN" dirty="0"/>
          </a:p>
        </p:txBody>
      </p:sp>
    </p:spTree>
    <p:extLst>
      <p:ext uri="{BB962C8B-B14F-4D97-AF65-F5344CB8AC3E}">
        <p14:creationId xmlns:p14="http://schemas.microsoft.com/office/powerpoint/2010/main" val="363006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2B9D-4B45-43C1-8E53-A7819AEDD9C9}"/>
              </a:ext>
            </a:extLst>
          </p:cNvPr>
          <p:cNvSpPr>
            <a:spLocks noGrp="1"/>
          </p:cNvSpPr>
          <p:nvPr>
            <p:ph type="title"/>
          </p:nvPr>
        </p:nvSpPr>
        <p:spPr/>
        <p:txBody>
          <a:bodyPr/>
          <a:lstStyle/>
          <a:p>
            <a:pPr algn="ctr"/>
            <a:r>
              <a:rPr lang="en-IN" b="1" u="sng" dirty="0"/>
              <a:t>Clause 24 : Deem income</a:t>
            </a:r>
          </a:p>
        </p:txBody>
      </p:sp>
      <p:sp>
        <p:nvSpPr>
          <p:cNvPr id="3" name="Content Placeholder 2">
            <a:extLst>
              <a:ext uri="{FF2B5EF4-FFF2-40B4-BE49-F238E27FC236}">
                <a16:creationId xmlns:a16="http://schemas.microsoft.com/office/drawing/2014/main" id="{D0AEC50B-CED7-4860-B11B-4C57B485013D}"/>
              </a:ext>
            </a:extLst>
          </p:cNvPr>
          <p:cNvSpPr>
            <a:spLocks noGrp="1"/>
          </p:cNvSpPr>
          <p:nvPr>
            <p:ph idx="1"/>
          </p:nvPr>
        </p:nvSpPr>
        <p:spPr>
          <a:ln>
            <a:solidFill>
              <a:schemeClr val="tx1"/>
            </a:solidFill>
          </a:ln>
        </p:spPr>
        <p:txBody>
          <a:bodyPr>
            <a:normAutofit fontScale="92500" lnSpcReduction="20000"/>
          </a:bodyPr>
          <a:lstStyle/>
          <a:p>
            <a:pPr marL="0" indent="0">
              <a:buNone/>
            </a:pPr>
            <a:r>
              <a:rPr lang="en-US" b="1" u="sng" dirty="0"/>
              <a:t>Clause 24 :</a:t>
            </a:r>
            <a:r>
              <a:rPr lang="en-US" dirty="0"/>
              <a:t> A</a:t>
            </a:r>
            <a:r>
              <a:rPr lang="en-US" b="1" dirty="0"/>
              <a:t>mounts deemed to be profits and gains under section </a:t>
            </a:r>
          </a:p>
          <a:p>
            <a:endParaRPr lang="en-US" b="1" dirty="0"/>
          </a:p>
          <a:p>
            <a:pPr>
              <a:buFont typeface="Wingdings" panose="05000000000000000000" pitchFamily="2" charset="2"/>
              <a:buChar char="§"/>
            </a:pPr>
            <a:r>
              <a:rPr lang="en-US" b="1" dirty="0"/>
              <a:t>32AC : </a:t>
            </a:r>
            <a:r>
              <a:rPr lang="en-US" dirty="0"/>
              <a:t>Deduction of 15% of investment in new plant &amp; machinery exceeding Rs.100 crore</a:t>
            </a:r>
          </a:p>
          <a:p>
            <a:pPr>
              <a:buFont typeface="Wingdings" panose="05000000000000000000" pitchFamily="2" charset="2"/>
              <a:buChar char="§"/>
            </a:pPr>
            <a:endParaRPr lang="en-US" b="1" dirty="0"/>
          </a:p>
          <a:p>
            <a:pPr>
              <a:buFont typeface="Wingdings" panose="05000000000000000000" pitchFamily="2" charset="2"/>
              <a:buChar char="§"/>
            </a:pPr>
            <a:r>
              <a:rPr lang="en-US" b="1" dirty="0"/>
              <a:t> 33AB : </a:t>
            </a:r>
            <a:r>
              <a:rPr lang="en-US" dirty="0"/>
              <a:t>Profit from tea, coffee and rubber business</a:t>
            </a:r>
            <a:r>
              <a:rPr lang="en-US" b="1" dirty="0"/>
              <a:t> </a:t>
            </a:r>
          </a:p>
          <a:p>
            <a:pPr>
              <a:buFont typeface="Wingdings" panose="05000000000000000000" pitchFamily="2" charset="2"/>
              <a:buChar char="§"/>
            </a:pPr>
            <a:endParaRPr lang="en-IN" dirty="0"/>
          </a:p>
          <a:p>
            <a:pPr>
              <a:buFont typeface="Wingdings" panose="05000000000000000000" pitchFamily="2" charset="2"/>
              <a:buChar char="§"/>
            </a:pPr>
            <a:r>
              <a:rPr lang="en-IN" b="1" dirty="0"/>
              <a:t> </a:t>
            </a:r>
            <a:r>
              <a:rPr lang="en-US" b="1" dirty="0"/>
              <a:t>33ABA : </a:t>
            </a:r>
            <a:r>
              <a:rPr lang="en-US" dirty="0"/>
              <a:t>Profit from business of extraction or production of </a:t>
            </a:r>
            <a:r>
              <a:rPr lang="en-IN" dirty="0"/>
              <a:t>petroleum or natural gas</a:t>
            </a:r>
          </a:p>
          <a:p>
            <a:pPr marL="0" indent="0">
              <a:buNone/>
            </a:pPr>
            <a:r>
              <a:rPr lang="en-US" b="1" dirty="0"/>
              <a:t> </a:t>
            </a:r>
          </a:p>
          <a:p>
            <a:pPr>
              <a:buFont typeface="Wingdings" panose="05000000000000000000" pitchFamily="2" charset="2"/>
              <a:buChar char="§"/>
            </a:pPr>
            <a:r>
              <a:rPr lang="en-US" b="1" dirty="0"/>
              <a:t> 33AC : </a:t>
            </a:r>
            <a:r>
              <a:rPr lang="en-US" dirty="0"/>
              <a:t>Profit from business of operating ships</a:t>
            </a:r>
            <a:endParaRPr lang="en-US" b="1" dirty="0"/>
          </a:p>
          <a:p>
            <a:endParaRPr lang="en-IN" dirty="0"/>
          </a:p>
        </p:txBody>
      </p:sp>
    </p:spTree>
    <p:extLst>
      <p:ext uri="{BB962C8B-B14F-4D97-AF65-F5344CB8AC3E}">
        <p14:creationId xmlns:p14="http://schemas.microsoft.com/office/powerpoint/2010/main" val="322173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2A62-D3B6-4479-85F1-D57C65900629}"/>
              </a:ext>
            </a:extLst>
          </p:cNvPr>
          <p:cNvSpPr>
            <a:spLocks noGrp="1"/>
          </p:cNvSpPr>
          <p:nvPr>
            <p:ph type="title"/>
          </p:nvPr>
        </p:nvSpPr>
        <p:spPr/>
        <p:txBody>
          <a:bodyPr>
            <a:normAutofit/>
          </a:bodyPr>
          <a:lstStyle/>
          <a:p>
            <a:pPr algn="ctr"/>
            <a:r>
              <a:rPr lang="en-IN" sz="3600" b="1" u="sng" dirty="0"/>
              <a:t>Clause 26 :Deduction on payment basis – Section 43B</a:t>
            </a:r>
          </a:p>
        </p:txBody>
      </p:sp>
      <p:sp>
        <p:nvSpPr>
          <p:cNvPr id="3" name="Content Placeholder 2">
            <a:extLst>
              <a:ext uri="{FF2B5EF4-FFF2-40B4-BE49-F238E27FC236}">
                <a16:creationId xmlns:a16="http://schemas.microsoft.com/office/drawing/2014/main" id="{A40EB19B-4DF5-491D-824A-103046FAB9F5}"/>
              </a:ext>
            </a:extLst>
          </p:cNvPr>
          <p:cNvSpPr>
            <a:spLocks noGrp="1"/>
          </p:cNvSpPr>
          <p:nvPr>
            <p:ph idx="1"/>
          </p:nvPr>
        </p:nvSpPr>
        <p:spPr>
          <a:xfrm>
            <a:off x="838200" y="1825625"/>
            <a:ext cx="10515600" cy="4667250"/>
          </a:xfrm>
          <a:ln>
            <a:solidFill>
              <a:schemeClr val="tx1"/>
            </a:solidFill>
          </a:ln>
        </p:spPr>
        <p:txBody>
          <a:bodyPr>
            <a:normAutofit fontScale="92500" lnSpcReduction="20000"/>
          </a:bodyPr>
          <a:lstStyle/>
          <a:p>
            <a:pPr>
              <a:buFont typeface="Wingdings" panose="05000000000000000000" pitchFamily="2" charset="2"/>
              <a:buChar char="Ø"/>
            </a:pPr>
            <a:r>
              <a:rPr lang="en-US" sz="2600" b="1" dirty="0"/>
              <a:t>Clause 26 : In respect of any sum referred to in Clauses (a), (b), (c), (d), (e), (f) , (g) or (h) of S. 43B, liability for which-</a:t>
            </a:r>
          </a:p>
          <a:p>
            <a:pPr marL="0" indent="0">
              <a:buNone/>
            </a:pPr>
            <a:endParaRPr lang="en-US" sz="2600" b="1" dirty="0"/>
          </a:p>
          <a:p>
            <a:pPr lvl="1">
              <a:buFont typeface="Wingdings" panose="05000000000000000000" pitchFamily="2" charset="2"/>
              <a:buChar char="q"/>
            </a:pPr>
            <a:r>
              <a:rPr lang="en-US" b="1" dirty="0"/>
              <a:t>[Sub-Clause (</a:t>
            </a:r>
            <a:r>
              <a:rPr lang="en-US" b="1" dirty="0" err="1"/>
              <a:t>i</a:t>
            </a:r>
            <a:r>
              <a:rPr lang="en-US" b="1" dirty="0"/>
              <a:t> A)] : Pre-existed on first day of P.Y but was not allowed in assessment of preceding P.Y &amp; was-</a:t>
            </a:r>
          </a:p>
          <a:p>
            <a:pPr lvl="1"/>
            <a:r>
              <a:rPr lang="en-US" dirty="0"/>
              <a:t>Paid during P.Y</a:t>
            </a:r>
          </a:p>
          <a:p>
            <a:pPr lvl="1"/>
            <a:r>
              <a:rPr lang="en-US" dirty="0"/>
              <a:t>Not paid during P.Y</a:t>
            </a:r>
          </a:p>
          <a:p>
            <a:pPr marL="457200" lvl="1" indent="0">
              <a:buNone/>
            </a:pPr>
            <a:endParaRPr lang="en-US" dirty="0"/>
          </a:p>
          <a:p>
            <a:pPr lvl="1">
              <a:buFont typeface="Wingdings" panose="05000000000000000000" pitchFamily="2" charset="2"/>
              <a:buChar char="q"/>
            </a:pPr>
            <a:r>
              <a:rPr lang="en-US" b="1" dirty="0"/>
              <a:t>[Sub-Clause (</a:t>
            </a:r>
            <a:r>
              <a:rPr lang="en-US" b="1" dirty="0" err="1"/>
              <a:t>i</a:t>
            </a:r>
            <a:r>
              <a:rPr lang="en-US" b="1" dirty="0"/>
              <a:t> B)] : Was incurred in P.Y &amp; was-</a:t>
            </a:r>
          </a:p>
          <a:p>
            <a:pPr lvl="1"/>
            <a:r>
              <a:rPr lang="en-US" dirty="0"/>
              <a:t>Paid on or before due date for furnishing returns of P.Y u/s. 139 (1)</a:t>
            </a:r>
          </a:p>
          <a:p>
            <a:pPr lvl="1"/>
            <a:r>
              <a:rPr lang="en-US" dirty="0"/>
              <a:t>Not paid on or before due date</a:t>
            </a:r>
          </a:p>
          <a:p>
            <a:pPr lvl="1">
              <a:buFont typeface="Wingdings" panose="05000000000000000000" pitchFamily="2" charset="2"/>
              <a:buChar char="q"/>
            </a:pPr>
            <a:endParaRPr lang="en-US" dirty="0"/>
          </a:p>
          <a:p>
            <a:pPr>
              <a:buFont typeface="Wingdings" panose="05000000000000000000" pitchFamily="2" charset="2"/>
              <a:buChar char="Ø"/>
            </a:pPr>
            <a:r>
              <a:rPr lang="en-US" dirty="0"/>
              <a:t> State whether sales tax, customs duty, excise duty or any other indirect tax, levy, </a:t>
            </a:r>
            <a:r>
              <a:rPr lang="en-US" dirty="0" err="1"/>
              <a:t>cess</a:t>
            </a:r>
            <a:r>
              <a:rPr lang="en-US" dirty="0"/>
              <a:t>, impost etc. is passed through profit / loss account</a:t>
            </a:r>
          </a:p>
          <a:p>
            <a:endParaRPr lang="en-IN" dirty="0"/>
          </a:p>
        </p:txBody>
      </p:sp>
    </p:spTree>
    <p:extLst>
      <p:ext uri="{BB962C8B-B14F-4D97-AF65-F5344CB8AC3E}">
        <p14:creationId xmlns:p14="http://schemas.microsoft.com/office/powerpoint/2010/main" val="338073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825E-3DBF-4C5B-B076-AE019DA771A7}"/>
              </a:ext>
            </a:extLst>
          </p:cNvPr>
          <p:cNvSpPr>
            <a:spLocks noGrp="1"/>
          </p:cNvSpPr>
          <p:nvPr>
            <p:ph type="title"/>
          </p:nvPr>
        </p:nvSpPr>
        <p:spPr/>
        <p:txBody>
          <a:bodyPr/>
          <a:lstStyle/>
          <a:p>
            <a:pPr algn="ctr"/>
            <a:r>
              <a:rPr lang="en-IN" b="1" u="sng" dirty="0"/>
              <a:t>Clause 26 Relevant issues</a:t>
            </a:r>
          </a:p>
        </p:txBody>
      </p:sp>
      <p:sp>
        <p:nvSpPr>
          <p:cNvPr id="3" name="Content Placeholder 2">
            <a:extLst>
              <a:ext uri="{FF2B5EF4-FFF2-40B4-BE49-F238E27FC236}">
                <a16:creationId xmlns:a16="http://schemas.microsoft.com/office/drawing/2014/main" id="{C00847C4-42E1-419E-A266-E1C32C3FCECC}"/>
              </a:ext>
            </a:extLst>
          </p:cNvPr>
          <p:cNvSpPr>
            <a:spLocks noGrp="1"/>
          </p:cNvSpPr>
          <p:nvPr>
            <p:ph idx="1"/>
          </p:nvPr>
        </p:nvSpPr>
        <p:spPr>
          <a:ln>
            <a:solidFill>
              <a:schemeClr val="tx1"/>
            </a:solidFill>
          </a:ln>
        </p:spPr>
        <p:txBody>
          <a:bodyPr>
            <a:normAutofit fontScale="92500"/>
          </a:bodyPr>
          <a:lstStyle/>
          <a:p>
            <a:pPr marL="0" indent="0">
              <a:buNone/>
            </a:pPr>
            <a:r>
              <a:rPr lang="en-US" b="1" u="sng" dirty="0"/>
              <a:t>Clause 26  : Relevant Issues : </a:t>
            </a:r>
            <a:endParaRPr lang="en-US" sz="2600" dirty="0"/>
          </a:p>
          <a:p>
            <a:pPr marL="514350" indent="-514350">
              <a:buFont typeface="+mj-lt"/>
              <a:buAutoNum type="arabicPeriod"/>
            </a:pPr>
            <a:r>
              <a:rPr lang="en-US" sz="2600" dirty="0"/>
              <a:t>Where taxes, duties, etc. referred to in S. 43B are paid after tax audit is completed but before due date of filing returns, how should same be dealt with by TA?</a:t>
            </a:r>
          </a:p>
          <a:p>
            <a:pPr marL="514350" indent="-514350">
              <a:buFont typeface="+mj-lt"/>
              <a:buAutoNum type="arabicPeriod"/>
            </a:pPr>
            <a:r>
              <a:rPr lang="en-US" sz="2600" dirty="0"/>
              <a:t>Advance deposit of duty (like custom duty, Taxes) is within the meaning of Section 43B or not? Whether the same is entitled for benefit of deduction?</a:t>
            </a:r>
          </a:p>
          <a:p>
            <a:pPr marL="514350" indent="-514350">
              <a:buFont typeface="+mj-lt"/>
              <a:buAutoNum type="arabicPeriod"/>
            </a:pPr>
            <a:r>
              <a:rPr lang="en-US" sz="2600" dirty="0"/>
              <a:t>MSME payments after due date of 45 days applicable for AY 24 25 onwards – In this case even if payment before due date of return allowable in subsequent year</a:t>
            </a:r>
          </a:p>
          <a:p>
            <a:pPr marL="514350" indent="-514350">
              <a:buFont typeface="+mj-lt"/>
              <a:buAutoNum type="arabicPeriod"/>
            </a:pPr>
            <a:r>
              <a:rPr lang="en-US" sz="2600" dirty="0"/>
              <a:t>Interest paid to Systematically Important Non Deposit Taking Non Banking Finance Company</a:t>
            </a:r>
          </a:p>
          <a:p>
            <a:endParaRPr lang="en-IN" dirty="0"/>
          </a:p>
        </p:txBody>
      </p:sp>
    </p:spTree>
    <p:extLst>
      <p:ext uri="{BB962C8B-B14F-4D97-AF65-F5344CB8AC3E}">
        <p14:creationId xmlns:p14="http://schemas.microsoft.com/office/powerpoint/2010/main" val="3228263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5AF1-1AFD-403F-BBA5-DB6B4E53D2B1}"/>
              </a:ext>
            </a:extLst>
          </p:cNvPr>
          <p:cNvSpPr>
            <a:spLocks noGrp="1"/>
          </p:cNvSpPr>
          <p:nvPr>
            <p:ph type="title"/>
          </p:nvPr>
        </p:nvSpPr>
        <p:spPr/>
        <p:txBody>
          <a:bodyPr>
            <a:normAutofit/>
          </a:bodyPr>
          <a:lstStyle/>
          <a:p>
            <a:pPr algn="ctr"/>
            <a:r>
              <a:rPr lang="en-US" b="1" u="sng" dirty="0"/>
              <a:t>Clause 2</a:t>
            </a:r>
            <a:r>
              <a:rPr lang="en-IN" b="1" u="sng" dirty="0"/>
              <a:t>8  : Deem Gift – 56(2)(</a:t>
            </a:r>
            <a:r>
              <a:rPr lang="en-IN" b="1" u="sng" dirty="0" err="1"/>
              <a:t>viia</a:t>
            </a:r>
            <a:r>
              <a:rPr lang="en-IN" b="1" u="sng" dirty="0"/>
              <a:t>)</a:t>
            </a:r>
          </a:p>
        </p:txBody>
      </p:sp>
      <p:sp>
        <p:nvSpPr>
          <p:cNvPr id="3" name="Content Placeholder 2">
            <a:extLst>
              <a:ext uri="{FF2B5EF4-FFF2-40B4-BE49-F238E27FC236}">
                <a16:creationId xmlns:a16="http://schemas.microsoft.com/office/drawing/2014/main" id="{7E49BAA4-A04F-4D5C-9B53-8692278AF0AA}"/>
              </a:ext>
            </a:extLst>
          </p:cNvPr>
          <p:cNvSpPr>
            <a:spLocks noGrp="1"/>
          </p:cNvSpPr>
          <p:nvPr>
            <p:ph idx="1"/>
          </p:nvPr>
        </p:nvSpPr>
        <p:spPr>
          <a:ln>
            <a:solidFill>
              <a:schemeClr val="tx1"/>
            </a:solidFill>
          </a:ln>
        </p:spPr>
        <p:txBody>
          <a:bodyPr>
            <a:normAutofit/>
          </a:bodyPr>
          <a:lstStyle/>
          <a:p>
            <a:pPr>
              <a:lnSpc>
                <a:spcPct val="200000"/>
              </a:lnSpc>
              <a:buFont typeface="Wingdings" panose="05000000000000000000" pitchFamily="2" charset="2"/>
              <a:buChar char="Ø"/>
            </a:pPr>
            <a:r>
              <a:rPr lang="en-IN" sz="2400" dirty="0"/>
              <a:t>Transfer of shares of Closely held Company</a:t>
            </a:r>
          </a:p>
          <a:p>
            <a:pPr>
              <a:lnSpc>
                <a:spcPct val="200000"/>
              </a:lnSpc>
              <a:buFont typeface="Wingdings" panose="05000000000000000000" pitchFamily="2" charset="2"/>
              <a:buChar char="Ø"/>
            </a:pPr>
            <a:r>
              <a:rPr lang="en-IN" sz="2400" dirty="0"/>
              <a:t>Without consideration or for inadequate consideration </a:t>
            </a:r>
          </a:p>
          <a:p>
            <a:pPr>
              <a:lnSpc>
                <a:spcPct val="200000"/>
              </a:lnSpc>
              <a:buFont typeface="Wingdings" panose="05000000000000000000" pitchFamily="2" charset="2"/>
              <a:buChar char="Ø"/>
            </a:pPr>
            <a:r>
              <a:rPr lang="en-IN" sz="2400" dirty="0"/>
              <a:t>Relevant to Company &amp; Firms</a:t>
            </a:r>
          </a:p>
          <a:p>
            <a:pPr>
              <a:lnSpc>
                <a:spcPct val="200000"/>
              </a:lnSpc>
              <a:buFont typeface="Wingdings" panose="05000000000000000000" pitchFamily="2" charset="2"/>
              <a:buChar char="Ø"/>
            </a:pPr>
            <a:r>
              <a:rPr lang="en-IN" sz="2400" dirty="0"/>
              <a:t>But This section is applicable till 31.03.2017.</a:t>
            </a:r>
          </a:p>
          <a:p>
            <a:pPr>
              <a:lnSpc>
                <a:spcPct val="200000"/>
              </a:lnSpc>
              <a:buFont typeface="Wingdings" panose="05000000000000000000" pitchFamily="2" charset="2"/>
              <a:buChar char="Ø"/>
            </a:pPr>
            <a:r>
              <a:rPr lang="en-IN" sz="2400" dirty="0"/>
              <a:t>Hence for </a:t>
            </a:r>
            <a:r>
              <a:rPr lang="en-IN" sz="2400" b="1" u="sng" dirty="0"/>
              <a:t>AY 2022-23 and onwards this clause is not applicable.</a:t>
            </a:r>
            <a:endParaRPr lang="en-IN" sz="2400" dirty="0"/>
          </a:p>
        </p:txBody>
      </p:sp>
    </p:spTree>
    <p:extLst>
      <p:ext uri="{BB962C8B-B14F-4D97-AF65-F5344CB8AC3E}">
        <p14:creationId xmlns:p14="http://schemas.microsoft.com/office/powerpoint/2010/main" val="320775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3483-A1D1-499E-BAE4-436BCB63BC2C}"/>
              </a:ext>
            </a:extLst>
          </p:cNvPr>
          <p:cNvSpPr>
            <a:spLocks noGrp="1"/>
          </p:cNvSpPr>
          <p:nvPr>
            <p:ph type="title"/>
          </p:nvPr>
        </p:nvSpPr>
        <p:spPr/>
        <p:txBody>
          <a:bodyPr/>
          <a:lstStyle/>
          <a:p>
            <a:pPr algn="ctr"/>
            <a:r>
              <a:rPr lang="de-DE" b="1" u="sng" dirty="0"/>
              <a:t>Clause 29 : Deem Gift – 56(2)(viib)</a:t>
            </a:r>
            <a:endParaRPr lang="en-IN" b="1" u="sng" dirty="0"/>
          </a:p>
        </p:txBody>
      </p:sp>
      <p:sp>
        <p:nvSpPr>
          <p:cNvPr id="3" name="Content Placeholder 2">
            <a:extLst>
              <a:ext uri="{FF2B5EF4-FFF2-40B4-BE49-F238E27FC236}">
                <a16:creationId xmlns:a16="http://schemas.microsoft.com/office/drawing/2014/main" id="{3E0F0DF0-F1A0-4807-B909-D0A95EE3EA9F}"/>
              </a:ext>
            </a:extLst>
          </p:cNvPr>
          <p:cNvSpPr>
            <a:spLocks noGrp="1"/>
          </p:cNvSpPr>
          <p:nvPr>
            <p:ph idx="1"/>
          </p:nvPr>
        </p:nvSpPr>
        <p:spPr>
          <a:xfrm>
            <a:off x="838200" y="1825624"/>
            <a:ext cx="10515600" cy="4743851"/>
          </a:xfrm>
          <a:ln>
            <a:solidFill>
              <a:schemeClr val="tx1"/>
            </a:solidFill>
          </a:ln>
        </p:spPr>
        <p:txBody>
          <a:bodyPr>
            <a:normAutofit fontScale="92500" lnSpcReduction="20000"/>
          </a:bodyPr>
          <a:lstStyle/>
          <a:p>
            <a:pPr>
              <a:buFont typeface="Wingdings" panose="05000000000000000000" pitchFamily="2" charset="2"/>
              <a:buChar char="§"/>
            </a:pPr>
            <a:r>
              <a:rPr lang="en-IN" sz="3300" dirty="0"/>
              <a:t>Allotment of Shares by a Closely held companies</a:t>
            </a:r>
            <a:endParaRPr lang="en-US" sz="3300" dirty="0"/>
          </a:p>
          <a:p>
            <a:pPr>
              <a:buFont typeface="Wingdings" panose="05000000000000000000" pitchFamily="2" charset="2"/>
              <a:buChar char="§"/>
            </a:pPr>
            <a:r>
              <a:rPr lang="en-IN" sz="3300" dirty="0"/>
              <a:t> To person other than Non Resident (From AY 24-25 even Non resident covered)</a:t>
            </a:r>
            <a:endParaRPr lang="en-US" sz="3300" dirty="0"/>
          </a:p>
          <a:p>
            <a:pPr lvl="1"/>
            <a:r>
              <a:rPr lang="en-IN" sz="2800" dirty="0"/>
              <a:t> If at par the provision is not applicable</a:t>
            </a:r>
            <a:endParaRPr lang="en-US" sz="2800" dirty="0"/>
          </a:p>
          <a:p>
            <a:pPr lvl="1"/>
            <a:r>
              <a:rPr lang="en-IN" sz="2800" dirty="0"/>
              <a:t> If at a premium then if the share value is higher than value as per DCF method or other method as may be prescribed.</a:t>
            </a:r>
          </a:p>
          <a:p>
            <a:pPr lvl="1">
              <a:buFont typeface="Wingdings" panose="05000000000000000000" pitchFamily="2" charset="2"/>
              <a:buChar char="§"/>
            </a:pPr>
            <a:endParaRPr lang="en-IN" dirty="0"/>
          </a:p>
          <a:p>
            <a:pPr marL="0" indent="0">
              <a:buNone/>
            </a:pPr>
            <a:r>
              <a:rPr lang="en-IN" sz="3300" b="1" u="sng" dirty="0"/>
              <a:t>EXAMPLE</a:t>
            </a:r>
          </a:p>
          <a:p>
            <a:pPr marL="457200" lvl="1" indent="0">
              <a:buNone/>
            </a:pPr>
            <a:r>
              <a:rPr lang="en-IN" dirty="0">
                <a:latin typeface="Trebuchet MS" pitchFamily="34" charset="0"/>
              </a:rPr>
              <a:t> Suppose Co A allots Shares to B at Rs.100 (FV Rs.10)</a:t>
            </a:r>
          </a:p>
          <a:p>
            <a:pPr lvl="1"/>
            <a:r>
              <a:rPr lang="en-IN" dirty="0">
                <a:latin typeface="Trebuchet MS" pitchFamily="34" charset="0"/>
              </a:rPr>
              <a:t> Value as per 11UA = 150</a:t>
            </a:r>
          </a:p>
          <a:p>
            <a:pPr lvl="1"/>
            <a:r>
              <a:rPr lang="en-IN" dirty="0">
                <a:latin typeface="Trebuchet MS" pitchFamily="34" charset="0"/>
              </a:rPr>
              <a:t> Value as per DCF = 80</a:t>
            </a:r>
          </a:p>
          <a:p>
            <a:pPr marL="457200" lvl="1" indent="0">
              <a:buNone/>
            </a:pPr>
            <a:r>
              <a:rPr lang="en-US" dirty="0">
                <a:latin typeface="Trebuchet MS" pitchFamily="34" charset="0"/>
              </a:rPr>
              <a:t> Company will have option to select method u/s 11UA (book value or DCF)</a:t>
            </a:r>
          </a:p>
          <a:p>
            <a:pPr marL="457200" lvl="1" indent="0">
              <a:buNone/>
            </a:pPr>
            <a:r>
              <a:rPr lang="en-US" dirty="0">
                <a:latin typeface="Trebuchet MS" pitchFamily="34" charset="0"/>
              </a:rPr>
              <a:t> A will be taxed at Rs.50 (150-100)</a:t>
            </a:r>
          </a:p>
          <a:p>
            <a:endParaRPr lang="en-IN" dirty="0"/>
          </a:p>
        </p:txBody>
      </p:sp>
    </p:spTree>
    <p:extLst>
      <p:ext uri="{BB962C8B-B14F-4D97-AF65-F5344CB8AC3E}">
        <p14:creationId xmlns:p14="http://schemas.microsoft.com/office/powerpoint/2010/main" val="265467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0A04-0640-4962-ACE3-D0675795F9CF}"/>
              </a:ext>
            </a:extLst>
          </p:cNvPr>
          <p:cNvSpPr>
            <a:spLocks noGrp="1"/>
          </p:cNvSpPr>
          <p:nvPr>
            <p:ph type="title"/>
          </p:nvPr>
        </p:nvSpPr>
        <p:spPr/>
        <p:txBody>
          <a:bodyPr>
            <a:normAutofit/>
          </a:bodyPr>
          <a:lstStyle/>
          <a:p>
            <a:pPr algn="ctr"/>
            <a:r>
              <a:rPr lang="en-US" b="1" u="sng" dirty="0"/>
              <a:t>Clause 2</a:t>
            </a:r>
            <a:r>
              <a:rPr lang="en-IN" b="1" u="sng" dirty="0"/>
              <a:t>9A : Forfeiture 56(2)(ix)</a:t>
            </a:r>
          </a:p>
        </p:txBody>
      </p:sp>
      <p:sp>
        <p:nvSpPr>
          <p:cNvPr id="3" name="Content Placeholder 2">
            <a:extLst>
              <a:ext uri="{FF2B5EF4-FFF2-40B4-BE49-F238E27FC236}">
                <a16:creationId xmlns:a16="http://schemas.microsoft.com/office/drawing/2014/main" id="{7D776B4F-01DE-4C4F-8B36-F1A88831D9D2}"/>
              </a:ext>
            </a:extLst>
          </p:cNvPr>
          <p:cNvSpPr>
            <a:spLocks noGrp="1"/>
          </p:cNvSpPr>
          <p:nvPr>
            <p:ph idx="1"/>
          </p:nvPr>
        </p:nvSpPr>
        <p:spPr>
          <a:ln>
            <a:solidFill>
              <a:schemeClr val="tx1"/>
            </a:solidFill>
          </a:ln>
        </p:spPr>
        <p:txBody>
          <a:bodyPr>
            <a:normAutofit/>
          </a:bodyPr>
          <a:lstStyle/>
          <a:p>
            <a:pPr>
              <a:buFont typeface="Wingdings" panose="05000000000000000000" pitchFamily="2" charset="2"/>
              <a:buChar char="§"/>
            </a:pPr>
            <a:r>
              <a:rPr lang="en-IN" sz="2400" dirty="0"/>
              <a:t> </a:t>
            </a:r>
            <a:r>
              <a:rPr lang="en-IN" sz="2400" b="1" u="sng" dirty="0"/>
              <a:t>Amount received as advance or in course of negotiation for transfer of capital asset</a:t>
            </a:r>
            <a:endParaRPr lang="en-US" sz="2400" b="1" u="sng" dirty="0"/>
          </a:p>
          <a:p>
            <a:pPr lvl="1">
              <a:buFont typeface="Wingdings" panose="05000000000000000000" pitchFamily="2" charset="2"/>
              <a:buChar char="§"/>
            </a:pPr>
            <a:r>
              <a:rPr lang="en-IN" sz="2000" dirty="0"/>
              <a:t> </a:t>
            </a:r>
            <a:r>
              <a:rPr lang="en-IN" dirty="0"/>
              <a:t>the sum is forfeited</a:t>
            </a:r>
          </a:p>
          <a:p>
            <a:pPr lvl="1">
              <a:buFont typeface="Wingdings" panose="05000000000000000000" pitchFamily="2" charset="2"/>
              <a:buChar char="§"/>
            </a:pPr>
            <a:r>
              <a:rPr lang="en-US" dirty="0"/>
              <a:t>Negotiation do not result in transfer of capital asset</a:t>
            </a:r>
          </a:p>
          <a:p>
            <a:pPr lvl="1">
              <a:buFont typeface="Wingdings" panose="05000000000000000000" pitchFamily="2" charset="2"/>
              <a:buChar char="§"/>
            </a:pPr>
            <a:endParaRPr lang="en-US" dirty="0"/>
          </a:p>
          <a:p>
            <a:pPr marL="457200" lvl="1" indent="0">
              <a:buNone/>
            </a:pPr>
            <a:endParaRPr lang="en-US" sz="2000" dirty="0"/>
          </a:p>
          <a:p>
            <a:pPr>
              <a:buFont typeface="Wingdings" panose="05000000000000000000" pitchFamily="2" charset="2"/>
              <a:buChar char="§"/>
            </a:pPr>
            <a:r>
              <a:rPr lang="en-US" b="1" u="sng" dirty="0"/>
              <a:t>Details to be furnished :</a:t>
            </a:r>
          </a:p>
          <a:p>
            <a:pPr marL="601218" lvl="1" indent="-400050">
              <a:buFont typeface="+mj-lt"/>
              <a:buAutoNum type="romanUcPeriod"/>
            </a:pPr>
            <a:r>
              <a:rPr lang="en-US" dirty="0"/>
              <a:t>Nature of Income</a:t>
            </a:r>
          </a:p>
          <a:p>
            <a:pPr marL="601218" lvl="1" indent="-400050">
              <a:buFont typeface="+mj-lt"/>
              <a:buAutoNum type="romanUcPeriod"/>
            </a:pPr>
            <a:r>
              <a:rPr lang="en-US" dirty="0"/>
              <a:t>Amount thereof</a:t>
            </a:r>
            <a:endParaRPr lang="en-IN" dirty="0"/>
          </a:p>
          <a:p>
            <a:endParaRPr lang="en-IN" sz="3200" dirty="0"/>
          </a:p>
        </p:txBody>
      </p:sp>
    </p:spTree>
    <p:extLst>
      <p:ext uri="{BB962C8B-B14F-4D97-AF65-F5344CB8AC3E}">
        <p14:creationId xmlns:p14="http://schemas.microsoft.com/office/powerpoint/2010/main" val="308063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8376-C40E-4A73-AF41-FBD3D01B4E64}"/>
              </a:ext>
            </a:extLst>
          </p:cNvPr>
          <p:cNvSpPr>
            <a:spLocks noGrp="1"/>
          </p:cNvSpPr>
          <p:nvPr>
            <p:ph type="title"/>
          </p:nvPr>
        </p:nvSpPr>
        <p:spPr/>
        <p:txBody>
          <a:bodyPr/>
          <a:lstStyle/>
          <a:p>
            <a:pPr algn="ctr"/>
            <a:r>
              <a:rPr lang="de-DE" b="1" u="sng" dirty="0"/>
              <a:t>Clause 29B : Deem Gift – 56(2)(x)</a:t>
            </a:r>
            <a:endParaRPr lang="en-IN" b="1" u="sng" dirty="0"/>
          </a:p>
        </p:txBody>
      </p:sp>
      <p:sp>
        <p:nvSpPr>
          <p:cNvPr id="3" name="Content Placeholder 2">
            <a:extLst>
              <a:ext uri="{FF2B5EF4-FFF2-40B4-BE49-F238E27FC236}">
                <a16:creationId xmlns:a16="http://schemas.microsoft.com/office/drawing/2014/main" id="{8B896A8F-8239-49C6-859E-28F11BF0B07B}"/>
              </a:ext>
            </a:extLst>
          </p:cNvPr>
          <p:cNvSpPr>
            <a:spLocks noGrp="1"/>
          </p:cNvSpPr>
          <p:nvPr>
            <p:ph idx="1"/>
          </p:nvPr>
        </p:nvSpPr>
        <p:spPr>
          <a:xfrm>
            <a:off x="838200" y="1985423"/>
            <a:ext cx="10515600" cy="3261280"/>
          </a:xfrm>
          <a:ln>
            <a:solidFill>
              <a:schemeClr val="tx1"/>
            </a:solidFill>
          </a:ln>
        </p:spPr>
        <p:txBody>
          <a:bodyPr>
            <a:normAutofit/>
          </a:bodyPr>
          <a:lstStyle/>
          <a:p>
            <a:pPr>
              <a:buFont typeface="Wingdings" panose="05000000000000000000" pitchFamily="2" charset="2"/>
              <a:buChar char="§"/>
            </a:pPr>
            <a:r>
              <a:rPr lang="en-IN" sz="2400" dirty="0"/>
              <a:t>Aggregate of Money received without consideration &gt; 50,000</a:t>
            </a:r>
          </a:p>
          <a:p>
            <a:pPr>
              <a:buFont typeface="Wingdings" panose="05000000000000000000" pitchFamily="2" charset="2"/>
              <a:buChar char="§"/>
            </a:pPr>
            <a:r>
              <a:rPr lang="en-IN" sz="2400" dirty="0"/>
              <a:t>Any immovable property received</a:t>
            </a:r>
          </a:p>
          <a:p>
            <a:pPr marL="544068" lvl="1" indent="-342900">
              <a:buFont typeface="+mj-lt"/>
              <a:buAutoNum type="alphaLcParenR"/>
            </a:pPr>
            <a:r>
              <a:rPr lang="en-IN" dirty="0"/>
              <a:t>Without consideration for which Stamp duty value &gt; 50,000 </a:t>
            </a:r>
          </a:p>
          <a:p>
            <a:pPr marL="544068" lvl="1" indent="-342900">
              <a:buFont typeface="+mj-lt"/>
              <a:buAutoNum type="alphaLcParenR"/>
            </a:pPr>
            <a:r>
              <a:rPr lang="en-IN" dirty="0"/>
              <a:t>For a consideration less than stamp duty value for which Stamp duty value – Less – consideration exceeds higher of following:</a:t>
            </a:r>
          </a:p>
          <a:p>
            <a:pPr marL="784098" lvl="2" indent="-400050">
              <a:buFont typeface="+mj-lt"/>
              <a:buAutoNum type="romanLcPeriod"/>
            </a:pPr>
            <a:r>
              <a:rPr lang="en-IN" sz="2400" dirty="0"/>
              <a:t>50,000 and</a:t>
            </a:r>
          </a:p>
          <a:p>
            <a:pPr marL="784098" lvl="2" indent="-400050">
              <a:buFont typeface="+mj-lt"/>
              <a:buAutoNum type="romanLcPeriod"/>
            </a:pPr>
            <a:r>
              <a:rPr lang="en-IN" sz="2400" dirty="0"/>
              <a:t>10% of the Consideration</a:t>
            </a:r>
          </a:p>
          <a:p>
            <a:endParaRPr lang="en-IN" dirty="0"/>
          </a:p>
        </p:txBody>
      </p:sp>
    </p:spTree>
    <p:extLst>
      <p:ext uri="{BB962C8B-B14F-4D97-AF65-F5344CB8AC3E}">
        <p14:creationId xmlns:p14="http://schemas.microsoft.com/office/powerpoint/2010/main" val="193297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ACD-DC08-4D50-B832-C0E3186D33CC}"/>
              </a:ext>
            </a:extLst>
          </p:cNvPr>
          <p:cNvSpPr>
            <a:spLocks noGrp="1"/>
          </p:cNvSpPr>
          <p:nvPr>
            <p:ph type="title"/>
          </p:nvPr>
        </p:nvSpPr>
        <p:spPr/>
        <p:txBody>
          <a:bodyPr>
            <a:normAutofit/>
          </a:bodyPr>
          <a:lstStyle/>
          <a:p>
            <a:pPr algn="ctr"/>
            <a:r>
              <a:rPr lang="en-IN" sz="4000" b="1" u="sng" dirty="0"/>
              <a:t>Clause 4 : Registration under various indirect taxes</a:t>
            </a:r>
          </a:p>
        </p:txBody>
      </p:sp>
      <p:sp>
        <p:nvSpPr>
          <p:cNvPr id="3" name="Content Placeholder 2">
            <a:extLst>
              <a:ext uri="{FF2B5EF4-FFF2-40B4-BE49-F238E27FC236}">
                <a16:creationId xmlns:a16="http://schemas.microsoft.com/office/drawing/2014/main" id="{6FDE2318-F8CA-4461-927A-8AD4DAEE4A3C}"/>
              </a:ext>
            </a:extLst>
          </p:cNvPr>
          <p:cNvSpPr>
            <a:spLocks noGrp="1"/>
          </p:cNvSpPr>
          <p:nvPr>
            <p:ph idx="1"/>
          </p:nvPr>
        </p:nvSpPr>
        <p:spPr>
          <a:xfrm>
            <a:off x="838200" y="1825625"/>
            <a:ext cx="10515600" cy="1325563"/>
          </a:xfrm>
          <a:ln>
            <a:solidFill>
              <a:schemeClr val="tx1"/>
            </a:solidFill>
          </a:ln>
        </p:spPr>
        <p:txBody>
          <a:bodyPr/>
          <a:lstStyle/>
          <a:p>
            <a:r>
              <a:rPr lang="en-US" sz="2400" b="1" u="sng" dirty="0"/>
              <a:t>Clause 4 </a:t>
            </a:r>
            <a:r>
              <a:rPr lang="en-US" sz="2400" dirty="0"/>
              <a:t>: Whether the assessee is liable to pay indirect tax like excise duty, service tax, sales tax, customs duty, etc. if yes, please furnish the registration number or any other identification number allotted for the same</a:t>
            </a:r>
          </a:p>
          <a:p>
            <a:pPr marL="0" indent="0">
              <a:buNone/>
            </a:pPr>
            <a:endParaRPr lang="en-IN" dirty="0"/>
          </a:p>
        </p:txBody>
      </p:sp>
      <p:sp>
        <p:nvSpPr>
          <p:cNvPr id="4" name="TextBox 3">
            <a:extLst>
              <a:ext uri="{FF2B5EF4-FFF2-40B4-BE49-F238E27FC236}">
                <a16:creationId xmlns:a16="http://schemas.microsoft.com/office/drawing/2014/main" id="{6D00735F-5F74-4A08-95B1-2CD7AC957484}"/>
              </a:ext>
            </a:extLst>
          </p:cNvPr>
          <p:cNvSpPr txBox="1"/>
          <p:nvPr/>
        </p:nvSpPr>
        <p:spPr>
          <a:xfrm>
            <a:off x="838200" y="3582955"/>
            <a:ext cx="10515600" cy="1494768"/>
          </a:xfrm>
          <a:prstGeom prst="rect">
            <a:avLst/>
          </a:prstGeom>
          <a:noFill/>
          <a:ln>
            <a:solidFill>
              <a:schemeClr val="tx1"/>
            </a:solidFill>
          </a:ln>
        </p:spPr>
        <p:txBody>
          <a:bodyPr wrap="square" rtlCol="0">
            <a:spAutoFit/>
          </a:bodyPr>
          <a:lstStyle/>
          <a:p>
            <a:pPr marL="457200" indent="-457200">
              <a:lnSpc>
                <a:spcPct val="90000"/>
              </a:lnSpc>
              <a:spcBef>
                <a:spcPts val="1000"/>
              </a:spcBef>
              <a:buFont typeface="Wingdings" panose="05000000000000000000" pitchFamily="2" charset="2"/>
              <a:buChar char="q"/>
            </a:pPr>
            <a:r>
              <a:rPr lang="en-US" sz="2400" b="1" u="sng" dirty="0"/>
              <a:t>Relevant Issue </a:t>
            </a:r>
            <a:r>
              <a:rPr lang="en-US" sz="2400" dirty="0"/>
              <a:t>: </a:t>
            </a:r>
          </a:p>
          <a:p>
            <a:pPr marL="457200" indent="-457200">
              <a:lnSpc>
                <a:spcPct val="90000"/>
              </a:lnSpc>
              <a:spcBef>
                <a:spcPts val="1000"/>
              </a:spcBef>
              <a:buFont typeface="Wingdings" panose="05000000000000000000" pitchFamily="2" charset="2"/>
              <a:buChar char="Ø"/>
            </a:pPr>
            <a:r>
              <a:rPr lang="en-US" sz="2400" dirty="0"/>
              <a:t>If the assessee is liable to pay indirect taxes, but is not registered, what will be the auditor’s Duty in such an event?</a:t>
            </a:r>
          </a:p>
          <a:p>
            <a:endParaRPr lang="en-IN" dirty="0"/>
          </a:p>
        </p:txBody>
      </p:sp>
    </p:spTree>
    <p:extLst>
      <p:ext uri="{BB962C8B-B14F-4D97-AF65-F5344CB8AC3E}">
        <p14:creationId xmlns:p14="http://schemas.microsoft.com/office/powerpoint/2010/main" val="7710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862C-C415-4987-B89E-5F10F7EB798D}"/>
              </a:ext>
            </a:extLst>
          </p:cNvPr>
          <p:cNvSpPr>
            <a:spLocks noGrp="1"/>
          </p:cNvSpPr>
          <p:nvPr>
            <p:ph type="title"/>
          </p:nvPr>
        </p:nvSpPr>
        <p:spPr/>
        <p:txBody>
          <a:bodyPr>
            <a:normAutofit/>
          </a:bodyPr>
          <a:lstStyle/>
          <a:p>
            <a:pPr algn="ctr"/>
            <a:r>
              <a:rPr lang="en-US" b="1" u="sng" dirty="0"/>
              <a:t>Clause 2</a:t>
            </a:r>
            <a:r>
              <a:rPr lang="en-IN" b="1" u="sng" dirty="0"/>
              <a:t>9B : Deem Gift – 56(2)(x)</a:t>
            </a:r>
          </a:p>
        </p:txBody>
      </p:sp>
      <p:sp>
        <p:nvSpPr>
          <p:cNvPr id="3" name="Content Placeholder 2">
            <a:extLst>
              <a:ext uri="{FF2B5EF4-FFF2-40B4-BE49-F238E27FC236}">
                <a16:creationId xmlns:a16="http://schemas.microsoft.com/office/drawing/2014/main" id="{70FEFBBE-A110-4FA9-A959-95CEC9E3DB7D}"/>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sz="2000" dirty="0"/>
              <a:t>Any Property other than immovable property received</a:t>
            </a:r>
          </a:p>
          <a:p>
            <a:pPr marL="544068" lvl="1" indent="-342900">
              <a:buFont typeface="+mj-lt"/>
              <a:buAutoNum type="alphaLcParenR"/>
            </a:pPr>
            <a:r>
              <a:rPr lang="en-IN" sz="2000" dirty="0"/>
              <a:t>Without consideration for which Fair market value &gt; 50,000 </a:t>
            </a:r>
          </a:p>
          <a:p>
            <a:pPr marL="544068" lvl="1" indent="-342900">
              <a:buFont typeface="+mj-lt"/>
              <a:buAutoNum type="alphaLcParenR"/>
            </a:pPr>
            <a:r>
              <a:rPr lang="en-IN" sz="2000" dirty="0"/>
              <a:t>For a consideration for less than fair market value for which Fair market value – Less – consideration &gt; 50,000</a:t>
            </a:r>
          </a:p>
          <a:p>
            <a:pPr marL="201168" lvl="1" indent="0">
              <a:buNone/>
            </a:pPr>
            <a:endParaRPr lang="en-IN" sz="2000" dirty="0"/>
          </a:p>
          <a:p>
            <a:pPr marL="201168" lvl="1" indent="0">
              <a:buNone/>
            </a:pPr>
            <a:r>
              <a:rPr lang="en-IN" sz="2000" b="1" u="sng" dirty="0"/>
              <a:t>Proviso : this section not applicable to any sum received :</a:t>
            </a:r>
          </a:p>
          <a:p>
            <a:pPr marL="715518" lvl="1" indent="-514350">
              <a:buFont typeface="+mj-lt"/>
              <a:buAutoNum type="romanUcPeriod"/>
            </a:pPr>
            <a:r>
              <a:rPr lang="en-US" sz="2000" dirty="0"/>
              <a:t>from any relative; or (Relative to be seen from recipients side – A can be relative of B but B cannot be relative of A – example Uncle and nephew</a:t>
            </a:r>
          </a:p>
          <a:p>
            <a:pPr marL="715518" lvl="1" indent="-514350">
              <a:buFont typeface="+mj-lt"/>
              <a:buAutoNum type="romanUcPeriod"/>
            </a:pPr>
            <a:r>
              <a:rPr lang="en-US" sz="2000" dirty="0"/>
              <a:t>on the occasion of the marriage of the individual; or</a:t>
            </a:r>
          </a:p>
          <a:p>
            <a:pPr marL="715518" lvl="1" indent="-514350">
              <a:buFont typeface="+mj-lt"/>
              <a:buAutoNum type="romanUcPeriod"/>
            </a:pPr>
            <a:r>
              <a:rPr lang="en-US" sz="2000" dirty="0"/>
              <a:t>under a will or by way of inheritance; or</a:t>
            </a:r>
          </a:p>
          <a:p>
            <a:pPr marL="715518" lvl="1" indent="-514350">
              <a:buFont typeface="+mj-lt"/>
              <a:buAutoNum type="romanUcPeriod"/>
            </a:pPr>
            <a:r>
              <a:rPr lang="en-US" sz="2000" dirty="0"/>
              <a:t>in contemplation of death of the payer or donor, as the case may be; or</a:t>
            </a:r>
          </a:p>
          <a:p>
            <a:pPr marL="715518" lvl="1" indent="-514350">
              <a:buFont typeface="+mj-lt"/>
              <a:buAutoNum type="romanUcPeriod"/>
            </a:pPr>
            <a:r>
              <a:rPr lang="en-US" sz="2000" dirty="0"/>
              <a:t>from any local authority as defined in the </a:t>
            </a:r>
            <a:r>
              <a:rPr lang="en-US" sz="2000" i="1" dirty="0"/>
              <a:t>Explanation </a:t>
            </a:r>
            <a:r>
              <a:rPr lang="en-US" sz="2000" dirty="0"/>
              <a:t>to clause (</a:t>
            </a:r>
            <a:r>
              <a:rPr lang="en-US" sz="2000" i="1" dirty="0"/>
              <a:t>20</a:t>
            </a:r>
            <a:r>
              <a:rPr lang="en-US" sz="2000" dirty="0"/>
              <a:t>) of section 10; or</a:t>
            </a:r>
          </a:p>
          <a:p>
            <a:endParaRPr lang="en-IN" dirty="0"/>
          </a:p>
        </p:txBody>
      </p:sp>
    </p:spTree>
    <p:extLst>
      <p:ext uri="{BB962C8B-B14F-4D97-AF65-F5344CB8AC3E}">
        <p14:creationId xmlns:p14="http://schemas.microsoft.com/office/powerpoint/2010/main" val="3066822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1C01-796E-4A1F-B2A6-A62F9F65FA8F}"/>
              </a:ext>
            </a:extLst>
          </p:cNvPr>
          <p:cNvSpPr>
            <a:spLocks noGrp="1"/>
          </p:cNvSpPr>
          <p:nvPr>
            <p:ph type="title"/>
          </p:nvPr>
        </p:nvSpPr>
        <p:spPr/>
        <p:txBody>
          <a:bodyPr>
            <a:normAutofit/>
          </a:bodyPr>
          <a:lstStyle/>
          <a:p>
            <a:pPr algn="ctr"/>
            <a:r>
              <a:rPr lang="en-US" b="1" u="sng" dirty="0"/>
              <a:t>Clause 2</a:t>
            </a:r>
            <a:r>
              <a:rPr lang="en-IN" b="1" u="sng" dirty="0"/>
              <a:t>9B : Deem Gift – 56(2)(x)- Proviso</a:t>
            </a:r>
          </a:p>
        </p:txBody>
      </p:sp>
      <p:sp>
        <p:nvSpPr>
          <p:cNvPr id="3" name="Content Placeholder 2">
            <a:extLst>
              <a:ext uri="{FF2B5EF4-FFF2-40B4-BE49-F238E27FC236}">
                <a16:creationId xmlns:a16="http://schemas.microsoft.com/office/drawing/2014/main" id="{44AB65CC-65F1-4534-8C76-09A5937EBF50}"/>
              </a:ext>
            </a:extLst>
          </p:cNvPr>
          <p:cNvSpPr>
            <a:spLocks noGrp="1"/>
          </p:cNvSpPr>
          <p:nvPr>
            <p:ph idx="1"/>
          </p:nvPr>
        </p:nvSpPr>
        <p:spPr>
          <a:ln>
            <a:solidFill>
              <a:schemeClr val="tx1"/>
            </a:solidFill>
          </a:ln>
        </p:spPr>
        <p:txBody>
          <a:bodyPr>
            <a:normAutofit fontScale="70000" lnSpcReduction="20000"/>
          </a:bodyPr>
          <a:lstStyle/>
          <a:p>
            <a:pPr marL="201168" lvl="1" indent="0">
              <a:buNone/>
            </a:pPr>
            <a:r>
              <a:rPr lang="en-IN" sz="3100" b="1" u="sng" dirty="0"/>
              <a:t>Proviso : this section not applicable to any sum received : ……. Continued</a:t>
            </a:r>
          </a:p>
          <a:p>
            <a:pPr marL="201168" lvl="1" indent="0">
              <a:buNone/>
            </a:pPr>
            <a:endParaRPr lang="en-IN" sz="3100" b="1" u="sng" dirty="0"/>
          </a:p>
          <a:p>
            <a:pPr marL="571500" indent="-571500">
              <a:buFont typeface="+mj-lt"/>
              <a:buAutoNum type="romanUcPeriod" startAt="6"/>
            </a:pPr>
            <a:r>
              <a:rPr lang="en-US" dirty="0"/>
              <a:t>from any fund or foundation or university or other educational institution or hospital or other medical institution or any trust or institution referred to in clause (</a:t>
            </a:r>
            <a:r>
              <a:rPr lang="en-US" i="1" dirty="0"/>
              <a:t>23C</a:t>
            </a:r>
            <a:r>
              <a:rPr lang="en-US" dirty="0"/>
              <a:t>) of section 10; or</a:t>
            </a:r>
          </a:p>
          <a:p>
            <a:pPr marL="571500" indent="-571500">
              <a:buFont typeface="+mj-lt"/>
              <a:buAutoNum type="romanUcPeriod" startAt="6"/>
            </a:pPr>
            <a:r>
              <a:rPr lang="en-US" dirty="0"/>
              <a:t>from or by any trust or institution registered under section 12A or section 12AA or section 12AB; or</a:t>
            </a:r>
          </a:p>
          <a:p>
            <a:pPr marL="571500" indent="-571500">
              <a:buFont typeface="+mj-lt"/>
              <a:buAutoNum type="romanUcPeriod" startAt="6"/>
            </a:pPr>
            <a:r>
              <a:rPr lang="en-US" dirty="0"/>
              <a:t>by any fund or trust or institution or any university or other educational institution or any hospital or other medical institution referred to in sub-clause (</a:t>
            </a:r>
            <a:r>
              <a:rPr lang="en-US" i="1" dirty="0"/>
              <a:t>iv</a:t>
            </a:r>
            <a:r>
              <a:rPr lang="en-US" dirty="0"/>
              <a:t>) or sub-clause (</a:t>
            </a:r>
            <a:r>
              <a:rPr lang="en-US" i="1" dirty="0"/>
              <a:t>v</a:t>
            </a:r>
            <a:r>
              <a:rPr lang="en-US" dirty="0"/>
              <a:t>) or sub-clause (</a:t>
            </a:r>
            <a:r>
              <a:rPr lang="en-US" i="1" dirty="0"/>
              <a:t>vi</a:t>
            </a:r>
            <a:r>
              <a:rPr lang="en-US" dirty="0"/>
              <a:t>) or sub-clause (</a:t>
            </a:r>
            <a:r>
              <a:rPr lang="en-US" i="1" dirty="0"/>
              <a:t>via</a:t>
            </a:r>
            <a:r>
              <a:rPr lang="en-US" dirty="0"/>
              <a:t>) of clause (</a:t>
            </a:r>
            <a:r>
              <a:rPr lang="en-US" i="1" dirty="0"/>
              <a:t>23C</a:t>
            </a:r>
            <a:r>
              <a:rPr lang="en-US" dirty="0"/>
              <a:t>) of section 10; or</a:t>
            </a:r>
          </a:p>
          <a:p>
            <a:pPr marL="571500" indent="-571500">
              <a:buFont typeface="+mj-lt"/>
              <a:buAutoNum type="romanUcPeriod" startAt="6"/>
            </a:pPr>
            <a:r>
              <a:rPr lang="en-US" dirty="0"/>
              <a:t>by way of transaction not regarded as transfer under clause (</a:t>
            </a:r>
            <a:r>
              <a:rPr lang="en-US" i="1" dirty="0" err="1"/>
              <a:t>i</a:t>
            </a:r>
            <a:r>
              <a:rPr lang="en-US" dirty="0"/>
              <a:t>) or clause (</a:t>
            </a:r>
            <a:r>
              <a:rPr lang="en-US" i="1" dirty="0"/>
              <a:t>iv</a:t>
            </a:r>
            <a:r>
              <a:rPr lang="en-US" dirty="0"/>
              <a:t>) or clause (</a:t>
            </a:r>
            <a:r>
              <a:rPr lang="en-US" i="1" dirty="0"/>
              <a:t>v</a:t>
            </a:r>
            <a:r>
              <a:rPr lang="en-US" dirty="0"/>
              <a:t>) or clause (</a:t>
            </a:r>
            <a:r>
              <a:rPr lang="en-US" i="1" dirty="0"/>
              <a:t>vi</a:t>
            </a:r>
            <a:r>
              <a:rPr lang="en-US" dirty="0"/>
              <a:t>) or clause (</a:t>
            </a:r>
            <a:r>
              <a:rPr lang="en-US" i="1" dirty="0"/>
              <a:t>via</a:t>
            </a:r>
            <a:r>
              <a:rPr lang="en-US" dirty="0"/>
              <a:t>) or clause (</a:t>
            </a:r>
            <a:r>
              <a:rPr lang="en-US" i="1" dirty="0" err="1"/>
              <a:t>viaa</a:t>
            </a:r>
            <a:r>
              <a:rPr lang="en-US" dirty="0"/>
              <a:t>) or clause (</a:t>
            </a:r>
            <a:r>
              <a:rPr lang="en-US" i="1" dirty="0" err="1"/>
              <a:t>vib</a:t>
            </a:r>
            <a:r>
              <a:rPr lang="en-US" dirty="0"/>
              <a:t>) or clause (</a:t>
            </a:r>
            <a:r>
              <a:rPr lang="en-US" i="1" dirty="0" err="1"/>
              <a:t>vic</a:t>
            </a:r>
            <a:r>
              <a:rPr lang="en-US" dirty="0"/>
              <a:t>) or clause (</a:t>
            </a:r>
            <a:r>
              <a:rPr lang="en-US" i="1" dirty="0" err="1"/>
              <a:t>vica</a:t>
            </a:r>
            <a:r>
              <a:rPr lang="en-US" dirty="0"/>
              <a:t>) or clause (</a:t>
            </a:r>
            <a:r>
              <a:rPr lang="en-US" i="1" dirty="0" err="1"/>
              <a:t>vicb</a:t>
            </a:r>
            <a:r>
              <a:rPr lang="en-US" dirty="0"/>
              <a:t>) or clause (</a:t>
            </a:r>
            <a:r>
              <a:rPr lang="en-US" i="1" dirty="0"/>
              <a:t>vid</a:t>
            </a:r>
            <a:r>
              <a:rPr lang="en-US" dirty="0"/>
              <a:t>) or clause (</a:t>
            </a:r>
            <a:r>
              <a:rPr lang="en-US" i="1" dirty="0"/>
              <a:t>vii</a:t>
            </a:r>
            <a:r>
              <a:rPr lang="en-US" dirty="0"/>
              <a:t>) </a:t>
            </a:r>
            <a:r>
              <a:rPr lang="en-US" baseline="30000" dirty="0"/>
              <a:t>30</a:t>
            </a:r>
            <a:r>
              <a:rPr lang="en-US" dirty="0"/>
              <a:t>[or clause (</a:t>
            </a:r>
            <a:r>
              <a:rPr lang="en-US" i="1" dirty="0" err="1"/>
              <a:t>viiac</a:t>
            </a:r>
            <a:r>
              <a:rPr lang="en-US" dirty="0"/>
              <a:t>) or clause (</a:t>
            </a:r>
            <a:r>
              <a:rPr lang="en-US" i="1" dirty="0" err="1"/>
              <a:t>viiad</a:t>
            </a:r>
            <a:r>
              <a:rPr lang="en-US" dirty="0"/>
              <a:t>) or clause (</a:t>
            </a:r>
            <a:r>
              <a:rPr lang="en-US" i="1" dirty="0" err="1"/>
              <a:t>viiae</a:t>
            </a:r>
            <a:r>
              <a:rPr lang="en-US" dirty="0"/>
              <a:t>) or clause (</a:t>
            </a:r>
            <a:r>
              <a:rPr lang="en-US" i="1" dirty="0" err="1"/>
              <a:t>viiaf</a:t>
            </a:r>
            <a:r>
              <a:rPr lang="en-US" dirty="0"/>
              <a:t>)] of section 47; or</a:t>
            </a:r>
          </a:p>
          <a:p>
            <a:pPr marL="571500" indent="-571500">
              <a:buFont typeface="+mj-lt"/>
              <a:buAutoNum type="romanUcPeriod" startAt="6"/>
            </a:pPr>
            <a:r>
              <a:rPr lang="en-US" dirty="0"/>
              <a:t>from an individual by a trust created or established solely for the benefit of relative of the individual</a:t>
            </a:r>
          </a:p>
          <a:p>
            <a:endParaRPr lang="en-IN" dirty="0"/>
          </a:p>
        </p:txBody>
      </p:sp>
    </p:spTree>
    <p:extLst>
      <p:ext uri="{BB962C8B-B14F-4D97-AF65-F5344CB8AC3E}">
        <p14:creationId xmlns:p14="http://schemas.microsoft.com/office/powerpoint/2010/main" val="205546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7635-EBE0-424C-BB5B-615796AA5621}"/>
              </a:ext>
            </a:extLst>
          </p:cNvPr>
          <p:cNvSpPr>
            <a:spLocks noGrp="1"/>
          </p:cNvSpPr>
          <p:nvPr>
            <p:ph type="title"/>
          </p:nvPr>
        </p:nvSpPr>
        <p:spPr/>
        <p:txBody>
          <a:bodyPr/>
          <a:lstStyle/>
          <a:p>
            <a:pPr algn="ctr"/>
            <a:r>
              <a:rPr lang="en-IN" b="1" u="sng" dirty="0"/>
              <a:t>Clause 29B: Deem Gift – 56(2)(x)- Proviso</a:t>
            </a:r>
          </a:p>
        </p:txBody>
      </p:sp>
      <p:sp>
        <p:nvSpPr>
          <p:cNvPr id="3" name="Content Placeholder 2">
            <a:extLst>
              <a:ext uri="{FF2B5EF4-FFF2-40B4-BE49-F238E27FC236}">
                <a16:creationId xmlns:a16="http://schemas.microsoft.com/office/drawing/2014/main" id="{CD27D031-DEF9-4C18-A299-636B30FC2062}"/>
              </a:ext>
            </a:extLst>
          </p:cNvPr>
          <p:cNvSpPr>
            <a:spLocks noGrp="1"/>
          </p:cNvSpPr>
          <p:nvPr>
            <p:ph idx="1"/>
          </p:nvPr>
        </p:nvSpPr>
        <p:spPr>
          <a:xfrm>
            <a:off x="838200" y="1825625"/>
            <a:ext cx="10515600" cy="4351338"/>
          </a:xfrm>
          <a:ln>
            <a:solidFill>
              <a:schemeClr val="tx1"/>
            </a:solidFill>
          </a:ln>
        </p:spPr>
        <p:txBody>
          <a:bodyPr>
            <a:normAutofit fontScale="70000" lnSpcReduction="20000"/>
          </a:bodyPr>
          <a:lstStyle/>
          <a:p>
            <a:pPr marL="201168" lvl="1" indent="0">
              <a:buNone/>
            </a:pPr>
            <a:r>
              <a:rPr lang="en-IN" sz="3400" b="1" u="sng" dirty="0"/>
              <a:t>Proviso : this section not applicable to any sum received : ……. Continued</a:t>
            </a:r>
          </a:p>
          <a:p>
            <a:pPr marL="201168" lvl="1" indent="0">
              <a:buNone/>
            </a:pPr>
            <a:endParaRPr lang="en-IN" sz="3400" b="1" u="sng" dirty="0"/>
          </a:p>
          <a:p>
            <a:pPr marL="514350" indent="-514350">
              <a:buFont typeface="+mj-lt"/>
              <a:buAutoNum type="romanUcPeriod" startAt="11"/>
            </a:pPr>
            <a:r>
              <a:rPr lang="en-US" dirty="0"/>
              <a:t>from such class of persons and subject to such conditions, as may be prescribed</a:t>
            </a:r>
            <a:r>
              <a:rPr lang="en-US" baseline="30000" dirty="0"/>
              <a:t>31</a:t>
            </a:r>
            <a:r>
              <a:rPr lang="en-US" dirty="0"/>
              <a:t>;</a:t>
            </a:r>
          </a:p>
          <a:p>
            <a:pPr marL="571500" indent="-571500">
              <a:buFont typeface="+mj-lt"/>
              <a:buAutoNum type="romanUcPeriod" startAt="11"/>
            </a:pPr>
            <a:r>
              <a:rPr lang="en-US" dirty="0"/>
              <a:t>by an individual, from any person, in respect of any expenditure actually incurred by him on his medical treatment or treatment of any member of his family, for any illness related to COVID-19 subject to such conditions, as the Central Government may, by notification in the Official Gazette, specify in this behalf;</a:t>
            </a:r>
          </a:p>
          <a:p>
            <a:pPr marL="571500" indent="-571500">
              <a:buFont typeface="+mj-lt"/>
              <a:buAutoNum type="romanUcPeriod" startAt="11"/>
            </a:pPr>
            <a:r>
              <a:rPr lang="en-US" dirty="0"/>
              <a:t>by a member of the family of a deceased person,—</a:t>
            </a:r>
          </a:p>
          <a:p>
            <a:pPr marL="914400" lvl="1" indent="-457200">
              <a:buFont typeface="+mj-lt"/>
              <a:buAutoNum type="alphaUcPeriod"/>
            </a:pPr>
            <a:r>
              <a:rPr lang="en-US" dirty="0"/>
              <a:t>from the employer of the deceased person; or</a:t>
            </a:r>
          </a:p>
          <a:p>
            <a:pPr marL="914400" lvl="1" indent="-457200">
              <a:buFont typeface="+mj-lt"/>
              <a:buAutoNum type="alphaUcPeriod"/>
            </a:pPr>
            <a:r>
              <a:rPr lang="en-US" dirty="0"/>
              <a:t>from any other person or persons to the extent that such sum or aggregate of such sums does not exceed ten lakh rupees,</a:t>
            </a:r>
          </a:p>
          <a:p>
            <a:pPr marL="0" indent="0">
              <a:buNone/>
            </a:pPr>
            <a:r>
              <a:rPr lang="en-US" u="sng" dirty="0"/>
              <a:t>where the cause of death of such person is illness related to COVID-19 and the payment is</a:t>
            </a:r>
            <a:r>
              <a:rPr lang="en-US" dirty="0"/>
              <a:t>—</a:t>
            </a:r>
          </a:p>
          <a:p>
            <a:pPr marL="971550" lvl="1" indent="-514350">
              <a:buFont typeface="+mj-lt"/>
              <a:buAutoNum type="romanLcPeriod"/>
            </a:pPr>
            <a:r>
              <a:rPr lang="en-US" dirty="0"/>
              <a:t>received within twelve months from the date of death of such person; and</a:t>
            </a:r>
          </a:p>
          <a:p>
            <a:pPr marL="971550" lvl="1" indent="-514350">
              <a:buFont typeface="+mj-lt"/>
              <a:buAutoNum type="romanLcPeriod"/>
            </a:pPr>
            <a:r>
              <a:rPr lang="en-US" dirty="0"/>
              <a:t>subject to such other conditions, as the Central Government may, by notification in the Official Gazette, specify in this behalf.</a:t>
            </a:r>
          </a:p>
          <a:p>
            <a:endParaRPr lang="en-IN" dirty="0"/>
          </a:p>
        </p:txBody>
      </p:sp>
    </p:spTree>
    <p:extLst>
      <p:ext uri="{BB962C8B-B14F-4D97-AF65-F5344CB8AC3E}">
        <p14:creationId xmlns:p14="http://schemas.microsoft.com/office/powerpoint/2010/main" val="2800866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4165-1374-40BA-A545-17F01ACA64E2}"/>
              </a:ext>
            </a:extLst>
          </p:cNvPr>
          <p:cNvSpPr>
            <a:spLocks noGrp="1"/>
          </p:cNvSpPr>
          <p:nvPr>
            <p:ph type="title"/>
          </p:nvPr>
        </p:nvSpPr>
        <p:spPr/>
        <p:txBody>
          <a:bodyPr/>
          <a:lstStyle/>
          <a:p>
            <a:pPr algn="ctr"/>
            <a:r>
              <a:rPr lang="en-US" b="1" u="sng" dirty="0"/>
              <a:t>Clause 30A :  Adjustment to 92CE</a:t>
            </a:r>
            <a:endParaRPr lang="en-IN" b="1" u="sng" dirty="0"/>
          </a:p>
        </p:txBody>
      </p:sp>
      <p:sp>
        <p:nvSpPr>
          <p:cNvPr id="3" name="Content Placeholder 2">
            <a:extLst>
              <a:ext uri="{FF2B5EF4-FFF2-40B4-BE49-F238E27FC236}">
                <a16:creationId xmlns:a16="http://schemas.microsoft.com/office/drawing/2014/main" id="{0A92F171-06AD-4327-883A-3A8EA7898989}"/>
              </a:ext>
            </a:extLst>
          </p:cNvPr>
          <p:cNvSpPr>
            <a:spLocks noGrp="1"/>
          </p:cNvSpPr>
          <p:nvPr>
            <p:ph idx="1"/>
          </p:nvPr>
        </p:nvSpPr>
        <p:spPr>
          <a:xfrm>
            <a:off x="838200" y="1825625"/>
            <a:ext cx="10515600" cy="4667250"/>
          </a:xfrm>
          <a:ln>
            <a:solidFill>
              <a:schemeClr val="tx1"/>
            </a:solidFill>
          </a:ln>
        </p:spPr>
        <p:txBody>
          <a:bodyPr>
            <a:noAutofit/>
          </a:bodyPr>
          <a:lstStyle/>
          <a:p>
            <a:pPr marL="0" indent="0">
              <a:buNone/>
            </a:pPr>
            <a:r>
              <a:rPr lang="en-US" sz="2200" dirty="0"/>
              <a:t>(a) Whether primary adjustment  (</a:t>
            </a:r>
            <a:r>
              <a:rPr lang="en-US" sz="2200" dirty="0" err="1"/>
              <a:t>suo</a:t>
            </a:r>
            <a:r>
              <a:rPr lang="en-US" sz="2200" dirty="0"/>
              <a:t> moto by assessee) to transfer price, as referred to in sub-section (1) of section 92CE, has been made during the previous year? (Yes/No)</a:t>
            </a:r>
          </a:p>
          <a:p>
            <a:pPr marL="0" indent="0">
              <a:buNone/>
            </a:pPr>
            <a:r>
              <a:rPr lang="en-US" sz="2200" dirty="0"/>
              <a:t>(b) If yes, please furnish the following details:-</a:t>
            </a:r>
          </a:p>
          <a:p>
            <a:pPr marL="457200" lvl="1" indent="0">
              <a:buNone/>
            </a:pPr>
            <a:r>
              <a:rPr lang="en-US" sz="2200" dirty="0"/>
              <a:t>(</a:t>
            </a:r>
            <a:r>
              <a:rPr lang="en-US" sz="2200" dirty="0" err="1"/>
              <a:t>i</a:t>
            </a:r>
            <a:r>
              <a:rPr lang="en-US" sz="2200" dirty="0"/>
              <a:t>) Under which clause of sub-section (1) of section 92CE primary adjustment is made?</a:t>
            </a:r>
          </a:p>
          <a:p>
            <a:pPr marL="457200" lvl="1" indent="0">
              <a:buNone/>
            </a:pPr>
            <a:r>
              <a:rPr lang="en-US" sz="2200" dirty="0"/>
              <a:t>(ii) Amount (in Rs.) of primary adjustment:</a:t>
            </a:r>
          </a:p>
          <a:p>
            <a:pPr marL="457200" lvl="1" indent="0">
              <a:buNone/>
            </a:pPr>
            <a:r>
              <a:rPr lang="en-US" sz="2200" dirty="0"/>
              <a:t>(iii) Whether the excess money available with the associated enterprise is required to be repatriated to India as per the provisions of sub-section (2) of section 92CE? (Yes/No)</a:t>
            </a:r>
          </a:p>
          <a:p>
            <a:pPr marL="457200" lvl="1" indent="0">
              <a:buNone/>
            </a:pPr>
            <a:r>
              <a:rPr lang="en-US" sz="2200" dirty="0"/>
              <a:t>(iv) If yes, whether the excess money has been repatriated within the prescribed time (Yes/No)</a:t>
            </a:r>
          </a:p>
          <a:p>
            <a:pPr marL="0" indent="0">
              <a:buNone/>
            </a:pPr>
            <a:r>
              <a:rPr lang="en-US" sz="2200" dirty="0"/>
              <a:t>(v) If no, the amount (in Rs.) of imputed interest income on such excess money which has not been repatriated within the prescribed time.</a:t>
            </a:r>
          </a:p>
          <a:p>
            <a:pPr marL="0" indent="0">
              <a:buNone/>
            </a:pPr>
            <a:endParaRPr lang="en-IN" sz="2200" dirty="0"/>
          </a:p>
        </p:txBody>
      </p:sp>
    </p:spTree>
    <p:extLst>
      <p:ext uri="{BB962C8B-B14F-4D97-AF65-F5344CB8AC3E}">
        <p14:creationId xmlns:p14="http://schemas.microsoft.com/office/powerpoint/2010/main" val="2981935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0446-D745-4C65-A897-9FC8D5330CF5}"/>
              </a:ext>
            </a:extLst>
          </p:cNvPr>
          <p:cNvSpPr>
            <a:spLocks noGrp="1"/>
          </p:cNvSpPr>
          <p:nvPr>
            <p:ph type="title"/>
          </p:nvPr>
        </p:nvSpPr>
        <p:spPr/>
        <p:txBody>
          <a:bodyPr>
            <a:normAutofit/>
          </a:bodyPr>
          <a:lstStyle/>
          <a:p>
            <a:pPr algn="ctr"/>
            <a:r>
              <a:rPr lang="en-IN" sz="3600" b="1" u="sng" dirty="0"/>
              <a:t>Clause 30B :  Limitation on interest deduction u/s 94B(1) </a:t>
            </a:r>
          </a:p>
        </p:txBody>
      </p:sp>
      <p:sp>
        <p:nvSpPr>
          <p:cNvPr id="3" name="Content Placeholder 2">
            <a:extLst>
              <a:ext uri="{FF2B5EF4-FFF2-40B4-BE49-F238E27FC236}">
                <a16:creationId xmlns:a16="http://schemas.microsoft.com/office/drawing/2014/main" id="{8DD39753-9746-49EF-B10E-EA79A5101F12}"/>
              </a:ext>
            </a:extLst>
          </p:cNvPr>
          <p:cNvSpPr>
            <a:spLocks noGrp="1"/>
          </p:cNvSpPr>
          <p:nvPr>
            <p:ph idx="1"/>
          </p:nvPr>
        </p:nvSpPr>
        <p:spPr>
          <a:xfrm>
            <a:off x="838200" y="1825625"/>
            <a:ext cx="10515600" cy="2542189"/>
          </a:xfrm>
          <a:ln>
            <a:solidFill>
              <a:schemeClr val="tx1"/>
            </a:solidFill>
          </a:ln>
        </p:spPr>
        <p:txBody>
          <a:bodyPr>
            <a:normAutofit/>
          </a:bodyPr>
          <a:lstStyle/>
          <a:p>
            <a:r>
              <a:rPr lang="en-US" sz="2400" dirty="0"/>
              <a:t>Company borrows money from non resident being associated enterprise</a:t>
            </a:r>
          </a:p>
          <a:p>
            <a:r>
              <a:rPr lang="en-US" sz="2400" dirty="0"/>
              <a:t> Interest or similar nature expense of such debt &gt; 1 Crore</a:t>
            </a:r>
          </a:p>
          <a:p>
            <a:r>
              <a:rPr lang="en-US" sz="2400" dirty="0"/>
              <a:t>Such interest or similar nature expense shall not be deductible as expense, to the extent in excess of amount of lower of  following two:</a:t>
            </a:r>
          </a:p>
          <a:p>
            <a:pPr marL="971550" lvl="1" indent="-514350">
              <a:buFont typeface="+mj-lt"/>
              <a:buAutoNum type="arabicPeriod"/>
            </a:pPr>
            <a:r>
              <a:rPr lang="en-US" sz="2000" dirty="0"/>
              <a:t>EBITDA * 30%</a:t>
            </a:r>
          </a:p>
          <a:p>
            <a:pPr marL="971550" lvl="1" indent="-514350">
              <a:buFont typeface="+mj-lt"/>
              <a:buAutoNum type="arabicPeriod"/>
            </a:pPr>
            <a:r>
              <a:rPr lang="en-US" sz="2000" dirty="0"/>
              <a:t>Interest paid /payable to associated enterprise in PY</a:t>
            </a:r>
          </a:p>
          <a:p>
            <a:endParaRPr lang="en-IN" sz="2400" dirty="0"/>
          </a:p>
        </p:txBody>
      </p:sp>
      <p:sp>
        <p:nvSpPr>
          <p:cNvPr id="4" name="TextBox 3">
            <a:extLst>
              <a:ext uri="{FF2B5EF4-FFF2-40B4-BE49-F238E27FC236}">
                <a16:creationId xmlns:a16="http://schemas.microsoft.com/office/drawing/2014/main" id="{EE083DE7-32D5-47DC-9855-34EDAD4D18D4}"/>
              </a:ext>
            </a:extLst>
          </p:cNvPr>
          <p:cNvSpPr txBox="1"/>
          <p:nvPr/>
        </p:nvSpPr>
        <p:spPr>
          <a:xfrm>
            <a:off x="838200" y="4714043"/>
            <a:ext cx="10622872" cy="1692771"/>
          </a:xfrm>
          <a:prstGeom prst="rect">
            <a:avLst/>
          </a:prstGeom>
          <a:noFill/>
          <a:ln>
            <a:solidFill>
              <a:schemeClr val="tx1"/>
            </a:solidFill>
          </a:ln>
        </p:spPr>
        <p:txBody>
          <a:bodyPr wrap="square" rtlCol="0">
            <a:spAutoFit/>
          </a:bodyPr>
          <a:lstStyle/>
          <a:p>
            <a:r>
              <a:rPr lang="en-US" sz="2400" b="1" u="sng" dirty="0"/>
              <a:t>Relevant Issue :</a:t>
            </a:r>
          </a:p>
          <a:p>
            <a:pPr marL="457200" indent="-457200">
              <a:buFont typeface="+mj-lt"/>
              <a:buAutoNum type="arabicPeriod"/>
            </a:pPr>
            <a:r>
              <a:rPr lang="en-US" sz="2000" dirty="0"/>
              <a:t>If the debt issued by the AE is engaged in the business of banking, whether section applies to the same?</a:t>
            </a:r>
          </a:p>
          <a:p>
            <a:pPr marL="457200" indent="-457200">
              <a:buFont typeface="+mj-lt"/>
              <a:buAutoNum type="arabicPeriod"/>
            </a:pPr>
            <a:r>
              <a:rPr lang="en-US" sz="2000" dirty="0"/>
              <a:t>If the debt issued by the AE is NBFC, whether section applies to the same? </a:t>
            </a:r>
          </a:p>
          <a:p>
            <a:endParaRPr lang="en-IN" sz="2000" dirty="0"/>
          </a:p>
        </p:txBody>
      </p:sp>
    </p:spTree>
    <p:extLst>
      <p:ext uri="{BB962C8B-B14F-4D97-AF65-F5344CB8AC3E}">
        <p14:creationId xmlns:p14="http://schemas.microsoft.com/office/powerpoint/2010/main" val="1776376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737C-085D-46E6-B9FD-9EF7216E768B}"/>
              </a:ext>
            </a:extLst>
          </p:cNvPr>
          <p:cNvSpPr>
            <a:spLocks noGrp="1"/>
          </p:cNvSpPr>
          <p:nvPr>
            <p:ph type="title"/>
          </p:nvPr>
        </p:nvSpPr>
        <p:spPr/>
        <p:txBody>
          <a:bodyPr/>
          <a:lstStyle/>
          <a:p>
            <a:pPr algn="ctr"/>
            <a:r>
              <a:rPr lang="en-IN" b="1" u="sng" dirty="0"/>
              <a:t>Clause 30C :  GAAR</a:t>
            </a:r>
          </a:p>
        </p:txBody>
      </p:sp>
      <p:sp>
        <p:nvSpPr>
          <p:cNvPr id="3" name="Content Placeholder 2">
            <a:extLst>
              <a:ext uri="{FF2B5EF4-FFF2-40B4-BE49-F238E27FC236}">
                <a16:creationId xmlns:a16="http://schemas.microsoft.com/office/drawing/2014/main" id="{C7C82E6A-B0CC-4D00-8D71-9FFD679812E7}"/>
              </a:ext>
            </a:extLst>
          </p:cNvPr>
          <p:cNvSpPr>
            <a:spLocks noGrp="1"/>
          </p:cNvSpPr>
          <p:nvPr>
            <p:ph idx="1"/>
          </p:nvPr>
        </p:nvSpPr>
        <p:spPr>
          <a:xfrm>
            <a:off x="838200" y="1825625"/>
            <a:ext cx="10515600" cy="2835152"/>
          </a:xfrm>
          <a:ln>
            <a:solidFill>
              <a:schemeClr val="tx1"/>
            </a:solidFill>
          </a:ln>
        </p:spPr>
        <p:txBody>
          <a:bodyPr/>
          <a:lstStyle/>
          <a:p>
            <a:r>
              <a:rPr lang="en-US" dirty="0"/>
              <a:t>Whether Company entered into Impermissible avoidance agreement, as referred to in section 96  during PY?</a:t>
            </a:r>
          </a:p>
          <a:p>
            <a:r>
              <a:rPr lang="en-US" dirty="0"/>
              <a:t>Details to provide :</a:t>
            </a:r>
          </a:p>
          <a:p>
            <a:pPr lvl="1"/>
            <a:r>
              <a:rPr lang="en-US" dirty="0"/>
              <a:t>Nature of the impermissible avoidance arrangement:</a:t>
            </a:r>
          </a:p>
          <a:p>
            <a:pPr lvl="1"/>
            <a:r>
              <a:rPr lang="en-US" dirty="0"/>
              <a:t>Amount (in Rs.) of tax benefit in the previous year arising, in aggregate, to all the parties to the arrangement</a:t>
            </a:r>
          </a:p>
          <a:p>
            <a:endParaRPr lang="en-IN" dirty="0"/>
          </a:p>
        </p:txBody>
      </p:sp>
    </p:spTree>
    <p:extLst>
      <p:ext uri="{BB962C8B-B14F-4D97-AF65-F5344CB8AC3E}">
        <p14:creationId xmlns:p14="http://schemas.microsoft.com/office/powerpoint/2010/main" val="3153876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8AD6-61C6-4289-BBA8-45CBE8BBC038}"/>
              </a:ext>
            </a:extLst>
          </p:cNvPr>
          <p:cNvSpPr>
            <a:spLocks noGrp="1"/>
          </p:cNvSpPr>
          <p:nvPr>
            <p:ph type="title"/>
          </p:nvPr>
        </p:nvSpPr>
        <p:spPr>
          <a:ln>
            <a:noFill/>
          </a:ln>
        </p:spPr>
        <p:txBody>
          <a:bodyPr/>
          <a:lstStyle/>
          <a:p>
            <a:pPr algn="ctr"/>
            <a:r>
              <a:rPr lang="en-IN" b="1" u="sng" dirty="0"/>
              <a:t>Clause 30C :  GAAR</a:t>
            </a:r>
          </a:p>
        </p:txBody>
      </p:sp>
      <p:sp>
        <p:nvSpPr>
          <p:cNvPr id="3" name="Content Placeholder 2">
            <a:extLst>
              <a:ext uri="{FF2B5EF4-FFF2-40B4-BE49-F238E27FC236}">
                <a16:creationId xmlns:a16="http://schemas.microsoft.com/office/drawing/2014/main" id="{3471DE9E-C3D8-4DC6-94EC-E1C86B2E8390}"/>
              </a:ext>
            </a:extLst>
          </p:cNvPr>
          <p:cNvSpPr>
            <a:spLocks noGrp="1"/>
          </p:cNvSpPr>
          <p:nvPr>
            <p:ph idx="1"/>
          </p:nvPr>
        </p:nvSpPr>
        <p:spPr>
          <a:ln>
            <a:solidFill>
              <a:schemeClr val="tx1"/>
            </a:solidFill>
          </a:ln>
        </p:spPr>
        <p:txBody>
          <a:bodyPr>
            <a:normAutofit lnSpcReduction="10000"/>
          </a:bodyPr>
          <a:lstStyle/>
          <a:p>
            <a:pPr marL="0" indent="0">
              <a:buNone/>
            </a:pPr>
            <a:r>
              <a:rPr lang="en-IN" sz="2400" b="1" dirty="0"/>
              <a:t>Additional Test provided u/s 96 :</a:t>
            </a:r>
          </a:p>
          <a:p>
            <a:pPr marL="0" indent="0">
              <a:buNone/>
            </a:pPr>
            <a:r>
              <a:rPr lang="en-US" sz="2400" dirty="0"/>
              <a:t>(</a:t>
            </a:r>
            <a:r>
              <a:rPr lang="en-US" sz="2400" dirty="0" err="1"/>
              <a:t>i</a:t>
            </a:r>
            <a:r>
              <a:rPr lang="en-US" sz="2400" dirty="0"/>
              <a:t>) Arrangement creates rights/ obligations which are not ordinarily created between persons dealing at arm’s length, (which may also be referred to as “Abnormal Rights/Obligations”);</a:t>
            </a:r>
          </a:p>
          <a:p>
            <a:pPr marL="0" indent="0">
              <a:buNone/>
            </a:pPr>
            <a:r>
              <a:rPr lang="en-US" sz="2400" dirty="0"/>
              <a:t>(ii) Arrangement results, directly or indirectly, in misuse or abuse of the provisions of the Act, (which may also be referred to as </a:t>
            </a:r>
            <a:r>
              <a:rPr lang="en-IN" sz="2400" dirty="0"/>
              <a:t>“Misuse Test”);</a:t>
            </a:r>
          </a:p>
          <a:p>
            <a:pPr marL="0" indent="0">
              <a:buNone/>
            </a:pPr>
            <a:r>
              <a:rPr lang="en-US" sz="2400" dirty="0"/>
              <a:t>(iii) Arrangement lacks commercial substance or is deemed to lack  commercial substance, by virtue of fiction created by section 97(which may also be referred to as “Lack of Commercial </a:t>
            </a:r>
            <a:r>
              <a:rPr lang="en-IN" sz="2400" dirty="0"/>
              <a:t>Substance’ Test”), or</a:t>
            </a:r>
          </a:p>
          <a:p>
            <a:pPr marL="0" indent="0">
              <a:buNone/>
            </a:pPr>
            <a:r>
              <a:rPr lang="en-US" sz="2400" dirty="0"/>
              <a:t>(iv) Arrangement entered into or is carried out, by means, or in a manner, which not ordinarily employed for </a:t>
            </a:r>
            <a:r>
              <a:rPr lang="en-US" sz="2400" dirty="0" err="1"/>
              <a:t>bonafide</a:t>
            </a:r>
            <a:r>
              <a:rPr lang="en-US" sz="2400" dirty="0"/>
              <a:t> purposes (which may also be referred to as “Abnormal Manner’ Test”).</a:t>
            </a:r>
          </a:p>
          <a:p>
            <a:pPr marL="0" indent="0">
              <a:buNone/>
            </a:pPr>
            <a:endParaRPr lang="en-IN" sz="2400" dirty="0"/>
          </a:p>
        </p:txBody>
      </p:sp>
    </p:spTree>
    <p:extLst>
      <p:ext uri="{BB962C8B-B14F-4D97-AF65-F5344CB8AC3E}">
        <p14:creationId xmlns:p14="http://schemas.microsoft.com/office/powerpoint/2010/main" val="4074414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FC19-EAE2-4BF4-AC04-3D06FF1D82F6}"/>
              </a:ext>
            </a:extLst>
          </p:cNvPr>
          <p:cNvSpPr>
            <a:spLocks noGrp="1"/>
          </p:cNvSpPr>
          <p:nvPr>
            <p:ph type="title"/>
          </p:nvPr>
        </p:nvSpPr>
        <p:spPr/>
        <p:txBody>
          <a:bodyPr/>
          <a:lstStyle/>
          <a:p>
            <a:pPr algn="ctr"/>
            <a:r>
              <a:rPr lang="en-IN" b="1" u="sng" dirty="0"/>
              <a:t>Clause 30C :  Issues - GAAR</a:t>
            </a:r>
          </a:p>
        </p:txBody>
      </p:sp>
      <p:sp>
        <p:nvSpPr>
          <p:cNvPr id="3" name="Content Placeholder 2">
            <a:extLst>
              <a:ext uri="{FF2B5EF4-FFF2-40B4-BE49-F238E27FC236}">
                <a16:creationId xmlns:a16="http://schemas.microsoft.com/office/drawing/2014/main" id="{B61574EB-727B-420B-BED5-3FCC0F39F22C}"/>
              </a:ext>
            </a:extLst>
          </p:cNvPr>
          <p:cNvSpPr>
            <a:spLocks noGrp="1"/>
          </p:cNvSpPr>
          <p:nvPr>
            <p:ph idx="1"/>
          </p:nvPr>
        </p:nvSpPr>
        <p:spPr>
          <a:xfrm>
            <a:off x="838200" y="1825625"/>
            <a:ext cx="10515600" cy="4086903"/>
          </a:xfrm>
          <a:ln>
            <a:solidFill>
              <a:schemeClr val="tx1"/>
            </a:solidFill>
          </a:ln>
        </p:spPr>
        <p:txBody>
          <a:bodyPr>
            <a:normAutofit/>
          </a:bodyPr>
          <a:lstStyle/>
          <a:p>
            <a:pPr>
              <a:buFont typeface="Wingdings" panose="05000000000000000000" pitchFamily="2" charset="2"/>
              <a:buChar char="§"/>
            </a:pPr>
            <a:r>
              <a:rPr lang="en-IN" sz="2400" dirty="0"/>
              <a:t>The provision requires to verify whether GAAR applies if the benefit to all parties put together is Rs.3 crore or more – how can one find about the benefits to other parties to the agreement</a:t>
            </a:r>
          </a:p>
          <a:p>
            <a:pPr>
              <a:buFont typeface="Wingdings" panose="05000000000000000000" pitchFamily="2" charset="2"/>
              <a:buChar char="§"/>
            </a:pPr>
            <a:r>
              <a:rPr lang="en-IN" sz="2400" dirty="0"/>
              <a:t>Disclaimer by Auditors</a:t>
            </a:r>
          </a:p>
          <a:p>
            <a:pPr>
              <a:buFont typeface="Wingdings" panose="05000000000000000000" pitchFamily="2" charset="2"/>
              <a:buChar char="§"/>
            </a:pPr>
            <a:r>
              <a:rPr lang="en-IN" sz="2400" dirty="0"/>
              <a:t>GAAR is subjective </a:t>
            </a:r>
          </a:p>
          <a:p>
            <a:pPr>
              <a:buFont typeface="Wingdings" panose="05000000000000000000" pitchFamily="2" charset="2"/>
              <a:buChar char="§"/>
            </a:pPr>
            <a:r>
              <a:rPr lang="en-IN" sz="2400" dirty="0"/>
              <a:t>Examples :</a:t>
            </a:r>
          </a:p>
          <a:p>
            <a:pPr lvl="1">
              <a:buFont typeface="Wingdings" panose="05000000000000000000" pitchFamily="2" charset="2"/>
              <a:buChar char="§"/>
            </a:pPr>
            <a:r>
              <a:rPr lang="en-IN" sz="2000" dirty="0"/>
              <a:t>Merger of two entities for tax benefits</a:t>
            </a:r>
          </a:p>
          <a:p>
            <a:pPr lvl="1">
              <a:buFont typeface="Wingdings" panose="05000000000000000000" pitchFamily="2" charset="2"/>
              <a:buChar char="§"/>
            </a:pPr>
            <a:r>
              <a:rPr lang="en-IN" sz="2000" dirty="0"/>
              <a:t>Reconstitution of partnership to avoid the rigours of Section 56</a:t>
            </a:r>
          </a:p>
          <a:p>
            <a:pPr lvl="1">
              <a:buFont typeface="Wingdings" panose="05000000000000000000" pitchFamily="2" charset="2"/>
              <a:buChar char="§"/>
            </a:pPr>
            <a:r>
              <a:rPr lang="en-IN" sz="2000" dirty="0"/>
              <a:t>Avoiding tax on dividend by acquiring a company</a:t>
            </a:r>
          </a:p>
          <a:p>
            <a:pPr lvl="1">
              <a:buFont typeface="Wingdings" panose="05000000000000000000" pitchFamily="2" charset="2"/>
              <a:buChar char="§"/>
            </a:pPr>
            <a:endParaRPr lang="en-IN" sz="2000" dirty="0"/>
          </a:p>
          <a:p>
            <a:pPr lvl="1">
              <a:buFont typeface="Wingdings" panose="05000000000000000000" pitchFamily="2" charset="2"/>
              <a:buChar char="§"/>
            </a:pPr>
            <a:endParaRPr lang="en-IN" sz="2000" dirty="0"/>
          </a:p>
          <a:p>
            <a:pPr>
              <a:buFont typeface="Wingdings" panose="05000000000000000000" pitchFamily="2" charset="2"/>
              <a:buChar char="§"/>
            </a:pPr>
            <a:endParaRPr lang="en-IN" sz="2400" dirty="0"/>
          </a:p>
          <a:p>
            <a:endParaRPr lang="en-US" sz="2400" dirty="0"/>
          </a:p>
          <a:p>
            <a:endParaRPr lang="en-US" sz="2400" dirty="0"/>
          </a:p>
          <a:p>
            <a:endParaRPr lang="en-IN" sz="2400" dirty="0"/>
          </a:p>
        </p:txBody>
      </p:sp>
    </p:spTree>
    <p:extLst>
      <p:ext uri="{BB962C8B-B14F-4D97-AF65-F5344CB8AC3E}">
        <p14:creationId xmlns:p14="http://schemas.microsoft.com/office/powerpoint/2010/main" val="1742163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9085-1258-4ED8-B4C9-C6BD973E0BA1}"/>
              </a:ext>
            </a:extLst>
          </p:cNvPr>
          <p:cNvSpPr>
            <a:spLocks noGrp="1"/>
          </p:cNvSpPr>
          <p:nvPr>
            <p:ph type="title"/>
          </p:nvPr>
        </p:nvSpPr>
        <p:spPr/>
        <p:txBody>
          <a:bodyPr/>
          <a:lstStyle/>
          <a:p>
            <a:pPr algn="ctr"/>
            <a:r>
              <a:rPr lang="en-IN" b="1" u="sng" dirty="0"/>
              <a:t>Pre cursor to GAAR</a:t>
            </a:r>
          </a:p>
        </p:txBody>
      </p:sp>
      <p:sp>
        <p:nvSpPr>
          <p:cNvPr id="3" name="Content Placeholder 2">
            <a:extLst>
              <a:ext uri="{FF2B5EF4-FFF2-40B4-BE49-F238E27FC236}">
                <a16:creationId xmlns:a16="http://schemas.microsoft.com/office/drawing/2014/main" id="{2DBCD975-F5D3-4E01-95A4-29CBDE51CBFD}"/>
              </a:ext>
            </a:extLst>
          </p:cNvPr>
          <p:cNvSpPr>
            <a:spLocks noGrp="1"/>
          </p:cNvSpPr>
          <p:nvPr>
            <p:ph idx="1"/>
          </p:nvPr>
        </p:nvSpPr>
        <p:spPr>
          <a:xfrm>
            <a:off x="900344" y="1477624"/>
            <a:ext cx="10515600" cy="3733568"/>
          </a:xfrm>
          <a:ln>
            <a:solidFill>
              <a:schemeClr val="tx1"/>
            </a:solidFill>
          </a:ln>
        </p:spPr>
        <p:txBody>
          <a:bodyPr>
            <a:noAutofit/>
          </a:bodyPr>
          <a:lstStyle/>
          <a:p>
            <a:pPr>
              <a:lnSpc>
                <a:spcPct val="150000"/>
              </a:lnSpc>
              <a:buFont typeface="Wingdings" panose="05000000000000000000" pitchFamily="2" charset="2"/>
              <a:buChar char="Ø"/>
            </a:pPr>
            <a:r>
              <a:rPr lang="en-US" sz="2000" dirty="0">
                <a:cs typeface="Arial" panose="020B0604020202020204" pitchFamily="34" charset="0"/>
              </a:rPr>
              <a:t>Every man entitled if he can to order his affairs so as that the tax attaching under the appropriate Acts is less than it otherwise would be [Duke of Westminster (1935) AC 1 (UK H.L.)]</a:t>
            </a:r>
          </a:p>
          <a:p>
            <a:pPr>
              <a:lnSpc>
                <a:spcPct val="150000"/>
              </a:lnSpc>
              <a:buFont typeface="Wingdings" panose="05000000000000000000" pitchFamily="2" charset="2"/>
              <a:buChar char="Ø"/>
            </a:pPr>
            <a:r>
              <a:rPr lang="en-US" sz="2000" dirty="0">
                <a:cs typeface="Arial" panose="020B0604020202020204" pitchFamily="34" charset="0"/>
              </a:rPr>
              <a:t>Tax planning may be legitimate provided it is within the framework of law [McDowell &amp; Co. Ltd [154 ITR 148 (SC)]</a:t>
            </a:r>
          </a:p>
          <a:p>
            <a:pPr>
              <a:lnSpc>
                <a:spcPct val="150000"/>
              </a:lnSpc>
              <a:buFont typeface="Wingdings" panose="05000000000000000000" pitchFamily="2" charset="2"/>
              <a:buChar char="Ø"/>
            </a:pPr>
            <a:r>
              <a:rPr lang="en-US" sz="2000" dirty="0">
                <a:cs typeface="Arial" panose="020B0604020202020204" pitchFamily="34" charset="0"/>
              </a:rPr>
              <a:t>Revenue cannot tax a subject without a statute to support and every taxpayer is entitled to arrange his affairs so that his taxes shall be as low as possible and that he is not bound to choose that pattern which will replenish the treasury [Vodafone (341 ITR 1)]</a:t>
            </a:r>
          </a:p>
        </p:txBody>
      </p:sp>
    </p:spTree>
    <p:extLst>
      <p:ext uri="{BB962C8B-B14F-4D97-AF65-F5344CB8AC3E}">
        <p14:creationId xmlns:p14="http://schemas.microsoft.com/office/powerpoint/2010/main" val="447630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40CE-FB5D-4ECC-8E4F-125225158ED9}"/>
              </a:ext>
            </a:extLst>
          </p:cNvPr>
          <p:cNvSpPr>
            <a:spLocks noGrp="1"/>
          </p:cNvSpPr>
          <p:nvPr>
            <p:ph type="title"/>
          </p:nvPr>
        </p:nvSpPr>
        <p:spPr/>
        <p:txBody>
          <a:bodyPr/>
          <a:lstStyle/>
          <a:p>
            <a:pPr algn="ctr"/>
            <a:r>
              <a:rPr lang="en-IN" b="1" u="sng" dirty="0"/>
              <a:t>Consequences of GAAR</a:t>
            </a:r>
          </a:p>
        </p:txBody>
      </p:sp>
      <p:graphicFrame>
        <p:nvGraphicFramePr>
          <p:cNvPr id="4" name="Content Placeholder 3">
            <a:extLst>
              <a:ext uri="{FF2B5EF4-FFF2-40B4-BE49-F238E27FC236}">
                <a16:creationId xmlns:a16="http://schemas.microsoft.com/office/drawing/2014/main" id="{B38F9257-2EC5-447C-ABC4-32F3432232A2}"/>
              </a:ext>
            </a:extLst>
          </p:cNvPr>
          <p:cNvGraphicFramePr>
            <a:graphicFrameLocks noGrp="1"/>
          </p:cNvGraphicFramePr>
          <p:nvPr>
            <p:ph idx="1"/>
            <p:extLst>
              <p:ext uri="{D42A27DB-BD31-4B8C-83A1-F6EECF244321}">
                <p14:modId xmlns:p14="http://schemas.microsoft.com/office/powerpoint/2010/main" val="3040602920"/>
              </p:ext>
            </p:extLst>
          </p:nvPr>
        </p:nvGraphicFramePr>
        <p:xfrm>
          <a:off x="838200" y="1825625"/>
          <a:ext cx="10515600" cy="3337560"/>
        </p:xfrm>
        <a:graphic>
          <a:graphicData uri="http://schemas.openxmlformats.org/drawingml/2006/table">
            <a:tbl>
              <a:tblPr firstRow="1" bandRow="1">
                <a:tableStyleId>{8EC20E35-A176-4012-BC5E-935CFFF8708E}</a:tableStyleId>
              </a:tblPr>
              <a:tblGrid>
                <a:gridCol w="1762957">
                  <a:extLst>
                    <a:ext uri="{9D8B030D-6E8A-4147-A177-3AD203B41FA5}">
                      <a16:colId xmlns:a16="http://schemas.microsoft.com/office/drawing/2014/main" val="1269350376"/>
                    </a:ext>
                  </a:extLst>
                </a:gridCol>
                <a:gridCol w="8752643">
                  <a:extLst>
                    <a:ext uri="{9D8B030D-6E8A-4147-A177-3AD203B41FA5}">
                      <a16:colId xmlns:a16="http://schemas.microsoft.com/office/drawing/2014/main" val="2428967540"/>
                    </a:ext>
                  </a:extLst>
                </a:gridCol>
              </a:tblGrid>
              <a:tr h="370840">
                <a:tc>
                  <a:txBody>
                    <a:bodyPr/>
                    <a:lstStyle/>
                    <a:p>
                      <a:pPr algn="ctr"/>
                      <a:r>
                        <a:rPr lang="en-IN" dirty="0"/>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IN" dirty="0"/>
                        <a:t>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4467986"/>
                  </a:ext>
                </a:extLst>
              </a:tr>
              <a:tr h="370840">
                <a:tc>
                  <a:txBody>
                    <a:bodyPr/>
                    <a:lstStyle/>
                    <a:p>
                      <a:pPr algn="ctr"/>
                      <a:r>
                        <a:rPr lang="en-IN" dirty="0"/>
                        <a:t>98(1)(a)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Disregarding any step or part or whole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7513005"/>
                  </a:ext>
                </a:extLst>
              </a:tr>
              <a:tr h="370840">
                <a:tc>
                  <a:txBody>
                    <a:bodyPr/>
                    <a:lstStyle/>
                    <a:p>
                      <a:pPr algn="ctr"/>
                      <a:r>
                        <a:rPr lang="en-IN" dirty="0"/>
                        <a:t>98(1)(a)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Combining or re-</a:t>
                      </a:r>
                      <a:r>
                        <a:rPr lang="en-US" dirty="0" err="1"/>
                        <a:t>characterising</a:t>
                      </a:r>
                      <a:r>
                        <a:rPr lang="en-US" dirty="0"/>
                        <a:t> any step or part or whole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9480921"/>
                  </a:ext>
                </a:extLst>
              </a:tr>
              <a:tr h="370840">
                <a:tc>
                  <a:txBody>
                    <a:bodyPr/>
                    <a:lstStyle/>
                    <a:p>
                      <a:pPr algn="ctr"/>
                      <a:r>
                        <a:rPr lang="en-IN" dirty="0"/>
                        <a:t>98(1)(b)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Treat as if IAA not entered into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8092378"/>
                  </a:ext>
                </a:extLst>
              </a:tr>
              <a:tr h="370840">
                <a:tc>
                  <a:txBody>
                    <a:bodyPr/>
                    <a:lstStyle/>
                    <a:p>
                      <a:pPr algn="ctr"/>
                      <a:r>
                        <a:rPr lang="en-IN" dirty="0"/>
                        <a:t>98(1)(c)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Disregard / treat any accommodating party and another as one and same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2571898"/>
                  </a:ext>
                </a:extLst>
              </a:tr>
              <a:tr h="370840">
                <a:tc>
                  <a:txBody>
                    <a:bodyPr/>
                    <a:lstStyle/>
                    <a:p>
                      <a:pPr algn="ctr"/>
                      <a:r>
                        <a:rPr lang="en-IN" dirty="0"/>
                        <a:t>98(1)(d)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Deeming connected persons to be one and the same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4177495"/>
                  </a:ext>
                </a:extLst>
              </a:tr>
              <a:tr h="370840">
                <a:tc>
                  <a:txBody>
                    <a:bodyPr/>
                    <a:lstStyle/>
                    <a:p>
                      <a:pPr algn="ctr"/>
                      <a:r>
                        <a:rPr lang="en-IN" dirty="0"/>
                        <a:t>98(1)(e)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IN" dirty="0"/>
                        <a:t>Reallocate income/ expense/ relief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812711"/>
                  </a:ext>
                </a:extLst>
              </a:tr>
              <a:tr h="370840">
                <a:tc>
                  <a:txBody>
                    <a:bodyPr/>
                    <a:lstStyle/>
                    <a:p>
                      <a:pPr algn="ctr"/>
                      <a:r>
                        <a:rPr lang="en-IN" dirty="0"/>
                        <a:t>98(1)(f)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dirty="0"/>
                        <a:t>Treat place of residence, situs of asset or transaction at different place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3163544"/>
                  </a:ext>
                </a:extLst>
              </a:tr>
              <a:tr h="370840">
                <a:tc>
                  <a:txBody>
                    <a:bodyPr/>
                    <a:lstStyle/>
                    <a:p>
                      <a:pPr algn="ctr"/>
                      <a:r>
                        <a:rPr lang="en-IN" dirty="0"/>
                        <a:t>98(1)(g)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dirty="0"/>
                        <a:t>Disregard/ look through any corporate structure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432337"/>
                  </a:ext>
                </a:extLst>
              </a:tr>
            </a:tbl>
          </a:graphicData>
        </a:graphic>
      </p:graphicFrame>
    </p:spTree>
    <p:extLst>
      <p:ext uri="{BB962C8B-B14F-4D97-AF65-F5344CB8AC3E}">
        <p14:creationId xmlns:p14="http://schemas.microsoft.com/office/powerpoint/2010/main" val="357658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69C5-36F8-427E-A41E-4E976A47081E}"/>
              </a:ext>
            </a:extLst>
          </p:cNvPr>
          <p:cNvSpPr>
            <a:spLocks noGrp="1"/>
          </p:cNvSpPr>
          <p:nvPr>
            <p:ph type="title"/>
          </p:nvPr>
        </p:nvSpPr>
        <p:spPr/>
        <p:txBody>
          <a:bodyPr/>
          <a:lstStyle/>
          <a:p>
            <a:pPr algn="ctr"/>
            <a:r>
              <a:rPr lang="en-IN" b="1" u="sng" dirty="0"/>
              <a:t>Clause 9 : Details of Partnership</a:t>
            </a:r>
          </a:p>
        </p:txBody>
      </p:sp>
      <p:sp>
        <p:nvSpPr>
          <p:cNvPr id="3" name="Content Placeholder 2">
            <a:extLst>
              <a:ext uri="{FF2B5EF4-FFF2-40B4-BE49-F238E27FC236}">
                <a16:creationId xmlns:a16="http://schemas.microsoft.com/office/drawing/2014/main" id="{ACF17435-C3FA-4E8A-A17D-3B3059D5B156}"/>
              </a:ext>
            </a:extLst>
          </p:cNvPr>
          <p:cNvSpPr>
            <a:spLocks noGrp="1"/>
          </p:cNvSpPr>
          <p:nvPr>
            <p:ph idx="1"/>
          </p:nvPr>
        </p:nvSpPr>
        <p:spPr>
          <a:xfrm>
            <a:off x="838200" y="1690688"/>
            <a:ext cx="10515600" cy="1738312"/>
          </a:xfrm>
          <a:ln>
            <a:solidFill>
              <a:schemeClr val="tx1"/>
            </a:solidFill>
          </a:ln>
        </p:spPr>
        <p:txBody>
          <a:bodyPr>
            <a:normAutofit/>
          </a:bodyPr>
          <a:lstStyle/>
          <a:p>
            <a:pPr>
              <a:buFont typeface="Wingdings" panose="05000000000000000000" pitchFamily="2" charset="2"/>
              <a:buChar char="Ø"/>
            </a:pPr>
            <a:r>
              <a:rPr lang="en-US" sz="2000" b="1" dirty="0"/>
              <a:t>Clause 9: </a:t>
            </a:r>
            <a:r>
              <a:rPr lang="en-US" sz="2000" b="1" i="1" dirty="0"/>
              <a:t> </a:t>
            </a:r>
            <a:r>
              <a:rPr lang="en-US" sz="2000" b="1" dirty="0"/>
              <a:t>Is applicable to Firms &amp; Association of Persons </a:t>
            </a:r>
          </a:p>
          <a:p>
            <a:pPr>
              <a:buFont typeface="Wingdings" panose="05000000000000000000" pitchFamily="2" charset="2"/>
              <a:buChar char="Ø"/>
            </a:pPr>
            <a:r>
              <a:rPr lang="en-US" sz="2000" b="1" dirty="0"/>
              <a:t>[Sub-Clause (a)]  : Names of partners / members &amp; their profit-sharing ratios      </a:t>
            </a:r>
          </a:p>
          <a:p>
            <a:pPr>
              <a:buFont typeface="Wingdings" panose="05000000000000000000" pitchFamily="2" charset="2"/>
              <a:buChar char="Ø"/>
            </a:pPr>
            <a:r>
              <a:rPr lang="en-US" sz="2000" b="1" dirty="0"/>
              <a:t>[Sub-Clause (b)] : If there is Changes in the constitution, or profit-sharing, of Partnership / Association since the last day of preceding year, the particulars of such change</a:t>
            </a:r>
            <a:endParaRPr lang="en-IN" sz="2000" b="1" dirty="0"/>
          </a:p>
          <a:p>
            <a:endParaRPr lang="en-IN" dirty="0"/>
          </a:p>
        </p:txBody>
      </p:sp>
      <p:sp>
        <p:nvSpPr>
          <p:cNvPr id="4" name="TextBox 3">
            <a:extLst>
              <a:ext uri="{FF2B5EF4-FFF2-40B4-BE49-F238E27FC236}">
                <a16:creationId xmlns:a16="http://schemas.microsoft.com/office/drawing/2014/main" id="{2FDD5AD1-7AD3-49A7-A759-EB3E768A2A67}"/>
              </a:ext>
            </a:extLst>
          </p:cNvPr>
          <p:cNvSpPr txBox="1"/>
          <p:nvPr/>
        </p:nvSpPr>
        <p:spPr>
          <a:xfrm>
            <a:off x="838200" y="3721683"/>
            <a:ext cx="10515600" cy="2416046"/>
          </a:xfrm>
          <a:prstGeom prst="rect">
            <a:avLst/>
          </a:prstGeom>
          <a:noFill/>
          <a:ln>
            <a:solidFill>
              <a:schemeClr val="tx1"/>
            </a:solidFill>
          </a:ln>
        </p:spPr>
        <p:txBody>
          <a:bodyPr wrap="square" rtlCol="0">
            <a:spAutoFit/>
          </a:bodyPr>
          <a:lstStyle/>
          <a:p>
            <a:pPr marL="228600" indent="-228600">
              <a:lnSpc>
                <a:spcPct val="90000"/>
              </a:lnSpc>
              <a:spcBef>
                <a:spcPts val="1000"/>
              </a:spcBef>
              <a:buFont typeface="Wingdings" panose="05000000000000000000" pitchFamily="2" charset="2"/>
              <a:buChar char="Ø"/>
            </a:pPr>
            <a:r>
              <a:rPr lang="en-US" sz="2000" b="1" dirty="0"/>
              <a:t>Relevant Issue : </a:t>
            </a:r>
          </a:p>
          <a:p>
            <a:pPr marL="914400" lvl="1" indent="-457200">
              <a:lnSpc>
                <a:spcPct val="90000"/>
              </a:lnSpc>
              <a:spcBef>
                <a:spcPts val="1000"/>
              </a:spcBef>
              <a:buFont typeface="+mj-lt"/>
              <a:buAutoNum type="arabicPeriod"/>
            </a:pPr>
            <a:r>
              <a:rPr lang="en-US" sz="2000" b="1" dirty="0"/>
              <a:t>Will change in remuneration paid to partners, without change in profit-sharing ratio, require any disclosure in tax audit report?</a:t>
            </a:r>
          </a:p>
          <a:p>
            <a:pPr marL="914400" lvl="1" indent="-457200">
              <a:lnSpc>
                <a:spcPct val="90000"/>
              </a:lnSpc>
              <a:spcBef>
                <a:spcPts val="1000"/>
              </a:spcBef>
              <a:buFont typeface="+mj-lt"/>
              <a:buAutoNum type="arabicPeriod"/>
            </a:pPr>
            <a:r>
              <a:rPr lang="en-US" sz="2000" b="1" dirty="0"/>
              <a:t>When partner in representative capacity retires &amp; is admitted as partner in individual capacity, will it amount to change in partnership?</a:t>
            </a:r>
          </a:p>
          <a:p>
            <a:pPr marL="914400" lvl="1" indent="-457200">
              <a:lnSpc>
                <a:spcPct val="90000"/>
              </a:lnSpc>
              <a:spcBef>
                <a:spcPts val="1000"/>
              </a:spcBef>
              <a:buFont typeface="+mj-lt"/>
              <a:buAutoNum type="arabicPeriod"/>
            </a:pPr>
            <a:r>
              <a:rPr lang="en-US" sz="2000" b="1" dirty="0"/>
              <a:t>When the shares of members of AOP are not ascertainable, what is reporting requirement by auditor?</a:t>
            </a:r>
          </a:p>
        </p:txBody>
      </p:sp>
    </p:spTree>
    <p:extLst>
      <p:ext uri="{BB962C8B-B14F-4D97-AF65-F5344CB8AC3E}">
        <p14:creationId xmlns:p14="http://schemas.microsoft.com/office/powerpoint/2010/main" val="1602556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3DB-DBED-4171-82FB-037CF83A361D}"/>
              </a:ext>
            </a:extLst>
          </p:cNvPr>
          <p:cNvSpPr>
            <a:spLocks noGrp="1"/>
          </p:cNvSpPr>
          <p:nvPr>
            <p:ph type="title"/>
          </p:nvPr>
        </p:nvSpPr>
        <p:spPr/>
        <p:txBody>
          <a:bodyPr/>
          <a:lstStyle/>
          <a:p>
            <a:pPr algn="ctr"/>
            <a:r>
              <a:rPr lang="en-IN" b="1" u="sng" dirty="0"/>
              <a:t>CBDT clarifications (Circular 7/2017)</a:t>
            </a:r>
          </a:p>
        </p:txBody>
      </p:sp>
      <p:sp>
        <p:nvSpPr>
          <p:cNvPr id="3" name="Content Placeholder 2">
            <a:extLst>
              <a:ext uri="{FF2B5EF4-FFF2-40B4-BE49-F238E27FC236}">
                <a16:creationId xmlns:a16="http://schemas.microsoft.com/office/drawing/2014/main" id="{38BDC590-E26A-420B-B9EE-8700E46DB0A0}"/>
              </a:ext>
            </a:extLst>
          </p:cNvPr>
          <p:cNvSpPr>
            <a:spLocks noGrp="1"/>
          </p:cNvSpPr>
          <p:nvPr>
            <p:ph idx="1"/>
          </p:nvPr>
        </p:nvSpPr>
        <p:spPr>
          <a:xfrm>
            <a:off x="838200" y="1500326"/>
            <a:ext cx="10515600" cy="4676637"/>
          </a:xfrm>
          <a:ln>
            <a:solidFill>
              <a:schemeClr val="tx1"/>
            </a:solidFill>
          </a:ln>
        </p:spPr>
        <p:txBody>
          <a:bodyPr>
            <a:normAutofit fontScale="70000" lnSpcReduction="20000"/>
          </a:bodyPr>
          <a:lstStyle/>
          <a:p>
            <a:r>
              <a:rPr lang="en-US" b="1" u="sng" dirty="0"/>
              <a:t>GAAR VS SAAR</a:t>
            </a:r>
          </a:p>
          <a:p>
            <a:pPr lvl="1">
              <a:buFont typeface="Wingdings" panose="05000000000000000000" pitchFamily="2" charset="2"/>
              <a:buChar char="Ø"/>
            </a:pPr>
            <a:r>
              <a:rPr lang="en-US" dirty="0"/>
              <a:t>SAAR may not address all situations of abuse </a:t>
            </a:r>
          </a:p>
          <a:p>
            <a:pPr lvl="1">
              <a:buFont typeface="Wingdings" panose="05000000000000000000" pitchFamily="2" charset="2"/>
              <a:buChar char="Ø"/>
            </a:pPr>
            <a:r>
              <a:rPr lang="en-US" dirty="0"/>
              <a:t>GAAR and SAAR can coexist</a:t>
            </a:r>
          </a:p>
          <a:p>
            <a:pPr marL="457200" lvl="1" indent="0">
              <a:buNone/>
            </a:pPr>
            <a:endParaRPr lang="en-US" dirty="0"/>
          </a:p>
          <a:p>
            <a:r>
              <a:rPr lang="en-IN" b="1" u="sng" dirty="0"/>
              <a:t>GAAR v/s LOB</a:t>
            </a:r>
          </a:p>
          <a:p>
            <a:pPr lvl="1">
              <a:buFont typeface="Wingdings" panose="05000000000000000000" pitchFamily="2" charset="2"/>
              <a:buChar char="Ø"/>
            </a:pPr>
            <a:r>
              <a:rPr lang="en-US" dirty="0"/>
              <a:t>Limitation of Benefits (LOB) may not be sufficient to address all tax avoidance strategies and same may be required to tackle through GAAR </a:t>
            </a:r>
          </a:p>
          <a:p>
            <a:pPr lvl="1">
              <a:buFont typeface="Wingdings" panose="05000000000000000000" pitchFamily="2" charset="2"/>
              <a:buChar char="Ø"/>
            </a:pPr>
            <a:r>
              <a:rPr lang="en-US" dirty="0"/>
              <a:t>If avoidance is sufficiently addressed by LOB in tax treaty, there shall not be an occasion to invoke GAAR</a:t>
            </a:r>
          </a:p>
          <a:p>
            <a:pPr lvl="1">
              <a:buFont typeface="Wingdings" panose="05000000000000000000" pitchFamily="2" charset="2"/>
              <a:buChar char="Ø"/>
            </a:pPr>
            <a:r>
              <a:rPr lang="en-US" dirty="0"/>
              <a:t>Treaty Shopping</a:t>
            </a:r>
          </a:p>
          <a:p>
            <a:pPr marL="457200" lvl="1" indent="0">
              <a:buNone/>
            </a:pPr>
            <a:endParaRPr lang="en-US" dirty="0"/>
          </a:p>
          <a:p>
            <a:r>
              <a:rPr lang="en-US" b="1" u="sng" dirty="0"/>
              <a:t>Principle of Choice</a:t>
            </a:r>
          </a:p>
          <a:p>
            <a:pPr lvl="1">
              <a:buFont typeface="Wingdings" panose="05000000000000000000" pitchFamily="2" charset="2"/>
              <a:buChar char="Ø"/>
            </a:pPr>
            <a:r>
              <a:rPr lang="en-US" dirty="0"/>
              <a:t>GAAR will not interplay with right of the taxpayer to select or choose method of implementing a transaction</a:t>
            </a:r>
          </a:p>
          <a:p>
            <a:pPr marL="457200" lvl="1" indent="0">
              <a:buNone/>
            </a:pPr>
            <a:endParaRPr lang="en-US" dirty="0"/>
          </a:p>
          <a:p>
            <a:r>
              <a:rPr lang="en-IN" b="1" u="sng" dirty="0"/>
              <a:t>Choice of jurisdiction</a:t>
            </a:r>
          </a:p>
          <a:p>
            <a:pPr lvl="1">
              <a:buFont typeface="Wingdings" panose="05000000000000000000" pitchFamily="2" charset="2"/>
              <a:buChar char="Ø"/>
            </a:pPr>
            <a:r>
              <a:rPr lang="en-US" dirty="0"/>
              <a:t>If jurisdiction is finalized based on non-tax commercial considerations and main purpose of the arrangement is not to obtain tax benefit, GAAR will not apply</a:t>
            </a:r>
            <a:endParaRPr lang="en-IN" dirty="0"/>
          </a:p>
        </p:txBody>
      </p:sp>
    </p:spTree>
    <p:extLst>
      <p:ext uri="{BB962C8B-B14F-4D97-AF65-F5344CB8AC3E}">
        <p14:creationId xmlns:p14="http://schemas.microsoft.com/office/powerpoint/2010/main" val="136643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9B6A-A997-40D5-91DE-E0A8C5ABDA48}"/>
              </a:ext>
            </a:extLst>
          </p:cNvPr>
          <p:cNvSpPr>
            <a:spLocks noGrp="1"/>
          </p:cNvSpPr>
          <p:nvPr>
            <p:ph type="title"/>
          </p:nvPr>
        </p:nvSpPr>
        <p:spPr/>
        <p:txBody>
          <a:bodyPr>
            <a:normAutofit/>
          </a:bodyPr>
          <a:lstStyle/>
          <a:p>
            <a:pPr algn="ctr"/>
            <a:r>
              <a:rPr lang="en-US" sz="3600" b="1" u="sng" dirty="0"/>
              <a:t>Clause 31: Loan/specified sum Taken U/s 269SS &amp; 269T</a:t>
            </a:r>
            <a:endParaRPr lang="en-IN" sz="3600" b="1" u="sng" dirty="0"/>
          </a:p>
        </p:txBody>
      </p:sp>
      <p:graphicFrame>
        <p:nvGraphicFramePr>
          <p:cNvPr id="4" name="Content Placeholder 3">
            <a:extLst>
              <a:ext uri="{FF2B5EF4-FFF2-40B4-BE49-F238E27FC236}">
                <a16:creationId xmlns:a16="http://schemas.microsoft.com/office/drawing/2014/main" id="{30A3F4DB-6328-426A-8F50-8054CCED73A1}"/>
              </a:ext>
            </a:extLst>
          </p:cNvPr>
          <p:cNvGraphicFramePr>
            <a:graphicFrameLocks noGrp="1"/>
          </p:cNvGraphicFramePr>
          <p:nvPr>
            <p:ph idx="1"/>
            <p:extLst>
              <p:ext uri="{D42A27DB-BD31-4B8C-83A1-F6EECF244321}">
                <p14:modId xmlns:p14="http://schemas.microsoft.com/office/powerpoint/2010/main" val="3431552330"/>
              </p:ext>
            </p:extLst>
          </p:nvPr>
        </p:nvGraphicFramePr>
        <p:xfrm>
          <a:off x="838200" y="1825625"/>
          <a:ext cx="10515600" cy="4759960"/>
        </p:xfrm>
        <a:graphic>
          <a:graphicData uri="http://schemas.openxmlformats.org/drawingml/2006/table">
            <a:tbl>
              <a:tblPr firstRow="1" bandRow="1">
                <a:tableStyleId>{073A0DAA-6AF3-43AB-8588-CEC1D06C72B9}</a:tableStyleId>
              </a:tblPr>
              <a:tblGrid>
                <a:gridCol w="848557">
                  <a:extLst>
                    <a:ext uri="{9D8B030D-6E8A-4147-A177-3AD203B41FA5}">
                      <a16:colId xmlns:a16="http://schemas.microsoft.com/office/drawing/2014/main" val="2705408876"/>
                    </a:ext>
                  </a:extLst>
                </a:gridCol>
                <a:gridCol w="4225771">
                  <a:extLst>
                    <a:ext uri="{9D8B030D-6E8A-4147-A177-3AD203B41FA5}">
                      <a16:colId xmlns:a16="http://schemas.microsoft.com/office/drawing/2014/main" val="3432735807"/>
                    </a:ext>
                  </a:extLst>
                </a:gridCol>
                <a:gridCol w="5441272">
                  <a:extLst>
                    <a:ext uri="{9D8B030D-6E8A-4147-A177-3AD203B41FA5}">
                      <a16:colId xmlns:a16="http://schemas.microsoft.com/office/drawing/2014/main" val="713605633"/>
                    </a:ext>
                  </a:extLst>
                </a:gridCol>
              </a:tblGrid>
              <a:tr h="370840">
                <a:tc>
                  <a:txBody>
                    <a:bodyPr/>
                    <a:lstStyle/>
                    <a:p>
                      <a:pPr marL="0" algn="l" defTabSz="914400" rtl="0" eaLnBrk="1" latinLnBrk="0" hangingPunct="1"/>
                      <a:r>
                        <a:rPr lang="en-IN" sz="1800" b="1" kern="1200" dirty="0">
                          <a:solidFill>
                            <a:schemeClr val="lt1"/>
                          </a:solidFill>
                          <a:latin typeface="+mn-lt"/>
                          <a:ea typeface="+mn-ea"/>
                          <a:cs typeface="+mn-cs"/>
                        </a:rPr>
                        <a:t>Clause</a:t>
                      </a:r>
                    </a:p>
                  </a:txBody>
                  <a:tcPr/>
                </a:tc>
                <a:tc>
                  <a:txBody>
                    <a:bodyPr/>
                    <a:lstStyle/>
                    <a:p>
                      <a:pPr marL="0" algn="l" defTabSz="914400" rtl="0" eaLnBrk="1" latinLnBrk="0" hangingPunct="1"/>
                      <a:r>
                        <a:rPr lang="en-IN" sz="1800" b="1" kern="1200" dirty="0">
                          <a:solidFill>
                            <a:schemeClr val="lt1"/>
                          </a:solidFill>
                          <a:latin typeface="+mn-lt"/>
                          <a:ea typeface="+mn-ea"/>
                          <a:cs typeface="+mn-cs"/>
                        </a:rPr>
                        <a:t>Nature &amp; Transaction</a:t>
                      </a:r>
                    </a:p>
                  </a:txBody>
                  <a:tcPr/>
                </a:tc>
                <a:tc>
                  <a:txBody>
                    <a:bodyPr/>
                    <a:lstStyle/>
                    <a:p>
                      <a:pPr marL="0" algn="l" defTabSz="914400" rtl="0" eaLnBrk="1" latinLnBrk="0" hangingPunct="1"/>
                      <a:r>
                        <a:rPr lang="en-IN" sz="1800" b="1" kern="1200" dirty="0">
                          <a:solidFill>
                            <a:schemeClr val="lt1"/>
                          </a:solidFill>
                          <a:latin typeface="+mn-lt"/>
                          <a:ea typeface="+mn-ea"/>
                          <a:cs typeface="+mn-cs"/>
                        </a:rPr>
                        <a:t>Type</a:t>
                      </a:r>
                    </a:p>
                  </a:txBody>
                  <a:tcPr/>
                </a:tc>
                <a:extLst>
                  <a:ext uri="{0D108BD9-81ED-4DB2-BD59-A6C34878D82A}">
                    <a16:rowId xmlns:a16="http://schemas.microsoft.com/office/drawing/2014/main" val="1161707730"/>
                  </a:ext>
                </a:extLst>
              </a:tr>
              <a:tr h="370840">
                <a:tc>
                  <a:txBody>
                    <a:bodyPr/>
                    <a:lstStyle/>
                    <a:p>
                      <a:r>
                        <a:rPr lang="en-IN" dirty="0"/>
                        <a:t>(a)</a:t>
                      </a:r>
                    </a:p>
                  </a:txBody>
                  <a:tcPr/>
                </a:tc>
                <a:tc>
                  <a:txBody>
                    <a:bodyPr/>
                    <a:lstStyle/>
                    <a:p>
                      <a:r>
                        <a:rPr lang="en-IN" dirty="0"/>
                        <a:t>loan or deposit in an amount exceeding the limit specified in sec 269SS taken or accepted during the P.Y</a:t>
                      </a:r>
                    </a:p>
                  </a:txBody>
                  <a:tcPr/>
                </a:tc>
                <a:tc>
                  <a:txBody>
                    <a:bodyPr/>
                    <a:lstStyle/>
                    <a:p>
                      <a:r>
                        <a:rPr lang="en-IN" dirty="0"/>
                        <a:t>Cheque or Bank Draft or Electronic Clearing System</a:t>
                      </a:r>
                    </a:p>
                  </a:txBody>
                  <a:tcPr/>
                </a:tc>
                <a:extLst>
                  <a:ext uri="{0D108BD9-81ED-4DB2-BD59-A6C34878D82A}">
                    <a16:rowId xmlns:a16="http://schemas.microsoft.com/office/drawing/2014/main" val="4189845588"/>
                  </a:ext>
                </a:extLst>
              </a:tr>
              <a:tr h="370840">
                <a:tc>
                  <a:txBody>
                    <a:bodyPr/>
                    <a:lstStyle/>
                    <a:p>
                      <a:r>
                        <a:rPr lang="en-IN" dirty="0"/>
                        <a:t>(b)</a:t>
                      </a:r>
                    </a:p>
                  </a:txBody>
                  <a:tcPr/>
                </a:tc>
                <a:tc>
                  <a:txBody>
                    <a:bodyPr/>
                    <a:lstStyle/>
                    <a:p>
                      <a:r>
                        <a:rPr lang="en-IN" dirty="0"/>
                        <a:t>Specified sum in an amount exceeding limit specified in sec 269SS taken or accepted during P.Y</a:t>
                      </a:r>
                    </a:p>
                  </a:txBody>
                  <a:tcPr/>
                </a:tc>
                <a:tc>
                  <a:txBody>
                    <a:bodyPr/>
                    <a:lstStyle/>
                    <a:p>
                      <a:endParaRPr lang="en-IN" dirty="0"/>
                    </a:p>
                  </a:txBody>
                  <a:tcPr/>
                </a:tc>
                <a:extLst>
                  <a:ext uri="{0D108BD9-81ED-4DB2-BD59-A6C34878D82A}">
                    <a16:rowId xmlns:a16="http://schemas.microsoft.com/office/drawing/2014/main" val="2766665364"/>
                  </a:ext>
                </a:extLst>
              </a:tr>
              <a:tr h="370840">
                <a:tc>
                  <a:txBody>
                    <a:bodyPr/>
                    <a:lstStyle/>
                    <a:p>
                      <a:pPr algn="r"/>
                      <a:r>
                        <a:rPr lang="en-IN" dirty="0"/>
                        <a:t>b (a)</a:t>
                      </a:r>
                    </a:p>
                  </a:txBody>
                  <a:tcPr/>
                </a:tc>
                <a:tc>
                  <a:txBody>
                    <a:bodyPr/>
                    <a:lstStyle/>
                    <a:p>
                      <a:r>
                        <a:rPr lang="en-IN" dirty="0"/>
                        <a:t>Particulars of each receipt (exceeding limit u/s 269ST) </a:t>
                      </a:r>
                    </a:p>
                  </a:txBody>
                  <a:tcPr/>
                </a:tc>
                <a:tc>
                  <a:txBody>
                    <a:bodyPr/>
                    <a:lstStyle/>
                    <a:p>
                      <a:r>
                        <a:rPr lang="en-IN" dirty="0"/>
                        <a:t>Otherwise than a bank draft, or use of ECS.</a:t>
                      </a:r>
                    </a:p>
                  </a:txBody>
                  <a:tcPr/>
                </a:tc>
                <a:extLst>
                  <a:ext uri="{0D108BD9-81ED-4DB2-BD59-A6C34878D82A}">
                    <a16:rowId xmlns:a16="http://schemas.microsoft.com/office/drawing/2014/main" val="2837039165"/>
                  </a:ext>
                </a:extLst>
              </a:tr>
              <a:tr h="370840">
                <a:tc>
                  <a:txBody>
                    <a:bodyPr/>
                    <a:lstStyle/>
                    <a:p>
                      <a:pPr algn="r"/>
                      <a:r>
                        <a:rPr lang="en-IN" dirty="0"/>
                        <a:t>b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receipt (exceeding limit u/s 269ST) </a:t>
                      </a:r>
                    </a:p>
                  </a:txBody>
                  <a:tcPr/>
                </a:tc>
                <a:tc>
                  <a:txBody>
                    <a:bodyPr/>
                    <a:lstStyle/>
                    <a:p>
                      <a:r>
                        <a:rPr lang="en-IN" dirty="0"/>
                        <a:t>Cheque or a bank draft not being an account payee cheque</a:t>
                      </a:r>
                    </a:p>
                  </a:txBody>
                  <a:tcPr/>
                </a:tc>
                <a:extLst>
                  <a:ext uri="{0D108BD9-81ED-4DB2-BD59-A6C34878D82A}">
                    <a16:rowId xmlns:a16="http://schemas.microsoft.com/office/drawing/2014/main" val="3759105736"/>
                  </a:ext>
                </a:extLst>
              </a:tr>
              <a:tr h="370840">
                <a:tc>
                  <a:txBody>
                    <a:bodyPr/>
                    <a:lstStyle/>
                    <a:p>
                      <a:pPr algn="r"/>
                      <a:r>
                        <a:rPr lang="en-IN" dirty="0"/>
                        <a:t>b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payment (exceeding limit u/s 269ST)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Otherwise than a bank draft, or use of ECS.</a:t>
                      </a:r>
                    </a:p>
                    <a:p>
                      <a:endParaRPr lang="en-IN" dirty="0"/>
                    </a:p>
                  </a:txBody>
                  <a:tcPr/>
                </a:tc>
                <a:extLst>
                  <a:ext uri="{0D108BD9-81ED-4DB2-BD59-A6C34878D82A}">
                    <a16:rowId xmlns:a16="http://schemas.microsoft.com/office/drawing/2014/main" val="1515928053"/>
                  </a:ext>
                </a:extLst>
              </a:tr>
              <a:tr h="370840">
                <a:tc>
                  <a:txBody>
                    <a:bodyPr/>
                    <a:lstStyle/>
                    <a:p>
                      <a:pPr algn="r"/>
                      <a:r>
                        <a:rPr lang="en-IN" dirty="0"/>
                        <a:t>b (d)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payment (exceeding limit u/s 269ST)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Cheque or a bank draft not being an account payee cheque</a:t>
                      </a:r>
                    </a:p>
                  </a:txBody>
                  <a:tcPr/>
                </a:tc>
                <a:extLst>
                  <a:ext uri="{0D108BD9-81ED-4DB2-BD59-A6C34878D82A}">
                    <a16:rowId xmlns:a16="http://schemas.microsoft.com/office/drawing/2014/main" val="1147416835"/>
                  </a:ext>
                </a:extLst>
              </a:tr>
            </a:tbl>
          </a:graphicData>
        </a:graphic>
      </p:graphicFrame>
    </p:spTree>
    <p:extLst>
      <p:ext uri="{BB962C8B-B14F-4D97-AF65-F5344CB8AC3E}">
        <p14:creationId xmlns:p14="http://schemas.microsoft.com/office/powerpoint/2010/main" val="1811323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959A-B438-4709-925B-0A42E719AC1C}"/>
              </a:ext>
            </a:extLst>
          </p:cNvPr>
          <p:cNvSpPr>
            <a:spLocks noGrp="1"/>
          </p:cNvSpPr>
          <p:nvPr>
            <p:ph type="title"/>
          </p:nvPr>
        </p:nvSpPr>
        <p:spPr/>
        <p:txBody>
          <a:bodyPr>
            <a:normAutofit/>
          </a:bodyPr>
          <a:lstStyle/>
          <a:p>
            <a:pPr algn="ctr"/>
            <a:r>
              <a:rPr lang="en-US" sz="3600" b="1" u="sng" dirty="0"/>
              <a:t>Clause 31: Loan/specified sum Taken U/s 269SS &amp; 269T</a:t>
            </a:r>
            <a:endParaRPr lang="en-IN" sz="3600" dirty="0"/>
          </a:p>
        </p:txBody>
      </p:sp>
      <p:graphicFrame>
        <p:nvGraphicFramePr>
          <p:cNvPr id="4" name="Content Placeholder 3">
            <a:extLst>
              <a:ext uri="{FF2B5EF4-FFF2-40B4-BE49-F238E27FC236}">
                <a16:creationId xmlns:a16="http://schemas.microsoft.com/office/drawing/2014/main" id="{C5C05A96-2206-401E-BE26-C5939EC81D13}"/>
              </a:ext>
            </a:extLst>
          </p:cNvPr>
          <p:cNvGraphicFramePr>
            <a:graphicFrameLocks noGrp="1"/>
          </p:cNvGraphicFramePr>
          <p:nvPr>
            <p:ph idx="1"/>
            <p:extLst>
              <p:ext uri="{D42A27DB-BD31-4B8C-83A1-F6EECF244321}">
                <p14:modId xmlns:p14="http://schemas.microsoft.com/office/powerpoint/2010/main" val="815722036"/>
              </p:ext>
            </p:extLst>
          </p:nvPr>
        </p:nvGraphicFramePr>
        <p:xfrm>
          <a:off x="838200" y="1825625"/>
          <a:ext cx="10515600" cy="3662680"/>
        </p:xfrm>
        <a:graphic>
          <a:graphicData uri="http://schemas.openxmlformats.org/drawingml/2006/table">
            <a:tbl>
              <a:tblPr firstRow="1" bandRow="1">
                <a:tableStyleId>{073A0DAA-6AF3-43AB-8588-CEC1D06C72B9}</a:tableStyleId>
              </a:tblPr>
              <a:tblGrid>
                <a:gridCol w="1230297">
                  <a:extLst>
                    <a:ext uri="{9D8B030D-6E8A-4147-A177-3AD203B41FA5}">
                      <a16:colId xmlns:a16="http://schemas.microsoft.com/office/drawing/2014/main" val="1539058143"/>
                    </a:ext>
                  </a:extLst>
                </a:gridCol>
                <a:gridCol w="4350058">
                  <a:extLst>
                    <a:ext uri="{9D8B030D-6E8A-4147-A177-3AD203B41FA5}">
                      <a16:colId xmlns:a16="http://schemas.microsoft.com/office/drawing/2014/main" val="3226987025"/>
                    </a:ext>
                  </a:extLst>
                </a:gridCol>
                <a:gridCol w="4935245">
                  <a:extLst>
                    <a:ext uri="{9D8B030D-6E8A-4147-A177-3AD203B41FA5}">
                      <a16:colId xmlns:a16="http://schemas.microsoft.com/office/drawing/2014/main" val="3414942054"/>
                    </a:ext>
                  </a:extLst>
                </a:gridCol>
              </a:tblGrid>
              <a:tr h="370840">
                <a:tc>
                  <a:txBody>
                    <a:bodyPr/>
                    <a:lstStyle/>
                    <a:p>
                      <a:pPr marL="0" algn="l" defTabSz="914400" rtl="0" eaLnBrk="1" latinLnBrk="0" hangingPunct="1"/>
                      <a:r>
                        <a:rPr lang="en-IN" sz="1800" b="1" kern="1200" dirty="0">
                          <a:solidFill>
                            <a:schemeClr val="lt1"/>
                          </a:solidFill>
                          <a:latin typeface="+mn-lt"/>
                          <a:ea typeface="+mn-ea"/>
                          <a:cs typeface="+mn-cs"/>
                        </a:rPr>
                        <a:t>Clause</a:t>
                      </a:r>
                    </a:p>
                  </a:txBody>
                  <a:tcPr/>
                </a:tc>
                <a:tc>
                  <a:txBody>
                    <a:bodyPr/>
                    <a:lstStyle/>
                    <a:p>
                      <a:pPr marL="0" algn="l" defTabSz="914400" rtl="0" eaLnBrk="1" latinLnBrk="0" hangingPunct="1"/>
                      <a:r>
                        <a:rPr lang="en-IN" sz="1800" b="1" kern="1200" dirty="0">
                          <a:solidFill>
                            <a:schemeClr val="lt1"/>
                          </a:solidFill>
                          <a:latin typeface="+mn-lt"/>
                          <a:ea typeface="+mn-ea"/>
                          <a:cs typeface="+mn-cs"/>
                        </a:rPr>
                        <a:t>Nature &amp; Transaction</a:t>
                      </a:r>
                    </a:p>
                  </a:txBody>
                  <a:tcPr/>
                </a:tc>
                <a:tc>
                  <a:txBody>
                    <a:bodyPr/>
                    <a:lstStyle/>
                    <a:p>
                      <a:pPr marL="0" algn="l" defTabSz="914400" rtl="0" eaLnBrk="1" latinLnBrk="0" hangingPunct="1"/>
                      <a:r>
                        <a:rPr lang="en-IN" sz="1800" b="1" kern="1200" dirty="0">
                          <a:solidFill>
                            <a:schemeClr val="lt1"/>
                          </a:solidFill>
                          <a:latin typeface="+mn-lt"/>
                          <a:ea typeface="+mn-ea"/>
                          <a:cs typeface="+mn-cs"/>
                        </a:rPr>
                        <a:t>Type</a:t>
                      </a:r>
                    </a:p>
                  </a:txBody>
                  <a:tcPr/>
                </a:tc>
                <a:extLst>
                  <a:ext uri="{0D108BD9-81ED-4DB2-BD59-A6C34878D82A}">
                    <a16:rowId xmlns:a16="http://schemas.microsoft.com/office/drawing/2014/main" val="2321530605"/>
                  </a:ext>
                </a:extLst>
              </a:tr>
              <a:tr h="370840">
                <a:tc>
                  <a:txBody>
                    <a:bodyPr/>
                    <a:lstStyle/>
                    <a:p>
                      <a:r>
                        <a:rPr lang="en-IN" dirty="0"/>
                        <a:t>(c)</a:t>
                      </a:r>
                    </a:p>
                  </a:txBody>
                  <a:tcPr/>
                </a:tc>
                <a:tc>
                  <a:txBody>
                    <a:bodyPr/>
                    <a:lstStyle/>
                    <a:p>
                      <a:r>
                        <a:rPr lang="en-IN" dirty="0"/>
                        <a:t>Particulars of each repayment of loan or deposit or any specified advance (exceeding limit u/s 269ST) </a:t>
                      </a:r>
                    </a:p>
                  </a:txBody>
                  <a:tcPr/>
                </a:tc>
                <a:tc>
                  <a:txBody>
                    <a:bodyPr/>
                    <a:lstStyle/>
                    <a:p>
                      <a:endParaRPr lang="en-IN" dirty="0"/>
                    </a:p>
                  </a:txBody>
                  <a:tcPr/>
                </a:tc>
                <a:extLst>
                  <a:ext uri="{0D108BD9-81ED-4DB2-BD59-A6C34878D82A}">
                    <a16:rowId xmlns:a16="http://schemas.microsoft.com/office/drawing/2014/main" val="2716884929"/>
                  </a:ext>
                </a:extLst>
              </a:tr>
              <a:tr h="370840">
                <a:tc>
                  <a:txBody>
                    <a:bodyPr/>
                    <a:lstStyle/>
                    <a:p>
                      <a:r>
                        <a:rPr lang="en-IN" dirty="0"/>
                        <a:t>(d)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repayment of loan or deposit or any specified advance (exceeding limit u/s 269ST) which at the time of its receipt (mode was as per next 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Otherwise than a bank draft, or use of ECS.</a:t>
                      </a:r>
                    </a:p>
                    <a:p>
                      <a:endParaRPr lang="en-IN" dirty="0"/>
                    </a:p>
                  </a:txBody>
                  <a:tcPr/>
                </a:tc>
                <a:extLst>
                  <a:ext uri="{0D108BD9-81ED-4DB2-BD59-A6C34878D82A}">
                    <a16:rowId xmlns:a16="http://schemas.microsoft.com/office/drawing/2014/main" val="1152846195"/>
                  </a:ext>
                </a:extLst>
              </a:tr>
              <a:tr h="370840">
                <a:tc>
                  <a:txBody>
                    <a:bodyPr/>
                    <a:lstStyle/>
                    <a:p>
                      <a:r>
                        <a:rPr lang="en-IN" dirty="0"/>
                        <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Particulars of each repayment of loan or deposit or any specified advance (exceeding limit u/s 269ST) which at the time of its receipt (mode was as per next 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Cheque or a bank draft not being a account payee cheque</a:t>
                      </a:r>
                    </a:p>
                    <a:p>
                      <a:endParaRPr lang="en-IN" dirty="0"/>
                    </a:p>
                  </a:txBody>
                  <a:tcPr/>
                </a:tc>
                <a:extLst>
                  <a:ext uri="{0D108BD9-81ED-4DB2-BD59-A6C34878D82A}">
                    <a16:rowId xmlns:a16="http://schemas.microsoft.com/office/drawing/2014/main" val="2429772783"/>
                  </a:ext>
                </a:extLst>
              </a:tr>
            </a:tbl>
          </a:graphicData>
        </a:graphic>
      </p:graphicFrame>
    </p:spTree>
    <p:extLst>
      <p:ext uri="{BB962C8B-B14F-4D97-AF65-F5344CB8AC3E}">
        <p14:creationId xmlns:p14="http://schemas.microsoft.com/office/powerpoint/2010/main" val="88393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36B9-E614-4E02-A6CD-D6ADF9E132DD}"/>
              </a:ext>
            </a:extLst>
          </p:cNvPr>
          <p:cNvSpPr>
            <a:spLocks noGrp="1"/>
          </p:cNvSpPr>
          <p:nvPr>
            <p:ph type="title"/>
          </p:nvPr>
        </p:nvSpPr>
        <p:spPr/>
        <p:txBody>
          <a:bodyPr/>
          <a:lstStyle/>
          <a:p>
            <a:pPr algn="ctr"/>
            <a:r>
              <a:rPr lang="en-US" b="1" u="sng" dirty="0"/>
              <a:t>Clause 32 : Change in share holding</a:t>
            </a:r>
            <a:endParaRPr lang="en-IN" b="1" u="sng" dirty="0"/>
          </a:p>
        </p:txBody>
      </p:sp>
      <p:sp>
        <p:nvSpPr>
          <p:cNvPr id="3" name="Content Placeholder 2">
            <a:extLst>
              <a:ext uri="{FF2B5EF4-FFF2-40B4-BE49-F238E27FC236}">
                <a16:creationId xmlns:a16="http://schemas.microsoft.com/office/drawing/2014/main" id="{ABD0AD85-8570-47DA-AE06-E1270E2AEFEC}"/>
              </a:ext>
            </a:extLst>
          </p:cNvPr>
          <p:cNvSpPr>
            <a:spLocks noGrp="1"/>
          </p:cNvSpPr>
          <p:nvPr>
            <p:ph idx="1"/>
          </p:nvPr>
        </p:nvSpPr>
        <p:spPr>
          <a:ln>
            <a:solidFill>
              <a:schemeClr val="tx1"/>
            </a:solidFill>
          </a:ln>
        </p:spPr>
        <p:txBody>
          <a:bodyPr>
            <a:normAutofit/>
          </a:bodyPr>
          <a:lstStyle/>
          <a:p>
            <a:r>
              <a:rPr lang="en-US" sz="2400" dirty="0"/>
              <a:t>There is change in share holding of company </a:t>
            </a:r>
          </a:p>
          <a:p>
            <a:r>
              <a:rPr lang="en-US" sz="2400" dirty="0"/>
              <a:t>due to which loss incurred prior to the previous year can not be allowed to be carried forward in terms of section 79.</a:t>
            </a:r>
          </a:p>
          <a:p>
            <a:endParaRPr lang="en-US" sz="2400" dirty="0"/>
          </a:p>
          <a:p>
            <a:r>
              <a:rPr lang="en-US" sz="2400" dirty="0"/>
              <a:t>Change in shareholding : holding 51% of voting power were hold be the same persons compared to the last date of the PY in which loss is incurred. To check the shareholding on the first day and last day only – in between transactions are not relevant</a:t>
            </a:r>
          </a:p>
          <a:p>
            <a:endParaRPr lang="en-IN" sz="2400" dirty="0"/>
          </a:p>
        </p:txBody>
      </p:sp>
    </p:spTree>
    <p:extLst>
      <p:ext uri="{BB962C8B-B14F-4D97-AF65-F5344CB8AC3E}">
        <p14:creationId xmlns:p14="http://schemas.microsoft.com/office/powerpoint/2010/main" val="2351558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2D9B-2C03-4055-906F-A541DFFC9179}"/>
              </a:ext>
            </a:extLst>
          </p:cNvPr>
          <p:cNvSpPr>
            <a:spLocks noGrp="1"/>
          </p:cNvSpPr>
          <p:nvPr>
            <p:ph type="title"/>
          </p:nvPr>
        </p:nvSpPr>
        <p:spPr/>
        <p:txBody>
          <a:bodyPr/>
          <a:lstStyle/>
          <a:p>
            <a:pPr algn="ctr"/>
            <a:r>
              <a:rPr lang="en-IN" b="1" u="sng" dirty="0"/>
              <a:t>Clause 34: TDS Compliance</a:t>
            </a:r>
          </a:p>
        </p:txBody>
      </p:sp>
      <p:sp>
        <p:nvSpPr>
          <p:cNvPr id="3" name="Content Placeholder 2">
            <a:extLst>
              <a:ext uri="{FF2B5EF4-FFF2-40B4-BE49-F238E27FC236}">
                <a16:creationId xmlns:a16="http://schemas.microsoft.com/office/drawing/2014/main" id="{37AB4ECB-F1A2-4F3B-82C0-A6FECE4577FB}"/>
              </a:ext>
            </a:extLst>
          </p:cNvPr>
          <p:cNvSpPr>
            <a:spLocks noGrp="1"/>
          </p:cNvSpPr>
          <p:nvPr>
            <p:ph idx="1"/>
          </p:nvPr>
        </p:nvSpPr>
        <p:spPr>
          <a:ln>
            <a:solidFill>
              <a:schemeClr val="tx1"/>
            </a:solidFill>
          </a:ln>
        </p:spPr>
        <p:txBody>
          <a:bodyPr>
            <a:normAutofit fontScale="92500" lnSpcReduction="20000"/>
          </a:bodyPr>
          <a:lstStyle/>
          <a:p>
            <a:pPr>
              <a:buFont typeface="Wingdings" panose="05000000000000000000" pitchFamily="2" charset="2"/>
              <a:buChar char="§"/>
            </a:pPr>
            <a:r>
              <a:rPr lang="en-IN" dirty="0"/>
              <a:t>Stringent Reporting requirement</a:t>
            </a:r>
          </a:p>
          <a:p>
            <a:pPr>
              <a:buFont typeface="Wingdings" panose="05000000000000000000" pitchFamily="2" charset="2"/>
              <a:buChar char="§"/>
            </a:pPr>
            <a:r>
              <a:rPr lang="en-IN" dirty="0"/>
              <a:t>TCS also covered</a:t>
            </a:r>
            <a:endParaRPr lang="en-US" dirty="0"/>
          </a:p>
          <a:p>
            <a:pPr>
              <a:buFont typeface="Wingdings" panose="05000000000000000000" pitchFamily="2" charset="2"/>
              <a:buChar char="§"/>
            </a:pPr>
            <a:r>
              <a:rPr lang="en-IN" dirty="0"/>
              <a:t>Total payment – nature of payment wise</a:t>
            </a:r>
            <a:endParaRPr lang="en-US" dirty="0"/>
          </a:p>
          <a:p>
            <a:pPr>
              <a:buFont typeface="Wingdings" panose="05000000000000000000" pitchFamily="2" charset="2"/>
              <a:buChar char="§"/>
            </a:pPr>
            <a:r>
              <a:rPr lang="en-IN" dirty="0"/>
              <a:t>Amount on which tax deductible out of above</a:t>
            </a:r>
            <a:endParaRPr lang="en-US" dirty="0"/>
          </a:p>
          <a:p>
            <a:pPr>
              <a:buFont typeface="Wingdings" panose="05000000000000000000" pitchFamily="2" charset="2"/>
              <a:buChar char="§"/>
            </a:pPr>
            <a:r>
              <a:rPr lang="en-IN" dirty="0"/>
              <a:t>Tax deducted at specified rates</a:t>
            </a:r>
          </a:p>
          <a:p>
            <a:pPr>
              <a:buFont typeface="Wingdings" panose="05000000000000000000" pitchFamily="2" charset="2"/>
              <a:buChar char="§"/>
            </a:pPr>
            <a:r>
              <a:rPr lang="en-IN" dirty="0"/>
              <a:t>Tax deducted at less than specified rates</a:t>
            </a:r>
            <a:endParaRPr lang="en-US" dirty="0"/>
          </a:p>
          <a:p>
            <a:pPr>
              <a:buFont typeface="Wingdings" panose="05000000000000000000" pitchFamily="2" charset="2"/>
              <a:buChar char="§"/>
            </a:pPr>
            <a:r>
              <a:rPr lang="en-IN" dirty="0"/>
              <a:t>Tax deducted but not paid</a:t>
            </a:r>
            <a:endParaRPr lang="en-US" dirty="0"/>
          </a:p>
          <a:p>
            <a:pPr>
              <a:buFont typeface="Wingdings" panose="05000000000000000000" pitchFamily="2" charset="2"/>
              <a:buChar char="§"/>
            </a:pPr>
            <a:r>
              <a:rPr lang="en-IN" dirty="0"/>
              <a:t>If return is not filed within time limit – then report details of delay.</a:t>
            </a:r>
            <a:endParaRPr lang="en-US" dirty="0"/>
          </a:p>
          <a:p>
            <a:pPr>
              <a:buFont typeface="Wingdings" panose="05000000000000000000" pitchFamily="2" charset="2"/>
              <a:buChar char="§"/>
            </a:pPr>
            <a:r>
              <a:rPr lang="en-IN" dirty="0"/>
              <a:t>statement to be given whether all items of deduction have been considered in return. </a:t>
            </a:r>
            <a:endParaRPr lang="en-US" dirty="0"/>
          </a:p>
          <a:p>
            <a:pPr>
              <a:buFont typeface="Wingdings" panose="05000000000000000000" pitchFamily="2" charset="2"/>
              <a:buChar char="§"/>
            </a:pPr>
            <a:r>
              <a:rPr lang="en-IN" dirty="0"/>
              <a:t>Interest payable on delayed payment of </a:t>
            </a:r>
            <a:r>
              <a:rPr lang="en-IN" dirty="0" err="1"/>
              <a:t>tds</a:t>
            </a:r>
            <a:r>
              <a:rPr lang="en-IN" dirty="0"/>
              <a:t> and date of payment</a:t>
            </a:r>
            <a:endParaRPr lang="en-US" dirty="0"/>
          </a:p>
          <a:p>
            <a:endParaRPr lang="en-IN" dirty="0"/>
          </a:p>
        </p:txBody>
      </p:sp>
    </p:spTree>
    <p:extLst>
      <p:ext uri="{BB962C8B-B14F-4D97-AF65-F5344CB8AC3E}">
        <p14:creationId xmlns:p14="http://schemas.microsoft.com/office/powerpoint/2010/main" val="878634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F013-C94A-4AFD-9C8E-8922B095FDFA}"/>
              </a:ext>
            </a:extLst>
          </p:cNvPr>
          <p:cNvSpPr>
            <a:spLocks noGrp="1"/>
          </p:cNvSpPr>
          <p:nvPr>
            <p:ph type="title"/>
          </p:nvPr>
        </p:nvSpPr>
        <p:spPr/>
        <p:txBody>
          <a:bodyPr/>
          <a:lstStyle/>
          <a:p>
            <a:pPr algn="ctr"/>
            <a:r>
              <a:rPr lang="en-IN" b="1" u="sng" dirty="0"/>
              <a:t>Clause 34: TDS Compliance</a:t>
            </a:r>
            <a:endParaRPr lang="en-IN" dirty="0"/>
          </a:p>
        </p:txBody>
      </p:sp>
      <p:sp>
        <p:nvSpPr>
          <p:cNvPr id="3" name="Content Placeholder 2">
            <a:extLst>
              <a:ext uri="{FF2B5EF4-FFF2-40B4-BE49-F238E27FC236}">
                <a16:creationId xmlns:a16="http://schemas.microsoft.com/office/drawing/2014/main" id="{1CEE28A8-3D85-433F-8335-7395C7034A63}"/>
              </a:ext>
            </a:extLst>
          </p:cNvPr>
          <p:cNvSpPr>
            <a:spLocks noGrp="1"/>
          </p:cNvSpPr>
          <p:nvPr>
            <p:ph idx="1"/>
          </p:nvPr>
        </p:nvSpPr>
        <p:spPr>
          <a:xfrm>
            <a:off x="838200" y="1825625"/>
            <a:ext cx="10515600" cy="3758429"/>
          </a:xfrm>
          <a:ln>
            <a:solidFill>
              <a:schemeClr val="tx1"/>
            </a:solidFill>
          </a:ln>
        </p:spPr>
        <p:txBody>
          <a:bodyPr>
            <a:normAutofit fontScale="92500" lnSpcReduction="10000"/>
          </a:bodyPr>
          <a:lstStyle/>
          <a:p>
            <a:pPr>
              <a:buFont typeface="Wingdings" panose="05000000000000000000" pitchFamily="2" charset="2"/>
              <a:buChar char="§"/>
            </a:pPr>
            <a:r>
              <a:rPr lang="en-IN" sz="2400" b="1" dirty="0"/>
              <a:t>New Section introduced – 194R – wide scope – TDS on benefits or perquisites provided in the course of business or profession</a:t>
            </a:r>
          </a:p>
          <a:p>
            <a:pPr>
              <a:buFont typeface="Wingdings" panose="05000000000000000000" pitchFamily="2" charset="2"/>
              <a:buChar char="§"/>
            </a:pPr>
            <a:r>
              <a:rPr lang="en-IN" sz="2400" b="1" dirty="0"/>
              <a:t>Clause 34(a) : TDS compliance information</a:t>
            </a:r>
          </a:p>
          <a:p>
            <a:pPr>
              <a:buFont typeface="Wingdings" panose="05000000000000000000" pitchFamily="2" charset="2"/>
              <a:buChar char="§"/>
            </a:pPr>
            <a:r>
              <a:rPr lang="en-IN" sz="2400" b="1" dirty="0"/>
              <a:t>Clause 34(b) : </a:t>
            </a:r>
          </a:p>
          <a:p>
            <a:pPr marL="914400" lvl="1" indent="-457200">
              <a:buFont typeface="+mj-lt"/>
              <a:buAutoNum type="arabicPeriod"/>
            </a:pPr>
            <a:r>
              <a:rPr lang="en-IN" sz="2000" b="1" dirty="0"/>
              <a:t>Timely filing of TDS Return</a:t>
            </a:r>
          </a:p>
          <a:p>
            <a:pPr marL="914400" lvl="1" indent="-457200">
              <a:buFont typeface="+mj-lt"/>
              <a:buAutoNum type="arabicPeriod"/>
            </a:pPr>
            <a:r>
              <a:rPr lang="en-IN" sz="2000" b="1" dirty="0"/>
              <a:t>Whether assessee has reported all the transactions in TDS return which is required to report, if not, furnish the details  </a:t>
            </a:r>
          </a:p>
          <a:p>
            <a:pPr>
              <a:buFont typeface="Wingdings" panose="05000000000000000000" pitchFamily="2" charset="2"/>
              <a:buChar char="§"/>
            </a:pPr>
            <a:r>
              <a:rPr lang="en-IN" sz="2400" b="1" dirty="0"/>
              <a:t>Clause 34(c) : Interest payable u/s 201(1A) or 206C(7)</a:t>
            </a:r>
          </a:p>
          <a:p>
            <a:pPr>
              <a:buFont typeface="Wingdings" panose="05000000000000000000" pitchFamily="2" charset="2"/>
              <a:buChar char="§"/>
            </a:pPr>
            <a:r>
              <a:rPr lang="en-IN" sz="2400" b="1" dirty="0"/>
              <a:t>Section 194Q – Shares purchased by an entity attracts TDS as shares considered as goods</a:t>
            </a:r>
          </a:p>
          <a:p>
            <a:pPr>
              <a:buFont typeface="Wingdings" panose="05000000000000000000" pitchFamily="2" charset="2"/>
              <a:buChar char="§"/>
            </a:pPr>
            <a:r>
              <a:rPr lang="en-IN" sz="2400" b="1" dirty="0"/>
              <a:t>Section 194IA and 194IC – difference – Tax rate 1% and 10%</a:t>
            </a:r>
          </a:p>
        </p:txBody>
      </p:sp>
    </p:spTree>
    <p:extLst>
      <p:ext uri="{BB962C8B-B14F-4D97-AF65-F5344CB8AC3E}">
        <p14:creationId xmlns:p14="http://schemas.microsoft.com/office/powerpoint/2010/main" val="391995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AF18-C3D6-8A5A-E197-376D2B8B9F82}"/>
              </a:ext>
            </a:extLst>
          </p:cNvPr>
          <p:cNvSpPr>
            <a:spLocks noGrp="1"/>
          </p:cNvSpPr>
          <p:nvPr>
            <p:ph type="title"/>
          </p:nvPr>
        </p:nvSpPr>
        <p:spPr/>
        <p:txBody>
          <a:bodyPr/>
          <a:lstStyle/>
          <a:p>
            <a:pPr algn="ctr"/>
            <a:r>
              <a:rPr lang="en-IN" b="1" u="sng" dirty="0"/>
              <a:t>Applicability of Section 194R:</a:t>
            </a:r>
          </a:p>
        </p:txBody>
      </p:sp>
      <p:sp>
        <p:nvSpPr>
          <p:cNvPr id="3" name="Content Placeholder 2">
            <a:extLst>
              <a:ext uri="{FF2B5EF4-FFF2-40B4-BE49-F238E27FC236}">
                <a16:creationId xmlns:a16="http://schemas.microsoft.com/office/drawing/2014/main" id="{F940E418-CC9F-DF69-9B54-CDFEA14568CF}"/>
              </a:ext>
            </a:extLst>
          </p:cNvPr>
          <p:cNvSpPr>
            <a:spLocks noGrp="1"/>
          </p:cNvSpPr>
          <p:nvPr>
            <p:ph idx="1"/>
          </p:nvPr>
        </p:nvSpPr>
        <p:spPr>
          <a:xfrm>
            <a:off x="838200" y="1825625"/>
            <a:ext cx="10515600" cy="1802792"/>
          </a:xfrm>
          <a:ln>
            <a:solidFill>
              <a:schemeClr val="tx1"/>
            </a:solidFill>
          </a:ln>
        </p:spPr>
        <p:txBody>
          <a:bodyPr>
            <a:normAutofit/>
          </a:bodyPr>
          <a:lstStyle/>
          <a:p>
            <a:r>
              <a:rPr lang="en-US" sz="2000" b="1" dirty="0"/>
              <a:t>Any person responsible for providing any </a:t>
            </a:r>
            <a:r>
              <a:rPr lang="en-US" sz="2000" b="1" u="sng" dirty="0"/>
              <a:t>benefit or perquisite</a:t>
            </a:r>
            <a:r>
              <a:rPr lang="en-US" sz="2000" b="1" dirty="0"/>
              <a:t> (</a:t>
            </a:r>
            <a:r>
              <a:rPr lang="en-US" sz="2000" b="1" u="sng" dirty="0"/>
              <a:t>in cash or in kind</a:t>
            </a:r>
            <a:r>
              <a:rPr lang="en-US" sz="2000" b="1" dirty="0"/>
              <a:t>) </a:t>
            </a:r>
            <a:r>
              <a:rPr lang="en-US" sz="2000" b="1" u="sng" dirty="0"/>
              <a:t>to a resident</a:t>
            </a:r>
            <a:r>
              <a:rPr lang="en-US" sz="2000" b="1" dirty="0"/>
              <a:t>;</a:t>
            </a:r>
          </a:p>
          <a:p>
            <a:r>
              <a:rPr lang="en-US" sz="2000" b="1" dirty="0"/>
              <a:t>Such benefit or perquisite is </a:t>
            </a:r>
            <a:r>
              <a:rPr lang="en-US" sz="2000" b="1" u="sng" dirty="0"/>
              <a:t>arising from business or profession</a:t>
            </a:r>
          </a:p>
          <a:p>
            <a:r>
              <a:rPr lang="en-US" sz="2000" b="1" dirty="0"/>
              <a:t>In such a case, TDS is deductible under section 194R</a:t>
            </a:r>
          </a:p>
          <a:p>
            <a:r>
              <a:rPr lang="en-US" sz="2000" b="1" dirty="0"/>
              <a:t>Effective from 1</a:t>
            </a:r>
            <a:r>
              <a:rPr lang="en-US" sz="2000" b="1" baseline="30000" dirty="0"/>
              <a:t>st</a:t>
            </a:r>
            <a:r>
              <a:rPr lang="en-US" sz="2000" b="1" dirty="0"/>
              <a:t> July, 2022</a:t>
            </a:r>
            <a:endParaRPr lang="en-IN" sz="2000" b="1" dirty="0"/>
          </a:p>
          <a:p>
            <a:pPr marL="0" indent="0">
              <a:buNone/>
            </a:pPr>
            <a:endParaRPr lang="en-IN" sz="2000" b="1" dirty="0"/>
          </a:p>
        </p:txBody>
      </p:sp>
      <p:sp>
        <p:nvSpPr>
          <p:cNvPr id="7" name="TextBox 6">
            <a:extLst>
              <a:ext uri="{FF2B5EF4-FFF2-40B4-BE49-F238E27FC236}">
                <a16:creationId xmlns:a16="http://schemas.microsoft.com/office/drawing/2014/main" id="{F9FF5644-B131-790F-FAE5-325236E7FE30}"/>
              </a:ext>
            </a:extLst>
          </p:cNvPr>
          <p:cNvSpPr txBox="1"/>
          <p:nvPr/>
        </p:nvSpPr>
        <p:spPr>
          <a:xfrm>
            <a:off x="838200" y="4080912"/>
            <a:ext cx="10436157" cy="2123658"/>
          </a:xfrm>
          <a:prstGeom prst="rect">
            <a:avLst/>
          </a:prstGeom>
          <a:noFill/>
          <a:ln>
            <a:solidFill>
              <a:schemeClr val="tx1"/>
            </a:solidFill>
          </a:ln>
        </p:spPr>
        <p:txBody>
          <a:bodyPr wrap="square">
            <a:spAutoFit/>
          </a:bodyPr>
          <a:lstStyle/>
          <a:p>
            <a:pPr marL="457200" indent="-457200">
              <a:buFont typeface="Wingdings" panose="05000000000000000000" pitchFamily="2" charset="2"/>
              <a:buChar char="v"/>
            </a:pPr>
            <a:r>
              <a:rPr lang="en-IN" sz="3200" b="1" u="sng" dirty="0"/>
              <a:t>Rate of TDS</a:t>
            </a:r>
          </a:p>
          <a:p>
            <a:pPr marL="342900" indent="-342900">
              <a:buFont typeface="Wingdings" panose="05000000000000000000" pitchFamily="2" charset="2"/>
              <a:buChar char="Ø"/>
            </a:pPr>
            <a:r>
              <a:rPr lang="en-US" sz="2000" b="1" dirty="0"/>
              <a:t>10% of Value or aggregate of value of such benefit / perquisites</a:t>
            </a:r>
          </a:p>
          <a:p>
            <a:pPr marL="342900" indent="-342900">
              <a:buFont typeface="Wingdings" panose="05000000000000000000" pitchFamily="2" charset="2"/>
              <a:buChar char="Ø"/>
            </a:pPr>
            <a:r>
              <a:rPr lang="en-IN" sz="2000" b="1" dirty="0"/>
              <a:t>No option for certificate of lower Deduction or no Deduction under this provision</a:t>
            </a:r>
          </a:p>
          <a:p>
            <a:pPr marL="342900" indent="-342900">
              <a:buFont typeface="Wingdings" panose="05000000000000000000" pitchFamily="2" charset="2"/>
              <a:buChar char="Ø"/>
            </a:pPr>
            <a:r>
              <a:rPr lang="en-IN" sz="2000" b="1" dirty="0"/>
              <a:t>If no PAN – Rate as per Section 206AA, </a:t>
            </a:r>
          </a:p>
          <a:p>
            <a:pPr marL="342900" indent="-342900">
              <a:buFont typeface="Wingdings" panose="05000000000000000000" pitchFamily="2" charset="2"/>
              <a:buChar char="Ø"/>
            </a:pPr>
            <a:r>
              <a:rPr lang="en-IN" sz="2000" b="1" dirty="0"/>
              <a:t>If </a:t>
            </a:r>
            <a:r>
              <a:rPr lang="en-IN" sz="2000" b="1" dirty="0" err="1"/>
              <a:t>deductee</a:t>
            </a:r>
            <a:r>
              <a:rPr lang="en-IN" sz="2000" b="1" dirty="0"/>
              <a:t> has not furnished ROI for specified period, TDS Rate as per sec. 206AB</a:t>
            </a:r>
          </a:p>
          <a:p>
            <a:pPr marL="342900" indent="-342900">
              <a:buFont typeface="Wingdings" panose="05000000000000000000" pitchFamily="2" charset="2"/>
              <a:buChar char="Ø"/>
            </a:pPr>
            <a:r>
              <a:rPr lang="en-IN" sz="2000" b="1" dirty="0"/>
              <a:t>If both Section 206AA and 206AB applies, TDS at rate –whichever is higher</a:t>
            </a:r>
          </a:p>
        </p:txBody>
      </p:sp>
    </p:spTree>
    <p:extLst>
      <p:ext uri="{BB962C8B-B14F-4D97-AF65-F5344CB8AC3E}">
        <p14:creationId xmlns:p14="http://schemas.microsoft.com/office/powerpoint/2010/main" val="2332438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F8D2-062F-C94C-891C-13DC78802DCC}"/>
              </a:ext>
            </a:extLst>
          </p:cNvPr>
          <p:cNvSpPr>
            <a:spLocks noGrp="1"/>
          </p:cNvSpPr>
          <p:nvPr>
            <p:ph type="title"/>
          </p:nvPr>
        </p:nvSpPr>
        <p:spPr/>
        <p:txBody>
          <a:bodyPr/>
          <a:lstStyle/>
          <a:p>
            <a:pPr algn="ctr"/>
            <a:r>
              <a:rPr lang="en-IN" b="1" u="sng" dirty="0"/>
              <a:t>Time of Payment of TDS u/s 194R :</a:t>
            </a:r>
          </a:p>
        </p:txBody>
      </p:sp>
      <p:sp>
        <p:nvSpPr>
          <p:cNvPr id="3" name="Content Placeholder 2">
            <a:extLst>
              <a:ext uri="{FF2B5EF4-FFF2-40B4-BE49-F238E27FC236}">
                <a16:creationId xmlns:a16="http://schemas.microsoft.com/office/drawing/2014/main" id="{80393342-1C65-0A49-F546-532EAF3B13DD}"/>
              </a:ext>
            </a:extLst>
          </p:cNvPr>
          <p:cNvSpPr>
            <a:spLocks noGrp="1"/>
          </p:cNvSpPr>
          <p:nvPr>
            <p:ph idx="1"/>
          </p:nvPr>
        </p:nvSpPr>
        <p:spPr>
          <a:ln>
            <a:solidFill>
              <a:schemeClr val="tx1"/>
            </a:solidFill>
          </a:ln>
        </p:spPr>
        <p:txBody>
          <a:bodyPr>
            <a:normAutofit/>
          </a:bodyPr>
          <a:lstStyle/>
          <a:p>
            <a:pPr algn="just"/>
            <a:r>
              <a:rPr lang="en-IN" sz="2000" b="1" dirty="0"/>
              <a:t>When </a:t>
            </a:r>
            <a:r>
              <a:rPr lang="en-IN" sz="2000" b="1" u="sng" dirty="0"/>
              <a:t>Benefit/perquisites is in Cash</a:t>
            </a:r>
            <a:r>
              <a:rPr lang="en-IN" sz="2000" b="1" dirty="0"/>
              <a:t>/ Partly in Cash partly in kind where such part of cash is </a:t>
            </a:r>
            <a:r>
              <a:rPr lang="en-IN" sz="2000" b="1" u="sng" dirty="0"/>
              <a:t>sufficient to meet liability </a:t>
            </a:r>
            <a:r>
              <a:rPr lang="en-IN" sz="2000" b="1" dirty="0"/>
              <a:t>of TDS in respect of whole benefit/perquisites:</a:t>
            </a:r>
          </a:p>
          <a:p>
            <a:pPr marL="560070" lvl="1" indent="-285750" algn="just">
              <a:buFont typeface="Wingdings" panose="05000000000000000000" pitchFamily="2" charset="2"/>
              <a:buChar char="Ø"/>
            </a:pPr>
            <a:r>
              <a:rPr lang="en-IN" sz="1800" dirty="0"/>
              <a:t>TDS is to be deducted at time of providing benefit/perquisites</a:t>
            </a:r>
            <a:endParaRPr lang="en-IN" sz="1800" dirty="0">
              <a:highlight>
                <a:srgbClr val="FFFF00"/>
              </a:highlight>
            </a:endParaRPr>
          </a:p>
          <a:p>
            <a:pPr lvl="1" algn="just">
              <a:buFont typeface="Wingdings" panose="05000000000000000000" pitchFamily="2" charset="2"/>
              <a:buChar char="Ø"/>
            </a:pPr>
            <a:endParaRPr lang="en-IN" sz="1800" dirty="0"/>
          </a:p>
          <a:p>
            <a:pPr algn="just"/>
            <a:r>
              <a:rPr lang="en-IN" sz="2000" b="1" dirty="0"/>
              <a:t>When </a:t>
            </a:r>
            <a:r>
              <a:rPr lang="en-IN" sz="2000" b="1" u="sng" dirty="0"/>
              <a:t>Benefit/perquisites is in Kind</a:t>
            </a:r>
            <a:r>
              <a:rPr lang="en-IN" sz="2000" b="1" dirty="0"/>
              <a:t>/ Partly in Cash partly in kind where such part of cash is </a:t>
            </a:r>
            <a:r>
              <a:rPr lang="en-IN" sz="2000" b="1" u="sng" dirty="0"/>
              <a:t>not sufficient to meet liability</a:t>
            </a:r>
            <a:r>
              <a:rPr lang="en-IN" sz="2000" b="1" dirty="0"/>
              <a:t> of TDS in respect of whole benefit/perquisites</a:t>
            </a:r>
          </a:p>
          <a:p>
            <a:pPr marL="560070" lvl="1" indent="-285750" algn="just">
              <a:buFont typeface="Wingdings" panose="05000000000000000000" pitchFamily="2" charset="2"/>
              <a:buChar char="Ø"/>
            </a:pPr>
            <a:r>
              <a:rPr lang="en-IN" sz="1800" dirty="0"/>
              <a:t>TDS is to be deducted at time of providing benefit/perquisites</a:t>
            </a:r>
          </a:p>
          <a:p>
            <a:pPr marL="560070" lvl="1" indent="-285750" algn="just">
              <a:buFont typeface="Wingdings" panose="05000000000000000000" pitchFamily="2" charset="2"/>
              <a:buChar char="Ø"/>
            </a:pPr>
            <a:r>
              <a:rPr lang="en-IN" sz="1800" dirty="0"/>
              <a:t>TDS is to be paid before providing benefit/perquisites to </a:t>
            </a:r>
            <a:r>
              <a:rPr lang="en-IN" sz="1800" dirty="0" err="1"/>
              <a:t>receipient</a:t>
            </a:r>
            <a:r>
              <a:rPr lang="en-IN" sz="1800" dirty="0"/>
              <a:t> either by Benefit/service provider in form of TDS or by </a:t>
            </a:r>
            <a:r>
              <a:rPr lang="en-IN" sz="1800" dirty="0" err="1"/>
              <a:t>receipient</a:t>
            </a:r>
            <a:r>
              <a:rPr lang="en-IN" sz="1800" dirty="0"/>
              <a:t> in form of advance tax and provider will report in Form 26Q</a:t>
            </a:r>
          </a:p>
          <a:p>
            <a:pPr marL="560070" lvl="1" indent="-285750">
              <a:buFont typeface="Wingdings" panose="05000000000000000000" pitchFamily="2" charset="2"/>
              <a:buChar char="Ø"/>
            </a:pPr>
            <a:endParaRPr lang="en-IN" sz="1800" dirty="0"/>
          </a:p>
          <a:p>
            <a:pPr lvl="1"/>
            <a:r>
              <a:rPr lang="en-IN" sz="1800" dirty="0"/>
              <a:t>(Ref. Section 194R read with Circular No. 12/2022 dated 16</a:t>
            </a:r>
            <a:r>
              <a:rPr lang="en-IN" sz="1800" baseline="30000" dirty="0"/>
              <a:t>th</a:t>
            </a:r>
            <a:r>
              <a:rPr lang="en-IN" sz="1800" dirty="0"/>
              <a:t> June, 2022 Que. 2</a:t>
            </a:r>
          </a:p>
        </p:txBody>
      </p:sp>
    </p:spTree>
    <p:extLst>
      <p:ext uri="{BB962C8B-B14F-4D97-AF65-F5344CB8AC3E}">
        <p14:creationId xmlns:p14="http://schemas.microsoft.com/office/powerpoint/2010/main" val="2988537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15D2-7DD2-61D4-679F-84744AA14751}"/>
              </a:ext>
            </a:extLst>
          </p:cNvPr>
          <p:cNvSpPr>
            <a:spLocks noGrp="1"/>
          </p:cNvSpPr>
          <p:nvPr>
            <p:ph type="title"/>
          </p:nvPr>
        </p:nvSpPr>
        <p:spPr/>
        <p:txBody>
          <a:bodyPr/>
          <a:lstStyle/>
          <a:p>
            <a:pPr algn="ctr"/>
            <a:r>
              <a:rPr lang="en-US" b="1" u="sng" dirty="0"/>
              <a:t>Treatment of Out of pocket expenses :</a:t>
            </a:r>
            <a:endParaRPr lang="en-IN" b="1" u="sng" dirty="0"/>
          </a:p>
        </p:txBody>
      </p:sp>
      <p:pic>
        <p:nvPicPr>
          <p:cNvPr id="5" name="Content Placeholder 4">
            <a:extLst>
              <a:ext uri="{FF2B5EF4-FFF2-40B4-BE49-F238E27FC236}">
                <a16:creationId xmlns:a16="http://schemas.microsoft.com/office/drawing/2014/main" id="{D6A65797-346D-8A15-FDB3-6BACCBD78457}"/>
              </a:ext>
            </a:extLst>
          </p:cNvPr>
          <p:cNvPicPr>
            <a:picLocks noGrp="1" noChangeAspect="1"/>
          </p:cNvPicPr>
          <p:nvPr>
            <p:ph idx="1"/>
          </p:nvPr>
        </p:nvPicPr>
        <p:blipFill>
          <a:blip r:embed="rId2"/>
          <a:stretch>
            <a:fillRect/>
          </a:stretch>
        </p:blipFill>
        <p:spPr>
          <a:xfrm>
            <a:off x="1108710" y="2431574"/>
            <a:ext cx="9974580" cy="3139440"/>
          </a:xfrm>
          <a:ln>
            <a:solidFill>
              <a:schemeClr val="tx1"/>
            </a:solidFill>
          </a:ln>
        </p:spPr>
      </p:pic>
    </p:spTree>
    <p:extLst>
      <p:ext uri="{BB962C8B-B14F-4D97-AF65-F5344CB8AC3E}">
        <p14:creationId xmlns:p14="http://schemas.microsoft.com/office/powerpoint/2010/main" val="2084370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1F43-D290-4749-B60B-FE9CD95DB7FD}"/>
              </a:ext>
            </a:extLst>
          </p:cNvPr>
          <p:cNvSpPr>
            <a:spLocks noGrp="1"/>
          </p:cNvSpPr>
          <p:nvPr>
            <p:ph type="title"/>
          </p:nvPr>
        </p:nvSpPr>
        <p:spPr/>
        <p:txBody>
          <a:bodyPr/>
          <a:lstStyle/>
          <a:p>
            <a:pPr algn="ctr"/>
            <a:r>
              <a:rPr lang="en-IN" b="1" u="sng" dirty="0"/>
              <a:t>Clause 36A : Deemed dividend u/s 2(22)(e)</a:t>
            </a:r>
          </a:p>
        </p:txBody>
      </p:sp>
      <p:sp>
        <p:nvSpPr>
          <p:cNvPr id="3" name="Content Placeholder 2">
            <a:extLst>
              <a:ext uri="{FF2B5EF4-FFF2-40B4-BE49-F238E27FC236}">
                <a16:creationId xmlns:a16="http://schemas.microsoft.com/office/drawing/2014/main" id="{C74BCD25-D856-4E4D-9718-0BA897D84F83}"/>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sz="1800" b="1" dirty="0"/>
              <a:t>When Assessee received any amount in the nature of dividend u/s 2(22)(e) </a:t>
            </a:r>
          </a:p>
          <a:p>
            <a:pPr>
              <a:buFont typeface="Wingdings" panose="05000000000000000000" pitchFamily="2" charset="2"/>
              <a:buChar char="§"/>
            </a:pPr>
            <a:r>
              <a:rPr lang="en-IN" sz="1800" b="1" dirty="0"/>
              <a:t>Details to report :</a:t>
            </a:r>
          </a:p>
          <a:p>
            <a:pPr marL="544068" lvl="1" indent="-342900">
              <a:buFont typeface="+mj-lt"/>
              <a:buAutoNum type="arabicPeriod"/>
            </a:pPr>
            <a:r>
              <a:rPr lang="en-IN" sz="1600" b="1" dirty="0"/>
              <a:t>Amount received </a:t>
            </a:r>
          </a:p>
          <a:p>
            <a:pPr marL="544068" lvl="1" indent="-342900">
              <a:buFont typeface="+mj-lt"/>
              <a:buAutoNum type="arabicPeriod"/>
            </a:pPr>
            <a:r>
              <a:rPr lang="en-IN" sz="1600" b="1" dirty="0"/>
              <a:t>Date if receipt</a:t>
            </a:r>
          </a:p>
          <a:p>
            <a:pPr marL="544068" lvl="1" indent="-342900">
              <a:buFont typeface="+mj-lt"/>
              <a:buAutoNum type="arabicPeriod"/>
            </a:pPr>
            <a:endParaRPr lang="en-IN" sz="1600" b="1" dirty="0"/>
          </a:p>
          <a:p>
            <a:pPr lvl="1">
              <a:buFont typeface="Wingdings" panose="05000000000000000000" pitchFamily="2" charset="2"/>
              <a:buChar char="Ø"/>
            </a:pPr>
            <a:r>
              <a:rPr lang="en-IN" sz="1600" dirty="0"/>
              <a:t>Applicable to Company in which public are not substantially interested (Private Limited Company)</a:t>
            </a:r>
          </a:p>
          <a:p>
            <a:pPr lvl="1">
              <a:buFont typeface="Wingdings" panose="05000000000000000000" pitchFamily="2" charset="2"/>
              <a:buChar char="Ø"/>
            </a:pPr>
            <a:r>
              <a:rPr lang="en-IN" sz="1600" dirty="0"/>
              <a:t>Payment by way of advance or loan or payment by such company on behalf of any specified share holders</a:t>
            </a:r>
          </a:p>
          <a:p>
            <a:pPr marL="457200" lvl="1" indent="0">
              <a:buNone/>
            </a:pPr>
            <a:endParaRPr lang="en-IN" sz="1600" dirty="0"/>
          </a:p>
          <a:p>
            <a:pPr lvl="1">
              <a:buFont typeface="Wingdings" panose="05000000000000000000" pitchFamily="2" charset="2"/>
              <a:buChar char="Ø"/>
            </a:pPr>
            <a:r>
              <a:rPr lang="en-IN" sz="1600" b="1" dirty="0"/>
              <a:t>Specified Share Holders : </a:t>
            </a:r>
            <a:r>
              <a:rPr lang="en-IN" sz="1600" dirty="0"/>
              <a:t>Beneficial owner of shares holding not less than 10% of voting power.</a:t>
            </a:r>
          </a:p>
          <a:p>
            <a:pPr lvl="1">
              <a:buFont typeface="Wingdings" panose="05000000000000000000" pitchFamily="2" charset="2"/>
              <a:buChar char="Ø"/>
            </a:pPr>
            <a:r>
              <a:rPr lang="en-IN" sz="1600" dirty="0"/>
              <a:t>Share holding  of </a:t>
            </a:r>
            <a:r>
              <a:rPr lang="en-IN" sz="1600" dirty="0" err="1"/>
              <a:t>assessee’s</a:t>
            </a:r>
            <a:r>
              <a:rPr lang="en-IN" sz="1600" dirty="0"/>
              <a:t> relative is not required to be considered</a:t>
            </a:r>
          </a:p>
          <a:p>
            <a:pPr lvl="1">
              <a:buFont typeface="Wingdings" panose="05000000000000000000" pitchFamily="2" charset="2"/>
              <a:buChar char="Ø"/>
            </a:pPr>
            <a:r>
              <a:rPr lang="en-IN" sz="1600" dirty="0"/>
              <a:t>Payment to the shareholder or to any concern in which share holder is a member or a partner in which he has substantial interest.</a:t>
            </a:r>
          </a:p>
          <a:p>
            <a:endParaRPr lang="en-IN" dirty="0"/>
          </a:p>
        </p:txBody>
      </p:sp>
    </p:spTree>
    <p:extLst>
      <p:ext uri="{BB962C8B-B14F-4D97-AF65-F5344CB8AC3E}">
        <p14:creationId xmlns:p14="http://schemas.microsoft.com/office/powerpoint/2010/main" val="139322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2065-640E-403A-B99A-850B4A1A7D75}"/>
              </a:ext>
            </a:extLst>
          </p:cNvPr>
          <p:cNvSpPr>
            <a:spLocks noGrp="1"/>
          </p:cNvSpPr>
          <p:nvPr>
            <p:ph type="title"/>
          </p:nvPr>
        </p:nvSpPr>
        <p:spPr/>
        <p:txBody>
          <a:bodyPr/>
          <a:lstStyle/>
          <a:p>
            <a:pPr algn="ctr"/>
            <a:r>
              <a:rPr lang="en-IN" b="1" u="sng" dirty="0"/>
              <a:t>Clause 11: Maintenance of BOA</a:t>
            </a:r>
          </a:p>
        </p:txBody>
      </p:sp>
      <p:sp>
        <p:nvSpPr>
          <p:cNvPr id="3" name="Content Placeholder 2">
            <a:extLst>
              <a:ext uri="{FF2B5EF4-FFF2-40B4-BE49-F238E27FC236}">
                <a16:creationId xmlns:a16="http://schemas.microsoft.com/office/drawing/2014/main" id="{6B5EDAE6-32B3-44D3-8D59-0436146A62D9}"/>
              </a:ext>
            </a:extLst>
          </p:cNvPr>
          <p:cNvSpPr>
            <a:spLocks noGrp="1"/>
          </p:cNvSpPr>
          <p:nvPr>
            <p:ph idx="1"/>
          </p:nvPr>
        </p:nvSpPr>
        <p:spPr>
          <a:xfrm>
            <a:off x="838200" y="1956254"/>
            <a:ext cx="10515600" cy="3772742"/>
          </a:xfrm>
          <a:ln>
            <a:solidFill>
              <a:schemeClr val="tx1"/>
            </a:solidFill>
          </a:ln>
        </p:spPr>
        <p:txBody>
          <a:bodyPr>
            <a:normAutofit/>
          </a:bodyPr>
          <a:lstStyle/>
          <a:p>
            <a:pPr>
              <a:buFont typeface="Wingdings" panose="05000000000000000000" pitchFamily="2" charset="2"/>
              <a:buChar char="Ø"/>
            </a:pPr>
            <a:r>
              <a:rPr lang="en-US" sz="2400" b="1" u="sng" dirty="0"/>
              <a:t>Clause 11</a:t>
            </a:r>
            <a:r>
              <a:rPr lang="en-IN" sz="2400" b="1" u="sng" dirty="0"/>
              <a:t>(a)</a:t>
            </a:r>
            <a:r>
              <a:rPr lang="en-IN" sz="2400" b="1" dirty="0"/>
              <a:t>: </a:t>
            </a:r>
            <a:r>
              <a:rPr lang="en-US" sz="2400" dirty="0"/>
              <a:t>Whether books of accounts are prescribed as per Sec. 44AA, if yes list of books so prescribed?</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u="sng" dirty="0"/>
              <a:t>Clause 11</a:t>
            </a:r>
            <a:r>
              <a:rPr lang="en-IN" sz="2400" b="1" u="sng" dirty="0"/>
              <a:t>(b)</a:t>
            </a:r>
            <a:r>
              <a:rPr lang="en-IN" sz="2400" b="1" dirty="0"/>
              <a:t>: </a:t>
            </a:r>
            <a:r>
              <a:rPr lang="en-US" sz="2400" dirty="0"/>
              <a:t>Books of Accounts (BOA) maintained and </a:t>
            </a:r>
            <a:r>
              <a:rPr lang="en-US" sz="2400" i="1" dirty="0"/>
              <a:t>the address at which BOA are maintained. </a:t>
            </a:r>
            <a:r>
              <a:rPr lang="en-US" sz="2400" dirty="0"/>
              <a:t>(In case of computerized system of accounting, mention BOA generated by such system. </a:t>
            </a:r>
            <a:r>
              <a:rPr lang="en-US" sz="2400" i="1" dirty="0"/>
              <a:t>If the BOA are not kept at one location, furnish the addresses of locations along with the details of BOA maintained at each location)</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u="sng" dirty="0"/>
              <a:t>Clause 11</a:t>
            </a:r>
            <a:r>
              <a:rPr lang="en-IN" sz="2400" b="1" u="sng" dirty="0"/>
              <a:t>(C)</a:t>
            </a:r>
            <a:r>
              <a:rPr lang="en-IN" sz="2400" b="1" dirty="0"/>
              <a:t>: </a:t>
            </a:r>
            <a:r>
              <a:rPr lang="en-US" sz="2400" dirty="0"/>
              <a:t>List of BOA examined</a:t>
            </a:r>
            <a:endParaRPr lang="en-IN" sz="2400" dirty="0"/>
          </a:p>
          <a:p>
            <a:endParaRPr lang="en-IN" dirty="0"/>
          </a:p>
        </p:txBody>
      </p:sp>
    </p:spTree>
    <p:extLst>
      <p:ext uri="{BB962C8B-B14F-4D97-AF65-F5344CB8AC3E}">
        <p14:creationId xmlns:p14="http://schemas.microsoft.com/office/powerpoint/2010/main" val="2158287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9C54-9889-4957-B75F-9820187D66C5}"/>
              </a:ext>
            </a:extLst>
          </p:cNvPr>
          <p:cNvSpPr>
            <a:spLocks noGrp="1"/>
          </p:cNvSpPr>
          <p:nvPr>
            <p:ph type="title"/>
          </p:nvPr>
        </p:nvSpPr>
        <p:spPr/>
        <p:txBody>
          <a:bodyPr>
            <a:normAutofit/>
          </a:bodyPr>
          <a:lstStyle/>
          <a:p>
            <a:pPr algn="ctr"/>
            <a:r>
              <a:rPr lang="en-US" sz="3600" b="1" u="sng" dirty="0"/>
              <a:t>Clause 43 : Parent company furnishes report u/s 286(2)</a:t>
            </a:r>
            <a:endParaRPr lang="en-IN" sz="3600" b="1" u="sng" dirty="0"/>
          </a:p>
        </p:txBody>
      </p:sp>
      <p:sp>
        <p:nvSpPr>
          <p:cNvPr id="3" name="Content Placeholder 2">
            <a:extLst>
              <a:ext uri="{FF2B5EF4-FFF2-40B4-BE49-F238E27FC236}">
                <a16:creationId xmlns:a16="http://schemas.microsoft.com/office/drawing/2014/main" id="{F8A0BB08-B769-4D5B-BEB2-E5A16882DAC8}"/>
              </a:ext>
            </a:extLst>
          </p:cNvPr>
          <p:cNvSpPr>
            <a:spLocks noGrp="1"/>
          </p:cNvSpPr>
          <p:nvPr>
            <p:ph idx="1"/>
          </p:nvPr>
        </p:nvSpPr>
        <p:spPr>
          <a:xfrm>
            <a:off x="838200" y="1825625"/>
            <a:ext cx="10515600" cy="3820573"/>
          </a:xfrm>
          <a:ln>
            <a:solidFill>
              <a:schemeClr val="tx1"/>
            </a:solidFill>
          </a:ln>
        </p:spPr>
        <p:txBody>
          <a:bodyPr/>
          <a:lstStyle/>
          <a:p>
            <a:pPr>
              <a:buFont typeface="Wingdings" panose="05000000000000000000" pitchFamily="2" charset="2"/>
              <a:buChar char="§"/>
            </a:pPr>
            <a:r>
              <a:rPr lang="en-US" sz="2400" b="1" dirty="0"/>
              <a:t>Whether the assessee or its parent entity or alternate </a:t>
            </a:r>
            <a:r>
              <a:rPr lang="en-IN" sz="2400" b="1" dirty="0"/>
              <a:t>reporting entity</a:t>
            </a:r>
          </a:p>
          <a:p>
            <a:pPr>
              <a:buFont typeface="Wingdings" panose="05000000000000000000" pitchFamily="2" charset="2"/>
              <a:buChar char="§"/>
            </a:pPr>
            <a:r>
              <a:rPr lang="en-US" sz="2400" b="1" dirty="0"/>
              <a:t>liable to furnish the report u/s 286(2) only if the Consolidated Group Turnover is Rs.5500 crore or more</a:t>
            </a:r>
          </a:p>
          <a:p>
            <a:pPr>
              <a:buFont typeface="Wingdings" panose="05000000000000000000" pitchFamily="2" charset="2"/>
              <a:buChar char="§"/>
            </a:pPr>
            <a:r>
              <a:rPr lang="en-US" sz="2400" b="1" dirty="0"/>
              <a:t>Details to furnish :</a:t>
            </a:r>
          </a:p>
          <a:p>
            <a:pPr marL="544068" lvl="1" indent="-342900">
              <a:buFont typeface="+mj-lt"/>
              <a:buAutoNum type="arabicPeriod"/>
            </a:pPr>
            <a:r>
              <a:rPr lang="en-US" sz="1900" b="1" dirty="0"/>
              <a:t>Whether report has been furnished by the assessee/ its parent company/ alternate reporting entity</a:t>
            </a:r>
          </a:p>
          <a:p>
            <a:pPr marL="544068" lvl="1" indent="-342900">
              <a:buFont typeface="+mj-lt"/>
              <a:buAutoNum type="arabicPeriod"/>
            </a:pPr>
            <a:r>
              <a:rPr lang="en-IN" sz="1900" b="1" dirty="0"/>
              <a:t>Name of Parent entity</a:t>
            </a:r>
          </a:p>
          <a:p>
            <a:pPr marL="544068" lvl="1" indent="-342900">
              <a:buFont typeface="+mj-lt"/>
              <a:buAutoNum type="arabicPeriod"/>
            </a:pPr>
            <a:r>
              <a:rPr lang="en-IN" sz="1900" b="1" dirty="0"/>
              <a:t>Name of Alternate reporting entity</a:t>
            </a:r>
          </a:p>
          <a:p>
            <a:pPr marL="544068" lvl="1" indent="-342900">
              <a:buFont typeface="+mj-lt"/>
              <a:buAutoNum type="arabicPeriod"/>
            </a:pPr>
            <a:r>
              <a:rPr lang="en-IN" sz="1900" b="1" dirty="0"/>
              <a:t>Date of furnishing report</a:t>
            </a:r>
          </a:p>
          <a:p>
            <a:endParaRPr lang="en-IN" dirty="0"/>
          </a:p>
        </p:txBody>
      </p:sp>
    </p:spTree>
    <p:extLst>
      <p:ext uri="{BB962C8B-B14F-4D97-AF65-F5344CB8AC3E}">
        <p14:creationId xmlns:p14="http://schemas.microsoft.com/office/powerpoint/2010/main" val="4085644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7CBB-53E2-4586-A990-A6118914D001}"/>
              </a:ext>
            </a:extLst>
          </p:cNvPr>
          <p:cNvSpPr>
            <a:spLocks noGrp="1"/>
          </p:cNvSpPr>
          <p:nvPr>
            <p:ph type="title"/>
          </p:nvPr>
        </p:nvSpPr>
        <p:spPr/>
        <p:txBody>
          <a:bodyPr/>
          <a:lstStyle/>
          <a:p>
            <a:pPr algn="ctr"/>
            <a:r>
              <a:rPr lang="en-US" b="1" u="sng" dirty="0"/>
              <a:t>Clause 44 : Breakup of Expenditure</a:t>
            </a:r>
            <a:endParaRPr lang="en-IN" b="1" u="sng" dirty="0"/>
          </a:p>
        </p:txBody>
      </p:sp>
      <p:sp>
        <p:nvSpPr>
          <p:cNvPr id="3" name="Content Placeholder 2">
            <a:extLst>
              <a:ext uri="{FF2B5EF4-FFF2-40B4-BE49-F238E27FC236}">
                <a16:creationId xmlns:a16="http://schemas.microsoft.com/office/drawing/2014/main" id="{685319A0-D0C9-4D8B-83FB-B20BFA4E512F}"/>
              </a:ext>
            </a:extLst>
          </p:cNvPr>
          <p:cNvSpPr>
            <a:spLocks noGrp="1"/>
          </p:cNvSpPr>
          <p:nvPr>
            <p:ph idx="1"/>
          </p:nvPr>
        </p:nvSpPr>
        <p:spPr/>
        <p:txBody>
          <a:bodyPr/>
          <a:lstStyle/>
          <a:p>
            <a:pPr>
              <a:buFont typeface="Wingdings" panose="05000000000000000000" pitchFamily="2" charset="2"/>
              <a:buChar char="§"/>
            </a:pPr>
            <a:r>
              <a:rPr lang="en-US" b="1" dirty="0"/>
              <a:t>Breakup of Total expenditure of entities registered or not registered under GST :</a:t>
            </a:r>
          </a:p>
          <a:p>
            <a:pPr>
              <a:buFont typeface="Wingdings" panose="05000000000000000000" pitchFamily="2" charset="2"/>
              <a:buChar char="§"/>
            </a:pPr>
            <a:endParaRPr lang="en-IN" b="1" dirty="0"/>
          </a:p>
          <a:p>
            <a:endParaRPr lang="en-IN" dirty="0"/>
          </a:p>
        </p:txBody>
      </p:sp>
      <p:pic>
        <p:nvPicPr>
          <p:cNvPr id="4" name="Picture 3">
            <a:extLst>
              <a:ext uri="{FF2B5EF4-FFF2-40B4-BE49-F238E27FC236}">
                <a16:creationId xmlns:a16="http://schemas.microsoft.com/office/drawing/2014/main" id="{9B1A0D3F-B66A-49C5-A81A-6E37573606FF}"/>
              </a:ext>
            </a:extLst>
          </p:cNvPr>
          <p:cNvPicPr>
            <a:picLocks noChangeAspect="1"/>
          </p:cNvPicPr>
          <p:nvPr/>
        </p:nvPicPr>
        <p:blipFill>
          <a:blip r:embed="rId2"/>
          <a:stretch>
            <a:fillRect/>
          </a:stretch>
        </p:blipFill>
        <p:spPr>
          <a:xfrm>
            <a:off x="838200" y="2722964"/>
            <a:ext cx="9912658" cy="3505966"/>
          </a:xfrm>
          <a:prstGeom prst="rect">
            <a:avLst/>
          </a:prstGeom>
        </p:spPr>
      </p:pic>
    </p:spTree>
    <p:extLst>
      <p:ext uri="{BB962C8B-B14F-4D97-AF65-F5344CB8AC3E}">
        <p14:creationId xmlns:p14="http://schemas.microsoft.com/office/powerpoint/2010/main" val="2437064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EAD5-0B15-453B-8512-0D89B9B9E063}"/>
              </a:ext>
            </a:extLst>
          </p:cNvPr>
          <p:cNvSpPr>
            <a:spLocks noGrp="1"/>
          </p:cNvSpPr>
          <p:nvPr>
            <p:ph type="title"/>
          </p:nvPr>
        </p:nvSpPr>
        <p:spPr/>
        <p:txBody>
          <a:bodyPr/>
          <a:lstStyle/>
          <a:p>
            <a:pPr algn="ctr"/>
            <a:r>
              <a:rPr lang="en-IN" b="1" u="sng" dirty="0"/>
              <a:t>Audit Process and Trust</a:t>
            </a:r>
          </a:p>
        </p:txBody>
      </p:sp>
      <p:sp>
        <p:nvSpPr>
          <p:cNvPr id="3" name="Content Placeholder 2">
            <a:extLst>
              <a:ext uri="{FF2B5EF4-FFF2-40B4-BE49-F238E27FC236}">
                <a16:creationId xmlns:a16="http://schemas.microsoft.com/office/drawing/2014/main" id="{77318F96-562F-4EC2-A48F-932831458E73}"/>
              </a:ext>
            </a:extLst>
          </p:cNvPr>
          <p:cNvSpPr>
            <a:spLocks noGrp="1"/>
          </p:cNvSpPr>
          <p:nvPr>
            <p:ph idx="1"/>
          </p:nvPr>
        </p:nvSpPr>
        <p:spPr>
          <a:ln>
            <a:solidFill>
              <a:schemeClr val="tx1"/>
            </a:solidFill>
          </a:ln>
        </p:spPr>
        <p:txBody>
          <a:bodyPr/>
          <a:lstStyle/>
          <a:p>
            <a:pPr>
              <a:buFont typeface="Wingdings" panose="05000000000000000000" pitchFamily="2" charset="2"/>
              <a:buChar char="§"/>
            </a:pPr>
            <a:r>
              <a:rPr lang="en-IN" b="1" dirty="0"/>
              <a:t>Follow Auditing Standards</a:t>
            </a:r>
          </a:p>
          <a:p>
            <a:pPr>
              <a:buFont typeface="Wingdings" panose="05000000000000000000" pitchFamily="2" charset="2"/>
              <a:buChar char="§"/>
            </a:pPr>
            <a:endParaRPr lang="en-IN" b="1" dirty="0"/>
          </a:p>
          <a:p>
            <a:pPr>
              <a:buFont typeface="Wingdings" panose="05000000000000000000" pitchFamily="2" charset="2"/>
              <a:buChar char="§"/>
            </a:pPr>
            <a:r>
              <a:rPr lang="en-IN" b="1" dirty="0"/>
              <a:t>What is not documented is not done</a:t>
            </a:r>
          </a:p>
          <a:p>
            <a:pPr>
              <a:buFont typeface="Wingdings" panose="05000000000000000000" pitchFamily="2" charset="2"/>
              <a:buChar char="§"/>
            </a:pPr>
            <a:endParaRPr lang="en-IN" b="1" dirty="0"/>
          </a:p>
          <a:p>
            <a:pPr>
              <a:buFont typeface="Wingdings" panose="05000000000000000000" pitchFamily="2" charset="2"/>
              <a:buChar char="§"/>
            </a:pPr>
            <a:r>
              <a:rPr lang="en-IN" b="1" dirty="0"/>
              <a:t>True and Correct – accuracy is important</a:t>
            </a:r>
          </a:p>
          <a:p>
            <a:pPr>
              <a:buFont typeface="Wingdings" panose="05000000000000000000" pitchFamily="2" charset="2"/>
              <a:buChar char="§"/>
            </a:pPr>
            <a:endParaRPr lang="en-IN" b="1" dirty="0"/>
          </a:p>
          <a:p>
            <a:pPr>
              <a:buFont typeface="Wingdings" panose="05000000000000000000" pitchFamily="2" charset="2"/>
              <a:buChar char="§"/>
            </a:pPr>
            <a:r>
              <a:rPr lang="en-IN" b="1" dirty="0"/>
              <a:t>High responsibility and trust reposed in the Auditor by the Income tax Department</a:t>
            </a:r>
          </a:p>
          <a:p>
            <a:endParaRPr lang="en-IN" dirty="0"/>
          </a:p>
        </p:txBody>
      </p:sp>
    </p:spTree>
    <p:extLst>
      <p:ext uri="{BB962C8B-B14F-4D97-AF65-F5344CB8AC3E}">
        <p14:creationId xmlns:p14="http://schemas.microsoft.com/office/powerpoint/2010/main" val="2277516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44B6D-DB0F-42FB-8B7B-4B02195ACBE2}"/>
              </a:ext>
            </a:extLst>
          </p:cNvPr>
          <p:cNvSpPr>
            <a:spLocks noGrp="1"/>
          </p:cNvSpPr>
          <p:nvPr>
            <p:ph idx="1"/>
          </p:nvPr>
        </p:nvSpPr>
        <p:spPr/>
        <p:txBody>
          <a:bodyPr>
            <a:normAutofit/>
          </a:bodyPr>
          <a:lstStyle/>
          <a:p>
            <a:r>
              <a:rPr lang="en-IN" sz="6000" dirty="0"/>
              <a:t>Any Question?</a:t>
            </a:r>
          </a:p>
        </p:txBody>
      </p:sp>
    </p:spTree>
    <p:extLst>
      <p:ext uri="{BB962C8B-B14F-4D97-AF65-F5344CB8AC3E}">
        <p14:creationId xmlns:p14="http://schemas.microsoft.com/office/powerpoint/2010/main" val="455076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r>
              <a:rPr lang="en-IN" sz="8800" dirty="0"/>
              <a:t>Thank You</a:t>
            </a:r>
            <a:br>
              <a:rPr lang="en-IN" sz="8800" dirty="0"/>
            </a:br>
            <a:br>
              <a:rPr lang="en-IN" sz="8800" dirty="0"/>
            </a:br>
            <a:r>
              <a:rPr lang="en-IN" sz="4800" dirty="0">
                <a:latin typeface="Trebuchet MS" pitchFamily="34" charset="0"/>
              </a:rPr>
              <a:t>Kusai Goawala</a:t>
            </a:r>
            <a:br>
              <a:rPr lang="en-IN" sz="4800" dirty="0">
                <a:solidFill>
                  <a:srgbClr val="FF0000"/>
                </a:solidFill>
                <a:latin typeface="Trebuchet MS" pitchFamily="34" charset="0"/>
              </a:rPr>
            </a:br>
            <a:r>
              <a:rPr lang="en-IN" sz="2700" dirty="0">
                <a:solidFill>
                  <a:srgbClr val="FF0000"/>
                </a:solidFill>
                <a:latin typeface="Trebuchet MS" pitchFamily="34" charset="0"/>
                <a:hlinkClick r:id="rId2">
                  <a:extLst>
                    <a:ext uri="{A12FA001-AC4F-418D-AE19-62706E023703}">
                      <ahyp:hlinkClr xmlns:ahyp="http://schemas.microsoft.com/office/drawing/2018/hyperlinkcolor" val="tx"/>
                    </a:ext>
                  </a:extLst>
                </a:hlinkClick>
              </a:rPr>
              <a:t>kusai@gkdj.in</a:t>
            </a:r>
            <a:br>
              <a:rPr lang="en-IN" sz="2700" dirty="0">
                <a:latin typeface="Trebuchet MS" pitchFamily="34" charset="0"/>
              </a:rPr>
            </a:br>
            <a:r>
              <a:rPr lang="en-IN" sz="2700" dirty="0">
                <a:latin typeface="Trebuchet MS" pitchFamily="34" charset="0"/>
              </a:rPr>
              <a:t>9823140520</a:t>
            </a:r>
            <a:endParaRPr lang="en-US" sz="2700" i="1" dirty="0">
              <a:solidFill>
                <a:srgbClr val="FFFFFF"/>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E5A0-7D90-4029-9697-233A9A29F97F}"/>
              </a:ext>
            </a:extLst>
          </p:cNvPr>
          <p:cNvSpPr>
            <a:spLocks noGrp="1"/>
          </p:cNvSpPr>
          <p:nvPr>
            <p:ph type="title"/>
          </p:nvPr>
        </p:nvSpPr>
        <p:spPr/>
        <p:txBody>
          <a:bodyPr/>
          <a:lstStyle/>
          <a:p>
            <a:pPr algn="ctr"/>
            <a:r>
              <a:rPr lang="en-US" b="1" u="sng" dirty="0"/>
              <a:t>Clause : 11 : Detailed Analysis</a:t>
            </a:r>
            <a:endParaRPr lang="en-IN" b="1" u="sng" dirty="0"/>
          </a:p>
        </p:txBody>
      </p:sp>
      <p:sp>
        <p:nvSpPr>
          <p:cNvPr id="3" name="Content Placeholder 2">
            <a:extLst>
              <a:ext uri="{FF2B5EF4-FFF2-40B4-BE49-F238E27FC236}">
                <a16:creationId xmlns:a16="http://schemas.microsoft.com/office/drawing/2014/main" id="{73ED5459-9600-4A7E-A454-22A039C3C044}"/>
              </a:ext>
            </a:extLst>
          </p:cNvPr>
          <p:cNvSpPr>
            <a:spLocks noGrp="1"/>
          </p:cNvSpPr>
          <p:nvPr>
            <p:ph sz="half" idx="1"/>
          </p:nvPr>
        </p:nvSpPr>
        <p:spPr>
          <a:ln>
            <a:solidFill>
              <a:schemeClr val="tx1"/>
            </a:solidFill>
          </a:ln>
        </p:spPr>
        <p:txBody>
          <a:bodyPr>
            <a:normAutofit fontScale="70000" lnSpcReduction="20000"/>
          </a:bodyPr>
          <a:lstStyle/>
          <a:p>
            <a:r>
              <a:rPr lang="en-US" sz="2900" dirty="0"/>
              <a:t>Section 44AA : </a:t>
            </a:r>
          </a:p>
          <a:p>
            <a:pPr marL="514350" indent="-514350">
              <a:buFont typeface="+mj-lt"/>
              <a:buAutoNum type="arabicPeriod"/>
            </a:pPr>
            <a:r>
              <a:rPr lang="en-US" sz="2900" dirty="0"/>
              <a:t>Person Liable to maintain BOA as per this section are – Person carrying on business or profession of </a:t>
            </a:r>
          </a:p>
          <a:p>
            <a:pPr lvl="1">
              <a:buFont typeface="Wingdings" panose="05000000000000000000" pitchFamily="2" charset="2"/>
              <a:buChar char="Ø"/>
            </a:pPr>
            <a:r>
              <a:rPr lang="en-US" sz="2300" dirty="0"/>
              <a:t> legal, medical, engineering or architectural profession or </a:t>
            </a:r>
          </a:p>
          <a:p>
            <a:pPr lvl="1">
              <a:buFont typeface="Wingdings" panose="05000000000000000000" pitchFamily="2" charset="2"/>
              <a:buChar char="Ø"/>
            </a:pPr>
            <a:r>
              <a:rPr lang="en-US" sz="2300" dirty="0"/>
              <a:t> the profession of accountancy or </a:t>
            </a:r>
          </a:p>
          <a:p>
            <a:pPr lvl="1">
              <a:buFont typeface="Wingdings" panose="05000000000000000000" pitchFamily="2" charset="2"/>
              <a:buChar char="Ø"/>
            </a:pPr>
            <a:r>
              <a:rPr lang="en-US" sz="2300" dirty="0"/>
              <a:t> technical consultancy or </a:t>
            </a:r>
          </a:p>
          <a:p>
            <a:pPr lvl="1">
              <a:buFont typeface="Wingdings" panose="05000000000000000000" pitchFamily="2" charset="2"/>
              <a:buChar char="Ø"/>
            </a:pPr>
            <a:r>
              <a:rPr lang="en-US" sz="2300" dirty="0"/>
              <a:t> interior decoration</a:t>
            </a:r>
          </a:p>
          <a:p>
            <a:pPr lvl="1">
              <a:buFont typeface="Wingdings" panose="05000000000000000000" pitchFamily="2" charset="2"/>
              <a:buChar char="Ø"/>
            </a:pPr>
            <a:r>
              <a:rPr lang="en-US" sz="2300" dirty="0"/>
              <a:t> any other profession as is notified by the Board</a:t>
            </a:r>
          </a:p>
          <a:p>
            <a:pPr marL="514350" indent="-514350">
              <a:buFont typeface="+mj-lt"/>
              <a:buAutoNum type="arabicPeriod"/>
            </a:pPr>
            <a:r>
              <a:rPr lang="en-US" sz="2900" dirty="0"/>
              <a:t>Every person carrying on business or profession if his income from business or profession &gt; 1,20,000 (for </a:t>
            </a:r>
            <a:r>
              <a:rPr lang="en-US" sz="2900" dirty="0" err="1"/>
              <a:t>Indl</a:t>
            </a:r>
            <a:r>
              <a:rPr lang="en-US" sz="2900" dirty="0"/>
              <a:t> or HUF Rs.250000) or Total Sales/Gross receipts &gt; 10,00,000 (for </a:t>
            </a:r>
            <a:r>
              <a:rPr lang="en-US" sz="2900" dirty="0" err="1"/>
              <a:t>Indl</a:t>
            </a:r>
            <a:r>
              <a:rPr lang="en-US" sz="2900" dirty="0"/>
              <a:t> or HUF Rs.25 lacs) in any one of the three preceding FY.</a:t>
            </a:r>
          </a:p>
          <a:p>
            <a:endParaRPr lang="en-IN" dirty="0"/>
          </a:p>
        </p:txBody>
      </p:sp>
      <p:sp>
        <p:nvSpPr>
          <p:cNvPr id="4" name="Content Placeholder 3">
            <a:extLst>
              <a:ext uri="{FF2B5EF4-FFF2-40B4-BE49-F238E27FC236}">
                <a16:creationId xmlns:a16="http://schemas.microsoft.com/office/drawing/2014/main" id="{B8F48515-20A6-467C-BCFD-6020FFF20A7D}"/>
              </a:ext>
            </a:extLst>
          </p:cNvPr>
          <p:cNvSpPr>
            <a:spLocks noGrp="1"/>
          </p:cNvSpPr>
          <p:nvPr>
            <p:ph sz="half" idx="2"/>
          </p:nvPr>
        </p:nvSpPr>
        <p:spPr>
          <a:ln>
            <a:solidFill>
              <a:schemeClr val="tx1"/>
            </a:solidFill>
          </a:ln>
        </p:spPr>
        <p:txBody>
          <a:bodyPr>
            <a:normAutofit fontScale="70000" lnSpcReduction="20000"/>
          </a:bodyPr>
          <a:lstStyle/>
          <a:p>
            <a:pPr marL="514350" indent="-514350">
              <a:buFont typeface="+mj-lt"/>
              <a:buAutoNum type="arabicPeriod" startAt="3"/>
            </a:pPr>
            <a:r>
              <a:rPr lang="en-US" sz="2600" dirty="0"/>
              <a:t>Where Business/profession is newly setup -  if income is likely to &gt; 1,20,000 (for </a:t>
            </a:r>
            <a:r>
              <a:rPr lang="en-US" sz="2600" dirty="0" err="1"/>
              <a:t>Indl</a:t>
            </a:r>
            <a:r>
              <a:rPr lang="en-US" sz="2600" dirty="0"/>
              <a:t> or HUF Rs.250000) or Sales/Gross receipt likely to &gt; 10,00,000 (for </a:t>
            </a:r>
            <a:r>
              <a:rPr lang="en-US" sz="2600" dirty="0" err="1"/>
              <a:t>Indl</a:t>
            </a:r>
            <a:r>
              <a:rPr lang="en-US" sz="2600" dirty="0"/>
              <a:t> or HUF Rs.</a:t>
            </a:r>
            <a:r>
              <a:rPr lang="en-US" sz="2600"/>
              <a:t>25 lacs) during </a:t>
            </a:r>
            <a:r>
              <a:rPr lang="en-US" sz="2600" dirty="0"/>
              <a:t>the PY</a:t>
            </a:r>
          </a:p>
          <a:p>
            <a:pPr marL="514350" indent="-514350">
              <a:buFont typeface="+mj-lt"/>
              <a:buAutoNum type="arabicPeriod" startAt="3"/>
            </a:pPr>
            <a:r>
              <a:rPr lang="en-US" sz="2600" dirty="0"/>
              <a:t> When PGBP are deemed to be Profit and gain from Sec. 44AE, 44BB, 44BBB, and the </a:t>
            </a:r>
            <a:r>
              <a:rPr lang="en-US" sz="2600" dirty="0" err="1"/>
              <a:t>asseessee</a:t>
            </a:r>
            <a:r>
              <a:rPr lang="en-US" sz="2600" dirty="0"/>
              <a:t> claimed his income lower than so deemed income</a:t>
            </a:r>
          </a:p>
          <a:p>
            <a:pPr marL="514350" indent="-514350">
              <a:buFont typeface="+mj-lt"/>
              <a:buAutoNum type="arabicPeriod" startAt="3"/>
            </a:pPr>
            <a:r>
              <a:rPr lang="en-US" sz="2600" dirty="0"/>
              <a:t> where Provision of 44AD(4) is applicable and his income &gt; basic exemption limit.</a:t>
            </a:r>
          </a:p>
          <a:p>
            <a:pPr marL="0" indent="0">
              <a:buNone/>
            </a:pPr>
            <a:endParaRPr lang="en-IN" dirty="0"/>
          </a:p>
        </p:txBody>
      </p:sp>
    </p:spTree>
    <p:extLst>
      <p:ext uri="{BB962C8B-B14F-4D97-AF65-F5344CB8AC3E}">
        <p14:creationId xmlns:p14="http://schemas.microsoft.com/office/powerpoint/2010/main" val="38917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7EB1-B313-4AAF-9C50-D914D83A4FAE}"/>
              </a:ext>
            </a:extLst>
          </p:cNvPr>
          <p:cNvSpPr>
            <a:spLocks noGrp="1"/>
          </p:cNvSpPr>
          <p:nvPr>
            <p:ph type="title"/>
          </p:nvPr>
        </p:nvSpPr>
        <p:spPr/>
        <p:txBody>
          <a:bodyPr/>
          <a:lstStyle/>
          <a:p>
            <a:pPr algn="ctr"/>
            <a:r>
              <a:rPr lang="en-IN" b="1" u="sng" dirty="0"/>
              <a:t>Clause 11:  Relevant Issues</a:t>
            </a:r>
          </a:p>
        </p:txBody>
      </p:sp>
      <p:sp>
        <p:nvSpPr>
          <p:cNvPr id="3" name="Content Placeholder 2">
            <a:extLst>
              <a:ext uri="{FF2B5EF4-FFF2-40B4-BE49-F238E27FC236}">
                <a16:creationId xmlns:a16="http://schemas.microsoft.com/office/drawing/2014/main" id="{032CC3E8-FBFD-4E8F-9ABD-85810F526C55}"/>
              </a:ext>
            </a:extLst>
          </p:cNvPr>
          <p:cNvSpPr>
            <a:spLocks noGrp="1"/>
          </p:cNvSpPr>
          <p:nvPr>
            <p:ph idx="1"/>
          </p:nvPr>
        </p:nvSpPr>
        <p:spPr>
          <a:ln>
            <a:solidFill>
              <a:schemeClr val="tx1"/>
            </a:solidFill>
          </a:ln>
        </p:spPr>
        <p:txBody>
          <a:bodyPr/>
          <a:lstStyle/>
          <a:p>
            <a:pPr>
              <a:buFont typeface="Wingdings" panose="05000000000000000000" pitchFamily="2" charset="2"/>
              <a:buChar char="Ø"/>
            </a:pPr>
            <a:r>
              <a:rPr lang="en-US" dirty="0"/>
              <a:t>Where stock records are not maintained due to high volume of transactions, what is auditor’s stand?</a:t>
            </a:r>
          </a:p>
          <a:p>
            <a:pPr>
              <a:buFont typeface="Wingdings" panose="05000000000000000000" pitchFamily="2" charset="2"/>
              <a:buChar char="Ø"/>
            </a:pPr>
            <a:endParaRPr lang="en-US" dirty="0"/>
          </a:p>
          <a:p>
            <a:pPr>
              <a:buFont typeface="Wingdings" panose="05000000000000000000" pitchFamily="2" charset="2"/>
              <a:buChar char="Ø"/>
            </a:pPr>
            <a:r>
              <a:rPr lang="en-US" dirty="0"/>
              <a:t>If multiple location accounting is there like SAP, ERP etc. then how will </a:t>
            </a:r>
            <a:r>
              <a:rPr lang="en-IN" dirty="0"/>
              <a:t>the same be reported?</a:t>
            </a:r>
          </a:p>
          <a:p>
            <a:pPr>
              <a:buFont typeface="Wingdings" panose="05000000000000000000" pitchFamily="2" charset="2"/>
              <a:buChar char="Ø"/>
            </a:pPr>
            <a:endParaRPr lang="en-IN" dirty="0"/>
          </a:p>
          <a:p>
            <a:pPr>
              <a:buFont typeface="Wingdings" panose="05000000000000000000" pitchFamily="2" charset="2"/>
              <a:buChar char="Ø"/>
            </a:pPr>
            <a:r>
              <a:rPr lang="en-IN" dirty="0"/>
              <a:t> </a:t>
            </a:r>
            <a:r>
              <a:rPr lang="en-US" dirty="0"/>
              <a:t>In case where stock records are not properly maintained by the assessee due to the nature, level, volume and variety of items/ transactions, What is the call of Tax auditors?</a:t>
            </a:r>
            <a:endParaRPr lang="en-IN" dirty="0"/>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48645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FC73-365D-4BC8-8F00-E0F0CA2A41A1}"/>
              </a:ext>
            </a:extLst>
          </p:cNvPr>
          <p:cNvSpPr>
            <a:spLocks noGrp="1"/>
          </p:cNvSpPr>
          <p:nvPr>
            <p:ph type="title"/>
          </p:nvPr>
        </p:nvSpPr>
        <p:spPr/>
        <p:txBody>
          <a:bodyPr/>
          <a:lstStyle/>
          <a:p>
            <a:pPr algn="ctr"/>
            <a:r>
              <a:rPr lang="en-IN" b="1" u="sng" dirty="0"/>
              <a:t>Clause 12: Presumptive profit</a:t>
            </a:r>
          </a:p>
        </p:txBody>
      </p:sp>
      <p:sp>
        <p:nvSpPr>
          <p:cNvPr id="3" name="Content Placeholder 2">
            <a:extLst>
              <a:ext uri="{FF2B5EF4-FFF2-40B4-BE49-F238E27FC236}">
                <a16:creationId xmlns:a16="http://schemas.microsoft.com/office/drawing/2014/main" id="{662193D5-DD93-4E61-A85D-D132AAF2D66E}"/>
              </a:ext>
            </a:extLst>
          </p:cNvPr>
          <p:cNvSpPr>
            <a:spLocks noGrp="1"/>
          </p:cNvSpPr>
          <p:nvPr>
            <p:ph idx="1"/>
          </p:nvPr>
        </p:nvSpPr>
        <p:spPr>
          <a:xfrm>
            <a:off x="838200" y="1825625"/>
            <a:ext cx="10515600" cy="1603375"/>
          </a:xfrm>
          <a:ln>
            <a:solidFill>
              <a:schemeClr val="tx1"/>
            </a:solidFill>
          </a:ln>
        </p:spPr>
        <p:txBody>
          <a:bodyPr/>
          <a:lstStyle/>
          <a:p>
            <a:pPr>
              <a:buFont typeface="Wingdings" panose="05000000000000000000" pitchFamily="2" charset="2"/>
              <a:buChar char="Ø"/>
            </a:pPr>
            <a:r>
              <a:rPr lang="en-US" sz="2400" dirty="0"/>
              <a:t>Clause 12 : Whether the profit and loss account includes any profits and gains assessable on presumptive basis, if yes, indicate the amount and the relevant sections (44AD, 44AE, 44AF, 44B, 44BB, 44BBA, 44BBB Chapter XII-G, First Schedule or any other relevant section)</a:t>
            </a:r>
          </a:p>
          <a:p>
            <a:endParaRPr lang="en-IN" dirty="0"/>
          </a:p>
        </p:txBody>
      </p:sp>
      <p:graphicFrame>
        <p:nvGraphicFramePr>
          <p:cNvPr id="9" name="Table 8">
            <a:extLst>
              <a:ext uri="{FF2B5EF4-FFF2-40B4-BE49-F238E27FC236}">
                <a16:creationId xmlns:a16="http://schemas.microsoft.com/office/drawing/2014/main" id="{14CE768D-22F5-4CC5-A4BE-FCEBD45DEEAB}"/>
              </a:ext>
            </a:extLst>
          </p:cNvPr>
          <p:cNvGraphicFramePr>
            <a:graphicFrameLocks noGrp="1"/>
          </p:cNvGraphicFramePr>
          <p:nvPr>
            <p:extLst>
              <p:ext uri="{D42A27DB-BD31-4B8C-83A1-F6EECF244321}">
                <p14:modId xmlns:p14="http://schemas.microsoft.com/office/powerpoint/2010/main" val="2969967814"/>
              </p:ext>
            </p:extLst>
          </p:nvPr>
        </p:nvGraphicFramePr>
        <p:xfrm>
          <a:off x="899973" y="3563937"/>
          <a:ext cx="10392053" cy="3101933"/>
        </p:xfrm>
        <a:graphic>
          <a:graphicData uri="http://schemas.openxmlformats.org/drawingml/2006/table">
            <a:tbl>
              <a:tblPr firstRow="1" bandRow="1">
                <a:tableStyleId>{5940675A-B579-460E-94D1-54222C63F5DA}</a:tableStyleId>
              </a:tblPr>
              <a:tblGrid>
                <a:gridCol w="1316194">
                  <a:extLst>
                    <a:ext uri="{9D8B030D-6E8A-4147-A177-3AD203B41FA5}">
                      <a16:colId xmlns:a16="http://schemas.microsoft.com/office/drawing/2014/main" val="2011481615"/>
                    </a:ext>
                  </a:extLst>
                </a:gridCol>
                <a:gridCol w="2139877">
                  <a:extLst>
                    <a:ext uri="{9D8B030D-6E8A-4147-A177-3AD203B41FA5}">
                      <a16:colId xmlns:a16="http://schemas.microsoft.com/office/drawing/2014/main" val="2350275227"/>
                    </a:ext>
                  </a:extLst>
                </a:gridCol>
                <a:gridCol w="6935982">
                  <a:extLst>
                    <a:ext uri="{9D8B030D-6E8A-4147-A177-3AD203B41FA5}">
                      <a16:colId xmlns:a16="http://schemas.microsoft.com/office/drawing/2014/main" val="2066285244"/>
                    </a:ext>
                  </a:extLst>
                </a:gridCol>
              </a:tblGrid>
              <a:tr h="385881">
                <a:tc>
                  <a:txBody>
                    <a:bodyPr/>
                    <a:lstStyle/>
                    <a:p>
                      <a:pPr algn="ctr"/>
                      <a:r>
                        <a:rPr lang="en-IN" b="1" u="sng" dirty="0"/>
                        <a:t>SR No.</a:t>
                      </a:r>
                    </a:p>
                  </a:txBody>
                  <a:tcPr>
                    <a:solidFill>
                      <a:schemeClr val="bg2">
                        <a:lumMod val="90000"/>
                      </a:schemeClr>
                    </a:solidFill>
                  </a:tcPr>
                </a:tc>
                <a:tc>
                  <a:txBody>
                    <a:bodyPr/>
                    <a:lstStyle/>
                    <a:p>
                      <a:pPr algn="ctr"/>
                      <a:r>
                        <a:rPr lang="en-IN" b="1" u="sng" dirty="0"/>
                        <a:t>Section</a:t>
                      </a:r>
                    </a:p>
                  </a:txBody>
                  <a:tcPr>
                    <a:solidFill>
                      <a:schemeClr val="bg2">
                        <a:lumMod val="90000"/>
                      </a:schemeClr>
                    </a:solidFill>
                  </a:tcPr>
                </a:tc>
                <a:tc>
                  <a:txBody>
                    <a:bodyPr/>
                    <a:lstStyle/>
                    <a:p>
                      <a:pPr algn="ctr"/>
                      <a:r>
                        <a:rPr lang="en-IN" b="1" u="sng" dirty="0"/>
                        <a:t>Business Covered</a:t>
                      </a:r>
                    </a:p>
                  </a:txBody>
                  <a:tcPr>
                    <a:solidFill>
                      <a:schemeClr val="bg2">
                        <a:lumMod val="90000"/>
                      </a:schemeClr>
                    </a:solidFill>
                  </a:tcPr>
                </a:tc>
                <a:extLst>
                  <a:ext uri="{0D108BD9-81ED-4DB2-BD59-A6C34878D82A}">
                    <a16:rowId xmlns:a16="http://schemas.microsoft.com/office/drawing/2014/main" val="1066520885"/>
                  </a:ext>
                </a:extLst>
              </a:tr>
              <a:tr h="221031">
                <a:tc>
                  <a:txBody>
                    <a:bodyPr/>
                    <a:lstStyle/>
                    <a:p>
                      <a:pPr algn="ctr"/>
                      <a:r>
                        <a:rPr lang="en-IN" dirty="0"/>
                        <a:t>1</a:t>
                      </a:r>
                    </a:p>
                  </a:txBody>
                  <a:tcPr/>
                </a:tc>
                <a:tc>
                  <a:txBody>
                    <a:bodyPr/>
                    <a:lstStyle/>
                    <a:p>
                      <a:pPr algn="ctr"/>
                      <a:r>
                        <a:rPr lang="en-IN" dirty="0"/>
                        <a:t>44AD</a:t>
                      </a:r>
                    </a:p>
                  </a:txBody>
                  <a:tcPr/>
                </a:tc>
                <a:tc>
                  <a:txBody>
                    <a:bodyPr/>
                    <a:lstStyle/>
                    <a:p>
                      <a:r>
                        <a:rPr lang="en-US" dirty="0"/>
                        <a:t>Eligible Business</a:t>
                      </a:r>
                      <a:endParaRPr lang="en-IN" dirty="0"/>
                    </a:p>
                  </a:txBody>
                  <a:tcPr/>
                </a:tc>
                <a:extLst>
                  <a:ext uri="{0D108BD9-81ED-4DB2-BD59-A6C34878D82A}">
                    <a16:rowId xmlns:a16="http://schemas.microsoft.com/office/drawing/2014/main" val="2453353069"/>
                  </a:ext>
                </a:extLst>
              </a:tr>
              <a:tr h="221031">
                <a:tc>
                  <a:txBody>
                    <a:bodyPr/>
                    <a:lstStyle/>
                    <a:p>
                      <a:pPr algn="ctr"/>
                      <a:r>
                        <a:rPr lang="en-IN" dirty="0"/>
                        <a:t>2</a:t>
                      </a:r>
                    </a:p>
                  </a:txBody>
                  <a:tcPr/>
                </a:tc>
                <a:tc>
                  <a:txBody>
                    <a:bodyPr/>
                    <a:lstStyle/>
                    <a:p>
                      <a:pPr algn="ctr"/>
                      <a:r>
                        <a:rPr lang="en-IN" dirty="0"/>
                        <a:t>44AE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Transport business </a:t>
                      </a:r>
                    </a:p>
                  </a:txBody>
                  <a:tcPr/>
                </a:tc>
                <a:extLst>
                  <a:ext uri="{0D108BD9-81ED-4DB2-BD59-A6C34878D82A}">
                    <a16:rowId xmlns:a16="http://schemas.microsoft.com/office/drawing/2014/main" val="1612481176"/>
                  </a:ext>
                </a:extLst>
              </a:tr>
              <a:tr h="385881">
                <a:tc>
                  <a:txBody>
                    <a:bodyPr/>
                    <a:lstStyle/>
                    <a:p>
                      <a:pPr algn="ctr"/>
                      <a:r>
                        <a:rPr lang="en-IN" dirty="0"/>
                        <a:t>3</a:t>
                      </a:r>
                    </a:p>
                  </a:txBody>
                  <a:tcPr/>
                </a:tc>
                <a:tc>
                  <a:txBody>
                    <a:bodyPr/>
                    <a:lstStyle/>
                    <a:p>
                      <a:pPr algn="ctr"/>
                      <a:r>
                        <a:rPr lang="en-IN" dirty="0"/>
                        <a:t>44B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Shipping business of a non-resident 	</a:t>
                      </a:r>
                    </a:p>
                  </a:txBody>
                  <a:tcPr/>
                </a:tc>
                <a:extLst>
                  <a:ext uri="{0D108BD9-81ED-4DB2-BD59-A6C34878D82A}">
                    <a16:rowId xmlns:a16="http://schemas.microsoft.com/office/drawing/2014/main" val="114906447"/>
                  </a:ext>
                </a:extLst>
              </a:tr>
              <a:tr h="1212770">
                <a:tc>
                  <a:txBody>
                    <a:bodyPr/>
                    <a:lstStyle/>
                    <a:p>
                      <a:pPr algn="ctr"/>
                      <a:r>
                        <a:rPr lang="en-IN" dirty="0"/>
                        <a:t>4</a:t>
                      </a:r>
                    </a:p>
                  </a:txBody>
                  <a:tcPr/>
                </a:tc>
                <a:tc>
                  <a:txBody>
                    <a:bodyPr/>
                    <a:lstStyle/>
                    <a:p>
                      <a:pPr algn="ctr"/>
                      <a:r>
                        <a:rPr lang="en-IN" dirty="0"/>
                        <a:t>44BB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Providing service or facilities in connection with, or supplying plant and machinery on hire used, or to be used, in the prospecting for, or extraction or production of, mineral oils </a:t>
                      </a:r>
                    </a:p>
                  </a:txBody>
                  <a:tcPr/>
                </a:tc>
                <a:extLst>
                  <a:ext uri="{0D108BD9-81ED-4DB2-BD59-A6C34878D82A}">
                    <a16:rowId xmlns:a16="http://schemas.microsoft.com/office/drawing/2014/main" val="1624707858"/>
                  </a:ext>
                </a:extLst>
              </a:tr>
              <a:tr h="385881">
                <a:tc>
                  <a:txBody>
                    <a:bodyPr/>
                    <a:lstStyle/>
                    <a:p>
                      <a:pPr algn="ctr"/>
                      <a:r>
                        <a:rPr lang="en-IN" dirty="0"/>
                        <a:t>5</a:t>
                      </a:r>
                    </a:p>
                  </a:txBody>
                  <a:tcPr/>
                </a:tc>
                <a:tc>
                  <a:txBody>
                    <a:bodyPr/>
                    <a:lstStyle/>
                    <a:p>
                      <a:pPr algn="ctr"/>
                      <a:r>
                        <a:rPr lang="en-IN" dirty="0"/>
                        <a:t>44BBA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Operation of aircraft by non-resident 	</a:t>
                      </a:r>
                    </a:p>
                  </a:txBody>
                  <a:tcPr/>
                </a:tc>
                <a:extLst>
                  <a:ext uri="{0D108BD9-81ED-4DB2-BD59-A6C34878D82A}">
                    <a16:rowId xmlns:a16="http://schemas.microsoft.com/office/drawing/2014/main" val="2944116471"/>
                  </a:ext>
                </a:extLst>
              </a:tr>
            </a:tbl>
          </a:graphicData>
        </a:graphic>
      </p:graphicFrame>
    </p:spTree>
    <p:extLst>
      <p:ext uri="{BB962C8B-B14F-4D97-AF65-F5344CB8AC3E}">
        <p14:creationId xmlns:p14="http://schemas.microsoft.com/office/powerpoint/2010/main" val="652189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628</TotalTime>
  <Words>6800</Words>
  <Application>Microsoft Office PowerPoint</Application>
  <PresentationFormat>Widescreen</PresentationFormat>
  <Paragraphs>568</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Trebuchet MS</vt:lpstr>
      <vt:lpstr>Wingdings</vt:lpstr>
      <vt:lpstr>Office Theme</vt:lpstr>
      <vt:lpstr>Full day programe on Audit   Clause by clause analysis of Tax Audit Report</vt:lpstr>
      <vt:lpstr>Applicability of Tax Audit</vt:lpstr>
      <vt:lpstr>Tax Audit -3CD – Important Clauses</vt:lpstr>
      <vt:lpstr>Clause 4 : Registration under various indirect taxes</vt:lpstr>
      <vt:lpstr>Clause 9 : Details of Partnership</vt:lpstr>
      <vt:lpstr>Clause 11: Maintenance of BOA</vt:lpstr>
      <vt:lpstr>Clause : 11 : Detailed Analysis</vt:lpstr>
      <vt:lpstr>Clause 11:  Relevant Issues</vt:lpstr>
      <vt:lpstr>Clause 12: Presumptive profit</vt:lpstr>
      <vt:lpstr>Clause 12 : Continued …</vt:lpstr>
      <vt:lpstr>Clause 13: Method of accounting</vt:lpstr>
      <vt:lpstr>Clause 13 : Relevant issue:</vt:lpstr>
      <vt:lpstr>Why ICDS?</vt:lpstr>
      <vt:lpstr>ICD Standards </vt:lpstr>
      <vt:lpstr>Clause 16: Items not credited to P&amp;L</vt:lpstr>
      <vt:lpstr>Clause 16: Relevant Issue:</vt:lpstr>
      <vt:lpstr>Clause 17 : Section 43CA/50C</vt:lpstr>
      <vt:lpstr>Clause 17: Relevant Issue:</vt:lpstr>
      <vt:lpstr>Clause 18:Depreciation</vt:lpstr>
      <vt:lpstr>Clause 18 : Relevant Issue</vt:lpstr>
      <vt:lpstr>Clause 19 : Certain deductions</vt:lpstr>
      <vt:lpstr>Clause 19 : Certain deductions</vt:lpstr>
      <vt:lpstr>Clause 19 : Certain deductions</vt:lpstr>
      <vt:lpstr>Clause 20 Employee payments</vt:lpstr>
      <vt:lpstr>Clause 21 : Certain disallowances</vt:lpstr>
      <vt:lpstr>Clause 21 Certain disallowances:</vt:lpstr>
      <vt:lpstr>Clause 21 Certain disallowances:</vt:lpstr>
      <vt:lpstr>Clause 21 Relevant Issues:</vt:lpstr>
      <vt:lpstr>Clause 21 : Relevant issues</vt:lpstr>
      <vt:lpstr>23 Clause: Related party 40A2b</vt:lpstr>
      <vt:lpstr>23 Clause: Related party 40A2b</vt:lpstr>
      <vt:lpstr>Clause 23: Relevant issues</vt:lpstr>
      <vt:lpstr>Clause 24 : Deem income</vt:lpstr>
      <vt:lpstr>Clause 26 :Deduction on payment basis – Section 43B</vt:lpstr>
      <vt:lpstr>Clause 26 Relevant issues</vt:lpstr>
      <vt:lpstr>Clause 28  : Deem Gift – 56(2)(viia)</vt:lpstr>
      <vt:lpstr>Clause 29 : Deem Gift – 56(2)(viib)</vt:lpstr>
      <vt:lpstr>Clause 29A : Forfeiture 56(2)(ix)</vt:lpstr>
      <vt:lpstr>Clause 29B : Deem Gift – 56(2)(x)</vt:lpstr>
      <vt:lpstr>Clause 29B : Deem Gift – 56(2)(x)</vt:lpstr>
      <vt:lpstr>Clause 29B : Deem Gift – 56(2)(x)- Proviso</vt:lpstr>
      <vt:lpstr>Clause 29B: Deem Gift – 56(2)(x)- Proviso</vt:lpstr>
      <vt:lpstr>Clause 30A :  Adjustment to 92CE</vt:lpstr>
      <vt:lpstr>Clause 30B :  Limitation on interest deduction u/s 94B(1) </vt:lpstr>
      <vt:lpstr>Clause 30C :  GAAR</vt:lpstr>
      <vt:lpstr>Clause 30C :  GAAR</vt:lpstr>
      <vt:lpstr>Clause 30C :  Issues - GAAR</vt:lpstr>
      <vt:lpstr>Pre cursor to GAAR</vt:lpstr>
      <vt:lpstr>Consequences of GAAR</vt:lpstr>
      <vt:lpstr>CBDT clarifications (Circular 7/2017)</vt:lpstr>
      <vt:lpstr>Clause 31: Loan/specified sum Taken U/s 269SS &amp; 269T</vt:lpstr>
      <vt:lpstr>Clause 31: Loan/specified sum Taken U/s 269SS &amp; 269T</vt:lpstr>
      <vt:lpstr>Clause 32 : Change in share holding</vt:lpstr>
      <vt:lpstr>Clause 34: TDS Compliance</vt:lpstr>
      <vt:lpstr>Clause 34: TDS Compliance</vt:lpstr>
      <vt:lpstr>Applicability of Section 194R:</vt:lpstr>
      <vt:lpstr>Time of Payment of TDS u/s 194R :</vt:lpstr>
      <vt:lpstr>Treatment of Out of pocket expenses :</vt:lpstr>
      <vt:lpstr>Clause 36A : Deemed dividend u/s 2(22)(e)</vt:lpstr>
      <vt:lpstr>Clause 43 : Parent company furnishes report u/s 286(2)</vt:lpstr>
      <vt:lpstr>Clause 44 : Breakup of Expenditure</vt:lpstr>
      <vt:lpstr>Audit Process and Trust</vt:lpstr>
      <vt:lpstr>PowerPoint Presentation</vt:lpstr>
      <vt:lpstr>Thank You  Kusai Goawala kusai@gkdj.in 9823140520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 Suhanda</dc:creator>
  <cp:lastModifiedBy>Kusai Goawala</cp:lastModifiedBy>
  <cp:revision>72</cp:revision>
  <dcterms:created xsi:type="dcterms:W3CDTF">2023-08-21T15:14:10Z</dcterms:created>
  <dcterms:modified xsi:type="dcterms:W3CDTF">2023-09-08T07:15:19Z</dcterms:modified>
</cp:coreProperties>
</file>