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template.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7" r:id="rId4"/>
  </p:sldMasterIdLst>
  <p:notesMasterIdLst>
    <p:notesMasterId r:id="rId47"/>
  </p:notesMasterIdLst>
  <p:sldIdLst>
    <p:sldId id="1865" r:id="rId5"/>
    <p:sldId id="1866" r:id="rId6"/>
    <p:sldId id="1867" r:id="rId7"/>
    <p:sldId id="1877" r:id="rId8"/>
    <p:sldId id="1872" r:id="rId9"/>
    <p:sldId id="1880" r:id="rId10"/>
    <p:sldId id="1870" r:id="rId11"/>
    <p:sldId id="1912" r:id="rId12"/>
    <p:sldId id="1913" r:id="rId13"/>
    <p:sldId id="1914" r:id="rId14"/>
    <p:sldId id="1918" r:id="rId15"/>
    <p:sldId id="1917" r:id="rId16"/>
    <p:sldId id="1919" r:id="rId17"/>
    <p:sldId id="1873" r:id="rId18"/>
    <p:sldId id="1881" r:id="rId19"/>
    <p:sldId id="1875" r:id="rId20"/>
    <p:sldId id="1876" r:id="rId21"/>
    <p:sldId id="1846" r:id="rId22"/>
    <p:sldId id="1882" r:id="rId23"/>
    <p:sldId id="1868" r:id="rId24"/>
    <p:sldId id="1920" r:id="rId25"/>
    <p:sldId id="1883" r:id="rId26"/>
    <p:sldId id="1884" r:id="rId27"/>
    <p:sldId id="1885" r:id="rId28"/>
    <p:sldId id="1887" r:id="rId29"/>
    <p:sldId id="1888" r:id="rId30"/>
    <p:sldId id="1895" r:id="rId31"/>
    <p:sldId id="1896" r:id="rId32"/>
    <p:sldId id="1890" r:id="rId33"/>
    <p:sldId id="1891" r:id="rId34"/>
    <p:sldId id="1892" r:id="rId35"/>
    <p:sldId id="1897" r:id="rId36"/>
    <p:sldId id="1899" r:id="rId37"/>
    <p:sldId id="1900" r:id="rId38"/>
    <p:sldId id="1894" r:id="rId39"/>
    <p:sldId id="1903" r:id="rId40"/>
    <p:sldId id="1904" r:id="rId41"/>
    <p:sldId id="1906" r:id="rId42"/>
    <p:sldId id="1910" r:id="rId43"/>
    <p:sldId id="1911" r:id="rId44"/>
    <p:sldId id="1859" r:id="rId45"/>
    <p:sldId id="1860" r:id="rId4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80" userDrawn="1">
          <p15:clr>
            <a:srgbClr val="A4A3A4"/>
          </p15:clr>
        </p15:guide>
        <p15:guide id="3" pos="7200" userDrawn="1">
          <p15:clr>
            <a:srgbClr val="A4A3A4"/>
          </p15:clr>
        </p15:guide>
        <p15:guide id="4" pos="4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734"/>
    <a:srgbClr val="005C68"/>
    <a:srgbClr val="3B2E58"/>
    <a:srgbClr val="FE4387"/>
    <a:srgbClr val="FF2625"/>
    <a:srgbClr val="007788"/>
    <a:srgbClr val="297C2A"/>
    <a:srgbClr val="F69000"/>
    <a:srgbClr val="01C2D1"/>
    <a:srgbClr val="6B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4DCB8F-BF3F-421D-96DD-53299B434546}" v="51" dt="2023-08-31T06:53:53.703"/>
    <p1510:client id="{432F4CA5-2F6F-40DF-84AE-CCF6D5B48B30}" v="1295" dt="2023-09-01T01:20:59.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40"/>
    <p:restoredTop sz="94663"/>
  </p:normalViewPr>
  <p:slideViewPr>
    <p:cSldViewPr snapToGrid="0">
      <p:cViewPr varScale="1">
        <p:scale>
          <a:sx n="64" d="100"/>
          <a:sy n="64" d="100"/>
        </p:scale>
        <p:origin x="1550" y="58"/>
      </p:cViewPr>
      <p:guideLst>
        <p:guide orient="horz" pos="2160"/>
        <p:guide pos="480"/>
        <p:guide pos="7200"/>
        <p:guide pos="4368"/>
      </p:guideLst>
    </p:cSldViewPr>
  </p:slideViewPr>
  <p:notesTextViewPr>
    <p:cViewPr>
      <p:scale>
        <a:sx n="1" d="1"/>
        <a:sy n="1" d="1"/>
      </p:scale>
      <p:origin x="0" y="0"/>
    </p:cViewPr>
  </p:notesTextViewPr>
  <p:sorterViewPr>
    <p:cViewPr>
      <p:scale>
        <a:sx n="140" d="100"/>
        <a:sy n="140" d="100"/>
      </p:scale>
      <p:origin x="0" y="-17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F622F8-1824-4338-8C3C-5529D3BDEF4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30723" name="Rectangle 3">
            <a:extLst>
              <a:ext uri="{FF2B5EF4-FFF2-40B4-BE49-F238E27FC236}">
                <a16:creationId xmlns:a16="http://schemas.microsoft.com/office/drawing/2014/main" id="{618DDD53-BB38-4118-BC75-9CE27D49C5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14340" name="Rectangle 4">
            <a:extLst>
              <a:ext uri="{FF2B5EF4-FFF2-40B4-BE49-F238E27FC236}">
                <a16:creationId xmlns:a16="http://schemas.microsoft.com/office/drawing/2014/main" id="{6C03B6F7-B1AE-4118-ABA2-FFEC9B8F0E9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646F5356-BDE8-43C1-9587-85323D02B19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a:extLst>
              <a:ext uri="{FF2B5EF4-FFF2-40B4-BE49-F238E27FC236}">
                <a16:creationId xmlns:a16="http://schemas.microsoft.com/office/drawing/2014/main" id="{89912C35-11A9-4DA7-8476-F1823F658CA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30727" name="Rectangle 7">
            <a:extLst>
              <a:ext uri="{FF2B5EF4-FFF2-40B4-BE49-F238E27FC236}">
                <a16:creationId xmlns:a16="http://schemas.microsoft.com/office/drawing/2014/main" id="{7180ED79-CEC3-4FB9-B511-8597B20A0C1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DEB7EE2-04A2-4FB2-9625-C9C73AC4D32F}"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a:t>
            </a:fld>
            <a:endParaRPr lang="en-US" altLang="en-US" dirty="0"/>
          </a:p>
        </p:txBody>
      </p:sp>
    </p:spTree>
    <p:extLst>
      <p:ext uri="{BB962C8B-B14F-4D97-AF65-F5344CB8AC3E}">
        <p14:creationId xmlns:p14="http://schemas.microsoft.com/office/powerpoint/2010/main" val="1676052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544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3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9427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15</a:t>
            </a:fld>
            <a:endParaRPr lang="en-US" altLang="en-US" dirty="0"/>
          </a:p>
        </p:txBody>
      </p:sp>
    </p:spTree>
    <p:extLst>
      <p:ext uri="{BB962C8B-B14F-4D97-AF65-F5344CB8AC3E}">
        <p14:creationId xmlns:p14="http://schemas.microsoft.com/office/powerpoint/2010/main" val="1688018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243A5AC0-459E-4425-91E3-48F0DAB26F1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9446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243A5AC0-459E-4425-91E3-48F0DAB26F1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161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19</a:t>
            </a:fld>
            <a:endParaRPr lang="en-US" altLang="en-US" dirty="0"/>
          </a:p>
        </p:txBody>
      </p:sp>
    </p:spTree>
    <p:extLst>
      <p:ext uri="{BB962C8B-B14F-4D97-AF65-F5344CB8AC3E}">
        <p14:creationId xmlns:p14="http://schemas.microsoft.com/office/powerpoint/2010/main" val="4205428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41</a:t>
            </a:fld>
            <a:endParaRPr lang="en-US" altLang="en-US" dirty="0"/>
          </a:p>
        </p:txBody>
      </p:sp>
    </p:spTree>
    <p:extLst>
      <p:ext uri="{BB962C8B-B14F-4D97-AF65-F5344CB8AC3E}">
        <p14:creationId xmlns:p14="http://schemas.microsoft.com/office/powerpoint/2010/main" val="4095288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7842D7-C728-4EBD-982B-B8BE79E4DBBE}" type="slidenum">
              <a:rPr lang="en-US" altLang="en-US"/>
              <a:pPr eaLnBrk="1" hangingPunct="1"/>
              <a:t>2</a:t>
            </a:fld>
            <a:endParaRPr lang="en-US" altLang="en-US" dirty="0"/>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780992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4</a:t>
            </a:fld>
            <a:endParaRPr lang="en-US" altLang="en-US" dirty="0"/>
          </a:p>
        </p:txBody>
      </p:sp>
    </p:spTree>
    <p:extLst>
      <p:ext uri="{BB962C8B-B14F-4D97-AF65-F5344CB8AC3E}">
        <p14:creationId xmlns:p14="http://schemas.microsoft.com/office/powerpoint/2010/main" val="326806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6</a:t>
            </a:fld>
            <a:endParaRPr lang="en-US" altLang="en-US" dirty="0"/>
          </a:p>
        </p:txBody>
      </p:sp>
    </p:spTree>
    <p:extLst>
      <p:ext uri="{BB962C8B-B14F-4D97-AF65-F5344CB8AC3E}">
        <p14:creationId xmlns:p14="http://schemas.microsoft.com/office/powerpoint/2010/main" val="285860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6089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6432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3861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8386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18441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69BE3FD0-1382-4F0E-A01F-F6C205E7DCDC}"/>
              </a:ext>
            </a:extLst>
          </p:cNvPr>
          <p:cNvSpPr>
            <a:spLocks noGrp="1"/>
          </p:cNvSpPr>
          <p:nvPr>
            <p:ph type="body" sz="quarter" idx="10"/>
          </p:nvPr>
        </p:nvSpPr>
        <p:spPr>
          <a:xfrm>
            <a:off x="4612641" y="3554917"/>
            <a:ext cx="6438912" cy="763083"/>
          </a:xfrm>
        </p:spPr>
        <p:txBody>
          <a:bodyPr>
            <a:noAutofit/>
          </a:bodyPr>
          <a:lstStyle>
            <a:lvl1pPr marL="0" indent="0">
              <a:buNone/>
              <a:defRPr sz="4000">
                <a:latin typeface="+mj-lt"/>
              </a:defRPr>
            </a:lvl1pPr>
            <a:lvl2pPr>
              <a:buNone/>
              <a:defRPr/>
            </a:lvl2pPr>
            <a:lvl3pPr>
              <a:buNone/>
              <a:defRPr/>
            </a:lvl3pPr>
            <a:lvl4pPr>
              <a:buNone/>
              <a:defRPr/>
            </a:lvl4pPr>
            <a:lvl5pPr>
              <a:buNone/>
              <a:defRPr/>
            </a:lvl5pPr>
          </a:lstStyle>
          <a:p>
            <a:pPr lvl="0"/>
            <a:r>
              <a:rPr lang="en-US" dirty="0"/>
              <a:t>Click to edit Master text styles</a:t>
            </a:r>
          </a:p>
        </p:txBody>
      </p:sp>
      <p:sp>
        <p:nvSpPr>
          <p:cNvPr id="7" name="Rectangle 2">
            <a:extLst>
              <a:ext uri="{FF2B5EF4-FFF2-40B4-BE49-F238E27FC236}">
                <a16:creationId xmlns:a16="http://schemas.microsoft.com/office/drawing/2014/main" id="{2E0BC0C9-E1C8-43B4-B02D-558783360CD4}"/>
              </a:ext>
            </a:extLst>
          </p:cNvPr>
          <p:cNvSpPr>
            <a:spLocks noGrp="1" noChangeArrowheads="1"/>
          </p:cNvSpPr>
          <p:nvPr>
            <p:ph type="ctrTitle" idx="4294967295"/>
          </p:nvPr>
        </p:nvSpPr>
        <p:spPr>
          <a:xfrm>
            <a:off x="4612640" y="2311400"/>
            <a:ext cx="5156200" cy="1117600"/>
          </a:xfrm>
        </p:spPr>
        <p:txBody>
          <a:bodyPr anchor="ctr">
            <a:normAutofit fontScale="90000"/>
          </a:bodyPr>
          <a:lstStyle>
            <a:lvl1pPr>
              <a:defRPr>
                <a:latin typeface="+mj-lt"/>
              </a:defRPr>
            </a:lvl1pPr>
          </a:lstStyle>
          <a:p>
            <a:pPr algn="l" eaLnBrk="1" hangingPunct="1"/>
            <a:endParaRPr lang="en-US" altLang="en-US" sz="6600" b="1" dirty="0">
              <a:latin typeface="+mn-lt"/>
            </a:endParaRPr>
          </a:p>
        </p:txBody>
      </p:sp>
      <p:pic>
        <p:nvPicPr>
          <p:cNvPr id="3" name="Picture 2">
            <a:extLst>
              <a:ext uri="{FF2B5EF4-FFF2-40B4-BE49-F238E27FC236}">
                <a16:creationId xmlns:a16="http://schemas.microsoft.com/office/drawing/2014/main" id="{D685578F-CE23-4B1E-8B29-2B29EC47FA2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0"/>
            <a:ext cx="3527592" cy="6858000"/>
          </a:xfrm>
          <a:prstGeom prst="rect">
            <a:avLst/>
          </a:prstGeom>
        </p:spPr>
      </p:pic>
    </p:spTree>
    <p:extLst>
      <p:ext uri="{BB962C8B-B14F-4D97-AF65-F5344CB8AC3E}">
        <p14:creationId xmlns:p14="http://schemas.microsoft.com/office/powerpoint/2010/main" val="1440679267"/>
      </p:ext>
    </p:extLst>
  </p:cSld>
  <p:clrMapOvr>
    <a:masterClrMapping/>
  </p:clrMapOvr>
  <p:transition spd="slow">
    <p:randomBar dir="vert"/>
  </p:transition>
  <p:extLst>
    <p:ext uri="{DCECCB84-F9BA-43D5-87BE-67443E8EF086}">
      <p15:sldGuideLst xmlns:p15="http://schemas.microsoft.com/office/powerpoint/2012/main">
        <p15:guide id="1" pos="2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Pr>
        <a:solidFill>
          <a:schemeClr val="accent3"/>
        </a:solidFill>
        <a:effectLst/>
      </p:bgPr>
    </p:bg>
    <p:spTree>
      <p:nvGrpSpPr>
        <p:cNvPr id="1" name=""/>
        <p:cNvGrpSpPr/>
        <p:nvPr/>
      </p:nvGrpSpPr>
      <p:grpSpPr>
        <a:xfrm>
          <a:off x="0" y="0"/>
          <a:ext cx="0" cy="0"/>
          <a:chOff x="0" y="0"/>
          <a:chExt cx="0" cy="0"/>
        </a:xfrm>
      </p:grpSpPr>
      <p:sp>
        <p:nvSpPr>
          <p:cNvPr id="19" name="Text Placeholder 4">
            <a:extLst>
              <a:ext uri="{FF2B5EF4-FFF2-40B4-BE49-F238E27FC236}">
                <a16:creationId xmlns:a16="http://schemas.microsoft.com/office/drawing/2014/main" id="{3E65ED86-A26C-479A-8393-0BFDCBCD43F2}"/>
              </a:ext>
            </a:extLst>
          </p:cNvPr>
          <p:cNvSpPr>
            <a:spLocks noGrp="1"/>
          </p:cNvSpPr>
          <p:nvPr>
            <p:ph type="body" sz="quarter" idx="13" hasCustomPrompt="1"/>
          </p:nvPr>
        </p:nvSpPr>
        <p:spPr>
          <a:xfrm>
            <a:off x="762000" y="1783952"/>
            <a:ext cx="10668000" cy="1111648"/>
          </a:xfrm>
          <a:prstGeom prst="rect">
            <a:avLst/>
          </a:prstGeom>
          <a:noFill/>
        </p:spPr>
        <p:txBody>
          <a:bodyPr wrap="square" lIns="91440" tIns="0" rIns="91440" bIns="0">
            <a:noAutofit/>
          </a:bodyPr>
          <a:lstStyle>
            <a:lvl1pPr marL="0" indent="0" algn="l">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dirty="0"/>
              <a:t>Insert content here</a:t>
            </a:r>
          </a:p>
        </p:txBody>
      </p:sp>
      <p:sp>
        <p:nvSpPr>
          <p:cNvPr id="2" name="Title 1">
            <a:extLst>
              <a:ext uri="{FF2B5EF4-FFF2-40B4-BE49-F238E27FC236}">
                <a16:creationId xmlns:a16="http://schemas.microsoft.com/office/drawing/2014/main" id="{AF513624-9AD4-4B61-B3D1-7B21213507C0}"/>
              </a:ext>
            </a:extLst>
          </p:cNvPr>
          <p:cNvSpPr>
            <a:spLocks noGrp="1"/>
          </p:cNvSpPr>
          <p:nvPr>
            <p:ph type="title"/>
          </p:nvPr>
        </p:nvSpPr>
        <p:spPr>
          <a:xfrm>
            <a:off x="762000" y="715964"/>
            <a:ext cx="10591800" cy="646332"/>
          </a:xfrm>
        </p:spPr>
        <p:txBody>
          <a:bodyPr>
            <a:noAutofit/>
          </a:bodyPr>
          <a:lstStyle>
            <a:lvl1pPr>
              <a:spcBef>
                <a:spcPts val="1000"/>
              </a:spcBef>
              <a:defRPr sz="4000" b="1"/>
            </a:lvl1pPr>
          </a:lstStyle>
          <a:p>
            <a:r>
              <a:rPr lang="en-US" dirty="0"/>
              <a:t>Click to edit Master title style</a:t>
            </a:r>
          </a:p>
        </p:txBody>
      </p:sp>
    </p:spTree>
    <p:extLst>
      <p:ext uri="{BB962C8B-B14F-4D97-AF65-F5344CB8AC3E}">
        <p14:creationId xmlns:p14="http://schemas.microsoft.com/office/powerpoint/2010/main" val="1422917410"/>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1B9BC-7BE7-4893-90FD-CC95830FD8F2}" type="datetimeFigureOut">
              <a:rPr lang="en-US" smtClean="0"/>
              <a:t>9/1/2023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15270E-046A-4C23-BC98-E307A7DD6BE8}" type="slidenum">
              <a:rPr lang="en-US" smtClean="0"/>
              <a:t>‹#›</a:t>
            </a:fld>
            <a:endParaRPr lang="en-US" dirty="0"/>
          </a:p>
        </p:txBody>
      </p:sp>
    </p:spTree>
    <p:extLst>
      <p:ext uri="{BB962C8B-B14F-4D97-AF65-F5344CB8AC3E}">
        <p14:creationId xmlns:p14="http://schemas.microsoft.com/office/powerpoint/2010/main" val="4137841689"/>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Photo Content">
    <p:bg>
      <p:bgPr>
        <a:solidFill>
          <a:schemeClr val="accent2"/>
        </a:solidFill>
        <a:effectLst/>
      </p:bgPr>
    </p:bg>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marL="0" indent="0">
              <a:buNone/>
              <a:defRPr sz="2000" b="1"/>
            </a:lvl1pPr>
            <a:lvl2pPr marL="228600" indent="-228600">
              <a:spcBef>
                <a:spcPts val="1000"/>
              </a:spcBef>
              <a:tabLst/>
              <a:defRPr sz="1800"/>
            </a:lvl2pPr>
          </a:lstStyle>
          <a:p>
            <a:pPr lvl="0"/>
            <a:r>
              <a:rPr lang="en-US" dirty="0"/>
              <a:t>Click to edit Master text styles</a:t>
            </a:r>
          </a:p>
          <a:p>
            <a:pPr lvl="1"/>
            <a:r>
              <a:rPr lang="en-US" dirty="0"/>
              <a:t>Second level</a:t>
            </a:r>
          </a:p>
        </p:txBody>
      </p:sp>
      <p:sp>
        <p:nvSpPr>
          <p:cNvPr id="14" name="Picture Placeholder 13">
            <a:extLst>
              <a:ext uri="{FF2B5EF4-FFF2-40B4-BE49-F238E27FC236}">
                <a16:creationId xmlns:a16="http://schemas.microsoft.com/office/drawing/2014/main" id="{9B1932CF-F265-4AEE-8704-F42C01AFB479}"/>
              </a:ext>
            </a:extLst>
          </p:cNvPr>
          <p:cNvSpPr>
            <a:spLocks noGrp="1"/>
          </p:cNvSpPr>
          <p:nvPr>
            <p:ph type="pic" sz="quarter" idx="10"/>
          </p:nvPr>
        </p:nvSpPr>
        <p:spPr>
          <a:xfrm>
            <a:off x="6858000" y="715963"/>
            <a:ext cx="4572000" cy="5113336"/>
          </a:xfrm>
        </p:spPr>
        <p:txBody>
          <a:bodyPr/>
          <a:lstStyle>
            <a:lvl1pPr>
              <a:buNone/>
              <a:defRPr/>
            </a:lvl1pPr>
          </a:lstStyle>
          <a:p>
            <a:endParaRPr lang="en-US" dirty="0"/>
          </a:p>
        </p:txBody>
      </p:sp>
      <p:pic>
        <p:nvPicPr>
          <p:cNvPr id="2" name="Picture 1">
            <a:extLst>
              <a:ext uri="{FF2B5EF4-FFF2-40B4-BE49-F238E27FC236}">
                <a16:creationId xmlns:a16="http://schemas.microsoft.com/office/drawing/2014/main" id="{1C19AE8D-05DC-434E-8BAB-DB7EE746238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
        <p:nvSpPr>
          <p:cNvPr id="3" name="Title 2">
            <a:extLst>
              <a:ext uri="{FF2B5EF4-FFF2-40B4-BE49-F238E27FC236}">
                <a16:creationId xmlns:a16="http://schemas.microsoft.com/office/drawing/2014/main" id="{33CCC0B9-F174-4BEA-B4A2-17F39F974373}"/>
              </a:ext>
            </a:extLst>
          </p:cNvPr>
          <p:cNvSpPr>
            <a:spLocks noGrp="1"/>
          </p:cNvSpPr>
          <p:nvPr>
            <p:ph type="title"/>
          </p:nvPr>
        </p:nvSpPr>
        <p:spPr>
          <a:xfrm>
            <a:off x="762000" y="715962"/>
            <a:ext cx="5334000" cy="1189038"/>
          </a:xfrm>
        </p:spPr>
        <p:txBody>
          <a:bodyPr anchor="t">
            <a:noAutofit/>
          </a:bodyPr>
          <a:lstStyle>
            <a:lvl1pPr>
              <a:spcBef>
                <a:spcPts val="1000"/>
              </a:spcBef>
              <a:defRPr sz="4000" b="1"/>
            </a:lvl1pPr>
          </a:lstStyle>
          <a:p>
            <a:r>
              <a:rPr lang="en-US" dirty="0"/>
              <a:t>Click to edit Master title style</a:t>
            </a:r>
          </a:p>
        </p:txBody>
      </p:sp>
    </p:spTree>
    <p:extLst>
      <p:ext uri="{BB962C8B-B14F-4D97-AF65-F5344CB8AC3E}">
        <p14:creationId xmlns:p14="http://schemas.microsoft.com/office/powerpoint/2010/main" val="3104946878"/>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Photo Content">
    <p:bg>
      <p:bgPr>
        <a:solidFill>
          <a:schemeClr val="accent2"/>
        </a:solidFill>
        <a:effectLst/>
      </p:bgPr>
    </p:bg>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marL="0" indent="0">
              <a:buNone/>
              <a:defRPr sz="2000" b="1"/>
            </a:lvl1pPr>
            <a:lvl2pPr marL="228600">
              <a:spcBef>
                <a:spcPts val="1000"/>
              </a:spcBef>
              <a:defRPr sz="1800"/>
            </a:lvl2pPr>
          </a:lstStyle>
          <a:p>
            <a:pPr lvl="0"/>
            <a:r>
              <a:rPr lang="en-US" dirty="0"/>
              <a:t>Click to edit Master text styles</a:t>
            </a:r>
          </a:p>
          <a:p>
            <a:pPr lvl="1"/>
            <a:r>
              <a:rPr lang="en-US" dirty="0"/>
              <a:t>Second level</a:t>
            </a:r>
          </a:p>
        </p:txBody>
      </p:sp>
      <p:sp>
        <p:nvSpPr>
          <p:cNvPr id="8" name="Picture Placeholder 13">
            <a:extLst>
              <a:ext uri="{FF2B5EF4-FFF2-40B4-BE49-F238E27FC236}">
                <a16:creationId xmlns:a16="http://schemas.microsoft.com/office/drawing/2014/main" id="{89E410BA-B0FE-4F0E-8BE5-D33CC016635B}"/>
              </a:ext>
            </a:extLst>
          </p:cNvPr>
          <p:cNvSpPr>
            <a:spLocks noGrp="1"/>
          </p:cNvSpPr>
          <p:nvPr>
            <p:ph type="pic" sz="quarter" idx="13"/>
          </p:nvPr>
        </p:nvSpPr>
        <p:spPr>
          <a:xfrm>
            <a:off x="6858000" y="3444081"/>
            <a:ext cx="4572000" cy="2362200"/>
          </a:xfrm>
        </p:spPr>
        <p:txBody>
          <a:bodyPr/>
          <a:lstStyle>
            <a:lvl1pPr>
              <a:buNone/>
              <a:defRPr/>
            </a:lvl1pPr>
          </a:lstStyle>
          <a:p>
            <a:endParaRPr lang="en-US" dirty="0"/>
          </a:p>
        </p:txBody>
      </p:sp>
      <p:sp>
        <p:nvSpPr>
          <p:cNvPr id="9" name="Picture Placeholder 13">
            <a:extLst>
              <a:ext uri="{FF2B5EF4-FFF2-40B4-BE49-F238E27FC236}">
                <a16:creationId xmlns:a16="http://schemas.microsoft.com/office/drawing/2014/main" id="{827A95C0-AE8D-46E1-9EF9-64504CBEF99E}"/>
              </a:ext>
            </a:extLst>
          </p:cNvPr>
          <p:cNvSpPr>
            <a:spLocks noGrp="1"/>
          </p:cNvSpPr>
          <p:nvPr>
            <p:ph type="pic" sz="quarter" idx="14"/>
          </p:nvPr>
        </p:nvSpPr>
        <p:spPr>
          <a:xfrm>
            <a:off x="6858000" y="715963"/>
            <a:ext cx="4572000" cy="2362200"/>
          </a:xfrm>
        </p:spPr>
        <p:txBody>
          <a:bodyPr/>
          <a:lstStyle>
            <a:lvl1pPr>
              <a:buNone/>
              <a:defRPr/>
            </a:lvl1pPr>
          </a:lstStyle>
          <a:p>
            <a:endParaRPr lang="en-US" dirty="0"/>
          </a:p>
        </p:txBody>
      </p:sp>
      <p:pic>
        <p:nvPicPr>
          <p:cNvPr id="2" name="Picture 1">
            <a:extLst>
              <a:ext uri="{FF2B5EF4-FFF2-40B4-BE49-F238E27FC236}">
                <a16:creationId xmlns:a16="http://schemas.microsoft.com/office/drawing/2014/main" id="{15BEAC93-2E5F-4D18-864F-810515C3602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
        <p:nvSpPr>
          <p:cNvPr id="10" name="Title 2">
            <a:extLst>
              <a:ext uri="{FF2B5EF4-FFF2-40B4-BE49-F238E27FC236}">
                <a16:creationId xmlns:a16="http://schemas.microsoft.com/office/drawing/2014/main" id="{3F45076F-4240-4B40-8CE4-637DD751A68B}"/>
              </a:ext>
            </a:extLst>
          </p:cNvPr>
          <p:cNvSpPr>
            <a:spLocks noGrp="1"/>
          </p:cNvSpPr>
          <p:nvPr>
            <p:ph type="title"/>
          </p:nvPr>
        </p:nvSpPr>
        <p:spPr>
          <a:xfrm>
            <a:off x="762000" y="715963"/>
            <a:ext cx="5334000" cy="1189038"/>
          </a:xfrm>
        </p:spPr>
        <p:txBody>
          <a:bodyPr anchor="t">
            <a:normAutofit/>
          </a:bodyPr>
          <a:lstStyle>
            <a:lvl1pPr>
              <a:spcBef>
                <a:spcPts val="1000"/>
              </a:spcBef>
              <a:defRPr sz="4000" b="1"/>
            </a:lvl1pPr>
          </a:lstStyle>
          <a:p>
            <a:r>
              <a:rPr lang="en-US" dirty="0"/>
              <a:t>Click to edit Master title style</a:t>
            </a:r>
          </a:p>
        </p:txBody>
      </p:sp>
    </p:spTree>
    <p:extLst>
      <p:ext uri="{BB962C8B-B14F-4D97-AF65-F5344CB8AC3E}">
        <p14:creationId xmlns:p14="http://schemas.microsoft.com/office/powerpoint/2010/main" val="1586680172"/>
      </p:ext>
    </p:extLst>
  </p:cSld>
  <p:clrMapOvr>
    <a:masterClrMapping/>
  </p:clrMapOvr>
  <p:transition spd="slow">
    <p:randomBar dir="vert"/>
  </p:transition>
  <p:extLst>
    <p:ext uri="{DCECCB84-F9BA-43D5-87BE-67443E8EF086}">
      <p15:sldGuideLst xmlns:p15="http://schemas.microsoft.com/office/powerpoint/2012/main">
        <p15:guide id="1" orient="horz" pos="3672"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ight Pattern Content">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490D68-B82F-49A4-A08B-9A8AF3A6F17D}"/>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7721600" y="0"/>
            <a:ext cx="4470400" cy="6858000"/>
          </a:xfrm>
          <a:prstGeom prst="rect">
            <a:avLst/>
          </a:prstGeom>
        </p:spPr>
      </p:pic>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762000" y="1905000"/>
            <a:ext cx="6477000" cy="3276600"/>
          </a:xfrm>
        </p:spPr>
        <p:txBody>
          <a:bodyPr/>
          <a:lstStyle>
            <a:lvl1pPr marL="0" indent="0">
              <a:buNone/>
              <a:defRPr sz="2000" b="1">
                <a:solidFill>
                  <a:schemeClr val="bg2"/>
                </a:solidFill>
              </a:defRPr>
            </a:lvl1pPr>
            <a:lvl2pPr marL="228600">
              <a:spcBef>
                <a:spcPts val="1000"/>
              </a:spcBef>
              <a:defRPr sz="1800">
                <a:solidFill>
                  <a:schemeClr val="bg2"/>
                </a:solidFill>
              </a:defRPr>
            </a:lvl2pPr>
          </a:lstStyle>
          <a:p>
            <a:pPr lvl="0"/>
            <a:r>
              <a:rPr lang="en-US" dirty="0"/>
              <a:t>Click to edit Master text styles</a:t>
            </a:r>
          </a:p>
          <a:p>
            <a:pPr lvl="1"/>
            <a:r>
              <a:rPr lang="en-US" dirty="0"/>
              <a:t>Second level</a:t>
            </a:r>
          </a:p>
        </p:txBody>
      </p:sp>
      <p:pic>
        <p:nvPicPr>
          <p:cNvPr id="3" name="Picture 2">
            <a:extLst>
              <a:ext uri="{FF2B5EF4-FFF2-40B4-BE49-F238E27FC236}">
                <a16:creationId xmlns:a16="http://schemas.microsoft.com/office/drawing/2014/main" id="{C807187F-739A-422C-9E4F-F94E6DE092E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7721600" y="0"/>
            <a:ext cx="4470400" cy="6858000"/>
          </a:xfrm>
          <a:prstGeom prst="rect">
            <a:avLst/>
          </a:prstGeom>
        </p:spPr>
      </p:pic>
      <p:sp>
        <p:nvSpPr>
          <p:cNvPr id="2" name="Title 1">
            <a:extLst>
              <a:ext uri="{FF2B5EF4-FFF2-40B4-BE49-F238E27FC236}">
                <a16:creationId xmlns:a16="http://schemas.microsoft.com/office/drawing/2014/main" id="{6EF87E8F-5716-4A71-B64F-EC5A742B45D2}"/>
              </a:ext>
            </a:extLst>
          </p:cNvPr>
          <p:cNvSpPr>
            <a:spLocks noGrp="1"/>
          </p:cNvSpPr>
          <p:nvPr>
            <p:ph type="title"/>
          </p:nvPr>
        </p:nvSpPr>
        <p:spPr>
          <a:xfrm>
            <a:off x="762000" y="715961"/>
            <a:ext cx="6477000" cy="1189038"/>
          </a:xfrm>
        </p:spPr>
        <p:txBody>
          <a:bodyPr anchor="t">
            <a:noAutofit/>
          </a:bodyPr>
          <a:lstStyle>
            <a:lvl1pPr>
              <a:spcBef>
                <a:spcPts val="1000"/>
              </a:spcBef>
              <a:defRPr sz="4000" b="1">
                <a:solidFill>
                  <a:schemeClr val="accent2"/>
                </a:solidFill>
              </a:defRPr>
            </a:lvl1pPr>
          </a:lstStyle>
          <a:p>
            <a:r>
              <a:rPr lang="en-US" dirty="0"/>
              <a:t>Click to edit Master title style</a:t>
            </a:r>
          </a:p>
        </p:txBody>
      </p:sp>
    </p:spTree>
    <p:extLst>
      <p:ext uri="{BB962C8B-B14F-4D97-AF65-F5344CB8AC3E}">
        <p14:creationId xmlns:p14="http://schemas.microsoft.com/office/powerpoint/2010/main" val="172072613"/>
      </p:ext>
    </p:extLst>
  </p:cSld>
  <p:clrMapOvr>
    <a:masterClrMapping/>
  </p:clrMapOvr>
  <p:transition spd="slow">
    <p:randomBar dir="vert"/>
  </p:transition>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attern Content">
    <p:bg>
      <p:bgPr>
        <a:solidFill>
          <a:schemeClr val="tx1"/>
        </a:solidFill>
        <a:effectLst/>
      </p:bgPr>
    </p:bg>
    <p:spTree>
      <p:nvGrpSpPr>
        <p:cNvPr id="1" name=""/>
        <p:cNvGrpSpPr/>
        <p:nvPr/>
      </p:nvGrpSpPr>
      <p:grpSpPr>
        <a:xfrm>
          <a:off x="0" y="0"/>
          <a:ext cx="0" cy="0"/>
          <a:chOff x="0" y="0"/>
          <a:chExt cx="0" cy="0"/>
        </a:xfrm>
      </p:grpSpPr>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5199743" y="1905000"/>
            <a:ext cx="6477000" cy="3276600"/>
          </a:xfrm>
        </p:spPr>
        <p:txBody>
          <a:bodyPr/>
          <a:lstStyle>
            <a:lvl1pPr marL="0" indent="0">
              <a:buNone/>
              <a:defRPr sz="2000" b="1">
                <a:solidFill>
                  <a:schemeClr val="bg2"/>
                </a:solidFill>
              </a:defRPr>
            </a:lvl1pPr>
            <a:lvl2pPr marL="228600" indent="-228600">
              <a:spcBef>
                <a:spcPts val="1000"/>
              </a:spcBef>
              <a:defRPr sz="1800">
                <a:solidFill>
                  <a:schemeClr val="bg2"/>
                </a:solidFill>
              </a:defRPr>
            </a:lvl2pPr>
          </a:lstStyle>
          <a:p>
            <a:pPr lvl="0"/>
            <a:r>
              <a:rPr lang="en-US" dirty="0"/>
              <a:t>Click to edit Master text styles</a:t>
            </a:r>
          </a:p>
          <a:p>
            <a:pPr lvl="1"/>
            <a:r>
              <a:rPr lang="en-US" dirty="0"/>
              <a:t>Second level</a:t>
            </a:r>
          </a:p>
        </p:txBody>
      </p:sp>
      <p:pic>
        <p:nvPicPr>
          <p:cNvPr id="2" name="Picture 1">
            <a:extLst>
              <a:ext uri="{FF2B5EF4-FFF2-40B4-BE49-F238E27FC236}">
                <a16:creationId xmlns:a16="http://schemas.microsoft.com/office/drawing/2014/main" id="{F683DB48-CF57-4729-916D-E4E70143AC6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16200000">
            <a:off x="-1200150" y="1200150"/>
            <a:ext cx="6858000" cy="4457700"/>
          </a:xfrm>
          <a:prstGeom prst="rect">
            <a:avLst/>
          </a:prstGeom>
        </p:spPr>
      </p:pic>
      <p:sp>
        <p:nvSpPr>
          <p:cNvPr id="3" name="Title 2">
            <a:extLst>
              <a:ext uri="{FF2B5EF4-FFF2-40B4-BE49-F238E27FC236}">
                <a16:creationId xmlns:a16="http://schemas.microsoft.com/office/drawing/2014/main" id="{C7668F4E-0433-49FD-9D92-3B60E9B0AEE6}"/>
              </a:ext>
            </a:extLst>
          </p:cNvPr>
          <p:cNvSpPr>
            <a:spLocks noGrp="1"/>
          </p:cNvSpPr>
          <p:nvPr>
            <p:ph type="title"/>
          </p:nvPr>
        </p:nvSpPr>
        <p:spPr>
          <a:xfrm>
            <a:off x="5199742" y="715961"/>
            <a:ext cx="6477000" cy="1189037"/>
          </a:xfrm>
        </p:spPr>
        <p:txBody>
          <a:bodyPr anchor="t">
            <a:normAutofit/>
          </a:bodyPr>
          <a:lstStyle>
            <a:lvl1pPr>
              <a:spcBef>
                <a:spcPts val="1000"/>
              </a:spcBef>
              <a:defRPr sz="4000" b="1" spc="-50" baseline="0">
                <a:solidFill>
                  <a:schemeClr val="accent4"/>
                </a:solidFill>
              </a:defRPr>
            </a:lvl1pPr>
          </a:lstStyle>
          <a:p>
            <a:r>
              <a:rPr lang="en-US" dirty="0"/>
              <a:t>Click to edit Master title style</a:t>
            </a:r>
          </a:p>
        </p:txBody>
      </p:sp>
    </p:spTree>
    <p:extLst>
      <p:ext uri="{BB962C8B-B14F-4D97-AF65-F5344CB8AC3E}">
        <p14:creationId xmlns:p14="http://schemas.microsoft.com/office/powerpoint/2010/main" val="2189876105"/>
      </p:ext>
    </p:extLst>
  </p:cSld>
  <p:clrMapOvr>
    <a:masterClrMapping/>
  </p:clrMapOvr>
  <p:transition spd="slow">
    <p:randomBar dir="vert"/>
  </p:transition>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fetti Content Purple">
    <p:bg>
      <p:bgPr>
        <a:solidFill>
          <a:schemeClr val="accent3"/>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119" name="Freeform 5">
            <a:extLst>
              <a:ext uri="{FF2B5EF4-FFF2-40B4-BE49-F238E27FC236}">
                <a16:creationId xmlns:a16="http://schemas.microsoft.com/office/drawing/2014/main" id="{83D44B3A-DC81-4CDB-80B8-F943DED435E9}"/>
              </a:ext>
            </a:extLst>
          </p:cNvPr>
          <p:cNvSpPr>
            <a:spLocks/>
          </p:cNvSpPr>
          <p:nvPr userDrawn="1"/>
        </p:nvSpPr>
        <p:spPr bwMode="auto">
          <a:xfrm>
            <a:off x="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5">
            <a:extLst>
              <a:ext uri="{FF2B5EF4-FFF2-40B4-BE49-F238E27FC236}">
                <a16:creationId xmlns:a16="http://schemas.microsoft.com/office/drawing/2014/main" id="{151569B0-9C86-438F-A1AE-05ED60D0F265}"/>
              </a:ext>
            </a:extLst>
          </p:cNvPr>
          <p:cNvSpPr>
            <a:spLocks/>
          </p:cNvSpPr>
          <p:nvPr userDrawn="1"/>
        </p:nvSpPr>
        <p:spPr bwMode="auto">
          <a:xfrm>
            <a:off x="4032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 name="Freeform 5">
            <a:extLst>
              <a:ext uri="{FF2B5EF4-FFF2-40B4-BE49-F238E27FC236}">
                <a16:creationId xmlns:a16="http://schemas.microsoft.com/office/drawing/2014/main" id="{CCD311FE-1421-46A5-92B9-3C8A6A7F5E8C}"/>
              </a:ext>
            </a:extLst>
          </p:cNvPr>
          <p:cNvSpPr>
            <a:spLocks/>
          </p:cNvSpPr>
          <p:nvPr userDrawn="1"/>
        </p:nvSpPr>
        <p:spPr bwMode="auto">
          <a:xfrm>
            <a:off x="8064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5" name="Freeform 5">
            <a:extLst>
              <a:ext uri="{FF2B5EF4-FFF2-40B4-BE49-F238E27FC236}">
                <a16:creationId xmlns:a16="http://schemas.microsoft.com/office/drawing/2014/main" id="{2B789E47-10B7-479F-B3E4-97A211C54085}"/>
              </a:ext>
            </a:extLst>
          </p:cNvPr>
          <p:cNvSpPr>
            <a:spLocks/>
          </p:cNvSpPr>
          <p:nvPr userDrawn="1"/>
        </p:nvSpPr>
        <p:spPr bwMode="auto">
          <a:xfrm>
            <a:off x="12096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 name="Freeform 5">
            <a:extLst>
              <a:ext uri="{FF2B5EF4-FFF2-40B4-BE49-F238E27FC236}">
                <a16:creationId xmlns:a16="http://schemas.microsoft.com/office/drawing/2014/main" id="{E771A75F-B91F-4601-B829-BEEA9E2B5912}"/>
              </a:ext>
            </a:extLst>
          </p:cNvPr>
          <p:cNvSpPr>
            <a:spLocks/>
          </p:cNvSpPr>
          <p:nvPr userDrawn="1"/>
        </p:nvSpPr>
        <p:spPr bwMode="auto">
          <a:xfrm>
            <a:off x="16129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 name="Freeform 5">
            <a:extLst>
              <a:ext uri="{FF2B5EF4-FFF2-40B4-BE49-F238E27FC236}">
                <a16:creationId xmlns:a16="http://schemas.microsoft.com/office/drawing/2014/main" id="{12BE88AE-786D-4978-8E31-4015DBC2A4C3}"/>
              </a:ext>
            </a:extLst>
          </p:cNvPr>
          <p:cNvSpPr>
            <a:spLocks/>
          </p:cNvSpPr>
          <p:nvPr userDrawn="1"/>
        </p:nvSpPr>
        <p:spPr bwMode="auto">
          <a:xfrm>
            <a:off x="20161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Freeform 5">
            <a:extLst>
              <a:ext uri="{FF2B5EF4-FFF2-40B4-BE49-F238E27FC236}">
                <a16:creationId xmlns:a16="http://schemas.microsoft.com/office/drawing/2014/main" id="{315D8FE8-C69A-44FB-BD09-7F0E768518E0}"/>
              </a:ext>
            </a:extLst>
          </p:cNvPr>
          <p:cNvSpPr>
            <a:spLocks/>
          </p:cNvSpPr>
          <p:nvPr userDrawn="1"/>
        </p:nvSpPr>
        <p:spPr bwMode="auto">
          <a:xfrm>
            <a:off x="24193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5">
            <a:extLst>
              <a:ext uri="{FF2B5EF4-FFF2-40B4-BE49-F238E27FC236}">
                <a16:creationId xmlns:a16="http://schemas.microsoft.com/office/drawing/2014/main" id="{50F99163-4524-4752-96D9-AA617FC04D65}"/>
              </a:ext>
            </a:extLst>
          </p:cNvPr>
          <p:cNvSpPr>
            <a:spLocks/>
          </p:cNvSpPr>
          <p:nvPr userDrawn="1"/>
        </p:nvSpPr>
        <p:spPr bwMode="auto">
          <a:xfrm>
            <a:off x="28225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Freeform 5">
            <a:extLst>
              <a:ext uri="{FF2B5EF4-FFF2-40B4-BE49-F238E27FC236}">
                <a16:creationId xmlns:a16="http://schemas.microsoft.com/office/drawing/2014/main" id="{C777E46D-D756-4BDA-A3B4-2DB1DE6E61D7}"/>
              </a:ext>
            </a:extLst>
          </p:cNvPr>
          <p:cNvSpPr>
            <a:spLocks/>
          </p:cNvSpPr>
          <p:nvPr userDrawn="1"/>
        </p:nvSpPr>
        <p:spPr bwMode="auto">
          <a:xfrm>
            <a:off x="32258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5">
            <a:extLst>
              <a:ext uri="{FF2B5EF4-FFF2-40B4-BE49-F238E27FC236}">
                <a16:creationId xmlns:a16="http://schemas.microsoft.com/office/drawing/2014/main" id="{25B709C5-D087-49F1-A8A6-2D75DE33C76B}"/>
              </a:ext>
            </a:extLst>
          </p:cNvPr>
          <p:cNvSpPr>
            <a:spLocks/>
          </p:cNvSpPr>
          <p:nvPr userDrawn="1"/>
        </p:nvSpPr>
        <p:spPr bwMode="auto">
          <a:xfrm>
            <a:off x="36290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9" name="Freeform 5">
            <a:extLst>
              <a:ext uri="{FF2B5EF4-FFF2-40B4-BE49-F238E27FC236}">
                <a16:creationId xmlns:a16="http://schemas.microsoft.com/office/drawing/2014/main" id="{519D68D8-74F8-44F1-B73F-42156F9FDC23}"/>
              </a:ext>
            </a:extLst>
          </p:cNvPr>
          <p:cNvSpPr>
            <a:spLocks/>
          </p:cNvSpPr>
          <p:nvPr userDrawn="1"/>
        </p:nvSpPr>
        <p:spPr bwMode="auto">
          <a:xfrm>
            <a:off x="40322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5">
            <a:extLst>
              <a:ext uri="{FF2B5EF4-FFF2-40B4-BE49-F238E27FC236}">
                <a16:creationId xmlns:a16="http://schemas.microsoft.com/office/drawing/2014/main" id="{543E355E-5790-4E21-8382-3C55A04CB9DC}"/>
              </a:ext>
            </a:extLst>
          </p:cNvPr>
          <p:cNvSpPr>
            <a:spLocks/>
          </p:cNvSpPr>
          <p:nvPr userDrawn="1"/>
        </p:nvSpPr>
        <p:spPr bwMode="auto">
          <a:xfrm>
            <a:off x="44354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3" name="Freeform 5">
            <a:extLst>
              <a:ext uri="{FF2B5EF4-FFF2-40B4-BE49-F238E27FC236}">
                <a16:creationId xmlns:a16="http://schemas.microsoft.com/office/drawing/2014/main" id="{C6494B8B-41CF-4993-B667-E00F064C385F}"/>
              </a:ext>
            </a:extLst>
          </p:cNvPr>
          <p:cNvSpPr>
            <a:spLocks/>
          </p:cNvSpPr>
          <p:nvPr userDrawn="1"/>
        </p:nvSpPr>
        <p:spPr bwMode="auto">
          <a:xfrm>
            <a:off x="48387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5" name="Freeform 5">
            <a:extLst>
              <a:ext uri="{FF2B5EF4-FFF2-40B4-BE49-F238E27FC236}">
                <a16:creationId xmlns:a16="http://schemas.microsoft.com/office/drawing/2014/main" id="{C4265E16-2BDF-4C97-8374-E88DBA6F3A72}"/>
              </a:ext>
            </a:extLst>
          </p:cNvPr>
          <p:cNvSpPr>
            <a:spLocks/>
          </p:cNvSpPr>
          <p:nvPr userDrawn="1"/>
        </p:nvSpPr>
        <p:spPr bwMode="auto">
          <a:xfrm>
            <a:off x="52419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7" name="Freeform 5">
            <a:extLst>
              <a:ext uri="{FF2B5EF4-FFF2-40B4-BE49-F238E27FC236}">
                <a16:creationId xmlns:a16="http://schemas.microsoft.com/office/drawing/2014/main" id="{066F27C5-C1F6-4034-8DFE-3FD5C1AC0452}"/>
              </a:ext>
            </a:extLst>
          </p:cNvPr>
          <p:cNvSpPr>
            <a:spLocks/>
          </p:cNvSpPr>
          <p:nvPr userDrawn="1"/>
        </p:nvSpPr>
        <p:spPr bwMode="auto">
          <a:xfrm>
            <a:off x="56451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9" name="Freeform 5">
            <a:extLst>
              <a:ext uri="{FF2B5EF4-FFF2-40B4-BE49-F238E27FC236}">
                <a16:creationId xmlns:a16="http://schemas.microsoft.com/office/drawing/2014/main" id="{2831DC9A-E543-4101-A138-7EFCEC705713}"/>
              </a:ext>
            </a:extLst>
          </p:cNvPr>
          <p:cNvSpPr>
            <a:spLocks/>
          </p:cNvSpPr>
          <p:nvPr userDrawn="1"/>
        </p:nvSpPr>
        <p:spPr bwMode="auto">
          <a:xfrm>
            <a:off x="60483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1" name="Freeform 5">
            <a:extLst>
              <a:ext uri="{FF2B5EF4-FFF2-40B4-BE49-F238E27FC236}">
                <a16:creationId xmlns:a16="http://schemas.microsoft.com/office/drawing/2014/main" id="{48394A84-CE37-4002-93F8-44426484CDA8}"/>
              </a:ext>
            </a:extLst>
          </p:cNvPr>
          <p:cNvSpPr>
            <a:spLocks/>
          </p:cNvSpPr>
          <p:nvPr userDrawn="1"/>
        </p:nvSpPr>
        <p:spPr bwMode="auto">
          <a:xfrm>
            <a:off x="64516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3" name="Freeform 5">
            <a:extLst>
              <a:ext uri="{FF2B5EF4-FFF2-40B4-BE49-F238E27FC236}">
                <a16:creationId xmlns:a16="http://schemas.microsoft.com/office/drawing/2014/main" id="{B961E482-D999-4A66-AD86-3542D3D18CF4}"/>
              </a:ext>
            </a:extLst>
          </p:cNvPr>
          <p:cNvSpPr>
            <a:spLocks/>
          </p:cNvSpPr>
          <p:nvPr userDrawn="1"/>
        </p:nvSpPr>
        <p:spPr bwMode="auto">
          <a:xfrm>
            <a:off x="68548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5" name="Freeform 5">
            <a:extLst>
              <a:ext uri="{FF2B5EF4-FFF2-40B4-BE49-F238E27FC236}">
                <a16:creationId xmlns:a16="http://schemas.microsoft.com/office/drawing/2014/main" id="{B3AB249E-9AC7-4283-9819-84552EE8DA60}"/>
              </a:ext>
            </a:extLst>
          </p:cNvPr>
          <p:cNvSpPr>
            <a:spLocks/>
          </p:cNvSpPr>
          <p:nvPr userDrawn="1"/>
        </p:nvSpPr>
        <p:spPr bwMode="auto">
          <a:xfrm>
            <a:off x="72580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7" name="Freeform 5">
            <a:extLst>
              <a:ext uri="{FF2B5EF4-FFF2-40B4-BE49-F238E27FC236}">
                <a16:creationId xmlns:a16="http://schemas.microsoft.com/office/drawing/2014/main" id="{143194C4-B8D5-40E8-AA29-09CCFCCB1AAD}"/>
              </a:ext>
            </a:extLst>
          </p:cNvPr>
          <p:cNvSpPr>
            <a:spLocks/>
          </p:cNvSpPr>
          <p:nvPr userDrawn="1"/>
        </p:nvSpPr>
        <p:spPr bwMode="auto">
          <a:xfrm>
            <a:off x="76612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9" name="Freeform 5">
            <a:extLst>
              <a:ext uri="{FF2B5EF4-FFF2-40B4-BE49-F238E27FC236}">
                <a16:creationId xmlns:a16="http://schemas.microsoft.com/office/drawing/2014/main" id="{7D46313C-EB02-4047-89F6-D334E1D6555E}"/>
              </a:ext>
            </a:extLst>
          </p:cNvPr>
          <p:cNvSpPr>
            <a:spLocks/>
          </p:cNvSpPr>
          <p:nvPr userDrawn="1"/>
        </p:nvSpPr>
        <p:spPr bwMode="auto">
          <a:xfrm>
            <a:off x="80645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1" name="Freeform 5">
            <a:extLst>
              <a:ext uri="{FF2B5EF4-FFF2-40B4-BE49-F238E27FC236}">
                <a16:creationId xmlns:a16="http://schemas.microsoft.com/office/drawing/2014/main" id="{9D574720-4432-414F-A755-2165DB6A12B1}"/>
              </a:ext>
            </a:extLst>
          </p:cNvPr>
          <p:cNvSpPr>
            <a:spLocks/>
          </p:cNvSpPr>
          <p:nvPr userDrawn="1"/>
        </p:nvSpPr>
        <p:spPr bwMode="auto">
          <a:xfrm>
            <a:off x="84677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 name="Freeform 5">
            <a:extLst>
              <a:ext uri="{FF2B5EF4-FFF2-40B4-BE49-F238E27FC236}">
                <a16:creationId xmlns:a16="http://schemas.microsoft.com/office/drawing/2014/main" id="{60DBF99C-FDEF-4EB8-BEB3-6016CF556C4E}"/>
              </a:ext>
            </a:extLst>
          </p:cNvPr>
          <p:cNvSpPr>
            <a:spLocks/>
          </p:cNvSpPr>
          <p:nvPr userDrawn="1"/>
        </p:nvSpPr>
        <p:spPr bwMode="auto">
          <a:xfrm>
            <a:off x="88709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5">
            <a:extLst>
              <a:ext uri="{FF2B5EF4-FFF2-40B4-BE49-F238E27FC236}">
                <a16:creationId xmlns:a16="http://schemas.microsoft.com/office/drawing/2014/main" id="{F9BECBFC-E4BA-40A6-9C5C-2A5A5DF6702C}"/>
              </a:ext>
            </a:extLst>
          </p:cNvPr>
          <p:cNvSpPr>
            <a:spLocks/>
          </p:cNvSpPr>
          <p:nvPr userDrawn="1"/>
        </p:nvSpPr>
        <p:spPr bwMode="auto">
          <a:xfrm>
            <a:off x="92741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7" name="Freeform 5">
            <a:extLst>
              <a:ext uri="{FF2B5EF4-FFF2-40B4-BE49-F238E27FC236}">
                <a16:creationId xmlns:a16="http://schemas.microsoft.com/office/drawing/2014/main" id="{083D96D8-F927-4368-82B6-DF0B012BEAB0}"/>
              </a:ext>
            </a:extLst>
          </p:cNvPr>
          <p:cNvSpPr>
            <a:spLocks/>
          </p:cNvSpPr>
          <p:nvPr userDrawn="1"/>
        </p:nvSpPr>
        <p:spPr bwMode="auto">
          <a:xfrm>
            <a:off x="104838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5">
            <a:extLst>
              <a:ext uri="{FF2B5EF4-FFF2-40B4-BE49-F238E27FC236}">
                <a16:creationId xmlns:a16="http://schemas.microsoft.com/office/drawing/2014/main" id="{C2459E27-74A6-4C11-B416-60F8ACAF5632}"/>
              </a:ext>
            </a:extLst>
          </p:cNvPr>
          <p:cNvSpPr>
            <a:spLocks/>
          </p:cNvSpPr>
          <p:nvPr userDrawn="1"/>
        </p:nvSpPr>
        <p:spPr bwMode="auto">
          <a:xfrm>
            <a:off x="96774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1" name="Freeform 5">
            <a:extLst>
              <a:ext uri="{FF2B5EF4-FFF2-40B4-BE49-F238E27FC236}">
                <a16:creationId xmlns:a16="http://schemas.microsoft.com/office/drawing/2014/main" id="{EE8740CA-03F5-4DE6-A689-9CF8CD6403FD}"/>
              </a:ext>
            </a:extLst>
          </p:cNvPr>
          <p:cNvSpPr>
            <a:spLocks/>
          </p:cNvSpPr>
          <p:nvPr userDrawn="1"/>
        </p:nvSpPr>
        <p:spPr bwMode="auto">
          <a:xfrm>
            <a:off x="100806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3" name="Freeform 5">
            <a:extLst>
              <a:ext uri="{FF2B5EF4-FFF2-40B4-BE49-F238E27FC236}">
                <a16:creationId xmlns:a16="http://schemas.microsoft.com/office/drawing/2014/main" id="{5EB10864-3F2A-490B-9AD9-34D31A126051}"/>
              </a:ext>
            </a:extLst>
          </p:cNvPr>
          <p:cNvSpPr>
            <a:spLocks/>
          </p:cNvSpPr>
          <p:nvPr userDrawn="1"/>
        </p:nvSpPr>
        <p:spPr bwMode="auto">
          <a:xfrm>
            <a:off x="108870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5" name="Freeform 5">
            <a:extLst>
              <a:ext uri="{FF2B5EF4-FFF2-40B4-BE49-F238E27FC236}">
                <a16:creationId xmlns:a16="http://schemas.microsoft.com/office/drawing/2014/main" id="{CA75FFEE-499C-4285-A7E5-05E7568C3C07}"/>
              </a:ext>
            </a:extLst>
          </p:cNvPr>
          <p:cNvSpPr>
            <a:spLocks/>
          </p:cNvSpPr>
          <p:nvPr userDrawn="1"/>
        </p:nvSpPr>
        <p:spPr bwMode="auto">
          <a:xfrm>
            <a:off x="112903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5">
            <a:extLst>
              <a:ext uri="{FF2B5EF4-FFF2-40B4-BE49-F238E27FC236}">
                <a16:creationId xmlns:a16="http://schemas.microsoft.com/office/drawing/2014/main" id="{8932D4FB-D460-4F89-84DC-C0E9B85A0925}"/>
              </a:ext>
            </a:extLst>
          </p:cNvPr>
          <p:cNvSpPr>
            <a:spLocks/>
          </p:cNvSpPr>
          <p:nvPr userDrawn="1"/>
        </p:nvSpPr>
        <p:spPr bwMode="auto">
          <a:xfrm>
            <a:off x="116935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9" name="Freeform 5">
            <a:extLst>
              <a:ext uri="{FF2B5EF4-FFF2-40B4-BE49-F238E27FC236}">
                <a16:creationId xmlns:a16="http://schemas.microsoft.com/office/drawing/2014/main" id="{D74F4718-2831-43DD-B0C3-FFFAF19748B8}"/>
              </a:ext>
            </a:extLst>
          </p:cNvPr>
          <p:cNvSpPr>
            <a:spLocks/>
          </p:cNvSpPr>
          <p:nvPr userDrawn="1"/>
        </p:nvSpPr>
        <p:spPr bwMode="auto">
          <a:xfrm>
            <a:off x="12096738"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1" name="Freeform 5">
            <a:extLst>
              <a:ext uri="{FF2B5EF4-FFF2-40B4-BE49-F238E27FC236}">
                <a16:creationId xmlns:a16="http://schemas.microsoft.com/office/drawing/2014/main" id="{520F6E80-8A84-4DB2-A47F-74399197A10E}"/>
              </a:ext>
            </a:extLst>
          </p:cNvPr>
          <p:cNvSpPr>
            <a:spLocks/>
          </p:cNvSpPr>
          <p:nvPr userDrawn="1"/>
        </p:nvSpPr>
        <p:spPr bwMode="auto">
          <a:xfrm>
            <a:off x="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3" name="Freeform 5">
            <a:extLst>
              <a:ext uri="{FF2B5EF4-FFF2-40B4-BE49-F238E27FC236}">
                <a16:creationId xmlns:a16="http://schemas.microsoft.com/office/drawing/2014/main" id="{6741FEE2-217E-4F02-A93D-3EC0B83DDFDF}"/>
              </a:ext>
            </a:extLst>
          </p:cNvPr>
          <p:cNvSpPr>
            <a:spLocks/>
          </p:cNvSpPr>
          <p:nvPr userDrawn="1"/>
        </p:nvSpPr>
        <p:spPr bwMode="auto">
          <a:xfrm>
            <a:off x="4032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5" name="Freeform 5">
            <a:extLst>
              <a:ext uri="{FF2B5EF4-FFF2-40B4-BE49-F238E27FC236}">
                <a16:creationId xmlns:a16="http://schemas.microsoft.com/office/drawing/2014/main" id="{5AAF5A42-C6C0-4FAC-BE66-8AEB7C834AA4}"/>
              </a:ext>
            </a:extLst>
          </p:cNvPr>
          <p:cNvSpPr>
            <a:spLocks/>
          </p:cNvSpPr>
          <p:nvPr userDrawn="1"/>
        </p:nvSpPr>
        <p:spPr bwMode="auto">
          <a:xfrm>
            <a:off x="8064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7" name="Freeform 5">
            <a:extLst>
              <a:ext uri="{FF2B5EF4-FFF2-40B4-BE49-F238E27FC236}">
                <a16:creationId xmlns:a16="http://schemas.microsoft.com/office/drawing/2014/main" id="{4A6B066C-DCAA-422A-9702-95152A0B04CB}"/>
              </a:ext>
            </a:extLst>
          </p:cNvPr>
          <p:cNvSpPr>
            <a:spLocks/>
          </p:cNvSpPr>
          <p:nvPr userDrawn="1"/>
        </p:nvSpPr>
        <p:spPr bwMode="auto">
          <a:xfrm>
            <a:off x="12096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9" name="Freeform 5">
            <a:extLst>
              <a:ext uri="{FF2B5EF4-FFF2-40B4-BE49-F238E27FC236}">
                <a16:creationId xmlns:a16="http://schemas.microsoft.com/office/drawing/2014/main" id="{C1DD997A-6B6A-49DA-83B4-A6974F09A420}"/>
              </a:ext>
            </a:extLst>
          </p:cNvPr>
          <p:cNvSpPr>
            <a:spLocks/>
          </p:cNvSpPr>
          <p:nvPr userDrawn="1"/>
        </p:nvSpPr>
        <p:spPr bwMode="auto">
          <a:xfrm>
            <a:off x="16129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1" name="Freeform 5">
            <a:extLst>
              <a:ext uri="{FF2B5EF4-FFF2-40B4-BE49-F238E27FC236}">
                <a16:creationId xmlns:a16="http://schemas.microsoft.com/office/drawing/2014/main" id="{17A31390-9BB8-4FE9-8FAB-88549A24175C}"/>
              </a:ext>
            </a:extLst>
          </p:cNvPr>
          <p:cNvSpPr>
            <a:spLocks/>
          </p:cNvSpPr>
          <p:nvPr userDrawn="1"/>
        </p:nvSpPr>
        <p:spPr bwMode="auto">
          <a:xfrm>
            <a:off x="20161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3" name="Freeform 5">
            <a:extLst>
              <a:ext uri="{FF2B5EF4-FFF2-40B4-BE49-F238E27FC236}">
                <a16:creationId xmlns:a16="http://schemas.microsoft.com/office/drawing/2014/main" id="{20FAE2A1-8F27-49B8-8541-3C13B47AD6AC}"/>
              </a:ext>
            </a:extLst>
          </p:cNvPr>
          <p:cNvSpPr>
            <a:spLocks/>
          </p:cNvSpPr>
          <p:nvPr userDrawn="1"/>
        </p:nvSpPr>
        <p:spPr bwMode="auto">
          <a:xfrm>
            <a:off x="24193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5" name="Freeform 5">
            <a:extLst>
              <a:ext uri="{FF2B5EF4-FFF2-40B4-BE49-F238E27FC236}">
                <a16:creationId xmlns:a16="http://schemas.microsoft.com/office/drawing/2014/main" id="{2F19ADC6-9832-4580-9A14-D1B481D11E29}"/>
              </a:ext>
            </a:extLst>
          </p:cNvPr>
          <p:cNvSpPr>
            <a:spLocks/>
          </p:cNvSpPr>
          <p:nvPr userDrawn="1"/>
        </p:nvSpPr>
        <p:spPr bwMode="auto">
          <a:xfrm>
            <a:off x="28225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7" name="Freeform 5">
            <a:extLst>
              <a:ext uri="{FF2B5EF4-FFF2-40B4-BE49-F238E27FC236}">
                <a16:creationId xmlns:a16="http://schemas.microsoft.com/office/drawing/2014/main" id="{C1561070-E604-473F-8E55-B4502DA7BD6D}"/>
              </a:ext>
            </a:extLst>
          </p:cNvPr>
          <p:cNvSpPr>
            <a:spLocks/>
          </p:cNvSpPr>
          <p:nvPr userDrawn="1"/>
        </p:nvSpPr>
        <p:spPr bwMode="auto">
          <a:xfrm>
            <a:off x="32258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9" name="Freeform 5">
            <a:extLst>
              <a:ext uri="{FF2B5EF4-FFF2-40B4-BE49-F238E27FC236}">
                <a16:creationId xmlns:a16="http://schemas.microsoft.com/office/drawing/2014/main" id="{4669F3F3-7F13-41B1-98EA-A04A88CE469C}"/>
              </a:ext>
            </a:extLst>
          </p:cNvPr>
          <p:cNvSpPr>
            <a:spLocks/>
          </p:cNvSpPr>
          <p:nvPr userDrawn="1"/>
        </p:nvSpPr>
        <p:spPr bwMode="auto">
          <a:xfrm>
            <a:off x="36290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1" name="Freeform 5">
            <a:extLst>
              <a:ext uri="{FF2B5EF4-FFF2-40B4-BE49-F238E27FC236}">
                <a16:creationId xmlns:a16="http://schemas.microsoft.com/office/drawing/2014/main" id="{42BD7F25-AB3C-4D00-977B-E773BA10807B}"/>
              </a:ext>
            </a:extLst>
          </p:cNvPr>
          <p:cNvSpPr>
            <a:spLocks/>
          </p:cNvSpPr>
          <p:nvPr userDrawn="1"/>
        </p:nvSpPr>
        <p:spPr bwMode="auto">
          <a:xfrm>
            <a:off x="40322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3" name="Freeform 5">
            <a:extLst>
              <a:ext uri="{FF2B5EF4-FFF2-40B4-BE49-F238E27FC236}">
                <a16:creationId xmlns:a16="http://schemas.microsoft.com/office/drawing/2014/main" id="{7B466185-3DA7-4D33-85BF-EAAB41254563}"/>
              </a:ext>
            </a:extLst>
          </p:cNvPr>
          <p:cNvSpPr>
            <a:spLocks/>
          </p:cNvSpPr>
          <p:nvPr userDrawn="1"/>
        </p:nvSpPr>
        <p:spPr bwMode="auto">
          <a:xfrm>
            <a:off x="44354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5" name="Freeform 5">
            <a:extLst>
              <a:ext uri="{FF2B5EF4-FFF2-40B4-BE49-F238E27FC236}">
                <a16:creationId xmlns:a16="http://schemas.microsoft.com/office/drawing/2014/main" id="{067FBB6E-9FD4-4A30-8C7C-B36C4AA32A09}"/>
              </a:ext>
            </a:extLst>
          </p:cNvPr>
          <p:cNvSpPr>
            <a:spLocks/>
          </p:cNvSpPr>
          <p:nvPr userDrawn="1"/>
        </p:nvSpPr>
        <p:spPr bwMode="auto">
          <a:xfrm>
            <a:off x="48387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 name="Freeform 5">
            <a:extLst>
              <a:ext uri="{FF2B5EF4-FFF2-40B4-BE49-F238E27FC236}">
                <a16:creationId xmlns:a16="http://schemas.microsoft.com/office/drawing/2014/main" id="{0D0C4E3C-A37B-4027-B20D-46357FB3665E}"/>
              </a:ext>
            </a:extLst>
          </p:cNvPr>
          <p:cNvSpPr>
            <a:spLocks/>
          </p:cNvSpPr>
          <p:nvPr userDrawn="1"/>
        </p:nvSpPr>
        <p:spPr bwMode="auto">
          <a:xfrm>
            <a:off x="52419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5">
            <a:extLst>
              <a:ext uri="{FF2B5EF4-FFF2-40B4-BE49-F238E27FC236}">
                <a16:creationId xmlns:a16="http://schemas.microsoft.com/office/drawing/2014/main" id="{0FD2391E-D304-4294-8A05-6EC9E58FC417}"/>
              </a:ext>
            </a:extLst>
          </p:cNvPr>
          <p:cNvSpPr>
            <a:spLocks/>
          </p:cNvSpPr>
          <p:nvPr userDrawn="1"/>
        </p:nvSpPr>
        <p:spPr bwMode="auto">
          <a:xfrm>
            <a:off x="56451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5">
            <a:extLst>
              <a:ext uri="{FF2B5EF4-FFF2-40B4-BE49-F238E27FC236}">
                <a16:creationId xmlns:a16="http://schemas.microsoft.com/office/drawing/2014/main" id="{079D2452-BC77-4742-AB7B-30508A68E3CA}"/>
              </a:ext>
            </a:extLst>
          </p:cNvPr>
          <p:cNvSpPr>
            <a:spLocks/>
          </p:cNvSpPr>
          <p:nvPr userDrawn="1"/>
        </p:nvSpPr>
        <p:spPr bwMode="auto">
          <a:xfrm>
            <a:off x="60483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 name="Freeform 5">
            <a:extLst>
              <a:ext uri="{FF2B5EF4-FFF2-40B4-BE49-F238E27FC236}">
                <a16:creationId xmlns:a16="http://schemas.microsoft.com/office/drawing/2014/main" id="{7BCEC5E2-D648-46C8-8C64-94FDDCE7685B}"/>
              </a:ext>
            </a:extLst>
          </p:cNvPr>
          <p:cNvSpPr>
            <a:spLocks/>
          </p:cNvSpPr>
          <p:nvPr userDrawn="1"/>
        </p:nvSpPr>
        <p:spPr bwMode="auto">
          <a:xfrm>
            <a:off x="64516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 name="Freeform 5">
            <a:extLst>
              <a:ext uri="{FF2B5EF4-FFF2-40B4-BE49-F238E27FC236}">
                <a16:creationId xmlns:a16="http://schemas.microsoft.com/office/drawing/2014/main" id="{6E6770F7-8B3D-46A2-BB80-73A1D63F34D1}"/>
              </a:ext>
            </a:extLst>
          </p:cNvPr>
          <p:cNvSpPr>
            <a:spLocks/>
          </p:cNvSpPr>
          <p:nvPr userDrawn="1"/>
        </p:nvSpPr>
        <p:spPr bwMode="auto">
          <a:xfrm>
            <a:off x="68548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5">
            <a:extLst>
              <a:ext uri="{FF2B5EF4-FFF2-40B4-BE49-F238E27FC236}">
                <a16:creationId xmlns:a16="http://schemas.microsoft.com/office/drawing/2014/main" id="{DA305386-2CA9-4CB1-B6C1-3B6D7F722A4A}"/>
              </a:ext>
            </a:extLst>
          </p:cNvPr>
          <p:cNvSpPr>
            <a:spLocks/>
          </p:cNvSpPr>
          <p:nvPr userDrawn="1"/>
        </p:nvSpPr>
        <p:spPr bwMode="auto">
          <a:xfrm>
            <a:off x="72580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5">
            <a:extLst>
              <a:ext uri="{FF2B5EF4-FFF2-40B4-BE49-F238E27FC236}">
                <a16:creationId xmlns:a16="http://schemas.microsoft.com/office/drawing/2014/main" id="{7F1BBA34-10D4-44F3-AE4C-203CE5E635E3}"/>
              </a:ext>
            </a:extLst>
          </p:cNvPr>
          <p:cNvSpPr>
            <a:spLocks/>
          </p:cNvSpPr>
          <p:nvPr userDrawn="1"/>
        </p:nvSpPr>
        <p:spPr bwMode="auto">
          <a:xfrm>
            <a:off x="76612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5">
            <a:extLst>
              <a:ext uri="{FF2B5EF4-FFF2-40B4-BE49-F238E27FC236}">
                <a16:creationId xmlns:a16="http://schemas.microsoft.com/office/drawing/2014/main" id="{3E3BBB0A-F44B-4418-9AB5-90C76F47B65C}"/>
              </a:ext>
            </a:extLst>
          </p:cNvPr>
          <p:cNvSpPr>
            <a:spLocks/>
          </p:cNvSpPr>
          <p:nvPr userDrawn="1"/>
        </p:nvSpPr>
        <p:spPr bwMode="auto">
          <a:xfrm>
            <a:off x="80645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5">
            <a:extLst>
              <a:ext uri="{FF2B5EF4-FFF2-40B4-BE49-F238E27FC236}">
                <a16:creationId xmlns:a16="http://schemas.microsoft.com/office/drawing/2014/main" id="{786EAD10-8FDE-4463-AB44-FA22D4E08EB6}"/>
              </a:ext>
            </a:extLst>
          </p:cNvPr>
          <p:cNvSpPr>
            <a:spLocks/>
          </p:cNvSpPr>
          <p:nvPr userDrawn="1"/>
        </p:nvSpPr>
        <p:spPr bwMode="auto">
          <a:xfrm>
            <a:off x="84677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 name="Freeform 5">
            <a:extLst>
              <a:ext uri="{FF2B5EF4-FFF2-40B4-BE49-F238E27FC236}">
                <a16:creationId xmlns:a16="http://schemas.microsoft.com/office/drawing/2014/main" id="{F7762CAA-ACEF-45F9-9F8B-D4F10B020BC3}"/>
              </a:ext>
            </a:extLst>
          </p:cNvPr>
          <p:cNvSpPr>
            <a:spLocks/>
          </p:cNvSpPr>
          <p:nvPr userDrawn="1"/>
        </p:nvSpPr>
        <p:spPr bwMode="auto">
          <a:xfrm>
            <a:off x="88709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7" name="Freeform 5">
            <a:extLst>
              <a:ext uri="{FF2B5EF4-FFF2-40B4-BE49-F238E27FC236}">
                <a16:creationId xmlns:a16="http://schemas.microsoft.com/office/drawing/2014/main" id="{386FE2DA-52B1-4946-89A1-7E807D6B8820}"/>
              </a:ext>
            </a:extLst>
          </p:cNvPr>
          <p:cNvSpPr>
            <a:spLocks/>
          </p:cNvSpPr>
          <p:nvPr userDrawn="1"/>
        </p:nvSpPr>
        <p:spPr bwMode="auto">
          <a:xfrm>
            <a:off x="92741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9" name="Freeform 5">
            <a:extLst>
              <a:ext uri="{FF2B5EF4-FFF2-40B4-BE49-F238E27FC236}">
                <a16:creationId xmlns:a16="http://schemas.microsoft.com/office/drawing/2014/main" id="{630CDC40-690A-4572-8E6C-F852F589C734}"/>
              </a:ext>
            </a:extLst>
          </p:cNvPr>
          <p:cNvSpPr>
            <a:spLocks/>
          </p:cNvSpPr>
          <p:nvPr userDrawn="1"/>
        </p:nvSpPr>
        <p:spPr bwMode="auto">
          <a:xfrm>
            <a:off x="104838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5">
            <a:extLst>
              <a:ext uri="{FF2B5EF4-FFF2-40B4-BE49-F238E27FC236}">
                <a16:creationId xmlns:a16="http://schemas.microsoft.com/office/drawing/2014/main" id="{0CBE04A5-557D-4ED8-9367-4965DF872CB7}"/>
              </a:ext>
            </a:extLst>
          </p:cNvPr>
          <p:cNvSpPr>
            <a:spLocks/>
          </p:cNvSpPr>
          <p:nvPr userDrawn="1"/>
        </p:nvSpPr>
        <p:spPr bwMode="auto">
          <a:xfrm>
            <a:off x="96774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5">
            <a:extLst>
              <a:ext uri="{FF2B5EF4-FFF2-40B4-BE49-F238E27FC236}">
                <a16:creationId xmlns:a16="http://schemas.microsoft.com/office/drawing/2014/main" id="{18C1D1A8-8F8A-49D6-AD02-B410DE26F0BE}"/>
              </a:ext>
            </a:extLst>
          </p:cNvPr>
          <p:cNvSpPr>
            <a:spLocks/>
          </p:cNvSpPr>
          <p:nvPr userDrawn="1"/>
        </p:nvSpPr>
        <p:spPr bwMode="auto">
          <a:xfrm>
            <a:off x="100806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5">
            <a:extLst>
              <a:ext uri="{FF2B5EF4-FFF2-40B4-BE49-F238E27FC236}">
                <a16:creationId xmlns:a16="http://schemas.microsoft.com/office/drawing/2014/main" id="{0919F9FD-AAF0-47C3-BF09-F46DC2147B65}"/>
              </a:ext>
            </a:extLst>
          </p:cNvPr>
          <p:cNvSpPr>
            <a:spLocks/>
          </p:cNvSpPr>
          <p:nvPr userDrawn="1"/>
        </p:nvSpPr>
        <p:spPr bwMode="auto">
          <a:xfrm>
            <a:off x="108870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5">
            <a:extLst>
              <a:ext uri="{FF2B5EF4-FFF2-40B4-BE49-F238E27FC236}">
                <a16:creationId xmlns:a16="http://schemas.microsoft.com/office/drawing/2014/main" id="{37375F0B-BC73-4249-8F6A-670E30ED9D64}"/>
              </a:ext>
            </a:extLst>
          </p:cNvPr>
          <p:cNvSpPr>
            <a:spLocks/>
          </p:cNvSpPr>
          <p:nvPr userDrawn="1"/>
        </p:nvSpPr>
        <p:spPr bwMode="auto">
          <a:xfrm>
            <a:off x="112903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5">
            <a:extLst>
              <a:ext uri="{FF2B5EF4-FFF2-40B4-BE49-F238E27FC236}">
                <a16:creationId xmlns:a16="http://schemas.microsoft.com/office/drawing/2014/main" id="{21E5C0A4-FAA3-4924-9412-BBA867E80D39}"/>
              </a:ext>
            </a:extLst>
          </p:cNvPr>
          <p:cNvSpPr>
            <a:spLocks/>
          </p:cNvSpPr>
          <p:nvPr userDrawn="1"/>
        </p:nvSpPr>
        <p:spPr bwMode="auto">
          <a:xfrm>
            <a:off x="116935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5">
            <a:extLst>
              <a:ext uri="{FF2B5EF4-FFF2-40B4-BE49-F238E27FC236}">
                <a16:creationId xmlns:a16="http://schemas.microsoft.com/office/drawing/2014/main" id="{DA9355A1-AFF3-49B5-8161-79FD9B4B2D14}"/>
              </a:ext>
            </a:extLst>
          </p:cNvPr>
          <p:cNvSpPr>
            <a:spLocks/>
          </p:cNvSpPr>
          <p:nvPr userDrawn="1"/>
        </p:nvSpPr>
        <p:spPr bwMode="auto">
          <a:xfrm>
            <a:off x="12096738"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240882942"/>
      </p:ext>
    </p:extLst>
  </p:cSld>
  <p:clrMapOvr>
    <a:masterClrMapping/>
  </p:clrMapOvr>
  <p:transition spd="slow">
    <p:randomBar dir="vert"/>
  </p:transition>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fetti Content Blue">
    <p:bg>
      <p:bgPr>
        <a:solidFill>
          <a:schemeClr val="accent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2" name="Freeform 5">
            <a:extLst>
              <a:ext uri="{FF2B5EF4-FFF2-40B4-BE49-F238E27FC236}">
                <a16:creationId xmlns:a16="http://schemas.microsoft.com/office/drawing/2014/main" id="{2DC4114B-0609-4C4D-B543-47A78CCD924E}"/>
              </a:ext>
            </a:extLst>
          </p:cNvPr>
          <p:cNvSpPr>
            <a:spLocks/>
          </p:cNvSpPr>
          <p:nvPr userDrawn="1"/>
        </p:nvSpPr>
        <p:spPr bwMode="auto">
          <a:xfrm>
            <a:off x="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 name="Freeform 5">
            <a:extLst>
              <a:ext uri="{FF2B5EF4-FFF2-40B4-BE49-F238E27FC236}">
                <a16:creationId xmlns:a16="http://schemas.microsoft.com/office/drawing/2014/main" id="{F4991A45-6BE7-41F5-A26B-FEDE1476FA01}"/>
              </a:ext>
            </a:extLst>
          </p:cNvPr>
          <p:cNvSpPr>
            <a:spLocks/>
          </p:cNvSpPr>
          <p:nvPr userDrawn="1"/>
        </p:nvSpPr>
        <p:spPr bwMode="auto">
          <a:xfrm>
            <a:off x="4032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Freeform 5">
            <a:extLst>
              <a:ext uri="{FF2B5EF4-FFF2-40B4-BE49-F238E27FC236}">
                <a16:creationId xmlns:a16="http://schemas.microsoft.com/office/drawing/2014/main" id="{1E524AC6-1148-4420-9876-811DD3A6CFA3}"/>
              </a:ext>
            </a:extLst>
          </p:cNvPr>
          <p:cNvSpPr>
            <a:spLocks/>
          </p:cNvSpPr>
          <p:nvPr userDrawn="1"/>
        </p:nvSpPr>
        <p:spPr bwMode="auto">
          <a:xfrm>
            <a:off x="8064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5">
            <a:extLst>
              <a:ext uri="{FF2B5EF4-FFF2-40B4-BE49-F238E27FC236}">
                <a16:creationId xmlns:a16="http://schemas.microsoft.com/office/drawing/2014/main" id="{3FB0D408-43F7-461D-BFDF-08A3F869B01B}"/>
              </a:ext>
            </a:extLst>
          </p:cNvPr>
          <p:cNvSpPr>
            <a:spLocks/>
          </p:cNvSpPr>
          <p:nvPr userDrawn="1"/>
        </p:nvSpPr>
        <p:spPr bwMode="auto">
          <a:xfrm>
            <a:off x="12096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5">
            <a:extLst>
              <a:ext uri="{FF2B5EF4-FFF2-40B4-BE49-F238E27FC236}">
                <a16:creationId xmlns:a16="http://schemas.microsoft.com/office/drawing/2014/main" id="{3BFEC4BA-AD08-41E5-B485-5D76779BD22C}"/>
              </a:ext>
            </a:extLst>
          </p:cNvPr>
          <p:cNvSpPr>
            <a:spLocks/>
          </p:cNvSpPr>
          <p:nvPr userDrawn="1"/>
        </p:nvSpPr>
        <p:spPr bwMode="auto">
          <a:xfrm>
            <a:off x="16129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5">
            <a:extLst>
              <a:ext uri="{FF2B5EF4-FFF2-40B4-BE49-F238E27FC236}">
                <a16:creationId xmlns:a16="http://schemas.microsoft.com/office/drawing/2014/main" id="{DCADCEEA-F24D-44AB-922F-8772E0343F65}"/>
              </a:ext>
            </a:extLst>
          </p:cNvPr>
          <p:cNvSpPr>
            <a:spLocks/>
          </p:cNvSpPr>
          <p:nvPr userDrawn="1"/>
        </p:nvSpPr>
        <p:spPr bwMode="auto">
          <a:xfrm>
            <a:off x="20161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5">
            <a:extLst>
              <a:ext uri="{FF2B5EF4-FFF2-40B4-BE49-F238E27FC236}">
                <a16:creationId xmlns:a16="http://schemas.microsoft.com/office/drawing/2014/main" id="{A787DE99-F548-4F27-BD73-008223ADC626}"/>
              </a:ext>
            </a:extLst>
          </p:cNvPr>
          <p:cNvSpPr>
            <a:spLocks/>
          </p:cNvSpPr>
          <p:nvPr userDrawn="1"/>
        </p:nvSpPr>
        <p:spPr bwMode="auto">
          <a:xfrm>
            <a:off x="24193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5">
            <a:extLst>
              <a:ext uri="{FF2B5EF4-FFF2-40B4-BE49-F238E27FC236}">
                <a16:creationId xmlns:a16="http://schemas.microsoft.com/office/drawing/2014/main" id="{7684DD24-7DDA-4D86-9D3A-4AF92794D2AB}"/>
              </a:ext>
            </a:extLst>
          </p:cNvPr>
          <p:cNvSpPr>
            <a:spLocks/>
          </p:cNvSpPr>
          <p:nvPr userDrawn="1"/>
        </p:nvSpPr>
        <p:spPr bwMode="auto">
          <a:xfrm>
            <a:off x="28225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5">
            <a:extLst>
              <a:ext uri="{FF2B5EF4-FFF2-40B4-BE49-F238E27FC236}">
                <a16:creationId xmlns:a16="http://schemas.microsoft.com/office/drawing/2014/main" id="{1B9B85DC-2B9F-4D61-8259-DFBAE7153C86}"/>
              </a:ext>
            </a:extLst>
          </p:cNvPr>
          <p:cNvSpPr>
            <a:spLocks/>
          </p:cNvSpPr>
          <p:nvPr userDrawn="1"/>
        </p:nvSpPr>
        <p:spPr bwMode="auto">
          <a:xfrm>
            <a:off x="32258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5">
            <a:extLst>
              <a:ext uri="{FF2B5EF4-FFF2-40B4-BE49-F238E27FC236}">
                <a16:creationId xmlns:a16="http://schemas.microsoft.com/office/drawing/2014/main" id="{A3C2DDF8-77DE-44E7-82EB-BD2B109B8FDF}"/>
              </a:ext>
            </a:extLst>
          </p:cNvPr>
          <p:cNvSpPr>
            <a:spLocks/>
          </p:cNvSpPr>
          <p:nvPr userDrawn="1"/>
        </p:nvSpPr>
        <p:spPr bwMode="auto">
          <a:xfrm>
            <a:off x="36290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5">
            <a:extLst>
              <a:ext uri="{FF2B5EF4-FFF2-40B4-BE49-F238E27FC236}">
                <a16:creationId xmlns:a16="http://schemas.microsoft.com/office/drawing/2014/main" id="{FA74D4D0-7595-4C86-991E-ACC5FA41CC6C}"/>
              </a:ext>
            </a:extLst>
          </p:cNvPr>
          <p:cNvSpPr>
            <a:spLocks/>
          </p:cNvSpPr>
          <p:nvPr userDrawn="1"/>
        </p:nvSpPr>
        <p:spPr bwMode="auto">
          <a:xfrm>
            <a:off x="40322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5">
            <a:extLst>
              <a:ext uri="{FF2B5EF4-FFF2-40B4-BE49-F238E27FC236}">
                <a16:creationId xmlns:a16="http://schemas.microsoft.com/office/drawing/2014/main" id="{23157884-97DA-4B49-BAA8-4F244EF86883}"/>
              </a:ext>
            </a:extLst>
          </p:cNvPr>
          <p:cNvSpPr>
            <a:spLocks/>
          </p:cNvSpPr>
          <p:nvPr userDrawn="1"/>
        </p:nvSpPr>
        <p:spPr bwMode="auto">
          <a:xfrm>
            <a:off x="44354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5">
            <a:extLst>
              <a:ext uri="{FF2B5EF4-FFF2-40B4-BE49-F238E27FC236}">
                <a16:creationId xmlns:a16="http://schemas.microsoft.com/office/drawing/2014/main" id="{07CDB3B0-5CB6-43DA-A0C1-5990C23AB10D}"/>
              </a:ext>
            </a:extLst>
          </p:cNvPr>
          <p:cNvSpPr>
            <a:spLocks/>
          </p:cNvSpPr>
          <p:nvPr userDrawn="1"/>
        </p:nvSpPr>
        <p:spPr bwMode="auto">
          <a:xfrm>
            <a:off x="48387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5">
            <a:extLst>
              <a:ext uri="{FF2B5EF4-FFF2-40B4-BE49-F238E27FC236}">
                <a16:creationId xmlns:a16="http://schemas.microsoft.com/office/drawing/2014/main" id="{A932886D-EB20-4026-9D6E-687F61B1AA23}"/>
              </a:ext>
            </a:extLst>
          </p:cNvPr>
          <p:cNvSpPr>
            <a:spLocks/>
          </p:cNvSpPr>
          <p:nvPr userDrawn="1"/>
        </p:nvSpPr>
        <p:spPr bwMode="auto">
          <a:xfrm>
            <a:off x="52419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5">
            <a:extLst>
              <a:ext uri="{FF2B5EF4-FFF2-40B4-BE49-F238E27FC236}">
                <a16:creationId xmlns:a16="http://schemas.microsoft.com/office/drawing/2014/main" id="{3E812D95-DE21-4AE5-8F40-2DB182F3DEB9}"/>
              </a:ext>
            </a:extLst>
          </p:cNvPr>
          <p:cNvSpPr>
            <a:spLocks/>
          </p:cNvSpPr>
          <p:nvPr userDrawn="1"/>
        </p:nvSpPr>
        <p:spPr bwMode="auto">
          <a:xfrm>
            <a:off x="56451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5">
            <a:extLst>
              <a:ext uri="{FF2B5EF4-FFF2-40B4-BE49-F238E27FC236}">
                <a16:creationId xmlns:a16="http://schemas.microsoft.com/office/drawing/2014/main" id="{210B2D4F-6E86-4287-8EA1-EA3A728A112A}"/>
              </a:ext>
            </a:extLst>
          </p:cNvPr>
          <p:cNvSpPr>
            <a:spLocks/>
          </p:cNvSpPr>
          <p:nvPr userDrawn="1"/>
        </p:nvSpPr>
        <p:spPr bwMode="auto">
          <a:xfrm>
            <a:off x="60483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5">
            <a:extLst>
              <a:ext uri="{FF2B5EF4-FFF2-40B4-BE49-F238E27FC236}">
                <a16:creationId xmlns:a16="http://schemas.microsoft.com/office/drawing/2014/main" id="{1E976474-73A7-4C5B-9BBB-2F877FE899E6}"/>
              </a:ext>
            </a:extLst>
          </p:cNvPr>
          <p:cNvSpPr>
            <a:spLocks/>
          </p:cNvSpPr>
          <p:nvPr userDrawn="1"/>
        </p:nvSpPr>
        <p:spPr bwMode="auto">
          <a:xfrm>
            <a:off x="64516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5">
            <a:extLst>
              <a:ext uri="{FF2B5EF4-FFF2-40B4-BE49-F238E27FC236}">
                <a16:creationId xmlns:a16="http://schemas.microsoft.com/office/drawing/2014/main" id="{465A6564-AC40-4493-A583-1FFB6C3E9DD9}"/>
              </a:ext>
            </a:extLst>
          </p:cNvPr>
          <p:cNvSpPr>
            <a:spLocks/>
          </p:cNvSpPr>
          <p:nvPr userDrawn="1"/>
        </p:nvSpPr>
        <p:spPr bwMode="auto">
          <a:xfrm>
            <a:off x="68548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 name="Freeform 5">
            <a:extLst>
              <a:ext uri="{FF2B5EF4-FFF2-40B4-BE49-F238E27FC236}">
                <a16:creationId xmlns:a16="http://schemas.microsoft.com/office/drawing/2014/main" id="{6954C064-7CB0-4288-BE96-E91AC7F876F2}"/>
              </a:ext>
            </a:extLst>
          </p:cNvPr>
          <p:cNvSpPr>
            <a:spLocks/>
          </p:cNvSpPr>
          <p:nvPr userDrawn="1"/>
        </p:nvSpPr>
        <p:spPr bwMode="auto">
          <a:xfrm>
            <a:off x="72580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 name="Freeform 5">
            <a:extLst>
              <a:ext uri="{FF2B5EF4-FFF2-40B4-BE49-F238E27FC236}">
                <a16:creationId xmlns:a16="http://schemas.microsoft.com/office/drawing/2014/main" id="{90BB86D8-7370-4CF9-8DCC-597757CFC2FB}"/>
              </a:ext>
            </a:extLst>
          </p:cNvPr>
          <p:cNvSpPr>
            <a:spLocks/>
          </p:cNvSpPr>
          <p:nvPr userDrawn="1"/>
        </p:nvSpPr>
        <p:spPr bwMode="auto">
          <a:xfrm>
            <a:off x="76612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 name="Freeform 5">
            <a:extLst>
              <a:ext uri="{FF2B5EF4-FFF2-40B4-BE49-F238E27FC236}">
                <a16:creationId xmlns:a16="http://schemas.microsoft.com/office/drawing/2014/main" id="{D8B61089-5F8D-4533-AFA2-5E4CFABC7955}"/>
              </a:ext>
            </a:extLst>
          </p:cNvPr>
          <p:cNvSpPr>
            <a:spLocks/>
          </p:cNvSpPr>
          <p:nvPr userDrawn="1"/>
        </p:nvSpPr>
        <p:spPr bwMode="auto">
          <a:xfrm>
            <a:off x="80645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5">
            <a:extLst>
              <a:ext uri="{FF2B5EF4-FFF2-40B4-BE49-F238E27FC236}">
                <a16:creationId xmlns:a16="http://schemas.microsoft.com/office/drawing/2014/main" id="{C3DAA582-A4E2-4D0D-9142-F0A4E91DF0FF}"/>
              </a:ext>
            </a:extLst>
          </p:cNvPr>
          <p:cNvSpPr>
            <a:spLocks/>
          </p:cNvSpPr>
          <p:nvPr userDrawn="1"/>
        </p:nvSpPr>
        <p:spPr bwMode="auto">
          <a:xfrm>
            <a:off x="84677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 name="Freeform 5">
            <a:extLst>
              <a:ext uri="{FF2B5EF4-FFF2-40B4-BE49-F238E27FC236}">
                <a16:creationId xmlns:a16="http://schemas.microsoft.com/office/drawing/2014/main" id="{0330153D-7AC7-4FEE-B014-E16DDA9F990D}"/>
              </a:ext>
            </a:extLst>
          </p:cNvPr>
          <p:cNvSpPr>
            <a:spLocks/>
          </p:cNvSpPr>
          <p:nvPr userDrawn="1"/>
        </p:nvSpPr>
        <p:spPr bwMode="auto">
          <a:xfrm>
            <a:off x="88709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 name="Freeform 5">
            <a:extLst>
              <a:ext uri="{FF2B5EF4-FFF2-40B4-BE49-F238E27FC236}">
                <a16:creationId xmlns:a16="http://schemas.microsoft.com/office/drawing/2014/main" id="{9FE05360-0BAD-4CD0-912B-2EFB0A93B25F}"/>
              </a:ext>
            </a:extLst>
          </p:cNvPr>
          <p:cNvSpPr>
            <a:spLocks/>
          </p:cNvSpPr>
          <p:nvPr userDrawn="1"/>
        </p:nvSpPr>
        <p:spPr bwMode="auto">
          <a:xfrm>
            <a:off x="92741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1" name="Freeform 5">
            <a:extLst>
              <a:ext uri="{FF2B5EF4-FFF2-40B4-BE49-F238E27FC236}">
                <a16:creationId xmlns:a16="http://schemas.microsoft.com/office/drawing/2014/main" id="{2BB69768-4BF4-4369-941D-7F83EA731EC1}"/>
              </a:ext>
            </a:extLst>
          </p:cNvPr>
          <p:cNvSpPr>
            <a:spLocks/>
          </p:cNvSpPr>
          <p:nvPr userDrawn="1"/>
        </p:nvSpPr>
        <p:spPr bwMode="auto">
          <a:xfrm>
            <a:off x="104838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5">
            <a:extLst>
              <a:ext uri="{FF2B5EF4-FFF2-40B4-BE49-F238E27FC236}">
                <a16:creationId xmlns:a16="http://schemas.microsoft.com/office/drawing/2014/main" id="{51F585F2-FB0F-4846-9CD2-11F7FF96FD97}"/>
              </a:ext>
            </a:extLst>
          </p:cNvPr>
          <p:cNvSpPr>
            <a:spLocks/>
          </p:cNvSpPr>
          <p:nvPr userDrawn="1"/>
        </p:nvSpPr>
        <p:spPr bwMode="auto">
          <a:xfrm>
            <a:off x="96774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5">
            <a:extLst>
              <a:ext uri="{FF2B5EF4-FFF2-40B4-BE49-F238E27FC236}">
                <a16:creationId xmlns:a16="http://schemas.microsoft.com/office/drawing/2014/main" id="{CBE3430D-F606-4308-B49E-D9AAD7125090}"/>
              </a:ext>
            </a:extLst>
          </p:cNvPr>
          <p:cNvSpPr>
            <a:spLocks/>
          </p:cNvSpPr>
          <p:nvPr userDrawn="1"/>
        </p:nvSpPr>
        <p:spPr bwMode="auto">
          <a:xfrm>
            <a:off x="100806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 name="Freeform 5">
            <a:extLst>
              <a:ext uri="{FF2B5EF4-FFF2-40B4-BE49-F238E27FC236}">
                <a16:creationId xmlns:a16="http://schemas.microsoft.com/office/drawing/2014/main" id="{DBCBDCF3-6847-4191-A872-E8389FEBE08D}"/>
              </a:ext>
            </a:extLst>
          </p:cNvPr>
          <p:cNvSpPr>
            <a:spLocks/>
          </p:cNvSpPr>
          <p:nvPr userDrawn="1"/>
        </p:nvSpPr>
        <p:spPr bwMode="auto">
          <a:xfrm>
            <a:off x="108870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5">
            <a:extLst>
              <a:ext uri="{FF2B5EF4-FFF2-40B4-BE49-F238E27FC236}">
                <a16:creationId xmlns:a16="http://schemas.microsoft.com/office/drawing/2014/main" id="{1F7B483D-EB1A-45B5-B1AD-0EAE7F64763C}"/>
              </a:ext>
            </a:extLst>
          </p:cNvPr>
          <p:cNvSpPr>
            <a:spLocks/>
          </p:cNvSpPr>
          <p:nvPr userDrawn="1"/>
        </p:nvSpPr>
        <p:spPr bwMode="auto">
          <a:xfrm>
            <a:off x="112903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 name="Freeform 5">
            <a:extLst>
              <a:ext uri="{FF2B5EF4-FFF2-40B4-BE49-F238E27FC236}">
                <a16:creationId xmlns:a16="http://schemas.microsoft.com/office/drawing/2014/main" id="{B3466B6D-9C19-4F9A-8173-BC98E52B1023}"/>
              </a:ext>
            </a:extLst>
          </p:cNvPr>
          <p:cNvSpPr>
            <a:spLocks/>
          </p:cNvSpPr>
          <p:nvPr userDrawn="1"/>
        </p:nvSpPr>
        <p:spPr bwMode="auto">
          <a:xfrm>
            <a:off x="116935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5" name="Freeform 5">
            <a:extLst>
              <a:ext uri="{FF2B5EF4-FFF2-40B4-BE49-F238E27FC236}">
                <a16:creationId xmlns:a16="http://schemas.microsoft.com/office/drawing/2014/main" id="{9C4E25A9-A7F7-4238-B98D-A72344849620}"/>
              </a:ext>
            </a:extLst>
          </p:cNvPr>
          <p:cNvSpPr>
            <a:spLocks/>
          </p:cNvSpPr>
          <p:nvPr userDrawn="1"/>
        </p:nvSpPr>
        <p:spPr bwMode="auto">
          <a:xfrm>
            <a:off x="12096738"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 name="Freeform 5">
            <a:extLst>
              <a:ext uri="{FF2B5EF4-FFF2-40B4-BE49-F238E27FC236}">
                <a16:creationId xmlns:a16="http://schemas.microsoft.com/office/drawing/2014/main" id="{582162BB-6F36-41B5-B5AD-B7FD4177E530}"/>
              </a:ext>
            </a:extLst>
          </p:cNvPr>
          <p:cNvSpPr>
            <a:spLocks/>
          </p:cNvSpPr>
          <p:nvPr userDrawn="1"/>
        </p:nvSpPr>
        <p:spPr bwMode="auto">
          <a:xfrm>
            <a:off x="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 name="Freeform 5">
            <a:extLst>
              <a:ext uri="{FF2B5EF4-FFF2-40B4-BE49-F238E27FC236}">
                <a16:creationId xmlns:a16="http://schemas.microsoft.com/office/drawing/2014/main" id="{652516D9-F1FA-4063-ADA2-9B081A2D5A2E}"/>
              </a:ext>
            </a:extLst>
          </p:cNvPr>
          <p:cNvSpPr>
            <a:spLocks/>
          </p:cNvSpPr>
          <p:nvPr userDrawn="1"/>
        </p:nvSpPr>
        <p:spPr bwMode="auto">
          <a:xfrm>
            <a:off x="4032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Freeform 5">
            <a:extLst>
              <a:ext uri="{FF2B5EF4-FFF2-40B4-BE49-F238E27FC236}">
                <a16:creationId xmlns:a16="http://schemas.microsoft.com/office/drawing/2014/main" id="{1C6A6B49-4641-48E9-8819-769AAE00B198}"/>
              </a:ext>
            </a:extLst>
          </p:cNvPr>
          <p:cNvSpPr>
            <a:spLocks/>
          </p:cNvSpPr>
          <p:nvPr userDrawn="1"/>
        </p:nvSpPr>
        <p:spPr bwMode="auto">
          <a:xfrm>
            <a:off x="8064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5">
            <a:extLst>
              <a:ext uri="{FF2B5EF4-FFF2-40B4-BE49-F238E27FC236}">
                <a16:creationId xmlns:a16="http://schemas.microsoft.com/office/drawing/2014/main" id="{B1530B27-CB32-4FD6-ADCD-696B9A77D606}"/>
              </a:ext>
            </a:extLst>
          </p:cNvPr>
          <p:cNvSpPr>
            <a:spLocks/>
          </p:cNvSpPr>
          <p:nvPr userDrawn="1"/>
        </p:nvSpPr>
        <p:spPr bwMode="auto">
          <a:xfrm>
            <a:off x="12096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Freeform 5">
            <a:extLst>
              <a:ext uri="{FF2B5EF4-FFF2-40B4-BE49-F238E27FC236}">
                <a16:creationId xmlns:a16="http://schemas.microsoft.com/office/drawing/2014/main" id="{BAFEEEB6-FF84-414F-A371-D3F809A1C86D}"/>
              </a:ext>
            </a:extLst>
          </p:cNvPr>
          <p:cNvSpPr>
            <a:spLocks/>
          </p:cNvSpPr>
          <p:nvPr userDrawn="1"/>
        </p:nvSpPr>
        <p:spPr bwMode="auto">
          <a:xfrm>
            <a:off x="16129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5">
            <a:extLst>
              <a:ext uri="{FF2B5EF4-FFF2-40B4-BE49-F238E27FC236}">
                <a16:creationId xmlns:a16="http://schemas.microsoft.com/office/drawing/2014/main" id="{0F8F801F-06E9-4E1C-A137-226729983354}"/>
              </a:ext>
            </a:extLst>
          </p:cNvPr>
          <p:cNvSpPr>
            <a:spLocks/>
          </p:cNvSpPr>
          <p:nvPr userDrawn="1"/>
        </p:nvSpPr>
        <p:spPr bwMode="auto">
          <a:xfrm>
            <a:off x="20161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9" name="Freeform 5">
            <a:extLst>
              <a:ext uri="{FF2B5EF4-FFF2-40B4-BE49-F238E27FC236}">
                <a16:creationId xmlns:a16="http://schemas.microsoft.com/office/drawing/2014/main" id="{3062C679-537B-4565-B111-60C31A15ACF4}"/>
              </a:ext>
            </a:extLst>
          </p:cNvPr>
          <p:cNvSpPr>
            <a:spLocks/>
          </p:cNvSpPr>
          <p:nvPr userDrawn="1"/>
        </p:nvSpPr>
        <p:spPr bwMode="auto">
          <a:xfrm>
            <a:off x="24193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5">
            <a:extLst>
              <a:ext uri="{FF2B5EF4-FFF2-40B4-BE49-F238E27FC236}">
                <a16:creationId xmlns:a16="http://schemas.microsoft.com/office/drawing/2014/main" id="{887EEB3A-4213-464A-87A3-D2DAF47421F5}"/>
              </a:ext>
            </a:extLst>
          </p:cNvPr>
          <p:cNvSpPr>
            <a:spLocks/>
          </p:cNvSpPr>
          <p:nvPr userDrawn="1"/>
        </p:nvSpPr>
        <p:spPr bwMode="auto">
          <a:xfrm>
            <a:off x="28225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3" name="Freeform 5">
            <a:extLst>
              <a:ext uri="{FF2B5EF4-FFF2-40B4-BE49-F238E27FC236}">
                <a16:creationId xmlns:a16="http://schemas.microsoft.com/office/drawing/2014/main" id="{ADC86261-F90C-45E0-A168-7581A8C02C38}"/>
              </a:ext>
            </a:extLst>
          </p:cNvPr>
          <p:cNvSpPr>
            <a:spLocks/>
          </p:cNvSpPr>
          <p:nvPr userDrawn="1"/>
        </p:nvSpPr>
        <p:spPr bwMode="auto">
          <a:xfrm>
            <a:off x="32258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5" name="Freeform 5">
            <a:extLst>
              <a:ext uri="{FF2B5EF4-FFF2-40B4-BE49-F238E27FC236}">
                <a16:creationId xmlns:a16="http://schemas.microsoft.com/office/drawing/2014/main" id="{504DD272-AA18-4EE6-AA29-9F6F74F23909}"/>
              </a:ext>
            </a:extLst>
          </p:cNvPr>
          <p:cNvSpPr>
            <a:spLocks/>
          </p:cNvSpPr>
          <p:nvPr userDrawn="1"/>
        </p:nvSpPr>
        <p:spPr bwMode="auto">
          <a:xfrm>
            <a:off x="36290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7" name="Freeform 5">
            <a:extLst>
              <a:ext uri="{FF2B5EF4-FFF2-40B4-BE49-F238E27FC236}">
                <a16:creationId xmlns:a16="http://schemas.microsoft.com/office/drawing/2014/main" id="{8BCD198C-85D1-4065-9D67-82D3B38E1C37}"/>
              </a:ext>
            </a:extLst>
          </p:cNvPr>
          <p:cNvSpPr>
            <a:spLocks/>
          </p:cNvSpPr>
          <p:nvPr userDrawn="1"/>
        </p:nvSpPr>
        <p:spPr bwMode="auto">
          <a:xfrm>
            <a:off x="40322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9" name="Freeform 5">
            <a:extLst>
              <a:ext uri="{FF2B5EF4-FFF2-40B4-BE49-F238E27FC236}">
                <a16:creationId xmlns:a16="http://schemas.microsoft.com/office/drawing/2014/main" id="{2900C489-4586-4F04-BD13-FF483556032E}"/>
              </a:ext>
            </a:extLst>
          </p:cNvPr>
          <p:cNvSpPr>
            <a:spLocks/>
          </p:cNvSpPr>
          <p:nvPr userDrawn="1"/>
        </p:nvSpPr>
        <p:spPr bwMode="auto">
          <a:xfrm>
            <a:off x="44354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1" name="Freeform 5">
            <a:extLst>
              <a:ext uri="{FF2B5EF4-FFF2-40B4-BE49-F238E27FC236}">
                <a16:creationId xmlns:a16="http://schemas.microsoft.com/office/drawing/2014/main" id="{FFF75EF5-F4A4-47DF-B2E8-27AF735DAE67}"/>
              </a:ext>
            </a:extLst>
          </p:cNvPr>
          <p:cNvSpPr>
            <a:spLocks/>
          </p:cNvSpPr>
          <p:nvPr userDrawn="1"/>
        </p:nvSpPr>
        <p:spPr bwMode="auto">
          <a:xfrm>
            <a:off x="48387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3" name="Freeform 5">
            <a:extLst>
              <a:ext uri="{FF2B5EF4-FFF2-40B4-BE49-F238E27FC236}">
                <a16:creationId xmlns:a16="http://schemas.microsoft.com/office/drawing/2014/main" id="{0C8AD0A5-DBDC-4519-871E-FE913951AE59}"/>
              </a:ext>
            </a:extLst>
          </p:cNvPr>
          <p:cNvSpPr>
            <a:spLocks/>
          </p:cNvSpPr>
          <p:nvPr userDrawn="1"/>
        </p:nvSpPr>
        <p:spPr bwMode="auto">
          <a:xfrm>
            <a:off x="52419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5" name="Freeform 5">
            <a:extLst>
              <a:ext uri="{FF2B5EF4-FFF2-40B4-BE49-F238E27FC236}">
                <a16:creationId xmlns:a16="http://schemas.microsoft.com/office/drawing/2014/main" id="{5417658F-66B2-4FE7-A854-CC3AE0F7EB74}"/>
              </a:ext>
            </a:extLst>
          </p:cNvPr>
          <p:cNvSpPr>
            <a:spLocks/>
          </p:cNvSpPr>
          <p:nvPr userDrawn="1"/>
        </p:nvSpPr>
        <p:spPr bwMode="auto">
          <a:xfrm>
            <a:off x="56451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7" name="Freeform 5">
            <a:extLst>
              <a:ext uri="{FF2B5EF4-FFF2-40B4-BE49-F238E27FC236}">
                <a16:creationId xmlns:a16="http://schemas.microsoft.com/office/drawing/2014/main" id="{A81C42B8-9501-457C-9DBC-BA397001DE6B}"/>
              </a:ext>
            </a:extLst>
          </p:cNvPr>
          <p:cNvSpPr>
            <a:spLocks/>
          </p:cNvSpPr>
          <p:nvPr userDrawn="1"/>
        </p:nvSpPr>
        <p:spPr bwMode="auto">
          <a:xfrm>
            <a:off x="60483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9" name="Freeform 5">
            <a:extLst>
              <a:ext uri="{FF2B5EF4-FFF2-40B4-BE49-F238E27FC236}">
                <a16:creationId xmlns:a16="http://schemas.microsoft.com/office/drawing/2014/main" id="{1E20BB75-9E81-42DF-B4BF-5B6987919CEC}"/>
              </a:ext>
            </a:extLst>
          </p:cNvPr>
          <p:cNvSpPr>
            <a:spLocks/>
          </p:cNvSpPr>
          <p:nvPr userDrawn="1"/>
        </p:nvSpPr>
        <p:spPr bwMode="auto">
          <a:xfrm>
            <a:off x="64516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1" name="Freeform 5">
            <a:extLst>
              <a:ext uri="{FF2B5EF4-FFF2-40B4-BE49-F238E27FC236}">
                <a16:creationId xmlns:a16="http://schemas.microsoft.com/office/drawing/2014/main" id="{D01EE500-D7A1-4352-BAD2-B850ACC4BC6A}"/>
              </a:ext>
            </a:extLst>
          </p:cNvPr>
          <p:cNvSpPr>
            <a:spLocks/>
          </p:cNvSpPr>
          <p:nvPr userDrawn="1"/>
        </p:nvSpPr>
        <p:spPr bwMode="auto">
          <a:xfrm>
            <a:off x="68548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 name="Freeform 5">
            <a:extLst>
              <a:ext uri="{FF2B5EF4-FFF2-40B4-BE49-F238E27FC236}">
                <a16:creationId xmlns:a16="http://schemas.microsoft.com/office/drawing/2014/main" id="{1587723F-EB9C-433F-ACA5-343CDE53B4CA}"/>
              </a:ext>
            </a:extLst>
          </p:cNvPr>
          <p:cNvSpPr>
            <a:spLocks/>
          </p:cNvSpPr>
          <p:nvPr userDrawn="1"/>
        </p:nvSpPr>
        <p:spPr bwMode="auto">
          <a:xfrm>
            <a:off x="72580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5">
            <a:extLst>
              <a:ext uri="{FF2B5EF4-FFF2-40B4-BE49-F238E27FC236}">
                <a16:creationId xmlns:a16="http://schemas.microsoft.com/office/drawing/2014/main" id="{3B89FD7D-E9C3-4C00-9808-59AAFB03163F}"/>
              </a:ext>
            </a:extLst>
          </p:cNvPr>
          <p:cNvSpPr>
            <a:spLocks/>
          </p:cNvSpPr>
          <p:nvPr userDrawn="1"/>
        </p:nvSpPr>
        <p:spPr bwMode="auto">
          <a:xfrm>
            <a:off x="76612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7" name="Freeform 5">
            <a:extLst>
              <a:ext uri="{FF2B5EF4-FFF2-40B4-BE49-F238E27FC236}">
                <a16:creationId xmlns:a16="http://schemas.microsoft.com/office/drawing/2014/main" id="{6E04DD36-8E16-472A-941F-022D2E9A88A8}"/>
              </a:ext>
            </a:extLst>
          </p:cNvPr>
          <p:cNvSpPr>
            <a:spLocks/>
          </p:cNvSpPr>
          <p:nvPr userDrawn="1"/>
        </p:nvSpPr>
        <p:spPr bwMode="auto">
          <a:xfrm>
            <a:off x="80645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5">
            <a:extLst>
              <a:ext uri="{FF2B5EF4-FFF2-40B4-BE49-F238E27FC236}">
                <a16:creationId xmlns:a16="http://schemas.microsoft.com/office/drawing/2014/main" id="{12E1B3B0-875B-4233-B21E-CFCC3D054FB2}"/>
              </a:ext>
            </a:extLst>
          </p:cNvPr>
          <p:cNvSpPr>
            <a:spLocks/>
          </p:cNvSpPr>
          <p:nvPr userDrawn="1"/>
        </p:nvSpPr>
        <p:spPr bwMode="auto">
          <a:xfrm>
            <a:off x="84677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1" name="Freeform 5">
            <a:extLst>
              <a:ext uri="{FF2B5EF4-FFF2-40B4-BE49-F238E27FC236}">
                <a16:creationId xmlns:a16="http://schemas.microsoft.com/office/drawing/2014/main" id="{EEFA6ADA-AE04-43D9-AEBA-6D4B6101D19D}"/>
              </a:ext>
            </a:extLst>
          </p:cNvPr>
          <p:cNvSpPr>
            <a:spLocks/>
          </p:cNvSpPr>
          <p:nvPr userDrawn="1"/>
        </p:nvSpPr>
        <p:spPr bwMode="auto">
          <a:xfrm>
            <a:off x="88709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3" name="Freeform 5">
            <a:extLst>
              <a:ext uri="{FF2B5EF4-FFF2-40B4-BE49-F238E27FC236}">
                <a16:creationId xmlns:a16="http://schemas.microsoft.com/office/drawing/2014/main" id="{EF5B0E26-2791-4B14-B592-172C2FAC6FE5}"/>
              </a:ext>
            </a:extLst>
          </p:cNvPr>
          <p:cNvSpPr>
            <a:spLocks/>
          </p:cNvSpPr>
          <p:nvPr userDrawn="1"/>
        </p:nvSpPr>
        <p:spPr bwMode="auto">
          <a:xfrm>
            <a:off x="92741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5" name="Freeform 5">
            <a:extLst>
              <a:ext uri="{FF2B5EF4-FFF2-40B4-BE49-F238E27FC236}">
                <a16:creationId xmlns:a16="http://schemas.microsoft.com/office/drawing/2014/main" id="{7CDA8C23-F3D0-475C-8B0B-D2483AECFAB8}"/>
              </a:ext>
            </a:extLst>
          </p:cNvPr>
          <p:cNvSpPr>
            <a:spLocks/>
          </p:cNvSpPr>
          <p:nvPr userDrawn="1"/>
        </p:nvSpPr>
        <p:spPr bwMode="auto">
          <a:xfrm>
            <a:off x="104838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5">
            <a:extLst>
              <a:ext uri="{FF2B5EF4-FFF2-40B4-BE49-F238E27FC236}">
                <a16:creationId xmlns:a16="http://schemas.microsoft.com/office/drawing/2014/main" id="{A6895141-163A-4201-B333-6467D533F440}"/>
              </a:ext>
            </a:extLst>
          </p:cNvPr>
          <p:cNvSpPr>
            <a:spLocks/>
          </p:cNvSpPr>
          <p:nvPr userDrawn="1"/>
        </p:nvSpPr>
        <p:spPr bwMode="auto">
          <a:xfrm>
            <a:off x="96774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9" name="Freeform 5">
            <a:extLst>
              <a:ext uri="{FF2B5EF4-FFF2-40B4-BE49-F238E27FC236}">
                <a16:creationId xmlns:a16="http://schemas.microsoft.com/office/drawing/2014/main" id="{96857859-9A05-4D31-8334-CDC677051A05}"/>
              </a:ext>
            </a:extLst>
          </p:cNvPr>
          <p:cNvSpPr>
            <a:spLocks/>
          </p:cNvSpPr>
          <p:nvPr userDrawn="1"/>
        </p:nvSpPr>
        <p:spPr bwMode="auto">
          <a:xfrm>
            <a:off x="100806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1" name="Freeform 5">
            <a:extLst>
              <a:ext uri="{FF2B5EF4-FFF2-40B4-BE49-F238E27FC236}">
                <a16:creationId xmlns:a16="http://schemas.microsoft.com/office/drawing/2014/main" id="{EBBC59FD-BB44-465C-9882-47450B890D91}"/>
              </a:ext>
            </a:extLst>
          </p:cNvPr>
          <p:cNvSpPr>
            <a:spLocks/>
          </p:cNvSpPr>
          <p:nvPr userDrawn="1"/>
        </p:nvSpPr>
        <p:spPr bwMode="auto">
          <a:xfrm>
            <a:off x="108870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3" name="Freeform 5">
            <a:extLst>
              <a:ext uri="{FF2B5EF4-FFF2-40B4-BE49-F238E27FC236}">
                <a16:creationId xmlns:a16="http://schemas.microsoft.com/office/drawing/2014/main" id="{B55E93B0-6435-4CBB-9B59-5C2C61984C86}"/>
              </a:ext>
            </a:extLst>
          </p:cNvPr>
          <p:cNvSpPr>
            <a:spLocks/>
          </p:cNvSpPr>
          <p:nvPr userDrawn="1"/>
        </p:nvSpPr>
        <p:spPr bwMode="auto">
          <a:xfrm>
            <a:off x="112903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5" name="Freeform 5">
            <a:extLst>
              <a:ext uri="{FF2B5EF4-FFF2-40B4-BE49-F238E27FC236}">
                <a16:creationId xmlns:a16="http://schemas.microsoft.com/office/drawing/2014/main" id="{CB08B145-8F37-4A8A-A4CE-4438007E168A}"/>
              </a:ext>
            </a:extLst>
          </p:cNvPr>
          <p:cNvSpPr>
            <a:spLocks/>
          </p:cNvSpPr>
          <p:nvPr userDrawn="1"/>
        </p:nvSpPr>
        <p:spPr bwMode="auto">
          <a:xfrm>
            <a:off x="116935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7" name="Freeform 5">
            <a:extLst>
              <a:ext uri="{FF2B5EF4-FFF2-40B4-BE49-F238E27FC236}">
                <a16:creationId xmlns:a16="http://schemas.microsoft.com/office/drawing/2014/main" id="{3B0D020A-90FC-400F-B7B5-63FC994068E4}"/>
              </a:ext>
            </a:extLst>
          </p:cNvPr>
          <p:cNvSpPr>
            <a:spLocks/>
          </p:cNvSpPr>
          <p:nvPr userDrawn="1"/>
        </p:nvSpPr>
        <p:spPr bwMode="auto">
          <a:xfrm>
            <a:off x="12096738"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100711640"/>
      </p:ext>
    </p:extLst>
  </p:cSld>
  <p:clrMapOvr>
    <a:masterClrMapping/>
  </p:clrMapOvr>
  <p:transition spd="slow">
    <p:randomBar dir="vert"/>
  </p:transition>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Pattern Black">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1EEF53A4-35A6-4E43-B220-67DA381C5910}"/>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5" name="Title 1">
            <a:extLst>
              <a:ext uri="{FF2B5EF4-FFF2-40B4-BE49-F238E27FC236}">
                <a16:creationId xmlns:a16="http://schemas.microsoft.com/office/drawing/2014/main" id="{07724906-4405-47F4-B533-7291B003B0A2}"/>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a:t>Insert Text Here</a:t>
            </a:r>
          </a:p>
        </p:txBody>
      </p:sp>
      <p:pic>
        <p:nvPicPr>
          <p:cNvPr id="3" name="Picture 2">
            <a:extLst>
              <a:ext uri="{FF2B5EF4-FFF2-40B4-BE49-F238E27FC236}">
                <a16:creationId xmlns:a16="http://schemas.microsoft.com/office/drawing/2014/main" id="{9C8B4846-4E60-4E5B-9695-28F923D1D7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Tree>
    <p:extLst>
      <p:ext uri="{BB962C8B-B14F-4D97-AF65-F5344CB8AC3E}">
        <p14:creationId xmlns:p14="http://schemas.microsoft.com/office/powerpoint/2010/main" val="495523106"/>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ottom Pattern White">
    <p:bg>
      <p:bgPr>
        <a:solidFill>
          <a:schemeClr val="tx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C00585D-E155-409A-899A-29BDF4E57FD3}"/>
              </a:ext>
            </a:extLst>
          </p:cNvPr>
          <p:cNvSpPr>
            <a:spLocks noGrp="1"/>
          </p:cNvSpPr>
          <p:nvPr>
            <p:ph type="title" hasCustomPrompt="1"/>
          </p:nvPr>
        </p:nvSpPr>
        <p:spPr>
          <a:xfrm>
            <a:off x="762000" y="716577"/>
            <a:ext cx="10668000" cy="615553"/>
          </a:xfrm>
          <a:noFill/>
        </p:spPr>
        <p:txBody>
          <a:bodyPr wrap="square" lIns="91440" tIns="0" rIns="91440" bIns="0" anchor="b" anchorCtr="0">
            <a:sp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1"/>
                </a:solidFill>
                <a:effectLst/>
                <a:latin typeface="+mj-lt"/>
                <a:ea typeface="+mn-ea"/>
                <a:cs typeface="Segoe UI" pitchFamily="34" charset="0"/>
              </a:defRPr>
            </a:lvl1pPr>
          </a:lstStyle>
          <a:p>
            <a:r>
              <a:rPr lang="en-US"/>
              <a:t>Insert text here</a:t>
            </a:r>
          </a:p>
        </p:txBody>
      </p:sp>
      <p:sp>
        <p:nvSpPr>
          <p:cNvPr id="5" name="Text Placeholder 4">
            <a:extLst>
              <a:ext uri="{FF2B5EF4-FFF2-40B4-BE49-F238E27FC236}">
                <a16:creationId xmlns:a16="http://schemas.microsoft.com/office/drawing/2014/main" id="{2D944D9B-AA15-4DB5-AE58-0FA514F6FE87}"/>
              </a:ext>
            </a:extLst>
          </p:cNvPr>
          <p:cNvSpPr>
            <a:spLocks noGrp="1"/>
          </p:cNvSpPr>
          <p:nvPr>
            <p:ph type="body" sz="quarter" idx="13" hasCustomPrompt="1"/>
          </p:nvPr>
        </p:nvSpPr>
        <p:spPr>
          <a:xfrm>
            <a:off x="762000" y="1790699"/>
            <a:ext cx="10668000" cy="685800"/>
          </a:xfrm>
          <a:prstGeom prst="rect">
            <a:avLst/>
          </a:prstGeom>
          <a:noFill/>
        </p:spPr>
        <p:txBody>
          <a:bodyPr wrap="square" lIns="91440" tIns="0" rIns="91440" bIns="0">
            <a:noAutofit/>
          </a:bodyPr>
          <a:lstStyle>
            <a:lvl1pPr marL="0" indent="0" algn="l">
              <a:spcBef>
                <a:spcPts val="0"/>
              </a:spcBef>
              <a:spcAft>
                <a:spcPts val="0"/>
              </a:spcAft>
              <a:buFont typeface="Arial" panose="020B0604020202020204" pitchFamily="34" charset="0"/>
              <a:buNone/>
              <a:defRPr lang="en-US" sz="1800" kern="1200" dirty="0">
                <a:solidFill>
                  <a:schemeClr val="bg2"/>
                </a:solidFill>
                <a:latin typeface="+mn-lt"/>
                <a:ea typeface="+mn-ea"/>
                <a:cs typeface="+mn-cs"/>
              </a:defRPr>
            </a:lvl1pPr>
          </a:lstStyle>
          <a:p>
            <a:pPr lvl="0"/>
            <a:r>
              <a:rPr lang="en-US"/>
              <a:t>Insert content here</a:t>
            </a:r>
          </a:p>
        </p:txBody>
      </p:sp>
      <p:pic>
        <p:nvPicPr>
          <p:cNvPr id="3" name="Picture 2">
            <a:extLst>
              <a:ext uri="{FF2B5EF4-FFF2-40B4-BE49-F238E27FC236}">
                <a16:creationId xmlns:a16="http://schemas.microsoft.com/office/drawing/2014/main" id="{8D8AAE41-A985-425A-934D-615BBE36028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Tree>
    <p:extLst>
      <p:ext uri="{BB962C8B-B14F-4D97-AF65-F5344CB8AC3E}">
        <p14:creationId xmlns:p14="http://schemas.microsoft.com/office/powerpoint/2010/main" val="2499009600"/>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64696-E1F3-49EF-AEC8-730A16D9A23F}" type="datetimeFigureOut">
              <a:rPr lang="en-US" altLang="en-US" smtClean="0"/>
              <a:pPr/>
              <a:t>9/1/2023</a:t>
            </a:fld>
            <a:endParaRPr lang="en-US"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2A1B0-4691-41D9-84E0-69D594EAA3FE}" type="slidenum">
              <a:rPr lang="en-US" altLang="en-US" smtClean="0"/>
              <a:pPr/>
              <a:t>‹#›</a:t>
            </a:fld>
            <a:endParaRPr lang="en-US" altLang="en-US" dirty="0"/>
          </a:p>
        </p:txBody>
      </p:sp>
    </p:spTree>
    <p:extLst>
      <p:ext uri="{BB962C8B-B14F-4D97-AF65-F5344CB8AC3E}">
        <p14:creationId xmlns:p14="http://schemas.microsoft.com/office/powerpoint/2010/main" val="3429690444"/>
      </p:ext>
    </p:extLst>
  </p:cSld>
  <p:clrMap bg1="dk1" tx1="lt1" bg2="dk2" tx2="lt2" accent1="accent1" accent2="accent2" accent3="accent3" accent4="accent4" accent5="accent5" accent6="accent6" hlink="hlink" folHlink="folHlink"/>
  <p:sldLayoutIdLst>
    <p:sldLayoutId id="2147483689" r:id="rId1"/>
    <p:sldLayoutId id="2147483688" r:id="rId2"/>
    <p:sldLayoutId id="2147483702" r:id="rId3"/>
    <p:sldLayoutId id="2147483699" r:id="rId4"/>
    <p:sldLayoutId id="2147483701" r:id="rId5"/>
    <p:sldLayoutId id="2147483700" r:id="rId6"/>
    <p:sldLayoutId id="2147483703" r:id="rId7"/>
    <p:sldLayoutId id="2147483690" r:id="rId8"/>
    <p:sldLayoutId id="2147483704" r:id="rId9"/>
    <p:sldLayoutId id="2147483691" r:id="rId10"/>
    <p:sldLayoutId id="2147483694"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a:xfrm>
            <a:off x="1525301" y="1217368"/>
            <a:ext cx="9141397" cy="2031325"/>
          </a:xfrm>
        </p:spPr>
        <p:txBody>
          <a:bodyPr/>
          <a:lstStyle/>
          <a:p>
            <a:r>
              <a:rPr lang="en-US" sz="4400" dirty="0"/>
              <a:t>Direct Taxation Committee of ICAI </a:t>
            </a:r>
            <a:br>
              <a:rPr lang="en-US" sz="4400" dirty="0"/>
            </a:br>
            <a:r>
              <a:rPr lang="en-US" sz="4400" dirty="0"/>
              <a:t>&amp; </a:t>
            </a:r>
            <a:br>
              <a:rPr lang="en-US" sz="4400" dirty="0"/>
            </a:br>
            <a:r>
              <a:rPr lang="en-US" sz="4400" dirty="0"/>
              <a:t>Pune Branch of WIRC</a:t>
            </a:r>
          </a:p>
        </p:txBody>
      </p:sp>
      <p:sp>
        <p:nvSpPr>
          <p:cNvPr id="6" name="Text Placeholder 5">
            <a:extLst>
              <a:ext uri="{FF2B5EF4-FFF2-40B4-BE49-F238E27FC236}">
                <a16:creationId xmlns:a16="http://schemas.microsoft.com/office/drawing/2014/main" id="{7DCBA01B-ECA4-4938-872A-B38BEB13AC06}"/>
              </a:ext>
            </a:extLst>
          </p:cNvPr>
          <p:cNvSpPr>
            <a:spLocks noGrp="1"/>
          </p:cNvSpPr>
          <p:nvPr>
            <p:ph type="body" sz="quarter" idx="12"/>
          </p:nvPr>
        </p:nvSpPr>
        <p:spPr>
          <a:xfrm>
            <a:off x="1010653" y="4246981"/>
            <a:ext cx="9926052" cy="1534757"/>
          </a:xfrm>
        </p:spPr>
        <p:txBody>
          <a:bodyPr/>
          <a:lstStyle/>
          <a:p>
            <a:r>
              <a:rPr lang="en-US" sz="5400" b="1" dirty="0">
                <a:solidFill>
                  <a:srgbClr val="002060"/>
                </a:solidFill>
              </a:rPr>
              <a:t>National Conference on Direct Taxes</a:t>
            </a:r>
          </a:p>
        </p:txBody>
      </p:sp>
    </p:spTree>
    <p:extLst>
      <p:ext uri="{BB962C8B-B14F-4D97-AF65-F5344CB8AC3E}">
        <p14:creationId xmlns:p14="http://schemas.microsoft.com/office/powerpoint/2010/main" val="142804765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412856"/>
            <a:ext cx="9320463" cy="1189038"/>
          </a:xfrm>
        </p:spPr>
        <p:txBody>
          <a:bodyPr>
            <a:normAutofit/>
          </a:bodyPr>
          <a:lstStyle/>
          <a:p>
            <a:r>
              <a:rPr lang="en-US" sz="4400" dirty="0">
                <a:solidFill>
                  <a:srgbClr val="FFFF00"/>
                </a:solidFill>
              </a:rPr>
              <a:t>Recent Amendments - Legislature</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62000" y="1328691"/>
            <a:ext cx="10884568" cy="4551046"/>
          </a:xfrm>
        </p:spPr>
        <p:txBody>
          <a:bodyPr>
            <a:noAutofit/>
          </a:bodyPr>
          <a:lstStyle/>
          <a:p>
            <a:r>
              <a:rPr lang="en-US" altLang="en-US" sz="3200" u="sng" dirty="0">
                <a:solidFill>
                  <a:schemeClr val="accent2">
                    <a:lumMod val="60000"/>
                    <a:lumOff val="40000"/>
                  </a:schemeClr>
                </a:solidFill>
                <a:latin typeface="Arial" panose="020B0604020202020204" pitchFamily="34" charset="0"/>
                <a:cs typeface="Arial" panose="020B0604020202020204" pitchFamily="34" charset="0"/>
              </a:rPr>
              <a:t>The Finance Act, 2023</a:t>
            </a:r>
          </a:p>
          <a:p>
            <a:pPr marL="514350" indent="-514350">
              <a:buAutoNum type="arabicPeriod"/>
            </a:pPr>
            <a:r>
              <a:rPr lang="en-US" altLang="en-US" sz="3200" dirty="0">
                <a:latin typeface="Arial" panose="020B0604020202020204" pitchFamily="34" charset="0"/>
                <a:cs typeface="Arial" panose="020B0604020202020204" pitchFamily="34" charset="0"/>
              </a:rPr>
              <a:t>Due date for filing Form No.9A –  </a:t>
            </a:r>
          </a:p>
          <a:p>
            <a:pPr marL="514350" indent="-514350">
              <a:buAutoNum type="arabicPeriod"/>
            </a:pPr>
            <a:r>
              <a:rPr lang="en-US" altLang="en-US" sz="3200" dirty="0">
                <a:latin typeface="Arial" panose="020B0604020202020204" pitchFamily="34" charset="0"/>
                <a:cs typeface="Arial" panose="020B0604020202020204" pitchFamily="34" charset="0"/>
              </a:rPr>
              <a:t>Due date for filing Form No.10  –</a:t>
            </a:r>
          </a:p>
          <a:p>
            <a:pPr marL="514350" indent="-514350">
              <a:buAutoNum type="arabicPeriod"/>
            </a:pPr>
            <a:r>
              <a:rPr lang="en-US" altLang="en-US" sz="3200" dirty="0">
                <a:latin typeface="Arial" panose="020B0604020202020204" pitchFamily="34" charset="0"/>
                <a:cs typeface="Arial" panose="020B0604020202020204" pitchFamily="34" charset="0"/>
              </a:rPr>
              <a:t>Time limit and conditions for treating restoration as application of income – </a:t>
            </a:r>
            <a:r>
              <a:rPr lang="en-US" altLang="en-US" sz="3200" dirty="0" err="1">
                <a:latin typeface="Arial" panose="020B0604020202020204" pitchFamily="34" charset="0"/>
                <a:cs typeface="Arial" panose="020B0604020202020204" pitchFamily="34" charset="0"/>
              </a:rPr>
              <a:t>Expl</a:t>
            </a:r>
            <a:r>
              <a:rPr lang="en-US" altLang="en-US" sz="3200" dirty="0">
                <a:latin typeface="Arial" panose="020B0604020202020204" pitchFamily="34" charset="0"/>
                <a:cs typeface="Arial" panose="020B0604020202020204" pitchFamily="34" charset="0"/>
              </a:rPr>
              <a:t> 4(</a:t>
            </a:r>
            <a:r>
              <a:rPr lang="en-US" altLang="en-US" sz="3200" dirty="0" err="1">
                <a:latin typeface="Arial" panose="020B0604020202020204" pitchFamily="34" charset="0"/>
                <a:cs typeface="Arial" panose="020B0604020202020204" pitchFamily="34" charset="0"/>
              </a:rPr>
              <a:t>i</a:t>
            </a:r>
            <a:r>
              <a:rPr lang="en-US" altLang="en-US" sz="3200" dirty="0">
                <a:latin typeface="Arial" panose="020B0604020202020204" pitchFamily="34" charset="0"/>
                <a:cs typeface="Arial" panose="020B0604020202020204" pitchFamily="34" charset="0"/>
              </a:rPr>
              <a:t>)/(ii) to section11(1)</a:t>
            </a:r>
          </a:p>
          <a:p>
            <a:r>
              <a:rPr lang="en-US" altLang="en-US" sz="3200" dirty="0">
                <a:latin typeface="Arial" panose="020B0604020202020204" pitchFamily="34" charset="0"/>
                <a:cs typeface="Arial" panose="020B0604020202020204" pitchFamily="34" charset="0"/>
              </a:rPr>
              <a:t>     </a:t>
            </a:r>
            <a:r>
              <a:rPr lang="en-US" altLang="en-US" sz="3200" b="0" dirty="0">
                <a:latin typeface="Arial" panose="020B0604020202020204" pitchFamily="34" charset="0"/>
                <a:cs typeface="Arial" panose="020B0604020202020204" pitchFamily="34" charset="0"/>
              </a:rPr>
              <a:t>(</a:t>
            </a:r>
            <a:r>
              <a:rPr lang="en-US" altLang="en-US" sz="3200" b="0" dirty="0" err="1">
                <a:latin typeface="Arial" panose="020B0604020202020204" pitchFamily="34" charset="0"/>
                <a:cs typeface="Arial" panose="020B0604020202020204" pitchFamily="34" charset="0"/>
              </a:rPr>
              <a:t>i</a:t>
            </a:r>
            <a:r>
              <a:rPr lang="en-US" altLang="en-US" sz="3200" b="0" dirty="0">
                <a:latin typeface="Arial" panose="020B0604020202020204" pitchFamily="34" charset="0"/>
                <a:cs typeface="Arial" panose="020B0604020202020204" pitchFamily="34" charset="0"/>
              </a:rPr>
              <a:t>) Corpus (ii) Loan / Borrowing</a:t>
            </a:r>
          </a:p>
          <a:p>
            <a:r>
              <a:rPr lang="en-US" altLang="en-US" sz="3200" b="0" dirty="0">
                <a:latin typeface="Arial" panose="020B0604020202020204" pitchFamily="34" charset="0"/>
                <a:cs typeface="Arial" panose="020B0604020202020204" pitchFamily="34" charset="0"/>
              </a:rPr>
              <a:t>	Follow other terms and within 5 Years post</a:t>
            </a:r>
          </a:p>
          <a:p>
            <a:r>
              <a:rPr lang="en-US" altLang="en-US" sz="3200" dirty="0">
                <a:latin typeface="Arial" panose="020B0604020202020204" pitchFamily="34" charset="0"/>
                <a:cs typeface="Arial" panose="020B0604020202020204" pitchFamily="34" charset="0"/>
              </a:rPr>
              <a:t>4.  (iii) Contribution to Other Trust – 85% is application</a:t>
            </a: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endParaRPr lang="en-IN" dirty="0"/>
          </a:p>
        </p:txBody>
      </p:sp>
      <p:sp>
        <p:nvSpPr>
          <p:cNvPr id="6" name="TextBox 5">
            <a:extLst>
              <a:ext uri="{FF2B5EF4-FFF2-40B4-BE49-F238E27FC236}">
                <a16:creationId xmlns:a16="http://schemas.microsoft.com/office/drawing/2014/main" id="{0E8C3964-2634-38B7-8C59-F866C7593B48}"/>
              </a:ext>
            </a:extLst>
          </p:cNvPr>
          <p:cNvSpPr txBox="1"/>
          <p:nvPr/>
        </p:nvSpPr>
        <p:spPr>
          <a:xfrm>
            <a:off x="2758240" y="5806281"/>
            <a:ext cx="6093994"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
        <p:nvSpPr>
          <p:cNvPr id="2" name="Rectangle 1">
            <a:extLst>
              <a:ext uri="{FF2B5EF4-FFF2-40B4-BE49-F238E27FC236}">
                <a16:creationId xmlns:a16="http://schemas.microsoft.com/office/drawing/2014/main" id="{22C92DD2-6B47-10CF-0B04-A7465E77852C}"/>
              </a:ext>
            </a:extLst>
          </p:cNvPr>
          <p:cNvSpPr/>
          <p:nvPr/>
        </p:nvSpPr>
        <p:spPr>
          <a:xfrm>
            <a:off x="7640053" y="1616975"/>
            <a:ext cx="3404935" cy="14029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en-US" sz="2800" i="1" dirty="0">
                <a:solidFill>
                  <a:srgbClr val="C00000"/>
                </a:solidFill>
                <a:latin typeface="Arial" panose="020B0604020202020204" pitchFamily="34" charset="0"/>
                <a:cs typeface="Arial" panose="020B0604020202020204" pitchFamily="34" charset="0"/>
              </a:rPr>
              <a:t>Two months before ITR Due Date</a:t>
            </a:r>
            <a:endParaRPr lang="en-IN" sz="2800" i="1" dirty="0">
              <a:solidFill>
                <a:srgbClr val="C00000"/>
              </a:solidFill>
            </a:endParaRPr>
          </a:p>
        </p:txBody>
      </p:sp>
    </p:spTree>
    <p:extLst>
      <p:ext uri="{BB962C8B-B14F-4D97-AF65-F5344CB8AC3E}">
        <p14:creationId xmlns:p14="http://schemas.microsoft.com/office/powerpoint/2010/main" val="41745639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randombar(horizontal)">
                                      <p:cBhvr>
                                        <p:cTn id="27" dur="5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randombar(horizontal)">
                                      <p:cBhvr>
                                        <p:cTn id="32" dur="500"/>
                                        <p:tgtEl>
                                          <p:spTgt spid="92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Effect transition="in" filter="randombar(horizontal)">
                                      <p:cBhvr>
                                        <p:cTn id="37" dur="500"/>
                                        <p:tgtEl>
                                          <p:spTgt spid="92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9219">
                                            <p:txEl>
                                              <p:pRg st="6" end="6"/>
                                            </p:txEl>
                                          </p:spTgt>
                                        </p:tgtEl>
                                        <p:attrNameLst>
                                          <p:attrName>style.visibility</p:attrName>
                                        </p:attrNameLst>
                                      </p:cBhvr>
                                      <p:to>
                                        <p:strVal val="visible"/>
                                      </p:to>
                                    </p:set>
                                    <p:animEffect transition="in" filter="randombar(horizontal)">
                                      <p:cBhvr>
                                        <p:cTn id="42" dur="500"/>
                                        <p:tgtEl>
                                          <p:spTgt spid="921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412856"/>
            <a:ext cx="9320463" cy="1189038"/>
          </a:xfrm>
        </p:spPr>
        <p:txBody>
          <a:bodyPr>
            <a:normAutofit/>
          </a:bodyPr>
          <a:lstStyle/>
          <a:p>
            <a:r>
              <a:rPr lang="en-US" sz="4400" dirty="0">
                <a:solidFill>
                  <a:srgbClr val="FFFF00"/>
                </a:solidFill>
              </a:rPr>
              <a:t>Recent Amendments - Legislature</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62000" y="1601894"/>
            <a:ext cx="10884568" cy="4551046"/>
          </a:xfrm>
        </p:spPr>
        <p:txBody>
          <a:bodyPr>
            <a:noAutofit/>
          </a:bodyPr>
          <a:lstStyle/>
          <a:p>
            <a:r>
              <a:rPr lang="en-US" altLang="en-US" sz="3200" u="sng" dirty="0">
                <a:solidFill>
                  <a:schemeClr val="accent2">
                    <a:lumMod val="60000"/>
                    <a:lumOff val="40000"/>
                  </a:schemeClr>
                </a:solidFill>
                <a:latin typeface="Arial" panose="020B0604020202020204" pitchFamily="34" charset="0"/>
                <a:cs typeface="Arial" panose="020B0604020202020204" pitchFamily="34" charset="0"/>
              </a:rPr>
              <a:t>The Finance Act, 2023</a:t>
            </a:r>
          </a:p>
          <a:p>
            <a:pPr marL="514350" indent="-514350">
              <a:buAutoNum type="arabicPeriod" startAt="5"/>
            </a:pPr>
            <a:r>
              <a:rPr lang="en-US" altLang="en-US" sz="3200" dirty="0">
                <a:latin typeface="Arial" panose="020B0604020202020204" pitchFamily="34" charset="0"/>
                <a:cs typeface="Arial" panose="020B0604020202020204" pitchFamily="34" charset="0"/>
              </a:rPr>
              <a:t>Time limit for furnishing ITR: Sec. 139(1)</a:t>
            </a:r>
            <a:r>
              <a:rPr lang="en-US" altLang="en-US" sz="3200" strike="sngStrike" dirty="0">
                <a:latin typeface="Arial" panose="020B0604020202020204" pitchFamily="34" charset="0"/>
                <a:cs typeface="Arial" panose="020B0604020202020204" pitchFamily="34" charset="0"/>
              </a:rPr>
              <a:t>/(4)</a:t>
            </a:r>
            <a:r>
              <a:rPr lang="en-US" altLang="en-US" sz="3200" dirty="0">
                <a:latin typeface="Arial" panose="020B0604020202020204" pitchFamily="34" charset="0"/>
                <a:cs typeface="Arial" panose="020B0604020202020204" pitchFamily="34" charset="0"/>
              </a:rPr>
              <a:t> due date  	[section12A(1)(</a:t>
            </a:r>
            <a:r>
              <a:rPr lang="en-US" altLang="en-US" sz="3200" dirty="0" err="1">
                <a:latin typeface="Arial" panose="020B0604020202020204" pitchFamily="34" charset="0"/>
                <a:cs typeface="Arial" panose="020B0604020202020204" pitchFamily="34" charset="0"/>
              </a:rPr>
              <a:t>ba</a:t>
            </a:r>
            <a:r>
              <a:rPr lang="en-US" altLang="en-US" sz="3200" dirty="0">
                <a:latin typeface="Arial" panose="020B0604020202020204" pitchFamily="34" charset="0"/>
                <a:cs typeface="Arial" panose="020B0604020202020204" pitchFamily="34" charset="0"/>
              </a:rPr>
              <a:t>)] </a:t>
            </a:r>
            <a:r>
              <a:rPr lang="en-US" altLang="en-US" sz="3200" b="0" dirty="0">
                <a:solidFill>
                  <a:srgbClr val="D6D734"/>
                </a:solidFill>
                <a:latin typeface="Arial" panose="020B0604020202020204" pitchFamily="34" charset="0"/>
                <a:cs typeface="Arial" panose="020B0604020202020204" pitchFamily="34" charset="0"/>
              </a:rPr>
              <a:t>Not Updated Return</a:t>
            </a:r>
          </a:p>
          <a:p>
            <a:pPr marL="514350" indent="-514350">
              <a:buAutoNum type="arabicPeriod" startAt="5"/>
            </a:pPr>
            <a:r>
              <a:rPr lang="en-US" altLang="en-US" sz="3200" dirty="0">
                <a:latin typeface="Arial" panose="020B0604020202020204" pitchFamily="34" charset="0"/>
                <a:cs typeface="Arial" panose="020B0604020202020204" pitchFamily="34" charset="0"/>
              </a:rPr>
              <a:t>Changes in registration conditions for unregistered institutions [section12A]</a:t>
            </a:r>
          </a:p>
          <a:p>
            <a:r>
              <a:rPr lang="en-US" altLang="en-US" sz="3200" dirty="0">
                <a:latin typeface="Arial" panose="020B0604020202020204" pitchFamily="34" charset="0"/>
                <a:cs typeface="Arial" panose="020B0604020202020204" pitchFamily="34" charset="0"/>
              </a:rPr>
              <a:t>	</a:t>
            </a:r>
            <a:r>
              <a:rPr lang="en-US" altLang="en-US" sz="3200" b="0" dirty="0">
                <a:latin typeface="Arial" panose="020B0604020202020204" pitchFamily="34" charset="0"/>
                <a:cs typeface="Arial" panose="020B0604020202020204" pitchFamily="34" charset="0"/>
              </a:rPr>
              <a:t>(a) Provisional registration available only to 	unregistered institutions which have not 	commenced 	activity [section12A(1)(ac)(vi)(A)]</a:t>
            </a: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endParaRPr lang="en-IN" dirty="0"/>
          </a:p>
        </p:txBody>
      </p:sp>
      <p:sp>
        <p:nvSpPr>
          <p:cNvPr id="6" name="TextBox 5">
            <a:extLst>
              <a:ext uri="{FF2B5EF4-FFF2-40B4-BE49-F238E27FC236}">
                <a16:creationId xmlns:a16="http://schemas.microsoft.com/office/drawing/2014/main" id="{0E8C3964-2634-38B7-8C59-F866C7593B48}"/>
              </a:ext>
            </a:extLst>
          </p:cNvPr>
          <p:cNvSpPr txBox="1"/>
          <p:nvPr/>
        </p:nvSpPr>
        <p:spPr>
          <a:xfrm>
            <a:off x="2758240" y="5606534"/>
            <a:ext cx="6093994"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Tree>
    <p:extLst>
      <p:ext uri="{BB962C8B-B14F-4D97-AF65-F5344CB8AC3E}">
        <p14:creationId xmlns:p14="http://schemas.microsoft.com/office/powerpoint/2010/main" val="306724410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randombar(horizontal)">
                                      <p:cBhvr>
                                        <p:cTn id="27"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412856"/>
            <a:ext cx="9320463" cy="1189038"/>
          </a:xfrm>
        </p:spPr>
        <p:txBody>
          <a:bodyPr>
            <a:normAutofit/>
          </a:bodyPr>
          <a:lstStyle/>
          <a:p>
            <a:r>
              <a:rPr lang="en-US" sz="4400" dirty="0">
                <a:solidFill>
                  <a:srgbClr val="FFFF00"/>
                </a:solidFill>
              </a:rPr>
              <a:t>Recent Amendments - Legislature</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62000" y="1342417"/>
            <a:ext cx="10884568" cy="4551046"/>
          </a:xfrm>
        </p:spPr>
        <p:txBody>
          <a:bodyPr>
            <a:noAutofit/>
          </a:bodyPr>
          <a:lstStyle/>
          <a:p>
            <a:r>
              <a:rPr lang="en-US" altLang="en-US" sz="3200" u="sng" dirty="0">
                <a:solidFill>
                  <a:schemeClr val="accent2">
                    <a:lumMod val="60000"/>
                    <a:lumOff val="40000"/>
                  </a:schemeClr>
                </a:solidFill>
                <a:latin typeface="Arial" panose="020B0604020202020204" pitchFamily="34" charset="0"/>
                <a:cs typeface="Arial" panose="020B0604020202020204" pitchFamily="34" charset="0"/>
              </a:rPr>
              <a:t>The Finance Act, 2023</a:t>
            </a:r>
          </a:p>
          <a:p>
            <a:r>
              <a:rPr lang="en-US" altLang="en-US" sz="3200" dirty="0">
                <a:latin typeface="Arial" panose="020B0604020202020204" pitchFamily="34" charset="0"/>
                <a:cs typeface="Arial" panose="020B0604020202020204" pitchFamily="34" charset="0"/>
              </a:rPr>
              <a:t>6. contd.</a:t>
            </a:r>
          </a:p>
          <a:p>
            <a:r>
              <a:rPr lang="en-US" altLang="en-US" sz="3200" b="0" dirty="0">
                <a:latin typeface="Arial" panose="020B0604020202020204" pitchFamily="34" charset="0"/>
                <a:cs typeface="Arial" panose="020B0604020202020204" pitchFamily="34" charset="0"/>
              </a:rPr>
              <a:t>(b) If the unregistered institution has commenced 	activity, 	it has to seek regular registration 	[section12A(1)(ac)(vi)(B)] </a:t>
            </a:r>
          </a:p>
          <a:p>
            <a:r>
              <a:rPr lang="en-US" altLang="en-US" sz="3200" dirty="0">
                <a:latin typeface="Arial" panose="020B0604020202020204" pitchFamily="34" charset="0"/>
                <a:cs typeface="Arial" panose="020B0604020202020204" pitchFamily="34" charset="0"/>
              </a:rPr>
              <a:t>   Which is available </a:t>
            </a:r>
          </a:p>
          <a:p>
            <a:r>
              <a:rPr lang="en-US" altLang="en-US" sz="3200" dirty="0">
                <a:latin typeface="Arial" panose="020B0604020202020204" pitchFamily="34" charset="0"/>
                <a:cs typeface="Arial" panose="020B0604020202020204" pitchFamily="34" charset="0"/>
              </a:rPr>
              <a:t>	</a:t>
            </a:r>
            <a:r>
              <a:rPr lang="en-US" altLang="en-US" sz="3200" b="0" dirty="0">
                <a:latin typeface="Arial" panose="020B0604020202020204" pitchFamily="34" charset="0"/>
                <a:cs typeface="Arial" panose="020B0604020202020204" pitchFamily="34" charset="0"/>
              </a:rPr>
              <a:t>(</a:t>
            </a:r>
            <a:r>
              <a:rPr lang="en-US" altLang="en-US" sz="3200" b="0" dirty="0" err="1">
                <a:latin typeface="Arial" panose="020B0604020202020204" pitchFamily="34" charset="0"/>
                <a:cs typeface="Arial" panose="020B0604020202020204" pitchFamily="34" charset="0"/>
              </a:rPr>
              <a:t>i</a:t>
            </a:r>
            <a:r>
              <a:rPr lang="en-US" altLang="en-US" sz="3200" b="0" dirty="0">
                <a:latin typeface="Arial" panose="020B0604020202020204" pitchFamily="34" charset="0"/>
                <a:cs typeface="Arial" panose="020B0604020202020204" pitchFamily="34" charset="0"/>
              </a:rPr>
              <a:t>) for five years and  (ii) only upon inquiries by 	and satisfaction of PCIT [section 12AB (1) (b)]</a:t>
            </a: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endParaRPr lang="en-IN" dirty="0"/>
          </a:p>
        </p:txBody>
      </p:sp>
      <p:sp>
        <p:nvSpPr>
          <p:cNvPr id="6" name="TextBox 5">
            <a:extLst>
              <a:ext uri="{FF2B5EF4-FFF2-40B4-BE49-F238E27FC236}">
                <a16:creationId xmlns:a16="http://schemas.microsoft.com/office/drawing/2014/main" id="{0E8C3964-2634-38B7-8C59-F866C7593B48}"/>
              </a:ext>
            </a:extLst>
          </p:cNvPr>
          <p:cNvSpPr txBox="1"/>
          <p:nvPr/>
        </p:nvSpPr>
        <p:spPr>
          <a:xfrm>
            <a:off x="2758240" y="5606534"/>
            <a:ext cx="6093994"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Tree>
    <p:extLst>
      <p:ext uri="{BB962C8B-B14F-4D97-AF65-F5344CB8AC3E}">
        <p14:creationId xmlns:p14="http://schemas.microsoft.com/office/powerpoint/2010/main" val="16413803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randombar(horizontal)">
                                      <p:cBhvr>
                                        <p:cTn id="27" dur="5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randombar(horizontal)">
                                      <p:cBhvr>
                                        <p:cTn id="32"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412856"/>
            <a:ext cx="9320463" cy="1189038"/>
          </a:xfrm>
        </p:spPr>
        <p:txBody>
          <a:bodyPr>
            <a:normAutofit/>
          </a:bodyPr>
          <a:lstStyle/>
          <a:p>
            <a:r>
              <a:rPr lang="en-US" sz="4400" dirty="0">
                <a:solidFill>
                  <a:srgbClr val="FFFF00"/>
                </a:solidFill>
              </a:rPr>
              <a:t>Recent Amendments - Legislature</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62000" y="1601894"/>
            <a:ext cx="10884568" cy="4551046"/>
          </a:xfrm>
        </p:spPr>
        <p:txBody>
          <a:bodyPr>
            <a:noAutofit/>
          </a:bodyPr>
          <a:lstStyle/>
          <a:p>
            <a:r>
              <a:rPr lang="en-US" altLang="en-US" sz="3200" u="sng" dirty="0">
                <a:solidFill>
                  <a:schemeClr val="accent2">
                    <a:lumMod val="60000"/>
                    <a:lumOff val="40000"/>
                  </a:schemeClr>
                </a:solidFill>
                <a:latin typeface="Arial" panose="020B0604020202020204" pitchFamily="34" charset="0"/>
                <a:cs typeface="Arial" panose="020B0604020202020204" pitchFamily="34" charset="0"/>
              </a:rPr>
              <a:t>The Finance Act, 2023</a:t>
            </a:r>
          </a:p>
          <a:p>
            <a:r>
              <a:rPr lang="en-US" altLang="en-US" sz="3200" dirty="0">
                <a:latin typeface="Arial" panose="020B0604020202020204" pitchFamily="34" charset="0"/>
                <a:cs typeface="Arial" panose="020B0604020202020204" pitchFamily="34" charset="0"/>
              </a:rPr>
              <a:t>7. Cancellation of registration </a:t>
            </a:r>
            <a:r>
              <a:rPr lang="en-US" altLang="en-US" sz="3200" b="0" dirty="0">
                <a:solidFill>
                  <a:srgbClr val="D6D734"/>
                </a:solidFill>
                <a:latin typeface="Arial" panose="020B0604020202020204" pitchFamily="34" charset="0"/>
                <a:cs typeface="Arial" panose="020B0604020202020204" pitchFamily="34" charset="0"/>
              </a:rPr>
              <a:t>[</a:t>
            </a:r>
            <a:r>
              <a:rPr lang="en-US" altLang="en-US" sz="3200" b="0" dirty="0" err="1">
                <a:solidFill>
                  <a:srgbClr val="D6D734"/>
                </a:solidFill>
                <a:latin typeface="Arial" panose="020B0604020202020204" pitchFamily="34" charset="0"/>
                <a:cs typeface="Arial" panose="020B0604020202020204" pitchFamily="34" charset="0"/>
              </a:rPr>
              <a:t>Expl</a:t>
            </a:r>
            <a:r>
              <a:rPr lang="en-US" altLang="en-US" sz="3200" b="0" dirty="0">
                <a:solidFill>
                  <a:srgbClr val="D6D734"/>
                </a:solidFill>
                <a:latin typeface="Arial" panose="020B0604020202020204" pitchFamily="34" charset="0"/>
                <a:cs typeface="Arial" panose="020B0604020202020204" pitchFamily="34" charset="0"/>
              </a:rPr>
              <a:t> (g) sec. 12AB(4)]</a:t>
            </a:r>
          </a:p>
          <a:p>
            <a:r>
              <a:rPr lang="en-US" altLang="en-US" sz="3200" dirty="0">
                <a:latin typeface="Arial" panose="020B0604020202020204" pitchFamily="34" charset="0"/>
                <a:cs typeface="Arial" panose="020B0604020202020204" pitchFamily="34" charset="0"/>
              </a:rPr>
              <a:t>8. Omission of provisions relating to exemption for    	years prior to the year in which registration was 	granted </a:t>
            </a:r>
            <a:r>
              <a:rPr lang="en-US" altLang="en-US" sz="3200" b="0" dirty="0">
                <a:solidFill>
                  <a:srgbClr val="D6D734"/>
                </a:solidFill>
                <a:latin typeface="Arial" panose="020B0604020202020204" pitchFamily="34" charset="0"/>
                <a:cs typeface="Arial" panose="020B0604020202020204" pitchFamily="34" charset="0"/>
              </a:rPr>
              <a:t>[proviso to section12A(2)]</a:t>
            </a:r>
            <a:r>
              <a:rPr lang="en-US" altLang="en-US" sz="3200" dirty="0">
                <a:latin typeface="Arial" panose="020B0604020202020204" pitchFamily="34" charset="0"/>
                <a:cs typeface="Arial" panose="020B0604020202020204" pitchFamily="34" charset="0"/>
              </a:rPr>
              <a:t> </a:t>
            </a:r>
          </a:p>
          <a:p>
            <a:r>
              <a:rPr lang="en-US" altLang="en-US" sz="3200" dirty="0">
                <a:latin typeface="Arial" panose="020B0604020202020204" pitchFamily="34" charset="0"/>
                <a:cs typeface="Arial" panose="020B0604020202020204" pitchFamily="34" charset="0"/>
              </a:rPr>
              <a:t>9. Amendment in provision relating to Exit tax 	</a:t>
            </a:r>
            <a:r>
              <a:rPr lang="en-US" altLang="en-US" sz="3200" b="0" dirty="0">
                <a:solidFill>
                  <a:srgbClr val="D6D734"/>
                </a:solidFill>
                <a:latin typeface="Arial" panose="020B0604020202020204" pitchFamily="34" charset="0"/>
                <a:cs typeface="Arial" panose="020B0604020202020204" pitchFamily="34" charset="0"/>
              </a:rPr>
              <a:t>(section115TD)</a:t>
            </a: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endParaRPr lang="en-IN" dirty="0"/>
          </a:p>
        </p:txBody>
      </p:sp>
      <p:sp>
        <p:nvSpPr>
          <p:cNvPr id="6" name="TextBox 5">
            <a:extLst>
              <a:ext uri="{FF2B5EF4-FFF2-40B4-BE49-F238E27FC236}">
                <a16:creationId xmlns:a16="http://schemas.microsoft.com/office/drawing/2014/main" id="{0E8C3964-2634-38B7-8C59-F866C7593B48}"/>
              </a:ext>
            </a:extLst>
          </p:cNvPr>
          <p:cNvSpPr txBox="1"/>
          <p:nvPr/>
        </p:nvSpPr>
        <p:spPr>
          <a:xfrm>
            <a:off x="2758240" y="5606534"/>
            <a:ext cx="6093994"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Tree>
    <p:extLst>
      <p:ext uri="{BB962C8B-B14F-4D97-AF65-F5344CB8AC3E}">
        <p14:creationId xmlns:p14="http://schemas.microsoft.com/office/powerpoint/2010/main" val="231284536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randombar(horizontal)">
                                      <p:cBhvr>
                                        <p:cTn id="27"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412856"/>
            <a:ext cx="9320463" cy="1189038"/>
          </a:xfrm>
        </p:spPr>
        <p:txBody>
          <a:bodyPr>
            <a:normAutofit fontScale="90000"/>
          </a:bodyPr>
          <a:lstStyle/>
          <a:p>
            <a:r>
              <a:rPr lang="en-US" sz="4400" dirty="0">
                <a:solidFill>
                  <a:srgbClr val="FFFF00"/>
                </a:solidFill>
              </a:rPr>
              <a:t>Recent Amendments - Administration</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62000" y="1601894"/>
            <a:ext cx="10884568" cy="4551046"/>
          </a:xfrm>
        </p:spPr>
        <p:txBody>
          <a:bodyPr>
            <a:noAutofit/>
          </a:bodyPr>
          <a:lstStyle/>
          <a:p>
            <a:pPr marL="514350" indent="-514350">
              <a:buAutoNum type="arabicPeriod"/>
            </a:pPr>
            <a:r>
              <a:rPr lang="en-US" altLang="en-US" sz="3200" dirty="0">
                <a:latin typeface="Arial" panose="020B0604020202020204" pitchFamily="34" charset="0"/>
                <a:cs typeface="Arial" panose="020B0604020202020204" pitchFamily="34" charset="0"/>
              </a:rPr>
              <a:t>Registration forms – </a:t>
            </a:r>
            <a:r>
              <a:rPr lang="en-US" altLang="en-US" sz="3200" b="0" dirty="0">
                <a:solidFill>
                  <a:srgbClr val="D6D734"/>
                </a:solidFill>
                <a:latin typeface="Arial" panose="020B0604020202020204" pitchFamily="34" charset="0"/>
                <a:cs typeface="Arial" panose="020B0604020202020204" pitchFamily="34" charset="0"/>
              </a:rPr>
              <a:t>Form  10A &amp; Form 10AB</a:t>
            </a:r>
          </a:p>
          <a:p>
            <a:pPr marL="514350" indent="-514350">
              <a:buAutoNum type="arabicPeriod"/>
            </a:pPr>
            <a:r>
              <a:rPr lang="en-IN" sz="3200" b="0" dirty="0">
                <a:effectLst/>
                <a:latin typeface="Arial" panose="020B0604020202020204" pitchFamily="34" charset="0"/>
                <a:ea typeface="Calibri" panose="020F0502020204030204" pitchFamily="34" charset="0"/>
                <a:cs typeface="Arial" panose="020B0604020202020204" pitchFamily="34" charset="0"/>
              </a:rPr>
              <a:t>B</a:t>
            </a:r>
            <a:r>
              <a:rPr lang="en-IN" sz="3200" dirty="0">
                <a:effectLst/>
                <a:latin typeface="Arial" panose="020B0604020202020204" pitchFamily="34" charset="0"/>
                <a:ea typeface="Calibri" panose="020F0502020204030204" pitchFamily="34" charset="0"/>
                <a:cs typeface="Arial" panose="020B0604020202020204" pitchFamily="34" charset="0"/>
              </a:rPr>
              <a:t>ooks of Account – </a:t>
            </a:r>
            <a:r>
              <a:rPr lang="en-IN" sz="3200" b="0" dirty="0">
                <a:solidFill>
                  <a:srgbClr val="D6D734"/>
                </a:solidFill>
                <a:effectLst/>
                <a:latin typeface="Arial" panose="020B0604020202020204" pitchFamily="34" charset="0"/>
                <a:ea typeface="Calibri" panose="020F0502020204030204" pitchFamily="34" charset="0"/>
                <a:cs typeface="Arial" panose="020B0604020202020204" pitchFamily="34" charset="0"/>
              </a:rPr>
              <a:t>Rule 17AA</a:t>
            </a:r>
          </a:p>
          <a:p>
            <a:pPr marL="514350" indent="-514350">
              <a:buAutoNum type="arabicPeriod"/>
            </a:pPr>
            <a:r>
              <a:rPr lang="en-IN" sz="3200" dirty="0">
                <a:effectLst/>
                <a:latin typeface="Arial" panose="020B0604020202020204" pitchFamily="34" charset="0"/>
                <a:ea typeface="Calibri" panose="020F0502020204030204" pitchFamily="34" charset="0"/>
                <a:cs typeface="Arial" panose="020B0604020202020204" pitchFamily="34" charset="0"/>
              </a:rPr>
              <a:t>Audit Report forms – </a:t>
            </a:r>
            <a:r>
              <a:rPr lang="en-IN" sz="3200" b="0" dirty="0">
                <a:solidFill>
                  <a:srgbClr val="D6D734"/>
                </a:solidFill>
                <a:effectLst/>
                <a:latin typeface="Arial" panose="020B0604020202020204" pitchFamily="34" charset="0"/>
                <a:ea typeface="Calibri" panose="020F0502020204030204" pitchFamily="34" charset="0"/>
                <a:cs typeface="Arial" panose="020B0604020202020204" pitchFamily="34" charset="0"/>
              </a:rPr>
              <a:t>Form 10B &amp; Form 10BB</a:t>
            </a: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endParaRPr lang="en-IN" dirty="0"/>
          </a:p>
        </p:txBody>
      </p:sp>
      <p:sp>
        <p:nvSpPr>
          <p:cNvPr id="6" name="TextBox 5">
            <a:extLst>
              <a:ext uri="{FF2B5EF4-FFF2-40B4-BE49-F238E27FC236}">
                <a16:creationId xmlns:a16="http://schemas.microsoft.com/office/drawing/2014/main" id="{005551A1-420A-A85D-A7C7-51D3EE71F297}"/>
              </a:ext>
            </a:extLst>
          </p:cNvPr>
          <p:cNvSpPr txBox="1"/>
          <p:nvPr/>
        </p:nvSpPr>
        <p:spPr>
          <a:xfrm>
            <a:off x="2613861" y="5621615"/>
            <a:ext cx="6093994"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Tree>
    <p:extLst>
      <p:ext uri="{BB962C8B-B14F-4D97-AF65-F5344CB8AC3E}">
        <p14:creationId xmlns:p14="http://schemas.microsoft.com/office/powerpoint/2010/main" val="23950248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FBE6B-DC67-4E64-80F4-CADE978D2FE3}"/>
              </a:ext>
            </a:extLst>
          </p:cNvPr>
          <p:cNvSpPr>
            <a:spLocks noGrp="1"/>
          </p:cNvSpPr>
          <p:nvPr>
            <p:ph type="title"/>
          </p:nvPr>
        </p:nvSpPr>
        <p:spPr>
          <a:xfrm>
            <a:off x="581526" y="2545377"/>
            <a:ext cx="10668000" cy="615553"/>
          </a:xfrm>
        </p:spPr>
        <p:txBody>
          <a:bodyPr/>
          <a:lstStyle/>
          <a:p>
            <a:pPr fontAlgn="auto">
              <a:spcAft>
                <a:spcPts val="0"/>
              </a:spcAft>
            </a:pPr>
            <a:r>
              <a:rPr lang="en-US" dirty="0">
                <a:solidFill>
                  <a:srgbClr val="FF2625"/>
                </a:solidFill>
              </a:rPr>
              <a:t>Amended Audit Reports</a:t>
            </a:r>
            <a:endParaRPr lang="en-US" dirty="0"/>
          </a:p>
        </p:txBody>
      </p:sp>
      <p:sp>
        <p:nvSpPr>
          <p:cNvPr id="10" name="Text Placeholder 9">
            <a:extLst>
              <a:ext uri="{FF2B5EF4-FFF2-40B4-BE49-F238E27FC236}">
                <a16:creationId xmlns:a16="http://schemas.microsoft.com/office/drawing/2014/main" id="{3E90A16C-1235-4DE1-9AE7-2F7599C83F90}"/>
              </a:ext>
            </a:extLst>
          </p:cNvPr>
          <p:cNvSpPr>
            <a:spLocks noGrp="1"/>
          </p:cNvSpPr>
          <p:nvPr>
            <p:ph type="body" sz="quarter" idx="4294967295"/>
          </p:nvPr>
        </p:nvSpPr>
        <p:spPr>
          <a:xfrm>
            <a:off x="762000" y="1600200"/>
            <a:ext cx="10668000" cy="762000"/>
          </a:xfrm>
        </p:spPr>
        <p:txBody>
          <a:bodyPr lIns="91440">
            <a:normAutofit/>
          </a:bodyPr>
          <a:lstStyle/>
          <a:p>
            <a:pPr marL="0" indent="0">
              <a:buNone/>
            </a:pPr>
            <a:r>
              <a:rPr lang="en-US" altLang="en-US" sz="1800" b="0" dirty="0">
                <a:solidFill>
                  <a:schemeClr val="bg2"/>
                </a:solidFill>
                <a:latin typeface="+mj-lt"/>
              </a:rPr>
              <a:t> </a:t>
            </a:r>
          </a:p>
        </p:txBody>
      </p:sp>
      <p:sp>
        <p:nvSpPr>
          <p:cNvPr id="3" name="TextBox 2">
            <a:extLst>
              <a:ext uri="{FF2B5EF4-FFF2-40B4-BE49-F238E27FC236}">
                <a16:creationId xmlns:a16="http://schemas.microsoft.com/office/drawing/2014/main" id="{95606D46-7217-6248-7A7D-3E3CC89F6DD7}"/>
              </a:ext>
            </a:extLst>
          </p:cNvPr>
          <p:cNvSpPr txBox="1"/>
          <p:nvPr/>
        </p:nvSpPr>
        <p:spPr>
          <a:xfrm>
            <a:off x="2601829" y="5662681"/>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107211600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p:txBody>
          <a:bodyPr/>
          <a:lstStyle/>
          <a:p>
            <a:pPr marL="0" lvl="1" indent="0">
              <a:buNone/>
            </a:pPr>
            <a:r>
              <a:rPr lang="en-US" altLang="en-US" dirty="0"/>
              <a:t> </a:t>
            </a:r>
          </a:p>
        </p:txBody>
      </p:sp>
      <p:sp>
        <p:nvSpPr>
          <p:cNvPr id="7" name="Rectangle 1">
            <a:extLst>
              <a:ext uri="{FF2B5EF4-FFF2-40B4-BE49-F238E27FC236}">
                <a16:creationId xmlns:a16="http://schemas.microsoft.com/office/drawing/2014/main" id="{7A6F0272-A752-174A-15B1-FF6916258D25}"/>
              </a:ext>
            </a:extLst>
          </p:cNvPr>
          <p:cNvSpPr>
            <a:spLocks noChangeArrowheads="1"/>
          </p:cNvSpPr>
          <p:nvPr/>
        </p:nvSpPr>
        <p:spPr bwMode="auto">
          <a:xfrm>
            <a:off x="5000625" y="37036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graphicFrame>
        <p:nvGraphicFramePr>
          <p:cNvPr id="9" name="Table 8">
            <a:extLst>
              <a:ext uri="{FF2B5EF4-FFF2-40B4-BE49-F238E27FC236}">
                <a16:creationId xmlns:a16="http://schemas.microsoft.com/office/drawing/2014/main" id="{8F6E9F14-C835-0E54-163A-DF3BFB5ADF44}"/>
              </a:ext>
            </a:extLst>
          </p:cNvPr>
          <p:cNvGraphicFramePr>
            <a:graphicFrameLocks noGrp="1"/>
          </p:cNvGraphicFramePr>
          <p:nvPr>
            <p:extLst>
              <p:ext uri="{D42A27DB-BD31-4B8C-83A1-F6EECF244321}">
                <p14:modId xmlns:p14="http://schemas.microsoft.com/office/powerpoint/2010/main" val="1493535728"/>
              </p:ext>
            </p:extLst>
          </p:nvPr>
        </p:nvGraphicFramePr>
        <p:xfrm>
          <a:off x="734928" y="470401"/>
          <a:ext cx="5189621" cy="5428616"/>
        </p:xfrm>
        <a:graphic>
          <a:graphicData uri="http://schemas.openxmlformats.org/drawingml/2006/table">
            <a:tbl>
              <a:tblPr firstRow="1" firstCol="1" bandRow="1">
                <a:tableStyleId>{5C22544A-7EE6-4342-B048-85BDC9FD1C3A}</a:tableStyleId>
              </a:tblPr>
              <a:tblGrid>
                <a:gridCol w="5189621">
                  <a:extLst>
                    <a:ext uri="{9D8B030D-6E8A-4147-A177-3AD203B41FA5}">
                      <a16:colId xmlns:a16="http://schemas.microsoft.com/office/drawing/2014/main" val="1463664523"/>
                    </a:ext>
                  </a:extLst>
                </a:gridCol>
              </a:tblGrid>
              <a:tr h="0">
                <a:tc>
                  <a:txBody>
                    <a:bodyPr/>
                    <a:lstStyle/>
                    <a:p>
                      <a:pPr marL="0" lvl="0" indent="0" algn="just">
                        <a:lnSpc>
                          <a:spcPct val="107000"/>
                        </a:lnSpc>
                        <a:spcAft>
                          <a:spcPts val="800"/>
                        </a:spcAft>
                        <a:buFont typeface="+mj-lt"/>
                        <a:buNone/>
                      </a:pPr>
                      <a:r>
                        <a:rPr lang="en-IN" sz="2800" b="1" i="0" u="sng" kern="1200" dirty="0">
                          <a:solidFill>
                            <a:srgbClr val="FFFF00"/>
                          </a:solidFill>
                          <a:effectLst/>
                          <a:latin typeface="+mn-lt"/>
                          <a:ea typeface="+mn-ea"/>
                          <a:cs typeface="+mn-cs"/>
                        </a:rPr>
                        <a:t>Section 10(23C)</a:t>
                      </a:r>
                    </a:p>
                    <a:p>
                      <a:pPr marL="0" lvl="0" indent="0" algn="just">
                        <a:lnSpc>
                          <a:spcPct val="107000"/>
                        </a:lnSpc>
                        <a:spcAft>
                          <a:spcPts val="800"/>
                        </a:spcAft>
                        <a:buFont typeface="+mj-lt"/>
                        <a:buNone/>
                      </a:pPr>
                      <a:r>
                        <a:rPr lang="en-IN" sz="2800" b="1" i="1" kern="1200" dirty="0">
                          <a:solidFill>
                            <a:srgbClr val="FFFF00"/>
                          </a:solidFill>
                          <a:effectLst/>
                          <a:latin typeface="+mn-lt"/>
                          <a:ea typeface="+mn-ea"/>
                          <a:cs typeface="+mn-cs"/>
                        </a:rPr>
                        <a:t>Rule 16CCC – Form No. 10B where—</a:t>
                      </a:r>
                      <a:endParaRPr lang="en-IN" sz="28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694071019"/>
                  </a:ext>
                </a:extLst>
              </a:tr>
              <a:tr h="0">
                <a:tc>
                  <a:txBody>
                    <a:bodyPr/>
                    <a:lstStyle/>
                    <a:p>
                      <a:pPr marL="342900" lvl="0" indent="-342900" algn="just">
                        <a:lnSpc>
                          <a:spcPct val="107000"/>
                        </a:lnSpc>
                        <a:spcAft>
                          <a:spcPts val="800"/>
                        </a:spcAft>
                        <a:buFont typeface="+mj-lt"/>
                        <a:buAutoNum type="romanLcParenBoth"/>
                      </a:pPr>
                      <a:r>
                        <a:rPr lang="en-IN" sz="2400" kern="100" dirty="0">
                          <a:effectLst/>
                        </a:rPr>
                        <a:t>the total income exceeds Rs. 5 Cr; or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551116339"/>
                  </a:ext>
                </a:extLst>
              </a:tr>
              <a:tr h="0">
                <a:tc>
                  <a:txBody>
                    <a:bodyPr/>
                    <a:lstStyle/>
                    <a:p>
                      <a:pPr algn="just">
                        <a:lnSpc>
                          <a:spcPct val="107000"/>
                        </a:lnSpc>
                        <a:spcAft>
                          <a:spcPts val="800"/>
                        </a:spcAft>
                      </a:pPr>
                      <a:r>
                        <a:rPr lang="en-IN" sz="2400" kern="100" dirty="0">
                          <a:effectLst/>
                        </a:rPr>
                        <a:t>(ii) Institution has received any foreign contribution during the previous year; or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608969062"/>
                  </a:ext>
                </a:extLst>
              </a:tr>
              <a:tr h="0">
                <a:tc>
                  <a:txBody>
                    <a:bodyPr/>
                    <a:lstStyle/>
                    <a:p>
                      <a:pPr marL="342900" lvl="0" indent="-342900" algn="just">
                        <a:lnSpc>
                          <a:spcPct val="107000"/>
                        </a:lnSpc>
                        <a:spcAft>
                          <a:spcPts val="800"/>
                        </a:spcAft>
                        <a:buFont typeface="+mj-lt"/>
                        <a:buAutoNum type="romanLcParenBoth"/>
                      </a:pPr>
                      <a:r>
                        <a:rPr lang="en-IN" sz="2400" kern="100" dirty="0">
                          <a:effectLst/>
                        </a:rPr>
                        <a:t>Institution has applied any part of its income outside India during the previous year;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4109647481"/>
                  </a:ext>
                </a:extLst>
              </a:tr>
              <a:tr h="0">
                <a:tc>
                  <a:txBody>
                    <a:bodyPr/>
                    <a:lstStyle/>
                    <a:p>
                      <a:pPr algn="just">
                        <a:lnSpc>
                          <a:spcPct val="107000"/>
                        </a:lnSpc>
                        <a:spcAft>
                          <a:spcPts val="800"/>
                        </a:spcAft>
                      </a:pPr>
                      <a:r>
                        <a:rPr lang="en-IN" sz="2400" kern="100" dirty="0">
                          <a:effectLst/>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526689023"/>
                  </a:ext>
                </a:extLst>
              </a:tr>
              <a:tr h="0">
                <a:tc>
                  <a:txBody>
                    <a:bodyPr/>
                    <a:lstStyle/>
                    <a:p>
                      <a:pPr algn="just">
                        <a:lnSpc>
                          <a:spcPct val="107000"/>
                        </a:lnSpc>
                        <a:spcAft>
                          <a:spcPts val="800"/>
                        </a:spcAft>
                      </a:pPr>
                      <a:r>
                        <a:rPr lang="en-IN" sz="2800" kern="100" dirty="0">
                          <a:solidFill>
                            <a:srgbClr val="FFFF00"/>
                          </a:solidFill>
                          <a:effectLst/>
                        </a:rPr>
                        <a:t>Form No. 10BB</a:t>
                      </a:r>
                      <a:r>
                        <a:rPr lang="en-IN" sz="2400" kern="100" dirty="0">
                          <a:effectLst/>
                        </a:rPr>
                        <a:t> in other cases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878531323"/>
                  </a:ext>
                </a:extLst>
              </a:tr>
            </a:tbl>
          </a:graphicData>
        </a:graphic>
      </p:graphicFrame>
      <p:sp>
        <p:nvSpPr>
          <p:cNvPr id="11" name="Title 10">
            <a:extLst>
              <a:ext uri="{FF2B5EF4-FFF2-40B4-BE49-F238E27FC236}">
                <a16:creationId xmlns:a16="http://schemas.microsoft.com/office/drawing/2014/main" id="{0D7EABDD-AACD-B53F-68F0-C72669F785AB}"/>
              </a:ext>
            </a:extLst>
          </p:cNvPr>
          <p:cNvSpPr>
            <a:spLocks noGrp="1"/>
          </p:cNvSpPr>
          <p:nvPr>
            <p:ph type="title"/>
          </p:nvPr>
        </p:nvSpPr>
        <p:spPr>
          <a:xfrm>
            <a:off x="653716" y="470401"/>
            <a:ext cx="5334000" cy="1189038"/>
          </a:xfrm>
        </p:spPr>
        <p:txBody>
          <a:bodyPr/>
          <a:lstStyle/>
          <a:p>
            <a:r>
              <a:rPr lang="en-US" dirty="0"/>
              <a:t> </a:t>
            </a:r>
            <a:endParaRPr lang="en-IN" dirty="0"/>
          </a:p>
        </p:txBody>
      </p:sp>
      <p:graphicFrame>
        <p:nvGraphicFramePr>
          <p:cNvPr id="12" name="Table 11">
            <a:extLst>
              <a:ext uri="{FF2B5EF4-FFF2-40B4-BE49-F238E27FC236}">
                <a16:creationId xmlns:a16="http://schemas.microsoft.com/office/drawing/2014/main" id="{EDB62EA2-2507-2D17-8B11-EF8A11C14F27}"/>
              </a:ext>
            </a:extLst>
          </p:cNvPr>
          <p:cNvGraphicFramePr>
            <a:graphicFrameLocks noGrp="1"/>
          </p:cNvGraphicFramePr>
          <p:nvPr>
            <p:extLst>
              <p:ext uri="{D42A27DB-BD31-4B8C-83A1-F6EECF244321}">
                <p14:modId xmlns:p14="http://schemas.microsoft.com/office/powerpoint/2010/main" val="3675588340"/>
              </p:ext>
            </p:extLst>
          </p:nvPr>
        </p:nvGraphicFramePr>
        <p:xfrm>
          <a:off x="6346407" y="470401"/>
          <a:ext cx="5189621" cy="5428616"/>
        </p:xfrm>
        <a:graphic>
          <a:graphicData uri="http://schemas.openxmlformats.org/drawingml/2006/table">
            <a:tbl>
              <a:tblPr firstRow="1" firstCol="1" bandRow="1">
                <a:tableStyleId>{5C22544A-7EE6-4342-B048-85BDC9FD1C3A}</a:tableStyleId>
              </a:tblPr>
              <a:tblGrid>
                <a:gridCol w="5189621">
                  <a:extLst>
                    <a:ext uri="{9D8B030D-6E8A-4147-A177-3AD203B41FA5}">
                      <a16:colId xmlns:a16="http://schemas.microsoft.com/office/drawing/2014/main" val="1463664523"/>
                    </a:ext>
                  </a:extLst>
                </a:gridCol>
              </a:tblGrid>
              <a:tr h="325320">
                <a:tc>
                  <a:txBody>
                    <a:bodyPr/>
                    <a:lstStyle/>
                    <a:p>
                      <a:pPr marL="0" lvl="0" indent="0" algn="just">
                        <a:lnSpc>
                          <a:spcPct val="107000"/>
                        </a:lnSpc>
                        <a:spcAft>
                          <a:spcPts val="800"/>
                        </a:spcAft>
                        <a:buFont typeface="+mj-lt"/>
                        <a:buNone/>
                      </a:pPr>
                      <a:r>
                        <a:rPr lang="en-IN" sz="2800" b="1" i="1" u="sng" kern="1200" dirty="0">
                          <a:solidFill>
                            <a:srgbClr val="FFFF00"/>
                          </a:solidFill>
                          <a:effectLst/>
                          <a:latin typeface="+mn-lt"/>
                          <a:ea typeface="+mn-ea"/>
                          <a:cs typeface="+mn-cs"/>
                        </a:rPr>
                        <a:t>Section 12A</a:t>
                      </a:r>
                    </a:p>
                    <a:p>
                      <a:pPr marL="0" lvl="0" indent="0" algn="just">
                        <a:lnSpc>
                          <a:spcPct val="107000"/>
                        </a:lnSpc>
                        <a:spcAft>
                          <a:spcPts val="800"/>
                        </a:spcAft>
                        <a:buFont typeface="+mj-lt"/>
                        <a:buNone/>
                      </a:pPr>
                      <a:r>
                        <a:rPr lang="en-IN" sz="2800" b="1" i="1" kern="1200" dirty="0">
                          <a:solidFill>
                            <a:srgbClr val="FFFF00"/>
                          </a:solidFill>
                          <a:effectLst/>
                          <a:latin typeface="+mn-lt"/>
                          <a:ea typeface="+mn-ea"/>
                          <a:cs typeface="+mn-cs"/>
                        </a:rPr>
                        <a:t>Rule 17B – Form No. 10B where—</a:t>
                      </a:r>
                      <a:endParaRPr lang="en-IN" sz="28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694071019"/>
                  </a:ext>
                </a:extLst>
              </a:tr>
              <a:tr h="0">
                <a:tc>
                  <a:txBody>
                    <a:bodyPr/>
                    <a:lstStyle/>
                    <a:p>
                      <a:pPr marL="342900" lvl="0" indent="-342900" algn="just">
                        <a:lnSpc>
                          <a:spcPct val="107000"/>
                        </a:lnSpc>
                        <a:spcAft>
                          <a:spcPts val="800"/>
                        </a:spcAft>
                        <a:buFont typeface="+mj-lt"/>
                        <a:buAutoNum type="romanLcParenBoth"/>
                      </a:pPr>
                      <a:r>
                        <a:rPr lang="en-IN" sz="2400" kern="100" dirty="0">
                          <a:effectLst/>
                        </a:rPr>
                        <a:t>the total income exceeds Rs. 5 Cr; or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551116339"/>
                  </a:ext>
                </a:extLst>
              </a:tr>
              <a:tr h="0">
                <a:tc>
                  <a:txBody>
                    <a:bodyPr/>
                    <a:lstStyle/>
                    <a:p>
                      <a:pPr algn="just">
                        <a:lnSpc>
                          <a:spcPct val="107000"/>
                        </a:lnSpc>
                        <a:spcAft>
                          <a:spcPts val="800"/>
                        </a:spcAft>
                      </a:pPr>
                      <a:r>
                        <a:rPr lang="en-IN" sz="2400" kern="100" dirty="0">
                          <a:effectLst/>
                        </a:rPr>
                        <a:t>(ii) Institution has received any foreign contribution during the previous year; or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608969062"/>
                  </a:ext>
                </a:extLst>
              </a:tr>
              <a:tr h="0">
                <a:tc>
                  <a:txBody>
                    <a:bodyPr/>
                    <a:lstStyle/>
                    <a:p>
                      <a:pPr marL="342900" lvl="0" indent="-342900" algn="just">
                        <a:lnSpc>
                          <a:spcPct val="107000"/>
                        </a:lnSpc>
                        <a:spcAft>
                          <a:spcPts val="800"/>
                        </a:spcAft>
                        <a:buFont typeface="+mj-lt"/>
                        <a:buAutoNum type="romanLcParenBoth"/>
                      </a:pPr>
                      <a:r>
                        <a:rPr lang="en-IN" sz="2400" kern="100" dirty="0">
                          <a:effectLst/>
                        </a:rPr>
                        <a:t>Institution has applied any part of its income outside India during the previous year;</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4109647481"/>
                  </a:ext>
                </a:extLst>
              </a:tr>
              <a:tr h="0">
                <a:tc>
                  <a:txBody>
                    <a:bodyPr/>
                    <a:lstStyle/>
                    <a:p>
                      <a:pPr algn="just">
                        <a:lnSpc>
                          <a:spcPct val="107000"/>
                        </a:lnSpc>
                        <a:spcAft>
                          <a:spcPts val="800"/>
                        </a:spcAft>
                      </a:pPr>
                      <a:r>
                        <a:rPr lang="en-IN" sz="2400" kern="100" dirty="0">
                          <a:effectLst/>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526689023"/>
                  </a:ext>
                </a:extLst>
              </a:tr>
              <a:tr h="0">
                <a:tc>
                  <a:txBody>
                    <a:bodyPr/>
                    <a:lstStyle/>
                    <a:p>
                      <a:pPr algn="just">
                        <a:lnSpc>
                          <a:spcPct val="107000"/>
                        </a:lnSpc>
                        <a:spcAft>
                          <a:spcPts val="800"/>
                        </a:spcAft>
                      </a:pPr>
                      <a:r>
                        <a:rPr lang="en-IN" sz="2800" kern="100" dirty="0">
                          <a:solidFill>
                            <a:srgbClr val="FFFF00"/>
                          </a:solidFill>
                          <a:effectLst/>
                        </a:rPr>
                        <a:t>Form No. 10BB</a:t>
                      </a:r>
                      <a:r>
                        <a:rPr lang="en-IN" sz="2400" kern="100" dirty="0">
                          <a:effectLst/>
                        </a:rPr>
                        <a:t> in other cases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878531323"/>
                  </a:ext>
                </a:extLst>
              </a:tr>
            </a:tbl>
          </a:graphicData>
        </a:graphic>
      </p:graphicFrame>
      <p:sp>
        <p:nvSpPr>
          <p:cNvPr id="16" name="TextBox 15">
            <a:extLst>
              <a:ext uri="{FF2B5EF4-FFF2-40B4-BE49-F238E27FC236}">
                <a16:creationId xmlns:a16="http://schemas.microsoft.com/office/drawing/2014/main" id="{72CDF7EF-0B93-EFF7-A93E-5B5C2856F833}"/>
              </a:ext>
            </a:extLst>
          </p:cNvPr>
          <p:cNvSpPr txBox="1"/>
          <p:nvPr/>
        </p:nvSpPr>
        <p:spPr>
          <a:xfrm>
            <a:off x="1797719" y="6387599"/>
            <a:ext cx="8596562"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Tree>
    <p:extLst>
      <p:ext uri="{BB962C8B-B14F-4D97-AF65-F5344CB8AC3E}">
        <p14:creationId xmlns:p14="http://schemas.microsoft.com/office/powerpoint/2010/main" val="1379271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4004F6-2668-4FC1-838D-4ECB627E3359}"/>
              </a:ext>
            </a:extLst>
          </p:cNvPr>
          <p:cNvSpPr>
            <a:spLocks noGrp="1"/>
          </p:cNvSpPr>
          <p:nvPr>
            <p:ph type="title"/>
          </p:nvPr>
        </p:nvSpPr>
        <p:spPr/>
        <p:txBody>
          <a:bodyPr/>
          <a:lstStyle/>
          <a:p>
            <a:r>
              <a:rPr lang="en-US" dirty="0"/>
              <a:t> </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p:txBody>
          <a:bodyPr/>
          <a:lstStyle/>
          <a:p>
            <a:pPr marL="0" lvl="1" indent="0">
              <a:buNone/>
            </a:pPr>
            <a:r>
              <a:rPr lang="en-US" altLang="en-US" dirty="0"/>
              <a:t> </a:t>
            </a:r>
          </a:p>
        </p:txBody>
      </p:sp>
      <p:sp>
        <p:nvSpPr>
          <p:cNvPr id="4" name="Picture Placeholder 3" descr="picture placeholder">
            <a:extLst>
              <a:ext uri="{FF2B5EF4-FFF2-40B4-BE49-F238E27FC236}">
                <a16:creationId xmlns:a16="http://schemas.microsoft.com/office/drawing/2014/main" id="{7B21FAA4-F076-4E56-9A2A-1E78742EA482}"/>
              </a:ext>
            </a:extLst>
          </p:cNvPr>
          <p:cNvSpPr>
            <a:spLocks noGrp="1"/>
          </p:cNvSpPr>
          <p:nvPr>
            <p:ph type="pic" sz="quarter" idx="10"/>
          </p:nvPr>
        </p:nvSpPr>
        <p:spPr>
          <a:xfrm>
            <a:off x="264695" y="415173"/>
            <a:ext cx="11670631" cy="6286415"/>
          </a:xfrm>
        </p:spPr>
        <p:txBody>
          <a:bodyPr>
            <a:noAutofit/>
          </a:bodyPr>
          <a:lstStyle/>
          <a:p>
            <a:pPr algn="l"/>
            <a:r>
              <a:rPr lang="en-US" sz="2400" b="1" i="0" u="none" strike="noStrike" baseline="0" dirty="0">
                <a:solidFill>
                  <a:srgbClr val="FFFF00"/>
                </a:solidFill>
                <a:latin typeface="Times New Roman" panose="02020603050405020304" pitchFamily="18" charset="0"/>
              </a:rPr>
              <a:t>JCIT Vs Gujarat Energy Development Agency (ITAT Ahmedabad) ITA No 209/</a:t>
            </a:r>
            <a:r>
              <a:rPr lang="en-US" sz="2400" b="1" i="0" u="none" strike="noStrike" baseline="0" dirty="0" err="1">
                <a:solidFill>
                  <a:srgbClr val="FFFF00"/>
                </a:solidFill>
                <a:latin typeface="Times New Roman" panose="02020603050405020304" pitchFamily="18" charset="0"/>
              </a:rPr>
              <a:t>Ahd</a:t>
            </a:r>
            <a:r>
              <a:rPr lang="en-US" sz="2400" b="1" i="0" u="none" strike="noStrike" baseline="0" dirty="0">
                <a:solidFill>
                  <a:srgbClr val="FFFF00"/>
                </a:solidFill>
                <a:latin typeface="Times New Roman" panose="02020603050405020304" pitchFamily="18" charset="0"/>
              </a:rPr>
              <a:t>/2022 dt. 2/8/2023</a:t>
            </a:r>
            <a:endParaRPr lang="en-US" sz="2400" b="0" i="0" u="none" strike="noStrike" baseline="0" dirty="0">
              <a:solidFill>
                <a:srgbClr val="FFFF00"/>
              </a:solidFill>
              <a:latin typeface="Times New Roman" panose="02020603050405020304" pitchFamily="18" charset="0"/>
            </a:endParaRPr>
          </a:p>
          <a:p>
            <a:pPr algn="l"/>
            <a:r>
              <a:rPr lang="en-US" sz="2400" b="0" i="0" u="none" strike="noStrike" baseline="0" dirty="0">
                <a:latin typeface="Times New Roman" panose="02020603050405020304" pitchFamily="18" charset="0"/>
              </a:rPr>
              <a:t>While furnishing the audit report is mandatory, the timing (i.e., along with the</a:t>
            </a:r>
          </a:p>
          <a:p>
            <a:pPr algn="l"/>
            <a:r>
              <a:rPr lang="en-US" sz="2400" b="0" i="0" u="none" strike="noStrike" baseline="0" dirty="0">
                <a:latin typeface="Times New Roman" panose="02020603050405020304" pitchFamily="18" charset="0"/>
              </a:rPr>
              <a:t>return) is procedural. Therefore, substantial compliance, even if it’s at a later stage, is acceptable. </a:t>
            </a:r>
            <a:r>
              <a:rPr lang="en-US" sz="2400" dirty="0">
                <a:latin typeface="Times New Roman" panose="02020603050405020304" pitchFamily="18" charset="0"/>
              </a:rPr>
              <a:t>Relied on:  </a:t>
            </a:r>
            <a:r>
              <a:rPr lang="en-IN" sz="2400" b="1" i="0" u="sng" strike="noStrike" baseline="0" dirty="0">
                <a:latin typeface="Times New Roman" panose="02020603050405020304" pitchFamily="18" charset="0"/>
              </a:rPr>
              <a:t>Social Security </a:t>
            </a:r>
            <a:r>
              <a:rPr lang="en-US" sz="2400" b="1" i="0" u="sng" strike="noStrike" baseline="0" dirty="0">
                <a:latin typeface="Times New Roman" panose="02020603050405020304" pitchFamily="18" charset="0"/>
              </a:rPr>
              <a:t>Scheme of GICEA Vs. CIT (Exemptions), (2023) 147 taxmann.com 283 (Guj).</a:t>
            </a:r>
          </a:p>
          <a:p>
            <a:pPr algn="l"/>
            <a:r>
              <a:rPr lang="en-US" sz="2400" b="1" i="0" u="none" strike="noStrike" baseline="0" dirty="0" err="1">
                <a:solidFill>
                  <a:srgbClr val="FFFF00"/>
                </a:solidFill>
                <a:latin typeface="Times New Roman" panose="02020603050405020304" pitchFamily="18" charset="0"/>
              </a:rPr>
              <a:t>Shardaben</a:t>
            </a:r>
            <a:r>
              <a:rPr lang="en-US" sz="2400" b="1" i="0" u="none" strike="noStrike" baseline="0" dirty="0">
                <a:solidFill>
                  <a:srgbClr val="FFFF00"/>
                </a:solidFill>
                <a:latin typeface="Times New Roman" panose="02020603050405020304" pitchFamily="18" charset="0"/>
              </a:rPr>
              <a:t> Education Trust Vs ITO (ITAT Ahmedabad)  ITA No. 2312?AHD/2018 dt. 16/11/2022</a:t>
            </a:r>
            <a:endParaRPr lang="en-US" sz="2400" b="0" i="0" u="none" strike="noStrike" baseline="0" dirty="0">
              <a:solidFill>
                <a:srgbClr val="FFFF00"/>
              </a:solidFill>
              <a:latin typeface="Times New Roman" panose="02020603050405020304" pitchFamily="18" charset="0"/>
            </a:endParaRPr>
          </a:p>
          <a:p>
            <a:pPr algn="l"/>
            <a:r>
              <a:rPr lang="en-US" sz="2400" b="0" i="0" u="none" strike="noStrike" baseline="0" dirty="0">
                <a:latin typeface="Times New Roman" panose="02020603050405020304" pitchFamily="18" charset="0"/>
              </a:rPr>
              <a:t>Audit report in form 10B was filed which transpires that the assessment has not reached to the finality and therefore principle laid down by the Hon’ble High Court of Gujarat in the case of CIT vs. Gujarat Oil &amp; Allied Industries (Supra), that the requirement for filing the audit report is a procedural requirement, can be applied in the given facts and circumstances. Therefore, the benefit for which the </a:t>
            </a:r>
            <a:r>
              <a:rPr lang="en-US" sz="2400" b="0" i="0" u="none" strike="noStrike" baseline="0" dirty="0" err="1">
                <a:latin typeface="Times New Roman" panose="02020603050405020304" pitchFamily="18" charset="0"/>
              </a:rPr>
              <a:t>assessee</a:t>
            </a:r>
            <a:r>
              <a:rPr lang="en-US" sz="2400" b="0" i="0" u="none" strike="noStrike" baseline="0" dirty="0">
                <a:latin typeface="Times New Roman" panose="02020603050405020304" pitchFamily="18" charset="0"/>
              </a:rPr>
              <a:t> is entitled cannot be denied. </a:t>
            </a:r>
            <a:r>
              <a:rPr lang="en-US" sz="2400" b="1" u="sng" dirty="0">
                <a:latin typeface="Times New Roman" panose="02020603050405020304" pitchFamily="18" charset="0"/>
              </a:rPr>
              <a:t>Relied on: </a:t>
            </a:r>
            <a:r>
              <a:rPr lang="en-US" sz="2400" b="1" i="0" u="sng" strike="noStrike" baseline="0" dirty="0">
                <a:latin typeface="Times New Roman" panose="02020603050405020304" pitchFamily="18" charset="0"/>
              </a:rPr>
              <a:t>CIT vs. Mayur Foundation reported in 274 ITR 562</a:t>
            </a:r>
            <a:endParaRPr lang="en-IN" sz="2400" b="1" u="sng" dirty="0"/>
          </a:p>
        </p:txBody>
      </p:sp>
    </p:spTree>
    <p:extLst>
      <p:ext uri="{BB962C8B-B14F-4D97-AF65-F5344CB8AC3E}">
        <p14:creationId xmlns:p14="http://schemas.microsoft.com/office/powerpoint/2010/main" val="338432198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BA0B6F-5258-479C-87B7-C806E6757035}"/>
              </a:ext>
            </a:extLst>
          </p:cNvPr>
          <p:cNvSpPr>
            <a:spLocks noGrp="1"/>
          </p:cNvSpPr>
          <p:nvPr>
            <p:ph type="title"/>
          </p:nvPr>
        </p:nvSpPr>
        <p:spPr>
          <a:xfrm>
            <a:off x="521369" y="487361"/>
            <a:ext cx="6477000" cy="679702"/>
          </a:xfrm>
        </p:spPr>
        <p:txBody>
          <a:bodyPr/>
          <a:lstStyle/>
          <a:p>
            <a:r>
              <a:rPr lang="en-US" dirty="0">
                <a:solidFill>
                  <a:schemeClr val="accent2"/>
                </a:solidFill>
              </a:rPr>
              <a:t>Form 10B</a:t>
            </a:r>
            <a:endParaRPr lang="en-US" dirty="0"/>
          </a:p>
        </p:txBody>
      </p:sp>
      <p:sp>
        <p:nvSpPr>
          <p:cNvPr id="2" name="Text Placeholder 1">
            <a:extLst>
              <a:ext uri="{FF2B5EF4-FFF2-40B4-BE49-F238E27FC236}">
                <a16:creationId xmlns:a16="http://schemas.microsoft.com/office/drawing/2014/main" id="{3F36812B-2065-4A2B-B59B-8957022687BC}"/>
              </a:ext>
            </a:extLst>
          </p:cNvPr>
          <p:cNvSpPr>
            <a:spLocks noGrp="1"/>
          </p:cNvSpPr>
          <p:nvPr>
            <p:ph type="body" sz="quarter" idx="11"/>
          </p:nvPr>
        </p:nvSpPr>
        <p:spPr>
          <a:xfrm>
            <a:off x="521368" y="1580147"/>
            <a:ext cx="5301915" cy="3276600"/>
          </a:xfrm>
        </p:spPr>
        <p:txBody>
          <a:bodyPr>
            <a:normAutofit fontScale="92500" lnSpcReduction="20000"/>
          </a:bodyPr>
          <a:lstStyle/>
          <a:p>
            <a:r>
              <a:rPr lang="en-US" altLang="en-US" sz="3200" b="0" dirty="0"/>
              <a:t>Two Parts</a:t>
            </a:r>
          </a:p>
          <a:p>
            <a:pPr marL="457200" indent="-457200">
              <a:buAutoNum type="arabicPeriod"/>
            </a:pPr>
            <a:r>
              <a:rPr lang="en-US" sz="3200" b="0" dirty="0"/>
              <a:t>Audit Report and</a:t>
            </a:r>
          </a:p>
          <a:p>
            <a:pPr marL="457200" indent="-457200">
              <a:buAutoNum type="arabicPeriod"/>
            </a:pPr>
            <a:r>
              <a:rPr lang="en-US" sz="3200" b="0" dirty="0"/>
              <a:t>Particulars</a:t>
            </a:r>
          </a:p>
          <a:p>
            <a:pPr marL="457200" indent="-457200">
              <a:buAutoNum type="arabicPeriod"/>
            </a:pPr>
            <a:endParaRPr lang="en-US" sz="3200" b="0" dirty="0"/>
          </a:p>
          <a:p>
            <a:r>
              <a:rPr lang="en-US" sz="3200" b="0" dirty="0"/>
              <a:t>Due Date</a:t>
            </a:r>
          </a:p>
          <a:p>
            <a:r>
              <a:rPr lang="en-US" sz="3200" b="0" dirty="0"/>
              <a:t>September 30 of the </a:t>
            </a:r>
          </a:p>
          <a:p>
            <a:r>
              <a:rPr lang="en-US" sz="3200" b="0" dirty="0"/>
              <a:t>Assessment Year</a:t>
            </a:r>
          </a:p>
        </p:txBody>
      </p:sp>
      <p:sp>
        <p:nvSpPr>
          <p:cNvPr id="8" name="TextBox 7">
            <a:extLst>
              <a:ext uri="{FF2B5EF4-FFF2-40B4-BE49-F238E27FC236}">
                <a16:creationId xmlns:a16="http://schemas.microsoft.com/office/drawing/2014/main" id="{D524103D-53CB-DD9D-6984-335D06BFC5F8}"/>
              </a:ext>
            </a:extLst>
          </p:cNvPr>
          <p:cNvSpPr txBox="1"/>
          <p:nvPr/>
        </p:nvSpPr>
        <p:spPr>
          <a:xfrm>
            <a:off x="521368" y="6185973"/>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46166925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6" dur="500"/>
                                        <p:tgtEl>
                                          <p:spTgt spid="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1" dur="500"/>
                                        <p:tgtEl>
                                          <p:spTgt spid="2">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animEffect transition="in" filter="randombar(horizontal)">
                                      <p:cBhvr>
                                        <p:cTn id="36"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FBE6B-DC67-4E64-80F4-CADE978D2FE3}"/>
              </a:ext>
            </a:extLst>
          </p:cNvPr>
          <p:cNvSpPr>
            <a:spLocks noGrp="1"/>
          </p:cNvSpPr>
          <p:nvPr>
            <p:ph type="title"/>
          </p:nvPr>
        </p:nvSpPr>
        <p:spPr/>
        <p:txBody>
          <a:bodyPr/>
          <a:lstStyle/>
          <a:p>
            <a:r>
              <a:rPr lang="en-US" dirty="0">
                <a:solidFill>
                  <a:srgbClr val="007788"/>
                </a:solidFill>
              </a:rPr>
              <a:t>Audit Report</a:t>
            </a:r>
          </a:p>
        </p:txBody>
      </p:sp>
      <p:sp>
        <p:nvSpPr>
          <p:cNvPr id="10" name="Text Placeholder 9">
            <a:extLst>
              <a:ext uri="{FF2B5EF4-FFF2-40B4-BE49-F238E27FC236}">
                <a16:creationId xmlns:a16="http://schemas.microsoft.com/office/drawing/2014/main" id="{3E90A16C-1235-4DE1-9AE7-2F7599C83F90}"/>
              </a:ext>
            </a:extLst>
          </p:cNvPr>
          <p:cNvSpPr>
            <a:spLocks noGrp="1"/>
          </p:cNvSpPr>
          <p:nvPr>
            <p:ph type="body" sz="quarter" idx="4294967295"/>
          </p:nvPr>
        </p:nvSpPr>
        <p:spPr>
          <a:xfrm>
            <a:off x="762000" y="1600200"/>
            <a:ext cx="10668000" cy="762000"/>
          </a:xfrm>
        </p:spPr>
        <p:txBody>
          <a:bodyPr lIns="91440">
            <a:normAutofit/>
          </a:bodyPr>
          <a:lstStyle/>
          <a:p>
            <a:pPr marL="0" indent="0">
              <a:buNone/>
            </a:pPr>
            <a:r>
              <a:rPr lang="en-US" altLang="en-US" sz="1800" b="0" dirty="0">
                <a:solidFill>
                  <a:schemeClr val="bg2"/>
                </a:solidFill>
                <a:latin typeface="+mj-lt"/>
              </a:rPr>
              <a:t> </a:t>
            </a:r>
          </a:p>
        </p:txBody>
      </p:sp>
      <p:graphicFrame>
        <p:nvGraphicFramePr>
          <p:cNvPr id="7" name="Group 85">
            <a:extLst>
              <a:ext uri="{FF2B5EF4-FFF2-40B4-BE49-F238E27FC236}">
                <a16:creationId xmlns:a16="http://schemas.microsoft.com/office/drawing/2014/main" id="{AD3D3348-39B0-440D-88BE-1A8FA9891931}"/>
              </a:ext>
            </a:extLst>
          </p:cNvPr>
          <p:cNvGraphicFramePr>
            <a:graphicFrameLocks/>
          </p:cNvGraphicFramePr>
          <p:nvPr>
            <p:extLst>
              <p:ext uri="{D42A27DB-BD31-4B8C-83A1-F6EECF244321}">
                <p14:modId xmlns:p14="http://schemas.microsoft.com/office/powerpoint/2010/main" val="2130424510"/>
              </p:ext>
            </p:extLst>
          </p:nvPr>
        </p:nvGraphicFramePr>
        <p:xfrm>
          <a:off x="762000" y="1600200"/>
          <a:ext cx="10668000" cy="3994484"/>
        </p:xfrm>
        <a:graphic>
          <a:graphicData uri="http://schemas.openxmlformats.org/drawingml/2006/table">
            <a:tbl>
              <a:tblPr firstRow="1"/>
              <a:tblGrid>
                <a:gridCol w="1778000">
                  <a:extLst>
                    <a:ext uri="{9D8B030D-6E8A-4147-A177-3AD203B41FA5}">
                      <a16:colId xmlns:a16="http://schemas.microsoft.com/office/drawing/2014/main" val="20000"/>
                    </a:ext>
                  </a:extLst>
                </a:gridCol>
                <a:gridCol w="1778000">
                  <a:extLst>
                    <a:ext uri="{9D8B030D-6E8A-4147-A177-3AD203B41FA5}">
                      <a16:colId xmlns:a16="http://schemas.microsoft.com/office/drawing/2014/main" val="20001"/>
                    </a:ext>
                  </a:extLst>
                </a:gridCol>
                <a:gridCol w="1778000">
                  <a:extLst>
                    <a:ext uri="{9D8B030D-6E8A-4147-A177-3AD203B41FA5}">
                      <a16:colId xmlns:a16="http://schemas.microsoft.com/office/drawing/2014/main" val="20002"/>
                    </a:ext>
                  </a:extLst>
                </a:gridCol>
                <a:gridCol w="1778000">
                  <a:extLst>
                    <a:ext uri="{9D8B030D-6E8A-4147-A177-3AD203B41FA5}">
                      <a16:colId xmlns:a16="http://schemas.microsoft.com/office/drawing/2014/main" val="20003"/>
                    </a:ext>
                  </a:extLst>
                </a:gridCol>
                <a:gridCol w="1778000">
                  <a:extLst>
                    <a:ext uri="{9D8B030D-6E8A-4147-A177-3AD203B41FA5}">
                      <a16:colId xmlns:a16="http://schemas.microsoft.com/office/drawing/2014/main" val="20004"/>
                    </a:ext>
                  </a:extLst>
                </a:gridCol>
                <a:gridCol w="1778000">
                  <a:extLst>
                    <a:ext uri="{9D8B030D-6E8A-4147-A177-3AD203B41FA5}">
                      <a16:colId xmlns:a16="http://schemas.microsoft.com/office/drawing/2014/main" val="20005"/>
                    </a:ext>
                  </a:extLst>
                </a:gridCol>
              </a:tblGrid>
              <a:tr h="958676">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1" i="0" u="none" strike="noStrike" cap="none" normalizeH="0" baseline="0" dirty="0">
                          <a:ln>
                            <a:noFill/>
                          </a:ln>
                          <a:solidFill>
                            <a:srgbClr val="007788"/>
                          </a:solidFill>
                          <a:effectLst/>
                          <a:latin typeface="+mn-lt"/>
                        </a:rPr>
                        <a:t>1</a:t>
                      </a:r>
                      <a:r>
                        <a:rPr kumimoji="0" lang="en-US" sz="2400" b="1" i="0" u="none" strike="noStrike" cap="none" normalizeH="0" baseline="30000" dirty="0">
                          <a:ln>
                            <a:noFill/>
                          </a:ln>
                          <a:solidFill>
                            <a:srgbClr val="007788"/>
                          </a:solidFill>
                          <a:effectLst/>
                          <a:latin typeface="+mn-lt"/>
                        </a:rPr>
                        <a:t>st</a:t>
                      </a:r>
                      <a:r>
                        <a:rPr kumimoji="0" lang="en-US" sz="2400" b="1" i="0" u="none" strike="noStrike" cap="none" normalizeH="0" baseline="0" dirty="0">
                          <a:ln>
                            <a:noFill/>
                          </a:ln>
                          <a:solidFill>
                            <a:srgbClr val="007788"/>
                          </a:solidFill>
                          <a:effectLst/>
                          <a:latin typeface="+mn-lt"/>
                        </a:rPr>
                        <a:t> Para</a:t>
                      </a:r>
                    </a:p>
                  </a:txBody>
                  <a:tcPr anchor="ctr" horzOverflow="overflow">
                    <a:lnL w="28575" cap="flat" cmpd="sng" algn="ctr">
                      <a:no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1" i="0" u="none" strike="noStrike" cap="none" normalizeH="0" baseline="0" dirty="0">
                          <a:ln>
                            <a:noFill/>
                          </a:ln>
                          <a:solidFill>
                            <a:srgbClr val="007788"/>
                          </a:solidFill>
                          <a:effectLst/>
                          <a:latin typeface="+mn-lt"/>
                        </a:rPr>
                        <a:t>2</a:t>
                      </a:r>
                      <a:r>
                        <a:rPr kumimoji="0" lang="en-US" sz="2400" b="1" i="0" u="none" strike="noStrike" cap="none" normalizeH="0" baseline="30000" dirty="0">
                          <a:ln>
                            <a:noFill/>
                          </a:ln>
                          <a:solidFill>
                            <a:srgbClr val="007788"/>
                          </a:solidFill>
                          <a:effectLst/>
                          <a:latin typeface="+mn-lt"/>
                        </a:rPr>
                        <a:t>nd</a:t>
                      </a:r>
                      <a:r>
                        <a:rPr kumimoji="0" lang="en-US" sz="2400" b="1" i="0" u="none" strike="noStrike" cap="none" normalizeH="0" baseline="0" dirty="0">
                          <a:ln>
                            <a:noFill/>
                          </a:ln>
                          <a:solidFill>
                            <a:srgbClr val="007788"/>
                          </a:solidFill>
                          <a:effectLst/>
                          <a:latin typeface="+mn-lt"/>
                        </a:rPr>
                        <a:t> Para</a:t>
                      </a:r>
                    </a:p>
                  </a:txBody>
                  <a:tcPr anchor="ctr"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1" i="0" u="none" strike="noStrike" cap="none" normalizeH="0" baseline="0" dirty="0">
                          <a:ln>
                            <a:noFill/>
                          </a:ln>
                          <a:solidFill>
                            <a:srgbClr val="007788"/>
                          </a:solidFill>
                          <a:effectLst/>
                          <a:latin typeface="+mn-lt"/>
                        </a:rPr>
                        <a:t>3rd Para</a:t>
                      </a:r>
                    </a:p>
                  </a:txBody>
                  <a:tcPr anchor="ctr"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1" i="0" u="none" strike="noStrike" cap="none" normalizeH="0" baseline="0" dirty="0">
                          <a:ln>
                            <a:noFill/>
                          </a:ln>
                          <a:solidFill>
                            <a:srgbClr val="007788"/>
                          </a:solidFill>
                          <a:effectLst/>
                          <a:latin typeface="+mn-lt"/>
                        </a:rPr>
                        <a:t>4</a:t>
                      </a:r>
                      <a:r>
                        <a:rPr kumimoji="0" lang="en-US" sz="2400" b="1" i="0" u="none" strike="noStrike" cap="none" normalizeH="0" baseline="30000" dirty="0">
                          <a:ln>
                            <a:noFill/>
                          </a:ln>
                          <a:solidFill>
                            <a:srgbClr val="007788"/>
                          </a:solidFill>
                          <a:effectLst/>
                          <a:latin typeface="+mn-lt"/>
                        </a:rPr>
                        <a:t>th</a:t>
                      </a:r>
                      <a:r>
                        <a:rPr kumimoji="0" lang="en-US" sz="2400" b="1" i="0" u="none" strike="noStrike" cap="none" normalizeH="0" baseline="0" dirty="0">
                          <a:ln>
                            <a:noFill/>
                          </a:ln>
                          <a:solidFill>
                            <a:srgbClr val="007788"/>
                          </a:solidFill>
                          <a:effectLst/>
                          <a:latin typeface="+mn-lt"/>
                        </a:rPr>
                        <a:t> Para</a:t>
                      </a:r>
                    </a:p>
                  </a:txBody>
                  <a:tcPr anchor="ctr"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1" i="0" u="none" strike="noStrike" cap="none" normalizeH="0" baseline="0" dirty="0">
                          <a:ln>
                            <a:noFill/>
                          </a:ln>
                          <a:solidFill>
                            <a:srgbClr val="007788"/>
                          </a:solidFill>
                          <a:effectLst/>
                          <a:latin typeface="+mn-lt"/>
                        </a:rPr>
                        <a:t>5</a:t>
                      </a:r>
                      <a:r>
                        <a:rPr kumimoji="0" lang="en-US" sz="2400" b="1" i="0" u="none" strike="noStrike" cap="none" normalizeH="0" baseline="30000" dirty="0">
                          <a:ln>
                            <a:noFill/>
                          </a:ln>
                          <a:solidFill>
                            <a:srgbClr val="007788"/>
                          </a:solidFill>
                          <a:effectLst/>
                          <a:latin typeface="+mn-lt"/>
                        </a:rPr>
                        <a:t>th</a:t>
                      </a:r>
                      <a:r>
                        <a:rPr kumimoji="0" lang="en-US" sz="2400" b="1" i="0" u="none" strike="noStrike" cap="none" normalizeH="0" baseline="0" dirty="0">
                          <a:ln>
                            <a:noFill/>
                          </a:ln>
                          <a:solidFill>
                            <a:srgbClr val="007788"/>
                          </a:solidFill>
                          <a:effectLst/>
                          <a:latin typeface="+mn-lt"/>
                        </a:rPr>
                        <a:t> Para</a:t>
                      </a:r>
                    </a:p>
                  </a:txBody>
                  <a:tcPr anchor="ctr"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1" i="0" u="none" strike="noStrike" cap="none" normalizeH="0" baseline="0" dirty="0">
                          <a:ln>
                            <a:noFill/>
                          </a:ln>
                          <a:solidFill>
                            <a:srgbClr val="007788"/>
                          </a:solidFill>
                          <a:effectLst/>
                          <a:latin typeface="+mn-lt"/>
                        </a:rPr>
                        <a:t>6</a:t>
                      </a:r>
                      <a:r>
                        <a:rPr kumimoji="0" lang="en-US" sz="2400" b="1" i="0" u="none" strike="noStrike" cap="none" normalizeH="0" baseline="30000" dirty="0">
                          <a:ln>
                            <a:noFill/>
                          </a:ln>
                          <a:solidFill>
                            <a:srgbClr val="007788"/>
                          </a:solidFill>
                          <a:effectLst/>
                          <a:latin typeface="+mn-lt"/>
                        </a:rPr>
                        <a:t>th</a:t>
                      </a:r>
                      <a:r>
                        <a:rPr kumimoji="0" lang="en-US" sz="2400" b="1" i="0" u="none" strike="noStrike" cap="none" normalizeH="0" baseline="0" dirty="0">
                          <a:ln>
                            <a:noFill/>
                          </a:ln>
                          <a:solidFill>
                            <a:srgbClr val="007788"/>
                          </a:solidFill>
                          <a:effectLst/>
                          <a:latin typeface="+mn-lt"/>
                        </a:rPr>
                        <a:t> Para</a:t>
                      </a:r>
                    </a:p>
                  </a:txBody>
                  <a:tcPr anchor="ctr" horzOverflow="overflow">
                    <a:lnL w="6350" cap="flat" cmpd="sng" algn="ctr">
                      <a:solidFill>
                        <a:schemeClr val="tx2">
                          <a:lumMod val="9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35808">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Examined Financial Statements &amp; </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Agree with Books</a:t>
                      </a:r>
                    </a:p>
                  </a:txBody>
                  <a:tcPr marT="182880" horzOverflow="overflow">
                    <a:lnL w="28575" cap="flat" cmpd="sng" algn="ctr">
                      <a:no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Obtained all the Information &amp;</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rgbClr val="000000"/>
                          </a:solidFill>
                          <a:effectLst/>
                          <a:latin typeface="+mn-lt"/>
                        </a:rPr>
                        <a:t>Explanations</a:t>
                      </a:r>
                    </a:p>
                  </a:txBody>
                  <a:tcPr marT="182880"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Proper Books of Account are Maintained</a:t>
                      </a:r>
                    </a:p>
                  </a:txBody>
                  <a:tcPr marT="182880"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Annexure : </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Particulars are True and</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Correct</a:t>
                      </a:r>
                    </a:p>
                  </a:txBody>
                  <a:tcPr marT="182880"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Financial Statements:</a:t>
                      </a:r>
                    </a:p>
                    <a:p>
                      <a:pPr marL="0" marR="0" lvl="0" indent="0" algn="ctr" defTabSz="914400" rtl="0" eaLnBrk="1" fontAlgn="base" latinLnBrk="0" hangingPunct="1">
                        <a:lnSpc>
                          <a:spcPct val="100000"/>
                        </a:lnSpc>
                        <a:spcBef>
                          <a:spcPct val="20000"/>
                        </a:spcBef>
                        <a:spcAft>
                          <a:spcPct val="0"/>
                        </a:spcAft>
                        <a:buClr>
                          <a:schemeClr val="tx1"/>
                        </a:buClr>
                        <a:buSzTx/>
                        <a:buFontTx/>
                        <a:buNone/>
                        <a:tabLst/>
                        <a:defRPr/>
                      </a:pPr>
                      <a:r>
                        <a:rPr kumimoji="0" lang="en-US" sz="2400" b="0" i="0" u="none" strike="noStrike" cap="none" normalizeH="0" baseline="0" dirty="0">
                          <a:ln>
                            <a:noFill/>
                          </a:ln>
                          <a:solidFill>
                            <a:srgbClr val="000000"/>
                          </a:solidFill>
                          <a:effectLst/>
                          <a:latin typeface="+mn-lt"/>
                        </a:rPr>
                        <a:t>Are Is True and</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Fair</a:t>
                      </a:r>
                    </a:p>
                  </a:txBody>
                  <a:tcPr marT="182880" horzOverflow="overflow">
                    <a:lnL w="6350" cap="flat" cmpd="sng" algn="ctr">
                      <a:solidFill>
                        <a:schemeClr val="tx2">
                          <a:lumMod val="90000"/>
                        </a:schemeClr>
                      </a:solidFill>
                      <a:prstDash val="solid"/>
                      <a:round/>
                      <a:headEnd type="none" w="med" len="med"/>
                      <a:tailEnd type="none" w="med" len="med"/>
                    </a:lnL>
                    <a:lnR w="6350" cap="flat" cmpd="sng" algn="ctr">
                      <a:solidFill>
                        <a:schemeClr val="tx2">
                          <a:lumMod val="90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Annexure : </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2400" b="0" i="0" u="none" strike="noStrike" cap="none" normalizeH="0" baseline="0" dirty="0">
                          <a:ln>
                            <a:noFill/>
                          </a:ln>
                          <a:solidFill>
                            <a:srgbClr val="000000"/>
                          </a:solidFill>
                          <a:effectLst/>
                          <a:latin typeface="+mn-lt"/>
                        </a:rPr>
                        <a:t>Particulars Are Annexed</a:t>
                      </a:r>
                    </a:p>
                  </a:txBody>
                  <a:tcPr marT="182880" horzOverflow="overflow">
                    <a:lnL w="6350" cap="flat" cmpd="sng" algn="ctr">
                      <a:solidFill>
                        <a:schemeClr val="tx2">
                          <a:lumMod val="90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BAB28A2F-848E-4FC3-2C24-C12F7AD7EDA2}"/>
              </a:ext>
            </a:extLst>
          </p:cNvPr>
          <p:cNvSpPr txBox="1"/>
          <p:nvPr/>
        </p:nvSpPr>
        <p:spPr>
          <a:xfrm>
            <a:off x="2577765" y="5772091"/>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269149178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D2DB031-9003-4F74-A88F-FE2A2ABABC72}"/>
              </a:ext>
            </a:extLst>
          </p:cNvPr>
          <p:cNvSpPr>
            <a:spLocks noGrp="1" noChangeArrowheads="1"/>
          </p:cNvSpPr>
          <p:nvPr>
            <p:ph type="ctrTitle" idx="4294967295"/>
          </p:nvPr>
        </p:nvSpPr>
        <p:spPr>
          <a:xfrm>
            <a:off x="4133248" y="987926"/>
            <a:ext cx="7528560" cy="2235200"/>
          </a:xfrm>
        </p:spPr>
        <p:txBody>
          <a:bodyPr anchor="ctr">
            <a:noAutofit/>
          </a:bodyPr>
          <a:lstStyle/>
          <a:p>
            <a:pPr algn="ctr" eaLnBrk="1" hangingPunct="1"/>
            <a:r>
              <a:rPr lang="en-US" altLang="en-US" sz="4800" b="1" dirty="0">
                <a:solidFill>
                  <a:srgbClr val="FFFF00"/>
                </a:solidFill>
              </a:rPr>
              <a:t>Charitable Institutions –</a:t>
            </a:r>
            <a:r>
              <a:rPr lang="en-US" altLang="en-US" b="1" dirty="0">
                <a:solidFill>
                  <a:srgbClr val="01C2D1"/>
                </a:solidFill>
              </a:rPr>
              <a:t> </a:t>
            </a:r>
            <a:br>
              <a:rPr lang="en-US" altLang="en-US" b="1" dirty="0">
                <a:solidFill>
                  <a:srgbClr val="01C2D1"/>
                </a:solidFill>
              </a:rPr>
            </a:br>
            <a:r>
              <a:rPr lang="en-US" altLang="en-US" b="1" dirty="0">
                <a:solidFill>
                  <a:srgbClr val="01C2D1"/>
                </a:solidFill>
              </a:rPr>
              <a:t>Recent Amendments &amp; Amended Audit Provisions</a:t>
            </a:r>
            <a:endParaRPr lang="en-US" altLang="en-US" b="1" dirty="0">
              <a:latin typeface="+mn-lt"/>
            </a:endParaRPr>
          </a:p>
        </p:txBody>
      </p:sp>
      <p:sp>
        <p:nvSpPr>
          <p:cNvPr id="2" name="Rectangle 2">
            <a:extLst>
              <a:ext uri="{FF2B5EF4-FFF2-40B4-BE49-F238E27FC236}">
                <a16:creationId xmlns:a16="http://schemas.microsoft.com/office/drawing/2014/main" id="{0C882C8F-BB2D-0D6A-EAF0-6A234AF44E6B}"/>
              </a:ext>
            </a:extLst>
          </p:cNvPr>
          <p:cNvSpPr>
            <a:spLocks noGrp="1" noChangeArrowheads="1"/>
          </p:cNvSpPr>
          <p:nvPr>
            <p:ph type="ctrTitle" idx="4294967295"/>
          </p:nvPr>
        </p:nvSpPr>
        <p:spPr>
          <a:xfrm>
            <a:off x="4020953" y="3634875"/>
            <a:ext cx="7528560" cy="2235200"/>
          </a:xfrm>
        </p:spPr>
        <p:txBody>
          <a:bodyPr anchor="ctr">
            <a:noAutofit/>
          </a:bodyPr>
          <a:lstStyle/>
          <a:p>
            <a:pPr algn="ctr" eaLnBrk="1" hangingPunct="1"/>
            <a:r>
              <a:rPr lang="en-US" altLang="en-US" sz="4000" dirty="0">
                <a:solidFill>
                  <a:srgbClr val="FFFF00"/>
                </a:solidFill>
              </a:rPr>
              <a:t>CA Chandrashekhar V. Chitale</a:t>
            </a:r>
            <a:br>
              <a:rPr lang="en-US" altLang="en-US" sz="4000" dirty="0">
                <a:solidFill>
                  <a:srgbClr val="00B0F0"/>
                </a:solidFill>
              </a:rPr>
            </a:br>
            <a:r>
              <a:rPr lang="en-US" altLang="en-US" sz="4000" dirty="0">
                <a:solidFill>
                  <a:srgbClr val="00B0F0"/>
                </a:solidFill>
              </a:rPr>
              <a:t>CCM</a:t>
            </a:r>
            <a:endParaRPr lang="en-US" altLang="en-US" sz="4000" dirty="0">
              <a:solidFill>
                <a:srgbClr val="00B0F0"/>
              </a:solidFill>
              <a:latin typeface="+mn-lt"/>
            </a:endParaRPr>
          </a:p>
        </p:txBody>
      </p:sp>
    </p:spTree>
    <p:extLst>
      <p:ext uri="{BB962C8B-B14F-4D97-AF65-F5344CB8AC3E}">
        <p14:creationId xmlns:p14="http://schemas.microsoft.com/office/powerpoint/2010/main" val="58657462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heel(1)">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262CD5-AD01-42E3-9173-97C12BB0D9B8}"/>
              </a:ext>
            </a:extLst>
          </p:cNvPr>
          <p:cNvSpPr>
            <a:spLocks noGrp="1"/>
          </p:cNvSpPr>
          <p:nvPr>
            <p:ph type="title"/>
          </p:nvPr>
        </p:nvSpPr>
        <p:spPr/>
        <p:txBody>
          <a:bodyPr/>
          <a:lstStyle/>
          <a:p>
            <a:r>
              <a:rPr lang="en-US" dirty="0">
                <a:solidFill>
                  <a:srgbClr val="FF2625"/>
                </a:solidFill>
              </a:rPr>
              <a:t>Audit Provisions</a:t>
            </a:r>
            <a:endParaRPr lang="en-US" dirty="0"/>
          </a:p>
        </p:txBody>
      </p:sp>
      <p:sp>
        <p:nvSpPr>
          <p:cNvPr id="3" name="Text Placeholder 2">
            <a:extLst>
              <a:ext uri="{FF2B5EF4-FFF2-40B4-BE49-F238E27FC236}">
                <a16:creationId xmlns:a16="http://schemas.microsoft.com/office/drawing/2014/main" id="{EF99585A-5E1F-40FA-8E64-BB4F04611657}"/>
              </a:ext>
            </a:extLst>
          </p:cNvPr>
          <p:cNvSpPr>
            <a:spLocks noGrp="1"/>
          </p:cNvSpPr>
          <p:nvPr>
            <p:ph type="body" sz="quarter" idx="11"/>
          </p:nvPr>
        </p:nvSpPr>
        <p:spPr>
          <a:xfrm>
            <a:off x="5211775" y="1905000"/>
            <a:ext cx="6477000" cy="3276600"/>
          </a:xfrm>
        </p:spPr>
        <p:txBody>
          <a:bodyPr>
            <a:normAutofit/>
          </a:bodyPr>
          <a:lstStyle/>
          <a:p>
            <a:pPr>
              <a:lnSpc>
                <a:spcPct val="100000"/>
              </a:lnSpc>
            </a:pPr>
            <a:r>
              <a:rPr lang="en-US" sz="3200" dirty="0">
                <a:solidFill>
                  <a:srgbClr val="0070C0"/>
                </a:solidFill>
                <a:latin typeface="Arial" panose="020B0604020202020204" pitchFamily="34" charset="0"/>
                <a:cs typeface="Arial" panose="020B0604020202020204" pitchFamily="34" charset="0"/>
              </a:rPr>
              <a:t>1. The Companies Act, 2013</a:t>
            </a:r>
          </a:p>
          <a:p>
            <a:pPr marL="457200" indent="-457200">
              <a:lnSpc>
                <a:spcPct val="100000"/>
              </a:lnSpc>
              <a:buAutoNum type="arabicPeriod" startAt="2"/>
            </a:pPr>
            <a:r>
              <a:rPr lang="en-US" sz="3200" dirty="0">
                <a:solidFill>
                  <a:srgbClr val="0070C0"/>
                </a:solidFill>
                <a:latin typeface="Arial" panose="020B0604020202020204" pitchFamily="34" charset="0"/>
                <a:cs typeface="Arial" panose="020B0604020202020204" pitchFamily="34" charset="0"/>
              </a:rPr>
              <a:t>The Maharashtra Public Charitable Trusts Act, 1950 </a:t>
            </a:r>
          </a:p>
          <a:p>
            <a:pPr marL="457200" indent="-457200">
              <a:lnSpc>
                <a:spcPct val="100000"/>
              </a:lnSpc>
              <a:buAutoNum type="arabicPeriod" startAt="2"/>
            </a:pPr>
            <a:r>
              <a:rPr lang="en-US" sz="3200" dirty="0">
                <a:solidFill>
                  <a:srgbClr val="0070C0"/>
                </a:solidFill>
                <a:latin typeface="Arial" panose="020B0604020202020204" pitchFamily="34" charset="0"/>
                <a:cs typeface="Arial" panose="020B0604020202020204" pitchFamily="34" charset="0"/>
              </a:rPr>
              <a:t>The Societies Registration Act, 1860</a:t>
            </a:r>
          </a:p>
        </p:txBody>
      </p:sp>
      <p:sp>
        <p:nvSpPr>
          <p:cNvPr id="4" name="TextBox 3">
            <a:extLst>
              <a:ext uri="{FF2B5EF4-FFF2-40B4-BE49-F238E27FC236}">
                <a16:creationId xmlns:a16="http://schemas.microsoft.com/office/drawing/2014/main" id="{54CE70F7-9B6A-FDD0-62F5-FBCE4B33509B}"/>
              </a:ext>
            </a:extLst>
          </p:cNvPr>
          <p:cNvSpPr txBox="1"/>
          <p:nvPr/>
        </p:nvSpPr>
        <p:spPr>
          <a:xfrm>
            <a:off x="5391245" y="6142039"/>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76699083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BA0B6F-5258-479C-87B7-C806E6757035}"/>
              </a:ext>
            </a:extLst>
          </p:cNvPr>
          <p:cNvSpPr>
            <a:spLocks noGrp="1"/>
          </p:cNvSpPr>
          <p:nvPr>
            <p:ph type="title"/>
          </p:nvPr>
        </p:nvSpPr>
        <p:spPr>
          <a:xfrm>
            <a:off x="521369" y="487361"/>
            <a:ext cx="6477000" cy="679702"/>
          </a:xfrm>
        </p:spPr>
        <p:txBody>
          <a:bodyPr/>
          <a:lstStyle/>
          <a:p>
            <a:r>
              <a:rPr lang="en-US" dirty="0">
                <a:solidFill>
                  <a:schemeClr val="accent2"/>
                </a:solidFill>
              </a:rPr>
              <a:t>AS &amp; SA</a:t>
            </a:r>
            <a:endParaRPr lang="en-US" dirty="0"/>
          </a:p>
        </p:txBody>
      </p:sp>
      <p:sp>
        <p:nvSpPr>
          <p:cNvPr id="2" name="Text Placeholder 1">
            <a:extLst>
              <a:ext uri="{FF2B5EF4-FFF2-40B4-BE49-F238E27FC236}">
                <a16:creationId xmlns:a16="http://schemas.microsoft.com/office/drawing/2014/main" id="{3F36812B-2065-4A2B-B59B-8957022687BC}"/>
              </a:ext>
            </a:extLst>
          </p:cNvPr>
          <p:cNvSpPr>
            <a:spLocks noGrp="1"/>
          </p:cNvSpPr>
          <p:nvPr>
            <p:ph type="body" sz="quarter" idx="11"/>
          </p:nvPr>
        </p:nvSpPr>
        <p:spPr>
          <a:xfrm>
            <a:off x="521368" y="1580147"/>
            <a:ext cx="5301915" cy="3593432"/>
          </a:xfrm>
        </p:spPr>
        <p:txBody>
          <a:bodyPr>
            <a:normAutofit lnSpcReduction="10000"/>
          </a:bodyPr>
          <a:lstStyle/>
          <a:p>
            <a:r>
              <a:rPr lang="en-US" altLang="en-US" sz="3200" b="0" dirty="0"/>
              <a:t>Compliance With </a:t>
            </a:r>
          </a:p>
          <a:p>
            <a:pPr marL="457200" indent="-457200">
              <a:buFont typeface="Courier New" panose="02070309020205020404" pitchFamily="49" charset="0"/>
              <a:buChar char="o"/>
            </a:pPr>
            <a:r>
              <a:rPr lang="en-US" altLang="en-US" sz="3200" b="0" dirty="0"/>
              <a:t>Accounting Standards and</a:t>
            </a:r>
          </a:p>
          <a:p>
            <a:pPr marL="457200" indent="-457200">
              <a:buFont typeface="Courier New" panose="02070309020205020404" pitchFamily="49" charset="0"/>
              <a:buChar char="o"/>
            </a:pPr>
            <a:r>
              <a:rPr lang="en-US" sz="3200" b="0" dirty="0"/>
              <a:t>Standards on Auditing</a:t>
            </a:r>
          </a:p>
          <a:p>
            <a:pPr marL="457200" indent="-457200">
              <a:buAutoNum type="arabicPeriod"/>
            </a:pPr>
            <a:endParaRPr lang="en-US" sz="3200" b="0" dirty="0"/>
          </a:p>
          <a:p>
            <a:r>
              <a:rPr lang="en-US" sz="3200" b="0" dirty="0"/>
              <a:t>SA 700</a:t>
            </a:r>
          </a:p>
          <a:p>
            <a:r>
              <a:rPr lang="en-US" sz="3200" b="0" dirty="0"/>
              <a:t>Documentation</a:t>
            </a:r>
          </a:p>
        </p:txBody>
      </p:sp>
      <p:sp>
        <p:nvSpPr>
          <p:cNvPr id="8" name="TextBox 7">
            <a:extLst>
              <a:ext uri="{FF2B5EF4-FFF2-40B4-BE49-F238E27FC236}">
                <a16:creationId xmlns:a16="http://schemas.microsoft.com/office/drawing/2014/main" id="{D524103D-53CB-DD9D-6984-335D06BFC5F8}"/>
              </a:ext>
            </a:extLst>
          </p:cNvPr>
          <p:cNvSpPr txBox="1"/>
          <p:nvPr/>
        </p:nvSpPr>
        <p:spPr>
          <a:xfrm>
            <a:off x="521368" y="6185973"/>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199144491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additive="base">
                                        <p:cTn id="20"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additive="base">
                                        <p:cTn id="2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 calcmode="lin" valueType="num">
                                      <p:cBhvr additive="base">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 calcmode="lin" valueType="num">
                                      <p:cBhvr additive="base">
                                        <p:cTn id="3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421560015"/>
              </p:ext>
            </p:extLst>
          </p:nvPr>
        </p:nvGraphicFramePr>
        <p:xfrm>
          <a:off x="469232" y="1690389"/>
          <a:ext cx="11177336" cy="387096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576319">
                  <a:extLst>
                    <a:ext uri="{9D8B030D-6E8A-4147-A177-3AD203B41FA5}">
                      <a16:colId xmlns:a16="http://schemas.microsoft.com/office/drawing/2014/main" val="3585365570"/>
                    </a:ext>
                  </a:extLst>
                </a:gridCol>
                <a:gridCol w="6395211">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1</a:t>
                      </a:r>
                      <a:endParaRPr lang="en-IN" sz="2800" dirty="0"/>
                    </a:p>
                  </a:txBody>
                  <a:tcPr/>
                </a:tc>
                <a:tc>
                  <a:txBody>
                    <a:bodyPr/>
                    <a:lstStyle/>
                    <a:p>
                      <a:r>
                        <a:rPr lang="en-US" sz="2800" dirty="0"/>
                        <a:t>Basic Details</a:t>
                      </a:r>
                      <a:endParaRPr lang="en-IN" sz="2800" dirty="0"/>
                    </a:p>
                  </a:txBody>
                  <a:tcPr/>
                </a:tc>
                <a:tc>
                  <a:txBody>
                    <a:bodyPr/>
                    <a:lstStyle/>
                    <a:p>
                      <a:r>
                        <a:rPr lang="en-US" sz="2800" dirty="0"/>
                        <a:t>PAN, Name, AY, PY, Address</a:t>
                      </a:r>
                      <a:endParaRPr lang="en-IN" sz="2800" dirty="0"/>
                    </a:p>
                  </a:txBody>
                  <a:tcPr/>
                </a:tc>
                <a:extLst>
                  <a:ext uri="{0D108BD9-81ED-4DB2-BD59-A6C34878D82A}">
                    <a16:rowId xmlns:a16="http://schemas.microsoft.com/office/drawing/2014/main" val="3328456148"/>
                  </a:ext>
                </a:extLst>
              </a:tr>
              <a:tr h="370840">
                <a:tc>
                  <a:txBody>
                    <a:bodyPr/>
                    <a:lstStyle/>
                    <a:p>
                      <a:pPr algn="ctr"/>
                      <a:r>
                        <a:rPr lang="en-US" sz="2800" dirty="0"/>
                        <a:t>2</a:t>
                      </a:r>
                      <a:endParaRPr lang="en-IN" sz="2800" dirty="0"/>
                    </a:p>
                  </a:txBody>
                  <a:tcPr/>
                </a:tc>
                <a:tc>
                  <a:txBody>
                    <a:bodyPr/>
                    <a:lstStyle/>
                    <a:p>
                      <a:r>
                        <a:rPr lang="en-US" sz="2800" dirty="0"/>
                        <a:t>Legal</a:t>
                      </a:r>
                      <a:endParaRPr lang="en-IN" sz="2800" dirty="0"/>
                    </a:p>
                  </a:txBody>
                  <a:tcPr/>
                </a:tc>
                <a:tc>
                  <a:txBody>
                    <a:bodyPr/>
                    <a:lstStyle/>
                    <a:p>
                      <a:r>
                        <a:rPr lang="en-US" sz="2800" dirty="0"/>
                        <a:t>Type of Auditee, Instrument</a:t>
                      </a:r>
                      <a:endParaRPr lang="en-IN" sz="2800" dirty="0"/>
                    </a:p>
                  </a:txBody>
                  <a:tcPr/>
                </a:tc>
                <a:extLst>
                  <a:ext uri="{0D108BD9-81ED-4DB2-BD59-A6C34878D82A}">
                    <a16:rowId xmlns:a16="http://schemas.microsoft.com/office/drawing/2014/main" val="3700974122"/>
                  </a:ext>
                </a:extLst>
              </a:tr>
              <a:tr h="370840">
                <a:tc>
                  <a:txBody>
                    <a:bodyPr/>
                    <a:lstStyle/>
                    <a:p>
                      <a:pPr algn="ctr"/>
                      <a:r>
                        <a:rPr lang="en-US" sz="2800" dirty="0"/>
                        <a:t>3</a:t>
                      </a:r>
                      <a:endParaRPr lang="en-IN" sz="2800" dirty="0"/>
                    </a:p>
                  </a:txBody>
                  <a:tcPr/>
                </a:tc>
                <a:tc>
                  <a:txBody>
                    <a:bodyPr/>
                    <a:lstStyle/>
                    <a:p>
                      <a:r>
                        <a:rPr lang="en-US" sz="2800" dirty="0"/>
                        <a:t>Registration Details</a:t>
                      </a:r>
                      <a:endParaRPr lang="en-IN" sz="2800" dirty="0"/>
                    </a:p>
                  </a:txBody>
                  <a:tcPr/>
                </a:tc>
                <a:tc>
                  <a:txBody>
                    <a:bodyPr/>
                    <a:lstStyle/>
                    <a:p>
                      <a:r>
                        <a:rPr lang="en-US" sz="2800" dirty="0"/>
                        <a:t>Approval/Provisional – IT Act</a:t>
                      </a:r>
                      <a:endParaRPr lang="en-IN" sz="2800" dirty="0"/>
                    </a:p>
                  </a:txBody>
                  <a:tcPr/>
                </a:tc>
                <a:extLst>
                  <a:ext uri="{0D108BD9-81ED-4DB2-BD59-A6C34878D82A}">
                    <a16:rowId xmlns:a16="http://schemas.microsoft.com/office/drawing/2014/main" val="2247495220"/>
                  </a:ext>
                </a:extLst>
              </a:tr>
              <a:tr h="370840">
                <a:tc>
                  <a:txBody>
                    <a:bodyPr/>
                    <a:lstStyle/>
                    <a:p>
                      <a:pPr algn="ctr"/>
                      <a:r>
                        <a:rPr lang="en-US" sz="2800" dirty="0"/>
                        <a:t>4</a:t>
                      </a:r>
                      <a:endParaRPr lang="en-IN" sz="2800" dirty="0"/>
                    </a:p>
                  </a:txBody>
                  <a:tcPr/>
                </a:tc>
                <a:tc>
                  <a:txBody>
                    <a:bodyPr/>
                    <a:lstStyle/>
                    <a:p>
                      <a:r>
                        <a:rPr lang="en-US" sz="2800" dirty="0"/>
                        <a:t>Management </a:t>
                      </a:r>
                      <a:endParaRPr lang="en-IN" sz="2800" dirty="0"/>
                    </a:p>
                  </a:txBody>
                  <a:tcPr/>
                </a:tc>
                <a:tc>
                  <a:txBody>
                    <a:bodyPr/>
                    <a:lstStyle/>
                    <a:p>
                      <a:r>
                        <a:rPr lang="en-US" sz="2800" dirty="0"/>
                        <a:t>Particulars: Founder, Trustee, Members, etc. and any is artificial person then – natural persons governing it.</a:t>
                      </a:r>
                    </a:p>
                    <a:p>
                      <a:pPr marL="457200" indent="-457200">
                        <a:buFont typeface="Courier New" panose="02070309020205020404" pitchFamily="49" charset="0"/>
                        <a:buChar char="o"/>
                      </a:pPr>
                      <a:r>
                        <a:rPr lang="en-US" sz="2800" i="1" dirty="0"/>
                        <a:t>Complete particulars of each one</a:t>
                      </a:r>
                      <a:r>
                        <a:rPr lang="en-US" sz="2800" dirty="0"/>
                        <a:t> </a:t>
                      </a:r>
                      <a:endParaRPr lang="en-IN" sz="2800" dirty="0"/>
                    </a:p>
                  </a:txBody>
                  <a:tcPr/>
                </a:tc>
                <a:extLst>
                  <a:ext uri="{0D108BD9-81ED-4DB2-BD59-A6C34878D82A}">
                    <a16:rowId xmlns:a16="http://schemas.microsoft.com/office/drawing/2014/main" val="2347778918"/>
                  </a:ext>
                </a:extLst>
              </a:tr>
            </a:tbl>
          </a:graphicData>
        </a:graphic>
      </p:graphicFrame>
      <p:sp>
        <p:nvSpPr>
          <p:cNvPr id="6" name="TextBox 5">
            <a:extLst>
              <a:ext uri="{FF2B5EF4-FFF2-40B4-BE49-F238E27FC236}">
                <a16:creationId xmlns:a16="http://schemas.microsoft.com/office/drawing/2014/main" id="{D78F07BD-3F34-A98D-4971-15E35E1D7FAD}"/>
              </a:ext>
            </a:extLst>
          </p:cNvPr>
          <p:cNvSpPr txBox="1"/>
          <p:nvPr/>
        </p:nvSpPr>
        <p:spPr>
          <a:xfrm>
            <a:off x="2940719" y="5855187"/>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140455921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234994042"/>
              </p:ext>
            </p:extLst>
          </p:nvPr>
        </p:nvGraphicFramePr>
        <p:xfrm>
          <a:off x="469232" y="1690389"/>
          <a:ext cx="11177336" cy="368808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576319">
                  <a:extLst>
                    <a:ext uri="{9D8B030D-6E8A-4147-A177-3AD203B41FA5}">
                      <a16:colId xmlns:a16="http://schemas.microsoft.com/office/drawing/2014/main" val="3585365570"/>
                    </a:ext>
                  </a:extLst>
                </a:gridCol>
                <a:gridCol w="6395211">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5</a:t>
                      </a:r>
                      <a:endParaRPr lang="en-IN" sz="2800" dirty="0"/>
                    </a:p>
                  </a:txBody>
                  <a:tcPr/>
                </a:tc>
                <a:tc>
                  <a:txBody>
                    <a:bodyPr/>
                    <a:lstStyle/>
                    <a:p>
                      <a:r>
                        <a:rPr lang="en-US" sz="2800" dirty="0"/>
                        <a:t>Objects</a:t>
                      </a:r>
                      <a:endParaRPr lang="en-IN" sz="2800" dirty="0"/>
                    </a:p>
                  </a:txBody>
                  <a:tcPr/>
                </a:tc>
                <a:tc>
                  <a:txBody>
                    <a:bodyPr/>
                    <a:lstStyle/>
                    <a:p>
                      <a:r>
                        <a:rPr lang="en-US" sz="2800" dirty="0"/>
                        <a:t>Objects – state Code No as per Note No. 8</a:t>
                      </a:r>
                    </a:p>
                    <a:p>
                      <a:r>
                        <a:rPr lang="en-US" sz="2800" dirty="0"/>
                        <a:t>If there is change in objects:</a:t>
                      </a:r>
                    </a:p>
                    <a:p>
                      <a:r>
                        <a:rPr lang="en-US" sz="2800" dirty="0"/>
                        <a:t>Status of approval for change/s</a:t>
                      </a:r>
                      <a:endParaRPr lang="en-IN" sz="2800" dirty="0"/>
                    </a:p>
                  </a:txBody>
                  <a:tcPr/>
                </a:tc>
                <a:extLst>
                  <a:ext uri="{0D108BD9-81ED-4DB2-BD59-A6C34878D82A}">
                    <a16:rowId xmlns:a16="http://schemas.microsoft.com/office/drawing/2014/main" val="3328456148"/>
                  </a:ext>
                </a:extLst>
              </a:tr>
              <a:tr h="370840">
                <a:tc>
                  <a:txBody>
                    <a:bodyPr/>
                    <a:lstStyle/>
                    <a:p>
                      <a:pPr algn="ctr"/>
                      <a:r>
                        <a:rPr lang="en-US" sz="2800" dirty="0"/>
                        <a:t>6</a:t>
                      </a:r>
                      <a:endParaRPr lang="en-IN" sz="2800" dirty="0"/>
                    </a:p>
                  </a:txBody>
                  <a:tcPr/>
                </a:tc>
                <a:tc>
                  <a:txBody>
                    <a:bodyPr/>
                    <a:lstStyle/>
                    <a:p>
                      <a:r>
                        <a:rPr lang="en-US" sz="2800" dirty="0"/>
                        <a:t>Commencement of Activities</a:t>
                      </a:r>
                      <a:endParaRPr lang="en-IN" sz="2800" dirty="0"/>
                    </a:p>
                  </a:txBody>
                  <a:tcPr/>
                </a:tc>
                <a:tc>
                  <a:txBody>
                    <a:bodyPr/>
                    <a:lstStyle/>
                    <a:p>
                      <a:r>
                        <a:rPr lang="en-US" sz="2800" dirty="0"/>
                        <a:t>If there is provisional registration:</a:t>
                      </a:r>
                    </a:p>
                    <a:p>
                      <a:r>
                        <a:rPr lang="en-US" sz="2800" dirty="0"/>
                        <a:t>If yes, particulars of application for registration</a:t>
                      </a:r>
                      <a:endParaRPr lang="en-IN" sz="2800" dirty="0"/>
                    </a:p>
                  </a:txBody>
                  <a:tcPr/>
                </a:tc>
                <a:extLst>
                  <a:ext uri="{0D108BD9-81ED-4DB2-BD59-A6C34878D82A}">
                    <a16:rowId xmlns:a16="http://schemas.microsoft.com/office/drawing/2014/main" val="3700974122"/>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306122834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2697901053"/>
              </p:ext>
            </p:extLst>
          </p:nvPr>
        </p:nvGraphicFramePr>
        <p:xfrm>
          <a:off x="469232" y="1690389"/>
          <a:ext cx="11177336" cy="411480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576319">
                  <a:extLst>
                    <a:ext uri="{9D8B030D-6E8A-4147-A177-3AD203B41FA5}">
                      <a16:colId xmlns:a16="http://schemas.microsoft.com/office/drawing/2014/main" val="3585365570"/>
                    </a:ext>
                  </a:extLst>
                </a:gridCol>
                <a:gridCol w="6395211">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7</a:t>
                      </a:r>
                      <a:endParaRPr lang="en-IN" sz="2800" dirty="0"/>
                    </a:p>
                  </a:txBody>
                  <a:tcPr/>
                </a:tc>
                <a:tc>
                  <a:txBody>
                    <a:bodyPr/>
                    <a:lstStyle/>
                    <a:p>
                      <a:r>
                        <a:rPr lang="en-US" sz="2800" dirty="0"/>
                        <a:t>Books of Account</a:t>
                      </a:r>
                      <a:endParaRPr lang="en-IN" sz="2800" dirty="0"/>
                    </a:p>
                  </a:txBody>
                  <a:tcPr/>
                </a:tc>
                <a:tc>
                  <a:txBody>
                    <a:bodyPr/>
                    <a:lstStyle/>
                    <a:p>
                      <a:r>
                        <a:rPr lang="en-US" sz="2800" dirty="0"/>
                        <a:t>Whether maintained as per Rule 17AA</a:t>
                      </a:r>
                    </a:p>
                    <a:p>
                      <a:r>
                        <a:rPr lang="en-US" sz="2800" dirty="0"/>
                        <a:t>Place where books are kept</a:t>
                      </a:r>
                    </a:p>
                    <a:p>
                      <a:r>
                        <a:rPr lang="en-US" sz="2800" dirty="0"/>
                        <a:t>Details of books and documents</a:t>
                      </a:r>
                      <a:endParaRPr lang="en-IN" sz="2800" dirty="0"/>
                    </a:p>
                  </a:txBody>
                  <a:tcPr/>
                </a:tc>
                <a:extLst>
                  <a:ext uri="{0D108BD9-81ED-4DB2-BD59-A6C34878D82A}">
                    <a16:rowId xmlns:a16="http://schemas.microsoft.com/office/drawing/2014/main" val="3328456148"/>
                  </a:ext>
                </a:extLst>
              </a:tr>
              <a:tr h="370840">
                <a:tc>
                  <a:txBody>
                    <a:bodyPr/>
                    <a:lstStyle/>
                    <a:p>
                      <a:pPr algn="ctr"/>
                      <a:r>
                        <a:rPr lang="en-US" sz="2800" dirty="0"/>
                        <a:t>8</a:t>
                      </a:r>
                      <a:endParaRPr lang="en-IN" sz="2800" dirty="0"/>
                    </a:p>
                  </a:txBody>
                  <a:tcPr/>
                </a:tc>
                <a:tc>
                  <a:txBody>
                    <a:bodyPr/>
                    <a:lstStyle/>
                    <a:p>
                      <a:r>
                        <a:rPr lang="en-US" sz="2800" dirty="0"/>
                        <a:t>General Public Utility</a:t>
                      </a:r>
                      <a:endParaRPr lang="en-IN" sz="2800" dirty="0"/>
                    </a:p>
                  </a:txBody>
                  <a:tcPr/>
                </a:tc>
                <a:tc>
                  <a:txBody>
                    <a:bodyPr/>
                    <a:lstStyle/>
                    <a:p>
                      <a:r>
                        <a:rPr lang="en-CA" sz="2800" kern="1200" dirty="0">
                          <a:solidFill>
                            <a:schemeClr val="dk1"/>
                          </a:solidFill>
                          <a:effectLst/>
                          <a:latin typeface="+mn-lt"/>
                          <a:ea typeface="+mn-ea"/>
                          <a:cs typeface="+mn-cs"/>
                        </a:rPr>
                        <a:t>Certain particulars if activities include projects/institutions run by  auditee, one of the charitable purposes is advancement of any other object of general public utility</a:t>
                      </a:r>
                      <a:endParaRPr lang="en-IN" sz="2800" dirty="0"/>
                    </a:p>
                  </a:txBody>
                  <a:tcPr/>
                </a:tc>
                <a:extLst>
                  <a:ext uri="{0D108BD9-81ED-4DB2-BD59-A6C34878D82A}">
                    <a16:rowId xmlns:a16="http://schemas.microsoft.com/office/drawing/2014/main" val="3700974122"/>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134290691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331371644"/>
              </p:ext>
            </p:extLst>
          </p:nvPr>
        </p:nvGraphicFramePr>
        <p:xfrm>
          <a:off x="469232" y="1690389"/>
          <a:ext cx="11177336" cy="408432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576319">
                  <a:extLst>
                    <a:ext uri="{9D8B030D-6E8A-4147-A177-3AD203B41FA5}">
                      <a16:colId xmlns:a16="http://schemas.microsoft.com/office/drawing/2014/main" val="3585365570"/>
                    </a:ext>
                  </a:extLst>
                </a:gridCol>
                <a:gridCol w="6395211">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9</a:t>
                      </a:r>
                      <a:endParaRPr lang="en-IN" sz="2800" dirty="0"/>
                    </a:p>
                  </a:txBody>
                  <a:tcPr/>
                </a:tc>
                <a:tc>
                  <a:txBody>
                    <a:bodyPr/>
                    <a:lstStyle/>
                    <a:p>
                      <a:r>
                        <a:rPr lang="en-US" sz="2800" dirty="0"/>
                        <a:t>Business Undertaking</a:t>
                      </a:r>
                      <a:endParaRPr lang="en-IN" sz="2800" dirty="0"/>
                    </a:p>
                  </a:txBody>
                  <a:tcPr/>
                </a:tc>
                <a:tc>
                  <a:txBody>
                    <a:bodyPr/>
                    <a:lstStyle/>
                    <a:p>
                      <a:r>
                        <a:rPr lang="en-CA" sz="2400" kern="1200" dirty="0">
                          <a:solidFill>
                            <a:schemeClr val="dk1"/>
                          </a:solidFill>
                          <a:effectLst/>
                          <a:latin typeface="+mn-lt"/>
                          <a:ea typeface="+mn-ea"/>
                          <a:cs typeface="+mn-cs"/>
                        </a:rPr>
                        <a:t>Whether the auditee has any business undertaking as referred to in section 11(4) – if yes, particulars thereof</a:t>
                      </a:r>
                      <a:endParaRPr lang="en-IN" sz="2400" dirty="0"/>
                    </a:p>
                  </a:txBody>
                  <a:tcPr/>
                </a:tc>
                <a:extLst>
                  <a:ext uri="{0D108BD9-81ED-4DB2-BD59-A6C34878D82A}">
                    <a16:rowId xmlns:a16="http://schemas.microsoft.com/office/drawing/2014/main" val="3328456148"/>
                  </a:ext>
                </a:extLst>
              </a:tr>
              <a:tr h="370840">
                <a:tc>
                  <a:txBody>
                    <a:bodyPr/>
                    <a:lstStyle/>
                    <a:p>
                      <a:pPr algn="ctr"/>
                      <a:r>
                        <a:rPr lang="en-US" sz="2800" dirty="0"/>
                        <a:t>10</a:t>
                      </a:r>
                      <a:endParaRPr lang="en-IN" sz="2800" dirty="0"/>
                    </a:p>
                  </a:txBody>
                  <a:tcPr/>
                </a:tc>
                <a:tc>
                  <a:txBody>
                    <a:bodyPr/>
                    <a:lstStyle/>
                    <a:p>
                      <a:r>
                        <a:rPr lang="en-US" sz="2800" dirty="0"/>
                        <a:t>Business incidental to Objects</a:t>
                      </a:r>
                      <a:endParaRPr lang="en-IN" sz="2800" dirty="0"/>
                    </a:p>
                  </a:txBody>
                  <a:tcPr/>
                </a:tc>
                <a:tc>
                  <a:txBody>
                    <a:bodyPr/>
                    <a:lstStyle/>
                    <a:p>
                      <a:r>
                        <a:rPr lang="en-CA" sz="2400" kern="1200" dirty="0">
                          <a:solidFill>
                            <a:schemeClr val="dk1"/>
                          </a:solidFill>
                          <a:effectLst/>
                          <a:latin typeface="+mn-lt"/>
                          <a:ea typeface="+mn-ea"/>
                          <a:cs typeface="+mn-cs"/>
                        </a:rPr>
                        <a:t>Whether the auditee has any profits and  gains from any business  as referred in section 10(23C) or section 11(4A) – if yes, particulars thereof</a:t>
                      </a:r>
                      <a:endParaRPr lang="en-IN" sz="2400" dirty="0"/>
                    </a:p>
                  </a:txBody>
                  <a:tcPr/>
                </a:tc>
                <a:extLst>
                  <a:ext uri="{0D108BD9-81ED-4DB2-BD59-A6C34878D82A}">
                    <a16:rowId xmlns:a16="http://schemas.microsoft.com/office/drawing/2014/main" val="3700974122"/>
                  </a:ext>
                </a:extLst>
              </a:tr>
              <a:tr h="370840">
                <a:tc>
                  <a:txBody>
                    <a:bodyPr/>
                    <a:lstStyle/>
                    <a:p>
                      <a:pPr algn="ctr"/>
                      <a:r>
                        <a:rPr lang="en-US" sz="2800" dirty="0"/>
                        <a:t>11</a:t>
                      </a:r>
                      <a:endParaRPr lang="en-IN" sz="2800" dirty="0"/>
                    </a:p>
                  </a:txBody>
                  <a:tcPr/>
                </a:tc>
                <a:tc>
                  <a:txBody>
                    <a:bodyPr/>
                    <a:lstStyle/>
                    <a:p>
                      <a:r>
                        <a:rPr lang="en-US" sz="2800" dirty="0"/>
                        <a:t>TDS on Receipts</a:t>
                      </a:r>
                      <a:endParaRPr lang="en-IN" sz="2800" dirty="0"/>
                    </a:p>
                  </a:txBody>
                  <a:tcPr/>
                </a:tc>
                <a:tc>
                  <a:txBody>
                    <a:bodyPr/>
                    <a:lstStyle/>
                    <a:p>
                      <a:r>
                        <a:rPr lang="en-US" sz="2400" dirty="0"/>
                        <a:t>Particulars and contravention of provisions of section 10(23C) proviso 7 or section 13(10) </a:t>
                      </a:r>
                      <a:endParaRPr lang="en-IN" sz="2400" dirty="0"/>
                    </a:p>
                  </a:txBody>
                  <a:tcPr/>
                </a:tc>
                <a:extLst>
                  <a:ext uri="{0D108BD9-81ED-4DB2-BD59-A6C34878D82A}">
                    <a16:rowId xmlns:a16="http://schemas.microsoft.com/office/drawing/2014/main" val="2125917480"/>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67292407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1" y="1384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3033125063"/>
              </p:ext>
            </p:extLst>
          </p:nvPr>
        </p:nvGraphicFramePr>
        <p:xfrm>
          <a:off x="453189" y="1412325"/>
          <a:ext cx="11285621" cy="4358640"/>
        </p:xfrm>
        <a:graphic>
          <a:graphicData uri="http://schemas.openxmlformats.org/drawingml/2006/table">
            <a:tbl>
              <a:tblPr firstRow="1" bandRow="1">
                <a:tableStyleId>{5C22544A-7EE6-4342-B048-85BDC9FD1C3A}</a:tableStyleId>
              </a:tblPr>
              <a:tblGrid>
                <a:gridCol w="959702">
                  <a:extLst>
                    <a:ext uri="{9D8B030D-6E8A-4147-A177-3AD203B41FA5}">
                      <a16:colId xmlns:a16="http://schemas.microsoft.com/office/drawing/2014/main" val="605758937"/>
                    </a:ext>
                  </a:extLst>
                </a:gridCol>
                <a:gridCol w="2818369">
                  <a:extLst>
                    <a:ext uri="{9D8B030D-6E8A-4147-A177-3AD203B41FA5}">
                      <a16:colId xmlns:a16="http://schemas.microsoft.com/office/drawing/2014/main" val="3585365570"/>
                    </a:ext>
                  </a:extLst>
                </a:gridCol>
                <a:gridCol w="7507550">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12</a:t>
                      </a:r>
                      <a:endParaRPr lang="en-IN" sz="2800" dirty="0"/>
                    </a:p>
                  </a:txBody>
                  <a:tcPr/>
                </a:tc>
                <a:tc>
                  <a:txBody>
                    <a:bodyPr/>
                    <a:lstStyle/>
                    <a:p>
                      <a:r>
                        <a:rPr lang="en-US" sz="2800" dirty="0"/>
                        <a:t>Voluntary Contribution</a:t>
                      </a:r>
                      <a:endParaRPr lang="en-IN" sz="2800" dirty="0"/>
                    </a:p>
                  </a:txBody>
                  <a:tcPr/>
                </a:tc>
                <a:tc>
                  <a:txBody>
                    <a:bodyPr/>
                    <a:lstStyle/>
                    <a:p>
                      <a:r>
                        <a:rPr lang="en-CA" sz="2400" kern="1200" dirty="0">
                          <a:solidFill>
                            <a:schemeClr val="dk1"/>
                          </a:solidFill>
                          <a:effectLst/>
                          <a:latin typeface="+mn-lt"/>
                          <a:ea typeface="+mn-ea"/>
                          <a:cs typeface="+mn-cs"/>
                        </a:rPr>
                        <a:t>Form No. 10BD u/s 80G furnished – Yes/No. </a:t>
                      </a:r>
                    </a:p>
                    <a:p>
                      <a:r>
                        <a:rPr lang="en-CA" sz="2400" kern="1200" dirty="0">
                          <a:solidFill>
                            <a:schemeClr val="dk1"/>
                          </a:solidFill>
                          <a:effectLst/>
                          <a:latin typeface="+mn-lt"/>
                          <a:ea typeface="+mn-ea"/>
                          <a:cs typeface="+mn-cs"/>
                        </a:rPr>
                        <a:t>If yes, Reconciliation thereof.. </a:t>
                      </a:r>
                    </a:p>
                    <a:p>
                      <a:r>
                        <a:rPr lang="en-CA" sz="2400" kern="1200" dirty="0">
                          <a:solidFill>
                            <a:schemeClr val="dk1"/>
                          </a:solidFill>
                          <a:effectLst/>
                          <a:latin typeface="+mn-lt"/>
                          <a:ea typeface="+mn-ea"/>
                          <a:cs typeface="+mn-cs"/>
                        </a:rPr>
                        <a:t>Amount of Donations Received in Kind</a:t>
                      </a:r>
                    </a:p>
                    <a:p>
                      <a:r>
                        <a:rPr lang="en-CA" sz="2400" kern="1200" dirty="0">
                          <a:solidFill>
                            <a:schemeClr val="dk1"/>
                          </a:solidFill>
                          <a:effectLst/>
                          <a:latin typeface="+mn-lt"/>
                          <a:ea typeface="+mn-ea"/>
                          <a:cs typeface="+mn-cs"/>
                        </a:rPr>
                        <a:t>Particulars of Anonymous Donations – section 115BBC.</a:t>
                      </a:r>
                    </a:p>
                    <a:p>
                      <a:r>
                        <a:rPr lang="en-CA" sz="2400" kern="1200" dirty="0">
                          <a:solidFill>
                            <a:schemeClr val="dk1"/>
                          </a:solidFill>
                          <a:effectLst/>
                          <a:latin typeface="+mn-lt"/>
                          <a:ea typeface="+mn-ea"/>
                          <a:cs typeface="+mn-cs"/>
                        </a:rPr>
                        <a:t>Foreign Contributions Receipt  </a:t>
                      </a:r>
                    </a:p>
                    <a:p>
                      <a:r>
                        <a:rPr lang="en-CA" sz="2400" kern="1200" dirty="0">
                          <a:solidFill>
                            <a:schemeClr val="dk1"/>
                          </a:solidFill>
                          <a:effectLst/>
                          <a:latin typeface="+mn-lt"/>
                          <a:ea typeface="+mn-ea"/>
                          <a:cs typeface="+mn-cs"/>
                        </a:rPr>
                        <a:t>Total Voluntary Contribution Requiring Application</a:t>
                      </a:r>
                      <a:endParaRPr lang="en-IN" sz="2400" dirty="0"/>
                    </a:p>
                  </a:txBody>
                  <a:tcPr/>
                </a:tc>
                <a:extLst>
                  <a:ext uri="{0D108BD9-81ED-4DB2-BD59-A6C34878D82A}">
                    <a16:rowId xmlns:a16="http://schemas.microsoft.com/office/drawing/2014/main" val="3700974122"/>
                  </a:ext>
                </a:extLst>
              </a:tr>
              <a:tr h="370840">
                <a:tc>
                  <a:txBody>
                    <a:bodyPr/>
                    <a:lstStyle/>
                    <a:p>
                      <a:pPr algn="ctr"/>
                      <a:r>
                        <a:rPr lang="en-US" sz="2800" dirty="0"/>
                        <a:t>13</a:t>
                      </a:r>
                      <a:endParaRPr lang="en-IN" sz="2800" dirty="0"/>
                    </a:p>
                  </a:txBody>
                  <a:tcPr/>
                </a:tc>
                <a:tc>
                  <a:txBody>
                    <a:bodyPr/>
                    <a:lstStyle/>
                    <a:p>
                      <a:r>
                        <a:rPr lang="en-US" sz="2800" dirty="0"/>
                        <a:t>Income to be Applied</a:t>
                      </a:r>
                      <a:endParaRPr lang="en-IN" sz="2800" dirty="0"/>
                    </a:p>
                  </a:txBody>
                  <a:tcPr/>
                </a:tc>
                <a:tc>
                  <a:txBody>
                    <a:bodyPr/>
                    <a:lstStyle/>
                    <a:p>
                      <a:r>
                        <a:rPr lang="en-US" sz="2400" dirty="0"/>
                        <a:t>Income Other Than Voluntary Contribution</a:t>
                      </a:r>
                    </a:p>
                    <a:p>
                      <a:r>
                        <a:rPr lang="en-US" sz="2400" dirty="0"/>
                        <a:t>Income Applied Outside India – S. 11(1)(c)</a:t>
                      </a:r>
                    </a:p>
                    <a:p>
                      <a:r>
                        <a:rPr lang="en-US" sz="2400" dirty="0"/>
                        <a:t>Balance Income to be applied in India</a:t>
                      </a:r>
                      <a:endParaRPr lang="en-IN" sz="2400" dirty="0"/>
                    </a:p>
                  </a:txBody>
                  <a:tcPr/>
                </a:tc>
                <a:extLst>
                  <a:ext uri="{0D108BD9-81ED-4DB2-BD59-A6C34878D82A}">
                    <a16:rowId xmlns:a16="http://schemas.microsoft.com/office/drawing/2014/main" val="1421407923"/>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21845039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216568"/>
            <a:ext cx="10960768" cy="914507"/>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2138133683"/>
              </p:ext>
            </p:extLst>
          </p:nvPr>
        </p:nvGraphicFramePr>
        <p:xfrm>
          <a:off x="399048" y="1377279"/>
          <a:ext cx="11177336" cy="426720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2692425">
                  <a:extLst>
                    <a:ext uri="{9D8B030D-6E8A-4147-A177-3AD203B41FA5}">
                      <a16:colId xmlns:a16="http://schemas.microsoft.com/office/drawing/2014/main" val="3585365570"/>
                    </a:ext>
                  </a:extLst>
                </a:gridCol>
                <a:gridCol w="7279105">
                  <a:extLst>
                    <a:ext uri="{9D8B030D-6E8A-4147-A177-3AD203B41FA5}">
                      <a16:colId xmlns:a16="http://schemas.microsoft.com/office/drawing/2014/main" val="1999199223"/>
                    </a:ext>
                  </a:extLst>
                </a:gridCol>
              </a:tblGrid>
              <a:tr h="47306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highlight>
                            <a:srgbClr val="FFFF00"/>
                          </a:highlight>
                        </a:rPr>
                        <a:t>14</a:t>
                      </a:r>
                      <a:endParaRPr lang="en-IN" sz="2800" dirty="0">
                        <a:highlight>
                          <a:srgbClr val="FFFF00"/>
                        </a:highlight>
                      </a:endParaRPr>
                    </a:p>
                  </a:txBody>
                  <a:tcPr/>
                </a:tc>
                <a:tc>
                  <a:txBody>
                    <a:bodyPr/>
                    <a:lstStyle/>
                    <a:p>
                      <a:r>
                        <a:rPr lang="en-US" sz="2800" dirty="0">
                          <a:highlight>
                            <a:srgbClr val="FFFF00"/>
                          </a:highlight>
                        </a:rPr>
                        <a:t>Application of Income</a:t>
                      </a:r>
                      <a:endParaRPr lang="en-IN" sz="2800" dirty="0">
                        <a:highlight>
                          <a:srgbClr val="FFFF00"/>
                        </a:highlight>
                      </a:endParaRPr>
                    </a:p>
                  </a:txBody>
                  <a:tcPr/>
                </a:tc>
                <a:tc>
                  <a:txBody>
                    <a:bodyPr/>
                    <a:lstStyle/>
                    <a:p>
                      <a:r>
                        <a:rPr lang="en-US" sz="2400" b="1" u="sng" dirty="0">
                          <a:solidFill>
                            <a:srgbClr val="3B2E58"/>
                          </a:solidFill>
                          <a:highlight>
                            <a:srgbClr val="FFFF00"/>
                          </a:highlight>
                        </a:rPr>
                        <a:t>Very Important Clause</a:t>
                      </a:r>
                    </a:p>
                    <a:p>
                      <a:r>
                        <a:rPr lang="en-IN" sz="2400" b="0" u="none" dirty="0">
                          <a:solidFill>
                            <a:srgbClr val="3B2E58"/>
                          </a:solidFill>
                        </a:rPr>
                        <a:t>Analysis of Application of Income – </a:t>
                      </a:r>
                    </a:p>
                    <a:p>
                      <a:r>
                        <a:rPr lang="en-IN" sz="2400" b="0" u="none" dirty="0">
                          <a:solidFill>
                            <a:srgbClr val="3B2E58"/>
                          </a:solidFill>
                        </a:rPr>
                        <a:t>Donation to Other Institutions</a:t>
                      </a:r>
                    </a:p>
                    <a:p>
                      <a:r>
                        <a:rPr lang="en-IN" sz="2400" b="0" u="none" dirty="0" err="1">
                          <a:solidFill>
                            <a:srgbClr val="3B2E58"/>
                          </a:solidFill>
                        </a:rPr>
                        <a:t>Objectwise</a:t>
                      </a:r>
                      <a:r>
                        <a:rPr lang="en-IN" sz="2400" b="0" u="none" dirty="0">
                          <a:solidFill>
                            <a:srgbClr val="3B2E58"/>
                          </a:solidFill>
                        </a:rPr>
                        <a:t> analysed application e.g. Religious, Relief of Poor, Education, Medical Relief, residuary, etc.</a:t>
                      </a:r>
                    </a:p>
                    <a:p>
                      <a:r>
                        <a:rPr lang="en-IN" sz="2400" b="0" u="none" dirty="0">
                          <a:solidFill>
                            <a:srgbClr val="3B2E58"/>
                          </a:solidFill>
                        </a:rPr>
                        <a:t>Total of Application</a:t>
                      </a:r>
                    </a:p>
                    <a:p>
                      <a:r>
                        <a:rPr lang="en-IN" sz="2400" b="0" u="none" dirty="0">
                          <a:solidFill>
                            <a:srgbClr val="3B2E58"/>
                          </a:solidFill>
                        </a:rPr>
                        <a:t>Details of Persons to Whom Payment &gt; Rs. 50 Lakh</a:t>
                      </a:r>
                    </a:p>
                    <a:p>
                      <a:r>
                        <a:rPr lang="en-IN" sz="2400" b="0" u="none" dirty="0">
                          <a:solidFill>
                            <a:srgbClr val="3B2E58"/>
                          </a:solidFill>
                        </a:rPr>
                        <a:t>Amount Not Actually Paid</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2400" b="0" u="none" dirty="0">
                          <a:solidFill>
                            <a:srgbClr val="3B2E58"/>
                          </a:solidFill>
                        </a:rPr>
                        <a:t>Amount Actually Paid &amp; Not Claimed Earlier</a:t>
                      </a:r>
                    </a:p>
                    <a:p>
                      <a:r>
                        <a:rPr lang="en-IN" sz="2400" b="0" u="none" dirty="0">
                          <a:solidFill>
                            <a:srgbClr val="3B2E58"/>
                          </a:solidFill>
                        </a:rPr>
                        <a:t>Total Qualifying Application</a:t>
                      </a:r>
                    </a:p>
                  </a:txBody>
                  <a:tcPr/>
                </a:tc>
                <a:extLst>
                  <a:ext uri="{0D108BD9-81ED-4DB2-BD59-A6C34878D82A}">
                    <a16:rowId xmlns:a16="http://schemas.microsoft.com/office/drawing/2014/main" val="3700974122"/>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180202773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216568"/>
            <a:ext cx="10960768" cy="914507"/>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285324748"/>
              </p:ext>
            </p:extLst>
          </p:nvPr>
        </p:nvGraphicFramePr>
        <p:xfrm>
          <a:off x="399048" y="1377279"/>
          <a:ext cx="11177336" cy="426720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2692425">
                  <a:extLst>
                    <a:ext uri="{9D8B030D-6E8A-4147-A177-3AD203B41FA5}">
                      <a16:colId xmlns:a16="http://schemas.microsoft.com/office/drawing/2014/main" val="3585365570"/>
                    </a:ext>
                  </a:extLst>
                </a:gridCol>
                <a:gridCol w="7279105">
                  <a:extLst>
                    <a:ext uri="{9D8B030D-6E8A-4147-A177-3AD203B41FA5}">
                      <a16:colId xmlns:a16="http://schemas.microsoft.com/office/drawing/2014/main" val="1999199223"/>
                    </a:ext>
                  </a:extLst>
                </a:gridCol>
              </a:tblGrid>
              <a:tr h="47306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highlight>
                            <a:srgbClr val="FFFF00"/>
                          </a:highlight>
                        </a:rPr>
                        <a:t>14</a:t>
                      </a:r>
                      <a:endParaRPr lang="en-IN" sz="2800" dirty="0">
                        <a:highlight>
                          <a:srgbClr val="FFFF00"/>
                        </a:highlight>
                      </a:endParaRPr>
                    </a:p>
                  </a:txBody>
                  <a:tcPr/>
                </a:tc>
                <a:tc>
                  <a:txBody>
                    <a:bodyPr/>
                    <a:lstStyle/>
                    <a:p>
                      <a:r>
                        <a:rPr lang="en-US" sz="2800" dirty="0">
                          <a:highlight>
                            <a:srgbClr val="FFFF00"/>
                          </a:highlight>
                        </a:rPr>
                        <a:t>Application of Income</a:t>
                      </a:r>
                      <a:endParaRPr lang="en-IN" sz="2800" dirty="0">
                        <a:highlight>
                          <a:srgbClr val="FFFF00"/>
                        </a:highlight>
                      </a:endParaRPr>
                    </a:p>
                  </a:txBody>
                  <a:tcPr/>
                </a:tc>
                <a:tc>
                  <a:txBody>
                    <a:bodyPr/>
                    <a:lstStyle/>
                    <a:p>
                      <a:r>
                        <a:rPr lang="en-US" sz="2400" b="0" u="none" dirty="0">
                          <a:solidFill>
                            <a:schemeClr val="bg1"/>
                          </a:solidFill>
                        </a:rPr>
                        <a:t>Application : Revenue &amp; Capital</a:t>
                      </a:r>
                    </a:p>
                    <a:p>
                      <a:r>
                        <a:rPr lang="en-US" sz="2400" b="0" u="none" dirty="0">
                          <a:solidFill>
                            <a:schemeClr val="bg1"/>
                          </a:solidFill>
                        </a:rPr>
                        <a:t>Invested Back in Corpus &amp; Loan Repayment</a:t>
                      </a:r>
                    </a:p>
                    <a:p>
                      <a:r>
                        <a:rPr lang="en-CA" sz="2400" kern="1200" dirty="0">
                          <a:solidFill>
                            <a:schemeClr val="dk1"/>
                          </a:solidFill>
                          <a:effectLst/>
                          <a:latin typeface="+mn-lt"/>
                          <a:ea typeface="+mn-ea"/>
                          <a:cs typeface="+mn-cs"/>
                        </a:rPr>
                        <a:t>Amount to be disallowed from application</a:t>
                      </a:r>
                    </a:p>
                    <a:p>
                      <a:r>
                        <a:rPr lang="en-CA" sz="2400" kern="1200" dirty="0">
                          <a:solidFill>
                            <a:schemeClr val="dk1"/>
                          </a:solidFill>
                          <a:effectLst/>
                          <a:latin typeface="+mn-lt"/>
                          <a:ea typeface="+mn-ea"/>
                          <a:cs typeface="+mn-cs"/>
                        </a:rPr>
                        <a:t>Section 40(a)(</a:t>
                      </a:r>
                      <a:r>
                        <a:rPr lang="en-CA" sz="2400" kern="1200" dirty="0" err="1">
                          <a:solidFill>
                            <a:schemeClr val="dk1"/>
                          </a:solidFill>
                          <a:effectLst/>
                          <a:latin typeface="+mn-lt"/>
                          <a:ea typeface="+mn-ea"/>
                          <a:cs typeface="+mn-cs"/>
                        </a:rPr>
                        <a:t>ia</a:t>
                      </a:r>
                      <a:r>
                        <a:rPr lang="en-CA" sz="2400" kern="1200" dirty="0">
                          <a:solidFill>
                            <a:schemeClr val="dk1"/>
                          </a:solidFill>
                          <a:effectLst/>
                          <a:latin typeface="+mn-lt"/>
                          <a:ea typeface="+mn-ea"/>
                          <a:cs typeface="+mn-cs"/>
                        </a:rPr>
                        <a:t>), 40A(3), 40A(3A), Donation to Trusts Not Being Same Objects, Application Outside India without Approval, Application Beyond Objects, Other Disallowance, etc.</a:t>
                      </a:r>
                    </a:p>
                    <a:p>
                      <a:r>
                        <a:rPr lang="en-CA" sz="2400" kern="1200" dirty="0">
                          <a:solidFill>
                            <a:schemeClr val="dk1"/>
                          </a:solidFill>
                          <a:effectLst/>
                          <a:latin typeface="+mn-lt"/>
                          <a:ea typeface="+mn-ea"/>
                          <a:cs typeface="+mn-cs"/>
                        </a:rPr>
                        <a:t>Accumulation under Explanation (1) to Section 11(1)</a:t>
                      </a:r>
                    </a:p>
                    <a:p>
                      <a:r>
                        <a:rPr lang="en-CA" sz="2400" kern="1200" dirty="0">
                          <a:solidFill>
                            <a:schemeClr val="dk1"/>
                          </a:solidFill>
                          <a:effectLst/>
                          <a:latin typeface="+mn-lt"/>
                          <a:ea typeface="+mn-ea"/>
                          <a:cs typeface="+mn-cs"/>
                        </a:rPr>
                        <a:t>Accumulation under Section 11(2)   </a:t>
                      </a:r>
                    </a:p>
                    <a:p>
                      <a:r>
                        <a:rPr lang="en-CA" sz="2400" b="0" u="none" kern="1200" dirty="0">
                          <a:solidFill>
                            <a:schemeClr val="dk1"/>
                          </a:solidFill>
                          <a:effectLst/>
                          <a:latin typeface="+mn-lt"/>
                          <a:ea typeface="+mn-ea"/>
                          <a:cs typeface="+mn-cs"/>
                        </a:rPr>
                        <a:t>Taxable Income</a:t>
                      </a:r>
                      <a:endParaRPr lang="en-US" sz="2400" b="0" u="none" dirty="0">
                        <a:solidFill>
                          <a:schemeClr val="bg1"/>
                        </a:solidFill>
                      </a:endParaRPr>
                    </a:p>
                  </a:txBody>
                  <a:tcPr/>
                </a:tc>
                <a:extLst>
                  <a:ext uri="{0D108BD9-81ED-4DB2-BD59-A6C34878D82A}">
                    <a16:rowId xmlns:a16="http://schemas.microsoft.com/office/drawing/2014/main" val="3700974122"/>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328907377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693986298"/>
              </p:ext>
            </p:extLst>
          </p:nvPr>
        </p:nvGraphicFramePr>
        <p:xfrm>
          <a:off x="469232" y="1690389"/>
          <a:ext cx="11177336" cy="399288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366194">
                  <a:extLst>
                    <a:ext uri="{9D8B030D-6E8A-4147-A177-3AD203B41FA5}">
                      <a16:colId xmlns:a16="http://schemas.microsoft.com/office/drawing/2014/main" val="3585365570"/>
                    </a:ext>
                  </a:extLst>
                </a:gridCol>
                <a:gridCol w="6605336">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15</a:t>
                      </a:r>
                      <a:endParaRPr lang="en-IN" sz="2800" dirty="0"/>
                    </a:p>
                  </a:txBody>
                  <a:tcPr/>
                </a:tc>
                <a:tc>
                  <a:txBody>
                    <a:bodyPr/>
                    <a:lstStyle/>
                    <a:p>
                      <a:r>
                        <a:rPr lang="en-US" sz="2800" dirty="0"/>
                        <a:t>Taxable U/s 115BBI</a:t>
                      </a:r>
                      <a:endParaRPr lang="en-IN" sz="2800" dirty="0"/>
                    </a:p>
                  </a:txBody>
                  <a:tcPr/>
                </a:tc>
                <a:tc>
                  <a:txBody>
                    <a:bodyPr/>
                    <a:lstStyle/>
                    <a:p>
                      <a:r>
                        <a:rPr lang="en-US" sz="2400" dirty="0"/>
                        <a:t>Whether there is Specified Income u/s 115BBI:</a:t>
                      </a:r>
                    </a:p>
                    <a:p>
                      <a:pPr marL="342900" indent="-342900">
                        <a:buFont typeface="Courier New" panose="02070309020205020404" pitchFamily="49" charset="0"/>
                        <a:buChar char="o"/>
                      </a:pPr>
                      <a:r>
                        <a:rPr lang="en-US" sz="2400" dirty="0"/>
                        <a:t>Accumulation Exceeding 15%</a:t>
                      </a:r>
                    </a:p>
                    <a:p>
                      <a:pPr marL="342900" indent="-342900">
                        <a:buFont typeface="Courier New" panose="02070309020205020404" pitchFamily="49" charset="0"/>
                        <a:buChar char="o"/>
                      </a:pPr>
                      <a:r>
                        <a:rPr lang="en-US" sz="2400" dirty="0"/>
                        <a:t>Unspent Accumulations</a:t>
                      </a:r>
                    </a:p>
                    <a:p>
                      <a:pPr marL="342900" indent="-342900">
                        <a:buFont typeface="Courier New" panose="02070309020205020404" pitchFamily="49" charset="0"/>
                        <a:buChar char="o"/>
                      </a:pPr>
                      <a:r>
                        <a:rPr lang="en-US" sz="2400" dirty="0"/>
                        <a:t>Unapproved Application Outside India</a:t>
                      </a:r>
                    </a:p>
                    <a:p>
                      <a:r>
                        <a:rPr lang="en-US" sz="2400" dirty="0"/>
                        <a:t>If Yes, Particulars</a:t>
                      </a:r>
                    </a:p>
                    <a:p>
                      <a:r>
                        <a:rPr lang="en-US" sz="2400" dirty="0"/>
                        <a:t>Anonymous Donations – Section 115BBC</a:t>
                      </a:r>
                      <a:endParaRPr lang="en-IN" sz="2400" dirty="0"/>
                    </a:p>
                  </a:txBody>
                  <a:tcPr/>
                </a:tc>
                <a:extLst>
                  <a:ext uri="{0D108BD9-81ED-4DB2-BD59-A6C34878D82A}">
                    <a16:rowId xmlns:a16="http://schemas.microsoft.com/office/drawing/2014/main" val="3328456148"/>
                  </a:ext>
                </a:extLst>
              </a:tr>
              <a:tr h="370840">
                <a:tc>
                  <a:txBody>
                    <a:bodyPr/>
                    <a:lstStyle/>
                    <a:p>
                      <a:pPr algn="ctr"/>
                      <a:r>
                        <a:rPr lang="en-US" sz="2800" dirty="0"/>
                        <a:t>16</a:t>
                      </a:r>
                      <a:endParaRPr lang="en-IN" sz="2800" dirty="0"/>
                    </a:p>
                  </a:txBody>
                  <a:tcPr/>
                </a:tc>
                <a:tc>
                  <a:txBody>
                    <a:bodyPr/>
                    <a:lstStyle/>
                    <a:p>
                      <a:r>
                        <a:rPr lang="en-US" sz="2800" dirty="0"/>
                        <a:t>Other Income</a:t>
                      </a:r>
                      <a:endParaRPr lang="en-IN" sz="2800" dirty="0"/>
                    </a:p>
                  </a:txBody>
                  <a:tcPr/>
                </a:tc>
                <a:tc>
                  <a:txBody>
                    <a:bodyPr/>
                    <a:lstStyle/>
                    <a:p>
                      <a:r>
                        <a:rPr lang="en-US" sz="2400" dirty="0"/>
                        <a:t>Income Under Section 12(2)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Income Under Explanation (3A)/(3B) – Sec 12(2)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Income Under Section 12(4)</a:t>
                      </a:r>
                    </a:p>
                  </a:txBody>
                  <a:tcPr/>
                </a:tc>
                <a:extLst>
                  <a:ext uri="{0D108BD9-81ED-4DB2-BD59-A6C34878D82A}">
                    <a16:rowId xmlns:a16="http://schemas.microsoft.com/office/drawing/2014/main" val="3700974122"/>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255189307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262CD5-AD01-42E3-9173-97C12BB0D9B8}"/>
              </a:ext>
            </a:extLst>
          </p:cNvPr>
          <p:cNvSpPr>
            <a:spLocks noGrp="1"/>
          </p:cNvSpPr>
          <p:nvPr>
            <p:ph type="title"/>
          </p:nvPr>
        </p:nvSpPr>
        <p:spPr/>
        <p:txBody>
          <a:bodyPr>
            <a:normAutofit/>
          </a:bodyPr>
          <a:lstStyle/>
          <a:p>
            <a:r>
              <a:rPr lang="en-US" dirty="0">
                <a:solidFill>
                  <a:srgbClr val="FF2625"/>
                </a:solidFill>
              </a:rPr>
              <a:t>Exemption Provisions</a:t>
            </a:r>
            <a:endParaRPr lang="en-US" dirty="0"/>
          </a:p>
        </p:txBody>
      </p:sp>
      <p:sp>
        <p:nvSpPr>
          <p:cNvPr id="3" name="Text Placeholder 2">
            <a:extLst>
              <a:ext uri="{FF2B5EF4-FFF2-40B4-BE49-F238E27FC236}">
                <a16:creationId xmlns:a16="http://schemas.microsoft.com/office/drawing/2014/main" id="{EF99585A-5E1F-40FA-8E64-BB4F04611657}"/>
              </a:ext>
            </a:extLst>
          </p:cNvPr>
          <p:cNvSpPr>
            <a:spLocks noGrp="1"/>
          </p:cNvSpPr>
          <p:nvPr>
            <p:ph type="body" sz="quarter" idx="11"/>
          </p:nvPr>
        </p:nvSpPr>
        <p:spPr/>
        <p:txBody>
          <a:bodyPr/>
          <a:lstStyle/>
          <a:p>
            <a:r>
              <a:rPr lang="en-US" dirty="0"/>
              <a:t> </a:t>
            </a:r>
          </a:p>
        </p:txBody>
      </p:sp>
      <p:sp>
        <p:nvSpPr>
          <p:cNvPr id="2" name="Title 4">
            <a:extLst>
              <a:ext uri="{FF2B5EF4-FFF2-40B4-BE49-F238E27FC236}">
                <a16:creationId xmlns:a16="http://schemas.microsoft.com/office/drawing/2014/main" id="{591345EA-C95C-6074-78F7-A915E60EC187}"/>
              </a:ext>
            </a:extLst>
          </p:cNvPr>
          <p:cNvSpPr txBox="1">
            <a:spLocks/>
          </p:cNvSpPr>
          <p:nvPr/>
        </p:nvSpPr>
        <p:spPr>
          <a:xfrm>
            <a:off x="5199742" y="2432302"/>
            <a:ext cx="6477000" cy="1189037"/>
          </a:xfrm>
          <a:prstGeom prst="rect">
            <a:avLst/>
          </a:prstGeom>
        </p:spPr>
        <p:txBody>
          <a:bodyPr vert="horz" lIns="91440" tIns="45720" rIns="91440" bIns="45720" rtlCol="0" anchor="t">
            <a:normAutofit/>
          </a:bodyPr>
          <a:lstStyle>
            <a:lvl1pPr algn="l" defTabSz="914400" rtl="0" eaLnBrk="1" latinLnBrk="0" hangingPunct="1">
              <a:lnSpc>
                <a:spcPct val="90000"/>
              </a:lnSpc>
              <a:spcBef>
                <a:spcPts val="1000"/>
              </a:spcBef>
              <a:buNone/>
              <a:defRPr sz="4000" b="1" kern="1200" spc="-50" baseline="0">
                <a:solidFill>
                  <a:schemeClr val="accent4"/>
                </a:solidFill>
                <a:latin typeface="+mj-lt"/>
                <a:ea typeface="+mj-ea"/>
                <a:cs typeface="+mj-cs"/>
              </a:defRPr>
            </a:lvl1pPr>
          </a:lstStyle>
          <a:p>
            <a:pPr fontAlgn="auto">
              <a:spcAft>
                <a:spcPts val="0"/>
              </a:spcAft>
            </a:pPr>
            <a:r>
              <a:rPr lang="en-US" dirty="0">
                <a:solidFill>
                  <a:srgbClr val="FF2625"/>
                </a:solidFill>
              </a:rPr>
              <a:t>Recent Amendments</a:t>
            </a:r>
            <a:endParaRPr lang="en-US" dirty="0"/>
          </a:p>
        </p:txBody>
      </p:sp>
      <p:sp>
        <p:nvSpPr>
          <p:cNvPr id="4" name="Title 4">
            <a:extLst>
              <a:ext uri="{FF2B5EF4-FFF2-40B4-BE49-F238E27FC236}">
                <a16:creationId xmlns:a16="http://schemas.microsoft.com/office/drawing/2014/main" id="{DE2B0983-228C-0011-0AC6-F6A3139F44F6}"/>
              </a:ext>
            </a:extLst>
          </p:cNvPr>
          <p:cNvSpPr txBox="1">
            <a:spLocks/>
          </p:cNvSpPr>
          <p:nvPr/>
        </p:nvSpPr>
        <p:spPr>
          <a:xfrm>
            <a:off x="5275943" y="4425698"/>
            <a:ext cx="6477000" cy="1189037"/>
          </a:xfrm>
          <a:prstGeom prst="rect">
            <a:avLst/>
          </a:prstGeom>
        </p:spPr>
        <p:txBody>
          <a:bodyPr vert="horz" lIns="91440" tIns="45720" rIns="91440" bIns="45720" rtlCol="0" anchor="t">
            <a:normAutofit/>
          </a:bodyPr>
          <a:lstStyle>
            <a:lvl1pPr algn="l" defTabSz="914400" rtl="0" eaLnBrk="1" latinLnBrk="0" hangingPunct="1">
              <a:lnSpc>
                <a:spcPct val="90000"/>
              </a:lnSpc>
              <a:spcBef>
                <a:spcPts val="1000"/>
              </a:spcBef>
              <a:buNone/>
              <a:defRPr sz="4000" b="1" kern="1200" spc="-50" baseline="0">
                <a:solidFill>
                  <a:schemeClr val="accent4"/>
                </a:solidFill>
                <a:latin typeface="+mj-lt"/>
                <a:ea typeface="+mj-ea"/>
                <a:cs typeface="+mj-cs"/>
              </a:defRPr>
            </a:lvl1pPr>
          </a:lstStyle>
          <a:p>
            <a:pPr fontAlgn="auto">
              <a:spcAft>
                <a:spcPts val="0"/>
              </a:spcAft>
            </a:pPr>
            <a:r>
              <a:rPr lang="en-US" dirty="0">
                <a:solidFill>
                  <a:srgbClr val="FF2625"/>
                </a:solidFill>
              </a:rPr>
              <a:t>Amended Audit Reports</a:t>
            </a:r>
            <a:endParaRPr lang="en-US" dirty="0"/>
          </a:p>
        </p:txBody>
      </p:sp>
      <p:sp>
        <p:nvSpPr>
          <p:cNvPr id="7" name="TextBox 6">
            <a:extLst>
              <a:ext uri="{FF2B5EF4-FFF2-40B4-BE49-F238E27FC236}">
                <a16:creationId xmlns:a16="http://schemas.microsoft.com/office/drawing/2014/main" id="{9212B520-C586-8292-2549-133BC4FA1D58}"/>
              </a:ext>
            </a:extLst>
          </p:cNvPr>
          <p:cNvSpPr txBox="1"/>
          <p:nvPr/>
        </p:nvSpPr>
        <p:spPr>
          <a:xfrm>
            <a:off x="3049003" y="5957371"/>
            <a:ext cx="6093994" cy="461665"/>
          </a:xfrm>
          <a:prstGeom prst="rect">
            <a:avLst/>
          </a:prstGeom>
          <a:noFill/>
        </p:spPr>
        <p:txBody>
          <a:bodyPr wrap="square">
            <a:spAutoFit/>
          </a:bodyPr>
          <a:lstStyle/>
          <a:p>
            <a:pPr algn="ctr"/>
            <a:r>
              <a:rPr lang="en-US" altLang="en-US" sz="2400" b="1" dirty="0">
                <a:solidFill>
                  <a:srgbClr val="002060"/>
                </a:solidFill>
              </a:rPr>
              <a:t>CA Chandrashekhar V. Chitale</a:t>
            </a:r>
            <a:endParaRPr lang="en-IN" sz="2400" b="1" dirty="0">
              <a:solidFill>
                <a:srgbClr val="002060"/>
              </a:solidFill>
            </a:endParaRPr>
          </a:p>
        </p:txBody>
      </p:sp>
    </p:spTree>
    <p:extLst>
      <p:ext uri="{BB962C8B-B14F-4D97-AF65-F5344CB8AC3E}">
        <p14:creationId xmlns:p14="http://schemas.microsoft.com/office/powerpoint/2010/main" val="226581160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grpId="0" nodeType="clickEffect">
                                  <p:stCondLst>
                                    <p:cond delay="0"/>
                                  </p:stCondLst>
                                  <p:childTnLst>
                                    <p:animRot by="120000">
                                      <p:cBhvr>
                                        <p:cTn id="14" dur="100" fill="hold">
                                          <p:stCondLst>
                                            <p:cond delay="0"/>
                                          </p:stCondLst>
                                        </p:cTn>
                                        <p:tgtEl>
                                          <p:spTgt spid="2"/>
                                        </p:tgtEl>
                                        <p:attrNameLst>
                                          <p:attrName>r</p:attrName>
                                        </p:attrNameLst>
                                      </p:cBhvr>
                                    </p:animRot>
                                    <p:animRot by="-240000">
                                      <p:cBhvr>
                                        <p:cTn id="15" dur="200" fill="hold">
                                          <p:stCondLst>
                                            <p:cond delay="200"/>
                                          </p:stCondLst>
                                        </p:cTn>
                                        <p:tgtEl>
                                          <p:spTgt spid="2"/>
                                        </p:tgtEl>
                                        <p:attrNameLst>
                                          <p:attrName>r</p:attrName>
                                        </p:attrNameLst>
                                      </p:cBhvr>
                                    </p:animRot>
                                    <p:animRot by="240000">
                                      <p:cBhvr>
                                        <p:cTn id="16" dur="200" fill="hold">
                                          <p:stCondLst>
                                            <p:cond delay="400"/>
                                          </p:stCondLst>
                                        </p:cTn>
                                        <p:tgtEl>
                                          <p:spTgt spid="2"/>
                                        </p:tgtEl>
                                        <p:attrNameLst>
                                          <p:attrName>r</p:attrName>
                                        </p:attrNameLst>
                                      </p:cBhvr>
                                    </p:animRot>
                                    <p:animRot by="-240000">
                                      <p:cBhvr>
                                        <p:cTn id="17" dur="200" fill="hold">
                                          <p:stCondLst>
                                            <p:cond delay="600"/>
                                          </p:stCondLst>
                                        </p:cTn>
                                        <p:tgtEl>
                                          <p:spTgt spid="2"/>
                                        </p:tgtEl>
                                        <p:attrNameLst>
                                          <p:attrName>r</p:attrName>
                                        </p:attrNameLst>
                                      </p:cBhvr>
                                    </p:animRot>
                                    <p:animRot by="120000">
                                      <p:cBhvr>
                                        <p:cTn id="18" dur="200" fill="hold">
                                          <p:stCondLst>
                                            <p:cond delay="800"/>
                                          </p:stCondLst>
                                        </p:cTn>
                                        <p:tgtEl>
                                          <p:spTgt spid="2"/>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grpId="0" nodeType="clickEffect">
                                  <p:stCondLst>
                                    <p:cond delay="0"/>
                                  </p:stCondLst>
                                  <p:childTnLst>
                                    <p:animRot by="120000">
                                      <p:cBhvr>
                                        <p:cTn id="22" dur="100" fill="hold">
                                          <p:stCondLst>
                                            <p:cond delay="0"/>
                                          </p:stCondLst>
                                        </p:cTn>
                                        <p:tgtEl>
                                          <p:spTgt spid="4"/>
                                        </p:tgtEl>
                                        <p:attrNameLst>
                                          <p:attrName>r</p:attrName>
                                        </p:attrNameLst>
                                      </p:cBhvr>
                                    </p:animRot>
                                    <p:animRot by="-240000">
                                      <p:cBhvr>
                                        <p:cTn id="23" dur="200" fill="hold">
                                          <p:stCondLst>
                                            <p:cond delay="200"/>
                                          </p:stCondLst>
                                        </p:cTn>
                                        <p:tgtEl>
                                          <p:spTgt spid="4"/>
                                        </p:tgtEl>
                                        <p:attrNameLst>
                                          <p:attrName>r</p:attrName>
                                        </p:attrNameLst>
                                      </p:cBhvr>
                                    </p:animRot>
                                    <p:animRot by="240000">
                                      <p:cBhvr>
                                        <p:cTn id="24" dur="200" fill="hold">
                                          <p:stCondLst>
                                            <p:cond delay="400"/>
                                          </p:stCondLst>
                                        </p:cTn>
                                        <p:tgtEl>
                                          <p:spTgt spid="4"/>
                                        </p:tgtEl>
                                        <p:attrNameLst>
                                          <p:attrName>r</p:attrName>
                                        </p:attrNameLst>
                                      </p:cBhvr>
                                    </p:animRot>
                                    <p:animRot by="-240000">
                                      <p:cBhvr>
                                        <p:cTn id="25" dur="200" fill="hold">
                                          <p:stCondLst>
                                            <p:cond delay="600"/>
                                          </p:stCondLst>
                                        </p:cTn>
                                        <p:tgtEl>
                                          <p:spTgt spid="4"/>
                                        </p:tgtEl>
                                        <p:attrNameLst>
                                          <p:attrName>r</p:attrName>
                                        </p:attrNameLst>
                                      </p:cBhvr>
                                    </p:animRot>
                                    <p:animRot by="120000">
                                      <p:cBhvr>
                                        <p:cTn id="26"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3337846784"/>
              </p:ext>
            </p:extLst>
          </p:nvPr>
        </p:nvGraphicFramePr>
        <p:xfrm>
          <a:off x="469232" y="1690389"/>
          <a:ext cx="11177336" cy="371856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257909">
                  <a:extLst>
                    <a:ext uri="{9D8B030D-6E8A-4147-A177-3AD203B41FA5}">
                      <a16:colId xmlns:a16="http://schemas.microsoft.com/office/drawing/2014/main" val="3585365570"/>
                    </a:ext>
                  </a:extLst>
                </a:gridCol>
                <a:gridCol w="6713621">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17</a:t>
                      </a:r>
                      <a:endParaRPr lang="en-IN" sz="2800" dirty="0"/>
                    </a:p>
                  </a:txBody>
                  <a:tcPr/>
                </a:tc>
                <a:tc>
                  <a:txBody>
                    <a:bodyPr/>
                    <a:lstStyle/>
                    <a:p>
                      <a:r>
                        <a:rPr lang="en-US" sz="2800" dirty="0"/>
                        <a:t>Capital Asset</a:t>
                      </a:r>
                      <a:endParaRPr lang="en-IN" sz="2800" dirty="0"/>
                    </a:p>
                  </a:txBody>
                  <a:tcPr/>
                </a:tc>
                <a:tc>
                  <a:txBody>
                    <a:bodyPr/>
                    <a:lstStyle/>
                    <a:p>
                      <a:r>
                        <a:rPr lang="en-US" sz="2400" dirty="0"/>
                        <a:t>Details of Asset Transferred</a:t>
                      </a:r>
                    </a:p>
                    <a:p>
                      <a:r>
                        <a:rPr lang="en-US" sz="2400" dirty="0"/>
                        <a:t>Consideration and Deemed Application</a:t>
                      </a:r>
                      <a:endParaRPr lang="en-IN" sz="2400" dirty="0"/>
                    </a:p>
                  </a:txBody>
                  <a:tcPr/>
                </a:tc>
                <a:extLst>
                  <a:ext uri="{0D108BD9-81ED-4DB2-BD59-A6C34878D82A}">
                    <a16:rowId xmlns:a16="http://schemas.microsoft.com/office/drawing/2014/main" val="3328456148"/>
                  </a:ext>
                </a:extLst>
              </a:tr>
              <a:tr h="370840">
                <a:tc>
                  <a:txBody>
                    <a:bodyPr/>
                    <a:lstStyle/>
                    <a:p>
                      <a:pPr algn="ctr"/>
                      <a:r>
                        <a:rPr lang="en-US" sz="2800" dirty="0"/>
                        <a:t>18</a:t>
                      </a:r>
                      <a:endParaRPr lang="en-IN" sz="2800" dirty="0"/>
                    </a:p>
                  </a:txBody>
                  <a:tcPr/>
                </a:tc>
                <a:tc>
                  <a:txBody>
                    <a:bodyPr/>
                    <a:lstStyle/>
                    <a:p>
                      <a:r>
                        <a:rPr lang="en-US" sz="2800" dirty="0"/>
                        <a:t>Application Out of Different Sources</a:t>
                      </a:r>
                      <a:endParaRPr lang="en-IN" sz="2800" dirty="0"/>
                    </a:p>
                  </a:txBody>
                  <a:tcPr/>
                </a:tc>
                <a:tc>
                  <a:txBody>
                    <a:bodyPr/>
                    <a:lstStyle/>
                    <a:p>
                      <a:pPr marL="342900" indent="-342900">
                        <a:buFont typeface="Courier New" panose="02070309020205020404" pitchFamily="49" charset="0"/>
                        <a:buChar char="o"/>
                      </a:pPr>
                      <a:r>
                        <a:rPr lang="en-US" sz="2400" dirty="0"/>
                        <a:t>Accumulation u/s 11(2), Explanation 111(1)</a:t>
                      </a:r>
                    </a:p>
                    <a:p>
                      <a:pPr marL="342900" indent="-342900">
                        <a:buFont typeface="Courier New" panose="02070309020205020404" pitchFamily="49" charset="0"/>
                        <a:buChar char="o"/>
                      </a:pPr>
                      <a:r>
                        <a:rPr lang="en-US" sz="2400" dirty="0"/>
                        <a:t>Earlier previous year</a:t>
                      </a:r>
                    </a:p>
                    <a:p>
                      <a:pPr marL="342900" indent="-342900">
                        <a:buFont typeface="Courier New" panose="02070309020205020404" pitchFamily="49" charset="0"/>
                        <a:buChar char="o"/>
                      </a:pPr>
                      <a:r>
                        <a:rPr lang="en-US" sz="2400" dirty="0"/>
                        <a:t>Corpus, Borrowed Fund, Any Other</a:t>
                      </a:r>
                    </a:p>
                    <a:p>
                      <a:pPr marL="0" indent="0">
                        <a:buFont typeface="Courier New" panose="02070309020205020404" pitchFamily="49" charset="0"/>
                        <a:buNone/>
                      </a:pPr>
                      <a:r>
                        <a:rPr lang="en-US" sz="2400" dirty="0"/>
                        <a:t>Particulars of Persons – Payment &gt; Rs. 50 Lakh</a:t>
                      </a:r>
                      <a:endParaRPr lang="en-IN" sz="2400" dirty="0"/>
                    </a:p>
                  </a:txBody>
                  <a:tcPr/>
                </a:tc>
                <a:extLst>
                  <a:ext uri="{0D108BD9-81ED-4DB2-BD59-A6C34878D82A}">
                    <a16:rowId xmlns:a16="http://schemas.microsoft.com/office/drawing/2014/main" val="3700974122"/>
                  </a:ext>
                </a:extLst>
              </a:tr>
              <a:tr h="370840">
                <a:tc>
                  <a:txBody>
                    <a:bodyPr/>
                    <a:lstStyle/>
                    <a:p>
                      <a:pPr algn="ctr"/>
                      <a:r>
                        <a:rPr lang="en-US" sz="2800" dirty="0"/>
                        <a:t>19</a:t>
                      </a:r>
                      <a:endParaRPr lang="en-IN" sz="2800" dirty="0"/>
                    </a:p>
                  </a:txBody>
                  <a:tcPr/>
                </a:tc>
                <a:tc>
                  <a:txBody>
                    <a:bodyPr/>
                    <a:lstStyle/>
                    <a:p>
                      <a:r>
                        <a:rPr lang="en-US" sz="2800" dirty="0"/>
                        <a:t>Section 13(10)</a:t>
                      </a:r>
                      <a:endParaRPr lang="en-IN" sz="2800" dirty="0"/>
                    </a:p>
                  </a:txBody>
                  <a:tcPr/>
                </a:tc>
                <a:tc>
                  <a:txBody>
                    <a:bodyPr/>
                    <a:lstStyle/>
                    <a:p>
                      <a:r>
                        <a:rPr lang="en-US" sz="2400" dirty="0"/>
                        <a:t>Section 2(15) Noncompliance &amp; Income under section 13(10) </a:t>
                      </a:r>
                      <a:r>
                        <a:rPr lang="en-US" sz="2400" dirty="0" err="1"/>
                        <a:t>r.w.s</a:t>
                      </a:r>
                      <a:r>
                        <a:rPr lang="en-US" sz="2400" dirty="0"/>
                        <a:t>. 13(8) – Particulars  </a:t>
                      </a:r>
                      <a:endParaRPr lang="en-IN" sz="2400" dirty="0"/>
                    </a:p>
                  </a:txBody>
                  <a:tcPr/>
                </a:tc>
                <a:extLst>
                  <a:ext uri="{0D108BD9-81ED-4DB2-BD59-A6C34878D82A}">
                    <a16:rowId xmlns:a16="http://schemas.microsoft.com/office/drawing/2014/main" val="2247495220"/>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38927433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957035149"/>
              </p:ext>
            </p:extLst>
          </p:nvPr>
        </p:nvGraphicFramePr>
        <p:xfrm>
          <a:off x="469232" y="1690389"/>
          <a:ext cx="11177336" cy="411480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245878">
                  <a:extLst>
                    <a:ext uri="{9D8B030D-6E8A-4147-A177-3AD203B41FA5}">
                      <a16:colId xmlns:a16="http://schemas.microsoft.com/office/drawing/2014/main" val="3585365570"/>
                    </a:ext>
                  </a:extLst>
                </a:gridCol>
                <a:gridCol w="6725652">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20</a:t>
                      </a:r>
                      <a:endParaRPr lang="en-IN" sz="2800" dirty="0"/>
                    </a:p>
                  </a:txBody>
                  <a:tcPr/>
                </a:tc>
                <a:tc>
                  <a:txBody>
                    <a:bodyPr/>
                    <a:lstStyle/>
                    <a:p>
                      <a:r>
                        <a:rPr lang="en-US" sz="2800" dirty="0"/>
                        <a:t>Religious Purposes</a:t>
                      </a:r>
                      <a:endParaRPr lang="en-IN" sz="2800" dirty="0"/>
                    </a:p>
                  </a:txBody>
                  <a:tcPr/>
                </a:tc>
                <a:tc>
                  <a:txBody>
                    <a:bodyPr/>
                    <a:lstStyle/>
                    <a:p>
                      <a:r>
                        <a:rPr lang="en-US" sz="2800" dirty="0"/>
                        <a:t>Trust Approved u/s 80G(5) – new scheme</a:t>
                      </a:r>
                    </a:p>
                    <a:p>
                      <a:pPr marL="342900" indent="-342900">
                        <a:buFont typeface="Courier New" panose="02070309020205020404" pitchFamily="49" charset="0"/>
                        <a:buChar char="o"/>
                      </a:pPr>
                      <a:r>
                        <a:rPr lang="en-US" sz="2800" dirty="0"/>
                        <a:t>Application for Religious Purpose</a:t>
                      </a:r>
                    </a:p>
                    <a:p>
                      <a:pPr marL="342900" indent="-342900">
                        <a:buFont typeface="Courier New" panose="02070309020205020404" pitchFamily="49" charset="0"/>
                        <a:buChar char="o"/>
                      </a:pPr>
                      <a:r>
                        <a:rPr lang="en-US" sz="2800" dirty="0"/>
                        <a:t>Total Income &amp; % of Religious Application</a:t>
                      </a:r>
                      <a:endParaRPr lang="en-IN" sz="2800" dirty="0"/>
                    </a:p>
                  </a:txBody>
                  <a:tcPr/>
                </a:tc>
                <a:extLst>
                  <a:ext uri="{0D108BD9-81ED-4DB2-BD59-A6C34878D82A}">
                    <a16:rowId xmlns:a16="http://schemas.microsoft.com/office/drawing/2014/main" val="3328456148"/>
                  </a:ext>
                </a:extLst>
              </a:tr>
              <a:tr h="370840">
                <a:tc>
                  <a:txBody>
                    <a:bodyPr/>
                    <a:lstStyle/>
                    <a:p>
                      <a:pPr algn="ctr"/>
                      <a:r>
                        <a:rPr lang="en-US" sz="2800" dirty="0"/>
                        <a:t>21</a:t>
                      </a:r>
                      <a:endParaRPr lang="en-IN" sz="2800" dirty="0"/>
                    </a:p>
                  </a:txBody>
                  <a:tcPr/>
                </a:tc>
                <a:tc>
                  <a:txBody>
                    <a:bodyPr/>
                    <a:lstStyle/>
                    <a:p>
                      <a:r>
                        <a:rPr lang="en-US" sz="2800" dirty="0"/>
                        <a:t>Persons – Section 13(3)</a:t>
                      </a:r>
                      <a:endParaRPr lang="en-IN" sz="2800" dirty="0"/>
                    </a:p>
                  </a:txBody>
                  <a:tcPr/>
                </a:tc>
                <a:tc>
                  <a:txBody>
                    <a:bodyPr/>
                    <a:lstStyle/>
                    <a:p>
                      <a:r>
                        <a:rPr lang="en-US" sz="2800" dirty="0"/>
                        <a:t>Details of Persons specified u/s 13(3)</a:t>
                      </a:r>
                    </a:p>
                    <a:p>
                      <a:r>
                        <a:rPr lang="en-IN" sz="2800" dirty="0"/>
                        <a:t>Transactions u/s 13(2) – use/sale/purchase of property, providing services, remuneration, etc. </a:t>
                      </a:r>
                    </a:p>
                  </a:txBody>
                  <a:tcPr/>
                </a:tc>
                <a:extLst>
                  <a:ext uri="{0D108BD9-81ED-4DB2-BD59-A6C34878D82A}">
                    <a16:rowId xmlns:a16="http://schemas.microsoft.com/office/drawing/2014/main" val="3700974122"/>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23632443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Statement of Particulars</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351431727"/>
              </p:ext>
            </p:extLst>
          </p:nvPr>
        </p:nvGraphicFramePr>
        <p:xfrm>
          <a:off x="469232" y="1678357"/>
          <a:ext cx="11177336" cy="2804160"/>
        </p:xfrm>
        <a:graphic>
          <a:graphicData uri="http://schemas.openxmlformats.org/drawingml/2006/table">
            <a:tbl>
              <a:tblPr firstRow="1" bandRow="1">
                <a:tableStyleId>{5C22544A-7EE6-4342-B048-85BDC9FD1C3A}</a:tableStyleId>
              </a:tblPr>
              <a:tblGrid>
                <a:gridCol w="1205806">
                  <a:extLst>
                    <a:ext uri="{9D8B030D-6E8A-4147-A177-3AD203B41FA5}">
                      <a16:colId xmlns:a16="http://schemas.microsoft.com/office/drawing/2014/main" val="605758937"/>
                    </a:ext>
                  </a:extLst>
                </a:gridCol>
                <a:gridCol w="3245878">
                  <a:extLst>
                    <a:ext uri="{9D8B030D-6E8A-4147-A177-3AD203B41FA5}">
                      <a16:colId xmlns:a16="http://schemas.microsoft.com/office/drawing/2014/main" val="3585365570"/>
                    </a:ext>
                  </a:extLst>
                </a:gridCol>
                <a:gridCol w="6725652">
                  <a:extLst>
                    <a:ext uri="{9D8B030D-6E8A-4147-A177-3AD203B41FA5}">
                      <a16:colId xmlns:a16="http://schemas.microsoft.com/office/drawing/2014/main" val="1999199223"/>
                    </a:ext>
                  </a:extLst>
                </a:gridCol>
              </a:tblGrid>
              <a:tr h="370840">
                <a:tc>
                  <a:txBody>
                    <a:bodyPr/>
                    <a:lstStyle/>
                    <a:p>
                      <a:pPr algn="ctr"/>
                      <a:r>
                        <a:rPr lang="en-US" sz="2800" dirty="0">
                          <a:solidFill>
                            <a:srgbClr val="FFFF00"/>
                          </a:solidFill>
                        </a:rPr>
                        <a:t>Part</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tc>
                  <a:txBody>
                    <a:bodyPr/>
                    <a:lstStyle/>
                    <a:p>
                      <a:pPr algn="ctr"/>
                      <a:r>
                        <a:rPr lang="en-US" sz="2800" dirty="0">
                          <a:solidFill>
                            <a:srgbClr val="FFFF00"/>
                          </a:solidFill>
                        </a:rPr>
                        <a:t>Particulars</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US" sz="2800" dirty="0"/>
                        <a:t>22</a:t>
                      </a:r>
                      <a:endParaRPr lang="en-IN" sz="2800" dirty="0"/>
                    </a:p>
                  </a:txBody>
                  <a:tcPr/>
                </a:tc>
                <a:tc>
                  <a:txBody>
                    <a:bodyPr/>
                    <a:lstStyle/>
                    <a:p>
                      <a:r>
                        <a:rPr lang="en-US" sz="2800" dirty="0"/>
                        <a:t>Specified Violation</a:t>
                      </a:r>
                      <a:endParaRPr lang="en-IN" sz="2800" dirty="0"/>
                    </a:p>
                  </a:txBody>
                  <a:tcPr/>
                </a:tc>
                <a:tc>
                  <a:txBody>
                    <a:bodyPr/>
                    <a:lstStyle/>
                    <a:p>
                      <a:pPr marL="342900" indent="-342900">
                        <a:buFont typeface="Courier New" panose="02070309020205020404" pitchFamily="49" charset="0"/>
                        <a:buChar char="o"/>
                      </a:pPr>
                      <a:r>
                        <a:rPr lang="en-US" sz="2400" dirty="0"/>
                        <a:t>Particulars of Specified Violations under Explanation to Section 12AB</a:t>
                      </a:r>
                    </a:p>
                    <a:p>
                      <a:pPr marL="342900" indent="-342900">
                        <a:buFont typeface="Courier New" panose="02070309020205020404" pitchFamily="49" charset="0"/>
                        <a:buChar char="o"/>
                      </a:pPr>
                      <a:r>
                        <a:rPr lang="en-US" sz="2400" dirty="0"/>
                        <a:t>Unauthorized Depreciation Claim</a:t>
                      </a:r>
                    </a:p>
                    <a:p>
                      <a:pPr marL="342900" indent="-342900">
                        <a:buFont typeface="Courier New" panose="02070309020205020404" pitchFamily="49" charset="0"/>
                        <a:buChar char="o"/>
                      </a:pPr>
                      <a:r>
                        <a:rPr lang="en-US" sz="2400" dirty="0"/>
                        <a:t>Violation of Section 11(7)</a:t>
                      </a:r>
                    </a:p>
                    <a:p>
                      <a:pPr marL="342900" indent="-342900">
                        <a:buFont typeface="Courier New" panose="02070309020205020404" pitchFamily="49" charset="0"/>
                        <a:buChar char="o"/>
                      </a:pPr>
                      <a:r>
                        <a:rPr lang="en-US" sz="2400" dirty="0"/>
                        <a:t>Contravention of Section 269SS or 269T</a:t>
                      </a:r>
                    </a:p>
                    <a:p>
                      <a:pPr marL="342900" indent="-342900">
                        <a:buFont typeface="Courier New" panose="02070309020205020404" pitchFamily="49" charset="0"/>
                        <a:buChar char="o"/>
                      </a:pPr>
                      <a:r>
                        <a:rPr lang="en-US" sz="2400" dirty="0"/>
                        <a:t>Compliance with TCS provisions</a:t>
                      </a:r>
                    </a:p>
                  </a:txBody>
                  <a:tcPr/>
                </a:tc>
                <a:extLst>
                  <a:ext uri="{0D108BD9-81ED-4DB2-BD59-A6C34878D82A}">
                    <a16:rowId xmlns:a16="http://schemas.microsoft.com/office/drawing/2014/main" val="2247495220"/>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graphicFrame>
        <p:nvGraphicFramePr>
          <p:cNvPr id="5" name="Table 6">
            <a:extLst>
              <a:ext uri="{FF2B5EF4-FFF2-40B4-BE49-F238E27FC236}">
                <a16:creationId xmlns:a16="http://schemas.microsoft.com/office/drawing/2014/main" id="{6AEBBEE5-9A16-1E7B-80FB-F1A0D55BD241}"/>
              </a:ext>
            </a:extLst>
          </p:cNvPr>
          <p:cNvGraphicFramePr>
            <a:graphicFrameLocks noGrp="1"/>
          </p:cNvGraphicFramePr>
          <p:nvPr>
            <p:extLst>
              <p:ext uri="{D42A27DB-BD31-4B8C-83A1-F6EECF244321}">
                <p14:modId xmlns:p14="http://schemas.microsoft.com/office/powerpoint/2010/main" val="1244771061"/>
              </p:ext>
            </p:extLst>
          </p:nvPr>
        </p:nvGraphicFramePr>
        <p:xfrm>
          <a:off x="2249904" y="4657129"/>
          <a:ext cx="7507708" cy="1158240"/>
        </p:xfrm>
        <a:graphic>
          <a:graphicData uri="http://schemas.openxmlformats.org/drawingml/2006/table">
            <a:tbl>
              <a:tblPr firstRow="1" bandRow="1">
                <a:tableStyleId>{5C22544A-7EE6-4342-B048-85BDC9FD1C3A}</a:tableStyleId>
              </a:tblPr>
              <a:tblGrid>
                <a:gridCol w="3753854">
                  <a:extLst>
                    <a:ext uri="{9D8B030D-6E8A-4147-A177-3AD203B41FA5}">
                      <a16:colId xmlns:a16="http://schemas.microsoft.com/office/drawing/2014/main" val="4280061803"/>
                    </a:ext>
                  </a:extLst>
                </a:gridCol>
                <a:gridCol w="3753854">
                  <a:extLst>
                    <a:ext uri="{9D8B030D-6E8A-4147-A177-3AD203B41FA5}">
                      <a16:colId xmlns:a16="http://schemas.microsoft.com/office/drawing/2014/main" val="3646576689"/>
                    </a:ext>
                  </a:extLst>
                </a:gridCol>
              </a:tblGrid>
              <a:tr h="370840">
                <a:tc>
                  <a:txBody>
                    <a:bodyPr/>
                    <a:lstStyle/>
                    <a:p>
                      <a:pPr algn="ctr"/>
                      <a:r>
                        <a:rPr lang="en-US" sz="3200" dirty="0">
                          <a:solidFill>
                            <a:srgbClr val="FFFF00"/>
                          </a:solidFill>
                        </a:rPr>
                        <a:t>Total Clauses</a:t>
                      </a:r>
                      <a:endParaRPr lang="en-IN" sz="3200" dirty="0">
                        <a:solidFill>
                          <a:srgbClr val="FFFF00"/>
                        </a:solidFill>
                      </a:endParaRPr>
                    </a:p>
                  </a:txBody>
                  <a:tcPr/>
                </a:tc>
                <a:tc>
                  <a:txBody>
                    <a:bodyPr/>
                    <a:lstStyle/>
                    <a:p>
                      <a:pPr algn="ctr"/>
                      <a:r>
                        <a:rPr lang="en-US" sz="3200" dirty="0">
                          <a:solidFill>
                            <a:srgbClr val="FFFF00"/>
                          </a:solidFill>
                        </a:rPr>
                        <a:t>Total Schedules</a:t>
                      </a:r>
                      <a:endParaRPr lang="en-IN" sz="3200" dirty="0">
                        <a:solidFill>
                          <a:srgbClr val="FFFF00"/>
                        </a:solidFill>
                      </a:endParaRPr>
                    </a:p>
                  </a:txBody>
                  <a:tcPr/>
                </a:tc>
                <a:extLst>
                  <a:ext uri="{0D108BD9-81ED-4DB2-BD59-A6C34878D82A}">
                    <a16:rowId xmlns:a16="http://schemas.microsoft.com/office/drawing/2014/main" val="893439842"/>
                  </a:ext>
                </a:extLst>
              </a:tr>
              <a:tr h="370840">
                <a:tc>
                  <a:txBody>
                    <a:bodyPr/>
                    <a:lstStyle/>
                    <a:p>
                      <a:pPr algn="ctr"/>
                      <a:r>
                        <a:rPr lang="en-US" sz="3200" b="1" dirty="0">
                          <a:solidFill>
                            <a:srgbClr val="005C68"/>
                          </a:solidFill>
                        </a:rPr>
                        <a:t>49</a:t>
                      </a:r>
                      <a:endParaRPr lang="en-IN" sz="3200" b="1" dirty="0">
                        <a:solidFill>
                          <a:srgbClr val="005C68"/>
                        </a:solidFill>
                      </a:endParaRPr>
                    </a:p>
                  </a:txBody>
                  <a:tcPr/>
                </a:tc>
                <a:tc>
                  <a:txBody>
                    <a:bodyPr/>
                    <a:lstStyle/>
                    <a:p>
                      <a:pPr algn="ctr"/>
                      <a:r>
                        <a:rPr lang="en-US" sz="3200" b="1" dirty="0">
                          <a:solidFill>
                            <a:srgbClr val="005C68"/>
                          </a:solidFill>
                        </a:rPr>
                        <a:t>28</a:t>
                      </a:r>
                      <a:endParaRPr lang="en-IN" sz="3200" b="1" dirty="0">
                        <a:solidFill>
                          <a:srgbClr val="005C68"/>
                        </a:solidFill>
                      </a:endParaRPr>
                    </a:p>
                  </a:txBody>
                  <a:tcPr/>
                </a:tc>
                <a:extLst>
                  <a:ext uri="{0D108BD9-81ED-4DB2-BD59-A6C34878D82A}">
                    <a16:rowId xmlns:a16="http://schemas.microsoft.com/office/drawing/2014/main" val="2187152472"/>
                  </a:ext>
                </a:extLst>
              </a:tr>
            </a:tbl>
          </a:graphicData>
        </a:graphic>
      </p:graphicFrame>
    </p:spTree>
    <p:extLst>
      <p:ext uri="{BB962C8B-B14F-4D97-AF65-F5344CB8AC3E}">
        <p14:creationId xmlns:p14="http://schemas.microsoft.com/office/powerpoint/2010/main" val="225361685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randombar(horizont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5"/>
                                        </p:tgtEl>
                                        <p:attrNameLst>
                                          <p:attrName>ppt_x</p:attrName>
                                        </p:attrNameLst>
                                      </p:cBhvr>
                                      <p:tavLst>
                                        <p:tav tm="0">
                                          <p:val>
                                            <p:strVal val="ppt_x"/>
                                          </p:val>
                                        </p:tav>
                                        <p:tav tm="100000">
                                          <p:val>
                                            <p:strVal val="ppt_x"/>
                                          </p:val>
                                        </p:tav>
                                      </p:tavLst>
                                    </p:anim>
                                    <p:anim calcmode="lin" valueType="num">
                                      <p:cBhvr additive="base">
                                        <p:cTn id="19" dur="500"/>
                                        <p:tgtEl>
                                          <p:spTgt spid="5"/>
                                        </p:tgtEl>
                                        <p:attrNameLst>
                                          <p:attrName>ppt_y</p:attrName>
                                        </p:attrNameLst>
                                      </p:cBhvr>
                                      <p:tavLst>
                                        <p:tav tm="0">
                                          <p:val>
                                            <p:strVal val="ppt_y"/>
                                          </p:val>
                                        </p:tav>
                                        <p:tav tm="100000">
                                          <p:val>
                                            <p:strVal val="1+ppt_h/2"/>
                                          </p:val>
                                        </p:tav>
                                      </p:tavLst>
                                    </p:anim>
                                    <p:set>
                                      <p:cBhvr>
                                        <p:cTn id="2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EA5C-6040-5FF0-DA66-0113356A6DE4}"/>
              </a:ext>
            </a:extLst>
          </p:cNvPr>
          <p:cNvSpPr>
            <a:spLocks noGrp="1"/>
          </p:cNvSpPr>
          <p:nvPr>
            <p:ph type="title"/>
          </p:nvPr>
        </p:nvSpPr>
        <p:spPr>
          <a:xfrm>
            <a:off x="858252" y="1175146"/>
            <a:ext cx="10668000" cy="615553"/>
          </a:xfrm>
        </p:spPr>
        <p:txBody>
          <a:bodyPr/>
          <a:lstStyle/>
          <a:p>
            <a:r>
              <a:rPr lang="en-US" dirty="0"/>
              <a:t>Schedules</a:t>
            </a:r>
            <a:endParaRPr lang="en-IN" dirty="0"/>
          </a:p>
        </p:txBody>
      </p:sp>
      <p:sp>
        <p:nvSpPr>
          <p:cNvPr id="3" name="Text Placeholder 2">
            <a:extLst>
              <a:ext uri="{FF2B5EF4-FFF2-40B4-BE49-F238E27FC236}">
                <a16:creationId xmlns:a16="http://schemas.microsoft.com/office/drawing/2014/main" id="{0FCD198F-28EB-ABCC-3BE4-8535B6D6FEAE}"/>
              </a:ext>
            </a:extLst>
          </p:cNvPr>
          <p:cNvSpPr>
            <a:spLocks noGrp="1"/>
          </p:cNvSpPr>
          <p:nvPr>
            <p:ph type="body" sz="quarter" idx="13"/>
          </p:nvPr>
        </p:nvSpPr>
        <p:spPr>
          <a:xfrm>
            <a:off x="858252" y="2861509"/>
            <a:ext cx="10668000" cy="685800"/>
          </a:xfrm>
        </p:spPr>
        <p:txBody>
          <a:bodyPr/>
          <a:lstStyle/>
          <a:p>
            <a:r>
              <a:rPr lang="en-US" sz="4000" dirty="0"/>
              <a:t>To Form No. 10B</a:t>
            </a:r>
            <a:endParaRPr lang="en-IN" sz="4000" dirty="0"/>
          </a:p>
        </p:txBody>
      </p:sp>
    </p:spTree>
    <p:extLst>
      <p:ext uri="{BB962C8B-B14F-4D97-AF65-F5344CB8AC3E}">
        <p14:creationId xmlns:p14="http://schemas.microsoft.com/office/powerpoint/2010/main" val="332364303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Schedules </a:t>
            </a:r>
            <a:r>
              <a:rPr lang="en-IN" sz="3200" kern="100" dirty="0">
                <a:solidFill>
                  <a:srgbClr val="221E20"/>
                </a:solidFill>
                <a:effectLst/>
                <a:latin typeface="Times New Roman Bold" panose="02020803070505020304" pitchFamily="18" charset="0"/>
                <a:ea typeface="Calibri" panose="020F0502020204030204" pitchFamily="34" charset="0"/>
                <a:cs typeface="Times New Roman Bold" panose="02020803070505020304" pitchFamily="18" charset="0"/>
              </a:rPr>
              <a:t>to fill as may be applicable - Form 10B</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729881402"/>
              </p:ext>
            </p:extLst>
          </p:nvPr>
        </p:nvGraphicFramePr>
        <p:xfrm>
          <a:off x="366362" y="1621809"/>
          <a:ext cx="10955354" cy="3992880"/>
        </p:xfrm>
        <a:graphic>
          <a:graphicData uri="http://schemas.openxmlformats.org/drawingml/2006/table">
            <a:tbl>
              <a:tblPr firstRow="1" bandRow="1">
                <a:tableStyleId>{5C22544A-7EE6-4342-B048-85BDC9FD1C3A}</a:tableStyleId>
              </a:tblPr>
              <a:tblGrid>
                <a:gridCol w="3396574">
                  <a:extLst>
                    <a:ext uri="{9D8B030D-6E8A-4147-A177-3AD203B41FA5}">
                      <a16:colId xmlns:a16="http://schemas.microsoft.com/office/drawing/2014/main" val="605758937"/>
                    </a:ext>
                  </a:extLst>
                </a:gridCol>
                <a:gridCol w="7558780">
                  <a:extLst>
                    <a:ext uri="{9D8B030D-6E8A-4147-A177-3AD203B41FA5}">
                      <a16:colId xmlns:a16="http://schemas.microsoft.com/office/drawing/2014/main" val="3585365570"/>
                    </a:ext>
                  </a:extLst>
                </a:gridCol>
              </a:tblGrid>
              <a:tr h="370840">
                <a:tc>
                  <a:txBody>
                    <a:bodyPr/>
                    <a:lstStyle/>
                    <a:p>
                      <a:pPr algn="ctr"/>
                      <a:r>
                        <a:rPr lang="en-US" sz="2800" dirty="0">
                          <a:solidFill>
                            <a:srgbClr val="FFFF00"/>
                          </a:solidFill>
                        </a:rPr>
                        <a:t>Schedule</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Corpus:</a:t>
                      </a:r>
                    </a:p>
                  </a:txBody>
                  <a:tcPr/>
                </a:tc>
                <a:tc>
                  <a:txBody>
                    <a:bodyPr/>
                    <a:lstStyle/>
                    <a:p>
                      <a:r>
                        <a:rPr lang="en-IN" sz="2400" kern="1200" dirty="0">
                          <a:solidFill>
                            <a:schemeClr val="dk1"/>
                          </a:solidFill>
                          <a:effectLst/>
                          <a:latin typeface="+mn-lt"/>
                          <a:ea typeface="+mn-ea"/>
                          <a:cs typeface="+mn-cs"/>
                        </a:rPr>
                        <a:t>Details of Corpus</a:t>
                      </a:r>
                      <a:endParaRPr lang="en-IN" sz="2400" dirty="0"/>
                    </a:p>
                  </a:txBody>
                  <a:tcPr/>
                </a:tc>
                <a:extLst>
                  <a:ext uri="{0D108BD9-81ED-4DB2-BD59-A6C34878D82A}">
                    <a16:rowId xmlns:a16="http://schemas.microsoft.com/office/drawing/2014/main" val="3328456148"/>
                  </a:ext>
                </a:extLst>
              </a:tr>
              <a:tr h="370840">
                <a:tc>
                  <a:txBody>
                    <a:bodyPr/>
                    <a:lstStyle/>
                    <a:p>
                      <a:pPr algn="ctr"/>
                      <a:r>
                        <a:rPr lang="en-IN" sz="2400" dirty="0"/>
                        <a:t>Schedule FC: </a:t>
                      </a:r>
                    </a:p>
                  </a:txBody>
                  <a:tcPr/>
                </a:tc>
                <a:tc>
                  <a:txBody>
                    <a:bodyPr/>
                    <a:lstStyle/>
                    <a:p>
                      <a:r>
                        <a:rPr lang="en-IN" sz="2400" dirty="0"/>
                        <a:t>Details of foreign contribution</a:t>
                      </a:r>
                    </a:p>
                  </a:txBody>
                  <a:tcPr/>
                </a:tc>
                <a:extLst>
                  <a:ext uri="{0D108BD9-81ED-4DB2-BD59-A6C34878D82A}">
                    <a16:rowId xmlns:a16="http://schemas.microsoft.com/office/drawing/2014/main" val="3700974122"/>
                  </a:ext>
                </a:extLst>
              </a:tr>
              <a:tr h="370840">
                <a:tc>
                  <a:txBody>
                    <a:bodyPr/>
                    <a:lstStyle/>
                    <a:p>
                      <a:pPr algn="ctr"/>
                      <a:r>
                        <a:rPr lang="en-IN" sz="2400" dirty="0"/>
                        <a:t>Schedule LB: </a:t>
                      </a:r>
                    </a:p>
                  </a:txBody>
                  <a:tcPr/>
                </a:tc>
                <a:tc>
                  <a:txBody>
                    <a:bodyPr/>
                    <a:lstStyle/>
                    <a:p>
                      <a:r>
                        <a:rPr lang="en-GB" sz="2400" dirty="0"/>
                        <a:t>Details of Loan and Borrowing</a:t>
                      </a:r>
                    </a:p>
                  </a:txBody>
                  <a:tcPr/>
                </a:tc>
                <a:extLst>
                  <a:ext uri="{0D108BD9-81ED-4DB2-BD59-A6C34878D82A}">
                    <a16:rowId xmlns:a16="http://schemas.microsoft.com/office/drawing/2014/main" val="2247495220"/>
                  </a:ext>
                </a:extLst>
              </a:tr>
              <a:tr h="370840">
                <a:tc>
                  <a:txBody>
                    <a:bodyPr/>
                    <a:lstStyle/>
                    <a:p>
                      <a:pPr algn="ctr"/>
                      <a:r>
                        <a:rPr lang="en-IN" sz="2400" dirty="0"/>
                        <a:t>Schedule </a:t>
                      </a:r>
                      <a:r>
                        <a:rPr lang="en-IN" sz="2400" dirty="0" err="1"/>
                        <a:t>Int</a:t>
                      </a:r>
                      <a:r>
                        <a:rPr lang="en-IN" sz="2400" dirty="0"/>
                        <a:t> App: </a:t>
                      </a:r>
                    </a:p>
                  </a:txBody>
                  <a:tcPr/>
                </a:tc>
                <a:tc>
                  <a:txBody>
                    <a:bodyPr/>
                    <a:lstStyle/>
                    <a:p>
                      <a:r>
                        <a:rPr lang="en-GB" sz="2400" dirty="0"/>
                        <a:t>Details of income applied outside India</a:t>
                      </a:r>
                      <a:endParaRPr lang="en-IN" sz="2400" dirty="0"/>
                    </a:p>
                  </a:txBody>
                  <a:tcPr/>
                </a:tc>
                <a:extLst>
                  <a:ext uri="{0D108BD9-81ED-4DB2-BD59-A6C34878D82A}">
                    <a16:rowId xmlns:a16="http://schemas.microsoft.com/office/drawing/2014/main" val="234777891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DI:</a:t>
                      </a:r>
                    </a:p>
                  </a:txBody>
                  <a:tcPr/>
                </a:tc>
                <a:tc>
                  <a:txBody>
                    <a:bodyPr/>
                    <a:lstStyle/>
                    <a:p>
                      <a:r>
                        <a:rPr lang="en-GB" sz="2400" dirty="0"/>
                        <a:t>Details of deemed application under  </a:t>
                      </a:r>
                      <a:r>
                        <a:rPr lang="en-GB" sz="2400" dirty="0" err="1"/>
                        <a:t>Expl</a:t>
                      </a:r>
                      <a:r>
                        <a:rPr lang="en-GB" sz="2400" dirty="0"/>
                        <a:t> 1  to section 11(1) and deemed income under section 11(1B)</a:t>
                      </a:r>
                    </a:p>
                  </a:txBody>
                  <a:tcPr/>
                </a:tc>
                <a:extLst>
                  <a:ext uri="{0D108BD9-81ED-4DB2-BD59-A6C34878D82A}">
                    <a16:rowId xmlns:a16="http://schemas.microsoft.com/office/drawing/2014/main" val="363445664"/>
                  </a:ext>
                </a:extLst>
              </a:tr>
              <a:tr h="370840">
                <a:tc>
                  <a:txBody>
                    <a:bodyPr/>
                    <a:lstStyle/>
                    <a:p>
                      <a:pPr algn="ctr"/>
                      <a:r>
                        <a:rPr lang="en-IN" sz="2400" dirty="0"/>
                        <a:t>Schedule DA: </a:t>
                      </a:r>
                    </a:p>
                  </a:txBody>
                  <a:tcPr/>
                </a:tc>
                <a:tc>
                  <a:txBody>
                    <a:bodyPr/>
                    <a:lstStyle/>
                    <a:p>
                      <a:r>
                        <a:rPr lang="en-GB" sz="2400" dirty="0"/>
                        <a:t>Details of accumulated income taxed in earlier AYs as per section 11(1B)</a:t>
                      </a:r>
                      <a:endParaRPr lang="en-IN" sz="2400" dirty="0"/>
                    </a:p>
                  </a:txBody>
                  <a:tcPr/>
                </a:tc>
                <a:extLst>
                  <a:ext uri="{0D108BD9-81ED-4DB2-BD59-A6C34878D82A}">
                    <a16:rowId xmlns:a16="http://schemas.microsoft.com/office/drawing/2014/main" val="2301575609"/>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139019004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Schedules </a:t>
            </a:r>
            <a:r>
              <a:rPr lang="en-IN" sz="3200" kern="100" dirty="0">
                <a:solidFill>
                  <a:srgbClr val="221E20"/>
                </a:solidFill>
                <a:effectLst/>
                <a:latin typeface="Times New Roman Bold" panose="02020803070505020304" pitchFamily="18" charset="0"/>
                <a:ea typeface="Calibri" panose="020F0502020204030204" pitchFamily="34" charset="0"/>
                <a:cs typeface="Times New Roman Bold" panose="02020803070505020304" pitchFamily="18" charset="0"/>
              </a:rPr>
              <a:t>to fill as may be applicable - Form 10B</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658703378"/>
              </p:ext>
            </p:extLst>
          </p:nvPr>
        </p:nvGraphicFramePr>
        <p:xfrm>
          <a:off x="469232" y="1690389"/>
          <a:ext cx="11044989" cy="3810000"/>
        </p:xfrm>
        <a:graphic>
          <a:graphicData uri="http://schemas.openxmlformats.org/drawingml/2006/table">
            <a:tbl>
              <a:tblPr firstRow="1" bandRow="1">
                <a:tableStyleId>{5C22544A-7EE6-4342-B048-85BDC9FD1C3A}</a:tableStyleId>
              </a:tblPr>
              <a:tblGrid>
                <a:gridCol w="3578162">
                  <a:extLst>
                    <a:ext uri="{9D8B030D-6E8A-4147-A177-3AD203B41FA5}">
                      <a16:colId xmlns:a16="http://schemas.microsoft.com/office/drawing/2014/main" val="605758937"/>
                    </a:ext>
                  </a:extLst>
                </a:gridCol>
                <a:gridCol w="7466827">
                  <a:extLst>
                    <a:ext uri="{9D8B030D-6E8A-4147-A177-3AD203B41FA5}">
                      <a16:colId xmlns:a16="http://schemas.microsoft.com/office/drawing/2014/main" val="3585365570"/>
                    </a:ext>
                  </a:extLst>
                </a:gridCol>
              </a:tblGrid>
              <a:tr h="370840">
                <a:tc>
                  <a:txBody>
                    <a:bodyPr/>
                    <a:lstStyle/>
                    <a:p>
                      <a:pPr algn="ctr"/>
                      <a:r>
                        <a:rPr lang="en-US" sz="2800" dirty="0">
                          <a:solidFill>
                            <a:srgbClr val="FFFF00"/>
                          </a:solidFill>
                        </a:rPr>
                        <a:t>Schedule</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AC: </a:t>
                      </a:r>
                    </a:p>
                  </a:txBody>
                  <a:tcPr/>
                </a:tc>
                <a:tc>
                  <a:txBody>
                    <a:bodyPr/>
                    <a:lstStyle/>
                    <a:p>
                      <a:r>
                        <a:rPr lang="en-IN" sz="2400" dirty="0"/>
                        <a:t>The details of  accumulation</a:t>
                      </a:r>
                    </a:p>
                  </a:txBody>
                  <a:tcPr/>
                </a:tc>
                <a:extLst>
                  <a:ext uri="{0D108BD9-81ED-4DB2-BD59-A6C34878D82A}">
                    <a16:rowId xmlns:a16="http://schemas.microsoft.com/office/drawing/2014/main" val="545865406"/>
                  </a:ext>
                </a:extLst>
              </a:tr>
              <a:tr h="370840">
                <a:tc>
                  <a:txBody>
                    <a:bodyPr/>
                    <a:lstStyle/>
                    <a:p>
                      <a:pPr algn="ctr"/>
                      <a:r>
                        <a:rPr lang="en-IN" sz="2400" dirty="0"/>
                        <a:t>Schedule ACA: </a:t>
                      </a:r>
                    </a:p>
                  </a:txBody>
                  <a:tcPr/>
                </a:tc>
                <a:tc>
                  <a:txBody>
                    <a:bodyPr/>
                    <a:lstStyle/>
                    <a:p>
                      <a:r>
                        <a:rPr lang="en-GB" sz="2400" dirty="0"/>
                        <a:t>Details of accumulated income taxed in earlier assessment years under section 11(3)</a:t>
                      </a:r>
                      <a:endParaRPr lang="en-IN" sz="2400" dirty="0"/>
                    </a:p>
                  </a:txBody>
                  <a:tcPr/>
                </a:tc>
                <a:extLst>
                  <a:ext uri="{0D108BD9-81ED-4DB2-BD59-A6C34878D82A}">
                    <a16:rowId xmlns:a16="http://schemas.microsoft.com/office/drawing/2014/main" val="525858000"/>
                  </a:ext>
                </a:extLst>
              </a:tr>
              <a:tr h="370840">
                <a:tc>
                  <a:txBody>
                    <a:bodyPr/>
                    <a:lstStyle/>
                    <a:p>
                      <a:pPr algn="ctr"/>
                      <a:r>
                        <a:rPr lang="en-IN" sz="2400" dirty="0"/>
                        <a:t>Schedule SP-a: </a:t>
                      </a:r>
                    </a:p>
                  </a:txBody>
                  <a:tcPr/>
                </a:tc>
                <a:tc>
                  <a:txBody>
                    <a:bodyPr/>
                    <a:lstStyle/>
                    <a:p>
                      <a:r>
                        <a:rPr lang="en-GB" sz="2400" dirty="0"/>
                        <a:t>Whether any part of income or property of the is lent to the specified person during the previous year?</a:t>
                      </a:r>
                    </a:p>
                  </a:txBody>
                  <a:tcPr/>
                </a:tc>
                <a:extLst>
                  <a:ext uri="{0D108BD9-81ED-4DB2-BD59-A6C34878D82A}">
                    <a16:rowId xmlns:a16="http://schemas.microsoft.com/office/drawing/2014/main" val="283447739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SP-b:</a:t>
                      </a:r>
                    </a:p>
                  </a:txBody>
                  <a:tcPr/>
                </a:tc>
                <a:tc>
                  <a:txBody>
                    <a:bodyPr/>
                    <a:lstStyle/>
                    <a:p>
                      <a:r>
                        <a:rPr lang="en-GB" sz="2400" dirty="0"/>
                        <a:t>Details of land, building or other property which is made available for use of the specified person, during the previous year </a:t>
                      </a:r>
                    </a:p>
                  </a:txBody>
                  <a:tcPr/>
                </a:tc>
                <a:extLst>
                  <a:ext uri="{0D108BD9-81ED-4DB2-BD59-A6C34878D82A}">
                    <a16:rowId xmlns:a16="http://schemas.microsoft.com/office/drawing/2014/main" val="1288941947"/>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263565" y="5770965"/>
            <a:ext cx="6093994"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330509332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Schedules </a:t>
            </a:r>
            <a:r>
              <a:rPr lang="en-IN" sz="3200" kern="100" dirty="0">
                <a:solidFill>
                  <a:srgbClr val="221E20"/>
                </a:solidFill>
                <a:effectLst/>
                <a:latin typeface="Times New Roman Bold" panose="02020803070505020304" pitchFamily="18" charset="0"/>
                <a:ea typeface="Calibri" panose="020F0502020204030204" pitchFamily="34" charset="0"/>
                <a:cs typeface="Times New Roman Bold" panose="02020803070505020304" pitchFamily="18" charset="0"/>
              </a:rPr>
              <a:t>to fill as may be applicable - Form 10B</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439804357"/>
              </p:ext>
            </p:extLst>
          </p:nvPr>
        </p:nvGraphicFramePr>
        <p:xfrm>
          <a:off x="480662" y="1587519"/>
          <a:ext cx="10841054" cy="4175760"/>
        </p:xfrm>
        <a:graphic>
          <a:graphicData uri="http://schemas.openxmlformats.org/drawingml/2006/table">
            <a:tbl>
              <a:tblPr firstRow="1" bandRow="1">
                <a:tableStyleId>{5C22544A-7EE6-4342-B048-85BDC9FD1C3A}</a:tableStyleId>
              </a:tblPr>
              <a:tblGrid>
                <a:gridCol w="3512095">
                  <a:extLst>
                    <a:ext uri="{9D8B030D-6E8A-4147-A177-3AD203B41FA5}">
                      <a16:colId xmlns:a16="http://schemas.microsoft.com/office/drawing/2014/main" val="605758937"/>
                    </a:ext>
                  </a:extLst>
                </a:gridCol>
                <a:gridCol w="7328959">
                  <a:extLst>
                    <a:ext uri="{9D8B030D-6E8A-4147-A177-3AD203B41FA5}">
                      <a16:colId xmlns:a16="http://schemas.microsoft.com/office/drawing/2014/main" val="3585365570"/>
                    </a:ext>
                  </a:extLst>
                </a:gridCol>
              </a:tblGrid>
              <a:tr h="370840">
                <a:tc>
                  <a:txBody>
                    <a:bodyPr/>
                    <a:lstStyle/>
                    <a:p>
                      <a:pPr algn="ctr"/>
                      <a:r>
                        <a:rPr lang="en-US" sz="2800" dirty="0">
                          <a:solidFill>
                            <a:srgbClr val="FFFF00"/>
                          </a:solidFill>
                        </a:rPr>
                        <a:t>Schedule</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dirty="0"/>
                        <a:t>Schedule SP-c: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IN" sz="240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a:t>Details of salary, allowance or otherwise paid to the specified person for services rendered by him</a:t>
                      </a:r>
                      <a:r>
                        <a:rPr lang="en-GB" sz="2400" baseline="0" dirty="0"/>
                        <a:t> </a:t>
                      </a:r>
                      <a:r>
                        <a:rPr lang="en-GB" sz="2400" dirty="0"/>
                        <a:t>during the previous year</a:t>
                      </a:r>
                    </a:p>
                  </a:txBody>
                  <a:tcPr/>
                </a:tc>
                <a:extLst>
                  <a:ext uri="{0D108BD9-81ED-4DB2-BD59-A6C34878D82A}">
                    <a16:rowId xmlns:a16="http://schemas.microsoft.com/office/drawing/2014/main" val="3328456148"/>
                  </a:ext>
                </a:extLst>
              </a:tr>
              <a:tr h="370840">
                <a:tc>
                  <a:txBody>
                    <a:bodyPr/>
                    <a:lstStyle/>
                    <a:p>
                      <a:pPr algn="ctr"/>
                      <a:r>
                        <a:rPr lang="en-IN" sz="2400" dirty="0"/>
                        <a:t>Schedule SP-d:</a:t>
                      </a:r>
                    </a:p>
                  </a:txBody>
                  <a:tcPr/>
                </a:tc>
                <a:tc>
                  <a:txBody>
                    <a:bodyPr/>
                    <a:lstStyle/>
                    <a:p>
                      <a:r>
                        <a:rPr lang="en-GB" sz="2400" dirty="0"/>
                        <a:t>Details of  the services of the auditee are made available to the specified person during the PY?</a:t>
                      </a:r>
                      <a:endParaRPr lang="en-IN" sz="2400" dirty="0"/>
                    </a:p>
                  </a:txBody>
                  <a:tcPr/>
                </a:tc>
                <a:extLst>
                  <a:ext uri="{0D108BD9-81ED-4DB2-BD59-A6C34878D82A}">
                    <a16:rowId xmlns:a16="http://schemas.microsoft.com/office/drawing/2014/main" val="370097412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SP- e 1 : </a:t>
                      </a:r>
                    </a:p>
                  </a:txBody>
                  <a:tcPr/>
                </a:tc>
                <a:tc>
                  <a:txBody>
                    <a:bodyPr/>
                    <a:lstStyle/>
                    <a:p>
                      <a:r>
                        <a:rPr lang="en-GB" sz="2400" dirty="0"/>
                        <a:t>Details of any share, security is purchased by or on behalf of the </a:t>
                      </a:r>
                      <a:r>
                        <a:rPr lang="en-GB" sz="2400" dirty="0" err="1"/>
                        <a:t>auditee</a:t>
                      </a:r>
                      <a:r>
                        <a:rPr lang="en-GB" sz="2400" dirty="0"/>
                        <a:t> from the specified person during the previous year?</a:t>
                      </a:r>
                      <a:endParaRPr lang="en-IN" sz="2400" dirty="0"/>
                    </a:p>
                  </a:txBody>
                  <a:tcPr/>
                </a:tc>
                <a:extLst>
                  <a:ext uri="{0D108BD9-81ED-4DB2-BD59-A6C34878D82A}">
                    <a16:rowId xmlns:a16="http://schemas.microsoft.com/office/drawing/2014/main" val="1442432919"/>
                  </a:ext>
                </a:extLst>
              </a:tr>
              <a:tr h="370840">
                <a:tc>
                  <a:txBody>
                    <a:bodyPr/>
                    <a:lstStyle/>
                    <a:p>
                      <a:pPr algn="ctr"/>
                      <a:r>
                        <a:rPr lang="en-IN" sz="2400" dirty="0"/>
                        <a:t>Schedule SP- e 2  : </a:t>
                      </a:r>
                    </a:p>
                  </a:txBody>
                  <a:tcPr/>
                </a:tc>
                <a:tc>
                  <a:txBody>
                    <a:bodyPr/>
                    <a:lstStyle/>
                    <a:p>
                      <a:r>
                        <a:rPr lang="en-GB" sz="2400" dirty="0"/>
                        <a:t>Details in case of other property being immovable</a:t>
                      </a:r>
                      <a:endParaRPr lang="en-IN" sz="2400" dirty="0"/>
                    </a:p>
                  </a:txBody>
                  <a:tcPr/>
                </a:tc>
                <a:extLst>
                  <a:ext uri="{0D108BD9-81ED-4DB2-BD59-A6C34878D82A}">
                    <a16:rowId xmlns:a16="http://schemas.microsoft.com/office/drawing/2014/main" val="928676896"/>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120390" y="5850975"/>
            <a:ext cx="6122869"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285838193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Schedules </a:t>
            </a:r>
            <a:r>
              <a:rPr lang="en-IN" sz="3200" kern="100" dirty="0">
                <a:solidFill>
                  <a:srgbClr val="221E20"/>
                </a:solidFill>
                <a:effectLst/>
                <a:latin typeface="Times New Roman Bold" panose="02020803070505020304" pitchFamily="18" charset="0"/>
                <a:ea typeface="Calibri" panose="020F0502020204030204" pitchFamily="34" charset="0"/>
                <a:cs typeface="Times New Roman Bold" panose="02020803070505020304" pitchFamily="18" charset="0"/>
              </a:rPr>
              <a:t>to fill as may be applicable - Form 10B</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730884214"/>
              </p:ext>
            </p:extLst>
          </p:nvPr>
        </p:nvGraphicFramePr>
        <p:xfrm>
          <a:off x="408470" y="1587519"/>
          <a:ext cx="10841054" cy="3992880"/>
        </p:xfrm>
        <a:graphic>
          <a:graphicData uri="http://schemas.openxmlformats.org/drawingml/2006/table">
            <a:tbl>
              <a:tblPr firstRow="1" bandRow="1">
                <a:tableStyleId>{5C22544A-7EE6-4342-B048-85BDC9FD1C3A}</a:tableStyleId>
              </a:tblPr>
              <a:tblGrid>
                <a:gridCol w="2864117">
                  <a:extLst>
                    <a:ext uri="{9D8B030D-6E8A-4147-A177-3AD203B41FA5}">
                      <a16:colId xmlns:a16="http://schemas.microsoft.com/office/drawing/2014/main" val="605758937"/>
                    </a:ext>
                  </a:extLst>
                </a:gridCol>
                <a:gridCol w="7976937">
                  <a:extLst>
                    <a:ext uri="{9D8B030D-6E8A-4147-A177-3AD203B41FA5}">
                      <a16:colId xmlns:a16="http://schemas.microsoft.com/office/drawing/2014/main" val="3585365570"/>
                    </a:ext>
                  </a:extLst>
                </a:gridCol>
              </a:tblGrid>
              <a:tr h="370840">
                <a:tc>
                  <a:txBody>
                    <a:bodyPr/>
                    <a:lstStyle/>
                    <a:p>
                      <a:pPr algn="ctr"/>
                      <a:r>
                        <a:rPr lang="en-US" sz="2800" dirty="0">
                          <a:solidFill>
                            <a:srgbClr val="FFFF00"/>
                          </a:solidFill>
                        </a:rPr>
                        <a:t>Schedule</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algn="ctr"/>
                      <a:r>
                        <a:rPr lang="en-IN" sz="2400" dirty="0"/>
                        <a:t>Schedule SP- f 1:</a:t>
                      </a:r>
                    </a:p>
                  </a:txBody>
                  <a:tcPr/>
                </a:tc>
                <a:tc>
                  <a:txBody>
                    <a:bodyPr/>
                    <a:lstStyle/>
                    <a:p>
                      <a:r>
                        <a:rPr lang="en-GB" sz="2400" dirty="0"/>
                        <a:t>Details of any share, security sold by or on behalf of the trust or institution to a specified person during the previous year?</a:t>
                      </a:r>
                      <a:endParaRPr lang="en-IN" sz="2400" dirty="0"/>
                    </a:p>
                  </a:txBody>
                  <a:tcPr/>
                </a:tc>
                <a:extLst>
                  <a:ext uri="{0D108BD9-81ED-4DB2-BD59-A6C34878D82A}">
                    <a16:rowId xmlns:a16="http://schemas.microsoft.com/office/drawing/2014/main" val="1000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SP- f 2: </a:t>
                      </a:r>
                    </a:p>
                  </a:txBody>
                  <a:tcPr/>
                </a:tc>
                <a:tc>
                  <a:txBody>
                    <a:bodyPr/>
                    <a:lstStyle/>
                    <a:p>
                      <a:r>
                        <a:rPr lang="en-GB" sz="2400" dirty="0"/>
                        <a:t>Details in case of other property being immovable</a:t>
                      </a:r>
                      <a:endParaRPr lang="en-IN" sz="2400" dirty="0"/>
                    </a:p>
                  </a:txBody>
                  <a:tcPr/>
                </a:tc>
                <a:extLst>
                  <a:ext uri="{0D108BD9-81ED-4DB2-BD59-A6C34878D82A}">
                    <a16:rowId xmlns:a16="http://schemas.microsoft.com/office/drawing/2014/main" val="399290842"/>
                  </a:ext>
                </a:extLst>
              </a:tr>
              <a:tr h="370840">
                <a:tc>
                  <a:txBody>
                    <a:bodyPr/>
                    <a:lstStyle/>
                    <a:p>
                      <a:pPr algn="ctr"/>
                      <a:r>
                        <a:rPr lang="en-IN" sz="2400" dirty="0"/>
                        <a:t>Schedule SP-g:</a:t>
                      </a:r>
                    </a:p>
                  </a:txBody>
                  <a:tcPr/>
                </a:tc>
                <a:tc>
                  <a:txBody>
                    <a:bodyPr/>
                    <a:lstStyle/>
                    <a:p>
                      <a:r>
                        <a:rPr lang="en-GB" sz="2400" dirty="0"/>
                        <a:t>Details of  any income or property  which is diverted during the previous year in favour of</a:t>
                      </a:r>
                      <a:r>
                        <a:rPr lang="en-GB" sz="2400" baseline="0" dirty="0"/>
                        <a:t> </a:t>
                      </a:r>
                      <a:r>
                        <a:rPr lang="en-GB" sz="2400" dirty="0"/>
                        <a:t>any specified person</a:t>
                      </a:r>
                    </a:p>
                  </a:txBody>
                  <a:tcPr/>
                </a:tc>
                <a:extLst>
                  <a:ext uri="{0D108BD9-81ED-4DB2-BD59-A6C34878D82A}">
                    <a16:rowId xmlns:a16="http://schemas.microsoft.com/office/drawing/2014/main" val="242166345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h : </a:t>
                      </a:r>
                    </a:p>
                  </a:txBody>
                  <a:tcPr/>
                </a:tc>
                <a:tc>
                  <a:txBody>
                    <a:bodyPr/>
                    <a:lstStyle/>
                    <a:p>
                      <a:r>
                        <a:rPr lang="en-GB" sz="2000" dirty="0"/>
                        <a:t>Details of  any funds that are, or continue to remain, invested in any concern during the previous year in which the specified per son has a substantial Interest</a:t>
                      </a:r>
                    </a:p>
                  </a:txBody>
                  <a:tcPr/>
                </a:tc>
                <a:extLst>
                  <a:ext uri="{0D108BD9-81ED-4DB2-BD59-A6C34878D82A}">
                    <a16:rowId xmlns:a16="http://schemas.microsoft.com/office/drawing/2014/main" val="2467926148"/>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120390" y="5850975"/>
            <a:ext cx="6122869"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20164589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Schedules </a:t>
            </a:r>
            <a:r>
              <a:rPr lang="en-IN" sz="3200" kern="100" dirty="0">
                <a:solidFill>
                  <a:srgbClr val="221E20"/>
                </a:solidFill>
                <a:effectLst/>
                <a:latin typeface="Times New Roman Bold" panose="02020803070505020304" pitchFamily="18" charset="0"/>
                <a:ea typeface="Calibri" panose="020F0502020204030204" pitchFamily="34" charset="0"/>
                <a:cs typeface="Times New Roman Bold" panose="02020803070505020304" pitchFamily="18" charset="0"/>
              </a:rPr>
              <a:t>to fill as may be applicable - Form 10B</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392391444"/>
              </p:ext>
            </p:extLst>
          </p:nvPr>
        </p:nvGraphicFramePr>
        <p:xfrm>
          <a:off x="480662" y="1587519"/>
          <a:ext cx="11129812" cy="4145280"/>
        </p:xfrm>
        <a:graphic>
          <a:graphicData uri="http://schemas.openxmlformats.org/drawingml/2006/table">
            <a:tbl>
              <a:tblPr firstRow="1" bandRow="1">
                <a:tableStyleId>{5C22544A-7EE6-4342-B048-85BDC9FD1C3A}</a:tableStyleId>
              </a:tblPr>
              <a:tblGrid>
                <a:gridCol w="2815991">
                  <a:extLst>
                    <a:ext uri="{9D8B030D-6E8A-4147-A177-3AD203B41FA5}">
                      <a16:colId xmlns:a16="http://schemas.microsoft.com/office/drawing/2014/main" val="605758937"/>
                    </a:ext>
                  </a:extLst>
                </a:gridCol>
                <a:gridCol w="8313821">
                  <a:extLst>
                    <a:ext uri="{9D8B030D-6E8A-4147-A177-3AD203B41FA5}">
                      <a16:colId xmlns:a16="http://schemas.microsoft.com/office/drawing/2014/main" val="3585365570"/>
                    </a:ext>
                  </a:extLst>
                </a:gridCol>
              </a:tblGrid>
              <a:tr h="370840">
                <a:tc>
                  <a:txBody>
                    <a:bodyPr/>
                    <a:lstStyle/>
                    <a:p>
                      <a:pPr algn="ctr"/>
                      <a:r>
                        <a:rPr lang="en-US" sz="2800" dirty="0">
                          <a:solidFill>
                            <a:srgbClr val="FFFF00"/>
                          </a:solidFill>
                        </a:rPr>
                        <a:t>Schedule</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TDS disallowable: </a:t>
                      </a:r>
                    </a:p>
                  </a:txBody>
                  <a:tcPr/>
                </a:tc>
                <a:tc>
                  <a:txBody>
                    <a:bodyPr/>
                    <a:lstStyle/>
                    <a:p>
                      <a:r>
                        <a:rPr lang="en-GB" sz="2000" dirty="0"/>
                        <a:t>Details of amounts inadmissible amount disallowable under  thirteenth proviso to section 10 (23C) or section 11(1) read with section 40</a:t>
                      </a:r>
                      <a:r>
                        <a:rPr lang="en-GB" sz="2000" dirty="0">
                          <a:sym typeface="Wingdings" panose="05000000000000000000" pitchFamily="2" charset="2"/>
                        </a:rPr>
                        <a:t>(a)(</a:t>
                      </a:r>
                      <a:r>
                        <a:rPr lang="en-GB" sz="2000" dirty="0" err="1">
                          <a:sym typeface="Wingdings" panose="05000000000000000000" pitchFamily="2" charset="2"/>
                        </a:rPr>
                        <a:t>ia</a:t>
                      </a:r>
                      <a:r>
                        <a:rPr lang="en-GB" sz="2000" dirty="0">
                          <a:sym typeface="Wingdings" panose="05000000000000000000" pitchFamily="2" charset="2"/>
                        </a:rPr>
                        <a:t>)</a:t>
                      </a:r>
                      <a:endParaRPr lang="en-GB" sz="2000" dirty="0"/>
                    </a:p>
                    <a:p>
                      <a:pPr marL="457200" indent="-457200">
                        <a:buAutoNum type="alphaLcParenBoth"/>
                      </a:pPr>
                      <a:r>
                        <a:rPr lang="en-GB" sz="2000" dirty="0"/>
                        <a:t>Details of payment on which tax is not deducted</a:t>
                      </a:r>
                    </a:p>
                    <a:p>
                      <a:pPr marL="457200" marR="0" lvl="0" indent="-457200" algn="l" defTabSz="914400" rtl="0" eaLnBrk="1" fontAlgn="auto" latinLnBrk="0" hangingPunct="1">
                        <a:lnSpc>
                          <a:spcPct val="100000"/>
                        </a:lnSpc>
                        <a:spcBef>
                          <a:spcPts val="0"/>
                        </a:spcBef>
                        <a:spcAft>
                          <a:spcPts val="0"/>
                        </a:spcAft>
                        <a:buClrTx/>
                        <a:buSzTx/>
                        <a:buFontTx/>
                        <a:buAutoNum type="alphaLcParenBoth"/>
                        <a:tabLst/>
                        <a:defRPr/>
                      </a:pPr>
                      <a:r>
                        <a:rPr lang="en-GB" sz="2000" dirty="0"/>
                        <a:t>Details of payment on which tax has been deducted but has not been paid on or before the due date section 139 (1)</a:t>
                      </a:r>
                    </a:p>
                  </a:txBody>
                  <a:tcPr/>
                </a:tc>
                <a:extLst>
                  <a:ext uri="{0D108BD9-81ED-4DB2-BD59-A6C34878D82A}">
                    <a16:rowId xmlns:a16="http://schemas.microsoft.com/office/drawing/2014/main" val="353657324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40A(3): </a:t>
                      </a:r>
                    </a:p>
                  </a:txBody>
                  <a:tcPr/>
                </a:tc>
                <a:tc>
                  <a:txBody>
                    <a:bodyPr/>
                    <a:lstStyle/>
                    <a:p>
                      <a:r>
                        <a:rPr lang="en-GB" sz="2400" dirty="0"/>
                        <a:t>Details of  amount is  disallowable  under  thirteenth proviso to section 10(23C ) or Explanation 3 to section 11(1) read with section 40A(3)</a:t>
                      </a:r>
                    </a:p>
                  </a:txBody>
                  <a:tcPr/>
                </a:tc>
                <a:extLst>
                  <a:ext uri="{0D108BD9-81ED-4DB2-BD59-A6C34878D82A}">
                    <a16:rowId xmlns:a16="http://schemas.microsoft.com/office/drawing/2014/main" val="2073273238"/>
                  </a:ext>
                </a:extLst>
              </a:tr>
              <a:tr h="370840">
                <a:tc>
                  <a:txBody>
                    <a:bodyPr/>
                    <a:lstStyle/>
                    <a:p>
                      <a:pPr algn="ctr"/>
                      <a:r>
                        <a:rPr lang="en-IN" sz="2400" dirty="0"/>
                        <a:t>Schedule 40A(3A): </a:t>
                      </a:r>
                    </a:p>
                  </a:txBody>
                  <a:tcPr/>
                </a:tc>
                <a:tc>
                  <a:txBody>
                    <a:bodyPr/>
                    <a:lstStyle/>
                    <a:p>
                      <a:r>
                        <a:rPr lang="en-GB" sz="2400" dirty="0"/>
                        <a:t>Details of Amount disallowable under  thirteenth proviso to section 10(23C )/ section 11(1) read with </a:t>
                      </a:r>
                      <a:r>
                        <a:rPr lang="en-GB" sz="2400" dirty="0" err="1"/>
                        <a:t>ection</a:t>
                      </a:r>
                      <a:r>
                        <a:rPr lang="en-GB" sz="2400" dirty="0"/>
                        <a:t> 40A(3A)</a:t>
                      </a:r>
                    </a:p>
                  </a:txBody>
                  <a:tcPr/>
                </a:tc>
                <a:extLst>
                  <a:ext uri="{0D108BD9-81ED-4DB2-BD59-A6C34878D82A}">
                    <a16:rowId xmlns:a16="http://schemas.microsoft.com/office/drawing/2014/main" val="3742492145"/>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120390" y="5850975"/>
            <a:ext cx="6122869"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116639479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Schedules </a:t>
            </a:r>
            <a:r>
              <a:rPr lang="en-IN" sz="3200" kern="100" dirty="0">
                <a:solidFill>
                  <a:srgbClr val="221E20"/>
                </a:solidFill>
                <a:effectLst/>
                <a:latin typeface="Times New Roman Bold" panose="02020803070505020304" pitchFamily="18" charset="0"/>
                <a:ea typeface="Calibri" panose="020F0502020204030204" pitchFamily="34" charset="0"/>
                <a:cs typeface="Times New Roman Bold" panose="02020803070505020304" pitchFamily="18" charset="0"/>
              </a:rPr>
              <a:t>to fill as may be applicable - Form 10B</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1190812274"/>
              </p:ext>
            </p:extLst>
          </p:nvPr>
        </p:nvGraphicFramePr>
        <p:xfrm>
          <a:off x="480662" y="1473219"/>
          <a:ext cx="11242106" cy="3627120"/>
        </p:xfrm>
        <a:graphic>
          <a:graphicData uri="http://schemas.openxmlformats.org/drawingml/2006/table">
            <a:tbl>
              <a:tblPr firstRow="1" bandRow="1">
                <a:tableStyleId>{5C22544A-7EE6-4342-B048-85BDC9FD1C3A}</a:tableStyleId>
              </a:tblPr>
              <a:tblGrid>
                <a:gridCol w="3306942">
                  <a:extLst>
                    <a:ext uri="{9D8B030D-6E8A-4147-A177-3AD203B41FA5}">
                      <a16:colId xmlns:a16="http://schemas.microsoft.com/office/drawing/2014/main" val="605758937"/>
                    </a:ext>
                  </a:extLst>
                </a:gridCol>
                <a:gridCol w="7935164">
                  <a:extLst>
                    <a:ext uri="{9D8B030D-6E8A-4147-A177-3AD203B41FA5}">
                      <a16:colId xmlns:a16="http://schemas.microsoft.com/office/drawing/2014/main" val="3585365570"/>
                    </a:ext>
                  </a:extLst>
                </a:gridCol>
              </a:tblGrid>
              <a:tr h="370840">
                <a:tc>
                  <a:txBody>
                    <a:bodyPr/>
                    <a:lstStyle/>
                    <a:p>
                      <a:pPr algn="ctr"/>
                      <a:r>
                        <a:rPr lang="en-US" sz="2800" dirty="0">
                          <a:solidFill>
                            <a:srgbClr val="FFFF00"/>
                          </a:solidFill>
                        </a:rPr>
                        <a:t>Schedule</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extLst>
                  <a:ext uri="{0D108BD9-81ED-4DB2-BD59-A6C34878D82A}">
                    <a16:rowId xmlns:a16="http://schemas.microsoft.com/office/drawing/2014/main" val="298041603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269SS: </a:t>
                      </a:r>
                    </a:p>
                  </a:txBody>
                  <a:tcPr/>
                </a:tc>
                <a:tc>
                  <a:txBody>
                    <a:bodyPr/>
                    <a:lstStyle/>
                    <a:p>
                      <a:r>
                        <a:rPr lang="en-GB" sz="2400" dirty="0"/>
                        <a:t>Details of loan  or  deposit or any  specified sum taken, exceeding  the limit specified in section 269SS during the previous year</a:t>
                      </a:r>
                    </a:p>
                  </a:txBody>
                  <a:tcPr/>
                </a:tc>
                <a:extLst>
                  <a:ext uri="{0D108BD9-81ED-4DB2-BD59-A6C34878D82A}">
                    <a16:rowId xmlns:a16="http://schemas.microsoft.com/office/drawing/2014/main" val="3328456148"/>
                  </a:ext>
                </a:extLst>
              </a:tr>
              <a:tr h="370840">
                <a:tc>
                  <a:txBody>
                    <a:bodyPr/>
                    <a:lstStyle/>
                    <a:p>
                      <a:pPr algn="ctr"/>
                      <a:r>
                        <a:rPr lang="en-IN" sz="2400" dirty="0"/>
                        <a:t>Schedule 269ST: </a:t>
                      </a:r>
                    </a:p>
                  </a:txBody>
                  <a:tcPr/>
                </a:tc>
                <a:tc>
                  <a:txBody>
                    <a:bodyPr/>
                    <a:lstStyle/>
                    <a:p>
                      <a:r>
                        <a:rPr lang="en-GB" sz="2400" dirty="0"/>
                        <a:t>Details of amount received exceeding the limit specified in section 269ST, from a person in a day; or in  respect of a single transaction; or in respect of transactions relating to one event or occasion from a person during the previous year</a:t>
                      </a:r>
                    </a:p>
                  </a:txBody>
                  <a:tcPr/>
                </a:tc>
                <a:extLst>
                  <a:ext uri="{0D108BD9-81ED-4DB2-BD59-A6C34878D82A}">
                    <a16:rowId xmlns:a16="http://schemas.microsoft.com/office/drawing/2014/main" val="3700974122"/>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120390" y="5850975"/>
            <a:ext cx="6122869"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401398107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FBE6B-DC67-4E64-80F4-CADE978D2FE3}"/>
              </a:ext>
            </a:extLst>
          </p:cNvPr>
          <p:cNvSpPr>
            <a:spLocks noGrp="1"/>
          </p:cNvSpPr>
          <p:nvPr>
            <p:ph type="title"/>
          </p:nvPr>
        </p:nvSpPr>
        <p:spPr>
          <a:xfrm>
            <a:off x="581526" y="2545377"/>
            <a:ext cx="10668000" cy="615553"/>
          </a:xfrm>
        </p:spPr>
        <p:txBody>
          <a:bodyPr/>
          <a:lstStyle/>
          <a:p>
            <a:r>
              <a:rPr lang="en-US" dirty="0">
                <a:solidFill>
                  <a:srgbClr val="FF2625"/>
                </a:solidFill>
              </a:rPr>
              <a:t>Exemption Provisions</a:t>
            </a:r>
            <a:endParaRPr lang="en-US" dirty="0">
              <a:solidFill>
                <a:srgbClr val="007788"/>
              </a:solidFill>
            </a:endParaRPr>
          </a:p>
        </p:txBody>
      </p:sp>
      <p:sp>
        <p:nvSpPr>
          <p:cNvPr id="10" name="Text Placeholder 9">
            <a:extLst>
              <a:ext uri="{FF2B5EF4-FFF2-40B4-BE49-F238E27FC236}">
                <a16:creationId xmlns:a16="http://schemas.microsoft.com/office/drawing/2014/main" id="{3E90A16C-1235-4DE1-9AE7-2F7599C83F90}"/>
              </a:ext>
            </a:extLst>
          </p:cNvPr>
          <p:cNvSpPr>
            <a:spLocks noGrp="1"/>
          </p:cNvSpPr>
          <p:nvPr>
            <p:ph type="body" sz="quarter" idx="4294967295"/>
          </p:nvPr>
        </p:nvSpPr>
        <p:spPr>
          <a:xfrm>
            <a:off x="762000" y="1600200"/>
            <a:ext cx="10668000" cy="762000"/>
          </a:xfrm>
        </p:spPr>
        <p:txBody>
          <a:bodyPr lIns="91440">
            <a:normAutofit/>
          </a:bodyPr>
          <a:lstStyle/>
          <a:p>
            <a:pPr marL="0" indent="0">
              <a:buNone/>
            </a:pPr>
            <a:r>
              <a:rPr lang="en-US" altLang="en-US" sz="1800" b="0" dirty="0">
                <a:solidFill>
                  <a:schemeClr val="bg2"/>
                </a:solidFill>
                <a:latin typeface="+mj-lt"/>
              </a:rPr>
              <a:t> </a:t>
            </a:r>
          </a:p>
        </p:txBody>
      </p:sp>
      <p:sp>
        <p:nvSpPr>
          <p:cNvPr id="2" name="TextBox 1">
            <a:extLst>
              <a:ext uri="{FF2B5EF4-FFF2-40B4-BE49-F238E27FC236}">
                <a16:creationId xmlns:a16="http://schemas.microsoft.com/office/drawing/2014/main" id="{C9D00B77-401E-1C70-6887-5173B1555995}"/>
              </a:ext>
            </a:extLst>
          </p:cNvPr>
          <p:cNvSpPr txBox="1"/>
          <p:nvPr/>
        </p:nvSpPr>
        <p:spPr>
          <a:xfrm>
            <a:off x="3049003" y="5716740"/>
            <a:ext cx="6093994" cy="461665"/>
          </a:xfrm>
          <a:prstGeom prst="rect">
            <a:avLst/>
          </a:prstGeom>
          <a:noFill/>
        </p:spPr>
        <p:txBody>
          <a:bodyPr wrap="square">
            <a:spAutoFit/>
          </a:bodyPr>
          <a:lstStyle/>
          <a:p>
            <a:pPr algn="ctr"/>
            <a:r>
              <a:rPr lang="en-US" altLang="en-US" sz="2400" b="1" dirty="0">
                <a:solidFill>
                  <a:srgbClr val="002060"/>
                </a:solidFill>
              </a:rPr>
              <a:t>CA Chandrashekhar V. Chitale</a:t>
            </a:r>
            <a:endParaRPr lang="en-IN" sz="2400" b="1" dirty="0">
              <a:solidFill>
                <a:srgbClr val="002060"/>
              </a:solidFill>
            </a:endParaRPr>
          </a:p>
        </p:txBody>
      </p:sp>
    </p:spTree>
    <p:extLst>
      <p:ext uri="{BB962C8B-B14F-4D97-AF65-F5344CB8AC3E}">
        <p14:creationId xmlns:p14="http://schemas.microsoft.com/office/powerpoint/2010/main" val="260296177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DF9F-4D55-6B09-DA35-BC35AD773D59}"/>
              </a:ext>
            </a:extLst>
          </p:cNvPr>
          <p:cNvSpPr>
            <a:spLocks noGrp="1"/>
          </p:cNvSpPr>
          <p:nvPr>
            <p:ph type="title"/>
          </p:nvPr>
        </p:nvSpPr>
        <p:spPr>
          <a:xfrm>
            <a:off x="469232" y="481369"/>
            <a:ext cx="10960768" cy="1046440"/>
          </a:xfrm>
        </p:spPr>
        <p:txBody>
          <a:bodyPr/>
          <a:lstStyle/>
          <a:p>
            <a:r>
              <a:rPr lang="en-US" sz="3600" dirty="0"/>
              <a:t>Annexure</a:t>
            </a:r>
            <a:br>
              <a:rPr lang="en-US" dirty="0"/>
            </a:br>
            <a:r>
              <a:rPr lang="en-US" sz="3200" b="0" dirty="0"/>
              <a:t>Schedules </a:t>
            </a:r>
            <a:r>
              <a:rPr lang="en-IN" sz="3200" kern="100" dirty="0">
                <a:solidFill>
                  <a:srgbClr val="221E20"/>
                </a:solidFill>
                <a:effectLst/>
                <a:latin typeface="Times New Roman Bold" panose="02020803070505020304" pitchFamily="18" charset="0"/>
                <a:ea typeface="Calibri" panose="020F0502020204030204" pitchFamily="34" charset="0"/>
                <a:cs typeface="Times New Roman Bold" panose="02020803070505020304" pitchFamily="18" charset="0"/>
              </a:rPr>
              <a:t>to fill as may be applicable - Form 10B</a:t>
            </a:r>
            <a:endParaRPr lang="en-IN" sz="3200" b="0" dirty="0"/>
          </a:p>
        </p:txBody>
      </p:sp>
      <p:sp>
        <p:nvSpPr>
          <p:cNvPr id="3" name="Text Placeholder 2">
            <a:extLst>
              <a:ext uri="{FF2B5EF4-FFF2-40B4-BE49-F238E27FC236}">
                <a16:creationId xmlns:a16="http://schemas.microsoft.com/office/drawing/2014/main" id="{2895ED88-A632-1B52-2C40-C82F8C192DD1}"/>
              </a:ext>
            </a:extLst>
          </p:cNvPr>
          <p:cNvSpPr>
            <a:spLocks noGrp="1"/>
          </p:cNvSpPr>
          <p:nvPr>
            <p:ph type="body" sz="quarter" idx="13"/>
          </p:nvPr>
        </p:nvSpPr>
        <p:spPr>
          <a:xfrm>
            <a:off x="653716" y="318789"/>
            <a:ext cx="10668000" cy="685800"/>
          </a:xfrm>
        </p:spPr>
        <p:txBody>
          <a:bodyPr/>
          <a:lstStyle/>
          <a:p>
            <a:r>
              <a:rPr lang="en-US" dirty="0"/>
              <a:t>  </a:t>
            </a:r>
            <a:endParaRPr lang="en-IN" dirty="0"/>
          </a:p>
        </p:txBody>
      </p:sp>
      <p:graphicFrame>
        <p:nvGraphicFramePr>
          <p:cNvPr id="4" name="Table 4">
            <a:extLst>
              <a:ext uri="{FF2B5EF4-FFF2-40B4-BE49-F238E27FC236}">
                <a16:creationId xmlns:a16="http://schemas.microsoft.com/office/drawing/2014/main" id="{B2177965-9D81-49EA-2B0E-0EB1A9500317}"/>
              </a:ext>
            </a:extLst>
          </p:cNvPr>
          <p:cNvGraphicFramePr>
            <a:graphicFrameLocks noGrp="1"/>
          </p:cNvGraphicFramePr>
          <p:nvPr>
            <p:extLst>
              <p:ext uri="{D42A27DB-BD31-4B8C-83A1-F6EECF244321}">
                <p14:modId xmlns:p14="http://schemas.microsoft.com/office/powerpoint/2010/main" val="96150652"/>
              </p:ext>
            </p:extLst>
          </p:nvPr>
        </p:nvGraphicFramePr>
        <p:xfrm>
          <a:off x="480662" y="1587518"/>
          <a:ext cx="10841054" cy="2804007"/>
        </p:xfrm>
        <a:graphic>
          <a:graphicData uri="http://schemas.openxmlformats.org/drawingml/2006/table">
            <a:tbl>
              <a:tblPr firstRow="1" bandRow="1">
                <a:tableStyleId>{5C22544A-7EE6-4342-B048-85BDC9FD1C3A}</a:tableStyleId>
              </a:tblPr>
              <a:tblGrid>
                <a:gridCol w="3512095">
                  <a:extLst>
                    <a:ext uri="{9D8B030D-6E8A-4147-A177-3AD203B41FA5}">
                      <a16:colId xmlns:a16="http://schemas.microsoft.com/office/drawing/2014/main" val="605758937"/>
                    </a:ext>
                  </a:extLst>
                </a:gridCol>
                <a:gridCol w="7328959">
                  <a:extLst>
                    <a:ext uri="{9D8B030D-6E8A-4147-A177-3AD203B41FA5}">
                      <a16:colId xmlns:a16="http://schemas.microsoft.com/office/drawing/2014/main" val="3585365570"/>
                    </a:ext>
                  </a:extLst>
                </a:gridCol>
              </a:tblGrid>
              <a:tr h="554280">
                <a:tc>
                  <a:txBody>
                    <a:bodyPr/>
                    <a:lstStyle/>
                    <a:p>
                      <a:pPr algn="ctr"/>
                      <a:r>
                        <a:rPr lang="en-US" sz="2800" dirty="0">
                          <a:solidFill>
                            <a:srgbClr val="FFFF00"/>
                          </a:solidFill>
                        </a:rPr>
                        <a:t>Schedule</a:t>
                      </a:r>
                      <a:endParaRPr lang="en-IN" sz="2800" dirty="0">
                        <a:solidFill>
                          <a:srgbClr val="FFFF00"/>
                        </a:solidFill>
                      </a:endParaRPr>
                    </a:p>
                  </a:txBody>
                  <a:tcPr/>
                </a:tc>
                <a:tc>
                  <a:txBody>
                    <a:bodyPr/>
                    <a:lstStyle/>
                    <a:p>
                      <a:pPr algn="ctr"/>
                      <a:r>
                        <a:rPr lang="en-US" sz="2800" dirty="0">
                          <a:solidFill>
                            <a:srgbClr val="FFFF00"/>
                          </a:solidFill>
                        </a:rPr>
                        <a:t>Caption</a:t>
                      </a:r>
                      <a:endParaRPr lang="en-IN" sz="2800" dirty="0">
                        <a:solidFill>
                          <a:srgbClr val="FFFF00"/>
                        </a:solidFill>
                      </a:endParaRPr>
                    </a:p>
                  </a:txBody>
                  <a:tcPr/>
                </a:tc>
                <a:extLst>
                  <a:ext uri="{0D108BD9-81ED-4DB2-BD59-A6C34878D82A}">
                    <a16:rowId xmlns:a16="http://schemas.microsoft.com/office/drawing/2014/main" val="2980416032"/>
                  </a:ext>
                </a:extLst>
              </a:tr>
              <a:tr h="12715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kern="1200" dirty="0">
                          <a:solidFill>
                            <a:schemeClr val="dk1"/>
                          </a:solidFill>
                          <a:effectLst/>
                          <a:latin typeface="+mn-lt"/>
                          <a:ea typeface="+mn-ea"/>
                          <a:cs typeface="+mn-cs"/>
                        </a:rPr>
                        <a:t>Schedule 269T: </a:t>
                      </a:r>
                    </a:p>
                  </a:txBody>
                  <a:tcPr/>
                </a:tc>
                <a:tc>
                  <a:txBody>
                    <a:bodyPr/>
                    <a:lstStyle/>
                    <a:p>
                      <a:r>
                        <a:rPr lang="en-GB" sz="2400" dirty="0"/>
                        <a:t>Details of  repayment of  any amount being loan or deposit or any specified advance exceeding the limit specified in section 269T, during the previous year?</a:t>
                      </a:r>
                    </a:p>
                  </a:txBody>
                  <a:tcPr/>
                </a:tc>
                <a:extLst>
                  <a:ext uri="{0D108BD9-81ED-4DB2-BD59-A6C34878D82A}">
                    <a16:rowId xmlns:a16="http://schemas.microsoft.com/office/drawing/2014/main" val="3328456148"/>
                  </a:ext>
                </a:extLst>
              </a:tr>
              <a:tr h="489071">
                <a:tc>
                  <a:txBody>
                    <a:bodyPr/>
                    <a:lstStyle/>
                    <a:p>
                      <a:pPr algn="ctr"/>
                      <a:r>
                        <a:rPr lang="en-IN" sz="2400" dirty="0"/>
                        <a:t>Schedule TDS/TCS:</a:t>
                      </a:r>
                    </a:p>
                  </a:txBody>
                  <a:tcPr/>
                </a:tc>
                <a:tc>
                  <a:txBody>
                    <a:bodyPr/>
                    <a:lstStyle/>
                    <a:p>
                      <a:r>
                        <a:rPr lang="en-IN" sz="2400" dirty="0"/>
                        <a:t>Statement of TDS/TCS</a:t>
                      </a:r>
                    </a:p>
                  </a:txBody>
                  <a:tcPr/>
                </a:tc>
                <a:extLst>
                  <a:ext uri="{0D108BD9-81ED-4DB2-BD59-A6C34878D82A}">
                    <a16:rowId xmlns:a16="http://schemas.microsoft.com/office/drawing/2014/main" val="3700974122"/>
                  </a:ext>
                </a:extLst>
              </a:tr>
              <a:tr h="489071">
                <a:tc>
                  <a:txBody>
                    <a:bodyPr/>
                    <a:lstStyle/>
                    <a:p>
                      <a:pPr algn="ctr"/>
                      <a:r>
                        <a:rPr lang="en-IN" sz="2400" dirty="0"/>
                        <a:t>Schedule TDS/TCS: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a:t>Interest on TDS/TCS</a:t>
                      </a:r>
                    </a:p>
                  </a:txBody>
                  <a:tcPr/>
                </a:tc>
                <a:extLst>
                  <a:ext uri="{0D108BD9-81ED-4DB2-BD59-A6C34878D82A}">
                    <a16:rowId xmlns:a16="http://schemas.microsoft.com/office/drawing/2014/main" val="10003"/>
                  </a:ext>
                </a:extLst>
              </a:tr>
            </a:tbl>
          </a:graphicData>
        </a:graphic>
      </p:graphicFrame>
      <p:sp>
        <p:nvSpPr>
          <p:cNvPr id="6" name="TextBox 5">
            <a:extLst>
              <a:ext uri="{FF2B5EF4-FFF2-40B4-BE49-F238E27FC236}">
                <a16:creationId xmlns:a16="http://schemas.microsoft.com/office/drawing/2014/main" id="{820ACCF5-0FCD-13BC-4EDC-5E5FECDF6FA1}"/>
              </a:ext>
            </a:extLst>
          </p:cNvPr>
          <p:cNvSpPr txBox="1"/>
          <p:nvPr/>
        </p:nvSpPr>
        <p:spPr>
          <a:xfrm>
            <a:off x="3120390" y="5850975"/>
            <a:ext cx="6122869" cy="369332"/>
          </a:xfrm>
          <a:prstGeom prst="rect">
            <a:avLst/>
          </a:prstGeom>
          <a:noFill/>
        </p:spPr>
        <p:txBody>
          <a:bodyPr wrap="square">
            <a:spAutoFit/>
          </a:bodyPr>
          <a:lstStyle/>
          <a:p>
            <a:pPr algn="ctr"/>
            <a:r>
              <a:rPr lang="en-US" altLang="en-US" sz="1800" b="1" dirty="0">
                <a:solidFill>
                  <a:srgbClr val="002060"/>
                </a:solidFill>
              </a:rPr>
              <a:t>CA Chandrashekhar V. Chitale</a:t>
            </a:r>
            <a:endParaRPr lang="en-IN" sz="1800" b="1" dirty="0">
              <a:solidFill>
                <a:srgbClr val="002060"/>
              </a:solidFill>
            </a:endParaRPr>
          </a:p>
        </p:txBody>
      </p:sp>
    </p:spTree>
    <p:extLst>
      <p:ext uri="{BB962C8B-B14F-4D97-AF65-F5344CB8AC3E}">
        <p14:creationId xmlns:p14="http://schemas.microsoft.com/office/powerpoint/2010/main" val="206348543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8DF32A-D165-40DA-AAE8-A6E9579E2F79}"/>
              </a:ext>
            </a:extLst>
          </p:cNvPr>
          <p:cNvSpPr>
            <a:spLocks noGrp="1"/>
          </p:cNvSpPr>
          <p:nvPr>
            <p:ph type="title"/>
          </p:nvPr>
        </p:nvSpPr>
        <p:spPr/>
        <p:txBody>
          <a:bodyPr/>
          <a:lstStyle/>
          <a:p>
            <a:r>
              <a:rPr lang="en-US" dirty="0"/>
              <a:t>Questions </a:t>
            </a:r>
            <a:r>
              <a:rPr lang="en-US" dirty="0">
                <a:solidFill>
                  <a:schemeClr val="accent5"/>
                </a:solidFill>
              </a:rPr>
              <a:t>&amp;</a:t>
            </a:r>
            <a:r>
              <a:rPr lang="en-US" dirty="0"/>
              <a:t> answers</a:t>
            </a:r>
          </a:p>
        </p:txBody>
      </p:sp>
      <p:sp>
        <p:nvSpPr>
          <p:cNvPr id="7" name="Text Placeholder 6">
            <a:extLst>
              <a:ext uri="{FF2B5EF4-FFF2-40B4-BE49-F238E27FC236}">
                <a16:creationId xmlns:a16="http://schemas.microsoft.com/office/drawing/2014/main" id="{C3BC92DE-1779-4A44-AED9-0261C2497DD9}"/>
              </a:ext>
            </a:extLst>
          </p:cNvPr>
          <p:cNvSpPr>
            <a:spLocks noGrp="1"/>
          </p:cNvSpPr>
          <p:nvPr>
            <p:ph type="body" sz="quarter" idx="12"/>
          </p:nvPr>
        </p:nvSpPr>
        <p:spPr/>
        <p:txBody>
          <a:bodyPr/>
          <a:lstStyle/>
          <a:p>
            <a:r>
              <a:rPr lang="en-US" altLang="en-US" sz="2800" dirty="0"/>
              <a:t>Inviting questions from the audience</a:t>
            </a:r>
          </a:p>
          <a:p>
            <a:endParaRPr lang="en-US" sz="2800" dirty="0"/>
          </a:p>
        </p:txBody>
      </p:sp>
    </p:spTree>
    <p:extLst>
      <p:ext uri="{BB962C8B-B14F-4D97-AF65-F5344CB8AC3E}">
        <p14:creationId xmlns:p14="http://schemas.microsoft.com/office/powerpoint/2010/main" val="57671612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3EA6602-30A1-4051-A288-1510D0F072DB}"/>
              </a:ext>
            </a:extLst>
          </p:cNvPr>
          <p:cNvSpPr>
            <a:spLocks noGrp="1"/>
          </p:cNvSpPr>
          <p:nvPr>
            <p:ph type="title"/>
          </p:nvPr>
        </p:nvSpPr>
        <p:spPr>
          <a:xfrm>
            <a:off x="4429720" y="2484603"/>
            <a:ext cx="6477000" cy="1189037"/>
          </a:xfrm>
        </p:spPr>
        <p:txBody>
          <a:bodyPr/>
          <a:lstStyle/>
          <a:p>
            <a:r>
              <a:rPr lang="en-US" dirty="0">
                <a:solidFill>
                  <a:srgbClr val="FF2625"/>
                </a:solidFill>
              </a:rPr>
              <a:t>Thank you</a:t>
            </a:r>
            <a:endParaRPr lang="en-US" dirty="0"/>
          </a:p>
        </p:txBody>
      </p:sp>
      <p:sp>
        <p:nvSpPr>
          <p:cNvPr id="3" name="Text Placeholder 2">
            <a:extLst>
              <a:ext uri="{FF2B5EF4-FFF2-40B4-BE49-F238E27FC236}">
                <a16:creationId xmlns:a16="http://schemas.microsoft.com/office/drawing/2014/main" id="{D3316BC9-7937-4417-B232-1B37F4796011}"/>
              </a:ext>
            </a:extLst>
          </p:cNvPr>
          <p:cNvSpPr>
            <a:spLocks noGrp="1"/>
          </p:cNvSpPr>
          <p:nvPr>
            <p:ph type="body" sz="quarter" idx="11"/>
          </p:nvPr>
        </p:nvSpPr>
        <p:spPr>
          <a:xfrm>
            <a:off x="1871005" y="4953003"/>
            <a:ext cx="9805737" cy="922421"/>
          </a:xfrm>
        </p:spPr>
        <p:txBody>
          <a:bodyPr>
            <a:noAutofit/>
          </a:bodyPr>
          <a:lstStyle/>
          <a:p>
            <a:r>
              <a:rPr lang="en-US" altLang="en-US" sz="6000" dirty="0">
                <a:solidFill>
                  <a:schemeClr val="tx1"/>
                </a:solidFill>
                <a:latin typeface="Fave Script Bold Pro" panose="020F0502020204030204" pitchFamily="2" charset="0"/>
                <a:cs typeface="Dubai" panose="020B0503030403030204" pitchFamily="34" charset="-78"/>
              </a:rPr>
              <a:t>It was a </a:t>
            </a:r>
            <a:r>
              <a:rPr lang="en-US" altLang="en-US" sz="6000" u="sng" dirty="0">
                <a:solidFill>
                  <a:srgbClr val="0070C0"/>
                </a:solidFill>
                <a:latin typeface="Fave Script Bold Pro" panose="020F0502020204030204" pitchFamily="2" charset="0"/>
                <a:cs typeface="Dubai" panose="020B0503030403030204" pitchFamily="34" charset="-78"/>
              </a:rPr>
              <a:t>C. V. Chitale &amp; Co.</a:t>
            </a:r>
            <a:r>
              <a:rPr lang="en-US" altLang="en-US" sz="6000" dirty="0">
                <a:solidFill>
                  <a:srgbClr val="0070C0"/>
                </a:solidFill>
                <a:latin typeface="Fave Script Bold Pro" panose="020F0502020204030204" pitchFamily="2" charset="0"/>
                <a:cs typeface="Dubai" panose="020B0503030403030204" pitchFamily="34" charset="-78"/>
              </a:rPr>
              <a:t> </a:t>
            </a:r>
            <a:r>
              <a:rPr lang="en-US" altLang="en-US" sz="6000" dirty="0">
                <a:solidFill>
                  <a:srgbClr val="FE4387"/>
                </a:solidFill>
                <a:latin typeface="Fave Script Bold Pro" panose="020F0502020204030204" pitchFamily="2" charset="0"/>
                <a:cs typeface="Dubai" panose="020B0503030403030204" pitchFamily="34" charset="-78"/>
              </a:rPr>
              <a:t>presentation</a:t>
            </a:r>
            <a:endParaRPr lang="en-US" sz="6000" dirty="0">
              <a:solidFill>
                <a:srgbClr val="FE4387"/>
              </a:solidFill>
              <a:latin typeface="Fave Script Bold Pro" panose="020F0502020204030204" pitchFamily="2" charset="0"/>
              <a:cs typeface="Dubai" panose="020B0503030403030204" pitchFamily="34" charset="-78"/>
            </a:endParaRPr>
          </a:p>
        </p:txBody>
      </p:sp>
    </p:spTree>
    <p:extLst>
      <p:ext uri="{BB962C8B-B14F-4D97-AF65-F5344CB8AC3E}">
        <p14:creationId xmlns:p14="http://schemas.microsoft.com/office/powerpoint/2010/main" val="399248813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BA0B6F-5258-479C-87B7-C806E6757035}"/>
              </a:ext>
            </a:extLst>
          </p:cNvPr>
          <p:cNvSpPr>
            <a:spLocks noGrp="1"/>
          </p:cNvSpPr>
          <p:nvPr>
            <p:ph type="title"/>
          </p:nvPr>
        </p:nvSpPr>
        <p:spPr>
          <a:xfrm>
            <a:off x="328863" y="342981"/>
            <a:ext cx="6477000" cy="1189038"/>
          </a:xfrm>
        </p:spPr>
        <p:txBody>
          <a:bodyPr/>
          <a:lstStyle/>
          <a:p>
            <a:r>
              <a:rPr lang="en-US" sz="4000" dirty="0">
                <a:solidFill>
                  <a:srgbClr val="C00000"/>
                </a:solidFill>
              </a:rPr>
              <a:t>Exemption Provisions</a:t>
            </a:r>
            <a:endParaRPr lang="en-US" dirty="0">
              <a:solidFill>
                <a:srgbClr val="C00000"/>
              </a:solidFill>
            </a:endParaRPr>
          </a:p>
        </p:txBody>
      </p:sp>
      <p:sp>
        <p:nvSpPr>
          <p:cNvPr id="2" name="Text Placeholder 1">
            <a:extLst>
              <a:ext uri="{FF2B5EF4-FFF2-40B4-BE49-F238E27FC236}">
                <a16:creationId xmlns:a16="http://schemas.microsoft.com/office/drawing/2014/main" id="{3F36812B-2065-4A2B-B59B-8957022687BC}"/>
              </a:ext>
            </a:extLst>
          </p:cNvPr>
          <p:cNvSpPr>
            <a:spLocks noGrp="1"/>
          </p:cNvSpPr>
          <p:nvPr>
            <p:ph type="body" sz="quarter" idx="11"/>
          </p:nvPr>
        </p:nvSpPr>
        <p:spPr>
          <a:xfrm>
            <a:off x="437147" y="1359568"/>
            <a:ext cx="7070558" cy="4981074"/>
          </a:xfrm>
        </p:spPr>
        <p:txBody>
          <a:bodyPr>
            <a:noAutofit/>
          </a:bodyPr>
          <a:lstStyle/>
          <a:p>
            <a:r>
              <a:rPr lang="en-US" altLang="en-US" sz="2800" dirty="0">
                <a:solidFill>
                  <a:srgbClr val="0070C0"/>
                </a:solidFill>
              </a:rPr>
              <a:t>Charitable Institution</a:t>
            </a:r>
          </a:p>
          <a:p>
            <a:r>
              <a:rPr lang="en-US" altLang="en-US" sz="2800" dirty="0">
                <a:solidFill>
                  <a:srgbClr val="0070C0"/>
                </a:solidFill>
              </a:rPr>
              <a:t>Charity – </a:t>
            </a:r>
            <a:r>
              <a:rPr lang="en-US" altLang="en-US" sz="2800" dirty="0">
                <a:solidFill>
                  <a:srgbClr val="FF0000"/>
                </a:solidFill>
              </a:rPr>
              <a:t>Section 2(15)</a:t>
            </a:r>
          </a:p>
          <a:p>
            <a:r>
              <a:rPr lang="en-US" altLang="en-US" sz="2800" dirty="0">
                <a:solidFill>
                  <a:srgbClr val="0070C0"/>
                </a:solidFill>
              </a:rPr>
              <a:t>Conditions for Exemption – </a:t>
            </a:r>
            <a:r>
              <a:rPr lang="en-US" altLang="en-US" sz="2800" dirty="0">
                <a:solidFill>
                  <a:srgbClr val="FF0000"/>
                </a:solidFill>
              </a:rPr>
              <a:t>Section 12A</a:t>
            </a:r>
          </a:p>
          <a:p>
            <a:pPr marL="514350" indent="-514350">
              <a:buAutoNum type="arabicPeriod"/>
            </a:pPr>
            <a:r>
              <a:rPr lang="en-US" altLang="en-US" sz="2800" dirty="0">
                <a:solidFill>
                  <a:srgbClr val="0070C0"/>
                </a:solidFill>
              </a:rPr>
              <a:t>Registration</a:t>
            </a:r>
          </a:p>
          <a:p>
            <a:pPr marL="514350" indent="-514350">
              <a:buAutoNum type="arabicPeriod"/>
            </a:pPr>
            <a:r>
              <a:rPr lang="en-IN" sz="2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Total income  exceeds the maximum amount which is not chargeable to tax</a:t>
            </a:r>
          </a:p>
          <a:p>
            <a:r>
              <a:rPr lang="en-US" sz="2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i="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a:t>
            </a:r>
            <a:r>
              <a:rPr lang="en-US" sz="2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Books of account</a:t>
            </a:r>
          </a:p>
          <a:p>
            <a:r>
              <a:rPr lang="en-US" sz="2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(ii)	Audit of accounts</a:t>
            </a:r>
          </a:p>
          <a:p>
            <a:pPr marL="342900" indent="-342900">
              <a:buAutoNum type="arabicPeriod" startAt="3"/>
            </a:pPr>
            <a:r>
              <a:rPr lang="en-IN"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Furnished the return of income </a:t>
            </a:r>
            <a:r>
              <a:rPr lang="en-IN"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 139(4A)</a:t>
            </a:r>
          </a:p>
          <a:p>
            <a:pPr marL="342900" indent="-342900">
              <a:buAutoNum type="arabicPeriod" startAt="3"/>
            </a:pPr>
            <a:r>
              <a:rPr lang="en-US"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Compliance with </a:t>
            </a:r>
            <a:r>
              <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section 11</a:t>
            </a:r>
            <a:endParaRPr lang="en-US" altLang="en-US" sz="2800" dirty="0">
              <a:solidFill>
                <a:srgbClr val="C00000"/>
              </a:solidFill>
            </a:endParaRPr>
          </a:p>
        </p:txBody>
      </p:sp>
      <p:sp>
        <p:nvSpPr>
          <p:cNvPr id="3" name="TextBox 2">
            <a:extLst>
              <a:ext uri="{FF2B5EF4-FFF2-40B4-BE49-F238E27FC236}">
                <a16:creationId xmlns:a16="http://schemas.microsoft.com/office/drawing/2014/main" id="{91E37AFC-EC11-3AA1-0201-53C3FA0CF3E6}"/>
              </a:ext>
            </a:extLst>
          </p:cNvPr>
          <p:cNvSpPr txBox="1"/>
          <p:nvPr/>
        </p:nvSpPr>
        <p:spPr>
          <a:xfrm>
            <a:off x="3567363" y="6284186"/>
            <a:ext cx="6093994" cy="461665"/>
          </a:xfrm>
          <a:prstGeom prst="rect">
            <a:avLst/>
          </a:prstGeom>
          <a:noFill/>
        </p:spPr>
        <p:txBody>
          <a:bodyPr wrap="square">
            <a:spAutoFit/>
          </a:bodyPr>
          <a:lstStyle/>
          <a:p>
            <a:pPr algn="ctr"/>
            <a:r>
              <a:rPr lang="en-US" altLang="en-US" sz="2400" b="1" dirty="0">
                <a:solidFill>
                  <a:srgbClr val="002060"/>
                </a:solidFill>
              </a:rPr>
              <a:t>CA Chandrashekhar V. Chitale</a:t>
            </a:r>
            <a:endParaRPr lang="en-IN" sz="2400" b="1" dirty="0">
              <a:solidFill>
                <a:srgbClr val="002060"/>
              </a:solidFill>
            </a:endParaRPr>
          </a:p>
        </p:txBody>
      </p:sp>
    </p:spTree>
    <p:extLst>
      <p:ext uri="{BB962C8B-B14F-4D97-AF65-F5344CB8AC3E}">
        <p14:creationId xmlns:p14="http://schemas.microsoft.com/office/powerpoint/2010/main" val="277679659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randombar(horizont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randombar(horizont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randombar(horizontal)">
                                      <p:cBhvr>
                                        <p:cTn id="5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FBE6B-DC67-4E64-80F4-CADE978D2FE3}"/>
              </a:ext>
            </a:extLst>
          </p:cNvPr>
          <p:cNvSpPr>
            <a:spLocks noGrp="1"/>
          </p:cNvSpPr>
          <p:nvPr>
            <p:ph type="title"/>
          </p:nvPr>
        </p:nvSpPr>
        <p:spPr>
          <a:xfrm>
            <a:off x="581526" y="2545377"/>
            <a:ext cx="10668000" cy="615553"/>
          </a:xfrm>
        </p:spPr>
        <p:txBody>
          <a:bodyPr/>
          <a:lstStyle/>
          <a:p>
            <a:pPr fontAlgn="auto">
              <a:spcAft>
                <a:spcPts val="0"/>
              </a:spcAft>
            </a:pPr>
            <a:r>
              <a:rPr lang="en-US" dirty="0">
                <a:solidFill>
                  <a:srgbClr val="FF2625"/>
                </a:solidFill>
              </a:rPr>
              <a:t>Recent Amendments</a:t>
            </a:r>
            <a:endParaRPr lang="en-US" dirty="0"/>
          </a:p>
        </p:txBody>
      </p:sp>
      <p:sp>
        <p:nvSpPr>
          <p:cNvPr id="10" name="Text Placeholder 9">
            <a:extLst>
              <a:ext uri="{FF2B5EF4-FFF2-40B4-BE49-F238E27FC236}">
                <a16:creationId xmlns:a16="http://schemas.microsoft.com/office/drawing/2014/main" id="{3E90A16C-1235-4DE1-9AE7-2F7599C83F90}"/>
              </a:ext>
            </a:extLst>
          </p:cNvPr>
          <p:cNvSpPr>
            <a:spLocks noGrp="1"/>
          </p:cNvSpPr>
          <p:nvPr>
            <p:ph type="body" sz="quarter" idx="4294967295"/>
          </p:nvPr>
        </p:nvSpPr>
        <p:spPr>
          <a:xfrm>
            <a:off x="762000" y="1600200"/>
            <a:ext cx="10668000" cy="762000"/>
          </a:xfrm>
        </p:spPr>
        <p:txBody>
          <a:bodyPr lIns="91440">
            <a:normAutofit/>
          </a:bodyPr>
          <a:lstStyle/>
          <a:p>
            <a:pPr marL="0" indent="0">
              <a:buNone/>
            </a:pPr>
            <a:r>
              <a:rPr lang="en-US" altLang="en-US" sz="1800" b="0" dirty="0">
                <a:solidFill>
                  <a:schemeClr val="bg2"/>
                </a:solidFill>
                <a:latin typeface="+mj-lt"/>
              </a:rPr>
              <a:t> </a:t>
            </a:r>
          </a:p>
        </p:txBody>
      </p:sp>
      <p:sp>
        <p:nvSpPr>
          <p:cNvPr id="2" name="TextBox 1">
            <a:extLst>
              <a:ext uri="{FF2B5EF4-FFF2-40B4-BE49-F238E27FC236}">
                <a16:creationId xmlns:a16="http://schemas.microsoft.com/office/drawing/2014/main" id="{F2DC4B5B-E3CD-0F61-82AA-65E64AA60300}"/>
              </a:ext>
            </a:extLst>
          </p:cNvPr>
          <p:cNvSpPr txBox="1"/>
          <p:nvPr/>
        </p:nvSpPr>
        <p:spPr>
          <a:xfrm>
            <a:off x="3049003" y="5740802"/>
            <a:ext cx="6093994" cy="461665"/>
          </a:xfrm>
          <a:prstGeom prst="rect">
            <a:avLst/>
          </a:prstGeom>
          <a:noFill/>
        </p:spPr>
        <p:txBody>
          <a:bodyPr wrap="square">
            <a:spAutoFit/>
          </a:bodyPr>
          <a:lstStyle/>
          <a:p>
            <a:pPr algn="ctr"/>
            <a:r>
              <a:rPr lang="en-US" altLang="en-US" sz="2400" b="1" dirty="0">
                <a:solidFill>
                  <a:srgbClr val="002060"/>
                </a:solidFill>
              </a:rPr>
              <a:t>CA Chandrashekhar V. Chitale</a:t>
            </a:r>
            <a:endParaRPr lang="en-IN" sz="2400" b="1" dirty="0">
              <a:solidFill>
                <a:srgbClr val="002060"/>
              </a:solidFill>
            </a:endParaRPr>
          </a:p>
        </p:txBody>
      </p:sp>
    </p:spTree>
    <p:extLst>
      <p:ext uri="{BB962C8B-B14F-4D97-AF65-F5344CB8AC3E}">
        <p14:creationId xmlns:p14="http://schemas.microsoft.com/office/powerpoint/2010/main" val="396278150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412856"/>
            <a:ext cx="9320463" cy="1189038"/>
          </a:xfrm>
        </p:spPr>
        <p:txBody>
          <a:bodyPr>
            <a:normAutofit/>
          </a:bodyPr>
          <a:lstStyle/>
          <a:p>
            <a:r>
              <a:rPr lang="en-US" sz="4400" dirty="0">
                <a:solidFill>
                  <a:srgbClr val="FFFF00"/>
                </a:solidFill>
              </a:rPr>
              <a:t>Recent Amendments - Judiciary</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593558" y="1687163"/>
            <a:ext cx="10884568" cy="3799237"/>
          </a:xfrm>
        </p:spPr>
        <p:txBody>
          <a:bodyPr>
            <a:noAutofit/>
          </a:bodyPr>
          <a:lstStyle/>
          <a:p>
            <a:pPr marL="514350" indent="-514350">
              <a:lnSpc>
                <a:spcPct val="100000"/>
              </a:lnSpc>
              <a:buFont typeface="Arial" panose="020B0604020202020204" pitchFamily="34" charset="0"/>
              <a:buAutoNum type="arabicPeriod"/>
            </a:pPr>
            <a:r>
              <a:rPr lang="en-US" sz="3200" dirty="0">
                <a:latin typeface="Arial" panose="020B0604020202020204" pitchFamily="34" charset="0"/>
                <a:cs typeface="Arial" panose="020B0604020202020204" pitchFamily="34" charset="0"/>
              </a:rPr>
              <a:t>New Noble Educational Society v. CCIT </a:t>
            </a:r>
          </a:p>
          <a:p>
            <a:pPr>
              <a:lnSpc>
                <a:spcPct val="100000"/>
              </a:lnSpc>
            </a:pPr>
            <a:r>
              <a:rPr lang="en-US" sz="3200" dirty="0">
                <a:latin typeface="Arial" panose="020B0604020202020204" pitchFamily="34" charset="0"/>
                <a:cs typeface="Arial" panose="020B0604020202020204" pitchFamily="34" charset="0"/>
              </a:rPr>
              <a:t>	(2022) 448 ITR 594 / 219 DTR 89 / 329 CTR 137</a:t>
            </a:r>
          </a:p>
          <a:p>
            <a:pPr marL="514350" indent="-514350">
              <a:lnSpc>
                <a:spcPct val="100000"/>
              </a:lnSpc>
              <a:buAutoNum type="arabicPeriod" startAt="2"/>
            </a:pPr>
            <a:r>
              <a:rPr lang="en-US" sz="3200" dirty="0">
                <a:latin typeface="Arial" panose="020B0604020202020204" pitchFamily="34" charset="0"/>
                <a:cs typeface="Arial" panose="020B0604020202020204" pitchFamily="34" charset="0"/>
              </a:rPr>
              <a:t>Assistant Commissioner of Income-tax(Exemptions)    	Vs Ahmedabad Urban Development authority</a:t>
            </a:r>
          </a:p>
          <a:p>
            <a:pPr>
              <a:lnSpc>
                <a:spcPct val="100000"/>
              </a:lnSpc>
            </a:pPr>
            <a:r>
              <a:rPr lang="en-US" sz="3200" b="0" dirty="0">
                <a:latin typeface="Arial" panose="020B0604020202020204" pitchFamily="34" charset="0"/>
                <a:cs typeface="Arial" panose="020B0604020202020204" pitchFamily="34" charset="0"/>
              </a:rPr>
              <a:t>	</a:t>
            </a:r>
            <a:r>
              <a:rPr lang="en-IN" sz="3200" dirty="0">
                <a:latin typeface="Arial" panose="020B0604020202020204" pitchFamily="34" charset="0"/>
                <a:cs typeface="Arial" panose="020B0604020202020204" pitchFamily="34" charset="0"/>
              </a:rPr>
              <a:t>[2022] 144 taxmann.com 78 (SC)</a:t>
            </a:r>
            <a:endParaRPr lang="en-US" sz="3200" dirty="0">
              <a:latin typeface="Arial" panose="020B0604020202020204" pitchFamily="34" charset="0"/>
              <a:cs typeface="Arial" panose="020B0604020202020204" pitchFamily="34" charset="0"/>
            </a:endParaRPr>
          </a:p>
          <a:p>
            <a:pPr marL="514350" indent="-514350">
              <a:lnSpc>
                <a:spcPct val="100000"/>
              </a:lnSpc>
              <a:buFont typeface="Arial" panose="020B0604020202020204" pitchFamily="34" charset="0"/>
              <a:buAutoNum type="arabicPeriod"/>
            </a:pPr>
            <a:endParaRPr lang="en-US" sz="3200" dirty="0">
              <a:latin typeface="Arial" panose="020B0604020202020204" pitchFamily="34" charset="0"/>
              <a:cs typeface="Arial" panose="020B0604020202020204" pitchFamily="34" charset="0"/>
            </a:endParaRP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p>
          <a:p>
            <a:endParaRPr lang="en-IN" dirty="0"/>
          </a:p>
        </p:txBody>
      </p:sp>
      <p:sp>
        <p:nvSpPr>
          <p:cNvPr id="2" name="TextBox 1">
            <a:extLst>
              <a:ext uri="{FF2B5EF4-FFF2-40B4-BE49-F238E27FC236}">
                <a16:creationId xmlns:a16="http://schemas.microsoft.com/office/drawing/2014/main" id="{54DDFA55-9191-EF69-2E1A-0BC5EFC6EC23}"/>
              </a:ext>
            </a:extLst>
          </p:cNvPr>
          <p:cNvSpPr txBox="1"/>
          <p:nvPr/>
        </p:nvSpPr>
        <p:spPr>
          <a:xfrm>
            <a:off x="3049003" y="5645098"/>
            <a:ext cx="6093994" cy="461665"/>
          </a:xfrm>
          <a:prstGeom prst="rect">
            <a:avLst/>
          </a:prstGeom>
          <a:noFill/>
        </p:spPr>
        <p:txBody>
          <a:bodyPr wrap="square">
            <a:spAutoFit/>
          </a:bodyPr>
          <a:lstStyle/>
          <a:p>
            <a:pPr algn="ctr"/>
            <a:r>
              <a:rPr lang="en-US" altLang="en-US" sz="2400" b="1" dirty="0">
                <a:solidFill>
                  <a:srgbClr val="FFFF00"/>
                </a:solidFill>
              </a:rPr>
              <a:t>CA Chandrashekhar V. Chitale</a:t>
            </a:r>
            <a:endParaRPr lang="en-IN" sz="2400" b="1" dirty="0">
              <a:solidFill>
                <a:srgbClr val="FFFF00"/>
              </a:solidFill>
            </a:endParaRPr>
          </a:p>
        </p:txBody>
      </p:sp>
    </p:spTree>
    <p:extLst>
      <p:ext uri="{BB962C8B-B14F-4D97-AF65-F5344CB8AC3E}">
        <p14:creationId xmlns:p14="http://schemas.microsoft.com/office/powerpoint/2010/main" val="44932870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randombar(horizontal)">
                                      <p:cBhvr>
                                        <p:cTn id="27"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412856"/>
            <a:ext cx="9320463" cy="1189038"/>
          </a:xfrm>
        </p:spPr>
        <p:txBody>
          <a:bodyPr>
            <a:normAutofit/>
          </a:bodyPr>
          <a:lstStyle/>
          <a:p>
            <a:r>
              <a:rPr lang="en-US" sz="4400" dirty="0">
                <a:solidFill>
                  <a:srgbClr val="FFFF00"/>
                </a:solidFill>
              </a:rPr>
              <a:t>Recent Amendments - Legislature</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62000" y="1601894"/>
            <a:ext cx="10884568" cy="4551046"/>
          </a:xfrm>
        </p:spPr>
        <p:txBody>
          <a:bodyPr>
            <a:noAutofit/>
          </a:bodyPr>
          <a:lstStyle/>
          <a:p>
            <a:r>
              <a:rPr lang="en-US" altLang="en-US" sz="3200" u="sng" dirty="0">
                <a:solidFill>
                  <a:schemeClr val="accent2">
                    <a:lumMod val="60000"/>
                    <a:lumOff val="40000"/>
                  </a:schemeClr>
                </a:solidFill>
                <a:latin typeface="Arial" panose="020B0604020202020204" pitchFamily="34" charset="0"/>
                <a:cs typeface="Arial" panose="020B0604020202020204" pitchFamily="34" charset="0"/>
              </a:rPr>
              <a:t>The Finance Act, 2021</a:t>
            </a:r>
          </a:p>
          <a:p>
            <a:pPr marL="514350" indent="-514350">
              <a:buAutoNum type="arabicPeriod"/>
            </a:pPr>
            <a:r>
              <a:rPr lang="en-US" altLang="en-US" sz="3200" dirty="0">
                <a:latin typeface="Arial" panose="020B0604020202020204" pitchFamily="34" charset="0"/>
                <a:cs typeface="Arial" panose="020B0604020202020204" pitchFamily="34" charset="0"/>
              </a:rPr>
              <a:t>Corpus Donation :</a:t>
            </a:r>
          </a:p>
          <a:p>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i</a:t>
            </a:r>
            <a:r>
              <a:rPr lang="en-US" altLang="en-US" sz="3200" dirty="0">
                <a:latin typeface="Arial" panose="020B0604020202020204" pitchFamily="34" charset="0"/>
                <a:cs typeface="Arial" panose="020B0604020202020204" pitchFamily="34" charset="0"/>
              </a:rPr>
              <a:t>) Investment, (ii) Utilization, (iii) Invested Back  </a:t>
            </a:r>
          </a:p>
          <a:p>
            <a:pPr marL="514350" indent="-514350">
              <a:buAutoNum type="arabicPeriod" startAt="2"/>
            </a:pPr>
            <a:r>
              <a:rPr lang="en-IN" sz="3200" dirty="0">
                <a:effectLst/>
                <a:latin typeface="Arial" panose="020B0604020202020204" pitchFamily="34" charset="0"/>
                <a:ea typeface="Calibri" panose="020F0502020204030204" pitchFamily="34" charset="0"/>
                <a:cs typeface="Arial" panose="020B0604020202020204" pitchFamily="34" charset="0"/>
              </a:rPr>
              <a:t>Application out of Loan and Repayment of Loan</a:t>
            </a:r>
          </a:p>
          <a:p>
            <a:pPr marL="514350" indent="-514350">
              <a:buAutoNum type="arabicPeriod" startAt="2"/>
            </a:pPr>
            <a:r>
              <a:rPr lang="en-IN" sz="3200" dirty="0">
                <a:effectLst/>
                <a:latin typeface="Arial" panose="020B0604020202020204" pitchFamily="34" charset="0"/>
                <a:ea typeface="Calibri" panose="020F0502020204030204" pitchFamily="34" charset="0"/>
                <a:cs typeface="Arial" panose="020B0604020202020204" pitchFamily="34" charset="0"/>
              </a:rPr>
              <a:t>No set off for prior period deficiency</a:t>
            </a: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endParaRPr lang="en-IN" dirty="0"/>
          </a:p>
        </p:txBody>
      </p:sp>
      <p:sp>
        <p:nvSpPr>
          <p:cNvPr id="6" name="TextBox 5">
            <a:extLst>
              <a:ext uri="{FF2B5EF4-FFF2-40B4-BE49-F238E27FC236}">
                <a16:creationId xmlns:a16="http://schemas.microsoft.com/office/drawing/2014/main" id="{0E8C3964-2634-38B7-8C59-F866C7593B48}"/>
              </a:ext>
            </a:extLst>
          </p:cNvPr>
          <p:cNvSpPr txBox="1"/>
          <p:nvPr/>
        </p:nvSpPr>
        <p:spPr>
          <a:xfrm>
            <a:off x="2758240" y="5606534"/>
            <a:ext cx="6093994"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Tree>
    <p:extLst>
      <p:ext uri="{BB962C8B-B14F-4D97-AF65-F5344CB8AC3E}">
        <p14:creationId xmlns:p14="http://schemas.microsoft.com/office/powerpoint/2010/main" val="159375395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randombar(horizontal)">
                                      <p:cBhvr>
                                        <p:cTn id="27" dur="5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randombar(horizontal)">
                                      <p:cBhvr>
                                        <p:cTn id="32"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a:xfrm>
            <a:off x="749967" y="287615"/>
            <a:ext cx="9320463" cy="660687"/>
          </a:xfrm>
        </p:spPr>
        <p:txBody>
          <a:bodyPr>
            <a:normAutofit fontScale="90000"/>
          </a:bodyPr>
          <a:lstStyle/>
          <a:p>
            <a:r>
              <a:rPr lang="en-US" sz="4400" dirty="0">
                <a:solidFill>
                  <a:srgbClr val="FFFF00"/>
                </a:solidFill>
              </a:rPr>
              <a:t>Recent Amendments - Legislature</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49967" y="1014663"/>
            <a:ext cx="10884568" cy="4690305"/>
          </a:xfrm>
        </p:spPr>
        <p:txBody>
          <a:bodyPr>
            <a:noAutofit/>
          </a:bodyPr>
          <a:lstStyle/>
          <a:p>
            <a:r>
              <a:rPr lang="en-US" altLang="en-US" sz="3200" u="sng" dirty="0">
                <a:solidFill>
                  <a:schemeClr val="accent2">
                    <a:lumMod val="60000"/>
                    <a:lumOff val="40000"/>
                  </a:schemeClr>
                </a:solidFill>
                <a:latin typeface="Arial" panose="020B0604020202020204" pitchFamily="34" charset="0"/>
                <a:cs typeface="Arial" panose="020B0604020202020204" pitchFamily="34" charset="0"/>
              </a:rPr>
              <a:t>The Finance Act, 2022</a:t>
            </a:r>
          </a:p>
          <a:p>
            <a:pPr marL="514350" indent="-514350">
              <a:buAutoNum type="arabicPeriod"/>
            </a:pPr>
            <a:r>
              <a:rPr lang="en-US" altLang="en-US" sz="3200" dirty="0">
                <a:latin typeface="Arial" panose="020B0604020202020204" pitchFamily="34" charset="0"/>
                <a:cs typeface="Arial" panose="020B0604020202020204" pitchFamily="34" charset="0"/>
              </a:rPr>
              <a:t>Registration – For All Trusts / 5 Years – </a:t>
            </a:r>
            <a:r>
              <a:rPr lang="en-US" altLang="en-US" sz="3200" b="0" dirty="0">
                <a:solidFill>
                  <a:srgbClr val="FFC000"/>
                </a:solidFill>
                <a:latin typeface="Arial" panose="020B0604020202020204" pitchFamily="34" charset="0"/>
                <a:cs typeface="Arial" panose="020B0604020202020204" pitchFamily="34" charset="0"/>
              </a:rPr>
              <a:t>Sec. 12A/AB</a:t>
            </a:r>
            <a:endParaRPr lang="en-US" altLang="en-US" sz="3200" dirty="0">
              <a:latin typeface="Arial" panose="020B0604020202020204" pitchFamily="34" charset="0"/>
              <a:cs typeface="Arial" panose="020B0604020202020204" pitchFamily="34" charset="0"/>
            </a:endParaRPr>
          </a:p>
          <a:p>
            <a:pPr marL="514350" indent="-514350">
              <a:buAutoNum type="arabicPeriod"/>
            </a:pPr>
            <a:r>
              <a:rPr lang="en-US" altLang="en-US" sz="3200" dirty="0">
                <a:latin typeface="Arial" panose="020B0604020202020204" pitchFamily="34" charset="0"/>
                <a:cs typeface="Arial" panose="020B0604020202020204" pitchFamily="34" charset="0"/>
              </a:rPr>
              <a:t>Application on Actual Payment – </a:t>
            </a:r>
            <a:r>
              <a:rPr lang="en-US" altLang="en-US" sz="3200" b="0" dirty="0">
                <a:solidFill>
                  <a:srgbClr val="FFC000"/>
                </a:solidFill>
                <a:latin typeface="Arial" panose="020B0604020202020204" pitchFamily="34" charset="0"/>
                <a:cs typeface="Arial" panose="020B0604020202020204" pitchFamily="34" charset="0"/>
              </a:rPr>
              <a:t>Sec. 11</a:t>
            </a:r>
            <a:r>
              <a:rPr lang="en-US" altLang="en-US" sz="3200" dirty="0">
                <a:latin typeface="Arial" panose="020B0604020202020204" pitchFamily="34" charset="0"/>
                <a:cs typeface="Arial" panose="020B0604020202020204" pitchFamily="34" charset="0"/>
              </a:rPr>
              <a:t> </a:t>
            </a:r>
            <a:r>
              <a:rPr lang="en-US" altLang="en-US" sz="3200" b="0" dirty="0">
                <a:solidFill>
                  <a:srgbClr val="FFC000"/>
                </a:solidFill>
                <a:latin typeface="Arial" panose="020B0604020202020204" pitchFamily="34" charset="0"/>
                <a:cs typeface="Arial" panose="020B0604020202020204" pitchFamily="34" charset="0"/>
              </a:rPr>
              <a:t>Explanation</a:t>
            </a:r>
            <a:endParaRPr lang="en-US" altLang="en-US" sz="3200" dirty="0">
              <a:latin typeface="Arial" panose="020B0604020202020204" pitchFamily="34" charset="0"/>
              <a:cs typeface="Arial" panose="020B0604020202020204" pitchFamily="34" charset="0"/>
            </a:endParaRPr>
          </a:p>
          <a:p>
            <a:pPr marL="514350" indent="-514350">
              <a:buAutoNum type="arabicPeriod"/>
            </a:pPr>
            <a:r>
              <a:rPr lang="en-US" altLang="en-US" sz="3200" dirty="0">
                <a:latin typeface="Arial" panose="020B0604020202020204" pitchFamily="34" charset="0"/>
                <a:cs typeface="Arial" panose="020B0604020202020204" pitchFamily="34" charset="0"/>
              </a:rPr>
              <a:t>Income on Section 13(10) – </a:t>
            </a:r>
            <a:r>
              <a:rPr lang="en-US" altLang="en-US" sz="3200" b="0" dirty="0">
                <a:solidFill>
                  <a:srgbClr val="FFC000"/>
                </a:solidFill>
                <a:latin typeface="Arial" panose="020B0604020202020204" pitchFamily="34" charset="0"/>
                <a:cs typeface="Arial" panose="020B0604020202020204" pitchFamily="34" charset="0"/>
              </a:rPr>
              <a:t>breach of Section 2(15) proviso or Section 12(1) – (b)/(</a:t>
            </a:r>
            <a:r>
              <a:rPr lang="en-US" altLang="en-US" sz="3200" b="0" dirty="0" err="1">
                <a:solidFill>
                  <a:srgbClr val="FFC000"/>
                </a:solidFill>
                <a:latin typeface="Arial" panose="020B0604020202020204" pitchFamily="34" charset="0"/>
                <a:cs typeface="Arial" panose="020B0604020202020204" pitchFamily="34" charset="0"/>
              </a:rPr>
              <a:t>ba</a:t>
            </a:r>
            <a:r>
              <a:rPr lang="en-US" altLang="en-US" sz="3200" b="0" dirty="0">
                <a:solidFill>
                  <a:srgbClr val="FFC000"/>
                </a:solidFill>
                <a:latin typeface="Arial" panose="020B0604020202020204" pitchFamily="34" charset="0"/>
                <a:cs typeface="Arial" panose="020B0604020202020204" pitchFamily="34" charset="0"/>
              </a:rPr>
              <a:t>)</a:t>
            </a:r>
            <a:r>
              <a:rPr lang="en-US" altLang="en-US" sz="3200" dirty="0">
                <a:latin typeface="Arial" panose="020B0604020202020204" pitchFamily="34" charset="0"/>
                <a:cs typeface="Arial" panose="020B0604020202020204" pitchFamily="34" charset="0"/>
              </a:rPr>
              <a:t> </a:t>
            </a:r>
          </a:p>
          <a:p>
            <a:pPr marL="514350" indent="-514350">
              <a:buAutoNum type="arabicPeriod"/>
            </a:pPr>
            <a:r>
              <a:rPr lang="en-US" sz="3200" dirty="0"/>
              <a:t>Renovation / repair of places of worship </a:t>
            </a:r>
            <a:r>
              <a:rPr lang="en-US" altLang="en-US" sz="3200" dirty="0">
                <a:latin typeface="Arial" panose="020B0604020202020204" pitchFamily="34" charset="0"/>
                <a:cs typeface="Arial" panose="020B0604020202020204" pitchFamily="34" charset="0"/>
              </a:rPr>
              <a:t>– </a:t>
            </a:r>
            <a:r>
              <a:rPr lang="en-US" altLang="en-US" sz="3200" b="0" dirty="0">
                <a:solidFill>
                  <a:srgbClr val="FFC000"/>
                </a:solidFill>
                <a:latin typeface="Arial" panose="020B0604020202020204" pitchFamily="34" charset="0"/>
                <a:cs typeface="Arial" panose="020B0604020202020204" pitchFamily="34" charset="0"/>
              </a:rPr>
              <a:t>Sec. 11</a:t>
            </a:r>
            <a:r>
              <a:rPr lang="en-US" altLang="en-US" sz="3200" dirty="0">
                <a:latin typeface="Arial" panose="020B0604020202020204" pitchFamily="34" charset="0"/>
                <a:cs typeface="Arial" panose="020B0604020202020204" pitchFamily="34" charset="0"/>
              </a:rPr>
              <a:t> </a:t>
            </a:r>
            <a:r>
              <a:rPr lang="en-US" altLang="en-US" sz="3200" b="0" dirty="0">
                <a:solidFill>
                  <a:srgbClr val="FFC000"/>
                </a:solidFill>
                <a:latin typeface="Arial" panose="020B0604020202020204" pitchFamily="34" charset="0"/>
                <a:cs typeface="Arial" panose="020B0604020202020204" pitchFamily="34" charset="0"/>
              </a:rPr>
              <a:t>Explanation (3A)  - Option </a:t>
            </a:r>
            <a:endParaRPr lang="en-US" altLang="en-US" sz="3200" dirty="0">
              <a:latin typeface="Arial" panose="020B0604020202020204" pitchFamily="34" charset="0"/>
              <a:cs typeface="Arial" panose="020B0604020202020204" pitchFamily="34" charset="0"/>
            </a:endParaRPr>
          </a:p>
          <a:p>
            <a:pPr marL="514350" indent="-514350">
              <a:buAutoNum type="arabicPeriod"/>
            </a:pPr>
            <a:r>
              <a:rPr lang="en-US" altLang="en-US" sz="3200" dirty="0">
                <a:latin typeface="Arial" panose="020B0604020202020204" pitchFamily="34" charset="0"/>
                <a:cs typeface="Arial" panose="020B0604020202020204" pitchFamily="34" charset="0"/>
              </a:rPr>
              <a:t> Books of Account – </a:t>
            </a:r>
            <a:r>
              <a:rPr lang="en-US" altLang="en-US" sz="3200" b="0" dirty="0">
                <a:solidFill>
                  <a:srgbClr val="FFC000"/>
                </a:solidFill>
                <a:latin typeface="Arial" panose="020B0604020202020204" pitchFamily="34" charset="0"/>
                <a:cs typeface="Arial" panose="020B0604020202020204" pitchFamily="34" charset="0"/>
              </a:rPr>
              <a:t>Sec. 12(1)(b)(</a:t>
            </a:r>
            <a:r>
              <a:rPr lang="en-US" altLang="en-US" sz="3200" b="0" dirty="0" err="1">
                <a:solidFill>
                  <a:srgbClr val="FFC000"/>
                </a:solidFill>
                <a:latin typeface="Arial" panose="020B0604020202020204" pitchFamily="34" charset="0"/>
                <a:cs typeface="Arial" panose="020B0604020202020204" pitchFamily="34" charset="0"/>
              </a:rPr>
              <a:t>i</a:t>
            </a:r>
            <a:r>
              <a:rPr lang="en-US" altLang="en-US" sz="3200" b="0" dirty="0">
                <a:solidFill>
                  <a:srgbClr val="FFC000"/>
                </a:solidFill>
                <a:latin typeface="Arial" panose="020B0604020202020204" pitchFamily="34" charset="0"/>
                <a:cs typeface="Arial" panose="020B0604020202020204" pitchFamily="34" charset="0"/>
              </a:rPr>
              <a:t>) / Rule 17AA</a:t>
            </a:r>
          </a:p>
          <a:p>
            <a:pPr marL="514350" indent="-514350">
              <a:buAutoNum type="arabicPeriod"/>
            </a:pPr>
            <a:r>
              <a:rPr lang="en-IN" sz="3200" b="0" dirty="0">
                <a:solidFill>
                  <a:srgbClr val="FFC000"/>
                </a:solidFill>
              </a:rPr>
              <a:t>Section 12AB(4) Specified Violation  </a:t>
            </a:r>
            <a:r>
              <a:rPr lang="en-IN" sz="3200" b="0" dirty="0"/>
              <a:t>7. Section 271 AAE.</a:t>
            </a:r>
            <a:endParaRPr lang="en-US" altLang="en-US" sz="3200" b="0" dirty="0">
              <a:solidFill>
                <a:srgbClr val="FFC000"/>
              </a:solidFill>
              <a:latin typeface="Arial" panose="020B0604020202020204" pitchFamily="34" charset="0"/>
              <a:cs typeface="Arial" panose="020B0604020202020204" pitchFamily="34" charset="0"/>
            </a:endParaRPr>
          </a:p>
          <a:p>
            <a:pPr marL="514350" indent="-514350">
              <a:buAutoNum type="arabicPeriod"/>
            </a:pPr>
            <a:endParaRPr lang="en-US" altLang="en-US" sz="3200" b="0" dirty="0">
              <a:solidFill>
                <a:srgbClr val="FFC000"/>
              </a:solidFill>
              <a:latin typeface="Arial" panose="020B0604020202020204" pitchFamily="34" charset="0"/>
              <a:cs typeface="Arial" panose="020B0604020202020204" pitchFamily="34" charset="0"/>
            </a:endParaRPr>
          </a:p>
          <a:p>
            <a:pPr marL="514350" indent="-514350">
              <a:buAutoNum type="arabicPeriod"/>
            </a:pPr>
            <a:endParaRPr lang="en-US" altLang="en-US" sz="3200" b="0" dirty="0">
              <a:solidFill>
                <a:srgbClr val="FFC000"/>
              </a:solidFill>
              <a:latin typeface="Arial" panose="020B0604020202020204" pitchFamily="34" charset="0"/>
              <a:cs typeface="Arial" panose="020B0604020202020204" pitchFamily="34" charset="0"/>
            </a:endParaRPr>
          </a:p>
        </p:txBody>
      </p:sp>
      <p:sp>
        <p:nvSpPr>
          <p:cNvPr id="4" name="Picture Placeholder 3" descr="picture placeholder">
            <a:extLst>
              <a:ext uri="{FF2B5EF4-FFF2-40B4-BE49-F238E27FC236}">
                <a16:creationId xmlns:a16="http://schemas.microsoft.com/office/drawing/2014/main" id="{93D5B08B-062C-44B9-B26B-59FC596B377F}"/>
              </a:ext>
            </a:extLst>
          </p:cNvPr>
          <p:cNvSpPr>
            <a:spLocks noGrp="1"/>
          </p:cNvSpPr>
          <p:nvPr>
            <p:ph type="pic" sz="quarter" idx="13"/>
          </p:nvPr>
        </p:nvSpPr>
        <p:spPr/>
        <p:txBody>
          <a:bodyPr/>
          <a:lstStyle/>
          <a:p>
            <a:r>
              <a:rPr lang="en-US" dirty="0"/>
              <a:t> </a:t>
            </a:r>
            <a:endParaRPr lang="en-IN" dirty="0"/>
          </a:p>
        </p:txBody>
      </p:sp>
      <p:sp>
        <p:nvSpPr>
          <p:cNvPr id="5" name="Picture Placeholder 4" descr="picture placeholder">
            <a:extLst>
              <a:ext uri="{FF2B5EF4-FFF2-40B4-BE49-F238E27FC236}">
                <a16:creationId xmlns:a16="http://schemas.microsoft.com/office/drawing/2014/main" id="{26E58EC9-97A8-4831-B77A-6206FB7F4B53}"/>
              </a:ext>
            </a:extLst>
          </p:cNvPr>
          <p:cNvSpPr>
            <a:spLocks noGrp="1"/>
          </p:cNvSpPr>
          <p:nvPr>
            <p:ph type="pic" sz="quarter" idx="14"/>
          </p:nvPr>
        </p:nvSpPr>
        <p:spPr>
          <a:xfrm>
            <a:off x="6858000" y="1066800"/>
            <a:ext cx="4572000" cy="2362200"/>
          </a:xfrm>
        </p:spPr>
        <p:txBody>
          <a:bodyPr/>
          <a:lstStyle/>
          <a:p>
            <a:r>
              <a:rPr lang="en-US" dirty="0"/>
              <a:t> </a:t>
            </a:r>
            <a:endParaRPr lang="en-IN" dirty="0"/>
          </a:p>
        </p:txBody>
      </p:sp>
      <p:sp>
        <p:nvSpPr>
          <p:cNvPr id="6" name="TextBox 5">
            <a:extLst>
              <a:ext uri="{FF2B5EF4-FFF2-40B4-BE49-F238E27FC236}">
                <a16:creationId xmlns:a16="http://schemas.microsoft.com/office/drawing/2014/main" id="{0E8C3964-2634-38B7-8C59-F866C7593B48}"/>
              </a:ext>
            </a:extLst>
          </p:cNvPr>
          <p:cNvSpPr txBox="1"/>
          <p:nvPr/>
        </p:nvSpPr>
        <p:spPr>
          <a:xfrm>
            <a:off x="3468104" y="5843337"/>
            <a:ext cx="6093994" cy="369332"/>
          </a:xfrm>
          <a:prstGeom prst="rect">
            <a:avLst/>
          </a:prstGeom>
          <a:noFill/>
        </p:spPr>
        <p:txBody>
          <a:bodyPr wrap="square">
            <a:spAutoFit/>
          </a:bodyPr>
          <a:lstStyle/>
          <a:p>
            <a:pPr algn="ctr"/>
            <a:r>
              <a:rPr lang="en-US" altLang="en-US" sz="1800" b="1" dirty="0">
                <a:solidFill>
                  <a:srgbClr val="FFFF00"/>
                </a:solidFill>
              </a:rPr>
              <a:t>CA Chandrashekhar V. Chitale</a:t>
            </a:r>
            <a:endParaRPr lang="en-IN" sz="1800" b="1" dirty="0">
              <a:solidFill>
                <a:srgbClr val="FFFF00"/>
              </a:solidFill>
            </a:endParaRPr>
          </a:p>
        </p:txBody>
      </p:sp>
    </p:spTree>
    <p:extLst>
      <p:ext uri="{BB962C8B-B14F-4D97-AF65-F5344CB8AC3E}">
        <p14:creationId xmlns:p14="http://schemas.microsoft.com/office/powerpoint/2010/main" val="298646757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randombar(horizontal)">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randombar(horizontal)">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randombar(horizontal)">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randombar(horizontal)">
                                      <p:cBhvr>
                                        <p:cTn id="27" dur="5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randombar(horizontal)">
                                      <p:cBhvr>
                                        <p:cTn id="32" dur="500"/>
                                        <p:tgtEl>
                                          <p:spTgt spid="92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Effect transition="in" filter="randombar(horizontal)">
                                      <p:cBhvr>
                                        <p:cTn id="37" dur="500"/>
                                        <p:tgtEl>
                                          <p:spTgt spid="92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9219">
                                            <p:txEl>
                                              <p:pRg st="6" end="6"/>
                                            </p:txEl>
                                          </p:spTgt>
                                        </p:tgtEl>
                                        <p:attrNameLst>
                                          <p:attrName>style.visibility</p:attrName>
                                        </p:attrNameLst>
                                      </p:cBhvr>
                                      <p:to>
                                        <p:strVal val="visible"/>
                                      </p:to>
                                    </p:set>
                                    <p:animEffect transition="in" filter="randombar(horizontal)">
                                      <p:cBhvr>
                                        <p:cTn id="42" dur="500"/>
                                        <p:tgtEl>
                                          <p:spTgt spid="9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219" grpId="0" build="p"/>
    </p:bldLst>
  </p:timing>
</p:sld>
</file>

<file path=ppt/theme/theme1.xml><?xml version="1.0" encoding="utf-8"?>
<a:theme xmlns:a="http://schemas.openxmlformats.org/drawingml/2006/main" name="Office Theme">
  <a:themeElements>
    <a:clrScheme name="Custom 14">
      <a:dk1>
        <a:srgbClr val="000000"/>
      </a:dk1>
      <a:lt1>
        <a:srgbClr val="FFFFFF"/>
      </a:lt1>
      <a:dk2>
        <a:srgbClr val="000000"/>
      </a:dk2>
      <a:lt2>
        <a:srgbClr val="E6E6E6"/>
      </a:lt2>
      <a:accent1>
        <a:srgbClr val="0078D4"/>
      </a:accent1>
      <a:accent2>
        <a:srgbClr val="007788"/>
      </a:accent2>
      <a:accent3>
        <a:srgbClr val="297C2A"/>
      </a:accent3>
      <a:accent4>
        <a:srgbClr val="FF2625"/>
      </a:accent4>
      <a:accent5>
        <a:srgbClr val="FE4387"/>
      </a:accent5>
      <a:accent6>
        <a:srgbClr val="D7D7D7"/>
      </a:accent6>
      <a:hlink>
        <a:srgbClr val="51E5FF"/>
      </a:hlink>
      <a:folHlink>
        <a:srgbClr val="0078D4"/>
      </a:folHlink>
    </a:clrScheme>
    <a:fontScheme name="Custom 4">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aritable Institutions - New Law + New Audit Provisions Presentation 1 Sept" id="{658CEF8B-E438-438E-9CCD-A5B90F3F3B1D}" vid="{1AE68D9C-AFFA-4B49-A73F-1B04905E73B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33495144-B44D-41C6-A6BC-6CBBE0B43F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A2CAE0-6B1F-40A5-853C-FCF4D4DD97B1}">
  <ds:schemaRefs>
    <ds:schemaRef ds:uri="http://schemas.microsoft.com/sharepoint/v3/contenttype/forms"/>
  </ds:schemaRefs>
</ds:datastoreItem>
</file>

<file path=customXml/itemProps3.xml><?xml version="1.0" encoding="utf-8"?>
<ds:datastoreItem xmlns:ds="http://schemas.openxmlformats.org/officeDocument/2006/customXml" ds:itemID="{DC32F492-CA3B-4148-BFCA-BDEC356E512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
  <TotalTime>0</TotalTime>
  <Words>2745</Words>
  <Application>Microsoft Office PowerPoint</Application>
  <PresentationFormat>Widescreen</PresentationFormat>
  <Paragraphs>455</Paragraphs>
  <Slides>42</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Calibri</vt:lpstr>
      <vt:lpstr>Courier New</vt:lpstr>
      <vt:lpstr>Fave Script Bold Pro</vt:lpstr>
      <vt:lpstr>Segoe UI</vt:lpstr>
      <vt:lpstr>Times New Roman</vt:lpstr>
      <vt:lpstr>Times New Roman Bold</vt:lpstr>
      <vt:lpstr>Wingdings</vt:lpstr>
      <vt:lpstr>Office Theme</vt:lpstr>
      <vt:lpstr>Direct Taxation Committee of ICAI  &amp;  Pune Branch of WIRC</vt:lpstr>
      <vt:lpstr>Charitable Institutions –  Recent Amendments &amp; Amended Audit Provisions</vt:lpstr>
      <vt:lpstr>Exemption Provisions</vt:lpstr>
      <vt:lpstr>Exemption Provisions</vt:lpstr>
      <vt:lpstr>Exemption Provisions</vt:lpstr>
      <vt:lpstr>Recent Amendments</vt:lpstr>
      <vt:lpstr>Recent Amendments - Judiciary</vt:lpstr>
      <vt:lpstr>Recent Amendments - Legislature</vt:lpstr>
      <vt:lpstr>Recent Amendments - Legislature</vt:lpstr>
      <vt:lpstr>Recent Amendments - Legislature</vt:lpstr>
      <vt:lpstr>Recent Amendments - Legislature</vt:lpstr>
      <vt:lpstr>Recent Amendments - Legislature</vt:lpstr>
      <vt:lpstr>Recent Amendments - Legislature</vt:lpstr>
      <vt:lpstr>Recent Amendments - Administration</vt:lpstr>
      <vt:lpstr>Amended Audit Reports</vt:lpstr>
      <vt:lpstr> </vt:lpstr>
      <vt:lpstr> </vt:lpstr>
      <vt:lpstr>Form 10B</vt:lpstr>
      <vt:lpstr>Audit Report</vt:lpstr>
      <vt:lpstr>Audit Provisions</vt:lpstr>
      <vt:lpstr>AS &amp; SA</vt:lpstr>
      <vt:lpstr>Annexure Statement of Particulars</vt:lpstr>
      <vt:lpstr>Annexure Statement of Particulars</vt:lpstr>
      <vt:lpstr>Annexure Statement of Particulars</vt:lpstr>
      <vt:lpstr>Annexure Statement of Particulars</vt:lpstr>
      <vt:lpstr>Annexure Statement of Particulars</vt:lpstr>
      <vt:lpstr>Annexure Statement of Particulars</vt:lpstr>
      <vt:lpstr>Annexure Statement of Particulars</vt:lpstr>
      <vt:lpstr>Annexure Statement of Particulars</vt:lpstr>
      <vt:lpstr>Annexure Statement of Particulars</vt:lpstr>
      <vt:lpstr>Annexure Statement of Particulars</vt:lpstr>
      <vt:lpstr>Annexure Statement of Particulars</vt:lpstr>
      <vt:lpstr>Schedules</vt:lpstr>
      <vt:lpstr>Annexure Schedules to fill as may be applicable - Form 10B</vt:lpstr>
      <vt:lpstr>Annexure Schedules to fill as may be applicable - Form 10B</vt:lpstr>
      <vt:lpstr>Annexure Schedules to fill as may be applicable - Form 10B</vt:lpstr>
      <vt:lpstr>Annexure Schedules to fill as may be applicable - Form 10B</vt:lpstr>
      <vt:lpstr>Annexure Schedules to fill as may be applicable - Form 10B</vt:lpstr>
      <vt:lpstr>Annexure Schedules to fill as may be applicable - Form 10B</vt:lpstr>
      <vt:lpstr>Annexure Schedules to fill as may be applicable - Form 10B</vt:lpstr>
      <vt:lpstr>Questions &amp; answers</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2020-09-22T16:47:05Z</dcterms:created>
  <dcterms:modified xsi:type="dcterms:W3CDTF">2023-09-01T01:32:37Z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