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67" r:id="rId2"/>
    <p:sldMasterId id="2147483679" r:id="rId3"/>
  </p:sldMasterIdLst>
  <p:notesMasterIdLst>
    <p:notesMasterId r:id="rId154"/>
  </p:notesMasterIdLst>
  <p:sldIdLst>
    <p:sldId id="327" r:id="rId4"/>
    <p:sldId id="257" r:id="rId5"/>
    <p:sldId id="258" r:id="rId6"/>
    <p:sldId id="259" r:id="rId7"/>
    <p:sldId id="464" r:id="rId8"/>
    <p:sldId id="542" r:id="rId9"/>
    <p:sldId id="498" r:id="rId10"/>
    <p:sldId id="499" r:id="rId11"/>
    <p:sldId id="260" r:id="rId12"/>
    <p:sldId id="261" r:id="rId13"/>
    <p:sldId id="262" r:id="rId14"/>
    <p:sldId id="506" r:id="rId15"/>
    <p:sldId id="505" r:id="rId16"/>
    <p:sldId id="492" r:id="rId17"/>
    <p:sldId id="263" r:id="rId18"/>
    <p:sldId id="264" r:id="rId19"/>
    <p:sldId id="530" r:id="rId20"/>
    <p:sldId id="445" r:id="rId21"/>
    <p:sldId id="447" r:id="rId22"/>
    <p:sldId id="446" r:id="rId23"/>
    <p:sldId id="448" r:id="rId24"/>
    <p:sldId id="449" r:id="rId25"/>
    <p:sldId id="450" r:id="rId26"/>
    <p:sldId id="451" r:id="rId27"/>
    <p:sldId id="491" r:id="rId28"/>
    <p:sldId id="452" r:id="rId29"/>
    <p:sldId id="510" r:id="rId30"/>
    <p:sldId id="453" r:id="rId31"/>
    <p:sldId id="454" r:id="rId32"/>
    <p:sldId id="455" r:id="rId33"/>
    <p:sldId id="485" r:id="rId34"/>
    <p:sldId id="497" r:id="rId35"/>
    <p:sldId id="456" r:id="rId36"/>
    <p:sldId id="457" r:id="rId37"/>
    <p:sldId id="458" r:id="rId38"/>
    <p:sldId id="459" r:id="rId39"/>
    <p:sldId id="502" r:id="rId40"/>
    <p:sldId id="504" r:id="rId41"/>
    <p:sldId id="508" r:id="rId42"/>
    <p:sldId id="460" r:id="rId43"/>
    <p:sldId id="543" r:id="rId44"/>
    <p:sldId id="544" r:id="rId45"/>
    <p:sldId id="265" r:id="rId46"/>
    <p:sldId id="435" r:id="rId47"/>
    <p:sldId id="550" r:id="rId48"/>
    <p:sldId id="437" r:id="rId49"/>
    <p:sldId id="438" r:id="rId50"/>
    <p:sldId id="439" r:id="rId51"/>
    <p:sldId id="461" r:id="rId52"/>
    <p:sldId id="440" r:id="rId53"/>
    <p:sldId id="545" r:id="rId54"/>
    <p:sldId id="441" r:id="rId55"/>
    <p:sldId id="468" r:id="rId56"/>
    <p:sldId id="442" r:id="rId57"/>
    <p:sldId id="443" r:id="rId58"/>
    <p:sldId id="444" r:id="rId59"/>
    <p:sldId id="507" r:id="rId60"/>
    <p:sldId id="266" r:id="rId61"/>
    <p:sldId id="286" r:id="rId62"/>
    <p:sldId id="287" r:id="rId63"/>
    <p:sldId id="288" r:id="rId64"/>
    <p:sldId id="509" r:id="rId65"/>
    <p:sldId id="354" r:id="rId66"/>
    <p:sldId id="431" r:id="rId67"/>
    <p:sldId id="432" r:id="rId68"/>
    <p:sldId id="433" r:id="rId69"/>
    <p:sldId id="267" r:id="rId70"/>
    <p:sldId id="268" r:id="rId71"/>
    <p:sldId id="269" r:id="rId72"/>
    <p:sldId id="270" r:id="rId73"/>
    <p:sldId id="271" r:id="rId74"/>
    <p:sldId id="272" r:id="rId75"/>
    <p:sldId id="273" r:id="rId76"/>
    <p:sldId id="274" r:id="rId77"/>
    <p:sldId id="275" r:id="rId78"/>
    <p:sldId id="480" r:id="rId79"/>
    <p:sldId id="486" r:id="rId80"/>
    <p:sldId id="487" r:id="rId81"/>
    <p:sldId id="489" r:id="rId82"/>
    <p:sldId id="481" r:id="rId83"/>
    <p:sldId id="483" r:id="rId84"/>
    <p:sldId id="500" r:id="rId85"/>
    <p:sldId id="501" r:id="rId86"/>
    <p:sldId id="533" r:id="rId87"/>
    <p:sldId id="537" r:id="rId88"/>
    <p:sldId id="538" r:id="rId89"/>
    <p:sldId id="539" r:id="rId90"/>
    <p:sldId id="462" r:id="rId91"/>
    <p:sldId id="540" r:id="rId92"/>
    <p:sldId id="541" r:id="rId93"/>
    <p:sldId id="513" r:id="rId94"/>
    <p:sldId id="512" r:id="rId95"/>
    <p:sldId id="469" r:id="rId96"/>
    <p:sldId id="463" r:id="rId97"/>
    <p:sldId id="496" r:id="rId98"/>
    <p:sldId id="465" r:id="rId99"/>
    <p:sldId id="466" r:id="rId100"/>
    <p:sldId id="514" r:id="rId101"/>
    <p:sldId id="529" r:id="rId102"/>
    <p:sldId id="515" r:id="rId103"/>
    <p:sldId id="516" r:id="rId104"/>
    <p:sldId id="518" r:id="rId105"/>
    <p:sldId id="517" r:id="rId106"/>
    <p:sldId id="519" r:id="rId107"/>
    <p:sldId id="520" r:id="rId108"/>
    <p:sldId id="521" r:id="rId109"/>
    <p:sldId id="522" r:id="rId110"/>
    <p:sldId id="524" r:id="rId111"/>
    <p:sldId id="546" r:id="rId112"/>
    <p:sldId id="511" r:id="rId113"/>
    <p:sldId id="525" r:id="rId114"/>
    <p:sldId id="526" r:id="rId115"/>
    <p:sldId id="527" r:id="rId116"/>
    <p:sldId id="528" r:id="rId117"/>
    <p:sldId id="276" r:id="rId118"/>
    <p:sldId id="277" r:id="rId119"/>
    <p:sldId id="490" r:id="rId120"/>
    <p:sldId id="278" r:id="rId121"/>
    <p:sldId id="470" r:id="rId122"/>
    <p:sldId id="547" r:id="rId123"/>
    <p:sldId id="471" r:id="rId124"/>
    <p:sldId id="494" r:id="rId125"/>
    <p:sldId id="472" r:id="rId126"/>
    <p:sldId id="473" r:id="rId127"/>
    <p:sldId id="548" r:id="rId128"/>
    <p:sldId id="474" r:id="rId129"/>
    <p:sldId id="475" r:id="rId130"/>
    <p:sldId id="484" r:id="rId131"/>
    <p:sldId id="493" r:id="rId132"/>
    <p:sldId id="488" r:id="rId133"/>
    <p:sldId id="279" r:id="rId134"/>
    <p:sldId id="280" r:id="rId135"/>
    <p:sldId id="281" r:id="rId136"/>
    <p:sldId id="282" r:id="rId137"/>
    <p:sldId id="283" r:id="rId138"/>
    <p:sldId id="366" r:id="rId139"/>
    <p:sldId id="367" r:id="rId140"/>
    <p:sldId id="476" r:id="rId141"/>
    <p:sldId id="368" r:id="rId142"/>
    <p:sldId id="369" r:id="rId143"/>
    <p:sldId id="477" r:id="rId144"/>
    <p:sldId id="478" r:id="rId145"/>
    <p:sldId id="361" r:id="rId146"/>
    <p:sldId id="365" r:id="rId147"/>
    <p:sldId id="479" r:id="rId148"/>
    <p:sldId id="531" r:id="rId149"/>
    <p:sldId id="532" r:id="rId150"/>
    <p:sldId id="386" r:id="rId151"/>
    <p:sldId id="284" r:id="rId152"/>
    <p:sldId id="549" r:id="rId1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r Vivek" initials="AV" lastIdx="1" clrIdx="0">
    <p:extLst>
      <p:ext uri="{19B8F6BF-5375-455C-9EA6-DF929625EA0E}">
        <p15:presenceInfo xmlns:p15="http://schemas.microsoft.com/office/powerpoint/2012/main" userId="59903406fce5018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462" autoAdjust="0"/>
  </p:normalViewPr>
  <p:slideViewPr>
    <p:cSldViewPr snapToGrid="0">
      <p:cViewPr varScale="1">
        <p:scale>
          <a:sx n="86" d="100"/>
          <a:sy n="86" d="100"/>
        </p:scale>
        <p:origin x="105"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tableStyles" Target="tableStyle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commentAuthors" Target="commentAuthor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presProps" Target="pres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notesMaster" Target="notesMasters/notesMaster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B6EF0-E031-4439-A89B-E7FCD0174ED0}" type="doc">
      <dgm:prSet loTypeId="urn:microsoft.com/office/officeart/2005/8/layout/bProcess3" loCatId="process" qsTypeId="urn:microsoft.com/office/officeart/2005/8/quickstyle/simple4" qsCatId="simple" csTypeId="urn:microsoft.com/office/officeart/2005/8/colors/colorful1" csCatId="colorful" phldr="1"/>
      <dgm:spPr/>
      <dgm:t>
        <a:bodyPr/>
        <a:lstStyle/>
        <a:p>
          <a:endParaRPr lang="en-US"/>
        </a:p>
      </dgm:t>
    </dgm:pt>
    <dgm:pt modelId="{3EE68EE0-2E5A-4EB6-936E-98CC4E871CD7}">
      <dgm:prSet phldrT="[Text]" custT="1"/>
      <dgm:spPr/>
      <dgm:t>
        <a:bodyPr/>
        <a:lstStyle/>
        <a:p>
          <a:r>
            <a:rPr lang="en-IN" sz="1600" b="1" dirty="0">
              <a:ea typeface="Times New Roman" panose="02020603050405020304" pitchFamily="18" charset="0"/>
              <a:cs typeface="Arial" panose="020B0604020202020204" pitchFamily="34" charset="0"/>
            </a:rPr>
            <a:t>CIRP Cost and liquidation Cost (including any interim finance), </a:t>
          </a:r>
          <a:endParaRPr lang="en-US" sz="1600" dirty="0"/>
        </a:p>
      </dgm:t>
    </dgm:pt>
    <dgm:pt modelId="{F6FAC23D-87D5-4A55-A2CD-9F3C12E7C21F}" type="parTrans" cxnId="{8EDECFBE-9766-4582-813A-6E533DCDD36D}">
      <dgm:prSet/>
      <dgm:spPr/>
      <dgm:t>
        <a:bodyPr/>
        <a:lstStyle/>
        <a:p>
          <a:endParaRPr lang="en-US" sz="1600">
            <a:solidFill>
              <a:schemeClr val="tx1"/>
            </a:solidFill>
          </a:endParaRPr>
        </a:p>
      </dgm:t>
    </dgm:pt>
    <dgm:pt modelId="{3158BC96-BE2B-4A84-A1D3-A4C66B66F99C}" type="sibTrans" cxnId="{8EDECFBE-9766-4582-813A-6E533DCDD36D}">
      <dgm:prSet custT="1"/>
      <dgm:spPr/>
      <dgm:t>
        <a:bodyPr/>
        <a:lstStyle/>
        <a:p>
          <a:endParaRPr lang="en-US" sz="1600" dirty="0">
            <a:solidFill>
              <a:schemeClr val="tx1"/>
            </a:solidFill>
          </a:endParaRPr>
        </a:p>
      </dgm:t>
    </dgm:pt>
    <dgm:pt modelId="{8BB0CA22-A446-4046-BFBB-CDBD04201C4F}">
      <dgm:prSet custT="1"/>
      <dgm:spPr/>
      <dgm:t>
        <a:bodyPr/>
        <a:lstStyle/>
        <a:p>
          <a:r>
            <a:rPr lang="en-IN" sz="1600" b="1" dirty="0">
              <a:ea typeface="Times New Roman" panose="02020603050405020304" pitchFamily="18" charset="0"/>
              <a:cs typeface="Arial" panose="020B0604020202020204" pitchFamily="34" charset="0"/>
            </a:rPr>
            <a:t>Secured debt together with workmen dues for the preceding 24 months rank highest in priority based on value of security interest of each creditor.   </a:t>
          </a:r>
        </a:p>
      </dgm:t>
    </dgm:pt>
    <dgm:pt modelId="{9A3A8E74-6C70-4B39-A75B-DC7B383983AC}" type="parTrans" cxnId="{278B5988-D0AD-4967-8444-E5B370A887B0}">
      <dgm:prSet/>
      <dgm:spPr/>
      <dgm:t>
        <a:bodyPr/>
        <a:lstStyle/>
        <a:p>
          <a:endParaRPr lang="en-US" sz="1600">
            <a:solidFill>
              <a:schemeClr val="tx1"/>
            </a:solidFill>
          </a:endParaRPr>
        </a:p>
      </dgm:t>
    </dgm:pt>
    <dgm:pt modelId="{0E4222F1-2107-4669-80DA-A2BC021021E7}" type="sibTrans" cxnId="{278B5988-D0AD-4967-8444-E5B370A887B0}">
      <dgm:prSet custT="1"/>
      <dgm:spPr/>
      <dgm:t>
        <a:bodyPr/>
        <a:lstStyle/>
        <a:p>
          <a:endParaRPr lang="en-US" sz="1600" dirty="0">
            <a:solidFill>
              <a:schemeClr val="tx1"/>
            </a:solidFill>
          </a:endParaRPr>
        </a:p>
      </dgm:t>
    </dgm:pt>
    <dgm:pt modelId="{51C3A5AE-B275-430C-B8FA-2F52908146DC}">
      <dgm:prSet custT="1"/>
      <dgm:spPr/>
      <dgm:t>
        <a:bodyPr/>
        <a:lstStyle/>
        <a:p>
          <a:r>
            <a:rPr lang="en-IN" sz="1600" b="1" dirty="0">
              <a:ea typeface="Times New Roman" panose="02020603050405020304" pitchFamily="18" charset="0"/>
              <a:cs typeface="Arial" panose="020B0604020202020204" pitchFamily="34" charset="0"/>
            </a:rPr>
            <a:t>Employee dues for a period of12 months</a:t>
          </a:r>
        </a:p>
      </dgm:t>
    </dgm:pt>
    <dgm:pt modelId="{A2BE2891-A32A-492B-B0CB-E7052BCBF06C}" type="parTrans" cxnId="{A3031EF7-CED6-48F0-ACC4-431FD6CD23AC}">
      <dgm:prSet/>
      <dgm:spPr/>
      <dgm:t>
        <a:bodyPr/>
        <a:lstStyle/>
        <a:p>
          <a:endParaRPr lang="en-US" sz="1600">
            <a:solidFill>
              <a:schemeClr val="tx1"/>
            </a:solidFill>
          </a:endParaRPr>
        </a:p>
      </dgm:t>
    </dgm:pt>
    <dgm:pt modelId="{5FFF8FB2-12A4-49C4-AC36-7C2A78738521}" type="sibTrans" cxnId="{A3031EF7-CED6-48F0-ACC4-431FD6CD23AC}">
      <dgm:prSet custT="1"/>
      <dgm:spPr/>
      <dgm:t>
        <a:bodyPr/>
        <a:lstStyle/>
        <a:p>
          <a:endParaRPr lang="en-US" sz="1600" dirty="0">
            <a:solidFill>
              <a:schemeClr val="tx1"/>
            </a:solidFill>
          </a:endParaRPr>
        </a:p>
      </dgm:t>
    </dgm:pt>
    <dgm:pt modelId="{6C7C2F24-ABF9-4D9B-9321-C6B79B83F6D7}">
      <dgm:prSet custT="1"/>
      <dgm:spPr/>
      <dgm:t>
        <a:bodyPr/>
        <a:lstStyle/>
        <a:p>
          <a:r>
            <a:rPr lang="en-IN" sz="1600" b="1" dirty="0">
              <a:ea typeface="Times New Roman" panose="02020603050405020304" pitchFamily="18" charset="0"/>
              <a:cs typeface="Arial" panose="020B0604020202020204" pitchFamily="34" charset="0"/>
            </a:rPr>
            <a:t>Other unsecured financial creditors. </a:t>
          </a:r>
        </a:p>
      </dgm:t>
    </dgm:pt>
    <dgm:pt modelId="{9C1BB6C0-34B5-4D4E-879F-C8B0C84F1EB2}" type="parTrans" cxnId="{57BF2B1F-555D-43DD-8BC0-CD808BF12C96}">
      <dgm:prSet/>
      <dgm:spPr/>
      <dgm:t>
        <a:bodyPr/>
        <a:lstStyle/>
        <a:p>
          <a:endParaRPr lang="en-US" sz="1600">
            <a:solidFill>
              <a:schemeClr val="tx1"/>
            </a:solidFill>
          </a:endParaRPr>
        </a:p>
      </dgm:t>
    </dgm:pt>
    <dgm:pt modelId="{9EFF768D-B06C-48D2-94BC-7E2991D75DAE}" type="sibTrans" cxnId="{57BF2B1F-555D-43DD-8BC0-CD808BF12C96}">
      <dgm:prSet custT="1"/>
      <dgm:spPr/>
      <dgm:t>
        <a:bodyPr/>
        <a:lstStyle/>
        <a:p>
          <a:endParaRPr lang="en-US" sz="1600" dirty="0">
            <a:solidFill>
              <a:schemeClr val="tx1"/>
            </a:solidFill>
          </a:endParaRPr>
        </a:p>
      </dgm:t>
    </dgm:pt>
    <dgm:pt modelId="{C3D98D20-115C-4D01-85B6-5ED7CCF51ABF}">
      <dgm:prSet custT="1"/>
      <dgm:spPr/>
      <dgm:t>
        <a:bodyPr/>
        <a:lstStyle/>
        <a:p>
          <a:r>
            <a:rPr lang="en-IN" sz="1600" b="1" dirty="0">
              <a:ea typeface="Times New Roman" panose="02020603050405020304" pitchFamily="18" charset="0"/>
              <a:cs typeface="Arial" panose="020B0604020202020204" pitchFamily="34" charset="0"/>
            </a:rPr>
            <a:t>Central and state Government dues (2years)and remaining part of secured debt, if any after sale of mortgaged assets by financial creditors  </a:t>
          </a:r>
        </a:p>
      </dgm:t>
    </dgm:pt>
    <dgm:pt modelId="{F320B108-960D-4CCA-9ABD-03D206C215FB}" type="parTrans" cxnId="{8B2316F8-C7C7-41C4-8180-34BB56E08BCA}">
      <dgm:prSet/>
      <dgm:spPr/>
      <dgm:t>
        <a:bodyPr/>
        <a:lstStyle/>
        <a:p>
          <a:endParaRPr lang="en-US" sz="1600">
            <a:solidFill>
              <a:schemeClr val="tx1"/>
            </a:solidFill>
          </a:endParaRPr>
        </a:p>
      </dgm:t>
    </dgm:pt>
    <dgm:pt modelId="{6699FA4C-8CC1-49A0-B66E-E8654CD4C4B8}" type="sibTrans" cxnId="{8B2316F8-C7C7-41C4-8180-34BB56E08BCA}">
      <dgm:prSet custT="1"/>
      <dgm:spPr/>
      <dgm:t>
        <a:bodyPr/>
        <a:lstStyle/>
        <a:p>
          <a:endParaRPr lang="en-US" sz="1600" dirty="0">
            <a:solidFill>
              <a:schemeClr val="tx1"/>
            </a:solidFill>
          </a:endParaRPr>
        </a:p>
      </dgm:t>
    </dgm:pt>
    <dgm:pt modelId="{D753830F-EDB1-4668-99F7-69DF04420732}">
      <dgm:prSet custT="1"/>
      <dgm:spPr/>
      <dgm:t>
        <a:bodyPr/>
        <a:lstStyle/>
        <a:p>
          <a:r>
            <a:rPr lang="en-IN" sz="1600" b="1" dirty="0">
              <a:ea typeface="Times New Roman" panose="02020603050405020304" pitchFamily="18" charset="0"/>
              <a:cs typeface="Arial" panose="020B0604020202020204" pitchFamily="34" charset="0"/>
            </a:rPr>
            <a:t>Any remaining debts and dues,  dues of suppliers of goods or services, remaining dues of workmen, employees and Govt. authorities </a:t>
          </a:r>
        </a:p>
      </dgm:t>
    </dgm:pt>
    <dgm:pt modelId="{937DE15C-D417-420A-A75F-1D17D32B2109}" type="parTrans" cxnId="{DA7BEEF0-60B2-4617-A933-33CF67AC5E7A}">
      <dgm:prSet/>
      <dgm:spPr/>
      <dgm:t>
        <a:bodyPr/>
        <a:lstStyle/>
        <a:p>
          <a:endParaRPr lang="en-US" sz="1600">
            <a:solidFill>
              <a:schemeClr val="tx1"/>
            </a:solidFill>
          </a:endParaRPr>
        </a:p>
      </dgm:t>
    </dgm:pt>
    <dgm:pt modelId="{1B2EBFC3-59AA-4B0E-9669-14A90D74C1E3}" type="sibTrans" cxnId="{DA7BEEF0-60B2-4617-A933-33CF67AC5E7A}">
      <dgm:prSet custT="1"/>
      <dgm:spPr/>
      <dgm:t>
        <a:bodyPr/>
        <a:lstStyle/>
        <a:p>
          <a:endParaRPr lang="en-US" sz="1600" dirty="0">
            <a:solidFill>
              <a:schemeClr val="tx1"/>
            </a:solidFill>
          </a:endParaRPr>
        </a:p>
      </dgm:t>
    </dgm:pt>
    <dgm:pt modelId="{2829DDF2-07A2-4A48-8871-157DD0453E50}">
      <dgm:prSet custT="1"/>
      <dgm:spPr/>
      <dgm:t>
        <a:bodyPr/>
        <a:lstStyle/>
        <a:p>
          <a:r>
            <a:rPr lang="en-IN" sz="1600" b="1" dirty="0">
              <a:ea typeface="Times New Roman" panose="02020603050405020304" pitchFamily="18" charset="0"/>
              <a:cs typeface="Arial" panose="020B0604020202020204" pitchFamily="34" charset="0"/>
            </a:rPr>
            <a:t>Preferential shareholders</a:t>
          </a:r>
        </a:p>
      </dgm:t>
    </dgm:pt>
    <dgm:pt modelId="{E925D070-AECC-40EE-92D4-E8494D14D3D8}" type="parTrans" cxnId="{7D5AB9DE-7C04-48C2-9954-1015E918F3B8}">
      <dgm:prSet/>
      <dgm:spPr/>
      <dgm:t>
        <a:bodyPr/>
        <a:lstStyle/>
        <a:p>
          <a:endParaRPr lang="en-US" sz="1600">
            <a:solidFill>
              <a:schemeClr val="tx1"/>
            </a:solidFill>
          </a:endParaRPr>
        </a:p>
      </dgm:t>
    </dgm:pt>
    <dgm:pt modelId="{48633C94-60FA-414E-A8D9-7A407644AFE6}" type="sibTrans" cxnId="{7D5AB9DE-7C04-48C2-9954-1015E918F3B8}">
      <dgm:prSet custT="1"/>
      <dgm:spPr/>
      <dgm:t>
        <a:bodyPr/>
        <a:lstStyle/>
        <a:p>
          <a:endParaRPr lang="en-US" sz="1600" dirty="0">
            <a:solidFill>
              <a:schemeClr val="tx1"/>
            </a:solidFill>
          </a:endParaRPr>
        </a:p>
      </dgm:t>
    </dgm:pt>
    <dgm:pt modelId="{3EE7CA2C-AC49-4F2E-AF41-0B581AC0FB0C}">
      <dgm:prSet custT="1"/>
      <dgm:spPr/>
      <dgm:t>
        <a:bodyPr/>
        <a:lstStyle/>
        <a:p>
          <a:r>
            <a:rPr lang="en-IN" sz="1600" b="1" dirty="0">
              <a:ea typeface="Times New Roman" panose="02020603050405020304" pitchFamily="18" charset="0"/>
              <a:cs typeface="Arial" panose="020B0604020202020204" pitchFamily="34" charset="0"/>
            </a:rPr>
            <a:t>Equity shareholders or partners (in the case of LLP)</a:t>
          </a:r>
        </a:p>
      </dgm:t>
    </dgm:pt>
    <dgm:pt modelId="{FEAD2242-1D29-4E74-894E-BEE37D0AFD66}" type="parTrans" cxnId="{0DF4C182-B93C-46E5-B243-C6032A0DE0DD}">
      <dgm:prSet/>
      <dgm:spPr/>
      <dgm:t>
        <a:bodyPr/>
        <a:lstStyle/>
        <a:p>
          <a:endParaRPr lang="en-US" sz="1600">
            <a:solidFill>
              <a:schemeClr val="tx1"/>
            </a:solidFill>
          </a:endParaRPr>
        </a:p>
      </dgm:t>
    </dgm:pt>
    <dgm:pt modelId="{E01E1BB8-D133-4B57-A1B8-376E880989EB}" type="sibTrans" cxnId="{0DF4C182-B93C-46E5-B243-C6032A0DE0DD}">
      <dgm:prSet/>
      <dgm:spPr/>
      <dgm:t>
        <a:bodyPr/>
        <a:lstStyle/>
        <a:p>
          <a:endParaRPr lang="en-US" sz="1600">
            <a:solidFill>
              <a:schemeClr val="tx1"/>
            </a:solidFill>
          </a:endParaRPr>
        </a:p>
      </dgm:t>
    </dgm:pt>
    <dgm:pt modelId="{E1A9CE25-DAD0-40B0-92F2-E5FC1BDDD45D}" type="pres">
      <dgm:prSet presAssocID="{F7AB6EF0-E031-4439-A89B-E7FCD0174ED0}" presName="Name0" presStyleCnt="0">
        <dgm:presLayoutVars>
          <dgm:dir/>
          <dgm:resizeHandles val="exact"/>
        </dgm:presLayoutVars>
      </dgm:prSet>
      <dgm:spPr/>
    </dgm:pt>
    <dgm:pt modelId="{F5CCA3DF-6181-425C-9B1A-EB803DEBF1D1}" type="pres">
      <dgm:prSet presAssocID="{3EE68EE0-2E5A-4EB6-936E-98CC4E871CD7}" presName="node" presStyleLbl="node1" presStyleIdx="0" presStyleCnt="8">
        <dgm:presLayoutVars>
          <dgm:bulletEnabled val="1"/>
        </dgm:presLayoutVars>
      </dgm:prSet>
      <dgm:spPr/>
    </dgm:pt>
    <dgm:pt modelId="{AAEDDA31-80E4-41FD-BC73-313D226517B3}" type="pres">
      <dgm:prSet presAssocID="{3158BC96-BE2B-4A84-A1D3-A4C66B66F99C}" presName="sibTrans" presStyleLbl="sibTrans1D1" presStyleIdx="0" presStyleCnt="7"/>
      <dgm:spPr/>
    </dgm:pt>
    <dgm:pt modelId="{D09A8E36-3ABA-48C3-9600-209B06372A2F}" type="pres">
      <dgm:prSet presAssocID="{3158BC96-BE2B-4A84-A1D3-A4C66B66F99C}" presName="connectorText" presStyleLbl="sibTrans1D1" presStyleIdx="0" presStyleCnt="7"/>
      <dgm:spPr/>
    </dgm:pt>
    <dgm:pt modelId="{EB66761D-831D-4C3C-A322-88ACA466BD7A}" type="pres">
      <dgm:prSet presAssocID="{8BB0CA22-A446-4046-BFBB-CDBD04201C4F}" presName="node" presStyleLbl="node1" presStyleIdx="1" presStyleCnt="8" custScaleX="110894">
        <dgm:presLayoutVars>
          <dgm:bulletEnabled val="1"/>
        </dgm:presLayoutVars>
      </dgm:prSet>
      <dgm:spPr/>
    </dgm:pt>
    <dgm:pt modelId="{738D5D4D-16E3-4089-A401-FA75954BC440}" type="pres">
      <dgm:prSet presAssocID="{0E4222F1-2107-4669-80DA-A2BC021021E7}" presName="sibTrans" presStyleLbl="sibTrans1D1" presStyleIdx="1" presStyleCnt="7"/>
      <dgm:spPr/>
    </dgm:pt>
    <dgm:pt modelId="{B5B8C565-E7A4-4DE2-820B-C365AAD131D1}" type="pres">
      <dgm:prSet presAssocID="{0E4222F1-2107-4669-80DA-A2BC021021E7}" presName="connectorText" presStyleLbl="sibTrans1D1" presStyleIdx="1" presStyleCnt="7"/>
      <dgm:spPr/>
    </dgm:pt>
    <dgm:pt modelId="{6955E1D1-7BA4-45FB-979C-840F1B8E9621}" type="pres">
      <dgm:prSet presAssocID="{51C3A5AE-B275-430C-B8FA-2F52908146DC}" presName="node" presStyleLbl="node1" presStyleIdx="2" presStyleCnt="8">
        <dgm:presLayoutVars>
          <dgm:bulletEnabled val="1"/>
        </dgm:presLayoutVars>
      </dgm:prSet>
      <dgm:spPr/>
    </dgm:pt>
    <dgm:pt modelId="{571151A0-F0D1-45FD-B603-5BAE567E20C8}" type="pres">
      <dgm:prSet presAssocID="{5FFF8FB2-12A4-49C4-AC36-7C2A78738521}" presName="sibTrans" presStyleLbl="sibTrans1D1" presStyleIdx="2" presStyleCnt="7"/>
      <dgm:spPr/>
    </dgm:pt>
    <dgm:pt modelId="{DCC71515-A155-4E05-9765-138F0B662DAE}" type="pres">
      <dgm:prSet presAssocID="{5FFF8FB2-12A4-49C4-AC36-7C2A78738521}" presName="connectorText" presStyleLbl="sibTrans1D1" presStyleIdx="2" presStyleCnt="7"/>
      <dgm:spPr/>
    </dgm:pt>
    <dgm:pt modelId="{C664D9B9-B3AF-476B-94B8-684563BAD550}" type="pres">
      <dgm:prSet presAssocID="{6C7C2F24-ABF9-4D9B-9321-C6B79B83F6D7}" presName="node" presStyleLbl="node1" presStyleIdx="3" presStyleCnt="8">
        <dgm:presLayoutVars>
          <dgm:bulletEnabled val="1"/>
        </dgm:presLayoutVars>
      </dgm:prSet>
      <dgm:spPr/>
    </dgm:pt>
    <dgm:pt modelId="{3E8BC6AE-DA11-458E-BF7D-2E2963E25425}" type="pres">
      <dgm:prSet presAssocID="{9EFF768D-B06C-48D2-94BC-7E2991D75DAE}" presName="sibTrans" presStyleLbl="sibTrans1D1" presStyleIdx="3" presStyleCnt="7"/>
      <dgm:spPr/>
    </dgm:pt>
    <dgm:pt modelId="{EE208248-FE7B-4580-AF1A-1A7EE33212A6}" type="pres">
      <dgm:prSet presAssocID="{9EFF768D-B06C-48D2-94BC-7E2991D75DAE}" presName="connectorText" presStyleLbl="sibTrans1D1" presStyleIdx="3" presStyleCnt="7"/>
      <dgm:spPr/>
    </dgm:pt>
    <dgm:pt modelId="{73FE527D-1896-40C9-8C1A-87A46166F2C2}" type="pres">
      <dgm:prSet presAssocID="{C3D98D20-115C-4D01-85B6-5ED7CCF51ABF}" presName="node" presStyleLbl="node1" presStyleIdx="4" presStyleCnt="8" custScaleX="119850">
        <dgm:presLayoutVars>
          <dgm:bulletEnabled val="1"/>
        </dgm:presLayoutVars>
      </dgm:prSet>
      <dgm:spPr/>
    </dgm:pt>
    <dgm:pt modelId="{2723BCB9-5F03-4694-85CF-D65F47AF909E}" type="pres">
      <dgm:prSet presAssocID="{6699FA4C-8CC1-49A0-B66E-E8654CD4C4B8}" presName="sibTrans" presStyleLbl="sibTrans1D1" presStyleIdx="4" presStyleCnt="7"/>
      <dgm:spPr/>
    </dgm:pt>
    <dgm:pt modelId="{2B6DE171-F50B-4ACC-9927-2A46F0FFD2AC}" type="pres">
      <dgm:prSet presAssocID="{6699FA4C-8CC1-49A0-B66E-E8654CD4C4B8}" presName="connectorText" presStyleLbl="sibTrans1D1" presStyleIdx="4" presStyleCnt="7"/>
      <dgm:spPr/>
    </dgm:pt>
    <dgm:pt modelId="{A7AEE167-634A-4620-B1FA-D79797B1A813}" type="pres">
      <dgm:prSet presAssocID="{D753830F-EDB1-4668-99F7-69DF04420732}" presName="node" presStyleLbl="node1" presStyleIdx="5" presStyleCnt="8">
        <dgm:presLayoutVars>
          <dgm:bulletEnabled val="1"/>
        </dgm:presLayoutVars>
      </dgm:prSet>
      <dgm:spPr/>
    </dgm:pt>
    <dgm:pt modelId="{46BE8ADE-5E6D-400D-83CF-D5B934B03514}" type="pres">
      <dgm:prSet presAssocID="{1B2EBFC3-59AA-4B0E-9669-14A90D74C1E3}" presName="sibTrans" presStyleLbl="sibTrans1D1" presStyleIdx="5" presStyleCnt="7"/>
      <dgm:spPr/>
    </dgm:pt>
    <dgm:pt modelId="{FE580B3A-6DD0-4DDB-8BC4-6DFB9B88155A}" type="pres">
      <dgm:prSet presAssocID="{1B2EBFC3-59AA-4B0E-9669-14A90D74C1E3}" presName="connectorText" presStyleLbl="sibTrans1D1" presStyleIdx="5" presStyleCnt="7"/>
      <dgm:spPr/>
    </dgm:pt>
    <dgm:pt modelId="{7E98360D-8C4F-4BEB-8DB2-39BF60B1C12A}" type="pres">
      <dgm:prSet presAssocID="{2829DDF2-07A2-4A48-8871-157DD0453E50}" presName="node" presStyleLbl="node1" presStyleIdx="6" presStyleCnt="8">
        <dgm:presLayoutVars>
          <dgm:bulletEnabled val="1"/>
        </dgm:presLayoutVars>
      </dgm:prSet>
      <dgm:spPr/>
    </dgm:pt>
    <dgm:pt modelId="{D518C274-FD03-4C0E-BF23-AF55AEB3A25B}" type="pres">
      <dgm:prSet presAssocID="{48633C94-60FA-414E-A8D9-7A407644AFE6}" presName="sibTrans" presStyleLbl="sibTrans1D1" presStyleIdx="6" presStyleCnt="7"/>
      <dgm:spPr/>
    </dgm:pt>
    <dgm:pt modelId="{F718ADE6-42EC-49FF-BD26-2346CB195812}" type="pres">
      <dgm:prSet presAssocID="{48633C94-60FA-414E-A8D9-7A407644AFE6}" presName="connectorText" presStyleLbl="sibTrans1D1" presStyleIdx="6" presStyleCnt="7"/>
      <dgm:spPr/>
    </dgm:pt>
    <dgm:pt modelId="{30845F29-8BF2-4E9C-8B38-A8D0865F5416}" type="pres">
      <dgm:prSet presAssocID="{3EE7CA2C-AC49-4F2E-AF41-0B581AC0FB0C}" presName="node" presStyleLbl="node1" presStyleIdx="7" presStyleCnt="8">
        <dgm:presLayoutVars>
          <dgm:bulletEnabled val="1"/>
        </dgm:presLayoutVars>
      </dgm:prSet>
      <dgm:spPr/>
    </dgm:pt>
  </dgm:ptLst>
  <dgm:cxnLst>
    <dgm:cxn modelId="{6C4E0801-5887-4A26-AB42-909DAD083B0E}" type="presOf" srcId="{6699FA4C-8CC1-49A0-B66E-E8654CD4C4B8}" destId="{2B6DE171-F50B-4ACC-9927-2A46F0FFD2AC}" srcOrd="1" destOrd="0" presId="urn:microsoft.com/office/officeart/2005/8/layout/bProcess3"/>
    <dgm:cxn modelId="{A8BDB90C-8C09-491A-99FC-0F6FC44A64F2}" type="presOf" srcId="{51C3A5AE-B275-430C-B8FA-2F52908146DC}" destId="{6955E1D1-7BA4-45FB-979C-840F1B8E9621}" srcOrd="0" destOrd="0" presId="urn:microsoft.com/office/officeart/2005/8/layout/bProcess3"/>
    <dgm:cxn modelId="{75DF000E-785F-4311-98A4-6C80AC9D8BC0}" type="presOf" srcId="{3158BC96-BE2B-4A84-A1D3-A4C66B66F99C}" destId="{AAEDDA31-80E4-41FD-BC73-313D226517B3}" srcOrd="0" destOrd="0" presId="urn:microsoft.com/office/officeart/2005/8/layout/bProcess3"/>
    <dgm:cxn modelId="{57BF2B1F-555D-43DD-8BC0-CD808BF12C96}" srcId="{F7AB6EF0-E031-4439-A89B-E7FCD0174ED0}" destId="{6C7C2F24-ABF9-4D9B-9321-C6B79B83F6D7}" srcOrd="3" destOrd="0" parTransId="{9C1BB6C0-34B5-4D4E-879F-C8B0C84F1EB2}" sibTransId="{9EFF768D-B06C-48D2-94BC-7E2991D75DAE}"/>
    <dgm:cxn modelId="{ABFCEA20-74DD-469F-AA39-044EE1482846}" type="presOf" srcId="{48633C94-60FA-414E-A8D9-7A407644AFE6}" destId="{F718ADE6-42EC-49FF-BD26-2346CB195812}" srcOrd="1" destOrd="0" presId="urn:microsoft.com/office/officeart/2005/8/layout/bProcess3"/>
    <dgm:cxn modelId="{21785E41-DDBB-42FB-9B03-8408ADB8FF94}" type="presOf" srcId="{9EFF768D-B06C-48D2-94BC-7E2991D75DAE}" destId="{3E8BC6AE-DA11-458E-BF7D-2E2963E25425}" srcOrd="0" destOrd="0" presId="urn:microsoft.com/office/officeart/2005/8/layout/bProcess3"/>
    <dgm:cxn modelId="{E1DB7A66-814D-4044-82AC-A6D91E6A03D7}" type="presOf" srcId="{5FFF8FB2-12A4-49C4-AC36-7C2A78738521}" destId="{571151A0-F0D1-45FD-B603-5BAE567E20C8}" srcOrd="0" destOrd="0" presId="urn:microsoft.com/office/officeart/2005/8/layout/bProcess3"/>
    <dgm:cxn modelId="{98D34B47-4906-4E64-B8E2-9EFE5DB761D1}" type="presOf" srcId="{1B2EBFC3-59AA-4B0E-9669-14A90D74C1E3}" destId="{FE580B3A-6DD0-4DDB-8BC4-6DFB9B88155A}" srcOrd="1" destOrd="0" presId="urn:microsoft.com/office/officeart/2005/8/layout/bProcess3"/>
    <dgm:cxn modelId="{0C2A8247-2644-4868-9FE5-9C5E10176790}" type="presOf" srcId="{6699FA4C-8CC1-49A0-B66E-E8654CD4C4B8}" destId="{2723BCB9-5F03-4694-85CF-D65F47AF909E}" srcOrd="0" destOrd="0" presId="urn:microsoft.com/office/officeart/2005/8/layout/bProcess3"/>
    <dgm:cxn modelId="{CE85146F-6009-48B8-9347-C4EDDB6E95FF}" type="presOf" srcId="{0E4222F1-2107-4669-80DA-A2BC021021E7}" destId="{738D5D4D-16E3-4089-A401-FA75954BC440}" srcOrd="0" destOrd="0" presId="urn:microsoft.com/office/officeart/2005/8/layout/bProcess3"/>
    <dgm:cxn modelId="{08930B72-B0B1-47FC-91CE-92ACFD7286B9}" type="presOf" srcId="{48633C94-60FA-414E-A8D9-7A407644AFE6}" destId="{D518C274-FD03-4C0E-BF23-AF55AEB3A25B}" srcOrd="0" destOrd="0" presId="urn:microsoft.com/office/officeart/2005/8/layout/bProcess3"/>
    <dgm:cxn modelId="{C3FFEE57-7842-46E2-AF12-76AC538037D2}" type="presOf" srcId="{3EE7CA2C-AC49-4F2E-AF41-0B581AC0FB0C}" destId="{30845F29-8BF2-4E9C-8B38-A8D0865F5416}" srcOrd="0" destOrd="0" presId="urn:microsoft.com/office/officeart/2005/8/layout/bProcess3"/>
    <dgm:cxn modelId="{A631CB59-CF2F-44A2-BEB1-9D178C59DC46}" type="presOf" srcId="{F7AB6EF0-E031-4439-A89B-E7FCD0174ED0}" destId="{E1A9CE25-DAD0-40B0-92F2-E5FC1BDDD45D}" srcOrd="0" destOrd="0" presId="urn:microsoft.com/office/officeart/2005/8/layout/bProcess3"/>
    <dgm:cxn modelId="{0DF4C182-B93C-46E5-B243-C6032A0DE0DD}" srcId="{F7AB6EF0-E031-4439-A89B-E7FCD0174ED0}" destId="{3EE7CA2C-AC49-4F2E-AF41-0B581AC0FB0C}" srcOrd="7" destOrd="0" parTransId="{FEAD2242-1D29-4E74-894E-BEE37D0AFD66}" sibTransId="{E01E1BB8-D133-4B57-A1B8-376E880989EB}"/>
    <dgm:cxn modelId="{278B5988-D0AD-4967-8444-E5B370A887B0}" srcId="{F7AB6EF0-E031-4439-A89B-E7FCD0174ED0}" destId="{8BB0CA22-A446-4046-BFBB-CDBD04201C4F}" srcOrd="1" destOrd="0" parTransId="{9A3A8E74-6C70-4B39-A75B-DC7B383983AC}" sibTransId="{0E4222F1-2107-4669-80DA-A2BC021021E7}"/>
    <dgm:cxn modelId="{B0BD828D-2146-48D8-AD74-D4332CD98AAC}" type="presOf" srcId="{C3D98D20-115C-4D01-85B6-5ED7CCF51ABF}" destId="{73FE527D-1896-40C9-8C1A-87A46166F2C2}" srcOrd="0" destOrd="0" presId="urn:microsoft.com/office/officeart/2005/8/layout/bProcess3"/>
    <dgm:cxn modelId="{A32ADC8D-A11B-4EDF-800F-6A297805BD96}" type="presOf" srcId="{3EE68EE0-2E5A-4EB6-936E-98CC4E871CD7}" destId="{F5CCA3DF-6181-425C-9B1A-EB803DEBF1D1}" srcOrd="0" destOrd="0" presId="urn:microsoft.com/office/officeart/2005/8/layout/bProcess3"/>
    <dgm:cxn modelId="{331274AF-7192-4029-99E0-A7B4262D6EE9}" type="presOf" srcId="{2829DDF2-07A2-4A48-8871-157DD0453E50}" destId="{7E98360D-8C4F-4BEB-8DB2-39BF60B1C12A}" srcOrd="0" destOrd="0" presId="urn:microsoft.com/office/officeart/2005/8/layout/bProcess3"/>
    <dgm:cxn modelId="{100EAEBE-EC28-4B1E-AB08-F11DA271E5A3}" type="presOf" srcId="{9EFF768D-B06C-48D2-94BC-7E2991D75DAE}" destId="{EE208248-FE7B-4580-AF1A-1A7EE33212A6}" srcOrd="1" destOrd="0" presId="urn:microsoft.com/office/officeart/2005/8/layout/bProcess3"/>
    <dgm:cxn modelId="{7606CDBE-873A-45E4-BA6E-0E008DC73CA3}" type="presOf" srcId="{5FFF8FB2-12A4-49C4-AC36-7C2A78738521}" destId="{DCC71515-A155-4E05-9765-138F0B662DAE}" srcOrd="1" destOrd="0" presId="urn:microsoft.com/office/officeart/2005/8/layout/bProcess3"/>
    <dgm:cxn modelId="{8EDECFBE-9766-4582-813A-6E533DCDD36D}" srcId="{F7AB6EF0-E031-4439-A89B-E7FCD0174ED0}" destId="{3EE68EE0-2E5A-4EB6-936E-98CC4E871CD7}" srcOrd="0" destOrd="0" parTransId="{F6FAC23D-87D5-4A55-A2CD-9F3C12E7C21F}" sibTransId="{3158BC96-BE2B-4A84-A1D3-A4C66B66F99C}"/>
    <dgm:cxn modelId="{7B36ABBF-AF22-4AC6-8894-D4A403CC6F36}" type="presOf" srcId="{3158BC96-BE2B-4A84-A1D3-A4C66B66F99C}" destId="{D09A8E36-3ABA-48C3-9600-209B06372A2F}" srcOrd="1" destOrd="0" presId="urn:microsoft.com/office/officeart/2005/8/layout/bProcess3"/>
    <dgm:cxn modelId="{9B02ADBF-2076-4FC7-8D58-0ADF78EE8CB7}" type="presOf" srcId="{D753830F-EDB1-4668-99F7-69DF04420732}" destId="{A7AEE167-634A-4620-B1FA-D79797B1A813}" srcOrd="0" destOrd="0" presId="urn:microsoft.com/office/officeart/2005/8/layout/bProcess3"/>
    <dgm:cxn modelId="{424E98CE-5ADD-4200-A4DE-AF391E998287}" type="presOf" srcId="{1B2EBFC3-59AA-4B0E-9669-14A90D74C1E3}" destId="{46BE8ADE-5E6D-400D-83CF-D5B934B03514}" srcOrd="0" destOrd="0" presId="urn:microsoft.com/office/officeart/2005/8/layout/bProcess3"/>
    <dgm:cxn modelId="{7D5AB9DE-7C04-48C2-9954-1015E918F3B8}" srcId="{F7AB6EF0-E031-4439-A89B-E7FCD0174ED0}" destId="{2829DDF2-07A2-4A48-8871-157DD0453E50}" srcOrd="6" destOrd="0" parTransId="{E925D070-AECC-40EE-92D4-E8494D14D3D8}" sibTransId="{48633C94-60FA-414E-A8D9-7A407644AFE6}"/>
    <dgm:cxn modelId="{F9EB0AF0-B39B-4A8A-A4C4-14D40E4EC465}" type="presOf" srcId="{8BB0CA22-A446-4046-BFBB-CDBD04201C4F}" destId="{EB66761D-831D-4C3C-A322-88ACA466BD7A}" srcOrd="0" destOrd="0" presId="urn:microsoft.com/office/officeart/2005/8/layout/bProcess3"/>
    <dgm:cxn modelId="{DA7BEEF0-60B2-4617-A933-33CF67AC5E7A}" srcId="{F7AB6EF0-E031-4439-A89B-E7FCD0174ED0}" destId="{D753830F-EDB1-4668-99F7-69DF04420732}" srcOrd="5" destOrd="0" parTransId="{937DE15C-D417-420A-A75F-1D17D32B2109}" sibTransId="{1B2EBFC3-59AA-4B0E-9669-14A90D74C1E3}"/>
    <dgm:cxn modelId="{CF2564F4-767B-4145-BEBD-E761277382E9}" type="presOf" srcId="{6C7C2F24-ABF9-4D9B-9321-C6B79B83F6D7}" destId="{C664D9B9-B3AF-476B-94B8-684563BAD550}" srcOrd="0" destOrd="0" presId="urn:microsoft.com/office/officeart/2005/8/layout/bProcess3"/>
    <dgm:cxn modelId="{A3031EF7-CED6-48F0-ACC4-431FD6CD23AC}" srcId="{F7AB6EF0-E031-4439-A89B-E7FCD0174ED0}" destId="{51C3A5AE-B275-430C-B8FA-2F52908146DC}" srcOrd="2" destOrd="0" parTransId="{A2BE2891-A32A-492B-B0CB-E7052BCBF06C}" sibTransId="{5FFF8FB2-12A4-49C4-AC36-7C2A78738521}"/>
    <dgm:cxn modelId="{8B2316F8-C7C7-41C4-8180-34BB56E08BCA}" srcId="{F7AB6EF0-E031-4439-A89B-E7FCD0174ED0}" destId="{C3D98D20-115C-4D01-85B6-5ED7CCF51ABF}" srcOrd="4" destOrd="0" parTransId="{F320B108-960D-4CCA-9ABD-03D206C215FB}" sibTransId="{6699FA4C-8CC1-49A0-B66E-E8654CD4C4B8}"/>
    <dgm:cxn modelId="{CBF706FA-CA6C-48C2-B82F-BCB6666B81A7}" type="presOf" srcId="{0E4222F1-2107-4669-80DA-A2BC021021E7}" destId="{B5B8C565-E7A4-4DE2-820B-C365AAD131D1}" srcOrd="1" destOrd="0" presId="urn:microsoft.com/office/officeart/2005/8/layout/bProcess3"/>
    <dgm:cxn modelId="{195A9ACF-5C23-41A3-A1DA-0670D25DE918}" type="presParOf" srcId="{E1A9CE25-DAD0-40B0-92F2-E5FC1BDDD45D}" destId="{F5CCA3DF-6181-425C-9B1A-EB803DEBF1D1}" srcOrd="0" destOrd="0" presId="urn:microsoft.com/office/officeart/2005/8/layout/bProcess3"/>
    <dgm:cxn modelId="{0EB30794-76A0-4BC4-A227-E4FDA2445F24}" type="presParOf" srcId="{E1A9CE25-DAD0-40B0-92F2-E5FC1BDDD45D}" destId="{AAEDDA31-80E4-41FD-BC73-313D226517B3}" srcOrd="1" destOrd="0" presId="urn:microsoft.com/office/officeart/2005/8/layout/bProcess3"/>
    <dgm:cxn modelId="{38598EE9-543D-4765-B7FA-8293631AD8F7}" type="presParOf" srcId="{AAEDDA31-80E4-41FD-BC73-313D226517B3}" destId="{D09A8E36-3ABA-48C3-9600-209B06372A2F}" srcOrd="0" destOrd="0" presId="urn:microsoft.com/office/officeart/2005/8/layout/bProcess3"/>
    <dgm:cxn modelId="{40078914-5F08-4F15-A7CD-A1E97CDD794A}" type="presParOf" srcId="{E1A9CE25-DAD0-40B0-92F2-E5FC1BDDD45D}" destId="{EB66761D-831D-4C3C-A322-88ACA466BD7A}" srcOrd="2" destOrd="0" presId="urn:microsoft.com/office/officeart/2005/8/layout/bProcess3"/>
    <dgm:cxn modelId="{8EDC3000-ABEE-44D1-82EF-07E8DFA1548C}" type="presParOf" srcId="{E1A9CE25-DAD0-40B0-92F2-E5FC1BDDD45D}" destId="{738D5D4D-16E3-4089-A401-FA75954BC440}" srcOrd="3" destOrd="0" presId="urn:microsoft.com/office/officeart/2005/8/layout/bProcess3"/>
    <dgm:cxn modelId="{51A436C0-76B0-4AA8-A957-DF63CD10394D}" type="presParOf" srcId="{738D5D4D-16E3-4089-A401-FA75954BC440}" destId="{B5B8C565-E7A4-4DE2-820B-C365AAD131D1}" srcOrd="0" destOrd="0" presId="urn:microsoft.com/office/officeart/2005/8/layout/bProcess3"/>
    <dgm:cxn modelId="{CC2FC86F-65FA-4DE4-BC32-2902B27DF2E7}" type="presParOf" srcId="{E1A9CE25-DAD0-40B0-92F2-E5FC1BDDD45D}" destId="{6955E1D1-7BA4-45FB-979C-840F1B8E9621}" srcOrd="4" destOrd="0" presId="urn:microsoft.com/office/officeart/2005/8/layout/bProcess3"/>
    <dgm:cxn modelId="{52BE29A2-CD8A-4E6F-A223-63FD0F0B7455}" type="presParOf" srcId="{E1A9CE25-DAD0-40B0-92F2-E5FC1BDDD45D}" destId="{571151A0-F0D1-45FD-B603-5BAE567E20C8}" srcOrd="5" destOrd="0" presId="urn:microsoft.com/office/officeart/2005/8/layout/bProcess3"/>
    <dgm:cxn modelId="{4B968455-79B1-45DA-B54B-3D65D1367E91}" type="presParOf" srcId="{571151A0-F0D1-45FD-B603-5BAE567E20C8}" destId="{DCC71515-A155-4E05-9765-138F0B662DAE}" srcOrd="0" destOrd="0" presId="urn:microsoft.com/office/officeart/2005/8/layout/bProcess3"/>
    <dgm:cxn modelId="{006C0D2C-655E-4C41-8057-11B4A03EA606}" type="presParOf" srcId="{E1A9CE25-DAD0-40B0-92F2-E5FC1BDDD45D}" destId="{C664D9B9-B3AF-476B-94B8-684563BAD550}" srcOrd="6" destOrd="0" presId="urn:microsoft.com/office/officeart/2005/8/layout/bProcess3"/>
    <dgm:cxn modelId="{D2B7B6DE-3DC0-499C-A78E-D5BDF70F6D57}" type="presParOf" srcId="{E1A9CE25-DAD0-40B0-92F2-E5FC1BDDD45D}" destId="{3E8BC6AE-DA11-458E-BF7D-2E2963E25425}" srcOrd="7" destOrd="0" presId="urn:microsoft.com/office/officeart/2005/8/layout/bProcess3"/>
    <dgm:cxn modelId="{C4795DED-AF95-430F-893F-77157C2595E4}" type="presParOf" srcId="{3E8BC6AE-DA11-458E-BF7D-2E2963E25425}" destId="{EE208248-FE7B-4580-AF1A-1A7EE33212A6}" srcOrd="0" destOrd="0" presId="urn:microsoft.com/office/officeart/2005/8/layout/bProcess3"/>
    <dgm:cxn modelId="{C6B96550-33E3-4E51-956D-C0F612E62348}" type="presParOf" srcId="{E1A9CE25-DAD0-40B0-92F2-E5FC1BDDD45D}" destId="{73FE527D-1896-40C9-8C1A-87A46166F2C2}" srcOrd="8" destOrd="0" presId="urn:microsoft.com/office/officeart/2005/8/layout/bProcess3"/>
    <dgm:cxn modelId="{623EC989-621B-4560-8C74-B1E7294C8EEF}" type="presParOf" srcId="{E1A9CE25-DAD0-40B0-92F2-E5FC1BDDD45D}" destId="{2723BCB9-5F03-4694-85CF-D65F47AF909E}" srcOrd="9" destOrd="0" presId="urn:microsoft.com/office/officeart/2005/8/layout/bProcess3"/>
    <dgm:cxn modelId="{28941F43-AA91-4072-A86F-58D8015D7EC0}" type="presParOf" srcId="{2723BCB9-5F03-4694-85CF-D65F47AF909E}" destId="{2B6DE171-F50B-4ACC-9927-2A46F0FFD2AC}" srcOrd="0" destOrd="0" presId="urn:microsoft.com/office/officeart/2005/8/layout/bProcess3"/>
    <dgm:cxn modelId="{6FEF866B-A95E-4538-B053-467456E059CF}" type="presParOf" srcId="{E1A9CE25-DAD0-40B0-92F2-E5FC1BDDD45D}" destId="{A7AEE167-634A-4620-B1FA-D79797B1A813}" srcOrd="10" destOrd="0" presId="urn:microsoft.com/office/officeart/2005/8/layout/bProcess3"/>
    <dgm:cxn modelId="{BD6F77D6-EED6-42C7-AD89-1C67901F9DC4}" type="presParOf" srcId="{E1A9CE25-DAD0-40B0-92F2-E5FC1BDDD45D}" destId="{46BE8ADE-5E6D-400D-83CF-D5B934B03514}" srcOrd="11" destOrd="0" presId="urn:microsoft.com/office/officeart/2005/8/layout/bProcess3"/>
    <dgm:cxn modelId="{0A9E9BB3-6A88-4144-B106-7C281C5CABFF}" type="presParOf" srcId="{46BE8ADE-5E6D-400D-83CF-D5B934B03514}" destId="{FE580B3A-6DD0-4DDB-8BC4-6DFB9B88155A}" srcOrd="0" destOrd="0" presId="urn:microsoft.com/office/officeart/2005/8/layout/bProcess3"/>
    <dgm:cxn modelId="{4BE0BCD9-808C-4F43-AAC7-BFFEC84AB7B8}" type="presParOf" srcId="{E1A9CE25-DAD0-40B0-92F2-E5FC1BDDD45D}" destId="{7E98360D-8C4F-4BEB-8DB2-39BF60B1C12A}" srcOrd="12" destOrd="0" presId="urn:microsoft.com/office/officeart/2005/8/layout/bProcess3"/>
    <dgm:cxn modelId="{3A8CCC29-F509-4314-AD1C-92CFCC2318F5}" type="presParOf" srcId="{E1A9CE25-DAD0-40B0-92F2-E5FC1BDDD45D}" destId="{D518C274-FD03-4C0E-BF23-AF55AEB3A25B}" srcOrd="13" destOrd="0" presId="urn:microsoft.com/office/officeart/2005/8/layout/bProcess3"/>
    <dgm:cxn modelId="{5A09659D-1041-468B-A3DF-16A33BB81851}" type="presParOf" srcId="{D518C274-FD03-4C0E-BF23-AF55AEB3A25B}" destId="{F718ADE6-42EC-49FF-BD26-2346CB195812}" srcOrd="0" destOrd="0" presId="urn:microsoft.com/office/officeart/2005/8/layout/bProcess3"/>
    <dgm:cxn modelId="{693A13C8-A3D0-4A21-AADB-F836DB73F89D}" type="presParOf" srcId="{E1A9CE25-DAD0-40B0-92F2-E5FC1BDDD45D}" destId="{30845F29-8BF2-4E9C-8B38-A8D0865F5416}"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0055E0-01D9-4D4C-A1D7-B191BF546584}"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F1888948-307F-40B6-8CFF-C9B944267FC7}">
      <dgm:prSet custT="1"/>
      <dgm:spPr/>
      <dgm:t>
        <a:bodyPr/>
        <a:lstStyle/>
        <a:p>
          <a:pPr rtl="0"/>
          <a:r>
            <a:rPr lang="en-IN" sz="2400" b="1" dirty="0"/>
            <a:t>Section 178, which was used for recovering tax dues and not for taxing sale of assets, is not applicable to companies under liquidation</a:t>
          </a:r>
          <a:endParaRPr lang="en-US" sz="2400" dirty="0"/>
        </a:p>
      </dgm:t>
    </dgm:pt>
    <dgm:pt modelId="{31EC5789-7C58-46B5-8E66-ADC0AA52649E}" type="parTrans" cxnId="{A1E75939-AA8D-4834-9CFD-81C50E4D9D7D}">
      <dgm:prSet/>
      <dgm:spPr/>
      <dgm:t>
        <a:bodyPr/>
        <a:lstStyle/>
        <a:p>
          <a:endParaRPr lang="en-US" sz="2000"/>
        </a:p>
      </dgm:t>
    </dgm:pt>
    <dgm:pt modelId="{0EEDFA2B-E4CE-47B1-8335-C901FCBC9909}" type="sibTrans" cxnId="{A1E75939-AA8D-4834-9CFD-81C50E4D9D7D}">
      <dgm:prSet/>
      <dgm:spPr/>
      <dgm:t>
        <a:bodyPr/>
        <a:lstStyle/>
        <a:p>
          <a:endParaRPr lang="en-US" sz="2000"/>
        </a:p>
      </dgm:t>
    </dgm:pt>
    <dgm:pt modelId="{98AD8776-9318-43C5-97E3-6DF7E1655DE4}">
      <dgm:prSet custT="1"/>
      <dgm:spPr/>
      <dgm:t>
        <a:bodyPr/>
        <a:lstStyle/>
        <a:p>
          <a:pPr rtl="0"/>
          <a:r>
            <a:rPr lang="en-IN" sz="2400" b="1" dirty="0"/>
            <a:t>Section 140 does not provide for verification of return by Companies under liquidation, it only provides for verification of return of income during CIRP</a:t>
          </a:r>
          <a:endParaRPr lang="en-US" sz="2400" dirty="0"/>
        </a:p>
      </dgm:t>
    </dgm:pt>
    <dgm:pt modelId="{C67DC2DA-7899-40BE-A72E-90B319359310}" type="parTrans" cxnId="{DA887B5B-DA94-40EC-A146-502BC67D0234}">
      <dgm:prSet/>
      <dgm:spPr/>
      <dgm:t>
        <a:bodyPr/>
        <a:lstStyle/>
        <a:p>
          <a:endParaRPr lang="en-US" sz="2000"/>
        </a:p>
      </dgm:t>
    </dgm:pt>
    <dgm:pt modelId="{0D3F03CA-D514-451A-BA17-ACA04215CF11}" type="sibTrans" cxnId="{DA887B5B-DA94-40EC-A146-502BC67D0234}">
      <dgm:prSet/>
      <dgm:spPr/>
      <dgm:t>
        <a:bodyPr/>
        <a:lstStyle/>
        <a:p>
          <a:endParaRPr lang="en-US" sz="2000"/>
        </a:p>
      </dgm:t>
    </dgm:pt>
    <dgm:pt modelId="{88FFE3CD-9A33-467D-8456-6C9B5990D402}">
      <dgm:prSet custT="1"/>
      <dgm:spPr/>
      <dgm:t>
        <a:bodyPr/>
        <a:lstStyle/>
        <a:p>
          <a:pPr rtl="0"/>
          <a:r>
            <a:rPr lang="en-IN" sz="2400" b="1" dirty="0"/>
            <a:t>Section 238(2) provides a right to liquidator claim refunds under Income tax Act</a:t>
          </a:r>
          <a:endParaRPr lang="en-US" sz="2400" dirty="0"/>
        </a:p>
      </dgm:t>
    </dgm:pt>
    <dgm:pt modelId="{A28CA577-DB40-4C96-8E31-E315ACD142BB}" type="parTrans" cxnId="{E0588BBD-2AE0-4F9D-9505-5E92C8CA801B}">
      <dgm:prSet/>
      <dgm:spPr/>
      <dgm:t>
        <a:bodyPr/>
        <a:lstStyle/>
        <a:p>
          <a:endParaRPr lang="en-US" sz="2000"/>
        </a:p>
      </dgm:t>
    </dgm:pt>
    <dgm:pt modelId="{C1DD9090-7DBF-4321-8416-F8738EB2BDA4}" type="sibTrans" cxnId="{E0588BBD-2AE0-4F9D-9505-5E92C8CA801B}">
      <dgm:prSet/>
      <dgm:spPr/>
      <dgm:t>
        <a:bodyPr/>
        <a:lstStyle/>
        <a:p>
          <a:endParaRPr lang="en-US" sz="2000"/>
        </a:p>
      </dgm:t>
    </dgm:pt>
    <dgm:pt modelId="{FAB2EC93-F558-4D78-9D6A-8D8C5627B44D}">
      <dgm:prSet custT="1"/>
      <dgm:spPr/>
      <dgm:t>
        <a:bodyPr/>
        <a:lstStyle/>
        <a:p>
          <a:pPr rtl="0"/>
          <a:r>
            <a:rPr lang="en-IN" sz="2400" b="1" dirty="0"/>
            <a:t>Section 46 provides for capital gain tax on distribution of assets or money to shareholders by Companies in liquidation</a:t>
          </a:r>
          <a:endParaRPr lang="en-US" sz="2400" dirty="0"/>
        </a:p>
      </dgm:t>
    </dgm:pt>
    <dgm:pt modelId="{387E28BF-E022-4353-B905-CD1B6611AF82}" type="parTrans" cxnId="{4A3734C1-8ACA-469E-A4A6-2FF0C70C8755}">
      <dgm:prSet/>
      <dgm:spPr/>
      <dgm:t>
        <a:bodyPr/>
        <a:lstStyle/>
        <a:p>
          <a:endParaRPr lang="en-US" sz="2000"/>
        </a:p>
      </dgm:t>
    </dgm:pt>
    <dgm:pt modelId="{AB0DC0CC-0309-40E1-AA24-3579F86A5020}" type="sibTrans" cxnId="{4A3734C1-8ACA-469E-A4A6-2FF0C70C8755}">
      <dgm:prSet/>
      <dgm:spPr/>
      <dgm:t>
        <a:bodyPr/>
        <a:lstStyle/>
        <a:p>
          <a:endParaRPr lang="en-US" sz="2000"/>
        </a:p>
      </dgm:t>
    </dgm:pt>
    <dgm:pt modelId="{EC6B4678-2AD8-474E-B8ED-4C310B3F141B}">
      <dgm:prSet custT="1"/>
      <dgm:spPr/>
      <dgm:t>
        <a:bodyPr/>
        <a:lstStyle/>
        <a:p>
          <a:pPr rtl="0"/>
          <a:r>
            <a:rPr lang="en-IN" sz="2400" b="1" dirty="0"/>
            <a:t>On sale of secured assets – sale proceeds are paid to secured creditors and tax if any on sale of asset would be payable as a claim of operational creditor</a:t>
          </a:r>
          <a:endParaRPr lang="en-US" sz="2400" dirty="0"/>
        </a:p>
      </dgm:t>
    </dgm:pt>
    <dgm:pt modelId="{CB57FE57-BF4D-4DFB-A4EE-A880B75F2DCC}" type="parTrans" cxnId="{34880407-A75D-47F2-B61D-960D8F4A49DC}">
      <dgm:prSet/>
      <dgm:spPr/>
      <dgm:t>
        <a:bodyPr/>
        <a:lstStyle/>
        <a:p>
          <a:endParaRPr lang="en-US" sz="2000"/>
        </a:p>
      </dgm:t>
    </dgm:pt>
    <dgm:pt modelId="{E499E69D-44B5-4681-AECB-0F2E531218D0}" type="sibTrans" cxnId="{34880407-A75D-47F2-B61D-960D8F4A49DC}">
      <dgm:prSet/>
      <dgm:spPr/>
      <dgm:t>
        <a:bodyPr/>
        <a:lstStyle/>
        <a:p>
          <a:endParaRPr lang="en-US" sz="2000"/>
        </a:p>
      </dgm:t>
    </dgm:pt>
    <dgm:pt modelId="{C513C5BC-23BA-4048-8D9D-9E26AB59826F}" type="pres">
      <dgm:prSet presAssocID="{1C0055E0-01D9-4D4C-A1D7-B191BF546584}" presName="diagram" presStyleCnt="0">
        <dgm:presLayoutVars>
          <dgm:dir/>
          <dgm:resizeHandles val="exact"/>
        </dgm:presLayoutVars>
      </dgm:prSet>
      <dgm:spPr/>
    </dgm:pt>
    <dgm:pt modelId="{EF2E6341-88E3-4BD9-895E-63F385DE11B0}" type="pres">
      <dgm:prSet presAssocID="{F1888948-307F-40B6-8CFF-C9B944267FC7}" presName="node" presStyleLbl="node1" presStyleIdx="0" presStyleCnt="5" custScaleX="131197">
        <dgm:presLayoutVars>
          <dgm:bulletEnabled val="1"/>
        </dgm:presLayoutVars>
      </dgm:prSet>
      <dgm:spPr/>
    </dgm:pt>
    <dgm:pt modelId="{0C4FCF6C-DBF1-43DC-B7AA-FC166E9D6834}" type="pres">
      <dgm:prSet presAssocID="{0EEDFA2B-E4CE-47B1-8335-C901FCBC9909}" presName="sibTrans" presStyleCnt="0"/>
      <dgm:spPr/>
    </dgm:pt>
    <dgm:pt modelId="{29831E82-E972-4232-81A2-5418C978EE0D}" type="pres">
      <dgm:prSet presAssocID="{98AD8776-9318-43C5-97E3-6DF7E1655DE4}" presName="node" presStyleLbl="node1" presStyleIdx="1" presStyleCnt="5" custScaleX="138824">
        <dgm:presLayoutVars>
          <dgm:bulletEnabled val="1"/>
        </dgm:presLayoutVars>
      </dgm:prSet>
      <dgm:spPr/>
    </dgm:pt>
    <dgm:pt modelId="{4CE60B5D-62CC-4441-9CEA-2DC653C36268}" type="pres">
      <dgm:prSet presAssocID="{0D3F03CA-D514-451A-BA17-ACA04215CF11}" presName="sibTrans" presStyleCnt="0"/>
      <dgm:spPr/>
    </dgm:pt>
    <dgm:pt modelId="{04861591-910B-4808-B137-C53B30FE2C8C}" type="pres">
      <dgm:prSet presAssocID="{88FFE3CD-9A33-467D-8456-6C9B5990D402}" presName="node" presStyleLbl="node1" presStyleIdx="2" presStyleCnt="5" custScaleX="124400">
        <dgm:presLayoutVars>
          <dgm:bulletEnabled val="1"/>
        </dgm:presLayoutVars>
      </dgm:prSet>
      <dgm:spPr/>
    </dgm:pt>
    <dgm:pt modelId="{B222CA3E-5F89-4B74-B87B-72AECC141576}" type="pres">
      <dgm:prSet presAssocID="{C1DD9090-7DBF-4321-8416-F8738EB2BDA4}" presName="sibTrans" presStyleCnt="0"/>
      <dgm:spPr/>
    </dgm:pt>
    <dgm:pt modelId="{08F26900-6CC6-419E-8D22-053CBCAFE70B}" type="pres">
      <dgm:prSet presAssocID="{FAB2EC93-F558-4D78-9D6A-8D8C5627B44D}" presName="node" presStyleLbl="node1" presStyleIdx="3" presStyleCnt="5" custScaleX="113577">
        <dgm:presLayoutVars>
          <dgm:bulletEnabled val="1"/>
        </dgm:presLayoutVars>
      </dgm:prSet>
      <dgm:spPr/>
    </dgm:pt>
    <dgm:pt modelId="{D7261018-4893-4536-BCDA-F1D321A2C7FC}" type="pres">
      <dgm:prSet presAssocID="{AB0DC0CC-0309-40E1-AA24-3579F86A5020}" presName="sibTrans" presStyleCnt="0"/>
      <dgm:spPr/>
    </dgm:pt>
    <dgm:pt modelId="{A25CA96D-87C2-442F-AD4C-51F232A30B15}" type="pres">
      <dgm:prSet presAssocID="{EC6B4678-2AD8-474E-B8ED-4C310B3F141B}" presName="node" presStyleLbl="node1" presStyleIdx="4" presStyleCnt="5" custScaleX="150223">
        <dgm:presLayoutVars>
          <dgm:bulletEnabled val="1"/>
        </dgm:presLayoutVars>
      </dgm:prSet>
      <dgm:spPr/>
    </dgm:pt>
  </dgm:ptLst>
  <dgm:cxnLst>
    <dgm:cxn modelId="{6C274A05-F979-4041-82D0-EE089E229843}" type="presOf" srcId="{1C0055E0-01D9-4D4C-A1D7-B191BF546584}" destId="{C513C5BC-23BA-4048-8D9D-9E26AB59826F}" srcOrd="0" destOrd="0" presId="urn:microsoft.com/office/officeart/2005/8/layout/default"/>
    <dgm:cxn modelId="{34880407-A75D-47F2-B61D-960D8F4A49DC}" srcId="{1C0055E0-01D9-4D4C-A1D7-B191BF546584}" destId="{EC6B4678-2AD8-474E-B8ED-4C310B3F141B}" srcOrd="4" destOrd="0" parTransId="{CB57FE57-BF4D-4DFB-A4EE-A880B75F2DCC}" sibTransId="{E499E69D-44B5-4681-AECB-0F2E531218D0}"/>
    <dgm:cxn modelId="{12A61925-7A66-407B-9AF8-5A9C89FAE4E5}" type="presOf" srcId="{88FFE3CD-9A33-467D-8456-6C9B5990D402}" destId="{04861591-910B-4808-B137-C53B30FE2C8C}" srcOrd="0" destOrd="0" presId="urn:microsoft.com/office/officeart/2005/8/layout/default"/>
    <dgm:cxn modelId="{A1E75939-AA8D-4834-9CFD-81C50E4D9D7D}" srcId="{1C0055E0-01D9-4D4C-A1D7-B191BF546584}" destId="{F1888948-307F-40B6-8CFF-C9B944267FC7}" srcOrd="0" destOrd="0" parTransId="{31EC5789-7C58-46B5-8E66-ADC0AA52649E}" sibTransId="{0EEDFA2B-E4CE-47B1-8335-C901FCBC9909}"/>
    <dgm:cxn modelId="{DA887B5B-DA94-40EC-A146-502BC67D0234}" srcId="{1C0055E0-01D9-4D4C-A1D7-B191BF546584}" destId="{98AD8776-9318-43C5-97E3-6DF7E1655DE4}" srcOrd="1" destOrd="0" parTransId="{C67DC2DA-7899-40BE-A72E-90B319359310}" sibTransId="{0D3F03CA-D514-451A-BA17-ACA04215CF11}"/>
    <dgm:cxn modelId="{D1CC0467-61EA-42A2-B80F-6A4639C18EB7}" type="presOf" srcId="{EC6B4678-2AD8-474E-B8ED-4C310B3F141B}" destId="{A25CA96D-87C2-442F-AD4C-51F232A30B15}" srcOrd="0" destOrd="0" presId="urn:microsoft.com/office/officeart/2005/8/layout/default"/>
    <dgm:cxn modelId="{222A136F-44F5-4DDA-B224-4698DD5CE8E4}" type="presOf" srcId="{FAB2EC93-F558-4D78-9D6A-8D8C5627B44D}" destId="{08F26900-6CC6-419E-8D22-053CBCAFE70B}" srcOrd="0" destOrd="0" presId="urn:microsoft.com/office/officeart/2005/8/layout/default"/>
    <dgm:cxn modelId="{94963E75-D396-4277-8778-9A91C428B33A}" type="presOf" srcId="{F1888948-307F-40B6-8CFF-C9B944267FC7}" destId="{EF2E6341-88E3-4BD9-895E-63F385DE11B0}" srcOrd="0" destOrd="0" presId="urn:microsoft.com/office/officeart/2005/8/layout/default"/>
    <dgm:cxn modelId="{3036D2B6-2223-443F-BACD-DB1F9DA62AEF}" type="presOf" srcId="{98AD8776-9318-43C5-97E3-6DF7E1655DE4}" destId="{29831E82-E972-4232-81A2-5418C978EE0D}" srcOrd="0" destOrd="0" presId="urn:microsoft.com/office/officeart/2005/8/layout/default"/>
    <dgm:cxn modelId="{E0588BBD-2AE0-4F9D-9505-5E92C8CA801B}" srcId="{1C0055E0-01D9-4D4C-A1D7-B191BF546584}" destId="{88FFE3CD-9A33-467D-8456-6C9B5990D402}" srcOrd="2" destOrd="0" parTransId="{A28CA577-DB40-4C96-8E31-E315ACD142BB}" sibTransId="{C1DD9090-7DBF-4321-8416-F8738EB2BDA4}"/>
    <dgm:cxn modelId="{4A3734C1-8ACA-469E-A4A6-2FF0C70C8755}" srcId="{1C0055E0-01D9-4D4C-A1D7-B191BF546584}" destId="{FAB2EC93-F558-4D78-9D6A-8D8C5627B44D}" srcOrd="3" destOrd="0" parTransId="{387E28BF-E022-4353-B905-CD1B6611AF82}" sibTransId="{AB0DC0CC-0309-40E1-AA24-3579F86A5020}"/>
    <dgm:cxn modelId="{205DE51B-C380-4524-B7FE-E8D63B6303DF}" type="presParOf" srcId="{C513C5BC-23BA-4048-8D9D-9E26AB59826F}" destId="{EF2E6341-88E3-4BD9-895E-63F385DE11B0}" srcOrd="0" destOrd="0" presId="urn:microsoft.com/office/officeart/2005/8/layout/default"/>
    <dgm:cxn modelId="{18C8D429-EB26-490D-B92B-8AAAC9D73EF9}" type="presParOf" srcId="{C513C5BC-23BA-4048-8D9D-9E26AB59826F}" destId="{0C4FCF6C-DBF1-43DC-B7AA-FC166E9D6834}" srcOrd="1" destOrd="0" presId="urn:microsoft.com/office/officeart/2005/8/layout/default"/>
    <dgm:cxn modelId="{AA722F1C-A4C4-4635-8F7F-E6F7BA869F8B}" type="presParOf" srcId="{C513C5BC-23BA-4048-8D9D-9E26AB59826F}" destId="{29831E82-E972-4232-81A2-5418C978EE0D}" srcOrd="2" destOrd="0" presId="urn:microsoft.com/office/officeart/2005/8/layout/default"/>
    <dgm:cxn modelId="{95B1ADD2-437B-432F-B7B5-08EDF6BCFABA}" type="presParOf" srcId="{C513C5BC-23BA-4048-8D9D-9E26AB59826F}" destId="{4CE60B5D-62CC-4441-9CEA-2DC653C36268}" srcOrd="3" destOrd="0" presId="urn:microsoft.com/office/officeart/2005/8/layout/default"/>
    <dgm:cxn modelId="{429CB08D-1D06-4535-AEBF-14939033CF03}" type="presParOf" srcId="{C513C5BC-23BA-4048-8D9D-9E26AB59826F}" destId="{04861591-910B-4808-B137-C53B30FE2C8C}" srcOrd="4" destOrd="0" presId="urn:microsoft.com/office/officeart/2005/8/layout/default"/>
    <dgm:cxn modelId="{FC13B6AE-E117-47C2-B1C3-3AC9BCA63518}" type="presParOf" srcId="{C513C5BC-23BA-4048-8D9D-9E26AB59826F}" destId="{B222CA3E-5F89-4B74-B87B-72AECC141576}" srcOrd="5" destOrd="0" presId="urn:microsoft.com/office/officeart/2005/8/layout/default"/>
    <dgm:cxn modelId="{2B6C8CF1-5301-4A5B-812D-EEB2BE278DC9}" type="presParOf" srcId="{C513C5BC-23BA-4048-8D9D-9E26AB59826F}" destId="{08F26900-6CC6-419E-8D22-053CBCAFE70B}" srcOrd="6" destOrd="0" presId="urn:microsoft.com/office/officeart/2005/8/layout/default"/>
    <dgm:cxn modelId="{2B3CF0FB-EFEA-4C08-A45B-2B30096934E0}" type="presParOf" srcId="{C513C5BC-23BA-4048-8D9D-9E26AB59826F}" destId="{D7261018-4893-4536-BCDA-F1D321A2C7FC}" srcOrd="7" destOrd="0" presId="urn:microsoft.com/office/officeart/2005/8/layout/default"/>
    <dgm:cxn modelId="{60BB8006-75CB-4323-A1BE-84AA679EC970}" type="presParOf" srcId="{C513C5BC-23BA-4048-8D9D-9E26AB59826F}" destId="{A25CA96D-87C2-442F-AD4C-51F232A30B1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618BD3-8405-425E-97D6-52CAF56557C0}"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66719189-2C43-4348-BB86-612BAD508DB7}">
      <dgm:prSet custT="1"/>
      <dgm:spPr/>
      <dgm:t>
        <a:bodyPr/>
        <a:lstStyle/>
        <a:p>
          <a:pPr rtl="0"/>
          <a:r>
            <a:rPr lang="en-IN" sz="2400" b="1" dirty="0"/>
            <a:t>On sale of unencumbered assets of companies under liquidation – sale proceeds would be paid to claimants as per priority u/s 53, in case funds are available the same would be paid to Operational Creditors also.</a:t>
          </a:r>
          <a:endParaRPr lang="en-US" sz="2400" dirty="0"/>
        </a:p>
      </dgm:t>
    </dgm:pt>
    <dgm:pt modelId="{9BABB4F1-2596-4B96-B41E-0331C2C7B021}" type="parTrans" cxnId="{4B95B1D5-7687-4453-AF7E-1BFE848069C3}">
      <dgm:prSet/>
      <dgm:spPr/>
      <dgm:t>
        <a:bodyPr/>
        <a:lstStyle/>
        <a:p>
          <a:endParaRPr lang="en-US" sz="2000"/>
        </a:p>
      </dgm:t>
    </dgm:pt>
    <dgm:pt modelId="{7FFE5DFB-7956-4123-A3E4-E2383AC3DFAB}" type="sibTrans" cxnId="{4B95B1D5-7687-4453-AF7E-1BFE848069C3}">
      <dgm:prSet/>
      <dgm:spPr/>
      <dgm:t>
        <a:bodyPr/>
        <a:lstStyle/>
        <a:p>
          <a:endParaRPr lang="en-US" sz="2000"/>
        </a:p>
      </dgm:t>
    </dgm:pt>
    <dgm:pt modelId="{AFA383EE-492F-4506-BF2D-25E414B5D101}">
      <dgm:prSet custT="1"/>
      <dgm:spPr/>
      <dgm:t>
        <a:bodyPr/>
        <a:lstStyle/>
        <a:p>
          <a:pPr rtl="0"/>
          <a:r>
            <a:rPr lang="en-IN" sz="2400" b="1" dirty="0"/>
            <a:t>In case any asset or money is transferred to shareholders, the same would be taxable u/s 46 in the hands of shareholders and not in the hands of Company</a:t>
          </a:r>
          <a:endParaRPr lang="en-US" sz="2400" dirty="0"/>
        </a:p>
      </dgm:t>
    </dgm:pt>
    <dgm:pt modelId="{2912EBD0-9CA3-4413-A6F1-231CC7D8AB49}" type="parTrans" cxnId="{CC231943-875A-4426-A0B1-16A174A7BA5E}">
      <dgm:prSet/>
      <dgm:spPr/>
      <dgm:t>
        <a:bodyPr/>
        <a:lstStyle/>
        <a:p>
          <a:endParaRPr lang="en-US" sz="2000"/>
        </a:p>
      </dgm:t>
    </dgm:pt>
    <dgm:pt modelId="{534B9E3F-218A-4BDB-883A-9E1D4071FFAE}" type="sibTrans" cxnId="{CC231943-875A-4426-A0B1-16A174A7BA5E}">
      <dgm:prSet/>
      <dgm:spPr/>
      <dgm:t>
        <a:bodyPr/>
        <a:lstStyle/>
        <a:p>
          <a:endParaRPr lang="en-US" sz="2000"/>
        </a:p>
      </dgm:t>
    </dgm:pt>
    <dgm:pt modelId="{60C1B794-6B40-442B-87B3-C1F32E320A1C}">
      <dgm:prSet custT="1"/>
      <dgm:spPr/>
      <dgm:t>
        <a:bodyPr/>
        <a:lstStyle/>
        <a:p>
          <a:pPr rtl="0"/>
          <a:r>
            <a:rPr lang="en-IN" sz="2400" b="1" dirty="0"/>
            <a:t>Return of Income can be filed for the Company as a whole and not as ‘Head of Income’  basis. Return of income can not be filed for each source separately. No return of income can be filed unless financial statements are not drawn during Liquidation Process.</a:t>
          </a:r>
          <a:endParaRPr lang="en-US" sz="2400" dirty="0"/>
        </a:p>
      </dgm:t>
    </dgm:pt>
    <dgm:pt modelId="{A4DE5270-732D-467C-BEA2-9FFEDDD1640A}" type="parTrans" cxnId="{37FA8BE4-38F4-4457-A16A-2E4A7C25CFB0}">
      <dgm:prSet/>
      <dgm:spPr/>
      <dgm:t>
        <a:bodyPr/>
        <a:lstStyle/>
        <a:p>
          <a:endParaRPr lang="en-US" sz="2000"/>
        </a:p>
      </dgm:t>
    </dgm:pt>
    <dgm:pt modelId="{99EBDBCC-C6AC-4716-847D-A3C67E071238}" type="sibTrans" cxnId="{37FA8BE4-38F4-4457-A16A-2E4A7C25CFB0}">
      <dgm:prSet/>
      <dgm:spPr/>
      <dgm:t>
        <a:bodyPr/>
        <a:lstStyle/>
        <a:p>
          <a:endParaRPr lang="en-US" sz="2000"/>
        </a:p>
      </dgm:t>
    </dgm:pt>
    <dgm:pt modelId="{0D3F547C-5B59-4521-B0D0-F3C857808A65}">
      <dgm:prSet custT="1"/>
      <dgm:spPr/>
      <dgm:t>
        <a:bodyPr/>
        <a:lstStyle/>
        <a:p>
          <a:pPr rtl="0"/>
          <a:r>
            <a:rPr lang="en-IN" sz="2400" b="1" dirty="0"/>
            <a:t>Regulation 15 of the IBBI (Liquidation Process) Regulations, 2016 provides that Liquidator is required to maintain and get the auditing done for Receipt and Payment account of the Liquidator. Preparation and auditing of financial statements are not required</a:t>
          </a:r>
          <a:endParaRPr lang="en-US" sz="2400" dirty="0"/>
        </a:p>
      </dgm:t>
    </dgm:pt>
    <dgm:pt modelId="{8CAAE869-9757-4611-9624-743F75626685}" type="parTrans" cxnId="{B8C3D4EE-D123-4DAD-8C52-99002FC06A0F}">
      <dgm:prSet/>
      <dgm:spPr/>
      <dgm:t>
        <a:bodyPr/>
        <a:lstStyle/>
        <a:p>
          <a:endParaRPr lang="en-US" sz="2000"/>
        </a:p>
      </dgm:t>
    </dgm:pt>
    <dgm:pt modelId="{D68C7479-A9AB-47B8-B6A5-FB8423C33523}" type="sibTrans" cxnId="{B8C3D4EE-D123-4DAD-8C52-99002FC06A0F}">
      <dgm:prSet/>
      <dgm:spPr/>
      <dgm:t>
        <a:bodyPr/>
        <a:lstStyle/>
        <a:p>
          <a:endParaRPr lang="en-US" sz="2000"/>
        </a:p>
      </dgm:t>
    </dgm:pt>
    <dgm:pt modelId="{7E485149-542B-4A6D-B401-F0F96378AB9D}" type="pres">
      <dgm:prSet presAssocID="{8E618BD3-8405-425E-97D6-52CAF56557C0}" presName="diagram" presStyleCnt="0">
        <dgm:presLayoutVars>
          <dgm:dir/>
          <dgm:resizeHandles val="exact"/>
        </dgm:presLayoutVars>
      </dgm:prSet>
      <dgm:spPr/>
    </dgm:pt>
    <dgm:pt modelId="{7FC27694-1656-4036-89FA-468A60F0F065}" type="pres">
      <dgm:prSet presAssocID="{66719189-2C43-4348-BB86-612BAD508DB7}" presName="node" presStyleLbl="node1" presStyleIdx="0" presStyleCnt="4" custScaleX="215946" custScaleY="213842">
        <dgm:presLayoutVars>
          <dgm:bulletEnabled val="1"/>
        </dgm:presLayoutVars>
      </dgm:prSet>
      <dgm:spPr/>
    </dgm:pt>
    <dgm:pt modelId="{58F23E01-5B9F-493C-A3C8-8E5F82D07690}" type="pres">
      <dgm:prSet presAssocID="{7FFE5DFB-7956-4123-A3E4-E2383AC3DFAB}" presName="sibTrans" presStyleCnt="0"/>
      <dgm:spPr/>
    </dgm:pt>
    <dgm:pt modelId="{BD8222D8-77F7-426B-9046-EBA0990E2EB8}" type="pres">
      <dgm:prSet presAssocID="{AFA383EE-492F-4506-BF2D-25E414B5D101}" presName="node" presStyleLbl="node1" presStyleIdx="1" presStyleCnt="4" custScaleX="158302" custScaleY="210371">
        <dgm:presLayoutVars>
          <dgm:bulletEnabled val="1"/>
        </dgm:presLayoutVars>
      </dgm:prSet>
      <dgm:spPr/>
    </dgm:pt>
    <dgm:pt modelId="{EA68F50C-8512-4B18-9243-D3619BA8F1AC}" type="pres">
      <dgm:prSet presAssocID="{534B9E3F-218A-4BDB-883A-9E1D4071FFAE}" presName="sibTrans" presStyleCnt="0"/>
      <dgm:spPr/>
    </dgm:pt>
    <dgm:pt modelId="{B352DD0E-78A7-445D-B033-F38BCD7CA0DC}" type="pres">
      <dgm:prSet presAssocID="{60C1B794-6B40-442B-87B3-C1F32E320A1C}" presName="node" presStyleLbl="node1" presStyleIdx="2" presStyleCnt="4" custScaleX="212092" custScaleY="268773">
        <dgm:presLayoutVars>
          <dgm:bulletEnabled val="1"/>
        </dgm:presLayoutVars>
      </dgm:prSet>
      <dgm:spPr/>
    </dgm:pt>
    <dgm:pt modelId="{89B4DAAB-93F4-4083-AF10-6A2D12BEA96C}" type="pres">
      <dgm:prSet presAssocID="{99EBDBCC-C6AC-4716-847D-A3C67E071238}" presName="sibTrans" presStyleCnt="0"/>
      <dgm:spPr/>
    </dgm:pt>
    <dgm:pt modelId="{9DB0C338-3447-4B99-A0EC-DC09150A25DD}" type="pres">
      <dgm:prSet presAssocID="{0D3F547C-5B59-4521-B0D0-F3C857808A65}" presName="node" presStyleLbl="node1" presStyleIdx="3" presStyleCnt="4" custScaleX="201485" custScaleY="267363">
        <dgm:presLayoutVars>
          <dgm:bulletEnabled val="1"/>
        </dgm:presLayoutVars>
      </dgm:prSet>
      <dgm:spPr/>
    </dgm:pt>
  </dgm:ptLst>
  <dgm:cxnLst>
    <dgm:cxn modelId="{5C4DFF16-C7B7-45D5-928D-57B59B39FDD6}" type="presOf" srcId="{AFA383EE-492F-4506-BF2D-25E414B5D101}" destId="{BD8222D8-77F7-426B-9046-EBA0990E2EB8}" srcOrd="0" destOrd="0" presId="urn:microsoft.com/office/officeart/2005/8/layout/default"/>
    <dgm:cxn modelId="{CC231943-875A-4426-A0B1-16A174A7BA5E}" srcId="{8E618BD3-8405-425E-97D6-52CAF56557C0}" destId="{AFA383EE-492F-4506-BF2D-25E414B5D101}" srcOrd="1" destOrd="0" parTransId="{2912EBD0-9CA3-4413-A6F1-231CC7D8AB49}" sibTransId="{534B9E3F-218A-4BDB-883A-9E1D4071FFAE}"/>
    <dgm:cxn modelId="{6135C970-D657-41D9-8AE7-26501B667206}" type="presOf" srcId="{0D3F547C-5B59-4521-B0D0-F3C857808A65}" destId="{9DB0C338-3447-4B99-A0EC-DC09150A25DD}" srcOrd="0" destOrd="0" presId="urn:microsoft.com/office/officeart/2005/8/layout/default"/>
    <dgm:cxn modelId="{5B4F88B1-880E-4F00-ACE1-F236C8C747F4}" type="presOf" srcId="{66719189-2C43-4348-BB86-612BAD508DB7}" destId="{7FC27694-1656-4036-89FA-468A60F0F065}" srcOrd="0" destOrd="0" presId="urn:microsoft.com/office/officeart/2005/8/layout/default"/>
    <dgm:cxn modelId="{B3C109D1-05C6-48BC-B062-20FED8C90132}" type="presOf" srcId="{60C1B794-6B40-442B-87B3-C1F32E320A1C}" destId="{B352DD0E-78A7-445D-B033-F38BCD7CA0DC}" srcOrd="0" destOrd="0" presId="urn:microsoft.com/office/officeart/2005/8/layout/default"/>
    <dgm:cxn modelId="{4B95B1D5-7687-4453-AF7E-1BFE848069C3}" srcId="{8E618BD3-8405-425E-97D6-52CAF56557C0}" destId="{66719189-2C43-4348-BB86-612BAD508DB7}" srcOrd="0" destOrd="0" parTransId="{9BABB4F1-2596-4B96-B41E-0331C2C7B021}" sibTransId="{7FFE5DFB-7956-4123-A3E4-E2383AC3DFAB}"/>
    <dgm:cxn modelId="{3FE6A9DA-562C-449A-980F-B6FEA7D7CCF7}" type="presOf" srcId="{8E618BD3-8405-425E-97D6-52CAF56557C0}" destId="{7E485149-542B-4A6D-B401-F0F96378AB9D}" srcOrd="0" destOrd="0" presId="urn:microsoft.com/office/officeart/2005/8/layout/default"/>
    <dgm:cxn modelId="{37FA8BE4-38F4-4457-A16A-2E4A7C25CFB0}" srcId="{8E618BD3-8405-425E-97D6-52CAF56557C0}" destId="{60C1B794-6B40-442B-87B3-C1F32E320A1C}" srcOrd="2" destOrd="0" parTransId="{A4DE5270-732D-467C-BEA2-9FFEDDD1640A}" sibTransId="{99EBDBCC-C6AC-4716-847D-A3C67E071238}"/>
    <dgm:cxn modelId="{B8C3D4EE-D123-4DAD-8C52-99002FC06A0F}" srcId="{8E618BD3-8405-425E-97D6-52CAF56557C0}" destId="{0D3F547C-5B59-4521-B0D0-F3C857808A65}" srcOrd="3" destOrd="0" parTransId="{8CAAE869-9757-4611-9624-743F75626685}" sibTransId="{D68C7479-A9AB-47B8-B6A5-FB8423C33523}"/>
    <dgm:cxn modelId="{2F7EB28F-75F4-4803-A95E-35B0B7C64092}" type="presParOf" srcId="{7E485149-542B-4A6D-B401-F0F96378AB9D}" destId="{7FC27694-1656-4036-89FA-468A60F0F065}" srcOrd="0" destOrd="0" presId="urn:microsoft.com/office/officeart/2005/8/layout/default"/>
    <dgm:cxn modelId="{55A19DD8-ABC6-4FA9-AC6C-5D462265E140}" type="presParOf" srcId="{7E485149-542B-4A6D-B401-F0F96378AB9D}" destId="{58F23E01-5B9F-493C-A3C8-8E5F82D07690}" srcOrd="1" destOrd="0" presId="urn:microsoft.com/office/officeart/2005/8/layout/default"/>
    <dgm:cxn modelId="{30534236-BBC7-4760-89CC-2405EF6D7998}" type="presParOf" srcId="{7E485149-542B-4A6D-B401-F0F96378AB9D}" destId="{BD8222D8-77F7-426B-9046-EBA0990E2EB8}" srcOrd="2" destOrd="0" presId="urn:microsoft.com/office/officeart/2005/8/layout/default"/>
    <dgm:cxn modelId="{F028EABD-348E-43D6-A6F7-C189D0CA7E8E}" type="presParOf" srcId="{7E485149-542B-4A6D-B401-F0F96378AB9D}" destId="{EA68F50C-8512-4B18-9243-D3619BA8F1AC}" srcOrd="3" destOrd="0" presId="urn:microsoft.com/office/officeart/2005/8/layout/default"/>
    <dgm:cxn modelId="{4384D530-FD55-445A-8A11-A98D245DF0DD}" type="presParOf" srcId="{7E485149-542B-4A6D-B401-F0F96378AB9D}" destId="{B352DD0E-78A7-445D-B033-F38BCD7CA0DC}" srcOrd="4" destOrd="0" presId="urn:microsoft.com/office/officeart/2005/8/layout/default"/>
    <dgm:cxn modelId="{560CC80B-4FDC-470B-9982-946198F9567B}" type="presParOf" srcId="{7E485149-542B-4A6D-B401-F0F96378AB9D}" destId="{89B4DAAB-93F4-4083-AF10-6A2D12BEA96C}" srcOrd="5" destOrd="0" presId="urn:microsoft.com/office/officeart/2005/8/layout/default"/>
    <dgm:cxn modelId="{6CBFF96A-057A-4ED3-8EC1-EC2DAD9174FA}" type="presParOf" srcId="{7E485149-542B-4A6D-B401-F0F96378AB9D}" destId="{9DB0C338-3447-4B99-A0EC-DC09150A25D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618BD3-8405-425E-97D6-52CAF56557C0}"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66719189-2C43-4348-BB86-612BAD508DB7}">
      <dgm:prSet custT="1"/>
      <dgm:spPr/>
      <dgm:t>
        <a:bodyPr/>
        <a:lstStyle/>
        <a:p>
          <a:pPr rtl="0"/>
          <a:r>
            <a:rPr lang="en-IN" sz="2400" dirty="0"/>
            <a:t>Income -tax Department claimed that capital gain tax to be deposited first as per Income Tax Act </a:t>
          </a:r>
          <a:endParaRPr lang="en-US" sz="2400" dirty="0"/>
        </a:p>
      </dgm:t>
    </dgm:pt>
    <dgm:pt modelId="{9BABB4F1-2596-4B96-B41E-0331C2C7B021}" type="parTrans" cxnId="{4B95B1D5-7687-4453-AF7E-1BFE848069C3}">
      <dgm:prSet/>
      <dgm:spPr/>
      <dgm:t>
        <a:bodyPr/>
        <a:lstStyle/>
        <a:p>
          <a:endParaRPr lang="en-US" sz="2000"/>
        </a:p>
      </dgm:t>
    </dgm:pt>
    <dgm:pt modelId="{7FFE5DFB-7956-4123-A3E4-E2383AC3DFAB}" type="sibTrans" cxnId="{4B95B1D5-7687-4453-AF7E-1BFE848069C3}">
      <dgm:prSet/>
      <dgm:spPr/>
      <dgm:t>
        <a:bodyPr/>
        <a:lstStyle/>
        <a:p>
          <a:endParaRPr lang="en-US" sz="2000"/>
        </a:p>
      </dgm:t>
    </dgm:pt>
    <dgm:pt modelId="{AFA383EE-492F-4506-BF2D-25E414B5D101}">
      <dgm:prSet custT="1"/>
      <dgm:spPr/>
      <dgm:t>
        <a:bodyPr/>
        <a:lstStyle/>
        <a:p>
          <a:pPr rtl="0"/>
          <a:r>
            <a:rPr lang="en-IN" sz="2400" dirty="0"/>
            <a:t>Held that liquidated assets are those released by the secured creditor under the code </a:t>
          </a:r>
          <a:endParaRPr lang="en-US" sz="2400" dirty="0"/>
        </a:p>
      </dgm:t>
    </dgm:pt>
    <dgm:pt modelId="{2912EBD0-9CA3-4413-A6F1-231CC7D8AB49}" type="parTrans" cxnId="{CC231943-875A-4426-A0B1-16A174A7BA5E}">
      <dgm:prSet/>
      <dgm:spPr/>
      <dgm:t>
        <a:bodyPr/>
        <a:lstStyle/>
        <a:p>
          <a:endParaRPr lang="en-US" sz="2000"/>
        </a:p>
      </dgm:t>
    </dgm:pt>
    <dgm:pt modelId="{534B9E3F-218A-4BDB-883A-9E1D4071FFAE}" type="sibTrans" cxnId="{CC231943-875A-4426-A0B1-16A174A7BA5E}">
      <dgm:prSet/>
      <dgm:spPr/>
      <dgm:t>
        <a:bodyPr/>
        <a:lstStyle/>
        <a:p>
          <a:endParaRPr lang="en-US" sz="2000"/>
        </a:p>
      </dgm:t>
    </dgm:pt>
    <dgm:pt modelId="{60C1B794-6B40-442B-87B3-C1F32E320A1C}">
      <dgm:prSet custT="1"/>
      <dgm:spPr/>
      <dgm:t>
        <a:bodyPr/>
        <a:lstStyle/>
        <a:p>
          <a:pPr rtl="0"/>
          <a:r>
            <a:rPr lang="en-IN" sz="2400" dirty="0"/>
            <a:t>Secured creditor is not paying any capital gain tax in case assets are sold under SARFAESI Act	</a:t>
          </a:r>
          <a:endParaRPr lang="en-US" sz="2400" dirty="0"/>
        </a:p>
      </dgm:t>
    </dgm:pt>
    <dgm:pt modelId="{A4DE5270-732D-467C-BEA2-9FFEDDD1640A}" type="parTrans" cxnId="{37FA8BE4-38F4-4457-A16A-2E4A7C25CFB0}">
      <dgm:prSet/>
      <dgm:spPr/>
      <dgm:t>
        <a:bodyPr/>
        <a:lstStyle/>
        <a:p>
          <a:endParaRPr lang="en-US" sz="2000"/>
        </a:p>
      </dgm:t>
    </dgm:pt>
    <dgm:pt modelId="{99EBDBCC-C6AC-4716-847D-A3C67E071238}" type="sibTrans" cxnId="{37FA8BE4-38F4-4457-A16A-2E4A7C25CFB0}">
      <dgm:prSet/>
      <dgm:spPr/>
      <dgm:t>
        <a:bodyPr/>
        <a:lstStyle/>
        <a:p>
          <a:endParaRPr lang="en-US" sz="2000"/>
        </a:p>
      </dgm:t>
    </dgm:pt>
    <dgm:pt modelId="{0D3F547C-5B59-4521-B0D0-F3C857808A65}">
      <dgm:prSet custT="1"/>
      <dgm:spPr/>
      <dgm:t>
        <a:bodyPr/>
        <a:lstStyle/>
        <a:p>
          <a:pPr rtl="0"/>
          <a:r>
            <a:rPr lang="en-IN" sz="2400" dirty="0"/>
            <a:t>It was held that the tax liability arising out of sale of assets shall be distributed in accordance with the provisions of section 53 of the code. </a:t>
          </a:r>
          <a:endParaRPr lang="en-US" sz="2400" dirty="0"/>
        </a:p>
      </dgm:t>
    </dgm:pt>
    <dgm:pt modelId="{8CAAE869-9757-4611-9624-743F75626685}" type="parTrans" cxnId="{B8C3D4EE-D123-4DAD-8C52-99002FC06A0F}">
      <dgm:prSet/>
      <dgm:spPr/>
      <dgm:t>
        <a:bodyPr/>
        <a:lstStyle/>
        <a:p>
          <a:endParaRPr lang="en-US" sz="2000"/>
        </a:p>
      </dgm:t>
    </dgm:pt>
    <dgm:pt modelId="{D68C7479-A9AB-47B8-B6A5-FB8423C33523}" type="sibTrans" cxnId="{B8C3D4EE-D123-4DAD-8C52-99002FC06A0F}">
      <dgm:prSet/>
      <dgm:spPr/>
      <dgm:t>
        <a:bodyPr/>
        <a:lstStyle/>
        <a:p>
          <a:endParaRPr lang="en-US" sz="2000"/>
        </a:p>
      </dgm:t>
    </dgm:pt>
    <dgm:pt modelId="{7E485149-542B-4A6D-B401-F0F96378AB9D}" type="pres">
      <dgm:prSet presAssocID="{8E618BD3-8405-425E-97D6-52CAF56557C0}" presName="diagram" presStyleCnt="0">
        <dgm:presLayoutVars>
          <dgm:dir/>
          <dgm:resizeHandles val="exact"/>
        </dgm:presLayoutVars>
      </dgm:prSet>
      <dgm:spPr/>
    </dgm:pt>
    <dgm:pt modelId="{7FC27694-1656-4036-89FA-468A60F0F065}" type="pres">
      <dgm:prSet presAssocID="{66719189-2C43-4348-BB86-612BAD508DB7}" presName="node" presStyleLbl="node1" presStyleIdx="0" presStyleCnt="4" custScaleX="215946" custScaleY="213842">
        <dgm:presLayoutVars>
          <dgm:bulletEnabled val="1"/>
        </dgm:presLayoutVars>
      </dgm:prSet>
      <dgm:spPr/>
    </dgm:pt>
    <dgm:pt modelId="{58F23E01-5B9F-493C-A3C8-8E5F82D07690}" type="pres">
      <dgm:prSet presAssocID="{7FFE5DFB-7956-4123-A3E4-E2383AC3DFAB}" presName="sibTrans" presStyleCnt="0"/>
      <dgm:spPr/>
    </dgm:pt>
    <dgm:pt modelId="{BD8222D8-77F7-426B-9046-EBA0990E2EB8}" type="pres">
      <dgm:prSet presAssocID="{AFA383EE-492F-4506-BF2D-25E414B5D101}" presName="node" presStyleLbl="node1" presStyleIdx="1" presStyleCnt="4" custScaleX="158302" custScaleY="210371">
        <dgm:presLayoutVars>
          <dgm:bulletEnabled val="1"/>
        </dgm:presLayoutVars>
      </dgm:prSet>
      <dgm:spPr/>
    </dgm:pt>
    <dgm:pt modelId="{EA68F50C-8512-4B18-9243-D3619BA8F1AC}" type="pres">
      <dgm:prSet presAssocID="{534B9E3F-218A-4BDB-883A-9E1D4071FFAE}" presName="sibTrans" presStyleCnt="0"/>
      <dgm:spPr/>
    </dgm:pt>
    <dgm:pt modelId="{B352DD0E-78A7-445D-B033-F38BCD7CA0DC}" type="pres">
      <dgm:prSet presAssocID="{60C1B794-6B40-442B-87B3-C1F32E320A1C}" presName="node" presStyleLbl="node1" presStyleIdx="2" presStyleCnt="4" custScaleX="212092" custScaleY="268773">
        <dgm:presLayoutVars>
          <dgm:bulletEnabled val="1"/>
        </dgm:presLayoutVars>
      </dgm:prSet>
      <dgm:spPr/>
    </dgm:pt>
    <dgm:pt modelId="{89B4DAAB-93F4-4083-AF10-6A2D12BEA96C}" type="pres">
      <dgm:prSet presAssocID="{99EBDBCC-C6AC-4716-847D-A3C67E071238}" presName="sibTrans" presStyleCnt="0"/>
      <dgm:spPr/>
    </dgm:pt>
    <dgm:pt modelId="{9DB0C338-3447-4B99-A0EC-DC09150A25DD}" type="pres">
      <dgm:prSet presAssocID="{0D3F547C-5B59-4521-B0D0-F3C857808A65}" presName="node" presStyleLbl="node1" presStyleIdx="3" presStyleCnt="4" custScaleX="201485" custScaleY="267363">
        <dgm:presLayoutVars>
          <dgm:bulletEnabled val="1"/>
        </dgm:presLayoutVars>
      </dgm:prSet>
      <dgm:spPr/>
    </dgm:pt>
  </dgm:ptLst>
  <dgm:cxnLst>
    <dgm:cxn modelId="{5C4DFF16-C7B7-45D5-928D-57B59B39FDD6}" type="presOf" srcId="{AFA383EE-492F-4506-BF2D-25E414B5D101}" destId="{BD8222D8-77F7-426B-9046-EBA0990E2EB8}" srcOrd="0" destOrd="0" presId="urn:microsoft.com/office/officeart/2005/8/layout/default"/>
    <dgm:cxn modelId="{CC231943-875A-4426-A0B1-16A174A7BA5E}" srcId="{8E618BD3-8405-425E-97D6-52CAF56557C0}" destId="{AFA383EE-492F-4506-BF2D-25E414B5D101}" srcOrd="1" destOrd="0" parTransId="{2912EBD0-9CA3-4413-A6F1-231CC7D8AB49}" sibTransId="{534B9E3F-218A-4BDB-883A-9E1D4071FFAE}"/>
    <dgm:cxn modelId="{6135C970-D657-41D9-8AE7-26501B667206}" type="presOf" srcId="{0D3F547C-5B59-4521-B0D0-F3C857808A65}" destId="{9DB0C338-3447-4B99-A0EC-DC09150A25DD}" srcOrd="0" destOrd="0" presId="urn:microsoft.com/office/officeart/2005/8/layout/default"/>
    <dgm:cxn modelId="{5B4F88B1-880E-4F00-ACE1-F236C8C747F4}" type="presOf" srcId="{66719189-2C43-4348-BB86-612BAD508DB7}" destId="{7FC27694-1656-4036-89FA-468A60F0F065}" srcOrd="0" destOrd="0" presId="urn:microsoft.com/office/officeart/2005/8/layout/default"/>
    <dgm:cxn modelId="{B3C109D1-05C6-48BC-B062-20FED8C90132}" type="presOf" srcId="{60C1B794-6B40-442B-87B3-C1F32E320A1C}" destId="{B352DD0E-78A7-445D-B033-F38BCD7CA0DC}" srcOrd="0" destOrd="0" presId="urn:microsoft.com/office/officeart/2005/8/layout/default"/>
    <dgm:cxn modelId="{4B95B1D5-7687-4453-AF7E-1BFE848069C3}" srcId="{8E618BD3-8405-425E-97D6-52CAF56557C0}" destId="{66719189-2C43-4348-BB86-612BAD508DB7}" srcOrd="0" destOrd="0" parTransId="{9BABB4F1-2596-4B96-B41E-0331C2C7B021}" sibTransId="{7FFE5DFB-7956-4123-A3E4-E2383AC3DFAB}"/>
    <dgm:cxn modelId="{3FE6A9DA-562C-449A-980F-B6FEA7D7CCF7}" type="presOf" srcId="{8E618BD3-8405-425E-97D6-52CAF56557C0}" destId="{7E485149-542B-4A6D-B401-F0F96378AB9D}" srcOrd="0" destOrd="0" presId="urn:microsoft.com/office/officeart/2005/8/layout/default"/>
    <dgm:cxn modelId="{37FA8BE4-38F4-4457-A16A-2E4A7C25CFB0}" srcId="{8E618BD3-8405-425E-97D6-52CAF56557C0}" destId="{60C1B794-6B40-442B-87B3-C1F32E320A1C}" srcOrd="2" destOrd="0" parTransId="{A4DE5270-732D-467C-BEA2-9FFEDDD1640A}" sibTransId="{99EBDBCC-C6AC-4716-847D-A3C67E071238}"/>
    <dgm:cxn modelId="{B8C3D4EE-D123-4DAD-8C52-99002FC06A0F}" srcId="{8E618BD3-8405-425E-97D6-52CAF56557C0}" destId="{0D3F547C-5B59-4521-B0D0-F3C857808A65}" srcOrd="3" destOrd="0" parTransId="{8CAAE869-9757-4611-9624-743F75626685}" sibTransId="{D68C7479-A9AB-47B8-B6A5-FB8423C33523}"/>
    <dgm:cxn modelId="{2F7EB28F-75F4-4803-A95E-35B0B7C64092}" type="presParOf" srcId="{7E485149-542B-4A6D-B401-F0F96378AB9D}" destId="{7FC27694-1656-4036-89FA-468A60F0F065}" srcOrd="0" destOrd="0" presId="urn:microsoft.com/office/officeart/2005/8/layout/default"/>
    <dgm:cxn modelId="{55A19DD8-ABC6-4FA9-AC6C-5D462265E140}" type="presParOf" srcId="{7E485149-542B-4A6D-B401-F0F96378AB9D}" destId="{58F23E01-5B9F-493C-A3C8-8E5F82D07690}" srcOrd="1" destOrd="0" presId="urn:microsoft.com/office/officeart/2005/8/layout/default"/>
    <dgm:cxn modelId="{30534236-BBC7-4760-89CC-2405EF6D7998}" type="presParOf" srcId="{7E485149-542B-4A6D-B401-F0F96378AB9D}" destId="{BD8222D8-77F7-426B-9046-EBA0990E2EB8}" srcOrd="2" destOrd="0" presId="urn:microsoft.com/office/officeart/2005/8/layout/default"/>
    <dgm:cxn modelId="{F028EABD-348E-43D6-A6F7-C189D0CA7E8E}" type="presParOf" srcId="{7E485149-542B-4A6D-B401-F0F96378AB9D}" destId="{EA68F50C-8512-4B18-9243-D3619BA8F1AC}" srcOrd="3" destOrd="0" presId="urn:microsoft.com/office/officeart/2005/8/layout/default"/>
    <dgm:cxn modelId="{4384D530-FD55-445A-8A11-A98D245DF0DD}" type="presParOf" srcId="{7E485149-542B-4A6D-B401-F0F96378AB9D}" destId="{B352DD0E-78A7-445D-B033-F38BCD7CA0DC}" srcOrd="4" destOrd="0" presId="urn:microsoft.com/office/officeart/2005/8/layout/default"/>
    <dgm:cxn modelId="{560CC80B-4FDC-470B-9982-946198F9567B}" type="presParOf" srcId="{7E485149-542B-4A6D-B401-F0F96378AB9D}" destId="{89B4DAAB-93F4-4083-AF10-6A2D12BEA96C}" srcOrd="5" destOrd="0" presId="urn:microsoft.com/office/officeart/2005/8/layout/default"/>
    <dgm:cxn modelId="{6CBFF96A-057A-4ED3-8EC1-EC2DAD9174FA}" type="presParOf" srcId="{7E485149-542B-4A6D-B401-F0F96378AB9D}" destId="{9DB0C338-3447-4B99-A0EC-DC09150A25D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618BD3-8405-425E-97D6-52CAF56557C0}"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66719189-2C43-4348-BB86-612BAD508DB7}">
      <dgm:prSet custT="1"/>
      <dgm:spPr/>
      <dgm:t>
        <a:bodyPr/>
        <a:lstStyle/>
        <a:p>
          <a:pPr rtl="0"/>
          <a:r>
            <a:rPr lang="en-US" sz="2200" b="1" i="1" u="sng" dirty="0"/>
            <a:t>Schedule II CGST Act, Para 4(a)</a:t>
          </a:r>
        </a:p>
        <a:p>
          <a:pPr rtl="0"/>
          <a:r>
            <a:rPr lang="en-US" sz="2200" b="1" i="1" dirty="0"/>
            <a:t>1. goods forming part of the assets of a business</a:t>
          </a:r>
          <a:r>
            <a:rPr lang="en-US" sz="2200" b="0" i="1" dirty="0"/>
            <a:t> are </a:t>
          </a:r>
          <a:r>
            <a:rPr lang="en-US" sz="2200" b="1" i="1" dirty="0"/>
            <a:t>transferred or disposed</a:t>
          </a:r>
        </a:p>
        <a:p>
          <a:pPr rtl="0"/>
          <a:r>
            <a:rPr lang="en-US" sz="2200" b="1" i="1" dirty="0"/>
            <a:t>2. by or under the directions of the person carrying on the business</a:t>
          </a:r>
        </a:p>
        <a:p>
          <a:pPr rtl="0"/>
          <a:r>
            <a:rPr lang="en-US" sz="2200" b="1" i="1" dirty="0"/>
            <a:t>3. no longer to form part of those assets</a:t>
          </a:r>
          <a:endParaRPr lang="en-US" sz="2200" dirty="0"/>
        </a:p>
      </dgm:t>
    </dgm:pt>
    <dgm:pt modelId="{9BABB4F1-2596-4B96-B41E-0331C2C7B021}" type="parTrans" cxnId="{4B95B1D5-7687-4453-AF7E-1BFE848069C3}">
      <dgm:prSet/>
      <dgm:spPr/>
      <dgm:t>
        <a:bodyPr/>
        <a:lstStyle/>
        <a:p>
          <a:endParaRPr lang="en-US" sz="2000"/>
        </a:p>
      </dgm:t>
    </dgm:pt>
    <dgm:pt modelId="{7FFE5DFB-7956-4123-A3E4-E2383AC3DFAB}" type="sibTrans" cxnId="{4B95B1D5-7687-4453-AF7E-1BFE848069C3}">
      <dgm:prSet/>
      <dgm:spPr/>
      <dgm:t>
        <a:bodyPr/>
        <a:lstStyle/>
        <a:p>
          <a:endParaRPr lang="en-US" sz="2000"/>
        </a:p>
      </dgm:t>
    </dgm:pt>
    <dgm:pt modelId="{AFA383EE-492F-4506-BF2D-25E414B5D101}">
      <dgm:prSet custT="1"/>
      <dgm:spPr/>
      <dgm:t>
        <a:bodyPr/>
        <a:lstStyle/>
        <a:p>
          <a:pPr rtl="0"/>
          <a:r>
            <a:rPr lang="en-US" sz="2400" b="0" i="0" dirty="0"/>
            <a:t>1. Transaction is done for consideration or without consideration</a:t>
          </a:r>
        </a:p>
        <a:p>
          <a:pPr>
            <a:buFont typeface="Arial" panose="020B0604020202020204" pitchFamily="34" charset="0"/>
            <a:buChar char="•"/>
          </a:pPr>
          <a:r>
            <a:rPr lang="en-US" sz="2400" b="0" i="0" dirty="0"/>
            <a:t>2. ITC has been availed on those goods or not</a:t>
          </a:r>
        </a:p>
        <a:p>
          <a:pPr>
            <a:buFont typeface="Arial" panose="020B0604020202020204" pitchFamily="34" charset="0"/>
            <a:buChar char="•"/>
          </a:pPr>
          <a:r>
            <a:rPr lang="en-US" sz="2400" b="0" i="0" dirty="0"/>
            <a:t>3. Goods belong to Pre GST era or Post GST era</a:t>
          </a:r>
          <a:endParaRPr lang="en-US" sz="2400" dirty="0"/>
        </a:p>
      </dgm:t>
    </dgm:pt>
    <dgm:pt modelId="{2912EBD0-9CA3-4413-A6F1-231CC7D8AB49}" type="parTrans" cxnId="{CC231943-875A-4426-A0B1-16A174A7BA5E}">
      <dgm:prSet/>
      <dgm:spPr/>
      <dgm:t>
        <a:bodyPr/>
        <a:lstStyle/>
        <a:p>
          <a:endParaRPr lang="en-US" sz="2000"/>
        </a:p>
      </dgm:t>
    </dgm:pt>
    <dgm:pt modelId="{534B9E3F-218A-4BDB-883A-9E1D4071FFAE}" type="sibTrans" cxnId="{CC231943-875A-4426-A0B1-16A174A7BA5E}">
      <dgm:prSet/>
      <dgm:spPr/>
      <dgm:t>
        <a:bodyPr/>
        <a:lstStyle/>
        <a:p>
          <a:endParaRPr lang="en-US" sz="2000"/>
        </a:p>
      </dgm:t>
    </dgm:pt>
    <dgm:pt modelId="{60C1B794-6B40-442B-87B3-C1F32E320A1C}">
      <dgm:prSet custT="1"/>
      <dgm:spPr/>
      <dgm:t>
        <a:bodyPr/>
        <a:lstStyle/>
        <a:p>
          <a:pPr rtl="0"/>
          <a:r>
            <a:rPr lang="en-IN" sz="2400" b="0" i="0" u="none" dirty="0"/>
            <a:t>1. Transaction involves consideration</a:t>
          </a:r>
        </a:p>
        <a:p>
          <a:pPr rtl="0"/>
          <a:r>
            <a:rPr lang="en-US" sz="2400" b="0" i="0" u="none" dirty="0"/>
            <a:t>2. Transaction is without any consideration	</a:t>
          </a:r>
          <a:endParaRPr lang="en-IN" sz="2400" b="0" i="0" u="none" dirty="0"/>
        </a:p>
        <a:p>
          <a:pPr rtl="0"/>
          <a:r>
            <a:rPr lang="en-IN" sz="2400" b="0" i="0" u="none" dirty="0"/>
            <a:t>3. If transaction is intentional</a:t>
          </a:r>
        </a:p>
        <a:p>
          <a:pPr rtl="0"/>
          <a:r>
            <a:rPr lang="en-IN" sz="2400" b="0" i="0" u="none" dirty="0"/>
            <a:t>4. If transaction is unintentional</a:t>
          </a:r>
          <a:endParaRPr lang="en-US" sz="2400" u="none" dirty="0"/>
        </a:p>
      </dgm:t>
    </dgm:pt>
    <dgm:pt modelId="{A4DE5270-732D-467C-BEA2-9FFEDDD1640A}" type="parTrans" cxnId="{37FA8BE4-38F4-4457-A16A-2E4A7C25CFB0}">
      <dgm:prSet/>
      <dgm:spPr/>
      <dgm:t>
        <a:bodyPr/>
        <a:lstStyle/>
        <a:p>
          <a:endParaRPr lang="en-US" sz="2000"/>
        </a:p>
      </dgm:t>
    </dgm:pt>
    <dgm:pt modelId="{99EBDBCC-C6AC-4716-847D-A3C67E071238}" type="sibTrans" cxnId="{37FA8BE4-38F4-4457-A16A-2E4A7C25CFB0}">
      <dgm:prSet/>
      <dgm:spPr/>
      <dgm:t>
        <a:bodyPr/>
        <a:lstStyle/>
        <a:p>
          <a:endParaRPr lang="en-US" sz="2000"/>
        </a:p>
      </dgm:t>
    </dgm:pt>
    <dgm:pt modelId="{0D3F547C-5B59-4521-B0D0-F3C857808A65}">
      <dgm:prSet custT="1"/>
      <dgm:spPr/>
      <dgm:t>
        <a:bodyPr/>
        <a:lstStyle/>
        <a:p>
          <a:pPr rtl="0"/>
          <a:r>
            <a:rPr lang="en-US" sz="2400" b="0" i="0" u="none" dirty="0"/>
            <a:t>1. Where ITC has not been availed on Capital Goods</a:t>
          </a:r>
        </a:p>
        <a:p>
          <a:pPr rtl="0"/>
          <a:r>
            <a:rPr lang="en-US" sz="2400" b="0" i="0" u="none" dirty="0"/>
            <a:t>2. Where ITC has been availed on Capital Goods</a:t>
          </a:r>
        </a:p>
        <a:p>
          <a:pPr rtl="0"/>
          <a:r>
            <a:rPr lang="en-US" sz="2400" b="0" i="0" u="none" dirty="0"/>
            <a:t>3. Value of supply has to be determined.</a:t>
          </a:r>
          <a:endParaRPr lang="en-US" sz="2400" b="0" u="none" dirty="0"/>
        </a:p>
      </dgm:t>
    </dgm:pt>
    <dgm:pt modelId="{8CAAE869-9757-4611-9624-743F75626685}" type="parTrans" cxnId="{B8C3D4EE-D123-4DAD-8C52-99002FC06A0F}">
      <dgm:prSet/>
      <dgm:spPr/>
      <dgm:t>
        <a:bodyPr/>
        <a:lstStyle/>
        <a:p>
          <a:endParaRPr lang="en-US" sz="2000"/>
        </a:p>
      </dgm:t>
    </dgm:pt>
    <dgm:pt modelId="{D68C7479-A9AB-47B8-B6A5-FB8423C33523}" type="sibTrans" cxnId="{B8C3D4EE-D123-4DAD-8C52-99002FC06A0F}">
      <dgm:prSet/>
      <dgm:spPr/>
      <dgm:t>
        <a:bodyPr/>
        <a:lstStyle/>
        <a:p>
          <a:endParaRPr lang="en-US" sz="2000"/>
        </a:p>
      </dgm:t>
    </dgm:pt>
    <dgm:pt modelId="{7E485149-542B-4A6D-B401-F0F96378AB9D}" type="pres">
      <dgm:prSet presAssocID="{8E618BD3-8405-425E-97D6-52CAF56557C0}" presName="diagram" presStyleCnt="0">
        <dgm:presLayoutVars>
          <dgm:dir/>
          <dgm:resizeHandles val="exact"/>
        </dgm:presLayoutVars>
      </dgm:prSet>
      <dgm:spPr/>
    </dgm:pt>
    <dgm:pt modelId="{7FC27694-1656-4036-89FA-468A60F0F065}" type="pres">
      <dgm:prSet presAssocID="{66719189-2C43-4348-BB86-612BAD508DB7}" presName="node" presStyleLbl="node1" presStyleIdx="0" presStyleCnt="4" custScaleX="215946" custScaleY="226077">
        <dgm:presLayoutVars>
          <dgm:bulletEnabled val="1"/>
        </dgm:presLayoutVars>
      </dgm:prSet>
      <dgm:spPr/>
    </dgm:pt>
    <dgm:pt modelId="{58F23E01-5B9F-493C-A3C8-8E5F82D07690}" type="pres">
      <dgm:prSet presAssocID="{7FFE5DFB-7956-4123-A3E4-E2383AC3DFAB}" presName="sibTrans" presStyleCnt="0"/>
      <dgm:spPr/>
    </dgm:pt>
    <dgm:pt modelId="{BD8222D8-77F7-426B-9046-EBA0990E2EB8}" type="pres">
      <dgm:prSet presAssocID="{AFA383EE-492F-4506-BF2D-25E414B5D101}" presName="node" presStyleLbl="node1" presStyleIdx="1" presStyleCnt="4" custScaleX="158302" custScaleY="210371">
        <dgm:presLayoutVars>
          <dgm:bulletEnabled val="1"/>
        </dgm:presLayoutVars>
      </dgm:prSet>
      <dgm:spPr/>
    </dgm:pt>
    <dgm:pt modelId="{EA68F50C-8512-4B18-9243-D3619BA8F1AC}" type="pres">
      <dgm:prSet presAssocID="{534B9E3F-218A-4BDB-883A-9E1D4071FFAE}" presName="sibTrans" presStyleCnt="0"/>
      <dgm:spPr/>
    </dgm:pt>
    <dgm:pt modelId="{B352DD0E-78A7-445D-B033-F38BCD7CA0DC}" type="pres">
      <dgm:prSet presAssocID="{60C1B794-6B40-442B-87B3-C1F32E320A1C}" presName="node" presStyleLbl="node1" presStyleIdx="2" presStyleCnt="4" custScaleX="212092" custScaleY="268773">
        <dgm:presLayoutVars>
          <dgm:bulletEnabled val="1"/>
        </dgm:presLayoutVars>
      </dgm:prSet>
      <dgm:spPr/>
    </dgm:pt>
    <dgm:pt modelId="{89B4DAAB-93F4-4083-AF10-6A2D12BEA96C}" type="pres">
      <dgm:prSet presAssocID="{99EBDBCC-C6AC-4716-847D-A3C67E071238}" presName="sibTrans" presStyleCnt="0"/>
      <dgm:spPr/>
    </dgm:pt>
    <dgm:pt modelId="{9DB0C338-3447-4B99-A0EC-DC09150A25DD}" type="pres">
      <dgm:prSet presAssocID="{0D3F547C-5B59-4521-B0D0-F3C857808A65}" presName="node" presStyleLbl="node1" presStyleIdx="3" presStyleCnt="4" custScaleX="201485" custScaleY="267363">
        <dgm:presLayoutVars>
          <dgm:bulletEnabled val="1"/>
        </dgm:presLayoutVars>
      </dgm:prSet>
      <dgm:spPr/>
    </dgm:pt>
  </dgm:ptLst>
  <dgm:cxnLst>
    <dgm:cxn modelId="{5C4DFF16-C7B7-45D5-928D-57B59B39FDD6}" type="presOf" srcId="{AFA383EE-492F-4506-BF2D-25E414B5D101}" destId="{BD8222D8-77F7-426B-9046-EBA0990E2EB8}" srcOrd="0" destOrd="0" presId="urn:microsoft.com/office/officeart/2005/8/layout/default"/>
    <dgm:cxn modelId="{CC231943-875A-4426-A0B1-16A174A7BA5E}" srcId="{8E618BD3-8405-425E-97D6-52CAF56557C0}" destId="{AFA383EE-492F-4506-BF2D-25E414B5D101}" srcOrd="1" destOrd="0" parTransId="{2912EBD0-9CA3-4413-A6F1-231CC7D8AB49}" sibTransId="{534B9E3F-218A-4BDB-883A-9E1D4071FFAE}"/>
    <dgm:cxn modelId="{6135C970-D657-41D9-8AE7-26501B667206}" type="presOf" srcId="{0D3F547C-5B59-4521-B0D0-F3C857808A65}" destId="{9DB0C338-3447-4B99-A0EC-DC09150A25DD}" srcOrd="0" destOrd="0" presId="urn:microsoft.com/office/officeart/2005/8/layout/default"/>
    <dgm:cxn modelId="{5B4F88B1-880E-4F00-ACE1-F236C8C747F4}" type="presOf" srcId="{66719189-2C43-4348-BB86-612BAD508DB7}" destId="{7FC27694-1656-4036-89FA-468A60F0F065}" srcOrd="0" destOrd="0" presId="urn:microsoft.com/office/officeart/2005/8/layout/default"/>
    <dgm:cxn modelId="{B3C109D1-05C6-48BC-B062-20FED8C90132}" type="presOf" srcId="{60C1B794-6B40-442B-87B3-C1F32E320A1C}" destId="{B352DD0E-78A7-445D-B033-F38BCD7CA0DC}" srcOrd="0" destOrd="0" presId="urn:microsoft.com/office/officeart/2005/8/layout/default"/>
    <dgm:cxn modelId="{4B95B1D5-7687-4453-AF7E-1BFE848069C3}" srcId="{8E618BD3-8405-425E-97D6-52CAF56557C0}" destId="{66719189-2C43-4348-BB86-612BAD508DB7}" srcOrd="0" destOrd="0" parTransId="{9BABB4F1-2596-4B96-B41E-0331C2C7B021}" sibTransId="{7FFE5DFB-7956-4123-A3E4-E2383AC3DFAB}"/>
    <dgm:cxn modelId="{3FE6A9DA-562C-449A-980F-B6FEA7D7CCF7}" type="presOf" srcId="{8E618BD3-8405-425E-97D6-52CAF56557C0}" destId="{7E485149-542B-4A6D-B401-F0F96378AB9D}" srcOrd="0" destOrd="0" presId="urn:microsoft.com/office/officeart/2005/8/layout/default"/>
    <dgm:cxn modelId="{37FA8BE4-38F4-4457-A16A-2E4A7C25CFB0}" srcId="{8E618BD3-8405-425E-97D6-52CAF56557C0}" destId="{60C1B794-6B40-442B-87B3-C1F32E320A1C}" srcOrd="2" destOrd="0" parTransId="{A4DE5270-732D-467C-BEA2-9FFEDDD1640A}" sibTransId="{99EBDBCC-C6AC-4716-847D-A3C67E071238}"/>
    <dgm:cxn modelId="{B8C3D4EE-D123-4DAD-8C52-99002FC06A0F}" srcId="{8E618BD3-8405-425E-97D6-52CAF56557C0}" destId="{0D3F547C-5B59-4521-B0D0-F3C857808A65}" srcOrd="3" destOrd="0" parTransId="{8CAAE869-9757-4611-9624-743F75626685}" sibTransId="{D68C7479-A9AB-47B8-B6A5-FB8423C33523}"/>
    <dgm:cxn modelId="{2F7EB28F-75F4-4803-A95E-35B0B7C64092}" type="presParOf" srcId="{7E485149-542B-4A6D-B401-F0F96378AB9D}" destId="{7FC27694-1656-4036-89FA-468A60F0F065}" srcOrd="0" destOrd="0" presId="urn:microsoft.com/office/officeart/2005/8/layout/default"/>
    <dgm:cxn modelId="{55A19DD8-ABC6-4FA9-AC6C-5D462265E140}" type="presParOf" srcId="{7E485149-542B-4A6D-B401-F0F96378AB9D}" destId="{58F23E01-5B9F-493C-A3C8-8E5F82D07690}" srcOrd="1" destOrd="0" presId="urn:microsoft.com/office/officeart/2005/8/layout/default"/>
    <dgm:cxn modelId="{30534236-BBC7-4760-89CC-2405EF6D7998}" type="presParOf" srcId="{7E485149-542B-4A6D-B401-F0F96378AB9D}" destId="{BD8222D8-77F7-426B-9046-EBA0990E2EB8}" srcOrd="2" destOrd="0" presId="urn:microsoft.com/office/officeart/2005/8/layout/default"/>
    <dgm:cxn modelId="{F028EABD-348E-43D6-A6F7-C189D0CA7E8E}" type="presParOf" srcId="{7E485149-542B-4A6D-B401-F0F96378AB9D}" destId="{EA68F50C-8512-4B18-9243-D3619BA8F1AC}" srcOrd="3" destOrd="0" presId="urn:microsoft.com/office/officeart/2005/8/layout/default"/>
    <dgm:cxn modelId="{4384D530-FD55-445A-8A11-A98D245DF0DD}" type="presParOf" srcId="{7E485149-542B-4A6D-B401-F0F96378AB9D}" destId="{B352DD0E-78A7-445D-B033-F38BCD7CA0DC}" srcOrd="4" destOrd="0" presId="urn:microsoft.com/office/officeart/2005/8/layout/default"/>
    <dgm:cxn modelId="{560CC80B-4FDC-470B-9982-946198F9567B}" type="presParOf" srcId="{7E485149-542B-4A6D-B401-F0F96378AB9D}" destId="{89B4DAAB-93F4-4083-AF10-6A2D12BEA96C}" srcOrd="5" destOrd="0" presId="urn:microsoft.com/office/officeart/2005/8/layout/default"/>
    <dgm:cxn modelId="{6CBFF96A-057A-4ED3-8EC1-EC2DAD9174FA}" type="presParOf" srcId="{7E485149-542B-4A6D-B401-F0F96378AB9D}" destId="{9DB0C338-3447-4B99-A0EC-DC09150A25D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D392A3-7C21-4586-BD97-F754556AFD94}"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C35553DE-1E01-4CDD-B818-4561B304906C}">
      <dgm:prSet custT="1"/>
      <dgm:spPr/>
      <dgm:t>
        <a:bodyPr/>
        <a:lstStyle/>
        <a:p>
          <a:pPr rtl="0"/>
          <a:r>
            <a:rPr lang="en-IN" sz="2400" b="1" dirty="0"/>
            <a:t>Govt. Authorities have been given one seat on the Stakeholders’ Consultation Committee</a:t>
          </a:r>
          <a:endParaRPr lang="en-US" sz="2400" b="1" dirty="0"/>
        </a:p>
      </dgm:t>
    </dgm:pt>
    <dgm:pt modelId="{11BFE672-34C7-4ED6-B2F4-9F5BC5F15550}" type="parTrans" cxnId="{643BD3E0-9482-42CA-B4A5-5A0F02DB212F}">
      <dgm:prSet/>
      <dgm:spPr/>
      <dgm:t>
        <a:bodyPr/>
        <a:lstStyle/>
        <a:p>
          <a:endParaRPr lang="en-US" sz="1800" b="1"/>
        </a:p>
      </dgm:t>
    </dgm:pt>
    <dgm:pt modelId="{D6E1498D-3096-4AEA-BF4C-7AFBE08569A7}" type="sibTrans" cxnId="{643BD3E0-9482-42CA-B4A5-5A0F02DB212F}">
      <dgm:prSet/>
      <dgm:spPr/>
      <dgm:t>
        <a:bodyPr/>
        <a:lstStyle/>
        <a:p>
          <a:endParaRPr lang="en-US" sz="1800" b="1"/>
        </a:p>
      </dgm:t>
    </dgm:pt>
    <dgm:pt modelId="{044AB12B-93D7-408C-8FA7-0F39A88E80A5}">
      <dgm:prSet custT="1"/>
      <dgm:spPr/>
      <dgm:t>
        <a:bodyPr/>
        <a:lstStyle/>
        <a:p>
          <a:pPr rtl="0"/>
          <a:r>
            <a:rPr lang="en-IN" sz="2400" b="1" dirty="0"/>
            <a:t>Maximum seats in the SCC are 11 and one seat is given to Govt. Authorities, if there are claims filed by Govt. Authorities</a:t>
          </a:r>
          <a:endParaRPr lang="en-US" sz="2400" b="1" dirty="0"/>
        </a:p>
      </dgm:t>
    </dgm:pt>
    <dgm:pt modelId="{FFEBDAC5-A0F7-465A-9F4C-31BC8AF892AF}" type="parTrans" cxnId="{1B032740-9A7B-4B7F-BC09-93E54E98AEF3}">
      <dgm:prSet/>
      <dgm:spPr/>
      <dgm:t>
        <a:bodyPr/>
        <a:lstStyle/>
        <a:p>
          <a:endParaRPr lang="en-US" sz="1800" b="1"/>
        </a:p>
      </dgm:t>
    </dgm:pt>
    <dgm:pt modelId="{EFDBF99E-AD06-4BCB-ADA2-9D8896013D62}" type="sibTrans" cxnId="{1B032740-9A7B-4B7F-BC09-93E54E98AEF3}">
      <dgm:prSet/>
      <dgm:spPr/>
      <dgm:t>
        <a:bodyPr/>
        <a:lstStyle/>
        <a:p>
          <a:endParaRPr lang="en-US" sz="1800" b="1"/>
        </a:p>
      </dgm:t>
    </dgm:pt>
    <dgm:pt modelId="{304A623A-4C30-4D86-A592-B0233CEEC7F8}">
      <dgm:prSet custT="1"/>
      <dgm:spPr/>
      <dgm:t>
        <a:bodyPr/>
        <a:lstStyle/>
        <a:p>
          <a:pPr rtl="0"/>
          <a:r>
            <a:rPr lang="en-IN" sz="2400" b="1" dirty="0"/>
            <a:t>The SCC members are not having any power except to observe the process of sale of assets and understand Liquidation Value</a:t>
          </a:r>
          <a:endParaRPr lang="en-US" sz="2400" b="1" dirty="0"/>
        </a:p>
      </dgm:t>
    </dgm:pt>
    <dgm:pt modelId="{73BB3D87-8D36-4204-9CFF-9397D6CD1D6B}" type="parTrans" cxnId="{0838A946-A2B1-4729-8876-598F96C8899B}">
      <dgm:prSet/>
      <dgm:spPr/>
      <dgm:t>
        <a:bodyPr/>
        <a:lstStyle/>
        <a:p>
          <a:endParaRPr lang="en-US" sz="1800" b="1"/>
        </a:p>
      </dgm:t>
    </dgm:pt>
    <dgm:pt modelId="{8092B3C8-5DA7-4C5E-9EEE-31AE7C8D15E4}" type="sibTrans" cxnId="{0838A946-A2B1-4729-8876-598F96C8899B}">
      <dgm:prSet/>
      <dgm:spPr/>
      <dgm:t>
        <a:bodyPr/>
        <a:lstStyle/>
        <a:p>
          <a:endParaRPr lang="en-US" sz="1800" b="1"/>
        </a:p>
      </dgm:t>
    </dgm:pt>
    <dgm:pt modelId="{F02CFEAA-5B16-4ECD-A207-243527664CD6}">
      <dgm:prSet custT="1"/>
      <dgm:spPr/>
      <dgm:t>
        <a:bodyPr/>
        <a:lstStyle/>
        <a:p>
          <a:pPr rtl="0"/>
          <a:r>
            <a:rPr lang="en-IN" sz="2400" b="1" dirty="0"/>
            <a:t>SCC can direct Liquidator to do some act or not to do some act, however, the liquidator would still have powers to do as he deems fit after recording reasons</a:t>
          </a:r>
          <a:endParaRPr lang="en-US" sz="2400" b="1" dirty="0"/>
        </a:p>
      </dgm:t>
    </dgm:pt>
    <dgm:pt modelId="{44285C10-6921-4F54-B8AC-E66EA4B5AC99}" type="parTrans" cxnId="{2EE6DB0C-9EE1-42A9-8B07-64CD3C3912D7}">
      <dgm:prSet/>
      <dgm:spPr/>
      <dgm:t>
        <a:bodyPr/>
        <a:lstStyle/>
        <a:p>
          <a:endParaRPr lang="en-US" sz="1800" b="1"/>
        </a:p>
      </dgm:t>
    </dgm:pt>
    <dgm:pt modelId="{8171FA0B-2826-4838-885D-6724C4106C11}" type="sibTrans" cxnId="{2EE6DB0C-9EE1-42A9-8B07-64CD3C3912D7}">
      <dgm:prSet/>
      <dgm:spPr/>
      <dgm:t>
        <a:bodyPr/>
        <a:lstStyle/>
        <a:p>
          <a:endParaRPr lang="en-US" sz="1800" b="1"/>
        </a:p>
      </dgm:t>
    </dgm:pt>
    <dgm:pt modelId="{38FFB9AE-E8D3-4ACD-9496-16EEBF9C4F4A}" type="pres">
      <dgm:prSet presAssocID="{7FD392A3-7C21-4586-BD97-F754556AFD94}" presName="diagram" presStyleCnt="0">
        <dgm:presLayoutVars>
          <dgm:dir/>
          <dgm:resizeHandles val="exact"/>
        </dgm:presLayoutVars>
      </dgm:prSet>
      <dgm:spPr/>
    </dgm:pt>
    <dgm:pt modelId="{65CDFB6E-71A8-4FFA-B581-9B0AB19AD5AE}" type="pres">
      <dgm:prSet presAssocID="{C35553DE-1E01-4CDD-B818-4561B304906C}" presName="node" presStyleLbl="node1" presStyleIdx="0" presStyleCnt="4">
        <dgm:presLayoutVars>
          <dgm:bulletEnabled val="1"/>
        </dgm:presLayoutVars>
      </dgm:prSet>
      <dgm:spPr/>
    </dgm:pt>
    <dgm:pt modelId="{1793D0C0-1670-4874-BF0A-F83EF9F3CBF8}" type="pres">
      <dgm:prSet presAssocID="{D6E1498D-3096-4AEA-BF4C-7AFBE08569A7}" presName="sibTrans" presStyleCnt="0"/>
      <dgm:spPr/>
    </dgm:pt>
    <dgm:pt modelId="{4F843CAF-5506-48E2-8040-110ACE4027C0}" type="pres">
      <dgm:prSet presAssocID="{044AB12B-93D7-408C-8FA7-0F39A88E80A5}" presName="node" presStyleLbl="node1" presStyleIdx="1" presStyleCnt="4">
        <dgm:presLayoutVars>
          <dgm:bulletEnabled val="1"/>
        </dgm:presLayoutVars>
      </dgm:prSet>
      <dgm:spPr/>
    </dgm:pt>
    <dgm:pt modelId="{834258F9-9D79-4585-9EC2-9F3EBAF2D5A6}" type="pres">
      <dgm:prSet presAssocID="{EFDBF99E-AD06-4BCB-ADA2-9D8896013D62}" presName="sibTrans" presStyleCnt="0"/>
      <dgm:spPr/>
    </dgm:pt>
    <dgm:pt modelId="{B7144C88-0130-497E-9CEE-5C60448AC5E3}" type="pres">
      <dgm:prSet presAssocID="{304A623A-4C30-4D86-A592-B0233CEEC7F8}" presName="node" presStyleLbl="node1" presStyleIdx="2" presStyleCnt="4">
        <dgm:presLayoutVars>
          <dgm:bulletEnabled val="1"/>
        </dgm:presLayoutVars>
      </dgm:prSet>
      <dgm:spPr/>
    </dgm:pt>
    <dgm:pt modelId="{52002543-7BF3-453A-AE41-8EB1D4B79BBB}" type="pres">
      <dgm:prSet presAssocID="{8092B3C8-5DA7-4C5E-9EEE-31AE7C8D15E4}" presName="sibTrans" presStyleCnt="0"/>
      <dgm:spPr/>
    </dgm:pt>
    <dgm:pt modelId="{B83AF5DB-F74A-42B5-B3D9-3051A437D543}" type="pres">
      <dgm:prSet presAssocID="{F02CFEAA-5B16-4ECD-A207-243527664CD6}" presName="node" presStyleLbl="node1" presStyleIdx="3" presStyleCnt="4">
        <dgm:presLayoutVars>
          <dgm:bulletEnabled val="1"/>
        </dgm:presLayoutVars>
      </dgm:prSet>
      <dgm:spPr/>
    </dgm:pt>
  </dgm:ptLst>
  <dgm:cxnLst>
    <dgm:cxn modelId="{2EE6DB0C-9EE1-42A9-8B07-64CD3C3912D7}" srcId="{7FD392A3-7C21-4586-BD97-F754556AFD94}" destId="{F02CFEAA-5B16-4ECD-A207-243527664CD6}" srcOrd="3" destOrd="0" parTransId="{44285C10-6921-4F54-B8AC-E66EA4B5AC99}" sibTransId="{8171FA0B-2826-4838-885D-6724C4106C11}"/>
    <dgm:cxn modelId="{0BA4480F-356B-4AE1-B3B3-5A6D32398419}" type="presOf" srcId="{304A623A-4C30-4D86-A592-B0233CEEC7F8}" destId="{B7144C88-0130-497E-9CEE-5C60448AC5E3}" srcOrd="0" destOrd="0" presId="urn:microsoft.com/office/officeart/2005/8/layout/default"/>
    <dgm:cxn modelId="{1B032740-9A7B-4B7F-BC09-93E54E98AEF3}" srcId="{7FD392A3-7C21-4586-BD97-F754556AFD94}" destId="{044AB12B-93D7-408C-8FA7-0F39A88E80A5}" srcOrd="1" destOrd="0" parTransId="{FFEBDAC5-A0F7-465A-9F4C-31BC8AF892AF}" sibTransId="{EFDBF99E-AD06-4BCB-ADA2-9D8896013D62}"/>
    <dgm:cxn modelId="{0838A946-A2B1-4729-8876-598F96C8899B}" srcId="{7FD392A3-7C21-4586-BD97-F754556AFD94}" destId="{304A623A-4C30-4D86-A592-B0233CEEC7F8}" srcOrd="2" destOrd="0" parTransId="{73BB3D87-8D36-4204-9CFF-9397D6CD1D6B}" sibTransId="{8092B3C8-5DA7-4C5E-9EEE-31AE7C8D15E4}"/>
    <dgm:cxn modelId="{EE3D708C-4354-48D5-B046-46673382DE82}" type="presOf" srcId="{F02CFEAA-5B16-4ECD-A207-243527664CD6}" destId="{B83AF5DB-F74A-42B5-B3D9-3051A437D543}" srcOrd="0" destOrd="0" presId="urn:microsoft.com/office/officeart/2005/8/layout/default"/>
    <dgm:cxn modelId="{27A6AEA0-73DE-45D6-BF3E-F8CD42659C5D}" type="presOf" srcId="{C35553DE-1E01-4CDD-B818-4561B304906C}" destId="{65CDFB6E-71A8-4FFA-B581-9B0AB19AD5AE}" srcOrd="0" destOrd="0" presId="urn:microsoft.com/office/officeart/2005/8/layout/default"/>
    <dgm:cxn modelId="{643BD3E0-9482-42CA-B4A5-5A0F02DB212F}" srcId="{7FD392A3-7C21-4586-BD97-F754556AFD94}" destId="{C35553DE-1E01-4CDD-B818-4561B304906C}" srcOrd="0" destOrd="0" parTransId="{11BFE672-34C7-4ED6-B2F4-9F5BC5F15550}" sibTransId="{D6E1498D-3096-4AEA-BF4C-7AFBE08569A7}"/>
    <dgm:cxn modelId="{106348E6-BFC2-4E77-8F37-F02A0E42BAE7}" type="presOf" srcId="{044AB12B-93D7-408C-8FA7-0F39A88E80A5}" destId="{4F843CAF-5506-48E2-8040-110ACE4027C0}" srcOrd="0" destOrd="0" presId="urn:microsoft.com/office/officeart/2005/8/layout/default"/>
    <dgm:cxn modelId="{38435AF5-CBF7-49AD-8C50-106EF10F5E25}" type="presOf" srcId="{7FD392A3-7C21-4586-BD97-F754556AFD94}" destId="{38FFB9AE-E8D3-4ACD-9496-16EEBF9C4F4A}" srcOrd="0" destOrd="0" presId="urn:microsoft.com/office/officeart/2005/8/layout/default"/>
    <dgm:cxn modelId="{4500CD84-E5FE-41D8-B000-61B08B0C94BB}" type="presParOf" srcId="{38FFB9AE-E8D3-4ACD-9496-16EEBF9C4F4A}" destId="{65CDFB6E-71A8-4FFA-B581-9B0AB19AD5AE}" srcOrd="0" destOrd="0" presId="urn:microsoft.com/office/officeart/2005/8/layout/default"/>
    <dgm:cxn modelId="{85F80695-3893-4953-87B6-8108BC3B79A8}" type="presParOf" srcId="{38FFB9AE-E8D3-4ACD-9496-16EEBF9C4F4A}" destId="{1793D0C0-1670-4874-BF0A-F83EF9F3CBF8}" srcOrd="1" destOrd="0" presId="urn:microsoft.com/office/officeart/2005/8/layout/default"/>
    <dgm:cxn modelId="{5BB2DC5B-3389-418B-8845-FDFBCC429893}" type="presParOf" srcId="{38FFB9AE-E8D3-4ACD-9496-16EEBF9C4F4A}" destId="{4F843CAF-5506-48E2-8040-110ACE4027C0}" srcOrd="2" destOrd="0" presId="urn:microsoft.com/office/officeart/2005/8/layout/default"/>
    <dgm:cxn modelId="{CE82EA78-7176-41FA-821E-64AEF50384C1}" type="presParOf" srcId="{38FFB9AE-E8D3-4ACD-9496-16EEBF9C4F4A}" destId="{834258F9-9D79-4585-9EC2-9F3EBAF2D5A6}" srcOrd="3" destOrd="0" presId="urn:microsoft.com/office/officeart/2005/8/layout/default"/>
    <dgm:cxn modelId="{AE170BEC-4D0C-4C89-9C26-E9DC81B8FF26}" type="presParOf" srcId="{38FFB9AE-E8D3-4ACD-9496-16EEBF9C4F4A}" destId="{B7144C88-0130-497E-9CEE-5C60448AC5E3}" srcOrd="4" destOrd="0" presId="urn:microsoft.com/office/officeart/2005/8/layout/default"/>
    <dgm:cxn modelId="{9AEED900-84C8-410D-A8B6-7D2569DD914E}" type="presParOf" srcId="{38FFB9AE-E8D3-4ACD-9496-16EEBF9C4F4A}" destId="{52002543-7BF3-453A-AE41-8EB1D4B79BBB}" srcOrd="5" destOrd="0" presId="urn:microsoft.com/office/officeart/2005/8/layout/default"/>
    <dgm:cxn modelId="{43BB6993-0D53-48DA-843C-D6AAB7E108A3}" type="presParOf" srcId="{38FFB9AE-E8D3-4ACD-9496-16EEBF9C4F4A}" destId="{B83AF5DB-F74A-42B5-B3D9-3051A437D54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140154-5DE1-4F45-90ED-07E884DA9A64}" type="doc">
      <dgm:prSet loTypeId="urn:microsoft.com/office/officeart/2005/8/layout/hList6" loCatId="list" qsTypeId="urn:microsoft.com/office/officeart/2005/8/quickstyle/simple3" qsCatId="simple" csTypeId="urn:microsoft.com/office/officeart/2005/8/colors/colorful1" csCatId="colorful" phldr="1"/>
      <dgm:spPr/>
      <dgm:t>
        <a:bodyPr/>
        <a:lstStyle/>
        <a:p>
          <a:endParaRPr lang="en-US"/>
        </a:p>
      </dgm:t>
    </dgm:pt>
    <dgm:pt modelId="{CA9DEC6B-F007-43E9-8B93-87EA0F19CD30}">
      <dgm:prSet phldrT="[Text]" custT="1"/>
      <dgm:spPr/>
      <dgm:t>
        <a:bodyPr/>
        <a:lstStyle/>
        <a:p>
          <a:r>
            <a:rPr lang="en-IN" sz="2000" b="1" dirty="0">
              <a:latin typeface="Calibri" panose="020F0502020204030204" pitchFamily="34" charset="0"/>
              <a:ea typeface="Calibri" panose="020F0502020204030204" pitchFamily="34" charset="0"/>
              <a:cs typeface="Times New Roman" panose="02020603050405020304" pitchFamily="18" charset="0"/>
            </a:rPr>
            <a:t>The pending assessment or any other proceedings would be revived, and assessments would be completed based on the information available.</a:t>
          </a:r>
          <a:endParaRPr lang="en-US" sz="2000" dirty="0"/>
        </a:p>
      </dgm:t>
    </dgm:pt>
    <dgm:pt modelId="{23DEF072-941D-4F4C-8CEB-FA625C684D93}" type="parTrans" cxnId="{B2914DD6-AB62-457F-B799-5B103C485A23}">
      <dgm:prSet/>
      <dgm:spPr/>
      <dgm:t>
        <a:bodyPr/>
        <a:lstStyle/>
        <a:p>
          <a:endParaRPr lang="en-US" sz="2000"/>
        </a:p>
      </dgm:t>
    </dgm:pt>
    <dgm:pt modelId="{74B12D63-6BB8-431A-97FD-0952782BDC27}" type="sibTrans" cxnId="{B2914DD6-AB62-457F-B799-5B103C485A23}">
      <dgm:prSet/>
      <dgm:spPr/>
      <dgm:t>
        <a:bodyPr/>
        <a:lstStyle/>
        <a:p>
          <a:endParaRPr lang="en-US" sz="2000"/>
        </a:p>
      </dgm:t>
    </dgm:pt>
    <dgm:pt modelId="{F6A57E15-5B66-4F80-A3A0-E3ECEB3EBF5F}">
      <dgm:prSet custT="1"/>
      <dgm:spPr/>
      <dgm:t>
        <a:bodyPr/>
        <a:lstStyle/>
        <a:p>
          <a:r>
            <a:rPr lang="en-IN" sz="1800" b="1" dirty="0">
              <a:latin typeface="Calibri" panose="020F0502020204030204" pitchFamily="34" charset="0"/>
              <a:ea typeface="Calibri" panose="020F0502020204030204" pitchFamily="34" charset="0"/>
              <a:cs typeface="Times New Roman" panose="02020603050405020304" pitchFamily="18" charset="0"/>
            </a:rPr>
            <a:t>No enforcement can be done to recover dues and no assets can be attached as liquidator has been appointed and he has the power to take control and custody of all the assets of Corporate Debtor </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dgm:t>
    </dgm:pt>
    <dgm:pt modelId="{D9C536A9-EEB7-41D6-94A4-F6531A1AA842}" type="parTrans" cxnId="{5194F83F-7618-46DD-A1FA-65795BD21F46}">
      <dgm:prSet/>
      <dgm:spPr/>
      <dgm:t>
        <a:bodyPr/>
        <a:lstStyle/>
        <a:p>
          <a:endParaRPr lang="en-US" sz="2000"/>
        </a:p>
      </dgm:t>
    </dgm:pt>
    <dgm:pt modelId="{53C0C4BD-F7D5-45B3-ACAA-7EA164723378}" type="sibTrans" cxnId="{5194F83F-7618-46DD-A1FA-65795BD21F46}">
      <dgm:prSet/>
      <dgm:spPr/>
      <dgm:t>
        <a:bodyPr/>
        <a:lstStyle/>
        <a:p>
          <a:endParaRPr lang="en-US" sz="2000"/>
        </a:p>
      </dgm:t>
    </dgm:pt>
    <dgm:pt modelId="{4FB80530-7C03-4DDC-9E2E-F49B3B8867BD}">
      <dgm:prSet custT="1"/>
      <dgm:spPr/>
      <dgm:t>
        <a:bodyPr/>
        <a:lstStyle/>
        <a:p>
          <a:r>
            <a:rPr lang="en-IN" sz="2400" b="1" dirty="0">
              <a:latin typeface="Calibri" panose="020F0502020204030204" pitchFamily="34" charset="0"/>
              <a:ea typeface="Calibri" panose="020F0502020204030204" pitchFamily="34" charset="0"/>
              <a:cs typeface="Times New Roman" panose="02020603050405020304" pitchFamily="18" charset="0"/>
            </a:rPr>
            <a:t>Claim would be filed by Govt Authorities before the liquidator after completion of the proceedings.</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dgm:t>
    </dgm:pt>
    <dgm:pt modelId="{1E83183E-F8EF-4F71-9760-E4C6C48C2A98}" type="parTrans" cxnId="{85C439C7-0A8D-402D-AA55-C2BAC51B42C0}">
      <dgm:prSet/>
      <dgm:spPr/>
      <dgm:t>
        <a:bodyPr/>
        <a:lstStyle/>
        <a:p>
          <a:endParaRPr lang="en-US" sz="2000"/>
        </a:p>
      </dgm:t>
    </dgm:pt>
    <dgm:pt modelId="{BB0FDA71-7E1C-4786-B96C-C188DEE861B4}" type="sibTrans" cxnId="{85C439C7-0A8D-402D-AA55-C2BAC51B42C0}">
      <dgm:prSet/>
      <dgm:spPr/>
      <dgm:t>
        <a:bodyPr/>
        <a:lstStyle/>
        <a:p>
          <a:endParaRPr lang="en-US" sz="2000"/>
        </a:p>
      </dgm:t>
    </dgm:pt>
    <dgm:pt modelId="{F6677A1D-B0FA-4690-BCBA-31B7734C3112}">
      <dgm:prSet custT="1"/>
      <dgm:spPr/>
      <dgm:t>
        <a:bodyPr/>
        <a:lstStyle/>
        <a:p>
          <a:r>
            <a:rPr lang="en-IN" sz="2400" b="1" dirty="0">
              <a:latin typeface="Calibri" panose="020F0502020204030204" pitchFamily="34" charset="0"/>
              <a:ea typeface="Calibri" panose="020F0502020204030204" pitchFamily="34" charset="0"/>
              <a:cs typeface="Times New Roman" panose="02020603050405020304" pitchFamily="18" charset="0"/>
            </a:rPr>
            <a:t>The due of Govt Authorities would be paid as per the priority of section 53 of the Code.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dgm:t>
    </dgm:pt>
    <dgm:pt modelId="{1EF1052E-06E7-4E08-8EA0-3E00B2C91218}" type="parTrans" cxnId="{DD164CD3-AC9A-4F09-950C-60312C5FEEA7}">
      <dgm:prSet/>
      <dgm:spPr/>
      <dgm:t>
        <a:bodyPr/>
        <a:lstStyle/>
        <a:p>
          <a:endParaRPr lang="en-US" sz="2000"/>
        </a:p>
      </dgm:t>
    </dgm:pt>
    <dgm:pt modelId="{C549B3C6-E953-4750-B9C1-4666B7896F25}" type="sibTrans" cxnId="{DD164CD3-AC9A-4F09-950C-60312C5FEEA7}">
      <dgm:prSet/>
      <dgm:spPr/>
      <dgm:t>
        <a:bodyPr/>
        <a:lstStyle/>
        <a:p>
          <a:endParaRPr lang="en-US" sz="2000"/>
        </a:p>
      </dgm:t>
    </dgm:pt>
    <dgm:pt modelId="{7A49B372-4929-4CDB-AF6A-DF7A2CA9F8CC}" type="pres">
      <dgm:prSet presAssocID="{70140154-5DE1-4F45-90ED-07E884DA9A64}" presName="Name0" presStyleCnt="0">
        <dgm:presLayoutVars>
          <dgm:dir/>
          <dgm:resizeHandles val="exact"/>
        </dgm:presLayoutVars>
      </dgm:prSet>
      <dgm:spPr/>
    </dgm:pt>
    <dgm:pt modelId="{23FF66D2-185B-4692-B53F-6DADF57AA94A}" type="pres">
      <dgm:prSet presAssocID="{CA9DEC6B-F007-43E9-8B93-87EA0F19CD30}" presName="node" presStyleLbl="node1" presStyleIdx="0" presStyleCnt="4">
        <dgm:presLayoutVars>
          <dgm:bulletEnabled val="1"/>
        </dgm:presLayoutVars>
      </dgm:prSet>
      <dgm:spPr/>
    </dgm:pt>
    <dgm:pt modelId="{B7687BDE-F434-4FDC-9B93-C1D70A6EF1EC}" type="pres">
      <dgm:prSet presAssocID="{74B12D63-6BB8-431A-97FD-0952782BDC27}" presName="sibTrans" presStyleCnt="0"/>
      <dgm:spPr/>
    </dgm:pt>
    <dgm:pt modelId="{7B45E39C-24B0-4B72-8889-4F99D3D76B1C}" type="pres">
      <dgm:prSet presAssocID="{F6A57E15-5B66-4F80-A3A0-E3ECEB3EBF5F}" presName="node" presStyleLbl="node1" presStyleIdx="1" presStyleCnt="4">
        <dgm:presLayoutVars>
          <dgm:bulletEnabled val="1"/>
        </dgm:presLayoutVars>
      </dgm:prSet>
      <dgm:spPr/>
    </dgm:pt>
    <dgm:pt modelId="{A64DC84F-14F4-45A4-B548-419E640BCCD4}" type="pres">
      <dgm:prSet presAssocID="{53C0C4BD-F7D5-45B3-ACAA-7EA164723378}" presName="sibTrans" presStyleCnt="0"/>
      <dgm:spPr/>
    </dgm:pt>
    <dgm:pt modelId="{B002A16A-C2A3-425F-B013-1B00D2FCDAC8}" type="pres">
      <dgm:prSet presAssocID="{4FB80530-7C03-4DDC-9E2E-F49B3B8867BD}" presName="node" presStyleLbl="node1" presStyleIdx="2" presStyleCnt="4">
        <dgm:presLayoutVars>
          <dgm:bulletEnabled val="1"/>
        </dgm:presLayoutVars>
      </dgm:prSet>
      <dgm:spPr/>
    </dgm:pt>
    <dgm:pt modelId="{3C8F6210-F0B7-4318-BFA2-D1F72B719AF7}" type="pres">
      <dgm:prSet presAssocID="{BB0FDA71-7E1C-4786-B96C-C188DEE861B4}" presName="sibTrans" presStyleCnt="0"/>
      <dgm:spPr/>
    </dgm:pt>
    <dgm:pt modelId="{7691457A-A74B-41EB-AB6C-DAFF90E81BA6}" type="pres">
      <dgm:prSet presAssocID="{F6677A1D-B0FA-4690-BCBA-31B7734C3112}" presName="node" presStyleLbl="node1" presStyleIdx="3" presStyleCnt="4">
        <dgm:presLayoutVars>
          <dgm:bulletEnabled val="1"/>
        </dgm:presLayoutVars>
      </dgm:prSet>
      <dgm:spPr/>
    </dgm:pt>
  </dgm:ptLst>
  <dgm:cxnLst>
    <dgm:cxn modelId="{DAD8181F-06C2-4287-9AF1-579158CE3814}" type="presOf" srcId="{70140154-5DE1-4F45-90ED-07E884DA9A64}" destId="{7A49B372-4929-4CDB-AF6A-DF7A2CA9F8CC}" srcOrd="0" destOrd="0" presId="urn:microsoft.com/office/officeart/2005/8/layout/hList6"/>
    <dgm:cxn modelId="{846CDD25-3A55-4E4D-B462-A0C378D6AC43}" type="presOf" srcId="{4FB80530-7C03-4DDC-9E2E-F49B3B8867BD}" destId="{B002A16A-C2A3-425F-B013-1B00D2FCDAC8}" srcOrd="0" destOrd="0" presId="urn:microsoft.com/office/officeart/2005/8/layout/hList6"/>
    <dgm:cxn modelId="{C665BD34-AEAB-4B2E-B405-A7857BCC61F0}" type="presOf" srcId="{F6677A1D-B0FA-4690-BCBA-31B7734C3112}" destId="{7691457A-A74B-41EB-AB6C-DAFF90E81BA6}" srcOrd="0" destOrd="0" presId="urn:microsoft.com/office/officeart/2005/8/layout/hList6"/>
    <dgm:cxn modelId="{5194F83F-7618-46DD-A1FA-65795BD21F46}" srcId="{70140154-5DE1-4F45-90ED-07E884DA9A64}" destId="{F6A57E15-5B66-4F80-A3A0-E3ECEB3EBF5F}" srcOrd="1" destOrd="0" parTransId="{D9C536A9-EEB7-41D6-94A4-F6531A1AA842}" sibTransId="{53C0C4BD-F7D5-45B3-ACAA-7EA164723378}"/>
    <dgm:cxn modelId="{A8EA285C-D256-4367-9E24-061D06812C45}" type="presOf" srcId="{CA9DEC6B-F007-43E9-8B93-87EA0F19CD30}" destId="{23FF66D2-185B-4692-B53F-6DADF57AA94A}" srcOrd="0" destOrd="0" presId="urn:microsoft.com/office/officeart/2005/8/layout/hList6"/>
    <dgm:cxn modelId="{85C439C7-0A8D-402D-AA55-C2BAC51B42C0}" srcId="{70140154-5DE1-4F45-90ED-07E884DA9A64}" destId="{4FB80530-7C03-4DDC-9E2E-F49B3B8867BD}" srcOrd="2" destOrd="0" parTransId="{1E83183E-F8EF-4F71-9760-E4C6C48C2A98}" sibTransId="{BB0FDA71-7E1C-4786-B96C-C188DEE861B4}"/>
    <dgm:cxn modelId="{DD164CD3-AC9A-4F09-950C-60312C5FEEA7}" srcId="{70140154-5DE1-4F45-90ED-07E884DA9A64}" destId="{F6677A1D-B0FA-4690-BCBA-31B7734C3112}" srcOrd="3" destOrd="0" parTransId="{1EF1052E-06E7-4E08-8EA0-3E00B2C91218}" sibTransId="{C549B3C6-E953-4750-B9C1-4666B7896F25}"/>
    <dgm:cxn modelId="{B2914DD6-AB62-457F-B799-5B103C485A23}" srcId="{70140154-5DE1-4F45-90ED-07E884DA9A64}" destId="{CA9DEC6B-F007-43E9-8B93-87EA0F19CD30}" srcOrd="0" destOrd="0" parTransId="{23DEF072-941D-4F4C-8CEB-FA625C684D93}" sibTransId="{74B12D63-6BB8-431A-97FD-0952782BDC27}"/>
    <dgm:cxn modelId="{CF8FCCDC-2A03-4693-ACE1-C012EC758781}" type="presOf" srcId="{F6A57E15-5B66-4F80-A3A0-E3ECEB3EBF5F}" destId="{7B45E39C-24B0-4B72-8889-4F99D3D76B1C}" srcOrd="0" destOrd="0" presId="urn:microsoft.com/office/officeart/2005/8/layout/hList6"/>
    <dgm:cxn modelId="{1B8B0F42-7CB9-4131-89C7-6E83199620FC}" type="presParOf" srcId="{7A49B372-4929-4CDB-AF6A-DF7A2CA9F8CC}" destId="{23FF66D2-185B-4692-B53F-6DADF57AA94A}" srcOrd="0" destOrd="0" presId="urn:microsoft.com/office/officeart/2005/8/layout/hList6"/>
    <dgm:cxn modelId="{0E4149F1-E538-4B5A-80D1-FCE3F06BDCE5}" type="presParOf" srcId="{7A49B372-4929-4CDB-AF6A-DF7A2CA9F8CC}" destId="{B7687BDE-F434-4FDC-9B93-C1D70A6EF1EC}" srcOrd="1" destOrd="0" presId="urn:microsoft.com/office/officeart/2005/8/layout/hList6"/>
    <dgm:cxn modelId="{1ACE1C59-8EDC-4402-A8BA-04EBCA526FB2}" type="presParOf" srcId="{7A49B372-4929-4CDB-AF6A-DF7A2CA9F8CC}" destId="{7B45E39C-24B0-4B72-8889-4F99D3D76B1C}" srcOrd="2" destOrd="0" presId="urn:microsoft.com/office/officeart/2005/8/layout/hList6"/>
    <dgm:cxn modelId="{1EB677D1-AB47-44A6-8FDC-6D3EC3515A6A}" type="presParOf" srcId="{7A49B372-4929-4CDB-AF6A-DF7A2CA9F8CC}" destId="{A64DC84F-14F4-45A4-B548-419E640BCCD4}" srcOrd="3" destOrd="0" presId="urn:microsoft.com/office/officeart/2005/8/layout/hList6"/>
    <dgm:cxn modelId="{F08B0346-598F-482F-BCDE-89744201EBA1}" type="presParOf" srcId="{7A49B372-4929-4CDB-AF6A-DF7A2CA9F8CC}" destId="{B002A16A-C2A3-425F-B013-1B00D2FCDAC8}" srcOrd="4" destOrd="0" presId="urn:microsoft.com/office/officeart/2005/8/layout/hList6"/>
    <dgm:cxn modelId="{A4E03DF0-974C-4633-8E90-A0492A36ED29}" type="presParOf" srcId="{7A49B372-4929-4CDB-AF6A-DF7A2CA9F8CC}" destId="{3C8F6210-F0B7-4318-BFA2-D1F72B719AF7}" srcOrd="5" destOrd="0" presId="urn:microsoft.com/office/officeart/2005/8/layout/hList6"/>
    <dgm:cxn modelId="{1B864769-7B5E-4357-A980-02504BE3FFA2}" type="presParOf" srcId="{7A49B372-4929-4CDB-AF6A-DF7A2CA9F8CC}" destId="{7691457A-A74B-41EB-AB6C-DAFF90E81BA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618BD3-8405-425E-97D6-52CAF56557C0}"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66719189-2C43-4348-BB86-612BAD508DB7}">
      <dgm:prSet custT="1"/>
      <dgm:spPr/>
      <dgm:t>
        <a:bodyPr/>
        <a:lstStyle/>
        <a:p>
          <a:r>
            <a:rPr lang="en-US" sz="2200" b="1" i="0" dirty="0"/>
            <a:t>Ministry of Finance vide its notification no 12/2017- Central Tax (Rate) dated 28th June 2017</a:t>
          </a:r>
        </a:p>
        <a:p>
          <a:r>
            <a:rPr lang="en-US" sz="2200" b="0" i="0" dirty="0"/>
            <a:t>Service by way of transfer of a going concern, as a whole or an independent part thereof” in serial no 2 of the said notification to constitute under supply of service</a:t>
          </a:r>
          <a:endParaRPr lang="en-US" sz="2200" dirty="0"/>
        </a:p>
      </dgm:t>
    </dgm:pt>
    <dgm:pt modelId="{9BABB4F1-2596-4B96-B41E-0331C2C7B021}" type="parTrans" cxnId="{4B95B1D5-7687-4453-AF7E-1BFE848069C3}">
      <dgm:prSet/>
      <dgm:spPr/>
      <dgm:t>
        <a:bodyPr/>
        <a:lstStyle/>
        <a:p>
          <a:endParaRPr lang="en-US" sz="2000"/>
        </a:p>
      </dgm:t>
    </dgm:pt>
    <dgm:pt modelId="{7FFE5DFB-7956-4123-A3E4-E2383AC3DFAB}" type="sibTrans" cxnId="{4B95B1D5-7687-4453-AF7E-1BFE848069C3}">
      <dgm:prSet/>
      <dgm:spPr/>
      <dgm:t>
        <a:bodyPr/>
        <a:lstStyle/>
        <a:p>
          <a:endParaRPr lang="en-US" sz="2000"/>
        </a:p>
      </dgm:t>
    </dgm:pt>
    <dgm:pt modelId="{AFA383EE-492F-4506-BF2D-25E414B5D101}">
      <dgm:prSet custT="1"/>
      <dgm:spPr/>
      <dgm:t>
        <a:bodyPr/>
        <a:lstStyle/>
        <a:p>
          <a:r>
            <a:rPr lang="en-US" sz="2400" b="0" i="0" dirty="0"/>
            <a:t>Further, activity of transfer of a going concern shall have “nil” rate of tax on such supply.</a:t>
          </a:r>
          <a:endParaRPr lang="en-US" sz="2400" dirty="0"/>
        </a:p>
      </dgm:t>
    </dgm:pt>
    <dgm:pt modelId="{2912EBD0-9CA3-4413-A6F1-231CC7D8AB49}" type="parTrans" cxnId="{CC231943-875A-4426-A0B1-16A174A7BA5E}">
      <dgm:prSet/>
      <dgm:spPr/>
      <dgm:t>
        <a:bodyPr/>
        <a:lstStyle/>
        <a:p>
          <a:endParaRPr lang="en-US" sz="2000"/>
        </a:p>
      </dgm:t>
    </dgm:pt>
    <dgm:pt modelId="{534B9E3F-218A-4BDB-883A-9E1D4071FFAE}" type="sibTrans" cxnId="{CC231943-875A-4426-A0B1-16A174A7BA5E}">
      <dgm:prSet/>
      <dgm:spPr/>
      <dgm:t>
        <a:bodyPr/>
        <a:lstStyle/>
        <a:p>
          <a:endParaRPr lang="en-US" sz="2000"/>
        </a:p>
      </dgm:t>
    </dgm:pt>
    <dgm:pt modelId="{60C1B794-6B40-442B-87B3-C1F32E320A1C}">
      <dgm:prSet custT="1"/>
      <dgm:spPr/>
      <dgm:t>
        <a:bodyPr/>
        <a:lstStyle/>
        <a:p>
          <a:pPr>
            <a:buFont typeface="Arial" panose="020B0604020202020204" pitchFamily="34" charset="0"/>
            <a:buChar char="•"/>
          </a:pPr>
          <a:r>
            <a:rPr lang="en-US" sz="2400" b="0" i="0" dirty="0"/>
            <a:t>1. Transfer of business assets: Supply of goods</a:t>
          </a:r>
        </a:p>
        <a:p>
          <a:pPr>
            <a:buFont typeface="Arial" panose="020B0604020202020204" pitchFamily="34" charset="0"/>
            <a:buChar char="•"/>
          </a:pPr>
          <a:r>
            <a:rPr lang="en-US" sz="2400" b="0" i="0" dirty="0"/>
            <a:t>2. Transfer of business: Supply of Service</a:t>
          </a:r>
        </a:p>
        <a:p>
          <a:pPr>
            <a:buFont typeface="Arial" panose="020B0604020202020204" pitchFamily="34" charset="0"/>
            <a:buChar char="•"/>
          </a:pPr>
          <a:r>
            <a:rPr lang="en-US" sz="2400" b="0" i="0" dirty="0"/>
            <a:t>3. Transfer of business/ or a part thereof as a going concern : Supply of service and exempt via notification</a:t>
          </a:r>
          <a:endParaRPr lang="en-US" sz="2400" u="none" dirty="0"/>
        </a:p>
      </dgm:t>
    </dgm:pt>
    <dgm:pt modelId="{A4DE5270-732D-467C-BEA2-9FFEDDD1640A}" type="parTrans" cxnId="{37FA8BE4-38F4-4457-A16A-2E4A7C25CFB0}">
      <dgm:prSet/>
      <dgm:spPr/>
      <dgm:t>
        <a:bodyPr/>
        <a:lstStyle/>
        <a:p>
          <a:endParaRPr lang="en-US" sz="2000"/>
        </a:p>
      </dgm:t>
    </dgm:pt>
    <dgm:pt modelId="{99EBDBCC-C6AC-4716-847D-A3C67E071238}" type="sibTrans" cxnId="{37FA8BE4-38F4-4457-A16A-2E4A7C25CFB0}">
      <dgm:prSet/>
      <dgm:spPr/>
      <dgm:t>
        <a:bodyPr/>
        <a:lstStyle/>
        <a:p>
          <a:endParaRPr lang="en-US" sz="2000"/>
        </a:p>
      </dgm:t>
    </dgm:pt>
    <dgm:pt modelId="{0D3F547C-5B59-4521-B0D0-F3C857808A65}">
      <dgm:prSet custT="1"/>
      <dgm:spPr/>
      <dgm:t>
        <a:bodyPr/>
        <a:lstStyle/>
        <a:p>
          <a:pPr algn="ctr" rtl="0"/>
          <a:r>
            <a:rPr lang="en-IN" sz="2400" dirty="0"/>
            <a:t>The above view has also been upheld by the Authority for Advance Rulings, in Karnataka In the case of </a:t>
          </a:r>
          <a:r>
            <a:rPr lang="en-IN" sz="2400" b="1" dirty="0"/>
            <a:t>M/s Rajashri Foods Pvt Ltd</a:t>
          </a:r>
          <a:r>
            <a:rPr lang="en-IN" sz="2400" dirty="0"/>
            <a:t>. – Advance Ruling No. KAR ADRG 06/2018 dated 23 April 2018.</a:t>
          </a:r>
          <a:endParaRPr lang="en-US" sz="2400" b="0" u="none" dirty="0"/>
        </a:p>
      </dgm:t>
    </dgm:pt>
    <dgm:pt modelId="{8CAAE869-9757-4611-9624-743F75626685}" type="parTrans" cxnId="{B8C3D4EE-D123-4DAD-8C52-99002FC06A0F}">
      <dgm:prSet/>
      <dgm:spPr/>
      <dgm:t>
        <a:bodyPr/>
        <a:lstStyle/>
        <a:p>
          <a:endParaRPr lang="en-US" sz="2000"/>
        </a:p>
      </dgm:t>
    </dgm:pt>
    <dgm:pt modelId="{D68C7479-A9AB-47B8-B6A5-FB8423C33523}" type="sibTrans" cxnId="{B8C3D4EE-D123-4DAD-8C52-99002FC06A0F}">
      <dgm:prSet/>
      <dgm:spPr/>
      <dgm:t>
        <a:bodyPr/>
        <a:lstStyle/>
        <a:p>
          <a:endParaRPr lang="en-US" sz="2000"/>
        </a:p>
      </dgm:t>
    </dgm:pt>
    <dgm:pt modelId="{7E485149-542B-4A6D-B401-F0F96378AB9D}" type="pres">
      <dgm:prSet presAssocID="{8E618BD3-8405-425E-97D6-52CAF56557C0}" presName="diagram" presStyleCnt="0">
        <dgm:presLayoutVars>
          <dgm:dir/>
          <dgm:resizeHandles val="exact"/>
        </dgm:presLayoutVars>
      </dgm:prSet>
      <dgm:spPr/>
    </dgm:pt>
    <dgm:pt modelId="{7FC27694-1656-4036-89FA-468A60F0F065}" type="pres">
      <dgm:prSet presAssocID="{66719189-2C43-4348-BB86-612BAD508DB7}" presName="node" presStyleLbl="node1" presStyleIdx="0" presStyleCnt="4" custScaleX="215946" custScaleY="213842">
        <dgm:presLayoutVars>
          <dgm:bulletEnabled val="1"/>
        </dgm:presLayoutVars>
      </dgm:prSet>
      <dgm:spPr/>
    </dgm:pt>
    <dgm:pt modelId="{58F23E01-5B9F-493C-A3C8-8E5F82D07690}" type="pres">
      <dgm:prSet presAssocID="{7FFE5DFB-7956-4123-A3E4-E2383AC3DFAB}" presName="sibTrans" presStyleCnt="0"/>
      <dgm:spPr/>
    </dgm:pt>
    <dgm:pt modelId="{BD8222D8-77F7-426B-9046-EBA0990E2EB8}" type="pres">
      <dgm:prSet presAssocID="{AFA383EE-492F-4506-BF2D-25E414B5D101}" presName="node" presStyleLbl="node1" presStyleIdx="1" presStyleCnt="4" custScaleX="158302" custScaleY="210371">
        <dgm:presLayoutVars>
          <dgm:bulletEnabled val="1"/>
        </dgm:presLayoutVars>
      </dgm:prSet>
      <dgm:spPr/>
    </dgm:pt>
    <dgm:pt modelId="{EA68F50C-8512-4B18-9243-D3619BA8F1AC}" type="pres">
      <dgm:prSet presAssocID="{534B9E3F-218A-4BDB-883A-9E1D4071FFAE}" presName="sibTrans" presStyleCnt="0"/>
      <dgm:spPr/>
    </dgm:pt>
    <dgm:pt modelId="{B352DD0E-78A7-445D-B033-F38BCD7CA0DC}" type="pres">
      <dgm:prSet presAssocID="{60C1B794-6B40-442B-87B3-C1F32E320A1C}" presName="node" presStyleLbl="node1" presStyleIdx="2" presStyleCnt="4" custScaleX="212092" custScaleY="268773">
        <dgm:presLayoutVars>
          <dgm:bulletEnabled val="1"/>
        </dgm:presLayoutVars>
      </dgm:prSet>
      <dgm:spPr/>
    </dgm:pt>
    <dgm:pt modelId="{89B4DAAB-93F4-4083-AF10-6A2D12BEA96C}" type="pres">
      <dgm:prSet presAssocID="{99EBDBCC-C6AC-4716-847D-A3C67E071238}" presName="sibTrans" presStyleCnt="0"/>
      <dgm:spPr/>
    </dgm:pt>
    <dgm:pt modelId="{9DB0C338-3447-4B99-A0EC-DC09150A25DD}" type="pres">
      <dgm:prSet presAssocID="{0D3F547C-5B59-4521-B0D0-F3C857808A65}" presName="node" presStyleLbl="node1" presStyleIdx="3" presStyleCnt="4" custScaleX="201485" custScaleY="267363">
        <dgm:presLayoutVars>
          <dgm:bulletEnabled val="1"/>
        </dgm:presLayoutVars>
      </dgm:prSet>
      <dgm:spPr/>
    </dgm:pt>
  </dgm:ptLst>
  <dgm:cxnLst>
    <dgm:cxn modelId="{5C4DFF16-C7B7-45D5-928D-57B59B39FDD6}" type="presOf" srcId="{AFA383EE-492F-4506-BF2D-25E414B5D101}" destId="{BD8222D8-77F7-426B-9046-EBA0990E2EB8}" srcOrd="0" destOrd="0" presId="urn:microsoft.com/office/officeart/2005/8/layout/default"/>
    <dgm:cxn modelId="{CC231943-875A-4426-A0B1-16A174A7BA5E}" srcId="{8E618BD3-8405-425E-97D6-52CAF56557C0}" destId="{AFA383EE-492F-4506-BF2D-25E414B5D101}" srcOrd="1" destOrd="0" parTransId="{2912EBD0-9CA3-4413-A6F1-231CC7D8AB49}" sibTransId="{534B9E3F-218A-4BDB-883A-9E1D4071FFAE}"/>
    <dgm:cxn modelId="{6135C970-D657-41D9-8AE7-26501B667206}" type="presOf" srcId="{0D3F547C-5B59-4521-B0D0-F3C857808A65}" destId="{9DB0C338-3447-4B99-A0EC-DC09150A25DD}" srcOrd="0" destOrd="0" presId="urn:microsoft.com/office/officeart/2005/8/layout/default"/>
    <dgm:cxn modelId="{5B4F88B1-880E-4F00-ACE1-F236C8C747F4}" type="presOf" srcId="{66719189-2C43-4348-BB86-612BAD508DB7}" destId="{7FC27694-1656-4036-89FA-468A60F0F065}" srcOrd="0" destOrd="0" presId="urn:microsoft.com/office/officeart/2005/8/layout/default"/>
    <dgm:cxn modelId="{B3C109D1-05C6-48BC-B062-20FED8C90132}" type="presOf" srcId="{60C1B794-6B40-442B-87B3-C1F32E320A1C}" destId="{B352DD0E-78A7-445D-B033-F38BCD7CA0DC}" srcOrd="0" destOrd="0" presId="urn:microsoft.com/office/officeart/2005/8/layout/default"/>
    <dgm:cxn modelId="{4B95B1D5-7687-4453-AF7E-1BFE848069C3}" srcId="{8E618BD3-8405-425E-97D6-52CAF56557C0}" destId="{66719189-2C43-4348-BB86-612BAD508DB7}" srcOrd="0" destOrd="0" parTransId="{9BABB4F1-2596-4B96-B41E-0331C2C7B021}" sibTransId="{7FFE5DFB-7956-4123-A3E4-E2383AC3DFAB}"/>
    <dgm:cxn modelId="{3FE6A9DA-562C-449A-980F-B6FEA7D7CCF7}" type="presOf" srcId="{8E618BD3-8405-425E-97D6-52CAF56557C0}" destId="{7E485149-542B-4A6D-B401-F0F96378AB9D}" srcOrd="0" destOrd="0" presId="urn:microsoft.com/office/officeart/2005/8/layout/default"/>
    <dgm:cxn modelId="{37FA8BE4-38F4-4457-A16A-2E4A7C25CFB0}" srcId="{8E618BD3-8405-425E-97D6-52CAF56557C0}" destId="{60C1B794-6B40-442B-87B3-C1F32E320A1C}" srcOrd="2" destOrd="0" parTransId="{A4DE5270-732D-467C-BEA2-9FFEDDD1640A}" sibTransId="{99EBDBCC-C6AC-4716-847D-A3C67E071238}"/>
    <dgm:cxn modelId="{B8C3D4EE-D123-4DAD-8C52-99002FC06A0F}" srcId="{8E618BD3-8405-425E-97D6-52CAF56557C0}" destId="{0D3F547C-5B59-4521-B0D0-F3C857808A65}" srcOrd="3" destOrd="0" parTransId="{8CAAE869-9757-4611-9624-743F75626685}" sibTransId="{D68C7479-A9AB-47B8-B6A5-FB8423C33523}"/>
    <dgm:cxn modelId="{2F7EB28F-75F4-4803-A95E-35B0B7C64092}" type="presParOf" srcId="{7E485149-542B-4A6D-B401-F0F96378AB9D}" destId="{7FC27694-1656-4036-89FA-468A60F0F065}" srcOrd="0" destOrd="0" presId="urn:microsoft.com/office/officeart/2005/8/layout/default"/>
    <dgm:cxn modelId="{55A19DD8-ABC6-4FA9-AC6C-5D462265E140}" type="presParOf" srcId="{7E485149-542B-4A6D-B401-F0F96378AB9D}" destId="{58F23E01-5B9F-493C-A3C8-8E5F82D07690}" srcOrd="1" destOrd="0" presId="urn:microsoft.com/office/officeart/2005/8/layout/default"/>
    <dgm:cxn modelId="{30534236-BBC7-4760-89CC-2405EF6D7998}" type="presParOf" srcId="{7E485149-542B-4A6D-B401-F0F96378AB9D}" destId="{BD8222D8-77F7-426B-9046-EBA0990E2EB8}" srcOrd="2" destOrd="0" presId="urn:microsoft.com/office/officeart/2005/8/layout/default"/>
    <dgm:cxn modelId="{F028EABD-348E-43D6-A6F7-C189D0CA7E8E}" type="presParOf" srcId="{7E485149-542B-4A6D-B401-F0F96378AB9D}" destId="{EA68F50C-8512-4B18-9243-D3619BA8F1AC}" srcOrd="3" destOrd="0" presId="urn:microsoft.com/office/officeart/2005/8/layout/default"/>
    <dgm:cxn modelId="{4384D530-FD55-445A-8A11-A98D245DF0DD}" type="presParOf" srcId="{7E485149-542B-4A6D-B401-F0F96378AB9D}" destId="{B352DD0E-78A7-445D-B033-F38BCD7CA0DC}" srcOrd="4" destOrd="0" presId="urn:microsoft.com/office/officeart/2005/8/layout/default"/>
    <dgm:cxn modelId="{560CC80B-4FDC-470B-9982-946198F9567B}" type="presParOf" srcId="{7E485149-542B-4A6D-B401-F0F96378AB9D}" destId="{89B4DAAB-93F4-4083-AF10-6A2D12BEA96C}" srcOrd="5" destOrd="0" presId="urn:microsoft.com/office/officeart/2005/8/layout/default"/>
    <dgm:cxn modelId="{6CBFF96A-057A-4ED3-8EC1-EC2DAD9174FA}" type="presParOf" srcId="{7E485149-542B-4A6D-B401-F0F96378AB9D}" destId="{9DB0C338-3447-4B99-A0EC-DC09150A25D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618BD3-8405-425E-97D6-52CAF56557C0}"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48AF579D-2762-4AE3-9A7B-13895DBD41A3}">
      <dgm:prSet/>
      <dgm:spPr/>
      <dgm:t>
        <a:bodyPr/>
        <a:lstStyle/>
        <a:p>
          <a:r>
            <a:rPr lang="en-IN" b="1" dirty="0"/>
            <a:t>All TDS provisions are applicable during CIRP and Liquidation Process</a:t>
          </a:r>
          <a:endParaRPr lang="en-US" b="1" dirty="0"/>
        </a:p>
      </dgm:t>
    </dgm:pt>
    <dgm:pt modelId="{6D8A455F-8607-430C-BBDC-D142CE9D8C56}" type="parTrans" cxnId="{59256976-E0A6-451F-80E9-917A08B5AC6D}">
      <dgm:prSet/>
      <dgm:spPr/>
      <dgm:t>
        <a:bodyPr/>
        <a:lstStyle/>
        <a:p>
          <a:endParaRPr lang="en-US" b="1"/>
        </a:p>
      </dgm:t>
    </dgm:pt>
    <dgm:pt modelId="{D1B7913F-0BDC-4934-88EC-816D065EE789}" type="sibTrans" cxnId="{59256976-E0A6-451F-80E9-917A08B5AC6D}">
      <dgm:prSet/>
      <dgm:spPr/>
      <dgm:t>
        <a:bodyPr/>
        <a:lstStyle/>
        <a:p>
          <a:endParaRPr lang="en-US" b="1"/>
        </a:p>
      </dgm:t>
    </dgm:pt>
    <dgm:pt modelId="{952344D9-9FF0-49E2-8B9A-F3A7CEF5100D}">
      <dgm:prSet/>
      <dgm:spPr/>
      <dgm:t>
        <a:bodyPr/>
        <a:lstStyle/>
        <a:p>
          <a:r>
            <a:rPr lang="en-IN" b="1" dirty="0"/>
            <a:t>Resolution Professional is under obligation to comply with all TDS /TCS provisions during CIRP and file all returns as required</a:t>
          </a:r>
          <a:endParaRPr lang="en-US" b="1" dirty="0"/>
        </a:p>
      </dgm:t>
    </dgm:pt>
    <dgm:pt modelId="{C8779B01-B51E-4789-A1E3-7795258E2B2F}" type="parTrans" cxnId="{270AB9C4-C140-4185-A07E-1389FBFC64A2}">
      <dgm:prSet/>
      <dgm:spPr/>
      <dgm:t>
        <a:bodyPr/>
        <a:lstStyle/>
        <a:p>
          <a:endParaRPr lang="en-US" b="1"/>
        </a:p>
      </dgm:t>
    </dgm:pt>
    <dgm:pt modelId="{EDD59794-CAC5-4E54-96AD-8DA92D298748}" type="sibTrans" cxnId="{270AB9C4-C140-4185-A07E-1389FBFC64A2}">
      <dgm:prSet/>
      <dgm:spPr/>
      <dgm:t>
        <a:bodyPr/>
        <a:lstStyle/>
        <a:p>
          <a:endParaRPr lang="en-US" b="1"/>
        </a:p>
      </dgm:t>
    </dgm:pt>
    <dgm:pt modelId="{A1D3C4FE-AE89-4C45-812E-A9E20719C1FD}">
      <dgm:prSet/>
      <dgm:spPr/>
      <dgm:t>
        <a:bodyPr/>
        <a:lstStyle/>
        <a:p>
          <a:r>
            <a:rPr lang="en-IN" b="1" dirty="0"/>
            <a:t>Liquidator is also required to comply with the TDS /TCS provisions during Liquidation Process and file all returns as required</a:t>
          </a:r>
          <a:endParaRPr lang="en-US" b="1" dirty="0"/>
        </a:p>
      </dgm:t>
    </dgm:pt>
    <dgm:pt modelId="{85DF264B-FE87-4106-8482-DB56EB0F3B17}" type="parTrans" cxnId="{778273AC-E925-4557-8AE8-25243AEB1A25}">
      <dgm:prSet/>
      <dgm:spPr/>
      <dgm:t>
        <a:bodyPr/>
        <a:lstStyle/>
        <a:p>
          <a:endParaRPr lang="en-US" b="1"/>
        </a:p>
      </dgm:t>
    </dgm:pt>
    <dgm:pt modelId="{155EC59B-5ED1-48D3-A7D0-6611A67EEFA3}" type="sibTrans" cxnId="{778273AC-E925-4557-8AE8-25243AEB1A25}">
      <dgm:prSet/>
      <dgm:spPr/>
      <dgm:t>
        <a:bodyPr/>
        <a:lstStyle/>
        <a:p>
          <a:endParaRPr lang="en-US" b="1"/>
        </a:p>
      </dgm:t>
    </dgm:pt>
    <dgm:pt modelId="{636F9A19-09A2-469D-BE4D-251C2363EB82}">
      <dgm:prSet/>
      <dgm:spPr/>
      <dgm:t>
        <a:bodyPr/>
        <a:lstStyle/>
        <a:p>
          <a:r>
            <a:rPr lang="en-IN" b="1" dirty="0"/>
            <a:t>Liquidator is entitled to claim refund of any TDS deducted for the Corporate Debtor while selling some assets u/s 238(2)</a:t>
          </a:r>
          <a:endParaRPr lang="en-US" b="1" dirty="0"/>
        </a:p>
      </dgm:t>
    </dgm:pt>
    <dgm:pt modelId="{0508E0BF-8CB4-40BC-B199-BD1A4BEFC175}" type="parTrans" cxnId="{50BE3D48-F203-425E-B1B9-A09A5045D28C}">
      <dgm:prSet/>
      <dgm:spPr/>
      <dgm:t>
        <a:bodyPr/>
        <a:lstStyle/>
        <a:p>
          <a:endParaRPr lang="en-US" b="1"/>
        </a:p>
      </dgm:t>
    </dgm:pt>
    <dgm:pt modelId="{9777D7BE-DF5E-4E4A-BBC0-48944B450D12}" type="sibTrans" cxnId="{50BE3D48-F203-425E-B1B9-A09A5045D28C}">
      <dgm:prSet/>
      <dgm:spPr/>
      <dgm:t>
        <a:bodyPr/>
        <a:lstStyle/>
        <a:p>
          <a:endParaRPr lang="en-US" b="1"/>
        </a:p>
      </dgm:t>
    </dgm:pt>
    <dgm:pt modelId="{7E485149-542B-4A6D-B401-F0F96378AB9D}" type="pres">
      <dgm:prSet presAssocID="{8E618BD3-8405-425E-97D6-52CAF56557C0}" presName="diagram" presStyleCnt="0">
        <dgm:presLayoutVars>
          <dgm:dir/>
          <dgm:resizeHandles val="exact"/>
        </dgm:presLayoutVars>
      </dgm:prSet>
      <dgm:spPr/>
    </dgm:pt>
    <dgm:pt modelId="{FB9A757C-0F5F-4727-830D-DF414D80F2EC}" type="pres">
      <dgm:prSet presAssocID="{48AF579D-2762-4AE3-9A7B-13895DBD41A3}" presName="node" presStyleLbl="node1" presStyleIdx="0" presStyleCnt="4">
        <dgm:presLayoutVars>
          <dgm:bulletEnabled val="1"/>
        </dgm:presLayoutVars>
      </dgm:prSet>
      <dgm:spPr/>
    </dgm:pt>
    <dgm:pt modelId="{B72737B9-0532-410E-BC69-4B1E5EFCB119}" type="pres">
      <dgm:prSet presAssocID="{D1B7913F-0BDC-4934-88EC-816D065EE789}" presName="sibTrans" presStyleCnt="0"/>
      <dgm:spPr/>
    </dgm:pt>
    <dgm:pt modelId="{705512C4-DF95-4563-94EA-B7AA3C4D05AB}" type="pres">
      <dgm:prSet presAssocID="{952344D9-9FF0-49E2-8B9A-F3A7CEF5100D}" presName="node" presStyleLbl="node1" presStyleIdx="1" presStyleCnt="4">
        <dgm:presLayoutVars>
          <dgm:bulletEnabled val="1"/>
        </dgm:presLayoutVars>
      </dgm:prSet>
      <dgm:spPr/>
    </dgm:pt>
    <dgm:pt modelId="{7D4D92F7-98A6-414A-B18F-983776A9C249}" type="pres">
      <dgm:prSet presAssocID="{EDD59794-CAC5-4E54-96AD-8DA92D298748}" presName="sibTrans" presStyleCnt="0"/>
      <dgm:spPr/>
    </dgm:pt>
    <dgm:pt modelId="{A5FA9134-A310-459F-8175-7AFCE582FB51}" type="pres">
      <dgm:prSet presAssocID="{A1D3C4FE-AE89-4C45-812E-A9E20719C1FD}" presName="node" presStyleLbl="node1" presStyleIdx="2" presStyleCnt="4">
        <dgm:presLayoutVars>
          <dgm:bulletEnabled val="1"/>
        </dgm:presLayoutVars>
      </dgm:prSet>
      <dgm:spPr/>
    </dgm:pt>
    <dgm:pt modelId="{27E2EEF6-1155-48D1-ABF1-24CDF77B4D98}" type="pres">
      <dgm:prSet presAssocID="{155EC59B-5ED1-48D3-A7D0-6611A67EEFA3}" presName="sibTrans" presStyleCnt="0"/>
      <dgm:spPr/>
    </dgm:pt>
    <dgm:pt modelId="{6F7F7F27-987B-4EDE-B5B6-155906FC7E25}" type="pres">
      <dgm:prSet presAssocID="{636F9A19-09A2-469D-BE4D-251C2363EB82}" presName="node" presStyleLbl="node1" presStyleIdx="3" presStyleCnt="4">
        <dgm:presLayoutVars>
          <dgm:bulletEnabled val="1"/>
        </dgm:presLayoutVars>
      </dgm:prSet>
      <dgm:spPr/>
    </dgm:pt>
  </dgm:ptLst>
  <dgm:cxnLst>
    <dgm:cxn modelId="{6EABE506-BDBF-449C-B345-88D0B534FAF5}" type="presOf" srcId="{636F9A19-09A2-469D-BE4D-251C2363EB82}" destId="{6F7F7F27-987B-4EDE-B5B6-155906FC7E25}" srcOrd="0" destOrd="0" presId="urn:microsoft.com/office/officeart/2005/8/layout/default"/>
    <dgm:cxn modelId="{50BE3D48-F203-425E-B1B9-A09A5045D28C}" srcId="{8E618BD3-8405-425E-97D6-52CAF56557C0}" destId="{636F9A19-09A2-469D-BE4D-251C2363EB82}" srcOrd="3" destOrd="0" parTransId="{0508E0BF-8CB4-40BC-B199-BD1A4BEFC175}" sibTransId="{9777D7BE-DF5E-4E4A-BBC0-48944B450D12}"/>
    <dgm:cxn modelId="{63316070-903C-4D01-B73A-0EE34AF201B1}" type="presOf" srcId="{48AF579D-2762-4AE3-9A7B-13895DBD41A3}" destId="{FB9A757C-0F5F-4727-830D-DF414D80F2EC}" srcOrd="0" destOrd="0" presId="urn:microsoft.com/office/officeart/2005/8/layout/default"/>
    <dgm:cxn modelId="{59256976-E0A6-451F-80E9-917A08B5AC6D}" srcId="{8E618BD3-8405-425E-97D6-52CAF56557C0}" destId="{48AF579D-2762-4AE3-9A7B-13895DBD41A3}" srcOrd="0" destOrd="0" parTransId="{6D8A455F-8607-430C-BBDC-D142CE9D8C56}" sibTransId="{D1B7913F-0BDC-4934-88EC-816D065EE789}"/>
    <dgm:cxn modelId="{78419979-FC7B-4C75-9A41-9D170484BE3E}" type="presOf" srcId="{952344D9-9FF0-49E2-8B9A-F3A7CEF5100D}" destId="{705512C4-DF95-4563-94EA-B7AA3C4D05AB}" srcOrd="0" destOrd="0" presId="urn:microsoft.com/office/officeart/2005/8/layout/default"/>
    <dgm:cxn modelId="{778273AC-E925-4557-8AE8-25243AEB1A25}" srcId="{8E618BD3-8405-425E-97D6-52CAF56557C0}" destId="{A1D3C4FE-AE89-4C45-812E-A9E20719C1FD}" srcOrd="2" destOrd="0" parTransId="{85DF264B-FE87-4106-8482-DB56EB0F3B17}" sibTransId="{155EC59B-5ED1-48D3-A7D0-6611A67EEFA3}"/>
    <dgm:cxn modelId="{270AB9C4-C140-4185-A07E-1389FBFC64A2}" srcId="{8E618BD3-8405-425E-97D6-52CAF56557C0}" destId="{952344D9-9FF0-49E2-8B9A-F3A7CEF5100D}" srcOrd="1" destOrd="0" parTransId="{C8779B01-B51E-4789-A1E3-7795258E2B2F}" sibTransId="{EDD59794-CAC5-4E54-96AD-8DA92D298748}"/>
    <dgm:cxn modelId="{3FE6A9DA-562C-449A-980F-B6FEA7D7CCF7}" type="presOf" srcId="{8E618BD3-8405-425E-97D6-52CAF56557C0}" destId="{7E485149-542B-4A6D-B401-F0F96378AB9D}" srcOrd="0" destOrd="0" presId="urn:microsoft.com/office/officeart/2005/8/layout/default"/>
    <dgm:cxn modelId="{8EAF7FEE-A563-44D8-8E6C-B40312A4FD68}" type="presOf" srcId="{A1D3C4FE-AE89-4C45-812E-A9E20719C1FD}" destId="{A5FA9134-A310-459F-8175-7AFCE582FB51}" srcOrd="0" destOrd="0" presId="urn:microsoft.com/office/officeart/2005/8/layout/default"/>
    <dgm:cxn modelId="{A9F4F4D0-3076-4099-A6CE-3B5CC2F56E98}" type="presParOf" srcId="{7E485149-542B-4A6D-B401-F0F96378AB9D}" destId="{FB9A757C-0F5F-4727-830D-DF414D80F2EC}" srcOrd="0" destOrd="0" presId="urn:microsoft.com/office/officeart/2005/8/layout/default"/>
    <dgm:cxn modelId="{E8A5BB42-377F-456C-8D20-B5A1BB49DB10}" type="presParOf" srcId="{7E485149-542B-4A6D-B401-F0F96378AB9D}" destId="{B72737B9-0532-410E-BC69-4B1E5EFCB119}" srcOrd="1" destOrd="0" presId="urn:microsoft.com/office/officeart/2005/8/layout/default"/>
    <dgm:cxn modelId="{E6D40166-FA38-4D34-94FA-56DC4583CACD}" type="presParOf" srcId="{7E485149-542B-4A6D-B401-F0F96378AB9D}" destId="{705512C4-DF95-4563-94EA-B7AA3C4D05AB}" srcOrd="2" destOrd="0" presId="urn:microsoft.com/office/officeart/2005/8/layout/default"/>
    <dgm:cxn modelId="{CA0AB27A-A4B1-4C14-B9EC-B1E394A4BBED}" type="presParOf" srcId="{7E485149-542B-4A6D-B401-F0F96378AB9D}" destId="{7D4D92F7-98A6-414A-B18F-983776A9C249}" srcOrd="3" destOrd="0" presId="urn:microsoft.com/office/officeart/2005/8/layout/default"/>
    <dgm:cxn modelId="{E69A4F35-3126-4681-B2CF-E6E819607605}" type="presParOf" srcId="{7E485149-542B-4A6D-B401-F0F96378AB9D}" destId="{A5FA9134-A310-459F-8175-7AFCE582FB51}" srcOrd="4" destOrd="0" presId="urn:microsoft.com/office/officeart/2005/8/layout/default"/>
    <dgm:cxn modelId="{10D8AB06-BC9B-42EB-AECE-522EC27C5CE5}" type="presParOf" srcId="{7E485149-542B-4A6D-B401-F0F96378AB9D}" destId="{27E2EEF6-1155-48D1-ABF1-24CDF77B4D98}" srcOrd="5" destOrd="0" presId="urn:microsoft.com/office/officeart/2005/8/layout/default"/>
    <dgm:cxn modelId="{7C6A74F0-225A-482D-92DD-6D087CB1B6D9}" type="presParOf" srcId="{7E485149-542B-4A6D-B401-F0F96378AB9D}" destId="{6F7F7F27-987B-4EDE-B5B6-155906FC7E2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DDA31-80E4-41FD-BC73-313D226517B3}">
      <dsp:nvSpPr>
        <dsp:cNvPr id="0" name=""/>
        <dsp:cNvSpPr/>
      </dsp:nvSpPr>
      <dsp:spPr>
        <a:xfrm>
          <a:off x="2329784" y="1321409"/>
          <a:ext cx="503335" cy="91440"/>
        </a:xfrm>
        <a:custGeom>
          <a:avLst/>
          <a:gdLst/>
          <a:ahLst/>
          <a:cxnLst/>
          <a:rect l="0" t="0" r="0" b="0"/>
          <a:pathLst>
            <a:path>
              <a:moveTo>
                <a:pt x="0" y="45720"/>
              </a:moveTo>
              <a:lnTo>
                <a:pt x="50333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tx1"/>
            </a:solidFill>
          </a:endParaRPr>
        </a:p>
      </dsp:txBody>
      <dsp:txXfrm>
        <a:off x="2568103" y="1364456"/>
        <a:ext cx="26696" cy="5344"/>
      </dsp:txXfrm>
    </dsp:sp>
    <dsp:sp modelId="{F5CCA3DF-6181-425C-9B1A-EB803DEBF1D1}">
      <dsp:nvSpPr>
        <dsp:cNvPr id="0" name=""/>
        <dsp:cNvSpPr/>
      </dsp:nvSpPr>
      <dsp:spPr>
        <a:xfrm>
          <a:off x="10127" y="670691"/>
          <a:ext cx="2321457" cy="139287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b="1" kern="1200" dirty="0">
              <a:ea typeface="Times New Roman" panose="02020603050405020304" pitchFamily="18" charset="0"/>
              <a:cs typeface="Arial" panose="020B0604020202020204" pitchFamily="34" charset="0"/>
            </a:rPr>
            <a:t>CIRP Cost and liquidation Cost (including any interim finance), </a:t>
          </a:r>
          <a:endParaRPr lang="en-US" sz="1600" kern="1200" dirty="0"/>
        </a:p>
      </dsp:txBody>
      <dsp:txXfrm>
        <a:off x="10127" y="670691"/>
        <a:ext cx="2321457" cy="1392874"/>
      </dsp:txXfrm>
    </dsp:sp>
    <dsp:sp modelId="{738D5D4D-16E3-4089-A401-FA75954BC440}">
      <dsp:nvSpPr>
        <dsp:cNvPr id="0" name=""/>
        <dsp:cNvSpPr/>
      </dsp:nvSpPr>
      <dsp:spPr>
        <a:xfrm>
          <a:off x="5438077" y="1321409"/>
          <a:ext cx="503335" cy="91440"/>
        </a:xfrm>
        <a:custGeom>
          <a:avLst/>
          <a:gdLst/>
          <a:ahLst/>
          <a:cxnLst/>
          <a:rect l="0" t="0" r="0" b="0"/>
          <a:pathLst>
            <a:path>
              <a:moveTo>
                <a:pt x="0" y="45720"/>
              </a:moveTo>
              <a:lnTo>
                <a:pt x="503335"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tx1"/>
            </a:solidFill>
          </a:endParaRPr>
        </a:p>
      </dsp:txBody>
      <dsp:txXfrm>
        <a:off x="5676396" y="1364456"/>
        <a:ext cx="26696" cy="5344"/>
      </dsp:txXfrm>
    </dsp:sp>
    <dsp:sp modelId="{EB66761D-831D-4C3C-A322-88ACA466BD7A}">
      <dsp:nvSpPr>
        <dsp:cNvPr id="0" name=""/>
        <dsp:cNvSpPr/>
      </dsp:nvSpPr>
      <dsp:spPr>
        <a:xfrm>
          <a:off x="2865519" y="670691"/>
          <a:ext cx="2574357" cy="139287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b="1" kern="1200" dirty="0">
              <a:ea typeface="Times New Roman" panose="02020603050405020304" pitchFamily="18" charset="0"/>
              <a:cs typeface="Arial" panose="020B0604020202020204" pitchFamily="34" charset="0"/>
            </a:rPr>
            <a:t>Secured debt together with workmen dues for the preceding 24 months rank highest in priority based on value of security interest of each creditor.   </a:t>
          </a:r>
        </a:p>
      </dsp:txBody>
      <dsp:txXfrm>
        <a:off x="2865519" y="670691"/>
        <a:ext cx="2574357" cy="1392874"/>
      </dsp:txXfrm>
    </dsp:sp>
    <dsp:sp modelId="{571151A0-F0D1-45FD-B603-5BAE567E20C8}">
      <dsp:nvSpPr>
        <dsp:cNvPr id="0" name=""/>
        <dsp:cNvSpPr/>
      </dsp:nvSpPr>
      <dsp:spPr>
        <a:xfrm>
          <a:off x="1170855" y="2061766"/>
          <a:ext cx="5963685" cy="503335"/>
        </a:xfrm>
        <a:custGeom>
          <a:avLst/>
          <a:gdLst/>
          <a:ahLst/>
          <a:cxnLst/>
          <a:rect l="0" t="0" r="0" b="0"/>
          <a:pathLst>
            <a:path>
              <a:moveTo>
                <a:pt x="5963685" y="0"/>
              </a:moveTo>
              <a:lnTo>
                <a:pt x="5963685" y="268767"/>
              </a:lnTo>
              <a:lnTo>
                <a:pt x="0" y="268767"/>
              </a:lnTo>
              <a:lnTo>
                <a:pt x="0" y="503335"/>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tx1"/>
            </a:solidFill>
          </a:endParaRPr>
        </a:p>
      </dsp:txBody>
      <dsp:txXfrm>
        <a:off x="4003010" y="2310761"/>
        <a:ext cx="299376" cy="5344"/>
      </dsp:txXfrm>
    </dsp:sp>
    <dsp:sp modelId="{6955E1D1-7BA4-45FB-979C-840F1B8E9621}">
      <dsp:nvSpPr>
        <dsp:cNvPr id="0" name=""/>
        <dsp:cNvSpPr/>
      </dsp:nvSpPr>
      <dsp:spPr>
        <a:xfrm>
          <a:off x="5973812" y="670691"/>
          <a:ext cx="2321457" cy="139287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b="1" kern="1200" dirty="0">
              <a:ea typeface="Times New Roman" panose="02020603050405020304" pitchFamily="18" charset="0"/>
              <a:cs typeface="Arial" panose="020B0604020202020204" pitchFamily="34" charset="0"/>
            </a:rPr>
            <a:t>Employee dues for a period of12 months</a:t>
          </a:r>
        </a:p>
      </dsp:txBody>
      <dsp:txXfrm>
        <a:off x="5973812" y="670691"/>
        <a:ext cx="2321457" cy="1392874"/>
      </dsp:txXfrm>
    </dsp:sp>
    <dsp:sp modelId="{3E8BC6AE-DA11-458E-BF7D-2E2963E25425}">
      <dsp:nvSpPr>
        <dsp:cNvPr id="0" name=""/>
        <dsp:cNvSpPr/>
      </dsp:nvSpPr>
      <dsp:spPr>
        <a:xfrm>
          <a:off x="2329784" y="3248219"/>
          <a:ext cx="503335" cy="91440"/>
        </a:xfrm>
        <a:custGeom>
          <a:avLst/>
          <a:gdLst/>
          <a:ahLst/>
          <a:cxnLst/>
          <a:rect l="0" t="0" r="0" b="0"/>
          <a:pathLst>
            <a:path>
              <a:moveTo>
                <a:pt x="0" y="45720"/>
              </a:moveTo>
              <a:lnTo>
                <a:pt x="503335"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tx1"/>
            </a:solidFill>
          </a:endParaRPr>
        </a:p>
      </dsp:txBody>
      <dsp:txXfrm>
        <a:off x="2568103" y="3291266"/>
        <a:ext cx="26696" cy="5344"/>
      </dsp:txXfrm>
    </dsp:sp>
    <dsp:sp modelId="{C664D9B9-B3AF-476B-94B8-684563BAD550}">
      <dsp:nvSpPr>
        <dsp:cNvPr id="0" name=""/>
        <dsp:cNvSpPr/>
      </dsp:nvSpPr>
      <dsp:spPr>
        <a:xfrm>
          <a:off x="10127" y="2597501"/>
          <a:ext cx="2321457" cy="139287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b="1" kern="1200" dirty="0">
              <a:ea typeface="Times New Roman" panose="02020603050405020304" pitchFamily="18" charset="0"/>
              <a:cs typeface="Arial" panose="020B0604020202020204" pitchFamily="34" charset="0"/>
            </a:rPr>
            <a:t>Other unsecured financial creditors. </a:t>
          </a:r>
        </a:p>
      </dsp:txBody>
      <dsp:txXfrm>
        <a:off x="10127" y="2597501"/>
        <a:ext cx="2321457" cy="1392874"/>
      </dsp:txXfrm>
    </dsp:sp>
    <dsp:sp modelId="{2723BCB9-5F03-4694-85CF-D65F47AF909E}">
      <dsp:nvSpPr>
        <dsp:cNvPr id="0" name=""/>
        <dsp:cNvSpPr/>
      </dsp:nvSpPr>
      <dsp:spPr>
        <a:xfrm>
          <a:off x="1170855" y="3988576"/>
          <a:ext cx="3085797" cy="503335"/>
        </a:xfrm>
        <a:custGeom>
          <a:avLst/>
          <a:gdLst/>
          <a:ahLst/>
          <a:cxnLst/>
          <a:rect l="0" t="0" r="0" b="0"/>
          <a:pathLst>
            <a:path>
              <a:moveTo>
                <a:pt x="3085797" y="0"/>
              </a:moveTo>
              <a:lnTo>
                <a:pt x="3085797" y="268767"/>
              </a:lnTo>
              <a:lnTo>
                <a:pt x="0" y="268767"/>
              </a:lnTo>
              <a:lnTo>
                <a:pt x="0" y="503335"/>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tx1"/>
            </a:solidFill>
          </a:endParaRPr>
        </a:p>
      </dsp:txBody>
      <dsp:txXfrm>
        <a:off x="2635463" y="4237571"/>
        <a:ext cx="156582" cy="5344"/>
      </dsp:txXfrm>
    </dsp:sp>
    <dsp:sp modelId="{73FE527D-1896-40C9-8C1A-87A46166F2C2}">
      <dsp:nvSpPr>
        <dsp:cNvPr id="0" name=""/>
        <dsp:cNvSpPr/>
      </dsp:nvSpPr>
      <dsp:spPr>
        <a:xfrm>
          <a:off x="2865519" y="2597501"/>
          <a:ext cx="2782266" cy="139287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b="1" kern="1200" dirty="0">
              <a:ea typeface="Times New Roman" panose="02020603050405020304" pitchFamily="18" charset="0"/>
              <a:cs typeface="Arial" panose="020B0604020202020204" pitchFamily="34" charset="0"/>
            </a:rPr>
            <a:t>Central and state Government dues (2years)and remaining part of secured debt, if any after sale of mortgaged assets by financial creditors  </a:t>
          </a:r>
        </a:p>
      </dsp:txBody>
      <dsp:txXfrm>
        <a:off x="2865519" y="2597501"/>
        <a:ext cx="2782266" cy="1392874"/>
      </dsp:txXfrm>
    </dsp:sp>
    <dsp:sp modelId="{46BE8ADE-5E6D-400D-83CF-D5B934B03514}">
      <dsp:nvSpPr>
        <dsp:cNvPr id="0" name=""/>
        <dsp:cNvSpPr/>
      </dsp:nvSpPr>
      <dsp:spPr>
        <a:xfrm>
          <a:off x="2329784" y="5175028"/>
          <a:ext cx="503335" cy="91440"/>
        </a:xfrm>
        <a:custGeom>
          <a:avLst/>
          <a:gdLst/>
          <a:ahLst/>
          <a:cxnLst/>
          <a:rect l="0" t="0" r="0" b="0"/>
          <a:pathLst>
            <a:path>
              <a:moveTo>
                <a:pt x="0" y="45720"/>
              </a:moveTo>
              <a:lnTo>
                <a:pt x="50333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tx1"/>
            </a:solidFill>
          </a:endParaRPr>
        </a:p>
      </dsp:txBody>
      <dsp:txXfrm>
        <a:off x="2568103" y="5218076"/>
        <a:ext cx="26696" cy="5344"/>
      </dsp:txXfrm>
    </dsp:sp>
    <dsp:sp modelId="{A7AEE167-634A-4620-B1FA-D79797B1A813}">
      <dsp:nvSpPr>
        <dsp:cNvPr id="0" name=""/>
        <dsp:cNvSpPr/>
      </dsp:nvSpPr>
      <dsp:spPr>
        <a:xfrm>
          <a:off x="10127" y="4524311"/>
          <a:ext cx="2321457" cy="139287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b="1" kern="1200" dirty="0">
              <a:ea typeface="Times New Roman" panose="02020603050405020304" pitchFamily="18" charset="0"/>
              <a:cs typeface="Arial" panose="020B0604020202020204" pitchFamily="34" charset="0"/>
            </a:rPr>
            <a:t>Any remaining debts and dues,  dues of suppliers of goods or services, remaining dues of workmen, employees and Govt. authorities </a:t>
          </a:r>
        </a:p>
      </dsp:txBody>
      <dsp:txXfrm>
        <a:off x="10127" y="4524311"/>
        <a:ext cx="2321457" cy="1392874"/>
      </dsp:txXfrm>
    </dsp:sp>
    <dsp:sp modelId="{D518C274-FD03-4C0E-BF23-AF55AEB3A25B}">
      <dsp:nvSpPr>
        <dsp:cNvPr id="0" name=""/>
        <dsp:cNvSpPr/>
      </dsp:nvSpPr>
      <dsp:spPr>
        <a:xfrm>
          <a:off x="5185177" y="5175028"/>
          <a:ext cx="503335" cy="91440"/>
        </a:xfrm>
        <a:custGeom>
          <a:avLst/>
          <a:gdLst/>
          <a:ahLst/>
          <a:cxnLst/>
          <a:rect l="0" t="0" r="0" b="0"/>
          <a:pathLst>
            <a:path>
              <a:moveTo>
                <a:pt x="0" y="45720"/>
              </a:moveTo>
              <a:lnTo>
                <a:pt x="503335"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tx1"/>
            </a:solidFill>
          </a:endParaRPr>
        </a:p>
      </dsp:txBody>
      <dsp:txXfrm>
        <a:off x="5423496" y="5218076"/>
        <a:ext cx="26696" cy="5344"/>
      </dsp:txXfrm>
    </dsp:sp>
    <dsp:sp modelId="{7E98360D-8C4F-4BEB-8DB2-39BF60B1C12A}">
      <dsp:nvSpPr>
        <dsp:cNvPr id="0" name=""/>
        <dsp:cNvSpPr/>
      </dsp:nvSpPr>
      <dsp:spPr>
        <a:xfrm>
          <a:off x="2865519" y="4524311"/>
          <a:ext cx="2321457" cy="139287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b="1" kern="1200" dirty="0">
              <a:ea typeface="Times New Roman" panose="02020603050405020304" pitchFamily="18" charset="0"/>
              <a:cs typeface="Arial" panose="020B0604020202020204" pitchFamily="34" charset="0"/>
            </a:rPr>
            <a:t>Preferential shareholders</a:t>
          </a:r>
        </a:p>
      </dsp:txBody>
      <dsp:txXfrm>
        <a:off x="2865519" y="4524311"/>
        <a:ext cx="2321457" cy="1392874"/>
      </dsp:txXfrm>
    </dsp:sp>
    <dsp:sp modelId="{30845F29-8BF2-4E9C-8B38-A8D0865F5416}">
      <dsp:nvSpPr>
        <dsp:cNvPr id="0" name=""/>
        <dsp:cNvSpPr/>
      </dsp:nvSpPr>
      <dsp:spPr>
        <a:xfrm>
          <a:off x="5720912" y="4524311"/>
          <a:ext cx="2321457" cy="139287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b="1" kern="1200" dirty="0">
              <a:ea typeface="Times New Roman" panose="02020603050405020304" pitchFamily="18" charset="0"/>
              <a:cs typeface="Arial" panose="020B0604020202020204" pitchFamily="34" charset="0"/>
            </a:rPr>
            <a:t>Equity shareholders or partners (in the case of LLP)</a:t>
          </a:r>
        </a:p>
      </dsp:txBody>
      <dsp:txXfrm>
        <a:off x="5720912" y="4524311"/>
        <a:ext cx="2321457" cy="1392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E6341-88E3-4BD9-895E-63F385DE11B0}">
      <dsp:nvSpPr>
        <dsp:cNvPr id="0" name=""/>
        <dsp:cNvSpPr/>
      </dsp:nvSpPr>
      <dsp:spPr>
        <a:xfrm>
          <a:off x="2195" y="118873"/>
          <a:ext cx="4023304" cy="183996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b="1" kern="1200" dirty="0"/>
            <a:t>Section 178, which was used for recovering tax dues and not for taxing sale of assets, is not applicable to companies under liquidation</a:t>
          </a:r>
          <a:endParaRPr lang="en-US" sz="2400" kern="1200" dirty="0"/>
        </a:p>
      </dsp:txBody>
      <dsp:txXfrm>
        <a:off x="2195" y="118873"/>
        <a:ext cx="4023304" cy="1839968"/>
      </dsp:txXfrm>
    </dsp:sp>
    <dsp:sp modelId="{29831E82-E972-4232-81A2-5418C978EE0D}">
      <dsp:nvSpPr>
        <dsp:cNvPr id="0" name=""/>
        <dsp:cNvSpPr/>
      </dsp:nvSpPr>
      <dsp:spPr>
        <a:xfrm>
          <a:off x="4332161" y="118873"/>
          <a:ext cx="4257195" cy="1839968"/>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b="1" kern="1200" dirty="0"/>
            <a:t>Section 140 does not provide for verification of return by Companies under liquidation, it only provides for verification of return of income during CIRP</a:t>
          </a:r>
          <a:endParaRPr lang="en-US" sz="2400" kern="1200" dirty="0"/>
        </a:p>
      </dsp:txBody>
      <dsp:txXfrm>
        <a:off x="4332161" y="118873"/>
        <a:ext cx="4257195" cy="1839968"/>
      </dsp:txXfrm>
    </dsp:sp>
    <dsp:sp modelId="{04861591-910B-4808-B137-C53B30FE2C8C}">
      <dsp:nvSpPr>
        <dsp:cNvPr id="0" name=""/>
        <dsp:cNvSpPr/>
      </dsp:nvSpPr>
      <dsp:spPr>
        <a:xfrm>
          <a:off x="493527" y="2265503"/>
          <a:ext cx="3814867" cy="183996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b="1" kern="1200" dirty="0"/>
            <a:t>Section 238(2) provides a right to liquidator claim refunds under Income tax Act</a:t>
          </a:r>
          <a:endParaRPr lang="en-US" sz="2400" kern="1200" dirty="0"/>
        </a:p>
      </dsp:txBody>
      <dsp:txXfrm>
        <a:off x="493527" y="2265503"/>
        <a:ext cx="3814867" cy="1839968"/>
      </dsp:txXfrm>
    </dsp:sp>
    <dsp:sp modelId="{08F26900-6CC6-419E-8D22-053CBCAFE70B}">
      <dsp:nvSpPr>
        <dsp:cNvPr id="0" name=""/>
        <dsp:cNvSpPr/>
      </dsp:nvSpPr>
      <dsp:spPr>
        <a:xfrm>
          <a:off x="4615056" y="2265503"/>
          <a:ext cx="3482967" cy="183996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b="1" kern="1200" dirty="0"/>
            <a:t>Section 46 provides for capital gain tax on distribution of assets or money to shareholders by Companies in liquidation</a:t>
          </a:r>
          <a:endParaRPr lang="en-US" sz="2400" kern="1200" dirty="0"/>
        </a:p>
      </dsp:txBody>
      <dsp:txXfrm>
        <a:off x="4615056" y="2265503"/>
        <a:ext cx="3482967" cy="1839968"/>
      </dsp:txXfrm>
    </dsp:sp>
    <dsp:sp modelId="{A25CA96D-87C2-442F-AD4C-51F232A30B15}">
      <dsp:nvSpPr>
        <dsp:cNvPr id="0" name=""/>
        <dsp:cNvSpPr/>
      </dsp:nvSpPr>
      <dsp:spPr>
        <a:xfrm>
          <a:off x="1992396" y="4412132"/>
          <a:ext cx="4606758" cy="1839968"/>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b="1" kern="1200" dirty="0"/>
            <a:t>On sale of secured assets – sale proceeds are paid to secured creditors and tax if any on sale of asset would be payable as a claim of operational creditor</a:t>
          </a:r>
          <a:endParaRPr lang="en-US" sz="2400" kern="1200" dirty="0"/>
        </a:p>
      </dsp:txBody>
      <dsp:txXfrm>
        <a:off x="1992396" y="4412132"/>
        <a:ext cx="4606758" cy="18399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27694-1656-4036-89FA-468A60F0F065}">
      <dsp:nvSpPr>
        <dsp:cNvPr id="0" name=""/>
        <dsp:cNvSpPr/>
      </dsp:nvSpPr>
      <dsp:spPr>
        <a:xfrm>
          <a:off x="408504" y="178463"/>
          <a:ext cx="4485872" cy="2665299"/>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b="1" kern="1200" dirty="0"/>
            <a:t>On sale of unencumbered assets of companies under liquidation – sale proceeds would be paid to claimants as per priority u/s 53, in case funds are available the same would be paid to Operational Creditors also.</a:t>
          </a:r>
          <a:endParaRPr lang="en-US" sz="2400" kern="1200" dirty="0"/>
        </a:p>
      </dsp:txBody>
      <dsp:txXfrm>
        <a:off x="408504" y="178463"/>
        <a:ext cx="4485872" cy="2665299"/>
      </dsp:txXfrm>
    </dsp:sp>
    <dsp:sp modelId="{BD8222D8-77F7-426B-9046-EBA0990E2EB8}">
      <dsp:nvSpPr>
        <dsp:cNvPr id="0" name=""/>
        <dsp:cNvSpPr/>
      </dsp:nvSpPr>
      <dsp:spPr>
        <a:xfrm>
          <a:off x="5102107" y="200094"/>
          <a:ext cx="3288426" cy="2622037"/>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b="1" kern="1200" dirty="0"/>
            <a:t>In case any asset or money is transferred to shareholders, the same would be taxable u/s 46 in the hands of shareholders and not in the hands of Company</a:t>
          </a:r>
          <a:endParaRPr lang="en-US" sz="2400" kern="1200" dirty="0"/>
        </a:p>
      </dsp:txBody>
      <dsp:txXfrm>
        <a:off x="5102107" y="200094"/>
        <a:ext cx="3288426" cy="2622037"/>
      </dsp:txXfrm>
    </dsp:sp>
    <dsp:sp modelId="{B352DD0E-78A7-445D-B033-F38BCD7CA0DC}">
      <dsp:nvSpPr>
        <dsp:cNvPr id="0" name=""/>
        <dsp:cNvSpPr/>
      </dsp:nvSpPr>
      <dsp:spPr>
        <a:xfrm>
          <a:off x="11" y="3051493"/>
          <a:ext cx="4405812" cy="334995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b="1" kern="1200" dirty="0"/>
            <a:t>Return of Income can be filed for the Company as a whole and not as ‘Head of Income’  basis. Return of income can not be filed for each source separately. No return of income can be filed unless financial statements are not drawn during Liquidation Process.</a:t>
          </a:r>
          <a:endParaRPr lang="en-US" sz="2400" kern="1200" dirty="0"/>
        </a:p>
      </dsp:txBody>
      <dsp:txXfrm>
        <a:off x="11" y="3051493"/>
        <a:ext cx="4405812" cy="3349952"/>
      </dsp:txXfrm>
    </dsp:sp>
    <dsp:sp modelId="{9DB0C338-3447-4B99-A0EC-DC09150A25DD}">
      <dsp:nvSpPr>
        <dsp:cNvPr id="0" name=""/>
        <dsp:cNvSpPr/>
      </dsp:nvSpPr>
      <dsp:spPr>
        <a:xfrm>
          <a:off x="4613554" y="3060280"/>
          <a:ext cx="4185471" cy="333237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b="1" kern="1200" dirty="0"/>
            <a:t>Regulation 15 of the IBBI (Liquidation Process) Regulations, 2016 provides that Liquidator is required to maintain and get the auditing done for Receipt and Payment account of the Liquidator. Preparation and auditing of financial statements are not required</a:t>
          </a:r>
          <a:endParaRPr lang="en-US" sz="2400" kern="1200" dirty="0"/>
        </a:p>
      </dsp:txBody>
      <dsp:txXfrm>
        <a:off x="4613554" y="3060280"/>
        <a:ext cx="4185471" cy="3332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27694-1656-4036-89FA-468A60F0F065}">
      <dsp:nvSpPr>
        <dsp:cNvPr id="0" name=""/>
        <dsp:cNvSpPr/>
      </dsp:nvSpPr>
      <dsp:spPr>
        <a:xfrm>
          <a:off x="408504" y="178463"/>
          <a:ext cx="4485872" cy="2665299"/>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t>Income -tax Department claimed that capital gain tax to be deposited first as per Income Tax Act </a:t>
          </a:r>
          <a:endParaRPr lang="en-US" sz="2400" kern="1200" dirty="0"/>
        </a:p>
      </dsp:txBody>
      <dsp:txXfrm>
        <a:off x="408504" y="178463"/>
        <a:ext cx="4485872" cy="2665299"/>
      </dsp:txXfrm>
    </dsp:sp>
    <dsp:sp modelId="{BD8222D8-77F7-426B-9046-EBA0990E2EB8}">
      <dsp:nvSpPr>
        <dsp:cNvPr id="0" name=""/>
        <dsp:cNvSpPr/>
      </dsp:nvSpPr>
      <dsp:spPr>
        <a:xfrm>
          <a:off x="5102107" y="200094"/>
          <a:ext cx="3288426" cy="2622037"/>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t>Held that liquidated assets are those released by the secured creditor under the code </a:t>
          </a:r>
          <a:endParaRPr lang="en-US" sz="2400" kern="1200" dirty="0"/>
        </a:p>
      </dsp:txBody>
      <dsp:txXfrm>
        <a:off x="5102107" y="200094"/>
        <a:ext cx="3288426" cy="2622037"/>
      </dsp:txXfrm>
    </dsp:sp>
    <dsp:sp modelId="{B352DD0E-78A7-445D-B033-F38BCD7CA0DC}">
      <dsp:nvSpPr>
        <dsp:cNvPr id="0" name=""/>
        <dsp:cNvSpPr/>
      </dsp:nvSpPr>
      <dsp:spPr>
        <a:xfrm>
          <a:off x="11" y="3051493"/>
          <a:ext cx="4405812" cy="334995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t>Secured creditor is not paying any capital gain tax in case assets are sold under SARFAESI Act	</a:t>
          </a:r>
          <a:endParaRPr lang="en-US" sz="2400" kern="1200" dirty="0"/>
        </a:p>
      </dsp:txBody>
      <dsp:txXfrm>
        <a:off x="11" y="3051493"/>
        <a:ext cx="4405812" cy="3349952"/>
      </dsp:txXfrm>
    </dsp:sp>
    <dsp:sp modelId="{9DB0C338-3447-4B99-A0EC-DC09150A25DD}">
      <dsp:nvSpPr>
        <dsp:cNvPr id="0" name=""/>
        <dsp:cNvSpPr/>
      </dsp:nvSpPr>
      <dsp:spPr>
        <a:xfrm>
          <a:off x="4613554" y="3060280"/>
          <a:ext cx="4185471" cy="333237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t>It was held that the tax liability arising out of sale of assets shall be distributed in accordance with the provisions of section 53 of the code. </a:t>
          </a:r>
          <a:endParaRPr lang="en-US" sz="2400" kern="1200" dirty="0"/>
        </a:p>
      </dsp:txBody>
      <dsp:txXfrm>
        <a:off x="4613554" y="3060280"/>
        <a:ext cx="4185471" cy="33323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27694-1656-4036-89FA-468A60F0F065}">
      <dsp:nvSpPr>
        <dsp:cNvPr id="0" name=""/>
        <dsp:cNvSpPr/>
      </dsp:nvSpPr>
      <dsp:spPr>
        <a:xfrm>
          <a:off x="408504" y="102215"/>
          <a:ext cx="4485872" cy="2817794"/>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i="1" u="sng" kern="1200" dirty="0"/>
            <a:t>Schedule II CGST Act, Para 4(a)</a:t>
          </a:r>
        </a:p>
        <a:p>
          <a:pPr marL="0" lvl="0" indent="0" algn="ctr" defTabSz="977900" rtl="0">
            <a:lnSpc>
              <a:spcPct val="90000"/>
            </a:lnSpc>
            <a:spcBef>
              <a:spcPct val="0"/>
            </a:spcBef>
            <a:spcAft>
              <a:spcPct val="35000"/>
            </a:spcAft>
            <a:buNone/>
          </a:pPr>
          <a:r>
            <a:rPr lang="en-US" sz="2200" b="1" i="1" kern="1200" dirty="0"/>
            <a:t>1. goods forming part of the assets of a business</a:t>
          </a:r>
          <a:r>
            <a:rPr lang="en-US" sz="2200" b="0" i="1" kern="1200" dirty="0"/>
            <a:t> are </a:t>
          </a:r>
          <a:r>
            <a:rPr lang="en-US" sz="2200" b="1" i="1" kern="1200" dirty="0"/>
            <a:t>transferred or disposed</a:t>
          </a:r>
        </a:p>
        <a:p>
          <a:pPr marL="0" lvl="0" indent="0" algn="ctr" defTabSz="977900" rtl="0">
            <a:lnSpc>
              <a:spcPct val="90000"/>
            </a:lnSpc>
            <a:spcBef>
              <a:spcPct val="0"/>
            </a:spcBef>
            <a:spcAft>
              <a:spcPct val="35000"/>
            </a:spcAft>
            <a:buNone/>
          </a:pPr>
          <a:r>
            <a:rPr lang="en-US" sz="2200" b="1" i="1" kern="1200" dirty="0"/>
            <a:t>2. by or under the directions of the person carrying on the business</a:t>
          </a:r>
        </a:p>
        <a:p>
          <a:pPr marL="0" lvl="0" indent="0" algn="ctr" defTabSz="977900" rtl="0">
            <a:lnSpc>
              <a:spcPct val="90000"/>
            </a:lnSpc>
            <a:spcBef>
              <a:spcPct val="0"/>
            </a:spcBef>
            <a:spcAft>
              <a:spcPct val="35000"/>
            </a:spcAft>
            <a:buNone/>
          </a:pPr>
          <a:r>
            <a:rPr lang="en-US" sz="2200" b="1" i="1" kern="1200" dirty="0"/>
            <a:t>3. no longer to form part of those assets</a:t>
          </a:r>
          <a:endParaRPr lang="en-US" sz="2200" kern="1200" dirty="0"/>
        </a:p>
      </dsp:txBody>
      <dsp:txXfrm>
        <a:off x="408504" y="102215"/>
        <a:ext cx="4485872" cy="2817794"/>
      </dsp:txXfrm>
    </dsp:sp>
    <dsp:sp modelId="{BD8222D8-77F7-426B-9046-EBA0990E2EB8}">
      <dsp:nvSpPr>
        <dsp:cNvPr id="0" name=""/>
        <dsp:cNvSpPr/>
      </dsp:nvSpPr>
      <dsp:spPr>
        <a:xfrm>
          <a:off x="5102107" y="200094"/>
          <a:ext cx="3288426" cy="2622037"/>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i="0" kern="1200" dirty="0"/>
            <a:t>1. Transaction is done for consideration or without consideration</a:t>
          </a:r>
        </a:p>
        <a:p>
          <a:pPr marL="0" lvl="0" indent="0" algn="ctr" defTabSz="1066800">
            <a:lnSpc>
              <a:spcPct val="90000"/>
            </a:lnSpc>
            <a:spcBef>
              <a:spcPct val="0"/>
            </a:spcBef>
            <a:spcAft>
              <a:spcPct val="35000"/>
            </a:spcAft>
            <a:buFont typeface="Arial" panose="020B0604020202020204" pitchFamily="34" charset="0"/>
            <a:buNone/>
          </a:pPr>
          <a:r>
            <a:rPr lang="en-US" sz="2400" b="0" i="0" kern="1200" dirty="0"/>
            <a:t>2. ITC has been availed on those goods or not</a:t>
          </a:r>
        </a:p>
        <a:p>
          <a:pPr marL="0" lvl="0" indent="0" algn="ctr" defTabSz="1066800">
            <a:lnSpc>
              <a:spcPct val="90000"/>
            </a:lnSpc>
            <a:spcBef>
              <a:spcPct val="0"/>
            </a:spcBef>
            <a:spcAft>
              <a:spcPct val="35000"/>
            </a:spcAft>
            <a:buFont typeface="Arial" panose="020B0604020202020204" pitchFamily="34" charset="0"/>
            <a:buNone/>
          </a:pPr>
          <a:r>
            <a:rPr lang="en-US" sz="2400" b="0" i="0" kern="1200" dirty="0"/>
            <a:t>3. Goods belong to Pre GST era or Post GST era</a:t>
          </a:r>
          <a:endParaRPr lang="en-US" sz="2400" kern="1200" dirty="0"/>
        </a:p>
      </dsp:txBody>
      <dsp:txXfrm>
        <a:off x="5102107" y="200094"/>
        <a:ext cx="3288426" cy="2622037"/>
      </dsp:txXfrm>
    </dsp:sp>
    <dsp:sp modelId="{B352DD0E-78A7-445D-B033-F38BCD7CA0DC}">
      <dsp:nvSpPr>
        <dsp:cNvPr id="0" name=""/>
        <dsp:cNvSpPr/>
      </dsp:nvSpPr>
      <dsp:spPr>
        <a:xfrm>
          <a:off x="11" y="3127741"/>
          <a:ext cx="4405812" cy="334995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b="0" i="0" u="none" kern="1200" dirty="0"/>
            <a:t>1. Transaction involves consideration</a:t>
          </a:r>
        </a:p>
        <a:p>
          <a:pPr marL="0" lvl="0" indent="0" algn="ctr" defTabSz="1066800" rtl="0">
            <a:lnSpc>
              <a:spcPct val="90000"/>
            </a:lnSpc>
            <a:spcBef>
              <a:spcPct val="0"/>
            </a:spcBef>
            <a:spcAft>
              <a:spcPct val="35000"/>
            </a:spcAft>
            <a:buNone/>
          </a:pPr>
          <a:r>
            <a:rPr lang="en-US" sz="2400" b="0" i="0" u="none" kern="1200" dirty="0"/>
            <a:t>2. Transaction is without any consideration	</a:t>
          </a:r>
          <a:endParaRPr lang="en-IN" sz="2400" b="0" i="0" u="none" kern="1200" dirty="0"/>
        </a:p>
        <a:p>
          <a:pPr marL="0" lvl="0" indent="0" algn="ctr" defTabSz="1066800" rtl="0">
            <a:lnSpc>
              <a:spcPct val="90000"/>
            </a:lnSpc>
            <a:spcBef>
              <a:spcPct val="0"/>
            </a:spcBef>
            <a:spcAft>
              <a:spcPct val="35000"/>
            </a:spcAft>
            <a:buNone/>
          </a:pPr>
          <a:r>
            <a:rPr lang="en-IN" sz="2400" b="0" i="0" u="none" kern="1200" dirty="0"/>
            <a:t>3. If transaction is intentional</a:t>
          </a:r>
        </a:p>
        <a:p>
          <a:pPr marL="0" lvl="0" indent="0" algn="ctr" defTabSz="1066800" rtl="0">
            <a:lnSpc>
              <a:spcPct val="90000"/>
            </a:lnSpc>
            <a:spcBef>
              <a:spcPct val="0"/>
            </a:spcBef>
            <a:spcAft>
              <a:spcPct val="35000"/>
            </a:spcAft>
            <a:buNone/>
          </a:pPr>
          <a:r>
            <a:rPr lang="en-IN" sz="2400" b="0" i="0" u="none" kern="1200" dirty="0"/>
            <a:t>4. If transaction is unintentional</a:t>
          </a:r>
          <a:endParaRPr lang="en-US" sz="2400" u="none" kern="1200" dirty="0"/>
        </a:p>
      </dsp:txBody>
      <dsp:txXfrm>
        <a:off x="11" y="3127741"/>
        <a:ext cx="4405812" cy="3349952"/>
      </dsp:txXfrm>
    </dsp:sp>
    <dsp:sp modelId="{9DB0C338-3447-4B99-A0EC-DC09150A25DD}">
      <dsp:nvSpPr>
        <dsp:cNvPr id="0" name=""/>
        <dsp:cNvSpPr/>
      </dsp:nvSpPr>
      <dsp:spPr>
        <a:xfrm>
          <a:off x="4613554" y="3136528"/>
          <a:ext cx="4185471" cy="333237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i="0" u="none" kern="1200" dirty="0"/>
            <a:t>1. Where ITC has not been availed on Capital Goods</a:t>
          </a:r>
        </a:p>
        <a:p>
          <a:pPr marL="0" lvl="0" indent="0" algn="ctr" defTabSz="1066800" rtl="0">
            <a:lnSpc>
              <a:spcPct val="90000"/>
            </a:lnSpc>
            <a:spcBef>
              <a:spcPct val="0"/>
            </a:spcBef>
            <a:spcAft>
              <a:spcPct val="35000"/>
            </a:spcAft>
            <a:buNone/>
          </a:pPr>
          <a:r>
            <a:rPr lang="en-US" sz="2400" b="0" i="0" u="none" kern="1200" dirty="0"/>
            <a:t>2. Where ITC has been availed on Capital Goods</a:t>
          </a:r>
        </a:p>
        <a:p>
          <a:pPr marL="0" lvl="0" indent="0" algn="ctr" defTabSz="1066800" rtl="0">
            <a:lnSpc>
              <a:spcPct val="90000"/>
            </a:lnSpc>
            <a:spcBef>
              <a:spcPct val="0"/>
            </a:spcBef>
            <a:spcAft>
              <a:spcPct val="35000"/>
            </a:spcAft>
            <a:buNone/>
          </a:pPr>
          <a:r>
            <a:rPr lang="en-US" sz="2400" b="0" i="0" u="none" kern="1200" dirty="0"/>
            <a:t>3. Value of supply has to be determined.</a:t>
          </a:r>
          <a:endParaRPr lang="en-US" sz="2400" b="0" u="none" kern="1200" dirty="0"/>
        </a:p>
      </dsp:txBody>
      <dsp:txXfrm>
        <a:off x="4613554" y="3136528"/>
        <a:ext cx="4185471" cy="33323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DFB6E-71A8-4FFA-B581-9B0AB19AD5AE}">
      <dsp:nvSpPr>
        <dsp:cNvPr id="0" name=""/>
        <dsp:cNvSpPr/>
      </dsp:nvSpPr>
      <dsp:spPr>
        <a:xfrm>
          <a:off x="1845191" y="2074"/>
          <a:ext cx="3644958" cy="2186975"/>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b="1" kern="1200" dirty="0"/>
            <a:t>Govt. Authorities have been given one seat on the Stakeholders’ Consultation Committee</a:t>
          </a:r>
          <a:endParaRPr lang="en-US" sz="2400" b="1" kern="1200" dirty="0"/>
        </a:p>
      </dsp:txBody>
      <dsp:txXfrm>
        <a:off x="1845191" y="2074"/>
        <a:ext cx="3644958" cy="2186975"/>
      </dsp:txXfrm>
    </dsp:sp>
    <dsp:sp modelId="{4F843CAF-5506-48E2-8040-110ACE4027C0}">
      <dsp:nvSpPr>
        <dsp:cNvPr id="0" name=""/>
        <dsp:cNvSpPr/>
      </dsp:nvSpPr>
      <dsp:spPr>
        <a:xfrm>
          <a:off x="5854645" y="2074"/>
          <a:ext cx="3644958" cy="2186975"/>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b="1" kern="1200" dirty="0"/>
            <a:t>Maximum seats in the SCC are 11 and one seat is given to Govt. Authorities, if there are claims filed by Govt. Authorities</a:t>
          </a:r>
          <a:endParaRPr lang="en-US" sz="2400" b="1" kern="1200" dirty="0"/>
        </a:p>
      </dsp:txBody>
      <dsp:txXfrm>
        <a:off x="5854645" y="2074"/>
        <a:ext cx="3644958" cy="2186975"/>
      </dsp:txXfrm>
    </dsp:sp>
    <dsp:sp modelId="{B7144C88-0130-497E-9CEE-5C60448AC5E3}">
      <dsp:nvSpPr>
        <dsp:cNvPr id="0" name=""/>
        <dsp:cNvSpPr/>
      </dsp:nvSpPr>
      <dsp:spPr>
        <a:xfrm>
          <a:off x="1845191" y="2553545"/>
          <a:ext cx="3644958" cy="218697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b="1" kern="1200" dirty="0"/>
            <a:t>The SCC members are not having any power except to observe the process of sale of assets and understand Liquidation Value</a:t>
          </a:r>
          <a:endParaRPr lang="en-US" sz="2400" b="1" kern="1200" dirty="0"/>
        </a:p>
      </dsp:txBody>
      <dsp:txXfrm>
        <a:off x="1845191" y="2553545"/>
        <a:ext cx="3644958" cy="2186975"/>
      </dsp:txXfrm>
    </dsp:sp>
    <dsp:sp modelId="{B83AF5DB-F74A-42B5-B3D9-3051A437D543}">
      <dsp:nvSpPr>
        <dsp:cNvPr id="0" name=""/>
        <dsp:cNvSpPr/>
      </dsp:nvSpPr>
      <dsp:spPr>
        <a:xfrm>
          <a:off x="5854645" y="2553545"/>
          <a:ext cx="3644958" cy="218697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b="1" kern="1200" dirty="0"/>
            <a:t>SCC can direct Liquidator to do some act or not to do some act, however, the liquidator would still have powers to do as he deems fit after recording reasons</a:t>
          </a:r>
          <a:endParaRPr lang="en-US" sz="2400" b="1" kern="1200" dirty="0"/>
        </a:p>
      </dsp:txBody>
      <dsp:txXfrm>
        <a:off x="5854645" y="2553545"/>
        <a:ext cx="3644958" cy="21869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F66D2-185B-4692-B53F-6DADF57AA94A}">
      <dsp:nvSpPr>
        <dsp:cNvPr id="0" name=""/>
        <dsp:cNvSpPr/>
      </dsp:nvSpPr>
      <dsp:spPr>
        <a:xfrm rot="16200000">
          <a:off x="-1634091" y="1636278"/>
          <a:ext cx="5418667" cy="2146109"/>
        </a:xfrm>
        <a:prstGeom prst="flowChartManualOperati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IN" sz="2000" b="1" kern="1200" dirty="0">
              <a:latin typeface="Calibri" panose="020F0502020204030204" pitchFamily="34" charset="0"/>
              <a:ea typeface="Calibri" panose="020F0502020204030204" pitchFamily="34" charset="0"/>
              <a:cs typeface="Times New Roman" panose="02020603050405020304" pitchFamily="18" charset="0"/>
            </a:rPr>
            <a:t>The pending assessment or any other proceedings would be revived, and assessments would be completed based on the information available.</a:t>
          </a:r>
          <a:endParaRPr lang="en-US" sz="2000" kern="1200" dirty="0"/>
        </a:p>
      </dsp:txBody>
      <dsp:txXfrm rot="5400000">
        <a:off x="2188" y="1083732"/>
        <a:ext cx="2146109" cy="3251201"/>
      </dsp:txXfrm>
    </dsp:sp>
    <dsp:sp modelId="{7B45E39C-24B0-4B72-8889-4F99D3D76B1C}">
      <dsp:nvSpPr>
        <dsp:cNvPr id="0" name=""/>
        <dsp:cNvSpPr/>
      </dsp:nvSpPr>
      <dsp:spPr>
        <a:xfrm rot="16200000">
          <a:off x="672976" y="1636278"/>
          <a:ext cx="5418667" cy="2146109"/>
        </a:xfrm>
        <a:prstGeom prst="flowChartManualOperati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IN" sz="1800" b="1" kern="1200" dirty="0">
              <a:latin typeface="Calibri" panose="020F0502020204030204" pitchFamily="34" charset="0"/>
              <a:ea typeface="Calibri" panose="020F0502020204030204" pitchFamily="34" charset="0"/>
              <a:cs typeface="Times New Roman" panose="02020603050405020304" pitchFamily="18" charset="0"/>
            </a:rPr>
            <a:t>No enforcement can be done to recover dues and no assets can be attached as liquidator has been appointed and he has the power to take control and custody of all the assets of Corporate Debtor </a:t>
          </a:r>
          <a:endParaRPr lang="en-US" sz="1800" b="1" kern="1200" dirty="0">
            <a:latin typeface="Calibri" panose="020F0502020204030204" pitchFamily="34" charset="0"/>
            <a:ea typeface="Calibri" panose="020F0502020204030204" pitchFamily="34" charset="0"/>
            <a:cs typeface="Times New Roman" panose="02020603050405020304" pitchFamily="18" charset="0"/>
          </a:endParaRPr>
        </a:p>
      </dsp:txBody>
      <dsp:txXfrm rot="5400000">
        <a:off x="2309255" y="1083732"/>
        <a:ext cx="2146109" cy="3251201"/>
      </dsp:txXfrm>
    </dsp:sp>
    <dsp:sp modelId="{B002A16A-C2A3-425F-B013-1B00D2FCDAC8}">
      <dsp:nvSpPr>
        <dsp:cNvPr id="0" name=""/>
        <dsp:cNvSpPr/>
      </dsp:nvSpPr>
      <dsp:spPr>
        <a:xfrm rot="16200000">
          <a:off x="2980044" y="1636278"/>
          <a:ext cx="5418667" cy="2146109"/>
        </a:xfrm>
        <a:prstGeom prst="flowChartManualOperati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IN" sz="2400" b="1" kern="1200" dirty="0">
              <a:latin typeface="Calibri" panose="020F0502020204030204" pitchFamily="34" charset="0"/>
              <a:ea typeface="Calibri" panose="020F0502020204030204" pitchFamily="34" charset="0"/>
              <a:cs typeface="Times New Roman" panose="02020603050405020304" pitchFamily="18" charset="0"/>
            </a:rPr>
            <a:t>Claim would be filed by Govt Authorities before the liquidator after completion of the proceedings.</a:t>
          </a:r>
          <a:endParaRPr lang="en-US" sz="2400" b="1" kern="1200" dirty="0">
            <a:latin typeface="Calibri" panose="020F0502020204030204" pitchFamily="34" charset="0"/>
            <a:ea typeface="Calibri" panose="020F0502020204030204" pitchFamily="34" charset="0"/>
            <a:cs typeface="Times New Roman" panose="02020603050405020304" pitchFamily="18" charset="0"/>
          </a:endParaRPr>
        </a:p>
      </dsp:txBody>
      <dsp:txXfrm rot="5400000">
        <a:off x="4616323" y="1083732"/>
        <a:ext cx="2146109" cy="3251201"/>
      </dsp:txXfrm>
    </dsp:sp>
    <dsp:sp modelId="{7691457A-A74B-41EB-AB6C-DAFF90E81BA6}">
      <dsp:nvSpPr>
        <dsp:cNvPr id="0" name=""/>
        <dsp:cNvSpPr/>
      </dsp:nvSpPr>
      <dsp:spPr>
        <a:xfrm rot="16200000">
          <a:off x="5287112" y="1636278"/>
          <a:ext cx="5418667" cy="2146109"/>
        </a:xfrm>
        <a:prstGeom prst="flowChartManualOperati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IN" sz="2400" b="1" kern="1200" dirty="0">
              <a:latin typeface="Calibri" panose="020F0502020204030204" pitchFamily="34" charset="0"/>
              <a:ea typeface="Calibri" panose="020F0502020204030204" pitchFamily="34" charset="0"/>
              <a:cs typeface="Times New Roman" panose="02020603050405020304" pitchFamily="18" charset="0"/>
            </a:rPr>
            <a:t>The due of Govt Authorities would be paid as per the priority of section 53 of the Code.</a:t>
          </a:r>
          <a:endParaRPr lang="en-US" sz="2400" b="1"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rot="5400000">
        <a:off x="6923391" y="1083732"/>
        <a:ext cx="2146109" cy="32512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27694-1656-4036-89FA-468A60F0F065}">
      <dsp:nvSpPr>
        <dsp:cNvPr id="0" name=""/>
        <dsp:cNvSpPr/>
      </dsp:nvSpPr>
      <dsp:spPr>
        <a:xfrm>
          <a:off x="408504" y="178463"/>
          <a:ext cx="4485872" cy="2665299"/>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0" kern="1200" dirty="0"/>
            <a:t>Ministry of Finance vide its notification no 12/2017- Central Tax (Rate) dated 28th June 2017</a:t>
          </a:r>
        </a:p>
        <a:p>
          <a:pPr marL="0" lvl="0" indent="0" algn="ctr" defTabSz="977900">
            <a:lnSpc>
              <a:spcPct val="90000"/>
            </a:lnSpc>
            <a:spcBef>
              <a:spcPct val="0"/>
            </a:spcBef>
            <a:spcAft>
              <a:spcPct val="35000"/>
            </a:spcAft>
            <a:buNone/>
          </a:pPr>
          <a:r>
            <a:rPr lang="en-US" sz="2200" b="0" i="0" kern="1200" dirty="0"/>
            <a:t>Service by way of transfer of a going concern, as a whole or an independent part thereof” in serial no 2 of the said notification to constitute under supply of service</a:t>
          </a:r>
          <a:endParaRPr lang="en-US" sz="2200" kern="1200" dirty="0"/>
        </a:p>
      </dsp:txBody>
      <dsp:txXfrm>
        <a:off x="408504" y="178463"/>
        <a:ext cx="4485872" cy="2665299"/>
      </dsp:txXfrm>
    </dsp:sp>
    <dsp:sp modelId="{BD8222D8-77F7-426B-9046-EBA0990E2EB8}">
      <dsp:nvSpPr>
        <dsp:cNvPr id="0" name=""/>
        <dsp:cNvSpPr/>
      </dsp:nvSpPr>
      <dsp:spPr>
        <a:xfrm>
          <a:off x="5102107" y="200094"/>
          <a:ext cx="3288426" cy="2622037"/>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Further, activity of transfer of a going concern shall have “nil” rate of tax on such supply.</a:t>
          </a:r>
          <a:endParaRPr lang="en-US" sz="2400" kern="1200" dirty="0"/>
        </a:p>
      </dsp:txBody>
      <dsp:txXfrm>
        <a:off x="5102107" y="200094"/>
        <a:ext cx="3288426" cy="2622037"/>
      </dsp:txXfrm>
    </dsp:sp>
    <dsp:sp modelId="{B352DD0E-78A7-445D-B033-F38BCD7CA0DC}">
      <dsp:nvSpPr>
        <dsp:cNvPr id="0" name=""/>
        <dsp:cNvSpPr/>
      </dsp:nvSpPr>
      <dsp:spPr>
        <a:xfrm>
          <a:off x="11" y="3051493"/>
          <a:ext cx="4405812" cy="334995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0" i="0" kern="1200" dirty="0"/>
            <a:t>1. Transfer of business assets: Supply of goods</a:t>
          </a:r>
        </a:p>
        <a:p>
          <a:pPr marL="0" lvl="0" indent="0" algn="ctr" defTabSz="1066800">
            <a:lnSpc>
              <a:spcPct val="90000"/>
            </a:lnSpc>
            <a:spcBef>
              <a:spcPct val="0"/>
            </a:spcBef>
            <a:spcAft>
              <a:spcPct val="35000"/>
            </a:spcAft>
            <a:buFont typeface="Arial" panose="020B0604020202020204" pitchFamily="34" charset="0"/>
            <a:buNone/>
          </a:pPr>
          <a:r>
            <a:rPr lang="en-US" sz="2400" b="0" i="0" kern="1200" dirty="0"/>
            <a:t>2. Transfer of business: Supply of Service</a:t>
          </a:r>
        </a:p>
        <a:p>
          <a:pPr marL="0" lvl="0" indent="0" algn="ctr" defTabSz="1066800">
            <a:lnSpc>
              <a:spcPct val="90000"/>
            </a:lnSpc>
            <a:spcBef>
              <a:spcPct val="0"/>
            </a:spcBef>
            <a:spcAft>
              <a:spcPct val="35000"/>
            </a:spcAft>
            <a:buFont typeface="Arial" panose="020B0604020202020204" pitchFamily="34" charset="0"/>
            <a:buNone/>
          </a:pPr>
          <a:r>
            <a:rPr lang="en-US" sz="2400" b="0" i="0" kern="1200" dirty="0"/>
            <a:t>3. Transfer of business/ or a part thereof as a going concern : Supply of service and exempt via notification</a:t>
          </a:r>
          <a:endParaRPr lang="en-US" sz="2400" u="none" kern="1200" dirty="0"/>
        </a:p>
      </dsp:txBody>
      <dsp:txXfrm>
        <a:off x="11" y="3051493"/>
        <a:ext cx="4405812" cy="3349952"/>
      </dsp:txXfrm>
    </dsp:sp>
    <dsp:sp modelId="{9DB0C338-3447-4B99-A0EC-DC09150A25DD}">
      <dsp:nvSpPr>
        <dsp:cNvPr id="0" name=""/>
        <dsp:cNvSpPr/>
      </dsp:nvSpPr>
      <dsp:spPr>
        <a:xfrm>
          <a:off x="4613554" y="3060280"/>
          <a:ext cx="4185471" cy="333237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t>The above view has also been upheld by the Authority for Advance Rulings, in Karnataka In the case of </a:t>
          </a:r>
          <a:r>
            <a:rPr lang="en-IN" sz="2400" b="1" kern="1200" dirty="0"/>
            <a:t>M/s Rajashri Foods Pvt Ltd</a:t>
          </a:r>
          <a:r>
            <a:rPr lang="en-IN" sz="2400" kern="1200" dirty="0"/>
            <a:t>. – Advance Ruling No. KAR ADRG 06/2018 dated 23 April 2018.</a:t>
          </a:r>
          <a:endParaRPr lang="en-US" sz="2400" b="0" u="none" kern="1200" dirty="0"/>
        </a:p>
      </dsp:txBody>
      <dsp:txXfrm>
        <a:off x="4613554" y="3060280"/>
        <a:ext cx="4185471" cy="33323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A757C-0F5F-4727-830D-DF414D80F2EC}">
      <dsp:nvSpPr>
        <dsp:cNvPr id="0" name=""/>
        <dsp:cNvSpPr/>
      </dsp:nvSpPr>
      <dsp:spPr>
        <a:xfrm>
          <a:off x="5465" y="465"/>
          <a:ext cx="4095080" cy="245704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b="1" kern="1200" dirty="0"/>
            <a:t>All TDS provisions are applicable during CIRP and Liquidation Process</a:t>
          </a:r>
          <a:endParaRPr lang="en-US" sz="2700" b="1" kern="1200" dirty="0"/>
        </a:p>
      </dsp:txBody>
      <dsp:txXfrm>
        <a:off x="5465" y="465"/>
        <a:ext cx="4095080" cy="2457048"/>
      </dsp:txXfrm>
    </dsp:sp>
    <dsp:sp modelId="{705512C4-DF95-4563-94EA-B7AA3C4D05AB}">
      <dsp:nvSpPr>
        <dsp:cNvPr id="0" name=""/>
        <dsp:cNvSpPr/>
      </dsp:nvSpPr>
      <dsp:spPr>
        <a:xfrm>
          <a:off x="4510054" y="465"/>
          <a:ext cx="4095080" cy="2457048"/>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b="1" kern="1200" dirty="0"/>
            <a:t>Resolution Professional is under obligation to comply with all TDS /TCS provisions during CIRP and file all returns as required</a:t>
          </a:r>
          <a:endParaRPr lang="en-US" sz="2700" b="1" kern="1200" dirty="0"/>
        </a:p>
      </dsp:txBody>
      <dsp:txXfrm>
        <a:off x="4510054" y="465"/>
        <a:ext cx="4095080" cy="2457048"/>
      </dsp:txXfrm>
    </dsp:sp>
    <dsp:sp modelId="{A5FA9134-A310-459F-8175-7AFCE582FB51}">
      <dsp:nvSpPr>
        <dsp:cNvPr id="0" name=""/>
        <dsp:cNvSpPr/>
      </dsp:nvSpPr>
      <dsp:spPr>
        <a:xfrm>
          <a:off x="5465" y="2867021"/>
          <a:ext cx="4095080" cy="245704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b="1" kern="1200" dirty="0"/>
            <a:t>Liquidator is also required to comply with the TDS /TCS provisions during Liquidation Process and file all returns as required</a:t>
          </a:r>
          <a:endParaRPr lang="en-US" sz="2700" b="1" kern="1200" dirty="0"/>
        </a:p>
      </dsp:txBody>
      <dsp:txXfrm>
        <a:off x="5465" y="2867021"/>
        <a:ext cx="4095080" cy="2457048"/>
      </dsp:txXfrm>
    </dsp:sp>
    <dsp:sp modelId="{6F7F7F27-987B-4EDE-B5B6-155906FC7E25}">
      <dsp:nvSpPr>
        <dsp:cNvPr id="0" name=""/>
        <dsp:cNvSpPr/>
      </dsp:nvSpPr>
      <dsp:spPr>
        <a:xfrm>
          <a:off x="4510054" y="2867021"/>
          <a:ext cx="4095080" cy="245704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b="1" kern="1200" dirty="0"/>
            <a:t>Liquidator is entitled to claim refund of any TDS deducted for the Corporate Debtor while selling some assets u/s 238(2)</a:t>
          </a:r>
          <a:endParaRPr lang="en-US" sz="2700" b="1" kern="1200" dirty="0"/>
        </a:p>
      </dsp:txBody>
      <dsp:txXfrm>
        <a:off x="4510054" y="2867021"/>
        <a:ext cx="4095080" cy="245704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9E322-3F92-4D7F-90F8-39655DDE3FCD}" type="datetimeFigureOut">
              <a:rPr lang="en-IN" smtClean="0"/>
              <a:t>12-05-2022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6E068-275F-4069-BD43-11CB3058D621}" type="slidenum">
              <a:rPr lang="en-IN" smtClean="0"/>
              <a:t>‹#›</a:t>
            </a:fld>
            <a:endParaRPr lang="en-IN"/>
          </a:p>
        </p:txBody>
      </p:sp>
    </p:spTree>
    <p:extLst>
      <p:ext uri="{BB962C8B-B14F-4D97-AF65-F5344CB8AC3E}">
        <p14:creationId xmlns:p14="http://schemas.microsoft.com/office/powerpoint/2010/main" val="259778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Section 14 of the Code says “ the institution of the suits or continuation of pending suits or proceedings against the corporate debtor”</a:t>
            </a:r>
            <a:endParaRPr lang="en-US" dirty="0"/>
          </a:p>
        </p:txBody>
      </p:sp>
      <p:sp>
        <p:nvSpPr>
          <p:cNvPr id="4" name="Slide Number Placeholder 3"/>
          <p:cNvSpPr>
            <a:spLocks noGrp="1"/>
          </p:cNvSpPr>
          <p:nvPr>
            <p:ph type="sldNum" sz="quarter" idx="5"/>
          </p:nvPr>
        </p:nvSpPr>
        <p:spPr/>
        <p:txBody>
          <a:bodyPr/>
          <a:lstStyle/>
          <a:p>
            <a:fld id="{17E6E068-275F-4069-BD43-11CB3058D621}" type="slidenum">
              <a:rPr lang="en-IN" smtClean="0"/>
              <a:t>9</a:t>
            </a:fld>
            <a:endParaRPr lang="en-IN"/>
          </a:p>
        </p:txBody>
      </p:sp>
    </p:spTree>
    <p:extLst>
      <p:ext uri="{BB962C8B-B14F-4D97-AF65-F5344CB8AC3E}">
        <p14:creationId xmlns:p14="http://schemas.microsoft.com/office/powerpoint/2010/main" val="214184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7E6E068-275F-4069-BD43-11CB3058D621}" type="slidenum">
              <a:rPr lang="en-IN" smtClean="0"/>
              <a:t>105</a:t>
            </a:fld>
            <a:endParaRPr lang="en-IN"/>
          </a:p>
        </p:txBody>
      </p:sp>
    </p:spTree>
    <p:extLst>
      <p:ext uri="{BB962C8B-B14F-4D97-AF65-F5344CB8AC3E}">
        <p14:creationId xmlns:p14="http://schemas.microsoft.com/office/powerpoint/2010/main" val="212380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7E6E068-275F-4069-BD43-11CB3058D621}" type="slidenum">
              <a:rPr lang="en-IN" smtClean="0"/>
              <a:t>106</a:t>
            </a:fld>
            <a:endParaRPr lang="en-IN"/>
          </a:p>
        </p:txBody>
      </p:sp>
    </p:spTree>
    <p:extLst>
      <p:ext uri="{BB962C8B-B14F-4D97-AF65-F5344CB8AC3E}">
        <p14:creationId xmlns:p14="http://schemas.microsoft.com/office/powerpoint/2010/main" val="4182636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7E6E068-275F-4069-BD43-11CB3058D621}" type="slidenum">
              <a:rPr lang="en-IN" smtClean="0"/>
              <a:t>107</a:t>
            </a:fld>
            <a:endParaRPr lang="en-IN"/>
          </a:p>
        </p:txBody>
      </p:sp>
    </p:spTree>
    <p:extLst>
      <p:ext uri="{BB962C8B-B14F-4D97-AF65-F5344CB8AC3E}">
        <p14:creationId xmlns:p14="http://schemas.microsoft.com/office/powerpoint/2010/main" val="2879779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7E6E068-275F-4069-BD43-11CB3058D621}" type="slidenum">
              <a:rPr lang="en-IN" smtClean="0"/>
              <a:t>108</a:t>
            </a:fld>
            <a:endParaRPr lang="en-IN"/>
          </a:p>
        </p:txBody>
      </p:sp>
    </p:spTree>
    <p:extLst>
      <p:ext uri="{BB962C8B-B14F-4D97-AF65-F5344CB8AC3E}">
        <p14:creationId xmlns:p14="http://schemas.microsoft.com/office/powerpoint/2010/main" val="282469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7E6E068-275F-4069-BD43-11CB3058D621}" type="slidenum">
              <a:rPr lang="en-IN" smtClean="0"/>
              <a:t>109</a:t>
            </a:fld>
            <a:endParaRPr lang="en-IN"/>
          </a:p>
        </p:txBody>
      </p:sp>
    </p:spTree>
    <p:extLst>
      <p:ext uri="{BB962C8B-B14F-4D97-AF65-F5344CB8AC3E}">
        <p14:creationId xmlns:p14="http://schemas.microsoft.com/office/powerpoint/2010/main" val="3753595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E6E068-275F-4069-BD43-11CB3058D621}" type="slidenum">
              <a:rPr lang="en-IN" smtClean="0"/>
              <a:t>120</a:t>
            </a:fld>
            <a:endParaRPr lang="en-IN"/>
          </a:p>
        </p:txBody>
      </p:sp>
    </p:spTree>
    <p:extLst>
      <p:ext uri="{BB962C8B-B14F-4D97-AF65-F5344CB8AC3E}">
        <p14:creationId xmlns:p14="http://schemas.microsoft.com/office/powerpoint/2010/main" val="257933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068259-4361-47BE-A275-1D2158B6D223}" type="datetimeFigureOut">
              <a:rPr lang="en-IN" smtClean="0"/>
              <a:t>12-05-2022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4E74333-7A80-4EE1-9148-5CFEC6EF67E8}" type="slidenum">
              <a:rPr lang="en-IN" smtClean="0"/>
              <a:t>‹#›</a:t>
            </a:fld>
            <a:endParaRPr lang="en-IN" dirty="0"/>
          </a:p>
        </p:txBody>
      </p:sp>
    </p:spTree>
    <p:extLst>
      <p:ext uri="{BB962C8B-B14F-4D97-AF65-F5344CB8AC3E}">
        <p14:creationId xmlns:p14="http://schemas.microsoft.com/office/powerpoint/2010/main" val="224262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068259-4361-47BE-A275-1D2158B6D223}" type="datetimeFigureOut">
              <a:rPr lang="en-IN" smtClean="0"/>
              <a:t>12-05-2022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4E74333-7A80-4EE1-9148-5CFEC6EF67E8}" type="slidenum">
              <a:rPr lang="en-IN" smtClean="0"/>
              <a:t>‹#›</a:t>
            </a:fld>
            <a:endParaRPr lang="en-IN" dirty="0"/>
          </a:p>
        </p:txBody>
      </p:sp>
    </p:spTree>
    <p:extLst>
      <p:ext uri="{BB962C8B-B14F-4D97-AF65-F5344CB8AC3E}">
        <p14:creationId xmlns:p14="http://schemas.microsoft.com/office/powerpoint/2010/main" val="254060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068259-4361-47BE-A275-1D2158B6D223}" type="datetimeFigureOut">
              <a:rPr lang="en-IN" smtClean="0"/>
              <a:t>12-05-2022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4E74333-7A80-4EE1-9148-5CFEC6EF67E8}" type="slidenum">
              <a:rPr lang="en-IN" smtClean="0"/>
              <a:t>‹#›</a:t>
            </a:fld>
            <a:endParaRPr lang="en-IN" dirty="0"/>
          </a:p>
        </p:txBody>
      </p:sp>
    </p:spTree>
    <p:extLst>
      <p:ext uri="{BB962C8B-B14F-4D97-AF65-F5344CB8AC3E}">
        <p14:creationId xmlns:p14="http://schemas.microsoft.com/office/powerpoint/2010/main" val="2207217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41F0-ED76-48CD-89C9-3C1A5286BA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F01861D-E2CE-413D-8ED3-2621A0FFBE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126E2BB-E2B0-4753-A403-FF9B1518AA1B}"/>
              </a:ext>
            </a:extLst>
          </p:cNvPr>
          <p:cNvSpPr>
            <a:spLocks noGrp="1"/>
          </p:cNvSpPr>
          <p:nvPr>
            <p:ph type="dt" sz="half" idx="10"/>
          </p:nvPr>
        </p:nvSpPr>
        <p:spPr/>
        <p:txBody>
          <a:bodyPr/>
          <a:lstStyle/>
          <a:p>
            <a:fld id="{726269A2-A668-44BC-A2D8-3B37391F868D}" type="datetimeFigureOut">
              <a:rPr lang="en-IN" smtClean="0"/>
              <a:t>12-05-2022</a:t>
            </a:fld>
            <a:endParaRPr lang="en-IN" dirty="0"/>
          </a:p>
        </p:txBody>
      </p:sp>
      <p:sp>
        <p:nvSpPr>
          <p:cNvPr id="5" name="Footer Placeholder 4">
            <a:extLst>
              <a:ext uri="{FF2B5EF4-FFF2-40B4-BE49-F238E27FC236}">
                <a16:creationId xmlns:a16="http://schemas.microsoft.com/office/drawing/2014/main" id="{8F9F011B-5903-4D14-ACE9-3E1C4CED8744}"/>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2022DA12-DE45-434A-AC88-36AC05F49442}"/>
              </a:ext>
            </a:extLst>
          </p:cNvPr>
          <p:cNvSpPr>
            <a:spLocks noGrp="1"/>
          </p:cNvSpPr>
          <p:nvPr>
            <p:ph type="sldNum" sz="quarter" idx="12"/>
          </p:nvPr>
        </p:nvSpPr>
        <p:spPr/>
        <p:txBody>
          <a:bodyPr/>
          <a:lstStyle/>
          <a:p>
            <a:fld id="{EE5CBA0A-FF62-46BB-BCE6-53BBFA2FA3D1}" type="slidenum">
              <a:rPr lang="en-IN" smtClean="0"/>
              <a:t>‹#›</a:t>
            </a:fld>
            <a:endParaRPr lang="en-IN" dirty="0"/>
          </a:p>
        </p:txBody>
      </p:sp>
    </p:spTree>
    <p:extLst>
      <p:ext uri="{BB962C8B-B14F-4D97-AF65-F5344CB8AC3E}">
        <p14:creationId xmlns:p14="http://schemas.microsoft.com/office/powerpoint/2010/main" val="3377235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7DB4-F565-4F5D-A088-94EF254C9AC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8D5BAFE-A4BA-40E6-AD4F-C6A066F6A5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2688478-2E25-4F3C-9CE7-95050FCDB197}"/>
              </a:ext>
            </a:extLst>
          </p:cNvPr>
          <p:cNvSpPr>
            <a:spLocks noGrp="1"/>
          </p:cNvSpPr>
          <p:nvPr>
            <p:ph type="dt" sz="half" idx="10"/>
          </p:nvPr>
        </p:nvSpPr>
        <p:spPr/>
        <p:txBody>
          <a:bodyPr/>
          <a:lstStyle/>
          <a:p>
            <a:fld id="{726269A2-A668-44BC-A2D8-3B37391F868D}" type="datetimeFigureOut">
              <a:rPr lang="en-IN" smtClean="0"/>
              <a:t>12-05-2022</a:t>
            </a:fld>
            <a:endParaRPr lang="en-IN" dirty="0"/>
          </a:p>
        </p:txBody>
      </p:sp>
      <p:sp>
        <p:nvSpPr>
          <p:cNvPr id="5" name="Footer Placeholder 4">
            <a:extLst>
              <a:ext uri="{FF2B5EF4-FFF2-40B4-BE49-F238E27FC236}">
                <a16:creationId xmlns:a16="http://schemas.microsoft.com/office/drawing/2014/main" id="{684E732D-CE9A-4413-A492-3D85D3F742E5}"/>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FF562509-8283-4308-860D-20A1BFB775B0}"/>
              </a:ext>
            </a:extLst>
          </p:cNvPr>
          <p:cNvSpPr>
            <a:spLocks noGrp="1"/>
          </p:cNvSpPr>
          <p:nvPr>
            <p:ph type="sldNum" sz="quarter" idx="12"/>
          </p:nvPr>
        </p:nvSpPr>
        <p:spPr/>
        <p:txBody>
          <a:bodyPr/>
          <a:lstStyle/>
          <a:p>
            <a:fld id="{EE5CBA0A-FF62-46BB-BCE6-53BBFA2FA3D1}" type="slidenum">
              <a:rPr lang="en-IN" smtClean="0"/>
              <a:t>‹#›</a:t>
            </a:fld>
            <a:endParaRPr lang="en-IN" dirty="0"/>
          </a:p>
        </p:txBody>
      </p:sp>
    </p:spTree>
    <p:extLst>
      <p:ext uri="{BB962C8B-B14F-4D97-AF65-F5344CB8AC3E}">
        <p14:creationId xmlns:p14="http://schemas.microsoft.com/office/powerpoint/2010/main" val="3346569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69ED9-8844-4505-8148-78C2F46B61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D5547A5-7133-49C7-9778-6F137E417D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D42666-D16C-49CB-922E-3C6AD0D8F66E}"/>
              </a:ext>
            </a:extLst>
          </p:cNvPr>
          <p:cNvSpPr>
            <a:spLocks noGrp="1"/>
          </p:cNvSpPr>
          <p:nvPr>
            <p:ph type="dt" sz="half" idx="10"/>
          </p:nvPr>
        </p:nvSpPr>
        <p:spPr/>
        <p:txBody>
          <a:bodyPr/>
          <a:lstStyle/>
          <a:p>
            <a:fld id="{726269A2-A668-44BC-A2D8-3B37391F868D}" type="datetimeFigureOut">
              <a:rPr lang="en-IN" smtClean="0"/>
              <a:t>12-05-2022</a:t>
            </a:fld>
            <a:endParaRPr lang="en-IN" dirty="0"/>
          </a:p>
        </p:txBody>
      </p:sp>
      <p:sp>
        <p:nvSpPr>
          <p:cNvPr id="5" name="Footer Placeholder 4">
            <a:extLst>
              <a:ext uri="{FF2B5EF4-FFF2-40B4-BE49-F238E27FC236}">
                <a16:creationId xmlns:a16="http://schemas.microsoft.com/office/drawing/2014/main" id="{73178797-09E5-459A-8EB5-6959254B554C}"/>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144E120B-25A8-4363-B364-ED86FD5090AE}"/>
              </a:ext>
            </a:extLst>
          </p:cNvPr>
          <p:cNvSpPr>
            <a:spLocks noGrp="1"/>
          </p:cNvSpPr>
          <p:nvPr>
            <p:ph type="sldNum" sz="quarter" idx="12"/>
          </p:nvPr>
        </p:nvSpPr>
        <p:spPr/>
        <p:txBody>
          <a:bodyPr/>
          <a:lstStyle/>
          <a:p>
            <a:fld id="{EE5CBA0A-FF62-46BB-BCE6-53BBFA2FA3D1}" type="slidenum">
              <a:rPr lang="en-IN" smtClean="0"/>
              <a:t>‹#›</a:t>
            </a:fld>
            <a:endParaRPr lang="en-IN" dirty="0"/>
          </a:p>
        </p:txBody>
      </p:sp>
    </p:spTree>
    <p:extLst>
      <p:ext uri="{BB962C8B-B14F-4D97-AF65-F5344CB8AC3E}">
        <p14:creationId xmlns:p14="http://schemas.microsoft.com/office/powerpoint/2010/main" val="359058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B10E-441C-4AC6-9917-8A04A66636A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2EC4724-15FC-4D1A-BD5A-E1F5513F74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7257CA4-6069-45EF-B612-ABBC8B20F3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4D2F7FC-0488-4161-92EC-0A5DD9A0ED56}"/>
              </a:ext>
            </a:extLst>
          </p:cNvPr>
          <p:cNvSpPr>
            <a:spLocks noGrp="1"/>
          </p:cNvSpPr>
          <p:nvPr>
            <p:ph type="dt" sz="half" idx="10"/>
          </p:nvPr>
        </p:nvSpPr>
        <p:spPr/>
        <p:txBody>
          <a:bodyPr/>
          <a:lstStyle/>
          <a:p>
            <a:fld id="{726269A2-A668-44BC-A2D8-3B37391F868D}" type="datetimeFigureOut">
              <a:rPr lang="en-IN" smtClean="0"/>
              <a:t>12-05-2022</a:t>
            </a:fld>
            <a:endParaRPr lang="en-IN" dirty="0"/>
          </a:p>
        </p:txBody>
      </p:sp>
      <p:sp>
        <p:nvSpPr>
          <p:cNvPr id="6" name="Footer Placeholder 5">
            <a:extLst>
              <a:ext uri="{FF2B5EF4-FFF2-40B4-BE49-F238E27FC236}">
                <a16:creationId xmlns:a16="http://schemas.microsoft.com/office/drawing/2014/main" id="{33487271-C9AD-4C52-A2F7-F341DA0552BF}"/>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F25FAF0A-0CA4-4961-B785-5500B702612F}"/>
              </a:ext>
            </a:extLst>
          </p:cNvPr>
          <p:cNvSpPr>
            <a:spLocks noGrp="1"/>
          </p:cNvSpPr>
          <p:nvPr>
            <p:ph type="sldNum" sz="quarter" idx="12"/>
          </p:nvPr>
        </p:nvSpPr>
        <p:spPr/>
        <p:txBody>
          <a:bodyPr/>
          <a:lstStyle/>
          <a:p>
            <a:fld id="{EE5CBA0A-FF62-46BB-BCE6-53BBFA2FA3D1}" type="slidenum">
              <a:rPr lang="en-IN" smtClean="0"/>
              <a:t>‹#›</a:t>
            </a:fld>
            <a:endParaRPr lang="en-IN" dirty="0"/>
          </a:p>
        </p:txBody>
      </p:sp>
    </p:spTree>
    <p:extLst>
      <p:ext uri="{BB962C8B-B14F-4D97-AF65-F5344CB8AC3E}">
        <p14:creationId xmlns:p14="http://schemas.microsoft.com/office/powerpoint/2010/main" val="1632322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6715D-ADD9-4522-A8DD-CDBA8412FA8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F9C0ABF-48EF-485B-8253-8B04360D67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060B5-0A45-4B03-9808-4A7F861B6B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C837646-F0A9-425A-B6CF-749C3B0364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B3020D-CAEB-4541-B6C8-B009F1691E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A2C8BC2-F101-41D1-8343-88ECA603C96F}"/>
              </a:ext>
            </a:extLst>
          </p:cNvPr>
          <p:cNvSpPr>
            <a:spLocks noGrp="1"/>
          </p:cNvSpPr>
          <p:nvPr>
            <p:ph type="dt" sz="half" idx="10"/>
          </p:nvPr>
        </p:nvSpPr>
        <p:spPr/>
        <p:txBody>
          <a:bodyPr/>
          <a:lstStyle/>
          <a:p>
            <a:fld id="{726269A2-A668-44BC-A2D8-3B37391F868D}" type="datetimeFigureOut">
              <a:rPr lang="en-IN" smtClean="0"/>
              <a:t>12-05-2022</a:t>
            </a:fld>
            <a:endParaRPr lang="en-IN" dirty="0"/>
          </a:p>
        </p:txBody>
      </p:sp>
      <p:sp>
        <p:nvSpPr>
          <p:cNvPr id="8" name="Footer Placeholder 7">
            <a:extLst>
              <a:ext uri="{FF2B5EF4-FFF2-40B4-BE49-F238E27FC236}">
                <a16:creationId xmlns:a16="http://schemas.microsoft.com/office/drawing/2014/main" id="{64E9610C-0A0B-48A5-B0B9-287B6A8EF6D9}"/>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3BE8CC80-8685-4C2B-8DDB-DA0486C37F17}"/>
              </a:ext>
            </a:extLst>
          </p:cNvPr>
          <p:cNvSpPr>
            <a:spLocks noGrp="1"/>
          </p:cNvSpPr>
          <p:nvPr>
            <p:ph type="sldNum" sz="quarter" idx="12"/>
          </p:nvPr>
        </p:nvSpPr>
        <p:spPr/>
        <p:txBody>
          <a:bodyPr/>
          <a:lstStyle/>
          <a:p>
            <a:fld id="{EE5CBA0A-FF62-46BB-BCE6-53BBFA2FA3D1}" type="slidenum">
              <a:rPr lang="en-IN" smtClean="0"/>
              <a:t>‹#›</a:t>
            </a:fld>
            <a:endParaRPr lang="en-IN" dirty="0"/>
          </a:p>
        </p:txBody>
      </p:sp>
    </p:spTree>
    <p:extLst>
      <p:ext uri="{BB962C8B-B14F-4D97-AF65-F5344CB8AC3E}">
        <p14:creationId xmlns:p14="http://schemas.microsoft.com/office/powerpoint/2010/main" val="2378038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C776-BB9D-4AC7-B94C-ABDF881EDB8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FAB59CC-58A8-4235-B42C-9ED3D103A9E5}"/>
              </a:ext>
            </a:extLst>
          </p:cNvPr>
          <p:cNvSpPr>
            <a:spLocks noGrp="1"/>
          </p:cNvSpPr>
          <p:nvPr>
            <p:ph type="dt" sz="half" idx="10"/>
          </p:nvPr>
        </p:nvSpPr>
        <p:spPr/>
        <p:txBody>
          <a:bodyPr/>
          <a:lstStyle/>
          <a:p>
            <a:fld id="{726269A2-A668-44BC-A2D8-3B37391F868D}" type="datetimeFigureOut">
              <a:rPr lang="en-IN" smtClean="0"/>
              <a:t>12-05-2022</a:t>
            </a:fld>
            <a:endParaRPr lang="en-IN" dirty="0"/>
          </a:p>
        </p:txBody>
      </p:sp>
      <p:sp>
        <p:nvSpPr>
          <p:cNvPr id="4" name="Footer Placeholder 3">
            <a:extLst>
              <a:ext uri="{FF2B5EF4-FFF2-40B4-BE49-F238E27FC236}">
                <a16:creationId xmlns:a16="http://schemas.microsoft.com/office/drawing/2014/main" id="{B39C55EE-2421-4900-9943-FA490D3957D6}"/>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7730A6FE-9DFE-469A-AD80-288EA4C45997}"/>
              </a:ext>
            </a:extLst>
          </p:cNvPr>
          <p:cNvSpPr>
            <a:spLocks noGrp="1"/>
          </p:cNvSpPr>
          <p:nvPr>
            <p:ph type="sldNum" sz="quarter" idx="12"/>
          </p:nvPr>
        </p:nvSpPr>
        <p:spPr/>
        <p:txBody>
          <a:bodyPr/>
          <a:lstStyle/>
          <a:p>
            <a:fld id="{EE5CBA0A-FF62-46BB-BCE6-53BBFA2FA3D1}" type="slidenum">
              <a:rPr lang="en-IN" smtClean="0"/>
              <a:t>‹#›</a:t>
            </a:fld>
            <a:endParaRPr lang="en-IN" dirty="0"/>
          </a:p>
        </p:txBody>
      </p:sp>
    </p:spTree>
    <p:extLst>
      <p:ext uri="{BB962C8B-B14F-4D97-AF65-F5344CB8AC3E}">
        <p14:creationId xmlns:p14="http://schemas.microsoft.com/office/powerpoint/2010/main" val="4273164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3A790C-07FD-4F31-AA97-0F03D6FDF917}"/>
              </a:ext>
            </a:extLst>
          </p:cNvPr>
          <p:cNvSpPr>
            <a:spLocks noGrp="1"/>
          </p:cNvSpPr>
          <p:nvPr>
            <p:ph type="dt" sz="half" idx="10"/>
          </p:nvPr>
        </p:nvSpPr>
        <p:spPr/>
        <p:txBody>
          <a:bodyPr/>
          <a:lstStyle/>
          <a:p>
            <a:fld id="{726269A2-A668-44BC-A2D8-3B37391F868D}" type="datetimeFigureOut">
              <a:rPr lang="en-IN" smtClean="0"/>
              <a:t>12-05-2022</a:t>
            </a:fld>
            <a:endParaRPr lang="en-IN" dirty="0"/>
          </a:p>
        </p:txBody>
      </p:sp>
      <p:sp>
        <p:nvSpPr>
          <p:cNvPr id="3" name="Footer Placeholder 2">
            <a:extLst>
              <a:ext uri="{FF2B5EF4-FFF2-40B4-BE49-F238E27FC236}">
                <a16:creationId xmlns:a16="http://schemas.microsoft.com/office/drawing/2014/main" id="{1E81DAEF-0175-464C-B144-4BA9AE0276A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60C1FE37-77FD-4FD1-90E6-6A189EF7939A}"/>
              </a:ext>
            </a:extLst>
          </p:cNvPr>
          <p:cNvSpPr>
            <a:spLocks noGrp="1"/>
          </p:cNvSpPr>
          <p:nvPr>
            <p:ph type="sldNum" sz="quarter" idx="12"/>
          </p:nvPr>
        </p:nvSpPr>
        <p:spPr/>
        <p:txBody>
          <a:bodyPr/>
          <a:lstStyle/>
          <a:p>
            <a:fld id="{EE5CBA0A-FF62-46BB-BCE6-53BBFA2FA3D1}" type="slidenum">
              <a:rPr lang="en-IN" smtClean="0"/>
              <a:t>‹#›</a:t>
            </a:fld>
            <a:endParaRPr lang="en-IN" dirty="0"/>
          </a:p>
        </p:txBody>
      </p:sp>
    </p:spTree>
    <p:extLst>
      <p:ext uri="{BB962C8B-B14F-4D97-AF65-F5344CB8AC3E}">
        <p14:creationId xmlns:p14="http://schemas.microsoft.com/office/powerpoint/2010/main" val="1263672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3B71D-907F-44C6-ACE1-34CBDB4A79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6DBBFD2-5F54-4BA9-B5CB-8F5DFF105C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019EFFB-7FD5-4A8C-A831-6E096895F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48A69-B036-4A85-9986-9180D8F344D5}"/>
              </a:ext>
            </a:extLst>
          </p:cNvPr>
          <p:cNvSpPr>
            <a:spLocks noGrp="1"/>
          </p:cNvSpPr>
          <p:nvPr>
            <p:ph type="dt" sz="half" idx="10"/>
          </p:nvPr>
        </p:nvSpPr>
        <p:spPr/>
        <p:txBody>
          <a:bodyPr/>
          <a:lstStyle/>
          <a:p>
            <a:fld id="{726269A2-A668-44BC-A2D8-3B37391F868D}" type="datetimeFigureOut">
              <a:rPr lang="en-IN" smtClean="0"/>
              <a:t>12-05-2022</a:t>
            </a:fld>
            <a:endParaRPr lang="en-IN" dirty="0"/>
          </a:p>
        </p:txBody>
      </p:sp>
      <p:sp>
        <p:nvSpPr>
          <p:cNvPr id="6" name="Footer Placeholder 5">
            <a:extLst>
              <a:ext uri="{FF2B5EF4-FFF2-40B4-BE49-F238E27FC236}">
                <a16:creationId xmlns:a16="http://schemas.microsoft.com/office/drawing/2014/main" id="{B47D5ECC-1256-4A04-B79C-F0351672E3C9}"/>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C660A4BD-323B-4186-9BB0-E5BA3D001BBF}"/>
              </a:ext>
            </a:extLst>
          </p:cNvPr>
          <p:cNvSpPr>
            <a:spLocks noGrp="1"/>
          </p:cNvSpPr>
          <p:nvPr>
            <p:ph type="sldNum" sz="quarter" idx="12"/>
          </p:nvPr>
        </p:nvSpPr>
        <p:spPr/>
        <p:txBody>
          <a:bodyPr/>
          <a:lstStyle/>
          <a:p>
            <a:fld id="{EE5CBA0A-FF62-46BB-BCE6-53BBFA2FA3D1}" type="slidenum">
              <a:rPr lang="en-IN" smtClean="0"/>
              <a:t>‹#›</a:t>
            </a:fld>
            <a:endParaRPr lang="en-IN" dirty="0"/>
          </a:p>
        </p:txBody>
      </p:sp>
    </p:spTree>
    <p:extLst>
      <p:ext uri="{BB962C8B-B14F-4D97-AF65-F5344CB8AC3E}">
        <p14:creationId xmlns:p14="http://schemas.microsoft.com/office/powerpoint/2010/main" val="325423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en-US"/>
              <a:t>Click to edit Master title style</a:t>
            </a:r>
          </a:p>
        </p:txBody>
      </p:sp>
      <p:sp>
        <p:nvSpPr>
          <p:cNvPr id="3" name="Content Placeholder 2"/>
          <p:cNvSpPr>
            <a:spLocks noGrp="1"/>
          </p:cNvSpPr>
          <p:nvPr>
            <p:ph idx="1"/>
          </p:nvPr>
        </p:nvSpPr>
        <p:spPr/>
        <p:txBody>
          <a:bodyPr anchor="ctr">
            <a:normAutofit/>
          </a:bodyPr>
          <a:lstStyle>
            <a:lvl1pPr>
              <a:defRPr sz="2667"/>
            </a:lvl1pPr>
            <a:lvl2pPr>
              <a:defRPr sz="2667"/>
            </a:lvl2pPr>
            <a:lvl3pPr>
              <a:defRPr sz="2667"/>
            </a:lvl3pPr>
            <a:lvl4pPr>
              <a:defRPr sz="2667"/>
            </a:lvl4pPr>
            <a:lvl5pPr>
              <a:defRPr sz="26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068259-4361-47BE-A275-1D2158B6D223}" type="datetimeFigureOut">
              <a:rPr lang="en-IN" smtClean="0"/>
              <a:t>12-05-2022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4E74333-7A80-4EE1-9148-5CFEC6EF67E8}" type="slidenum">
              <a:rPr lang="en-IN" smtClean="0"/>
              <a:t>‹#›</a:t>
            </a:fld>
            <a:endParaRPr lang="en-IN"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0272" y="143256"/>
            <a:ext cx="658368" cy="658368"/>
          </a:xfrm>
          <a:prstGeom prst="rect">
            <a:avLst/>
          </a:prstGeom>
        </p:spPr>
      </p:pic>
    </p:spTree>
    <p:extLst>
      <p:ext uri="{BB962C8B-B14F-4D97-AF65-F5344CB8AC3E}">
        <p14:creationId xmlns:p14="http://schemas.microsoft.com/office/powerpoint/2010/main" val="4202132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B2E74-19B6-4138-8AA0-4CAB78A1A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8B07A85-131B-4E86-99D9-E1892EBDD9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AEE23940-30A0-4CBB-AB82-9A4FC1791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7BC06E-3537-40A7-9211-84740D1DA2A4}"/>
              </a:ext>
            </a:extLst>
          </p:cNvPr>
          <p:cNvSpPr>
            <a:spLocks noGrp="1"/>
          </p:cNvSpPr>
          <p:nvPr>
            <p:ph type="dt" sz="half" idx="10"/>
          </p:nvPr>
        </p:nvSpPr>
        <p:spPr/>
        <p:txBody>
          <a:bodyPr/>
          <a:lstStyle/>
          <a:p>
            <a:fld id="{726269A2-A668-44BC-A2D8-3B37391F868D}" type="datetimeFigureOut">
              <a:rPr lang="en-IN" smtClean="0"/>
              <a:t>12-05-2022</a:t>
            </a:fld>
            <a:endParaRPr lang="en-IN" dirty="0"/>
          </a:p>
        </p:txBody>
      </p:sp>
      <p:sp>
        <p:nvSpPr>
          <p:cNvPr id="6" name="Footer Placeholder 5">
            <a:extLst>
              <a:ext uri="{FF2B5EF4-FFF2-40B4-BE49-F238E27FC236}">
                <a16:creationId xmlns:a16="http://schemas.microsoft.com/office/drawing/2014/main" id="{E34386D7-2EE7-48D3-AF89-EF883BBC52A3}"/>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F7D3A91A-FA09-49AE-AE6D-B15122C4576B}"/>
              </a:ext>
            </a:extLst>
          </p:cNvPr>
          <p:cNvSpPr>
            <a:spLocks noGrp="1"/>
          </p:cNvSpPr>
          <p:nvPr>
            <p:ph type="sldNum" sz="quarter" idx="12"/>
          </p:nvPr>
        </p:nvSpPr>
        <p:spPr/>
        <p:txBody>
          <a:bodyPr/>
          <a:lstStyle/>
          <a:p>
            <a:fld id="{EE5CBA0A-FF62-46BB-BCE6-53BBFA2FA3D1}" type="slidenum">
              <a:rPr lang="en-IN" smtClean="0"/>
              <a:t>‹#›</a:t>
            </a:fld>
            <a:endParaRPr lang="en-IN" dirty="0"/>
          </a:p>
        </p:txBody>
      </p:sp>
    </p:spTree>
    <p:extLst>
      <p:ext uri="{BB962C8B-B14F-4D97-AF65-F5344CB8AC3E}">
        <p14:creationId xmlns:p14="http://schemas.microsoft.com/office/powerpoint/2010/main" val="3292221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1C04-A28C-458F-B05A-CCE2C85C140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C2079A5-32AA-47FE-A712-15B23FDBEC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AD14B8A-00A4-4928-B18E-0A345B80DAC1}"/>
              </a:ext>
            </a:extLst>
          </p:cNvPr>
          <p:cNvSpPr>
            <a:spLocks noGrp="1"/>
          </p:cNvSpPr>
          <p:nvPr>
            <p:ph type="dt" sz="half" idx="10"/>
          </p:nvPr>
        </p:nvSpPr>
        <p:spPr/>
        <p:txBody>
          <a:bodyPr/>
          <a:lstStyle/>
          <a:p>
            <a:fld id="{726269A2-A668-44BC-A2D8-3B37391F868D}" type="datetimeFigureOut">
              <a:rPr lang="en-IN" smtClean="0"/>
              <a:t>12-05-2022</a:t>
            </a:fld>
            <a:endParaRPr lang="en-IN" dirty="0"/>
          </a:p>
        </p:txBody>
      </p:sp>
      <p:sp>
        <p:nvSpPr>
          <p:cNvPr id="5" name="Footer Placeholder 4">
            <a:extLst>
              <a:ext uri="{FF2B5EF4-FFF2-40B4-BE49-F238E27FC236}">
                <a16:creationId xmlns:a16="http://schemas.microsoft.com/office/drawing/2014/main" id="{2C28A7BB-A989-4382-A165-9EDA0ACA5A13}"/>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14D94743-B3B6-4312-AC29-A49AEF200D42}"/>
              </a:ext>
            </a:extLst>
          </p:cNvPr>
          <p:cNvSpPr>
            <a:spLocks noGrp="1"/>
          </p:cNvSpPr>
          <p:nvPr>
            <p:ph type="sldNum" sz="quarter" idx="12"/>
          </p:nvPr>
        </p:nvSpPr>
        <p:spPr/>
        <p:txBody>
          <a:bodyPr/>
          <a:lstStyle/>
          <a:p>
            <a:fld id="{EE5CBA0A-FF62-46BB-BCE6-53BBFA2FA3D1}" type="slidenum">
              <a:rPr lang="en-IN" smtClean="0"/>
              <a:t>‹#›</a:t>
            </a:fld>
            <a:endParaRPr lang="en-IN" dirty="0"/>
          </a:p>
        </p:txBody>
      </p:sp>
    </p:spTree>
    <p:extLst>
      <p:ext uri="{BB962C8B-B14F-4D97-AF65-F5344CB8AC3E}">
        <p14:creationId xmlns:p14="http://schemas.microsoft.com/office/powerpoint/2010/main" val="1400452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724FE9-4967-470D-9C6A-50CD507EAF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E854A64-8C1B-44BF-942C-DAB2556C4B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830B549-C9CA-45E8-8806-9A6467DFE540}"/>
              </a:ext>
            </a:extLst>
          </p:cNvPr>
          <p:cNvSpPr>
            <a:spLocks noGrp="1"/>
          </p:cNvSpPr>
          <p:nvPr>
            <p:ph type="dt" sz="half" idx="10"/>
          </p:nvPr>
        </p:nvSpPr>
        <p:spPr/>
        <p:txBody>
          <a:bodyPr/>
          <a:lstStyle/>
          <a:p>
            <a:fld id="{726269A2-A668-44BC-A2D8-3B37391F868D}" type="datetimeFigureOut">
              <a:rPr lang="en-IN" smtClean="0"/>
              <a:t>12-05-2022</a:t>
            </a:fld>
            <a:endParaRPr lang="en-IN" dirty="0"/>
          </a:p>
        </p:txBody>
      </p:sp>
      <p:sp>
        <p:nvSpPr>
          <p:cNvPr id="5" name="Footer Placeholder 4">
            <a:extLst>
              <a:ext uri="{FF2B5EF4-FFF2-40B4-BE49-F238E27FC236}">
                <a16:creationId xmlns:a16="http://schemas.microsoft.com/office/drawing/2014/main" id="{0FF82ADE-FE22-4786-B1EE-8774F56AE9C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7A14DF0C-0EC6-46AE-9344-623512C5F7AF}"/>
              </a:ext>
            </a:extLst>
          </p:cNvPr>
          <p:cNvSpPr>
            <a:spLocks noGrp="1"/>
          </p:cNvSpPr>
          <p:nvPr>
            <p:ph type="sldNum" sz="quarter" idx="12"/>
          </p:nvPr>
        </p:nvSpPr>
        <p:spPr/>
        <p:txBody>
          <a:bodyPr/>
          <a:lstStyle/>
          <a:p>
            <a:fld id="{EE5CBA0A-FF62-46BB-BCE6-53BBFA2FA3D1}" type="slidenum">
              <a:rPr lang="en-IN" smtClean="0"/>
              <a:t>‹#›</a:t>
            </a:fld>
            <a:endParaRPr lang="en-IN" dirty="0"/>
          </a:p>
        </p:txBody>
      </p:sp>
    </p:spTree>
    <p:extLst>
      <p:ext uri="{BB962C8B-B14F-4D97-AF65-F5344CB8AC3E}">
        <p14:creationId xmlns:p14="http://schemas.microsoft.com/office/powerpoint/2010/main" val="3210891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82E8CE5-A2BC-4A54-AC11-7C0EA9891831}" type="datetimeFigureOut">
              <a:rPr lang="en-IN" smtClean="0"/>
              <a:pPr/>
              <a:t>12-05-2022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0C5AE42-7F99-4E17-873C-94CEEE81792D}" type="slidenum">
              <a:rPr lang="en-IN" smtClean="0"/>
              <a:pPr/>
              <a:t>‹#›</a:t>
            </a:fld>
            <a:endParaRPr lang="en-IN" dirty="0"/>
          </a:p>
        </p:txBody>
      </p:sp>
    </p:spTree>
    <p:extLst>
      <p:ext uri="{BB962C8B-B14F-4D97-AF65-F5344CB8AC3E}">
        <p14:creationId xmlns:p14="http://schemas.microsoft.com/office/powerpoint/2010/main" val="1410401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82E8CE5-A2BC-4A54-AC11-7C0EA9891831}" type="datetimeFigureOut">
              <a:rPr lang="en-IN" smtClean="0"/>
              <a:pPr/>
              <a:t>12-05-2022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0C5AE42-7F99-4E17-873C-94CEEE81792D}" type="slidenum">
              <a:rPr lang="en-IN" smtClean="0"/>
              <a:pPr/>
              <a:t>‹#›</a:t>
            </a:fld>
            <a:endParaRPr lang="en-IN"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9599" y="4152631"/>
            <a:ext cx="1145876" cy="114587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9599" y="2641602"/>
            <a:ext cx="1145876" cy="1145876"/>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9599" y="1108303"/>
            <a:ext cx="1145876" cy="1145876"/>
          </a:xfrm>
          <a:prstGeom prst="rect">
            <a:avLst/>
          </a:prstGeom>
        </p:spPr>
      </p:pic>
    </p:spTree>
    <p:extLst>
      <p:ext uri="{BB962C8B-B14F-4D97-AF65-F5344CB8AC3E}">
        <p14:creationId xmlns:p14="http://schemas.microsoft.com/office/powerpoint/2010/main" val="1706256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E8CE5-A2BC-4A54-AC11-7C0EA9891831}" type="datetimeFigureOut">
              <a:rPr lang="en-IN" smtClean="0"/>
              <a:pPr/>
              <a:t>12-05-2022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0C5AE42-7F99-4E17-873C-94CEEE81792D}" type="slidenum">
              <a:rPr lang="en-IN" smtClean="0"/>
              <a:pPr/>
              <a:t>‹#›</a:t>
            </a:fld>
            <a:endParaRPr lang="en-IN" dirty="0"/>
          </a:p>
        </p:txBody>
      </p:sp>
    </p:spTree>
    <p:extLst>
      <p:ext uri="{BB962C8B-B14F-4D97-AF65-F5344CB8AC3E}">
        <p14:creationId xmlns:p14="http://schemas.microsoft.com/office/powerpoint/2010/main" val="2426801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82E8CE5-A2BC-4A54-AC11-7C0EA9891831}" type="datetimeFigureOut">
              <a:rPr lang="en-IN" smtClean="0"/>
              <a:pPr/>
              <a:t>12-05-2022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0C5AE42-7F99-4E17-873C-94CEEE81792D}" type="slidenum">
              <a:rPr lang="en-IN" smtClean="0"/>
              <a:pPr/>
              <a:t>‹#›</a:t>
            </a:fld>
            <a:endParaRPr lang="en-IN"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9599" y="4152631"/>
            <a:ext cx="1145876" cy="114587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9599" y="2641602"/>
            <a:ext cx="1145876" cy="1145876"/>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9599" y="1108303"/>
            <a:ext cx="1145876" cy="1145876"/>
          </a:xfrm>
          <a:prstGeom prst="rect">
            <a:avLst/>
          </a:prstGeom>
        </p:spPr>
      </p:pic>
    </p:spTree>
    <p:extLst>
      <p:ext uri="{BB962C8B-B14F-4D97-AF65-F5344CB8AC3E}">
        <p14:creationId xmlns:p14="http://schemas.microsoft.com/office/powerpoint/2010/main" val="2841242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82E8CE5-A2BC-4A54-AC11-7C0EA9891831}" type="datetimeFigureOut">
              <a:rPr lang="en-IN" smtClean="0"/>
              <a:pPr/>
              <a:t>12-05-2022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80C5AE42-7F99-4E17-873C-94CEEE81792D}" type="slidenum">
              <a:rPr lang="en-IN" smtClean="0"/>
              <a:pPr/>
              <a:t>‹#›</a:t>
            </a:fld>
            <a:endParaRPr lang="en-IN"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9599" y="4152631"/>
            <a:ext cx="1145876" cy="114587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9599" y="2641602"/>
            <a:ext cx="1145876" cy="1145876"/>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9599" y="1108303"/>
            <a:ext cx="1145876" cy="1145876"/>
          </a:xfrm>
          <a:prstGeom prst="rect">
            <a:avLst/>
          </a:prstGeom>
        </p:spPr>
      </p:pic>
    </p:spTree>
    <p:extLst>
      <p:ext uri="{BB962C8B-B14F-4D97-AF65-F5344CB8AC3E}">
        <p14:creationId xmlns:p14="http://schemas.microsoft.com/office/powerpoint/2010/main" val="3398437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82E8CE5-A2BC-4A54-AC11-7C0EA9891831}" type="datetimeFigureOut">
              <a:rPr lang="en-IN" smtClean="0"/>
              <a:pPr/>
              <a:t>12-05-2022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80C5AE42-7F99-4E17-873C-94CEEE81792D}" type="slidenum">
              <a:rPr lang="en-IN" smtClean="0"/>
              <a:pPr/>
              <a:t>‹#›</a:t>
            </a:fld>
            <a:endParaRPr lang="en-IN"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9599" y="4152631"/>
            <a:ext cx="1145876" cy="114587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9599" y="2641602"/>
            <a:ext cx="1145876" cy="1145876"/>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9599" y="1108303"/>
            <a:ext cx="1145876" cy="1145876"/>
          </a:xfrm>
          <a:prstGeom prst="rect">
            <a:avLst/>
          </a:prstGeom>
        </p:spPr>
      </p:pic>
    </p:spTree>
    <p:extLst>
      <p:ext uri="{BB962C8B-B14F-4D97-AF65-F5344CB8AC3E}">
        <p14:creationId xmlns:p14="http://schemas.microsoft.com/office/powerpoint/2010/main" val="3056665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E8CE5-A2BC-4A54-AC11-7C0EA9891831}" type="datetimeFigureOut">
              <a:rPr lang="en-IN" smtClean="0"/>
              <a:pPr/>
              <a:t>12-05-2022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80C5AE42-7F99-4E17-873C-94CEEE81792D}" type="slidenum">
              <a:rPr lang="en-IN" smtClean="0"/>
              <a:pPr/>
              <a:t>‹#›</a:t>
            </a:fld>
            <a:endParaRPr lang="en-IN"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9599" y="4152631"/>
            <a:ext cx="1145876" cy="114587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9599" y="2641602"/>
            <a:ext cx="1145876" cy="1145876"/>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9599" y="1108303"/>
            <a:ext cx="1145876" cy="1145876"/>
          </a:xfrm>
          <a:prstGeom prst="rect">
            <a:avLst/>
          </a:prstGeom>
        </p:spPr>
      </p:pic>
    </p:spTree>
    <p:extLst>
      <p:ext uri="{BB962C8B-B14F-4D97-AF65-F5344CB8AC3E}">
        <p14:creationId xmlns:p14="http://schemas.microsoft.com/office/powerpoint/2010/main" val="1762291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068259-4361-47BE-A275-1D2158B6D223}" type="datetimeFigureOut">
              <a:rPr lang="en-IN" smtClean="0"/>
              <a:t>12-05-2022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4E74333-7A80-4EE1-9148-5CFEC6EF67E8}" type="slidenum">
              <a:rPr lang="en-IN" smtClean="0"/>
              <a:t>‹#›</a:t>
            </a:fld>
            <a:endParaRPr lang="en-IN" dirty="0"/>
          </a:p>
        </p:txBody>
      </p:sp>
    </p:spTree>
    <p:extLst>
      <p:ext uri="{BB962C8B-B14F-4D97-AF65-F5344CB8AC3E}">
        <p14:creationId xmlns:p14="http://schemas.microsoft.com/office/powerpoint/2010/main" val="4261046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2E8CE5-A2BC-4A54-AC11-7C0EA9891831}" type="datetimeFigureOut">
              <a:rPr lang="en-IN" smtClean="0"/>
              <a:pPr/>
              <a:t>12-05-2022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0C5AE42-7F99-4E17-873C-94CEEE81792D}" type="slidenum">
              <a:rPr lang="en-IN" smtClean="0"/>
              <a:pPr/>
              <a:t>‹#›</a:t>
            </a:fld>
            <a:endParaRPr lang="en-IN"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9599" y="4152631"/>
            <a:ext cx="1145876" cy="114587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9599" y="2641602"/>
            <a:ext cx="1145876" cy="1145876"/>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9599" y="1108303"/>
            <a:ext cx="1145876" cy="1145876"/>
          </a:xfrm>
          <a:prstGeom prst="rect">
            <a:avLst/>
          </a:prstGeom>
        </p:spPr>
      </p:pic>
    </p:spTree>
    <p:extLst>
      <p:ext uri="{BB962C8B-B14F-4D97-AF65-F5344CB8AC3E}">
        <p14:creationId xmlns:p14="http://schemas.microsoft.com/office/powerpoint/2010/main" val="296943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IN"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2E8CE5-A2BC-4A54-AC11-7C0EA9891831}" type="datetimeFigureOut">
              <a:rPr lang="en-IN" smtClean="0"/>
              <a:pPr/>
              <a:t>12-05-2022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0C5AE42-7F99-4E17-873C-94CEEE81792D}" type="slidenum">
              <a:rPr lang="en-IN" smtClean="0"/>
              <a:pPr/>
              <a:t>‹#›</a:t>
            </a:fld>
            <a:endParaRPr lang="en-IN"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9599" y="4152631"/>
            <a:ext cx="1145876" cy="114587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9599" y="2641602"/>
            <a:ext cx="1145876" cy="1145876"/>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9599" y="1108303"/>
            <a:ext cx="1145876" cy="1145876"/>
          </a:xfrm>
          <a:prstGeom prst="rect">
            <a:avLst/>
          </a:prstGeom>
        </p:spPr>
      </p:pic>
    </p:spTree>
    <p:extLst>
      <p:ext uri="{BB962C8B-B14F-4D97-AF65-F5344CB8AC3E}">
        <p14:creationId xmlns:p14="http://schemas.microsoft.com/office/powerpoint/2010/main" val="687017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82E8CE5-A2BC-4A54-AC11-7C0EA9891831}" type="datetimeFigureOut">
              <a:rPr lang="en-IN" smtClean="0"/>
              <a:pPr/>
              <a:t>12-05-2022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0C5AE42-7F99-4E17-873C-94CEEE81792D}" type="slidenum">
              <a:rPr lang="en-IN" smtClean="0"/>
              <a:pPr/>
              <a:t>‹#›</a:t>
            </a:fld>
            <a:endParaRPr lang="en-IN" dirty="0"/>
          </a:p>
        </p:txBody>
      </p:sp>
    </p:spTree>
    <p:extLst>
      <p:ext uri="{BB962C8B-B14F-4D97-AF65-F5344CB8AC3E}">
        <p14:creationId xmlns:p14="http://schemas.microsoft.com/office/powerpoint/2010/main" val="350023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82E8CE5-A2BC-4A54-AC11-7C0EA9891831}" type="datetimeFigureOut">
              <a:rPr lang="en-IN" smtClean="0"/>
              <a:pPr/>
              <a:t>12-05-2022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0C5AE42-7F99-4E17-873C-94CEEE81792D}" type="slidenum">
              <a:rPr lang="en-IN" smtClean="0"/>
              <a:pPr/>
              <a:t>‹#›</a:t>
            </a:fld>
            <a:endParaRPr lang="en-IN" dirty="0"/>
          </a:p>
        </p:txBody>
      </p:sp>
    </p:spTree>
    <p:extLst>
      <p:ext uri="{BB962C8B-B14F-4D97-AF65-F5344CB8AC3E}">
        <p14:creationId xmlns:p14="http://schemas.microsoft.com/office/powerpoint/2010/main" val="127786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333"/>
            </a:lvl1p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068259-4361-47BE-A275-1D2158B6D223}" type="datetimeFigureOut">
              <a:rPr lang="en-IN" smtClean="0"/>
              <a:t>12-05-2022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4E74333-7A80-4EE1-9148-5CFEC6EF67E8}" type="slidenum">
              <a:rPr lang="en-IN" smtClean="0"/>
              <a:t>‹#›</a:t>
            </a:fld>
            <a:endParaRPr lang="en-IN"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0272" y="143256"/>
            <a:ext cx="658368" cy="658368"/>
          </a:xfrm>
          <a:prstGeom prst="rect">
            <a:avLst/>
          </a:prstGeom>
        </p:spPr>
      </p:pic>
    </p:spTree>
    <p:extLst>
      <p:ext uri="{BB962C8B-B14F-4D97-AF65-F5344CB8AC3E}">
        <p14:creationId xmlns:p14="http://schemas.microsoft.com/office/powerpoint/2010/main" val="73540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9400"/>
            <a:ext cx="10972800" cy="1143000"/>
          </a:xfrm>
        </p:spPr>
        <p:txBody>
          <a:bodyPr>
            <a:normAutofit/>
          </a:bodyPr>
          <a:lstStyle>
            <a:lvl1pPr>
              <a:defRPr sz="5333"/>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068259-4361-47BE-A275-1D2158B6D223}" type="datetimeFigureOut">
              <a:rPr lang="en-IN" smtClean="0"/>
              <a:t>12-05-2022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4E74333-7A80-4EE1-9148-5CFEC6EF67E8}" type="slidenum">
              <a:rPr lang="en-IN" smtClean="0"/>
              <a:t>‹#›</a:t>
            </a:fld>
            <a:endParaRPr lang="en-IN"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0272" y="143256"/>
            <a:ext cx="658368" cy="658368"/>
          </a:xfrm>
          <a:prstGeom prst="rect">
            <a:avLst/>
          </a:prstGeom>
        </p:spPr>
      </p:pic>
    </p:spTree>
    <p:extLst>
      <p:ext uri="{BB962C8B-B14F-4D97-AF65-F5344CB8AC3E}">
        <p14:creationId xmlns:p14="http://schemas.microsoft.com/office/powerpoint/2010/main" val="109533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333"/>
            </a:lvl1pPr>
          </a:lstStyle>
          <a:p>
            <a:r>
              <a:rPr lang="en-US"/>
              <a:t>Click to edit Master title style</a:t>
            </a:r>
          </a:p>
        </p:txBody>
      </p:sp>
      <p:sp>
        <p:nvSpPr>
          <p:cNvPr id="3" name="Date Placeholder 2"/>
          <p:cNvSpPr>
            <a:spLocks noGrp="1"/>
          </p:cNvSpPr>
          <p:nvPr>
            <p:ph type="dt" sz="half" idx="10"/>
          </p:nvPr>
        </p:nvSpPr>
        <p:spPr/>
        <p:txBody>
          <a:bodyPr/>
          <a:lstStyle/>
          <a:p>
            <a:fld id="{7F068259-4361-47BE-A275-1D2158B6D223}" type="datetimeFigureOut">
              <a:rPr lang="en-IN" smtClean="0"/>
              <a:t>12-05-2022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E4E74333-7A80-4EE1-9148-5CFEC6EF67E8}" type="slidenum">
              <a:rPr lang="en-IN" smtClean="0"/>
              <a:t>‹#›</a:t>
            </a:fld>
            <a:endParaRPr lang="en-IN"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0272" y="143256"/>
            <a:ext cx="658368" cy="658368"/>
          </a:xfrm>
          <a:prstGeom prst="rect">
            <a:avLst/>
          </a:prstGeom>
        </p:spPr>
      </p:pic>
    </p:spTree>
    <p:extLst>
      <p:ext uri="{BB962C8B-B14F-4D97-AF65-F5344CB8AC3E}">
        <p14:creationId xmlns:p14="http://schemas.microsoft.com/office/powerpoint/2010/main" val="54819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68259-4361-47BE-A275-1D2158B6D223}" type="datetimeFigureOut">
              <a:rPr lang="en-IN" smtClean="0"/>
              <a:t>12-05-2022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E4E74333-7A80-4EE1-9148-5CFEC6EF67E8}" type="slidenum">
              <a:rPr lang="en-IN" smtClean="0"/>
              <a:t>‹#›</a:t>
            </a:fld>
            <a:endParaRPr lang="en-IN" dirty="0"/>
          </a:p>
        </p:txBody>
      </p:sp>
    </p:spTree>
    <p:extLst>
      <p:ext uri="{BB962C8B-B14F-4D97-AF65-F5344CB8AC3E}">
        <p14:creationId xmlns:p14="http://schemas.microsoft.com/office/powerpoint/2010/main" val="4261124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7F068259-4361-47BE-A275-1D2158B6D223}" type="datetimeFigureOut">
              <a:rPr lang="en-IN" smtClean="0"/>
              <a:t>12-05-2022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4E74333-7A80-4EE1-9148-5CFEC6EF67E8}" type="slidenum">
              <a:rPr lang="en-IN" smtClean="0"/>
              <a:t>‹#›</a:t>
            </a:fld>
            <a:endParaRPr lang="en-IN"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0272" y="143256"/>
            <a:ext cx="658368" cy="658368"/>
          </a:xfrm>
          <a:prstGeom prst="rect">
            <a:avLst/>
          </a:prstGeom>
        </p:spPr>
      </p:pic>
    </p:spTree>
    <p:extLst>
      <p:ext uri="{BB962C8B-B14F-4D97-AF65-F5344CB8AC3E}">
        <p14:creationId xmlns:p14="http://schemas.microsoft.com/office/powerpoint/2010/main" val="306165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7F068259-4361-47BE-A275-1D2158B6D223}" type="datetimeFigureOut">
              <a:rPr lang="en-IN" smtClean="0"/>
              <a:t>12-05-2022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4E74333-7A80-4EE1-9148-5CFEC6EF67E8}" type="slidenum">
              <a:rPr lang="en-IN" smtClean="0"/>
              <a:t>‹#›</a:t>
            </a:fld>
            <a:endParaRPr lang="en-IN" dirty="0"/>
          </a:p>
        </p:txBody>
      </p:sp>
    </p:spTree>
    <p:extLst>
      <p:ext uri="{BB962C8B-B14F-4D97-AF65-F5344CB8AC3E}">
        <p14:creationId xmlns:p14="http://schemas.microsoft.com/office/powerpoint/2010/main" val="21293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schemeClr>
            </a:gs>
            <a:gs pos="48000">
              <a:schemeClr val="bg1">
                <a:lumMod val="65000"/>
              </a:schemeClr>
            </a:gs>
            <a:gs pos="100000">
              <a:schemeClr val="bg1">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F068259-4361-47BE-A275-1D2158B6D223}" type="datetimeFigureOut">
              <a:rPr lang="en-IN" smtClean="0"/>
              <a:t>12-05-2022</a:t>
            </a:fld>
            <a:endParaRPr lang="en-IN"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4E74333-7A80-4EE1-9148-5CFEC6EF67E8}" type="slidenum">
              <a:rPr lang="en-IN" smtClean="0"/>
              <a:t>‹#›</a:t>
            </a:fld>
            <a:endParaRPr lang="en-IN" dirty="0"/>
          </a:p>
        </p:txBody>
      </p:sp>
    </p:spTree>
    <p:extLst>
      <p:ext uri="{BB962C8B-B14F-4D97-AF65-F5344CB8AC3E}">
        <p14:creationId xmlns:p14="http://schemas.microsoft.com/office/powerpoint/2010/main" val="378604558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253CC8-3B23-4737-BBE4-D935A53B8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FDB7F8F-9995-4F8B-81EA-3D85011DDA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6A5BB87-780C-404E-9903-154E818630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269A2-A668-44BC-A2D8-3B37391F868D}" type="datetimeFigureOut">
              <a:rPr lang="en-IN" smtClean="0"/>
              <a:t>12-05-2022</a:t>
            </a:fld>
            <a:endParaRPr lang="en-IN" dirty="0"/>
          </a:p>
        </p:txBody>
      </p:sp>
      <p:sp>
        <p:nvSpPr>
          <p:cNvPr id="5" name="Footer Placeholder 4">
            <a:extLst>
              <a:ext uri="{FF2B5EF4-FFF2-40B4-BE49-F238E27FC236}">
                <a16:creationId xmlns:a16="http://schemas.microsoft.com/office/drawing/2014/main" id="{091D9EEF-7D5B-4577-A9FF-3A0F8898D9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F305114C-2A34-441E-AFC8-08B76468DA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CBA0A-FF62-46BB-BCE6-53BBFA2FA3D1}" type="slidenum">
              <a:rPr lang="en-IN" smtClean="0"/>
              <a:t>‹#›</a:t>
            </a:fld>
            <a:endParaRPr lang="en-IN" dirty="0"/>
          </a:p>
        </p:txBody>
      </p:sp>
    </p:spTree>
    <p:extLst>
      <p:ext uri="{BB962C8B-B14F-4D97-AF65-F5344CB8AC3E}">
        <p14:creationId xmlns:p14="http://schemas.microsoft.com/office/powerpoint/2010/main" val="169059155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E8CE5-A2BC-4A54-AC11-7C0EA9891831}" type="datetimeFigureOut">
              <a:rPr lang="en-IN" smtClean="0"/>
              <a:pPr/>
              <a:t>12-05-2022</a:t>
            </a:fld>
            <a:endParaRPr lang="en-IN"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5AE42-7F99-4E17-873C-94CEEE81792D}" type="slidenum">
              <a:rPr lang="en-IN" smtClean="0"/>
              <a:pPr/>
              <a:t>‹#›</a:t>
            </a:fld>
            <a:endParaRPr lang="en-IN" dirty="0"/>
          </a:p>
        </p:txBody>
      </p:sp>
    </p:spTree>
    <p:extLst>
      <p:ext uri="{BB962C8B-B14F-4D97-AF65-F5344CB8AC3E}">
        <p14:creationId xmlns:p14="http://schemas.microsoft.com/office/powerpoint/2010/main" val="23426033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2.xml.rels><?xml version="1.0" encoding="UTF-8" standalone="yes"?>
<Relationships xmlns="http://schemas.openxmlformats.org/package/2006/relationships"><Relationship Id="rId2" Type="http://schemas.openxmlformats.org/officeDocument/2006/relationships/hyperlink" Target="https://ibclaw.in/ibc-regulations/" TargetMode="External"/><Relationship Id="rId1" Type="http://schemas.openxmlformats.org/officeDocument/2006/relationships/slideLayout" Target="../slideLayouts/slideLayout1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0.xml.rels><?xml version="1.0" encoding="UTF-8" standalone="yes"?>
<Relationships xmlns="http://schemas.openxmlformats.org/package/2006/relationships"><Relationship Id="rId2" Type="http://schemas.openxmlformats.org/officeDocument/2006/relationships/hyperlink" Target="https://ibclaw.in/ibc-sections/" TargetMode="External"/><Relationship Id="rId1" Type="http://schemas.openxmlformats.org/officeDocument/2006/relationships/slideLayout" Target="../slideLayouts/slideLayout17.xml"/></Relationships>
</file>

<file path=ppt/slides/_rels/slide1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7.xml"/></Relationships>
</file>

<file path=ppt/slides/_rels/slide1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xml"/></Relationships>
</file>

<file path=ppt/slides/_rels/slide1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7.xml"/></Relationships>
</file>

<file path=ppt/slides/_rels/slide1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1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1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t="-7000" b="-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65C761-5A6B-441E-AFB9-CA9C88686FD6}"/>
              </a:ext>
            </a:extLst>
          </p:cNvPr>
          <p:cNvSpPr txBox="1"/>
          <p:nvPr/>
        </p:nvSpPr>
        <p:spPr>
          <a:xfrm>
            <a:off x="203201" y="61555"/>
            <a:ext cx="4673600" cy="6463308"/>
          </a:xfrm>
          <a:prstGeom prst="rect">
            <a:avLst/>
          </a:prstGeom>
          <a:solidFill>
            <a:schemeClr val="dk1">
              <a:alpha val="76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defTabSz="1219170"/>
            <a:endParaRPr lang="en-US" sz="1400" b="1" dirty="0">
              <a:ln/>
              <a:solidFill>
                <a:prstClr val="white"/>
              </a:solidFill>
              <a:latin typeface="Calibri"/>
            </a:endParaRPr>
          </a:p>
          <a:p>
            <a:pPr algn="ctr" defTabSz="1219170"/>
            <a:endParaRPr lang="en-US" sz="1400" b="1" dirty="0">
              <a:ln/>
              <a:solidFill>
                <a:prstClr val="white"/>
              </a:solidFill>
              <a:latin typeface="Calibri"/>
            </a:endParaRPr>
          </a:p>
          <a:p>
            <a:pPr algn="ctr" defTabSz="1219170"/>
            <a:endParaRPr lang="en-US" sz="1400" b="1" dirty="0">
              <a:ln/>
              <a:solidFill>
                <a:prstClr val="white"/>
              </a:solidFill>
              <a:latin typeface="Calibri"/>
            </a:endParaRPr>
          </a:p>
          <a:p>
            <a:pPr algn="ctr" defTabSz="1219170"/>
            <a:endParaRPr lang="en-US" sz="1400" b="1" dirty="0">
              <a:ln/>
              <a:solidFill>
                <a:prstClr val="white"/>
              </a:solidFill>
              <a:latin typeface="Calibri"/>
            </a:endParaRPr>
          </a:p>
          <a:p>
            <a:pPr algn="ctr" defTabSz="1219170"/>
            <a:endParaRPr lang="en-US" sz="1400" b="1" dirty="0">
              <a:ln/>
              <a:solidFill>
                <a:prstClr val="white"/>
              </a:solidFill>
              <a:latin typeface="Calibri"/>
            </a:endParaRPr>
          </a:p>
          <a:p>
            <a:pPr algn="ctr" defTabSz="1219170"/>
            <a:endParaRPr lang="en-US" sz="1400" b="1" dirty="0">
              <a:ln/>
              <a:solidFill>
                <a:prstClr val="white"/>
              </a:solidFill>
              <a:latin typeface="Calibri"/>
            </a:endParaRPr>
          </a:p>
          <a:p>
            <a:pPr algn="ctr" defTabSz="1219170"/>
            <a:endParaRPr lang="en-US" sz="1400" b="1" dirty="0">
              <a:ln/>
              <a:solidFill>
                <a:prstClr val="white"/>
              </a:solidFill>
              <a:latin typeface="Calibri"/>
            </a:endParaRPr>
          </a:p>
          <a:p>
            <a:pPr algn="ctr" defTabSz="1219170"/>
            <a:endParaRPr lang="en-US" sz="1400" b="1" dirty="0">
              <a:ln/>
              <a:solidFill>
                <a:prstClr val="white"/>
              </a:solidFill>
              <a:latin typeface="Calibri"/>
            </a:endParaRPr>
          </a:p>
          <a:p>
            <a:pPr algn="ctr" defTabSz="1219170"/>
            <a:endParaRPr lang="en-US" sz="1400" b="1" dirty="0">
              <a:ln/>
              <a:solidFill>
                <a:prstClr val="white"/>
              </a:solidFill>
              <a:latin typeface="Calibri"/>
            </a:endParaRPr>
          </a:p>
          <a:p>
            <a:pPr algn="ctr" defTabSz="1219170"/>
            <a:endParaRPr lang="en-US" sz="2400" b="1" dirty="0">
              <a:ln/>
              <a:solidFill>
                <a:prstClr val="white"/>
              </a:solidFill>
              <a:latin typeface="Calibri"/>
            </a:endParaRPr>
          </a:p>
          <a:p>
            <a:pPr algn="ctr" defTabSz="1219170"/>
            <a:r>
              <a:rPr lang="en-US" sz="2400" b="1" dirty="0">
                <a:ln/>
                <a:solidFill>
                  <a:prstClr val="white"/>
                </a:solidFill>
                <a:latin typeface="Calibri"/>
              </a:rPr>
              <a:t>India’s Largest </a:t>
            </a:r>
          </a:p>
          <a:p>
            <a:pPr algn="ctr" defTabSz="1219170"/>
            <a:r>
              <a:rPr lang="en-US" sz="2400" b="1" dirty="0">
                <a:ln/>
                <a:solidFill>
                  <a:prstClr val="white"/>
                </a:solidFill>
                <a:latin typeface="Calibri"/>
              </a:rPr>
              <a:t>Insolvency Professional </a:t>
            </a:r>
          </a:p>
          <a:p>
            <a:pPr algn="ctr" defTabSz="1219170"/>
            <a:r>
              <a:rPr lang="en-US" sz="2400" b="1" dirty="0">
                <a:ln/>
                <a:solidFill>
                  <a:prstClr val="white"/>
                </a:solidFill>
                <a:latin typeface="Calibri"/>
              </a:rPr>
              <a:t>Entity (IPE) under IBC</a:t>
            </a:r>
          </a:p>
          <a:p>
            <a:pPr algn="ctr" defTabSz="914377">
              <a:defRPr/>
            </a:pPr>
            <a:endParaRPr lang="en-US" sz="2000" b="1" dirty="0">
              <a:ln/>
              <a:solidFill>
                <a:prstClr val="white"/>
              </a:solidFill>
              <a:latin typeface="Calibri"/>
            </a:endParaRPr>
          </a:p>
          <a:p>
            <a:pPr algn="ctr" defTabSz="914377">
              <a:defRPr/>
            </a:pPr>
            <a:endParaRPr lang="en-US" sz="2000" b="1" dirty="0">
              <a:ln/>
              <a:solidFill>
                <a:prstClr val="white"/>
              </a:solidFill>
              <a:latin typeface="Calibri"/>
            </a:endParaRPr>
          </a:p>
          <a:p>
            <a:pPr algn="ctr" defTabSz="914377">
              <a:defRPr/>
            </a:pPr>
            <a:r>
              <a:rPr lang="en-US" sz="2000" b="1" dirty="0">
                <a:ln/>
                <a:solidFill>
                  <a:prstClr val="white"/>
                </a:solidFill>
                <a:latin typeface="Calibri"/>
              </a:rPr>
              <a:t>Head Office: E10A, Kailash Colony, New Delhi – 110048</a:t>
            </a:r>
          </a:p>
          <a:p>
            <a:pPr algn="ctr" defTabSz="914377">
              <a:defRPr/>
            </a:pPr>
            <a:r>
              <a:rPr lang="en-US" b="1" dirty="0">
                <a:ln/>
                <a:solidFill>
                  <a:prstClr val="white"/>
                </a:solidFill>
                <a:latin typeface="Calibri"/>
              </a:rPr>
              <a:t>Email id: anilgoel@aaainsolvency.com, </a:t>
            </a:r>
          </a:p>
          <a:p>
            <a:pPr algn="ctr" defTabSz="914377">
              <a:defRPr/>
            </a:pPr>
            <a:r>
              <a:rPr lang="en-US" b="1" dirty="0">
                <a:ln/>
                <a:solidFill>
                  <a:prstClr val="white"/>
                </a:solidFill>
                <a:latin typeface="Calibri"/>
              </a:rPr>
              <a:t>Mobile: 9811055148</a:t>
            </a:r>
          </a:p>
          <a:p>
            <a:pPr algn="ctr" defTabSz="914377">
              <a:defRPr/>
            </a:pPr>
            <a:endParaRPr lang="en-US" sz="2000" b="1" dirty="0">
              <a:ln/>
              <a:solidFill>
                <a:prstClr val="white"/>
              </a:solidFill>
              <a:latin typeface="Calibri"/>
            </a:endParaRPr>
          </a:p>
          <a:p>
            <a:pPr algn="ctr" defTabSz="914354">
              <a:defRPr/>
            </a:pPr>
            <a:r>
              <a:rPr lang="en-IN" sz="1400" dirty="0">
                <a:solidFill>
                  <a:prstClr val="white"/>
                </a:solidFill>
                <a:latin typeface="Calibri"/>
              </a:rPr>
              <a:t>Mumbai | Kolkata | Bengaluru | </a:t>
            </a:r>
          </a:p>
          <a:p>
            <a:pPr algn="ctr" defTabSz="914354">
              <a:defRPr/>
            </a:pPr>
            <a:r>
              <a:rPr lang="en-IN" sz="1400" dirty="0">
                <a:solidFill>
                  <a:prstClr val="white"/>
                </a:solidFill>
                <a:latin typeface="Calibri"/>
              </a:rPr>
              <a:t>Chennai | Hyderabad | Kochi | </a:t>
            </a:r>
          </a:p>
          <a:p>
            <a:pPr algn="ctr" defTabSz="914354">
              <a:defRPr/>
            </a:pPr>
            <a:r>
              <a:rPr lang="en-IN" sz="1400" dirty="0">
                <a:solidFill>
                  <a:prstClr val="white"/>
                </a:solidFill>
                <a:latin typeface="Calibri"/>
              </a:rPr>
              <a:t>Ahmedabad | Raipur | Ludhiana | Nagpur </a:t>
            </a:r>
          </a:p>
          <a:p>
            <a:pPr algn="ctr" defTabSz="914354">
              <a:defRPr/>
            </a:pPr>
            <a:r>
              <a:rPr lang="en-IN" sz="1400" dirty="0">
                <a:solidFill>
                  <a:prstClr val="white"/>
                </a:solidFill>
                <a:latin typeface="Calibri"/>
              </a:rPr>
              <a:t>| Jaipur | Kanpur | Dhanbad | Noida | Pune | Ranchi</a:t>
            </a:r>
            <a:endParaRPr lang="en-US" b="1" dirty="0">
              <a:ln/>
              <a:solidFill>
                <a:prstClr val="white"/>
              </a:solidFill>
              <a:latin typeface="Calibri"/>
            </a:endParaRPr>
          </a:p>
        </p:txBody>
      </p:sp>
      <p:pic>
        <p:nvPicPr>
          <p:cNvPr id="4" name="Picture 3">
            <a:extLst>
              <a:ext uri="{FF2B5EF4-FFF2-40B4-BE49-F238E27FC236}">
                <a16:creationId xmlns:a16="http://schemas.microsoft.com/office/drawing/2014/main" id="{CEE44A6C-5E2D-4A78-8577-4B71587FB73D}"/>
              </a:ext>
            </a:extLst>
          </p:cNvPr>
          <p:cNvPicPr>
            <a:picLocks noChangeAspect="1"/>
          </p:cNvPicPr>
          <p:nvPr/>
        </p:nvPicPr>
        <p:blipFill>
          <a:blip r:embed="rId3"/>
          <a:stretch>
            <a:fillRect/>
          </a:stretch>
        </p:blipFill>
        <p:spPr>
          <a:xfrm>
            <a:off x="1657679" y="414319"/>
            <a:ext cx="1810924" cy="1810924"/>
          </a:xfrm>
          <a:prstGeom prst="rect">
            <a:avLst/>
          </a:prstGeom>
        </p:spPr>
      </p:pic>
      <p:sp>
        <p:nvSpPr>
          <p:cNvPr id="7" name="Teardrop 6">
            <a:extLst>
              <a:ext uri="{FF2B5EF4-FFF2-40B4-BE49-F238E27FC236}">
                <a16:creationId xmlns:a16="http://schemas.microsoft.com/office/drawing/2014/main" id="{4BCB617D-247F-4D47-8CE2-571B83743013}"/>
              </a:ext>
            </a:extLst>
          </p:cNvPr>
          <p:cNvSpPr/>
          <p:nvPr/>
        </p:nvSpPr>
        <p:spPr>
          <a:xfrm>
            <a:off x="5230934" y="230965"/>
            <a:ext cx="5296348" cy="4765639"/>
          </a:xfrm>
          <a:prstGeom prst="teardrop">
            <a:avLst>
              <a:gd name="adj" fmla="val 94296"/>
            </a:avLst>
          </a:prstGeom>
          <a:solidFill>
            <a:schemeClr val="bg1">
              <a:alpha val="68000"/>
            </a:schemeClr>
          </a:solidFill>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marL="38099" algn="ctr" defTabSz="1219170">
              <a:spcAft>
                <a:spcPts val="600"/>
              </a:spcAft>
            </a:pPr>
            <a:r>
              <a:rPr lang="en-US" sz="3600" dirty="0">
                <a:solidFill>
                  <a:prstClr val="black"/>
                </a:solidFill>
                <a:latin typeface="Apple Braille" pitchFamily="2" charset="0"/>
              </a:rPr>
              <a:t>Liquidation Process for Corporate Debtor </a:t>
            </a:r>
          </a:p>
        </p:txBody>
      </p:sp>
      <p:sp>
        <p:nvSpPr>
          <p:cNvPr id="5" name="TextBox 4"/>
          <p:cNvSpPr txBox="1"/>
          <p:nvPr/>
        </p:nvSpPr>
        <p:spPr>
          <a:xfrm>
            <a:off x="5407937" y="5141457"/>
            <a:ext cx="5119345" cy="116955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1219170"/>
            <a:r>
              <a:rPr lang="en-US" dirty="0">
                <a:solidFill>
                  <a:prstClr val="black"/>
                </a:solidFill>
                <a:latin typeface="Arial Black" pitchFamily="34" charset="0"/>
              </a:rPr>
              <a:t>PRESENTED BY</a:t>
            </a:r>
          </a:p>
          <a:p>
            <a:pPr algn="ctr" defTabSz="1219170"/>
            <a:r>
              <a:rPr lang="en-US" dirty="0">
                <a:solidFill>
                  <a:prstClr val="black"/>
                </a:solidFill>
                <a:latin typeface="Arial Rounded MT Bold" pitchFamily="34" charset="0"/>
              </a:rPr>
              <a:t>CA. ANIL GOEL</a:t>
            </a:r>
          </a:p>
          <a:p>
            <a:pPr algn="ctr" defTabSz="1219170"/>
            <a:r>
              <a:rPr lang="en-US" dirty="0">
                <a:solidFill>
                  <a:prstClr val="black"/>
                </a:solidFill>
                <a:latin typeface="Arial Rounded MT Bold" pitchFamily="34" charset="0"/>
              </a:rPr>
              <a:t>FOUNDER CHAIRMAN</a:t>
            </a:r>
          </a:p>
          <a:p>
            <a:pPr algn="ctr" defTabSz="1219170"/>
            <a:r>
              <a:rPr lang="en-US" sz="1600" dirty="0">
                <a:solidFill>
                  <a:prstClr val="black"/>
                </a:solidFill>
                <a:latin typeface="Arial Rounded MT Bold" pitchFamily="34" charset="0"/>
              </a:rPr>
              <a:t>AAA INSOLVENCY PROFESSIONALS LLP</a:t>
            </a:r>
          </a:p>
        </p:txBody>
      </p:sp>
    </p:spTree>
    <p:extLst>
      <p:ext uri="{BB962C8B-B14F-4D97-AF65-F5344CB8AC3E}">
        <p14:creationId xmlns:p14="http://schemas.microsoft.com/office/powerpoint/2010/main" val="2975920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62045A5-D83D-41C5-B1B5-BDD65BDA643D}"/>
              </a:ext>
            </a:extLst>
          </p:cNvPr>
          <p:cNvSpPr>
            <a:spLocks noGrp="1"/>
          </p:cNvSpPr>
          <p:nvPr>
            <p:ph type="title"/>
          </p:nvPr>
        </p:nvSpPr>
        <p:spPr/>
        <p:txBody>
          <a:bodyPr/>
          <a:lstStyle/>
          <a:p>
            <a:endParaRPr lang="en-IN" dirty="0"/>
          </a:p>
        </p:txBody>
      </p:sp>
      <p:pic>
        <p:nvPicPr>
          <p:cNvPr id="3" name="Picture 2">
            <a:extLst>
              <a:ext uri="{FF2B5EF4-FFF2-40B4-BE49-F238E27FC236}">
                <a16:creationId xmlns:a16="http://schemas.microsoft.com/office/drawing/2014/main" id="{39E393AB-0B1A-480B-BA9A-A0EE7429E32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21137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n-IN" dirty="0"/>
              <a:t>COMPROMISE OR ARRANGEMENT – </a:t>
            </a:r>
            <a:br>
              <a:rPr lang="en-IN" dirty="0"/>
            </a:br>
            <a:r>
              <a:rPr lang="en-IN" dirty="0"/>
              <a:t>SECTION 230 CA, 2013</a:t>
            </a:r>
          </a:p>
        </p:txBody>
      </p:sp>
      <p:sp>
        <p:nvSpPr>
          <p:cNvPr id="3" name="Rectangle 2">
            <a:extLst>
              <a:ext uri="{FF2B5EF4-FFF2-40B4-BE49-F238E27FC236}">
                <a16:creationId xmlns:a16="http://schemas.microsoft.com/office/drawing/2014/main" id="{7E5768BA-C5EF-4415-89F7-ED201714864F}"/>
              </a:ext>
            </a:extLst>
          </p:cNvPr>
          <p:cNvSpPr/>
          <p:nvPr/>
        </p:nvSpPr>
        <p:spPr>
          <a:xfrm>
            <a:off x="838200" y="1821354"/>
            <a:ext cx="10594538" cy="466025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07000"/>
              </a:lnSpc>
              <a:spcAft>
                <a:spcPts val="800"/>
              </a:spcAft>
            </a:pPr>
            <a:r>
              <a:rPr lang="en-IN" sz="2200" b="1" u="sng" dirty="0">
                <a:effectLst/>
                <a:latin typeface="Calibri" panose="020F0502020204030204" pitchFamily="34" charset="0"/>
                <a:ea typeface="Calibri" panose="020F0502020204030204" pitchFamily="34" charset="0"/>
                <a:cs typeface="Times New Roman" panose="02020603050405020304" pitchFamily="18" charset="0"/>
              </a:rPr>
              <a:t>IF APPLICATON U/S 230 INCLUDE A CORPORATE DEBT RESTRUCTURING, THEN FOLLOWING SHOULD ALSO BE DISCLOSED /SUBMITTED TO NCLT</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Consent of not less than seventy-five percent of the secured creditors in value</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200" dirty="0">
                <a:effectLst/>
                <a:latin typeface="Calibri" panose="020F0502020204030204" pitchFamily="34" charset="0"/>
                <a:ea typeface="Calibri" panose="020F0502020204030204" pitchFamily="34" charset="0"/>
                <a:cs typeface="Times New Roman" panose="02020603050405020304" pitchFamily="18" charset="0"/>
              </a:rPr>
              <a:t>a creditor's responsibility statement in the prescribed form;</a:t>
            </a:r>
          </a:p>
          <a:p>
            <a:pPr marL="342900" lvl="0" indent="-342900" algn="just">
              <a:lnSpc>
                <a:spcPct val="107000"/>
              </a:lnSpc>
              <a:buFont typeface="Symbol" panose="05050102010706020507" pitchFamily="18" charset="2"/>
              <a:buChar char=""/>
            </a:pPr>
            <a:endParaRPr lang="en-IN"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200" b="1" u="sng" dirty="0">
                <a:effectLst/>
                <a:latin typeface="Calibri" panose="020F0502020204030204" pitchFamily="34" charset="0"/>
                <a:ea typeface="Calibri" panose="020F0502020204030204" pitchFamily="34" charset="0"/>
                <a:cs typeface="Times New Roman" panose="02020603050405020304" pitchFamily="18" charset="0"/>
              </a:rPr>
              <a:t>IF APPLICATON U/S 230 INCLUDE A CORPORATE DEBT RESTRUCTURING, THEN FOLLOWING SHOULD ALSO BE DISCLOSED /SUBMITTED TO NCLT</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200" dirty="0">
                <a:effectLst/>
                <a:latin typeface="Calibri" panose="020F0502020204030204" pitchFamily="34" charset="0"/>
                <a:ea typeface="Calibri" panose="020F0502020204030204" pitchFamily="34" charset="0"/>
                <a:cs typeface="Times New Roman" panose="02020603050405020304" pitchFamily="18" charset="0"/>
              </a:rPr>
              <a:t>safeguards for the protection of other secured and unsecured creditors;</a:t>
            </a:r>
          </a:p>
          <a:p>
            <a:pPr marL="342900" lvl="0" indent="-342900" algn="just">
              <a:lnSpc>
                <a:spcPct val="107000"/>
              </a:lnSpc>
              <a:buFont typeface="Symbol" panose="05050102010706020507" pitchFamily="18" charset="2"/>
              <a:buChar char=""/>
            </a:pPr>
            <a:r>
              <a:rPr lang="en-IN" sz="2200" dirty="0">
                <a:effectLst/>
                <a:latin typeface="Calibri" panose="020F0502020204030204" pitchFamily="34" charset="0"/>
                <a:ea typeface="Calibri" panose="020F0502020204030204" pitchFamily="34" charset="0"/>
                <a:cs typeface="Times New Roman" panose="02020603050405020304" pitchFamily="18" charset="0"/>
              </a:rPr>
              <a:t>report by the auditor that the fund requirements of the company after the corporate debt restructuring as approved shall conform to the liquidity test based upon the estimates provided to them by the Board;</a:t>
            </a:r>
          </a:p>
          <a:p>
            <a:pPr lvl="0">
              <a:lnSpc>
                <a:spcPct val="107000"/>
              </a:lnSpc>
            </a:pP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38112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838200" y="365125"/>
            <a:ext cx="10515600" cy="1117987"/>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dirty="0"/>
              <a:t>COMPROMISE OR ARRANGEMENT – </a:t>
            </a:r>
            <a:br>
              <a:rPr lang="en-IN" dirty="0"/>
            </a:br>
            <a:r>
              <a:rPr lang="en-IN" dirty="0"/>
              <a:t>SECTION 230 CA, 2013</a:t>
            </a:r>
          </a:p>
        </p:txBody>
      </p:sp>
      <p:sp>
        <p:nvSpPr>
          <p:cNvPr id="3" name="Rectangle 2">
            <a:extLst>
              <a:ext uri="{FF2B5EF4-FFF2-40B4-BE49-F238E27FC236}">
                <a16:creationId xmlns:a16="http://schemas.microsoft.com/office/drawing/2014/main" id="{7E5768BA-C5EF-4415-89F7-ED201714864F}"/>
              </a:ext>
            </a:extLst>
          </p:cNvPr>
          <p:cNvSpPr/>
          <p:nvPr/>
        </p:nvSpPr>
        <p:spPr>
          <a:xfrm>
            <a:off x="334537" y="1616927"/>
            <a:ext cx="11563814" cy="4739503"/>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07000"/>
              </a:lnSpc>
              <a:spcAft>
                <a:spcPts val="800"/>
              </a:spcAft>
            </a:pPr>
            <a:r>
              <a:rPr lang="en-IN" sz="2100" b="1" u="sng" dirty="0">
                <a:effectLst/>
                <a:latin typeface="Calibri" panose="020F0502020204030204" pitchFamily="34" charset="0"/>
                <a:ea typeface="Calibri" panose="020F0502020204030204" pitchFamily="34" charset="0"/>
                <a:cs typeface="Times New Roman" panose="02020603050405020304" pitchFamily="18" charset="0"/>
              </a:rPr>
              <a:t>IF APPLICATON U/S 230 INCLUDE A CORPORATE DEBT RESTRUCTURING, THEN FOLLOWING SHOULD ALSO BE DISCLOSED /SUBMITTED TO NCLT</a:t>
            </a:r>
            <a:endParaRPr lang="en-IN"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IN" sz="2100" dirty="0">
                <a:effectLst/>
                <a:latin typeface="Calibri" panose="020F0502020204030204" pitchFamily="34" charset="0"/>
                <a:ea typeface="Calibri" panose="020F0502020204030204" pitchFamily="34" charset="0"/>
                <a:cs typeface="Times New Roman" panose="02020603050405020304" pitchFamily="18" charset="0"/>
              </a:rPr>
              <a:t>where the company proposes to adopt the corporate debt restructuring guidelines specified by the Reserve Bank of India, a statement to that effect; and</a:t>
            </a:r>
          </a:p>
          <a:p>
            <a:pPr marL="342900" lvl="0" indent="-342900" algn="just">
              <a:lnSpc>
                <a:spcPct val="107000"/>
              </a:lnSpc>
              <a:spcAft>
                <a:spcPts val="800"/>
              </a:spcAft>
              <a:buFont typeface="Symbol" panose="05050102010706020507" pitchFamily="18" charset="2"/>
              <a:buChar char=""/>
            </a:pPr>
            <a:r>
              <a:rPr lang="en-IN" sz="2100" dirty="0">
                <a:effectLst/>
                <a:latin typeface="Calibri" panose="020F0502020204030204" pitchFamily="34" charset="0"/>
                <a:ea typeface="Calibri" panose="020F0502020204030204" pitchFamily="34" charset="0"/>
                <a:cs typeface="Times New Roman" panose="02020603050405020304" pitchFamily="18" charset="0"/>
              </a:rPr>
              <a:t>a valuation report in respect of the shares and the property and all assets, tangible and intangible, movable and immovable, of the company by a registered valuer</a:t>
            </a:r>
          </a:p>
          <a:p>
            <a:pPr lvl="0" algn="just">
              <a:lnSpc>
                <a:spcPct val="107000"/>
              </a:lnSpc>
              <a:spcAft>
                <a:spcPts val="800"/>
              </a:spcAft>
            </a:pPr>
            <a:r>
              <a:rPr lang="en-IN" sz="2100" b="1" u="sng" dirty="0">
                <a:effectLst/>
                <a:latin typeface="Calibri" panose="020F0502020204030204" pitchFamily="34" charset="0"/>
                <a:ea typeface="Calibri" panose="020F0502020204030204" pitchFamily="34" charset="0"/>
                <a:cs typeface="Times New Roman" panose="02020603050405020304" pitchFamily="18" charset="0"/>
              </a:rPr>
              <a:t>NCLT WILL ORDER A MEETING TO BE CONVENED BETWEEN:</a:t>
            </a:r>
            <a:endParaRPr lang="en-IN"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100" dirty="0">
                <a:effectLst/>
                <a:latin typeface="Calibri" panose="020F0502020204030204" pitchFamily="34" charset="0"/>
                <a:ea typeface="Calibri" panose="020F0502020204030204" pitchFamily="34" charset="0"/>
                <a:cs typeface="Times New Roman" panose="02020603050405020304" pitchFamily="18" charset="0"/>
              </a:rPr>
              <a:t>the creditors or class of creditors, or </a:t>
            </a:r>
          </a:p>
          <a:p>
            <a:pPr marL="342900" lvl="0" indent="-342900" algn="just">
              <a:lnSpc>
                <a:spcPct val="107000"/>
              </a:lnSpc>
              <a:spcAft>
                <a:spcPts val="800"/>
              </a:spcAft>
              <a:buFont typeface="Symbol" panose="05050102010706020507" pitchFamily="18" charset="2"/>
              <a:buChar char=""/>
            </a:pPr>
            <a:r>
              <a:rPr lang="en-IN" sz="2100" dirty="0">
                <a:effectLst/>
                <a:latin typeface="Calibri" panose="020F0502020204030204" pitchFamily="34" charset="0"/>
                <a:ea typeface="Calibri" panose="020F0502020204030204" pitchFamily="34" charset="0"/>
                <a:cs typeface="Times New Roman" panose="02020603050405020304" pitchFamily="18" charset="0"/>
              </a:rPr>
              <a:t>the members or class of members</a:t>
            </a:r>
          </a:p>
          <a:p>
            <a:pPr algn="just">
              <a:lnSpc>
                <a:spcPct val="107000"/>
              </a:lnSpc>
              <a:spcAft>
                <a:spcPts val="800"/>
              </a:spcAft>
            </a:pPr>
            <a:r>
              <a:rPr lang="en-IN" sz="2100" dirty="0">
                <a:effectLst/>
                <a:latin typeface="Calibri" panose="020F0502020204030204" pitchFamily="34" charset="0"/>
                <a:ea typeface="Calibri" panose="020F0502020204030204" pitchFamily="34" charset="0"/>
                <a:cs typeface="Times New Roman" panose="02020603050405020304" pitchFamily="18" charset="0"/>
              </a:rPr>
              <a:t>The Tribunal may </a:t>
            </a:r>
            <a:r>
              <a:rPr lang="en-IN" sz="2100" b="1" dirty="0">
                <a:effectLst/>
                <a:latin typeface="Calibri" panose="020F0502020204030204" pitchFamily="34" charset="0"/>
                <a:ea typeface="Calibri" panose="020F0502020204030204" pitchFamily="34" charset="0"/>
                <a:cs typeface="Times New Roman" panose="02020603050405020304" pitchFamily="18" charset="0"/>
              </a:rPr>
              <a:t>dispense with calling of a meeting of creditor</a:t>
            </a:r>
            <a:r>
              <a:rPr lang="en-IN" sz="2100" dirty="0">
                <a:effectLst/>
                <a:latin typeface="Calibri" panose="020F0502020204030204" pitchFamily="34" charset="0"/>
                <a:ea typeface="Calibri" panose="020F0502020204030204" pitchFamily="34" charset="0"/>
                <a:cs typeface="Times New Roman" panose="02020603050405020304" pitchFamily="18" charset="0"/>
              </a:rPr>
              <a:t> or class of creditors where such creditors or class of creditors, having </a:t>
            </a:r>
            <a:r>
              <a:rPr lang="en-IN" sz="2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least ninety per cent. value, agree and confirm, by way of affidavit,</a:t>
            </a:r>
            <a:r>
              <a:rPr lang="en-IN" sz="2100" dirty="0">
                <a:effectLst/>
                <a:latin typeface="Calibri" panose="020F0502020204030204" pitchFamily="34" charset="0"/>
                <a:ea typeface="Calibri" panose="020F0502020204030204" pitchFamily="34" charset="0"/>
                <a:cs typeface="Times New Roman" panose="02020603050405020304" pitchFamily="18" charset="0"/>
              </a:rPr>
              <a:t> to the scheme of compromise or arrangement.</a:t>
            </a:r>
          </a:p>
        </p:txBody>
      </p:sp>
    </p:spTree>
    <p:extLst>
      <p:ext uri="{BB962C8B-B14F-4D97-AF65-F5344CB8AC3E}">
        <p14:creationId xmlns:p14="http://schemas.microsoft.com/office/powerpoint/2010/main" val="14008212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838200" y="365126"/>
            <a:ext cx="10515600" cy="105108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dirty="0"/>
              <a:t>COMPROMISE OR ARRANGEMENT – </a:t>
            </a:r>
            <a:br>
              <a:rPr lang="en-IN" dirty="0"/>
            </a:br>
            <a:r>
              <a:rPr lang="en-IN" dirty="0"/>
              <a:t>SECTION 230 CA, 2013</a:t>
            </a:r>
          </a:p>
        </p:txBody>
      </p:sp>
      <p:sp>
        <p:nvSpPr>
          <p:cNvPr id="3" name="Rectangle 2">
            <a:extLst>
              <a:ext uri="{FF2B5EF4-FFF2-40B4-BE49-F238E27FC236}">
                <a16:creationId xmlns:a16="http://schemas.microsoft.com/office/drawing/2014/main" id="{7E5768BA-C5EF-4415-89F7-ED201714864F}"/>
              </a:ext>
            </a:extLst>
          </p:cNvPr>
          <p:cNvSpPr/>
          <p:nvPr/>
        </p:nvSpPr>
        <p:spPr>
          <a:xfrm>
            <a:off x="202580" y="1491466"/>
            <a:ext cx="11786839" cy="5366534"/>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07000"/>
              </a:lnSpc>
              <a:spcAft>
                <a:spcPts val="800"/>
              </a:spcAft>
            </a:pPr>
            <a:r>
              <a:rPr lang="en-IN" sz="2100" b="1" u="sng" dirty="0">
                <a:effectLst/>
                <a:latin typeface="Calibri" panose="020F0502020204030204" pitchFamily="34" charset="0"/>
                <a:ea typeface="Calibri" panose="020F0502020204030204" pitchFamily="34" charset="0"/>
                <a:cs typeface="Times New Roman" panose="02020603050405020304" pitchFamily="18" charset="0"/>
              </a:rPr>
              <a:t>NOTICE FOR THE MEETING ALONG WITH DOCUMENTS SHALL BE SENT TO :</a:t>
            </a:r>
            <a:endParaRPr lang="en-IN"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2100" dirty="0">
                <a:effectLst/>
                <a:latin typeface="Calibri" panose="020F0502020204030204" pitchFamily="34" charset="0"/>
                <a:ea typeface="Calibri" panose="020F0502020204030204" pitchFamily="34" charset="0"/>
                <a:cs typeface="Times New Roman" panose="02020603050405020304" pitchFamily="18" charset="0"/>
              </a:rPr>
              <a:t>all the creditors or class of creditors; and</a:t>
            </a:r>
          </a:p>
          <a:p>
            <a:pPr marL="342900" lvl="0" indent="-342900">
              <a:lnSpc>
                <a:spcPct val="107000"/>
              </a:lnSpc>
              <a:buFont typeface="Symbol" panose="05050102010706020507" pitchFamily="18" charset="2"/>
              <a:buChar char=""/>
            </a:pPr>
            <a:r>
              <a:rPr lang="en-IN" sz="2100" dirty="0">
                <a:effectLst/>
                <a:latin typeface="Calibri" panose="020F0502020204030204" pitchFamily="34" charset="0"/>
                <a:ea typeface="Calibri" panose="020F0502020204030204" pitchFamily="34" charset="0"/>
                <a:cs typeface="Times New Roman" panose="02020603050405020304" pitchFamily="18" charset="0"/>
              </a:rPr>
              <a:t>all the members or class of members; and </a:t>
            </a:r>
          </a:p>
          <a:p>
            <a:pPr marL="342900" lvl="0" indent="-342900">
              <a:lnSpc>
                <a:spcPct val="107000"/>
              </a:lnSpc>
              <a:buFont typeface="Symbol" panose="05050102010706020507" pitchFamily="18" charset="2"/>
              <a:buChar char=""/>
            </a:pPr>
            <a:r>
              <a:rPr lang="en-IN" sz="2100" dirty="0">
                <a:effectLst/>
                <a:latin typeface="Calibri" panose="020F0502020204030204" pitchFamily="34" charset="0"/>
                <a:ea typeface="Calibri" panose="020F0502020204030204" pitchFamily="34" charset="0"/>
                <a:cs typeface="Times New Roman" panose="02020603050405020304" pitchFamily="18" charset="0"/>
              </a:rPr>
              <a:t>the debenture-holders of the company</a:t>
            </a:r>
          </a:p>
          <a:p>
            <a:pPr marL="342900" lvl="0" indent="-342900">
              <a:lnSpc>
                <a:spcPct val="107000"/>
              </a:lnSpc>
              <a:buFont typeface="Symbol" panose="05050102010706020507" pitchFamily="18" charset="2"/>
              <a:buChar char=""/>
            </a:pPr>
            <a:r>
              <a:rPr lang="en-IN" sz="2100" dirty="0">
                <a:effectLst/>
                <a:latin typeface="Calibri" panose="020F0502020204030204" pitchFamily="34" charset="0"/>
                <a:ea typeface="Calibri" panose="020F0502020204030204" pitchFamily="34" charset="0"/>
                <a:cs typeface="Times New Roman" panose="02020603050405020304" pitchFamily="18" charset="0"/>
              </a:rPr>
              <a:t>Central Government</a:t>
            </a:r>
          </a:p>
          <a:p>
            <a:pPr marL="342900" lvl="0" indent="-342900">
              <a:lnSpc>
                <a:spcPct val="107000"/>
              </a:lnSpc>
              <a:buFont typeface="Symbol" panose="05050102010706020507" pitchFamily="18" charset="2"/>
              <a:buChar char=""/>
            </a:pPr>
            <a:r>
              <a:rPr lang="en-IN" sz="2100" dirty="0">
                <a:effectLst/>
                <a:latin typeface="Calibri" panose="020F0502020204030204" pitchFamily="34" charset="0"/>
                <a:ea typeface="Calibri" panose="020F0502020204030204" pitchFamily="34" charset="0"/>
                <a:cs typeface="Times New Roman" panose="02020603050405020304" pitchFamily="18" charset="0"/>
              </a:rPr>
              <a:t>Income-tax authorities</a:t>
            </a:r>
          </a:p>
          <a:p>
            <a:pPr marL="342900" lvl="0" indent="-342900">
              <a:lnSpc>
                <a:spcPct val="107000"/>
              </a:lnSpc>
              <a:buFont typeface="Symbol" panose="05050102010706020507" pitchFamily="18" charset="2"/>
              <a:buChar char=""/>
            </a:pPr>
            <a:r>
              <a:rPr lang="en-IN" sz="2100" dirty="0">
                <a:effectLst/>
                <a:latin typeface="Calibri" panose="020F0502020204030204" pitchFamily="34" charset="0"/>
                <a:ea typeface="Calibri" panose="020F0502020204030204" pitchFamily="34" charset="0"/>
                <a:cs typeface="Times New Roman" panose="02020603050405020304" pitchFamily="18" charset="0"/>
              </a:rPr>
              <a:t>Reserve Bank of India</a:t>
            </a:r>
          </a:p>
          <a:p>
            <a:pPr marL="342900" lvl="0" indent="-342900">
              <a:lnSpc>
                <a:spcPct val="107000"/>
              </a:lnSpc>
              <a:buFont typeface="Symbol" panose="05050102010706020507" pitchFamily="18" charset="2"/>
              <a:buChar char=""/>
            </a:pPr>
            <a:r>
              <a:rPr lang="en-IN" sz="2100" dirty="0">
                <a:effectLst/>
                <a:latin typeface="Calibri" panose="020F0502020204030204" pitchFamily="34" charset="0"/>
                <a:ea typeface="Calibri" panose="020F0502020204030204" pitchFamily="34" charset="0"/>
                <a:cs typeface="Times New Roman" panose="02020603050405020304" pitchFamily="18" charset="0"/>
              </a:rPr>
              <a:t>Securities and Exchange Board, if applicable, for placing on SEBI website</a:t>
            </a:r>
          </a:p>
          <a:p>
            <a:pPr marL="342900" lvl="0" indent="-342900">
              <a:lnSpc>
                <a:spcPct val="107000"/>
              </a:lnSpc>
              <a:buFont typeface="Symbol" panose="05050102010706020507" pitchFamily="18" charset="2"/>
              <a:buChar char=""/>
            </a:pPr>
            <a:r>
              <a:rPr lang="en-IN" sz="2100" dirty="0">
                <a:effectLst/>
                <a:latin typeface="Calibri" panose="020F0502020204030204" pitchFamily="34" charset="0"/>
                <a:ea typeface="Calibri" panose="020F0502020204030204" pitchFamily="34" charset="0"/>
                <a:cs typeface="Times New Roman" panose="02020603050405020304" pitchFamily="18" charset="0"/>
              </a:rPr>
              <a:t>Registrar of Companies</a:t>
            </a:r>
          </a:p>
          <a:p>
            <a:pPr marL="342900" lvl="0" indent="-342900">
              <a:lnSpc>
                <a:spcPct val="107000"/>
              </a:lnSpc>
              <a:buFont typeface="Symbol" panose="05050102010706020507" pitchFamily="18" charset="2"/>
              <a:buChar char=""/>
            </a:pPr>
            <a:r>
              <a:rPr lang="en-IN" sz="2100" dirty="0">
                <a:effectLst/>
                <a:latin typeface="Calibri" panose="020F0502020204030204" pitchFamily="34" charset="0"/>
                <a:ea typeface="Calibri" panose="020F0502020204030204" pitchFamily="34" charset="0"/>
                <a:cs typeface="Times New Roman" panose="02020603050405020304" pitchFamily="18" charset="0"/>
              </a:rPr>
              <a:t>respective stock exchanges, if listed, for placing on their website</a:t>
            </a:r>
          </a:p>
          <a:p>
            <a:pPr marL="342900" lvl="0" indent="-342900">
              <a:lnSpc>
                <a:spcPct val="107000"/>
              </a:lnSpc>
              <a:buFont typeface="Symbol" panose="05050102010706020507" pitchFamily="18" charset="2"/>
              <a:buChar char=""/>
            </a:pPr>
            <a:r>
              <a:rPr lang="en-IN" sz="2100" dirty="0">
                <a:effectLst/>
                <a:latin typeface="Calibri" panose="020F0502020204030204" pitchFamily="34" charset="0"/>
                <a:ea typeface="Calibri" panose="020F0502020204030204" pitchFamily="34" charset="0"/>
                <a:cs typeface="Times New Roman" panose="02020603050405020304" pitchFamily="18" charset="0"/>
              </a:rPr>
              <a:t>Official Liquidator, if necessary</a:t>
            </a:r>
          </a:p>
          <a:p>
            <a:pPr>
              <a:lnSpc>
                <a:spcPct val="107000"/>
              </a:lnSpc>
              <a:spcAft>
                <a:spcPts val="800"/>
              </a:spcAft>
            </a:pPr>
            <a:r>
              <a:rPr lang="en-IN" sz="2100" dirty="0">
                <a:effectLst/>
                <a:latin typeface="Calibri" panose="020F0502020204030204" pitchFamily="34" charset="0"/>
                <a:ea typeface="Calibri" panose="020F0502020204030204" pitchFamily="34" charset="0"/>
                <a:cs typeface="Times New Roman" panose="02020603050405020304" pitchFamily="18" charset="0"/>
              </a:rPr>
              <a:t>NCLT may also direct, the manner in which the meeting is to be called, held and conducted. The Tribunal may </a:t>
            </a:r>
            <a:r>
              <a:rPr lang="en-IN" sz="2100" b="1" dirty="0">
                <a:effectLst/>
                <a:latin typeface="Calibri" panose="020F0502020204030204" pitchFamily="34" charset="0"/>
                <a:ea typeface="Calibri" panose="020F0502020204030204" pitchFamily="34" charset="0"/>
                <a:cs typeface="Times New Roman" panose="02020603050405020304" pitchFamily="18" charset="0"/>
              </a:rPr>
              <a:t>dispense with calling of a meeting of creditor</a:t>
            </a:r>
            <a:r>
              <a:rPr lang="en-IN" sz="2100" dirty="0">
                <a:effectLst/>
                <a:latin typeface="Calibri" panose="020F0502020204030204" pitchFamily="34" charset="0"/>
                <a:ea typeface="Calibri" panose="020F0502020204030204" pitchFamily="34" charset="0"/>
                <a:cs typeface="Times New Roman" panose="02020603050405020304" pitchFamily="18" charset="0"/>
              </a:rPr>
              <a:t> or class of creditors where such creditors or class of creditors, having </a:t>
            </a:r>
            <a:r>
              <a:rPr lang="en-IN" sz="2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least ninety per cent. value, agree and confirm, by way of affidavit,</a:t>
            </a:r>
            <a:r>
              <a:rPr lang="en-IN" sz="2100" dirty="0">
                <a:effectLst/>
                <a:latin typeface="Calibri" panose="020F0502020204030204" pitchFamily="34" charset="0"/>
                <a:ea typeface="Calibri" panose="020F0502020204030204" pitchFamily="34" charset="0"/>
                <a:cs typeface="Times New Roman" panose="02020603050405020304" pitchFamily="18" charset="0"/>
              </a:rPr>
              <a:t> to the scheme of compromise or arrangement.</a:t>
            </a:r>
          </a:p>
        </p:txBody>
      </p:sp>
    </p:spTree>
    <p:extLst>
      <p:ext uri="{BB962C8B-B14F-4D97-AF65-F5344CB8AC3E}">
        <p14:creationId xmlns:p14="http://schemas.microsoft.com/office/powerpoint/2010/main" val="21618229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5768BA-C5EF-4415-89F7-ED201714864F}"/>
              </a:ext>
            </a:extLst>
          </p:cNvPr>
          <p:cNvSpPr/>
          <p:nvPr/>
        </p:nvSpPr>
        <p:spPr>
          <a:xfrm>
            <a:off x="838200" y="1821354"/>
            <a:ext cx="10594538" cy="443692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07000"/>
              </a:lnSpc>
              <a:spcAft>
                <a:spcPts val="800"/>
              </a:spcAft>
            </a:pPr>
            <a:r>
              <a:rPr lang="en-IN" sz="2400" b="1" u="sng" dirty="0">
                <a:effectLst/>
                <a:latin typeface="Calibri" panose="020F0502020204030204" pitchFamily="34" charset="0"/>
                <a:ea typeface="Calibri" panose="020F0502020204030204" pitchFamily="34" charset="0"/>
                <a:cs typeface="Times New Roman" panose="02020603050405020304" pitchFamily="18" charset="0"/>
              </a:rPr>
              <a:t>NOTICE FOR THE MEETING ALONG WITH DOCUMENTS SHALL BE SENT TO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Competition Commission of India, if necessary</a:t>
            </a:r>
          </a:p>
          <a:p>
            <a:pPr marL="342900" lvl="0" indent="-342900" algn="just">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sectoral regulators or authorities, if applicable which are likely to be affected by the compromise or arrangement </a:t>
            </a:r>
          </a:p>
          <a:p>
            <a:pPr marL="342900" lvl="0" indent="-342900" algn="just">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to be placed on website of company</a:t>
            </a:r>
          </a:p>
          <a:p>
            <a:pPr marL="342900" lvl="0" indent="-342900" algn="just">
              <a:lnSpc>
                <a:spcPct val="107000"/>
              </a:lnSpc>
              <a:spcAft>
                <a:spcPts val="800"/>
              </a:spcAft>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To be published in the newspapers as prescribed</a:t>
            </a:r>
          </a:p>
          <a:p>
            <a:pPr algn="just">
              <a:lnSpc>
                <a:spcPct val="107000"/>
              </a:lnSpc>
              <a:spcAft>
                <a:spcPts val="800"/>
              </a:spcAft>
            </a:pPr>
            <a:r>
              <a:rPr lang="en-IN" sz="2400" dirty="0">
                <a:effectLst/>
                <a:latin typeface="Calibri" panose="020F0502020204030204" pitchFamily="34" charset="0"/>
                <a:ea typeface="Calibri" panose="020F0502020204030204" pitchFamily="34" charset="0"/>
                <a:cs typeface="Times New Roman" panose="02020603050405020304" pitchFamily="18" charset="0"/>
              </a:rPr>
              <a:t>Notices shall be sent individually to all at the address registered with the company</a:t>
            </a:r>
          </a:p>
          <a:p>
            <a:pPr algn="just">
              <a:lnSpc>
                <a:spcPct val="107000"/>
              </a:lnSpc>
              <a:spcAft>
                <a:spcPts val="800"/>
              </a:spcAft>
            </a:pPr>
            <a:r>
              <a:rPr lang="en-IN" sz="2400" dirty="0">
                <a:effectLst/>
                <a:latin typeface="Calibri" panose="020F0502020204030204" pitchFamily="34" charset="0"/>
                <a:ea typeface="Calibri" panose="020F0502020204030204" pitchFamily="34" charset="0"/>
                <a:cs typeface="Times New Roman" panose="02020603050405020304" pitchFamily="18" charset="0"/>
              </a:rPr>
              <a:t>News paper notice shall indicate that when (the period in which) the scheme shall be available to concerned persons free of charge</a:t>
            </a:r>
          </a:p>
          <a:p>
            <a:pPr algn="just">
              <a:lnSpc>
                <a:spcPct val="107000"/>
              </a:lnSpc>
              <a:spcAft>
                <a:spcPts val="800"/>
              </a:spcAft>
            </a:pPr>
            <a:r>
              <a:rPr lang="en-IN" sz="2400" dirty="0">
                <a:effectLst/>
                <a:latin typeface="Calibri" panose="020F0502020204030204" pitchFamily="34" charset="0"/>
                <a:ea typeface="Calibri" panose="020F0502020204030204" pitchFamily="34" charset="0"/>
                <a:cs typeface="Times New Roman" panose="02020603050405020304" pitchFamily="18" charset="0"/>
              </a:rPr>
              <a:t>Notice shall contain the details about the voting process</a:t>
            </a:r>
          </a:p>
        </p:txBody>
      </p:sp>
      <p:sp>
        <p:nvSpPr>
          <p:cNvPr id="4" name="Title 1">
            <a:extLst>
              <a:ext uri="{FF2B5EF4-FFF2-40B4-BE49-F238E27FC236}">
                <a16:creationId xmlns:a16="http://schemas.microsoft.com/office/drawing/2014/main" id="{66999EE6-59E9-3C43-A1D1-F0CC7FBF67AA}"/>
              </a:ext>
            </a:extLst>
          </p:cNvPr>
          <p:cNvSpPr txBox="1">
            <a:spLocks/>
          </p:cNvSpPr>
          <p:nvPr/>
        </p:nvSpPr>
        <p:spPr>
          <a:xfrm>
            <a:off x="838200" y="365126"/>
            <a:ext cx="10515600" cy="105108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IN"/>
              <a:t>COMPROMISE OR ARRANGEMENT – </a:t>
            </a:r>
            <a:br>
              <a:rPr lang="en-IN"/>
            </a:br>
            <a:r>
              <a:rPr lang="en-IN"/>
              <a:t>SECTION 230 CA, 2013</a:t>
            </a:r>
            <a:endParaRPr lang="en-IN" dirty="0"/>
          </a:p>
        </p:txBody>
      </p:sp>
    </p:spTree>
    <p:extLst>
      <p:ext uri="{BB962C8B-B14F-4D97-AF65-F5344CB8AC3E}">
        <p14:creationId xmlns:p14="http://schemas.microsoft.com/office/powerpoint/2010/main" val="430557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5768BA-C5EF-4415-89F7-ED201714864F}"/>
              </a:ext>
            </a:extLst>
          </p:cNvPr>
          <p:cNvSpPr/>
          <p:nvPr/>
        </p:nvSpPr>
        <p:spPr>
          <a:xfrm>
            <a:off x="568713" y="1363675"/>
            <a:ext cx="11273882" cy="549432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07000"/>
              </a:lnSpc>
              <a:spcAft>
                <a:spcPts val="800"/>
              </a:spcAft>
            </a:pPr>
            <a:r>
              <a:rPr lang="en-IN" sz="1900" b="1" u="sng" dirty="0">
                <a:effectLst/>
                <a:latin typeface="Calibri" panose="020F0502020204030204" pitchFamily="34" charset="0"/>
                <a:ea typeface="Calibri" panose="020F0502020204030204" pitchFamily="34" charset="0"/>
                <a:cs typeface="Times New Roman" panose="02020603050405020304" pitchFamily="18" charset="0"/>
              </a:rPr>
              <a:t>DOCUMENTS TO BE SENT ALONG WITH NOTICE FOR MEETING</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900" dirty="0">
                <a:effectLst/>
                <a:latin typeface="Calibri" panose="020F0502020204030204" pitchFamily="34" charset="0"/>
                <a:ea typeface="Calibri" panose="020F0502020204030204" pitchFamily="34" charset="0"/>
                <a:cs typeface="Times New Roman" panose="02020603050405020304" pitchFamily="18" charset="0"/>
              </a:rPr>
              <a:t>a statement disclosing the details of the compromise or arrangement;</a:t>
            </a:r>
          </a:p>
          <a:p>
            <a:pPr marL="342900" lvl="0" indent="-342900">
              <a:lnSpc>
                <a:spcPct val="107000"/>
              </a:lnSpc>
              <a:buFont typeface="Symbol" panose="05050102010706020507" pitchFamily="18" charset="2"/>
              <a:buChar char=""/>
            </a:pPr>
            <a:r>
              <a:rPr lang="en-IN" sz="1900" dirty="0">
                <a:effectLst/>
                <a:latin typeface="Calibri" panose="020F0502020204030204" pitchFamily="34" charset="0"/>
                <a:ea typeface="Calibri" panose="020F0502020204030204" pitchFamily="34" charset="0"/>
                <a:cs typeface="Times New Roman" panose="02020603050405020304" pitchFamily="18" charset="0"/>
              </a:rPr>
              <a:t>a copy of the valuation report, if any</a:t>
            </a:r>
          </a:p>
          <a:p>
            <a:pPr marL="342900" lvl="0" indent="-342900">
              <a:lnSpc>
                <a:spcPct val="107000"/>
              </a:lnSpc>
              <a:buFont typeface="Symbol" panose="05050102010706020507" pitchFamily="18" charset="2"/>
              <a:buChar char=""/>
            </a:pPr>
            <a:r>
              <a:rPr lang="en-IN" sz="1900" u="sng" dirty="0">
                <a:effectLst/>
                <a:latin typeface="Calibri" panose="020F0502020204030204" pitchFamily="34" charset="0"/>
                <a:ea typeface="Calibri" panose="020F0502020204030204" pitchFamily="34" charset="0"/>
                <a:cs typeface="Times New Roman" panose="02020603050405020304" pitchFamily="18" charset="0"/>
              </a:rPr>
              <a:t>explaining the effect of compromise or arrangement on any material interest of </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IN" sz="1900" dirty="0">
                <a:effectLst/>
                <a:latin typeface="Calibri" panose="020F0502020204030204" pitchFamily="34" charset="0"/>
                <a:ea typeface="Calibri" panose="020F0502020204030204" pitchFamily="34" charset="0"/>
                <a:cs typeface="Times New Roman" panose="02020603050405020304" pitchFamily="18" charset="0"/>
              </a:rPr>
              <a:t>on creditors; </a:t>
            </a:r>
          </a:p>
          <a:p>
            <a:pPr marL="742950" lvl="1" indent="-285750">
              <a:lnSpc>
                <a:spcPct val="107000"/>
              </a:lnSpc>
              <a:buFont typeface="Courier New" panose="02070309020205020404" pitchFamily="49" charset="0"/>
              <a:buChar char="o"/>
            </a:pPr>
            <a:r>
              <a:rPr lang="en-IN" sz="1900" dirty="0">
                <a:effectLst/>
                <a:latin typeface="Calibri" panose="020F0502020204030204" pitchFamily="34" charset="0"/>
                <a:ea typeface="Calibri" panose="020F0502020204030204" pitchFamily="34" charset="0"/>
                <a:cs typeface="Times New Roman" panose="02020603050405020304" pitchFamily="18" charset="0"/>
              </a:rPr>
              <a:t>key managerial personnel;</a:t>
            </a:r>
          </a:p>
          <a:p>
            <a:pPr marL="742950" lvl="1" indent="-285750">
              <a:lnSpc>
                <a:spcPct val="107000"/>
              </a:lnSpc>
              <a:buFont typeface="Courier New" panose="02070309020205020404" pitchFamily="49" charset="0"/>
              <a:buChar char="o"/>
            </a:pPr>
            <a:r>
              <a:rPr lang="en-IN" sz="1900" dirty="0">
                <a:effectLst/>
                <a:latin typeface="Calibri" panose="020F0502020204030204" pitchFamily="34" charset="0"/>
                <a:ea typeface="Calibri" panose="020F0502020204030204" pitchFamily="34" charset="0"/>
                <a:cs typeface="Times New Roman" panose="02020603050405020304" pitchFamily="18" charset="0"/>
              </a:rPr>
              <a:t>promoters;</a:t>
            </a:r>
          </a:p>
          <a:p>
            <a:pPr marL="742950" lvl="1" indent="-285750">
              <a:lnSpc>
                <a:spcPct val="107000"/>
              </a:lnSpc>
              <a:buFont typeface="Courier New" panose="02070309020205020404" pitchFamily="49" charset="0"/>
              <a:buChar char="o"/>
            </a:pPr>
            <a:r>
              <a:rPr lang="en-IN" sz="1900" dirty="0">
                <a:effectLst/>
                <a:latin typeface="Calibri" panose="020F0502020204030204" pitchFamily="34" charset="0"/>
                <a:ea typeface="Calibri" panose="020F0502020204030204" pitchFamily="34" charset="0"/>
                <a:cs typeface="Times New Roman" panose="02020603050405020304" pitchFamily="18" charset="0"/>
              </a:rPr>
              <a:t>non-promoter members;</a:t>
            </a:r>
          </a:p>
          <a:p>
            <a:pPr marL="742950" lvl="1" indent="-285750">
              <a:lnSpc>
                <a:spcPct val="107000"/>
              </a:lnSpc>
              <a:buFont typeface="Courier New" panose="02070309020205020404" pitchFamily="49" charset="0"/>
              <a:buChar char="o"/>
            </a:pPr>
            <a:r>
              <a:rPr lang="en-IN" sz="1900" dirty="0">
                <a:effectLst/>
                <a:latin typeface="Calibri" panose="020F0502020204030204" pitchFamily="34" charset="0"/>
                <a:ea typeface="Calibri" panose="020F0502020204030204" pitchFamily="34" charset="0"/>
                <a:cs typeface="Times New Roman" panose="02020603050405020304" pitchFamily="18" charset="0"/>
              </a:rPr>
              <a:t>the debenture-holders; </a:t>
            </a:r>
          </a:p>
          <a:p>
            <a:pPr marL="742950" lvl="1" indent="-285750">
              <a:lnSpc>
                <a:spcPct val="107000"/>
              </a:lnSpc>
              <a:buFont typeface="Courier New" panose="02070309020205020404" pitchFamily="49" charset="0"/>
              <a:buChar char="o"/>
            </a:pPr>
            <a:r>
              <a:rPr lang="en-IN" sz="1900" dirty="0">
                <a:effectLst/>
                <a:latin typeface="Calibri" panose="020F0502020204030204" pitchFamily="34" charset="0"/>
                <a:ea typeface="Calibri" panose="020F0502020204030204" pitchFamily="34" charset="0"/>
                <a:cs typeface="Times New Roman" panose="02020603050405020304" pitchFamily="18" charset="0"/>
              </a:rPr>
              <a:t>the directors of the company;</a:t>
            </a:r>
          </a:p>
          <a:p>
            <a:pPr marL="742950" lvl="1" indent="-285750">
              <a:lnSpc>
                <a:spcPct val="107000"/>
              </a:lnSpc>
              <a:spcAft>
                <a:spcPts val="800"/>
              </a:spcAft>
              <a:buFont typeface="Courier New" panose="02070309020205020404" pitchFamily="49" charset="0"/>
              <a:buChar char="o"/>
            </a:pPr>
            <a:r>
              <a:rPr lang="en-IN" sz="1900" dirty="0">
                <a:effectLst/>
                <a:latin typeface="Calibri" panose="020F0502020204030204" pitchFamily="34" charset="0"/>
                <a:ea typeface="Calibri" panose="020F0502020204030204" pitchFamily="34" charset="0"/>
                <a:cs typeface="Times New Roman" panose="02020603050405020304" pitchFamily="18" charset="0"/>
              </a:rPr>
              <a:t>the debenture trustees</a:t>
            </a:r>
          </a:p>
          <a:p>
            <a:pPr>
              <a:lnSpc>
                <a:spcPct val="107000"/>
              </a:lnSpc>
              <a:spcAft>
                <a:spcPts val="800"/>
              </a:spcAft>
            </a:pPr>
            <a:r>
              <a:rPr lang="en-IN" sz="1900" b="1" u="sng" dirty="0">
                <a:effectLst/>
                <a:latin typeface="Calibri" panose="020F0502020204030204" pitchFamily="34" charset="0"/>
                <a:ea typeface="Calibri" panose="020F0502020204030204" pitchFamily="34" charset="0"/>
                <a:cs typeface="Times New Roman" panose="02020603050405020304" pitchFamily="18" charset="0"/>
              </a:rPr>
              <a:t>HOW VOTING CAN BE DONE IN MEETING FOR ADOPTION OF SCHEME</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900" dirty="0">
                <a:effectLst/>
                <a:latin typeface="Calibri" panose="020F0502020204030204" pitchFamily="34" charset="0"/>
                <a:ea typeface="Calibri" panose="020F0502020204030204" pitchFamily="34" charset="0"/>
                <a:cs typeface="Times New Roman" panose="02020603050405020304" pitchFamily="18" charset="0"/>
              </a:rPr>
              <a:t>may vote in the meeting in person; or</a:t>
            </a:r>
          </a:p>
          <a:p>
            <a:pPr marL="342900" lvl="0" indent="-342900">
              <a:lnSpc>
                <a:spcPct val="107000"/>
              </a:lnSpc>
              <a:buFont typeface="Symbol" panose="05050102010706020507" pitchFamily="18" charset="2"/>
              <a:buChar char=""/>
            </a:pPr>
            <a:r>
              <a:rPr lang="en-IN" sz="1900" dirty="0">
                <a:effectLst/>
                <a:latin typeface="Calibri" panose="020F0502020204030204" pitchFamily="34" charset="0"/>
                <a:ea typeface="Calibri" panose="020F0502020204030204" pitchFamily="34" charset="0"/>
                <a:cs typeface="Times New Roman" panose="02020603050405020304" pitchFamily="18" charset="0"/>
              </a:rPr>
              <a:t>through proxies or </a:t>
            </a:r>
          </a:p>
          <a:p>
            <a:pPr marL="342900" lvl="0" indent="-342900">
              <a:lnSpc>
                <a:spcPct val="107000"/>
              </a:lnSpc>
              <a:spcAft>
                <a:spcPts val="800"/>
              </a:spcAft>
              <a:buFont typeface="Symbol" panose="05050102010706020507" pitchFamily="18" charset="2"/>
              <a:buChar char=""/>
            </a:pPr>
            <a:r>
              <a:rPr lang="en-IN" sz="1900" dirty="0">
                <a:effectLst/>
                <a:latin typeface="Calibri" panose="020F0502020204030204" pitchFamily="34" charset="0"/>
                <a:ea typeface="Calibri" panose="020F0502020204030204" pitchFamily="34" charset="0"/>
                <a:cs typeface="Times New Roman" panose="02020603050405020304" pitchFamily="18" charset="0"/>
              </a:rPr>
              <a:t>by postal ballot                                </a:t>
            </a:r>
          </a:p>
          <a:p>
            <a:pPr lvl="0">
              <a:lnSpc>
                <a:spcPct val="107000"/>
              </a:lnSpc>
              <a:spcAft>
                <a:spcPts val="800"/>
              </a:spcAft>
            </a:pPr>
            <a:r>
              <a:rPr lang="en-IN" sz="1900" dirty="0">
                <a:effectLst/>
                <a:latin typeface="Calibri" panose="020F0502020204030204" pitchFamily="34" charset="0"/>
                <a:ea typeface="Calibri" panose="020F0502020204030204" pitchFamily="34" charset="0"/>
                <a:cs typeface="Times New Roman" panose="02020603050405020304" pitchFamily="18" charset="0"/>
              </a:rPr>
              <a:t>within one month from the date of receipt of such notice</a:t>
            </a:r>
          </a:p>
        </p:txBody>
      </p:sp>
      <p:sp>
        <p:nvSpPr>
          <p:cNvPr id="6" name="Title 1">
            <a:extLst>
              <a:ext uri="{FF2B5EF4-FFF2-40B4-BE49-F238E27FC236}">
                <a16:creationId xmlns:a16="http://schemas.microsoft.com/office/drawing/2014/main" id="{F0D2D77F-4F90-D14B-81AF-A177DC71B59E}"/>
              </a:ext>
            </a:extLst>
          </p:cNvPr>
          <p:cNvSpPr>
            <a:spLocks noGrp="1"/>
          </p:cNvSpPr>
          <p:nvPr>
            <p:ph type="title"/>
          </p:nvPr>
        </p:nvSpPr>
        <p:spPr>
          <a:xfrm>
            <a:off x="838200" y="242463"/>
            <a:ext cx="10515600" cy="105108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dirty="0"/>
              <a:t>COMPROMISE OR ARRANGEMENT – </a:t>
            </a:r>
            <a:br>
              <a:rPr lang="en-IN" dirty="0"/>
            </a:br>
            <a:r>
              <a:rPr lang="en-IN" dirty="0"/>
              <a:t>SECTION 230 CA, 2013</a:t>
            </a:r>
          </a:p>
        </p:txBody>
      </p:sp>
    </p:spTree>
    <p:extLst>
      <p:ext uri="{BB962C8B-B14F-4D97-AF65-F5344CB8AC3E}">
        <p14:creationId xmlns:p14="http://schemas.microsoft.com/office/powerpoint/2010/main" val="13094664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5768BA-C5EF-4415-89F7-ED201714864F}"/>
              </a:ext>
            </a:extLst>
          </p:cNvPr>
          <p:cNvSpPr/>
          <p:nvPr/>
        </p:nvSpPr>
        <p:spPr>
          <a:xfrm>
            <a:off x="713678" y="1550020"/>
            <a:ext cx="10719060" cy="512012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07000"/>
              </a:lnSpc>
              <a:spcAft>
                <a:spcPts val="800"/>
              </a:spcAft>
            </a:pPr>
            <a:r>
              <a:rPr lang="en-IN" sz="2000" b="1" u="sng" dirty="0">
                <a:effectLst/>
                <a:latin typeface="Calibri" panose="020F0502020204030204" pitchFamily="34" charset="0"/>
                <a:ea typeface="Calibri" panose="020F0502020204030204" pitchFamily="34" charset="0"/>
                <a:cs typeface="Times New Roman" panose="02020603050405020304" pitchFamily="18" charset="0"/>
              </a:rPr>
              <a:t>OBJECTIONS &amp; REPRESENTATIONS TO SCHEME CAN BE MADE BY PERSONS: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holding not less than 10% of the shareholding</a:t>
            </a:r>
          </a:p>
          <a:p>
            <a:pPr marL="342900" lvl="0" indent="-342900" algn="just">
              <a:lnSpc>
                <a:spcPct val="107000"/>
              </a:lnSpc>
              <a:buFont typeface="Symbol" panose="05050102010706020507" pitchFamily="18"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having outstanding debt amounting to not less than 5% of the total outstanding debt as per the latest audited financial statement</a:t>
            </a:r>
          </a:p>
          <a:p>
            <a:pPr marL="342900" lvl="0" indent="-342900" algn="just">
              <a:lnSpc>
                <a:spcPct val="107000"/>
              </a:lnSpc>
              <a:buFont typeface="Symbol" panose="05050102010706020507" pitchFamily="18" charset="2"/>
              <a:buChar char=""/>
            </a:pPr>
            <a:r>
              <a:rPr lang="en-IN" sz="2000" u="sng" dirty="0">
                <a:effectLst/>
                <a:latin typeface="Calibri" panose="020F0502020204030204" pitchFamily="34" charset="0"/>
                <a:ea typeface="Calibri" panose="020F0502020204030204" pitchFamily="34" charset="0"/>
                <a:cs typeface="Times New Roman" panose="02020603050405020304" pitchFamily="18" charset="0"/>
              </a:rPr>
              <a:t>Representations can be made by following, if they are affected by the scheme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IN" sz="2000" dirty="0">
                <a:effectLst/>
                <a:latin typeface="Calibri" panose="020F0502020204030204" pitchFamily="34" charset="0"/>
                <a:ea typeface="Calibri" panose="020F0502020204030204" pitchFamily="34" charset="0"/>
                <a:cs typeface="Times New Roman" panose="02020603050405020304" pitchFamily="18" charset="0"/>
              </a:rPr>
              <a:t>Central Government</a:t>
            </a:r>
          </a:p>
          <a:p>
            <a:pPr marL="742950" lvl="1" indent="-285750" algn="just">
              <a:lnSpc>
                <a:spcPct val="107000"/>
              </a:lnSpc>
              <a:buFont typeface="Courier New" panose="02070309020205020404" pitchFamily="49" charset="0"/>
              <a:buChar char="o"/>
            </a:pPr>
            <a:r>
              <a:rPr lang="en-IN" sz="2000" dirty="0">
                <a:effectLst/>
                <a:latin typeface="Calibri" panose="020F0502020204030204" pitchFamily="34" charset="0"/>
                <a:ea typeface="Calibri" panose="020F0502020204030204" pitchFamily="34" charset="0"/>
                <a:cs typeface="Times New Roman" panose="02020603050405020304" pitchFamily="18" charset="0"/>
              </a:rPr>
              <a:t>Income-tax authorities</a:t>
            </a:r>
          </a:p>
          <a:p>
            <a:pPr marL="742950" lvl="1" indent="-285750" algn="just">
              <a:lnSpc>
                <a:spcPct val="107000"/>
              </a:lnSpc>
              <a:buFont typeface="Courier New" panose="02070309020205020404" pitchFamily="49" charset="0"/>
              <a:buChar char="o"/>
            </a:pPr>
            <a:r>
              <a:rPr lang="en-IN" sz="2000" dirty="0">
                <a:effectLst/>
                <a:latin typeface="Calibri" panose="020F0502020204030204" pitchFamily="34" charset="0"/>
                <a:ea typeface="Calibri" panose="020F0502020204030204" pitchFamily="34" charset="0"/>
                <a:cs typeface="Times New Roman" panose="02020603050405020304" pitchFamily="18" charset="0"/>
              </a:rPr>
              <a:t>Reserve Bank of India</a:t>
            </a:r>
          </a:p>
          <a:p>
            <a:pPr marL="742950" lvl="1" indent="-285750" algn="just">
              <a:lnSpc>
                <a:spcPct val="107000"/>
              </a:lnSpc>
              <a:buFont typeface="Courier New" panose="02070309020205020404" pitchFamily="49" charset="0"/>
              <a:buChar char="o"/>
            </a:pPr>
            <a:r>
              <a:rPr lang="en-IN" sz="2000" dirty="0">
                <a:effectLst/>
                <a:latin typeface="Calibri" panose="020F0502020204030204" pitchFamily="34" charset="0"/>
                <a:ea typeface="Calibri" panose="020F0502020204030204" pitchFamily="34" charset="0"/>
                <a:cs typeface="Times New Roman" panose="02020603050405020304" pitchFamily="18" charset="0"/>
              </a:rPr>
              <a:t>Securities and Exchange Board, if applicable, for placing on SEBI website</a:t>
            </a:r>
          </a:p>
          <a:p>
            <a:pPr marL="742950" lvl="1" indent="-285750" algn="just">
              <a:lnSpc>
                <a:spcPct val="107000"/>
              </a:lnSpc>
              <a:buFont typeface="Courier New" panose="02070309020205020404" pitchFamily="49" charset="0"/>
              <a:buChar char="o"/>
            </a:pPr>
            <a:r>
              <a:rPr lang="en-IN" sz="2000" dirty="0">
                <a:effectLst/>
                <a:latin typeface="Calibri" panose="020F0502020204030204" pitchFamily="34" charset="0"/>
                <a:ea typeface="Calibri" panose="020F0502020204030204" pitchFamily="34" charset="0"/>
                <a:cs typeface="Times New Roman" panose="02020603050405020304" pitchFamily="18" charset="0"/>
              </a:rPr>
              <a:t>Registrar of Companies</a:t>
            </a:r>
          </a:p>
          <a:p>
            <a:pPr marL="742950" lvl="1" indent="-285750" algn="just">
              <a:lnSpc>
                <a:spcPct val="107000"/>
              </a:lnSpc>
              <a:buFont typeface="Courier New" panose="02070309020205020404" pitchFamily="49" charset="0"/>
              <a:buChar char="o"/>
            </a:pPr>
            <a:r>
              <a:rPr lang="en-IN" sz="2000" dirty="0">
                <a:effectLst/>
                <a:latin typeface="Calibri" panose="020F0502020204030204" pitchFamily="34" charset="0"/>
                <a:ea typeface="Calibri" panose="020F0502020204030204" pitchFamily="34" charset="0"/>
                <a:cs typeface="Times New Roman" panose="02020603050405020304" pitchFamily="18" charset="0"/>
              </a:rPr>
              <a:t>respective stock exchanges, if listed, for placing on their website</a:t>
            </a:r>
          </a:p>
          <a:p>
            <a:pPr marL="742950" lvl="1" indent="-285750" algn="just">
              <a:lnSpc>
                <a:spcPct val="107000"/>
              </a:lnSpc>
              <a:buFont typeface="Courier New" panose="02070309020205020404" pitchFamily="49" charset="0"/>
              <a:buChar char="o"/>
            </a:pPr>
            <a:r>
              <a:rPr lang="en-IN" sz="2000" dirty="0">
                <a:effectLst/>
                <a:latin typeface="Calibri" panose="020F0502020204030204" pitchFamily="34" charset="0"/>
                <a:ea typeface="Calibri" panose="020F0502020204030204" pitchFamily="34" charset="0"/>
                <a:cs typeface="Times New Roman" panose="02020603050405020304" pitchFamily="18" charset="0"/>
              </a:rPr>
              <a:t>Official Liquidator, if necessary</a:t>
            </a:r>
          </a:p>
          <a:p>
            <a:pPr marL="742950" lvl="1" indent="-285750" algn="just">
              <a:lnSpc>
                <a:spcPct val="107000"/>
              </a:lnSpc>
              <a:buFont typeface="Courier New" panose="02070309020205020404" pitchFamily="49" charset="0"/>
              <a:buChar char="o"/>
            </a:pPr>
            <a:r>
              <a:rPr lang="en-IN" sz="2000" dirty="0">
                <a:effectLst/>
                <a:latin typeface="Calibri" panose="020F0502020204030204" pitchFamily="34" charset="0"/>
                <a:ea typeface="Calibri" panose="020F0502020204030204" pitchFamily="34" charset="0"/>
                <a:cs typeface="Times New Roman" panose="02020603050405020304" pitchFamily="18" charset="0"/>
              </a:rPr>
              <a:t>Competition Commission of India, if necessary</a:t>
            </a:r>
          </a:p>
          <a:p>
            <a:pPr marL="742950" lvl="1" indent="-285750" algn="just">
              <a:lnSpc>
                <a:spcPct val="107000"/>
              </a:lnSpc>
              <a:spcAft>
                <a:spcPts val="800"/>
              </a:spcAft>
              <a:buFont typeface="Courier New" panose="02070309020205020404" pitchFamily="49" charset="0"/>
              <a:buChar char="o"/>
            </a:pPr>
            <a:r>
              <a:rPr lang="en-IN" sz="2000" dirty="0">
                <a:effectLst/>
                <a:latin typeface="Calibri" panose="020F0502020204030204" pitchFamily="34" charset="0"/>
                <a:ea typeface="Calibri" panose="020F0502020204030204" pitchFamily="34" charset="0"/>
                <a:cs typeface="Times New Roman" panose="02020603050405020304" pitchFamily="18" charset="0"/>
              </a:rPr>
              <a:t>sectoral regulators or authorities, if applicable which are likely to be affected by the compromise or arrangement </a:t>
            </a:r>
          </a:p>
        </p:txBody>
      </p:sp>
      <p:sp>
        <p:nvSpPr>
          <p:cNvPr id="6" name="Title 1">
            <a:extLst>
              <a:ext uri="{FF2B5EF4-FFF2-40B4-BE49-F238E27FC236}">
                <a16:creationId xmlns:a16="http://schemas.microsoft.com/office/drawing/2014/main" id="{36DE1C30-43BF-004E-B176-EF1AC557A461}"/>
              </a:ext>
            </a:extLst>
          </p:cNvPr>
          <p:cNvSpPr>
            <a:spLocks noGrp="1"/>
          </p:cNvSpPr>
          <p:nvPr>
            <p:ph type="title"/>
          </p:nvPr>
        </p:nvSpPr>
        <p:spPr>
          <a:xfrm>
            <a:off x="838200" y="365126"/>
            <a:ext cx="10515600" cy="105108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dirty="0"/>
              <a:t>COMPROMISE OR ARRANGEMENT – </a:t>
            </a:r>
            <a:br>
              <a:rPr lang="en-IN" dirty="0"/>
            </a:br>
            <a:r>
              <a:rPr lang="en-IN" dirty="0"/>
              <a:t>SECTION 230 CA, 2013</a:t>
            </a:r>
          </a:p>
        </p:txBody>
      </p:sp>
    </p:spTree>
    <p:extLst>
      <p:ext uri="{BB962C8B-B14F-4D97-AF65-F5344CB8AC3E}">
        <p14:creationId xmlns:p14="http://schemas.microsoft.com/office/powerpoint/2010/main" val="12478786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5768BA-C5EF-4415-89F7-ED201714864F}"/>
              </a:ext>
            </a:extLst>
          </p:cNvPr>
          <p:cNvSpPr/>
          <p:nvPr/>
        </p:nvSpPr>
        <p:spPr>
          <a:xfrm>
            <a:off x="325244" y="1553725"/>
            <a:ext cx="11541511" cy="518789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07000"/>
              </a:lnSpc>
              <a:spcAft>
                <a:spcPts val="800"/>
              </a:spcAft>
            </a:pPr>
            <a:r>
              <a:rPr lang="en-IN" sz="2100" dirty="0">
                <a:latin typeface="Calibri" panose="020F0502020204030204" pitchFamily="34" charset="0"/>
                <a:ea typeface="Calibri" panose="020F0502020204030204" pitchFamily="34" charset="0"/>
                <a:cs typeface="Times New Roman" panose="02020603050405020304" pitchFamily="18" charset="0"/>
              </a:rPr>
              <a:t>T</a:t>
            </a:r>
            <a:r>
              <a:rPr lang="en-IN" sz="2100" dirty="0">
                <a:effectLst/>
                <a:latin typeface="Calibri" panose="020F0502020204030204" pitchFamily="34" charset="0"/>
                <a:ea typeface="Calibri" panose="020F0502020204030204" pitchFamily="34" charset="0"/>
                <a:cs typeface="Times New Roman" panose="02020603050405020304" pitchFamily="18" charset="0"/>
              </a:rPr>
              <a:t>he objections and representations shall be made with </a:t>
            </a:r>
            <a:r>
              <a:rPr lang="en-IN" sz="2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30 days </a:t>
            </a:r>
            <a:r>
              <a:rPr lang="en-IN" sz="2100" dirty="0">
                <a:effectLst/>
                <a:latin typeface="Calibri" panose="020F0502020204030204" pitchFamily="34" charset="0"/>
                <a:ea typeface="Calibri" panose="020F0502020204030204" pitchFamily="34" charset="0"/>
                <a:cs typeface="Times New Roman" panose="02020603050405020304" pitchFamily="18" charset="0"/>
              </a:rPr>
              <a:t>of receipt of notice, failing which, it shall be presumed that they have no objections or representations to make on the scheme</a:t>
            </a:r>
          </a:p>
          <a:p>
            <a:pPr>
              <a:lnSpc>
                <a:spcPct val="107000"/>
              </a:lnSpc>
              <a:spcAft>
                <a:spcPts val="800"/>
              </a:spcAft>
            </a:pPr>
            <a:r>
              <a:rPr lang="en-IN" sz="2100" dirty="0">
                <a:effectLst/>
                <a:latin typeface="Calibri" panose="020F0502020204030204" pitchFamily="34" charset="0"/>
                <a:ea typeface="Calibri" panose="020F0502020204030204" pitchFamily="34" charset="0"/>
                <a:cs typeface="Times New Roman" panose="02020603050405020304" pitchFamily="18" charset="0"/>
              </a:rPr>
              <a:t>Any aggrieved party may make an application to the Tribunal in the event of any grievances with respect to the takeover offer of companies other than listed companies and the Tribunal may, on application, pass such order as it may deem fit.</a:t>
            </a:r>
          </a:p>
          <a:p>
            <a:pPr>
              <a:lnSpc>
                <a:spcPct val="107000"/>
              </a:lnSpc>
              <a:spcAft>
                <a:spcPts val="800"/>
              </a:spcAft>
            </a:pPr>
            <a:endParaRPr lang="en-IN" sz="2100" b="1"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2100" b="1" u="sng" dirty="0">
                <a:effectLst/>
                <a:latin typeface="Calibri" panose="020F0502020204030204" pitchFamily="34" charset="0"/>
                <a:ea typeface="Calibri" panose="020F0502020204030204" pitchFamily="34" charset="0"/>
                <a:cs typeface="Times New Roman" panose="02020603050405020304" pitchFamily="18" charset="0"/>
              </a:rPr>
              <a:t>BUSINESS TO BE CONDUCTED AT THE MEETING</a:t>
            </a:r>
            <a:endParaRPr lang="en-IN"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2100" dirty="0">
                <a:effectLst/>
                <a:latin typeface="Calibri" panose="020F0502020204030204" pitchFamily="34" charset="0"/>
                <a:ea typeface="Calibri" panose="020F0502020204030204" pitchFamily="34" charset="0"/>
                <a:cs typeface="Times New Roman" panose="02020603050405020304" pitchFamily="18" charset="0"/>
              </a:rPr>
              <a:t>The scheme can be adopted by majority of persons either by voting in person or by proxy or by postal ballot or e-voting:</a:t>
            </a:r>
          </a:p>
          <a:p>
            <a:pPr marL="342900" lvl="0" indent="-342900">
              <a:lnSpc>
                <a:spcPct val="107000"/>
              </a:lnSpc>
              <a:buFont typeface="Symbol" panose="05050102010706020507" pitchFamily="18" charset="2"/>
              <a:buChar char=""/>
            </a:pPr>
            <a:r>
              <a:rPr lang="en-IN" sz="2100" dirty="0">
                <a:effectLst/>
                <a:latin typeface="Calibri" panose="020F0502020204030204" pitchFamily="34" charset="0"/>
                <a:ea typeface="Calibri" panose="020F0502020204030204" pitchFamily="34" charset="0"/>
                <a:cs typeface="Times New Roman" panose="02020603050405020304" pitchFamily="18" charset="0"/>
              </a:rPr>
              <a:t>Representing 75% of creditors in value or class of creditors in value; or</a:t>
            </a:r>
          </a:p>
          <a:p>
            <a:pPr marL="342900" lvl="0" indent="-342900">
              <a:lnSpc>
                <a:spcPct val="107000"/>
              </a:lnSpc>
              <a:spcAft>
                <a:spcPts val="800"/>
              </a:spcAft>
              <a:buFont typeface="Symbol" panose="05050102010706020507" pitchFamily="18" charset="2"/>
              <a:buChar char=""/>
            </a:pPr>
            <a:r>
              <a:rPr lang="en-IN" sz="2100" dirty="0">
                <a:effectLst/>
                <a:latin typeface="Calibri" panose="020F0502020204030204" pitchFamily="34" charset="0"/>
                <a:ea typeface="Calibri" panose="020F0502020204030204" pitchFamily="34" charset="0"/>
                <a:cs typeface="Times New Roman" panose="02020603050405020304" pitchFamily="18" charset="0"/>
              </a:rPr>
              <a:t>Representing 7% of members or class of members </a:t>
            </a:r>
          </a:p>
          <a:p>
            <a:pPr>
              <a:lnSpc>
                <a:spcPct val="107000"/>
              </a:lnSpc>
              <a:spcAft>
                <a:spcPts val="800"/>
              </a:spcAft>
            </a:pPr>
            <a:r>
              <a:rPr lang="en-IN" sz="2100" dirty="0">
                <a:effectLst/>
                <a:latin typeface="Calibri" panose="020F0502020204030204" pitchFamily="34" charset="0"/>
                <a:ea typeface="Calibri" panose="020F0502020204030204" pitchFamily="34" charset="0"/>
                <a:cs typeface="Times New Roman" panose="02020603050405020304" pitchFamily="18" charset="0"/>
              </a:rPr>
              <a:t>The results of the meeting would be submitted to NCLT and then NCLT would sanction the scheme by order</a:t>
            </a:r>
          </a:p>
        </p:txBody>
      </p:sp>
      <p:sp>
        <p:nvSpPr>
          <p:cNvPr id="6" name="Title 1">
            <a:extLst>
              <a:ext uri="{FF2B5EF4-FFF2-40B4-BE49-F238E27FC236}">
                <a16:creationId xmlns:a16="http://schemas.microsoft.com/office/drawing/2014/main" id="{C1998258-5749-C748-A4AE-FD3FD9F9A7AD}"/>
              </a:ext>
            </a:extLst>
          </p:cNvPr>
          <p:cNvSpPr>
            <a:spLocks noGrp="1"/>
          </p:cNvSpPr>
          <p:nvPr>
            <p:ph type="title"/>
          </p:nvPr>
        </p:nvSpPr>
        <p:spPr>
          <a:xfrm>
            <a:off x="838200" y="365126"/>
            <a:ext cx="10515600" cy="105108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dirty="0"/>
              <a:t>COMPROMISE OR ARRANGEMENT – </a:t>
            </a:r>
            <a:br>
              <a:rPr lang="en-IN" dirty="0"/>
            </a:br>
            <a:r>
              <a:rPr lang="en-IN" dirty="0"/>
              <a:t>SECTION 230 CA, 2013</a:t>
            </a:r>
          </a:p>
        </p:txBody>
      </p:sp>
    </p:spTree>
    <p:extLst>
      <p:ext uri="{BB962C8B-B14F-4D97-AF65-F5344CB8AC3E}">
        <p14:creationId xmlns:p14="http://schemas.microsoft.com/office/powerpoint/2010/main" val="23745185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5768BA-C5EF-4415-89F7-ED201714864F}"/>
              </a:ext>
            </a:extLst>
          </p:cNvPr>
          <p:cNvSpPr/>
          <p:nvPr/>
        </p:nvSpPr>
        <p:spPr>
          <a:xfrm>
            <a:off x="223024" y="1532696"/>
            <a:ext cx="11742235" cy="4995983"/>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07000"/>
              </a:lnSpc>
              <a:spcAft>
                <a:spcPts val="800"/>
              </a:spcAft>
            </a:pPr>
            <a:r>
              <a:rPr lang="en-IN" sz="2000" b="1" u="sng" dirty="0">
                <a:effectLst/>
                <a:latin typeface="Calibri" panose="020F0502020204030204" pitchFamily="34" charset="0"/>
                <a:ea typeface="Calibri" panose="020F0502020204030204" pitchFamily="34" charset="0"/>
                <a:cs typeface="Times New Roman" panose="02020603050405020304" pitchFamily="18" charset="0"/>
              </a:rPr>
              <a:t>SCHEME WOULD BE BINDING ON FOLLOWING AFTER NCLT SANCTION</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the company, </a:t>
            </a:r>
          </a:p>
          <a:p>
            <a:pPr marL="342900" lvl="0" indent="-342900" algn="just">
              <a:lnSpc>
                <a:spcPct val="107000"/>
              </a:lnSpc>
              <a:buFont typeface="Symbol" panose="05050102010706020507" pitchFamily="18"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all the creditors, or class of creditors or </a:t>
            </a:r>
          </a:p>
          <a:p>
            <a:pPr marL="342900" lvl="0" indent="-342900" algn="just">
              <a:lnSpc>
                <a:spcPct val="107000"/>
              </a:lnSpc>
              <a:buFont typeface="Symbol" panose="05050102010706020507" pitchFamily="18"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all the members or class of members, </a:t>
            </a:r>
          </a:p>
          <a:p>
            <a:pPr marL="342900" lvl="0" indent="-342900" algn="just">
              <a:lnSpc>
                <a:spcPct val="107000"/>
              </a:lnSpc>
              <a:buFont typeface="Symbol" panose="05050102010706020507" pitchFamily="18"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the liquidator, if any </a:t>
            </a:r>
          </a:p>
          <a:p>
            <a:pPr marL="342900" lvl="0" indent="-342900" algn="just">
              <a:lnSpc>
                <a:spcPct val="107000"/>
              </a:lnSpc>
              <a:spcAft>
                <a:spcPts val="800"/>
              </a:spcAft>
              <a:buFont typeface="Symbol" panose="05050102010706020507" pitchFamily="18"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the contributories of the company.</a:t>
            </a:r>
          </a:p>
          <a:p>
            <a:pPr algn="just">
              <a:lnSpc>
                <a:spcPct val="107000"/>
              </a:lnSpc>
              <a:spcAft>
                <a:spcPts val="800"/>
              </a:spcAft>
            </a:pPr>
            <a:r>
              <a:rPr lang="en-IN" sz="2000" b="1" u="sng" dirty="0">
                <a:effectLst/>
                <a:latin typeface="Calibri" panose="020F0502020204030204" pitchFamily="34" charset="0"/>
                <a:ea typeface="Calibri" panose="020F0502020204030204" pitchFamily="34" charset="0"/>
                <a:cs typeface="Times New Roman" panose="02020603050405020304" pitchFamily="18" charset="0"/>
              </a:rPr>
              <a:t>NCLT WILL COVER FOLLOWING IN THE ORDER PASSED FOR SANCTION OF SCHEME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for conversion of preference shares into equity shares, the option of converting arrears of dividend </a:t>
            </a:r>
          </a:p>
          <a:p>
            <a:pPr marL="342900" lvl="0" indent="-342900" algn="just">
              <a:lnSpc>
                <a:spcPct val="107000"/>
              </a:lnSpc>
              <a:buFont typeface="Symbol" panose="05050102010706020507" pitchFamily="18"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the protection of any class of creditors;</a:t>
            </a:r>
          </a:p>
          <a:p>
            <a:pPr marL="342900" lvl="0" indent="-342900" algn="just">
              <a:lnSpc>
                <a:spcPct val="107000"/>
              </a:lnSpc>
              <a:buFont typeface="Symbol" panose="05050102010706020507" pitchFamily="18"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if the compromise or arrangement results in the variation of the shareholders' rights, it shall be given effect to under the provisions of section 48;</a:t>
            </a:r>
          </a:p>
          <a:p>
            <a:pPr marL="342900" lvl="0" indent="-342900" algn="just">
              <a:lnSpc>
                <a:spcPct val="107000"/>
              </a:lnSpc>
              <a:buFont typeface="Symbol" panose="05050102010706020507" pitchFamily="18"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exit offer to dissenting shareholders, if any,</a:t>
            </a:r>
          </a:p>
          <a:p>
            <a:pPr marL="342900" lvl="0" indent="-342900" algn="just">
              <a:lnSpc>
                <a:spcPct val="107000"/>
              </a:lnSpc>
              <a:spcAft>
                <a:spcPts val="800"/>
              </a:spcAft>
              <a:buFont typeface="Symbol" panose="05050102010706020507" pitchFamily="18"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auditors certificate regarding accounting treatment, if any proposed in the scheme, conforms to accounting standards  </a:t>
            </a:r>
          </a:p>
        </p:txBody>
      </p:sp>
      <p:sp>
        <p:nvSpPr>
          <p:cNvPr id="6" name="Title 1">
            <a:extLst>
              <a:ext uri="{FF2B5EF4-FFF2-40B4-BE49-F238E27FC236}">
                <a16:creationId xmlns:a16="http://schemas.microsoft.com/office/drawing/2014/main" id="{1CBFC999-3FC3-4C45-BE9E-3DC296351D2B}"/>
              </a:ext>
            </a:extLst>
          </p:cNvPr>
          <p:cNvSpPr>
            <a:spLocks noGrp="1"/>
          </p:cNvSpPr>
          <p:nvPr>
            <p:ph type="title"/>
          </p:nvPr>
        </p:nvSpPr>
        <p:spPr>
          <a:xfrm>
            <a:off x="838200" y="365126"/>
            <a:ext cx="10515600" cy="105108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dirty="0"/>
              <a:t>COMPROMISE OR ARRANGEMENT – </a:t>
            </a:r>
            <a:br>
              <a:rPr lang="en-IN" dirty="0"/>
            </a:br>
            <a:r>
              <a:rPr lang="en-IN" dirty="0"/>
              <a:t>SECTION 230 CA, 2013</a:t>
            </a:r>
          </a:p>
        </p:txBody>
      </p:sp>
    </p:spTree>
    <p:extLst>
      <p:ext uri="{BB962C8B-B14F-4D97-AF65-F5344CB8AC3E}">
        <p14:creationId xmlns:p14="http://schemas.microsoft.com/office/powerpoint/2010/main" val="40455078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5768BA-C5EF-4415-89F7-ED201714864F}"/>
              </a:ext>
            </a:extLst>
          </p:cNvPr>
          <p:cNvSpPr/>
          <p:nvPr/>
        </p:nvSpPr>
        <p:spPr>
          <a:xfrm>
            <a:off x="535259" y="1516566"/>
            <a:ext cx="11385395" cy="4934684"/>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07000"/>
              </a:lnSpc>
              <a:spcAft>
                <a:spcPts val="800"/>
              </a:spcAft>
            </a:pPr>
            <a:r>
              <a:rPr lang="en-IN" sz="2400" b="1" u="sng" dirty="0">
                <a:effectLst/>
                <a:latin typeface="Calibri" panose="020F0502020204030204" pitchFamily="34" charset="0"/>
                <a:ea typeface="Calibri" panose="020F0502020204030204" pitchFamily="34" charset="0"/>
                <a:cs typeface="Times New Roman" panose="02020603050405020304" pitchFamily="18" charset="0"/>
              </a:rPr>
              <a:t>NCLT WILL COVER FOLLOWING IN THE ORDER PASSED FOR SANCTION OF SCHEME</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any other matter, which in the opinion of the Tribunal, are necessary to effectively implement the terms of the compromise or arrangement</a:t>
            </a:r>
          </a:p>
          <a:p>
            <a:pPr marL="342900" lvl="0" indent="-342900" algn="just">
              <a:lnSpc>
                <a:spcPct val="107000"/>
              </a:lnSpc>
              <a:spcAft>
                <a:spcPts val="800"/>
              </a:spcAft>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Order shall be filed before ROC in 30 days of receipt of order</a:t>
            </a:r>
          </a:p>
          <a:p>
            <a:pPr algn="just">
              <a:lnSpc>
                <a:spcPct val="107000"/>
              </a:lnSpc>
              <a:spcAft>
                <a:spcPts val="800"/>
              </a:spcAft>
            </a:pP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b="1" u="sng" dirty="0">
                <a:latin typeface="Calibri" panose="020F0502020204030204" pitchFamily="34" charset="0"/>
                <a:ea typeface="Calibri" panose="020F0502020204030204" pitchFamily="34" charset="0"/>
                <a:cs typeface="Times New Roman" panose="02020603050405020304" pitchFamily="18" charset="0"/>
              </a:rPr>
              <a:t>TIMELINE FOR PROCESS UNDER SECTION 230 OF THE CA, 2013 – REG 2B LIQUIDATION PROCESS REGULATIONS</a:t>
            </a:r>
          </a:p>
          <a:p>
            <a:pPr algn="just">
              <a:lnSpc>
                <a:spcPct val="107000"/>
              </a:lnSpc>
              <a:spcAft>
                <a:spcPts val="800"/>
              </a:spcAft>
            </a:pPr>
            <a:r>
              <a:rPr lang="en-US" sz="2400" dirty="0"/>
              <a:t>A compromise or arrangement proposed under Section 230 of the Companies Act must be completed within 90 (ninety) days of the liquidation order and the time taken on compromise or arrangement will not be included in the liquidation period.</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14EC9BA5-97B0-3E47-B4E8-AC816027D97C}"/>
              </a:ext>
            </a:extLst>
          </p:cNvPr>
          <p:cNvSpPr>
            <a:spLocks noGrp="1"/>
          </p:cNvSpPr>
          <p:nvPr>
            <p:ph type="title"/>
          </p:nvPr>
        </p:nvSpPr>
        <p:spPr>
          <a:xfrm>
            <a:off x="838200" y="365126"/>
            <a:ext cx="10515600" cy="105108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dirty="0"/>
              <a:t>COMPROMISE OR ARRANGEMENT – </a:t>
            </a:r>
            <a:br>
              <a:rPr lang="en-IN" dirty="0"/>
            </a:br>
            <a:r>
              <a:rPr lang="en-IN" dirty="0"/>
              <a:t>SECTION 230 CA, 2013</a:t>
            </a:r>
          </a:p>
        </p:txBody>
      </p:sp>
    </p:spTree>
    <p:extLst>
      <p:ext uri="{BB962C8B-B14F-4D97-AF65-F5344CB8AC3E}">
        <p14:creationId xmlns:p14="http://schemas.microsoft.com/office/powerpoint/2010/main" val="18632782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838200" y="292849"/>
            <a:ext cx="10681010" cy="1031455"/>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IN" sz="3800" b="1" dirty="0"/>
              <a:t>AMENDMENT TO LIQUIDATION PROCESS REGULATIONS  DATED 30.09.2021</a:t>
            </a:r>
            <a:endParaRPr lang="en-IN" sz="3800" dirty="0"/>
          </a:p>
        </p:txBody>
      </p:sp>
      <p:sp>
        <p:nvSpPr>
          <p:cNvPr id="3" name="Rectangle 2">
            <a:extLst>
              <a:ext uri="{FF2B5EF4-FFF2-40B4-BE49-F238E27FC236}">
                <a16:creationId xmlns:a16="http://schemas.microsoft.com/office/drawing/2014/main" id="{7E5768BA-C5EF-4415-89F7-ED201714864F}"/>
              </a:ext>
            </a:extLst>
          </p:cNvPr>
          <p:cNvSpPr/>
          <p:nvPr/>
        </p:nvSpPr>
        <p:spPr>
          <a:xfrm>
            <a:off x="273269" y="1471449"/>
            <a:ext cx="11592910" cy="509370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IN" sz="2500" b="1" dirty="0"/>
              <a:t>Omission of ‘“subsections (1) and (4) of’ from Sub -Regulation (1) to Regulation 2B Liquidation Process Regulations</a:t>
            </a:r>
            <a:endParaRPr lang="en-IN" sz="2500" dirty="0"/>
          </a:p>
          <a:p>
            <a:pPr algn="just"/>
            <a:r>
              <a:rPr lang="en-IN" sz="2500" dirty="0"/>
              <a:t> </a:t>
            </a:r>
          </a:p>
          <a:p>
            <a:pPr lvl="0" algn="just"/>
            <a:r>
              <a:rPr lang="en-IN" sz="2500" b="1" dirty="0"/>
              <a:t>Amended Regulation </a:t>
            </a:r>
            <a:r>
              <a:rPr lang="en-IN" sz="2500" dirty="0"/>
              <a:t>– </a:t>
            </a:r>
          </a:p>
          <a:p>
            <a:pPr algn="just"/>
            <a:r>
              <a:rPr lang="en-IN" sz="2500" dirty="0"/>
              <a:t>2B. Compromise or arrangement.</a:t>
            </a:r>
          </a:p>
          <a:p>
            <a:pPr algn="just"/>
            <a:r>
              <a:rPr lang="en-IN" sz="2500" dirty="0"/>
              <a:t> </a:t>
            </a:r>
          </a:p>
          <a:p>
            <a:pPr lvl="0" algn="just"/>
            <a:r>
              <a:rPr lang="en-IN" sz="2500" dirty="0"/>
              <a:t>Where a compromise or arrangement is proposed under section 230 of the Companies Act, 2013 (18 of 2013), it shall be completed within ninety days of the order of liquidation under section 33.</a:t>
            </a:r>
          </a:p>
          <a:p>
            <a:pPr algn="just"/>
            <a:r>
              <a:rPr lang="en-IN" sz="2500" dirty="0"/>
              <a:t> </a:t>
            </a:r>
          </a:p>
          <a:p>
            <a:pPr lvl="0" algn="just"/>
            <a:r>
              <a:rPr lang="en-IN" sz="2500" b="1" dirty="0"/>
              <a:t>Implication</a:t>
            </a:r>
            <a:r>
              <a:rPr lang="en-IN" sz="2500" dirty="0"/>
              <a:t> – </a:t>
            </a:r>
          </a:p>
          <a:p>
            <a:pPr lvl="0" algn="just"/>
            <a:r>
              <a:rPr lang="en-IN" sz="2500" dirty="0"/>
              <a:t>To give effect to Regulation 2B over all order of liquidation irrespective of the Sub-Section under which the application may have been filed</a:t>
            </a:r>
          </a:p>
        </p:txBody>
      </p:sp>
    </p:spTree>
    <p:extLst>
      <p:ext uri="{BB962C8B-B14F-4D97-AF65-F5344CB8AC3E}">
        <p14:creationId xmlns:p14="http://schemas.microsoft.com/office/powerpoint/2010/main" val="4099059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C8BED64-05F1-49FA-9DDB-C5B6663B1557}"/>
              </a:ext>
            </a:extLst>
          </p:cNvPr>
          <p:cNvSpPr>
            <a:spLocks noGrp="1"/>
          </p:cNvSpPr>
          <p:nvPr>
            <p:ph type="title"/>
          </p:nvPr>
        </p:nvSpPr>
        <p:spPr/>
        <p:txBody>
          <a:bodyPr/>
          <a:lstStyle/>
          <a:p>
            <a:pPr algn="ctr"/>
            <a:r>
              <a:rPr lang="en-IN" sz="4000" b="1" dirty="0">
                <a:effectLst/>
                <a:ea typeface="Times New Roman" panose="02020603050405020304" pitchFamily="18" charset="0"/>
                <a:cs typeface="Arial" panose="020B0604020202020204" pitchFamily="34" charset="0"/>
              </a:rPr>
              <a:t>Eligibility for appointment as Liquidator – Reg 3</a:t>
            </a:r>
            <a:endParaRPr lang="en-US" sz="4000" dirty="0"/>
          </a:p>
        </p:txBody>
      </p:sp>
      <p:pic>
        <p:nvPicPr>
          <p:cNvPr id="3" name="Picture 2">
            <a:extLst>
              <a:ext uri="{FF2B5EF4-FFF2-40B4-BE49-F238E27FC236}">
                <a16:creationId xmlns:a16="http://schemas.microsoft.com/office/drawing/2014/main" id="{574B0C8F-683F-46D0-A61F-B98249AA31D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1910479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n-IN" sz="3600" b="1" dirty="0"/>
              <a:t>JUDICIAL PRONOUNCEMENTS ON SALE AS A GOING CONCERN AND SCHEME U/S 230</a:t>
            </a:r>
          </a:p>
        </p:txBody>
      </p:sp>
      <p:sp>
        <p:nvSpPr>
          <p:cNvPr id="3" name="Rectangle 2">
            <a:extLst>
              <a:ext uri="{FF2B5EF4-FFF2-40B4-BE49-F238E27FC236}">
                <a16:creationId xmlns:a16="http://schemas.microsoft.com/office/drawing/2014/main" id="{7E5768BA-C5EF-4415-89F7-ED201714864F}"/>
              </a:ext>
            </a:extLst>
          </p:cNvPr>
          <p:cNvSpPr/>
          <p:nvPr/>
        </p:nvSpPr>
        <p:spPr>
          <a:xfrm>
            <a:off x="838200" y="1846754"/>
            <a:ext cx="10515600" cy="440120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800" b="1" dirty="0"/>
              <a:t>S.C. Sekaran vs. Amit Gupta and Ors, 2019 - </a:t>
            </a:r>
            <a:r>
              <a:rPr lang="en-US" sz="2800" dirty="0"/>
              <a:t> NCLAT while upholding the liquidation order, directed the liquidator to first take steps under Section 230 of the Companies Act for revival of the corporate debtor, and if the process is not be completed in ninety days, proceed to sell the assets of the corporate debtor collectively and then in parts in accordance with law.</a:t>
            </a:r>
          </a:p>
          <a:p>
            <a:pPr marR="0" lvl="0" algn="just" defTabSz="914400" rtl="0" eaLnBrk="1" fontAlgn="auto" latinLnBrk="0" hangingPunct="1">
              <a:lnSpc>
                <a:spcPct val="100000"/>
              </a:lnSpc>
              <a:spcBef>
                <a:spcPts val="0"/>
              </a:spcBef>
              <a:spcAft>
                <a:spcPts val="0"/>
              </a:spcAft>
              <a:buClrTx/>
              <a:buSzTx/>
              <a:tabLst/>
              <a:defRPr/>
            </a:pP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800" b="1" dirty="0"/>
              <a:t>State Bank of India vs. Maithan Alloys Limited and Ors</a:t>
            </a:r>
            <a:r>
              <a:rPr lang="en-US" sz="2800" b="1" dirty="0">
                <a:solidFill>
                  <a:prstClr val="black"/>
                </a:solidFill>
                <a:latin typeface="Calibri" panose="020F0502020204030204"/>
              </a:rPr>
              <a:t> (2020)</a:t>
            </a:r>
            <a:r>
              <a:rPr lang="en-US" sz="2800" dirty="0">
                <a:solidFill>
                  <a:prstClr val="black"/>
                </a:solidFill>
                <a:latin typeface="Calibri" panose="020F0502020204030204"/>
              </a:rPr>
              <a:t>- upheld the sale of the corporate debtor as a going concern by rejecting the objections raised by the competitor bidders. </a:t>
            </a:r>
          </a:p>
        </p:txBody>
      </p:sp>
    </p:spTree>
    <p:extLst>
      <p:ext uri="{BB962C8B-B14F-4D97-AF65-F5344CB8AC3E}">
        <p14:creationId xmlns:p14="http://schemas.microsoft.com/office/powerpoint/2010/main" val="23045207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n-IN" dirty="0"/>
              <a:t>JUDICIAL PRONOUNCEMENTS ON SALE AS A GOING CONCERN AND SCHEME U/S 230</a:t>
            </a:r>
          </a:p>
        </p:txBody>
      </p:sp>
      <p:sp>
        <p:nvSpPr>
          <p:cNvPr id="3" name="Rectangle 2">
            <a:extLst>
              <a:ext uri="{FF2B5EF4-FFF2-40B4-BE49-F238E27FC236}">
                <a16:creationId xmlns:a16="http://schemas.microsoft.com/office/drawing/2014/main" id="{7E5768BA-C5EF-4415-89F7-ED201714864F}"/>
              </a:ext>
            </a:extLst>
          </p:cNvPr>
          <p:cNvSpPr/>
          <p:nvPr/>
        </p:nvSpPr>
        <p:spPr>
          <a:xfrm>
            <a:off x="838200" y="1821354"/>
            <a:ext cx="10594538" cy="483209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400" b="1" dirty="0"/>
              <a:t>Y</a:t>
            </a:r>
            <a:r>
              <a:rPr lang="en-US" sz="2800" b="1" dirty="0"/>
              <a:t>. </a:t>
            </a:r>
            <a:r>
              <a:rPr lang="en-US" sz="2800" b="1" dirty="0" err="1"/>
              <a:t>Shivram</a:t>
            </a:r>
            <a:r>
              <a:rPr lang="en-US" sz="2800" b="1" dirty="0"/>
              <a:t> Prasad and Ors. vs. S. </a:t>
            </a:r>
            <a:r>
              <a:rPr lang="en-US" sz="2800" b="1" dirty="0" err="1"/>
              <a:t>Dhanapal</a:t>
            </a:r>
            <a:r>
              <a:rPr lang="en-US" sz="2800" b="1" dirty="0"/>
              <a:t> and Ors (2019)- </a:t>
            </a:r>
            <a:r>
              <a:rPr lang="en-US" sz="2800" dirty="0"/>
              <a:t> NCLAT laid down the steps required to be taken by the liquidator from protecting the corporate debtor into going in liquidation. NCLAT stated that the liquidator should first explore compromise or arrangement under Section 230 of the Companies Act, failing which the liquidator should take steps to sell the corporate debtor as going concern.</a:t>
            </a:r>
          </a:p>
          <a:p>
            <a:pPr marL="285750" indent="-285750" algn="just">
              <a:buFont typeface="Wingdings" panose="05000000000000000000" pitchFamily="2" charset="2"/>
              <a:buChar char="v"/>
              <a:defRPr/>
            </a:pPr>
            <a:r>
              <a:rPr lang="en-US" sz="2800" b="1" dirty="0"/>
              <a:t>Alloys and Metal vs. Hindustan Paper Corporation Ltd. - NCLT</a:t>
            </a:r>
            <a:r>
              <a:rPr lang="en-US" sz="2800" dirty="0"/>
              <a:t>, stated that a viable scheme under Section 230 of the Companies Act should be explored</a:t>
            </a:r>
            <a:endParaRPr lang="en-US" sz="2800" dirty="0">
              <a:solidFill>
                <a:prstClr val="black"/>
              </a:solidFill>
              <a:latin typeface="Calibri" panose="020F0502020204030204"/>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sz="2800" dirty="0"/>
          </a:p>
        </p:txBody>
      </p:sp>
    </p:spTree>
    <p:extLst>
      <p:ext uri="{BB962C8B-B14F-4D97-AF65-F5344CB8AC3E}">
        <p14:creationId xmlns:p14="http://schemas.microsoft.com/office/powerpoint/2010/main" val="12682138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n-IN" dirty="0"/>
              <a:t>JUDICIAL PRONOUNCEMENTS ON SALE AS A GOING CONCERN AND SCHEME U/S 230</a:t>
            </a:r>
          </a:p>
        </p:txBody>
      </p:sp>
      <p:sp>
        <p:nvSpPr>
          <p:cNvPr id="3" name="Rectangle 2">
            <a:extLst>
              <a:ext uri="{FF2B5EF4-FFF2-40B4-BE49-F238E27FC236}">
                <a16:creationId xmlns:a16="http://schemas.microsoft.com/office/drawing/2014/main" id="{7E5768BA-C5EF-4415-89F7-ED201714864F}"/>
              </a:ext>
            </a:extLst>
          </p:cNvPr>
          <p:cNvSpPr/>
          <p:nvPr/>
        </p:nvSpPr>
        <p:spPr>
          <a:xfrm>
            <a:off x="838200" y="1821354"/>
            <a:ext cx="10594538" cy="483209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800" b="1" dirty="0"/>
              <a:t>Alloys and Metal vs. Hindustan Paper Corporation Ltd. - NCLT, Delhi, (2020) </a:t>
            </a:r>
            <a:r>
              <a:rPr lang="en-US" sz="2800" dirty="0"/>
              <a:t>relying on Y. </a:t>
            </a:r>
            <a:r>
              <a:rPr lang="en-US" sz="2800" dirty="0" err="1"/>
              <a:t>Shivram</a:t>
            </a:r>
            <a:r>
              <a:rPr lang="en-US" sz="2800" dirty="0"/>
              <a:t> Prasad and Ors. vs. S. </a:t>
            </a:r>
            <a:r>
              <a:rPr lang="en-US" sz="2800" dirty="0" err="1"/>
              <a:t>Dhanapal</a:t>
            </a:r>
            <a:r>
              <a:rPr lang="en-US" sz="2800" dirty="0"/>
              <a:t> and Ors., stated that since one of the consortium members have shown interest in the stressed assets of the corporate debtor, subject to liquidator’s satisfaction, a viable scheme under Section 230 of the Companies Act should be explored.</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800" dirty="0"/>
              <a:t> </a:t>
            </a:r>
            <a:r>
              <a:rPr lang="en-US" sz="2800" b="1" dirty="0"/>
              <a:t>Ashok Kumar and Ors. vs. K.T.C. Foods Private Limited 12, the NCLT, Chandigarh </a:t>
            </a:r>
            <a:r>
              <a:rPr lang="en-US" sz="2800" dirty="0"/>
              <a:t>upheld sale of the corporate debtor as a going concern, and also clarified that dissolution of a corporate debtor is not necessary while being sold as a going concern under Regulation 32(e) of the Liquidation Regulation</a:t>
            </a:r>
            <a:endParaRPr lang="en-US" sz="2800" dirty="0">
              <a:solidFill>
                <a:prstClr val="black"/>
              </a:solidFill>
              <a:latin typeface="Calibri" panose="020F0502020204030204"/>
            </a:endParaRPr>
          </a:p>
        </p:txBody>
      </p:sp>
    </p:spTree>
    <p:extLst>
      <p:ext uri="{BB962C8B-B14F-4D97-AF65-F5344CB8AC3E}">
        <p14:creationId xmlns:p14="http://schemas.microsoft.com/office/powerpoint/2010/main" val="28227667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n-IN" dirty="0"/>
              <a:t>JUDICIAL PRONOUNCEMENTS ON SALE AS A GOING CONCERN AND SCHEME U/S 230</a:t>
            </a:r>
          </a:p>
        </p:txBody>
      </p:sp>
      <p:sp>
        <p:nvSpPr>
          <p:cNvPr id="3" name="Rectangle 2">
            <a:extLst>
              <a:ext uri="{FF2B5EF4-FFF2-40B4-BE49-F238E27FC236}">
                <a16:creationId xmlns:a16="http://schemas.microsoft.com/office/drawing/2014/main" id="{7E5768BA-C5EF-4415-89F7-ED201714864F}"/>
              </a:ext>
            </a:extLst>
          </p:cNvPr>
          <p:cNvSpPr/>
          <p:nvPr/>
        </p:nvSpPr>
        <p:spPr>
          <a:xfrm>
            <a:off x="838200" y="1821354"/>
            <a:ext cx="10594538" cy="483209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800" b="1" dirty="0"/>
              <a:t>V.K. Global vs. N. Prabhakar Liquidator(2020)</a:t>
            </a:r>
            <a:r>
              <a:rPr lang="en-US" sz="2800" dirty="0"/>
              <a:t> - </a:t>
            </a:r>
            <a:r>
              <a:rPr lang="en-US" sz="2800" dirty="0" err="1"/>
              <a:t>Smaat</a:t>
            </a:r>
            <a:r>
              <a:rPr lang="en-US" sz="2800" dirty="0"/>
              <a:t> Indian Private Limited 13, the NCLT, Hyderabad, approved the closure of the liquidation process of the corporate debtor as a going concern after an application filed by the liquidator under Regulation 45(3)(s) of the Liquidation Regulations. </a:t>
            </a:r>
          </a:p>
          <a:p>
            <a:pPr marR="0" lvl="0" algn="just" defTabSz="914400" rtl="0" eaLnBrk="1" fontAlgn="auto" latinLnBrk="0" hangingPunct="1">
              <a:lnSpc>
                <a:spcPct val="100000"/>
              </a:lnSpc>
              <a:spcBef>
                <a:spcPts val="0"/>
              </a:spcBef>
              <a:spcAft>
                <a:spcPts val="0"/>
              </a:spcAft>
              <a:buClrTx/>
              <a:buSzTx/>
              <a:tabLst/>
              <a:defRPr/>
            </a:pPr>
            <a:endParaRPr lang="en-US" sz="2800" dirty="0"/>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IN" sz="2800" b="1" dirty="0"/>
              <a:t>Gujarat NRE Coke Limited, 2018, NCLT Kolkata </a:t>
            </a:r>
            <a:r>
              <a:rPr lang="en-IN" sz="2800" dirty="0"/>
              <a:t>– AA </a:t>
            </a:r>
            <a:r>
              <a:rPr lang="en-US" sz="2800" dirty="0"/>
              <a:t>acknowledged that the sale of assets of a corporate debtor as a going concern would save the livelihood of workers and would be beneficial to the creditors.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sz="2800" dirty="0">
              <a:solidFill>
                <a:prstClr val="black"/>
              </a:solidFill>
              <a:latin typeface="Calibri" panose="020F0502020204030204"/>
            </a:endParaRPr>
          </a:p>
        </p:txBody>
      </p:sp>
    </p:spTree>
    <p:extLst>
      <p:ext uri="{BB962C8B-B14F-4D97-AF65-F5344CB8AC3E}">
        <p14:creationId xmlns:p14="http://schemas.microsoft.com/office/powerpoint/2010/main" val="8079695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n-IN" dirty="0"/>
              <a:t>JUDICIAL PRONOUNCEMENTS ON SALE AS A GOING CONCERN AND SCHEME U/S 230 – </a:t>
            </a:r>
          </a:p>
        </p:txBody>
      </p:sp>
      <p:sp>
        <p:nvSpPr>
          <p:cNvPr id="3" name="Rectangle 2">
            <a:extLst>
              <a:ext uri="{FF2B5EF4-FFF2-40B4-BE49-F238E27FC236}">
                <a16:creationId xmlns:a16="http://schemas.microsoft.com/office/drawing/2014/main" id="{7E5768BA-C5EF-4415-89F7-ED201714864F}"/>
              </a:ext>
            </a:extLst>
          </p:cNvPr>
          <p:cNvSpPr/>
          <p:nvPr/>
        </p:nvSpPr>
        <p:spPr>
          <a:xfrm>
            <a:off x="838200" y="1821354"/>
            <a:ext cx="10594538" cy="440120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IN" sz="2800" b="1" dirty="0">
                <a:solidFill>
                  <a:srgbClr val="C00000"/>
                </a:solidFill>
              </a:rPr>
              <a:t>Invest Asset Securitisations &amp; Reconstruction Pvt Limited vs. M/s Mohan Gems &amp; Jewels Pvt. Limited</a:t>
            </a:r>
            <a:r>
              <a:rPr lang="en-US" sz="2800" b="1" dirty="0">
                <a:solidFill>
                  <a:srgbClr val="C00000"/>
                </a:solidFill>
              </a:rPr>
              <a:t> 2018 - </a:t>
            </a:r>
            <a:r>
              <a:rPr lang="en-US" sz="2800" dirty="0">
                <a:solidFill>
                  <a:srgbClr val="C00000"/>
                </a:solidFill>
              </a:rPr>
              <a:t>Dismissed the application for sale  of corporate debtor as going concern on the ground that the amendment made under Regulation 45(3) of the Liquidation Regulations by the Board is beyond the powers of the Board. The NCLT, New Delhi, further stated that Regulation 45(3) of the Liquidation Regulations is in conflict with Section 54 of the IBC, which requires the liquidator make an application to the NCLT for dissolution of corporate debtor after the assets of the corporate debtor have been completely liquidated – </a:t>
            </a:r>
            <a:r>
              <a:rPr lang="en-US" sz="2800" dirty="0">
                <a:solidFill>
                  <a:schemeClr val="tx1"/>
                </a:solidFill>
              </a:rPr>
              <a:t>Stay Granted over the Same by NCLAT</a:t>
            </a:r>
            <a:endParaRPr lang="en-US" sz="2800" dirty="0">
              <a:solidFill>
                <a:srgbClr val="FF0000"/>
              </a:solidFill>
              <a:latin typeface="Calibri" panose="020F0502020204030204"/>
            </a:endParaRPr>
          </a:p>
        </p:txBody>
      </p:sp>
    </p:spTree>
    <p:extLst>
      <p:ext uri="{BB962C8B-B14F-4D97-AF65-F5344CB8AC3E}">
        <p14:creationId xmlns:p14="http://schemas.microsoft.com/office/powerpoint/2010/main" val="13009290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1DC8F2-B71A-4869-9BF9-B94961BE1476}"/>
              </a:ext>
            </a:extLst>
          </p:cNvPr>
          <p:cNvSpPr>
            <a:spLocks noGrp="1"/>
          </p:cNvSpPr>
          <p:nvPr>
            <p:ph type="title"/>
          </p:nvPr>
        </p:nvSpPr>
        <p:spPr/>
        <p:txBody>
          <a:bodyPr/>
          <a:lstStyle/>
          <a:p>
            <a:pPr algn="ctr"/>
            <a:r>
              <a:rPr lang="en-IN" sz="3200" b="1" dirty="0">
                <a:latin typeface="+mn-lt"/>
              </a:rPr>
              <a:t>Mode of sale – Reg 33</a:t>
            </a:r>
            <a:endParaRPr lang="en-US" sz="3200" b="1" dirty="0">
              <a:latin typeface="+mn-lt"/>
            </a:endParaRPr>
          </a:p>
        </p:txBody>
      </p:sp>
      <p:pic>
        <p:nvPicPr>
          <p:cNvPr id="3" name="Picture 2">
            <a:extLst>
              <a:ext uri="{FF2B5EF4-FFF2-40B4-BE49-F238E27FC236}">
                <a16:creationId xmlns:a16="http://schemas.microsoft.com/office/drawing/2014/main" id="{8B89315E-606D-4EC6-8E65-550849D0C154}"/>
              </a:ext>
            </a:extLst>
          </p:cNvPr>
          <p:cNvPicPr/>
          <p:nvPr/>
        </p:nvPicPr>
        <p:blipFill>
          <a:blip r:embed="rId2"/>
          <a:stretch>
            <a:fillRect/>
          </a:stretch>
        </p:blipFill>
        <p:spPr>
          <a:xfrm>
            <a:off x="0" y="-5475"/>
            <a:ext cx="12192000" cy="6858000"/>
          </a:xfrm>
          <a:prstGeom prst="rect">
            <a:avLst/>
          </a:prstGeom>
        </p:spPr>
      </p:pic>
    </p:spTree>
    <p:extLst>
      <p:ext uri="{BB962C8B-B14F-4D97-AF65-F5344CB8AC3E}">
        <p14:creationId xmlns:p14="http://schemas.microsoft.com/office/powerpoint/2010/main" val="2400394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F0D3763-9CAB-43AB-96CE-30349BD1024C}"/>
              </a:ext>
            </a:extLst>
          </p:cNvPr>
          <p:cNvSpPr>
            <a:spLocks noGrp="1"/>
          </p:cNvSpPr>
          <p:nvPr>
            <p:ph type="title"/>
          </p:nvPr>
        </p:nvSpPr>
        <p:spPr/>
        <p:txBody>
          <a:bodyPr/>
          <a:lstStyle/>
          <a:p>
            <a:endParaRPr lang="en-IN" dirty="0"/>
          </a:p>
        </p:txBody>
      </p:sp>
      <p:pic>
        <p:nvPicPr>
          <p:cNvPr id="3" name="Picture 2">
            <a:extLst>
              <a:ext uri="{FF2B5EF4-FFF2-40B4-BE49-F238E27FC236}">
                <a16:creationId xmlns:a16="http://schemas.microsoft.com/office/drawing/2014/main" id="{4D1A5752-19CB-4D3B-B36E-FA4EC459C1E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836722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IN" dirty="0"/>
              <a:t>PUBLIC AUCTION IS FINAL</a:t>
            </a:r>
          </a:p>
        </p:txBody>
      </p:sp>
      <p:sp>
        <p:nvSpPr>
          <p:cNvPr id="3" name="Rectangle 2">
            <a:extLst>
              <a:ext uri="{FF2B5EF4-FFF2-40B4-BE49-F238E27FC236}">
                <a16:creationId xmlns:a16="http://schemas.microsoft.com/office/drawing/2014/main" id="{7E5768BA-C5EF-4415-89F7-ED201714864F}"/>
              </a:ext>
            </a:extLst>
          </p:cNvPr>
          <p:cNvSpPr/>
          <p:nvPr/>
        </p:nvSpPr>
        <p:spPr>
          <a:xfrm>
            <a:off x="838200" y="1821354"/>
            <a:ext cx="10594538" cy="4093428"/>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800" b="1" dirty="0"/>
              <a:t>State Bank of India Vs. Maithan Alloys Limited (26.02.2020 NCLAT-New Delhi)</a:t>
            </a:r>
            <a:endParaRPr lang="en-IN" sz="2800" dirty="0"/>
          </a:p>
          <a:p>
            <a:pPr lvl="0"/>
            <a:r>
              <a:rPr lang="en-US" sz="2800" dirty="0"/>
              <a:t>Sec 35(1)(f) of Code empowers liquidator to sell the property of the corporate debtor in liquidation by public Auction, Hence there was no need for adjudicating authority to direct the liquidator for considering the proposal of R- 2 to R-4 (OTHER PARTIES) who has approached the Adjudicating Authority after due date of </a:t>
            </a:r>
            <a:r>
              <a:rPr lang="en-US" sz="2800" dirty="0" err="1"/>
              <a:t>finalisation</a:t>
            </a:r>
            <a:r>
              <a:rPr lang="en-US" sz="2800" dirty="0"/>
              <a:t> of Auction</a:t>
            </a:r>
          </a:p>
          <a:p>
            <a:pPr lvl="0"/>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2068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B0E62F-1380-4045-A883-BDE2BC8DDB90}"/>
              </a:ext>
            </a:extLst>
          </p:cNvPr>
          <p:cNvSpPr>
            <a:spLocks noGrp="1"/>
          </p:cNvSpPr>
          <p:nvPr>
            <p:ph type="title"/>
          </p:nvPr>
        </p:nvSpPr>
        <p:spPr/>
        <p:txBody>
          <a:bodyPr/>
          <a:lstStyle/>
          <a:p>
            <a:endParaRPr lang="en-IN" dirty="0"/>
          </a:p>
        </p:txBody>
      </p:sp>
      <p:sp>
        <p:nvSpPr>
          <p:cNvPr id="5" name="Text Placeholder 4">
            <a:extLst>
              <a:ext uri="{FF2B5EF4-FFF2-40B4-BE49-F238E27FC236}">
                <a16:creationId xmlns:a16="http://schemas.microsoft.com/office/drawing/2014/main" id="{AF4032C4-171D-4BAE-8B2C-5B5D6BAA989F}"/>
              </a:ext>
            </a:extLst>
          </p:cNvPr>
          <p:cNvSpPr>
            <a:spLocks noGrp="1"/>
          </p:cNvSpPr>
          <p:nvPr>
            <p:ph type="body" idx="1"/>
          </p:nvPr>
        </p:nvSpPr>
        <p:spPr/>
        <p:txBody>
          <a:bodyPr/>
          <a:lstStyle/>
          <a:p>
            <a:endParaRPr lang="en-IN" dirty="0"/>
          </a:p>
        </p:txBody>
      </p:sp>
      <p:sp>
        <p:nvSpPr>
          <p:cNvPr id="6" name="Content Placeholder 5">
            <a:extLst>
              <a:ext uri="{FF2B5EF4-FFF2-40B4-BE49-F238E27FC236}">
                <a16:creationId xmlns:a16="http://schemas.microsoft.com/office/drawing/2014/main" id="{E8FD5797-25C1-46D1-9301-3ECB3181B5B6}"/>
              </a:ext>
            </a:extLst>
          </p:cNvPr>
          <p:cNvSpPr>
            <a:spLocks noGrp="1"/>
          </p:cNvSpPr>
          <p:nvPr>
            <p:ph sz="half" idx="2"/>
          </p:nvPr>
        </p:nvSpPr>
        <p:spPr/>
        <p:txBody>
          <a:bodyPr/>
          <a:lstStyle/>
          <a:p>
            <a:endParaRPr lang="en-IN" dirty="0"/>
          </a:p>
        </p:txBody>
      </p:sp>
      <p:sp>
        <p:nvSpPr>
          <p:cNvPr id="7" name="Text Placeholder 6">
            <a:extLst>
              <a:ext uri="{FF2B5EF4-FFF2-40B4-BE49-F238E27FC236}">
                <a16:creationId xmlns:a16="http://schemas.microsoft.com/office/drawing/2014/main" id="{EB111B9E-CBE5-4891-924F-9175F4C91451}"/>
              </a:ext>
            </a:extLst>
          </p:cNvPr>
          <p:cNvSpPr>
            <a:spLocks noGrp="1"/>
          </p:cNvSpPr>
          <p:nvPr>
            <p:ph type="body" sz="quarter" idx="3"/>
          </p:nvPr>
        </p:nvSpPr>
        <p:spPr/>
        <p:txBody>
          <a:bodyPr/>
          <a:lstStyle/>
          <a:p>
            <a:endParaRPr lang="en-IN" dirty="0"/>
          </a:p>
        </p:txBody>
      </p:sp>
      <p:sp>
        <p:nvSpPr>
          <p:cNvPr id="8" name="Content Placeholder 7">
            <a:extLst>
              <a:ext uri="{FF2B5EF4-FFF2-40B4-BE49-F238E27FC236}">
                <a16:creationId xmlns:a16="http://schemas.microsoft.com/office/drawing/2014/main" id="{1EBA04C1-DF9F-4A7F-AAC7-0DA26898F43C}"/>
              </a:ext>
            </a:extLst>
          </p:cNvPr>
          <p:cNvSpPr>
            <a:spLocks noGrp="1"/>
          </p:cNvSpPr>
          <p:nvPr>
            <p:ph sz="quarter" idx="4"/>
          </p:nvPr>
        </p:nvSpPr>
        <p:spPr/>
        <p:txBody>
          <a:bodyPr/>
          <a:lstStyle/>
          <a:p>
            <a:endParaRPr lang="en-IN" dirty="0"/>
          </a:p>
        </p:txBody>
      </p:sp>
      <p:pic>
        <p:nvPicPr>
          <p:cNvPr id="3" name="Picture 2">
            <a:extLst>
              <a:ext uri="{FF2B5EF4-FFF2-40B4-BE49-F238E27FC236}">
                <a16:creationId xmlns:a16="http://schemas.microsoft.com/office/drawing/2014/main" id="{60997256-5D4C-4169-A5A3-72E9B2D7590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034232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A77B7A-E4FE-45E3-BCF3-15D9D34D11E7}"/>
              </a:ext>
            </a:extLst>
          </p:cNvPr>
          <p:cNvSpPr>
            <a:spLocks noGrp="1"/>
          </p:cNvSpPr>
          <p:nvPr>
            <p:ph type="body" idx="1"/>
          </p:nvPr>
        </p:nvSpPr>
        <p:spPr>
          <a:xfrm>
            <a:off x="697427" y="367055"/>
            <a:ext cx="5157787" cy="823912"/>
          </a:xfrm>
        </p:spPr>
        <p:style>
          <a:lnRef idx="3">
            <a:schemeClr val="lt1"/>
          </a:lnRef>
          <a:fillRef idx="1">
            <a:schemeClr val="accent1"/>
          </a:fillRef>
          <a:effectRef idx="1">
            <a:schemeClr val="accent1"/>
          </a:effectRef>
          <a:fontRef idx="minor">
            <a:schemeClr val="lt1"/>
          </a:fontRef>
        </p:style>
        <p:txBody>
          <a:bodyPr/>
          <a:lstStyle/>
          <a:p>
            <a:r>
              <a:rPr lang="en-IN" dirty="0"/>
              <a:t>Recent Amendments in Liquidation Process – w.e.f. 25/7/2019</a:t>
            </a:r>
          </a:p>
        </p:txBody>
      </p:sp>
      <p:sp>
        <p:nvSpPr>
          <p:cNvPr id="4" name="Content Placeholder 3">
            <a:extLst>
              <a:ext uri="{FF2B5EF4-FFF2-40B4-BE49-F238E27FC236}">
                <a16:creationId xmlns:a16="http://schemas.microsoft.com/office/drawing/2014/main" id="{102674C8-ED75-4079-B195-8F79EECA21CB}"/>
              </a:ext>
            </a:extLst>
          </p:cNvPr>
          <p:cNvSpPr>
            <a:spLocks noGrp="1"/>
          </p:cNvSpPr>
          <p:nvPr>
            <p:ph sz="half" idx="2"/>
          </p:nvPr>
        </p:nvSpPr>
        <p:spPr>
          <a:xfrm>
            <a:off x="642672" y="1240245"/>
            <a:ext cx="5157787" cy="5412423"/>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just"/>
            <a:r>
              <a:rPr lang="en-IN" dirty="0">
                <a:latin typeface="Baskerville" panose="02020502070401020303" pitchFamily="18" charset="0"/>
                <a:ea typeface="Baskerville" panose="02020502070401020303" pitchFamily="18" charset="0"/>
              </a:rPr>
              <a:t>Liquidation process to complete in one year as against two years – Reg 44</a:t>
            </a:r>
          </a:p>
          <a:p>
            <a:pPr algn="just"/>
            <a:r>
              <a:rPr lang="en-IN" dirty="0">
                <a:latin typeface="Baskerville" panose="02020502070401020303" pitchFamily="18" charset="0"/>
                <a:ea typeface="Baskerville" panose="02020502070401020303" pitchFamily="18" charset="0"/>
              </a:rPr>
              <a:t>Period for exploring sale as a going concern would be excluded</a:t>
            </a:r>
          </a:p>
          <a:p>
            <a:pPr algn="just"/>
            <a:r>
              <a:rPr lang="en-IN" dirty="0">
                <a:latin typeface="Baskerville" panose="02020502070401020303" pitchFamily="18" charset="0"/>
                <a:ea typeface="Baskerville" panose="02020502070401020303" pitchFamily="18" charset="0"/>
              </a:rPr>
              <a:t>In case, Liquidator fails to complete, then an application would be filed to AA for extension along with reasons and way forward</a:t>
            </a:r>
          </a:p>
          <a:p>
            <a:pPr algn="just"/>
            <a:r>
              <a:rPr lang="en-IN" dirty="0">
                <a:latin typeface="Baskerville" panose="02020502070401020303" pitchFamily="18" charset="0"/>
                <a:ea typeface="Baskerville" panose="02020502070401020303" pitchFamily="18" charset="0"/>
              </a:rPr>
              <a:t>Section 29A is also applicable to scheme of compromise or arrangement u/s 230</a:t>
            </a:r>
          </a:p>
          <a:p>
            <a:pPr algn="just"/>
            <a:r>
              <a:rPr lang="en-IN" dirty="0">
                <a:latin typeface="Baskerville" panose="02020502070401020303" pitchFamily="18" charset="0"/>
                <a:ea typeface="Baskerville" panose="02020502070401020303" pitchFamily="18" charset="0"/>
              </a:rPr>
              <a:t>Reg 37 provides that secured creditor who have not relinquished security interest would not sell the assets to persons ineligible u/s 29A</a:t>
            </a:r>
          </a:p>
        </p:txBody>
      </p:sp>
      <p:sp>
        <p:nvSpPr>
          <p:cNvPr id="5" name="Text Placeholder 4">
            <a:extLst>
              <a:ext uri="{FF2B5EF4-FFF2-40B4-BE49-F238E27FC236}">
                <a16:creationId xmlns:a16="http://schemas.microsoft.com/office/drawing/2014/main" id="{06040E7E-B924-4CDC-82FC-2D70EF87BBC1}"/>
              </a:ext>
            </a:extLst>
          </p:cNvPr>
          <p:cNvSpPr>
            <a:spLocks noGrp="1"/>
          </p:cNvSpPr>
          <p:nvPr>
            <p:ph type="body" sz="quarter" idx="3"/>
          </p:nvPr>
        </p:nvSpPr>
        <p:spPr>
          <a:xfrm>
            <a:off x="5855214" y="367055"/>
            <a:ext cx="5183188" cy="823912"/>
          </a:xfrm>
        </p:spPr>
        <p:style>
          <a:lnRef idx="1">
            <a:schemeClr val="accent2"/>
          </a:lnRef>
          <a:fillRef idx="2">
            <a:schemeClr val="accent2"/>
          </a:fillRef>
          <a:effectRef idx="1">
            <a:schemeClr val="accent2"/>
          </a:effectRef>
          <a:fontRef idx="minor">
            <a:schemeClr val="dk1"/>
          </a:fontRef>
        </p:style>
        <p:txBody>
          <a:bodyPr/>
          <a:lstStyle/>
          <a:p>
            <a:r>
              <a:rPr lang="en-IN" dirty="0"/>
              <a:t>Recent Amendments in Sale Process – Schedule I - w.e.f. 25/7/2019</a:t>
            </a:r>
          </a:p>
        </p:txBody>
      </p:sp>
      <p:sp>
        <p:nvSpPr>
          <p:cNvPr id="6" name="Content Placeholder 5">
            <a:extLst>
              <a:ext uri="{FF2B5EF4-FFF2-40B4-BE49-F238E27FC236}">
                <a16:creationId xmlns:a16="http://schemas.microsoft.com/office/drawing/2014/main" id="{F15E2C93-6568-4B10-9E0F-9AE2B2747F93}"/>
              </a:ext>
            </a:extLst>
          </p:cNvPr>
          <p:cNvSpPr>
            <a:spLocks noGrp="1"/>
          </p:cNvSpPr>
          <p:nvPr>
            <p:ph sz="quarter" idx="4"/>
          </p:nvPr>
        </p:nvSpPr>
        <p:spPr>
          <a:xfrm>
            <a:off x="5925805" y="1234771"/>
            <a:ext cx="5183188" cy="5412424"/>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gn="just"/>
            <a:r>
              <a:rPr lang="en-IN" dirty="0">
                <a:latin typeface="Baskerville" panose="02020502070401020303" pitchFamily="18" charset="0"/>
                <a:ea typeface="Baskerville" panose="02020502070401020303" pitchFamily="18" charset="0"/>
              </a:rPr>
              <a:t>Reserve price as per valuation under Reg 35</a:t>
            </a:r>
          </a:p>
          <a:p>
            <a:pPr algn="just"/>
            <a:r>
              <a:rPr lang="en-IN" dirty="0">
                <a:latin typeface="Baskerville" panose="02020502070401020303" pitchFamily="18" charset="0"/>
                <a:ea typeface="Baskerville" panose="02020502070401020303" pitchFamily="18" charset="0"/>
              </a:rPr>
              <a:t>Where auction fails, reserve price can be reduced by 25%</a:t>
            </a:r>
          </a:p>
          <a:p>
            <a:pPr algn="just"/>
            <a:r>
              <a:rPr lang="en-IN" dirty="0">
                <a:latin typeface="Baskerville" panose="02020502070401020303" pitchFamily="18" charset="0"/>
                <a:ea typeface="Baskerville" panose="02020502070401020303" pitchFamily="18" charset="0"/>
              </a:rPr>
              <a:t>Where auction still fails, the reserve price can be reduced by not more than 10%</a:t>
            </a:r>
          </a:p>
          <a:p>
            <a:pPr algn="just"/>
            <a:r>
              <a:rPr lang="en-IN" dirty="0">
                <a:latin typeface="Baskerville" panose="02020502070401020303" pitchFamily="18" charset="0"/>
                <a:ea typeface="Baskerville" panose="02020502070401020303" pitchFamily="18" charset="0"/>
              </a:rPr>
              <a:t>The highest bidder is allowed to make payment in 90 days from the date of demand</a:t>
            </a:r>
          </a:p>
          <a:p>
            <a:pPr algn="just"/>
            <a:r>
              <a:rPr lang="en-IN" dirty="0">
                <a:latin typeface="Baskerville" panose="02020502070401020303" pitchFamily="18" charset="0"/>
                <a:ea typeface="Baskerville" panose="02020502070401020303" pitchFamily="18" charset="0"/>
              </a:rPr>
              <a:t>However, payment made after 30 days shall attract an interest @ 12%</a:t>
            </a:r>
          </a:p>
          <a:p>
            <a:pPr algn="just"/>
            <a:r>
              <a:rPr lang="en-IN" dirty="0">
                <a:latin typeface="Baskerville" panose="02020502070401020303" pitchFamily="18" charset="0"/>
                <a:ea typeface="Baskerville" panose="02020502070401020303" pitchFamily="18" charset="0"/>
              </a:rPr>
              <a:t>Sale shall be cancelled in case payment is not made in time</a:t>
            </a:r>
          </a:p>
          <a:p>
            <a:pPr algn="just"/>
            <a:endParaRPr lang="en-IN"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3123242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553488" y="293276"/>
            <a:ext cx="10885193" cy="1144369"/>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IN" sz="3200" b="1" dirty="0"/>
              <a:t>COC CAN APPOINT A LIQUIDATOR OTHER THAN RP</a:t>
            </a:r>
          </a:p>
        </p:txBody>
      </p:sp>
      <p:sp>
        <p:nvSpPr>
          <p:cNvPr id="3" name="Rectangle 2">
            <a:extLst>
              <a:ext uri="{FF2B5EF4-FFF2-40B4-BE49-F238E27FC236}">
                <a16:creationId xmlns:a16="http://schemas.microsoft.com/office/drawing/2014/main" id="{B7AF2FAA-A75D-4C6A-9EE5-2E4BA3E2C681}"/>
              </a:ext>
            </a:extLst>
          </p:cNvPr>
          <p:cNvSpPr/>
          <p:nvPr/>
        </p:nvSpPr>
        <p:spPr>
          <a:xfrm>
            <a:off x="553487" y="1437645"/>
            <a:ext cx="10885194" cy="504753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sng" strike="noStrike" kern="1200" cap="none" spc="0" normalizeH="0" baseline="0" noProof="0" dirty="0">
                <a:ln>
                  <a:noFill/>
                </a:ln>
                <a:solidFill>
                  <a:prstClr val="black"/>
                </a:solidFill>
                <a:effectLst/>
                <a:uLnTx/>
                <a:uFillTx/>
                <a:latin typeface="Calibri" panose="020F0502020204030204"/>
                <a:ea typeface="+mn-ea"/>
                <a:cs typeface="+mn-cs"/>
              </a:rPr>
              <a:t>Reg 39 D of the CIRP Regulations : </a:t>
            </a:r>
            <a:r>
              <a:rPr kumimoji="0" lang="en-IN" sz="2000" i="0" strike="noStrike" kern="1200" cap="none" spc="0" normalizeH="0" baseline="0" noProof="0" dirty="0">
                <a:ln>
                  <a:noFill/>
                </a:ln>
                <a:solidFill>
                  <a:prstClr val="black"/>
                </a:solidFill>
                <a:effectLst/>
                <a:uLnTx/>
                <a:uFillTx/>
                <a:latin typeface="Calibri" panose="020F0502020204030204"/>
                <a:ea typeface="+mn-ea"/>
                <a:cs typeface="+mn-cs"/>
              </a:rPr>
              <a:t> COC will decided the fee of the liquidator while passing the resolution for liquidating the Corporate Debtor.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2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i="0" strike="noStrike" kern="1200" cap="none" spc="0" normalizeH="0" baseline="0" noProof="0" dirty="0">
                <a:ln>
                  <a:noFill/>
                </a:ln>
                <a:solidFill>
                  <a:prstClr val="black"/>
                </a:solidFill>
                <a:effectLst/>
                <a:uLnTx/>
                <a:uFillTx/>
                <a:latin typeface="Calibri" panose="020F0502020204030204"/>
                <a:ea typeface="+mn-ea"/>
                <a:cs typeface="+mn-cs"/>
              </a:rPr>
              <a:t>How can the fee be negotiated, if COC does not have power to appoint a liquidator other than the Resolution Professional.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2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i="0" strike="noStrike" kern="1200" cap="none" spc="0" normalizeH="0" baseline="0" noProof="0" dirty="0">
                <a:ln>
                  <a:noFill/>
                </a:ln>
                <a:solidFill>
                  <a:prstClr val="black"/>
                </a:solidFill>
                <a:effectLst/>
                <a:uLnTx/>
                <a:uFillTx/>
                <a:latin typeface="Calibri" panose="020F0502020204030204"/>
                <a:ea typeface="+mn-ea"/>
                <a:cs typeface="+mn-cs"/>
              </a:rPr>
              <a:t>COC can decide about the appointment of any other person as liquidator by way of a resolution. It was decided in </a:t>
            </a:r>
            <a:r>
              <a:rPr kumimoji="0" lang="en-IN" sz="2400" b="1" i="0" strike="noStrike" kern="1200" cap="none" spc="0" normalizeH="0" baseline="0" noProof="0" dirty="0">
                <a:ln>
                  <a:noFill/>
                </a:ln>
                <a:solidFill>
                  <a:prstClr val="black"/>
                </a:solidFill>
                <a:effectLst/>
                <a:uLnTx/>
                <a:uFillTx/>
                <a:latin typeface="Calibri" panose="020F0502020204030204"/>
                <a:ea typeface="+mn-ea"/>
                <a:cs typeface="+mn-cs"/>
              </a:rPr>
              <a:t>Keshav Sponge and Energy Pvt Ltd</a:t>
            </a:r>
            <a:r>
              <a:rPr kumimoji="0" lang="en-IN" sz="2000" i="0" strike="noStrike" kern="1200" cap="none" spc="0" normalizeH="0" baseline="0" noProof="0" dirty="0">
                <a:ln>
                  <a:noFill/>
                </a:ln>
                <a:solidFill>
                  <a:prstClr val="black"/>
                </a:solidFill>
                <a:effectLst/>
                <a:uLnTx/>
                <a:uFillTx/>
                <a:latin typeface="Calibri" panose="020F0502020204030204"/>
                <a:ea typeface="+mn-ea"/>
                <a:cs typeface="+mn-cs"/>
              </a:rPr>
              <a:t> by Kolkata Bench </a:t>
            </a:r>
            <a:r>
              <a:rPr lang="en-IN" sz="2000" dirty="0">
                <a:solidFill>
                  <a:prstClr val="black"/>
                </a:solidFill>
                <a:latin typeface="Calibri" panose="020F0502020204030204"/>
              </a:rPr>
              <a:t>on 14/11/2017 before even the amendment dated 6/6/2018.</a:t>
            </a:r>
            <a:r>
              <a:rPr kumimoji="0" lang="en-IN" sz="2000" i="0"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2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u="sng" dirty="0">
                <a:solidFill>
                  <a:prstClr val="black"/>
                </a:solidFill>
                <a:latin typeface="Calibri" panose="020F0502020204030204"/>
              </a:rPr>
              <a:t>Sec 34(1) of IBC</a:t>
            </a:r>
            <a:r>
              <a:rPr kumimoji="0" lang="en-IN" sz="2000" i="0" strike="noStrike" kern="1200" cap="none" spc="0" normalizeH="0" baseline="0" noProof="0" dirty="0">
                <a:ln>
                  <a:noFill/>
                </a:ln>
                <a:solidFill>
                  <a:prstClr val="black"/>
                </a:solidFill>
                <a:effectLst/>
                <a:uLnTx/>
                <a:uFillTx/>
                <a:latin typeface="Calibri" panose="020F0502020204030204"/>
                <a:ea typeface="+mn-ea"/>
                <a:cs typeface="+mn-cs"/>
              </a:rPr>
              <a:t> </a:t>
            </a:r>
            <a:r>
              <a:rPr lang="en-IN" sz="2000" b="1" u="sng" dirty="0">
                <a:solidFill>
                  <a:prstClr val="black"/>
                </a:solidFill>
                <a:latin typeface="Calibri" panose="020F0502020204030204"/>
              </a:rPr>
              <a:t>:  </a:t>
            </a:r>
            <a:r>
              <a:rPr lang="en-IN" sz="2000" dirty="0">
                <a:solidFill>
                  <a:prstClr val="black"/>
                </a:solidFill>
                <a:latin typeface="Calibri" panose="020F0502020204030204"/>
              </a:rPr>
              <a:t>Resolution Professional shall be appointed as liquidator of the Corporate Debtor subject to submission of a written consent by the Resolution Professional to the Adjudicating Authority. (w.e.f. 6/6/2018)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2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solidFill>
                  <a:prstClr val="black"/>
                </a:solidFill>
                <a:latin typeface="Calibri" panose="020F0502020204030204"/>
              </a:rPr>
              <a:t>If Resolution Professional’s consent is not filed, then any other IP can file the consent </a:t>
            </a:r>
            <a:endParaRPr kumimoji="0" lang="en-IN" sz="2000" i="0"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73216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635875" y="281043"/>
            <a:ext cx="10920249" cy="885606"/>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b="1" dirty="0"/>
              <a:t>AMENDMENT NOTIFICATION DATED 30.09.2021</a:t>
            </a:r>
            <a:endParaRPr lang="en-IN" dirty="0"/>
          </a:p>
        </p:txBody>
      </p:sp>
      <p:sp>
        <p:nvSpPr>
          <p:cNvPr id="3" name="Rectangle 2">
            <a:extLst>
              <a:ext uri="{FF2B5EF4-FFF2-40B4-BE49-F238E27FC236}">
                <a16:creationId xmlns:a16="http://schemas.microsoft.com/office/drawing/2014/main" id="{7E5768BA-C5EF-4415-89F7-ED201714864F}"/>
              </a:ext>
            </a:extLst>
          </p:cNvPr>
          <p:cNvSpPr/>
          <p:nvPr/>
        </p:nvSpPr>
        <p:spPr>
          <a:xfrm>
            <a:off x="252248" y="1386796"/>
            <a:ext cx="11529848" cy="5078313"/>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IN" sz="2200" dirty="0"/>
              <a:t> </a:t>
            </a:r>
            <a:r>
              <a:rPr lang="en-IN" sz="2500" b="1" dirty="0"/>
              <a:t>Amendments to Schedule I Liquidation Process Regulations</a:t>
            </a:r>
            <a:endParaRPr lang="en-IN" sz="2500" dirty="0"/>
          </a:p>
          <a:p>
            <a:pPr algn="ctr"/>
            <a:r>
              <a:rPr lang="en-IN" sz="2500" b="1" dirty="0"/>
              <a:t>Amended Regulation – </a:t>
            </a:r>
            <a:r>
              <a:rPr lang="en-IN" sz="2500" b="1" u="sng" dirty="0"/>
              <a:t>Schedule I</a:t>
            </a:r>
          </a:p>
          <a:p>
            <a:endParaRPr lang="en-IN" sz="1000" dirty="0"/>
          </a:p>
          <a:p>
            <a:pPr algn="just"/>
            <a:r>
              <a:rPr lang="en-IN" sz="2200" dirty="0"/>
              <a:t>(3) The liquidator shall prepare terms and conditions of sale, including reserve price, earnest money deposit as well as pre-bid qualifications, if any.</a:t>
            </a:r>
          </a:p>
          <a:p>
            <a:pPr algn="just"/>
            <a:r>
              <a:rPr lang="en-IN" sz="2200" dirty="0"/>
              <a:t>“Provided that the liquidator shall not require payment of any non-refundable deposit or fee for participation in an auction under the liquidation process:</a:t>
            </a:r>
          </a:p>
          <a:p>
            <a:pPr algn="just"/>
            <a:r>
              <a:rPr lang="en-IN" sz="2200" dirty="0"/>
              <a:t>Provided further that the earnest money deposit shall not exceed ten percent. of the reserve price.”</a:t>
            </a:r>
          </a:p>
          <a:p>
            <a:pPr algn="just"/>
            <a:r>
              <a:rPr lang="en-IN" sz="2200" dirty="0"/>
              <a:t> </a:t>
            </a:r>
          </a:p>
          <a:p>
            <a:pPr algn="just"/>
            <a:r>
              <a:rPr lang="en-IN" sz="2200" dirty="0"/>
              <a:t>(11) If required, the liquidator may conduct multiple rounds of auctions to maximize the realization from the sale of the assets, and to promote the best interests of the creditors.</a:t>
            </a:r>
          </a:p>
          <a:p>
            <a:pPr algn="just"/>
            <a:r>
              <a:rPr lang="en-IN" sz="2200" dirty="0"/>
              <a:t> </a:t>
            </a:r>
          </a:p>
          <a:p>
            <a:pPr algn="just"/>
            <a:r>
              <a:rPr lang="en-IN" sz="2200" dirty="0"/>
              <a:t>“(11A) Where the liquidator rejects the highest bid in an auction process, he shall intimate the reasons for such rejection to the highest bidder and mention it in the next progress report.”.</a:t>
            </a:r>
          </a:p>
          <a:p>
            <a:pPr marR="0" lvl="0" algn="l" defTabSz="914400" rtl="0" eaLnBrk="1" fontAlgn="auto" latinLnBrk="0" hangingPunct="1">
              <a:lnSpc>
                <a:spcPct val="100000"/>
              </a:lnSpc>
              <a:spcBef>
                <a:spcPts val="0"/>
              </a:spcBef>
              <a:spcAft>
                <a:spcPts val="1200"/>
              </a:spcAft>
              <a:buClrTx/>
              <a:buSzTx/>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5121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838200" y="88999"/>
            <a:ext cx="10515600" cy="1026123"/>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sz="4000" dirty="0"/>
              <a:t>HOW TO ASSURE TRANSPARENCY IN LIQUIDATION PROCESS</a:t>
            </a:r>
          </a:p>
        </p:txBody>
      </p:sp>
      <p:sp>
        <p:nvSpPr>
          <p:cNvPr id="3" name="Rectangle 2">
            <a:extLst>
              <a:ext uri="{FF2B5EF4-FFF2-40B4-BE49-F238E27FC236}">
                <a16:creationId xmlns:a16="http://schemas.microsoft.com/office/drawing/2014/main" id="{7E5768BA-C5EF-4415-89F7-ED201714864F}"/>
              </a:ext>
            </a:extLst>
          </p:cNvPr>
          <p:cNvSpPr/>
          <p:nvPr/>
        </p:nvSpPr>
        <p:spPr>
          <a:xfrm>
            <a:off x="223024" y="1282390"/>
            <a:ext cx="11719932" cy="5262979"/>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Regular sharing of progress and efforts made with stakeholders</a:t>
            </a: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300" dirty="0">
                <a:solidFill>
                  <a:prstClr val="black"/>
                </a:solidFill>
                <a:latin typeface="Calibri" panose="020F0502020204030204"/>
              </a:rPr>
              <a:t>Holding frequent SCC meetings and sharing the progress, efforts and hurdles e.g. litigation, lack of information, etc..</a:t>
            </a: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300" dirty="0">
                <a:solidFill>
                  <a:prstClr val="black"/>
                </a:solidFill>
                <a:latin typeface="Calibri" panose="020F0502020204030204"/>
              </a:rPr>
              <a:t>Monthly Progress Reports can be submitted to stakeholders and Quarterly Progress Reports can also be shared with stakeholders</a:t>
            </a: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Just like COC, appointment of professionals and major part of Liquidation Cost can be discussed in SCC Meetings and </a:t>
            </a:r>
            <a:r>
              <a:rPr lang="en-US" sz="2300" dirty="0">
                <a:solidFill>
                  <a:prstClr val="black"/>
                </a:solidFill>
                <a:latin typeface="Calibri" panose="020F0502020204030204"/>
              </a:rPr>
              <a:t>suggestions for better options may be discussed</a:t>
            </a: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300" dirty="0">
                <a:solidFill>
                  <a:prstClr val="black"/>
                </a:solidFill>
                <a:latin typeface="Calibri" panose="020F0502020204030204"/>
              </a:rPr>
              <a:t>Appointment of property or other brokers for sale of assets – big question on integrity except in the case of some internationally renowned companies for sale of big assets</a:t>
            </a: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Sharing of details of all the leads and interested parties in purchase of assets with the stakeholders along with contact details</a:t>
            </a: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300" dirty="0">
                <a:solidFill>
                  <a:prstClr val="black"/>
                </a:solidFill>
                <a:latin typeface="Calibri" panose="020F0502020204030204"/>
              </a:rPr>
              <a:t>Collating all the information and documents on VDR for sharing with prospective bidders</a:t>
            </a:r>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23762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838200" y="365125"/>
            <a:ext cx="10515600" cy="1062231"/>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dirty="0"/>
              <a:t>LITIGATION CHALLENGING THE DECISIONS OF LIQUIDATOR</a:t>
            </a:r>
          </a:p>
        </p:txBody>
      </p:sp>
      <p:sp>
        <p:nvSpPr>
          <p:cNvPr id="3" name="Rectangle 2">
            <a:extLst>
              <a:ext uri="{FF2B5EF4-FFF2-40B4-BE49-F238E27FC236}">
                <a16:creationId xmlns:a16="http://schemas.microsoft.com/office/drawing/2014/main" id="{7E5768BA-C5EF-4415-89F7-ED201714864F}"/>
              </a:ext>
            </a:extLst>
          </p:cNvPr>
          <p:cNvSpPr/>
          <p:nvPr/>
        </p:nvSpPr>
        <p:spPr>
          <a:xfrm>
            <a:off x="546409" y="1538868"/>
            <a:ext cx="11351941" cy="492442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1200"/>
              </a:spcAft>
              <a:defRPr/>
            </a:pPr>
            <a:r>
              <a:rPr lang="en-US" sz="2400" b="1" dirty="0"/>
              <a:t>Manjit Commercial LLP Vs. SPM Auto Pvt. Ltd. (In Liquidation) (5-Sep-19, NCLAT)</a:t>
            </a:r>
            <a:endParaRPr lang="en-IN" sz="2400" dirty="0"/>
          </a:p>
          <a:p>
            <a:pPr marL="285750" lvl="0" indent="-285750">
              <a:spcAft>
                <a:spcPts val="1200"/>
              </a:spcAft>
              <a:buFont typeface="Wingdings" panose="05000000000000000000" pitchFamily="2" charset="2"/>
              <a:buChar char="v"/>
              <a:defRPr/>
            </a:pPr>
            <a:r>
              <a:rPr lang="en-US" sz="2000" dirty="0"/>
              <a:t>The contention of the Appellant is that the Liquidator reduced the Reserve Price of this asset from 7.24 Crores to 6.15 Crores with sole objective to favour pre-decided buyer. </a:t>
            </a:r>
          </a:p>
          <a:p>
            <a:pPr marL="285750" lvl="0" indent="-285750">
              <a:spcAft>
                <a:spcPts val="1200"/>
              </a:spcAft>
              <a:buFont typeface="Wingdings" panose="05000000000000000000" pitchFamily="2" charset="2"/>
              <a:buChar char="v"/>
              <a:defRPr/>
            </a:pPr>
            <a:r>
              <a:rPr lang="en-US" sz="2000" dirty="0"/>
              <a:t>Liquidator deliberately did not disclose the area of the asset for public advertisement so that the maximum bidders could not participate in the bidding process and the assets could have been sold to a known bidder. </a:t>
            </a:r>
          </a:p>
          <a:p>
            <a:pPr marL="285750" lvl="0" indent="-285750">
              <a:spcAft>
                <a:spcPts val="1200"/>
              </a:spcAft>
              <a:buFont typeface="Wingdings" panose="05000000000000000000" pitchFamily="2" charset="2"/>
              <a:buChar char="v"/>
              <a:defRPr/>
            </a:pPr>
            <a:r>
              <a:rPr lang="en-US" sz="2000" dirty="0"/>
              <a:t>The Liquidator deliberately reduced the time period to submit the bid forms, declaration form and EMD from 8 days, which was given in the first e-auction to 3 days in the second e-auction. </a:t>
            </a:r>
          </a:p>
          <a:p>
            <a:pPr marL="285750" lvl="0" indent="-285750">
              <a:spcAft>
                <a:spcPts val="1200"/>
              </a:spcAft>
              <a:buFont typeface="Wingdings" panose="05000000000000000000" pitchFamily="2" charset="2"/>
              <a:buChar char="v"/>
              <a:defRPr/>
            </a:pPr>
            <a:r>
              <a:rPr lang="en-US" sz="2000" dirty="0"/>
              <a:t>It is submitted that the Liquidator violated the Liquidation </a:t>
            </a:r>
            <a:r>
              <a:rPr lang="en-US" sz="2000" u="sng" dirty="0">
                <a:hlinkClick r:id="rId2"/>
              </a:rPr>
              <a:t>Regulations</a:t>
            </a:r>
            <a:r>
              <a:rPr lang="en-US" sz="2000" dirty="0"/>
              <a:t> and provisions of the IBC</a:t>
            </a:r>
          </a:p>
          <a:p>
            <a:r>
              <a:rPr lang="en-US" sz="2000" u="sng" dirty="0"/>
              <a:t>Held while dismissing the appeal</a:t>
            </a:r>
            <a:endParaRPr lang="en-IN" sz="2000" dirty="0"/>
          </a:p>
          <a:p>
            <a:r>
              <a:rPr lang="en-US" sz="2000" dirty="0"/>
              <a:t>The Liquidator can reduce the Reserve Price for the reason that the earlier auction for this asset has failed.</a:t>
            </a:r>
            <a:endParaRPr lang="en-IN" sz="2000" dirty="0"/>
          </a:p>
          <a:p>
            <a:r>
              <a:rPr lang="en-US" sz="2000" dirty="0"/>
              <a:t>While preparing the terms and conditions of sale, if it is necessary the period of liquidation process may be changed by the liquidator.</a:t>
            </a:r>
            <a:endParaRPr lang="en-IN" sz="2000" dirty="0"/>
          </a:p>
        </p:txBody>
      </p:sp>
    </p:spTree>
    <p:extLst>
      <p:ext uri="{BB962C8B-B14F-4D97-AF65-F5344CB8AC3E}">
        <p14:creationId xmlns:p14="http://schemas.microsoft.com/office/powerpoint/2010/main" val="27402756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838200" y="365126"/>
            <a:ext cx="10515600" cy="114029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dirty="0"/>
              <a:t>INFRASTRUCTURE REQUIRED FOR EFFECTIVE LIQUIDATION PROCESS</a:t>
            </a:r>
          </a:p>
        </p:txBody>
      </p:sp>
      <p:sp>
        <p:nvSpPr>
          <p:cNvPr id="3" name="Rectangle 2">
            <a:extLst>
              <a:ext uri="{FF2B5EF4-FFF2-40B4-BE49-F238E27FC236}">
                <a16:creationId xmlns:a16="http://schemas.microsoft.com/office/drawing/2014/main" id="{7E5768BA-C5EF-4415-89F7-ED201714864F}"/>
              </a:ext>
            </a:extLst>
          </p:cNvPr>
          <p:cNvSpPr/>
          <p:nvPr/>
        </p:nvSpPr>
        <p:spPr>
          <a:xfrm>
            <a:off x="334537" y="1639230"/>
            <a:ext cx="11508058" cy="5262979"/>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Sale of Assets require fully trained human resources which are completely different form CIRP teams </a:t>
            </a: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Making recoveries from other current asses e.g. sundry debtors, advances, claims, arbitrations, investments, etc.</a:t>
            </a:r>
            <a:r>
              <a:rPr lang="en-US" sz="2200" dirty="0">
                <a:solidFill>
                  <a:prstClr val="black"/>
                </a:solidFill>
                <a:latin typeface="Calibri" panose="020F0502020204030204"/>
              </a:rPr>
              <a:t>. require differently trained persons</a:t>
            </a: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Preservation and protection of still assets is difficult than operational assets as it is difficult to trust security agencies</a:t>
            </a: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200" dirty="0">
                <a:solidFill>
                  <a:prstClr val="black"/>
                </a:solidFill>
                <a:latin typeface="Calibri" panose="020F0502020204030204"/>
              </a:rPr>
              <a:t>Location of assets can be any where in India and coordination with prospective bidders may be difficult</a:t>
            </a: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D</a:t>
            </a:r>
            <a:r>
              <a:rPr lang="en-US" sz="2200" dirty="0">
                <a:solidFill>
                  <a:prstClr val="black"/>
                </a:solidFill>
                <a:latin typeface="Calibri" panose="020F0502020204030204"/>
              </a:rPr>
              <a:t>ifferent manner and mode of sale may be required for different assets which may require different resources</a:t>
            </a: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Litigation may take substantial time as most proceedings would re</a:t>
            </a:r>
            <a:r>
              <a:rPr lang="en-US" sz="2200" dirty="0">
                <a:solidFill>
                  <a:prstClr val="black"/>
                </a:solidFill>
                <a:latin typeface="Calibri" panose="020F0502020204030204"/>
              </a:rPr>
              <a:t>sume during liquidation process unlike CIRP as Continuation of pending suits or proceedings is allowed in Liquidation Process.</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41807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1082565" y="239000"/>
            <a:ext cx="9867933" cy="117720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dirty="0"/>
              <a:t>INFRASTRUCTURE REQUIRED FOR SALE OF ASSETS</a:t>
            </a:r>
          </a:p>
        </p:txBody>
      </p:sp>
      <p:sp>
        <p:nvSpPr>
          <p:cNvPr id="3" name="Rectangle 2">
            <a:extLst>
              <a:ext uri="{FF2B5EF4-FFF2-40B4-BE49-F238E27FC236}">
                <a16:creationId xmlns:a16="http://schemas.microsoft.com/office/drawing/2014/main" id="{7E5768BA-C5EF-4415-89F7-ED201714864F}"/>
              </a:ext>
            </a:extLst>
          </p:cNvPr>
          <p:cNvSpPr/>
          <p:nvPr/>
        </p:nvSpPr>
        <p:spPr>
          <a:xfrm>
            <a:off x="304800" y="1671146"/>
            <a:ext cx="11727365" cy="498598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pecially trained human resources working on sale of assets</a:t>
            </a:r>
            <a:endPar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1" u="sng" dirty="0">
                <a:solidFill>
                  <a:prstClr val="black"/>
                </a:solidFill>
                <a:latin typeface="Calibri" panose="020F0502020204030204"/>
              </a:rPr>
              <a:t>Lead Generation:</a:t>
            </a:r>
            <a:r>
              <a:rPr lang="en-US" sz="2400" dirty="0">
                <a:solidFill>
                  <a:prstClr val="black"/>
                </a:solidFill>
                <a:latin typeface="Calibri" panose="020F0502020204030204"/>
              </a:rPr>
              <a:t> Public Notice as required under regulations, Posting of various property portal or business sale portals, bulk emails, bulk SMS, banner ads in property portals, display ad in news paper, posting on the website of IPE and banks; Display banner on the property.</a:t>
            </a: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Lead Management: </a:t>
            </a:r>
            <a:r>
              <a:rPr kumimoji="0" lang="en-US" sz="2400" i="0" strike="noStrike" kern="1200" cap="none" spc="0" normalizeH="0" baseline="0" noProof="0" dirty="0">
                <a:ln>
                  <a:noFill/>
                </a:ln>
                <a:solidFill>
                  <a:prstClr val="black"/>
                </a:solidFill>
                <a:effectLst/>
                <a:uLnTx/>
                <a:uFillTx/>
                <a:latin typeface="Calibri" panose="020F0502020204030204"/>
                <a:ea typeface="+mn-ea"/>
                <a:cs typeface="+mn-cs"/>
              </a:rPr>
              <a:t>Use of di</a:t>
            </a:r>
            <a:r>
              <a:rPr lang="en-US" sz="2400" dirty="0">
                <a:solidFill>
                  <a:prstClr val="black"/>
                </a:solidFill>
                <a:latin typeface="Calibri" panose="020F0502020204030204"/>
              </a:rPr>
              <a:t>gital mobile number for the entire Company, use of same email for all the advertisements, use of software for lead capturing, allocation to leads to team members, regular monitoring by team leaders and Liquidator regularly</a:t>
            </a: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1" u="sng" dirty="0">
                <a:solidFill>
                  <a:prstClr val="black"/>
                </a:solidFill>
                <a:latin typeface="Calibri" panose="020F0502020204030204"/>
              </a:rPr>
              <a:t>Due Diligence by customer: </a:t>
            </a:r>
            <a:r>
              <a:rPr lang="en-US" sz="2400" dirty="0">
                <a:solidFill>
                  <a:prstClr val="black"/>
                </a:solidFill>
                <a:latin typeface="Calibri" panose="020F0502020204030204"/>
              </a:rPr>
              <a:t>collective of all information and documents and uploading on Virtual Data Room (VDR), sharing of VDR link with prospective bidders, engaging with them for handling their questions and apprehensions, physical inspection thru local staff, developing a buyer for bidding, handholding for e-auction, etc.</a:t>
            </a:r>
            <a:endPar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03923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304800" y="239000"/>
            <a:ext cx="11414233" cy="1325563"/>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IN" sz="3000" b="1" dirty="0"/>
              <a:t>IBBI’S ELECTRONIC PLATFORM FOR HOSTING PUBLIC NOTICES OF AUCTIONS OF LIQUIDATION ASSETS UNDER THE IBBI (LIQUIDATION PROCESS) REGULATIONS, 2016</a:t>
            </a:r>
            <a:endParaRPr lang="en-IN" sz="3000" dirty="0"/>
          </a:p>
        </p:txBody>
      </p:sp>
      <p:sp>
        <p:nvSpPr>
          <p:cNvPr id="3" name="Rectangle 2">
            <a:extLst>
              <a:ext uri="{FF2B5EF4-FFF2-40B4-BE49-F238E27FC236}">
                <a16:creationId xmlns:a16="http://schemas.microsoft.com/office/drawing/2014/main" id="{7E5768BA-C5EF-4415-89F7-ED201714864F}"/>
              </a:ext>
            </a:extLst>
          </p:cNvPr>
          <p:cNvSpPr/>
          <p:nvPr/>
        </p:nvSpPr>
        <p:spPr>
          <a:xfrm>
            <a:off x="304800" y="1671147"/>
            <a:ext cx="11666483" cy="497059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IN" sz="2300" b="1" dirty="0"/>
              <a:t>Background</a:t>
            </a:r>
          </a:p>
          <a:p>
            <a:pPr marL="285750" lvl="0" indent="-285750" algn="just">
              <a:buFont typeface="Wingdings" pitchFamily="2" charset="2"/>
              <a:buChar char="v"/>
            </a:pPr>
            <a:r>
              <a:rPr lang="en-IN" sz="2300" dirty="0"/>
              <a:t>A liquidator is required to issue public notice of auctions on the website designated by IBBI</a:t>
            </a:r>
          </a:p>
          <a:p>
            <a:pPr marL="285750" lvl="0" indent="-285750" algn="just">
              <a:buFont typeface="Wingdings" pitchFamily="2" charset="2"/>
              <a:buChar char="v"/>
            </a:pPr>
            <a:r>
              <a:rPr lang="en-IN" sz="2300" dirty="0"/>
              <a:t>Liquidators are presently auctioning liquidation assets on various auction platforms. The information regarding such auctions is not available at a centralised place.</a:t>
            </a:r>
          </a:p>
          <a:p>
            <a:pPr lvl="0" algn="just"/>
            <a:endParaRPr lang="en-IN" sz="2000" dirty="0"/>
          </a:p>
          <a:p>
            <a:pPr algn="just"/>
            <a:r>
              <a:rPr lang="en-IN" sz="2300" b="1" dirty="0"/>
              <a:t>The New Portal/Website</a:t>
            </a:r>
          </a:p>
          <a:p>
            <a:pPr marL="285750" lvl="0" indent="-285750" algn="just">
              <a:buFont typeface="Wingdings" pitchFamily="2" charset="2"/>
              <a:buChar char="v"/>
            </a:pPr>
            <a:r>
              <a:rPr lang="en-IN" sz="2300" dirty="0"/>
              <a:t>The Board has provided an electronic platform on its website: </a:t>
            </a:r>
            <a:r>
              <a:rPr lang="en-IN" sz="2300" u="sng" dirty="0" err="1"/>
              <a:t>www.ibbi.gov.in</a:t>
            </a:r>
            <a:r>
              <a:rPr lang="en-IN" sz="2300" u="sng" dirty="0"/>
              <a:t> </a:t>
            </a:r>
            <a:r>
              <a:rPr lang="en-IN" sz="2300" dirty="0"/>
              <a:t>for hosting public notices of auctions of liquidation assets. The Board hereby designates this platform for the purposes of clause (5) of paragraph 1 of Schedule I of the Liquidation Process Regulations.</a:t>
            </a:r>
          </a:p>
          <a:p>
            <a:pPr algn="just"/>
            <a:endParaRPr lang="en-IN" sz="1500" dirty="0"/>
          </a:p>
          <a:p>
            <a:pPr marL="285750" lvl="0" indent="-285750" algn="just">
              <a:buFont typeface="Wingdings" pitchFamily="2" charset="2"/>
              <a:buChar char="v"/>
            </a:pPr>
            <a:r>
              <a:rPr lang="en-IN" sz="2300" dirty="0"/>
              <a:t>Liquidators are, therefore, directed to upload the public notice of every auction of any liquidation asset, with effect from 1st October, 2021, at </a:t>
            </a:r>
            <a:r>
              <a:rPr lang="en-IN" sz="2300" u="sng" dirty="0" err="1"/>
              <a:t>www.ibbi.gov.in</a:t>
            </a:r>
            <a:r>
              <a:rPr lang="en-IN" sz="2300" u="sng" dirty="0"/>
              <a:t> </a:t>
            </a:r>
            <a:r>
              <a:rPr lang="en-IN" sz="2300" dirty="0"/>
              <a:t>on the day of its publication in newspapers, through their designated login page.</a:t>
            </a:r>
          </a:p>
          <a:p>
            <a:r>
              <a:rPr lang="en-IN" dirty="0"/>
              <a:t> </a:t>
            </a:r>
          </a:p>
        </p:txBody>
      </p:sp>
    </p:spTree>
    <p:extLst>
      <p:ext uri="{BB962C8B-B14F-4D97-AF65-F5344CB8AC3E}">
        <p14:creationId xmlns:p14="http://schemas.microsoft.com/office/powerpoint/2010/main" val="15099827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838200" y="365125"/>
            <a:ext cx="10515600" cy="1151441"/>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dirty="0"/>
              <a:t>STRATEGY NORMALLY USED FOR SALE OF ASSETS</a:t>
            </a:r>
          </a:p>
        </p:txBody>
      </p:sp>
      <p:sp>
        <p:nvSpPr>
          <p:cNvPr id="3" name="Rectangle 2">
            <a:extLst>
              <a:ext uri="{FF2B5EF4-FFF2-40B4-BE49-F238E27FC236}">
                <a16:creationId xmlns:a16="http://schemas.microsoft.com/office/drawing/2014/main" id="{7E5768BA-C5EF-4415-89F7-ED201714864F}"/>
              </a:ext>
            </a:extLst>
          </p:cNvPr>
          <p:cNvSpPr/>
          <p:nvPr/>
        </p:nvSpPr>
        <p:spPr>
          <a:xfrm>
            <a:off x="838200" y="1821354"/>
            <a:ext cx="10681010" cy="477053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Confidentiality about bidders:</a:t>
            </a:r>
            <a:r>
              <a:rPr kumimoji="0" lang="en-US" sz="2200" i="0" strike="noStrike" kern="1200" cap="none" spc="0" normalizeH="0" baseline="0" noProof="0" dirty="0">
                <a:ln>
                  <a:noFill/>
                </a:ln>
                <a:solidFill>
                  <a:prstClr val="black"/>
                </a:solidFill>
                <a:effectLst/>
                <a:uLnTx/>
                <a:uFillTx/>
                <a:latin typeface="Calibri" panose="020F0502020204030204"/>
                <a:ea typeface="+mn-ea"/>
                <a:cs typeface="+mn-cs"/>
              </a:rPr>
              <a:t> Number of bidders in a case should be kept as top secret and all should get an impression that there are more bidders.</a:t>
            </a: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200" b="1" u="sng" dirty="0">
                <a:solidFill>
                  <a:prstClr val="black"/>
                </a:solidFill>
                <a:latin typeface="Calibri" panose="020F0502020204030204"/>
              </a:rPr>
              <a:t>Collection of EMD:</a:t>
            </a:r>
            <a:r>
              <a:rPr lang="en-US" sz="2200" dirty="0">
                <a:solidFill>
                  <a:prstClr val="black"/>
                </a:solidFill>
                <a:latin typeface="Calibri" panose="020F0502020204030204"/>
              </a:rPr>
              <a:t> The EMD can even be collected from a customer who is interested in lower price, EMD amount can be lesser to attract more bidders.</a:t>
            </a:r>
            <a:endPar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Frequent Price Reduction should be avoided:</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Price should be reduced only if a genuine interested party is available and is ready to give EMD, if we reduce reserve price quickly, then the customers will wait further reduction and would not bid.</a:t>
            </a: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Role of Security Guard at Site:</a:t>
            </a:r>
            <a:r>
              <a:rPr kumimoji="0" lang="en-US" sz="2200" i="0" strike="noStrike" kern="1200" cap="none" spc="0" normalizeH="0" baseline="0" noProof="0" dirty="0">
                <a:ln>
                  <a:noFill/>
                </a:ln>
                <a:solidFill>
                  <a:prstClr val="black"/>
                </a:solidFill>
                <a:effectLst/>
                <a:uLnTx/>
                <a:uFillTx/>
                <a:latin typeface="Calibri" panose="020F0502020204030204"/>
                <a:ea typeface="+mn-ea"/>
                <a:cs typeface="+mn-cs"/>
              </a:rPr>
              <a:t> The guard at site play a big role and can tell the whole story about the visitors, visitor book leads to cartelization, guard should be trained.</a:t>
            </a:r>
            <a:endPar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Specialised Agencies:</a:t>
            </a:r>
            <a:r>
              <a:rPr kumimoji="0" lang="en-US" sz="2200" i="0" strike="noStrike" kern="1200" cap="none" spc="0" normalizeH="0" baseline="0" noProof="0" dirty="0">
                <a:ln>
                  <a:noFill/>
                </a:ln>
                <a:solidFill>
                  <a:prstClr val="black"/>
                </a:solidFill>
                <a:effectLst/>
                <a:uLnTx/>
                <a:uFillTx/>
                <a:latin typeface="Calibri" panose="020F0502020204030204"/>
                <a:ea typeface="+mn-ea"/>
                <a:cs typeface="+mn-cs"/>
              </a:rPr>
              <a:t> There are Specialised agencies working in some fields e.g. Steel Scrap dealers, construction scrap dealers, textile machinery dealers, construction equipment dealers, motor vehicle dealers, etc.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8321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838200" y="365125"/>
            <a:ext cx="10515600" cy="984173"/>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dirty="0"/>
              <a:t>PROCESS OF MAKING RECOVERIES FROM OTHER ASSETS</a:t>
            </a:r>
          </a:p>
        </p:txBody>
      </p:sp>
      <p:sp>
        <p:nvSpPr>
          <p:cNvPr id="3" name="Rectangle 2">
            <a:extLst>
              <a:ext uri="{FF2B5EF4-FFF2-40B4-BE49-F238E27FC236}">
                <a16:creationId xmlns:a16="http://schemas.microsoft.com/office/drawing/2014/main" id="{7E5768BA-C5EF-4415-89F7-ED201714864F}"/>
              </a:ext>
            </a:extLst>
          </p:cNvPr>
          <p:cNvSpPr/>
          <p:nvPr/>
        </p:nvSpPr>
        <p:spPr>
          <a:xfrm>
            <a:off x="827250" y="1550020"/>
            <a:ext cx="10526550" cy="510909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Investments:</a:t>
            </a:r>
            <a:r>
              <a:rPr kumimoji="0" lang="en-US" sz="2200" i="0" strike="noStrike" kern="1200" cap="none" spc="0" normalizeH="0" baseline="0" noProof="0" dirty="0">
                <a:ln>
                  <a:noFill/>
                </a:ln>
                <a:solidFill>
                  <a:prstClr val="black"/>
                </a:solidFill>
                <a:effectLst/>
                <a:uLnTx/>
                <a:uFillTx/>
                <a:latin typeface="Calibri" panose="020F0502020204030204"/>
                <a:ea typeface="+mn-ea"/>
                <a:cs typeface="+mn-cs"/>
              </a:rPr>
              <a:t> Taking control over Demat Accounts, physical certificates, replacing signatures of Liquidator and then selling, special efforts for each type of investments</a:t>
            </a: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Recoveries for Sundry Debtors: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efforts for finding KYC, contact details, present financial position, serving information of liquidation, serving notice for recovery, issue of notice under IBC, filing of application under IBC, recovery suit in appropriate court or commercial court, sale of portfolio of receivables. </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Recoveries from Claims, Refunds, etc..:</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Handling litigation, arbitration, tax </a:t>
            </a:r>
            <a:r>
              <a:rPr lang="en-US" sz="2200" dirty="0">
                <a:solidFill>
                  <a:prstClr val="black"/>
                </a:solidFill>
                <a:latin typeface="Calibri" panose="020F0502020204030204"/>
              </a:rPr>
              <a:t>assessments, insurance claims, etc.. needs a strong litigation and legal team; efforts may not bring results as information is insufficient and promoters are not cooperating. </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Investment in Subsidiary or Associate Companies:</a:t>
            </a:r>
            <a:r>
              <a:rPr kumimoji="0" lang="en-US" sz="2200" i="0" strike="noStrike" kern="1200" cap="none" spc="0" normalizeH="0" baseline="0" noProof="0" dirty="0">
                <a:ln>
                  <a:noFill/>
                </a:ln>
                <a:solidFill>
                  <a:prstClr val="black"/>
                </a:solidFill>
                <a:effectLst/>
                <a:uLnTx/>
                <a:uFillTx/>
                <a:latin typeface="Calibri" panose="020F0502020204030204"/>
                <a:ea typeface="+mn-ea"/>
                <a:cs typeface="+mn-cs"/>
              </a:rPr>
              <a:t> taking control over management and operations, issue of appointing directors, running operations of subsidiary and associate companies till the investment is sold.</a:t>
            </a:r>
            <a:endPar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Avoidable Transaction Application:</a:t>
            </a:r>
            <a:r>
              <a:rPr kumimoji="0" lang="en-US" sz="2200" i="0" strike="noStrike" kern="1200" cap="none" spc="0" normalizeH="0" baseline="0" noProof="0" dirty="0">
                <a:ln>
                  <a:noFill/>
                </a:ln>
                <a:solidFill>
                  <a:prstClr val="black"/>
                </a:solidFill>
                <a:effectLst/>
                <a:uLnTx/>
                <a:uFillTx/>
                <a:latin typeface="Calibri" panose="020F0502020204030204"/>
                <a:ea typeface="+mn-ea"/>
                <a:cs typeface="+mn-cs"/>
              </a:rPr>
              <a:t> continued litigation on 43, 45, 50 or 66 applications</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7121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838200" y="365126"/>
            <a:ext cx="10491439" cy="1106836"/>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dirty="0"/>
              <a:t>PROCESS OF MAKING RECOVERIES FROM OTHER ASSETS…Contd</a:t>
            </a:r>
          </a:p>
        </p:txBody>
      </p:sp>
      <p:sp>
        <p:nvSpPr>
          <p:cNvPr id="3" name="Rectangle 2">
            <a:extLst>
              <a:ext uri="{FF2B5EF4-FFF2-40B4-BE49-F238E27FC236}">
                <a16:creationId xmlns:a16="http://schemas.microsoft.com/office/drawing/2014/main" id="{7E5768BA-C5EF-4415-89F7-ED201714864F}"/>
              </a:ext>
            </a:extLst>
          </p:cNvPr>
          <p:cNvSpPr/>
          <p:nvPr/>
        </p:nvSpPr>
        <p:spPr>
          <a:xfrm>
            <a:off x="827250" y="1616927"/>
            <a:ext cx="10580448" cy="498598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Performance Bank Guarantees: </a:t>
            </a:r>
            <a:r>
              <a:rPr lang="en-US" sz="2400" b="1" u="sng" dirty="0">
                <a:solidFill>
                  <a:prstClr val="black"/>
                </a:solidFill>
                <a:latin typeface="Calibri" panose="020F0502020204030204"/>
              </a:rPr>
              <a:t> I</a:t>
            </a:r>
            <a:r>
              <a:rPr kumimoji="0" lang="en-US" sz="2400" i="0" strike="noStrike" kern="1200" cap="none" spc="0" normalizeH="0" baseline="0" noProof="0" dirty="0">
                <a:ln>
                  <a:noFill/>
                </a:ln>
                <a:solidFill>
                  <a:prstClr val="black"/>
                </a:solidFill>
                <a:effectLst/>
                <a:uLnTx/>
                <a:uFillTx/>
                <a:latin typeface="Calibri" panose="020F0502020204030204"/>
                <a:ea typeface="+mn-ea"/>
                <a:cs typeface="+mn-cs"/>
              </a:rPr>
              <a:t>t is the duty of the Liquidator to protect the performance bank guarantees outstanding on the LCD by performing the contract whatever is possible</a:t>
            </a:r>
            <a:endPar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Default Liability Performance:</a:t>
            </a:r>
            <a:r>
              <a:rPr kumimoji="0" lang="en-US" sz="2400" i="0" strike="noStrike" kern="1200" cap="none" spc="0" normalizeH="0" baseline="0" noProof="0" dirty="0">
                <a:ln>
                  <a:noFill/>
                </a:ln>
                <a:solidFill>
                  <a:prstClr val="black"/>
                </a:solidFill>
                <a:effectLst/>
                <a:uLnTx/>
                <a:uFillTx/>
                <a:latin typeface="Calibri" panose="020F0502020204030204"/>
                <a:ea typeface="+mn-ea"/>
                <a:cs typeface="+mn-cs"/>
              </a:rPr>
              <a:t> the Corporate Debtor can be kept as a going concern for avoiding the invocation of outstanding warranties </a:t>
            </a:r>
            <a:r>
              <a:rPr kumimoji="0" lang="en-US" sz="2400" i="0" strike="noStrike" kern="1200" cap="none" spc="0" normalizeH="0" baseline="0" noProof="0" dirty="0" err="1">
                <a:ln>
                  <a:noFill/>
                </a:ln>
                <a:solidFill>
                  <a:prstClr val="black"/>
                </a:solidFill>
                <a:effectLst/>
                <a:uLnTx/>
                <a:uFillTx/>
                <a:latin typeface="Calibri" panose="020F0502020204030204"/>
                <a:ea typeface="+mn-ea"/>
                <a:cs typeface="+mn-cs"/>
              </a:rPr>
              <a:t>supporte</a:t>
            </a:r>
            <a:r>
              <a:rPr lang="en-US" sz="2400" dirty="0">
                <a:solidFill>
                  <a:prstClr val="black"/>
                </a:solidFill>
                <a:latin typeface="Calibri" panose="020F0502020204030204"/>
              </a:rPr>
              <a:t>d by bank guarantees.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Retention Money kept with customers:</a:t>
            </a:r>
            <a:r>
              <a:rPr kumimoji="0" lang="en-US" sz="2400" i="0" strike="noStrike" kern="1200" cap="none" spc="0" normalizeH="0" baseline="0" noProof="0" dirty="0">
                <a:ln>
                  <a:noFill/>
                </a:ln>
                <a:solidFill>
                  <a:prstClr val="black"/>
                </a:solidFill>
                <a:effectLst/>
                <a:uLnTx/>
                <a:uFillTx/>
                <a:latin typeface="Calibri" panose="020F0502020204030204"/>
                <a:ea typeface="+mn-ea"/>
                <a:cs typeface="+mn-cs"/>
              </a:rPr>
              <a:t> The Liquidator can continuously provide some service to past customers so that the retention money kept by them is released.</a:t>
            </a:r>
            <a:endPar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Security Deposits : </a:t>
            </a:r>
            <a:r>
              <a:rPr kumimoji="0" lang="en-US" sz="2400" i="0" strike="noStrike" kern="1200" cap="none" spc="0" normalizeH="0" baseline="0" noProof="0" dirty="0">
                <a:ln>
                  <a:noFill/>
                </a:ln>
                <a:solidFill>
                  <a:prstClr val="black"/>
                </a:solidFill>
                <a:effectLst/>
                <a:uLnTx/>
                <a:uFillTx/>
                <a:latin typeface="Calibri" panose="020F0502020204030204"/>
                <a:ea typeface="+mn-ea"/>
                <a:cs typeface="+mn-cs"/>
              </a:rPr>
              <a:t> Recovery can be made from various security </a:t>
            </a:r>
            <a:r>
              <a:rPr kumimoji="0" lang="en-US" sz="2400" i="0" strike="noStrike" kern="1200" cap="none" spc="0" normalizeH="0" baseline="0" noProof="0" dirty="0" err="1">
                <a:ln>
                  <a:noFill/>
                </a:ln>
                <a:solidFill>
                  <a:prstClr val="black"/>
                </a:solidFill>
                <a:effectLst/>
                <a:uLnTx/>
                <a:uFillTx/>
                <a:latin typeface="Calibri" panose="020F0502020204030204"/>
                <a:ea typeface="+mn-ea"/>
                <a:cs typeface="+mn-cs"/>
              </a:rPr>
              <a:t>deposts</a:t>
            </a:r>
            <a:r>
              <a:rPr kumimoji="0" lang="en-US" sz="2400" i="0" strike="noStrike" kern="1200" cap="none" spc="0" normalizeH="0" baseline="0" noProof="0" dirty="0">
                <a:ln>
                  <a:noFill/>
                </a:ln>
                <a:solidFill>
                  <a:prstClr val="black"/>
                </a:solidFill>
                <a:effectLst/>
                <a:uLnTx/>
                <a:uFillTx/>
                <a:latin typeface="Calibri" panose="020F0502020204030204"/>
                <a:ea typeface="+mn-ea"/>
                <a:cs typeface="+mn-cs"/>
              </a:rPr>
              <a:t> given to different agencies for availing some services and the same can be recovered by liquidator by providing them all details of performance</a:t>
            </a:r>
            <a:endPar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85624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838200" y="365126"/>
            <a:ext cx="10515600" cy="1073382"/>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dirty="0"/>
              <a:t>APPLICATION UNDER IBC FOR RECOVERY OF DEBTS OF CORPORATE DEBTOR</a:t>
            </a:r>
          </a:p>
        </p:txBody>
      </p:sp>
      <p:sp>
        <p:nvSpPr>
          <p:cNvPr id="3" name="Rectangle 2">
            <a:extLst>
              <a:ext uri="{FF2B5EF4-FFF2-40B4-BE49-F238E27FC236}">
                <a16:creationId xmlns:a16="http://schemas.microsoft.com/office/drawing/2014/main" id="{7E5768BA-C5EF-4415-89F7-ED201714864F}"/>
              </a:ext>
            </a:extLst>
          </p:cNvPr>
          <p:cNvSpPr/>
          <p:nvPr/>
        </p:nvSpPr>
        <p:spPr>
          <a:xfrm>
            <a:off x="827250" y="1821354"/>
            <a:ext cx="10594538" cy="477053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just">
              <a:spcAft>
                <a:spcPts val="1200"/>
              </a:spcAft>
              <a:defRPr/>
            </a:pPr>
            <a:r>
              <a:rPr lang="en-US" sz="2400" b="1" dirty="0"/>
              <a:t>Abhay N. </a:t>
            </a:r>
            <a:r>
              <a:rPr lang="en-US" sz="2400" b="1" dirty="0" err="1"/>
              <a:t>Manudhane</a:t>
            </a:r>
            <a:r>
              <a:rPr lang="en-US" sz="2400" b="1" dirty="0"/>
              <a:t> Vs. Gupta Coal India Pvt. Ltd (1-Oct-19, NCLAT Delhi)</a:t>
            </a:r>
            <a:endParaRPr lang="en-IN" sz="2400" dirty="0"/>
          </a:p>
          <a:p>
            <a:pPr marL="285750" lvl="0" indent="-285750" algn="just">
              <a:spcAft>
                <a:spcPts val="1200"/>
              </a:spcAft>
              <a:buFont typeface="Wingdings" panose="05000000000000000000" pitchFamily="2" charset="2"/>
              <a:buChar char="v"/>
              <a:defRPr/>
            </a:pPr>
            <a:r>
              <a:rPr lang="en-US" sz="2400" dirty="0"/>
              <a:t>No application under Chapter II (CIRP) can be filed by the ‘Corporate Debtor’, which is under Liquidation of which the Appellant is Liquidator</a:t>
            </a:r>
          </a:p>
          <a:p>
            <a:pPr marL="285750" lvl="0" indent="-285750" algn="just">
              <a:spcAft>
                <a:spcPts val="1200"/>
              </a:spcAft>
              <a:buFont typeface="Wingdings" panose="05000000000000000000" pitchFamily="2" charset="2"/>
              <a:buChar char="v"/>
              <a:defRPr/>
            </a:pPr>
            <a:r>
              <a:rPr lang="en-US" sz="2400" dirty="0"/>
              <a:t>However, in case where matter does not relate to any secured asset and recovery of any money by the ‘Corporate Debtor’, which is not under Liquidation, a suit or other legal proceedings may be instituted by the Liquidator on behalf of the ‘Corporate Debtor’, but not an application under Section 9 of the Code. </a:t>
            </a:r>
          </a:p>
          <a:p>
            <a:pPr lvl="0" algn="just">
              <a:spcAft>
                <a:spcPts val="1200"/>
              </a:spcAf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AMENDMENT IN SEC 11</a:t>
            </a:r>
            <a:r>
              <a:rPr lang="en-US" sz="2400" b="1" u="sng" dirty="0">
                <a:solidFill>
                  <a:prstClr val="black"/>
                </a:solidFill>
                <a:latin typeface="Calibri" panose="020F0502020204030204"/>
              </a:rPr>
              <a:t> – Clarified by Exp II inserted on 28/12/2019</a:t>
            </a:r>
          </a:p>
          <a:p>
            <a:pPr lvl="0" algn="just">
              <a:spcAft>
                <a:spcPts val="1200"/>
              </a:spcAft>
              <a:defRPr/>
            </a:pPr>
            <a:r>
              <a:rPr lang="en-US" sz="2400" i="1" dirty="0"/>
              <a:t>Explanation </a:t>
            </a:r>
            <a:r>
              <a:rPr lang="en-US" sz="2400" dirty="0"/>
              <a:t>II</a:t>
            </a:r>
            <a:r>
              <a:rPr lang="en-US" sz="2400" i="1" dirty="0"/>
              <a:t>.</a:t>
            </a:r>
            <a:r>
              <a:rPr lang="en-US" sz="2400" dirty="0"/>
              <a:t>- For the purposes of this section, it is hereby clarified that nothing in this section shall prevent a corporate debtor referred to in clauses </a:t>
            </a:r>
            <a:r>
              <a:rPr lang="en-US" sz="2400" i="1" dirty="0"/>
              <a:t>(a) </a:t>
            </a:r>
            <a:r>
              <a:rPr lang="en-US" sz="2400" dirty="0"/>
              <a:t>to </a:t>
            </a:r>
            <a:r>
              <a:rPr lang="en-US" sz="2400" i="1" dirty="0"/>
              <a:t>(d) </a:t>
            </a:r>
            <a:r>
              <a:rPr lang="en-US" sz="2400" dirty="0"/>
              <a:t>from initiating corporate insolvency resolution process against another corporate debtor </a:t>
            </a:r>
            <a:endPar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909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474539" y="457200"/>
            <a:ext cx="10879259" cy="93174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IN" sz="3200" b="1" dirty="0"/>
              <a:t>AA CAN APPOINT A LIQUIDATOR OTHER THAN RP</a:t>
            </a:r>
          </a:p>
        </p:txBody>
      </p:sp>
      <p:sp>
        <p:nvSpPr>
          <p:cNvPr id="3" name="Rectangle 2">
            <a:extLst>
              <a:ext uri="{FF2B5EF4-FFF2-40B4-BE49-F238E27FC236}">
                <a16:creationId xmlns:a16="http://schemas.microsoft.com/office/drawing/2014/main" id="{B7AF2FAA-A75D-4C6A-9EE5-2E4BA3E2C681}"/>
              </a:ext>
            </a:extLst>
          </p:cNvPr>
          <p:cNvSpPr/>
          <p:nvPr/>
        </p:nvSpPr>
        <p:spPr>
          <a:xfrm>
            <a:off x="468605" y="1426494"/>
            <a:ext cx="10885193" cy="52014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endParaRPr lang="en-IN" dirty="0"/>
          </a:p>
          <a:p>
            <a:r>
              <a:rPr lang="en-IN" sz="2400" b="1" dirty="0"/>
              <a:t>Sandeep Kumar Gupta, Resolution Professional Vs. </a:t>
            </a:r>
            <a:r>
              <a:rPr lang="en-US" sz="2400" b="1" dirty="0"/>
              <a:t>Stewarts &amp; Lloyds of India Ltd. &amp; An (NCLAT)</a:t>
            </a:r>
          </a:p>
          <a:p>
            <a:r>
              <a:rPr lang="en-US" sz="2400" dirty="0"/>
              <a:t>While we hold that the observations made in the impugned order should not be construed to be misconduct on the part of the RP, but as we find that the Adjudicating Authority was not satisfied with the performance of the ‘Resolution Professional’, we hold that the Adjudicating Authority was well within its jurisdiction to engage another person as ’Liquidator’. </a:t>
            </a:r>
          </a:p>
          <a:p>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IN" sz="2400" b="1" dirty="0"/>
              <a:t>Devendra </a:t>
            </a:r>
            <a:r>
              <a:rPr lang="en-IN" sz="2400" b="1" dirty="0" err="1"/>
              <a:t>Padamchand</a:t>
            </a:r>
            <a:r>
              <a:rPr lang="en-IN" sz="2400" b="1" dirty="0"/>
              <a:t> Jain,  Resolution Professional vs.  State Bank of India &amp; Ors (NCLAT)</a:t>
            </a:r>
          </a:p>
          <a:p>
            <a:r>
              <a:rPr lang="en-IN" sz="2400" dirty="0"/>
              <a:t>AA has the power to appoint or replace the RP</a:t>
            </a:r>
          </a:p>
          <a:p>
            <a:endParaRPr lang="en-IN" sz="2000" dirty="0"/>
          </a:p>
          <a:p>
            <a:endParaRPr lang="en-IN" b="1" dirty="0"/>
          </a:p>
        </p:txBody>
      </p:sp>
    </p:spTree>
    <p:extLst>
      <p:ext uri="{BB962C8B-B14F-4D97-AF65-F5344CB8AC3E}">
        <p14:creationId xmlns:p14="http://schemas.microsoft.com/office/powerpoint/2010/main" val="340487229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838200" y="365125"/>
            <a:ext cx="10515600" cy="1173743"/>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dirty="0"/>
              <a:t>MANAGEMENT OF SUBSIDIARY AND ASSOCIATE COMPANIES AND RECOVERY OF INVESTMENT </a:t>
            </a:r>
          </a:p>
        </p:txBody>
      </p:sp>
      <p:sp>
        <p:nvSpPr>
          <p:cNvPr id="3" name="Rectangle 2">
            <a:extLst>
              <a:ext uri="{FF2B5EF4-FFF2-40B4-BE49-F238E27FC236}">
                <a16:creationId xmlns:a16="http://schemas.microsoft.com/office/drawing/2014/main" id="{7E5768BA-C5EF-4415-89F7-ED201714864F}"/>
              </a:ext>
            </a:extLst>
          </p:cNvPr>
          <p:cNvSpPr/>
          <p:nvPr/>
        </p:nvSpPr>
        <p:spPr>
          <a:xfrm>
            <a:off x="334537" y="1821354"/>
            <a:ext cx="11508058" cy="466281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just">
              <a:spcAft>
                <a:spcPts val="1200"/>
              </a:spcAft>
              <a:defRPr/>
            </a:pPr>
            <a:r>
              <a:rPr lang="en-US" sz="1900" b="1" dirty="0" err="1"/>
              <a:t>Rajive</a:t>
            </a:r>
            <a:r>
              <a:rPr lang="en-US" sz="1900" b="1" dirty="0"/>
              <a:t> Kaul Vs. Vinod Kumar Kothari &amp; </a:t>
            </a:r>
            <a:r>
              <a:rPr lang="en-US" sz="1900" b="1" dirty="0" err="1"/>
              <a:t>ors</a:t>
            </a:r>
            <a:r>
              <a:rPr lang="en-US" sz="1900" b="1" dirty="0"/>
              <a:t> (20-Mar-20, NCLAT Delhi) in the case of </a:t>
            </a:r>
            <a:r>
              <a:rPr lang="en-US" sz="1900" b="1" dirty="0" err="1"/>
              <a:t>NICCO</a:t>
            </a:r>
            <a:r>
              <a:rPr lang="en-US" sz="1900" b="1" dirty="0"/>
              <a:t> Corporation Ltd</a:t>
            </a:r>
            <a:endParaRPr lang="en-IN" sz="1900" dirty="0"/>
          </a:p>
          <a:p>
            <a:pPr marL="742950" lvl="1" indent="-285750" algn="just">
              <a:spcAft>
                <a:spcPts val="1200"/>
              </a:spcAft>
              <a:buFont typeface="Wingdings" panose="05000000000000000000" pitchFamily="2" charset="2"/>
              <a:buChar char="v"/>
              <a:defRPr/>
            </a:pPr>
            <a:r>
              <a:rPr lang="en-US" sz="1900" dirty="0"/>
              <a:t>It is an axiomatic principle in Law that a Company in liquidation acts through the ‘Liquidator’ and the ‘Liquidator’ steps into the shoes in the Board of the Directors of the Company under Liquidation for the purpose of discharging is statutory duties. In reality, the property of the Company forming part of Liquidation still remain vested in the Company.</a:t>
            </a:r>
            <a:endParaRPr lang="en-IN" sz="1900" dirty="0"/>
          </a:p>
          <a:p>
            <a:pPr marL="742950" lvl="1" indent="-285750" algn="just">
              <a:spcAft>
                <a:spcPts val="1200"/>
              </a:spcAft>
              <a:buFont typeface="Wingdings" panose="05000000000000000000" pitchFamily="2" charset="2"/>
              <a:buChar char="v"/>
              <a:defRPr/>
            </a:pPr>
            <a:r>
              <a:rPr lang="en-US" sz="1900" dirty="0"/>
              <a:t>The orders passed by NCLT are free from any legal flaws.</a:t>
            </a:r>
          </a:p>
          <a:p>
            <a:pPr marL="742950" lvl="1" indent="-285750" algn="just">
              <a:spcAft>
                <a:spcPts val="1200"/>
              </a:spcAft>
              <a:buFont typeface="Wingdings" panose="05000000000000000000" pitchFamily="2" charset="2"/>
              <a:buChar char="v"/>
              <a:defRPr/>
            </a:pPr>
            <a:r>
              <a:rPr lang="en-US" sz="1900" dirty="0"/>
              <a:t>Further it is held that the Liquidator is armed with requisite powers to remove the ‘Nominee Directors’ and is entitled to nominate the ‘Directors’ and the Subsidiary Company is enjoined to act upon the replacement proposal of the ‘Existing Nominee Directors’ of ‘Corporate Debtor’.</a:t>
            </a:r>
          </a:p>
          <a:p>
            <a:pPr algn="just">
              <a:spcAft>
                <a:spcPts val="1200"/>
              </a:spcAft>
              <a:defRPr/>
            </a:pPr>
            <a:r>
              <a:rPr lang="en-US" sz="1900" b="1" dirty="0"/>
              <a:t>The Assistant Provident Fund Commissioner &amp; Recovery Officer Employees Provident Fund Organization vs </a:t>
            </a:r>
            <a:r>
              <a:rPr lang="en-US" sz="1900" b="1" dirty="0" err="1"/>
              <a:t>Florind</a:t>
            </a:r>
            <a:r>
              <a:rPr lang="en-US" sz="1900" b="1" dirty="0"/>
              <a:t> Shoes Pvt. Ltd. (CD) &amp; Ors.- (28-Jan-20, NCLAT Delhi)</a:t>
            </a:r>
          </a:p>
          <a:p>
            <a:pPr marL="742950" lvl="1" indent="-285750" algn="just">
              <a:spcAft>
                <a:spcPts val="1200"/>
              </a:spcAft>
              <a:buFont typeface="Wingdings" panose="05000000000000000000" pitchFamily="2" charset="2"/>
              <a:buChar char="v"/>
              <a:defRPr/>
            </a:pPr>
            <a:r>
              <a:rPr lang="en-US" sz="1900" dirty="0"/>
              <a:t>NCLAT has held that as in terms of provisions of </a:t>
            </a:r>
            <a:r>
              <a:rPr lang="en-US" sz="1900" dirty="0">
                <a:hlinkClick r:id="rId2"/>
              </a:rPr>
              <a:t>Section</a:t>
            </a:r>
            <a:r>
              <a:rPr lang="en-US" sz="1900" dirty="0"/>
              <a:t> 36(4)(d) of the Code assets of its subsidiary did not fall within the ambit of liquidation Estate</a:t>
            </a:r>
            <a:r>
              <a:rPr lang="en-US" sz="1900" dirty="0">
                <a:solidFill>
                  <a:prstClr val="black"/>
                </a:solidFill>
                <a:latin typeface="Calibri" panose="020F0502020204030204"/>
              </a:rPr>
              <a:t>.</a:t>
            </a:r>
            <a:endParaRPr lang="en-IN" sz="1900" dirty="0"/>
          </a:p>
        </p:txBody>
      </p:sp>
    </p:spTree>
    <p:extLst>
      <p:ext uri="{BB962C8B-B14F-4D97-AF65-F5344CB8AC3E}">
        <p14:creationId xmlns:p14="http://schemas.microsoft.com/office/powerpoint/2010/main" val="405642940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27533BE-C49E-4125-B431-11B9BDDCE71C}"/>
              </a:ext>
            </a:extLst>
          </p:cNvPr>
          <p:cNvSpPr>
            <a:spLocks noGrp="1"/>
          </p:cNvSpPr>
          <p:nvPr>
            <p:ph type="title"/>
          </p:nvPr>
        </p:nvSpPr>
        <p:spPr/>
        <p:txBody>
          <a:bodyPr/>
          <a:lstStyle/>
          <a:p>
            <a:endParaRPr lang="en-IN" dirty="0"/>
          </a:p>
        </p:txBody>
      </p:sp>
      <p:pic>
        <p:nvPicPr>
          <p:cNvPr id="3" name="Picture 2">
            <a:extLst>
              <a:ext uri="{FF2B5EF4-FFF2-40B4-BE49-F238E27FC236}">
                <a16:creationId xmlns:a16="http://schemas.microsoft.com/office/drawing/2014/main" id="{0616E93E-B3DF-47E4-AF22-579C9A14AD9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193662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234751B-FE5E-4E57-81E8-09E31A40281D}"/>
              </a:ext>
            </a:extLst>
          </p:cNvPr>
          <p:cNvSpPr>
            <a:spLocks noGrp="1"/>
          </p:cNvSpPr>
          <p:nvPr>
            <p:ph type="title"/>
          </p:nvPr>
        </p:nvSpPr>
        <p:spPr/>
        <p:txBody>
          <a:bodyPr/>
          <a:lstStyle/>
          <a:p>
            <a:endParaRPr lang="en-IN" dirty="0"/>
          </a:p>
        </p:txBody>
      </p:sp>
      <p:pic>
        <p:nvPicPr>
          <p:cNvPr id="3" name="Picture 2">
            <a:extLst>
              <a:ext uri="{FF2B5EF4-FFF2-40B4-BE49-F238E27FC236}">
                <a16:creationId xmlns:a16="http://schemas.microsoft.com/office/drawing/2014/main" id="{F51D7789-6F85-4B37-A727-BBE82C4F67C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553973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9E86766-43C6-4C74-8CD2-B37D206EEC27}"/>
              </a:ext>
            </a:extLst>
          </p:cNvPr>
          <p:cNvSpPr>
            <a:spLocks noGrp="1"/>
          </p:cNvSpPr>
          <p:nvPr>
            <p:ph type="title"/>
          </p:nvPr>
        </p:nvSpPr>
        <p:spPr/>
        <p:txBody>
          <a:bodyPr/>
          <a:lstStyle/>
          <a:p>
            <a:pPr algn="ctr"/>
            <a:r>
              <a:rPr lang="en-IN" sz="3200" dirty="0">
                <a:solidFill>
                  <a:schemeClr val="bg1"/>
                </a:solidFill>
              </a:rPr>
              <a:t>RIGHTS AND OPTIONS OF SECURED CREDITORS IN LIQUIDATION PROCEEDINGS – Sec 52 &amp; Reg 37</a:t>
            </a:r>
            <a:endParaRPr lang="en-US" sz="3200" dirty="0">
              <a:solidFill>
                <a:schemeClr val="bg1"/>
              </a:solidFill>
            </a:endParaRPr>
          </a:p>
        </p:txBody>
      </p:sp>
      <p:pic>
        <p:nvPicPr>
          <p:cNvPr id="3" name="Picture 2">
            <a:extLst>
              <a:ext uri="{FF2B5EF4-FFF2-40B4-BE49-F238E27FC236}">
                <a16:creationId xmlns:a16="http://schemas.microsoft.com/office/drawing/2014/main" id="{F9320D0E-CA83-4E3B-AC02-93473F9F3359}"/>
              </a:ext>
            </a:extLst>
          </p:cNvPr>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4168512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A22BF98-DAF6-4CDF-A13C-B159BF41029C}"/>
              </a:ext>
            </a:extLst>
          </p:cNvPr>
          <p:cNvSpPr>
            <a:spLocks noGrp="1"/>
          </p:cNvSpPr>
          <p:nvPr>
            <p:ph type="title"/>
          </p:nvPr>
        </p:nvSpPr>
        <p:spPr/>
        <p:txBody>
          <a:bodyPr/>
          <a:lstStyle/>
          <a:p>
            <a:pPr algn="ctr"/>
            <a:r>
              <a:rPr lang="en-IN" sz="2000" b="1" dirty="0">
                <a:solidFill>
                  <a:schemeClr val="bg1"/>
                </a:solidFill>
              </a:rPr>
              <a:t>Process of Realisation of security interest by secured creditor:</a:t>
            </a:r>
            <a:endParaRPr lang="en-US" sz="2000" b="1" dirty="0">
              <a:solidFill>
                <a:schemeClr val="bg1"/>
              </a:solidFill>
            </a:endParaRPr>
          </a:p>
        </p:txBody>
      </p:sp>
      <p:pic>
        <p:nvPicPr>
          <p:cNvPr id="3" name="Picture 2">
            <a:extLst>
              <a:ext uri="{FF2B5EF4-FFF2-40B4-BE49-F238E27FC236}">
                <a16:creationId xmlns:a16="http://schemas.microsoft.com/office/drawing/2014/main" id="{BC13DEDE-A1A2-478D-B06C-408C5BEAB96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808765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79F6E58-2C95-41A9-BEEE-7F34B76BD5EE}"/>
              </a:ext>
            </a:extLst>
          </p:cNvPr>
          <p:cNvSpPr>
            <a:spLocks noGrp="1"/>
          </p:cNvSpPr>
          <p:nvPr>
            <p:ph type="title"/>
          </p:nvPr>
        </p:nvSpPr>
        <p:spPr/>
        <p:txBody>
          <a:bodyPr/>
          <a:lstStyle/>
          <a:p>
            <a:pPr algn="ctr"/>
            <a:r>
              <a:rPr lang="en-IN" sz="3200" dirty="0">
                <a:solidFill>
                  <a:schemeClr val="bg1"/>
                </a:solidFill>
                <a:latin typeface="+mn-lt"/>
                <a:ea typeface="+mn-ea"/>
                <a:cs typeface="+mn-cs"/>
              </a:rPr>
              <a:t>Process for Sale of Secured Assets other than under </a:t>
            </a:r>
            <a:br>
              <a:rPr lang="en-IN" sz="3200" dirty="0">
                <a:solidFill>
                  <a:schemeClr val="bg1"/>
                </a:solidFill>
                <a:latin typeface="+mn-lt"/>
                <a:ea typeface="+mn-ea"/>
                <a:cs typeface="+mn-cs"/>
              </a:rPr>
            </a:br>
            <a:r>
              <a:rPr lang="en-IN" sz="3200" dirty="0">
                <a:solidFill>
                  <a:schemeClr val="bg1"/>
                </a:solidFill>
                <a:latin typeface="+mn-lt"/>
                <a:ea typeface="+mn-ea"/>
                <a:cs typeface="+mn-cs"/>
              </a:rPr>
              <a:t>SARFAESI or RDBA</a:t>
            </a:r>
            <a:endParaRPr lang="en-US" sz="3200" dirty="0">
              <a:solidFill>
                <a:schemeClr val="bg1"/>
              </a:solidFill>
              <a:latin typeface="+mn-lt"/>
              <a:ea typeface="+mn-ea"/>
              <a:cs typeface="+mn-cs"/>
            </a:endParaRPr>
          </a:p>
        </p:txBody>
      </p:sp>
      <p:pic>
        <p:nvPicPr>
          <p:cNvPr id="3" name="Picture 2">
            <a:extLst>
              <a:ext uri="{FF2B5EF4-FFF2-40B4-BE49-F238E27FC236}">
                <a16:creationId xmlns:a16="http://schemas.microsoft.com/office/drawing/2014/main" id="{80E30E3D-5421-4F10-A545-5BFD3929068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915504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585882" y="1680963"/>
            <a:ext cx="4805996" cy="3988317"/>
          </a:xfrm>
          <a:solidFill>
            <a:schemeClr val="accent4"/>
          </a:solidFill>
        </p:spPr>
        <p:txBody>
          <a:bodyPr vert="horz" lIns="91440" tIns="45720" rIns="91440" bIns="45720" rtlCol="0" anchor="t">
            <a:normAutofit/>
          </a:bodyPr>
          <a:lstStyle/>
          <a:p>
            <a:r>
              <a:rPr lang="en-US" sz="4400" b="1" dirty="0">
                <a:solidFill>
                  <a:srgbClr val="000000"/>
                </a:solidFill>
              </a:rPr>
              <a:t>INCOME TAX PROVISIONS APPLICABLE TO COMPANIES UNDER CIRP OR LIQUIDATION</a:t>
            </a:r>
          </a:p>
        </p:txBody>
      </p:sp>
      <p:sp>
        <p:nvSpPr>
          <p:cNvPr id="1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2882" r="3" b="3"/>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201616647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24167"/>
          </a:xfrm>
        </p:spPr>
        <p:txBody>
          <a:bodyPr>
            <a:noAutofit/>
          </a:bodyPr>
          <a:lstStyle/>
          <a:p>
            <a:r>
              <a:rPr lang="en-IN" sz="2800" b="1" u="sng" dirty="0"/>
              <a:t>INCOME TAX PROVISIONS APPLICABLE TO COMPANIES UNDER CIRP OR LIQUIDATION</a:t>
            </a:r>
            <a:endParaRPr lang="en-US" sz="2800" dirty="0"/>
          </a:p>
        </p:txBody>
      </p:sp>
      <p:sp>
        <p:nvSpPr>
          <p:cNvPr id="3" name="TextBox 2"/>
          <p:cNvSpPr txBox="1"/>
          <p:nvPr/>
        </p:nvSpPr>
        <p:spPr>
          <a:xfrm>
            <a:off x="178189" y="1105103"/>
            <a:ext cx="5086351" cy="600164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IN" sz="2400" b="1" u="sng" dirty="0"/>
              <a:t>Section 178, which provides for </a:t>
            </a:r>
          </a:p>
          <a:p>
            <a:endParaRPr lang="en-US" sz="2400" b="1" dirty="0"/>
          </a:p>
          <a:p>
            <a:pPr marL="285750" lvl="0" indent="-285750">
              <a:buFont typeface="Arial" panose="020B0604020202020204" pitchFamily="34" charset="0"/>
              <a:buChar char="•"/>
            </a:pPr>
            <a:r>
              <a:rPr lang="en-IN" sz="2400" b="1" dirty="0"/>
              <a:t>Liquidator to notify to Assessing Officer about commencement of liquidation</a:t>
            </a:r>
          </a:p>
          <a:p>
            <a:pPr marL="285750" lvl="0" indent="-285750">
              <a:buFont typeface="Arial" panose="020B0604020202020204" pitchFamily="34" charset="0"/>
              <a:buChar char="•"/>
            </a:pPr>
            <a:endParaRPr lang="en-US" sz="2400" b="1" dirty="0"/>
          </a:p>
          <a:p>
            <a:pPr marL="285750" lvl="0" indent="-285750">
              <a:buFont typeface="Arial" panose="020B0604020202020204" pitchFamily="34" charset="0"/>
              <a:buChar char="•"/>
            </a:pPr>
            <a:r>
              <a:rPr lang="en-IN" sz="2400" b="1" dirty="0"/>
              <a:t>Assessing Officer to notify amount due from the Company to Liquidator</a:t>
            </a:r>
          </a:p>
          <a:p>
            <a:pPr marL="285750" lvl="0" indent="-285750">
              <a:buFont typeface="Arial" panose="020B0604020202020204" pitchFamily="34" charset="0"/>
              <a:buChar char="•"/>
            </a:pPr>
            <a:endParaRPr lang="en-US" sz="2400" b="1" dirty="0"/>
          </a:p>
          <a:p>
            <a:pPr marL="285750" lvl="0" indent="-285750">
              <a:buFont typeface="Arial" panose="020B0604020202020204" pitchFamily="34" charset="0"/>
              <a:buChar char="•"/>
            </a:pPr>
            <a:r>
              <a:rPr lang="en-IN" sz="2400" b="1" dirty="0"/>
              <a:t>Liquidator to take prior approval from IT Department before sale of assets</a:t>
            </a:r>
            <a:endParaRPr lang="en-US" sz="2400" b="1" dirty="0"/>
          </a:p>
          <a:p>
            <a:endParaRPr lang="en-IN" sz="2400" b="1" dirty="0"/>
          </a:p>
          <a:p>
            <a:r>
              <a:rPr lang="en-IN" sz="2400" b="1" dirty="0"/>
              <a:t>THESE PROVISIONS ARE NOT APPLICABLE TO COMPANIES UNDER IBC</a:t>
            </a:r>
            <a:endParaRPr lang="en-US" sz="2400" b="1" dirty="0"/>
          </a:p>
        </p:txBody>
      </p:sp>
      <p:sp>
        <p:nvSpPr>
          <p:cNvPr id="4" name="TextBox 3"/>
          <p:cNvSpPr txBox="1"/>
          <p:nvPr/>
        </p:nvSpPr>
        <p:spPr>
          <a:xfrm>
            <a:off x="5712804" y="1099660"/>
            <a:ext cx="6419850" cy="600164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IN" sz="2400" b="1" u="sng" dirty="0"/>
              <a:t>Section 46 - Capital gains on distribution of assets by companies in liquidation</a:t>
            </a:r>
          </a:p>
          <a:p>
            <a:endParaRPr lang="en-US" sz="2400" b="1" dirty="0"/>
          </a:p>
          <a:p>
            <a:pPr marL="342900" lvl="0" indent="-342900">
              <a:buFont typeface="Arial" panose="020B0604020202020204" pitchFamily="34" charset="0"/>
              <a:buChar char="•"/>
            </a:pPr>
            <a:r>
              <a:rPr lang="en-IN" sz="2400" b="1" dirty="0"/>
              <a:t>Where the assets of a company are distributed to its shareholders on its liquidation</a:t>
            </a:r>
          </a:p>
          <a:p>
            <a:pPr marL="342900" lvl="0" indent="-342900">
              <a:buFont typeface="Arial" panose="020B0604020202020204" pitchFamily="34" charset="0"/>
              <a:buChar char="•"/>
            </a:pPr>
            <a:endParaRPr lang="en-US" sz="2400" b="1" dirty="0"/>
          </a:p>
          <a:p>
            <a:pPr marL="342900" lvl="0" indent="-342900">
              <a:buFont typeface="Arial" panose="020B0604020202020204" pitchFamily="34" charset="0"/>
              <a:buChar char="•"/>
            </a:pPr>
            <a:r>
              <a:rPr lang="en-IN" sz="2400" b="1" dirty="0"/>
              <a:t>Such distribution shall not be regarded as a transfer by the company for the purposes of section 45</a:t>
            </a:r>
          </a:p>
          <a:p>
            <a:pPr marL="342900" lvl="0" indent="-342900">
              <a:buFont typeface="Arial" panose="020B0604020202020204" pitchFamily="34" charset="0"/>
              <a:buChar char="•"/>
            </a:pPr>
            <a:endParaRPr lang="en-US" sz="2400" b="1" dirty="0"/>
          </a:p>
          <a:p>
            <a:pPr marL="342900" lvl="0" indent="-342900">
              <a:buFont typeface="Arial" panose="020B0604020202020204" pitchFamily="34" charset="0"/>
              <a:buChar char="•"/>
            </a:pPr>
            <a:r>
              <a:rPr lang="en-IN" sz="2400" b="1" dirty="0"/>
              <a:t>Shareholder who have received any money or assets would be taxed in his individual hands</a:t>
            </a:r>
            <a:endParaRPr lang="en-US" sz="2400" b="1" dirty="0"/>
          </a:p>
          <a:p>
            <a:pPr marL="342900" lvl="0" indent="-342900">
              <a:buFont typeface="Arial" panose="020B0604020202020204" pitchFamily="34" charset="0"/>
              <a:buChar char="•"/>
            </a:pPr>
            <a:r>
              <a:rPr lang="en-IN" sz="2400" b="1" dirty="0"/>
              <a:t>These provisions are applicable to most of the Companies undergoing Voluntary Liquidation under IBC</a:t>
            </a:r>
            <a:endParaRPr lang="en-US" sz="2400" b="1" dirty="0"/>
          </a:p>
        </p:txBody>
      </p:sp>
      <p:cxnSp>
        <p:nvCxnSpPr>
          <p:cNvPr id="5" name="Straight Connector 4"/>
          <p:cNvCxnSpPr/>
          <p:nvPr/>
        </p:nvCxnSpPr>
        <p:spPr>
          <a:xfrm flipH="1">
            <a:off x="5562600" y="1704975"/>
            <a:ext cx="9524" cy="484232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819327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24167"/>
          </a:xfrm>
        </p:spPr>
        <p:txBody>
          <a:bodyPr>
            <a:noAutofit/>
          </a:bodyPr>
          <a:lstStyle/>
          <a:p>
            <a:r>
              <a:rPr lang="en-IN" sz="2800" b="1" u="sng" dirty="0"/>
              <a:t>INCOME TAX PROVISIONS APPLICABLE TO COMPANIES UNDER CIRP OR LIQUIDATION</a:t>
            </a:r>
            <a:endParaRPr lang="en-US" sz="2800" dirty="0"/>
          </a:p>
        </p:txBody>
      </p:sp>
      <p:sp>
        <p:nvSpPr>
          <p:cNvPr id="3" name="TextBox 2"/>
          <p:cNvSpPr txBox="1"/>
          <p:nvPr/>
        </p:nvSpPr>
        <p:spPr>
          <a:xfrm>
            <a:off x="178189" y="1105103"/>
            <a:ext cx="5086351" cy="63709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sng" strike="noStrike" kern="1200" cap="none" spc="0" normalizeH="0" baseline="0" noProof="0" dirty="0">
                <a:ln>
                  <a:noFill/>
                </a:ln>
                <a:solidFill>
                  <a:prstClr val="black"/>
                </a:solidFill>
                <a:effectLst/>
                <a:uLnTx/>
                <a:uFillTx/>
                <a:latin typeface="Calibri"/>
                <a:ea typeface="+mn-ea"/>
                <a:cs typeface="+mn-cs"/>
              </a:rPr>
              <a:t>Section 288, which provides for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400" i="0" u="none" strike="noStrike" kern="1200" cap="none" spc="0" normalizeH="0" baseline="0" noProof="0" dirty="0">
                <a:ln>
                  <a:noFill/>
                </a:ln>
                <a:solidFill>
                  <a:prstClr val="black"/>
                </a:solidFill>
                <a:effectLst/>
                <a:uLnTx/>
                <a:uFillTx/>
                <a:latin typeface="Calibri"/>
                <a:ea typeface="+mn-ea"/>
                <a:cs typeface="+mn-cs"/>
              </a:rPr>
              <a:t>Authority would be provided to RP and Liquidator to appear before the IT authorities as ‘Authorised Representative’ w.e.f. 01/04/2020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285750" lvl="0" indent="-285750">
              <a:buFont typeface="Arial" panose="020B0604020202020204" pitchFamily="34" charset="0"/>
              <a:buChar char="•"/>
            </a:pPr>
            <a:r>
              <a:rPr lang="en-IN" sz="2400" b="1" u="sng" dirty="0">
                <a:solidFill>
                  <a:prstClr val="black"/>
                </a:solidFill>
              </a:rPr>
              <a:t>Section 140, which provides for </a:t>
            </a:r>
            <a:r>
              <a:rPr lang="en-IN" sz="2400" dirty="0">
                <a:solidFill>
                  <a:prstClr val="black"/>
                </a:solidFill>
              </a:rPr>
              <a:t>Verification of return of income can be authorised by RP or Liquidator as may be prescribed w.e.f. 01/04/2020 </a:t>
            </a:r>
          </a:p>
          <a:p>
            <a:pPr marL="285750" lvl="0" indent="-285750">
              <a:buFont typeface="Arial" panose="020B0604020202020204" pitchFamily="34" charset="0"/>
              <a:buChar char="•"/>
            </a:pPr>
            <a:endParaRPr lang="en-IN" sz="2400" dirty="0">
              <a:solidFill>
                <a:prstClr val="black"/>
              </a:solidFill>
            </a:endParaRPr>
          </a:p>
          <a:p>
            <a:pPr marL="285750" lvl="0" indent="-285750">
              <a:buFont typeface="Arial" panose="020B0604020202020204" pitchFamily="34" charset="0"/>
              <a:buChar char="•"/>
            </a:pPr>
            <a:r>
              <a:rPr lang="en-IN" sz="2400" dirty="0">
                <a:solidFill>
                  <a:prstClr val="black"/>
                </a:solidFill>
              </a:rPr>
              <a:t>– earlier RP was allowed w.e.f 01/04/2018</a:t>
            </a:r>
            <a:endParaRPr kumimoji="0" lang="en-IN" sz="2400" i="0"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5712804" y="1099660"/>
            <a:ext cx="6419850" cy="827919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r>
              <a:rPr lang="en-US" sz="2000" b="1" u="sng" dirty="0"/>
              <a:t>Section 56(2)(x) of the Income-tax Act</a:t>
            </a:r>
          </a:p>
          <a:p>
            <a:pPr lvl="0"/>
            <a:r>
              <a:rPr lang="en-US" sz="2000" dirty="0"/>
              <a:t>Provide for chargeability of income in case of receipt of money or specified property for no or inadequate consideration</a:t>
            </a:r>
          </a:p>
          <a:p>
            <a:pPr lvl="0"/>
            <a:endParaRPr lang="en-US" sz="2000" b="1" u="sng" dirty="0"/>
          </a:p>
          <a:p>
            <a:pPr lvl="0"/>
            <a:r>
              <a:rPr lang="en-US" sz="2000" u="sng" dirty="0"/>
              <a:t>Section 50CA of the Income-tax Act</a:t>
            </a:r>
          </a:p>
          <a:p>
            <a:pPr lvl="0"/>
            <a:r>
              <a:rPr lang="en-US" sz="2000" dirty="0"/>
              <a:t>Provides for deeming of fair market value of unquoted shares for computing the capital gains from the transfer of such shares</a:t>
            </a:r>
          </a:p>
          <a:p>
            <a:pPr lvl="0"/>
            <a:endParaRPr lang="en-US" sz="2000" b="1" u="sng" dirty="0"/>
          </a:p>
          <a:p>
            <a:pPr lvl="0"/>
            <a:r>
              <a:rPr lang="en-US" sz="2000" dirty="0"/>
              <a:t>For both these provisions, the fair market value is determined based on the prescribed method. Currently, the provisions of section 56(2)(x) are not applicable to certain specified transactions. However, no such exemption is available under section 50CA.</a:t>
            </a:r>
          </a:p>
          <a:p>
            <a:pPr lvl="0"/>
            <a:endParaRPr lang="en-US" sz="2000" b="1" u="sng" dirty="0"/>
          </a:p>
          <a:p>
            <a:pPr lvl="0"/>
            <a:r>
              <a:rPr lang="en-US" sz="2000" dirty="0"/>
              <a:t>Amended these sections to empower the Board to prescribe transactions undertaken by certain class of persons to which the provisions of section 56(2)(x) and 50CA shall not be applicable. w.e.f. 01/04/2020 – conditions may be provided</a:t>
            </a:r>
            <a:endParaRPr lang="en-US" sz="2000" b="1" u="sng" dirty="0"/>
          </a:p>
          <a:p>
            <a:pPr lvl="0"/>
            <a:endParaRPr lang="en-US" dirty="0"/>
          </a:p>
          <a:p>
            <a:pPr lvl="0"/>
            <a:endParaRPr lang="en-US" dirty="0"/>
          </a:p>
          <a:p>
            <a:pPr lvl="0"/>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a:p>
            <a:pPr lvl="0"/>
            <a:endParaRPr lang="en-US" sz="2400" b="1" dirty="0">
              <a:solidFill>
                <a:prstClr val="white"/>
              </a:solidFill>
              <a:latin typeface="Calibri"/>
            </a:endParaRPr>
          </a:p>
          <a:p>
            <a:pPr lvl="0"/>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a:p>
            <a:pPr lvl="0"/>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5" name="Straight Connector 4"/>
          <p:cNvCxnSpPr/>
          <p:nvPr/>
        </p:nvCxnSpPr>
        <p:spPr>
          <a:xfrm flipH="1">
            <a:off x="5562600" y="1704975"/>
            <a:ext cx="9524" cy="484232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0125893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8126" y="1389064"/>
            <a:ext cx="2400300" cy="4230686"/>
          </a:xfrm>
        </p:spPr>
        <p:txBody>
          <a:bodyPr>
            <a:noAutofit/>
          </a:bodyPr>
          <a:lstStyle/>
          <a:p>
            <a:r>
              <a:rPr lang="en-IN" sz="3600" b="1" dirty="0"/>
              <a:t>Capital Gain tax on sale of assets during liquidation process</a:t>
            </a:r>
            <a:endParaRPr lang="en-US" sz="3600" dirty="0"/>
          </a:p>
        </p:txBody>
      </p:sp>
      <p:graphicFrame>
        <p:nvGraphicFramePr>
          <p:cNvPr id="3" name="Diagram 2"/>
          <p:cNvGraphicFramePr/>
          <p:nvPr/>
        </p:nvGraphicFramePr>
        <p:xfrm>
          <a:off x="3088649" y="252244"/>
          <a:ext cx="8591552" cy="6370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flipH="1">
            <a:off x="2916807" y="1083247"/>
            <a:ext cx="9524" cy="484232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0037855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468604" y="568712"/>
            <a:ext cx="10883336" cy="857782"/>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IN" sz="3200" b="1" dirty="0"/>
              <a:t>LIQUIDATOR CAN NOT BE REMOVED BY COC</a:t>
            </a:r>
          </a:p>
        </p:txBody>
      </p:sp>
      <p:sp>
        <p:nvSpPr>
          <p:cNvPr id="3" name="Rectangle 2">
            <a:extLst>
              <a:ext uri="{FF2B5EF4-FFF2-40B4-BE49-F238E27FC236}">
                <a16:creationId xmlns:a16="http://schemas.microsoft.com/office/drawing/2014/main" id="{B7AF2FAA-A75D-4C6A-9EE5-2E4BA3E2C681}"/>
              </a:ext>
            </a:extLst>
          </p:cNvPr>
          <p:cNvSpPr/>
          <p:nvPr/>
        </p:nvSpPr>
        <p:spPr>
          <a:xfrm>
            <a:off x="468605" y="1426494"/>
            <a:ext cx="10883336" cy="49244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200" b="1" dirty="0"/>
              <a:t>Punjab National Bank Vs. Mr. Kiran Shah Liquidator of ORG Informatics Ltd. (21-Jan-20, NCLAT DELHI)</a:t>
            </a:r>
            <a:endParaRPr lang="en-IN" sz="2200" dirty="0"/>
          </a:p>
          <a:p>
            <a:pPr marL="285750" indent="-285750">
              <a:buFont typeface="Wingdings" panose="05000000000000000000" pitchFamily="2" charset="2"/>
              <a:buChar char="v"/>
            </a:pPr>
            <a:r>
              <a:rPr lang="en-US" sz="2200" dirty="0"/>
              <a:t>In the CIRP of M/s. ORG Informatics Limited (Corporate Debtor), the CoC of which the ‘Punjab National Bank’ is the lead Bank, decided to move application for liquidation of the Corporate Debtor. The said application has been accepted by the Adjudicating Authority, Ahmedabad Bench by impugned order dated 20.11.2019. The Resolution Professional has been asked to continue as Liquidator.  Appeal filed against the appointment of Liquidator.</a:t>
            </a:r>
          </a:p>
          <a:p>
            <a:endParaRPr lang="en-IN" sz="2200" dirty="0"/>
          </a:p>
          <a:p>
            <a:r>
              <a:rPr lang="en-US" sz="2200" u="sng" dirty="0"/>
              <a:t>Held while dismissing the appeal</a:t>
            </a:r>
            <a:endParaRPr lang="en-IN" sz="2200" dirty="0"/>
          </a:p>
          <a:p>
            <a:r>
              <a:rPr lang="en-US" sz="2200" dirty="0"/>
              <a:t> </a:t>
            </a:r>
            <a:endParaRPr lang="en-IN" sz="2200" dirty="0"/>
          </a:p>
          <a:p>
            <a:r>
              <a:rPr lang="en-US" sz="2200" dirty="0"/>
              <a:t>After the liquidation the ‘Committee of Creditors’ has no role to play and they are simply a claimant whose matters are to be determined by the Liquidator and cannot move an application for removal of Liquidator in absence of any provisions under the law.</a:t>
            </a:r>
            <a:endParaRPr lang="en-IN" sz="22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06841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8126" y="1389064"/>
            <a:ext cx="2400300" cy="4230686"/>
          </a:xfrm>
        </p:spPr>
        <p:txBody>
          <a:bodyPr>
            <a:noAutofit/>
          </a:bodyPr>
          <a:lstStyle/>
          <a:p>
            <a:r>
              <a:rPr lang="en-IN" sz="3600" b="1" dirty="0"/>
              <a:t>Capital Gain tax on sale of assets during liquidation process</a:t>
            </a:r>
            <a:endParaRPr lang="en-US" sz="3600" dirty="0"/>
          </a:p>
        </p:txBody>
      </p:sp>
      <p:graphicFrame>
        <p:nvGraphicFramePr>
          <p:cNvPr id="3" name="Diagram 2"/>
          <p:cNvGraphicFramePr/>
          <p:nvPr/>
        </p:nvGraphicFramePr>
        <p:xfrm>
          <a:off x="3286125" y="113122"/>
          <a:ext cx="8799038" cy="6579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flipH="1">
            <a:off x="3019425" y="1083247"/>
            <a:ext cx="9524" cy="484232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355523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8126" y="1389064"/>
            <a:ext cx="2400300" cy="4230686"/>
          </a:xfrm>
        </p:spPr>
        <p:txBody>
          <a:bodyPr>
            <a:noAutofit/>
          </a:bodyPr>
          <a:lstStyle/>
          <a:p>
            <a:r>
              <a:rPr lang="en-IN" sz="3600" b="1" dirty="0"/>
              <a:t>Ms. Pooja Bahry vs. Gee Ispat Pvt Ltd</a:t>
            </a:r>
            <a:br>
              <a:rPr lang="en-IN" sz="3600" b="1" dirty="0"/>
            </a:br>
            <a:r>
              <a:rPr lang="en-IN" sz="3600" b="1" dirty="0"/>
              <a:t>NCLT – New Delhi Bench</a:t>
            </a:r>
            <a:endParaRPr lang="en-US" sz="3600" dirty="0"/>
          </a:p>
        </p:txBody>
      </p:sp>
      <p:graphicFrame>
        <p:nvGraphicFramePr>
          <p:cNvPr id="3" name="Diagram 2"/>
          <p:cNvGraphicFramePr/>
          <p:nvPr/>
        </p:nvGraphicFramePr>
        <p:xfrm>
          <a:off x="3286125" y="113122"/>
          <a:ext cx="8799038" cy="6579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flipH="1">
            <a:off x="3019425" y="1083247"/>
            <a:ext cx="9524" cy="484232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169887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8126" y="1389064"/>
            <a:ext cx="2400300" cy="4230686"/>
          </a:xfrm>
        </p:spPr>
        <p:txBody>
          <a:bodyPr>
            <a:noAutofit/>
          </a:bodyPr>
          <a:lstStyle/>
          <a:p>
            <a:r>
              <a:rPr lang="en-IN" sz="3600" b="1" dirty="0"/>
              <a:t>GST on sale of Capital Goods under liquidation</a:t>
            </a:r>
            <a:endParaRPr lang="en-US" sz="3600" dirty="0"/>
          </a:p>
        </p:txBody>
      </p:sp>
      <p:graphicFrame>
        <p:nvGraphicFramePr>
          <p:cNvPr id="3" name="Diagram 2"/>
          <p:cNvGraphicFramePr/>
          <p:nvPr>
            <p:extLst>
              <p:ext uri="{D42A27DB-BD31-4B8C-83A1-F6EECF244321}">
                <p14:modId xmlns:p14="http://schemas.microsoft.com/office/powerpoint/2010/main" val="3901240149"/>
              </p:ext>
            </p:extLst>
          </p:nvPr>
        </p:nvGraphicFramePr>
        <p:xfrm>
          <a:off x="3286125" y="113122"/>
          <a:ext cx="8799038" cy="6579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flipH="1">
            <a:off x="3019425" y="1083247"/>
            <a:ext cx="9524" cy="484232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932554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225083"/>
            <a:ext cx="11676185" cy="998806"/>
          </a:xfrm>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IN" sz="3600" dirty="0">
                <a:solidFill>
                  <a:schemeClr val="tx1"/>
                </a:solidFill>
              </a:rPr>
              <a:t>RIGHTS OF TAX AUTHORITIES DURING LIQUIDATION PROCESS</a:t>
            </a:r>
            <a:endParaRPr lang="en-US" sz="3600" dirty="0">
              <a:solidFill>
                <a:schemeClr val="tx1"/>
              </a:solidFill>
            </a:endParaRPr>
          </a:p>
        </p:txBody>
      </p:sp>
      <p:graphicFrame>
        <p:nvGraphicFramePr>
          <p:cNvPr id="4" name="Diagram 3"/>
          <p:cNvGraphicFramePr/>
          <p:nvPr/>
        </p:nvGraphicFramePr>
        <p:xfrm>
          <a:off x="99344" y="1570390"/>
          <a:ext cx="11344796" cy="4742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978570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12206" y="1958302"/>
            <a:ext cx="2473844" cy="1754326"/>
          </a:xfrm>
          <a:prstGeom prst="rect">
            <a:avLst/>
          </a:prstGeom>
        </p:spPr>
        <p:txBody>
          <a:bodyPr wrap="square">
            <a:spAutoFit/>
          </a:bodyPr>
          <a:lstStyle/>
          <a:p>
            <a:pPr algn="ctr"/>
            <a:r>
              <a:rPr lang="en-IN" sz="3600" b="1" dirty="0"/>
              <a:t>During Liquidation Process </a:t>
            </a:r>
            <a:endParaRPr lang="en-US" sz="3600" dirty="0"/>
          </a:p>
        </p:txBody>
      </p:sp>
      <p:cxnSp>
        <p:nvCxnSpPr>
          <p:cNvPr id="5" name="Straight Connector 4"/>
          <p:cNvCxnSpPr/>
          <p:nvPr/>
        </p:nvCxnSpPr>
        <p:spPr>
          <a:xfrm flipH="1">
            <a:off x="2781300" y="444472"/>
            <a:ext cx="9525" cy="5731348"/>
          </a:xfrm>
          <a:prstGeom prst="line">
            <a:avLst/>
          </a:prstGeom>
          <a:ln w="28575"/>
        </p:spPr>
        <p:style>
          <a:lnRef idx="1">
            <a:schemeClr val="dk1"/>
          </a:lnRef>
          <a:fillRef idx="0">
            <a:schemeClr val="dk1"/>
          </a:fillRef>
          <a:effectRef idx="0">
            <a:schemeClr val="dk1"/>
          </a:effectRef>
          <a:fontRef idx="minor">
            <a:schemeClr val="tx1"/>
          </a:fontRef>
        </p:style>
      </p:cxnSp>
      <p:sp>
        <p:nvSpPr>
          <p:cNvPr id="6" name="Rectangle 5"/>
          <p:cNvSpPr/>
          <p:nvPr/>
        </p:nvSpPr>
        <p:spPr>
          <a:xfrm>
            <a:off x="212206" y="230744"/>
            <a:ext cx="2378594"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IN" b="1" dirty="0"/>
              <a:t>PENDING ASSESSMENTS DURING CIRP &amp; </a:t>
            </a:r>
            <a:br>
              <a:rPr lang="en-IN" b="1" dirty="0"/>
            </a:br>
            <a:r>
              <a:rPr lang="en-IN" b="1" dirty="0"/>
              <a:t>IN RESOLUTION PLANS</a:t>
            </a:r>
            <a:endParaRPr lang="en-US" b="1" dirty="0"/>
          </a:p>
        </p:txBody>
      </p:sp>
      <p:graphicFrame>
        <p:nvGraphicFramePr>
          <p:cNvPr id="7" name="Diagram 6"/>
          <p:cNvGraphicFramePr/>
          <p:nvPr/>
        </p:nvGraphicFramePr>
        <p:xfrm>
          <a:off x="2906952" y="757153"/>
          <a:ext cx="907168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20272" y="143256"/>
            <a:ext cx="658368" cy="658368"/>
          </a:xfrm>
          <a:prstGeom prst="rect">
            <a:avLst/>
          </a:prstGeom>
        </p:spPr>
      </p:pic>
    </p:spTree>
    <p:extLst>
      <p:ext uri="{BB962C8B-B14F-4D97-AF65-F5344CB8AC3E}">
        <p14:creationId xmlns:p14="http://schemas.microsoft.com/office/powerpoint/2010/main" val="131829516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8126" y="1389064"/>
            <a:ext cx="2400300" cy="4230686"/>
          </a:xfrm>
        </p:spPr>
        <p:txBody>
          <a:bodyPr>
            <a:noAutofit/>
          </a:bodyPr>
          <a:lstStyle/>
          <a:p>
            <a:r>
              <a:rPr lang="en-IN" sz="3600" b="1" dirty="0"/>
              <a:t>GST on sale of business or a part as a Going Concern</a:t>
            </a:r>
            <a:endParaRPr lang="en-US" sz="3600" dirty="0"/>
          </a:p>
        </p:txBody>
      </p:sp>
      <p:graphicFrame>
        <p:nvGraphicFramePr>
          <p:cNvPr id="3" name="Diagram 2"/>
          <p:cNvGraphicFramePr/>
          <p:nvPr>
            <p:extLst>
              <p:ext uri="{D42A27DB-BD31-4B8C-83A1-F6EECF244321}">
                <p14:modId xmlns:p14="http://schemas.microsoft.com/office/powerpoint/2010/main" val="139742553"/>
              </p:ext>
            </p:extLst>
          </p:nvPr>
        </p:nvGraphicFramePr>
        <p:xfrm>
          <a:off x="3286125" y="113122"/>
          <a:ext cx="8799038" cy="6579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flipH="1">
            <a:off x="3019425" y="1083247"/>
            <a:ext cx="9524" cy="484232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6213418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CDDA-57DF-4909-9ECA-1865FC8E68F5}"/>
              </a:ext>
            </a:extLst>
          </p:cNvPr>
          <p:cNvSpPr>
            <a:spLocks noGrp="1"/>
          </p:cNvSpPr>
          <p:nvPr>
            <p:ph type="title"/>
          </p:nvPr>
        </p:nvSpPr>
        <p:spPr>
          <a:xfrm>
            <a:off x="838200" y="315964"/>
            <a:ext cx="10628670" cy="1155997"/>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3600" b="1" dirty="0"/>
              <a:t>APPLICABILITY OF GST ON SALE AS A GOING CONCERN</a:t>
            </a:r>
            <a:endParaRPr lang="en-IN" sz="3600" b="1" dirty="0"/>
          </a:p>
        </p:txBody>
      </p:sp>
      <p:sp>
        <p:nvSpPr>
          <p:cNvPr id="3" name="TextBox 2">
            <a:extLst>
              <a:ext uri="{FF2B5EF4-FFF2-40B4-BE49-F238E27FC236}">
                <a16:creationId xmlns:a16="http://schemas.microsoft.com/office/drawing/2014/main" id="{78068108-9539-4E1A-9218-A38C65E453AE}"/>
              </a:ext>
            </a:extLst>
          </p:cNvPr>
          <p:cNvSpPr txBox="1"/>
          <p:nvPr/>
        </p:nvSpPr>
        <p:spPr>
          <a:xfrm>
            <a:off x="345688" y="1606376"/>
            <a:ext cx="11686477" cy="4893647"/>
          </a:xfrm>
          <a:prstGeom prst="rect">
            <a:avLst/>
          </a:prstGeom>
          <a:solidFill>
            <a:schemeClr val="accent1">
              <a:lumMod val="40000"/>
              <a:lumOff val="60000"/>
            </a:schemeClr>
          </a:solidFill>
        </p:spPr>
        <p:txBody>
          <a:bodyPr wrap="square" rtlCol="0">
            <a:spAutoFit/>
          </a:bodyPr>
          <a:lstStyle/>
          <a:p>
            <a:pPr algn="just"/>
            <a:r>
              <a:rPr lang="en-US" sz="2400" dirty="0"/>
              <a:t>The term going concern has not defined in the GST law or any other law for that matter. The terms is generally used a reference to legal entities. However, GST statutes does not deal with taxation of legal entities but is a tax on transaction between legal entities.</a:t>
            </a:r>
          </a:p>
          <a:p>
            <a:pPr algn="just"/>
            <a:endParaRPr lang="en-US" sz="2400" dirty="0"/>
          </a:p>
          <a:p>
            <a:pPr algn="just"/>
            <a:r>
              <a:rPr lang="en-US" sz="2400" dirty="0"/>
              <a:t>Accordingly, the word going concern has to be given a contextual meaning while interpreting Entry 2 to Notification No. 12/2017 – CT (Rate) dated 28.6.2017.</a:t>
            </a:r>
          </a:p>
          <a:p>
            <a:pPr algn="just"/>
            <a:endParaRPr lang="en-US" sz="2400" dirty="0"/>
          </a:p>
          <a:p>
            <a:pPr algn="just"/>
            <a:r>
              <a:rPr lang="en-US" sz="2400" dirty="0"/>
              <a:t>Therefore in order to avail the above exemption, the following conditions shall be satisfied – </a:t>
            </a:r>
          </a:p>
          <a:p>
            <a:pPr algn="just"/>
            <a:endParaRPr lang="en-US" sz="2400" dirty="0"/>
          </a:p>
          <a:p>
            <a:pPr marL="342900" indent="-342900" algn="just">
              <a:buAutoNum type="alphaLcPeriod"/>
            </a:pPr>
            <a:r>
              <a:rPr lang="en-US" sz="2400" dirty="0"/>
              <a:t>The transfer of business shall be transfer of a going concern. </a:t>
            </a:r>
          </a:p>
          <a:p>
            <a:pPr marL="342900" indent="-342900" algn="just">
              <a:buAutoNum type="alphaLcPeriod"/>
            </a:pPr>
            <a:endParaRPr lang="en-US" sz="2400" dirty="0"/>
          </a:p>
          <a:p>
            <a:pPr marL="342900" indent="-342900" algn="just">
              <a:buAutoNum type="alphaLcPeriod"/>
            </a:pPr>
            <a:r>
              <a:rPr lang="en-US" sz="2400" dirty="0"/>
              <a:t>The business which is being transferred shall be transferred as a whole or independent part</a:t>
            </a:r>
          </a:p>
        </p:txBody>
      </p:sp>
    </p:spTree>
    <p:extLst>
      <p:ext uri="{BB962C8B-B14F-4D97-AF65-F5344CB8AC3E}">
        <p14:creationId xmlns:p14="http://schemas.microsoft.com/office/powerpoint/2010/main" val="123911902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CDDA-57DF-4909-9ECA-1865FC8E68F5}"/>
              </a:ext>
            </a:extLst>
          </p:cNvPr>
          <p:cNvSpPr>
            <a:spLocks noGrp="1"/>
          </p:cNvSpPr>
          <p:nvPr>
            <p:ph type="title"/>
          </p:nvPr>
        </p:nvSpPr>
        <p:spPr>
          <a:xfrm>
            <a:off x="838200" y="315964"/>
            <a:ext cx="10628670" cy="1325563"/>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3600" b="1" dirty="0"/>
              <a:t>APPLICABILITY OF GST ON SALE AS A GOING CONCERN</a:t>
            </a:r>
            <a:endParaRPr lang="en-IN" sz="3600" b="1" dirty="0"/>
          </a:p>
        </p:txBody>
      </p:sp>
      <p:sp>
        <p:nvSpPr>
          <p:cNvPr id="3" name="TextBox 2">
            <a:extLst>
              <a:ext uri="{FF2B5EF4-FFF2-40B4-BE49-F238E27FC236}">
                <a16:creationId xmlns:a16="http://schemas.microsoft.com/office/drawing/2014/main" id="{78068108-9539-4E1A-9218-A38C65E453AE}"/>
              </a:ext>
            </a:extLst>
          </p:cNvPr>
          <p:cNvSpPr txBox="1"/>
          <p:nvPr/>
        </p:nvSpPr>
        <p:spPr>
          <a:xfrm>
            <a:off x="648930" y="2030122"/>
            <a:ext cx="10959490" cy="4324261"/>
          </a:xfrm>
          <a:prstGeom prst="rect">
            <a:avLst/>
          </a:prstGeom>
          <a:solidFill>
            <a:schemeClr val="accent1">
              <a:lumMod val="40000"/>
              <a:lumOff val="60000"/>
            </a:schemeClr>
          </a:solidFill>
        </p:spPr>
        <p:txBody>
          <a:bodyPr wrap="square" rtlCol="0">
            <a:spAutoFit/>
          </a:bodyPr>
          <a:lstStyle/>
          <a:p>
            <a:pPr algn="just"/>
            <a:r>
              <a:rPr lang="en-US" sz="2500" dirty="0"/>
              <a:t>Section 7 of CGST Act, 2017 prescribes Scope of supply where, as per sub-section (1) the expression “supply” includes — a. all forms of supply of goods or services or both such as sale, transfer, barter, exchange, licence, rental, lease or disposal made or agreed to be made for a consideration by a person in the course or furtherance of business; </a:t>
            </a:r>
          </a:p>
          <a:p>
            <a:pPr algn="just"/>
            <a:endParaRPr lang="en-US" sz="2500" dirty="0"/>
          </a:p>
          <a:p>
            <a:pPr algn="just"/>
            <a:r>
              <a:rPr lang="en-US" sz="2500" dirty="0"/>
              <a:t>Therefore in a sale as Going Concern basis transaction involves sale of land, building which is an immovable and plant &amp; machinery attached to the earth. All these are being sold as one unit as per the liquidation process and are being sold at a single bid price. Sale of land and building is not covered under Section 7 as the said transaction pertains to immovable which is not goods</a:t>
            </a:r>
          </a:p>
        </p:txBody>
      </p:sp>
    </p:spTree>
    <p:extLst>
      <p:ext uri="{BB962C8B-B14F-4D97-AF65-F5344CB8AC3E}">
        <p14:creationId xmlns:p14="http://schemas.microsoft.com/office/powerpoint/2010/main" val="86337460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1389064"/>
            <a:ext cx="2659819" cy="4230686"/>
          </a:xfrm>
        </p:spPr>
        <p:txBody>
          <a:bodyPr>
            <a:noAutofit/>
          </a:bodyPr>
          <a:lstStyle/>
          <a:p>
            <a:r>
              <a:rPr lang="en-IN" sz="4000" b="1" dirty="0"/>
              <a:t>TDS &amp; TCS Provisions during CIRP &amp; Liquidation Process</a:t>
            </a:r>
            <a:endParaRPr lang="en-US" sz="4000" dirty="0"/>
          </a:p>
        </p:txBody>
      </p:sp>
      <p:graphicFrame>
        <p:nvGraphicFramePr>
          <p:cNvPr id="3" name="Diagram 2"/>
          <p:cNvGraphicFramePr/>
          <p:nvPr/>
        </p:nvGraphicFramePr>
        <p:xfrm>
          <a:off x="3328328" y="873257"/>
          <a:ext cx="8610600" cy="5324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flipH="1">
            <a:off x="3019425" y="1083247"/>
            <a:ext cx="9524" cy="484232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310218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A3F125-6F34-4D9B-80A7-A4EDD3393A6B}"/>
              </a:ext>
            </a:extLst>
          </p:cNvPr>
          <p:cNvSpPr>
            <a:spLocks noGrp="1"/>
          </p:cNvSpPr>
          <p:nvPr>
            <p:ph type="title"/>
          </p:nvPr>
        </p:nvSpPr>
        <p:spPr/>
        <p:txBody>
          <a:bodyPr/>
          <a:lstStyle/>
          <a:p>
            <a:pPr algn="ctr"/>
            <a:r>
              <a:rPr lang="en-IN" sz="3200" b="1" u="sng" dirty="0"/>
              <a:t>PROCEEDS OF LIQUIDATION AND DISTRIBUTION OF PROCEEDS – Reg 41 &amp; 42</a:t>
            </a:r>
            <a:endParaRPr lang="en-US" sz="3200" dirty="0">
              <a:solidFill>
                <a:schemeClr val="bg1"/>
              </a:solidFill>
              <a:latin typeface="+mn-lt"/>
              <a:ea typeface="+mn-ea"/>
              <a:cs typeface="+mn-cs"/>
            </a:endParaRPr>
          </a:p>
        </p:txBody>
      </p:sp>
      <p:pic>
        <p:nvPicPr>
          <p:cNvPr id="3" name="Picture 2">
            <a:extLst>
              <a:ext uri="{FF2B5EF4-FFF2-40B4-BE49-F238E27FC236}">
                <a16:creationId xmlns:a16="http://schemas.microsoft.com/office/drawing/2014/main" id="{06815907-F68C-4BE1-BB65-E9E1E41610C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6961180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6B3AD77-5AD2-46A0-9B1C-68F709135615}"/>
              </a:ext>
            </a:extLst>
          </p:cNvPr>
          <p:cNvSpPr>
            <a:spLocks noGrp="1"/>
          </p:cNvSpPr>
          <p:nvPr>
            <p:ph type="title"/>
          </p:nvPr>
        </p:nvSpPr>
        <p:spPr/>
        <p:txBody>
          <a:bodyPr/>
          <a:lstStyle/>
          <a:p>
            <a:pPr algn="ctr"/>
            <a:r>
              <a:rPr lang="en-IN" sz="4000" b="1" dirty="0">
                <a:solidFill>
                  <a:schemeClr val="bg1"/>
                </a:solidFill>
                <a:ea typeface="Times New Roman" panose="02020603050405020304" pitchFamily="18" charset="0"/>
                <a:cs typeface="Arial" panose="020B0604020202020204" pitchFamily="34" charset="0"/>
              </a:rPr>
              <a:t>POWERS OF LIQUIDATOR – Sec 35</a:t>
            </a:r>
            <a:endParaRPr lang="en-US" sz="4000" b="1" dirty="0">
              <a:solidFill>
                <a:schemeClr val="bg1"/>
              </a:solidFill>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C37DA611-DDD9-48A9-8E09-95A900317BFF}"/>
              </a:ext>
            </a:extLst>
          </p:cNvPr>
          <p:cNvPicPr/>
          <p:nvPr/>
        </p:nvPicPr>
        <p:blipFill>
          <a:blip r:embed="rId2"/>
          <a:stretch>
            <a:fillRect/>
          </a:stretch>
        </p:blipFill>
        <p:spPr>
          <a:xfrm>
            <a:off x="114984" y="-240920"/>
            <a:ext cx="12192000" cy="6858000"/>
          </a:xfrm>
          <a:prstGeom prst="rect">
            <a:avLst/>
          </a:prstGeom>
        </p:spPr>
      </p:pic>
    </p:spTree>
    <p:extLst>
      <p:ext uri="{BB962C8B-B14F-4D97-AF65-F5344CB8AC3E}">
        <p14:creationId xmlns:p14="http://schemas.microsoft.com/office/powerpoint/2010/main" val="31428794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3E43-ED60-2545-9EEF-837C6D6A6E6E}"/>
              </a:ext>
            </a:extLst>
          </p:cNvPr>
          <p:cNvSpPr>
            <a:spLocks noGrp="1"/>
          </p:cNvSpPr>
          <p:nvPr>
            <p:ph type="title"/>
          </p:nvPr>
        </p:nvSpPr>
        <p:spPr/>
        <p:txBody>
          <a:bodyPr/>
          <a:lstStyle/>
          <a:p>
            <a:endParaRPr lang="en-US"/>
          </a:p>
        </p:txBody>
      </p:sp>
      <p:pic>
        <p:nvPicPr>
          <p:cNvPr id="5" name="Content Placeholder 4" descr="Text, letter&#10;&#10;Description automatically generated">
            <a:extLst>
              <a:ext uri="{FF2B5EF4-FFF2-40B4-BE49-F238E27FC236}">
                <a16:creationId xmlns:a16="http://schemas.microsoft.com/office/drawing/2014/main" id="{CDFC66CB-C6E6-1D48-93CA-58A70A864A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34355"/>
          </a:xfrm>
        </p:spPr>
      </p:pic>
    </p:spTree>
    <p:extLst>
      <p:ext uri="{BB962C8B-B14F-4D97-AF65-F5344CB8AC3E}">
        <p14:creationId xmlns:p14="http://schemas.microsoft.com/office/powerpoint/2010/main" val="4256550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9BDF85-546A-4D18-BCEF-0C2AD3710D8B}"/>
              </a:ext>
            </a:extLst>
          </p:cNvPr>
          <p:cNvSpPr>
            <a:spLocks noGrp="1"/>
          </p:cNvSpPr>
          <p:nvPr>
            <p:ph type="title"/>
          </p:nvPr>
        </p:nvSpPr>
        <p:spPr/>
        <p:txBody>
          <a:bodyPr/>
          <a:lstStyle/>
          <a:p>
            <a:pPr algn="ctr"/>
            <a:r>
              <a:rPr lang="en-IN" sz="4000" b="1" dirty="0">
                <a:solidFill>
                  <a:schemeClr val="bg1"/>
                </a:solidFill>
                <a:ea typeface="Times New Roman" panose="02020603050405020304" pitchFamily="18" charset="0"/>
                <a:cs typeface="Arial" panose="020B0604020202020204" pitchFamily="34" charset="0"/>
              </a:rPr>
              <a:t>POWERS OF LIQUIDATOR – Sec 35 – Cont..</a:t>
            </a:r>
            <a:endParaRPr lang="en-US" sz="4000" b="1" dirty="0">
              <a:solidFill>
                <a:schemeClr val="bg1"/>
              </a:solidFill>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F663F19D-45FB-4165-8A46-FF2AC400BA9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136890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EB7A-1BFD-4E06-85BE-E3D368C8317E}"/>
              </a:ext>
            </a:extLst>
          </p:cNvPr>
          <p:cNvSpPr>
            <a:spLocks noGrp="1"/>
          </p:cNvSpPr>
          <p:nvPr>
            <p:ph type="title"/>
          </p:nvPr>
        </p:nvSpPr>
        <p:spPr>
          <a:xfrm>
            <a:off x="523568" y="296300"/>
            <a:ext cx="10596716" cy="799349"/>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3200" b="1" dirty="0"/>
              <a:t>JUDGEMENTS ON POWERS OF LIQUIDATOR</a:t>
            </a:r>
            <a:endParaRPr lang="en-IN" sz="3200" b="1" dirty="0"/>
          </a:p>
        </p:txBody>
      </p:sp>
      <p:sp>
        <p:nvSpPr>
          <p:cNvPr id="3" name="TextBox 2">
            <a:extLst>
              <a:ext uri="{FF2B5EF4-FFF2-40B4-BE49-F238E27FC236}">
                <a16:creationId xmlns:a16="http://schemas.microsoft.com/office/drawing/2014/main" id="{899FF88E-E65E-4A6B-BD95-761493B9D95F}"/>
              </a:ext>
            </a:extLst>
          </p:cNvPr>
          <p:cNvSpPr txBox="1"/>
          <p:nvPr/>
        </p:nvSpPr>
        <p:spPr>
          <a:xfrm>
            <a:off x="523568" y="1217521"/>
            <a:ext cx="10596716" cy="5401479"/>
          </a:xfrm>
          <a:prstGeom prst="rect">
            <a:avLst/>
          </a:prstGeom>
          <a:solidFill>
            <a:schemeClr val="accent1">
              <a:lumMod val="40000"/>
              <a:lumOff val="60000"/>
            </a:schemeClr>
          </a:solidFill>
        </p:spPr>
        <p:txBody>
          <a:bodyPr wrap="square" rtlCol="0">
            <a:spAutoFit/>
          </a:bodyPr>
          <a:lstStyle/>
          <a:p>
            <a:endParaRPr lang="en-US" sz="2000" i="1" dirty="0">
              <a:effectLst/>
            </a:endParaRPr>
          </a:p>
          <a:p>
            <a:pPr algn="just"/>
            <a:r>
              <a:rPr lang="en-US" sz="2500" b="1" i="1" dirty="0">
                <a:effectLst/>
              </a:rPr>
              <a:t>Deepak Cables Ltd v. Hubli </a:t>
            </a:r>
            <a:r>
              <a:rPr lang="en-US" sz="2500" b="1" i="1" dirty="0" err="1">
                <a:effectLst/>
              </a:rPr>
              <a:t>Eletricity</a:t>
            </a:r>
            <a:r>
              <a:rPr lang="en-US" sz="2500" b="1" i="1" dirty="0">
                <a:effectLst/>
              </a:rPr>
              <a:t> Supply Co.,</a:t>
            </a:r>
            <a:r>
              <a:rPr lang="en-US" sz="2500" b="1" i="0" dirty="0">
                <a:effectLst/>
              </a:rPr>
              <a:t> the Karnataka High Court (Dharwad Bench</a:t>
            </a:r>
            <a:r>
              <a:rPr lang="en-US" sz="2500" i="0" dirty="0">
                <a:effectLst/>
              </a:rPr>
              <a:t>), held that a Liquidator is empowered under S. 35(k) of the Code to institute proceedings on behalf of the Corporate Debtor. For this reason, the High Court concluded that the petition filed by the Liquidator on behalf of the Corporate Debtor under S. 11 of the Arbitration and Conciliation Act, 1996 for appointment of an arbitrator was maintainable.</a:t>
            </a:r>
          </a:p>
          <a:p>
            <a:endParaRPr lang="en-US" sz="2500" dirty="0"/>
          </a:p>
          <a:p>
            <a:pPr algn="just"/>
            <a:r>
              <a:rPr lang="en-US" sz="2500" b="1" i="0" dirty="0">
                <a:effectLst/>
              </a:rPr>
              <a:t>S. </a:t>
            </a:r>
            <a:r>
              <a:rPr lang="en-US" sz="2500" b="1" i="0" dirty="0" err="1">
                <a:effectLst/>
              </a:rPr>
              <a:t>Muthuraju</a:t>
            </a:r>
            <a:r>
              <a:rPr lang="en-US" sz="2500" b="1" i="0" dirty="0">
                <a:effectLst/>
              </a:rPr>
              <a:t> Vs. Commissioner of Police and Another [MA/504/2019 in CP/288/IB/2018]</a:t>
            </a:r>
          </a:p>
          <a:p>
            <a:pPr algn="just"/>
            <a:r>
              <a:rPr lang="en-US" sz="2500" i="0" dirty="0">
                <a:effectLst/>
              </a:rPr>
              <a:t> A group / mob of unknown persons hurled threats with weapons and did not allow the liquidator to enter the premise of the corporate debtor (CD) and carry out his functions. The AA directed the Superintendent of Police to give adequate police protection to the liquidator to enable him to perform his duties.</a:t>
            </a:r>
          </a:p>
        </p:txBody>
      </p:sp>
    </p:spTree>
    <p:extLst>
      <p:ext uri="{BB962C8B-B14F-4D97-AF65-F5344CB8AC3E}">
        <p14:creationId xmlns:p14="http://schemas.microsoft.com/office/powerpoint/2010/main" val="3856038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9BDF85-546A-4D18-BCEF-0C2AD3710D8B}"/>
              </a:ext>
            </a:extLst>
          </p:cNvPr>
          <p:cNvSpPr>
            <a:spLocks noGrp="1"/>
          </p:cNvSpPr>
          <p:nvPr>
            <p:ph type="title"/>
          </p:nvPr>
        </p:nvSpPr>
        <p:spPr/>
        <p:txBody>
          <a:bodyPr/>
          <a:lstStyle/>
          <a:p>
            <a:pPr algn="ctr"/>
            <a:r>
              <a:rPr lang="en-IN" sz="4000" b="1" dirty="0">
                <a:solidFill>
                  <a:schemeClr val="bg1"/>
                </a:solidFill>
                <a:ea typeface="Times New Roman" panose="02020603050405020304" pitchFamily="18" charset="0"/>
                <a:cs typeface="Arial" panose="020B0604020202020204" pitchFamily="34" charset="0"/>
              </a:rPr>
              <a:t>POWERS OF LIQUIDATOR – Sec 35 – Cont..</a:t>
            </a:r>
            <a:endParaRPr lang="en-US" sz="4000" b="1" dirty="0">
              <a:solidFill>
                <a:schemeClr val="bg1"/>
              </a:solidFill>
              <a:ea typeface="Times New Roman" panose="02020603050405020304" pitchFamily="18" charset="0"/>
              <a:cs typeface="Arial" panose="020B0604020202020204" pitchFamily="34" charset="0"/>
            </a:endParaRPr>
          </a:p>
        </p:txBody>
      </p:sp>
      <p:sp>
        <p:nvSpPr>
          <p:cNvPr id="4" name="Text Placeholder 3">
            <a:extLst>
              <a:ext uri="{FF2B5EF4-FFF2-40B4-BE49-F238E27FC236}">
                <a16:creationId xmlns:a16="http://schemas.microsoft.com/office/drawing/2014/main" id="{C08C4213-B0DF-429C-AAC5-E0BB128CBCB2}"/>
              </a:ext>
            </a:extLst>
          </p:cNvPr>
          <p:cNvSpPr>
            <a:spLocks noGrp="1"/>
          </p:cNvSpPr>
          <p:nvPr>
            <p:ph type="body" idx="1"/>
          </p:nvPr>
        </p:nvSpPr>
        <p:spPr>
          <a:xfrm>
            <a:off x="735755" y="520367"/>
            <a:ext cx="5157787" cy="823912"/>
          </a:xfrm>
          <a:solidFill>
            <a:schemeClr val="accent5"/>
          </a:solidFill>
        </p:spPr>
        <p:txBody>
          <a:bodyPr/>
          <a:lstStyle/>
          <a:p>
            <a:r>
              <a:rPr lang="en-IN" dirty="0"/>
              <a:t>PUBLIC ANNOUNCEMENT BY LIQUIDATOR</a:t>
            </a:r>
          </a:p>
        </p:txBody>
      </p:sp>
      <p:sp>
        <p:nvSpPr>
          <p:cNvPr id="5" name="Content Placeholder 4">
            <a:extLst>
              <a:ext uri="{FF2B5EF4-FFF2-40B4-BE49-F238E27FC236}">
                <a16:creationId xmlns:a16="http://schemas.microsoft.com/office/drawing/2014/main" id="{8F8AF8D6-E8CA-4282-8796-3842B0BD0955}"/>
              </a:ext>
            </a:extLst>
          </p:cNvPr>
          <p:cNvSpPr>
            <a:spLocks noGrp="1"/>
          </p:cNvSpPr>
          <p:nvPr>
            <p:ph sz="half" idx="2"/>
          </p:nvPr>
        </p:nvSpPr>
        <p:spPr>
          <a:xfrm>
            <a:off x="735755" y="1409985"/>
            <a:ext cx="5157787" cy="5198882"/>
          </a:xfrm>
          <a:solidFill>
            <a:schemeClr val="accent1">
              <a:lumMod val="40000"/>
              <a:lumOff val="60000"/>
            </a:schemeClr>
          </a:solidFill>
        </p:spPr>
        <p:txBody>
          <a:bodyPr/>
          <a:lstStyle/>
          <a:p>
            <a:r>
              <a:rPr lang="en-IN" dirty="0"/>
              <a:t>Public Announcement in Form B of Schedule II within 5 days</a:t>
            </a:r>
          </a:p>
          <a:p>
            <a:r>
              <a:rPr lang="en-IN" dirty="0"/>
              <a:t>For filing of claims or updation of claims in 30 days</a:t>
            </a:r>
          </a:p>
          <a:p>
            <a:r>
              <a:rPr lang="en-IN" dirty="0"/>
              <a:t>One English and one regional language of wide circulation</a:t>
            </a:r>
          </a:p>
          <a:p>
            <a:r>
              <a:rPr lang="en-IN" dirty="0"/>
              <a:t>At Regd office and principal offices or material business</a:t>
            </a:r>
          </a:p>
          <a:p>
            <a:r>
              <a:rPr lang="en-IN" dirty="0"/>
              <a:t>On website of CD</a:t>
            </a:r>
          </a:p>
          <a:p>
            <a:r>
              <a:rPr lang="en-IN" dirty="0"/>
              <a:t>On website of IBBI</a:t>
            </a:r>
          </a:p>
          <a:p>
            <a:endParaRPr lang="en-IN" dirty="0"/>
          </a:p>
          <a:p>
            <a:endParaRPr lang="en-IN" dirty="0"/>
          </a:p>
        </p:txBody>
      </p:sp>
      <p:sp>
        <p:nvSpPr>
          <p:cNvPr id="6" name="Text Placeholder 5">
            <a:extLst>
              <a:ext uri="{FF2B5EF4-FFF2-40B4-BE49-F238E27FC236}">
                <a16:creationId xmlns:a16="http://schemas.microsoft.com/office/drawing/2014/main" id="{6A0C51B6-C637-45F9-A1B9-424657ABB101}"/>
              </a:ext>
            </a:extLst>
          </p:cNvPr>
          <p:cNvSpPr>
            <a:spLocks noGrp="1"/>
          </p:cNvSpPr>
          <p:nvPr>
            <p:ph type="body" sz="quarter" idx="3"/>
          </p:nvPr>
        </p:nvSpPr>
        <p:spPr>
          <a:xfrm>
            <a:off x="6273057" y="399908"/>
            <a:ext cx="5183188" cy="823912"/>
          </a:xfrm>
          <a:solidFill>
            <a:schemeClr val="accent4"/>
          </a:solidFill>
        </p:spPr>
        <p:txBody>
          <a:bodyPr/>
          <a:lstStyle/>
          <a:p>
            <a:r>
              <a:rPr lang="en-IN" dirty="0"/>
              <a:t>FILING OF CLAIMS BY STAKEHOLDERS</a:t>
            </a:r>
          </a:p>
        </p:txBody>
      </p:sp>
      <p:sp>
        <p:nvSpPr>
          <p:cNvPr id="7" name="Content Placeholder 6">
            <a:extLst>
              <a:ext uri="{FF2B5EF4-FFF2-40B4-BE49-F238E27FC236}">
                <a16:creationId xmlns:a16="http://schemas.microsoft.com/office/drawing/2014/main" id="{773D0F38-C62D-4DE3-AD2A-7BD06561FAB0}"/>
              </a:ext>
            </a:extLst>
          </p:cNvPr>
          <p:cNvSpPr>
            <a:spLocks noGrp="1"/>
          </p:cNvSpPr>
          <p:nvPr>
            <p:ph sz="quarter" idx="4"/>
          </p:nvPr>
        </p:nvSpPr>
        <p:spPr>
          <a:xfrm>
            <a:off x="6273057" y="1409985"/>
            <a:ext cx="5183188" cy="5198882"/>
          </a:xfrm>
          <a:solidFill>
            <a:schemeClr val="accent4">
              <a:lumMod val="40000"/>
              <a:lumOff val="60000"/>
            </a:schemeClr>
          </a:solidFill>
        </p:spPr>
        <p:txBody>
          <a:bodyPr/>
          <a:lstStyle/>
          <a:p>
            <a:r>
              <a:rPr lang="en-IN" dirty="0"/>
              <a:t>Stakeholders can file a fresh claim as on LCD; or</a:t>
            </a:r>
          </a:p>
          <a:p>
            <a:pPr marL="0" indent="0">
              <a:buNone/>
            </a:pPr>
            <a:endParaRPr lang="en-IN" dirty="0"/>
          </a:p>
          <a:p>
            <a:r>
              <a:rPr lang="en-IN" dirty="0"/>
              <a:t>Can update the claim filed during CIRP up to LCD w.e.f 25/07/2019</a:t>
            </a:r>
          </a:p>
          <a:p>
            <a:pPr marL="0" indent="0">
              <a:buNone/>
            </a:pPr>
            <a:endParaRPr lang="en-IN" dirty="0"/>
          </a:p>
          <a:p>
            <a:r>
              <a:rPr lang="en-IN" dirty="0"/>
              <a:t>Liquidator to maintain a register of claims and dividend</a:t>
            </a:r>
          </a:p>
          <a:p>
            <a:endParaRPr lang="en-IN" dirty="0"/>
          </a:p>
        </p:txBody>
      </p:sp>
    </p:spTree>
    <p:extLst>
      <p:ext uri="{BB962C8B-B14F-4D97-AF65-F5344CB8AC3E}">
        <p14:creationId xmlns:p14="http://schemas.microsoft.com/office/powerpoint/2010/main" val="22413316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535260" y="427085"/>
            <a:ext cx="10818540" cy="85417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200" b="1" dirty="0"/>
              <a:t>FILING OF CLAIMS BY STAKEHOLDERS – Sec &amp; Reg 16</a:t>
            </a:r>
            <a:endParaRPr lang="en-IN" sz="3200" dirty="0"/>
          </a:p>
        </p:txBody>
      </p:sp>
      <p:sp>
        <p:nvSpPr>
          <p:cNvPr id="3" name="Rectangle 2">
            <a:extLst>
              <a:ext uri="{FF2B5EF4-FFF2-40B4-BE49-F238E27FC236}">
                <a16:creationId xmlns:a16="http://schemas.microsoft.com/office/drawing/2014/main" id="{B7AF2FAA-A75D-4C6A-9EE5-2E4BA3E2C681}"/>
              </a:ext>
            </a:extLst>
          </p:cNvPr>
          <p:cNvSpPr/>
          <p:nvPr/>
        </p:nvSpPr>
        <p:spPr>
          <a:xfrm>
            <a:off x="535259" y="1354113"/>
            <a:ext cx="10818539" cy="5039841"/>
          </a:xfrm>
          <a:prstGeom prst="rect">
            <a:avLst/>
          </a:prstGeom>
          <a:solidFill>
            <a:schemeClr val="accent1">
              <a:lumMod val="20000"/>
              <a:lumOff val="80000"/>
            </a:schemeClr>
          </a:solidFill>
        </p:spPr>
        <p:txBody>
          <a:bodyPr wrap="square">
            <a:spAutoFit/>
          </a:bodyPr>
          <a:lstStyle/>
          <a:p>
            <a:pPr marL="285750" indent="-285750" algn="just">
              <a:buFont typeface="Wingdings" panose="05000000000000000000" pitchFamily="2" charset="2"/>
              <a:buChar char="v"/>
            </a:pPr>
            <a:r>
              <a:rPr lang="en-IN" b="1" dirty="0"/>
              <a:t>Sec 3(6): “claim” means</a:t>
            </a:r>
            <a:r>
              <a:rPr lang="en-IN" dirty="0"/>
              <a:t> – </a:t>
            </a:r>
          </a:p>
          <a:p>
            <a:pPr algn="just"/>
            <a:endParaRPr lang="en-IN" dirty="0"/>
          </a:p>
          <a:p>
            <a:pPr marL="285750" lvl="0" indent="-285750" algn="just">
              <a:buFont typeface="Wingdings" panose="05000000000000000000" pitchFamily="2" charset="2"/>
              <a:buChar char="v"/>
            </a:pPr>
            <a:r>
              <a:rPr lang="en-IN" dirty="0"/>
              <a:t>a right to payment, whether or not such right is reduced to judgment, fixed, disputed, undisputed, legal, equitable, secured, or unsecured.</a:t>
            </a:r>
          </a:p>
          <a:p>
            <a:pPr algn="just"/>
            <a:endParaRPr lang="en-IN" sz="1100" dirty="0"/>
          </a:p>
          <a:p>
            <a:pPr marL="285750" lvl="0" indent="-285750" algn="just">
              <a:buFont typeface="Wingdings" panose="05000000000000000000" pitchFamily="2" charset="2"/>
              <a:buChar char="v"/>
            </a:pPr>
            <a:r>
              <a:rPr lang="en-IN" dirty="0"/>
              <a:t>right to remedy for breach of contract under any law for the time being in force, if such breach gives rise to a right to payment, whether or not such right is reduced to judgment, fixed, matured, unmatured, disputed, undisputed, secured or unsecured;</a:t>
            </a:r>
          </a:p>
          <a:p>
            <a:pPr algn="just"/>
            <a:r>
              <a:rPr lang="en-US" dirty="0"/>
              <a:t> </a:t>
            </a:r>
            <a:endParaRPr lang="en-IN" dirty="0"/>
          </a:p>
          <a:p>
            <a:pPr marL="285750" indent="-285750" algn="just">
              <a:buFont typeface="Wingdings" panose="05000000000000000000" pitchFamily="2" charset="2"/>
              <a:buChar char="v"/>
            </a:pPr>
            <a:r>
              <a:rPr lang="en-US" dirty="0"/>
              <a:t>Sec 18(b): Duty of the IRP to receive and collate all the claims submitted by creditors to him, pursuant to the public announcement made under sections 13 and 15</a:t>
            </a:r>
          </a:p>
          <a:p>
            <a:pPr algn="just"/>
            <a:endParaRPr lang="en-IN" sz="1200" dirty="0"/>
          </a:p>
          <a:p>
            <a:pPr marL="285750" indent="-285750" algn="just">
              <a:buFont typeface="Wingdings" panose="05000000000000000000" pitchFamily="2" charset="2"/>
              <a:buChar char="v"/>
            </a:pPr>
            <a:r>
              <a:rPr lang="en-US" dirty="0"/>
              <a:t>Sec 25(2)(e): Duty of the RP to maintain an updated list of claims.</a:t>
            </a:r>
          </a:p>
          <a:p>
            <a:pPr marL="285750" indent="-285750" algn="just">
              <a:buFont typeface="Wingdings" panose="05000000000000000000" pitchFamily="2" charset="2"/>
              <a:buChar char="v"/>
            </a:pPr>
            <a:r>
              <a:rPr lang="en-US" dirty="0"/>
              <a:t>Reg 13(1) of CIRP: shall verify the claim</a:t>
            </a:r>
          </a:p>
          <a:p>
            <a:pPr algn="just"/>
            <a:endParaRPr lang="en-IN" sz="1050" dirty="0"/>
          </a:p>
          <a:p>
            <a:pPr marL="285750" indent="-285750" algn="just">
              <a:buFont typeface="Wingdings" panose="05000000000000000000" pitchFamily="2" charset="2"/>
              <a:buChar char="v"/>
            </a:pPr>
            <a:r>
              <a:rPr lang="en-US" dirty="0"/>
              <a:t>Sec 35(1)(a): Powers and duties of the Liquidator to verify claims of all the creditors  </a:t>
            </a:r>
            <a:endParaRPr lang="en-IN" sz="1200" dirty="0"/>
          </a:p>
          <a:p>
            <a:pPr marL="285750" indent="-285750" algn="just">
              <a:buFont typeface="Wingdings" panose="05000000000000000000" pitchFamily="2" charset="2"/>
              <a:buChar char="v"/>
            </a:pPr>
            <a:r>
              <a:rPr lang="en-US" dirty="0"/>
              <a:t>Sec 35(1)(j): Powers and duties of the Liquidator to invite and settle claims of creditors and claimants and distribute proceeds in accordance with the provisions of this Code</a:t>
            </a:r>
          </a:p>
          <a:p>
            <a:pPr marL="285750" indent="-285750" algn="just">
              <a:buFont typeface="Wingdings" panose="05000000000000000000" pitchFamily="2" charset="2"/>
              <a:buChar char="v"/>
            </a:pPr>
            <a:r>
              <a:rPr lang="en-US" dirty="0">
                <a:solidFill>
                  <a:srgbClr val="FF0000"/>
                </a:solidFill>
              </a:rPr>
              <a:t>No claim no distribution under liquidation, unlike CIRP</a:t>
            </a:r>
            <a:endParaRPr lang="en-IN" dirty="0">
              <a:solidFill>
                <a:srgbClr val="FF0000"/>
              </a:solidFill>
            </a:endParaRPr>
          </a:p>
        </p:txBody>
      </p:sp>
    </p:spTree>
    <p:extLst>
      <p:ext uri="{BB962C8B-B14F-4D97-AF65-F5344CB8AC3E}">
        <p14:creationId xmlns:p14="http://schemas.microsoft.com/office/powerpoint/2010/main" val="132340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1BFBE6F-60F2-426B-844C-B8B91F09DB7A}"/>
              </a:ext>
            </a:extLst>
          </p:cNvPr>
          <p:cNvSpPr>
            <a:spLocks noGrp="1"/>
          </p:cNvSpPr>
          <p:nvPr>
            <p:ph type="title"/>
          </p:nvPr>
        </p:nvSpPr>
        <p:spPr/>
        <p:txBody>
          <a:bodyPr/>
          <a:lstStyle/>
          <a:p>
            <a:endParaRPr lang="en-IN" dirty="0"/>
          </a:p>
        </p:txBody>
      </p:sp>
      <p:pic>
        <p:nvPicPr>
          <p:cNvPr id="3" name="Picture 2">
            <a:extLst>
              <a:ext uri="{FF2B5EF4-FFF2-40B4-BE49-F238E27FC236}">
                <a16:creationId xmlns:a16="http://schemas.microsoft.com/office/drawing/2014/main" id="{ACA164C4-0EB0-450F-9D30-0124828AA3A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220334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535259" y="241739"/>
            <a:ext cx="10818539" cy="107104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IN" sz="3800" b="1" dirty="0"/>
              <a:t>POWERS OF LIQUIDATOR TO ACCESS INFORMATION</a:t>
            </a:r>
          </a:p>
        </p:txBody>
      </p:sp>
      <p:sp>
        <p:nvSpPr>
          <p:cNvPr id="3" name="Rectangle 2">
            <a:extLst>
              <a:ext uri="{FF2B5EF4-FFF2-40B4-BE49-F238E27FC236}">
                <a16:creationId xmlns:a16="http://schemas.microsoft.com/office/drawing/2014/main" id="{B7AF2FAA-A75D-4C6A-9EE5-2E4BA3E2C681}"/>
              </a:ext>
            </a:extLst>
          </p:cNvPr>
          <p:cNvSpPr/>
          <p:nvPr/>
        </p:nvSpPr>
        <p:spPr>
          <a:xfrm>
            <a:off x="535259" y="1421019"/>
            <a:ext cx="10818539" cy="5355312"/>
          </a:xfrm>
          <a:prstGeom prst="rect">
            <a:avLst/>
          </a:prstGeom>
          <a:solidFill>
            <a:schemeClr val="accent1">
              <a:lumMod val="20000"/>
              <a:lumOff val="80000"/>
            </a:schemeClr>
          </a:solidFill>
        </p:spPr>
        <p:txBody>
          <a:bodyPr wrap="square">
            <a:spAutoFit/>
          </a:bodyPr>
          <a:lstStyle/>
          <a:p>
            <a:pPr algn="just"/>
            <a:r>
              <a:rPr lang="en-IN" dirty="0"/>
              <a:t>Sec 37(1) the liquidator shall have the power to access any information systems for the </a:t>
            </a:r>
            <a:r>
              <a:rPr lang="en-IN" b="1" dirty="0"/>
              <a:t>purpose of admission and proof of claims </a:t>
            </a:r>
            <a:r>
              <a:rPr lang="en-IN" dirty="0"/>
              <a:t>and identification of the liquidation estate assets relating to the corporate debtor from the following sources, namely: - </a:t>
            </a:r>
          </a:p>
          <a:p>
            <a:r>
              <a:rPr lang="en-IN" dirty="0"/>
              <a:t> </a:t>
            </a:r>
          </a:p>
          <a:p>
            <a:r>
              <a:rPr lang="en-IN" dirty="0"/>
              <a:t>(a) an information utility. </a:t>
            </a:r>
          </a:p>
          <a:p>
            <a:r>
              <a:rPr lang="en-IN" dirty="0"/>
              <a:t> </a:t>
            </a:r>
          </a:p>
          <a:p>
            <a:r>
              <a:rPr lang="en-IN" dirty="0"/>
              <a:t>(b) credit information systems regulated under any law for the time being in force. </a:t>
            </a:r>
          </a:p>
          <a:p>
            <a:r>
              <a:rPr lang="en-IN" dirty="0"/>
              <a:t> </a:t>
            </a:r>
          </a:p>
          <a:p>
            <a:r>
              <a:rPr lang="en-IN" dirty="0"/>
              <a:t>(c) any agency of the Central, State or Local Government including any registration authorities. </a:t>
            </a:r>
          </a:p>
          <a:p>
            <a:r>
              <a:rPr lang="en-IN" dirty="0"/>
              <a:t> </a:t>
            </a:r>
          </a:p>
          <a:p>
            <a:r>
              <a:rPr lang="en-IN" dirty="0"/>
              <a:t>(d) information systems for financial and non-financial liabilities regulated under any law for the time being in force. </a:t>
            </a:r>
          </a:p>
          <a:p>
            <a:r>
              <a:rPr lang="en-IN" dirty="0"/>
              <a:t> </a:t>
            </a:r>
          </a:p>
          <a:p>
            <a:r>
              <a:rPr lang="en-IN" dirty="0"/>
              <a:t>(e) information systems for securities and assets posted as security interest regulated under any law for the time being in force.</a:t>
            </a:r>
          </a:p>
          <a:p>
            <a:endParaRPr lang="en-IN" dirty="0"/>
          </a:p>
          <a:p>
            <a:r>
              <a:rPr lang="en-IN" dirty="0"/>
              <a:t>(f) any database maintained by the Board; and </a:t>
            </a:r>
          </a:p>
          <a:p>
            <a:r>
              <a:rPr lang="en-IN" dirty="0"/>
              <a:t> </a:t>
            </a:r>
          </a:p>
          <a:p>
            <a:r>
              <a:rPr lang="en-IN" dirty="0"/>
              <a:t>(g) any other source as may be specified by the Board</a:t>
            </a:r>
          </a:p>
        </p:txBody>
      </p:sp>
    </p:spTree>
    <p:extLst>
      <p:ext uri="{BB962C8B-B14F-4D97-AF65-F5344CB8AC3E}">
        <p14:creationId xmlns:p14="http://schemas.microsoft.com/office/powerpoint/2010/main" val="2694961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ACF13FB-B0BA-4825-A781-574CE7D05D85}"/>
              </a:ext>
            </a:extLst>
          </p:cNvPr>
          <p:cNvSpPr>
            <a:spLocks noGrp="1"/>
          </p:cNvSpPr>
          <p:nvPr>
            <p:ph type="ctrTitle"/>
          </p:nvPr>
        </p:nvSpPr>
        <p:spPr>
          <a:xfrm>
            <a:off x="3045368" y="2043663"/>
            <a:ext cx="6105194" cy="2031055"/>
          </a:xfrm>
        </p:spPr>
        <p:txBody>
          <a:bodyPr>
            <a:normAutofit fontScale="90000"/>
          </a:bodyPr>
          <a:lstStyle/>
          <a:p>
            <a:r>
              <a:rPr lang="en-US" sz="4400" b="1" u="sng" dirty="0">
                <a:solidFill>
                  <a:srgbClr val="FFFFFF"/>
                </a:solidFill>
              </a:rPr>
              <a:t>SUBMISSION OF PROOF OF CLAIMS TO THE LIQUIDATOR</a:t>
            </a:r>
            <a:br>
              <a:rPr lang="en-IN" sz="4400" dirty="0">
                <a:solidFill>
                  <a:srgbClr val="FFFFFF"/>
                </a:solidFill>
              </a:rPr>
            </a:br>
            <a:endParaRPr lang="en-IN" sz="4400" dirty="0">
              <a:solidFill>
                <a:srgbClr val="FFFFFF"/>
              </a:solidFill>
            </a:endParaRPr>
          </a:p>
        </p:txBody>
      </p:sp>
    </p:spTree>
    <p:extLst>
      <p:ext uri="{BB962C8B-B14F-4D97-AF65-F5344CB8AC3E}">
        <p14:creationId xmlns:p14="http://schemas.microsoft.com/office/powerpoint/2010/main" val="1364104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832268" y="136886"/>
            <a:ext cx="10521531" cy="1144369"/>
          </a:xfrm>
        </p:spPr>
        <p:style>
          <a:lnRef idx="1">
            <a:schemeClr val="accent2"/>
          </a:lnRef>
          <a:fillRef idx="2">
            <a:schemeClr val="accent2"/>
          </a:fillRef>
          <a:effectRef idx="1">
            <a:schemeClr val="accent2"/>
          </a:effectRef>
          <a:fontRef idx="minor">
            <a:schemeClr val="dk1"/>
          </a:fontRef>
        </p:style>
        <p:txBody>
          <a:bodyPr>
            <a:noAutofit/>
          </a:bodyPr>
          <a:lstStyle/>
          <a:p>
            <a:r>
              <a:rPr lang="en-US" sz="4000" b="1" dirty="0"/>
              <a:t>CLAIMS BY FINANCIAL CREDITORS AND PROOFS OF EXISTENCE OF DEBT – REG 18</a:t>
            </a:r>
            <a:endParaRPr lang="en-IN" sz="4000" dirty="0"/>
          </a:p>
        </p:txBody>
      </p:sp>
      <p:sp>
        <p:nvSpPr>
          <p:cNvPr id="3" name="Rectangle 2">
            <a:extLst>
              <a:ext uri="{FF2B5EF4-FFF2-40B4-BE49-F238E27FC236}">
                <a16:creationId xmlns:a16="http://schemas.microsoft.com/office/drawing/2014/main" id="{B7AF2FAA-A75D-4C6A-9EE5-2E4BA3E2C681}"/>
              </a:ext>
            </a:extLst>
          </p:cNvPr>
          <p:cNvSpPr/>
          <p:nvPr/>
        </p:nvSpPr>
        <p:spPr>
          <a:xfrm>
            <a:off x="793939" y="1421019"/>
            <a:ext cx="10559859" cy="5078313"/>
          </a:xfrm>
          <a:prstGeom prst="rect">
            <a:avLst/>
          </a:prstGeom>
          <a:solidFill>
            <a:schemeClr val="accent1">
              <a:lumMod val="20000"/>
              <a:lumOff val="80000"/>
            </a:schemeClr>
          </a:solidFill>
        </p:spPr>
        <p:txBody>
          <a:bodyPr wrap="square">
            <a:spAutoFit/>
          </a:bodyPr>
          <a:lstStyle/>
          <a:p>
            <a:pPr marL="285750" lvl="0" indent="-285750">
              <a:buFont typeface="Wingdings" panose="05000000000000000000" pitchFamily="2" charset="2"/>
              <a:buChar char="v"/>
            </a:pPr>
            <a:r>
              <a:rPr lang="en-IN" dirty="0"/>
              <a:t>Form D of Schedule II in </a:t>
            </a:r>
            <a:r>
              <a:rPr lang="en-IN" b="1" dirty="0"/>
              <a:t>electronic means</a:t>
            </a:r>
            <a:endParaRPr lang="en-IN" dirty="0"/>
          </a:p>
          <a:p>
            <a:pPr marL="285750" indent="-285750">
              <a:buFont typeface="Wingdings" panose="05000000000000000000" pitchFamily="2" charset="2"/>
              <a:buChar char="v"/>
            </a:pPr>
            <a:endParaRPr lang="en-IN" dirty="0"/>
          </a:p>
          <a:p>
            <a:pPr marL="285750" lvl="0" indent="-285750">
              <a:buFont typeface="Wingdings" panose="05000000000000000000" pitchFamily="2" charset="2"/>
              <a:buChar char="v"/>
            </a:pPr>
            <a:r>
              <a:rPr lang="en-IN" dirty="0"/>
              <a:t>records available in an information utility, if any </a:t>
            </a:r>
          </a:p>
          <a:p>
            <a:r>
              <a:rPr lang="en-IN" dirty="0"/>
              <a:t> </a:t>
            </a:r>
          </a:p>
          <a:p>
            <a:pPr marL="285750" lvl="0" indent="-285750">
              <a:buFont typeface="Wingdings" panose="05000000000000000000" pitchFamily="2" charset="2"/>
              <a:buChar char="v"/>
            </a:pPr>
            <a:r>
              <a:rPr lang="en-IN" dirty="0"/>
              <a:t>a financial contract supported by financial statements as evidence of the debt </a:t>
            </a:r>
          </a:p>
          <a:p>
            <a:r>
              <a:rPr lang="en-IN" dirty="0"/>
              <a:t> </a:t>
            </a:r>
          </a:p>
          <a:p>
            <a:pPr marL="285750" lvl="0" indent="-285750">
              <a:buFont typeface="Wingdings" panose="05000000000000000000" pitchFamily="2" charset="2"/>
              <a:buChar char="v"/>
            </a:pPr>
            <a:r>
              <a:rPr lang="en-IN" dirty="0"/>
              <a:t>a record evidencing that the amounts committed by the financial creditor to the corporate debtor under a facility has been drawn by the corporate debtor </a:t>
            </a:r>
          </a:p>
          <a:p>
            <a:r>
              <a:rPr lang="en-IN" dirty="0"/>
              <a:t> </a:t>
            </a:r>
          </a:p>
          <a:p>
            <a:pPr marL="285750" lvl="0" indent="-285750">
              <a:buFont typeface="Wingdings" panose="05000000000000000000" pitchFamily="2" charset="2"/>
              <a:buChar char="v"/>
            </a:pPr>
            <a:r>
              <a:rPr lang="en-IN" dirty="0"/>
              <a:t>financial statements showing that the debt has not been repaid; and </a:t>
            </a:r>
          </a:p>
          <a:p>
            <a:r>
              <a:rPr lang="en-IN" dirty="0"/>
              <a:t> </a:t>
            </a:r>
          </a:p>
          <a:p>
            <a:pPr marL="285750" lvl="0" indent="-285750">
              <a:buFont typeface="Wingdings" panose="05000000000000000000" pitchFamily="2" charset="2"/>
              <a:buChar char="v"/>
            </a:pPr>
            <a:r>
              <a:rPr lang="en-IN" dirty="0"/>
              <a:t>an order of a court or tribunal that has adjudicated upon the non-payment of a debt, if any </a:t>
            </a:r>
          </a:p>
          <a:p>
            <a:r>
              <a:rPr lang="en-IN" dirty="0"/>
              <a:t> </a:t>
            </a:r>
          </a:p>
          <a:p>
            <a:pPr marL="285750" lvl="0" indent="-285750">
              <a:buFont typeface="Wingdings" panose="05000000000000000000" pitchFamily="2" charset="2"/>
              <a:buChar char="v"/>
            </a:pPr>
            <a:r>
              <a:rPr lang="en-IN" dirty="0"/>
              <a:t>other relevant documents which adequately establish the debt</a:t>
            </a:r>
          </a:p>
          <a:p>
            <a:r>
              <a:rPr lang="en-IN" dirty="0"/>
              <a:t> </a:t>
            </a:r>
          </a:p>
          <a:p>
            <a:pPr marL="285750" lvl="0" indent="-285750">
              <a:buFont typeface="Wingdings" panose="05000000000000000000" pitchFamily="2" charset="2"/>
              <a:buChar char="v"/>
            </a:pPr>
            <a:r>
              <a:rPr lang="en-IN" dirty="0"/>
              <a:t>Bill of Exchange, Promissory Note or other Negotiable instrument or security of like nature, then these documents shall be produced before liquidator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829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446050" y="136886"/>
            <a:ext cx="11574966" cy="1144369"/>
          </a:xfrm>
        </p:spPr>
        <p:style>
          <a:lnRef idx="1">
            <a:schemeClr val="accent2"/>
          </a:lnRef>
          <a:fillRef idx="2">
            <a:schemeClr val="accent2"/>
          </a:fillRef>
          <a:effectRef idx="1">
            <a:schemeClr val="accent2"/>
          </a:effectRef>
          <a:fontRef idx="minor">
            <a:schemeClr val="dk1"/>
          </a:fontRef>
        </p:style>
        <p:txBody>
          <a:bodyPr>
            <a:noAutofit/>
          </a:bodyPr>
          <a:lstStyle/>
          <a:p>
            <a:r>
              <a:rPr lang="en-US" sz="3200" b="1" dirty="0"/>
              <a:t>CLAIMS BY OPERATIONAL CREDITOR (OTHER THAN WORKMEN AND EMPLOYEES) AND PROOFS OF EXISTENCE OF DEBT – REG 17</a:t>
            </a:r>
            <a:endParaRPr lang="en-IN" sz="3200" dirty="0"/>
          </a:p>
        </p:txBody>
      </p:sp>
      <p:sp>
        <p:nvSpPr>
          <p:cNvPr id="3" name="Rectangle 2">
            <a:extLst>
              <a:ext uri="{FF2B5EF4-FFF2-40B4-BE49-F238E27FC236}">
                <a16:creationId xmlns:a16="http://schemas.microsoft.com/office/drawing/2014/main" id="{B7AF2FAA-A75D-4C6A-9EE5-2E4BA3E2C681}"/>
              </a:ext>
            </a:extLst>
          </p:cNvPr>
          <p:cNvSpPr/>
          <p:nvPr/>
        </p:nvSpPr>
        <p:spPr>
          <a:xfrm>
            <a:off x="446050" y="1666345"/>
            <a:ext cx="11318487" cy="4493538"/>
          </a:xfrm>
          <a:prstGeom prst="rect">
            <a:avLst/>
          </a:prstGeom>
          <a:solidFill>
            <a:schemeClr val="accent1">
              <a:lumMod val="20000"/>
              <a:lumOff val="80000"/>
            </a:schemeClr>
          </a:solidFill>
        </p:spPr>
        <p:txBody>
          <a:bodyPr wrap="square">
            <a:spAutoFit/>
          </a:bodyPr>
          <a:lstStyle/>
          <a:p>
            <a:pPr marL="285750" lvl="0" indent="-285750">
              <a:buFont typeface="Wingdings" panose="05000000000000000000" pitchFamily="2" charset="2"/>
              <a:buChar char="v"/>
            </a:pPr>
            <a:r>
              <a:rPr lang="en-IN" sz="2200" dirty="0"/>
              <a:t>Form C of Schedule II in </a:t>
            </a:r>
            <a:r>
              <a:rPr lang="en-IN" sz="2200" b="1" dirty="0"/>
              <a:t>person, by post or by electronic means</a:t>
            </a:r>
          </a:p>
          <a:p>
            <a:pPr lvl="0"/>
            <a:r>
              <a:rPr lang="en-IN" sz="2200" dirty="0"/>
              <a:t> </a:t>
            </a:r>
          </a:p>
          <a:p>
            <a:pPr marL="285750" lvl="0" indent="-285750">
              <a:buFont typeface="Wingdings" panose="05000000000000000000" pitchFamily="2" charset="2"/>
              <a:buChar char="v"/>
            </a:pPr>
            <a:r>
              <a:rPr lang="en-IN" sz="2200" dirty="0"/>
              <a:t>records available in an information utility, if any </a:t>
            </a:r>
          </a:p>
          <a:p>
            <a:pPr lvl="0"/>
            <a:endParaRPr lang="en-IN" sz="2200" dirty="0"/>
          </a:p>
          <a:p>
            <a:pPr marL="285750" lvl="0" indent="-285750">
              <a:buFont typeface="Wingdings" panose="05000000000000000000" pitchFamily="2" charset="2"/>
              <a:buChar char="v"/>
            </a:pPr>
            <a:r>
              <a:rPr lang="en-IN" sz="2200" dirty="0"/>
              <a:t>a contract for the supply of goods and services with corporate debtor</a:t>
            </a:r>
          </a:p>
          <a:p>
            <a:pPr lvl="0"/>
            <a:endParaRPr lang="en-IN" sz="2200" dirty="0"/>
          </a:p>
          <a:p>
            <a:pPr marL="285750" lvl="0" indent="-285750">
              <a:buFont typeface="Wingdings" panose="05000000000000000000" pitchFamily="2" charset="2"/>
              <a:buChar char="v"/>
            </a:pPr>
            <a:r>
              <a:rPr lang="en-IN" sz="2200" dirty="0"/>
              <a:t>an invoice demanding payment for the goods and services supplied to the corporate debtor </a:t>
            </a:r>
          </a:p>
          <a:p>
            <a:pPr lvl="0"/>
            <a:endParaRPr lang="en-IN" sz="2200" dirty="0"/>
          </a:p>
          <a:p>
            <a:pPr marL="285750" lvl="0" indent="-285750">
              <a:buFont typeface="Wingdings" panose="05000000000000000000" pitchFamily="2" charset="2"/>
              <a:buChar char="v"/>
            </a:pPr>
            <a:r>
              <a:rPr lang="en-IN" sz="2200" dirty="0"/>
              <a:t>an order of a court or tribunal that has adjudicated upon the non-payment of a debt, if any</a:t>
            </a:r>
          </a:p>
          <a:p>
            <a:pPr lvl="0"/>
            <a:endParaRPr lang="en-IN" sz="2200" dirty="0"/>
          </a:p>
          <a:p>
            <a:pPr marL="285750" lvl="0" indent="-285750">
              <a:buFont typeface="Wingdings" panose="05000000000000000000" pitchFamily="2" charset="2"/>
              <a:buChar char="v"/>
            </a:pPr>
            <a:r>
              <a:rPr lang="en-IN" sz="2200" dirty="0"/>
              <a:t>financial accounts. </a:t>
            </a:r>
          </a:p>
          <a:p>
            <a:pPr lvl="0"/>
            <a:endParaRPr lang="en-IN" sz="2200" dirty="0"/>
          </a:p>
          <a:p>
            <a:pPr marL="285750" lvl="0" indent="-285750">
              <a:buFont typeface="Wingdings" panose="05000000000000000000" pitchFamily="2" charset="2"/>
              <a:buChar char="v"/>
            </a:pPr>
            <a:r>
              <a:rPr lang="en-IN" sz="2200" dirty="0"/>
              <a:t>other relevant documents which adequately establish the debt </a:t>
            </a:r>
          </a:p>
        </p:txBody>
      </p:sp>
    </p:spTree>
    <p:extLst>
      <p:ext uri="{BB962C8B-B14F-4D97-AF65-F5344CB8AC3E}">
        <p14:creationId xmlns:p14="http://schemas.microsoft.com/office/powerpoint/2010/main" val="3353899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832268" y="136886"/>
            <a:ext cx="10885193" cy="1144369"/>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en-US" sz="4000" b="1" dirty="0"/>
              <a:t>CLAIMS BY WORKMEN AND EMPLOYEES AND PROOFS OF EXISTENCE OF DEBT – REG 19</a:t>
            </a:r>
            <a:endParaRPr lang="en-IN" sz="4000" dirty="0"/>
          </a:p>
        </p:txBody>
      </p:sp>
      <p:sp>
        <p:nvSpPr>
          <p:cNvPr id="3" name="Rectangle 2">
            <a:extLst>
              <a:ext uri="{FF2B5EF4-FFF2-40B4-BE49-F238E27FC236}">
                <a16:creationId xmlns:a16="http://schemas.microsoft.com/office/drawing/2014/main" id="{B7AF2FAA-A75D-4C6A-9EE5-2E4BA3E2C681}"/>
              </a:ext>
            </a:extLst>
          </p:cNvPr>
          <p:cNvSpPr/>
          <p:nvPr/>
        </p:nvSpPr>
        <p:spPr>
          <a:xfrm>
            <a:off x="793939" y="1421019"/>
            <a:ext cx="10559859" cy="5355312"/>
          </a:xfrm>
          <a:prstGeom prst="rect">
            <a:avLst/>
          </a:prstGeom>
          <a:solidFill>
            <a:schemeClr val="accent1">
              <a:lumMod val="20000"/>
              <a:lumOff val="80000"/>
            </a:schemeClr>
          </a:solidFill>
        </p:spPr>
        <p:txBody>
          <a:bodyPr wrap="square">
            <a:spAutoFit/>
          </a:bodyPr>
          <a:lstStyle/>
          <a:p>
            <a:pPr marL="285750" lvl="0" indent="-285750">
              <a:buFont typeface="Wingdings" panose="05000000000000000000" pitchFamily="2" charset="2"/>
              <a:buChar char="v"/>
            </a:pPr>
            <a:r>
              <a:rPr lang="en-IN" dirty="0"/>
              <a:t>Form E of Schedule II in person, by post or by electronic means </a:t>
            </a:r>
          </a:p>
          <a:p>
            <a:pPr marL="285750" indent="-285750">
              <a:buFont typeface="Wingdings" panose="05000000000000000000" pitchFamily="2" charset="2"/>
              <a:buChar char="v"/>
            </a:pPr>
            <a:endParaRPr lang="en-IN" dirty="0"/>
          </a:p>
          <a:p>
            <a:pPr marL="285750" lvl="0" indent="-285750">
              <a:buFont typeface="Wingdings" panose="05000000000000000000" pitchFamily="2" charset="2"/>
              <a:buChar char="v"/>
            </a:pPr>
            <a:r>
              <a:rPr lang="en-IN" dirty="0"/>
              <a:t>Form F of Schedule II on case one claim is submitted by Authorised Representative for numerous workmen or employee</a:t>
            </a:r>
          </a:p>
          <a:p>
            <a:r>
              <a:rPr lang="en-IN" dirty="0"/>
              <a:t> </a:t>
            </a:r>
          </a:p>
          <a:p>
            <a:pPr marL="285750" lvl="0" indent="-285750">
              <a:buFont typeface="Wingdings" panose="05000000000000000000" pitchFamily="2" charset="2"/>
              <a:buChar char="v"/>
            </a:pPr>
            <a:r>
              <a:rPr lang="en-IN" dirty="0"/>
              <a:t>records available in an information utility, if any</a:t>
            </a:r>
          </a:p>
          <a:p>
            <a:r>
              <a:rPr lang="en-IN" dirty="0"/>
              <a:t> </a:t>
            </a:r>
          </a:p>
          <a:p>
            <a:pPr marL="285750" lvl="0" indent="-285750">
              <a:buFont typeface="Wingdings" panose="05000000000000000000" pitchFamily="2" charset="2"/>
              <a:buChar char="v"/>
            </a:pPr>
            <a:r>
              <a:rPr lang="en-IN" dirty="0"/>
              <a:t>a proof of employment such as contract of employment for the period for which such workman or employee is claiming dues; </a:t>
            </a:r>
          </a:p>
          <a:p>
            <a:r>
              <a:rPr lang="en-IN" dirty="0"/>
              <a:t> </a:t>
            </a:r>
          </a:p>
          <a:p>
            <a:pPr marL="285750" lvl="0" indent="-285750">
              <a:buFont typeface="Wingdings" panose="05000000000000000000" pitchFamily="2" charset="2"/>
              <a:buChar char="v"/>
            </a:pPr>
            <a:r>
              <a:rPr lang="en-IN" dirty="0"/>
              <a:t>evidence of notice demanding payment of unpaid amount and any documentary or other proof that payment has not been made; and </a:t>
            </a:r>
          </a:p>
          <a:p>
            <a:r>
              <a:rPr lang="en-IN" dirty="0"/>
              <a:t> </a:t>
            </a:r>
          </a:p>
          <a:p>
            <a:pPr marL="285750" lvl="0" indent="-285750">
              <a:buFont typeface="Wingdings" panose="05000000000000000000" pitchFamily="2" charset="2"/>
              <a:buChar char="v"/>
            </a:pPr>
            <a:r>
              <a:rPr lang="en-IN" dirty="0"/>
              <a:t>an order of a court or tribunal that has adjudicated upon the non-payment of dues, if any</a:t>
            </a:r>
          </a:p>
          <a:p>
            <a:r>
              <a:rPr lang="en-IN" dirty="0"/>
              <a:t> </a:t>
            </a:r>
          </a:p>
          <a:p>
            <a:pPr marL="285750" lvl="0" indent="-285750">
              <a:buFont typeface="Wingdings" panose="05000000000000000000" pitchFamily="2" charset="2"/>
              <a:buChar char="v"/>
            </a:pPr>
            <a:r>
              <a:rPr lang="en-IN" dirty="0"/>
              <a:t>other relevant documents which adequately establish the debt</a:t>
            </a:r>
          </a:p>
          <a:p>
            <a:r>
              <a:rPr lang="en-IN" dirty="0"/>
              <a:t> </a:t>
            </a:r>
          </a:p>
          <a:p>
            <a:pPr marL="285750" indent="-285750">
              <a:buFont typeface="Wingdings" panose="05000000000000000000" pitchFamily="2" charset="2"/>
              <a:buChar char="v"/>
            </a:pPr>
            <a:r>
              <a:rPr lang="en-IN" dirty="0"/>
              <a:t>Liquidator may admit claims on the basis of the </a:t>
            </a:r>
            <a:r>
              <a:rPr lang="en-IN" b="1" dirty="0"/>
              <a:t>books of account</a:t>
            </a:r>
            <a:r>
              <a:rPr lang="en-IN" dirty="0"/>
              <a:t> of the corporate debtor, if such workman or employee has not made a claim. </a:t>
            </a: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496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568712" y="136886"/>
            <a:ext cx="11148749" cy="933631"/>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en-US" sz="3500" b="1" dirty="0"/>
              <a:t>DISPUTES WITH REGARD TO WORKMEN DUES, PF, GRATUITY AND SUPERANNUATION FUND</a:t>
            </a:r>
            <a:endParaRPr lang="en-IN" sz="3500" dirty="0"/>
          </a:p>
        </p:txBody>
      </p:sp>
      <p:sp>
        <p:nvSpPr>
          <p:cNvPr id="3" name="Rectangle 2">
            <a:extLst>
              <a:ext uri="{FF2B5EF4-FFF2-40B4-BE49-F238E27FC236}">
                <a16:creationId xmlns:a16="http://schemas.microsoft.com/office/drawing/2014/main" id="{B7AF2FAA-A75D-4C6A-9EE5-2E4BA3E2C681}"/>
              </a:ext>
            </a:extLst>
          </p:cNvPr>
          <p:cNvSpPr/>
          <p:nvPr/>
        </p:nvSpPr>
        <p:spPr>
          <a:xfrm>
            <a:off x="211874" y="1182029"/>
            <a:ext cx="11820292" cy="5632311"/>
          </a:xfrm>
          <a:prstGeom prst="rect">
            <a:avLst/>
          </a:prstGeom>
          <a:solidFill>
            <a:schemeClr val="accent1">
              <a:lumMod val="20000"/>
              <a:lumOff val="80000"/>
            </a:schemeClr>
          </a:solidFill>
        </p:spPr>
        <p:txBody>
          <a:bodyPr wrap="square">
            <a:spAutoFit/>
          </a:bodyPr>
          <a:lstStyle/>
          <a:p>
            <a:pPr lvl="0" algn="just"/>
            <a:r>
              <a:rPr lang="en-US" sz="2000" b="1" dirty="0" err="1"/>
              <a:t>Mr</a:t>
            </a:r>
            <a:r>
              <a:rPr lang="en-US" sz="2000" b="1" dirty="0"/>
              <a:t> </a:t>
            </a:r>
            <a:r>
              <a:rPr lang="en-US" sz="2000" b="1" dirty="0" err="1"/>
              <a:t>Savan</a:t>
            </a:r>
            <a:r>
              <a:rPr lang="en-US" sz="2000" b="1" dirty="0"/>
              <a:t> </a:t>
            </a:r>
            <a:r>
              <a:rPr lang="en-US" sz="2000" b="1" dirty="0" err="1"/>
              <a:t>Godiwala</a:t>
            </a:r>
            <a:r>
              <a:rPr lang="en-US" sz="2000" b="1" dirty="0"/>
              <a:t>(the liquidator of </a:t>
            </a:r>
            <a:r>
              <a:rPr lang="en-US" sz="2000" b="1" dirty="0" err="1"/>
              <a:t>Lanco</a:t>
            </a:r>
            <a:r>
              <a:rPr lang="en-US" sz="2000" b="1" dirty="0"/>
              <a:t> Infratech Limited ) Vs. Mr. </a:t>
            </a:r>
            <a:r>
              <a:rPr lang="en-US" sz="2000" b="1" dirty="0" err="1"/>
              <a:t>Apalla</a:t>
            </a:r>
            <a:r>
              <a:rPr lang="en-US" sz="2000" b="1" dirty="0"/>
              <a:t> Siva Kumar (11/02/2020, NCLAT DELHI</a:t>
            </a:r>
          </a:p>
          <a:p>
            <a:pPr marL="285750" lvl="0" indent="-285750" algn="just">
              <a:buFont typeface="Wingdings" panose="05000000000000000000" pitchFamily="2" charset="2"/>
              <a:buChar char="v"/>
            </a:pPr>
            <a:r>
              <a:rPr lang="en-US" sz="2000" dirty="0"/>
              <a:t>NCLAT held that it is the settled position of law, that the provident fund, the pension fund and the gratuity fund, do not come within the purview of liquidation estate for the purpose of distribution of assets under Section 53 of the Code.  Based on this, the only inference which can be drawn is that Pension Fund,  Gratuity  Fund  and  Provident  Fund  can‘t  be  </a:t>
            </a:r>
            <a:r>
              <a:rPr lang="en-US" sz="2000" dirty="0" err="1"/>
              <a:t>utilised</a:t>
            </a:r>
            <a:r>
              <a:rPr lang="en-US" sz="2000" dirty="0"/>
              <a:t>,  attached  or distributed by the liquidator, to satisfy the claim of other creditors. </a:t>
            </a:r>
          </a:p>
          <a:p>
            <a:pPr marL="285750" lvl="0" indent="-285750" algn="just">
              <a:buFont typeface="Wingdings" panose="05000000000000000000" pitchFamily="2" charset="2"/>
              <a:buChar char="v"/>
            </a:pPr>
            <a:r>
              <a:rPr lang="en-US" sz="2000" dirty="0"/>
              <a:t>In a case, where no fund is created by a company, in violation of the Statutory provision of the Sec 4 of the Payment of Gratuity Act, 1972, then in that situation also, the Liquidator cannot be directed to make the payment of gratuity to the employees</a:t>
            </a:r>
          </a:p>
          <a:p>
            <a:pPr marL="285750" lvl="0" indent="-285750" algn="just">
              <a:buFont typeface="Wingdings" panose="05000000000000000000" pitchFamily="2" charset="2"/>
              <a:buChar char="v"/>
            </a:pPr>
            <a:r>
              <a:rPr lang="en-US" sz="2000" dirty="0"/>
              <a:t>Payment of Gratuity to employees depends on their entitlement of Gratuity, subject to the fulfilment of the conditions laid down under the payment of Gratuity Act, 1972 </a:t>
            </a:r>
            <a:r>
              <a:rPr lang="en-US" sz="2000" b="1" dirty="0"/>
              <a:t>and also on the availability of the</a:t>
            </a:r>
            <a:r>
              <a:rPr lang="en-US" sz="2000" dirty="0"/>
              <a:t> </a:t>
            </a:r>
            <a:r>
              <a:rPr lang="en-US" sz="2000" b="1" dirty="0"/>
              <a:t>fund in this regard</a:t>
            </a:r>
          </a:p>
          <a:p>
            <a:pPr marL="285750" lvl="0" indent="-285750" algn="just">
              <a:buFont typeface="Wingdings" panose="05000000000000000000" pitchFamily="2" charset="2"/>
              <a:buChar char="v"/>
            </a:pPr>
            <a:r>
              <a:rPr lang="en-US" sz="2000" dirty="0"/>
              <a:t>Based on the judgment of NCLAT in case of the </a:t>
            </a:r>
            <a:r>
              <a:rPr lang="en-US" sz="2000" b="1" i="1" dirty="0"/>
              <a:t>State Bank of India Vs. Moser Baer </a:t>
            </a:r>
            <a:r>
              <a:rPr lang="en-US" sz="2000" b="1" i="1" dirty="0" err="1"/>
              <a:t>Karamchari</a:t>
            </a:r>
            <a:r>
              <a:rPr lang="en-US" sz="2000" b="1" i="1" dirty="0"/>
              <a:t> Union and Another (19/3/2019)</a:t>
            </a:r>
            <a:r>
              <a:rPr lang="en-US" sz="2000" dirty="0"/>
              <a:t>, it is clear that in terms of sub-Section (4)(a)(iii) of Section 36 all sums due to any workman or employees from the Provident Fund, Pension Fund and the Gratuity Fund, do not form part of the liquidation estate/liquidation assets of the Corporate Debtor. It was held that the ‘Provident Fund Dues’, ‘Pension Fund Dues’ and ‘Gratuity Fund Dues’ cannot be part of Section 53 of the Code.</a:t>
            </a:r>
            <a:endPar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284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832268" y="136886"/>
            <a:ext cx="10885193" cy="1144369"/>
          </a:xfrm>
        </p:spPr>
        <p:style>
          <a:lnRef idx="1">
            <a:schemeClr val="accent2"/>
          </a:lnRef>
          <a:fillRef idx="2">
            <a:schemeClr val="accent2"/>
          </a:fillRef>
          <a:effectRef idx="1">
            <a:schemeClr val="accent2"/>
          </a:effectRef>
          <a:fontRef idx="minor">
            <a:schemeClr val="dk1"/>
          </a:fontRef>
        </p:style>
        <p:txBody>
          <a:bodyPr>
            <a:noAutofit/>
          </a:bodyPr>
          <a:lstStyle/>
          <a:p>
            <a:r>
              <a:rPr lang="en-US" sz="3600" b="1" dirty="0"/>
              <a:t>CLAIMS BY OTHER STAKEHOLDERS (OTHER THAN ALL ABOVE) AND PROOFS OF EXISTENCE OF DEBT – REG 20</a:t>
            </a:r>
            <a:endParaRPr lang="en-IN" sz="3600" dirty="0"/>
          </a:p>
        </p:txBody>
      </p:sp>
      <p:sp>
        <p:nvSpPr>
          <p:cNvPr id="3" name="Rectangle 2">
            <a:extLst>
              <a:ext uri="{FF2B5EF4-FFF2-40B4-BE49-F238E27FC236}">
                <a16:creationId xmlns:a16="http://schemas.microsoft.com/office/drawing/2014/main" id="{B7AF2FAA-A75D-4C6A-9EE5-2E4BA3E2C681}"/>
              </a:ext>
            </a:extLst>
          </p:cNvPr>
          <p:cNvSpPr/>
          <p:nvPr/>
        </p:nvSpPr>
        <p:spPr>
          <a:xfrm>
            <a:off x="793939" y="1421019"/>
            <a:ext cx="10885193" cy="5293757"/>
          </a:xfrm>
          <a:prstGeom prst="rect">
            <a:avLst/>
          </a:prstGeom>
          <a:solidFill>
            <a:schemeClr val="accent1">
              <a:lumMod val="20000"/>
              <a:lumOff val="80000"/>
            </a:schemeClr>
          </a:solidFill>
        </p:spPr>
        <p:txBody>
          <a:bodyPr wrap="square">
            <a:spAutoFit/>
          </a:bodyPr>
          <a:lstStyle/>
          <a:p>
            <a:pPr marL="285750" lvl="0" indent="-285750">
              <a:spcAft>
                <a:spcPts val="1200"/>
              </a:spcAft>
              <a:buFont typeface="Wingdings" panose="05000000000000000000" pitchFamily="2" charset="2"/>
              <a:buChar char="v"/>
            </a:pPr>
            <a:r>
              <a:rPr lang="en-IN" sz="2400" dirty="0"/>
              <a:t>Form G of Schedule II in person, by post or by electronic means </a:t>
            </a:r>
          </a:p>
          <a:p>
            <a:pPr marL="285750" lvl="0" indent="-285750">
              <a:spcAft>
                <a:spcPts val="1200"/>
              </a:spcAft>
              <a:buFont typeface="Wingdings" panose="05000000000000000000" pitchFamily="2" charset="2"/>
              <a:buChar char="v"/>
            </a:pPr>
            <a:r>
              <a:rPr lang="en-IN" sz="2400" dirty="0"/>
              <a:t>records available in an information utility, if any</a:t>
            </a:r>
          </a:p>
          <a:p>
            <a:pPr marL="285750" lvl="0" indent="-285750">
              <a:spcAft>
                <a:spcPts val="1200"/>
              </a:spcAft>
              <a:buFont typeface="Wingdings" panose="05000000000000000000" pitchFamily="2" charset="2"/>
              <a:buChar char="v"/>
            </a:pPr>
            <a:r>
              <a:rPr lang="en-IN" sz="2400" dirty="0"/>
              <a:t>documentary evidence of notice demanding payment of unpaid amount or bank statements of the claimant showing that the claim has not been paid and </a:t>
            </a:r>
          </a:p>
          <a:p>
            <a:pPr marL="285750" lvl="0" indent="-285750">
              <a:spcAft>
                <a:spcPts val="1200"/>
              </a:spcAft>
              <a:buFont typeface="Wingdings" panose="05000000000000000000" pitchFamily="2" charset="2"/>
              <a:buChar char="v"/>
            </a:pPr>
            <a:r>
              <a:rPr lang="en-IN" sz="2400" dirty="0"/>
              <a:t>an affidavit that the documentary evidence and bank statements are true, valid and genuine; </a:t>
            </a:r>
          </a:p>
          <a:p>
            <a:pPr marL="285750" lvl="0" indent="-285750">
              <a:spcAft>
                <a:spcPts val="1200"/>
              </a:spcAft>
              <a:buFont typeface="Wingdings" panose="05000000000000000000" pitchFamily="2" charset="2"/>
              <a:buChar char="v"/>
            </a:pPr>
            <a:r>
              <a:rPr lang="en-IN" sz="2400" dirty="0"/>
              <a:t>documentary or electronic evidence of his shareholding; and </a:t>
            </a:r>
          </a:p>
          <a:p>
            <a:pPr marL="285750" lvl="0" indent="-285750">
              <a:spcAft>
                <a:spcPts val="1200"/>
              </a:spcAft>
              <a:buFont typeface="Wingdings" panose="05000000000000000000" pitchFamily="2" charset="2"/>
              <a:buChar char="v"/>
            </a:pPr>
            <a:r>
              <a:rPr lang="en-IN" sz="2400" dirty="0"/>
              <a:t>an order of a court, tribunal or other authority that has adjudicated upon the non-payment of a claim, if any </a:t>
            </a:r>
          </a:p>
          <a:p>
            <a:pPr marL="285750" lvl="0" indent="-285750">
              <a:spcAft>
                <a:spcPts val="1200"/>
              </a:spcAft>
              <a:buFont typeface="Wingdings" panose="05000000000000000000" pitchFamily="2" charset="2"/>
              <a:buChar char="v"/>
            </a:pPr>
            <a:r>
              <a:rPr lang="en-IN" sz="2400" dirty="0"/>
              <a:t>other relevant documents which adequately establish the debt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04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499323" y="482574"/>
            <a:ext cx="11193354" cy="1144369"/>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600" b="1" dirty="0"/>
              <a:t>WITHDRAWAL OF CLAIM BY CREDITORS – SECTION 38 (5)</a:t>
            </a:r>
            <a:endParaRPr lang="en-IN" sz="3600" dirty="0"/>
          </a:p>
        </p:txBody>
      </p:sp>
      <p:sp>
        <p:nvSpPr>
          <p:cNvPr id="3" name="Rectangle 2">
            <a:extLst>
              <a:ext uri="{FF2B5EF4-FFF2-40B4-BE49-F238E27FC236}">
                <a16:creationId xmlns:a16="http://schemas.microsoft.com/office/drawing/2014/main" id="{B7AF2FAA-A75D-4C6A-9EE5-2E4BA3E2C681}"/>
              </a:ext>
            </a:extLst>
          </p:cNvPr>
          <p:cNvSpPr/>
          <p:nvPr/>
        </p:nvSpPr>
        <p:spPr>
          <a:xfrm>
            <a:off x="499323" y="1945126"/>
            <a:ext cx="11193354" cy="4601260"/>
          </a:xfrm>
          <a:prstGeom prst="rect">
            <a:avLst/>
          </a:prstGeom>
          <a:solidFill>
            <a:schemeClr val="accent1">
              <a:lumMod val="20000"/>
              <a:lumOff val="80000"/>
            </a:schemeClr>
          </a:solidFill>
        </p:spPr>
        <p:txBody>
          <a:bodyPr wrap="square">
            <a:spAutoFit/>
          </a:bodyPr>
          <a:lstStyle/>
          <a:p>
            <a:pPr marL="285750" lvl="0" indent="-285750" algn="just">
              <a:spcAft>
                <a:spcPts val="1200"/>
              </a:spcAft>
              <a:buFont typeface="Wingdings" panose="05000000000000000000" pitchFamily="2" charset="2"/>
              <a:buChar char="v"/>
            </a:pPr>
            <a:r>
              <a:rPr lang="en-IN" sz="2700" dirty="0"/>
              <a:t>The Creditor may withdraw or vary the Claim submitted under Section 38</a:t>
            </a:r>
          </a:p>
          <a:p>
            <a:pPr marL="285750" lvl="0" indent="-285750" algn="just">
              <a:spcAft>
                <a:spcPts val="1200"/>
              </a:spcAft>
              <a:buFont typeface="Wingdings" panose="05000000000000000000" pitchFamily="2" charset="2"/>
              <a:buChar char="v"/>
            </a:pPr>
            <a:endParaRPr lang="en-IN" sz="2700" dirty="0"/>
          </a:p>
          <a:p>
            <a:pPr marL="285750" lvl="0" indent="-285750" algn="just">
              <a:spcAft>
                <a:spcPts val="1200"/>
              </a:spcAft>
              <a:buFont typeface="Wingdings" panose="05000000000000000000" pitchFamily="2" charset="2"/>
              <a:buChar char="v"/>
            </a:pPr>
            <a:r>
              <a:rPr lang="en-IN" sz="2700" dirty="0"/>
              <a:t>The Timeline for withdrawal of the claim by a creditor as provided under Reg. 47 of the Liquidation Regulation is </a:t>
            </a:r>
            <a:r>
              <a:rPr lang="en-US" sz="2700" dirty="0"/>
              <a:t>Within 14 days of submission of claim i.e. T +44 days.</a:t>
            </a:r>
          </a:p>
          <a:p>
            <a:pPr lvl="0" algn="just">
              <a:spcAft>
                <a:spcPts val="1200"/>
              </a:spcAft>
            </a:pPr>
            <a:endParaRPr lang="en-US" sz="2700" dirty="0"/>
          </a:p>
          <a:p>
            <a:pPr marL="285750" lvl="0" indent="-285750" algn="just">
              <a:spcAft>
                <a:spcPts val="1200"/>
              </a:spcAft>
              <a:buFont typeface="Wingdings" panose="05000000000000000000" pitchFamily="2" charset="2"/>
              <a:buChar char="v"/>
            </a:pPr>
            <a:r>
              <a:rPr lang="en-US" sz="2700" dirty="0">
                <a:solidFill>
                  <a:prstClr val="black"/>
                </a:solidFill>
                <a:latin typeface="Calibri" panose="020F0502020204030204"/>
              </a:rPr>
              <a:t>The claim may be allowed to be withdrawn even after the timeline provided is expired as it may be considered as statutory right</a:t>
            </a:r>
            <a:endParaRPr lang="en-IN" sz="2700" dirty="0">
              <a:solidFill>
                <a:prstClr val="black"/>
              </a:solidFill>
              <a:latin typeface="Calibri" panose="020F0502020204030204"/>
            </a:endParaRPr>
          </a:p>
          <a:p>
            <a:pPr lvl="0" algn="just">
              <a:spcAft>
                <a:spcPts val="1200"/>
              </a:spcAft>
            </a:pPr>
            <a:endParaRPr lang="en-IN" sz="2700" dirty="0"/>
          </a:p>
        </p:txBody>
      </p:sp>
    </p:spTree>
    <p:extLst>
      <p:ext uri="{BB962C8B-B14F-4D97-AF65-F5344CB8AC3E}">
        <p14:creationId xmlns:p14="http://schemas.microsoft.com/office/powerpoint/2010/main" val="441191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C3ECA2-E128-41B4-8A95-DAC2FD34C547}"/>
              </a:ext>
            </a:extLst>
          </p:cNvPr>
          <p:cNvSpPr>
            <a:spLocks noGrp="1"/>
          </p:cNvSpPr>
          <p:nvPr>
            <p:ph type="ctrTitle"/>
          </p:nvPr>
        </p:nvSpPr>
        <p:spPr>
          <a:xfrm>
            <a:off x="2726432" y="1741337"/>
            <a:ext cx="6739136" cy="2387918"/>
          </a:xfrm>
        </p:spPr>
        <p:txBody>
          <a:bodyPr anchor="b">
            <a:normAutofit/>
          </a:bodyPr>
          <a:lstStyle/>
          <a:p>
            <a:r>
              <a:rPr lang="en-IN" sz="4100" b="1" dirty="0">
                <a:solidFill>
                  <a:srgbClr val="FFFFFF"/>
                </a:solidFill>
              </a:rPr>
              <a:t>VERIFICATION OF CLAIMS BY LIQUIDATOR – Sec 39 &amp; Reg 30</a:t>
            </a:r>
            <a:br>
              <a:rPr lang="en-IN" sz="4100" dirty="0">
                <a:solidFill>
                  <a:srgbClr val="FFFFFF"/>
                </a:solidFill>
              </a:rPr>
            </a:br>
            <a:endParaRPr lang="en-IN" sz="4100" dirty="0">
              <a:solidFill>
                <a:srgbClr val="FFFFFF"/>
              </a:solidFill>
            </a:endParaRPr>
          </a:p>
        </p:txBody>
      </p:sp>
    </p:spTree>
    <p:extLst>
      <p:ext uri="{BB962C8B-B14F-4D97-AF65-F5344CB8AC3E}">
        <p14:creationId xmlns:p14="http://schemas.microsoft.com/office/powerpoint/2010/main" val="1948047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832268" y="136886"/>
            <a:ext cx="10809605" cy="1144369"/>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en-US" b="1" dirty="0"/>
              <a:t>POWER TO VERIFY, ADMIT AND REJECT THE CLAIMS AND COST OF VERIFICATION</a:t>
            </a:r>
            <a:endParaRPr lang="en-IN" dirty="0"/>
          </a:p>
        </p:txBody>
      </p:sp>
      <p:sp>
        <p:nvSpPr>
          <p:cNvPr id="3" name="Rectangle 2">
            <a:extLst>
              <a:ext uri="{FF2B5EF4-FFF2-40B4-BE49-F238E27FC236}">
                <a16:creationId xmlns:a16="http://schemas.microsoft.com/office/drawing/2014/main" id="{B7AF2FAA-A75D-4C6A-9EE5-2E4BA3E2C681}"/>
              </a:ext>
            </a:extLst>
          </p:cNvPr>
          <p:cNvSpPr/>
          <p:nvPr/>
        </p:nvSpPr>
        <p:spPr>
          <a:xfrm>
            <a:off x="793939" y="1421019"/>
            <a:ext cx="10809605" cy="5324535"/>
          </a:xfrm>
          <a:prstGeom prst="rect">
            <a:avLst/>
          </a:prstGeom>
          <a:solidFill>
            <a:schemeClr val="accent1">
              <a:lumMod val="20000"/>
              <a:lumOff val="80000"/>
            </a:schemeClr>
          </a:solidFill>
        </p:spPr>
        <p:txBody>
          <a:bodyPr wrap="square">
            <a:spAutoFit/>
          </a:bodyPr>
          <a:lstStyle/>
          <a:p>
            <a:pPr marL="285750" indent="-285750">
              <a:buFont typeface="Wingdings" panose="05000000000000000000" pitchFamily="2" charset="2"/>
              <a:buChar char="v"/>
            </a:pPr>
            <a:r>
              <a:rPr lang="en-US" sz="2400" dirty="0"/>
              <a:t>The liquidator shall verify the claims within 30 days from the last date of submission of claim and can reject, admit or part admit the claims -  Sec 39 &amp; Reg 30 </a:t>
            </a:r>
            <a:endParaRPr lang="en-IN" sz="2400" dirty="0"/>
          </a:p>
          <a:p>
            <a:endParaRPr lang="en-IN" sz="2400" dirty="0"/>
          </a:p>
          <a:p>
            <a:pPr marL="285750" indent="-285750">
              <a:buFont typeface="Wingdings" panose="05000000000000000000" pitchFamily="2" charset="2"/>
              <a:buChar char="v"/>
            </a:pPr>
            <a:r>
              <a:rPr lang="en-US" sz="2400" dirty="0"/>
              <a:t>The liquidator may ask the creditor or the CD or any other person to produce any other document or evidence for the purpose of verifying the whole or any part of the claim – Sec 39(2) &amp; Reg 23</a:t>
            </a:r>
            <a:endParaRPr lang="en-IN" sz="2400" dirty="0"/>
          </a:p>
          <a:p>
            <a:r>
              <a:rPr lang="en-IN" sz="2400" dirty="0"/>
              <a:t> </a:t>
            </a:r>
          </a:p>
          <a:p>
            <a:pPr marL="285750" indent="-285750">
              <a:buFont typeface="Wingdings" panose="05000000000000000000" pitchFamily="2" charset="2"/>
              <a:buChar char="v"/>
            </a:pPr>
            <a:r>
              <a:rPr lang="en-IN" sz="2400" dirty="0"/>
              <a:t>Cost of substantiation of claim to be borne by claimant and expenses incurred by Liquidator would be part of Liquidation Cost</a:t>
            </a:r>
          </a:p>
          <a:p>
            <a:r>
              <a:rPr lang="en-IN" sz="2400" dirty="0"/>
              <a:t> </a:t>
            </a:r>
          </a:p>
          <a:p>
            <a:pPr marL="285750" indent="-285750">
              <a:buFont typeface="Wingdings" panose="05000000000000000000" pitchFamily="2" charset="2"/>
              <a:buChar char="v"/>
            </a:pPr>
            <a:r>
              <a:rPr lang="en-IN" sz="2400" dirty="0"/>
              <a:t>Cost of verification of false claims can be recovered from claimant and the matter may be reported to IBBI – Reg 24</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852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7F2C904-1169-4873-BA8F-7FBD679FC394}"/>
              </a:ext>
            </a:extLst>
          </p:cNvPr>
          <p:cNvSpPr>
            <a:spLocks noGrp="1"/>
          </p:cNvSpPr>
          <p:nvPr>
            <p:ph type="title"/>
          </p:nvPr>
        </p:nvSpPr>
        <p:spPr/>
        <p:txBody>
          <a:bodyPr/>
          <a:lstStyle/>
          <a:p>
            <a:endParaRPr lang="en-IN" dirty="0"/>
          </a:p>
        </p:txBody>
      </p:sp>
      <p:pic>
        <p:nvPicPr>
          <p:cNvPr id="3" name="Picture 2">
            <a:extLst>
              <a:ext uri="{FF2B5EF4-FFF2-40B4-BE49-F238E27FC236}">
                <a16:creationId xmlns:a16="http://schemas.microsoft.com/office/drawing/2014/main" id="{690AA049-194F-4187-AA93-1EE708E65F2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157345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446050" y="136886"/>
            <a:ext cx="11271412" cy="1144369"/>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en-IN" b="1" dirty="0"/>
              <a:t>TREATMENT OF DIFFERENT SCENARIO WHILE VERIFICATION OF CLAIMS</a:t>
            </a:r>
            <a:endParaRPr lang="en-IN" dirty="0"/>
          </a:p>
        </p:txBody>
      </p:sp>
      <p:sp>
        <p:nvSpPr>
          <p:cNvPr id="3" name="Rectangle 2">
            <a:extLst>
              <a:ext uri="{FF2B5EF4-FFF2-40B4-BE49-F238E27FC236}">
                <a16:creationId xmlns:a16="http://schemas.microsoft.com/office/drawing/2014/main" id="{B7AF2FAA-A75D-4C6A-9EE5-2E4BA3E2C681}"/>
              </a:ext>
            </a:extLst>
          </p:cNvPr>
          <p:cNvSpPr/>
          <p:nvPr/>
        </p:nvSpPr>
        <p:spPr>
          <a:xfrm>
            <a:off x="446051" y="1421019"/>
            <a:ext cx="11271412" cy="5355312"/>
          </a:xfrm>
          <a:prstGeom prst="rect">
            <a:avLst/>
          </a:prstGeom>
          <a:solidFill>
            <a:schemeClr val="accent1">
              <a:lumMod val="20000"/>
              <a:lumOff val="80000"/>
            </a:schemeClr>
          </a:solidFill>
        </p:spPr>
        <p:txBody>
          <a:bodyPr wrap="square">
            <a:spAutoFit/>
          </a:bodyPr>
          <a:lstStyle/>
          <a:p>
            <a:pPr algn="just"/>
            <a:r>
              <a:rPr lang="en-IN" b="1" u="sng" dirty="0"/>
              <a:t>Contingent Claims:</a:t>
            </a:r>
            <a:r>
              <a:rPr lang="en-IN" dirty="0"/>
              <a:t> where is amount of claim is not precise because of any contingency, then the Liquidator will </a:t>
            </a:r>
            <a:r>
              <a:rPr lang="en-IN" dirty="0">
                <a:solidFill>
                  <a:srgbClr val="FF0000"/>
                </a:solidFill>
              </a:rPr>
              <a:t>make best estimate </a:t>
            </a:r>
            <a:r>
              <a:rPr lang="en-IN" dirty="0"/>
              <a:t>of the claim based on the information available</a:t>
            </a:r>
          </a:p>
          <a:p>
            <a:pPr algn="just"/>
            <a:r>
              <a:rPr lang="en-IN" dirty="0"/>
              <a:t> </a:t>
            </a:r>
          </a:p>
          <a:p>
            <a:pPr algn="just"/>
            <a:r>
              <a:rPr lang="en-IN" b="1" u="sng" dirty="0"/>
              <a:t>Debt in Foreign Currency:</a:t>
            </a:r>
            <a:r>
              <a:rPr lang="en-IN" dirty="0"/>
              <a:t> to be valued in Indian currency based on the Official Exchange rate of RBI</a:t>
            </a:r>
          </a:p>
          <a:p>
            <a:pPr algn="just"/>
            <a:r>
              <a:rPr lang="en-IN" dirty="0"/>
              <a:t> </a:t>
            </a:r>
          </a:p>
          <a:p>
            <a:pPr algn="just"/>
            <a:r>
              <a:rPr lang="en-IN" b="1" u="sng" dirty="0"/>
              <a:t>Periodic Payment:</a:t>
            </a:r>
            <a:r>
              <a:rPr lang="en-IN" dirty="0"/>
              <a:t> The periodic payments e.g. </a:t>
            </a:r>
            <a:r>
              <a:rPr lang="en-IN" dirty="0">
                <a:solidFill>
                  <a:srgbClr val="FF0000"/>
                </a:solidFill>
              </a:rPr>
              <a:t>rent, interest, etc may be claimed only up to LCD</a:t>
            </a:r>
          </a:p>
          <a:p>
            <a:pPr algn="just"/>
            <a:r>
              <a:rPr lang="en-IN" dirty="0"/>
              <a:t> </a:t>
            </a:r>
          </a:p>
          <a:p>
            <a:pPr algn="just"/>
            <a:r>
              <a:rPr lang="en-IN" b="1" u="sng" dirty="0"/>
              <a:t>Debt Payable at future date: </a:t>
            </a:r>
            <a:r>
              <a:rPr lang="en-IN" dirty="0"/>
              <a:t> Payment of claim is </a:t>
            </a:r>
            <a:r>
              <a:rPr lang="en-IN" dirty="0">
                <a:solidFill>
                  <a:srgbClr val="FF0000"/>
                </a:solidFill>
              </a:rPr>
              <a:t>not due yet as on LCD </a:t>
            </a:r>
            <a:r>
              <a:rPr lang="en-IN" dirty="0"/>
              <a:t>is entitled to file claim and also get distribution. However, the distribution would be calculate based on due date and Yield rate of G Sec and the date of distribution</a:t>
            </a:r>
          </a:p>
          <a:p>
            <a:pPr algn="just"/>
            <a:r>
              <a:rPr lang="en-IN" dirty="0"/>
              <a:t> </a:t>
            </a:r>
          </a:p>
          <a:p>
            <a:pPr algn="just"/>
            <a:r>
              <a:rPr lang="en-IN" b="1" u="sng" dirty="0"/>
              <a:t>Mutual Credits and Set off:</a:t>
            </a:r>
            <a:r>
              <a:rPr lang="en-IN" dirty="0"/>
              <a:t> </a:t>
            </a:r>
            <a:r>
              <a:rPr lang="en-IN" dirty="0">
                <a:solidFill>
                  <a:srgbClr val="FF0000"/>
                </a:solidFill>
              </a:rPr>
              <a:t>Mutual dealings</a:t>
            </a:r>
            <a:r>
              <a:rPr lang="en-IN" dirty="0"/>
              <a:t> between the CD and other Party can be set off and net amount can be claimed.</a:t>
            </a:r>
          </a:p>
          <a:p>
            <a:pPr algn="just"/>
            <a:r>
              <a:rPr lang="en-IN" dirty="0"/>
              <a:t> </a:t>
            </a:r>
          </a:p>
          <a:p>
            <a:pPr algn="just"/>
            <a:r>
              <a:rPr lang="en-US" b="1" u="sng" dirty="0"/>
              <a:t>Withdrawal of Claim:</a:t>
            </a:r>
            <a:r>
              <a:rPr lang="en-US" dirty="0"/>
              <a:t> A creditor may withdraw or vary his claim under this section within fourteen days of its submission – Sec 38(5)</a:t>
            </a:r>
            <a:endParaRPr lang="en-IN" dirty="0"/>
          </a:p>
          <a:p>
            <a:pPr algn="just"/>
            <a:r>
              <a:rPr lang="en-US" dirty="0"/>
              <a:t> </a:t>
            </a:r>
            <a:endParaRPr lang="en-IN" dirty="0"/>
          </a:p>
          <a:p>
            <a:pPr algn="just"/>
            <a:r>
              <a:rPr lang="en-US" b="1" u="sng" dirty="0"/>
              <a:t>Separate claims</a:t>
            </a:r>
            <a:r>
              <a:rPr lang="en-US" dirty="0"/>
              <a:t>:  to be filed for each type of credit i.e. operational Creditor. Financial creditor or workmen and employee or other stakeholders in different forms</a:t>
            </a:r>
            <a:endParaRPr lang="en-IN" dirty="0"/>
          </a:p>
        </p:txBody>
      </p:sp>
    </p:spTree>
    <p:extLst>
      <p:ext uri="{BB962C8B-B14F-4D97-AF65-F5344CB8AC3E}">
        <p14:creationId xmlns:p14="http://schemas.microsoft.com/office/powerpoint/2010/main" val="1305979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832268" y="136886"/>
            <a:ext cx="10885193" cy="1144369"/>
          </a:xfrm>
        </p:spPr>
        <p:style>
          <a:lnRef idx="1">
            <a:schemeClr val="accent2"/>
          </a:lnRef>
          <a:fillRef idx="2">
            <a:schemeClr val="accent2"/>
          </a:fillRef>
          <a:effectRef idx="1">
            <a:schemeClr val="accent2"/>
          </a:effectRef>
          <a:fontRef idx="minor">
            <a:schemeClr val="dk1"/>
          </a:fontRef>
        </p:style>
        <p:txBody>
          <a:bodyPr>
            <a:noAutofit/>
          </a:bodyPr>
          <a:lstStyle/>
          <a:p>
            <a:r>
              <a:rPr lang="en-IN" b="1" dirty="0"/>
              <a:t>REJECTION OF CLAIMS BY LIQUIDATOR AND RIGHT OF CLAIMANT TO APPEAL	</a:t>
            </a:r>
            <a:endParaRPr lang="en-IN" dirty="0"/>
          </a:p>
        </p:txBody>
      </p:sp>
      <p:sp>
        <p:nvSpPr>
          <p:cNvPr id="3" name="Rectangle 2">
            <a:extLst>
              <a:ext uri="{FF2B5EF4-FFF2-40B4-BE49-F238E27FC236}">
                <a16:creationId xmlns:a16="http://schemas.microsoft.com/office/drawing/2014/main" id="{B7AF2FAA-A75D-4C6A-9EE5-2E4BA3E2C681}"/>
              </a:ext>
            </a:extLst>
          </p:cNvPr>
          <p:cNvSpPr/>
          <p:nvPr/>
        </p:nvSpPr>
        <p:spPr>
          <a:xfrm>
            <a:off x="816070" y="1415543"/>
            <a:ext cx="10808371" cy="5078313"/>
          </a:xfrm>
          <a:prstGeom prst="rect">
            <a:avLst/>
          </a:prstGeom>
          <a:solidFill>
            <a:schemeClr val="accent1">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b="1" u="sng" dirty="0">
                <a:solidFill>
                  <a:prstClr val="black"/>
                </a:solidFill>
                <a:latin typeface="Calibri" panose="020F0502020204030204"/>
              </a:rPr>
              <a:t>Admittance of Claim after Verification: </a:t>
            </a:r>
            <a:r>
              <a:rPr lang="en-IN" dirty="0">
                <a:solidFill>
                  <a:prstClr val="black"/>
                </a:solidFill>
                <a:latin typeface="Calibri" panose="020F0502020204030204"/>
              </a:rPr>
              <a:t> Liquidator to communicate to claimant admittance of claim along with amount admitted, priority u/s 53, category and security interest, if any. If provisional admittance then the communication should mention the deficiencies and remedies available with the claimant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800" b="1" i="0" u="sng" strike="noStrike" kern="1200" cap="none" spc="0" normalizeH="0" baseline="0" noProof="0" dirty="0">
                <a:ln>
                  <a:noFill/>
                </a:ln>
                <a:solidFill>
                  <a:prstClr val="black"/>
                </a:solidFill>
                <a:effectLst/>
                <a:uLnTx/>
                <a:uFillTx/>
                <a:latin typeface="Calibri" panose="020F0502020204030204"/>
                <a:ea typeface="+mn-ea"/>
                <a:cs typeface="+mn-cs"/>
              </a:rPr>
              <a:t>Rejection of Claim after Verification: </a:t>
            </a:r>
            <a:r>
              <a:rPr kumimoji="0" lang="en-IN" sz="1800" i="0" strike="noStrike" kern="1200" cap="none" spc="0" normalizeH="0" baseline="0" noProof="0" dirty="0">
                <a:ln>
                  <a:noFill/>
                </a:ln>
                <a:solidFill>
                  <a:prstClr val="black"/>
                </a:solidFill>
                <a:effectLst/>
                <a:uLnTx/>
                <a:uFillTx/>
                <a:latin typeface="Calibri" panose="020F0502020204030204"/>
                <a:ea typeface="+mn-ea"/>
                <a:cs typeface="+mn-cs"/>
              </a:rPr>
              <a:t>Liquidator to record detailed reasons for rejection of a claim and the process of verification adopted.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b="1" u="sng" dirty="0">
              <a:solidFill>
                <a:prstClr val="black"/>
              </a:solidFill>
              <a:latin typeface="Calibri" panose="020F0502020204030204"/>
            </a:endParaRPr>
          </a:p>
          <a:p>
            <a:pPr lvl="0" algn="just"/>
            <a:r>
              <a:rPr kumimoji="0" lang="en-IN" sz="1800" b="1" i="0" u="sng" strike="noStrike" kern="1200" cap="none" spc="0" normalizeH="0" baseline="0" noProof="0" dirty="0">
                <a:ln>
                  <a:noFill/>
                </a:ln>
                <a:solidFill>
                  <a:prstClr val="black"/>
                </a:solidFill>
                <a:effectLst/>
                <a:uLnTx/>
                <a:uFillTx/>
                <a:latin typeface="Calibri" panose="020F0502020204030204"/>
                <a:ea typeface="+mn-ea"/>
                <a:cs typeface="+mn-cs"/>
              </a:rPr>
              <a:t>Claim admitted Partly or Rejected partly: </a:t>
            </a:r>
            <a:r>
              <a:rPr lang="en-IN" dirty="0">
                <a:solidFill>
                  <a:prstClr val="black"/>
                </a:solidFill>
              </a:rPr>
              <a:t>Liquidator to record detailed reasons for rejection of a claim and the process of verification adopted.</a:t>
            </a:r>
          </a:p>
          <a:p>
            <a:pPr lvl="0" algn="just"/>
            <a:endParaRPr kumimoji="0" lang="en-IN"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algn="just"/>
            <a:r>
              <a:rPr lang="en-US" b="1" dirty="0"/>
              <a:t>Indian Oil Corporation Ltd. Vs. Mr. Ashish Arjun Kumar Rathi, Liquidator of </a:t>
            </a:r>
            <a:r>
              <a:rPr lang="en-US" b="1" dirty="0" err="1"/>
              <a:t>SBQ</a:t>
            </a:r>
            <a:r>
              <a:rPr lang="en-US" b="1" dirty="0"/>
              <a:t> Steels Pvt. Ltd. (22-May-20, NCLAT New Delhi)</a:t>
            </a:r>
            <a:endParaRPr lang="en-IN" dirty="0"/>
          </a:p>
          <a:p>
            <a:pPr marL="285750" lvl="0" indent="-285750" algn="just">
              <a:buFont typeface="Arial" panose="020B0604020202020204" pitchFamily="34" charset="0"/>
              <a:buChar char="•"/>
            </a:pPr>
            <a:r>
              <a:rPr lang="en-US" dirty="0"/>
              <a:t>Not assigning reasons and that too in a rejection order relating to a claim is not a </a:t>
            </a:r>
            <a:r>
              <a:rPr lang="en-US" dirty="0">
                <a:solidFill>
                  <a:srgbClr val="FF0000"/>
                </a:solidFill>
              </a:rPr>
              <a:t>‘prudent and reasonable course of action’</a:t>
            </a:r>
          </a:p>
          <a:p>
            <a:pPr lvl="0" algn="just"/>
            <a:endParaRPr lang="en-US" dirty="0"/>
          </a:p>
          <a:p>
            <a:pPr marL="285750" lvl="0" indent="-285750" algn="just">
              <a:buFont typeface="Arial" panose="020B0604020202020204" pitchFamily="34" charset="0"/>
              <a:buChar char="•"/>
            </a:pPr>
            <a:r>
              <a:rPr lang="en-US" dirty="0"/>
              <a:t>in respect of </a:t>
            </a:r>
            <a:r>
              <a:rPr lang="en-US" dirty="0">
                <a:solidFill>
                  <a:srgbClr val="FF0000"/>
                </a:solidFill>
              </a:rPr>
              <a:t>‘Interest</a:t>
            </a:r>
            <a:r>
              <a:rPr lang="en-US" dirty="0"/>
              <a:t>’ merely stated that as per contractual agreement there was no provision for an interest and hence not considered, are incorrect and legally untenable in the eye of law</a:t>
            </a:r>
            <a:endParaRPr lang="en-IN" b="1" u="sng" dirty="0">
              <a:solidFill>
                <a:prstClr val="black"/>
              </a:solidFill>
              <a:latin typeface="Calibri" panose="020F0502020204030204"/>
            </a:endParaRPr>
          </a:p>
          <a:p>
            <a:pPr lvl="0" algn="just"/>
            <a:endParaRPr kumimoji="0" lang="en-IN" sz="18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757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345688" y="136886"/>
            <a:ext cx="11371773" cy="1144369"/>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en-IN" dirty="0"/>
              <a:t>LIQUIDATOR CAN DECIDE ABOUT A CLAIM IRRESPECTIVE OF LITIGATION</a:t>
            </a:r>
          </a:p>
        </p:txBody>
      </p:sp>
      <p:sp>
        <p:nvSpPr>
          <p:cNvPr id="3" name="Rectangle 2">
            <a:extLst>
              <a:ext uri="{FF2B5EF4-FFF2-40B4-BE49-F238E27FC236}">
                <a16:creationId xmlns:a16="http://schemas.microsoft.com/office/drawing/2014/main" id="{B7AF2FAA-A75D-4C6A-9EE5-2E4BA3E2C681}"/>
              </a:ext>
            </a:extLst>
          </p:cNvPr>
          <p:cNvSpPr/>
          <p:nvPr/>
        </p:nvSpPr>
        <p:spPr>
          <a:xfrm>
            <a:off x="816070" y="1415543"/>
            <a:ext cx="1055985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EF8440C-6C3E-4D8A-BF49-E41B1AB7EA77}"/>
              </a:ext>
            </a:extLst>
          </p:cNvPr>
          <p:cNvSpPr/>
          <p:nvPr/>
        </p:nvSpPr>
        <p:spPr>
          <a:xfrm>
            <a:off x="384015" y="1369376"/>
            <a:ext cx="11371773" cy="4832092"/>
          </a:xfrm>
          <a:prstGeom prst="rect">
            <a:avLst/>
          </a:prstGeom>
          <a:solidFill>
            <a:schemeClr val="accent1">
              <a:lumMod val="20000"/>
              <a:lumOff val="80000"/>
            </a:schemeClr>
          </a:solidFill>
        </p:spPr>
        <p:txBody>
          <a:bodyPr wrap="square">
            <a:spAutoFit/>
          </a:bodyPr>
          <a:lstStyle/>
          <a:p>
            <a:pPr algn="just"/>
            <a:r>
              <a:rPr lang="en-US" sz="2200" b="1" dirty="0"/>
              <a:t>Power Grid Corporation of India Vs. Deepak Cables (India) Limited (18-Jul-19, NCLAT DELHI)</a:t>
            </a:r>
            <a:endParaRPr lang="en-IN" sz="2200" dirty="0"/>
          </a:p>
          <a:p>
            <a:pPr algn="just"/>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v"/>
            </a:pPr>
            <a:r>
              <a:rPr lang="en-US" sz="2200" dirty="0">
                <a:latin typeface="Calibri" panose="020F0502020204030204" pitchFamily="34" charset="0"/>
                <a:ea typeface="Calibri" panose="020F0502020204030204" pitchFamily="34" charset="0"/>
                <a:cs typeface="Times New Roman" panose="02020603050405020304" pitchFamily="18" charset="0"/>
              </a:rPr>
              <a:t>The pendency of the case before the Hon’ble High Court is not to come in the way of the liquidator to decide the claim</a:t>
            </a:r>
          </a:p>
          <a:p>
            <a:pPr marL="285750" indent="-285750" algn="just">
              <a:buFont typeface="Wingdings" panose="05000000000000000000" pitchFamily="2" charset="2"/>
              <a:buChar char="v"/>
            </a:pPr>
            <a:endParaRPr lang="en-US" sz="2200" dirty="0">
              <a:latin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v"/>
            </a:pPr>
            <a:r>
              <a:rPr lang="en-US" sz="2200" dirty="0"/>
              <a:t>So far as pendency of the arbitration proceeding is concerned, after liquidation it is open to the Arbitral Tribunal to proceed in the arbitration. However, we are not inclined to express any opinion with regard to the same. We are of the view that if the claim is filed by the ‘Corporate Debtor’- ‘Deepak Cables (India) Limited’, there is no bar to proceed in the arbitration and if it proceeds, its counter claim is to be decided. If the counter claim is awarded in favour of the Appellant and if certain amount is payable to it, it can take advantage of the same</a:t>
            </a:r>
          </a:p>
          <a:p>
            <a:pPr marL="285750" indent="-285750" algn="just">
              <a:buFont typeface="Wingdings" panose="05000000000000000000" pitchFamily="2" charset="2"/>
              <a:buChar char="v"/>
            </a:pPr>
            <a:endParaRPr lang="en-US" sz="2200" dirty="0"/>
          </a:p>
          <a:p>
            <a:pPr marL="285750" indent="-285750" algn="just">
              <a:buFont typeface="Wingdings" panose="05000000000000000000" pitchFamily="2" charset="2"/>
              <a:buChar char="v"/>
            </a:pPr>
            <a:r>
              <a:rPr lang="en-US" sz="2200" dirty="0"/>
              <a:t>We make it clear that we have not expressed any opinion with regard to the claim of the Appellant, it may be decided by the appropriate authority/ arbitration proceeding</a:t>
            </a:r>
            <a:endParaRPr lang="en-IN" sz="2200" dirty="0"/>
          </a:p>
        </p:txBody>
      </p:sp>
    </p:spTree>
    <p:extLst>
      <p:ext uri="{BB962C8B-B14F-4D97-AF65-F5344CB8AC3E}">
        <p14:creationId xmlns:p14="http://schemas.microsoft.com/office/powerpoint/2010/main" val="1373315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832268" y="136886"/>
            <a:ext cx="10885193" cy="1144369"/>
          </a:xfrm>
        </p:spPr>
        <p:style>
          <a:lnRef idx="1">
            <a:schemeClr val="accent2"/>
          </a:lnRef>
          <a:fillRef idx="2">
            <a:schemeClr val="accent2"/>
          </a:fillRef>
          <a:effectRef idx="1">
            <a:schemeClr val="accent2"/>
          </a:effectRef>
          <a:fontRef idx="minor">
            <a:schemeClr val="dk1"/>
          </a:fontRef>
        </p:style>
        <p:txBody>
          <a:bodyPr>
            <a:noAutofit/>
          </a:bodyPr>
          <a:lstStyle/>
          <a:p>
            <a:r>
              <a:rPr lang="en-US" sz="3600" b="1" dirty="0"/>
              <a:t>VERIFICATION OF SECURITY INTEREST &amp; PRESUMPTION OF SECURITY INTEREST – Reg 21 &amp; 21A</a:t>
            </a:r>
            <a:endParaRPr lang="en-IN" sz="3600" dirty="0"/>
          </a:p>
        </p:txBody>
      </p:sp>
      <p:sp>
        <p:nvSpPr>
          <p:cNvPr id="3" name="Rectangle 2">
            <a:extLst>
              <a:ext uri="{FF2B5EF4-FFF2-40B4-BE49-F238E27FC236}">
                <a16:creationId xmlns:a16="http://schemas.microsoft.com/office/drawing/2014/main" id="{B7AF2FAA-A75D-4C6A-9EE5-2E4BA3E2C681}"/>
              </a:ext>
            </a:extLst>
          </p:cNvPr>
          <p:cNvSpPr/>
          <p:nvPr/>
        </p:nvSpPr>
        <p:spPr>
          <a:xfrm>
            <a:off x="793939" y="1421019"/>
            <a:ext cx="10885193" cy="5170646"/>
          </a:xfrm>
          <a:prstGeom prst="rect">
            <a:avLst/>
          </a:prstGeom>
          <a:solidFill>
            <a:schemeClr val="accent1">
              <a:lumMod val="20000"/>
              <a:lumOff val="80000"/>
            </a:schemeClr>
          </a:solidFill>
        </p:spPr>
        <p:txBody>
          <a:bodyPr wrap="square">
            <a:spAutoFit/>
          </a:bodyPr>
          <a:lstStyle/>
          <a:p>
            <a:pPr marL="285750" indent="-285750">
              <a:buFont typeface="Wingdings" panose="05000000000000000000" pitchFamily="2" charset="2"/>
              <a:buChar char="v"/>
            </a:pPr>
            <a:r>
              <a:rPr lang="en-US" sz="2400" dirty="0"/>
              <a:t>Sec 3(30) “secured creditor” means a creditor in favour of whom </a:t>
            </a:r>
            <a:r>
              <a:rPr lang="en-US" sz="2400" dirty="0">
                <a:solidFill>
                  <a:srgbClr val="FF0000"/>
                </a:solidFill>
              </a:rPr>
              <a:t>security interest </a:t>
            </a:r>
            <a:r>
              <a:rPr lang="en-US" sz="2400" dirty="0"/>
              <a:t>is created</a:t>
            </a:r>
            <a:endParaRPr lang="en-IN" sz="2400" dirty="0"/>
          </a:p>
          <a:p>
            <a:pPr marL="285750" indent="-285750">
              <a:buFont typeface="Wingdings" panose="05000000000000000000" pitchFamily="2" charset="2"/>
              <a:buChar char="v"/>
            </a:pPr>
            <a:endParaRPr lang="en-IN" sz="2400" dirty="0"/>
          </a:p>
          <a:p>
            <a:pPr marL="285750" indent="-285750">
              <a:buFont typeface="Wingdings" panose="05000000000000000000" pitchFamily="2" charset="2"/>
              <a:buChar char="v"/>
            </a:pPr>
            <a:r>
              <a:rPr lang="en-IN" sz="2400" dirty="0"/>
              <a:t>Sec 3(31) “security interest” means </a:t>
            </a:r>
          </a:p>
          <a:p>
            <a:pPr lvl="0"/>
            <a:r>
              <a:rPr lang="en-IN" sz="2400" dirty="0"/>
              <a:t>- right, title or interest or a claim to property,</a:t>
            </a:r>
          </a:p>
          <a:p>
            <a:pPr lvl="0"/>
            <a:r>
              <a:rPr lang="en-IN" sz="2400" dirty="0"/>
              <a:t>- created in favour of, or provided for a secured creditor by a </a:t>
            </a:r>
            <a:r>
              <a:rPr lang="en-IN" sz="2400" dirty="0">
                <a:solidFill>
                  <a:srgbClr val="FF0000"/>
                </a:solidFill>
              </a:rPr>
              <a:t>transaction</a:t>
            </a:r>
            <a:r>
              <a:rPr lang="en-IN" sz="2400" dirty="0"/>
              <a:t> which secures payment or </a:t>
            </a:r>
            <a:r>
              <a:rPr lang="en-IN" sz="2400" dirty="0">
                <a:solidFill>
                  <a:srgbClr val="FF0000"/>
                </a:solidFill>
              </a:rPr>
              <a:t>performance of an obligation</a:t>
            </a:r>
            <a:r>
              <a:rPr lang="en-IN" sz="2400" dirty="0"/>
              <a:t>; </a:t>
            </a:r>
          </a:p>
          <a:p>
            <a:r>
              <a:rPr lang="en-IN" sz="2400" dirty="0"/>
              <a:t>and includes </a:t>
            </a:r>
          </a:p>
          <a:p>
            <a:pPr lvl="0"/>
            <a:r>
              <a:rPr lang="en-IN" sz="2400" dirty="0"/>
              <a:t>- mortgage, charge, hypothecation, assignment and encumbrance or any other agreement or arrangement </a:t>
            </a:r>
          </a:p>
          <a:p>
            <a:pPr lvl="0"/>
            <a:r>
              <a:rPr lang="en-IN" sz="2400" dirty="0"/>
              <a:t>- securing payment or </a:t>
            </a:r>
            <a:r>
              <a:rPr lang="en-IN" sz="2400" dirty="0">
                <a:solidFill>
                  <a:srgbClr val="FF0000"/>
                </a:solidFill>
              </a:rPr>
              <a:t>performance of any obligation of any person</a:t>
            </a:r>
            <a:r>
              <a:rPr lang="en-IN" sz="2400" dirty="0"/>
              <a:t>: </a:t>
            </a:r>
          </a:p>
          <a:p>
            <a:r>
              <a:rPr lang="en-IN" sz="2400" dirty="0"/>
              <a:t> </a:t>
            </a:r>
          </a:p>
          <a:p>
            <a:r>
              <a:rPr lang="en-IN" sz="2400" dirty="0"/>
              <a:t>Provided that security interest shall not include a performance guarantee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17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832268" y="136886"/>
            <a:ext cx="10885193" cy="1144369"/>
          </a:xfrm>
        </p:spPr>
        <p:style>
          <a:lnRef idx="1">
            <a:schemeClr val="accent2"/>
          </a:lnRef>
          <a:fillRef idx="2">
            <a:schemeClr val="accent2"/>
          </a:fillRef>
          <a:effectRef idx="1">
            <a:schemeClr val="accent2"/>
          </a:effectRef>
          <a:fontRef idx="minor">
            <a:schemeClr val="dk1"/>
          </a:fontRef>
        </p:style>
        <p:txBody>
          <a:bodyPr>
            <a:noAutofit/>
          </a:bodyPr>
          <a:lstStyle/>
          <a:p>
            <a:r>
              <a:rPr lang="en-US" sz="3600" b="1" dirty="0"/>
              <a:t>VERIFICATION OF SECURITY INTEREST &amp; PRESUMPTION OF SECURITY INTEREST – Reg 21 &amp; 21A – Contd..</a:t>
            </a:r>
            <a:endParaRPr lang="en-IN" sz="3600" dirty="0"/>
          </a:p>
        </p:txBody>
      </p:sp>
      <p:sp>
        <p:nvSpPr>
          <p:cNvPr id="3" name="Rectangle 2">
            <a:extLst>
              <a:ext uri="{FF2B5EF4-FFF2-40B4-BE49-F238E27FC236}">
                <a16:creationId xmlns:a16="http://schemas.microsoft.com/office/drawing/2014/main" id="{B7AF2FAA-A75D-4C6A-9EE5-2E4BA3E2C681}"/>
              </a:ext>
            </a:extLst>
          </p:cNvPr>
          <p:cNvSpPr/>
          <p:nvPr/>
        </p:nvSpPr>
        <p:spPr>
          <a:xfrm>
            <a:off x="793939" y="1421019"/>
            <a:ext cx="10923522" cy="4678204"/>
          </a:xfrm>
          <a:prstGeom prst="rect">
            <a:avLst/>
          </a:prstGeom>
          <a:solidFill>
            <a:schemeClr val="accent1">
              <a:lumMod val="20000"/>
              <a:lumOff val="80000"/>
            </a:schemeClr>
          </a:solidFill>
        </p:spPr>
        <p:txBody>
          <a:bodyPr wrap="square">
            <a:spAutoFit/>
          </a:bodyPr>
          <a:lstStyle/>
          <a:p>
            <a:r>
              <a:rPr lang="en-US" sz="2800" dirty="0"/>
              <a:t>Sec 3(33) “transaction” includes a agreement or arrangement in writing for the </a:t>
            </a:r>
            <a:r>
              <a:rPr lang="en-US" sz="2800" dirty="0">
                <a:solidFill>
                  <a:srgbClr val="FF0000"/>
                </a:solidFill>
              </a:rPr>
              <a:t>transfer</a:t>
            </a:r>
            <a:r>
              <a:rPr lang="en-US" sz="2800" dirty="0"/>
              <a:t> of assets, or funds, goods or services, from or to the corporate debtor</a:t>
            </a:r>
            <a:endParaRPr lang="en-IN" sz="2800" dirty="0"/>
          </a:p>
          <a:p>
            <a:endParaRPr lang="en-US" sz="2800" dirty="0"/>
          </a:p>
          <a:p>
            <a:r>
              <a:rPr lang="en-US" sz="2800" dirty="0"/>
              <a:t>Sec 3(34) “</a:t>
            </a:r>
            <a:r>
              <a:rPr lang="en-US" sz="2800" dirty="0">
                <a:solidFill>
                  <a:srgbClr val="FF0000"/>
                </a:solidFill>
              </a:rPr>
              <a:t>transfer</a:t>
            </a:r>
            <a:r>
              <a:rPr lang="en-US" sz="2800" dirty="0"/>
              <a:t>” includes sale, purchase, exchange, mortgage, pledge, gift, loan or any other form of transfer of right, title, possession or lien</a:t>
            </a:r>
            <a:endParaRPr lang="en-IN" sz="2800" dirty="0"/>
          </a:p>
          <a:p>
            <a:endParaRPr lang="en-US" sz="2800" dirty="0"/>
          </a:p>
          <a:p>
            <a:r>
              <a:rPr lang="en-US" sz="2800" dirty="0"/>
              <a:t>Sec 3(35) further defines ‘</a:t>
            </a:r>
            <a:r>
              <a:rPr lang="en-US" sz="2800" dirty="0">
                <a:solidFill>
                  <a:srgbClr val="FF0000"/>
                </a:solidFill>
              </a:rPr>
              <a:t>transfer of property</a:t>
            </a:r>
            <a:r>
              <a:rPr lang="en-US" sz="2800" dirty="0"/>
              <a:t>’ means transfer of any property and includes a transfer of any interest in the property and creation of any charge upon such property</a:t>
            </a:r>
            <a:endParaRPr lang="en-IN"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442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832269" y="136886"/>
            <a:ext cx="10521530" cy="1144369"/>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IN" b="1" dirty="0"/>
              <a:t>PROVING SECURITY INTEREST - REG 21</a:t>
            </a:r>
            <a:endParaRPr lang="en-IN" dirty="0"/>
          </a:p>
        </p:txBody>
      </p:sp>
      <p:sp>
        <p:nvSpPr>
          <p:cNvPr id="3" name="Rectangle 2">
            <a:extLst>
              <a:ext uri="{FF2B5EF4-FFF2-40B4-BE49-F238E27FC236}">
                <a16:creationId xmlns:a16="http://schemas.microsoft.com/office/drawing/2014/main" id="{B7AF2FAA-A75D-4C6A-9EE5-2E4BA3E2C681}"/>
              </a:ext>
            </a:extLst>
          </p:cNvPr>
          <p:cNvSpPr/>
          <p:nvPr/>
        </p:nvSpPr>
        <p:spPr>
          <a:xfrm>
            <a:off x="793939" y="1421019"/>
            <a:ext cx="10559859" cy="4678204"/>
          </a:xfrm>
          <a:prstGeom prst="rect">
            <a:avLst/>
          </a:prstGeom>
          <a:solidFill>
            <a:schemeClr val="accent1">
              <a:lumMod val="20000"/>
              <a:lumOff val="80000"/>
            </a:schemeClr>
          </a:solidFill>
        </p:spPr>
        <p:txBody>
          <a:bodyPr wrap="square">
            <a:spAutoFit/>
          </a:bodyPr>
          <a:lstStyle/>
          <a:p>
            <a:r>
              <a:rPr lang="en-IN" sz="2800" dirty="0"/>
              <a:t>The existence of a security interest may be proved by a secured creditor on the basis of: - </a:t>
            </a:r>
          </a:p>
          <a:p>
            <a:pPr marL="285750" lvl="0" indent="-285750">
              <a:buFont typeface="Wingdings" panose="05000000000000000000" pitchFamily="2" charset="2"/>
              <a:buChar char="v"/>
            </a:pPr>
            <a:endParaRPr lang="en-IN" sz="2800" dirty="0"/>
          </a:p>
          <a:p>
            <a:pPr marL="285750" lvl="0" indent="-285750">
              <a:buFont typeface="Wingdings" panose="05000000000000000000" pitchFamily="2" charset="2"/>
              <a:buChar char="v"/>
            </a:pPr>
            <a:r>
              <a:rPr lang="en-IN" sz="2800" dirty="0"/>
              <a:t>(a) the records available in an information utility, if any; </a:t>
            </a:r>
          </a:p>
          <a:p>
            <a:r>
              <a:rPr lang="en-IN" sz="2800" dirty="0"/>
              <a:t> </a:t>
            </a:r>
          </a:p>
          <a:p>
            <a:pPr marL="285750" lvl="0" indent="-285750">
              <a:buFont typeface="Wingdings" panose="05000000000000000000" pitchFamily="2" charset="2"/>
              <a:buChar char="v"/>
            </a:pPr>
            <a:r>
              <a:rPr lang="en-IN" sz="2800" dirty="0"/>
              <a:t>(b) certificate of registration of charge issued by the Registrar of Companies; or </a:t>
            </a:r>
          </a:p>
          <a:p>
            <a:r>
              <a:rPr lang="en-IN" sz="2800" dirty="0"/>
              <a:t> </a:t>
            </a:r>
          </a:p>
          <a:p>
            <a:pPr marL="285750" lvl="0" indent="-285750">
              <a:buFont typeface="Wingdings" panose="05000000000000000000" pitchFamily="2" charset="2"/>
              <a:buChar char="v"/>
            </a:pPr>
            <a:r>
              <a:rPr lang="en-IN" sz="2800" dirty="0"/>
              <a:t>(c) proof of registration of charge with the Central Registry of Securitisation Asset Reconstruction and Security Interest of India.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774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832268" y="136886"/>
            <a:ext cx="10885193" cy="1144369"/>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IN" sz="4000" b="1" dirty="0"/>
              <a:t>PRESUMPTION OF SECURITY INTEREST - REG 21A. – W.E.F. 25/7/2019</a:t>
            </a:r>
            <a:endParaRPr lang="en-IN" sz="4000" dirty="0"/>
          </a:p>
        </p:txBody>
      </p:sp>
      <p:sp>
        <p:nvSpPr>
          <p:cNvPr id="3" name="Rectangle 2">
            <a:extLst>
              <a:ext uri="{FF2B5EF4-FFF2-40B4-BE49-F238E27FC236}">
                <a16:creationId xmlns:a16="http://schemas.microsoft.com/office/drawing/2014/main" id="{B7AF2FAA-A75D-4C6A-9EE5-2E4BA3E2C681}"/>
              </a:ext>
            </a:extLst>
          </p:cNvPr>
          <p:cNvSpPr/>
          <p:nvPr/>
        </p:nvSpPr>
        <p:spPr>
          <a:xfrm>
            <a:off x="994934" y="1281255"/>
            <a:ext cx="1055985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17B6201-59E9-4229-91DB-5E56169FDB03}"/>
              </a:ext>
            </a:extLst>
          </p:cNvPr>
          <p:cNvSpPr/>
          <p:nvPr/>
        </p:nvSpPr>
        <p:spPr>
          <a:xfrm>
            <a:off x="744658" y="1379813"/>
            <a:ext cx="10885193" cy="5238935"/>
          </a:xfrm>
          <a:prstGeom prst="rect">
            <a:avLst/>
          </a:prstGeom>
          <a:solidFill>
            <a:schemeClr val="accent1">
              <a:lumMod val="20000"/>
              <a:lumOff val="80000"/>
            </a:schemeClr>
          </a:solidFill>
        </p:spPr>
        <p:txBody>
          <a:bodyPr wrap="square">
            <a:spAutoFit/>
          </a:bodyPr>
          <a:lstStyle/>
          <a:p>
            <a:pPr marL="342900" lvl="0" indent="-342900" algn="just">
              <a:lnSpc>
                <a:spcPct val="115000"/>
              </a:lnSpc>
              <a:spcAft>
                <a:spcPts val="0"/>
              </a:spcAft>
              <a:buFont typeface="+mj-lt"/>
              <a:buAutoNum type="arabicParenBoth"/>
            </a:pP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Relinquish its security interest to the liquidation estate or realise its security interest, as the case may be, to be filled in Form C or Form D of Schedule II:</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endParaRPr lang="en-IN"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Where a secured creditor does not intimate its decision within 30 days from the LCD, the assets covered under the security interest shall be presumed to be part of the liquidation estate.</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IN"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Where a secured creditor proceeds to realise its security interest, it shall pay –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IN" dirty="0">
                <a:solidFill>
                  <a:srgbClr val="000000"/>
                </a:solidFill>
                <a:latin typeface="Times New Roman" panose="02020603050405020304" pitchFamily="18" charset="0"/>
                <a:ea typeface="Calibri" panose="020F0502020204030204" pitchFamily="34" charset="0"/>
              </a:rPr>
              <a:t>CIRP Cost and the </a:t>
            </a:r>
            <a:r>
              <a:rPr lang="en-IN" dirty="0">
                <a:solidFill>
                  <a:srgbClr val="FF0000"/>
                </a:solidFill>
                <a:latin typeface="Times New Roman" panose="02020603050405020304" pitchFamily="18" charset="0"/>
                <a:ea typeface="Calibri" panose="020F0502020204030204" pitchFamily="34" charset="0"/>
              </a:rPr>
              <a:t>Liquidation Cost</a:t>
            </a:r>
          </a:p>
          <a:p>
            <a:pPr lvl="1" algn="just"/>
            <a:r>
              <a:rPr lang="en-IN" dirty="0">
                <a:solidFill>
                  <a:srgbClr val="000000"/>
                </a:solidFill>
                <a:latin typeface="Times New Roman" panose="02020603050405020304" pitchFamily="18" charset="0"/>
                <a:ea typeface="Calibri" panose="020F0502020204030204" pitchFamily="34" charset="0"/>
              </a:rPr>
              <a:t>(b) 	Workmen Dues for the period of 24 months preceding the LCD </a:t>
            </a:r>
          </a:p>
          <a:p>
            <a:pPr lvl="0" algn="just">
              <a:spcAft>
                <a:spcPts val="0"/>
              </a:spcAft>
            </a:pPr>
            <a:r>
              <a:rPr lang="en-IN" dirty="0">
                <a:solidFill>
                  <a:srgbClr val="000000"/>
                </a:solidFill>
                <a:latin typeface="Times New Roman" panose="02020603050405020304" pitchFamily="18" charset="0"/>
                <a:ea typeface="Calibri" panose="020F0502020204030204" pitchFamily="34" charset="0"/>
              </a:rPr>
              <a:t>to the liquidator within </a:t>
            </a:r>
            <a:r>
              <a:rPr lang="en-IN" b="1" dirty="0">
                <a:solidFill>
                  <a:srgbClr val="000000"/>
                </a:solidFill>
                <a:latin typeface="Times New Roman" panose="02020603050405020304" pitchFamily="18" charset="0"/>
                <a:ea typeface="Calibri" panose="020F0502020204030204" pitchFamily="34" charset="0"/>
              </a:rPr>
              <a:t>ninety days</a:t>
            </a:r>
            <a:r>
              <a:rPr lang="en-IN" dirty="0">
                <a:solidFill>
                  <a:srgbClr val="000000"/>
                </a:solidFill>
                <a:latin typeface="Times New Roman" panose="02020603050405020304" pitchFamily="18" charset="0"/>
                <a:ea typeface="Calibri" panose="020F0502020204030204" pitchFamily="34" charset="0"/>
              </a:rPr>
              <a:t> from the LCD </a:t>
            </a:r>
            <a:r>
              <a:rPr lang="en-IN" b="1" dirty="0">
                <a:solidFill>
                  <a:srgbClr val="000000"/>
                </a:solidFill>
                <a:latin typeface="Times New Roman" panose="02020603050405020304" pitchFamily="18" charset="0"/>
                <a:ea typeface="Calibri" panose="020F0502020204030204" pitchFamily="34" charset="0"/>
              </a:rPr>
              <a:t>(w.e.f. 6/1/2020)</a:t>
            </a:r>
          </a:p>
          <a:p>
            <a:pPr algn="just">
              <a:lnSpc>
                <a:spcPct val="115000"/>
              </a:lnSpc>
              <a:spcAft>
                <a:spcPts val="0"/>
              </a:spcAft>
            </a:pPr>
            <a:endPar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the </a:t>
            </a:r>
            <a:r>
              <a:rPr lang="en-IN"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excess of the realised value of the asset</a:t>
            </a: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which is subject to security interest, over the amount of his claims admitted, to the liquidator within 180 days from the LCD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If the amount is not certain then as </a:t>
            </a:r>
            <a:r>
              <a:rPr lang="en-IN"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estimated by the liquidator and difference to be accounted </a:t>
            </a: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Where a secured creditor fails to comply with sub-regulation (2), the asset, which is subject to security interest, shall become part of the liquidation estate.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3259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744658" y="136886"/>
            <a:ext cx="10972803" cy="1144369"/>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en-US" sz="2800" b="1" dirty="0"/>
              <a:t>TREATMENT OF SUBORDINATION AGREEMENTS WITHIN THE LIQUIDATION WATERFALL – FIRST CHARGE OR SECOND CHARGE OR SUBSERVIENT CHARGE</a:t>
            </a:r>
            <a:endParaRPr lang="en-IN" sz="2800" dirty="0"/>
          </a:p>
        </p:txBody>
      </p:sp>
      <p:sp>
        <p:nvSpPr>
          <p:cNvPr id="3" name="Rectangle 2">
            <a:extLst>
              <a:ext uri="{FF2B5EF4-FFF2-40B4-BE49-F238E27FC236}">
                <a16:creationId xmlns:a16="http://schemas.microsoft.com/office/drawing/2014/main" id="{B7AF2FAA-A75D-4C6A-9EE5-2E4BA3E2C681}"/>
              </a:ext>
            </a:extLst>
          </p:cNvPr>
          <p:cNvSpPr/>
          <p:nvPr/>
        </p:nvSpPr>
        <p:spPr>
          <a:xfrm>
            <a:off x="994934" y="1281255"/>
            <a:ext cx="1055985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17B6201-59E9-4229-91DB-5E56169FDB03}"/>
              </a:ext>
            </a:extLst>
          </p:cNvPr>
          <p:cNvSpPr/>
          <p:nvPr/>
        </p:nvSpPr>
        <p:spPr>
          <a:xfrm>
            <a:off x="744658" y="1472896"/>
            <a:ext cx="10885193" cy="5047536"/>
          </a:xfrm>
          <a:prstGeom prst="rect">
            <a:avLst/>
          </a:prstGeom>
          <a:solidFill>
            <a:schemeClr val="accent1">
              <a:lumMod val="20000"/>
              <a:lumOff val="80000"/>
            </a:schemeClr>
          </a:solidFill>
        </p:spPr>
        <p:txBody>
          <a:bodyPr wrap="square">
            <a:spAutoFit/>
          </a:bodyPr>
          <a:lstStyle/>
          <a:p>
            <a:pPr algn="just"/>
            <a:r>
              <a:rPr lang="en-US" b="1" dirty="0"/>
              <a:t>REPORT OF THE INSOLVENCY LAW COMMITTEE  </a:t>
            </a:r>
            <a:r>
              <a:rPr lang="en-US" dirty="0"/>
              <a:t>New Delhi, the 26 March, 2018 – Para No 21.1 to 21.6</a:t>
            </a:r>
          </a:p>
          <a:p>
            <a:pPr algn="just"/>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v"/>
            </a:pPr>
            <a:r>
              <a:rPr lang="en-US" dirty="0"/>
              <a:t>The Phrase “shall rank equally between and among” in section 53(1)(b) to be interpreted to mean that debts inter-se secured creditors in clause (ii) of section 53(1)(b) would also rank equally cannot be excluded</a:t>
            </a:r>
          </a:p>
          <a:p>
            <a:pPr marL="285750" indent="-285750" algn="just">
              <a:buFont typeface="Wingdings" panose="05000000000000000000" pitchFamily="2" charset="2"/>
              <a:buChar char="v"/>
            </a:pPr>
            <a:endParaRPr lang="en-IN" dirty="0"/>
          </a:p>
          <a:p>
            <a:pPr marL="285750" indent="-285750" algn="just">
              <a:buFont typeface="Wingdings" panose="05000000000000000000" pitchFamily="2" charset="2"/>
              <a:buChar char="v"/>
            </a:pPr>
            <a:r>
              <a:rPr lang="en-US" dirty="0"/>
              <a:t>Further, the Committee was appraised of the case of </a:t>
            </a:r>
            <a:r>
              <a:rPr lang="en-US" i="1" dirty="0"/>
              <a:t>ICICI Bank Limited </a:t>
            </a:r>
            <a:r>
              <a:rPr lang="en-US" dirty="0"/>
              <a:t>v. </a:t>
            </a:r>
            <a:r>
              <a:rPr lang="en-US" i="1" dirty="0" err="1"/>
              <a:t>SIDCO</a:t>
            </a:r>
            <a:r>
              <a:rPr lang="en-US" i="1" dirty="0"/>
              <a:t> Leathers Limited &amp; Ors.109 </a:t>
            </a:r>
            <a:r>
              <a:rPr lang="en-US" dirty="0"/>
              <a:t>wherein the Hon'ble Supreme Court interpreted sections 529 and 529A of the CA 1956 which deal with ranking of claims on liquidation. It was held in this case that, “</a:t>
            </a:r>
            <a:r>
              <a:rPr lang="en-US" i="1" dirty="0"/>
              <a:t>Only because the dues of workmen and debts due to the secured creditors are treated </a:t>
            </a:r>
            <a:r>
              <a:rPr lang="en-US" i="1" dirty="0" err="1"/>
              <a:t>pari</a:t>
            </a:r>
            <a:r>
              <a:rPr lang="en-US" i="1" dirty="0"/>
              <a:t> passu with each other, the same by itself</a:t>
            </a:r>
            <a:r>
              <a:rPr lang="en-US" i="1" dirty="0">
                <a:solidFill>
                  <a:srgbClr val="FF0000"/>
                </a:solidFill>
              </a:rPr>
              <a:t>, in our considered view, would not lead to the conclusion that the concept of inter se priorities amongst the secured creditors had thereby been intended to be given a total go-by.</a:t>
            </a:r>
          </a:p>
          <a:p>
            <a:pPr marL="285750" indent="-285750" algn="just">
              <a:buFont typeface="Wingdings" panose="05000000000000000000" pitchFamily="2" charset="2"/>
              <a:buChar char="v"/>
            </a:pPr>
            <a:endParaRPr lang="en-US" dirty="0"/>
          </a:p>
          <a:p>
            <a:pPr marL="285750" indent="-285750" algn="just">
              <a:buFont typeface="Wingdings" panose="05000000000000000000" pitchFamily="2" charset="2"/>
              <a:buChar char="v"/>
            </a:pPr>
            <a:r>
              <a:rPr lang="en-US" dirty="0"/>
              <a:t>Section 48 of the Transfer of Property Act, 1882 (“</a:t>
            </a:r>
            <a:r>
              <a:rPr lang="en-US" b="1" dirty="0" err="1"/>
              <a:t>TOPA</a:t>
            </a:r>
            <a:r>
              <a:rPr lang="en-US" dirty="0"/>
              <a:t>”) clearly provides that claim of a first charge holder shall prevail over the claim of a second charge holder</a:t>
            </a:r>
          </a:p>
          <a:p>
            <a:pPr marL="285750" indent="-285750" algn="just">
              <a:buFont typeface="Wingdings" panose="05000000000000000000" pitchFamily="2" charset="2"/>
              <a:buChar char="v"/>
            </a:pPr>
            <a:endParaRPr lang="en-IN" dirty="0"/>
          </a:p>
          <a:p>
            <a:pPr marL="285750" indent="-285750" algn="just">
              <a:buFont typeface="Wingdings" panose="05000000000000000000" pitchFamily="2" charset="2"/>
              <a:buChar char="v"/>
            </a:pPr>
            <a:r>
              <a:rPr lang="en-US" dirty="0"/>
              <a:t>Merely because the relevant section did not specifically provide for the rights of priorities over mortgaged assets, it would not mean that the provisions of section 48 of </a:t>
            </a:r>
            <a:r>
              <a:rPr lang="en-US" dirty="0" err="1"/>
              <a:t>TOPA</a:t>
            </a:r>
            <a:r>
              <a:rPr lang="en-US" dirty="0"/>
              <a:t> shall stand obliterated in relation to a company that has undergone liquidation</a:t>
            </a:r>
          </a:p>
        </p:txBody>
      </p:sp>
    </p:spTree>
    <p:extLst>
      <p:ext uri="{BB962C8B-B14F-4D97-AF65-F5344CB8AC3E}">
        <p14:creationId xmlns:p14="http://schemas.microsoft.com/office/powerpoint/2010/main" val="1752225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744658" y="136886"/>
            <a:ext cx="10972803" cy="1144369"/>
          </a:xfrm>
        </p:spPr>
        <p:style>
          <a:lnRef idx="1">
            <a:schemeClr val="accent2"/>
          </a:lnRef>
          <a:fillRef idx="2">
            <a:schemeClr val="accent2"/>
          </a:fillRef>
          <a:effectRef idx="1">
            <a:schemeClr val="accent2"/>
          </a:effectRef>
          <a:fontRef idx="minor">
            <a:schemeClr val="dk1"/>
          </a:fontRef>
        </p:style>
        <p:txBody>
          <a:bodyPr>
            <a:noAutofit/>
          </a:bodyPr>
          <a:lstStyle/>
          <a:p>
            <a:r>
              <a:rPr lang="en-US" sz="2800" b="1" dirty="0"/>
              <a:t>TREATMENT OF SUBORDINATION AGREEMENTS WITHIN THE LIQUIDATION WATERFALL – FIRST CHARGE OR SECOND CHARGE OR SUBSERVIENT CHARGE</a:t>
            </a:r>
            <a:endParaRPr lang="en-IN" sz="2800" dirty="0"/>
          </a:p>
        </p:txBody>
      </p:sp>
      <p:sp>
        <p:nvSpPr>
          <p:cNvPr id="3" name="Rectangle 2">
            <a:extLst>
              <a:ext uri="{FF2B5EF4-FFF2-40B4-BE49-F238E27FC236}">
                <a16:creationId xmlns:a16="http://schemas.microsoft.com/office/drawing/2014/main" id="{B7AF2FAA-A75D-4C6A-9EE5-2E4BA3E2C681}"/>
              </a:ext>
            </a:extLst>
          </p:cNvPr>
          <p:cNvSpPr/>
          <p:nvPr/>
        </p:nvSpPr>
        <p:spPr>
          <a:xfrm>
            <a:off x="994934" y="1281255"/>
            <a:ext cx="1055985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17B6201-59E9-4229-91DB-5E56169FDB03}"/>
              </a:ext>
            </a:extLst>
          </p:cNvPr>
          <p:cNvSpPr/>
          <p:nvPr/>
        </p:nvSpPr>
        <p:spPr>
          <a:xfrm>
            <a:off x="744658" y="1304246"/>
            <a:ext cx="10972803" cy="5416868"/>
          </a:xfrm>
          <a:prstGeom prst="rect">
            <a:avLst/>
          </a:prstGeom>
          <a:solidFill>
            <a:schemeClr val="accent1">
              <a:lumMod val="20000"/>
              <a:lumOff val="80000"/>
            </a:schemeClr>
          </a:solidFill>
        </p:spPr>
        <p:txBody>
          <a:bodyPr wrap="square">
            <a:spAutoFit/>
          </a:bodyPr>
          <a:lstStyle/>
          <a:p>
            <a:pPr marL="285750" indent="-285750" algn="just">
              <a:buFont typeface="Wingdings" panose="05000000000000000000" pitchFamily="2" charset="2"/>
              <a:buChar char="v"/>
            </a:pPr>
            <a:r>
              <a:rPr lang="en-US" dirty="0"/>
              <a:t>Moreover, this may </a:t>
            </a:r>
            <a:r>
              <a:rPr lang="en-US" dirty="0">
                <a:solidFill>
                  <a:srgbClr val="FF0000"/>
                </a:solidFill>
              </a:rPr>
              <a:t>negatively impact the credit market </a:t>
            </a:r>
            <a:r>
              <a:rPr lang="en-US" dirty="0"/>
              <a:t>and discourage banks and other financial creditors to grant big loans which are more often than not granted against property or other valuable collateral as they shall have no protection in case the corporate debtor becomes insolvent </a:t>
            </a:r>
          </a:p>
          <a:p>
            <a:pPr marL="285750" indent="-285750" algn="just">
              <a:buFont typeface="Wingdings" panose="05000000000000000000" pitchFamily="2" charset="2"/>
              <a:buChar char="v"/>
            </a:pPr>
            <a:endParaRPr lang="en-IN" sz="1200" dirty="0"/>
          </a:p>
          <a:p>
            <a:pPr marL="285750" indent="-285750" algn="just">
              <a:buFont typeface="Wingdings" panose="05000000000000000000" pitchFamily="2" charset="2"/>
              <a:buChar char="v"/>
            </a:pPr>
            <a:r>
              <a:rPr lang="en-US" dirty="0"/>
              <a:t>Para 21.6: To conclude, the Committee was of the opinion that it is sufficiently clear from a plain reading of section 53(1)(b) that it intended to rank workmen's dues equally with debts owed to secured creditors who have relinquished their security. </a:t>
            </a:r>
          </a:p>
          <a:p>
            <a:pPr algn="just"/>
            <a:endParaRPr lang="en-US" sz="1100" dirty="0"/>
          </a:p>
          <a:p>
            <a:pPr marL="285750" indent="-285750" algn="just">
              <a:buFont typeface="Wingdings" panose="05000000000000000000" pitchFamily="2" charset="2"/>
              <a:buChar char="v"/>
            </a:pPr>
            <a:r>
              <a:rPr lang="en-US" dirty="0"/>
              <a:t>Section 53(1)(b) does not talk about priority inter-se secured creditors. </a:t>
            </a:r>
          </a:p>
          <a:p>
            <a:pPr marL="285750" indent="-285750" algn="just">
              <a:buFont typeface="Wingdings" panose="05000000000000000000" pitchFamily="2" charset="2"/>
              <a:buChar char="v"/>
            </a:pPr>
            <a:endParaRPr lang="en-US" sz="1100" dirty="0"/>
          </a:p>
          <a:p>
            <a:pPr marL="285750" indent="-285750" algn="just">
              <a:buFont typeface="Wingdings" panose="05000000000000000000" pitchFamily="2" charset="2"/>
              <a:buChar char="v"/>
            </a:pPr>
            <a:r>
              <a:rPr lang="en-US" dirty="0"/>
              <a:t>Thus, valid inter-creditor/subordination agreements would continue to govern their relationship. </a:t>
            </a:r>
          </a:p>
          <a:p>
            <a:pPr marL="285750" indent="-285750" algn="just">
              <a:buFont typeface="Wingdings" panose="05000000000000000000" pitchFamily="2" charset="2"/>
              <a:buChar char="v"/>
            </a:pPr>
            <a:endParaRPr lang="en-US" sz="1200" dirty="0"/>
          </a:p>
          <a:p>
            <a:pPr marL="285750" indent="-285750" algn="just">
              <a:buFont typeface="Wingdings" panose="05000000000000000000" pitchFamily="2" charset="2"/>
              <a:buChar char="v"/>
            </a:pPr>
            <a:r>
              <a:rPr lang="en-US" dirty="0"/>
              <a:t>Further sub-section (2) of section 53 must also be interpreted accordingly. For instance, applying section 53(2) in the context of section 53(1)(b), any agreements between workmen and secured creditors which disrupts their </a:t>
            </a:r>
            <a:r>
              <a:rPr lang="en-US" i="1" dirty="0" err="1"/>
              <a:t>pari</a:t>
            </a:r>
            <a:r>
              <a:rPr lang="en-US" i="1" dirty="0"/>
              <a:t> passu </a:t>
            </a:r>
            <a:r>
              <a:rPr lang="en-US" dirty="0"/>
              <a:t>rights will be disregarded by the liquidator. However, agreements inter-se secured creditors do not disturb the equal ranking sought to be provided by section 53(1)(b) and therefore do not fall within the ambit of section 53(2). </a:t>
            </a:r>
          </a:p>
          <a:p>
            <a:pPr marL="285750" indent="-285750" algn="just">
              <a:buFont typeface="Wingdings" panose="05000000000000000000" pitchFamily="2" charset="2"/>
              <a:buChar char="v"/>
            </a:pPr>
            <a:endParaRPr lang="en-US" sz="1200" b="1" dirty="0"/>
          </a:p>
          <a:p>
            <a:pPr marL="285750" indent="-285750" algn="just">
              <a:buFont typeface="Wingdings" panose="05000000000000000000" pitchFamily="2" charset="2"/>
              <a:buChar char="v"/>
            </a:pPr>
            <a:r>
              <a:rPr lang="en-US" b="1" dirty="0"/>
              <a:t>The Committee felt that there was no requirement for an amendment to the Code required since a plain reading of section 53 was sufficient to establish that valid inter-creditor and subordination provisions are required to be respected in the liquidation waterfall under section 53 of the Code </a:t>
            </a:r>
            <a:endParaRPr lang="en-US" dirty="0"/>
          </a:p>
        </p:txBody>
      </p:sp>
    </p:spTree>
    <p:extLst>
      <p:ext uri="{BB962C8B-B14F-4D97-AF65-F5344CB8AC3E}">
        <p14:creationId xmlns:p14="http://schemas.microsoft.com/office/powerpoint/2010/main" val="493979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700455" y="524404"/>
            <a:ext cx="11037439" cy="1513701"/>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en-US" sz="3200" b="1" dirty="0"/>
              <a:t>TREATMENT OF SUBORDINATION AGREEMENTS WITHIN THE LIQUIDATION WATERFALL – FIRST CHARGE OR SECOND CHARGE OR SUBSERVIENT CHARGE</a:t>
            </a:r>
            <a:endParaRPr lang="en-IN" sz="3200" b="1" dirty="0"/>
          </a:p>
        </p:txBody>
      </p:sp>
      <p:sp>
        <p:nvSpPr>
          <p:cNvPr id="3" name="Rectangle 2">
            <a:extLst>
              <a:ext uri="{FF2B5EF4-FFF2-40B4-BE49-F238E27FC236}">
                <a16:creationId xmlns:a16="http://schemas.microsoft.com/office/drawing/2014/main" id="{B7AF2FAA-A75D-4C6A-9EE5-2E4BA3E2C681}"/>
              </a:ext>
            </a:extLst>
          </p:cNvPr>
          <p:cNvSpPr/>
          <p:nvPr/>
        </p:nvSpPr>
        <p:spPr>
          <a:xfrm>
            <a:off x="994934" y="1281255"/>
            <a:ext cx="1055985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17B6201-59E9-4229-91DB-5E56169FDB03}"/>
              </a:ext>
            </a:extLst>
          </p:cNvPr>
          <p:cNvSpPr/>
          <p:nvPr/>
        </p:nvSpPr>
        <p:spPr>
          <a:xfrm>
            <a:off x="700456" y="2407438"/>
            <a:ext cx="11017004" cy="4072269"/>
          </a:xfrm>
          <a:prstGeom prst="rect">
            <a:avLst/>
          </a:prstGeom>
          <a:solidFill>
            <a:schemeClr val="accent1">
              <a:lumMod val="20000"/>
              <a:lumOff val="80000"/>
            </a:schemeClr>
          </a:solidFill>
        </p:spPr>
        <p:txBody>
          <a:bodyPr wrap="square">
            <a:spAutoFit/>
          </a:bodyPr>
          <a:lstStyle/>
          <a:p>
            <a:pPr lvl="0" algn="just">
              <a:lnSpc>
                <a:spcPct val="150000"/>
              </a:lnSpc>
            </a:pPr>
            <a:r>
              <a:rPr lang="en-US" sz="2500" b="1" dirty="0"/>
              <a:t>Sec 30(4</a:t>
            </a:r>
            <a:r>
              <a:rPr lang="en-US" sz="2500" dirty="0"/>
              <a:t>):  The committee of creditors may approve a resolution plan by a vote of not less than </a:t>
            </a:r>
            <a:r>
              <a:rPr lang="en-US" sz="2500" b="1" dirty="0"/>
              <a:t>[sixty-six] </a:t>
            </a:r>
            <a:r>
              <a:rPr lang="en-US" sz="2500" dirty="0"/>
              <a:t>per cent. of voting share of the financial creditors, after considering its feasibility and viability, </a:t>
            </a:r>
            <a:r>
              <a:rPr lang="en-US" sz="2500" b="1" dirty="0"/>
              <a:t>[the manner of distribution proposed, which may take into account the order of priority amongst creditors as laid down in sub-section </a:t>
            </a:r>
            <a:r>
              <a:rPr lang="en-US" sz="2500" b="1" i="1" dirty="0"/>
              <a:t>(1) </a:t>
            </a:r>
            <a:r>
              <a:rPr lang="en-US" sz="2500" b="1" dirty="0"/>
              <a:t>of section 53, including the priority and value of the security interest of a secured creditor – w.e.f. 16/8/2019] </a:t>
            </a:r>
            <a:r>
              <a:rPr lang="en-US" sz="2500" dirty="0"/>
              <a:t>and such other requirements as may be specified by the Board </a:t>
            </a:r>
            <a:endPar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7512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786CD4A-8178-485E-AF0E-252E6AA67101}"/>
              </a:ext>
            </a:extLst>
          </p:cNvPr>
          <p:cNvSpPr>
            <a:spLocks noGrp="1"/>
          </p:cNvSpPr>
          <p:nvPr>
            <p:ph type="title"/>
          </p:nvPr>
        </p:nvSpPr>
        <p:spPr/>
        <p:txBody>
          <a:bodyPr/>
          <a:lstStyle/>
          <a:p>
            <a:pPr algn="ctr"/>
            <a:r>
              <a:rPr lang="en-IN" b="1" dirty="0"/>
              <a:t>WHEN CAN LIQUIDATION ORDER BE PASSED</a:t>
            </a:r>
            <a:endParaRPr lang="en-US" b="1" dirty="0"/>
          </a:p>
        </p:txBody>
      </p:sp>
      <p:pic>
        <p:nvPicPr>
          <p:cNvPr id="3" name="Picture 2">
            <a:extLst>
              <a:ext uri="{FF2B5EF4-FFF2-40B4-BE49-F238E27FC236}">
                <a16:creationId xmlns:a16="http://schemas.microsoft.com/office/drawing/2014/main" id="{ECFC445C-3EED-4DF8-B9E7-A964550355E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137155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832268" y="136886"/>
            <a:ext cx="10885193" cy="1144369"/>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b="1" dirty="0"/>
              <a:t>LIST OF STAKEHOLDERS – Reg 31</a:t>
            </a:r>
            <a:endParaRPr lang="en-IN" dirty="0"/>
          </a:p>
        </p:txBody>
      </p:sp>
      <p:sp>
        <p:nvSpPr>
          <p:cNvPr id="3" name="Rectangle 2">
            <a:extLst>
              <a:ext uri="{FF2B5EF4-FFF2-40B4-BE49-F238E27FC236}">
                <a16:creationId xmlns:a16="http://schemas.microsoft.com/office/drawing/2014/main" id="{B7AF2FAA-A75D-4C6A-9EE5-2E4BA3E2C681}"/>
              </a:ext>
            </a:extLst>
          </p:cNvPr>
          <p:cNvSpPr/>
          <p:nvPr/>
        </p:nvSpPr>
        <p:spPr>
          <a:xfrm>
            <a:off x="994934" y="1281255"/>
            <a:ext cx="1055985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17B6201-59E9-4229-91DB-5E56169FDB03}"/>
              </a:ext>
            </a:extLst>
          </p:cNvPr>
          <p:cNvSpPr/>
          <p:nvPr/>
        </p:nvSpPr>
        <p:spPr>
          <a:xfrm>
            <a:off x="744658" y="1379813"/>
            <a:ext cx="10885193" cy="5293757"/>
          </a:xfrm>
          <a:prstGeom prst="rect">
            <a:avLst/>
          </a:prstGeom>
          <a:solidFill>
            <a:schemeClr val="accent1">
              <a:lumMod val="20000"/>
              <a:lumOff val="80000"/>
            </a:schemeClr>
          </a:solidFill>
        </p:spPr>
        <p:txBody>
          <a:bodyPr wrap="square">
            <a:spAutoFit/>
          </a:bodyPr>
          <a:lstStyle/>
          <a:p>
            <a:pPr marL="285750" indent="-285750" algn="just">
              <a:buFont typeface="Wingdings" panose="05000000000000000000" pitchFamily="2" charset="2"/>
              <a:buChar char="v"/>
            </a:pPr>
            <a:r>
              <a:rPr lang="en-IN" sz="2000" dirty="0"/>
              <a:t>The liquidator shall prepare a list of stakeholders, category-wise  of admitted claims with specified details </a:t>
            </a:r>
            <a:endParaRPr lang="en-IN" dirty="0"/>
          </a:p>
          <a:p>
            <a:pPr marL="285750" indent="-285750" algn="just">
              <a:buFont typeface="Wingdings" panose="05000000000000000000" pitchFamily="2" charset="2"/>
              <a:buChar char="v"/>
            </a:pPr>
            <a:r>
              <a:rPr lang="en-IN" sz="2000" dirty="0"/>
              <a:t>The liquidator shall file the list of stakeholders with the AA within 45 days from the last date for receipt of claims</a:t>
            </a:r>
            <a:endParaRPr lang="en-IN" dirty="0"/>
          </a:p>
          <a:p>
            <a:pPr marL="285750" indent="-285750" algn="just">
              <a:buFont typeface="Wingdings" panose="05000000000000000000" pitchFamily="2" charset="2"/>
              <a:buChar char="v"/>
            </a:pPr>
            <a:r>
              <a:rPr lang="en-IN" sz="2000" dirty="0"/>
              <a:t>The filing of the list shall be announced to the public in the manner specified in Regulation 12(3) i.e. One in English and One in Regional newspaper with wide circulation. </a:t>
            </a:r>
            <a:endParaRPr lang="en-IN" dirty="0"/>
          </a:p>
          <a:p>
            <a:pPr marL="285750" indent="-285750" algn="just">
              <a:buFont typeface="Wingdings" panose="05000000000000000000" pitchFamily="2" charset="2"/>
              <a:buChar char="v"/>
            </a:pPr>
            <a:r>
              <a:rPr lang="en-IN" sz="2000" dirty="0"/>
              <a:t>The liquidator may apply to the AA to modify an entry in the list of stakeholders filed with the AA, when he comes across additional information warranting such modification, and shall modify the entry in the manner directed by the AA.</a:t>
            </a:r>
            <a:endParaRPr lang="en-IN" dirty="0"/>
          </a:p>
          <a:p>
            <a:pPr marL="285750" indent="-285750" algn="just">
              <a:buFont typeface="Wingdings" panose="05000000000000000000" pitchFamily="2" charset="2"/>
              <a:buChar char="v"/>
            </a:pPr>
            <a:r>
              <a:rPr lang="en-IN" sz="2000" dirty="0"/>
              <a:t>The liquidator shall modify an entry in the list of stakeholders filed with the AA, in the manner directed by the AA while disposing off an appeal preferred under section 42. </a:t>
            </a:r>
            <a:endParaRPr lang="en-IN" dirty="0"/>
          </a:p>
          <a:p>
            <a:pPr marL="285750" indent="-285750" algn="just">
              <a:buFont typeface="Wingdings" panose="05000000000000000000" pitchFamily="2" charset="2"/>
              <a:buChar char="v"/>
            </a:pPr>
            <a:endParaRPr lang="en-IN" dirty="0"/>
          </a:p>
          <a:p>
            <a:pPr marL="285750" indent="-285750" algn="just">
              <a:buFont typeface="Wingdings" panose="05000000000000000000" pitchFamily="2" charset="2"/>
              <a:buChar char="v"/>
            </a:pPr>
            <a:r>
              <a:rPr lang="en-IN" sz="2000" dirty="0"/>
              <a:t>The list of stakeholders, as modified from time to time, shall be: - </a:t>
            </a:r>
            <a:endParaRPr lang="en-IN" dirty="0"/>
          </a:p>
          <a:p>
            <a:pPr lvl="1" algn="just"/>
            <a:r>
              <a:rPr lang="en-IN" sz="2000" dirty="0"/>
              <a:t>(a) available for inspection by the persons who submitted proofs of claim; </a:t>
            </a:r>
            <a:endParaRPr lang="en-IN" dirty="0"/>
          </a:p>
          <a:p>
            <a:pPr lvl="1" algn="just"/>
            <a:r>
              <a:rPr lang="en-IN" sz="2000" dirty="0"/>
              <a:t>(b) available for inspection by members, partners, directors and guarantors of the corporate debtor; </a:t>
            </a:r>
            <a:endParaRPr lang="en-IN" dirty="0"/>
          </a:p>
          <a:p>
            <a:pPr lvl="1" algn="just"/>
            <a:r>
              <a:rPr lang="en-IN" sz="2000" dirty="0"/>
              <a:t>(c) displayed on the website, if any, of the corporate debtor </a:t>
            </a:r>
            <a:endParaRPr lang="en-IN" dirty="0"/>
          </a:p>
        </p:txBody>
      </p:sp>
    </p:spTree>
    <p:extLst>
      <p:ext uri="{BB962C8B-B14F-4D97-AF65-F5344CB8AC3E}">
        <p14:creationId xmlns:p14="http://schemas.microsoft.com/office/powerpoint/2010/main" val="3090855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620110" y="252500"/>
            <a:ext cx="11130456" cy="1203181"/>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000" b="1" u="sng" dirty="0"/>
              <a:t>REGULATION 31A- STAKEHOLDERS’ CONSULTATION COMMITTEE</a:t>
            </a:r>
            <a:r>
              <a:rPr lang="en-IN" sz="3000" b="1" u="sng" dirty="0"/>
              <a:t> </a:t>
            </a:r>
            <a:br>
              <a:rPr lang="en-US" sz="3500" b="1" u="sng" dirty="0"/>
            </a:br>
            <a:r>
              <a:rPr lang="en-US" sz="3500" b="1" dirty="0"/>
              <a:t>Amendment Notification dated 30.09.2021</a:t>
            </a:r>
            <a:r>
              <a:rPr lang="en-IN" sz="3500" b="1" dirty="0"/>
              <a:t> </a:t>
            </a:r>
          </a:p>
        </p:txBody>
      </p:sp>
      <p:sp>
        <p:nvSpPr>
          <p:cNvPr id="3" name="Rectangle 2">
            <a:extLst>
              <a:ext uri="{FF2B5EF4-FFF2-40B4-BE49-F238E27FC236}">
                <a16:creationId xmlns:a16="http://schemas.microsoft.com/office/drawing/2014/main" id="{B7AF2FAA-A75D-4C6A-9EE5-2E4BA3E2C681}"/>
              </a:ext>
            </a:extLst>
          </p:cNvPr>
          <p:cNvSpPr/>
          <p:nvPr/>
        </p:nvSpPr>
        <p:spPr>
          <a:xfrm>
            <a:off x="994934" y="1281255"/>
            <a:ext cx="1055985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e 5">
            <a:extLst>
              <a:ext uri="{FF2B5EF4-FFF2-40B4-BE49-F238E27FC236}">
                <a16:creationId xmlns:a16="http://schemas.microsoft.com/office/drawing/2014/main" id="{945B4AD6-E970-7A40-AF96-DC6699D4EEBE}"/>
              </a:ext>
            </a:extLst>
          </p:cNvPr>
          <p:cNvGraphicFramePr>
            <a:graphicFrameLocks noGrp="1"/>
          </p:cNvGraphicFramePr>
          <p:nvPr>
            <p:extLst>
              <p:ext uri="{D42A27DB-BD31-4B8C-83A1-F6EECF244321}">
                <p14:modId xmlns:p14="http://schemas.microsoft.com/office/powerpoint/2010/main" val="3779393228"/>
              </p:ext>
            </p:extLst>
          </p:nvPr>
        </p:nvGraphicFramePr>
        <p:xfrm>
          <a:off x="262759" y="1572323"/>
          <a:ext cx="11735953" cy="5118409"/>
        </p:xfrm>
        <a:graphic>
          <a:graphicData uri="http://schemas.openxmlformats.org/drawingml/2006/table">
            <a:tbl>
              <a:tblPr firstRow="1" bandRow="1">
                <a:tableStyleId>{5C22544A-7EE6-4342-B048-85BDC9FD1C3A}</a:tableStyleId>
              </a:tblPr>
              <a:tblGrid>
                <a:gridCol w="4388515">
                  <a:extLst>
                    <a:ext uri="{9D8B030D-6E8A-4147-A177-3AD203B41FA5}">
                      <a16:colId xmlns:a16="http://schemas.microsoft.com/office/drawing/2014/main" val="75562322"/>
                    </a:ext>
                  </a:extLst>
                </a:gridCol>
                <a:gridCol w="7347438">
                  <a:extLst>
                    <a:ext uri="{9D8B030D-6E8A-4147-A177-3AD203B41FA5}">
                      <a16:colId xmlns:a16="http://schemas.microsoft.com/office/drawing/2014/main" val="967635239"/>
                    </a:ext>
                  </a:extLst>
                </a:gridCol>
              </a:tblGrid>
              <a:tr h="560237">
                <a:tc>
                  <a:txBody>
                    <a:bodyPr/>
                    <a:lstStyle/>
                    <a:p>
                      <a:pPr algn="ctr"/>
                      <a:r>
                        <a:rPr lang="en-US" sz="2500" dirty="0"/>
                        <a:t>PRE AMENDMENT </a:t>
                      </a:r>
                    </a:p>
                  </a:txBody>
                  <a:tcPr/>
                </a:tc>
                <a:tc>
                  <a:txBody>
                    <a:bodyPr/>
                    <a:lstStyle/>
                    <a:p>
                      <a:pPr algn="ctr"/>
                      <a:r>
                        <a:rPr lang="en-US" sz="2500" dirty="0"/>
                        <a:t>POST AMENDMENT</a:t>
                      </a:r>
                    </a:p>
                  </a:txBody>
                  <a:tcPr/>
                </a:tc>
                <a:extLst>
                  <a:ext uri="{0D108BD9-81ED-4DB2-BD59-A6C34878D82A}">
                    <a16:rowId xmlns:a16="http://schemas.microsoft.com/office/drawing/2014/main" val="464658659"/>
                  </a:ext>
                </a:extLst>
              </a:tr>
              <a:tr h="455817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t>31A (1)</a:t>
                      </a:r>
                      <a:r>
                        <a:rPr lang="en-US" sz="1800" b="1" kern="1200" dirty="0">
                          <a:solidFill>
                            <a:schemeClr val="dk1"/>
                          </a:solidFill>
                          <a:effectLst/>
                          <a:latin typeface="+mn-lt"/>
                          <a:ea typeface="+mn-ea"/>
                          <a:cs typeface="+mn-cs"/>
                        </a:rPr>
                        <a:t> </a:t>
                      </a:r>
                      <a:r>
                        <a:rPr lang="en-US" sz="2200" kern="1200" dirty="0">
                          <a:solidFill>
                            <a:schemeClr val="dk1"/>
                          </a:solidFill>
                          <a:effectLst/>
                          <a:latin typeface="+mn-lt"/>
                          <a:ea typeface="+mn-ea"/>
                          <a:cs typeface="+mn-cs"/>
                        </a:rPr>
                        <a:t>The liquidator shall constitute a consultation committee within sixty days from the liquidation commencement date, based on the list of stakeholders prepared under regulation 31, to advise him on the matters relating to sale under regulation 32.”</a:t>
                      </a:r>
                      <a:endParaRPr lang="en-IN" sz="2200" kern="1200" dirty="0">
                        <a:solidFill>
                          <a:schemeClr val="dk1"/>
                        </a:solidFill>
                        <a:effectLst/>
                        <a:latin typeface="+mn-lt"/>
                        <a:ea typeface="+mn-ea"/>
                        <a:cs typeface="+mn-cs"/>
                      </a:endParaRPr>
                    </a:p>
                    <a:p>
                      <a:endParaRPr lang="en-US" dirty="0"/>
                    </a:p>
                  </a:txBody>
                  <a:tcPr/>
                </a:tc>
                <a:tc>
                  <a:txBody>
                    <a:bodyPr/>
                    <a:lstStyle/>
                    <a:p>
                      <a:pPr algn="just"/>
                      <a:r>
                        <a:rPr lang="en-US" sz="2000" dirty="0"/>
                        <a:t>31A (1) </a:t>
                      </a:r>
                      <a:r>
                        <a:rPr lang="en-US" sz="2000" b="1" kern="1200" dirty="0">
                          <a:solidFill>
                            <a:schemeClr val="dk1"/>
                          </a:solidFill>
                          <a:effectLst/>
                          <a:latin typeface="+mn-lt"/>
                          <a:ea typeface="+mn-ea"/>
                          <a:cs typeface="+mn-cs"/>
                        </a:rPr>
                        <a:t>The liquidator shall constitute a consultation committee within sixty days from the liquidation commencement date, based on the list of stakeholders prepared under regulation 31, to advise him on matters relating to– </a:t>
                      </a:r>
                      <a:endParaRPr lang="en-IN" sz="2000" kern="1200" dirty="0">
                        <a:solidFill>
                          <a:schemeClr val="dk1"/>
                        </a:solidFill>
                        <a:effectLst/>
                        <a:latin typeface="+mn-lt"/>
                        <a:ea typeface="+mn-ea"/>
                        <a:cs typeface="+mn-cs"/>
                      </a:endParaRPr>
                    </a:p>
                    <a:p>
                      <a:pPr algn="just"/>
                      <a:r>
                        <a:rPr lang="en-US" sz="2000" b="1" kern="1200" dirty="0">
                          <a:solidFill>
                            <a:schemeClr val="dk1"/>
                          </a:solidFill>
                          <a:effectLst/>
                          <a:latin typeface="+mn-lt"/>
                          <a:ea typeface="+mn-ea"/>
                          <a:cs typeface="+mn-cs"/>
                        </a:rPr>
                        <a:t> </a:t>
                      </a:r>
                      <a:endParaRPr lang="en-IN" sz="2000" kern="1200" dirty="0">
                        <a:solidFill>
                          <a:schemeClr val="dk1"/>
                        </a:solidFill>
                        <a:effectLst/>
                        <a:latin typeface="+mn-lt"/>
                        <a:ea typeface="+mn-ea"/>
                        <a:cs typeface="+mn-cs"/>
                      </a:endParaRPr>
                    </a:p>
                    <a:p>
                      <a:pPr algn="just"/>
                      <a:r>
                        <a:rPr lang="en-US" sz="2000" b="1" kern="1200" dirty="0">
                          <a:solidFill>
                            <a:schemeClr val="dk1"/>
                          </a:solidFill>
                          <a:effectLst/>
                          <a:latin typeface="+mn-lt"/>
                          <a:ea typeface="+mn-ea"/>
                          <a:cs typeface="+mn-cs"/>
                        </a:rPr>
                        <a:t>(a) appointment of professionals and their remuneration under regulation 7;</a:t>
                      </a:r>
                      <a:endParaRPr lang="en-IN" sz="2000" kern="1200" dirty="0">
                        <a:solidFill>
                          <a:schemeClr val="dk1"/>
                        </a:solidFill>
                        <a:effectLst/>
                        <a:latin typeface="+mn-lt"/>
                        <a:ea typeface="+mn-ea"/>
                        <a:cs typeface="+mn-cs"/>
                      </a:endParaRPr>
                    </a:p>
                    <a:p>
                      <a:pPr algn="just"/>
                      <a:r>
                        <a:rPr lang="en-US" sz="2000" b="1" kern="1200" dirty="0">
                          <a:solidFill>
                            <a:schemeClr val="dk1"/>
                          </a:solidFill>
                          <a:effectLst/>
                          <a:latin typeface="+mn-lt"/>
                          <a:ea typeface="+mn-ea"/>
                          <a:cs typeface="+mn-cs"/>
                        </a:rPr>
                        <a:t> </a:t>
                      </a:r>
                      <a:endParaRPr lang="en-IN" sz="2000" kern="1200" dirty="0">
                        <a:solidFill>
                          <a:schemeClr val="dk1"/>
                        </a:solidFill>
                        <a:effectLst/>
                        <a:latin typeface="+mn-lt"/>
                        <a:ea typeface="+mn-ea"/>
                        <a:cs typeface="+mn-cs"/>
                      </a:endParaRPr>
                    </a:p>
                    <a:p>
                      <a:pPr algn="just"/>
                      <a:r>
                        <a:rPr lang="en-US" sz="2000" b="1" kern="1200" dirty="0">
                          <a:solidFill>
                            <a:schemeClr val="dk1"/>
                          </a:solidFill>
                          <a:effectLst/>
                          <a:latin typeface="+mn-lt"/>
                          <a:ea typeface="+mn-ea"/>
                          <a:cs typeface="+mn-cs"/>
                        </a:rPr>
                        <a:t>(b) sale under regulation 32, including manner of sale, pre-bid qualifications, reserve price, amount of earnest money deposit, and marketing strategy: Provided that the decision(s) taken by the liquidator prior to the constitution of consultation committee shall be placed before the consultation committee for information in its first meeting.”</a:t>
                      </a:r>
                      <a:endParaRPr lang="en-IN" sz="2000" kern="1200" dirty="0">
                        <a:solidFill>
                          <a:schemeClr val="dk1"/>
                        </a:solidFill>
                        <a:effectLst/>
                        <a:latin typeface="+mn-lt"/>
                        <a:ea typeface="+mn-ea"/>
                        <a:cs typeface="+mn-cs"/>
                      </a:endParaRPr>
                    </a:p>
                  </a:txBody>
                  <a:tcPr/>
                </a:tc>
                <a:extLst>
                  <a:ext uri="{0D108BD9-81ED-4DB2-BD59-A6C34878D82A}">
                    <a16:rowId xmlns:a16="http://schemas.microsoft.com/office/drawing/2014/main" val="1964598611"/>
                  </a:ext>
                </a:extLst>
              </a:tr>
            </a:tbl>
          </a:graphicData>
        </a:graphic>
      </p:graphicFrame>
    </p:spTree>
    <p:extLst>
      <p:ext uri="{BB962C8B-B14F-4D97-AF65-F5344CB8AC3E}">
        <p14:creationId xmlns:p14="http://schemas.microsoft.com/office/powerpoint/2010/main" val="3365979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620110" y="252500"/>
            <a:ext cx="11130456" cy="1203181"/>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000" b="1" u="sng" dirty="0"/>
              <a:t>REGULATION 31A- STAKEHOLDERS’ CONSULTATION COMMITTEE</a:t>
            </a:r>
            <a:r>
              <a:rPr lang="en-IN" sz="3000" b="1" u="sng" dirty="0"/>
              <a:t> </a:t>
            </a:r>
            <a:br>
              <a:rPr lang="en-US" sz="3500" b="1" u="sng" dirty="0"/>
            </a:br>
            <a:r>
              <a:rPr lang="en-US" sz="3500" b="1" dirty="0"/>
              <a:t>Amendment Notification dated 30.09.2021</a:t>
            </a:r>
            <a:r>
              <a:rPr lang="en-IN" sz="3500" b="1" dirty="0"/>
              <a:t>…..</a:t>
            </a:r>
            <a:r>
              <a:rPr lang="en-IN" sz="2000" b="1" dirty="0"/>
              <a:t>CONTD</a:t>
            </a:r>
          </a:p>
        </p:txBody>
      </p:sp>
      <p:sp>
        <p:nvSpPr>
          <p:cNvPr id="3" name="Rectangle 2">
            <a:extLst>
              <a:ext uri="{FF2B5EF4-FFF2-40B4-BE49-F238E27FC236}">
                <a16:creationId xmlns:a16="http://schemas.microsoft.com/office/drawing/2014/main" id="{B7AF2FAA-A75D-4C6A-9EE5-2E4BA3E2C681}"/>
              </a:ext>
            </a:extLst>
          </p:cNvPr>
          <p:cNvSpPr/>
          <p:nvPr/>
        </p:nvSpPr>
        <p:spPr>
          <a:xfrm>
            <a:off x="994934" y="1281255"/>
            <a:ext cx="1055985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e 5">
            <a:extLst>
              <a:ext uri="{FF2B5EF4-FFF2-40B4-BE49-F238E27FC236}">
                <a16:creationId xmlns:a16="http://schemas.microsoft.com/office/drawing/2014/main" id="{945B4AD6-E970-7A40-AF96-DC6699D4EEBE}"/>
              </a:ext>
            </a:extLst>
          </p:cNvPr>
          <p:cNvGraphicFramePr>
            <a:graphicFrameLocks noGrp="1"/>
          </p:cNvGraphicFramePr>
          <p:nvPr>
            <p:extLst>
              <p:ext uri="{D42A27DB-BD31-4B8C-83A1-F6EECF244321}">
                <p14:modId xmlns:p14="http://schemas.microsoft.com/office/powerpoint/2010/main" val="2498206695"/>
              </p:ext>
            </p:extLst>
          </p:nvPr>
        </p:nvGraphicFramePr>
        <p:xfrm>
          <a:off x="262759" y="1650588"/>
          <a:ext cx="11624441" cy="4709160"/>
        </p:xfrm>
        <a:graphic>
          <a:graphicData uri="http://schemas.openxmlformats.org/drawingml/2006/table">
            <a:tbl>
              <a:tblPr firstRow="1" bandRow="1">
                <a:tableStyleId>{5C22544A-7EE6-4342-B048-85BDC9FD1C3A}</a:tableStyleId>
              </a:tblPr>
              <a:tblGrid>
                <a:gridCol w="5160579">
                  <a:extLst>
                    <a:ext uri="{9D8B030D-6E8A-4147-A177-3AD203B41FA5}">
                      <a16:colId xmlns:a16="http://schemas.microsoft.com/office/drawing/2014/main" val="75562322"/>
                    </a:ext>
                  </a:extLst>
                </a:gridCol>
                <a:gridCol w="6463862">
                  <a:extLst>
                    <a:ext uri="{9D8B030D-6E8A-4147-A177-3AD203B41FA5}">
                      <a16:colId xmlns:a16="http://schemas.microsoft.com/office/drawing/2014/main" val="967635239"/>
                    </a:ext>
                  </a:extLst>
                </a:gridCol>
              </a:tblGrid>
              <a:tr h="383319">
                <a:tc>
                  <a:txBody>
                    <a:bodyPr/>
                    <a:lstStyle/>
                    <a:p>
                      <a:pPr algn="ctr"/>
                      <a:r>
                        <a:rPr lang="en-US" sz="2500" dirty="0"/>
                        <a:t>PRE AMENDMENT </a:t>
                      </a:r>
                    </a:p>
                  </a:txBody>
                  <a:tcPr/>
                </a:tc>
                <a:tc>
                  <a:txBody>
                    <a:bodyPr/>
                    <a:lstStyle/>
                    <a:p>
                      <a:pPr algn="ctr"/>
                      <a:r>
                        <a:rPr lang="en-US" sz="2500" dirty="0"/>
                        <a:t>POST AMENDMENT</a:t>
                      </a:r>
                    </a:p>
                  </a:txBody>
                  <a:tcPr/>
                </a:tc>
                <a:extLst>
                  <a:ext uri="{0D108BD9-81ED-4DB2-BD59-A6C34878D82A}">
                    <a16:rowId xmlns:a16="http://schemas.microsoft.com/office/drawing/2014/main" val="464658659"/>
                  </a:ext>
                </a:extLst>
              </a:tr>
              <a:tr h="1655224">
                <a:tc>
                  <a:txBody>
                    <a:bodyPr/>
                    <a:lstStyle/>
                    <a:p>
                      <a:pPr algn="just"/>
                      <a:r>
                        <a:rPr lang="en-US" sz="1900" b="1" kern="1200" dirty="0">
                          <a:solidFill>
                            <a:schemeClr val="dk1"/>
                          </a:solidFill>
                          <a:effectLst/>
                          <a:latin typeface="+mn-lt"/>
                          <a:ea typeface="+mn-ea"/>
                          <a:cs typeface="+mn-cs"/>
                        </a:rPr>
                        <a:t>31A (4) </a:t>
                      </a:r>
                      <a:r>
                        <a:rPr lang="en-US" sz="1900" kern="1200" dirty="0">
                          <a:solidFill>
                            <a:schemeClr val="dk1"/>
                          </a:solidFill>
                          <a:effectLst/>
                          <a:latin typeface="+mn-lt"/>
                          <a:ea typeface="+mn-ea"/>
                          <a:cs typeface="+mn-cs"/>
                        </a:rPr>
                        <a:t>If the stakeholders of any class fail to nominate their representatives, the required number of stakeholders with the highest claim amount in that class shall be included in the consultation committee.”</a:t>
                      </a:r>
                      <a:endParaRPr lang="en-IN" sz="1900" kern="1200" dirty="0">
                        <a:solidFill>
                          <a:schemeClr val="dk1"/>
                        </a:solidFill>
                        <a:effectLst/>
                        <a:latin typeface="+mn-lt"/>
                        <a:ea typeface="+mn-ea"/>
                        <a:cs typeface="+mn-cs"/>
                      </a:endParaRPr>
                    </a:p>
                    <a:p>
                      <a:endParaRPr lang="en-IN" sz="1900" kern="1200" dirty="0">
                        <a:solidFill>
                          <a:schemeClr val="dk1"/>
                        </a:solidFill>
                        <a:effectLst/>
                        <a:latin typeface="+mn-lt"/>
                        <a:ea typeface="+mn-ea"/>
                        <a:cs typeface="+mn-cs"/>
                      </a:endParaRPr>
                    </a:p>
                  </a:txBody>
                  <a:tcPr/>
                </a:tc>
                <a:tc>
                  <a:txBody>
                    <a:bodyPr/>
                    <a:lstStyle/>
                    <a:p>
                      <a:pPr algn="just"/>
                      <a:r>
                        <a:rPr lang="en-US" sz="1900" b="1" kern="1200" dirty="0">
                          <a:solidFill>
                            <a:schemeClr val="dk1"/>
                          </a:solidFill>
                          <a:effectLst/>
                          <a:latin typeface="+mn-lt"/>
                          <a:ea typeface="+mn-ea"/>
                          <a:cs typeface="+mn-cs"/>
                        </a:rPr>
                        <a:t>31A (4) If the stakeholders of any class fail to nominate their representatives, under sub-regulation (3), such representatives shall be selected by a majority of voting share of the class, present and voting.”</a:t>
                      </a:r>
                      <a:endParaRPr lang="en-IN" sz="1900" kern="1200" dirty="0">
                        <a:solidFill>
                          <a:schemeClr val="dk1"/>
                        </a:solidFill>
                        <a:effectLst/>
                        <a:latin typeface="+mn-lt"/>
                        <a:ea typeface="+mn-ea"/>
                        <a:cs typeface="+mn-cs"/>
                      </a:endParaRPr>
                    </a:p>
                    <a:p>
                      <a:endParaRPr lang="en-US" sz="1900" dirty="0"/>
                    </a:p>
                  </a:txBody>
                  <a:tcPr/>
                </a:tc>
                <a:extLst>
                  <a:ext uri="{0D108BD9-81ED-4DB2-BD59-A6C34878D82A}">
                    <a16:rowId xmlns:a16="http://schemas.microsoft.com/office/drawing/2014/main" val="1964598611"/>
                  </a:ext>
                </a:extLst>
              </a:tr>
              <a:tr h="1655224">
                <a:tc>
                  <a:txBody>
                    <a:bodyPr/>
                    <a:lstStyle/>
                    <a:p>
                      <a:pPr algn="just"/>
                      <a:r>
                        <a:rPr lang="en-US" sz="1900" b="1" kern="1200" dirty="0">
                          <a:solidFill>
                            <a:schemeClr val="dk1"/>
                          </a:solidFill>
                          <a:effectLst/>
                          <a:latin typeface="+mn-lt"/>
                          <a:ea typeface="+mn-ea"/>
                          <a:cs typeface="+mn-cs"/>
                        </a:rPr>
                        <a:t>31A (10) </a:t>
                      </a:r>
                      <a:r>
                        <a:rPr lang="en-US" sz="1900" kern="1200" dirty="0">
                          <a:solidFill>
                            <a:schemeClr val="dk1"/>
                          </a:solidFill>
                          <a:effectLst/>
                          <a:latin typeface="+mn-lt"/>
                          <a:ea typeface="+mn-ea"/>
                          <a:cs typeface="+mn-cs"/>
                        </a:rPr>
                        <a:t>The advice of the consultation committee shall not be binding on the liquidator:</a:t>
                      </a:r>
                      <a:endParaRPr lang="en-IN" sz="1900" kern="1200" dirty="0">
                        <a:solidFill>
                          <a:schemeClr val="dk1"/>
                        </a:solidFill>
                        <a:effectLst/>
                        <a:latin typeface="+mn-lt"/>
                        <a:ea typeface="+mn-ea"/>
                        <a:cs typeface="+mn-cs"/>
                      </a:endParaRPr>
                    </a:p>
                    <a:p>
                      <a:pPr algn="just"/>
                      <a:r>
                        <a:rPr lang="en-US" sz="1900" kern="1200" dirty="0">
                          <a:solidFill>
                            <a:schemeClr val="dk1"/>
                          </a:solidFill>
                          <a:effectLst/>
                          <a:latin typeface="+mn-lt"/>
                          <a:ea typeface="+mn-ea"/>
                          <a:cs typeface="+mn-cs"/>
                        </a:rPr>
                        <a:t> </a:t>
                      </a:r>
                      <a:endParaRPr lang="en-IN" sz="1900" kern="1200" dirty="0">
                        <a:solidFill>
                          <a:schemeClr val="dk1"/>
                        </a:solidFill>
                        <a:effectLst/>
                        <a:latin typeface="+mn-lt"/>
                        <a:ea typeface="+mn-ea"/>
                        <a:cs typeface="+mn-cs"/>
                      </a:endParaRPr>
                    </a:p>
                    <a:p>
                      <a:pPr algn="just"/>
                      <a:r>
                        <a:rPr lang="en-US" sz="1900" kern="1200" dirty="0">
                          <a:solidFill>
                            <a:schemeClr val="dk1"/>
                          </a:solidFill>
                          <a:effectLst/>
                          <a:latin typeface="+mn-lt"/>
                          <a:ea typeface="+mn-ea"/>
                          <a:cs typeface="+mn-cs"/>
                        </a:rPr>
                        <a:t>Provided that where the liquidator takes a decision different from the advice given by the consultation committee, he shall record the reasons for the same in writing.”</a:t>
                      </a:r>
                      <a:endParaRPr lang="en-IN" sz="1900" kern="1200" dirty="0">
                        <a:solidFill>
                          <a:schemeClr val="dk1"/>
                        </a:solidFill>
                        <a:effectLst/>
                        <a:latin typeface="+mn-lt"/>
                        <a:ea typeface="+mn-ea"/>
                        <a:cs typeface="+mn-cs"/>
                      </a:endParaRPr>
                    </a:p>
                    <a:p>
                      <a:endParaRPr lang="en-IN" sz="1900" kern="1200" dirty="0">
                        <a:solidFill>
                          <a:schemeClr val="dk1"/>
                        </a:solidFill>
                        <a:effectLst/>
                        <a:latin typeface="+mn-lt"/>
                        <a:ea typeface="+mn-ea"/>
                        <a:cs typeface="+mn-cs"/>
                      </a:endParaRPr>
                    </a:p>
                  </a:txBody>
                  <a:tcPr/>
                </a:tc>
                <a:tc>
                  <a:txBody>
                    <a:bodyPr/>
                    <a:lstStyle/>
                    <a:p>
                      <a:pPr algn="just"/>
                      <a:r>
                        <a:rPr lang="en-US" sz="1900" b="1" dirty="0"/>
                        <a:t>31A (10) </a:t>
                      </a:r>
                      <a:r>
                        <a:rPr lang="en-US" sz="1900" b="1" kern="1200" dirty="0">
                          <a:solidFill>
                            <a:schemeClr val="dk1"/>
                          </a:solidFill>
                          <a:effectLst/>
                          <a:latin typeface="+mn-lt"/>
                          <a:ea typeface="+mn-ea"/>
                          <a:cs typeface="+mn-cs"/>
                        </a:rPr>
                        <a:t>The advice of the consultation committee shall not be binding on the liquidator:</a:t>
                      </a:r>
                      <a:endParaRPr lang="en-IN" sz="1900" kern="1200" dirty="0">
                        <a:solidFill>
                          <a:schemeClr val="dk1"/>
                        </a:solidFill>
                        <a:effectLst/>
                        <a:latin typeface="+mn-lt"/>
                        <a:ea typeface="+mn-ea"/>
                        <a:cs typeface="+mn-cs"/>
                      </a:endParaRPr>
                    </a:p>
                    <a:p>
                      <a:r>
                        <a:rPr lang="en-US" sz="1900" b="1" kern="1200" dirty="0">
                          <a:solidFill>
                            <a:schemeClr val="dk1"/>
                          </a:solidFill>
                          <a:effectLst/>
                          <a:latin typeface="+mn-lt"/>
                          <a:ea typeface="+mn-ea"/>
                          <a:cs typeface="+mn-cs"/>
                        </a:rPr>
                        <a:t> </a:t>
                      </a:r>
                      <a:endParaRPr lang="en-IN" sz="1900" kern="1200" dirty="0">
                        <a:solidFill>
                          <a:schemeClr val="dk1"/>
                        </a:solidFill>
                        <a:effectLst/>
                        <a:latin typeface="+mn-lt"/>
                        <a:ea typeface="+mn-ea"/>
                        <a:cs typeface="+mn-cs"/>
                      </a:endParaRPr>
                    </a:p>
                    <a:p>
                      <a:pPr algn="just"/>
                      <a:r>
                        <a:rPr lang="en-US" sz="1900" b="1" kern="1200" dirty="0">
                          <a:solidFill>
                            <a:schemeClr val="dk1"/>
                          </a:solidFill>
                          <a:effectLst/>
                          <a:latin typeface="+mn-lt"/>
                          <a:ea typeface="+mn-ea"/>
                          <a:cs typeface="+mn-cs"/>
                        </a:rPr>
                        <a:t>Provided that where the liquidator takes a decision different from the advice given by the consultation committee, he shall record the reasons for the same in writing and mention it in the next progress report.”</a:t>
                      </a:r>
                      <a:r>
                        <a:rPr lang="en-IN" sz="1900" dirty="0">
                          <a:effectLst/>
                        </a:rPr>
                        <a:t> </a:t>
                      </a:r>
                      <a:endParaRPr lang="en-US" sz="1900" dirty="0"/>
                    </a:p>
                  </a:txBody>
                  <a:tcPr/>
                </a:tc>
                <a:extLst>
                  <a:ext uri="{0D108BD9-81ED-4DB2-BD59-A6C34878D82A}">
                    <a16:rowId xmlns:a16="http://schemas.microsoft.com/office/drawing/2014/main" val="154774275"/>
                  </a:ext>
                </a:extLst>
              </a:tr>
            </a:tbl>
          </a:graphicData>
        </a:graphic>
      </p:graphicFrame>
    </p:spTree>
    <p:extLst>
      <p:ext uri="{BB962C8B-B14F-4D97-AF65-F5344CB8AC3E}">
        <p14:creationId xmlns:p14="http://schemas.microsoft.com/office/powerpoint/2010/main" val="2375346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DE2D841-ACCF-497A-9E79-3E8F49D6C954}"/>
              </a:ext>
            </a:extLst>
          </p:cNvPr>
          <p:cNvSpPr>
            <a:spLocks noGrp="1"/>
          </p:cNvSpPr>
          <p:nvPr>
            <p:ph type="title"/>
          </p:nvPr>
        </p:nvSpPr>
        <p:spPr/>
        <p:txBody>
          <a:bodyPr/>
          <a:lstStyle/>
          <a:p>
            <a:pPr algn="ctr"/>
            <a:r>
              <a:rPr lang="en-IN" sz="3200" b="1" u="sng" dirty="0">
                <a:solidFill>
                  <a:schemeClr val="bg1"/>
                </a:solidFill>
              </a:rPr>
              <a:t>Power to Consult any of the stakeholder – Sec 35(2) &amp; Reg 8</a:t>
            </a:r>
            <a:endParaRPr lang="en-US" sz="3200" b="1" dirty="0">
              <a:solidFill>
                <a:schemeClr val="bg1"/>
              </a:solidFill>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DD12379F-69D3-49FF-8639-AC9E36DDE9B2}"/>
              </a:ext>
            </a:extLst>
          </p:cNvPr>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FBCA8F9-8174-4B79-91EC-DB9D550226C5}"/>
              </a:ext>
            </a:extLst>
          </p:cNvPr>
          <p:cNvSpPr/>
          <p:nvPr/>
        </p:nvSpPr>
        <p:spPr>
          <a:xfrm>
            <a:off x="3065555" y="3283351"/>
            <a:ext cx="6060890" cy="291298"/>
          </a:xfrm>
          <a:prstGeom prst="rect">
            <a:avLst/>
          </a:prstGeom>
        </p:spPr>
        <p:txBody>
          <a:bodyPr wrap="none">
            <a:spAutoFit/>
          </a:bodyPr>
          <a:lstStyle/>
          <a:p>
            <a:pPr marL="228600">
              <a:lnSpc>
                <a:spcPct val="115000"/>
              </a:lnSpc>
              <a:spcAft>
                <a:spcPts val="1200"/>
              </a:spcAft>
            </a:pPr>
            <a:r>
              <a:rPr lang="en-IN"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TREATMENT OF DIFFERENT SCENARIO WHILE VERIFICATION OF CLAIMS</a:t>
            </a:r>
            <a:endParaRPr lang="en-IN"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7071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837744" y="427084"/>
            <a:ext cx="10804129" cy="1200329"/>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200" b="1" spc="300" dirty="0"/>
              <a:t>STAKEHOLDERS’ CONSULTATION COMMITTEE (SCC), IT ROLE AND POWERS</a:t>
            </a:r>
            <a:endParaRPr lang="en-IN" sz="3200" spc="300" dirty="0"/>
          </a:p>
        </p:txBody>
      </p:sp>
      <p:sp>
        <p:nvSpPr>
          <p:cNvPr id="4" name="TextBox 3">
            <a:extLst>
              <a:ext uri="{FF2B5EF4-FFF2-40B4-BE49-F238E27FC236}">
                <a16:creationId xmlns:a16="http://schemas.microsoft.com/office/drawing/2014/main" id="{D552926E-0477-426B-99F2-D07E19C9C897}"/>
              </a:ext>
            </a:extLst>
          </p:cNvPr>
          <p:cNvSpPr txBox="1"/>
          <p:nvPr/>
        </p:nvSpPr>
        <p:spPr>
          <a:xfrm>
            <a:off x="917064" y="1822273"/>
            <a:ext cx="10655224" cy="1785104"/>
          </a:xfrm>
          <a:prstGeom prst="rect">
            <a:avLst/>
          </a:prstGeom>
          <a:solidFill>
            <a:schemeClr val="tx2">
              <a:lumMod val="20000"/>
              <a:lumOff val="80000"/>
            </a:schemeClr>
          </a:solidFill>
        </p:spPr>
        <p:txBody>
          <a:bodyPr wrap="square" rtlCol="0">
            <a:spAutoFit/>
          </a:bodyPr>
          <a:lstStyle/>
          <a:p>
            <a:pPr marL="285750" indent="-285750" algn="just">
              <a:buFont typeface="Wingdings" panose="05000000000000000000" pitchFamily="2" charset="2"/>
              <a:buChar char="v"/>
            </a:pPr>
            <a:r>
              <a:rPr lang="en-US" sz="2200" dirty="0"/>
              <a:t>Reg 2(1)(ba): “consultation committee” means the stakeholders’ consultation committee constituted under sub-regulation (1) of regulation 31A – w.e.f 25/07/2019</a:t>
            </a:r>
          </a:p>
          <a:p>
            <a:pPr marL="285750" indent="-285750" algn="just">
              <a:buFont typeface="Wingdings" panose="05000000000000000000" pitchFamily="2" charset="2"/>
              <a:buChar char="v"/>
            </a:pPr>
            <a:endParaRPr lang="en-IN" sz="2200" dirty="0"/>
          </a:p>
          <a:p>
            <a:pPr marL="285750" indent="-285750" algn="just">
              <a:buFont typeface="Wingdings" panose="05000000000000000000" pitchFamily="2" charset="2"/>
              <a:buChar char="v"/>
            </a:pPr>
            <a:r>
              <a:rPr lang="en-US" sz="2200" dirty="0"/>
              <a:t>liquidator shall constitute a SCC within 60 days from the liquidation commencement date (LCD)</a:t>
            </a:r>
            <a:endParaRPr lang="en-IN" sz="2200" dirty="0"/>
          </a:p>
        </p:txBody>
      </p:sp>
      <p:sp>
        <p:nvSpPr>
          <p:cNvPr id="7" name="Rectangle 6">
            <a:extLst>
              <a:ext uri="{FF2B5EF4-FFF2-40B4-BE49-F238E27FC236}">
                <a16:creationId xmlns:a16="http://schemas.microsoft.com/office/drawing/2014/main" id="{CA0D38CA-D56E-4284-A3BE-C85A0FF7EA9D}"/>
              </a:ext>
            </a:extLst>
          </p:cNvPr>
          <p:cNvSpPr/>
          <p:nvPr/>
        </p:nvSpPr>
        <p:spPr>
          <a:xfrm>
            <a:off x="917064" y="3802237"/>
            <a:ext cx="10655224" cy="2211183"/>
          </a:xfrm>
          <a:prstGeom prst="rect">
            <a:avLst/>
          </a:prstGeom>
          <a:solidFill>
            <a:schemeClr val="accent2">
              <a:lumMod val="20000"/>
              <a:lumOff val="80000"/>
            </a:schemeClr>
          </a:solidFill>
        </p:spPr>
        <p:txBody>
          <a:bodyPr wrap="square">
            <a:spAutoFit/>
          </a:bodyPr>
          <a:lstStyle/>
          <a:p>
            <a:pP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WHO WOULD BE THE MEMBERS?</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Wingdings" panose="05000000000000000000" pitchFamily="2" charset="2"/>
              <a:buChar char="v"/>
            </a:pPr>
            <a:r>
              <a:rPr lang="en-US" sz="2000" dirty="0">
                <a:ea typeface="Calibri" panose="020F0502020204030204" pitchFamily="34" charset="0"/>
                <a:cs typeface="Times New Roman" panose="02020603050405020304" pitchFamily="18" charset="0"/>
              </a:rPr>
              <a:t>Only those who relinquish their security interest in favour of liquidator</a:t>
            </a:r>
          </a:p>
          <a:p>
            <a:pPr marL="285750" indent="-285750">
              <a:buFont typeface="Wingdings" panose="05000000000000000000" pitchFamily="2" charset="2"/>
              <a:buChar char="v"/>
            </a:pPr>
            <a:r>
              <a:rPr lang="en-US" sz="2000" dirty="0">
                <a:cs typeface="Times New Roman" panose="02020603050405020304" pitchFamily="18" charset="0"/>
              </a:rPr>
              <a:t>Liquidator may facilitate the stakeholders of each class to nominate their representatives</a:t>
            </a:r>
            <a:endParaRPr lang="en-IN" sz="2000" dirty="0">
              <a:cs typeface="Times New Roman" panose="02020603050405020304" pitchFamily="18" charset="0"/>
            </a:endParaRPr>
          </a:p>
          <a:p>
            <a:pPr marL="285750" indent="-285750">
              <a:buFont typeface="Wingdings" panose="05000000000000000000" pitchFamily="2" charset="2"/>
              <a:buChar char="v"/>
            </a:pPr>
            <a:endParaRPr lang="en-US" sz="2000" dirty="0">
              <a:cs typeface="Times New Roman" panose="02020603050405020304" pitchFamily="18" charset="0"/>
            </a:endParaRPr>
          </a:p>
          <a:p>
            <a:pPr marL="285750" indent="-285750">
              <a:buFont typeface="Wingdings" panose="05000000000000000000" pitchFamily="2" charset="2"/>
              <a:buChar char="v"/>
            </a:pPr>
            <a:r>
              <a:rPr lang="en-US" sz="2000" dirty="0">
                <a:cs typeface="Times New Roman" panose="02020603050405020304" pitchFamily="18" charset="0"/>
              </a:rPr>
              <a:t>If they fail to nominate then, the Liquidator will nominate stakeholders with highest claim </a:t>
            </a:r>
            <a:endParaRPr lang="en-IN" sz="2000" dirty="0">
              <a:cs typeface="Times New Roman" panose="02020603050405020304" pitchFamily="18" charset="0"/>
            </a:endParaRPr>
          </a:p>
          <a:p>
            <a:pPr>
              <a:lnSpc>
                <a:spcPct val="115000"/>
              </a:lnSpc>
              <a:spcAft>
                <a:spcPts val="100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5811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A13AE1B-A5CC-6C48-B72D-FABF8AE49E33}"/>
              </a:ext>
            </a:extLst>
          </p:cNvPr>
          <p:cNvSpPr txBox="1">
            <a:spLocks/>
          </p:cNvSpPr>
          <p:nvPr/>
        </p:nvSpPr>
        <p:spPr>
          <a:xfrm>
            <a:off x="731537" y="433683"/>
            <a:ext cx="10622178" cy="1160941"/>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600" b="1" spc="300" dirty="0">
                <a:solidFill>
                  <a:schemeClr val="tx1"/>
                </a:solidFill>
                <a:ea typeface="+mj-ea"/>
                <a:cs typeface="+mj-cs"/>
              </a:rPr>
              <a:t>CONSTITUTION OF STAKEHOLDERS’ CONSULTATION COMMITTEE (SCC)</a:t>
            </a:r>
            <a:endParaRPr lang="en-US" sz="3600" spc="300" dirty="0">
              <a:solidFill>
                <a:schemeClr val="tx1"/>
              </a:solidFill>
              <a:ea typeface="+mj-ea"/>
              <a:cs typeface="+mj-cs"/>
            </a:endParaRPr>
          </a:p>
        </p:txBody>
      </p:sp>
      <p:graphicFrame>
        <p:nvGraphicFramePr>
          <p:cNvPr id="4" name="Table 3">
            <a:extLst>
              <a:ext uri="{FF2B5EF4-FFF2-40B4-BE49-F238E27FC236}">
                <a16:creationId xmlns:a16="http://schemas.microsoft.com/office/drawing/2014/main" id="{7708BBAA-FA59-194C-B1D6-9BF4C3F13787}"/>
              </a:ext>
            </a:extLst>
          </p:cNvPr>
          <p:cNvGraphicFramePr>
            <a:graphicFrameLocks noGrp="1"/>
          </p:cNvGraphicFramePr>
          <p:nvPr>
            <p:extLst>
              <p:ext uri="{D42A27DB-BD31-4B8C-83A1-F6EECF244321}">
                <p14:modId xmlns:p14="http://schemas.microsoft.com/office/powerpoint/2010/main" val="743818995"/>
              </p:ext>
            </p:extLst>
          </p:nvPr>
        </p:nvGraphicFramePr>
        <p:xfrm>
          <a:off x="209203" y="1918010"/>
          <a:ext cx="11666846" cy="4732174"/>
        </p:xfrm>
        <a:graphic>
          <a:graphicData uri="http://schemas.openxmlformats.org/drawingml/2006/table">
            <a:tbl>
              <a:tblPr firstRow="1" bandRow="1">
                <a:tableStyleId>{5C22544A-7EE6-4342-B048-85BDC9FD1C3A}</a:tableStyleId>
              </a:tblPr>
              <a:tblGrid>
                <a:gridCol w="4561388">
                  <a:extLst>
                    <a:ext uri="{9D8B030D-6E8A-4147-A177-3AD203B41FA5}">
                      <a16:colId xmlns:a16="http://schemas.microsoft.com/office/drawing/2014/main" val="4046756198"/>
                    </a:ext>
                  </a:extLst>
                </a:gridCol>
                <a:gridCol w="4355455">
                  <a:extLst>
                    <a:ext uri="{9D8B030D-6E8A-4147-A177-3AD203B41FA5}">
                      <a16:colId xmlns:a16="http://schemas.microsoft.com/office/drawing/2014/main" val="2484626533"/>
                    </a:ext>
                  </a:extLst>
                </a:gridCol>
                <a:gridCol w="2750003">
                  <a:extLst>
                    <a:ext uri="{9D8B030D-6E8A-4147-A177-3AD203B41FA5}">
                      <a16:colId xmlns:a16="http://schemas.microsoft.com/office/drawing/2014/main" val="1255853044"/>
                    </a:ext>
                  </a:extLst>
                </a:gridCol>
              </a:tblGrid>
              <a:tr h="758316">
                <a:tc>
                  <a:txBody>
                    <a:bodyPr/>
                    <a:lstStyle/>
                    <a:p>
                      <a:pPr marL="107315" algn="ctr" eaLnBrk="0" hangingPunct="0">
                        <a:lnSpc>
                          <a:spcPts val="1370"/>
                        </a:lnSpc>
                        <a:spcAft>
                          <a:spcPts val="0"/>
                        </a:spcAft>
                      </a:pPr>
                      <a:endParaRPr lang="en-IN" sz="2000" dirty="0">
                        <a:effectLst/>
                      </a:endParaRPr>
                    </a:p>
                    <a:p>
                      <a:pPr marL="107315" algn="ctr" eaLnBrk="0" hangingPunct="0">
                        <a:lnSpc>
                          <a:spcPts val="1370"/>
                        </a:lnSpc>
                        <a:spcAft>
                          <a:spcPts val="0"/>
                        </a:spcAft>
                      </a:pPr>
                      <a:r>
                        <a:rPr lang="en-IN" sz="2000" dirty="0">
                          <a:effectLst/>
                        </a:rPr>
                        <a:t>Class of </a:t>
                      </a:r>
                      <a:r>
                        <a:rPr lang="en-IN" sz="2000" spc="-5" dirty="0">
                          <a:effectLst/>
                        </a:rPr>
                        <a:t>Stakeholders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2540" algn="ctr" eaLnBrk="0" hangingPunct="0">
                        <a:lnSpc>
                          <a:spcPts val="1370"/>
                        </a:lnSpc>
                        <a:spcAft>
                          <a:spcPts val="0"/>
                        </a:spcAft>
                      </a:pPr>
                      <a:endParaRPr lang="en-IN" sz="2000" spc="-5" dirty="0">
                        <a:effectLst/>
                      </a:endParaRPr>
                    </a:p>
                    <a:p>
                      <a:pPr marR="2540" algn="ctr" eaLnBrk="0" hangingPunct="0">
                        <a:lnSpc>
                          <a:spcPts val="1370"/>
                        </a:lnSpc>
                        <a:spcAft>
                          <a:spcPts val="0"/>
                        </a:spcAft>
                      </a:pPr>
                      <a:r>
                        <a:rPr lang="en-IN" sz="2000" spc="-5" dirty="0">
                          <a:effectLst/>
                        </a:rPr>
                        <a:t>Description</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75590" marR="272415" indent="161290" algn="ctr" eaLnBrk="0" hangingPunct="0">
                        <a:lnSpc>
                          <a:spcPct val="115000"/>
                        </a:lnSpc>
                        <a:spcAft>
                          <a:spcPts val="0"/>
                        </a:spcAft>
                      </a:pPr>
                      <a:r>
                        <a:rPr lang="en-IN" sz="2000" dirty="0">
                          <a:effectLst/>
                        </a:rPr>
                        <a:t>Number</a:t>
                      </a:r>
                      <a:r>
                        <a:rPr lang="en-IN" sz="2000" spc="-5" dirty="0">
                          <a:effectLst/>
                        </a:rPr>
                        <a:t> </a:t>
                      </a:r>
                      <a:r>
                        <a:rPr lang="en-IN" sz="2000" dirty="0">
                          <a:effectLst/>
                        </a:rPr>
                        <a:t>of </a:t>
                      </a:r>
                      <a:r>
                        <a:rPr lang="en-IN" sz="2000" spc="-5" dirty="0">
                          <a:effectLst/>
                        </a:rPr>
                        <a:t>Representatives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62907374"/>
                  </a:ext>
                </a:extLst>
              </a:tr>
              <a:tr h="380745">
                <a:tc>
                  <a:txBody>
                    <a:bodyPr/>
                    <a:lstStyle/>
                    <a:p>
                      <a:pPr marR="635" algn="ctr" eaLnBrk="0" hangingPunct="0">
                        <a:lnSpc>
                          <a:spcPts val="1370"/>
                        </a:lnSpc>
                        <a:spcAft>
                          <a:spcPts val="0"/>
                        </a:spcAft>
                      </a:pPr>
                      <a:r>
                        <a:rPr lang="en-IN" sz="1500" dirty="0">
                          <a:effectLst/>
                        </a:rPr>
                        <a:t>(1)</a:t>
                      </a:r>
                      <a:endParaRPr lang="en-IN"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35" algn="ctr" eaLnBrk="0" hangingPunct="0">
                        <a:lnSpc>
                          <a:spcPts val="1370"/>
                        </a:lnSpc>
                        <a:spcAft>
                          <a:spcPts val="0"/>
                        </a:spcAft>
                      </a:pPr>
                      <a:r>
                        <a:rPr lang="en-IN" sz="1500" dirty="0">
                          <a:effectLst/>
                        </a:rPr>
                        <a:t>(2)</a:t>
                      </a:r>
                      <a:endParaRPr lang="en-IN"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270" algn="ctr" eaLnBrk="0" hangingPunct="0">
                        <a:lnSpc>
                          <a:spcPts val="1370"/>
                        </a:lnSpc>
                        <a:spcAft>
                          <a:spcPts val="0"/>
                        </a:spcAft>
                      </a:pPr>
                      <a:r>
                        <a:rPr lang="en-IN" sz="1500" dirty="0">
                          <a:effectLst/>
                        </a:rPr>
                        <a:t>(3)</a:t>
                      </a:r>
                      <a:endParaRPr lang="en-IN"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93033992"/>
                  </a:ext>
                </a:extLst>
              </a:tr>
              <a:tr h="401546">
                <a:tc rowSpan="2">
                  <a:txBody>
                    <a:bodyPr/>
                    <a:lstStyle/>
                    <a:p>
                      <a:pPr marL="64770" marR="63500" algn="just" eaLnBrk="0" hangingPunct="0">
                        <a:lnSpc>
                          <a:spcPct val="115000"/>
                        </a:lnSpc>
                        <a:spcAft>
                          <a:spcPts val="0"/>
                        </a:spcAft>
                      </a:pPr>
                      <a:r>
                        <a:rPr lang="en-IN" sz="1800" spc="-5" dirty="0">
                          <a:effectLst/>
                        </a:rPr>
                        <a:t>Secured</a:t>
                      </a:r>
                      <a:r>
                        <a:rPr lang="en-IN" sz="1800" spc="20" dirty="0">
                          <a:effectLst/>
                        </a:rPr>
                        <a:t> </a:t>
                      </a:r>
                      <a:r>
                        <a:rPr lang="en-IN" sz="1800" spc="-5" dirty="0">
                          <a:effectLst/>
                        </a:rPr>
                        <a:t>financial</a:t>
                      </a:r>
                      <a:r>
                        <a:rPr lang="en-IN" sz="1800" spc="105" dirty="0">
                          <a:effectLst/>
                        </a:rPr>
                        <a:t> </a:t>
                      </a:r>
                      <a:r>
                        <a:rPr lang="en-IN" sz="1800" spc="-5" dirty="0">
                          <a:effectLst/>
                        </a:rPr>
                        <a:t>creditors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64770" algn="just" eaLnBrk="0" hangingPunct="0">
                        <a:lnSpc>
                          <a:spcPct val="115000"/>
                        </a:lnSpc>
                        <a:spcAft>
                          <a:spcPts val="0"/>
                        </a:spcAft>
                      </a:pPr>
                      <a:r>
                        <a:rPr lang="en-IN" sz="1800" spc="-5" dirty="0">
                          <a:effectLst/>
                        </a:rPr>
                        <a:t>Where</a:t>
                      </a:r>
                      <a:r>
                        <a:rPr lang="en-IN" sz="1800" spc="60" dirty="0">
                          <a:effectLst/>
                        </a:rPr>
                        <a:t> </a:t>
                      </a:r>
                      <a:r>
                        <a:rPr lang="en-IN" sz="1800" spc="-5" dirty="0">
                          <a:effectLst/>
                        </a:rPr>
                        <a:t>claims</a:t>
                      </a:r>
                      <a:r>
                        <a:rPr lang="en-IN" sz="1800" spc="60" dirty="0">
                          <a:effectLst/>
                        </a:rPr>
                        <a:t> are</a:t>
                      </a:r>
                      <a:r>
                        <a:rPr lang="en-IN" sz="1800" spc="-25" dirty="0">
                          <a:effectLst/>
                        </a:rPr>
                        <a:t> </a:t>
                      </a:r>
                      <a:r>
                        <a:rPr lang="en-IN" sz="1800" dirty="0">
                          <a:effectLst/>
                        </a:rPr>
                        <a:t>less</a:t>
                      </a:r>
                      <a:r>
                        <a:rPr lang="en-IN" sz="1800" spc="-25" dirty="0">
                          <a:effectLst/>
                        </a:rPr>
                        <a:t> </a:t>
                      </a:r>
                      <a:r>
                        <a:rPr lang="en-IN" sz="1800" dirty="0">
                          <a:effectLst/>
                        </a:rPr>
                        <a:t>than</a:t>
                      </a:r>
                      <a:r>
                        <a:rPr lang="en-IN" sz="1800" spc="120" dirty="0">
                          <a:effectLst/>
                        </a:rPr>
                        <a:t> </a:t>
                      </a:r>
                      <a:r>
                        <a:rPr lang="en-IN" sz="1800" dirty="0">
                          <a:effectLst/>
                        </a:rPr>
                        <a:t>50%</a:t>
                      </a:r>
                      <a:r>
                        <a:rPr lang="en-IN" sz="1800" spc="-5" dirty="0">
                          <a:effectLst/>
                        </a:rPr>
                        <a:t> </a:t>
                      </a:r>
                      <a:r>
                        <a:rPr lang="en-IN" sz="1800" dirty="0">
                          <a:effectLst/>
                        </a:rPr>
                        <a:t>of LV</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64770" algn="just" eaLnBrk="0" hangingPunct="0">
                        <a:lnSpc>
                          <a:spcPct val="115000"/>
                        </a:lnSpc>
                        <a:spcAft>
                          <a:spcPts val="0"/>
                        </a:spcAft>
                      </a:pPr>
                      <a:r>
                        <a:rPr lang="en-IN" sz="1800" dirty="0">
                          <a:effectLst/>
                        </a:rPr>
                        <a:t>Maximum of 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20843687"/>
                  </a:ext>
                </a:extLst>
              </a:tr>
              <a:tr h="401546">
                <a:tc vMerge="1">
                  <a:txBody>
                    <a:bodyPr/>
                    <a:lstStyle/>
                    <a:p>
                      <a:endParaRPr lang="en-IN"/>
                    </a:p>
                  </a:txBody>
                  <a:tcPr/>
                </a:tc>
                <a:tc>
                  <a:txBody>
                    <a:bodyPr/>
                    <a:lstStyle/>
                    <a:p>
                      <a:pPr marL="64770" marR="66675" algn="just" eaLnBrk="0" hangingPunct="0">
                        <a:lnSpc>
                          <a:spcPct val="115000"/>
                        </a:lnSpc>
                        <a:spcAft>
                          <a:spcPts val="0"/>
                        </a:spcAft>
                      </a:pPr>
                      <a:r>
                        <a:rPr lang="en-IN" sz="1800" spc="-5" dirty="0">
                          <a:effectLst/>
                        </a:rPr>
                        <a:t>Where</a:t>
                      </a:r>
                      <a:r>
                        <a:rPr lang="en-IN" sz="1800" spc="60" dirty="0">
                          <a:effectLst/>
                        </a:rPr>
                        <a:t> </a:t>
                      </a:r>
                      <a:r>
                        <a:rPr lang="en-IN" sz="1800" spc="-5" dirty="0">
                          <a:effectLst/>
                        </a:rPr>
                        <a:t>claims</a:t>
                      </a:r>
                      <a:r>
                        <a:rPr lang="en-IN" sz="1800" spc="60" dirty="0">
                          <a:effectLst/>
                        </a:rPr>
                        <a:t> are</a:t>
                      </a:r>
                      <a:r>
                        <a:rPr lang="en-IN" sz="1800" spc="110" dirty="0">
                          <a:effectLst/>
                        </a:rPr>
                        <a:t> </a:t>
                      </a:r>
                      <a:r>
                        <a:rPr lang="en-IN" sz="1800" spc="-5" dirty="0">
                          <a:effectLst/>
                        </a:rPr>
                        <a:t>at</a:t>
                      </a:r>
                      <a:r>
                        <a:rPr lang="en-IN" sz="1800" spc="105" dirty="0">
                          <a:effectLst/>
                        </a:rPr>
                        <a:t> </a:t>
                      </a:r>
                      <a:r>
                        <a:rPr lang="en-IN" sz="1800" spc="-5" dirty="0">
                          <a:effectLst/>
                        </a:rPr>
                        <a:t>least</a:t>
                      </a:r>
                      <a:r>
                        <a:rPr lang="en-IN" sz="1800" spc="145" dirty="0">
                          <a:effectLst/>
                        </a:rPr>
                        <a:t> </a:t>
                      </a:r>
                      <a:r>
                        <a:rPr lang="en-IN" sz="1800" dirty="0">
                          <a:effectLst/>
                        </a:rPr>
                        <a:t>50%</a:t>
                      </a:r>
                      <a:r>
                        <a:rPr lang="en-IN" sz="1800" spc="-5" dirty="0">
                          <a:effectLst/>
                        </a:rPr>
                        <a:t> </a:t>
                      </a:r>
                      <a:r>
                        <a:rPr lang="en-IN" sz="1800" dirty="0">
                          <a:effectLst/>
                        </a:rPr>
                        <a:t>of LV</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64770" algn="just" eaLnBrk="0" hangingPunct="0">
                        <a:lnSpc>
                          <a:spcPct val="115000"/>
                        </a:lnSpc>
                        <a:spcAft>
                          <a:spcPts val="0"/>
                        </a:spcAft>
                      </a:pPr>
                      <a:r>
                        <a:rPr lang="en-IN" sz="1800" dirty="0">
                          <a:effectLst/>
                        </a:rPr>
                        <a:t>Maximum of 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77306394"/>
                  </a:ext>
                </a:extLst>
              </a:tr>
              <a:tr h="401546">
                <a:tc rowSpan="2">
                  <a:txBody>
                    <a:bodyPr/>
                    <a:lstStyle/>
                    <a:p>
                      <a:pPr marL="64770" marR="64135" eaLnBrk="0" hangingPunct="0">
                        <a:lnSpc>
                          <a:spcPct val="115000"/>
                        </a:lnSpc>
                        <a:spcAft>
                          <a:spcPts val="0"/>
                        </a:spcAft>
                      </a:pPr>
                      <a:r>
                        <a:rPr lang="en-IN" sz="1800" spc="-5" dirty="0">
                          <a:effectLst/>
                        </a:rPr>
                        <a:t>Unsecured</a:t>
                      </a:r>
                      <a:r>
                        <a:rPr lang="en-IN" sz="1800" dirty="0">
                          <a:effectLst/>
                        </a:rPr>
                        <a:t> </a:t>
                      </a:r>
                      <a:r>
                        <a:rPr lang="en-IN" sz="1800" spc="-5" dirty="0">
                          <a:effectLst/>
                        </a:rPr>
                        <a:t>financial</a:t>
                      </a:r>
                      <a:r>
                        <a:rPr lang="en-IN" sz="1800" spc="135" dirty="0">
                          <a:effectLst/>
                        </a:rPr>
                        <a:t> </a:t>
                      </a:r>
                      <a:r>
                        <a:rPr lang="en-IN" sz="1800" spc="-5" dirty="0">
                          <a:effectLst/>
                        </a:rPr>
                        <a:t>creditors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64770" algn="just" eaLnBrk="0" hangingPunct="0">
                        <a:lnSpc>
                          <a:spcPct val="115000"/>
                        </a:lnSpc>
                        <a:spcAft>
                          <a:spcPts val="0"/>
                        </a:spcAft>
                      </a:pPr>
                      <a:r>
                        <a:rPr lang="en-IN" sz="1800" spc="-5" dirty="0">
                          <a:effectLst/>
                        </a:rPr>
                        <a:t>Where</a:t>
                      </a:r>
                      <a:r>
                        <a:rPr lang="en-IN" sz="1800" spc="60" dirty="0">
                          <a:effectLst/>
                        </a:rPr>
                        <a:t> </a:t>
                      </a:r>
                      <a:r>
                        <a:rPr lang="en-IN" sz="1800" spc="-5" dirty="0">
                          <a:effectLst/>
                        </a:rPr>
                        <a:t>claims</a:t>
                      </a:r>
                      <a:r>
                        <a:rPr lang="en-IN" sz="1800" spc="60" dirty="0">
                          <a:effectLst/>
                        </a:rPr>
                        <a:t> are</a:t>
                      </a:r>
                      <a:r>
                        <a:rPr lang="en-IN" sz="1800" spc="-25" dirty="0">
                          <a:effectLst/>
                        </a:rPr>
                        <a:t> </a:t>
                      </a:r>
                      <a:r>
                        <a:rPr lang="en-IN" sz="1800" dirty="0">
                          <a:effectLst/>
                        </a:rPr>
                        <a:t>less</a:t>
                      </a:r>
                      <a:r>
                        <a:rPr lang="en-IN" sz="1800" spc="-25" dirty="0">
                          <a:effectLst/>
                        </a:rPr>
                        <a:t> </a:t>
                      </a:r>
                      <a:r>
                        <a:rPr lang="en-IN" sz="1800" dirty="0">
                          <a:effectLst/>
                        </a:rPr>
                        <a:t>than</a:t>
                      </a:r>
                      <a:r>
                        <a:rPr lang="en-IN" sz="1800" spc="120" dirty="0">
                          <a:effectLst/>
                        </a:rPr>
                        <a:t> </a:t>
                      </a:r>
                      <a:r>
                        <a:rPr lang="en-IN" sz="1800" dirty="0">
                          <a:effectLst/>
                        </a:rPr>
                        <a:t>25%</a:t>
                      </a:r>
                      <a:r>
                        <a:rPr lang="en-IN" sz="1800" spc="-5" dirty="0">
                          <a:effectLst/>
                        </a:rPr>
                        <a:t> </a:t>
                      </a:r>
                      <a:r>
                        <a:rPr lang="en-IN" sz="1800" dirty="0">
                          <a:effectLst/>
                        </a:rPr>
                        <a:t>of LV</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64135" algn="just" eaLnBrk="0" hangingPunct="0">
                        <a:lnSpc>
                          <a:spcPct val="115000"/>
                        </a:lnSpc>
                        <a:spcAft>
                          <a:spcPts val="0"/>
                        </a:spcAft>
                      </a:pPr>
                      <a:r>
                        <a:rPr lang="en-IN" sz="1800" dirty="0">
                          <a:effectLst/>
                        </a:rPr>
                        <a:t>Maximum of 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15280338"/>
                  </a:ext>
                </a:extLst>
              </a:tr>
              <a:tr h="401546">
                <a:tc vMerge="1">
                  <a:txBody>
                    <a:bodyPr/>
                    <a:lstStyle/>
                    <a:p>
                      <a:endParaRPr lang="en-IN"/>
                    </a:p>
                  </a:txBody>
                  <a:tcPr/>
                </a:tc>
                <a:tc>
                  <a:txBody>
                    <a:bodyPr/>
                    <a:lstStyle/>
                    <a:p>
                      <a:pPr marL="64770" marR="66675" algn="just" eaLnBrk="0" hangingPunct="0">
                        <a:lnSpc>
                          <a:spcPct val="115000"/>
                        </a:lnSpc>
                        <a:spcAft>
                          <a:spcPts val="0"/>
                        </a:spcAft>
                      </a:pPr>
                      <a:r>
                        <a:rPr lang="en-IN" sz="1800" spc="-5" dirty="0">
                          <a:effectLst/>
                        </a:rPr>
                        <a:t>Where</a:t>
                      </a:r>
                      <a:r>
                        <a:rPr lang="en-IN" sz="1800" spc="60" dirty="0">
                          <a:effectLst/>
                        </a:rPr>
                        <a:t> </a:t>
                      </a:r>
                      <a:r>
                        <a:rPr lang="en-IN" sz="1800" spc="-5" dirty="0">
                          <a:effectLst/>
                        </a:rPr>
                        <a:t>claims</a:t>
                      </a:r>
                      <a:r>
                        <a:rPr lang="en-IN" sz="1800" spc="60" dirty="0">
                          <a:effectLst/>
                        </a:rPr>
                        <a:t> are</a:t>
                      </a:r>
                      <a:r>
                        <a:rPr lang="en-IN" sz="1800" spc="110" dirty="0">
                          <a:effectLst/>
                        </a:rPr>
                        <a:t> </a:t>
                      </a:r>
                      <a:r>
                        <a:rPr lang="en-IN" sz="1800" spc="-5" dirty="0">
                          <a:effectLst/>
                        </a:rPr>
                        <a:t>at</a:t>
                      </a:r>
                      <a:r>
                        <a:rPr lang="en-IN" sz="1800" spc="105" dirty="0">
                          <a:effectLst/>
                        </a:rPr>
                        <a:t> </a:t>
                      </a:r>
                      <a:r>
                        <a:rPr lang="en-IN" sz="1800" spc="-5" dirty="0">
                          <a:effectLst/>
                        </a:rPr>
                        <a:t>least</a:t>
                      </a:r>
                      <a:r>
                        <a:rPr lang="en-IN" sz="1800" spc="145" dirty="0">
                          <a:effectLst/>
                        </a:rPr>
                        <a:t> </a:t>
                      </a:r>
                      <a:r>
                        <a:rPr lang="en-IN" sz="1800" dirty="0">
                          <a:effectLst/>
                        </a:rPr>
                        <a:t>25%</a:t>
                      </a:r>
                      <a:r>
                        <a:rPr lang="en-IN" sz="1800" spc="-5" dirty="0">
                          <a:effectLst/>
                        </a:rPr>
                        <a:t> </a:t>
                      </a:r>
                      <a:r>
                        <a:rPr lang="en-IN" sz="1800" dirty="0">
                          <a:effectLst/>
                        </a:rPr>
                        <a:t>of LV</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64770" algn="just" eaLnBrk="0" hangingPunct="0">
                        <a:lnSpc>
                          <a:spcPct val="115000"/>
                        </a:lnSpc>
                        <a:spcAft>
                          <a:spcPts val="0"/>
                        </a:spcAft>
                      </a:pPr>
                      <a:r>
                        <a:rPr lang="en-IN" sz="1800" dirty="0">
                          <a:effectLst/>
                        </a:rPr>
                        <a:t>Maximum of 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27078624"/>
                  </a:ext>
                </a:extLst>
              </a:tr>
              <a:tr h="401546">
                <a:tc>
                  <a:txBody>
                    <a:bodyPr/>
                    <a:lstStyle/>
                    <a:p>
                      <a:pPr marL="64770" marR="65405" eaLnBrk="0" hangingPunct="0">
                        <a:lnSpc>
                          <a:spcPct val="115000"/>
                        </a:lnSpc>
                        <a:spcAft>
                          <a:spcPts val="0"/>
                        </a:spcAft>
                      </a:pPr>
                      <a:r>
                        <a:rPr lang="en-IN" sz="1800" spc="-5" dirty="0">
                          <a:effectLst/>
                        </a:rPr>
                        <a:t>Workmen</a:t>
                      </a:r>
                      <a:r>
                        <a:rPr lang="en-IN" sz="1800" dirty="0">
                          <a:effectLst/>
                        </a:rPr>
                        <a:t> </a:t>
                      </a:r>
                      <a:r>
                        <a:rPr lang="en-IN" sz="1800" spc="-5" dirty="0">
                          <a:effectLst/>
                        </a:rPr>
                        <a:t>and</a:t>
                      </a:r>
                      <a:r>
                        <a:rPr lang="en-IN" sz="1800" spc="130" dirty="0">
                          <a:effectLst/>
                        </a:rPr>
                        <a:t> </a:t>
                      </a:r>
                      <a:r>
                        <a:rPr lang="en-IN" sz="1800" spc="-5" dirty="0">
                          <a:effectLst/>
                        </a:rPr>
                        <a:t>employees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1270" algn="ctr" eaLnBrk="0" hangingPunct="0">
                        <a:lnSpc>
                          <a:spcPts val="1370"/>
                        </a:lnSpc>
                        <a:spcAft>
                          <a:spcPts val="0"/>
                        </a:spcAft>
                      </a:pPr>
                      <a:r>
                        <a:rPr lang="en-IN" sz="1800" dirty="0">
                          <a:effectLst/>
                        </a:rPr>
                        <a:t>Irrespective of Claims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eaLnBrk="0" hangingPunct="0">
                        <a:lnSpc>
                          <a:spcPts val="1370"/>
                        </a:lnSpc>
                        <a:spcAft>
                          <a:spcPts val="0"/>
                        </a:spcAft>
                      </a:pPr>
                      <a:r>
                        <a:rPr lang="en-IN" sz="1800" dirty="0">
                          <a:effectLst/>
                        </a:rPr>
                        <a:t>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34780158"/>
                  </a:ext>
                </a:extLst>
              </a:tr>
              <a:tr h="380745">
                <a:tc>
                  <a:txBody>
                    <a:bodyPr/>
                    <a:lstStyle/>
                    <a:p>
                      <a:pPr marL="64770" eaLnBrk="0" hangingPunct="0">
                        <a:lnSpc>
                          <a:spcPts val="1370"/>
                        </a:lnSpc>
                        <a:spcAft>
                          <a:spcPts val="0"/>
                        </a:spcAft>
                      </a:pPr>
                      <a:r>
                        <a:rPr lang="en-IN" sz="1800" spc="-5" dirty="0">
                          <a:effectLst/>
                        </a:rPr>
                        <a:t>Governments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1270" algn="ctr" eaLnBrk="0" hangingPunct="0">
                        <a:lnSpc>
                          <a:spcPts val="1370"/>
                        </a:lnSpc>
                        <a:spcAft>
                          <a:spcPts val="0"/>
                        </a:spcAft>
                      </a:pPr>
                      <a:r>
                        <a:rPr lang="en-IN" sz="1800" dirty="0">
                          <a:effectLst/>
                        </a:rPr>
                        <a:t>Irrespective of Claims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eaLnBrk="0" hangingPunct="0">
                        <a:lnSpc>
                          <a:spcPts val="1370"/>
                        </a:lnSpc>
                        <a:spcAft>
                          <a:spcPts val="0"/>
                        </a:spcAft>
                      </a:pPr>
                      <a:r>
                        <a:rPr lang="en-IN" sz="1800" dirty="0">
                          <a:effectLst/>
                        </a:rPr>
                        <a:t>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93710003"/>
                  </a:ext>
                </a:extLst>
              </a:tr>
              <a:tr h="401546">
                <a:tc rowSpan="2">
                  <a:txBody>
                    <a:bodyPr/>
                    <a:lstStyle/>
                    <a:p>
                      <a:pPr marL="64770" marR="64135" algn="just" eaLnBrk="0" hangingPunct="0">
                        <a:lnSpc>
                          <a:spcPct val="115000"/>
                        </a:lnSpc>
                        <a:spcAft>
                          <a:spcPts val="0"/>
                        </a:spcAft>
                      </a:pPr>
                      <a:r>
                        <a:rPr lang="en-IN" sz="1800" spc="-5" dirty="0">
                          <a:effectLst/>
                        </a:rPr>
                        <a:t>Operational</a:t>
                      </a:r>
                      <a:r>
                        <a:rPr lang="en-IN" sz="1800" spc="20" dirty="0">
                          <a:effectLst/>
                        </a:rPr>
                        <a:t> </a:t>
                      </a:r>
                      <a:r>
                        <a:rPr lang="en-IN" sz="1800" spc="-5" dirty="0">
                          <a:effectLst/>
                        </a:rPr>
                        <a:t>creditors</a:t>
                      </a:r>
                      <a:r>
                        <a:rPr lang="en-IN" sz="1800" spc="145" dirty="0">
                          <a:effectLst/>
                        </a:rPr>
                        <a:t> </a:t>
                      </a:r>
                      <a:r>
                        <a:rPr lang="en-IN" sz="1800" dirty="0">
                          <a:effectLst/>
                        </a:rPr>
                        <a:t>other</a:t>
                      </a:r>
                      <a:r>
                        <a:rPr lang="en-IN" sz="1800" spc="110" dirty="0">
                          <a:effectLst/>
                        </a:rPr>
                        <a:t> </a:t>
                      </a:r>
                      <a:r>
                        <a:rPr lang="en-IN" sz="1800" dirty="0">
                          <a:effectLst/>
                        </a:rPr>
                        <a:t>than</a:t>
                      </a:r>
                      <a:r>
                        <a:rPr lang="en-IN" sz="1800" spc="125" dirty="0">
                          <a:effectLst/>
                        </a:rPr>
                        <a:t> </a:t>
                      </a:r>
                      <a:r>
                        <a:rPr lang="en-IN" sz="1800" spc="-5" dirty="0">
                          <a:effectLst/>
                        </a:rPr>
                        <a:t>Workmen,</a:t>
                      </a:r>
                      <a:r>
                        <a:rPr lang="en-IN" sz="1800" spc="125" dirty="0">
                          <a:effectLst/>
                        </a:rPr>
                        <a:t> </a:t>
                      </a:r>
                      <a:r>
                        <a:rPr lang="en-IN" sz="1800" spc="-5" dirty="0">
                          <a:effectLst/>
                        </a:rPr>
                        <a:t>employees</a:t>
                      </a:r>
                      <a:r>
                        <a:rPr lang="en-IN" sz="1800" spc="10" dirty="0">
                          <a:effectLst/>
                        </a:rPr>
                        <a:t> </a:t>
                      </a:r>
                      <a:r>
                        <a:rPr lang="en-IN" sz="1800" spc="-5" dirty="0">
                          <a:effectLst/>
                        </a:rPr>
                        <a:t>and</a:t>
                      </a:r>
                      <a:r>
                        <a:rPr lang="en-IN" sz="1800" spc="140" dirty="0">
                          <a:effectLst/>
                        </a:rPr>
                        <a:t> </a:t>
                      </a:r>
                      <a:r>
                        <a:rPr lang="en-IN" sz="1800" spc="-5" dirty="0">
                          <a:effectLst/>
                        </a:rPr>
                        <a:t>Governments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64770" algn="just" eaLnBrk="0" hangingPunct="0">
                        <a:lnSpc>
                          <a:spcPct val="115000"/>
                        </a:lnSpc>
                        <a:spcAft>
                          <a:spcPts val="0"/>
                        </a:spcAft>
                      </a:pPr>
                      <a:r>
                        <a:rPr lang="en-IN" sz="1800" spc="-5" dirty="0">
                          <a:effectLst/>
                        </a:rPr>
                        <a:t>Where</a:t>
                      </a:r>
                      <a:r>
                        <a:rPr lang="en-IN" sz="1800" spc="60" dirty="0">
                          <a:effectLst/>
                        </a:rPr>
                        <a:t> </a:t>
                      </a:r>
                      <a:r>
                        <a:rPr lang="en-IN" sz="1800" spc="-5" dirty="0">
                          <a:effectLst/>
                        </a:rPr>
                        <a:t>claims</a:t>
                      </a:r>
                      <a:r>
                        <a:rPr lang="en-IN" sz="1800" spc="60" dirty="0">
                          <a:effectLst/>
                        </a:rPr>
                        <a:t> </a:t>
                      </a:r>
                      <a:r>
                        <a:rPr lang="en-IN" sz="1800" dirty="0">
                          <a:effectLst/>
                        </a:rPr>
                        <a:t>is</a:t>
                      </a:r>
                      <a:r>
                        <a:rPr lang="en-IN" sz="1800" spc="-25" dirty="0">
                          <a:effectLst/>
                        </a:rPr>
                        <a:t> </a:t>
                      </a:r>
                      <a:r>
                        <a:rPr lang="en-IN" sz="1800" dirty="0">
                          <a:effectLst/>
                        </a:rPr>
                        <a:t>less</a:t>
                      </a:r>
                      <a:r>
                        <a:rPr lang="en-IN" sz="1800" spc="-25" dirty="0">
                          <a:effectLst/>
                        </a:rPr>
                        <a:t> </a:t>
                      </a:r>
                      <a:r>
                        <a:rPr lang="en-IN" sz="1800" dirty="0">
                          <a:effectLst/>
                        </a:rPr>
                        <a:t>than</a:t>
                      </a:r>
                      <a:r>
                        <a:rPr lang="en-IN" sz="1800" spc="120" dirty="0">
                          <a:effectLst/>
                        </a:rPr>
                        <a:t> </a:t>
                      </a:r>
                      <a:r>
                        <a:rPr lang="en-IN" sz="1800" dirty="0">
                          <a:effectLst/>
                        </a:rPr>
                        <a:t>25%</a:t>
                      </a:r>
                      <a:r>
                        <a:rPr lang="en-IN" sz="1800" spc="-5" dirty="0">
                          <a:effectLst/>
                        </a:rPr>
                        <a:t> </a:t>
                      </a:r>
                      <a:r>
                        <a:rPr lang="en-IN" sz="1800" dirty="0">
                          <a:effectLst/>
                        </a:rPr>
                        <a:t>of LV</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64770" algn="just" eaLnBrk="0" hangingPunct="0">
                        <a:lnSpc>
                          <a:spcPct val="115000"/>
                        </a:lnSpc>
                        <a:spcAft>
                          <a:spcPts val="0"/>
                        </a:spcAft>
                      </a:pPr>
                      <a:r>
                        <a:rPr lang="en-IN" sz="1800" dirty="0">
                          <a:effectLst/>
                        </a:rPr>
                        <a:t>Maximum of 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88999986"/>
                  </a:ext>
                </a:extLst>
              </a:tr>
              <a:tr h="401546">
                <a:tc vMerge="1">
                  <a:txBody>
                    <a:bodyPr/>
                    <a:lstStyle/>
                    <a:p>
                      <a:endParaRPr lang="en-IN"/>
                    </a:p>
                  </a:txBody>
                  <a:tcPr/>
                </a:tc>
                <a:tc>
                  <a:txBody>
                    <a:bodyPr/>
                    <a:lstStyle/>
                    <a:p>
                      <a:pPr marL="64770" marR="66675" algn="just" eaLnBrk="0" hangingPunct="0">
                        <a:lnSpc>
                          <a:spcPct val="115000"/>
                        </a:lnSpc>
                        <a:spcAft>
                          <a:spcPts val="0"/>
                        </a:spcAft>
                      </a:pPr>
                      <a:r>
                        <a:rPr lang="en-IN" sz="1800" spc="-5" dirty="0">
                          <a:effectLst/>
                        </a:rPr>
                        <a:t>Where</a:t>
                      </a:r>
                      <a:r>
                        <a:rPr lang="en-IN" sz="1800" spc="60" dirty="0">
                          <a:effectLst/>
                        </a:rPr>
                        <a:t> </a:t>
                      </a:r>
                      <a:r>
                        <a:rPr lang="en-IN" sz="1800" spc="-5" dirty="0">
                          <a:effectLst/>
                        </a:rPr>
                        <a:t>claims</a:t>
                      </a:r>
                      <a:r>
                        <a:rPr lang="en-IN" sz="1800" spc="60" dirty="0">
                          <a:effectLst/>
                        </a:rPr>
                        <a:t> are</a:t>
                      </a:r>
                      <a:r>
                        <a:rPr lang="en-IN" sz="1800" spc="110" dirty="0">
                          <a:effectLst/>
                        </a:rPr>
                        <a:t> </a:t>
                      </a:r>
                      <a:r>
                        <a:rPr lang="en-IN" sz="1800" spc="-5" dirty="0">
                          <a:effectLst/>
                        </a:rPr>
                        <a:t>at</a:t>
                      </a:r>
                      <a:r>
                        <a:rPr lang="en-IN" sz="1800" spc="105" dirty="0">
                          <a:effectLst/>
                        </a:rPr>
                        <a:t> </a:t>
                      </a:r>
                      <a:r>
                        <a:rPr lang="en-IN" sz="1800" spc="-5" dirty="0">
                          <a:effectLst/>
                        </a:rPr>
                        <a:t>least</a:t>
                      </a:r>
                      <a:r>
                        <a:rPr lang="en-IN" sz="1800" spc="145" dirty="0">
                          <a:effectLst/>
                        </a:rPr>
                        <a:t> </a:t>
                      </a:r>
                      <a:r>
                        <a:rPr lang="en-IN" sz="1800" dirty="0">
                          <a:effectLst/>
                        </a:rPr>
                        <a:t>25%</a:t>
                      </a:r>
                      <a:r>
                        <a:rPr lang="en-IN" sz="1800" spc="-5" dirty="0">
                          <a:effectLst/>
                        </a:rPr>
                        <a:t> </a:t>
                      </a:r>
                      <a:r>
                        <a:rPr lang="en-IN" sz="1800" dirty="0">
                          <a:effectLst/>
                        </a:rPr>
                        <a:t>of LV</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64770" algn="just" eaLnBrk="0" hangingPunct="0">
                        <a:lnSpc>
                          <a:spcPct val="115000"/>
                        </a:lnSpc>
                        <a:spcAft>
                          <a:spcPts val="0"/>
                        </a:spcAft>
                      </a:pPr>
                      <a:r>
                        <a:rPr lang="en-IN" sz="1800" dirty="0">
                          <a:effectLst/>
                        </a:rPr>
                        <a:t>Maximum of 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52007391"/>
                  </a:ext>
                </a:extLst>
              </a:tr>
              <a:tr h="401546">
                <a:tc>
                  <a:txBody>
                    <a:bodyPr/>
                    <a:lstStyle/>
                    <a:p>
                      <a:pPr marL="64770" marR="64770" eaLnBrk="0" hangingPunct="0">
                        <a:lnSpc>
                          <a:spcPct val="115000"/>
                        </a:lnSpc>
                        <a:spcAft>
                          <a:spcPts val="0"/>
                        </a:spcAft>
                      </a:pPr>
                      <a:r>
                        <a:rPr lang="en-IN" sz="1800" spc="-5" dirty="0">
                          <a:effectLst/>
                        </a:rPr>
                        <a:t>Shareholders</a:t>
                      </a:r>
                      <a:r>
                        <a:rPr lang="en-IN" sz="1800" dirty="0">
                          <a:effectLst/>
                        </a:rPr>
                        <a:t> or</a:t>
                      </a:r>
                      <a:r>
                        <a:rPr lang="en-IN" sz="1800" spc="135" dirty="0">
                          <a:effectLst/>
                        </a:rPr>
                        <a:t> </a:t>
                      </a:r>
                      <a:r>
                        <a:rPr lang="en-IN" sz="1800" spc="-5" dirty="0">
                          <a:effectLst/>
                        </a:rPr>
                        <a:t>partners,</a:t>
                      </a:r>
                      <a:r>
                        <a:rPr lang="en-IN" sz="1800" dirty="0">
                          <a:effectLst/>
                        </a:rPr>
                        <a:t> if</a:t>
                      </a:r>
                      <a:r>
                        <a:rPr lang="en-IN" sz="1800" spc="5" dirty="0">
                          <a:effectLst/>
                        </a:rPr>
                        <a:t> </a:t>
                      </a:r>
                      <a:r>
                        <a:rPr lang="en-IN" sz="1800" spc="-5" dirty="0">
                          <a:effectLst/>
                        </a:rPr>
                        <a:t>any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n-IN"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eaLnBrk="0" hangingPunct="0">
                        <a:lnSpc>
                          <a:spcPts val="1370"/>
                        </a:lnSpc>
                        <a:spcAft>
                          <a:spcPts val="0"/>
                        </a:spcAft>
                      </a:pPr>
                      <a:r>
                        <a:rPr lang="en-IN" sz="1800" dirty="0">
                          <a:effectLst/>
                        </a:rPr>
                        <a:t>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49403147"/>
                  </a:ext>
                </a:extLst>
              </a:tr>
            </a:tbl>
          </a:graphicData>
        </a:graphic>
      </p:graphicFrame>
    </p:spTree>
    <p:extLst>
      <p:ext uri="{BB962C8B-B14F-4D97-AF65-F5344CB8AC3E}">
        <p14:creationId xmlns:p14="http://schemas.microsoft.com/office/powerpoint/2010/main" val="39312721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837744" y="427085"/>
            <a:ext cx="10516055" cy="85417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200" b="1" dirty="0"/>
              <a:t>MEETINGS OF STAKEHOLDERS' CONSULTATION COMMITTEE </a:t>
            </a:r>
            <a:endParaRPr lang="en-IN" sz="3200" dirty="0"/>
          </a:p>
        </p:txBody>
      </p:sp>
      <p:sp>
        <p:nvSpPr>
          <p:cNvPr id="3" name="Rectangle 2">
            <a:extLst>
              <a:ext uri="{FF2B5EF4-FFF2-40B4-BE49-F238E27FC236}">
                <a16:creationId xmlns:a16="http://schemas.microsoft.com/office/drawing/2014/main" id="{B7AF2FAA-A75D-4C6A-9EE5-2E4BA3E2C681}"/>
              </a:ext>
            </a:extLst>
          </p:cNvPr>
          <p:cNvSpPr/>
          <p:nvPr/>
        </p:nvSpPr>
        <p:spPr>
          <a:xfrm>
            <a:off x="793939" y="1421019"/>
            <a:ext cx="10559859" cy="4921860"/>
          </a:xfrm>
          <a:prstGeom prst="rect">
            <a:avLst/>
          </a:prstGeom>
          <a:solidFill>
            <a:schemeClr val="accent1">
              <a:lumMod val="20000"/>
              <a:lumOff val="80000"/>
            </a:schemeClr>
          </a:solidFill>
        </p:spPr>
        <p:txBody>
          <a:bodyPr wrap="square">
            <a:spAutoFit/>
          </a:bodyPr>
          <a:lstStyle/>
          <a:p>
            <a:pPr marL="342900" lvl="0" indent="-342900" algn="just">
              <a:lnSpc>
                <a:spcPct val="115000"/>
              </a:lnSpc>
              <a:spcAft>
                <a:spcPts val="1000"/>
              </a:spcAft>
              <a:buFont typeface="Symbol" panose="05050102010706020507" pitchFamily="18" charset="2"/>
              <a:buBlip>
                <a:blip r:embed="rId2"/>
              </a:buBlip>
            </a:pPr>
            <a:r>
              <a:rPr lang="en-US" sz="2200" dirty="0">
                <a:ea typeface="Calibri" panose="020F0502020204030204" pitchFamily="34" charset="0"/>
                <a:cs typeface="Times New Roman" panose="02020603050405020304" pitchFamily="18" charset="0"/>
              </a:rPr>
              <a:t>Meeting can be called by the Liquidator when he considers necessary</a:t>
            </a:r>
            <a:endParaRPr lang="en-IN" sz="2200" dirty="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Blip>
                <a:blip r:embed="rId2"/>
              </a:buBlip>
            </a:pPr>
            <a:r>
              <a:rPr lang="en-US" sz="2200" dirty="0">
                <a:ea typeface="Calibri" panose="020F0502020204030204" pitchFamily="34" charset="0"/>
                <a:cs typeface="Times New Roman" panose="02020603050405020304" pitchFamily="18" charset="0"/>
              </a:rPr>
              <a:t>Meeting can called on the request of at least 50% of the members /representatives</a:t>
            </a:r>
            <a:endParaRPr lang="en-IN" sz="2200" dirty="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Blip>
                <a:blip r:embed="rId2"/>
              </a:buBlip>
            </a:pPr>
            <a:r>
              <a:rPr lang="en-US" sz="2200" dirty="0">
                <a:ea typeface="Calibri" panose="020F0502020204030204" pitchFamily="34" charset="0"/>
                <a:cs typeface="Times New Roman" panose="02020603050405020304" pitchFamily="18" charset="0"/>
              </a:rPr>
              <a:t>Liquidator to chair the meeting</a:t>
            </a:r>
            <a:endParaRPr lang="en-IN" sz="2200" dirty="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Blip>
                <a:blip r:embed="rId2"/>
              </a:buBlip>
            </a:pPr>
            <a:r>
              <a:rPr lang="en-US" sz="2200" dirty="0">
                <a:ea typeface="Calibri" panose="020F0502020204030204" pitchFamily="34" charset="0"/>
                <a:cs typeface="Times New Roman" panose="02020603050405020304" pitchFamily="18" charset="0"/>
              </a:rPr>
              <a:t>Recommendations of the COC under regulation 39C of CIRP regulations shall be placed before SCC on its formation – regarding assessment of Sale as a Going Concern.</a:t>
            </a:r>
            <a:endParaRPr lang="en-IN" sz="2200" dirty="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Blip>
                <a:blip r:embed="rId2"/>
              </a:buBlip>
            </a:pPr>
            <a:r>
              <a:rPr lang="en-IN" sz="2200" dirty="0">
                <a:solidFill>
                  <a:srgbClr val="000000"/>
                </a:solidFill>
                <a:ea typeface="Calibri" panose="020F0502020204030204" pitchFamily="34" charset="0"/>
              </a:rPr>
              <a:t>The liquidator shall maintain the particulars of any consultation with the stakeholders made under this Regulation, as specified in Form A of Schedule II of Liquidation Regulations. </a:t>
            </a:r>
          </a:p>
          <a:p>
            <a:pPr lvl="0" algn="just">
              <a:spcAft>
                <a:spcPts val="0"/>
              </a:spcAft>
            </a:pPr>
            <a:endParaRPr lang="en-IN" sz="2200" dirty="0">
              <a:solidFill>
                <a:srgbClr val="000000"/>
              </a:solidFill>
              <a:ea typeface="Calibri" panose="020F0502020204030204" pitchFamily="34" charset="0"/>
            </a:endParaRPr>
          </a:p>
          <a:p>
            <a:pPr marL="342900" lvl="0" indent="-342900" algn="just">
              <a:spcAft>
                <a:spcPts val="0"/>
              </a:spcAft>
              <a:buFont typeface="Symbol" panose="05050102010706020507" pitchFamily="18" charset="2"/>
              <a:buBlip>
                <a:blip r:embed="rId2"/>
              </a:buBlip>
            </a:pPr>
            <a:r>
              <a:rPr lang="en-US" sz="2200" dirty="0">
                <a:ea typeface="Calibri" panose="020F0502020204030204" pitchFamily="34" charset="0"/>
              </a:rPr>
              <a:t>These records are called as Minutes and is part of the Reports u/r 5 can be circulated to all the stakeholders and to be submitted to Adjudicating Authority – practically along with the Progress Reports </a:t>
            </a:r>
            <a:endParaRPr lang="en-IN" sz="2200" dirty="0"/>
          </a:p>
        </p:txBody>
      </p:sp>
    </p:spTree>
    <p:extLst>
      <p:ext uri="{BB962C8B-B14F-4D97-AF65-F5344CB8AC3E}">
        <p14:creationId xmlns:p14="http://schemas.microsoft.com/office/powerpoint/2010/main" val="1896264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412596" y="369332"/>
            <a:ext cx="11430000" cy="923482"/>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600" b="1" dirty="0"/>
              <a:t>ROLE AND POWERS OF SCC</a:t>
            </a:r>
            <a:endParaRPr lang="en-IN" sz="3600" dirty="0"/>
          </a:p>
        </p:txBody>
      </p:sp>
      <p:sp>
        <p:nvSpPr>
          <p:cNvPr id="4" name="Rectangle 3">
            <a:extLst>
              <a:ext uri="{FF2B5EF4-FFF2-40B4-BE49-F238E27FC236}">
                <a16:creationId xmlns:a16="http://schemas.microsoft.com/office/drawing/2014/main" id="{2B411323-7E10-428B-9347-73B04EBC58F7}"/>
              </a:ext>
            </a:extLst>
          </p:cNvPr>
          <p:cNvSpPr/>
          <p:nvPr/>
        </p:nvSpPr>
        <p:spPr>
          <a:xfrm>
            <a:off x="412596" y="1470884"/>
            <a:ext cx="11430000" cy="5017784"/>
          </a:xfrm>
          <a:prstGeom prst="rect">
            <a:avLst/>
          </a:prstGeom>
          <a:solidFill>
            <a:schemeClr val="accent1">
              <a:lumMod val="20000"/>
              <a:lumOff val="80000"/>
            </a:schemeClr>
          </a:solidFill>
        </p:spPr>
        <p:txBody>
          <a:bodyPr wrap="square">
            <a:spAutoFit/>
          </a:bodyPr>
          <a:lstStyle/>
          <a:p>
            <a:pPr marL="342900" lvl="0" indent="-342900" algn="just">
              <a:lnSpc>
                <a:spcPct val="115000"/>
              </a:lnSpc>
              <a:spcAft>
                <a:spcPts val="1000"/>
              </a:spcAft>
              <a:buFont typeface="Symbol" panose="05050102010706020507" pitchFamily="18" charset="2"/>
              <a:buBlip>
                <a:blip r:embed="rId2"/>
              </a:buBlip>
            </a:pPr>
            <a:r>
              <a:rPr lang="en-US" sz="2400" dirty="0">
                <a:ea typeface="Calibri" panose="020F0502020204030204" pitchFamily="34" charset="0"/>
                <a:cs typeface="Times New Roman" panose="02020603050405020304" pitchFamily="18" charset="0"/>
              </a:rPr>
              <a:t>The role is to advise him on the matters relating to sale under regulation 32</a:t>
            </a:r>
            <a:endParaRPr lang="en-IN" sz="2000" dirty="0">
              <a:ea typeface="Calibri" panose="020F0502020204030204" pitchFamily="34" charset="0"/>
              <a:cs typeface="Times New Roman" panose="02020603050405020304" pitchFamily="18" charset="0"/>
            </a:endParaRPr>
          </a:p>
          <a:p>
            <a:pPr marL="342900" lvl="0" indent="-342900" algn="just">
              <a:spcAft>
                <a:spcPts val="1000"/>
              </a:spcAft>
              <a:buFont typeface="Symbol" panose="05050102010706020507" pitchFamily="18" charset="2"/>
              <a:buBlip>
                <a:blip r:embed="rId2"/>
              </a:buBlip>
            </a:pPr>
            <a:r>
              <a:rPr lang="en-US" sz="2400" dirty="0">
                <a:ea typeface="Calibri" panose="020F0502020204030204" pitchFamily="34" charset="0"/>
                <a:cs typeface="Times New Roman" panose="02020603050405020304" pitchFamily="18" charset="0"/>
              </a:rPr>
              <a:t>SCC shall have access to all relevant records and information as may be required to provide advice to the liquidator for matters relating to sale under regulation 32</a:t>
            </a:r>
            <a:endParaRPr lang="en-IN" sz="2000" dirty="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Blip>
                <a:blip r:embed="rId2"/>
              </a:buBlip>
            </a:pPr>
            <a:r>
              <a:rPr lang="en-US" sz="2400" dirty="0">
                <a:ea typeface="Calibri" panose="020F0502020204030204" pitchFamily="34" charset="0"/>
                <a:cs typeface="Times New Roman" panose="02020603050405020304" pitchFamily="18" charset="0"/>
              </a:rPr>
              <a:t>SCC shall advise the liquidator, by a vote of not less than 66% of the members, present and voting – not based on amount of claims</a:t>
            </a:r>
            <a:endParaRPr lang="en-IN" sz="2000" dirty="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Blip>
                <a:blip r:embed="rId2"/>
              </a:buBlip>
            </a:pPr>
            <a:r>
              <a:rPr lang="en-US" sz="2400" dirty="0">
                <a:ea typeface="Calibri" panose="020F0502020204030204" pitchFamily="34" charset="0"/>
                <a:cs typeface="Times New Roman" panose="02020603050405020304" pitchFamily="18" charset="0"/>
              </a:rPr>
              <a:t>The advice of the consultation committee shall not be binding on the liquidator, </a:t>
            </a:r>
            <a:endParaRPr lang="en-IN" sz="2000" dirty="0">
              <a:ea typeface="Calibri" panose="020F0502020204030204" pitchFamily="34" charset="0"/>
              <a:cs typeface="Times New Roman" panose="02020603050405020304" pitchFamily="18" charset="0"/>
            </a:endParaRPr>
          </a:p>
          <a:p>
            <a:pPr marL="342900" lvl="0" indent="-342900" algn="just">
              <a:spcAft>
                <a:spcPts val="1000"/>
              </a:spcAft>
              <a:buFont typeface="Symbol" panose="05050102010706020507" pitchFamily="18" charset="2"/>
              <a:buBlip>
                <a:blip r:embed="rId2"/>
              </a:buBlip>
            </a:pPr>
            <a:r>
              <a:rPr lang="en-US" sz="2400" dirty="0">
                <a:ea typeface="Calibri" panose="020F0502020204030204" pitchFamily="34" charset="0"/>
                <a:cs typeface="Times New Roman" panose="02020603050405020304" pitchFamily="18" charset="0"/>
              </a:rPr>
              <a:t>Provided that where the liquidator takes a decision different from the advice given by the consultation committee, he shall record the reasons for the same in writing</a:t>
            </a:r>
            <a:endParaRPr lang="en-IN" sz="2000" dirty="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Blip>
                <a:blip r:embed="rId2"/>
              </a:buBlip>
            </a:pPr>
            <a:r>
              <a:rPr lang="en-IN" sz="2400" dirty="0">
                <a:solidFill>
                  <a:srgbClr val="000000"/>
                </a:solidFill>
                <a:ea typeface="Calibri" panose="020F0502020204030204" pitchFamily="34" charset="0"/>
              </a:rPr>
              <a:t>The stakeholders consulted under section 35(2) shall extend all assistance and cooperation to the liquidator to complete the liquidation of the corporate debtor – Reg 8 </a:t>
            </a:r>
          </a:p>
        </p:txBody>
      </p:sp>
    </p:spTree>
    <p:extLst>
      <p:ext uri="{BB962C8B-B14F-4D97-AF65-F5344CB8AC3E}">
        <p14:creationId xmlns:p14="http://schemas.microsoft.com/office/powerpoint/2010/main" val="596194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837743" y="191641"/>
            <a:ext cx="10516055" cy="854170"/>
          </a:xfrm>
        </p:spPr>
        <p:style>
          <a:lnRef idx="1">
            <a:schemeClr val="accent2"/>
          </a:lnRef>
          <a:fillRef idx="2">
            <a:schemeClr val="accent2"/>
          </a:fillRef>
          <a:effectRef idx="1">
            <a:schemeClr val="accent2"/>
          </a:effectRef>
          <a:fontRef idx="minor">
            <a:schemeClr val="dk1"/>
          </a:fontRef>
        </p:style>
        <p:txBody>
          <a:bodyPr>
            <a:noAutofit/>
          </a:bodyPr>
          <a:lstStyle/>
          <a:p>
            <a:r>
              <a:rPr lang="en-IN" sz="3600" b="1" dirty="0"/>
              <a:t>MATTERS RELATING TO SALE UNDER REG 32 – SCC ROLE</a:t>
            </a:r>
            <a:endParaRPr lang="en-IN" sz="3600" dirty="0"/>
          </a:p>
        </p:txBody>
      </p:sp>
      <p:sp>
        <p:nvSpPr>
          <p:cNvPr id="3" name="Rectangle 2">
            <a:extLst>
              <a:ext uri="{FF2B5EF4-FFF2-40B4-BE49-F238E27FC236}">
                <a16:creationId xmlns:a16="http://schemas.microsoft.com/office/drawing/2014/main" id="{C07EF1F3-E75E-43CB-ABB1-E36A67AC318D}"/>
              </a:ext>
            </a:extLst>
          </p:cNvPr>
          <p:cNvSpPr/>
          <p:nvPr/>
        </p:nvSpPr>
        <p:spPr>
          <a:xfrm>
            <a:off x="662529" y="1321577"/>
            <a:ext cx="3663076" cy="4985980"/>
          </a:xfrm>
          <a:prstGeom prst="rect">
            <a:avLst/>
          </a:prstGeom>
          <a:solidFill>
            <a:schemeClr val="accent1">
              <a:lumMod val="20000"/>
              <a:lumOff val="80000"/>
            </a:schemeClr>
          </a:solidFill>
        </p:spPr>
        <p:txBody>
          <a:bodyPr wrap="square">
            <a:spAutoFit/>
          </a:bodyPr>
          <a:lstStyle/>
          <a:p>
            <a:pPr>
              <a:spcAft>
                <a:spcPts val="0"/>
              </a:spcAft>
            </a:pPr>
            <a:r>
              <a:rPr lang="en-IN" sz="2000" u="sng" dirty="0">
                <a:solidFill>
                  <a:srgbClr val="000000"/>
                </a:solidFill>
                <a:latin typeface="Times New Roman" panose="02020603050405020304" pitchFamily="18" charset="0"/>
                <a:ea typeface="Calibri" panose="020F0502020204030204" pitchFamily="34" charset="0"/>
              </a:rPr>
              <a:t>To decide about the Sale of Assets: </a:t>
            </a:r>
            <a:endParaRPr lang="en-IN" sz="2000" dirty="0">
              <a:solidFill>
                <a:srgbClr val="000000"/>
              </a:solidFill>
              <a:latin typeface="Times New Roman" panose="02020603050405020304" pitchFamily="18" charset="0"/>
              <a:ea typeface="Calibri" panose="020F0502020204030204" pitchFamily="34" charset="0"/>
            </a:endParaRPr>
          </a:p>
          <a:p>
            <a:pPr marL="914400" indent="-457200">
              <a:spcAft>
                <a:spcPts val="0"/>
              </a:spcAft>
              <a:buAutoNum type="alphaLcParenBoth"/>
            </a:pPr>
            <a:r>
              <a:rPr lang="en-IN" sz="2000" dirty="0">
                <a:solidFill>
                  <a:srgbClr val="000000"/>
                </a:solidFill>
                <a:latin typeface="Times New Roman" panose="02020603050405020304" pitchFamily="18" charset="0"/>
                <a:ea typeface="Calibri" panose="020F0502020204030204" pitchFamily="34" charset="0"/>
              </a:rPr>
              <a:t>an asset on a standalone basis; </a:t>
            </a:r>
          </a:p>
          <a:p>
            <a:pPr marL="914400" indent="-457200">
              <a:spcAft>
                <a:spcPts val="0"/>
              </a:spcAft>
              <a:buAutoNum type="alphaLcParenBoth"/>
            </a:pPr>
            <a:endParaRPr lang="en-IN" sz="1200" dirty="0">
              <a:solidFill>
                <a:srgbClr val="000000"/>
              </a:solidFill>
              <a:latin typeface="Times New Roman" panose="02020603050405020304" pitchFamily="18" charset="0"/>
              <a:ea typeface="Calibri" panose="020F0502020204030204" pitchFamily="34" charset="0"/>
            </a:endParaRPr>
          </a:p>
          <a:p>
            <a:pPr marL="457200">
              <a:spcAft>
                <a:spcPts val="0"/>
              </a:spcAft>
            </a:pPr>
            <a:r>
              <a:rPr lang="en-IN" sz="2000" dirty="0">
                <a:solidFill>
                  <a:srgbClr val="000000"/>
                </a:solidFill>
                <a:latin typeface="Times New Roman" panose="02020603050405020304" pitchFamily="18" charset="0"/>
                <a:ea typeface="Calibri" panose="020F0502020204030204" pitchFamily="34" charset="0"/>
              </a:rPr>
              <a:t>(b) the assets in a slump sale;</a:t>
            </a:r>
          </a:p>
          <a:p>
            <a:pPr marL="457200">
              <a:spcAft>
                <a:spcPts val="0"/>
              </a:spcAft>
            </a:pPr>
            <a:r>
              <a:rPr lang="en-IN" sz="2000" dirty="0">
                <a:solidFill>
                  <a:srgbClr val="000000"/>
                </a:solidFill>
                <a:latin typeface="Times New Roman" panose="02020603050405020304" pitchFamily="18" charset="0"/>
                <a:ea typeface="Calibri" panose="020F0502020204030204" pitchFamily="34" charset="0"/>
              </a:rPr>
              <a:t> </a:t>
            </a:r>
          </a:p>
          <a:p>
            <a:pPr marL="457200">
              <a:spcAft>
                <a:spcPts val="0"/>
              </a:spcAft>
            </a:pPr>
            <a:r>
              <a:rPr lang="en-IN" sz="2000" dirty="0">
                <a:solidFill>
                  <a:srgbClr val="000000"/>
                </a:solidFill>
                <a:latin typeface="Times New Roman" panose="02020603050405020304" pitchFamily="18" charset="0"/>
                <a:ea typeface="Calibri" panose="020F0502020204030204" pitchFamily="34" charset="0"/>
              </a:rPr>
              <a:t>(c) a set of assets collectively</a:t>
            </a:r>
          </a:p>
          <a:p>
            <a:pPr marL="457200">
              <a:spcAft>
                <a:spcPts val="0"/>
              </a:spcAft>
            </a:pPr>
            <a:endParaRPr lang="en-IN" sz="1400" dirty="0">
              <a:solidFill>
                <a:srgbClr val="000000"/>
              </a:solidFill>
              <a:latin typeface="Times New Roman" panose="02020603050405020304" pitchFamily="18" charset="0"/>
              <a:ea typeface="Calibri" panose="020F0502020204030204" pitchFamily="34" charset="0"/>
            </a:endParaRPr>
          </a:p>
          <a:p>
            <a:pPr marL="457200">
              <a:spcAft>
                <a:spcPts val="0"/>
              </a:spcAft>
            </a:pPr>
            <a:r>
              <a:rPr lang="en-IN" sz="2000" dirty="0">
                <a:solidFill>
                  <a:srgbClr val="000000"/>
                </a:solidFill>
                <a:latin typeface="Times New Roman" panose="02020603050405020304" pitchFamily="18" charset="0"/>
                <a:ea typeface="Calibri" panose="020F0502020204030204" pitchFamily="34" charset="0"/>
              </a:rPr>
              <a:t>(d) the assets in parcels; </a:t>
            </a:r>
          </a:p>
          <a:p>
            <a:pPr marL="457200">
              <a:spcAft>
                <a:spcPts val="0"/>
              </a:spcAft>
            </a:pPr>
            <a:endParaRPr lang="en-IN" sz="1200" dirty="0">
              <a:solidFill>
                <a:srgbClr val="000000"/>
              </a:solidFill>
              <a:latin typeface="Times New Roman" panose="02020603050405020304" pitchFamily="18" charset="0"/>
              <a:ea typeface="Calibri" panose="020F0502020204030204" pitchFamily="34" charset="0"/>
            </a:endParaRPr>
          </a:p>
          <a:p>
            <a:pPr marL="457200">
              <a:spcAft>
                <a:spcPts val="0"/>
              </a:spcAft>
            </a:pPr>
            <a:r>
              <a:rPr lang="en-IN" sz="2000" dirty="0">
                <a:solidFill>
                  <a:srgbClr val="000000"/>
                </a:solidFill>
                <a:latin typeface="Times New Roman" panose="02020603050405020304" pitchFamily="18" charset="0"/>
                <a:ea typeface="Calibri" panose="020F0502020204030204" pitchFamily="34" charset="0"/>
              </a:rPr>
              <a:t>(e) the corporate debtor as a going concern; or </a:t>
            </a:r>
          </a:p>
          <a:p>
            <a:pPr marL="457200">
              <a:spcAft>
                <a:spcPts val="0"/>
              </a:spcAft>
            </a:pPr>
            <a:endParaRPr lang="en-IN" sz="2000" dirty="0">
              <a:solidFill>
                <a:srgbClr val="000000"/>
              </a:solidFill>
              <a:latin typeface="Times New Roman" panose="02020603050405020304" pitchFamily="18" charset="0"/>
              <a:ea typeface="Calibri" panose="020F0502020204030204" pitchFamily="34" charset="0"/>
            </a:endParaRPr>
          </a:p>
          <a:p>
            <a:pPr marL="457200">
              <a:spcAft>
                <a:spcPts val="0"/>
              </a:spcAft>
            </a:pPr>
            <a:r>
              <a:rPr lang="en-IN" sz="2000" dirty="0">
                <a:solidFill>
                  <a:srgbClr val="000000"/>
                </a:solidFill>
                <a:latin typeface="Times New Roman" panose="02020603050405020304" pitchFamily="18" charset="0"/>
                <a:ea typeface="Calibri" panose="020F0502020204030204" pitchFamily="34" charset="0"/>
              </a:rPr>
              <a:t>(f) the business(s) of the corporate debtor as a going concern:</a:t>
            </a:r>
          </a:p>
        </p:txBody>
      </p:sp>
      <p:sp>
        <p:nvSpPr>
          <p:cNvPr id="5" name="Rectangle 4">
            <a:extLst>
              <a:ext uri="{FF2B5EF4-FFF2-40B4-BE49-F238E27FC236}">
                <a16:creationId xmlns:a16="http://schemas.microsoft.com/office/drawing/2014/main" id="{9635B533-2884-4D42-9506-83CCBD05FEC2}"/>
              </a:ext>
            </a:extLst>
          </p:cNvPr>
          <p:cNvSpPr/>
          <p:nvPr/>
        </p:nvSpPr>
        <p:spPr>
          <a:xfrm>
            <a:off x="4552964" y="1542150"/>
            <a:ext cx="6626866" cy="4544834"/>
          </a:xfrm>
          <a:prstGeom prst="rect">
            <a:avLst/>
          </a:prstGeom>
          <a:solidFill>
            <a:schemeClr val="accent2">
              <a:lumMod val="20000"/>
              <a:lumOff val="80000"/>
            </a:schemeClr>
          </a:solidFill>
        </p:spPr>
        <p:txBody>
          <a:bodyPr wrap="square">
            <a:spAutoFit/>
          </a:bodyPr>
          <a:lstStyle/>
          <a:p>
            <a:pPr marL="285750" indent="-285750" algn="just">
              <a:spcAft>
                <a:spcPts val="10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Even Schedule I is under regulation 33 and not under 32, therefore the process of sale as defined under Schedule I would also not fall under the role of SCC</a:t>
            </a:r>
          </a:p>
          <a:p>
            <a:pPr algn="just">
              <a:spcAft>
                <a:spcPts val="1000"/>
              </a:spcAft>
            </a:pP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10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Marketing strategy, fixation of reserve price, auction process, private sale etc. are all part of Regulation 33</a:t>
            </a:r>
          </a:p>
          <a:p>
            <a:pPr algn="just">
              <a:spcAft>
                <a:spcPts val="1000"/>
              </a:spcAft>
            </a:pP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v"/>
            </a:pPr>
            <a:r>
              <a:rPr lang="en-US" sz="2400" dirty="0">
                <a:latin typeface="Times New Roman" panose="02020603050405020304" pitchFamily="18" charset="0"/>
                <a:ea typeface="Calibri" panose="020F0502020204030204" pitchFamily="34" charset="0"/>
              </a:rPr>
              <a:t>Practice amongst the professionals is to consult on most of the actions – as a matter of transparency</a:t>
            </a:r>
            <a:endParaRPr lang="en-IN" sz="2400" dirty="0"/>
          </a:p>
        </p:txBody>
      </p:sp>
    </p:spTree>
    <p:extLst>
      <p:ext uri="{BB962C8B-B14F-4D97-AF65-F5344CB8AC3E}">
        <p14:creationId xmlns:p14="http://schemas.microsoft.com/office/powerpoint/2010/main" val="42844112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E5E907-8656-4202-914C-CCADA2C19B55}"/>
              </a:ext>
            </a:extLst>
          </p:cNvPr>
          <p:cNvSpPr>
            <a:spLocks noGrp="1"/>
          </p:cNvSpPr>
          <p:nvPr>
            <p:ph type="ctrTitle"/>
          </p:nvPr>
        </p:nvSpPr>
        <p:spPr>
          <a:xfrm>
            <a:off x="6828634" y="1520722"/>
            <a:ext cx="4805996" cy="4257989"/>
          </a:xfrm>
        </p:spPr>
        <p:style>
          <a:lnRef idx="1">
            <a:schemeClr val="accent5"/>
          </a:lnRef>
          <a:fillRef idx="2">
            <a:schemeClr val="accent5"/>
          </a:fillRef>
          <a:effectRef idx="1">
            <a:schemeClr val="accent5"/>
          </a:effectRef>
          <a:fontRef idx="minor">
            <a:schemeClr val="dk1"/>
          </a:fontRef>
        </p:style>
        <p:txBody>
          <a:bodyPr anchor="t">
            <a:normAutofit fontScale="90000"/>
          </a:bodyPr>
          <a:lstStyle/>
          <a:p>
            <a:r>
              <a:rPr lang="en-US" sz="4400" b="1" u="sng" dirty="0">
                <a:solidFill>
                  <a:srgbClr val="000000"/>
                </a:solidFill>
              </a:rPr>
              <a:t>LIQUIDATION COST </a:t>
            </a:r>
            <a:br>
              <a:rPr lang="en-US" sz="4400" b="1" u="sng" dirty="0">
                <a:solidFill>
                  <a:srgbClr val="000000"/>
                </a:solidFill>
              </a:rPr>
            </a:br>
            <a:br>
              <a:rPr lang="en-US" sz="4400" b="1" u="sng" dirty="0">
                <a:solidFill>
                  <a:srgbClr val="000000"/>
                </a:solidFill>
              </a:rPr>
            </a:br>
            <a:r>
              <a:rPr lang="en-US" sz="4400" b="1" u="sng" dirty="0">
                <a:solidFill>
                  <a:srgbClr val="000000"/>
                </a:solidFill>
              </a:rPr>
              <a:t>AND </a:t>
            </a:r>
            <a:br>
              <a:rPr lang="en-US" sz="4400" b="1" u="sng" dirty="0">
                <a:solidFill>
                  <a:srgbClr val="000000"/>
                </a:solidFill>
              </a:rPr>
            </a:br>
            <a:br>
              <a:rPr lang="en-US" sz="4400" b="1" u="sng" dirty="0">
                <a:solidFill>
                  <a:srgbClr val="000000"/>
                </a:solidFill>
              </a:rPr>
            </a:br>
            <a:r>
              <a:rPr lang="en-US" sz="4400" b="1" u="sng" dirty="0">
                <a:solidFill>
                  <a:srgbClr val="000000"/>
                </a:solidFill>
              </a:rPr>
              <a:t>CONTRIBUTION TO </a:t>
            </a:r>
            <a:br>
              <a:rPr lang="en-US" sz="4400" b="1" u="sng" dirty="0">
                <a:solidFill>
                  <a:srgbClr val="000000"/>
                </a:solidFill>
              </a:rPr>
            </a:br>
            <a:br>
              <a:rPr lang="en-US" sz="4400" b="1" u="sng" dirty="0">
                <a:solidFill>
                  <a:srgbClr val="000000"/>
                </a:solidFill>
              </a:rPr>
            </a:br>
            <a:r>
              <a:rPr lang="en-US" sz="4400" b="1" u="sng" dirty="0">
                <a:solidFill>
                  <a:srgbClr val="000000"/>
                </a:solidFill>
              </a:rPr>
              <a:t>LIQUIDATION COST</a:t>
            </a:r>
            <a:endParaRPr lang="en-IN" sz="4400" dirty="0">
              <a:solidFill>
                <a:srgbClr val="000000"/>
              </a:solidFill>
            </a:endParaRP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91CF24A5-D78A-4982-9F12-9B2EE3B3854D}"/>
              </a:ext>
            </a:extLst>
          </p:cNvPr>
          <p:cNvPicPr>
            <a:picLocks noChangeAspect="1"/>
          </p:cNvPicPr>
          <p:nvPr/>
        </p:nvPicPr>
        <p:blipFill rotWithShape="1">
          <a:blip r:embed="rId3">
            <a:alphaModFix/>
          </a:blip>
          <a:srcRect l="27857" r="14137"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202580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67167-9873-4B3F-A590-5BFA0DBBC01F}"/>
              </a:ext>
            </a:extLst>
          </p:cNvPr>
          <p:cNvSpPr>
            <a:spLocks noGrp="1"/>
          </p:cNvSpPr>
          <p:nvPr>
            <p:ph type="title"/>
          </p:nvPr>
        </p:nvSpPr>
        <p:spPr>
          <a:xfrm>
            <a:off x="451944" y="599302"/>
            <a:ext cx="11000355" cy="1116834"/>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IN" sz="3200" b="1" dirty="0"/>
              <a:t>COC CAN DECIDE TO LIQUIDATE THE CORPORATE DEBTOR ANY TIME </a:t>
            </a:r>
          </a:p>
        </p:txBody>
      </p:sp>
      <p:sp>
        <p:nvSpPr>
          <p:cNvPr id="3" name="Rectangle 2">
            <a:extLst>
              <a:ext uri="{FF2B5EF4-FFF2-40B4-BE49-F238E27FC236}">
                <a16:creationId xmlns:a16="http://schemas.microsoft.com/office/drawing/2014/main" id="{A877E5D7-371B-40F4-8F86-AAD442B45A3A}"/>
              </a:ext>
            </a:extLst>
          </p:cNvPr>
          <p:cNvSpPr/>
          <p:nvPr/>
        </p:nvSpPr>
        <p:spPr>
          <a:xfrm>
            <a:off x="451945" y="1802350"/>
            <a:ext cx="11000357" cy="1938992"/>
          </a:xfrm>
          <a:prstGeom prst="rect">
            <a:avLst/>
          </a:prstGeom>
          <a:solidFill>
            <a:schemeClr val="accent1">
              <a:lumMod val="40000"/>
              <a:lumOff val="60000"/>
            </a:schemeClr>
          </a:solidFill>
        </p:spPr>
        <p:txBody>
          <a:bodyPr wrap="square">
            <a:spAutoFit/>
          </a:bodyPr>
          <a:lstStyle/>
          <a:p>
            <a:r>
              <a:rPr lang="en-US" sz="2000" i="1" dirty="0">
                <a:solidFill>
                  <a:srgbClr val="000009"/>
                </a:solidFill>
                <a:latin typeface="Times New Roman" panose="02020603050405020304" pitchFamily="18" charset="0"/>
              </a:rPr>
              <a:t>An Explanation was added to section 33(2) w.e.f. 16/08/2019</a:t>
            </a:r>
          </a:p>
          <a:p>
            <a:endParaRPr lang="en-US" sz="2000" i="1" dirty="0">
              <a:solidFill>
                <a:srgbClr val="000009"/>
              </a:solidFill>
              <a:latin typeface="Times New Roman" panose="02020603050405020304" pitchFamily="18" charset="0"/>
            </a:endParaRPr>
          </a:p>
          <a:p>
            <a:pPr algn="just"/>
            <a:r>
              <a:rPr lang="en-US" sz="2000" i="1" dirty="0">
                <a:solidFill>
                  <a:srgbClr val="000009"/>
                </a:solidFill>
                <a:latin typeface="Times New Roman" panose="02020603050405020304" pitchFamily="18" charset="0"/>
              </a:rPr>
              <a:t>Explanation. </a:t>
            </a:r>
            <a:r>
              <a:rPr lang="en-US" sz="2000" dirty="0">
                <a:solidFill>
                  <a:srgbClr val="000009"/>
                </a:solidFill>
                <a:latin typeface="Times New Roman" panose="02020603050405020304" pitchFamily="18" charset="0"/>
              </a:rPr>
              <a:t>– For the purpose of this sub-section, it is hereby declared that the committee of creditors may take the decision to liquidate the corporate debtor, any time after its constitution under sub-section </a:t>
            </a:r>
            <a:r>
              <a:rPr lang="en-US" sz="2000" i="1" dirty="0">
                <a:solidFill>
                  <a:srgbClr val="000009"/>
                </a:solidFill>
                <a:latin typeface="Times New Roman" panose="02020603050405020304" pitchFamily="18" charset="0"/>
              </a:rPr>
              <a:t>(1) </a:t>
            </a:r>
            <a:r>
              <a:rPr lang="en-US" sz="2000" dirty="0">
                <a:solidFill>
                  <a:srgbClr val="000009"/>
                </a:solidFill>
                <a:latin typeface="Times New Roman" panose="02020603050405020304" pitchFamily="18" charset="0"/>
              </a:rPr>
              <a:t>of section 21 and before the confirmation of the resolution plan, including at any time before the preparation of the information memorandum.</a:t>
            </a:r>
            <a:endParaRPr lang="en-IN" sz="2000" dirty="0"/>
          </a:p>
        </p:txBody>
      </p:sp>
      <p:sp>
        <p:nvSpPr>
          <p:cNvPr id="4" name="TextBox 3">
            <a:extLst>
              <a:ext uri="{FF2B5EF4-FFF2-40B4-BE49-F238E27FC236}">
                <a16:creationId xmlns:a16="http://schemas.microsoft.com/office/drawing/2014/main" id="{AAAECC43-C759-4824-BDE4-BE2A3186CC30}"/>
              </a:ext>
            </a:extLst>
          </p:cNvPr>
          <p:cNvSpPr txBox="1"/>
          <p:nvPr/>
        </p:nvSpPr>
        <p:spPr>
          <a:xfrm>
            <a:off x="451944" y="3748312"/>
            <a:ext cx="11000357" cy="2677656"/>
          </a:xfrm>
          <a:prstGeom prst="rect">
            <a:avLst/>
          </a:prstGeom>
          <a:solidFill>
            <a:schemeClr val="accent1">
              <a:lumMod val="40000"/>
              <a:lumOff val="60000"/>
            </a:schemeClr>
          </a:solidFill>
        </p:spPr>
        <p:txBody>
          <a:bodyPr wrap="square" rtlCol="0">
            <a:spAutoFit/>
          </a:bodyPr>
          <a:lstStyle/>
          <a:p>
            <a:pPr algn="just"/>
            <a:r>
              <a:rPr lang="en-US" sz="2400" b="1" dirty="0"/>
              <a:t>Mr. </a:t>
            </a:r>
            <a:r>
              <a:rPr lang="en-US" sz="2400" b="1" dirty="0" err="1"/>
              <a:t>Gulabchand</a:t>
            </a:r>
            <a:r>
              <a:rPr lang="en-US" sz="2400" b="1" dirty="0"/>
              <a:t> Jain v. Mr. Ramchandra D. Choudhary, Resolution Professional of Vijay Timber Industries Pvt. Ltd. Company Appeal (AT) (Insolvency) No. 142 of 2021 – 02.03.2021 - </a:t>
            </a:r>
          </a:p>
          <a:p>
            <a:pPr algn="just"/>
            <a:r>
              <a:rPr lang="en-US" sz="2400" dirty="0"/>
              <a:t> “the COC is empowered to take a decision in regard to liquidation of the Corporate Debtor even after an application has been filed by the Resolution Professional placing the Resolution Plan approved by the COC before the Adjudicating Authority for approval”</a:t>
            </a:r>
            <a:endParaRPr lang="en-IN" sz="2400" dirty="0"/>
          </a:p>
        </p:txBody>
      </p:sp>
    </p:spTree>
    <p:extLst>
      <p:ext uri="{BB962C8B-B14F-4D97-AF65-F5344CB8AC3E}">
        <p14:creationId xmlns:p14="http://schemas.microsoft.com/office/powerpoint/2010/main" val="1915937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837743" y="191641"/>
            <a:ext cx="10893340" cy="85417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200" b="1" dirty="0"/>
              <a:t>LIQUIDATION COST AND CONTRIBUTION TO LIQUIDATION COST</a:t>
            </a:r>
            <a:endParaRPr lang="en-IN" sz="3200" dirty="0"/>
          </a:p>
        </p:txBody>
      </p:sp>
      <p:sp>
        <p:nvSpPr>
          <p:cNvPr id="3" name="Rectangle 2">
            <a:extLst>
              <a:ext uri="{FF2B5EF4-FFF2-40B4-BE49-F238E27FC236}">
                <a16:creationId xmlns:a16="http://schemas.microsoft.com/office/drawing/2014/main" id="{5069FB07-56BA-4EA1-A36E-A3472EFEE2FC}"/>
              </a:ext>
            </a:extLst>
          </p:cNvPr>
          <p:cNvSpPr/>
          <p:nvPr/>
        </p:nvSpPr>
        <p:spPr>
          <a:xfrm>
            <a:off x="782989" y="1129445"/>
            <a:ext cx="10893340" cy="5416868"/>
          </a:xfrm>
          <a:prstGeom prst="rect">
            <a:avLst/>
          </a:prstGeom>
          <a:solidFill>
            <a:schemeClr val="accent1">
              <a:lumMod val="20000"/>
              <a:lumOff val="80000"/>
            </a:schemeClr>
          </a:solidFill>
        </p:spPr>
        <p:txBody>
          <a:bodyPr wrap="square">
            <a:spAutoFit/>
          </a:bodyPr>
          <a:lstStyle/>
          <a:p>
            <a:pPr algn="just">
              <a:spcAft>
                <a:spcPts val="0"/>
              </a:spcAft>
            </a:pPr>
            <a:r>
              <a:rPr lang="en-IN" b="1" u="sng" dirty="0">
                <a:solidFill>
                  <a:srgbClr val="000000"/>
                </a:solidFill>
                <a:latin typeface="Times New Roman" panose="02020603050405020304" pitchFamily="18" charset="0"/>
                <a:ea typeface="Calibri" panose="020F0502020204030204" pitchFamily="34" charset="0"/>
              </a:rPr>
              <a:t>Reg 2(1)(ea) “liquidation cost” under clause (16) of section 5 means- </a:t>
            </a:r>
          </a:p>
          <a:p>
            <a:pPr algn="just">
              <a:spcAft>
                <a:spcPts val="0"/>
              </a:spcAft>
            </a:pPr>
            <a:r>
              <a:rPr lang="en-IN" dirty="0">
                <a:solidFill>
                  <a:srgbClr val="000000"/>
                </a:solidFill>
                <a:latin typeface="Times New Roman" panose="02020603050405020304" pitchFamily="18" charset="0"/>
                <a:ea typeface="Calibri" panose="020F0502020204030204" pitchFamily="34" charset="0"/>
              </a:rPr>
              <a:t> </a:t>
            </a:r>
          </a:p>
          <a:p>
            <a:pPr marL="400050" lvl="0" indent="-400050" algn="just">
              <a:spcAft>
                <a:spcPts val="1200"/>
              </a:spcAft>
              <a:buFont typeface="+mj-lt"/>
              <a:buAutoNum type="romanLcPeriod"/>
            </a:pPr>
            <a:r>
              <a:rPr lang="en-IN" sz="2000" dirty="0">
                <a:solidFill>
                  <a:srgbClr val="000000"/>
                </a:solidFill>
                <a:latin typeface="Times New Roman" panose="02020603050405020304" pitchFamily="18" charset="0"/>
                <a:ea typeface="Calibri" panose="020F0502020204030204" pitchFamily="34" charset="0"/>
              </a:rPr>
              <a:t>fee payable to the liquidator under regulation 4 – Liquidator fee as per chart;</a:t>
            </a:r>
          </a:p>
          <a:p>
            <a:pPr marL="400050" lvl="0" indent="-400050" algn="just">
              <a:spcAft>
                <a:spcPts val="1200"/>
              </a:spcAft>
              <a:buFont typeface="+mj-lt"/>
              <a:buAutoNum type="romanLcPeriod"/>
            </a:pPr>
            <a:r>
              <a:rPr lang="en-IN" sz="2000" dirty="0">
                <a:solidFill>
                  <a:srgbClr val="000000"/>
                </a:solidFill>
                <a:latin typeface="Times New Roman" panose="02020603050405020304" pitchFamily="18" charset="0"/>
                <a:ea typeface="Calibri" panose="020F0502020204030204" pitchFamily="34" charset="0"/>
              </a:rPr>
              <a:t>remuneration payable by the liquidator under sub-regulation (1) of regulation 7 – Professionals appointed by Liquidator – including brokers ;</a:t>
            </a:r>
          </a:p>
          <a:p>
            <a:pPr marL="400050" lvl="0" indent="-400050" algn="just">
              <a:spcAft>
                <a:spcPts val="1200"/>
              </a:spcAft>
              <a:buFont typeface="+mj-lt"/>
              <a:buAutoNum type="romanLcPeriod"/>
            </a:pPr>
            <a:r>
              <a:rPr lang="en-IN" sz="2000" dirty="0">
                <a:solidFill>
                  <a:srgbClr val="000000"/>
                </a:solidFill>
                <a:latin typeface="Times New Roman" panose="02020603050405020304" pitchFamily="18" charset="0"/>
                <a:ea typeface="Calibri" panose="020F0502020204030204" pitchFamily="34" charset="0"/>
              </a:rPr>
              <a:t>costs incurred by the liquidator under sub-regulation (2) of regulation 24- verification of claims; </a:t>
            </a:r>
          </a:p>
          <a:p>
            <a:pPr marL="400050" lvl="0" indent="-400050" algn="just">
              <a:spcAft>
                <a:spcPts val="1200"/>
              </a:spcAft>
              <a:buFont typeface="+mj-lt"/>
              <a:buAutoNum type="romanLcPeriod"/>
            </a:pPr>
            <a:r>
              <a:rPr lang="en-IN" sz="2000" dirty="0">
                <a:solidFill>
                  <a:srgbClr val="000000"/>
                </a:solidFill>
                <a:latin typeface="Times New Roman" panose="02020603050405020304" pitchFamily="18" charset="0"/>
                <a:ea typeface="Calibri" panose="020F0502020204030204" pitchFamily="34" charset="0"/>
              </a:rPr>
              <a:t>costs incurred by the liquidator for preserving and protecting the assets, properties, effects and actionable claims, including secured assets, of the corporate debtor; </a:t>
            </a:r>
          </a:p>
          <a:p>
            <a:pPr marL="400050" lvl="0" indent="-400050" algn="just">
              <a:spcAft>
                <a:spcPts val="1200"/>
              </a:spcAft>
              <a:buFont typeface="+mj-lt"/>
              <a:buAutoNum type="romanLcPeriod"/>
            </a:pPr>
            <a:r>
              <a:rPr lang="en-IN" sz="2000" dirty="0">
                <a:solidFill>
                  <a:srgbClr val="000000"/>
                </a:solidFill>
                <a:latin typeface="Times New Roman" panose="02020603050405020304" pitchFamily="18" charset="0"/>
                <a:ea typeface="Calibri" panose="020F0502020204030204" pitchFamily="34" charset="0"/>
              </a:rPr>
              <a:t>costs incurred by the liquidator in carrying on the business of the corporate debtor as a going concern; </a:t>
            </a:r>
          </a:p>
          <a:p>
            <a:pPr marL="400050" lvl="0" indent="-400050" algn="just">
              <a:spcAft>
                <a:spcPts val="1200"/>
              </a:spcAft>
              <a:buFont typeface="+mj-lt"/>
              <a:buAutoNum type="romanLcPeriod"/>
            </a:pPr>
            <a:r>
              <a:rPr lang="en-IN" sz="2000" dirty="0">
                <a:solidFill>
                  <a:srgbClr val="000000"/>
                </a:solidFill>
                <a:latin typeface="Times New Roman" panose="02020603050405020304" pitchFamily="18" charset="0"/>
                <a:ea typeface="Calibri" panose="020F0502020204030204" pitchFamily="34" charset="0"/>
              </a:rPr>
              <a:t>interest on interim finance for a period of twelve months or for the period from the liquidation commencement date till repayment of interim finance, whichever is lower; </a:t>
            </a:r>
          </a:p>
          <a:p>
            <a:pPr marL="400050" lvl="0" indent="-400050" algn="just">
              <a:spcAft>
                <a:spcPts val="1200"/>
              </a:spcAft>
              <a:buFont typeface="+mj-lt"/>
              <a:buAutoNum type="romanLcPeriod"/>
            </a:pPr>
            <a:r>
              <a:rPr lang="en-IN" sz="2000" dirty="0">
                <a:solidFill>
                  <a:srgbClr val="000000"/>
                </a:solidFill>
                <a:latin typeface="Times New Roman" panose="02020603050405020304" pitchFamily="18" charset="0"/>
                <a:ea typeface="Calibri" panose="020F0502020204030204" pitchFamily="34" charset="0"/>
              </a:rPr>
              <a:t>the amount repayable </a:t>
            </a:r>
            <a:r>
              <a:rPr lang="en-IN" sz="2000" strike="sngStrike" dirty="0">
                <a:solidFill>
                  <a:srgbClr val="FF0000"/>
                </a:solidFill>
                <a:latin typeface="Times New Roman" panose="02020603050405020304" pitchFamily="18" charset="0"/>
                <a:ea typeface="Calibri" panose="020F0502020204030204" pitchFamily="34" charset="0"/>
              </a:rPr>
              <a:t>to contributories </a:t>
            </a:r>
            <a:r>
              <a:rPr lang="en-IN" sz="2000" dirty="0">
                <a:solidFill>
                  <a:srgbClr val="000000"/>
                </a:solidFill>
                <a:latin typeface="Times New Roman" panose="02020603050405020304" pitchFamily="18" charset="0"/>
                <a:ea typeface="Calibri" panose="020F0502020204030204" pitchFamily="34" charset="0"/>
              </a:rPr>
              <a:t>under sub-regulation (3) of regulation 2A; </a:t>
            </a:r>
          </a:p>
          <a:p>
            <a:pPr marL="400050" lvl="0" indent="-400050" algn="just">
              <a:spcAft>
                <a:spcPts val="1200"/>
              </a:spcAft>
              <a:buFont typeface="+mj-lt"/>
              <a:buAutoNum type="romanLcPeriod"/>
            </a:pPr>
            <a:r>
              <a:rPr lang="en-IN" sz="2000" dirty="0">
                <a:solidFill>
                  <a:srgbClr val="000000"/>
                </a:solidFill>
                <a:latin typeface="Times New Roman" panose="02020603050405020304" pitchFamily="18" charset="0"/>
                <a:ea typeface="Calibri" panose="020F0502020204030204" pitchFamily="34" charset="0"/>
              </a:rPr>
              <a:t>any other cost incurred by the liquidator which is essential for completing the liquidation process:</a:t>
            </a:r>
          </a:p>
        </p:txBody>
      </p:sp>
    </p:spTree>
    <p:extLst>
      <p:ext uri="{BB962C8B-B14F-4D97-AF65-F5344CB8AC3E}">
        <p14:creationId xmlns:p14="http://schemas.microsoft.com/office/powerpoint/2010/main" val="124798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693684" y="191640"/>
            <a:ext cx="10836677" cy="1321849"/>
          </a:xfrm>
        </p:spPr>
        <p:style>
          <a:lnRef idx="1">
            <a:schemeClr val="accent2"/>
          </a:lnRef>
          <a:fillRef idx="2">
            <a:schemeClr val="accent2"/>
          </a:fillRef>
          <a:effectRef idx="1">
            <a:schemeClr val="accent2"/>
          </a:effectRef>
          <a:fontRef idx="minor">
            <a:schemeClr val="dk1"/>
          </a:fontRef>
        </p:style>
        <p:txBody>
          <a:bodyPr>
            <a:noAutofit/>
          </a:bodyPr>
          <a:lstStyle/>
          <a:p>
            <a:pPr lvl="0" algn="ctr"/>
            <a:r>
              <a:rPr lang="en-IN" sz="3500" b="1" dirty="0"/>
              <a:t>AMENDMENT TO LIQUIDATION PROCESS REGULATIONS </a:t>
            </a:r>
            <a:br>
              <a:rPr lang="en-IN" sz="3500" b="1" dirty="0"/>
            </a:br>
            <a:r>
              <a:rPr lang="en-IN" sz="3500" b="1" dirty="0"/>
              <a:t>30.09.2021</a:t>
            </a:r>
          </a:p>
        </p:txBody>
      </p:sp>
      <p:sp>
        <p:nvSpPr>
          <p:cNvPr id="3" name="Rectangle 2">
            <a:extLst>
              <a:ext uri="{FF2B5EF4-FFF2-40B4-BE49-F238E27FC236}">
                <a16:creationId xmlns:a16="http://schemas.microsoft.com/office/drawing/2014/main" id="{5069FB07-56BA-4EA1-A36E-A3472EFEE2FC}"/>
              </a:ext>
            </a:extLst>
          </p:cNvPr>
          <p:cNvSpPr/>
          <p:nvPr/>
        </p:nvSpPr>
        <p:spPr>
          <a:xfrm>
            <a:off x="693684" y="1854657"/>
            <a:ext cx="11056882" cy="4493591"/>
          </a:xfrm>
          <a:prstGeom prst="rect">
            <a:avLst/>
          </a:prstGeom>
          <a:solidFill>
            <a:schemeClr val="accent1">
              <a:lumMod val="20000"/>
              <a:lumOff val="80000"/>
            </a:schemeClr>
          </a:solidFill>
        </p:spPr>
        <p:txBody>
          <a:bodyPr wrap="square">
            <a:spAutoFit/>
          </a:bodyPr>
          <a:lstStyle/>
          <a:p>
            <a:pPr algn="just"/>
            <a:r>
              <a:rPr lang="en-IN" sz="2500" b="1" dirty="0"/>
              <a:t>Omission of ‘Contributories’ from Clause (vii) Sub -Regulation (</a:t>
            </a:r>
            <a:r>
              <a:rPr lang="en-IN" sz="2500" b="1" dirty="0" err="1"/>
              <a:t>ea</a:t>
            </a:r>
            <a:r>
              <a:rPr lang="en-IN" sz="2500" b="1" dirty="0"/>
              <a:t>) to Regulation 2 Liquidation Process Regulations</a:t>
            </a:r>
          </a:p>
          <a:p>
            <a:pPr algn="just"/>
            <a:endParaRPr lang="en-IN" sz="2500" dirty="0"/>
          </a:p>
          <a:p>
            <a:pPr lvl="0"/>
            <a:r>
              <a:rPr lang="en-IN" sz="2500" b="1" dirty="0"/>
              <a:t>Amended Regulation – </a:t>
            </a:r>
          </a:p>
          <a:p>
            <a:pPr lvl="0"/>
            <a:endParaRPr lang="en-IN" sz="2500" b="1" dirty="0"/>
          </a:p>
          <a:p>
            <a:r>
              <a:rPr lang="en-IN" sz="2500" dirty="0"/>
              <a:t>(vii)	the amount repayable to under sub-regulation (3) of regulation 2A;</a:t>
            </a:r>
          </a:p>
          <a:p>
            <a:r>
              <a:rPr lang="en-IN" sz="2500" dirty="0"/>
              <a:t> </a:t>
            </a:r>
          </a:p>
          <a:p>
            <a:pPr lvl="0" algn="just"/>
            <a:r>
              <a:rPr lang="en-IN" sz="2500" b="1" dirty="0"/>
              <a:t>Implication</a:t>
            </a:r>
            <a:r>
              <a:rPr lang="en-IN" sz="2500" dirty="0"/>
              <a:t> – </a:t>
            </a:r>
          </a:p>
          <a:p>
            <a:pPr lvl="0" algn="just"/>
            <a:r>
              <a:rPr lang="en-IN" sz="2500" dirty="0"/>
              <a:t>The said omission has been carried out solely with the intent to make regulation more precise as to any payment under sub-regulation (3) of regulation 2A shall be deemed to be liquidation cost. </a:t>
            </a:r>
          </a:p>
        </p:txBody>
      </p:sp>
    </p:spTree>
    <p:extLst>
      <p:ext uri="{BB962C8B-B14F-4D97-AF65-F5344CB8AC3E}">
        <p14:creationId xmlns:p14="http://schemas.microsoft.com/office/powerpoint/2010/main" val="1940658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709756" y="180490"/>
            <a:ext cx="10644272" cy="854170"/>
          </a:xfrm>
        </p:spPr>
        <p:style>
          <a:lnRef idx="1">
            <a:schemeClr val="accent2"/>
          </a:lnRef>
          <a:fillRef idx="2">
            <a:schemeClr val="accent2"/>
          </a:fillRef>
          <a:effectRef idx="1">
            <a:schemeClr val="accent2"/>
          </a:effectRef>
          <a:fontRef idx="minor">
            <a:schemeClr val="dk1"/>
          </a:fontRef>
        </p:style>
        <p:txBody>
          <a:bodyPr>
            <a:noAutofit/>
          </a:bodyPr>
          <a:lstStyle/>
          <a:p>
            <a:r>
              <a:rPr lang="en-IN" sz="2800" b="1" dirty="0"/>
              <a:t>LIQUIDATION COST FOR SOME OTHER OBLIGATIONS OF LIQUIDATOR</a:t>
            </a:r>
            <a:endParaRPr lang="en-IN" sz="2800" dirty="0"/>
          </a:p>
        </p:txBody>
      </p:sp>
      <p:sp>
        <p:nvSpPr>
          <p:cNvPr id="3" name="Rectangle 2">
            <a:extLst>
              <a:ext uri="{FF2B5EF4-FFF2-40B4-BE49-F238E27FC236}">
                <a16:creationId xmlns:a16="http://schemas.microsoft.com/office/drawing/2014/main" id="{5069FB07-56BA-4EA1-A36E-A3472EFEE2FC}"/>
              </a:ext>
            </a:extLst>
          </p:cNvPr>
          <p:cNvSpPr/>
          <p:nvPr/>
        </p:nvSpPr>
        <p:spPr>
          <a:xfrm>
            <a:off x="412596" y="1140596"/>
            <a:ext cx="11423340" cy="5632311"/>
          </a:xfrm>
          <a:prstGeom prst="rect">
            <a:avLst/>
          </a:prstGeom>
          <a:solidFill>
            <a:schemeClr val="accent1">
              <a:lumMod val="20000"/>
              <a:lumOff val="80000"/>
            </a:schemeClr>
          </a:solidFill>
        </p:spPr>
        <p:txBody>
          <a:bodyPr wrap="square">
            <a:spAutoFit/>
          </a:bodyPr>
          <a:lstStyle/>
          <a:p>
            <a:pPr marL="285750" lvl="0" indent="-285750" algn="just">
              <a:spcAft>
                <a:spcPts val="1200"/>
              </a:spcAft>
              <a:buFont typeface="Wingdings" panose="05000000000000000000" pitchFamily="2" charset="2"/>
              <a:buChar char="v"/>
            </a:pPr>
            <a:r>
              <a:rPr lang="en-US" sz="2000" dirty="0"/>
              <a:t>Cost incurred by the liquidator in relation to compromise or arrangement under section 230 shall not form part of liquidation cost.</a:t>
            </a:r>
            <a:endParaRPr lang="en-IN" sz="2000" dirty="0"/>
          </a:p>
          <a:p>
            <a:pPr marL="285750" lvl="0" indent="-285750" algn="just">
              <a:spcAft>
                <a:spcPts val="1200"/>
              </a:spcAft>
              <a:buFont typeface="Wingdings" panose="05000000000000000000" pitchFamily="2" charset="2"/>
              <a:buChar char="v"/>
            </a:pPr>
            <a:r>
              <a:rPr lang="en-US" sz="2000" dirty="0"/>
              <a:t>Cost of Public Announcement for commencement of Liquidation – Reg 12</a:t>
            </a:r>
            <a:endParaRPr lang="en-IN" sz="2000" dirty="0"/>
          </a:p>
          <a:p>
            <a:pPr marL="285750" lvl="0" indent="-285750" algn="just">
              <a:spcAft>
                <a:spcPts val="1200"/>
              </a:spcAft>
              <a:buFont typeface="Wingdings" panose="05000000000000000000" pitchFamily="2" charset="2"/>
              <a:buChar char="v"/>
            </a:pPr>
            <a:r>
              <a:rPr lang="en-US" sz="2000" dirty="0"/>
              <a:t>Cost of Public Announcement for List of Stakeholders – Reg 31(2)</a:t>
            </a:r>
            <a:endParaRPr lang="en-IN" sz="2000" dirty="0"/>
          </a:p>
          <a:p>
            <a:pPr marL="285750" lvl="0" indent="-285750" algn="just">
              <a:spcAft>
                <a:spcPts val="1200"/>
              </a:spcAft>
              <a:buFont typeface="Wingdings" panose="05000000000000000000" pitchFamily="2" charset="2"/>
              <a:buChar char="v"/>
            </a:pPr>
            <a:r>
              <a:rPr lang="en-US" sz="2000" dirty="0"/>
              <a:t>Watch and ward (estimated for 12 months during liquidation process period) – Reg 2(1)(ea)(iv)</a:t>
            </a:r>
            <a:endParaRPr lang="en-IN" sz="2000" dirty="0"/>
          </a:p>
          <a:p>
            <a:pPr marL="285750" lvl="0" indent="-285750" algn="just">
              <a:spcAft>
                <a:spcPts val="1200"/>
              </a:spcAft>
              <a:buFont typeface="Wingdings" panose="05000000000000000000" pitchFamily="2" charset="2"/>
              <a:buChar char="v"/>
            </a:pPr>
            <a:r>
              <a:rPr lang="en-US" sz="2000" dirty="0"/>
              <a:t>Professional Fee for maintenance of Books of account, registers, etc.. – Reg 6</a:t>
            </a:r>
            <a:endParaRPr lang="en-IN" sz="2000" dirty="0"/>
          </a:p>
          <a:p>
            <a:pPr marL="285750" lvl="0" indent="-285750" algn="just">
              <a:spcAft>
                <a:spcPts val="1200"/>
              </a:spcAft>
              <a:buFont typeface="Wingdings" panose="05000000000000000000" pitchFamily="2" charset="2"/>
              <a:buChar char="v"/>
            </a:pPr>
            <a:r>
              <a:rPr lang="en-US" sz="2000" dirty="0"/>
              <a:t>Fee payable to Registered Valuers- Reg 35</a:t>
            </a:r>
            <a:endParaRPr lang="en-IN" sz="2000" dirty="0"/>
          </a:p>
          <a:p>
            <a:pPr marL="285750" lvl="0" indent="-285750" algn="just">
              <a:spcAft>
                <a:spcPts val="1200"/>
              </a:spcAft>
              <a:buFont typeface="Wingdings" panose="05000000000000000000" pitchFamily="2" charset="2"/>
              <a:buChar char="v"/>
            </a:pPr>
            <a:r>
              <a:rPr lang="en-US" sz="2000" dirty="0"/>
              <a:t>Fee payable to Auditor including filing of TDS returns, GST returns, etc. – Reg 15(5)</a:t>
            </a:r>
            <a:endParaRPr lang="en-IN" sz="2000" dirty="0"/>
          </a:p>
          <a:p>
            <a:pPr marL="285750" lvl="0" indent="-285750" algn="just">
              <a:spcAft>
                <a:spcPts val="1200"/>
              </a:spcAft>
              <a:buFont typeface="Wingdings" panose="05000000000000000000" pitchFamily="2" charset="2"/>
              <a:buChar char="v"/>
            </a:pPr>
            <a:r>
              <a:rPr lang="en-US" sz="2000" dirty="0"/>
              <a:t>Expenses on meetings of SCC – Reg 31A</a:t>
            </a:r>
            <a:endParaRPr lang="en-IN" sz="2000" dirty="0"/>
          </a:p>
          <a:p>
            <a:pPr marL="285750" lvl="0" indent="-285750" algn="just">
              <a:spcAft>
                <a:spcPts val="1200"/>
              </a:spcAft>
              <a:buFont typeface="Wingdings" panose="05000000000000000000" pitchFamily="2" charset="2"/>
              <a:buChar char="v"/>
            </a:pPr>
            <a:r>
              <a:rPr lang="en-US" sz="2000" dirty="0"/>
              <a:t>E-Auction and sale notice publication charges – Schedule I</a:t>
            </a:r>
            <a:endParaRPr lang="en-IN" sz="2000" dirty="0"/>
          </a:p>
          <a:p>
            <a:pPr marL="285750" lvl="0" indent="-285750" algn="just">
              <a:spcAft>
                <a:spcPts val="1200"/>
              </a:spcAft>
              <a:buFont typeface="Wingdings" panose="05000000000000000000" pitchFamily="2" charset="2"/>
              <a:buChar char="v"/>
            </a:pPr>
            <a:r>
              <a:rPr lang="en-US" sz="2000" dirty="0"/>
              <a:t>Advertisement and publicity for sale of assets – Schedule I</a:t>
            </a:r>
            <a:endParaRPr lang="en-IN" sz="2000" dirty="0"/>
          </a:p>
          <a:p>
            <a:pPr marL="285750" lvl="0" indent="-285750" algn="just">
              <a:spcAft>
                <a:spcPts val="1200"/>
              </a:spcAft>
              <a:buFont typeface="Wingdings" panose="05000000000000000000" pitchFamily="2" charset="2"/>
              <a:buChar char="v"/>
            </a:pPr>
            <a:r>
              <a:rPr lang="en-US" sz="2000" dirty="0"/>
              <a:t>Cost of preservation of electronic and physical records of reports, minutes, books and registers for eight years after the dissolution of the CD – Reg 5(2) &amp; 6(2)</a:t>
            </a:r>
            <a:endParaRPr lang="en-IN" sz="2000" dirty="0"/>
          </a:p>
        </p:txBody>
      </p:sp>
    </p:spTree>
    <p:extLst>
      <p:ext uri="{BB962C8B-B14F-4D97-AF65-F5344CB8AC3E}">
        <p14:creationId xmlns:p14="http://schemas.microsoft.com/office/powerpoint/2010/main" val="17098417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334537" y="191641"/>
            <a:ext cx="11467713" cy="854170"/>
          </a:xfrm>
        </p:spPr>
        <p:style>
          <a:lnRef idx="1">
            <a:schemeClr val="accent2"/>
          </a:lnRef>
          <a:fillRef idx="2">
            <a:schemeClr val="accent2"/>
          </a:fillRef>
          <a:effectRef idx="1">
            <a:schemeClr val="accent2"/>
          </a:effectRef>
          <a:fontRef idx="minor">
            <a:schemeClr val="dk1"/>
          </a:fontRef>
        </p:style>
        <p:txBody>
          <a:bodyPr>
            <a:noAutofit/>
          </a:bodyPr>
          <a:lstStyle/>
          <a:p>
            <a:r>
              <a:rPr lang="en-US" sz="3200" b="1" dirty="0"/>
              <a:t>COC TO PREPARE A PLAN TO MEET LIQUIDATION COST DURING CIRP – Reg 39B of CIRP – w.e.f 25/07/2019</a:t>
            </a:r>
            <a:endParaRPr lang="en-IN" sz="3200" dirty="0"/>
          </a:p>
        </p:txBody>
      </p:sp>
      <p:sp>
        <p:nvSpPr>
          <p:cNvPr id="3" name="Rectangle 2">
            <a:extLst>
              <a:ext uri="{FF2B5EF4-FFF2-40B4-BE49-F238E27FC236}">
                <a16:creationId xmlns:a16="http://schemas.microsoft.com/office/drawing/2014/main" id="{5069FB07-56BA-4EA1-A36E-A3472EFEE2FC}"/>
              </a:ext>
            </a:extLst>
          </p:cNvPr>
          <p:cNvSpPr/>
          <p:nvPr/>
        </p:nvSpPr>
        <p:spPr>
          <a:xfrm>
            <a:off x="334537" y="1129445"/>
            <a:ext cx="11467713" cy="5509200"/>
          </a:xfrm>
          <a:prstGeom prst="rect">
            <a:avLst/>
          </a:prstGeom>
          <a:solidFill>
            <a:schemeClr val="accent1">
              <a:lumMod val="20000"/>
              <a:lumOff val="80000"/>
            </a:schemeClr>
          </a:solidFill>
        </p:spPr>
        <p:txBody>
          <a:bodyPr wrap="square">
            <a:spAutoFit/>
          </a:bodyPr>
          <a:lstStyle/>
          <a:p>
            <a:pPr marR="0" lvl="0" algn="just" defTabSz="914400" rtl="0" eaLnBrk="1" fontAlgn="auto" latinLnBrk="0" hangingPunct="1">
              <a:lnSpc>
                <a:spcPct val="100000"/>
              </a:lnSpc>
              <a:spcBef>
                <a:spcPts val="0"/>
              </a:spcBef>
              <a:spcAft>
                <a:spcPts val="1200"/>
              </a:spcAft>
              <a:buClrTx/>
              <a:buSzTx/>
              <a:tabLst/>
              <a:defRPr/>
            </a:pPr>
            <a:r>
              <a:rPr lang="en-US" sz="2800" dirty="0">
                <a:solidFill>
                  <a:prstClr val="black"/>
                </a:solidFill>
                <a:latin typeface="Calibri" panose="020F0502020204030204"/>
              </a:rPr>
              <a:t>While approving a Resolution Plan or deciding to liquidate the Corporate Debtor, the COC is required to do as under :-</a:t>
            </a:r>
          </a:p>
          <a:p>
            <a:pPr marL="800100" lvl="1" indent="-342900" algn="just">
              <a:spcAft>
                <a:spcPts val="1200"/>
              </a:spcAft>
              <a:buFont typeface="Wingdings" panose="05000000000000000000" pitchFamily="2" charset="2"/>
              <a:buChar char="q"/>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Prepare a best estimate of the Liquidation Cost along with RP</a:t>
            </a:r>
          </a:p>
          <a:p>
            <a:pPr marL="800100" lvl="1" indent="-342900" algn="just">
              <a:spcAft>
                <a:spcPts val="1200"/>
              </a:spcAft>
              <a:buFont typeface="Wingdings" panose="05000000000000000000" pitchFamily="2" charset="2"/>
              <a:buChar char="q"/>
            </a:pPr>
            <a:r>
              <a:rPr lang="en-US" sz="2800" dirty="0">
                <a:solidFill>
                  <a:prstClr val="black"/>
                </a:solidFill>
                <a:latin typeface="Calibri" panose="020F0502020204030204"/>
              </a:rPr>
              <a:t>Make best estimate of the liquid assets of the CD</a:t>
            </a:r>
          </a:p>
          <a:p>
            <a:pPr marL="800100" lvl="1" indent="-342900" algn="just">
              <a:spcAft>
                <a:spcPts val="1200"/>
              </a:spcAft>
              <a:buFont typeface="Wingdings" panose="05000000000000000000" pitchFamily="2" charset="2"/>
              <a:buChar char="q"/>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 case the Liquid Assets are less than the estimated </a:t>
            </a:r>
            <a:r>
              <a:rPr lang="en-US" sz="2800" dirty="0">
                <a:solidFill>
                  <a:prstClr val="black"/>
                </a:solidFill>
                <a:latin typeface="Calibri" panose="020F0502020204030204"/>
              </a:rPr>
              <a:t>Liquidation Cost, then prepare a plan providing for the contribution for meeting the difference </a:t>
            </a:r>
          </a:p>
          <a:p>
            <a:pPr marL="800100" lvl="1" indent="-342900" algn="just">
              <a:spcAft>
                <a:spcPts val="1200"/>
              </a:spcAft>
              <a:buFont typeface="Wingdings" panose="05000000000000000000" pitchFamily="2" charset="2"/>
              <a:buChar char="q"/>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plan as approved by COC shall be submitted by RP to AA while submitting the application for approval of Resolution Plan or for liquidating the Corporate Debtor </a:t>
            </a:r>
          </a:p>
          <a:p>
            <a:pPr lvl="1" algn="just">
              <a:spcAft>
                <a:spcPts val="1200"/>
              </a:spcAft>
            </a:pPr>
            <a:endParaRPr kumimoji="0" lang="en-IN"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5431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837743" y="191641"/>
            <a:ext cx="10516055" cy="85417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200" b="1" dirty="0"/>
              <a:t>CONTRIBUTION OF LIQUIDATION COST – REG 2A – w.e.f 25/07/2019</a:t>
            </a:r>
            <a:endParaRPr lang="en-IN" sz="3200" dirty="0"/>
          </a:p>
        </p:txBody>
      </p:sp>
      <p:sp>
        <p:nvSpPr>
          <p:cNvPr id="3" name="Rectangle 2">
            <a:extLst>
              <a:ext uri="{FF2B5EF4-FFF2-40B4-BE49-F238E27FC236}">
                <a16:creationId xmlns:a16="http://schemas.microsoft.com/office/drawing/2014/main" id="{5069FB07-56BA-4EA1-A36E-A3472EFEE2FC}"/>
              </a:ext>
            </a:extLst>
          </p:cNvPr>
          <p:cNvSpPr/>
          <p:nvPr/>
        </p:nvSpPr>
        <p:spPr>
          <a:xfrm>
            <a:off x="782989" y="1129445"/>
            <a:ext cx="10644273" cy="5416868"/>
          </a:xfrm>
          <a:prstGeom prst="rect">
            <a:avLst/>
          </a:prstGeom>
          <a:solidFill>
            <a:schemeClr val="accent1">
              <a:lumMod val="20000"/>
              <a:lumOff val="80000"/>
            </a:schemeClr>
          </a:solidFill>
        </p:spPr>
        <p:txBody>
          <a:bodyPr wrap="square">
            <a:spAutoFit/>
          </a:bodyPr>
          <a:lstStyle/>
          <a:p>
            <a:pPr marL="285750" lvl="0" indent="-285750">
              <a:spcAft>
                <a:spcPts val="1200"/>
              </a:spcAft>
              <a:buFont typeface="Wingdings" panose="05000000000000000000" pitchFamily="2" charset="2"/>
              <a:buChar char="v"/>
            </a:pPr>
            <a:r>
              <a:rPr lang="en-US" sz="2200" dirty="0"/>
              <a:t>Where the COC did not approve a plan for estimated liquidation cost, value of liquid assets and contribution for meeting the difference under regulation 39B of CIRP Regulations</a:t>
            </a:r>
            <a:endParaRPr lang="en-IN" sz="2200" dirty="0"/>
          </a:p>
          <a:p>
            <a:pPr marL="285750" lvl="0" indent="-285750">
              <a:spcAft>
                <a:spcPts val="1200"/>
              </a:spcAft>
              <a:buFont typeface="Wingdings" panose="05000000000000000000" pitchFamily="2" charset="2"/>
              <a:buChar char="v"/>
            </a:pPr>
            <a:r>
              <a:rPr lang="en-US" sz="2200" dirty="0"/>
              <a:t>The liquidator shall call upon the financial creditors, being financial institutions, to contribute the excess of the liquidation costs over the liquid assets of the corporate debtor, </a:t>
            </a:r>
            <a:endParaRPr lang="en-IN" sz="2200" dirty="0"/>
          </a:p>
          <a:p>
            <a:pPr marL="285750" lvl="0" indent="-285750">
              <a:spcAft>
                <a:spcPts val="1200"/>
              </a:spcAft>
              <a:buFont typeface="Wingdings" panose="05000000000000000000" pitchFamily="2" charset="2"/>
              <a:buChar char="v"/>
            </a:pPr>
            <a:r>
              <a:rPr lang="en-US" sz="2200" dirty="0"/>
              <a:t>as estimated by Liquidator </a:t>
            </a:r>
            <a:endParaRPr lang="en-IN" sz="2200" dirty="0"/>
          </a:p>
          <a:p>
            <a:pPr marL="285750" lvl="0" indent="-285750">
              <a:spcAft>
                <a:spcPts val="1200"/>
              </a:spcAft>
              <a:buFont typeface="Wingdings" panose="05000000000000000000" pitchFamily="2" charset="2"/>
              <a:buChar char="v"/>
            </a:pPr>
            <a:r>
              <a:rPr lang="en-US" sz="2200" dirty="0"/>
              <a:t>in proportion to the financial debts owed to them by the corporate debtor</a:t>
            </a:r>
            <a:endParaRPr lang="en-IN" sz="2200" dirty="0"/>
          </a:p>
          <a:p>
            <a:pPr marL="285750" lvl="0" indent="-285750">
              <a:spcAft>
                <a:spcPts val="1200"/>
              </a:spcAft>
              <a:buFont typeface="Wingdings" panose="05000000000000000000" pitchFamily="2" charset="2"/>
              <a:buChar char="v"/>
            </a:pPr>
            <a:r>
              <a:rPr lang="en-US" sz="2200" dirty="0"/>
              <a:t>The funds required need not be contributed by non-financial institutions</a:t>
            </a:r>
            <a:endParaRPr lang="en-IN" sz="2200" dirty="0"/>
          </a:p>
          <a:p>
            <a:pPr marL="285750" lvl="0" indent="-285750">
              <a:spcAft>
                <a:spcPts val="1200"/>
              </a:spcAft>
              <a:buFont typeface="Wingdings" panose="05000000000000000000" pitchFamily="2" charset="2"/>
              <a:buChar char="v"/>
            </a:pPr>
            <a:r>
              <a:rPr lang="en-US" sz="2200" dirty="0"/>
              <a:t>Where the COC approved the plan of contribution under Reg 39B of CIRP Regulations, the contribution shall be deposited in 7 days from the liquidation order in an Escrow Account to be maintained in a scheduled bank</a:t>
            </a:r>
            <a:endParaRPr lang="en-IN" sz="2200" dirty="0"/>
          </a:p>
          <a:p>
            <a:pPr marL="285750" lvl="0" indent="-285750">
              <a:spcAft>
                <a:spcPts val="1200"/>
              </a:spcAft>
              <a:buFont typeface="Wingdings" panose="05000000000000000000" pitchFamily="2" charset="2"/>
              <a:buChar char="v"/>
            </a:pPr>
            <a:r>
              <a:rPr lang="en-US" sz="2200" dirty="0"/>
              <a:t>The contribution made shall be repaid along with interest at Bank rate – 4.25% </a:t>
            </a:r>
            <a:endParaRPr lang="en-IN" sz="2200" dirty="0"/>
          </a:p>
        </p:txBody>
      </p:sp>
    </p:spTree>
    <p:extLst>
      <p:ext uri="{BB962C8B-B14F-4D97-AF65-F5344CB8AC3E}">
        <p14:creationId xmlns:p14="http://schemas.microsoft.com/office/powerpoint/2010/main" val="2657156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837743" y="191641"/>
            <a:ext cx="10516055" cy="85417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b="1" dirty="0"/>
              <a:t>LIQUIDATOR’S FEE – Reg 4</a:t>
            </a:r>
            <a:endParaRPr lang="en-IN" dirty="0"/>
          </a:p>
        </p:txBody>
      </p:sp>
      <p:sp>
        <p:nvSpPr>
          <p:cNvPr id="3" name="Rectangle 2">
            <a:extLst>
              <a:ext uri="{FF2B5EF4-FFF2-40B4-BE49-F238E27FC236}">
                <a16:creationId xmlns:a16="http://schemas.microsoft.com/office/drawing/2014/main" id="{5069FB07-56BA-4EA1-A36E-A3472EFEE2FC}"/>
              </a:ext>
            </a:extLst>
          </p:cNvPr>
          <p:cNvSpPr/>
          <p:nvPr/>
        </p:nvSpPr>
        <p:spPr>
          <a:xfrm>
            <a:off x="782989" y="1129445"/>
            <a:ext cx="10644273" cy="5724644"/>
          </a:xfrm>
          <a:prstGeom prst="rect">
            <a:avLst/>
          </a:prstGeom>
          <a:solidFill>
            <a:schemeClr val="accent1">
              <a:lumMod val="20000"/>
              <a:lumOff val="80000"/>
            </a:schemeClr>
          </a:solidFill>
        </p:spPr>
        <p:txBody>
          <a:bodyPr wrap="square">
            <a:spAutoFit/>
          </a:bodyPr>
          <a:lstStyle/>
          <a:p>
            <a:pPr marL="285750" lvl="0" indent="-285750">
              <a:buFont typeface="Wingdings" panose="05000000000000000000" pitchFamily="2" charset="2"/>
              <a:buChar char="v"/>
            </a:pPr>
            <a:r>
              <a:rPr lang="en-US" sz="2100" dirty="0"/>
              <a:t>Fee of the Liquidator would be decided by the COC under Reg 39D of CIRP Regulations:-</a:t>
            </a:r>
            <a:endParaRPr lang="en-IN" sz="2100" dirty="0"/>
          </a:p>
          <a:p>
            <a:pPr marL="742950" lvl="1" indent="-285750">
              <a:buFont typeface="Wingdings" panose="05000000000000000000" pitchFamily="2" charset="2"/>
              <a:buChar char="Ø"/>
            </a:pPr>
            <a:r>
              <a:rPr lang="en-US" sz="2100" dirty="0"/>
              <a:t>For the period of compromise or arrangement u/s 230 of Companies Act</a:t>
            </a:r>
            <a:endParaRPr lang="en-IN" sz="2100" dirty="0"/>
          </a:p>
          <a:p>
            <a:pPr marL="742950" lvl="1" indent="-285750">
              <a:buFont typeface="Wingdings" panose="05000000000000000000" pitchFamily="2" charset="2"/>
              <a:buChar char="Ø"/>
            </a:pPr>
            <a:r>
              <a:rPr lang="en-US" sz="2100" dirty="0"/>
              <a:t>For the period used for sale of business or company as a going concern under clause (e) or (f) of Reg 32 </a:t>
            </a:r>
            <a:endParaRPr lang="en-IN" sz="2100" dirty="0"/>
          </a:p>
          <a:p>
            <a:pPr marL="742950" lvl="1" indent="-285750">
              <a:buFont typeface="Wingdings" panose="05000000000000000000" pitchFamily="2" charset="2"/>
              <a:buChar char="Ø"/>
            </a:pPr>
            <a:r>
              <a:rPr lang="en-US" sz="2100" dirty="0"/>
              <a:t>For the balance period</a:t>
            </a:r>
            <a:endParaRPr lang="en-IN" sz="2100" dirty="0"/>
          </a:p>
          <a:p>
            <a:pPr marL="285750" lvl="0" indent="-285750">
              <a:buFont typeface="Wingdings" panose="05000000000000000000" pitchFamily="2" charset="2"/>
              <a:buChar char="v"/>
            </a:pPr>
            <a:r>
              <a:rPr lang="en-US" sz="2100" dirty="0"/>
              <a:t>Where COC has not decided the fee as per Reg 39, the liquidator will be entitled to fee as per chart</a:t>
            </a:r>
            <a:endParaRPr lang="en-IN" sz="2100" dirty="0"/>
          </a:p>
          <a:p>
            <a:pPr marL="285750" indent="-285750">
              <a:buFont typeface="Wingdings" panose="05000000000000000000" pitchFamily="2" charset="2"/>
              <a:buChar char="v"/>
            </a:pPr>
            <a:endParaRPr lang="en-IN" sz="1400" dirty="0"/>
          </a:p>
          <a:p>
            <a:pPr marL="285750" lvl="0" indent="-285750">
              <a:buFont typeface="Wingdings" panose="05000000000000000000" pitchFamily="2" charset="2"/>
              <a:buChar char="v"/>
            </a:pPr>
            <a:r>
              <a:rPr lang="en-US" sz="2100" dirty="0"/>
              <a:t>Liquidator will be entitled to fee equivalent of RP fee for the period of scheme u/s 230</a:t>
            </a:r>
          </a:p>
          <a:p>
            <a:pPr lvl="0"/>
            <a:endParaRPr lang="en-IN" sz="1600" dirty="0"/>
          </a:p>
          <a:p>
            <a:pPr marL="285750" lvl="0" indent="-285750">
              <a:buFont typeface="Wingdings" panose="05000000000000000000" pitchFamily="2" charset="2"/>
              <a:buChar char="v"/>
            </a:pPr>
            <a:r>
              <a:rPr lang="en-US" sz="2100" dirty="0"/>
              <a:t>Liquidator will be entitled to fee as decided by SCC for the period of keeping the Company as a going concern – SCC will decide if the company need to be kept as a going concern or not</a:t>
            </a:r>
            <a:endParaRPr lang="en-IN" sz="2100" dirty="0"/>
          </a:p>
          <a:p>
            <a:r>
              <a:rPr lang="en-US" sz="2100" dirty="0"/>
              <a:t> </a:t>
            </a:r>
            <a:endParaRPr lang="en-IN" sz="2100" dirty="0"/>
          </a:p>
          <a:p>
            <a:pPr marL="285750" lvl="0" indent="-285750">
              <a:buFont typeface="Wingdings" panose="05000000000000000000" pitchFamily="2" charset="2"/>
              <a:buChar char="v"/>
            </a:pPr>
            <a:r>
              <a:rPr lang="en-US" sz="2100" dirty="0"/>
              <a:t>%age as per chart to be calculation on Amount of Realisation in the first 6 months, next 6 months and thereafter</a:t>
            </a:r>
            <a:endParaRPr lang="en-IN" sz="2100" dirty="0"/>
          </a:p>
          <a:p>
            <a:r>
              <a:rPr lang="en-US" sz="2100" dirty="0"/>
              <a:t> </a:t>
            </a:r>
            <a:endParaRPr lang="en-IN" sz="2100" dirty="0"/>
          </a:p>
          <a:p>
            <a:pPr marL="285750" lvl="0" indent="-285750">
              <a:buFont typeface="Wingdings" panose="05000000000000000000" pitchFamily="2" charset="2"/>
              <a:buChar char="v"/>
            </a:pPr>
            <a:r>
              <a:rPr lang="en-US" sz="2100" dirty="0"/>
              <a:t>%age as per chart to be calculation on Amount of distribution in the first 6 months, next 6 months and thereafter</a:t>
            </a:r>
            <a:endParaRPr lang="en-IN" sz="2100" dirty="0"/>
          </a:p>
        </p:txBody>
      </p:sp>
    </p:spTree>
    <p:extLst>
      <p:ext uri="{BB962C8B-B14F-4D97-AF65-F5344CB8AC3E}">
        <p14:creationId xmlns:p14="http://schemas.microsoft.com/office/powerpoint/2010/main" val="2092257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837743" y="191641"/>
            <a:ext cx="10516055" cy="85417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4800" b="1" dirty="0"/>
              <a:t>LIQUIDATOR’S FEE – Reg 4 – CONTD…</a:t>
            </a:r>
            <a:endParaRPr lang="en-IN" sz="4800" dirty="0"/>
          </a:p>
        </p:txBody>
      </p:sp>
      <p:sp>
        <p:nvSpPr>
          <p:cNvPr id="3" name="Rectangle 2">
            <a:extLst>
              <a:ext uri="{FF2B5EF4-FFF2-40B4-BE49-F238E27FC236}">
                <a16:creationId xmlns:a16="http://schemas.microsoft.com/office/drawing/2014/main" id="{5069FB07-56BA-4EA1-A36E-A3472EFEE2FC}"/>
              </a:ext>
            </a:extLst>
          </p:cNvPr>
          <p:cNvSpPr/>
          <p:nvPr/>
        </p:nvSpPr>
        <p:spPr>
          <a:xfrm>
            <a:off x="782989" y="1129445"/>
            <a:ext cx="10644273" cy="5447645"/>
          </a:xfrm>
          <a:prstGeom prst="rect">
            <a:avLst/>
          </a:prstGeom>
          <a:solidFill>
            <a:schemeClr val="accent1">
              <a:lumMod val="20000"/>
              <a:lumOff val="80000"/>
            </a:schemeClr>
          </a:solidFill>
        </p:spPr>
        <p:txBody>
          <a:bodyPr wrap="square">
            <a:spAutoFit/>
          </a:bodyPr>
          <a:lstStyle/>
          <a:p>
            <a:pPr marL="285750" lvl="0" indent="-285750">
              <a:spcAft>
                <a:spcPts val="1200"/>
              </a:spcAft>
              <a:buFont typeface="Wingdings" panose="05000000000000000000" pitchFamily="2" charset="2"/>
              <a:buChar char="v"/>
            </a:pPr>
            <a:r>
              <a:rPr lang="en-US" sz="2400" dirty="0"/>
              <a:t>50% fee on amount of realisation would be taken on distribution of amount to stakeholders</a:t>
            </a:r>
            <a:endParaRPr lang="en-IN" sz="2400" dirty="0"/>
          </a:p>
          <a:p>
            <a:pPr marL="285750" lvl="0" indent="-285750">
              <a:spcAft>
                <a:spcPts val="1200"/>
              </a:spcAft>
              <a:buFont typeface="Wingdings" panose="05000000000000000000" pitchFamily="2" charset="2"/>
              <a:buChar char="v"/>
            </a:pPr>
            <a:r>
              <a:rPr lang="en-US" sz="2400" dirty="0"/>
              <a:t>Both charts are applicable for calculation of fee as clarified by IBBI</a:t>
            </a:r>
            <a:endParaRPr lang="en-IN" sz="2400" dirty="0"/>
          </a:p>
          <a:p>
            <a:pPr marL="285750" lvl="0" indent="-285750">
              <a:spcAft>
                <a:spcPts val="1200"/>
              </a:spcAft>
              <a:buFont typeface="Wingdings" panose="05000000000000000000" pitchFamily="2" charset="2"/>
              <a:buChar char="v"/>
            </a:pPr>
            <a:r>
              <a:rPr lang="en-IN" sz="2400" dirty="0"/>
              <a:t>Reg 2(1)(k): “stakeholders” means the stakeholders entitled to distribution of proceeds under section 53. </a:t>
            </a:r>
          </a:p>
          <a:p>
            <a:pPr marL="285750" lvl="0" indent="-285750">
              <a:spcAft>
                <a:spcPts val="1200"/>
              </a:spcAft>
              <a:buFont typeface="Wingdings" panose="05000000000000000000" pitchFamily="2" charset="2"/>
              <a:buChar char="v"/>
            </a:pPr>
            <a:r>
              <a:rPr lang="en-US" sz="2400" dirty="0"/>
              <a:t>The Liquidator’s fee is payable even on the distribution of CIRP Cost or Liquidation Cost</a:t>
            </a:r>
            <a:endParaRPr lang="en-IN" sz="2400" dirty="0"/>
          </a:p>
          <a:p>
            <a:pPr marL="285750" lvl="0" indent="-285750">
              <a:spcAft>
                <a:spcPts val="1200"/>
              </a:spcAft>
              <a:buFont typeface="Wingdings" panose="05000000000000000000" pitchFamily="2" charset="2"/>
              <a:buChar char="v"/>
            </a:pPr>
            <a:r>
              <a:rPr lang="en-US" sz="2400" dirty="0"/>
              <a:t>New Chart of reduced fee is applicable to those cases, where the liquidation order is passed on or after 25/7/2019</a:t>
            </a:r>
            <a:endParaRPr lang="en-IN" sz="2400" dirty="0"/>
          </a:p>
          <a:p>
            <a:pPr marL="285750" lvl="0" indent="-285750">
              <a:spcAft>
                <a:spcPts val="1200"/>
              </a:spcAft>
              <a:buFont typeface="Wingdings" panose="05000000000000000000" pitchFamily="2" charset="2"/>
              <a:buChar char="v"/>
            </a:pPr>
            <a:r>
              <a:rPr lang="en-US" sz="2400" dirty="0"/>
              <a:t>The column for realisation and distribution between 12 months to 24 months was deleted w.e.f. 25/7/2019</a:t>
            </a:r>
            <a:endParaRPr lang="en-IN" sz="2400" dirty="0"/>
          </a:p>
          <a:p>
            <a:r>
              <a:rPr lang="en-US" sz="2400" dirty="0"/>
              <a:t> </a:t>
            </a: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5556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837743" y="191641"/>
            <a:ext cx="10516055" cy="85417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4800" b="1" dirty="0"/>
              <a:t>LIQUIDATOR’S FEE – Reg 4 – CONTD…</a:t>
            </a:r>
            <a:endParaRPr lang="en-IN" sz="4800" dirty="0"/>
          </a:p>
        </p:txBody>
      </p:sp>
      <p:sp>
        <p:nvSpPr>
          <p:cNvPr id="3" name="Rectangle 2">
            <a:extLst>
              <a:ext uri="{FF2B5EF4-FFF2-40B4-BE49-F238E27FC236}">
                <a16:creationId xmlns:a16="http://schemas.microsoft.com/office/drawing/2014/main" id="{5069FB07-56BA-4EA1-A36E-A3472EFEE2FC}"/>
              </a:ext>
            </a:extLst>
          </p:cNvPr>
          <p:cNvSpPr/>
          <p:nvPr/>
        </p:nvSpPr>
        <p:spPr>
          <a:xfrm>
            <a:off x="782989" y="1129445"/>
            <a:ext cx="10644273" cy="4770537"/>
          </a:xfrm>
          <a:prstGeom prst="rect">
            <a:avLst/>
          </a:prstGeom>
          <a:solidFill>
            <a:schemeClr val="accent1">
              <a:lumMod val="20000"/>
              <a:lumOff val="80000"/>
            </a:schemeClr>
          </a:solidFill>
        </p:spPr>
        <p:txBody>
          <a:bodyPr wrap="square">
            <a:spAutoFit/>
          </a:bodyPr>
          <a:lstStyle/>
          <a:p>
            <a:pPr marL="285750" lvl="0" indent="-285750" algn="just">
              <a:spcAft>
                <a:spcPts val="1200"/>
              </a:spcAft>
              <a:buFont typeface="Wingdings" panose="05000000000000000000" pitchFamily="2" charset="2"/>
              <a:buChar char="v"/>
            </a:pPr>
            <a:r>
              <a:rPr lang="en-IN" sz="3200" b="1" dirty="0"/>
              <a:t>Mr. S. </a:t>
            </a:r>
            <a:r>
              <a:rPr lang="en-IN" sz="3200" b="1" dirty="0" err="1"/>
              <a:t>Shivaswamy</a:t>
            </a:r>
            <a:r>
              <a:rPr lang="en-IN" sz="3200" b="1" dirty="0"/>
              <a:t>(Resolution Professional and Liquidator of Le Ecosystem Technology India Private Limited, Corporate Debtor) Vs. Concentrix Daksh Services India Private Limited – NCLAT dated 27/02/2020</a:t>
            </a:r>
          </a:p>
          <a:p>
            <a:pPr lvl="0" algn="just">
              <a:spcAft>
                <a:spcPts val="1200"/>
              </a:spcAft>
            </a:pPr>
            <a:r>
              <a:rPr kumimoji="0" lang="en-IN" sz="3200" i="0" u="none" strike="noStrike" kern="1200" cap="none" spc="0" normalizeH="0" baseline="0" noProof="0" dirty="0">
                <a:ln>
                  <a:noFill/>
                </a:ln>
                <a:solidFill>
                  <a:prstClr val="black"/>
                </a:solidFill>
                <a:effectLst/>
                <a:uLnTx/>
                <a:uFillTx/>
                <a:latin typeface="Calibri" panose="020F0502020204030204"/>
                <a:ea typeface="+mn-ea"/>
                <a:cs typeface="+mn-cs"/>
              </a:rPr>
              <a:t>it was decided in this case that as per regulation the liquidator is entitled to fee on the Liquidation Estate, even if it is an Income tax Refund of Rs. 2 Crore Plus which was determined before his appointment and was part of other current assets.</a:t>
            </a:r>
          </a:p>
          <a:p>
            <a:pPr lvl="0" algn="just">
              <a:spcAft>
                <a:spcPts val="1200"/>
              </a:spcAft>
            </a:pPr>
            <a:endParaRPr kumimoji="0" lang="en-IN" sz="2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729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F485535-23A4-4D69-982A-1106C1994CFA}"/>
              </a:ext>
            </a:extLst>
          </p:cNvPr>
          <p:cNvSpPr>
            <a:spLocks noGrp="1"/>
          </p:cNvSpPr>
          <p:nvPr>
            <p:ph type="title"/>
          </p:nvPr>
        </p:nvSpPr>
        <p:spPr/>
        <p:txBody>
          <a:bodyPr/>
          <a:lstStyle/>
          <a:p>
            <a:r>
              <a:rPr lang="en-IN" b="1" dirty="0"/>
              <a:t>LIQUIDATION ESTATE </a:t>
            </a:r>
            <a:br>
              <a:rPr lang="en-IN" b="1" dirty="0"/>
            </a:br>
            <a:r>
              <a:rPr lang="en-IN" b="1" dirty="0"/>
              <a:t>(Sec 36)</a:t>
            </a:r>
            <a:endParaRPr lang="en-US" dirty="0"/>
          </a:p>
        </p:txBody>
      </p:sp>
      <p:pic>
        <p:nvPicPr>
          <p:cNvPr id="3" name="Picture 2">
            <a:extLst>
              <a:ext uri="{FF2B5EF4-FFF2-40B4-BE49-F238E27FC236}">
                <a16:creationId xmlns:a16="http://schemas.microsoft.com/office/drawing/2014/main" id="{19FD3564-B43C-4E02-AA58-6B0E02F87A0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250528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B1FF-F7ED-4F45-AE78-D3FECB7D8983}"/>
              </a:ext>
            </a:extLst>
          </p:cNvPr>
          <p:cNvSpPr>
            <a:spLocks noGrp="1"/>
          </p:cNvSpPr>
          <p:nvPr>
            <p:ph type="title"/>
          </p:nvPr>
        </p:nvSpPr>
        <p:spPr>
          <a:xfrm>
            <a:off x="310130" y="117338"/>
            <a:ext cx="10515600" cy="593862"/>
          </a:xfrm>
        </p:spPr>
        <p:style>
          <a:lnRef idx="3">
            <a:schemeClr val="lt1"/>
          </a:lnRef>
          <a:fillRef idx="1">
            <a:schemeClr val="accent1"/>
          </a:fillRef>
          <a:effectRef idx="1">
            <a:schemeClr val="accent1"/>
          </a:effectRef>
          <a:fontRef idx="minor">
            <a:schemeClr val="lt1"/>
          </a:fontRef>
        </p:style>
        <p:txBody>
          <a:bodyPr>
            <a:normAutofit/>
          </a:bodyPr>
          <a:lstStyle/>
          <a:p>
            <a:pPr lvl="0"/>
            <a:r>
              <a:rPr lang="en-IN" sz="3600" b="1" dirty="0"/>
              <a:t>A.   ASSETS WHICH ARE PART OF LIQUIDATION ESTATE</a:t>
            </a:r>
          </a:p>
        </p:txBody>
      </p:sp>
      <p:sp>
        <p:nvSpPr>
          <p:cNvPr id="4" name="Rectangle 3"/>
          <p:cNvSpPr/>
          <p:nvPr/>
        </p:nvSpPr>
        <p:spPr>
          <a:xfrm>
            <a:off x="310130" y="832576"/>
            <a:ext cx="11388384" cy="5909310"/>
          </a:xfrm>
          <a:prstGeom prst="rect">
            <a:avLst/>
          </a:prstGeom>
        </p:spPr>
        <p:txBody>
          <a:bodyPr wrap="square">
            <a:spAutoFit/>
          </a:bodyPr>
          <a:lstStyle/>
          <a:p>
            <a:pPr marL="342900" marR="0" lvl="0" indent="-342900">
              <a:spcBef>
                <a:spcPts val="0"/>
              </a:spcBef>
              <a:spcAft>
                <a:spcPts val="0"/>
              </a:spcAft>
              <a:buFont typeface="+mj-lt"/>
              <a:buAutoNum type="arabicPeriod"/>
            </a:pPr>
            <a:r>
              <a:rPr lang="en-IN" sz="2000" b="1" dirty="0">
                <a:solidFill>
                  <a:srgbClr val="000000"/>
                </a:solidFill>
                <a:ea typeface="Calibri" panose="020F0502020204030204" pitchFamily="34" charset="0"/>
              </a:rPr>
              <a:t>All assets over which the corporate debtor has ownership rights:</a:t>
            </a:r>
            <a:endParaRPr lang="en-US" sz="2000" b="1" dirty="0">
              <a:solidFill>
                <a:srgbClr val="000000"/>
              </a:solidFill>
              <a:ea typeface="Calibri" panose="020F0502020204030204" pitchFamily="34" charset="0"/>
            </a:endParaRPr>
          </a:p>
          <a:p>
            <a:pPr marL="1314450" lvl="2" indent="-400050">
              <a:buFont typeface="+mj-lt"/>
              <a:buAutoNum type="romanLcPeriod"/>
            </a:pPr>
            <a:r>
              <a:rPr lang="en-IN" sz="2000" b="1" dirty="0">
                <a:solidFill>
                  <a:srgbClr val="000000"/>
                </a:solidFill>
                <a:ea typeface="Calibri" panose="020F0502020204030204" pitchFamily="34" charset="0"/>
              </a:rPr>
              <a:t>As evidenced in the balance sheet; or</a:t>
            </a:r>
            <a:endParaRPr lang="en-US" sz="2000" b="1" dirty="0">
              <a:solidFill>
                <a:srgbClr val="000000"/>
              </a:solidFill>
              <a:ea typeface="Calibri" panose="020F0502020204030204" pitchFamily="34" charset="0"/>
            </a:endParaRPr>
          </a:p>
          <a:p>
            <a:pPr marL="1314450" lvl="2" indent="-400050">
              <a:buFont typeface="+mj-lt"/>
              <a:buAutoNum type="romanLcPeriod"/>
            </a:pPr>
            <a:r>
              <a:rPr lang="en-IN" sz="2000" b="1" dirty="0">
                <a:solidFill>
                  <a:srgbClr val="000000"/>
                </a:solidFill>
                <a:ea typeface="Calibri" panose="020F0502020204030204" pitchFamily="34" charset="0"/>
              </a:rPr>
              <a:t>As per records of an information utility; or </a:t>
            </a:r>
            <a:endParaRPr lang="en-US" sz="2000" b="1" dirty="0">
              <a:solidFill>
                <a:srgbClr val="000000"/>
              </a:solidFill>
              <a:ea typeface="Calibri" panose="020F0502020204030204" pitchFamily="34" charset="0"/>
            </a:endParaRPr>
          </a:p>
          <a:p>
            <a:pPr marL="1314450" lvl="2" indent="-400050">
              <a:buFont typeface="+mj-lt"/>
              <a:buAutoNum type="romanLcPeriod"/>
            </a:pPr>
            <a:r>
              <a:rPr lang="en-IN" sz="2000" b="1" dirty="0">
                <a:solidFill>
                  <a:srgbClr val="000000"/>
                </a:solidFill>
                <a:ea typeface="Calibri" panose="020F0502020204030204" pitchFamily="34" charset="0"/>
              </a:rPr>
              <a:t>Records in the registry; or </a:t>
            </a:r>
            <a:endParaRPr lang="en-US" sz="2000" b="1" dirty="0">
              <a:solidFill>
                <a:srgbClr val="000000"/>
              </a:solidFill>
              <a:ea typeface="Calibri" panose="020F0502020204030204" pitchFamily="34" charset="0"/>
            </a:endParaRPr>
          </a:p>
          <a:p>
            <a:pPr marL="1314450" lvl="2" indent="-400050">
              <a:buFont typeface="+mj-lt"/>
              <a:buAutoNum type="romanLcPeriod"/>
            </a:pPr>
            <a:r>
              <a:rPr lang="en-IN" sz="2000" b="1" dirty="0">
                <a:solidFill>
                  <a:srgbClr val="000000"/>
                </a:solidFill>
                <a:ea typeface="Calibri" panose="020F0502020204030204" pitchFamily="34" charset="0"/>
              </a:rPr>
              <a:t>Any depository recording securities of the corporate debtor; or</a:t>
            </a:r>
            <a:endParaRPr lang="en-US" sz="2000" b="1" dirty="0">
              <a:solidFill>
                <a:srgbClr val="000000"/>
              </a:solidFill>
              <a:ea typeface="Calibri" panose="020F0502020204030204" pitchFamily="34" charset="0"/>
            </a:endParaRPr>
          </a:p>
          <a:p>
            <a:pPr marL="1314450" lvl="2" indent="-400050">
              <a:buFont typeface="+mj-lt"/>
              <a:buAutoNum type="romanLcPeriod"/>
            </a:pPr>
            <a:r>
              <a:rPr lang="en-IN" sz="2000" b="1" dirty="0">
                <a:solidFill>
                  <a:srgbClr val="000000"/>
                </a:solidFill>
                <a:ea typeface="Calibri" panose="020F0502020204030204" pitchFamily="34" charset="0"/>
              </a:rPr>
              <a:t>Shares held in any subsidiary of the cd</a:t>
            </a:r>
            <a:endParaRPr lang="en-US" sz="2000" b="1" dirty="0">
              <a:solidFill>
                <a:srgbClr val="000000"/>
              </a:solidFill>
              <a:ea typeface="Calibri" panose="020F0502020204030204" pitchFamily="34" charset="0"/>
            </a:endParaRPr>
          </a:p>
          <a:p>
            <a:pPr marL="1314450" lvl="2" indent="-400050">
              <a:buFont typeface="+mj-lt"/>
              <a:buAutoNum type="romanLcPeriod"/>
            </a:pPr>
            <a:r>
              <a:rPr lang="en-IN" sz="2000" b="1" dirty="0">
                <a:solidFill>
                  <a:srgbClr val="000000"/>
                </a:solidFill>
                <a:ea typeface="Calibri" panose="020F0502020204030204" pitchFamily="34" charset="0"/>
              </a:rPr>
              <a:t>By any other means as may be specified by the board;</a:t>
            </a:r>
            <a:endParaRPr lang="en-US" sz="2000" b="1" dirty="0">
              <a:solidFill>
                <a:srgbClr val="000000"/>
              </a:solidFill>
              <a:ea typeface="Calibri" panose="020F0502020204030204" pitchFamily="34" charset="0"/>
            </a:endParaRPr>
          </a:p>
          <a:p>
            <a:pPr marL="342900" indent="-342900">
              <a:buFont typeface="+mj-lt"/>
              <a:buAutoNum type="arabicPeriod"/>
            </a:pPr>
            <a:endParaRPr lang="en-US" sz="2000" b="1" dirty="0">
              <a:solidFill>
                <a:srgbClr val="000000"/>
              </a:solidFill>
              <a:ea typeface="Calibri" panose="020F0502020204030204" pitchFamily="34" charset="0"/>
            </a:endParaRPr>
          </a:p>
          <a:p>
            <a:pPr marL="342900" marR="0" lvl="0" indent="-342900">
              <a:spcBef>
                <a:spcPts val="0"/>
              </a:spcBef>
              <a:spcAft>
                <a:spcPts val="0"/>
              </a:spcAft>
              <a:buFont typeface="+mj-lt"/>
              <a:buAutoNum type="arabicPeriod"/>
            </a:pPr>
            <a:r>
              <a:rPr lang="en-IN" sz="2000" b="1" dirty="0">
                <a:solidFill>
                  <a:srgbClr val="000000"/>
                </a:solidFill>
                <a:ea typeface="Calibri" panose="020F0502020204030204" pitchFamily="34" charset="0"/>
              </a:rPr>
              <a:t>Assets that may or may not be in possession of the Corporate Debtor</a:t>
            </a:r>
            <a:endParaRPr lang="en-US" sz="2000" b="1" dirty="0">
              <a:solidFill>
                <a:srgbClr val="000000"/>
              </a:solidFill>
              <a:ea typeface="Calibri" panose="020F0502020204030204" pitchFamily="34" charset="0"/>
            </a:endParaRPr>
          </a:p>
          <a:p>
            <a:pPr marL="342900" marR="0" lvl="0" indent="-342900">
              <a:spcBef>
                <a:spcPts val="0"/>
              </a:spcBef>
              <a:spcAft>
                <a:spcPts val="0"/>
              </a:spcAft>
              <a:buFont typeface="+mj-lt"/>
              <a:buAutoNum type="arabicPeriod"/>
            </a:pPr>
            <a:r>
              <a:rPr lang="en-IN" sz="2000" b="1" dirty="0">
                <a:solidFill>
                  <a:srgbClr val="000000"/>
                </a:solidFill>
                <a:ea typeface="Calibri" panose="020F0502020204030204" pitchFamily="34" charset="0"/>
              </a:rPr>
              <a:t>Assets may or may not be encumbered;</a:t>
            </a:r>
            <a:endParaRPr lang="en-US" sz="2000" b="1" dirty="0">
              <a:solidFill>
                <a:srgbClr val="000000"/>
              </a:solidFill>
              <a:ea typeface="Calibri" panose="020F0502020204030204" pitchFamily="34" charset="0"/>
            </a:endParaRPr>
          </a:p>
          <a:p>
            <a:pPr marL="342900" indent="-342900">
              <a:buFont typeface="+mj-lt"/>
              <a:buAutoNum type="arabicPeriod"/>
            </a:pPr>
            <a:endParaRPr lang="en-US" sz="2000" b="1" dirty="0">
              <a:solidFill>
                <a:srgbClr val="000000"/>
              </a:solidFill>
              <a:ea typeface="Calibri" panose="020F0502020204030204" pitchFamily="34" charset="0"/>
            </a:endParaRPr>
          </a:p>
          <a:p>
            <a:pPr marL="342900" marR="0" lvl="0" indent="-342900">
              <a:spcBef>
                <a:spcPts val="0"/>
              </a:spcBef>
              <a:spcAft>
                <a:spcPts val="0"/>
              </a:spcAft>
              <a:buFont typeface="+mj-lt"/>
              <a:buAutoNum type="arabicPeriod"/>
            </a:pPr>
            <a:r>
              <a:rPr lang="en-IN" sz="2000" b="1" dirty="0">
                <a:solidFill>
                  <a:srgbClr val="000000"/>
                </a:solidFill>
                <a:ea typeface="Calibri" panose="020F0502020204030204" pitchFamily="34" charset="0"/>
              </a:rPr>
              <a:t>All tangible assets, whether movable or immovable;</a:t>
            </a:r>
            <a:endParaRPr lang="en-US" sz="2000" b="1" dirty="0">
              <a:solidFill>
                <a:srgbClr val="000000"/>
              </a:solidFill>
              <a:ea typeface="Calibri" panose="020F0502020204030204" pitchFamily="34" charset="0"/>
            </a:endParaRPr>
          </a:p>
          <a:p>
            <a:pPr marL="342900" indent="-342900">
              <a:buFont typeface="+mj-lt"/>
              <a:buAutoNum type="arabicPeriod"/>
            </a:pPr>
            <a:endParaRPr lang="en-US" sz="2000" b="1" dirty="0">
              <a:solidFill>
                <a:srgbClr val="000000"/>
              </a:solidFill>
              <a:ea typeface="Calibri" panose="020F0502020204030204" pitchFamily="34" charset="0"/>
            </a:endParaRPr>
          </a:p>
          <a:p>
            <a:pPr marL="342900" marR="0" lvl="0" indent="-342900">
              <a:spcBef>
                <a:spcPts val="0"/>
              </a:spcBef>
              <a:spcAft>
                <a:spcPts val="0"/>
              </a:spcAft>
              <a:buFont typeface="+mj-lt"/>
              <a:buAutoNum type="arabicPeriod"/>
            </a:pPr>
            <a:r>
              <a:rPr lang="en-IN" sz="2000" b="1" dirty="0">
                <a:solidFill>
                  <a:srgbClr val="000000"/>
                </a:solidFill>
                <a:ea typeface="Calibri" panose="020F0502020204030204" pitchFamily="34" charset="0"/>
              </a:rPr>
              <a:t>Intangible assets: </a:t>
            </a:r>
            <a:endParaRPr lang="en-US" sz="2000" b="1" dirty="0">
              <a:solidFill>
                <a:srgbClr val="000000"/>
              </a:solidFill>
              <a:ea typeface="Calibri" panose="020F0502020204030204" pitchFamily="34" charset="0"/>
            </a:endParaRPr>
          </a:p>
          <a:p>
            <a:pPr marL="1257300" lvl="2" indent="-342900">
              <a:buFont typeface="+mj-lt"/>
              <a:buAutoNum type="romanLcPeriod"/>
            </a:pPr>
            <a:r>
              <a:rPr lang="en-IN" sz="2000" b="1" dirty="0">
                <a:solidFill>
                  <a:srgbClr val="000000"/>
                </a:solidFill>
                <a:ea typeface="Calibri" panose="020F0502020204030204" pitchFamily="34" charset="0"/>
              </a:rPr>
              <a:t>Intellectual property, </a:t>
            </a:r>
            <a:endParaRPr lang="en-US" sz="2000" b="1" dirty="0">
              <a:solidFill>
                <a:srgbClr val="000000"/>
              </a:solidFill>
              <a:ea typeface="Calibri" panose="020F0502020204030204" pitchFamily="34" charset="0"/>
            </a:endParaRPr>
          </a:p>
          <a:p>
            <a:pPr marL="1257300" lvl="2" indent="-342900">
              <a:buFont typeface="+mj-lt"/>
              <a:buAutoNum type="romanLcPeriod"/>
            </a:pPr>
            <a:r>
              <a:rPr lang="en-IN" sz="2000" b="1" dirty="0">
                <a:solidFill>
                  <a:srgbClr val="000000"/>
                </a:solidFill>
                <a:ea typeface="Calibri" panose="020F0502020204030204" pitchFamily="34" charset="0"/>
              </a:rPr>
              <a:t>Securities (including shares held in a subsidiary of the corporate debtor); or </a:t>
            </a:r>
            <a:endParaRPr lang="en-US" sz="2000" b="1" dirty="0">
              <a:solidFill>
                <a:srgbClr val="000000"/>
              </a:solidFill>
              <a:ea typeface="Calibri" panose="020F0502020204030204" pitchFamily="34" charset="0"/>
            </a:endParaRPr>
          </a:p>
          <a:p>
            <a:pPr marL="1257300" lvl="2" indent="-342900">
              <a:buFont typeface="+mj-lt"/>
              <a:buAutoNum type="romanLcPeriod"/>
            </a:pPr>
            <a:r>
              <a:rPr lang="en-IN" sz="2000" b="1" dirty="0">
                <a:solidFill>
                  <a:srgbClr val="000000"/>
                </a:solidFill>
                <a:ea typeface="Calibri" panose="020F0502020204030204" pitchFamily="34" charset="0"/>
              </a:rPr>
              <a:t>Financial instruments, </a:t>
            </a:r>
            <a:endParaRPr lang="en-US" sz="2000" b="1" dirty="0">
              <a:solidFill>
                <a:srgbClr val="000000"/>
              </a:solidFill>
              <a:ea typeface="Calibri" panose="020F0502020204030204" pitchFamily="34" charset="0"/>
            </a:endParaRPr>
          </a:p>
          <a:p>
            <a:pPr marL="1257300" lvl="2" indent="-342900">
              <a:buFont typeface="+mj-lt"/>
              <a:buAutoNum type="romanLcPeriod"/>
            </a:pPr>
            <a:r>
              <a:rPr lang="en-IN" sz="2000" b="1" dirty="0">
                <a:solidFill>
                  <a:srgbClr val="000000"/>
                </a:solidFill>
                <a:ea typeface="Calibri" panose="020F0502020204030204" pitchFamily="34" charset="0"/>
              </a:rPr>
              <a:t>Insurance policies, </a:t>
            </a:r>
            <a:endParaRPr lang="en-US" sz="2000" b="1" dirty="0">
              <a:solidFill>
                <a:srgbClr val="000000"/>
              </a:solidFill>
              <a:ea typeface="Calibri" panose="020F0502020204030204" pitchFamily="34" charset="0"/>
            </a:endParaRPr>
          </a:p>
          <a:p>
            <a:pPr marL="1257300" lvl="2" indent="-342900">
              <a:buFont typeface="+mj-lt"/>
              <a:buAutoNum type="romanLcPeriod"/>
            </a:pPr>
            <a:r>
              <a:rPr lang="en-IN" sz="2000" b="1" dirty="0">
                <a:solidFill>
                  <a:srgbClr val="000000"/>
                </a:solidFill>
                <a:ea typeface="Calibri" panose="020F0502020204030204" pitchFamily="34" charset="0"/>
              </a:rPr>
              <a:t>Contractual rights; </a:t>
            </a:r>
            <a:endParaRPr lang="en-US" sz="2000" b="1" dirty="0">
              <a:solidFill>
                <a:srgbClr val="000000"/>
              </a:solidFill>
              <a:effectLst/>
              <a:ea typeface="Calibri" panose="020F0502020204030204" pitchFamily="34" charset="0"/>
            </a:endParaRPr>
          </a:p>
        </p:txBody>
      </p:sp>
    </p:spTree>
    <p:extLst>
      <p:ext uri="{BB962C8B-B14F-4D97-AF65-F5344CB8AC3E}">
        <p14:creationId xmlns:p14="http://schemas.microsoft.com/office/powerpoint/2010/main" val="3621557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237505" y="289493"/>
            <a:ext cx="11530941" cy="138492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IN" sz="2000" b="1" i="1" dirty="0"/>
              <a:t>VELU CHAIRMAN, MONITORING COMMITTEE RESOLUTION PROFESSIONAL FOR PALM LAGOON BACKWATER RESORTS PRIVATE LIMITED VS. INVENT ASSETS SECURITIZATION AND RECONSTRUCTION PRIVATE LIMITED </a:t>
            </a:r>
            <a:br>
              <a:rPr lang="en-IN" sz="2000" b="1" i="1" dirty="0"/>
            </a:br>
            <a:br>
              <a:rPr lang="en-IN" sz="2000" dirty="0"/>
            </a:br>
            <a:r>
              <a:rPr lang="en-IN" sz="2000" b="1" i="1" dirty="0"/>
              <a:t>(NCLAT, Chennai Bench, Comp Appl. (AT) (CH) (INS) No. 38 of 202 dated 21. 09.2021)</a:t>
            </a:r>
            <a:endParaRPr lang="en-IN" sz="2000" dirty="0"/>
          </a:p>
        </p:txBody>
      </p:sp>
      <p:sp>
        <p:nvSpPr>
          <p:cNvPr id="3" name="Rectangle 2">
            <a:extLst>
              <a:ext uri="{FF2B5EF4-FFF2-40B4-BE49-F238E27FC236}">
                <a16:creationId xmlns:a16="http://schemas.microsoft.com/office/drawing/2014/main" id="{7E5768BA-C5EF-4415-89F7-ED201714864F}"/>
              </a:ext>
            </a:extLst>
          </p:cNvPr>
          <p:cNvSpPr/>
          <p:nvPr/>
        </p:nvSpPr>
        <p:spPr>
          <a:xfrm>
            <a:off x="237505" y="1785895"/>
            <a:ext cx="11530941" cy="2246769"/>
          </a:xfrm>
          <a:prstGeom prst="rect">
            <a:avLst/>
          </a:prstGeom>
          <a:solidFill>
            <a:schemeClr val="accent1">
              <a:lumMod val="40000"/>
              <a:lumOff val="60000"/>
            </a:schemeClr>
          </a:solid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IN" sz="2000" b="1" dirty="0"/>
              <a:t>JUDGEMENT/OBSERVATIONS:</a:t>
            </a:r>
          </a:p>
          <a:p>
            <a:pPr marL="285750" indent="-285750" algn="just">
              <a:buFont typeface="Wingdings" pitchFamily="2" charset="2"/>
              <a:buChar char="v"/>
            </a:pPr>
            <a:r>
              <a:rPr lang="en-IN" sz="2000" dirty="0"/>
              <a:t>In case a Resolution Plan is not passed </a:t>
            </a:r>
            <a:r>
              <a:rPr lang="en-IN" sz="2000" b="1" dirty="0"/>
              <a:t>within 330 days</a:t>
            </a:r>
            <a:r>
              <a:rPr lang="en-IN" sz="2000" dirty="0"/>
              <a:t>, the AA must pass the </a:t>
            </a:r>
            <a:r>
              <a:rPr lang="en-IN" sz="2000" b="1" dirty="0"/>
              <a:t>Liquidation</a:t>
            </a:r>
            <a:r>
              <a:rPr lang="en-IN" sz="2000" dirty="0"/>
              <a:t> </a:t>
            </a:r>
            <a:r>
              <a:rPr lang="en-IN" sz="2000" b="1" dirty="0"/>
              <a:t>order</a:t>
            </a:r>
            <a:r>
              <a:rPr lang="en-IN" sz="2000" dirty="0"/>
              <a:t> as per provisions of the Code.</a:t>
            </a:r>
          </a:p>
          <a:p>
            <a:pPr marL="285750" indent="-285750" algn="just">
              <a:buFont typeface="Wingdings" pitchFamily="2" charset="2"/>
              <a:buChar char="v"/>
            </a:pPr>
            <a:r>
              <a:rPr lang="en-IN" sz="2000" dirty="0"/>
              <a:t>Any person other than the Corporate Debtor may make the application for a Liquidation Order to the AA.</a:t>
            </a:r>
          </a:p>
          <a:p>
            <a:pPr marL="285750" indent="-285750" algn="just">
              <a:buFont typeface="Wingdings" pitchFamily="2" charset="2"/>
              <a:buChar char="v"/>
            </a:pPr>
            <a:r>
              <a:rPr lang="en-IN" sz="2000" dirty="0"/>
              <a:t>In a case where maximum CIRP period (i.e. 330 days) has expired and the Corporate Debtor has failed to implement resolution plan, liquidation orders can be passed by AA u/s 33 read with Section 60(5) of the Code.</a:t>
            </a:r>
          </a:p>
        </p:txBody>
      </p:sp>
      <p:sp>
        <p:nvSpPr>
          <p:cNvPr id="4" name="Title 1">
            <a:extLst>
              <a:ext uri="{FF2B5EF4-FFF2-40B4-BE49-F238E27FC236}">
                <a16:creationId xmlns:a16="http://schemas.microsoft.com/office/drawing/2014/main" id="{47038E83-27BA-BD46-815E-D4F707434FC5}"/>
              </a:ext>
            </a:extLst>
          </p:cNvPr>
          <p:cNvSpPr txBox="1">
            <a:spLocks/>
          </p:cNvSpPr>
          <p:nvPr/>
        </p:nvSpPr>
        <p:spPr>
          <a:xfrm>
            <a:off x="698326" y="4306275"/>
            <a:ext cx="11163144" cy="76646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IN" sz="2000" b="1" i="1" dirty="0"/>
              <a:t>EBIX SINGAPORE PTE LTD. VS COMMITTEE OF CREDITORS OF EDUCOMP </a:t>
            </a:r>
          </a:p>
          <a:p>
            <a:pPr algn="ctr"/>
            <a:r>
              <a:rPr lang="en-IN" sz="2000" b="1" i="1" dirty="0"/>
              <a:t>(Hon’ble Supreme Court, </a:t>
            </a:r>
            <a:r>
              <a:rPr lang="en-IN" sz="2000" b="1" dirty="0"/>
              <a:t>CA. No. 3224 of 2020, 13.09.2021</a:t>
            </a:r>
            <a:r>
              <a:rPr lang="en-IN" sz="2000" b="1" i="1" dirty="0"/>
              <a:t> )</a:t>
            </a:r>
          </a:p>
        </p:txBody>
      </p:sp>
      <p:sp>
        <p:nvSpPr>
          <p:cNvPr id="5" name="Rectangle 4">
            <a:extLst>
              <a:ext uri="{FF2B5EF4-FFF2-40B4-BE49-F238E27FC236}">
                <a16:creationId xmlns:a16="http://schemas.microsoft.com/office/drawing/2014/main" id="{45CE94FF-2C69-FB48-9F13-97F46F24E1D9}"/>
              </a:ext>
            </a:extLst>
          </p:cNvPr>
          <p:cNvSpPr/>
          <p:nvPr/>
        </p:nvSpPr>
        <p:spPr>
          <a:xfrm>
            <a:off x="330529" y="5291234"/>
            <a:ext cx="11530941" cy="1323439"/>
          </a:xfrm>
          <a:prstGeom prst="rect">
            <a:avLst/>
          </a:prstGeom>
          <a:solidFill>
            <a:schemeClr val="accent1">
              <a:lumMod val="40000"/>
              <a:lumOff val="60000"/>
            </a:schemeClr>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IN" sz="2000" b="1" dirty="0"/>
              <a:t>JUDGEMENT/OBSERVATIONS:</a:t>
            </a:r>
          </a:p>
          <a:p>
            <a:pPr marL="342900" indent="-342900" algn="just">
              <a:buFont typeface="Wingdings" pitchFamily="2" charset="2"/>
              <a:buChar char="v"/>
            </a:pPr>
            <a:r>
              <a:rPr lang="en-IN" sz="2000" dirty="0"/>
              <a:t>Section 12 (3) mandates the CIRP process, including legal proceedings, must be concluded within 330 days.</a:t>
            </a:r>
          </a:p>
          <a:p>
            <a:pPr marL="342900" indent="-342900" algn="just">
              <a:buFont typeface="Wingdings" pitchFamily="2" charset="2"/>
              <a:buChar char="v"/>
            </a:pPr>
            <a:r>
              <a:rPr lang="en-IN" sz="2000" dirty="0"/>
              <a:t>This 330 period can be </a:t>
            </a:r>
            <a:r>
              <a:rPr lang="en-IN" sz="2000" b="1" dirty="0"/>
              <a:t>extended</a:t>
            </a:r>
            <a:r>
              <a:rPr lang="en-IN" sz="2000" dirty="0"/>
              <a:t> only in </a:t>
            </a:r>
            <a:r>
              <a:rPr lang="en-IN" sz="2000" b="1" dirty="0"/>
              <a:t>exceptional circumstances</a:t>
            </a:r>
            <a:r>
              <a:rPr lang="en-IN" sz="2000" dirty="0"/>
              <a:t>, if the process is at near conclusion and serves the object of the IBC.</a:t>
            </a:r>
          </a:p>
        </p:txBody>
      </p:sp>
    </p:spTree>
    <p:extLst>
      <p:ext uri="{BB962C8B-B14F-4D97-AF65-F5344CB8AC3E}">
        <p14:creationId xmlns:p14="http://schemas.microsoft.com/office/powerpoint/2010/main" val="42498991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1EB1FF-F7ED-4F45-AE78-D3FECB7D8983}"/>
              </a:ext>
            </a:extLst>
          </p:cNvPr>
          <p:cNvSpPr txBox="1">
            <a:spLocks/>
          </p:cNvSpPr>
          <p:nvPr/>
        </p:nvSpPr>
        <p:spPr>
          <a:xfrm>
            <a:off x="310130" y="117338"/>
            <a:ext cx="10515600" cy="88414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b="1" dirty="0"/>
              <a:t>ASSETS WHICH ARE PART OF LIQUIDATION ESTATE… Contd.</a:t>
            </a:r>
          </a:p>
        </p:txBody>
      </p:sp>
      <p:sp>
        <p:nvSpPr>
          <p:cNvPr id="6" name="Rectangle 5"/>
          <p:cNvSpPr/>
          <p:nvPr/>
        </p:nvSpPr>
        <p:spPr>
          <a:xfrm>
            <a:off x="310130" y="1397843"/>
            <a:ext cx="11045371" cy="4708981"/>
          </a:xfrm>
          <a:prstGeom prst="rect">
            <a:avLst/>
          </a:prstGeom>
        </p:spPr>
        <p:txBody>
          <a:bodyPr wrap="square">
            <a:spAutoFit/>
          </a:bodyPr>
          <a:lstStyle/>
          <a:p>
            <a:pPr marL="342900" indent="-342900">
              <a:buFont typeface="+mj-lt"/>
              <a:buAutoNum type="arabicPeriod"/>
            </a:pPr>
            <a:r>
              <a:rPr lang="en-US" sz="2000" b="1" dirty="0"/>
              <a:t>Assets Subject To The Determination Of Ownership By The Court Or Authority; (Status Quo To Be Maintained)</a:t>
            </a:r>
          </a:p>
          <a:p>
            <a:pPr marL="342900" indent="-342900">
              <a:buFont typeface="+mj-lt"/>
              <a:buAutoNum type="arabicPeriod"/>
            </a:pPr>
            <a:endParaRPr lang="en-US" sz="2000" b="1" dirty="0"/>
          </a:p>
          <a:p>
            <a:pPr marL="342900" indent="-342900">
              <a:buFont typeface="+mj-lt"/>
              <a:buAutoNum type="arabicPeriod"/>
            </a:pPr>
            <a:r>
              <a:rPr lang="en-US" sz="2000" b="1" dirty="0"/>
              <a:t>Any Assets Or Their Value Recovered Through Proceedings For Avoidance Of Transactions In Accordance With Section 43, 45, 50 &amp; 66; </a:t>
            </a:r>
          </a:p>
          <a:p>
            <a:pPr marL="342900" indent="-342900">
              <a:buFont typeface="+mj-lt"/>
              <a:buAutoNum type="arabicPeriod"/>
            </a:pPr>
            <a:endParaRPr lang="en-US" sz="2000" b="1" dirty="0"/>
          </a:p>
          <a:p>
            <a:pPr marL="342900" indent="-342900">
              <a:buFont typeface="+mj-lt"/>
              <a:buAutoNum type="arabicPeriod"/>
            </a:pPr>
            <a:r>
              <a:rPr lang="en-US" sz="2000" b="1" dirty="0"/>
              <a:t>Any Asset Of The Corporate Debtor In Respect Of Which A Secured Creditor Has Relinquished Security Interest;</a:t>
            </a:r>
          </a:p>
          <a:p>
            <a:pPr marL="342900" indent="-342900">
              <a:buFont typeface="+mj-lt"/>
              <a:buAutoNum type="arabicPeriod"/>
            </a:pPr>
            <a:endParaRPr lang="en-US" sz="2000" b="1" dirty="0"/>
          </a:p>
          <a:p>
            <a:pPr marL="342900" indent="-342900">
              <a:buFont typeface="+mj-lt"/>
              <a:buAutoNum type="arabicPeriod"/>
            </a:pPr>
            <a:r>
              <a:rPr lang="en-US" sz="2000" b="1" dirty="0"/>
              <a:t>Any Other Property Belonging To Or Vested In The Corporate Debtor At The Insolvency Commencement Date; And</a:t>
            </a:r>
          </a:p>
          <a:p>
            <a:pPr marL="342900" indent="-342900">
              <a:buFont typeface="+mj-lt"/>
              <a:buAutoNum type="arabicPeriod"/>
            </a:pPr>
            <a:endParaRPr lang="en-US" sz="2000" b="1" dirty="0"/>
          </a:p>
          <a:p>
            <a:pPr marL="342900" indent="-342900">
              <a:buFont typeface="+mj-lt"/>
              <a:buAutoNum type="arabicPeriod"/>
            </a:pPr>
            <a:r>
              <a:rPr lang="en-US" sz="2000" b="1" dirty="0"/>
              <a:t>All Proceeds Of Liquidation As And When They Are Realized</a:t>
            </a:r>
          </a:p>
          <a:p>
            <a:pPr marL="342900" indent="-342900">
              <a:buFont typeface="+mj-lt"/>
              <a:buAutoNum type="arabicPeriod"/>
            </a:pPr>
            <a:endParaRPr lang="en-US" sz="2000" b="1" dirty="0"/>
          </a:p>
          <a:p>
            <a:pPr marL="342900" indent="-342900">
              <a:buFont typeface="+mj-lt"/>
              <a:buAutoNum type="arabicPeriod"/>
            </a:pPr>
            <a:r>
              <a:rPr lang="en-US" sz="2000" b="1" dirty="0"/>
              <a:t>All Recoveries Done From Receivables, Claims, Advances During Liquidation.. </a:t>
            </a:r>
          </a:p>
        </p:txBody>
      </p:sp>
    </p:spTree>
    <p:extLst>
      <p:ext uri="{BB962C8B-B14F-4D97-AF65-F5344CB8AC3E}">
        <p14:creationId xmlns:p14="http://schemas.microsoft.com/office/powerpoint/2010/main" val="2822422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0000"/>
                <a:lumOff val="60000"/>
              </a:schemeClr>
            </a:gs>
            <a:gs pos="83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799" y="190953"/>
            <a:ext cx="10976429" cy="1017990"/>
          </a:xfrm>
        </p:spPr>
        <p:style>
          <a:lnRef idx="1">
            <a:schemeClr val="accent1"/>
          </a:lnRef>
          <a:fillRef idx="3">
            <a:schemeClr val="accent1"/>
          </a:fillRef>
          <a:effectRef idx="2">
            <a:schemeClr val="accent1"/>
          </a:effectRef>
          <a:fontRef idx="minor">
            <a:schemeClr val="lt1"/>
          </a:fontRef>
        </p:style>
        <p:txBody>
          <a:bodyPr>
            <a:noAutofit/>
          </a:bodyPr>
          <a:lstStyle/>
          <a:p>
            <a:pPr lvl="0"/>
            <a:r>
              <a:rPr lang="en-IN" sz="3600" b="1" dirty="0"/>
              <a:t>B.  ASSETS WHICH ARE NOT PART OF LIQUIDATION ESTATE</a:t>
            </a:r>
            <a:endParaRPr lang="en-US" sz="3600" b="1" dirty="0"/>
          </a:p>
        </p:txBody>
      </p:sp>
      <p:sp>
        <p:nvSpPr>
          <p:cNvPr id="4" name="TextBox 3"/>
          <p:cNvSpPr txBox="1"/>
          <p:nvPr/>
        </p:nvSpPr>
        <p:spPr>
          <a:xfrm>
            <a:off x="375556" y="1208943"/>
            <a:ext cx="11440887" cy="5416868"/>
          </a:xfrm>
          <a:prstGeom prst="rect">
            <a:avLst/>
          </a:prstGeom>
          <a:noFill/>
        </p:spPr>
        <p:txBody>
          <a:bodyPr wrap="square" rtlCol="0">
            <a:spAutoFit/>
          </a:bodyPr>
          <a:lstStyle/>
          <a:p>
            <a:pPr marL="400050" lvl="0" indent="-400050" algn="just">
              <a:buFont typeface="+mj-lt"/>
              <a:buAutoNum type="romanLcPeriod"/>
            </a:pPr>
            <a:r>
              <a:rPr lang="en-IN" b="1" dirty="0"/>
              <a:t>Assets Owned By A Third Party, Bit Are In Possession Of Cd, Including:</a:t>
            </a:r>
            <a:endParaRPr lang="en-US" b="1" dirty="0"/>
          </a:p>
          <a:p>
            <a:pPr marL="400050" lvl="0" indent="-400050" algn="just">
              <a:buFont typeface="+mj-lt"/>
              <a:buAutoNum type="romanLcPeriod"/>
            </a:pPr>
            <a:r>
              <a:rPr lang="en-IN" b="1" dirty="0">
                <a:solidFill>
                  <a:srgbClr val="FF0000"/>
                </a:solidFill>
              </a:rPr>
              <a:t>Assets Held In Trust For Any Third Party; </a:t>
            </a:r>
            <a:endParaRPr lang="en-US" b="1" dirty="0">
              <a:solidFill>
                <a:srgbClr val="FF0000"/>
              </a:solidFill>
            </a:endParaRPr>
          </a:p>
          <a:p>
            <a:pPr marL="400050" lvl="0" indent="-400050" algn="just">
              <a:buFont typeface="+mj-lt"/>
              <a:buAutoNum type="romanLcPeriod"/>
            </a:pPr>
            <a:r>
              <a:rPr lang="en-IN" b="1" dirty="0"/>
              <a:t>Bailment Contracts; </a:t>
            </a:r>
          </a:p>
          <a:p>
            <a:pPr marL="400050" lvl="0" indent="-400050" algn="just">
              <a:buFont typeface="+mj-lt"/>
              <a:buAutoNum type="romanLcPeriod"/>
            </a:pPr>
            <a:endParaRPr lang="en-US" b="1" dirty="0"/>
          </a:p>
          <a:p>
            <a:pPr marL="400050" lvl="0" indent="-400050" algn="just">
              <a:buFont typeface="+mj-lt"/>
              <a:buAutoNum type="romanLcPeriod"/>
            </a:pPr>
            <a:r>
              <a:rPr lang="en-IN" b="1" dirty="0">
                <a:solidFill>
                  <a:srgbClr val="FF0000"/>
                </a:solidFill>
              </a:rPr>
              <a:t>All Sums Due To Any Workmen Or Employee From The Provident Fund, The Pension Fund And The Gratuity Fund</a:t>
            </a:r>
            <a:r>
              <a:rPr lang="en-IN" b="1" dirty="0"/>
              <a:t>;</a:t>
            </a:r>
            <a:endParaRPr lang="en-US" b="1" dirty="0"/>
          </a:p>
          <a:p>
            <a:pPr marL="400050" indent="-400050" algn="just">
              <a:buFont typeface="+mj-lt"/>
              <a:buAutoNum type="romanLcPeriod"/>
            </a:pPr>
            <a:endParaRPr lang="en-US" sz="1200" b="1" dirty="0"/>
          </a:p>
          <a:p>
            <a:pPr marL="400050" lvl="0" indent="-400050" algn="just">
              <a:buFont typeface="+mj-lt"/>
              <a:buAutoNum type="romanLcPeriod"/>
            </a:pPr>
            <a:r>
              <a:rPr lang="en-IN" b="1" dirty="0"/>
              <a:t>Other Contractual Arrangements Which Do Not Stipulate Transfer Of Title But Only Use Of The Assets; And</a:t>
            </a:r>
            <a:endParaRPr lang="en-US" b="1" dirty="0"/>
          </a:p>
          <a:p>
            <a:pPr marL="400050" indent="-400050" algn="just">
              <a:buFont typeface="+mj-lt"/>
              <a:buAutoNum type="romanLcPeriod"/>
            </a:pPr>
            <a:endParaRPr lang="en-US" sz="1400" b="1" dirty="0"/>
          </a:p>
          <a:p>
            <a:pPr marL="400050" lvl="0" indent="-400050" algn="just">
              <a:buFont typeface="+mj-lt"/>
              <a:buAutoNum type="romanLcPeriod"/>
            </a:pPr>
            <a:r>
              <a:rPr lang="en-IN" b="1" dirty="0"/>
              <a:t>Such Other Assets As May Be Notified By The Central Government In Consultation With Any Financial Sector Regulator;</a:t>
            </a:r>
            <a:endParaRPr lang="en-US" b="1" dirty="0"/>
          </a:p>
          <a:p>
            <a:pPr marL="400050" indent="-400050" algn="just">
              <a:buFont typeface="+mj-lt"/>
              <a:buAutoNum type="romanLcPeriod"/>
            </a:pPr>
            <a:endParaRPr lang="en-US" sz="1200" b="1" dirty="0"/>
          </a:p>
          <a:p>
            <a:pPr marL="400050" lvl="0" indent="-400050" algn="just">
              <a:buFont typeface="+mj-lt"/>
              <a:buAutoNum type="romanLcPeriod"/>
            </a:pPr>
            <a:r>
              <a:rPr lang="en-IN" b="1" dirty="0"/>
              <a:t>Assets In Security Collateral Held By Financial Services Providers And Are Subject To Netting And Set-off In Multi-lateral Trading Or Clearing Transactions;</a:t>
            </a:r>
            <a:endParaRPr lang="en-US" b="1" dirty="0"/>
          </a:p>
          <a:p>
            <a:pPr marL="400050" indent="-400050" algn="just">
              <a:buFont typeface="+mj-lt"/>
              <a:buAutoNum type="romanLcPeriod"/>
            </a:pPr>
            <a:endParaRPr lang="en-US" sz="1200" b="1" dirty="0"/>
          </a:p>
          <a:p>
            <a:pPr marL="400050" lvl="0" indent="-400050" algn="just">
              <a:buFont typeface="+mj-lt"/>
              <a:buAutoNum type="romanLcPeriod"/>
            </a:pPr>
            <a:r>
              <a:rPr lang="en-IN" b="1" dirty="0"/>
              <a:t>Personal Assets Of Any Shareholder Or Partner Of Cd Provided Such Assets Are Not Held On Account Of Avoidance Transactions That May Be Avoided Under Section 43, 45, 50 &amp; 66</a:t>
            </a:r>
            <a:endParaRPr lang="en-US" b="1" dirty="0"/>
          </a:p>
          <a:p>
            <a:pPr marL="400050" indent="-400050" algn="just">
              <a:buFont typeface="+mj-lt"/>
              <a:buAutoNum type="romanLcPeriod"/>
            </a:pPr>
            <a:endParaRPr lang="en-US" sz="1200" b="1" dirty="0"/>
          </a:p>
          <a:p>
            <a:pPr marL="400050" lvl="0" indent="-400050" algn="just">
              <a:buFont typeface="+mj-lt"/>
              <a:buAutoNum type="romanLcPeriod"/>
            </a:pPr>
            <a:r>
              <a:rPr lang="en-IN" b="1" dirty="0"/>
              <a:t>Assets Of Any Indian Or Foreign Subsidiary Of The Corporate Debtor; Or </a:t>
            </a:r>
            <a:endParaRPr lang="en-US" b="1" dirty="0"/>
          </a:p>
          <a:p>
            <a:pPr marL="400050" indent="-400050" algn="just">
              <a:buFont typeface="+mj-lt"/>
              <a:buAutoNum type="romanLcPeriod"/>
            </a:pPr>
            <a:endParaRPr lang="en-US" sz="1200" b="1" dirty="0"/>
          </a:p>
          <a:p>
            <a:pPr marL="400050" lvl="0" indent="-400050" algn="just">
              <a:buFont typeface="+mj-lt"/>
              <a:buAutoNum type="romanLcPeriod"/>
            </a:pPr>
            <a:r>
              <a:rPr lang="en-IN" b="1" dirty="0"/>
              <a:t>Any Other Assets As May Be Specified By The Board, Including Assets Which Could Be Subject To Set-off On Account Of Mutual Dealings Between The Corporate Debtor And Any Creditor. </a:t>
            </a:r>
            <a:endParaRPr lang="en-US" b="1" dirty="0"/>
          </a:p>
        </p:txBody>
      </p:sp>
    </p:spTree>
    <p:extLst>
      <p:ext uri="{BB962C8B-B14F-4D97-AF65-F5344CB8AC3E}">
        <p14:creationId xmlns:p14="http://schemas.microsoft.com/office/powerpoint/2010/main" val="14921194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832268" y="136886"/>
            <a:ext cx="10885193" cy="1144369"/>
          </a:xfrm>
          <a:solidFill>
            <a:schemeClr val="accent1">
              <a:lumMod val="60000"/>
              <a:lumOff val="40000"/>
            </a:schemeClr>
          </a:solidFill>
        </p:spPr>
        <p:txBody>
          <a:bodyPr>
            <a:noAutofit/>
          </a:bodyPr>
          <a:lstStyle/>
          <a:p>
            <a:r>
              <a:rPr lang="en-US" sz="4000" b="1" dirty="0"/>
              <a:t>DISPUTES WITH REGARD TO WORKMEN DUES, PF, GRATUITY AND SUPERANNUATION FUND</a:t>
            </a:r>
            <a:endParaRPr lang="en-IN" sz="4000" dirty="0"/>
          </a:p>
        </p:txBody>
      </p:sp>
      <p:sp>
        <p:nvSpPr>
          <p:cNvPr id="3" name="Rectangle 2">
            <a:extLst>
              <a:ext uri="{FF2B5EF4-FFF2-40B4-BE49-F238E27FC236}">
                <a16:creationId xmlns:a16="http://schemas.microsoft.com/office/drawing/2014/main" id="{B7AF2FAA-A75D-4C6A-9EE5-2E4BA3E2C681}"/>
              </a:ext>
            </a:extLst>
          </p:cNvPr>
          <p:cNvSpPr/>
          <p:nvPr/>
        </p:nvSpPr>
        <p:spPr>
          <a:xfrm>
            <a:off x="793939" y="1421019"/>
            <a:ext cx="10559859" cy="5078313"/>
          </a:xfrm>
          <a:prstGeom prst="rect">
            <a:avLst/>
          </a:prstGeom>
          <a:solidFill>
            <a:schemeClr val="accent1">
              <a:lumMod val="20000"/>
              <a:lumOff val="80000"/>
            </a:schemeClr>
          </a:solid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Mr</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Savan</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Godiwala</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liquidator of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Lanco</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Infratech Limited ) Vs. Mr.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Apalla</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Siva Kumar (11/02/2020, NCLAT DELHI</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NCLAT held that it is the settled position of law, that the provident fund, the pension fund and the gratuity fund, do not come within the purview of liquidation estate for the purpose of distribution of assets under Section 53 of the Code.  Based on this, the only inference which can be drawn is that Pension Fund,  Gratuity  Fund  and  Provident  Fund  can‘t  be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utilised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attached  or distributed by the liquidator, to satisfy the claim of other creditors.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a case, where no fund is created by a company, in violation of the Statutory provision of the Sec 4 of the Payment of Gratuity Act, 1972, then in that situation also, the Liquidator cannot be directed to make the payment of gratuity to the employees because the Liquidator</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Payment of Gratuity to employees depends on their entitlement of Gratuity, subject to the fulfilment of the conditions laid down under the payment of Gratuity Act, 1972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and also on the availability of the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fund in this regard</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Based on the judgment of NCLAT in case of the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State Bank of India Vs. Moser Baer </a:t>
            </a:r>
            <a:r>
              <a:rPr kumimoji="0" lang="en-US" sz="1800" b="1" i="1" u="none" strike="noStrike" kern="1200" cap="none" spc="0" normalizeH="0" baseline="0" noProof="0" dirty="0" err="1">
                <a:ln>
                  <a:noFill/>
                </a:ln>
                <a:solidFill>
                  <a:prstClr val="black"/>
                </a:solidFill>
                <a:effectLst/>
                <a:uLnTx/>
                <a:uFillTx/>
                <a:latin typeface="Calibri" panose="020F0502020204030204"/>
                <a:ea typeface="+mn-ea"/>
                <a:cs typeface="+mn-cs"/>
              </a:rPr>
              <a:t>Karamchari</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 Union and Another (19/3/2019)</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it is clear that in terms of sub-Section (4)(a)(iii) of Section 36 all sums due to any workman or employees from the Provident Fund, Pension Fund and the Gratuity Fund, do not form part of the liquidation estate/liquidation assets of the Corporate Debtor. It was held that the ‘Provident Fund Dues’, ‘Pension Fund Dues’ and ‘Gratuity Fund Dues’ cannot be part of Section 53 of the Code.</a:t>
            </a: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3273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548418" cy="3111689"/>
          </a:xfrm>
          <a:solidFill>
            <a:schemeClr val="dk1"/>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IN" sz="3600" b="1" u="sng" dirty="0">
                <a:solidFill>
                  <a:schemeClr val="bg1"/>
                </a:solidFill>
              </a:rPr>
              <a:t>Distribution of assets (WATERFALL MECHANISM)</a:t>
            </a:r>
            <a:r>
              <a:rPr lang="en-IN" sz="3600" dirty="0">
                <a:solidFill>
                  <a:schemeClr val="bg1"/>
                </a:solidFill>
              </a:rPr>
              <a:t> </a:t>
            </a:r>
          </a:p>
        </p:txBody>
      </p:sp>
      <p:sp>
        <p:nvSpPr>
          <p:cNvPr id="3" name="Rectangle 2"/>
          <p:cNvSpPr/>
          <p:nvPr/>
        </p:nvSpPr>
        <p:spPr>
          <a:xfrm>
            <a:off x="0" y="2932585"/>
            <a:ext cx="3548418" cy="3914918"/>
          </a:xfrm>
          <a:prstGeom prst="rect">
            <a:avLst/>
          </a:prstGeom>
          <a:solidFill>
            <a:schemeClr val="dk1">
              <a:alpha val="64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IN" sz="2400" b="1" i="0" u="none" strike="noStrike" kern="1200" cap="none" spc="0" normalizeH="0" baseline="0" noProof="0" dirty="0">
                <a:ln>
                  <a:noFill/>
                </a:ln>
                <a:solidFill>
                  <a:prstClr val="white"/>
                </a:solidFill>
                <a:effectLst/>
                <a:uLnTx/>
                <a:uFillTx/>
                <a:latin typeface="Calibri"/>
                <a:ea typeface="Times New Roman" panose="02020603050405020304" pitchFamily="18" charset="0"/>
                <a:cs typeface="Arial" panose="020B0604020202020204" pitchFamily="34" charset="0"/>
              </a:rPr>
              <a:t>Amount available under a Resolution Plan or proceeds of sale of assets of the liquidation estate will be distributed in the manner and in the priority based on the value of security Interest of each creditor:</a:t>
            </a:r>
          </a:p>
        </p:txBody>
      </p:sp>
      <p:graphicFrame>
        <p:nvGraphicFramePr>
          <p:cNvPr id="5" name="Diagram 4"/>
          <p:cNvGraphicFramePr/>
          <p:nvPr/>
        </p:nvGraphicFramePr>
        <p:xfrm>
          <a:off x="3704633" y="0"/>
          <a:ext cx="8305397" cy="6587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97458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35169" y="365125"/>
            <a:ext cx="10718631" cy="1325563"/>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IN" sz="3600" b="1" dirty="0"/>
              <a:t>DISTRIBUTION OF ASSETS OR DISTRIBUTION OF LIQUIDATION ESTATE</a:t>
            </a:r>
            <a:endParaRPr lang="en-IN" sz="3600" dirty="0"/>
          </a:p>
        </p:txBody>
      </p:sp>
      <p:sp>
        <p:nvSpPr>
          <p:cNvPr id="3" name="Rectangle 2"/>
          <p:cNvSpPr/>
          <p:nvPr/>
        </p:nvSpPr>
        <p:spPr>
          <a:xfrm>
            <a:off x="635168" y="1761982"/>
            <a:ext cx="10718631" cy="494814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IN" sz="1800" b="1" i="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Section 53 of IBC</a:t>
            </a:r>
            <a:endParaRPr kumimoji="0" lang="en-IN"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IN" sz="1800" b="1" i="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Sub section (1)</a:t>
            </a:r>
            <a:endParaRPr kumimoji="0" lang="en-IN"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IN" sz="1800" b="1" i="0" u="none" strike="noStrike" kern="1200" cap="none" spc="0" normalizeH="0" baseline="0" noProof="0" dirty="0">
                <a:ln>
                  <a:noFill/>
                </a:ln>
                <a:solidFill>
                  <a:srgbClr val="000009"/>
                </a:solidFill>
                <a:effectLst/>
                <a:uLnTx/>
                <a:uFillTx/>
                <a:latin typeface="Calibri"/>
                <a:ea typeface="Calibri" panose="020F0502020204030204" pitchFamily="34" charset="0"/>
                <a:cs typeface="Times New Roman" panose="02020603050405020304" pitchFamily="18" charset="0"/>
              </a:rPr>
              <a:t>Notwithstanding anything to the contrary contained in any law enacted by the Parliament or any State Legislature for the time being in force;</a:t>
            </a:r>
            <a:endParaRPr kumimoji="0" lang="en-IN"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IN" sz="1800" b="1" i="0" u="none" strike="noStrike" kern="1200" cap="none" spc="0" normalizeH="0" baseline="0" noProof="0" dirty="0">
                <a:ln>
                  <a:noFill/>
                </a:ln>
                <a:solidFill>
                  <a:srgbClr val="000009"/>
                </a:solidFill>
                <a:effectLst/>
                <a:uLnTx/>
                <a:uFillTx/>
                <a:latin typeface="Calibri"/>
                <a:ea typeface="Calibri" panose="020F0502020204030204" pitchFamily="34" charset="0"/>
                <a:cs typeface="Times New Roman" panose="02020603050405020304" pitchFamily="18" charset="0"/>
              </a:rPr>
              <a:t>The proceeds from the sale of the liquidation assets shall be distributed in the following order of priority; and </a:t>
            </a:r>
            <a:endParaRPr kumimoji="0" lang="en-IN"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IN" sz="1800" b="1" i="0" u="none" strike="noStrike" kern="1200" cap="none" spc="0" normalizeH="0" baseline="0" noProof="0" dirty="0">
                <a:ln>
                  <a:noFill/>
                </a:ln>
                <a:solidFill>
                  <a:srgbClr val="000009"/>
                </a:solidFill>
                <a:effectLst/>
                <a:uLnTx/>
                <a:uFillTx/>
                <a:latin typeface="Calibri"/>
                <a:ea typeface="Calibri" panose="020F0502020204030204" pitchFamily="34" charset="0"/>
                <a:cs typeface="Times New Roman" panose="02020603050405020304" pitchFamily="18" charset="0"/>
              </a:rPr>
              <a:t>within such period as may be specified, namely</a:t>
            </a:r>
            <a:endParaRPr kumimoji="0" lang="en-IN"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107000"/>
              </a:lnSpc>
              <a:spcBef>
                <a:spcPts val="0"/>
              </a:spcBef>
              <a:spcAft>
                <a:spcPts val="0"/>
              </a:spcAft>
              <a:buClrTx/>
              <a:buSzTx/>
              <a:buFont typeface="+mj-lt"/>
              <a:buAutoNum type="alphaLcParenBoth"/>
              <a:tabLst/>
              <a:defRPr/>
            </a:pPr>
            <a:r>
              <a:rPr kumimoji="0" lang="en-IN" sz="1800" b="1"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rPr>
              <a:t>The insolvency resolution process costs and the liquidation costs paid in full; </a:t>
            </a:r>
            <a:endParaRPr kumimoji="0" lang="en-IN"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lphaLcParenBoth"/>
              <a:tabLst/>
              <a:defRPr/>
            </a:pPr>
            <a:r>
              <a:rPr kumimoji="0" lang="en-IN" sz="1800" b="1"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rPr>
              <a:t>The following debts which shall rank equally between and among the following; -</a:t>
            </a:r>
            <a:endParaRPr kumimoji="0" lang="en-IN"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mj-lt"/>
              <a:buAutoNum type="romanLcParenR"/>
              <a:tabLst/>
              <a:defRPr/>
            </a:pPr>
            <a:r>
              <a:rPr kumimoji="0" lang="en-IN" sz="1800" b="1"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rPr>
              <a:t>workmen’s dues for the period of twenty-four months preceding the liquidation commencement date; and</a:t>
            </a:r>
            <a:endParaRPr kumimoji="0" lang="en-IN"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914400" marR="0" lvl="0" indent="0" algn="l" defTabSz="914400" rtl="0" eaLnBrk="1" fontAlgn="auto" latinLnBrk="0" hangingPunct="1">
              <a:lnSpc>
                <a:spcPct val="107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rPr>
              <a:t> </a:t>
            </a:r>
            <a:endParaRPr kumimoji="0" lang="en-IN"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800"/>
              </a:spcAft>
              <a:buClrTx/>
              <a:buSzTx/>
              <a:buFont typeface="+mj-lt"/>
              <a:buAutoNum type="romanLcParenR"/>
              <a:tabLst/>
              <a:defRPr/>
            </a:pPr>
            <a:r>
              <a:rPr kumimoji="0" lang="en-IN" sz="1800" b="1"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rPr>
              <a:t>debts owed to a secured creditor in the event such secured creditor has relinquished security in the manner set out in section 52</a:t>
            </a:r>
            <a:endParaRPr kumimoji="0" lang="en-IN"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3149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599" y="1583474"/>
            <a:ext cx="10972800" cy="501752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marR="0" lvl="0" indent="-342900" algn="just" defTabSz="914400" rtl="0" eaLnBrk="1" fontAlgn="auto" latinLnBrk="0" hangingPunct="1">
              <a:lnSpc>
                <a:spcPct val="107000"/>
              </a:lnSpc>
              <a:spcBef>
                <a:spcPts val="0"/>
              </a:spcBef>
              <a:spcAft>
                <a:spcPts val="0"/>
              </a:spcAft>
              <a:buClrTx/>
              <a:buSzTx/>
              <a:buFont typeface="+mj-lt"/>
              <a:buAutoNum type="alphaLcParenR" startAt="3"/>
              <a:tabLst/>
              <a:defRPr/>
            </a:pPr>
            <a:r>
              <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Wages and any unpaid dues owed to employees other than workmen for the </a:t>
            </a:r>
            <a:r>
              <a:rPr kumimoji="0" lang="en-IN"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period of twelve months</a:t>
            </a:r>
            <a:r>
              <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preceding the liquidation commencement date;</a:t>
            </a:r>
          </a:p>
          <a:p>
            <a:pPr marL="342900" marR="0" lvl="0" indent="-342900" algn="just" defTabSz="914400" rtl="0" eaLnBrk="1" fontAlgn="auto" latinLnBrk="0" hangingPunct="1">
              <a:lnSpc>
                <a:spcPct val="107000"/>
              </a:lnSpc>
              <a:spcBef>
                <a:spcPts val="0"/>
              </a:spcBef>
              <a:spcAft>
                <a:spcPts val="0"/>
              </a:spcAft>
              <a:buClrTx/>
              <a:buSzTx/>
              <a:buFont typeface="+mj-lt"/>
              <a:buAutoNum type="alphaLcParenR" startAt="4"/>
              <a:tabLst/>
              <a:defRPr/>
            </a:pPr>
            <a:r>
              <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Financial debts owed to unsecured creditor </a:t>
            </a:r>
          </a:p>
          <a:p>
            <a:pPr marL="342900" marR="0" lvl="0" indent="-342900" algn="just" defTabSz="914400" rtl="0" eaLnBrk="1" fontAlgn="auto" latinLnBrk="0" hangingPunct="1">
              <a:lnSpc>
                <a:spcPct val="107000"/>
              </a:lnSpc>
              <a:spcBef>
                <a:spcPts val="0"/>
              </a:spcBef>
              <a:spcAft>
                <a:spcPts val="0"/>
              </a:spcAft>
              <a:buClrTx/>
              <a:buSzTx/>
              <a:buFont typeface="+mj-lt"/>
              <a:buAutoNum type="alphaLcParenR" startAt="5"/>
              <a:tabLst/>
              <a:defRPr/>
            </a:pPr>
            <a:r>
              <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following dues shall rank equally between and among the following: -</a:t>
            </a:r>
          </a:p>
          <a:p>
            <a:pPr marL="457200" marR="0" lvl="0" indent="0" algn="just" defTabSz="914400" rtl="0" eaLnBrk="1" fontAlgn="auto" latinLnBrk="0" hangingPunct="1">
              <a:lnSpc>
                <a:spcPct val="107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gn="just" defTabSz="914400" rtl="0" eaLnBrk="1" fontAlgn="auto" latinLnBrk="0" hangingPunct="1">
              <a:lnSpc>
                <a:spcPct val="107000"/>
              </a:lnSpc>
              <a:spcBef>
                <a:spcPts val="0"/>
              </a:spcBef>
              <a:spcAft>
                <a:spcPts val="0"/>
              </a:spcAft>
              <a:buClrTx/>
              <a:buSzTx/>
              <a:buFont typeface="+mj-lt"/>
              <a:buAutoNum type="romanLcParenR"/>
              <a:tabLst/>
              <a:defRPr/>
            </a:pPr>
            <a:r>
              <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Any amount due to the </a:t>
            </a:r>
            <a:r>
              <a:rPr kumimoji="0" lang="en-IN"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Central Government</a:t>
            </a:r>
            <a:r>
              <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a:t>
            </a:r>
          </a:p>
          <a:p>
            <a:pPr marL="1143000" marR="0" lvl="2" indent="-2286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Any amount due to the </a:t>
            </a:r>
            <a:r>
              <a:rPr kumimoji="0" lang="en-IN"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State Government;</a:t>
            </a:r>
            <a:r>
              <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including </a:t>
            </a:r>
          </a:p>
          <a:p>
            <a:pPr marL="1143000" marR="0" lvl="2" indent="-2286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amount to be received on account of the </a:t>
            </a:r>
            <a:r>
              <a:rPr kumimoji="0" lang="en-IN"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Consolidated Fund of India</a:t>
            </a:r>
            <a:r>
              <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the </a:t>
            </a:r>
            <a:r>
              <a:rPr kumimoji="0" lang="en-IN"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Consolidated Fund of a State</a:t>
            </a:r>
            <a:r>
              <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if any, </a:t>
            </a:r>
          </a:p>
          <a:p>
            <a:pPr marL="1143000" marR="0" lvl="2" indent="-2286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respect of the </a:t>
            </a:r>
            <a:r>
              <a:rPr kumimoji="0" lang="en-IN"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whole or any part of the period of two years</a:t>
            </a:r>
            <a:r>
              <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preceding the liquidation commencement date</a:t>
            </a:r>
          </a:p>
          <a:p>
            <a:pPr marL="1371600" marR="0" lvl="0" indent="0" algn="just" defTabSz="914400" rtl="0" eaLnBrk="1" fontAlgn="auto" latinLnBrk="0" hangingPunct="1">
              <a:lnSpc>
                <a:spcPct val="107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gn="just" defTabSz="914400" rtl="0" eaLnBrk="1" fontAlgn="auto" latinLnBrk="0" hangingPunct="1">
              <a:lnSpc>
                <a:spcPct val="107000"/>
              </a:lnSpc>
              <a:spcBef>
                <a:spcPts val="0"/>
              </a:spcBef>
              <a:spcAft>
                <a:spcPts val="0"/>
              </a:spcAft>
              <a:buClrTx/>
              <a:buSzTx/>
              <a:buFont typeface="+mj-lt"/>
              <a:buAutoNum type="romanLcParenR"/>
              <a:tabLst/>
              <a:defRPr/>
            </a:pPr>
            <a:r>
              <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Debts owed to a secured creditor for any amount unpaid following the enforcement of security interest</a:t>
            </a:r>
          </a:p>
          <a:p>
            <a:pPr marL="914400" marR="0" lvl="0" indent="0" algn="l" defTabSz="914400" rtl="0" eaLnBrk="1" fontAlgn="auto" latinLnBrk="0" hangingPunct="1">
              <a:lnSpc>
                <a:spcPct val="107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4" name="Title 1"/>
          <p:cNvSpPr>
            <a:spLocks noGrp="1"/>
          </p:cNvSpPr>
          <p:nvPr>
            <p:ph type="title"/>
          </p:nvPr>
        </p:nvSpPr>
        <p:spPr>
          <a:xfrm>
            <a:off x="609600" y="274639"/>
            <a:ext cx="10972800" cy="1143000"/>
          </a:xfrm>
        </p:spPr>
        <p:style>
          <a:lnRef idx="1">
            <a:schemeClr val="accent6"/>
          </a:lnRef>
          <a:fillRef idx="2">
            <a:schemeClr val="accent6"/>
          </a:fillRef>
          <a:effectRef idx="1">
            <a:schemeClr val="accent6"/>
          </a:effectRef>
          <a:fontRef idx="minor">
            <a:schemeClr val="dk1"/>
          </a:fontRef>
        </p:style>
        <p:txBody>
          <a:bodyPr>
            <a:noAutofit/>
          </a:bodyPr>
          <a:lstStyle/>
          <a:p>
            <a:r>
              <a:rPr lang="en-IN" sz="3600" b="1" dirty="0"/>
              <a:t>DISTRIBUTION OF ASSETS OR DISTRIBUTION OF LIQUIDATION ESTATE... </a:t>
            </a:r>
            <a:r>
              <a:rPr lang="en-IN" sz="2400" b="1" dirty="0"/>
              <a:t>Contd.</a:t>
            </a:r>
            <a:r>
              <a:rPr lang="en-IN" sz="3600" b="1" dirty="0"/>
              <a:t> </a:t>
            </a:r>
            <a:endParaRPr lang="en-IN" sz="3600" dirty="0"/>
          </a:p>
        </p:txBody>
      </p:sp>
    </p:spTree>
    <p:extLst>
      <p:ext uri="{BB962C8B-B14F-4D97-AF65-F5344CB8AC3E}">
        <p14:creationId xmlns:p14="http://schemas.microsoft.com/office/powerpoint/2010/main" val="5509888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09600" y="274639"/>
            <a:ext cx="10972800" cy="1143000"/>
          </a:xfrm>
        </p:spPr>
        <p:style>
          <a:lnRef idx="1">
            <a:schemeClr val="accent6"/>
          </a:lnRef>
          <a:fillRef idx="2">
            <a:schemeClr val="accent6"/>
          </a:fillRef>
          <a:effectRef idx="1">
            <a:schemeClr val="accent6"/>
          </a:effectRef>
          <a:fontRef idx="minor">
            <a:schemeClr val="dk1"/>
          </a:fontRef>
        </p:style>
        <p:txBody>
          <a:bodyPr>
            <a:noAutofit/>
          </a:bodyPr>
          <a:lstStyle/>
          <a:p>
            <a:r>
              <a:rPr lang="en-IN" sz="3600" b="1" dirty="0"/>
              <a:t>DISTRIBUTION OF ASSETS OR DISTRIBUTION OF LIQUIDATION ESTATE... </a:t>
            </a:r>
            <a:r>
              <a:rPr lang="en-IN" sz="2400" b="1" dirty="0"/>
              <a:t>Contd.</a:t>
            </a:r>
            <a:r>
              <a:rPr lang="en-IN" sz="3600" b="1" dirty="0"/>
              <a:t> </a:t>
            </a:r>
            <a:endParaRPr lang="en-IN" sz="3600" dirty="0"/>
          </a:p>
        </p:txBody>
      </p:sp>
      <p:sp>
        <p:nvSpPr>
          <p:cNvPr id="4" name="Rectangle 3"/>
          <p:cNvSpPr/>
          <p:nvPr/>
        </p:nvSpPr>
        <p:spPr>
          <a:xfrm>
            <a:off x="609600" y="1825376"/>
            <a:ext cx="10921696" cy="453951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mj-lt"/>
              <a:buAutoNum type="alphaLcParenR" startAt="6"/>
              <a:tabLst/>
              <a:defRPr/>
            </a:pPr>
            <a:r>
              <a:rPr kumimoji="0" lang="en-IN"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Any remaining debts and dues</a:t>
            </a:r>
          </a:p>
          <a:p>
            <a:pPr marL="1371600" marR="0" lvl="0" indent="0" algn="l" defTabSz="914400" rtl="0" eaLnBrk="1" fontAlgn="auto" latinLnBrk="0" hangingPunct="1">
              <a:lnSpc>
                <a:spcPct val="107000"/>
              </a:lnSpc>
              <a:spcBef>
                <a:spcPts val="0"/>
              </a:spcBef>
              <a:spcAft>
                <a:spcPts val="0"/>
              </a:spcAft>
              <a:buClrTx/>
              <a:buSzTx/>
              <a:buFontTx/>
              <a:buNone/>
              <a:tabLst/>
              <a:defRPr/>
            </a:pPr>
            <a:r>
              <a:rPr kumimoji="0" lang="en-IN" sz="2400" b="1" i="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For Example</a:t>
            </a:r>
            <a:r>
              <a:rPr kumimoji="0" lang="en-IN"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p>
          <a:p>
            <a:pPr marL="1143000" marR="0" lvl="2" indent="-2286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IN"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workmen dues beyond 24 months</a:t>
            </a:r>
          </a:p>
          <a:p>
            <a:pPr marL="1143000" marR="0" lvl="2" indent="-2286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IN"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wages and any amount due to employees beyond 12 months</a:t>
            </a:r>
          </a:p>
          <a:p>
            <a:pPr marL="1143000" marR="0" lvl="2" indent="-2286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IN"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amount due to govt authorities for period beyond two years</a:t>
            </a:r>
          </a:p>
          <a:p>
            <a:pPr marL="1143000" marR="0" lvl="2" indent="-2286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IN" sz="2400" b="0" i="0" u="none" strike="noStrike" kern="1200" cap="none" spc="0" normalizeH="0" baseline="0" noProof="0" dirty="0">
                <a:ln>
                  <a:noFill/>
                </a:ln>
                <a:solidFill>
                  <a:prstClr val="black"/>
                </a:solidFill>
                <a:effectLst/>
                <a:uLnTx/>
                <a:uFillTx/>
                <a:latin typeface="Calibri"/>
                <a:ea typeface="+mn-ea"/>
                <a:cs typeface="+mn-cs"/>
              </a:rPr>
              <a:t>dues of parties against supply of goods or services</a:t>
            </a:r>
          </a:p>
          <a:p>
            <a:pPr marL="342900" marR="0" lvl="0" indent="-342900" algn="l" defTabSz="914400" rtl="0" eaLnBrk="1" fontAlgn="auto" latinLnBrk="0" hangingPunct="1">
              <a:lnSpc>
                <a:spcPct val="107000"/>
              </a:lnSpc>
              <a:spcBef>
                <a:spcPts val="0"/>
              </a:spcBef>
              <a:spcAft>
                <a:spcPts val="800"/>
              </a:spcAft>
              <a:buClrTx/>
              <a:buSzTx/>
              <a:buFont typeface="+mj-lt"/>
              <a:buAutoNum type="alphaLcParenR" startAt="7"/>
              <a:tabLst/>
              <a:defRPr/>
            </a:pPr>
            <a:endParaRPr kumimoji="0" lang="en-IN"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7000"/>
              </a:lnSpc>
              <a:spcBef>
                <a:spcPts val="0"/>
              </a:spcBef>
              <a:spcAft>
                <a:spcPts val="800"/>
              </a:spcAft>
              <a:buClrTx/>
              <a:buSzTx/>
              <a:buFont typeface="+mj-lt"/>
              <a:buAutoNum type="alphaLcParenR" startAt="7"/>
              <a:tabLst/>
              <a:defRPr/>
            </a:pPr>
            <a:r>
              <a:rPr kumimoji="0" lang="en-IN" sz="2400" b="0" i="0" u="none" strike="noStrike" kern="1200" cap="none" spc="0" normalizeH="0" baseline="0" noProof="0" dirty="0">
                <a:ln>
                  <a:noFill/>
                </a:ln>
                <a:solidFill>
                  <a:prstClr val="black"/>
                </a:solidFill>
                <a:effectLst/>
                <a:uLnTx/>
                <a:uFillTx/>
                <a:latin typeface="Calibri"/>
                <a:ea typeface="+mn-ea"/>
                <a:cs typeface="+mn-cs"/>
              </a:rPr>
              <a:t>Preference shareholders, if any; and </a:t>
            </a:r>
          </a:p>
          <a:p>
            <a:pPr marL="342900" marR="0" lvl="0" indent="-342900" algn="l" defTabSz="914400" rtl="0" eaLnBrk="1" fontAlgn="auto" latinLnBrk="0" hangingPunct="1">
              <a:lnSpc>
                <a:spcPct val="107000"/>
              </a:lnSpc>
              <a:spcBef>
                <a:spcPts val="0"/>
              </a:spcBef>
              <a:spcAft>
                <a:spcPts val="800"/>
              </a:spcAft>
              <a:buClrTx/>
              <a:buSzTx/>
              <a:buFont typeface="+mj-lt"/>
              <a:buAutoNum type="alphaLcParenR" startAt="7"/>
              <a:tabLst/>
              <a:defRPr/>
            </a:pPr>
            <a:r>
              <a:rPr kumimoji="0" lang="en-IN" sz="2400" b="0" i="0" u="none" strike="noStrike" kern="1200" cap="none" spc="0" normalizeH="0" baseline="0" noProof="0" dirty="0">
                <a:ln>
                  <a:noFill/>
                </a:ln>
                <a:solidFill>
                  <a:prstClr val="black"/>
                </a:solidFill>
                <a:effectLst/>
                <a:uLnTx/>
                <a:uFillTx/>
                <a:latin typeface="Calibri"/>
                <a:ea typeface="+mn-ea"/>
                <a:cs typeface="+mn-cs"/>
              </a:rPr>
              <a:t>Equity shareholders or partners, as the case may be </a:t>
            </a:r>
          </a:p>
          <a:p>
            <a:pPr marL="342900" marR="0" lvl="0" indent="-342900" algn="l" defTabSz="914400" rtl="0" eaLnBrk="1" fontAlgn="auto" latinLnBrk="0" hangingPunct="1">
              <a:lnSpc>
                <a:spcPct val="107000"/>
              </a:lnSpc>
              <a:spcBef>
                <a:spcPts val="0"/>
              </a:spcBef>
              <a:spcAft>
                <a:spcPts val="800"/>
              </a:spcAft>
              <a:buClrTx/>
              <a:buSzTx/>
              <a:buFont typeface="+mj-lt"/>
              <a:buAutoNum type="alphaLcParenR" startAt="7"/>
              <a:tabLst/>
              <a:defRPr/>
            </a:pPr>
            <a:endParaRPr kumimoji="0" lang="en-IN"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1854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45E33D-5404-4121-9401-B6B84267DF55}"/>
              </a:ext>
            </a:extLst>
          </p:cNvPr>
          <p:cNvSpPr>
            <a:spLocks noGrp="1"/>
          </p:cNvSpPr>
          <p:nvPr>
            <p:ph type="title"/>
          </p:nvPr>
        </p:nvSpPr>
        <p:spPr/>
        <p:txBody>
          <a:bodyPr/>
          <a:lstStyle/>
          <a:p>
            <a:pPr algn="ctr"/>
            <a:r>
              <a:rPr lang="en-IN" sz="3600" b="1" dirty="0"/>
              <a:t>REPORTS TO BE PREPAED BY LIQUIDATOR AND TIME LINE</a:t>
            </a:r>
            <a:endParaRPr lang="en-US" sz="3600" b="1" dirty="0"/>
          </a:p>
        </p:txBody>
      </p:sp>
      <p:pic>
        <p:nvPicPr>
          <p:cNvPr id="3" name="Picture 2">
            <a:extLst>
              <a:ext uri="{FF2B5EF4-FFF2-40B4-BE49-F238E27FC236}">
                <a16:creationId xmlns:a16="http://schemas.microsoft.com/office/drawing/2014/main" id="{1EF52B75-B1D6-48D1-B83F-1E7586914B4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9863353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2CC3AE1-0E0C-47CB-AEDC-6E0BFA85113F}"/>
              </a:ext>
            </a:extLst>
          </p:cNvPr>
          <p:cNvSpPr>
            <a:spLocks noGrp="1"/>
          </p:cNvSpPr>
          <p:nvPr>
            <p:ph type="title"/>
          </p:nvPr>
        </p:nvSpPr>
        <p:spPr/>
        <p:txBody>
          <a:bodyPr/>
          <a:lstStyle/>
          <a:p>
            <a:endParaRPr lang="en-IN" dirty="0"/>
          </a:p>
        </p:txBody>
      </p:sp>
      <p:pic>
        <p:nvPicPr>
          <p:cNvPr id="3" name="Picture 2">
            <a:extLst>
              <a:ext uri="{FF2B5EF4-FFF2-40B4-BE49-F238E27FC236}">
                <a16:creationId xmlns:a16="http://schemas.microsoft.com/office/drawing/2014/main" id="{F86784BE-F912-41DA-9A4A-171255F2A44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410278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D4E7BB4-C975-4E22-BD27-FB9567D42483}"/>
              </a:ext>
            </a:extLst>
          </p:cNvPr>
          <p:cNvSpPr>
            <a:spLocks noGrp="1"/>
          </p:cNvSpPr>
          <p:nvPr>
            <p:ph type="title"/>
          </p:nvPr>
        </p:nvSpPr>
        <p:spPr/>
        <p:txBody>
          <a:bodyPr/>
          <a:lstStyle/>
          <a:p>
            <a:endParaRPr lang="en-IN" dirty="0"/>
          </a:p>
        </p:txBody>
      </p:sp>
      <p:pic>
        <p:nvPicPr>
          <p:cNvPr id="3" name="Picture 2">
            <a:extLst>
              <a:ext uri="{FF2B5EF4-FFF2-40B4-BE49-F238E27FC236}">
                <a16:creationId xmlns:a16="http://schemas.microsoft.com/office/drawing/2014/main" id="{AB010834-9B2F-44B0-ABBE-7D66B01BA1F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94623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67167-9873-4B3F-A590-5BFA0DBBC01F}"/>
              </a:ext>
            </a:extLst>
          </p:cNvPr>
          <p:cNvSpPr>
            <a:spLocks noGrp="1"/>
          </p:cNvSpPr>
          <p:nvPr>
            <p:ph type="title"/>
          </p:nvPr>
        </p:nvSpPr>
        <p:spPr>
          <a:xfrm>
            <a:off x="334538" y="151582"/>
            <a:ext cx="11019262" cy="1325563"/>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3200" b="1" dirty="0"/>
              <a:t>RATIONALE FOR AMENDMENT THAT AT ANY POINT LIQUIDATION RESOLUTION CAN BE PASSED </a:t>
            </a:r>
            <a:endParaRPr lang="en-IN" sz="3200" dirty="0"/>
          </a:p>
        </p:txBody>
      </p:sp>
      <p:sp>
        <p:nvSpPr>
          <p:cNvPr id="3" name="Rectangle 2">
            <a:extLst>
              <a:ext uri="{FF2B5EF4-FFF2-40B4-BE49-F238E27FC236}">
                <a16:creationId xmlns:a16="http://schemas.microsoft.com/office/drawing/2014/main" id="{A877E5D7-371B-40F4-8F86-AAD442B45A3A}"/>
              </a:ext>
            </a:extLst>
          </p:cNvPr>
          <p:cNvSpPr/>
          <p:nvPr/>
        </p:nvSpPr>
        <p:spPr>
          <a:xfrm>
            <a:off x="334538" y="1527930"/>
            <a:ext cx="11085426" cy="4955203"/>
          </a:xfrm>
          <a:prstGeom prst="rect">
            <a:avLst/>
          </a:prstGeom>
          <a:solidFill>
            <a:schemeClr val="accent1">
              <a:lumMod val="40000"/>
              <a:lumOff val="60000"/>
            </a:schemeClr>
          </a:solidFill>
        </p:spPr>
        <p:txBody>
          <a:bodyPr wrap="square">
            <a:spAutoFit/>
          </a:bodyPr>
          <a:lstStyle/>
          <a:p>
            <a:pPr marL="285750" lvl="0" indent="-285750" algn="just">
              <a:spcAft>
                <a:spcPts val="1200"/>
              </a:spcAft>
              <a:buFont typeface="Wingdings" panose="05000000000000000000" pitchFamily="2" charset="2"/>
              <a:buChar char="v"/>
            </a:pPr>
            <a:r>
              <a:rPr lang="en-US" sz="2200" dirty="0"/>
              <a:t>In </a:t>
            </a:r>
            <a:r>
              <a:rPr lang="en-US" sz="2200" b="1" dirty="0"/>
              <a:t>VIP </a:t>
            </a:r>
            <a:r>
              <a:rPr lang="en-US" sz="2200" b="1" dirty="0" err="1"/>
              <a:t>Finvest</a:t>
            </a:r>
            <a:r>
              <a:rPr lang="en-US" sz="2200" b="1" dirty="0"/>
              <a:t> Consultancy Private Limited v. Bhupen Electronics </a:t>
            </a:r>
            <a:r>
              <a:rPr lang="en-US" sz="2200" dirty="0"/>
              <a:t>– Held that it is prudent for the company to go for liquidation, as the </a:t>
            </a:r>
            <a:r>
              <a:rPr lang="en-US" sz="2200" b="1" dirty="0"/>
              <a:t>company had not been operational for decades and had no employee on its payroll</a:t>
            </a:r>
            <a:r>
              <a:rPr lang="en-US" sz="2200" dirty="0"/>
              <a:t> </a:t>
            </a:r>
          </a:p>
          <a:p>
            <a:pPr marL="342900" lvl="0" indent="-342900" algn="just">
              <a:spcAft>
                <a:spcPts val="1200"/>
              </a:spcAft>
              <a:buFont typeface="Wingdings" panose="05000000000000000000" pitchFamily="2" charset="2"/>
              <a:buChar char="v"/>
            </a:pPr>
            <a:r>
              <a:rPr lang="en-US" sz="2200" b="1" dirty="0"/>
              <a:t>Chivas Trading Private Limited v. </a:t>
            </a:r>
            <a:r>
              <a:rPr lang="en-US" sz="2200" b="1" dirty="0" err="1"/>
              <a:t>Abhayam</a:t>
            </a:r>
            <a:r>
              <a:rPr lang="en-US" sz="2200" b="1" dirty="0"/>
              <a:t> Trading Limited (NCLT Chennai Bench)</a:t>
            </a:r>
            <a:r>
              <a:rPr lang="en-US" sz="2200" dirty="0"/>
              <a:t>, wherein the corporate debtor was liquidated as there was </a:t>
            </a:r>
            <a:r>
              <a:rPr lang="en-US" sz="2200" b="1" dirty="0"/>
              <a:t>lack of business opportunity, and the creditors felt there was no point putting good money to recover bad money</a:t>
            </a:r>
          </a:p>
          <a:p>
            <a:pPr marL="342900" lvl="0" indent="-342900" algn="just">
              <a:spcAft>
                <a:spcPts val="1200"/>
              </a:spcAft>
              <a:buFont typeface="Wingdings" panose="05000000000000000000" pitchFamily="2" charset="2"/>
              <a:buChar char="v"/>
            </a:pPr>
            <a:r>
              <a:rPr lang="en-US" sz="2200" b="1" dirty="0"/>
              <a:t>Best Deal TV Pvt. Ltd. (NCLT Mumbai Bench)</a:t>
            </a:r>
            <a:r>
              <a:rPr lang="en-US" sz="2200" dirty="0"/>
              <a:t>, the committee of creditors recommended liquidation since the </a:t>
            </a:r>
            <a:r>
              <a:rPr lang="en-US" sz="2200" b="1" dirty="0"/>
              <a:t>business activities were already closed down and all employees had left the corporate debtor</a:t>
            </a:r>
          </a:p>
          <a:p>
            <a:pPr marL="342900" lvl="0" indent="-342900" algn="just">
              <a:spcAft>
                <a:spcPts val="1200"/>
              </a:spcAft>
              <a:buFont typeface="Wingdings" panose="05000000000000000000" pitchFamily="2" charset="2"/>
              <a:buChar char="v"/>
            </a:pPr>
            <a:r>
              <a:rPr lang="en-US" sz="2200" b="1" dirty="0" err="1"/>
              <a:t>Esskay</a:t>
            </a:r>
            <a:r>
              <a:rPr lang="en-US" sz="2200" b="1" dirty="0"/>
              <a:t> Motors Pvt. Ltd</a:t>
            </a:r>
            <a:r>
              <a:rPr lang="en-US" sz="2200" dirty="0"/>
              <a:t>. contended that the resolution professional did not invite bids from interested parties, however, the committee of creditors noted that </a:t>
            </a:r>
            <a:r>
              <a:rPr lang="en-US" sz="2200" b="1" dirty="0"/>
              <a:t>inviting bids would only prolong the process of resolution and will not yield any result as the corporate debtor was not a going concern</a:t>
            </a:r>
            <a:endParaRPr kumimoji="0" lang="en-IN"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1428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05F74DF-39FE-4835-A3BB-93D2A9246B73}"/>
              </a:ext>
            </a:extLst>
          </p:cNvPr>
          <p:cNvSpPr>
            <a:spLocks noGrp="1"/>
          </p:cNvSpPr>
          <p:nvPr>
            <p:ph type="title"/>
          </p:nvPr>
        </p:nvSpPr>
        <p:spPr/>
        <p:txBody>
          <a:bodyPr/>
          <a:lstStyle/>
          <a:p>
            <a:endParaRPr lang="en-IN" dirty="0"/>
          </a:p>
        </p:txBody>
      </p:sp>
      <p:pic>
        <p:nvPicPr>
          <p:cNvPr id="3" name="Picture 2">
            <a:extLst>
              <a:ext uri="{FF2B5EF4-FFF2-40B4-BE49-F238E27FC236}">
                <a16:creationId xmlns:a16="http://schemas.microsoft.com/office/drawing/2014/main" id="{B3C1615F-1133-4B28-B853-84FFF114D2D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293488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80C8A97-84AE-48E0-9F5D-F99F449C0D18}"/>
              </a:ext>
            </a:extLst>
          </p:cNvPr>
          <p:cNvSpPr>
            <a:spLocks noGrp="1"/>
          </p:cNvSpPr>
          <p:nvPr>
            <p:ph type="title"/>
          </p:nvPr>
        </p:nvSpPr>
        <p:spPr/>
        <p:txBody>
          <a:bodyPr/>
          <a:lstStyle/>
          <a:p>
            <a:endParaRPr lang="en-IN" dirty="0"/>
          </a:p>
        </p:txBody>
      </p:sp>
      <p:pic>
        <p:nvPicPr>
          <p:cNvPr id="3" name="Picture 2">
            <a:extLst>
              <a:ext uri="{FF2B5EF4-FFF2-40B4-BE49-F238E27FC236}">
                <a16:creationId xmlns:a16="http://schemas.microsoft.com/office/drawing/2014/main" id="{1C7A50D8-9136-42F7-9792-F663C79700C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7247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786AA48-FA2B-4559-8A89-A383F19E0E33}"/>
              </a:ext>
            </a:extLst>
          </p:cNvPr>
          <p:cNvSpPr>
            <a:spLocks noGrp="1"/>
          </p:cNvSpPr>
          <p:nvPr>
            <p:ph type="title"/>
          </p:nvPr>
        </p:nvSpPr>
        <p:spPr/>
        <p:txBody>
          <a:bodyPr/>
          <a:lstStyle/>
          <a:p>
            <a:endParaRPr lang="en-IN" dirty="0"/>
          </a:p>
        </p:txBody>
      </p:sp>
      <p:pic>
        <p:nvPicPr>
          <p:cNvPr id="3" name="Picture 2">
            <a:extLst>
              <a:ext uri="{FF2B5EF4-FFF2-40B4-BE49-F238E27FC236}">
                <a16:creationId xmlns:a16="http://schemas.microsoft.com/office/drawing/2014/main" id="{000C69A7-F2ED-4D19-99B7-A976D482011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929980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DF6EDBA-C5C8-4E5D-85E1-46E4F30B7811}"/>
              </a:ext>
            </a:extLst>
          </p:cNvPr>
          <p:cNvSpPr>
            <a:spLocks noGrp="1"/>
          </p:cNvSpPr>
          <p:nvPr>
            <p:ph type="title"/>
          </p:nvPr>
        </p:nvSpPr>
        <p:spPr/>
        <p:txBody>
          <a:bodyPr/>
          <a:lstStyle/>
          <a:p>
            <a:pPr algn="ctr"/>
            <a:r>
              <a:rPr lang="en-IN" sz="3200" b="1" dirty="0">
                <a:solidFill>
                  <a:schemeClr val="bg1"/>
                </a:solidFill>
              </a:rPr>
              <a:t>REGISTERS AND BOOKS OF ACCOUNTS- Reg 6</a:t>
            </a:r>
            <a:endParaRPr lang="en-US" sz="3200" b="1" dirty="0">
              <a:solidFill>
                <a:schemeClr val="bg1"/>
              </a:solidFill>
            </a:endParaRPr>
          </a:p>
        </p:txBody>
      </p:sp>
      <p:pic>
        <p:nvPicPr>
          <p:cNvPr id="3" name="Picture 2">
            <a:extLst>
              <a:ext uri="{FF2B5EF4-FFF2-40B4-BE49-F238E27FC236}">
                <a16:creationId xmlns:a16="http://schemas.microsoft.com/office/drawing/2014/main" id="{6799B43E-1B59-4639-9666-89461C06E2D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138793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699BCDB-A6CD-48A0-B10A-45153540F0D9}"/>
              </a:ext>
            </a:extLst>
          </p:cNvPr>
          <p:cNvSpPr>
            <a:spLocks noGrp="1"/>
          </p:cNvSpPr>
          <p:nvPr>
            <p:ph type="title"/>
          </p:nvPr>
        </p:nvSpPr>
        <p:spPr/>
        <p:txBody>
          <a:bodyPr/>
          <a:lstStyle/>
          <a:p>
            <a:pPr algn="ctr"/>
            <a:r>
              <a:rPr lang="en-IN" sz="3600" b="1" dirty="0"/>
              <a:t>REALISATION OR SALE OF ASSETS (Chapter VI)</a:t>
            </a:r>
            <a:endParaRPr lang="en-US" sz="3600" b="1" dirty="0"/>
          </a:p>
        </p:txBody>
      </p:sp>
      <p:pic>
        <p:nvPicPr>
          <p:cNvPr id="3" name="Picture 2">
            <a:extLst>
              <a:ext uri="{FF2B5EF4-FFF2-40B4-BE49-F238E27FC236}">
                <a16:creationId xmlns:a16="http://schemas.microsoft.com/office/drawing/2014/main" id="{7D2F3028-7469-422D-8E32-6487F2D6CC6B}"/>
              </a:ext>
            </a:extLst>
          </p:cNvPr>
          <p:cNvPicPr/>
          <p:nvPr/>
        </p:nvPicPr>
        <p:blipFill>
          <a:blip r:embed="rId2"/>
          <a:stretch>
            <a:fillRect/>
          </a:stretch>
        </p:blipFill>
        <p:spPr>
          <a:xfrm>
            <a:off x="0" y="-5476"/>
            <a:ext cx="12192000" cy="6858000"/>
          </a:xfrm>
          <a:prstGeom prst="rect">
            <a:avLst/>
          </a:prstGeom>
        </p:spPr>
      </p:pic>
    </p:spTree>
    <p:extLst>
      <p:ext uri="{BB962C8B-B14F-4D97-AF65-F5344CB8AC3E}">
        <p14:creationId xmlns:p14="http://schemas.microsoft.com/office/powerpoint/2010/main" val="16543940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7A2DC3A-34F2-47E2-B1CB-07B25CF9CBFE}"/>
              </a:ext>
            </a:extLst>
          </p:cNvPr>
          <p:cNvSpPr>
            <a:spLocks noGrp="1"/>
          </p:cNvSpPr>
          <p:nvPr>
            <p:ph type="title"/>
          </p:nvPr>
        </p:nvSpPr>
        <p:spPr/>
        <p:txBody>
          <a:bodyPr/>
          <a:lstStyle/>
          <a:p>
            <a:r>
              <a:rPr lang="en-IN" b="1" u="sng" dirty="0">
                <a:solidFill>
                  <a:schemeClr val="bg1"/>
                </a:solidFill>
              </a:rPr>
              <a:t>MANNER OF SALE – REG 32</a:t>
            </a:r>
            <a:endParaRPr lang="en-US" b="1" dirty="0">
              <a:solidFill>
                <a:schemeClr val="bg1"/>
              </a:solidFill>
            </a:endParaRPr>
          </a:p>
        </p:txBody>
      </p:sp>
      <p:pic>
        <p:nvPicPr>
          <p:cNvPr id="3" name="Picture 2">
            <a:extLst>
              <a:ext uri="{FF2B5EF4-FFF2-40B4-BE49-F238E27FC236}">
                <a16:creationId xmlns:a16="http://schemas.microsoft.com/office/drawing/2014/main" id="{C2781205-BB45-41BC-AD7A-4C190BF8C567}"/>
              </a:ext>
            </a:extLst>
          </p:cNvPr>
          <p:cNvPicPr/>
          <p:nvPr/>
        </p:nvPicPr>
        <p:blipFill>
          <a:blip r:embed="rId2"/>
          <a:stretch>
            <a:fillRect/>
          </a:stretch>
        </p:blipFill>
        <p:spPr>
          <a:xfrm>
            <a:off x="0" y="0"/>
            <a:ext cx="12192000" cy="9151235"/>
          </a:xfrm>
          <a:prstGeom prst="rect">
            <a:avLst/>
          </a:prstGeom>
        </p:spPr>
      </p:pic>
    </p:spTree>
    <p:extLst>
      <p:ext uri="{BB962C8B-B14F-4D97-AF65-F5344CB8AC3E}">
        <p14:creationId xmlns:p14="http://schemas.microsoft.com/office/powerpoint/2010/main" val="40211099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838200" y="365125"/>
            <a:ext cx="10515600" cy="1117987"/>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dirty="0"/>
              <a:t>VALUATION OF ASSETS or BUSINESS INTENDED TO BE SOLD – Reg 35</a:t>
            </a:r>
          </a:p>
        </p:txBody>
      </p:sp>
      <p:sp>
        <p:nvSpPr>
          <p:cNvPr id="3" name="Rectangle 2">
            <a:extLst>
              <a:ext uri="{FF2B5EF4-FFF2-40B4-BE49-F238E27FC236}">
                <a16:creationId xmlns:a16="http://schemas.microsoft.com/office/drawing/2014/main" id="{7E5768BA-C5EF-4415-89F7-ED201714864F}"/>
              </a:ext>
            </a:extLst>
          </p:cNvPr>
          <p:cNvSpPr/>
          <p:nvPr/>
        </p:nvSpPr>
        <p:spPr>
          <a:xfrm>
            <a:off x="838200" y="1687354"/>
            <a:ext cx="10594538" cy="5170646"/>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IN" sz="3000" dirty="0">
                <a:solidFill>
                  <a:prstClr val="black"/>
                </a:solidFill>
                <a:latin typeface="Calibri" panose="020F0502020204030204"/>
              </a:rPr>
              <a:t>Liquidator can use the valuation done under reg 35 of CIRP regulations</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IN" sz="3000" dirty="0">
                <a:solidFill>
                  <a:prstClr val="black"/>
                </a:solidFill>
                <a:latin typeface="Calibri" panose="020F0502020204030204"/>
              </a:rPr>
              <a:t>Where liquidator is of the opinion that a fresh valuation is required, he shall appoint valuer within 7 days from LCD</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IN" sz="3000" dirty="0">
                <a:solidFill>
                  <a:prstClr val="black"/>
                </a:solidFill>
                <a:latin typeface="Calibri" panose="020F0502020204030204"/>
              </a:rPr>
              <a:t>Valuation would be done for all manner of sale i.e. clauses (a) to (f) of reg. 32</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IN" sz="3000" dirty="0">
                <a:solidFill>
                  <a:prstClr val="black"/>
                </a:solidFill>
                <a:latin typeface="Calibri" panose="020F0502020204030204"/>
              </a:rPr>
              <a:t>Valuation to be done after physical verification of assets in accordance with the Companies (Registered Valuers and Valuation) Rules, 2017</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IN" sz="3000" dirty="0">
                <a:solidFill>
                  <a:prstClr val="black"/>
                </a:solidFill>
                <a:latin typeface="Calibri" panose="020F0502020204030204"/>
              </a:rPr>
              <a:t>Average of two estimates shall be taken as the value of the assets or business or CD as a going concern </a:t>
            </a:r>
          </a:p>
        </p:txBody>
      </p:sp>
    </p:spTree>
    <p:extLst>
      <p:ext uri="{BB962C8B-B14F-4D97-AF65-F5344CB8AC3E}">
        <p14:creationId xmlns:p14="http://schemas.microsoft.com/office/powerpoint/2010/main" val="25160872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838200" y="365125"/>
            <a:ext cx="10594538" cy="109568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dirty="0"/>
              <a:t>MAJOR HURDLES EXPERIENCED SO FAR IN LIQUIDATION PROCESS</a:t>
            </a:r>
          </a:p>
        </p:txBody>
      </p:sp>
      <p:sp>
        <p:nvSpPr>
          <p:cNvPr id="3" name="Rectangle 2">
            <a:extLst>
              <a:ext uri="{FF2B5EF4-FFF2-40B4-BE49-F238E27FC236}">
                <a16:creationId xmlns:a16="http://schemas.microsoft.com/office/drawing/2014/main" id="{7E5768BA-C5EF-4415-89F7-ED201714864F}"/>
              </a:ext>
            </a:extLst>
          </p:cNvPr>
          <p:cNvSpPr/>
          <p:nvPr/>
        </p:nvSpPr>
        <p:spPr>
          <a:xfrm>
            <a:off x="379141" y="1687354"/>
            <a:ext cx="11519210" cy="477053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900" b="1" i="0" u="sng" strike="noStrike" kern="1200" cap="none" spc="0" normalizeH="0" baseline="0" noProof="0" dirty="0">
                <a:ln>
                  <a:noFill/>
                </a:ln>
                <a:solidFill>
                  <a:prstClr val="black"/>
                </a:solidFill>
                <a:effectLst/>
                <a:uLnTx/>
                <a:uFillTx/>
                <a:latin typeface="Calibri" panose="020F0502020204030204"/>
                <a:ea typeface="+mn-ea"/>
                <a:cs typeface="+mn-cs"/>
              </a:rPr>
              <a:t>Information and Documents: </a:t>
            </a:r>
            <a:r>
              <a:rPr kumimoji="0" lang="en-IN" sz="1900" i="0" strike="noStrike" kern="1200" cap="none" spc="0" normalizeH="0" baseline="0" noProof="0" dirty="0">
                <a:ln>
                  <a:noFill/>
                </a:ln>
                <a:solidFill>
                  <a:prstClr val="black"/>
                </a:solidFill>
                <a:effectLst/>
                <a:uLnTx/>
                <a:uFillTx/>
                <a:latin typeface="Calibri" panose="020F0502020204030204"/>
                <a:ea typeface="+mn-ea"/>
                <a:cs typeface="+mn-cs"/>
              </a:rPr>
              <a:t> Non-cooperation by management is the key reason, no information about assets, no documents about assets, no details of the litigation, claims, refunds, etc., Original title deeds are not found, makes the recovery and sale tardy and frustrating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900" b="1" u="sng" dirty="0">
              <a:solidFill>
                <a:prstClr val="black"/>
              </a:solidFill>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900" b="1" i="0" u="sng" strike="noStrike" kern="1200" cap="none" spc="0" normalizeH="0" baseline="0" noProof="0" dirty="0">
                <a:ln>
                  <a:noFill/>
                </a:ln>
                <a:solidFill>
                  <a:prstClr val="black"/>
                </a:solidFill>
                <a:effectLst/>
                <a:uLnTx/>
                <a:uFillTx/>
                <a:latin typeface="Calibri" panose="020F0502020204030204"/>
                <a:ea typeface="+mn-ea"/>
                <a:cs typeface="+mn-cs"/>
              </a:rPr>
              <a:t>Valuation: </a:t>
            </a:r>
            <a:r>
              <a:rPr kumimoji="0" lang="en-IN" sz="1900" i="0" strike="noStrike" kern="1200" cap="none" spc="0" normalizeH="0" baseline="0" noProof="0" dirty="0">
                <a:ln>
                  <a:noFill/>
                </a:ln>
                <a:solidFill>
                  <a:prstClr val="black"/>
                </a:solidFill>
                <a:effectLst/>
                <a:uLnTx/>
                <a:uFillTx/>
                <a:latin typeface="Calibri" panose="020F0502020204030204"/>
                <a:ea typeface="+mn-ea"/>
                <a:cs typeface="+mn-cs"/>
              </a:rPr>
              <a:t> unrealistic valuation makes the process difficult as it takes lot of time to reduce the price, SCC consent is not available for speedy reduction in price – although not required but needed for transparency and credible liquidation process.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900" b="1" u="sng" dirty="0">
              <a:solidFill>
                <a:prstClr val="black"/>
              </a:solidFill>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900" b="1" i="0" u="sng" strike="noStrike" kern="1200" cap="none" spc="0" normalizeH="0" baseline="0" noProof="0" dirty="0">
                <a:ln>
                  <a:noFill/>
                </a:ln>
                <a:solidFill>
                  <a:prstClr val="black"/>
                </a:solidFill>
                <a:effectLst/>
                <a:uLnTx/>
                <a:uFillTx/>
                <a:latin typeface="Calibri" panose="020F0502020204030204"/>
                <a:ea typeface="+mn-ea"/>
                <a:cs typeface="+mn-cs"/>
              </a:rPr>
              <a:t>Attachment of Assets under criminal offense : </a:t>
            </a:r>
            <a:r>
              <a:rPr kumimoji="0" lang="en-IN" sz="1900" i="0" strike="noStrike" kern="1200" cap="none" spc="0" normalizeH="0" baseline="0" noProof="0" dirty="0">
                <a:ln>
                  <a:noFill/>
                </a:ln>
                <a:solidFill>
                  <a:prstClr val="black"/>
                </a:solidFill>
                <a:effectLst/>
                <a:uLnTx/>
                <a:uFillTx/>
                <a:latin typeface="Calibri" panose="020F0502020204030204"/>
                <a:ea typeface="+mn-ea"/>
                <a:cs typeface="+mn-cs"/>
              </a:rPr>
              <a:t> Section 32A inserted w.e.f 28/12/2019 has provided some relief otherwise most of our cases were impacted because of such attachment.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900" b="1" u="sng" dirty="0">
              <a:solidFill>
                <a:prstClr val="black"/>
              </a:solidFill>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900" b="1" i="0" u="sng" strike="noStrike" kern="1200" cap="none" spc="0" normalizeH="0" baseline="0" noProof="0" dirty="0">
                <a:ln>
                  <a:noFill/>
                </a:ln>
                <a:solidFill>
                  <a:prstClr val="black"/>
                </a:solidFill>
                <a:effectLst/>
                <a:uLnTx/>
                <a:uFillTx/>
                <a:latin typeface="Calibri" panose="020F0502020204030204"/>
                <a:ea typeface="+mn-ea"/>
                <a:cs typeface="+mn-cs"/>
              </a:rPr>
              <a:t>Liquidation Cost – No Contribution by Stakeholders: </a:t>
            </a:r>
            <a:r>
              <a:rPr kumimoji="0" lang="en-IN" sz="1900" i="0" strike="noStrike" kern="1200" cap="none" spc="0" normalizeH="0" baseline="0" noProof="0" dirty="0">
                <a:ln>
                  <a:noFill/>
                </a:ln>
                <a:solidFill>
                  <a:prstClr val="black"/>
                </a:solidFill>
                <a:effectLst/>
                <a:uLnTx/>
                <a:uFillTx/>
                <a:latin typeface="Calibri" panose="020F0502020204030204"/>
                <a:ea typeface="+mn-ea"/>
                <a:cs typeface="+mn-cs"/>
              </a:rPr>
              <a:t>Liquidator can not work unless funds are available for the process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900" b="1" u="sng" dirty="0">
              <a:solidFill>
                <a:prstClr val="black"/>
              </a:solidFill>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900" b="1" i="0" u="sng" strike="noStrike" kern="1200" cap="none" spc="0" normalizeH="0" baseline="0" noProof="0" dirty="0">
                <a:ln>
                  <a:noFill/>
                </a:ln>
                <a:solidFill>
                  <a:prstClr val="black"/>
                </a:solidFill>
                <a:effectLst/>
                <a:uLnTx/>
                <a:uFillTx/>
                <a:latin typeface="Calibri" panose="020F0502020204030204"/>
                <a:ea typeface="+mn-ea"/>
                <a:cs typeface="+mn-cs"/>
              </a:rPr>
              <a:t>Customer not available: </a:t>
            </a:r>
            <a:r>
              <a:rPr kumimoji="0" lang="en-IN" sz="1900" i="0" strike="noStrike" kern="1200" cap="none" spc="0" normalizeH="0" baseline="0" noProof="0" dirty="0">
                <a:ln>
                  <a:noFill/>
                </a:ln>
                <a:solidFill>
                  <a:prstClr val="black"/>
                </a:solidFill>
                <a:effectLst/>
                <a:uLnTx/>
                <a:uFillTx/>
                <a:latin typeface="Calibri" panose="020F0502020204030204"/>
                <a:ea typeface="+mn-ea"/>
                <a:cs typeface="+mn-cs"/>
              </a:rPr>
              <a:t>despite efforts by the liquidator, the customer may not be available in some cases and SCC is not ready to reduce the price.</a:t>
            </a:r>
            <a:endParaRPr kumimoji="0" lang="en-IN" sz="19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817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535259" y="365126"/>
            <a:ext cx="11117765" cy="1017626"/>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dirty="0"/>
              <a:t>MAJOR HURDLES EXPERIENCED SO FAR IN LIQUIDATION PROCESS – Contd..</a:t>
            </a:r>
          </a:p>
        </p:txBody>
      </p:sp>
      <p:sp>
        <p:nvSpPr>
          <p:cNvPr id="3" name="Rectangle 2">
            <a:extLst>
              <a:ext uri="{FF2B5EF4-FFF2-40B4-BE49-F238E27FC236}">
                <a16:creationId xmlns:a16="http://schemas.microsoft.com/office/drawing/2014/main" id="{7E5768BA-C5EF-4415-89F7-ED201714864F}"/>
              </a:ext>
            </a:extLst>
          </p:cNvPr>
          <p:cNvSpPr/>
          <p:nvPr/>
        </p:nvSpPr>
        <p:spPr>
          <a:xfrm>
            <a:off x="434898" y="1533465"/>
            <a:ext cx="11218126" cy="4939814"/>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100" b="1" i="0" u="sng" strike="noStrike" kern="1200" cap="none" spc="0" normalizeH="0" baseline="0" noProof="0" dirty="0">
                <a:ln>
                  <a:noFill/>
                </a:ln>
                <a:solidFill>
                  <a:prstClr val="black"/>
                </a:solidFill>
                <a:effectLst/>
                <a:uLnTx/>
                <a:uFillTx/>
                <a:latin typeface="Calibri" panose="020F0502020204030204"/>
                <a:ea typeface="+mn-ea"/>
                <a:cs typeface="+mn-cs"/>
              </a:rPr>
              <a:t>Large Assets: </a:t>
            </a:r>
            <a:r>
              <a:rPr kumimoji="0" lang="en-IN" sz="2100" i="0" strike="noStrike" kern="1200" cap="none" spc="0" normalizeH="0" baseline="0" noProof="0" dirty="0">
                <a:ln>
                  <a:noFill/>
                </a:ln>
                <a:solidFill>
                  <a:prstClr val="black"/>
                </a:solidFill>
                <a:effectLst/>
                <a:uLnTx/>
                <a:uFillTx/>
                <a:latin typeface="Calibri" panose="020F0502020204030204"/>
                <a:ea typeface="+mn-ea"/>
                <a:cs typeface="+mn-cs"/>
              </a:rPr>
              <a:t> under the current market scenario and in the recent past, there is no demand for large industrial assets having no alternative use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2100" b="1" u="sng" dirty="0">
              <a:solidFill>
                <a:prstClr val="black"/>
              </a:solidFill>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100" b="1" i="0" u="sng" strike="noStrike" kern="1200" cap="none" spc="0" normalizeH="0" baseline="0" noProof="0" dirty="0">
                <a:ln>
                  <a:noFill/>
                </a:ln>
                <a:solidFill>
                  <a:prstClr val="black"/>
                </a:solidFill>
                <a:effectLst/>
                <a:uLnTx/>
                <a:uFillTx/>
                <a:latin typeface="Calibri" panose="020F0502020204030204"/>
                <a:ea typeface="+mn-ea"/>
                <a:cs typeface="+mn-cs"/>
              </a:rPr>
              <a:t>Industry Segment not in Demand: </a:t>
            </a:r>
            <a:r>
              <a:rPr kumimoji="0" lang="en-IN" sz="2100" i="0" strike="noStrike" kern="1200" cap="none" spc="0" normalizeH="0" baseline="0" noProof="0" dirty="0">
                <a:ln>
                  <a:noFill/>
                </a:ln>
                <a:solidFill>
                  <a:prstClr val="black"/>
                </a:solidFill>
                <a:effectLst/>
                <a:uLnTx/>
                <a:uFillTx/>
                <a:latin typeface="Calibri" panose="020F0502020204030204"/>
                <a:ea typeface="+mn-ea"/>
                <a:cs typeface="+mn-cs"/>
              </a:rPr>
              <a:t> there are some industry segments which are not in demand as a going concern e.g. rice processing, thermal power without PPA, FSA, etc., in case we sell as piece meal – no value for building is realised.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2100" b="1" u="sng" dirty="0">
              <a:solidFill>
                <a:prstClr val="black"/>
              </a:solidFill>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100" b="1" i="0" u="sng" strike="noStrike" kern="1200" cap="none" spc="0" normalizeH="0" baseline="0" noProof="0" dirty="0">
                <a:ln>
                  <a:noFill/>
                </a:ln>
                <a:solidFill>
                  <a:prstClr val="black"/>
                </a:solidFill>
                <a:effectLst/>
                <a:uLnTx/>
                <a:uFillTx/>
                <a:latin typeface="Calibri" panose="020F0502020204030204"/>
                <a:ea typeface="+mn-ea"/>
                <a:cs typeface="+mn-cs"/>
              </a:rPr>
              <a:t>Litigation: </a:t>
            </a:r>
            <a:r>
              <a:rPr kumimoji="0" lang="en-IN" sz="2100" i="0" strike="noStrike" kern="1200" cap="none" spc="0" normalizeH="0" baseline="0" noProof="0" dirty="0">
                <a:ln>
                  <a:noFill/>
                </a:ln>
                <a:solidFill>
                  <a:prstClr val="black"/>
                </a:solidFill>
                <a:effectLst/>
                <a:uLnTx/>
                <a:uFillTx/>
                <a:latin typeface="Calibri" panose="020F0502020204030204"/>
                <a:ea typeface="+mn-ea"/>
                <a:cs typeface="+mn-cs"/>
              </a:rPr>
              <a:t> litigation over valuation, claims, stay by NCLT/NCLAT over sale of assets, Stay by HC on account of workmen dues despite having no jurisdiction, application u/s 230 pending, etc.</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2100" b="1" u="sng" dirty="0">
              <a:solidFill>
                <a:prstClr val="black"/>
              </a:solidFill>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100" b="1" i="0" u="sng" strike="noStrike" kern="1200" cap="none" spc="0" normalizeH="0" baseline="0" noProof="0" dirty="0">
                <a:ln>
                  <a:noFill/>
                </a:ln>
                <a:solidFill>
                  <a:prstClr val="black"/>
                </a:solidFill>
                <a:effectLst/>
                <a:uLnTx/>
                <a:uFillTx/>
                <a:latin typeface="Calibri" panose="020F0502020204030204"/>
                <a:ea typeface="+mn-ea"/>
                <a:cs typeface="+mn-cs"/>
              </a:rPr>
              <a:t>Tenancy: </a:t>
            </a:r>
            <a:r>
              <a:rPr kumimoji="0" lang="en-IN" sz="2100" i="0"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IN" sz="2100" i="0" strike="noStrike" kern="1200" cap="none" spc="0" normalizeH="0" baseline="0" noProof="0" dirty="0" err="1">
                <a:ln>
                  <a:noFill/>
                </a:ln>
                <a:solidFill>
                  <a:prstClr val="black"/>
                </a:solidFill>
                <a:effectLst/>
                <a:uLnTx/>
                <a:uFillTx/>
                <a:latin typeface="Calibri" panose="020F0502020204030204"/>
                <a:ea typeface="+mn-ea"/>
                <a:cs typeface="+mn-cs"/>
              </a:rPr>
              <a:t>bonafid</a:t>
            </a:r>
            <a:r>
              <a:rPr lang="en-IN" sz="2100" dirty="0">
                <a:solidFill>
                  <a:prstClr val="black"/>
                </a:solidFill>
                <a:latin typeface="Calibri" panose="020F0502020204030204"/>
              </a:rPr>
              <a:t>e tenants rights are protected like SARFAESI, the property can be sold </a:t>
            </a:r>
            <a:r>
              <a:rPr lang="en-IN" sz="2100" dirty="0" err="1">
                <a:solidFill>
                  <a:prstClr val="black"/>
                </a:solidFill>
                <a:latin typeface="Calibri" panose="020F0502020204030204"/>
              </a:rPr>
              <a:t>alongwith</a:t>
            </a:r>
            <a:r>
              <a:rPr lang="en-IN" sz="2100" dirty="0">
                <a:solidFill>
                  <a:prstClr val="black"/>
                </a:solidFill>
                <a:latin typeface="Calibri" panose="020F0502020204030204"/>
              </a:rPr>
              <a:t> the tenant only and may not find customer, the tenancy is fraudulently created and rent is very small.</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2100" dirty="0">
              <a:solidFill>
                <a:prstClr val="black"/>
              </a:solidFill>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IN" sz="2100" b="1" u="sng" dirty="0">
                <a:solidFill>
                  <a:prstClr val="black"/>
                </a:solidFill>
                <a:latin typeface="Calibri" panose="020F0502020204030204"/>
              </a:rPr>
              <a:t>Third Party Interest: </a:t>
            </a:r>
            <a:r>
              <a:rPr lang="en-IN" sz="2100" dirty="0">
                <a:solidFill>
                  <a:prstClr val="black"/>
                </a:solidFill>
                <a:latin typeface="Calibri" panose="020F0502020204030204"/>
              </a:rPr>
              <a:t> in some assets third party interest is created by taking advance and those parties are taking stay from courts, </a:t>
            </a:r>
            <a:endParaRPr lang="en-IN" sz="2100" b="1" u="sng" dirty="0">
              <a:solidFill>
                <a:prstClr val="black"/>
              </a:solidFill>
              <a:latin typeface="Calibri" panose="020F0502020204030204"/>
            </a:endParaRPr>
          </a:p>
        </p:txBody>
      </p:sp>
    </p:spTree>
    <p:extLst>
      <p:ext uri="{BB962C8B-B14F-4D97-AF65-F5344CB8AC3E}">
        <p14:creationId xmlns:p14="http://schemas.microsoft.com/office/powerpoint/2010/main" val="28396479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n-IN" dirty="0"/>
              <a:t>THIRD PARTY LITIGATIONS ON SALE OF ASSETS UNDER LIQUIDATION</a:t>
            </a:r>
          </a:p>
        </p:txBody>
      </p:sp>
      <p:sp>
        <p:nvSpPr>
          <p:cNvPr id="3" name="Rectangle 2">
            <a:extLst>
              <a:ext uri="{FF2B5EF4-FFF2-40B4-BE49-F238E27FC236}">
                <a16:creationId xmlns:a16="http://schemas.microsoft.com/office/drawing/2014/main" id="{7E5768BA-C5EF-4415-89F7-ED201714864F}"/>
              </a:ext>
            </a:extLst>
          </p:cNvPr>
          <p:cNvSpPr/>
          <p:nvPr/>
        </p:nvSpPr>
        <p:spPr>
          <a:xfrm>
            <a:off x="838200" y="2055344"/>
            <a:ext cx="10594538" cy="366254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800" b="1" dirty="0"/>
              <a:t>D &amp; I </a:t>
            </a:r>
            <a:r>
              <a:rPr lang="en-US" sz="2800" b="1" dirty="0" err="1"/>
              <a:t>Taxcon</a:t>
            </a:r>
            <a:r>
              <a:rPr lang="en-US" sz="2800" b="1" dirty="0"/>
              <a:t> Services Private Limited Vs. Mr. Vinod Kumar Kothari Liquidator of </a:t>
            </a:r>
            <a:r>
              <a:rPr lang="en-US" sz="2800" b="1" dirty="0" err="1"/>
              <a:t>Nicco</a:t>
            </a:r>
            <a:r>
              <a:rPr lang="en-US" sz="2800" b="1" dirty="0"/>
              <a:t> Corporation Limited (03-Mar-20, NCLAT DELHI)</a:t>
            </a:r>
            <a:endParaRPr lang="en-IN" sz="280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algn="just"/>
            <a:r>
              <a:rPr lang="en-US" sz="2800" dirty="0"/>
              <a:t>Being a tenant, does not have no locus standi under Sec. 47(1) of the Code to seek any direction against the Liquidator as regards alleged undervalued sale transaction. It was alleged that property sold was under valued and price reduced beyond 25% without NCLT approval. </a:t>
            </a:r>
            <a:endParaRPr lang="en-IN" sz="280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800"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8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520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67167-9873-4B3F-A590-5BFA0DBBC01F}"/>
              </a:ext>
            </a:extLst>
          </p:cNvPr>
          <p:cNvSpPr>
            <a:spLocks noGrp="1"/>
          </p:cNvSpPr>
          <p:nvPr>
            <p:ph type="title"/>
          </p:nvPr>
        </p:nvSpPr>
        <p:spPr>
          <a:xfrm>
            <a:off x="504498" y="420881"/>
            <a:ext cx="11161986" cy="1053772"/>
          </a:xfrm>
        </p:spPr>
        <p:style>
          <a:lnRef idx="1">
            <a:schemeClr val="accent2"/>
          </a:lnRef>
          <a:fillRef idx="2">
            <a:schemeClr val="accent2"/>
          </a:fillRef>
          <a:effectRef idx="1">
            <a:schemeClr val="accent2"/>
          </a:effectRef>
          <a:fontRef idx="minor">
            <a:schemeClr val="dk1"/>
          </a:fontRef>
        </p:style>
        <p:txBody>
          <a:bodyPr>
            <a:normAutofit/>
          </a:bodyPr>
          <a:lstStyle/>
          <a:p>
            <a:r>
              <a:rPr lang="en-US" sz="3200" b="1" dirty="0"/>
              <a:t>RATIONALE FOR AMENDMENT THAT AT ANY POINT LIQUIDATION RESOLUTION CAN BE PASSED </a:t>
            </a:r>
            <a:endParaRPr lang="en-IN" sz="3200" dirty="0"/>
          </a:p>
        </p:txBody>
      </p:sp>
      <p:sp>
        <p:nvSpPr>
          <p:cNvPr id="3" name="Rectangle 2">
            <a:extLst>
              <a:ext uri="{FF2B5EF4-FFF2-40B4-BE49-F238E27FC236}">
                <a16:creationId xmlns:a16="http://schemas.microsoft.com/office/drawing/2014/main" id="{A877E5D7-371B-40F4-8F86-AAD442B45A3A}"/>
              </a:ext>
            </a:extLst>
          </p:cNvPr>
          <p:cNvSpPr/>
          <p:nvPr/>
        </p:nvSpPr>
        <p:spPr>
          <a:xfrm>
            <a:off x="504498" y="1500417"/>
            <a:ext cx="11161986" cy="5347091"/>
          </a:xfrm>
          <a:prstGeom prst="rect">
            <a:avLst/>
          </a:prstGeom>
          <a:solidFill>
            <a:schemeClr val="accent1">
              <a:lumMod val="40000"/>
              <a:lumOff val="60000"/>
            </a:schemeClr>
          </a:solidFill>
        </p:spPr>
        <p:txBody>
          <a:bodyPr wrap="square">
            <a:spAutoFit/>
          </a:bodyPr>
          <a:lstStyle/>
          <a:p>
            <a:pPr marL="285750" indent="-285750">
              <a:spcAft>
                <a:spcPts val="1200"/>
              </a:spcAft>
              <a:buFont typeface="Wingdings" panose="05000000000000000000" pitchFamily="2" charset="2"/>
              <a:buChar char="v"/>
            </a:pPr>
            <a:r>
              <a:rPr lang="en-US" sz="2100" dirty="0"/>
              <a:t>There is </a:t>
            </a:r>
            <a:r>
              <a:rPr lang="en-US" sz="2100" b="1" dirty="0"/>
              <a:t>no business prospects</a:t>
            </a:r>
            <a:r>
              <a:rPr lang="en-US" sz="2100" dirty="0"/>
              <a:t> with the company;</a:t>
            </a:r>
            <a:endParaRPr lang="en-IN" sz="2100" dirty="0"/>
          </a:p>
          <a:p>
            <a:pPr marL="285750" indent="-285750">
              <a:spcAft>
                <a:spcPts val="1200"/>
              </a:spcAft>
              <a:buFont typeface="Wingdings" panose="05000000000000000000" pitchFamily="2" charset="2"/>
              <a:buChar char="v"/>
            </a:pPr>
            <a:r>
              <a:rPr lang="en-US" sz="2100" dirty="0"/>
              <a:t>There is </a:t>
            </a:r>
            <a:r>
              <a:rPr lang="en-US" sz="2100" b="1" dirty="0"/>
              <a:t>no substance in chasing the legal suits and cases for recovery</a:t>
            </a:r>
            <a:r>
              <a:rPr lang="en-US" sz="2100" dirty="0"/>
              <a:t>;</a:t>
            </a:r>
            <a:endParaRPr lang="en-IN" sz="2100" dirty="0"/>
          </a:p>
          <a:p>
            <a:pPr marL="285750" indent="-285750">
              <a:spcAft>
                <a:spcPts val="1200"/>
              </a:spcAft>
              <a:buFont typeface="Wingdings" panose="05000000000000000000" pitchFamily="2" charset="2"/>
              <a:buChar char="v"/>
            </a:pPr>
            <a:r>
              <a:rPr lang="en-US" sz="2100" dirty="0"/>
              <a:t>There is no point in </a:t>
            </a:r>
            <a:r>
              <a:rPr lang="en-US" sz="2100" b="1" dirty="0"/>
              <a:t>spending good money</a:t>
            </a:r>
            <a:r>
              <a:rPr lang="en-US" sz="2100" dirty="0"/>
              <a:t> to make efforts to recover bad money, having very remote chance of recovery;</a:t>
            </a:r>
            <a:endParaRPr lang="en-IN" sz="2100" dirty="0"/>
          </a:p>
          <a:p>
            <a:pPr marL="285750" indent="-285750">
              <a:spcAft>
                <a:spcPts val="1200"/>
              </a:spcAft>
              <a:buFont typeface="Wingdings" panose="05000000000000000000" pitchFamily="2" charset="2"/>
              <a:buChar char="v"/>
            </a:pPr>
            <a:r>
              <a:rPr lang="en-US" sz="2100" dirty="0"/>
              <a:t>The </a:t>
            </a:r>
            <a:r>
              <a:rPr lang="en-US" sz="2100" b="1" dirty="0"/>
              <a:t>assets</a:t>
            </a:r>
            <a:r>
              <a:rPr lang="en-US" sz="2100" dirty="0"/>
              <a:t> with the company are </a:t>
            </a:r>
            <a:r>
              <a:rPr lang="en-US" sz="2100" b="1" dirty="0"/>
              <a:t>not sufficient</a:t>
            </a:r>
            <a:r>
              <a:rPr lang="en-US" sz="2100" dirty="0"/>
              <a:t> to repay the amounts of creditors;</a:t>
            </a:r>
            <a:endParaRPr lang="en-IN" sz="2100" dirty="0"/>
          </a:p>
          <a:p>
            <a:pPr marL="285750" indent="-285750">
              <a:spcAft>
                <a:spcPts val="1200"/>
              </a:spcAft>
              <a:buFont typeface="Wingdings" panose="05000000000000000000" pitchFamily="2" charset="2"/>
              <a:buChar char="v"/>
            </a:pPr>
            <a:r>
              <a:rPr lang="en-US" sz="2100" dirty="0"/>
              <a:t>The assets in the form of </a:t>
            </a:r>
            <a:r>
              <a:rPr lang="en-US" sz="2100" b="1" dirty="0"/>
              <a:t>loan and shares are also </a:t>
            </a:r>
            <a:r>
              <a:rPr lang="en-US" sz="2100" dirty="0"/>
              <a:t>not easily recoverable.</a:t>
            </a:r>
            <a:endParaRPr lang="en-IN" sz="2100" dirty="0"/>
          </a:p>
          <a:p>
            <a:pPr marL="285750" indent="-285750">
              <a:spcAft>
                <a:spcPts val="1200"/>
              </a:spcAft>
              <a:buFont typeface="Wingdings" panose="05000000000000000000" pitchFamily="2" charset="2"/>
              <a:buChar char="v"/>
            </a:pPr>
            <a:r>
              <a:rPr lang="en-US" sz="2100" dirty="0"/>
              <a:t>The business is </a:t>
            </a:r>
            <a:r>
              <a:rPr lang="en-US" sz="2100" b="1" dirty="0"/>
              <a:t>not feasible</a:t>
            </a:r>
            <a:r>
              <a:rPr lang="en-US" sz="2100" dirty="0"/>
              <a:t> and there is lack of business opportunity;</a:t>
            </a:r>
            <a:endParaRPr lang="en-IN" sz="2100" dirty="0"/>
          </a:p>
          <a:p>
            <a:pPr marL="285750" indent="-285750">
              <a:spcAft>
                <a:spcPts val="1200"/>
              </a:spcAft>
              <a:buFont typeface="Wingdings" panose="05000000000000000000" pitchFamily="2" charset="2"/>
              <a:buChar char="v"/>
            </a:pPr>
            <a:r>
              <a:rPr lang="en-US" sz="2100" dirty="0"/>
              <a:t>Any </a:t>
            </a:r>
            <a:r>
              <a:rPr lang="en-US" sz="2100" b="1" dirty="0"/>
              <a:t>resolution plan is not possible</a:t>
            </a:r>
            <a:r>
              <a:rPr lang="en-US" sz="2100" dirty="0"/>
              <a:t>, which could enable the company to pay the debts;</a:t>
            </a:r>
          </a:p>
          <a:p>
            <a:pPr marL="285750" lvl="0" indent="-285750">
              <a:spcAft>
                <a:spcPts val="1200"/>
              </a:spcAft>
              <a:buFont typeface="Wingdings" panose="05000000000000000000" pitchFamily="2" charset="2"/>
              <a:buChar char="v"/>
            </a:pPr>
            <a:r>
              <a:rPr lang="en-US" sz="2100" dirty="0"/>
              <a:t>There are </a:t>
            </a:r>
            <a:r>
              <a:rPr lang="en-US" sz="2100" b="1" dirty="0"/>
              <a:t>old and ‘dead’ cases</a:t>
            </a:r>
            <a:r>
              <a:rPr lang="en-US" sz="2100" dirty="0"/>
              <a:t> where chances of insolvency resolution are very remote, and liquidation is the only natural outcome</a:t>
            </a:r>
          </a:p>
          <a:p>
            <a:pPr marL="285750" indent="-285750">
              <a:spcAft>
                <a:spcPts val="1200"/>
              </a:spcAft>
              <a:buFont typeface="Wingdings" panose="05000000000000000000" pitchFamily="2" charset="2"/>
              <a:buChar char="v"/>
            </a:pPr>
            <a:r>
              <a:rPr lang="en-US" sz="2100" dirty="0"/>
              <a:t>In case of </a:t>
            </a:r>
            <a:r>
              <a:rPr lang="en-US" sz="2100" b="1" dirty="0"/>
              <a:t>highly stressed businesses</a:t>
            </a:r>
            <a:r>
              <a:rPr lang="en-US" sz="2100" dirty="0"/>
              <a:t>, liquidations may be a valid commercial outcome to </a:t>
            </a:r>
            <a:r>
              <a:rPr lang="en-US" sz="2100" dirty="0" err="1"/>
              <a:t>realise</a:t>
            </a:r>
            <a:r>
              <a:rPr lang="en-US" sz="2100" dirty="0"/>
              <a:t> the assets trapped.</a:t>
            </a:r>
            <a:endParaRPr lang="en-IN" sz="2100" dirty="0"/>
          </a:p>
        </p:txBody>
      </p:sp>
    </p:spTree>
    <p:extLst>
      <p:ext uri="{BB962C8B-B14F-4D97-AF65-F5344CB8AC3E}">
        <p14:creationId xmlns:p14="http://schemas.microsoft.com/office/powerpoint/2010/main" val="11369053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401443" y="365126"/>
            <a:ext cx="11418849" cy="1129138"/>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dirty="0"/>
              <a:t>ATTACHMENT OF ASSETS BY STATUTORY AUTHORITIES – New Section 32A – 28/12/2019</a:t>
            </a:r>
          </a:p>
        </p:txBody>
      </p:sp>
      <p:sp>
        <p:nvSpPr>
          <p:cNvPr id="3" name="Rectangle 2">
            <a:extLst>
              <a:ext uri="{FF2B5EF4-FFF2-40B4-BE49-F238E27FC236}">
                <a16:creationId xmlns:a16="http://schemas.microsoft.com/office/drawing/2014/main" id="{7E5768BA-C5EF-4415-89F7-ED201714864F}"/>
              </a:ext>
            </a:extLst>
          </p:cNvPr>
          <p:cNvSpPr/>
          <p:nvPr/>
        </p:nvSpPr>
        <p:spPr>
          <a:xfrm>
            <a:off x="323385" y="1687354"/>
            <a:ext cx="11496908" cy="5062924"/>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1900" dirty="0"/>
              <a:t>New Section 32A is inserted by Ordinance dated 28/12/2019 as non-obstante section/clause and provide as: - </a:t>
            </a:r>
          </a:p>
          <a:p>
            <a:pPr algn="just"/>
            <a:endParaRPr lang="en-IN" sz="1900" dirty="0"/>
          </a:p>
          <a:p>
            <a:pPr marL="285750" indent="-285750" algn="just">
              <a:buFont typeface="Wingdings" panose="05000000000000000000" pitchFamily="2" charset="2"/>
              <a:buChar char="v"/>
            </a:pPr>
            <a:r>
              <a:rPr lang="en-US" sz="1900" dirty="0"/>
              <a:t>The liability of Corporate Debtor for any offence committee prior to CIRP shall cease;</a:t>
            </a:r>
          </a:p>
          <a:p>
            <a:pPr marL="285750" indent="-285750" algn="just">
              <a:buFont typeface="Wingdings" panose="05000000000000000000" pitchFamily="2" charset="2"/>
              <a:buChar char="v"/>
            </a:pPr>
            <a:endParaRPr lang="en-IN" sz="1900" dirty="0"/>
          </a:p>
          <a:p>
            <a:pPr marL="285750" indent="-285750" algn="just">
              <a:buFont typeface="Wingdings" panose="05000000000000000000" pitchFamily="2" charset="2"/>
              <a:buChar char="v"/>
            </a:pPr>
            <a:r>
              <a:rPr lang="en-US" sz="1900" dirty="0"/>
              <a:t>Corporate Debtor shall not be prosecuted for such offence from the date Resolution Plan is approved</a:t>
            </a:r>
          </a:p>
          <a:p>
            <a:pPr marL="285750" indent="-285750" algn="just">
              <a:buFont typeface="Wingdings" panose="05000000000000000000" pitchFamily="2" charset="2"/>
              <a:buChar char="v"/>
            </a:pPr>
            <a:endParaRPr lang="en-IN" sz="1900" dirty="0"/>
          </a:p>
          <a:p>
            <a:pPr marL="285750" indent="-285750" algn="just">
              <a:buFont typeface="Wingdings" panose="05000000000000000000" pitchFamily="2" charset="2"/>
              <a:buChar char="v"/>
            </a:pPr>
            <a:r>
              <a:rPr lang="en-US" sz="1900" dirty="0"/>
              <a:t>Even if the prosecution is instituted during CIRP, this section would be applicable;</a:t>
            </a:r>
          </a:p>
          <a:p>
            <a:pPr marL="285750" indent="-285750" algn="just">
              <a:buFont typeface="Wingdings" panose="05000000000000000000" pitchFamily="2" charset="2"/>
              <a:buChar char="v"/>
            </a:pPr>
            <a:endParaRPr lang="en-IN" sz="1900" dirty="0"/>
          </a:p>
          <a:p>
            <a:pPr marL="285750" indent="-285750" algn="just">
              <a:buFont typeface="Wingdings" panose="05000000000000000000" pitchFamily="2" charset="2"/>
              <a:buChar char="v"/>
            </a:pPr>
            <a:r>
              <a:rPr lang="en-US" sz="1900" dirty="0"/>
              <a:t>Any person of officer who is in default for the offence, would continue to be liable for the offence and punishment, notwithstanding that the liability of the Corporate Debtor is ceased;</a:t>
            </a:r>
          </a:p>
          <a:p>
            <a:pPr marL="285750" indent="-285750" algn="just">
              <a:buFont typeface="Wingdings" panose="05000000000000000000" pitchFamily="2" charset="2"/>
              <a:buChar char="v"/>
            </a:pPr>
            <a:endParaRPr lang="en-IN" sz="1900" dirty="0"/>
          </a:p>
          <a:p>
            <a:pPr marL="285750" indent="-285750" algn="just">
              <a:buFont typeface="Wingdings" panose="05000000000000000000" pitchFamily="2" charset="2"/>
              <a:buChar char="v"/>
            </a:pPr>
            <a:r>
              <a:rPr lang="en-US" sz="1900" dirty="0"/>
              <a:t>No action shall be taken against the property of the Corporate Debtor in relation to an offence committed prior to CIRP if that property is part of a Resolution Plan approved by AA, which results in to change in the management </a:t>
            </a:r>
          </a:p>
          <a:p>
            <a:pPr marL="285750" indent="-285750" algn="just">
              <a:buFont typeface="Wingdings" panose="05000000000000000000" pitchFamily="2" charset="2"/>
              <a:buChar char="v"/>
            </a:pPr>
            <a:endParaRPr lang="en-IN" sz="1900" dirty="0"/>
          </a:p>
          <a:p>
            <a:pPr marL="285750" indent="-285750" algn="just">
              <a:buFont typeface="Wingdings" panose="05000000000000000000" pitchFamily="2" charset="2"/>
              <a:buChar char="v"/>
            </a:pPr>
            <a:r>
              <a:rPr lang="en-US" sz="1900" dirty="0"/>
              <a:t>No action shall be taken against the property of the Corporate Debtor in relation to an offence committed prior to CIRP if that property is sold during liquidation process under IBC </a:t>
            </a:r>
          </a:p>
        </p:txBody>
      </p:sp>
    </p:spTree>
    <p:extLst>
      <p:ext uri="{BB962C8B-B14F-4D97-AF65-F5344CB8AC3E}">
        <p14:creationId xmlns:p14="http://schemas.microsoft.com/office/powerpoint/2010/main" val="30413134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581722" y="186706"/>
            <a:ext cx="11028555" cy="984173"/>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dirty="0"/>
              <a:t>ATTACHMENT OF ASSETS BY STATUTORY AUTHORITIES</a:t>
            </a:r>
          </a:p>
        </p:txBody>
      </p:sp>
      <p:sp>
        <p:nvSpPr>
          <p:cNvPr id="3" name="Rectangle 2">
            <a:extLst>
              <a:ext uri="{FF2B5EF4-FFF2-40B4-BE49-F238E27FC236}">
                <a16:creationId xmlns:a16="http://schemas.microsoft.com/office/drawing/2014/main" id="{7E5768BA-C5EF-4415-89F7-ED201714864F}"/>
              </a:ext>
            </a:extLst>
          </p:cNvPr>
          <p:cNvSpPr/>
          <p:nvPr/>
        </p:nvSpPr>
        <p:spPr>
          <a:xfrm>
            <a:off x="275062" y="1225689"/>
            <a:ext cx="11641873" cy="563231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lgn="just">
              <a:buFont typeface="Wingdings" panose="05000000000000000000" pitchFamily="2" charset="2"/>
              <a:buChar char="v"/>
            </a:pPr>
            <a:r>
              <a:rPr lang="en-US" sz="2000" dirty="0"/>
              <a:t>An action against the property of the corporate debtor in relation to an offence shall include the </a:t>
            </a:r>
            <a:r>
              <a:rPr lang="en-US" sz="2000" b="1" dirty="0"/>
              <a:t>attachment, seizure, retention or confiscation of such property </a:t>
            </a:r>
            <a:r>
              <a:rPr lang="en-US" sz="2000" dirty="0"/>
              <a:t>under such law as may be applicable to the corporate debtor;</a:t>
            </a:r>
          </a:p>
          <a:p>
            <a:pPr marL="285750" indent="-285750" algn="just">
              <a:buFont typeface="Wingdings" panose="05000000000000000000" pitchFamily="2" charset="2"/>
              <a:buChar char="v"/>
            </a:pPr>
            <a:endParaRPr lang="en-IN" sz="2000" dirty="0"/>
          </a:p>
          <a:p>
            <a:pPr marL="285750" indent="-285750" algn="just">
              <a:buFont typeface="Wingdings" panose="05000000000000000000" pitchFamily="2" charset="2"/>
              <a:buChar char="v"/>
            </a:pPr>
            <a:r>
              <a:rPr lang="en-US" sz="2000" dirty="0"/>
              <a:t>The Corporate Debtor and any other person including Resolution Professional or Liquidator shall provide all the assistance and co-operation to the investigating agency regarding the offence committed before the commencement of CIRP</a:t>
            </a:r>
          </a:p>
          <a:p>
            <a:pPr algn="just"/>
            <a:endParaRPr lang="en-IN" sz="2000" u="sng" dirty="0"/>
          </a:p>
          <a:p>
            <a:pPr algn="just"/>
            <a:r>
              <a:rPr lang="en-IN" sz="2000" u="sng" dirty="0"/>
              <a:t>Conditions for this section:</a:t>
            </a:r>
            <a:endParaRPr lang="en-IN" sz="2000" dirty="0"/>
          </a:p>
          <a:p>
            <a:pPr marL="285750" indent="-285750" algn="just">
              <a:buFont typeface="Wingdings" panose="05000000000000000000" pitchFamily="2" charset="2"/>
              <a:buChar char="v"/>
            </a:pPr>
            <a:r>
              <a:rPr lang="en-US" sz="2000" dirty="0"/>
              <a:t>Resolution Plan or sale during liquidation process results in change in the management or control of Corporate Debtor </a:t>
            </a:r>
          </a:p>
          <a:p>
            <a:pPr marL="285750" indent="-285750" algn="just">
              <a:buFont typeface="Wingdings" panose="05000000000000000000" pitchFamily="2" charset="2"/>
              <a:buChar char="v"/>
            </a:pPr>
            <a:endParaRPr lang="en-IN" sz="2000" dirty="0"/>
          </a:p>
          <a:p>
            <a:pPr marL="285750" indent="-285750" algn="just">
              <a:buFont typeface="Wingdings" panose="05000000000000000000" pitchFamily="2" charset="2"/>
              <a:buChar char="v"/>
            </a:pPr>
            <a:r>
              <a:rPr lang="en-US" sz="2000" dirty="0"/>
              <a:t>The new management or the buyer during liquidation process is not a promoter or in the management or control of the corporate debtor or a related party of such a person; or</a:t>
            </a:r>
          </a:p>
          <a:p>
            <a:pPr marL="285750" indent="-285750" algn="just">
              <a:buFont typeface="Wingdings" panose="05000000000000000000" pitchFamily="2" charset="2"/>
              <a:buChar char="v"/>
            </a:pPr>
            <a:endParaRPr lang="en-IN" sz="2000" dirty="0"/>
          </a:p>
          <a:p>
            <a:pPr marL="285750" indent="-285750" algn="just">
              <a:buFont typeface="Wingdings" panose="05000000000000000000" pitchFamily="2" charset="2"/>
              <a:buChar char="v"/>
            </a:pPr>
            <a:r>
              <a:rPr lang="en-US" sz="2000" dirty="0"/>
              <a:t>The new management or the buyer during liquidation process is not a person with regard to whom the relevant investigating authority has reason to believe that he had abetted or conspired for the commission of the offence</a:t>
            </a:r>
          </a:p>
        </p:txBody>
      </p:sp>
    </p:spTree>
    <p:extLst>
      <p:ext uri="{BB962C8B-B14F-4D97-AF65-F5344CB8AC3E}">
        <p14:creationId xmlns:p14="http://schemas.microsoft.com/office/powerpoint/2010/main" val="13895667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838199" y="469203"/>
            <a:ext cx="10524893" cy="824338"/>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IN" sz="3500" dirty="0"/>
              <a:t>JUDICIAL PRONOUNCEMENTS UNDER SECTION 32A.</a:t>
            </a:r>
          </a:p>
        </p:txBody>
      </p:sp>
      <p:sp>
        <p:nvSpPr>
          <p:cNvPr id="3" name="Rectangle 2">
            <a:extLst>
              <a:ext uri="{FF2B5EF4-FFF2-40B4-BE49-F238E27FC236}">
                <a16:creationId xmlns:a16="http://schemas.microsoft.com/office/drawing/2014/main" id="{7E5768BA-C5EF-4415-89F7-ED201714864F}"/>
              </a:ext>
            </a:extLst>
          </p:cNvPr>
          <p:cNvSpPr/>
          <p:nvPr/>
        </p:nvSpPr>
        <p:spPr>
          <a:xfrm>
            <a:off x="334537" y="1687354"/>
            <a:ext cx="11452302" cy="497059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b="1" dirty="0"/>
              <a:t>Tata Steel </a:t>
            </a:r>
            <a:r>
              <a:rPr lang="en-US" sz="2400" b="1" dirty="0" err="1"/>
              <a:t>BSL</a:t>
            </a:r>
            <a:r>
              <a:rPr lang="en-US" sz="2400" b="1" dirty="0"/>
              <a:t> Limited &amp; Anr Vs. Union of India &amp; Anr. (16-Mar-20, Delhi High Court)</a:t>
            </a:r>
            <a:endParaRPr lang="en-IN" sz="2400" dirty="0"/>
          </a:p>
          <a:p>
            <a:pPr marR="0" lvl="0" algn="just"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r>
              <a:rPr lang="en-US" sz="2100" dirty="0"/>
              <a:t>Hon’ble High Court held that it is clear from the express language of the provision of section 32A of the Code that a Corporate Debtor would not be liable for any offence committed prior to commencement of the CIRP and the corporate debtor would not be prosecuted if a resolution plan has been approved by the Adjudicating Authority. In the present case, there is no dispute that a resolution plan has been approved by the Adjudicating Authority (NCLT) and in the circumstances, there is much merit in the contention that the petitioner cannot be prosecuted and is liable to be discharged. The petition is, accordingly, allowed and the impugned order dated 16.08.2019 and the impugned summons dated 21.08.2019, are set aside. The impugned compliant (CC No. 770/2019) against the petitioner, is also set aside.</a:t>
            </a:r>
            <a:endParaRPr lang="en-IN" sz="2100" dirty="0"/>
          </a:p>
          <a:p>
            <a:pPr algn="just"/>
            <a:r>
              <a:rPr lang="en-US" sz="2100" dirty="0"/>
              <a:t> </a:t>
            </a:r>
            <a:endParaRPr lang="en-IN" sz="2100" dirty="0"/>
          </a:p>
          <a:p>
            <a:pPr algn="just"/>
            <a:r>
              <a:rPr lang="en-US" sz="2100" dirty="0"/>
              <a:t>Further the High Court clarified that this order will not affect the prosecution of the erstwhile promoters or any of the officers who may be directly responsible for committing the offences in relation to the affairs of the petitioner company</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3176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838200" y="469203"/>
            <a:ext cx="10515600" cy="1095506"/>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just"/>
            <a:r>
              <a:rPr lang="en-IN" dirty="0"/>
              <a:t>JUDICIAL PRONOUNCEMENTS UNDER SECTION 32A – Contd…</a:t>
            </a:r>
          </a:p>
        </p:txBody>
      </p:sp>
      <p:sp>
        <p:nvSpPr>
          <p:cNvPr id="3" name="Rectangle 2">
            <a:extLst>
              <a:ext uri="{FF2B5EF4-FFF2-40B4-BE49-F238E27FC236}">
                <a16:creationId xmlns:a16="http://schemas.microsoft.com/office/drawing/2014/main" id="{7E5768BA-C5EF-4415-89F7-ED201714864F}"/>
              </a:ext>
            </a:extLst>
          </p:cNvPr>
          <p:cNvSpPr/>
          <p:nvPr/>
        </p:nvSpPr>
        <p:spPr>
          <a:xfrm>
            <a:off x="838200" y="1687354"/>
            <a:ext cx="10594538" cy="4678204"/>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en-US" sz="2000" b="1" dirty="0" err="1"/>
              <a:t>JSW</a:t>
            </a:r>
            <a:r>
              <a:rPr lang="en-US" sz="2000" b="1" dirty="0"/>
              <a:t> Steel Ltd. Vs. Mahender Kumar Khandelwal &amp; Ors.(17-Feb-20, NCLAT DELHI) </a:t>
            </a:r>
            <a:r>
              <a:rPr lang="en-US" sz="2000" dirty="0"/>
              <a:t>In the CIRP of Bhushan Power &amp; Steel Limited</a:t>
            </a:r>
            <a:endParaRPr lang="en-US" sz="2000" b="1" dirty="0"/>
          </a:p>
          <a:p>
            <a:pPr lvl="0"/>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lvl="0" indent="-285750">
              <a:buFont typeface="Wingdings" panose="05000000000000000000" pitchFamily="2" charset="2"/>
              <a:buChar char="v"/>
            </a:pPr>
            <a:r>
              <a:rPr lang="en-US" sz="2000" dirty="0"/>
              <a:t>ED asked for Self-declaration under Sec. 32A from </a:t>
            </a:r>
            <a:r>
              <a:rPr lang="en-US" sz="2000" dirty="0" err="1"/>
              <a:t>JSW</a:t>
            </a:r>
            <a:r>
              <a:rPr lang="en-US" sz="2000" dirty="0"/>
              <a:t> Steel that they are not a party to offense and they are related party – held ED can not ask for this – either RP or COC or AA can ask</a:t>
            </a:r>
          </a:p>
          <a:p>
            <a:pPr marL="285750" lvl="0" indent="-285750">
              <a:buFont typeface="Wingdings" panose="05000000000000000000" pitchFamily="2" charset="2"/>
              <a:buChar char="v"/>
            </a:pPr>
            <a:endParaRPr lang="en-US" sz="1400" dirty="0"/>
          </a:p>
          <a:p>
            <a:pPr marL="285750" lvl="0" indent="-285750">
              <a:buFont typeface="Wingdings" panose="05000000000000000000" pitchFamily="2" charset="2"/>
              <a:buChar char="v"/>
            </a:pPr>
            <a:r>
              <a:rPr lang="en-US" sz="2000" dirty="0"/>
              <a:t>COC or RP or AA can decide the ineligibility u/s 29A and 32A</a:t>
            </a:r>
          </a:p>
          <a:p>
            <a:pPr marL="342900" lvl="0" indent="-342900">
              <a:buFont typeface="Wingdings" panose="05000000000000000000" pitchFamily="2" charset="2"/>
              <a:buChar char="v"/>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lvl="0" indent="-285750">
              <a:buFont typeface="Wingdings" panose="05000000000000000000" pitchFamily="2" charset="2"/>
              <a:buChar char="v"/>
            </a:pPr>
            <a:r>
              <a:rPr lang="en-US" sz="2000" u="sng" dirty="0"/>
              <a:t>Applicability of Sec. 32A retrospective or prospective - </a:t>
            </a:r>
            <a:r>
              <a:rPr lang="en-US" sz="2000" dirty="0"/>
              <a:t>there is no basis to make distinction between a resolution applicant whose plan has been approved post or prior to the promulgation of the Ordinance</a:t>
            </a:r>
          </a:p>
          <a:p>
            <a:pPr lvl="0"/>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sz="2000" b="1" dirty="0"/>
              <a:t>Surendra Kumar Joshi vs Rei </a:t>
            </a:r>
            <a:r>
              <a:rPr lang="en-US" sz="2000" b="1" dirty="0" err="1"/>
              <a:t>Agro</a:t>
            </a:r>
            <a:r>
              <a:rPr lang="en-US" sz="2000" b="1" dirty="0"/>
              <a:t> Limited (12-Mar-20, NCLT Kolkata Bench)</a:t>
            </a:r>
            <a:endParaRPr lang="en-IN" sz="2000" dirty="0"/>
          </a:p>
          <a:p>
            <a:pPr marL="285750" lvl="0" indent="-285750">
              <a:buFont typeface="Wingdings" panose="05000000000000000000" pitchFamily="2" charset="2"/>
              <a:buChar char="v"/>
            </a:pPr>
            <a:r>
              <a:rPr lang="en-US" sz="2000" dirty="0"/>
              <a:t>Thus I am of the view that attachment of the properties as referred to in prayer 1 is illegal and are liable to be de attached by the ED and handed over to the liquidator, to enable the liquidator to handle the property as per the provisions of the I&amp;B Code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4292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5768BA-C5EF-4415-89F7-ED201714864F}"/>
              </a:ext>
            </a:extLst>
          </p:cNvPr>
          <p:cNvSpPr/>
          <p:nvPr/>
        </p:nvSpPr>
        <p:spPr>
          <a:xfrm>
            <a:off x="296883" y="1117338"/>
            <a:ext cx="11614068" cy="563231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IN" sz="3000" b="1" i="1" dirty="0"/>
              <a:t>INTERPLAY BETWEEN IBC AND PMLA </a:t>
            </a:r>
          </a:p>
          <a:p>
            <a:endParaRPr lang="en-IN" b="1" i="1" dirty="0"/>
          </a:p>
          <a:p>
            <a:pPr algn="ctr"/>
            <a:r>
              <a:rPr lang="en-IN" sz="2500" b="1" i="1" dirty="0"/>
              <a:t>DIRECTORATE OF ENFORCEMENT VS. MANOJ KUMAR AGARWAL &amp; ORS</a:t>
            </a:r>
            <a:r>
              <a:rPr lang="en-IN" sz="2500" dirty="0"/>
              <a:t>.,</a:t>
            </a:r>
          </a:p>
          <a:p>
            <a:pPr algn="ctr"/>
            <a:r>
              <a:rPr lang="en-IN" sz="2500" b="1" dirty="0"/>
              <a:t>(NCLAT, Delhi, Comp. Appl. (AT)(Ins.) NO.575/2019 dated 09.04.2021)</a:t>
            </a:r>
            <a:endParaRPr lang="en-IN" sz="2500" dirty="0"/>
          </a:p>
          <a:p>
            <a:r>
              <a:rPr lang="en-IN" dirty="0"/>
              <a:t> </a:t>
            </a:r>
          </a:p>
          <a:p>
            <a:r>
              <a:rPr lang="en-IN" sz="2300" dirty="0"/>
              <a:t>The Hon’ble NCLAT, New Delhi in the above matter </a:t>
            </a:r>
            <a:r>
              <a:rPr lang="en-IN" sz="2300" b="1" dirty="0"/>
              <a:t>observed</a:t>
            </a:r>
            <a:r>
              <a:rPr lang="en-IN" sz="2300" dirty="0"/>
              <a:t> that :</a:t>
            </a:r>
          </a:p>
          <a:p>
            <a:endParaRPr lang="en-IN" sz="2300" dirty="0"/>
          </a:p>
          <a:p>
            <a:pPr marL="285750" lvl="0" indent="-285750">
              <a:lnSpc>
                <a:spcPct val="150000"/>
              </a:lnSpc>
              <a:buFont typeface="Wingdings" pitchFamily="2" charset="2"/>
              <a:buChar char="v"/>
            </a:pPr>
            <a:r>
              <a:rPr lang="en-IN" sz="2000" dirty="0"/>
              <a:t>The provisions of the Code will over-ride the attachment of the properties (of a corporate debtor) under the PMLA, even when such attachment took place prior to the initiation of the CIR Process. </a:t>
            </a:r>
          </a:p>
          <a:p>
            <a:pPr marL="285750" lvl="0" indent="-285750">
              <a:lnSpc>
                <a:spcPct val="150000"/>
              </a:lnSpc>
              <a:buFont typeface="Wingdings" pitchFamily="2" charset="2"/>
              <a:buChar char="v"/>
            </a:pPr>
            <a:r>
              <a:rPr lang="en-IN" sz="2000" dirty="0"/>
              <a:t>The object and intention of the Code provides a free-hand to the creditors and the Resolution Professional to effectively revive and resolve the stress faced by the corporate debtor. </a:t>
            </a:r>
          </a:p>
          <a:p>
            <a:pPr marL="285750" lvl="0" indent="-285750">
              <a:lnSpc>
                <a:spcPct val="150000"/>
              </a:lnSpc>
              <a:buFont typeface="Wingdings" pitchFamily="2" charset="2"/>
              <a:buChar char="v"/>
            </a:pPr>
            <a:r>
              <a:rPr lang="en-IN" sz="2000" dirty="0"/>
              <a:t>In doing so, if the properties of a corporate debtor are attached, it will jeopardize the efforts of the Resolution Professional and will hamper a successful resolution.</a:t>
            </a:r>
          </a:p>
          <a:p>
            <a:endParaRPr lang="en-IN" dirty="0"/>
          </a:p>
        </p:txBody>
      </p:sp>
      <p:sp>
        <p:nvSpPr>
          <p:cNvPr id="4" name="Title 1">
            <a:extLst>
              <a:ext uri="{FF2B5EF4-FFF2-40B4-BE49-F238E27FC236}">
                <a16:creationId xmlns:a16="http://schemas.microsoft.com/office/drawing/2014/main" id="{032D941A-2E73-D949-9E15-88D973C5EA64}"/>
              </a:ext>
            </a:extLst>
          </p:cNvPr>
          <p:cNvSpPr txBox="1">
            <a:spLocks/>
          </p:cNvSpPr>
          <p:nvPr/>
        </p:nvSpPr>
        <p:spPr>
          <a:xfrm>
            <a:off x="296883" y="201881"/>
            <a:ext cx="11614068" cy="81939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IN" sz="3500"/>
              <a:t>JUDICIAL PRONOUNCEMENTS UNDER SECTION 32A – Contd…</a:t>
            </a:r>
            <a:endParaRPr lang="en-IN" sz="3500" dirty="0"/>
          </a:p>
        </p:txBody>
      </p:sp>
    </p:spTree>
    <p:extLst>
      <p:ext uri="{BB962C8B-B14F-4D97-AF65-F5344CB8AC3E}">
        <p14:creationId xmlns:p14="http://schemas.microsoft.com/office/powerpoint/2010/main" val="37681733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296883" y="201881"/>
            <a:ext cx="11614068" cy="819397"/>
          </a:xfrm>
        </p:spPr>
        <p:style>
          <a:lnRef idx="1">
            <a:schemeClr val="accent2"/>
          </a:lnRef>
          <a:fillRef idx="2">
            <a:schemeClr val="accent2"/>
          </a:fillRef>
          <a:effectRef idx="1">
            <a:schemeClr val="accent2"/>
          </a:effectRef>
          <a:fontRef idx="minor">
            <a:schemeClr val="dk1"/>
          </a:fontRef>
        </p:style>
        <p:txBody>
          <a:bodyPr>
            <a:normAutofit/>
          </a:bodyPr>
          <a:lstStyle/>
          <a:p>
            <a:r>
              <a:rPr lang="en-IN" sz="3500" dirty="0"/>
              <a:t>JUDICIAL PRONOUNCEMENTS UNDER SECTION 32A – Contd…</a:t>
            </a:r>
          </a:p>
        </p:txBody>
      </p:sp>
      <p:sp>
        <p:nvSpPr>
          <p:cNvPr id="3" name="Rectangle 2">
            <a:extLst>
              <a:ext uri="{FF2B5EF4-FFF2-40B4-BE49-F238E27FC236}">
                <a16:creationId xmlns:a16="http://schemas.microsoft.com/office/drawing/2014/main" id="{7E5768BA-C5EF-4415-89F7-ED201714864F}"/>
              </a:ext>
            </a:extLst>
          </p:cNvPr>
          <p:cNvSpPr/>
          <p:nvPr/>
        </p:nvSpPr>
        <p:spPr>
          <a:xfrm>
            <a:off x="296882" y="1175658"/>
            <a:ext cx="11614069" cy="570925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IN" sz="2200" b="1" i="1" dirty="0"/>
              <a:t>NITIN JAIN, LIQUIDATOR PSL LIMITED VS. ENFORCEMENT DIRECTORATE THROUGH RAJU PRASAD MAHAWAR, ASSISTANT DIRECTOR PMLA</a:t>
            </a:r>
            <a:endParaRPr lang="en-IN" sz="2200" dirty="0"/>
          </a:p>
          <a:p>
            <a:pPr algn="ctr"/>
            <a:r>
              <a:rPr lang="en-IN" sz="2200" b="1" i="1" dirty="0"/>
              <a:t>(Delhi High Court, WP (C) No. 3261/2021 dated 15.12.2021)</a:t>
            </a:r>
          </a:p>
          <a:p>
            <a:endParaRPr lang="en-IN" sz="800" dirty="0"/>
          </a:p>
          <a:p>
            <a:r>
              <a:rPr lang="en-IN" b="1" dirty="0"/>
              <a:t>FACTS:</a:t>
            </a:r>
          </a:p>
          <a:p>
            <a:pPr marL="285750" lvl="0" indent="-285750">
              <a:buFont typeface="Arial" panose="020B0604020202020204" pitchFamily="34" charset="0"/>
              <a:buChar char="•"/>
            </a:pPr>
            <a:r>
              <a:rPr lang="en-IN" sz="1950" dirty="0"/>
              <a:t>Hon'ble NCLT on 11.09.2020 ordered liquidation of Corporate Debtor and assets of the CD were listed for sale by ways of an e-auction.</a:t>
            </a:r>
          </a:p>
          <a:p>
            <a:pPr marL="285750" lvl="0" indent="-285750">
              <a:buFont typeface="Arial" panose="020B0604020202020204" pitchFamily="34" charset="0"/>
              <a:buChar char="•"/>
            </a:pPr>
            <a:r>
              <a:rPr lang="en-IN" sz="1950" dirty="0"/>
              <a:t>Meanwhile the Liquidator received the 1</a:t>
            </a:r>
            <a:r>
              <a:rPr lang="en-IN" sz="1950" baseline="30000" dirty="0"/>
              <a:t>st</a:t>
            </a:r>
            <a:r>
              <a:rPr lang="en-IN" sz="1950" dirty="0"/>
              <a:t> summons from Enforcement Directorate, PMLA alongwith reminder Summons. </a:t>
            </a:r>
          </a:p>
          <a:p>
            <a:pPr marL="285750" lvl="0" indent="-285750">
              <a:buFont typeface="Arial" panose="020B0604020202020204" pitchFamily="34" charset="0"/>
              <a:buChar char="•"/>
            </a:pPr>
            <a:r>
              <a:rPr lang="en-IN" sz="1950" dirty="0"/>
              <a:t>Due to above, the Liquidator filed a Writ Petition.</a:t>
            </a:r>
          </a:p>
          <a:p>
            <a:pPr marL="285750" lvl="0" indent="-285750">
              <a:buFont typeface="Arial" panose="020B0604020202020204" pitchFamily="34" charset="0"/>
              <a:buChar char="•"/>
            </a:pPr>
            <a:r>
              <a:rPr lang="en-IN" sz="1950" dirty="0"/>
              <a:t>Interim Order dated 17.03.2021 was passed by Hon'ble High Court, whereby the Liquidator was allowed to list the assets of the CD for sale and keep the proceeds of sale in an escrow account.</a:t>
            </a:r>
          </a:p>
          <a:p>
            <a:pPr marL="285750" lvl="0" indent="-285750">
              <a:buFont typeface="Arial" panose="020B0604020202020204" pitchFamily="34" charset="0"/>
              <a:buChar char="•"/>
            </a:pPr>
            <a:r>
              <a:rPr lang="en-IN" sz="1950" dirty="0"/>
              <a:t>On 09.04.2021, a bid of Rs.425.50 Cr. was received from M/s Lucky Holdings Pvt. Ltd., proposing to take over the assets of the CD and continue its functioning </a:t>
            </a:r>
            <a:r>
              <a:rPr lang="en-IN" sz="1950" b="1" dirty="0"/>
              <a:t>as a going concern</a:t>
            </a:r>
            <a:r>
              <a:rPr lang="en-IN" sz="1950" dirty="0"/>
              <a:t>. This was approved by AA on 08.09.2021.</a:t>
            </a:r>
          </a:p>
          <a:p>
            <a:pPr marL="285750" lvl="0" indent="-285750">
              <a:buFont typeface="Arial" panose="020B0604020202020204" pitchFamily="34" charset="0"/>
              <a:buChar char="•"/>
            </a:pPr>
            <a:r>
              <a:rPr lang="en-IN" sz="1950" dirty="0"/>
              <a:t>Later, on 02.12.2021 a provisional attachment order (PAO) under PMLA was issued by the ED, against the CD, attaching its assets amounting to Rs. 274.60 Cr. prompting the Liquidator to seeking permission for disbursal of part of sale proceeds.</a:t>
            </a:r>
          </a:p>
          <a:p>
            <a:pPr marL="285750" lvl="0" indent="-285750">
              <a:buFont typeface="Arial" panose="020B0604020202020204" pitchFamily="34" charset="0"/>
              <a:buChar char="•"/>
            </a:pPr>
            <a:r>
              <a:rPr lang="en-IN" sz="1950" dirty="0"/>
              <a:t>In response present Writ Petition was filed stating Section 32A of Code bars any proceedings against the CD during the Liquidation Period.</a:t>
            </a:r>
          </a:p>
        </p:txBody>
      </p:sp>
    </p:spTree>
    <p:extLst>
      <p:ext uri="{BB962C8B-B14F-4D97-AF65-F5344CB8AC3E}">
        <p14:creationId xmlns:p14="http://schemas.microsoft.com/office/powerpoint/2010/main" val="39854690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380010" y="546265"/>
            <a:ext cx="11614068" cy="819397"/>
          </a:xfrm>
        </p:spPr>
        <p:style>
          <a:lnRef idx="1">
            <a:schemeClr val="accent2"/>
          </a:lnRef>
          <a:fillRef idx="2">
            <a:schemeClr val="accent2"/>
          </a:fillRef>
          <a:effectRef idx="1">
            <a:schemeClr val="accent2"/>
          </a:effectRef>
          <a:fontRef idx="minor">
            <a:schemeClr val="dk1"/>
          </a:fontRef>
        </p:style>
        <p:txBody>
          <a:bodyPr>
            <a:normAutofit/>
          </a:bodyPr>
          <a:lstStyle/>
          <a:p>
            <a:r>
              <a:rPr lang="en-IN" sz="3500" dirty="0"/>
              <a:t>JUDICIAL PRONOUNCEMENTS UNDER SECTION 32A – Contd…</a:t>
            </a:r>
          </a:p>
        </p:txBody>
      </p:sp>
      <p:sp>
        <p:nvSpPr>
          <p:cNvPr id="3" name="Rectangle 2">
            <a:extLst>
              <a:ext uri="{FF2B5EF4-FFF2-40B4-BE49-F238E27FC236}">
                <a16:creationId xmlns:a16="http://schemas.microsoft.com/office/drawing/2014/main" id="{7E5768BA-C5EF-4415-89F7-ED201714864F}"/>
              </a:ext>
            </a:extLst>
          </p:cNvPr>
          <p:cNvSpPr/>
          <p:nvPr/>
        </p:nvSpPr>
        <p:spPr>
          <a:xfrm>
            <a:off x="841169" y="1650669"/>
            <a:ext cx="10571018" cy="457048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IN" sz="2200" b="1" i="1" dirty="0"/>
              <a:t>NITIN JAIN, LIQUIDATOR PSL LIMITED VS. ENFORCEMENT DIRECTORATE THROUGH RAJU PRASAD MAHAWAR, ASSISTANT DIRECTOR PMLA</a:t>
            </a:r>
          </a:p>
          <a:p>
            <a:pPr algn="just"/>
            <a:endParaRPr lang="en-IN" sz="500" dirty="0"/>
          </a:p>
          <a:p>
            <a:pPr algn="ctr"/>
            <a:r>
              <a:rPr lang="en-IN" sz="2200" b="1" i="1" dirty="0"/>
              <a:t>(Delhi High Court, WP (C) No. 3261/2021 dated 15.12.2021)</a:t>
            </a:r>
          </a:p>
          <a:p>
            <a:endParaRPr lang="en-IN" sz="2200" dirty="0"/>
          </a:p>
          <a:p>
            <a:r>
              <a:rPr lang="en-IN" sz="2200" b="1" dirty="0"/>
              <a:t>ISSUES BEFORE COURT:</a:t>
            </a:r>
          </a:p>
          <a:p>
            <a:endParaRPr lang="en-IN" sz="2200" b="1" dirty="0"/>
          </a:p>
          <a:p>
            <a:pPr marL="285750" lvl="0" indent="-285750" algn="just">
              <a:buFont typeface="Wingdings" pitchFamily="2" charset="2"/>
              <a:buChar char="v"/>
            </a:pPr>
            <a:r>
              <a:rPr lang="en-IN" sz="2200" dirty="0"/>
              <a:t>Whether the Enforcement Directorate can issue order attaching assets of the Corporate Debtor during the pendency of the Writ Petition.</a:t>
            </a:r>
          </a:p>
          <a:p>
            <a:pPr marL="285750" lvl="0" indent="-285750">
              <a:buFont typeface="Wingdings" pitchFamily="2" charset="2"/>
              <a:buChar char="v"/>
            </a:pPr>
            <a:endParaRPr lang="en-IN" sz="2200" dirty="0"/>
          </a:p>
          <a:p>
            <a:pPr marL="285750" lvl="0" indent="-285750" algn="just">
              <a:buFont typeface="Wingdings" pitchFamily="2" charset="2"/>
              <a:buChar char="v"/>
            </a:pPr>
            <a:r>
              <a:rPr lang="en-IN" sz="2200" dirty="0"/>
              <a:t>Whether section 32A of the Code bars prosecution, attachment, seizure, action or confiscation against a Corporate Debtor after a resolution plan is Approved.</a:t>
            </a:r>
          </a:p>
          <a:p>
            <a:pPr marL="285750" lvl="0" indent="-285750">
              <a:buFont typeface="Wingdings" pitchFamily="2" charset="2"/>
              <a:buChar char="v"/>
            </a:pPr>
            <a:endParaRPr lang="en-IN" sz="2200" dirty="0"/>
          </a:p>
          <a:p>
            <a:pPr marL="285750" lvl="0" indent="-285750">
              <a:buFont typeface="Wingdings" pitchFamily="2" charset="2"/>
              <a:buChar char="v"/>
            </a:pPr>
            <a:r>
              <a:rPr lang="en-IN" sz="2200" dirty="0"/>
              <a:t>Primacy of IBC over PMLA</a:t>
            </a:r>
          </a:p>
        </p:txBody>
      </p:sp>
    </p:spTree>
    <p:extLst>
      <p:ext uri="{BB962C8B-B14F-4D97-AF65-F5344CB8AC3E}">
        <p14:creationId xmlns:p14="http://schemas.microsoft.com/office/powerpoint/2010/main" val="5265740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380010" y="154379"/>
            <a:ext cx="11614068" cy="819397"/>
          </a:xfrm>
        </p:spPr>
        <p:style>
          <a:lnRef idx="1">
            <a:schemeClr val="accent2"/>
          </a:lnRef>
          <a:fillRef idx="2">
            <a:schemeClr val="accent2"/>
          </a:fillRef>
          <a:effectRef idx="1">
            <a:schemeClr val="accent2"/>
          </a:effectRef>
          <a:fontRef idx="minor">
            <a:schemeClr val="dk1"/>
          </a:fontRef>
        </p:style>
        <p:txBody>
          <a:bodyPr>
            <a:normAutofit/>
          </a:bodyPr>
          <a:lstStyle/>
          <a:p>
            <a:r>
              <a:rPr lang="en-IN" sz="3500" dirty="0"/>
              <a:t>JUDICIAL PRONOUNCEMENTS UNDER SECTION 32A – Contd…</a:t>
            </a:r>
          </a:p>
        </p:txBody>
      </p:sp>
      <p:sp>
        <p:nvSpPr>
          <p:cNvPr id="3" name="Rectangle 2">
            <a:extLst>
              <a:ext uri="{FF2B5EF4-FFF2-40B4-BE49-F238E27FC236}">
                <a16:creationId xmlns:a16="http://schemas.microsoft.com/office/drawing/2014/main" id="{7E5768BA-C5EF-4415-89F7-ED201714864F}"/>
              </a:ext>
            </a:extLst>
          </p:cNvPr>
          <p:cNvSpPr/>
          <p:nvPr/>
        </p:nvSpPr>
        <p:spPr>
          <a:xfrm>
            <a:off x="380010" y="1133356"/>
            <a:ext cx="11507189" cy="544764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IN" sz="2200" b="1" i="1" dirty="0"/>
              <a:t>NITIN JAIN, LIQUIDATOR PSL LIMITED VS. ENFORCEMENT DIRECTORATE THROUGH RAJU PRASAD MAHAWAR, ASSISTANT DIRECTOR PMLA</a:t>
            </a:r>
            <a:endParaRPr lang="en-IN" sz="2200" dirty="0"/>
          </a:p>
          <a:p>
            <a:pPr algn="ctr"/>
            <a:r>
              <a:rPr lang="en-IN" sz="2200" b="1" i="1" dirty="0"/>
              <a:t>(Delhi High Court, WP (C) No. 3261/2021 dated 15.12.2021)</a:t>
            </a:r>
          </a:p>
          <a:p>
            <a:pPr algn="just"/>
            <a:endParaRPr lang="en-IN" sz="1000" dirty="0"/>
          </a:p>
          <a:p>
            <a:pPr algn="just"/>
            <a:r>
              <a:rPr lang="en-IN" sz="2200" b="1" dirty="0"/>
              <a:t>JUDGEMENT/OBSERVATIONS: </a:t>
            </a:r>
          </a:p>
          <a:p>
            <a:pPr marL="285750" lvl="0" indent="-285750" algn="just">
              <a:buFont typeface="Wingdings" pitchFamily="2" charset="2"/>
              <a:buChar char="v"/>
            </a:pPr>
            <a:r>
              <a:rPr lang="en-IN" sz="2200" dirty="0"/>
              <a:t>The authorities under the Code are concerned with timely resolution of debts, those under the PMLA are concerned with the criminality attached to the offense of money laundering and confiscation of properties that were acquired.</a:t>
            </a:r>
          </a:p>
          <a:p>
            <a:pPr lvl="0" algn="just"/>
            <a:endParaRPr lang="en-IN" sz="1000" dirty="0"/>
          </a:p>
          <a:p>
            <a:pPr marL="285750" lvl="0" indent="-285750" algn="just">
              <a:buFont typeface="Wingdings" pitchFamily="2" charset="2"/>
              <a:buChar char="v"/>
            </a:pPr>
            <a:r>
              <a:rPr lang="en-IN" sz="2200" dirty="0"/>
              <a:t>Section 32A is “unambiguous” about its terms and would not allow any other proceedings to be carried out against the CD during the pendency of the Liquidation process or CIRP.</a:t>
            </a:r>
          </a:p>
          <a:p>
            <a:pPr lvl="0" algn="just"/>
            <a:endParaRPr lang="en-IN" sz="1000" dirty="0"/>
          </a:p>
          <a:p>
            <a:pPr marL="285750" lvl="0" indent="-285750" algn="just">
              <a:buFont typeface="Wingdings" pitchFamily="2" charset="2"/>
              <a:buChar char="v"/>
            </a:pPr>
            <a:r>
              <a:rPr lang="en-IN" sz="2200" dirty="0"/>
              <a:t>Once AA approves the mode selected in the course of liquidation the power vested in the ED under PMLA to provisionally attach or move against the properties of the Corporate Debtor would stand foreclosed.</a:t>
            </a:r>
          </a:p>
          <a:p>
            <a:pPr lvl="0" algn="just"/>
            <a:endParaRPr lang="en-IN" sz="1000" dirty="0"/>
          </a:p>
          <a:p>
            <a:pPr marL="285750" lvl="0" indent="-285750" algn="just">
              <a:buFont typeface="Wingdings" pitchFamily="2" charset="2"/>
              <a:buChar char="v"/>
            </a:pPr>
            <a:r>
              <a:rPr lang="en-IN" sz="2200" dirty="0"/>
              <a:t>The Liquidator entitled in law to proceed with the Liquidation process in accordance with the provisions of IBC.</a:t>
            </a:r>
          </a:p>
        </p:txBody>
      </p:sp>
    </p:spTree>
    <p:extLst>
      <p:ext uri="{BB962C8B-B14F-4D97-AF65-F5344CB8AC3E}">
        <p14:creationId xmlns:p14="http://schemas.microsoft.com/office/powerpoint/2010/main" val="39351938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838200" y="365125"/>
            <a:ext cx="10515600" cy="1051079"/>
          </a:xfrm>
        </p:spPr>
        <p:style>
          <a:lnRef idx="1">
            <a:schemeClr val="accent2"/>
          </a:lnRef>
          <a:fillRef idx="2">
            <a:schemeClr val="accent2"/>
          </a:fillRef>
          <a:effectRef idx="1">
            <a:schemeClr val="accent2"/>
          </a:effectRef>
          <a:fontRef idx="minor">
            <a:schemeClr val="dk1"/>
          </a:fontRef>
        </p:style>
        <p:txBody>
          <a:bodyPr/>
          <a:lstStyle/>
          <a:p>
            <a:pPr algn="ctr"/>
            <a:r>
              <a:rPr lang="en-IN" dirty="0"/>
              <a:t>SALE OF ASSETS – Reg 32</a:t>
            </a:r>
          </a:p>
        </p:txBody>
      </p:sp>
      <p:sp>
        <p:nvSpPr>
          <p:cNvPr id="3" name="Rectangle 2">
            <a:extLst>
              <a:ext uri="{FF2B5EF4-FFF2-40B4-BE49-F238E27FC236}">
                <a16:creationId xmlns:a16="http://schemas.microsoft.com/office/drawing/2014/main" id="{7E5768BA-C5EF-4415-89F7-ED201714864F}"/>
              </a:ext>
            </a:extLst>
          </p:cNvPr>
          <p:cNvSpPr/>
          <p:nvPr/>
        </p:nvSpPr>
        <p:spPr>
          <a:xfrm>
            <a:off x="838200" y="1609481"/>
            <a:ext cx="10594538" cy="5016758"/>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r>
              <a:rPr lang="en-IN" sz="3200" dirty="0">
                <a:solidFill>
                  <a:srgbClr val="000000"/>
                </a:solidFill>
              </a:rPr>
              <a:t>The liquidator may sell- </a:t>
            </a:r>
          </a:p>
          <a:p>
            <a:r>
              <a:rPr lang="en-US" sz="3200" dirty="0">
                <a:solidFill>
                  <a:srgbClr val="000000"/>
                </a:solidFill>
              </a:rPr>
              <a:t>(a) an asset on a standalone basis; </a:t>
            </a:r>
          </a:p>
          <a:p>
            <a:r>
              <a:rPr lang="en-US" sz="3200" dirty="0">
                <a:solidFill>
                  <a:srgbClr val="000000"/>
                </a:solidFill>
              </a:rPr>
              <a:t>(b) the assets in a slump sale; </a:t>
            </a:r>
          </a:p>
          <a:p>
            <a:r>
              <a:rPr lang="en-US" sz="3200" dirty="0">
                <a:solidFill>
                  <a:srgbClr val="000000"/>
                </a:solidFill>
              </a:rPr>
              <a:t>(c) a set of assets collectively </a:t>
            </a:r>
          </a:p>
          <a:p>
            <a:r>
              <a:rPr lang="en-US" sz="3200" dirty="0"/>
              <a:t>(d) the assets in parcels; </a:t>
            </a:r>
          </a:p>
          <a:p>
            <a:r>
              <a:rPr lang="en-US" sz="3200" dirty="0"/>
              <a:t>(e) the corporate debtor as a going concern; or </a:t>
            </a:r>
          </a:p>
          <a:p>
            <a:r>
              <a:rPr lang="en-US" sz="3200" dirty="0"/>
              <a:t>(f) the business(s) of the corporate debtor as a going concern: </a:t>
            </a:r>
          </a:p>
          <a:p>
            <a:endParaRPr lang="en-US" sz="3200" dirty="0"/>
          </a:p>
          <a:p>
            <a:r>
              <a:rPr lang="en-US" sz="3200" dirty="0"/>
              <a:t>Liquidator can not sell the assets unless security interest has been relinquished</a:t>
            </a:r>
            <a:endParaRPr lang="en-IN" sz="3200" dirty="0"/>
          </a:p>
        </p:txBody>
      </p:sp>
    </p:spTree>
    <p:extLst>
      <p:ext uri="{BB962C8B-B14F-4D97-AF65-F5344CB8AC3E}">
        <p14:creationId xmlns:p14="http://schemas.microsoft.com/office/powerpoint/2010/main" val="9750247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826324" y="175120"/>
            <a:ext cx="10716491" cy="1190543"/>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IN" sz="2500" b="1" i="1" dirty="0"/>
              <a:t>DHANLAXMI BANK LIMITED VS. TECHNO FAB MANUFACTURING LIMITED &amp; ORS. </a:t>
            </a:r>
            <a:br>
              <a:rPr lang="en-IN" sz="2000" b="1" i="1" dirty="0"/>
            </a:br>
            <a:r>
              <a:rPr lang="en-IN" sz="2500" b="1" i="1" dirty="0"/>
              <a:t> (NCLAT, Comp Appl. (AT) (Ins) No. 777 of 2021 dated 28.09.2021)</a:t>
            </a:r>
            <a:endParaRPr lang="en-IN" sz="2500" dirty="0"/>
          </a:p>
        </p:txBody>
      </p:sp>
      <p:sp>
        <p:nvSpPr>
          <p:cNvPr id="3" name="Rectangle 2">
            <a:extLst>
              <a:ext uri="{FF2B5EF4-FFF2-40B4-BE49-F238E27FC236}">
                <a16:creationId xmlns:a16="http://schemas.microsoft.com/office/drawing/2014/main" id="{7E5768BA-C5EF-4415-89F7-ED201714864F}"/>
              </a:ext>
            </a:extLst>
          </p:cNvPr>
          <p:cNvSpPr/>
          <p:nvPr/>
        </p:nvSpPr>
        <p:spPr>
          <a:xfrm>
            <a:off x="318654" y="1460497"/>
            <a:ext cx="11687299" cy="5397503"/>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50000"/>
              </a:lnSpc>
            </a:pPr>
            <a:r>
              <a:rPr lang="en-IN" sz="2200" b="1" dirty="0"/>
              <a:t>FACTS</a:t>
            </a:r>
          </a:p>
          <a:p>
            <a:pPr marL="285750" lvl="0" indent="-285750" algn="just">
              <a:lnSpc>
                <a:spcPct val="150000"/>
              </a:lnSpc>
              <a:buFont typeface="Wingdings" pitchFamily="2" charset="2"/>
              <a:buChar char="v"/>
            </a:pPr>
            <a:r>
              <a:rPr lang="en-IN" sz="2100" dirty="0"/>
              <a:t>The Appellant was a secured creditor in the liquidation process of  CD. </a:t>
            </a:r>
          </a:p>
          <a:p>
            <a:pPr marL="285750" lvl="0" indent="-285750" algn="just">
              <a:lnSpc>
                <a:spcPct val="150000"/>
              </a:lnSpc>
              <a:buFont typeface="Wingdings" pitchFamily="2" charset="2"/>
              <a:buChar char="v"/>
            </a:pPr>
            <a:r>
              <a:rPr lang="en-IN" sz="2100" dirty="0"/>
              <a:t>The Appellant directed the Liquidator to realize its asset, over which under Section 52(1)(b) of Code he had exclusive first charge and physical possession of the asset. </a:t>
            </a:r>
          </a:p>
          <a:p>
            <a:pPr marL="285750" lvl="0" indent="-285750" algn="just">
              <a:lnSpc>
                <a:spcPct val="150000"/>
              </a:lnSpc>
              <a:buFont typeface="Wingdings" pitchFamily="2" charset="2"/>
              <a:buChar char="v"/>
            </a:pPr>
            <a:r>
              <a:rPr lang="en-IN" sz="2100" dirty="0"/>
              <a:t>On </a:t>
            </a:r>
            <a:r>
              <a:rPr lang="en-IN" sz="2100" b="1" dirty="0"/>
              <a:t>05.09.2018</a:t>
            </a:r>
            <a:r>
              <a:rPr lang="en-IN" sz="2100" dirty="0"/>
              <a:t> liquidation order was passed and the physical possession of the secured asset was handed over to the Appellant by the liquidator. </a:t>
            </a:r>
          </a:p>
          <a:p>
            <a:pPr marL="285750" lvl="0" indent="-285750" algn="just">
              <a:lnSpc>
                <a:spcPct val="150000"/>
              </a:lnSpc>
              <a:buFont typeface="Wingdings" pitchFamily="2" charset="2"/>
              <a:buChar char="v"/>
            </a:pPr>
            <a:r>
              <a:rPr lang="en-IN" sz="2100" dirty="0"/>
              <a:t>The first and second auctions of the secured asset were held.</a:t>
            </a:r>
          </a:p>
          <a:p>
            <a:pPr marL="285750" lvl="0" indent="-285750" algn="just">
              <a:lnSpc>
                <a:spcPct val="150000"/>
              </a:lnSpc>
              <a:buFont typeface="Wingdings" pitchFamily="2" charset="2"/>
              <a:buChar char="v"/>
            </a:pPr>
            <a:r>
              <a:rPr lang="en-IN" sz="2100" dirty="0"/>
              <a:t>The Liquidator asked the Appellant to vacate asset he was in physical possession of, and to return said asset back to the liquidation estate. </a:t>
            </a:r>
          </a:p>
          <a:p>
            <a:pPr marL="285750" lvl="0" indent="-285750" algn="just">
              <a:lnSpc>
                <a:spcPct val="150000"/>
              </a:lnSpc>
              <a:buFont typeface="Wingdings" pitchFamily="2" charset="2"/>
              <a:buChar char="v"/>
            </a:pPr>
            <a:r>
              <a:rPr lang="en-IN" sz="2100" dirty="0"/>
              <a:t>Thereafter, the Appellant requested to put further efforts to realize its security and accordingly, required an additional period of 6 months. </a:t>
            </a:r>
          </a:p>
        </p:txBody>
      </p:sp>
    </p:spTree>
    <p:extLst>
      <p:ext uri="{BB962C8B-B14F-4D97-AF65-F5344CB8AC3E}">
        <p14:creationId xmlns:p14="http://schemas.microsoft.com/office/powerpoint/2010/main" val="63321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4D4F2F7-389C-43D7-9B63-4FDE50B34DC2}"/>
              </a:ext>
            </a:extLst>
          </p:cNvPr>
          <p:cNvSpPr>
            <a:spLocks noGrp="1"/>
          </p:cNvSpPr>
          <p:nvPr>
            <p:ph type="title"/>
          </p:nvPr>
        </p:nvSpPr>
        <p:spPr/>
        <p:txBody>
          <a:bodyPr/>
          <a:lstStyle/>
          <a:p>
            <a:pPr algn="ctr"/>
            <a:r>
              <a:rPr lang="en-IN" sz="3600" b="1" dirty="0"/>
              <a:t>IMMEDIATE EFFECTS OF LIQUIDATION ORDER BY NCLT</a:t>
            </a:r>
            <a:endParaRPr lang="en-US" sz="3600" b="1" dirty="0"/>
          </a:p>
        </p:txBody>
      </p:sp>
      <p:pic>
        <p:nvPicPr>
          <p:cNvPr id="3" name="Picture 2">
            <a:extLst>
              <a:ext uri="{FF2B5EF4-FFF2-40B4-BE49-F238E27FC236}">
                <a16:creationId xmlns:a16="http://schemas.microsoft.com/office/drawing/2014/main" id="{6EBC01E2-DC40-467A-8E4C-8C57547D261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823710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826324" y="175120"/>
            <a:ext cx="10716491" cy="1190543"/>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IN" sz="2500" b="1" i="1" dirty="0"/>
              <a:t>DHANLAXMI BANK LIMITED VS. TECHNO FAB MANUFACTURING LIMITED &amp; ORS. </a:t>
            </a:r>
            <a:br>
              <a:rPr lang="en-IN" sz="2000" b="1" i="1" dirty="0"/>
            </a:br>
            <a:r>
              <a:rPr lang="en-IN" sz="2500" b="1" i="1" dirty="0"/>
              <a:t> (NCLAT, Comp Appl. (AT) (Ins) No. 777 of 2021 dated 28.09.2021)….</a:t>
            </a:r>
            <a:r>
              <a:rPr lang="en-IN" sz="1500" b="1" i="1" dirty="0"/>
              <a:t>CONTD</a:t>
            </a:r>
            <a:endParaRPr lang="en-IN" sz="1500" dirty="0"/>
          </a:p>
        </p:txBody>
      </p:sp>
      <p:sp>
        <p:nvSpPr>
          <p:cNvPr id="3" name="Rectangle 2">
            <a:extLst>
              <a:ext uri="{FF2B5EF4-FFF2-40B4-BE49-F238E27FC236}">
                <a16:creationId xmlns:a16="http://schemas.microsoft.com/office/drawing/2014/main" id="{7E5768BA-C5EF-4415-89F7-ED201714864F}"/>
              </a:ext>
            </a:extLst>
          </p:cNvPr>
          <p:cNvSpPr/>
          <p:nvPr/>
        </p:nvSpPr>
        <p:spPr>
          <a:xfrm>
            <a:off x="152399" y="1543625"/>
            <a:ext cx="11853554" cy="498598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r>
              <a:rPr lang="en-IN" sz="2200" b="1" dirty="0"/>
              <a:t>ISSUES BEFORE COURT:</a:t>
            </a:r>
          </a:p>
          <a:p>
            <a:pPr marL="342900" lvl="0" indent="-342900" algn="just">
              <a:buFont typeface="Wingdings" pitchFamily="2" charset="2"/>
              <a:buChar char="v"/>
            </a:pPr>
            <a:r>
              <a:rPr lang="en-IN" sz="2200" dirty="0"/>
              <a:t>Whether the Secured Creditor is obligated to take immediate appropriate steps for auction of assets/ property and realize the security interest.</a:t>
            </a:r>
          </a:p>
          <a:p>
            <a:pPr marL="342900" lvl="0" indent="-342900" algn="just">
              <a:buFont typeface="Wingdings" pitchFamily="2" charset="2"/>
              <a:buChar char="v"/>
            </a:pPr>
            <a:endParaRPr lang="en-IN" sz="1000" dirty="0"/>
          </a:p>
          <a:p>
            <a:pPr algn="just"/>
            <a:r>
              <a:rPr lang="en-IN" sz="2200" b="1" dirty="0"/>
              <a:t>OBSERVATIONS/JUDGEMENT:</a:t>
            </a:r>
          </a:p>
          <a:p>
            <a:pPr marL="342900" lvl="0" indent="-342900" algn="just">
              <a:buFont typeface="Wingdings" pitchFamily="2" charset="2"/>
              <a:buChar char="v"/>
            </a:pPr>
            <a:r>
              <a:rPr lang="en-IN" sz="2200" dirty="0"/>
              <a:t>Regulation 21-A(2) of Liquidation Regulations provides that a Secured Creditor has to realize its security interest in time bound manner and has to relinquish the security interest to the liquidator within 90 days from LCD.</a:t>
            </a:r>
          </a:p>
          <a:p>
            <a:pPr marL="342900" lvl="0" indent="-342900" algn="just">
              <a:buFont typeface="Wingdings" pitchFamily="2" charset="2"/>
              <a:buChar char="v"/>
            </a:pPr>
            <a:r>
              <a:rPr lang="en-IN" sz="2200" dirty="0"/>
              <a:t>The secured creditor shall pay ‘</a:t>
            </a:r>
            <a:r>
              <a:rPr lang="en-IN" sz="2200" b="1" dirty="0"/>
              <a:t>excess’</a:t>
            </a:r>
            <a:r>
              <a:rPr lang="en-IN" sz="2200" dirty="0"/>
              <a:t> of the realized value of the asset to security interest, over amount of his claims admitted, to the liquidator within 180 days from LCD. </a:t>
            </a:r>
          </a:p>
          <a:p>
            <a:pPr marL="342900" lvl="0" indent="-342900" algn="just">
              <a:buFont typeface="Wingdings" pitchFamily="2" charset="2"/>
              <a:buChar char="v"/>
            </a:pPr>
            <a:r>
              <a:rPr lang="en-IN" sz="2200" dirty="0"/>
              <a:t>Regulation 21(3) of Liquidation Regulation provides that where a secured creditor fails to comply with Regulation 21(2), the asset, which is subject to security interest, </a:t>
            </a:r>
            <a:r>
              <a:rPr lang="en-IN" sz="2200" b="1" dirty="0"/>
              <a:t>shall become part of the liquidation estate</a:t>
            </a:r>
            <a:r>
              <a:rPr lang="en-IN" sz="2200" dirty="0"/>
              <a:t>.</a:t>
            </a:r>
          </a:p>
          <a:p>
            <a:pPr marL="342900" lvl="0" indent="-342900" algn="just">
              <a:buFont typeface="Wingdings" pitchFamily="2" charset="2"/>
              <a:buChar char="v"/>
            </a:pPr>
            <a:r>
              <a:rPr lang="en-IN" sz="2200" dirty="0"/>
              <a:t>In present case, the Appellant was unable to realize the security asset over a period of 3 years thus, Appellant is obligated to handover the possession of the asset back to Liquidator within 7 days.</a:t>
            </a:r>
          </a:p>
        </p:txBody>
      </p:sp>
    </p:spTree>
    <p:extLst>
      <p:ext uri="{BB962C8B-B14F-4D97-AF65-F5344CB8AC3E}">
        <p14:creationId xmlns:p14="http://schemas.microsoft.com/office/powerpoint/2010/main" val="8790444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838200" y="270857"/>
            <a:ext cx="10515600" cy="989231"/>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dirty="0"/>
              <a:t>M</a:t>
            </a:r>
            <a:r>
              <a:rPr lang="en-IN" dirty="0"/>
              <a:t>ODES OF EFFECTING A SALE UNDER REGULATION 32</a:t>
            </a:r>
          </a:p>
        </p:txBody>
      </p:sp>
      <p:sp>
        <p:nvSpPr>
          <p:cNvPr id="3" name="Rectangle 2">
            <a:extLst>
              <a:ext uri="{FF2B5EF4-FFF2-40B4-BE49-F238E27FC236}">
                <a16:creationId xmlns:a16="http://schemas.microsoft.com/office/drawing/2014/main" id="{7E5768BA-C5EF-4415-89F7-ED201714864F}"/>
              </a:ext>
            </a:extLst>
          </p:cNvPr>
          <p:cNvSpPr/>
          <p:nvPr/>
        </p:nvSpPr>
        <p:spPr>
          <a:xfrm>
            <a:off x="403302" y="1570385"/>
            <a:ext cx="11385395" cy="5016758"/>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lgn="just">
              <a:buFont typeface="Wingdings" panose="05000000000000000000" pitchFamily="2" charset="2"/>
              <a:buChar char="v"/>
            </a:pPr>
            <a:r>
              <a:rPr lang="en-IN" sz="2500" dirty="0"/>
              <a:t>The following are the modes by which sale can be effected under Regulation 32 – </a:t>
            </a:r>
          </a:p>
          <a:p>
            <a:pPr marL="285750" indent="-285750" algn="just">
              <a:buFont typeface="Wingdings" panose="05000000000000000000" pitchFamily="2" charset="2"/>
              <a:buChar char="v"/>
            </a:pPr>
            <a:endParaRPr lang="en-IN" sz="2500" dirty="0"/>
          </a:p>
          <a:p>
            <a:pPr marL="285750" indent="-285750" algn="just">
              <a:buFont typeface="Wingdings" panose="05000000000000000000" pitchFamily="2" charset="2"/>
              <a:buChar char="v"/>
            </a:pPr>
            <a:r>
              <a:rPr lang="en-US" sz="2500" b="1" dirty="0"/>
              <a:t>Sale of Assets on Standalone Basis/ Piecemeal Basis: </a:t>
            </a:r>
            <a:r>
              <a:rPr lang="en-US" sz="2500" dirty="0"/>
              <a:t>The option of selling the assets of the corporate debtor on standalone basis or on a piecemeal basis means that the liquidator can sell the assets of the corporate debtor individually, piece by piece, to different buyers or same buyer, by way of separate transactions.</a:t>
            </a:r>
            <a:r>
              <a:rPr lang="en-IN" sz="2500" dirty="0"/>
              <a:t> </a:t>
            </a:r>
          </a:p>
          <a:p>
            <a:pPr marL="285750" indent="-285750" algn="just">
              <a:buFont typeface="Wingdings" panose="05000000000000000000" pitchFamily="2" charset="2"/>
              <a:buChar char="v"/>
            </a:pPr>
            <a:endParaRPr lang="en-IN" sz="2500" dirty="0"/>
          </a:p>
          <a:p>
            <a:pPr marL="285750" indent="-285750" algn="just">
              <a:buFont typeface="Wingdings" panose="05000000000000000000" pitchFamily="2" charset="2"/>
              <a:buChar char="v"/>
            </a:pPr>
            <a:r>
              <a:rPr lang="en-US" sz="2500" b="1" dirty="0"/>
              <a:t>Sale of Assets in Slump Sale</a:t>
            </a:r>
            <a:r>
              <a:rPr lang="en-US" sz="2500" dirty="0"/>
              <a:t>: Regulation 32 of the Liquidation Regulation permits sale of assets of a corporate debtor in a slump sale. “Slump sale” is a construct under Section 2(42C) of the Income-Tax Act, 1961. It means the transfer of one or more undertakings as a result of the sale for a lump-sum consideration without values being assigned to the individual assets and liabilities in such sales</a:t>
            </a:r>
          </a:p>
          <a:p>
            <a:endParaRPr lang="en-US" sz="2000" dirty="0"/>
          </a:p>
        </p:txBody>
      </p:sp>
    </p:spTree>
    <p:extLst>
      <p:ext uri="{BB962C8B-B14F-4D97-AF65-F5344CB8AC3E}">
        <p14:creationId xmlns:p14="http://schemas.microsoft.com/office/powerpoint/2010/main" val="20644846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759262" y="270857"/>
            <a:ext cx="10960670" cy="1325563"/>
          </a:xfrm>
        </p:spPr>
        <p:style>
          <a:lnRef idx="1">
            <a:schemeClr val="accent2"/>
          </a:lnRef>
          <a:fillRef idx="2">
            <a:schemeClr val="accent2"/>
          </a:fillRef>
          <a:effectRef idx="1">
            <a:schemeClr val="accent2"/>
          </a:effectRef>
          <a:fontRef idx="minor">
            <a:schemeClr val="dk1"/>
          </a:fontRef>
        </p:style>
        <p:txBody>
          <a:bodyPr/>
          <a:lstStyle/>
          <a:p>
            <a:pPr algn="ctr"/>
            <a:r>
              <a:rPr lang="en-US" dirty="0"/>
              <a:t>M</a:t>
            </a:r>
            <a:r>
              <a:rPr lang="en-IN" dirty="0"/>
              <a:t>ODES OF EFFECTING A SALE UNDER REGULATION 32</a:t>
            </a:r>
          </a:p>
        </p:txBody>
      </p:sp>
      <p:sp>
        <p:nvSpPr>
          <p:cNvPr id="3" name="Rectangle 2">
            <a:extLst>
              <a:ext uri="{FF2B5EF4-FFF2-40B4-BE49-F238E27FC236}">
                <a16:creationId xmlns:a16="http://schemas.microsoft.com/office/drawing/2014/main" id="{7E5768BA-C5EF-4415-89F7-ED201714864F}"/>
              </a:ext>
            </a:extLst>
          </p:cNvPr>
          <p:cNvSpPr/>
          <p:nvPr/>
        </p:nvSpPr>
        <p:spPr>
          <a:xfrm>
            <a:off x="759262" y="1774220"/>
            <a:ext cx="10960670" cy="5016758"/>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buFont typeface="Wingdings" panose="05000000000000000000" pitchFamily="2" charset="2"/>
              <a:buChar char="v"/>
            </a:pPr>
            <a:r>
              <a:rPr lang="en-IN" sz="2000" dirty="0"/>
              <a:t>The following are the modes by which sale can be effected under Regulation 32 – </a:t>
            </a:r>
          </a:p>
          <a:p>
            <a:pPr marL="285750" indent="-285750" algn="just">
              <a:buFont typeface="Wingdings" panose="05000000000000000000" pitchFamily="2" charset="2"/>
              <a:buChar char="v"/>
            </a:pPr>
            <a:endParaRPr lang="en-US" sz="2000" b="1" dirty="0"/>
          </a:p>
          <a:p>
            <a:pPr marL="285750" indent="-285750" algn="just">
              <a:buFont typeface="Wingdings" panose="05000000000000000000" pitchFamily="2" charset="2"/>
              <a:buChar char="v"/>
            </a:pPr>
            <a:r>
              <a:rPr lang="en-US" sz="2000" b="1" dirty="0"/>
              <a:t>Sale of a set of assets collectively:</a:t>
            </a:r>
            <a:r>
              <a:rPr lang="en-US" sz="2000" dirty="0"/>
              <a:t> One of the various modes of sale of assets of the corporate debtor in liquidation is the sale of assets collectively. A liquidator while exercising his/her commercial wisdom should act in a manner to ensure maximisation of value of the assets of the corporate debtor from the sale thereof</a:t>
            </a:r>
          </a:p>
          <a:p>
            <a:pPr marL="285750" indent="-285750" algn="just">
              <a:buFont typeface="Wingdings" panose="05000000000000000000" pitchFamily="2" charset="2"/>
              <a:buChar char="v"/>
            </a:pPr>
            <a:endParaRPr lang="en-US" sz="2000" b="1" dirty="0"/>
          </a:p>
          <a:p>
            <a:pPr marL="285750" indent="-285750" algn="just">
              <a:buFont typeface="Wingdings" panose="05000000000000000000" pitchFamily="2" charset="2"/>
              <a:buChar char="v"/>
            </a:pPr>
            <a:r>
              <a:rPr lang="en-US" sz="2000" b="1" dirty="0"/>
              <a:t>Sale of the Corporate Debtor as a Going Concern</a:t>
            </a:r>
            <a:r>
              <a:rPr lang="en-US" sz="2000" dirty="0"/>
              <a:t>: The Insolvency Law Committee in its report dated March 26, 2018 noted that the phrase “as a going concern” implies that the corporate debtor would be functional as it would have been prior to initiation of corporate insolvency resolution process, other than the restrictions put by the IBC.</a:t>
            </a:r>
          </a:p>
          <a:p>
            <a:pPr marL="285750" indent="-285750" algn="just">
              <a:buFont typeface="Wingdings" panose="05000000000000000000" pitchFamily="2" charset="2"/>
              <a:buChar char="v"/>
            </a:pPr>
            <a:endParaRPr lang="en-US" sz="2000" dirty="0"/>
          </a:p>
          <a:p>
            <a:pPr marL="285750" indent="-285750" algn="just">
              <a:buFont typeface="Wingdings" panose="05000000000000000000" pitchFamily="2" charset="2"/>
              <a:buChar char="v"/>
            </a:pPr>
            <a:r>
              <a:rPr lang="en-US" sz="2000" b="1" dirty="0"/>
              <a:t>Sale of the Business of the Corporate Debtor as a Going Concern</a:t>
            </a:r>
            <a:r>
              <a:rPr lang="en-US" sz="2000" dirty="0"/>
              <a:t>: Regulation 32(f) of the Liquidation Regulation envisages that the business along with all the assets relevant to that particular business, including intangibles assets, of the corporate debtor will be transferred as a going concern to the acquirer, without transfer of the legal entity of the corporate debtor.</a:t>
            </a:r>
            <a:endParaRPr lang="en-IN" sz="2000" dirty="0"/>
          </a:p>
        </p:txBody>
      </p:sp>
    </p:spTree>
    <p:extLst>
      <p:ext uri="{BB962C8B-B14F-4D97-AF65-F5344CB8AC3E}">
        <p14:creationId xmlns:p14="http://schemas.microsoft.com/office/powerpoint/2010/main" val="26584894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987E-B135-4FED-B307-9C92FF2A1903}"/>
              </a:ext>
            </a:extLst>
          </p:cNvPr>
          <p:cNvSpPr>
            <a:spLocks noGrp="1"/>
          </p:cNvSpPr>
          <p:nvPr>
            <p:ph type="title"/>
          </p:nvPr>
        </p:nvSpPr>
        <p:spPr>
          <a:xfrm>
            <a:off x="289933" y="191641"/>
            <a:ext cx="11496906" cy="85417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200" b="1" dirty="0"/>
              <a:t>ASSESSMENT OF SALE AS A GOING CONCERN – Reg 39C of CIRP – w.e.f 25/07/2019</a:t>
            </a:r>
            <a:endParaRPr lang="en-IN" sz="3200" dirty="0"/>
          </a:p>
        </p:txBody>
      </p:sp>
      <p:sp>
        <p:nvSpPr>
          <p:cNvPr id="3" name="Rectangle 2">
            <a:extLst>
              <a:ext uri="{FF2B5EF4-FFF2-40B4-BE49-F238E27FC236}">
                <a16:creationId xmlns:a16="http://schemas.microsoft.com/office/drawing/2014/main" id="{5069FB07-56BA-4EA1-A36E-A3472EFEE2FC}"/>
              </a:ext>
            </a:extLst>
          </p:cNvPr>
          <p:cNvSpPr/>
          <p:nvPr/>
        </p:nvSpPr>
        <p:spPr>
          <a:xfrm>
            <a:off x="782989" y="1129445"/>
            <a:ext cx="10644273" cy="5293757"/>
          </a:xfrm>
          <a:prstGeom prst="rect">
            <a:avLst/>
          </a:prstGeom>
          <a:solidFill>
            <a:schemeClr val="accent1">
              <a:lumMod val="20000"/>
              <a:lumOff val="80000"/>
            </a:schemeClr>
          </a:solidFill>
        </p:spPr>
        <p:txBody>
          <a:bodyPr wrap="square">
            <a:spAutoFit/>
          </a:bodyPr>
          <a:lstStyle/>
          <a:p>
            <a:pPr marR="0" lvl="0" algn="l" defTabSz="914400" rtl="0" eaLnBrk="1" fontAlgn="auto" latinLnBrk="0" hangingPunct="1">
              <a:lnSpc>
                <a:spcPct val="100000"/>
              </a:lnSpc>
              <a:spcBef>
                <a:spcPts val="0"/>
              </a:spcBef>
              <a:spcAft>
                <a:spcPts val="1200"/>
              </a:spcAft>
              <a:buClrTx/>
              <a:buSzTx/>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While approving a Resolution Plan or while deciding to liquidate the Corporate Debtor, the COC is required to do as under: -</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lang="en-US" sz="2800" dirty="0">
                <a:solidFill>
                  <a:prstClr val="black"/>
                </a:solidFill>
                <a:latin typeface="Calibri" panose="020F0502020204030204"/>
              </a:rPr>
              <a:t>May recommend that the Liquidator to first explore sale of Corporate Debtor as a going concern; or Sale of the business of the Corporate Debtor as a going concern</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Shall identify group of assets and liabilities of the Corporate Debtor which can be sold as a going concern for commercial considerations</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lang="en-US" sz="2800" dirty="0">
                <a:solidFill>
                  <a:prstClr val="black"/>
                </a:solidFill>
                <a:latin typeface="Calibri" panose="020F0502020204030204"/>
              </a:rPr>
              <a:t>The Resolution Professional shall submit the recommendation of the COC to the Adjudicating Authority while submitting the application of approval of Resolution Plan or application for liquidating the Corporate Debtor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4712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838200" y="365125"/>
            <a:ext cx="10515600" cy="984173"/>
          </a:xfrm>
        </p:spPr>
        <p:style>
          <a:lnRef idx="1">
            <a:schemeClr val="accent2"/>
          </a:lnRef>
          <a:fillRef idx="2">
            <a:schemeClr val="accent2"/>
          </a:fillRef>
          <a:effectRef idx="1">
            <a:schemeClr val="accent2"/>
          </a:effectRef>
          <a:fontRef idx="minor">
            <a:schemeClr val="dk1"/>
          </a:fontRef>
        </p:style>
        <p:txBody>
          <a:bodyPr/>
          <a:lstStyle/>
          <a:p>
            <a:pPr algn="ctr"/>
            <a:r>
              <a:rPr lang="en-IN" dirty="0"/>
              <a:t>SALE AS A GOING CONCERN– Reg 32A</a:t>
            </a:r>
          </a:p>
        </p:txBody>
      </p:sp>
      <p:sp>
        <p:nvSpPr>
          <p:cNvPr id="3" name="Rectangle 2">
            <a:extLst>
              <a:ext uri="{FF2B5EF4-FFF2-40B4-BE49-F238E27FC236}">
                <a16:creationId xmlns:a16="http://schemas.microsoft.com/office/drawing/2014/main" id="{7E5768BA-C5EF-4415-89F7-ED201714864F}"/>
              </a:ext>
            </a:extLst>
          </p:cNvPr>
          <p:cNvSpPr/>
          <p:nvPr/>
        </p:nvSpPr>
        <p:spPr>
          <a:xfrm>
            <a:off x="838200" y="1594624"/>
            <a:ext cx="10515600" cy="483209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buFont typeface="Wingdings" panose="05000000000000000000" pitchFamily="2" charset="2"/>
              <a:buChar char="v"/>
            </a:pPr>
            <a:r>
              <a:rPr lang="en-IN" sz="2200" dirty="0"/>
              <a:t>Where the COC has recommended sale as a going concern, or </a:t>
            </a:r>
          </a:p>
          <a:p>
            <a:pPr marL="285750" indent="-285750">
              <a:buFont typeface="Wingdings" panose="05000000000000000000" pitchFamily="2" charset="2"/>
              <a:buChar char="v"/>
            </a:pPr>
            <a:endParaRPr lang="en-IN" sz="2200" dirty="0"/>
          </a:p>
          <a:p>
            <a:pPr marL="285750" indent="-285750">
              <a:buFont typeface="Wingdings" panose="05000000000000000000" pitchFamily="2" charset="2"/>
              <a:buChar char="v"/>
            </a:pPr>
            <a:r>
              <a:rPr lang="en-IN" sz="2200" dirty="0"/>
              <a:t>where the liquidator is of the opinion that sale as a going concern shall maximise the value of the CD, he shall endeavour to first sell as going concern</a:t>
            </a:r>
          </a:p>
          <a:p>
            <a:r>
              <a:rPr lang="en-IN" sz="2200" dirty="0"/>
              <a:t> </a:t>
            </a:r>
          </a:p>
          <a:p>
            <a:pPr marL="285750" indent="-285750">
              <a:buFont typeface="Wingdings" panose="05000000000000000000" pitchFamily="2" charset="2"/>
              <a:buChar char="v"/>
            </a:pPr>
            <a:r>
              <a:rPr lang="en-IN" sz="2200" dirty="0"/>
              <a:t>The group of assets and liabilities of the CD, as identified by the COC under  regulation 39C of CIRP Regulations shall be sold as a going concern. </a:t>
            </a:r>
          </a:p>
          <a:p>
            <a:r>
              <a:rPr lang="en-IN" sz="2200" dirty="0"/>
              <a:t> </a:t>
            </a:r>
          </a:p>
          <a:p>
            <a:pPr marL="285750" indent="-285750">
              <a:buFont typeface="Wingdings" panose="05000000000000000000" pitchFamily="2" charset="2"/>
              <a:buChar char="v"/>
            </a:pPr>
            <a:r>
              <a:rPr lang="en-IN" sz="2200" dirty="0"/>
              <a:t>Where the COC has not identified the assets and liabilities under Reg 39C, then  the liquidator shall identify and group the assets and liabilities to be sold as a going concern, in consultation with the SCC</a:t>
            </a:r>
          </a:p>
          <a:p>
            <a:r>
              <a:rPr lang="en-IN" sz="2200" dirty="0"/>
              <a:t> </a:t>
            </a:r>
          </a:p>
          <a:p>
            <a:pPr marL="285750" indent="-285750">
              <a:buFont typeface="Wingdings" panose="05000000000000000000" pitchFamily="2" charset="2"/>
              <a:buChar char="v"/>
            </a:pPr>
            <a:r>
              <a:rPr lang="en-IN" sz="2200" dirty="0"/>
              <a:t>If the liquidator is unable to sell the CD or its business as a going concern within 90 days from the LCD, he shall sell the assets of the CD under clauses (a) to (d) of regulation 32</a:t>
            </a:r>
          </a:p>
        </p:txBody>
      </p:sp>
    </p:spTree>
    <p:extLst>
      <p:ext uri="{BB962C8B-B14F-4D97-AF65-F5344CB8AC3E}">
        <p14:creationId xmlns:p14="http://schemas.microsoft.com/office/powerpoint/2010/main" val="24522785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379141" y="365125"/>
            <a:ext cx="11418849" cy="1062231"/>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dirty="0"/>
              <a:t>RATIONALE OF SALE OF AS A GOING CONCERN</a:t>
            </a:r>
            <a:endParaRPr lang="en-IN" dirty="0"/>
          </a:p>
        </p:txBody>
      </p:sp>
      <p:sp>
        <p:nvSpPr>
          <p:cNvPr id="3" name="Rectangle 2">
            <a:extLst>
              <a:ext uri="{FF2B5EF4-FFF2-40B4-BE49-F238E27FC236}">
                <a16:creationId xmlns:a16="http://schemas.microsoft.com/office/drawing/2014/main" id="{7E5768BA-C5EF-4415-89F7-ED201714864F}"/>
              </a:ext>
            </a:extLst>
          </p:cNvPr>
          <p:cNvSpPr/>
          <p:nvPr/>
        </p:nvSpPr>
        <p:spPr>
          <a:xfrm>
            <a:off x="524107" y="1821354"/>
            <a:ext cx="11273883" cy="489364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400" dirty="0"/>
              <a:t>Therefore, it is clear that during the liquidation process, step required to be taken for its revival and continuance of the ‘Corporate Debtor’ by protecting the ‘Corporate Debtor’ from its management and from a </a:t>
            </a:r>
            <a:r>
              <a:rPr lang="en-US" sz="2400" b="1" i="1" dirty="0"/>
              <a:t>Corporate Death</a:t>
            </a:r>
            <a:r>
              <a:rPr lang="en-US" sz="2400" dirty="0"/>
              <a:t> by liquidation. Thus, the steps which are required to be taken are as follows:</a:t>
            </a:r>
            <a:endParaRPr lang="en-IN" sz="2400" dirty="0"/>
          </a:p>
          <a:p>
            <a:pPr algn="just"/>
            <a:r>
              <a:rPr lang="en-US" sz="2400" dirty="0"/>
              <a:t> </a:t>
            </a:r>
            <a:endParaRPr lang="en-IN" sz="2400" dirty="0"/>
          </a:p>
          <a:p>
            <a:pPr algn="just"/>
            <a:r>
              <a:rPr lang="en-US" sz="2400" dirty="0" err="1"/>
              <a:t>i</a:t>
            </a:r>
            <a:r>
              <a:rPr lang="en-US" sz="2400" dirty="0"/>
              <a:t>. By compromise or arrangement with the creditors, or class of creditors or members or class of members in terms of Section 230 of the CompaniesAct,2013.</a:t>
            </a:r>
            <a:endParaRPr lang="en-IN" sz="2400" dirty="0"/>
          </a:p>
          <a:p>
            <a:pPr algn="just"/>
            <a:br>
              <a:rPr lang="en-US" sz="2400" dirty="0"/>
            </a:br>
            <a:r>
              <a:rPr lang="en-US" sz="2400" dirty="0"/>
              <a:t>ii. On failure, the liquidator is required to take step to sell the business of the ‘Corporate Debtor’ as going concern in its totality along with the employees.</a:t>
            </a:r>
            <a:endParaRPr lang="en-IN" sz="2400" dirty="0"/>
          </a:p>
          <a:p>
            <a:pPr algn="just"/>
            <a:r>
              <a:rPr lang="en-US" sz="2400" dirty="0"/>
              <a:t> </a:t>
            </a:r>
            <a:endParaRPr lang="en-IN" sz="2400" dirty="0"/>
          </a:p>
          <a:p>
            <a:pPr algn="just"/>
            <a:r>
              <a:rPr lang="en-US" sz="2400" dirty="0"/>
              <a:t>The last stage will be death of the ‘Corporate Debtor’ by liquidation, which should be avoided.</a:t>
            </a:r>
            <a:endParaRPr lang="en-IN" sz="2400" dirty="0"/>
          </a:p>
        </p:txBody>
      </p:sp>
    </p:spTree>
    <p:extLst>
      <p:ext uri="{BB962C8B-B14F-4D97-AF65-F5344CB8AC3E}">
        <p14:creationId xmlns:p14="http://schemas.microsoft.com/office/powerpoint/2010/main" val="26005413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1027771" y="376276"/>
            <a:ext cx="10515600" cy="973021"/>
          </a:xfrm>
        </p:spPr>
        <p:style>
          <a:lnRef idx="1">
            <a:schemeClr val="accent2"/>
          </a:lnRef>
          <a:fillRef idx="2">
            <a:schemeClr val="accent2"/>
          </a:fillRef>
          <a:effectRef idx="1">
            <a:schemeClr val="accent2"/>
          </a:effectRef>
          <a:fontRef idx="minor">
            <a:schemeClr val="dk1"/>
          </a:fontRef>
        </p:style>
        <p:txBody>
          <a:bodyPr/>
          <a:lstStyle/>
          <a:p>
            <a:r>
              <a:rPr lang="en-IN" dirty="0"/>
              <a:t>PROCEDURE FOR SALE AS A GOING CONCERN</a:t>
            </a:r>
          </a:p>
        </p:txBody>
      </p:sp>
      <p:sp>
        <p:nvSpPr>
          <p:cNvPr id="3" name="Rectangle 2">
            <a:extLst>
              <a:ext uri="{FF2B5EF4-FFF2-40B4-BE49-F238E27FC236}">
                <a16:creationId xmlns:a16="http://schemas.microsoft.com/office/drawing/2014/main" id="{7E5768BA-C5EF-4415-89F7-ED201714864F}"/>
              </a:ext>
            </a:extLst>
          </p:cNvPr>
          <p:cNvSpPr/>
          <p:nvPr/>
        </p:nvSpPr>
        <p:spPr>
          <a:xfrm>
            <a:off x="289933" y="1494264"/>
            <a:ext cx="11697628" cy="492442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IN" sz="2200" dirty="0">
                <a:solidFill>
                  <a:prstClr val="black"/>
                </a:solidFill>
                <a:latin typeface="Calibri" panose="020F0502020204030204"/>
              </a:rPr>
              <a:t>The COC </a:t>
            </a:r>
            <a:r>
              <a:rPr kumimoji="0" lang="en-IN" sz="2200" b="0" i="0" u="none" strike="noStrike" kern="1200" cap="none" spc="0" normalizeH="0" baseline="0" noProof="0" dirty="0">
                <a:ln>
                  <a:noFill/>
                </a:ln>
                <a:solidFill>
                  <a:prstClr val="black"/>
                </a:solidFill>
                <a:effectLst/>
                <a:uLnTx/>
                <a:uFillTx/>
                <a:latin typeface="Calibri" panose="020F0502020204030204"/>
                <a:ea typeface="+mn-ea"/>
                <a:cs typeface="+mn-cs"/>
              </a:rPr>
              <a:t>or liquidator will decide about group of assets and liabilities to be sold as a going concern </a:t>
            </a: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IN" sz="2200" b="0" i="0" u="none" strike="noStrike" kern="1200" cap="none" spc="0" normalizeH="0" baseline="0" noProof="0" dirty="0">
                <a:ln>
                  <a:noFill/>
                </a:ln>
                <a:solidFill>
                  <a:prstClr val="black"/>
                </a:solidFill>
                <a:effectLst/>
                <a:uLnTx/>
                <a:uFillTx/>
                <a:latin typeface="Calibri" panose="020F0502020204030204"/>
                <a:ea typeface="+mn-ea"/>
                <a:cs typeface="+mn-cs"/>
              </a:rPr>
              <a:t>The term ‘Going Concern’ has not been defined under the Code or Regulations. </a:t>
            </a:r>
            <a:r>
              <a:rPr lang="en-IN" sz="2200" dirty="0">
                <a:solidFill>
                  <a:prstClr val="black"/>
                </a:solidFill>
                <a:latin typeface="Calibri" panose="020F0502020204030204"/>
              </a:rPr>
              <a:t>In general parlance the term connotes that the corporate entity is being sold along with all the tangible and intangible assets. </a:t>
            </a:r>
            <a:endParaRPr kumimoji="0" lang="en-IN"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IN" sz="2200" dirty="0">
                <a:solidFill>
                  <a:prstClr val="black"/>
                </a:solidFill>
                <a:latin typeface="Calibri" panose="020F0502020204030204"/>
              </a:rPr>
              <a:t>The CD would be sold just like ‘resolution plan’ and liabilities can also be taken over by the prospective buyer in case lender agree for that – however practically it is not happening. </a:t>
            </a: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IN" sz="2200" dirty="0">
                <a:solidFill>
                  <a:prstClr val="black"/>
                </a:solidFill>
                <a:latin typeface="Calibri" panose="020F0502020204030204"/>
              </a:rPr>
              <a:t>The sale as a going concern is considered beneficial as it </a:t>
            </a:r>
            <a:r>
              <a:rPr lang="en-US" sz="2200" dirty="0"/>
              <a:t>Preserve the Intangible Assets, assures smooth transition of undertaking, collective value of assets can be quoted by bidders, retaining workers and employees is possible.</a:t>
            </a: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IN" sz="2200" dirty="0"/>
              <a:t>Some of the assets can be retained by the Liquidator to be sold separately under regulation 32 </a:t>
            </a: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IN" sz="2200" dirty="0"/>
              <a:t>However most of the liabilities would be paid partially out of the proceeds of sale as a going concern and partly out of the sale of other assets retained by the Liquidator</a:t>
            </a:r>
            <a:endParaRPr lang="en-US" sz="2200" dirty="0"/>
          </a:p>
        </p:txBody>
      </p:sp>
    </p:spTree>
    <p:extLst>
      <p:ext uri="{BB962C8B-B14F-4D97-AF65-F5344CB8AC3E}">
        <p14:creationId xmlns:p14="http://schemas.microsoft.com/office/powerpoint/2010/main" val="41425573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289932" y="365126"/>
            <a:ext cx="11653024" cy="96187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dirty="0"/>
              <a:t>PROCEDURE FOR SALE AS A GOING CONCERN – Contd…</a:t>
            </a:r>
          </a:p>
        </p:txBody>
      </p:sp>
      <p:sp>
        <p:nvSpPr>
          <p:cNvPr id="3" name="Rectangle 2">
            <a:extLst>
              <a:ext uri="{FF2B5EF4-FFF2-40B4-BE49-F238E27FC236}">
                <a16:creationId xmlns:a16="http://schemas.microsoft.com/office/drawing/2014/main" id="{7E5768BA-C5EF-4415-89F7-ED201714864F}"/>
              </a:ext>
            </a:extLst>
          </p:cNvPr>
          <p:cNvSpPr/>
          <p:nvPr/>
        </p:nvSpPr>
        <p:spPr>
          <a:xfrm>
            <a:off x="289931" y="1561172"/>
            <a:ext cx="11653023" cy="477053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285750" lvl="0" indent="-285750" algn="just">
              <a:spcAft>
                <a:spcPts val="1200"/>
              </a:spcAft>
              <a:buFont typeface="Wingdings" panose="05000000000000000000" pitchFamily="2" charset="2"/>
              <a:buChar char="v"/>
              <a:defRPr/>
            </a:pPr>
            <a:r>
              <a:rPr lang="en-IN" sz="2400" dirty="0">
                <a:solidFill>
                  <a:prstClr val="black"/>
                </a:solidFill>
              </a:rPr>
              <a:t>The company along with the all intangible assets would be transferred to the bidder by way of extinguishment of existing share capital and issue of fresh shares to the bidder</a:t>
            </a:r>
          </a:p>
          <a:p>
            <a:pPr marL="285750" lvl="0" indent="-285750" algn="just">
              <a:spcAft>
                <a:spcPts val="1200"/>
              </a:spcAft>
              <a:buFont typeface="Wingdings" panose="05000000000000000000" pitchFamily="2" charset="2"/>
              <a:buChar char="v"/>
              <a:defRPr/>
            </a:pPr>
            <a:r>
              <a:rPr lang="en-US" sz="2400" dirty="0">
                <a:solidFill>
                  <a:prstClr val="black"/>
                </a:solidFill>
              </a:rPr>
              <a:t>The Liquidation Bank account of the CD can be retained by the Liquidator for distribution of proceeds and also for receiving the proceeds of other assets</a:t>
            </a:r>
          </a:p>
          <a:p>
            <a:pPr marL="285750" lvl="0" indent="-285750" algn="just">
              <a:spcAft>
                <a:spcPts val="1200"/>
              </a:spcAft>
              <a:buFont typeface="Wingdings" panose="05000000000000000000" pitchFamily="2" charset="2"/>
              <a:buChar char="v"/>
              <a:defRPr/>
            </a:pPr>
            <a:r>
              <a:rPr lang="en-IN" sz="2400" dirty="0">
                <a:solidFill>
                  <a:prstClr val="black"/>
                </a:solidFill>
              </a:rPr>
              <a:t>The liquidator shall not submit an application to the adjudicating authority for dissolution of the corporate debtor, however, the application would be for the closure of liquidation process as the company has been sold as a going concern – Reg 45(3)</a:t>
            </a:r>
          </a:p>
          <a:p>
            <a:pPr marL="285750" lvl="0" indent="-285750" algn="just">
              <a:spcAft>
                <a:spcPts val="1200"/>
              </a:spcAft>
              <a:buFont typeface="Wingdings" panose="05000000000000000000" pitchFamily="2" charset="2"/>
              <a:buChar char="v"/>
              <a:defRPr/>
            </a:pPr>
            <a:r>
              <a:rPr lang="en-IN" sz="2400" dirty="0">
                <a:solidFill>
                  <a:prstClr val="black"/>
                </a:solidFill>
              </a:rPr>
              <a:t>The Adjudicating Authority shall pass an order for the approval of sale as a going concern just like a resolution plan and would allow the Liquidator to continue to operate the Liquidation Bank Account and sale of other assets</a:t>
            </a:r>
          </a:p>
          <a:p>
            <a:pPr marL="285750" lvl="0" indent="-285750" algn="just">
              <a:spcAft>
                <a:spcPts val="1200"/>
              </a:spcAft>
              <a:buFont typeface="Wingdings" panose="05000000000000000000" pitchFamily="2" charset="2"/>
              <a:buChar char="v"/>
              <a:defRPr/>
            </a:pPr>
            <a:r>
              <a:rPr lang="en-IN" sz="2400" dirty="0">
                <a:solidFill>
                  <a:prstClr val="black"/>
                </a:solidFill>
              </a:rPr>
              <a:t>All the claims would be settled by the Liquidator from the proceeds of sale</a:t>
            </a:r>
            <a:endParaRPr lang="en-US" sz="2400" dirty="0">
              <a:solidFill>
                <a:prstClr val="black"/>
              </a:solidFill>
            </a:endParaRPr>
          </a:p>
        </p:txBody>
      </p:sp>
    </p:spTree>
    <p:extLst>
      <p:ext uri="{BB962C8B-B14F-4D97-AF65-F5344CB8AC3E}">
        <p14:creationId xmlns:p14="http://schemas.microsoft.com/office/powerpoint/2010/main" val="2606370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a:xfrm>
            <a:off x="838200" y="365126"/>
            <a:ext cx="10870580" cy="1017626"/>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dirty="0"/>
              <a:t>COMPROMISE OR ARRANGEMENT – </a:t>
            </a:r>
            <a:br>
              <a:rPr lang="en-IN" dirty="0"/>
            </a:br>
            <a:r>
              <a:rPr lang="en-IN" dirty="0"/>
              <a:t>SECTION 230 CA, 2013</a:t>
            </a:r>
          </a:p>
        </p:txBody>
      </p:sp>
      <p:sp>
        <p:nvSpPr>
          <p:cNvPr id="3" name="Rectangle 2">
            <a:extLst>
              <a:ext uri="{FF2B5EF4-FFF2-40B4-BE49-F238E27FC236}">
                <a16:creationId xmlns:a16="http://schemas.microsoft.com/office/drawing/2014/main" id="{7E5768BA-C5EF-4415-89F7-ED201714864F}"/>
              </a:ext>
            </a:extLst>
          </p:cNvPr>
          <p:cNvSpPr/>
          <p:nvPr/>
        </p:nvSpPr>
        <p:spPr>
          <a:xfrm>
            <a:off x="390293" y="1821354"/>
            <a:ext cx="11563814" cy="4180503"/>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07000"/>
              </a:lnSpc>
              <a:spcAft>
                <a:spcPts val="800"/>
              </a:spcAft>
            </a:pPr>
            <a:r>
              <a:rPr lang="en-IN" sz="2200" b="1" u="sng" dirty="0">
                <a:effectLst/>
                <a:latin typeface="Calibri" panose="020F0502020204030204" pitchFamily="34" charset="0"/>
                <a:ea typeface="Calibri" panose="020F0502020204030204" pitchFamily="34" charset="0"/>
                <a:cs typeface="Times New Roman" panose="02020603050405020304" pitchFamily="18" charset="0"/>
              </a:rPr>
              <a:t>WHO CAN PROPOSE A COMPROMISE OR ARRANGEMENT BY WAY OF AN APPLICATION TO NCLT?</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2200" dirty="0">
                <a:effectLst/>
                <a:latin typeface="Calibri" panose="020F0502020204030204" pitchFamily="34" charset="0"/>
                <a:ea typeface="Calibri" panose="020F0502020204030204" pitchFamily="34" charset="0"/>
                <a:cs typeface="Times New Roman" panose="02020603050405020304" pitchFamily="18" charset="0"/>
              </a:rPr>
              <a:t>the company; or </a:t>
            </a:r>
          </a:p>
          <a:p>
            <a:pPr marL="342900" lvl="0" indent="-342900">
              <a:lnSpc>
                <a:spcPct val="107000"/>
              </a:lnSpc>
              <a:buFont typeface="Symbol" panose="05050102010706020507" pitchFamily="18" charset="2"/>
              <a:buChar char=""/>
            </a:pPr>
            <a:r>
              <a:rPr lang="en-IN" sz="2200" dirty="0">
                <a:effectLst/>
                <a:latin typeface="Calibri" panose="020F0502020204030204" pitchFamily="34" charset="0"/>
                <a:ea typeface="Calibri" panose="020F0502020204030204" pitchFamily="34" charset="0"/>
                <a:cs typeface="Times New Roman" panose="02020603050405020304" pitchFamily="18" charset="0"/>
              </a:rPr>
              <a:t>any creditor; or </a:t>
            </a:r>
          </a:p>
          <a:p>
            <a:pPr marL="342900" lvl="0" indent="-342900">
              <a:lnSpc>
                <a:spcPct val="107000"/>
              </a:lnSpc>
              <a:buFont typeface="Symbol" panose="05050102010706020507" pitchFamily="18" charset="2"/>
              <a:buChar char=""/>
            </a:pPr>
            <a:r>
              <a:rPr lang="en-IN" sz="2200" dirty="0">
                <a:effectLst/>
                <a:latin typeface="Calibri" panose="020F0502020204030204" pitchFamily="34" charset="0"/>
                <a:ea typeface="Calibri" panose="020F0502020204030204" pitchFamily="34" charset="0"/>
                <a:cs typeface="Times New Roman" panose="02020603050405020304" pitchFamily="18" charset="0"/>
              </a:rPr>
              <a:t>member of the company; or </a:t>
            </a:r>
          </a:p>
          <a:p>
            <a:pPr marL="342900" lvl="0" indent="-342900">
              <a:lnSpc>
                <a:spcPct val="107000"/>
              </a:lnSpc>
              <a:spcAft>
                <a:spcPts val="800"/>
              </a:spcAft>
              <a:buFont typeface="Symbol" panose="05050102010706020507" pitchFamily="18" charset="2"/>
              <a:buChar char=""/>
            </a:pPr>
            <a:r>
              <a:rPr lang="en-IN" sz="2200" dirty="0">
                <a:effectLst/>
                <a:latin typeface="Calibri" panose="020F0502020204030204" pitchFamily="34" charset="0"/>
                <a:ea typeface="Calibri" panose="020F0502020204030204" pitchFamily="34" charset="0"/>
                <a:cs typeface="Times New Roman" panose="02020603050405020304" pitchFamily="18" charset="0"/>
              </a:rPr>
              <a:t>the liquidator appointed under this Act or under the Insolvency and Bankruptcy Code, 2016</a:t>
            </a:r>
          </a:p>
          <a:p>
            <a:pPr lvl="0">
              <a:lnSpc>
                <a:spcPct val="107000"/>
              </a:lnSpc>
              <a:spcAft>
                <a:spcPts val="800"/>
              </a:spcAft>
            </a:pPr>
            <a:endParaRPr lang="en-IN" sz="2200" b="1"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2200" b="1" u="sng" dirty="0">
                <a:effectLst/>
                <a:latin typeface="Calibri" panose="020F0502020204030204" pitchFamily="34" charset="0"/>
                <a:ea typeface="Calibri" panose="020F0502020204030204" pitchFamily="34" charset="0"/>
                <a:cs typeface="Times New Roman" panose="02020603050405020304" pitchFamily="18" charset="0"/>
              </a:rPr>
              <a:t>A COMPROMISE OR ARRANGEMENT CAN BE PROPOSED BETWEEN:</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2200" dirty="0">
                <a:effectLst/>
                <a:latin typeface="Calibri" panose="020F0502020204030204" pitchFamily="34" charset="0"/>
                <a:ea typeface="Calibri" panose="020F0502020204030204" pitchFamily="34" charset="0"/>
                <a:cs typeface="Times New Roman" panose="02020603050405020304" pitchFamily="18" charset="0"/>
              </a:rPr>
              <a:t>a company and its creditors or any class of them; or</a:t>
            </a:r>
          </a:p>
          <a:p>
            <a:pPr marL="342900" lvl="0" indent="-342900">
              <a:lnSpc>
                <a:spcPct val="107000"/>
              </a:lnSpc>
              <a:spcAft>
                <a:spcPts val="800"/>
              </a:spcAft>
              <a:buFont typeface="Symbol" panose="05050102010706020507" pitchFamily="18" charset="2"/>
              <a:buChar char=""/>
            </a:pPr>
            <a:r>
              <a:rPr lang="en-IN" sz="2200" dirty="0">
                <a:effectLst/>
                <a:latin typeface="Calibri" panose="020F0502020204030204" pitchFamily="34" charset="0"/>
                <a:ea typeface="Calibri" panose="020F0502020204030204" pitchFamily="34" charset="0"/>
                <a:cs typeface="Times New Roman" panose="02020603050405020304" pitchFamily="18" charset="0"/>
              </a:rPr>
              <a:t>a company and its members or any class of them, </a:t>
            </a:r>
          </a:p>
          <a:p>
            <a:pPr marL="342900" lvl="0" indent="-342900">
              <a:lnSpc>
                <a:spcPct val="107000"/>
              </a:lnSpc>
              <a:spcAft>
                <a:spcPts val="800"/>
              </a:spcAft>
              <a:buFont typeface="Symbol" panose="05050102010706020507" pitchFamily="18" charset="2"/>
              <a:buChar char=""/>
            </a:pP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47790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D1C8-233C-4C0C-A7C9-D88AED0FAFFE}"/>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n-IN" dirty="0"/>
              <a:t>COMPROMISE OR ARRANGEMENT – </a:t>
            </a:r>
            <a:br>
              <a:rPr lang="en-IN" dirty="0"/>
            </a:br>
            <a:r>
              <a:rPr lang="en-IN" dirty="0"/>
              <a:t>SECTION 230 CA, 2013</a:t>
            </a:r>
          </a:p>
        </p:txBody>
      </p:sp>
      <p:sp>
        <p:nvSpPr>
          <p:cNvPr id="3" name="Rectangle 2">
            <a:extLst>
              <a:ext uri="{FF2B5EF4-FFF2-40B4-BE49-F238E27FC236}">
                <a16:creationId xmlns:a16="http://schemas.microsoft.com/office/drawing/2014/main" id="{7E5768BA-C5EF-4415-89F7-ED201714864F}"/>
              </a:ext>
            </a:extLst>
          </p:cNvPr>
          <p:cNvSpPr/>
          <p:nvPr/>
        </p:nvSpPr>
        <p:spPr>
          <a:xfrm>
            <a:off x="759262" y="1922954"/>
            <a:ext cx="10594538" cy="4293163"/>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342900" lvl="0" indent="-342900">
              <a:lnSpc>
                <a:spcPct val="107000"/>
              </a:lnSpc>
              <a:buFont typeface="Symbol" panose="05050102010706020507" pitchFamily="18" charset="2"/>
              <a:buChar char=""/>
            </a:pPr>
            <a:r>
              <a:rPr lang="en-IN" sz="2500" b="1" u="sng" dirty="0">
                <a:effectLst/>
                <a:latin typeface="Calibri" panose="020F0502020204030204" pitchFamily="34" charset="0"/>
                <a:ea typeface="Calibri" panose="020F0502020204030204" pitchFamily="34" charset="0"/>
                <a:cs typeface="Times New Roman" panose="02020603050405020304" pitchFamily="18" charset="0"/>
              </a:rPr>
              <a:t>APPLICATION U/S 230 SHOULD DISCLOSE TO NCLT FOLLOWING ON AFFIDAVIT</a:t>
            </a:r>
            <a:r>
              <a:rPr lang="en-IN" sz="25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en-IN" sz="2500" dirty="0">
                <a:effectLst/>
                <a:latin typeface="Calibri" panose="020F0502020204030204" pitchFamily="34" charset="0"/>
                <a:ea typeface="Calibri" panose="020F0502020204030204" pitchFamily="34" charset="0"/>
                <a:cs typeface="Times New Roman" panose="02020603050405020304" pitchFamily="18" charset="0"/>
              </a:rPr>
              <a:t>all material facts relating to the company</a:t>
            </a:r>
          </a:p>
          <a:p>
            <a:pPr marL="342900" lvl="0" indent="-342900">
              <a:lnSpc>
                <a:spcPct val="107000"/>
              </a:lnSpc>
              <a:buFont typeface="Symbol" panose="05050102010706020507" pitchFamily="18" charset="2"/>
              <a:buChar char=""/>
            </a:pPr>
            <a:r>
              <a:rPr lang="en-IN" sz="2500" dirty="0">
                <a:effectLst/>
                <a:latin typeface="Calibri" panose="020F0502020204030204" pitchFamily="34" charset="0"/>
                <a:ea typeface="Calibri" panose="020F0502020204030204" pitchFamily="34" charset="0"/>
                <a:cs typeface="Times New Roman" panose="02020603050405020304" pitchFamily="18" charset="0"/>
              </a:rPr>
              <a:t>latest financial position of the company </a:t>
            </a:r>
          </a:p>
          <a:p>
            <a:pPr marL="342900" lvl="0" indent="-342900">
              <a:lnSpc>
                <a:spcPct val="107000"/>
              </a:lnSpc>
              <a:buFont typeface="Symbol" panose="05050102010706020507" pitchFamily="18" charset="2"/>
              <a:buChar char=""/>
            </a:pPr>
            <a:r>
              <a:rPr lang="en-IN" sz="2500" dirty="0">
                <a:effectLst/>
                <a:latin typeface="Calibri" panose="020F0502020204030204" pitchFamily="34" charset="0"/>
                <a:ea typeface="Calibri" panose="020F0502020204030204" pitchFamily="34" charset="0"/>
                <a:cs typeface="Times New Roman" panose="02020603050405020304" pitchFamily="18" charset="0"/>
              </a:rPr>
              <a:t>the latest auditor's report on the accounts of the company and </a:t>
            </a:r>
          </a:p>
          <a:p>
            <a:pPr marL="342900" lvl="0" indent="-342900">
              <a:lnSpc>
                <a:spcPct val="107000"/>
              </a:lnSpc>
              <a:buFont typeface="Symbol" panose="05050102010706020507" pitchFamily="18" charset="2"/>
              <a:buChar char=""/>
            </a:pPr>
            <a:r>
              <a:rPr lang="en-IN" sz="2500" dirty="0">
                <a:effectLst/>
                <a:latin typeface="Calibri" panose="020F0502020204030204" pitchFamily="34" charset="0"/>
                <a:ea typeface="Calibri" panose="020F0502020204030204" pitchFamily="34" charset="0"/>
                <a:cs typeface="Times New Roman" panose="02020603050405020304" pitchFamily="18" charset="0"/>
              </a:rPr>
              <a:t>the pendency of any investigation or </a:t>
            </a:r>
          </a:p>
          <a:p>
            <a:pPr marL="342900" lvl="0" indent="-342900">
              <a:lnSpc>
                <a:spcPct val="107000"/>
              </a:lnSpc>
              <a:buFont typeface="Symbol" panose="05050102010706020507" pitchFamily="18" charset="2"/>
              <a:buChar char=""/>
            </a:pPr>
            <a:r>
              <a:rPr lang="en-IN" sz="2500" dirty="0">
                <a:effectLst/>
                <a:latin typeface="Calibri" panose="020F0502020204030204" pitchFamily="34" charset="0"/>
                <a:ea typeface="Calibri" panose="020F0502020204030204" pitchFamily="34" charset="0"/>
                <a:cs typeface="Times New Roman" panose="02020603050405020304" pitchFamily="18" charset="0"/>
              </a:rPr>
              <a:t>proceedings against the company;</a:t>
            </a:r>
          </a:p>
          <a:p>
            <a:pPr marL="342900" lvl="0" indent="-342900">
              <a:lnSpc>
                <a:spcPct val="107000"/>
              </a:lnSpc>
              <a:spcAft>
                <a:spcPts val="800"/>
              </a:spcAft>
              <a:buFont typeface="Symbol" panose="05050102010706020507" pitchFamily="18" charset="2"/>
              <a:buChar char=""/>
            </a:pPr>
            <a:r>
              <a:rPr lang="en-IN" sz="2500" dirty="0">
                <a:effectLst/>
                <a:latin typeface="Calibri" panose="020F0502020204030204" pitchFamily="34" charset="0"/>
                <a:ea typeface="Calibri" panose="020F0502020204030204" pitchFamily="34" charset="0"/>
                <a:cs typeface="Times New Roman" panose="02020603050405020304" pitchFamily="18" charset="0"/>
              </a:rPr>
              <a:t>reduction of share capital of the company, if any, included in the compromise or arrangement;</a:t>
            </a:r>
          </a:p>
          <a:p>
            <a:pPr marL="342900" lvl="0" indent="-342900">
              <a:lnSpc>
                <a:spcPct val="107000"/>
              </a:lnSpc>
              <a:spcAft>
                <a:spcPts val="800"/>
              </a:spcAft>
              <a:buFont typeface="Symbol" panose="05050102010706020507" pitchFamily="18" charset="2"/>
              <a:buChar char=""/>
            </a:pPr>
            <a:r>
              <a:rPr lang="en-IN" sz="2500" dirty="0">
                <a:effectLst/>
                <a:latin typeface="Calibri" panose="020F0502020204030204" pitchFamily="34" charset="0"/>
                <a:ea typeface="Calibri" panose="020F0502020204030204" pitchFamily="34" charset="0"/>
                <a:cs typeface="Times New Roman" panose="02020603050405020304" pitchFamily="18" charset="0"/>
              </a:rPr>
              <a:t>any scheme of corporate debt restructuring </a:t>
            </a:r>
          </a:p>
        </p:txBody>
      </p:sp>
    </p:spTree>
    <p:extLst>
      <p:ext uri="{BB962C8B-B14F-4D97-AF65-F5344CB8AC3E}">
        <p14:creationId xmlns:p14="http://schemas.microsoft.com/office/powerpoint/2010/main" val="30636512"/>
      </p:ext>
    </p:extLst>
  </p:cSld>
  <p:clrMapOvr>
    <a:masterClrMapping/>
  </p:clrMapOvr>
</p:sld>
</file>

<file path=ppt/theme/theme1.xml><?xml version="1.0" encoding="utf-8"?>
<a:theme xmlns:a="http://schemas.openxmlformats.org/drawingml/2006/main" name="AAA- Code of Condu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AA- Code of Conduct" id="{7FC442A6-EE6B-4EA5-A82B-69FFABEAA775}" vid="{DF2652CB-6C31-4A53-8BC7-AFF82C0309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18183</Words>
  <Application>Microsoft Office PowerPoint</Application>
  <PresentationFormat>Widescreen</PresentationFormat>
  <Paragraphs>1156</Paragraphs>
  <Slides>150</Slides>
  <Notes>7</Notes>
  <HiddenSlides>45</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150</vt:i4>
      </vt:variant>
    </vt:vector>
  </HeadingPairs>
  <TitlesOfParts>
    <vt:vector size="164" baseType="lpstr">
      <vt:lpstr>Apple Braille</vt:lpstr>
      <vt:lpstr>Baskerville</vt:lpstr>
      <vt:lpstr>Arial</vt:lpstr>
      <vt:lpstr>Arial Black</vt:lpstr>
      <vt:lpstr>Arial Rounded MT Bold</vt:lpstr>
      <vt:lpstr>Calibri</vt:lpstr>
      <vt:lpstr>Calibri Light</vt:lpstr>
      <vt:lpstr>Courier New</vt:lpstr>
      <vt:lpstr>Symbol</vt:lpstr>
      <vt:lpstr>Times New Roman</vt:lpstr>
      <vt:lpstr>Wingdings</vt:lpstr>
      <vt:lpstr>AAA- Code of Conduct</vt:lpstr>
      <vt:lpstr>Office Theme</vt:lpstr>
      <vt:lpstr>2_Office Theme</vt:lpstr>
      <vt:lpstr>PowerPoint Presentation</vt:lpstr>
      <vt:lpstr>PowerPoint Presentation</vt:lpstr>
      <vt:lpstr>PowerPoint Presentation</vt:lpstr>
      <vt:lpstr>WHEN CAN LIQUIDATION ORDER BE PASSED</vt:lpstr>
      <vt:lpstr>COC CAN DECIDE TO LIQUIDATE THE CORPORATE DEBTOR ANY TIME </vt:lpstr>
      <vt:lpstr>VELU CHAIRMAN, MONITORING COMMITTEE RESOLUTION PROFESSIONAL FOR PALM LAGOON BACKWATER RESORTS PRIVATE LIMITED VS. INVENT ASSETS SECURITIZATION AND RECONSTRUCTION PRIVATE LIMITED   (NCLAT, Chennai Bench, Comp Appl. (AT) (CH) (INS) No. 38 of 202 dated 21. 09.2021)</vt:lpstr>
      <vt:lpstr>RATIONALE FOR AMENDMENT THAT AT ANY POINT LIQUIDATION RESOLUTION CAN BE PASSED </vt:lpstr>
      <vt:lpstr>RATIONALE FOR AMENDMENT THAT AT ANY POINT LIQUIDATION RESOLUTION CAN BE PASSED </vt:lpstr>
      <vt:lpstr>IMMEDIATE EFFECTS OF LIQUIDATION ORDER BY NCLT</vt:lpstr>
      <vt:lpstr>PowerPoint Presentation</vt:lpstr>
      <vt:lpstr>Eligibility for appointment as Liquidator – Reg 3</vt:lpstr>
      <vt:lpstr>COC CAN APPOINT A LIQUIDATOR OTHER THAN RP</vt:lpstr>
      <vt:lpstr>AA CAN APPOINT A LIQUIDATOR OTHER THAN RP</vt:lpstr>
      <vt:lpstr>LIQUIDATOR CAN NOT BE REMOVED BY COC</vt:lpstr>
      <vt:lpstr>POWERS OF LIQUIDATOR – Sec 35</vt:lpstr>
      <vt:lpstr>POWERS OF LIQUIDATOR – Sec 35 – Cont..</vt:lpstr>
      <vt:lpstr>JUDGEMENTS ON POWERS OF LIQUIDATOR</vt:lpstr>
      <vt:lpstr>POWERS OF LIQUIDATOR – Sec 35 – Cont..</vt:lpstr>
      <vt:lpstr>FILING OF CLAIMS BY STAKEHOLDERS – Sec &amp; Reg 16</vt:lpstr>
      <vt:lpstr>POWERS OF LIQUIDATOR TO ACCESS INFORMATION</vt:lpstr>
      <vt:lpstr>SUBMISSION OF PROOF OF CLAIMS TO THE LIQUIDATOR </vt:lpstr>
      <vt:lpstr>CLAIMS BY FINANCIAL CREDITORS AND PROOFS OF EXISTENCE OF DEBT – REG 18</vt:lpstr>
      <vt:lpstr>CLAIMS BY OPERATIONAL CREDITOR (OTHER THAN WORKMEN AND EMPLOYEES) AND PROOFS OF EXISTENCE OF DEBT – REG 17</vt:lpstr>
      <vt:lpstr>CLAIMS BY WORKMEN AND EMPLOYEES AND PROOFS OF EXISTENCE OF DEBT – REG 19</vt:lpstr>
      <vt:lpstr>DISPUTES WITH REGARD TO WORKMEN DUES, PF, GRATUITY AND SUPERANNUATION FUND</vt:lpstr>
      <vt:lpstr>CLAIMS BY OTHER STAKEHOLDERS (OTHER THAN ALL ABOVE) AND PROOFS OF EXISTENCE OF DEBT – REG 20</vt:lpstr>
      <vt:lpstr>WITHDRAWAL OF CLAIM BY CREDITORS – SECTION 38 (5)</vt:lpstr>
      <vt:lpstr>VERIFICATION OF CLAIMS BY LIQUIDATOR – Sec 39 &amp; Reg 30 </vt:lpstr>
      <vt:lpstr>POWER TO VERIFY, ADMIT AND REJECT THE CLAIMS AND COST OF VERIFICATION</vt:lpstr>
      <vt:lpstr>TREATMENT OF DIFFERENT SCENARIO WHILE VERIFICATION OF CLAIMS</vt:lpstr>
      <vt:lpstr>REJECTION OF CLAIMS BY LIQUIDATOR AND RIGHT OF CLAIMANT TO APPEAL </vt:lpstr>
      <vt:lpstr>LIQUIDATOR CAN DECIDE ABOUT A CLAIM IRRESPECTIVE OF LITIGATION</vt:lpstr>
      <vt:lpstr>VERIFICATION OF SECURITY INTEREST &amp; PRESUMPTION OF SECURITY INTEREST – Reg 21 &amp; 21A</vt:lpstr>
      <vt:lpstr>VERIFICATION OF SECURITY INTEREST &amp; PRESUMPTION OF SECURITY INTEREST – Reg 21 &amp; 21A – Contd..</vt:lpstr>
      <vt:lpstr>PROVING SECURITY INTEREST - REG 21</vt:lpstr>
      <vt:lpstr>PRESUMPTION OF SECURITY INTEREST - REG 21A. – W.E.F. 25/7/2019</vt:lpstr>
      <vt:lpstr>TREATMENT OF SUBORDINATION AGREEMENTS WITHIN THE LIQUIDATION WATERFALL – FIRST CHARGE OR SECOND CHARGE OR SUBSERVIENT CHARGE</vt:lpstr>
      <vt:lpstr>TREATMENT OF SUBORDINATION AGREEMENTS WITHIN THE LIQUIDATION WATERFALL – FIRST CHARGE OR SECOND CHARGE OR SUBSERVIENT CHARGE</vt:lpstr>
      <vt:lpstr>TREATMENT OF SUBORDINATION AGREEMENTS WITHIN THE LIQUIDATION WATERFALL – FIRST CHARGE OR SECOND CHARGE OR SUBSERVIENT CHARGE</vt:lpstr>
      <vt:lpstr>LIST OF STAKEHOLDERS – Reg 31</vt:lpstr>
      <vt:lpstr>REGULATION 31A- STAKEHOLDERS’ CONSULTATION COMMITTEE  Amendment Notification dated 30.09.2021 </vt:lpstr>
      <vt:lpstr>REGULATION 31A- STAKEHOLDERS’ CONSULTATION COMMITTEE  Amendment Notification dated 30.09.2021…..CONTD</vt:lpstr>
      <vt:lpstr>Power to Consult any of the stakeholder – Sec 35(2) &amp; Reg 8</vt:lpstr>
      <vt:lpstr>STAKEHOLDERS’ CONSULTATION COMMITTEE (SCC), IT ROLE AND POWERS</vt:lpstr>
      <vt:lpstr>PowerPoint Presentation</vt:lpstr>
      <vt:lpstr>MEETINGS OF STAKEHOLDERS' CONSULTATION COMMITTEE </vt:lpstr>
      <vt:lpstr>ROLE AND POWERS OF SCC</vt:lpstr>
      <vt:lpstr>MATTERS RELATING TO SALE UNDER REG 32 – SCC ROLE</vt:lpstr>
      <vt:lpstr>LIQUIDATION COST   AND   CONTRIBUTION TO   LIQUIDATION COST</vt:lpstr>
      <vt:lpstr>LIQUIDATION COST AND CONTRIBUTION TO LIQUIDATION COST</vt:lpstr>
      <vt:lpstr>AMENDMENT TO LIQUIDATION PROCESS REGULATIONS  30.09.2021</vt:lpstr>
      <vt:lpstr>LIQUIDATION COST FOR SOME OTHER OBLIGATIONS OF LIQUIDATOR</vt:lpstr>
      <vt:lpstr>COC TO PREPARE A PLAN TO MEET LIQUIDATION COST DURING CIRP – Reg 39B of CIRP – w.e.f 25/07/2019</vt:lpstr>
      <vt:lpstr>CONTRIBUTION OF LIQUIDATION COST – REG 2A – w.e.f 25/07/2019</vt:lpstr>
      <vt:lpstr>LIQUIDATOR’S FEE – Reg 4</vt:lpstr>
      <vt:lpstr>LIQUIDATOR’S FEE – Reg 4 – CONTD…</vt:lpstr>
      <vt:lpstr>LIQUIDATOR’S FEE – Reg 4 – CONTD…</vt:lpstr>
      <vt:lpstr>LIQUIDATION ESTATE  (Sec 36)</vt:lpstr>
      <vt:lpstr>A.   ASSETS WHICH ARE PART OF LIQUIDATION ESTATE</vt:lpstr>
      <vt:lpstr>PowerPoint Presentation</vt:lpstr>
      <vt:lpstr>B.  ASSETS WHICH ARE NOT PART OF LIQUIDATION ESTATE</vt:lpstr>
      <vt:lpstr>DISPUTES WITH REGARD TO WORKMEN DUES, PF, GRATUITY AND SUPERANNUATION FUND</vt:lpstr>
      <vt:lpstr>Distribution of assets (WATERFALL MECHANISM) </vt:lpstr>
      <vt:lpstr>DISTRIBUTION OF ASSETS OR DISTRIBUTION OF LIQUIDATION ESTATE</vt:lpstr>
      <vt:lpstr>DISTRIBUTION OF ASSETS OR DISTRIBUTION OF LIQUIDATION ESTATE... Contd. </vt:lpstr>
      <vt:lpstr>DISTRIBUTION OF ASSETS OR DISTRIBUTION OF LIQUIDATION ESTATE... Contd. </vt:lpstr>
      <vt:lpstr>REPORTS TO BE PREPAED BY LIQUIDATOR AND TIME LINE</vt:lpstr>
      <vt:lpstr>PowerPoint Presentation</vt:lpstr>
      <vt:lpstr>PowerPoint Presentation</vt:lpstr>
      <vt:lpstr>PowerPoint Presentation</vt:lpstr>
      <vt:lpstr>PowerPoint Presentation</vt:lpstr>
      <vt:lpstr>PowerPoint Presentation</vt:lpstr>
      <vt:lpstr>REGISTERS AND BOOKS OF ACCOUNTS- Reg 6</vt:lpstr>
      <vt:lpstr>REALISATION OR SALE OF ASSETS (Chapter VI)</vt:lpstr>
      <vt:lpstr>MANNER OF SALE – REG 32</vt:lpstr>
      <vt:lpstr>VALUATION OF ASSETS or BUSINESS INTENDED TO BE SOLD – Reg 35</vt:lpstr>
      <vt:lpstr>MAJOR HURDLES EXPERIENCED SO FAR IN LIQUIDATION PROCESS</vt:lpstr>
      <vt:lpstr>MAJOR HURDLES EXPERIENCED SO FAR IN LIQUIDATION PROCESS – Contd..</vt:lpstr>
      <vt:lpstr>THIRD PARTY LITIGATIONS ON SALE OF ASSETS UNDER LIQUIDATION</vt:lpstr>
      <vt:lpstr>ATTACHMENT OF ASSETS BY STATUTORY AUTHORITIES – New Section 32A – 28/12/2019</vt:lpstr>
      <vt:lpstr>ATTACHMENT OF ASSETS BY STATUTORY AUTHORITIES</vt:lpstr>
      <vt:lpstr>JUDICIAL PRONOUNCEMENTS UNDER SECTION 32A.</vt:lpstr>
      <vt:lpstr>JUDICIAL PRONOUNCEMENTS UNDER SECTION 32A – Contd…</vt:lpstr>
      <vt:lpstr>PowerPoint Presentation</vt:lpstr>
      <vt:lpstr>JUDICIAL PRONOUNCEMENTS UNDER SECTION 32A – Contd…</vt:lpstr>
      <vt:lpstr>JUDICIAL PRONOUNCEMENTS UNDER SECTION 32A – Contd…</vt:lpstr>
      <vt:lpstr>JUDICIAL PRONOUNCEMENTS UNDER SECTION 32A – Contd…</vt:lpstr>
      <vt:lpstr>SALE OF ASSETS – Reg 32</vt:lpstr>
      <vt:lpstr>DHANLAXMI BANK LIMITED VS. TECHNO FAB MANUFACTURING LIMITED &amp; ORS.   (NCLAT, Comp Appl. (AT) (Ins) No. 777 of 2021 dated 28.09.2021)</vt:lpstr>
      <vt:lpstr>DHANLAXMI BANK LIMITED VS. TECHNO FAB MANUFACTURING LIMITED &amp; ORS.   (NCLAT, Comp Appl. (AT) (Ins) No. 777 of 2021 dated 28.09.2021)….CONTD</vt:lpstr>
      <vt:lpstr>MODES OF EFFECTING A SALE UNDER REGULATION 32</vt:lpstr>
      <vt:lpstr>MODES OF EFFECTING A SALE UNDER REGULATION 32</vt:lpstr>
      <vt:lpstr>ASSESSMENT OF SALE AS A GOING CONCERN – Reg 39C of CIRP – w.e.f 25/07/2019</vt:lpstr>
      <vt:lpstr>SALE AS A GOING CONCERN– Reg 32A</vt:lpstr>
      <vt:lpstr>RATIONALE OF SALE OF AS A GOING CONCERN</vt:lpstr>
      <vt:lpstr>PROCEDURE FOR SALE AS A GOING CONCERN</vt:lpstr>
      <vt:lpstr>PROCEDURE FOR SALE AS A GOING CONCERN – Contd…</vt:lpstr>
      <vt:lpstr>COMPROMISE OR ARRANGEMENT –  SECTION 230 CA, 2013</vt:lpstr>
      <vt:lpstr>COMPROMISE OR ARRANGEMENT –  SECTION 230 CA, 2013</vt:lpstr>
      <vt:lpstr>COMPROMISE OR ARRANGEMENT –  SECTION 230 CA, 2013</vt:lpstr>
      <vt:lpstr>COMPROMISE OR ARRANGEMENT –  SECTION 230 CA, 2013</vt:lpstr>
      <vt:lpstr>COMPROMISE OR ARRANGEMENT –  SECTION 230 CA, 2013</vt:lpstr>
      <vt:lpstr>PowerPoint Presentation</vt:lpstr>
      <vt:lpstr>COMPROMISE OR ARRANGEMENT –  SECTION 230 CA, 2013</vt:lpstr>
      <vt:lpstr>COMPROMISE OR ARRANGEMENT –  SECTION 230 CA, 2013</vt:lpstr>
      <vt:lpstr>COMPROMISE OR ARRANGEMENT –  SECTION 230 CA, 2013</vt:lpstr>
      <vt:lpstr>COMPROMISE OR ARRANGEMENT –  SECTION 230 CA, 2013</vt:lpstr>
      <vt:lpstr>COMPROMISE OR ARRANGEMENT –  SECTION 230 CA, 2013</vt:lpstr>
      <vt:lpstr>AMENDMENT TO LIQUIDATION PROCESS REGULATIONS  DATED 30.09.2021</vt:lpstr>
      <vt:lpstr>JUDICIAL PRONOUNCEMENTS ON SALE AS A GOING CONCERN AND SCHEME U/S 230</vt:lpstr>
      <vt:lpstr>JUDICIAL PRONOUNCEMENTS ON SALE AS A GOING CONCERN AND SCHEME U/S 230</vt:lpstr>
      <vt:lpstr>JUDICIAL PRONOUNCEMENTS ON SALE AS A GOING CONCERN AND SCHEME U/S 230</vt:lpstr>
      <vt:lpstr>JUDICIAL PRONOUNCEMENTS ON SALE AS A GOING CONCERN AND SCHEME U/S 230</vt:lpstr>
      <vt:lpstr>JUDICIAL PRONOUNCEMENTS ON SALE AS A GOING CONCERN AND SCHEME U/S 230 – </vt:lpstr>
      <vt:lpstr>Mode of sale – Reg 33</vt:lpstr>
      <vt:lpstr>PowerPoint Presentation</vt:lpstr>
      <vt:lpstr>PUBLIC AUCTION IS FINAL</vt:lpstr>
      <vt:lpstr>PowerPoint Presentation</vt:lpstr>
      <vt:lpstr>PowerPoint Presentation</vt:lpstr>
      <vt:lpstr>AMENDMENT NOTIFICATION DATED 30.09.2021</vt:lpstr>
      <vt:lpstr>HOW TO ASSURE TRANSPARENCY IN LIQUIDATION PROCESS</vt:lpstr>
      <vt:lpstr>LITIGATION CHALLENGING THE DECISIONS OF LIQUIDATOR</vt:lpstr>
      <vt:lpstr>INFRASTRUCTURE REQUIRED FOR EFFECTIVE LIQUIDATION PROCESS</vt:lpstr>
      <vt:lpstr>INFRASTRUCTURE REQUIRED FOR SALE OF ASSETS</vt:lpstr>
      <vt:lpstr>IBBI’S ELECTRONIC PLATFORM FOR HOSTING PUBLIC NOTICES OF AUCTIONS OF LIQUIDATION ASSETS UNDER THE IBBI (LIQUIDATION PROCESS) REGULATIONS, 2016</vt:lpstr>
      <vt:lpstr>STRATEGY NORMALLY USED FOR SALE OF ASSETS</vt:lpstr>
      <vt:lpstr>PROCESS OF MAKING RECOVERIES FROM OTHER ASSETS</vt:lpstr>
      <vt:lpstr>PROCESS OF MAKING RECOVERIES FROM OTHER ASSETS…Contd</vt:lpstr>
      <vt:lpstr>APPLICATION UNDER IBC FOR RECOVERY OF DEBTS OF CORPORATE DEBTOR</vt:lpstr>
      <vt:lpstr>MANAGEMENT OF SUBSIDIARY AND ASSOCIATE COMPANIES AND RECOVERY OF INVESTMENT </vt:lpstr>
      <vt:lpstr>PowerPoint Presentation</vt:lpstr>
      <vt:lpstr>PowerPoint Presentation</vt:lpstr>
      <vt:lpstr>RIGHTS AND OPTIONS OF SECURED CREDITORS IN LIQUIDATION PROCEEDINGS – Sec 52 &amp; Reg 37</vt:lpstr>
      <vt:lpstr>Process of Realisation of security interest by secured creditor:</vt:lpstr>
      <vt:lpstr>Process for Sale of Secured Assets other than under  SARFAESI or RDBA</vt:lpstr>
      <vt:lpstr>INCOME TAX PROVISIONS APPLICABLE TO COMPANIES UNDER CIRP OR LIQUIDATION</vt:lpstr>
      <vt:lpstr>INCOME TAX PROVISIONS APPLICABLE TO COMPANIES UNDER CIRP OR LIQUIDATION</vt:lpstr>
      <vt:lpstr>INCOME TAX PROVISIONS APPLICABLE TO COMPANIES UNDER CIRP OR LIQUIDATION</vt:lpstr>
      <vt:lpstr>Capital Gain tax on sale of assets during liquidation process</vt:lpstr>
      <vt:lpstr>Capital Gain tax on sale of assets during liquidation process</vt:lpstr>
      <vt:lpstr>Ms. Pooja Bahry vs. Gee Ispat Pvt Ltd NCLT – New Delhi Bench</vt:lpstr>
      <vt:lpstr>GST on sale of Capital Goods under liquidation</vt:lpstr>
      <vt:lpstr>RIGHTS OF TAX AUTHORITIES DURING LIQUIDATION PROCESS</vt:lpstr>
      <vt:lpstr>PowerPoint Presentation</vt:lpstr>
      <vt:lpstr>GST on sale of business or a part as a Going Concern</vt:lpstr>
      <vt:lpstr>APPLICABILITY OF GST ON SALE AS A GOING CONCERN</vt:lpstr>
      <vt:lpstr>APPLICABILITY OF GST ON SALE AS A GOING CONCERN</vt:lpstr>
      <vt:lpstr>TDS &amp; TCS Provisions during CIRP &amp; Liquidation Process</vt:lpstr>
      <vt:lpstr>PROCEEDS OF LIQUIDATION AND DISTRIBUTION OF PROCEEDS – Reg 41 &amp; 42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CA. Anil Goel Chartered Accountant &amp; Insolvency Professional Email: anilgoel@aaainsolvency.com Mobile: 9811055148 E-10A, Kailash Colony, New Delhi -110048</dc:title>
  <dc:creator>Anil Goel</dc:creator>
  <cp:lastModifiedBy>Anil Goel</cp:lastModifiedBy>
  <cp:revision>91</cp:revision>
  <dcterms:created xsi:type="dcterms:W3CDTF">2020-05-30T16:33:01Z</dcterms:created>
  <dcterms:modified xsi:type="dcterms:W3CDTF">2022-05-12T11:05:05Z</dcterms:modified>
</cp:coreProperties>
</file>