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9"/>
  </p:notesMasterIdLst>
  <p:handoutMasterIdLst>
    <p:handoutMasterId r:id="rId70"/>
  </p:handoutMasterIdLst>
  <p:sldIdLst>
    <p:sldId id="599" r:id="rId2"/>
    <p:sldId id="690" r:id="rId3"/>
    <p:sldId id="729" r:id="rId4"/>
    <p:sldId id="678" r:id="rId5"/>
    <p:sldId id="694" r:id="rId6"/>
    <p:sldId id="695" r:id="rId7"/>
    <p:sldId id="698" r:id="rId8"/>
    <p:sldId id="699" r:id="rId9"/>
    <p:sldId id="700" r:id="rId10"/>
    <p:sldId id="697" r:id="rId11"/>
    <p:sldId id="706" r:id="rId12"/>
    <p:sldId id="701" r:id="rId13"/>
    <p:sldId id="719" r:id="rId14"/>
    <p:sldId id="707" r:id="rId15"/>
    <p:sldId id="708" r:id="rId16"/>
    <p:sldId id="709" r:id="rId17"/>
    <p:sldId id="726" r:id="rId18"/>
    <p:sldId id="727" r:id="rId19"/>
    <p:sldId id="703" r:id="rId20"/>
    <p:sldId id="710" r:id="rId21"/>
    <p:sldId id="711" r:id="rId22"/>
    <p:sldId id="712" r:id="rId23"/>
    <p:sldId id="714" r:id="rId24"/>
    <p:sldId id="713" r:id="rId25"/>
    <p:sldId id="715" r:id="rId26"/>
    <p:sldId id="716" r:id="rId27"/>
    <p:sldId id="717" r:id="rId28"/>
    <p:sldId id="718" r:id="rId29"/>
    <p:sldId id="721" r:id="rId30"/>
    <p:sldId id="658" r:id="rId31"/>
    <p:sldId id="659" r:id="rId32"/>
    <p:sldId id="663" r:id="rId33"/>
    <p:sldId id="720" r:id="rId34"/>
    <p:sldId id="617" r:id="rId35"/>
    <p:sldId id="680" r:id="rId36"/>
    <p:sldId id="614" r:id="rId37"/>
    <p:sldId id="685" r:id="rId38"/>
    <p:sldId id="722" r:id="rId39"/>
    <p:sldId id="723" r:id="rId40"/>
    <p:sldId id="725" r:id="rId41"/>
    <p:sldId id="692" r:id="rId42"/>
    <p:sldId id="679" r:id="rId43"/>
    <p:sldId id="691" r:id="rId44"/>
    <p:sldId id="686" r:id="rId45"/>
    <p:sldId id="687" r:id="rId46"/>
    <p:sldId id="666" r:id="rId47"/>
    <p:sldId id="730" r:id="rId48"/>
    <p:sldId id="731" r:id="rId49"/>
    <p:sldId id="669" r:id="rId50"/>
    <p:sldId id="688" r:id="rId51"/>
    <p:sldId id="689" r:id="rId52"/>
    <p:sldId id="728" r:id="rId53"/>
    <p:sldId id="656" r:id="rId54"/>
    <p:sldId id="657" r:id="rId55"/>
    <p:sldId id="634" r:id="rId56"/>
    <p:sldId id="675" r:id="rId57"/>
    <p:sldId id="676" r:id="rId58"/>
    <p:sldId id="649" r:id="rId59"/>
    <p:sldId id="732" r:id="rId60"/>
    <p:sldId id="733" r:id="rId61"/>
    <p:sldId id="734" r:id="rId62"/>
    <p:sldId id="735" r:id="rId63"/>
    <p:sldId id="736" r:id="rId64"/>
    <p:sldId id="738" r:id="rId65"/>
    <p:sldId id="740" r:id="rId66"/>
    <p:sldId id="744" r:id="rId67"/>
    <p:sldId id="737" r:id="rId68"/>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itya" initials="A" lastIdx="1" clrIdx="0">
    <p:extLst>
      <p:ext uri="{19B8F6BF-5375-455C-9EA6-DF929625EA0E}">
        <p15:presenceInfo xmlns:p15="http://schemas.microsoft.com/office/powerpoint/2012/main" userId="Adity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0" autoAdjust="0"/>
    <p:restoredTop sz="96507" autoAdjust="0"/>
  </p:normalViewPr>
  <p:slideViewPr>
    <p:cSldViewPr>
      <p:cViewPr varScale="1">
        <p:scale>
          <a:sx n="63" d="100"/>
          <a:sy n="63" d="100"/>
        </p:scale>
        <p:origin x="1382"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5"/>
            <a:ext cx="2918831" cy="495029"/>
          </a:xfrm>
          <a:prstGeom prst="rect">
            <a:avLst/>
          </a:prstGeom>
        </p:spPr>
        <p:txBody>
          <a:bodyPr vert="horz" lIns="91423" tIns="45711" rIns="91423" bIns="45711" rtlCol="0"/>
          <a:lstStyle>
            <a:lvl1pPr algn="l">
              <a:defRPr sz="1200"/>
            </a:lvl1pPr>
          </a:lstStyle>
          <a:p>
            <a:endParaRPr lang="en-IN" dirty="0"/>
          </a:p>
        </p:txBody>
      </p:sp>
      <p:sp>
        <p:nvSpPr>
          <p:cNvPr id="3" name="Date Placeholder 2"/>
          <p:cNvSpPr>
            <a:spLocks noGrp="1"/>
          </p:cNvSpPr>
          <p:nvPr>
            <p:ph type="dt" sz="quarter" idx="1"/>
          </p:nvPr>
        </p:nvSpPr>
        <p:spPr>
          <a:xfrm>
            <a:off x="3815377" y="5"/>
            <a:ext cx="2918831" cy="495029"/>
          </a:xfrm>
          <a:prstGeom prst="rect">
            <a:avLst/>
          </a:prstGeom>
        </p:spPr>
        <p:txBody>
          <a:bodyPr vert="horz" lIns="91423" tIns="45711" rIns="91423" bIns="45711" rtlCol="0"/>
          <a:lstStyle>
            <a:lvl1pPr algn="r">
              <a:defRPr sz="1200"/>
            </a:lvl1pPr>
          </a:lstStyle>
          <a:p>
            <a:fld id="{5A16CD6C-52F7-4E9E-BFF3-C77C3B34661C}" type="datetimeFigureOut">
              <a:rPr lang="en-IN" smtClean="0"/>
              <a:pPr/>
              <a:t>27-05-2023</a:t>
            </a:fld>
            <a:endParaRPr lang="en-IN" dirty="0"/>
          </a:p>
        </p:txBody>
      </p:sp>
      <p:sp>
        <p:nvSpPr>
          <p:cNvPr id="4" name="Footer Placeholder 3"/>
          <p:cNvSpPr>
            <a:spLocks noGrp="1"/>
          </p:cNvSpPr>
          <p:nvPr>
            <p:ph type="ftr" sz="quarter" idx="2"/>
          </p:nvPr>
        </p:nvSpPr>
        <p:spPr>
          <a:xfrm>
            <a:off x="5" y="9371288"/>
            <a:ext cx="2918831" cy="495028"/>
          </a:xfrm>
          <a:prstGeom prst="rect">
            <a:avLst/>
          </a:prstGeom>
        </p:spPr>
        <p:txBody>
          <a:bodyPr vert="horz" lIns="91423" tIns="45711" rIns="91423" bIns="45711" rtlCol="0" anchor="b"/>
          <a:lstStyle>
            <a:lvl1pPr algn="l">
              <a:defRPr sz="1200"/>
            </a:lvl1pPr>
          </a:lstStyle>
          <a:p>
            <a:r>
              <a:rPr lang="en-IN" dirty="0"/>
              <a:t>CA Kishor Phadke </a:t>
            </a:r>
          </a:p>
        </p:txBody>
      </p:sp>
      <p:sp>
        <p:nvSpPr>
          <p:cNvPr id="5" name="Slide Number Placeholder 4"/>
          <p:cNvSpPr>
            <a:spLocks noGrp="1"/>
          </p:cNvSpPr>
          <p:nvPr>
            <p:ph type="sldNum" sz="quarter" idx="3"/>
          </p:nvPr>
        </p:nvSpPr>
        <p:spPr>
          <a:xfrm>
            <a:off x="3815377" y="9371288"/>
            <a:ext cx="2918831" cy="495028"/>
          </a:xfrm>
          <a:prstGeom prst="rect">
            <a:avLst/>
          </a:prstGeom>
        </p:spPr>
        <p:txBody>
          <a:bodyPr vert="horz" lIns="91423" tIns="45711" rIns="91423" bIns="45711" rtlCol="0" anchor="b"/>
          <a:lstStyle>
            <a:lvl1pPr algn="r">
              <a:defRPr sz="1200"/>
            </a:lvl1pPr>
          </a:lstStyle>
          <a:p>
            <a:fld id="{76AE6761-BCA3-4646-BEE1-90EFF9B4C4B2}" type="slidenum">
              <a:rPr lang="en-IN" smtClean="0"/>
              <a:pPr/>
              <a:t>‹#›</a:t>
            </a:fld>
            <a:endParaRPr lang="en-IN" dirty="0"/>
          </a:p>
        </p:txBody>
      </p:sp>
    </p:spTree>
    <p:extLst>
      <p:ext uri="{BB962C8B-B14F-4D97-AF65-F5344CB8AC3E}">
        <p14:creationId xmlns:p14="http://schemas.microsoft.com/office/powerpoint/2010/main" val="321429559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5"/>
            <a:ext cx="2918831" cy="495029"/>
          </a:xfrm>
          <a:prstGeom prst="rect">
            <a:avLst/>
          </a:prstGeom>
        </p:spPr>
        <p:txBody>
          <a:bodyPr vert="horz" lIns="91423" tIns="45711" rIns="91423" bIns="45711" rtlCol="0"/>
          <a:lstStyle>
            <a:lvl1pPr algn="l">
              <a:defRPr sz="1200"/>
            </a:lvl1pPr>
          </a:lstStyle>
          <a:p>
            <a:endParaRPr lang="en-IN" dirty="0"/>
          </a:p>
        </p:txBody>
      </p:sp>
      <p:sp>
        <p:nvSpPr>
          <p:cNvPr id="3" name="Date Placeholder 2"/>
          <p:cNvSpPr>
            <a:spLocks noGrp="1"/>
          </p:cNvSpPr>
          <p:nvPr>
            <p:ph type="dt" idx="1"/>
          </p:nvPr>
        </p:nvSpPr>
        <p:spPr>
          <a:xfrm>
            <a:off x="3815377" y="5"/>
            <a:ext cx="2918831" cy="495029"/>
          </a:xfrm>
          <a:prstGeom prst="rect">
            <a:avLst/>
          </a:prstGeom>
        </p:spPr>
        <p:txBody>
          <a:bodyPr vert="horz" lIns="91423" tIns="45711" rIns="91423" bIns="45711" rtlCol="0"/>
          <a:lstStyle>
            <a:lvl1pPr algn="r">
              <a:defRPr sz="1200"/>
            </a:lvl1pPr>
          </a:lstStyle>
          <a:p>
            <a:fld id="{8E6E7846-0F52-4782-81BA-C123DB2DF923}" type="datetimeFigureOut">
              <a:rPr lang="en-IN" smtClean="0"/>
              <a:pPr/>
              <a:t>27-05-2023</a:t>
            </a:fld>
            <a:endParaRPr lang="en-IN" dirty="0"/>
          </a:p>
        </p:txBody>
      </p:sp>
      <p:sp>
        <p:nvSpPr>
          <p:cNvPr id="4" name="Slide Image Placeholder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23" tIns="45711" rIns="91423" bIns="45711" rtlCol="0" anchor="ctr"/>
          <a:lstStyle/>
          <a:p>
            <a:endParaRPr lang="en-IN" dirty="0"/>
          </a:p>
        </p:txBody>
      </p:sp>
      <p:sp>
        <p:nvSpPr>
          <p:cNvPr id="5" name="Notes Placeholder 4"/>
          <p:cNvSpPr>
            <a:spLocks noGrp="1"/>
          </p:cNvSpPr>
          <p:nvPr>
            <p:ph type="body" sz="quarter" idx="3"/>
          </p:nvPr>
        </p:nvSpPr>
        <p:spPr>
          <a:xfrm>
            <a:off x="673577" y="4748166"/>
            <a:ext cx="5388610" cy="3884861"/>
          </a:xfrm>
          <a:prstGeom prst="rect">
            <a:avLst/>
          </a:prstGeom>
        </p:spPr>
        <p:txBody>
          <a:bodyPr vert="horz" lIns="91423" tIns="45711" rIns="91423" bIns="4571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5" y="9371288"/>
            <a:ext cx="2918831" cy="495028"/>
          </a:xfrm>
          <a:prstGeom prst="rect">
            <a:avLst/>
          </a:prstGeom>
        </p:spPr>
        <p:txBody>
          <a:bodyPr vert="horz" lIns="91423" tIns="45711" rIns="91423" bIns="45711" rtlCol="0" anchor="b"/>
          <a:lstStyle>
            <a:lvl1pPr algn="l">
              <a:defRPr sz="1200"/>
            </a:lvl1pPr>
          </a:lstStyle>
          <a:p>
            <a:r>
              <a:rPr lang="en-IN" dirty="0"/>
              <a:t>CA Kishor Phadke </a:t>
            </a:r>
          </a:p>
        </p:txBody>
      </p:sp>
      <p:sp>
        <p:nvSpPr>
          <p:cNvPr id="7" name="Slide Number Placeholder 6"/>
          <p:cNvSpPr>
            <a:spLocks noGrp="1"/>
          </p:cNvSpPr>
          <p:nvPr>
            <p:ph type="sldNum" sz="quarter" idx="5"/>
          </p:nvPr>
        </p:nvSpPr>
        <p:spPr>
          <a:xfrm>
            <a:off x="3815377" y="9371288"/>
            <a:ext cx="2918831" cy="495028"/>
          </a:xfrm>
          <a:prstGeom prst="rect">
            <a:avLst/>
          </a:prstGeom>
        </p:spPr>
        <p:txBody>
          <a:bodyPr vert="horz" lIns="91423" tIns="45711" rIns="91423" bIns="45711" rtlCol="0" anchor="b"/>
          <a:lstStyle>
            <a:lvl1pPr algn="r">
              <a:defRPr sz="1200"/>
            </a:lvl1pPr>
          </a:lstStyle>
          <a:p>
            <a:fld id="{0B559326-2AE1-4C3D-A97B-224871138C3D}" type="slidenum">
              <a:rPr lang="en-IN" smtClean="0"/>
              <a:pPr/>
              <a:t>‹#›</a:t>
            </a:fld>
            <a:endParaRPr lang="en-IN" dirty="0"/>
          </a:p>
        </p:txBody>
      </p:sp>
    </p:spTree>
    <p:extLst>
      <p:ext uri="{BB962C8B-B14F-4D97-AF65-F5344CB8AC3E}">
        <p14:creationId xmlns:p14="http://schemas.microsoft.com/office/powerpoint/2010/main" val="3850342907"/>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47FD0C4-7F69-4540-A453-4C7D71AF8B94}" type="datetime3">
              <a:rPr lang="en-US" smtClean="0"/>
              <a:pPr/>
              <a:t>27 May 2023</a:t>
            </a:fld>
            <a:endParaRPr lang="en-IN"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IN" dirty="0"/>
              <a:t>CA Kishor Phadke</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DDE8EEB-6852-48E6-9E57-F93CCB2C50B9}" type="slidenum">
              <a:rPr lang="en-IN" smtClean="0"/>
              <a:pPr/>
              <a:t>‹#›</a:t>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IN"/>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BBA7249-9ABE-4048-A2A1-223F8B02B8D9}" type="datetime3">
              <a:rPr lang="en-US" smtClean="0"/>
              <a:pPr/>
              <a:t>27 May 2023</a:t>
            </a:fld>
            <a:endParaRPr lang="en-IN"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IN" dirty="0"/>
              <a:t>CA Kishor Phadke</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DDE8EEB-6852-48E6-9E57-F93CCB2C50B9}" type="slidenum">
              <a:rPr lang="en-IN" smtClean="0"/>
              <a:pPr/>
              <a:t>‹#›</a:t>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3440FC4-56A8-4703-A9AD-692B6CD00883}" type="datetime3">
              <a:rPr lang="en-US" smtClean="0"/>
              <a:pPr/>
              <a:t>27 May 2023</a:t>
            </a:fld>
            <a:endParaRPr lang="en-IN"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IN" dirty="0"/>
              <a:t>CA Kishor Phadke</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DDE8EEB-6852-48E6-9E57-F93CCB2C50B9}" type="slidenum">
              <a:rPr lang="en-IN" smtClean="0"/>
              <a:pPr/>
              <a:t>‹#›</a:t>
            </a:fld>
            <a:endParaRPr lang="en-IN"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itle only">
    <p:spTree>
      <p:nvGrpSpPr>
        <p:cNvPr id="1" name=""/>
        <p:cNvGrpSpPr/>
        <p:nvPr/>
      </p:nvGrpSpPr>
      <p:grpSpPr>
        <a:xfrm>
          <a:off x="0" y="0"/>
          <a:ext cx="0" cy="0"/>
          <a:chOff x="0" y="0"/>
          <a:chExt cx="0" cy="0"/>
        </a:xfrm>
      </p:grpSpPr>
      <p:sp>
        <p:nvSpPr>
          <p:cNvPr id="4" name="Line 10"/>
          <p:cNvSpPr>
            <a:spLocks noChangeShapeType="1"/>
          </p:cNvSpPr>
          <p:nvPr userDrawn="1"/>
        </p:nvSpPr>
        <p:spPr bwMode="auto">
          <a:xfrm>
            <a:off x="457200" y="1044575"/>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dirty="0">
              <a:solidFill>
                <a:srgbClr val="646464"/>
              </a:solidFill>
            </a:endParaRPr>
          </a:p>
        </p:txBody>
      </p:sp>
      <p:sp>
        <p:nvSpPr>
          <p:cNvPr id="5" name="Line 11"/>
          <p:cNvSpPr>
            <a:spLocks noChangeShapeType="1"/>
          </p:cNvSpPr>
          <p:nvPr userDrawn="1"/>
        </p:nvSpPr>
        <p:spPr bwMode="auto">
          <a:xfrm>
            <a:off x="457200" y="6242050"/>
            <a:ext cx="8229600" cy="0"/>
          </a:xfrm>
          <a:prstGeom prst="line">
            <a:avLst/>
          </a:prstGeom>
          <a:noFill/>
          <a:ln w="3175">
            <a:solidFill>
              <a:schemeClr val="bg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dirty="0">
              <a:solidFill>
                <a:srgbClr val="646464"/>
              </a:solidFill>
            </a:endParaRPr>
          </a:p>
        </p:txBody>
      </p:sp>
      <p:sp>
        <p:nvSpPr>
          <p:cNvPr id="2" name="Title 1"/>
          <p:cNvSpPr>
            <a:spLocks noGrp="1"/>
          </p:cNvSpPr>
          <p:nvPr>
            <p:ph type="title"/>
          </p:nvPr>
        </p:nvSpPr>
        <p:spPr>
          <a:xfrm>
            <a:off x="457200" y="201600"/>
            <a:ext cx="8229600" cy="419088"/>
          </a:xfrm>
          <a:prstGeom prst="rect">
            <a:avLst/>
          </a:prstGeom>
        </p:spPr>
        <p:txBody>
          <a:bodyPr/>
          <a:lstStyle>
            <a:lvl1pPr>
              <a:defRPr>
                <a:solidFill>
                  <a:schemeClr val="bg2">
                    <a:lumMod val="50000"/>
                  </a:schemeClr>
                </a:solidFill>
              </a:defRPr>
            </a:lvl1pPr>
          </a:lstStyle>
          <a:p>
            <a:r>
              <a:rPr lang="en-US" dirty="0"/>
              <a:t>Click to edit Master title style</a:t>
            </a:r>
            <a:endParaRPr lang="en-GB" dirty="0"/>
          </a:p>
        </p:txBody>
      </p:sp>
      <p:sp>
        <p:nvSpPr>
          <p:cNvPr id="10" name="Text Placeholder 10"/>
          <p:cNvSpPr>
            <a:spLocks noGrp="1"/>
          </p:cNvSpPr>
          <p:nvPr>
            <p:ph type="body" sz="quarter" idx="11"/>
          </p:nvPr>
        </p:nvSpPr>
        <p:spPr>
          <a:xfrm>
            <a:off x="457200" y="620688"/>
            <a:ext cx="8229600" cy="442800"/>
          </a:xfrm>
          <a:prstGeom prst="rect">
            <a:avLst/>
          </a:prstGeom>
        </p:spPr>
        <p:txBody>
          <a:bodyPr/>
          <a:lstStyle>
            <a:lvl1pPr marL="0" indent="0">
              <a:buNone/>
              <a:defRPr sz="2200">
                <a:solidFill>
                  <a:schemeClr val="bg2">
                    <a:lumMod val="50000"/>
                  </a:schemeClr>
                </a:solidFill>
                <a:latin typeface="+mj-lt"/>
              </a:defRPr>
            </a:lvl1pPr>
          </a:lstStyle>
          <a:p>
            <a:pPr lvl="0"/>
            <a:r>
              <a:rPr lang="en-US" dirty="0"/>
              <a:t>Click to edit Master</a:t>
            </a:r>
            <a:endParaRPr lang="en-IN" dirty="0"/>
          </a:p>
        </p:txBody>
      </p:sp>
      <p:sp>
        <p:nvSpPr>
          <p:cNvPr id="6" name="Footer Placeholder 4"/>
          <p:cNvSpPr>
            <a:spLocks noGrp="1"/>
          </p:cNvSpPr>
          <p:nvPr>
            <p:ph type="ftr" sz="quarter" idx="12"/>
          </p:nvPr>
        </p:nvSpPr>
        <p:spPr>
          <a:xfrm>
            <a:off x="1851025" y="6473825"/>
            <a:ext cx="6032500" cy="223838"/>
          </a:xfrm>
          <a:prstGeom prst="rect">
            <a:avLst/>
          </a:prstGeom>
        </p:spPr>
        <p:txBody>
          <a:bodyPr/>
          <a:lstStyle>
            <a:lvl1pPr algn="ctr">
              <a:defRPr sz="1200" b="0" baseline="0">
                <a:solidFill>
                  <a:schemeClr val="bg1"/>
                </a:solidFill>
              </a:defRPr>
            </a:lvl1pPr>
          </a:lstStyle>
          <a:p>
            <a:pPr>
              <a:defRPr/>
            </a:pPr>
            <a:r>
              <a:rPr lang="en-GB" dirty="0"/>
              <a:t>CA Kishor Phadke</a:t>
            </a:r>
          </a:p>
        </p:txBody>
      </p:sp>
    </p:spTree>
    <p:extLst>
      <p:ext uri="{BB962C8B-B14F-4D97-AF65-F5344CB8AC3E}">
        <p14:creationId xmlns:p14="http://schemas.microsoft.com/office/powerpoint/2010/main" val="2262510994"/>
      </p:ext>
    </p:extLst>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Divider 1">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a:solidFill>
                  <a:schemeClr val="bg1"/>
                </a:solidFill>
                <a:latin typeface="+mn-lt"/>
                <a:cs typeface="Arial" pitchFamily="34" charset="0"/>
              </a:defRPr>
            </a:lvl1pPr>
          </a:lstStyle>
          <a:p>
            <a:pPr lvl="0" algn="l" fontAlgn="base">
              <a:lnSpc>
                <a:spcPct val="85000"/>
              </a:lnSpc>
              <a:spcAft>
                <a:spcPct val="0"/>
              </a:spcAft>
            </a:pPr>
            <a:r>
              <a:rPr lang="en-US"/>
              <a:t>Click to edit Master title style</a:t>
            </a:r>
            <a:endParaRPr lang="en-US" dirty="0"/>
          </a:p>
        </p:txBody>
      </p:sp>
      <p:sp>
        <p:nvSpPr>
          <p:cNvPr id="3077" name="Freeform 5"/>
          <p:cNvSpPr>
            <a:spLocks/>
          </p:cNvSpPr>
          <p:nvPr userDrawn="1"/>
        </p:nvSpPr>
        <p:spPr bwMode="gray">
          <a:xfrm>
            <a:off x="457200" y="1042416"/>
            <a:ext cx="8229600" cy="5184775"/>
          </a:xfrm>
          <a:custGeom>
            <a:avLst/>
            <a:gdLst/>
            <a:ahLst/>
            <a:cxnLst>
              <a:cxn ang="0">
                <a:pos x="0" y="0"/>
              </a:cxn>
              <a:cxn ang="0">
                <a:pos x="0" y="3266"/>
              </a:cxn>
              <a:cxn ang="0">
                <a:pos x="5184" y="2352"/>
              </a:cxn>
              <a:cxn ang="0">
                <a:pos x="5184" y="0"/>
              </a:cxn>
              <a:cxn ang="0">
                <a:pos x="0" y="0"/>
              </a:cxn>
            </a:cxnLst>
            <a:rect l="0" t="0" r="r" b="b"/>
            <a:pathLst>
              <a:path w="5184" h="3266">
                <a:moveTo>
                  <a:pt x="0" y="0"/>
                </a:moveTo>
                <a:lnTo>
                  <a:pt x="0" y="3266"/>
                </a:lnTo>
                <a:lnTo>
                  <a:pt x="5184" y="2352"/>
                </a:lnTo>
                <a:lnTo>
                  <a:pt x="5184" y="0"/>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GB" dirty="0">
              <a:solidFill>
                <a:schemeClr val="bg1"/>
              </a:solidFill>
              <a:latin typeface="+mn-lt"/>
              <a:cs typeface="Arial" pitchFamily="34" charset="0"/>
            </a:endParaRPr>
          </a:p>
        </p:txBody>
      </p:sp>
    </p:spTree>
    <p:extLst>
      <p:ext uri="{BB962C8B-B14F-4D97-AF65-F5344CB8AC3E}">
        <p14:creationId xmlns:p14="http://schemas.microsoft.com/office/powerpoint/2010/main" val="19999408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9_Title only">
    <p:spTree>
      <p:nvGrpSpPr>
        <p:cNvPr id="1" name=""/>
        <p:cNvGrpSpPr/>
        <p:nvPr/>
      </p:nvGrpSpPr>
      <p:grpSpPr>
        <a:xfrm>
          <a:off x="0" y="0"/>
          <a:ext cx="0" cy="0"/>
          <a:chOff x="0" y="0"/>
          <a:chExt cx="0" cy="0"/>
        </a:xfrm>
      </p:grpSpPr>
      <p:sp>
        <p:nvSpPr>
          <p:cNvPr id="4" name="Line 10"/>
          <p:cNvSpPr>
            <a:spLocks noChangeShapeType="1"/>
          </p:cNvSpPr>
          <p:nvPr userDrawn="1"/>
        </p:nvSpPr>
        <p:spPr bwMode="auto">
          <a:xfrm>
            <a:off x="457201" y="1044575"/>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0"/>
              </a:spcBef>
              <a:spcAft>
                <a:spcPct val="0"/>
              </a:spcAft>
              <a:defRPr/>
            </a:pPr>
            <a:endParaRPr lang="en-US" sz="1349" dirty="0">
              <a:solidFill>
                <a:srgbClr val="646464"/>
              </a:solidFill>
            </a:endParaRPr>
          </a:p>
        </p:txBody>
      </p:sp>
      <p:sp>
        <p:nvSpPr>
          <p:cNvPr id="5" name="Line 11"/>
          <p:cNvSpPr>
            <a:spLocks noChangeShapeType="1"/>
          </p:cNvSpPr>
          <p:nvPr userDrawn="1"/>
        </p:nvSpPr>
        <p:spPr bwMode="auto">
          <a:xfrm>
            <a:off x="457201" y="6242050"/>
            <a:ext cx="8229600" cy="0"/>
          </a:xfrm>
          <a:prstGeom prst="line">
            <a:avLst/>
          </a:prstGeom>
          <a:noFill/>
          <a:ln w="3175">
            <a:solidFill>
              <a:schemeClr val="bg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0"/>
              </a:spcBef>
              <a:spcAft>
                <a:spcPct val="0"/>
              </a:spcAft>
              <a:defRPr/>
            </a:pPr>
            <a:endParaRPr lang="en-US" sz="1349" dirty="0">
              <a:solidFill>
                <a:srgbClr val="646464"/>
              </a:solidFill>
            </a:endParaRPr>
          </a:p>
        </p:txBody>
      </p:sp>
      <p:sp>
        <p:nvSpPr>
          <p:cNvPr id="2" name="Title 1"/>
          <p:cNvSpPr>
            <a:spLocks noGrp="1"/>
          </p:cNvSpPr>
          <p:nvPr>
            <p:ph type="title"/>
          </p:nvPr>
        </p:nvSpPr>
        <p:spPr>
          <a:xfrm>
            <a:off x="457201" y="201600"/>
            <a:ext cx="8229600" cy="419088"/>
          </a:xfrm>
          <a:prstGeom prst="rect">
            <a:avLst/>
          </a:prstGeom>
        </p:spPr>
        <p:txBody>
          <a:bodyPr/>
          <a:lstStyle>
            <a:lvl1pPr>
              <a:defRPr>
                <a:solidFill>
                  <a:schemeClr val="bg2">
                    <a:lumMod val="50000"/>
                  </a:schemeClr>
                </a:solidFill>
              </a:defRPr>
            </a:lvl1pPr>
          </a:lstStyle>
          <a:p>
            <a:r>
              <a:rPr lang="en-US" dirty="0"/>
              <a:t>Click to edit Master title style</a:t>
            </a:r>
            <a:endParaRPr lang="en-GB" dirty="0"/>
          </a:p>
        </p:txBody>
      </p:sp>
      <p:sp>
        <p:nvSpPr>
          <p:cNvPr id="10" name="Text Placeholder 10"/>
          <p:cNvSpPr>
            <a:spLocks noGrp="1"/>
          </p:cNvSpPr>
          <p:nvPr>
            <p:ph type="body" sz="quarter" idx="11"/>
          </p:nvPr>
        </p:nvSpPr>
        <p:spPr>
          <a:xfrm>
            <a:off x="457201" y="620688"/>
            <a:ext cx="8229600" cy="442800"/>
          </a:xfrm>
          <a:prstGeom prst="rect">
            <a:avLst/>
          </a:prstGeom>
        </p:spPr>
        <p:txBody>
          <a:bodyPr/>
          <a:lstStyle>
            <a:lvl1pPr marL="0" indent="0">
              <a:buNone/>
              <a:defRPr sz="1649">
                <a:solidFill>
                  <a:schemeClr val="bg2">
                    <a:lumMod val="50000"/>
                  </a:schemeClr>
                </a:solidFill>
              </a:defRPr>
            </a:lvl1pPr>
          </a:lstStyle>
          <a:p>
            <a:pPr lvl="0"/>
            <a:r>
              <a:rPr lang="en-US" dirty="0"/>
              <a:t>Click to edit Master</a:t>
            </a:r>
            <a:endParaRPr lang="en-IN" dirty="0"/>
          </a:p>
        </p:txBody>
      </p:sp>
    </p:spTree>
    <p:extLst>
      <p:ext uri="{BB962C8B-B14F-4D97-AF65-F5344CB8AC3E}">
        <p14:creationId xmlns:p14="http://schemas.microsoft.com/office/powerpoint/2010/main" val="1453284729"/>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IN"/>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2922DF5-6EA8-4DA2-A136-09D4EDD29749}" type="datetime3">
              <a:rPr lang="en-US" smtClean="0"/>
              <a:pPr/>
              <a:t>27 May 2023</a:t>
            </a:fld>
            <a:endParaRPr lang="en-IN"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IN" dirty="0"/>
              <a:t>CA Kishor Phadke</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DDE8EEB-6852-48E6-9E57-F93CCB2C50B9}" type="slidenum">
              <a:rPr lang="en-IN" smtClean="0"/>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E48FEA3-DCFD-4814-8342-9455E7AB948F}" type="datetime3">
              <a:rPr lang="en-US" smtClean="0"/>
              <a:pPr/>
              <a:t>27 May 2023</a:t>
            </a:fld>
            <a:endParaRPr lang="en-IN"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IN" dirty="0"/>
              <a:t>CA Kishor Phadke</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DDE8EEB-6852-48E6-9E57-F93CCB2C50B9}" type="slidenum">
              <a:rPr lang="en-IN" smtClean="0"/>
              <a:pPr/>
              <a:t>‹#›</a:t>
            </a:fld>
            <a:endParaRPr lang="en-IN"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E1E16E67-3C7B-4BE2-8214-1EAC537A293C}" type="datetime3">
              <a:rPr lang="en-US" smtClean="0"/>
              <a:pPr/>
              <a:t>27 May 2023</a:t>
            </a:fld>
            <a:endParaRPr lang="en-IN"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IN" dirty="0"/>
              <a:t>CA Kishor Phadke</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DDE8EEB-6852-48E6-9E57-F93CCB2C50B9}" type="slidenum">
              <a:rPr lang="en-IN" smtClean="0"/>
              <a:pPr/>
              <a:t>‹#›</a:t>
            </a:fld>
            <a:endParaRPr lang="en-I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AE78A1DA-8550-4D8E-AB9E-2CFD5896CCA1}" type="datetime3">
              <a:rPr lang="en-US" smtClean="0"/>
              <a:pPr/>
              <a:t>27 May 2023</a:t>
            </a:fld>
            <a:endParaRPr lang="en-IN"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r>
              <a:rPr lang="en-IN" dirty="0"/>
              <a:t>CA Kishor Phadke</a:t>
            </a: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1DDE8EEB-6852-48E6-9E57-F93CCB2C50B9}" type="slidenum">
              <a:rPr lang="en-IN" smtClean="0"/>
              <a:pPr/>
              <a:t>‹#›</a:t>
            </a:fld>
            <a:endParaRPr lang="en-I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IN"/>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9136ECFB-2D4D-42C7-80A0-B2F3675D139D}" type="datetime3">
              <a:rPr lang="en-US" smtClean="0"/>
              <a:pPr/>
              <a:t>27 May 2023</a:t>
            </a:fld>
            <a:endParaRPr lang="en-IN"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r>
              <a:rPr lang="en-IN" dirty="0"/>
              <a:t>CA Kishor Phadke</a:t>
            </a: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1DDE8EEB-6852-48E6-9E57-F93CCB2C50B9}" type="slidenum">
              <a:rPr lang="en-IN" smtClean="0"/>
              <a:pPr/>
              <a:t>‹#›</a:t>
            </a:fld>
            <a:endParaRPr lang="en-I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FEB7ECAD-D405-4FDC-BE6B-8B76333E3E8B}" type="datetime3">
              <a:rPr lang="en-US" smtClean="0"/>
              <a:pPr/>
              <a:t>27 May 2023</a:t>
            </a:fld>
            <a:endParaRPr lang="en-IN"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r>
              <a:rPr lang="en-IN" dirty="0"/>
              <a:t>CA Kishor Phadke</a:t>
            </a: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1DDE8EEB-6852-48E6-9E57-F93CCB2C50B9}" type="slidenum">
              <a:rPr lang="en-IN" smtClean="0"/>
              <a:pPr/>
              <a:t>‹#›</a:t>
            </a:fld>
            <a:endParaRPr lang="en-I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6F37287-EE67-4DBB-9B83-186A2F0D1B8B}" type="datetime3">
              <a:rPr lang="en-US" smtClean="0"/>
              <a:pPr/>
              <a:t>27 May 2023</a:t>
            </a:fld>
            <a:endParaRPr lang="en-IN"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IN" dirty="0"/>
              <a:t>CA Kishor Phadke</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DDE8EEB-6852-48E6-9E57-F93CCB2C50B9}" type="slidenum">
              <a:rPr lang="en-IN" smtClean="0"/>
              <a:pPr/>
              <a:t>‹#›</a:t>
            </a:fld>
            <a:endParaRPr lang="en-I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3F96379-B29E-4F0B-BF12-9C5001AFA38E}" type="datetime3">
              <a:rPr lang="en-US" smtClean="0"/>
              <a:pPr/>
              <a:t>27 May 2023</a:t>
            </a:fld>
            <a:endParaRPr lang="en-IN"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IN" dirty="0"/>
              <a:t>CA Kishor Phadke</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DDE8EEB-6852-48E6-9E57-F93CCB2C50B9}" type="slidenum">
              <a:rPr lang="en-IN" smtClean="0"/>
              <a:pPr/>
              <a:t>‹#›</a:t>
            </a:fld>
            <a:endParaRPr lang="en-IN"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PPT master slides_Inside pages.jpg"/>
          <p:cNvPicPr>
            <a:picLocks noChangeAspect="1"/>
          </p:cNvPicPr>
          <p:nvPr userDrawn="1"/>
        </p:nvPicPr>
        <p:blipFill>
          <a:blip r:embed="rId16" cstate="print"/>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 id="2147483674" r:id="rId13"/>
    <p:sldLayoutId id="2147483679"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Shape&#10;&#10;Description automatically generated with medium confidence">
            <a:extLst>
              <a:ext uri="{FF2B5EF4-FFF2-40B4-BE49-F238E27FC236}">
                <a16:creationId xmlns:a16="http://schemas.microsoft.com/office/drawing/2014/main" id="{3E0A4B6F-E207-43C4-CD7E-14031E3140FE}"/>
              </a:ext>
            </a:extLst>
          </p:cNvPr>
          <p:cNvPicPr>
            <a:picLocks noChangeAspect="1"/>
          </p:cNvPicPr>
          <p:nvPr/>
        </p:nvPicPr>
        <p:blipFill rotWithShape="1">
          <a:blip r:embed="rId2">
            <a:extLst>
              <a:ext uri="{28A0092B-C50C-407E-A947-70E740481C1C}">
                <a14:useLocalDpi xmlns:a14="http://schemas.microsoft.com/office/drawing/2010/main" val="0"/>
              </a:ext>
            </a:extLst>
          </a:blip>
          <a:srcRect r="77393"/>
          <a:stretch/>
        </p:blipFill>
        <p:spPr>
          <a:xfrm>
            <a:off x="0" y="2523237"/>
            <a:ext cx="2465294" cy="4334763"/>
          </a:xfrm>
          <a:prstGeom prst="rect">
            <a:avLst/>
          </a:prstGeom>
        </p:spPr>
      </p:pic>
      <p:sp>
        <p:nvSpPr>
          <p:cNvPr id="10" name="Rectangle 9">
            <a:extLst>
              <a:ext uri="{FF2B5EF4-FFF2-40B4-BE49-F238E27FC236}">
                <a16:creationId xmlns:a16="http://schemas.microsoft.com/office/drawing/2014/main" id="{3DF4C76A-280B-4253-DECC-4A4C9B94D3A5}"/>
              </a:ext>
            </a:extLst>
          </p:cNvPr>
          <p:cNvSpPr/>
          <p:nvPr/>
        </p:nvSpPr>
        <p:spPr>
          <a:xfrm>
            <a:off x="1259632" y="2344366"/>
            <a:ext cx="1331168" cy="6498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 name="Title 1"/>
          <p:cNvSpPr>
            <a:spLocks noGrp="1"/>
          </p:cNvSpPr>
          <p:nvPr>
            <p:ph type="ctrTitle"/>
          </p:nvPr>
        </p:nvSpPr>
        <p:spPr/>
        <p:txBody>
          <a:bodyPr/>
          <a:lstStyle/>
          <a:p>
            <a:r>
              <a:rPr lang="en-IN" sz="4000" b="1" kern="0" dirty="0">
                <a:solidFill>
                  <a:srgbClr val="000000"/>
                </a:solidFill>
                <a:effectLst/>
                <a:latin typeface="Verdana" panose="020B0604030504040204" pitchFamily="34" charset="0"/>
                <a:ea typeface="Calibri" panose="020F0502020204030204" pitchFamily="34" charset="0"/>
                <a:cs typeface="Calibri" panose="020F0502020204030204" pitchFamily="34" charset="0"/>
              </a:rPr>
              <a:t>Recent Developments in Provisions of Sec 68</a:t>
            </a:r>
            <a:endParaRPr lang="en-US" sz="4000" dirty="0"/>
          </a:p>
        </p:txBody>
      </p:sp>
      <p:sp>
        <p:nvSpPr>
          <p:cNvPr id="4" name="Subtitle 3"/>
          <p:cNvSpPr>
            <a:spLocks noGrp="1"/>
          </p:cNvSpPr>
          <p:nvPr>
            <p:ph type="subTitle" idx="1"/>
          </p:nvPr>
        </p:nvSpPr>
        <p:spPr/>
        <p:txBody>
          <a:bodyPr/>
          <a:lstStyle/>
          <a:p>
            <a:r>
              <a:rPr lang="en-US" b="1" dirty="0"/>
              <a:t>By – CA Kishor Phadke</a:t>
            </a:r>
          </a:p>
          <a:p>
            <a:endParaRPr lang="en-US" b="1" dirty="0"/>
          </a:p>
          <a:p>
            <a:pPr lvl="1" algn="r"/>
            <a:r>
              <a:rPr lang="en-US" sz="2100" b="1" dirty="0"/>
              <a:t>Date : 27/05/23</a:t>
            </a:r>
          </a:p>
          <a:p>
            <a:endParaRPr lang="en-US" b="1" dirty="0"/>
          </a:p>
        </p:txBody>
      </p:sp>
      <p:sp>
        <p:nvSpPr>
          <p:cNvPr id="3" name="Slide Number Placeholder 2"/>
          <p:cNvSpPr>
            <a:spLocks noGrp="1"/>
          </p:cNvSpPr>
          <p:nvPr>
            <p:ph type="sldNum" sz="quarter" idx="12"/>
          </p:nvPr>
        </p:nvSpPr>
        <p:spPr/>
        <p:txBody>
          <a:bodyPr/>
          <a:lstStyle/>
          <a:p>
            <a:fld id="{1DDE8EEB-6852-48E6-9E57-F93CCB2C50B9}" type="slidenum">
              <a:rPr lang="en-IN" smtClean="0"/>
              <a:pPr/>
              <a:t>1</a:t>
            </a:fld>
            <a:endParaRPr lang="en-IN" dirty="0"/>
          </a:p>
        </p:txBody>
      </p:sp>
      <p:pic>
        <p:nvPicPr>
          <p:cNvPr id="6" name="Picture 5" descr="Shape&#10;&#10;Description automatically generated with medium confidence">
            <a:extLst>
              <a:ext uri="{FF2B5EF4-FFF2-40B4-BE49-F238E27FC236}">
                <a16:creationId xmlns:a16="http://schemas.microsoft.com/office/drawing/2014/main" id="{801CA479-D9AB-CFEB-1D3E-58BA9A1E4D82}"/>
              </a:ext>
            </a:extLst>
          </p:cNvPr>
          <p:cNvPicPr>
            <a:picLocks noChangeAspect="1"/>
          </p:cNvPicPr>
          <p:nvPr/>
        </p:nvPicPr>
        <p:blipFill rotWithShape="1">
          <a:blip r:embed="rId2">
            <a:extLst>
              <a:ext uri="{28A0092B-C50C-407E-A947-70E740481C1C}">
                <a14:useLocalDpi xmlns:a14="http://schemas.microsoft.com/office/drawing/2010/main" val="0"/>
              </a:ext>
            </a:extLst>
          </a:blip>
          <a:srcRect r="77393"/>
          <a:stretch/>
        </p:blipFill>
        <p:spPr>
          <a:xfrm rot="10800000">
            <a:off x="6678706" y="0"/>
            <a:ext cx="2465294" cy="4334763"/>
          </a:xfrm>
          <a:prstGeom prst="rect">
            <a:avLst/>
          </a:prstGeom>
        </p:spPr>
      </p:pic>
      <p:sp>
        <p:nvSpPr>
          <p:cNvPr id="7" name="Rectangle 6">
            <a:extLst>
              <a:ext uri="{FF2B5EF4-FFF2-40B4-BE49-F238E27FC236}">
                <a16:creationId xmlns:a16="http://schemas.microsoft.com/office/drawing/2014/main" id="{0F7DF2F9-B489-FF7E-C85E-33741284AA95}"/>
              </a:ext>
            </a:extLst>
          </p:cNvPr>
          <p:cNvSpPr/>
          <p:nvPr/>
        </p:nvSpPr>
        <p:spPr>
          <a:xfrm>
            <a:off x="6553200" y="3717032"/>
            <a:ext cx="1331168" cy="13357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0DE3A-E3FC-AC3D-E1EF-8CDCCA4AF0B1}"/>
              </a:ext>
            </a:extLst>
          </p:cNvPr>
          <p:cNvSpPr>
            <a:spLocks noGrp="1"/>
          </p:cNvSpPr>
          <p:nvPr>
            <p:ph type="title"/>
          </p:nvPr>
        </p:nvSpPr>
        <p:spPr>
          <a:xfrm>
            <a:off x="467544" y="332656"/>
            <a:ext cx="8229600" cy="1143000"/>
          </a:xfrm>
        </p:spPr>
        <p:txBody>
          <a:bodyPr/>
          <a:lstStyle/>
          <a:p>
            <a:r>
              <a:rPr lang="en-IN" sz="3600" dirty="0"/>
              <a:t>… books…</a:t>
            </a:r>
          </a:p>
        </p:txBody>
      </p:sp>
      <p:sp>
        <p:nvSpPr>
          <p:cNvPr id="3" name="Content Placeholder 2">
            <a:extLst>
              <a:ext uri="{FF2B5EF4-FFF2-40B4-BE49-F238E27FC236}">
                <a16:creationId xmlns:a16="http://schemas.microsoft.com/office/drawing/2014/main" id="{5F242976-EDCC-6C7F-AA83-8D23D19569D0}"/>
              </a:ext>
            </a:extLst>
          </p:cNvPr>
          <p:cNvSpPr>
            <a:spLocks noGrp="1"/>
          </p:cNvSpPr>
          <p:nvPr>
            <p:ph idx="1"/>
          </p:nvPr>
        </p:nvSpPr>
        <p:spPr>
          <a:xfrm>
            <a:off x="457200" y="1052736"/>
            <a:ext cx="8229600" cy="5073427"/>
          </a:xfrm>
        </p:spPr>
        <p:txBody>
          <a:bodyPr/>
          <a:lstStyle/>
          <a:p>
            <a:pPr algn="just"/>
            <a:r>
              <a:rPr lang="en-US" sz="1800" dirty="0"/>
              <a:t>Where any sum is found credited in </a:t>
            </a:r>
            <a:r>
              <a:rPr lang="en-US" sz="2400" b="1" i="1" dirty="0">
                <a:solidFill>
                  <a:srgbClr val="FF0000"/>
                </a:solidFill>
              </a:rPr>
              <a:t>the books </a:t>
            </a:r>
            <a:r>
              <a:rPr lang="en-US" sz="1800" dirty="0"/>
              <a:t>of an assessee maintained for any previous year, and the assessee offers no explanation about the nature and source thereof or the explanation offered by him is not, in the opinion of the 59[Assessing] Officer, satisfactory, the sum so credited may be charged to income-tax as the income of the assessee of that previous year</a:t>
            </a:r>
          </a:p>
          <a:p>
            <a:pPr marL="0" indent="0">
              <a:buNone/>
            </a:pPr>
            <a:endParaRPr lang="en-US" sz="1800" dirty="0"/>
          </a:p>
          <a:p>
            <a:pPr algn="just"/>
            <a:r>
              <a:rPr lang="en-US" sz="2200" dirty="0"/>
              <a:t>It was held that the Assessing Officer before invoking the power u/s 68 of the Act must be satisfied that there are books of accounts are  maintained by the assessee and the cash credit is recorded in the said books of account and if the assessee fails to satisfy the Assessing Officer, the said sum so credited has to be charged to income-tax as the income of the assessee of that previous year. The existence of books of account is a condition precedent for invoking the power, discharging the burden is a subsequent condition </a:t>
            </a:r>
            <a:r>
              <a:rPr lang="en-US" sz="2200" b="1" dirty="0"/>
              <a:t>Anand Ram Raitani v. CIT [1997] 223 ITR 544 (Gauhati.) </a:t>
            </a:r>
          </a:p>
          <a:p>
            <a:pPr marL="0" indent="0" algn="just" fontAlgn="base">
              <a:buNone/>
            </a:pPr>
            <a:endParaRPr lang="en-US" sz="1800" dirty="0"/>
          </a:p>
          <a:p>
            <a:pPr marL="0" indent="0">
              <a:buNone/>
            </a:pPr>
            <a:endParaRPr lang="en-IN" sz="2400" dirty="0"/>
          </a:p>
        </p:txBody>
      </p:sp>
      <p:sp>
        <p:nvSpPr>
          <p:cNvPr id="4" name="Slide Number Placeholder 3">
            <a:extLst>
              <a:ext uri="{FF2B5EF4-FFF2-40B4-BE49-F238E27FC236}">
                <a16:creationId xmlns:a16="http://schemas.microsoft.com/office/drawing/2014/main" id="{EAC2AA55-BAC2-5BED-E116-2A5EF17DD9CD}"/>
              </a:ext>
            </a:extLst>
          </p:cNvPr>
          <p:cNvSpPr>
            <a:spLocks noGrp="1"/>
          </p:cNvSpPr>
          <p:nvPr>
            <p:ph type="sldNum" sz="quarter" idx="12"/>
          </p:nvPr>
        </p:nvSpPr>
        <p:spPr/>
        <p:txBody>
          <a:bodyPr/>
          <a:lstStyle/>
          <a:p>
            <a:fld id="{1DDE8EEB-6852-48E6-9E57-F93CCB2C50B9}" type="slidenum">
              <a:rPr lang="en-IN" smtClean="0"/>
              <a:pPr/>
              <a:t>10</a:t>
            </a:fld>
            <a:endParaRPr lang="en-IN" dirty="0"/>
          </a:p>
        </p:txBody>
      </p:sp>
    </p:spTree>
    <p:extLst>
      <p:ext uri="{BB962C8B-B14F-4D97-AF65-F5344CB8AC3E}">
        <p14:creationId xmlns:p14="http://schemas.microsoft.com/office/powerpoint/2010/main" val="926765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0DE3A-E3FC-AC3D-E1EF-8CDCCA4AF0B1}"/>
              </a:ext>
            </a:extLst>
          </p:cNvPr>
          <p:cNvSpPr>
            <a:spLocks noGrp="1"/>
          </p:cNvSpPr>
          <p:nvPr>
            <p:ph type="title"/>
          </p:nvPr>
        </p:nvSpPr>
        <p:spPr>
          <a:xfrm>
            <a:off x="457200" y="341784"/>
            <a:ext cx="8229600" cy="1143000"/>
          </a:xfrm>
        </p:spPr>
        <p:txBody>
          <a:bodyPr/>
          <a:lstStyle/>
          <a:p>
            <a:r>
              <a:rPr lang="en-IN" sz="3600" dirty="0"/>
              <a:t>… books… (contd..)</a:t>
            </a:r>
          </a:p>
        </p:txBody>
      </p:sp>
      <p:sp>
        <p:nvSpPr>
          <p:cNvPr id="3" name="Content Placeholder 2">
            <a:extLst>
              <a:ext uri="{FF2B5EF4-FFF2-40B4-BE49-F238E27FC236}">
                <a16:creationId xmlns:a16="http://schemas.microsoft.com/office/drawing/2014/main" id="{5F242976-EDCC-6C7F-AA83-8D23D19569D0}"/>
              </a:ext>
            </a:extLst>
          </p:cNvPr>
          <p:cNvSpPr>
            <a:spLocks noGrp="1"/>
          </p:cNvSpPr>
          <p:nvPr>
            <p:ph idx="1"/>
          </p:nvPr>
        </p:nvSpPr>
        <p:spPr>
          <a:xfrm>
            <a:off x="457200" y="1052736"/>
            <a:ext cx="8229600" cy="5073427"/>
          </a:xfrm>
        </p:spPr>
        <p:txBody>
          <a:bodyPr/>
          <a:lstStyle/>
          <a:p>
            <a:pPr algn="just"/>
            <a:r>
              <a:rPr lang="en-US" sz="1800" dirty="0"/>
              <a:t>Where any sum is found credited in </a:t>
            </a:r>
            <a:r>
              <a:rPr lang="en-US" sz="2400" b="1" i="1" dirty="0">
                <a:solidFill>
                  <a:srgbClr val="FF0000"/>
                </a:solidFill>
              </a:rPr>
              <a:t>the books </a:t>
            </a:r>
            <a:r>
              <a:rPr lang="en-US" sz="1800" dirty="0"/>
              <a:t>of an assessee maintained for any previous year, and the assessee offers no explanation about the nature and source thereof or the explanation offered by him is not, in the opinion of the 59[Assessing] Officer, satisfactory, the sum so credited may be charged to income-tax as the income of the assessee of that previous year</a:t>
            </a:r>
            <a:endParaRPr lang="en-US" sz="2200" dirty="0"/>
          </a:p>
          <a:p>
            <a:r>
              <a:rPr lang="en-US" sz="2200" b="1" u="sng" dirty="0"/>
              <a:t>Loose Sheet are not = Books</a:t>
            </a:r>
          </a:p>
          <a:p>
            <a:pPr algn="just"/>
            <a:r>
              <a:rPr lang="en-US" sz="2100" dirty="0"/>
              <a:t>The piece of paper seized during search if considered in light of section 32 of the Indian Evidence Act and General Clauses Act defining the word ‘document’, the piece of paper contains jottings of certain figures and does not described or express the substance of any transaction and therefore the said paper does not come within the compass of definition of the word ‘document’ to be used as evidence. It further held that the piece of paper did not represent books of account for the reason that as per Black’s Law Dictionary, books of account means </a:t>
            </a:r>
            <a:r>
              <a:rPr lang="en-US" sz="2100" b="1" dirty="0"/>
              <a:t>Mohd. Yusuf &amp; Anr. vs. D &amp; Anr. AIR 1968 Bom.</a:t>
            </a:r>
          </a:p>
          <a:p>
            <a:pPr marL="0" indent="0" algn="just">
              <a:buNone/>
            </a:pPr>
            <a:endParaRPr lang="en-US" sz="2400" dirty="0"/>
          </a:p>
          <a:p>
            <a:pPr marL="0" indent="0" algn="just" fontAlgn="base">
              <a:buNone/>
            </a:pPr>
            <a:endParaRPr lang="en-US" sz="1800" dirty="0"/>
          </a:p>
          <a:p>
            <a:endParaRPr lang="en-US" sz="1800" dirty="0"/>
          </a:p>
          <a:p>
            <a:endParaRPr lang="en-US" sz="1800" dirty="0"/>
          </a:p>
          <a:p>
            <a:pPr algn="l">
              <a:buFont typeface="Wingdings" panose="05000000000000000000" pitchFamily="2" charset="2"/>
              <a:buChar char="§"/>
            </a:pPr>
            <a:endParaRPr lang="en-IN" sz="2400" b="0" i="0" u="none" strike="noStrike" baseline="0" dirty="0">
              <a:solidFill>
                <a:srgbClr val="FFFFFF"/>
              </a:solidFill>
              <a:latin typeface="CIDFont+F19"/>
            </a:endParaRPr>
          </a:p>
          <a:p>
            <a:endParaRPr lang="en-IN" sz="2400" dirty="0"/>
          </a:p>
        </p:txBody>
      </p:sp>
      <p:sp>
        <p:nvSpPr>
          <p:cNvPr id="4" name="Slide Number Placeholder 3">
            <a:extLst>
              <a:ext uri="{FF2B5EF4-FFF2-40B4-BE49-F238E27FC236}">
                <a16:creationId xmlns:a16="http://schemas.microsoft.com/office/drawing/2014/main" id="{EAC2AA55-BAC2-5BED-E116-2A5EF17DD9CD}"/>
              </a:ext>
            </a:extLst>
          </p:cNvPr>
          <p:cNvSpPr>
            <a:spLocks noGrp="1"/>
          </p:cNvSpPr>
          <p:nvPr>
            <p:ph type="sldNum" sz="quarter" idx="12"/>
          </p:nvPr>
        </p:nvSpPr>
        <p:spPr/>
        <p:txBody>
          <a:bodyPr/>
          <a:lstStyle/>
          <a:p>
            <a:fld id="{1DDE8EEB-6852-48E6-9E57-F93CCB2C50B9}" type="slidenum">
              <a:rPr lang="en-IN" smtClean="0"/>
              <a:pPr/>
              <a:t>11</a:t>
            </a:fld>
            <a:endParaRPr lang="en-IN" dirty="0"/>
          </a:p>
        </p:txBody>
      </p:sp>
    </p:spTree>
    <p:extLst>
      <p:ext uri="{BB962C8B-B14F-4D97-AF65-F5344CB8AC3E}">
        <p14:creationId xmlns:p14="http://schemas.microsoft.com/office/powerpoint/2010/main" val="2045999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242976-EDCC-6C7F-AA83-8D23D19569D0}"/>
              </a:ext>
            </a:extLst>
          </p:cNvPr>
          <p:cNvSpPr>
            <a:spLocks noGrp="1"/>
          </p:cNvSpPr>
          <p:nvPr>
            <p:ph idx="1"/>
          </p:nvPr>
        </p:nvSpPr>
        <p:spPr>
          <a:xfrm>
            <a:off x="446856" y="1052736"/>
            <a:ext cx="8229600" cy="5073427"/>
          </a:xfrm>
        </p:spPr>
        <p:txBody>
          <a:bodyPr/>
          <a:lstStyle/>
          <a:p>
            <a:pPr algn="just"/>
            <a:r>
              <a:rPr lang="en-US" sz="1800" dirty="0"/>
              <a:t>Where any sum is found credited in </a:t>
            </a:r>
            <a:r>
              <a:rPr lang="en-US" sz="2400" b="1" i="1" dirty="0">
                <a:solidFill>
                  <a:srgbClr val="FF0000"/>
                </a:solidFill>
              </a:rPr>
              <a:t>the books </a:t>
            </a:r>
            <a:r>
              <a:rPr lang="en-US" sz="1800" dirty="0"/>
              <a:t>of an assessee maintained for any previous year, and the assessee offers no explanation about the nature and source thereof or the explanation offered by him is not, in the opinion of the 59[Assessing] Officer, satisfactory, the sum so credited may be charged to income-tax as the income of the assessee of that previous year</a:t>
            </a:r>
          </a:p>
          <a:p>
            <a:r>
              <a:rPr lang="en-US" sz="2200" b="1" u="sng" dirty="0"/>
              <a:t>Loose Sheet are not = Books</a:t>
            </a:r>
          </a:p>
          <a:p>
            <a:pPr algn="just"/>
            <a:r>
              <a:rPr lang="en-US" sz="2400" i="1" dirty="0"/>
              <a:t>“A detailed statement, in the nature of debits and credits between persons; an account or record of debits and credits kept in a book; a book in which a detailed history of business transaction is entered; a record of goods sold or services rendered; statement in detail of the transactions between the parties.”</a:t>
            </a:r>
          </a:p>
          <a:p>
            <a:pPr algn="just"/>
            <a:r>
              <a:rPr lang="en-US" sz="2100" b="1" dirty="0"/>
              <a:t>CBI vs. V.C. Shukla (1998) 3 SCC 410 (SC)</a:t>
            </a:r>
          </a:p>
          <a:p>
            <a:endParaRPr lang="en-IN" sz="2400" dirty="0"/>
          </a:p>
        </p:txBody>
      </p:sp>
      <p:sp>
        <p:nvSpPr>
          <p:cNvPr id="4" name="Slide Number Placeholder 3">
            <a:extLst>
              <a:ext uri="{FF2B5EF4-FFF2-40B4-BE49-F238E27FC236}">
                <a16:creationId xmlns:a16="http://schemas.microsoft.com/office/drawing/2014/main" id="{EAC2AA55-BAC2-5BED-E116-2A5EF17DD9CD}"/>
              </a:ext>
            </a:extLst>
          </p:cNvPr>
          <p:cNvSpPr>
            <a:spLocks noGrp="1"/>
          </p:cNvSpPr>
          <p:nvPr>
            <p:ph type="sldNum" sz="quarter" idx="12"/>
          </p:nvPr>
        </p:nvSpPr>
        <p:spPr/>
        <p:txBody>
          <a:bodyPr/>
          <a:lstStyle/>
          <a:p>
            <a:fld id="{1DDE8EEB-6852-48E6-9E57-F93CCB2C50B9}" type="slidenum">
              <a:rPr lang="en-IN" smtClean="0"/>
              <a:pPr/>
              <a:t>12</a:t>
            </a:fld>
            <a:endParaRPr lang="en-IN" dirty="0"/>
          </a:p>
        </p:txBody>
      </p:sp>
      <p:sp>
        <p:nvSpPr>
          <p:cNvPr id="7" name="Title 1">
            <a:extLst>
              <a:ext uri="{FF2B5EF4-FFF2-40B4-BE49-F238E27FC236}">
                <a16:creationId xmlns:a16="http://schemas.microsoft.com/office/drawing/2014/main" id="{B5FA589D-4F95-0732-955D-379C42D6984D}"/>
              </a:ext>
            </a:extLst>
          </p:cNvPr>
          <p:cNvSpPr>
            <a:spLocks noGrp="1"/>
          </p:cNvSpPr>
          <p:nvPr>
            <p:ph type="title"/>
          </p:nvPr>
        </p:nvSpPr>
        <p:spPr>
          <a:xfrm>
            <a:off x="457200" y="341784"/>
            <a:ext cx="8229600" cy="1143000"/>
          </a:xfrm>
        </p:spPr>
        <p:txBody>
          <a:bodyPr/>
          <a:lstStyle/>
          <a:p>
            <a:r>
              <a:rPr lang="en-IN" sz="3600" dirty="0"/>
              <a:t>… books… (contd..)</a:t>
            </a:r>
          </a:p>
        </p:txBody>
      </p:sp>
    </p:spTree>
    <p:extLst>
      <p:ext uri="{BB962C8B-B14F-4D97-AF65-F5344CB8AC3E}">
        <p14:creationId xmlns:p14="http://schemas.microsoft.com/office/powerpoint/2010/main" val="23102172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242976-EDCC-6C7F-AA83-8D23D19569D0}"/>
              </a:ext>
            </a:extLst>
          </p:cNvPr>
          <p:cNvSpPr>
            <a:spLocks noGrp="1"/>
          </p:cNvSpPr>
          <p:nvPr>
            <p:ph idx="1"/>
          </p:nvPr>
        </p:nvSpPr>
        <p:spPr>
          <a:xfrm>
            <a:off x="457200" y="1052736"/>
            <a:ext cx="8229600" cy="5073427"/>
          </a:xfrm>
        </p:spPr>
        <p:txBody>
          <a:bodyPr/>
          <a:lstStyle/>
          <a:p>
            <a:pPr algn="just"/>
            <a:r>
              <a:rPr lang="en-US" sz="1800" dirty="0"/>
              <a:t>Where any sum is found credited in </a:t>
            </a:r>
            <a:r>
              <a:rPr lang="en-US" sz="2400" b="1" i="1" dirty="0">
                <a:solidFill>
                  <a:srgbClr val="FF0000"/>
                </a:solidFill>
              </a:rPr>
              <a:t>the books </a:t>
            </a:r>
            <a:r>
              <a:rPr lang="en-US" sz="1800" dirty="0"/>
              <a:t>of an assessee maintained for any previous year, and the assessee offers no explanation about the nature and source thereof or the explanation offered by him is not, in the opinion of the 59[Assessing] Officer, satisfactory, the sum so credited may be charged to income-tax as the income of the assessee of that previous year</a:t>
            </a:r>
          </a:p>
          <a:p>
            <a:pPr marL="0" indent="0">
              <a:buNone/>
            </a:pPr>
            <a:endParaRPr lang="en-US" sz="1800" dirty="0"/>
          </a:p>
          <a:p>
            <a:pPr>
              <a:buFont typeface="Wingdings" panose="05000000000000000000" pitchFamily="2" charset="2"/>
              <a:buChar char="§"/>
            </a:pPr>
            <a:r>
              <a:rPr lang="en-US" sz="2100" b="1" dirty="0"/>
              <a:t>CIT vs. Bhaichand H. Gandhi (1983) 141 ITR 67 (Bom.) </a:t>
            </a:r>
            <a:endParaRPr lang="en-GB" sz="2100" b="1" dirty="0"/>
          </a:p>
          <a:p>
            <a:pPr algn="just"/>
            <a:r>
              <a:rPr lang="en-US" sz="2100" dirty="0">
                <a:latin typeface="+mj-lt"/>
              </a:rPr>
              <a:t>The pass book supplied by a bank to an assessee-constituent could not be regarded as a book of the assessee which expression means a book maintained by the assessee or under his instructions. It was so ruled on the principle that when moneys are deposited in a bank the relationship that is constituted between the bankers and the customers is one of debtor and creditor and not that of trustee and beneficiary. The pass book supplied is merely the copy of the constituent’s account in the books maintained by the bank.</a:t>
            </a:r>
            <a:endParaRPr lang="en-GB" sz="2100" dirty="0">
              <a:latin typeface="+mj-lt"/>
            </a:endParaRPr>
          </a:p>
          <a:p>
            <a:endParaRPr lang="en-IN" sz="2100" dirty="0"/>
          </a:p>
        </p:txBody>
      </p:sp>
      <p:sp>
        <p:nvSpPr>
          <p:cNvPr id="4" name="Slide Number Placeholder 3">
            <a:extLst>
              <a:ext uri="{FF2B5EF4-FFF2-40B4-BE49-F238E27FC236}">
                <a16:creationId xmlns:a16="http://schemas.microsoft.com/office/drawing/2014/main" id="{EAC2AA55-BAC2-5BED-E116-2A5EF17DD9CD}"/>
              </a:ext>
            </a:extLst>
          </p:cNvPr>
          <p:cNvSpPr>
            <a:spLocks noGrp="1"/>
          </p:cNvSpPr>
          <p:nvPr>
            <p:ph type="sldNum" sz="quarter" idx="12"/>
          </p:nvPr>
        </p:nvSpPr>
        <p:spPr/>
        <p:txBody>
          <a:bodyPr/>
          <a:lstStyle/>
          <a:p>
            <a:fld id="{1DDE8EEB-6852-48E6-9E57-F93CCB2C50B9}" type="slidenum">
              <a:rPr lang="en-IN" smtClean="0"/>
              <a:pPr/>
              <a:t>13</a:t>
            </a:fld>
            <a:endParaRPr lang="en-IN" dirty="0"/>
          </a:p>
        </p:txBody>
      </p:sp>
      <p:sp>
        <p:nvSpPr>
          <p:cNvPr id="7" name="Title 1">
            <a:extLst>
              <a:ext uri="{FF2B5EF4-FFF2-40B4-BE49-F238E27FC236}">
                <a16:creationId xmlns:a16="http://schemas.microsoft.com/office/drawing/2014/main" id="{1B4C082B-9D0D-DFEC-2878-B55009C2FA28}"/>
              </a:ext>
            </a:extLst>
          </p:cNvPr>
          <p:cNvSpPr>
            <a:spLocks noGrp="1"/>
          </p:cNvSpPr>
          <p:nvPr>
            <p:ph type="title"/>
          </p:nvPr>
        </p:nvSpPr>
        <p:spPr>
          <a:xfrm>
            <a:off x="457200" y="341784"/>
            <a:ext cx="8229600" cy="1143000"/>
          </a:xfrm>
        </p:spPr>
        <p:txBody>
          <a:bodyPr/>
          <a:lstStyle/>
          <a:p>
            <a:r>
              <a:rPr lang="en-IN" sz="3600" dirty="0"/>
              <a:t>… books… (contd..)</a:t>
            </a:r>
          </a:p>
        </p:txBody>
      </p:sp>
    </p:spTree>
    <p:extLst>
      <p:ext uri="{BB962C8B-B14F-4D97-AF65-F5344CB8AC3E}">
        <p14:creationId xmlns:p14="http://schemas.microsoft.com/office/powerpoint/2010/main" val="774450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242976-EDCC-6C7F-AA83-8D23D19569D0}"/>
              </a:ext>
            </a:extLst>
          </p:cNvPr>
          <p:cNvSpPr>
            <a:spLocks noGrp="1"/>
          </p:cNvSpPr>
          <p:nvPr>
            <p:ph idx="1"/>
          </p:nvPr>
        </p:nvSpPr>
        <p:spPr>
          <a:xfrm>
            <a:off x="457200" y="1052736"/>
            <a:ext cx="8229600" cy="5073427"/>
          </a:xfrm>
        </p:spPr>
        <p:txBody>
          <a:bodyPr/>
          <a:lstStyle/>
          <a:p>
            <a:pPr algn="just"/>
            <a:r>
              <a:rPr lang="en-US" sz="1800" dirty="0"/>
              <a:t>Where any sum is found credited in </a:t>
            </a:r>
            <a:r>
              <a:rPr lang="en-US" sz="2400" b="1" i="1" dirty="0">
                <a:solidFill>
                  <a:srgbClr val="FF0000"/>
                </a:solidFill>
              </a:rPr>
              <a:t>the books </a:t>
            </a:r>
            <a:r>
              <a:rPr lang="en-US" sz="1800" dirty="0"/>
              <a:t>of an assessee maintained for any previous year, and the assessee offers no explanation about the nature and source thereof or the explanation offered by him is not, in the opinion of the 59[Assessing] Officer, satisfactory, the sum so credited may be charged to income-tax as the income of the assessee of that previous year</a:t>
            </a:r>
          </a:p>
          <a:p>
            <a:pPr marL="0" indent="0">
              <a:buNone/>
            </a:pPr>
            <a:endParaRPr lang="en-US" sz="1800" dirty="0"/>
          </a:p>
          <a:p>
            <a:r>
              <a:rPr lang="en-US" sz="2400" dirty="0"/>
              <a:t>Contrary view ..</a:t>
            </a:r>
          </a:p>
          <a:p>
            <a:pPr algn="just"/>
            <a:r>
              <a:rPr lang="en-US" sz="2400" dirty="0"/>
              <a:t>In was held  that where cash credits are recorded in the rough cash book of the assessee and there is no proper explanation, section 68 will apply and the credit amount can be assessed as income of the assessee </a:t>
            </a:r>
            <a:r>
              <a:rPr lang="en-US" sz="2000" b="1" dirty="0"/>
              <a:t>Haji Nazir Hussain vs. ITO (2004) 271 ITR (AT) 14 (Del)</a:t>
            </a:r>
          </a:p>
          <a:p>
            <a:pPr>
              <a:buNone/>
            </a:pPr>
            <a:endParaRPr lang="en-US" sz="2200" b="1" dirty="0"/>
          </a:p>
          <a:p>
            <a:pPr marL="0" indent="0" algn="just" fontAlgn="base">
              <a:buNone/>
            </a:pPr>
            <a:endParaRPr lang="en-US" sz="1800" dirty="0"/>
          </a:p>
          <a:p>
            <a:endParaRPr lang="en-US" sz="1800" dirty="0"/>
          </a:p>
          <a:p>
            <a:endParaRPr lang="en-IN" sz="2400" dirty="0"/>
          </a:p>
        </p:txBody>
      </p:sp>
      <p:sp>
        <p:nvSpPr>
          <p:cNvPr id="4" name="Slide Number Placeholder 3">
            <a:extLst>
              <a:ext uri="{FF2B5EF4-FFF2-40B4-BE49-F238E27FC236}">
                <a16:creationId xmlns:a16="http://schemas.microsoft.com/office/drawing/2014/main" id="{EAC2AA55-BAC2-5BED-E116-2A5EF17DD9CD}"/>
              </a:ext>
            </a:extLst>
          </p:cNvPr>
          <p:cNvSpPr>
            <a:spLocks noGrp="1"/>
          </p:cNvSpPr>
          <p:nvPr>
            <p:ph type="sldNum" sz="quarter" idx="12"/>
          </p:nvPr>
        </p:nvSpPr>
        <p:spPr/>
        <p:txBody>
          <a:bodyPr/>
          <a:lstStyle/>
          <a:p>
            <a:fld id="{1DDE8EEB-6852-48E6-9E57-F93CCB2C50B9}" type="slidenum">
              <a:rPr lang="en-IN" smtClean="0"/>
              <a:pPr/>
              <a:t>14</a:t>
            </a:fld>
            <a:endParaRPr lang="en-IN" dirty="0"/>
          </a:p>
        </p:txBody>
      </p:sp>
      <p:sp>
        <p:nvSpPr>
          <p:cNvPr id="7" name="Title 1">
            <a:extLst>
              <a:ext uri="{FF2B5EF4-FFF2-40B4-BE49-F238E27FC236}">
                <a16:creationId xmlns:a16="http://schemas.microsoft.com/office/drawing/2014/main" id="{CA47E6C1-3523-52BB-A59F-D7C24303DFF5}"/>
              </a:ext>
            </a:extLst>
          </p:cNvPr>
          <p:cNvSpPr>
            <a:spLocks noGrp="1"/>
          </p:cNvSpPr>
          <p:nvPr>
            <p:ph type="title"/>
          </p:nvPr>
        </p:nvSpPr>
        <p:spPr>
          <a:xfrm>
            <a:off x="457200" y="341784"/>
            <a:ext cx="8229600" cy="1143000"/>
          </a:xfrm>
        </p:spPr>
        <p:txBody>
          <a:bodyPr/>
          <a:lstStyle/>
          <a:p>
            <a:r>
              <a:rPr lang="en-IN" sz="3600" dirty="0"/>
              <a:t>… books… (contd..)</a:t>
            </a:r>
          </a:p>
        </p:txBody>
      </p:sp>
    </p:spTree>
    <p:extLst>
      <p:ext uri="{BB962C8B-B14F-4D97-AF65-F5344CB8AC3E}">
        <p14:creationId xmlns:p14="http://schemas.microsoft.com/office/powerpoint/2010/main" val="581482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0DE3A-E3FC-AC3D-E1EF-8CDCCA4AF0B1}"/>
              </a:ext>
            </a:extLst>
          </p:cNvPr>
          <p:cNvSpPr>
            <a:spLocks noGrp="1"/>
          </p:cNvSpPr>
          <p:nvPr>
            <p:ph type="title"/>
          </p:nvPr>
        </p:nvSpPr>
        <p:spPr>
          <a:xfrm>
            <a:off x="457200" y="341784"/>
            <a:ext cx="8229600" cy="1143000"/>
          </a:xfrm>
        </p:spPr>
        <p:txBody>
          <a:bodyPr/>
          <a:lstStyle/>
          <a:p>
            <a:r>
              <a:rPr lang="en-IN" sz="3600" dirty="0"/>
              <a:t>… year…</a:t>
            </a:r>
          </a:p>
        </p:txBody>
      </p:sp>
      <p:sp>
        <p:nvSpPr>
          <p:cNvPr id="3" name="Content Placeholder 2">
            <a:extLst>
              <a:ext uri="{FF2B5EF4-FFF2-40B4-BE49-F238E27FC236}">
                <a16:creationId xmlns:a16="http://schemas.microsoft.com/office/drawing/2014/main" id="{5F242976-EDCC-6C7F-AA83-8D23D19569D0}"/>
              </a:ext>
            </a:extLst>
          </p:cNvPr>
          <p:cNvSpPr>
            <a:spLocks noGrp="1"/>
          </p:cNvSpPr>
          <p:nvPr>
            <p:ph idx="1"/>
          </p:nvPr>
        </p:nvSpPr>
        <p:spPr>
          <a:xfrm>
            <a:off x="457200" y="1052736"/>
            <a:ext cx="8229600" cy="5073427"/>
          </a:xfrm>
        </p:spPr>
        <p:txBody>
          <a:bodyPr/>
          <a:lstStyle/>
          <a:p>
            <a:pPr algn="just"/>
            <a:r>
              <a:rPr lang="en-US" sz="1800" dirty="0"/>
              <a:t>Where any sum is found credited in the books of an assessee maintained </a:t>
            </a:r>
            <a:r>
              <a:rPr lang="en-US" sz="2400" b="1" i="1" dirty="0">
                <a:solidFill>
                  <a:srgbClr val="FF0000"/>
                </a:solidFill>
              </a:rPr>
              <a:t>for any previous year</a:t>
            </a:r>
            <a:r>
              <a:rPr lang="en-US" sz="1800" dirty="0"/>
              <a:t>, and the assessee offers no explanation about the nature and source thereof or the explanation offered by him is not, in the opinion of the 59[Assessing] Officer, satisfactory, the sum so credited may be charged to income-tax as the income of the assessee of </a:t>
            </a:r>
            <a:r>
              <a:rPr lang="en-US" sz="2400" b="1" i="1" dirty="0">
                <a:solidFill>
                  <a:srgbClr val="FF0000"/>
                </a:solidFill>
              </a:rPr>
              <a:t>that previous year</a:t>
            </a:r>
          </a:p>
          <a:p>
            <a:pPr marL="0" indent="0">
              <a:buNone/>
            </a:pPr>
            <a:endParaRPr lang="en-US" sz="1400" dirty="0"/>
          </a:p>
          <a:p>
            <a:pPr algn="just"/>
            <a:r>
              <a:rPr lang="en-US" sz="2100" dirty="0"/>
              <a:t>In the 1922 Act, w.r.t. additions based on “entry” in books of account, there were controversies … i.e. whether relevant previous year of relevant financial year, etc. </a:t>
            </a:r>
          </a:p>
          <a:p>
            <a:pPr marL="0" indent="0">
              <a:buNone/>
            </a:pPr>
            <a:endParaRPr lang="en-US" sz="2100" dirty="0"/>
          </a:p>
          <a:p>
            <a:r>
              <a:rPr lang="en-US" sz="2100" dirty="0"/>
              <a:t>This controversy was settled in Baladin Ram V. CIT – 71 ITR 427 (SC)</a:t>
            </a:r>
          </a:p>
          <a:p>
            <a:pPr marL="0" indent="0">
              <a:buNone/>
            </a:pPr>
            <a:endParaRPr lang="en-US" sz="2100" dirty="0"/>
          </a:p>
          <a:p>
            <a:pPr algn="just"/>
            <a:r>
              <a:rPr lang="en-US" sz="2100" dirty="0"/>
              <a:t>After the 1961 Act, i.e. present Act, addition has to be made in the same year in which actual credit entry is passed in the books</a:t>
            </a:r>
          </a:p>
          <a:p>
            <a:pPr marL="0" indent="0" algn="just" fontAlgn="base">
              <a:buNone/>
            </a:pPr>
            <a:endParaRPr lang="en-US" sz="1800" dirty="0"/>
          </a:p>
          <a:p>
            <a:endParaRPr lang="en-IN" sz="2400" dirty="0"/>
          </a:p>
        </p:txBody>
      </p:sp>
      <p:sp>
        <p:nvSpPr>
          <p:cNvPr id="4" name="Slide Number Placeholder 3">
            <a:extLst>
              <a:ext uri="{FF2B5EF4-FFF2-40B4-BE49-F238E27FC236}">
                <a16:creationId xmlns:a16="http://schemas.microsoft.com/office/drawing/2014/main" id="{EAC2AA55-BAC2-5BED-E116-2A5EF17DD9CD}"/>
              </a:ext>
            </a:extLst>
          </p:cNvPr>
          <p:cNvSpPr>
            <a:spLocks noGrp="1"/>
          </p:cNvSpPr>
          <p:nvPr>
            <p:ph type="sldNum" sz="quarter" idx="12"/>
          </p:nvPr>
        </p:nvSpPr>
        <p:spPr/>
        <p:txBody>
          <a:bodyPr/>
          <a:lstStyle/>
          <a:p>
            <a:fld id="{1DDE8EEB-6852-48E6-9E57-F93CCB2C50B9}" type="slidenum">
              <a:rPr lang="en-IN" smtClean="0"/>
              <a:pPr/>
              <a:t>15</a:t>
            </a:fld>
            <a:endParaRPr lang="en-IN" dirty="0"/>
          </a:p>
        </p:txBody>
      </p:sp>
    </p:spTree>
    <p:extLst>
      <p:ext uri="{BB962C8B-B14F-4D97-AF65-F5344CB8AC3E}">
        <p14:creationId xmlns:p14="http://schemas.microsoft.com/office/powerpoint/2010/main" val="20217982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0DE3A-E3FC-AC3D-E1EF-8CDCCA4AF0B1}"/>
              </a:ext>
            </a:extLst>
          </p:cNvPr>
          <p:cNvSpPr>
            <a:spLocks noGrp="1"/>
          </p:cNvSpPr>
          <p:nvPr>
            <p:ph type="title"/>
          </p:nvPr>
        </p:nvSpPr>
        <p:spPr>
          <a:xfrm>
            <a:off x="457200" y="341784"/>
            <a:ext cx="8229600" cy="1143000"/>
          </a:xfrm>
        </p:spPr>
        <p:txBody>
          <a:bodyPr/>
          <a:lstStyle/>
          <a:p>
            <a:r>
              <a:rPr lang="en-IN" sz="3600" dirty="0"/>
              <a:t>… year… (contd..)</a:t>
            </a:r>
          </a:p>
        </p:txBody>
      </p:sp>
      <p:sp>
        <p:nvSpPr>
          <p:cNvPr id="3" name="Content Placeholder 2">
            <a:extLst>
              <a:ext uri="{FF2B5EF4-FFF2-40B4-BE49-F238E27FC236}">
                <a16:creationId xmlns:a16="http://schemas.microsoft.com/office/drawing/2014/main" id="{5F242976-EDCC-6C7F-AA83-8D23D19569D0}"/>
              </a:ext>
            </a:extLst>
          </p:cNvPr>
          <p:cNvSpPr>
            <a:spLocks noGrp="1"/>
          </p:cNvSpPr>
          <p:nvPr>
            <p:ph idx="1"/>
          </p:nvPr>
        </p:nvSpPr>
        <p:spPr>
          <a:xfrm>
            <a:off x="457200" y="1052736"/>
            <a:ext cx="8229600" cy="5073427"/>
          </a:xfrm>
        </p:spPr>
        <p:txBody>
          <a:bodyPr/>
          <a:lstStyle/>
          <a:p>
            <a:pPr algn="just"/>
            <a:r>
              <a:rPr lang="en-US" sz="1800" dirty="0"/>
              <a:t>Where any sum is found credited in the books of an assessee maintained </a:t>
            </a:r>
            <a:r>
              <a:rPr lang="en-US" sz="2400" b="1" i="1" dirty="0">
                <a:solidFill>
                  <a:srgbClr val="FF0000"/>
                </a:solidFill>
              </a:rPr>
              <a:t>for any previous year</a:t>
            </a:r>
            <a:r>
              <a:rPr lang="en-US" sz="1800" dirty="0"/>
              <a:t>, and the assessee offers no explanation about the nature and source thereof or the explanation offered by him is not, in the opinion of the 59[Assessing] Officer, satisfactory, the sum so credited may be charged to income-tax as the income of the assessee of </a:t>
            </a:r>
            <a:r>
              <a:rPr lang="en-US" sz="2400" b="1" i="1" dirty="0">
                <a:solidFill>
                  <a:srgbClr val="FF0000"/>
                </a:solidFill>
              </a:rPr>
              <a:t>that previous year</a:t>
            </a:r>
          </a:p>
          <a:p>
            <a:pPr marL="0" indent="0">
              <a:buNone/>
            </a:pPr>
            <a:endParaRPr lang="en-US" sz="1200" dirty="0"/>
          </a:p>
          <a:p>
            <a:pPr algn="just" fontAlgn="base"/>
            <a:r>
              <a:rPr lang="en-US" sz="2200" dirty="0"/>
              <a:t>In day to day life, many situations arise in which, entire balances of creditors / loans are added u/s 68</a:t>
            </a:r>
          </a:p>
          <a:p>
            <a:pPr algn="just" fontAlgn="base"/>
            <a:endParaRPr lang="en-US" sz="2200" dirty="0"/>
          </a:p>
          <a:p>
            <a:pPr algn="just" fontAlgn="base"/>
            <a:r>
              <a:rPr lang="en-US" sz="2200" dirty="0"/>
              <a:t>One should be able to identify, how much amount is received / credited during the year and how much for past years, etc. </a:t>
            </a:r>
          </a:p>
          <a:p>
            <a:pPr algn="just" fontAlgn="base"/>
            <a:endParaRPr lang="en-US" sz="2200" dirty="0"/>
          </a:p>
          <a:p>
            <a:pPr algn="just" fontAlgn="base"/>
            <a:r>
              <a:rPr lang="en-US" sz="2200" dirty="0"/>
              <a:t>But to note, typically, authorities would have all out powers to even reopen past years ….</a:t>
            </a:r>
          </a:p>
          <a:p>
            <a:endParaRPr lang="en-US" sz="1800" dirty="0"/>
          </a:p>
          <a:p>
            <a:endParaRPr lang="en-IN" sz="2400" dirty="0"/>
          </a:p>
        </p:txBody>
      </p:sp>
      <p:sp>
        <p:nvSpPr>
          <p:cNvPr id="4" name="Slide Number Placeholder 3">
            <a:extLst>
              <a:ext uri="{FF2B5EF4-FFF2-40B4-BE49-F238E27FC236}">
                <a16:creationId xmlns:a16="http://schemas.microsoft.com/office/drawing/2014/main" id="{EAC2AA55-BAC2-5BED-E116-2A5EF17DD9CD}"/>
              </a:ext>
            </a:extLst>
          </p:cNvPr>
          <p:cNvSpPr>
            <a:spLocks noGrp="1"/>
          </p:cNvSpPr>
          <p:nvPr>
            <p:ph type="sldNum" sz="quarter" idx="12"/>
          </p:nvPr>
        </p:nvSpPr>
        <p:spPr/>
        <p:txBody>
          <a:bodyPr/>
          <a:lstStyle/>
          <a:p>
            <a:fld id="{1DDE8EEB-6852-48E6-9E57-F93CCB2C50B9}" type="slidenum">
              <a:rPr lang="en-IN" smtClean="0"/>
              <a:pPr/>
              <a:t>16</a:t>
            </a:fld>
            <a:endParaRPr lang="en-IN" dirty="0"/>
          </a:p>
        </p:txBody>
      </p:sp>
    </p:spTree>
    <p:extLst>
      <p:ext uri="{BB962C8B-B14F-4D97-AF65-F5344CB8AC3E}">
        <p14:creationId xmlns:p14="http://schemas.microsoft.com/office/powerpoint/2010/main" val="14573881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0DE3A-E3FC-AC3D-E1EF-8CDCCA4AF0B1}"/>
              </a:ext>
            </a:extLst>
          </p:cNvPr>
          <p:cNvSpPr>
            <a:spLocks noGrp="1"/>
          </p:cNvSpPr>
          <p:nvPr>
            <p:ph type="title"/>
          </p:nvPr>
        </p:nvSpPr>
        <p:spPr>
          <a:xfrm>
            <a:off x="457200" y="341784"/>
            <a:ext cx="8229600" cy="1143000"/>
          </a:xfrm>
        </p:spPr>
        <p:txBody>
          <a:bodyPr/>
          <a:lstStyle/>
          <a:p>
            <a:r>
              <a:rPr lang="en-IN" sz="3600" dirty="0"/>
              <a:t>… may be charged …</a:t>
            </a:r>
          </a:p>
        </p:txBody>
      </p:sp>
      <p:sp>
        <p:nvSpPr>
          <p:cNvPr id="3" name="Content Placeholder 2">
            <a:extLst>
              <a:ext uri="{FF2B5EF4-FFF2-40B4-BE49-F238E27FC236}">
                <a16:creationId xmlns:a16="http://schemas.microsoft.com/office/drawing/2014/main" id="{5F242976-EDCC-6C7F-AA83-8D23D19569D0}"/>
              </a:ext>
            </a:extLst>
          </p:cNvPr>
          <p:cNvSpPr>
            <a:spLocks noGrp="1"/>
          </p:cNvSpPr>
          <p:nvPr>
            <p:ph idx="1"/>
          </p:nvPr>
        </p:nvSpPr>
        <p:spPr>
          <a:xfrm>
            <a:off x="457200" y="1196752"/>
            <a:ext cx="8229600" cy="4929411"/>
          </a:xfrm>
        </p:spPr>
        <p:txBody>
          <a:bodyPr/>
          <a:lstStyle/>
          <a:p>
            <a:pPr algn="just"/>
            <a:r>
              <a:rPr lang="en-US" sz="1900" dirty="0"/>
              <a:t>Where any sum is found credited in the books of an assessee maintained for any previous year, and the assessee offers no explanation about the nature and source thereof or the explanation offered by him is not, in the opinion of the 59[Assessing] Officer, satisfactory, the sum so credited </a:t>
            </a:r>
            <a:r>
              <a:rPr lang="en-US" sz="2400" b="1" i="1" dirty="0">
                <a:solidFill>
                  <a:srgbClr val="FF0000"/>
                </a:solidFill>
              </a:rPr>
              <a:t>may be charged </a:t>
            </a:r>
            <a:r>
              <a:rPr lang="en-US" sz="1900" dirty="0"/>
              <a:t>to income-tax as the income of the assessee of that previous year</a:t>
            </a:r>
          </a:p>
          <a:p>
            <a:pPr marL="0" indent="0" algn="just">
              <a:buNone/>
            </a:pPr>
            <a:endParaRPr lang="en-US" sz="2100" dirty="0"/>
          </a:p>
          <a:p>
            <a:pPr algn="just"/>
            <a:r>
              <a:rPr lang="en-US" sz="1800" dirty="0"/>
              <a:t>Liberty is given to the AO that, he may, or he may not, bring the subject sum to tax </a:t>
            </a:r>
          </a:p>
          <a:p>
            <a:pPr algn="just"/>
            <a:endParaRPr lang="en-US" sz="1800" dirty="0"/>
          </a:p>
          <a:p>
            <a:pPr algn="just"/>
            <a:r>
              <a:rPr lang="en-US" sz="1800" dirty="0"/>
              <a:t>Earlier, when section 68 was introduced for the first time in 1961, the words therein were “..the sum so credited </a:t>
            </a:r>
            <a:r>
              <a:rPr lang="en-US" sz="1800" b="1" u="sng" dirty="0"/>
              <a:t>shall be deemed</a:t>
            </a:r>
            <a:r>
              <a:rPr lang="en-US" sz="1800" dirty="0"/>
              <a:t> to income of the assessee and </a:t>
            </a:r>
            <a:r>
              <a:rPr lang="en-US" sz="1800" b="1" u="sng" dirty="0"/>
              <a:t>shall be chargeable </a:t>
            </a:r>
            <a:r>
              <a:rPr lang="en-US" sz="1800" dirty="0"/>
              <a:t>to tax ..” … This compulsive wording was changed to “sum so credited </a:t>
            </a:r>
            <a:r>
              <a:rPr lang="en-US" sz="1800" b="1" u="sng" dirty="0"/>
              <a:t>may be charged </a:t>
            </a:r>
            <a:r>
              <a:rPr lang="en-US" sz="1800" dirty="0"/>
              <a:t>…”</a:t>
            </a:r>
          </a:p>
          <a:p>
            <a:pPr marL="0" indent="0" algn="just">
              <a:buNone/>
            </a:pPr>
            <a:endParaRPr lang="en-US" sz="1800" dirty="0"/>
          </a:p>
          <a:p>
            <a:pPr algn="just"/>
            <a:r>
              <a:rPr lang="en-US" sz="1800" dirty="0"/>
              <a:t>Reason, as per recommendation of Select Committee, was that, the AO should pursue the third person who provides the credit …</a:t>
            </a:r>
          </a:p>
        </p:txBody>
      </p:sp>
      <p:sp>
        <p:nvSpPr>
          <p:cNvPr id="4" name="Slide Number Placeholder 3">
            <a:extLst>
              <a:ext uri="{FF2B5EF4-FFF2-40B4-BE49-F238E27FC236}">
                <a16:creationId xmlns:a16="http://schemas.microsoft.com/office/drawing/2014/main" id="{EAC2AA55-BAC2-5BED-E116-2A5EF17DD9CD}"/>
              </a:ext>
            </a:extLst>
          </p:cNvPr>
          <p:cNvSpPr>
            <a:spLocks noGrp="1"/>
          </p:cNvSpPr>
          <p:nvPr>
            <p:ph type="sldNum" sz="quarter" idx="12"/>
          </p:nvPr>
        </p:nvSpPr>
        <p:spPr/>
        <p:txBody>
          <a:bodyPr/>
          <a:lstStyle/>
          <a:p>
            <a:fld id="{1DDE8EEB-6852-48E6-9E57-F93CCB2C50B9}" type="slidenum">
              <a:rPr lang="en-IN" smtClean="0"/>
              <a:pPr/>
              <a:t>17</a:t>
            </a:fld>
            <a:endParaRPr lang="en-IN" dirty="0"/>
          </a:p>
        </p:txBody>
      </p:sp>
    </p:spTree>
    <p:extLst>
      <p:ext uri="{BB962C8B-B14F-4D97-AF65-F5344CB8AC3E}">
        <p14:creationId xmlns:p14="http://schemas.microsoft.com/office/powerpoint/2010/main" val="34843617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0DE3A-E3FC-AC3D-E1EF-8CDCCA4AF0B1}"/>
              </a:ext>
            </a:extLst>
          </p:cNvPr>
          <p:cNvSpPr>
            <a:spLocks noGrp="1"/>
          </p:cNvSpPr>
          <p:nvPr>
            <p:ph type="title"/>
          </p:nvPr>
        </p:nvSpPr>
        <p:spPr>
          <a:xfrm>
            <a:off x="457200" y="341784"/>
            <a:ext cx="8229600" cy="1143000"/>
          </a:xfrm>
        </p:spPr>
        <p:txBody>
          <a:bodyPr/>
          <a:lstStyle/>
          <a:p>
            <a:r>
              <a:rPr lang="en-IN" sz="3600" dirty="0"/>
              <a:t>… may be charged … (contd..)</a:t>
            </a:r>
          </a:p>
        </p:txBody>
      </p:sp>
      <p:sp>
        <p:nvSpPr>
          <p:cNvPr id="3" name="Content Placeholder 2">
            <a:extLst>
              <a:ext uri="{FF2B5EF4-FFF2-40B4-BE49-F238E27FC236}">
                <a16:creationId xmlns:a16="http://schemas.microsoft.com/office/drawing/2014/main" id="{5F242976-EDCC-6C7F-AA83-8D23D19569D0}"/>
              </a:ext>
            </a:extLst>
          </p:cNvPr>
          <p:cNvSpPr>
            <a:spLocks noGrp="1"/>
          </p:cNvSpPr>
          <p:nvPr>
            <p:ph idx="1"/>
          </p:nvPr>
        </p:nvSpPr>
        <p:spPr>
          <a:xfrm>
            <a:off x="457200" y="1196752"/>
            <a:ext cx="8229600" cy="4929411"/>
          </a:xfrm>
        </p:spPr>
        <p:txBody>
          <a:bodyPr/>
          <a:lstStyle/>
          <a:p>
            <a:pPr algn="just"/>
            <a:r>
              <a:rPr lang="en-US" sz="1900" dirty="0"/>
              <a:t>Where any sum is found credited in the books of an assessee maintained for any previous year, and the assessee offers no explanation about the nature and source thereof or the explanation offered by him is not, in the opinion of the 59[Assessing] Officer, satisfactory, the sum so credited </a:t>
            </a:r>
            <a:r>
              <a:rPr lang="en-US" sz="2400" b="1" i="1" dirty="0">
                <a:solidFill>
                  <a:srgbClr val="FF0000"/>
                </a:solidFill>
              </a:rPr>
              <a:t>may be charged </a:t>
            </a:r>
            <a:r>
              <a:rPr lang="en-US" sz="1900" dirty="0"/>
              <a:t>to income-tax as the income of the assessee of that previous year</a:t>
            </a:r>
          </a:p>
          <a:p>
            <a:pPr marL="0" indent="0" algn="just">
              <a:buNone/>
            </a:pPr>
            <a:endParaRPr lang="en-US" sz="2100" dirty="0"/>
          </a:p>
          <a:p>
            <a:pPr algn="just"/>
            <a:r>
              <a:rPr lang="en-US" sz="1800" dirty="0"/>
              <a:t>With the liberated wording, the question of primary / secondary / absolute onus got triggered</a:t>
            </a:r>
          </a:p>
          <a:p>
            <a:pPr algn="just"/>
            <a:endParaRPr lang="en-US" sz="1800" dirty="0"/>
          </a:p>
          <a:p>
            <a:pPr algn="just"/>
            <a:r>
              <a:rPr lang="en-US" sz="1800" dirty="0"/>
              <a:t>Further, it was also construed that, the AO has a complete liberty to accept or reject the version of assessee</a:t>
            </a:r>
          </a:p>
          <a:p>
            <a:pPr algn="just"/>
            <a:endParaRPr lang="en-US" sz="1800" dirty="0"/>
          </a:p>
          <a:p>
            <a:pPr algn="just"/>
            <a:r>
              <a:rPr lang="en-US" sz="1800" dirty="0"/>
              <a:t>Act developed accordingly</a:t>
            </a:r>
          </a:p>
        </p:txBody>
      </p:sp>
      <p:sp>
        <p:nvSpPr>
          <p:cNvPr id="4" name="Slide Number Placeholder 3">
            <a:extLst>
              <a:ext uri="{FF2B5EF4-FFF2-40B4-BE49-F238E27FC236}">
                <a16:creationId xmlns:a16="http://schemas.microsoft.com/office/drawing/2014/main" id="{EAC2AA55-BAC2-5BED-E116-2A5EF17DD9CD}"/>
              </a:ext>
            </a:extLst>
          </p:cNvPr>
          <p:cNvSpPr>
            <a:spLocks noGrp="1"/>
          </p:cNvSpPr>
          <p:nvPr>
            <p:ph type="sldNum" sz="quarter" idx="12"/>
          </p:nvPr>
        </p:nvSpPr>
        <p:spPr/>
        <p:txBody>
          <a:bodyPr/>
          <a:lstStyle/>
          <a:p>
            <a:fld id="{1DDE8EEB-6852-48E6-9E57-F93CCB2C50B9}" type="slidenum">
              <a:rPr lang="en-IN" smtClean="0"/>
              <a:pPr/>
              <a:t>18</a:t>
            </a:fld>
            <a:endParaRPr lang="en-IN" dirty="0"/>
          </a:p>
        </p:txBody>
      </p:sp>
    </p:spTree>
    <p:extLst>
      <p:ext uri="{BB962C8B-B14F-4D97-AF65-F5344CB8AC3E}">
        <p14:creationId xmlns:p14="http://schemas.microsoft.com/office/powerpoint/2010/main" val="28254216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E1CD7-976D-1368-6F8E-6E0846BD6FE3}"/>
              </a:ext>
            </a:extLst>
          </p:cNvPr>
          <p:cNvSpPr>
            <a:spLocks noGrp="1"/>
          </p:cNvSpPr>
          <p:nvPr>
            <p:ph type="title"/>
          </p:nvPr>
        </p:nvSpPr>
        <p:spPr>
          <a:xfrm>
            <a:off x="457200" y="341784"/>
            <a:ext cx="8229600" cy="1143000"/>
          </a:xfrm>
        </p:spPr>
        <p:txBody>
          <a:bodyPr/>
          <a:lstStyle/>
          <a:p>
            <a:r>
              <a:rPr lang="en-IN" sz="3600" dirty="0"/>
              <a:t>Telescoping</a:t>
            </a:r>
          </a:p>
        </p:txBody>
      </p:sp>
      <p:sp>
        <p:nvSpPr>
          <p:cNvPr id="3" name="Content Placeholder 2">
            <a:extLst>
              <a:ext uri="{FF2B5EF4-FFF2-40B4-BE49-F238E27FC236}">
                <a16:creationId xmlns:a16="http://schemas.microsoft.com/office/drawing/2014/main" id="{5458298B-BAE6-EEDA-ACAE-99349B7EBF75}"/>
              </a:ext>
            </a:extLst>
          </p:cNvPr>
          <p:cNvSpPr>
            <a:spLocks noGrp="1"/>
          </p:cNvSpPr>
          <p:nvPr>
            <p:ph idx="1"/>
          </p:nvPr>
        </p:nvSpPr>
        <p:spPr>
          <a:xfrm>
            <a:off x="457200" y="1196752"/>
            <a:ext cx="8229600" cy="4525963"/>
          </a:xfrm>
        </p:spPr>
        <p:txBody>
          <a:bodyPr/>
          <a:lstStyle/>
          <a:p>
            <a:pPr algn="just"/>
            <a:r>
              <a:rPr lang="en-US" sz="1800" b="0" i="0" u="none" strike="noStrike" baseline="0" dirty="0">
                <a:latin typeface="CIDFont+F5"/>
              </a:rPr>
              <a:t>Where there are many credits, all treated as non-genuine, withdrawal from one account should be treated as available for credit in another. </a:t>
            </a:r>
          </a:p>
          <a:p>
            <a:pPr algn="just"/>
            <a:endParaRPr lang="en-US" sz="1800" dirty="0">
              <a:latin typeface="CIDFont+F5"/>
            </a:endParaRPr>
          </a:p>
          <a:p>
            <a:pPr algn="just"/>
            <a:r>
              <a:rPr lang="en-US" sz="1800" b="0" i="0" u="none" strike="noStrike" baseline="0" dirty="0">
                <a:latin typeface="CIDFont+F5"/>
              </a:rPr>
              <a:t>Setting off withdrawals against later credits to arrive at the peak credit is a permissible exercise, if the accounts are conceded as the assessee’s own </a:t>
            </a:r>
            <a:r>
              <a:rPr lang="en-IN" sz="1800" b="0" i="0" u="none" strike="noStrike" baseline="0" dirty="0">
                <a:latin typeface="CIDFont+F5"/>
              </a:rPr>
              <a:t>accounts in different names.</a:t>
            </a:r>
          </a:p>
          <a:p>
            <a:pPr marL="0" indent="0" algn="just">
              <a:buNone/>
            </a:pPr>
            <a:endParaRPr lang="en-IN" sz="1800" b="0" i="0" u="none" strike="noStrike" baseline="0" dirty="0">
              <a:latin typeface="CIDFont+F5"/>
            </a:endParaRPr>
          </a:p>
          <a:p>
            <a:pPr algn="just"/>
            <a:r>
              <a:rPr lang="en-US" sz="1800" b="0" i="0" u="none" strike="noStrike" baseline="0" dirty="0">
                <a:latin typeface="CIDFont+F5"/>
              </a:rPr>
              <a:t>Telescoping is recognized in Anantharam Veerasinghaiah &amp; Co. v. CIT </a:t>
            </a:r>
            <a:r>
              <a:rPr lang="en-IN" sz="1800" b="0" i="0" u="none" strike="noStrike" baseline="0" dirty="0">
                <a:latin typeface="CIDFont+F5"/>
              </a:rPr>
              <a:t>[1980] 123 ITR 457 [SC].</a:t>
            </a:r>
          </a:p>
          <a:p>
            <a:pPr algn="just"/>
            <a:endParaRPr lang="en-US" sz="1800" b="0" i="0" u="none" strike="noStrike" baseline="0" dirty="0">
              <a:latin typeface="CIDFont+F5"/>
            </a:endParaRPr>
          </a:p>
          <a:p>
            <a:pPr algn="just"/>
            <a:r>
              <a:rPr lang="en-US" sz="1800" b="0" i="0" u="none" strike="noStrike" baseline="0" dirty="0">
                <a:latin typeface="CIDFont+F5"/>
              </a:rPr>
              <a:t>The system of limiting addition to peak credit in the case of cash credits has also been in vogue. The principle behind is that, the overall addition cannot amount to an income </a:t>
            </a:r>
            <a:r>
              <a:rPr lang="en-US" sz="2400" b="1" i="1" strike="noStrike" baseline="0" dirty="0">
                <a:solidFill>
                  <a:srgbClr val="FF0000"/>
                </a:solidFill>
                <a:latin typeface="CIDFont+F5"/>
              </a:rPr>
              <a:t>beyond what is </a:t>
            </a:r>
            <a:r>
              <a:rPr lang="en-IN" sz="2400" b="1" i="1" strike="noStrike" baseline="0" dirty="0">
                <a:solidFill>
                  <a:srgbClr val="FF0000"/>
                </a:solidFill>
                <a:latin typeface="CIDFont+F5"/>
              </a:rPr>
              <a:t>possible</a:t>
            </a:r>
            <a:r>
              <a:rPr lang="en-IN" sz="1800" b="0" i="0" u="none" strike="noStrike" baseline="0" dirty="0">
                <a:latin typeface="CIDFont+F5"/>
              </a:rPr>
              <a:t>…..</a:t>
            </a:r>
            <a:r>
              <a:rPr lang="en-IN" sz="2400" b="1" i="1" u="none" strike="noStrike" baseline="0" dirty="0">
                <a:solidFill>
                  <a:srgbClr val="FF0000"/>
                </a:solidFill>
                <a:latin typeface="CIDFont+F5"/>
              </a:rPr>
              <a:t>Refer to Excel sheet</a:t>
            </a:r>
            <a:endParaRPr lang="en-IN" sz="2400" b="1" i="1" dirty="0">
              <a:solidFill>
                <a:srgbClr val="FF0000"/>
              </a:solidFill>
            </a:endParaRPr>
          </a:p>
        </p:txBody>
      </p:sp>
      <p:sp>
        <p:nvSpPr>
          <p:cNvPr id="4" name="Slide Number Placeholder 3">
            <a:extLst>
              <a:ext uri="{FF2B5EF4-FFF2-40B4-BE49-F238E27FC236}">
                <a16:creationId xmlns:a16="http://schemas.microsoft.com/office/drawing/2014/main" id="{61319E69-C7F9-EA8F-00C1-65C95C99C7C6}"/>
              </a:ext>
            </a:extLst>
          </p:cNvPr>
          <p:cNvSpPr>
            <a:spLocks noGrp="1"/>
          </p:cNvSpPr>
          <p:nvPr>
            <p:ph type="sldNum" sz="quarter" idx="12"/>
          </p:nvPr>
        </p:nvSpPr>
        <p:spPr/>
        <p:txBody>
          <a:bodyPr/>
          <a:lstStyle/>
          <a:p>
            <a:fld id="{1DDE8EEB-6852-48E6-9E57-F93CCB2C50B9}" type="slidenum">
              <a:rPr lang="en-IN" smtClean="0"/>
              <a:pPr/>
              <a:t>19</a:t>
            </a:fld>
            <a:endParaRPr lang="en-IN" dirty="0"/>
          </a:p>
        </p:txBody>
      </p:sp>
    </p:spTree>
    <p:extLst>
      <p:ext uri="{BB962C8B-B14F-4D97-AF65-F5344CB8AC3E}">
        <p14:creationId xmlns:p14="http://schemas.microsoft.com/office/powerpoint/2010/main" val="4180228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1490" y="285736"/>
            <a:ext cx="8229600" cy="1143000"/>
          </a:xfrm>
        </p:spPr>
        <p:txBody>
          <a:bodyPr/>
          <a:lstStyle/>
          <a:p>
            <a:r>
              <a:rPr lang="en-US" sz="4000" b="1" dirty="0"/>
              <a:t>Index</a:t>
            </a:r>
            <a:endParaRPr lang="en-US" sz="40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64591314"/>
              </p:ext>
            </p:extLst>
          </p:nvPr>
        </p:nvGraphicFramePr>
        <p:xfrm>
          <a:off x="457200" y="1307132"/>
          <a:ext cx="8229600" cy="4426124"/>
        </p:xfrm>
        <a:graphic>
          <a:graphicData uri="http://schemas.openxmlformats.org/drawingml/2006/table">
            <a:tbl>
              <a:tblPr firstRow="1" bandRow="1">
                <a:tableStyleId>{5C22544A-7EE6-4342-B048-85BDC9FD1C3A}</a:tableStyleId>
              </a:tblPr>
              <a:tblGrid>
                <a:gridCol w="1371552">
                  <a:extLst>
                    <a:ext uri="{9D8B030D-6E8A-4147-A177-3AD203B41FA5}">
                      <a16:colId xmlns:a16="http://schemas.microsoft.com/office/drawing/2014/main" val="20000"/>
                    </a:ext>
                  </a:extLst>
                </a:gridCol>
                <a:gridCol w="6858048">
                  <a:extLst>
                    <a:ext uri="{9D8B030D-6E8A-4147-A177-3AD203B41FA5}">
                      <a16:colId xmlns:a16="http://schemas.microsoft.com/office/drawing/2014/main" val="20001"/>
                    </a:ext>
                  </a:extLst>
                </a:gridCol>
              </a:tblGrid>
              <a:tr h="721110">
                <a:tc>
                  <a:txBody>
                    <a:bodyPr/>
                    <a:lstStyle/>
                    <a:p>
                      <a:r>
                        <a:rPr lang="en-US" sz="2300" dirty="0"/>
                        <a:t>Sr. No.</a:t>
                      </a:r>
                    </a:p>
                  </a:txBody>
                  <a:tcPr/>
                </a:tc>
                <a:tc>
                  <a:txBody>
                    <a:bodyPr/>
                    <a:lstStyle/>
                    <a:p>
                      <a:r>
                        <a:rPr lang="en-US" sz="2300" dirty="0"/>
                        <a:t>Particulars</a:t>
                      </a:r>
                    </a:p>
                  </a:txBody>
                  <a:tcPr/>
                </a:tc>
                <a:extLst>
                  <a:ext uri="{0D108BD9-81ED-4DB2-BD59-A6C34878D82A}">
                    <a16:rowId xmlns:a16="http://schemas.microsoft.com/office/drawing/2014/main" val="10000"/>
                  </a:ext>
                </a:extLst>
              </a:tr>
              <a:tr h="745976">
                <a:tc>
                  <a:txBody>
                    <a:bodyPr/>
                    <a:lstStyle/>
                    <a:p>
                      <a:pPr algn="ctr"/>
                      <a:r>
                        <a:rPr lang="en-US" sz="2400" b="1" dirty="0"/>
                        <a:t>1</a:t>
                      </a:r>
                    </a:p>
                  </a:txBody>
                  <a:tcPr/>
                </a:tc>
                <a:tc>
                  <a:txBody>
                    <a:bodyPr/>
                    <a:lstStyle/>
                    <a:p>
                      <a:r>
                        <a:rPr lang="en-US" sz="2400" b="1" dirty="0"/>
                        <a:t>Law prior to 1/4/1961 (old law)</a:t>
                      </a:r>
                    </a:p>
                  </a:txBody>
                  <a:tcPr/>
                </a:tc>
                <a:extLst>
                  <a:ext uri="{0D108BD9-81ED-4DB2-BD59-A6C34878D82A}">
                    <a16:rowId xmlns:a16="http://schemas.microsoft.com/office/drawing/2014/main" val="10001"/>
                  </a:ext>
                </a:extLst>
              </a:tr>
              <a:tr h="745976">
                <a:tc>
                  <a:txBody>
                    <a:bodyPr/>
                    <a:lstStyle/>
                    <a:p>
                      <a:pPr algn="ctr"/>
                      <a:r>
                        <a:rPr lang="en-US" sz="2400" b="1" dirty="0"/>
                        <a:t>2</a:t>
                      </a:r>
                    </a:p>
                  </a:txBody>
                  <a:tcPr/>
                </a:tc>
                <a:tc>
                  <a:txBody>
                    <a:bodyPr/>
                    <a:lstStyle/>
                    <a:p>
                      <a:r>
                        <a:rPr lang="en-US" sz="2400" b="1" dirty="0"/>
                        <a:t>Law from 1/4/1961 (new law) ….. Main section</a:t>
                      </a:r>
                    </a:p>
                  </a:txBody>
                  <a:tcPr/>
                </a:tc>
                <a:extLst>
                  <a:ext uri="{0D108BD9-81ED-4DB2-BD59-A6C34878D82A}">
                    <a16:rowId xmlns:a16="http://schemas.microsoft.com/office/drawing/2014/main" val="10002"/>
                  </a:ext>
                </a:extLst>
              </a:tr>
              <a:tr h="745976">
                <a:tc>
                  <a:txBody>
                    <a:bodyPr/>
                    <a:lstStyle/>
                    <a:p>
                      <a:pPr algn="ctr"/>
                      <a:r>
                        <a:rPr lang="en-US" sz="2400" b="1" dirty="0"/>
                        <a:t>3</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a:t>Two (2) proviso</a:t>
                      </a:r>
                    </a:p>
                  </a:txBody>
                  <a:tcPr/>
                </a:tc>
                <a:extLst>
                  <a:ext uri="{0D108BD9-81ED-4DB2-BD59-A6C34878D82A}">
                    <a16:rowId xmlns:a16="http://schemas.microsoft.com/office/drawing/2014/main" val="10003"/>
                  </a:ext>
                </a:extLst>
              </a:tr>
              <a:tr h="745976">
                <a:tc>
                  <a:txBody>
                    <a:bodyPr/>
                    <a:lstStyle/>
                    <a:p>
                      <a:pPr algn="ctr"/>
                      <a:r>
                        <a:rPr lang="en-US" sz="2400" b="1" dirty="0"/>
                        <a:t>4</a:t>
                      </a:r>
                    </a:p>
                  </a:txBody>
                  <a:tcPr/>
                </a:tc>
                <a:tc>
                  <a:txBody>
                    <a:bodyPr/>
                    <a:lstStyle/>
                    <a:p>
                      <a:r>
                        <a:rPr lang="en-US" sz="2400" b="1" dirty="0"/>
                        <a:t>Issues</a:t>
                      </a:r>
                    </a:p>
                  </a:txBody>
                  <a:tcPr/>
                </a:tc>
                <a:extLst>
                  <a:ext uri="{0D108BD9-81ED-4DB2-BD59-A6C34878D82A}">
                    <a16:rowId xmlns:a16="http://schemas.microsoft.com/office/drawing/2014/main" val="10005"/>
                  </a:ext>
                </a:extLst>
              </a:tr>
              <a:tr h="721110">
                <a:tc>
                  <a:txBody>
                    <a:bodyPr/>
                    <a:lstStyle/>
                    <a:p>
                      <a:pPr algn="ctr"/>
                      <a:r>
                        <a:rPr lang="en-US" sz="2300" b="1" dirty="0"/>
                        <a:t>5</a:t>
                      </a:r>
                    </a:p>
                  </a:txBody>
                  <a:tcPr/>
                </a:tc>
                <a:tc>
                  <a:txBody>
                    <a:bodyPr/>
                    <a:lstStyle/>
                    <a:p>
                      <a:r>
                        <a:rPr lang="en-US" sz="2300" b="1" dirty="0"/>
                        <a:t>Take-away</a:t>
                      </a:r>
                    </a:p>
                  </a:txBody>
                  <a:tcPr/>
                </a:tc>
                <a:extLst>
                  <a:ext uri="{0D108BD9-81ED-4DB2-BD59-A6C34878D82A}">
                    <a16:rowId xmlns:a16="http://schemas.microsoft.com/office/drawing/2014/main" val="10006"/>
                  </a:ext>
                </a:extLst>
              </a:tr>
            </a:tbl>
          </a:graphicData>
        </a:graphic>
      </p:graphicFrame>
      <p:sp>
        <p:nvSpPr>
          <p:cNvPr id="4" name="Slide Number Placeholder 3"/>
          <p:cNvSpPr>
            <a:spLocks noGrp="1"/>
          </p:cNvSpPr>
          <p:nvPr>
            <p:ph type="sldNum" sz="quarter" idx="12"/>
          </p:nvPr>
        </p:nvSpPr>
        <p:spPr/>
        <p:txBody>
          <a:bodyPr/>
          <a:lstStyle/>
          <a:p>
            <a:fld id="{1DDE8EEB-6852-48E6-9E57-F93CCB2C50B9}" type="slidenum">
              <a:rPr lang="en-IN" smtClean="0"/>
              <a:pPr/>
              <a:t>2</a:t>
            </a:fld>
            <a:endParaRPr lang="en-IN" dirty="0"/>
          </a:p>
        </p:txBody>
      </p:sp>
    </p:spTree>
    <p:extLst>
      <p:ext uri="{BB962C8B-B14F-4D97-AF65-F5344CB8AC3E}">
        <p14:creationId xmlns:p14="http://schemas.microsoft.com/office/powerpoint/2010/main" val="1391069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E1CD7-976D-1368-6F8E-6E0846BD6FE3}"/>
              </a:ext>
            </a:extLst>
          </p:cNvPr>
          <p:cNvSpPr>
            <a:spLocks noGrp="1"/>
          </p:cNvSpPr>
          <p:nvPr>
            <p:ph type="title"/>
          </p:nvPr>
        </p:nvSpPr>
        <p:spPr>
          <a:xfrm>
            <a:off x="457200" y="341784"/>
            <a:ext cx="8229600" cy="1143000"/>
          </a:xfrm>
        </p:spPr>
        <p:txBody>
          <a:bodyPr/>
          <a:lstStyle/>
          <a:p>
            <a:r>
              <a:rPr lang="en-IN" sz="3600" dirty="0"/>
              <a:t>Rejection of books + 68 addition</a:t>
            </a:r>
          </a:p>
        </p:txBody>
      </p:sp>
      <p:sp>
        <p:nvSpPr>
          <p:cNvPr id="3" name="Content Placeholder 2">
            <a:extLst>
              <a:ext uri="{FF2B5EF4-FFF2-40B4-BE49-F238E27FC236}">
                <a16:creationId xmlns:a16="http://schemas.microsoft.com/office/drawing/2014/main" id="{5458298B-BAE6-EEDA-ACAE-99349B7EBF75}"/>
              </a:ext>
            </a:extLst>
          </p:cNvPr>
          <p:cNvSpPr>
            <a:spLocks noGrp="1"/>
          </p:cNvSpPr>
          <p:nvPr>
            <p:ph idx="1"/>
          </p:nvPr>
        </p:nvSpPr>
        <p:spPr>
          <a:xfrm>
            <a:off x="457200" y="1196752"/>
            <a:ext cx="8229600" cy="4525963"/>
          </a:xfrm>
        </p:spPr>
        <p:txBody>
          <a:bodyPr/>
          <a:lstStyle/>
          <a:p>
            <a:pPr algn="just"/>
            <a:r>
              <a:rPr lang="en-US" sz="2100" b="0" i="0" u="none" strike="noStrike" baseline="0" dirty="0">
                <a:latin typeface="CIDFont+F11"/>
              </a:rPr>
              <a:t>Double addition … whether feasible …</a:t>
            </a:r>
          </a:p>
          <a:p>
            <a:pPr marL="0" indent="0" algn="just">
              <a:buNone/>
            </a:pPr>
            <a:endParaRPr lang="en-US" sz="2000" b="0" i="0" u="none" strike="noStrike" baseline="0" dirty="0">
              <a:latin typeface="CIDFont+F11"/>
            </a:endParaRPr>
          </a:p>
          <a:p>
            <a:pPr algn="just"/>
            <a:r>
              <a:rPr lang="en-US" sz="2000" b="0" i="0" u="none" strike="noStrike" baseline="0" dirty="0">
                <a:latin typeface="CIDFont+F11"/>
              </a:rPr>
              <a:t>G.S. Tiwari &amp; Co [2013] 357 ITR 651 (Allahabad): In an appropriate case, Assessing Officer can make addition in respect of both cash credits under section 68 as well as business income estimated by him under section 44AD after rejecting unreliable erroneous books of account of assessee</a:t>
            </a:r>
          </a:p>
          <a:p>
            <a:pPr algn="just"/>
            <a:endParaRPr lang="en-US" sz="2000" b="0" i="0" u="none" strike="noStrike" baseline="0" dirty="0">
              <a:latin typeface="CIDFont+F11"/>
            </a:endParaRPr>
          </a:p>
          <a:p>
            <a:pPr algn="just"/>
            <a:r>
              <a:rPr lang="en-US" sz="2000" b="0" i="0" u="none" strike="noStrike" baseline="0" dirty="0">
                <a:latin typeface="CIDFont+F12"/>
              </a:rPr>
              <a:t>Devi Prasad Vishwanath [1969] 72 ITR 194 (SC): There is nothing in law which prevents the Income-tax Officer in an appropriate case in taxing both the cash credit, the source and nature of which is not satisfactorily explained, and the business income estimated by him under section 13 of the Income-tax Act, after rejecting the books of account of the assessee as unreliable. </a:t>
            </a:r>
            <a:endParaRPr lang="en-IN" sz="2000" b="1" i="1" dirty="0"/>
          </a:p>
        </p:txBody>
      </p:sp>
      <p:sp>
        <p:nvSpPr>
          <p:cNvPr id="4" name="Slide Number Placeholder 3">
            <a:extLst>
              <a:ext uri="{FF2B5EF4-FFF2-40B4-BE49-F238E27FC236}">
                <a16:creationId xmlns:a16="http://schemas.microsoft.com/office/drawing/2014/main" id="{61319E69-C7F9-EA8F-00C1-65C95C99C7C6}"/>
              </a:ext>
            </a:extLst>
          </p:cNvPr>
          <p:cNvSpPr>
            <a:spLocks noGrp="1"/>
          </p:cNvSpPr>
          <p:nvPr>
            <p:ph type="sldNum" sz="quarter" idx="12"/>
          </p:nvPr>
        </p:nvSpPr>
        <p:spPr/>
        <p:txBody>
          <a:bodyPr/>
          <a:lstStyle/>
          <a:p>
            <a:fld id="{1DDE8EEB-6852-48E6-9E57-F93CCB2C50B9}" type="slidenum">
              <a:rPr lang="en-IN" smtClean="0"/>
              <a:pPr/>
              <a:t>20</a:t>
            </a:fld>
            <a:endParaRPr lang="en-IN" dirty="0"/>
          </a:p>
        </p:txBody>
      </p:sp>
    </p:spTree>
    <p:extLst>
      <p:ext uri="{BB962C8B-B14F-4D97-AF65-F5344CB8AC3E}">
        <p14:creationId xmlns:p14="http://schemas.microsoft.com/office/powerpoint/2010/main" val="27931627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58298B-BAE6-EEDA-ACAE-99349B7EBF75}"/>
              </a:ext>
            </a:extLst>
          </p:cNvPr>
          <p:cNvSpPr>
            <a:spLocks noGrp="1"/>
          </p:cNvSpPr>
          <p:nvPr>
            <p:ph idx="1"/>
          </p:nvPr>
        </p:nvSpPr>
        <p:spPr>
          <a:xfrm>
            <a:off x="457200" y="1196752"/>
            <a:ext cx="8229600" cy="4785395"/>
          </a:xfrm>
        </p:spPr>
        <p:txBody>
          <a:bodyPr/>
          <a:lstStyle/>
          <a:p>
            <a:pPr algn="l"/>
            <a:r>
              <a:rPr lang="en-US" sz="1900" b="0" i="0" u="none" strike="noStrike" baseline="0" dirty="0">
                <a:latin typeface="CIDFont+F11"/>
              </a:rPr>
              <a:t>Double addition … whether feasible …</a:t>
            </a:r>
          </a:p>
          <a:p>
            <a:pPr algn="l"/>
            <a:endParaRPr lang="en-US" sz="1900" b="0" i="0" u="none" strike="noStrike" baseline="0" dirty="0">
              <a:latin typeface="CIDFont+F11"/>
            </a:endParaRPr>
          </a:p>
          <a:p>
            <a:pPr algn="just"/>
            <a:r>
              <a:rPr lang="fi-FI" sz="1900" b="0" i="0" u="none" strike="noStrike" baseline="0" dirty="0">
                <a:latin typeface="CIDFont+F13"/>
              </a:rPr>
              <a:t>Bahubali Neminath Muttin [2016] 388 ITR 608 </a:t>
            </a:r>
            <a:r>
              <a:rPr lang="en-US" sz="1900" b="0" i="0" u="none" strike="noStrike" baseline="0" dirty="0">
                <a:latin typeface="CIDFont+F13"/>
              </a:rPr>
              <a:t>(Karnataka): where books of  account of assessee had been rejected by assessing authority, same books of account could not be relied upon in an addition on account of trade creditors under s. 69B and also for arriving at closing stock</a:t>
            </a:r>
          </a:p>
          <a:p>
            <a:pPr algn="just"/>
            <a:endParaRPr lang="en-US" sz="1900" b="0" i="0" u="none" strike="noStrike" baseline="0" dirty="0">
              <a:latin typeface="CIDFont+F13"/>
            </a:endParaRPr>
          </a:p>
          <a:p>
            <a:pPr algn="just"/>
            <a:r>
              <a:rPr lang="en-IN" sz="1900" b="0" i="0" u="none" strike="noStrike" baseline="0" dirty="0">
                <a:latin typeface="CIDFont+F11"/>
              </a:rPr>
              <a:t>Dulla Ram, Labour Contractor [2014] 42 taxmann.com 349 (Punjab &amp; Haryana): </a:t>
            </a:r>
            <a:r>
              <a:rPr lang="en-US" sz="1900" b="0" i="0" u="none" strike="noStrike" baseline="0" dirty="0">
                <a:latin typeface="CIDFont+F11"/>
              </a:rPr>
              <a:t>where books of account are rejected in their entirety, Assessing Officer cannot rely upon any entry in those books of account for making an addition to assessee's taxable income under section 68</a:t>
            </a:r>
          </a:p>
          <a:p>
            <a:pPr algn="just"/>
            <a:endParaRPr lang="en-US" sz="1900" b="0" i="0" u="none" strike="noStrike" baseline="0" dirty="0">
              <a:latin typeface="CIDFont+F11"/>
            </a:endParaRPr>
          </a:p>
          <a:p>
            <a:pPr algn="just"/>
            <a:r>
              <a:rPr lang="en-US" sz="1900" b="1" i="1" dirty="0">
                <a:solidFill>
                  <a:srgbClr val="FF0000"/>
                </a:solidFill>
                <a:latin typeface="CIDFont+F11"/>
              </a:rPr>
              <a:t>Hence, contrary view is possible, especially when, creditors / loans have their nexus with business activity of the assessee …</a:t>
            </a:r>
            <a:endParaRPr lang="en-US" sz="1900" b="1" i="1" u="none" strike="noStrike" baseline="0" dirty="0">
              <a:solidFill>
                <a:srgbClr val="FF0000"/>
              </a:solidFill>
              <a:latin typeface="CIDFont+F11"/>
            </a:endParaRPr>
          </a:p>
        </p:txBody>
      </p:sp>
      <p:sp>
        <p:nvSpPr>
          <p:cNvPr id="4" name="Slide Number Placeholder 3">
            <a:extLst>
              <a:ext uri="{FF2B5EF4-FFF2-40B4-BE49-F238E27FC236}">
                <a16:creationId xmlns:a16="http://schemas.microsoft.com/office/drawing/2014/main" id="{61319E69-C7F9-EA8F-00C1-65C95C99C7C6}"/>
              </a:ext>
            </a:extLst>
          </p:cNvPr>
          <p:cNvSpPr>
            <a:spLocks noGrp="1"/>
          </p:cNvSpPr>
          <p:nvPr>
            <p:ph type="sldNum" sz="quarter" idx="12"/>
          </p:nvPr>
        </p:nvSpPr>
        <p:spPr/>
        <p:txBody>
          <a:bodyPr/>
          <a:lstStyle/>
          <a:p>
            <a:fld id="{1DDE8EEB-6852-48E6-9E57-F93CCB2C50B9}" type="slidenum">
              <a:rPr lang="en-IN" smtClean="0"/>
              <a:pPr/>
              <a:t>21</a:t>
            </a:fld>
            <a:endParaRPr lang="en-IN" dirty="0"/>
          </a:p>
        </p:txBody>
      </p:sp>
      <p:sp>
        <p:nvSpPr>
          <p:cNvPr id="7" name="Title 1">
            <a:extLst>
              <a:ext uri="{FF2B5EF4-FFF2-40B4-BE49-F238E27FC236}">
                <a16:creationId xmlns:a16="http://schemas.microsoft.com/office/drawing/2014/main" id="{F707511C-93E9-DE3A-0745-9BBCA5D2B2C6}"/>
              </a:ext>
            </a:extLst>
          </p:cNvPr>
          <p:cNvSpPr>
            <a:spLocks noGrp="1"/>
          </p:cNvSpPr>
          <p:nvPr>
            <p:ph type="title"/>
          </p:nvPr>
        </p:nvSpPr>
        <p:spPr>
          <a:xfrm>
            <a:off x="457200" y="341784"/>
            <a:ext cx="8229600" cy="1143000"/>
          </a:xfrm>
        </p:spPr>
        <p:txBody>
          <a:bodyPr/>
          <a:lstStyle/>
          <a:p>
            <a:r>
              <a:rPr lang="en-IN" sz="3600" dirty="0"/>
              <a:t>Rejection of books + 68 addition</a:t>
            </a:r>
          </a:p>
        </p:txBody>
      </p:sp>
    </p:spTree>
    <p:extLst>
      <p:ext uri="{BB962C8B-B14F-4D97-AF65-F5344CB8AC3E}">
        <p14:creationId xmlns:p14="http://schemas.microsoft.com/office/powerpoint/2010/main" val="13865056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E1CD7-976D-1368-6F8E-6E0846BD6FE3}"/>
              </a:ext>
            </a:extLst>
          </p:cNvPr>
          <p:cNvSpPr>
            <a:spLocks noGrp="1"/>
          </p:cNvSpPr>
          <p:nvPr>
            <p:ph type="title"/>
          </p:nvPr>
        </p:nvSpPr>
        <p:spPr>
          <a:xfrm>
            <a:off x="457200" y="341784"/>
            <a:ext cx="8229600" cy="1143000"/>
          </a:xfrm>
        </p:spPr>
        <p:txBody>
          <a:bodyPr/>
          <a:lstStyle/>
          <a:p>
            <a:r>
              <a:rPr lang="en-IN" sz="3600" dirty="0"/>
              <a:t>Opening balances</a:t>
            </a:r>
          </a:p>
        </p:txBody>
      </p:sp>
      <p:sp>
        <p:nvSpPr>
          <p:cNvPr id="3" name="Content Placeholder 2">
            <a:extLst>
              <a:ext uri="{FF2B5EF4-FFF2-40B4-BE49-F238E27FC236}">
                <a16:creationId xmlns:a16="http://schemas.microsoft.com/office/drawing/2014/main" id="{5458298B-BAE6-EEDA-ACAE-99349B7EBF75}"/>
              </a:ext>
            </a:extLst>
          </p:cNvPr>
          <p:cNvSpPr>
            <a:spLocks noGrp="1"/>
          </p:cNvSpPr>
          <p:nvPr>
            <p:ph idx="1"/>
          </p:nvPr>
        </p:nvSpPr>
        <p:spPr>
          <a:xfrm>
            <a:off x="457200" y="1340768"/>
            <a:ext cx="8229600" cy="4785395"/>
          </a:xfrm>
        </p:spPr>
        <p:txBody>
          <a:bodyPr/>
          <a:lstStyle/>
          <a:p>
            <a:pPr algn="just"/>
            <a:r>
              <a:rPr lang="en-US" sz="2200" dirty="0">
                <a:effectLst/>
                <a:latin typeface="+mj-lt"/>
              </a:rPr>
              <a:t>Income from undisclosed sources-Addition under s. 68/69-Opening capital or balance-Clear finding recorded by the Tribunal that the impugned amount was credited in the books of account of the assessee in the earlier previous year and was shown as closing capital of that year-Carried forward amount of the previous year does not become an investment or cash credit of the relevant year-Therefore, order of the Tribunal deleting the addition is sustained – </a:t>
            </a:r>
            <a:r>
              <a:rPr lang="en-US" sz="2200" b="1" i="1" dirty="0">
                <a:effectLst/>
                <a:latin typeface="+mj-lt"/>
              </a:rPr>
              <a:t>CIT V. Parameshwar Bohra – 301 ITR 404 (Raj)</a:t>
            </a:r>
          </a:p>
          <a:p>
            <a:pPr algn="l"/>
            <a:endParaRPr lang="en-US" sz="2200" b="1" i="1" u="none" strike="noStrike" baseline="0" dirty="0">
              <a:solidFill>
                <a:srgbClr val="FF0000"/>
              </a:solidFill>
              <a:latin typeface="+mj-lt"/>
            </a:endParaRPr>
          </a:p>
          <a:p>
            <a:pPr algn="l"/>
            <a:r>
              <a:rPr lang="en-US" sz="2200" dirty="0">
                <a:latin typeface="+mj-lt"/>
              </a:rPr>
              <a:t>…. Above principle is parallel to concept of addition </a:t>
            </a:r>
            <a:r>
              <a:rPr lang="en-US" sz="2200" b="1" i="1" dirty="0">
                <a:solidFill>
                  <a:srgbClr val="FF0000"/>
                </a:solidFill>
                <a:latin typeface="+mj-lt"/>
              </a:rPr>
              <a:t>only in that year </a:t>
            </a:r>
            <a:r>
              <a:rPr lang="en-US" sz="2200" dirty="0">
                <a:latin typeface="+mj-lt"/>
              </a:rPr>
              <a:t>where actual credit takes place in books  …</a:t>
            </a:r>
            <a:endParaRPr lang="en-US" sz="2200" u="none" strike="noStrike" baseline="0" dirty="0">
              <a:latin typeface="+mj-lt"/>
            </a:endParaRPr>
          </a:p>
          <a:p>
            <a:pPr algn="l"/>
            <a:endParaRPr lang="en-US" sz="2000" b="1" i="1" u="none" strike="noStrike" baseline="0" dirty="0">
              <a:solidFill>
                <a:srgbClr val="FF0000"/>
              </a:solidFill>
              <a:latin typeface="CIDFont+F11"/>
            </a:endParaRPr>
          </a:p>
        </p:txBody>
      </p:sp>
      <p:sp>
        <p:nvSpPr>
          <p:cNvPr id="4" name="Slide Number Placeholder 3">
            <a:extLst>
              <a:ext uri="{FF2B5EF4-FFF2-40B4-BE49-F238E27FC236}">
                <a16:creationId xmlns:a16="http://schemas.microsoft.com/office/drawing/2014/main" id="{61319E69-C7F9-EA8F-00C1-65C95C99C7C6}"/>
              </a:ext>
            </a:extLst>
          </p:cNvPr>
          <p:cNvSpPr>
            <a:spLocks noGrp="1"/>
          </p:cNvSpPr>
          <p:nvPr>
            <p:ph type="sldNum" sz="quarter" idx="12"/>
          </p:nvPr>
        </p:nvSpPr>
        <p:spPr/>
        <p:txBody>
          <a:bodyPr/>
          <a:lstStyle/>
          <a:p>
            <a:fld id="{1DDE8EEB-6852-48E6-9E57-F93CCB2C50B9}" type="slidenum">
              <a:rPr lang="en-IN" smtClean="0"/>
              <a:pPr/>
              <a:t>22</a:t>
            </a:fld>
            <a:endParaRPr lang="en-IN" dirty="0"/>
          </a:p>
        </p:txBody>
      </p:sp>
    </p:spTree>
    <p:extLst>
      <p:ext uri="{BB962C8B-B14F-4D97-AF65-F5344CB8AC3E}">
        <p14:creationId xmlns:p14="http://schemas.microsoft.com/office/powerpoint/2010/main" val="31687562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E1CD7-976D-1368-6F8E-6E0846BD6FE3}"/>
              </a:ext>
            </a:extLst>
          </p:cNvPr>
          <p:cNvSpPr>
            <a:spLocks noGrp="1"/>
          </p:cNvSpPr>
          <p:nvPr>
            <p:ph type="title"/>
          </p:nvPr>
        </p:nvSpPr>
        <p:spPr>
          <a:xfrm>
            <a:off x="457200" y="341784"/>
            <a:ext cx="8229600" cy="1143000"/>
          </a:xfrm>
        </p:spPr>
        <p:txBody>
          <a:bodyPr/>
          <a:lstStyle/>
          <a:p>
            <a:r>
              <a:rPr lang="en-IN" sz="3600" dirty="0"/>
              <a:t>First year of formation</a:t>
            </a:r>
          </a:p>
        </p:txBody>
      </p:sp>
      <p:sp>
        <p:nvSpPr>
          <p:cNvPr id="3" name="Content Placeholder 2">
            <a:extLst>
              <a:ext uri="{FF2B5EF4-FFF2-40B4-BE49-F238E27FC236}">
                <a16:creationId xmlns:a16="http://schemas.microsoft.com/office/drawing/2014/main" id="{5458298B-BAE6-EEDA-ACAE-99349B7EBF75}"/>
              </a:ext>
            </a:extLst>
          </p:cNvPr>
          <p:cNvSpPr>
            <a:spLocks noGrp="1"/>
          </p:cNvSpPr>
          <p:nvPr>
            <p:ph idx="1"/>
          </p:nvPr>
        </p:nvSpPr>
        <p:spPr>
          <a:xfrm>
            <a:off x="457200" y="1340768"/>
            <a:ext cx="8229600" cy="4785395"/>
          </a:xfrm>
        </p:spPr>
        <p:txBody>
          <a:bodyPr/>
          <a:lstStyle/>
          <a:p>
            <a:pPr algn="just"/>
            <a:r>
              <a:rPr lang="en-US" sz="2200" dirty="0">
                <a:effectLst/>
                <a:latin typeface="+mj-lt"/>
              </a:rPr>
              <a:t>Income—Cash credits—Addition—Assessee commenced its business in previous year2000-01—On first day of that accounting period cash credit entries appeared in books of account of assessee—AO made addition on account of unexplained cash credit—CIT(A)deleted addition—Tribunal upheld order of deletion of addition—Held, no addition can be made u/s 68 in hands of firm or any artificial person in first year of business that too on a day which is the first day of its business—It was first year of business of assessee, and no business activity having been shown to had been conducted by it that could lead to generation of Rs. 92,32,000/- on first day of relevant accounting period—Revenue’s appeal dismissed. – </a:t>
            </a:r>
            <a:r>
              <a:rPr lang="en-US" sz="2200" b="1" i="1" dirty="0">
                <a:effectLst/>
                <a:latin typeface="+mj-lt"/>
              </a:rPr>
              <a:t>CIT V. Lal Mohar &amp; Others – 409 ITR 95 (All) </a:t>
            </a:r>
            <a:r>
              <a:rPr lang="en-US" sz="2200" b="0" i="0" u="none" strike="noStrike" baseline="0" dirty="0">
                <a:latin typeface="+mj-lt"/>
              </a:rPr>
              <a:t>[SLP dismissed in 409 </a:t>
            </a:r>
            <a:r>
              <a:rPr lang="en-IN" sz="2200" b="0" i="0" u="none" strike="noStrike" baseline="0" dirty="0">
                <a:latin typeface="+mj-lt"/>
              </a:rPr>
              <a:t>ITR st 2]</a:t>
            </a:r>
            <a:endParaRPr lang="en-US" sz="2200" b="1" i="1" dirty="0">
              <a:effectLst/>
              <a:latin typeface="+mj-lt"/>
            </a:endParaRPr>
          </a:p>
          <a:p>
            <a:pPr algn="l"/>
            <a:endParaRPr lang="en-US" sz="2400" b="1" i="1" u="none" strike="noStrike" baseline="0" dirty="0">
              <a:latin typeface="CIDFont+F11"/>
            </a:endParaRPr>
          </a:p>
        </p:txBody>
      </p:sp>
      <p:sp>
        <p:nvSpPr>
          <p:cNvPr id="4" name="Slide Number Placeholder 3">
            <a:extLst>
              <a:ext uri="{FF2B5EF4-FFF2-40B4-BE49-F238E27FC236}">
                <a16:creationId xmlns:a16="http://schemas.microsoft.com/office/drawing/2014/main" id="{61319E69-C7F9-EA8F-00C1-65C95C99C7C6}"/>
              </a:ext>
            </a:extLst>
          </p:cNvPr>
          <p:cNvSpPr>
            <a:spLocks noGrp="1"/>
          </p:cNvSpPr>
          <p:nvPr>
            <p:ph type="sldNum" sz="quarter" idx="12"/>
          </p:nvPr>
        </p:nvSpPr>
        <p:spPr/>
        <p:txBody>
          <a:bodyPr/>
          <a:lstStyle/>
          <a:p>
            <a:fld id="{1DDE8EEB-6852-48E6-9E57-F93CCB2C50B9}" type="slidenum">
              <a:rPr lang="en-IN" smtClean="0"/>
              <a:pPr/>
              <a:t>23</a:t>
            </a:fld>
            <a:endParaRPr lang="en-IN" dirty="0"/>
          </a:p>
        </p:txBody>
      </p:sp>
    </p:spTree>
    <p:extLst>
      <p:ext uri="{BB962C8B-B14F-4D97-AF65-F5344CB8AC3E}">
        <p14:creationId xmlns:p14="http://schemas.microsoft.com/office/powerpoint/2010/main" val="14049484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58298B-BAE6-EEDA-ACAE-99349B7EBF75}"/>
              </a:ext>
            </a:extLst>
          </p:cNvPr>
          <p:cNvSpPr>
            <a:spLocks noGrp="1"/>
          </p:cNvSpPr>
          <p:nvPr>
            <p:ph idx="1"/>
          </p:nvPr>
        </p:nvSpPr>
        <p:spPr>
          <a:xfrm>
            <a:off x="457200" y="1340768"/>
            <a:ext cx="8229600" cy="4785395"/>
          </a:xfrm>
        </p:spPr>
        <p:txBody>
          <a:bodyPr/>
          <a:lstStyle/>
          <a:p>
            <a:pPr algn="l"/>
            <a:r>
              <a:rPr lang="en-US" sz="2400" b="0" i="0" u="none" strike="noStrike" baseline="0" dirty="0"/>
              <a:t>Similar other decisions which hold that, </a:t>
            </a:r>
            <a:r>
              <a:rPr lang="en-US" sz="2400" dirty="0"/>
              <a:t>addition u/s 68 not possible in </a:t>
            </a:r>
            <a:r>
              <a:rPr lang="en-US" sz="2400" b="0" i="0" u="none" strike="noStrike" baseline="0" dirty="0"/>
              <a:t>first year of formation –</a:t>
            </a:r>
          </a:p>
          <a:p>
            <a:pPr algn="l"/>
            <a:endParaRPr lang="en-US" sz="1900" b="0" i="0" u="none" strike="noStrike" baseline="0" dirty="0"/>
          </a:p>
          <a:p>
            <a:pPr algn="l"/>
            <a:r>
              <a:rPr lang="en-US" sz="1900" b="0" i="0" u="none" strike="noStrike" baseline="0" dirty="0"/>
              <a:t>GHAZIABAD FOOTWEAR </a:t>
            </a:r>
            <a:r>
              <a:rPr lang="en-IN" sz="1900" b="0" i="0" u="none" strike="noStrike" baseline="0" dirty="0"/>
              <a:t>(P.) LTD. 142 TAXMAN 18 (DELHI) </a:t>
            </a:r>
          </a:p>
          <a:p>
            <a:pPr algn="l"/>
            <a:r>
              <a:rPr lang="en-IN" sz="1900" b="0" i="0" u="none" strike="noStrike" baseline="0" dirty="0"/>
              <a:t>Bharat Engg. &amp; </a:t>
            </a:r>
            <a:r>
              <a:rPr lang="en-US" sz="1900" b="0" i="0" u="none" strike="noStrike" baseline="0" dirty="0"/>
              <a:t>Construction Co., (1972) 83 ITR 187 (SC) </a:t>
            </a:r>
          </a:p>
          <a:p>
            <a:pPr algn="l"/>
            <a:r>
              <a:rPr lang="en-US" sz="1900" b="0" i="0" u="none" strike="noStrike" baseline="0" dirty="0"/>
              <a:t>TAJ BOREWELLS [2007] 291 ITR 232 (Mad) </a:t>
            </a:r>
          </a:p>
          <a:p>
            <a:pPr algn="l"/>
            <a:r>
              <a:rPr lang="en-US" sz="1900" b="0" i="0" u="none" strike="noStrike" baseline="0" dirty="0"/>
              <a:t>All </a:t>
            </a:r>
            <a:r>
              <a:rPr lang="en-IN" sz="1900" b="0" i="0" u="none" strike="noStrike" baseline="0" dirty="0"/>
              <a:t>Bharat Engineering &amp; Construction Company 83 ITR 187, </a:t>
            </a:r>
          </a:p>
          <a:p>
            <a:pPr algn="l"/>
            <a:r>
              <a:rPr lang="it-IT" sz="1900" b="0" i="0" u="none" strike="noStrike" baseline="0" dirty="0"/>
              <a:t>Roshan Di Hatti 107 ITR 938 (SC)</a:t>
            </a:r>
            <a:endParaRPr lang="en-US" sz="1900" b="1" i="1" u="none" strike="noStrike" baseline="0" dirty="0"/>
          </a:p>
        </p:txBody>
      </p:sp>
      <p:sp>
        <p:nvSpPr>
          <p:cNvPr id="4" name="Slide Number Placeholder 3">
            <a:extLst>
              <a:ext uri="{FF2B5EF4-FFF2-40B4-BE49-F238E27FC236}">
                <a16:creationId xmlns:a16="http://schemas.microsoft.com/office/drawing/2014/main" id="{61319E69-C7F9-EA8F-00C1-65C95C99C7C6}"/>
              </a:ext>
            </a:extLst>
          </p:cNvPr>
          <p:cNvSpPr>
            <a:spLocks noGrp="1"/>
          </p:cNvSpPr>
          <p:nvPr>
            <p:ph type="sldNum" sz="quarter" idx="12"/>
          </p:nvPr>
        </p:nvSpPr>
        <p:spPr/>
        <p:txBody>
          <a:bodyPr/>
          <a:lstStyle/>
          <a:p>
            <a:fld id="{1DDE8EEB-6852-48E6-9E57-F93CCB2C50B9}" type="slidenum">
              <a:rPr lang="en-IN" smtClean="0"/>
              <a:pPr/>
              <a:t>24</a:t>
            </a:fld>
            <a:endParaRPr lang="en-IN" dirty="0"/>
          </a:p>
        </p:txBody>
      </p:sp>
      <p:sp>
        <p:nvSpPr>
          <p:cNvPr id="7" name="Title 1">
            <a:extLst>
              <a:ext uri="{FF2B5EF4-FFF2-40B4-BE49-F238E27FC236}">
                <a16:creationId xmlns:a16="http://schemas.microsoft.com/office/drawing/2014/main" id="{CB816E8E-2AE1-CC86-C84B-48BFC7895212}"/>
              </a:ext>
            </a:extLst>
          </p:cNvPr>
          <p:cNvSpPr>
            <a:spLocks noGrp="1"/>
          </p:cNvSpPr>
          <p:nvPr>
            <p:ph type="title"/>
          </p:nvPr>
        </p:nvSpPr>
        <p:spPr>
          <a:xfrm>
            <a:off x="457200" y="341784"/>
            <a:ext cx="8229600" cy="1143000"/>
          </a:xfrm>
        </p:spPr>
        <p:txBody>
          <a:bodyPr/>
          <a:lstStyle/>
          <a:p>
            <a:r>
              <a:rPr lang="en-IN" sz="3600" dirty="0"/>
              <a:t>First year of formation</a:t>
            </a:r>
          </a:p>
        </p:txBody>
      </p:sp>
    </p:spTree>
    <p:extLst>
      <p:ext uri="{BB962C8B-B14F-4D97-AF65-F5344CB8AC3E}">
        <p14:creationId xmlns:p14="http://schemas.microsoft.com/office/powerpoint/2010/main" val="39623443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E1CD7-976D-1368-6F8E-6E0846BD6FE3}"/>
              </a:ext>
            </a:extLst>
          </p:cNvPr>
          <p:cNvSpPr>
            <a:spLocks noGrp="1"/>
          </p:cNvSpPr>
          <p:nvPr>
            <p:ph type="title"/>
          </p:nvPr>
        </p:nvSpPr>
        <p:spPr>
          <a:xfrm>
            <a:off x="457200" y="341784"/>
            <a:ext cx="8229600" cy="1143000"/>
          </a:xfrm>
        </p:spPr>
        <p:txBody>
          <a:bodyPr/>
          <a:lstStyle/>
          <a:p>
            <a:r>
              <a:rPr lang="en-IN" sz="3600" dirty="0"/>
              <a:t>Head of income</a:t>
            </a:r>
            <a:endParaRPr lang="en-IN" dirty="0"/>
          </a:p>
        </p:txBody>
      </p:sp>
      <p:sp>
        <p:nvSpPr>
          <p:cNvPr id="3" name="Content Placeholder 2">
            <a:extLst>
              <a:ext uri="{FF2B5EF4-FFF2-40B4-BE49-F238E27FC236}">
                <a16:creationId xmlns:a16="http://schemas.microsoft.com/office/drawing/2014/main" id="{5458298B-BAE6-EEDA-ACAE-99349B7EBF75}"/>
              </a:ext>
            </a:extLst>
          </p:cNvPr>
          <p:cNvSpPr>
            <a:spLocks noGrp="1"/>
          </p:cNvSpPr>
          <p:nvPr>
            <p:ph idx="1"/>
          </p:nvPr>
        </p:nvSpPr>
        <p:spPr>
          <a:xfrm>
            <a:off x="457200" y="1340768"/>
            <a:ext cx="8229600" cy="4785395"/>
          </a:xfrm>
        </p:spPr>
        <p:txBody>
          <a:bodyPr/>
          <a:lstStyle/>
          <a:p>
            <a:pPr algn="l"/>
            <a:r>
              <a:rPr lang="en-US" sz="2300" u="none" strike="noStrike" baseline="0" dirty="0">
                <a:latin typeface="CIDFont+F11"/>
              </a:rPr>
              <a:t>Addition u/s 68 (or other connected sections), can be made only after, the source thereof is not substantiated</a:t>
            </a:r>
          </a:p>
          <a:p>
            <a:pPr marL="0" indent="0" algn="l">
              <a:buNone/>
            </a:pPr>
            <a:endParaRPr lang="en-US" sz="2300" u="none" strike="noStrike" baseline="0" dirty="0">
              <a:latin typeface="CIDFont+F11"/>
            </a:endParaRPr>
          </a:p>
          <a:p>
            <a:pPr algn="l"/>
            <a:r>
              <a:rPr lang="en-US" sz="2300" dirty="0">
                <a:latin typeface="CIDFont+F11"/>
              </a:rPr>
              <a:t>In such a case, addition u/s 68 can’t be pushed into any of the five regular heads of income</a:t>
            </a:r>
          </a:p>
          <a:p>
            <a:pPr marL="0" indent="0" algn="l">
              <a:buNone/>
            </a:pPr>
            <a:endParaRPr lang="en-US" sz="2300" dirty="0">
              <a:latin typeface="CIDFont+F11"/>
            </a:endParaRPr>
          </a:p>
          <a:p>
            <a:pPr algn="l"/>
            <a:r>
              <a:rPr lang="en-US" sz="2300" u="none" strike="noStrike" baseline="0" dirty="0">
                <a:latin typeface="CIDFont+F11"/>
              </a:rPr>
              <a:t>Similar was the ruling in f</a:t>
            </a:r>
            <a:r>
              <a:rPr lang="en-US" sz="2300" dirty="0">
                <a:latin typeface="CIDFont+F11"/>
              </a:rPr>
              <a:t>ollowing cases</a:t>
            </a:r>
          </a:p>
          <a:p>
            <a:pPr marL="0" indent="0" algn="l">
              <a:buNone/>
            </a:pPr>
            <a:r>
              <a:rPr lang="en-IN" sz="2200" b="0" i="0" u="none" strike="noStrike" baseline="0" dirty="0">
                <a:latin typeface="CIDFont+F6"/>
              </a:rPr>
              <a:t>	- CIT v. Orissa </a:t>
            </a:r>
            <a:r>
              <a:rPr lang="en-US" sz="2200" b="0" i="0" u="none" strike="noStrike" baseline="0" dirty="0">
                <a:latin typeface="CIDFont+F6"/>
              </a:rPr>
              <a:t>Corpn. (P.) Ltd. [1986] 159 ITR 78 </a:t>
            </a:r>
            <a:r>
              <a:rPr lang="en-IN" sz="2200" b="0" i="0" u="none" strike="noStrike" baseline="0" dirty="0">
                <a:latin typeface="CIDFont+F6"/>
              </a:rPr>
              <a:t>(SC)</a:t>
            </a:r>
          </a:p>
          <a:p>
            <a:pPr marL="0" indent="0" algn="l">
              <a:buNone/>
            </a:pPr>
            <a:r>
              <a:rPr lang="en-IN" sz="2200" b="0" i="0" u="none" strike="noStrike" baseline="0" dirty="0">
                <a:latin typeface="CIDFont+F5"/>
              </a:rPr>
              <a:t>	-  Fakir </a:t>
            </a:r>
            <a:r>
              <a:rPr lang="fi-FI" sz="2200" b="0" i="0" u="none" strike="noStrike" baseline="0" dirty="0">
                <a:latin typeface="CIDFont+F5"/>
              </a:rPr>
              <a:t>Mohamed Haji Hasan (2002) 120 Taxman </a:t>
            </a:r>
            <a:r>
              <a:rPr lang="en-IN" sz="2200" b="0" i="0" u="none" strike="noStrike" baseline="0" dirty="0">
                <a:latin typeface="CIDFont+F5"/>
              </a:rPr>
              <a:t>11.</a:t>
            </a:r>
          </a:p>
          <a:p>
            <a:pPr marL="0" indent="0" algn="l">
              <a:buNone/>
            </a:pPr>
            <a:endParaRPr lang="en-IN" sz="2200" b="0" i="0" u="none" strike="noStrike" baseline="0" dirty="0">
              <a:latin typeface="CIDFont+F5"/>
            </a:endParaRPr>
          </a:p>
          <a:p>
            <a:r>
              <a:rPr lang="en-IN" sz="2000" b="1" i="1" dirty="0">
                <a:solidFill>
                  <a:srgbClr val="FF0000"/>
                </a:solidFill>
                <a:latin typeface="CIDFont+F5"/>
              </a:rPr>
              <a:t>However, a distant view could be possible if link / nexus is demonstrated</a:t>
            </a:r>
            <a:endParaRPr lang="en-US" sz="2000" b="1" i="1" u="none" strike="noStrike" baseline="0" dirty="0">
              <a:solidFill>
                <a:srgbClr val="FF0000"/>
              </a:solidFill>
              <a:latin typeface="CIDFont+F11"/>
            </a:endParaRPr>
          </a:p>
        </p:txBody>
      </p:sp>
      <p:sp>
        <p:nvSpPr>
          <p:cNvPr id="4" name="Slide Number Placeholder 3">
            <a:extLst>
              <a:ext uri="{FF2B5EF4-FFF2-40B4-BE49-F238E27FC236}">
                <a16:creationId xmlns:a16="http://schemas.microsoft.com/office/drawing/2014/main" id="{61319E69-C7F9-EA8F-00C1-65C95C99C7C6}"/>
              </a:ext>
            </a:extLst>
          </p:cNvPr>
          <p:cNvSpPr>
            <a:spLocks noGrp="1"/>
          </p:cNvSpPr>
          <p:nvPr>
            <p:ph type="sldNum" sz="quarter" idx="12"/>
          </p:nvPr>
        </p:nvSpPr>
        <p:spPr/>
        <p:txBody>
          <a:bodyPr/>
          <a:lstStyle/>
          <a:p>
            <a:fld id="{1DDE8EEB-6852-48E6-9E57-F93CCB2C50B9}" type="slidenum">
              <a:rPr lang="en-IN" smtClean="0"/>
              <a:pPr/>
              <a:t>25</a:t>
            </a:fld>
            <a:endParaRPr lang="en-IN" dirty="0"/>
          </a:p>
        </p:txBody>
      </p:sp>
    </p:spTree>
    <p:extLst>
      <p:ext uri="{BB962C8B-B14F-4D97-AF65-F5344CB8AC3E}">
        <p14:creationId xmlns:p14="http://schemas.microsoft.com/office/powerpoint/2010/main" val="11969001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E1CD7-976D-1368-6F8E-6E0846BD6FE3}"/>
              </a:ext>
            </a:extLst>
          </p:cNvPr>
          <p:cNvSpPr>
            <a:spLocks noGrp="1"/>
          </p:cNvSpPr>
          <p:nvPr>
            <p:ph type="title"/>
          </p:nvPr>
        </p:nvSpPr>
        <p:spPr>
          <a:xfrm>
            <a:off x="457200" y="404664"/>
            <a:ext cx="8229600" cy="868958"/>
          </a:xfrm>
        </p:spPr>
        <p:txBody>
          <a:bodyPr/>
          <a:lstStyle/>
          <a:p>
            <a:r>
              <a:rPr lang="en-IN" sz="3600" dirty="0"/>
              <a:t>Subsequent settlement / Squaring off</a:t>
            </a:r>
          </a:p>
        </p:txBody>
      </p:sp>
      <p:sp>
        <p:nvSpPr>
          <p:cNvPr id="3" name="Content Placeholder 2">
            <a:extLst>
              <a:ext uri="{FF2B5EF4-FFF2-40B4-BE49-F238E27FC236}">
                <a16:creationId xmlns:a16="http://schemas.microsoft.com/office/drawing/2014/main" id="{5458298B-BAE6-EEDA-ACAE-99349B7EBF75}"/>
              </a:ext>
            </a:extLst>
          </p:cNvPr>
          <p:cNvSpPr>
            <a:spLocks noGrp="1"/>
          </p:cNvSpPr>
          <p:nvPr>
            <p:ph idx="1"/>
          </p:nvPr>
        </p:nvSpPr>
        <p:spPr>
          <a:xfrm>
            <a:off x="457200" y="1196752"/>
            <a:ext cx="8229600" cy="4929411"/>
          </a:xfrm>
        </p:spPr>
        <p:txBody>
          <a:bodyPr/>
          <a:lstStyle/>
          <a:p>
            <a:r>
              <a:rPr lang="en-US" sz="2000" u="none" strike="noStrike" baseline="0" dirty="0"/>
              <a:t>At times, situations aris</a:t>
            </a:r>
            <a:r>
              <a:rPr lang="en-US" sz="2000" dirty="0"/>
              <a:t>e which demonstrate that, in subsequent period, some loan / debt is settled … </a:t>
            </a:r>
          </a:p>
          <a:p>
            <a:pPr marL="0" indent="0">
              <a:buNone/>
            </a:pPr>
            <a:endParaRPr lang="en-US" sz="2000" dirty="0"/>
          </a:p>
          <a:p>
            <a:r>
              <a:rPr lang="en-US" sz="2000" dirty="0"/>
              <a:t>Issue arises, whether, such a factum will eliminate possibility of addition u/s 68</a:t>
            </a:r>
          </a:p>
          <a:p>
            <a:endParaRPr lang="en-US" sz="2000" u="none" strike="noStrike" baseline="0" dirty="0"/>
          </a:p>
          <a:p>
            <a:pPr algn="l"/>
            <a:r>
              <a:rPr lang="en-US" sz="2000" dirty="0"/>
              <a:t>Favorable views</a:t>
            </a:r>
          </a:p>
          <a:p>
            <a:pPr marL="0" indent="0" algn="l">
              <a:buNone/>
            </a:pPr>
            <a:r>
              <a:rPr lang="en-IN" sz="2000" b="0" u="none" strike="noStrike" baseline="0" dirty="0"/>
              <a:t>	</a:t>
            </a:r>
            <a:r>
              <a:rPr lang="en-IN" sz="1700" b="0" u="none" strike="noStrike" baseline="0" dirty="0"/>
              <a:t>Neotech Nutrients Pvt Ltd Vs ACIT 2020-TIOL-1632-ITAT-DEL </a:t>
            </a:r>
          </a:p>
          <a:p>
            <a:pPr marL="0" indent="0" algn="l">
              <a:buNone/>
            </a:pPr>
            <a:r>
              <a:rPr lang="en-IN" sz="1700" b="0" u="none" strike="noStrike" baseline="0" dirty="0"/>
              <a:t>	</a:t>
            </a:r>
            <a:r>
              <a:rPr lang="en-US" sz="1700" b="0" i="0" u="none" strike="noStrike" baseline="0" dirty="0"/>
              <a:t>Rohini Builders 256 ITR 360 Guj </a:t>
            </a:r>
          </a:p>
          <a:p>
            <a:pPr marL="0" indent="0" algn="l">
              <a:buNone/>
            </a:pPr>
            <a:r>
              <a:rPr lang="en-IN" sz="1700" b="0" i="0" u="none" strike="noStrike" baseline="0" dirty="0"/>
              <a:t>	Ras Concepts Pvt. Ltd. 95 ITR Tri 46 Ahd.</a:t>
            </a:r>
          </a:p>
          <a:p>
            <a:pPr marL="0" indent="0" algn="l">
              <a:buNone/>
            </a:pPr>
            <a:endParaRPr lang="en-IN" sz="1800" b="0" i="0" u="none" strike="noStrike" baseline="0" dirty="0"/>
          </a:p>
          <a:p>
            <a:pPr algn="l"/>
            <a:r>
              <a:rPr lang="en-IN" sz="2000" b="0" i="0" u="none" strike="noStrike" baseline="0" dirty="0"/>
              <a:t>Contrary view appears in </a:t>
            </a:r>
            <a:r>
              <a:rPr lang="en-IN" sz="2000" dirty="0"/>
              <a:t>CIT V. Seema Jain – 406 ITR 411 (Del)</a:t>
            </a:r>
          </a:p>
          <a:p>
            <a:pPr algn="l"/>
            <a:endParaRPr lang="en-IN" sz="1200" dirty="0"/>
          </a:p>
          <a:p>
            <a:pPr algn="l"/>
            <a:r>
              <a:rPr lang="en-IN" sz="2400" b="1" i="1" dirty="0">
                <a:solidFill>
                  <a:srgbClr val="FF0000"/>
                </a:solidFill>
              </a:rPr>
              <a:t>Remains a question of facts … hence, debatable …</a:t>
            </a:r>
          </a:p>
          <a:p>
            <a:pPr algn="l"/>
            <a:endParaRPr lang="en-US" sz="2000" i="1" u="none" strike="noStrike" baseline="0" dirty="0"/>
          </a:p>
        </p:txBody>
      </p:sp>
      <p:sp>
        <p:nvSpPr>
          <p:cNvPr id="4" name="Slide Number Placeholder 3">
            <a:extLst>
              <a:ext uri="{FF2B5EF4-FFF2-40B4-BE49-F238E27FC236}">
                <a16:creationId xmlns:a16="http://schemas.microsoft.com/office/drawing/2014/main" id="{61319E69-C7F9-EA8F-00C1-65C95C99C7C6}"/>
              </a:ext>
            </a:extLst>
          </p:cNvPr>
          <p:cNvSpPr>
            <a:spLocks noGrp="1"/>
          </p:cNvSpPr>
          <p:nvPr>
            <p:ph type="sldNum" sz="quarter" idx="12"/>
          </p:nvPr>
        </p:nvSpPr>
        <p:spPr/>
        <p:txBody>
          <a:bodyPr/>
          <a:lstStyle/>
          <a:p>
            <a:fld id="{1DDE8EEB-6852-48E6-9E57-F93CCB2C50B9}" type="slidenum">
              <a:rPr lang="en-IN" smtClean="0"/>
              <a:pPr/>
              <a:t>26</a:t>
            </a:fld>
            <a:endParaRPr lang="en-IN" dirty="0"/>
          </a:p>
        </p:txBody>
      </p:sp>
    </p:spTree>
    <p:extLst>
      <p:ext uri="{BB962C8B-B14F-4D97-AF65-F5344CB8AC3E}">
        <p14:creationId xmlns:p14="http://schemas.microsoft.com/office/powerpoint/2010/main" val="15332952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E1CD7-976D-1368-6F8E-6E0846BD6FE3}"/>
              </a:ext>
            </a:extLst>
          </p:cNvPr>
          <p:cNvSpPr>
            <a:spLocks noGrp="1"/>
          </p:cNvSpPr>
          <p:nvPr>
            <p:ph type="title"/>
          </p:nvPr>
        </p:nvSpPr>
        <p:spPr>
          <a:xfrm>
            <a:off x="457200" y="404664"/>
            <a:ext cx="8229600" cy="1012974"/>
          </a:xfrm>
        </p:spPr>
        <p:txBody>
          <a:bodyPr/>
          <a:lstStyle/>
          <a:p>
            <a:r>
              <a:rPr lang="en-IN" sz="3600" dirty="0"/>
              <a:t>Onus</a:t>
            </a:r>
            <a:endParaRPr lang="en-IN" sz="4800" dirty="0"/>
          </a:p>
        </p:txBody>
      </p:sp>
      <p:sp>
        <p:nvSpPr>
          <p:cNvPr id="3" name="Content Placeholder 2">
            <a:extLst>
              <a:ext uri="{FF2B5EF4-FFF2-40B4-BE49-F238E27FC236}">
                <a16:creationId xmlns:a16="http://schemas.microsoft.com/office/drawing/2014/main" id="{5458298B-BAE6-EEDA-ACAE-99349B7EBF75}"/>
              </a:ext>
            </a:extLst>
          </p:cNvPr>
          <p:cNvSpPr>
            <a:spLocks noGrp="1"/>
          </p:cNvSpPr>
          <p:nvPr>
            <p:ph idx="1"/>
          </p:nvPr>
        </p:nvSpPr>
        <p:spPr>
          <a:xfrm>
            <a:off x="457200" y="1268760"/>
            <a:ext cx="8229600" cy="4857403"/>
          </a:xfrm>
        </p:spPr>
        <p:txBody>
          <a:bodyPr/>
          <a:lstStyle/>
          <a:p>
            <a:pPr algn="just"/>
            <a:r>
              <a:rPr lang="en-US" sz="2100" b="0" i="0" u="none" strike="noStrike" baseline="0" dirty="0">
                <a:latin typeface="+mj-lt"/>
              </a:rPr>
              <a:t>Section 68 </a:t>
            </a:r>
            <a:r>
              <a:rPr lang="en-US" sz="2100" dirty="0">
                <a:latin typeface="+mj-lt"/>
              </a:rPr>
              <a:t>creates rule of evidence, i.e. who has to discharge the onus, is what is stated here</a:t>
            </a:r>
          </a:p>
          <a:p>
            <a:pPr marL="0" indent="0" algn="just">
              <a:buNone/>
            </a:pPr>
            <a:endParaRPr lang="en-US" sz="700" dirty="0">
              <a:latin typeface="+mj-lt"/>
            </a:endParaRPr>
          </a:p>
          <a:p>
            <a:pPr algn="just"/>
            <a:r>
              <a:rPr lang="en-US" sz="2100" dirty="0">
                <a:latin typeface="+mj-lt"/>
              </a:rPr>
              <a:t>Primary onus v. absolute onus</a:t>
            </a:r>
          </a:p>
          <a:p>
            <a:pPr marL="0" indent="0" algn="just">
              <a:buNone/>
            </a:pPr>
            <a:endParaRPr lang="en-US" sz="700" dirty="0">
              <a:latin typeface="+mj-lt"/>
            </a:endParaRPr>
          </a:p>
          <a:p>
            <a:pPr algn="just"/>
            <a:r>
              <a:rPr lang="en-US" sz="2100" b="0" i="0" u="none" strike="noStrike" baseline="0" dirty="0">
                <a:latin typeface="+mj-lt"/>
              </a:rPr>
              <a:t>The primary onus to substantiate credit, explaining the nature and source thereof satisfactorily, is on the assessee. </a:t>
            </a:r>
          </a:p>
          <a:p>
            <a:pPr marL="0" indent="0" algn="just">
              <a:buNone/>
            </a:pPr>
            <a:endParaRPr lang="en-US" sz="700" b="0" i="0" u="none" strike="noStrike" baseline="0" dirty="0">
              <a:latin typeface="+mj-lt"/>
            </a:endParaRPr>
          </a:p>
          <a:p>
            <a:pPr algn="just"/>
            <a:r>
              <a:rPr lang="en-US" sz="2100" b="0" i="0" u="none" strike="noStrike" baseline="0" dirty="0">
                <a:latin typeface="+mj-lt"/>
              </a:rPr>
              <a:t>Parameters of primary onus are three-fold – i.e. </a:t>
            </a:r>
          </a:p>
          <a:p>
            <a:pPr marL="0" indent="0" algn="just">
              <a:buNone/>
            </a:pPr>
            <a:r>
              <a:rPr lang="en-US" sz="1800" dirty="0">
                <a:latin typeface="+mj-lt"/>
              </a:rPr>
              <a:t>	(i) </a:t>
            </a:r>
            <a:r>
              <a:rPr lang="en-US" sz="1800" b="0" i="0" u="none" strike="noStrike" baseline="0" dirty="0">
                <a:latin typeface="+mj-lt"/>
              </a:rPr>
              <a:t>identity, </a:t>
            </a:r>
          </a:p>
          <a:p>
            <a:pPr marL="0" indent="0" algn="just">
              <a:buNone/>
            </a:pPr>
            <a:r>
              <a:rPr lang="en-US" sz="1800" dirty="0">
                <a:latin typeface="+mj-lt"/>
              </a:rPr>
              <a:t>	(ii) </a:t>
            </a:r>
            <a:r>
              <a:rPr lang="en-US" sz="1800" b="0" i="0" u="none" strike="noStrike" baseline="0" dirty="0">
                <a:latin typeface="+mj-lt"/>
              </a:rPr>
              <a:t>capacity and </a:t>
            </a:r>
          </a:p>
          <a:p>
            <a:pPr marL="0" indent="0" algn="just">
              <a:buNone/>
            </a:pPr>
            <a:r>
              <a:rPr lang="en-US" sz="1800" dirty="0">
                <a:latin typeface="+mj-lt"/>
              </a:rPr>
              <a:t>	(iii) </a:t>
            </a:r>
            <a:r>
              <a:rPr lang="en-US" sz="1800" b="0" i="0" u="none" strike="noStrike" baseline="0" dirty="0">
                <a:latin typeface="+mj-lt"/>
              </a:rPr>
              <a:t>genuineness</a:t>
            </a:r>
          </a:p>
          <a:p>
            <a:pPr marL="0" indent="0" algn="just">
              <a:buNone/>
            </a:pPr>
            <a:endParaRPr lang="en-US" sz="700" b="0" i="0" u="none" strike="noStrike" baseline="0" dirty="0">
              <a:latin typeface="+mj-lt"/>
            </a:endParaRPr>
          </a:p>
          <a:p>
            <a:pPr algn="just"/>
            <a:r>
              <a:rPr lang="en-US" sz="2100" dirty="0">
                <a:latin typeface="+mj-lt"/>
              </a:rPr>
              <a:t>Primary onus is required to be discharged on the basis of relevant material … mere saying in words is not sufficient unless backed up with evidence</a:t>
            </a:r>
          </a:p>
          <a:p>
            <a:pPr algn="l"/>
            <a:endParaRPr lang="en-US" sz="2000" i="1" u="none" strike="noStrike" baseline="0" dirty="0">
              <a:latin typeface="CIDFont+F11"/>
            </a:endParaRPr>
          </a:p>
        </p:txBody>
      </p:sp>
      <p:sp>
        <p:nvSpPr>
          <p:cNvPr id="4" name="Slide Number Placeholder 3">
            <a:extLst>
              <a:ext uri="{FF2B5EF4-FFF2-40B4-BE49-F238E27FC236}">
                <a16:creationId xmlns:a16="http://schemas.microsoft.com/office/drawing/2014/main" id="{61319E69-C7F9-EA8F-00C1-65C95C99C7C6}"/>
              </a:ext>
            </a:extLst>
          </p:cNvPr>
          <p:cNvSpPr>
            <a:spLocks noGrp="1"/>
          </p:cNvSpPr>
          <p:nvPr>
            <p:ph type="sldNum" sz="quarter" idx="12"/>
          </p:nvPr>
        </p:nvSpPr>
        <p:spPr/>
        <p:txBody>
          <a:bodyPr/>
          <a:lstStyle/>
          <a:p>
            <a:fld id="{1DDE8EEB-6852-48E6-9E57-F93CCB2C50B9}" type="slidenum">
              <a:rPr lang="en-IN" smtClean="0"/>
              <a:pPr/>
              <a:t>27</a:t>
            </a:fld>
            <a:endParaRPr lang="en-IN" dirty="0"/>
          </a:p>
        </p:txBody>
      </p:sp>
    </p:spTree>
    <p:extLst>
      <p:ext uri="{BB962C8B-B14F-4D97-AF65-F5344CB8AC3E}">
        <p14:creationId xmlns:p14="http://schemas.microsoft.com/office/powerpoint/2010/main" val="11543998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58298B-BAE6-EEDA-ACAE-99349B7EBF75}"/>
              </a:ext>
            </a:extLst>
          </p:cNvPr>
          <p:cNvSpPr>
            <a:spLocks noGrp="1"/>
          </p:cNvSpPr>
          <p:nvPr>
            <p:ph idx="1"/>
          </p:nvPr>
        </p:nvSpPr>
        <p:spPr>
          <a:xfrm>
            <a:off x="457200" y="1124744"/>
            <a:ext cx="8229600" cy="5001419"/>
          </a:xfrm>
        </p:spPr>
        <p:txBody>
          <a:bodyPr/>
          <a:lstStyle/>
          <a:p>
            <a:pPr algn="just"/>
            <a:r>
              <a:rPr lang="en-US" sz="1700" dirty="0"/>
              <a:t>Where any sum is found credited in the books of an assessee maintained for any previous year, and the </a:t>
            </a:r>
            <a:r>
              <a:rPr lang="en-US" sz="1700" b="1" i="1" dirty="0">
                <a:highlight>
                  <a:srgbClr val="FFFF00"/>
                </a:highlight>
              </a:rPr>
              <a:t>assessee offers </a:t>
            </a:r>
            <a:r>
              <a:rPr lang="en-US" sz="1700" dirty="0"/>
              <a:t>no explanation about the nature and source thereof or the explanation offered by him is not, in the </a:t>
            </a:r>
            <a:r>
              <a:rPr lang="en-US" sz="1700" b="1" i="1" dirty="0">
                <a:solidFill>
                  <a:srgbClr val="FF0000"/>
                </a:solidFill>
              </a:rPr>
              <a:t>opinion of the Assessing Officer</a:t>
            </a:r>
            <a:r>
              <a:rPr lang="en-US" sz="1700" dirty="0"/>
              <a:t>, </a:t>
            </a:r>
            <a:r>
              <a:rPr lang="en-US" sz="1700" b="1" i="1" dirty="0">
                <a:highlight>
                  <a:srgbClr val="FFFF00"/>
                </a:highlight>
              </a:rPr>
              <a:t>satisfactory</a:t>
            </a:r>
            <a:r>
              <a:rPr lang="en-US" sz="1700" dirty="0"/>
              <a:t>, the sum so credited may be charged to income-tax as the income of the assessee of that previous year</a:t>
            </a:r>
          </a:p>
          <a:p>
            <a:pPr algn="l"/>
            <a:endParaRPr lang="en-US" sz="1700" b="0" i="0" u="none" strike="noStrike" baseline="0" dirty="0">
              <a:latin typeface="Arial" panose="020B0604020202020204" pitchFamily="34" charset="0"/>
            </a:endParaRPr>
          </a:p>
          <a:p>
            <a:pPr algn="l"/>
            <a:r>
              <a:rPr lang="en-US" sz="1800" b="0" i="0" u="none" strike="noStrike" baseline="0" dirty="0">
                <a:latin typeface="Arial" panose="020B0604020202020204" pitchFamily="34" charset="0"/>
              </a:rPr>
              <a:t>From the above </a:t>
            </a:r>
            <a:r>
              <a:rPr lang="en-US" sz="1800" dirty="0">
                <a:latin typeface="Arial" panose="020B0604020202020204" pitchFamily="34" charset="0"/>
              </a:rPr>
              <a:t>wording, it transpires that, </a:t>
            </a:r>
          </a:p>
          <a:p>
            <a:pPr lvl="1"/>
            <a:r>
              <a:rPr lang="en-US" sz="1400" dirty="0"/>
              <a:t>As far as AO is concerned, it is his opinion</a:t>
            </a:r>
          </a:p>
          <a:p>
            <a:pPr lvl="1"/>
            <a:r>
              <a:rPr lang="en-US" sz="1400" dirty="0"/>
              <a:t>As far as Assessee is concerned, he has to lead evidence of a satisfactory manner</a:t>
            </a:r>
          </a:p>
          <a:p>
            <a:pPr algn="l"/>
            <a:endParaRPr lang="en-US" sz="1800" dirty="0">
              <a:latin typeface="Arial" panose="020B0604020202020204" pitchFamily="34" charset="0"/>
            </a:endParaRPr>
          </a:p>
          <a:p>
            <a:pPr algn="l"/>
            <a:r>
              <a:rPr lang="en-US" sz="2000" i="1" u="none" strike="noStrike" baseline="0" dirty="0">
                <a:latin typeface="CIDFont+F11"/>
              </a:rPr>
              <a:t>Degrees in ITA</a:t>
            </a:r>
          </a:p>
          <a:p>
            <a:pPr lvl="1"/>
            <a:r>
              <a:rPr lang="en-US" sz="1600" i="1" dirty="0">
                <a:latin typeface="CIDFont+F11"/>
              </a:rPr>
              <a:t>Suspicion</a:t>
            </a:r>
          </a:p>
          <a:p>
            <a:pPr lvl="1"/>
            <a:r>
              <a:rPr lang="en-US" sz="1600" i="1" dirty="0">
                <a:latin typeface="CIDFont+F11"/>
              </a:rPr>
              <a:t>Information</a:t>
            </a:r>
          </a:p>
          <a:p>
            <a:pPr lvl="1"/>
            <a:r>
              <a:rPr lang="en-US" sz="1600" i="1" dirty="0">
                <a:latin typeface="CIDFont+F11"/>
              </a:rPr>
              <a:t>Opinion</a:t>
            </a:r>
          </a:p>
          <a:p>
            <a:pPr lvl="1"/>
            <a:r>
              <a:rPr lang="en-US" sz="1600" i="1" u="none" strike="noStrike" baseline="0" dirty="0">
                <a:latin typeface="CIDFont+F11"/>
              </a:rPr>
              <a:t>Reason to believe</a:t>
            </a:r>
          </a:p>
          <a:p>
            <a:pPr lvl="1"/>
            <a:r>
              <a:rPr lang="en-US" sz="1600" i="1" dirty="0">
                <a:latin typeface="CIDFont+F11"/>
              </a:rPr>
              <a:t>Satisfaction</a:t>
            </a:r>
            <a:endParaRPr lang="en-US" sz="1600" i="1" u="none" strike="noStrike" baseline="0" dirty="0">
              <a:latin typeface="CIDFont+F11"/>
            </a:endParaRPr>
          </a:p>
        </p:txBody>
      </p:sp>
      <p:sp>
        <p:nvSpPr>
          <p:cNvPr id="4" name="Slide Number Placeholder 3">
            <a:extLst>
              <a:ext uri="{FF2B5EF4-FFF2-40B4-BE49-F238E27FC236}">
                <a16:creationId xmlns:a16="http://schemas.microsoft.com/office/drawing/2014/main" id="{61319E69-C7F9-EA8F-00C1-65C95C99C7C6}"/>
              </a:ext>
            </a:extLst>
          </p:cNvPr>
          <p:cNvSpPr>
            <a:spLocks noGrp="1"/>
          </p:cNvSpPr>
          <p:nvPr>
            <p:ph type="sldNum" sz="quarter" idx="12"/>
          </p:nvPr>
        </p:nvSpPr>
        <p:spPr/>
        <p:txBody>
          <a:bodyPr/>
          <a:lstStyle/>
          <a:p>
            <a:fld id="{1DDE8EEB-6852-48E6-9E57-F93CCB2C50B9}" type="slidenum">
              <a:rPr lang="en-IN" smtClean="0"/>
              <a:pPr/>
              <a:t>28</a:t>
            </a:fld>
            <a:endParaRPr lang="en-IN" dirty="0"/>
          </a:p>
        </p:txBody>
      </p:sp>
      <p:sp>
        <p:nvSpPr>
          <p:cNvPr id="7" name="Title 1">
            <a:extLst>
              <a:ext uri="{FF2B5EF4-FFF2-40B4-BE49-F238E27FC236}">
                <a16:creationId xmlns:a16="http://schemas.microsoft.com/office/drawing/2014/main" id="{97AADD8B-AD6F-F8E1-EA04-D97FE44D0F1C}"/>
              </a:ext>
            </a:extLst>
          </p:cNvPr>
          <p:cNvSpPr>
            <a:spLocks noGrp="1"/>
          </p:cNvSpPr>
          <p:nvPr>
            <p:ph type="title"/>
          </p:nvPr>
        </p:nvSpPr>
        <p:spPr>
          <a:xfrm>
            <a:off x="457200" y="404664"/>
            <a:ext cx="8229600" cy="1012974"/>
          </a:xfrm>
        </p:spPr>
        <p:txBody>
          <a:bodyPr/>
          <a:lstStyle/>
          <a:p>
            <a:r>
              <a:rPr lang="en-IN" sz="3600" dirty="0"/>
              <a:t>Onus</a:t>
            </a:r>
            <a:endParaRPr lang="en-IN" sz="4800" dirty="0"/>
          </a:p>
        </p:txBody>
      </p:sp>
    </p:spTree>
    <p:extLst>
      <p:ext uri="{BB962C8B-B14F-4D97-AF65-F5344CB8AC3E}">
        <p14:creationId xmlns:p14="http://schemas.microsoft.com/office/powerpoint/2010/main" val="42224867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58298B-BAE6-EEDA-ACAE-99349B7EBF75}"/>
              </a:ext>
            </a:extLst>
          </p:cNvPr>
          <p:cNvSpPr>
            <a:spLocks noGrp="1"/>
          </p:cNvSpPr>
          <p:nvPr>
            <p:ph idx="1"/>
          </p:nvPr>
        </p:nvSpPr>
        <p:spPr>
          <a:xfrm>
            <a:off x="457200" y="1124744"/>
            <a:ext cx="8229600" cy="5001419"/>
          </a:xfrm>
        </p:spPr>
        <p:txBody>
          <a:bodyPr/>
          <a:lstStyle/>
          <a:p>
            <a:pPr algn="just"/>
            <a:r>
              <a:rPr lang="en-US" sz="1700" dirty="0"/>
              <a:t>Where any sum is found credited in the books of an assessee maintained for any previous year, and the </a:t>
            </a:r>
            <a:r>
              <a:rPr lang="en-US" sz="1700" b="1" i="1" dirty="0">
                <a:highlight>
                  <a:srgbClr val="FFFF00"/>
                </a:highlight>
              </a:rPr>
              <a:t>assessee offers </a:t>
            </a:r>
            <a:r>
              <a:rPr lang="en-US" sz="1700" dirty="0"/>
              <a:t>no explanation about the nature and source thereof or the explanation offered by him is not, in the </a:t>
            </a:r>
            <a:r>
              <a:rPr lang="en-US" sz="1700" b="1" i="1" dirty="0">
                <a:solidFill>
                  <a:srgbClr val="FF0000"/>
                </a:solidFill>
              </a:rPr>
              <a:t>opinion of the Assessing Officer</a:t>
            </a:r>
            <a:r>
              <a:rPr lang="en-US" sz="1700" dirty="0"/>
              <a:t>, </a:t>
            </a:r>
            <a:r>
              <a:rPr lang="en-US" sz="1700" b="1" i="1" dirty="0">
                <a:highlight>
                  <a:srgbClr val="FFFF00"/>
                </a:highlight>
              </a:rPr>
              <a:t>satisfactory</a:t>
            </a:r>
            <a:r>
              <a:rPr lang="en-US" sz="1700" dirty="0"/>
              <a:t>, the sum so credited may be charged to income-tax as the income of the assessee of that previous year</a:t>
            </a:r>
          </a:p>
          <a:p>
            <a:pPr algn="l"/>
            <a:endParaRPr lang="en-US" sz="1700" b="0" i="0" u="none" strike="noStrike" baseline="0" dirty="0"/>
          </a:p>
          <a:p>
            <a:pPr algn="l"/>
            <a:r>
              <a:rPr lang="en-US" sz="1700" dirty="0"/>
              <a:t>Imagine, what would be the fate, if the AO was to be “</a:t>
            </a:r>
            <a:r>
              <a:rPr lang="en-US" sz="1700" b="1" i="1" dirty="0"/>
              <a:t>satisfied</a:t>
            </a:r>
            <a:r>
              <a:rPr lang="en-US" sz="1700" dirty="0"/>
              <a:t>” that, explanations of the Assessee </a:t>
            </a:r>
            <a:r>
              <a:rPr lang="en-US" sz="1700" u="sng" dirty="0"/>
              <a:t>are not satisfactory</a:t>
            </a:r>
            <a:r>
              <a:rPr lang="en-US" sz="1700" dirty="0"/>
              <a:t>……. Onus would have been in court of the AO at an early stage</a:t>
            </a:r>
          </a:p>
          <a:p>
            <a:pPr algn="l"/>
            <a:endParaRPr lang="en-US" sz="1700" b="0" i="0" u="none" strike="noStrike" baseline="0" dirty="0"/>
          </a:p>
          <a:p>
            <a:pPr algn="l"/>
            <a:r>
              <a:rPr lang="en-US" sz="1700" dirty="0"/>
              <a:t>Imagine what would happen if onus as to “</a:t>
            </a:r>
            <a:r>
              <a:rPr lang="en-US" sz="1700" b="1" i="1" dirty="0"/>
              <a:t>satisfactory “</a:t>
            </a:r>
            <a:r>
              <a:rPr lang="en-US" sz="1700" dirty="0"/>
              <a:t> compliance by “A” is not present above, even then, ………………..………… Onus would have been discharged at much earlier stage</a:t>
            </a:r>
          </a:p>
          <a:p>
            <a:pPr algn="l"/>
            <a:endParaRPr lang="en-US" sz="1700" dirty="0"/>
          </a:p>
          <a:p>
            <a:pPr algn="l"/>
            <a:r>
              <a:rPr lang="en-US" sz="1700" dirty="0"/>
              <a:t>But present case is much different …  where, answers are not available in the main section (reproduced above) …… hence, principles of </a:t>
            </a:r>
            <a:r>
              <a:rPr lang="en-US" sz="2200" b="1" i="1" dirty="0"/>
              <a:t>Evidence Act </a:t>
            </a:r>
            <a:r>
              <a:rPr lang="en-US" sz="1700" dirty="0"/>
              <a:t>become relevant</a:t>
            </a:r>
          </a:p>
        </p:txBody>
      </p:sp>
      <p:sp>
        <p:nvSpPr>
          <p:cNvPr id="4" name="Slide Number Placeholder 3">
            <a:extLst>
              <a:ext uri="{FF2B5EF4-FFF2-40B4-BE49-F238E27FC236}">
                <a16:creationId xmlns:a16="http://schemas.microsoft.com/office/drawing/2014/main" id="{61319E69-C7F9-EA8F-00C1-65C95C99C7C6}"/>
              </a:ext>
            </a:extLst>
          </p:cNvPr>
          <p:cNvSpPr>
            <a:spLocks noGrp="1"/>
          </p:cNvSpPr>
          <p:nvPr>
            <p:ph type="sldNum" sz="quarter" idx="12"/>
          </p:nvPr>
        </p:nvSpPr>
        <p:spPr/>
        <p:txBody>
          <a:bodyPr/>
          <a:lstStyle/>
          <a:p>
            <a:fld id="{1DDE8EEB-6852-48E6-9E57-F93CCB2C50B9}" type="slidenum">
              <a:rPr lang="en-IN" smtClean="0"/>
              <a:pPr/>
              <a:t>29</a:t>
            </a:fld>
            <a:endParaRPr lang="en-IN" dirty="0"/>
          </a:p>
        </p:txBody>
      </p:sp>
      <p:sp>
        <p:nvSpPr>
          <p:cNvPr id="7" name="Title 1">
            <a:extLst>
              <a:ext uri="{FF2B5EF4-FFF2-40B4-BE49-F238E27FC236}">
                <a16:creationId xmlns:a16="http://schemas.microsoft.com/office/drawing/2014/main" id="{4220E511-07F4-1E63-E346-C028935AA7BA}"/>
              </a:ext>
            </a:extLst>
          </p:cNvPr>
          <p:cNvSpPr>
            <a:spLocks noGrp="1"/>
          </p:cNvSpPr>
          <p:nvPr>
            <p:ph type="title"/>
          </p:nvPr>
        </p:nvSpPr>
        <p:spPr>
          <a:xfrm>
            <a:off x="457200" y="404664"/>
            <a:ext cx="8229600" cy="1012974"/>
          </a:xfrm>
        </p:spPr>
        <p:txBody>
          <a:bodyPr/>
          <a:lstStyle/>
          <a:p>
            <a:r>
              <a:rPr lang="en-IN" sz="3600" dirty="0"/>
              <a:t>Onus</a:t>
            </a:r>
            <a:endParaRPr lang="en-IN" sz="4800" dirty="0"/>
          </a:p>
        </p:txBody>
      </p:sp>
    </p:spTree>
    <p:extLst>
      <p:ext uri="{BB962C8B-B14F-4D97-AF65-F5344CB8AC3E}">
        <p14:creationId xmlns:p14="http://schemas.microsoft.com/office/powerpoint/2010/main" val="2227120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C9087-DDAE-DFFD-EA02-0D0FA73F8106}"/>
              </a:ext>
            </a:extLst>
          </p:cNvPr>
          <p:cNvSpPr>
            <a:spLocks noGrp="1"/>
          </p:cNvSpPr>
          <p:nvPr>
            <p:ph type="title"/>
          </p:nvPr>
        </p:nvSpPr>
        <p:spPr>
          <a:xfrm>
            <a:off x="457200" y="341784"/>
            <a:ext cx="8229600" cy="1143000"/>
          </a:xfrm>
        </p:spPr>
        <p:txBody>
          <a:bodyPr/>
          <a:lstStyle/>
          <a:p>
            <a:r>
              <a:rPr lang="en-IN" sz="3600" dirty="0"/>
              <a:t>Position prior to year 1961</a:t>
            </a:r>
          </a:p>
        </p:txBody>
      </p:sp>
      <p:sp>
        <p:nvSpPr>
          <p:cNvPr id="3" name="Content Placeholder 2">
            <a:extLst>
              <a:ext uri="{FF2B5EF4-FFF2-40B4-BE49-F238E27FC236}">
                <a16:creationId xmlns:a16="http://schemas.microsoft.com/office/drawing/2014/main" id="{8A537486-F672-CCA3-C977-C93E6F2A88B6}"/>
              </a:ext>
            </a:extLst>
          </p:cNvPr>
          <p:cNvSpPr>
            <a:spLocks noGrp="1"/>
          </p:cNvSpPr>
          <p:nvPr>
            <p:ph idx="1"/>
          </p:nvPr>
        </p:nvSpPr>
        <p:spPr/>
        <p:txBody>
          <a:bodyPr/>
          <a:lstStyle/>
          <a:p>
            <a:pPr algn="l"/>
            <a:r>
              <a:rPr lang="en-US" sz="1800" b="0" i="0" u="none" strike="noStrike" baseline="0" dirty="0">
                <a:solidFill>
                  <a:srgbClr val="000000"/>
                </a:solidFill>
              </a:rPr>
              <a:t>Section 68 was introduced in ITA for the 1</a:t>
            </a:r>
            <a:r>
              <a:rPr lang="en-US" sz="1800" b="0" i="0" u="none" strike="noStrike" baseline="30000" dirty="0">
                <a:solidFill>
                  <a:srgbClr val="000000"/>
                </a:solidFill>
              </a:rPr>
              <a:t>st</a:t>
            </a:r>
            <a:r>
              <a:rPr lang="en-US" sz="1800" b="0" i="0" u="none" strike="noStrike" baseline="0" dirty="0">
                <a:solidFill>
                  <a:srgbClr val="000000"/>
                </a:solidFill>
              </a:rPr>
              <a:t> time </a:t>
            </a:r>
            <a:r>
              <a:rPr lang="en-US" sz="1800" dirty="0">
                <a:solidFill>
                  <a:srgbClr val="000000"/>
                </a:solidFill>
              </a:rPr>
              <a:t>since year 1961</a:t>
            </a:r>
          </a:p>
          <a:p>
            <a:pPr algn="l"/>
            <a:endParaRPr lang="en-US" sz="1800" b="0" i="0" u="none" strike="noStrike" baseline="0" dirty="0">
              <a:solidFill>
                <a:srgbClr val="000000"/>
              </a:solidFill>
            </a:endParaRPr>
          </a:p>
          <a:p>
            <a:pPr algn="l"/>
            <a:r>
              <a:rPr lang="en-US" sz="1800" b="0" i="0" u="none" strike="noStrike" baseline="0" dirty="0">
                <a:solidFill>
                  <a:srgbClr val="000000"/>
                </a:solidFill>
              </a:rPr>
              <a:t>But prior to year 1961, any sum credit in books and not explained properly, was held taxable in normal course</a:t>
            </a:r>
          </a:p>
          <a:p>
            <a:pPr algn="l"/>
            <a:endParaRPr lang="en-US" sz="1800" dirty="0">
              <a:solidFill>
                <a:srgbClr val="000000"/>
              </a:solidFill>
            </a:endParaRPr>
          </a:p>
          <a:p>
            <a:pPr algn="l"/>
            <a:r>
              <a:rPr lang="en-US" sz="1800" b="0" i="0" u="none" strike="noStrike" baseline="0" dirty="0"/>
              <a:t>The Supreme Court in the cases of </a:t>
            </a:r>
            <a:r>
              <a:rPr lang="en-US" sz="1800" b="0" i="1" u="none" strike="noStrike" baseline="0" dirty="0"/>
              <a:t>A. Govindarajulu Mudaliar </a:t>
            </a:r>
            <a:r>
              <a:rPr lang="en-US" sz="1800" b="0" i="0" u="none" strike="noStrike" baseline="0" dirty="0"/>
              <a:t>v. </a:t>
            </a:r>
            <a:r>
              <a:rPr lang="en-US" sz="1800" b="0" i="1" u="none" strike="noStrike" baseline="0" dirty="0"/>
              <a:t>CIT </a:t>
            </a:r>
            <a:r>
              <a:rPr lang="en-US" sz="1800" b="0" i="0" u="none" strike="noStrike" baseline="0" dirty="0"/>
              <a:t>[1958] 34 ITR 807; held that where the assessee has failed to prove </a:t>
            </a:r>
            <a:r>
              <a:rPr lang="en-US" sz="1800" b="0" i="0" u="none" strike="noStrike" baseline="0" dirty="0">
                <a:solidFill>
                  <a:srgbClr val="000000"/>
                </a:solidFill>
              </a:rPr>
              <a:t>satisfactorily the source and nature of a credit entry in his books and it is held that the relevant amount is the income of the assessee, it is not necessary for the department to locate its exact </a:t>
            </a:r>
            <a:r>
              <a:rPr lang="en-IN" sz="1800" b="0" i="0" u="none" strike="noStrike" baseline="0" dirty="0">
                <a:solidFill>
                  <a:srgbClr val="000000"/>
                </a:solidFill>
              </a:rPr>
              <a:t>source.</a:t>
            </a:r>
          </a:p>
          <a:p>
            <a:pPr algn="l"/>
            <a:endParaRPr lang="en-IN" sz="1800" dirty="0">
              <a:solidFill>
                <a:srgbClr val="000000"/>
              </a:solidFill>
            </a:endParaRPr>
          </a:p>
          <a:p>
            <a:pPr algn="l"/>
            <a:r>
              <a:rPr lang="en-IN" sz="1800" b="0" i="0" u="none" strike="noStrike" baseline="0" dirty="0">
                <a:solidFill>
                  <a:srgbClr val="000000"/>
                </a:solidFill>
              </a:rPr>
              <a:t>Hence, section 68 is to be understood as “explicit” of the “implicit” coverage / scope of the IT Act</a:t>
            </a:r>
          </a:p>
          <a:p>
            <a:pPr algn="l"/>
            <a:r>
              <a:rPr lang="en-IN" sz="1800" b="1" i="0" u="none" strike="noStrike" baseline="0" dirty="0">
                <a:solidFill>
                  <a:srgbClr val="FFFFFF"/>
                </a:solidFill>
              </a:rPr>
              <a:t>Jagdish T</a:t>
            </a:r>
            <a:endParaRPr lang="en-IN" dirty="0"/>
          </a:p>
        </p:txBody>
      </p:sp>
      <p:sp>
        <p:nvSpPr>
          <p:cNvPr id="4" name="Slide Number Placeholder 3">
            <a:extLst>
              <a:ext uri="{FF2B5EF4-FFF2-40B4-BE49-F238E27FC236}">
                <a16:creationId xmlns:a16="http://schemas.microsoft.com/office/drawing/2014/main" id="{9A2F987B-659C-3BC4-F213-A17EB0468B2B}"/>
              </a:ext>
            </a:extLst>
          </p:cNvPr>
          <p:cNvSpPr>
            <a:spLocks noGrp="1"/>
          </p:cNvSpPr>
          <p:nvPr>
            <p:ph type="sldNum" sz="quarter" idx="12"/>
          </p:nvPr>
        </p:nvSpPr>
        <p:spPr/>
        <p:txBody>
          <a:bodyPr/>
          <a:lstStyle/>
          <a:p>
            <a:fld id="{1DDE8EEB-6852-48E6-9E57-F93CCB2C50B9}" type="slidenum">
              <a:rPr lang="en-IN" smtClean="0"/>
              <a:pPr/>
              <a:t>3</a:t>
            </a:fld>
            <a:endParaRPr lang="en-IN" dirty="0"/>
          </a:p>
        </p:txBody>
      </p:sp>
    </p:spTree>
    <p:extLst>
      <p:ext uri="{BB962C8B-B14F-4D97-AF65-F5344CB8AC3E}">
        <p14:creationId xmlns:p14="http://schemas.microsoft.com/office/powerpoint/2010/main" val="6654410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1"/>
            <a:ext cx="8229600" cy="4680520"/>
          </a:xfrm>
        </p:spPr>
        <p:txBody>
          <a:bodyPr/>
          <a:lstStyle/>
          <a:p>
            <a:pPr>
              <a:buNone/>
            </a:pPr>
            <a:r>
              <a:rPr lang="en-US" sz="1900" b="1" dirty="0"/>
              <a:t>Section 101- Indian Evidence Act, 1872 - Burden of proof</a:t>
            </a:r>
            <a:endParaRPr lang="en-US" sz="1900" dirty="0"/>
          </a:p>
          <a:p>
            <a:pPr marL="542925" indent="-542925" algn="just">
              <a:buNone/>
            </a:pPr>
            <a:r>
              <a:rPr lang="en-US" sz="1900" b="1" dirty="0"/>
              <a:t>101.</a:t>
            </a:r>
            <a:r>
              <a:rPr lang="en-US" sz="1900" dirty="0"/>
              <a:t> Whoever desires any Court to give judgment as to any legal right or liability dependent on the existence of facts which he asserts, must prove that those facts exist. When a person is bound to prove the existence of any fact, it is said that the burden of proof lies on that person.</a:t>
            </a:r>
          </a:p>
          <a:p>
            <a:pPr algn="just">
              <a:buNone/>
            </a:pPr>
            <a:r>
              <a:rPr lang="en-US" sz="1900" i="1" u="sng" dirty="0"/>
              <a:t>Illustrations</a:t>
            </a:r>
            <a:endParaRPr lang="en-US" sz="1900" u="sng" dirty="0"/>
          </a:p>
          <a:p>
            <a:pPr algn="just">
              <a:buNone/>
            </a:pPr>
            <a:r>
              <a:rPr lang="en-US" sz="1900" dirty="0"/>
              <a:t>	(</a:t>
            </a:r>
            <a:r>
              <a:rPr lang="en-US" sz="1900" i="1" dirty="0"/>
              <a:t>a</a:t>
            </a:r>
            <a:r>
              <a:rPr lang="en-US" sz="1900" dirty="0"/>
              <a:t>) A desires a Court to give judgment that B shall be punished for a crime which A says B has committed.</a:t>
            </a:r>
          </a:p>
          <a:p>
            <a:pPr algn="just">
              <a:buNone/>
            </a:pPr>
            <a:r>
              <a:rPr lang="en-US" sz="1900" dirty="0"/>
              <a:t>	-A must prove that B has committed the crime.</a:t>
            </a:r>
          </a:p>
          <a:p>
            <a:pPr algn="just">
              <a:buNone/>
            </a:pPr>
            <a:r>
              <a:rPr lang="en-US" sz="1900" dirty="0"/>
              <a:t>	(</a:t>
            </a:r>
            <a:r>
              <a:rPr lang="en-US" sz="1900" i="1" dirty="0"/>
              <a:t>b</a:t>
            </a:r>
            <a:r>
              <a:rPr lang="en-US" sz="1900" dirty="0"/>
              <a:t>) A desires a Court to give judgment that he is entitled to certain land in the possession of B, by reason of facts which he asserts, and which B denies, to be true.</a:t>
            </a:r>
          </a:p>
          <a:p>
            <a:pPr algn="just">
              <a:buNone/>
            </a:pPr>
            <a:r>
              <a:rPr lang="en-US" sz="1900" dirty="0"/>
              <a:t>	-A must prove the existence of those facts.</a:t>
            </a:r>
          </a:p>
          <a:p>
            <a:pPr marL="85725" indent="-85725" algn="just">
              <a:buNone/>
            </a:pPr>
            <a:endParaRPr lang="en-GB" sz="1900" dirty="0"/>
          </a:p>
          <a:p>
            <a:pPr marL="85725" indent="-85725" algn="just">
              <a:buNone/>
            </a:pPr>
            <a:endParaRPr lang="en-US" sz="1900"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30</a:t>
            </a:fld>
            <a:endParaRPr lang="en-IN" dirty="0"/>
          </a:p>
        </p:txBody>
      </p:sp>
      <p:sp>
        <p:nvSpPr>
          <p:cNvPr id="7" name="Title 1">
            <a:extLst>
              <a:ext uri="{FF2B5EF4-FFF2-40B4-BE49-F238E27FC236}">
                <a16:creationId xmlns:a16="http://schemas.microsoft.com/office/drawing/2014/main" id="{60D288C6-5A87-AE77-DB0A-E15E33D80DB4}"/>
              </a:ext>
            </a:extLst>
          </p:cNvPr>
          <p:cNvSpPr>
            <a:spLocks noGrp="1"/>
          </p:cNvSpPr>
          <p:nvPr>
            <p:ph type="title"/>
          </p:nvPr>
        </p:nvSpPr>
        <p:spPr>
          <a:xfrm>
            <a:off x="457200" y="404664"/>
            <a:ext cx="8229600" cy="1012974"/>
          </a:xfrm>
        </p:spPr>
        <p:txBody>
          <a:bodyPr/>
          <a:lstStyle/>
          <a:p>
            <a:r>
              <a:rPr lang="en-IN" sz="3600" dirty="0"/>
              <a:t>Onus</a:t>
            </a:r>
            <a:endParaRPr lang="en-IN" sz="4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1"/>
            <a:ext cx="8229600" cy="4680520"/>
          </a:xfrm>
        </p:spPr>
        <p:txBody>
          <a:bodyPr/>
          <a:lstStyle/>
          <a:p>
            <a:pPr>
              <a:buNone/>
            </a:pPr>
            <a:r>
              <a:rPr lang="en-US" sz="1900" b="1" dirty="0"/>
              <a:t>On whom burden of proof lies</a:t>
            </a:r>
            <a:endParaRPr lang="en-US" sz="1900" dirty="0"/>
          </a:p>
          <a:p>
            <a:pPr marL="714375" indent="-714375">
              <a:buNone/>
            </a:pPr>
            <a:r>
              <a:rPr lang="en-US" sz="1900" b="1" dirty="0"/>
              <a:t>102.</a:t>
            </a:r>
            <a:r>
              <a:rPr lang="en-US" sz="1900" dirty="0"/>
              <a:t>   The burden of proof in a suit or proceeding lies on that person who would fail if no evidence at all were given on either side.</a:t>
            </a:r>
          </a:p>
          <a:p>
            <a:pPr>
              <a:buNone/>
            </a:pPr>
            <a:r>
              <a:rPr lang="en-US" sz="1900" i="1" u="sng" dirty="0"/>
              <a:t>Illustrations</a:t>
            </a:r>
            <a:endParaRPr lang="en-US" sz="1900" u="sng" dirty="0"/>
          </a:p>
          <a:p>
            <a:pPr>
              <a:buNone/>
            </a:pPr>
            <a:r>
              <a:rPr lang="en-US" sz="1900" dirty="0"/>
              <a:t>	</a:t>
            </a:r>
            <a:r>
              <a:rPr lang="en-US" sz="1900" b="1" dirty="0"/>
              <a:t>(</a:t>
            </a:r>
            <a:r>
              <a:rPr lang="en-US" sz="1900" b="1" i="1" dirty="0"/>
              <a:t>a</a:t>
            </a:r>
            <a:r>
              <a:rPr lang="en-US" sz="1900" b="1" dirty="0"/>
              <a:t>) A sues B for land of which B is in possession, and which, as A asserts, was left to A by the will of C, B's father.</a:t>
            </a:r>
          </a:p>
          <a:p>
            <a:pPr algn="just">
              <a:buNone/>
            </a:pPr>
            <a:r>
              <a:rPr lang="en-US" sz="1900" dirty="0"/>
              <a:t>	-If no evidence were given on either side, B would be entitled to retain his possession. Therefore, the burden of proof is on A.</a:t>
            </a:r>
          </a:p>
          <a:p>
            <a:pPr algn="just">
              <a:buNone/>
            </a:pPr>
            <a:endParaRPr lang="en-US" sz="1900" dirty="0"/>
          </a:p>
          <a:p>
            <a:pPr algn="just">
              <a:buNone/>
            </a:pPr>
            <a:r>
              <a:rPr lang="en-US" sz="1900" dirty="0"/>
              <a:t>	</a:t>
            </a:r>
            <a:r>
              <a:rPr lang="en-US" sz="1900" b="1" dirty="0"/>
              <a:t>(</a:t>
            </a:r>
            <a:r>
              <a:rPr lang="en-US" sz="1900" b="1" i="1" dirty="0"/>
              <a:t>b</a:t>
            </a:r>
            <a:r>
              <a:rPr lang="en-US" sz="1900" b="1" dirty="0"/>
              <a:t>) A sues B for money due on a bond. The execution of the bond is admitted, but B says that it was obtained by fraud, which A denies</a:t>
            </a:r>
            <a:r>
              <a:rPr lang="en-US" sz="1900" dirty="0"/>
              <a:t>.</a:t>
            </a:r>
          </a:p>
          <a:p>
            <a:pPr algn="just">
              <a:buNone/>
            </a:pPr>
            <a:r>
              <a:rPr lang="en-US" sz="1900" dirty="0"/>
              <a:t>	-If no evidence were given on either side, A would succeed, as the bond is not disputed and the fraud is not proved. Therefore, the burden of proof is on B.</a:t>
            </a:r>
          </a:p>
          <a:p>
            <a:pPr marL="85725" indent="-85725" algn="just">
              <a:buNone/>
            </a:pPr>
            <a:endParaRPr lang="en-GB" sz="1900" dirty="0"/>
          </a:p>
          <a:p>
            <a:pPr marL="85725" indent="-85725" algn="just">
              <a:buNone/>
            </a:pPr>
            <a:endParaRPr lang="en-US" sz="1900"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31</a:t>
            </a:fld>
            <a:endParaRPr lang="en-IN" dirty="0"/>
          </a:p>
        </p:txBody>
      </p:sp>
      <p:sp>
        <p:nvSpPr>
          <p:cNvPr id="7" name="Title 1">
            <a:extLst>
              <a:ext uri="{FF2B5EF4-FFF2-40B4-BE49-F238E27FC236}">
                <a16:creationId xmlns:a16="http://schemas.microsoft.com/office/drawing/2014/main" id="{C8DC9873-669B-4595-A5EB-8F678996776B}"/>
              </a:ext>
            </a:extLst>
          </p:cNvPr>
          <p:cNvSpPr>
            <a:spLocks noGrp="1"/>
          </p:cNvSpPr>
          <p:nvPr>
            <p:ph type="title"/>
          </p:nvPr>
        </p:nvSpPr>
        <p:spPr>
          <a:xfrm>
            <a:off x="457200" y="404664"/>
            <a:ext cx="8229600" cy="1012974"/>
          </a:xfrm>
        </p:spPr>
        <p:txBody>
          <a:bodyPr/>
          <a:lstStyle/>
          <a:p>
            <a:r>
              <a:rPr lang="en-IN" sz="3600" dirty="0"/>
              <a:t>Onus</a:t>
            </a:r>
            <a:endParaRPr lang="en-IN" sz="4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4896545"/>
          </a:xfrm>
        </p:spPr>
        <p:txBody>
          <a:bodyPr/>
          <a:lstStyle/>
          <a:p>
            <a:pPr algn="just">
              <a:buNone/>
            </a:pPr>
            <a:r>
              <a:rPr lang="en-US" sz="1900" b="1" dirty="0"/>
              <a:t>Burden of proving fact especially within knowledge</a:t>
            </a:r>
            <a:endParaRPr lang="en-US" sz="1900" dirty="0"/>
          </a:p>
          <a:p>
            <a:pPr marL="720725" indent="-720725" algn="just">
              <a:buNone/>
            </a:pPr>
            <a:r>
              <a:rPr lang="en-US" sz="1900" b="1" dirty="0"/>
              <a:t>106.</a:t>
            </a:r>
            <a:r>
              <a:rPr lang="en-US" sz="1900" dirty="0"/>
              <a:t>  When any fact is especially within the knowledge of any person, the     burden of proving that fact is upon him.</a:t>
            </a:r>
          </a:p>
          <a:p>
            <a:pPr algn="just">
              <a:buNone/>
            </a:pPr>
            <a:endParaRPr lang="en-US" sz="1050" i="1" dirty="0"/>
          </a:p>
          <a:p>
            <a:pPr algn="just">
              <a:buNone/>
            </a:pPr>
            <a:r>
              <a:rPr lang="en-US" sz="1900" i="1" u="sng" dirty="0"/>
              <a:t>Illustrations</a:t>
            </a:r>
            <a:endParaRPr lang="en-US" sz="1900" u="sng" dirty="0"/>
          </a:p>
          <a:p>
            <a:pPr algn="just">
              <a:buNone/>
            </a:pPr>
            <a:r>
              <a:rPr lang="en-US" sz="1900" dirty="0"/>
              <a:t>	(</a:t>
            </a:r>
            <a:r>
              <a:rPr lang="en-US" sz="1900" i="1" dirty="0"/>
              <a:t>a</a:t>
            </a:r>
            <a:r>
              <a:rPr lang="en-US" sz="1900" dirty="0"/>
              <a:t>) When a person does an act with some intention other than that which the character and circumstances of the act suggest, the burden of proving that intention is upon him.</a:t>
            </a:r>
          </a:p>
          <a:p>
            <a:pPr algn="just">
              <a:buNone/>
            </a:pPr>
            <a:r>
              <a:rPr lang="en-US" sz="1900" dirty="0"/>
              <a:t>	(</a:t>
            </a:r>
            <a:r>
              <a:rPr lang="en-US" sz="1900" i="1" dirty="0"/>
              <a:t>b</a:t>
            </a:r>
            <a:r>
              <a:rPr lang="en-US" sz="1900" dirty="0"/>
              <a:t>) A is charged with travelling on a railway without a ticket. The burden of proving that he had a ticket is on him.</a:t>
            </a:r>
          </a:p>
          <a:p>
            <a:pPr marL="85725" indent="-85725" algn="just">
              <a:buNone/>
            </a:pPr>
            <a:endParaRPr lang="en-GB" sz="1900" dirty="0"/>
          </a:p>
          <a:p>
            <a:pPr marL="85725" indent="-85725" algn="just">
              <a:buNone/>
            </a:pPr>
            <a:r>
              <a:rPr lang="en-US" sz="1900" b="1" dirty="0"/>
              <a:t>110.</a:t>
            </a:r>
            <a:r>
              <a:rPr lang="en-US" sz="1900" dirty="0"/>
              <a:t> When the question is whether any person is owner of anything of which he is shown to be in possession, the burden of proving that he is not the owner is on the person who affirms that he is not the owner</a:t>
            </a:r>
          </a:p>
        </p:txBody>
      </p:sp>
      <p:sp>
        <p:nvSpPr>
          <p:cNvPr id="4" name="Slide Number Placeholder 3"/>
          <p:cNvSpPr>
            <a:spLocks noGrp="1"/>
          </p:cNvSpPr>
          <p:nvPr>
            <p:ph type="sldNum" sz="quarter" idx="12"/>
          </p:nvPr>
        </p:nvSpPr>
        <p:spPr/>
        <p:txBody>
          <a:bodyPr/>
          <a:lstStyle/>
          <a:p>
            <a:fld id="{1DDE8EEB-6852-48E6-9E57-F93CCB2C50B9}" type="slidenum">
              <a:rPr lang="en-IN" smtClean="0"/>
              <a:pPr/>
              <a:t>32</a:t>
            </a:fld>
            <a:endParaRPr lang="en-IN" dirty="0"/>
          </a:p>
        </p:txBody>
      </p:sp>
      <p:sp>
        <p:nvSpPr>
          <p:cNvPr id="7" name="Title 1">
            <a:extLst>
              <a:ext uri="{FF2B5EF4-FFF2-40B4-BE49-F238E27FC236}">
                <a16:creationId xmlns:a16="http://schemas.microsoft.com/office/drawing/2014/main" id="{1ECCEB2C-3D4A-319C-5B1B-A0D08E882620}"/>
              </a:ext>
            </a:extLst>
          </p:cNvPr>
          <p:cNvSpPr>
            <a:spLocks noGrp="1"/>
          </p:cNvSpPr>
          <p:nvPr>
            <p:ph type="title"/>
          </p:nvPr>
        </p:nvSpPr>
        <p:spPr>
          <a:xfrm>
            <a:off x="457200" y="404664"/>
            <a:ext cx="8229600" cy="1012974"/>
          </a:xfrm>
        </p:spPr>
        <p:txBody>
          <a:bodyPr/>
          <a:lstStyle/>
          <a:p>
            <a:r>
              <a:rPr lang="en-IN" sz="3600" dirty="0"/>
              <a:t>Onus</a:t>
            </a:r>
            <a:endParaRPr lang="en-IN" sz="4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574621-86EE-E477-E31C-BE2AD867B9FD}"/>
              </a:ext>
            </a:extLst>
          </p:cNvPr>
          <p:cNvSpPr>
            <a:spLocks noGrp="1"/>
          </p:cNvSpPr>
          <p:nvPr>
            <p:ph idx="1"/>
          </p:nvPr>
        </p:nvSpPr>
        <p:spPr>
          <a:xfrm>
            <a:off x="457200" y="1412776"/>
            <a:ext cx="8229600" cy="4525963"/>
          </a:xfrm>
        </p:spPr>
        <p:txBody>
          <a:bodyPr/>
          <a:lstStyle/>
          <a:p>
            <a:r>
              <a:rPr lang="en-IN" sz="2400" dirty="0"/>
              <a:t>Now, after learning principles of Evidence Act, and after knowing the heavy duty on “A”, the compliance has to be ensured ..</a:t>
            </a:r>
          </a:p>
          <a:p>
            <a:endParaRPr lang="en-IN" sz="2400" dirty="0"/>
          </a:p>
          <a:p>
            <a:r>
              <a:rPr lang="en-IN" sz="2400" dirty="0"/>
              <a:t>In other words, the task of discharge of burden needs to be ensured </a:t>
            </a:r>
          </a:p>
          <a:p>
            <a:endParaRPr lang="en-IN" sz="2400" dirty="0"/>
          </a:p>
          <a:p>
            <a:r>
              <a:rPr lang="en-IN" sz="2400" dirty="0"/>
              <a:t>This task is tricky .. though not impossible .. </a:t>
            </a:r>
          </a:p>
          <a:p>
            <a:endParaRPr lang="en-IN" sz="2400" dirty="0"/>
          </a:p>
          <a:p>
            <a:r>
              <a:rPr lang="en-IN" sz="2400" dirty="0"/>
              <a:t>Tricky task has to be understood from heaviness or lightness of factual matrix</a:t>
            </a:r>
          </a:p>
        </p:txBody>
      </p:sp>
      <p:sp>
        <p:nvSpPr>
          <p:cNvPr id="4" name="Slide Number Placeholder 3">
            <a:extLst>
              <a:ext uri="{FF2B5EF4-FFF2-40B4-BE49-F238E27FC236}">
                <a16:creationId xmlns:a16="http://schemas.microsoft.com/office/drawing/2014/main" id="{C8BDFF3A-CF58-5616-4231-9FCAC44CCB7C}"/>
              </a:ext>
            </a:extLst>
          </p:cNvPr>
          <p:cNvSpPr>
            <a:spLocks noGrp="1"/>
          </p:cNvSpPr>
          <p:nvPr>
            <p:ph type="sldNum" sz="quarter" idx="12"/>
          </p:nvPr>
        </p:nvSpPr>
        <p:spPr/>
        <p:txBody>
          <a:bodyPr/>
          <a:lstStyle/>
          <a:p>
            <a:fld id="{1DDE8EEB-6852-48E6-9E57-F93CCB2C50B9}" type="slidenum">
              <a:rPr lang="en-IN" smtClean="0"/>
              <a:pPr/>
              <a:t>33</a:t>
            </a:fld>
            <a:endParaRPr lang="en-IN" dirty="0"/>
          </a:p>
        </p:txBody>
      </p:sp>
      <p:sp>
        <p:nvSpPr>
          <p:cNvPr id="7" name="Title 1">
            <a:extLst>
              <a:ext uri="{FF2B5EF4-FFF2-40B4-BE49-F238E27FC236}">
                <a16:creationId xmlns:a16="http://schemas.microsoft.com/office/drawing/2014/main" id="{85123402-CCA3-48F7-A690-2F0A6CCE1746}"/>
              </a:ext>
            </a:extLst>
          </p:cNvPr>
          <p:cNvSpPr>
            <a:spLocks noGrp="1"/>
          </p:cNvSpPr>
          <p:nvPr>
            <p:ph type="title"/>
          </p:nvPr>
        </p:nvSpPr>
        <p:spPr>
          <a:xfrm>
            <a:off x="457200" y="394504"/>
            <a:ext cx="8229600" cy="1012974"/>
          </a:xfrm>
        </p:spPr>
        <p:txBody>
          <a:bodyPr/>
          <a:lstStyle/>
          <a:p>
            <a:r>
              <a:rPr lang="en-IN" sz="3600" dirty="0"/>
              <a:t>Onus</a:t>
            </a:r>
            <a:endParaRPr lang="en-IN" sz="4800" dirty="0"/>
          </a:p>
        </p:txBody>
      </p:sp>
    </p:spTree>
    <p:extLst>
      <p:ext uri="{BB962C8B-B14F-4D97-AF65-F5344CB8AC3E}">
        <p14:creationId xmlns:p14="http://schemas.microsoft.com/office/powerpoint/2010/main" val="8462305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0872" y="1142984"/>
            <a:ext cx="8229600" cy="5429288"/>
          </a:xfrm>
        </p:spPr>
        <p:txBody>
          <a:bodyPr/>
          <a:lstStyle/>
          <a:p>
            <a:pPr algn="just">
              <a:buNone/>
            </a:pPr>
            <a:endParaRPr lang="en-US" sz="1500" dirty="0"/>
          </a:p>
          <a:p>
            <a:pPr algn="just">
              <a:buNone/>
            </a:pPr>
            <a:r>
              <a:rPr lang="en-US" sz="2500" i="1" dirty="0"/>
              <a:t>Onus is lighter or heavier depending upon</a:t>
            </a:r>
          </a:p>
          <a:p>
            <a:pPr algn="just">
              <a:buFont typeface="Wingdings" panose="05000000000000000000" pitchFamily="2" charset="2"/>
              <a:buChar char="Ø"/>
            </a:pPr>
            <a:r>
              <a:rPr lang="en-US" sz="1800" dirty="0"/>
              <a:t>AE Vs. non AE</a:t>
            </a:r>
          </a:p>
          <a:p>
            <a:pPr algn="just">
              <a:buFont typeface="Wingdings" panose="05000000000000000000" pitchFamily="2" charset="2"/>
              <a:buChar char="Ø"/>
            </a:pPr>
            <a:r>
              <a:rPr lang="en-US" sz="1800" dirty="0"/>
              <a:t>Cash Vs. Non-cash</a:t>
            </a:r>
          </a:p>
          <a:p>
            <a:pPr algn="just">
              <a:buFont typeface="Wingdings" panose="05000000000000000000" pitchFamily="2" charset="2"/>
              <a:buChar char="Ø"/>
            </a:pPr>
            <a:r>
              <a:rPr lang="en-US" sz="1800" dirty="0"/>
              <a:t>Audit situation Vs Non-audit</a:t>
            </a:r>
          </a:p>
          <a:p>
            <a:pPr algn="just">
              <a:buFont typeface="Wingdings" panose="05000000000000000000" pitchFamily="2" charset="2"/>
              <a:buChar char="Ø"/>
            </a:pPr>
            <a:r>
              <a:rPr lang="en-US" sz="1800" dirty="0"/>
              <a:t>Public co Vs. Private co.</a:t>
            </a:r>
          </a:p>
          <a:p>
            <a:pPr algn="just">
              <a:buFont typeface="Wingdings" panose="05000000000000000000" pitchFamily="2" charset="2"/>
              <a:buChar char="Ø"/>
            </a:pPr>
            <a:r>
              <a:rPr lang="en-US" sz="1800" dirty="0"/>
              <a:t>Paper company vs Operational company</a:t>
            </a:r>
          </a:p>
          <a:p>
            <a:pPr algn="just">
              <a:buFont typeface="Wingdings" panose="05000000000000000000" pitchFamily="2" charset="2"/>
              <a:buChar char="Ø"/>
            </a:pPr>
            <a:r>
              <a:rPr lang="en-US" sz="1800" dirty="0"/>
              <a:t>Regulatory law exists Vs no such law exists</a:t>
            </a:r>
          </a:p>
          <a:p>
            <a:pPr algn="just">
              <a:buFont typeface="Wingdings" panose="05000000000000000000" pitchFamily="2" charset="2"/>
              <a:buChar char="Ø"/>
            </a:pPr>
            <a:r>
              <a:rPr lang="en-US" sz="1800" dirty="0"/>
              <a:t>Accommodation or bogus entries Vs. Regular (non-objectionable) entities</a:t>
            </a:r>
          </a:p>
          <a:p>
            <a:pPr algn="just">
              <a:buFont typeface="Wingdings" panose="05000000000000000000" pitchFamily="2" charset="2"/>
              <a:buChar char="Ø"/>
            </a:pPr>
            <a:r>
              <a:rPr lang="en-US" sz="1800" dirty="0"/>
              <a:t>Survey Search case V. non-search case</a:t>
            </a:r>
          </a:p>
          <a:p>
            <a:pPr algn="just">
              <a:buFont typeface="Wingdings" panose="05000000000000000000" pitchFamily="2" charset="2"/>
              <a:buChar char="Ø"/>
            </a:pPr>
            <a:r>
              <a:rPr lang="en-US" sz="1800" dirty="0"/>
              <a:t>Privately augmented funds Vs. Public offering of (say) shares or (say) deposits</a:t>
            </a:r>
          </a:p>
          <a:p>
            <a:pPr algn="just">
              <a:buFont typeface="Wingdings" panose="05000000000000000000" pitchFamily="2" charset="2"/>
              <a:buChar char="Ø"/>
            </a:pPr>
            <a:r>
              <a:rPr lang="en-US" sz="1800" dirty="0"/>
              <a:t>Transparent framework Vs. Opaque framework</a:t>
            </a:r>
          </a:p>
          <a:p>
            <a:pPr algn="just">
              <a:buFont typeface="Wingdings" panose="05000000000000000000" pitchFamily="2" charset="2"/>
              <a:buChar char="Ø"/>
            </a:pPr>
            <a:r>
              <a:rPr lang="en-US" sz="1800" dirty="0"/>
              <a:t>Affidavit of assessee on bonafide, etc. etc.</a:t>
            </a:r>
          </a:p>
          <a:p>
            <a:pPr algn="just">
              <a:buFont typeface="Wingdings" panose="05000000000000000000" pitchFamily="2" charset="2"/>
              <a:buChar char="Ø"/>
            </a:pPr>
            <a:endParaRPr lang="en-GB" sz="1800" dirty="0"/>
          </a:p>
          <a:p>
            <a:pPr marL="85725" indent="-85725" algn="just">
              <a:buFont typeface="Wingdings" pitchFamily="2" charset="2"/>
              <a:buChar char="§"/>
            </a:pPr>
            <a:endParaRPr lang="en-GB" sz="1600" dirty="0"/>
          </a:p>
          <a:p>
            <a:pPr marL="85725" indent="-85725" algn="just">
              <a:buNone/>
            </a:pPr>
            <a:endParaRPr lang="en-GB" sz="1800" dirty="0"/>
          </a:p>
          <a:p>
            <a:pPr marL="85725" indent="-85725" algn="just">
              <a:buFont typeface="Wingdings" pitchFamily="2" charset="2"/>
              <a:buChar char="§"/>
            </a:pPr>
            <a:endParaRPr lang="en-GB" sz="1800" dirty="0"/>
          </a:p>
          <a:p>
            <a:pPr marL="85725" indent="-85725" algn="just">
              <a:buFont typeface="Wingdings" pitchFamily="2" charset="2"/>
              <a:buChar char="§"/>
            </a:pPr>
            <a:endParaRPr lang="en-GB" sz="1800" dirty="0"/>
          </a:p>
          <a:p>
            <a:pPr marL="85725" indent="-85725" algn="just">
              <a:buFont typeface="Wingdings" pitchFamily="2" charset="2"/>
              <a:buChar char="§"/>
            </a:pPr>
            <a:endParaRPr lang="en-GB" sz="1800" dirty="0"/>
          </a:p>
          <a:p>
            <a:pPr marL="85725" indent="-85725" algn="just">
              <a:buFont typeface="Wingdings" pitchFamily="2" charset="2"/>
              <a:buChar char="§"/>
            </a:pPr>
            <a:endParaRPr lang="en-GB" sz="1800" dirty="0"/>
          </a:p>
          <a:p>
            <a:pPr marL="85725" indent="-85725" algn="just"/>
            <a:endParaRPr lang="en-GB" sz="1800" b="1" u="sng" dirty="0"/>
          </a:p>
          <a:p>
            <a:pPr algn="just">
              <a:buNone/>
            </a:pPr>
            <a:endParaRPr lang="en-US" sz="2000" dirty="0"/>
          </a:p>
          <a:p>
            <a:pPr algn="just">
              <a:buFont typeface="Wingdings" panose="05000000000000000000" pitchFamily="2" charset="2"/>
              <a:buChar char="Ø"/>
            </a:pPr>
            <a:endParaRPr lang="en-IN" sz="2000" dirty="0"/>
          </a:p>
          <a:p>
            <a:pPr algn="just">
              <a:buFont typeface="Wingdings" panose="05000000000000000000" pitchFamily="2" charset="2"/>
              <a:buChar char="Ø"/>
            </a:pPr>
            <a:endParaRPr lang="en-US" sz="2000" dirty="0"/>
          </a:p>
          <a:p>
            <a:pPr marL="0" indent="0" algn="just">
              <a:buNone/>
            </a:pPr>
            <a:endParaRPr lang="en-US" sz="2000" dirty="0"/>
          </a:p>
          <a:p>
            <a:pPr algn="just">
              <a:buFont typeface="Wingdings" panose="05000000000000000000" pitchFamily="2" charset="2"/>
              <a:buChar char="Ø"/>
            </a:pPr>
            <a:endParaRPr lang="en-US" sz="2000" dirty="0"/>
          </a:p>
          <a:p>
            <a:pPr algn="just">
              <a:buFont typeface="Wingdings" panose="05000000000000000000" pitchFamily="2" charset="2"/>
              <a:buChar char="Ø"/>
            </a:pPr>
            <a:endParaRPr lang="en-US" sz="2000" dirty="0"/>
          </a:p>
          <a:p>
            <a:pPr algn="just">
              <a:buFont typeface="Wingdings" panose="05000000000000000000" pitchFamily="2" charset="2"/>
              <a:buChar char="Ø"/>
            </a:pPr>
            <a:endParaRPr lang="en-GB" sz="2000" dirty="0"/>
          </a:p>
          <a:p>
            <a:pPr marL="85725" indent="-85725" algn="just">
              <a:buFont typeface="Wingdings" pitchFamily="2" charset="2"/>
              <a:buChar char="§"/>
            </a:pPr>
            <a:endParaRPr lang="en-GB" sz="1800" dirty="0"/>
          </a:p>
          <a:p>
            <a:pPr marL="85725" indent="-85725" algn="just">
              <a:buNone/>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US" sz="2000"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34</a:t>
            </a:fld>
            <a:endParaRPr lang="en-IN" dirty="0"/>
          </a:p>
        </p:txBody>
      </p:sp>
      <p:sp>
        <p:nvSpPr>
          <p:cNvPr id="7" name="Title 1">
            <a:extLst>
              <a:ext uri="{FF2B5EF4-FFF2-40B4-BE49-F238E27FC236}">
                <a16:creationId xmlns:a16="http://schemas.microsoft.com/office/drawing/2014/main" id="{17F44DA1-3331-FE4D-8291-310243D88F59}"/>
              </a:ext>
            </a:extLst>
          </p:cNvPr>
          <p:cNvSpPr>
            <a:spLocks noGrp="1"/>
          </p:cNvSpPr>
          <p:nvPr>
            <p:ph type="title"/>
          </p:nvPr>
        </p:nvSpPr>
        <p:spPr>
          <a:xfrm>
            <a:off x="457200" y="404664"/>
            <a:ext cx="8229600" cy="1012974"/>
          </a:xfrm>
        </p:spPr>
        <p:txBody>
          <a:bodyPr/>
          <a:lstStyle/>
          <a:p>
            <a:r>
              <a:rPr lang="en-IN" sz="3600" dirty="0"/>
              <a:t>Onus</a:t>
            </a:r>
            <a:endParaRPr lang="en-IN" sz="4800" dirty="0"/>
          </a:p>
        </p:txBody>
      </p:sp>
    </p:spTree>
    <p:extLst>
      <p:ext uri="{BB962C8B-B14F-4D97-AF65-F5344CB8AC3E}">
        <p14:creationId xmlns:p14="http://schemas.microsoft.com/office/powerpoint/2010/main" val="29839991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B02EE6-D88F-1E65-950F-35EB0A22BD41}"/>
              </a:ext>
            </a:extLst>
          </p:cNvPr>
          <p:cNvSpPr>
            <a:spLocks noGrp="1"/>
          </p:cNvSpPr>
          <p:nvPr>
            <p:ph idx="1"/>
          </p:nvPr>
        </p:nvSpPr>
        <p:spPr>
          <a:xfrm>
            <a:off x="457200" y="1417638"/>
            <a:ext cx="8229600" cy="4708525"/>
          </a:xfrm>
        </p:spPr>
        <p:txBody>
          <a:bodyPr/>
          <a:lstStyle/>
          <a:p>
            <a:r>
              <a:rPr lang="en-IN" dirty="0"/>
              <a:t>It is here, that, main section 68 needs to be further analysed</a:t>
            </a:r>
          </a:p>
          <a:p>
            <a:endParaRPr lang="en-IN" dirty="0"/>
          </a:p>
          <a:p>
            <a:r>
              <a:rPr lang="en-IN" dirty="0"/>
              <a:t>Let is compare the family of section 68</a:t>
            </a:r>
          </a:p>
          <a:p>
            <a:pPr marL="0" indent="0">
              <a:buNone/>
            </a:pPr>
            <a:endParaRPr lang="en-IN" dirty="0"/>
          </a:p>
          <a:p>
            <a:r>
              <a:rPr lang="en-IN" dirty="0"/>
              <a:t>Here is an attempt</a:t>
            </a:r>
          </a:p>
        </p:txBody>
      </p:sp>
      <p:sp>
        <p:nvSpPr>
          <p:cNvPr id="4" name="Slide Number Placeholder 3">
            <a:extLst>
              <a:ext uri="{FF2B5EF4-FFF2-40B4-BE49-F238E27FC236}">
                <a16:creationId xmlns:a16="http://schemas.microsoft.com/office/drawing/2014/main" id="{C97FD9FD-4B42-ED07-D9D7-CFA3F4B2FC04}"/>
              </a:ext>
            </a:extLst>
          </p:cNvPr>
          <p:cNvSpPr>
            <a:spLocks noGrp="1"/>
          </p:cNvSpPr>
          <p:nvPr>
            <p:ph type="sldNum" sz="quarter" idx="12"/>
          </p:nvPr>
        </p:nvSpPr>
        <p:spPr/>
        <p:txBody>
          <a:bodyPr/>
          <a:lstStyle/>
          <a:p>
            <a:fld id="{1DDE8EEB-6852-48E6-9E57-F93CCB2C50B9}" type="slidenum">
              <a:rPr lang="en-IN" smtClean="0"/>
              <a:pPr/>
              <a:t>35</a:t>
            </a:fld>
            <a:endParaRPr lang="en-IN" dirty="0"/>
          </a:p>
        </p:txBody>
      </p:sp>
      <p:sp>
        <p:nvSpPr>
          <p:cNvPr id="7" name="Title 1">
            <a:extLst>
              <a:ext uri="{FF2B5EF4-FFF2-40B4-BE49-F238E27FC236}">
                <a16:creationId xmlns:a16="http://schemas.microsoft.com/office/drawing/2014/main" id="{F904A1A4-B479-1BD1-9990-40922FE1B294}"/>
              </a:ext>
            </a:extLst>
          </p:cNvPr>
          <p:cNvSpPr>
            <a:spLocks noGrp="1"/>
          </p:cNvSpPr>
          <p:nvPr>
            <p:ph type="title"/>
          </p:nvPr>
        </p:nvSpPr>
        <p:spPr>
          <a:xfrm>
            <a:off x="457200" y="404664"/>
            <a:ext cx="8229600" cy="1012974"/>
          </a:xfrm>
        </p:spPr>
        <p:txBody>
          <a:bodyPr/>
          <a:lstStyle/>
          <a:p>
            <a:r>
              <a:rPr lang="en-IN" sz="3600" dirty="0"/>
              <a:t>Onus</a:t>
            </a:r>
            <a:endParaRPr lang="en-IN" sz="4800" dirty="0"/>
          </a:p>
        </p:txBody>
      </p:sp>
    </p:spTree>
    <p:extLst>
      <p:ext uri="{BB962C8B-B14F-4D97-AF65-F5344CB8AC3E}">
        <p14:creationId xmlns:p14="http://schemas.microsoft.com/office/powerpoint/2010/main" val="11268964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0573"/>
            <a:ext cx="8229600" cy="928686"/>
          </a:xfrm>
        </p:spPr>
        <p:txBody>
          <a:bodyPr/>
          <a:lstStyle/>
          <a:p>
            <a:r>
              <a:rPr lang="en-IN" sz="3600" dirty="0"/>
              <a:t>Analysis - family of 6 sections</a:t>
            </a:r>
            <a:endParaRPr lang="en-US" sz="4000" b="1" dirty="0"/>
          </a:p>
        </p:txBody>
      </p:sp>
      <p:sp>
        <p:nvSpPr>
          <p:cNvPr id="3" name="Content Placeholder 2"/>
          <p:cNvSpPr>
            <a:spLocks noGrp="1"/>
          </p:cNvSpPr>
          <p:nvPr>
            <p:ph idx="1"/>
          </p:nvPr>
        </p:nvSpPr>
        <p:spPr>
          <a:xfrm>
            <a:off x="285720" y="1142984"/>
            <a:ext cx="8229600" cy="5429288"/>
          </a:xfrm>
        </p:spPr>
        <p:txBody>
          <a:bodyPr/>
          <a:lstStyle/>
          <a:p>
            <a:pPr algn="just">
              <a:buFont typeface="Wingdings" panose="05000000000000000000" pitchFamily="2" charset="2"/>
              <a:buChar char="Ø"/>
            </a:pPr>
            <a:endParaRPr lang="en-US" sz="1600" dirty="0"/>
          </a:p>
          <a:p>
            <a:pPr algn="just">
              <a:buFont typeface="Wingdings" panose="05000000000000000000" pitchFamily="2" charset="2"/>
              <a:buChar char="Ø"/>
            </a:pPr>
            <a:endParaRPr lang="en-GB" sz="1800" dirty="0"/>
          </a:p>
          <a:p>
            <a:pPr marL="85725" indent="-85725" algn="just">
              <a:buFont typeface="Wingdings" pitchFamily="2" charset="2"/>
              <a:buChar char="§"/>
            </a:pPr>
            <a:endParaRPr lang="en-GB" sz="1600" dirty="0"/>
          </a:p>
          <a:p>
            <a:pPr marL="85725" indent="-85725" algn="just">
              <a:buNone/>
            </a:pPr>
            <a:endParaRPr lang="en-GB" sz="1800" dirty="0"/>
          </a:p>
          <a:p>
            <a:pPr marL="85725" indent="-85725" algn="just">
              <a:buFont typeface="Wingdings" pitchFamily="2" charset="2"/>
              <a:buChar char="§"/>
            </a:pPr>
            <a:endParaRPr lang="en-GB" sz="1800" dirty="0"/>
          </a:p>
          <a:p>
            <a:pPr marL="85725" indent="-85725" algn="just">
              <a:buFont typeface="Wingdings" pitchFamily="2" charset="2"/>
              <a:buChar char="§"/>
            </a:pPr>
            <a:endParaRPr lang="en-GB" sz="1800" dirty="0"/>
          </a:p>
          <a:p>
            <a:pPr marL="85725" indent="-85725" algn="just">
              <a:buFont typeface="Wingdings" pitchFamily="2" charset="2"/>
              <a:buChar char="§"/>
            </a:pPr>
            <a:endParaRPr lang="en-GB" sz="1800" dirty="0"/>
          </a:p>
          <a:p>
            <a:pPr marL="85725" indent="-85725" algn="just">
              <a:buFont typeface="Wingdings" pitchFamily="2" charset="2"/>
              <a:buChar char="§"/>
            </a:pPr>
            <a:endParaRPr lang="en-GB" sz="1800" dirty="0"/>
          </a:p>
          <a:p>
            <a:pPr marL="85725" indent="-85725" algn="just"/>
            <a:endParaRPr lang="en-GB" sz="1800" b="1" u="sng" dirty="0"/>
          </a:p>
          <a:p>
            <a:pPr algn="just">
              <a:buNone/>
            </a:pPr>
            <a:endParaRPr lang="en-US" sz="2000" dirty="0"/>
          </a:p>
          <a:p>
            <a:pPr algn="just">
              <a:buFont typeface="Wingdings" panose="05000000000000000000" pitchFamily="2" charset="2"/>
              <a:buChar char="Ø"/>
            </a:pPr>
            <a:endParaRPr lang="en-IN" sz="2000" dirty="0"/>
          </a:p>
          <a:p>
            <a:pPr algn="just">
              <a:buFont typeface="Wingdings" panose="05000000000000000000" pitchFamily="2" charset="2"/>
              <a:buChar char="Ø"/>
            </a:pPr>
            <a:endParaRPr lang="en-US" sz="2000" dirty="0"/>
          </a:p>
          <a:p>
            <a:pPr marL="0" indent="0" algn="just">
              <a:buNone/>
            </a:pPr>
            <a:endParaRPr lang="en-US" sz="2000" dirty="0"/>
          </a:p>
          <a:p>
            <a:pPr algn="just">
              <a:buFont typeface="Wingdings" panose="05000000000000000000" pitchFamily="2" charset="2"/>
              <a:buChar char="Ø"/>
            </a:pPr>
            <a:endParaRPr lang="en-US" sz="2000" dirty="0"/>
          </a:p>
          <a:p>
            <a:pPr algn="just">
              <a:buFont typeface="Wingdings" panose="05000000000000000000" pitchFamily="2" charset="2"/>
              <a:buChar char="Ø"/>
            </a:pPr>
            <a:endParaRPr lang="en-US" sz="2000" dirty="0"/>
          </a:p>
          <a:p>
            <a:pPr algn="just">
              <a:buFont typeface="Wingdings" panose="05000000000000000000" pitchFamily="2" charset="2"/>
              <a:buChar char="Ø"/>
            </a:pPr>
            <a:endParaRPr lang="en-GB" sz="2000" dirty="0"/>
          </a:p>
          <a:p>
            <a:pPr marL="85725" indent="-85725" algn="just">
              <a:buFont typeface="Wingdings" pitchFamily="2" charset="2"/>
              <a:buChar char="§"/>
            </a:pPr>
            <a:endParaRPr lang="en-GB" sz="1800" dirty="0"/>
          </a:p>
          <a:p>
            <a:pPr marL="85725" indent="-85725" algn="just">
              <a:buNone/>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US" sz="2000"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36</a:t>
            </a:fld>
            <a:endParaRPr lang="en-IN" dirty="0"/>
          </a:p>
        </p:txBody>
      </p:sp>
      <p:graphicFrame>
        <p:nvGraphicFramePr>
          <p:cNvPr id="5" name="Table 4"/>
          <p:cNvGraphicFramePr>
            <a:graphicFrameLocks noGrp="1"/>
          </p:cNvGraphicFramePr>
          <p:nvPr>
            <p:extLst>
              <p:ext uri="{D42A27DB-BD31-4B8C-83A1-F6EECF244321}">
                <p14:modId xmlns:p14="http://schemas.microsoft.com/office/powerpoint/2010/main" val="2640230231"/>
              </p:ext>
            </p:extLst>
          </p:nvPr>
        </p:nvGraphicFramePr>
        <p:xfrm>
          <a:off x="755576" y="1268760"/>
          <a:ext cx="7818059" cy="4631636"/>
        </p:xfrm>
        <a:graphic>
          <a:graphicData uri="http://schemas.openxmlformats.org/drawingml/2006/table">
            <a:tbl>
              <a:tblPr firstRow="1" bandRow="1">
                <a:tableStyleId>{5C22544A-7EE6-4342-B048-85BDC9FD1C3A}</a:tableStyleId>
              </a:tblPr>
              <a:tblGrid>
                <a:gridCol w="1244343">
                  <a:extLst>
                    <a:ext uri="{9D8B030D-6E8A-4147-A177-3AD203B41FA5}">
                      <a16:colId xmlns:a16="http://schemas.microsoft.com/office/drawing/2014/main" val="20000"/>
                    </a:ext>
                  </a:extLst>
                </a:gridCol>
                <a:gridCol w="970009">
                  <a:extLst>
                    <a:ext uri="{9D8B030D-6E8A-4147-A177-3AD203B41FA5}">
                      <a16:colId xmlns:a16="http://schemas.microsoft.com/office/drawing/2014/main" val="20001"/>
                    </a:ext>
                  </a:extLst>
                </a:gridCol>
                <a:gridCol w="1067203">
                  <a:extLst>
                    <a:ext uri="{9D8B030D-6E8A-4147-A177-3AD203B41FA5}">
                      <a16:colId xmlns:a16="http://schemas.microsoft.com/office/drawing/2014/main" val="20002"/>
                    </a:ext>
                  </a:extLst>
                </a:gridCol>
                <a:gridCol w="1201845">
                  <a:extLst>
                    <a:ext uri="{9D8B030D-6E8A-4147-A177-3AD203B41FA5}">
                      <a16:colId xmlns:a16="http://schemas.microsoft.com/office/drawing/2014/main" val="20003"/>
                    </a:ext>
                  </a:extLst>
                </a:gridCol>
                <a:gridCol w="1080120">
                  <a:extLst>
                    <a:ext uri="{9D8B030D-6E8A-4147-A177-3AD203B41FA5}">
                      <a16:colId xmlns:a16="http://schemas.microsoft.com/office/drawing/2014/main" val="20004"/>
                    </a:ext>
                  </a:extLst>
                </a:gridCol>
                <a:gridCol w="1152128">
                  <a:extLst>
                    <a:ext uri="{9D8B030D-6E8A-4147-A177-3AD203B41FA5}">
                      <a16:colId xmlns:a16="http://schemas.microsoft.com/office/drawing/2014/main" val="20005"/>
                    </a:ext>
                  </a:extLst>
                </a:gridCol>
                <a:gridCol w="1102411">
                  <a:extLst>
                    <a:ext uri="{9D8B030D-6E8A-4147-A177-3AD203B41FA5}">
                      <a16:colId xmlns:a16="http://schemas.microsoft.com/office/drawing/2014/main" val="1331169547"/>
                    </a:ext>
                  </a:extLst>
                </a:gridCol>
              </a:tblGrid>
              <a:tr h="282347">
                <a:tc>
                  <a:txBody>
                    <a:bodyPr/>
                    <a:lstStyle/>
                    <a:p>
                      <a:r>
                        <a:rPr lang="en-US" dirty="0"/>
                        <a:t>Particulars</a:t>
                      </a:r>
                    </a:p>
                  </a:txBody>
                  <a:tcPr/>
                </a:tc>
                <a:tc>
                  <a:txBody>
                    <a:bodyPr/>
                    <a:lstStyle/>
                    <a:p>
                      <a:r>
                        <a:rPr lang="en-US" dirty="0"/>
                        <a:t>68</a:t>
                      </a:r>
                    </a:p>
                  </a:txBody>
                  <a:tcPr/>
                </a:tc>
                <a:tc>
                  <a:txBody>
                    <a:bodyPr/>
                    <a:lstStyle/>
                    <a:p>
                      <a:r>
                        <a:rPr lang="en-US" dirty="0"/>
                        <a:t>69</a:t>
                      </a:r>
                    </a:p>
                  </a:txBody>
                  <a:tcPr/>
                </a:tc>
                <a:tc>
                  <a:txBody>
                    <a:bodyPr/>
                    <a:lstStyle/>
                    <a:p>
                      <a:r>
                        <a:rPr lang="en-US" dirty="0"/>
                        <a:t>69A</a:t>
                      </a:r>
                    </a:p>
                  </a:txBody>
                  <a:tcPr/>
                </a:tc>
                <a:tc>
                  <a:txBody>
                    <a:bodyPr/>
                    <a:lstStyle/>
                    <a:p>
                      <a:r>
                        <a:rPr lang="en-US" dirty="0"/>
                        <a:t>69B</a:t>
                      </a:r>
                    </a:p>
                  </a:txBody>
                  <a:tcPr/>
                </a:tc>
                <a:tc>
                  <a:txBody>
                    <a:bodyPr/>
                    <a:lstStyle/>
                    <a:p>
                      <a:r>
                        <a:rPr lang="en-US" dirty="0"/>
                        <a:t>69C</a:t>
                      </a:r>
                    </a:p>
                  </a:txBody>
                  <a:tcPr/>
                </a:tc>
                <a:tc>
                  <a:txBody>
                    <a:bodyPr/>
                    <a:lstStyle/>
                    <a:p>
                      <a:r>
                        <a:rPr lang="en-US" dirty="0"/>
                        <a:t>69D</a:t>
                      </a:r>
                    </a:p>
                  </a:txBody>
                  <a:tcPr/>
                </a:tc>
                <a:extLst>
                  <a:ext uri="{0D108BD9-81ED-4DB2-BD59-A6C34878D82A}">
                    <a16:rowId xmlns:a16="http://schemas.microsoft.com/office/drawing/2014/main" val="10000"/>
                  </a:ext>
                </a:extLst>
              </a:tr>
              <a:tr h="838178">
                <a:tc>
                  <a:txBody>
                    <a:bodyPr/>
                    <a:lstStyle/>
                    <a:p>
                      <a:r>
                        <a:rPr lang="en-US" sz="1500" b="1" kern="1200" dirty="0">
                          <a:solidFill>
                            <a:schemeClr val="dk1"/>
                          </a:solidFill>
                          <a:latin typeface="+mn-lt"/>
                          <a:ea typeface="+mn-ea"/>
                          <a:cs typeface="+mn-cs"/>
                        </a:rPr>
                        <a:t>Maintenance of Books of Accounts</a:t>
                      </a:r>
                      <a:endParaRPr lang="en-US" sz="1500" b="1" dirty="0"/>
                    </a:p>
                  </a:txBody>
                  <a:tcPr/>
                </a:tc>
                <a:tc>
                  <a:txBody>
                    <a:bodyPr/>
                    <a:lstStyle/>
                    <a:p>
                      <a:pPr algn="just">
                        <a:lnSpc>
                          <a:spcPct val="115000"/>
                        </a:lnSpc>
                        <a:spcAft>
                          <a:spcPts val="1000"/>
                        </a:spcAft>
                      </a:pPr>
                      <a:r>
                        <a:rPr lang="en-US" sz="1500" b="1" i="1" dirty="0">
                          <a:highlight>
                            <a:srgbClr val="FFFF00"/>
                          </a:highlight>
                          <a:latin typeface="Calibri"/>
                          <a:ea typeface="Calibri"/>
                          <a:cs typeface="Times New Roman"/>
                        </a:rPr>
                        <a:t>Yes</a:t>
                      </a:r>
                    </a:p>
                  </a:txBody>
                  <a:tcPr marL="63500" marR="63500" marT="63500" marB="63500"/>
                </a:tc>
                <a:tc>
                  <a:txBody>
                    <a:bodyPr/>
                    <a:lstStyle/>
                    <a:p>
                      <a:pPr algn="just">
                        <a:lnSpc>
                          <a:spcPct val="115000"/>
                        </a:lnSpc>
                        <a:spcAft>
                          <a:spcPts val="1000"/>
                        </a:spcAft>
                      </a:pPr>
                      <a:r>
                        <a:rPr lang="en-US" sz="1500" dirty="0">
                          <a:latin typeface="Calibri"/>
                          <a:ea typeface="Calibri"/>
                          <a:cs typeface="Times New Roman"/>
                        </a:rPr>
                        <a:t>No</a:t>
                      </a:r>
                    </a:p>
                  </a:txBody>
                  <a:tcPr marL="63500" marR="63500" marT="63500" marB="63500"/>
                </a:tc>
                <a:tc>
                  <a:txBody>
                    <a:bodyPr/>
                    <a:lstStyle/>
                    <a:p>
                      <a:pPr algn="just">
                        <a:lnSpc>
                          <a:spcPct val="115000"/>
                        </a:lnSpc>
                        <a:spcAft>
                          <a:spcPts val="1000"/>
                        </a:spcAft>
                      </a:pPr>
                      <a:r>
                        <a:rPr lang="en-US" sz="1500" dirty="0">
                          <a:latin typeface="Calibri"/>
                          <a:ea typeface="Calibri"/>
                          <a:cs typeface="Times New Roman"/>
                        </a:rPr>
                        <a:t>No</a:t>
                      </a:r>
                    </a:p>
                  </a:txBody>
                  <a:tcPr marL="63500" marR="63500" marT="63500" marB="63500"/>
                </a:tc>
                <a:tc>
                  <a:txBody>
                    <a:bodyPr/>
                    <a:lstStyle/>
                    <a:p>
                      <a:pPr algn="just">
                        <a:lnSpc>
                          <a:spcPct val="115000"/>
                        </a:lnSpc>
                        <a:spcAft>
                          <a:spcPts val="1000"/>
                        </a:spcAft>
                      </a:pPr>
                      <a:r>
                        <a:rPr lang="en-US" sz="1500" b="1" i="1" dirty="0">
                          <a:highlight>
                            <a:srgbClr val="FFFF00"/>
                          </a:highlight>
                          <a:latin typeface="Calibri"/>
                          <a:ea typeface="Calibri"/>
                          <a:cs typeface="Times New Roman"/>
                        </a:rPr>
                        <a:t>Yes</a:t>
                      </a:r>
                    </a:p>
                  </a:txBody>
                  <a:tcPr marL="63500" marR="63500" marT="63500" marB="63500"/>
                </a:tc>
                <a:tc>
                  <a:txBody>
                    <a:bodyPr/>
                    <a:lstStyle/>
                    <a:p>
                      <a:pPr algn="just">
                        <a:lnSpc>
                          <a:spcPct val="115000"/>
                        </a:lnSpc>
                        <a:spcAft>
                          <a:spcPts val="1000"/>
                        </a:spcAft>
                      </a:pPr>
                      <a:r>
                        <a:rPr lang="en-US" sz="1500" dirty="0">
                          <a:latin typeface="Calibri"/>
                          <a:ea typeface="Calibri"/>
                          <a:cs typeface="Times New Roman"/>
                        </a:rPr>
                        <a:t>No</a:t>
                      </a:r>
                    </a:p>
                  </a:txBody>
                  <a:tcPr marL="63500" marR="63500" marT="63500" marB="63500"/>
                </a:tc>
                <a:tc>
                  <a:txBody>
                    <a:bodyPr/>
                    <a:lstStyle/>
                    <a:p>
                      <a:pPr algn="just">
                        <a:lnSpc>
                          <a:spcPct val="115000"/>
                        </a:lnSpc>
                        <a:spcAft>
                          <a:spcPts val="1000"/>
                        </a:spcAft>
                      </a:pPr>
                      <a:r>
                        <a:rPr lang="en-US" sz="1500" dirty="0">
                          <a:latin typeface="Calibri"/>
                          <a:ea typeface="Calibri"/>
                          <a:cs typeface="Times New Roman"/>
                        </a:rPr>
                        <a:t>No</a:t>
                      </a:r>
                    </a:p>
                  </a:txBody>
                  <a:tcPr marL="63500" marR="63500" marT="63500" marB="63500"/>
                </a:tc>
                <a:extLst>
                  <a:ext uri="{0D108BD9-81ED-4DB2-BD59-A6C34878D82A}">
                    <a16:rowId xmlns:a16="http://schemas.microsoft.com/office/drawing/2014/main" val="10001"/>
                  </a:ext>
                </a:extLst>
              </a:tr>
              <a:tr h="1187418">
                <a:tc>
                  <a:txBody>
                    <a:bodyPr/>
                    <a:lstStyle/>
                    <a:p>
                      <a:r>
                        <a:rPr lang="en-US" sz="1500" b="1" kern="1200" baseline="0" dirty="0">
                          <a:solidFill>
                            <a:schemeClr val="dk1"/>
                          </a:solidFill>
                          <a:latin typeface="+mn-lt"/>
                          <a:ea typeface="+mn-ea"/>
                          <a:cs typeface="+mn-cs"/>
                        </a:rPr>
                        <a:t>Burden of Proof</a:t>
                      </a:r>
                      <a:endParaRPr lang="en-US" sz="1500" dirty="0"/>
                    </a:p>
                  </a:txBody>
                  <a:tcPr/>
                </a:tc>
                <a:tc>
                  <a:txBody>
                    <a:bodyPr/>
                    <a:lstStyle/>
                    <a:p>
                      <a:r>
                        <a:rPr lang="en-US" sz="1500" dirty="0"/>
                        <a:t>Wholly</a:t>
                      </a:r>
                      <a:r>
                        <a:rPr lang="en-US" sz="1500" baseline="0" dirty="0"/>
                        <a:t> upon Assessee</a:t>
                      </a:r>
                      <a:endParaRPr lang="en-US" sz="1500" dirty="0"/>
                    </a:p>
                  </a:txBody>
                  <a:tcPr/>
                </a:tc>
                <a:tc>
                  <a:txBody>
                    <a:bodyPr/>
                    <a:lstStyle/>
                    <a:p>
                      <a:r>
                        <a:rPr lang="en-US" sz="1500" dirty="0"/>
                        <a:t>Evidence of investment on AO</a:t>
                      </a:r>
                    </a:p>
                  </a:txBody>
                  <a:tcPr/>
                </a:tc>
                <a:tc>
                  <a:txBody>
                    <a:bodyPr/>
                    <a:lstStyle/>
                    <a:p>
                      <a:r>
                        <a:rPr lang="en-US" sz="1500" dirty="0"/>
                        <a:t>Evidence of ownership</a:t>
                      </a:r>
                      <a:r>
                        <a:rPr lang="en-US" sz="1500" baseline="0" dirty="0"/>
                        <a:t> of money on AO</a:t>
                      </a:r>
                      <a:endParaRPr lang="en-US" sz="1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a:t>Evidence of</a:t>
                      </a:r>
                      <a:r>
                        <a:rPr lang="en-US" sz="1500" baseline="0" dirty="0"/>
                        <a:t> incomplete disclosure on AO</a:t>
                      </a:r>
                      <a:endParaRPr lang="en-US" sz="1500" dirty="0"/>
                    </a:p>
                  </a:txBody>
                  <a:tcPr/>
                </a:tc>
                <a:tc>
                  <a:txBody>
                    <a:bodyPr/>
                    <a:lstStyle/>
                    <a:p>
                      <a:r>
                        <a:rPr lang="en-US" sz="1500" dirty="0"/>
                        <a:t>Evidence of</a:t>
                      </a:r>
                      <a:r>
                        <a:rPr lang="en-US" sz="1500" baseline="0" dirty="0"/>
                        <a:t> expenditure incurred on AO</a:t>
                      </a:r>
                      <a:endParaRPr lang="en-US" sz="1500" dirty="0"/>
                    </a:p>
                  </a:txBody>
                  <a:tcPr/>
                </a:tc>
                <a:tc>
                  <a:txBody>
                    <a:bodyPr/>
                    <a:lstStyle/>
                    <a:p>
                      <a:r>
                        <a:rPr lang="en-US" sz="1500" dirty="0"/>
                        <a:t>Borrowing / Repaying   a hundi on AO</a:t>
                      </a:r>
                    </a:p>
                  </a:txBody>
                  <a:tcPr/>
                </a:tc>
                <a:extLst>
                  <a:ext uri="{0D108BD9-81ED-4DB2-BD59-A6C34878D82A}">
                    <a16:rowId xmlns:a16="http://schemas.microsoft.com/office/drawing/2014/main" val="10002"/>
                  </a:ext>
                </a:extLst>
              </a:tr>
              <a:tr h="1226488">
                <a:tc>
                  <a:txBody>
                    <a:bodyPr/>
                    <a:lstStyle/>
                    <a:p>
                      <a:r>
                        <a:rPr lang="en-US" sz="1500" b="1" dirty="0"/>
                        <a:t>Year of Tax</a:t>
                      </a:r>
                      <a:r>
                        <a:rPr lang="en-US" sz="1500" b="1" baseline="0" dirty="0"/>
                        <a:t> Liability</a:t>
                      </a:r>
                      <a:endParaRPr lang="en-US" sz="1500" b="1" dirty="0"/>
                    </a:p>
                  </a:txBody>
                  <a:tcPr/>
                </a:tc>
                <a:tc>
                  <a:txBody>
                    <a:bodyPr/>
                    <a:lstStyle/>
                    <a:p>
                      <a:r>
                        <a:rPr lang="en-US" sz="1500" dirty="0"/>
                        <a:t>Year in which Credited</a:t>
                      </a:r>
                    </a:p>
                  </a:txBody>
                  <a:tcPr/>
                </a:tc>
                <a:tc>
                  <a:txBody>
                    <a:bodyPr/>
                    <a:lstStyle/>
                    <a:p>
                      <a:r>
                        <a:rPr lang="en-US" sz="1500" dirty="0"/>
                        <a:t>Year in</a:t>
                      </a:r>
                      <a:r>
                        <a:rPr lang="en-US" sz="1500" baseline="0" dirty="0"/>
                        <a:t> which </a:t>
                      </a:r>
                      <a:r>
                        <a:rPr lang="en-US" sz="1500" dirty="0"/>
                        <a:t>Invested</a:t>
                      </a:r>
                    </a:p>
                  </a:txBody>
                  <a:tcPr/>
                </a:tc>
                <a:tc>
                  <a:txBody>
                    <a:bodyPr/>
                    <a:lstStyle/>
                    <a:p>
                      <a:r>
                        <a:rPr lang="en-US" sz="1500" dirty="0"/>
                        <a:t>Year in which found as owner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a:t>Year in which </a:t>
                      </a:r>
                      <a:r>
                        <a:rPr lang="en-US" sz="1500" baseline="0" dirty="0"/>
                        <a:t>invested / </a:t>
                      </a:r>
                      <a:r>
                        <a:rPr lang="en-US" sz="1500" dirty="0"/>
                        <a:t>found as</a:t>
                      </a:r>
                      <a:r>
                        <a:rPr lang="en-US" sz="1500" baseline="0" dirty="0"/>
                        <a:t> </a:t>
                      </a:r>
                      <a:r>
                        <a:rPr lang="en-US" sz="1500" dirty="0"/>
                        <a:t>owner</a:t>
                      </a:r>
                    </a:p>
                    <a:p>
                      <a:endParaRPr lang="en-US" sz="1500" dirty="0"/>
                    </a:p>
                  </a:txBody>
                  <a:tcPr/>
                </a:tc>
                <a:tc>
                  <a:txBody>
                    <a:bodyPr/>
                    <a:lstStyle/>
                    <a:p>
                      <a:r>
                        <a:rPr lang="en-US" sz="1500" dirty="0"/>
                        <a:t>Year in which incurred</a:t>
                      </a:r>
                    </a:p>
                  </a:txBody>
                  <a:tcPr/>
                </a:tc>
                <a:tc>
                  <a:txBody>
                    <a:bodyPr/>
                    <a:lstStyle/>
                    <a:p>
                      <a:r>
                        <a:rPr lang="en-US" sz="1500" dirty="0"/>
                        <a:t>Year in which borrowing / repaying takes place</a:t>
                      </a:r>
                    </a:p>
                  </a:txBody>
                  <a:tcPr/>
                </a:tc>
                <a:extLst>
                  <a:ext uri="{0D108BD9-81ED-4DB2-BD59-A6C34878D82A}">
                    <a16:rowId xmlns:a16="http://schemas.microsoft.com/office/drawing/2014/main" val="10003"/>
                  </a:ext>
                </a:extLst>
              </a:tr>
              <a:tr h="668993">
                <a:tc>
                  <a:txBody>
                    <a:bodyPr/>
                    <a:lstStyle/>
                    <a:p>
                      <a:r>
                        <a:rPr lang="en-US" sz="1500" b="1" dirty="0"/>
                        <a:t>Opportunity</a:t>
                      </a:r>
                      <a:r>
                        <a:rPr lang="en-US" sz="1500" b="1" baseline="0" dirty="0"/>
                        <a:t> of Being Heard</a:t>
                      </a:r>
                      <a:endParaRPr lang="en-US" sz="1500" b="1" dirty="0"/>
                    </a:p>
                  </a:txBody>
                  <a:tcPr/>
                </a:tc>
                <a:tc>
                  <a:txBody>
                    <a:bodyPr/>
                    <a:lstStyle/>
                    <a:p>
                      <a:pPr algn="just">
                        <a:lnSpc>
                          <a:spcPct val="115000"/>
                        </a:lnSpc>
                        <a:spcAft>
                          <a:spcPts val="1000"/>
                        </a:spcAft>
                      </a:pPr>
                      <a:r>
                        <a:rPr lang="en-US" sz="1500" dirty="0">
                          <a:latin typeface="Calibri"/>
                          <a:ea typeface="Calibri"/>
                          <a:cs typeface="Times New Roman"/>
                        </a:rPr>
                        <a:t>Yes</a:t>
                      </a:r>
                    </a:p>
                  </a:txBody>
                  <a:tcPr/>
                </a:tc>
                <a:tc>
                  <a:txBody>
                    <a:bodyPr/>
                    <a:lstStyle/>
                    <a:p>
                      <a:pPr algn="just">
                        <a:lnSpc>
                          <a:spcPct val="115000"/>
                        </a:lnSpc>
                        <a:spcAft>
                          <a:spcPts val="1000"/>
                        </a:spcAft>
                      </a:pPr>
                      <a:r>
                        <a:rPr lang="en-US" sz="1500" dirty="0">
                          <a:latin typeface="Calibri"/>
                          <a:ea typeface="Calibri"/>
                          <a:cs typeface="Times New Roman"/>
                        </a:rPr>
                        <a:t>Yes</a:t>
                      </a:r>
                    </a:p>
                  </a:txBody>
                  <a:tcPr/>
                </a:tc>
                <a:tc>
                  <a:txBody>
                    <a:bodyPr/>
                    <a:lstStyle/>
                    <a:p>
                      <a:pPr algn="just">
                        <a:lnSpc>
                          <a:spcPct val="115000"/>
                        </a:lnSpc>
                        <a:spcAft>
                          <a:spcPts val="1000"/>
                        </a:spcAft>
                      </a:pPr>
                      <a:r>
                        <a:rPr lang="en-US" sz="1500" dirty="0">
                          <a:latin typeface="Calibri"/>
                          <a:ea typeface="Calibri"/>
                          <a:cs typeface="Times New Roman"/>
                        </a:rPr>
                        <a:t>Yes</a:t>
                      </a:r>
                    </a:p>
                  </a:txBody>
                  <a:tcPr/>
                </a:tc>
                <a:tc>
                  <a:txBody>
                    <a:bodyPr/>
                    <a:lstStyle/>
                    <a:p>
                      <a:pPr algn="just">
                        <a:lnSpc>
                          <a:spcPct val="115000"/>
                        </a:lnSpc>
                        <a:spcAft>
                          <a:spcPts val="1000"/>
                        </a:spcAft>
                      </a:pPr>
                      <a:r>
                        <a:rPr lang="en-US" sz="1500" dirty="0">
                          <a:latin typeface="Calibri"/>
                          <a:ea typeface="Calibri"/>
                          <a:cs typeface="Times New Roman"/>
                        </a:rPr>
                        <a:t>Yes</a:t>
                      </a:r>
                    </a:p>
                  </a:txBody>
                  <a:tcPr/>
                </a:tc>
                <a:tc>
                  <a:txBody>
                    <a:bodyPr/>
                    <a:lstStyle/>
                    <a:p>
                      <a:pPr algn="just">
                        <a:lnSpc>
                          <a:spcPct val="115000"/>
                        </a:lnSpc>
                        <a:spcAft>
                          <a:spcPts val="1000"/>
                        </a:spcAft>
                      </a:pPr>
                      <a:r>
                        <a:rPr lang="en-US" sz="1500" dirty="0">
                          <a:latin typeface="Calibri"/>
                          <a:ea typeface="Calibri"/>
                          <a:cs typeface="Times New Roman"/>
                        </a:rPr>
                        <a:t>Yes</a:t>
                      </a:r>
                    </a:p>
                  </a:txBody>
                  <a:tcPr/>
                </a:tc>
                <a:tc>
                  <a:txBody>
                    <a:bodyPr/>
                    <a:lstStyle/>
                    <a:p>
                      <a:pPr algn="just">
                        <a:lnSpc>
                          <a:spcPct val="115000"/>
                        </a:lnSpc>
                        <a:spcAft>
                          <a:spcPts val="1000"/>
                        </a:spcAft>
                      </a:pPr>
                      <a:r>
                        <a:rPr lang="en-US" sz="1500" dirty="0">
                          <a:highlight>
                            <a:srgbClr val="FFFF00"/>
                          </a:highlight>
                          <a:latin typeface="Calibri"/>
                          <a:ea typeface="Calibri"/>
                          <a:cs typeface="Times New Roman"/>
                        </a:rPr>
                        <a:t>Not stipulated</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7942435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AE18A9-48B7-87C4-FA5C-D48BCBC5F31E}"/>
              </a:ext>
            </a:extLst>
          </p:cNvPr>
          <p:cNvSpPr>
            <a:spLocks noGrp="1"/>
          </p:cNvSpPr>
          <p:nvPr>
            <p:ph idx="1"/>
          </p:nvPr>
        </p:nvSpPr>
        <p:spPr>
          <a:xfrm>
            <a:off x="518864" y="1340768"/>
            <a:ext cx="8229600" cy="4525963"/>
          </a:xfrm>
        </p:spPr>
        <p:txBody>
          <a:bodyPr/>
          <a:lstStyle/>
          <a:p>
            <a:r>
              <a:rPr lang="en-IN" sz="2400" dirty="0"/>
              <a:t>S. 68 - A credit entry “may” be charged to tax</a:t>
            </a:r>
          </a:p>
          <a:p>
            <a:r>
              <a:rPr lang="en-IN" sz="2400" dirty="0"/>
              <a:t>S. 69D – A hundi amount “shall” be deemed to be income</a:t>
            </a:r>
          </a:p>
          <a:p>
            <a:r>
              <a:rPr lang="en-IN" sz="2400" dirty="0"/>
              <a:t>(different expression …  </a:t>
            </a:r>
            <a:r>
              <a:rPr lang="en-IN" sz="2400" b="1" i="1" u="sng" dirty="0"/>
              <a:t>discretion </a:t>
            </a:r>
            <a:r>
              <a:rPr lang="en-IN" sz="2400" dirty="0"/>
              <a:t>v. </a:t>
            </a:r>
            <a:r>
              <a:rPr lang="en-IN" sz="2400" b="1" i="1" u="sng" dirty="0"/>
              <a:t>compulsion  </a:t>
            </a:r>
            <a:r>
              <a:rPr lang="en-IN" sz="2400" dirty="0"/>
              <a:t>.... )</a:t>
            </a:r>
          </a:p>
          <a:p>
            <a:endParaRPr lang="en-IN" sz="2400" dirty="0"/>
          </a:p>
          <a:p>
            <a:r>
              <a:rPr lang="en-IN" sz="2400" dirty="0"/>
              <a:t>S. 68 – A sum is “found” credited …</a:t>
            </a:r>
          </a:p>
          <a:p>
            <a:r>
              <a:rPr lang="en-IN" sz="2400" dirty="0"/>
              <a:t>S. 69 – Assessee has “made” investment…</a:t>
            </a:r>
          </a:p>
          <a:p>
            <a:r>
              <a:rPr lang="en-IN" sz="2400" dirty="0"/>
              <a:t>S. 69C – Assessee has “incurred” expenditure …</a:t>
            </a:r>
          </a:p>
          <a:p>
            <a:r>
              <a:rPr lang="en-IN" sz="2400" dirty="0"/>
              <a:t>(similar expression … </a:t>
            </a:r>
            <a:r>
              <a:rPr lang="en-IN" sz="2400" b="1" i="1" u="sng" dirty="0"/>
              <a:t>action </a:t>
            </a:r>
            <a:r>
              <a:rPr lang="en-IN" sz="2400" dirty="0"/>
              <a:t>for trigger point has to be exist..)</a:t>
            </a:r>
          </a:p>
          <a:p>
            <a:endParaRPr lang="en-IN" sz="2400" dirty="0"/>
          </a:p>
        </p:txBody>
      </p:sp>
      <p:sp>
        <p:nvSpPr>
          <p:cNvPr id="4" name="Slide Number Placeholder 3">
            <a:extLst>
              <a:ext uri="{FF2B5EF4-FFF2-40B4-BE49-F238E27FC236}">
                <a16:creationId xmlns:a16="http://schemas.microsoft.com/office/drawing/2014/main" id="{6A8C7AA7-25D8-9EA8-7E5A-7339C331060D}"/>
              </a:ext>
            </a:extLst>
          </p:cNvPr>
          <p:cNvSpPr>
            <a:spLocks noGrp="1"/>
          </p:cNvSpPr>
          <p:nvPr>
            <p:ph type="sldNum" sz="quarter" idx="12"/>
          </p:nvPr>
        </p:nvSpPr>
        <p:spPr/>
        <p:txBody>
          <a:bodyPr/>
          <a:lstStyle/>
          <a:p>
            <a:fld id="{1DDE8EEB-6852-48E6-9E57-F93CCB2C50B9}" type="slidenum">
              <a:rPr lang="en-IN" smtClean="0"/>
              <a:pPr/>
              <a:t>37</a:t>
            </a:fld>
            <a:endParaRPr lang="en-IN" dirty="0"/>
          </a:p>
        </p:txBody>
      </p:sp>
      <p:sp>
        <p:nvSpPr>
          <p:cNvPr id="7" name="Title 1">
            <a:extLst>
              <a:ext uri="{FF2B5EF4-FFF2-40B4-BE49-F238E27FC236}">
                <a16:creationId xmlns:a16="http://schemas.microsoft.com/office/drawing/2014/main" id="{0C90DA66-6AE2-4DFA-3D1B-C9433F42547E}"/>
              </a:ext>
            </a:extLst>
          </p:cNvPr>
          <p:cNvSpPr>
            <a:spLocks noGrp="1"/>
          </p:cNvSpPr>
          <p:nvPr>
            <p:ph type="title"/>
          </p:nvPr>
        </p:nvSpPr>
        <p:spPr>
          <a:xfrm>
            <a:off x="457200" y="420573"/>
            <a:ext cx="8229600" cy="928686"/>
          </a:xfrm>
        </p:spPr>
        <p:txBody>
          <a:bodyPr/>
          <a:lstStyle/>
          <a:p>
            <a:r>
              <a:rPr lang="en-IN" sz="3600" dirty="0"/>
              <a:t>Analysis - family of 6 sections</a:t>
            </a:r>
            <a:endParaRPr lang="en-US" sz="4000" b="1" dirty="0"/>
          </a:p>
        </p:txBody>
      </p:sp>
    </p:spTree>
    <p:extLst>
      <p:ext uri="{BB962C8B-B14F-4D97-AF65-F5344CB8AC3E}">
        <p14:creationId xmlns:p14="http://schemas.microsoft.com/office/powerpoint/2010/main" val="14408595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B02EE6-D88F-1E65-950F-35EB0A22BD41}"/>
              </a:ext>
            </a:extLst>
          </p:cNvPr>
          <p:cNvSpPr>
            <a:spLocks noGrp="1"/>
          </p:cNvSpPr>
          <p:nvPr>
            <p:ph idx="1"/>
          </p:nvPr>
        </p:nvSpPr>
        <p:spPr>
          <a:xfrm>
            <a:off x="457200" y="1196752"/>
            <a:ext cx="8229600" cy="4708525"/>
          </a:xfrm>
        </p:spPr>
        <p:txBody>
          <a:bodyPr/>
          <a:lstStyle/>
          <a:p>
            <a:r>
              <a:rPr lang="en-IN" dirty="0"/>
              <a:t>Further, it would be relevant to compare wordings in other sections with section 68</a:t>
            </a:r>
          </a:p>
          <a:p>
            <a:r>
              <a:rPr lang="en-IN" sz="2200" i="1" dirty="0"/>
              <a:t>Section 68 Vs. Explanation-1 to Section 37</a:t>
            </a:r>
          </a:p>
          <a:p>
            <a:r>
              <a:rPr lang="en-IN" sz="2200" i="1" dirty="0"/>
              <a:t>Section 68 V. Section 40A(2)</a:t>
            </a:r>
          </a:p>
          <a:p>
            <a:r>
              <a:rPr lang="en-IN" sz="2200" i="1" dirty="0"/>
              <a:t>Section 68 V. Section 50-C</a:t>
            </a:r>
          </a:p>
          <a:p>
            <a:r>
              <a:rPr lang="en-IN" sz="2200" i="1" dirty="0"/>
              <a:t>Section 68 V. S. 56(2)(viib)</a:t>
            </a:r>
          </a:p>
          <a:p>
            <a:r>
              <a:rPr lang="en-IN" sz="2200" i="1" dirty="0"/>
              <a:t>Section 68 Vs. Section 13A</a:t>
            </a:r>
          </a:p>
          <a:p>
            <a:r>
              <a:rPr lang="en-IN" sz="2200" i="1" dirty="0"/>
              <a:t>Section 68 V. 273B or 271!)(c)</a:t>
            </a:r>
          </a:p>
          <a:p>
            <a:r>
              <a:rPr lang="en-IN" sz="2200" i="1" dirty="0"/>
              <a:t>Section 68 V. Section 115BBC</a:t>
            </a:r>
          </a:p>
          <a:p>
            <a:r>
              <a:rPr lang="en-IN" sz="2200" i="1" dirty="0"/>
              <a:t>Section 68 Vs. Black Money Act</a:t>
            </a:r>
          </a:p>
          <a:p>
            <a:r>
              <a:rPr lang="en-IN" sz="2200" i="1" dirty="0"/>
              <a:t>Section 68 Vs. Benami Act / PMLA, etc.</a:t>
            </a:r>
          </a:p>
        </p:txBody>
      </p:sp>
      <p:sp>
        <p:nvSpPr>
          <p:cNvPr id="4" name="Slide Number Placeholder 3">
            <a:extLst>
              <a:ext uri="{FF2B5EF4-FFF2-40B4-BE49-F238E27FC236}">
                <a16:creationId xmlns:a16="http://schemas.microsoft.com/office/drawing/2014/main" id="{C97FD9FD-4B42-ED07-D9D7-CFA3F4B2FC04}"/>
              </a:ext>
            </a:extLst>
          </p:cNvPr>
          <p:cNvSpPr>
            <a:spLocks noGrp="1"/>
          </p:cNvSpPr>
          <p:nvPr>
            <p:ph type="sldNum" sz="quarter" idx="12"/>
          </p:nvPr>
        </p:nvSpPr>
        <p:spPr/>
        <p:txBody>
          <a:bodyPr/>
          <a:lstStyle/>
          <a:p>
            <a:fld id="{1DDE8EEB-6852-48E6-9E57-F93CCB2C50B9}" type="slidenum">
              <a:rPr lang="en-IN" smtClean="0"/>
              <a:pPr/>
              <a:t>38</a:t>
            </a:fld>
            <a:endParaRPr lang="en-IN" dirty="0"/>
          </a:p>
        </p:txBody>
      </p:sp>
      <p:sp>
        <p:nvSpPr>
          <p:cNvPr id="7" name="Title 1">
            <a:extLst>
              <a:ext uri="{FF2B5EF4-FFF2-40B4-BE49-F238E27FC236}">
                <a16:creationId xmlns:a16="http://schemas.microsoft.com/office/drawing/2014/main" id="{57B55151-54F3-9847-6BF9-BCCEFA7A227A}"/>
              </a:ext>
            </a:extLst>
          </p:cNvPr>
          <p:cNvSpPr>
            <a:spLocks noGrp="1"/>
          </p:cNvSpPr>
          <p:nvPr>
            <p:ph type="title"/>
          </p:nvPr>
        </p:nvSpPr>
        <p:spPr>
          <a:xfrm>
            <a:off x="457200" y="404664"/>
            <a:ext cx="8229600" cy="1012974"/>
          </a:xfrm>
        </p:spPr>
        <p:txBody>
          <a:bodyPr/>
          <a:lstStyle/>
          <a:p>
            <a:r>
              <a:rPr lang="en-IN" sz="3600" dirty="0"/>
              <a:t>Onus</a:t>
            </a:r>
            <a:endParaRPr lang="en-IN" sz="4800" dirty="0"/>
          </a:p>
        </p:txBody>
      </p:sp>
    </p:spTree>
    <p:extLst>
      <p:ext uri="{BB962C8B-B14F-4D97-AF65-F5344CB8AC3E}">
        <p14:creationId xmlns:p14="http://schemas.microsoft.com/office/powerpoint/2010/main" val="940411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B02EE6-D88F-1E65-950F-35EB0A22BD41}"/>
              </a:ext>
            </a:extLst>
          </p:cNvPr>
          <p:cNvSpPr>
            <a:spLocks noGrp="1"/>
          </p:cNvSpPr>
          <p:nvPr>
            <p:ph idx="1"/>
          </p:nvPr>
        </p:nvSpPr>
        <p:spPr>
          <a:xfrm>
            <a:off x="457200" y="1196752"/>
            <a:ext cx="8229600" cy="4708525"/>
          </a:xfrm>
        </p:spPr>
        <p:txBody>
          <a:bodyPr/>
          <a:lstStyle/>
          <a:p>
            <a:r>
              <a:rPr lang="en-IN" sz="2400" dirty="0"/>
              <a:t>Thus, finally, Onus u/s 68 gets discharged according to the facts of each case ..</a:t>
            </a:r>
          </a:p>
          <a:p>
            <a:endParaRPr lang="en-IN" sz="2400" dirty="0"/>
          </a:p>
          <a:p>
            <a:r>
              <a:rPr lang="en-IN" sz="2400" dirty="0"/>
              <a:t>In many cases, primary discharge of onus was held as sufficient e.g. </a:t>
            </a:r>
          </a:p>
          <a:p>
            <a:pPr lvl="1"/>
            <a:r>
              <a:rPr lang="en-IN" sz="1600" b="1" i="1" dirty="0"/>
              <a:t>Orient Trading Company V. CIT – 49 ITR 723 (Bom)</a:t>
            </a:r>
          </a:p>
          <a:p>
            <a:pPr lvl="1"/>
            <a:r>
              <a:rPr lang="en-IN" sz="1600" b="1" i="1" dirty="0"/>
              <a:t>CIT V. Orissa Corporation P Ltd – 159 ITR 78 (SC)</a:t>
            </a:r>
          </a:p>
          <a:p>
            <a:pPr lvl="1"/>
            <a:r>
              <a:rPr lang="en-IN" sz="1600" b="1" i="1" dirty="0"/>
              <a:t>CIT V. Dwarkadhish Investments P Ltd – 330 ITR 298 (Del)</a:t>
            </a:r>
          </a:p>
          <a:p>
            <a:endParaRPr lang="en-IN" sz="1700" b="1" i="1" dirty="0"/>
          </a:p>
          <a:p>
            <a:r>
              <a:rPr lang="en-IN" sz="2400" dirty="0"/>
              <a:t>But, other view started becoming dominant day-by-day i.e.</a:t>
            </a:r>
          </a:p>
          <a:p>
            <a:pPr lvl="1"/>
            <a:r>
              <a:rPr lang="en-IN" sz="1600" b="1" i="1" dirty="0"/>
              <a:t>NR Portfolios P Ltd V. CIT – 42 Taxmann.com 339 (Del)</a:t>
            </a:r>
          </a:p>
          <a:p>
            <a:pPr lvl="1"/>
            <a:r>
              <a:rPr lang="en-IN" sz="1600" b="1" i="1" dirty="0"/>
              <a:t>PCIT V. NRA Iron &amp; Steel Pvt Ltd – 412 ITR 161 (SC)</a:t>
            </a:r>
          </a:p>
        </p:txBody>
      </p:sp>
      <p:sp>
        <p:nvSpPr>
          <p:cNvPr id="4" name="Slide Number Placeholder 3">
            <a:extLst>
              <a:ext uri="{FF2B5EF4-FFF2-40B4-BE49-F238E27FC236}">
                <a16:creationId xmlns:a16="http://schemas.microsoft.com/office/drawing/2014/main" id="{C97FD9FD-4B42-ED07-D9D7-CFA3F4B2FC04}"/>
              </a:ext>
            </a:extLst>
          </p:cNvPr>
          <p:cNvSpPr>
            <a:spLocks noGrp="1"/>
          </p:cNvSpPr>
          <p:nvPr>
            <p:ph type="sldNum" sz="quarter" idx="12"/>
          </p:nvPr>
        </p:nvSpPr>
        <p:spPr/>
        <p:txBody>
          <a:bodyPr/>
          <a:lstStyle/>
          <a:p>
            <a:fld id="{1DDE8EEB-6852-48E6-9E57-F93CCB2C50B9}" type="slidenum">
              <a:rPr lang="en-IN" smtClean="0"/>
              <a:pPr/>
              <a:t>39</a:t>
            </a:fld>
            <a:endParaRPr lang="en-IN" dirty="0"/>
          </a:p>
        </p:txBody>
      </p:sp>
      <p:sp>
        <p:nvSpPr>
          <p:cNvPr id="7" name="Title 1">
            <a:extLst>
              <a:ext uri="{FF2B5EF4-FFF2-40B4-BE49-F238E27FC236}">
                <a16:creationId xmlns:a16="http://schemas.microsoft.com/office/drawing/2014/main" id="{15F1F960-4E91-71D6-1A03-4FEB2DB0BA68}"/>
              </a:ext>
            </a:extLst>
          </p:cNvPr>
          <p:cNvSpPr>
            <a:spLocks noGrp="1"/>
          </p:cNvSpPr>
          <p:nvPr>
            <p:ph type="title"/>
          </p:nvPr>
        </p:nvSpPr>
        <p:spPr>
          <a:xfrm>
            <a:off x="457200" y="404664"/>
            <a:ext cx="8229600" cy="1012974"/>
          </a:xfrm>
        </p:spPr>
        <p:txBody>
          <a:bodyPr/>
          <a:lstStyle/>
          <a:p>
            <a:r>
              <a:rPr lang="en-IN" sz="3600" dirty="0"/>
              <a:t>Onus</a:t>
            </a:r>
            <a:endParaRPr lang="en-IN" sz="4800" dirty="0"/>
          </a:p>
        </p:txBody>
      </p:sp>
    </p:spTree>
    <p:extLst>
      <p:ext uri="{BB962C8B-B14F-4D97-AF65-F5344CB8AC3E}">
        <p14:creationId xmlns:p14="http://schemas.microsoft.com/office/powerpoint/2010/main" val="1654724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0DE3A-E3FC-AC3D-E1EF-8CDCCA4AF0B1}"/>
              </a:ext>
            </a:extLst>
          </p:cNvPr>
          <p:cNvSpPr>
            <a:spLocks noGrp="1"/>
          </p:cNvSpPr>
          <p:nvPr>
            <p:ph type="title"/>
          </p:nvPr>
        </p:nvSpPr>
        <p:spPr>
          <a:xfrm>
            <a:off x="457200" y="341784"/>
            <a:ext cx="8229600" cy="1143000"/>
          </a:xfrm>
        </p:spPr>
        <p:txBody>
          <a:bodyPr/>
          <a:lstStyle/>
          <a:p>
            <a:r>
              <a:rPr lang="en-IN" sz="3600" dirty="0"/>
              <a:t>Provision after 1/4/1961 i.e. section 68</a:t>
            </a:r>
          </a:p>
        </p:txBody>
      </p:sp>
      <p:sp>
        <p:nvSpPr>
          <p:cNvPr id="3" name="Content Placeholder 2">
            <a:extLst>
              <a:ext uri="{FF2B5EF4-FFF2-40B4-BE49-F238E27FC236}">
                <a16:creationId xmlns:a16="http://schemas.microsoft.com/office/drawing/2014/main" id="{5F242976-EDCC-6C7F-AA83-8D23D19569D0}"/>
              </a:ext>
            </a:extLst>
          </p:cNvPr>
          <p:cNvSpPr>
            <a:spLocks noGrp="1"/>
          </p:cNvSpPr>
          <p:nvPr>
            <p:ph idx="1"/>
          </p:nvPr>
        </p:nvSpPr>
        <p:spPr>
          <a:xfrm>
            <a:off x="457200" y="1268760"/>
            <a:ext cx="8229600" cy="4857403"/>
          </a:xfrm>
        </p:spPr>
        <p:txBody>
          <a:bodyPr/>
          <a:lstStyle/>
          <a:p>
            <a:pPr marL="0" indent="0">
              <a:buNone/>
            </a:pPr>
            <a:r>
              <a:rPr lang="en-US" sz="2800" b="1" u="sng" dirty="0"/>
              <a:t>Main section</a:t>
            </a:r>
          </a:p>
          <a:p>
            <a:pPr algn="just"/>
            <a:r>
              <a:rPr lang="en-US" sz="2400" dirty="0"/>
              <a:t>Where any sum is found credited in the books of an assessee maintained for any previous year, and the assessee offers no explanation about the nature and source thereof or the explanation offered by him is not, in the opinion of the 59[Assessing] Officer, satisfactory, the sum so credited may be charged to income-tax as the income of the assessee of that previous year</a:t>
            </a:r>
          </a:p>
          <a:p>
            <a:endParaRPr lang="en-US" sz="2000" dirty="0"/>
          </a:p>
          <a:p>
            <a:r>
              <a:rPr lang="en-US" sz="2400" b="1" i="1" dirty="0">
                <a:solidFill>
                  <a:srgbClr val="FF0000"/>
                </a:solidFill>
              </a:rPr>
              <a:t>It will be apt to construe meaning of various words used in above main section….</a:t>
            </a:r>
          </a:p>
          <a:p>
            <a:endParaRPr lang="en-US" sz="1800" dirty="0"/>
          </a:p>
          <a:p>
            <a:endParaRPr lang="en-IN" sz="1800" dirty="0"/>
          </a:p>
        </p:txBody>
      </p:sp>
      <p:sp>
        <p:nvSpPr>
          <p:cNvPr id="4" name="Slide Number Placeholder 3">
            <a:extLst>
              <a:ext uri="{FF2B5EF4-FFF2-40B4-BE49-F238E27FC236}">
                <a16:creationId xmlns:a16="http://schemas.microsoft.com/office/drawing/2014/main" id="{EAC2AA55-BAC2-5BED-E116-2A5EF17DD9CD}"/>
              </a:ext>
            </a:extLst>
          </p:cNvPr>
          <p:cNvSpPr>
            <a:spLocks noGrp="1"/>
          </p:cNvSpPr>
          <p:nvPr>
            <p:ph type="sldNum" sz="quarter" idx="12"/>
          </p:nvPr>
        </p:nvSpPr>
        <p:spPr/>
        <p:txBody>
          <a:bodyPr/>
          <a:lstStyle/>
          <a:p>
            <a:fld id="{1DDE8EEB-6852-48E6-9E57-F93CCB2C50B9}" type="slidenum">
              <a:rPr lang="en-IN" smtClean="0"/>
              <a:pPr/>
              <a:t>4</a:t>
            </a:fld>
            <a:endParaRPr lang="en-IN" dirty="0"/>
          </a:p>
        </p:txBody>
      </p:sp>
    </p:spTree>
    <p:extLst>
      <p:ext uri="{BB962C8B-B14F-4D97-AF65-F5344CB8AC3E}">
        <p14:creationId xmlns:p14="http://schemas.microsoft.com/office/powerpoint/2010/main" val="14929202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B02EE6-D88F-1E65-950F-35EB0A22BD41}"/>
              </a:ext>
            </a:extLst>
          </p:cNvPr>
          <p:cNvSpPr>
            <a:spLocks noGrp="1"/>
          </p:cNvSpPr>
          <p:nvPr>
            <p:ph idx="1"/>
          </p:nvPr>
        </p:nvSpPr>
        <p:spPr>
          <a:xfrm>
            <a:off x="457200" y="1196752"/>
            <a:ext cx="8229600" cy="4708525"/>
          </a:xfrm>
        </p:spPr>
        <p:txBody>
          <a:bodyPr/>
          <a:lstStyle/>
          <a:p>
            <a:r>
              <a:rPr lang="en-IN" sz="2400" dirty="0"/>
              <a:t>Reasons of change of thinking / divergent view appears manyfold e.g..</a:t>
            </a:r>
          </a:p>
          <a:p>
            <a:endParaRPr lang="en-IN" sz="1800" dirty="0"/>
          </a:p>
          <a:p>
            <a:r>
              <a:rPr lang="en-IN" sz="2000" i="1" dirty="0"/>
              <a:t>Ease of funds transfer </a:t>
            </a:r>
          </a:p>
          <a:p>
            <a:r>
              <a:rPr lang="en-IN" sz="2000" i="1" dirty="0"/>
              <a:t>Ease of formation of multi layer of structure</a:t>
            </a:r>
          </a:p>
          <a:p>
            <a:r>
              <a:rPr lang="en-IN" sz="2000" i="1" dirty="0"/>
              <a:t>Ease of putting signs / e-verifications</a:t>
            </a:r>
          </a:p>
          <a:p>
            <a:r>
              <a:rPr lang="en-IN" sz="2000" i="1" dirty="0"/>
              <a:t>Computerization &amp; ease of compliance </a:t>
            </a:r>
          </a:p>
          <a:p>
            <a:r>
              <a:rPr lang="en-IN" sz="2000" i="1" dirty="0"/>
              <a:t>Dominance of shell companies</a:t>
            </a:r>
          </a:p>
          <a:p>
            <a:r>
              <a:rPr lang="en-IN" sz="2000" i="1" dirty="0"/>
              <a:t>Ease of sourcing foreign funds</a:t>
            </a:r>
          </a:p>
          <a:p>
            <a:r>
              <a:rPr lang="en-IN" sz="2000" i="1" dirty="0"/>
              <a:t>Increased levels of corrupt practices</a:t>
            </a:r>
          </a:p>
          <a:p>
            <a:r>
              <a:rPr lang="en-IN" sz="2000" i="1" dirty="0"/>
              <a:t>Tendency of changing colour of money / laundering of funds</a:t>
            </a:r>
          </a:p>
          <a:p>
            <a:r>
              <a:rPr lang="en-IN" sz="2000" i="1" dirty="0"/>
              <a:t>…. and so on …</a:t>
            </a:r>
          </a:p>
          <a:p>
            <a:endParaRPr lang="en-IN" sz="1800" dirty="0"/>
          </a:p>
        </p:txBody>
      </p:sp>
      <p:sp>
        <p:nvSpPr>
          <p:cNvPr id="4" name="Slide Number Placeholder 3">
            <a:extLst>
              <a:ext uri="{FF2B5EF4-FFF2-40B4-BE49-F238E27FC236}">
                <a16:creationId xmlns:a16="http://schemas.microsoft.com/office/drawing/2014/main" id="{C97FD9FD-4B42-ED07-D9D7-CFA3F4B2FC04}"/>
              </a:ext>
            </a:extLst>
          </p:cNvPr>
          <p:cNvSpPr>
            <a:spLocks noGrp="1"/>
          </p:cNvSpPr>
          <p:nvPr>
            <p:ph type="sldNum" sz="quarter" idx="12"/>
          </p:nvPr>
        </p:nvSpPr>
        <p:spPr/>
        <p:txBody>
          <a:bodyPr/>
          <a:lstStyle/>
          <a:p>
            <a:fld id="{1DDE8EEB-6852-48E6-9E57-F93CCB2C50B9}" type="slidenum">
              <a:rPr lang="en-IN" smtClean="0"/>
              <a:pPr/>
              <a:t>40</a:t>
            </a:fld>
            <a:endParaRPr lang="en-IN" dirty="0"/>
          </a:p>
        </p:txBody>
      </p:sp>
      <p:sp>
        <p:nvSpPr>
          <p:cNvPr id="7" name="Title 1">
            <a:extLst>
              <a:ext uri="{FF2B5EF4-FFF2-40B4-BE49-F238E27FC236}">
                <a16:creationId xmlns:a16="http://schemas.microsoft.com/office/drawing/2014/main" id="{153836F3-30F3-F4D3-3DC4-099483DC5D9D}"/>
              </a:ext>
            </a:extLst>
          </p:cNvPr>
          <p:cNvSpPr>
            <a:spLocks noGrp="1"/>
          </p:cNvSpPr>
          <p:nvPr>
            <p:ph type="title"/>
          </p:nvPr>
        </p:nvSpPr>
        <p:spPr>
          <a:xfrm>
            <a:off x="457200" y="404664"/>
            <a:ext cx="8229600" cy="1012974"/>
          </a:xfrm>
        </p:spPr>
        <p:txBody>
          <a:bodyPr/>
          <a:lstStyle/>
          <a:p>
            <a:r>
              <a:rPr lang="en-IN" sz="3600" dirty="0"/>
              <a:t>Onus</a:t>
            </a:r>
            <a:endParaRPr lang="en-IN" sz="4800" dirty="0"/>
          </a:p>
        </p:txBody>
      </p:sp>
    </p:spTree>
    <p:extLst>
      <p:ext uri="{BB962C8B-B14F-4D97-AF65-F5344CB8AC3E}">
        <p14:creationId xmlns:p14="http://schemas.microsoft.com/office/powerpoint/2010/main" val="23561662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C3D95-90BF-7418-FA9B-BDE45EDD5596}"/>
              </a:ext>
            </a:extLst>
          </p:cNvPr>
          <p:cNvSpPr>
            <a:spLocks noGrp="1"/>
          </p:cNvSpPr>
          <p:nvPr>
            <p:ph type="title"/>
          </p:nvPr>
        </p:nvSpPr>
        <p:spPr>
          <a:xfrm>
            <a:off x="457200" y="332656"/>
            <a:ext cx="8229600" cy="1143000"/>
          </a:xfrm>
        </p:spPr>
        <p:txBody>
          <a:bodyPr/>
          <a:lstStyle/>
          <a:p>
            <a:r>
              <a:rPr lang="en-IN" sz="3600" dirty="0"/>
              <a:t>1</a:t>
            </a:r>
            <a:r>
              <a:rPr lang="en-IN" sz="3600" baseline="30000" dirty="0"/>
              <a:t>st</a:t>
            </a:r>
            <a:r>
              <a:rPr lang="en-IN" sz="3600" dirty="0"/>
              <a:t> proviso</a:t>
            </a:r>
          </a:p>
        </p:txBody>
      </p:sp>
      <p:sp>
        <p:nvSpPr>
          <p:cNvPr id="3" name="Content Placeholder 2">
            <a:extLst>
              <a:ext uri="{FF2B5EF4-FFF2-40B4-BE49-F238E27FC236}">
                <a16:creationId xmlns:a16="http://schemas.microsoft.com/office/drawing/2014/main" id="{E57A8DBA-1EFD-7DCE-2A20-587DA959775F}"/>
              </a:ext>
            </a:extLst>
          </p:cNvPr>
          <p:cNvSpPr>
            <a:spLocks noGrp="1"/>
          </p:cNvSpPr>
          <p:nvPr>
            <p:ph idx="1"/>
          </p:nvPr>
        </p:nvSpPr>
        <p:spPr>
          <a:xfrm>
            <a:off x="457200" y="1196752"/>
            <a:ext cx="8229600" cy="4525963"/>
          </a:xfrm>
        </p:spPr>
        <p:txBody>
          <a:bodyPr/>
          <a:lstStyle/>
          <a:p>
            <a:r>
              <a:rPr lang="en-US" sz="2400" b="1" dirty="0">
                <a:latin typeface="+mj-lt"/>
              </a:rPr>
              <a:t>As a result of challenges faced, legislature introduced the 1</a:t>
            </a:r>
            <a:r>
              <a:rPr lang="en-US" sz="2400" b="1" baseline="30000" dirty="0">
                <a:latin typeface="+mj-lt"/>
              </a:rPr>
              <a:t>st</a:t>
            </a:r>
            <a:r>
              <a:rPr lang="en-US" sz="2400" b="1" dirty="0">
                <a:latin typeface="+mj-lt"/>
              </a:rPr>
              <a:t> proviso as follows –</a:t>
            </a:r>
          </a:p>
          <a:p>
            <a:endParaRPr lang="en-US" sz="2400" b="1" u="sng" dirty="0">
              <a:latin typeface="+mj-lt"/>
            </a:endParaRPr>
          </a:p>
          <a:p>
            <a:pPr algn="just"/>
            <a:r>
              <a:rPr lang="en-US" sz="2200" b="1" u="sng" dirty="0">
                <a:latin typeface="+mj-lt"/>
              </a:rPr>
              <a:t>1</a:t>
            </a:r>
            <a:r>
              <a:rPr lang="en-US" sz="2200" b="1" u="sng" baseline="30000" dirty="0">
                <a:latin typeface="+mj-lt"/>
              </a:rPr>
              <a:t>st</a:t>
            </a:r>
            <a:r>
              <a:rPr lang="en-US" sz="2200" b="1" u="sng" dirty="0">
                <a:latin typeface="+mj-lt"/>
              </a:rPr>
              <a:t> proviso </a:t>
            </a:r>
            <a:r>
              <a:rPr lang="en-US" sz="2200" dirty="0">
                <a:latin typeface="+mj-lt"/>
              </a:rPr>
              <a:t>– </a:t>
            </a:r>
            <a:r>
              <a:rPr lang="en-US" sz="2200" b="0" i="0" dirty="0">
                <a:effectLst/>
                <a:latin typeface="+mj-lt"/>
              </a:rPr>
              <a:t>Provided that where the sum so credited consists of loan or borrowing or any such amount, by whatever name called, any explanation offered by such assessee </a:t>
            </a:r>
            <a:r>
              <a:rPr lang="en-US" sz="2200" b="1" i="1" dirty="0">
                <a:solidFill>
                  <a:srgbClr val="FF0000"/>
                </a:solidFill>
                <a:effectLst/>
                <a:latin typeface="+mj-lt"/>
              </a:rPr>
              <a:t>shall be deemed to be not satisfactory</a:t>
            </a:r>
            <a:r>
              <a:rPr lang="en-US" sz="2200" b="0" i="0" dirty="0">
                <a:effectLst/>
                <a:latin typeface="+mj-lt"/>
              </a:rPr>
              <a:t>, unless— (a) the person in whose name such credit is recorded in the books of such assessee also offers an explanation about the nature and source of such sum so credited; and (b) such explanation in the opinion of the Assessing Officer aforesaid has been found to be </a:t>
            </a:r>
            <a:r>
              <a:rPr lang="en-US" sz="2200" b="0" i="0" dirty="0">
                <a:effectLst/>
                <a:latin typeface="Arial" panose="020B0604020202020204" pitchFamily="34" charset="0"/>
              </a:rPr>
              <a:t>satisfactory:</a:t>
            </a:r>
            <a:endParaRPr lang="en-IN" sz="2200" dirty="0"/>
          </a:p>
        </p:txBody>
      </p:sp>
      <p:sp>
        <p:nvSpPr>
          <p:cNvPr id="4" name="Slide Number Placeholder 3">
            <a:extLst>
              <a:ext uri="{FF2B5EF4-FFF2-40B4-BE49-F238E27FC236}">
                <a16:creationId xmlns:a16="http://schemas.microsoft.com/office/drawing/2014/main" id="{7FFC58EF-19F6-4682-03FE-D9C5694354A1}"/>
              </a:ext>
            </a:extLst>
          </p:cNvPr>
          <p:cNvSpPr>
            <a:spLocks noGrp="1"/>
          </p:cNvSpPr>
          <p:nvPr>
            <p:ph type="sldNum" sz="quarter" idx="12"/>
          </p:nvPr>
        </p:nvSpPr>
        <p:spPr/>
        <p:txBody>
          <a:bodyPr/>
          <a:lstStyle/>
          <a:p>
            <a:fld id="{1DDE8EEB-6852-48E6-9E57-F93CCB2C50B9}" type="slidenum">
              <a:rPr lang="en-IN" smtClean="0"/>
              <a:pPr/>
              <a:t>41</a:t>
            </a:fld>
            <a:endParaRPr lang="en-IN" dirty="0"/>
          </a:p>
        </p:txBody>
      </p:sp>
    </p:spTree>
    <p:extLst>
      <p:ext uri="{BB962C8B-B14F-4D97-AF65-F5344CB8AC3E}">
        <p14:creationId xmlns:p14="http://schemas.microsoft.com/office/powerpoint/2010/main" val="39871708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0DE3A-E3FC-AC3D-E1EF-8CDCCA4AF0B1}"/>
              </a:ext>
            </a:extLst>
          </p:cNvPr>
          <p:cNvSpPr>
            <a:spLocks noGrp="1"/>
          </p:cNvSpPr>
          <p:nvPr>
            <p:ph type="title"/>
          </p:nvPr>
        </p:nvSpPr>
        <p:spPr>
          <a:xfrm>
            <a:off x="457200" y="341784"/>
            <a:ext cx="8229600" cy="1143000"/>
          </a:xfrm>
        </p:spPr>
        <p:txBody>
          <a:bodyPr/>
          <a:lstStyle/>
          <a:p>
            <a:r>
              <a:rPr lang="en-IN" sz="3600" dirty="0"/>
              <a:t>Provision of section 68</a:t>
            </a:r>
          </a:p>
        </p:txBody>
      </p:sp>
      <p:sp>
        <p:nvSpPr>
          <p:cNvPr id="3" name="Content Placeholder 2">
            <a:extLst>
              <a:ext uri="{FF2B5EF4-FFF2-40B4-BE49-F238E27FC236}">
                <a16:creationId xmlns:a16="http://schemas.microsoft.com/office/drawing/2014/main" id="{5F242976-EDCC-6C7F-AA83-8D23D19569D0}"/>
              </a:ext>
            </a:extLst>
          </p:cNvPr>
          <p:cNvSpPr>
            <a:spLocks noGrp="1"/>
          </p:cNvSpPr>
          <p:nvPr>
            <p:ph idx="1"/>
          </p:nvPr>
        </p:nvSpPr>
        <p:spPr>
          <a:xfrm>
            <a:off x="457200" y="1196752"/>
            <a:ext cx="8229600" cy="4929411"/>
          </a:xfrm>
        </p:spPr>
        <p:txBody>
          <a:bodyPr/>
          <a:lstStyle/>
          <a:p>
            <a:pPr algn="just"/>
            <a:r>
              <a:rPr lang="en-US" sz="2400" b="1" dirty="0"/>
              <a:t>Then, recently, in year 2022, 2</a:t>
            </a:r>
            <a:r>
              <a:rPr lang="en-US" sz="2400" b="1" baseline="30000" dirty="0"/>
              <a:t>nd</a:t>
            </a:r>
            <a:r>
              <a:rPr lang="en-US" sz="2400" b="1" dirty="0"/>
              <a:t> proviso was introduced as under</a:t>
            </a:r>
          </a:p>
          <a:p>
            <a:pPr algn="just"/>
            <a:r>
              <a:rPr lang="en-US" sz="1800" b="1" u="sng" dirty="0"/>
              <a:t>2</a:t>
            </a:r>
            <a:r>
              <a:rPr lang="en-US" sz="1800" b="1" u="sng" baseline="30000" dirty="0"/>
              <a:t>nd</a:t>
            </a:r>
            <a:r>
              <a:rPr lang="en-US" sz="1800" b="1" u="sng" dirty="0"/>
              <a:t> proviso </a:t>
            </a:r>
            <a:r>
              <a:rPr lang="en-US" sz="1800" dirty="0"/>
              <a:t>- [Provided that where the assessee is a company (not being a company in which the public are substantially interested), and the sum so credited consists of share application money, share capital, share premium or any such amount by whatever name called, any explanation offered by such assessee-company </a:t>
            </a:r>
            <a:r>
              <a:rPr lang="en-US" sz="1800" b="1" i="1" dirty="0">
                <a:solidFill>
                  <a:srgbClr val="FF0000"/>
                </a:solidFill>
              </a:rPr>
              <a:t>shall be deemed to be not satisfactory</a:t>
            </a:r>
            <a:r>
              <a:rPr lang="en-US" sz="1800" dirty="0"/>
              <a:t>, unless— </a:t>
            </a:r>
          </a:p>
          <a:p>
            <a:pPr marL="0" indent="0" algn="just">
              <a:buNone/>
            </a:pPr>
            <a:r>
              <a:rPr lang="en-US" sz="1800" dirty="0"/>
              <a:t>	(a) the person, being a resident in whose name such credit is recorded in the 	books of 	such company also offers an explanation about the nature and 	source of such sum so credited; and </a:t>
            </a:r>
          </a:p>
          <a:p>
            <a:pPr marL="0" indent="0" algn="just">
              <a:buNone/>
            </a:pPr>
            <a:r>
              <a:rPr lang="en-US" sz="1800" dirty="0"/>
              <a:t>	(b) such explanation in the opinion of the Assessing Officer aforesaid has 	been found to be satisfactory: </a:t>
            </a:r>
          </a:p>
          <a:p>
            <a:pPr marL="0" indent="0" algn="just">
              <a:buNone/>
            </a:pPr>
            <a:r>
              <a:rPr lang="en-US" sz="1800" dirty="0"/>
              <a:t>Provided further that nothing contained in the first proviso shall apply if the person, in whose name the sum referred to therein is recorded, is a venture capital fund or a venture capital company as referred to in clause (23FB) of section 10.]”</a:t>
            </a:r>
            <a:endParaRPr lang="en-IN" sz="1800" dirty="0"/>
          </a:p>
        </p:txBody>
      </p:sp>
      <p:sp>
        <p:nvSpPr>
          <p:cNvPr id="4" name="Slide Number Placeholder 3">
            <a:extLst>
              <a:ext uri="{FF2B5EF4-FFF2-40B4-BE49-F238E27FC236}">
                <a16:creationId xmlns:a16="http://schemas.microsoft.com/office/drawing/2014/main" id="{EAC2AA55-BAC2-5BED-E116-2A5EF17DD9CD}"/>
              </a:ext>
            </a:extLst>
          </p:cNvPr>
          <p:cNvSpPr>
            <a:spLocks noGrp="1"/>
          </p:cNvSpPr>
          <p:nvPr>
            <p:ph type="sldNum" sz="quarter" idx="12"/>
          </p:nvPr>
        </p:nvSpPr>
        <p:spPr/>
        <p:txBody>
          <a:bodyPr/>
          <a:lstStyle/>
          <a:p>
            <a:fld id="{1DDE8EEB-6852-48E6-9E57-F93CCB2C50B9}" type="slidenum">
              <a:rPr lang="en-IN" smtClean="0"/>
              <a:pPr/>
              <a:t>42</a:t>
            </a:fld>
            <a:endParaRPr lang="en-IN" dirty="0"/>
          </a:p>
        </p:txBody>
      </p:sp>
    </p:spTree>
    <p:extLst>
      <p:ext uri="{BB962C8B-B14F-4D97-AF65-F5344CB8AC3E}">
        <p14:creationId xmlns:p14="http://schemas.microsoft.com/office/powerpoint/2010/main" val="14672598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B5762-DDC4-E16A-A3C2-FA546591F4D3}"/>
              </a:ext>
            </a:extLst>
          </p:cNvPr>
          <p:cNvSpPr>
            <a:spLocks noGrp="1"/>
          </p:cNvSpPr>
          <p:nvPr>
            <p:ph type="title"/>
          </p:nvPr>
        </p:nvSpPr>
        <p:spPr>
          <a:xfrm>
            <a:off x="457200" y="341784"/>
            <a:ext cx="8229600" cy="1143000"/>
          </a:xfrm>
        </p:spPr>
        <p:txBody>
          <a:bodyPr/>
          <a:lstStyle/>
          <a:p>
            <a:r>
              <a:rPr lang="en-IN" sz="3600" dirty="0"/>
              <a:t>Comparison of two proviso</a:t>
            </a:r>
          </a:p>
        </p:txBody>
      </p:sp>
      <p:sp>
        <p:nvSpPr>
          <p:cNvPr id="3" name="Content Placeholder 2">
            <a:extLst>
              <a:ext uri="{FF2B5EF4-FFF2-40B4-BE49-F238E27FC236}">
                <a16:creationId xmlns:a16="http://schemas.microsoft.com/office/drawing/2014/main" id="{7432DAC9-DD7D-CB2B-C2D7-2BC8CC89F523}"/>
              </a:ext>
            </a:extLst>
          </p:cNvPr>
          <p:cNvSpPr>
            <a:spLocks noGrp="1"/>
          </p:cNvSpPr>
          <p:nvPr>
            <p:ph idx="1"/>
          </p:nvPr>
        </p:nvSpPr>
        <p:spPr/>
        <p:txBody>
          <a:bodyPr/>
          <a:lstStyle/>
          <a:p>
            <a:r>
              <a:rPr lang="en-IN" sz="2400" dirty="0"/>
              <a:t>Wording has been changed drastically</a:t>
            </a:r>
          </a:p>
          <a:p>
            <a:pPr marL="0" indent="0">
              <a:buNone/>
            </a:pPr>
            <a:endParaRPr lang="en-IN" sz="2400" dirty="0"/>
          </a:p>
          <a:p>
            <a:r>
              <a:rPr lang="en-IN" sz="2400" dirty="0"/>
              <a:t>Per se, liberty to tax the assessee or not tax the assessee, is done away with</a:t>
            </a:r>
          </a:p>
          <a:p>
            <a:pPr marL="0" indent="0">
              <a:buNone/>
            </a:pPr>
            <a:endParaRPr lang="en-IN" sz="2400" dirty="0"/>
          </a:p>
          <a:p>
            <a:r>
              <a:rPr lang="en-IN" sz="2400" dirty="0"/>
              <a:t>Further, satisfaction of AO is now, w.r.t. the 3</a:t>
            </a:r>
            <a:r>
              <a:rPr lang="en-IN" sz="2400" baseline="30000" dirty="0"/>
              <a:t>rd</a:t>
            </a:r>
            <a:r>
              <a:rPr lang="en-IN" sz="2400" dirty="0"/>
              <a:t> party which has extended the funds</a:t>
            </a:r>
          </a:p>
          <a:p>
            <a:pPr marL="0" indent="0">
              <a:buNone/>
            </a:pPr>
            <a:endParaRPr lang="en-IN" sz="2400" dirty="0"/>
          </a:p>
          <a:p>
            <a:r>
              <a:rPr lang="en-IN" sz="2400" dirty="0"/>
              <a:t>This is a far reaching amendment</a:t>
            </a:r>
          </a:p>
        </p:txBody>
      </p:sp>
      <p:sp>
        <p:nvSpPr>
          <p:cNvPr id="4" name="Slide Number Placeholder 3">
            <a:extLst>
              <a:ext uri="{FF2B5EF4-FFF2-40B4-BE49-F238E27FC236}">
                <a16:creationId xmlns:a16="http://schemas.microsoft.com/office/drawing/2014/main" id="{F5043794-02CE-B319-9CB2-8D1C267DADBE}"/>
              </a:ext>
            </a:extLst>
          </p:cNvPr>
          <p:cNvSpPr>
            <a:spLocks noGrp="1"/>
          </p:cNvSpPr>
          <p:nvPr>
            <p:ph type="sldNum" sz="quarter" idx="12"/>
          </p:nvPr>
        </p:nvSpPr>
        <p:spPr/>
        <p:txBody>
          <a:bodyPr/>
          <a:lstStyle/>
          <a:p>
            <a:fld id="{1DDE8EEB-6852-48E6-9E57-F93CCB2C50B9}" type="slidenum">
              <a:rPr lang="en-IN" smtClean="0"/>
              <a:pPr/>
              <a:t>43</a:t>
            </a:fld>
            <a:endParaRPr lang="en-IN" dirty="0"/>
          </a:p>
        </p:txBody>
      </p:sp>
    </p:spTree>
    <p:extLst>
      <p:ext uri="{BB962C8B-B14F-4D97-AF65-F5344CB8AC3E}">
        <p14:creationId xmlns:p14="http://schemas.microsoft.com/office/powerpoint/2010/main" val="2009670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6FED-E802-DD7E-CDBB-31DA59220133}"/>
              </a:ext>
            </a:extLst>
          </p:cNvPr>
          <p:cNvSpPr>
            <a:spLocks noGrp="1"/>
          </p:cNvSpPr>
          <p:nvPr>
            <p:ph type="title"/>
          </p:nvPr>
        </p:nvSpPr>
        <p:spPr>
          <a:xfrm>
            <a:off x="457200" y="332656"/>
            <a:ext cx="8229600" cy="1012974"/>
          </a:xfrm>
        </p:spPr>
        <p:txBody>
          <a:bodyPr/>
          <a:lstStyle/>
          <a:p>
            <a:r>
              <a:rPr lang="en-IN" sz="3600" dirty="0"/>
              <a:t>Critical Analysis – within S 68 itself</a:t>
            </a:r>
          </a:p>
        </p:txBody>
      </p:sp>
      <p:sp>
        <p:nvSpPr>
          <p:cNvPr id="3" name="Content Placeholder 2">
            <a:extLst>
              <a:ext uri="{FF2B5EF4-FFF2-40B4-BE49-F238E27FC236}">
                <a16:creationId xmlns:a16="http://schemas.microsoft.com/office/drawing/2014/main" id="{3F3F7E15-938E-311B-CD0E-504A6EE2A231}"/>
              </a:ext>
            </a:extLst>
          </p:cNvPr>
          <p:cNvSpPr>
            <a:spLocks noGrp="1"/>
          </p:cNvSpPr>
          <p:nvPr>
            <p:ph idx="1"/>
          </p:nvPr>
        </p:nvSpPr>
        <p:spPr>
          <a:xfrm>
            <a:off x="457200" y="1196752"/>
            <a:ext cx="8229600" cy="4608512"/>
          </a:xfrm>
        </p:spPr>
        <p:txBody>
          <a:bodyPr/>
          <a:lstStyle/>
          <a:p>
            <a:r>
              <a:rPr lang="en-IN" sz="2150" b="1" dirty="0"/>
              <a:t>1</a:t>
            </a:r>
            <a:r>
              <a:rPr lang="en-IN" sz="2150" b="1" baseline="30000" dirty="0"/>
              <a:t>st</a:t>
            </a:r>
            <a:r>
              <a:rPr lang="en-IN" sz="2150" b="1" dirty="0"/>
              <a:t> proviso</a:t>
            </a:r>
            <a:r>
              <a:rPr lang="en-IN" sz="2150" dirty="0"/>
              <a:t> relates to </a:t>
            </a:r>
            <a:r>
              <a:rPr lang="en-IN" sz="2150" b="1" i="1" u="sng" dirty="0"/>
              <a:t>special cases </a:t>
            </a:r>
            <a:r>
              <a:rPr lang="en-IN" sz="2150" dirty="0"/>
              <a:t>of loan or borrowing or any such sum …. ejus dem generis rule to apply…</a:t>
            </a:r>
          </a:p>
          <a:p>
            <a:pPr marL="0" indent="0">
              <a:buNone/>
            </a:pPr>
            <a:endParaRPr lang="en-IN" sz="2150" dirty="0"/>
          </a:p>
          <a:p>
            <a:r>
              <a:rPr lang="en-IN" sz="2150" dirty="0"/>
              <a:t>Hence, it can be deduced that, issues like, capital of partners in firm / members in AOP or BOI, etc. not covered herein</a:t>
            </a:r>
          </a:p>
          <a:p>
            <a:pPr marL="0" indent="0">
              <a:buNone/>
            </a:pPr>
            <a:endParaRPr lang="en-IN" sz="2150" dirty="0"/>
          </a:p>
          <a:p>
            <a:r>
              <a:rPr lang="en-IN" sz="2150" dirty="0"/>
              <a:t>In </a:t>
            </a:r>
            <a:r>
              <a:rPr lang="en-IN" sz="2150" b="1" dirty="0"/>
              <a:t>1</a:t>
            </a:r>
            <a:r>
              <a:rPr lang="en-IN" sz="2150" b="1" baseline="30000" dirty="0"/>
              <a:t>st</a:t>
            </a:r>
            <a:r>
              <a:rPr lang="en-IN" sz="2150" b="1" dirty="0"/>
              <a:t> proviso</a:t>
            </a:r>
            <a:r>
              <a:rPr lang="en-IN" sz="2150" dirty="0"/>
              <a:t>, nature &amp; source of the creditor is required to be substantiated …. But, no such rule appears for the main section</a:t>
            </a:r>
          </a:p>
          <a:p>
            <a:endParaRPr lang="en-IN" sz="2150" dirty="0"/>
          </a:p>
          <a:p>
            <a:r>
              <a:rPr lang="en-IN" sz="2150" dirty="0"/>
              <a:t>Hence, </a:t>
            </a:r>
            <a:r>
              <a:rPr lang="en-IN" sz="2150" b="1" dirty="0"/>
              <a:t>1</a:t>
            </a:r>
            <a:r>
              <a:rPr lang="en-IN" sz="2150" b="1" baseline="30000" dirty="0"/>
              <a:t>st</a:t>
            </a:r>
            <a:r>
              <a:rPr lang="en-IN" sz="2150" b="1" dirty="0"/>
              <a:t> proviso</a:t>
            </a:r>
            <a:r>
              <a:rPr lang="en-IN" sz="2150" dirty="0"/>
              <a:t> may ease out the situation for all </a:t>
            </a:r>
            <a:r>
              <a:rPr lang="en-IN" sz="2150" b="1" i="1" u="sng" dirty="0"/>
              <a:t>general cases</a:t>
            </a:r>
          </a:p>
        </p:txBody>
      </p:sp>
      <p:sp>
        <p:nvSpPr>
          <p:cNvPr id="4" name="Slide Number Placeholder 3">
            <a:extLst>
              <a:ext uri="{FF2B5EF4-FFF2-40B4-BE49-F238E27FC236}">
                <a16:creationId xmlns:a16="http://schemas.microsoft.com/office/drawing/2014/main" id="{9D65CEA6-5A5F-70D7-B64C-5C3B5FB34D48}"/>
              </a:ext>
            </a:extLst>
          </p:cNvPr>
          <p:cNvSpPr>
            <a:spLocks noGrp="1"/>
          </p:cNvSpPr>
          <p:nvPr>
            <p:ph type="sldNum" sz="quarter" idx="12"/>
          </p:nvPr>
        </p:nvSpPr>
        <p:spPr/>
        <p:txBody>
          <a:bodyPr/>
          <a:lstStyle/>
          <a:p>
            <a:fld id="{1DDE8EEB-6852-48E6-9E57-F93CCB2C50B9}" type="slidenum">
              <a:rPr lang="en-IN" smtClean="0"/>
              <a:pPr/>
              <a:t>44</a:t>
            </a:fld>
            <a:endParaRPr lang="en-IN" dirty="0"/>
          </a:p>
        </p:txBody>
      </p:sp>
    </p:spTree>
    <p:extLst>
      <p:ext uri="{BB962C8B-B14F-4D97-AF65-F5344CB8AC3E}">
        <p14:creationId xmlns:p14="http://schemas.microsoft.com/office/powerpoint/2010/main" val="5384218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3F7E15-938E-311B-CD0E-504A6EE2A231}"/>
              </a:ext>
            </a:extLst>
          </p:cNvPr>
          <p:cNvSpPr>
            <a:spLocks noGrp="1"/>
          </p:cNvSpPr>
          <p:nvPr>
            <p:ph idx="1"/>
          </p:nvPr>
        </p:nvSpPr>
        <p:spPr>
          <a:xfrm>
            <a:off x="457200" y="1196752"/>
            <a:ext cx="8229600" cy="4896544"/>
          </a:xfrm>
        </p:spPr>
        <p:txBody>
          <a:bodyPr/>
          <a:lstStyle/>
          <a:p>
            <a:r>
              <a:rPr lang="en-IN" sz="2200" b="1" dirty="0"/>
              <a:t>2</a:t>
            </a:r>
            <a:r>
              <a:rPr lang="en-IN" sz="2200" b="1" baseline="30000" dirty="0"/>
              <a:t>nd</a:t>
            </a:r>
            <a:r>
              <a:rPr lang="en-IN" sz="2200" b="1" dirty="0"/>
              <a:t> proviso</a:t>
            </a:r>
            <a:r>
              <a:rPr lang="en-IN" sz="2200" dirty="0"/>
              <a:t> relates to </a:t>
            </a:r>
            <a:r>
              <a:rPr lang="en-IN" sz="2200" b="1" i="1" u="sng" dirty="0"/>
              <a:t>special cases </a:t>
            </a:r>
            <a:r>
              <a:rPr lang="en-IN" sz="2200" dirty="0"/>
              <a:t>of share capital, share premium or share application money or any such amount …. ejus dem generis rule to apply…</a:t>
            </a:r>
          </a:p>
          <a:p>
            <a:pPr marL="0" indent="0">
              <a:buNone/>
            </a:pPr>
            <a:endParaRPr lang="en-IN" sz="2200" dirty="0"/>
          </a:p>
          <a:p>
            <a:r>
              <a:rPr lang="en-IN" sz="2200" dirty="0"/>
              <a:t>Hence, it can be deduced that, all amounts not falling in the category of share capital or such related amounts are not covered herein</a:t>
            </a:r>
          </a:p>
          <a:p>
            <a:pPr marL="0" indent="0">
              <a:buNone/>
            </a:pPr>
            <a:endParaRPr lang="en-IN" sz="2200" dirty="0"/>
          </a:p>
          <a:p>
            <a:r>
              <a:rPr lang="en-IN" sz="2200" dirty="0"/>
              <a:t>In </a:t>
            </a:r>
            <a:r>
              <a:rPr lang="en-IN" sz="2200" b="1" dirty="0"/>
              <a:t>2</a:t>
            </a:r>
            <a:r>
              <a:rPr lang="en-IN" sz="2200" b="1" baseline="30000" dirty="0"/>
              <a:t>nd</a:t>
            </a:r>
            <a:r>
              <a:rPr lang="en-IN" sz="2200" b="1" dirty="0"/>
              <a:t> proviso</a:t>
            </a:r>
            <a:r>
              <a:rPr lang="en-IN" sz="2200" dirty="0"/>
              <a:t>, nature &amp; source of the investor is required to be substantiated …. But, no such rule appears for the main section</a:t>
            </a:r>
          </a:p>
          <a:p>
            <a:endParaRPr lang="en-IN" sz="2200" dirty="0"/>
          </a:p>
          <a:p>
            <a:r>
              <a:rPr lang="en-IN" sz="2200" dirty="0"/>
              <a:t>Hence, </a:t>
            </a:r>
            <a:r>
              <a:rPr lang="en-IN" sz="2200" b="1" dirty="0"/>
              <a:t>2</a:t>
            </a:r>
            <a:r>
              <a:rPr lang="en-IN" sz="2200" b="1" baseline="30000" dirty="0"/>
              <a:t>nd</a:t>
            </a:r>
            <a:r>
              <a:rPr lang="en-IN" sz="2200" b="1" dirty="0"/>
              <a:t> proviso</a:t>
            </a:r>
            <a:r>
              <a:rPr lang="en-IN" sz="2200" dirty="0"/>
              <a:t> may ease out the situation for all </a:t>
            </a:r>
            <a:r>
              <a:rPr lang="en-IN" sz="2200" b="1" i="1" u="sng" dirty="0"/>
              <a:t>general cases</a:t>
            </a:r>
          </a:p>
        </p:txBody>
      </p:sp>
      <p:sp>
        <p:nvSpPr>
          <p:cNvPr id="4" name="Slide Number Placeholder 3">
            <a:extLst>
              <a:ext uri="{FF2B5EF4-FFF2-40B4-BE49-F238E27FC236}">
                <a16:creationId xmlns:a16="http://schemas.microsoft.com/office/drawing/2014/main" id="{9D65CEA6-5A5F-70D7-B64C-5C3B5FB34D48}"/>
              </a:ext>
            </a:extLst>
          </p:cNvPr>
          <p:cNvSpPr>
            <a:spLocks noGrp="1"/>
          </p:cNvSpPr>
          <p:nvPr>
            <p:ph type="sldNum" sz="quarter" idx="12"/>
          </p:nvPr>
        </p:nvSpPr>
        <p:spPr/>
        <p:txBody>
          <a:bodyPr/>
          <a:lstStyle/>
          <a:p>
            <a:fld id="{1DDE8EEB-6852-48E6-9E57-F93CCB2C50B9}" type="slidenum">
              <a:rPr lang="en-IN" smtClean="0"/>
              <a:pPr/>
              <a:t>45</a:t>
            </a:fld>
            <a:endParaRPr lang="en-IN" dirty="0"/>
          </a:p>
        </p:txBody>
      </p:sp>
      <p:sp>
        <p:nvSpPr>
          <p:cNvPr id="7" name="Title 1">
            <a:extLst>
              <a:ext uri="{FF2B5EF4-FFF2-40B4-BE49-F238E27FC236}">
                <a16:creationId xmlns:a16="http://schemas.microsoft.com/office/drawing/2014/main" id="{B202B6D6-2429-0F22-E31B-E688F05679B8}"/>
              </a:ext>
            </a:extLst>
          </p:cNvPr>
          <p:cNvSpPr>
            <a:spLocks noGrp="1"/>
          </p:cNvSpPr>
          <p:nvPr>
            <p:ph type="title"/>
          </p:nvPr>
        </p:nvSpPr>
        <p:spPr>
          <a:xfrm>
            <a:off x="457200" y="332656"/>
            <a:ext cx="8229600" cy="1012974"/>
          </a:xfrm>
        </p:spPr>
        <p:txBody>
          <a:bodyPr/>
          <a:lstStyle/>
          <a:p>
            <a:r>
              <a:rPr lang="en-IN" sz="3600" dirty="0"/>
              <a:t>Critical Analysis – within S 68 itself</a:t>
            </a:r>
          </a:p>
        </p:txBody>
      </p:sp>
    </p:spTree>
    <p:extLst>
      <p:ext uri="{BB962C8B-B14F-4D97-AF65-F5344CB8AC3E}">
        <p14:creationId xmlns:p14="http://schemas.microsoft.com/office/powerpoint/2010/main" val="36726893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340074"/>
            <a:ext cx="8229600" cy="928686"/>
          </a:xfrm>
        </p:spPr>
        <p:txBody>
          <a:bodyPr/>
          <a:lstStyle/>
          <a:p>
            <a:r>
              <a:rPr lang="en-US" sz="3600" dirty="0"/>
              <a:t>2012 Amendment reason</a:t>
            </a:r>
          </a:p>
        </p:txBody>
      </p:sp>
      <p:sp>
        <p:nvSpPr>
          <p:cNvPr id="3" name="Content Placeholder 2"/>
          <p:cNvSpPr>
            <a:spLocks noGrp="1"/>
          </p:cNvSpPr>
          <p:nvPr>
            <p:ph idx="1"/>
          </p:nvPr>
        </p:nvSpPr>
        <p:spPr>
          <a:xfrm>
            <a:off x="285720" y="1196752"/>
            <a:ext cx="8229600" cy="5429288"/>
          </a:xfrm>
        </p:spPr>
        <p:txBody>
          <a:bodyPr/>
          <a:lstStyle/>
          <a:p>
            <a:pPr algn="just">
              <a:buNone/>
            </a:pPr>
            <a:r>
              <a:rPr lang="en-IN" sz="2200" dirty="0"/>
              <a:t>The Explanatory Memorandum to the Finance Bill, 2012, is as follows</a:t>
            </a:r>
          </a:p>
          <a:p>
            <a:pPr algn="just">
              <a:buNone/>
            </a:pPr>
            <a:endParaRPr lang="en-GB" sz="1600" i="1" dirty="0"/>
          </a:p>
          <a:p>
            <a:pPr algn="just">
              <a:buNone/>
            </a:pPr>
            <a:r>
              <a:rPr lang="en-IN" sz="1800" i="1" dirty="0"/>
              <a:t>	</a:t>
            </a:r>
            <a:r>
              <a:rPr lang="en-IN" sz="2200" i="1" dirty="0"/>
              <a:t>“In the case of closely held companies, investments are made by known persons. Therefore, a </a:t>
            </a:r>
            <a:r>
              <a:rPr lang="en-IN" sz="2200" b="1" i="1" dirty="0">
                <a:solidFill>
                  <a:srgbClr val="FF0000"/>
                </a:solidFill>
              </a:rPr>
              <a:t>higher onus </a:t>
            </a:r>
            <a:r>
              <a:rPr lang="en-IN" sz="2200" i="1" dirty="0"/>
              <a:t>is required to be placed on such companies besides the general onus to establish identity and credit worthiness of creditor and genuineness of transaction. This </a:t>
            </a:r>
            <a:r>
              <a:rPr lang="en-IN" sz="2200" b="1" i="1" dirty="0">
                <a:solidFill>
                  <a:srgbClr val="FF0000"/>
                </a:solidFill>
              </a:rPr>
              <a:t>additional onus</a:t>
            </a:r>
            <a:r>
              <a:rPr lang="en-IN" sz="2200" i="1" dirty="0"/>
              <a:t>, needs to be placed on such companies to also prove the source of money in the hands of such shareholder or persons making payment towards issue of shares before such sum is accepted as genuine credit.”</a:t>
            </a:r>
            <a:r>
              <a:rPr lang="en-GB" sz="2200" i="1" dirty="0"/>
              <a:t> </a:t>
            </a:r>
            <a:endParaRPr lang="en-US" sz="2200" i="1" dirty="0"/>
          </a:p>
          <a:p>
            <a:pPr marL="85725" indent="-85725" algn="just">
              <a:buFont typeface="Wingdings" pitchFamily="2" charset="2"/>
              <a:buChar char="§"/>
            </a:pPr>
            <a:endParaRPr lang="en-GB" sz="1800" dirty="0"/>
          </a:p>
          <a:p>
            <a:pPr marL="85725" indent="-85725" algn="just">
              <a:buNone/>
            </a:pPr>
            <a:endParaRPr lang="en-GB" sz="1600" dirty="0"/>
          </a:p>
          <a:p>
            <a:pPr marL="85725" indent="-85725" algn="just">
              <a:buFont typeface="Wingdings" pitchFamily="2" charset="2"/>
              <a:buChar char="§"/>
            </a:pPr>
            <a:endParaRPr lang="en-GB" sz="1600" dirty="0"/>
          </a:p>
          <a:p>
            <a:pPr marL="85725" indent="-85725" algn="just">
              <a:buFont typeface="Wingdings" pitchFamily="2" charset="2"/>
              <a:buChar char="§"/>
            </a:pPr>
            <a:endParaRPr lang="en-GB" sz="1800" dirty="0"/>
          </a:p>
          <a:p>
            <a:pPr marL="85725" indent="-85725" algn="just">
              <a:buFont typeface="Wingdings" pitchFamily="2" charset="2"/>
              <a:buChar char="§"/>
            </a:pPr>
            <a:endParaRPr lang="en-GB" sz="1800" dirty="0"/>
          </a:p>
          <a:p>
            <a:pPr marL="85725" indent="-85725" algn="just">
              <a:buFont typeface="Wingdings" pitchFamily="2" charset="2"/>
              <a:buChar char="§"/>
            </a:pPr>
            <a:endParaRPr lang="en-GB" sz="1800" dirty="0"/>
          </a:p>
          <a:p>
            <a:pPr marL="85725" indent="-85725" algn="just"/>
            <a:endParaRPr lang="en-GB" sz="1800" b="1" u="sng" dirty="0"/>
          </a:p>
          <a:p>
            <a:pPr algn="just">
              <a:buNone/>
            </a:pPr>
            <a:endParaRPr lang="en-US" sz="2000" dirty="0"/>
          </a:p>
          <a:p>
            <a:pPr algn="just">
              <a:buFont typeface="Wingdings" panose="05000000000000000000" pitchFamily="2" charset="2"/>
              <a:buChar char="Ø"/>
            </a:pPr>
            <a:endParaRPr lang="en-IN" sz="2000" dirty="0"/>
          </a:p>
          <a:p>
            <a:pPr algn="just">
              <a:buFont typeface="Wingdings" panose="05000000000000000000" pitchFamily="2" charset="2"/>
              <a:buChar char="Ø"/>
            </a:pPr>
            <a:endParaRPr lang="en-US" sz="2000" dirty="0"/>
          </a:p>
          <a:p>
            <a:pPr marL="0" indent="0" algn="just">
              <a:buNone/>
            </a:pPr>
            <a:endParaRPr lang="en-US" sz="2000" dirty="0"/>
          </a:p>
          <a:p>
            <a:pPr algn="just">
              <a:buFont typeface="Wingdings" panose="05000000000000000000" pitchFamily="2" charset="2"/>
              <a:buChar char="Ø"/>
            </a:pPr>
            <a:endParaRPr lang="en-US" sz="2000" dirty="0"/>
          </a:p>
          <a:p>
            <a:pPr algn="just">
              <a:buFont typeface="Wingdings" panose="05000000000000000000" pitchFamily="2" charset="2"/>
              <a:buChar char="Ø"/>
            </a:pPr>
            <a:endParaRPr lang="en-US" sz="2000" dirty="0"/>
          </a:p>
          <a:p>
            <a:pPr algn="just">
              <a:buFont typeface="Wingdings" panose="05000000000000000000" pitchFamily="2" charset="2"/>
              <a:buChar char="Ø"/>
            </a:pPr>
            <a:endParaRPr lang="en-GB" sz="2000" dirty="0"/>
          </a:p>
          <a:p>
            <a:pPr marL="85725" indent="-85725" algn="just">
              <a:buFont typeface="Wingdings" pitchFamily="2" charset="2"/>
              <a:buChar char="§"/>
            </a:pPr>
            <a:endParaRPr lang="en-GB" sz="1800" dirty="0"/>
          </a:p>
          <a:p>
            <a:pPr marL="85725" indent="-85725" algn="just">
              <a:buNone/>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US" sz="2000"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46</a:t>
            </a:fld>
            <a:endParaRPr lang="en-IN" dirty="0"/>
          </a:p>
        </p:txBody>
      </p:sp>
    </p:spTree>
    <p:extLst>
      <p:ext uri="{BB962C8B-B14F-4D97-AF65-F5344CB8AC3E}">
        <p14:creationId xmlns:p14="http://schemas.microsoft.com/office/powerpoint/2010/main" val="37942435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168064"/>
            <a:ext cx="8229600" cy="5429288"/>
          </a:xfrm>
        </p:spPr>
        <p:txBody>
          <a:bodyPr/>
          <a:lstStyle/>
          <a:p>
            <a:pPr algn="just">
              <a:buNone/>
            </a:pPr>
            <a:r>
              <a:rPr lang="en-IN" sz="2200" dirty="0"/>
              <a:t>The Explanatory Memorandum to the Finance Bill, 2022, is as follows</a:t>
            </a:r>
          </a:p>
          <a:p>
            <a:pPr algn="just">
              <a:buNone/>
            </a:pPr>
            <a:endParaRPr lang="en-GB" sz="1600" i="1" dirty="0"/>
          </a:p>
          <a:p>
            <a:pPr algn="just"/>
            <a:r>
              <a:rPr lang="en-US" sz="1800" b="0" i="0" u="none" strike="noStrike" baseline="0" dirty="0"/>
              <a:t>The onus of satisfactorily explaining such credits remains on the person in whose books such sum is credited. If such person fails to offer an  explanation or the explanation is not found to be satisfactory then the sum is added to the total income of the person. Certain judicial pronouncements have created doubts about the onus of proof and the requirements of this section, particularly, in cases where the sum which is credited as loan or borrowing It is noticed that there is a </a:t>
            </a:r>
            <a:r>
              <a:rPr lang="en-US" sz="1800" b="1" i="1" u="none" strike="noStrike" baseline="0" dirty="0">
                <a:solidFill>
                  <a:srgbClr val="FF0000"/>
                </a:solidFill>
              </a:rPr>
              <a:t>pernicious practice of conversion of unaccounted money </a:t>
            </a:r>
            <a:r>
              <a:rPr lang="en-US" sz="1800" b="0" i="0" u="none" strike="noStrike" baseline="0" dirty="0"/>
              <a:t>by crediting it to the books of assesses through a masquerade of loan or </a:t>
            </a:r>
            <a:r>
              <a:rPr lang="en-IN" sz="1800" b="0" i="0" u="none" strike="noStrike" baseline="0" dirty="0"/>
              <a:t>borrowing.</a:t>
            </a:r>
          </a:p>
          <a:p>
            <a:pPr algn="just"/>
            <a:endParaRPr lang="en-IN" sz="1100" dirty="0"/>
          </a:p>
          <a:p>
            <a:pPr algn="just"/>
            <a:r>
              <a:rPr lang="en-US" sz="1800" b="0" i="0" u="none" strike="noStrike" baseline="0" dirty="0"/>
              <a:t>Vide Finance Act, 2012, it was provided that the nature and source of any sum, in the nature of share application money, share capital, share premium or any such amount by whatever name called, credited in the books of a closely held company shall be treated as explained </a:t>
            </a:r>
            <a:r>
              <a:rPr lang="en-US" sz="1800" b="1" i="1" u="none" strike="noStrike" baseline="0" dirty="0">
                <a:solidFill>
                  <a:srgbClr val="FF0000"/>
                </a:solidFill>
              </a:rPr>
              <a:t>only if the source of funds is also explained in the hands of the shareholder</a:t>
            </a:r>
            <a:r>
              <a:rPr lang="en-US" sz="1800" b="0" i="0" u="none" strike="noStrike" baseline="0" dirty="0"/>
              <a:t>. </a:t>
            </a:r>
          </a:p>
          <a:p>
            <a:pPr algn="l"/>
            <a:endParaRPr lang="en-US" sz="1600" dirty="0"/>
          </a:p>
          <a:p>
            <a:pPr marL="85725" indent="-85725" algn="just">
              <a:buFont typeface="Wingdings" pitchFamily="2" charset="2"/>
              <a:buChar char="§"/>
            </a:pPr>
            <a:endParaRPr lang="en-GB" sz="1600" dirty="0"/>
          </a:p>
          <a:p>
            <a:pPr marL="85725" indent="-85725" algn="just">
              <a:buFont typeface="Wingdings" pitchFamily="2" charset="2"/>
              <a:buChar char="§"/>
            </a:pPr>
            <a:endParaRPr lang="en-GB" sz="1800" dirty="0"/>
          </a:p>
          <a:p>
            <a:pPr marL="85725" indent="-85725" algn="just">
              <a:buFont typeface="Wingdings" pitchFamily="2" charset="2"/>
              <a:buChar char="§"/>
            </a:pPr>
            <a:endParaRPr lang="en-GB" sz="1800" dirty="0"/>
          </a:p>
          <a:p>
            <a:pPr marL="85725" indent="-85725" algn="just">
              <a:buFont typeface="Wingdings" pitchFamily="2" charset="2"/>
              <a:buChar char="§"/>
            </a:pPr>
            <a:endParaRPr lang="en-GB" sz="1800" dirty="0"/>
          </a:p>
          <a:p>
            <a:pPr marL="85725" indent="-85725" algn="just"/>
            <a:endParaRPr lang="en-GB" sz="1800" b="1" u="sng" dirty="0"/>
          </a:p>
          <a:p>
            <a:pPr algn="just">
              <a:buNone/>
            </a:pPr>
            <a:endParaRPr lang="en-US" sz="2000" dirty="0"/>
          </a:p>
          <a:p>
            <a:pPr algn="just">
              <a:buFont typeface="Wingdings" panose="05000000000000000000" pitchFamily="2" charset="2"/>
              <a:buChar char="Ø"/>
            </a:pPr>
            <a:endParaRPr lang="en-IN" sz="2000" dirty="0"/>
          </a:p>
          <a:p>
            <a:pPr algn="just">
              <a:buFont typeface="Wingdings" panose="05000000000000000000" pitchFamily="2" charset="2"/>
              <a:buChar char="Ø"/>
            </a:pPr>
            <a:endParaRPr lang="en-US" sz="2000" dirty="0"/>
          </a:p>
          <a:p>
            <a:pPr marL="0" indent="0" algn="just">
              <a:buNone/>
            </a:pPr>
            <a:endParaRPr lang="en-US" sz="2000" dirty="0"/>
          </a:p>
          <a:p>
            <a:pPr algn="just">
              <a:buFont typeface="Wingdings" panose="05000000000000000000" pitchFamily="2" charset="2"/>
              <a:buChar char="Ø"/>
            </a:pPr>
            <a:endParaRPr lang="en-US" sz="2000" dirty="0"/>
          </a:p>
          <a:p>
            <a:pPr algn="just">
              <a:buFont typeface="Wingdings" panose="05000000000000000000" pitchFamily="2" charset="2"/>
              <a:buChar char="Ø"/>
            </a:pPr>
            <a:endParaRPr lang="en-US" sz="2000" dirty="0"/>
          </a:p>
          <a:p>
            <a:pPr algn="just">
              <a:buFont typeface="Wingdings" panose="05000000000000000000" pitchFamily="2" charset="2"/>
              <a:buChar char="Ø"/>
            </a:pPr>
            <a:endParaRPr lang="en-GB" sz="2000" dirty="0"/>
          </a:p>
          <a:p>
            <a:pPr marL="85725" indent="-85725" algn="just">
              <a:buFont typeface="Wingdings" pitchFamily="2" charset="2"/>
              <a:buChar char="§"/>
            </a:pPr>
            <a:endParaRPr lang="en-GB" sz="1800" dirty="0"/>
          </a:p>
          <a:p>
            <a:pPr marL="85725" indent="-85725" algn="just">
              <a:buNone/>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US" sz="2000"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47</a:t>
            </a:fld>
            <a:endParaRPr lang="en-IN" dirty="0"/>
          </a:p>
        </p:txBody>
      </p:sp>
      <p:sp>
        <p:nvSpPr>
          <p:cNvPr id="7" name="Title 1">
            <a:extLst>
              <a:ext uri="{FF2B5EF4-FFF2-40B4-BE49-F238E27FC236}">
                <a16:creationId xmlns:a16="http://schemas.microsoft.com/office/drawing/2014/main" id="{8B94E30A-5425-DD54-9544-AD4921DDB343}"/>
              </a:ext>
            </a:extLst>
          </p:cNvPr>
          <p:cNvSpPr>
            <a:spLocks noGrp="1"/>
          </p:cNvSpPr>
          <p:nvPr>
            <p:ph type="title"/>
          </p:nvPr>
        </p:nvSpPr>
        <p:spPr>
          <a:xfrm>
            <a:off x="285720" y="340074"/>
            <a:ext cx="8229600" cy="928686"/>
          </a:xfrm>
        </p:spPr>
        <p:txBody>
          <a:bodyPr/>
          <a:lstStyle/>
          <a:p>
            <a:r>
              <a:rPr lang="en-US" sz="3600" dirty="0"/>
              <a:t>2022 Amendment reason</a:t>
            </a:r>
          </a:p>
        </p:txBody>
      </p:sp>
    </p:spTree>
    <p:extLst>
      <p:ext uri="{BB962C8B-B14F-4D97-AF65-F5344CB8AC3E}">
        <p14:creationId xmlns:p14="http://schemas.microsoft.com/office/powerpoint/2010/main" val="6846180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2840" y="1142984"/>
            <a:ext cx="8229600" cy="5429288"/>
          </a:xfrm>
        </p:spPr>
        <p:txBody>
          <a:bodyPr/>
          <a:lstStyle/>
          <a:p>
            <a:pPr algn="just">
              <a:buNone/>
            </a:pPr>
            <a:r>
              <a:rPr lang="en-IN" sz="2200" dirty="0"/>
              <a:t>The Explanatory Memorandum to the Finance Bill, 2022, continued ..</a:t>
            </a:r>
          </a:p>
          <a:p>
            <a:pPr algn="just">
              <a:buNone/>
            </a:pPr>
            <a:endParaRPr lang="en-GB" sz="1600" i="1" dirty="0"/>
          </a:p>
          <a:p>
            <a:pPr algn="just"/>
            <a:r>
              <a:rPr lang="en-US" sz="1800" b="0" i="0" u="none" strike="noStrike" baseline="0" dirty="0"/>
              <a:t>However, in case of loan or borrowing, the judicial decisions have held that only identity and creditworthiness of creditor and genuineness of transactions for explaining the credit in the books of account is sufficient, and the </a:t>
            </a:r>
            <a:r>
              <a:rPr lang="en-US" sz="1800" b="1" i="1" u="none" strike="noStrike" baseline="0" dirty="0">
                <a:solidFill>
                  <a:srgbClr val="FF0000"/>
                </a:solidFill>
              </a:rPr>
              <a:t>onus does not extend to explaining the source of funds in the hands of the creditor</a:t>
            </a:r>
            <a:r>
              <a:rPr lang="en-US" sz="1800" b="0" i="0" u="none" strike="noStrike" baseline="0" dirty="0"/>
              <a:t>. It is proposed to amend the provisions of section 68 of the Act so as to provide that the nature and source of any sum, whether in form of loan or borrowing, or any other liability credited in the books of an assessee shall be treated as explained </a:t>
            </a:r>
            <a:r>
              <a:rPr lang="en-US" sz="1800" b="1" i="1" u="none" strike="noStrike" baseline="0" dirty="0">
                <a:solidFill>
                  <a:srgbClr val="FF0000"/>
                </a:solidFill>
              </a:rPr>
              <a:t>only if the source of funds is also explained in the hands of the creditor or entry provider</a:t>
            </a:r>
            <a:r>
              <a:rPr lang="en-US" sz="1800" b="0" i="0" u="none" strike="noStrike" baseline="0" dirty="0"/>
              <a:t>. </a:t>
            </a:r>
          </a:p>
          <a:p>
            <a:pPr algn="just"/>
            <a:endParaRPr lang="en-US" sz="1200" b="0" i="0" u="none" strike="noStrike" baseline="0" dirty="0"/>
          </a:p>
          <a:p>
            <a:pPr algn="just"/>
            <a:r>
              <a:rPr lang="en-US" sz="1800" b="0" i="0" u="none" strike="noStrike" baseline="0" dirty="0"/>
              <a:t>However, this additional onus of proof of satisfactorily explaining the source in the hands of the creditor, would not apply if the creditor is a well regulated entity, i.e., it is a Venture Capital Fund, Venture Capital Company registered with SEBI.</a:t>
            </a:r>
            <a:endParaRPr lang="en-GB" sz="1800" dirty="0"/>
          </a:p>
          <a:p>
            <a:pPr marL="85725" indent="-85725" algn="just">
              <a:buFont typeface="Wingdings" pitchFamily="2" charset="2"/>
              <a:buChar char="§"/>
            </a:pPr>
            <a:endParaRPr lang="en-GB" sz="1600" dirty="0"/>
          </a:p>
          <a:p>
            <a:pPr marL="85725" indent="-85725" algn="just">
              <a:buFont typeface="Wingdings" pitchFamily="2" charset="2"/>
              <a:buChar char="§"/>
            </a:pPr>
            <a:endParaRPr lang="en-GB" sz="1800" dirty="0"/>
          </a:p>
          <a:p>
            <a:pPr marL="85725" indent="-85725" algn="just">
              <a:buFont typeface="Wingdings" pitchFamily="2" charset="2"/>
              <a:buChar char="§"/>
            </a:pPr>
            <a:endParaRPr lang="en-GB" sz="1800" dirty="0"/>
          </a:p>
          <a:p>
            <a:pPr marL="85725" indent="-85725" algn="just">
              <a:buFont typeface="Wingdings" pitchFamily="2" charset="2"/>
              <a:buChar char="§"/>
            </a:pPr>
            <a:endParaRPr lang="en-GB" sz="1800" dirty="0"/>
          </a:p>
          <a:p>
            <a:pPr marL="85725" indent="-85725" algn="just"/>
            <a:endParaRPr lang="en-GB" sz="1800" b="1" u="sng" dirty="0"/>
          </a:p>
          <a:p>
            <a:pPr algn="just">
              <a:buNone/>
            </a:pPr>
            <a:endParaRPr lang="en-US" sz="2000" dirty="0"/>
          </a:p>
          <a:p>
            <a:pPr algn="just">
              <a:buFont typeface="Wingdings" panose="05000000000000000000" pitchFamily="2" charset="2"/>
              <a:buChar char="Ø"/>
            </a:pPr>
            <a:endParaRPr lang="en-IN" sz="2000" dirty="0"/>
          </a:p>
          <a:p>
            <a:pPr algn="just">
              <a:buFont typeface="Wingdings" panose="05000000000000000000" pitchFamily="2" charset="2"/>
              <a:buChar char="Ø"/>
            </a:pPr>
            <a:endParaRPr lang="en-US" sz="2000" dirty="0"/>
          </a:p>
          <a:p>
            <a:pPr marL="0" indent="0" algn="just">
              <a:buNone/>
            </a:pPr>
            <a:endParaRPr lang="en-US" sz="2000" dirty="0"/>
          </a:p>
          <a:p>
            <a:pPr algn="just">
              <a:buFont typeface="Wingdings" panose="05000000000000000000" pitchFamily="2" charset="2"/>
              <a:buChar char="Ø"/>
            </a:pPr>
            <a:endParaRPr lang="en-US" sz="2000" dirty="0"/>
          </a:p>
          <a:p>
            <a:pPr algn="just">
              <a:buFont typeface="Wingdings" panose="05000000000000000000" pitchFamily="2" charset="2"/>
              <a:buChar char="Ø"/>
            </a:pPr>
            <a:endParaRPr lang="en-US" sz="2000" dirty="0"/>
          </a:p>
          <a:p>
            <a:pPr algn="just">
              <a:buFont typeface="Wingdings" panose="05000000000000000000" pitchFamily="2" charset="2"/>
              <a:buChar char="Ø"/>
            </a:pPr>
            <a:endParaRPr lang="en-GB" sz="2000" dirty="0"/>
          </a:p>
          <a:p>
            <a:pPr marL="85725" indent="-85725" algn="just">
              <a:buFont typeface="Wingdings" pitchFamily="2" charset="2"/>
              <a:buChar char="§"/>
            </a:pPr>
            <a:endParaRPr lang="en-GB" sz="1800" dirty="0"/>
          </a:p>
          <a:p>
            <a:pPr marL="85725" indent="-85725" algn="just">
              <a:buNone/>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GB" sz="2000" dirty="0"/>
          </a:p>
          <a:p>
            <a:pPr marL="85725" indent="-85725" algn="just">
              <a:buFont typeface="Wingdings" pitchFamily="2" charset="2"/>
              <a:buChar char="§"/>
            </a:pPr>
            <a:endParaRPr lang="en-US" sz="2000"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48</a:t>
            </a:fld>
            <a:endParaRPr lang="en-IN" dirty="0"/>
          </a:p>
        </p:txBody>
      </p:sp>
      <p:sp>
        <p:nvSpPr>
          <p:cNvPr id="7" name="Title 1">
            <a:extLst>
              <a:ext uri="{FF2B5EF4-FFF2-40B4-BE49-F238E27FC236}">
                <a16:creationId xmlns:a16="http://schemas.microsoft.com/office/drawing/2014/main" id="{D1B9EF5D-2679-C4DE-FF54-71CADF8121A4}"/>
              </a:ext>
            </a:extLst>
          </p:cNvPr>
          <p:cNvSpPr>
            <a:spLocks noGrp="1"/>
          </p:cNvSpPr>
          <p:nvPr>
            <p:ph type="title"/>
          </p:nvPr>
        </p:nvSpPr>
        <p:spPr>
          <a:xfrm>
            <a:off x="285720" y="340074"/>
            <a:ext cx="8229600" cy="928686"/>
          </a:xfrm>
        </p:spPr>
        <p:txBody>
          <a:bodyPr/>
          <a:lstStyle/>
          <a:p>
            <a:r>
              <a:rPr lang="en-US" sz="3600" dirty="0"/>
              <a:t>2022 Amendment reason</a:t>
            </a:r>
          </a:p>
        </p:txBody>
      </p:sp>
    </p:spTree>
    <p:extLst>
      <p:ext uri="{BB962C8B-B14F-4D97-AF65-F5344CB8AC3E}">
        <p14:creationId xmlns:p14="http://schemas.microsoft.com/office/powerpoint/2010/main" val="27414550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BDD56-9F49-4255-9E32-75226130FF1E}"/>
              </a:ext>
            </a:extLst>
          </p:cNvPr>
          <p:cNvSpPr>
            <a:spLocks noGrp="1"/>
          </p:cNvSpPr>
          <p:nvPr>
            <p:ph type="title"/>
          </p:nvPr>
        </p:nvSpPr>
        <p:spPr>
          <a:xfrm>
            <a:off x="457200" y="341784"/>
            <a:ext cx="8229600" cy="1143000"/>
          </a:xfrm>
        </p:spPr>
        <p:txBody>
          <a:bodyPr/>
          <a:lstStyle/>
          <a:p>
            <a:r>
              <a:rPr lang="en-US" sz="3600" dirty="0"/>
              <a:t>Onus for the two proviso situations</a:t>
            </a:r>
            <a:endParaRPr lang="en-IN" sz="3600" dirty="0"/>
          </a:p>
        </p:txBody>
      </p:sp>
      <p:sp>
        <p:nvSpPr>
          <p:cNvPr id="3" name="Content Placeholder 2">
            <a:extLst>
              <a:ext uri="{FF2B5EF4-FFF2-40B4-BE49-F238E27FC236}">
                <a16:creationId xmlns:a16="http://schemas.microsoft.com/office/drawing/2014/main" id="{1636C143-3FFE-4486-8981-7E83C2DC8C2A}"/>
              </a:ext>
            </a:extLst>
          </p:cNvPr>
          <p:cNvSpPr>
            <a:spLocks noGrp="1"/>
          </p:cNvSpPr>
          <p:nvPr>
            <p:ph idx="1"/>
          </p:nvPr>
        </p:nvSpPr>
        <p:spPr>
          <a:xfrm>
            <a:off x="457200" y="1196752"/>
            <a:ext cx="8229600" cy="4708525"/>
          </a:xfrm>
        </p:spPr>
        <p:txBody>
          <a:bodyPr/>
          <a:lstStyle/>
          <a:p>
            <a:r>
              <a:rPr lang="en-US" sz="2200" dirty="0"/>
              <a:t>The extreme of burden discharge process is now casted upon the assessee</a:t>
            </a:r>
          </a:p>
          <a:p>
            <a:pPr marL="0" indent="0">
              <a:buNone/>
            </a:pPr>
            <a:endParaRPr lang="en-US" sz="2200" dirty="0"/>
          </a:p>
          <a:p>
            <a:r>
              <a:rPr lang="en-US" sz="2200" dirty="0"/>
              <a:t>It is rather difficult, at times impossible, to meet out this challenge</a:t>
            </a:r>
          </a:p>
          <a:p>
            <a:pPr marL="0" indent="0">
              <a:buNone/>
            </a:pPr>
            <a:endParaRPr lang="en-US" sz="2200" dirty="0"/>
          </a:p>
          <a:p>
            <a:r>
              <a:rPr lang="en-US" sz="2200" dirty="0"/>
              <a:t>3</a:t>
            </a:r>
            <a:r>
              <a:rPr lang="en-US" sz="2200" baseline="30000" dirty="0"/>
              <a:t>rd</a:t>
            </a:r>
            <a:r>
              <a:rPr lang="en-US" sz="2200" dirty="0"/>
              <a:t> party may or may not be willing to share details</a:t>
            </a:r>
          </a:p>
          <a:p>
            <a:endParaRPr lang="en-US" sz="2200" dirty="0"/>
          </a:p>
          <a:p>
            <a:r>
              <a:rPr lang="en-US" sz="2200" dirty="0"/>
              <a:t>It is a cardinal principle that, no person should be put under an obligation which he can’t honour</a:t>
            </a:r>
          </a:p>
          <a:p>
            <a:endParaRPr lang="en-US" sz="2200" dirty="0"/>
          </a:p>
          <a:p>
            <a:r>
              <a:rPr lang="en-US" sz="2200" dirty="0"/>
              <a:t>In the entire process, a larger risk remains that, actual guilty persons may escape and scapegoat assessee may be crucified</a:t>
            </a:r>
          </a:p>
          <a:p>
            <a:pPr marL="457200" lvl="1" indent="0">
              <a:buNone/>
            </a:pPr>
            <a:endParaRPr lang="en-US" dirty="0"/>
          </a:p>
          <a:p>
            <a:pPr marL="457200" lvl="1" indent="0">
              <a:buNone/>
            </a:pPr>
            <a:endParaRPr lang="en-US" dirty="0"/>
          </a:p>
        </p:txBody>
      </p:sp>
      <p:sp>
        <p:nvSpPr>
          <p:cNvPr id="4" name="Slide Number Placeholder 3">
            <a:extLst>
              <a:ext uri="{FF2B5EF4-FFF2-40B4-BE49-F238E27FC236}">
                <a16:creationId xmlns:a16="http://schemas.microsoft.com/office/drawing/2014/main" id="{AFD74665-ABCE-469F-A4FF-B742F72AF5B3}"/>
              </a:ext>
            </a:extLst>
          </p:cNvPr>
          <p:cNvSpPr>
            <a:spLocks noGrp="1"/>
          </p:cNvSpPr>
          <p:nvPr>
            <p:ph type="sldNum" sz="quarter" idx="12"/>
          </p:nvPr>
        </p:nvSpPr>
        <p:spPr/>
        <p:txBody>
          <a:bodyPr/>
          <a:lstStyle/>
          <a:p>
            <a:fld id="{1DDE8EEB-6852-48E6-9E57-F93CCB2C50B9}" type="slidenum">
              <a:rPr lang="en-IN" smtClean="0"/>
              <a:pPr/>
              <a:t>49</a:t>
            </a:fld>
            <a:endParaRPr lang="en-IN" dirty="0"/>
          </a:p>
        </p:txBody>
      </p:sp>
    </p:spTree>
    <p:extLst>
      <p:ext uri="{BB962C8B-B14F-4D97-AF65-F5344CB8AC3E}">
        <p14:creationId xmlns:p14="http://schemas.microsoft.com/office/powerpoint/2010/main" val="4188639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0DE3A-E3FC-AC3D-E1EF-8CDCCA4AF0B1}"/>
              </a:ext>
            </a:extLst>
          </p:cNvPr>
          <p:cNvSpPr>
            <a:spLocks noGrp="1"/>
          </p:cNvSpPr>
          <p:nvPr>
            <p:ph type="title"/>
          </p:nvPr>
        </p:nvSpPr>
        <p:spPr>
          <a:xfrm>
            <a:off x="467544" y="341784"/>
            <a:ext cx="8229600" cy="1143000"/>
          </a:xfrm>
        </p:spPr>
        <p:txBody>
          <a:bodyPr/>
          <a:lstStyle/>
          <a:p>
            <a:r>
              <a:rPr lang="en-IN" sz="3600" dirty="0"/>
              <a:t>… any sum …</a:t>
            </a:r>
          </a:p>
        </p:txBody>
      </p:sp>
      <p:sp>
        <p:nvSpPr>
          <p:cNvPr id="3" name="Content Placeholder 2">
            <a:extLst>
              <a:ext uri="{FF2B5EF4-FFF2-40B4-BE49-F238E27FC236}">
                <a16:creationId xmlns:a16="http://schemas.microsoft.com/office/drawing/2014/main" id="{5F242976-EDCC-6C7F-AA83-8D23D19569D0}"/>
              </a:ext>
            </a:extLst>
          </p:cNvPr>
          <p:cNvSpPr>
            <a:spLocks noGrp="1"/>
          </p:cNvSpPr>
          <p:nvPr>
            <p:ph idx="1"/>
          </p:nvPr>
        </p:nvSpPr>
        <p:spPr>
          <a:xfrm>
            <a:off x="467544" y="1052736"/>
            <a:ext cx="8229600" cy="5073427"/>
          </a:xfrm>
        </p:spPr>
        <p:txBody>
          <a:bodyPr/>
          <a:lstStyle/>
          <a:p>
            <a:pPr algn="just"/>
            <a:r>
              <a:rPr lang="en-US" sz="1800" dirty="0"/>
              <a:t>Where </a:t>
            </a:r>
            <a:r>
              <a:rPr lang="en-US" sz="2400" b="1" i="1" dirty="0">
                <a:solidFill>
                  <a:srgbClr val="FF0000"/>
                </a:solidFill>
              </a:rPr>
              <a:t>any sum </a:t>
            </a:r>
            <a:r>
              <a:rPr lang="en-US" sz="1800" dirty="0"/>
              <a:t>is found credited in the books of an assessee maintained for any previous year, and the assessee offers no explanation about the nature and source thereof or the explanation offered by him is not, in the opinion of the 59[Assessing] Officer, satisfactory, the sum so credited may be charged to income-tax as the income of the assessee of that previous year</a:t>
            </a:r>
          </a:p>
          <a:p>
            <a:endParaRPr lang="en-US" sz="1800" dirty="0"/>
          </a:p>
          <a:p>
            <a:pPr algn="l"/>
            <a:r>
              <a:rPr lang="en-US" sz="2400" b="0" i="0" u="none" strike="noStrike" baseline="0" dirty="0">
                <a:latin typeface="CIDFont+F6"/>
              </a:rPr>
              <a:t>Section applies to “any sum” of money</a:t>
            </a:r>
          </a:p>
          <a:p>
            <a:pPr algn="l"/>
            <a:endParaRPr lang="en-US" sz="2400" b="0" i="0" u="none" strike="noStrike" baseline="0" dirty="0">
              <a:latin typeface="CIDFont+F6"/>
            </a:endParaRPr>
          </a:p>
          <a:p>
            <a:pPr algn="l"/>
            <a:r>
              <a:rPr lang="en-IN" sz="2400" b="0" i="0" u="none" strike="noStrike" baseline="0" dirty="0">
                <a:latin typeface="CIDFont+F6"/>
              </a:rPr>
              <a:t>Sum v. Amount – </a:t>
            </a:r>
            <a:r>
              <a:rPr lang="en-IN" sz="2400" b="0" i="0" u="none" strike="noStrike" baseline="0" dirty="0">
                <a:latin typeface="CIDFont+F19"/>
              </a:rPr>
              <a:t>HH Sri Rama Verma v. CIT (1991) 187 ITR 308</a:t>
            </a:r>
          </a:p>
          <a:p>
            <a:pPr marL="0" indent="0" algn="l">
              <a:buNone/>
            </a:pPr>
            <a:endParaRPr lang="en-IN" sz="2400" b="0" i="0" u="none" strike="noStrike" baseline="0" dirty="0">
              <a:latin typeface="CIDFont+F19"/>
            </a:endParaRPr>
          </a:p>
          <a:p>
            <a:pPr algn="l"/>
            <a:r>
              <a:rPr lang="en-IN" sz="2400" dirty="0">
                <a:latin typeface="CIDFont+F19"/>
              </a:rPr>
              <a:t>Creditors for “in kind” transactions not covered .. </a:t>
            </a:r>
          </a:p>
          <a:p>
            <a:pPr algn="l"/>
            <a:endParaRPr lang="en-IN" sz="2400" dirty="0">
              <a:latin typeface="CIDFont+F19"/>
            </a:endParaRPr>
          </a:p>
          <a:p>
            <a:pPr algn="l"/>
            <a:r>
              <a:rPr lang="en-IN" sz="2400" b="0" i="0" u="none" strike="noStrike" baseline="0" dirty="0">
                <a:latin typeface="CIDFont+F19"/>
              </a:rPr>
              <a:t>However, a contrary </a:t>
            </a:r>
            <a:r>
              <a:rPr lang="en-IN" sz="2400" dirty="0">
                <a:latin typeface="CIDFont+F19"/>
              </a:rPr>
              <a:t>view is possible considering the context ..</a:t>
            </a:r>
            <a:endParaRPr lang="en-IN" sz="2400" b="0" i="0" u="none" strike="noStrike" baseline="0" dirty="0">
              <a:latin typeface="CIDFont+F19"/>
            </a:endParaRPr>
          </a:p>
          <a:p>
            <a:pPr marL="0" indent="0">
              <a:buNone/>
            </a:pPr>
            <a:endParaRPr lang="en-IN" sz="2400" dirty="0"/>
          </a:p>
        </p:txBody>
      </p:sp>
      <p:sp>
        <p:nvSpPr>
          <p:cNvPr id="4" name="Slide Number Placeholder 3">
            <a:extLst>
              <a:ext uri="{FF2B5EF4-FFF2-40B4-BE49-F238E27FC236}">
                <a16:creationId xmlns:a16="http://schemas.microsoft.com/office/drawing/2014/main" id="{EAC2AA55-BAC2-5BED-E116-2A5EF17DD9CD}"/>
              </a:ext>
            </a:extLst>
          </p:cNvPr>
          <p:cNvSpPr>
            <a:spLocks noGrp="1"/>
          </p:cNvSpPr>
          <p:nvPr>
            <p:ph type="sldNum" sz="quarter" idx="12"/>
          </p:nvPr>
        </p:nvSpPr>
        <p:spPr/>
        <p:txBody>
          <a:bodyPr/>
          <a:lstStyle/>
          <a:p>
            <a:fld id="{1DDE8EEB-6852-48E6-9E57-F93CCB2C50B9}" type="slidenum">
              <a:rPr lang="en-IN" smtClean="0"/>
              <a:pPr/>
              <a:t>5</a:t>
            </a:fld>
            <a:endParaRPr lang="en-IN" dirty="0"/>
          </a:p>
        </p:txBody>
      </p:sp>
    </p:spTree>
    <p:extLst>
      <p:ext uri="{BB962C8B-B14F-4D97-AF65-F5344CB8AC3E}">
        <p14:creationId xmlns:p14="http://schemas.microsoft.com/office/powerpoint/2010/main" val="369497358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BEC17-3FBB-91BD-F9F3-D31B202F6C66}"/>
              </a:ext>
            </a:extLst>
          </p:cNvPr>
          <p:cNvSpPr>
            <a:spLocks noGrp="1"/>
          </p:cNvSpPr>
          <p:nvPr>
            <p:ph type="title"/>
          </p:nvPr>
        </p:nvSpPr>
        <p:spPr>
          <a:xfrm>
            <a:off x="457200" y="332656"/>
            <a:ext cx="8229600" cy="940966"/>
          </a:xfrm>
        </p:spPr>
        <p:txBody>
          <a:bodyPr/>
          <a:lstStyle/>
          <a:p>
            <a:r>
              <a:rPr lang="en-IN" sz="3600" dirty="0"/>
              <a:t>Different parts of section 68</a:t>
            </a:r>
          </a:p>
        </p:txBody>
      </p:sp>
      <p:sp>
        <p:nvSpPr>
          <p:cNvPr id="4" name="Slide Number Placeholder 3">
            <a:extLst>
              <a:ext uri="{FF2B5EF4-FFF2-40B4-BE49-F238E27FC236}">
                <a16:creationId xmlns:a16="http://schemas.microsoft.com/office/drawing/2014/main" id="{E1F17F2B-08B2-3560-22AF-B829F68B8DB2}"/>
              </a:ext>
            </a:extLst>
          </p:cNvPr>
          <p:cNvSpPr>
            <a:spLocks noGrp="1"/>
          </p:cNvSpPr>
          <p:nvPr>
            <p:ph type="sldNum" sz="quarter" idx="12"/>
          </p:nvPr>
        </p:nvSpPr>
        <p:spPr/>
        <p:txBody>
          <a:bodyPr/>
          <a:lstStyle/>
          <a:p>
            <a:fld id="{1DDE8EEB-6852-48E6-9E57-F93CCB2C50B9}" type="slidenum">
              <a:rPr lang="en-IN" sz="2400" smtClean="0"/>
              <a:pPr/>
              <a:t>50</a:t>
            </a:fld>
            <a:endParaRPr lang="en-IN" sz="2400" dirty="0"/>
          </a:p>
        </p:txBody>
      </p:sp>
      <p:graphicFrame>
        <p:nvGraphicFramePr>
          <p:cNvPr id="7" name="Table 6">
            <a:extLst>
              <a:ext uri="{FF2B5EF4-FFF2-40B4-BE49-F238E27FC236}">
                <a16:creationId xmlns:a16="http://schemas.microsoft.com/office/drawing/2014/main" id="{3B061368-D1EF-A346-913C-247BC58BCF2D}"/>
              </a:ext>
            </a:extLst>
          </p:cNvPr>
          <p:cNvGraphicFramePr>
            <a:graphicFrameLocks noGrp="1"/>
          </p:cNvGraphicFramePr>
          <p:nvPr>
            <p:extLst>
              <p:ext uri="{D42A27DB-BD31-4B8C-83A1-F6EECF244321}">
                <p14:modId xmlns:p14="http://schemas.microsoft.com/office/powerpoint/2010/main" val="662325070"/>
              </p:ext>
            </p:extLst>
          </p:nvPr>
        </p:nvGraphicFramePr>
        <p:xfrm>
          <a:off x="5989110" y="1923193"/>
          <a:ext cx="2697689" cy="2873959"/>
        </p:xfrm>
        <a:graphic>
          <a:graphicData uri="http://schemas.openxmlformats.org/drawingml/2006/table">
            <a:tbl>
              <a:tblPr firstRow="1" firstCol="1" bandRow="1">
                <a:tableStyleId>{5C22544A-7EE6-4342-B048-85BDC9FD1C3A}</a:tableStyleId>
              </a:tblPr>
              <a:tblGrid>
                <a:gridCol w="2697689">
                  <a:extLst>
                    <a:ext uri="{9D8B030D-6E8A-4147-A177-3AD203B41FA5}">
                      <a16:colId xmlns:a16="http://schemas.microsoft.com/office/drawing/2014/main" val="2500386763"/>
                    </a:ext>
                  </a:extLst>
                </a:gridCol>
              </a:tblGrid>
              <a:tr h="791010">
                <a:tc>
                  <a:txBody>
                    <a:bodyPr/>
                    <a:lstStyle/>
                    <a:p>
                      <a:pPr>
                        <a:lnSpc>
                          <a:spcPct val="107000"/>
                        </a:lnSpc>
                        <a:spcAft>
                          <a:spcPts val="800"/>
                        </a:spcAft>
                      </a:pPr>
                      <a:r>
                        <a:rPr lang="en-IN" sz="2000" b="1" kern="100" dirty="0">
                          <a:solidFill>
                            <a:schemeClr val="tx1"/>
                          </a:solidFill>
                          <a:effectLst/>
                        </a:rPr>
                        <a:t>Reminder of Main Section 68</a:t>
                      </a:r>
                      <a:endParaRPr lang="en-IN" sz="2000" b="1" kern="100" dirty="0">
                        <a:solidFill>
                          <a:schemeClr val="tx1"/>
                        </a:solidFill>
                        <a:effectLst/>
                        <a:latin typeface="Calibri" panose="020F0502020204030204" pitchFamily="34" charset="0"/>
                        <a:ea typeface="Calibri" panose="020F0502020204030204" pitchFamily="34" charset="0"/>
                        <a:cs typeface="Poppins" panose="00000500000000000000" pitchFamily="2"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433555944"/>
                  </a:ext>
                </a:extLst>
              </a:tr>
              <a:tr h="2082949">
                <a:tc>
                  <a:txBody>
                    <a:bodyPr/>
                    <a:lstStyle/>
                    <a:p>
                      <a:pPr algn="just">
                        <a:lnSpc>
                          <a:spcPct val="107000"/>
                        </a:lnSpc>
                        <a:spcAft>
                          <a:spcPts val="800"/>
                        </a:spcAft>
                      </a:pPr>
                      <a:r>
                        <a:rPr lang="en-IN" sz="2000" b="0" kern="100" dirty="0">
                          <a:solidFill>
                            <a:schemeClr val="tx1"/>
                          </a:solidFill>
                          <a:effectLst/>
                          <a:latin typeface="Calibri" panose="020F0502020204030204" pitchFamily="34" charset="0"/>
                          <a:ea typeface="Calibri" panose="020F0502020204030204" pitchFamily="34" charset="0"/>
                          <a:cs typeface="Poppins" panose="00000500000000000000" pitchFamily="2" charset="0"/>
                        </a:rPr>
                        <a:t>All other cases, i.e. cases not specifically covered  by 1</a:t>
                      </a:r>
                      <a:r>
                        <a:rPr lang="en-IN" sz="2000" b="0" kern="100" baseline="30000" dirty="0">
                          <a:solidFill>
                            <a:schemeClr val="tx1"/>
                          </a:solidFill>
                          <a:effectLst/>
                          <a:latin typeface="Calibri" panose="020F0502020204030204" pitchFamily="34" charset="0"/>
                          <a:ea typeface="Calibri" panose="020F0502020204030204" pitchFamily="34" charset="0"/>
                          <a:cs typeface="Poppins" panose="00000500000000000000" pitchFamily="2" charset="0"/>
                        </a:rPr>
                        <a:t>st</a:t>
                      </a:r>
                      <a:r>
                        <a:rPr lang="en-IN" sz="2000" b="0" kern="100" dirty="0">
                          <a:solidFill>
                            <a:schemeClr val="tx1"/>
                          </a:solidFill>
                          <a:effectLst/>
                          <a:latin typeface="Calibri" panose="020F0502020204030204" pitchFamily="34" charset="0"/>
                          <a:ea typeface="Calibri" panose="020F0502020204030204" pitchFamily="34" charset="0"/>
                          <a:cs typeface="Poppins" panose="00000500000000000000" pitchFamily="2" charset="0"/>
                        </a:rPr>
                        <a:t> and 2</a:t>
                      </a:r>
                      <a:r>
                        <a:rPr lang="en-IN" sz="2000" b="0" kern="100" baseline="30000" dirty="0">
                          <a:solidFill>
                            <a:schemeClr val="tx1"/>
                          </a:solidFill>
                          <a:effectLst/>
                          <a:latin typeface="Calibri" panose="020F0502020204030204" pitchFamily="34" charset="0"/>
                          <a:ea typeface="Calibri" panose="020F0502020204030204" pitchFamily="34" charset="0"/>
                          <a:cs typeface="Poppins" panose="00000500000000000000" pitchFamily="2" charset="0"/>
                        </a:rPr>
                        <a:t>nd</a:t>
                      </a:r>
                      <a:r>
                        <a:rPr lang="en-IN" sz="2000" b="0" kern="100" dirty="0">
                          <a:solidFill>
                            <a:schemeClr val="tx1"/>
                          </a:solidFill>
                          <a:effectLst/>
                          <a:latin typeface="Calibri" panose="020F0502020204030204" pitchFamily="34" charset="0"/>
                          <a:ea typeface="Calibri" panose="020F0502020204030204" pitchFamily="34" charset="0"/>
                          <a:cs typeface="Poppins" panose="00000500000000000000" pitchFamily="2" charset="0"/>
                        </a:rPr>
                        <a:t> proviso ….</a:t>
                      </a:r>
                    </a:p>
                  </a:txBody>
                  <a:tcPr marL="68580" marR="68580" marT="0" marB="0">
                    <a:solidFill>
                      <a:schemeClr val="accent1">
                        <a:lumMod val="40000"/>
                        <a:lumOff val="60000"/>
                      </a:schemeClr>
                    </a:solidFill>
                  </a:tcPr>
                </a:tc>
                <a:extLst>
                  <a:ext uri="{0D108BD9-81ED-4DB2-BD59-A6C34878D82A}">
                    <a16:rowId xmlns:a16="http://schemas.microsoft.com/office/drawing/2014/main" val="1174559861"/>
                  </a:ext>
                </a:extLst>
              </a:tr>
            </a:tbl>
          </a:graphicData>
        </a:graphic>
      </p:graphicFrame>
      <p:graphicFrame>
        <p:nvGraphicFramePr>
          <p:cNvPr id="3" name="Table 2">
            <a:extLst>
              <a:ext uri="{FF2B5EF4-FFF2-40B4-BE49-F238E27FC236}">
                <a16:creationId xmlns:a16="http://schemas.microsoft.com/office/drawing/2014/main" id="{A5A4581A-2C07-4E7F-CB3E-D9FD888FF576}"/>
              </a:ext>
            </a:extLst>
          </p:cNvPr>
          <p:cNvGraphicFramePr>
            <a:graphicFrameLocks noGrp="1"/>
          </p:cNvGraphicFramePr>
          <p:nvPr>
            <p:extLst>
              <p:ext uri="{D42A27DB-BD31-4B8C-83A1-F6EECF244321}">
                <p14:modId xmlns:p14="http://schemas.microsoft.com/office/powerpoint/2010/main" val="1662588388"/>
              </p:ext>
            </p:extLst>
          </p:nvPr>
        </p:nvGraphicFramePr>
        <p:xfrm>
          <a:off x="539551" y="1923193"/>
          <a:ext cx="5449559" cy="2873959"/>
        </p:xfrm>
        <a:graphic>
          <a:graphicData uri="http://schemas.openxmlformats.org/drawingml/2006/table">
            <a:tbl>
              <a:tblPr firstRow="1" firstCol="1" bandRow="1">
                <a:tableStyleId>{5C22544A-7EE6-4342-B048-85BDC9FD1C3A}</a:tableStyleId>
              </a:tblPr>
              <a:tblGrid>
                <a:gridCol w="2731885">
                  <a:extLst>
                    <a:ext uri="{9D8B030D-6E8A-4147-A177-3AD203B41FA5}">
                      <a16:colId xmlns:a16="http://schemas.microsoft.com/office/drawing/2014/main" val="1046389216"/>
                    </a:ext>
                  </a:extLst>
                </a:gridCol>
                <a:gridCol w="2717674">
                  <a:extLst>
                    <a:ext uri="{9D8B030D-6E8A-4147-A177-3AD203B41FA5}">
                      <a16:colId xmlns:a16="http://schemas.microsoft.com/office/drawing/2014/main" val="2372459900"/>
                    </a:ext>
                  </a:extLst>
                </a:gridCol>
              </a:tblGrid>
              <a:tr h="791010">
                <a:tc>
                  <a:txBody>
                    <a:bodyPr/>
                    <a:lstStyle/>
                    <a:p>
                      <a:pPr>
                        <a:lnSpc>
                          <a:spcPct val="107000"/>
                        </a:lnSpc>
                        <a:spcAft>
                          <a:spcPts val="800"/>
                        </a:spcAft>
                      </a:pPr>
                      <a:r>
                        <a:rPr lang="en-IN" sz="2000" kern="100" dirty="0">
                          <a:solidFill>
                            <a:schemeClr val="tx1"/>
                          </a:solidFill>
                          <a:effectLst/>
                        </a:rPr>
                        <a:t>1</a:t>
                      </a:r>
                      <a:r>
                        <a:rPr lang="en-IN" sz="2000" kern="100" baseline="30000" dirty="0">
                          <a:solidFill>
                            <a:schemeClr val="tx1"/>
                          </a:solidFill>
                          <a:effectLst/>
                        </a:rPr>
                        <a:t>st</a:t>
                      </a:r>
                      <a:r>
                        <a:rPr lang="en-IN" sz="2000" kern="100" dirty="0">
                          <a:solidFill>
                            <a:schemeClr val="tx1"/>
                          </a:solidFill>
                          <a:effectLst/>
                        </a:rPr>
                        <a:t> Proviso </a:t>
                      </a:r>
                    </a:p>
                    <a:p>
                      <a:pPr>
                        <a:lnSpc>
                          <a:spcPct val="107000"/>
                        </a:lnSpc>
                        <a:spcAft>
                          <a:spcPts val="800"/>
                        </a:spcAft>
                      </a:pPr>
                      <a:r>
                        <a:rPr lang="en-IN" sz="2000" kern="100" dirty="0">
                          <a:solidFill>
                            <a:schemeClr val="tx1"/>
                          </a:solidFill>
                          <a:effectLst/>
                          <a:latin typeface="Calibri" panose="020F0502020204030204" pitchFamily="34" charset="0"/>
                          <a:ea typeface="Calibri" panose="020F0502020204030204" pitchFamily="34" charset="0"/>
                          <a:cs typeface="Poppins" panose="00000500000000000000" pitchFamily="2" charset="0"/>
                        </a:rPr>
                        <a:t>(any person..)</a:t>
                      </a:r>
                    </a:p>
                  </a:txBody>
                  <a:tcPr marL="68580" marR="68580" marT="0" marB="0">
                    <a:solidFill>
                      <a:schemeClr val="accent6">
                        <a:lumMod val="20000"/>
                        <a:lumOff val="80000"/>
                      </a:schemeClr>
                    </a:solidFill>
                  </a:tcPr>
                </a:tc>
                <a:tc>
                  <a:txBody>
                    <a:bodyPr/>
                    <a:lstStyle/>
                    <a:p>
                      <a:pPr>
                        <a:lnSpc>
                          <a:spcPct val="107000"/>
                        </a:lnSpc>
                        <a:spcAft>
                          <a:spcPts val="800"/>
                        </a:spcAft>
                      </a:pPr>
                      <a:r>
                        <a:rPr lang="en-IN" sz="2000" kern="100" dirty="0">
                          <a:solidFill>
                            <a:schemeClr val="tx1"/>
                          </a:solidFill>
                          <a:effectLst/>
                        </a:rPr>
                        <a:t>2</a:t>
                      </a:r>
                      <a:r>
                        <a:rPr lang="en-IN" sz="2000" kern="100" baseline="30000" dirty="0">
                          <a:solidFill>
                            <a:schemeClr val="tx1"/>
                          </a:solidFill>
                          <a:effectLst/>
                        </a:rPr>
                        <a:t>nd</a:t>
                      </a:r>
                      <a:r>
                        <a:rPr lang="en-IN" sz="2000" kern="100" dirty="0">
                          <a:solidFill>
                            <a:schemeClr val="tx1"/>
                          </a:solidFill>
                          <a:effectLst/>
                        </a:rPr>
                        <a:t> Proviso</a:t>
                      </a:r>
                    </a:p>
                    <a:p>
                      <a:pPr>
                        <a:lnSpc>
                          <a:spcPct val="107000"/>
                        </a:lnSpc>
                        <a:spcAft>
                          <a:spcPts val="800"/>
                        </a:spcAft>
                      </a:pPr>
                      <a:r>
                        <a:rPr lang="en-IN" sz="2000" kern="100" dirty="0">
                          <a:solidFill>
                            <a:schemeClr val="tx1"/>
                          </a:solidFill>
                          <a:effectLst/>
                          <a:latin typeface="Calibri" panose="020F0502020204030204" pitchFamily="34" charset="0"/>
                          <a:ea typeface="Calibri" panose="020F0502020204030204" pitchFamily="34" charset="0"/>
                          <a:cs typeface="Poppins" panose="00000500000000000000" pitchFamily="2" charset="0"/>
                        </a:rPr>
                        <a:t>(Pvt companies)</a:t>
                      </a:r>
                    </a:p>
                  </a:txBody>
                  <a:tcPr marL="68580" marR="68580" marT="0" marB="0">
                    <a:solidFill>
                      <a:schemeClr val="accent6">
                        <a:lumMod val="20000"/>
                        <a:lumOff val="80000"/>
                      </a:schemeClr>
                    </a:solidFill>
                  </a:tcPr>
                </a:tc>
                <a:extLst>
                  <a:ext uri="{0D108BD9-81ED-4DB2-BD59-A6C34878D82A}">
                    <a16:rowId xmlns:a16="http://schemas.microsoft.com/office/drawing/2014/main" val="302983117"/>
                  </a:ext>
                </a:extLst>
              </a:tr>
              <a:tr h="2082949">
                <a:tc>
                  <a:txBody>
                    <a:bodyPr/>
                    <a:lstStyle/>
                    <a:p>
                      <a:pPr algn="just">
                        <a:lnSpc>
                          <a:spcPct val="107000"/>
                        </a:lnSpc>
                        <a:spcAft>
                          <a:spcPts val="800"/>
                        </a:spcAft>
                      </a:pPr>
                      <a:r>
                        <a:rPr lang="en-IN" sz="2000" b="0" kern="100" dirty="0">
                          <a:solidFill>
                            <a:schemeClr val="tx1"/>
                          </a:solidFill>
                          <a:effectLst/>
                          <a:latin typeface="Calibri" panose="020F0502020204030204" pitchFamily="34" charset="0"/>
                          <a:ea typeface="Calibri" panose="020F0502020204030204" pitchFamily="34" charset="0"/>
                          <a:cs typeface="Poppins" panose="00000500000000000000" pitchFamily="2" charset="0"/>
                        </a:rPr>
                        <a:t>What is covered here is “loan” or “borrowing” or such amount by whatever name called ……</a:t>
                      </a:r>
                    </a:p>
                  </a:txBody>
                  <a:tcPr marL="68580" marR="68580" marT="0" marB="0">
                    <a:solidFill>
                      <a:schemeClr val="accent6">
                        <a:lumMod val="20000"/>
                        <a:lumOff val="80000"/>
                      </a:schemeClr>
                    </a:solidFill>
                  </a:tcPr>
                </a:tc>
                <a:tc>
                  <a:txBody>
                    <a:bodyPr/>
                    <a:lstStyle/>
                    <a:p>
                      <a:pPr>
                        <a:lnSpc>
                          <a:spcPct val="107000"/>
                        </a:lnSpc>
                        <a:spcAft>
                          <a:spcPts val="800"/>
                        </a:spcAft>
                      </a:pPr>
                      <a:r>
                        <a:rPr lang="en-IN" sz="2000" kern="100" dirty="0">
                          <a:solidFill>
                            <a:schemeClr val="tx1"/>
                          </a:solidFill>
                          <a:effectLst/>
                        </a:rPr>
                        <a:t>What is covered here is SC + SP + SAM or such amount by whatever name called ….. </a:t>
                      </a:r>
                      <a:endParaRPr lang="en-IN" sz="2000" kern="100" dirty="0">
                        <a:solidFill>
                          <a:schemeClr val="tx1"/>
                        </a:solidFill>
                        <a:effectLst/>
                        <a:latin typeface="Calibri" panose="020F0502020204030204" pitchFamily="34" charset="0"/>
                        <a:ea typeface="Calibri" panose="020F0502020204030204" pitchFamily="34" charset="0"/>
                        <a:cs typeface="Poppins" panose="00000500000000000000" pitchFamily="2" charset="0"/>
                      </a:endParaRPr>
                    </a:p>
                  </a:txBody>
                  <a:tcPr marL="68580" marR="68580" marT="0" marB="0">
                    <a:solidFill>
                      <a:schemeClr val="accent6">
                        <a:lumMod val="20000"/>
                        <a:lumOff val="80000"/>
                      </a:schemeClr>
                    </a:solidFill>
                  </a:tcPr>
                </a:tc>
                <a:extLst>
                  <a:ext uri="{0D108BD9-81ED-4DB2-BD59-A6C34878D82A}">
                    <a16:rowId xmlns:a16="http://schemas.microsoft.com/office/drawing/2014/main" val="1955399862"/>
                  </a:ext>
                </a:extLst>
              </a:tr>
            </a:tbl>
          </a:graphicData>
        </a:graphic>
      </p:graphicFrame>
    </p:spTree>
    <p:extLst>
      <p:ext uri="{BB962C8B-B14F-4D97-AF65-F5344CB8AC3E}">
        <p14:creationId xmlns:p14="http://schemas.microsoft.com/office/powerpoint/2010/main" val="393549216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1F17F2B-08B2-3560-22AF-B829F68B8DB2}"/>
              </a:ext>
            </a:extLst>
          </p:cNvPr>
          <p:cNvSpPr>
            <a:spLocks noGrp="1"/>
          </p:cNvSpPr>
          <p:nvPr>
            <p:ph type="sldNum" sz="quarter" idx="12"/>
          </p:nvPr>
        </p:nvSpPr>
        <p:spPr/>
        <p:txBody>
          <a:bodyPr/>
          <a:lstStyle/>
          <a:p>
            <a:fld id="{1DDE8EEB-6852-48E6-9E57-F93CCB2C50B9}" type="slidenum">
              <a:rPr lang="en-IN" smtClean="0"/>
              <a:pPr/>
              <a:t>51</a:t>
            </a:fld>
            <a:endParaRPr lang="en-IN" dirty="0"/>
          </a:p>
        </p:txBody>
      </p:sp>
      <p:graphicFrame>
        <p:nvGraphicFramePr>
          <p:cNvPr id="9" name="Table 8">
            <a:extLst>
              <a:ext uri="{FF2B5EF4-FFF2-40B4-BE49-F238E27FC236}">
                <a16:creationId xmlns:a16="http://schemas.microsoft.com/office/drawing/2014/main" id="{665A79D7-F999-589F-C776-3252C0F5FE0D}"/>
              </a:ext>
            </a:extLst>
          </p:cNvPr>
          <p:cNvGraphicFramePr>
            <a:graphicFrameLocks noGrp="1"/>
          </p:cNvGraphicFramePr>
          <p:nvPr>
            <p:extLst>
              <p:ext uri="{D42A27DB-BD31-4B8C-83A1-F6EECF244321}">
                <p14:modId xmlns:p14="http://schemas.microsoft.com/office/powerpoint/2010/main" val="2168213660"/>
              </p:ext>
            </p:extLst>
          </p:nvPr>
        </p:nvGraphicFramePr>
        <p:xfrm>
          <a:off x="539552" y="1884933"/>
          <a:ext cx="3496151" cy="3279219"/>
        </p:xfrm>
        <a:graphic>
          <a:graphicData uri="http://schemas.openxmlformats.org/drawingml/2006/table">
            <a:tbl>
              <a:tblPr firstRow="1" firstCol="1" bandRow="1">
                <a:tableStyleId>{5C22544A-7EE6-4342-B048-85BDC9FD1C3A}</a:tableStyleId>
              </a:tblPr>
              <a:tblGrid>
                <a:gridCol w="1335911">
                  <a:extLst>
                    <a:ext uri="{9D8B030D-6E8A-4147-A177-3AD203B41FA5}">
                      <a16:colId xmlns:a16="http://schemas.microsoft.com/office/drawing/2014/main" val="1017775463"/>
                    </a:ext>
                  </a:extLst>
                </a:gridCol>
                <a:gridCol w="2160240">
                  <a:extLst>
                    <a:ext uri="{9D8B030D-6E8A-4147-A177-3AD203B41FA5}">
                      <a16:colId xmlns:a16="http://schemas.microsoft.com/office/drawing/2014/main" val="3537075919"/>
                    </a:ext>
                  </a:extLst>
                </a:gridCol>
              </a:tblGrid>
              <a:tr h="415919">
                <a:tc>
                  <a:txBody>
                    <a:bodyPr/>
                    <a:lstStyle/>
                    <a:p>
                      <a:pPr>
                        <a:lnSpc>
                          <a:spcPct val="107000"/>
                        </a:lnSpc>
                        <a:spcAft>
                          <a:spcPts val="800"/>
                        </a:spcAft>
                      </a:pPr>
                      <a:r>
                        <a:rPr lang="en-IN" sz="2000" kern="100" dirty="0">
                          <a:solidFill>
                            <a:schemeClr val="tx1"/>
                          </a:solidFill>
                          <a:effectLst/>
                          <a:latin typeface="+mj-lt"/>
                        </a:rPr>
                        <a:t>1</a:t>
                      </a:r>
                      <a:r>
                        <a:rPr lang="en-IN" sz="2000" kern="100" baseline="30000" dirty="0">
                          <a:solidFill>
                            <a:schemeClr val="tx1"/>
                          </a:solidFill>
                          <a:effectLst/>
                          <a:latin typeface="+mj-lt"/>
                        </a:rPr>
                        <a:t>st</a:t>
                      </a:r>
                      <a:r>
                        <a:rPr lang="en-IN" sz="2000" kern="100" dirty="0">
                          <a:solidFill>
                            <a:schemeClr val="tx1"/>
                          </a:solidFill>
                          <a:effectLst/>
                          <a:latin typeface="+mj-lt"/>
                        </a:rPr>
                        <a:t> Proviso</a:t>
                      </a:r>
                      <a:endParaRPr lang="en-IN" sz="2000" kern="100" dirty="0">
                        <a:solidFill>
                          <a:schemeClr val="tx1"/>
                        </a:solidFill>
                        <a:effectLst/>
                        <a:latin typeface="+mj-lt"/>
                        <a:ea typeface="Calibri" panose="020F0502020204030204" pitchFamily="34" charset="0"/>
                        <a:cs typeface="Poppins" panose="00000500000000000000" pitchFamily="2" charset="0"/>
                      </a:endParaRPr>
                    </a:p>
                  </a:txBody>
                  <a:tcPr marL="68580" marR="68580" marT="0" marB="0">
                    <a:solidFill>
                      <a:schemeClr val="accent6">
                        <a:lumMod val="20000"/>
                        <a:lumOff val="80000"/>
                      </a:schemeClr>
                    </a:solidFill>
                  </a:tcPr>
                </a:tc>
                <a:tc>
                  <a:txBody>
                    <a:bodyPr/>
                    <a:lstStyle/>
                    <a:p>
                      <a:pPr>
                        <a:lnSpc>
                          <a:spcPct val="107000"/>
                        </a:lnSpc>
                        <a:spcAft>
                          <a:spcPts val="800"/>
                        </a:spcAft>
                      </a:pPr>
                      <a:r>
                        <a:rPr lang="en-IN" sz="2000" kern="100" dirty="0">
                          <a:solidFill>
                            <a:schemeClr val="tx1"/>
                          </a:solidFill>
                          <a:effectLst/>
                          <a:latin typeface="+mj-lt"/>
                        </a:rPr>
                        <a:t>2</a:t>
                      </a:r>
                      <a:r>
                        <a:rPr lang="en-IN" sz="2000" kern="100" baseline="30000" dirty="0">
                          <a:solidFill>
                            <a:schemeClr val="tx1"/>
                          </a:solidFill>
                          <a:effectLst/>
                          <a:latin typeface="+mj-lt"/>
                        </a:rPr>
                        <a:t>nd</a:t>
                      </a:r>
                      <a:r>
                        <a:rPr lang="en-IN" sz="2000" kern="100" dirty="0">
                          <a:solidFill>
                            <a:schemeClr val="tx1"/>
                          </a:solidFill>
                          <a:effectLst/>
                          <a:latin typeface="+mj-lt"/>
                        </a:rPr>
                        <a:t> Proviso</a:t>
                      </a:r>
                      <a:endParaRPr lang="en-IN" sz="2000" kern="100" dirty="0">
                        <a:solidFill>
                          <a:schemeClr val="tx1"/>
                        </a:solidFill>
                        <a:effectLst/>
                        <a:latin typeface="+mj-lt"/>
                        <a:ea typeface="Calibri" panose="020F0502020204030204" pitchFamily="34" charset="0"/>
                        <a:cs typeface="Poppins" panose="00000500000000000000" pitchFamily="2" charset="0"/>
                      </a:endParaRPr>
                    </a:p>
                  </a:txBody>
                  <a:tcPr marL="68580" marR="68580" marT="0" marB="0">
                    <a:solidFill>
                      <a:schemeClr val="accent6">
                        <a:lumMod val="20000"/>
                        <a:lumOff val="80000"/>
                      </a:schemeClr>
                    </a:solidFill>
                  </a:tcPr>
                </a:tc>
                <a:extLst>
                  <a:ext uri="{0D108BD9-81ED-4DB2-BD59-A6C34878D82A}">
                    <a16:rowId xmlns:a16="http://schemas.microsoft.com/office/drawing/2014/main" val="3893053474"/>
                  </a:ext>
                </a:extLst>
              </a:tr>
              <a:tr h="2863300">
                <a:tc>
                  <a:txBody>
                    <a:bodyPr/>
                    <a:lstStyle/>
                    <a:p>
                      <a:pPr>
                        <a:lnSpc>
                          <a:spcPct val="107000"/>
                        </a:lnSpc>
                        <a:spcAft>
                          <a:spcPts val="800"/>
                        </a:spcAft>
                      </a:pPr>
                      <a:r>
                        <a:rPr lang="en-IN" sz="2000" b="0" kern="100" dirty="0">
                          <a:solidFill>
                            <a:schemeClr val="tx1"/>
                          </a:solidFill>
                          <a:effectLst/>
                          <a:latin typeface="+mj-lt"/>
                        </a:rPr>
                        <a:t>For all assessee, loans / borrowing</a:t>
                      </a:r>
                      <a:endParaRPr lang="en-IN" sz="2000" b="0" kern="100" dirty="0">
                        <a:solidFill>
                          <a:schemeClr val="tx1"/>
                        </a:solidFill>
                        <a:effectLst/>
                        <a:latin typeface="+mj-lt"/>
                        <a:ea typeface="Calibri" panose="020F0502020204030204" pitchFamily="34" charset="0"/>
                        <a:cs typeface="Poppins" panose="00000500000000000000" pitchFamily="2" charset="0"/>
                      </a:endParaRPr>
                    </a:p>
                  </a:txBody>
                  <a:tcPr marL="68580" marR="68580" marT="0" marB="0">
                    <a:solidFill>
                      <a:schemeClr val="accent6">
                        <a:lumMod val="20000"/>
                        <a:lumOff val="80000"/>
                      </a:schemeClr>
                    </a:solidFill>
                  </a:tcPr>
                </a:tc>
                <a:tc>
                  <a:txBody>
                    <a:bodyPr/>
                    <a:lstStyle/>
                    <a:p>
                      <a:pPr>
                        <a:lnSpc>
                          <a:spcPct val="107000"/>
                        </a:lnSpc>
                        <a:spcAft>
                          <a:spcPts val="800"/>
                        </a:spcAft>
                      </a:pPr>
                      <a:r>
                        <a:rPr lang="en-IN" sz="2000" kern="100" dirty="0">
                          <a:solidFill>
                            <a:schemeClr val="tx1"/>
                          </a:solidFill>
                          <a:effectLst/>
                          <a:latin typeface="+mj-lt"/>
                        </a:rPr>
                        <a:t>For all private Company assessee, Share capital, Share premium, Share application money</a:t>
                      </a:r>
                      <a:endParaRPr lang="en-IN" sz="2000" kern="100" dirty="0">
                        <a:solidFill>
                          <a:schemeClr val="tx1"/>
                        </a:solidFill>
                        <a:effectLst/>
                        <a:latin typeface="+mj-lt"/>
                        <a:ea typeface="Calibri" panose="020F0502020204030204" pitchFamily="34" charset="0"/>
                        <a:cs typeface="Poppins" panose="00000500000000000000" pitchFamily="2" charset="0"/>
                      </a:endParaRPr>
                    </a:p>
                  </a:txBody>
                  <a:tcPr marL="68580" marR="68580" marT="0" marB="0">
                    <a:solidFill>
                      <a:schemeClr val="accent6">
                        <a:lumMod val="20000"/>
                        <a:lumOff val="80000"/>
                      </a:schemeClr>
                    </a:solidFill>
                  </a:tcPr>
                </a:tc>
                <a:extLst>
                  <a:ext uri="{0D108BD9-81ED-4DB2-BD59-A6C34878D82A}">
                    <a16:rowId xmlns:a16="http://schemas.microsoft.com/office/drawing/2014/main" val="365947817"/>
                  </a:ext>
                </a:extLst>
              </a:tr>
            </a:tbl>
          </a:graphicData>
        </a:graphic>
      </p:graphicFrame>
      <p:graphicFrame>
        <p:nvGraphicFramePr>
          <p:cNvPr id="3" name="Table 2">
            <a:extLst>
              <a:ext uri="{FF2B5EF4-FFF2-40B4-BE49-F238E27FC236}">
                <a16:creationId xmlns:a16="http://schemas.microsoft.com/office/drawing/2014/main" id="{5A052A96-2C52-61FA-B8A9-4FB48FAF7BFE}"/>
              </a:ext>
            </a:extLst>
          </p:cNvPr>
          <p:cNvGraphicFramePr>
            <a:graphicFrameLocks noGrp="1"/>
          </p:cNvGraphicFramePr>
          <p:nvPr>
            <p:extLst>
              <p:ext uri="{D42A27DB-BD31-4B8C-83A1-F6EECF244321}">
                <p14:modId xmlns:p14="http://schemas.microsoft.com/office/powerpoint/2010/main" val="1422293604"/>
              </p:ext>
            </p:extLst>
          </p:nvPr>
        </p:nvGraphicFramePr>
        <p:xfrm>
          <a:off x="4067263" y="1884934"/>
          <a:ext cx="4619537" cy="3317611"/>
        </p:xfrm>
        <a:graphic>
          <a:graphicData uri="http://schemas.openxmlformats.org/drawingml/2006/table">
            <a:tbl>
              <a:tblPr firstRow="1" firstCol="1" bandRow="1">
                <a:tableStyleId>{5C22544A-7EE6-4342-B048-85BDC9FD1C3A}</a:tableStyleId>
              </a:tblPr>
              <a:tblGrid>
                <a:gridCol w="4619537">
                  <a:extLst>
                    <a:ext uri="{9D8B030D-6E8A-4147-A177-3AD203B41FA5}">
                      <a16:colId xmlns:a16="http://schemas.microsoft.com/office/drawing/2014/main" val="2531323287"/>
                    </a:ext>
                  </a:extLst>
                </a:gridCol>
              </a:tblGrid>
              <a:tr h="400738">
                <a:tc>
                  <a:txBody>
                    <a:bodyPr/>
                    <a:lstStyle/>
                    <a:p>
                      <a:pPr algn="l">
                        <a:lnSpc>
                          <a:spcPct val="107000"/>
                        </a:lnSpc>
                        <a:spcAft>
                          <a:spcPts val="800"/>
                        </a:spcAft>
                      </a:pPr>
                      <a:r>
                        <a:rPr lang="en-IN" sz="2000" kern="100" dirty="0">
                          <a:solidFill>
                            <a:schemeClr val="tx1"/>
                          </a:solidFill>
                          <a:effectLst/>
                          <a:latin typeface="+mj-lt"/>
                        </a:rPr>
                        <a:t>Reminder of main Section 68</a:t>
                      </a:r>
                      <a:endParaRPr lang="en-IN" sz="2000" kern="100" dirty="0">
                        <a:solidFill>
                          <a:schemeClr val="tx1"/>
                        </a:solidFill>
                        <a:effectLst/>
                        <a:latin typeface="+mj-lt"/>
                        <a:ea typeface="Calibri" panose="020F0502020204030204" pitchFamily="34" charset="0"/>
                        <a:cs typeface="Poppins" panose="00000500000000000000" pitchFamily="2"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1262446534"/>
                  </a:ext>
                </a:extLst>
              </a:tr>
              <a:tr h="2878480">
                <a:tc>
                  <a:txBody>
                    <a:bodyPr/>
                    <a:lstStyle/>
                    <a:p>
                      <a:pPr marL="342900" indent="-342900">
                        <a:lnSpc>
                          <a:spcPct val="107000"/>
                        </a:lnSpc>
                        <a:spcAft>
                          <a:spcPts val="800"/>
                        </a:spcAft>
                        <a:buFontTx/>
                        <a:buChar char="-"/>
                      </a:pPr>
                      <a:r>
                        <a:rPr lang="en-IN" sz="1700" b="0" kern="100" dirty="0">
                          <a:solidFill>
                            <a:schemeClr val="tx1"/>
                          </a:solidFill>
                          <a:effectLst/>
                          <a:latin typeface="+mj-lt"/>
                        </a:rPr>
                        <a:t>Firm – Capital</a:t>
                      </a:r>
                      <a:r>
                        <a:rPr lang="en-IN" sz="1700" b="0" kern="100" baseline="0" dirty="0">
                          <a:solidFill>
                            <a:schemeClr val="tx1"/>
                          </a:solidFill>
                          <a:effectLst/>
                          <a:latin typeface="+mj-lt"/>
                        </a:rPr>
                        <a:t> introduced by partners</a:t>
                      </a:r>
                      <a:endParaRPr lang="en-IN" sz="1700" b="0" kern="100" dirty="0">
                        <a:solidFill>
                          <a:schemeClr val="tx1"/>
                        </a:solidFill>
                        <a:effectLst/>
                        <a:latin typeface="+mj-lt"/>
                      </a:endParaRPr>
                    </a:p>
                    <a:p>
                      <a:pPr marL="342900" indent="-342900">
                        <a:lnSpc>
                          <a:spcPct val="107000"/>
                        </a:lnSpc>
                        <a:spcAft>
                          <a:spcPts val="800"/>
                        </a:spcAft>
                        <a:buFontTx/>
                        <a:buChar char="-"/>
                      </a:pPr>
                      <a:r>
                        <a:rPr lang="en-IN" sz="1700" b="0" kern="100" dirty="0">
                          <a:solidFill>
                            <a:schemeClr val="tx1"/>
                          </a:solidFill>
                          <a:effectLst/>
                          <a:latin typeface="+mj-lt"/>
                        </a:rPr>
                        <a:t>AOP – Capital introduced by members</a:t>
                      </a:r>
                      <a:endParaRPr lang="en-IN" sz="1700" b="0" kern="100" dirty="0">
                        <a:solidFill>
                          <a:schemeClr val="tx1"/>
                        </a:solidFill>
                        <a:effectLst/>
                        <a:latin typeface="+mj-lt"/>
                        <a:ea typeface="Calibri" panose="020F0502020204030204" pitchFamily="34" charset="0"/>
                        <a:cs typeface="Poppins" panose="00000500000000000000" pitchFamily="2" charset="0"/>
                      </a:endParaRPr>
                    </a:p>
                    <a:p>
                      <a:pPr marL="342900" indent="-342900">
                        <a:lnSpc>
                          <a:spcPct val="107000"/>
                        </a:lnSpc>
                        <a:spcAft>
                          <a:spcPts val="800"/>
                        </a:spcAft>
                        <a:buFontTx/>
                        <a:buChar char="-"/>
                      </a:pPr>
                      <a:r>
                        <a:rPr lang="en-IN" sz="1700" b="0" kern="100" dirty="0">
                          <a:solidFill>
                            <a:schemeClr val="tx1"/>
                          </a:solidFill>
                          <a:effectLst/>
                          <a:latin typeface="+mj-lt"/>
                        </a:rPr>
                        <a:t>Creditor for goods</a:t>
                      </a:r>
                      <a:r>
                        <a:rPr lang="en-IN" sz="1700" b="0" kern="100" dirty="0">
                          <a:solidFill>
                            <a:schemeClr val="tx1"/>
                          </a:solidFill>
                          <a:effectLst/>
                          <a:latin typeface="+mj-lt"/>
                          <a:ea typeface="Calibri" panose="020F0502020204030204" pitchFamily="34" charset="0"/>
                          <a:cs typeface="Poppins" panose="00000500000000000000" pitchFamily="2" charset="0"/>
                        </a:rPr>
                        <a:t>     / services</a:t>
                      </a:r>
                    </a:p>
                    <a:p>
                      <a:pPr marL="342900" indent="-342900">
                        <a:lnSpc>
                          <a:spcPct val="107000"/>
                        </a:lnSpc>
                        <a:spcAft>
                          <a:spcPts val="800"/>
                        </a:spcAft>
                        <a:buFontTx/>
                        <a:buChar char="-"/>
                      </a:pPr>
                      <a:r>
                        <a:rPr lang="en-IN" sz="1700" b="0" kern="100" dirty="0">
                          <a:solidFill>
                            <a:schemeClr val="tx1"/>
                          </a:solidFill>
                          <a:effectLst/>
                          <a:latin typeface="+mj-lt"/>
                          <a:ea typeface="Calibri" panose="020F0502020204030204" pitchFamily="34" charset="0"/>
                          <a:cs typeface="Poppins" panose="00000500000000000000" pitchFamily="2" charset="0"/>
                        </a:rPr>
                        <a:t>Deposits (since not loan / borrowing)</a:t>
                      </a:r>
                    </a:p>
                    <a:p>
                      <a:pPr marL="342900" indent="-342900">
                        <a:lnSpc>
                          <a:spcPct val="107000"/>
                        </a:lnSpc>
                        <a:spcAft>
                          <a:spcPts val="800"/>
                        </a:spcAft>
                        <a:buFontTx/>
                        <a:buChar char="-"/>
                      </a:pPr>
                      <a:r>
                        <a:rPr lang="en-IN" sz="1700" b="0" kern="100" dirty="0">
                          <a:solidFill>
                            <a:schemeClr val="tx1"/>
                          </a:solidFill>
                          <a:effectLst/>
                          <a:latin typeface="+mj-lt"/>
                        </a:rPr>
                        <a:t>Lease / Security deposit</a:t>
                      </a:r>
                      <a:endParaRPr lang="en-IN" sz="1700" b="0" kern="100" dirty="0">
                        <a:solidFill>
                          <a:schemeClr val="tx1"/>
                        </a:solidFill>
                        <a:effectLst/>
                        <a:latin typeface="+mj-lt"/>
                        <a:ea typeface="Calibri" panose="020F0502020204030204" pitchFamily="34" charset="0"/>
                        <a:cs typeface="Poppins" panose="00000500000000000000" pitchFamily="2" charset="0"/>
                      </a:endParaRPr>
                    </a:p>
                    <a:p>
                      <a:pPr marL="342900" indent="-342900">
                        <a:lnSpc>
                          <a:spcPct val="107000"/>
                        </a:lnSpc>
                        <a:spcAft>
                          <a:spcPts val="800"/>
                        </a:spcAft>
                        <a:buFontTx/>
                        <a:buChar char="-"/>
                      </a:pPr>
                      <a:r>
                        <a:rPr lang="en-IN" sz="1700" b="0" kern="100" dirty="0">
                          <a:solidFill>
                            <a:schemeClr val="tx1"/>
                          </a:solidFill>
                          <a:effectLst/>
                          <a:latin typeface="+mj-lt"/>
                        </a:rPr>
                        <a:t>Share capital of Public Company</a:t>
                      </a:r>
                      <a:endParaRPr lang="en-IN" sz="1700" b="0" kern="100" dirty="0">
                        <a:solidFill>
                          <a:schemeClr val="tx1"/>
                        </a:solidFill>
                        <a:effectLst/>
                        <a:latin typeface="+mj-lt"/>
                        <a:ea typeface="Calibri" panose="020F0502020204030204" pitchFamily="34" charset="0"/>
                        <a:cs typeface="Poppins" panose="00000500000000000000" pitchFamily="2" charset="0"/>
                      </a:endParaRPr>
                    </a:p>
                    <a:p>
                      <a:pPr marL="342900" indent="-342900">
                        <a:lnSpc>
                          <a:spcPct val="107000"/>
                        </a:lnSpc>
                        <a:spcAft>
                          <a:spcPts val="800"/>
                        </a:spcAft>
                        <a:buFontTx/>
                        <a:buChar char="-"/>
                      </a:pPr>
                      <a:r>
                        <a:rPr lang="en-IN" sz="1700" b="0" kern="100" dirty="0">
                          <a:solidFill>
                            <a:schemeClr val="tx1"/>
                          </a:solidFill>
                          <a:effectLst/>
                          <a:latin typeface="+mj-lt"/>
                        </a:rPr>
                        <a:t>Venture Capital / V-C Fund u/s 10(23FB)</a:t>
                      </a:r>
                    </a:p>
                    <a:p>
                      <a:pPr marL="342900" indent="-342900">
                        <a:lnSpc>
                          <a:spcPct val="107000"/>
                        </a:lnSpc>
                        <a:spcAft>
                          <a:spcPts val="800"/>
                        </a:spcAft>
                        <a:buFontTx/>
                        <a:buChar char="-"/>
                      </a:pPr>
                      <a:r>
                        <a:rPr lang="en-IN" sz="1700" b="0" kern="100" dirty="0">
                          <a:solidFill>
                            <a:schemeClr val="tx1"/>
                          </a:solidFill>
                          <a:effectLst/>
                          <a:latin typeface="+mj-lt"/>
                          <a:ea typeface="Calibri" panose="020F0502020204030204" pitchFamily="34" charset="0"/>
                          <a:cs typeface="Poppins" panose="00000500000000000000" pitchFamily="2" charset="0"/>
                        </a:rPr>
                        <a:t>…etc….</a:t>
                      </a:r>
                      <a:r>
                        <a:rPr lang="en-IN" sz="1700" b="0" kern="100" dirty="0" err="1">
                          <a:solidFill>
                            <a:schemeClr val="tx1"/>
                          </a:solidFill>
                          <a:effectLst/>
                          <a:latin typeface="+mj-lt"/>
                          <a:ea typeface="Calibri" panose="020F0502020204030204" pitchFamily="34" charset="0"/>
                          <a:cs typeface="Poppins" panose="00000500000000000000" pitchFamily="2" charset="0"/>
                        </a:rPr>
                        <a:t>etc</a:t>
                      </a:r>
                      <a:r>
                        <a:rPr lang="en-IN" sz="1700" b="0" kern="100" dirty="0">
                          <a:solidFill>
                            <a:schemeClr val="tx1"/>
                          </a:solidFill>
                          <a:effectLst/>
                          <a:latin typeface="+mj-lt"/>
                          <a:ea typeface="Calibri" panose="020F0502020204030204" pitchFamily="34" charset="0"/>
                          <a:cs typeface="Poppins" panose="00000500000000000000" pitchFamily="2" charset="0"/>
                        </a:rPr>
                        <a:t>….</a:t>
                      </a:r>
                    </a:p>
                  </a:txBody>
                  <a:tcPr marL="68580" marR="68580" marT="0" marB="0">
                    <a:solidFill>
                      <a:schemeClr val="tx2">
                        <a:lumMod val="20000"/>
                        <a:lumOff val="80000"/>
                      </a:schemeClr>
                    </a:solidFill>
                  </a:tcPr>
                </a:tc>
                <a:extLst>
                  <a:ext uri="{0D108BD9-81ED-4DB2-BD59-A6C34878D82A}">
                    <a16:rowId xmlns:a16="http://schemas.microsoft.com/office/drawing/2014/main" val="2419051879"/>
                  </a:ext>
                </a:extLst>
              </a:tr>
            </a:tbl>
          </a:graphicData>
        </a:graphic>
      </p:graphicFrame>
      <p:sp>
        <p:nvSpPr>
          <p:cNvPr id="7" name="Title 1">
            <a:extLst>
              <a:ext uri="{FF2B5EF4-FFF2-40B4-BE49-F238E27FC236}">
                <a16:creationId xmlns:a16="http://schemas.microsoft.com/office/drawing/2014/main" id="{DFFC5622-F4DF-0591-B762-9A6BCA2EC027}"/>
              </a:ext>
            </a:extLst>
          </p:cNvPr>
          <p:cNvSpPr>
            <a:spLocks noGrp="1"/>
          </p:cNvSpPr>
          <p:nvPr>
            <p:ph type="title"/>
          </p:nvPr>
        </p:nvSpPr>
        <p:spPr>
          <a:xfrm>
            <a:off x="457200" y="332656"/>
            <a:ext cx="8229600" cy="940966"/>
          </a:xfrm>
        </p:spPr>
        <p:txBody>
          <a:bodyPr/>
          <a:lstStyle/>
          <a:p>
            <a:r>
              <a:rPr lang="en-IN" sz="3600" dirty="0"/>
              <a:t>Different parts of section 68</a:t>
            </a:r>
          </a:p>
        </p:txBody>
      </p:sp>
    </p:spTree>
    <p:extLst>
      <p:ext uri="{BB962C8B-B14F-4D97-AF65-F5344CB8AC3E}">
        <p14:creationId xmlns:p14="http://schemas.microsoft.com/office/powerpoint/2010/main" val="70336483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DB913-B880-6CEF-FBB4-67F7921B3D6E}"/>
              </a:ext>
            </a:extLst>
          </p:cNvPr>
          <p:cNvSpPr>
            <a:spLocks noGrp="1"/>
          </p:cNvSpPr>
          <p:nvPr>
            <p:ph type="title"/>
          </p:nvPr>
        </p:nvSpPr>
        <p:spPr>
          <a:xfrm>
            <a:off x="457200" y="404664"/>
            <a:ext cx="8229600" cy="1012974"/>
          </a:xfrm>
        </p:spPr>
        <p:txBody>
          <a:bodyPr/>
          <a:lstStyle/>
          <a:p>
            <a:r>
              <a:rPr lang="en-IN" sz="3600" dirty="0"/>
              <a:t>Applicability of 1</a:t>
            </a:r>
            <a:r>
              <a:rPr lang="en-IN" sz="3600" baseline="30000" dirty="0"/>
              <a:t>st</a:t>
            </a:r>
            <a:r>
              <a:rPr lang="en-IN" sz="3600" dirty="0"/>
              <a:t> and 2</a:t>
            </a:r>
            <a:r>
              <a:rPr lang="en-IN" sz="3600" baseline="30000" dirty="0"/>
              <a:t>nd</a:t>
            </a:r>
            <a:r>
              <a:rPr lang="en-IN" sz="3600" dirty="0"/>
              <a:t> Proviso</a:t>
            </a:r>
          </a:p>
        </p:txBody>
      </p:sp>
      <p:sp>
        <p:nvSpPr>
          <p:cNvPr id="4" name="Slide Number Placeholder 3">
            <a:extLst>
              <a:ext uri="{FF2B5EF4-FFF2-40B4-BE49-F238E27FC236}">
                <a16:creationId xmlns:a16="http://schemas.microsoft.com/office/drawing/2014/main" id="{C97FD9FD-4B42-ED07-D9D7-CFA3F4B2FC04}"/>
              </a:ext>
            </a:extLst>
          </p:cNvPr>
          <p:cNvSpPr>
            <a:spLocks noGrp="1"/>
          </p:cNvSpPr>
          <p:nvPr>
            <p:ph type="sldNum" sz="quarter" idx="12"/>
          </p:nvPr>
        </p:nvSpPr>
        <p:spPr/>
        <p:txBody>
          <a:bodyPr/>
          <a:lstStyle/>
          <a:p>
            <a:fld id="{1DDE8EEB-6852-48E6-9E57-F93CCB2C50B9}" type="slidenum">
              <a:rPr lang="en-IN" smtClean="0"/>
              <a:pPr/>
              <a:t>52</a:t>
            </a:fld>
            <a:endParaRPr lang="en-IN" dirty="0"/>
          </a:p>
        </p:txBody>
      </p:sp>
      <p:sp>
        <p:nvSpPr>
          <p:cNvPr id="7" name="Rectangle 6">
            <a:extLst>
              <a:ext uri="{FF2B5EF4-FFF2-40B4-BE49-F238E27FC236}">
                <a16:creationId xmlns:a16="http://schemas.microsoft.com/office/drawing/2014/main" id="{C732E75D-8D35-802C-56DC-8A6E83B8C838}"/>
              </a:ext>
            </a:extLst>
          </p:cNvPr>
          <p:cNvSpPr/>
          <p:nvPr/>
        </p:nvSpPr>
        <p:spPr>
          <a:xfrm>
            <a:off x="3395627" y="1556792"/>
            <a:ext cx="2016224" cy="288028"/>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All Cash Credits u/s 68</a:t>
            </a:r>
            <a:endParaRPr lang="en-IN" sz="1400" dirty="0">
              <a:solidFill>
                <a:schemeClr val="tx1"/>
              </a:solidFill>
            </a:endParaRPr>
          </a:p>
        </p:txBody>
      </p:sp>
      <p:sp>
        <p:nvSpPr>
          <p:cNvPr id="8" name="Diamond 7">
            <a:extLst>
              <a:ext uri="{FF2B5EF4-FFF2-40B4-BE49-F238E27FC236}">
                <a16:creationId xmlns:a16="http://schemas.microsoft.com/office/drawing/2014/main" id="{F6DF6A27-D222-3466-42EB-CC4DEB2426E6}"/>
              </a:ext>
            </a:extLst>
          </p:cNvPr>
          <p:cNvSpPr/>
          <p:nvPr/>
        </p:nvSpPr>
        <p:spPr>
          <a:xfrm>
            <a:off x="3539643" y="2214542"/>
            <a:ext cx="1728192" cy="1628847"/>
          </a:xfrm>
          <a:prstGeom prst="diamond">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Whether covered by 1</a:t>
            </a:r>
            <a:r>
              <a:rPr lang="en-US" sz="1400" baseline="30000" dirty="0">
                <a:solidFill>
                  <a:schemeClr val="tx1"/>
                </a:solidFill>
              </a:rPr>
              <a:t>st</a:t>
            </a:r>
            <a:r>
              <a:rPr lang="en-US" sz="1400" dirty="0">
                <a:solidFill>
                  <a:schemeClr val="tx1"/>
                </a:solidFill>
              </a:rPr>
              <a:t> Proviso</a:t>
            </a:r>
            <a:endParaRPr lang="en-IN" sz="1400" dirty="0">
              <a:solidFill>
                <a:schemeClr val="tx1"/>
              </a:solidFill>
            </a:endParaRPr>
          </a:p>
        </p:txBody>
      </p:sp>
      <p:sp>
        <p:nvSpPr>
          <p:cNvPr id="9" name="Diamond 8">
            <a:extLst>
              <a:ext uri="{FF2B5EF4-FFF2-40B4-BE49-F238E27FC236}">
                <a16:creationId xmlns:a16="http://schemas.microsoft.com/office/drawing/2014/main" id="{3D84B818-84B8-D874-E727-4A3347F52BF5}"/>
              </a:ext>
            </a:extLst>
          </p:cNvPr>
          <p:cNvSpPr/>
          <p:nvPr/>
        </p:nvSpPr>
        <p:spPr>
          <a:xfrm>
            <a:off x="3539643" y="4182860"/>
            <a:ext cx="1728192" cy="1628847"/>
          </a:xfrm>
          <a:prstGeom prst="diamond">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Covered by 2</a:t>
            </a:r>
            <a:r>
              <a:rPr lang="en-US" sz="1400" baseline="30000" dirty="0">
                <a:solidFill>
                  <a:schemeClr val="tx1"/>
                </a:solidFill>
              </a:rPr>
              <a:t>nd</a:t>
            </a:r>
            <a:r>
              <a:rPr lang="en-US" sz="1400" dirty="0">
                <a:solidFill>
                  <a:schemeClr val="tx1"/>
                </a:solidFill>
              </a:rPr>
              <a:t> Proviso</a:t>
            </a:r>
            <a:endParaRPr lang="en-IN" sz="1400" dirty="0">
              <a:solidFill>
                <a:schemeClr val="tx1"/>
              </a:solidFill>
            </a:endParaRPr>
          </a:p>
        </p:txBody>
      </p:sp>
      <p:cxnSp>
        <p:nvCxnSpPr>
          <p:cNvPr id="15" name="Straight Arrow Connector 14">
            <a:extLst>
              <a:ext uri="{FF2B5EF4-FFF2-40B4-BE49-F238E27FC236}">
                <a16:creationId xmlns:a16="http://schemas.microsoft.com/office/drawing/2014/main" id="{D73387BC-F55F-DEEA-E2F5-FF74AA86E7CF}"/>
              </a:ext>
            </a:extLst>
          </p:cNvPr>
          <p:cNvCxnSpPr>
            <a:cxnSpLocks/>
            <a:stCxn id="7" idx="2"/>
            <a:endCxn id="8" idx="0"/>
          </p:cNvCxnSpPr>
          <p:nvPr/>
        </p:nvCxnSpPr>
        <p:spPr>
          <a:xfrm>
            <a:off x="4403739" y="1844820"/>
            <a:ext cx="0" cy="369722"/>
          </a:xfrm>
          <a:prstGeom prst="straightConnector1">
            <a:avLst/>
          </a:prstGeom>
          <a:solidFill>
            <a:schemeClr val="tx2">
              <a:lumMod val="40000"/>
              <a:lumOff val="60000"/>
            </a:schemeClr>
          </a:solidFill>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B96F4550-662E-7FB9-6907-163DA225949F}"/>
              </a:ext>
            </a:extLst>
          </p:cNvPr>
          <p:cNvCxnSpPr>
            <a:stCxn id="8" idx="2"/>
            <a:endCxn id="9" idx="0"/>
          </p:cNvCxnSpPr>
          <p:nvPr/>
        </p:nvCxnSpPr>
        <p:spPr>
          <a:xfrm>
            <a:off x="4403739" y="3843389"/>
            <a:ext cx="0" cy="339471"/>
          </a:xfrm>
          <a:prstGeom prst="straightConnector1">
            <a:avLst/>
          </a:prstGeom>
          <a:solidFill>
            <a:schemeClr val="tx2">
              <a:lumMod val="40000"/>
              <a:lumOff val="60000"/>
            </a:schemeClr>
          </a:solidFill>
          <a:ln>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241890C3-F88A-CBFA-75E6-4B8E167714CF}"/>
              </a:ext>
            </a:extLst>
          </p:cNvPr>
          <p:cNvSpPr txBox="1"/>
          <p:nvPr/>
        </p:nvSpPr>
        <p:spPr>
          <a:xfrm>
            <a:off x="3899685" y="3875083"/>
            <a:ext cx="504054" cy="307777"/>
          </a:xfrm>
          <a:prstGeom prst="rect">
            <a:avLst/>
          </a:prstGeom>
          <a:noFill/>
        </p:spPr>
        <p:txBody>
          <a:bodyPr wrap="square" rtlCol="0">
            <a:spAutoFit/>
          </a:bodyPr>
          <a:lstStyle/>
          <a:p>
            <a:r>
              <a:rPr lang="en-US" sz="1400" dirty="0"/>
              <a:t>No</a:t>
            </a:r>
            <a:endParaRPr lang="en-IN" sz="1400" dirty="0"/>
          </a:p>
        </p:txBody>
      </p:sp>
      <p:sp>
        <p:nvSpPr>
          <p:cNvPr id="22" name="Rectangle 21">
            <a:extLst>
              <a:ext uri="{FF2B5EF4-FFF2-40B4-BE49-F238E27FC236}">
                <a16:creationId xmlns:a16="http://schemas.microsoft.com/office/drawing/2014/main" id="{BE92A526-EA12-9610-A37A-D2769E14BDA2}"/>
              </a:ext>
            </a:extLst>
          </p:cNvPr>
          <p:cNvSpPr/>
          <p:nvPr/>
        </p:nvSpPr>
        <p:spPr>
          <a:xfrm>
            <a:off x="6515635" y="3551047"/>
            <a:ext cx="1080120" cy="648072"/>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Prove Source of Source</a:t>
            </a:r>
            <a:endParaRPr lang="en-IN" sz="1400" dirty="0">
              <a:solidFill>
                <a:schemeClr val="tx1"/>
              </a:solidFill>
            </a:endParaRPr>
          </a:p>
        </p:txBody>
      </p:sp>
      <p:sp>
        <p:nvSpPr>
          <p:cNvPr id="23" name="Rectangle 22">
            <a:extLst>
              <a:ext uri="{FF2B5EF4-FFF2-40B4-BE49-F238E27FC236}">
                <a16:creationId xmlns:a16="http://schemas.microsoft.com/office/drawing/2014/main" id="{A8232327-2AF4-8816-91AE-3587F29F6860}"/>
              </a:ext>
            </a:extLst>
          </p:cNvPr>
          <p:cNvSpPr/>
          <p:nvPr/>
        </p:nvSpPr>
        <p:spPr>
          <a:xfrm>
            <a:off x="1451411" y="4673247"/>
            <a:ext cx="1080120" cy="648072"/>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General Test</a:t>
            </a:r>
            <a:endParaRPr lang="en-IN" sz="1400" dirty="0">
              <a:solidFill>
                <a:schemeClr val="tx1"/>
              </a:solidFill>
            </a:endParaRPr>
          </a:p>
        </p:txBody>
      </p:sp>
      <p:sp>
        <p:nvSpPr>
          <p:cNvPr id="28" name="TextBox 27">
            <a:extLst>
              <a:ext uri="{FF2B5EF4-FFF2-40B4-BE49-F238E27FC236}">
                <a16:creationId xmlns:a16="http://schemas.microsoft.com/office/drawing/2014/main" id="{00527A9A-02E8-A7D4-64CA-324564B3B393}"/>
              </a:ext>
            </a:extLst>
          </p:cNvPr>
          <p:cNvSpPr txBox="1"/>
          <p:nvPr/>
        </p:nvSpPr>
        <p:spPr>
          <a:xfrm>
            <a:off x="5909738" y="4997282"/>
            <a:ext cx="504054" cy="307777"/>
          </a:xfrm>
          <a:prstGeom prst="rect">
            <a:avLst/>
          </a:prstGeom>
          <a:noFill/>
        </p:spPr>
        <p:txBody>
          <a:bodyPr wrap="square" rtlCol="0">
            <a:spAutoFit/>
          </a:bodyPr>
          <a:lstStyle/>
          <a:p>
            <a:r>
              <a:rPr lang="en-US" sz="1400" dirty="0"/>
              <a:t>Yes</a:t>
            </a:r>
            <a:endParaRPr lang="en-IN" sz="1400" dirty="0"/>
          </a:p>
        </p:txBody>
      </p:sp>
      <p:cxnSp>
        <p:nvCxnSpPr>
          <p:cNvPr id="24" name="Straight Arrow Connector 23">
            <a:extLst>
              <a:ext uri="{FF2B5EF4-FFF2-40B4-BE49-F238E27FC236}">
                <a16:creationId xmlns:a16="http://schemas.microsoft.com/office/drawing/2014/main" id="{2E4B32DD-4E1A-8361-8C52-8C6001C16FE6}"/>
              </a:ext>
            </a:extLst>
          </p:cNvPr>
          <p:cNvCxnSpPr>
            <a:stCxn id="9" idx="1"/>
            <a:endCxn id="23" idx="3"/>
          </p:cNvCxnSpPr>
          <p:nvPr/>
        </p:nvCxnSpPr>
        <p:spPr>
          <a:xfrm flipH="1" flipV="1">
            <a:off x="2531531" y="4997283"/>
            <a:ext cx="1008112"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045964AB-04B9-FA78-B189-531726492D38}"/>
              </a:ext>
            </a:extLst>
          </p:cNvPr>
          <p:cNvSpPr txBox="1"/>
          <p:nvPr/>
        </p:nvSpPr>
        <p:spPr>
          <a:xfrm>
            <a:off x="2842887" y="4704244"/>
            <a:ext cx="504054" cy="307777"/>
          </a:xfrm>
          <a:prstGeom prst="rect">
            <a:avLst/>
          </a:prstGeom>
          <a:noFill/>
        </p:spPr>
        <p:txBody>
          <a:bodyPr wrap="square" rtlCol="0">
            <a:spAutoFit/>
          </a:bodyPr>
          <a:lstStyle/>
          <a:p>
            <a:r>
              <a:rPr lang="en-US" sz="1400" dirty="0"/>
              <a:t>No</a:t>
            </a:r>
            <a:endParaRPr lang="en-IN" sz="1400" dirty="0"/>
          </a:p>
        </p:txBody>
      </p:sp>
      <p:sp>
        <p:nvSpPr>
          <p:cNvPr id="35" name="TextBox 34">
            <a:extLst>
              <a:ext uri="{FF2B5EF4-FFF2-40B4-BE49-F238E27FC236}">
                <a16:creationId xmlns:a16="http://schemas.microsoft.com/office/drawing/2014/main" id="{E7DF667E-205D-43FC-2E4F-72C7B42806AC}"/>
              </a:ext>
            </a:extLst>
          </p:cNvPr>
          <p:cNvSpPr txBox="1"/>
          <p:nvPr/>
        </p:nvSpPr>
        <p:spPr>
          <a:xfrm>
            <a:off x="5963311" y="2721188"/>
            <a:ext cx="504054" cy="307777"/>
          </a:xfrm>
          <a:prstGeom prst="rect">
            <a:avLst/>
          </a:prstGeom>
          <a:noFill/>
        </p:spPr>
        <p:txBody>
          <a:bodyPr wrap="square" rtlCol="0">
            <a:spAutoFit/>
          </a:bodyPr>
          <a:lstStyle/>
          <a:p>
            <a:r>
              <a:rPr lang="en-US" sz="1400" dirty="0"/>
              <a:t>Yes</a:t>
            </a:r>
            <a:endParaRPr lang="en-IN" sz="1400" dirty="0"/>
          </a:p>
        </p:txBody>
      </p:sp>
      <p:cxnSp>
        <p:nvCxnSpPr>
          <p:cNvPr id="27" name="Straight Connector 26">
            <a:extLst>
              <a:ext uri="{FF2B5EF4-FFF2-40B4-BE49-F238E27FC236}">
                <a16:creationId xmlns:a16="http://schemas.microsoft.com/office/drawing/2014/main" id="{731A103B-FC4A-9CB3-23D1-FAA37CD885D8}"/>
              </a:ext>
            </a:extLst>
          </p:cNvPr>
          <p:cNvCxnSpPr>
            <a:cxnSpLocks/>
          </p:cNvCxnSpPr>
          <p:nvPr/>
        </p:nvCxnSpPr>
        <p:spPr>
          <a:xfrm flipV="1">
            <a:off x="5267835" y="2992418"/>
            <a:ext cx="178786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A870DEBC-3341-6B11-1536-4993DAFE3BEC}"/>
              </a:ext>
            </a:extLst>
          </p:cNvPr>
          <p:cNvCxnSpPr>
            <a:cxnSpLocks/>
            <a:endCxn id="22" idx="0"/>
          </p:cNvCxnSpPr>
          <p:nvPr/>
        </p:nvCxnSpPr>
        <p:spPr>
          <a:xfrm flipH="1">
            <a:off x="7055695" y="2992418"/>
            <a:ext cx="11580" cy="5586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2B1652EA-6E96-0107-BB7A-08A36159B884}"/>
              </a:ext>
            </a:extLst>
          </p:cNvPr>
          <p:cNvCxnSpPr>
            <a:cxnSpLocks/>
          </p:cNvCxnSpPr>
          <p:nvPr/>
        </p:nvCxnSpPr>
        <p:spPr>
          <a:xfrm flipV="1">
            <a:off x="5279415" y="4997282"/>
            <a:ext cx="178786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1CAA8F9C-ACB9-7A6A-562E-82147A4DE71A}"/>
              </a:ext>
            </a:extLst>
          </p:cNvPr>
          <p:cNvCxnSpPr>
            <a:cxnSpLocks/>
            <a:endCxn id="22" idx="2"/>
          </p:cNvCxnSpPr>
          <p:nvPr/>
        </p:nvCxnSpPr>
        <p:spPr>
          <a:xfrm flipV="1">
            <a:off x="7055695" y="4199119"/>
            <a:ext cx="0" cy="7981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499864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351734"/>
            <a:ext cx="8229600" cy="989034"/>
          </a:xfrm>
        </p:spPr>
        <p:txBody>
          <a:bodyPr/>
          <a:lstStyle/>
          <a:p>
            <a:r>
              <a:rPr lang="en-US" sz="3600" dirty="0"/>
              <a:t>Analysis</a:t>
            </a:r>
          </a:p>
        </p:txBody>
      </p:sp>
      <p:sp>
        <p:nvSpPr>
          <p:cNvPr id="3" name="Content Placeholder 2"/>
          <p:cNvSpPr>
            <a:spLocks noGrp="1"/>
          </p:cNvSpPr>
          <p:nvPr>
            <p:ph idx="1"/>
          </p:nvPr>
        </p:nvSpPr>
        <p:spPr>
          <a:xfrm>
            <a:off x="457200" y="1214422"/>
            <a:ext cx="8229600" cy="4911741"/>
          </a:xfrm>
        </p:spPr>
        <p:txBody>
          <a:bodyPr/>
          <a:lstStyle/>
          <a:p>
            <a:pPr algn="ctr">
              <a:buNone/>
            </a:pPr>
            <a:r>
              <a:rPr lang="en-US" sz="2400" b="1" dirty="0"/>
              <a:t>Steps to invoke rigors Section 68</a:t>
            </a:r>
          </a:p>
        </p:txBody>
      </p:sp>
      <p:sp>
        <p:nvSpPr>
          <p:cNvPr id="4" name="Slide Number Placeholder 3"/>
          <p:cNvSpPr>
            <a:spLocks noGrp="1"/>
          </p:cNvSpPr>
          <p:nvPr>
            <p:ph type="sldNum" sz="quarter" idx="12"/>
          </p:nvPr>
        </p:nvSpPr>
        <p:spPr/>
        <p:txBody>
          <a:bodyPr/>
          <a:lstStyle/>
          <a:p>
            <a:fld id="{1DDE8EEB-6852-48E6-9E57-F93CCB2C50B9}" type="slidenum">
              <a:rPr lang="en-IN" smtClean="0"/>
              <a:pPr/>
              <a:t>53</a:t>
            </a:fld>
            <a:endParaRPr lang="en-IN" dirty="0"/>
          </a:p>
        </p:txBody>
      </p:sp>
      <p:graphicFrame>
        <p:nvGraphicFramePr>
          <p:cNvPr id="6" name="Table 5"/>
          <p:cNvGraphicFramePr>
            <a:graphicFrameLocks noGrp="1"/>
          </p:cNvGraphicFramePr>
          <p:nvPr>
            <p:extLst>
              <p:ext uri="{D42A27DB-BD31-4B8C-83A1-F6EECF244321}">
                <p14:modId xmlns:p14="http://schemas.microsoft.com/office/powerpoint/2010/main" val="1399449542"/>
              </p:ext>
            </p:extLst>
          </p:nvPr>
        </p:nvGraphicFramePr>
        <p:xfrm>
          <a:off x="347954" y="1714487"/>
          <a:ext cx="8472518" cy="4152526"/>
        </p:xfrm>
        <a:graphic>
          <a:graphicData uri="http://schemas.openxmlformats.org/drawingml/2006/table">
            <a:tbl>
              <a:tblPr firstRow="1" bandRow="1">
                <a:tableStyleId>{5C22544A-7EE6-4342-B048-85BDC9FD1C3A}</a:tableStyleId>
              </a:tblPr>
              <a:tblGrid>
                <a:gridCol w="1754059">
                  <a:extLst>
                    <a:ext uri="{9D8B030D-6E8A-4147-A177-3AD203B41FA5}">
                      <a16:colId xmlns:a16="http://schemas.microsoft.com/office/drawing/2014/main" val="20000"/>
                    </a:ext>
                  </a:extLst>
                </a:gridCol>
                <a:gridCol w="6718459">
                  <a:extLst>
                    <a:ext uri="{9D8B030D-6E8A-4147-A177-3AD203B41FA5}">
                      <a16:colId xmlns:a16="http://schemas.microsoft.com/office/drawing/2014/main" val="20001"/>
                    </a:ext>
                  </a:extLst>
                </a:gridCol>
              </a:tblGrid>
              <a:tr h="571504">
                <a:tc>
                  <a:txBody>
                    <a:bodyPr/>
                    <a:lstStyle/>
                    <a:p>
                      <a:r>
                        <a:rPr lang="en-US" dirty="0"/>
                        <a:t>Step</a:t>
                      </a:r>
                      <a:r>
                        <a:rPr lang="en-US" baseline="0" dirty="0"/>
                        <a:t>s</a:t>
                      </a:r>
                      <a:endParaRPr lang="en-US" dirty="0"/>
                    </a:p>
                  </a:txBody>
                  <a:tcPr/>
                </a:tc>
                <a:tc>
                  <a:txBody>
                    <a:bodyPr/>
                    <a:lstStyle/>
                    <a:p>
                      <a:r>
                        <a:rPr lang="en-US" dirty="0"/>
                        <a:t>Process</a:t>
                      </a:r>
                    </a:p>
                  </a:txBody>
                  <a:tcPr/>
                </a:tc>
                <a:extLst>
                  <a:ext uri="{0D108BD9-81ED-4DB2-BD59-A6C34878D82A}">
                    <a16:rowId xmlns:a16="http://schemas.microsoft.com/office/drawing/2014/main" val="10000"/>
                  </a:ext>
                </a:extLst>
              </a:tr>
              <a:tr h="710961">
                <a:tc>
                  <a:txBody>
                    <a:bodyPr/>
                    <a:lstStyle/>
                    <a:p>
                      <a:r>
                        <a:rPr lang="en-US" b="1" dirty="0"/>
                        <a:t>Step</a:t>
                      </a:r>
                      <a:r>
                        <a:rPr lang="en-US" b="1" baseline="0" dirty="0"/>
                        <a:t> 1</a:t>
                      </a:r>
                      <a:endParaRPr lang="en-US" b="1" dirty="0"/>
                    </a:p>
                  </a:txBody>
                  <a:tcPr/>
                </a:tc>
                <a:tc>
                  <a:txBody>
                    <a:bodyPr/>
                    <a:lstStyle/>
                    <a:p>
                      <a:r>
                        <a:rPr lang="en-US" b="1" dirty="0"/>
                        <a:t>Trigger Point – finding of some sum credited in books</a:t>
                      </a:r>
                    </a:p>
                  </a:txBody>
                  <a:tcPr/>
                </a:tc>
                <a:extLst>
                  <a:ext uri="{0D108BD9-81ED-4DB2-BD59-A6C34878D82A}">
                    <a16:rowId xmlns:a16="http://schemas.microsoft.com/office/drawing/2014/main" val="10001"/>
                  </a:ext>
                </a:extLst>
              </a:tr>
              <a:tr h="10001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t>Step</a:t>
                      </a:r>
                      <a:r>
                        <a:rPr lang="en-US" b="1" baseline="0" dirty="0"/>
                        <a:t> 2</a:t>
                      </a:r>
                      <a:endParaRPr lang="en-US" b="1" dirty="0"/>
                    </a:p>
                    <a:p>
                      <a:endParaRPr lang="en-US" b="1" dirty="0"/>
                    </a:p>
                  </a:txBody>
                  <a:tcPr/>
                </a:tc>
                <a:tc>
                  <a:txBody>
                    <a:bodyPr/>
                    <a:lstStyle/>
                    <a:p>
                      <a:r>
                        <a:rPr lang="en-US" b="1" dirty="0"/>
                        <a:t>“A” Explanation  … if main section – as per traditional tests</a:t>
                      </a:r>
                    </a:p>
                    <a:p>
                      <a:r>
                        <a:rPr lang="en-US" b="1" dirty="0"/>
                        <a:t>                               ..  if 1</a:t>
                      </a:r>
                      <a:r>
                        <a:rPr lang="en-US" b="1" baseline="30000" dirty="0"/>
                        <a:t>st</a:t>
                      </a:r>
                      <a:r>
                        <a:rPr lang="en-US" b="1" dirty="0"/>
                        <a:t> or 2</a:t>
                      </a:r>
                      <a:r>
                        <a:rPr lang="en-US" b="1" baseline="30000" dirty="0"/>
                        <a:t>nd</a:t>
                      </a:r>
                      <a:r>
                        <a:rPr lang="en-US" b="1" dirty="0"/>
                        <a:t> proviso –  sufficient means of creditor</a:t>
                      </a:r>
                    </a:p>
                  </a:txBody>
                  <a:tcPr/>
                </a:tc>
                <a:extLst>
                  <a:ext uri="{0D108BD9-81ED-4DB2-BD59-A6C34878D82A}">
                    <a16:rowId xmlns:a16="http://schemas.microsoft.com/office/drawing/2014/main" val="10002"/>
                  </a:ext>
                </a:extLst>
              </a:tr>
              <a:tr h="7269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t>Step</a:t>
                      </a:r>
                      <a:r>
                        <a:rPr lang="en-US" b="1" baseline="0" dirty="0"/>
                        <a:t> 3</a:t>
                      </a:r>
                      <a:endParaRPr lang="en-US" b="1" dirty="0"/>
                    </a:p>
                    <a:p>
                      <a:endParaRPr lang="en-US" b="1" dirty="0"/>
                    </a:p>
                  </a:txBody>
                  <a:tcPr/>
                </a:tc>
                <a:tc>
                  <a:txBody>
                    <a:bodyPr/>
                    <a:lstStyle/>
                    <a:p>
                      <a:r>
                        <a:rPr lang="en-US" b="1" dirty="0"/>
                        <a:t>Explanation offered</a:t>
                      </a:r>
                      <a:r>
                        <a:rPr lang="en-US" b="1" baseline="0" dirty="0"/>
                        <a:t> to be considered by AO</a:t>
                      </a:r>
                    </a:p>
                  </a:txBody>
                  <a:tcPr/>
                </a:tc>
                <a:extLst>
                  <a:ext uri="{0D108BD9-81ED-4DB2-BD59-A6C34878D82A}">
                    <a16:rowId xmlns:a16="http://schemas.microsoft.com/office/drawing/2014/main" val="10003"/>
                  </a:ext>
                </a:extLst>
              </a:tr>
              <a:tr h="571504">
                <a:tc>
                  <a:txBody>
                    <a:bodyPr/>
                    <a:lstStyle/>
                    <a:p>
                      <a:r>
                        <a:rPr lang="en-US" b="1" dirty="0"/>
                        <a:t>Step 4</a:t>
                      </a:r>
                    </a:p>
                  </a:txBody>
                  <a:tcPr/>
                </a:tc>
                <a:tc>
                  <a:txBody>
                    <a:bodyPr/>
                    <a:lstStyle/>
                    <a:p>
                      <a:r>
                        <a:rPr lang="en-US" b="1" dirty="0"/>
                        <a:t>If necessary, to conduct enquiries, etc.,</a:t>
                      </a:r>
                    </a:p>
                  </a:txBody>
                  <a:tcPr/>
                </a:tc>
                <a:extLst>
                  <a:ext uri="{0D108BD9-81ED-4DB2-BD59-A6C34878D82A}">
                    <a16:rowId xmlns:a16="http://schemas.microsoft.com/office/drawing/2014/main" val="10004"/>
                  </a:ext>
                </a:extLst>
              </a:tr>
              <a:tr h="571504">
                <a:tc>
                  <a:txBody>
                    <a:bodyPr/>
                    <a:lstStyle/>
                    <a:p>
                      <a:r>
                        <a:rPr lang="en-US" b="1" dirty="0"/>
                        <a:t>Step 5</a:t>
                      </a:r>
                    </a:p>
                  </a:txBody>
                  <a:tcPr/>
                </a:tc>
                <a:tc>
                  <a:txBody>
                    <a:bodyPr/>
                    <a:lstStyle/>
                    <a:p>
                      <a:r>
                        <a:rPr lang="en-US" b="1" dirty="0"/>
                        <a:t>If still AO not satisfied, lead to section 115BBE</a:t>
                      </a:r>
                    </a:p>
                  </a:txBody>
                  <a:tcPr/>
                </a:tc>
                <a:extLst>
                  <a:ext uri="{0D108BD9-81ED-4DB2-BD59-A6C34878D82A}">
                    <a16:rowId xmlns:a16="http://schemas.microsoft.com/office/drawing/2014/main" val="1300767004"/>
                  </a:ext>
                </a:extLst>
              </a:tr>
            </a:tbl>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04248" y="332656"/>
            <a:ext cx="6135504" cy="698507"/>
          </a:xfrm>
        </p:spPr>
        <p:txBody>
          <a:bodyPr/>
          <a:lstStyle/>
          <a:p>
            <a:pPr algn="ctr">
              <a:buNone/>
            </a:pPr>
            <a:r>
              <a:rPr lang="en-US" sz="3600" dirty="0"/>
              <a:t>Effective Tax Rates Comparison </a:t>
            </a:r>
          </a:p>
          <a:p>
            <a:pPr fontAlgn="b">
              <a:buNone/>
            </a:pPr>
            <a:endParaRPr lang="en-US" sz="2400" b="1"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54</a:t>
            </a:fld>
            <a:endParaRPr lang="en-IN" dirty="0"/>
          </a:p>
        </p:txBody>
      </p:sp>
      <p:graphicFrame>
        <p:nvGraphicFramePr>
          <p:cNvPr id="7" name="Table 6"/>
          <p:cNvGraphicFramePr>
            <a:graphicFrameLocks noGrp="1"/>
          </p:cNvGraphicFramePr>
          <p:nvPr>
            <p:extLst>
              <p:ext uri="{D42A27DB-BD31-4B8C-83A1-F6EECF244321}">
                <p14:modId xmlns:p14="http://schemas.microsoft.com/office/powerpoint/2010/main" val="3600634325"/>
              </p:ext>
            </p:extLst>
          </p:nvPr>
        </p:nvGraphicFramePr>
        <p:xfrm>
          <a:off x="836144" y="1350264"/>
          <a:ext cx="7471712" cy="4491659"/>
        </p:xfrm>
        <a:graphic>
          <a:graphicData uri="http://schemas.openxmlformats.org/drawingml/2006/table">
            <a:tbl>
              <a:tblPr/>
              <a:tblGrid>
                <a:gridCol w="2023624">
                  <a:extLst>
                    <a:ext uri="{9D8B030D-6E8A-4147-A177-3AD203B41FA5}">
                      <a16:colId xmlns:a16="http://schemas.microsoft.com/office/drawing/2014/main" val="20000"/>
                    </a:ext>
                  </a:extLst>
                </a:gridCol>
                <a:gridCol w="1625215">
                  <a:extLst>
                    <a:ext uri="{9D8B030D-6E8A-4147-A177-3AD203B41FA5}">
                      <a16:colId xmlns:a16="http://schemas.microsoft.com/office/drawing/2014/main" val="20001"/>
                    </a:ext>
                  </a:extLst>
                </a:gridCol>
                <a:gridCol w="1881827">
                  <a:extLst>
                    <a:ext uri="{9D8B030D-6E8A-4147-A177-3AD203B41FA5}">
                      <a16:colId xmlns:a16="http://schemas.microsoft.com/office/drawing/2014/main" val="20002"/>
                    </a:ext>
                  </a:extLst>
                </a:gridCol>
                <a:gridCol w="1941046">
                  <a:extLst>
                    <a:ext uri="{9D8B030D-6E8A-4147-A177-3AD203B41FA5}">
                      <a16:colId xmlns:a16="http://schemas.microsoft.com/office/drawing/2014/main" val="20003"/>
                    </a:ext>
                  </a:extLst>
                </a:gridCol>
              </a:tblGrid>
              <a:tr h="249492">
                <a:tc>
                  <a:txBody>
                    <a:bodyPr/>
                    <a:lstStyle/>
                    <a:p>
                      <a:pPr algn="l" fontAlgn="b"/>
                      <a:r>
                        <a:rPr lang="en-IN" sz="1600" b="1" i="0" u="none" strike="noStrike" dirty="0">
                          <a:solidFill>
                            <a:schemeClr val="bg1"/>
                          </a:solidFill>
                          <a:latin typeface="Calibri"/>
                        </a:rPr>
                        <a:t>Particulars</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accent1"/>
                    </a:solidFill>
                  </a:tcPr>
                </a:tc>
                <a:tc>
                  <a:txBody>
                    <a:bodyPr/>
                    <a:lstStyle/>
                    <a:p>
                      <a:pPr algn="ctr" fontAlgn="b"/>
                      <a:r>
                        <a:rPr lang="en-IN" sz="1600" b="1" i="0" u="none" strike="noStrike" dirty="0">
                          <a:solidFill>
                            <a:schemeClr val="bg1"/>
                          </a:solidFill>
                          <a:latin typeface="Calibri"/>
                        </a:rPr>
                        <a:t>Case – I</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accent1"/>
                    </a:solidFill>
                  </a:tcPr>
                </a:tc>
                <a:tc>
                  <a:txBody>
                    <a:bodyPr/>
                    <a:lstStyle/>
                    <a:p>
                      <a:pPr algn="ctr" fontAlgn="b"/>
                      <a:r>
                        <a:rPr lang="en-IN" sz="1600" b="1" i="0" u="none" strike="noStrike" dirty="0">
                          <a:solidFill>
                            <a:schemeClr val="bg1"/>
                          </a:solidFill>
                          <a:latin typeface="Calibri"/>
                        </a:rPr>
                        <a:t>Case - II</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accent1"/>
                    </a:solidFill>
                  </a:tcPr>
                </a:tc>
                <a:tc>
                  <a:txBody>
                    <a:bodyPr/>
                    <a:lstStyle/>
                    <a:p>
                      <a:pPr algn="ctr" fontAlgn="b"/>
                      <a:r>
                        <a:rPr lang="en-IN" sz="1600" b="1" i="0" u="none" strike="noStrike" dirty="0">
                          <a:solidFill>
                            <a:schemeClr val="bg1"/>
                          </a:solidFill>
                          <a:latin typeface="Calibri"/>
                        </a:rPr>
                        <a:t>Case – III</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accent1"/>
                    </a:solidFill>
                  </a:tcPr>
                </a:tc>
                <a:extLst>
                  <a:ext uri="{0D108BD9-81ED-4DB2-BD59-A6C34878D82A}">
                    <a16:rowId xmlns:a16="http://schemas.microsoft.com/office/drawing/2014/main" val="10000"/>
                  </a:ext>
                </a:extLst>
              </a:tr>
              <a:tr h="249492">
                <a:tc>
                  <a:txBody>
                    <a:bodyPr/>
                    <a:lstStyle/>
                    <a:p>
                      <a:pPr algn="l" fontAlgn="b"/>
                      <a:r>
                        <a:rPr lang="en-IN" sz="1600" b="1" i="0" u="none" strike="noStrike" dirty="0">
                          <a:solidFill>
                            <a:schemeClr val="bg1"/>
                          </a:solidFill>
                          <a:latin typeface="Calibri"/>
                        </a:rPr>
                        <a:t> </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1"/>
                    </a:solidFill>
                  </a:tcPr>
                </a:tc>
                <a:tc>
                  <a:txBody>
                    <a:bodyPr/>
                    <a:lstStyle/>
                    <a:p>
                      <a:pPr algn="ctr" fontAlgn="b"/>
                      <a:r>
                        <a:rPr lang="en-IN" sz="1600" b="1" i="0" u="none" strike="noStrike" dirty="0">
                          <a:solidFill>
                            <a:schemeClr val="bg1"/>
                          </a:solidFill>
                          <a:latin typeface="Calibri"/>
                        </a:rPr>
                        <a:t>(Normal Tr.)</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1"/>
                    </a:solidFill>
                  </a:tcPr>
                </a:tc>
                <a:tc>
                  <a:txBody>
                    <a:bodyPr/>
                    <a:lstStyle/>
                    <a:p>
                      <a:pPr algn="ctr" fontAlgn="b"/>
                      <a:r>
                        <a:rPr lang="en-IN" sz="1600" b="1" i="0" u="none" strike="noStrike" dirty="0">
                          <a:solidFill>
                            <a:schemeClr val="bg1"/>
                          </a:solidFill>
                          <a:latin typeface="Calibri"/>
                        </a:rPr>
                        <a:t>(Unexplained Tr.)</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1"/>
                    </a:solidFill>
                  </a:tcPr>
                </a:tc>
                <a:tc>
                  <a:txBody>
                    <a:bodyPr/>
                    <a:lstStyle/>
                    <a:p>
                      <a:pPr algn="ctr" fontAlgn="b"/>
                      <a:r>
                        <a:rPr lang="en-IN" sz="1600" b="1" i="0" u="none" strike="noStrike" dirty="0">
                          <a:solidFill>
                            <a:schemeClr val="bg1"/>
                          </a:solidFill>
                          <a:latin typeface="Calibri"/>
                        </a:rPr>
                        <a:t>(Unexplained Tr.)</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1"/>
                    </a:solidFill>
                  </a:tcPr>
                </a:tc>
                <a:extLst>
                  <a:ext uri="{0D108BD9-81ED-4DB2-BD59-A6C34878D82A}">
                    <a16:rowId xmlns:a16="http://schemas.microsoft.com/office/drawing/2014/main" val="10001"/>
                  </a:ext>
                </a:extLst>
              </a:tr>
              <a:tr h="249492">
                <a:tc>
                  <a:txBody>
                    <a:bodyPr/>
                    <a:lstStyle/>
                    <a:p>
                      <a:pPr algn="l" fontAlgn="b"/>
                      <a:r>
                        <a:rPr lang="en-IN" sz="1600" b="1" i="0" u="none" strike="noStrike" dirty="0">
                          <a:solidFill>
                            <a:schemeClr val="bg1"/>
                          </a:solidFill>
                          <a:latin typeface="Calibri"/>
                        </a:rPr>
                        <a:t> </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1"/>
                    </a:solidFill>
                  </a:tcPr>
                </a:tc>
                <a:tc>
                  <a:txBody>
                    <a:bodyPr/>
                    <a:lstStyle/>
                    <a:p>
                      <a:pPr algn="ctr" fontAlgn="b"/>
                      <a:r>
                        <a:rPr lang="en-IN" sz="1600" b="1" i="0" u="none" strike="noStrike" dirty="0">
                          <a:solidFill>
                            <a:schemeClr val="bg1"/>
                          </a:solidFill>
                          <a:latin typeface="Calibri"/>
                        </a:rPr>
                        <a:t>(Not a 115BBE Tr.)</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1"/>
                    </a:solidFill>
                  </a:tcPr>
                </a:tc>
                <a:tc>
                  <a:txBody>
                    <a:bodyPr/>
                    <a:lstStyle/>
                    <a:p>
                      <a:pPr algn="ctr" fontAlgn="b"/>
                      <a:r>
                        <a:rPr lang="en-IN" sz="1600" b="1" i="0" u="none" strike="noStrike" dirty="0">
                          <a:solidFill>
                            <a:schemeClr val="bg1"/>
                          </a:solidFill>
                          <a:latin typeface="Calibri"/>
                        </a:rPr>
                        <a:t>(i.e. 115BBE Tr.)</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1"/>
                    </a:solidFill>
                  </a:tcPr>
                </a:tc>
                <a:tc>
                  <a:txBody>
                    <a:bodyPr/>
                    <a:lstStyle/>
                    <a:p>
                      <a:pPr algn="ctr" fontAlgn="b"/>
                      <a:r>
                        <a:rPr lang="en-IN" sz="1600" b="1" i="0" u="none" strike="noStrike" dirty="0">
                          <a:solidFill>
                            <a:schemeClr val="bg1"/>
                          </a:solidFill>
                          <a:latin typeface="Calibri"/>
                        </a:rPr>
                        <a:t>(i.e. 115BBE Tr.)</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1"/>
                    </a:solidFill>
                  </a:tcPr>
                </a:tc>
                <a:extLst>
                  <a:ext uri="{0D108BD9-81ED-4DB2-BD59-A6C34878D82A}">
                    <a16:rowId xmlns:a16="http://schemas.microsoft.com/office/drawing/2014/main" val="10002"/>
                  </a:ext>
                </a:extLst>
              </a:tr>
              <a:tr h="96542">
                <a:tc>
                  <a:txBody>
                    <a:bodyPr/>
                    <a:lstStyle/>
                    <a:p>
                      <a:pPr algn="l" fontAlgn="b"/>
                      <a:r>
                        <a:rPr lang="en-IN" sz="1200" b="1" i="0" u="none" strike="noStrike" dirty="0">
                          <a:solidFill>
                            <a:schemeClr val="bg1"/>
                          </a:solidFill>
                          <a:latin typeface="Calibri"/>
                        </a:rPr>
                        <a:t> </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1"/>
                    </a:solidFill>
                  </a:tcPr>
                </a:tc>
                <a:tc>
                  <a:txBody>
                    <a:bodyPr/>
                    <a:lstStyle/>
                    <a:p>
                      <a:pPr algn="ctr" fontAlgn="b"/>
                      <a:r>
                        <a:rPr lang="en-IN" sz="1200" b="1" i="0" u="none" strike="noStrike" dirty="0">
                          <a:solidFill>
                            <a:schemeClr val="bg1"/>
                          </a:solidFill>
                          <a:latin typeface="Calibri"/>
                        </a:rPr>
                        <a:t> </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1"/>
                    </a:solidFill>
                  </a:tcPr>
                </a:tc>
                <a:tc>
                  <a:txBody>
                    <a:bodyPr/>
                    <a:lstStyle/>
                    <a:p>
                      <a:pPr algn="ctr" fontAlgn="b"/>
                      <a:r>
                        <a:rPr lang="en-IN" sz="1200" b="1" i="0" u="none" strike="noStrike" dirty="0">
                          <a:solidFill>
                            <a:schemeClr val="bg1"/>
                          </a:solidFill>
                          <a:latin typeface="Calibri"/>
                        </a:rPr>
                        <a:t> </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1"/>
                    </a:solidFill>
                  </a:tcPr>
                </a:tc>
                <a:tc>
                  <a:txBody>
                    <a:bodyPr/>
                    <a:lstStyle/>
                    <a:p>
                      <a:pPr algn="ctr" fontAlgn="b"/>
                      <a:r>
                        <a:rPr lang="en-IN" sz="1200" b="1" i="0" u="none" strike="noStrike" dirty="0">
                          <a:solidFill>
                            <a:schemeClr val="bg1"/>
                          </a:solidFill>
                          <a:latin typeface="Calibri"/>
                        </a:rPr>
                        <a:t>+</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1"/>
                    </a:solidFill>
                  </a:tcPr>
                </a:tc>
                <a:extLst>
                  <a:ext uri="{0D108BD9-81ED-4DB2-BD59-A6C34878D82A}">
                    <a16:rowId xmlns:a16="http://schemas.microsoft.com/office/drawing/2014/main" val="10003"/>
                  </a:ext>
                </a:extLst>
              </a:tr>
              <a:tr h="249492">
                <a:tc>
                  <a:txBody>
                    <a:bodyPr/>
                    <a:lstStyle/>
                    <a:p>
                      <a:pPr algn="l" fontAlgn="b"/>
                      <a:r>
                        <a:rPr lang="en-IN" sz="1600" b="1" i="0" u="none" strike="noStrike" dirty="0">
                          <a:solidFill>
                            <a:schemeClr val="bg1"/>
                          </a:solidFill>
                          <a:latin typeface="Calibri"/>
                        </a:rPr>
                        <a:t> </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b"/>
                      <a:r>
                        <a:rPr lang="en-IN" sz="1600" b="1" i="0" u="none" strike="noStrike" dirty="0">
                          <a:solidFill>
                            <a:schemeClr val="bg1"/>
                          </a:solidFill>
                          <a:latin typeface="Calibri"/>
                        </a:rPr>
                        <a:t> </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b"/>
                      <a:r>
                        <a:rPr lang="en-IN" sz="1600" b="1" i="0" u="none" strike="noStrike" dirty="0">
                          <a:solidFill>
                            <a:schemeClr val="bg1"/>
                          </a:solidFill>
                          <a:latin typeface="Calibri"/>
                        </a:rPr>
                        <a:t> </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b"/>
                      <a:r>
                        <a:rPr lang="en-IN" sz="1600" b="1" i="0" u="none" strike="noStrike" dirty="0">
                          <a:solidFill>
                            <a:schemeClr val="bg1"/>
                          </a:solidFill>
                          <a:latin typeface="Calibri"/>
                        </a:rPr>
                        <a:t>Not reflected in Books</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0004"/>
                  </a:ext>
                </a:extLst>
              </a:tr>
              <a:tr h="249492">
                <a:tc>
                  <a:txBody>
                    <a:bodyPr/>
                    <a:lstStyle/>
                    <a:p>
                      <a:pPr algn="l" fontAlgn="b"/>
                      <a:r>
                        <a:rPr lang="en-IN" sz="1400" b="0" i="0" u="none" strike="noStrike" dirty="0">
                          <a:solidFill>
                            <a:srgbClr val="000000"/>
                          </a:solidFill>
                          <a:latin typeface="Calibri"/>
                        </a:rPr>
                        <a:t>  Tax Rate (A)</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IN" sz="1400" b="0" i="0" u="none" strike="noStrike" dirty="0">
                          <a:solidFill>
                            <a:srgbClr val="000000"/>
                          </a:solidFill>
                          <a:latin typeface="Calibri"/>
                        </a:rPr>
                        <a:t>(say) 30%</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IN" sz="1400" b="0" i="0" u="none" strike="noStrike" dirty="0">
                          <a:solidFill>
                            <a:srgbClr val="000000"/>
                          </a:solidFill>
                          <a:latin typeface="Calibri"/>
                        </a:rPr>
                        <a:t>60%</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IN" sz="1400" b="0" i="0" u="none" strike="noStrike" dirty="0">
                          <a:solidFill>
                            <a:srgbClr val="000000"/>
                          </a:solidFill>
                          <a:latin typeface="Calibri"/>
                        </a:rPr>
                        <a:t>60%</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6"/>
                  </a:ext>
                </a:extLst>
              </a:tr>
              <a:tr h="249492">
                <a:tc>
                  <a:txBody>
                    <a:bodyPr/>
                    <a:lstStyle/>
                    <a:p>
                      <a:pPr algn="l" fontAlgn="b"/>
                      <a:r>
                        <a:rPr lang="en-IN" sz="1400" b="0" i="0" u="none" strike="noStrike" dirty="0">
                          <a:solidFill>
                            <a:srgbClr val="000000"/>
                          </a:solidFill>
                          <a:latin typeface="Calibri"/>
                        </a:rPr>
                        <a:t> </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400" b="0" i="0" u="none" strike="noStrike" dirty="0">
                          <a:solidFill>
                            <a:srgbClr val="000000"/>
                          </a:solidFill>
                          <a:latin typeface="Calibri"/>
                        </a:rPr>
                        <a:t> </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400" b="0" i="0" u="none" strike="noStrike" dirty="0">
                          <a:solidFill>
                            <a:srgbClr val="000000"/>
                          </a:solidFill>
                          <a:latin typeface="Calibri"/>
                        </a:rPr>
                        <a:t> </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400" b="0" i="0" u="none" strike="noStrike" dirty="0">
                          <a:solidFill>
                            <a:srgbClr val="000000"/>
                          </a:solidFill>
                          <a:latin typeface="Calibri"/>
                        </a:rPr>
                        <a:t> </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7"/>
                  </a:ext>
                </a:extLst>
              </a:tr>
              <a:tr h="249492">
                <a:tc>
                  <a:txBody>
                    <a:bodyPr/>
                    <a:lstStyle/>
                    <a:p>
                      <a:pPr algn="l" fontAlgn="b"/>
                      <a:r>
                        <a:rPr lang="en-IN" sz="1400" b="0" i="0" u="none" strike="noStrike" dirty="0">
                          <a:solidFill>
                            <a:srgbClr val="000000"/>
                          </a:solidFill>
                          <a:latin typeface="Calibri"/>
                        </a:rPr>
                        <a:t>  Add : Surcharge (B)</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400" b="0" i="0" u="none" strike="noStrike" dirty="0">
                          <a:solidFill>
                            <a:srgbClr val="000000"/>
                          </a:solidFill>
                          <a:latin typeface="Calibri"/>
                        </a:rPr>
                        <a:t>12% of tax</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dirty="0">
                          <a:solidFill>
                            <a:srgbClr val="000000"/>
                          </a:solidFill>
                          <a:latin typeface="Calibri"/>
                        </a:rPr>
                        <a:t>25% of tax</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dirty="0">
                          <a:solidFill>
                            <a:srgbClr val="000000"/>
                          </a:solidFill>
                          <a:latin typeface="Calibri"/>
                        </a:rPr>
                        <a:t>25% of tax</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49492">
                <a:tc>
                  <a:txBody>
                    <a:bodyPr/>
                    <a:lstStyle/>
                    <a:p>
                      <a:pPr algn="l" fontAlgn="b"/>
                      <a:r>
                        <a:rPr lang="en-IN" sz="1400" b="0" i="0" u="none" strike="noStrike" dirty="0">
                          <a:solidFill>
                            <a:srgbClr val="000000"/>
                          </a:solidFill>
                          <a:latin typeface="Calibri"/>
                        </a:rPr>
                        <a:t>  ( C ) = A + B</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400" b="0" i="0" u="none" strike="noStrike" dirty="0">
                          <a:solidFill>
                            <a:srgbClr val="000000"/>
                          </a:solidFill>
                          <a:latin typeface="Calibri"/>
                        </a:rPr>
                        <a:t>33.60%</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IN" sz="1400" b="0" i="0" u="none" strike="noStrike" dirty="0">
                          <a:solidFill>
                            <a:srgbClr val="000000"/>
                          </a:solidFill>
                          <a:latin typeface="Calibri"/>
                        </a:rPr>
                        <a:t>75.00%</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IN" sz="1400" b="0" i="0" u="none" strike="noStrike" dirty="0">
                          <a:solidFill>
                            <a:srgbClr val="000000"/>
                          </a:solidFill>
                          <a:latin typeface="Calibri"/>
                        </a:rPr>
                        <a:t>75.00%</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9"/>
                  </a:ext>
                </a:extLst>
              </a:tr>
              <a:tr h="249492">
                <a:tc>
                  <a:txBody>
                    <a:bodyPr/>
                    <a:lstStyle/>
                    <a:p>
                      <a:pPr algn="l" fontAlgn="b"/>
                      <a:r>
                        <a:rPr lang="en-IN" sz="1400" b="0" i="0" u="none" strike="noStrike" dirty="0">
                          <a:solidFill>
                            <a:srgbClr val="000000"/>
                          </a:solidFill>
                          <a:latin typeface="Calibri"/>
                        </a:rPr>
                        <a:t> </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400" b="0" i="0" u="none" strike="noStrike" dirty="0">
                          <a:solidFill>
                            <a:srgbClr val="000000"/>
                          </a:solidFill>
                          <a:latin typeface="Calibri"/>
                        </a:rPr>
                        <a:t> </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400" b="0" i="0" u="none" strike="noStrike" dirty="0">
                          <a:solidFill>
                            <a:srgbClr val="000000"/>
                          </a:solidFill>
                          <a:latin typeface="Calibri"/>
                        </a:rPr>
                        <a:t> </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400" b="0" i="0" u="none" strike="noStrike" dirty="0">
                          <a:solidFill>
                            <a:srgbClr val="000000"/>
                          </a:solidFill>
                          <a:latin typeface="Calibri"/>
                        </a:rPr>
                        <a:t> </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0"/>
                  </a:ext>
                </a:extLst>
              </a:tr>
              <a:tr h="249492">
                <a:tc>
                  <a:txBody>
                    <a:bodyPr/>
                    <a:lstStyle/>
                    <a:p>
                      <a:pPr algn="l" fontAlgn="b"/>
                      <a:r>
                        <a:rPr lang="en-IN" sz="1400" b="0" i="0" u="none" strike="noStrike" dirty="0">
                          <a:solidFill>
                            <a:srgbClr val="000000"/>
                          </a:solidFill>
                          <a:latin typeface="Calibri"/>
                        </a:rPr>
                        <a:t>  Add : Education Cess (D)</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400" b="0" i="0" u="none" strike="noStrike" dirty="0">
                          <a:solidFill>
                            <a:srgbClr val="000000"/>
                          </a:solidFill>
                          <a:latin typeface="Calibri"/>
                        </a:rPr>
                        <a:t>4% of C</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400" b="0" i="0" u="none" strike="noStrike" dirty="0">
                          <a:solidFill>
                            <a:srgbClr val="000000"/>
                          </a:solidFill>
                          <a:latin typeface="Calibri"/>
                        </a:rPr>
                        <a:t>4% of C</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400" b="0" i="0" u="none" strike="noStrike" dirty="0">
                          <a:solidFill>
                            <a:srgbClr val="000000"/>
                          </a:solidFill>
                          <a:latin typeface="Calibri"/>
                        </a:rPr>
                        <a:t>4% of C</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1"/>
                  </a:ext>
                </a:extLst>
              </a:tr>
              <a:tr h="249492">
                <a:tc>
                  <a:txBody>
                    <a:bodyPr/>
                    <a:lstStyle/>
                    <a:p>
                      <a:pPr algn="l" fontAlgn="b"/>
                      <a:r>
                        <a:rPr lang="en-IN" sz="1400" b="0" i="0" u="none" strike="noStrike" dirty="0">
                          <a:solidFill>
                            <a:srgbClr val="000000"/>
                          </a:solidFill>
                          <a:latin typeface="Calibri"/>
                        </a:rPr>
                        <a:t> </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400" b="0" i="0" u="none" strike="noStrike" dirty="0">
                          <a:solidFill>
                            <a:srgbClr val="000000"/>
                          </a:solidFill>
                          <a:latin typeface="Calibri"/>
                        </a:rPr>
                        <a:t> </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dirty="0">
                          <a:solidFill>
                            <a:srgbClr val="000000"/>
                          </a:solidFill>
                          <a:latin typeface="Calibri"/>
                        </a:rPr>
                        <a:t> </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dirty="0">
                          <a:solidFill>
                            <a:srgbClr val="000000"/>
                          </a:solidFill>
                          <a:latin typeface="Calibri"/>
                        </a:rPr>
                        <a:t> </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49492">
                <a:tc>
                  <a:txBody>
                    <a:bodyPr/>
                    <a:lstStyle/>
                    <a:p>
                      <a:pPr algn="l" fontAlgn="b"/>
                      <a:r>
                        <a:rPr lang="en-IN" sz="1400" b="1" i="0" u="none" strike="noStrike" dirty="0">
                          <a:solidFill>
                            <a:srgbClr val="000000"/>
                          </a:solidFill>
                          <a:latin typeface="Calibri"/>
                        </a:rPr>
                        <a:t>  Effective Rate (E) = C + D</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400" b="1" i="0" u="none" strike="noStrike" dirty="0">
                          <a:solidFill>
                            <a:srgbClr val="000000"/>
                          </a:solidFill>
                          <a:latin typeface="Calibri"/>
                        </a:rPr>
                        <a:t>34.944%</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IN" sz="1400" b="1" i="0" u="none" strike="noStrike" dirty="0">
                          <a:solidFill>
                            <a:srgbClr val="000000"/>
                          </a:solidFill>
                          <a:latin typeface="Calibri"/>
                        </a:rPr>
                        <a:t>78.00%</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IN" sz="1400" b="1" i="0" u="none" strike="noStrike" dirty="0">
                          <a:solidFill>
                            <a:srgbClr val="000000"/>
                          </a:solidFill>
                          <a:latin typeface="Calibri"/>
                        </a:rPr>
                        <a:t>78.00%</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49492">
                <a:tc>
                  <a:txBody>
                    <a:bodyPr/>
                    <a:lstStyle/>
                    <a:p>
                      <a:pPr algn="l" fontAlgn="b"/>
                      <a:r>
                        <a:rPr lang="en-IN" sz="1400" b="0" i="0" u="none" strike="noStrike" dirty="0">
                          <a:solidFill>
                            <a:srgbClr val="000000"/>
                          </a:solidFill>
                          <a:latin typeface="Calibri"/>
                        </a:rPr>
                        <a:t> </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400" b="0" i="0" u="none" strike="noStrike" dirty="0">
                          <a:solidFill>
                            <a:srgbClr val="000000"/>
                          </a:solidFill>
                          <a:latin typeface="Calibri"/>
                        </a:rPr>
                        <a:t> </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IN" sz="1400" b="0" i="0" u="none" strike="noStrike" dirty="0">
                          <a:solidFill>
                            <a:srgbClr val="000000"/>
                          </a:solidFill>
                          <a:latin typeface="Calibri"/>
                        </a:rPr>
                        <a:t> </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IN" sz="1400" b="0" i="0" u="none" strike="noStrike" dirty="0">
                          <a:solidFill>
                            <a:srgbClr val="000000"/>
                          </a:solidFill>
                          <a:latin typeface="Calibri"/>
                        </a:rPr>
                        <a:t> </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14"/>
                  </a:ext>
                </a:extLst>
              </a:tr>
              <a:tr h="249492">
                <a:tc>
                  <a:txBody>
                    <a:bodyPr/>
                    <a:lstStyle/>
                    <a:p>
                      <a:pPr algn="l" fontAlgn="b"/>
                      <a:r>
                        <a:rPr lang="en-IN" sz="1400" b="0" i="0" u="none" strike="noStrike" dirty="0">
                          <a:solidFill>
                            <a:srgbClr val="000000"/>
                          </a:solidFill>
                          <a:latin typeface="Calibri"/>
                        </a:rPr>
                        <a:t>   Add : Penalty u/s 271AAC</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400" b="0" i="0" u="none" strike="noStrike" dirty="0">
                          <a:solidFill>
                            <a:srgbClr val="000000"/>
                          </a:solidFill>
                          <a:latin typeface="Calibri"/>
                        </a:rPr>
                        <a:t>N.A</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400" b="0" i="0" u="none" strike="noStrike" dirty="0">
                          <a:solidFill>
                            <a:srgbClr val="000000"/>
                          </a:solidFill>
                          <a:latin typeface="Calibri"/>
                        </a:rPr>
                        <a:t>N.A</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400" b="0" i="0" u="none" strike="noStrike" dirty="0">
                          <a:solidFill>
                            <a:srgbClr val="000000"/>
                          </a:solidFill>
                          <a:latin typeface="Calibri"/>
                        </a:rPr>
                        <a:t>10% of tax</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5"/>
                  </a:ext>
                </a:extLst>
              </a:tr>
              <a:tr h="249492">
                <a:tc>
                  <a:txBody>
                    <a:bodyPr/>
                    <a:lstStyle/>
                    <a:p>
                      <a:pPr algn="l" fontAlgn="b"/>
                      <a:r>
                        <a:rPr lang="en-IN" sz="1400" b="0" i="0" u="none" strike="noStrike" dirty="0">
                          <a:solidFill>
                            <a:srgbClr val="000000"/>
                          </a:solidFill>
                          <a:latin typeface="Calibri"/>
                        </a:rPr>
                        <a:t> </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400" b="0" i="0" u="none" strike="noStrike" dirty="0">
                          <a:solidFill>
                            <a:srgbClr val="000000"/>
                          </a:solidFill>
                          <a:latin typeface="Calibri"/>
                        </a:rPr>
                        <a:t> </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400" b="0" i="0" u="none" strike="noStrike" dirty="0">
                          <a:solidFill>
                            <a:srgbClr val="000000"/>
                          </a:solidFill>
                          <a:latin typeface="Calibri"/>
                        </a:rPr>
                        <a:t> </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IN" sz="1400" b="0" i="0" u="none" strike="noStrike" dirty="0">
                          <a:solidFill>
                            <a:srgbClr val="000000"/>
                          </a:solidFill>
                          <a:latin typeface="Calibri"/>
                        </a:rPr>
                        <a:t> </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49492">
                <a:tc>
                  <a:txBody>
                    <a:bodyPr/>
                    <a:lstStyle/>
                    <a:p>
                      <a:pPr algn="l" fontAlgn="b"/>
                      <a:r>
                        <a:rPr lang="en-IN" sz="1400" b="1" i="0" u="none" strike="noStrike" dirty="0">
                          <a:solidFill>
                            <a:srgbClr val="000000"/>
                          </a:solidFill>
                          <a:latin typeface="Calibri"/>
                        </a:rPr>
                        <a:t>   Effective Rate</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dirty="0">
                          <a:solidFill>
                            <a:srgbClr val="000000"/>
                          </a:solidFill>
                          <a:latin typeface="Calibri"/>
                        </a:rPr>
                        <a:t> </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dirty="0">
                          <a:solidFill>
                            <a:srgbClr val="000000"/>
                          </a:solidFill>
                          <a:latin typeface="Calibri"/>
                        </a:rPr>
                        <a:t> </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dirty="0">
                          <a:solidFill>
                            <a:srgbClr val="000000"/>
                          </a:solidFill>
                          <a:latin typeface="Calibri"/>
                        </a:rPr>
                        <a:t>85.80%</a:t>
                      </a:r>
                    </a:p>
                  </a:txBody>
                  <a:tcPr marL="8846" marR="8846" marT="884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95285">
                <a:tc gridSpan="4">
                  <a:txBody>
                    <a:bodyPr/>
                    <a:lstStyle/>
                    <a:p>
                      <a:pPr algn="l" fontAlgn="b"/>
                      <a:r>
                        <a:rPr lang="en-IN" sz="1400" b="0" i="1" u="none" strike="noStrike" dirty="0">
                          <a:solidFill>
                            <a:srgbClr val="000000"/>
                          </a:solidFill>
                          <a:latin typeface="Calibri"/>
                        </a:rPr>
                        <a:t>Note : With Under-reporting &amp; Misreporting penalty, effective total tax liability to be &gt; 100% of income </a:t>
                      </a:r>
                    </a:p>
                  </a:txBody>
                  <a:tcPr marL="8846" marR="8846" marT="8846"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19"/>
                  </a:ext>
                </a:extLst>
              </a:tr>
            </a:tbl>
          </a:graphicData>
        </a:graphic>
      </p:graphicFrame>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344" y="338942"/>
            <a:ext cx="8378128" cy="857810"/>
          </a:xfrm>
        </p:spPr>
        <p:txBody>
          <a:bodyPr>
            <a:normAutofit/>
          </a:bodyPr>
          <a:lstStyle/>
          <a:p>
            <a:r>
              <a:rPr lang="en-US" sz="3600" dirty="0"/>
              <a:t>The two proviso of Sec 68</a:t>
            </a:r>
          </a:p>
        </p:txBody>
      </p:sp>
      <p:sp>
        <p:nvSpPr>
          <p:cNvPr id="3" name="Content Placeholder 2"/>
          <p:cNvSpPr>
            <a:spLocks noGrp="1"/>
          </p:cNvSpPr>
          <p:nvPr>
            <p:ph idx="1"/>
          </p:nvPr>
        </p:nvSpPr>
        <p:spPr>
          <a:xfrm>
            <a:off x="457200" y="1196752"/>
            <a:ext cx="8229600" cy="4525963"/>
          </a:xfrm>
        </p:spPr>
        <p:txBody>
          <a:bodyPr/>
          <a:lstStyle/>
          <a:p>
            <a:pPr algn="just"/>
            <a:r>
              <a:rPr lang="en-US" sz="2000" dirty="0"/>
              <a:t>Is it possible to look at an opportunity in this whole scenario….</a:t>
            </a:r>
          </a:p>
          <a:p>
            <a:pPr algn="just"/>
            <a:endParaRPr lang="en-US" sz="2000" dirty="0"/>
          </a:p>
          <a:p>
            <a:pPr algn="just"/>
            <a:r>
              <a:rPr lang="en-US" sz="2000" dirty="0"/>
              <a:t>Can it be said that, doctrine of impossibility will be applicable for the two proviso situations</a:t>
            </a:r>
          </a:p>
          <a:p>
            <a:pPr algn="just"/>
            <a:endParaRPr lang="en-US" sz="2000" dirty="0"/>
          </a:p>
          <a:p>
            <a:pPr algn="just"/>
            <a:r>
              <a:rPr lang="en-US" sz="2000" dirty="0"/>
              <a:t>And at the other hand, can it be said that, for non-proviso situations, normal rule (as per Orient + Orissa cases) will be applicable</a:t>
            </a:r>
          </a:p>
          <a:p>
            <a:pPr algn="just"/>
            <a:endParaRPr lang="en-US" sz="2000" dirty="0"/>
          </a:p>
          <a:p>
            <a:pPr algn="just"/>
            <a:r>
              <a:rPr lang="en-US" sz="2000" dirty="0"/>
              <a:t>Can the challenge of NRA Iron not be met by pointing out that, Legislature, in it’s wisdom, has provided for heavy burden for the two proviso situations…and in turn, can it not be said that for the normal situations (other than those covered by the two provisos) source of source principle is inapplicable</a:t>
            </a:r>
          </a:p>
          <a:p>
            <a:pPr marL="0" indent="0">
              <a:buNone/>
            </a:pPr>
            <a:endParaRPr lang="en-US" sz="2400" b="1" u="sng" dirty="0"/>
          </a:p>
          <a:p>
            <a:pPr marL="0" indent="0">
              <a:buNone/>
            </a:pPr>
            <a:endParaRPr lang="en-US" sz="2400" b="1" u="sng" dirty="0"/>
          </a:p>
          <a:p>
            <a:pPr marL="0" indent="0">
              <a:buNone/>
            </a:pPr>
            <a:endParaRPr lang="en-US" sz="2400" b="1" u="sng" dirty="0"/>
          </a:p>
          <a:p>
            <a:pPr marL="0" indent="0">
              <a:buNone/>
            </a:pPr>
            <a:endParaRPr lang="en-US" sz="2400" b="1" u="sng"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55</a:t>
            </a:fld>
            <a:endParaRPr lang="en-IN" dirty="0"/>
          </a:p>
        </p:txBody>
      </p:sp>
      <p:sp>
        <p:nvSpPr>
          <p:cNvPr id="5" name="Content Placeholder 2"/>
          <p:cNvSpPr txBox="1">
            <a:spLocks/>
          </p:cNvSpPr>
          <p:nvPr/>
        </p:nvSpPr>
        <p:spPr>
          <a:xfrm>
            <a:off x="467544" y="1340768"/>
            <a:ext cx="8229600" cy="4525963"/>
          </a:xfrm>
          <a:prstGeom prst="rect">
            <a:avLst/>
          </a:prstGeom>
        </p:spPr>
        <p:txBody>
          <a:bodyPr/>
          <a:lstStyle/>
          <a:p>
            <a:pPr marL="85725" marR="0" lvl="0" indent="-85725"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000" b="0" i="0" u="none" strike="noStrike" kern="1200" cap="none" spc="0" normalizeH="0" baseline="0" noProof="0" dirty="0">
              <a:ln>
                <a:noFill/>
              </a:ln>
              <a:solidFill>
                <a:schemeClr val="tx1"/>
              </a:solidFill>
              <a:effectLst/>
              <a:uLnTx/>
              <a:uFillTx/>
              <a:latin typeface="+mn-lt"/>
              <a:ea typeface="+mn-ea"/>
              <a:cs typeface="+mn-cs"/>
            </a:endParaRPr>
          </a:p>
          <a:p>
            <a:pPr marL="85725" marR="0" lvl="0" indent="-85725"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332656"/>
            <a:ext cx="8902712" cy="1143000"/>
          </a:xfrm>
        </p:spPr>
        <p:txBody>
          <a:bodyPr/>
          <a:lstStyle/>
          <a:p>
            <a:r>
              <a:rPr lang="en-US" sz="3600" dirty="0"/>
              <a:t>Cash deposit and challenge of period u/s 68</a:t>
            </a:r>
          </a:p>
        </p:txBody>
      </p:sp>
      <p:sp>
        <p:nvSpPr>
          <p:cNvPr id="3" name="Content Placeholder 2"/>
          <p:cNvSpPr>
            <a:spLocks noGrp="1"/>
          </p:cNvSpPr>
          <p:nvPr>
            <p:ph idx="1"/>
          </p:nvPr>
        </p:nvSpPr>
        <p:spPr/>
        <p:txBody>
          <a:bodyPr/>
          <a:lstStyle/>
          <a:p>
            <a:pPr marL="0" indent="0" algn="just">
              <a:buFont typeface="Wingdings" pitchFamily="2" charset="2"/>
              <a:buChar char="Ø"/>
            </a:pPr>
            <a:endParaRPr lang="en-US" sz="2000" dirty="0"/>
          </a:p>
          <a:p>
            <a:pPr marL="85725" indent="-85725" algn="just">
              <a:buNone/>
            </a:pPr>
            <a:endParaRPr lang="en-GB" sz="2000" dirty="0"/>
          </a:p>
          <a:p>
            <a:pPr marL="85725" indent="-85725" algn="just">
              <a:buNone/>
            </a:pPr>
            <a:endParaRPr lang="en-US" sz="2000"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56</a:t>
            </a:fld>
            <a:endParaRPr lang="en-IN" dirty="0"/>
          </a:p>
        </p:txBody>
      </p:sp>
      <p:graphicFrame>
        <p:nvGraphicFramePr>
          <p:cNvPr id="10" name="Table 9"/>
          <p:cNvGraphicFramePr>
            <a:graphicFrameLocks noGrp="1"/>
          </p:cNvGraphicFramePr>
          <p:nvPr>
            <p:extLst>
              <p:ext uri="{D42A27DB-BD31-4B8C-83A1-F6EECF244321}">
                <p14:modId xmlns:p14="http://schemas.microsoft.com/office/powerpoint/2010/main" val="1566064055"/>
              </p:ext>
            </p:extLst>
          </p:nvPr>
        </p:nvGraphicFramePr>
        <p:xfrm>
          <a:off x="395536" y="1577913"/>
          <a:ext cx="8464620" cy="4346099"/>
        </p:xfrm>
        <a:graphic>
          <a:graphicData uri="http://schemas.openxmlformats.org/drawingml/2006/table">
            <a:tbl>
              <a:tblPr>
                <a:tableStyleId>{5C22544A-7EE6-4342-B048-85BDC9FD1C3A}</a:tableStyleId>
              </a:tblPr>
              <a:tblGrid>
                <a:gridCol w="360040">
                  <a:extLst>
                    <a:ext uri="{9D8B030D-6E8A-4147-A177-3AD203B41FA5}">
                      <a16:colId xmlns:a16="http://schemas.microsoft.com/office/drawing/2014/main" val="20000"/>
                    </a:ext>
                  </a:extLst>
                </a:gridCol>
                <a:gridCol w="1407835">
                  <a:extLst>
                    <a:ext uri="{9D8B030D-6E8A-4147-A177-3AD203B41FA5}">
                      <a16:colId xmlns:a16="http://schemas.microsoft.com/office/drawing/2014/main" val="20001"/>
                    </a:ext>
                  </a:extLst>
                </a:gridCol>
                <a:gridCol w="2736304">
                  <a:extLst>
                    <a:ext uri="{9D8B030D-6E8A-4147-A177-3AD203B41FA5}">
                      <a16:colId xmlns:a16="http://schemas.microsoft.com/office/drawing/2014/main" val="20002"/>
                    </a:ext>
                  </a:extLst>
                </a:gridCol>
                <a:gridCol w="797374">
                  <a:extLst>
                    <a:ext uri="{9D8B030D-6E8A-4147-A177-3AD203B41FA5}">
                      <a16:colId xmlns:a16="http://schemas.microsoft.com/office/drawing/2014/main" val="20003"/>
                    </a:ext>
                  </a:extLst>
                </a:gridCol>
                <a:gridCol w="3163067">
                  <a:extLst>
                    <a:ext uri="{9D8B030D-6E8A-4147-A177-3AD203B41FA5}">
                      <a16:colId xmlns:a16="http://schemas.microsoft.com/office/drawing/2014/main" val="20004"/>
                    </a:ext>
                  </a:extLst>
                </a:gridCol>
              </a:tblGrid>
              <a:tr h="689352">
                <a:tc>
                  <a:txBody>
                    <a:bodyPr/>
                    <a:lstStyle/>
                    <a:p>
                      <a:pPr marL="0" marR="0" algn="just">
                        <a:lnSpc>
                          <a:spcPct val="115000"/>
                        </a:lnSpc>
                        <a:spcBef>
                          <a:spcPts val="0"/>
                        </a:spcBef>
                        <a:spcAft>
                          <a:spcPts val="0"/>
                        </a:spcAft>
                      </a:pPr>
                      <a:r>
                        <a:rPr lang="en-US" sz="1400" b="1" dirty="0">
                          <a:solidFill>
                            <a:schemeClr val="bg1"/>
                          </a:solidFill>
                        </a:rPr>
                        <a:t>Sr. No.</a:t>
                      </a:r>
                      <a:endParaRPr lang="en-US" sz="1400" b="1" dirty="0">
                        <a:solidFill>
                          <a:schemeClr val="bg1"/>
                        </a:solidFill>
                        <a:latin typeface="Calibri"/>
                        <a:ea typeface="Calibri"/>
                        <a:cs typeface="Times New Roman"/>
                      </a:endParaRPr>
                    </a:p>
                  </a:txBody>
                  <a:tcPr marL="48190" marR="48190" marT="0" marB="0">
                    <a:solidFill>
                      <a:schemeClr val="accent1"/>
                    </a:solidFill>
                  </a:tcPr>
                </a:tc>
                <a:tc>
                  <a:txBody>
                    <a:bodyPr/>
                    <a:lstStyle/>
                    <a:p>
                      <a:pPr marL="0" marR="0" algn="just">
                        <a:lnSpc>
                          <a:spcPct val="115000"/>
                        </a:lnSpc>
                        <a:spcBef>
                          <a:spcPts val="0"/>
                        </a:spcBef>
                        <a:spcAft>
                          <a:spcPts val="0"/>
                        </a:spcAft>
                      </a:pPr>
                      <a:r>
                        <a:rPr lang="en-US" sz="1400" b="1" dirty="0">
                          <a:solidFill>
                            <a:schemeClr val="bg1"/>
                          </a:solidFill>
                        </a:rPr>
                        <a:t>Case</a:t>
                      </a:r>
                      <a:endParaRPr lang="en-US" sz="1400" b="1" dirty="0">
                        <a:solidFill>
                          <a:schemeClr val="bg1"/>
                        </a:solidFill>
                        <a:latin typeface="Calibri"/>
                        <a:ea typeface="Calibri"/>
                        <a:cs typeface="Times New Roman"/>
                      </a:endParaRPr>
                    </a:p>
                  </a:txBody>
                  <a:tcPr marL="48190" marR="48190" marT="0" marB="0">
                    <a:solidFill>
                      <a:schemeClr val="accent1"/>
                    </a:solidFill>
                  </a:tcPr>
                </a:tc>
                <a:tc>
                  <a:txBody>
                    <a:bodyPr/>
                    <a:lstStyle/>
                    <a:p>
                      <a:pPr marL="0" marR="0" algn="just">
                        <a:lnSpc>
                          <a:spcPct val="115000"/>
                        </a:lnSpc>
                        <a:spcBef>
                          <a:spcPts val="0"/>
                        </a:spcBef>
                        <a:spcAft>
                          <a:spcPts val="0"/>
                        </a:spcAft>
                      </a:pPr>
                      <a:r>
                        <a:rPr lang="en-US" sz="1400" b="1" dirty="0">
                          <a:solidFill>
                            <a:schemeClr val="bg1"/>
                          </a:solidFill>
                        </a:rPr>
                        <a:t>Issues involved</a:t>
                      </a:r>
                      <a:endParaRPr lang="en-US" sz="1400" b="1" dirty="0">
                        <a:solidFill>
                          <a:schemeClr val="bg1"/>
                        </a:solidFill>
                        <a:latin typeface="Calibri"/>
                        <a:ea typeface="Calibri"/>
                        <a:cs typeface="Times New Roman"/>
                      </a:endParaRPr>
                    </a:p>
                  </a:txBody>
                  <a:tcPr marL="48190" marR="48190" marT="0" marB="0">
                    <a:solidFill>
                      <a:schemeClr val="accent1"/>
                    </a:solidFill>
                  </a:tcPr>
                </a:tc>
                <a:tc>
                  <a:txBody>
                    <a:bodyPr/>
                    <a:lstStyle/>
                    <a:p>
                      <a:pPr marL="0" marR="0" algn="ctr">
                        <a:lnSpc>
                          <a:spcPct val="115000"/>
                        </a:lnSpc>
                        <a:spcBef>
                          <a:spcPts val="0"/>
                        </a:spcBef>
                        <a:spcAft>
                          <a:spcPts val="0"/>
                        </a:spcAft>
                      </a:pPr>
                      <a:r>
                        <a:rPr lang="en-US" sz="1400" b="1" dirty="0">
                          <a:solidFill>
                            <a:schemeClr val="bg1"/>
                          </a:solidFill>
                        </a:rPr>
                        <a:t>Time in cash re-deposit</a:t>
                      </a:r>
                      <a:endParaRPr lang="en-US" sz="1400" b="1" dirty="0">
                        <a:solidFill>
                          <a:schemeClr val="bg1"/>
                        </a:solidFill>
                        <a:latin typeface="Calibri"/>
                        <a:ea typeface="Calibri"/>
                        <a:cs typeface="Times New Roman"/>
                      </a:endParaRPr>
                    </a:p>
                  </a:txBody>
                  <a:tcPr marL="48190" marR="48190" marT="0" marB="0">
                    <a:solidFill>
                      <a:schemeClr val="accent1"/>
                    </a:solidFill>
                  </a:tcPr>
                </a:tc>
                <a:tc>
                  <a:txBody>
                    <a:bodyPr/>
                    <a:lstStyle/>
                    <a:p>
                      <a:pPr marL="0" marR="0" algn="just">
                        <a:lnSpc>
                          <a:spcPct val="115000"/>
                        </a:lnSpc>
                        <a:spcBef>
                          <a:spcPts val="0"/>
                        </a:spcBef>
                        <a:spcAft>
                          <a:spcPts val="0"/>
                        </a:spcAft>
                      </a:pPr>
                      <a:r>
                        <a:rPr lang="en-US" sz="1400" b="1" dirty="0">
                          <a:solidFill>
                            <a:schemeClr val="bg1"/>
                          </a:solidFill>
                        </a:rPr>
                        <a:t>Decision</a:t>
                      </a:r>
                      <a:endParaRPr lang="en-US" sz="1400" b="1" dirty="0">
                        <a:solidFill>
                          <a:schemeClr val="bg1"/>
                        </a:solidFill>
                        <a:latin typeface="Calibri"/>
                        <a:ea typeface="Calibri"/>
                        <a:cs typeface="Times New Roman"/>
                      </a:endParaRPr>
                    </a:p>
                  </a:txBody>
                  <a:tcPr marL="48190" marR="48190" marT="0" marB="0">
                    <a:solidFill>
                      <a:schemeClr val="accent1"/>
                    </a:solidFill>
                  </a:tcPr>
                </a:tc>
                <a:extLst>
                  <a:ext uri="{0D108BD9-81ED-4DB2-BD59-A6C34878D82A}">
                    <a16:rowId xmlns:a16="http://schemas.microsoft.com/office/drawing/2014/main" val="10000"/>
                  </a:ext>
                </a:extLst>
              </a:tr>
              <a:tr h="1030212">
                <a:tc>
                  <a:txBody>
                    <a:bodyPr/>
                    <a:lstStyle/>
                    <a:p>
                      <a:pPr marL="0" marR="0" algn="just">
                        <a:lnSpc>
                          <a:spcPct val="115000"/>
                        </a:lnSpc>
                        <a:spcBef>
                          <a:spcPts val="0"/>
                        </a:spcBef>
                        <a:spcAft>
                          <a:spcPts val="0"/>
                        </a:spcAft>
                      </a:pPr>
                      <a:r>
                        <a:rPr lang="en-US" sz="1100" dirty="0"/>
                        <a:t>1</a:t>
                      </a:r>
                      <a:endParaRPr lang="en-US" sz="1100" dirty="0">
                        <a:latin typeface="Calibri"/>
                        <a:ea typeface="Calibri"/>
                        <a:cs typeface="Times New Roman"/>
                      </a:endParaRPr>
                    </a:p>
                  </a:txBody>
                  <a:tcPr marL="48190" marR="48190" marT="0" marB="0"/>
                </a:tc>
                <a:tc>
                  <a:txBody>
                    <a:bodyPr/>
                    <a:lstStyle/>
                    <a:p>
                      <a:pPr marL="0" marR="0" algn="just">
                        <a:lnSpc>
                          <a:spcPct val="115000"/>
                        </a:lnSpc>
                        <a:spcBef>
                          <a:spcPts val="0"/>
                        </a:spcBef>
                        <a:spcAft>
                          <a:spcPts val="0"/>
                        </a:spcAft>
                      </a:pPr>
                      <a:r>
                        <a:rPr lang="en-US" sz="1100" dirty="0"/>
                        <a:t>ACIT V. Baldev Raj Charla</a:t>
                      </a:r>
                    </a:p>
                    <a:p>
                      <a:pPr marL="0" marR="0" algn="just">
                        <a:lnSpc>
                          <a:spcPct val="115000"/>
                        </a:lnSpc>
                        <a:spcBef>
                          <a:spcPts val="0"/>
                        </a:spcBef>
                        <a:spcAft>
                          <a:spcPts val="0"/>
                        </a:spcAft>
                      </a:pPr>
                      <a:r>
                        <a:rPr lang="en-US" sz="1100" dirty="0"/>
                        <a:t> 121 TTJ 366(DELHI)</a:t>
                      </a:r>
                    </a:p>
                    <a:p>
                      <a:pPr marL="0" marR="0" algn="just">
                        <a:lnSpc>
                          <a:spcPct val="115000"/>
                        </a:lnSpc>
                        <a:spcBef>
                          <a:spcPts val="0"/>
                        </a:spcBef>
                        <a:spcAft>
                          <a:spcPts val="0"/>
                        </a:spcAft>
                      </a:pPr>
                      <a:r>
                        <a:rPr lang="en-US" sz="1100" dirty="0"/>
                        <a:t>(29/12/2008)</a:t>
                      </a:r>
                      <a:endParaRPr lang="en-US" sz="1100" dirty="0">
                        <a:latin typeface="Calibri"/>
                        <a:ea typeface="Calibri"/>
                        <a:cs typeface="Times New Roman"/>
                      </a:endParaRPr>
                    </a:p>
                  </a:txBody>
                  <a:tcPr marL="48190" marR="48190" marT="0" marB="0"/>
                </a:tc>
                <a:tc>
                  <a:txBody>
                    <a:bodyPr/>
                    <a:lstStyle/>
                    <a:p>
                      <a:pPr marL="0" marR="0" algn="just">
                        <a:lnSpc>
                          <a:spcPct val="115000"/>
                        </a:lnSpc>
                        <a:spcBef>
                          <a:spcPts val="0"/>
                        </a:spcBef>
                        <a:spcAft>
                          <a:spcPts val="0"/>
                        </a:spcAft>
                      </a:pPr>
                      <a:r>
                        <a:rPr lang="en-US" sz="1100" dirty="0"/>
                        <a:t>The assessee deposited the amount in bank account after a gap of 4 to 5 months. There is one to one linkage of withdrawal made and amount deposited. </a:t>
                      </a:r>
                      <a:endParaRPr lang="en-US" sz="1100" dirty="0">
                        <a:latin typeface="Calibri"/>
                        <a:ea typeface="Calibri"/>
                        <a:cs typeface="Times New Roman"/>
                      </a:endParaRPr>
                    </a:p>
                  </a:txBody>
                  <a:tcPr marL="48190" marR="48190" marT="0" marB="0"/>
                </a:tc>
                <a:tc>
                  <a:txBody>
                    <a:bodyPr/>
                    <a:lstStyle/>
                    <a:p>
                      <a:pPr marL="0" marR="0" algn="ctr">
                        <a:lnSpc>
                          <a:spcPct val="115000"/>
                        </a:lnSpc>
                        <a:spcBef>
                          <a:spcPts val="0"/>
                        </a:spcBef>
                        <a:spcAft>
                          <a:spcPts val="0"/>
                        </a:spcAft>
                      </a:pPr>
                      <a:r>
                        <a:rPr lang="en-US" sz="1100" dirty="0"/>
                        <a:t>4 to 5 months</a:t>
                      </a:r>
                      <a:endParaRPr lang="en-US" sz="1100" dirty="0">
                        <a:latin typeface="Calibri"/>
                        <a:ea typeface="Calibri"/>
                        <a:cs typeface="Times New Roman"/>
                      </a:endParaRPr>
                    </a:p>
                  </a:txBody>
                  <a:tcPr marL="48190" marR="48190" marT="0" marB="0"/>
                </a:tc>
                <a:tc>
                  <a:txBody>
                    <a:bodyPr/>
                    <a:lstStyle/>
                    <a:p>
                      <a:pPr marL="0" marR="0" algn="just">
                        <a:lnSpc>
                          <a:spcPct val="115000"/>
                        </a:lnSpc>
                        <a:spcBef>
                          <a:spcPts val="0"/>
                        </a:spcBef>
                        <a:spcAft>
                          <a:spcPts val="0"/>
                        </a:spcAft>
                      </a:pPr>
                      <a:r>
                        <a:rPr lang="en-US" sz="1100" dirty="0"/>
                        <a:t>Since, apart from the explanation of the assessee that cash deposited is out of the withdrawal made earlier, no other findings recorded by the AO or CIT(A), the addition could not be made merely because there is time gap between deposits and withdrawal. </a:t>
                      </a:r>
                      <a:endParaRPr lang="en-US" sz="1100" dirty="0">
                        <a:latin typeface="Calibri"/>
                        <a:ea typeface="Calibri"/>
                        <a:cs typeface="Times New Roman"/>
                      </a:endParaRPr>
                    </a:p>
                  </a:txBody>
                  <a:tcPr marL="48190" marR="48190" marT="0" marB="0"/>
                </a:tc>
                <a:extLst>
                  <a:ext uri="{0D108BD9-81ED-4DB2-BD59-A6C34878D82A}">
                    <a16:rowId xmlns:a16="http://schemas.microsoft.com/office/drawing/2014/main" val="10001"/>
                  </a:ext>
                </a:extLst>
              </a:tr>
              <a:tr h="1198535">
                <a:tc>
                  <a:txBody>
                    <a:bodyPr/>
                    <a:lstStyle/>
                    <a:p>
                      <a:pPr marL="0" marR="0" algn="just">
                        <a:lnSpc>
                          <a:spcPct val="115000"/>
                        </a:lnSpc>
                        <a:spcBef>
                          <a:spcPts val="0"/>
                        </a:spcBef>
                        <a:spcAft>
                          <a:spcPts val="0"/>
                        </a:spcAft>
                      </a:pPr>
                      <a:r>
                        <a:rPr lang="en-US" sz="1100" dirty="0"/>
                        <a:t>2</a:t>
                      </a:r>
                      <a:endParaRPr lang="en-US" sz="1100" dirty="0">
                        <a:latin typeface="Calibri"/>
                        <a:ea typeface="Calibri"/>
                        <a:cs typeface="Times New Roman"/>
                      </a:endParaRPr>
                    </a:p>
                  </a:txBody>
                  <a:tcPr marL="48190" marR="48190" marT="0" marB="0"/>
                </a:tc>
                <a:tc>
                  <a:txBody>
                    <a:bodyPr/>
                    <a:lstStyle/>
                    <a:p>
                      <a:pPr marL="0" marR="0" algn="just">
                        <a:lnSpc>
                          <a:spcPct val="115000"/>
                        </a:lnSpc>
                        <a:spcBef>
                          <a:spcPts val="0"/>
                        </a:spcBef>
                        <a:spcAft>
                          <a:spcPts val="0"/>
                        </a:spcAft>
                      </a:pPr>
                      <a:r>
                        <a:rPr lang="en-US" sz="1100" dirty="0"/>
                        <a:t>Gurpreet Singh V. ITO </a:t>
                      </a:r>
                    </a:p>
                    <a:p>
                      <a:pPr marL="0" marR="0" algn="just">
                        <a:lnSpc>
                          <a:spcPct val="115000"/>
                        </a:lnSpc>
                        <a:spcBef>
                          <a:spcPts val="0"/>
                        </a:spcBef>
                        <a:spcAft>
                          <a:spcPts val="0"/>
                        </a:spcAft>
                      </a:pPr>
                      <a:r>
                        <a:rPr lang="en-US" sz="1100" dirty="0"/>
                        <a:t>40 ITR(T) 467 (Chandigarh - Trib.)</a:t>
                      </a:r>
                    </a:p>
                    <a:p>
                      <a:pPr marL="0" marR="0" algn="just">
                        <a:lnSpc>
                          <a:spcPct val="115000"/>
                        </a:lnSpc>
                        <a:spcBef>
                          <a:spcPts val="0"/>
                        </a:spcBef>
                        <a:spcAft>
                          <a:spcPts val="0"/>
                        </a:spcAft>
                      </a:pPr>
                      <a:r>
                        <a:rPr lang="en-US" sz="1100" dirty="0"/>
                        <a:t>(30/01/2015)</a:t>
                      </a:r>
                      <a:endParaRPr lang="en-US" sz="1100" dirty="0">
                        <a:latin typeface="Calibri"/>
                        <a:ea typeface="Calibri"/>
                        <a:cs typeface="Times New Roman"/>
                      </a:endParaRPr>
                    </a:p>
                  </a:txBody>
                  <a:tcPr marL="48190" marR="48190" marT="0" marB="0"/>
                </a:tc>
                <a:tc>
                  <a:txBody>
                    <a:bodyPr/>
                    <a:lstStyle/>
                    <a:p>
                      <a:pPr marL="0" marR="0" algn="just">
                        <a:lnSpc>
                          <a:spcPct val="115000"/>
                        </a:lnSpc>
                        <a:spcBef>
                          <a:spcPts val="0"/>
                        </a:spcBef>
                        <a:spcAft>
                          <a:spcPts val="0"/>
                        </a:spcAft>
                      </a:pPr>
                      <a:r>
                        <a:rPr lang="en-US" sz="1100" dirty="0"/>
                        <a:t>The assessee has stated specifically that the amount was re-deposited on withdrawal from the bank and sufficient cash was available.</a:t>
                      </a:r>
                      <a:endParaRPr lang="en-US" sz="1100" dirty="0">
                        <a:latin typeface="Calibri"/>
                        <a:ea typeface="Calibri"/>
                        <a:cs typeface="Times New Roman"/>
                      </a:endParaRPr>
                    </a:p>
                  </a:txBody>
                  <a:tcPr marL="48190" marR="48190" marT="0" marB="0"/>
                </a:tc>
                <a:tc>
                  <a:txBody>
                    <a:bodyPr/>
                    <a:lstStyle/>
                    <a:p>
                      <a:pPr marL="0" marR="0" algn="ctr">
                        <a:lnSpc>
                          <a:spcPct val="115000"/>
                        </a:lnSpc>
                        <a:spcBef>
                          <a:spcPts val="0"/>
                        </a:spcBef>
                        <a:spcAft>
                          <a:spcPts val="0"/>
                        </a:spcAft>
                      </a:pPr>
                      <a:r>
                        <a:rPr lang="en-US" sz="1100" dirty="0"/>
                        <a:t>1 week</a:t>
                      </a:r>
                      <a:endParaRPr lang="en-US" sz="1100" dirty="0">
                        <a:latin typeface="Calibri"/>
                        <a:ea typeface="Calibri"/>
                        <a:cs typeface="Times New Roman"/>
                      </a:endParaRPr>
                    </a:p>
                  </a:txBody>
                  <a:tcPr marL="48190" marR="48190" marT="0" marB="0"/>
                </a:tc>
                <a:tc>
                  <a:txBody>
                    <a:bodyPr/>
                    <a:lstStyle/>
                    <a:p>
                      <a:pPr marL="0" marR="0" algn="just">
                        <a:lnSpc>
                          <a:spcPct val="115000"/>
                        </a:lnSpc>
                        <a:spcBef>
                          <a:spcPts val="0"/>
                        </a:spcBef>
                        <a:spcAft>
                          <a:spcPts val="0"/>
                        </a:spcAft>
                      </a:pPr>
                      <a:r>
                        <a:rPr lang="en-IN" sz="1100" dirty="0"/>
                        <a:t>Re-deposit of excess withdrawals made out of explained bank deposits can't be held as unexplained money. </a:t>
                      </a:r>
                      <a:r>
                        <a:rPr lang="en-US" sz="1100" dirty="0"/>
                        <a:t>It was the duty of the Assessing Officer to examine this fact. Further nothing is brought on record that the amount was utilized by the assessee on withdrawal from the bank account.</a:t>
                      </a:r>
                      <a:endParaRPr lang="en-US" sz="1100" dirty="0">
                        <a:latin typeface="Calibri"/>
                        <a:ea typeface="Calibri"/>
                        <a:cs typeface="Times New Roman"/>
                      </a:endParaRPr>
                    </a:p>
                  </a:txBody>
                  <a:tcPr marL="48190" marR="48190" marT="0" marB="0"/>
                </a:tc>
                <a:extLst>
                  <a:ext uri="{0D108BD9-81ED-4DB2-BD59-A6C34878D82A}">
                    <a16:rowId xmlns:a16="http://schemas.microsoft.com/office/drawing/2014/main" val="10002"/>
                  </a:ext>
                </a:extLst>
              </a:tr>
              <a:tr h="1381260">
                <a:tc>
                  <a:txBody>
                    <a:bodyPr/>
                    <a:lstStyle/>
                    <a:p>
                      <a:pPr marL="0" marR="0" algn="just">
                        <a:lnSpc>
                          <a:spcPct val="115000"/>
                        </a:lnSpc>
                        <a:spcBef>
                          <a:spcPts val="0"/>
                        </a:spcBef>
                        <a:spcAft>
                          <a:spcPts val="0"/>
                        </a:spcAft>
                      </a:pPr>
                      <a:r>
                        <a:rPr lang="en-US" sz="1100" dirty="0"/>
                        <a:t>3</a:t>
                      </a:r>
                      <a:endParaRPr lang="en-US" sz="1100" dirty="0">
                        <a:latin typeface="Calibri"/>
                        <a:ea typeface="Calibri"/>
                        <a:cs typeface="Times New Roman"/>
                      </a:endParaRPr>
                    </a:p>
                  </a:txBody>
                  <a:tcPr marL="48190" marR="48190" marT="0" marB="0"/>
                </a:tc>
                <a:tc>
                  <a:txBody>
                    <a:bodyPr/>
                    <a:lstStyle/>
                    <a:p>
                      <a:pPr marL="0" marR="0" algn="just">
                        <a:lnSpc>
                          <a:spcPct val="115000"/>
                        </a:lnSpc>
                        <a:spcBef>
                          <a:spcPts val="0"/>
                        </a:spcBef>
                        <a:spcAft>
                          <a:spcPts val="0"/>
                        </a:spcAft>
                      </a:pPr>
                      <a:r>
                        <a:rPr lang="en-US" sz="1100" dirty="0"/>
                        <a:t>Gordhan C/o Kapil Goel Adv. V  ITO  Ward 1(2) Gurgaon</a:t>
                      </a:r>
                    </a:p>
                    <a:p>
                      <a:pPr marL="0" marR="0" algn="just">
                        <a:lnSpc>
                          <a:spcPct val="115000"/>
                        </a:lnSpc>
                        <a:spcBef>
                          <a:spcPts val="0"/>
                        </a:spcBef>
                        <a:spcAft>
                          <a:spcPts val="0"/>
                        </a:spcAft>
                      </a:pPr>
                      <a:r>
                        <a:rPr lang="en-US" sz="1100" dirty="0"/>
                        <a:t> ITA No. 811/Del/2015</a:t>
                      </a:r>
                    </a:p>
                    <a:p>
                      <a:pPr marL="0" marR="0" algn="just">
                        <a:lnSpc>
                          <a:spcPct val="115000"/>
                        </a:lnSpc>
                        <a:spcBef>
                          <a:spcPts val="0"/>
                        </a:spcBef>
                        <a:spcAft>
                          <a:spcPts val="0"/>
                        </a:spcAft>
                      </a:pPr>
                      <a:r>
                        <a:rPr lang="en-US" sz="1100" dirty="0"/>
                        <a:t>(19/10/2015)</a:t>
                      </a:r>
                      <a:endParaRPr lang="en-US" sz="1100" dirty="0">
                        <a:latin typeface="Calibri"/>
                        <a:ea typeface="Calibri"/>
                        <a:cs typeface="Times New Roman"/>
                      </a:endParaRPr>
                    </a:p>
                  </a:txBody>
                  <a:tcPr marL="48190" marR="48190" marT="0" marB="0"/>
                </a:tc>
                <a:tc>
                  <a:txBody>
                    <a:bodyPr/>
                    <a:lstStyle/>
                    <a:p>
                      <a:pPr marL="0" marR="0" algn="just">
                        <a:lnSpc>
                          <a:spcPct val="115000"/>
                        </a:lnSpc>
                        <a:spcBef>
                          <a:spcPts val="0"/>
                        </a:spcBef>
                        <a:spcAft>
                          <a:spcPts val="0"/>
                        </a:spcAft>
                      </a:pPr>
                      <a:r>
                        <a:rPr lang="en-US" sz="1100" dirty="0"/>
                        <a:t>Withdrawal of Rs. 8,00,000 on 21.04.2010 and kept with assessee himself and re deposited the same on 29.09.2010. Addition is made only on the ground of presumption that the period of 5 months, from the date of withdrawals and the date of deposits, is not explained. </a:t>
                      </a:r>
                      <a:endParaRPr lang="en-US" sz="1100" dirty="0">
                        <a:latin typeface="Calibri"/>
                        <a:ea typeface="Calibri"/>
                        <a:cs typeface="Times New Roman"/>
                      </a:endParaRPr>
                    </a:p>
                  </a:txBody>
                  <a:tcPr marL="48190" marR="48190" marT="0" marB="0"/>
                </a:tc>
                <a:tc>
                  <a:txBody>
                    <a:bodyPr/>
                    <a:lstStyle/>
                    <a:p>
                      <a:pPr marL="0" marR="0" algn="ctr">
                        <a:lnSpc>
                          <a:spcPct val="115000"/>
                        </a:lnSpc>
                        <a:spcBef>
                          <a:spcPts val="0"/>
                        </a:spcBef>
                        <a:spcAft>
                          <a:spcPts val="0"/>
                        </a:spcAft>
                      </a:pPr>
                      <a:r>
                        <a:rPr lang="en-US" sz="1100" dirty="0"/>
                        <a:t>5 to 6 months</a:t>
                      </a:r>
                      <a:endParaRPr lang="en-US" sz="1100" dirty="0">
                        <a:latin typeface="Calibri"/>
                        <a:ea typeface="Calibri"/>
                        <a:cs typeface="Times New Roman"/>
                      </a:endParaRPr>
                    </a:p>
                  </a:txBody>
                  <a:tcPr marL="48190" marR="48190" marT="0" marB="0"/>
                </a:tc>
                <a:tc>
                  <a:txBody>
                    <a:bodyPr/>
                    <a:lstStyle/>
                    <a:p>
                      <a:pPr marL="0" marR="0" algn="just">
                        <a:lnSpc>
                          <a:spcPct val="115000"/>
                        </a:lnSpc>
                        <a:spcBef>
                          <a:spcPts val="0"/>
                        </a:spcBef>
                        <a:spcAft>
                          <a:spcPts val="0"/>
                        </a:spcAft>
                      </a:pPr>
                      <a:r>
                        <a:rPr lang="en-US" sz="1100" dirty="0"/>
                        <a:t>Merely, because there was a time gap between the cash withdrawal and cash re-deposit in the Bank, unless there is a finding given by the AO, that the amount in question was actually used somewhere else.</a:t>
                      </a:r>
                      <a:endParaRPr lang="en-US" sz="1100" dirty="0">
                        <a:latin typeface="Calibri"/>
                        <a:ea typeface="Calibri"/>
                        <a:cs typeface="Times New Roman"/>
                      </a:endParaRPr>
                    </a:p>
                  </a:txBody>
                  <a:tcPr marL="48190" marR="48190" marT="0" marB="0"/>
                </a:tc>
                <a:extLst>
                  <a:ext uri="{0D108BD9-81ED-4DB2-BD59-A6C34878D82A}">
                    <a16:rowId xmlns:a16="http://schemas.microsoft.com/office/drawing/2014/main" val="10003"/>
                  </a:ext>
                </a:extLst>
              </a:tr>
            </a:tbl>
          </a:graphicData>
        </a:graphic>
      </p:graphicFrame>
      <p:sp>
        <p:nvSpPr>
          <p:cNvPr id="6" name="Title 1"/>
          <p:cNvSpPr txBox="1">
            <a:spLocks/>
          </p:cNvSpPr>
          <p:nvPr/>
        </p:nvSpPr>
        <p:spPr>
          <a:xfrm>
            <a:off x="457200" y="1141445"/>
            <a:ext cx="8229600" cy="288032"/>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a:ln>
                  <a:noFill/>
                </a:ln>
                <a:solidFill>
                  <a:schemeClr val="tx1"/>
                </a:solidFill>
                <a:effectLst/>
                <a:uLnTx/>
                <a:uFillTx/>
                <a:latin typeface="+mj-lt"/>
                <a:ea typeface="+mj-ea"/>
                <a:cs typeface="+mj-cs"/>
              </a:rPr>
              <a:t>Reasonable Time for Deposit</a:t>
            </a:r>
            <a:r>
              <a:rPr kumimoji="0" lang="en-US" sz="2400" b="1" i="0" u="none" strike="noStrike" kern="1200" cap="none" spc="0" normalizeH="0" noProof="0" dirty="0">
                <a:ln>
                  <a:noFill/>
                </a:ln>
                <a:solidFill>
                  <a:schemeClr val="tx1"/>
                </a:solidFill>
                <a:effectLst/>
                <a:uLnTx/>
                <a:uFillTx/>
                <a:latin typeface="+mj-lt"/>
                <a:ea typeface="+mj-ea"/>
                <a:cs typeface="+mj-cs"/>
              </a:rPr>
              <a:t> of Cash</a:t>
            </a:r>
            <a:br>
              <a:rPr kumimoji="0" lang="en-US" sz="2400" b="1" i="0" u="none" strike="noStrike" kern="1200" cap="none" spc="0" normalizeH="0" baseline="0" noProof="0" dirty="0">
                <a:ln>
                  <a:noFill/>
                </a:ln>
                <a:solidFill>
                  <a:schemeClr val="tx1"/>
                </a:solidFill>
                <a:effectLst/>
                <a:uLnTx/>
                <a:uFillTx/>
                <a:latin typeface="+mj-lt"/>
                <a:ea typeface="+mj-ea"/>
                <a:cs typeface="+mj-cs"/>
              </a:rPr>
            </a:br>
            <a:endParaRPr kumimoji="0" lang="en-US" sz="3000" b="1"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792" y="353101"/>
            <a:ext cx="8229600" cy="1131683"/>
          </a:xfrm>
        </p:spPr>
        <p:txBody>
          <a:bodyPr/>
          <a:lstStyle/>
          <a:p>
            <a:r>
              <a:rPr lang="en-US" sz="3600" dirty="0"/>
              <a:t>Cash deposit period u/s 68 (contd..)</a:t>
            </a:r>
          </a:p>
        </p:txBody>
      </p:sp>
      <p:sp>
        <p:nvSpPr>
          <p:cNvPr id="3" name="Content Placeholder 2"/>
          <p:cNvSpPr>
            <a:spLocks noGrp="1"/>
          </p:cNvSpPr>
          <p:nvPr>
            <p:ph idx="1"/>
          </p:nvPr>
        </p:nvSpPr>
        <p:spPr>
          <a:xfrm>
            <a:off x="457200" y="1268760"/>
            <a:ext cx="8229600" cy="4680520"/>
          </a:xfrm>
        </p:spPr>
        <p:txBody>
          <a:bodyPr/>
          <a:lstStyle/>
          <a:p>
            <a:pPr marL="0" indent="0" algn="just">
              <a:buFont typeface="Wingdings" pitchFamily="2" charset="2"/>
              <a:buChar char="Ø"/>
            </a:pPr>
            <a:endParaRPr lang="en-US" sz="2000" dirty="0"/>
          </a:p>
          <a:p>
            <a:pPr marL="85725" indent="-85725" algn="just">
              <a:buNone/>
            </a:pPr>
            <a:endParaRPr lang="en-GB" sz="2000" dirty="0"/>
          </a:p>
          <a:p>
            <a:pPr marL="85725" indent="-85725" algn="just">
              <a:buNone/>
            </a:pPr>
            <a:endParaRPr lang="en-US" sz="2000"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57</a:t>
            </a:fld>
            <a:endParaRPr lang="en-IN" dirty="0"/>
          </a:p>
        </p:txBody>
      </p:sp>
      <p:graphicFrame>
        <p:nvGraphicFramePr>
          <p:cNvPr id="10" name="Table 9"/>
          <p:cNvGraphicFramePr>
            <a:graphicFrameLocks noGrp="1"/>
          </p:cNvGraphicFramePr>
          <p:nvPr>
            <p:extLst>
              <p:ext uri="{D42A27DB-BD31-4B8C-83A1-F6EECF244321}">
                <p14:modId xmlns:p14="http://schemas.microsoft.com/office/powerpoint/2010/main" val="1255588794"/>
              </p:ext>
            </p:extLst>
          </p:nvPr>
        </p:nvGraphicFramePr>
        <p:xfrm>
          <a:off x="395536" y="1340768"/>
          <a:ext cx="8496943" cy="4593577"/>
        </p:xfrm>
        <a:graphic>
          <a:graphicData uri="http://schemas.openxmlformats.org/drawingml/2006/table">
            <a:tbl>
              <a:tblPr>
                <a:tableStyleId>{5C22544A-7EE6-4342-B048-85BDC9FD1C3A}</a:tableStyleId>
              </a:tblPr>
              <a:tblGrid>
                <a:gridCol w="372673">
                  <a:extLst>
                    <a:ext uri="{9D8B030D-6E8A-4147-A177-3AD203B41FA5}">
                      <a16:colId xmlns:a16="http://schemas.microsoft.com/office/drawing/2014/main" val="20000"/>
                    </a:ext>
                  </a:extLst>
                </a:gridCol>
                <a:gridCol w="1192553">
                  <a:extLst>
                    <a:ext uri="{9D8B030D-6E8A-4147-A177-3AD203B41FA5}">
                      <a16:colId xmlns:a16="http://schemas.microsoft.com/office/drawing/2014/main" val="20001"/>
                    </a:ext>
                  </a:extLst>
                </a:gridCol>
                <a:gridCol w="2832314">
                  <a:extLst>
                    <a:ext uri="{9D8B030D-6E8A-4147-A177-3AD203B41FA5}">
                      <a16:colId xmlns:a16="http://schemas.microsoft.com/office/drawing/2014/main" val="20002"/>
                    </a:ext>
                  </a:extLst>
                </a:gridCol>
                <a:gridCol w="825352">
                  <a:extLst>
                    <a:ext uri="{9D8B030D-6E8A-4147-A177-3AD203B41FA5}">
                      <a16:colId xmlns:a16="http://schemas.microsoft.com/office/drawing/2014/main" val="20003"/>
                    </a:ext>
                  </a:extLst>
                </a:gridCol>
                <a:gridCol w="3274051">
                  <a:extLst>
                    <a:ext uri="{9D8B030D-6E8A-4147-A177-3AD203B41FA5}">
                      <a16:colId xmlns:a16="http://schemas.microsoft.com/office/drawing/2014/main" val="20004"/>
                    </a:ext>
                  </a:extLst>
                </a:gridCol>
              </a:tblGrid>
              <a:tr h="535595">
                <a:tc>
                  <a:txBody>
                    <a:bodyPr/>
                    <a:lstStyle/>
                    <a:p>
                      <a:pPr marL="0" marR="0" algn="just">
                        <a:lnSpc>
                          <a:spcPct val="115000"/>
                        </a:lnSpc>
                        <a:spcBef>
                          <a:spcPts val="0"/>
                        </a:spcBef>
                        <a:spcAft>
                          <a:spcPts val="0"/>
                        </a:spcAft>
                      </a:pPr>
                      <a:r>
                        <a:rPr lang="en-US" sz="1400" b="1" dirty="0">
                          <a:solidFill>
                            <a:schemeClr val="bg1"/>
                          </a:solidFill>
                        </a:rPr>
                        <a:t>Sr. No.</a:t>
                      </a:r>
                      <a:endParaRPr lang="en-US" sz="1400" b="1" dirty="0">
                        <a:solidFill>
                          <a:schemeClr val="bg1"/>
                        </a:solidFill>
                        <a:latin typeface="Calibri"/>
                        <a:ea typeface="Calibri"/>
                        <a:cs typeface="Times New Roman"/>
                      </a:endParaRPr>
                    </a:p>
                  </a:txBody>
                  <a:tcPr marL="48190" marR="48190" marT="0" marB="0">
                    <a:solidFill>
                      <a:schemeClr val="accent1"/>
                    </a:solidFill>
                  </a:tcPr>
                </a:tc>
                <a:tc>
                  <a:txBody>
                    <a:bodyPr/>
                    <a:lstStyle/>
                    <a:p>
                      <a:pPr marL="0" marR="0" algn="just">
                        <a:lnSpc>
                          <a:spcPct val="115000"/>
                        </a:lnSpc>
                        <a:spcBef>
                          <a:spcPts val="0"/>
                        </a:spcBef>
                        <a:spcAft>
                          <a:spcPts val="0"/>
                        </a:spcAft>
                      </a:pPr>
                      <a:r>
                        <a:rPr lang="en-US" sz="1400" b="1" dirty="0">
                          <a:solidFill>
                            <a:schemeClr val="bg1"/>
                          </a:solidFill>
                        </a:rPr>
                        <a:t>Case</a:t>
                      </a:r>
                      <a:endParaRPr lang="en-US" sz="1400" b="1" dirty="0">
                        <a:solidFill>
                          <a:schemeClr val="bg1"/>
                        </a:solidFill>
                        <a:latin typeface="Calibri"/>
                        <a:ea typeface="Calibri"/>
                        <a:cs typeface="Times New Roman"/>
                      </a:endParaRPr>
                    </a:p>
                  </a:txBody>
                  <a:tcPr marL="48190" marR="48190" marT="0" marB="0">
                    <a:solidFill>
                      <a:schemeClr val="accent1"/>
                    </a:solidFill>
                  </a:tcPr>
                </a:tc>
                <a:tc>
                  <a:txBody>
                    <a:bodyPr/>
                    <a:lstStyle/>
                    <a:p>
                      <a:pPr marL="0" marR="0" algn="just">
                        <a:lnSpc>
                          <a:spcPct val="115000"/>
                        </a:lnSpc>
                        <a:spcBef>
                          <a:spcPts val="0"/>
                        </a:spcBef>
                        <a:spcAft>
                          <a:spcPts val="0"/>
                        </a:spcAft>
                      </a:pPr>
                      <a:r>
                        <a:rPr lang="en-US" sz="1400" b="1" dirty="0">
                          <a:solidFill>
                            <a:schemeClr val="bg1"/>
                          </a:solidFill>
                        </a:rPr>
                        <a:t>Issues involved</a:t>
                      </a:r>
                      <a:endParaRPr lang="en-US" sz="1400" b="1" dirty="0">
                        <a:solidFill>
                          <a:schemeClr val="bg1"/>
                        </a:solidFill>
                        <a:latin typeface="Calibri"/>
                        <a:ea typeface="Calibri"/>
                        <a:cs typeface="Times New Roman"/>
                      </a:endParaRPr>
                    </a:p>
                  </a:txBody>
                  <a:tcPr marL="48190" marR="48190" marT="0" marB="0">
                    <a:solidFill>
                      <a:schemeClr val="accent1"/>
                    </a:solidFill>
                  </a:tcPr>
                </a:tc>
                <a:tc>
                  <a:txBody>
                    <a:bodyPr/>
                    <a:lstStyle/>
                    <a:p>
                      <a:pPr marL="0" marR="0" algn="ctr">
                        <a:lnSpc>
                          <a:spcPct val="115000"/>
                        </a:lnSpc>
                        <a:spcBef>
                          <a:spcPts val="0"/>
                        </a:spcBef>
                        <a:spcAft>
                          <a:spcPts val="0"/>
                        </a:spcAft>
                      </a:pPr>
                      <a:r>
                        <a:rPr lang="en-US" sz="1400" b="1" dirty="0">
                          <a:solidFill>
                            <a:schemeClr val="bg1"/>
                          </a:solidFill>
                        </a:rPr>
                        <a:t>Time in cash re-deposit</a:t>
                      </a:r>
                      <a:endParaRPr lang="en-US" sz="1400" b="1" dirty="0">
                        <a:solidFill>
                          <a:schemeClr val="bg1"/>
                        </a:solidFill>
                        <a:latin typeface="Calibri"/>
                        <a:ea typeface="Calibri"/>
                        <a:cs typeface="Times New Roman"/>
                      </a:endParaRPr>
                    </a:p>
                  </a:txBody>
                  <a:tcPr marL="48190" marR="48190" marT="0" marB="0">
                    <a:solidFill>
                      <a:schemeClr val="accent1"/>
                    </a:solidFill>
                  </a:tcPr>
                </a:tc>
                <a:tc>
                  <a:txBody>
                    <a:bodyPr/>
                    <a:lstStyle/>
                    <a:p>
                      <a:pPr marL="0" marR="0" algn="just">
                        <a:lnSpc>
                          <a:spcPct val="115000"/>
                        </a:lnSpc>
                        <a:spcBef>
                          <a:spcPts val="0"/>
                        </a:spcBef>
                        <a:spcAft>
                          <a:spcPts val="0"/>
                        </a:spcAft>
                      </a:pPr>
                      <a:r>
                        <a:rPr lang="en-US" sz="1400" b="1" dirty="0">
                          <a:solidFill>
                            <a:schemeClr val="bg1"/>
                          </a:solidFill>
                        </a:rPr>
                        <a:t>Decision</a:t>
                      </a:r>
                      <a:endParaRPr lang="en-US" sz="1400" b="1" dirty="0">
                        <a:solidFill>
                          <a:schemeClr val="bg1"/>
                        </a:solidFill>
                        <a:latin typeface="Calibri"/>
                        <a:ea typeface="Calibri"/>
                        <a:cs typeface="Times New Roman"/>
                      </a:endParaRPr>
                    </a:p>
                  </a:txBody>
                  <a:tcPr marL="48190" marR="48190" marT="0" marB="0">
                    <a:solidFill>
                      <a:schemeClr val="accent1"/>
                    </a:solidFill>
                  </a:tcPr>
                </a:tc>
                <a:extLst>
                  <a:ext uri="{0D108BD9-81ED-4DB2-BD59-A6C34878D82A}">
                    <a16:rowId xmlns:a16="http://schemas.microsoft.com/office/drawing/2014/main" val="10000"/>
                  </a:ext>
                </a:extLst>
              </a:tr>
              <a:tr h="1078522">
                <a:tc>
                  <a:txBody>
                    <a:bodyPr/>
                    <a:lstStyle/>
                    <a:p>
                      <a:pPr marL="0" marR="0" algn="just">
                        <a:lnSpc>
                          <a:spcPct val="115000"/>
                        </a:lnSpc>
                        <a:spcBef>
                          <a:spcPts val="0"/>
                        </a:spcBef>
                        <a:spcAft>
                          <a:spcPts val="0"/>
                        </a:spcAft>
                      </a:pPr>
                      <a:r>
                        <a:rPr lang="en-US" sz="1100" dirty="0">
                          <a:latin typeface="Calibri"/>
                          <a:ea typeface="Calibri"/>
                          <a:cs typeface="Times New Roman"/>
                        </a:rPr>
                        <a:t>4</a:t>
                      </a:r>
                    </a:p>
                  </a:txBody>
                  <a:tcPr marL="68580" marR="68580" marT="0" marB="0"/>
                </a:tc>
                <a:tc>
                  <a:txBody>
                    <a:bodyPr/>
                    <a:lstStyle/>
                    <a:p>
                      <a:pPr marL="0" marR="0" algn="just">
                        <a:lnSpc>
                          <a:spcPct val="115000"/>
                        </a:lnSpc>
                        <a:spcBef>
                          <a:spcPts val="0"/>
                        </a:spcBef>
                        <a:spcAft>
                          <a:spcPts val="0"/>
                        </a:spcAft>
                      </a:pPr>
                      <a:r>
                        <a:rPr lang="en-US" sz="1100" dirty="0">
                          <a:latin typeface="Calibri"/>
                          <a:ea typeface="Calibri"/>
                          <a:cs typeface="Times New Roman"/>
                        </a:rPr>
                        <a:t>ITO Ward 1(2) V Mrs, Deepali Sehgal</a:t>
                      </a:r>
                    </a:p>
                    <a:p>
                      <a:pPr marL="0" marR="0" algn="just">
                        <a:lnSpc>
                          <a:spcPct val="115000"/>
                        </a:lnSpc>
                        <a:spcBef>
                          <a:spcPts val="0"/>
                        </a:spcBef>
                        <a:spcAft>
                          <a:spcPts val="0"/>
                        </a:spcAft>
                      </a:pPr>
                      <a:r>
                        <a:rPr lang="en-US" sz="1100" dirty="0">
                          <a:latin typeface="Calibri"/>
                          <a:ea typeface="Calibri"/>
                          <a:cs typeface="Times New Roman"/>
                        </a:rPr>
                        <a:t>I.T.A .No.-5660/Del/2012</a:t>
                      </a:r>
                    </a:p>
                    <a:p>
                      <a:pPr marL="0" marR="0" algn="just">
                        <a:lnSpc>
                          <a:spcPct val="115000"/>
                        </a:lnSpc>
                        <a:spcBef>
                          <a:spcPts val="0"/>
                        </a:spcBef>
                        <a:spcAft>
                          <a:spcPts val="0"/>
                        </a:spcAft>
                      </a:pPr>
                      <a:r>
                        <a:rPr lang="en-US" sz="1100" dirty="0">
                          <a:latin typeface="Calibri"/>
                          <a:ea typeface="Calibri"/>
                          <a:cs typeface="Times New Roman"/>
                        </a:rPr>
                        <a:t>(05/09/2014)</a:t>
                      </a:r>
                    </a:p>
                  </a:txBody>
                  <a:tcPr marL="68580" marR="68580" marT="0" marB="0"/>
                </a:tc>
                <a:tc>
                  <a:txBody>
                    <a:bodyPr/>
                    <a:lstStyle/>
                    <a:p>
                      <a:pPr marL="0" marR="0" algn="just">
                        <a:lnSpc>
                          <a:spcPct val="115000"/>
                        </a:lnSpc>
                        <a:spcBef>
                          <a:spcPts val="0"/>
                        </a:spcBef>
                        <a:spcAft>
                          <a:spcPts val="0"/>
                        </a:spcAft>
                      </a:pPr>
                      <a:r>
                        <a:rPr lang="en-US" sz="1100" dirty="0">
                          <a:latin typeface="Calibri"/>
                          <a:ea typeface="Calibri"/>
                          <a:cs typeface="Times New Roman"/>
                        </a:rPr>
                        <a:t>The appellant has re-deposited the cash which had been withdrawn from bank account as well as from the capital account of her partnership firm.</a:t>
                      </a:r>
                    </a:p>
                  </a:txBody>
                  <a:tcPr marL="68580" marR="68580" marT="0" marB="0"/>
                </a:tc>
                <a:tc>
                  <a:txBody>
                    <a:bodyPr/>
                    <a:lstStyle/>
                    <a:p>
                      <a:pPr marL="0" marR="0" algn="ctr">
                        <a:lnSpc>
                          <a:spcPct val="115000"/>
                        </a:lnSpc>
                        <a:spcBef>
                          <a:spcPts val="0"/>
                        </a:spcBef>
                        <a:spcAft>
                          <a:spcPts val="0"/>
                        </a:spcAft>
                      </a:pPr>
                      <a:r>
                        <a:rPr lang="en-US" sz="1100" dirty="0">
                          <a:latin typeface="Calibri"/>
                          <a:ea typeface="Calibri"/>
                          <a:cs typeface="Times New Roman"/>
                        </a:rPr>
                        <a:t>1 to 5 months</a:t>
                      </a:r>
                    </a:p>
                  </a:txBody>
                  <a:tcPr marL="68580" marR="68580" marT="0" marB="0"/>
                </a:tc>
                <a:tc>
                  <a:txBody>
                    <a:bodyPr/>
                    <a:lstStyle/>
                    <a:p>
                      <a:pPr marL="0" marR="0" algn="just">
                        <a:lnSpc>
                          <a:spcPct val="115000"/>
                        </a:lnSpc>
                        <a:spcBef>
                          <a:spcPts val="0"/>
                        </a:spcBef>
                        <a:spcAft>
                          <a:spcPts val="0"/>
                        </a:spcAft>
                      </a:pPr>
                      <a:r>
                        <a:rPr lang="en-US" sz="1100" dirty="0">
                          <a:latin typeface="Calibri"/>
                          <a:ea typeface="Calibri"/>
                          <a:cs typeface="Times New Roman"/>
                        </a:rPr>
                        <a:t>Merely because there was a time gap between withdrawal of cash and its further deposit to the bank account, the amount cannot be treated as income from undisclosed sources u/s 69 of the Act in the hands of the assessee.</a:t>
                      </a:r>
                    </a:p>
                  </a:txBody>
                  <a:tcPr marL="68580" marR="68580" marT="0" marB="0"/>
                </a:tc>
                <a:extLst>
                  <a:ext uri="{0D108BD9-81ED-4DB2-BD59-A6C34878D82A}">
                    <a16:rowId xmlns:a16="http://schemas.microsoft.com/office/drawing/2014/main" val="10001"/>
                  </a:ext>
                </a:extLst>
              </a:tr>
              <a:tr h="1254738">
                <a:tc>
                  <a:txBody>
                    <a:bodyPr/>
                    <a:lstStyle/>
                    <a:p>
                      <a:pPr marL="0" marR="0" algn="just">
                        <a:lnSpc>
                          <a:spcPct val="115000"/>
                        </a:lnSpc>
                        <a:spcBef>
                          <a:spcPts val="0"/>
                        </a:spcBef>
                        <a:spcAft>
                          <a:spcPts val="0"/>
                        </a:spcAft>
                      </a:pPr>
                      <a:r>
                        <a:rPr lang="en-US" sz="1100" dirty="0">
                          <a:latin typeface="Calibri"/>
                          <a:ea typeface="Calibri"/>
                          <a:cs typeface="Times New Roman"/>
                        </a:rPr>
                        <a:t>5</a:t>
                      </a:r>
                    </a:p>
                  </a:txBody>
                  <a:tcPr marL="68580" marR="68580" marT="0" marB="0"/>
                </a:tc>
                <a:tc>
                  <a:txBody>
                    <a:bodyPr/>
                    <a:lstStyle/>
                    <a:p>
                      <a:pPr marL="0" marR="0" algn="just">
                        <a:lnSpc>
                          <a:spcPct val="115000"/>
                        </a:lnSpc>
                        <a:spcBef>
                          <a:spcPts val="0"/>
                        </a:spcBef>
                        <a:spcAft>
                          <a:spcPts val="0"/>
                        </a:spcAft>
                      </a:pPr>
                      <a:r>
                        <a:rPr lang="en-US" sz="1100" dirty="0">
                          <a:latin typeface="Calibri"/>
                          <a:ea typeface="Calibri"/>
                          <a:cs typeface="Times New Roman"/>
                        </a:rPr>
                        <a:t>DCIT Circle 4(1), New Delhi V Shri Nikhil Nanda </a:t>
                      </a:r>
                    </a:p>
                    <a:p>
                      <a:pPr marL="0" marR="0" algn="just">
                        <a:lnSpc>
                          <a:spcPct val="115000"/>
                        </a:lnSpc>
                        <a:spcBef>
                          <a:spcPts val="0"/>
                        </a:spcBef>
                        <a:spcAft>
                          <a:spcPts val="0"/>
                        </a:spcAft>
                      </a:pPr>
                      <a:r>
                        <a:rPr lang="en-US" sz="1100" dirty="0">
                          <a:latin typeface="Calibri"/>
                          <a:ea typeface="Calibri"/>
                          <a:cs typeface="Times New Roman"/>
                        </a:rPr>
                        <a:t>ITA NO. 3644/Del/2013</a:t>
                      </a:r>
                    </a:p>
                    <a:p>
                      <a:pPr marL="0" marR="0" algn="just">
                        <a:lnSpc>
                          <a:spcPct val="115000"/>
                        </a:lnSpc>
                        <a:spcBef>
                          <a:spcPts val="0"/>
                        </a:spcBef>
                        <a:spcAft>
                          <a:spcPts val="0"/>
                        </a:spcAft>
                      </a:pPr>
                      <a:r>
                        <a:rPr lang="en-US" sz="1100" dirty="0">
                          <a:latin typeface="Calibri"/>
                          <a:ea typeface="Calibri"/>
                          <a:cs typeface="Times New Roman"/>
                        </a:rPr>
                        <a:t>(18/03/2015)</a:t>
                      </a:r>
                    </a:p>
                  </a:txBody>
                  <a:tcPr marL="68580" marR="68580" marT="0" marB="0"/>
                </a:tc>
                <a:tc>
                  <a:txBody>
                    <a:bodyPr/>
                    <a:lstStyle/>
                    <a:p>
                      <a:pPr marL="0" marR="0" algn="just">
                        <a:lnSpc>
                          <a:spcPct val="115000"/>
                        </a:lnSpc>
                        <a:spcBef>
                          <a:spcPts val="0"/>
                        </a:spcBef>
                        <a:spcAft>
                          <a:spcPts val="0"/>
                        </a:spcAft>
                      </a:pPr>
                      <a:r>
                        <a:rPr lang="en-US" sz="1100" dirty="0">
                          <a:latin typeface="Calibri"/>
                          <a:ea typeface="Calibri"/>
                          <a:cs typeface="Times New Roman"/>
                        </a:rPr>
                        <a:t>The appellant has submitted that withdrawals had been made in cash since it was </a:t>
                      </a:r>
                      <a:r>
                        <a:rPr lang="en-US" sz="1100" b="1" i="1" u="sng" dirty="0">
                          <a:latin typeface="Calibri"/>
                          <a:ea typeface="Calibri"/>
                          <a:cs typeface="Times New Roman"/>
                        </a:rPr>
                        <a:t>interested in purchasing immovable properties</a:t>
                      </a:r>
                      <a:r>
                        <a:rPr lang="en-US" sz="1100" dirty="0">
                          <a:latin typeface="Calibri"/>
                          <a:ea typeface="Calibri"/>
                          <a:cs typeface="Times New Roman"/>
                        </a:rPr>
                        <a:t>, but since the deals did not materialize therefore, the amount was re deposited in his bank accounts by way of cash.</a:t>
                      </a:r>
                    </a:p>
                  </a:txBody>
                  <a:tcPr marL="68580" marR="68580" marT="0" marB="0"/>
                </a:tc>
                <a:tc>
                  <a:txBody>
                    <a:bodyPr/>
                    <a:lstStyle/>
                    <a:p>
                      <a:pPr marL="0" marR="0" algn="ctr">
                        <a:lnSpc>
                          <a:spcPct val="115000"/>
                        </a:lnSpc>
                        <a:spcBef>
                          <a:spcPts val="0"/>
                        </a:spcBef>
                        <a:spcAft>
                          <a:spcPts val="0"/>
                        </a:spcAft>
                      </a:pPr>
                      <a:r>
                        <a:rPr lang="en-US" sz="1100" dirty="0">
                          <a:latin typeface="Calibri"/>
                          <a:ea typeface="Calibri"/>
                          <a:cs typeface="Times New Roman"/>
                        </a:rPr>
                        <a:t>5 to 6 Months</a:t>
                      </a:r>
                    </a:p>
                  </a:txBody>
                  <a:tcPr marL="68580" marR="68580" marT="0" marB="0"/>
                </a:tc>
                <a:tc>
                  <a:txBody>
                    <a:bodyPr/>
                    <a:lstStyle/>
                    <a:p>
                      <a:pPr marL="0" marR="0" algn="just">
                        <a:lnSpc>
                          <a:spcPct val="115000"/>
                        </a:lnSpc>
                        <a:spcBef>
                          <a:spcPts val="0"/>
                        </a:spcBef>
                        <a:spcAft>
                          <a:spcPts val="0"/>
                        </a:spcAft>
                      </a:pPr>
                      <a:r>
                        <a:rPr lang="en-US" sz="1100" dirty="0">
                          <a:latin typeface="Calibri"/>
                          <a:ea typeface="Calibri"/>
                          <a:cs typeface="Times New Roman"/>
                        </a:rPr>
                        <a:t>Addition cannot be made or sustained on the basis that there was time gap between cash withdrawal from bank account and cash deposits in bank account.</a:t>
                      </a:r>
                    </a:p>
                  </a:txBody>
                  <a:tcPr marL="68580" marR="68580" marT="0" marB="0"/>
                </a:tc>
                <a:extLst>
                  <a:ext uri="{0D108BD9-81ED-4DB2-BD59-A6C34878D82A}">
                    <a16:rowId xmlns:a16="http://schemas.microsoft.com/office/drawing/2014/main" val="10002"/>
                  </a:ext>
                </a:extLst>
              </a:tr>
              <a:tr h="1446031">
                <a:tc>
                  <a:txBody>
                    <a:bodyPr/>
                    <a:lstStyle/>
                    <a:p>
                      <a:pPr marL="0" marR="0" algn="just">
                        <a:lnSpc>
                          <a:spcPct val="115000"/>
                        </a:lnSpc>
                        <a:spcBef>
                          <a:spcPts val="0"/>
                        </a:spcBef>
                        <a:spcAft>
                          <a:spcPts val="0"/>
                        </a:spcAft>
                      </a:pPr>
                      <a:r>
                        <a:rPr lang="en-US" sz="1100" dirty="0">
                          <a:latin typeface="Calibri"/>
                          <a:ea typeface="Calibri"/>
                          <a:cs typeface="Times New Roman"/>
                        </a:rPr>
                        <a:t>6</a:t>
                      </a:r>
                    </a:p>
                  </a:txBody>
                  <a:tcPr marL="68580" marR="68580" marT="0" marB="0"/>
                </a:tc>
                <a:tc>
                  <a:txBody>
                    <a:bodyPr/>
                    <a:lstStyle/>
                    <a:p>
                      <a:pPr marL="0" marR="0" algn="just">
                        <a:lnSpc>
                          <a:spcPct val="115000"/>
                        </a:lnSpc>
                        <a:spcBef>
                          <a:spcPts val="0"/>
                        </a:spcBef>
                        <a:spcAft>
                          <a:spcPts val="0"/>
                        </a:spcAft>
                      </a:pPr>
                      <a:r>
                        <a:rPr lang="en-US" sz="1100" dirty="0">
                          <a:latin typeface="Calibri"/>
                          <a:ea typeface="Calibri"/>
                          <a:cs typeface="Times New Roman"/>
                        </a:rPr>
                        <a:t>Moongipa investments Ltd. Vs ITO</a:t>
                      </a:r>
                    </a:p>
                    <a:p>
                      <a:pPr marL="0" marR="0" algn="just">
                        <a:lnSpc>
                          <a:spcPct val="115000"/>
                        </a:lnSpc>
                        <a:spcBef>
                          <a:spcPts val="0"/>
                        </a:spcBef>
                        <a:spcAft>
                          <a:spcPts val="0"/>
                        </a:spcAft>
                      </a:pPr>
                      <a:r>
                        <a:rPr lang="en-US" sz="1100" dirty="0">
                          <a:latin typeface="Calibri"/>
                          <a:ea typeface="Calibri"/>
                          <a:cs typeface="Times New Roman"/>
                        </a:rPr>
                        <a:t>30 taxmann.com 113 (Delhi - Trib.)</a:t>
                      </a:r>
                    </a:p>
                    <a:p>
                      <a:pPr marL="0" marR="0" algn="just">
                        <a:lnSpc>
                          <a:spcPct val="115000"/>
                        </a:lnSpc>
                        <a:spcBef>
                          <a:spcPts val="0"/>
                        </a:spcBef>
                        <a:spcAft>
                          <a:spcPts val="0"/>
                        </a:spcAft>
                      </a:pPr>
                      <a:r>
                        <a:rPr lang="en-US" sz="1100" dirty="0">
                          <a:latin typeface="Calibri"/>
                          <a:ea typeface="Calibri"/>
                          <a:cs typeface="Times New Roman"/>
                        </a:rPr>
                        <a:t>(05/08/2011)</a:t>
                      </a:r>
                    </a:p>
                  </a:txBody>
                  <a:tcPr marL="68580" marR="68580" marT="0" marB="0"/>
                </a:tc>
                <a:tc>
                  <a:txBody>
                    <a:bodyPr/>
                    <a:lstStyle/>
                    <a:p>
                      <a:pPr marL="0" marR="0" algn="just">
                        <a:lnSpc>
                          <a:spcPct val="115000"/>
                        </a:lnSpc>
                        <a:spcBef>
                          <a:spcPts val="0"/>
                        </a:spcBef>
                        <a:spcAft>
                          <a:spcPts val="0"/>
                        </a:spcAft>
                      </a:pPr>
                      <a:r>
                        <a:rPr lang="en-US" sz="1100" dirty="0">
                          <a:latin typeface="Calibri"/>
                          <a:ea typeface="Calibri"/>
                          <a:cs typeface="Times New Roman"/>
                        </a:rPr>
                        <a:t>The reason for frequent withdrawals and deposits from the bank account was to </a:t>
                      </a:r>
                      <a:r>
                        <a:rPr lang="en-US" sz="1100" b="1" i="1" u="sng" dirty="0">
                          <a:latin typeface="Calibri"/>
                          <a:ea typeface="Calibri"/>
                          <a:cs typeface="Times New Roman"/>
                        </a:rPr>
                        <a:t>maintain NSE margins</a:t>
                      </a:r>
                      <a:r>
                        <a:rPr lang="en-US" sz="1100" dirty="0">
                          <a:latin typeface="Calibri"/>
                          <a:ea typeface="Calibri"/>
                          <a:cs typeface="Times New Roman"/>
                        </a:rPr>
                        <a:t> and to ensure the clearance of cheques issued.</a:t>
                      </a:r>
                    </a:p>
                  </a:txBody>
                  <a:tcPr marL="68580" marR="68580" marT="0" marB="0"/>
                </a:tc>
                <a:tc>
                  <a:txBody>
                    <a:bodyPr/>
                    <a:lstStyle/>
                    <a:p>
                      <a:pPr marL="0" marR="0" algn="ctr">
                        <a:lnSpc>
                          <a:spcPct val="115000"/>
                        </a:lnSpc>
                        <a:spcBef>
                          <a:spcPts val="0"/>
                        </a:spcBef>
                        <a:spcAft>
                          <a:spcPts val="0"/>
                        </a:spcAft>
                      </a:pPr>
                      <a:r>
                        <a:rPr lang="en-US" sz="1100" dirty="0">
                          <a:latin typeface="Calibri"/>
                          <a:ea typeface="Calibri"/>
                          <a:cs typeface="Times New Roman"/>
                        </a:rPr>
                        <a:t>Varied</a:t>
                      </a:r>
                    </a:p>
                  </a:txBody>
                  <a:tcPr marL="68580" marR="68580" marT="0" marB="0"/>
                </a:tc>
                <a:tc>
                  <a:txBody>
                    <a:bodyPr/>
                    <a:lstStyle/>
                    <a:p>
                      <a:pPr marL="0" marR="0" algn="just">
                        <a:lnSpc>
                          <a:spcPct val="115000"/>
                        </a:lnSpc>
                        <a:spcBef>
                          <a:spcPts val="0"/>
                        </a:spcBef>
                        <a:spcAft>
                          <a:spcPts val="0"/>
                        </a:spcAft>
                      </a:pPr>
                      <a:r>
                        <a:rPr lang="en-US" sz="1100" dirty="0">
                          <a:latin typeface="Calibri"/>
                          <a:ea typeface="Calibri"/>
                          <a:cs typeface="Times New Roman"/>
                        </a:rPr>
                        <a:t> The addition could not be made or sustained on the basis that there was time gap between withdrawal and deposits. Therefore, the addition was to be deleted.</a:t>
                      </a:r>
                    </a:p>
                  </a:txBody>
                  <a:tcPr marL="68580" marR="68580" marT="0" marB="0"/>
                </a:tc>
                <a:extLst>
                  <a:ext uri="{0D108BD9-81ED-4DB2-BD59-A6C34878D82A}">
                    <a16:rowId xmlns:a16="http://schemas.microsoft.com/office/drawing/2014/main" val="10003"/>
                  </a:ext>
                </a:extLst>
              </a:tr>
            </a:tbl>
          </a:graphicData>
        </a:graphic>
      </p:graphicFrame>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341784"/>
            <a:ext cx="8229600" cy="1143000"/>
          </a:xfrm>
        </p:spPr>
        <p:txBody>
          <a:bodyPr>
            <a:normAutofit/>
          </a:bodyPr>
          <a:lstStyle/>
          <a:p>
            <a:r>
              <a:rPr lang="en-US" sz="3600" dirty="0"/>
              <a:t>Issues u/s Sec 68</a:t>
            </a:r>
          </a:p>
        </p:txBody>
      </p:sp>
      <p:sp>
        <p:nvSpPr>
          <p:cNvPr id="3" name="Content Placeholder 2"/>
          <p:cNvSpPr>
            <a:spLocks noGrp="1"/>
          </p:cNvSpPr>
          <p:nvPr>
            <p:ph idx="1"/>
          </p:nvPr>
        </p:nvSpPr>
        <p:spPr>
          <a:xfrm>
            <a:off x="467544" y="1340768"/>
            <a:ext cx="8229600" cy="4525963"/>
          </a:xfrm>
        </p:spPr>
        <p:txBody>
          <a:bodyPr/>
          <a:lstStyle/>
          <a:p>
            <a:pPr>
              <a:buNone/>
            </a:pPr>
            <a:r>
              <a:rPr lang="en-US" sz="2200" b="1" i="1" dirty="0">
                <a:solidFill>
                  <a:srgbClr val="FF0000"/>
                </a:solidFill>
              </a:rPr>
              <a:t>Issue-1</a:t>
            </a:r>
          </a:p>
          <a:p>
            <a:pPr>
              <a:buNone/>
            </a:pPr>
            <a:r>
              <a:rPr lang="en-US" sz="2200" b="1" i="1" dirty="0">
                <a:solidFill>
                  <a:srgbClr val="FF0000"/>
                </a:solidFill>
              </a:rPr>
              <a:t>Can Assessee seek aid of section 131 to prove the genuineness of transactions:</a:t>
            </a:r>
          </a:p>
          <a:p>
            <a:pPr>
              <a:buNone/>
            </a:pPr>
            <a:r>
              <a:rPr lang="en-US" sz="2000" b="1" dirty="0"/>
              <a:t>CIT v. Kamdhenu Vyapar Co. Ltd. [2003] 263 ITR 692 (Cal.),</a:t>
            </a:r>
            <a:r>
              <a:rPr lang="en-US" sz="2000" i="1" dirty="0"/>
              <a:t> </a:t>
            </a:r>
          </a:p>
          <a:p>
            <a:pPr marL="0" indent="0" algn="just">
              <a:buNone/>
            </a:pPr>
            <a:r>
              <a:rPr lang="en-US" sz="2000" dirty="0"/>
              <a:t>It has been observed that simple disclosure of certain materials will not help the assessee to discharge the burden of proving the credits u/s. 68 of the Income-tax Act, 1961. Until the onus is </a:t>
            </a:r>
            <a:r>
              <a:rPr lang="en-US" sz="2000" i="1" dirty="0"/>
              <a:t>prima facie</a:t>
            </a:r>
            <a:r>
              <a:rPr lang="en-US" sz="2000" dirty="0"/>
              <a:t> discharged by the assessee, it never shifts on the Department. But in order to ascertain whether </a:t>
            </a:r>
            <a:r>
              <a:rPr lang="en-US" sz="2000" i="1" dirty="0"/>
              <a:t>prima facie</a:t>
            </a:r>
            <a:r>
              <a:rPr lang="en-US" sz="2000" dirty="0"/>
              <a:t> onus has or has not been discharged, the A.O. has a duty to enquire into the materials so disclosed. The assessee may seek assistance of section 131 of the Act for the purpose of proving its own case</a:t>
            </a:r>
          </a:p>
          <a:p>
            <a:pPr marL="85725" indent="-85725" algn="just">
              <a:buNone/>
            </a:pPr>
            <a:endParaRPr lang="en-GB" sz="2000" dirty="0"/>
          </a:p>
          <a:p>
            <a:pPr marL="85725" indent="-85725" algn="just">
              <a:buNone/>
            </a:pPr>
            <a:endParaRPr lang="en-US" sz="2000"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58</a:t>
            </a:fld>
            <a:endParaRPr lang="en-IN"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40768"/>
            <a:ext cx="8229600" cy="4525963"/>
          </a:xfrm>
        </p:spPr>
        <p:txBody>
          <a:bodyPr/>
          <a:lstStyle/>
          <a:p>
            <a:pPr>
              <a:buNone/>
            </a:pPr>
            <a:r>
              <a:rPr lang="en-US" sz="2200" b="1" i="1" dirty="0">
                <a:solidFill>
                  <a:srgbClr val="FF0000"/>
                </a:solidFill>
              </a:rPr>
              <a:t>Issue-2</a:t>
            </a:r>
          </a:p>
          <a:p>
            <a:pPr>
              <a:buNone/>
            </a:pPr>
            <a:r>
              <a:rPr lang="en-US" sz="2200" b="1" i="1" dirty="0">
                <a:solidFill>
                  <a:srgbClr val="FF0000"/>
                </a:solidFill>
              </a:rPr>
              <a:t>Can Assessee file an Affidavit confirming the factual matrix and state that, cash credits are genuine … whether it has a legal acceptance</a:t>
            </a:r>
          </a:p>
          <a:p>
            <a:pPr>
              <a:buNone/>
            </a:pPr>
            <a:r>
              <a:rPr lang="en-US" sz="2000" b="1" dirty="0"/>
              <a:t>Mehta Parikh &amp; Co V. CIT – 30 ITR 181 (SC)</a:t>
            </a:r>
            <a:r>
              <a:rPr lang="en-US" sz="2000" i="1" dirty="0"/>
              <a:t> </a:t>
            </a:r>
          </a:p>
          <a:p>
            <a:pPr marL="0" indent="12700" algn="just">
              <a:buNone/>
            </a:pPr>
            <a:r>
              <a:rPr lang="en-US" sz="2000" dirty="0">
                <a:effectLst/>
                <a:latin typeface="+mj-lt"/>
              </a:rPr>
              <a:t>The cash book of the appellants was accepted and the entries therein were not challenged. No further documents or vouchers in relation to those entries were called for, nor was the presence of the deponents of the three </a:t>
            </a:r>
            <a:r>
              <a:rPr lang="en-US" sz="2000" b="1" dirty="0">
                <a:solidFill>
                  <a:srgbClr val="FF0000"/>
                </a:solidFill>
                <a:effectLst/>
                <a:latin typeface="+mj-lt"/>
              </a:rPr>
              <a:t>affidavits </a:t>
            </a:r>
            <a:r>
              <a:rPr lang="en-US" sz="2000" dirty="0">
                <a:effectLst/>
                <a:latin typeface="+mj-lt"/>
              </a:rPr>
              <a:t>considered necessary by either party. The appellants took it that the </a:t>
            </a:r>
            <a:r>
              <a:rPr lang="en-US" sz="2000" b="1" dirty="0">
                <a:solidFill>
                  <a:srgbClr val="FF0000"/>
                </a:solidFill>
                <a:effectLst/>
                <a:latin typeface="+mj-lt"/>
              </a:rPr>
              <a:t>affidavits </a:t>
            </a:r>
            <a:r>
              <a:rPr lang="en-US" sz="2000" dirty="0">
                <a:effectLst/>
                <a:latin typeface="+mj-lt"/>
              </a:rPr>
              <a:t>of these parties were enough and neither the AAC, nor the ITO, who was present at the hearing of the appeal before the AAC, considered it necessary to call for them in order to cross- examine them with reference to the statements made by them in their </a:t>
            </a:r>
            <a:r>
              <a:rPr lang="en-US" sz="2000" b="1" dirty="0">
                <a:solidFill>
                  <a:srgbClr val="FF0000"/>
                </a:solidFill>
                <a:effectLst/>
                <a:latin typeface="+mj-lt"/>
              </a:rPr>
              <a:t>affidavits</a:t>
            </a:r>
            <a:r>
              <a:rPr lang="en-US" sz="2000" dirty="0">
                <a:effectLst/>
                <a:latin typeface="+mj-lt"/>
              </a:rPr>
              <a:t>. Under these circumstances, it was not open to the Revenue to challenge the correctness of the cash entries or the statements made by those deponents in their </a:t>
            </a:r>
            <a:r>
              <a:rPr lang="en-US" sz="2000" b="1" dirty="0">
                <a:solidFill>
                  <a:srgbClr val="FF0000"/>
                </a:solidFill>
                <a:effectLst/>
                <a:latin typeface="+mj-lt"/>
              </a:rPr>
              <a:t>affidavits</a:t>
            </a:r>
            <a:r>
              <a:rPr lang="en-US" sz="2000" dirty="0">
                <a:effectLst/>
                <a:latin typeface="+mj-lt"/>
              </a:rPr>
              <a:t>.</a:t>
            </a:r>
            <a:endParaRPr lang="en-US" sz="2000" dirty="0">
              <a:latin typeface="+mj-lt"/>
            </a:endParaRPr>
          </a:p>
          <a:p>
            <a:pPr marL="85725" indent="-85725" algn="just">
              <a:buNone/>
            </a:pPr>
            <a:endParaRPr lang="en-US" sz="2000"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59</a:t>
            </a:fld>
            <a:endParaRPr lang="en-IN" dirty="0"/>
          </a:p>
        </p:txBody>
      </p:sp>
      <p:sp>
        <p:nvSpPr>
          <p:cNvPr id="7" name="Title 1">
            <a:extLst>
              <a:ext uri="{FF2B5EF4-FFF2-40B4-BE49-F238E27FC236}">
                <a16:creationId xmlns:a16="http://schemas.microsoft.com/office/drawing/2014/main" id="{5F77844D-A843-8DB1-B38C-158B795A67AB}"/>
              </a:ext>
            </a:extLst>
          </p:cNvPr>
          <p:cNvSpPr>
            <a:spLocks noGrp="1"/>
          </p:cNvSpPr>
          <p:nvPr>
            <p:ph type="title"/>
          </p:nvPr>
        </p:nvSpPr>
        <p:spPr>
          <a:xfrm>
            <a:off x="285720" y="341784"/>
            <a:ext cx="8229600" cy="1143000"/>
          </a:xfrm>
        </p:spPr>
        <p:txBody>
          <a:bodyPr>
            <a:normAutofit/>
          </a:bodyPr>
          <a:lstStyle/>
          <a:p>
            <a:r>
              <a:rPr lang="en-US" sz="3600" dirty="0"/>
              <a:t>Issues u/s Sec 68</a:t>
            </a:r>
          </a:p>
        </p:txBody>
      </p:sp>
    </p:spTree>
    <p:extLst>
      <p:ext uri="{BB962C8B-B14F-4D97-AF65-F5344CB8AC3E}">
        <p14:creationId xmlns:p14="http://schemas.microsoft.com/office/powerpoint/2010/main" val="1292264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242976-EDCC-6C7F-AA83-8D23D19569D0}"/>
              </a:ext>
            </a:extLst>
          </p:cNvPr>
          <p:cNvSpPr>
            <a:spLocks noGrp="1"/>
          </p:cNvSpPr>
          <p:nvPr>
            <p:ph idx="1"/>
          </p:nvPr>
        </p:nvSpPr>
        <p:spPr>
          <a:xfrm>
            <a:off x="457200" y="1052736"/>
            <a:ext cx="8229600" cy="5073427"/>
          </a:xfrm>
        </p:spPr>
        <p:txBody>
          <a:bodyPr/>
          <a:lstStyle/>
          <a:p>
            <a:pPr algn="just"/>
            <a:r>
              <a:rPr lang="en-US" sz="1800" dirty="0"/>
              <a:t>Where </a:t>
            </a:r>
            <a:r>
              <a:rPr lang="en-US" sz="2400" b="1" i="1" dirty="0">
                <a:solidFill>
                  <a:srgbClr val="FF0000"/>
                </a:solidFill>
              </a:rPr>
              <a:t>any sum </a:t>
            </a:r>
            <a:r>
              <a:rPr lang="en-US" sz="1800" dirty="0"/>
              <a:t>is found credited in the books of an assessee maintained for any previous year, and the assessee offers no explanation about the nature and source thereof or the explanation offered by him is not, in the opinion of the 59[Assessing] Officer, satisfactory, the sum so credited may be charged to income-tax as the income of the assessee of that previous year</a:t>
            </a:r>
          </a:p>
          <a:p>
            <a:endParaRPr lang="en-US" sz="1800" dirty="0"/>
          </a:p>
          <a:p>
            <a:pPr algn="just"/>
            <a:r>
              <a:rPr lang="en-US" sz="2400" b="0" i="0" u="none" strike="noStrike" baseline="0" dirty="0">
                <a:latin typeface="CIDFont+F6"/>
              </a:rPr>
              <a:t>Allotment of shares in lieu of goodwill and without any monetary consideration : Zexus Air </a:t>
            </a:r>
            <a:r>
              <a:rPr lang="en-IN" sz="2400" b="0" i="0" u="none" strike="noStrike" baseline="0" dirty="0">
                <a:latin typeface="CIDFont+F6"/>
              </a:rPr>
              <a:t>Services Pvt Ltd 2021-TIOL-1225-ITAT-DEL</a:t>
            </a:r>
          </a:p>
          <a:p>
            <a:pPr algn="l"/>
            <a:endParaRPr lang="en-IN" sz="2400" b="0" i="0" u="none" strike="noStrike" baseline="0" dirty="0">
              <a:latin typeface="CIDFont+F6"/>
            </a:endParaRPr>
          </a:p>
          <a:p>
            <a:pPr algn="just"/>
            <a:r>
              <a:rPr lang="en-US" sz="2400" b="0" i="0" u="none" strike="noStrike" baseline="0" dirty="0">
                <a:latin typeface="CIDFont+F6"/>
              </a:rPr>
              <a:t>Issuance of shares at a premium by the assessee company to other companies in exchange for their shares by showing adjustments in its books does not attract section 68 : TS-634-ITAT- </a:t>
            </a:r>
            <a:r>
              <a:rPr lang="en-IN" sz="2400" b="0" i="0" u="none" strike="noStrike" baseline="0" dirty="0">
                <a:latin typeface="CIDFont+F6"/>
              </a:rPr>
              <a:t>2020(Kol)</a:t>
            </a:r>
            <a:endParaRPr lang="en-US" sz="2400" b="0" i="0" u="none" strike="noStrike" baseline="0" dirty="0">
              <a:latin typeface="CIDFont+F6"/>
            </a:endParaRPr>
          </a:p>
          <a:p>
            <a:endParaRPr lang="en-IN" sz="2400" dirty="0"/>
          </a:p>
        </p:txBody>
      </p:sp>
      <p:sp>
        <p:nvSpPr>
          <p:cNvPr id="4" name="Slide Number Placeholder 3">
            <a:extLst>
              <a:ext uri="{FF2B5EF4-FFF2-40B4-BE49-F238E27FC236}">
                <a16:creationId xmlns:a16="http://schemas.microsoft.com/office/drawing/2014/main" id="{EAC2AA55-BAC2-5BED-E116-2A5EF17DD9CD}"/>
              </a:ext>
            </a:extLst>
          </p:cNvPr>
          <p:cNvSpPr>
            <a:spLocks noGrp="1"/>
          </p:cNvSpPr>
          <p:nvPr>
            <p:ph type="sldNum" sz="quarter" idx="12"/>
          </p:nvPr>
        </p:nvSpPr>
        <p:spPr/>
        <p:txBody>
          <a:bodyPr/>
          <a:lstStyle/>
          <a:p>
            <a:fld id="{1DDE8EEB-6852-48E6-9E57-F93CCB2C50B9}" type="slidenum">
              <a:rPr lang="en-IN" smtClean="0"/>
              <a:pPr/>
              <a:t>6</a:t>
            </a:fld>
            <a:endParaRPr lang="en-IN" dirty="0"/>
          </a:p>
        </p:txBody>
      </p:sp>
      <p:sp>
        <p:nvSpPr>
          <p:cNvPr id="7" name="Title 1">
            <a:extLst>
              <a:ext uri="{FF2B5EF4-FFF2-40B4-BE49-F238E27FC236}">
                <a16:creationId xmlns:a16="http://schemas.microsoft.com/office/drawing/2014/main" id="{55A2DFEA-60ED-210E-1DA8-F6543D0AA9CD}"/>
              </a:ext>
            </a:extLst>
          </p:cNvPr>
          <p:cNvSpPr txBox="1">
            <a:spLocks/>
          </p:cNvSpPr>
          <p:nvPr/>
        </p:nvSpPr>
        <p:spPr>
          <a:xfrm>
            <a:off x="457200" y="341784"/>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N" sz="3600" dirty="0"/>
              <a:t>… any sum … (contd..)</a:t>
            </a:r>
          </a:p>
        </p:txBody>
      </p:sp>
    </p:spTree>
    <p:extLst>
      <p:ext uri="{BB962C8B-B14F-4D97-AF65-F5344CB8AC3E}">
        <p14:creationId xmlns:p14="http://schemas.microsoft.com/office/powerpoint/2010/main" val="272105800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229600" cy="4785395"/>
          </a:xfrm>
        </p:spPr>
        <p:txBody>
          <a:bodyPr/>
          <a:lstStyle/>
          <a:p>
            <a:pPr>
              <a:buNone/>
            </a:pPr>
            <a:r>
              <a:rPr lang="en-US" sz="2200" b="1" i="1" dirty="0">
                <a:solidFill>
                  <a:srgbClr val="FF0000"/>
                </a:solidFill>
              </a:rPr>
              <a:t>Issue-3 </a:t>
            </a:r>
          </a:p>
          <a:p>
            <a:pPr algn="just">
              <a:buNone/>
            </a:pPr>
            <a:r>
              <a:rPr lang="en-US" sz="2200" b="1" i="1" dirty="0">
                <a:solidFill>
                  <a:srgbClr val="FF0000"/>
                </a:solidFill>
              </a:rPr>
              <a:t>Whether scheme of the two provisos of section 68 leads to double / triple addition ? If so when addition takes place in source company,  automatically target co should get benefit</a:t>
            </a:r>
          </a:p>
          <a:p>
            <a:pPr>
              <a:buNone/>
            </a:pPr>
            <a:endParaRPr lang="en-US" sz="1800" b="1" i="1" dirty="0">
              <a:solidFill>
                <a:srgbClr val="FF0000"/>
              </a:solidFill>
            </a:endParaRPr>
          </a:p>
          <a:p>
            <a:pPr marL="85725" indent="-85725" algn="just">
              <a:buNone/>
            </a:pPr>
            <a:r>
              <a:rPr lang="en-US" sz="1800" dirty="0"/>
              <a:t>If we peruse the overall scheme (and especially the two provisos), it appears, assessee has to substantiate sources of funds of the 3</a:t>
            </a:r>
            <a:r>
              <a:rPr lang="en-US" sz="1800" baseline="30000" dirty="0"/>
              <a:t>rd</a:t>
            </a:r>
            <a:r>
              <a:rPr lang="en-US" sz="1800" dirty="0"/>
              <a:t> party creditor. Now, if “a” in unable to prove the same, there will be addition in “a” hands … for sure …</a:t>
            </a:r>
          </a:p>
          <a:p>
            <a:pPr marL="85725" indent="-85725" algn="just">
              <a:buNone/>
            </a:pPr>
            <a:endParaRPr lang="en-US" sz="1800" dirty="0"/>
          </a:p>
          <a:p>
            <a:pPr marL="85725" indent="-85725" algn="just">
              <a:buNone/>
            </a:pPr>
            <a:r>
              <a:rPr lang="en-US" sz="1800" dirty="0"/>
              <a:t>Tomorrow, it may happen that, the AO of the 3</a:t>
            </a:r>
            <a:r>
              <a:rPr lang="en-US" sz="1800" baseline="30000" dirty="0"/>
              <a:t>rd</a:t>
            </a:r>
            <a:r>
              <a:rPr lang="en-US" sz="1800" dirty="0"/>
              <a:t> party creditor does not treat the investments of such creditor as unexplained / tainted … then double taxation will take place</a:t>
            </a:r>
          </a:p>
          <a:p>
            <a:pPr marL="85725" indent="-85725" algn="just">
              <a:buNone/>
            </a:pPr>
            <a:endParaRPr lang="en-US" sz="1800" dirty="0"/>
          </a:p>
          <a:p>
            <a:pPr marL="85725" indent="-85725" algn="just">
              <a:buNone/>
            </a:pPr>
            <a:r>
              <a:rPr lang="en-US" sz="1800" dirty="0"/>
              <a:t>Can this 3</a:t>
            </a:r>
            <a:r>
              <a:rPr lang="en-US" sz="1800" baseline="30000" dirty="0"/>
              <a:t>rd</a:t>
            </a:r>
            <a:r>
              <a:rPr lang="en-US" sz="1800" dirty="0"/>
              <a:t> party assessment be not made a cause for removal of additions</a:t>
            </a:r>
          </a:p>
          <a:p>
            <a:pPr marL="85725" indent="-85725" algn="just">
              <a:buNone/>
            </a:pPr>
            <a:endParaRPr lang="en-US" sz="2000" dirty="0"/>
          </a:p>
          <a:p>
            <a:pPr marL="85725" indent="-85725" algn="just">
              <a:buNone/>
            </a:pPr>
            <a:endParaRPr lang="en-US" sz="2000"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60</a:t>
            </a:fld>
            <a:endParaRPr lang="en-IN" dirty="0"/>
          </a:p>
        </p:txBody>
      </p:sp>
      <p:sp>
        <p:nvSpPr>
          <p:cNvPr id="7" name="Title 1">
            <a:extLst>
              <a:ext uri="{FF2B5EF4-FFF2-40B4-BE49-F238E27FC236}">
                <a16:creationId xmlns:a16="http://schemas.microsoft.com/office/drawing/2014/main" id="{5DD936AB-8B4C-853A-82BC-F923164CC887}"/>
              </a:ext>
            </a:extLst>
          </p:cNvPr>
          <p:cNvSpPr>
            <a:spLocks noGrp="1"/>
          </p:cNvSpPr>
          <p:nvPr>
            <p:ph type="title"/>
          </p:nvPr>
        </p:nvSpPr>
        <p:spPr>
          <a:xfrm>
            <a:off x="285720" y="341784"/>
            <a:ext cx="8229600" cy="1143000"/>
          </a:xfrm>
        </p:spPr>
        <p:txBody>
          <a:bodyPr>
            <a:normAutofit/>
          </a:bodyPr>
          <a:lstStyle/>
          <a:p>
            <a:r>
              <a:rPr lang="en-US" sz="3600" dirty="0"/>
              <a:t>Issues u/s Sec 68</a:t>
            </a:r>
          </a:p>
        </p:txBody>
      </p:sp>
    </p:spTree>
    <p:extLst>
      <p:ext uri="{BB962C8B-B14F-4D97-AF65-F5344CB8AC3E}">
        <p14:creationId xmlns:p14="http://schemas.microsoft.com/office/powerpoint/2010/main" val="30610173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6856" y="1351309"/>
            <a:ext cx="8229600" cy="4525963"/>
          </a:xfrm>
        </p:spPr>
        <p:txBody>
          <a:bodyPr/>
          <a:lstStyle/>
          <a:p>
            <a:pPr>
              <a:buNone/>
            </a:pPr>
            <a:r>
              <a:rPr lang="en-US" sz="2200" b="1" i="1" dirty="0">
                <a:solidFill>
                  <a:srgbClr val="FF0000"/>
                </a:solidFill>
              </a:rPr>
              <a:t>Issue-4</a:t>
            </a:r>
          </a:p>
          <a:p>
            <a:pPr>
              <a:buNone/>
            </a:pPr>
            <a:r>
              <a:rPr lang="en-US" sz="2200" b="1" dirty="0">
                <a:solidFill>
                  <a:srgbClr val="FF0000"/>
                </a:solidFill>
              </a:rPr>
              <a:t>Whether presumption of “</a:t>
            </a:r>
            <a:r>
              <a:rPr lang="en-US" sz="2200" b="1" dirty="0" err="1">
                <a:solidFill>
                  <a:srgbClr val="FF0000"/>
                </a:solidFill>
              </a:rPr>
              <a:t>truthness</a:t>
            </a:r>
            <a:r>
              <a:rPr lang="en-US" sz="2200" b="1" dirty="0">
                <a:solidFill>
                  <a:srgbClr val="FF0000"/>
                </a:solidFill>
              </a:rPr>
              <a:t> of records” found in search / survey u/s 132 or 133A of the ITA, 1961, have any  impact on presumption u/s 68 ?</a:t>
            </a:r>
          </a:p>
          <a:p>
            <a:pPr>
              <a:buNone/>
            </a:pPr>
            <a:endParaRPr lang="en-US" sz="2200" b="1" i="1" dirty="0">
              <a:solidFill>
                <a:srgbClr val="FF0000"/>
              </a:solidFill>
            </a:endParaRPr>
          </a:p>
          <a:p>
            <a:pPr marL="85725" indent="-85725" algn="just">
              <a:buNone/>
            </a:pPr>
            <a:r>
              <a:rPr lang="en-US" sz="1900" dirty="0"/>
              <a:t>In search / survey case, law presumes that whatever </a:t>
            </a:r>
            <a:r>
              <a:rPr lang="en-US" sz="1900" dirty="0" err="1"/>
              <a:t>reecords</a:t>
            </a:r>
            <a:r>
              <a:rPr lang="en-US" sz="1900" dirty="0"/>
              <a:t> found during the course of search / survey is deemed as “true” as per section 132(4) / 292C</a:t>
            </a:r>
          </a:p>
          <a:p>
            <a:pPr marL="85725" indent="-85725" algn="just">
              <a:buNone/>
            </a:pPr>
            <a:endParaRPr lang="en-US" sz="1900" dirty="0"/>
          </a:p>
          <a:p>
            <a:pPr marL="85725" indent="-85725" algn="just">
              <a:buNone/>
            </a:pPr>
            <a:r>
              <a:rPr lang="en-US" sz="1900" dirty="0"/>
              <a:t>If some creditors are appearing in books found and seized in case of search, or impounded in course of survey, whether this fiction runs counter to the heavy onus concept in case of “a”</a:t>
            </a:r>
          </a:p>
          <a:p>
            <a:pPr marL="85725" indent="-85725" algn="just">
              <a:buNone/>
            </a:pPr>
            <a:endParaRPr lang="en-US" sz="1900" dirty="0"/>
          </a:p>
          <a:p>
            <a:pPr marL="85725" indent="-85725" algn="just">
              <a:buNone/>
            </a:pPr>
            <a:r>
              <a:rPr lang="en-US" sz="1900" dirty="0"/>
              <a:t>If not, are we not having a conflict ??</a:t>
            </a:r>
          </a:p>
          <a:p>
            <a:pPr marL="85725" indent="-85725" algn="just">
              <a:buNone/>
            </a:pPr>
            <a:endParaRPr lang="en-US" sz="2000" dirty="0"/>
          </a:p>
        </p:txBody>
      </p:sp>
      <p:sp>
        <p:nvSpPr>
          <p:cNvPr id="4" name="Slide Number Placeholder 3"/>
          <p:cNvSpPr>
            <a:spLocks noGrp="1"/>
          </p:cNvSpPr>
          <p:nvPr>
            <p:ph type="sldNum" sz="quarter" idx="12"/>
          </p:nvPr>
        </p:nvSpPr>
        <p:spPr/>
        <p:txBody>
          <a:bodyPr/>
          <a:lstStyle/>
          <a:p>
            <a:fld id="{1DDE8EEB-6852-48E6-9E57-F93CCB2C50B9}" type="slidenum">
              <a:rPr lang="en-IN" smtClean="0"/>
              <a:pPr/>
              <a:t>61</a:t>
            </a:fld>
            <a:endParaRPr lang="en-IN" dirty="0"/>
          </a:p>
        </p:txBody>
      </p:sp>
      <p:sp>
        <p:nvSpPr>
          <p:cNvPr id="7" name="Title 1">
            <a:extLst>
              <a:ext uri="{FF2B5EF4-FFF2-40B4-BE49-F238E27FC236}">
                <a16:creationId xmlns:a16="http://schemas.microsoft.com/office/drawing/2014/main" id="{06CF225E-8491-228A-3DDF-58F65B0C3CC1}"/>
              </a:ext>
            </a:extLst>
          </p:cNvPr>
          <p:cNvSpPr>
            <a:spLocks noGrp="1"/>
          </p:cNvSpPr>
          <p:nvPr>
            <p:ph type="title"/>
          </p:nvPr>
        </p:nvSpPr>
        <p:spPr>
          <a:xfrm>
            <a:off x="285720" y="341784"/>
            <a:ext cx="8229600" cy="1143000"/>
          </a:xfrm>
        </p:spPr>
        <p:txBody>
          <a:bodyPr>
            <a:normAutofit/>
          </a:bodyPr>
          <a:lstStyle/>
          <a:p>
            <a:r>
              <a:rPr lang="en-US" sz="3600" dirty="0"/>
              <a:t>Issues u/s Sec 68</a:t>
            </a:r>
          </a:p>
        </p:txBody>
      </p:sp>
    </p:spTree>
    <p:extLst>
      <p:ext uri="{BB962C8B-B14F-4D97-AF65-F5344CB8AC3E}">
        <p14:creationId xmlns:p14="http://schemas.microsoft.com/office/powerpoint/2010/main" val="215192681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6856" y="1379909"/>
            <a:ext cx="8229600" cy="4857403"/>
          </a:xfrm>
        </p:spPr>
        <p:txBody>
          <a:bodyPr/>
          <a:lstStyle/>
          <a:p>
            <a:pPr>
              <a:buNone/>
            </a:pPr>
            <a:r>
              <a:rPr lang="en-US" sz="2200" b="1" i="1" dirty="0">
                <a:solidFill>
                  <a:srgbClr val="FF0000"/>
                </a:solidFill>
              </a:rPr>
              <a:t>Issue-5</a:t>
            </a:r>
          </a:p>
          <a:p>
            <a:pPr>
              <a:buNone/>
            </a:pPr>
            <a:r>
              <a:rPr lang="en-US" sz="2200" b="1" i="1" dirty="0">
                <a:solidFill>
                  <a:srgbClr val="FF0000"/>
                </a:solidFill>
              </a:rPr>
              <a:t>Whether presumption u/s 68 (i.e. taxing Assessee as owner of the income represented by some creditor) runs contrary to BENAMI Act </a:t>
            </a:r>
          </a:p>
          <a:p>
            <a:pPr>
              <a:buNone/>
            </a:pPr>
            <a:endParaRPr lang="en-US" sz="2200" b="1" i="1" dirty="0">
              <a:solidFill>
                <a:srgbClr val="FF0000"/>
              </a:solidFill>
            </a:endParaRPr>
          </a:p>
          <a:p>
            <a:pPr marL="85725" indent="-85725" algn="just">
              <a:buNone/>
            </a:pPr>
            <a:r>
              <a:rPr lang="en-US" sz="1600" dirty="0"/>
              <a:t>Under BENAMI Act, if an assessee is unable to substantiate the identity of real owner, it is presumed to be a benami property</a:t>
            </a:r>
          </a:p>
          <a:p>
            <a:pPr marL="85725" indent="-85725" algn="just">
              <a:buNone/>
            </a:pPr>
            <a:endParaRPr lang="en-US" sz="1600" dirty="0"/>
          </a:p>
          <a:p>
            <a:pPr marL="85725" indent="-85725" algn="just">
              <a:buNone/>
            </a:pPr>
            <a:r>
              <a:rPr lang="en-US" sz="1600" dirty="0"/>
              <a:t>Hence, such a benamidar will suffer penalty / punishment for holding some other person’s property in his name</a:t>
            </a:r>
          </a:p>
          <a:p>
            <a:pPr marL="85725" indent="-85725" algn="just">
              <a:buNone/>
            </a:pPr>
            <a:endParaRPr lang="en-US" sz="1600" dirty="0"/>
          </a:p>
          <a:p>
            <a:pPr marL="85725" indent="-85725" algn="just">
              <a:buNone/>
            </a:pPr>
            <a:r>
              <a:rPr lang="en-US" sz="1600" dirty="0"/>
              <a:t>Under ITA, same assessee will suffer penalty / punishment for showing some other person’s name </a:t>
            </a:r>
          </a:p>
          <a:p>
            <a:pPr marL="85725" indent="-85725" algn="just">
              <a:buNone/>
            </a:pPr>
            <a:endParaRPr lang="en-US" sz="1600" dirty="0"/>
          </a:p>
          <a:p>
            <a:pPr marL="85725" indent="-85725" algn="just">
              <a:buNone/>
            </a:pPr>
            <a:r>
              <a:rPr lang="en-US" sz="1600" dirty="0"/>
              <a:t>Conflict ….</a:t>
            </a:r>
          </a:p>
        </p:txBody>
      </p:sp>
      <p:sp>
        <p:nvSpPr>
          <p:cNvPr id="4" name="Slide Number Placeholder 3"/>
          <p:cNvSpPr>
            <a:spLocks noGrp="1"/>
          </p:cNvSpPr>
          <p:nvPr>
            <p:ph type="sldNum" sz="quarter" idx="12"/>
          </p:nvPr>
        </p:nvSpPr>
        <p:spPr/>
        <p:txBody>
          <a:bodyPr/>
          <a:lstStyle/>
          <a:p>
            <a:fld id="{1DDE8EEB-6852-48E6-9E57-F93CCB2C50B9}" type="slidenum">
              <a:rPr lang="en-IN" smtClean="0"/>
              <a:pPr/>
              <a:t>62</a:t>
            </a:fld>
            <a:endParaRPr lang="en-IN" dirty="0"/>
          </a:p>
        </p:txBody>
      </p:sp>
      <p:sp>
        <p:nvSpPr>
          <p:cNvPr id="7" name="Title 1">
            <a:extLst>
              <a:ext uri="{FF2B5EF4-FFF2-40B4-BE49-F238E27FC236}">
                <a16:creationId xmlns:a16="http://schemas.microsoft.com/office/drawing/2014/main" id="{6B125207-DC8C-0BE5-2BB4-63D25B9CE3B8}"/>
              </a:ext>
            </a:extLst>
          </p:cNvPr>
          <p:cNvSpPr>
            <a:spLocks noGrp="1"/>
          </p:cNvSpPr>
          <p:nvPr>
            <p:ph type="title"/>
          </p:nvPr>
        </p:nvSpPr>
        <p:spPr>
          <a:xfrm>
            <a:off x="285720" y="341784"/>
            <a:ext cx="8229600" cy="1143000"/>
          </a:xfrm>
        </p:spPr>
        <p:txBody>
          <a:bodyPr>
            <a:normAutofit/>
          </a:bodyPr>
          <a:lstStyle/>
          <a:p>
            <a:r>
              <a:rPr lang="en-US" sz="3600" dirty="0"/>
              <a:t>Issues u/s Sec 68</a:t>
            </a:r>
          </a:p>
        </p:txBody>
      </p:sp>
    </p:spTree>
    <p:extLst>
      <p:ext uri="{BB962C8B-B14F-4D97-AF65-F5344CB8AC3E}">
        <p14:creationId xmlns:p14="http://schemas.microsoft.com/office/powerpoint/2010/main" val="314451280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6856" y="1379909"/>
            <a:ext cx="8229600" cy="4857403"/>
          </a:xfrm>
        </p:spPr>
        <p:txBody>
          <a:bodyPr/>
          <a:lstStyle/>
          <a:p>
            <a:pPr>
              <a:buNone/>
            </a:pPr>
            <a:r>
              <a:rPr lang="en-US" sz="2200" b="1" i="1" dirty="0">
                <a:solidFill>
                  <a:srgbClr val="FF0000"/>
                </a:solidFill>
              </a:rPr>
              <a:t>Issue-6</a:t>
            </a:r>
          </a:p>
          <a:p>
            <a:pPr>
              <a:buNone/>
            </a:pPr>
            <a:r>
              <a:rPr lang="en-US" sz="2200" b="1" i="1" dirty="0">
                <a:solidFill>
                  <a:srgbClr val="FF0000"/>
                </a:solidFill>
              </a:rPr>
              <a:t>Can an assessee make a declaration of some additional income, and request the same to be telescoped against plausible S. 68 additions?</a:t>
            </a:r>
          </a:p>
          <a:p>
            <a:pPr>
              <a:buNone/>
            </a:pPr>
            <a:endParaRPr lang="en-US" sz="2200" b="1" i="1" dirty="0">
              <a:solidFill>
                <a:srgbClr val="FF0000"/>
              </a:solidFill>
            </a:endParaRPr>
          </a:p>
          <a:p>
            <a:pPr>
              <a:buNone/>
            </a:pPr>
            <a:r>
              <a:rPr lang="en-US" sz="2000" dirty="0"/>
              <a:t>In real life situation, at times, ad-hoc declarations are made</a:t>
            </a:r>
          </a:p>
          <a:p>
            <a:pPr>
              <a:buNone/>
            </a:pPr>
            <a:endParaRPr lang="en-US" sz="2000" dirty="0"/>
          </a:p>
          <a:p>
            <a:pPr>
              <a:buNone/>
            </a:pPr>
            <a:r>
              <a:rPr lang="en-US" sz="2000" dirty="0"/>
              <a:t>If some such ad-hoc declaration is made (say additional cash consideration for sale of flats by a builder), he should be able to set-off the same against the tainted cash-credits</a:t>
            </a:r>
          </a:p>
          <a:p>
            <a:pPr>
              <a:buNone/>
            </a:pPr>
            <a:endParaRPr lang="en-US" sz="2000" dirty="0"/>
          </a:p>
          <a:p>
            <a:pPr>
              <a:buNone/>
            </a:pPr>
            <a:r>
              <a:rPr lang="en-US" sz="2000" dirty="0"/>
              <a:t>Difference will be material …. 30% taxation V. 75% taxation …</a:t>
            </a:r>
          </a:p>
        </p:txBody>
      </p:sp>
      <p:sp>
        <p:nvSpPr>
          <p:cNvPr id="4" name="Slide Number Placeholder 3"/>
          <p:cNvSpPr>
            <a:spLocks noGrp="1"/>
          </p:cNvSpPr>
          <p:nvPr>
            <p:ph type="sldNum" sz="quarter" idx="12"/>
          </p:nvPr>
        </p:nvSpPr>
        <p:spPr/>
        <p:txBody>
          <a:bodyPr/>
          <a:lstStyle/>
          <a:p>
            <a:fld id="{1DDE8EEB-6852-48E6-9E57-F93CCB2C50B9}" type="slidenum">
              <a:rPr lang="en-IN" smtClean="0"/>
              <a:pPr/>
              <a:t>63</a:t>
            </a:fld>
            <a:endParaRPr lang="en-IN" dirty="0"/>
          </a:p>
        </p:txBody>
      </p:sp>
      <p:sp>
        <p:nvSpPr>
          <p:cNvPr id="7" name="Title 1">
            <a:extLst>
              <a:ext uri="{FF2B5EF4-FFF2-40B4-BE49-F238E27FC236}">
                <a16:creationId xmlns:a16="http://schemas.microsoft.com/office/drawing/2014/main" id="{9D3FCE8F-1C6F-C87D-C7D4-CB873C4F660E}"/>
              </a:ext>
            </a:extLst>
          </p:cNvPr>
          <p:cNvSpPr>
            <a:spLocks noGrp="1"/>
          </p:cNvSpPr>
          <p:nvPr>
            <p:ph type="title"/>
          </p:nvPr>
        </p:nvSpPr>
        <p:spPr>
          <a:xfrm>
            <a:off x="285720" y="341784"/>
            <a:ext cx="8229600" cy="1143000"/>
          </a:xfrm>
        </p:spPr>
        <p:txBody>
          <a:bodyPr>
            <a:normAutofit/>
          </a:bodyPr>
          <a:lstStyle/>
          <a:p>
            <a:r>
              <a:rPr lang="en-US" sz="3600" dirty="0"/>
              <a:t>Issues u/s Sec 68</a:t>
            </a:r>
          </a:p>
        </p:txBody>
      </p:sp>
    </p:spTree>
    <p:extLst>
      <p:ext uri="{BB962C8B-B14F-4D97-AF65-F5344CB8AC3E}">
        <p14:creationId xmlns:p14="http://schemas.microsoft.com/office/powerpoint/2010/main" val="305694218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6856" y="1379909"/>
            <a:ext cx="8229600" cy="4857403"/>
          </a:xfrm>
        </p:spPr>
        <p:txBody>
          <a:bodyPr/>
          <a:lstStyle/>
          <a:p>
            <a:pPr>
              <a:buNone/>
            </a:pPr>
            <a:r>
              <a:rPr lang="en-US" sz="2200" b="1" i="1" dirty="0">
                <a:solidFill>
                  <a:srgbClr val="FF0000"/>
                </a:solidFill>
              </a:rPr>
              <a:t>Issue-7</a:t>
            </a:r>
          </a:p>
          <a:p>
            <a:pPr>
              <a:buNone/>
            </a:pPr>
            <a:r>
              <a:rPr lang="en-US" sz="2200" b="1" i="1" dirty="0">
                <a:solidFill>
                  <a:srgbClr val="FF0000"/>
                </a:solidFill>
              </a:rPr>
              <a:t>Can rigors of section 68 be applied to a charitable trust ?</a:t>
            </a:r>
          </a:p>
          <a:p>
            <a:pPr>
              <a:buNone/>
            </a:pPr>
            <a:endParaRPr lang="en-US" sz="1800" b="1" i="1" dirty="0">
              <a:solidFill>
                <a:srgbClr val="FF0000"/>
              </a:solidFill>
            </a:endParaRPr>
          </a:p>
          <a:p>
            <a:pPr>
              <a:buNone/>
            </a:pPr>
            <a:r>
              <a:rPr lang="en-US" sz="1800" dirty="0"/>
              <a:t>For a charity, all incomes / grants / contributions received are taxable per se. </a:t>
            </a:r>
          </a:p>
          <a:p>
            <a:pPr>
              <a:buNone/>
            </a:pPr>
            <a:endParaRPr lang="en-US" sz="1800" dirty="0"/>
          </a:p>
          <a:p>
            <a:pPr>
              <a:buNone/>
            </a:pPr>
            <a:r>
              <a:rPr lang="en-US" sz="1800" dirty="0"/>
              <a:t>Hence, by this logic, S. 68 should apply to it.</a:t>
            </a:r>
          </a:p>
          <a:p>
            <a:pPr>
              <a:buNone/>
            </a:pPr>
            <a:endParaRPr lang="en-US" sz="1800" dirty="0"/>
          </a:p>
          <a:p>
            <a:pPr>
              <a:buNone/>
            </a:pPr>
            <a:r>
              <a:rPr lang="en-US" sz="1800" dirty="0"/>
              <a:t>However, the underlying principle of S. 68 is, disguised income </a:t>
            </a:r>
          </a:p>
          <a:p>
            <a:pPr>
              <a:buNone/>
            </a:pPr>
            <a:endParaRPr lang="en-US" sz="1800" dirty="0"/>
          </a:p>
          <a:p>
            <a:pPr>
              <a:buNone/>
            </a:pPr>
            <a:r>
              <a:rPr lang="en-US" sz="1800" dirty="0"/>
              <a:t>For a charity, there is no such question (typically)</a:t>
            </a:r>
          </a:p>
          <a:p>
            <a:pPr>
              <a:buNone/>
            </a:pPr>
            <a:endParaRPr lang="en-US" sz="1800" dirty="0"/>
          </a:p>
          <a:p>
            <a:pPr>
              <a:buNone/>
            </a:pPr>
            <a:r>
              <a:rPr lang="en-US" sz="1800" dirty="0"/>
              <a:t>Hence, S. 68 ought not to apply for genuine charities</a:t>
            </a:r>
          </a:p>
          <a:p>
            <a:pPr>
              <a:buNone/>
            </a:pPr>
            <a:endParaRPr lang="en-US" sz="1800" dirty="0"/>
          </a:p>
          <a:p>
            <a:pPr>
              <a:buNone/>
            </a:pPr>
            <a:r>
              <a:rPr lang="en-US" sz="1800" dirty="0"/>
              <a:t>But, matter is debatable …</a:t>
            </a:r>
          </a:p>
        </p:txBody>
      </p:sp>
      <p:sp>
        <p:nvSpPr>
          <p:cNvPr id="4" name="Slide Number Placeholder 3"/>
          <p:cNvSpPr>
            <a:spLocks noGrp="1"/>
          </p:cNvSpPr>
          <p:nvPr>
            <p:ph type="sldNum" sz="quarter" idx="12"/>
          </p:nvPr>
        </p:nvSpPr>
        <p:spPr/>
        <p:txBody>
          <a:bodyPr/>
          <a:lstStyle/>
          <a:p>
            <a:fld id="{1DDE8EEB-6852-48E6-9E57-F93CCB2C50B9}" type="slidenum">
              <a:rPr lang="en-IN" smtClean="0"/>
              <a:pPr/>
              <a:t>64</a:t>
            </a:fld>
            <a:endParaRPr lang="en-IN" dirty="0"/>
          </a:p>
        </p:txBody>
      </p:sp>
      <p:sp>
        <p:nvSpPr>
          <p:cNvPr id="7" name="Title 1">
            <a:extLst>
              <a:ext uri="{FF2B5EF4-FFF2-40B4-BE49-F238E27FC236}">
                <a16:creationId xmlns:a16="http://schemas.microsoft.com/office/drawing/2014/main" id="{9D3FCE8F-1C6F-C87D-C7D4-CB873C4F660E}"/>
              </a:ext>
            </a:extLst>
          </p:cNvPr>
          <p:cNvSpPr>
            <a:spLocks noGrp="1"/>
          </p:cNvSpPr>
          <p:nvPr>
            <p:ph type="title"/>
          </p:nvPr>
        </p:nvSpPr>
        <p:spPr>
          <a:xfrm>
            <a:off x="285720" y="341784"/>
            <a:ext cx="8229600" cy="1143000"/>
          </a:xfrm>
        </p:spPr>
        <p:txBody>
          <a:bodyPr>
            <a:normAutofit/>
          </a:bodyPr>
          <a:lstStyle/>
          <a:p>
            <a:r>
              <a:rPr lang="en-US" sz="3600" dirty="0"/>
              <a:t>Issues u/s Sec 68</a:t>
            </a:r>
          </a:p>
        </p:txBody>
      </p:sp>
    </p:spTree>
    <p:extLst>
      <p:ext uri="{BB962C8B-B14F-4D97-AF65-F5344CB8AC3E}">
        <p14:creationId xmlns:p14="http://schemas.microsoft.com/office/powerpoint/2010/main" val="21437587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6856" y="1379909"/>
            <a:ext cx="8229600" cy="4857403"/>
          </a:xfrm>
        </p:spPr>
        <p:txBody>
          <a:bodyPr/>
          <a:lstStyle/>
          <a:p>
            <a:pPr>
              <a:buNone/>
            </a:pPr>
            <a:r>
              <a:rPr lang="en-US" sz="2200" b="1" i="1" dirty="0">
                <a:solidFill>
                  <a:srgbClr val="FF0000"/>
                </a:solidFill>
              </a:rPr>
              <a:t>Issue-9</a:t>
            </a:r>
          </a:p>
          <a:p>
            <a:pPr>
              <a:buNone/>
            </a:pPr>
            <a:r>
              <a:rPr lang="en-US" sz="2200" b="1" i="1" dirty="0">
                <a:solidFill>
                  <a:srgbClr val="FF0000"/>
                </a:solidFill>
              </a:rPr>
              <a:t>Bogus creditors / circulatory creditors / paper creditors, can they be added u/s 68</a:t>
            </a:r>
          </a:p>
          <a:p>
            <a:pPr>
              <a:buNone/>
            </a:pPr>
            <a:endParaRPr lang="en-US" sz="2200" b="1" i="1" dirty="0">
              <a:solidFill>
                <a:srgbClr val="FF0000"/>
              </a:solidFill>
            </a:endParaRPr>
          </a:p>
          <a:p>
            <a:pPr>
              <a:buNone/>
            </a:pPr>
            <a:r>
              <a:rPr lang="en-US" sz="2200" dirty="0"/>
              <a:t>This is purely a factual issue and extremely relevant is day-to-day life</a:t>
            </a:r>
          </a:p>
          <a:p>
            <a:pPr>
              <a:buNone/>
            </a:pPr>
            <a:endParaRPr lang="en-US" sz="2200" dirty="0"/>
          </a:p>
          <a:p>
            <a:pPr>
              <a:buNone/>
            </a:pPr>
            <a:r>
              <a:rPr lang="en-US" sz="2200" dirty="0"/>
              <a:t>Rigors of S. 68 are for actual credit of (sum)  amount in books</a:t>
            </a:r>
          </a:p>
          <a:p>
            <a:pPr>
              <a:buNone/>
            </a:pPr>
            <a:endParaRPr lang="en-US" sz="2200" dirty="0"/>
          </a:p>
          <a:p>
            <a:pPr>
              <a:buNone/>
            </a:pPr>
            <a:r>
              <a:rPr lang="en-US" sz="2200" dirty="0"/>
              <a:t>For a fictious entry, S. 68 ought not to apply</a:t>
            </a:r>
          </a:p>
          <a:p>
            <a:pPr>
              <a:buNone/>
            </a:pPr>
            <a:endParaRPr lang="en-US" sz="2200" dirty="0"/>
          </a:p>
          <a:p>
            <a:pPr>
              <a:buNone/>
            </a:pPr>
            <a:r>
              <a:rPr lang="en-US" sz="2200" dirty="0"/>
              <a:t>Similar view aired in case of Rich paints Ltd V. ITO – 186 ITD 425 (</a:t>
            </a:r>
            <a:r>
              <a:rPr lang="en-US" sz="2200" dirty="0" err="1"/>
              <a:t>Ahd</a:t>
            </a:r>
            <a:r>
              <a:rPr lang="en-US" sz="2200" dirty="0"/>
              <a:t>)</a:t>
            </a:r>
          </a:p>
        </p:txBody>
      </p:sp>
      <p:sp>
        <p:nvSpPr>
          <p:cNvPr id="4" name="Slide Number Placeholder 3"/>
          <p:cNvSpPr>
            <a:spLocks noGrp="1"/>
          </p:cNvSpPr>
          <p:nvPr>
            <p:ph type="sldNum" sz="quarter" idx="12"/>
          </p:nvPr>
        </p:nvSpPr>
        <p:spPr/>
        <p:txBody>
          <a:bodyPr/>
          <a:lstStyle/>
          <a:p>
            <a:fld id="{1DDE8EEB-6852-48E6-9E57-F93CCB2C50B9}" type="slidenum">
              <a:rPr lang="en-IN" smtClean="0"/>
              <a:pPr/>
              <a:t>65</a:t>
            </a:fld>
            <a:endParaRPr lang="en-IN" dirty="0"/>
          </a:p>
        </p:txBody>
      </p:sp>
      <p:sp>
        <p:nvSpPr>
          <p:cNvPr id="7" name="Title 1">
            <a:extLst>
              <a:ext uri="{FF2B5EF4-FFF2-40B4-BE49-F238E27FC236}">
                <a16:creationId xmlns:a16="http://schemas.microsoft.com/office/drawing/2014/main" id="{9D3FCE8F-1C6F-C87D-C7D4-CB873C4F660E}"/>
              </a:ext>
            </a:extLst>
          </p:cNvPr>
          <p:cNvSpPr>
            <a:spLocks noGrp="1"/>
          </p:cNvSpPr>
          <p:nvPr>
            <p:ph type="title"/>
          </p:nvPr>
        </p:nvSpPr>
        <p:spPr>
          <a:xfrm>
            <a:off x="285720" y="341784"/>
            <a:ext cx="8229600" cy="1143000"/>
          </a:xfrm>
        </p:spPr>
        <p:txBody>
          <a:bodyPr>
            <a:normAutofit/>
          </a:bodyPr>
          <a:lstStyle/>
          <a:p>
            <a:r>
              <a:rPr lang="en-US" sz="3600" dirty="0"/>
              <a:t>Issues u/s Sec 68</a:t>
            </a:r>
          </a:p>
        </p:txBody>
      </p:sp>
    </p:spTree>
    <p:extLst>
      <p:ext uri="{BB962C8B-B14F-4D97-AF65-F5344CB8AC3E}">
        <p14:creationId xmlns:p14="http://schemas.microsoft.com/office/powerpoint/2010/main" val="150766877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6856" y="1196753"/>
            <a:ext cx="8229600" cy="5040560"/>
          </a:xfrm>
        </p:spPr>
        <p:txBody>
          <a:bodyPr/>
          <a:lstStyle/>
          <a:p>
            <a:pPr>
              <a:buNone/>
            </a:pPr>
            <a:r>
              <a:rPr lang="en-US" sz="2200" b="1" i="1">
                <a:solidFill>
                  <a:srgbClr val="FF0000"/>
                </a:solidFill>
              </a:rPr>
              <a:t>Issue-10</a:t>
            </a:r>
            <a:endParaRPr lang="en-US" sz="2200" b="1" i="1" dirty="0">
              <a:solidFill>
                <a:srgbClr val="FF0000"/>
              </a:solidFill>
            </a:endParaRPr>
          </a:p>
          <a:p>
            <a:pPr>
              <a:buNone/>
            </a:pPr>
            <a:r>
              <a:rPr lang="en-US" sz="2200" b="1" i="1" dirty="0">
                <a:solidFill>
                  <a:srgbClr val="FF0000"/>
                </a:solidFill>
              </a:rPr>
              <a:t>Section 68 V. PMLA</a:t>
            </a:r>
          </a:p>
          <a:p>
            <a:pPr>
              <a:buNone/>
            </a:pPr>
            <a:endParaRPr lang="en-US" sz="2200" b="1" i="1" dirty="0">
              <a:solidFill>
                <a:srgbClr val="FF0000"/>
              </a:solidFill>
            </a:endParaRPr>
          </a:p>
          <a:p>
            <a:pPr>
              <a:buNone/>
            </a:pPr>
            <a:r>
              <a:rPr lang="en-US" sz="1800" dirty="0"/>
              <a:t>This is another serious issue</a:t>
            </a:r>
          </a:p>
          <a:p>
            <a:pPr>
              <a:buNone/>
            </a:pPr>
            <a:endParaRPr lang="en-US" sz="1800" dirty="0"/>
          </a:p>
          <a:p>
            <a:pPr>
              <a:buNone/>
            </a:pPr>
            <a:r>
              <a:rPr lang="en-US" sz="1800" dirty="0"/>
              <a:t>Under PMLA, even an abator / accomplice of wrong-doer is punishable</a:t>
            </a:r>
          </a:p>
          <a:p>
            <a:pPr>
              <a:buNone/>
            </a:pPr>
            <a:endParaRPr lang="en-US" sz="1800" dirty="0"/>
          </a:p>
          <a:p>
            <a:pPr>
              <a:buNone/>
            </a:pPr>
            <a:r>
              <a:rPr lang="en-US" sz="1800" dirty="0"/>
              <a:t>Assume a case of crime money introduced through funds / parties</a:t>
            </a:r>
          </a:p>
          <a:p>
            <a:pPr>
              <a:buNone/>
            </a:pPr>
            <a:endParaRPr lang="en-US" sz="1800" dirty="0"/>
          </a:p>
          <a:p>
            <a:pPr>
              <a:buNone/>
            </a:pPr>
            <a:r>
              <a:rPr lang="en-US" sz="1800" dirty="0"/>
              <a:t>And assume that the compliances are not to the park</a:t>
            </a:r>
          </a:p>
          <a:p>
            <a:pPr>
              <a:buNone/>
            </a:pPr>
            <a:endParaRPr lang="en-US" sz="1800" dirty="0"/>
          </a:p>
          <a:p>
            <a:pPr>
              <a:buNone/>
            </a:pPr>
            <a:r>
              <a:rPr lang="en-US" sz="1800" dirty="0"/>
              <a:t>And further assume that, PMLA is invoked for such parties</a:t>
            </a:r>
          </a:p>
          <a:p>
            <a:pPr>
              <a:buNone/>
            </a:pPr>
            <a:endParaRPr lang="en-US" sz="1800" dirty="0"/>
          </a:p>
          <a:p>
            <a:pPr>
              <a:buNone/>
            </a:pPr>
            <a:r>
              <a:rPr lang="en-US" sz="1800" dirty="0"/>
              <a:t>Then, quite likely that, an assessee may suffer</a:t>
            </a:r>
          </a:p>
        </p:txBody>
      </p:sp>
      <p:sp>
        <p:nvSpPr>
          <p:cNvPr id="4" name="Slide Number Placeholder 3"/>
          <p:cNvSpPr>
            <a:spLocks noGrp="1"/>
          </p:cNvSpPr>
          <p:nvPr>
            <p:ph type="sldNum" sz="quarter" idx="12"/>
          </p:nvPr>
        </p:nvSpPr>
        <p:spPr/>
        <p:txBody>
          <a:bodyPr/>
          <a:lstStyle/>
          <a:p>
            <a:fld id="{1DDE8EEB-6852-48E6-9E57-F93CCB2C50B9}" type="slidenum">
              <a:rPr lang="en-IN" smtClean="0"/>
              <a:pPr/>
              <a:t>66</a:t>
            </a:fld>
            <a:endParaRPr lang="en-IN" dirty="0"/>
          </a:p>
        </p:txBody>
      </p:sp>
      <p:sp>
        <p:nvSpPr>
          <p:cNvPr id="7" name="Title 1">
            <a:extLst>
              <a:ext uri="{FF2B5EF4-FFF2-40B4-BE49-F238E27FC236}">
                <a16:creationId xmlns:a16="http://schemas.microsoft.com/office/drawing/2014/main" id="{9D3FCE8F-1C6F-C87D-C7D4-CB873C4F660E}"/>
              </a:ext>
            </a:extLst>
          </p:cNvPr>
          <p:cNvSpPr>
            <a:spLocks noGrp="1"/>
          </p:cNvSpPr>
          <p:nvPr>
            <p:ph type="title"/>
          </p:nvPr>
        </p:nvSpPr>
        <p:spPr>
          <a:xfrm>
            <a:off x="285720" y="341784"/>
            <a:ext cx="8229600" cy="1143000"/>
          </a:xfrm>
        </p:spPr>
        <p:txBody>
          <a:bodyPr>
            <a:normAutofit/>
          </a:bodyPr>
          <a:lstStyle/>
          <a:p>
            <a:r>
              <a:rPr lang="en-US" sz="3600" dirty="0"/>
              <a:t>Issues u/s Sec 68</a:t>
            </a:r>
          </a:p>
        </p:txBody>
      </p:sp>
    </p:spTree>
    <p:extLst>
      <p:ext uri="{BB962C8B-B14F-4D97-AF65-F5344CB8AC3E}">
        <p14:creationId xmlns:p14="http://schemas.microsoft.com/office/powerpoint/2010/main" val="191050978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Shape&#10;&#10;Description automatically generated with medium confidence">
            <a:extLst>
              <a:ext uri="{FF2B5EF4-FFF2-40B4-BE49-F238E27FC236}">
                <a16:creationId xmlns:a16="http://schemas.microsoft.com/office/drawing/2014/main" id="{3E0A4B6F-E207-43C4-CD7E-14031E3140FE}"/>
              </a:ext>
            </a:extLst>
          </p:cNvPr>
          <p:cNvPicPr>
            <a:picLocks noChangeAspect="1"/>
          </p:cNvPicPr>
          <p:nvPr/>
        </p:nvPicPr>
        <p:blipFill rotWithShape="1">
          <a:blip r:embed="rId2">
            <a:extLst>
              <a:ext uri="{28A0092B-C50C-407E-A947-70E740481C1C}">
                <a14:useLocalDpi xmlns:a14="http://schemas.microsoft.com/office/drawing/2010/main" val="0"/>
              </a:ext>
            </a:extLst>
          </a:blip>
          <a:srcRect r="77393"/>
          <a:stretch/>
        </p:blipFill>
        <p:spPr>
          <a:xfrm>
            <a:off x="0" y="2523237"/>
            <a:ext cx="2465294" cy="4334763"/>
          </a:xfrm>
          <a:prstGeom prst="rect">
            <a:avLst/>
          </a:prstGeom>
        </p:spPr>
      </p:pic>
      <p:sp>
        <p:nvSpPr>
          <p:cNvPr id="10" name="Rectangle 9">
            <a:extLst>
              <a:ext uri="{FF2B5EF4-FFF2-40B4-BE49-F238E27FC236}">
                <a16:creationId xmlns:a16="http://schemas.microsoft.com/office/drawing/2014/main" id="{3DF4C76A-280B-4253-DECC-4A4C9B94D3A5}"/>
              </a:ext>
            </a:extLst>
          </p:cNvPr>
          <p:cNvSpPr/>
          <p:nvPr/>
        </p:nvSpPr>
        <p:spPr>
          <a:xfrm>
            <a:off x="1259632" y="2344366"/>
            <a:ext cx="1331168" cy="6498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 name="Title 1"/>
          <p:cNvSpPr>
            <a:spLocks noGrp="1"/>
          </p:cNvSpPr>
          <p:nvPr>
            <p:ph type="ctrTitle"/>
          </p:nvPr>
        </p:nvSpPr>
        <p:spPr/>
        <p:txBody>
          <a:bodyPr/>
          <a:lstStyle/>
          <a:p>
            <a:r>
              <a:rPr lang="en-IN" sz="4000" b="1" kern="0" dirty="0">
                <a:solidFill>
                  <a:srgbClr val="000000"/>
                </a:solidFill>
                <a:effectLst/>
                <a:latin typeface="Verdana" panose="020B0604030504040204" pitchFamily="34" charset="0"/>
                <a:ea typeface="Calibri" panose="020F0502020204030204" pitchFamily="34" charset="0"/>
                <a:cs typeface="Calibri" panose="020F0502020204030204" pitchFamily="34" charset="0"/>
              </a:rPr>
              <a:t>Thank You</a:t>
            </a:r>
            <a:endParaRPr lang="en-US" sz="4000" dirty="0"/>
          </a:p>
        </p:txBody>
      </p:sp>
      <p:sp>
        <p:nvSpPr>
          <p:cNvPr id="4" name="Subtitle 3"/>
          <p:cNvSpPr>
            <a:spLocks noGrp="1"/>
          </p:cNvSpPr>
          <p:nvPr>
            <p:ph type="subTitle" idx="1"/>
          </p:nvPr>
        </p:nvSpPr>
        <p:spPr>
          <a:xfrm>
            <a:off x="2419672" y="5107905"/>
            <a:ext cx="6400800" cy="841375"/>
          </a:xfrm>
        </p:spPr>
        <p:txBody>
          <a:bodyPr/>
          <a:lstStyle/>
          <a:p>
            <a:pPr algn="r"/>
            <a:r>
              <a:rPr lang="en-US" b="1" dirty="0"/>
              <a:t>CA Kishor Phadke</a:t>
            </a:r>
          </a:p>
        </p:txBody>
      </p:sp>
      <p:sp>
        <p:nvSpPr>
          <p:cNvPr id="3" name="Slide Number Placeholder 2"/>
          <p:cNvSpPr>
            <a:spLocks noGrp="1"/>
          </p:cNvSpPr>
          <p:nvPr>
            <p:ph type="sldNum" sz="quarter" idx="12"/>
          </p:nvPr>
        </p:nvSpPr>
        <p:spPr/>
        <p:txBody>
          <a:bodyPr/>
          <a:lstStyle/>
          <a:p>
            <a:fld id="{1DDE8EEB-6852-48E6-9E57-F93CCB2C50B9}" type="slidenum">
              <a:rPr lang="en-IN" smtClean="0"/>
              <a:pPr/>
              <a:t>67</a:t>
            </a:fld>
            <a:endParaRPr lang="en-IN" dirty="0"/>
          </a:p>
        </p:txBody>
      </p:sp>
      <p:pic>
        <p:nvPicPr>
          <p:cNvPr id="6" name="Picture 5" descr="Shape&#10;&#10;Description automatically generated with medium confidence">
            <a:extLst>
              <a:ext uri="{FF2B5EF4-FFF2-40B4-BE49-F238E27FC236}">
                <a16:creationId xmlns:a16="http://schemas.microsoft.com/office/drawing/2014/main" id="{801CA479-D9AB-CFEB-1D3E-58BA9A1E4D82}"/>
              </a:ext>
            </a:extLst>
          </p:cNvPr>
          <p:cNvPicPr>
            <a:picLocks noChangeAspect="1"/>
          </p:cNvPicPr>
          <p:nvPr/>
        </p:nvPicPr>
        <p:blipFill rotWithShape="1">
          <a:blip r:embed="rId2">
            <a:extLst>
              <a:ext uri="{28A0092B-C50C-407E-A947-70E740481C1C}">
                <a14:useLocalDpi xmlns:a14="http://schemas.microsoft.com/office/drawing/2010/main" val="0"/>
              </a:ext>
            </a:extLst>
          </a:blip>
          <a:srcRect r="77393"/>
          <a:stretch/>
        </p:blipFill>
        <p:spPr>
          <a:xfrm rot="10800000">
            <a:off x="6678706" y="0"/>
            <a:ext cx="2465294" cy="4334763"/>
          </a:xfrm>
          <a:prstGeom prst="rect">
            <a:avLst/>
          </a:prstGeom>
        </p:spPr>
      </p:pic>
      <p:sp>
        <p:nvSpPr>
          <p:cNvPr id="7" name="Rectangle 6">
            <a:extLst>
              <a:ext uri="{FF2B5EF4-FFF2-40B4-BE49-F238E27FC236}">
                <a16:creationId xmlns:a16="http://schemas.microsoft.com/office/drawing/2014/main" id="{0F7DF2F9-B489-FF7E-C85E-33741284AA95}"/>
              </a:ext>
            </a:extLst>
          </p:cNvPr>
          <p:cNvSpPr/>
          <p:nvPr/>
        </p:nvSpPr>
        <p:spPr>
          <a:xfrm>
            <a:off x="6553200" y="3717032"/>
            <a:ext cx="1331168" cy="13357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2085109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0DE3A-E3FC-AC3D-E1EF-8CDCCA4AF0B1}"/>
              </a:ext>
            </a:extLst>
          </p:cNvPr>
          <p:cNvSpPr>
            <a:spLocks noGrp="1"/>
          </p:cNvSpPr>
          <p:nvPr>
            <p:ph type="title"/>
          </p:nvPr>
        </p:nvSpPr>
        <p:spPr>
          <a:xfrm>
            <a:off x="457200" y="341784"/>
            <a:ext cx="8229600" cy="1143000"/>
          </a:xfrm>
        </p:spPr>
        <p:txBody>
          <a:bodyPr/>
          <a:lstStyle/>
          <a:p>
            <a:r>
              <a:rPr lang="en-IN" sz="3600" dirty="0"/>
              <a:t>… any sum … (contd..)</a:t>
            </a:r>
          </a:p>
        </p:txBody>
      </p:sp>
      <p:sp>
        <p:nvSpPr>
          <p:cNvPr id="3" name="Content Placeholder 2">
            <a:extLst>
              <a:ext uri="{FF2B5EF4-FFF2-40B4-BE49-F238E27FC236}">
                <a16:creationId xmlns:a16="http://schemas.microsoft.com/office/drawing/2014/main" id="{5F242976-EDCC-6C7F-AA83-8D23D19569D0}"/>
              </a:ext>
            </a:extLst>
          </p:cNvPr>
          <p:cNvSpPr>
            <a:spLocks noGrp="1"/>
          </p:cNvSpPr>
          <p:nvPr>
            <p:ph idx="1"/>
          </p:nvPr>
        </p:nvSpPr>
        <p:spPr>
          <a:xfrm>
            <a:off x="457200" y="1052736"/>
            <a:ext cx="8229600" cy="5073427"/>
          </a:xfrm>
        </p:spPr>
        <p:txBody>
          <a:bodyPr/>
          <a:lstStyle/>
          <a:p>
            <a:pPr algn="just"/>
            <a:r>
              <a:rPr lang="en-US" sz="1800" dirty="0"/>
              <a:t>Where </a:t>
            </a:r>
            <a:r>
              <a:rPr lang="en-US" sz="2400" b="1" i="1" dirty="0">
                <a:solidFill>
                  <a:srgbClr val="FF0000"/>
                </a:solidFill>
              </a:rPr>
              <a:t>any sum </a:t>
            </a:r>
            <a:r>
              <a:rPr lang="en-US" sz="1800" dirty="0"/>
              <a:t>is found credited in the books of an assessee maintained for any previous year, and the assessee offers no explanation about the nature and source thereof or the explanation offered by him is not, in the opinion of the 59[Assessing] Officer, satisfactory, the sum so credited may be charged to income-tax as the income of the assessee of that previous year</a:t>
            </a:r>
          </a:p>
          <a:p>
            <a:endParaRPr lang="en-US" sz="2000" dirty="0"/>
          </a:p>
          <a:p>
            <a:pPr algn="just"/>
            <a:r>
              <a:rPr lang="en-US" sz="2400" b="0" i="0" u="none" strike="noStrike" baseline="0" dirty="0">
                <a:latin typeface="CIDFont+F6"/>
              </a:rPr>
              <a:t>When the cash did not pass at any stage, there was no real credit of cash in the cash book and hence, S. 68 held not applicable : Jatia </a:t>
            </a:r>
            <a:r>
              <a:rPr lang="en-IN" sz="2400" b="0" i="0" u="none" strike="noStrike" baseline="0" dirty="0">
                <a:latin typeface="CIDFont+F6"/>
              </a:rPr>
              <a:t>Investment Co.</a:t>
            </a:r>
          </a:p>
          <a:p>
            <a:pPr algn="l"/>
            <a:endParaRPr lang="en-US" sz="1800" b="0" i="0" u="none" strike="noStrike" baseline="0" dirty="0">
              <a:latin typeface="CIDFont+F6"/>
            </a:endParaRPr>
          </a:p>
          <a:p>
            <a:pPr algn="just"/>
            <a:r>
              <a:rPr lang="en-US" sz="2400" b="0" i="0" u="none" strike="noStrike" baseline="0" dirty="0">
                <a:latin typeface="CIDFont+F6"/>
              </a:rPr>
              <a:t>In respect of group company's shares acquired by assessee against outstanding dues between group companies without cash / sum not covered </a:t>
            </a:r>
            <a:r>
              <a:rPr lang="en-IN" sz="2400" b="0" i="0" u="none" strike="noStrike" baseline="0" dirty="0">
                <a:latin typeface="CIDFont+F6"/>
              </a:rPr>
              <a:t>u/s. 68:  Abhijeet Enterprise Ltd [TS-189-ITAT-2019(Kol)]</a:t>
            </a:r>
            <a:endParaRPr lang="en-IN" sz="2400" b="0" i="0" u="none" strike="noStrike" baseline="0" dirty="0">
              <a:latin typeface="CIDFont+F19"/>
            </a:endParaRPr>
          </a:p>
          <a:p>
            <a:pPr algn="l"/>
            <a:r>
              <a:rPr lang="en-IN" sz="1800" b="0" i="0" u="none" strike="noStrike" baseline="0" dirty="0">
                <a:solidFill>
                  <a:srgbClr val="FFFFFF"/>
                </a:solidFill>
                <a:latin typeface="CIDFont+F19"/>
              </a:rPr>
              <a:t>SC</a:t>
            </a:r>
          </a:p>
          <a:p>
            <a:pPr algn="l"/>
            <a:r>
              <a:rPr lang="en-IN" sz="1800" b="0" i="0" u="none" strike="noStrike" baseline="0" dirty="0">
                <a:solidFill>
                  <a:srgbClr val="FFFFFF"/>
                </a:solidFill>
                <a:latin typeface="CIDFont+F6"/>
              </a:rPr>
              <a:t>Section heading – Cash credits</a:t>
            </a:r>
            <a:endParaRPr lang="en-US" sz="2400" dirty="0"/>
          </a:p>
          <a:p>
            <a:endParaRPr lang="en-IN" sz="2400" dirty="0"/>
          </a:p>
        </p:txBody>
      </p:sp>
      <p:sp>
        <p:nvSpPr>
          <p:cNvPr id="4" name="Slide Number Placeholder 3">
            <a:extLst>
              <a:ext uri="{FF2B5EF4-FFF2-40B4-BE49-F238E27FC236}">
                <a16:creationId xmlns:a16="http://schemas.microsoft.com/office/drawing/2014/main" id="{EAC2AA55-BAC2-5BED-E116-2A5EF17DD9CD}"/>
              </a:ext>
            </a:extLst>
          </p:cNvPr>
          <p:cNvSpPr>
            <a:spLocks noGrp="1"/>
          </p:cNvSpPr>
          <p:nvPr>
            <p:ph type="sldNum" sz="quarter" idx="12"/>
          </p:nvPr>
        </p:nvSpPr>
        <p:spPr/>
        <p:txBody>
          <a:bodyPr/>
          <a:lstStyle/>
          <a:p>
            <a:fld id="{1DDE8EEB-6852-48E6-9E57-F93CCB2C50B9}" type="slidenum">
              <a:rPr lang="en-IN" smtClean="0"/>
              <a:pPr/>
              <a:t>7</a:t>
            </a:fld>
            <a:endParaRPr lang="en-IN" dirty="0"/>
          </a:p>
        </p:txBody>
      </p:sp>
    </p:spTree>
    <p:extLst>
      <p:ext uri="{BB962C8B-B14F-4D97-AF65-F5344CB8AC3E}">
        <p14:creationId xmlns:p14="http://schemas.microsoft.com/office/powerpoint/2010/main" val="1532706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242976-EDCC-6C7F-AA83-8D23D19569D0}"/>
              </a:ext>
            </a:extLst>
          </p:cNvPr>
          <p:cNvSpPr>
            <a:spLocks noGrp="1"/>
          </p:cNvSpPr>
          <p:nvPr>
            <p:ph idx="1"/>
          </p:nvPr>
        </p:nvSpPr>
        <p:spPr>
          <a:xfrm>
            <a:off x="457200" y="1052736"/>
            <a:ext cx="8229600" cy="5073427"/>
          </a:xfrm>
        </p:spPr>
        <p:txBody>
          <a:bodyPr/>
          <a:lstStyle/>
          <a:p>
            <a:pPr algn="just"/>
            <a:r>
              <a:rPr lang="en-US" sz="1800" dirty="0"/>
              <a:t>Where </a:t>
            </a:r>
            <a:r>
              <a:rPr lang="en-US" sz="2400" b="1" i="1" dirty="0">
                <a:solidFill>
                  <a:srgbClr val="FF0000"/>
                </a:solidFill>
              </a:rPr>
              <a:t>any sum </a:t>
            </a:r>
            <a:r>
              <a:rPr lang="en-US" sz="1800" dirty="0"/>
              <a:t>is found credited in the books of an assessee maintained for any previous year, and the assessee offers no explanation about the nature and source thereof or the explanation offered by him is not, in the opinion of the 59[Assessing] Officer, satisfactory, the sum so credited may be charged to income-tax as the income of the assessee of that previous year</a:t>
            </a:r>
          </a:p>
          <a:p>
            <a:pPr marL="0" indent="0">
              <a:buNone/>
            </a:pPr>
            <a:endParaRPr lang="en-US" sz="2400" b="1" u="sng" dirty="0"/>
          </a:p>
          <a:p>
            <a:r>
              <a:rPr lang="en-US" sz="2300" dirty="0"/>
              <a:t>Contrary view – 1</a:t>
            </a:r>
          </a:p>
          <a:p>
            <a:pPr algn="just"/>
            <a:r>
              <a:rPr lang="en-US" sz="2300" dirty="0"/>
              <a:t>Even though the heading of section 68 of the Act refers to ‘Cash Credit’, the body of the section refers to any sum found credited and thus, the section is not confined merely to credits in actual ‘cash’. Other credits by way of liabilities also require explanation as stipulated under section 68 so that when they are not satisfactorily explained, they are bound to be added – </a:t>
            </a:r>
            <a:r>
              <a:rPr lang="en-US" sz="2300" i="1" dirty="0"/>
              <a:t>VISP (P) Ltd. vs. CIT (2004) 265 ITR 202 (MP)</a:t>
            </a:r>
            <a:endParaRPr lang="en-US" sz="2300" dirty="0"/>
          </a:p>
          <a:p>
            <a:endParaRPr lang="en-IN" sz="2400" dirty="0"/>
          </a:p>
        </p:txBody>
      </p:sp>
      <p:sp>
        <p:nvSpPr>
          <p:cNvPr id="4" name="Slide Number Placeholder 3">
            <a:extLst>
              <a:ext uri="{FF2B5EF4-FFF2-40B4-BE49-F238E27FC236}">
                <a16:creationId xmlns:a16="http://schemas.microsoft.com/office/drawing/2014/main" id="{EAC2AA55-BAC2-5BED-E116-2A5EF17DD9CD}"/>
              </a:ext>
            </a:extLst>
          </p:cNvPr>
          <p:cNvSpPr>
            <a:spLocks noGrp="1"/>
          </p:cNvSpPr>
          <p:nvPr>
            <p:ph type="sldNum" sz="quarter" idx="12"/>
          </p:nvPr>
        </p:nvSpPr>
        <p:spPr/>
        <p:txBody>
          <a:bodyPr/>
          <a:lstStyle/>
          <a:p>
            <a:fld id="{1DDE8EEB-6852-48E6-9E57-F93CCB2C50B9}" type="slidenum">
              <a:rPr lang="en-IN" smtClean="0"/>
              <a:pPr/>
              <a:t>8</a:t>
            </a:fld>
            <a:endParaRPr lang="en-IN" dirty="0"/>
          </a:p>
        </p:txBody>
      </p:sp>
      <p:sp>
        <p:nvSpPr>
          <p:cNvPr id="7" name="Title 1">
            <a:extLst>
              <a:ext uri="{FF2B5EF4-FFF2-40B4-BE49-F238E27FC236}">
                <a16:creationId xmlns:a16="http://schemas.microsoft.com/office/drawing/2014/main" id="{A57C0BA7-6E46-8213-D0F8-1545545B05A8}"/>
              </a:ext>
            </a:extLst>
          </p:cNvPr>
          <p:cNvSpPr>
            <a:spLocks noGrp="1"/>
          </p:cNvSpPr>
          <p:nvPr>
            <p:ph type="title"/>
          </p:nvPr>
        </p:nvSpPr>
        <p:spPr>
          <a:xfrm>
            <a:off x="457200" y="341784"/>
            <a:ext cx="8229600" cy="1143000"/>
          </a:xfrm>
        </p:spPr>
        <p:txBody>
          <a:bodyPr/>
          <a:lstStyle/>
          <a:p>
            <a:r>
              <a:rPr lang="en-IN" sz="3600" dirty="0"/>
              <a:t>… any sum … (contd..)</a:t>
            </a:r>
          </a:p>
        </p:txBody>
      </p:sp>
    </p:spTree>
    <p:extLst>
      <p:ext uri="{BB962C8B-B14F-4D97-AF65-F5344CB8AC3E}">
        <p14:creationId xmlns:p14="http://schemas.microsoft.com/office/powerpoint/2010/main" val="1585941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242976-EDCC-6C7F-AA83-8D23D19569D0}"/>
              </a:ext>
            </a:extLst>
          </p:cNvPr>
          <p:cNvSpPr>
            <a:spLocks noGrp="1"/>
          </p:cNvSpPr>
          <p:nvPr>
            <p:ph idx="1"/>
          </p:nvPr>
        </p:nvSpPr>
        <p:spPr>
          <a:xfrm>
            <a:off x="457200" y="1052736"/>
            <a:ext cx="8229600" cy="5073427"/>
          </a:xfrm>
        </p:spPr>
        <p:txBody>
          <a:bodyPr/>
          <a:lstStyle/>
          <a:p>
            <a:pPr algn="just"/>
            <a:r>
              <a:rPr lang="en-US" sz="1800" dirty="0"/>
              <a:t>Where </a:t>
            </a:r>
            <a:r>
              <a:rPr lang="en-US" sz="2400" b="1" i="1" dirty="0">
                <a:solidFill>
                  <a:srgbClr val="FF0000"/>
                </a:solidFill>
              </a:rPr>
              <a:t>any sum </a:t>
            </a:r>
            <a:r>
              <a:rPr lang="en-US" sz="1800" dirty="0"/>
              <a:t>is found credited in the books of an assessee maintained for any previous year, and the assessee offers no explanation about the nature and source thereof or the explanation offered by him is not, in the opinion of the 59[Assessing] Officer, satisfactory, the sum so credited may be charged to income-tax as the income of the assessee of that previous year</a:t>
            </a:r>
          </a:p>
          <a:p>
            <a:pPr algn="l"/>
            <a:endParaRPr lang="en-US" sz="2400" b="0" i="0" u="none" strike="noStrike" baseline="0" dirty="0">
              <a:latin typeface="CIDFont+F5"/>
            </a:endParaRPr>
          </a:p>
          <a:p>
            <a:pPr algn="l"/>
            <a:r>
              <a:rPr lang="en-US" sz="2400" b="0" i="0" u="none" strike="noStrike" baseline="0" dirty="0">
                <a:latin typeface="CIDFont+F5"/>
              </a:rPr>
              <a:t>Contrary view – 2</a:t>
            </a:r>
          </a:p>
          <a:p>
            <a:pPr algn="just"/>
            <a:r>
              <a:rPr lang="en-US" sz="2300" b="0" i="0" u="none" strike="noStrike" baseline="0" dirty="0">
                <a:latin typeface="CIDFont+F5"/>
              </a:rPr>
              <a:t>Expression ‘any sum’ used in section 68 does not say that credit should be only in nature of cash receipt It covers all credits, including loan, receipts and any other amount of similar nature , be that of cash or </a:t>
            </a:r>
            <a:r>
              <a:rPr lang="en-IN" sz="2300" b="0" i="0" u="none" strike="noStrike" baseline="0" dirty="0">
                <a:latin typeface="CIDFont+F5"/>
              </a:rPr>
              <a:t>kind </a:t>
            </a:r>
            <a:r>
              <a:rPr lang="en-US" sz="2300" b="0" i="0" u="none" strike="noStrike" baseline="0" dirty="0">
                <a:latin typeface="CIDFont+F5"/>
              </a:rPr>
              <a:t>It covers all credits whether in name of assessee’s capital account or in name of a third party</a:t>
            </a:r>
          </a:p>
          <a:p>
            <a:pPr algn="l"/>
            <a:r>
              <a:rPr lang="en-IN" sz="2300" b="0" i="0" u="none" strike="noStrike" baseline="0" dirty="0">
                <a:latin typeface="CIDFont+F5"/>
              </a:rPr>
              <a:t>DAVINDER SINGH vs. ACIT (2007) 104, ITD 325 (ASR)</a:t>
            </a:r>
            <a:endParaRPr lang="en-IN" sz="2300" b="0" i="0" u="none" strike="noStrike" baseline="0" dirty="0">
              <a:latin typeface="CIDFont+F19"/>
            </a:endParaRPr>
          </a:p>
          <a:p>
            <a:pPr algn="l"/>
            <a:r>
              <a:rPr lang="en-IN" sz="1800" b="0" i="0" u="none" strike="noStrike" baseline="0" dirty="0">
                <a:solidFill>
                  <a:srgbClr val="FFFFFF"/>
                </a:solidFill>
                <a:latin typeface="CIDFont+F6"/>
              </a:rPr>
              <a:t>Section heading – Cash credits</a:t>
            </a:r>
            <a:endParaRPr lang="en-US" sz="2400" dirty="0"/>
          </a:p>
          <a:p>
            <a:endParaRPr lang="en-IN" sz="2400" dirty="0"/>
          </a:p>
        </p:txBody>
      </p:sp>
      <p:sp>
        <p:nvSpPr>
          <p:cNvPr id="4" name="Slide Number Placeholder 3">
            <a:extLst>
              <a:ext uri="{FF2B5EF4-FFF2-40B4-BE49-F238E27FC236}">
                <a16:creationId xmlns:a16="http://schemas.microsoft.com/office/drawing/2014/main" id="{EAC2AA55-BAC2-5BED-E116-2A5EF17DD9CD}"/>
              </a:ext>
            </a:extLst>
          </p:cNvPr>
          <p:cNvSpPr>
            <a:spLocks noGrp="1"/>
          </p:cNvSpPr>
          <p:nvPr>
            <p:ph type="sldNum" sz="quarter" idx="12"/>
          </p:nvPr>
        </p:nvSpPr>
        <p:spPr/>
        <p:txBody>
          <a:bodyPr/>
          <a:lstStyle/>
          <a:p>
            <a:fld id="{1DDE8EEB-6852-48E6-9E57-F93CCB2C50B9}" type="slidenum">
              <a:rPr lang="en-IN" smtClean="0"/>
              <a:pPr/>
              <a:t>9</a:t>
            </a:fld>
            <a:endParaRPr lang="en-IN" dirty="0"/>
          </a:p>
        </p:txBody>
      </p:sp>
      <p:sp>
        <p:nvSpPr>
          <p:cNvPr id="7" name="Title 1">
            <a:extLst>
              <a:ext uri="{FF2B5EF4-FFF2-40B4-BE49-F238E27FC236}">
                <a16:creationId xmlns:a16="http://schemas.microsoft.com/office/drawing/2014/main" id="{DDCCA915-826E-2819-5548-A5F2B1178E0B}"/>
              </a:ext>
            </a:extLst>
          </p:cNvPr>
          <p:cNvSpPr>
            <a:spLocks noGrp="1"/>
          </p:cNvSpPr>
          <p:nvPr>
            <p:ph type="title"/>
          </p:nvPr>
        </p:nvSpPr>
        <p:spPr>
          <a:xfrm>
            <a:off x="457200" y="341784"/>
            <a:ext cx="8229600" cy="1143000"/>
          </a:xfrm>
        </p:spPr>
        <p:txBody>
          <a:bodyPr/>
          <a:lstStyle/>
          <a:p>
            <a:r>
              <a:rPr lang="en-IN" sz="3600" dirty="0"/>
              <a:t>… any sum … (contd..)</a:t>
            </a:r>
          </a:p>
        </p:txBody>
      </p:sp>
    </p:spTree>
    <p:extLst>
      <p:ext uri="{BB962C8B-B14F-4D97-AF65-F5344CB8AC3E}">
        <p14:creationId xmlns:p14="http://schemas.microsoft.com/office/powerpoint/2010/main" val="9118416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Foundry</Template>
  <TotalTime>812</TotalTime>
  <Words>8477</Words>
  <Application>Microsoft Office PowerPoint</Application>
  <PresentationFormat>On-screen Show (4:3)</PresentationFormat>
  <Paragraphs>867</Paragraphs>
  <Slides>67</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67</vt:i4>
      </vt:variant>
    </vt:vector>
  </HeadingPairs>
  <TitlesOfParts>
    <vt:vector size="78" baseType="lpstr">
      <vt:lpstr>Arial</vt:lpstr>
      <vt:lpstr>Calibri</vt:lpstr>
      <vt:lpstr>CIDFont+F11</vt:lpstr>
      <vt:lpstr>CIDFont+F12</vt:lpstr>
      <vt:lpstr>CIDFont+F13</vt:lpstr>
      <vt:lpstr>CIDFont+F19</vt:lpstr>
      <vt:lpstr>CIDFont+F5</vt:lpstr>
      <vt:lpstr>CIDFont+F6</vt:lpstr>
      <vt:lpstr>Verdana</vt:lpstr>
      <vt:lpstr>Wingdings</vt:lpstr>
      <vt:lpstr>Office Theme</vt:lpstr>
      <vt:lpstr>Recent Developments in Provisions of Sec 68</vt:lpstr>
      <vt:lpstr>Index</vt:lpstr>
      <vt:lpstr>Position prior to year 1961</vt:lpstr>
      <vt:lpstr>Provision after 1/4/1961 i.e. section 68</vt:lpstr>
      <vt:lpstr>… any sum …</vt:lpstr>
      <vt:lpstr>PowerPoint Presentation</vt:lpstr>
      <vt:lpstr>… any sum … (contd..)</vt:lpstr>
      <vt:lpstr>… any sum … (contd..)</vt:lpstr>
      <vt:lpstr>… any sum … (contd..)</vt:lpstr>
      <vt:lpstr>… books…</vt:lpstr>
      <vt:lpstr>… books… (contd..)</vt:lpstr>
      <vt:lpstr>… books… (contd..)</vt:lpstr>
      <vt:lpstr>… books… (contd..)</vt:lpstr>
      <vt:lpstr>… books… (contd..)</vt:lpstr>
      <vt:lpstr>… year…</vt:lpstr>
      <vt:lpstr>… year… (contd..)</vt:lpstr>
      <vt:lpstr>… may be charged …</vt:lpstr>
      <vt:lpstr>… may be charged … (contd..)</vt:lpstr>
      <vt:lpstr>Telescoping</vt:lpstr>
      <vt:lpstr>Rejection of books + 68 addition</vt:lpstr>
      <vt:lpstr>Rejection of books + 68 addition</vt:lpstr>
      <vt:lpstr>Opening balances</vt:lpstr>
      <vt:lpstr>First year of formation</vt:lpstr>
      <vt:lpstr>First year of formation</vt:lpstr>
      <vt:lpstr>Head of income</vt:lpstr>
      <vt:lpstr>Subsequent settlement / Squaring off</vt:lpstr>
      <vt:lpstr>Onus</vt:lpstr>
      <vt:lpstr>Onus</vt:lpstr>
      <vt:lpstr>Onus</vt:lpstr>
      <vt:lpstr>Onus</vt:lpstr>
      <vt:lpstr>Onus</vt:lpstr>
      <vt:lpstr>Onus</vt:lpstr>
      <vt:lpstr>Onus</vt:lpstr>
      <vt:lpstr>Onus</vt:lpstr>
      <vt:lpstr>Onus</vt:lpstr>
      <vt:lpstr>Analysis - family of 6 sections</vt:lpstr>
      <vt:lpstr>Analysis - family of 6 sections</vt:lpstr>
      <vt:lpstr>Onus</vt:lpstr>
      <vt:lpstr>Onus</vt:lpstr>
      <vt:lpstr>Onus</vt:lpstr>
      <vt:lpstr>1st proviso</vt:lpstr>
      <vt:lpstr>Provision of section 68</vt:lpstr>
      <vt:lpstr>Comparison of two proviso</vt:lpstr>
      <vt:lpstr>Critical Analysis – within S 68 itself</vt:lpstr>
      <vt:lpstr>Critical Analysis – within S 68 itself</vt:lpstr>
      <vt:lpstr>2012 Amendment reason</vt:lpstr>
      <vt:lpstr>2022 Amendment reason</vt:lpstr>
      <vt:lpstr>2022 Amendment reason</vt:lpstr>
      <vt:lpstr>Onus for the two proviso situations</vt:lpstr>
      <vt:lpstr>Different parts of section 68</vt:lpstr>
      <vt:lpstr>Different parts of section 68</vt:lpstr>
      <vt:lpstr>Applicability of 1st and 2nd Proviso</vt:lpstr>
      <vt:lpstr>Analysis</vt:lpstr>
      <vt:lpstr>PowerPoint Presentation</vt:lpstr>
      <vt:lpstr>The two proviso of Sec 68</vt:lpstr>
      <vt:lpstr>Cash deposit and challenge of period u/s 68</vt:lpstr>
      <vt:lpstr>Cash deposit period u/s 68 (contd..)</vt:lpstr>
      <vt:lpstr>Issues u/s Sec 68</vt:lpstr>
      <vt:lpstr>Issues u/s Sec 68</vt:lpstr>
      <vt:lpstr>Issues u/s Sec 68</vt:lpstr>
      <vt:lpstr>Issues u/s Sec 68</vt:lpstr>
      <vt:lpstr>Issues u/s Sec 68</vt:lpstr>
      <vt:lpstr>Issues u/s Sec 68</vt:lpstr>
      <vt:lpstr>Issues u/s Sec 68</vt:lpstr>
      <vt:lpstr>Issues u/s Sec 68</vt:lpstr>
      <vt:lpstr>Issues u/s Sec 68</vt:lpstr>
      <vt:lpstr>Thank You</vt:lpstr>
    </vt:vector>
  </TitlesOfParts>
  <Company>BLACK EDITION - tum0r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kishor phadke</cp:lastModifiedBy>
  <cp:revision>874</cp:revision>
  <cp:lastPrinted>2023-05-25T15:08:21Z</cp:lastPrinted>
  <dcterms:created xsi:type="dcterms:W3CDTF">2015-09-28T14:35:17Z</dcterms:created>
  <dcterms:modified xsi:type="dcterms:W3CDTF">2023-05-27T03:29:30Z</dcterms:modified>
</cp:coreProperties>
</file>