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57" r:id="rId4"/>
    <p:sldId id="262" r:id="rId5"/>
    <p:sldId id="314" r:id="rId6"/>
    <p:sldId id="315" r:id="rId7"/>
    <p:sldId id="297" r:id="rId8"/>
    <p:sldId id="259" r:id="rId9"/>
    <p:sldId id="298" r:id="rId10"/>
    <p:sldId id="307" r:id="rId11"/>
    <p:sldId id="306" r:id="rId12"/>
    <p:sldId id="293" r:id="rId13"/>
    <p:sldId id="299" r:id="rId14"/>
    <p:sldId id="300" r:id="rId15"/>
    <p:sldId id="301" r:id="rId16"/>
    <p:sldId id="302" r:id="rId17"/>
    <p:sldId id="303" r:id="rId18"/>
    <p:sldId id="309" r:id="rId19"/>
    <p:sldId id="310" r:id="rId20"/>
    <p:sldId id="311" r:id="rId21"/>
    <p:sldId id="312" r:id="rId22"/>
    <p:sldId id="313" r:id="rId23"/>
    <p:sldId id="317" r:id="rId24"/>
    <p:sldId id="261"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1" d="100"/>
          <a:sy n="71" d="100"/>
        </p:scale>
        <p:origin x="1061" y="5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2EA8-72FF-469B-6EAC-5A0932AD6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2075FB1-F294-940D-5CFE-204C362F21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607CBD2-D329-CCF0-15D6-3699BF16A08E}"/>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5" name="Footer Placeholder 4">
            <a:extLst>
              <a:ext uri="{FF2B5EF4-FFF2-40B4-BE49-F238E27FC236}">
                <a16:creationId xmlns:a16="http://schemas.microsoft.com/office/drawing/2014/main" id="{FFFA7760-D89A-004A-603C-7212EC42ACF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08A53F7-B538-DB2F-8138-9B41F673E685}"/>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122590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F9C3-B8C1-3DA2-3E17-27236E7E237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EB3359F-5FC7-A7BD-BF36-7F8BF377E7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6D74636-E756-F04D-4C71-106AFEC8ECE3}"/>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5" name="Footer Placeholder 4">
            <a:extLst>
              <a:ext uri="{FF2B5EF4-FFF2-40B4-BE49-F238E27FC236}">
                <a16:creationId xmlns:a16="http://schemas.microsoft.com/office/drawing/2014/main" id="{360963CB-146B-5908-1DA2-3FC11D1290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3134BE-E2E9-A9C6-D609-ACEF9870F721}"/>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250962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FDF5E7-9E2A-1AAE-D42D-F83BC7F1B7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A13AB66-BF4A-A83E-3A7A-36D0C14D45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FB45D62-37A9-B4A3-08E9-7043BC0F0EAC}"/>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5" name="Footer Placeholder 4">
            <a:extLst>
              <a:ext uri="{FF2B5EF4-FFF2-40B4-BE49-F238E27FC236}">
                <a16:creationId xmlns:a16="http://schemas.microsoft.com/office/drawing/2014/main" id="{7C5C5F02-8693-4F3E-87D0-1C41A2DD6B3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3D2C31B-0E24-5844-C7D2-2936FB74B87F}"/>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2313169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anchor="ctr"/>
          <a:lstStyle>
            <a:lvl1pPr algn="ctr">
              <a:lnSpc>
                <a:spcPct val="100000"/>
              </a:lnSpc>
              <a:defRPr sz="6000" b="1" cap="all" spc="-300" baseline="0">
                <a:solidFill>
                  <a:schemeClr val="tx1"/>
                </a:solidFill>
                <a:latin typeface="+mj-lt"/>
              </a:defRPr>
            </a:lvl1pPr>
          </a:lstStyle>
          <a:p>
            <a:r>
              <a:rPr lang="en-US"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3176109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08204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3F2E-CDF9-9BFB-9771-9354E7F186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2D13530-9C02-1012-A1B1-41D6A570A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FFC1C18-3043-F418-CF80-344A8FE3FBF5}"/>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5" name="Footer Placeholder 4">
            <a:extLst>
              <a:ext uri="{FF2B5EF4-FFF2-40B4-BE49-F238E27FC236}">
                <a16:creationId xmlns:a16="http://schemas.microsoft.com/office/drawing/2014/main" id="{2509667F-2F7B-4F63-6FB6-FDB22E4A6F8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952239F-E8AE-E0F5-DE50-CB60BCCD47CF}"/>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3808067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2947-0EA0-EE74-F792-7727F1F4A6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59144C6-1C25-24C6-A94D-0047D50290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64CAAC-A6AA-1973-5306-187E0E51F76E}"/>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5" name="Footer Placeholder 4">
            <a:extLst>
              <a:ext uri="{FF2B5EF4-FFF2-40B4-BE49-F238E27FC236}">
                <a16:creationId xmlns:a16="http://schemas.microsoft.com/office/drawing/2014/main" id="{861D37E2-4089-6C43-2FF9-98E55127948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E30B539-66D6-C938-3019-93034B4C4EE5}"/>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3421340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454D-0DD7-B6C7-A3C0-076E09F5AD1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CE8B70C-3DCA-3EF4-91C2-72A39327EE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5D1D1C3-F7E9-F863-BAD0-23A3085A1B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74FAEC9-A8D2-D4A8-54BA-A5121A893BD5}"/>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6" name="Footer Placeholder 5">
            <a:extLst>
              <a:ext uri="{FF2B5EF4-FFF2-40B4-BE49-F238E27FC236}">
                <a16:creationId xmlns:a16="http://schemas.microsoft.com/office/drawing/2014/main" id="{CE104F88-35F0-4315-B6A6-036635EEF53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2EA791D-A37F-0827-4EA1-0A30A0D82CEE}"/>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154290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3988-3081-169D-9A46-5266A3909F2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F477BA8-F587-76C1-0CD2-F171CB04E2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D2DFDC-E573-A534-C02E-355BD05E0B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B555633-E2D6-4289-473B-DC49608763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839198-C283-28F0-356B-50954B7539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55E5018-90A0-2DE7-3FB3-0DF013AD8CB9}"/>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8" name="Footer Placeholder 7">
            <a:extLst>
              <a:ext uri="{FF2B5EF4-FFF2-40B4-BE49-F238E27FC236}">
                <a16:creationId xmlns:a16="http://schemas.microsoft.com/office/drawing/2014/main" id="{3311066B-7F14-9015-4CDB-6C638C340A2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FC1ADC9-F3A3-3F84-0741-7029EFA1E4E9}"/>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748864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1957C-6375-DC7C-0E0E-66703B35AF8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1CB8AF0-B39E-4F7B-0298-DC931FC8DB06}"/>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4" name="Footer Placeholder 3">
            <a:extLst>
              <a:ext uri="{FF2B5EF4-FFF2-40B4-BE49-F238E27FC236}">
                <a16:creationId xmlns:a16="http://schemas.microsoft.com/office/drawing/2014/main" id="{E7759998-41D5-BB7B-A8EF-C0F6AEE6937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8983052-FA40-7390-AC42-465C853F5515}"/>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363461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0D3E4-C822-9F5D-E9CD-0FBA819311EB}"/>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3" name="Footer Placeholder 2">
            <a:extLst>
              <a:ext uri="{FF2B5EF4-FFF2-40B4-BE49-F238E27FC236}">
                <a16:creationId xmlns:a16="http://schemas.microsoft.com/office/drawing/2014/main" id="{44639500-7195-6E24-7F85-ED5CFDF02DC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9117097-18C2-EE6D-9C0D-9F9FE36909BD}"/>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2158817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28110-53D3-A438-FE71-F271BE173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C266B03-8A58-CA48-C877-66FA9B4397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8CD32CC-6124-C0A6-4E0F-2E9D8DB1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A83B7-51C5-AB0A-46F6-8A38003E43AF}"/>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6" name="Footer Placeholder 5">
            <a:extLst>
              <a:ext uri="{FF2B5EF4-FFF2-40B4-BE49-F238E27FC236}">
                <a16:creationId xmlns:a16="http://schemas.microsoft.com/office/drawing/2014/main" id="{2E56AD78-578B-A7B6-A22B-CE7ADC0C400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9C165A-0C67-03F8-84EA-5DC1E02748BD}"/>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252815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85FE-4DF3-7A34-69E9-EBB8D4FBBF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177B50B-33F6-9694-40AF-C746AE58C6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983E8A4-A754-4D2E-F193-7BD4CF0CC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0D78C-77C3-D2F1-D716-433F5BE2D8C9}"/>
              </a:ext>
            </a:extLst>
          </p:cNvPr>
          <p:cNvSpPr>
            <a:spLocks noGrp="1"/>
          </p:cNvSpPr>
          <p:nvPr>
            <p:ph type="dt" sz="half" idx="10"/>
          </p:nvPr>
        </p:nvSpPr>
        <p:spPr/>
        <p:txBody>
          <a:bodyPr/>
          <a:lstStyle/>
          <a:p>
            <a:fld id="{B1CC8365-7133-4855-8598-3D0EB403E3A7}" type="datetimeFigureOut">
              <a:rPr lang="en-IN" smtClean="0"/>
              <a:t>07-05-2023</a:t>
            </a:fld>
            <a:endParaRPr lang="en-IN"/>
          </a:p>
        </p:txBody>
      </p:sp>
      <p:sp>
        <p:nvSpPr>
          <p:cNvPr id="6" name="Footer Placeholder 5">
            <a:extLst>
              <a:ext uri="{FF2B5EF4-FFF2-40B4-BE49-F238E27FC236}">
                <a16:creationId xmlns:a16="http://schemas.microsoft.com/office/drawing/2014/main" id="{10C6138D-5581-CF2A-E5A6-B9E54CA2F8A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D2984DB-82C4-CA8F-CB0C-FA85D69FBF90}"/>
              </a:ext>
            </a:extLst>
          </p:cNvPr>
          <p:cNvSpPr>
            <a:spLocks noGrp="1"/>
          </p:cNvSpPr>
          <p:nvPr>
            <p:ph type="sldNum" sz="quarter" idx="12"/>
          </p:nvPr>
        </p:nvSpPr>
        <p:spPr/>
        <p:txBody>
          <a:bodyPr/>
          <a:lstStyle/>
          <a:p>
            <a:fld id="{B838B813-466A-42FE-8C92-573C120A7486}" type="slidenum">
              <a:rPr lang="en-IN" smtClean="0"/>
              <a:t>‹#›</a:t>
            </a:fld>
            <a:endParaRPr lang="en-IN"/>
          </a:p>
        </p:txBody>
      </p:sp>
    </p:spTree>
    <p:extLst>
      <p:ext uri="{BB962C8B-B14F-4D97-AF65-F5344CB8AC3E}">
        <p14:creationId xmlns:p14="http://schemas.microsoft.com/office/powerpoint/2010/main" val="401922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D56593-DD24-DE30-F806-E28601393F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DF14CB6-8F56-EFC6-3B96-45652B768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3772864-5E39-59F9-B422-6F7D092949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C8365-7133-4855-8598-3D0EB403E3A7}" type="datetimeFigureOut">
              <a:rPr lang="en-IN" smtClean="0"/>
              <a:t>07-05-2023</a:t>
            </a:fld>
            <a:endParaRPr lang="en-IN"/>
          </a:p>
        </p:txBody>
      </p:sp>
      <p:sp>
        <p:nvSpPr>
          <p:cNvPr id="5" name="Footer Placeholder 4">
            <a:extLst>
              <a:ext uri="{FF2B5EF4-FFF2-40B4-BE49-F238E27FC236}">
                <a16:creationId xmlns:a16="http://schemas.microsoft.com/office/drawing/2014/main" id="{4E21E080-7681-BD53-DCB3-51FD73408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288834F3-99E5-DFD5-48A5-763F4ED3D4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8B813-466A-42FE-8C92-573C120A7486}" type="slidenum">
              <a:rPr lang="en-IN" smtClean="0"/>
              <a:t>‹#›</a:t>
            </a:fld>
            <a:endParaRPr lang="en-IN"/>
          </a:p>
        </p:txBody>
      </p:sp>
    </p:spTree>
    <p:extLst>
      <p:ext uri="{BB962C8B-B14F-4D97-AF65-F5344CB8AC3E}">
        <p14:creationId xmlns:p14="http://schemas.microsoft.com/office/powerpoint/2010/main" val="139231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530B-5728-6ED4-934A-2EEC636B54B3}"/>
              </a:ext>
            </a:extLst>
          </p:cNvPr>
          <p:cNvSpPr>
            <a:spLocks noGrp="1"/>
          </p:cNvSpPr>
          <p:nvPr>
            <p:ph type="ctrTitle"/>
          </p:nvPr>
        </p:nvSpPr>
        <p:spPr>
          <a:xfrm>
            <a:off x="561110" y="394855"/>
            <a:ext cx="7886700" cy="3115108"/>
          </a:xfrm>
          <a:solidFill>
            <a:schemeClr val="bg1"/>
          </a:solidFill>
        </p:spPr>
        <p:txBody>
          <a:bodyPr>
            <a:normAutofit fontScale="90000"/>
          </a:bodyPr>
          <a:lstStyle/>
          <a:p>
            <a:r>
              <a:rPr lang="en-US" b="1" dirty="0"/>
              <a:t>COMPLIANCE WITH TECHNICAL AND PROFESSIONAL STANDARDS</a:t>
            </a:r>
            <a:endParaRPr lang="en-IN" b="1" dirty="0"/>
          </a:p>
        </p:txBody>
      </p:sp>
      <p:sp>
        <p:nvSpPr>
          <p:cNvPr id="3" name="Subtitle 2">
            <a:extLst>
              <a:ext uri="{FF2B5EF4-FFF2-40B4-BE49-F238E27FC236}">
                <a16:creationId xmlns:a16="http://schemas.microsoft.com/office/drawing/2014/main" id="{165F48B6-7C86-2DE1-8CB6-6F312BFDEF26}"/>
              </a:ext>
            </a:extLst>
          </p:cNvPr>
          <p:cNvSpPr>
            <a:spLocks noGrp="1"/>
          </p:cNvSpPr>
          <p:nvPr>
            <p:ph type="subTitle" idx="1"/>
          </p:nvPr>
        </p:nvSpPr>
        <p:spPr>
          <a:xfrm>
            <a:off x="5226627" y="4790209"/>
            <a:ext cx="4468092" cy="1672936"/>
          </a:xfrm>
          <a:solidFill>
            <a:schemeClr val="tx1"/>
          </a:solidFill>
        </p:spPr>
        <p:txBody>
          <a:bodyPr>
            <a:normAutofit fontScale="92500" lnSpcReduction="20000"/>
          </a:bodyPr>
          <a:lstStyle/>
          <a:p>
            <a:r>
              <a:rPr lang="en-US" sz="3500" dirty="0">
                <a:solidFill>
                  <a:schemeClr val="bg1"/>
                </a:solidFill>
              </a:rPr>
              <a:t>CA RUTA CHITALE</a:t>
            </a:r>
          </a:p>
          <a:p>
            <a:r>
              <a:rPr lang="en-US" dirty="0">
                <a:solidFill>
                  <a:schemeClr val="bg1"/>
                </a:solidFill>
              </a:rPr>
              <a:t>Training program on Peer Review </a:t>
            </a:r>
          </a:p>
          <a:p>
            <a:r>
              <a:rPr lang="en-US" dirty="0">
                <a:solidFill>
                  <a:schemeClr val="bg1"/>
                </a:solidFill>
              </a:rPr>
              <a:t>By PEER REVIEW BOARD OF ICAI</a:t>
            </a:r>
          </a:p>
          <a:p>
            <a:r>
              <a:rPr lang="en-US" dirty="0">
                <a:solidFill>
                  <a:schemeClr val="bg1"/>
                </a:solidFill>
              </a:rPr>
              <a:t>PUNE 7</a:t>
            </a:r>
            <a:r>
              <a:rPr lang="en-US" baseline="30000" dirty="0">
                <a:solidFill>
                  <a:schemeClr val="bg1"/>
                </a:solidFill>
              </a:rPr>
              <a:t>TH</a:t>
            </a:r>
            <a:r>
              <a:rPr lang="en-US" dirty="0">
                <a:solidFill>
                  <a:schemeClr val="bg1"/>
                </a:solidFill>
              </a:rPr>
              <a:t> MAY 2023</a:t>
            </a:r>
            <a:endParaRPr lang="en-IN" dirty="0">
              <a:solidFill>
                <a:schemeClr val="bg1"/>
              </a:solidFill>
            </a:endParaRPr>
          </a:p>
        </p:txBody>
      </p:sp>
      <p:pic>
        <p:nvPicPr>
          <p:cNvPr id="4" name="Picture Placeholder 17" descr="decorative element">
            <a:extLst>
              <a:ext uri="{FF2B5EF4-FFF2-40B4-BE49-F238E27FC236}">
                <a16:creationId xmlns:a16="http://schemas.microsoft.com/office/drawing/2014/main" id="{A3CC568D-FACC-2DCD-CE87-D5B381B334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980476" y="0"/>
            <a:ext cx="2211524" cy="6858000"/>
          </a:xfrm>
          <a:prstGeom prst="rect">
            <a:avLst/>
          </a:prstGeom>
        </p:spPr>
      </p:pic>
    </p:spTree>
    <p:extLst>
      <p:ext uri="{BB962C8B-B14F-4D97-AF65-F5344CB8AC3E}">
        <p14:creationId xmlns:p14="http://schemas.microsoft.com/office/powerpoint/2010/main" val="334054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xfrm>
            <a:off x="838200" y="365125"/>
            <a:ext cx="10515600" cy="779463"/>
          </a:xfrm>
          <a:solidFill>
            <a:schemeClr val="bg1"/>
          </a:solidFill>
        </p:spPr>
        <p:txBody>
          <a:bodyPr/>
          <a:lstStyle/>
          <a:p>
            <a:pPr marL="0" indent="0">
              <a:buNone/>
            </a:pPr>
            <a:r>
              <a:rPr lang="en-IN" dirty="0"/>
              <a:t>Checklist on Technical Standards</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xfrm>
            <a:off x="838200" y="1400537"/>
            <a:ext cx="10515600" cy="4776426"/>
          </a:xfrm>
          <a:solidFill>
            <a:schemeClr val="bg1"/>
          </a:solidFill>
        </p:spPr>
        <p:txBody>
          <a:bodyPr>
            <a:normAutofit lnSpcReduction="10000"/>
          </a:bodyPr>
          <a:lstStyle/>
          <a:p>
            <a:pPr marL="514350" indent="-514350">
              <a:buAutoNum type="arabicPeriod"/>
            </a:pPr>
            <a:r>
              <a:rPr lang="en-US" dirty="0"/>
              <a:t>Obtain the years of professional experience in practice </a:t>
            </a:r>
          </a:p>
          <a:p>
            <a:pPr marL="514350" indent="-514350">
              <a:buAutoNum type="arabicPeriod"/>
            </a:pPr>
            <a:r>
              <a:rPr lang="en-US" dirty="0"/>
              <a:t>Understand the field of expertise of such PU </a:t>
            </a:r>
          </a:p>
          <a:p>
            <a:pPr marL="514350" indent="-514350">
              <a:buAutoNum type="arabicPeriod"/>
            </a:pPr>
            <a:r>
              <a:rPr lang="en-US" dirty="0"/>
              <a:t>Whether the PU complies with the Accounting Standards issued by ICAI while performing the audit of its clients </a:t>
            </a:r>
          </a:p>
          <a:p>
            <a:pPr marL="514350" indent="-514350">
              <a:buAutoNum type="arabicPeriod"/>
            </a:pPr>
            <a:r>
              <a:rPr lang="en-US" dirty="0"/>
              <a:t>Whether the Secretarial Standards issued by Institute of Company Secretaries of India have been complied with wherever necessary </a:t>
            </a:r>
          </a:p>
          <a:p>
            <a:pPr marL="514350" indent="-514350">
              <a:buAutoNum type="arabicPeriod"/>
            </a:pPr>
            <a:r>
              <a:rPr lang="en-US" dirty="0"/>
              <a:t>Whether Framework for the preparation and presentation of Financial Statements are followed by the PU </a:t>
            </a:r>
          </a:p>
          <a:p>
            <a:pPr marL="514350" indent="-514350">
              <a:buAutoNum type="arabicPeriod"/>
            </a:pPr>
            <a:r>
              <a:rPr lang="en-US" dirty="0"/>
              <a:t>Whether Standards on Auditing, Standards on Assurance Engagements, Standards on Quality Control and Guidance Notes on related services have been complied with by the PU </a:t>
            </a:r>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2103411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xfrm>
            <a:off x="838200" y="365125"/>
            <a:ext cx="10515600" cy="779463"/>
          </a:xfrm>
          <a:solidFill>
            <a:schemeClr val="bg1"/>
          </a:solidFill>
        </p:spPr>
        <p:txBody>
          <a:bodyPr/>
          <a:lstStyle/>
          <a:p>
            <a:pPr marL="0" indent="0">
              <a:buNone/>
            </a:pPr>
            <a:r>
              <a:rPr lang="en-IN" dirty="0"/>
              <a:t>Checklist on Technical Standards</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xfrm>
            <a:off x="838200" y="1400537"/>
            <a:ext cx="10515600" cy="4776426"/>
          </a:xfrm>
          <a:solidFill>
            <a:schemeClr val="bg1"/>
          </a:solidFill>
        </p:spPr>
        <p:txBody>
          <a:bodyPr>
            <a:normAutofit/>
          </a:bodyPr>
          <a:lstStyle/>
          <a:p>
            <a:pPr marL="514350" indent="-514350">
              <a:buAutoNum type="arabicPeriod" startAt="7"/>
            </a:pPr>
            <a:r>
              <a:rPr lang="en-US" dirty="0"/>
              <a:t>Whether the relevant notifications/directions issued by ICAI have been considered by the PU</a:t>
            </a:r>
          </a:p>
          <a:p>
            <a:pPr marL="514350" indent="-514350">
              <a:buAutoNum type="arabicPeriod" startAt="7"/>
            </a:pPr>
            <a:r>
              <a:rPr lang="en-US" dirty="0"/>
              <a:t>Whether the samples collected by the PU are sufficient and appropriate to draw conclusions or provide an opinion </a:t>
            </a:r>
          </a:p>
          <a:p>
            <a:pPr marL="514350" indent="-514350">
              <a:buAutoNum type="arabicPeriod" startAt="9"/>
            </a:pPr>
            <a:r>
              <a:rPr lang="en-US" dirty="0"/>
              <a:t>Whether material facts are appropriately being disclosed by PU in case of any Audit clients </a:t>
            </a:r>
          </a:p>
          <a:p>
            <a:pPr marL="514350" indent="-514350">
              <a:buAutoNum type="arabicPeriod" startAt="9"/>
            </a:pPr>
            <a:r>
              <a:rPr lang="en-US" dirty="0"/>
              <a:t>Whether working papers are properly maintained by the PU and process adopted for sharing the same with any external parties </a:t>
            </a:r>
          </a:p>
          <a:p>
            <a:pPr marL="514350" indent="-514350">
              <a:buAutoNum type="arabicPeriod" startAt="9"/>
            </a:pPr>
            <a:r>
              <a:rPr lang="en-US" dirty="0"/>
              <a:t>Whether going concern assumptions have been appropriately considered by the PU in the engagements wherever relevant</a:t>
            </a: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2031158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ecorative element">
            <a:extLst>
              <a:ext uri="{FF2B5EF4-FFF2-40B4-BE49-F238E27FC236}">
                <a16:creationId xmlns:a16="http://schemas.microsoft.com/office/drawing/2014/main" id="{4FC59329-2EE8-904A-9303-B73C02AB74D4}"/>
              </a:ext>
            </a:extLst>
          </p:cNvPr>
          <p:cNvPicPr>
            <a:picLocks noGrp="1" noChangeAspect="1"/>
          </p:cNvPicPr>
          <p:nvPr>
            <p:ph type="pic" sz="quarter" idx="13"/>
          </p:nvPr>
        </p:nvPicPr>
        <p:blipFill>
          <a:blip r:embed="rId2" cstate="print">
            <a:extLst>
              <a:ext uri="{BEBA8EAE-BF5A-486C-A8C5-ECC9F3942E4B}">
                <a14:imgProps xmlns:a14="http://schemas.microsoft.com/office/drawing/2010/main">
                  <a14:imgLayer r:embed="rId3">
                    <a14:imgEffect>
                      <a14:artisticCrisscrossEtching trans="91000" pressure="34"/>
                    </a14:imgEffect>
                  </a14:imgLayer>
                </a14:imgProps>
              </a:ext>
              <a:ext uri="{28A0092B-C50C-407E-A947-70E740481C1C}">
                <a14:useLocalDpi xmlns:a14="http://schemas.microsoft.com/office/drawing/2010/main" val="0"/>
              </a:ext>
            </a:extLst>
          </a:blip>
          <a:srcRect/>
          <a:stretch>
            <a:fillRect/>
          </a:stretch>
        </p:blipFill>
        <p:spPr>
          <a:xfrm>
            <a:off x="69273" y="63691"/>
            <a:ext cx="9911201" cy="6727346"/>
          </a:xfrm>
          <a:effectLst>
            <a:reflection blurRad="469900" stA="60000" endPos="33000" dist="127000" dir="5400000" sy="-100000" algn="bl" rotWithShape="0"/>
          </a:effectLst>
        </p:spPr>
      </p:pic>
      <p:sp>
        <p:nvSpPr>
          <p:cNvPr id="14" name="Rectangle 13">
            <a:extLst>
              <a:ext uri="{FF2B5EF4-FFF2-40B4-BE49-F238E27FC236}">
                <a16:creationId xmlns:a16="http://schemas.microsoft.com/office/drawing/2014/main" id="{7E067C8F-5267-7147-B398-AD99FAB4105A}"/>
              </a:ext>
              <a:ext uri="{C183D7F6-B498-43B3-948B-1728B52AA6E4}">
                <adec:decorative xmlns:adec="http://schemas.microsoft.com/office/drawing/2017/decorative" val="1"/>
              </a:ext>
            </a:extLst>
          </p:cNvPr>
          <p:cNvSpPr/>
          <p:nvPr/>
        </p:nvSpPr>
        <p:spPr>
          <a:xfrm>
            <a:off x="69273" y="54361"/>
            <a:ext cx="9911201" cy="6727345"/>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a:solidFill>
                  <a:schemeClr val="bg1">
                    <a:lumMod val="95000"/>
                  </a:schemeClr>
                </a:solidFill>
                <a:latin typeface="Arial" panose="020B0604020202020204" pitchFamily="34" charset="0"/>
                <a:cs typeface="Arial" panose="020B0604020202020204" pitchFamily="34" charset="0"/>
              </a:rPr>
              <a:t>Engagement performance</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9086127" y="4828728"/>
            <a:ext cx="3036600" cy="1192038"/>
          </a:xfrm>
        </p:spPr>
        <p:txBody>
          <a:bodyPr>
            <a:noAutofit/>
          </a:bodyPr>
          <a:lstStyle/>
          <a:p>
            <a:r>
              <a:rPr lang="en-US" sz="4000" dirty="0">
                <a:latin typeface="Arial" panose="020B0604020202020204" pitchFamily="34" charset="0"/>
                <a:cs typeface="Arial" panose="020B0604020202020204" pitchFamily="34" charset="0"/>
              </a:rPr>
              <a:t>Part B(V)</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a:lstStyle/>
          <a:p>
            <a:fld id="{19B51A1E-902D-48AF-9020-955120F399B6}" type="slidenum">
              <a:rPr lang="en-US" smtClean="0"/>
              <a:pPr/>
              <a:t>12</a:t>
            </a:fld>
            <a:endParaRPr lang="en-US" dirty="0"/>
          </a:p>
        </p:txBody>
      </p:sp>
    </p:spTree>
    <p:extLst>
      <p:ext uri="{BB962C8B-B14F-4D97-AF65-F5344CB8AC3E}">
        <p14:creationId xmlns:p14="http://schemas.microsoft.com/office/powerpoint/2010/main" val="2117695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solidFill>
            <a:schemeClr val="bg1"/>
          </a:solidFill>
        </p:spPr>
        <p:txBody>
          <a:bodyPr/>
          <a:lstStyle/>
          <a:p>
            <a:r>
              <a:rPr lang="en-US" dirty="0"/>
              <a:t>Audit Plan</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solidFill>
            <a:schemeClr val="bg1"/>
          </a:solidFill>
        </p:spPr>
        <p:txBody>
          <a:bodyPr>
            <a:normAutofit/>
          </a:bodyPr>
          <a:lstStyle/>
          <a:p>
            <a:pPr algn="just"/>
            <a:endParaRPr lang="en-US" dirty="0"/>
          </a:p>
          <a:p>
            <a:pPr marL="0" indent="0">
              <a:buNone/>
            </a:pPr>
            <a:r>
              <a:rPr lang="en-US" dirty="0"/>
              <a:t>Assignment of responsibilities </a:t>
            </a:r>
          </a:p>
          <a:p>
            <a:pPr marL="0" indent="0">
              <a:buNone/>
            </a:pPr>
            <a:r>
              <a:rPr lang="en-US" dirty="0"/>
              <a:t>Background information of client – previous and latest</a:t>
            </a:r>
          </a:p>
          <a:p>
            <a:pPr marL="0" indent="0">
              <a:buNone/>
            </a:pPr>
            <a:r>
              <a:rPr lang="en-US" dirty="0"/>
              <a:t>Plan to contain – Staffing requirement, risks and time allocation</a:t>
            </a:r>
          </a:p>
          <a:p>
            <a:pPr marL="0" indent="0">
              <a:buNone/>
            </a:pPr>
            <a:r>
              <a:rPr lang="en-US" dirty="0"/>
              <a:t>CHECKLIST – Laws/ Rules including Accountancy and Audit</a:t>
            </a:r>
          </a:p>
          <a:p>
            <a:pPr marL="0" indent="0">
              <a:buNone/>
            </a:pPr>
            <a:r>
              <a:rPr lang="en-US" dirty="0"/>
              <a:t>Important points from previous year audit experience </a:t>
            </a:r>
          </a:p>
          <a:p>
            <a:pPr marL="0" indent="0">
              <a:buNone/>
            </a:pPr>
            <a:r>
              <a:rPr lang="en-US" dirty="0"/>
              <a:t>Industry-specific points</a:t>
            </a:r>
          </a:p>
          <a:p>
            <a:pPr marL="0" indent="0">
              <a:buNone/>
            </a:pP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426318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solidFill>
            <a:schemeClr val="bg1"/>
          </a:solidFill>
        </p:spPr>
        <p:txBody>
          <a:bodyPr/>
          <a:lstStyle/>
          <a:p>
            <a:r>
              <a:rPr lang="en-US" dirty="0"/>
              <a:t>Pre-assignment</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solidFill>
            <a:schemeClr val="bg1"/>
          </a:solidFill>
        </p:spPr>
        <p:txBody>
          <a:bodyPr>
            <a:normAutofit/>
          </a:bodyPr>
          <a:lstStyle/>
          <a:p>
            <a:pPr algn="just"/>
            <a:endParaRPr lang="en-US" dirty="0"/>
          </a:p>
          <a:p>
            <a:pPr marL="0" indent="0">
              <a:buNone/>
            </a:pPr>
            <a:r>
              <a:rPr lang="en-IN" dirty="0"/>
              <a:t>Meetings before Audit</a:t>
            </a:r>
          </a:p>
          <a:p>
            <a:pPr marL="0" indent="0">
              <a:buNone/>
            </a:pPr>
            <a:r>
              <a:rPr lang="en-IN" dirty="0"/>
              <a:t>Audit Summary Memorandum – highlights, mitigation of risks observed</a:t>
            </a:r>
          </a:p>
          <a:p>
            <a:pPr marL="0" indent="0">
              <a:buNone/>
            </a:pPr>
            <a:r>
              <a:rPr lang="en-IN" dirty="0"/>
              <a:t>Standardized forms, checklists, and questionnaires</a:t>
            </a:r>
          </a:p>
          <a:p>
            <a:pPr marL="0" indent="0">
              <a:buNone/>
            </a:pP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1023191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solidFill>
            <a:schemeClr val="bg1"/>
          </a:solidFill>
        </p:spPr>
        <p:txBody>
          <a:bodyPr/>
          <a:lstStyle/>
          <a:p>
            <a:r>
              <a:rPr lang="en-US" dirty="0"/>
              <a:t>During Audit Process</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solidFill>
            <a:schemeClr val="bg1"/>
          </a:solidFill>
        </p:spPr>
        <p:txBody>
          <a:bodyPr>
            <a:normAutofit/>
          </a:bodyPr>
          <a:lstStyle/>
          <a:p>
            <a:pPr marL="0" indent="0" algn="just">
              <a:buNone/>
            </a:pPr>
            <a:endParaRPr lang="en-US" dirty="0"/>
          </a:p>
          <a:p>
            <a:pPr marL="0" indent="0" algn="just">
              <a:buNone/>
            </a:pPr>
            <a:r>
              <a:rPr lang="en-US" dirty="0"/>
              <a:t>Process for:</a:t>
            </a:r>
          </a:p>
          <a:p>
            <a:pPr marL="0" indent="0">
              <a:buNone/>
            </a:pPr>
            <a:r>
              <a:rPr lang="en-IN" dirty="0"/>
              <a:t>Keeping track on progress</a:t>
            </a:r>
          </a:p>
          <a:p>
            <a:pPr marL="0" indent="0">
              <a:buNone/>
            </a:pPr>
            <a:r>
              <a:rPr lang="en-IN" dirty="0"/>
              <a:t>Handling significant observations and discussions with the client</a:t>
            </a:r>
          </a:p>
          <a:p>
            <a:pPr marL="0" indent="0">
              <a:buNone/>
            </a:pPr>
            <a:endParaRPr lang="en-IN" dirty="0"/>
          </a:p>
          <a:p>
            <a:pPr marL="0" indent="0">
              <a:buNone/>
            </a:pPr>
            <a:r>
              <a:rPr lang="en-IN" dirty="0"/>
              <a:t>Process for Review of other team members’ work</a:t>
            </a:r>
          </a:p>
          <a:p>
            <a:pPr marL="0" indent="0">
              <a:buNone/>
            </a:pPr>
            <a:r>
              <a:rPr lang="en-IN" dirty="0"/>
              <a:t>Format of document/ checklist for such review</a:t>
            </a:r>
          </a:p>
          <a:p>
            <a:pPr marL="0" indent="0">
              <a:buNone/>
            </a:pP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77813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xfrm>
            <a:off x="838200" y="365125"/>
            <a:ext cx="10515600" cy="1197457"/>
          </a:xfrm>
          <a:solidFill>
            <a:schemeClr val="bg1"/>
          </a:solidFill>
        </p:spPr>
        <p:txBody>
          <a:bodyPr/>
          <a:lstStyle/>
          <a:p>
            <a:r>
              <a:rPr lang="en-US" dirty="0"/>
              <a:t>Documentation security process</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solidFill>
            <a:schemeClr val="bg1"/>
          </a:solidFill>
        </p:spPr>
        <p:txBody>
          <a:bodyPr>
            <a:normAutofit fontScale="92500" lnSpcReduction="20000"/>
          </a:bodyPr>
          <a:lstStyle/>
          <a:p>
            <a:pPr marL="0" indent="0">
              <a:buNone/>
            </a:pPr>
            <a:r>
              <a:rPr lang="en-IN" dirty="0"/>
              <a:t>Tool used for maintaining working papers in electronic form</a:t>
            </a:r>
          </a:p>
          <a:p>
            <a:pPr marL="0" indent="0">
              <a:buNone/>
            </a:pPr>
            <a:r>
              <a:rPr lang="en-IN" dirty="0"/>
              <a:t>Security process for safekeeping of documents, and working papers:</a:t>
            </a:r>
          </a:p>
          <a:p>
            <a:pPr>
              <a:buFontTx/>
              <a:buChar char="-"/>
            </a:pPr>
            <a:r>
              <a:rPr lang="en-IN" dirty="0"/>
              <a:t>Prepared by whom and reviewed</a:t>
            </a:r>
          </a:p>
          <a:p>
            <a:pPr>
              <a:buFontTx/>
              <a:buChar char="-"/>
            </a:pPr>
            <a:r>
              <a:rPr lang="en-IN" dirty="0"/>
              <a:t>Integrity of soft-data</a:t>
            </a:r>
          </a:p>
          <a:p>
            <a:pPr>
              <a:buFontTx/>
              <a:buChar char="-"/>
            </a:pPr>
            <a:r>
              <a:rPr lang="en-IN" dirty="0"/>
              <a:t>Method to prevent unauthorized changes</a:t>
            </a:r>
          </a:p>
          <a:p>
            <a:pPr>
              <a:buFontTx/>
              <a:buChar char="-"/>
            </a:pPr>
            <a:r>
              <a:rPr lang="en-IN" dirty="0"/>
              <a:t>Access security to files and documents</a:t>
            </a:r>
          </a:p>
          <a:p>
            <a:pPr>
              <a:buFontTx/>
              <a:buChar char="-"/>
            </a:pPr>
            <a:r>
              <a:rPr lang="en-IN" dirty="0"/>
              <a:t>Password protection</a:t>
            </a:r>
          </a:p>
          <a:p>
            <a:pPr>
              <a:buFontTx/>
              <a:buChar char="-"/>
            </a:pPr>
            <a:r>
              <a:rPr lang="en-IN" dirty="0"/>
              <a:t>Backup and retrieval security</a:t>
            </a:r>
          </a:p>
          <a:p>
            <a:pPr>
              <a:buFontTx/>
              <a:buChar char="-"/>
            </a:pPr>
            <a:r>
              <a:rPr lang="en-IN" dirty="0"/>
              <a:t>Printing and scanning of papers</a:t>
            </a:r>
          </a:p>
          <a:p>
            <a:pPr marL="0" indent="0">
              <a:buNone/>
            </a:pPr>
            <a:r>
              <a:rPr lang="en-IN" dirty="0"/>
              <a:t>Security and maintenance of documentation post-audit completion</a:t>
            </a:r>
          </a:p>
          <a:p>
            <a:pPr>
              <a:buFontTx/>
              <a:buChar char="-"/>
            </a:pPr>
            <a:endParaRPr lang="en-IN" dirty="0"/>
          </a:p>
          <a:p>
            <a:pPr>
              <a:buFontTx/>
              <a:buChar char="-"/>
            </a:pPr>
            <a:endParaRPr lang="en-IN" dirty="0"/>
          </a:p>
          <a:p>
            <a:pPr marL="0" indent="0">
              <a:buNone/>
            </a:pP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3912639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solidFill>
            <a:schemeClr val="bg1"/>
          </a:solidFill>
        </p:spPr>
        <p:txBody>
          <a:bodyPr/>
          <a:lstStyle/>
          <a:p>
            <a:r>
              <a:rPr lang="en-US" dirty="0"/>
              <a:t>Process for forming opinion</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solidFill>
            <a:schemeClr val="bg1"/>
          </a:solidFill>
        </p:spPr>
        <p:txBody>
          <a:bodyPr>
            <a:normAutofit/>
          </a:bodyPr>
          <a:lstStyle/>
          <a:p>
            <a:pPr>
              <a:buFontTx/>
              <a:buChar char="-"/>
            </a:pPr>
            <a:endParaRPr lang="en-IN" dirty="0"/>
          </a:p>
          <a:p>
            <a:pPr>
              <a:buFontTx/>
              <a:buChar char="-"/>
            </a:pPr>
            <a:endParaRPr lang="en-IN" dirty="0"/>
          </a:p>
          <a:p>
            <a:pPr marL="0" indent="0">
              <a:buNone/>
            </a:pPr>
            <a:r>
              <a:rPr lang="en-IN" dirty="0"/>
              <a:t>Process of outside consultation and decisions based thereupon</a:t>
            </a:r>
          </a:p>
          <a:p>
            <a:pPr marL="0" indent="0">
              <a:buNone/>
            </a:pPr>
            <a:r>
              <a:rPr lang="en-IN" dirty="0"/>
              <a:t>Differences amongst professional judgement of team members</a:t>
            </a:r>
          </a:p>
          <a:p>
            <a:pPr marL="0" indent="0">
              <a:buNone/>
            </a:pPr>
            <a:r>
              <a:rPr lang="en-IN" dirty="0"/>
              <a:t>Escalation matrix if differences not resolved – What next?</a:t>
            </a:r>
          </a:p>
          <a:p>
            <a:pPr marL="0" indent="0">
              <a:buNone/>
            </a:pPr>
            <a:r>
              <a:rPr lang="en-IN" dirty="0"/>
              <a:t>Opinions how formed, report when released?</a:t>
            </a:r>
          </a:p>
          <a:p>
            <a:pPr marL="0" indent="0">
              <a:buNone/>
            </a:pPr>
            <a:endParaRPr lang="en-IN" dirty="0"/>
          </a:p>
          <a:p>
            <a:pPr marL="0" indent="0">
              <a:buNone/>
            </a:pP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11595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ecorative element">
            <a:extLst>
              <a:ext uri="{FF2B5EF4-FFF2-40B4-BE49-F238E27FC236}">
                <a16:creationId xmlns:a16="http://schemas.microsoft.com/office/drawing/2014/main" id="{4FC59329-2EE8-904A-9303-B73C02AB74D4}"/>
              </a:ext>
            </a:extLst>
          </p:cNvPr>
          <p:cNvPicPr>
            <a:picLocks noGrp="1" noChangeAspect="1"/>
          </p:cNvPicPr>
          <p:nvPr>
            <p:ph type="pic" sz="quarter" idx="13"/>
          </p:nvPr>
        </p:nvPicPr>
        <p:blipFill>
          <a:blip r:embed="rId2" cstate="print">
            <a:extLst>
              <a:ext uri="{BEBA8EAE-BF5A-486C-A8C5-ECC9F3942E4B}">
                <a14:imgProps xmlns:a14="http://schemas.microsoft.com/office/drawing/2010/main">
                  <a14:imgLayer r:embed="rId3">
                    <a14:imgEffect>
                      <a14:artisticCrisscrossEtching trans="91000" pressure="34"/>
                    </a14:imgEffect>
                  </a14:imgLayer>
                </a14:imgProps>
              </a:ext>
              <a:ext uri="{28A0092B-C50C-407E-A947-70E740481C1C}">
                <a14:useLocalDpi xmlns:a14="http://schemas.microsoft.com/office/drawing/2010/main" val="0"/>
              </a:ext>
            </a:extLst>
          </a:blip>
          <a:srcRect/>
          <a:stretch>
            <a:fillRect/>
          </a:stretch>
        </p:blipFill>
        <p:spPr>
          <a:xfrm>
            <a:off x="69273" y="63691"/>
            <a:ext cx="9911201" cy="6727346"/>
          </a:xfrm>
          <a:effectLst>
            <a:reflection blurRad="469900" stA="60000" endPos="33000" dist="127000" dir="5400000" sy="-100000" algn="bl" rotWithShape="0"/>
          </a:effectLst>
        </p:spPr>
      </p:pic>
      <p:sp>
        <p:nvSpPr>
          <p:cNvPr id="14" name="Rectangle 13">
            <a:extLst>
              <a:ext uri="{FF2B5EF4-FFF2-40B4-BE49-F238E27FC236}">
                <a16:creationId xmlns:a16="http://schemas.microsoft.com/office/drawing/2014/main" id="{7E067C8F-5267-7147-B398-AD99FAB4105A}"/>
              </a:ext>
              <a:ext uri="{C183D7F6-B498-43B3-948B-1728B52AA6E4}">
                <adec:decorative xmlns:adec="http://schemas.microsoft.com/office/drawing/2017/decorative" val="1"/>
              </a:ext>
            </a:extLst>
          </p:cNvPr>
          <p:cNvSpPr/>
          <p:nvPr/>
        </p:nvSpPr>
        <p:spPr>
          <a:xfrm>
            <a:off x="69273" y="54361"/>
            <a:ext cx="9911201" cy="6727345"/>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9273" y="4259484"/>
            <a:ext cx="8287649" cy="1761282"/>
          </a:xfrm>
        </p:spPr>
        <p:txBody>
          <a:bodyPr>
            <a:normAutofit/>
          </a:bodyPr>
          <a:lstStyle/>
          <a:p>
            <a:pPr algn="l"/>
            <a:r>
              <a:rPr lang="en-US" sz="5400" dirty="0">
                <a:solidFill>
                  <a:schemeClr val="bg1">
                    <a:lumMod val="95000"/>
                  </a:schemeClr>
                </a:solidFill>
                <a:latin typeface="Arial" panose="020B0604020202020204" pitchFamily="34" charset="0"/>
                <a:cs typeface="Arial" panose="020B0604020202020204" pitchFamily="34" charset="0"/>
              </a:rPr>
              <a:t>Professional standards</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9086127" y="4828728"/>
            <a:ext cx="3036600" cy="1192038"/>
          </a:xfrm>
        </p:spPr>
        <p:txBody>
          <a:bodyPr>
            <a:noAutofit/>
          </a:bodyPr>
          <a:lstStyle/>
          <a:p>
            <a:r>
              <a:rPr lang="en-US" sz="4000" dirty="0">
                <a:latin typeface="Arial" panose="020B0604020202020204" pitchFamily="34" charset="0"/>
                <a:cs typeface="Arial" panose="020B0604020202020204" pitchFamily="34" charset="0"/>
              </a:rPr>
              <a:t>framework</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a:lstStyle/>
          <a:p>
            <a:fld id="{19B51A1E-902D-48AF-9020-955120F399B6}" type="slidenum">
              <a:rPr lang="en-US" smtClean="0"/>
              <a:pPr/>
              <a:t>18</a:t>
            </a:fld>
            <a:endParaRPr lang="en-US" dirty="0"/>
          </a:p>
        </p:txBody>
      </p:sp>
    </p:spTree>
    <p:extLst>
      <p:ext uri="{BB962C8B-B14F-4D97-AF65-F5344CB8AC3E}">
        <p14:creationId xmlns:p14="http://schemas.microsoft.com/office/powerpoint/2010/main" val="2579746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xfrm>
            <a:off x="838200" y="365125"/>
            <a:ext cx="10515600" cy="779463"/>
          </a:xfrm>
          <a:solidFill>
            <a:schemeClr val="bg1"/>
          </a:solidFill>
        </p:spPr>
        <p:txBody>
          <a:bodyPr/>
          <a:lstStyle/>
          <a:p>
            <a:pPr marL="0" indent="0">
              <a:buNone/>
            </a:pPr>
            <a:r>
              <a:rPr lang="en-IN" dirty="0"/>
              <a:t>Compliance Review Procedure</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xfrm>
            <a:off x="838200" y="1400537"/>
            <a:ext cx="10515600" cy="4776426"/>
          </a:xfrm>
          <a:solidFill>
            <a:schemeClr val="bg1"/>
          </a:solidFill>
        </p:spPr>
        <p:txBody>
          <a:bodyPr>
            <a:normAutofit/>
          </a:bodyPr>
          <a:lstStyle/>
          <a:p>
            <a:pPr marL="514350" indent="-514350">
              <a:buFont typeface="+mj-lt"/>
              <a:buAutoNum type="arabicPeriod"/>
            </a:pPr>
            <a:r>
              <a:rPr lang="en-IN" dirty="0"/>
              <a:t>Independence</a:t>
            </a:r>
          </a:p>
          <a:p>
            <a:pPr marL="514350" indent="-514350">
              <a:buFont typeface="+mj-lt"/>
              <a:buAutoNum type="arabicPeriod"/>
            </a:pPr>
            <a:r>
              <a:rPr lang="en-IN" dirty="0"/>
              <a:t>Outside Consultation’</a:t>
            </a:r>
          </a:p>
          <a:p>
            <a:pPr marL="514350" indent="-514350">
              <a:buFont typeface="+mj-lt"/>
              <a:buAutoNum type="arabicPeriod"/>
            </a:pPr>
            <a:r>
              <a:rPr lang="en-IN" dirty="0"/>
              <a:t>Maintenance of Professional skills and Standards</a:t>
            </a:r>
          </a:p>
          <a:p>
            <a:pPr marL="514350" indent="-514350">
              <a:buFont typeface="+mj-lt"/>
              <a:buAutoNum type="arabicPeriod"/>
            </a:pPr>
            <a:r>
              <a:rPr lang="en-IN" dirty="0"/>
              <a:t>Staff Supervision and Development</a:t>
            </a:r>
          </a:p>
          <a:p>
            <a:pPr marL="514350" indent="-514350">
              <a:buFont typeface="+mj-lt"/>
              <a:buAutoNum type="arabicPeriod"/>
            </a:pPr>
            <a:r>
              <a:rPr lang="en-IN" dirty="0"/>
              <a:t>Office Administration</a:t>
            </a:r>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4195789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FBA2-F45C-16BE-7E8E-312CED0AE8AC}"/>
              </a:ext>
            </a:extLst>
          </p:cNvPr>
          <p:cNvSpPr>
            <a:spLocks noGrp="1"/>
          </p:cNvSpPr>
          <p:nvPr>
            <p:ph type="title"/>
          </p:nvPr>
        </p:nvSpPr>
        <p:spPr>
          <a:xfrm>
            <a:off x="7003473" y="2964223"/>
            <a:ext cx="2649681" cy="929554"/>
          </a:xfrm>
        </p:spPr>
        <p:txBody>
          <a:bodyPr/>
          <a:lstStyle/>
          <a:p>
            <a:pPr algn="r"/>
            <a:r>
              <a:rPr lang="en-US" b="1" dirty="0"/>
              <a:t>disclaimer</a:t>
            </a:r>
            <a:endParaRPr lang="en-IN" b="1" dirty="0"/>
          </a:p>
        </p:txBody>
      </p:sp>
      <p:sp>
        <p:nvSpPr>
          <p:cNvPr id="3" name="Content Placeholder 2">
            <a:extLst>
              <a:ext uri="{FF2B5EF4-FFF2-40B4-BE49-F238E27FC236}">
                <a16:creationId xmlns:a16="http://schemas.microsoft.com/office/drawing/2014/main" id="{BE0E98AA-35B7-EBF1-0694-017907852733}"/>
              </a:ext>
            </a:extLst>
          </p:cNvPr>
          <p:cNvSpPr>
            <a:spLocks noGrp="1"/>
          </p:cNvSpPr>
          <p:nvPr>
            <p:ph idx="1"/>
          </p:nvPr>
        </p:nvSpPr>
        <p:spPr>
          <a:xfrm>
            <a:off x="3257558" y="4184362"/>
            <a:ext cx="6619009" cy="1780020"/>
          </a:xfrm>
          <a:solidFill>
            <a:schemeClr val="bg1"/>
          </a:solidFill>
        </p:spPr>
        <p:txBody>
          <a:bodyPr>
            <a:normAutofit/>
          </a:bodyPr>
          <a:lstStyle/>
          <a:p>
            <a:pPr marL="0" indent="0">
              <a:buNone/>
            </a:pPr>
            <a:r>
              <a:rPr lang="en-US" dirty="0"/>
              <a:t>Anything that is said, discussed, implied or thought during the presentation is without malaise or without any intent to harm, hurt anyone.</a:t>
            </a:r>
            <a:endParaRPr lang="en-IN" dirty="0"/>
          </a:p>
        </p:txBody>
      </p:sp>
      <p:pic>
        <p:nvPicPr>
          <p:cNvPr id="5" name="Picture Placeholder 17" descr="decorative element">
            <a:extLst>
              <a:ext uri="{FF2B5EF4-FFF2-40B4-BE49-F238E27FC236}">
                <a16:creationId xmlns:a16="http://schemas.microsoft.com/office/drawing/2014/main" id="{415F09B1-C635-5E8E-EF3B-15CE16F31F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876567" y="365125"/>
            <a:ext cx="2211524" cy="6192000"/>
          </a:xfrm>
          <a:prstGeom prst="rect">
            <a:avLst/>
          </a:prstGeom>
        </p:spPr>
      </p:pic>
    </p:spTree>
    <p:extLst>
      <p:ext uri="{BB962C8B-B14F-4D97-AF65-F5344CB8AC3E}">
        <p14:creationId xmlns:p14="http://schemas.microsoft.com/office/powerpoint/2010/main" val="2455641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xfrm>
            <a:off x="838200" y="365125"/>
            <a:ext cx="10515600" cy="779463"/>
          </a:xfrm>
          <a:solidFill>
            <a:schemeClr val="bg1"/>
          </a:solidFill>
        </p:spPr>
        <p:txBody>
          <a:bodyPr/>
          <a:lstStyle/>
          <a:p>
            <a:pPr marL="0" indent="0">
              <a:buNone/>
            </a:pPr>
            <a:r>
              <a:rPr lang="en-IN" dirty="0"/>
              <a:t>Why Compliance Review?</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xfrm>
            <a:off x="838200" y="1400537"/>
            <a:ext cx="10515600" cy="4776426"/>
          </a:xfrm>
          <a:solidFill>
            <a:schemeClr val="bg1"/>
          </a:solidFill>
        </p:spPr>
        <p:txBody>
          <a:bodyPr>
            <a:normAutofit fontScale="92500" lnSpcReduction="20000"/>
          </a:bodyPr>
          <a:lstStyle/>
          <a:p>
            <a:pPr marL="0" indent="0">
              <a:buNone/>
            </a:pPr>
            <a:r>
              <a:rPr lang="en-IN" dirty="0"/>
              <a:t>Compliance Review to assess the Controls in PU</a:t>
            </a:r>
          </a:p>
          <a:p>
            <a:pPr marL="0" indent="0">
              <a:buNone/>
            </a:pPr>
            <a:r>
              <a:rPr lang="en-IN" dirty="0"/>
              <a:t>Helpful to decide the Nature, Timing and Extent of </a:t>
            </a:r>
            <a:r>
              <a:rPr lang="en-IN" u="sng" dirty="0"/>
              <a:t>Substantive Procedures</a:t>
            </a:r>
          </a:p>
          <a:p>
            <a:pPr marL="0" indent="0">
              <a:buNone/>
            </a:pPr>
            <a:endParaRPr lang="en-IN" dirty="0"/>
          </a:p>
          <a:p>
            <a:r>
              <a:rPr lang="en-US" dirty="0"/>
              <a:t>The substantive approach involves the application of such review procedures that provide the reviewer evidence as to the appropriateness of the factors on which the review is required to be focused on.  </a:t>
            </a:r>
          </a:p>
          <a:p>
            <a:r>
              <a:rPr lang="en-US" dirty="0"/>
              <a:t>The reviewer establishes the appropriateness of factors by reviewing the documentation available within the practice unit.  </a:t>
            </a:r>
          </a:p>
          <a:p>
            <a:r>
              <a:rPr lang="en-US" dirty="0"/>
              <a:t>This approach establishes the extent of compliance and finally determines whether assurance work was done as per the technical, professional and ethical standards.</a:t>
            </a:r>
          </a:p>
          <a:p>
            <a:r>
              <a:rPr lang="en-US" dirty="0"/>
              <a:t>The application of substantive review procedures would involve the inspection of working papers of the assurance engagement</a:t>
            </a: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1823763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xfrm>
            <a:off x="838200" y="365125"/>
            <a:ext cx="10515600" cy="779463"/>
          </a:xfrm>
          <a:solidFill>
            <a:schemeClr val="bg1"/>
          </a:solidFill>
        </p:spPr>
        <p:txBody>
          <a:bodyPr/>
          <a:lstStyle/>
          <a:p>
            <a:pPr marL="0" indent="0">
              <a:buNone/>
            </a:pPr>
            <a:r>
              <a:rPr lang="en-IN" dirty="0"/>
              <a:t>Possible Qualification/s</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xfrm>
            <a:off x="838200" y="1400537"/>
            <a:ext cx="10515600" cy="4776426"/>
          </a:xfrm>
          <a:solidFill>
            <a:schemeClr val="bg1"/>
          </a:solidFill>
        </p:spPr>
        <p:txBody>
          <a:bodyPr>
            <a:normAutofit fontScale="92500"/>
          </a:bodyPr>
          <a:lstStyle/>
          <a:p>
            <a:pPr algn="just"/>
            <a:r>
              <a:rPr lang="en-US" dirty="0"/>
              <a:t>The PU does not have any standard documented policy or procedure for planning and performing audits.  </a:t>
            </a:r>
          </a:p>
          <a:p>
            <a:pPr algn="just"/>
            <a:r>
              <a:rPr lang="en-US" dirty="0"/>
              <a:t>PU does not have any standard checklists to ensure that resources performing the engagement have ensured compliance with relevant technical standards, standards, either accounting or auditing.</a:t>
            </a:r>
          </a:p>
          <a:p>
            <a:pPr algn="just"/>
            <a:r>
              <a:rPr lang="en-US" dirty="0"/>
              <a:t>The PU does not perform any controls evaluation or testing. It performs only a substantive audit for which there are no planning documents available in the audit files except standard, non-tailored audit </a:t>
            </a:r>
            <a:r>
              <a:rPr lang="en-US" dirty="0" err="1"/>
              <a:t>programmes</a:t>
            </a:r>
            <a:r>
              <a:rPr lang="en-US" dirty="0"/>
              <a:t>.  </a:t>
            </a:r>
          </a:p>
          <a:p>
            <a:pPr algn="just"/>
            <a:r>
              <a:rPr lang="en-US" dirty="0"/>
              <a:t>In performing tests of details for transactions, the PU does not follow any stated methodology in accordance with SA 530, Audit Sampling, in terms of sample design, sample size or sample selection.  Samples selected are not free from bias.</a:t>
            </a: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586939"/>
            <a:ext cx="753495" cy="2109696"/>
          </a:xfrm>
          <a:prstGeom prst="rect">
            <a:avLst/>
          </a:prstGeom>
        </p:spPr>
      </p:pic>
    </p:spTree>
    <p:extLst>
      <p:ext uri="{BB962C8B-B14F-4D97-AF65-F5344CB8AC3E}">
        <p14:creationId xmlns:p14="http://schemas.microsoft.com/office/powerpoint/2010/main" val="3565957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xfrm>
            <a:off x="838200" y="365125"/>
            <a:ext cx="10515600" cy="779463"/>
          </a:xfrm>
          <a:solidFill>
            <a:schemeClr val="bg1"/>
          </a:solidFill>
        </p:spPr>
        <p:txBody>
          <a:bodyPr/>
          <a:lstStyle/>
          <a:p>
            <a:pPr marL="0" indent="0">
              <a:buNone/>
            </a:pPr>
            <a:r>
              <a:rPr lang="en-IN" dirty="0"/>
              <a:t>Possible Issues</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xfrm>
            <a:off x="838200" y="1400537"/>
            <a:ext cx="10515600" cy="4776426"/>
          </a:xfrm>
          <a:solidFill>
            <a:schemeClr val="bg1"/>
          </a:solidFill>
        </p:spPr>
        <p:txBody>
          <a:bodyPr>
            <a:normAutofit fontScale="92500" lnSpcReduction="20000"/>
          </a:bodyPr>
          <a:lstStyle/>
          <a:p>
            <a:pPr algn="just"/>
            <a:r>
              <a:rPr lang="en-US" dirty="0"/>
              <a:t>In spite of net-worth being completely eroded due to accumulated losses, there was no evidence in the audit file of the engagement team’s evaluation of the management’s assessment of going concern in accordance with SA 570, Going Concern, while the financial statements were prepared on a going concern basis.</a:t>
            </a:r>
          </a:p>
          <a:p>
            <a:pPr algn="just"/>
            <a:endParaRPr lang="en-US" dirty="0"/>
          </a:p>
          <a:p>
            <a:pPr algn="just"/>
            <a:r>
              <a:rPr lang="en-US" dirty="0"/>
              <a:t>On verification of Cash flow, it was observed that:</a:t>
            </a:r>
          </a:p>
          <a:p>
            <a:pPr algn="just">
              <a:buFontTx/>
              <a:buChar char="-"/>
            </a:pPr>
            <a:r>
              <a:rPr lang="en-US" dirty="0"/>
              <a:t>there was an increase in Long term loans whereas there was no 	increase in fixed assets. </a:t>
            </a:r>
          </a:p>
          <a:p>
            <a:pPr algn="just">
              <a:buFontTx/>
              <a:buChar char="-"/>
            </a:pPr>
            <a:r>
              <a:rPr lang="en-US" dirty="0"/>
              <a:t>In another case there was an Operating loss, however there were substantial additions to fixed assets and an increase in cash credit balance</a:t>
            </a:r>
          </a:p>
          <a:p>
            <a:pPr marL="269875" indent="-269875" algn="just">
              <a:buNone/>
            </a:pPr>
            <a:r>
              <a:rPr lang="en-IN" dirty="0"/>
              <a:t>	The Short term finance used for long term assets or vice versa was not commented upon</a:t>
            </a:r>
          </a:p>
          <a:p>
            <a:pPr algn="just"/>
            <a:endParaRPr lang="en-US"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596414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E301-8732-7819-36D7-829F8F963AE3}"/>
              </a:ext>
            </a:extLst>
          </p:cNvPr>
          <p:cNvSpPr>
            <a:spLocks noGrp="1"/>
          </p:cNvSpPr>
          <p:nvPr>
            <p:ph type="title"/>
          </p:nvPr>
        </p:nvSpPr>
        <p:spPr>
          <a:xfrm>
            <a:off x="8304904" y="6270171"/>
            <a:ext cx="3616507" cy="471739"/>
          </a:xfrm>
        </p:spPr>
        <p:txBody>
          <a:bodyPr>
            <a:normAutofit fontScale="90000"/>
          </a:bodyPr>
          <a:lstStyle/>
          <a:p>
            <a:r>
              <a:rPr lang="en-US" b="1" dirty="0"/>
              <a:t>Possible issues</a:t>
            </a:r>
            <a:endParaRPr lang="en-IN" b="1" dirty="0"/>
          </a:p>
        </p:txBody>
      </p:sp>
      <p:sp>
        <p:nvSpPr>
          <p:cNvPr id="3" name="Content Placeholder 2">
            <a:extLst>
              <a:ext uri="{FF2B5EF4-FFF2-40B4-BE49-F238E27FC236}">
                <a16:creationId xmlns:a16="http://schemas.microsoft.com/office/drawing/2014/main" id="{915C5F6E-ABB6-7112-B52E-0E00780A82ED}"/>
              </a:ext>
            </a:extLst>
          </p:cNvPr>
          <p:cNvSpPr>
            <a:spLocks noGrp="1"/>
          </p:cNvSpPr>
          <p:nvPr>
            <p:ph idx="1"/>
          </p:nvPr>
        </p:nvSpPr>
        <p:spPr>
          <a:xfrm>
            <a:off x="2203560" y="354798"/>
            <a:ext cx="9556318" cy="5712515"/>
          </a:xfrm>
          <a:solidFill>
            <a:schemeClr val="bg1"/>
          </a:solidFill>
        </p:spPr>
        <p:txBody>
          <a:bodyPr>
            <a:normAutofit fontScale="77500" lnSpcReduction="20000"/>
          </a:bodyPr>
          <a:lstStyle/>
          <a:p>
            <a:pPr algn="just"/>
            <a:endParaRPr lang="en-IN" dirty="0"/>
          </a:p>
          <a:p>
            <a:pPr algn="just"/>
            <a:r>
              <a:rPr lang="en-IN" dirty="0"/>
              <a:t>Disclosure of Cash and cash equivalents: </a:t>
            </a:r>
          </a:p>
          <a:p>
            <a:pPr marL="269875" indent="0" algn="just">
              <a:buNone/>
            </a:pPr>
            <a:r>
              <a:rPr lang="en-IN" dirty="0"/>
              <a:t>Margin/guarantee lien / special purpose earmarked on the bank fixed deposits were not disclosed and/ or not considered in short-term current assets. The auditor had not qualified the disclosures. </a:t>
            </a:r>
          </a:p>
          <a:p>
            <a:pPr marL="269875" indent="0" algn="just">
              <a:buNone/>
            </a:pPr>
            <a:r>
              <a:rPr lang="en-IN" dirty="0"/>
              <a:t>Note: It also affects cash flow disclosure of AS 3</a:t>
            </a:r>
          </a:p>
          <a:p>
            <a:pPr algn="just"/>
            <a:endParaRPr lang="en-IN" dirty="0"/>
          </a:p>
          <a:p>
            <a:pPr algn="just"/>
            <a:r>
              <a:rPr lang="en-IN" dirty="0"/>
              <a:t>Comment about Inventory (Taken, valued and certified by management)</a:t>
            </a:r>
          </a:p>
          <a:p>
            <a:pPr marL="358775" indent="-358775" algn="just">
              <a:buNone/>
            </a:pPr>
            <a:r>
              <a:rPr lang="en-IN" dirty="0"/>
              <a:t>	The existence of stock, saleability of stock would be certified by management; better to be stated as ‘As taken and certified by management’ </a:t>
            </a:r>
          </a:p>
          <a:p>
            <a:pPr algn="just"/>
            <a:endParaRPr lang="en-IN" dirty="0"/>
          </a:p>
          <a:p>
            <a:pPr algn="just"/>
            <a:r>
              <a:rPr lang="en-IN" dirty="0"/>
              <a:t>External Confirmations – debtors, creditors, bank balances</a:t>
            </a:r>
          </a:p>
          <a:p>
            <a:pPr marL="0" indent="0" algn="just">
              <a:buNone/>
            </a:pPr>
            <a:r>
              <a:rPr lang="en-IN" dirty="0"/>
              <a:t>	Evidence/ Documentation of the same</a:t>
            </a:r>
          </a:p>
          <a:p>
            <a:pPr algn="just"/>
            <a:r>
              <a:rPr lang="en-IN" dirty="0"/>
              <a:t>Bank reconciliation statements-</a:t>
            </a:r>
          </a:p>
          <a:p>
            <a:pPr marL="179388" indent="-179388" algn="just">
              <a:buNone/>
            </a:pPr>
            <a:r>
              <a:rPr lang="en-IN" dirty="0"/>
              <a:t>	Cheque deposited shown in Bank Reconciliation statement and considered in bank balance. Auditor to have verified bank deposit slips. In case of cheque issue- subsequent clearance is important.</a:t>
            </a:r>
          </a:p>
          <a:p>
            <a:pPr algn="just"/>
            <a:endParaRPr lang="en-US" dirty="0"/>
          </a:p>
        </p:txBody>
      </p:sp>
      <p:pic>
        <p:nvPicPr>
          <p:cNvPr id="5" name="Picture Placeholder 17" descr="decorative element">
            <a:extLst>
              <a:ext uri="{FF2B5EF4-FFF2-40B4-BE49-F238E27FC236}">
                <a16:creationId xmlns:a16="http://schemas.microsoft.com/office/drawing/2014/main" id="{C1C38CA4-E787-39DC-2109-315321369C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4173" y="3747866"/>
            <a:ext cx="1261500" cy="3110134"/>
          </a:xfrm>
          <a:prstGeom prst="rect">
            <a:avLst/>
          </a:prstGeom>
        </p:spPr>
      </p:pic>
    </p:spTree>
    <p:extLst>
      <p:ext uri="{BB962C8B-B14F-4D97-AF65-F5344CB8AC3E}">
        <p14:creationId xmlns:p14="http://schemas.microsoft.com/office/powerpoint/2010/main" val="2739220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FBA2-F45C-16BE-7E8E-312CED0AE8AC}"/>
              </a:ext>
            </a:extLst>
          </p:cNvPr>
          <p:cNvSpPr>
            <a:spLocks noGrp="1"/>
          </p:cNvSpPr>
          <p:nvPr>
            <p:ph type="title"/>
          </p:nvPr>
        </p:nvSpPr>
        <p:spPr>
          <a:xfrm>
            <a:off x="550728" y="553532"/>
            <a:ext cx="4010890" cy="929554"/>
          </a:xfrm>
        </p:spPr>
        <p:txBody>
          <a:bodyPr>
            <a:normAutofit fontScale="90000"/>
          </a:bodyPr>
          <a:lstStyle/>
          <a:p>
            <a:pPr algn="r"/>
            <a:r>
              <a:rPr lang="en-US" b="1" dirty="0"/>
              <a:t>Reference material and Credits</a:t>
            </a:r>
            <a:endParaRPr lang="en-IN" b="1" dirty="0"/>
          </a:p>
        </p:txBody>
      </p:sp>
      <p:sp>
        <p:nvSpPr>
          <p:cNvPr id="3" name="Content Placeholder 2">
            <a:extLst>
              <a:ext uri="{FF2B5EF4-FFF2-40B4-BE49-F238E27FC236}">
                <a16:creationId xmlns:a16="http://schemas.microsoft.com/office/drawing/2014/main" id="{BE0E98AA-35B7-EBF1-0694-017907852733}"/>
              </a:ext>
            </a:extLst>
          </p:cNvPr>
          <p:cNvSpPr>
            <a:spLocks noGrp="1"/>
          </p:cNvSpPr>
          <p:nvPr>
            <p:ph idx="1"/>
          </p:nvPr>
        </p:nvSpPr>
        <p:spPr>
          <a:xfrm>
            <a:off x="353292" y="1808018"/>
            <a:ext cx="9216735" cy="4156364"/>
          </a:xfrm>
          <a:solidFill>
            <a:schemeClr val="bg1"/>
          </a:solidFill>
        </p:spPr>
        <p:txBody>
          <a:bodyPr>
            <a:normAutofit/>
          </a:bodyPr>
          <a:lstStyle/>
          <a:p>
            <a:pPr marL="0" indent="0">
              <a:buNone/>
            </a:pPr>
            <a:r>
              <a:rPr lang="en-US" dirty="0"/>
              <a:t>ICAI Peer Review Guidelines</a:t>
            </a:r>
          </a:p>
          <a:p>
            <a:pPr marL="0" indent="0">
              <a:buNone/>
            </a:pPr>
            <a:r>
              <a:rPr lang="en-US" dirty="0"/>
              <a:t>Peer Review Manual – Volume I </a:t>
            </a:r>
          </a:p>
          <a:p>
            <a:pPr marL="0" indent="0">
              <a:buNone/>
            </a:pPr>
            <a:r>
              <a:rPr lang="en-US" dirty="0"/>
              <a:t>Presentation by CA Vijay Joshi </a:t>
            </a:r>
          </a:p>
          <a:p>
            <a:pPr marL="0" indent="0">
              <a:buNone/>
            </a:pPr>
            <a:endParaRPr lang="en-IN" dirty="0"/>
          </a:p>
        </p:txBody>
      </p:sp>
      <p:pic>
        <p:nvPicPr>
          <p:cNvPr id="5" name="Picture Placeholder 17" descr="decorative element">
            <a:extLst>
              <a:ext uri="{FF2B5EF4-FFF2-40B4-BE49-F238E27FC236}">
                <a16:creationId xmlns:a16="http://schemas.microsoft.com/office/drawing/2014/main" id="{415F09B1-C635-5E8E-EF3B-15CE16F31FD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876567" y="365125"/>
            <a:ext cx="2211524" cy="6192000"/>
          </a:xfrm>
          <a:prstGeom prst="rect">
            <a:avLst/>
          </a:prstGeom>
        </p:spPr>
      </p:pic>
    </p:spTree>
    <p:extLst>
      <p:ext uri="{BB962C8B-B14F-4D97-AF65-F5344CB8AC3E}">
        <p14:creationId xmlns:p14="http://schemas.microsoft.com/office/powerpoint/2010/main" val="3518741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11A6B65-5A20-4F4D-ACBB-ED50132D4571}"/>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p:txBody>
          <a:bodyPr>
            <a:normAutofit fontScale="92500" lnSpcReduction="10000"/>
          </a:bodyPr>
          <a:lstStyle/>
          <a:p>
            <a:r>
              <a:rPr lang="en-US" b="1" dirty="0" err="1"/>
              <a:t>Ruta</a:t>
            </a:r>
            <a:r>
              <a:rPr lang="en-US" b="1" dirty="0"/>
              <a:t> </a:t>
            </a:r>
            <a:r>
              <a:rPr lang="en-US" b="1" dirty="0" err="1"/>
              <a:t>Chitale</a:t>
            </a:r>
            <a:endParaRPr lang="en-US" b="1" dirty="0"/>
          </a:p>
        </p:txBody>
      </p:sp>
      <p:pic>
        <p:nvPicPr>
          <p:cNvPr id="10"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83050" y="4130805"/>
            <a:ext cx="218900" cy="218900"/>
          </a:xfrm>
          <a:prstGeom prst="rect">
            <a:avLst/>
          </a:prstGeom>
        </p:spPr>
      </p:pic>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p:txBody>
          <a:bodyPr>
            <a:normAutofit fontScale="85000" lnSpcReduction="20000"/>
          </a:bodyPr>
          <a:lstStyle/>
          <a:p>
            <a:r>
              <a:rPr lang="en-US" dirty="0"/>
              <a:t>+08390610136</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3050" y="4536623"/>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p:txBody>
          <a:bodyPr>
            <a:normAutofit fontScale="85000" lnSpcReduction="20000"/>
          </a:bodyPr>
          <a:lstStyle/>
          <a:p>
            <a:r>
              <a:rPr lang="en-US" dirty="0" err="1"/>
              <a:t>Rutachitale</a:t>
            </a:r>
            <a:r>
              <a:rPr lang="en-US" dirty="0"/>
              <a:t>@ rediffmail.com</a:t>
            </a:r>
          </a:p>
        </p:txBody>
      </p:sp>
      <p:pic>
        <p:nvPicPr>
          <p:cNvPr id="11" name="Graphic 10" descr="Link">
            <a:extLst>
              <a:ext uri="{FF2B5EF4-FFF2-40B4-BE49-F238E27FC236}">
                <a16:creationId xmlns:a16="http://schemas.microsoft.com/office/drawing/2014/main" id="{0718E6E0-05A2-479C-AEA8-1A385EB7347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66191" y="4904341"/>
            <a:ext cx="244786" cy="244786"/>
          </a:xfrm>
          <a:prstGeom prst="rect">
            <a:avLst/>
          </a:prstGeom>
        </p:spPr>
      </p:pic>
      <p:sp>
        <p:nvSpPr>
          <p:cNvPr id="21" name="Text Placeholder 20">
            <a:extLst>
              <a:ext uri="{FF2B5EF4-FFF2-40B4-BE49-F238E27FC236}">
                <a16:creationId xmlns:a16="http://schemas.microsoft.com/office/drawing/2014/main" id="{E382DE25-E72C-473B-AB0F-13DF377E6A8F}"/>
              </a:ext>
            </a:extLst>
          </p:cNvPr>
          <p:cNvSpPr>
            <a:spLocks noGrp="1"/>
          </p:cNvSpPr>
          <p:nvPr>
            <p:ph type="body" sz="quarter" idx="18"/>
          </p:nvPr>
        </p:nvSpPr>
        <p:spPr>
          <a:xfrm>
            <a:off x="6062268" y="4931263"/>
            <a:ext cx="2910342" cy="495502"/>
          </a:xfrm>
        </p:spPr>
        <p:txBody>
          <a:bodyPr>
            <a:normAutofit fontScale="77500" lnSpcReduction="20000"/>
          </a:bodyPr>
          <a:lstStyle/>
          <a:p>
            <a:pPr algn="just">
              <a:lnSpc>
                <a:spcPct val="100000"/>
              </a:lnSpc>
            </a:pPr>
            <a:r>
              <a:rPr lang="en-US" dirty="0"/>
              <a:t>Shashank </a:t>
            </a:r>
            <a:r>
              <a:rPr lang="en-US" dirty="0" err="1"/>
              <a:t>Patki</a:t>
            </a:r>
            <a:r>
              <a:rPr lang="en-US" dirty="0"/>
              <a:t> and Associates </a:t>
            </a:r>
          </a:p>
          <a:p>
            <a:pPr algn="just">
              <a:lnSpc>
                <a:spcPct val="100000"/>
              </a:lnSpc>
            </a:pPr>
            <a:r>
              <a:rPr lang="en-US" dirty="0"/>
              <a:t>Chartered Accountants, Pune</a:t>
            </a:r>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4294967295"/>
          </p:nvPr>
        </p:nvSpPr>
        <p:spPr>
          <a:xfrm>
            <a:off x="11672047" y="6402388"/>
            <a:ext cx="519953" cy="299626"/>
          </a:xfrm>
        </p:spPr>
        <p:txBody>
          <a:bodyPr/>
          <a:lstStyle/>
          <a:p>
            <a:fld id="{19B51A1E-902D-48AF-9020-955120F399B6}" type="slidenum">
              <a:rPr lang="en-US" smtClean="0"/>
              <a:pPr/>
              <a:t>25</a:t>
            </a:fld>
            <a:endParaRPr lang="en-US" dirty="0"/>
          </a:p>
        </p:txBody>
      </p:sp>
    </p:spTree>
    <p:extLst>
      <p:ext uri="{BB962C8B-B14F-4D97-AF65-F5344CB8AC3E}">
        <p14:creationId xmlns:p14="http://schemas.microsoft.com/office/powerpoint/2010/main" val="4153678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E301-8732-7819-36D7-829F8F963AE3}"/>
              </a:ext>
            </a:extLst>
          </p:cNvPr>
          <p:cNvSpPr>
            <a:spLocks noGrp="1"/>
          </p:cNvSpPr>
          <p:nvPr>
            <p:ph type="title"/>
          </p:nvPr>
        </p:nvSpPr>
        <p:spPr>
          <a:xfrm>
            <a:off x="9699585" y="6458673"/>
            <a:ext cx="2402218" cy="399327"/>
          </a:xfrm>
        </p:spPr>
        <p:txBody>
          <a:bodyPr>
            <a:normAutofit fontScale="90000"/>
          </a:bodyPr>
          <a:lstStyle/>
          <a:p>
            <a:r>
              <a:rPr lang="en-US" b="1" dirty="0"/>
              <a:t>framework</a:t>
            </a:r>
            <a:endParaRPr lang="en-IN" b="1" dirty="0"/>
          </a:p>
        </p:txBody>
      </p:sp>
      <p:sp>
        <p:nvSpPr>
          <p:cNvPr id="3" name="Content Placeholder 2">
            <a:extLst>
              <a:ext uri="{FF2B5EF4-FFF2-40B4-BE49-F238E27FC236}">
                <a16:creationId xmlns:a16="http://schemas.microsoft.com/office/drawing/2014/main" id="{915C5F6E-ABB6-7112-B52E-0E00780A82ED}"/>
              </a:ext>
            </a:extLst>
          </p:cNvPr>
          <p:cNvSpPr>
            <a:spLocks noGrp="1"/>
          </p:cNvSpPr>
          <p:nvPr>
            <p:ph idx="1"/>
          </p:nvPr>
        </p:nvSpPr>
        <p:spPr>
          <a:xfrm>
            <a:off x="293738" y="324091"/>
            <a:ext cx="10059884" cy="5562359"/>
          </a:xfrm>
          <a:solidFill>
            <a:schemeClr val="bg1"/>
          </a:solidFill>
        </p:spPr>
        <p:txBody>
          <a:bodyPr>
            <a:normAutofit fontScale="47500" lnSpcReduction="20000"/>
          </a:bodyPr>
          <a:lstStyle/>
          <a:p>
            <a:pPr algn="just"/>
            <a:endParaRPr lang="en-GB" sz="4400" i="0" dirty="0"/>
          </a:p>
          <a:p>
            <a:pPr marL="0" indent="0" algn="just">
              <a:buNone/>
            </a:pPr>
            <a:r>
              <a:rPr lang="en-GB" sz="4400" dirty="0"/>
              <a:t>(</a:t>
            </a:r>
            <a:r>
              <a:rPr lang="en-GB" sz="4400" i="0" dirty="0" err="1"/>
              <a:t>i</a:t>
            </a:r>
            <a:r>
              <a:rPr lang="en-GB" sz="4400" i="0" dirty="0"/>
              <a:t>)Accounting Standards issued by ICAI that are applicable for entities other than companies under the Companies Act, 2013; </a:t>
            </a:r>
          </a:p>
          <a:p>
            <a:pPr marL="0" indent="0" algn="just">
              <a:buNone/>
            </a:pPr>
            <a:r>
              <a:rPr lang="en-GB" sz="4400" i="0" dirty="0"/>
              <a:t>(ii) Accounting Standards prescribed under section 133 of the Companies Act, 2013 by the Central Government based on the recommendation of ICAI and in consultation with and after examination of the recommendations made by the National Financial Reporting Authority (NFRA); </a:t>
            </a:r>
          </a:p>
          <a:p>
            <a:pPr marL="0" indent="0" algn="just">
              <a:buNone/>
            </a:pPr>
            <a:r>
              <a:rPr lang="en-GB" sz="4400" i="0" dirty="0"/>
              <a:t>(iii) Indian Accounting Standards prescribed under section 133 of the Companies Act, 2013 by the Central Government based on the recommendation of ICAI and in consultation with and after examination of the recommendations made by the National Financial Reporting Authority (NFRA); </a:t>
            </a:r>
          </a:p>
          <a:p>
            <a:pPr marL="0" indent="0" algn="just">
              <a:buNone/>
            </a:pPr>
            <a:r>
              <a:rPr lang="en-GB" sz="4400" i="0" dirty="0"/>
              <a:t>(iv) Standards issued by the Institute of Chartered Accountants of India including: </a:t>
            </a:r>
          </a:p>
          <a:p>
            <a:pPr algn="just"/>
            <a:r>
              <a:rPr lang="en-GB" sz="4400" i="0" dirty="0"/>
              <a:t>(a) Engagement and Quality Control Standards </a:t>
            </a:r>
          </a:p>
          <a:p>
            <a:pPr algn="just"/>
            <a:r>
              <a:rPr lang="en-GB" sz="4400" i="0" dirty="0"/>
              <a:t>(b) Statements </a:t>
            </a:r>
          </a:p>
          <a:p>
            <a:pPr algn="just"/>
            <a:r>
              <a:rPr lang="en-GB" sz="4400" i="0" dirty="0"/>
              <a:t>(c) Guidance notes </a:t>
            </a:r>
          </a:p>
          <a:p>
            <a:pPr algn="just"/>
            <a:r>
              <a:rPr lang="en-GB" sz="4400" i="0" dirty="0"/>
              <a:t>(d) Standards on Internal Audit </a:t>
            </a:r>
          </a:p>
          <a:p>
            <a:pPr algn="just"/>
            <a:r>
              <a:rPr lang="en-GB" sz="4400" i="0" dirty="0"/>
              <a:t>(e) Guidelines/ Notifications / Directions / Announcements / Pronouncements / Professional Standards issued from time to time by the Council or any of its Committees; </a:t>
            </a:r>
          </a:p>
          <a:p>
            <a:endParaRPr lang="en-IN" dirty="0"/>
          </a:p>
        </p:txBody>
      </p:sp>
      <p:pic>
        <p:nvPicPr>
          <p:cNvPr id="5" name="Picture Placeholder 17" descr="decorative element">
            <a:extLst>
              <a:ext uri="{FF2B5EF4-FFF2-40B4-BE49-F238E27FC236}">
                <a16:creationId xmlns:a16="http://schemas.microsoft.com/office/drawing/2014/main" id="{C1C38CA4-E787-39DC-2109-315321369C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53621" y="116089"/>
            <a:ext cx="1417691" cy="3495212"/>
          </a:xfrm>
          <a:prstGeom prst="rect">
            <a:avLst/>
          </a:prstGeom>
        </p:spPr>
      </p:pic>
    </p:spTree>
    <p:extLst>
      <p:ext uri="{BB962C8B-B14F-4D97-AF65-F5344CB8AC3E}">
        <p14:creationId xmlns:p14="http://schemas.microsoft.com/office/powerpoint/2010/main" val="1593988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E301-8732-7819-36D7-829F8F963AE3}"/>
              </a:ext>
            </a:extLst>
          </p:cNvPr>
          <p:cNvSpPr>
            <a:spLocks noGrp="1"/>
          </p:cNvSpPr>
          <p:nvPr>
            <p:ph type="title"/>
          </p:nvPr>
        </p:nvSpPr>
        <p:spPr>
          <a:xfrm>
            <a:off x="9312965" y="6270171"/>
            <a:ext cx="2608446" cy="471739"/>
          </a:xfrm>
        </p:spPr>
        <p:txBody>
          <a:bodyPr>
            <a:normAutofit fontScale="90000"/>
          </a:bodyPr>
          <a:lstStyle/>
          <a:p>
            <a:r>
              <a:rPr lang="en-US" b="1" dirty="0"/>
              <a:t>framework</a:t>
            </a:r>
            <a:endParaRPr lang="en-IN" b="1" dirty="0"/>
          </a:p>
        </p:txBody>
      </p:sp>
      <p:sp>
        <p:nvSpPr>
          <p:cNvPr id="3" name="Content Placeholder 2">
            <a:extLst>
              <a:ext uri="{FF2B5EF4-FFF2-40B4-BE49-F238E27FC236}">
                <a16:creationId xmlns:a16="http://schemas.microsoft.com/office/drawing/2014/main" id="{915C5F6E-ABB6-7112-B52E-0E00780A82ED}"/>
              </a:ext>
            </a:extLst>
          </p:cNvPr>
          <p:cNvSpPr>
            <a:spLocks noGrp="1"/>
          </p:cNvSpPr>
          <p:nvPr>
            <p:ph idx="1"/>
          </p:nvPr>
        </p:nvSpPr>
        <p:spPr>
          <a:xfrm>
            <a:off x="2203560" y="354798"/>
            <a:ext cx="9556318" cy="5803641"/>
          </a:xfrm>
          <a:solidFill>
            <a:schemeClr val="bg1"/>
          </a:solidFill>
        </p:spPr>
        <p:txBody>
          <a:bodyPr>
            <a:normAutofit/>
          </a:bodyPr>
          <a:lstStyle/>
          <a:p>
            <a:pPr marL="0" indent="0" algn="just">
              <a:buNone/>
            </a:pPr>
            <a:r>
              <a:rPr lang="en-GB" i="0" dirty="0"/>
              <a:t>v) Framework for the preparation and presentation of financial statements, Preface to the Standards on Quality Control, Auditing, Review, Other Assurance and Related Services and Framework for Assurance engagements; </a:t>
            </a:r>
          </a:p>
          <a:p>
            <a:pPr marL="0" indent="0" algn="just">
              <a:buNone/>
            </a:pPr>
            <a:r>
              <a:rPr lang="en-GB" i="0" dirty="0"/>
              <a:t>(vi) Provisions of the relevant statutes and / or rules or regulations which are applicable in the context of the specific engagements Preliminary 5 being reviewed including instructions, guidelines, notifications, directions issued by regulatory bodies as covered in the scope of assurance engagements; </a:t>
            </a:r>
          </a:p>
          <a:p>
            <a:pPr marL="0" indent="0" algn="just">
              <a:buNone/>
            </a:pPr>
            <a:r>
              <a:rPr lang="en-GB" i="0" dirty="0"/>
              <a:t>(vii) Any other Technical, Professional, Ethical Standards and other Standards issued by any authority governing the profession of Chartered Accountancy</a:t>
            </a:r>
            <a:endParaRPr lang="en-IN" dirty="0"/>
          </a:p>
        </p:txBody>
      </p:sp>
      <p:pic>
        <p:nvPicPr>
          <p:cNvPr id="5" name="Picture Placeholder 17" descr="decorative element">
            <a:extLst>
              <a:ext uri="{FF2B5EF4-FFF2-40B4-BE49-F238E27FC236}">
                <a16:creationId xmlns:a16="http://schemas.microsoft.com/office/drawing/2014/main" id="{C1C38CA4-E787-39DC-2109-315321369C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4173" y="3747866"/>
            <a:ext cx="1261500" cy="3110134"/>
          </a:xfrm>
          <a:prstGeom prst="rect">
            <a:avLst/>
          </a:prstGeom>
        </p:spPr>
      </p:pic>
    </p:spTree>
    <p:extLst>
      <p:ext uri="{BB962C8B-B14F-4D97-AF65-F5344CB8AC3E}">
        <p14:creationId xmlns:p14="http://schemas.microsoft.com/office/powerpoint/2010/main" val="3523557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E301-8732-7819-36D7-829F8F963AE3}"/>
              </a:ext>
            </a:extLst>
          </p:cNvPr>
          <p:cNvSpPr>
            <a:spLocks noGrp="1"/>
          </p:cNvSpPr>
          <p:nvPr>
            <p:ph type="title"/>
          </p:nvPr>
        </p:nvSpPr>
        <p:spPr>
          <a:xfrm>
            <a:off x="9312965" y="6270171"/>
            <a:ext cx="2608446" cy="471739"/>
          </a:xfrm>
        </p:spPr>
        <p:txBody>
          <a:bodyPr>
            <a:normAutofit fontScale="90000"/>
          </a:bodyPr>
          <a:lstStyle/>
          <a:p>
            <a:r>
              <a:rPr lang="en-US" b="1" dirty="0"/>
              <a:t>framework</a:t>
            </a:r>
            <a:endParaRPr lang="en-IN" b="1" dirty="0"/>
          </a:p>
        </p:txBody>
      </p:sp>
      <p:sp>
        <p:nvSpPr>
          <p:cNvPr id="3" name="Content Placeholder 2">
            <a:extLst>
              <a:ext uri="{FF2B5EF4-FFF2-40B4-BE49-F238E27FC236}">
                <a16:creationId xmlns:a16="http://schemas.microsoft.com/office/drawing/2014/main" id="{915C5F6E-ABB6-7112-B52E-0E00780A82ED}"/>
              </a:ext>
            </a:extLst>
          </p:cNvPr>
          <p:cNvSpPr>
            <a:spLocks noGrp="1"/>
          </p:cNvSpPr>
          <p:nvPr>
            <p:ph idx="1"/>
          </p:nvPr>
        </p:nvSpPr>
        <p:spPr>
          <a:xfrm>
            <a:off x="2203560" y="354798"/>
            <a:ext cx="9556318" cy="5803641"/>
          </a:xfrm>
          <a:solidFill>
            <a:schemeClr val="bg1"/>
          </a:solidFill>
        </p:spPr>
        <p:txBody>
          <a:bodyPr>
            <a:normAutofit fontScale="92500" lnSpcReduction="20000"/>
          </a:bodyPr>
          <a:lstStyle/>
          <a:p>
            <a:pPr algn="just"/>
            <a:r>
              <a:rPr lang="en-US" dirty="0"/>
              <a:t>Accounting Standards – 27 accounting standards to Companies; Non-companies few are exempt depending upon the level of enterprise; Accounting standards for Local bodies</a:t>
            </a:r>
          </a:p>
          <a:p>
            <a:pPr algn="just"/>
            <a:r>
              <a:rPr lang="en-US" dirty="0"/>
              <a:t>Companies Accounting Standard Rules 2021</a:t>
            </a:r>
          </a:p>
          <a:p>
            <a:pPr algn="just"/>
            <a:r>
              <a:rPr lang="en-US" dirty="0"/>
              <a:t>Ind AS – 39 have been notified </a:t>
            </a:r>
          </a:p>
          <a:p>
            <a:pPr algn="just"/>
            <a:r>
              <a:rPr lang="en-US" dirty="0"/>
              <a:t>Guidance Notes:</a:t>
            </a:r>
          </a:p>
          <a:p>
            <a:pPr marL="0" indent="0" algn="just">
              <a:buNone/>
            </a:pPr>
            <a:r>
              <a:rPr lang="en-US" dirty="0"/>
              <a:t>	Combined Carve Out Financials</a:t>
            </a:r>
          </a:p>
          <a:p>
            <a:pPr marL="0" indent="0" algn="just">
              <a:buNone/>
            </a:pPr>
            <a:r>
              <a:rPr lang="en-US" dirty="0"/>
              <a:t>	Accounting for Derivative Contracts’</a:t>
            </a:r>
          </a:p>
          <a:p>
            <a:pPr marL="0" indent="0" algn="just">
              <a:buNone/>
            </a:pPr>
            <a:r>
              <a:rPr lang="en-US" dirty="0"/>
              <a:t>	Accounting for Self Generated Certified Emission 	Reduction (CERs)</a:t>
            </a:r>
          </a:p>
          <a:p>
            <a:pPr marL="0" indent="0" algn="just">
              <a:buNone/>
            </a:pPr>
            <a:r>
              <a:rPr lang="en-US" dirty="0"/>
              <a:t>	Accounting for Real Estate transactions</a:t>
            </a:r>
          </a:p>
          <a:p>
            <a:pPr marL="0" indent="0" algn="just">
              <a:buNone/>
            </a:pPr>
            <a:r>
              <a:rPr lang="en-US" dirty="0"/>
              <a:t>	Accounting Aspects</a:t>
            </a:r>
          </a:p>
          <a:p>
            <a:pPr marL="0" indent="0" algn="just">
              <a:buNone/>
            </a:pPr>
            <a:r>
              <a:rPr lang="en-US" dirty="0"/>
              <a:t>	Auditing Aspects (26)</a:t>
            </a:r>
          </a:p>
          <a:p>
            <a:pPr marL="0" indent="0" algn="just">
              <a:buNone/>
            </a:pPr>
            <a:r>
              <a:rPr lang="en-US" dirty="0"/>
              <a:t>	Audit - Industry Specific Guidance (Bank, Insurance etc.)</a:t>
            </a:r>
          </a:p>
          <a:p>
            <a:pPr marL="0" indent="0" algn="just">
              <a:buNone/>
            </a:pPr>
            <a:r>
              <a:rPr lang="en-US" dirty="0"/>
              <a:t>	Companies Act Related </a:t>
            </a:r>
            <a:endParaRPr lang="en-IN" dirty="0"/>
          </a:p>
        </p:txBody>
      </p:sp>
      <p:pic>
        <p:nvPicPr>
          <p:cNvPr id="5" name="Picture Placeholder 17" descr="decorative element">
            <a:extLst>
              <a:ext uri="{FF2B5EF4-FFF2-40B4-BE49-F238E27FC236}">
                <a16:creationId xmlns:a16="http://schemas.microsoft.com/office/drawing/2014/main" id="{C1C38CA4-E787-39DC-2109-315321369C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4173" y="3747866"/>
            <a:ext cx="1261500" cy="3110134"/>
          </a:xfrm>
          <a:prstGeom prst="rect">
            <a:avLst/>
          </a:prstGeom>
        </p:spPr>
      </p:pic>
    </p:spTree>
    <p:extLst>
      <p:ext uri="{BB962C8B-B14F-4D97-AF65-F5344CB8AC3E}">
        <p14:creationId xmlns:p14="http://schemas.microsoft.com/office/powerpoint/2010/main" val="10109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E301-8732-7819-36D7-829F8F963AE3}"/>
              </a:ext>
            </a:extLst>
          </p:cNvPr>
          <p:cNvSpPr>
            <a:spLocks noGrp="1"/>
          </p:cNvSpPr>
          <p:nvPr>
            <p:ph type="title"/>
          </p:nvPr>
        </p:nvSpPr>
        <p:spPr>
          <a:xfrm>
            <a:off x="9312965" y="6270171"/>
            <a:ext cx="2608446" cy="471739"/>
          </a:xfrm>
        </p:spPr>
        <p:txBody>
          <a:bodyPr>
            <a:normAutofit fontScale="90000"/>
          </a:bodyPr>
          <a:lstStyle/>
          <a:p>
            <a:r>
              <a:rPr lang="en-US" b="1" dirty="0"/>
              <a:t>framework</a:t>
            </a:r>
            <a:endParaRPr lang="en-IN" b="1" dirty="0"/>
          </a:p>
        </p:txBody>
      </p:sp>
      <p:sp>
        <p:nvSpPr>
          <p:cNvPr id="3" name="Content Placeholder 2">
            <a:extLst>
              <a:ext uri="{FF2B5EF4-FFF2-40B4-BE49-F238E27FC236}">
                <a16:creationId xmlns:a16="http://schemas.microsoft.com/office/drawing/2014/main" id="{915C5F6E-ABB6-7112-B52E-0E00780A82ED}"/>
              </a:ext>
            </a:extLst>
          </p:cNvPr>
          <p:cNvSpPr>
            <a:spLocks noGrp="1"/>
          </p:cNvSpPr>
          <p:nvPr>
            <p:ph idx="1"/>
          </p:nvPr>
        </p:nvSpPr>
        <p:spPr>
          <a:xfrm>
            <a:off x="2203560" y="354798"/>
            <a:ext cx="9556318" cy="5803641"/>
          </a:xfrm>
          <a:solidFill>
            <a:schemeClr val="bg1"/>
          </a:solidFill>
        </p:spPr>
        <p:txBody>
          <a:bodyPr>
            <a:normAutofit lnSpcReduction="10000"/>
          </a:bodyPr>
          <a:lstStyle/>
          <a:p>
            <a:pPr algn="just"/>
            <a:r>
              <a:rPr lang="en-US" dirty="0"/>
              <a:t>Technical Guides </a:t>
            </a:r>
          </a:p>
          <a:p>
            <a:pPr marL="0" indent="0" algn="just">
              <a:buNone/>
            </a:pPr>
            <a:r>
              <a:rPr lang="en-US" dirty="0"/>
              <a:t>	AS / Ind As Disclosure Checklists</a:t>
            </a:r>
          </a:p>
          <a:p>
            <a:pPr marL="0" indent="0" algn="just">
              <a:buNone/>
            </a:pPr>
            <a:r>
              <a:rPr lang="en-US" dirty="0"/>
              <a:t>	Financial statements of Non-corporate entities</a:t>
            </a:r>
          </a:p>
          <a:p>
            <a:pPr algn="just"/>
            <a:r>
              <a:rPr lang="en-US" dirty="0"/>
              <a:t>ICAI Valuation Standards </a:t>
            </a:r>
          </a:p>
          <a:p>
            <a:pPr algn="just"/>
            <a:r>
              <a:rPr lang="en-US" dirty="0"/>
              <a:t>Standards on Internal Audit (SIA) – 24</a:t>
            </a:r>
          </a:p>
          <a:p>
            <a:pPr algn="just"/>
            <a:r>
              <a:rPr lang="en-US" dirty="0"/>
              <a:t>Standards on Quality Control (SQC) -1 </a:t>
            </a:r>
          </a:p>
          <a:p>
            <a:pPr algn="just"/>
            <a:r>
              <a:rPr lang="en-US" dirty="0"/>
              <a:t>Standards on Auditing (SA)</a:t>
            </a:r>
          </a:p>
          <a:p>
            <a:pPr algn="just"/>
            <a:r>
              <a:rPr lang="en-US" dirty="0"/>
              <a:t>Standards on Review Engagements (SREs)</a:t>
            </a:r>
          </a:p>
          <a:p>
            <a:pPr algn="just"/>
            <a:r>
              <a:rPr lang="en-US" dirty="0"/>
              <a:t>Standards on Assurance Engagements (SAEs)</a:t>
            </a:r>
          </a:p>
          <a:p>
            <a:pPr algn="just"/>
            <a:r>
              <a:rPr lang="en-US" dirty="0"/>
              <a:t>Standards on Related Services (SRSs)</a:t>
            </a:r>
          </a:p>
          <a:p>
            <a:pPr algn="just"/>
            <a:endParaRPr lang="en-US" dirty="0"/>
          </a:p>
          <a:p>
            <a:pPr algn="just"/>
            <a:r>
              <a:rPr lang="en-US" dirty="0"/>
              <a:t>Recent Opinions of Expert Advisory Committee</a:t>
            </a:r>
          </a:p>
          <a:p>
            <a:pPr algn="just"/>
            <a:endParaRPr lang="en-US" dirty="0"/>
          </a:p>
          <a:p>
            <a:pPr algn="just"/>
            <a:endParaRPr lang="en-US" dirty="0"/>
          </a:p>
          <a:p>
            <a:pPr marL="0" indent="0" algn="just">
              <a:buNone/>
            </a:pPr>
            <a:endParaRPr lang="en-IN" dirty="0"/>
          </a:p>
        </p:txBody>
      </p:sp>
      <p:pic>
        <p:nvPicPr>
          <p:cNvPr id="5" name="Picture Placeholder 17" descr="decorative element">
            <a:extLst>
              <a:ext uri="{FF2B5EF4-FFF2-40B4-BE49-F238E27FC236}">
                <a16:creationId xmlns:a16="http://schemas.microsoft.com/office/drawing/2014/main" id="{C1C38CA4-E787-39DC-2109-315321369C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4173" y="3747866"/>
            <a:ext cx="1261500" cy="3110134"/>
          </a:xfrm>
          <a:prstGeom prst="rect">
            <a:avLst/>
          </a:prstGeom>
        </p:spPr>
      </p:pic>
    </p:spTree>
    <p:extLst>
      <p:ext uri="{BB962C8B-B14F-4D97-AF65-F5344CB8AC3E}">
        <p14:creationId xmlns:p14="http://schemas.microsoft.com/office/powerpoint/2010/main" val="2693634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ecorative element">
            <a:extLst>
              <a:ext uri="{FF2B5EF4-FFF2-40B4-BE49-F238E27FC236}">
                <a16:creationId xmlns:a16="http://schemas.microsoft.com/office/drawing/2014/main" id="{4FC59329-2EE8-904A-9303-B73C02AB74D4}"/>
              </a:ext>
            </a:extLst>
          </p:cNvPr>
          <p:cNvPicPr>
            <a:picLocks noGrp="1" noChangeAspect="1"/>
          </p:cNvPicPr>
          <p:nvPr>
            <p:ph type="pic" sz="quarter" idx="13"/>
          </p:nvPr>
        </p:nvPicPr>
        <p:blipFill>
          <a:blip r:embed="rId2" cstate="print">
            <a:extLst>
              <a:ext uri="{BEBA8EAE-BF5A-486C-A8C5-ECC9F3942E4B}">
                <a14:imgProps xmlns:a14="http://schemas.microsoft.com/office/drawing/2010/main">
                  <a14:imgLayer r:embed="rId3">
                    <a14:imgEffect>
                      <a14:artisticCrisscrossEtching trans="91000" pressure="34"/>
                    </a14:imgEffect>
                  </a14:imgLayer>
                </a14:imgProps>
              </a:ext>
              <a:ext uri="{28A0092B-C50C-407E-A947-70E740481C1C}">
                <a14:useLocalDpi xmlns:a14="http://schemas.microsoft.com/office/drawing/2010/main" val="0"/>
              </a:ext>
            </a:extLst>
          </a:blip>
          <a:srcRect/>
          <a:stretch>
            <a:fillRect/>
          </a:stretch>
        </p:blipFill>
        <p:spPr>
          <a:xfrm>
            <a:off x="69273" y="63691"/>
            <a:ext cx="9911201" cy="6727346"/>
          </a:xfrm>
          <a:effectLst>
            <a:reflection blurRad="469900" stA="60000" endPos="33000" dist="127000" dir="5400000" sy="-100000" algn="bl" rotWithShape="0"/>
          </a:effectLst>
        </p:spPr>
      </p:pic>
      <p:sp>
        <p:nvSpPr>
          <p:cNvPr id="14" name="Rectangle 13">
            <a:extLst>
              <a:ext uri="{FF2B5EF4-FFF2-40B4-BE49-F238E27FC236}">
                <a16:creationId xmlns:a16="http://schemas.microsoft.com/office/drawing/2014/main" id="{7E067C8F-5267-7147-B398-AD99FAB4105A}"/>
              </a:ext>
              <a:ext uri="{C183D7F6-B498-43B3-948B-1728B52AA6E4}">
                <adec:decorative xmlns:adec="http://schemas.microsoft.com/office/drawing/2017/decorative" val="1"/>
              </a:ext>
            </a:extLst>
          </p:cNvPr>
          <p:cNvSpPr/>
          <p:nvPr/>
        </p:nvSpPr>
        <p:spPr>
          <a:xfrm>
            <a:off x="69273" y="54361"/>
            <a:ext cx="9911201" cy="6727345"/>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9273" y="4259484"/>
            <a:ext cx="8287649" cy="1761282"/>
          </a:xfrm>
        </p:spPr>
        <p:txBody>
          <a:bodyPr>
            <a:normAutofit fontScale="90000"/>
          </a:bodyPr>
          <a:lstStyle/>
          <a:p>
            <a:pPr algn="l"/>
            <a:r>
              <a:rPr lang="en-US" sz="5400" dirty="0">
                <a:solidFill>
                  <a:schemeClr val="bg1">
                    <a:lumMod val="95000"/>
                  </a:schemeClr>
                </a:solidFill>
                <a:latin typeface="Arial" panose="020B0604020202020204" pitchFamily="34" charset="0"/>
                <a:cs typeface="Arial" panose="020B0604020202020204" pitchFamily="34" charset="0"/>
              </a:rPr>
              <a:t>EVALUATING               POLICIES AND PROCEDURES</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9086127" y="4828728"/>
            <a:ext cx="3036600" cy="1192038"/>
          </a:xfrm>
        </p:spPr>
        <p:txBody>
          <a:bodyPr>
            <a:noAutofit/>
          </a:bodyPr>
          <a:lstStyle/>
          <a:p>
            <a:r>
              <a:rPr lang="en-US" sz="4000" dirty="0">
                <a:latin typeface="Arial" panose="020B0604020202020204" pitchFamily="34" charset="0"/>
                <a:cs typeface="Arial" panose="020B0604020202020204" pitchFamily="34" charset="0"/>
              </a:rPr>
              <a:t>framework</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a:lstStyle/>
          <a:p>
            <a:fld id="{19B51A1E-902D-48AF-9020-955120F399B6}" type="slidenum">
              <a:rPr lang="en-US" smtClean="0"/>
              <a:pPr/>
              <a:t>7</a:t>
            </a:fld>
            <a:endParaRPr lang="en-US" dirty="0"/>
          </a:p>
        </p:txBody>
      </p:sp>
    </p:spTree>
    <p:extLst>
      <p:ext uri="{BB962C8B-B14F-4D97-AF65-F5344CB8AC3E}">
        <p14:creationId xmlns:p14="http://schemas.microsoft.com/office/powerpoint/2010/main" val="283142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solidFill>
            <a:schemeClr val="bg1"/>
          </a:solidFill>
        </p:spPr>
        <p:txBody>
          <a:bodyPr/>
          <a:lstStyle/>
          <a:p>
            <a:r>
              <a:rPr lang="en-US" dirty="0"/>
              <a:t>Compliance approach</a:t>
            </a:r>
            <a:endParaRPr lang="en-IN" dirty="0"/>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solidFill>
            <a:schemeClr val="bg1"/>
          </a:solidFill>
        </p:spPr>
        <p:txBody>
          <a:bodyPr>
            <a:normAutofit/>
          </a:bodyPr>
          <a:lstStyle/>
          <a:p>
            <a:r>
              <a:rPr lang="en-US" dirty="0"/>
              <a:t>Compliance approach areas</a:t>
            </a:r>
          </a:p>
          <a:p>
            <a:pPr marL="571500" indent="-571500">
              <a:buAutoNum type="romanLcParenBoth"/>
            </a:pPr>
            <a:r>
              <a:rPr lang="en-US" dirty="0"/>
              <a:t>Assurance services records for administration </a:t>
            </a:r>
          </a:p>
          <a:p>
            <a:pPr marL="571500" indent="-571500">
              <a:buAutoNum type="romanLcParenBoth"/>
            </a:pPr>
            <a:r>
              <a:rPr lang="en-US" dirty="0"/>
              <a:t>Review and evaluation of system of internal controls </a:t>
            </a:r>
          </a:p>
          <a:p>
            <a:pPr marL="571500" indent="-571500">
              <a:buAutoNum type="romanLcParenBoth"/>
            </a:pPr>
            <a:r>
              <a:rPr lang="en-US" dirty="0"/>
              <a:t>Substantive tests </a:t>
            </a:r>
          </a:p>
          <a:p>
            <a:pPr marL="571500" indent="-571500">
              <a:buAutoNum type="romanLcParenBoth"/>
            </a:pPr>
            <a:r>
              <a:rPr lang="en-US" dirty="0"/>
              <a:t>Financial Statements presentation and disclosures </a:t>
            </a:r>
          </a:p>
          <a:p>
            <a:pPr marL="571500" indent="-571500">
              <a:buAutoNum type="romanLcParenBoth"/>
            </a:pPr>
            <a:r>
              <a:rPr lang="en-US" dirty="0"/>
              <a:t>Assurance Services conclusions </a:t>
            </a:r>
          </a:p>
          <a:p>
            <a:pPr marL="571500" indent="-571500">
              <a:buAutoNum type="romanLcParenBoth"/>
            </a:pPr>
            <a:r>
              <a:rPr lang="en-US" dirty="0"/>
              <a:t>Assurance Services reporting</a:t>
            </a:r>
          </a:p>
          <a:p>
            <a:endParaRPr lang="en-US" dirty="0"/>
          </a:p>
          <a:p>
            <a:pPr marL="0" indent="0">
              <a:buNone/>
            </a:pPr>
            <a:endParaRPr lang="en-US" dirty="0"/>
          </a:p>
          <a:p>
            <a:pPr marL="0" indent="0">
              <a:buNone/>
            </a:pP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310768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076-8BB4-80CC-28C1-B0280174F937}"/>
              </a:ext>
            </a:extLst>
          </p:cNvPr>
          <p:cNvSpPr>
            <a:spLocks noGrp="1"/>
          </p:cNvSpPr>
          <p:nvPr>
            <p:ph type="title"/>
          </p:nvPr>
        </p:nvSpPr>
        <p:spPr>
          <a:solidFill>
            <a:schemeClr val="bg1"/>
          </a:solidFill>
        </p:spPr>
        <p:txBody>
          <a:bodyPr/>
          <a:lstStyle/>
          <a:p>
            <a:r>
              <a:rPr lang="en-US" dirty="0"/>
              <a:t>Substantive approach </a:t>
            </a:r>
          </a:p>
        </p:txBody>
      </p:sp>
      <p:sp>
        <p:nvSpPr>
          <p:cNvPr id="3" name="Content Placeholder 2">
            <a:extLst>
              <a:ext uri="{FF2B5EF4-FFF2-40B4-BE49-F238E27FC236}">
                <a16:creationId xmlns:a16="http://schemas.microsoft.com/office/drawing/2014/main" id="{59EAA1FA-D5D7-FF09-826E-92C779035103}"/>
              </a:ext>
            </a:extLst>
          </p:cNvPr>
          <p:cNvSpPr>
            <a:spLocks noGrp="1"/>
          </p:cNvSpPr>
          <p:nvPr>
            <p:ph idx="1"/>
          </p:nvPr>
        </p:nvSpPr>
        <p:spPr>
          <a:solidFill>
            <a:schemeClr val="bg1"/>
          </a:solidFill>
        </p:spPr>
        <p:txBody>
          <a:bodyPr>
            <a:normAutofit/>
          </a:bodyPr>
          <a:lstStyle/>
          <a:p>
            <a:pPr algn="just"/>
            <a:endParaRPr lang="en-US" dirty="0"/>
          </a:p>
          <a:p>
            <a:pPr algn="just"/>
            <a:endParaRPr lang="en-US" dirty="0"/>
          </a:p>
          <a:p>
            <a:pPr algn="just"/>
            <a:r>
              <a:rPr lang="en-US" dirty="0"/>
              <a:t>Review of the assurance working papers in order to establish the extent of compliance and whether the assurance work has been carried out as per the Technical, Professional and Ethical Standards</a:t>
            </a:r>
          </a:p>
          <a:p>
            <a:pPr marL="0" indent="0">
              <a:buNone/>
            </a:pPr>
            <a:endParaRPr lang="en-US" dirty="0"/>
          </a:p>
          <a:p>
            <a:pPr marL="0" indent="0">
              <a:buNone/>
            </a:pPr>
            <a:endParaRPr lang="en-IN" dirty="0"/>
          </a:p>
        </p:txBody>
      </p:sp>
      <p:pic>
        <p:nvPicPr>
          <p:cNvPr id="6" name="Picture Placeholder 17" descr="decorative element">
            <a:extLst>
              <a:ext uri="{FF2B5EF4-FFF2-40B4-BE49-F238E27FC236}">
                <a16:creationId xmlns:a16="http://schemas.microsoft.com/office/drawing/2014/main" id="{28C92181-E8DF-C2D1-1FD5-327FC161DF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1353800" y="4748304"/>
            <a:ext cx="753495" cy="2109696"/>
          </a:xfrm>
          <a:prstGeom prst="rect">
            <a:avLst/>
          </a:prstGeom>
        </p:spPr>
      </p:pic>
    </p:spTree>
    <p:extLst>
      <p:ext uri="{BB962C8B-B14F-4D97-AF65-F5344CB8AC3E}">
        <p14:creationId xmlns:p14="http://schemas.microsoft.com/office/powerpoint/2010/main" val="3719181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587</TotalTime>
  <Words>1547</Words>
  <Application>Microsoft Office PowerPoint</Application>
  <PresentationFormat>Widescreen</PresentationFormat>
  <Paragraphs>174</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COMPLIANCE WITH TECHNICAL AND PROFESSIONAL STANDARDS</vt:lpstr>
      <vt:lpstr>disclaimer</vt:lpstr>
      <vt:lpstr>framework</vt:lpstr>
      <vt:lpstr>framework</vt:lpstr>
      <vt:lpstr>framework</vt:lpstr>
      <vt:lpstr>framework</vt:lpstr>
      <vt:lpstr>EVALUATING               POLICIES AND PROCEDURES</vt:lpstr>
      <vt:lpstr>Compliance approach</vt:lpstr>
      <vt:lpstr>Substantive approach </vt:lpstr>
      <vt:lpstr>Checklist on Technical Standards</vt:lpstr>
      <vt:lpstr>Checklist on Technical Standards</vt:lpstr>
      <vt:lpstr>Engagement performance</vt:lpstr>
      <vt:lpstr>Audit Plan</vt:lpstr>
      <vt:lpstr>Pre-assignment</vt:lpstr>
      <vt:lpstr>During Audit Process</vt:lpstr>
      <vt:lpstr>Documentation security process</vt:lpstr>
      <vt:lpstr>Process for forming opinion</vt:lpstr>
      <vt:lpstr>Professional standards</vt:lpstr>
      <vt:lpstr>Compliance Review Procedure</vt:lpstr>
      <vt:lpstr>Why Compliance Review?</vt:lpstr>
      <vt:lpstr>Possible Qualification/s</vt:lpstr>
      <vt:lpstr>Possible Issues</vt:lpstr>
      <vt:lpstr>Possible issues</vt:lpstr>
      <vt:lpstr>Reference material and Credits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COMPLIANCE WITH TECHNICAL AND PROFESSIONAL STANDARDS</dc:title>
  <dc:creator>Shashank Patki</dc:creator>
  <cp:lastModifiedBy>shashank.patki@gmail.com</cp:lastModifiedBy>
  <cp:revision>29</cp:revision>
  <dcterms:created xsi:type="dcterms:W3CDTF">2023-05-05T07:35:23Z</dcterms:created>
  <dcterms:modified xsi:type="dcterms:W3CDTF">2023-05-07T08:01:54Z</dcterms:modified>
</cp:coreProperties>
</file>