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256" r:id="rId2"/>
    <p:sldId id="283" r:id="rId3"/>
    <p:sldId id="257" r:id="rId4"/>
    <p:sldId id="260" r:id="rId5"/>
    <p:sldId id="258" r:id="rId6"/>
    <p:sldId id="262" r:id="rId7"/>
    <p:sldId id="261" r:id="rId8"/>
    <p:sldId id="259" r:id="rId9"/>
    <p:sldId id="263" r:id="rId10"/>
    <p:sldId id="270" r:id="rId11"/>
    <p:sldId id="272" r:id="rId12"/>
    <p:sldId id="274" r:id="rId13"/>
    <p:sldId id="268" r:id="rId14"/>
    <p:sldId id="273" r:id="rId15"/>
    <p:sldId id="269" r:id="rId16"/>
    <p:sldId id="280" r:id="rId17"/>
    <p:sldId id="278" r:id="rId18"/>
    <p:sldId id="279" r:id="rId19"/>
    <p:sldId id="275" r:id="rId20"/>
    <p:sldId id="276" r:id="rId21"/>
    <p:sldId id="264" r:id="rId22"/>
    <p:sldId id="271" r:id="rId23"/>
    <p:sldId id="265" r:id="rId24"/>
    <p:sldId id="277" r:id="rId25"/>
    <p:sldId id="281" r:id="rId26"/>
    <p:sldId id="302" r:id="rId27"/>
    <p:sldId id="282" r:id="rId28"/>
    <p:sldId id="285" r:id="rId29"/>
    <p:sldId id="286" r:id="rId30"/>
    <p:sldId id="287" r:id="rId31"/>
    <p:sldId id="288" r:id="rId32"/>
    <p:sldId id="291" r:id="rId33"/>
    <p:sldId id="289" r:id="rId34"/>
    <p:sldId id="290" r:id="rId35"/>
    <p:sldId id="298" r:id="rId36"/>
    <p:sldId id="292" r:id="rId37"/>
    <p:sldId id="293" r:id="rId38"/>
    <p:sldId id="294" r:id="rId39"/>
    <p:sldId id="295" r:id="rId40"/>
    <p:sldId id="296" r:id="rId41"/>
    <p:sldId id="299" r:id="rId42"/>
    <p:sldId id="297" r:id="rId43"/>
    <p:sldId id="300" r:id="rId44"/>
    <p:sldId id="301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9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7AB78F-5545-42C4-9561-08508F304057}" type="doc">
      <dgm:prSet loTypeId="urn:microsoft.com/office/officeart/2005/8/layout/orgChart1" loCatId="hierarchy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C67A397E-B048-4489-8812-3EC70FA3F1BA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700" b="0" cap="none" spc="0" dirty="0">
              <a:ln w="0"/>
              <a:solidFill>
                <a:schemeClr val="tx1"/>
              </a:solidFill>
              <a:effectLst/>
            </a:rPr>
            <a:t>DPT 1</a:t>
          </a:r>
        </a:p>
      </dgm:t>
    </dgm:pt>
    <dgm:pt modelId="{CDFF088C-5194-4DE4-9E4E-DEB92F225A21}" type="parTrans" cxnId="{04994EF0-2467-42FA-ABA4-1FF3E7DFF9E5}">
      <dgm:prSet/>
      <dgm:spPr/>
      <dgm:t>
        <a:bodyPr/>
        <a:lstStyle/>
        <a:p>
          <a:endParaRPr lang="en-US"/>
        </a:p>
      </dgm:t>
    </dgm:pt>
    <dgm:pt modelId="{B64541DE-9903-4981-B19F-D318E68785CD}" type="sibTrans" cxnId="{04994EF0-2467-42FA-ABA4-1FF3E7DFF9E5}">
      <dgm:prSet/>
      <dgm:spPr/>
      <dgm:t>
        <a:bodyPr/>
        <a:lstStyle/>
        <a:p>
          <a:endParaRPr lang="en-US"/>
        </a:p>
      </dgm:t>
    </dgm:pt>
    <dgm:pt modelId="{3A2A66AD-DDEE-454C-AA97-9A95B9624E42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700" b="0" cap="none" spc="0" dirty="0">
              <a:ln w="0"/>
              <a:solidFill>
                <a:schemeClr val="tx1"/>
              </a:solidFill>
              <a:effectLst/>
            </a:rPr>
            <a:t>Circular in the form of advertisement Inviting deposits</a:t>
          </a:r>
        </a:p>
      </dgm:t>
    </dgm:pt>
    <dgm:pt modelId="{7F54F08B-4404-47CC-9A59-FA81D0031E7B}" type="parTrans" cxnId="{FBF0CA2C-B5EF-49CA-924C-45FD91D0EF65}">
      <dgm:prSet/>
      <dgm:spPr>
        <a:solidFill>
          <a:schemeClr val="accent6"/>
        </a:solidFill>
      </dgm:spPr>
      <dgm:t>
        <a:bodyPr/>
        <a:lstStyle/>
        <a:p>
          <a:endParaRPr lang="en-US" sz="1700" b="0" cap="none" spc="0">
            <a:ln w="0"/>
            <a:solidFill>
              <a:schemeClr val="tx1"/>
            </a:solidFill>
            <a:effectLst/>
          </a:endParaRPr>
        </a:p>
      </dgm:t>
    </dgm:pt>
    <dgm:pt modelId="{3F9B21DA-CA32-45F8-B0AB-A567B4EF2F3B}" type="sibTrans" cxnId="{FBF0CA2C-B5EF-49CA-924C-45FD91D0EF65}">
      <dgm:prSet/>
      <dgm:spPr/>
      <dgm:t>
        <a:bodyPr/>
        <a:lstStyle/>
        <a:p>
          <a:endParaRPr lang="en-US"/>
        </a:p>
      </dgm:t>
    </dgm:pt>
    <dgm:pt modelId="{1FCFC31F-3560-4B90-BEDB-756D3CB5B1F2}">
      <dgm:prSet custT="1"/>
      <dgm:spPr>
        <a:solidFill>
          <a:schemeClr val="accent6"/>
        </a:solidFill>
      </dgm:spPr>
      <dgm:t>
        <a:bodyPr/>
        <a:lstStyle/>
        <a:p>
          <a:r>
            <a:rPr lang="en-US" sz="1700" b="0" cap="none" spc="0">
              <a:ln w="0"/>
              <a:solidFill>
                <a:schemeClr val="tx1"/>
              </a:solidFill>
              <a:effectLst/>
            </a:rPr>
            <a:t>File a copy </a:t>
          </a:r>
          <a:r>
            <a:rPr lang="en-US" sz="1700" b="0" cap="none" spc="0" dirty="0">
              <a:ln w="0"/>
              <a:solidFill>
                <a:schemeClr val="tx1"/>
              </a:solidFill>
              <a:effectLst/>
            </a:rPr>
            <a:t>of the circular &amp; statement with the register within 30 days before the date of issue of circular</a:t>
          </a:r>
        </a:p>
      </dgm:t>
    </dgm:pt>
    <dgm:pt modelId="{407E26F2-CE01-4DA7-85EF-CD1C38510CE7}" type="parTrans" cxnId="{7CF12EF2-F1C7-45CF-8953-1C91D8965030}">
      <dgm:prSet/>
      <dgm:spPr>
        <a:solidFill>
          <a:schemeClr val="accent6"/>
        </a:solidFill>
      </dgm:spPr>
      <dgm:t>
        <a:bodyPr/>
        <a:lstStyle/>
        <a:p>
          <a:endParaRPr lang="en-US" sz="1700" b="0" cap="none" spc="0">
            <a:ln w="0"/>
            <a:solidFill>
              <a:schemeClr val="tx1"/>
            </a:solidFill>
            <a:effectLst/>
          </a:endParaRPr>
        </a:p>
      </dgm:t>
    </dgm:pt>
    <dgm:pt modelId="{22F54ADC-861F-4614-BCBD-4DA968AEAC36}" type="sibTrans" cxnId="{7CF12EF2-F1C7-45CF-8953-1C91D8965030}">
      <dgm:prSet/>
      <dgm:spPr/>
      <dgm:t>
        <a:bodyPr/>
        <a:lstStyle/>
        <a:p>
          <a:endParaRPr lang="en-US"/>
        </a:p>
      </dgm:t>
    </dgm:pt>
    <dgm:pt modelId="{A87C0489-A2E8-4EB5-ABE6-F1C049CBE523}">
      <dgm:prSet custT="1"/>
      <dgm:spPr>
        <a:solidFill>
          <a:schemeClr val="accent6"/>
        </a:solidFill>
      </dgm:spPr>
      <dgm:t>
        <a:bodyPr/>
        <a:lstStyle/>
        <a:p>
          <a:r>
            <a:rPr lang="en-US" sz="1700" b="0" cap="none" spc="0" dirty="0">
              <a:ln w="0"/>
              <a:solidFill>
                <a:schemeClr val="tx1"/>
              </a:solidFill>
              <a:effectLst/>
            </a:rPr>
            <a:t>DPT 2</a:t>
          </a:r>
        </a:p>
      </dgm:t>
    </dgm:pt>
    <dgm:pt modelId="{0EC1E97A-6FB9-4913-A357-C4663E498355}" type="parTrans" cxnId="{A35D2DC0-4C63-410F-9870-16A631EF4F33}">
      <dgm:prSet/>
      <dgm:spPr/>
      <dgm:t>
        <a:bodyPr/>
        <a:lstStyle/>
        <a:p>
          <a:endParaRPr lang="en-US"/>
        </a:p>
      </dgm:t>
    </dgm:pt>
    <dgm:pt modelId="{5DF75E49-FC76-42EE-A90B-467BA155D3AC}" type="sibTrans" cxnId="{A35D2DC0-4C63-410F-9870-16A631EF4F33}">
      <dgm:prSet/>
      <dgm:spPr/>
      <dgm:t>
        <a:bodyPr/>
        <a:lstStyle/>
        <a:p>
          <a:endParaRPr lang="en-US"/>
        </a:p>
      </dgm:t>
    </dgm:pt>
    <dgm:pt modelId="{D1FC8A6A-DB89-47FC-9D70-6B51CCBF1D4B}">
      <dgm:prSet custT="1"/>
      <dgm:spPr>
        <a:solidFill>
          <a:schemeClr val="accent6"/>
        </a:solidFill>
      </dgm:spPr>
      <dgm:t>
        <a:bodyPr/>
        <a:lstStyle/>
        <a:p>
          <a:r>
            <a:rPr lang="en-US" sz="1700" b="0" cap="none" spc="0" dirty="0">
              <a:ln w="0"/>
              <a:solidFill>
                <a:schemeClr val="tx1"/>
              </a:solidFill>
              <a:effectLst/>
            </a:rPr>
            <a:t>DPT 3</a:t>
          </a:r>
        </a:p>
      </dgm:t>
    </dgm:pt>
    <dgm:pt modelId="{563E6DD7-E333-4225-81EA-566447071150}" type="parTrans" cxnId="{E93B60A1-019A-4207-B8B0-C3DBE64368A9}">
      <dgm:prSet/>
      <dgm:spPr/>
      <dgm:t>
        <a:bodyPr/>
        <a:lstStyle/>
        <a:p>
          <a:endParaRPr lang="en-US"/>
        </a:p>
      </dgm:t>
    </dgm:pt>
    <dgm:pt modelId="{81971C97-A67C-4F80-82B1-0F5C374C12F9}" type="sibTrans" cxnId="{E93B60A1-019A-4207-B8B0-C3DBE64368A9}">
      <dgm:prSet/>
      <dgm:spPr/>
      <dgm:t>
        <a:bodyPr/>
        <a:lstStyle/>
        <a:p>
          <a:endParaRPr lang="en-US"/>
        </a:p>
      </dgm:t>
    </dgm:pt>
    <dgm:pt modelId="{C2178DA1-EF32-494A-B1E9-9F75F665D6CA}">
      <dgm:prSet custT="1"/>
      <dgm:spPr>
        <a:solidFill>
          <a:schemeClr val="accent6"/>
        </a:solidFill>
      </dgm:spPr>
      <dgm:t>
        <a:bodyPr/>
        <a:lstStyle/>
        <a:p>
          <a:r>
            <a:rPr lang="en-US" sz="1700" b="0" cap="none" spc="0" dirty="0">
              <a:ln w="0"/>
              <a:solidFill>
                <a:schemeClr val="tx1"/>
              </a:solidFill>
              <a:effectLst/>
            </a:rPr>
            <a:t>DPT 4</a:t>
          </a:r>
        </a:p>
      </dgm:t>
    </dgm:pt>
    <dgm:pt modelId="{2303A6AA-BD1B-48BA-BD79-F8C7A8011B0C}" type="parTrans" cxnId="{E546935A-4E56-4622-810A-06CC349CB3C0}">
      <dgm:prSet/>
      <dgm:spPr/>
      <dgm:t>
        <a:bodyPr/>
        <a:lstStyle/>
        <a:p>
          <a:endParaRPr lang="en-US"/>
        </a:p>
      </dgm:t>
    </dgm:pt>
    <dgm:pt modelId="{BA0A9E38-4EBA-4CF0-A4F6-51DC88F5AF62}" type="sibTrans" cxnId="{E546935A-4E56-4622-810A-06CC349CB3C0}">
      <dgm:prSet/>
      <dgm:spPr/>
      <dgm:t>
        <a:bodyPr/>
        <a:lstStyle/>
        <a:p>
          <a:endParaRPr lang="en-US"/>
        </a:p>
      </dgm:t>
    </dgm:pt>
    <dgm:pt modelId="{E530149D-79D6-462C-8EEF-95BA6CF490FA}">
      <dgm:prSet custT="1"/>
      <dgm:spPr>
        <a:solidFill>
          <a:schemeClr val="accent6"/>
        </a:solidFill>
      </dgm:spPr>
      <dgm:t>
        <a:bodyPr/>
        <a:lstStyle/>
        <a:p>
          <a:r>
            <a:rPr lang="en-US" sz="1700" b="0" cap="none" spc="0" dirty="0">
              <a:ln w="0"/>
              <a:solidFill>
                <a:schemeClr val="tx1"/>
              </a:solidFill>
              <a:effectLst/>
            </a:rPr>
            <a:t>Deposits Trust Deed</a:t>
          </a:r>
        </a:p>
      </dgm:t>
    </dgm:pt>
    <dgm:pt modelId="{3A5468E8-88BD-4AA3-AC92-AE7A46D022DF}" type="parTrans" cxnId="{5D21C8E7-B7A1-4556-9240-39CF0F9FE028}">
      <dgm:prSet/>
      <dgm:spPr>
        <a:solidFill>
          <a:schemeClr val="accent6"/>
        </a:solidFill>
      </dgm:spPr>
      <dgm:t>
        <a:bodyPr/>
        <a:lstStyle/>
        <a:p>
          <a:endParaRPr lang="en-US" sz="1700" b="0" cap="none" spc="0">
            <a:ln w="0"/>
            <a:solidFill>
              <a:schemeClr val="tx1"/>
            </a:solidFill>
            <a:effectLst/>
          </a:endParaRPr>
        </a:p>
      </dgm:t>
    </dgm:pt>
    <dgm:pt modelId="{C77C51FA-4E38-48C3-ACE8-56E42D77274D}" type="sibTrans" cxnId="{5D21C8E7-B7A1-4556-9240-39CF0F9FE028}">
      <dgm:prSet/>
      <dgm:spPr/>
      <dgm:t>
        <a:bodyPr/>
        <a:lstStyle/>
        <a:p>
          <a:endParaRPr lang="en-US"/>
        </a:p>
      </dgm:t>
    </dgm:pt>
    <dgm:pt modelId="{F9026C85-7348-4928-B247-2DF248E850C5}">
      <dgm:prSet custT="1"/>
      <dgm:spPr>
        <a:solidFill>
          <a:schemeClr val="accent6"/>
        </a:solidFill>
      </dgm:spPr>
      <dgm:t>
        <a:bodyPr/>
        <a:lstStyle/>
        <a:p>
          <a:r>
            <a:rPr lang="en-US" sz="1700" b="0" cap="none" spc="0" dirty="0">
              <a:ln w="0"/>
              <a:solidFill>
                <a:schemeClr val="tx1"/>
              </a:solidFill>
              <a:effectLst/>
            </a:rPr>
            <a:t>At least 7 days before issuing the circular in Form DPT 1</a:t>
          </a:r>
        </a:p>
      </dgm:t>
    </dgm:pt>
    <dgm:pt modelId="{7C42D0D2-58B8-4FD8-993C-7011972C87D1}" type="parTrans" cxnId="{645E8617-63DA-4EC3-A753-B3AE0F8F2AE5}">
      <dgm:prSet/>
      <dgm:spPr>
        <a:solidFill>
          <a:schemeClr val="accent6"/>
        </a:solidFill>
      </dgm:spPr>
      <dgm:t>
        <a:bodyPr/>
        <a:lstStyle/>
        <a:p>
          <a:endParaRPr lang="en-US" sz="1700" b="0" cap="none" spc="0">
            <a:ln w="0"/>
            <a:solidFill>
              <a:schemeClr val="tx1"/>
            </a:solidFill>
            <a:effectLst/>
          </a:endParaRPr>
        </a:p>
      </dgm:t>
    </dgm:pt>
    <dgm:pt modelId="{06F08F06-F40F-4A9F-8A97-E98CC965596E}" type="sibTrans" cxnId="{645E8617-63DA-4EC3-A753-B3AE0F8F2AE5}">
      <dgm:prSet/>
      <dgm:spPr/>
      <dgm:t>
        <a:bodyPr/>
        <a:lstStyle/>
        <a:p>
          <a:endParaRPr lang="en-US"/>
        </a:p>
      </dgm:t>
    </dgm:pt>
    <dgm:pt modelId="{0D7FEA8A-0D2F-4880-B6B0-E7FF8C1C5A65}">
      <dgm:prSet custT="1"/>
      <dgm:spPr>
        <a:solidFill>
          <a:schemeClr val="accent6"/>
        </a:solidFill>
      </dgm:spPr>
      <dgm:t>
        <a:bodyPr/>
        <a:lstStyle/>
        <a:p>
          <a:r>
            <a:rPr lang="en-US" sz="1700" b="0" cap="none" spc="0" dirty="0">
              <a:ln w="0"/>
              <a:solidFill>
                <a:schemeClr val="tx1"/>
              </a:solidFill>
              <a:effectLst/>
            </a:rPr>
            <a:t>Return of Deposits</a:t>
          </a:r>
        </a:p>
      </dgm:t>
    </dgm:pt>
    <dgm:pt modelId="{2D1191E0-22A8-4AE7-9674-A44A0B341873}" type="parTrans" cxnId="{1A4814E8-B79A-4567-9A7E-833E550E0359}">
      <dgm:prSet/>
      <dgm:spPr>
        <a:solidFill>
          <a:schemeClr val="accent6"/>
        </a:solidFill>
      </dgm:spPr>
      <dgm:t>
        <a:bodyPr/>
        <a:lstStyle/>
        <a:p>
          <a:endParaRPr lang="en-US" sz="1700" b="0" cap="none" spc="0">
            <a:ln w="0"/>
            <a:solidFill>
              <a:schemeClr val="tx1"/>
            </a:solidFill>
            <a:effectLst/>
          </a:endParaRPr>
        </a:p>
      </dgm:t>
    </dgm:pt>
    <dgm:pt modelId="{64F8FDF3-C3EE-4E51-A879-6AC5243855A2}" type="sibTrans" cxnId="{1A4814E8-B79A-4567-9A7E-833E550E0359}">
      <dgm:prSet/>
      <dgm:spPr/>
      <dgm:t>
        <a:bodyPr/>
        <a:lstStyle/>
        <a:p>
          <a:endParaRPr lang="en-US"/>
        </a:p>
      </dgm:t>
    </dgm:pt>
    <dgm:pt modelId="{5485848D-82F8-4ADF-9141-EECA41D57DAA}">
      <dgm:prSet custT="1"/>
      <dgm:spPr>
        <a:solidFill>
          <a:schemeClr val="accent6"/>
        </a:solidFill>
      </dgm:spPr>
      <dgm:t>
        <a:bodyPr/>
        <a:lstStyle/>
        <a:p>
          <a:r>
            <a:rPr lang="en-US" sz="1700" b="0" cap="none" spc="0" dirty="0">
              <a:ln w="0"/>
              <a:solidFill>
                <a:schemeClr val="tx1"/>
              </a:solidFill>
              <a:effectLst/>
            </a:rPr>
            <a:t>To be filled annually by </a:t>
          </a:r>
          <a:r>
            <a:rPr lang="en-US" sz="1700" b="0" cap="none" spc="0">
              <a:ln w="0"/>
              <a:solidFill>
                <a:schemeClr val="tx1"/>
              </a:solidFill>
              <a:effectLst/>
            </a:rPr>
            <a:t>30</a:t>
          </a:r>
          <a:r>
            <a:rPr lang="en-US" sz="1700" b="0" cap="none" spc="0" baseline="30000">
              <a:ln w="0"/>
              <a:solidFill>
                <a:schemeClr val="tx1"/>
              </a:solidFill>
              <a:effectLst/>
            </a:rPr>
            <a:t>th</a:t>
          </a:r>
          <a:r>
            <a:rPr lang="en-US" sz="1700" b="0" cap="none" spc="0">
              <a:ln w="0"/>
              <a:solidFill>
                <a:schemeClr val="tx1"/>
              </a:solidFill>
              <a:effectLst/>
            </a:rPr>
            <a:t> June containing </a:t>
          </a:r>
          <a:r>
            <a:rPr lang="en-US" sz="1700" b="0" cap="none" spc="0" dirty="0">
              <a:ln w="0"/>
              <a:solidFill>
                <a:schemeClr val="tx1"/>
              </a:solidFill>
              <a:effectLst/>
            </a:rPr>
            <a:t>information on 31</a:t>
          </a:r>
          <a:r>
            <a:rPr lang="en-US" sz="1700" b="0" cap="none" spc="0" baseline="30000" dirty="0">
              <a:ln w="0"/>
              <a:solidFill>
                <a:schemeClr val="tx1"/>
              </a:solidFill>
              <a:effectLst/>
            </a:rPr>
            <a:t>st</a:t>
          </a:r>
          <a:r>
            <a:rPr lang="en-US" sz="1700" b="0" cap="none" spc="0" dirty="0">
              <a:ln w="0"/>
              <a:solidFill>
                <a:schemeClr val="tx1"/>
              </a:solidFill>
              <a:effectLst/>
            </a:rPr>
            <a:t> March which is certified by the auditor.</a:t>
          </a:r>
        </a:p>
      </dgm:t>
    </dgm:pt>
    <dgm:pt modelId="{E1957F13-4F0E-4EFE-ACF2-B311B8E0A9BA}" type="parTrans" cxnId="{94AE0C9F-E302-488C-83DC-71D1995955D6}">
      <dgm:prSet/>
      <dgm:spPr>
        <a:solidFill>
          <a:schemeClr val="accent6"/>
        </a:solidFill>
      </dgm:spPr>
      <dgm:t>
        <a:bodyPr/>
        <a:lstStyle/>
        <a:p>
          <a:endParaRPr lang="en-US" sz="1700" b="0" cap="none" spc="0">
            <a:ln w="0"/>
            <a:solidFill>
              <a:schemeClr val="tx1"/>
            </a:solidFill>
            <a:effectLst/>
          </a:endParaRPr>
        </a:p>
      </dgm:t>
    </dgm:pt>
    <dgm:pt modelId="{F109FA23-0149-427E-B639-CA9E53CB5854}" type="sibTrans" cxnId="{94AE0C9F-E302-488C-83DC-71D1995955D6}">
      <dgm:prSet/>
      <dgm:spPr/>
      <dgm:t>
        <a:bodyPr/>
        <a:lstStyle/>
        <a:p>
          <a:endParaRPr lang="en-US"/>
        </a:p>
      </dgm:t>
    </dgm:pt>
    <dgm:pt modelId="{37B6E72A-8310-4F3E-BD1E-D4FE3D05FB8D}">
      <dgm:prSet custT="1"/>
      <dgm:spPr>
        <a:solidFill>
          <a:schemeClr val="accent6"/>
        </a:solidFill>
      </dgm:spPr>
      <dgm:t>
        <a:bodyPr/>
        <a:lstStyle/>
        <a:p>
          <a:r>
            <a:rPr lang="en-US" sz="1700" b="0" cap="none" spc="0" dirty="0">
              <a:ln w="0"/>
              <a:solidFill>
                <a:schemeClr val="tx1"/>
              </a:solidFill>
              <a:effectLst/>
            </a:rPr>
            <a:t>Statement regarding deposits existing </a:t>
          </a:r>
          <a:r>
            <a:rPr lang="en-US" sz="1700" b="0" cap="none" spc="0">
              <a:ln w="0"/>
              <a:solidFill>
                <a:schemeClr val="tx1"/>
              </a:solidFill>
              <a:effectLst/>
            </a:rPr>
            <a:t>on the commencement </a:t>
          </a:r>
          <a:r>
            <a:rPr lang="en-US" sz="1700" b="0" cap="none" spc="0" dirty="0">
              <a:ln w="0"/>
              <a:solidFill>
                <a:schemeClr val="tx1"/>
              </a:solidFill>
              <a:effectLst/>
            </a:rPr>
            <a:t>of the Act</a:t>
          </a:r>
        </a:p>
      </dgm:t>
    </dgm:pt>
    <dgm:pt modelId="{B75085A9-761E-4300-8C55-966CDFEB2CBF}" type="parTrans" cxnId="{CCAA6C09-B301-4662-874C-72AD0DE98ABD}">
      <dgm:prSet/>
      <dgm:spPr>
        <a:solidFill>
          <a:schemeClr val="accent6"/>
        </a:solidFill>
      </dgm:spPr>
      <dgm:t>
        <a:bodyPr/>
        <a:lstStyle/>
        <a:p>
          <a:endParaRPr lang="en-US" sz="1700" b="0" cap="none" spc="0">
            <a:ln w="0"/>
            <a:solidFill>
              <a:schemeClr val="tx1"/>
            </a:solidFill>
            <a:effectLst/>
          </a:endParaRPr>
        </a:p>
      </dgm:t>
    </dgm:pt>
    <dgm:pt modelId="{FC198345-1C09-4081-AC69-B387DA4BF22A}" type="sibTrans" cxnId="{CCAA6C09-B301-4662-874C-72AD0DE98ABD}">
      <dgm:prSet/>
      <dgm:spPr/>
      <dgm:t>
        <a:bodyPr/>
        <a:lstStyle/>
        <a:p>
          <a:endParaRPr lang="en-US"/>
        </a:p>
      </dgm:t>
    </dgm:pt>
    <dgm:pt modelId="{397E4BA2-0399-48E5-A539-77F6FB4833C1}">
      <dgm:prSet custT="1"/>
      <dgm:spPr>
        <a:solidFill>
          <a:schemeClr val="accent6"/>
        </a:solidFill>
      </dgm:spPr>
      <dgm:t>
        <a:bodyPr/>
        <a:lstStyle/>
        <a:p>
          <a:r>
            <a:rPr lang="en-US" sz="1700" b="0" cap="none" spc="0" dirty="0">
              <a:ln w="0"/>
              <a:solidFill>
                <a:schemeClr val="tx1"/>
              </a:solidFill>
              <a:effectLst/>
            </a:rPr>
            <a:t>File within 3 months from the </a:t>
          </a:r>
          <a:r>
            <a:rPr lang="en-US" sz="1700" b="0" cap="none" spc="0">
              <a:ln w="0"/>
              <a:solidFill>
                <a:schemeClr val="tx1"/>
              </a:solidFill>
              <a:effectLst/>
            </a:rPr>
            <a:t>date of commencement </a:t>
          </a:r>
          <a:r>
            <a:rPr lang="en-US" sz="1700" b="0" cap="none" spc="0" dirty="0">
              <a:ln w="0"/>
              <a:solidFill>
                <a:schemeClr val="tx1"/>
              </a:solidFill>
              <a:effectLst/>
            </a:rPr>
            <a:t>of Act. </a:t>
          </a:r>
        </a:p>
      </dgm:t>
    </dgm:pt>
    <dgm:pt modelId="{2F7F5F44-5448-422D-A247-61590913AB96}" type="parTrans" cxnId="{AA67F872-C397-49BA-BECE-55BC411ADF58}">
      <dgm:prSet/>
      <dgm:spPr>
        <a:solidFill>
          <a:schemeClr val="accent6"/>
        </a:solidFill>
      </dgm:spPr>
      <dgm:t>
        <a:bodyPr/>
        <a:lstStyle/>
        <a:p>
          <a:endParaRPr lang="en-US" sz="1700" b="0" cap="none" spc="0">
            <a:ln w="0"/>
            <a:solidFill>
              <a:schemeClr val="tx1"/>
            </a:solidFill>
            <a:effectLst/>
          </a:endParaRPr>
        </a:p>
      </dgm:t>
    </dgm:pt>
    <dgm:pt modelId="{ADE9DB16-86A5-4B41-B301-9EBB9F55B35D}" type="sibTrans" cxnId="{AA67F872-C397-49BA-BECE-55BC411ADF58}">
      <dgm:prSet/>
      <dgm:spPr/>
      <dgm:t>
        <a:bodyPr/>
        <a:lstStyle/>
        <a:p>
          <a:endParaRPr lang="en-US"/>
        </a:p>
      </dgm:t>
    </dgm:pt>
    <dgm:pt modelId="{170DC8E6-1E87-4E20-8700-A23C28022DB2}" type="pres">
      <dgm:prSet presAssocID="{677AB78F-5545-42C4-9561-08508F30405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FC77649-B95E-4955-B698-C0ED098CAC88}" type="pres">
      <dgm:prSet presAssocID="{C67A397E-B048-4489-8812-3EC70FA3F1BA}" presName="hierRoot1" presStyleCnt="0">
        <dgm:presLayoutVars>
          <dgm:hierBranch val="init"/>
        </dgm:presLayoutVars>
      </dgm:prSet>
      <dgm:spPr/>
    </dgm:pt>
    <dgm:pt modelId="{98D489B7-73A4-46C1-B5D5-E8B11F1F97DC}" type="pres">
      <dgm:prSet presAssocID="{C67A397E-B048-4489-8812-3EC70FA3F1BA}" presName="rootComposite1" presStyleCnt="0"/>
      <dgm:spPr/>
    </dgm:pt>
    <dgm:pt modelId="{2D03029D-E6C7-4DE4-BA55-C6DCD09880DC}" type="pres">
      <dgm:prSet presAssocID="{C67A397E-B048-4489-8812-3EC70FA3F1BA}" presName="rootText1" presStyleLbl="node0" presStyleIdx="0" presStyleCnt="4" custScaleX="99983" custScaleY="67556">
        <dgm:presLayoutVars>
          <dgm:chPref val="3"/>
        </dgm:presLayoutVars>
      </dgm:prSet>
      <dgm:spPr/>
    </dgm:pt>
    <dgm:pt modelId="{BEB06899-B327-4671-9A45-9CA37A5B6BA7}" type="pres">
      <dgm:prSet presAssocID="{C67A397E-B048-4489-8812-3EC70FA3F1BA}" presName="rootConnector1" presStyleLbl="node1" presStyleIdx="0" presStyleCnt="0"/>
      <dgm:spPr/>
    </dgm:pt>
    <dgm:pt modelId="{3685DCC5-CD08-41FF-B582-00A142554C8F}" type="pres">
      <dgm:prSet presAssocID="{C67A397E-B048-4489-8812-3EC70FA3F1BA}" presName="hierChild2" presStyleCnt="0"/>
      <dgm:spPr/>
    </dgm:pt>
    <dgm:pt modelId="{D6E5D8B5-3461-4C21-9AC8-DE5E401F316B}" type="pres">
      <dgm:prSet presAssocID="{7F54F08B-4404-47CC-9A59-FA81D0031E7B}" presName="Name37" presStyleLbl="parChTrans1D2" presStyleIdx="0" presStyleCnt="4"/>
      <dgm:spPr/>
    </dgm:pt>
    <dgm:pt modelId="{9357E37F-4D0E-41BC-BEDC-3042F856E193}" type="pres">
      <dgm:prSet presAssocID="{3A2A66AD-DDEE-454C-AA97-9A95B9624E42}" presName="hierRoot2" presStyleCnt="0">
        <dgm:presLayoutVars>
          <dgm:hierBranch val="init"/>
        </dgm:presLayoutVars>
      </dgm:prSet>
      <dgm:spPr/>
    </dgm:pt>
    <dgm:pt modelId="{DB99272B-3364-4B3D-8334-292231607C98}" type="pres">
      <dgm:prSet presAssocID="{3A2A66AD-DDEE-454C-AA97-9A95B9624E42}" presName="rootComposite" presStyleCnt="0"/>
      <dgm:spPr/>
    </dgm:pt>
    <dgm:pt modelId="{A9CF0AF6-FE6A-41AB-AAE3-E1F4A4F346AB}" type="pres">
      <dgm:prSet presAssocID="{3A2A66AD-DDEE-454C-AA97-9A95B9624E42}" presName="rootText" presStyleLbl="node2" presStyleIdx="0" presStyleCnt="4">
        <dgm:presLayoutVars>
          <dgm:chPref val="3"/>
        </dgm:presLayoutVars>
      </dgm:prSet>
      <dgm:spPr/>
    </dgm:pt>
    <dgm:pt modelId="{0F71FB42-B9E3-4099-BCAD-5F8C51B4AF49}" type="pres">
      <dgm:prSet presAssocID="{3A2A66AD-DDEE-454C-AA97-9A95B9624E42}" presName="rootConnector" presStyleLbl="node2" presStyleIdx="0" presStyleCnt="4"/>
      <dgm:spPr/>
    </dgm:pt>
    <dgm:pt modelId="{18E3E643-7C4F-4B30-A025-3DF89AA3924A}" type="pres">
      <dgm:prSet presAssocID="{3A2A66AD-DDEE-454C-AA97-9A95B9624E42}" presName="hierChild4" presStyleCnt="0"/>
      <dgm:spPr/>
    </dgm:pt>
    <dgm:pt modelId="{AFEF4C65-1692-4FCA-BA87-17A43B4A9B8E}" type="pres">
      <dgm:prSet presAssocID="{407E26F2-CE01-4DA7-85EF-CD1C38510CE7}" presName="Name37" presStyleLbl="parChTrans1D3" presStyleIdx="0" presStyleCnt="4"/>
      <dgm:spPr/>
    </dgm:pt>
    <dgm:pt modelId="{4D55AAA4-3174-4AD1-890E-2E2F9243A228}" type="pres">
      <dgm:prSet presAssocID="{1FCFC31F-3560-4B90-BEDB-756D3CB5B1F2}" presName="hierRoot2" presStyleCnt="0">
        <dgm:presLayoutVars>
          <dgm:hierBranch val="init"/>
        </dgm:presLayoutVars>
      </dgm:prSet>
      <dgm:spPr/>
    </dgm:pt>
    <dgm:pt modelId="{354FF3D3-52E6-4C07-B75B-1076DFB32569}" type="pres">
      <dgm:prSet presAssocID="{1FCFC31F-3560-4B90-BEDB-756D3CB5B1F2}" presName="rootComposite" presStyleCnt="0"/>
      <dgm:spPr/>
    </dgm:pt>
    <dgm:pt modelId="{C0E9F0E2-2FD2-4797-AB4C-6ECF2955BEA1}" type="pres">
      <dgm:prSet presAssocID="{1FCFC31F-3560-4B90-BEDB-756D3CB5B1F2}" presName="rootText" presStyleLbl="node3" presStyleIdx="0" presStyleCnt="4" custScaleX="105458" custScaleY="126931">
        <dgm:presLayoutVars>
          <dgm:chPref val="3"/>
        </dgm:presLayoutVars>
      </dgm:prSet>
      <dgm:spPr/>
    </dgm:pt>
    <dgm:pt modelId="{4010931E-E5B7-421D-B557-7F264B07EB89}" type="pres">
      <dgm:prSet presAssocID="{1FCFC31F-3560-4B90-BEDB-756D3CB5B1F2}" presName="rootConnector" presStyleLbl="node3" presStyleIdx="0" presStyleCnt="4"/>
      <dgm:spPr/>
    </dgm:pt>
    <dgm:pt modelId="{D4DF7F87-E11E-434B-BF99-F696C2C30493}" type="pres">
      <dgm:prSet presAssocID="{1FCFC31F-3560-4B90-BEDB-756D3CB5B1F2}" presName="hierChild4" presStyleCnt="0"/>
      <dgm:spPr/>
    </dgm:pt>
    <dgm:pt modelId="{4A7C3C8A-C01B-4E74-96AB-34E1FE09F93A}" type="pres">
      <dgm:prSet presAssocID="{1FCFC31F-3560-4B90-BEDB-756D3CB5B1F2}" presName="hierChild5" presStyleCnt="0"/>
      <dgm:spPr/>
    </dgm:pt>
    <dgm:pt modelId="{54DF5911-3B1D-4893-ABCE-A9FBA3A3F559}" type="pres">
      <dgm:prSet presAssocID="{3A2A66AD-DDEE-454C-AA97-9A95B9624E42}" presName="hierChild5" presStyleCnt="0"/>
      <dgm:spPr/>
    </dgm:pt>
    <dgm:pt modelId="{BBE39895-4A7A-4272-836C-696C492B234E}" type="pres">
      <dgm:prSet presAssocID="{C67A397E-B048-4489-8812-3EC70FA3F1BA}" presName="hierChild3" presStyleCnt="0"/>
      <dgm:spPr/>
    </dgm:pt>
    <dgm:pt modelId="{201CFF54-08DA-41AA-928F-1165D8D9E127}" type="pres">
      <dgm:prSet presAssocID="{A87C0489-A2E8-4EB5-ABE6-F1C049CBE523}" presName="hierRoot1" presStyleCnt="0">
        <dgm:presLayoutVars>
          <dgm:hierBranch val="init"/>
        </dgm:presLayoutVars>
      </dgm:prSet>
      <dgm:spPr/>
    </dgm:pt>
    <dgm:pt modelId="{8FFA4263-F2EF-4F99-AC1A-E28C1B9A7D37}" type="pres">
      <dgm:prSet presAssocID="{A87C0489-A2E8-4EB5-ABE6-F1C049CBE523}" presName="rootComposite1" presStyleCnt="0"/>
      <dgm:spPr/>
    </dgm:pt>
    <dgm:pt modelId="{8258D639-3B3E-478F-BBAC-6A8D94CFA7BF}" type="pres">
      <dgm:prSet presAssocID="{A87C0489-A2E8-4EB5-ABE6-F1C049CBE523}" presName="rootText1" presStyleLbl="node0" presStyleIdx="1" presStyleCnt="4" custScaleY="67556">
        <dgm:presLayoutVars>
          <dgm:chPref val="3"/>
        </dgm:presLayoutVars>
      </dgm:prSet>
      <dgm:spPr/>
    </dgm:pt>
    <dgm:pt modelId="{0CF48560-E370-4B36-A275-6B63EA717657}" type="pres">
      <dgm:prSet presAssocID="{A87C0489-A2E8-4EB5-ABE6-F1C049CBE523}" presName="rootConnector1" presStyleLbl="node1" presStyleIdx="0" presStyleCnt="0"/>
      <dgm:spPr/>
    </dgm:pt>
    <dgm:pt modelId="{F2168B26-2927-42C3-A5E0-9D10131D966A}" type="pres">
      <dgm:prSet presAssocID="{A87C0489-A2E8-4EB5-ABE6-F1C049CBE523}" presName="hierChild2" presStyleCnt="0"/>
      <dgm:spPr/>
    </dgm:pt>
    <dgm:pt modelId="{1A68B361-2A96-47F7-9E30-361956F18288}" type="pres">
      <dgm:prSet presAssocID="{3A5468E8-88BD-4AA3-AC92-AE7A46D022DF}" presName="Name37" presStyleLbl="parChTrans1D2" presStyleIdx="1" presStyleCnt="4"/>
      <dgm:spPr/>
    </dgm:pt>
    <dgm:pt modelId="{06EA5413-F52C-46A3-9E56-B34001AD4B3A}" type="pres">
      <dgm:prSet presAssocID="{E530149D-79D6-462C-8EEF-95BA6CF490FA}" presName="hierRoot2" presStyleCnt="0">
        <dgm:presLayoutVars>
          <dgm:hierBranch val="init"/>
        </dgm:presLayoutVars>
      </dgm:prSet>
      <dgm:spPr/>
    </dgm:pt>
    <dgm:pt modelId="{1DD4BD99-E8C2-4273-8978-0835EC406595}" type="pres">
      <dgm:prSet presAssocID="{E530149D-79D6-462C-8EEF-95BA6CF490FA}" presName="rootComposite" presStyleCnt="0"/>
      <dgm:spPr/>
    </dgm:pt>
    <dgm:pt modelId="{DC8056E4-E035-41F1-BB82-98A95D861046}" type="pres">
      <dgm:prSet presAssocID="{E530149D-79D6-462C-8EEF-95BA6CF490FA}" presName="rootText" presStyleLbl="node2" presStyleIdx="1" presStyleCnt="4">
        <dgm:presLayoutVars>
          <dgm:chPref val="3"/>
        </dgm:presLayoutVars>
      </dgm:prSet>
      <dgm:spPr/>
    </dgm:pt>
    <dgm:pt modelId="{80752B7E-DD79-4F04-86EA-9C8132EE1497}" type="pres">
      <dgm:prSet presAssocID="{E530149D-79D6-462C-8EEF-95BA6CF490FA}" presName="rootConnector" presStyleLbl="node2" presStyleIdx="1" presStyleCnt="4"/>
      <dgm:spPr/>
    </dgm:pt>
    <dgm:pt modelId="{FF02686A-0596-49CA-8E88-166F1C9C7B52}" type="pres">
      <dgm:prSet presAssocID="{E530149D-79D6-462C-8EEF-95BA6CF490FA}" presName="hierChild4" presStyleCnt="0"/>
      <dgm:spPr/>
    </dgm:pt>
    <dgm:pt modelId="{68CEFB6E-EAF0-42C7-A20A-071BFB870611}" type="pres">
      <dgm:prSet presAssocID="{7C42D0D2-58B8-4FD8-993C-7011972C87D1}" presName="Name37" presStyleLbl="parChTrans1D3" presStyleIdx="1" presStyleCnt="4"/>
      <dgm:spPr/>
    </dgm:pt>
    <dgm:pt modelId="{EE05FDD8-9EBB-4DFF-9577-0B013F52DADA}" type="pres">
      <dgm:prSet presAssocID="{F9026C85-7348-4928-B247-2DF248E850C5}" presName="hierRoot2" presStyleCnt="0">
        <dgm:presLayoutVars>
          <dgm:hierBranch val="init"/>
        </dgm:presLayoutVars>
      </dgm:prSet>
      <dgm:spPr/>
    </dgm:pt>
    <dgm:pt modelId="{258CD7E2-9BE8-4CD7-996D-9C86F061DF58}" type="pres">
      <dgm:prSet presAssocID="{F9026C85-7348-4928-B247-2DF248E850C5}" presName="rootComposite" presStyleCnt="0"/>
      <dgm:spPr/>
    </dgm:pt>
    <dgm:pt modelId="{AFDF69E0-6384-45DE-AC2D-A47F23BD89FA}" type="pres">
      <dgm:prSet presAssocID="{F9026C85-7348-4928-B247-2DF248E850C5}" presName="rootText" presStyleLbl="node3" presStyleIdx="1" presStyleCnt="4" custScaleY="123956">
        <dgm:presLayoutVars>
          <dgm:chPref val="3"/>
        </dgm:presLayoutVars>
      </dgm:prSet>
      <dgm:spPr/>
    </dgm:pt>
    <dgm:pt modelId="{E738EE4C-10E4-450D-AA5C-C958F4D0113D}" type="pres">
      <dgm:prSet presAssocID="{F9026C85-7348-4928-B247-2DF248E850C5}" presName="rootConnector" presStyleLbl="node3" presStyleIdx="1" presStyleCnt="4"/>
      <dgm:spPr/>
    </dgm:pt>
    <dgm:pt modelId="{A7464BE6-F730-4410-A1BB-AE349798564C}" type="pres">
      <dgm:prSet presAssocID="{F9026C85-7348-4928-B247-2DF248E850C5}" presName="hierChild4" presStyleCnt="0"/>
      <dgm:spPr/>
    </dgm:pt>
    <dgm:pt modelId="{0254C496-F2FA-416F-874C-CDDBEF9BBED8}" type="pres">
      <dgm:prSet presAssocID="{F9026C85-7348-4928-B247-2DF248E850C5}" presName="hierChild5" presStyleCnt="0"/>
      <dgm:spPr/>
    </dgm:pt>
    <dgm:pt modelId="{8DD9489A-55B9-4ACA-B97F-E51F2FA26063}" type="pres">
      <dgm:prSet presAssocID="{E530149D-79D6-462C-8EEF-95BA6CF490FA}" presName="hierChild5" presStyleCnt="0"/>
      <dgm:spPr/>
    </dgm:pt>
    <dgm:pt modelId="{BE485699-7763-4B82-B8B0-A20D07B7304B}" type="pres">
      <dgm:prSet presAssocID="{A87C0489-A2E8-4EB5-ABE6-F1C049CBE523}" presName="hierChild3" presStyleCnt="0"/>
      <dgm:spPr/>
    </dgm:pt>
    <dgm:pt modelId="{4BCFB4E5-0423-4CAB-BDD0-0E7792CF2721}" type="pres">
      <dgm:prSet presAssocID="{D1FC8A6A-DB89-47FC-9D70-6B51CCBF1D4B}" presName="hierRoot1" presStyleCnt="0">
        <dgm:presLayoutVars>
          <dgm:hierBranch val="init"/>
        </dgm:presLayoutVars>
      </dgm:prSet>
      <dgm:spPr/>
    </dgm:pt>
    <dgm:pt modelId="{D587FA19-E43A-4FE9-B850-3959D0E2CF55}" type="pres">
      <dgm:prSet presAssocID="{D1FC8A6A-DB89-47FC-9D70-6B51CCBF1D4B}" presName="rootComposite1" presStyleCnt="0"/>
      <dgm:spPr/>
    </dgm:pt>
    <dgm:pt modelId="{A2E290E0-3223-4AD5-886E-915E48D90292}" type="pres">
      <dgm:prSet presAssocID="{D1FC8A6A-DB89-47FC-9D70-6B51CCBF1D4B}" presName="rootText1" presStyleLbl="node0" presStyleIdx="2" presStyleCnt="4" custScaleY="67556">
        <dgm:presLayoutVars>
          <dgm:chPref val="3"/>
        </dgm:presLayoutVars>
      </dgm:prSet>
      <dgm:spPr/>
    </dgm:pt>
    <dgm:pt modelId="{66DF153B-DAF0-49C5-A401-F5D8C6408AA1}" type="pres">
      <dgm:prSet presAssocID="{D1FC8A6A-DB89-47FC-9D70-6B51CCBF1D4B}" presName="rootConnector1" presStyleLbl="node1" presStyleIdx="0" presStyleCnt="0"/>
      <dgm:spPr/>
    </dgm:pt>
    <dgm:pt modelId="{B9F51EFE-6699-4953-92B9-2654CFBC3376}" type="pres">
      <dgm:prSet presAssocID="{D1FC8A6A-DB89-47FC-9D70-6B51CCBF1D4B}" presName="hierChild2" presStyleCnt="0"/>
      <dgm:spPr/>
    </dgm:pt>
    <dgm:pt modelId="{0B78EC6A-5353-4014-8A7E-5D36AFC6DDEA}" type="pres">
      <dgm:prSet presAssocID="{2D1191E0-22A8-4AE7-9674-A44A0B341873}" presName="Name37" presStyleLbl="parChTrans1D2" presStyleIdx="2" presStyleCnt="4"/>
      <dgm:spPr/>
    </dgm:pt>
    <dgm:pt modelId="{47EF2646-75CC-4CBF-9E8B-32C56FD71075}" type="pres">
      <dgm:prSet presAssocID="{0D7FEA8A-0D2F-4880-B6B0-E7FF8C1C5A65}" presName="hierRoot2" presStyleCnt="0">
        <dgm:presLayoutVars>
          <dgm:hierBranch val="init"/>
        </dgm:presLayoutVars>
      </dgm:prSet>
      <dgm:spPr/>
    </dgm:pt>
    <dgm:pt modelId="{67727C3C-6069-430D-95F7-5D8FFD8BF720}" type="pres">
      <dgm:prSet presAssocID="{0D7FEA8A-0D2F-4880-B6B0-E7FF8C1C5A65}" presName="rootComposite" presStyleCnt="0"/>
      <dgm:spPr/>
    </dgm:pt>
    <dgm:pt modelId="{20B95BA2-D0CE-4778-A26D-947CCAFB24B5}" type="pres">
      <dgm:prSet presAssocID="{0D7FEA8A-0D2F-4880-B6B0-E7FF8C1C5A65}" presName="rootText" presStyleLbl="node2" presStyleIdx="2" presStyleCnt="4">
        <dgm:presLayoutVars>
          <dgm:chPref val="3"/>
        </dgm:presLayoutVars>
      </dgm:prSet>
      <dgm:spPr/>
    </dgm:pt>
    <dgm:pt modelId="{C8B6458F-9B0D-4B86-AF01-CEE74E5C945F}" type="pres">
      <dgm:prSet presAssocID="{0D7FEA8A-0D2F-4880-B6B0-E7FF8C1C5A65}" presName="rootConnector" presStyleLbl="node2" presStyleIdx="2" presStyleCnt="4"/>
      <dgm:spPr/>
    </dgm:pt>
    <dgm:pt modelId="{E5131C95-BD5F-4455-BF81-D5FF9064F16E}" type="pres">
      <dgm:prSet presAssocID="{0D7FEA8A-0D2F-4880-B6B0-E7FF8C1C5A65}" presName="hierChild4" presStyleCnt="0"/>
      <dgm:spPr/>
    </dgm:pt>
    <dgm:pt modelId="{8C0C31A0-4D96-4362-8FBF-6C70E6B96F21}" type="pres">
      <dgm:prSet presAssocID="{E1957F13-4F0E-4EFE-ACF2-B311B8E0A9BA}" presName="Name37" presStyleLbl="parChTrans1D3" presStyleIdx="2" presStyleCnt="4"/>
      <dgm:spPr/>
    </dgm:pt>
    <dgm:pt modelId="{318AE6EB-4DD0-4943-8215-CA2F1974ED96}" type="pres">
      <dgm:prSet presAssocID="{5485848D-82F8-4ADF-9141-EECA41D57DAA}" presName="hierRoot2" presStyleCnt="0">
        <dgm:presLayoutVars>
          <dgm:hierBranch val="init"/>
        </dgm:presLayoutVars>
      </dgm:prSet>
      <dgm:spPr/>
    </dgm:pt>
    <dgm:pt modelId="{44C37BD7-0065-47C3-B821-017F5C31A2C9}" type="pres">
      <dgm:prSet presAssocID="{5485848D-82F8-4ADF-9141-EECA41D57DAA}" presName="rootComposite" presStyleCnt="0"/>
      <dgm:spPr/>
    </dgm:pt>
    <dgm:pt modelId="{A0F51FBF-19AB-4140-90AF-E6E098FEB89F}" type="pres">
      <dgm:prSet presAssocID="{5485848D-82F8-4ADF-9141-EECA41D57DAA}" presName="rootText" presStyleLbl="node3" presStyleIdx="2" presStyleCnt="4" custScaleY="122030">
        <dgm:presLayoutVars>
          <dgm:chPref val="3"/>
        </dgm:presLayoutVars>
      </dgm:prSet>
      <dgm:spPr/>
    </dgm:pt>
    <dgm:pt modelId="{C38070C8-1E3C-4CA6-9B3B-BE9022A82955}" type="pres">
      <dgm:prSet presAssocID="{5485848D-82F8-4ADF-9141-EECA41D57DAA}" presName="rootConnector" presStyleLbl="node3" presStyleIdx="2" presStyleCnt="4"/>
      <dgm:spPr/>
    </dgm:pt>
    <dgm:pt modelId="{C6AF74C7-A202-46BD-B4C2-F0E41E315B1F}" type="pres">
      <dgm:prSet presAssocID="{5485848D-82F8-4ADF-9141-EECA41D57DAA}" presName="hierChild4" presStyleCnt="0"/>
      <dgm:spPr/>
    </dgm:pt>
    <dgm:pt modelId="{492E0114-FA2A-4104-9651-23C2E0D20919}" type="pres">
      <dgm:prSet presAssocID="{5485848D-82F8-4ADF-9141-EECA41D57DAA}" presName="hierChild5" presStyleCnt="0"/>
      <dgm:spPr/>
    </dgm:pt>
    <dgm:pt modelId="{81F868E8-54DE-45D4-8999-5325CD9B27A1}" type="pres">
      <dgm:prSet presAssocID="{0D7FEA8A-0D2F-4880-B6B0-E7FF8C1C5A65}" presName="hierChild5" presStyleCnt="0"/>
      <dgm:spPr/>
    </dgm:pt>
    <dgm:pt modelId="{90771F95-580D-45B8-8054-DB8A9D22B927}" type="pres">
      <dgm:prSet presAssocID="{D1FC8A6A-DB89-47FC-9D70-6B51CCBF1D4B}" presName="hierChild3" presStyleCnt="0"/>
      <dgm:spPr/>
    </dgm:pt>
    <dgm:pt modelId="{20146110-FBB6-4132-BFFE-7264B49C11A7}" type="pres">
      <dgm:prSet presAssocID="{C2178DA1-EF32-494A-B1E9-9F75F665D6CA}" presName="hierRoot1" presStyleCnt="0">
        <dgm:presLayoutVars>
          <dgm:hierBranch val="init"/>
        </dgm:presLayoutVars>
      </dgm:prSet>
      <dgm:spPr/>
    </dgm:pt>
    <dgm:pt modelId="{155ACA3E-B735-4C55-877B-D7C714A03542}" type="pres">
      <dgm:prSet presAssocID="{C2178DA1-EF32-494A-B1E9-9F75F665D6CA}" presName="rootComposite1" presStyleCnt="0"/>
      <dgm:spPr/>
    </dgm:pt>
    <dgm:pt modelId="{F852A2DE-ACA5-43A4-B62D-7765904BE63E}" type="pres">
      <dgm:prSet presAssocID="{C2178DA1-EF32-494A-B1E9-9F75F665D6CA}" presName="rootText1" presStyleLbl="node0" presStyleIdx="3" presStyleCnt="4" custScaleY="67556">
        <dgm:presLayoutVars>
          <dgm:chPref val="3"/>
        </dgm:presLayoutVars>
      </dgm:prSet>
      <dgm:spPr/>
    </dgm:pt>
    <dgm:pt modelId="{14C23E4C-2247-4FBB-B5D2-F55ECC834C91}" type="pres">
      <dgm:prSet presAssocID="{C2178DA1-EF32-494A-B1E9-9F75F665D6CA}" presName="rootConnector1" presStyleLbl="node1" presStyleIdx="0" presStyleCnt="0"/>
      <dgm:spPr/>
    </dgm:pt>
    <dgm:pt modelId="{4C345AEC-1D06-4860-B293-867DDD13EFFD}" type="pres">
      <dgm:prSet presAssocID="{C2178DA1-EF32-494A-B1E9-9F75F665D6CA}" presName="hierChild2" presStyleCnt="0"/>
      <dgm:spPr/>
    </dgm:pt>
    <dgm:pt modelId="{8DFCA4B8-FADC-4B88-92BC-825C43B630AB}" type="pres">
      <dgm:prSet presAssocID="{B75085A9-761E-4300-8C55-966CDFEB2CBF}" presName="Name37" presStyleLbl="parChTrans1D2" presStyleIdx="3" presStyleCnt="4"/>
      <dgm:spPr/>
    </dgm:pt>
    <dgm:pt modelId="{0608F1C0-F854-4ABC-B0A8-D9C05A67C829}" type="pres">
      <dgm:prSet presAssocID="{37B6E72A-8310-4F3E-BD1E-D4FE3D05FB8D}" presName="hierRoot2" presStyleCnt="0">
        <dgm:presLayoutVars>
          <dgm:hierBranch val="init"/>
        </dgm:presLayoutVars>
      </dgm:prSet>
      <dgm:spPr/>
    </dgm:pt>
    <dgm:pt modelId="{B5798148-5F55-494C-B053-ED6D8BC7F096}" type="pres">
      <dgm:prSet presAssocID="{37B6E72A-8310-4F3E-BD1E-D4FE3D05FB8D}" presName="rootComposite" presStyleCnt="0"/>
      <dgm:spPr/>
    </dgm:pt>
    <dgm:pt modelId="{6066AD81-1D7D-481B-AC84-4D9CDC4F4F66}" type="pres">
      <dgm:prSet presAssocID="{37B6E72A-8310-4F3E-BD1E-D4FE3D05FB8D}" presName="rootText" presStyleLbl="node2" presStyleIdx="3" presStyleCnt="4">
        <dgm:presLayoutVars>
          <dgm:chPref val="3"/>
        </dgm:presLayoutVars>
      </dgm:prSet>
      <dgm:spPr/>
    </dgm:pt>
    <dgm:pt modelId="{88E42FA0-D148-42E5-AFA3-B83BAB5333CB}" type="pres">
      <dgm:prSet presAssocID="{37B6E72A-8310-4F3E-BD1E-D4FE3D05FB8D}" presName="rootConnector" presStyleLbl="node2" presStyleIdx="3" presStyleCnt="4"/>
      <dgm:spPr/>
    </dgm:pt>
    <dgm:pt modelId="{3D897422-AF68-4632-A39F-D7CEDDD1FE13}" type="pres">
      <dgm:prSet presAssocID="{37B6E72A-8310-4F3E-BD1E-D4FE3D05FB8D}" presName="hierChild4" presStyleCnt="0"/>
      <dgm:spPr/>
    </dgm:pt>
    <dgm:pt modelId="{7F6FB4B9-362C-4DCF-AE9B-E392504D5018}" type="pres">
      <dgm:prSet presAssocID="{2F7F5F44-5448-422D-A247-61590913AB96}" presName="Name37" presStyleLbl="parChTrans1D3" presStyleIdx="3" presStyleCnt="4"/>
      <dgm:spPr/>
    </dgm:pt>
    <dgm:pt modelId="{94E85DFA-0974-4EC1-A7FF-AB57556DB5EE}" type="pres">
      <dgm:prSet presAssocID="{397E4BA2-0399-48E5-A539-77F6FB4833C1}" presName="hierRoot2" presStyleCnt="0">
        <dgm:presLayoutVars>
          <dgm:hierBranch val="init"/>
        </dgm:presLayoutVars>
      </dgm:prSet>
      <dgm:spPr/>
    </dgm:pt>
    <dgm:pt modelId="{2EFD9EC6-69A9-4F2C-8154-67DB9E437E31}" type="pres">
      <dgm:prSet presAssocID="{397E4BA2-0399-48E5-A539-77F6FB4833C1}" presName="rootComposite" presStyleCnt="0"/>
      <dgm:spPr/>
    </dgm:pt>
    <dgm:pt modelId="{6C072330-351F-49FA-86C9-586FE10769E8}" type="pres">
      <dgm:prSet presAssocID="{397E4BA2-0399-48E5-A539-77F6FB4833C1}" presName="rootText" presStyleLbl="node3" presStyleIdx="3" presStyleCnt="4" custScaleY="122030">
        <dgm:presLayoutVars>
          <dgm:chPref val="3"/>
        </dgm:presLayoutVars>
      </dgm:prSet>
      <dgm:spPr/>
    </dgm:pt>
    <dgm:pt modelId="{36D56830-3C7F-4107-9945-2B3CECD0AA7C}" type="pres">
      <dgm:prSet presAssocID="{397E4BA2-0399-48E5-A539-77F6FB4833C1}" presName="rootConnector" presStyleLbl="node3" presStyleIdx="3" presStyleCnt="4"/>
      <dgm:spPr/>
    </dgm:pt>
    <dgm:pt modelId="{DC1F7265-468A-4E64-ABCA-F2AC19248B66}" type="pres">
      <dgm:prSet presAssocID="{397E4BA2-0399-48E5-A539-77F6FB4833C1}" presName="hierChild4" presStyleCnt="0"/>
      <dgm:spPr/>
    </dgm:pt>
    <dgm:pt modelId="{6F3A247D-B306-4CB5-9617-FC7B6A06E103}" type="pres">
      <dgm:prSet presAssocID="{397E4BA2-0399-48E5-A539-77F6FB4833C1}" presName="hierChild5" presStyleCnt="0"/>
      <dgm:spPr/>
    </dgm:pt>
    <dgm:pt modelId="{ACA22F11-59FE-43B0-AFBE-6980D294F28D}" type="pres">
      <dgm:prSet presAssocID="{37B6E72A-8310-4F3E-BD1E-D4FE3D05FB8D}" presName="hierChild5" presStyleCnt="0"/>
      <dgm:spPr/>
    </dgm:pt>
    <dgm:pt modelId="{5BE220C0-2718-4623-9C65-953BBCE96D4E}" type="pres">
      <dgm:prSet presAssocID="{C2178DA1-EF32-494A-B1E9-9F75F665D6CA}" presName="hierChild3" presStyleCnt="0"/>
      <dgm:spPr/>
    </dgm:pt>
  </dgm:ptLst>
  <dgm:cxnLst>
    <dgm:cxn modelId="{F5ADBB02-0F2F-4E10-84A2-A00F55BB39E6}" type="presOf" srcId="{1FCFC31F-3560-4B90-BEDB-756D3CB5B1F2}" destId="{C0E9F0E2-2FD2-4797-AB4C-6ECF2955BEA1}" srcOrd="0" destOrd="0" presId="urn:microsoft.com/office/officeart/2005/8/layout/orgChart1"/>
    <dgm:cxn modelId="{CCAA6C09-B301-4662-874C-72AD0DE98ABD}" srcId="{C2178DA1-EF32-494A-B1E9-9F75F665D6CA}" destId="{37B6E72A-8310-4F3E-BD1E-D4FE3D05FB8D}" srcOrd="0" destOrd="0" parTransId="{B75085A9-761E-4300-8C55-966CDFEB2CBF}" sibTransId="{FC198345-1C09-4081-AC69-B387DA4BF22A}"/>
    <dgm:cxn modelId="{6E0C3B0B-47ED-4075-8D8F-E5CAF87213F0}" type="presOf" srcId="{7F54F08B-4404-47CC-9A59-FA81D0031E7B}" destId="{D6E5D8B5-3461-4C21-9AC8-DE5E401F316B}" srcOrd="0" destOrd="0" presId="urn:microsoft.com/office/officeart/2005/8/layout/orgChart1"/>
    <dgm:cxn modelId="{85FFFA0F-8F37-40C4-8F0C-2D85E559504D}" type="presOf" srcId="{3A2A66AD-DDEE-454C-AA97-9A95B9624E42}" destId="{0F71FB42-B9E3-4099-BCAD-5F8C51B4AF49}" srcOrd="1" destOrd="0" presId="urn:microsoft.com/office/officeart/2005/8/layout/orgChart1"/>
    <dgm:cxn modelId="{645E8617-63DA-4EC3-A753-B3AE0F8F2AE5}" srcId="{E530149D-79D6-462C-8EEF-95BA6CF490FA}" destId="{F9026C85-7348-4928-B247-2DF248E850C5}" srcOrd="0" destOrd="0" parTransId="{7C42D0D2-58B8-4FD8-993C-7011972C87D1}" sibTransId="{06F08F06-F40F-4A9F-8A97-E98CC965596E}"/>
    <dgm:cxn modelId="{7A70E623-6BF7-43A2-AB2F-0EA2E12263FC}" type="presOf" srcId="{D1FC8A6A-DB89-47FC-9D70-6B51CCBF1D4B}" destId="{A2E290E0-3223-4AD5-886E-915E48D90292}" srcOrd="0" destOrd="0" presId="urn:microsoft.com/office/officeart/2005/8/layout/orgChart1"/>
    <dgm:cxn modelId="{FBF0CA2C-B5EF-49CA-924C-45FD91D0EF65}" srcId="{C67A397E-B048-4489-8812-3EC70FA3F1BA}" destId="{3A2A66AD-DDEE-454C-AA97-9A95B9624E42}" srcOrd="0" destOrd="0" parTransId="{7F54F08B-4404-47CC-9A59-FA81D0031E7B}" sibTransId="{3F9B21DA-CA32-45F8-B0AB-A567B4EF2F3B}"/>
    <dgm:cxn modelId="{AC92873C-280F-46ED-A3B4-B2D7199B164D}" type="presOf" srcId="{A87C0489-A2E8-4EB5-ABE6-F1C049CBE523}" destId="{0CF48560-E370-4B36-A275-6B63EA717657}" srcOrd="1" destOrd="0" presId="urn:microsoft.com/office/officeart/2005/8/layout/orgChart1"/>
    <dgm:cxn modelId="{94DA5D3F-C512-4B86-98E6-9F78E96247B0}" type="presOf" srcId="{5485848D-82F8-4ADF-9141-EECA41D57DAA}" destId="{A0F51FBF-19AB-4140-90AF-E6E098FEB89F}" srcOrd="0" destOrd="0" presId="urn:microsoft.com/office/officeart/2005/8/layout/orgChart1"/>
    <dgm:cxn modelId="{9E541340-F940-4A44-B209-DBD62E19655D}" type="presOf" srcId="{0D7FEA8A-0D2F-4880-B6B0-E7FF8C1C5A65}" destId="{C8B6458F-9B0D-4B86-AF01-CEE74E5C945F}" srcOrd="1" destOrd="0" presId="urn:microsoft.com/office/officeart/2005/8/layout/orgChart1"/>
    <dgm:cxn modelId="{604D6C60-9FDE-4D70-8AC0-662F846258EF}" type="presOf" srcId="{D1FC8A6A-DB89-47FC-9D70-6B51CCBF1D4B}" destId="{66DF153B-DAF0-49C5-A401-F5D8C6408AA1}" srcOrd="1" destOrd="0" presId="urn:microsoft.com/office/officeart/2005/8/layout/orgChart1"/>
    <dgm:cxn modelId="{3B621442-2DD6-47A2-A94D-86902287A845}" type="presOf" srcId="{C2178DA1-EF32-494A-B1E9-9F75F665D6CA}" destId="{F852A2DE-ACA5-43A4-B62D-7765904BE63E}" srcOrd="0" destOrd="0" presId="urn:microsoft.com/office/officeart/2005/8/layout/orgChart1"/>
    <dgm:cxn modelId="{CDF8D968-B0FE-424C-B995-B7047B595778}" type="presOf" srcId="{5485848D-82F8-4ADF-9141-EECA41D57DAA}" destId="{C38070C8-1E3C-4CA6-9B3B-BE9022A82955}" srcOrd="1" destOrd="0" presId="urn:microsoft.com/office/officeart/2005/8/layout/orgChart1"/>
    <dgm:cxn modelId="{E8B9F071-5D43-42C4-A7BE-2BF264895615}" type="presOf" srcId="{B75085A9-761E-4300-8C55-966CDFEB2CBF}" destId="{8DFCA4B8-FADC-4B88-92BC-825C43B630AB}" srcOrd="0" destOrd="0" presId="urn:microsoft.com/office/officeart/2005/8/layout/orgChart1"/>
    <dgm:cxn modelId="{AA67F872-C397-49BA-BECE-55BC411ADF58}" srcId="{37B6E72A-8310-4F3E-BD1E-D4FE3D05FB8D}" destId="{397E4BA2-0399-48E5-A539-77F6FB4833C1}" srcOrd="0" destOrd="0" parTransId="{2F7F5F44-5448-422D-A247-61590913AB96}" sibTransId="{ADE9DB16-86A5-4B41-B301-9EBB9F55B35D}"/>
    <dgm:cxn modelId="{70C9B278-1E45-4D60-BD2A-ACBC89C79D7E}" type="presOf" srcId="{2D1191E0-22A8-4AE7-9674-A44A0B341873}" destId="{0B78EC6A-5353-4014-8A7E-5D36AFC6DDEA}" srcOrd="0" destOrd="0" presId="urn:microsoft.com/office/officeart/2005/8/layout/orgChart1"/>
    <dgm:cxn modelId="{E546935A-4E56-4622-810A-06CC349CB3C0}" srcId="{677AB78F-5545-42C4-9561-08508F304057}" destId="{C2178DA1-EF32-494A-B1E9-9F75F665D6CA}" srcOrd="3" destOrd="0" parTransId="{2303A6AA-BD1B-48BA-BD79-F8C7A8011B0C}" sibTransId="{BA0A9E38-4EBA-4CF0-A4F6-51DC88F5AF62}"/>
    <dgm:cxn modelId="{19102C83-8E6C-4E41-9442-42A89DD5FE30}" type="presOf" srcId="{3A5468E8-88BD-4AA3-AC92-AE7A46D022DF}" destId="{1A68B361-2A96-47F7-9E30-361956F18288}" srcOrd="0" destOrd="0" presId="urn:microsoft.com/office/officeart/2005/8/layout/orgChart1"/>
    <dgm:cxn modelId="{7EAA3787-90DF-4111-BEBA-4D4C1B99A085}" type="presOf" srcId="{E530149D-79D6-462C-8EEF-95BA6CF490FA}" destId="{DC8056E4-E035-41F1-BB82-98A95D861046}" srcOrd="0" destOrd="0" presId="urn:microsoft.com/office/officeart/2005/8/layout/orgChart1"/>
    <dgm:cxn modelId="{D766C78A-71B3-4AC1-A905-900FDCB87C87}" type="presOf" srcId="{397E4BA2-0399-48E5-A539-77F6FB4833C1}" destId="{6C072330-351F-49FA-86C9-586FE10769E8}" srcOrd="0" destOrd="0" presId="urn:microsoft.com/office/officeart/2005/8/layout/orgChart1"/>
    <dgm:cxn modelId="{B33C9A9D-00A8-47F0-A06A-6BEFA5D611D5}" type="presOf" srcId="{E530149D-79D6-462C-8EEF-95BA6CF490FA}" destId="{80752B7E-DD79-4F04-86EA-9C8132EE1497}" srcOrd="1" destOrd="0" presId="urn:microsoft.com/office/officeart/2005/8/layout/orgChart1"/>
    <dgm:cxn modelId="{94AE0C9F-E302-488C-83DC-71D1995955D6}" srcId="{0D7FEA8A-0D2F-4880-B6B0-E7FF8C1C5A65}" destId="{5485848D-82F8-4ADF-9141-EECA41D57DAA}" srcOrd="0" destOrd="0" parTransId="{E1957F13-4F0E-4EFE-ACF2-B311B8E0A9BA}" sibTransId="{F109FA23-0149-427E-B639-CA9E53CB5854}"/>
    <dgm:cxn modelId="{E97F7EA0-9695-4DA3-8635-48C148AB934D}" type="presOf" srcId="{37B6E72A-8310-4F3E-BD1E-D4FE3D05FB8D}" destId="{6066AD81-1D7D-481B-AC84-4D9CDC4F4F66}" srcOrd="0" destOrd="0" presId="urn:microsoft.com/office/officeart/2005/8/layout/orgChart1"/>
    <dgm:cxn modelId="{E93B60A1-019A-4207-B8B0-C3DBE64368A9}" srcId="{677AB78F-5545-42C4-9561-08508F304057}" destId="{D1FC8A6A-DB89-47FC-9D70-6B51CCBF1D4B}" srcOrd="2" destOrd="0" parTransId="{563E6DD7-E333-4225-81EA-566447071150}" sibTransId="{81971C97-A67C-4F80-82B1-0F5C374C12F9}"/>
    <dgm:cxn modelId="{EF747FB9-6D8E-452C-A2EC-ABFF05328608}" type="presOf" srcId="{2F7F5F44-5448-422D-A247-61590913AB96}" destId="{7F6FB4B9-362C-4DCF-AE9B-E392504D5018}" srcOrd="0" destOrd="0" presId="urn:microsoft.com/office/officeart/2005/8/layout/orgChart1"/>
    <dgm:cxn modelId="{7C73E3BC-EFBB-4F89-87BE-EDB4C9554EB5}" type="presOf" srcId="{C2178DA1-EF32-494A-B1E9-9F75F665D6CA}" destId="{14C23E4C-2247-4FBB-B5D2-F55ECC834C91}" srcOrd="1" destOrd="0" presId="urn:microsoft.com/office/officeart/2005/8/layout/orgChart1"/>
    <dgm:cxn modelId="{A35D2DC0-4C63-410F-9870-16A631EF4F33}" srcId="{677AB78F-5545-42C4-9561-08508F304057}" destId="{A87C0489-A2E8-4EB5-ABE6-F1C049CBE523}" srcOrd="1" destOrd="0" parTransId="{0EC1E97A-6FB9-4913-A357-C4663E498355}" sibTransId="{5DF75E49-FC76-42EE-A90B-467BA155D3AC}"/>
    <dgm:cxn modelId="{1C6600CA-6EA6-4841-9112-9D0C417F6983}" type="presOf" srcId="{3A2A66AD-DDEE-454C-AA97-9A95B9624E42}" destId="{A9CF0AF6-FE6A-41AB-AAE3-E1F4A4F346AB}" srcOrd="0" destOrd="0" presId="urn:microsoft.com/office/officeart/2005/8/layout/orgChart1"/>
    <dgm:cxn modelId="{805E9DCB-1ECB-488D-82E3-F8A8C3D89564}" type="presOf" srcId="{F9026C85-7348-4928-B247-2DF248E850C5}" destId="{AFDF69E0-6384-45DE-AC2D-A47F23BD89FA}" srcOrd="0" destOrd="0" presId="urn:microsoft.com/office/officeart/2005/8/layout/orgChart1"/>
    <dgm:cxn modelId="{A31E8ED0-D8D8-4075-814A-1794D2BD89BE}" type="presOf" srcId="{A87C0489-A2E8-4EB5-ABE6-F1C049CBE523}" destId="{8258D639-3B3E-478F-BBAC-6A8D94CFA7BF}" srcOrd="0" destOrd="0" presId="urn:microsoft.com/office/officeart/2005/8/layout/orgChart1"/>
    <dgm:cxn modelId="{992039D1-6234-498D-9315-31BBB67D1A35}" type="presOf" srcId="{7C42D0D2-58B8-4FD8-993C-7011972C87D1}" destId="{68CEFB6E-EAF0-42C7-A20A-071BFB870611}" srcOrd="0" destOrd="0" presId="urn:microsoft.com/office/officeart/2005/8/layout/orgChart1"/>
    <dgm:cxn modelId="{E988CFD1-D12D-4AEE-A6A2-D988BF615395}" type="presOf" srcId="{397E4BA2-0399-48E5-A539-77F6FB4833C1}" destId="{36D56830-3C7F-4107-9945-2B3CECD0AA7C}" srcOrd="1" destOrd="0" presId="urn:microsoft.com/office/officeart/2005/8/layout/orgChart1"/>
    <dgm:cxn modelId="{8C2DBDDA-BE9B-49D3-8B27-9B3E46BE8FFF}" type="presOf" srcId="{C67A397E-B048-4489-8812-3EC70FA3F1BA}" destId="{2D03029D-E6C7-4DE4-BA55-C6DCD09880DC}" srcOrd="0" destOrd="0" presId="urn:microsoft.com/office/officeart/2005/8/layout/orgChart1"/>
    <dgm:cxn modelId="{CC45A7DD-5379-409F-806A-CA00F1B97366}" type="presOf" srcId="{0D7FEA8A-0D2F-4880-B6B0-E7FF8C1C5A65}" destId="{20B95BA2-D0CE-4778-A26D-947CCAFB24B5}" srcOrd="0" destOrd="0" presId="urn:microsoft.com/office/officeart/2005/8/layout/orgChart1"/>
    <dgm:cxn modelId="{176B54E1-92F6-4D8E-A6C4-5DC48183504E}" type="presOf" srcId="{F9026C85-7348-4928-B247-2DF248E850C5}" destId="{E738EE4C-10E4-450D-AA5C-C958F4D0113D}" srcOrd="1" destOrd="0" presId="urn:microsoft.com/office/officeart/2005/8/layout/orgChart1"/>
    <dgm:cxn modelId="{696BA5E1-1F34-443E-9D41-97DFDB3825CC}" type="presOf" srcId="{677AB78F-5545-42C4-9561-08508F304057}" destId="{170DC8E6-1E87-4E20-8700-A23C28022DB2}" srcOrd="0" destOrd="0" presId="urn:microsoft.com/office/officeart/2005/8/layout/orgChart1"/>
    <dgm:cxn modelId="{23E614E3-27D6-4712-88B6-527B01F6D2CE}" type="presOf" srcId="{407E26F2-CE01-4DA7-85EF-CD1C38510CE7}" destId="{AFEF4C65-1692-4FCA-BA87-17A43B4A9B8E}" srcOrd="0" destOrd="0" presId="urn:microsoft.com/office/officeart/2005/8/layout/orgChart1"/>
    <dgm:cxn modelId="{086786E5-89E3-4C53-9749-419F66DA9C9A}" type="presOf" srcId="{E1957F13-4F0E-4EFE-ACF2-B311B8E0A9BA}" destId="{8C0C31A0-4D96-4362-8FBF-6C70E6B96F21}" srcOrd="0" destOrd="0" presId="urn:microsoft.com/office/officeart/2005/8/layout/orgChart1"/>
    <dgm:cxn modelId="{5D21C8E7-B7A1-4556-9240-39CF0F9FE028}" srcId="{A87C0489-A2E8-4EB5-ABE6-F1C049CBE523}" destId="{E530149D-79D6-462C-8EEF-95BA6CF490FA}" srcOrd="0" destOrd="0" parTransId="{3A5468E8-88BD-4AA3-AC92-AE7A46D022DF}" sibTransId="{C77C51FA-4E38-48C3-ACE8-56E42D77274D}"/>
    <dgm:cxn modelId="{4E79F0E7-6553-4F14-B546-A0ADADB9E473}" type="presOf" srcId="{1FCFC31F-3560-4B90-BEDB-756D3CB5B1F2}" destId="{4010931E-E5B7-421D-B557-7F264B07EB89}" srcOrd="1" destOrd="0" presId="urn:microsoft.com/office/officeart/2005/8/layout/orgChart1"/>
    <dgm:cxn modelId="{1A4814E8-B79A-4567-9A7E-833E550E0359}" srcId="{D1FC8A6A-DB89-47FC-9D70-6B51CCBF1D4B}" destId="{0D7FEA8A-0D2F-4880-B6B0-E7FF8C1C5A65}" srcOrd="0" destOrd="0" parTransId="{2D1191E0-22A8-4AE7-9674-A44A0B341873}" sibTransId="{64F8FDF3-C3EE-4E51-A879-6AC5243855A2}"/>
    <dgm:cxn modelId="{04994EF0-2467-42FA-ABA4-1FF3E7DFF9E5}" srcId="{677AB78F-5545-42C4-9561-08508F304057}" destId="{C67A397E-B048-4489-8812-3EC70FA3F1BA}" srcOrd="0" destOrd="0" parTransId="{CDFF088C-5194-4DE4-9E4E-DEB92F225A21}" sibTransId="{B64541DE-9903-4981-B19F-D318E68785CD}"/>
    <dgm:cxn modelId="{7CF12EF2-F1C7-45CF-8953-1C91D8965030}" srcId="{3A2A66AD-DDEE-454C-AA97-9A95B9624E42}" destId="{1FCFC31F-3560-4B90-BEDB-756D3CB5B1F2}" srcOrd="0" destOrd="0" parTransId="{407E26F2-CE01-4DA7-85EF-CD1C38510CE7}" sibTransId="{22F54ADC-861F-4614-BCBD-4DA968AEAC36}"/>
    <dgm:cxn modelId="{ED9584FE-EDF1-4661-9577-39EE4C31B756}" type="presOf" srcId="{37B6E72A-8310-4F3E-BD1E-D4FE3D05FB8D}" destId="{88E42FA0-D148-42E5-AFA3-B83BAB5333CB}" srcOrd="1" destOrd="0" presId="urn:microsoft.com/office/officeart/2005/8/layout/orgChart1"/>
    <dgm:cxn modelId="{6DB2F5FF-9801-487D-B374-11484CDAA8CD}" type="presOf" srcId="{C67A397E-B048-4489-8812-3EC70FA3F1BA}" destId="{BEB06899-B327-4671-9A45-9CA37A5B6BA7}" srcOrd="1" destOrd="0" presId="urn:microsoft.com/office/officeart/2005/8/layout/orgChart1"/>
    <dgm:cxn modelId="{326054C1-073B-43F2-83A4-660787BCCF3F}" type="presParOf" srcId="{170DC8E6-1E87-4E20-8700-A23C28022DB2}" destId="{9FC77649-B95E-4955-B698-C0ED098CAC88}" srcOrd="0" destOrd="0" presId="urn:microsoft.com/office/officeart/2005/8/layout/orgChart1"/>
    <dgm:cxn modelId="{14DFE925-B045-4AF4-97C2-A68FAF1D9BDB}" type="presParOf" srcId="{9FC77649-B95E-4955-B698-C0ED098CAC88}" destId="{98D489B7-73A4-46C1-B5D5-E8B11F1F97DC}" srcOrd="0" destOrd="0" presId="urn:microsoft.com/office/officeart/2005/8/layout/orgChart1"/>
    <dgm:cxn modelId="{E9E040A8-D066-48C5-9CFB-390DB16B16FD}" type="presParOf" srcId="{98D489B7-73A4-46C1-B5D5-E8B11F1F97DC}" destId="{2D03029D-E6C7-4DE4-BA55-C6DCD09880DC}" srcOrd="0" destOrd="0" presId="urn:microsoft.com/office/officeart/2005/8/layout/orgChart1"/>
    <dgm:cxn modelId="{B514E343-5DB7-4273-90CF-B3D797A9C2E7}" type="presParOf" srcId="{98D489B7-73A4-46C1-B5D5-E8B11F1F97DC}" destId="{BEB06899-B327-4671-9A45-9CA37A5B6BA7}" srcOrd="1" destOrd="0" presId="urn:microsoft.com/office/officeart/2005/8/layout/orgChart1"/>
    <dgm:cxn modelId="{08752C49-F210-4031-B6DB-EEE8B6BE29D6}" type="presParOf" srcId="{9FC77649-B95E-4955-B698-C0ED098CAC88}" destId="{3685DCC5-CD08-41FF-B582-00A142554C8F}" srcOrd="1" destOrd="0" presId="urn:microsoft.com/office/officeart/2005/8/layout/orgChart1"/>
    <dgm:cxn modelId="{53392F6A-F2AA-4E1D-9A11-508FC9C4ABEF}" type="presParOf" srcId="{3685DCC5-CD08-41FF-B582-00A142554C8F}" destId="{D6E5D8B5-3461-4C21-9AC8-DE5E401F316B}" srcOrd="0" destOrd="0" presId="urn:microsoft.com/office/officeart/2005/8/layout/orgChart1"/>
    <dgm:cxn modelId="{05EC7735-B188-4E65-AC7D-62949BB63CC0}" type="presParOf" srcId="{3685DCC5-CD08-41FF-B582-00A142554C8F}" destId="{9357E37F-4D0E-41BC-BEDC-3042F856E193}" srcOrd="1" destOrd="0" presId="urn:microsoft.com/office/officeart/2005/8/layout/orgChart1"/>
    <dgm:cxn modelId="{6EB2BE57-7B14-4D1F-B31A-183695E7F5C7}" type="presParOf" srcId="{9357E37F-4D0E-41BC-BEDC-3042F856E193}" destId="{DB99272B-3364-4B3D-8334-292231607C98}" srcOrd="0" destOrd="0" presId="urn:microsoft.com/office/officeart/2005/8/layout/orgChart1"/>
    <dgm:cxn modelId="{F3E74FA8-DCBC-4881-A0AF-84E47F108CC9}" type="presParOf" srcId="{DB99272B-3364-4B3D-8334-292231607C98}" destId="{A9CF0AF6-FE6A-41AB-AAE3-E1F4A4F346AB}" srcOrd="0" destOrd="0" presId="urn:microsoft.com/office/officeart/2005/8/layout/orgChart1"/>
    <dgm:cxn modelId="{DCBBA560-D6F3-4C7A-8C22-E0E2428A9DDC}" type="presParOf" srcId="{DB99272B-3364-4B3D-8334-292231607C98}" destId="{0F71FB42-B9E3-4099-BCAD-5F8C51B4AF49}" srcOrd="1" destOrd="0" presId="urn:microsoft.com/office/officeart/2005/8/layout/orgChart1"/>
    <dgm:cxn modelId="{7F943269-735E-4F37-A2FC-E4A41FBE5B77}" type="presParOf" srcId="{9357E37F-4D0E-41BC-BEDC-3042F856E193}" destId="{18E3E643-7C4F-4B30-A025-3DF89AA3924A}" srcOrd="1" destOrd="0" presId="urn:microsoft.com/office/officeart/2005/8/layout/orgChart1"/>
    <dgm:cxn modelId="{8A1B623A-3386-4215-B8AC-1780D93590E3}" type="presParOf" srcId="{18E3E643-7C4F-4B30-A025-3DF89AA3924A}" destId="{AFEF4C65-1692-4FCA-BA87-17A43B4A9B8E}" srcOrd="0" destOrd="0" presId="urn:microsoft.com/office/officeart/2005/8/layout/orgChart1"/>
    <dgm:cxn modelId="{3C2F22B7-8FC4-4129-B967-734E3B92CC68}" type="presParOf" srcId="{18E3E643-7C4F-4B30-A025-3DF89AA3924A}" destId="{4D55AAA4-3174-4AD1-890E-2E2F9243A228}" srcOrd="1" destOrd="0" presId="urn:microsoft.com/office/officeart/2005/8/layout/orgChart1"/>
    <dgm:cxn modelId="{08D2211E-EA3E-4560-9FAD-58936B11CA03}" type="presParOf" srcId="{4D55AAA4-3174-4AD1-890E-2E2F9243A228}" destId="{354FF3D3-52E6-4C07-B75B-1076DFB32569}" srcOrd="0" destOrd="0" presId="urn:microsoft.com/office/officeart/2005/8/layout/orgChart1"/>
    <dgm:cxn modelId="{1FAD6A25-FD50-4C92-8013-C9C7798DEA66}" type="presParOf" srcId="{354FF3D3-52E6-4C07-B75B-1076DFB32569}" destId="{C0E9F0E2-2FD2-4797-AB4C-6ECF2955BEA1}" srcOrd="0" destOrd="0" presId="urn:microsoft.com/office/officeart/2005/8/layout/orgChart1"/>
    <dgm:cxn modelId="{B13EB2C9-AAF0-4761-A5C5-B3CB7488E550}" type="presParOf" srcId="{354FF3D3-52E6-4C07-B75B-1076DFB32569}" destId="{4010931E-E5B7-421D-B557-7F264B07EB89}" srcOrd="1" destOrd="0" presId="urn:microsoft.com/office/officeart/2005/8/layout/orgChart1"/>
    <dgm:cxn modelId="{CDC3E05D-B382-4B94-B6AF-C285756F098A}" type="presParOf" srcId="{4D55AAA4-3174-4AD1-890E-2E2F9243A228}" destId="{D4DF7F87-E11E-434B-BF99-F696C2C30493}" srcOrd="1" destOrd="0" presId="urn:microsoft.com/office/officeart/2005/8/layout/orgChart1"/>
    <dgm:cxn modelId="{12733078-26D8-453D-A4A3-9A06B7E35B96}" type="presParOf" srcId="{4D55AAA4-3174-4AD1-890E-2E2F9243A228}" destId="{4A7C3C8A-C01B-4E74-96AB-34E1FE09F93A}" srcOrd="2" destOrd="0" presId="urn:microsoft.com/office/officeart/2005/8/layout/orgChart1"/>
    <dgm:cxn modelId="{41EEA430-884B-4052-81A3-B892B28EC47E}" type="presParOf" srcId="{9357E37F-4D0E-41BC-BEDC-3042F856E193}" destId="{54DF5911-3B1D-4893-ABCE-A9FBA3A3F559}" srcOrd="2" destOrd="0" presId="urn:microsoft.com/office/officeart/2005/8/layout/orgChart1"/>
    <dgm:cxn modelId="{0D7AB2D0-5704-476E-9A09-F29A8F6C1699}" type="presParOf" srcId="{9FC77649-B95E-4955-B698-C0ED098CAC88}" destId="{BBE39895-4A7A-4272-836C-696C492B234E}" srcOrd="2" destOrd="0" presId="urn:microsoft.com/office/officeart/2005/8/layout/orgChart1"/>
    <dgm:cxn modelId="{2D4A7C01-C847-4A45-8EEE-2FFAC31DD404}" type="presParOf" srcId="{170DC8E6-1E87-4E20-8700-A23C28022DB2}" destId="{201CFF54-08DA-41AA-928F-1165D8D9E127}" srcOrd="1" destOrd="0" presId="urn:microsoft.com/office/officeart/2005/8/layout/orgChart1"/>
    <dgm:cxn modelId="{563AB332-9F90-4703-B4FD-DB30FA356A9F}" type="presParOf" srcId="{201CFF54-08DA-41AA-928F-1165D8D9E127}" destId="{8FFA4263-F2EF-4F99-AC1A-E28C1B9A7D37}" srcOrd="0" destOrd="0" presId="urn:microsoft.com/office/officeart/2005/8/layout/orgChart1"/>
    <dgm:cxn modelId="{ECE59E2A-7F2D-4D00-A302-AE0BBBE7BF61}" type="presParOf" srcId="{8FFA4263-F2EF-4F99-AC1A-E28C1B9A7D37}" destId="{8258D639-3B3E-478F-BBAC-6A8D94CFA7BF}" srcOrd="0" destOrd="0" presId="urn:microsoft.com/office/officeart/2005/8/layout/orgChart1"/>
    <dgm:cxn modelId="{75412D1E-3FB2-434E-B2A5-786510817AC2}" type="presParOf" srcId="{8FFA4263-F2EF-4F99-AC1A-E28C1B9A7D37}" destId="{0CF48560-E370-4B36-A275-6B63EA717657}" srcOrd="1" destOrd="0" presId="urn:microsoft.com/office/officeart/2005/8/layout/orgChart1"/>
    <dgm:cxn modelId="{A748A15D-01FE-429E-BFF3-0D8027367307}" type="presParOf" srcId="{201CFF54-08DA-41AA-928F-1165D8D9E127}" destId="{F2168B26-2927-42C3-A5E0-9D10131D966A}" srcOrd="1" destOrd="0" presId="urn:microsoft.com/office/officeart/2005/8/layout/orgChart1"/>
    <dgm:cxn modelId="{38166DCA-8D7A-488E-B0C5-287535446D41}" type="presParOf" srcId="{F2168B26-2927-42C3-A5E0-9D10131D966A}" destId="{1A68B361-2A96-47F7-9E30-361956F18288}" srcOrd="0" destOrd="0" presId="urn:microsoft.com/office/officeart/2005/8/layout/orgChart1"/>
    <dgm:cxn modelId="{ED1B1FBC-64A1-4A05-8B76-460C43C1F429}" type="presParOf" srcId="{F2168B26-2927-42C3-A5E0-9D10131D966A}" destId="{06EA5413-F52C-46A3-9E56-B34001AD4B3A}" srcOrd="1" destOrd="0" presId="urn:microsoft.com/office/officeart/2005/8/layout/orgChart1"/>
    <dgm:cxn modelId="{D97D1F42-F097-4E62-8317-38E034716285}" type="presParOf" srcId="{06EA5413-F52C-46A3-9E56-B34001AD4B3A}" destId="{1DD4BD99-E8C2-4273-8978-0835EC406595}" srcOrd="0" destOrd="0" presId="urn:microsoft.com/office/officeart/2005/8/layout/orgChart1"/>
    <dgm:cxn modelId="{A8E5967D-9A40-4558-989E-A276A76DDD0C}" type="presParOf" srcId="{1DD4BD99-E8C2-4273-8978-0835EC406595}" destId="{DC8056E4-E035-41F1-BB82-98A95D861046}" srcOrd="0" destOrd="0" presId="urn:microsoft.com/office/officeart/2005/8/layout/orgChart1"/>
    <dgm:cxn modelId="{2A99253F-1FCA-4DAA-A33A-43C072992C16}" type="presParOf" srcId="{1DD4BD99-E8C2-4273-8978-0835EC406595}" destId="{80752B7E-DD79-4F04-86EA-9C8132EE1497}" srcOrd="1" destOrd="0" presId="urn:microsoft.com/office/officeart/2005/8/layout/orgChart1"/>
    <dgm:cxn modelId="{B4C7D90E-1FF4-422F-8525-2C9455C6901F}" type="presParOf" srcId="{06EA5413-F52C-46A3-9E56-B34001AD4B3A}" destId="{FF02686A-0596-49CA-8E88-166F1C9C7B52}" srcOrd="1" destOrd="0" presId="urn:microsoft.com/office/officeart/2005/8/layout/orgChart1"/>
    <dgm:cxn modelId="{EDC97C81-3B79-4F41-9EE5-6A17FB8E91D8}" type="presParOf" srcId="{FF02686A-0596-49CA-8E88-166F1C9C7B52}" destId="{68CEFB6E-EAF0-42C7-A20A-071BFB870611}" srcOrd="0" destOrd="0" presId="urn:microsoft.com/office/officeart/2005/8/layout/orgChart1"/>
    <dgm:cxn modelId="{5DA33022-102F-410B-9FE1-4EF66E46EFCE}" type="presParOf" srcId="{FF02686A-0596-49CA-8E88-166F1C9C7B52}" destId="{EE05FDD8-9EBB-4DFF-9577-0B013F52DADA}" srcOrd="1" destOrd="0" presId="urn:microsoft.com/office/officeart/2005/8/layout/orgChart1"/>
    <dgm:cxn modelId="{ED6ECBC3-158F-4247-8C85-9629E574AABF}" type="presParOf" srcId="{EE05FDD8-9EBB-4DFF-9577-0B013F52DADA}" destId="{258CD7E2-9BE8-4CD7-996D-9C86F061DF58}" srcOrd="0" destOrd="0" presId="urn:microsoft.com/office/officeart/2005/8/layout/orgChart1"/>
    <dgm:cxn modelId="{F6F6DCFE-57A3-41DC-A68C-93FCD5B17150}" type="presParOf" srcId="{258CD7E2-9BE8-4CD7-996D-9C86F061DF58}" destId="{AFDF69E0-6384-45DE-AC2D-A47F23BD89FA}" srcOrd="0" destOrd="0" presId="urn:microsoft.com/office/officeart/2005/8/layout/orgChart1"/>
    <dgm:cxn modelId="{FDE6F897-8C7D-4377-B048-2D42B3626765}" type="presParOf" srcId="{258CD7E2-9BE8-4CD7-996D-9C86F061DF58}" destId="{E738EE4C-10E4-450D-AA5C-C958F4D0113D}" srcOrd="1" destOrd="0" presId="urn:microsoft.com/office/officeart/2005/8/layout/orgChart1"/>
    <dgm:cxn modelId="{112D14D5-0572-4E34-9057-9A1C1E13BF8C}" type="presParOf" srcId="{EE05FDD8-9EBB-4DFF-9577-0B013F52DADA}" destId="{A7464BE6-F730-4410-A1BB-AE349798564C}" srcOrd="1" destOrd="0" presId="urn:microsoft.com/office/officeart/2005/8/layout/orgChart1"/>
    <dgm:cxn modelId="{2F7BFD1D-6B86-4FDA-9ECE-3831429DF102}" type="presParOf" srcId="{EE05FDD8-9EBB-4DFF-9577-0B013F52DADA}" destId="{0254C496-F2FA-416F-874C-CDDBEF9BBED8}" srcOrd="2" destOrd="0" presId="urn:microsoft.com/office/officeart/2005/8/layout/orgChart1"/>
    <dgm:cxn modelId="{1AD57748-B213-4239-BEEC-120BBC75A7AA}" type="presParOf" srcId="{06EA5413-F52C-46A3-9E56-B34001AD4B3A}" destId="{8DD9489A-55B9-4ACA-B97F-E51F2FA26063}" srcOrd="2" destOrd="0" presId="urn:microsoft.com/office/officeart/2005/8/layout/orgChart1"/>
    <dgm:cxn modelId="{6B338924-E532-4C15-9EDB-D1859B10A40C}" type="presParOf" srcId="{201CFF54-08DA-41AA-928F-1165D8D9E127}" destId="{BE485699-7763-4B82-B8B0-A20D07B7304B}" srcOrd="2" destOrd="0" presId="urn:microsoft.com/office/officeart/2005/8/layout/orgChart1"/>
    <dgm:cxn modelId="{0335CD61-F88A-40D4-9ADD-846E2AB55A44}" type="presParOf" srcId="{170DC8E6-1E87-4E20-8700-A23C28022DB2}" destId="{4BCFB4E5-0423-4CAB-BDD0-0E7792CF2721}" srcOrd="2" destOrd="0" presId="urn:microsoft.com/office/officeart/2005/8/layout/orgChart1"/>
    <dgm:cxn modelId="{5E765F54-ECFF-4AF9-AABF-F04DF7C4F68F}" type="presParOf" srcId="{4BCFB4E5-0423-4CAB-BDD0-0E7792CF2721}" destId="{D587FA19-E43A-4FE9-B850-3959D0E2CF55}" srcOrd="0" destOrd="0" presId="urn:microsoft.com/office/officeart/2005/8/layout/orgChart1"/>
    <dgm:cxn modelId="{919B7840-D505-4BE4-AF8D-40E6ECA20B14}" type="presParOf" srcId="{D587FA19-E43A-4FE9-B850-3959D0E2CF55}" destId="{A2E290E0-3223-4AD5-886E-915E48D90292}" srcOrd="0" destOrd="0" presId="urn:microsoft.com/office/officeart/2005/8/layout/orgChart1"/>
    <dgm:cxn modelId="{72D5B88A-6C2C-45BC-ADF1-1F57BBDE7AD0}" type="presParOf" srcId="{D587FA19-E43A-4FE9-B850-3959D0E2CF55}" destId="{66DF153B-DAF0-49C5-A401-F5D8C6408AA1}" srcOrd="1" destOrd="0" presId="urn:microsoft.com/office/officeart/2005/8/layout/orgChart1"/>
    <dgm:cxn modelId="{A4E918C5-B5E0-4F51-BAAF-D822B2916AED}" type="presParOf" srcId="{4BCFB4E5-0423-4CAB-BDD0-0E7792CF2721}" destId="{B9F51EFE-6699-4953-92B9-2654CFBC3376}" srcOrd="1" destOrd="0" presId="urn:microsoft.com/office/officeart/2005/8/layout/orgChart1"/>
    <dgm:cxn modelId="{FE7310F8-1F84-4C2D-BA66-A0CFA8A5A087}" type="presParOf" srcId="{B9F51EFE-6699-4953-92B9-2654CFBC3376}" destId="{0B78EC6A-5353-4014-8A7E-5D36AFC6DDEA}" srcOrd="0" destOrd="0" presId="urn:microsoft.com/office/officeart/2005/8/layout/orgChart1"/>
    <dgm:cxn modelId="{F92B4404-F2C2-4EF6-B399-D5D92CABCA80}" type="presParOf" srcId="{B9F51EFE-6699-4953-92B9-2654CFBC3376}" destId="{47EF2646-75CC-4CBF-9E8B-32C56FD71075}" srcOrd="1" destOrd="0" presId="urn:microsoft.com/office/officeart/2005/8/layout/orgChart1"/>
    <dgm:cxn modelId="{AA7DC00E-A966-435B-A71F-22D5558F77BB}" type="presParOf" srcId="{47EF2646-75CC-4CBF-9E8B-32C56FD71075}" destId="{67727C3C-6069-430D-95F7-5D8FFD8BF720}" srcOrd="0" destOrd="0" presId="urn:microsoft.com/office/officeart/2005/8/layout/orgChart1"/>
    <dgm:cxn modelId="{33C12311-B2B7-4C13-BCD2-6A99BABB7DDD}" type="presParOf" srcId="{67727C3C-6069-430D-95F7-5D8FFD8BF720}" destId="{20B95BA2-D0CE-4778-A26D-947CCAFB24B5}" srcOrd="0" destOrd="0" presId="urn:microsoft.com/office/officeart/2005/8/layout/orgChart1"/>
    <dgm:cxn modelId="{7C70CA52-8B47-42C9-930A-FFF12A37AD46}" type="presParOf" srcId="{67727C3C-6069-430D-95F7-5D8FFD8BF720}" destId="{C8B6458F-9B0D-4B86-AF01-CEE74E5C945F}" srcOrd="1" destOrd="0" presId="urn:microsoft.com/office/officeart/2005/8/layout/orgChart1"/>
    <dgm:cxn modelId="{16C74865-795E-47B7-90C2-AA44909A3774}" type="presParOf" srcId="{47EF2646-75CC-4CBF-9E8B-32C56FD71075}" destId="{E5131C95-BD5F-4455-BF81-D5FF9064F16E}" srcOrd="1" destOrd="0" presId="urn:microsoft.com/office/officeart/2005/8/layout/orgChart1"/>
    <dgm:cxn modelId="{62A30498-1676-4071-8158-AB4D4BC64E15}" type="presParOf" srcId="{E5131C95-BD5F-4455-BF81-D5FF9064F16E}" destId="{8C0C31A0-4D96-4362-8FBF-6C70E6B96F21}" srcOrd="0" destOrd="0" presId="urn:microsoft.com/office/officeart/2005/8/layout/orgChart1"/>
    <dgm:cxn modelId="{9F4DC670-4B16-48D5-A406-861D92692B6E}" type="presParOf" srcId="{E5131C95-BD5F-4455-BF81-D5FF9064F16E}" destId="{318AE6EB-4DD0-4943-8215-CA2F1974ED96}" srcOrd="1" destOrd="0" presId="urn:microsoft.com/office/officeart/2005/8/layout/orgChart1"/>
    <dgm:cxn modelId="{9C88B6F6-E380-4C17-B197-EFFECFD91141}" type="presParOf" srcId="{318AE6EB-4DD0-4943-8215-CA2F1974ED96}" destId="{44C37BD7-0065-47C3-B821-017F5C31A2C9}" srcOrd="0" destOrd="0" presId="urn:microsoft.com/office/officeart/2005/8/layout/orgChart1"/>
    <dgm:cxn modelId="{DFA35095-9588-42D7-A6FB-4B5BAE8860D0}" type="presParOf" srcId="{44C37BD7-0065-47C3-B821-017F5C31A2C9}" destId="{A0F51FBF-19AB-4140-90AF-E6E098FEB89F}" srcOrd="0" destOrd="0" presId="urn:microsoft.com/office/officeart/2005/8/layout/orgChart1"/>
    <dgm:cxn modelId="{5458DBB4-42E1-46F0-92E1-01B37E808005}" type="presParOf" srcId="{44C37BD7-0065-47C3-B821-017F5C31A2C9}" destId="{C38070C8-1E3C-4CA6-9B3B-BE9022A82955}" srcOrd="1" destOrd="0" presId="urn:microsoft.com/office/officeart/2005/8/layout/orgChart1"/>
    <dgm:cxn modelId="{384BFE56-F78E-4198-8E5E-83FEA0DF1FA8}" type="presParOf" srcId="{318AE6EB-4DD0-4943-8215-CA2F1974ED96}" destId="{C6AF74C7-A202-46BD-B4C2-F0E41E315B1F}" srcOrd="1" destOrd="0" presId="urn:microsoft.com/office/officeart/2005/8/layout/orgChart1"/>
    <dgm:cxn modelId="{5F945E5A-D719-40AF-BD25-E5FF4CFFE2C4}" type="presParOf" srcId="{318AE6EB-4DD0-4943-8215-CA2F1974ED96}" destId="{492E0114-FA2A-4104-9651-23C2E0D20919}" srcOrd="2" destOrd="0" presId="urn:microsoft.com/office/officeart/2005/8/layout/orgChart1"/>
    <dgm:cxn modelId="{C80A4CC9-6A2C-4B6C-82FB-A535D8D1AB31}" type="presParOf" srcId="{47EF2646-75CC-4CBF-9E8B-32C56FD71075}" destId="{81F868E8-54DE-45D4-8999-5325CD9B27A1}" srcOrd="2" destOrd="0" presId="urn:microsoft.com/office/officeart/2005/8/layout/orgChart1"/>
    <dgm:cxn modelId="{92087A43-6B79-4021-806E-FFF1703047AF}" type="presParOf" srcId="{4BCFB4E5-0423-4CAB-BDD0-0E7792CF2721}" destId="{90771F95-580D-45B8-8054-DB8A9D22B927}" srcOrd="2" destOrd="0" presId="urn:microsoft.com/office/officeart/2005/8/layout/orgChart1"/>
    <dgm:cxn modelId="{8DF2C975-AAA6-49DD-98D0-40092B3985F5}" type="presParOf" srcId="{170DC8E6-1E87-4E20-8700-A23C28022DB2}" destId="{20146110-FBB6-4132-BFFE-7264B49C11A7}" srcOrd="3" destOrd="0" presId="urn:microsoft.com/office/officeart/2005/8/layout/orgChart1"/>
    <dgm:cxn modelId="{40964B20-0028-4ACC-A51D-ACF9FC06D4EB}" type="presParOf" srcId="{20146110-FBB6-4132-BFFE-7264B49C11A7}" destId="{155ACA3E-B735-4C55-877B-D7C714A03542}" srcOrd="0" destOrd="0" presId="urn:microsoft.com/office/officeart/2005/8/layout/orgChart1"/>
    <dgm:cxn modelId="{A5D42BD0-3B5D-44D6-B2E9-CB03E4D6F29A}" type="presParOf" srcId="{155ACA3E-B735-4C55-877B-D7C714A03542}" destId="{F852A2DE-ACA5-43A4-B62D-7765904BE63E}" srcOrd="0" destOrd="0" presId="urn:microsoft.com/office/officeart/2005/8/layout/orgChart1"/>
    <dgm:cxn modelId="{B7A57F66-79E3-46DB-A70A-96E9582AE31C}" type="presParOf" srcId="{155ACA3E-B735-4C55-877B-D7C714A03542}" destId="{14C23E4C-2247-4FBB-B5D2-F55ECC834C91}" srcOrd="1" destOrd="0" presId="urn:microsoft.com/office/officeart/2005/8/layout/orgChart1"/>
    <dgm:cxn modelId="{B1624B05-5BA2-4467-8615-10E8C3A0C07F}" type="presParOf" srcId="{20146110-FBB6-4132-BFFE-7264B49C11A7}" destId="{4C345AEC-1D06-4860-B293-867DDD13EFFD}" srcOrd="1" destOrd="0" presId="urn:microsoft.com/office/officeart/2005/8/layout/orgChart1"/>
    <dgm:cxn modelId="{0B20DFBE-15F1-4C10-B258-A64FBD5BD539}" type="presParOf" srcId="{4C345AEC-1D06-4860-B293-867DDD13EFFD}" destId="{8DFCA4B8-FADC-4B88-92BC-825C43B630AB}" srcOrd="0" destOrd="0" presId="urn:microsoft.com/office/officeart/2005/8/layout/orgChart1"/>
    <dgm:cxn modelId="{EB64008A-725E-4F58-AE56-B8307CEC758E}" type="presParOf" srcId="{4C345AEC-1D06-4860-B293-867DDD13EFFD}" destId="{0608F1C0-F854-4ABC-B0A8-D9C05A67C829}" srcOrd="1" destOrd="0" presId="urn:microsoft.com/office/officeart/2005/8/layout/orgChart1"/>
    <dgm:cxn modelId="{709A3396-50EE-497A-B334-8786220D5C3E}" type="presParOf" srcId="{0608F1C0-F854-4ABC-B0A8-D9C05A67C829}" destId="{B5798148-5F55-494C-B053-ED6D8BC7F096}" srcOrd="0" destOrd="0" presId="urn:microsoft.com/office/officeart/2005/8/layout/orgChart1"/>
    <dgm:cxn modelId="{E00BDD63-C60D-41C7-A72A-50731EE44741}" type="presParOf" srcId="{B5798148-5F55-494C-B053-ED6D8BC7F096}" destId="{6066AD81-1D7D-481B-AC84-4D9CDC4F4F66}" srcOrd="0" destOrd="0" presId="urn:microsoft.com/office/officeart/2005/8/layout/orgChart1"/>
    <dgm:cxn modelId="{90D37095-1B2E-4230-99E6-DB10916A044D}" type="presParOf" srcId="{B5798148-5F55-494C-B053-ED6D8BC7F096}" destId="{88E42FA0-D148-42E5-AFA3-B83BAB5333CB}" srcOrd="1" destOrd="0" presId="urn:microsoft.com/office/officeart/2005/8/layout/orgChart1"/>
    <dgm:cxn modelId="{22471CDB-F9F7-4CF7-80DC-7DBE48CB5D6D}" type="presParOf" srcId="{0608F1C0-F854-4ABC-B0A8-D9C05A67C829}" destId="{3D897422-AF68-4632-A39F-D7CEDDD1FE13}" srcOrd="1" destOrd="0" presId="urn:microsoft.com/office/officeart/2005/8/layout/orgChart1"/>
    <dgm:cxn modelId="{C5DAF51A-840B-4D26-A685-D1ED3DA6D5BF}" type="presParOf" srcId="{3D897422-AF68-4632-A39F-D7CEDDD1FE13}" destId="{7F6FB4B9-362C-4DCF-AE9B-E392504D5018}" srcOrd="0" destOrd="0" presId="urn:microsoft.com/office/officeart/2005/8/layout/orgChart1"/>
    <dgm:cxn modelId="{E28A7F55-C337-49ED-9E60-9B3C34BDA988}" type="presParOf" srcId="{3D897422-AF68-4632-A39F-D7CEDDD1FE13}" destId="{94E85DFA-0974-4EC1-A7FF-AB57556DB5EE}" srcOrd="1" destOrd="0" presId="urn:microsoft.com/office/officeart/2005/8/layout/orgChart1"/>
    <dgm:cxn modelId="{267EDEE6-D1CE-4036-ABEC-61FC404438F9}" type="presParOf" srcId="{94E85DFA-0974-4EC1-A7FF-AB57556DB5EE}" destId="{2EFD9EC6-69A9-4F2C-8154-67DB9E437E31}" srcOrd="0" destOrd="0" presId="urn:microsoft.com/office/officeart/2005/8/layout/orgChart1"/>
    <dgm:cxn modelId="{72D99EFC-21B8-47E4-B0AE-1733CB160D55}" type="presParOf" srcId="{2EFD9EC6-69A9-4F2C-8154-67DB9E437E31}" destId="{6C072330-351F-49FA-86C9-586FE10769E8}" srcOrd="0" destOrd="0" presId="urn:microsoft.com/office/officeart/2005/8/layout/orgChart1"/>
    <dgm:cxn modelId="{4050E93B-88B5-4987-8BDB-83A8DF73880D}" type="presParOf" srcId="{2EFD9EC6-69A9-4F2C-8154-67DB9E437E31}" destId="{36D56830-3C7F-4107-9945-2B3CECD0AA7C}" srcOrd="1" destOrd="0" presId="urn:microsoft.com/office/officeart/2005/8/layout/orgChart1"/>
    <dgm:cxn modelId="{F35C761F-D657-4B3D-9DF4-FF2EEDFED4CA}" type="presParOf" srcId="{94E85DFA-0974-4EC1-A7FF-AB57556DB5EE}" destId="{DC1F7265-468A-4E64-ABCA-F2AC19248B66}" srcOrd="1" destOrd="0" presId="urn:microsoft.com/office/officeart/2005/8/layout/orgChart1"/>
    <dgm:cxn modelId="{26300559-66A9-4F7D-8379-8C25382D55DC}" type="presParOf" srcId="{94E85DFA-0974-4EC1-A7FF-AB57556DB5EE}" destId="{6F3A247D-B306-4CB5-9617-FC7B6A06E103}" srcOrd="2" destOrd="0" presId="urn:microsoft.com/office/officeart/2005/8/layout/orgChart1"/>
    <dgm:cxn modelId="{C59D610A-709C-4A87-BD70-ADCD45EFAEC7}" type="presParOf" srcId="{0608F1C0-F854-4ABC-B0A8-D9C05A67C829}" destId="{ACA22F11-59FE-43B0-AFBE-6980D294F28D}" srcOrd="2" destOrd="0" presId="urn:microsoft.com/office/officeart/2005/8/layout/orgChart1"/>
    <dgm:cxn modelId="{5B530C3F-8266-45C3-ACDE-1113D01A57EF}" type="presParOf" srcId="{20146110-FBB6-4132-BFFE-7264B49C11A7}" destId="{5BE220C0-2718-4623-9C65-953BBCE96D4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6FB4B9-362C-4DCF-AE9B-E392504D5018}">
      <dsp:nvSpPr>
        <dsp:cNvPr id="0" name=""/>
        <dsp:cNvSpPr/>
      </dsp:nvSpPr>
      <dsp:spPr>
        <a:xfrm>
          <a:off x="7926785" y="2455330"/>
          <a:ext cx="314159" cy="10787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8771"/>
              </a:lnTo>
              <a:lnTo>
                <a:pt x="314159" y="1078771"/>
              </a:lnTo>
            </a:path>
          </a:pathLst>
        </a:custGeom>
        <a:noFill/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FCA4B8-FADC-4B88-92BC-825C43B630AB}">
      <dsp:nvSpPr>
        <dsp:cNvPr id="0" name=""/>
        <dsp:cNvSpPr/>
      </dsp:nvSpPr>
      <dsp:spPr>
        <a:xfrm>
          <a:off x="8718824" y="968309"/>
          <a:ext cx="91440" cy="4398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9823"/>
              </a:lnTo>
            </a:path>
          </a:pathLst>
        </a:custGeom>
        <a:noFill/>
        <a:ln w="158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0C31A0-4D96-4362-8FBF-6C70E6B96F21}">
      <dsp:nvSpPr>
        <dsp:cNvPr id="0" name=""/>
        <dsp:cNvSpPr/>
      </dsp:nvSpPr>
      <dsp:spPr>
        <a:xfrm>
          <a:off x="5392566" y="2455330"/>
          <a:ext cx="314159" cy="10787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8771"/>
              </a:lnTo>
              <a:lnTo>
                <a:pt x="314159" y="1078771"/>
              </a:lnTo>
            </a:path>
          </a:pathLst>
        </a:custGeom>
        <a:noFill/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78EC6A-5353-4014-8A7E-5D36AFC6DDEA}">
      <dsp:nvSpPr>
        <dsp:cNvPr id="0" name=""/>
        <dsp:cNvSpPr/>
      </dsp:nvSpPr>
      <dsp:spPr>
        <a:xfrm>
          <a:off x="6184605" y="968309"/>
          <a:ext cx="91440" cy="4398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9823"/>
              </a:lnTo>
            </a:path>
          </a:pathLst>
        </a:custGeom>
        <a:noFill/>
        <a:ln w="158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CEFB6E-EAF0-42C7-A20A-071BFB870611}">
      <dsp:nvSpPr>
        <dsp:cNvPr id="0" name=""/>
        <dsp:cNvSpPr/>
      </dsp:nvSpPr>
      <dsp:spPr>
        <a:xfrm>
          <a:off x="2858347" y="2455330"/>
          <a:ext cx="314159" cy="10888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8855"/>
              </a:lnTo>
              <a:lnTo>
                <a:pt x="314159" y="1088855"/>
              </a:lnTo>
            </a:path>
          </a:pathLst>
        </a:custGeom>
        <a:noFill/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68B361-2A96-47F7-9E30-361956F18288}">
      <dsp:nvSpPr>
        <dsp:cNvPr id="0" name=""/>
        <dsp:cNvSpPr/>
      </dsp:nvSpPr>
      <dsp:spPr>
        <a:xfrm>
          <a:off x="3650385" y="968309"/>
          <a:ext cx="91440" cy="4398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9823"/>
              </a:lnTo>
            </a:path>
          </a:pathLst>
        </a:custGeom>
        <a:noFill/>
        <a:ln w="158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EF4C65-1692-4FCA-BA87-17A43B4A9B8E}">
      <dsp:nvSpPr>
        <dsp:cNvPr id="0" name=""/>
        <dsp:cNvSpPr/>
      </dsp:nvSpPr>
      <dsp:spPr>
        <a:xfrm>
          <a:off x="209816" y="2455330"/>
          <a:ext cx="314159" cy="1104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4432"/>
              </a:lnTo>
              <a:lnTo>
                <a:pt x="314159" y="1104432"/>
              </a:lnTo>
            </a:path>
          </a:pathLst>
        </a:custGeom>
        <a:noFill/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E5D8B5-3461-4C21-9AC8-DE5E401F316B}">
      <dsp:nvSpPr>
        <dsp:cNvPr id="0" name=""/>
        <dsp:cNvSpPr/>
      </dsp:nvSpPr>
      <dsp:spPr>
        <a:xfrm>
          <a:off x="1001854" y="968309"/>
          <a:ext cx="91440" cy="4398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9823"/>
              </a:lnTo>
            </a:path>
          </a:pathLst>
        </a:custGeom>
        <a:noFill/>
        <a:ln w="158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3029D-E6C7-4DE4-BA55-C6DCD09880DC}">
      <dsp:nvSpPr>
        <dsp:cNvPr id="0" name=""/>
        <dsp:cNvSpPr/>
      </dsp:nvSpPr>
      <dsp:spPr>
        <a:xfrm>
          <a:off x="554" y="260864"/>
          <a:ext cx="2094039" cy="707445"/>
        </a:xfrm>
        <a:prstGeom prst="rect">
          <a:avLst/>
        </a:prstGeom>
        <a:solidFill>
          <a:schemeClr val="accent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cap="none" spc="0" dirty="0">
              <a:ln w="0"/>
              <a:solidFill>
                <a:schemeClr val="tx1"/>
              </a:solidFill>
              <a:effectLst/>
            </a:rPr>
            <a:t>DPT 1</a:t>
          </a:r>
        </a:p>
      </dsp:txBody>
      <dsp:txXfrm>
        <a:off x="554" y="260864"/>
        <a:ext cx="2094039" cy="707445"/>
      </dsp:txXfrm>
    </dsp:sp>
    <dsp:sp modelId="{A9CF0AF6-FE6A-41AB-AAE3-E1F4A4F346AB}">
      <dsp:nvSpPr>
        <dsp:cNvPr id="0" name=""/>
        <dsp:cNvSpPr/>
      </dsp:nvSpPr>
      <dsp:spPr>
        <a:xfrm>
          <a:off x="376" y="1408132"/>
          <a:ext cx="2094395" cy="1047197"/>
        </a:xfrm>
        <a:prstGeom prst="rect">
          <a:avLst/>
        </a:prstGeom>
        <a:solidFill>
          <a:schemeClr val="accent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cap="none" spc="0" dirty="0">
              <a:ln w="0"/>
              <a:solidFill>
                <a:schemeClr val="tx1"/>
              </a:solidFill>
              <a:effectLst/>
            </a:rPr>
            <a:t>Circular in the form of advertisement Inviting deposits</a:t>
          </a:r>
        </a:p>
      </dsp:txBody>
      <dsp:txXfrm>
        <a:off x="376" y="1408132"/>
        <a:ext cx="2094395" cy="1047197"/>
      </dsp:txXfrm>
    </dsp:sp>
    <dsp:sp modelId="{C0E9F0E2-2FD2-4797-AB4C-6ECF2955BEA1}">
      <dsp:nvSpPr>
        <dsp:cNvPr id="0" name=""/>
        <dsp:cNvSpPr/>
      </dsp:nvSpPr>
      <dsp:spPr>
        <a:xfrm>
          <a:off x="523975" y="2895153"/>
          <a:ext cx="2208708" cy="1329218"/>
        </a:xfrm>
        <a:prstGeom prst="rect">
          <a:avLst/>
        </a:prstGeom>
        <a:solidFill>
          <a:schemeClr val="accent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cap="none" spc="0">
              <a:ln w="0"/>
              <a:solidFill>
                <a:schemeClr val="tx1"/>
              </a:solidFill>
              <a:effectLst/>
            </a:rPr>
            <a:t>File a copy </a:t>
          </a:r>
          <a:r>
            <a:rPr lang="en-US" sz="1700" b="0" kern="1200" cap="none" spc="0" dirty="0">
              <a:ln w="0"/>
              <a:solidFill>
                <a:schemeClr val="tx1"/>
              </a:solidFill>
              <a:effectLst/>
            </a:rPr>
            <a:t>of the circular &amp; statement with the register within 30 days before the date of issue of circular</a:t>
          </a:r>
        </a:p>
      </dsp:txBody>
      <dsp:txXfrm>
        <a:off x="523975" y="2895153"/>
        <a:ext cx="2208708" cy="1329218"/>
      </dsp:txXfrm>
    </dsp:sp>
    <dsp:sp modelId="{8258D639-3B3E-478F-BBAC-6A8D94CFA7BF}">
      <dsp:nvSpPr>
        <dsp:cNvPr id="0" name=""/>
        <dsp:cNvSpPr/>
      </dsp:nvSpPr>
      <dsp:spPr>
        <a:xfrm>
          <a:off x="2648908" y="260864"/>
          <a:ext cx="2094395" cy="707445"/>
        </a:xfrm>
        <a:prstGeom prst="rect">
          <a:avLst/>
        </a:prstGeom>
        <a:solidFill>
          <a:schemeClr val="accent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cap="none" spc="0" dirty="0">
              <a:ln w="0"/>
              <a:solidFill>
                <a:schemeClr val="tx1"/>
              </a:solidFill>
              <a:effectLst/>
            </a:rPr>
            <a:t>DPT 2</a:t>
          </a:r>
        </a:p>
      </dsp:txBody>
      <dsp:txXfrm>
        <a:off x="2648908" y="260864"/>
        <a:ext cx="2094395" cy="707445"/>
      </dsp:txXfrm>
    </dsp:sp>
    <dsp:sp modelId="{DC8056E4-E035-41F1-BB82-98A95D861046}">
      <dsp:nvSpPr>
        <dsp:cNvPr id="0" name=""/>
        <dsp:cNvSpPr/>
      </dsp:nvSpPr>
      <dsp:spPr>
        <a:xfrm>
          <a:off x="2648908" y="1408132"/>
          <a:ext cx="2094395" cy="1047197"/>
        </a:xfrm>
        <a:prstGeom prst="rect">
          <a:avLst/>
        </a:prstGeom>
        <a:solidFill>
          <a:schemeClr val="accent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cap="none" spc="0" dirty="0">
              <a:ln w="0"/>
              <a:solidFill>
                <a:schemeClr val="tx1"/>
              </a:solidFill>
              <a:effectLst/>
            </a:rPr>
            <a:t>Deposits Trust Deed</a:t>
          </a:r>
        </a:p>
      </dsp:txBody>
      <dsp:txXfrm>
        <a:off x="2648908" y="1408132"/>
        <a:ext cx="2094395" cy="1047197"/>
      </dsp:txXfrm>
    </dsp:sp>
    <dsp:sp modelId="{AFDF69E0-6384-45DE-AC2D-A47F23BD89FA}">
      <dsp:nvSpPr>
        <dsp:cNvPr id="0" name=""/>
        <dsp:cNvSpPr/>
      </dsp:nvSpPr>
      <dsp:spPr>
        <a:xfrm>
          <a:off x="3172507" y="2895153"/>
          <a:ext cx="2094395" cy="1298064"/>
        </a:xfrm>
        <a:prstGeom prst="rect">
          <a:avLst/>
        </a:prstGeom>
        <a:solidFill>
          <a:schemeClr val="accent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cap="none" spc="0" dirty="0">
              <a:ln w="0"/>
              <a:solidFill>
                <a:schemeClr val="tx1"/>
              </a:solidFill>
              <a:effectLst/>
            </a:rPr>
            <a:t>At least 7 days before issuing the circular in Form DPT 1</a:t>
          </a:r>
        </a:p>
      </dsp:txBody>
      <dsp:txXfrm>
        <a:off x="3172507" y="2895153"/>
        <a:ext cx="2094395" cy="1298064"/>
      </dsp:txXfrm>
    </dsp:sp>
    <dsp:sp modelId="{A2E290E0-3223-4AD5-886E-915E48D90292}">
      <dsp:nvSpPr>
        <dsp:cNvPr id="0" name=""/>
        <dsp:cNvSpPr/>
      </dsp:nvSpPr>
      <dsp:spPr>
        <a:xfrm>
          <a:off x="5183127" y="260864"/>
          <a:ext cx="2094395" cy="707445"/>
        </a:xfrm>
        <a:prstGeom prst="rect">
          <a:avLst/>
        </a:prstGeom>
        <a:solidFill>
          <a:schemeClr val="accent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cap="none" spc="0" dirty="0">
              <a:ln w="0"/>
              <a:solidFill>
                <a:schemeClr val="tx1"/>
              </a:solidFill>
              <a:effectLst/>
            </a:rPr>
            <a:t>DPT 3</a:t>
          </a:r>
        </a:p>
      </dsp:txBody>
      <dsp:txXfrm>
        <a:off x="5183127" y="260864"/>
        <a:ext cx="2094395" cy="707445"/>
      </dsp:txXfrm>
    </dsp:sp>
    <dsp:sp modelId="{20B95BA2-D0CE-4778-A26D-947CCAFB24B5}">
      <dsp:nvSpPr>
        <dsp:cNvPr id="0" name=""/>
        <dsp:cNvSpPr/>
      </dsp:nvSpPr>
      <dsp:spPr>
        <a:xfrm>
          <a:off x="5183127" y="1408132"/>
          <a:ext cx="2094395" cy="1047197"/>
        </a:xfrm>
        <a:prstGeom prst="rect">
          <a:avLst/>
        </a:prstGeom>
        <a:solidFill>
          <a:schemeClr val="accent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cap="none" spc="0" dirty="0">
              <a:ln w="0"/>
              <a:solidFill>
                <a:schemeClr val="tx1"/>
              </a:solidFill>
              <a:effectLst/>
            </a:rPr>
            <a:t>Return of Deposits</a:t>
          </a:r>
        </a:p>
      </dsp:txBody>
      <dsp:txXfrm>
        <a:off x="5183127" y="1408132"/>
        <a:ext cx="2094395" cy="1047197"/>
      </dsp:txXfrm>
    </dsp:sp>
    <dsp:sp modelId="{A0F51FBF-19AB-4140-90AF-E6E098FEB89F}">
      <dsp:nvSpPr>
        <dsp:cNvPr id="0" name=""/>
        <dsp:cNvSpPr/>
      </dsp:nvSpPr>
      <dsp:spPr>
        <a:xfrm>
          <a:off x="5706726" y="2895153"/>
          <a:ext cx="2094395" cy="1277895"/>
        </a:xfrm>
        <a:prstGeom prst="rect">
          <a:avLst/>
        </a:prstGeom>
        <a:solidFill>
          <a:schemeClr val="accent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cap="none" spc="0" dirty="0">
              <a:ln w="0"/>
              <a:solidFill>
                <a:schemeClr val="tx1"/>
              </a:solidFill>
              <a:effectLst/>
            </a:rPr>
            <a:t>To be filled annually by </a:t>
          </a:r>
          <a:r>
            <a:rPr lang="en-US" sz="1700" b="0" kern="1200" cap="none" spc="0">
              <a:ln w="0"/>
              <a:solidFill>
                <a:schemeClr val="tx1"/>
              </a:solidFill>
              <a:effectLst/>
            </a:rPr>
            <a:t>30</a:t>
          </a:r>
          <a:r>
            <a:rPr lang="en-US" sz="1700" b="0" kern="1200" cap="none" spc="0" baseline="30000">
              <a:ln w="0"/>
              <a:solidFill>
                <a:schemeClr val="tx1"/>
              </a:solidFill>
              <a:effectLst/>
            </a:rPr>
            <a:t>th</a:t>
          </a:r>
          <a:r>
            <a:rPr lang="en-US" sz="1700" b="0" kern="1200" cap="none" spc="0">
              <a:ln w="0"/>
              <a:solidFill>
                <a:schemeClr val="tx1"/>
              </a:solidFill>
              <a:effectLst/>
            </a:rPr>
            <a:t> June containing </a:t>
          </a:r>
          <a:r>
            <a:rPr lang="en-US" sz="1700" b="0" kern="1200" cap="none" spc="0" dirty="0">
              <a:ln w="0"/>
              <a:solidFill>
                <a:schemeClr val="tx1"/>
              </a:solidFill>
              <a:effectLst/>
            </a:rPr>
            <a:t>information on 31</a:t>
          </a:r>
          <a:r>
            <a:rPr lang="en-US" sz="1700" b="0" kern="1200" cap="none" spc="0" baseline="30000" dirty="0">
              <a:ln w="0"/>
              <a:solidFill>
                <a:schemeClr val="tx1"/>
              </a:solidFill>
              <a:effectLst/>
            </a:rPr>
            <a:t>st</a:t>
          </a:r>
          <a:r>
            <a:rPr lang="en-US" sz="1700" b="0" kern="1200" cap="none" spc="0" dirty="0">
              <a:ln w="0"/>
              <a:solidFill>
                <a:schemeClr val="tx1"/>
              </a:solidFill>
              <a:effectLst/>
            </a:rPr>
            <a:t> March which is certified by the auditor.</a:t>
          </a:r>
        </a:p>
      </dsp:txBody>
      <dsp:txXfrm>
        <a:off x="5706726" y="2895153"/>
        <a:ext cx="2094395" cy="1277895"/>
      </dsp:txXfrm>
    </dsp:sp>
    <dsp:sp modelId="{F852A2DE-ACA5-43A4-B62D-7765904BE63E}">
      <dsp:nvSpPr>
        <dsp:cNvPr id="0" name=""/>
        <dsp:cNvSpPr/>
      </dsp:nvSpPr>
      <dsp:spPr>
        <a:xfrm>
          <a:off x="7717346" y="260864"/>
          <a:ext cx="2094395" cy="707445"/>
        </a:xfrm>
        <a:prstGeom prst="rect">
          <a:avLst/>
        </a:prstGeom>
        <a:solidFill>
          <a:schemeClr val="accent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cap="none" spc="0" dirty="0">
              <a:ln w="0"/>
              <a:solidFill>
                <a:schemeClr val="tx1"/>
              </a:solidFill>
              <a:effectLst/>
            </a:rPr>
            <a:t>DPT 4</a:t>
          </a:r>
        </a:p>
      </dsp:txBody>
      <dsp:txXfrm>
        <a:off x="7717346" y="260864"/>
        <a:ext cx="2094395" cy="707445"/>
      </dsp:txXfrm>
    </dsp:sp>
    <dsp:sp modelId="{6066AD81-1D7D-481B-AC84-4D9CDC4F4F66}">
      <dsp:nvSpPr>
        <dsp:cNvPr id="0" name=""/>
        <dsp:cNvSpPr/>
      </dsp:nvSpPr>
      <dsp:spPr>
        <a:xfrm>
          <a:off x="7717346" y="1408132"/>
          <a:ext cx="2094395" cy="1047197"/>
        </a:xfrm>
        <a:prstGeom prst="rect">
          <a:avLst/>
        </a:prstGeom>
        <a:solidFill>
          <a:schemeClr val="accent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cap="none" spc="0" dirty="0">
              <a:ln w="0"/>
              <a:solidFill>
                <a:schemeClr val="tx1"/>
              </a:solidFill>
              <a:effectLst/>
            </a:rPr>
            <a:t>Statement regarding deposits existing </a:t>
          </a:r>
          <a:r>
            <a:rPr lang="en-US" sz="1700" b="0" kern="1200" cap="none" spc="0">
              <a:ln w="0"/>
              <a:solidFill>
                <a:schemeClr val="tx1"/>
              </a:solidFill>
              <a:effectLst/>
            </a:rPr>
            <a:t>on the commencement </a:t>
          </a:r>
          <a:r>
            <a:rPr lang="en-US" sz="1700" b="0" kern="1200" cap="none" spc="0" dirty="0">
              <a:ln w="0"/>
              <a:solidFill>
                <a:schemeClr val="tx1"/>
              </a:solidFill>
              <a:effectLst/>
            </a:rPr>
            <a:t>of the Act</a:t>
          </a:r>
        </a:p>
      </dsp:txBody>
      <dsp:txXfrm>
        <a:off x="7717346" y="1408132"/>
        <a:ext cx="2094395" cy="1047197"/>
      </dsp:txXfrm>
    </dsp:sp>
    <dsp:sp modelId="{6C072330-351F-49FA-86C9-586FE10769E8}">
      <dsp:nvSpPr>
        <dsp:cNvPr id="0" name=""/>
        <dsp:cNvSpPr/>
      </dsp:nvSpPr>
      <dsp:spPr>
        <a:xfrm>
          <a:off x="8240945" y="2895153"/>
          <a:ext cx="2094395" cy="1277895"/>
        </a:xfrm>
        <a:prstGeom prst="rect">
          <a:avLst/>
        </a:prstGeom>
        <a:solidFill>
          <a:schemeClr val="accent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cap="none" spc="0" dirty="0">
              <a:ln w="0"/>
              <a:solidFill>
                <a:schemeClr val="tx1"/>
              </a:solidFill>
              <a:effectLst/>
            </a:rPr>
            <a:t>File within 3 months from the </a:t>
          </a:r>
          <a:r>
            <a:rPr lang="en-US" sz="1700" b="0" kern="1200" cap="none" spc="0">
              <a:ln w="0"/>
              <a:solidFill>
                <a:schemeClr val="tx1"/>
              </a:solidFill>
              <a:effectLst/>
            </a:rPr>
            <a:t>date of commencement </a:t>
          </a:r>
          <a:r>
            <a:rPr lang="en-US" sz="1700" b="0" kern="1200" cap="none" spc="0" dirty="0">
              <a:ln w="0"/>
              <a:solidFill>
                <a:schemeClr val="tx1"/>
              </a:solidFill>
              <a:effectLst/>
            </a:rPr>
            <a:t>of Act. </a:t>
          </a:r>
        </a:p>
      </dsp:txBody>
      <dsp:txXfrm>
        <a:off x="8240945" y="2895153"/>
        <a:ext cx="2094395" cy="1277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857D317-D734-4360-ACB4-8A24E73543FA}" type="datetimeFigureOut">
              <a:rPr lang="en-IN" smtClean="0"/>
              <a:t>21-04-2023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CF2CBE3-6670-4ADB-ABD2-F75DDF3B5E07}" type="slidenum">
              <a:rPr lang="en-IN" smtClean="0"/>
              <a:t>‹#›</a:t>
            </a:fld>
            <a:endParaRPr lang="en-IN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458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D317-D734-4360-ACB4-8A24E73543FA}" type="datetimeFigureOut">
              <a:rPr lang="en-IN" smtClean="0"/>
              <a:t>21-04-2023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2CBE3-6670-4ADB-ABD2-F75DDF3B5E0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02649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D317-D734-4360-ACB4-8A24E73543FA}" type="datetimeFigureOut">
              <a:rPr lang="en-IN" smtClean="0"/>
              <a:t>21-04-2023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2CBE3-6670-4ADB-ABD2-F75DDF3B5E07}" type="slidenum">
              <a:rPr lang="en-IN" smtClean="0"/>
              <a:t>‹#›</a:t>
            </a:fld>
            <a:endParaRPr lang="en-IN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855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D317-D734-4360-ACB4-8A24E73543FA}" type="datetimeFigureOut">
              <a:rPr lang="en-IN" smtClean="0"/>
              <a:t>21-04-2023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2CBE3-6670-4ADB-ABD2-F75DDF3B5E07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300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D317-D734-4360-ACB4-8A24E73543FA}" type="datetimeFigureOut">
              <a:rPr lang="en-IN" smtClean="0"/>
              <a:t>21-04-2023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2CBE3-6670-4ADB-ABD2-F75DDF3B5E0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70957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D317-D734-4360-ACB4-8A24E73543FA}" type="datetimeFigureOut">
              <a:rPr lang="en-IN" smtClean="0"/>
              <a:t>21-04-2023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2CBE3-6670-4ADB-ABD2-F75DDF3B5E07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120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D317-D734-4360-ACB4-8A24E73543FA}" type="datetimeFigureOut">
              <a:rPr lang="en-IN" smtClean="0"/>
              <a:t>21-04-2023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2CBE3-6670-4ADB-ABD2-F75DDF3B5E07}" type="slidenum">
              <a:rPr lang="en-IN" smtClean="0"/>
              <a:t>‹#›</a:t>
            </a:fld>
            <a:endParaRPr lang="en-IN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830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D317-D734-4360-ACB4-8A24E73543FA}" type="datetimeFigureOut">
              <a:rPr lang="en-IN" smtClean="0"/>
              <a:t>21-04-2023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2CBE3-6670-4ADB-ABD2-F75DDF3B5E07}" type="slidenum">
              <a:rPr lang="en-IN" smtClean="0"/>
              <a:t>‹#›</a:t>
            </a:fld>
            <a:endParaRPr lang="en-IN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777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D317-D734-4360-ACB4-8A24E73543FA}" type="datetimeFigureOut">
              <a:rPr lang="en-IN" smtClean="0"/>
              <a:t>21-04-2023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2CBE3-6670-4ADB-ABD2-F75DDF3B5E07}" type="slidenum">
              <a:rPr lang="en-IN" smtClean="0"/>
              <a:t>‹#›</a:t>
            </a:fld>
            <a:endParaRPr lang="en-IN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231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D317-D734-4360-ACB4-8A24E73543FA}" type="datetimeFigureOut">
              <a:rPr lang="en-IN" smtClean="0"/>
              <a:t>21-04-2023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2CBE3-6670-4ADB-ABD2-F75DDF3B5E0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11161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D317-D734-4360-ACB4-8A24E73543FA}" type="datetimeFigureOut">
              <a:rPr lang="en-IN" smtClean="0"/>
              <a:t>21-04-2023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2CBE3-6670-4ADB-ABD2-F75DDF3B5E07}" type="slidenum">
              <a:rPr lang="en-IN" smtClean="0"/>
              <a:t>‹#›</a:t>
            </a:fld>
            <a:endParaRPr lang="en-IN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86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D317-D734-4360-ACB4-8A24E73543FA}" type="datetimeFigureOut">
              <a:rPr lang="en-IN" smtClean="0"/>
              <a:t>21-04-2023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2CBE3-6670-4ADB-ABD2-F75DDF3B5E0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44896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D317-D734-4360-ACB4-8A24E73543FA}" type="datetimeFigureOut">
              <a:rPr lang="en-IN" smtClean="0"/>
              <a:t>21-04-2023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2CBE3-6670-4ADB-ABD2-F75DDF3B5E07}" type="slidenum">
              <a:rPr lang="en-IN" smtClean="0"/>
              <a:t>‹#›</a:t>
            </a:fld>
            <a:endParaRPr lang="en-IN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524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D317-D734-4360-ACB4-8A24E73543FA}" type="datetimeFigureOut">
              <a:rPr lang="en-IN" smtClean="0"/>
              <a:t>21-04-2023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2CBE3-6670-4ADB-ABD2-F75DDF3B5E07}" type="slidenum">
              <a:rPr lang="en-IN" smtClean="0"/>
              <a:t>‹#›</a:t>
            </a:fld>
            <a:endParaRPr lang="en-IN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652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D317-D734-4360-ACB4-8A24E73543FA}" type="datetimeFigureOut">
              <a:rPr lang="en-IN" smtClean="0"/>
              <a:t>21-04-2023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2CBE3-6670-4ADB-ABD2-F75DDF3B5E0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91813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D317-D734-4360-ACB4-8A24E73543FA}" type="datetimeFigureOut">
              <a:rPr lang="en-IN" smtClean="0"/>
              <a:t>21-04-2023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2CBE3-6670-4ADB-ABD2-F75DDF3B5E07}" type="slidenum">
              <a:rPr lang="en-IN" smtClean="0"/>
              <a:t>‹#›</a:t>
            </a:fld>
            <a:endParaRPr lang="en-IN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23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D317-D734-4360-ACB4-8A24E73543FA}" type="datetimeFigureOut">
              <a:rPr lang="en-IN" smtClean="0"/>
              <a:t>21-04-2023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2CBE3-6670-4ADB-ABD2-F75DDF3B5E0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56826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857D317-D734-4360-ACB4-8A24E73543FA}" type="datetimeFigureOut">
              <a:rPr lang="en-IN" smtClean="0"/>
              <a:t>21-04-2023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CF2CBE3-6670-4ADB-ABD2-F75DDF3B5E0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3814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86897"/>
            <a:ext cx="6815669" cy="1515533"/>
          </a:xfrm>
        </p:spPr>
        <p:txBody>
          <a:bodyPr/>
          <a:lstStyle/>
          <a:p>
            <a:r>
              <a:rPr lang="en-IN" dirty="0"/>
              <a:t>Loans &amp; Deposits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en-IN" dirty="0"/>
          </a:p>
          <a:p>
            <a:r>
              <a:rPr lang="en-IN" dirty="0"/>
              <a:t>By CA Abhijit Sanzgiri </a:t>
            </a:r>
          </a:p>
          <a:p>
            <a:pPr algn="l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62685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Acceptance of Deposits from Members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  <a:p>
            <a:r>
              <a:rPr lang="en-IN" dirty="0"/>
              <a:t>As per Sec 73 - Private Co. or Public Co. can accept deposits from its members.</a:t>
            </a:r>
          </a:p>
          <a:p>
            <a:r>
              <a:rPr lang="en-IN" dirty="0"/>
              <a:t>Pass a resolution in GM.</a:t>
            </a:r>
          </a:p>
          <a:p>
            <a:r>
              <a:rPr lang="en-IN" dirty="0"/>
              <a:t>Company to certify that it has not committed any default in repayment of deposits accepted &amp; payment of interest on such deposits.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9446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Eligibility for deposits from public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Public Co. having: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/>
              <a:t> Net worth ≥ 100 crores</a:t>
            </a:r>
          </a:p>
          <a:p>
            <a:pPr marL="0" indent="0">
              <a:buNone/>
            </a:pPr>
            <a:r>
              <a:rPr lang="en-IN" dirty="0"/>
              <a:t> 			OR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IN" dirty="0"/>
              <a:t>Turnover ≥ 500 crores</a:t>
            </a:r>
          </a:p>
          <a:p>
            <a:r>
              <a:rPr lang="en-IN" dirty="0"/>
              <a:t>Pass SR in general meeting, ordinary resolution if proposed deposits &amp; existing deposits are &lt; Net Worth.</a:t>
            </a:r>
          </a:p>
        </p:txBody>
      </p:sp>
    </p:spTree>
    <p:extLst>
      <p:ext uri="{BB962C8B-B14F-4D97-AF65-F5344CB8AC3E}">
        <p14:creationId xmlns:p14="http://schemas.microsoft.com/office/powerpoint/2010/main" val="715424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Depositor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IN" dirty="0"/>
          </a:p>
          <a:p>
            <a:r>
              <a:rPr lang="en-IN" sz="3200" dirty="0"/>
              <a:t>Defined by Rule 2(1)(d)</a:t>
            </a:r>
          </a:p>
          <a:p>
            <a:r>
              <a:rPr lang="en-IN" sz="3200" dirty="0"/>
              <a:t>Member who made a deposit in a Co. in accordance with Sec 73</a:t>
            </a:r>
          </a:p>
          <a:p>
            <a:r>
              <a:rPr lang="en-IN" sz="3200" dirty="0"/>
              <a:t>Any person who made deposit in an eligible Co. in accordance with Sec 76.</a:t>
            </a:r>
          </a:p>
        </p:txBody>
      </p:sp>
    </p:spTree>
    <p:extLst>
      <p:ext uri="{BB962C8B-B14F-4D97-AF65-F5344CB8AC3E}">
        <p14:creationId xmlns:p14="http://schemas.microsoft.com/office/powerpoint/2010/main" val="1585579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90550"/>
            <a:ext cx="5338763" cy="969963"/>
          </a:xfrm>
        </p:spPr>
        <p:txBody>
          <a:bodyPr>
            <a:normAutofit/>
          </a:bodyPr>
          <a:lstStyle/>
          <a:p>
            <a:r>
              <a:rPr lang="en-IN" dirty="0"/>
              <a:t>FORMS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12326207"/>
              </p:ext>
            </p:extLst>
          </p:nvPr>
        </p:nvGraphicFramePr>
        <p:xfrm>
          <a:off x="1094282" y="1693888"/>
          <a:ext cx="10335718" cy="4485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Straight Connector 7"/>
          <p:cNvCxnSpPr/>
          <p:nvPr/>
        </p:nvCxnSpPr>
        <p:spPr>
          <a:xfrm flipV="1">
            <a:off x="1241367" y="1549862"/>
            <a:ext cx="9611360" cy="101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948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51104" y="755134"/>
            <a:ext cx="62181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000" dirty="0"/>
              <a:t>Limits for Accepting Deposits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016743"/>
              </p:ext>
            </p:extLst>
          </p:nvPr>
        </p:nvGraphicFramePr>
        <p:xfrm>
          <a:off x="1473200" y="1645921"/>
          <a:ext cx="9489440" cy="4368796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558540">
                  <a:extLst>
                    <a:ext uri="{9D8B030D-6E8A-4147-A177-3AD203B41FA5}">
                      <a16:colId xmlns:a16="http://schemas.microsoft.com/office/drawing/2014/main" val="2063403029"/>
                    </a:ext>
                  </a:extLst>
                </a:gridCol>
                <a:gridCol w="2767753">
                  <a:extLst>
                    <a:ext uri="{9D8B030D-6E8A-4147-A177-3AD203B41FA5}">
                      <a16:colId xmlns:a16="http://schemas.microsoft.com/office/drawing/2014/main" val="705183323"/>
                    </a:ext>
                  </a:extLst>
                </a:gridCol>
                <a:gridCol w="3163147">
                  <a:extLst>
                    <a:ext uri="{9D8B030D-6E8A-4147-A177-3AD203B41FA5}">
                      <a16:colId xmlns:a16="http://schemas.microsoft.com/office/drawing/2014/main" val="3068036077"/>
                    </a:ext>
                  </a:extLst>
                </a:gridCol>
              </a:tblGrid>
              <a:tr h="516055">
                <a:tc>
                  <a:txBody>
                    <a:bodyPr/>
                    <a:lstStyle/>
                    <a:p>
                      <a:r>
                        <a:rPr lang="en-IN" sz="2400" dirty="0"/>
                        <a:t>TYPES OF 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MEMBER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PUBLIC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9297261"/>
                  </a:ext>
                </a:extLst>
              </a:tr>
              <a:tr h="51605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2400"/>
                        <a:t>Eligible Co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066517"/>
                  </a:ext>
                </a:extLst>
              </a:tr>
              <a:tr h="51605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2400"/>
                        <a:t>Private</a:t>
                      </a:r>
                      <a:r>
                        <a:rPr lang="en-IN" sz="2400" baseline="0"/>
                        <a:t> Co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66484"/>
                  </a:ext>
                </a:extLst>
              </a:tr>
              <a:tr h="1272466">
                <a:tc>
                  <a:txBody>
                    <a:bodyPr/>
                    <a:lstStyle/>
                    <a:p>
                      <a:pPr marL="468313" indent="-285750">
                        <a:buClr>
                          <a:schemeClr val="tx1"/>
                        </a:buClr>
                        <a:buSzPct val="130000"/>
                        <a:buFont typeface="Garamond" panose="02020404030301010803" pitchFamily="18" charset="0"/>
                        <a:buChar char="–"/>
                      </a:pPr>
                      <a:r>
                        <a:rPr lang="en-IN" sz="2400" dirty="0"/>
                        <a:t>Start-up</a:t>
                      </a:r>
                      <a:r>
                        <a:rPr lang="en-IN" sz="2400" baseline="0" dirty="0"/>
                        <a:t> for 5 years</a:t>
                      </a:r>
                    </a:p>
                    <a:p>
                      <a:pPr marL="468313" indent="-285750">
                        <a:buClr>
                          <a:schemeClr val="tx1"/>
                        </a:buClr>
                        <a:buSzPct val="130000"/>
                        <a:buFont typeface="Garamond" panose="02020404030301010803" pitchFamily="18" charset="0"/>
                        <a:buChar char="–"/>
                      </a:pPr>
                      <a:r>
                        <a:rPr lang="en-IN" sz="2400" baseline="0" dirty="0"/>
                        <a:t>Not Subsidiary/ associate Co. 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Limit prescribed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846971"/>
                  </a:ext>
                </a:extLst>
              </a:tr>
              <a:tr h="51605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2400" dirty="0"/>
                        <a:t>Specified</a:t>
                      </a:r>
                      <a:r>
                        <a:rPr lang="en-IN" sz="2400" baseline="0" dirty="0"/>
                        <a:t> </a:t>
                      </a:r>
                      <a:r>
                        <a:rPr lang="en-IN" sz="2400" baseline="0"/>
                        <a:t>IFSC Public Co.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268723"/>
                  </a:ext>
                </a:extLst>
              </a:tr>
              <a:tr h="51605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2400" dirty="0"/>
                        <a:t>Other </a:t>
                      </a:r>
                      <a:r>
                        <a:rPr lang="en-IN" sz="2400"/>
                        <a:t>than Eligible Co.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049878"/>
                  </a:ext>
                </a:extLst>
              </a:tr>
              <a:tr h="51605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2400"/>
                        <a:t>Government Eligible Co.</a:t>
                      </a:r>
                      <a:endParaRPr lang="en-IN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35%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95970"/>
                  </a:ext>
                </a:extLst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 flipV="1">
            <a:off x="1209040" y="1513840"/>
            <a:ext cx="9611360" cy="101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910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Advertiement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800" dirty="0"/>
              <a:t>Advertisement to file the copy of the advertisement with ROC signed by all directors o</a:t>
            </a:r>
          </a:p>
          <a:p>
            <a:pPr marL="0" indent="0">
              <a:buNone/>
            </a:pPr>
            <a:r>
              <a:rPr lang="en-IN" sz="2800" dirty="0"/>
              <a:t>Advertisement can be issued only after 30 days of the ROC filing that states Credit Rating, Statement of Financial Position, Portion of secured &amp; unsecured deposit,  names of deposit trustees, details of the scheme, amounts due towards previous deposits accepted earlier.    </a:t>
            </a:r>
          </a:p>
        </p:txBody>
      </p:sp>
    </p:spTree>
    <p:extLst>
      <p:ext uri="{BB962C8B-B14F-4D97-AF65-F5344CB8AC3E}">
        <p14:creationId xmlns:p14="http://schemas.microsoft.com/office/powerpoint/2010/main" val="941863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Terms &amp; Conditions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/>
              <a:t>Tenure - </a:t>
            </a:r>
            <a:r>
              <a:rPr lang="en-IN" dirty="0"/>
              <a:t>6 to 36 months</a:t>
            </a:r>
          </a:p>
          <a:p>
            <a:pPr marL="0" lvl="0" indent="0">
              <a:buNone/>
            </a:pPr>
            <a:r>
              <a:rPr lang="en-US" b="1" dirty="0"/>
              <a:t>Exception -</a:t>
            </a:r>
            <a:r>
              <a:rPr lang="en-US" dirty="0"/>
              <a:t> Short term deposit &lt; 6 months can be accepted</a:t>
            </a:r>
            <a:endParaRPr lang="en-IN" sz="1200" dirty="0"/>
          </a:p>
          <a:p>
            <a:pPr lvl="1"/>
            <a:r>
              <a:rPr lang="en-US" dirty="0"/>
              <a:t>Tenure can not be &lt; 3 months.</a:t>
            </a:r>
            <a:endParaRPr lang="en-IN" sz="1200" dirty="0"/>
          </a:p>
          <a:p>
            <a:pPr lvl="1"/>
            <a:r>
              <a:rPr lang="en-US" dirty="0"/>
              <a:t>Such deposit do not exceed 10% of SC + Free Res. +SP</a:t>
            </a:r>
            <a:endParaRPr lang="en-IN" sz="1200" dirty="0"/>
          </a:p>
          <a:p>
            <a:r>
              <a:rPr lang="en-IN" dirty="0"/>
              <a:t>Maximum 3 Joint depositors</a:t>
            </a:r>
          </a:p>
          <a:p>
            <a:r>
              <a:rPr lang="en-IN" dirty="0"/>
              <a:t>No rights to make any alterations directly or indirectly to acceptance of deposits</a:t>
            </a:r>
          </a:p>
          <a:p>
            <a:r>
              <a:rPr lang="en-IN" dirty="0"/>
              <a:t>No acceptance/ renewal of deposits at a brokerage exceeding maximum rate prescribed by RBI for NBFC to pay their public deposits.</a:t>
            </a:r>
          </a:p>
        </p:txBody>
      </p:sp>
    </p:spTree>
    <p:extLst>
      <p:ext uri="{BB962C8B-B14F-4D97-AF65-F5344CB8AC3E}">
        <p14:creationId xmlns:p14="http://schemas.microsoft.com/office/powerpoint/2010/main" val="1070593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42900"/>
            <a:ext cx="9601200" cy="1303338"/>
          </a:xfrm>
        </p:spPr>
        <p:txBody>
          <a:bodyPr>
            <a:normAutofit fontScale="90000"/>
          </a:bodyPr>
          <a:lstStyle/>
          <a:p>
            <a:r>
              <a:rPr lang="en-IN" dirty="0"/>
              <a:t>                </a:t>
            </a:r>
            <a:br>
              <a:rPr lang="en-IN" dirty="0"/>
            </a:br>
            <a:r>
              <a:rPr lang="en-IN" dirty="0"/>
              <a:t>             </a:t>
            </a:r>
            <a:r>
              <a:rPr lang="en-IN" sz="4000" dirty="0"/>
              <a:t>Sec 74 - Repaying deposits (prior this Act)</a:t>
            </a:r>
            <a:br>
              <a:rPr lang="en-IN" sz="4000" dirty="0"/>
            </a:b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0" y="1500188"/>
            <a:ext cx="10668000" cy="4718050"/>
          </a:xfrm>
        </p:spPr>
        <p:txBody>
          <a:bodyPr>
            <a:normAutofit fontScale="85000" lnSpcReduction="20000"/>
          </a:bodyPr>
          <a:lstStyle/>
          <a:p>
            <a:endParaRPr lang="en-IN" dirty="0"/>
          </a:p>
          <a:p>
            <a:pPr marL="630238" indent="-366713">
              <a:buFont typeface="+mj-lt"/>
              <a:buAutoNum type="arabicPeriod"/>
            </a:pPr>
            <a:r>
              <a:rPr lang="en-IN" dirty="0"/>
              <a:t>File Form DPT 3 within 3months from commencement of this act comprising of:</a:t>
            </a:r>
          </a:p>
          <a:p>
            <a:pPr marL="1087438" indent="-457200">
              <a:buAutoNum type="alphaLcParenR"/>
            </a:pPr>
            <a:r>
              <a:rPr lang="en-US" dirty="0"/>
              <a:t>All deposits accepted by the Co. </a:t>
            </a:r>
          </a:p>
          <a:p>
            <a:pPr marL="1087438" indent="-457200">
              <a:buAutoNum type="alphaLcParenR"/>
            </a:pPr>
            <a:r>
              <a:rPr lang="en-US" dirty="0"/>
              <a:t>Amount remaining unpaid on those deposits including interest element </a:t>
            </a:r>
          </a:p>
          <a:p>
            <a:pPr marL="1087438" indent="-457200">
              <a:buAutoNum type="alphaLcParenR"/>
            </a:pPr>
            <a:r>
              <a:rPr lang="en-US" dirty="0"/>
              <a:t>Arrangements made for these payments</a:t>
            </a:r>
          </a:p>
          <a:p>
            <a:pPr marL="720725" indent="-457200">
              <a:buFont typeface="+mj-lt"/>
              <a:buAutoNum type="arabicPeriod" startAt="2"/>
            </a:pPr>
            <a:r>
              <a:rPr lang="en-US" dirty="0"/>
              <a:t>Repay deposits within 3 years of commencement of the Act or expiry of those </a:t>
            </a:r>
          </a:p>
          <a:p>
            <a:pPr marL="263525" indent="0">
              <a:buNone/>
            </a:pPr>
            <a:r>
              <a:rPr lang="en-US" dirty="0"/>
              <a:t>        deposit terms, whichever is the earliest.</a:t>
            </a:r>
            <a:endParaRPr lang="en-IN" dirty="0"/>
          </a:p>
          <a:p>
            <a:pPr marL="720725" indent="-457200">
              <a:buFont typeface="+mj-lt"/>
              <a:buAutoNum type="arabicPeriod" startAt="3"/>
            </a:pPr>
            <a:r>
              <a:rPr lang="en-US" dirty="0"/>
              <a:t>Co can apply to the Tribunal for extension of time to repay the deposit amounts which can </a:t>
            </a:r>
          </a:p>
          <a:p>
            <a:pPr marL="263525" indent="0">
              <a:buNone/>
            </a:pPr>
            <a:r>
              <a:rPr lang="en-US" dirty="0"/>
              <a:t>	     be extended by the Tribunal after reviewing - - </a:t>
            </a:r>
          </a:p>
          <a:p>
            <a:pPr marL="1087438" indent="-457200">
              <a:buAutoNum type="alphaLcParenR"/>
            </a:pPr>
            <a:r>
              <a:rPr lang="en-US" dirty="0"/>
              <a:t>Co’s financial position  </a:t>
            </a:r>
          </a:p>
          <a:p>
            <a:pPr marL="1087438" indent="-457200">
              <a:buAutoNum type="alphaLcParenR"/>
            </a:pPr>
            <a:r>
              <a:rPr lang="en-US" dirty="0"/>
              <a:t>Amount of deposits to be repaid, including interest  </a:t>
            </a:r>
          </a:p>
          <a:p>
            <a:pPr marL="1087438" indent="-457200">
              <a:buAutoNum type="alphaLcParenR"/>
            </a:pPr>
            <a:r>
              <a:rPr lang="en-US" dirty="0"/>
              <a:t>Such other related matters.</a:t>
            </a:r>
          </a:p>
          <a:p>
            <a:pPr marL="263525" indent="0">
              <a:buNone/>
            </a:pPr>
            <a:endParaRPr lang="en-IN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188720" y="1426846"/>
            <a:ext cx="9611360" cy="101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881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Deposit Repayment Reserve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  <a:p>
            <a:endParaRPr lang="en-IN" dirty="0"/>
          </a:p>
          <a:p>
            <a:r>
              <a:rPr lang="en-IN" dirty="0"/>
              <a:t>All Co’s receiving deposits have to maintain a Deposit Repayment Reserve where a sum not &lt; 20% of the amount of its deposits maturing during the FY &amp; the FY next following &amp; keeping it in a separate bank account called Deposit Repayment Reserve Account.</a:t>
            </a:r>
          </a:p>
        </p:txBody>
      </p:sp>
    </p:spTree>
    <p:extLst>
      <p:ext uri="{BB962C8B-B14F-4D97-AF65-F5344CB8AC3E}">
        <p14:creationId xmlns:p14="http://schemas.microsoft.com/office/powerpoint/2010/main" val="2085821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Register of Deposits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  <a:p>
            <a:r>
              <a:rPr lang="en-IN" dirty="0"/>
              <a:t>Register kept at the registered office with separate entries of depositors within 7 days from issuance of receipts, authenticated by director/ secretary/ officer authorised by board</a:t>
            </a:r>
          </a:p>
          <a:p>
            <a:r>
              <a:rPr lang="en-IN" dirty="0"/>
              <a:t>Register to be preserved for at least 8 calendar years.</a:t>
            </a:r>
          </a:p>
        </p:txBody>
      </p:sp>
    </p:spTree>
    <p:extLst>
      <p:ext uri="{BB962C8B-B14F-4D97-AF65-F5344CB8AC3E}">
        <p14:creationId xmlns:p14="http://schemas.microsoft.com/office/powerpoint/2010/main" val="2313876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Acceptance of Deposits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Section 73 -76A</a:t>
            </a:r>
          </a:p>
        </p:txBody>
      </p:sp>
    </p:spTree>
    <p:extLst>
      <p:ext uri="{BB962C8B-B14F-4D97-AF65-F5344CB8AC3E}">
        <p14:creationId xmlns:p14="http://schemas.microsoft.com/office/powerpoint/2010/main" val="1092003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Disclosures in FS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  <a:p>
            <a:r>
              <a:rPr lang="en-IN" sz="3200" dirty="0"/>
              <a:t>Disclose in it’s FS about money received by directors through notes.</a:t>
            </a:r>
          </a:p>
          <a:p>
            <a:r>
              <a:rPr lang="en-IN" sz="3200" dirty="0"/>
              <a:t>Private Co. to also disclose relatives of such directors.</a:t>
            </a:r>
          </a:p>
        </p:txBody>
      </p:sp>
    </p:spTree>
    <p:extLst>
      <p:ext uri="{BB962C8B-B14F-4D97-AF65-F5344CB8AC3E}">
        <p14:creationId xmlns:p14="http://schemas.microsoft.com/office/powerpoint/2010/main" val="73645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12763"/>
            <a:ext cx="10245725" cy="900112"/>
          </a:xfrm>
        </p:spPr>
        <p:txBody>
          <a:bodyPr/>
          <a:lstStyle/>
          <a:p>
            <a:r>
              <a:rPr lang="en-IN" dirty="0"/>
              <a:t>Accepting deposits from public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89038" y="1412875"/>
            <a:ext cx="11002962" cy="4530725"/>
          </a:xfrm>
        </p:spPr>
        <p:txBody>
          <a:bodyPr>
            <a:noAutofit/>
          </a:bodyPr>
          <a:lstStyle/>
          <a:p>
            <a:r>
              <a:rPr lang="en-US" sz="2100" dirty="0"/>
              <a:t>Pass SR &amp; file the same with ROC before making any invitation to Public. </a:t>
            </a:r>
          </a:p>
          <a:p>
            <a:r>
              <a:rPr lang="en-US" sz="2100" dirty="0"/>
              <a:t>Obtain credit rating &amp; file with ROC along with DPT 3. </a:t>
            </a:r>
          </a:p>
          <a:p>
            <a:r>
              <a:rPr lang="en-US" sz="2100" dirty="0"/>
              <a:t>Create Charge &lt; 30 days of such acceptance on its assets for amount not &lt; deposits accepted. </a:t>
            </a:r>
          </a:p>
          <a:p>
            <a:r>
              <a:rPr lang="en-US" sz="2100" dirty="0"/>
              <a:t>Issue a circular (Form DPT-1)- English &amp; vernacular language- to place on its website, if any </a:t>
            </a:r>
          </a:p>
          <a:p>
            <a:r>
              <a:rPr lang="en-US" sz="2100" dirty="0"/>
              <a:t>Execute a deposit trust deed in Form DPT-2 &lt; 7 days before issuing the circular. </a:t>
            </a:r>
          </a:p>
          <a:p>
            <a:r>
              <a:rPr lang="en-US" sz="2100" dirty="0"/>
              <a:t>Furnish receipt &lt; 21 days of amount received to the depositor. </a:t>
            </a:r>
          </a:p>
          <a:p>
            <a:r>
              <a:rPr lang="en-US" sz="2100" dirty="0"/>
              <a:t>Deposit sum  not &lt; 20% of deposits maturing during a FY &amp; FY next following, &amp; keep in a separate scheduled bank account called as Deposit Repayment Reserve Account. </a:t>
            </a:r>
          </a:p>
          <a:p>
            <a:r>
              <a:rPr lang="en-US" sz="2100" dirty="0"/>
              <a:t>Not invite or accept or renew any deposit in any form, carrying @ ROI or pay brokerage at rate exceeding NBFC norms </a:t>
            </a:r>
            <a:endParaRPr lang="en-IN" sz="2100" dirty="0"/>
          </a:p>
        </p:txBody>
      </p:sp>
    </p:spTree>
    <p:extLst>
      <p:ext uri="{BB962C8B-B14F-4D97-AF65-F5344CB8AC3E}">
        <p14:creationId xmlns:p14="http://schemas.microsoft.com/office/powerpoint/2010/main" val="1871444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00025"/>
            <a:ext cx="9601200" cy="1303338"/>
          </a:xfrm>
        </p:spPr>
        <p:txBody>
          <a:bodyPr/>
          <a:lstStyle/>
          <a:p>
            <a:r>
              <a:rPr lang="en-IN" dirty="0"/>
              <a:t>Acceptance of deposits from Public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60475" y="1209675"/>
            <a:ext cx="10931525" cy="5170488"/>
          </a:xfrm>
        </p:spPr>
        <p:txBody>
          <a:bodyPr>
            <a:noAutofit/>
          </a:bodyPr>
          <a:lstStyle/>
          <a:p>
            <a:r>
              <a:rPr lang="en-US" sz="2000" dirty="0"/>
              <a:t>BOD at a GM convened pass a resolution for obtaining deposit from its Members subject to their approval.</a:t>
            </a:r>
          </a:p>
          <a:p>
            <a:r>
              <a:rPr lang="en-US" sz="2000" dirty="0"/>
              <a:t>BOD to approve Application Forms for accepting deposits (containing a declaration that deposit is not made out of borrowed fund), format of Receipt of Deposit &amp; for Register of Deposits. </a:t>
            </a:r>
          </a:p>
          <a:p>
            <a:r>
              <a:rPr lang="en-US" sz="2000" dirty="0"/>
              <a:t>Obtain approval of members by Passing OR in GM; </a:t>
            </a:r>
          </a:p>
          <a:p>
            <a:r>
              <a:rPr lang="en-US" sz="2000" dirty="0"/>
              <a:t>Accept Application Forms for accepting deposits containing the aforesaid declaration; </a:t>
            </a:r>
          </a:p>
          <a:p>
            <a:r>
              <a:rPr lang="en-US" sz="2000" dirty="0"/>
              <a:t>Furnish deposit receipt to depositors &lt; 21 days from date of receipt or realization of cheques. </a:t>
            </a:r>
          </a:p>
          <a:p>
            <a:r>
              <a:rPr lang="en-US" sz="2000" dirty="0"/>
              <a:t>Maintain register of deposit &amp; make entries &lt;  7 days from date of issuance of deposit receipt &amp; such entries authenticated by a directors &amp; Co. secretary of the Co. </a:t>
            </a:r>
          </a:p>
          <a:p>
            <a:r>
              <a:rPr lang="en-US" sz="2000" dirty="0"/>
              <a:t>Not accept deposits repayable on demand or for a period &lt;6 &amp; &gt;36 months from date of acceptance or </a:t>
            </a:r>
          </a:p>
          <a:p>
            <a:r>
              <a:rPr lang="en-US" sz="2000" dirty="0"/>
              <a:t>Pvt Co. accepting deposit to file Form DPT-3 with ROC, annually before 30th June, of every year &amp; furnish information contained therein as on the 31st March of that year duly audited .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3094451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Penalty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95972"/>
            <a:ext cx="9601196" cy="3539068"/>
          </a:xfrm>
        </p:spPr>
        <p:txBody>
          <a:bodyPr>
            <a:normAutofit fontScale="92500" lnSpcReduction="10000"/>
          </a:bodyPr>
          <a:lstStyle/>
          <a:p>
            <a:r>
              <a:rPr lang="en-IN" dirty="0"/>
              <a:t>Penal interest rate is 18% for overdue period whether matured &amp; claimed but remaining unpaid.</a:t>
            </a:r>
          </a:p>
          <a:p>
            <a:r>
              <a:rPr lang="en-IN" dirty="0"/>
              <a:t>Co. &amp; officer in default to pay a fine up to Rs.5000/- where a continuing offence will lead to a fine of Rs. 500 per day.</a:t>
            </a:r>
          </a:p>
          <a:p>
            <a:r>
              <a:rPr lang="en-IN" dirty="0"/>
              <a:t>Sec 76A, - Failure to repay deposits &amp; interest within a specific time or time allowed by the Tribunal then:</a:t>
            </a:r>
          </a:p>
          <a:p>
            <a:pPr marL="457200" indent="-193675">
              <a:buFont typeface="+mj-lt"/>
              <a:buAutoNum type="arabicPeriod"/>
            </a:pPr>
            <a:r>
              <a:rPr lang="en-IN" dirty="0"/>
              <a:t> Co. to pay twice amount deposited or fine up to 1 crore extendable to 10 crores.</a:t>
            </a:r>
          </a:p>
          <a:p>
            <a:pPr marL="457200" indent="-193675">
              <a:buFont typeface="+mj-lt"/>
              <a:buAutoNum type="arabicPeriod"/>
            </a:pPr>
            <a:r>
              <a:rPr lang="en-IN" dirty="0"/>
              <a:t>Officer in default will be imprisoned for 7 years or fined 25 lacs extendable to Rs.2 crores or both.</a:t>
            </a:r>
          </a:p>
        </p:txBody>
      </p:sp>
    </p:spTree>
    <p:extLst>
      <p:ext uri="{BB962C8B-B14F-4D97-AF65-F5344CB8AC3E}">
        <p14:creationId xmlns:p14="http://schemas.microsoft.com/office/powerpoint/2010/main" val="32782628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For Fraudulent intentions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800" dirty="0"/>
              <a:t>As per Sec 75 of Co’s Act, 2013:</a:t>
            </a:r>
          </a:p>
          <a:p>
            <a:pPr lvl="0"/>
            <a:r>
              <a:rPr lang="en-US" sz="2800" dirty="0"/>
              <a:t>Every officer responsible – personally liable for all losses/ damages incurred by depositors without any limitation to liability</a:t>
            </a:r>
            <a:endParaRPr lang="en-IN" sz="2800" dirty="0"/>
          </a:p>
          <a:p>
            <a:pPr lvl="0"/>
            <a:r>
              <a:rPr lang="en-US" sz="2800" dirty="0"/>
              <a:t>Liability under Sec 447 - imprisonment (6m – 10 years) +Fine up to 3 times the amount of fraud</a:t>
            </a:r>
          </a:p>
          <a:p>
            <a:pPr lvl="0"/>
            <a:r>
              <a:rPr lang="en-US" sz="2800" dirty="0"/>
              <a:t>Section also applies on failure to comply with Sec 74 provisions 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8209555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20688"/>
            <a:ext cx="9601200" cy="1303337"/>
          </a:xfrm>
        </p:spPr>
        <p:txBody>
          <a:bodyPr/>
          <a:lstStyle/>
          <a:p>
            <a:r>
              <a:rPr lang="en-IN" dirty="0"/>
              <a:t>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85913" y="1724025"/>
            <a:ext cx="10606087" cy="4808538"/>
          </a:xfrm>
        </p:spPr>
        <p:txBody>
          <a:bodyPr numCol="2">
            <a:noAutofit/>
          </a:bodyPr>
          <a:lstStyle/>
          <a:p>
            <a:pPr lvl="0"/>
            <a:r>
              <a:rPr lang="en-US" sz="2000" dirty="0"/>
              <a:t>Rule 7: Appointment of Trustee for depositors</a:t>
            </a:r>
            <a:endParaRPr lang="en-IN" sz="2000" dirty="0"/>
          </a:p>
          <a:p>
            <a:pPr lvl="0"/>
            <a:r>
              <a:rPr lang="en-US" sz="2000" dirty="0"/>
              <a:t>Rule 8: Duties of Trustees.</a:t>
            </a:r>
            <a:endParaRPr lang="en-IN" sz="2000" dirty="0"/>
          </a:p>
          <a:p>
            <a:pPr lvl="0"/>
            <a:r>
              <a:rPr lang="en-US" sz="2000" dirty="0"/>
              <a:t>Rule 9: Meeting of Depositors</a:t>
            </a:r>
            <a:endParaRPr lang="en-IN" sz="2000" dirty="0"/>
          </a:p>
          <a:p>
            <a:pPr lvl="0"/>
            <a:r>
              <a:rPr lang="en-US" sz="2000" dirty="0"/>
              <a:t>Rule 10: Form of application for deposits.</a:t>
            </a:r>
            <a:endParaRPr lang="en-IN" sz="2000" dirty="0"/>
          </a:p>
          <a:p>
            <a:pPr lvl="0"/>
            <a:r>
              <a:rPr lang="en-US" sz="2000" dirty="0"/>
              <a:t>Rule 11: Power to nominate.</a:t>
            </a:r>
            <a:endParaRPr lang="en-IN" sz="2000" dirty="0"/>
          </a:p>
          <a:p>
            <a:pPr lvl="0"/>
            <a:r>
              <a:rPr lang="en-US" sz="2000" dirty="0"/>
              <a:t>Rule 12: Furnishing deposit receipts to depositors </a:t>
            </a:r>
            <a:endParaRPr lang="en-IN" sz="2000" dirty="0"/>
          </a:p>
          <a:p>
            <a:pPr lvl="0"/>
            <a:r>
              <a:rPr lang="en-US" sz="2000" dirty="0"/>
              <a:t>Rule 13: Maintenance of liquid assets &amp; creation of Deposit Repayment Reserve account </a:t>
            </a:r>
            <a:endParaRPr lang="en-IN" sz="2000" dirty="0"/>
          </a:p>
          <a:p>
            <a:pPr lvl="0"/>
            <a:r>
              <a:rPr lang="en-US" sz="2000" dirty="0"/>
              <a:t>Rule 14: Register of deposits</a:t>
            </a:r>
            <a:endParaRPr lang="en-IN" sz="2000" dirty="0"/>
          </a:p>
          <a:p>
            <a:pPr lvl="0"/>
            <a:endParaRPr lang="en-IN" sz="2000" dirty="0"/>
          </a:p>
          <a:p>
            <a:r>
              <a:rPr lang="en-US" sz="2000" dirty="0"/>
              <a:t>Rule 15 : General provisions on premature repayment of deposits. </a:t>
            </a:r>
          </a:p>
          <a:p>
            <a:pPr lvl="0"/>
            <a:r>
              <a:rPr lang="en-US" sz="2000" dirty="0"/>
              <a:t>Rule 16 : Return of deposits filing .</a:t>
            </a:r>
            <a:endParaRPr lang="en-IN" sz="2000" dirty="0"/>
          </a:p>
          <a:p>
            <a:pPr lvl="0"/>
            <a:r>
              <a:rPr lang="en-US" sz="2000" dirty="0"/>
              <a:t>Rule 16A Disclosures in FS</a:t>
            </a:r>
            <a:endParaRPr lang="en-IN" sz="2000" dirty="0"/>
          </a:p>
          <a:p>
            <a:pPr lvl="0"/>
            <a:r>
              <a:rPr lang="en-US" sz="2000" dirty="0"/>
              <a:t>Rule 17 : Penal rate of interest </a:t>
            </a:r>
            <a:endParaRPr lang="en-IN" sz="2000" dirty="0"/>
          </a:p>
          <a:p>
            <a:pPr lvl="0"/>
            <a:r>
              <a:rPr lang="en-US" sz="2000" dirty="0"/>
              <a:t>Rule 18 : Power of CG to decide certain questions.</a:t>
            </a:r>
            <a:endParaRPr lang="en-IN" sz="2000" dirty="0"/>
          </a:p>
          <a:p>
            <a:r>
              <a:rPr lang="en-US" sz="2000" dirty="0"/>
              <a:t> Rule 19 : Sec 73,74 applicability . </a:t>
            </a:r>
            <a:endParaRPr lang="en-IN" sz="2000" dirty="0"/>
          </a:p>
          <a:p>
            <a:pPr lvl="0"/>
            <a:r>
              <a:rPr lang="en-US" sz="2000" dirty="0"/>
              <a:t>Rule 20 : Statement of deposits existing on  </a:t>
            </a:r>
            <a:r>
              <a:rPr lang="en-US" sz="2000" dirty="0" err="1"/>
              <a:t>dommencement</a:t>
            </a:r>
            <a:r>
              <a:rPr lang="en-US" sz="2000" dirty="0"/>
              <a:t> of Act</a:t>
            </a:r>
            <a:endParaRPr lang="en-IN" sz="2000" dirty="0"/>
          </a:p>
          <a:p>
            <a:pPr lvl="0"/>
            <a:r>
              <a:rPr lang="en-US" sz="2000" dirty="0"/>
              <a:t>Rule 21 : Punishment for contravention</a:t>
            </a:r>
            <a:endParaRPr lang="en-IN" sz="20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209040" y="1513840"/>
            <a:ext cx="9611360" cy="101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1467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BB89E7-2BD7-7366-6ED3-C553629810D6}"/>
              </a:ext>
            </a:extLst>
          </p:cNvPr>
          <p:cNvSpPr txBox="1"/>
          <p:nvPr/>
        </p:nvSpPr>
        <p:spPr>
          <a:xfrm>
            <a:off x="1512360" y="824459"/>
            <a:ext cx="9430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Disclosure by Godrej &amp; Boyce Manufacturing Company Ltd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43CBB2-A4B4-7130-07F9-0F9A63B22A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72" t="36958" r="12582" b="22389"/>
          <a:stretch/>
        </p:blipFill>
        <p:spPr>
          <a:xfrm>
            <a:off x="1512360" y="1780082"/>
            <a:ext cx="9430460" cy="3916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68964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Loans to Directors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Section 185</a:t>
            </a:r>
          </a:p>
        </p:txBody>
      </p:sp>
    </p:spTree>
    <p:extLst>
      <p:ext uri="{BB962C8B-B14F-4D97-AF65-F5344CB8AC3E}">
        <p14:creationId xmlns:p14="http://schemas.microsoft.com/office/powerpoint/2010/main" val="22142543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Loan to Directors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Sec 185(1) -  No Co. shall, Advance loan directly or indirectly, which includes a loan represented by a book debt, Give guarantee or provide security with connection to any loan taken </a:t>
            </a:r>
          </a:p>
          <a:p>
            <a:pPr marL="457200" indent="-457200">
              <a:buAutoNum type="arabicPeriod"/>
            </a:pPr>
            <a:r>
              <a:rPr lang="en-US" dirty="0"/>
              <a:t>Director or</a:t>
            </a:r>
          </a:p>
          <a:p>
            <a:pPr marL="457200" indent="-457200">
              <a:buAutoNum type="arabicPeriod"/>
            </a:pPr>
            <a:r>
              <a:rPr lang="en-US" dirty="0"/>
              <a:t>Directors of its Holding Co. or</a:t>
            </a:r>
          </a:p>
          <a:p>
            <a:pPr marL="457200" indent="-457200">
              <a:buAutoNum type="arabicPeriod"/>
            </a:pPr>
            <a:r>
              <a:rPr lang="en-US" dirty="0"/>
              <a:t>Relative of Directors or</a:t>
            </a:r>
          </a:p>
          <a:p>
            <a:pPr marL="457200" indent="-457200">
              <a:buAutoNum type="arabicPeriod"/>
            </a:pPr>
            <a:r>
              <a:rPr lang="en-US" dirty="0"/>
              <a:t>Partner of the firm in which Director is a Partner or</a:t>
            </a:r>
          </a:p>
          <a:p>
            <a:pPr marL="457200" indent="-457200">
              <a:buAutoNum type="arabicPeriod"/>
            </a:pPr>
            <a:r>
              <a:rPr lang="en-US" dirty="0"/>
              <a:t>Partnership Firm in which its director or its Holding Co. is a Partner</a:t>
            </a:r>
            <a:br>
              <a:rPr lang="en-US" dirty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17174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Loan to interested persons of directors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 185(2) - Co. can give loans to any person/entity in whom any of the directors are interested in subject to certain conditions. </a:t>
            </a:r>
          </a:p>
          <a:p>
            <a:pPr marL="457200" indent="-457200">
              <a:buAutoNum type="arabicPeriod"/>
            </a:pPr>
            <a:r>
              <a:rPr lang="en-US" dirty="0"/>
              <a:t>Approval of shareholder by way of SR &amp; </a:t>
            </a:r>
          </a:p>
          <a:p>
            <a:pPr marL="457200" indent="-457200">
              <a:buAutoNum type="arabicPeriod"/>
            </a:pPr>
            <a:r>
              <a:rPr lang="en-US" dirty="0"/>
              <a:t>Loans is utilized by the borrowing Co. for its principal business activities.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72650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What are deposits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Deposits - Means through which accompany acquires funding </a:t>
            </a:r>
          </a:p>
          <a:p>
            <a:r>
              <a:rPr lang="en-US" dirty="0"/>
              <a:t>Section 2(31) - Co’s Act &amp; Rule 2(1)(v) defines “deposit” - Includes any receipt of money by way of deposit or loan or in any other form by a Co. as may be prescribed, but does not include such categories of amounts received as provided in Rule 2 (1)(c) of Co’s Acceptance of Deposit Rules,2014.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239222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Interested person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79040"/>
            <a:ext cx="10495280" cy="3667760"/>
          </a:xfrm>
        </p:spPr>
        <p:txBody>
          <a:bodyPr>
            <a:normAutofit fontScale="92500"/>
          </a:bodyPr>
          <a:lstStyle/>
          <a:p>
            <a:r>
              <a:rPr lang="en-US" dirty="0"/>
              <a:t>Any Pvt Co. of which any director of the lending Co. is a director or member. </a:t>
            </a:r>
          </a:p>
          <a:p>
            <a:r>
              <a:rPr lang="en-US" dirty="0"/>
              <a:t>Any body corporate at whose GM not &lt; 25% of total voting power may be exercised or controlled by any director of the lending Co, or by 2 or more such directors together. </a:t>
            </a:r>
          </a:p>
          <a:p>
            <a:r>
              <a:rPr lang="en-US" dirty="0"/>
              <a:t>Any body corporate, MD, the BOD, or manager, which is accustomed to act in accordance with directions or instructions of board, or of any director or directors, of lending Co.</a:t>
            </a:r>
          </a:p>
          <a:p>
            <a:r>
              <a:rPr lang="en-US" dirty="0"/>
              <a:t>Any director of lending Co, or of a Co. which is its holding Co. or any partner or relative of any such director; or </a:t>
            </a:r>
          </a:p>
          <a:p>
            <a:r>
              <a:rPr lang="en-US" dirty="0"/>
              <a:t>Any firm in which any such director or relative is a partner;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253114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Restrictions of Co. to grant a loan </a:t>
            </a:r>
            <a:br>
              <a:rPr lang="en-IN" dirty="0"/>
            </a:br>
            <a:r>
              <a:rPr lang="en-IN" dirty="0"/>
              <a:t>Sec 185(3)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Co’s providing Loan to MD/WTD subject to : </a:t>
            </a:r>
          </a:p>
          <a:p>
            <a:pPr marL="630238" indent="-366713">
              <a:buFont typeface="+mj-lt"/>
              <a:buAutoNum type="arabicPeriod"/>
            </a:pPr>
            <a:r>
              <a:rPr lang="en-US" dirty="0"/>
              <a:t>Conditions of service extended to all its employees or </a:t>
            </a:r>
          </a:p>
          <a:p>
            <a:pPr marL="630238" indent="-366713">
              <a:buFont typeface="+mj-lt"/>
              <a:buAutoNum type="arabicPeriod"/>
            </a:pPr>
            <a:r>
              <a:rPr lang="en-US" dirty="0"/>
              <a:t>Pursuant to a scheme approved by SR</a:t>
            </a:r>
          </a:p>
          <a:p>
            <a:r>
              <a:rPr lang="en-US" dirty="0"/>
              <a:t>Co’s providing Loan, Guarantee, Security in their ordinary course of business where interest charged not &lt; prevailing yield of </a:t>
            </a:r>
            <a:r>
              <a:rPr lang="en-US" dirty="0" err="1"/>
              <a:t>GSecs</a:t>
            </a:r>
            <a:r>
              <a:rPr lang="en-US" dirty="0"/>
              <a:t> of 1 year, 3 year, 5 year or 10 year. </a:t>
            </a:r>
          </a:p>
          <a:p>
            <a:r>
              <a:rPr lang="en-US" dirty="0"/>
              <a:t>Loan, Guarantee Security provided by Holding Co. to wholly-owned subsidiary Co. for principal business activities. </a:t>
            </a:r>
          </a:p>
          <a:p>
            <a:r>
              <a:rPr lang="en-US" dirty="0"/>
              <a:t>Guarantee or security provided by Holding Co. to its subsidiary for principal business activities.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444104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Exemption </a:t>
            </a:r>
            <a:r>
              <a:rPr lang="en-IN"/>
              <a:t>to Private Co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 185 not to apply to Private Co- </a:t>
            </a:r>
          </a:p>
          <a:p>
            <a:pPr marL="538163" indent="-355600">
              <a:buFont typeface="+mj-lt"/>
              <a:buAutoNum type="arabicPeriod"/>
            </a:pPr>
            <a:r>
              <a:rPr lang="en-US" dirty="0"/>
              <a:t>In whose share capital no other "body corporate" has invested any money ; </a:t>
            </a:r>
          </a:p>
          <a:p>
            <a:pPr marL="538163" indent="-355600">
              <a:buFont typeface="+mj-lt"/>
              <a:buAutoNum type="arabicPeriod"/>
            </a:pPr>
            <a:r>
              <a:rPr lang="en-US" dirty="0"/>
              <a:t>If borrowing from Banks or FI's or any body corporate is &lt; twice of PUC or 50 crores, whichever is lower ; </a:t>
            </a:r>
          </a:p>
          <a:p>
            <a:pPr marL="538163" indent="-355600">
              <a:buFont typeface="+mj-lt"/>
              <a:buAutoNum type="arabicPeriod"/>
            </a:pPr>
            <a:r>
              <a:rPr lang="en-US" dirty="0"/>
              <a:t>Co has no defaults in repayment of borrowing subsisting at time of making transactions under this section.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798708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Penalty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3305162"/>
              </p:ext>
            </p:extLst>
          </p:nvPr>
        </p:nvGraphicFramePr>
        <p:xfrm>
          <a:off x="1295400" y="2065283"/>
          <a:ext cx="9488214" cy="403597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44107">
                  <a:extLst>
                    <a:ext uri="{9D8B030D-6E8A-4147-A177-3AD203B41FA5}">
                      <a16:colId xmlns:a16="http://schemas.microsoft.com/office/drawing/2014/main" val="3678067851"/>
                    </a:ext>
                  </a:extLst>
                </a:gridCol>
                <a:gridCol w="4744107">
                  <a:extLst>
                    <a:ext uri="{9D8B030D-6E8A-4147-A177-3AD203B41FA5}">
                      <a16:colId xmlns:a16="http://schemas.microsoft.com/office/drawing/2014/main" val="1579951291"/>
                    </a:ext>
                  </a:extLst>
                </a:gridCol>
              </a:tblGrid>
              <a:tr h="581896">
                <a:tc>
                  <a:txBody>
                    <a:bodyPr/>
                    <a:lstStyle/>
                    <a:p>
                      <a:r>
                        <a:rPr lang="en-IN" sz="2000" dirty="0"/>
                        <a:t>PARTY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PROVISION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491029"/>
                  </a:ext>
                </a:extLst>
              </a:tr>
              <a:tr h="581896">
                <a:tc>
                  <a:txBody>
                    <a:bodyPr/>
                    <a:lstStyle/>
                    <a:p>
                      <a:r>
                        <a:rPr lang="en-IN" sz="2000"/>
                        <a:t>Lending Co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Fine 5 Lakh to 25 lakh</a:t>
                      </a:r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969600"/>
                  </a:ext>
                </a:extLst>
              </a:tr>
              <a:tr h="581896">
                <a:tc>
                  <a:txBody>
                    <a:bodyPr/>
                    <a:lstStyle/>
                    <a:p>
                      <a:r>
                        <a:rPr lang="en-IN" sz="2000" dirty="0"/>
                        <a:t>Officer in</a:t>
                      </a:r>
                      <a:r>
                        <a:rPr lang="en-IN" sz="2000" baseline="0" dirty="0"/>
                        <a:t> default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Imprisonment may extend to 6 months or</a:t>
                      </a:r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089167"/>
                  </a:ext>
                </a:extLst>
              </a:tr>
              <a:tr h="581896">
                <a:tc>
                  <a:txBody>
                    <a:bodyPr/>
                    <a:lstStyle/>
                    <a:p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Fine 5 Lakh to 25 lakh</a:t>
                      </a:r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929964"/>
                  </a:ext>
                </a:extLst>
              </a:tr>
              <a:tr h="581896">
                <a:tc>
                  <a:txBody>
                    <a:bodyPr/>
                    <a:lstStyle/>
                    <a:p>
                      <a:r>
                        <a:rPr lang="en-IN" sz="2000" dirty="0"/>
                        <a:t>Recipient of the</a:t>
                      </a:r>
                      <a:r>
                        <a:rPr lang="en-IN" sz="2000" baseline="0" dirty="0"/>
                        <a:t> loan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Imprisonment may extend to 6 months or</a:t>
                      </a:r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052032"/>
                  </a:ext>
                </a:extLst>
              </a:tr>
              <a:tr h="581896">
                <a:tc>
                  <a:txBody>
                    <a:bodyPr/>
                    <a:lstStyle/>
                    <a:p>
                      <a:endParaRPr lang="en-IN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Fine 5 Lakh to 25 lakh or both</a:t>
                      </a:r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492821"/>
                  </a:ext>
                </a:extLst>
              </a:tr>
              <a:tr h="544595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4963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62203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Inter Corporate </a:t>
            </a:r>
            <a:r>
              <a:rPr lang="en-IN" dirty="0"/>
              <a:t>Deposits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Section 186</a:t>
            </a:r>
          </a:p>
        </p:txBody>
      </p:sp>
    </p:spTree>
    <p:extLst>
      <p:ext uri="{BB962C8B-B14F-4D97-AF65-F5344CB8AC3E}">
        <p14:creationId xmlns:p14="http://schemas.microsoft.com/office/powerpoint/2010/main" val="13457622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Applicability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Provisions of this section not applicable to:</a:t>
            </a:r>
          </a:p>
          <a:p>
            <a:pPr marL="803275" lvl="0" indent="-457200">
              <a:buFont typeface="+mj-lt"/>
              <a:buAutoNum type="arabicPeriod"/>
            </a:pPr>
            <a:r>
              <a:rPr lang="en-IN" dirty="0"/>
              <a:t>Banking Co., Housing Finance Co., Insurance Co. in its normal business operations.</a:t>
            </a:r>
          </a:p>
          <a:p>
            <a:pPr marL="803275" lvl="0" indent="-457200">
              <a:buFont typeface="+mj-lt"/>
              <a:buAutoNum type="arabicPeriod"/>
            </a:pPr>
            <a:r>
              <a:rPr lang="en-IN" dirty="0"/>
              <a:t>Co. established to provide infrastructure facilities or to finance industrial enterprises.</a:t>
            </a:r>
          </a:p>
          <a:p>
            <a:pPr marL="803275" lvl="0" indent="-457200">
              <a:buFont typeface="+mj-lt"/>
              <a:buAutoNum type="arabicPeriod"/>
            </a:pPr>
            <a:r>
              <a:rPr lang="en-IN" dirty="0"/>
              <a:t>Registered Non-Banking Finance Co. (NBFC) concentrating primarily on acquiring securities.</a:t>
            </a:r>
          </a:p>
          <a:p>
            <a:pPr marL="457200" indent="-457200">
              <a:buFont typeface="+mj-lt"/>
              <a:buAutoNum type="arabicPeriod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098420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Loans &amp; Investments</a:t>
            </a:r>
            <a:br>
              <a:rPr lang="en-IN" dirty="0"/>
            </a:br>
            <a:r>
              <a:rPr lang="en-IN" dirty="0"/>
              <a:t>Section 186(1)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Co. can invest not &gt; 2 layers of investment companies; </a:t>
            </a:r>
          </a:p>
          <a:p>
            <a:r>
              <a:rPr lang="en-US" dirty="0"/>
              <a:t>Layers meaning taken from section 2(87)(d) which is in relation to a holding Co., its subsidiary or subsidiaries </a:t>
            </a:r>
          </a:p>
          <a:p>
            <a:r>
              <a:rPr lang="en-US" dirty="0"/>
              <a:t>Investment means purchase of shares, share warrants, debenture bonds or similar debt securities.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995081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Proviso to section 186(1)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First proviso: If a Co. acquires any other Co. which is incorporated outside India whether it has invested in more than two layers of investment Co. </a:t>
            </a:r>
          </a:p>
          <a:p>
            <a:r>
              <a:rPr lang="en-US" dirty="0"/>
              <a:t>Second proviso: In investment in &gt; 2 layers of subsidiary Co. as per any framework of any law or rules there in.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436501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Limit for making loan or Investment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040" y="2509520"/>
            <a:ext cx="9916160" cy="3657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Sec 186(2) No Co. shall directly or indirectly give: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Loan to any person or body corporate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Guarantee or provide security for any loan to any person or body corporate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Acquire securities of anybody corporate</a:t>
            </a:r>
            <a:endParaRPr lang="en-IN" dirty="0"/>
          </a:p>
          <a:p>
            <a:pPr marL="0" indent="0">
              <a:buNone/>
            </a:pPr>
            <a:r>
              <a:rPr lang="en-IN" dirty="0"/>
              <a:t>Exceeding:</a:t>
            </a:r>
          </a:p>
          <a:p>
            <a:pPr marL="538163" indent="-182563">
              <a:buFont typeface="Wingdings" panose="05000000000000000000" pitchFamily="2" charset="2"/>
              <a:buChar char="Ø"/>
            </a:pPr>
            <a:r>
              <a:rPr lang="en-US" dirty="0"/>
              <a:t>60% of PUC + Free Reserves + Security Premium </a:t>
            </a:r>
            <a:r>
              <a:rPr lang="en-US" b="1" dirty="0"/>
              <a:t>or</a:t>
            </a:r>
            <a:endParaRPr lang="en-US" dirty="0"/>
          </a:p>
          <a:p>
            <a:pPr marL="538163" indent="-182563">
              <a:buFont typeface="Wingdings" panose="05000000000000000000" pitchFamily="2" charset="2"/>
              <a:buChar char="Ø"/>
            </a:pPr>
            <a:r>
              <a:rPr lang="en-US" dirty="0"/>
              <a:t>100% of its Free Reserves + Security Premium </a:t>
            </a:r>
            <a:r>
              <a:rPr lang="en-US" b="1" dirty="0"/>
              <a:t>Whichever is more</a:t>
            </a:r>
            <a:r>
              <a:rPr lang="en-US" dirty="0"/>
              <a:t> </a:t>
            </a:r>
            <a:endParaRPr lang="en-IN" dirty="0"/>
          </a:p>
          <a:p>
            <a:endParaRPr lang="en-IN" dirty="0"/>
          </a:p>
          <a:p>
            <a:r>
              <a:rPr lang="en-IN" dirty="0"/>
              <a:t>If a Co. wishes to exceed the limit then it can do so by passing a SR.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6628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Terms &amp; Conditions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Co. can give loans &amp; guarantees to its WOS, or JV &amp; acquisition of securities can be made by Holding Co. of its WOS above the prescribed limit.</a:t>
            </a:r>
            <a:endParaRPr lang="en-US" dirty="0"/>
          </a:p>
          <a:p>
            <a:r>
              <a:rPr lang="en-US" dirty="0"/>
              <a:t>No investment shall be made unless board resolution is passed unanimously (by directors present in board meeting) &amp; prior approval of PFI obtained.</a:t>
            </a:r>
          </a:p>
          <a:p>
            <a:pPr marL="0" indent="0">
              <a:buNone/>
            </a:pPr>
            <a:r>
              <a:rPr lang="en-US" dirty="0"/>
              <a:t>Exemption to above:</a:t>
            </a:r>
          </a:p>
          <a:p>
            <a:pPr marL="0" indent="0">
              <a:buNone/>
            </a:pPr>
            <a:r>
              <a:rPr lang="en-US" dirty="0"/>
              <a:t>If limit of loan not exceeded &amp; no defaults made in installments of loan/interest then no PFI approval required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86616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Applicability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36858"/>
            <a:ext cx="9601196" cy="3668377"/>
          </a:xfrm>
        </p:spPr>
        <p:txBody>
          <a:bodyPr>
            <a:normAutofit/>
          </a:bodyPr>
          <a:lstStyle/>
          <a:p>
            <a:endParaRPr lang="en-IN" dirty="0"/>
          </a:p>
          <a:p>
            <a:r>
              <a:rPr lang="en-IN" dirty="0"/>
              <a:t>Provisions of Sec 73 to 76A of Co’s Act,2013 &amp; Co’s (Acceptance of Deposits) Rules,2014 shall apply to all Co’s except: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/>
              <a:t>Banking Companies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/>
              <a:t>NBFC registered with RBI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/>
              <a:t>Housing Finance Co’s registered with NHB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/>
              <a:t>Co’s Specified by CG under provisions to sec 73(1) of Co’s Act, 2013.</a:t>
            </a:r>
          </a:p>
        </p:txBody>
      </p:sp>
    </p:spTree>
    <p:extLst>
      <p:ext uri="{BB962C8B-B14F-4D97-AF65-F5344CB8AC3E}">
        <p14:creationId xmlns:p14="http://schemas.microsoft.com/office/powerpoint/2010/main" val="6786032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62152" y="867103"/>
            <a:ext cx="11529849" cy="5441622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No Co. registered under Sec 12 of SEBI Act (i.e. stock brokers, sub-brokers, share transfer agents, etc.) or such class or classes of Co’s notified by CG in consultation with SEBI shall take inter-corporate loan or deposits &gt; limits &amp; such details to be furnished in the FS.</a:t>
            </a:r>
          </a:p>
          <a:p>
            <a:r>
              <a:rPr lang="en-US" dirty="0"/>
              <a:t>Interest rate of loan shall not be &lt; yield of 1, 3, 5 or 10 years of G-Secs.</a:t>
            </a:r>
          </a:p>
          <a:p>
            <a:r>
              <a:rPr lang="en-US" dirty="0"/>
              <a:t>Co. defaulting in paying interest or deposit etc. </a:t>
            </a:r>
            <a:r>
              <a:rPr lang="en-US" b="1" dirty="0"/>
              <a:t>can’t</a:t>
            </a:r>
            <a:r>
              <a:rPr lang="en-US" dirty="0"/>
              <a:t> give loan, security or guarantee till default is subsisting.</a:t>
            </a:r>
          </a:p>
          <a:p>
            <a:r>
              <a:rPr lang="en-US" dirty="0"/>
              <a:t>Every Co. to maintain a register (i.e. MBP-2) containing loan particulars etc.</a:t>
            </a:r>
          </a:p>
          <a:p>
            <a:r>
              <a:rPr lang="en-US" dirty="0"/>
              <a:t>Registers kept at </a:t>
            </a:r>
            <a:r>
              <a:rPr lang="en-US" dirty="0" err="1"/>
              <a:t>Regd</a:t>
            </a:r>
            <a:r>
              <a:rPr lang="en-US" dirty="0"/>
              <a:t> office, &amp; open to inspection &amp; extracts of same  provided to a member on payment of prescribed fees as per Co’s AOA not &gt; 10 Rs per page.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149581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Disclosure in 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/>
              <a:t>Co. shall disclose in</a:t>
            </a:r>
            <a:r>
              <a:rPr lang="en-US" dirty="0"/>
              <a:t> FS, reasons for providing such loans etc. &amp; purpose for which such amount will be utilized.</a:t>
            </a:r>
            <a:endParaRPr lang="en-IN" dirty="0"/>
          </a:p>
          <a:p>
            <a:r>
              <a:rPr lang="en-IN" dirty="0"/>
              <a:t>Co. should disclose the following to its members in the FS: </a:t>
            </a:r>
          </a:p>
          <a:p>
            <a:pPr marL="720725" lvl="0" indent="-365125">
              <a:buFont typeface="+mj-lt"/>
              <a:buAutoNum type="arabicPeriod"/>
            </a:pPr>
            <a:r>
              <a:rPr lang="en-IN" dirty="0"/>
              <a:t>Full particulars of loans granted. </a:t>
            </a:r>
          </a:p>
          <a:p>
            <a:pPr marL="720725" lvl="0" indent="-365125">
              <a:buFont typeface="+mj-lt"/>
              <a:buAutoNum type="arabicPeriod"/>
            </a:pPr>
            <a:r>
              <a:rPr lang="en-IN" dirty="0"/>
              <a:t>Full particulars of investments made. </a:t>
            </a:r>
          </a:p>
          <a:p>
            <a:pPr marL="720725" lvl="0" indent="-365125">
              <a:buFont typeface="+mj-lt"/>
              <a:buAutoNum type="arabicPeriod"/>
            </a:pPr>
            <a:r>
              <a:rPr lang="en-IN" dirty="0"/>
              <a:t>Full particulars of guarantee or security provided.</a:t>
            </a:r>
          </a:p>
          <a:p>
            <a:pPr marL="720725" lvl="0" indent="-365125">
              <a:buFont typeface="+mj-lt"/>
              <a:buAutoNum type="arabicPeriod"/>
            </a:pPr>
            <a:r>
              <a:rPr lang="en-IN" dirty="0"/>
              <a:t>Purpose for which loan, guarantee or security is proposed to be utilised by the recipient of the loan, guarantee or security.</a:t>
            </a:r>
          </a:p>
        </p:txBody>
      </p:sp>
    </p:spTree>
    <p:extLst>
      <p:ext uri="{BB962C8B-B14F-4D97-AF65-F5344CB8AC3E}">
        <p14:creationId xmlns:p14="http://schemas.microsoft.com/office/powerpoint/2010/main" val="32932696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Not Applicable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Above limit &amp; conditions shall not apply to:</a:t>
            </a:r>
          </a:p>
          <a:p>
            <a:pPr marL="630238">
              <a:buFont typeface="Wingdings" panose="05000000000000000000" pitchFamily="2" charset="2"/>
              <a:buChar char="Ø"/>
            </a:pPr>
            <a:r>
              <a:rPr lang="en-US" dirty="0"/>
              <a:t>Loan provided by a Co. in ordinary course of business </a:t>
            </a:r>
          </a:p>
          <a:p>
            <a:pPr marL="630238">
              <a:buFont typeface="Wingdings" panose="05000000000000000000" pitchFamily="2" charset="2"/>
              <a:buChar char="Ø"/>
            </a:pPr>
            <a:r>
              <a:rPr lang="en-US" dirty="0"/>
              <a:t>Any acquisition by </a:t>
            </a:r>
          </a:p>
          <a:p>
            <a:pPr marL="801688" indent="-457200">
              <a:buFont typeface="+mj-lt"/>
              <a:buAutoNum type="arabicPeriod"/>
            </a:pPr>
            <a:r>
              <a:rPr lang="en-US" dirty="0"/>
              <a:t>NBFC Co. of securities (in respect of its investment &amp; lending activities) </a:t>
            </a:r>
          </a:p>
          <a:p>
            <a:pPr marL="801688" indent="-457200">
              <a:buFont typeface="+mj-lt"/>
              <a:buAutoNum type="arabicPeriod"/>
            </a:pPr>
            <a:r>
              <a:rPr lang="en-US" dirty="0"/>
              <a:t>By a Co. whose principal business is acquisition of securities </a:t>
            </a:r>
          </a:p>
          <a:p>
            <a:pPr marL="801688" indent="-457200">
              <a:buFont typeface="+mj-lt"/>
              <a:buAutoNum type="arabicPeriod"/>
            </a:pPr>
            <a:r>
              <a:rPr lang="en-US" dirty="0"/>
              <a:t>Shares allotted u/s 62(1)(a) (i.e. further issue of capital) </a:t>
            </a:r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38373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Penalty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2270065"/>
              </p:ext>
            </p:extLst>
          </p:nvPr>
        </p:nvGraphicFramePr>
        <p:xfrm>
          <a:off x="1295397" y="2490951"/>
          <a:ext cx="9456685" cy="373724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87883">
                  <a:extLst>
                    <a:ext uri="{9D8B030D-6E8A-4147-A177-3AD203B41FA5}">
                      <a16:colId xmlns:a16="http://schemas.microsoft.com/office/drawing/2014/main" val="1108609524"/>
                    </a:ext>
                  </a:extLst>
                </a:gridCol>
                <a:gridCol w="7668802">
                  <a:extLst>
                    <a:ext uri="{9D8B030D-6E8A-4147-A177-3AD203B41FA5}">
                      <a16:colId xmlns:a16="http://schemas.microsoft.com/office/drawing/2014/main" val="2485175034"/>
                    </a:ext>
                  </a:extLst>
                </a:gridCol>
              </a:tblGrid>
              <a:tr h="461353">
                <a:tc>
                  <a:txBody>
                    <a:bodyPr/>
                    <a:lstStyle/>
                    <a:p>
                      <a:r>
                        <a:rPr lang="en-IN" sz="2300" dirty="0"/>
                        <a:t>PARTY</a:t>
                      </a:r>
                    </a:p>
                  </a:txBody>
                  <a:tcPr marT="55321" marB="55321"/>
                </a:tc>
                <a:tc>
                  <a:txBody>
                    <a:bodyPr/>
                    <a:lstStyle/>
                    <a:p>
                      <a:r>
                        <a:rPr lang="en-IN" sz="2300" dirty="0"/>
                        <a:t>PENALTY</a:t>
                      </a:r>
                    </a:p>
                  </a:txBody>
                  <a:tcPr marT="55321" marB="55321"/>
                </a:tc>
                <a:extLst>
                  <a:ext uri="{0D108BD9-81ED-4DB2-BD59-A6C34878D82A}">
                    <a16:rowId xmlns:a16="http://schemas.microsoft.com/office/drawing/2014/main" val="1754314332"/>
                  </a:ext>
                </a:extLst>
              </a:tr>
              <a:tr h="801829">
                <a:tc>
                  <a:txBody>
                    <a:bodyPr/>
                    <a:lstStyle/>
                    <a:p>
                      <a:r>
                        <a:rPr lang="en-IN" sz="2300" dirty="0"/>
                        <a:t>Company</a:t>
                      </a:r>
                    </a:p>
                  </a:txBody>
                  <a:tcPr marT="55321" marB="55321"/>
                </a:tc>
                <a:tc>
                  <a:txBody>
                    <a:bodyPr/>
                    <a:lstStyle/>
                    <a:p>
                      <a:r>
                        <a:rPr lang="en-IN" sz="2300" dirty="0"/>
                        <a:t>Fine of </a:t>
                      </a:r>
                      <a:r>
                        <a:rPr lang="en-US" sz="2300" dirty="0"/>
                        <a:t>25,000/- which may extendable to. 5,00,000/- &amp;</a:t>
                      </a:r>
                      <a:endParaRPr lang="en-IN" sz="2300" dirty="0"/>
                    </a:p>
                  </a:txBody>
                  <a:tcPr marT="55321" marB="55321"/>
                </a:tc>
                <a:extLst>
                  <a:ext uri="{0D108BD9-81ED-4DB2-BD59-A6C34878D82A}">
                    <a16:rowId xmlns:a16="http://schemas.microsoft.com/office/drawing/2014/main" val="1066678588"/>
                  </a:ext>
                </a:extLst>
              </a:tr>
              <a:tr h="804840">
                <a:tc>
                  <a:txBody>
                    <a:bodyPr/>
                    <a:lstStyle/>
                    <a:p>
                      <a:r>
                        <a:rPr lang="en-IN" sz="2300" dirty="0"/>
                        <a:t>Officer in default</a:t>
                      </a:r>
                    </a:p>
                  </a:txBody>
                  <a:tcPr marT="55321" marB="55321"/>
                </a:tc>
                <a:tc>
                  <a:txBody>
                    <a:bodyPr/>
                    <a:lstStyle/>
                    <a:p>
                      <a:r>
                        <a:rPr lang="en-US" sz="2300" dirty="0"/>
                        <a:t>Imprisonment for a term which may extend to 2 years &amp;</a:t>
                      </a:r>
                      <a:endParaRPr lang="en-IN" sz="2300" dirty="0"/>
                    </a:p>
                  </a:txBody>
                  <a:tcPr marT="55321" marB="55321"/>
                </a:tc>
                <a:extLst>
                  <a:ext uri="{0D108BD9-81ED-4DB2-BD59-A6C34878D82A}">
                    <a16:rowId xmlns:a16="http://schemas.microsoft.com/office/drawing/2014/main" val="1253704502"/>
                  </a:ext>
                </a:extLst>
              </a:tr>
              <a:tr h="1662378">
                <a:tc>
                  <a:txBody>
                    <a:bodyPr/>
                    <a:lstStyle/>
                    <a:p>
                      <a:endParaRPr lang="en-IN" sz="2300"/>
                    </a:p>
                  </a:txBody>
                  <a:tcPr marT="55321" marB="55321"/>
                </a:tc>
                <a:tc>
                  <a:txBody>
                    <a:bodyPr/>
                    <a:lstStyle/>
                    <a:p>
                      <a:r>
                        <a:rPr lang="en-IN" sz="2300" dirty="0"/>
                        <a:t>Fine of </a:t>
                      </a:r>
                      <a:r>
                        <a:rPr lang="en-US" sz="2300" dirty="0"/>
                        <a:t>25,000/- which may extend to 1,00,000/-.</a:t>
                      </a:r>
                      <a:endParaRPr lang="en-IN" sz="2300" dirty="0"/>
                    </a:p>
                  </a:txBody>
                  <a:tcPr marT="55321" marB="55321"/>
                </a:tc>
                <a:extLst>
                  <a:ext uri="{0D108BD9-81ED-4DB2-BD59-A6C34878D82A}">
                    <a16:rowId xmlns:a16="http://schemas.microsoft.com/office/drawing/2014/main" val="4142024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91203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FACAA-1C0F-1272-3DBF-1A9A41D6E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THANK YOU 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6D0AB5-3D93-B189-B29C-3090A19E58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By CA Abhijit Sanzgiri</a:t>
            </a:r>
          </a:p>
        </p:txBody>
      </p:sp>
    </p:spTree>
    <p:extLst>
      <p:ext uri="{BB962C8B-B14F-4D97-AF65-F5344CB8AC3E}">
        <p14:creationId xmlns:p14="http://schemas.microsoft.com/office/powerpoint/2010/main" val="1747614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N"/>
              <a:t>Sections of Co’s </a:t>
            </a:r>
            <a:r>
              <a:rPr lang="en-IN" dirty="0"/>
              <a:t>Act 2013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N" sz="3200" dirty="0"/>
          </a:p>
          <a:p>
            <a:r>
              <a:rPr lang="en-IN" sz="3200" dirty="0"/>
              <a:t>4 sections - sec 73 to 76 - Chapter V of this Act</a:t>
            </a:r>
          </a:p>
          <a:p>
            <a:r>
              <a:rPr lang="en-IN" sz="3200" dirty="0"/>
              <a:t>Section 73, 74(1), 76 operative from 1</a:t>
            </a:r>
            <a:r>
              <a:rPr lang="en-IN" sz="3200" baseline="30000" dirty="0"/>
              <a:t>st</a:t>
            </a:r>
            <a:r>
              <a:rPr lang="en-IN" sz="3200" dirty="0"/>
              <a:t> April 2014</a:t>
            </a:r>
          </a:p>
          <a:p>
            <a:r>
              <a:rPr lang="en-IN" sz="3200" dirty="0"/>
              <a:t>All sections of Deposits operative from 6</a:t>
            </a:r>
            <a:r>
              <a:rPr lang="en-IN" sz="3200" baseline="30000" dirty="0"/>
              <a:t>th</a:t>
            </a:r>
            <a:r>
              <a:rPr lang="en-IN" sz="3200" dirty="0"/>
              <a:t> June 2014.</a:t>
            </a:r>
          </a:p>
          <a:p>
            <a:r>
              <a:rPr lang="en-IN" sz="3200" dirty="0"/>
              <a:t>Co’s (Acceptance of Deposits) Rules, 2014(Rules)</a:t>
            </a:r>
          </a:p>
          <a:p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1237120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Deemed Deposits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/>
              <a:t>Share application money.</a:t>
            </a:r>
          </a:p>
          <a:p>
            <a:r>
              <a:rPr lang="en-IN" dirty="0"/>
              <a:t>Money received from director or shareholder without obtaining declaration.</a:t>
            </a:r>
          </a:p>
          <a:p>
            <a:r>
              <a:rPr lang="en-IN" dirty="0"/>
              <a:t>Bonds &amp; debentures issued exceeding MV of assets.</a:t>
            </a:r>
          </a:p>
          <a:p>
            <a:r>
              <a:rPr lang="en-IN" dirty="0"/>
              <a:t>Deposits by Employees &gt; their annual salary in nature of non-interest bearing security deposits.</a:t>
            </a:r>
          </a:p>
          <a:p>
            <a:r>
              <a:rPr lang="en-IN" dirty="0"/>
              <a:t>Co. not refunding amount received in course of business as advance for dealing in goods, properties or service even when it does not have any permission to deal in the same.</a:t>
            </a: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42499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Exempted deposits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Receipts from SG,CG.</a:t>
            </a:r>
          </a:p>
          <a:p>
            <a:r>
              <a:rPr lang="en-IN" dirty="0"/>
              <a:t>Receipts from FIG, FG</a:t>
            </a:r>
          </a:p>
          <a:p>
            <a:r>
              <a:rPr lang="en-US" dirty="0"/>
              <a:t>Loan or facility from any Banking Co</a:t>
            </a:r>
            <a:endParaRPr lang="en-IN" dirty="0"/>
          </a:p>
          <a:p>
            <a:pPr lvl="0"/>
            <a:r>
              <a:rPr lang="en-US" dirty="0"/>
              <a:t>Loan or financial assistance from any PFI’s notified by CG;</a:t>
            </a:r>
            <a:endParaRPr lang="en-IN" dirty="0"/>
          </a:p>
          <a:p>
            <a:pPr lvl="0"/>
            <a:r>
              <a:rPr lang="en-US" dirty="0"/>
              <a:t>Amount received against issue of commercial paper;</a:t>
            </a:r>
            <a:endParaRPr lang="en-IN" dirty="0"/>
          </a:p>
          <a:p>
            <a:r>
              <a:rPr lang="en-US" dirty="0"/>
              <a:t>Inter-corporate Deposits;</a:t>
            </a:r>
            <a:endParaRPr lang="en-IN" dirty="0"/>
          </a:p>
          <a:p>
            <a:r>
              <a:rPr lang="en-US" dirty="0"/>
              <a:t>Amount towards share application money received up to 60 days;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0695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4294967295"/>
          </p:nvPr>
        </p:nvSpPr>
        <p:spPr>
          <a:xfrm>
            <a:off x="1736725" y="792163"/>
            <a:ext cx="10455275" cy="52832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Receipt from a person who was a director along with declaration </a:t>
            </a:r>
          </a:p>
          <a:p>
            <a:r>
              <a:rPr lang="en-US" dirty="0"/>
              <a:t>Amount raised by issue of secured bonds or debentures.</a:t>
            </a:r>
          </a:p>
          <a:p>
            <a:pPr lvl="0"/>
            <a:r>
              <a:rPr lang="en-US" dirty="0"/>
              <a:t>Amount received from an employee of the Co. not exceeding his annual salary</a:t>
            </a:r>
            <a:endParaRPr lang="en-IN" dirty="0"/>
          </a:p>
          <a:p>
            <a:r>
              <a:rPr lang="en-US" dirty="0"/>
              <a:t> Non-interest bearing amount received or held in trust;</a:t>
            </a:r>
            <a:endParaRPr lang="en-IN" dirty="0"/>
          </a:p>
          <a:p>
            <a:r>
              <a:rPr lang="en-US" dirty="0"/>
              <a:t> Amount received in course of, or for purposes of, business of the Co,-</a:t>
            </a:r>
          </a:p>
          <a:p>
            <a:pPr marL="720725" lvl="0" indent="-457200">
              <a:buFont typeface="+mj-lt"/>
              <a:buAutoNum type="arabicPeriod"/>
            </a:pPr>
            <a:r>
              <a:rPr lang="en-US" dirty="0"/>
              <a:t>Advance for supply of goods or provision within a period of 365 five days. </a:t>
            </a:r>
          </a:p>
          <a:p>
            <a:pPr marL="720725" lvl="0" indent="-457200">
              <a:buFont typeface="+mj-lt"/>
              <a:buAutoNum type="arabicPeriod"/>
            </a:pPr>
            <a:r>
              <a:rPr lang="en-US" dirty="0"/>
              <a:t>Advance, against consideration for sale of any property;</a:t>
            </a:r>
            <a:endParaRPr lang="en-IN" dirty="0"/>
          </a:p>
          <a:p>
            <a:pPr marL="720725" indent="-457200">
              <a:buFont typeface="+mj-lt"/>
              <a:buAutoNum type="arabicPeriod"/>
            </a:pPr>
            <a:r>
              <a:rPr lang="en-US" dirty="0"/>
              <a:t>Security deposit for performance of contract for supply of goods or provision of services;</a:t>
            </a:r>
            <a:endParaRPr lang="en-IN" dirty="0"/>
          </a:p>
          <a:p>
            <a:pPr marL="720725" indent="-457200">
              <a:buFont typeface="+mj-lt"/>
              <a:buAutoNum type="arabicPeriod"/>
            </a:pPr>
            <a:r>
              <a:rPr lang="en-US" dirty="0"/>
              <a:t>Advance received under long term projects for supply of capital goods.</a:t>
            </a:r>
            <a:endParaRPr lang="en-IN" dirty="0"/>
          </a:p>
          <a:p>
            <a:r>
              <a:rPr lang="en-US" dirty="0"/>
              <a:t> Amount brought in by Co promoters as unsecured loan pursuant to stipulation of any lending FI’s or a Bank subject to specified conditions.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59262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Kinds of Deposits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562608" y="2570480"/>
            <a:ext cx="8780272" cy="2915920"/>
          </a:xfrm>
        </p:spPr>
        <p:txBody>
          <a:bodyPr>
            <a:normAutofit/>
          </a:bodyPr>
          <a:lstStyle/>
          <a:p>
            <a:r>
              <a:rPr lang="en-IN" sz="2800" dirty="0"/>
              <a:t>Acceptance of deposits from members</a:t>
            </a:r>
          </a:p>
          <a:p>
            <a:endParaRPr lang="en-IN" sz="2800" dirty="0"/>
          </a:p>
          <a:p>
            <a:r>
              <a:rPr lang="en-IN" sz="2800" dirty="0"/>
              <a:t>Acceptance of deposits from public</a:t>
            </a:r>
          </a:p>
          <a:p>
            <a:pPr algn="ctr"/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7662311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1775</TotalTime>
  <Words>2999</Words>
  <Application>Microsoft Office PowerPoint</Application>
  <PresentationFormat>Widescreen</PresentationFormat>
  <Paragraphs>284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Garamond</vt:lpstr>
      <vt:lpstr>Wingdings</vt:lpstr>
      <vt:lpstr>Organic</vt:lpstr>
      <vt:lpstr>Loans &amp; Deposits</vt:lpstr>
      <vt:lpstr>Acceptance of Deposits</vt:lpstr>
      <vt:lpstr>What are deposits</vt:lpstr>
      <vt:lpstr>Applicability</vt:lpstr>
      <vt:lpstr>Sections of Co’s Act 2013</vt:lpstr>
      <vt:lpstr>Deemed Deposits </vt:lpstr>
      <vt:lpstr>Exempted deposits </vt:lpstr>
      <vt:lpstr>PowerPoint Presentation</vt:lpstr>
      <vt:lpstr>Kinds of Deposits</vt:lpstr>
      <vt:lpstr>Acceptance of Deposits from Members</vt:lpstr>
      <vt:lpstr>Eligibility for deposits from public</vt:lpstr>
      <vt:lpstr>Depositor</vt:lpstr>
      <vt:lpstr>FORMS</vt:lpstr>
      <vt:lpstr>PowerPoint Presentation</vt:lpstr>
      <vt:lpstr>Advertiement</vt:lpstr>
      <vt:lpstr>Terms &amp; Conditions</vt:lpstr>
      <vt:lpstr>                              Sec 74 - Repaying deposits (prior this Act) </vt:lpstr>
      <vt:lpstr>Deposit Repayment Reserve</vt:lpstr>
      <vt:lpstr>Register of Deposits</vt:lpstr>
      <vt:lpstr>Disclosures in FS </vt:lpstr>
      <vt:lpstr>Accepting deposits from public</vt:lpstr>
      <vt:lpstr>Acceptance of deposits from Public</vt:lpstr>
      <vt:lpstr>Penalty</vt:lpstr>
      <vt:lpstr>For Fraudulent intentions</vt:lpstr>
      <vt:lpstr>Rules</vt:lpstr>
      <vt:lpstr>PowerPoint Presentation</vt:lpstr>
      <vt:lpstr>Loans to Directors</vt:lpstr>
      <vt:lpstr>Loan to Directors</vt:lpstr>
      <vt:lpstr>Loan to interested persons of directors</vt:lpstr>
      <vt:lpstr>Interested person </vt:lpstr>
      <vt:lpstr>Restrictions of Co. to grant a loan  Sec 185(3)</vt:lpstr>
      <vt:lpstr>Exemption to Private Co</vt:lpstr>
      <vt:lpstr>Penalty</vt:lpstr>
      <vt:lpstr>Inter Corporate Deposits</vt:lpstr>
      <vt:lpstr>Applicability</vt:lpstr>
      <vt:lpstr>Loans &amp; Investments Section 186(1)</vt:lpstr>
      <vt:lpstr>Proviso to section 186(1)</vt:lpstr>
      <vt:lpstr>Limit for making loan or Investment</vt:lpstr>
      <vt:lpstr>Terms &amp; Conditions</vt:lpstr>
      <vt:lpstr>PowerPoint Presentation</vt:lpstr>
      <vt:lpstr>Disclosure in FS</vt:lpstr>
      <vt:lpstr>Not Applicable </vt:lpstr>
      <vt:lpstr>Penalty</vt:lpstr>
      <vt:lpstr>THANK YOU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abhijit sanzgiri</cp:lastModifiedBy>
  <cp:revision>91</cp:revision>
  <dcterms:created xsi:type="dcterms:W3CDTF">2023-04-17T08:52:35Z</dcterms:created>
  <dcterms:modified xsi:type="dcterms:W3CDTF">2023-04-21T05:42:54Z</dcterms:modified>
</cp:coreProperties>
</file>