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handoutMasterIdLst>
    <p:handoutMasterId r:id="rId21"/>
  </p:handoutMasterIdLst>
  <p:sldIdLst>
    <p:sldId id="256" r:id="rId2"/>
    <p:sldId id="257" r:id="rId3"/>
    <p:sldId id="269" r:id="rId4"/>
    <p:sldId id="258" r:id="rId5"/>
    <p:sldId id="259" r:id="rId6"/>
    <p:sldId id="260" r:id="rId7"/>
    <p:sldId id="271" r:id="rId8"/>
    <p:sldId id="261" r:id="rId9"/>
    <p:sldId id="272" r:id="rId10"/>
    <p:sldId id="262" r:id="rId11"/>
    <p:sldId id="263" r:id="rId12"/>
    <p:sldId id="264" r:id="rId13"/>
    <p:sldId id="265" r:id="rId14"/>
    <p:sldId id="266" r:id="rId15"/>
    <p:sldId id="267" r:id="rId16"/>
    <p:sldId id="268" r:id="rId17"/>
    <p:sldId id="273"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80" d="100"/>
          <a:sy n="80" d="100"/>
        </p:scale>
        <p:origin x="152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27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7B85BE-7B9F-4317-9F28-55C4C9F974A7}" type="datetimeFigureOut">
              <a:rPr lang="en-US" smtClean="0"/>
              <a:pPr/>
              <a:t>4/20/2023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17D6C-81A0-4D7B-AD87-F35D96AC42BF}" type="slidenum">
              <a:rPr lang="en-US" smtClean="0"/>
              <a:pPr/>
              <a:t>‹#›</a:t>
            </a:fld>
            <a:endParaRPr lang="en-US"/>
          </a:p>
        </p:txBody>
      </p:sp>
    </p:spTree>
    <p:extLst>
      <p:ext uri="{BB962C8B-B14F-4D97-AF65-F5344CB8AC3E}">
        <p14:creationId xmlns:p14="http://schemas.microsoft.com/office/powerpoint/2010/main" val="2762481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0DDFBD-DC6A-478D-A052-45241E538934}" type="datetimeFigureOut">
              <a:rPr lang="en-US" smtClean="0"/>
              <a:pPr/>
              <a:t>4/20/2023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1DC09-CF6F-450D-B70B-AD4CC873123B}" type="slidenum">
              <a:rPr lang="en-US" smtClean="0"/>
              <a:pPr/>
              <a:t>‹#›</a:t>
            </a:fld>
            <a:endParaRPr lang="en-US"/>
          </a:p>
        </p:txBody>
      </p:sp>
    </p:spTree>
    <p:extLst>
      <p:ext uri="{BB962C8B-B14F-4D97-AF65-F5344CB8AC3E}">
        <p14:creationId xmlns:p14="http://schemas.microsoft.com/office/powerpoint/2010/main" val="352833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1DC09-CF6F-450D-B70B-AD4CC873123B}" type="slidenum">
              <a:rPr lang="en-US" smtClean="0"/>
              <a:pPr/>
              <a:t>5</a:t>
            </a:fld>
            <a:endParaRPr lang="en-US"/>
          </a:p>
        </p:txBody>
      </p:sp>
    </p:spTree>
    <p:extLst>
      <p:ext uri="{BB962C8B-B14F-4D97-AF65-F5344CB8AC3E}">
        <p14:creationId xmlns:p14="http://schemas.microsoft.com/office/powerpoint/2010/main" val="2203031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F66E49-C0E0-477C-A201-402CBD6B15E1}"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F66E49-C0E0-477C-A201-402CBD6B15E1}"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F66E49-C0E0-477C-A201-402CBD6B15E1}"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F66E49-C0E0-477C-A201-402CBD6B15E1}"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F66E49-C0E0-477C-A201-402CBD6B15E1}"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F66E49-C0E0-477C-A201-402CBD6B15E1}" type="datetimeFigureOut">
              <a:rPr lang="en-US" smtClean="0"/>
              <a:pPr/>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F66E49-C0E0-477C-A201-402CBD6B15E1}" type="datetimeFigureOut">
              <a:rPr lang="en-US" smtClean="0"/>
              <a:pPr/>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F66E49-C0E0-477C-A201-402CBD6B15E1}" type="datetimeFigureOut">
              <a:rPr lang="en-US" smtClean="0"/>
              <a:pPr/>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66E49-C0E0-477C-A201-402CBD6B15E1}" type="datetimeFigureOut">
              <a:rPr lang="en-US" smtClean="0"/>
              <a:pPr/>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F66E49-C0E0-477C-A201-402CBD6B15E1}" type="datetimeFigureOut">
              <a:rPr lang="en-US" smtClean="0"/>
              <a:pPr/>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F66E49-C0E0-477C-A201-402CBD6B15E1}" type="datetimeFigureOut">
              <a:rPr lang="en-US" smtClean="0"/>
              <a:pPr/>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2FB6C-141E-44C3-AF3E-B5F4B6271C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66E49-C0E0-477C-A201-402CBD6B15E1}" type="datetimeFigureOut">
              <a:rPr lang="en-US" smtClean="0"/>
              <a:pPr/>
              <a:t>4/20/2023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2FB6C-141E-44C3-AF3E-B5F4B6271C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themeOverride" Target="../theme/themeOverride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4.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7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14600"/>
            <a:ext cx="7772400" cy="1470025"/>
          </a:xfrm>
          <a:noFill/>
        </p:spPr>
        <p:txBody>
          <a:bodyPr/>
          <a:lstStyle/>
          <a:p>
            <a:r>
              <a:rPr lang="en-US" b="1" dirty="0">
                <a:ln w="12700">
                  <a:solidFill>
                    <a:schemeClr val="tx1">
                      <a:lumMod val="95000"/>
                      <a:lumOff val="5000"/>
                    </a:schemeClr>
                  </a:solidFill>
                  <a:prstDash val="solid"/>
                </a:ln>
                <a:solidFill>
                  <a:schemeClr val="bg2">
                    <a:tint val="85000"/>
                    <a:satMod val="155000"/>
                  </a:schemeClr>
                </a:solidFill>
                <a:effectLst>
                  <a:outerShdw blurRad="50800" dist="38100" algn="l" rotWithShape="0">
                    <a:prstClr val="black">
                      <a:alpha val="40000"/>
                    </a:prstClr>
                  </a:outerShdw>
                </a:effectLst>
              </a:rPr>
              <a:t>PRIVATE COMPANIES</a:t>
            </a:r>
          </a:p>
        </p:txBody>
      </p:sp>
      <p:sp>
        <p:nvSpPr>
          <p:cNvPr id="3" name="Subtitle 2"/>
          <p:cNvSpPr>
            <a:spLocks noGrp="1"/>
          </p:cNvSpPr>
          <p:nvPr>
            <p:ph type="subTitle" idx="1"/>
          </p:nvPr>
        </p:nvSpPr>
        <p:spPr>
          <a:xfrm>
            <a:off x="1371600" y="3733800"/>
            <a:ext cx="6400800" cy="762000"/>
          </a:xfrm>
          <a:noFill/>
        </p:spPr>
        <p:txBody>
          <a:bodyPr/>
          <a:lstStyle/>
          <a:p>
            <a:r>
              <a:rPr lang="en-US" dirty="0">
                <a:solidFill>
                  <a:schemeClr val="tx1"/>
                </a:solidFill>
              </a:rPr>
              <a:t>And Applicable Exemptions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55" presetClass="entr" presetSubtype="0" fill="hold" grpId="1"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u="sng" dirty="0">
                <a:solidFill>
                  <a:schemeClr val="bg1"/>
                </a:solidFill>
              </a:rPr>
              <a:t>SECTIONS 101-107 AND 109(GENERAL MEETINGS)</a:t>
            </a:r>
            <a:br>
              <a:rPr lang="en-US" dirty="0"/>
            </a:br>
            <a:endParaRPr lang="en-US" dirty="0"/>
          </a:p>
        </p:txBody>
      </p:sp>
      <p:sp>
        <p:nvSpPr>
          <p:cNvPr id="3" name="Content Placeholder 2"/>
          <p:cNvSpPr>
            <a:spLocks noGrp="1"/>
          </p:cNvSpPr>
          <p:nvPr>
            <p:ph idx="1"/>
          </p:nvPr>
        </p:nvSpPr>
        <p:spPr>
          <a:xfrm>
            <a:off x="228600" y="1676400"/>
            <a:ext cx="4876800" cy="4724399"/>
          </a:xfrm>
        </p:spPr>
        <p:txBody>
          <a:bodyPr numCol="1">
            <a:normAutofit/>
          </a:bodyPr>
          <a:lstStyle/>
          <a:p>
            <a:r>
              <a:rPr lang="en-US" sz="2200" b="1" dirty="0">
                <a:solidFill>
                  <a:schemeClr val="bg1"/>
                </a:solidFill>
              </a:rPr>
              <a:t>SECTION 101 </a:t>
            </a:r>
            <a:r>
              <a:rPr lang="en-US" sz="2200" dirty="0">
                <a:solidFill>
                  <a:schemeClr val="bg1"/>
                </a:solidFill>
              </a:rPr>
              <a:t>- Notice of Meeting</a:t>
            </a:r>
          </a:p>
          <a:p>
            <a:r>
              <a:rPr lang="en-US" sz="2200" b="1" dirty="0">
                <a:solidFill>
                  <a:schemeClr val="bg1"/>
                </a:solidFill>
              </a:rPr>
              <a:t>SECTION 102 </a:t>
            </a:r>
            <a:r>
              <a:rPr lang="en-US" sz="2200" dirty="0">
                <a:solidFill>
                  <a:schemeClr val="bg1"/>
                </a:solidFill>
              </a:rPr>
              <a:t>- Statement to be annexed to Notice</a:t>
            </a:r>
          </a:p>
          <a:p>
            <a:r>
              <a:rPr lang="en-US" sz="2200" b="1" dirty="0">
                <a:solidFill>
                  <a:schemeClr val="bg1"/>
                </a:solidFill>
              </a:rPr>
              <a:t>SECTION 103 </a:t>
            </a:r>
            <a:r>
              <a:rPr lang="en-US" sz="2200" dirty="0">
                <a:solidFill>
                  <a:schemeClr val="bg1"/>
                </a:solidFill>
              </a:rPr>
              <a:t>- Quorum of Meetings</a:t>
            </a:r>
          </a:p>
          <a:p>
            <a:r>
              <a:rPr lang="en-US" sz="2200" b="1" dirty="0">
                <a:solidFill>
                  <a:schemeClr val="bg1"/>
                </a:solidFill>
              </a:rPr>
              <a:t>SECTION 104 </a:t>
            </a:r>
            <a:r>
              <a:rPr lang="en-US" sz="2200" dirty="0">
                <a:solidFill>
                  <a:schemeClr val="bg1"/>
                </a:solidFill>
              </a:rPr>
              <a:t>- Chairman of Meetings</a:t>
            </a:r>
          </a:p>
          <a:p>
            <a:r>
              <a:rPr lang="en-US" sz="2200" b="1" dirty="0">
                <a:solidFill>
                  <a:schemeClr val="bg1"/>
                </a:solidFill>
              </a:rPr>
              <a:t>SECTION 105 </a:t>
            </a:r>
            <a:r>
              <a:rPr lang="en-US" sz="2200" dirty="0">
                <a:solidFill>
                  <a:schemeClr val="bg1"/>
                </a:solidFill>
              </a:rPr>
              <a:t>- Proxies</a:t>
            </a:r>
          </a:p>
          <a:p>
            <a:r>
              <a:rPr lang="en-US" sz="2200" b="1" dirty="0">
                <a:solidFill>
                  <a:schemeClr val="bg1"/>
                </a:solidFill>
              </a:rPr>
              <a:t>SECTION 106 </a:t>
            </a:r>
            <a:r>
              <a:rPr lang="en-US" sz="2200" dirty="0">
                <a:solidFill>
                  <a:schemeClr val="bg1"/>
                </a:solidFill>
              </a:rPr>
              <a:t>- Restriction on Voting Rights</a:t>
            </a:r>
          </a:p>
          <a:p>
            <a:r>
              <a:rPr lang="en-US" sz="2200" b="1" dirty="0">
                <a:solidFill>
                  <a:schemeClr val="bg1"/>
                </a:solidFill>
              </a:rPr>
              <a:t>SECTION 107 </a:t>
            </a:r>
            <a:r>
              <a:rPr lang="en-US" sz="2200" dirty="0">
                <a:solidFill>
                  <a:schemeClr val="bg1"/>
                </a:solidFill>
              </a:rPr>
              <a:t>- Voting by Show of Hands</a:t>
            </a:r>
          </a:p>
          <a:p>
            <a:r>
              <a:rPr lang="en-US" sz="2200" b="1" dirty="0">
                <a:solidFill>
                  <a:schemeClr val="bg1"/>
                </a:solidFill>
              </a:rPr>
              <a:t>SECTION 109 </a:t>
            </a:r>
            <a:r>
              <a:rPr lang="en-US" sz="2200" dirty="0">
                <a:solidFill>
                  <a:schemeClr val="bg1"/>
                </a:solidFill>
              </a:rPr>
              <a:t>- Demand for Poll</a:t>
            </a:r>
          </a:p>
          <a:p>
            <a:endParaRPr lang="en-US" sz="1600" dirty="0"/>
          </a:p>
          <a:p>
            <a:endParaRPr lang="en-US" sz="1600" dirty="0"/>
          </a:p>
        </p:txBody>
      </p:sp>
      <p:sp>
        <p:nvSpPr>
          <p:cNvPr id="4" name="Right Brace 3"/>
          <p:cNvSpPr/>
          <p:nvPr/>
        </p:nvSpPr>
        <p:spPr>
          <a:xfrm>
            <a:off x="4800600" y="1752600"/>
            <a:ext cx="1143000" cy="4114800"/>
          </a:xfrm>
          <a:prstGeom prst="rightBrace">
            <a:avLst/>
          </a:prstGeom>
          <a:ln>
            <a:solidFill>
              <a:schemeClr val="accent6">
                <a:lumMod val="60000"/>
                <a:lumOff val="4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5" name="TextBox 4"/>
          <p:cNvSpPr txBox="1"/>
          <p:nvPr/>
        </p:nvSpPr>
        <p:spPr>
          <a:xfrm>
            <a:off x="6400800" y="2209801"/>
            <a:ext cx="2286000" cy="3139321"/>
          </a:xfrm>
          <a:prstGeom prst="rect">
            <a:avLst/>
          </a:prstGeom>
          <a:noFill/>
        </p:spPr>
        <p:txBody>
          <a:bodyPr wrap="square" rtlCol="0">
            <a:spAutoFit/>
          </a:bodyPr>
          <a:lstStyle/>
          <a:p>
            <a:pPr algn="ctr"/>
            <a:r>
              <a:rPr lang="en-US" b="1" dirty="0">
                <a:solidFill>
                  <a:schemeClr val="bg1"/>
                </a:solidFill>
              </a:rPr>
              <a:t>In case of Private Companies</a:t>
            </a:r>
            <a:r>
              <a:rPr lang="en-US" dirty="0">
                <a:solidFill>
                  <a:schemeClr val="bg1"/>
                </a:solidFill>
              </a:rPr>
              <a:t>: The said provisions shall apply, unless otherwise specified in respective Sections or the Articles of the company provide otherwise.</a:t>
            </a:r>
          </a:p>
          <a:p>
            <a:r>
              <a:rPr lang="en-US" dirty="0">
                <a:solidFill>
                  <a:schemeClr val="bg1"/>
                </a:solidFill>
              </a:rPr>
              <a:t> </a:t>
            </a:r>
          </a:p>
          <a:p>
            <a:endParaRPr lang="en-US" dirty="0"/>
          </a:p>
        </p:txBody>
      </p:sp>
      <p:pic>
        <p:nvPicPr>
          <p:cNvPr id="6" name="Picture 5" descr="meetings.jpg"/>
          <p:cNvPicPr>
            <a:picLocks noChangeAspect="1"/>
          </p:cNvPicPr>
          <p:nvPr/>
        </p:nvPicPr>
        <p:blipFill>
          <a:blip r:embed="rId3">
            <a:clrChange>
              <a:clrFrom>
                <a:srgbClr val="F5F5F5"/>
              </a:clrFrom>
              <a:clrTo>
                <a:srgbClr val="F5F5F5">
                  <a:alpha val="0"/>
                </a:srgbClr>
              </a:clrTo>
            </a:clrChange>
            <a:lum bright="-10000"/>
          </a:blip>
          <a:stretch>
            <a:fillRect/>
          </a:stretch>
        </p:blipFill>
        <p:spPr>
          <a:xfrm>
            <a:off x="6248400" y="4981575"/>
            <a:ext cx="2438400" cy="1876425"/>
          </a:xfrm>
          <a:prstGeom prst="rect">
            <a:avLst/>
          </a:prstGeom>
          <a:ln>
            <a:noFill/>
          </a:ln>
          <a:effectLst>
            <a:outerShdw blurRad="292100" dist="139700" dir="2700000" algn="tl" rotWithShape="0">
              <a:srgbClr val="333333">
                <a:alpha val="65000"/>
              </a:srgbClr>
            </a:outerShdw>
          </a:effectLst>
        </p:spPr>
      </p:pic>
    </p:spTree>
  </p:cSld>
  <p:clrMapOvr>
    <a:overrideClrMapping bg1="lt1" tx1="dk1" bg2="lt2" tx2="dk2" accent1="accent1" accent2="accent2" accent3="accent3" accent4="accent4" accent5="accent5" accent6="accent6" hlink="hlink" folHlink="folHlink"/>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9"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ppt_x</p:attrName>
                                        </p:attrNameLst>
                                      </p:cBhvr>
                                      <p:tavLst>
                                        <p:tav tm="0">
                                          <p:val>
                                            <p:strVal val="#ppt_x-.2"/>
                                          </p:val>
                                        </p:tav>
                                        <p:tav tm="100000">
                                          <p:val>
                                            <p:strVal val="#ppt_x"/>
                                          </p:val>
                                        </p:tav>
                                      </p:tavLst>
                                    </p:anim>
                                    <p:anim calcmode="lin" valueType="num">
                                      <p:cBhvr>
                                        <p:cTn id="1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6"/>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fltVal val="0"/>
                                          </p:val>
                                        </p:tav>
                                        <p:tav tm="100000">
                                          <p:val>
                                            <p:strVal val="#ppt_h"/>
                                          </p:val>
                                        </p:tav>
                                      </p:tavLst>
                                    </p:anim>
                                  </p:childTnLst>
                                </p:cTn>
                              </p:par>
                              <p:par>
                                <p:cTn id="43" presetID="23" presetClass="entr" presetSubtype="16"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47" fill="hold">
                            <p:stCondLst>
                              <p:cond delay="2000"/>
                            </p:stCondLst>
                            <p:childTnLst>
                              <p:par>
                                <p:cTn id="48" presetID="23" presetClass="entr" presetSubtype="16"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1000" fill="hold"/>
                                        <p:tgtEl>
                                          <p:spTgt spid="4"/>
                                        </p:tgtEl>
                                        <p:attrNameLst>
                                          <p:attrName>ppt_w</p:attrName>
                                        </p:attrNameLst>
                                      </p:cBhvr>
                                      <p:tavLst>
                                        <p:tav tm="0">
                                          <p:val>
                                            <p:fltVal val="0"/>
                                          </p:val>
                                        </p:tav>
                                        <p:tav tm="100000">
                                          <p:val>
                                            <p:strVal val="#ppt_w"/>
                                          </p:val>
                                        </p:tav>
                                      </p:tavLst>
                                    </p:anim>
                                    <p:anim calcmode="lin" valueType="num">
                                      <p:cBhvr>
                                        <p:cTn id="51" dur="1000" fill="hold"/>
                                        <p:tgtEl>
                                          <p:spTgt spid="4"/>
                                        </p:tgtEl>
                                        <p:attrNameLst>
                                          <p:attrName>ppt_h</p:attrName>
                                        </p:attrNameLst>
                                      </p:cBhvr>
                                      <p:tavLst>
                                        <p:tav tm="0">
                                          <p:val>
                                            <p:fltVal val="0"/>
                                          </p:val>
                                        </p:tav>
                                        <p:tav tm="100000">
                                          <p:val>
                                            <p:strVal val="#ppt_h"/>
                                          </p:val>
                                        </p:tav>
                                      </p:tavLst>
                                    </p:anim>
                                  </p:childTnLst>
                                </p:cTn>
                              </p:par>
                            </p:childTnLst>
                          </p:cTn>
                        </p:par>
                        <p:par>
                          <p:cTn id="52" fill="hold">
                            <p:stCondLst>
                              <p:cond delay="3000"/>
                            </p:stCondLst>
                            <p:childTnLst>
                              <p:par>
                                <p:cTn id="53" presetID="23" presetClass="entr" presetSubtype="16" fill="hold" grpId="0" nodeType="after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p:cTn id="55" dur="1000" fill="hold"/>
                                        <p:tgtEl>
                                          <p:spTgt spid="5"/>
                                        </p:tgtEl>
                                        <p:attrNameLst>
                                          <p:attrName>ppt_w</p:attrName>
                                        </p:attrNameLst>
                                      </p:cBhvr>
                                      <p:tavLst>
                                        <p:tav tm="0">
                                          <p:val>
                                            <p:fltVal val="0"/>
                                          </p:val>
                                        </p:tav>
                                        <p:tav tm="100000">
                                          <p:val>
                                            <p:strVal val="#ppt_w"/>
                                          </p:val>
                                        </p:tav>
                                      </p:tavLst>
                                    </p:anim>
                                    <p:anim calcmode="lin" valueType="num">
                                      <p:cBhvr>
                                        <p:cTn id="56"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57200"/>
            <a:ext cx="4114800" cy="1173162"/>
          </a:xfrm>
          <a:noFill/>
          <a:ln>
            <a:solidFill>
              <a:schemeClr val="bg1"/>
            </a:solidFill>
          </a:ln>
        </p:spPr>
        <p:style>
          <a:lnRef idx="2">
            <a:schemeClr val="dk1"/>
          </a:lnRef>
          <a:fillRef idx="1">
            <a:schemeClr val="lt1"/>
          </a:fillRef>
          <a:effectRef idx="0">
            <a:schemeClr val="dk1"/>
          </a:effectRef>
          <a:fontRef idx="minor">
            <a:schemeClr val="dk1"/>
          </a:fontRef>
        </p:style>
        <p:txBody>
          <a:bodyPr numCol="1">
            <a:normAutofit/>
          </a:bodyPr>
          <a:lstStyle/>
          <a:p>
            <a:r>
              <a:rPr lang="en-US" sz="2200" b="1" dirty="0">
                <a:solidFill>
                  <a:schemeClr val="bg1"/>
                </a:solidFill>
              </a:rPr>
              <a:t>SECTION 117(3)(g): RESOLUTIONS AND AGREEMENTS TO BE FILED</a:t>
            </a:r>
            <a:endParaRPr lang="en-US" dirty="0">
              <a:solidFill>
                <a:schemeClr val="bg1"/>
              </a:solidFill>
            </a:endParaRPr>
          </a:p>
        </p:txBody>
      </p:sp>
      <p:sp>
        <p:nvSpPr>
          <p:cNvPr id="4" name="Title 1"/>
          <p:cNvSpPr>
            <a:spLocks noGrp="1"/>
          </p:cNvSpPr>
          <p:nvPr>
            <p:ph idx="1"/>
          </p:nvPr>
        </p:nvSpPr>
        <p:spPr>
          <a:xfrm>
            <a:off x="457200" y="1905000"/>
            <a:ext cx="3962400" cy="4572000"/>
          </a:xfrm>
        </p:spPr>
        <p:txBody>
          <a:bodyPr numCol="1"/>
          <a:lstStyle/>
          <a:p>
            <a:pPr algn="just">
              <a:buNone/>
            </a:pPr>
            <a:endParaRPr lang="en-US" sz="1800" dirty="0"/>
          </a:p>
          <a:p>
            <a:pPr algn="just">
              <a:buNone/>
            </a:pPr>
            <a:endParaRPr lang="en-US" sz="1800" dirty="0"/>
          </a:p>
          <a:p>
            <a:pPr algn="just">
              <a:buNone/>
            </a:pPr>
            <a:r>
              <a:rPr lang="en-US" sz="1800" dirty="0">
                <a:solidFill>
                  <a:schemeClr val="bg1"/>
                </a:solidFill>
              </a:rPr>
              <a:t>No need to file Board resolution to MCA</a:t>
            </a:r>
          </a:p>
          <a:p>
            <a:pPr algn="just">
              <a:buNone/>
            </a:pPr>
            <a:r>
              <a:rPr lang="en-US" sz="1800" dirty="0">
                <a:solidFill>
                  <a:schemeClr val="bg1"/>
                </a:solidFill>
              </a:rPr>
              <a:t>in respect of Disclosure of MBP 1,</a:t>
            </a:r>
          </a:p>
          <a:p>
            <a:pPr algn="just">
              <a:buNone/>
            </a:pPr>
            <a:r>
              <a:rPr lang="en-US" sz="1800" dirty="0">
                <a:solidFill>
                  <a:schemeClr val="bg1"/>
                </a:solidFill>
              </a:rPr>
              <a:t>adoption of Board report, accounts</a:t>
            </a:r>
          </a:p>
          <a:p>
            <a:pPr algn="just">
              <a:buNone/>
            </a:pPr>
            <a:r>
              <a:rPr lang="en-US" sz="1800" dirty="0">
                <a:solidFill>
                  <a:schemeClr val="bg1"/>
                </a:solidFill>
              </a:rPr>
              <a:t>approval , Investments and borrowings.</a:t>
            </a:r>
          </a:p>
          <a:p>
            <a:pPr algn="just">
              <a:buNone/>
            </a:pPr>
            <a:endParaRPr lang="en-US" sz="1800" dirty="0">
              <a:solidFill>
                <a:schemeClr val="bg1"/>
              </a:solidFill>
            </a:endParaRPr>
          </a:p>
          <a:p>
            <a:pPr algn="just">
              <a:buNone/>
            </a:pPr>
            <a:r>
              <a:rPr lang="en-US" sz="2000" dirty="0">
                <a:solidFill>
                  <a:schemeClr val="bg1"/>
                </a:solidFill>
              </a:rPr>
              <a:t>Notification dated : 05</a:t>
            </a:r>
            <a:r>
              <a:rPr lang="en-US" sz="2000" baseline="30000" dirty="0">
                <a:solidFill>
                  <a:schemeClr val="bg1"/>
                </a:solidFill>
              </a:rPr>
              <a:t>th</a:t>
            </a:r>
            <a:r>
              <a:rPr lang="en-US" sz="2000" dirty="0">
                <a:solidFill>
                  <a:schemeClr val="bg1"/>
                </a:solidFill>
              </a:rPr>
              <a:t> June, 2015</a:t>
            </a:r>
          </a:p>
          <a:p>
            <a:pPr>
              <a:buNone/>
            </a:pPr>
            <a:endParaRPr lang="en-US" dirty="0"/>
          </a:p>
        </p:txBody>
      </p:sp>
      <p:sp>
        <p:nvSpPr>
          <p:cNvPr id="5" name="Title 1"/>
          <p:cNvSpPr txBox="1">
            <a:spLocks/>
          </p:cNvSpPr>
          <p:nvPr/>
        </p:nvSpPr>
        <p:spPr>
          <a:xfrm>
            <a:off x="4724400" y="457200"/>
            <a:ext cx="4114800" cy="1143000"/>
          </a:xfrm>
          <a:prstGeom prst="rect">
            <a:avLst/>
          </a:prstGeom>
          <a:noFill/>
          <a:ln w="28575">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numCol="1" rtlCol="0" anchor="ctr">
            <a:normAutofit fontScale="47500" lnSpcReduction="20000"/>
          </a:bodyPr>
          <a:lstStyle/>
          <a:p>
            <a:pPr lvl="0" algn="ctr">
              <a:spcBef>
                <a:spcPct val="0"/>
              </a:spcBef>
            </a:pPr>
            <a:endParaRPr lang="en-US" sz="2400" b="1" dirty="0">
              <a:ea typeface="+mj-ea"/>
              <a:cs typeface="+mj-cs"/>
            </a:endParaRPr>
          </a:p>
          <a:p>
            <a:pPr lvl="0" algn="ctr">
              <a:spcBef>
                <a:spcPct val="0"/>
              </a:spcBef>
            </a:pPr>
            <a:endParaRPr lang="en-US" sz="2400" b="1" dirty="0">
              <a:ea typeface="+mj-ea"/>
              <a:cs typeface="+mj-cs"/>
            </a:endParaRPr>
          </a:p>
          <a:p>
            <a:pPr lvl="0" algn="ctr">
              <a:spcBef>
                <a:spcPct val="0"/>
              </a:spcBef>
            </a:pPr>
            <a:r>
              <a:rPr lang="en-US" sz="4400" b="1" dirty="0">
                <a:solidFill>
                  <a:schemeClr val="bg1"/>
                </a:solidFill>
                <a:ea typeface="+mj-ea"/>
                <a:cs typeface="+mj-cs"/>
              </a:rPr>
              <a:t>SECTION 141(3)(g): Eligibility, qualifications and disqualifications of auditors</a:t>
            </a:r>
            <a:r>
              <a:rPr lang="en-US" sz="4400" b="1" dirty="0">
                <a:solidFill>
                  <a:schemeClr val="bg1"/>
                </a:solidFill>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4800600" y="2438400"/>
            <a:ext cx="3962400" cy="4114800"/>
          </a:xfrm>
          <a:prstGeom prst="rect">
            <a:avLst/>
          </a:prstGeom>
        </p:spPr>
        <p:txBody>
          <a:bodyPr vert="horz" lIns="91440" tIns="45720" rIns="91440" bIns="45720" numCol="1" rtlCol="0">
            <a:normAutofit/>
          </a:bodyPr>
          <a:lstStyle/>
          <a:p>
            <a:r>
              <a:rPr lang="en-US" sz="1900" dirty="0">
                <a:solidFill>
                  <a:schemeClr val="bg1"/>
                </a:solidFill>
              </a:rPr>
              <a:t>Section 141 (3) (g) deals with the restriction on acceptance of the auditorships after 20 companies. But as per amendment of 05</a:t>
            </a:r>
            <a:r>
              <a:rPr lang="en-US" sz="1900" baseline="30000" dirty="0">
                <a:solidFill>
                  <a:schemeClr val="bg1"/>
                </a:solidFill>
              </a:rPr>
              <a:t>th</a:t>
            </a:r>
            <a:r>
              <a:rPr lang="en-US" sz="1900" dirty="0">
                <a:solidFill>
                  <a:schemeClr val="bg1"/>
                </a:solidFill>
              </a:rPr>
              <a:t> June 2015, the said restriction is dispensed with  for small, dormant and private companies with paid up capital less than 100 Crores.</a:t>
            </a:r>
          </a:p>
          <a:p>
            <a:endParaRPr lang="en-US" sz="1900" dirty="0">
              <a:solidFill>
                <a:schemeClr val="bg1"/>
              </a:solidFill>
            </a:endParaRPr>
          </a:p>
          <a:p>
            <a:r>
              <a:rPr lang="en-US" sz="1900" dirty="0">
                <a:solidFill>
                  <a:schemeClr val="bg1"/>
                </a:solidFill>
              </a:rPr>
              <a:t>To summarize, no need to restrict the audit to 20 companies provided they are private companies with paid up capital less than 100 Crores.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own Arrow 6"/>
          <p:cNvSpPr/>
          <p:nvPr/>
        </p:nvSpPr>
        <p:spPr>
          <a:xfrm>
            <a:off x="2286000" y="1676400"/>
            <a:ext cx="304800" cy="76200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Down Arrow 7"/>
          <p:cNvSpPr/>
          <p:nvPr/>
        </p:nvSpPr>
        <p:spPr>
          <a:xfrm>
            <a:off x="6629400" y="1828800"/>
            <a:ext cx="304800" cy="60960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Rectangle 8"/>
          <p:cNvSpPr/>
          <p:nvPr/>
        </p:nvSpPr>
        <p:spPr>
          <a:xfrm>
            <a:off x="0" y="640080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2"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950"/>
                            </p:stCondLst>
                            <p:childTnLst>
                              <p:par>
                                <p:cTn id="13" presetID="23" presetClass="entr" presetSubtype="16" fill="hold" grpId="3"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childTnLst>
                                </p:cTn>
                              </p:par>
                            </p:childTnLst>
                          </p:cTn>
                        </p:par>
                        <p:par>
                          <p:cTn id="17" fill="hold">
                            <p:stCondLst>
                              <p:cond delay="3450"/>
                            </p:stCondLst>
                            <p:childTnLst>
                              <p:par>
                                <p:cTn id="18" presetID="37" presetClass="entr" presetSubtype="0"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par>
                          <p:cTn id="24" fill="hold">
                            <p:stCondLst>
                              <p:cond delay="4450"/>
                            </p:stCondLst>
                            <p:childTnLst>
                              <p:par>
                                <p:cTn id="25" presetID="37" presetClass="entr" presetSubtype="0" fill="hold"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par>
                          <p:cTn id="31" fill="hold">
                            <p:stCondLst>
                              <p:cond delay="5450"/>
                            </p:stCondLst>
                            <p:childTnLst>
                              <p:par>
                                <p:cTn id="32" presetID="37" presetClass="entr" presetSubtype="0" fill="hold" nodeType="after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1000"/>
                                        <p:tgtEl>
                                          <p:spTgt spid="4">
                                            <p:txEl>
                                              <p:pRg st="4" end="4"/>
                                            </p:txEl>
                                          </p:spTgt>
                                        </p:tgtEl>
                                      </p:cBhvr>
                                    </p:animEffect>
                                    <p:anim calcmode="lin" valueType="num">
                                      <p:cBhvr>
                                        <p:cTn id="3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par>
                          <p:cTn id="38" fill="hold">
                            <p:stCondLst>
                              <p:cond delay="6450"/>
                            </p:stCondLst>
                            <p:childTnLst>
                              <p:par>
                                <p:cTn id="39" presetID="37" presetClass="entr" presetSubtype="0" fill="hold" nodeType="after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1000"/>
                                        <p:tgtEl>
                                          <p:spTgt spid="4">
                                            <p:txEl>
                                              <p:pRg st="5" end="5"/>
                                            </p:txEl>
                                          </p:spTgt>
                                        </p:tgtEl>
                                      </p:cBhvr>
                                    </p:animEffect>
                                    <p:anim calcmode="lin" valueType="num">
                                      <p:cBhvr>
                                        <p:cTn id="4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par>
                          <p:cTn id="45" fill="hold">
                            <p:stCondLst>
                              <p:cond delay="7450"/>
                            </p:stCondLst>
                            <p:childTnLst>
                              <p:par>
                                <p:cTn id="46" presetID="37" presetClass="entr" presetSubtype="0" fill="hold" nodeType="after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par>
                          <p:cTn id="52" fill="hold">
                            <p:stCondLst>
                              <p:cond delay="8450"/>
                            </p:stCondLst>
                            <p:childTnLst>
                              <p:par>
                                <p:cTn id="53" presetID="29" presetClass="entr" presetSubtype="0" fill="hold" grpId="0" nodeType="after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p:cTn id="55" dur="1000" fill="hold"/>
                                        <p:tgtEl>
                                          <p:spTgt spid="5"/>
                                        </p:tgtEl>
                                        <p:attrNameLst>
                                          <p:attrName>ppt_x</p:attrName>
                                        </p:attrNameLst>
                                      </p:cBhvr>
                                      <p:tavLst>
                                        <p:tav tm="0">
                                          <p:val>
                                            <p:strVal val="#ppt_x-.2"/>
                                          </p:val>
                                        </p:tav>
                                        <p:tav tm="100000">
                                          <p:val>
                                            <p:strVal val="#ppt_x"/>
                                          </p:val>
                                        </p:tav>
                                      </p:tavLst>
                                    </p:anim>
                                    <p:anim calcmode="lin" valueType="num">
                                      <p:cBhvr>
                                        <p:cTn id="56"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57" dur="1000"/>
                                        <p:tgtEl>
                                          <p:spTgt spid="5"/>
                                        </p:tgtEl>
                                      </p:cBhvr>
                                    </p:animEffect>
                                  </p:childTnLst>
                                </p:cTn>
                              </p:par>
                            </p:childTnLst>
                          </p:cTn>
                        </p:par>
                        <p:par>
                          <p:cTn id="58" fill="hold">
                            <p:stCondLst>
                              <p:cond delay="9450"/>
                            </p:stCondLst>
                            <p:childTnLst>
                              <p:par>
                                <p:cTn id="59" presetID="23" presetClass="entr" presetSubtype="16" fill="hold" grpId="1"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500" fill="hold"/>
                                        <p:tgtEl>
                                          <p:spTgt spid="8"/>
                                        </p:tgtEl>
                                        <p:attrNameLst>
                                          <p:attrName>ppt_w</p:attrName>
                                        </p:attrNameLst>
                                      </p:cBhvr>
                                      <p:tavLst>
                                        <p:tav tm="0">
                                          <p:val>
                                            <p:fltVal val="0"/>
                                          </p:val>
                                        </p:tav>
                                        <p:tav tm="100000">
                                          <p:val>
                                            <p:strVal val="#ppt_w"/>
                                          </p:val>
                                        </p:tav>
                                      </p:tavLst>
                                    </p:anim>
                                    <p:anim calcmode="lin" valueType="num">
                                      <p:cBhvr>
                                        <p:cTn id="62" dur="500" fill="hold"/>
                                        <p:tgtEl>
                                          <p:spTgt spid="8"/>
                                        </p:tgtEl>
                                        <p:attrNameLst>
                                          <p:attrName>ppt_h</p:attrName>
                                        </p:attrNameLst>
                                      </p:cBhvr>
                                      <p:tavLst>
                                        <p:tav tm="0">
                                          <p:val>
                                            <p:fltVal val="0"/>
                                          </p:val>
                                        </p:tav>
                                        <p:tav tm="100000">
                                          <p:val>
                                            <p:strVal val="#ppt_h"/>
                                          </p:val>
                                        </p:tav>
                                      </p:tavLst>
                                    </p:anim>
                                  </p:childTnLst>
                                </p:cTn>
                              </p:par>
                            </p:childTnLst>
                          </p:cTn>
                        </p:par>
                        <p:par>
                          <p:cTn id="63" fill="hold">
                            <p:stCondLst>
                              <p:cond delay="9950"/>
                            </p:stCondLst>
                            <p:childTnLst>
                              <p:par>
                                <p:cTn id="64" presetID="37" presetClass="entr" presetSubtype="0" fill="hold" nodeType="afterEffect">
                                  <p:stCondLst>
                                    <p:cond delay="0"/>
                                  </p:stCondLst>
                                  <p:childTnLst>
                                    <p:set>
                                      <p:cBhvr>
                                        <p:cTn id="65" dur="1" fill="hold">
                                          <p:stCondLst>
                                            <p:cond delay="0"/>
                                          </p:stCondLst>
                                        </p:cTn>
                                        <p:tgtEl>
                                          <p:spTgt spid="6">
                                            <p:txEl>
                                              <p:pRg st="0" end="0"/>
                                            </p:txEl>
                                          </p:spTgt>
                                        </p:tgtEl>
                                        <p:attrNameLst>
                                          <p:attrName>style.visibility</p:attrName>
                                        </p:attrNameLst>
                                      </p:cBhvr>
                                      <p:to>
                                        <p:strVal val="visible"/>
                                      </p:to>
                                    </p:set>
                                    <p:animEffect transition="in" filter="fade">
                                      <p:cBhvr>
                                        <p:cTn id="66" dur="1000"/>
                                        <p:tgtEl>
                                          <p:spTgt spid="6">
                                            <p:txEl>
                                              <p:pRg st="0" end="0"/>
                                            </p:txEl>
                                          </p:spTgt>
                                        </p:tgtEl>
                                      </p:cBhvr>
                                    </p:animEffect>
                                    <p:anim calcmode="lin" valueType="num">
                                      <p:cBhvr>
                                        <p:cTn id="6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8"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par>
                          <p:cTn id="70" fill="hold">
                            <p:stCondLst>
                              <p:cond delay="10950"/>
                            </p:stCondLst>
                            <p:childTnLst>
                              <p:par>
                                <p:cTn id="71" presetID="37" presetClass="entr" presetSubtype="0" fill="hold" nodeType="afterEffect">
                                  <p:stCondLst>
                                    <p:cond delay="0"/>
                                  </p:stCondLst>
                                  <p:childTnLst>
                                    <p:set>
                                      <p:cBhvr>
                                        <p:cTn id="72" dur="1" fill="hold">
                                          <p:stCondLst>
                                            <p:cond delay="0"/>
                                          </p:stCondLst>
                                        </p:cTn>
                                        <p:tgtEl>
                                          <p:spTgt spid="6">
                                            <p:txEl>
                                              <p:pRg st="2" end="2"/>
                                            </p:txEl>
                                          </p:spTgt>
                                        </p:tgtEl>
                                        <p:attrNameLst>
                                          <p:attrName>style.visibility</p:attrName>
                                        </p:attrNameLst>
                                      </p:cBhvr>
                                      <p:to>
                                        <p:strVal val="visible"/>
                                      </p:to>
                                    </p:set>
                                    <p:animEffect transition="in" filter="fade">
                                      <p:cBhvr>
                                        <p:cTn id="73" dur="1000"/>
                                        <p:tgtEl>
                                          <p:spTgt spid="6">
                                            <p:txEl>
                                              <p:pRg st="2" end="2"/>
                                            </p:txEl>
                                          </p:spTgt>
                                        </p:tgtEl>
                                      </p:cBhvr>
                                    </p:animEffect>
                                    <p:anim calcmode="lin" valueType="num">
                                      <p:cBhvr>
                                        <p:cTn id="7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5"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P spid="5" grpId="0" animBg="1"/>
      <p:bldP spid="7" grpId="3"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5" name="Rectangular Callout 4"/>
          <p:cNvSpPr/>
          <p:nvPr/>
        </p:nvSpPr>
        <p:spPr>
          <a:xfrm>
            <a:off x="533400" y="381000"/>
            <a:ext cx="8077200" cy="2667000"/>
          </a:xfrm>
          <a:prstGeom prst="wedgeRectCallo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4" name="TextBox 3"/>
          <p:cNvSpPr txBox="1"/>
          <p:nvPr/>
        </p:nvSpPr>
        <p:spPr>
          <a:xfrm>
            <a:off x="533400" y="381000"/>
            <a:ext cx="8077200" cy="2893100"/>
          </a:xfrm>
          <a:prstGeom prst="rect">
            <a:avLst/>
          </a:prstGeom>
          <a:noFill/>
        </p:spPr>
        <p:txBody>
          <a:bodyPr wrap="square" rtlCol="0">
            <a:spAutoFit/>
          </a:bodyPr>
          <a:lstStyle/>
          <a:p>
            <a:r>
              <a:rPr lang="en-US" sz="2000" b="1" dirty="0"/>
              <a:t>SECTION 143:  Powers and duties of auditors and auditing standards</a:t>
            </a:r>
          </a:p>
          <a:p>
            <a:endParaRPr lang="en-US" b="1" dirty="0"/>
          </a:p>
          <a:p>
            <a:r>
              <a:rPr lang="en-US" dirty="0"/>
              <a:t>In case of Private Company - Clause (i) of Sub-Section (3) of Section 143( </a:t>
            </a:r>
            <a:r>
              <a:rPr lang="en-US" dirty="0" err="1"/>
              <a:t>i.e</a:t>
            </a:r>
            <a:r>
              <a:rPr lang="en-US" dirty="0"/>
              <a:t> reporting of Internal Financial control) shall not apply to a private company:-</a:t>
            </a:r>
            <a:endParaRPr lang="en-IN" dirty="0"/>
          </a:p>
          <a:p>
            <a:r>
              <a:rPr lang="en-US" dirty="0"/>
              <a:t>(i) which is a one person company or a small company; or</a:t>
            </a:r>
            <a:endParaRPr lang="en-IN" dirty="0"/>
          </a:p>
          <a:p>
            <a:r>
              <a:rPr lang="en-US" dirty="0"/>
              <a:t>(ii) which has </a:t>
            </a:r>
            <a:r>
              <a:rPr lang="en-US" b="1" dirty="0"/>
              <a:t>turnover</a:t>
            </a:r>
            <a:r>
              <a:rPr lang="en-US" dirty="0"/>
              <a:t> less than </a:t>
            </a:r>
            <a:r>
              <a:rPr lang="en-US" b="1" dirty="0"/>
              <a:t>Rupees Fifty Crores </a:t>
            </a:r>
            <a:r>
              <a:rPr lang="en-US" dirty="0"/>
              <a:t>as per latest audited financial statement and which has aggregate </a:t>
            </a:r>
            <a:r>
              <a:rPr lang="en-US" b="1" dirty="0"/>
              <a:t>borrowing</a:t>
            </a:r>
            <a:r>
              <a:rPr lang="en-US" dirty="0"/>
              <a:t>s from banks or financial institutions or any body corporate at any point of time during the financial year less than Rupees </a:t>
            </a:r>
            <a:r>
              <a:rPr lang="en-US" b="1" dirty="0"/>
              <a:t>Twenty Five Crores</a:t>
            </a:r>
            <a:r>
              <a:rPr lang="en-US" dirty="0"/>
              <a:t>.”. - Notification Dated 13th June, 2017</a:t>
            </a:r>
            <a:endParaRPr lang="en-IN" dirty="0"/>
          </a:p>
          <a:p>
            <a:endParaRPr lang="en-IN" b="1" dirty="0"/>
          </a:p>
        </p:txBody>
      </p:sp>
      <p:sp>
        <p:nvSpPr>
          <p:cNvPr id="6" name="Rectangular Callout 5"/>
          <p:cNvSpPr/>
          <p:nvPr/>
        </p:nvSpPr>
        <p:spPr>
          <a:xfrm rot="10800000">
            <a:off x="533400" y="4114800"/>
            <a:ext cx="8077200" cy="2514600"/>
          </a:xfrm>
          <a:prstGeom prst="wedgeRectCallo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7" name="TextBox 6"/>
          <p:cNvSpPr txBox="1"/>
          <p:nvPr/>
        </p:nvSpPr>
        <p:spPr>
          <a:xfrm>
            <a:off x="533400" y="4114800"/>
            <a:ext cx="8077200" cy="2246769"/>
          </a:xfrm>
          <a:prstGeom prst="rect">
            <a:avLst/>
          </a:prstGeom>
          <a:noFill/>
        </p:spPr>
        <p:txBody>
          <a:bodyPr wrap="square" rtlCol="0">
            <a:spAutoFit/>
          </a:bodyPr>
          <a:lstStyle/>
          <a:p>
            <a:r>
              <a:rPr lang="en-US" sz="2000" b="1" dirty="0"/>
              <a:t>SECTION 160:  Right of Persons Other than retiring Directors to Stand for Directorship:</a:t>
            </a:r>
          </a:p>
          <a:p>
            <a:endParaRPr lang="en-US" sz="2000" b="1" dirty="0"/>
          </a:p>
          <a:p>
            <a:r>
              <a:rPr lang="en-US" sz="2000" dirty="0"/>
              <a:t>It means that for a private company/ small companies, the candidate need not to comply with formality or follow procedure of giving 14 days notice of his candidature along with the deposit of Rs. 1 lakh to the company.</a:t>
            </a:r>
            <a:endParaRPr lang="en-IN" sz="2000" dirty="0"/>
          </a:p>
          <a:p>
            <a:endParaRPr lang="en-IN" sz="2000" b="1" dirty="0"/>
          </a:p>
        </p:txBody>
      </p:sp>
    </p:spTree>
    <p:extLst>
      <p:ext uri="{BB962C8B-B14F-4D97-AF65-F5344CB8AC3E}">
        <p14:creationId xmlns:p14="http://schemas.microsoft.com/office/powerpoint/2010/main" val="1044545323"/>
      </p:ext>
    </p:extLst>
  </p:cSld>
  <p:clrMapOvr>
    <a:overrideClrMapping bg1="lt1" tx1="dk1" bg2="lt2" tx2="dk2" accent1="accent1" accent2="accent2" accent3="accent3" accent4="accent4" accent5="accent5" accent6="accent6" hlink="hlink" folHlink="folHlink"/>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5" presetClass="entr" presetSubtype="10" fill="hold" grpId="1"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par>
                          <p:cTn id="13" fill="hold">
                            <p:stCondLst>
                              <p:cond delay="2000"/>
                            </p:stCondLst>
                            <p:childTnLst>
                              <p:par>
                                <p:cTn id="14" presetID="23"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childTnLst>
                                </p:cTn>
                              </p:par>
                            </p:childTnLst>
                          </p:cTn>
                        </p:par>
                        <p:par>
                          <p:cTn id="18" fill="hold">
                            <p:stCondLst>
                              <p:cond delay="3000"/>
                            </p:stCondLst>
                            <p:childTnLst>
                              <p:par>
                                <p:cTn id="19" presetID="5"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1"/>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4267200" y="2438400"/>
            <a:ext cx="4876800" cy="441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N"/>
          </a:p>
        </p:txBody>
      </p:sp>
      <p:sp>
        <p:nvSpPr>
          <p:cNvPr id="2" name="Teardrop 1"/>
          <p:cNvSpPr/>
          <p:nvPr/>
        </p:nvSpPr>
        <p:spPr>
          <a:xfrm rot="7950758">
            <a:off x="-22083" y="-131892"/>
            <a:ext cx="4463766" cy="4473953"/>
          </a:xfrm>
          <a:prstGeom prst="teardrop">
            <a:avLst>
              <a:gd name="adj" fmla="val 9750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N"/>
          </a:p>
        </p:txBody>
      </p:sp>
      <p:sp>
        <p:nvSpPr>
          <p:cNvPr id="3" name="TextBox 2"/>
          <p:cNvSpPr txBox="1"/>
          <p:nvPr/>
        </p:nvSpPr>
        <p:spPr>
          <a:xfrm>
            <a:off x="457200" y="838200"/>
            <a:ext cx="3505200" cy="3139321"/>
          </a:xfrm>
          <a:prstGeom prst="rect">
            <a:avLst/>
          </a:prstGeom>
          <a:noFill/>
        </p:spPr>
        <p:txBody>
          <a:bodyPr wrap="square" rtlCol="0">
            <a:spAutoFit/>
          </a:bodyPr>
          <a:lstStyle/>
          <a:p>
            <a:r>
              <a:rPr lang="en-US" b="1" dirty="0"/>
              <a:t>SECTION 162: Appointment of Directors to be Voted Individually</a:t>
            </a:r>
          </a:p>
          <a:p>
            <a:endParaRPr lang="en-US" b="1" u="sng" dirty="0"/>
          </a:p>
          <a:p>
            <a:r>
              <a:rPr lang="en-US" dirty="0"/>
              <a:t>Briefly it can be summarized as:  the private companies can pass a single resolution for appointment of 2 or more directors.</a:t>
            </a:r>
          </a:p>
          <a:p>
            <a:endParaRPr lang="en-IN" dirty="0"/>
          </a:p>
          <a:p>
            <a:endParaRPr lang="en-US" dirty="0"/>
          </a:p>
          <a:p>
            <a:r>
              <a:rPr lang="en-US" dirty="0"/>
              <a:t>Notification dated: 05</a:t>
            </a:r>
            <a:r>
              <a:rPr lang="en-US" baseline="30000" dirty="0"/>
              <a:t>th</a:t>
            </a:r>
            <a:r>
              <a:rPr lang="en-US" dirty="0"/>
              <a:t> June 2015</a:t>
            </a:r>
            <a:endParaRPr lang="en-IN" dirty="0"/>
          </a:p>
          <a:p>
            <a:endParaRPr lang="en-IN" dirty="0"/>
          </a:p>
        </p:txBody>
      </p:sp>
      <p:sp>
        <p:nvSpPr>
          <p:cNvPr id="5" name="TextBox 4"/>
          <p:cNvSpPr txBox="1"/>
          <p:nvPr/>
        </p:nvSpPr>
        <p:spPr>
          <a:xfrm>
            <a:off x="4419600" y="2610683"/>
            <a:ext cx="4724400" cy="4524315"/>
          </a:xfrm>
          <a:prstGeom prst="rect">
            <a:avLst/>
          </a:prstGeom>
          <a:noFill/>
        </p:spPr>
        <p:txBody>
          <a:bodyPr wrap="square" rtlCol="0">
            <a:spAutoFit/>
          </a:bodyPr>
          <a:lstStyle/>
          <a:p>
            <a:r>
              <a:rPr lang="en-US" b="1" dirty="0"/>
              <a:t>SECTION 173:  Meetings of Board</a:t>
            </a:r>
          </a:p>
          <a:p>
            <a:endParaRPr lang="en-US" b="1" dirty="0"/>
          </a:p>
          <a:p>
            <a:r>
              <a:rPr lang="en-US" dirty="0"/>
              <a:t>In case of Private Company - For Sub-section(5) of Section 173 the following sub-section shall be substituted, namely:</a:t>
            </a:r>
            <a:endParaRPr lang="en-IN" dirty="0"/>
          </a:p>
          <a:p>
            <a:r>
              <a:rPr lang="en-US" dirty="0"/>
              <a:t>(5) A One Person Company, small company, dormant company and a private company (if such private company is a start-up) shall be deemed to have complied with the provisions of this section if at least one meeting of the Board of Directors has been conducted in each half of a calendar year and the gap between the two meetings is not less than ninety days: -</a:t>
            </a:r>
          </a:p>
          <a:p>
            <a:pPr algn="ctr"/>
            <a:endParaRPr lang="en-US" dirty="0"/>
          </a:p>
          <a:p>
            <a:pPr algn="ctr"/>
            <a:r>
              <a:rPr lang="en-US" dirty="0"/>
              <a:t>Notification Dated 13th June, 2017</a:t>
            </a:r>
            <a:endParaRPr lang="en-IN" dirty="0"/>
          </a:p>
          <a:p>
            <a:pPr algn="ctr"/>
            <a:endParaRPr lang="en-IN" b="1" dirty="0"/>
          </a:p>
        </p:txBody>
      </p:sp>
    </p:spTree>
    <p:extLst>
      <p:ext uri="{BB962C8B-B14F-4D97-AF65-F5344CB8AC3E}">
        <p14:creationId xmlns:p14="http://schemas.microsoft.com/office/powerpoint/2010/main" val="639700605"/>
      </p:ext>
    </p:extLst>
  </p:cSld>
  <p:clrMapOvr>
    <a:overrideClrMapping bg1="lt1" tx1="dk1" bg2="lt2" tx2="dk2" accent1="accent1" accent2="accent2" accent3="accent3" accent4="accent4" accent5="accent5" accent6="accent6" hlink="hlink" folHlink="folHlink"/>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37"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900" decel="100000" fill="hold"/>
                                        <p:tgtEl>
                                          <p:spTgt spid="3"/>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6" fill="hold">
                            <p:stCondLst>
                              <p:cond delay="2000"/>
                            </p:stCondLst>
                            <p:childTnLst>
                              <p:par>
                                <p:cTn id="17" presetID="2"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0-#ppt_h/2"/>
                                          </p:val>
                                        </p:tav>
                                        <p:tav tm="100000">
                                          <p:val>
                                            <p:strVal val="#ppt_y"/>
                                          </p:val>
                                        </p:tav>
                                      </p:tavLst>
                                    </p:anim>
                                  </p:childTnLst>
                                </p:cTn>
                              </p:par>
                            </p:childTnLst>
                          </p:cTn>
                        </p:par>
                        <p:par>
                          <p:cTn id="21" fill="hold">
                            <p:stCondLst>
                              <p:cond delay="3000"/>
                            </p:stCondLst>
                            <p:childTnLst>
                              <p:par>
                                <p:cTn id="22" presetID="2"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ppt_x"/>
                                          </p:val>
                                        </p:tav>
                                        <p:tav tm="100000">
                                          <p:val>
                                            <p:strVal val="#ppt_x"/>
                                          </p:val>
                                        </p:tav>
                                      </p:tavLst>
                                    </p:anim>
                                    <p:anim calcmode="lin" valueType="num">
                                      <p:cBhvr additive="base">
                                        <p:cTn id="25"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Frame 1"/>
          <p:cNvSpPr/>
          <p:nvPr/>
        </p:nvSpPr>
        <p:spPr>
          <a:xfrm>
            <a:off x="0" y="0"/>
            <a:ext cx="9144000" cy="2819400"/>
          </a:xfrm>
          <a:prstGeom prst="fram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a:solidFill>
                <a:schemeClr val="tx1"/>
              </a:solidFill>
            </a:endParaRPr>
          </a:p>
        </p:txBody>
      </p:sp>
      <p:sp>
        <p:nvSpPr>
          <p:cNvPr id="3" name="Frame 2"/>
          <p:cNvSpPr/>
          <p:nvPr/>
        </p:nvSpPr>
        <p:spPr>
          <a:xfrm>
            <a:off x="0" y="3276600"/>
            <a:ext cx="9144000" cy="3581400"/>
          </a:xfrm>
          <a:prstGeom prst="fram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dirty="0">
              <a:solidFill>
                <a:schemeClr val="tx1"/>
              </a:solidFill>
            </a:endParaRPr>
          </a:p>
        </p:txBody>
      </p:sp>
      <p:sp>
        <p:nvSpPr>
          <p:cNvPr id="4" name="TextBox 3"/>
          <p:cNvSpPr txBox="1"/>
          <p:nvPr/>
        </p:nvSpPr>
        <p:spPr>
          <a:xfrm>
            <a:off x="304800" y="381000"/>
            <a:ext cx="8458200" cy="2246769"/>
          </a:xfrm>
          <a:prstGeom prst="rect">
            <a:avLst/>
          </a:prstGeom>
          <a:noFill/>
        </p:spPr>
        <p:txBody>
          <a:bodyPr wrap="square" rtlCol="0">
            <a:spAutoFit/>
          </a:bodyPr>
          <a:lstStyle/>
          <a:p>
            <a:r>
              <a:rPr lang="en-US" sz="2000" b="1" dirty="0">
                <a:solidFill>
                  <a:schemeClr val="bg1"/>
                </a:solidFill>
              </a:rPr>
              <a:t>SECTION 174:  Quorum for Meetings of Board</a:t>
            </a:r>
          </a:p>
          <a:p>
            <a:endParaRPr lang="en-US" sz="2000" b="1" dirty="0"/>
          </a:p>
          <a:p>
            <a:r>
              <a:rPr lang="en-US" sz="2000" dirty="0">
                <a:solidFill>
                  <a:schemeClr val="bg1"/>
                </a:solidFill>
              </a:rPr>
              <a:t>In case of Private Company - Sub-Section (3) of Section 174 shall apply with the exception that the interested director may also be counted towards quorum in such meeting after disclosure of his interest pursuant to section 184</a:t>
            </a:r>
          </a:p>
          <a:p>
            <a:r>
              <a:rPr lang="en-US" sz="2000" b="1" dirty="0">
                <a:solidFill>
                  <a:schemeClr val="bg1"/>
                </a:solidFill>
              </a:rPr>
              <a:t>Notification Dated 13th June, 2017.</a:t>
            </a:r>
            <a:endParaRPr lang="en-IN" sz="2000" b="1" dirty="0">
              <a:solidFill>
                <a:schemeClr val="bg1"/>
              </a:solidFill>
            </a:endParaRPr>
          </a:p>
          <a:p>
            <a:endParaRPr lang="en-IN" sz="2000" b="1" dirty="0"/>
          </a:p>
        </p:txBody>
      </p:sp>
      <p:sp>
        <p:nvSpPr>
          <p:cNvPr id="5" name="TextBox 4"/>
          <p:cNvSpPr txBox="1"/>
          <p:nvPr/>
        </p:nvSpPr>
        <p:spPr>
          <a:xfrm>
            <a:off x="419100" y="3810000"/>
            <a:ext cx="8229600" cy="2246769"/>
          </a:xfrm>
          <a:prstGeom prst="rect">
            <a:avLst/>
          </a:prstGeom>
          <a:noFill/>
        </p:spPr>
        <p:txBody>
          <a:bodyPr wrap="square" rtlCol="0">
            <a:spAutoFit/>
          </a:bodyPr>
          <a:lstStyle/>
          <a:p>
            <a:r>
              <a:rPr lang="en-US" sz="2000" b="1" dirty="0">
                <a:solidFill>
                  <a:schemeClr val="bg1"/>
                </a:solidFill>
              </a:rPr>
              <a:t>SECTION 180:  Restrictions on Powers of Board</a:t>
            </a:r>
          </a:p>
          <a:p>
            <a:endParaRPr lang="en-US" sz="2000" b="1" dirty="0"/>
          </a:p>
          <a:p>
            <a:endParaRPr lang="en-US" sz="2000" b="1" dirty="0"/>
          </a:p>
          <a:p>
            <a:r>
              <a:rPr lang="en-US" sz="2000" dirty="0">
                <a:solidFill>
                  <a:schemeClr val="bg1"/>
                </a:solidFill>
              </a:rPr>
              <a:t>In short, for Private limited companies, no need to pass resolution of members whether ordinary or special for executing powers mentioned in Section 180 such as disposal of undertaking, investing in securities, borrowings etc.</a:t>
            </a:r>
            <a:endParaRPr lang="en-IN" sz="2000" dirty="0">
              <a:solidFill>
                <a:schemeClr val="bg1"/>
              </a:solidFill>
            </a:endParaRPr>
          </a:p>
        </p:txBody>
      </p:sp>
    </p:spTree>
    <p:extLst>
      <p:ext uri="{BB962C8B-B14F-4D97-AF65-F5344CB8AC3E}">
        <p14:creationId xmlns:p14="http://schemas.microsoft.com/office/powerpoint/2010/main" val="2678325646"/>
      </p:ext>
    </p:extLst>
  </p:cSld>
  <p:clrMapOvr>
    <a:overrideClrMapping bg1="lt1" tx1="dk1" bg2="lt2" tx2="dk2" accent1="accent1" accent2="accent2" accent3="accent3" accent4="accent4" accent5="accent5" accent6="accent6" hlink="hlink" folHlink="folHlink"/>
  </p:clrMapOvr>
  <p:transition spd="slow">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edge">
                                      <p:cBhvr>
                                        <p:cTn id="11" dur="2000"/>
                                        <p:tgtEl>
                                          <p:spTgt spid="4"/>
                                        </p:tgtEl>
                                      </p:cBhvr>
                                    </p:animEffect>
                                  </p:childTnLst>
                                </p:cTn>
                              </p:par>
                            </p:childTnLst>
                          </p:cTn>
                        </p:par>
                        <p:par>
                          <p:cTn id="12" fill="hold">
                            <p:stCondLst>
                              <p:cond delay="3000"/>
                            </p:stCondLst>
                            <p:childTnLst>
                              <p:par>
                                <p:cTn id="13" presetID="18" presetClass="entr" presetSubtype="12"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Left)">
                                      <p:cBhvr>
                                        <p:cTn id="15" dur="1000"/>
                                        <p:tgtEl>
                                          <p:spTgt spid="3"/>
                                        </p:tgtEl>
                                      </p:cBhvr>
                                    </p:animEffect>
                                  </p:childTnLst>
                                </p:cTn>
                              </p:par>
                            </p:childTnLst>
                          </p:cTn>
                        </p:par>
                        <p:par>
                          <p:cTn id="16" fill="hold">
                            <p:stCondLst>
                              <p:cond delay="4000"/>
                            </p:stCondLst>
                            <p:childTnLst>
                              <p:par>
                                <p:cTn id="17" presetID="2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edg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SECTION 185: Loan to Directors, etc.</a:t>
            </a:r>
            <a:endParaRPr lang="en-IN" dirty="0">
              <a:solidFill>
                <a:schemeClr val="bg1"/>
              </a:solidFill>
            </a:endParaRPr>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r>
              <a:rPr lang="en-US" dirty="0">
                <a:solidFill>
                  <a:schemeClr val="bg1"/>
                </a:solidFill>
              </a:rPr>
              <a:t>The exemption allows a Private company to advance loan to a director or company in which director is interested subject to the fulfillment of certain conditions:</a:t>
            </a:r>
          </a:p>
          <a:p>
            <a:endParaRPr lang="en-IN" dirty="0">
              <a:solidFill>
                <a:schemeClr val="bg1"/>
              </a:solidFill>
            </a:endParaRPr>
          </a:p>
          <a:p>
            <a:r>
              <a:rPr lang="en-US" dirty="0">
                <a:solidFill>
                  <a:schemeClr val="bg1"/>
                </a:solidFill>
              </a:rPr>
              <a:t> In case of private company - Section 185 shall not apply to a private company-</a:t>
            </a:r>
            <a:endParaRPr lang="en-IN" dirty="0">
              <a:solidFill>
                <a:schemeClr val="bg1"/>
              </a:solidFill>
            </a:endParaRPr>
          </a:p>
          <a:p>
            <a:r>
              <a:rPr lang="en-US" dirty="0">
                <a:solidFill>
                  <a:schemeClr val="bg1"/>
                </a:solidFill>
              </a:rPr>
              <a:t>(a) in whose share capital no other body corporate has invested any money;</a:t>
            </a:r>
            <a:endParaRPr lang="en-IN" dirty="0">
              <a:solidFill>
                <a:schemeClr val="bg1"/>
              </a:solidFill>
            </a:endParaRPr>
          </a:p>
          <a:p>
            <a:r>
              <a:rPr lang="en-US" dirty="0">
                <a:solidFill>
                  <a:schemeClr val="bg1"/>
                </a:solidFill>
              </a:rPr>
              <a:t>(b) if the borrowings of such a company from banks or financial institutions or any body corporate is less than twice of its paid up share capital or fifty crore rupees, whichever is lower; and</a:t>
            </a:r>
            <a:endParaRPr lang="en-IN" dirty="0">
              <a:solidFill>
                <a:schemeClr val="bg1"/>
              </a:solidFill>
            </a:endParaRPr>
          </a:p>
          <a:p>
            <a:r>
              <a:rPr lang="en-US" dirty="0">
                <a:solidFill>
                  <a:schemeClr val="bg1"/>
                </a:solidFill>
              </a:rPr>
              <a:t>(c) such a company has no default in repayment of such borrowings subsisting at the time of making transactions under this section. </a:t>
            </a:r>
          </a:p>
          <a:p>
            <a:endParaRPr lang="en-US" dirty="0">
              <a:solidFill>
                <a:schemeClr val="bg1"/>
              </a:solidFill>
            </a:endParaRPr>
          </a:p>
          <a:p>
            <a:r>
              <a:rPr lang="en-US" dirty="0">
                <a:solidFill>
                  <a:schemeClr val="bg1"/>
                </a:solidFill>
              </a:rPr>
              <a:t>- Notification dated 05</a:t>
            </a:r>
            <a:r>
              <a:rPr lang="en-US" sz="2600" dirty="0">
                <a:solidFill>
                  <a:schemeClr val="bg1"/>
                </a:solidFill>
              </a:rPr>
              <a:t>th</a:t>
            </a:r>
            <a:r>
              <a:rPr lang="en-US" dirty="0">
                <a:solidFill>
                  <a:schemeClr val="bg1"/>
                </a:solidFill>
              </a:rPr>
              <a:t> June, 2015.</a:t>
            </a:r>
            <a:endParaRPr lang="en-IN" dirty="0">
              <a:solidFill>
                <a:schemeClr val="bg1"/>
              </a:solidFill>
            </a:endParaRPr>
          </a:p>
          <a:p>
            <a:pPr marL="0" indent="0">
              <a:buNone/>
            </a:pPr>
            <a:endParaRPr lang="en-IN" dirty="0"/>
          </a:p>
        </p:txBody>
      </p:sp>
      <p:sp>
        <p:nvSpPr>
          <p:cNvPr id="4" name="Rectangle 3"/>
          <p:cNvSpPr/>
          <p:nvPr/>
        </p:nvSpPr>
        <p:spPr>
          <a:xfrm>
            <a:off x="0" y="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40080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178984"/>
      </p:ext>
    </p:extLst>
  </p:cSld>
  <p:clrMapOvr>
    <a:overrideClrMapping bg1="lt1" tx1="dk1" bg2="lt2" tx2="dk2" accent1="accent1" accent2="accent2" accent3="accent3" accent4="accent4" accent5="accent5" accent6="accent6" hlink="hlink" folHlink="folHlink"/>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29"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0" end="0"/>
                                            </p:txEl>
                                          </p:spTgt>
                                        </p:tgtEl>
                                      </p:cBhvr>
                                    </p:animEffect>
                                  </p:childTnLst>
                                </p:cTn>
                              </p:par>
                            </p:childTnLst>
                          </p:cTn>
                        </p:par>
                        <p:par>
                          <p:cTn id="20" fill="hold">
                            <p:stCondLst>
                              <p:cond delay="3000"/>
                            </p:stCondLst>
                            <p:childTnLst>
                              <p:par>
                                <p:cTn id="21" presetID="29"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3">
                                            <p:txEl>
                                              <p:pRg st="2" end="2"/>
                                            </p:txEl>
                                          </p:spTgt>
                                        </p:tgtEl>
                                      </p:cBhvr>
                                    </p:animEffect>
                                  </p:childTnLst>
                                </p:cTn>
                              </p:par>
                            </p:childTnLst>
                          </p:cTn>
                        </p:par>
                        <p:par>
                          <p:cTn id="26" fill="hold">
                            <p:stCondLst>
                              <p:cond delay="4000"/>
                            </p:stCondLst>
                            <p:childTnLst>
                              <p:par>
                                <p:cTn id="27" presetID="29"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3" end="3"/>
                                            </p:txEl>
                                          </p:spTgt>
                                        </p:tgtEl>
                                      </p:cBhvr>
                                    </p:animEffect>
                                  </p:childTnLst>
                                </p:cTn>
                              </p:par>
                            </p:childTnLst>
                          </p:cTn>
                        </p:par>
                        <p:par>
                          <p:cTn id="32" fill="hold">
                            <p:stCondLst>
                              <p:cond delay="5000"/>
                            </p:stCondLst>
                            <p:childTnLst>
                              <p:par>
                                <p:cTn id="33" presetID="29"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par>
                          <p:cTn id="38" fill="hold">
                            <p:stCondLst>
                              <p:cond delay="6000"/>
                            </p:stCondLst>
                            <p:childTnLst>
                              <p:par>
                                <p:cTn id="39" presetID="29"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
                                            <p:txEl>
                                              <p:pRg st="5" end="5"/>
                                            </p:txEl>
                                          </p:spTgt>
                                        </p:tgtEl>
                                      </p:cBhvr>
                                    </p:animEffect>
                                  </p:childTnLst>
                                </p:cTn>
                              </p:par>
                            </p:childTnLst>
                          </p:cTn>
                        </p:par>
                        <p:par>
                          <p:cTn id="44" fill="hold">
                            <p:stCondLst>
                              <p:cond delay="7000"/>
                            </p:stCondLst>
                            <p:childTnLst>
                              <p:par>
                                <p:cTn id="45" presetID="29"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Flowchart: Terminator 2"/>
          <p:cNvSpPr/>
          <p:nvPr/>
        </p:nvSpPr>
        <p:spPr>
          <a:xfrm>
            <a:off x="381000" y="228600"/>
            <a:ext cx="8534400" cy="27432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4" name="Flowchart: Terminator 3"/>
          <p:cNvSpPr/>
          <p:nvPr/>
        </p:nvSpPr>
        <p:spPr>
          <a:xfrm>
            <a:off x="358254" y="3733800"/>
            <a:ext cx="8534400" cy="27432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5" name="TextBox 4"/>
          <p:cNvSpPr txBox="1"/>
          <p:nvPr/>
        </p:nvSpPr>
        <p:spPr>
          <a:xfrm>
            <a:off x="1143000" y="381000"/>
            <a:ext cx="6858000" cy="2554545"/>
          </a:xfrm>
          <a:prstGeom prst="rect">
            <a:avLst/>
          </a:prstGeom>
          <a:noFill/>
        </p:spPr>
        <p:txBody>
          <a:bodyPr wrap="square" rtlCol="0">
            <a:spAutoFit/>
          </a:bodyPr>
          <a:lstStyle/>
          <a:p>
            <a:r>
              <a:rPr lang="en-US" sz="2000" b="1" dirty="0"/>
              <a:t>SECTION 184: Disclosure of Interest by Director:</a:t>
            </a:r>
          </a:p>
          <a:p>
            <a:endParaRPr lang="en-US" sz="2000" b="1" dirty="0"/>
          </a:p>
          <a:p>
            <a:endParaRPr lang="en-US" sz="2000" b="1" dirty="0"/>
          </a:p>
          <a:p>
            <a:r>
              <a:rPr lang="en-US" sz="2000" dirty="0"/>
              <a:t>That means, in case of Private limited companies, a director can participate in the proceedings of Board of Directors after disclosing the interest, and he need not vacate the meeting for the same.</a:t>
            </a:r>
            <a:endParaRPr lang="en-IN" sz="2000" dirty="0"/>
          </a:p>
          <a:p>
            <a:endParaRPr lang="en-IN" sz="2000" b="1" dirty="0"/>
          </a:p>
        </p:txBody>
      </p:sp>
      <p:sp>
        <p:nvSpPr>
          <p:cNvPr id="6" name="TextBox 5"/>
          <p:cNvSpPr txBox="1"/>
          <p:nvPr/>
        </p:nvSpPr>
        <p:spPr>
          <a:xfrm>
            <a:off x="1219200" y="3733800"/>
            <a:ext cx="6477000" cy="2831544"/>
          </a:xfrm>
          <a:prstGeom prst="rect">
            <a:avLst/>
          </a:prstGeom>
          <a:noFill/>
        </p:spPr>
        <p:txBody>
          <a:bodyPr wrap="square" rtlCol="0">
            <a:spAutoFit/>
          </a:bodyPr>
          <a:lstStyle/>
          <a:p>
            <a:endParaRPr lang="en-US" dirty="0"/>
          </a:p>
          <a:p>
            <a:r>
              <a:rPr lang="en-US" sz="2000" b="1" dirty="0"/>
              <a:t>SECTION 196: Appointment of managing director, whole-time director or manager:</a:t>
            </a:r>
          </a:p>
          <a:p>
            <a:endParaRPr lang="en-US" sz="2000" b="1" dirty="0"/>
          </a:p>
          <a:p>
            <a:r>
              <a:rPr lang="en-US" sz="2000" dirty="0"/>
              <a:t>In case of private company - Sub-section (4) and (5) of Section 196 shall not apply since those sections deal with terms of appointment and remuneration of Managing director.     ( Notification dated 05th June, 2015)</a:t>
            </a:r>
            <a:endParaRPr lang="en-IN" sz="2000" dirty="0"/>
          </a:p>
          <a:p>
            <a:endParaRPr lang="en-IN" sz="2000" b="1" dirty="0"/>
          </a:p>
        </p:txBody>
      </p:sp>
    </p:spTree>
    <p:extLst>
      <p:ext uri="{BB962C8B-B14F-4D97-AF65-F5344CB8AC3E}">
        <p14:creationId xmlns:p14="http://schemas.microsoft.com/office/powerpoint/2010/main" val="568372573"/>
      </p:ext>
    </p:extLst>
  </p:cSld>
  <p:clrMapOvr>
    <a:overrideClrMapping bg1="lt1" tx1="dk1" bg2="lt2" tx2="dk2" accent1="accent1" accent2="accent2" accent3="accent3" accent4="accent4" accent5="accent5" accent6="accent6" hlink="hlink" folHlink="folHlink"/>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gtEl>
                                        <p:attrNameLst>
                                          <p:attrName>ppt_y</p:attrName>
                                        </p:attrNameLst>
                                      </p:cBhvr>
                                      <p:tavLst>
                                        <p:tav tm="0">
                                          <p:val>
                                            <p:strVal val="#ppt_y"/>
                                          </p:val>
                                        </p:tav>
                                        <p:tav tm="100000">
                                          <p:val>
                                            <p:strVal val="#ppt_y"/>
                                          </p:val>
                                        </p:tav>
                                      </p:tavLst>
                                    </p:anim>
                                    <p:animEffect transition="in" filter="fade">
                                      <p:cBhvr>
                                        <p:cTn id="10" dur="2000"/>
                                        <p:tgtEl>
                                          <p:spTgt spid="3"/>
                                        </p:tgtEl>
                                      </p:cBhvr>
                                    </p:animEffect>
                                  </p:childTnLst>
                                </p:cTn>
                              </p:par>
                            </p:childTnLst>
                          </p:cTn>
                        </p:par>
                        <p:par>
                          <p:cTn id="11" fill="hold">
                            <p:stCondLst>
                              <p:cond delay="2000"/>
                            </p:stCondLst>
                            <p:childTnLst>
                              <p:par>
                                <p:cTn id="12" presetID="3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800" decel="100000"/>
                                        <p:tgtEl>
                                          <p:spTgt spid="5"/>
                                        </p:tgtEl>
                                      </p:cBhvr>
                                    </p:animEffect>
                                    <p:anim calcmode="lin" valueType="num">
                                      <p:cBhvr>
                                        <p:cTn id="15" dur="800" decel="100000" fill="hold"/>
                                        <p:tgtEl>
                                          <p:spTgt spid="5"/>
                                        </p:tgtEl>
                                        <p:attrNameLst>
                                          <p:attrName>style.rotation</p:attrName>
                                        </p:attrNameLst>
                                      </p:cBhvr>
                                      <p:tavLst>
                                        <p:tav tm="0">
                                          <p:val>
                                            <p:fltVal val="-90"/>
                                          </p:val>
                                        </p:tav>
                                        <p:tav tm="100000">
                                          <p:val>
                                            <p:fltVal val="0"/>
                                          </p:val>
                                        </p:tav>
                                      </p:tavLst>
                                    </p:anim>
                                    <p:anim calcmode="lin" valueType="num">
                                      <p:cBhvr>
                                        <p:cTn id="16" dur="800" decel="100000" fill="hold"/>
                                        <p:tgtEl>
                                          <p:spTgt spid="5"/>
                                        </p:tgtEl>
                                        <p:attrNameLst>
                                          <p:attrName>ppt_x</p:attrName>
                                        </p:attrNameLst>
                                      </p:cBhvr>
                                      <p:tavLst>
                                        <p:tav tm="0">
                                          <p:val>
                                            <p:strVal val="#ppt_x+0.4"/>
                                          </p:val>
                                        </p:tav>
                                        <p:tav tm="100000">
                                          <p:val>
                                            <p:strVal val="#ppt_x-0.05"/>
                                          </p:val>
                                        </p:tav>
                                      </p:tavLst>
                                    </p:anim>
                                    <p:anim calcmode="lin" valueType="num">
                                      <p:cBhvr>
                                        <p:cTn id="17" dur="800" decel="100000" fill="hold"/>
                                        <p:tgtEl>
                                          <p:spTgt spid="5"/>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0" fill="hold">
                            <p:stCondLst>
                              <p:cond delay="3000"/>
                            </p:stCondLst>
                            <p:childTnLst>
                              <p:par>
                                <p:cTn id="21" presetID="48" presetClass="entr" presetSubtype="0" accel="5000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animEffect transition="in" filter="fade">
                                      <p:cBhvr>
                                        <p:cTn id="26" dur="1000"/>
                                        <p:tgtEl>
                                          <p:spTgt spid="4"/>
                                        </p:tgtEl>
                                      </p:cBhvr>
                                    </p:animEffect>
                                  </p:childTnLst>
                                </p:cTn>
                              </p:par>
                            </p:childTnLst>
                          </p:cTn>
                        </p:par>
                        <p:par>
                          <p:cTn id="27" fill="hold">
                            <p:stCondLst>
                              <p:cond delay="4000"/>
                            </p:stCondLst>
                            <p:childTnLst>
                              <p:par>
                                <p:cTn id="28" presetID="30"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800" decel="100000"/>
                                        <p:tgtEl>
                                          <p:spTgt spid="6"/>
                                        </p:tgtEl>
                                      </p:cBhvr>
                                    </p:animEffect>
                                    <p:anim calcmode="lin" valueType="num">
                                      <p:cBhvr>
                                        <p:cTn id="31" dur="800" decel="100000" fill="hold"/>
                                        <p:tgtEl>
                                          <p:spTgt spid="6"/>
                                        </p:tgtEl>
                                        <p:attrNameLst>
                                          <p:attrName>style.rotation</p:attrName>
                                        </p:attrNameLst>
                                      </p:cBhvr>
                                      <p:tavLst>
                                        <p:tav tm="0">
                                          <p:val>
                                            <p:fltVal val="-90"/>
                                          </p:val>
                                        </p:tav>
                                        <p:tav tm="100000">
                                          <p:val>
                                            <p:fltVal val="0"/>
                                          </p:val>
                                        </p:tav>
                                      </p:tavLst>
                                    </p:anim>
                                    <p:anim calcmode="lin" valueType="num">
                                      <p:cBhvr>
                                        <p:cTn id="32" dur="800" decel="100000" fill="hold"/>
                                        <p:tgtEl>
                                          <p:spTgt spid="6"/>
                                        </p:tgtEl>
                                        <p:attrNameLst>
                                          <p:attrName>ppt_x</p:attrName>
                                        </p:attrNameLst>
                                      </p:cBhvr>
                                      <p:tavLst>
                                        <p:tav tm="0">
                                          <p:val>
                                            <p:strVal val="#ppt_x+0.4"/>
                                          </p:val>
                                        </p:tav>
                                        <p:tav tm="100000">
                                          <p:val>
                                            <p:strVal val="#ppt_x-0.05"/>
                                          </p:val>
                                        </p:tav>
                                      </p:tavLst>
                                    </p:anim>
                                    <p:anim calcmode="lin" valueType="num">
                                      <p:cBhvr>
                                        <p:cTn id="33" dur="800" decel="100000" fill="hold"/>
                                        <p:tgtEl>
                                          <p:spTgt spid="6"/>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1" animBg="1"/>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6248400"/>
            <a:ext cx="9144000" cy="609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685801"/>
            <a:ext cx="8458200" cy="954107"/>
          </a:xfrm>
          <a:prstGeom prst="rect">
            <a:avLst/>
          </a:prstGeom>
          <a:noFill/>
        </p:spPr>
        <p:txBody>
          <a:bodyPr wrap="square" rtlCol="0">
            <a:spAutoFit/>
          </a:bodyPr>
          <a:lstStyle/>
          <a:p>
            <a:r>
              <a:rPr lang="en-US" sz="2800" b="1" dirty="0">
                <a:solidFill>
                  <a:schemeClr val="bg1"/>
                </a:solidFill>
              </a:rPr>
              <a:t>SECTION  446B: Lesser Penalties for One Person Companies and Small Companies</a:t>
            </a:r>
          </a:p>
        </p:txBody>
      </p:sp>
      <p:sp>
        <p:nvSpPr>
          <p:cNvPr id="5" name="TextBox 4"/>
          <p:cNvSpPr txBox="1"/>
          <p:nvPr/>
        </p:nvSpPr>
        <p:spPr>
          <a:xfrm>
            <a:off x="304800" y="2362200"/>
            <a:ext cx="8534400" cy="3539430"/>
          </a:xfrm>
          <a:prstGeom prst="rect">
            <a:avLst/>
          </a:prstGeom>
          <a:noFill/>
        </p:spPr>
        <p:txBody>
          <a:bodyPr wrap="square" rtlCol="0">
            <a:spAutoFit/>
          </a:bodyPr>
          <a:lstStyle/>
          <a:p>
            <a:r>
              <a:rPr lang="en-US" sz="2000" dirty="0">
                <a:solidFill>
                  <a:schemeClr val="bg1"/>
                </a:solidFill>
              </a:rPr>
              <a:t>If penalty is payable for non-compliance of any of the provisions of this Act to</a:t>
            </a:r>
          </a:p>
          <a:p>
            <a:endParaRPr lang="en-US" sz="2000" dirty="0">
              <a:solidFill>
                <a:schemeClr val="bg1"/>
              </a:solidFill>
            </a:endParaRPr>
          </a:p>
          <a:p>
            <a:r>
              <a:rPr lang="en-US" sz="2000" dirty="0">
                <a:solidFill>
                  <a:schemeClr val="bg1"/>
                </a:solidFill>
              </a:rPr>
              <a:t>i) Any One Person Company, Small Company, Start Up Company or Producer Company</a:t>
            </a:r>
          </a:p>
          <a:p>
            <a:r>
              <a:rPr lang="en-US" sz="2000" dirty="0">
                <a:solidFill>
                  <a:schemeClr val="bg1"/>
                </a:solidFill>
              </a:rPr>
              <a:t>ii) Or any of it’s officer in default</a:t>
            </a:r>
          </a:p>
          <a:p>
            <a:endParaRPr lang="en-US" sz="2000" dirty="0">
              <a:solidFill>
                <a:schemeClr val="bg1"/>
              </a:solidFill>
            </a:endParaRPr>
          </a:p>
          <a:p>
            <a:r>
              <a:rPr lang="en-US" sz="2000" dirty="0">
                <a:solidFill>
                  <a:schemeClr val="bg1"/>
                </a:solidFill>
              </a:rPr>
              <a:t>Shall be liable to a penalty which shall not be more than one-half of the penalty specified in such provisions subject to - maximum of Two Lakh rupees in case of a company and One Lakh rupees in case of an officer .</a:t>
            </a:r>
          </a:p>
          <a:p>
            <a:endParaRPr lang="en-US" sz="2000" dirty="0">
              <a:solidFill>
                <a:schemeClr val="bg1"/>
              </a:solidFill>
            </a:endParaRPr>
          </a:p>
          <a:p>
            <a:r>
              <a:rPr lang="en-US" sz="2400" dirty="0">
                <a:solidFill>
                  <a:schemeClr val="bg1"/>
                </a:solidFill>
              </a:rPr>
              <a:t>(SUBSTITUTED WITH EFFECT FROM 22-1-2021)</a:t>
            </a:r>
          </a:p>
        </p:txBody>
      </p:sp>
      <p:pic>
        <p:nvPicPr>
          <p:cNvPr id="6" name="Picture 5" descr="Penalty.png"/>
          <p:cNvPicPr>
            <a:picLocks noChangeAspect="1"/>
          </p:cNvPicPr>
          <p:nvPr/>
        </p:nvPicPr>
        <p:blipFill>
          <a:blip r:embed="rId2"/>
          <a:stretch>
            <a:fillRect/>
          </a:stretch>
        </p:blipFill>
        <p:spPr>
          <a:xfrm>
            <a:off x="6753225" y="5267048"/>
            <a:ext cx="2390775" cy="1590952"/>
          </a:xfrm>
          <a:prstGeom prst="rect">
            <a:avLst/>
          </a:prstGeom>
        </p:spPr>
      </p:pic>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9"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6248400"/>
            <a:ext cx="9144000" cy="609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09600" y="1447800"/>
            <a:ext cx="7696200" cy="3785652"/>
          </a:xfrm>
          <a:prstGeom prst="rect">
            <a:avLst/>
          </a:prstGeom>
          <a:noFill/>
        </p:spPr>
        <p:txBody>
          <a:bodyPr wrap="square" rtlCol="0">
            <a:spAutoFit/>
          </a:bodyPr>
          <a:lstStyle/>
          <a:p>
            <a:pPr algn="ctr"/>
            <a:r>
              <a:rPr lang="en-US" sz="6000" dirty="0">
                <a:solidFill>
                  <a:schemeClr val="bg1"/>
                </a:solidFill>
                <a:latin typeface="Arial Rounded MT Bold" pitchFamily="34" charset="0"/>
              </a:rPr>
              <a:t>THANK  YOU!</a:t>
            </a:r>
          </a:p>
          <a:p>
            <a:pPr algn="ctr"/>
            <a:endParaRPr lang="en-US" sz="6000" dirty="0">
              <a:solidFill>
                <a:schemeClr val="bg1"/>
              </a:solidFill>
              <a:latin typeface="Arial Rounded MT Bold" pitchFamily="34" charset="0"/>
            </a:endParaRPr>
          </a:p>
          <a:p>
            <a:pPr algn="ctr"/>
            <a:r>
              <a:rPr lang="en-US" sz="6000" dirty="0">
                <a:solidFill>
                  <a:schemeClr val="bg1"/>
                </a:solidFill>
                <a:latin typeface="Arial Rounded MT Bold" pitchFamily="34" charset="0"/>
              </a:rPr>
              <a:t>CS Bageshri Kshirsagar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200" fill="hold"/>
                                        <p:tgtEl>
                                          <p:spTgt spid="4"/>
                                        </p:tgtEl>
                                        <p:attrNameLst>
                                          <p:attrName>ppt_x</p:attrName>
                                        </p:attrNameLst>
                                      </p:cBhvr>
                                      <p:tavLst>
                                        <p:tav tm="0">
                                          <p:val>
                                            <p:strVal val="#ppt_x-.2"/>
                                          </p:val>
                                        </p:tav>
                                        <p:tav tm="100000">
                                          <p:val>
                                            <p:strVal val="#ppt_x"/>
                                          </p:val>
                                        </p:tav>
                                      </p:tavLst>
                                    </p:anim>
                                    <p:anim calcmode="lin" valueType="num">
                                      <p:cBhvr>
                                        <p:cTn id="8" dur="12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2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xit" presetSubtype="0" fill="hold" grpId="1" nodeType="clickEffect">
                                  <p:stCondLst>
                                    <p:cond delay="700"/>
                                  </p:stCondLst>
                                  <p:childTnLst>
                                    <p:anim calcmode="lin" valueType="num">
                                      <p:cBhvr>
                                        <p:cTn id="13" dur="2600"/>
                                        <p:tgtEl>
                                          <p:spTgt spid="4"/>
                                        </p:tgtEl>
                                        <p:attrNameLst>
                                          <p:attrName>ppt_x</p:attrName>
                                        </p:attrNameLst>
                                      </p:cBhvr>
                                      <p:tavLst>
                                        <p:tav tm="0">
                                          <p:val>
                                            <p:strVal val="ppt_x"/>
                                          </p:val>
                                        </p:tav>
                                        <p:tav tm="100000">
                                          <p:val>
                                            <p:strVal val="ppt_x-.2"/>
                                          </p:val>
                                        </p:tav>
                                      </p:tavLst>
                                    </p:anim>
                                    <p:anim calcmode="lin" valueType="num">
                                      <p:cBhvr>
                                        <p:cTn id="14" dur="2600"/>
                                        <p:tgtEl>
                                          <p:spTgt spid="4"/>
                                        </p:tgtEl>
                                        <p:attrNameLst>
                                          <p:attrName>ppt_y</p:attrName>
                                        </p:attrNameLst>
                                      </p:cBhvr>
                                      <p:tavLst>
                                        <p:tav tm="0">
                                          <p:val>
                                            <p:strVal val="ppt_y"/>
                                          </p:val>
                                        </p:tav>
                                        <p:tav tm="100000">
                                          <p:val>
                                            <p:strVal val="ppt_y"/>
                                          </p:val>
                                        </p:tav>
                                      </p:tavLst>
                                    </p:anim>
                                    <p:animEffect transition="out" filter="fade">
                                      <p:cBhvr>
                                        <p:cTn id="15" dur="2600"/>
                                        <p:tgtEl>
                                          <p:spTgt spid="4"/>
                                        </p:tgtEl>
                                      </p:cBhvr>
                                    </p:animEffect>
                                    <p:set>
                                      <p:cBhvr>
                                        <p:cTn id="16" dur="1" fill="hold">
                                          <p:stCondLst>
                                            <p:cond delay="25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64" name="Rectangle 63"/>
          <p:cNvSpPr/>
          <p:nvPr/>
        </p:nvSpPr>
        <p:spPr>
          <a:xfrm>
            <a:off x="0" y="6324600"/>
            <a:ext cx="9144000" cy="533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0" y="0"/>
            <a:ext cx="9144000" cy="533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0"/>
            <a:ext cx="4648200" cy="71755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a:t>What is a Private Company?</a:t>
            </a:r>
          </a:p>
        </p:txBody>
      </p:sp>
      <p:pic>
        <p:nvPicPr>
          <p:cNvPr id="55" name="Content Placeholder 54" descr="restrict.jpg"/>
          <p:cNvPicPr>
            <a:picLocks noGrp="1" noChangeAspect="1"/>
          </p:cNvPicPr>
          <p:nvPr>
            <p:ph idx="1"/>
          </p:nvPr>
        </p:nvPicPr>
        <p:blipFill>
          <a:blip r:embed="rId3">
            <a:clrChange>
              <a:clrFrom>
                <a:srgbClr val="FFFFFF"/>
              </a:clrFrom>
              <a:clrTo>
                <a:srgbClr val="FFFFFF">
                  <a:alpha val="0"/>
                </a:srgbClr>
              </a:clrTo>
            </a:clrChange>
          </a:blip>
          <a:stretch>
            <a:fillRect/>
          </a:stretch>
        </p:blipFill>
        <p:spPr>
          <a:xfrm>
            <a:off x="762000" y="2057400"/>
            <a:ext cx="1143000" cy="814473"/>
          </a:xfrm>
          <a:noFill/>
        </p:spPr>
      </p:pic>
      <p:sp>
        <p:nvSpPr>
          <p:cNvPr id="4" name="Text Placeholder 3"/>
          <p:cNvSpPr>
            <a:spLocks noGrp="1"/>
          </p:cNvSpPr>
          <p:nvPr>
            <p:ph type="body" sz="half" idx="2"/>
          </p:nvPr>
        </p:nvSpPr>
        <p:spPr>
          <a:xfrm>
            <a:off x="228600" y="1676400"/>
            <a:ext cx="4191000" cy="4800600"/>
          </a:xfrm>
          <a:noFill/>
          <a:ln>
            <a:solidFill>
              <a:schemeClr val="bg1"/>
            </a:solidFill>
          </a:ln>
        </p:spPr>
        <p:style>
          <a:lnRef idx="2">
            <a:schemeClr val="dk1"/>
          </a:lnRef>
          <a:fillRef idx="1">
            <a:schemeClr val="lt1"/>
          </a:fillRef>
          <a:effectRef idx="0">
            <a:schemeClr val="dk1"/>
          </a:effectRef>
          <a:fontRef idx="minor">
            <a:schemeClr val="dk1"/>
          </a:fontRef>
        </p:style>
        <p:txBody>
          <a:bodyPr/>
          <a:lstStyle/>
          <a:p>
            <a:endParaRPr lang="en-US" dirty="0"/>
          </a:p>
        </p:txBody>
      </p:sp>
      <p:sp>
        <p:nvSpPr>
          <p:cNvPr id="6" name="TextBox 5"/>
          <p:cNvSpPr txBox="1"/>
          <p:nvPr/>
        </p:nvSpPr>
        <p:spPr>
          <a:xfrm>
            <a:off x="152400" y="838200"/>
            <a:ext cx="45720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Under Section 2(68) of the Companies Act, 2013</a:t>
            </a:r>
          </a:p>
        </p:txBody>
      </p:sp>
      <p:sp>
        <p:nvSpPr>
          <p:cNvPr id="7" name="Left Arrow 6"/>
          <p:cNvSpPr/>
          <p:nvPr/>
        </p:nvSpPr>
        <p:spPr>
          <a:xfrm>
            <a:off x="4495800" y="3276600"/>
            <a:ext cx="1066800" cy="457200"/>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54" name="Group 53"/>
          <p:cNvGrpSpPr/>
          <p:nvPr/>
        </p:nvGrpSpPr>
        <p:grpSpPr>
          <a:xfrm>
            <a:off x="5410200" y="152400"/>
            <a:ext cx="3733800" cy="6553200"/>
            <a:chOff x="5410200" y="152400"/>
            <a:chExt cx="3733800" cy="6553200"/>
          </a:xfrm>
          <a:blipFill>
            <a:blip r:embed="rId4"/>
            <a:stretch>
              <a:fillRect/>
            </a:stretch>
          </a:blipFill>
        </p:grpSpPr>
        <p:grpSp>
          <p:nvGrpSpPr>
            <p:cNvPr id="26" name="Group 25"/>
            <p:cNvGrpSpPr/>
            <p:nvPr/>
          </p:nvGrpSpPr>
          <p:grpSpPr>
            <a:xfrm>
              <a:off x="5410200" y="4572000"/>
              <a:ext cx="3733800" cy="2133600"/>
              <a:chOff x="5410200" y="4419600"/>
              <a:chExt cx="3733800" cy="2133600"/>
            </a:xfrm>
            <a:grpFill/>
          </p:grpSpPr>
          <p:sp>
            <p:nvSpPr>
              <p:cNvPr id="22" name="Parallelogram 21"/>
              <p:cNvSpPr/>
              <p:nvPr/>
            </p:nvSpPr>
            <p:spPr>
              <a:xfrm>
                <a:off x="54102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p:nvSpPr>
            <p:spPr>
              <a:xfrm>
                <a:off x="63246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p:nvSpPr>
            <p:spPr>
              <a:xfrm>
                <a:off x="72390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p:nvSpPr>
            <p:spPr>
              <a:xfrm>
                <a:off x="81534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p:nvSpPr>
            <p:spPr>
              <a:xfrm flipH="1">
                <a:off x="54102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p:nvSpPr>
            <p:spPr>
              <a:xfrm flipH="1">
                <a:off x="63246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arallelogram 33"/>
              <p:cNvSpPr/>
              <p:nvPr/>
            </p:nvSpPr>
            <p:spPr>
              <a:xfrm flipH="1">
                <a:off x="72390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Parallelogram 34"/>
              <p:cNvSpPr/>
              <p:nvPr/>
            </p:nvSpPr>
            <p:spPr>
              <a:xfrm flipH="1">
                <a:off x="81534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5410200" y="2362200"/>
              <a:ext cx="3733800" cy="2133600"/>
              <a:chOff x="5410200" y="4419600"/>
              <a:chExt cx="3733800" cy="2133600"/>
            </a:xfrm>
            <a:grpFill/>
          </p:grpSpPr>
          <p:sp>
            <p:nvSpPr>
              <p:cNvPr id="37" name="Parallelogram 36"/>
              <p:cNvSpPr/>
              <p:nvPr/>
            </p:nvSpPr>
            <p:spPr>
              <a:xfrm>
                <a:off x="54102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arallelogram 37"/>
              <p:cNvSpPr/>
              <p:nvPr/>
            </p:nvSpPr>
            <p:spPr>
              <a:xfrm>
                <a:off x="63246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arallelogram 38"/>
              <p:cNvSpPr/>
              <p:nvPr/>
            </p:nvSpPr>
            <p:spPr>
              <a:xfrm>
                <a:off x="72390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Parallelogram 39"/>
              <p:cNvSpPr/>
              <p:nvPr/>
            </p:nvSpPr>
            <p:spPr>
              <a:xfrm>
                <a:off x="81534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arallelogram 40"/>
              <p:cNvSpPr/>
              <p:nvPr/>
            </p:nvSpPr>
            <p:spPr>
              <a:xfrm flipH="1">
                <a:off x="54102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arallelogram 41"/>
              <p:cNvSpPr/>
              <p:nvPr/>
            </p:nvSpPr>
            <p:spPr>
              <a:xfrm flipH="1">
                <a:off x="63246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arallelogram 42"/>
              <p:cNvSpPr/>
              <p:nvPr/>
            </p:nvSpPr>
            <p:spPr>
              <a:xfrm flipH="1">
                <a:off x="72390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arallelogram 43"/>
              <p:cNvSpPr/>
              <p:nvPr/>
            </p:nvSpPr>
            <p:spPr>
              <a:xfrm flipH="1">
                <a:off x="81534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5410200" y="152400"/>
              <a:ext cx="3733800" cy="2133600"/>
              <a:chOff x="5410200" y="4419600"/>
              <a:chExt cx="3733800" cy="2133600"/>
            </a:xfrm>
            <a:grpFill/>
          </p:grpSpPr>
          <p:sp>
            <p:nvSpPr>
              <p:cNvPr id="46" name="Parallelogram 45"/>
              <p:cNvSpPr/>
              <p:nvPr/>
            </p:nvSpPr>
            <p:spPr>
              <a:xfrm>
                <a:off x="54102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arallelogram 46"/>
              <p:cNvSpPr/>
              <p:nvPr/>
            </p:nvSpPr>
            <p:spPr>
              <a:xfrm>
                <a:off x="63246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arallelogram 47"/>
              <p:cNvSpPr/>
              <p:nvPr/>
            </p:nvSpPr>
            <p:spPr>
              <a:xfrm>
                <a:off x="72390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arallelogram 48"/>
              <p:cNvSpPr/>
              <p:nvPr/>
            </p:nvSpPr>
            <p:spPr>
              <a:xfrm>
                <a:off x="8153400" y="5562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arallelogram 49"/>
              <p:cNvSpPr/>
              <p:nvPr/>
            </p:nvSpPr>
            <p:spPr>
              <a:xfrm flipH="1">
                <a:off x="54102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arallelogram 50"/>
              <p:cNvSpPr/>
              <p:nvPr/>
            </p:nvSpPr>
            <p:spPr>
              <a:xfrm flipH="1">
                <a:off x="63246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arallelogram 51"/>
              <p:cNvSpPr/>
              <p:nvPr/>
            </p:nvSpPr>
            <p:spPr>
              <a:xfrm flipH="1">
                <a:off x="72390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arallelogram 52"/>
              <p:cNvSpPr/>
              <p:nvPr/>
            </p:nvSpPr>
            <p:spPr>
              <a:xfrm flipH="1">
                <a:off x="8153400" y="4419600"/>
                <a:ext cx="990600" cy="990600"/>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6" name="TextBox 55"/>
          <p:cNvSpPr txBox="1"/>
          <p:nvPr/>
        </p:nvSpPr>
        <p:spPr>
          <a:xfrm>
            <a:off x="1981200" y="2209800"/>
            <a:ext cx="2514600" cy="646331"/>
          </a:xfrm>
          <a:prstGeom prst="rect">
            <a:avLst/>
          </a:prstGeom>
          <a:noFill/>
        </p:spPr>
        <p:txBody>
          <a:bodyPr wrap="square" rtlCol="0">
            <a:spAutoFit/>
          </a:bodyPr>
          <a:lstStyle/>
          <a:p>
            <a:r>
              <a:rPr lang="en-US" dirty="0">
                <a:solidFill>
                  <a:schemeClr val="bg1"/>
                </a:solidFill>
              </a:rPr>
              <a:t>Restricts the right to transfer shares</a:t>
            </a:r>
          </a:p>
        </p:txBody>
      </p:sp>
      <p:pic>
        <p:nvPicPr>
          <p:cNvPr id="57" name="Picture 56" descr="Limits.jpg"/>
          <p:cNvPicPr>
            <a:picLocks noChangeAspect="1"/>
          </p:cNvPicPr>
          <p:nvPr/>
        </p:nvPicPr>
        <p:blipFill>
          <a:blip r:embed="rId5">
            <a:clrChange>
              <a:clrFrom>
                <a:srgbClr val="FFFFFF"/>
              </a:clrFrom>
              <a:clrTo>
                <a:srgbClr val="FFFFFF">
                  <a:alpha val="0"/>
                </a:srgbClr>
              </a:clrTo>
            </a:clrChange>
          </a:blip>
          <a:srcRect r="-1587" b="12000"/>
          <a:stretch>
            <a:fillRect/>
          </a:stretch>
        </p:blipFill>
        <p:spPr>
          <a:xfrm>
            <a:off x="152400" y="2667000"/>
            <a:ext cx="2438400" cy="1676400"/>
          </a:xfrm>
          <a:prstGeom prst="rect">
            <a:avLst/>
          </a:prstGeom>
        </p:spPr>
      </p:pic>
      <p:sp>
        <p:nvSpPr>
          <p:cNvPr id="58" name="TextBox 57"/>
          <p:cNvSpPr txBox="1"/>
          <p:nvPr/>
        </p:nvSpPr>
        <p:spPr>
          <a:xfrm>
            <a:off x="2057400" y="3200401"/>
            <a:ext cx="2057400" cy="923330"/>
          </a:xfrm>
          <a:prstGeom prst="rect">
            <a:avLst/>
          </a:prstGeom>
          <a:noFill/>
        </p:spPr>
        <p:txBody>
          <a:bodyPr wrap="square" rtlCol="0">
            <a:spAutoFit/>
          </a:bodyPr>
          <a:lstStyle/>
          <a:p>
            <a:r>
              <a:rPr lang="en-US" dirty="0">
                <a:solidFill>
                  <a:schemeClr val="bg1"/>
                </a:solidFill>
              </a:rPr>
              <a:t>Limits the number of Members up to 200</a:t>
            </a:r>
          </a:p>
        </p:txBody>
      </p:sp>
      <p:grpSp>
        <p:nvGrpSpPr>
          <p:cNvPr id="62" name="Group 61"/>
          <p:cNvGrpSpPr/>
          <p:nvPr/>
        </p:nvGrpSpPr>
        <p:grpSpPr>
          <a:xfrm>
            <a:off x="457200" y="4495800"/>
            <a:ext cx="1676399" cy="1676399"/>
            <a:chOff x="457200" y="4495800"/>
            <a:chExt cx="1676399" cy="1676399"/>
          </a:xfrm>
        </p:grpSpPr>
        <p:pic>
          <p:nvPicPr>
            <p:cNvPr id="59" name="Picture 58" descr="invest.jpg"/>
            <p:cNvPicPr>
              <a:picLocks noChangeAspect="1"/>
            </p:cNvPicPr>
            <p:nvPr/>
          </p:nvPicPr>
          <p:blipFill>
            <a:blip r:embed="rId6">
              <a:clrChange>
                <a:clrFrom>
                  <a:srgbClr val="FFFFFF"/>
                </a:clrFrom>
                <a:clrTo>
                  <a:srgbClr val="FFFFFF">
                    <a:alpha val="0"/>
                  </a:srgbClr>
                </a:clrTo>
              </a:clrChange>
            </a:blip>
            <a:stretch>
              <a:fillRect/>
            </a:stretch>
          </p:blipFill>
          <p:spPr>
            <a:xfrm>
              <a:off x="457200" y="4495800"/>
              <a:ext cx="1676399" cy="1676399"/>
            </a:xfrm>
            <a:prstGeom prst="rect">
              <a:avLst/>
            </a:prstGeom>
          </p:spPr>
        </p:pic>
        <p:pic>
          <p:nvPicPr>
            <p:cNvPr id="60" name="Picture 59" descr="red cross.png"/>
            <p:cNvPicPr>
              <a:picLocks noChangeAspect="1"/>
            </p:cNvPicPr>
            <p:nvPr/>
          </p:nvPicPr>
          <p:blipFill>
            <a:blip r:embed="rId7">
              <a:clrChange>
                <a:clrFrom>
                  <a:srgbClr val="FFFFFF"/>
                </a:clrFrom>
                <a:clrTo>
                  <a:srgbClr val="FFFFFF">
                    <a:alpha val="0"/>
                  </a:srgbClr>
                </a:clrTo>
              </a:clrChange>
            </a:blip>
            <a:stretch>
              <a:fillRect/>
            </a:stretch>
          </p:blipFill>
          <p:spPr>
            <a:xfrm>
              <a:off x="609601" y="4495801"/>
              <a:ext cx="1295400" cy="1295400"/>
            </a:xfrm>
            <a:prstGeom prst="rect">
              <a:avLst/>
            </a:prstGeom>
          </p:spPr>
        </p:pic>
      </p:grpSp>
      <p:sp>
        <p:nvSpPr>
          <p:cNvPr id="61" name="TextBox 60"/>
          <p:cNvSpPr txBox="1"/>
          <p:nvPr/>
        </p:nvSpPr>
        <p:spPr>
          <a:xfrm>
            <a:off x="2057400" y="4495800"/>
            <a:ext cx="2286000" cy="1477328"/>
          </a:xfrm>
          <a:prstGeom prst="rect">
            <a:avLst/>
          </a:prstGeom>
          <a:noFill/>
        </p:spPr>
        <p:txBody>
          <a:bodyPr wrap="square" rtlCol="0">
            <a:spAutoFit/>
          </a:bodyPr>
          <a:lstStyle/>
          <a:p>
            <a:r>
              <a:rPr lang="en-US" dirty="0">
                <a:solidFill>
                  <a:schemeClr val="bg1"/>
                </a:solidFill>
              </a:rPr>
              <a:t>Prohibits any invitation to the Public to subscribe for any securities of the Company</a:t>
            </a:r>
          </a:p>
        </p:txBody>
      </p:sp>
    </p:spTree>
  </p:cSld>
  <p:clrMapOvr>
    <a:overrideClrMapping bg1="lt1" tx1="dk1" bg2="lt2" tx2="dk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1000"/>
                                        <p:tgtEl>
                                          <p:spTgt spid="54"/>
                                        </p:tgtEl>
                                      </p:cBhvr>
                                    </p:animEffect>
                                    <p:anim calcmode="lin" valueType="num">
                                      <p:cBhvr>
                                        <p:cTn id="8" dur="1000" fill="hold"/>
                                        <p:tgtEl>
                                          <p:spTgt spid="54"/>
                                        </p:tgtEl>
                                        <p:attrNameLst>
                                          <p:attrName>ppt_x</p:attrName>
                                        </p:attrNameLst>
                                      </p:cBhvr>
                                      <p:tavLst>
                                        <p:tav tm="0">
                                          <p:val>
                                            <p:strVal val="#ppt_x"/>
                                          </p:val>
                                        </p:tav>
                                        <p:tav tm="100000">
                                          <p:val>
                                            <p:strVal val="#ppt_x"/>
                                          </p:val>
                                        </p:tav>
                                      </p:tavLst>
                                    </p:anim>
                                    <p:anim calcmode="lin" valueType="num">
                                      <p:cBhvr>
                                        <p:cTn id="9" dur="900" decel="100000" fill="hold"/>
                                        <p:tgtEl>
                                          <p:spTgt spid="5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1000" fill="hold"/>
                                        <p:tgtEl>
                                          <p:spTgt spid="2"/>
                                        </p:tgtEl>
                                        <p:attrNameLst>
                                          <p:attrName>ppt_x</p:attrName>
                                        </p:attrNameLst>
                                      </p:cBhvr>
                                      <p:tavLst>
                                        <p:tav tm="0">
                                          <p:val>
                                            <p:strVal val="#ppt_x"/>
                                          </p:val>
                                        </p:tav>
                                        <p:tav tm="100000">
                                          <p:val>
                                            <p:strVal val="#ppt_x"/>
                                          </p:val>
                                        </p:tav>
                                      </p:tavLst>
                                    </p:anim>
                                    <p:anim calcmode="lin" valueType="num">
                                      <p:cBhvr additive="base">
                                        <p:cTn id="15" dur="1000" fill="hold"/>
                                        <p:tgtEl>
                                          <p:spTgt spid="2"/>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ppt_w</p:attrName>
                                        </p:attrNameLst>
                                      </p:cBhvr>
                                      <p:tavLst>
                                        <p:tav tm="0" fmla="#ppt_w*sin(2.5*pi*$)">
                                          <p:val>
                                            <p:fltVal val="0"/>
                                          </p:val>
                                        </p:tav>
                                        <p:tav tm="100000">
                                          <p:val>
                                            <p:fltVal val="1"/>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6800"/>
                            </p:stCondLst>
                            <p:childTnLst>
                              <p:par>
                                <p:cTn id="23" presetID="18" presetClass="entr" presetSubtype="1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trips(downLeft)">
                                      <p:cBhvr>
                                        <p:cTn id="25" dur="500"/>
                                        <p:tgtEl>
                                          <p:spTgt spid="7"/>
                                        </p:tgtEl>
                                      </p:cBhvr>
                                    </p:animEffect>
                                  </p:childTnLst>
                                </p:cTn>
                              </p:par>
                            </p:childTnLst>
                          </p:cTn>
                        </p:par>
                        <p:par>
                          <p:cTn id="26" fill="hold">
                            <p:stCondLst>
                              <p:cond delay="7300"/>
                            </p:stCondLst>
                            <p:childTnLst>
                              <p:par>
                                <p:cTn id="27" presetID="29" presetClass="entr" presetSubtype="0" fill="hold" grpId="0" nodeType="afterEffect">
                                  <p:stCondLst>
                                    <p:cond delay="0"/>
                                  </p:stCondLst>
                                  <p:childTnLst>
                                    <p:set>
                                      <p:cBhvr>
                                        <p:cTn id="28" dur="1" fill="hold">
                                          <p:stCondLst>
                                            <p:cond delay="0"/>
                                          </p:stCondLst>
                                        </p:cTn>
                                        <p:tgtEl>
                                          <p:spTgt spid="4">
                                            <p:bg/>
                                          </p:spTgt>
                                        </p:tgtEl>
                                        <p:attrNameLst>
                                          <p:attrName>style.visibility</p:attrName>
                                        </p:attrNameLst>
                                      </p:cBhvr>
                                      <p:to>
                                        <p:strVal val="visible"/>
                                      </p:to>
                                    </p:set>
                                    <p:anim calcmode="lin" valueType="num">
                                      <p:cBhvr>
                                        <p:cTn id="29" dur="1000" fill="hold"/>
                                        <p:tgtEl>
                                          <p:spTgt spid="4">
                                            <p:bg/>
                                          </p:spTgt>
                                        </p:tgtEl>
                                        <p:attrNameLst>
                                          <p:attrName>ppt_x</p:attrName>
                                        </p:attrNameLst>
                                      </p:cBhvr>
                                      <p:tavLst>
                                        <p:tav tm="0">
                                          <p:val>
                                            <p:strVal val="#ppt_x-.2"/>
                                          </p:val>
                                        </p:tav>
                                        <p:tav tm="100000">
                                          <p:val>
                                            <p:strVal val="#ppt_x"/>
                                          </p:val>
                                        </p:tav>
                                      </p:tavLst>
                                    </p:anim>
                                    <p:anim calcmode="lin" valueType="num">
                                      <p:cBhvr>
                                        <p:cTn id="30" dur="10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4">
                                            <p:bg/>
                                          </p:spTgt>
                                        </p:tgtEl>
                                      </p:cBhvr>
                                    </p:animEffect>
                                  </p:childTnLst>
                                </p:cTn>
                              </p:par>
                            </p:childTnLst>
                          </p:cTn>
                        </p:par>
                        <p:par>
                          <p:cTn id="32" fill="hold">
                            <p:stCondLst>
                              <p:cond delay="8300"/>
                            </p:stCondLst>
                            <p:childTnLst>
                              <p:par>
                                <p:cTn id="33" presetID="29" presetClass="entr" presetSubtype="0" fill="hold" grpId="0" nodeType="afterEffect" nodePh="1">
                                  <p:stCondLst>
                                    <p:cond delay="0"/>
                                  </p:stCondLst>
                                  <p:endCondLst>
                                    <p:cond evt="begin" delay="0">
                                      <p:tn val="33"/>
                                    </p:cond>
                                  </p:end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p:cTn id="35"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4">
                                            <p:txEl>
                                              <p:pRg st="0" end="0"/>
                                            </p:txEl>
                                          </p:spTgt>
                                        </p:tgtEl>
                                      </p:cBhvr>
                                    </p:animEffect>
                                  </p:childTnLst>
                                </p:cTn>
                              </p:par>
                            </p:childTnLst>
                          </p:cTn>
                        </p:par>
                        <p:par>
                          <p:cTn id="38" fill="hold">
                            <p:stCondLst>
                              <p:cond delay="9300"/>
                            </p:stCondLst>
                            <p:childTnLst>
                              <p:par>
                                <p:cTn id="39" presetID="17" presetClass="entr" presetSubtype="10"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500" fill="hold"/>
                                        <p:tgtEl>
                                          <p:spTgt spid="55"/>
                                        </p:tgtEl>
                                        <p:attrNameLst>
                                          <p:attrName>ppt_w</p:attrName>
                                        </p:attrNameLst>
                                      </p:cBhvr>
                                      <p:tavLst>
                                        <p:tav tm="0">
                                          <p:val>
                                            <p:fltVal val="0"/>
                                          </p:val>
                                        </p:tav>
                                        <p:tav tm="100000">
                                          <p:val>
                                            <p:strVal val="#ppt_w"/>
                                          </p:val>
                                        </p:tav>
                                      </p:tavLst>
                                    </p:anim>
                                    <p:anim calcmode="lin" valueType="num">
                                      <p:cBhvr>
                                        <p:cTn id="42" dur="500" fill="hold"/>
                                        <p:tgtEl>
                                          <p:spTgt spid="55"/>
                                        </p:tgtEl>
                                        <p:attrNameLst>
                                          <p:attrName>ppt_h</p:attrName>
                                        </p:attrNameLst>
                                      </p:cBhvr>
                                      <p:tavLst>
                                        <p:tav tm="0">
                                          <p:val>
                                            <p:strVal val="#ppt_h"/>
                                          </p:val>
                                        </p:tav>
                                        <p:tav tm="100000">
                                          <p:val>
                                            <p:strVal val="#ppt_h"/>
                                          </p:val>
                                        </p:tav>
                                      </p:tavLst>
                                    </p:anim>
                                  </p:childTnLst>
                                </p:cTn>
                              </p:par>
                            </p:childTnLst>
                          </p:cTn>
                        </p:par>
                        <p:par>
                          <p:cTn id="43" fill="hold">
                            <p:stCondLst>
                              <p:cond delay="9800"/>
                            </p:stCondLst>
                            <p:childTnLst>
                              <p:par>
                                <p:cTn id="44" presetID="17" presetClass="entr" presetSubtype="10" fill="hold" grpId="0" nodeType="afterEffect">
                                  <p:stCondLst>
                                    <p:cond delay="0"/>
                                  </p:stCondLst>
                                  <p:childTnLst>
                                    <p:set>
                                      <p:cBhvr>
                                        <p:cTn id="45" dur="1" fill="hold">
                                          <p:stCondLst>
                                            <p:cond delay="0"/>
                                          </p:stCondLst>
                                        </p:cTn>
                                        <p:tgtEl>
                                          <p:spTgt spid="56"/>
                                        </p:tgtEl>
                                        <p:attrNameLst>
                                          <p:attrName>style.visibility</p:attrName>
                                        </p:attrNameLst>
                                      </p:cBhvr>
                                      <p:to>
                                        <p:strVal val="visible"/>
                                      </p:to>
                                    </p:set>
                                    <p:anim calcmode="lin" valueType="num">
                                      <p:cBhvr>
                                        <p:cTn id="46" dur="500" fill="hold"/>
                                        <p:tgtEl>
                                          <p:spTgt spid="56"/>
                                        </p:tgtEl>
                                        <p:attrNameLst>
                                          <p:attrName>ppt_w</p:attrName>
                                        </p:attrNameLst>
                                      </p:cBhvr>
                                      <p:tavLst>
                                        <p:tav tm="0">
                                          <p:val>
                                            <p:fltVal val="0"/>
                                          </p:val>
                                        </p:tav>
                                        <p:tav tm="100000">
                                          <p:val>
                                            <p:strVal val="#ppt_w"/>
                                          </p:val>
                                        </p:tav>
                                      </p:tavLst>
                                    </p:anim>
                                    <p:anim calcmode="lin" valueType="num">
                                      <p:cBhvr>
                                        <p:cTn id="47" dur="500" fill="hold"/>
                                        <p:tgtEl>
                                          <p:spTgt spid="56"/>
                                        </p:tgtEl>
                                        <p:attrNameLst>
                                          <p:attrName>ppt_h</p:attrName>
                                        </p:attrNameLst>
                                      </p:cBhvr>
                                      <p:tavLst>
                                        <p:tav tm="0">
                                          <p:val>
                                            <p:strVal val="#ppt_h"/>
                                          </p:val>
                                        </p:tav>
                                        <p:tav tm="100000">
                                          <p:val>
                                            <p:strVal val="#ppt_h"/>
                                          </p:val>
                                        </p:tav>
                                      </p:tavLst>
                                    </p:anim>
                                  </p:childTnLst>
                                </p:cTn>
                              </p:par>
                            </p:childTnLst>
                          </p:cTn>
                        </p:par>
                        <p:par>
                          <p:cTn id="48" fill="hold">
                            <p:stCondLst>
                              <p:cond delay="10300"/>
                            </p:stCondLst>
                            <p:childTnLst>
                              <p:par>
                                <p:cTn id="49" presetID="17" presetClass="entr" presetSubtype="10" fill="hold" nodeType="after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p:cTn id="51" dur="500" fill="hold"/>
                                        <p:tgtEl>
                                          <p:spTgt spid="57"/>
                                        </p:tgtEl>
                                        <p:attrNameLst>
                                          <p:attrName>ppt_w</p:attrName>
                                        </p:attrNameLst>
                                      </p:cBhvr>
                                      <p:tavLst>
                                        <p:tav tm="0">
                                          <p:val>
                                            <p:fltVal val="0"/>
                                          </p:val>
                                        </p:tav>
                                        <p:tav tm="100000">
                                          <p:val>
                                            <p:strVal val="#ppt_w"/>
                                          </p:val>
                                        </p:tav>
                                      </p:tavLst>
                                    </p:anim>
                                    <p:anim calcmode="lin" valueType="num">
                                      <p:cBhvr>
                                        <p:cTn id="52" dur="500" fill="hold"/>
                                        <p:tgtEl>
                                          <p:spTgt spid="57"/>
                                        </p:tgtEl>
                                        <p:attrNameLst>
                                          <p:attrName>ppt_h</p:attrName>
                                        </p:attrNameLst>
                                      </p:cBhvr>
                                      <p:tavLst>
                                        <p:tav tm="0">
                                          <p:val>
                                            <p:strVal val="#ppt_h"/>
                                          </p:val>
                                        </p:tav>
                                        <p:tav tm="100000">
                                          <p:val>
                                            <p:strVal val="#ppt_h"/>
                                          </p:val>
                                        </p:tav>
                                      </p:tavLst>
                                    </p:anim>
                                  </p:childTnLst>
                                </p:cTn>
                              </p:par>
                            </p:childTnLst>
                          </p:cTn>
                        </p:par>
                        <p:par>
                          <p:cTn id="53" fill="hold">
                            <p:stCondLst>
                              <p:cond delay="10800"/>
                            </p:stCondLst>
                            <p:childTnLst>
                              <p:par>
                                <p:cTn id="54" presetID="17" presetClass="entr" presetSubtype="10"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p:cTn id="56" dur="500" fill="hold"/>
                                        <p:tgtEl>
                                          <p:spTgt spid="58"/>
                                        </p:tgtEl>
                                        <p:attrNameLst>
                                          <p:attrName>ppt_w</p:attrName>
                                        </p:attrNameLst>
                                      </p:cBhvr>
                                      <p:tavLst>
                                        <p:tav tm="0">
                                          <p:val>
                                            <p:fltVal val="0"/>
                                          </p:val>
                                        </p:tav>
                                        <p:tav tm="100000">
                                          <p:val>
                                            <p:strVal val="#ppt_w"/>
                                          </p:val>
                                        </p:tav>
                                      </p:tavLst>
                                    </p:anim>
                                    <p:anim calcmode="lin" valueType="num">
                                      <p:cBhvr>
                                        <p:cTn id="57" dur="500" fill="hold"/>
                                        <p:tgtEl>
                                          <p:spTgt spid="58"/>
                                        </p:tgtEl>
                                        <p:attrNameLst>
                                          <p:attrName>ppt_h</p:attrName>
                                        </p:attrNameLst>
                                      </p:cBhvr>
                                      <p:tavLst>
                                        <p:tav tm="0">
                                          <p:val>
                                            <p:strVal val="#ppt_h"/>
                                          </p:val>
                                        </p:tav>
                                        <p:tav tm="100000">
                                          <p:val>
                                            <p:strVal val="#ppt_h"/>
                                          </p:val>
                                        </p:tav>
                                      </p:tavLst>
                                    </p:anim>
                                  </p:childTnLst>
                                </p:cTn>
                              </p:par>
                            </p:childTnLst>
                          </p:cTn>
                        </p:par>
                        <p:par>
                          <p:cTn id="58" fill="hold">
                            <p:stCondLst>
                              <p:cond delay="11300"/>
                            </p:stCondLst>
                            <p:childTnLst>
                              <p:par>
                                <p:cTn id="59" presetID="17" presetClass="entr" presetSubtype="10" fill="hold" nodeType="after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p:cTn id="61" dur="500" fill="hold"/>
                                        <p:tgtEl>
                                          <p:spTgt spid="62"/>
                                        </p:tgtEl>
                                        <p:attrNameLst>
                                          <p:attrName>ppt_w</p:attrName>
                                        </p:attrNameLst>
                                      </p:cBhvr>
                                      <p:tavLst>
                                        <p:tav tm="0">
                                          <p:val>
                                            <p:fltVal val="0"/>
                                          </p:val>
                                        </p:tav>
                                        <p:tav tm="100000">
                                          <p:val>
                                            <p:strVal val="#ppt_w"/>
                                          </p:val>
                                        </p:tav>
                                      </p:tavLst>
                                    </p:anim>
                                    <p:anim calcmode="lin" valueType="num">
                                      <p:cBhvr>
                                        <p:cTn id="62" dur="500" fill="hold"/>
                                        <p:tgtEl>
                                          <p:spTgt spid="62"/>
                                        </p:tgtEl>
                                        <p:attrNameLst>
                                          <p:attrName>ppt_h</p:attrName>
                                        </p:attrNameLst>
                                      </p:cBhvr>
                                      <p:tavLst>
                                        <p:tav tm="0">
                                          <p:val>
                                            <p:strVal val="#ppt_h"/>
                                          </p:val>
                                        </p:tav>
                                        <p:tav tm="100000">
                                          <p:val>
                                            <p:strVal val="#ppt_h"/>
                                          </p:val>
                                        </p:tav>
                                      </p:tavLst>
                                    </p:anim>
                                  </p:childTnLst>
                                </p:cTn>
                              </p:par>
                            </p:childTnLst>
                          </p:cTn>
                        </p:par>
                        <p:par>
                          <p:cTn id="63" fill="hold">
                            <p:stCondLst>
                              <p:cond delay="11800"/>
                            </p:stCondLst>
                            <p:childTnLst>
                              <p:par>
                                <p:cTn id="64" presetID="17" presetClass="entr" presetSubtype="10" fill="hold" grpId="0"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6" grpId="0" animBg="1"/>
      <p:bldP spid="7" grpId="0" animBg="1"/>
      <p:bldP spid="56" grpId="0"/>
      <p:bldP spid="58" grpId="0"/>
      <p:bldP spid="6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2" name="Picture 1" descr="small co.jpg"/>
          <p:cNvPicPr>
            <a:picLocks noChangeAspect="1"/>
          </p:cNvPicPr>
          <p:nvPr/>
        </p:nvPicPr>
        <p:blipFill>
          <a:blip r:embed="rId3">
            <a:clrChange>
              <a:clrFrom>
                <a:srgbClr val="FFFFFF"/>
              </a:clrFrom>
              <a:clrTo>
                <a:srgbClr val="FFFFFF">
                  <a:alpha val="0"/>
                </a:srgbClr>
              </a:clrTo>
            </a:clrChange>
          </a:blip>
          <a:stretch>
            <a:fillRect/>
          </a:stretch>
        </p:blipFill>
        <p:spPr>
          <a:xfrm>
            <a:off x="6705600" y="533400"/>
            <a:ext cx="2228850" cy="2047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0" y="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24600"/>
            <a:ext cx="9144000" cy="533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2057400"/>
            <a:ext cx="6400800" cy="4524315"/>
          </a:xfrm>
          <a:prstGeom prst="rect">
            <a:avLst/>
          </a:prstGeom>
          <a:noFill/>
        </p:spPr>
        <p:txBody>
          <a:bodyPr wrap="square" rtlCol="0">
            <a:spAutoFit/>
          </a:bodyPr>
          <a:lstStyle/>
          <a:p>
            <a:r>
              <a:rPr lang="en-US" dirty="0">
                <a:solidFill>
                  <a:schemeClr val="bg1"/>
                </a:solidFill>
              </a:rPr>
              <a:t>Small company means a company, other than a public company,—</a:t>
            </a:r>
          </a:p>
          <a:p>
            <a:endParaRPr lang="en-US" dirty="0">
              <a:solidFill>
                <a:schemeClr val="bg1"/>
              </a:solidFill>
            </a:endParaRPr>
          </a:p>
          <a:p>
            <a:r>
              <a:rPr lang="en-US" dirty="0">
                <a:solidFill>
                  <a:schemeClr val="bg1"/>
                </a:solidFill>
              </a:rPr>
              <a:t>(i) paid-up share capital of which does not exceed 4 crore rupees and</a:t>
            </a:r>
          </a:p>
          <a:p>
            <a:r>
              <a:rPr lang="en-US" dirty="0">
                <a:solidFill>
                  <a:schemeClr val="bg1"/>
                </a:solidFill>
              </a:rPr>
              <a:t>(ii) turnover of which as per profit and loss account for the immediately preceding financial year does not exceed 40 crore rupees</a:t>
            </a: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dirty="0">
                <a:solidFill>
                  <a:schemeClr val="bg1"/>
                </a:solidFill>
              </a:rPr>
              <a:t>Provided that nothing in this clause shall apply to—</a:t>
            </a:r>
          </a:p>
          <a:p>
            <a:r>
              <a:rPr lang="en-US" dirty="0">
                <a:solidFill>
                  <a:schemeClr val="bg1"/>
                </a:solidFill>
              </a:rPr>
              <a:t>(A) a holding company or a subsidiary company;</a:t>
            </a:r>
          </a:p>
          <a:p>
            <a:r>
              <a:rPr lang="en-US" dirty="0">
                <a:solidFill>
                  <a:schemeClr val="bg1"/>
                </a:solidFill>
              </a:rPr>
              <a:t>(B) a company registered under section 8; or</a:t>
            </a:r>
          </a:p>
          <a:p>
            <a:r>
              <a:rPr lang="en-US" dirty="0">
                <a:solidFill>
                  <a:schemeClr val="bg1"/>
                </a:solidFill>
              </a:rPr>
              <a:t>(C) a company or body corporate governed by any special Act;</a:t>
            </a:r>
          </a:p>
          <a:p>
            <a:endParaRPr lang="en-US" dirty="0">
              <a:solidFill>
                <a:schemeClr val="bg1"/>
              </a:solidFill>
            </a:endParaRPr>
          </a:p>
          <a:p>
            <a:endParaRPr lang="en-US" dirty="0"/>
          </a:p>
        </p:txBody>
      </p:sp>
      <p:sp>
        <p:nvSpPr>
          <p:cNvPr id="6" name="TextBox 5"/>
          <p:cNvSpPr txBox="1"/>
          <p:nvPr/>
        </p:nvSpPr>
        <p:spPr>
          <a:xfrm>
            <a:off x="304800" y="838200"/>
            <a:ext cx="5638800" cy="707886"/>
          </a:xfrm>
          <a:prstGeom prst="rect">
            <a:avLst/>
          </a:prstGeom>
          <a:noFill/>
        </p:spPr>
        <p:txBody>
          <a:bodyPr wrap="square" rtlCol="0">
            <a:spAutoFit/>
          </a:bodyPr>
          <a:lstStyle/>
          <a:p>
            <a:pPr algn="ctr"/>
            <a:r>
              <a:rPr lang="en-US" sz="4000" dirty="0">
                <a:solidFill>
                  <a:schemeClr val="bg1"/>
                </a:solidFill>
              </a:rPr>
              <a:t>SECTION 2(85)</a:t>
            </a:r>
          </a:p>
        </p:txBody>
      </p:sp>
    </p:spTree>
  </p:cSld>
  <p:clrMapOvr>
    <a:overrideClrMapping bg1="lt1" tx1="dk1" bg2="lt2" tx2="dk2" accent1="accent1" accent2="accent2" accent3="accent3" accent4="accent4" accent5="accent5" accent6="accent6" hlink="hlink" folHlink="folHlink"/>
  </p:clrMapOvr>
  <p:transition spd="med">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childTnLst>
                                </p:cTn>
                              </p:par>
                            </p:childTnLst>
                          </p:cTn>
                        </p:par>
                        <p:par>
                          <p:cTn id="16" fill="hold">
                            <p:stCondLst>
                              <p:cond delay="2000"/>
                            </p:stCondLst>
                            <p:childTnLst>
                              <p:par>
                                <p:cTn id="17" presetID="2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edg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nvGraphicFramePr>
        <p:xfrm>
          <a:off x="533400" y="1905003"/>
          <a:ext cx="8001000" cy="4267198"/>
        </p:xfrm>
        <a:graphic>
          <a:graphicData uri="http://schemas.openxmlformats.org/drawingml/2006/table">
            <a:tbl>
              <a:tblPr firstRow="1" bandRow="1">
                <a:tableStyleId>{93296810-A885-4BE3-A3E7-6D5BEEA58F35}</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85664">
                <a:tc gridSpan="2">
                  <a:txBody>
                    <a:bodyPr/>
                    <a:lstStyle/>
                    <a:p>
                      <a:pPr algn="ctr"/>
                      <a:r>
                        <a:rPr lang="en-US" dirty="0"/>
                        <a:t>Sections</a:t>
                      </a:r>
                      <a:r>
                        <a:rPr lang="en-US" baseline="0" dirty="0"/>
                        <a:t> to cover under The Companies Act,  2013</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85664">
                <a:tc>
                  <a:txBody>
                    <a:bodyPr/>
                    <a:lstStyle/>
                    <a:p>
                      <a:r>
                        <a:rPr lang="en-US" dirty="0"/>
                        <a:t>Chapter</a:t>
                      </a:r>
                      <a:r>
                        <a:rPr lang="en-US" baseline="0" dirty="0"/>
                        <a:t> I :  </a:t>
                      </a:r>
                      <a:r>
                        <a:rPr lang="en-US" dirty="0"/>
                        <a:t>Section 2(40)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Chapter X :  Section</a:t>
                      </a:r>
                      <a:r>
                        <a:rPr lang="en-US" baseline="0" dirty="0"/>
                        <a:t> 143(3)</a:t>
                      </a:r>
                      <a:endParaRPr lang="en-US" dirty="0"/>
                    </a:p>
                  </a:txBody>
                  <a:tcPr/>
                </a:tc>
                <a:extLst>
                  <a:ext uri="{0D108BD9-81ED-4DB2-BD59-A6C34878D82A}">
                    <a16:rowId xmlns:a16="http://schemas.microsoft.com/office/drawing/2014/main" val="10001"/>
                  </a:ext>
                </a:extLst>
              </a:tr>
              <a:tr h="385664">
                <a:tc>
                  <a:txBody>
                    <a:bodyPr/>
                    <a:lstStyle/>
                    <a:p>
                      <a:r>
                        <a:rPr lang="en-US" dirty="0"/>
                        <a:t>Chapter </a:t>
                      </a:r>
                      <a:r>
                        <a:rPr lang="en-US" baseline="0" dirty="0"/>
                        <a:t>I :  Section 2(76) read with 188</a:t>
                      </a:r>
                      <a:endParaRPr lang="en-US" dirty="0"/>
                    </a:p>
                  </a:txBody>
                  <a:tcPr/>
                </a:tc>
                <a:tc>
                  <a:txBody>
                    <a:bodyPr/>
                    <a:lstStyle/>
                    <a:p>
                      <a:r>
                        <a:rPr lang="en-US" dirty="0"/>
                        <a:t>Chapter XI</a:t>
                      </a:r>
                      <a:r>
                        <a:rPr lang="en-US" baseline="0" dirty="0"/>
                        <a:t> :</a:t>
                      </a:r>
                      <a:r>
                        <a:rPr lang="en-US" dirty="0"/>
                        <a:t>  Section</a:t>
                      </a:r>
                      <a:r>
                        <a:rPr lang="en-US" baseline="0" dirty="0"/>
                        <a:t> 160</a:t>
                      </a:r>
                      <a:endParaRPr lang="en-US" dirty="0"/>
                    </a:p>
                  </a:txBody>
                  <a:tcPr/>
                </a:tc>
                <a:extLst>
                  <a:ext uri="{0D108BD9-81ED-4DB2-BD59-A6C34878D82A}">
                    <a16:rowId xmlns:a16="http://schemas.microsoft.com/office/drawing/2014/main" val="10002"/>
                  </a:ext>
                </a:extLst>
              </a:tr>
              <a:tr h="385664">
                <a:tc>
                  <a:txBody>
                    <a:bodyPr/>
                    <a:lstStyle/>
                    <a:p>
                      <a:r>
                        <a:rPr lang="en-US" dirty="0"/>
                        <a:t>Chapter IV</a:t>
                      </a:r>
                      <a:r>
                        <a:rPr lang="en-US" baseline="0" dirty="0"/>
                        <a:t> :  Section 43 &amp; 47</a:t>
                      </a:r>
                      <a:endParaRPr lang="en-US" dirty="0"/>
                    </a:p>
                  </a:txBody>
                  <a:tcPr/>
                </a:tc>
                <a:tc>
                  <a:txBody>
                    <a:bodyPr/>
                    <a:lstStyle/>
                    <a:p>
                      <a:r>
                        <a:rPr lang="en-US" dirty="0"/>
                        <a:t>Chapter XI</a:t>
                      </a:r>
                      <a:r>
                        <a:rPr lang="en-US" baseline="0" dirty="0"/>
                        <a:t> :</a:t>
                      </a:r>
                      <a:r>
                        <a:rPr lang="en-US" dirty="0"/>
                        <a:t>  Section</a:t>
                      </a:r>
                      <a:r>
                        <a:rPr lang="en-US" baseline="0" dirty="0"/>
                        <a:t> 162</a:t>
                      </a:r>
                      <a:r>
                        <a:rPr lang="en-US" dirty="0"/>
                        <a:t> </a:t>
                      </a:r>
                    </a:p>
                  </a:txBody>
                  <a:tcPr/>
                </a:tc>
                <a:extLst>
                  <a:ext uri="{0D108BD9-81ED-4DB2-BD59-A6C34878D82A}">
                    <a16:rowId xmlns:a16="http://schemas.microsoft.com/office/drawing/2014/main" val="10003"/>
                  </a:ext>
                </a:extLst>
              </a:tr>
              <a:tr h="385664">
                <a:tc>
                  <a:txBody>
                    <a:bodyPr/>
                    <a:lstStyle/>
                    <a:p>
                      <a:r>
                        <a:rPr lang="en-US" dirty="0"/>
                        <a:t>Chapter</a:t>
                      </a:r>
                      <a:r>
                        <a:rPr lang="en-US" baseline="0" dirty="0"/>
                        <a:t> IV :  Section 62</a:t>
                      </a:r>
                      <a:endParaRPr lang="en-US" dirty="0"/>
                    </a:p>
                  </a:txBody>
                  <a:tcPr/>
                </a:tc>
                <a:tc>
                  <a:txBody>
                    <a:bodyPr/>
                    <a:lstStyle/>
                    <a:p>
                      <a:r>
                        <a:rPr lang="en-US" dirty="0"/>
                        <a:t>Chapter XII</a:t>
                      </a:r>
                      <a:r>
                        <a:rPr lang="en-US" baseline="0" dirty="0"/>
                        <a:t> :</a:t>
                      </a:r>
                      <a:r>
                        <a:rPr lang="en-US" dirty="0"/>
                        <a:t> Section 173(5)</a:t>
                      </a:r>
                    </a:p>
                  </a:txBody>
                  <a:tcPr/>
                </a:tc>
                <a:extLst>
                  <a:ext uri="{0D108BD9-81ED-4DB2-BD59-A6C34878D82A}">
                    <a16:rowId xmlns:a16="http://schemas.microsoft.com/office/drawing/2014/main" val="10004"/>
                  </a:ext>
                </a:extLst>
              </a:tr>
              <a:tr h="385664">
                <a:tc>
                  <a:txBody>
                    <a:bodyPr/>
                    <a:lstStyle/>
                    <a:p>
                      <a:r>
                        <a:rPr lang="en-US" dirty="0"/>
                        <a:t>Chapter IV</a:t>
                      </a:r>
                      <a:r>
                        <a:rPr lang="en-US" baseline="0" dirty="0"/>
                        <a:t> :  Section  67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Chapter XII</a:t>
                      </a:r>
                      <a:r>
                        <a:rPr lang="en-US" baseline="0" dirty="0"/>
                        <a:t> :</a:t>
                      </a:r>
                      <a:r>
                        <a:rPr lang="en-US" dirty="0"/>
                        <a:t> Section 174(3)</a:t>
                      </a:r>
                    </a:p>
                  </a:txBody>
                  <a:tcPr/>
                </a:tc>
                <a:extLst>
                  <a:ext uri="{0D108BD9-81ED-4DB2-BD59-A6C34878D82A}">
                    <a16:rowId xmlns:a16="http://schemas.microsoft.com/office/drawing/2014/main" val="10005"/>
                  </a:ext>
                </a:extLst>
              </a:tr>
              <a:tr h="4105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Chapter V</a:t>
                      </a:r>
                      <a:r>
                        <a:rPr lang="en-US" baseline="0" dirty="0"/>
                        <a:t> :  Section 73(2)</a:t>
                      </a:r>
                      <a:endParaRPr lang="en-US" dirty="0"/>
                    </a:p>
                  </a:txBody>
                  <a:tcPr/>
                </a:tc>
                <a:tc>
                  <a:txBody>
                    <a:bodyPr/>
                    <a:lstStyle/>
                    <a:p>
                      <a:r>
                        <a:rPr lang="en-US" dirty="0"/>
                        <a:t>Chapter XII</a:t>
                      </a:r>
                      <a:r>
                        <a:rPr lang="en-US" baseline="0" dirty="0"/>
                        <a:t> :</a:t>
                      </a:r>
                      <a:r>
                        <a:rPr lang="en-US" dirty="0"/>
                        <a:t> Section</a:t>
                      </a:r>
                      <a:r>
                        <a:rPr lang="en-US" baseline="0" dirty="0"/>
                        <a:t> 180</a:t>
                      </a:r>
                      <a:endParaRPr lang="en-US" dirty="0"/>
                    </a:p>
                  </a:txBody>
                  <a:tcPr/>
                </a:tc>
                <a:extLst>
                  <a:ext uri="{0D108BD9-81ED-4DB2-BD59-A6C34878D82A}">
                    <a16:rowId xmlns:a16="http://schemas.microsoft.com/office/drawing/2014/main" val="10006"/>
                  </a:ext>
                </a:extLst>
              </a:tr>
              <a:tr h="385664">
                <a:tc>
                  <a:txBody>
                    <a:bodyPr/>
                    <a:lstStyle/>
                    <a:p>
                      <a:r>
                        <a:rPr lang="en-US" dirty="0"/>
                        <a:t>Chapter VII :  Section 92</a:t>
                      </a:r>
                    </a:p>
                  </a:txBody>
                  <a:tcPr/>
                </a:tc>
                <a:tc>
                  <a:txBody>
                    <a:bodyPr/>
                    <a:lstStyle/>
                    <a:p>
                      <a:r>
                        <a:rPr lang="en-US" dirty="0"/>
                        <a:t>Chapter XII</a:t>
                      </a:r>
                      <a:r>
                        <a:rPr lang="en-US" baseline="0" dirty="0"/>
                        <a:t> :</a:t>
                      </a:r>
                      <a:r>
                        <a:rPr lang="en-US" dirty="0"/>
                        <a:t> Section 184(2)               </a:t>
                      </a:r>
                    </a:p>
                  </a:txBody>
                  <a:tcPr/>
                </a:tc>
                <a:extLst>
                  <a:ext uri="{0D108BD9-81ED-4DB2-BD59-A6C34878D82A}">
                    <a16:rowId xmlns:a16="http://schemas.microsoft.com/office/drawing/2014/main" val="10007"/>
                  </a:ext>
                </a:extLst>
              </a:tr>
              <a:tr h="385664">
                <a:tc>
                  <a:txBody>
                    <a:bodyPr/>
                    <a:lstStyle/>
                    <a:p>
                      <a:r>
                        <a:rPr lang="en-US" dirty="0"/>
                        <a:t>Chapter VII :  Section 101-107 &amp; 109</a:t>
                      </a:r>
                    </a:p>
                  </a:txBody>
                  <a:tcPr/>
                </a:tc>
                <a:tc>
                  <a:txBody>
                    <a:bodyPr/>
                    <a:lstStyle/>
                    <a:p>
                      <a:r>
                        <a:rPr lang="en-US" dirty="0"/>
                        <a:t>Chapter XII</a:t>
                      </a:r>
                      <a:r>
                        <a:rPr lang="en-US" baseline="0" dirty="0"/>
                        <a:t> :</a:t>
                      </a:r>
                      <a:r>
                        <a:rPr lang="en-US" dirty="0"/>
                        <a:t> Section 185</a:t>
                      </a:r>
                    </a:p>
                  </a:txBody>
                  <a:tcPr/>
                </a:tc>
                <a:extLst>
                  <a:ext uri="{0D108BD9-81ED-4DB2-BD59-A6C34878D82A}">
                    <a16:rowId xmlns:a16="http://schemas.microsoft.com/office/drawing/2014/main" val="10008"/>
                  </a:ext>
                </a:extLst>
              </a:tr>
              <a:tr h="385664">
                <a:tc>
                  <a:txBody>
                    <a:bodyPr/>
                    <a:lstStyle/>
                    <a:p>
                      <a:r>
                        <a:rPr lang="en-US" dirty="0"/>
                        <a:t>Chapter VII :  Section 117(3)</a:t>
                      </a:r>
                    </a:p>
                  </a:txBody>
                  <a:tcPr/>
                </a:tc>
                <a:tc>
                  <a:txBody>
                    <a:bodyPr/>
                    <a:lstStyle/>
                    <a:p>
                      <a:r>
                        <a:rPr lang="en-US" dirty="0"/>
                        <a:t>Chapter XIII : Section</a:t>
                      </a:r>
                      <a:r>
                        <a:rPr lang="en-US" baseline="0" dirty="0"/>
                        <a:t> 196</a:t>
                      </a:r>
                      <a:endParaRPr lang="en-US" dirty="0"/>
                    </a:p>
                  </a:txBody>
                  <a:tcPr/>
                </a:tc>
                <a:extLst>
                  <a:ext uri="{0D108BD9-81ED-4DB2-BD59-A6C34878D82A}">
                    <a16:rowId xmlns:a16="http://schemas.microsoft.com/office/drawing/2014/main" val="10009"/>
                  </a:ext>
                </a:extLst>
              </a:tr>
              <a:tr h="385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Chapter X :</a:t>
                      </a:r>
                      <a:r>
                        <a:rPr lang="en-US" baseline="0" dirty="0"/>
                        <a:t>  Section 141(3)</a:t>
                      </a:r>
                    </a:p>
                  </a:txBody>
                  <a:tcPr/>
                </a:tc>
                <a:tc>
                  <a:txBody>
                    <a:bodyPr/>
                    <a:lstStyle/>
                    <a:p>
                      <a:endParaRPr lang="en-US" dirty="0"/>
                    </a:p>
                  </a:txBody>
                  <a:tcPr/>
                </a:tc>
                <a:extLst>
                  <a:ext uri="{0D108BD9-81ED-4DB2-BD59-A6C34878D82A}">
                    <a16:rowId xmlns:a16="http://schemas.microsoft.com/office/drawing/2014/main" val="10010"/>
                  </a:ext>
                </a:extLst>
              </a:tr>
            </a:tbl>
          </a:graphicData>
        </a:graphic>
      </p:graphicFrame>
      <p:grpSp>
        <p:nvGrpSpPr>
          <p:cNvPr id="8" name="Group 7"/>
          <p:cNvGrpSpPr/>
          <p:nvPr/>
        </p:nvGrpSpPr>
        <p:grpSpPr>
          <a:xfrm>
            <a:off x="2209800" y="228600"/>
            <a:ext cx="4125395" cy="2308324"/>
            <a:chOff x="2209800" y="228600"/>
            <a:chExt cx="4125395" cy="2308324"/>
          </a:xfrm>
        </p:grpSpPr>
        <p:sp>
          <p:nvSpPr>
            <p:cNvPr id="4" name="TextBox 3"/>
            <p:cNvSpPr txBox="1"/>
            <p:nvPr/>
          </p:nvSpPr>
          <p:spPr>
            <a:xfrm>
              <a:off x="2209800" y="228600"/>
              <a:ext cx="2209800" cy="2308324"/>
            </a:xfrm>
            <a:prstGeom prst="rect">
              <a:avLst/>
            </a:prstGeom>
            <a:noFill/>
          </p:spPr>
          <p:txBody>
            <a:bodyPr wrap="square" rtlCol="0">
              <a:spAutoFit/>
            </a:bodyPr>
            <a:lstStyle/>
            <a:p>
              <a:endParaRPr lang="en-US" dirty="0"/>
            </a:p>
            <a:p>
              <a:r>
                <a:rPr lang="en-US" b="1" dirty="0">
                  <a:solidFill>
                    <a:schemeClr val="bg1"/>
                  </a:solidFill>
                </a:rPr>
                <a:t>List of Exemptions to Private Companies and Small Companies</a:t>
              </a:r>
            </a:p>
            <a:p>
              <a:endParaRPr lang="en-US" dirty="0"/>
            </a:p>
            <a:p>
              <a:endParaRPr lang="en-US" dirty="0"/>
            </a:p>
            <a:p>
              <a:endParaRPr lang="en-US" dirty="0"/>
            </a:p>
            <a:p>
              <a:endParaRPr lang="en-US" dirty="0"/>
            </a:p>
          </p:txBody>
        </p:sp>
        <p:pic>
          <p:nvPicPr>
            <p:cNvPr id="5" name="Picture 4" descr="search clipart.jpg"/>
            <p:cNvPicPr>
              <a:picLocks noChangeAspect="1"/>
            </p:cNvPicPr>
            <p:nvPr/>
          </p:nvPicPr>
          <p:blipFill>
            <a:blip r:embed="rId3"/>
            <a:stretch>
              <a:fillRect/>
            </a:stretch>
          </p:blipFill>
          <p:spPr>
            <a:xfrm>
              <a:off x="4800600" y="457200"/>
              <a:ext cx="1534595" cy="1143000"/>
            </a:xfrm>
            <a:prstGeom prst="rect">
              <a:avLst/>
            </a:prstGeom>
          </p:spPr>
        </p:pic>
      </p:grpSp>
      <p:sp>
        <p:nvSpPr>
          <p:cNvPr id="6" name="Rectangle 5"/>
          <p:cNvSpPr/>
          <p:nvPr/>
        </p:nvSpPr>
        <p:spPr>
          <a:xfrm>
            <a:off x="0" y="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amond(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8200" y="228600"/>
            <a:ext cx="4038600" cy="1219200"/>
          </a:xfrm>
        </p:spPr>
        <p:txBody>
          <a:bodyPr>
            <a:normAutofit/>
          </a:bodyPr>
          <a:lstStyle/>
          <a:p>
            <a:r>
              <a:rPr lang="en-US" sz="3200" dirty="0">
                <a:solidFill>
                  <a:schemeClr val="bg1"/>
                </a:solidFill>
              </a:rPr>
              <a:t>SECTION 2(76) read with Section 188 </a:t>
            </a:r>
          </a:p>
        </p:txBody>
      </p:sp>
      <p:sp>
        <p:nvSpPr>
          <p:cNvPr id="4" name="Content Placeholder 3"/>
          <p:cNvSpPr>
            <a:spLocks noGrp="1"/>
          </p:cNvSpPr>
          <p:nvPr>
            <p:ph sz="half" idx="1"/>
          </p:nvPr>
        </p:nvSpPr>
        <p:spPr>
          <a:xfrm>
            <a:off x="457200" y="1600200"/>
            <a:ext cx="4038600" cy="4572000"/>
          </a:xfrm>
        </p:spPr>
        <p:txBody>
          <a:bodyPr>
            <a:normAutofit/>
          </a:bodyPr>
          <a:lstStyle/>
          <a:p>
            <a:pPr algn="ctr">
              <a:buNone/>
            </a:pPr>
            <a:endParaRPr lang="en-US" sz="2000" dirty="0">
              <a:latin typeface="+mj-lt"/>
            </a:endParaRPr>
          </a:p>
          <a:p>
            <a:pPr algn="ctr">
              <a:buNone/>
            </a:pPr>
            <a:r>
              <a:rPr lang="en-US" sz="2000" dirty="0">
                <a:solidFill>
                  <a:schemeClr val="bg1"/>
                </a:solidFill>
                <a:latin typeface="+mj-lt"/>
              </a:rPr>
              <a:t>With respect to the presentation of Financial Statements of Private Companies (start up), OPC, small and dormant companies are exempt from including the Cash Flow Statements</a:t>
            </a:r>
          </a:p>
        </p:txBody>
      </p:sp>
      <p:pic>
        <p:nvPicPr>
          <p:cNvPr id="64" name="Content Placeholder 63" descr="CFS.jpg"/>
          <p:cNvPicPr>
            <a:picLocks noGrp="1" noChangeAspect="1"/>
          </p:cNvPicPr>
          <p:nvPr>
            <p:ph sz="half" idx="2"/>
          </p:nvPr>
        </p:nvPicPr>
        <p:blipFill>
          <a:blip r:embed="rId4"/>
          <a:stretch>
            <a:fillRect/>
          </a:stretch>
        </p:blipFill>
        <p:spPr>
          <a:xfrm>
            <a:off x="2286000" y="4038600"/>
            <a:ext cx="2133600" cy="2133600"/>
          </a:xfrm>
        </p:spPr>
      </p:pic>
      <p:sp>
        <p:nvSpPr>
          <p:cNvPr id="7" name="Title 1"/>
          <p:cNvSpPr txBox="1">
            <a:spLocks/>
          </p:cNvSpPr>
          <p:nvPr/>
        </p:nvSpPr>
        <p:spPr>
          <a:xfrm>
            <a:off x="381000" y="228600"/>
            <a:ext cx="4114800" cy="12192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chemeClr val="bg1"/>
                </a:solidFill>
                <a:latin typeface="+mj-lt"/>
                <a:ea typeface="+mj-ea"/>
                <a:cs typeface="+mj-cs"/>
              </a:rPr>
              <a:t>SECTION 2(40) Financial Statement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cxnSp>
        <p:nvCxnSpPr>
          <p:cNvPr id="19" name="Straight Connector 18"/>
          <p:cNvCxnSpPr>
            <a:endCxn id="12" idx="1"/>
          </p:cNvCxnSpPr>
          <p:nvPr/>
        </p:nvCxnSpPr>
        <p:spPr>
          <a:xfrm rot="16200000" flipH="1">
            <a:off x="2667001" y="3352798"/>
            <a:ext cx="3517898" cy="12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409700" y="4305300"/>
            <a:ext cx="373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990600" y="1600200"/>
            <a:ext cx="358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762000" y="16002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3" idx="1"/>
          </p:cNvCxnSpPr>
          <p:nvPr/>
        </p:nvCxnSpPr>
        <p:spPr>
          <a:xfrm rot="16200000" flipH="1">
            <a:off x="2959100" y="4102100"/>
            <a:ext cx="3060698" cy="12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953000" y="1600200"/>
            <a:ext cx="373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2700" y="3924300"/>
            <a:ext cx="464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rot="10800000" flipV="1">
            <a:off x="609600" y="3980903"/>
            <a:ext cx="1600200" cy="2031325"/>
          </a:xfrm>
          <a:prstGeom prst="rect">
            <a:avLst/>
          </a:prstGeom>
          <a:noFill/>
        </p:spPr>
        <p:txBody>
          <a:bodyPr wrap="square" rtlCol="0">
            <a:spAutoFit/>
          </a:bodyPr>
          <a:lstStyle/>
          <a:p>
            <a:r>
              <a:rPr lang="en-US" dirty="0">
                <a:solidFill>
                  <a:schemeClr val="bg1"/>
                </a:solidFill>
              </a:rPr>
              <a:t>Notification dated: </a:t>
            </a:r>
          </a:p>
          <a:p>
            <a:r>
              <a:rPr lang="en-US" dirty="0">
                <a:solidFill>
                  <a:schemeClr val="bg1"/>
                </a:solidFill>
              </a:rPr>
              <a:t>05/06/2015 amended by Notification dated: 13/06/2017</a:t>
            </a:r>
          </a:p>
        </p:txBody>
      </p:sp>
      <p:sp>
        <p:nvSpPr>
          <p:cNvPr id="68" name="TextBox 67"/>
          <p:cNvSpPr txBox="1"/>
          <p:nvPr/>
        </p:nvSpPr>
        <p:spPr>
          <a:xfrm>
            <a:off x="4648200" y="1600201"/>
            <a:ext cx="4038600" cy="5324535"/>
          </a:xfrm>
          <a:prstGeom prst="rect">
            <a:avLst/>
          </a:prstGeom>
          <a:noFill/>
        </p:spPr>
        <p:txBody>
          <a:bodyPr wrap="square" rtlCol="0">
            <a:spAutoFit/>
          </a:bodyPr>
          <a:lstStyle/>
          <a:p>
            <a:r>
              <a:rPr lang="en-US" sz="1600" dirty="0">
                <a:solidFill>
                  <a:schemeClr val="bg1"/>
                </a:solidFill>
                <a:latin typeface="+mj-lt"/>
              </a:rPr>
              <a:t>No consent of the Board of Directors is necessary or no Board Resolution is required for a private company to enter into the transactions with the following Related Party : </a:t>
            </a:r>
          </a:p>
          <a:p>
            <a:endParaRPr lang="en-US" sz="1600" dirty="0">
              <a:solidFill>
                <a:schemeClr val="bg1"/>
              </a:solidFill>
              <a:latin typeface="+mj-lt"/>
            </a:endParaRPr>
          </a:p>
          <a:p>
            <a:r>
              <a:rPr lang="en-US" sz="1600" dirty="0">
                <a:solidFill>
                  <a:schemeClr val="bg1"/>
                </a:solidFill>
                <a:latin typeface="+mj-lt"/>
              </a:rPr>
              <a:t>any body corporate which is-</a:t>
            </a:r>
          </a:p>
          <a:p>
            <a:r>
              <a:rPr lang="en-US" sz="1600" dirty="0">
                <a:solidFill>
                  <a:schemeClr val="bg1"/>
                </a:solidFill>
                <a:latin typeface="+mj-lt"/>
              </a:rPr>
              <a:t>(A) a holding, subsidiary or an associate company of such company; or</a:t>
            </a:r>
          </a:p>
          <a:p>
            <a:r>
              <a:rPr lang="en-US" sz="1600" dirty="0">
                <a:solidFill>
                  <a:schemeClr val="bg1"/>
                </a:solidFill>
                <a:latin typeface="+mj-lt"/>
              </a:rPr>
              <a:t>(B) a subsidiary of a holding company to which it is also a subsidiary; or</a:t>
            </a:r>
          </a:p>
          <a:p>
            <a:r>
              <a:rPr lang="en-US" sz="1600" dirty="0">
                <a:solidFill>
                  <a:schemeClr val="bg1"/>
                </a:solidFill>
                <a:latin typeface="+mj-lt"/>
              </a:rPr>
              <a:t>(C) an investing company or the venturer           of the company;</a:t>
            </a:r>
          </a:p>
          <a:p>
            <a:endParaRPr lang="en-US" sz="1600" dirty="0">
              <a:solidFill>
                <a:schemeClr val="bg1"/>
              </a:solidFill>
              <a:latin typeface="+mj-lt"/>
            </a:endParaRPr>
          </a:p>
          <a:p>
            <a:r>
              <a:rPr lang="en-US" sz="1600" dirty="0">
                <a:solidFill>
                  <a:schemeClr val="bg1"/>
                </a:solidFill>
                <a:latin typeface="+mj-lt"/>
              </a:rPr>
              <a:t>Explanation.—For the purpose of this clause, “the investing company or the venturer of a company” means a body corporate whose investment in the company would result in the company becoming an associate company of the body corporate</a:t>
            </a:r>
            <a:r>
              <a:rPr lang="en-US" sz="1600" u="sng" dirty="0">
                <a:solidFill>
                  <a:schemeClr val="bg1"/>
                </a:solidFill>
                <a:latin typeface="+mj-lt"/>
              </a:rPr>
              <a:t>.]</a:t>
            </a:r>
            <a:endParaRPr lang="en-US" sz="1600" dirty="0">
              <a:solidFill>
                <a:schemeClr val="bg1"/>
              </a:solidFill>
              <a:latin typeface="+mj-lt"/>
            </a:endParaRPr>
          </a:p>
          <a:p>
            <a:endParaRPr lang="en-US" dirty="0"/>
          </a:p>
          <a:p>
            <a:endParaRPr lang="en-US" dirty="0"/>
          </a:p>
        </p:txBody>
      </p:sp>
      <p:cxnSp>
        <p:nvCxnSpPr>
          <p:cNvPr id="22" name="Straight Connector 21"/>
          <p:cNvCxnSpPr/>
          <p:nvPr/>
        </p:nvCxnSpPr>
        <p:spPr>
          <a:xfrm>
            <a:off x="457200" y="6172200"/>
            <a:ext cx="396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95800" y="6324600"/>
            <a:ext cx="3810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Half Frame 12"/>
          <p:cNvSpPr/>
          <p:nvPr/>
        </p:nvSpPr>
        <p:spPr>
          <a:xfrm>
            <a:off x="4343400" y="1371600"/>
            <a:ext cx="838200" cy="1447800"/>
          </a:xfrm>
          <a:prstGeom prst="halfFram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0800000">
            <a:off x="8077200" y="5029200"/>
            <a:ext cx="838200" cy="1447800"/>
          </a:xfrm>
          <a:prstGeom prst="halfFram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0800000">
            <a:off x="3733800" y="4876800"/>
            <a:ext cx="838200" cy="1447800"/>
          </a:xfrm>
          <a:prstGeom prst="halfFram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a:off x="228600" y="1371600"/>
            <a:ext cx="838200" cy="1447800"/>
          </a:xfrm>
          <a:prstGeom prst="halfFram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ox(in)">
                                      <p:cBhvr>
                                        <p:cTn id="11" dur="1000"/>
                                        <p:tgtEl>
                                          <p:spTgt spid="4">
                                            <p:txEl>
                                              <p:pRg st="1" end="1"/>
                                            </p:txEl>
                                          </p:spTgt>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65"/>
                                        </p:tgtEl>
                                        <p:attrNameLst>
                                          <p:attrName>style.visibility</p:attrName>
                                        </p:attrNameLst>
                                      </p:cBhvr>
                                      <p:to>
                                        <p:strVal val="visible"/>
                                      </p:to>
                                    </p:set>
                                    <p:animEffect transition="in" filter="box(in)">
                                      <p:cBhvr>
                                        <p:cTn id="14" dur="1000"/>
                                        <p:tgtEl>
                                          <p:spTgt spid="65"/>
                                        </p:tgtEl>
                                      </p:cBhvr>
                                    </p:animEffect>
                                  </p:childTnLst>
                                </p:cTn>
                              </p:par>
                              <p:par>
                                <p:cTn id="15" presetID="4" presetClass="entr" presetSubtype="16"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box(in)">
                                      <p:cBhvr>
                                        <p:cTn id="17" dur="1000"/>
                                        <p:tgtEl>
                                          <p:spTgt spid="64"/>
                                        </p:tgtEl>
                                      </p:cBhvr>
                                    </p:animEffect>
                                  </p:childTnLst>
                                </p:cTn>
                              </p:par>
                            </p:childTnLst>
                          </p:cTn>
                        </p:par>
                        <p:par>
                          <p:cTn id="18" fill="hold">
                            <p:stCondLst>
                              <p:cond delay="2000"/>
                            </p:stCondLst>
                            <p:childTnLst>
                              <p:par>
                                <p:cTn id="19" presetID="4" presetClass="entr" presetSubtype="16"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ox(in)">
                                      <p:cBhvr>
                                        <p:cTn id="21" dur="1000"/>
                                        <p:tgtEl>
                                          <p:spTgt spid="2"/>
                                        </p:tgtEl>
                                      </p:cBhvr>
                                    </p:animEffect>
                                  </p:childTnLst>
                                </p:cTn>
                              </p:par>
                            </p:childTnLst>
                          </p:cTn>
                        </p:par>
                        <p:par>
                          <p:cTn id="22" fill="hold">
                            <p:stCondLst>
                              <p:cond delay="3000"/>
                            </p:stCondLst>
                            <p:childTnLst>
                              <p:par>
                                <p:cTn id="23" presetID="4" presetClass="entr" presetSubtype="16" fill="hold" nodeType="afterEffect">
                                  <p:stCondLst>
                                    <p:cond delay="0"/>
                                  </p:stCondLst>
                                  <p:childTnLst>
                                    <p:set>
                                      <p:cBhvr>
                                        <p:cTn id="24" dur="1" fill="hold">
                                          <p:stCondLst>
                                            <p:cond delay="0"/>
                                          </p:stCondLst>
                                        </p:cTn>
                                        <p:tgtEl>
                                          <p:spTgt spid="68">
                                            <p:txEl>
                                              <p:pRg st="0" end="0"/>
                                            </p:txEl>
                                          </p:spTgt>
                                        </p:tgtEl>
                                        <p:attrNameLst>
                                          <p:attrName>style.visibility</p:attrName>
                                        </p:attrNameLst>
                                      </p:cBhvr>
                                      <p:to>
                                        <p:strVal val="visible"/>
                                      </p:to>
                                    </p:set>
                                    <p:animEffect transition="in" filter="box(in)">
                                      <p:cBhvr>
                                        <p:cTn id="25" dur="1000"/>
                                        <p:tgtEl>
                                          <p:spTgt spid="68">
                                            <p:txEl>
                                              <p:pRg st="0" end="0"/>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8">
                                            <p:txEl>
                                              <p:pRg st="2" end="2"/>
                                            </p:txEl>
                                          </p:spTgt>
                                        </p:tgtEl>
                                        <p:attrNameLst>
                                          <p:attrName>style.visibility</p:attrName>
                                        </p:attrNameLst>
                                      </p:cBhvr>
                                      <p:to>
                                        <p:strVal val="visible"/>
                                      </p:to>
                                    </p:set>
                                    <p:animEffect transition="in" filter="box(in)">
                                      <p:cBhvr>
                                        <p:cTn id="28" dur="1000"/>
                                        <p:tgtEl>
                                          <p:spTgt spid="68">
                                            <p:txEl>
                                              <p:pRg st="2" end="2"/>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8">
                                            <p:txEl>
                                              <p:pRg st="3" end="3"/>
                                            </p:txEl>
                                          </p:spTgt>
                                        </p:tgtEl>
                                        <p:attrNameLst>
                                          <p:attrName>style.visibility</p:attrName>
                                        </p:attrNameLst>
                                      </p:cBhvr>
                                      <p:to>
                                        <p:strVal val="visible"/>
                                      </p:to>
                                    </p:set>
                                    <p:animEffect transition="in" filter="box(in)">
                                      <p:cBhvr>
                                        <p:cTn id="31" dur="1000"/>
                                        <p:tgtEl>
                                          <p:spTgt spid="68">
                                            <p:txEl>
                                              <p:pRg st="3" end="3"/>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8">
                                            <p:txEl>
                                              <p:pRg st="4" end="4"/>
                                            </p:txEl>
                                          </p:spTgt>
                                        </p:tgtEl>
                                        <p:attrNameLst>
                                          <p:attrName>style.visibility</p:attrName>
                                        </p:attrNameLst>
                                      </p:cBhvr>
                                      <p:to>
                                        <p:strVal val="visible"/>
                                      </p:to>
                                    </p:set>
                                    <p:animEffect transition="in" filter="box(in)">
                                      <p:cBhvr>
                                        <p:cTn id="34" dur="1000"/>
                                        <p:tgtEl>
                                          <p:spTgt spid="68">
                                            <p:txEl>
                                              <p:pRg st="4" end="4"/>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8">
                                            <p:txEl>
                                              <p:pRg st="5" end="5"/>
                                            </p:txEl>
                                          </p:spTgt>
                                        </p:tgtEl>
                                        <p:attrNameLst>
                                          <p:attrName>style.visibility</p:attrName>
                                        </p:attrNameLst>
                                      </p:cBhvr>
                                      <p:to>
                                        <p:strVal val="visible"/>
                                      </p:to>
                                    </p:set>
                                    <p:animEffect transition="in" filter="box(in)">
                                      <p:cBhvr>
                                        <p:cTn id="37" dur="1000"/>
                                        <p:tgtEl>
                                          <p:spTgt spid="68">
                                            <p:txEl>
                                              <p:pRg st="5" end="5"/>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68">
                                            <p:txEl>
                                              <p:pRg st="7" end="7"/>
                                            </p:txEl>
                                          </p:spTgt>
                                        </p:tgtEl>
                                        <p:attrNameLst>
                                          <p:attrName>style.visibility</p:attrName>
                                        </p:attrNameLst>
                                      </p:cBhvr>
                                      <p:to>
                                        <p:strVal val="visible"/>
                                      </p:to>
                                    </p:set>
                                    <p:animEffect transition="in" filter="box(in)">
                                      <p:cBhvr>
                                        <p:cTn id="40" dur="1000"/>
                                        <p:tgtEl>
                                          <p:spTgt spid="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p:bldP spid="6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Oval 2"/>
          <p:cNvSpPr/>
          <p:nvPr/>
        </p:nvSpPr>
        <p:spPr>
          <a:xfrm>
            <a:off x="-609600" y="-685800"/>
            <a:ext cx="5791200" cy="53340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343400" y="2971800"/>
            <a:ext cx="5105400" cy="48006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2895600" y="5867400"/>
            <a:ext cx="914400" cy="7620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172200" y="1676400"/>
            <a:ext cx="609600" cy="5334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763000" y="1828800"/>
            <a:ext cx="381000" cy="3048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391400" y="1447800"/>
            <a:ext cx="914400" cy="7620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04800" y="4724400"/>
            <a:ext cx="914400" cy="7620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019800" y="457200"/>
            <a:ext cx="914400" cy="7620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772400" y="2590800"/>
            <a:ext cx="609600" cy="5334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800600" y="4724400"/>
            <a:ext cx="4114800" cy="2031325"/>
          </a:xfrm>
          <a:prstGeom prst="rect">
            <a:avLst/>
          </a:prstGeom>
          <a:noFill/>
        </p:spPr>
        <p:txBody>
          <a:bodyPr wrap="square" rtlCol="0">
            <a:spAutoFit/>
          </a:bodyPr>
          <a:lstStyle/>
          <a:p>
            <a:r>
              <a:rPr lang="en-US" dirty="0"/>
              <a:t>Section 43 and 47 of the Companies Act,  2013 deals with types of share capital and their Voting Rights. With the amendment, dated 05</a:t>
            </a:r>
            <a:r>
              <a:rPr lang="en-US" baseline="30000" dirty="0"/>
              <a:t>th</a:t>
            </a:r>
            <a:r>
              <a:rPr lang="en-US" dirty="0"/>
              <a:t> June 2015, Private companies can have a choice to follow it or not and accordingly they can induct in its MOA ,AOA</a:t>
            </a:r>
          </a:p>
        </p:txBody>
      </p:sp>
      <p:sp>
        <p:nvSpPr>
          <p:cNvPr id="17" name="TextBox 16"/>
          <p:cNvSpPr txBox="1"/>
          <p:nvPr/>
        </p:nvSpPr>
        <p:spPr>
          <a:xfrm>
            <a:off x="5105400" y="3429000"/>
            <a:ext cx="3581400" cy="1631216"/>
          </a:xfrm>
          <a:prstGeom prst="rect">
            <a:avLst/>
          </a:prstGeom>
          <a:noFill/>
        </p:spPr>
        <p:txBody>
          <a:bodyPr wrap="square" rtlCol="0">
            <a:spAutoFit/>
          </a:bodyPr>
          <a:lstStyle/>
          <a:p>
            <a:pPr algn="ctr"/>
            <a:r>
              <a:rPr lang="en-US" sz="2400" b="1" dirty="0">
                <a:latin typeface="+mj-lt"/>
              </a:rPr>
              <a:t>Sec 43: Kinds of share capital, Sec 47: Voting Rights</a:t>
            </a:r>
          </a:p>
          <a:p>
            <a:pPr algn="ctr"/>
            <a:endParaRPr lang="en-US" sz="2800" dirty="0"/>
          </a:p>
        </p:txBody>
      </p:sp>
      <p:sp>
        <p:nvSpPr>
          <p:cNvPr id="18" name="TextBox 17"/>
          <p:cNvSpPr txBox="1"/>
          <p:nvPr/>
        </p:nvSpPr>
        <p:spPr>
          <a:xfrm>
            <a:off x="609600" y="0"/>
            <a:ext cx="3733800" cy="707886"/>
          </a:xfrm>
          <a:prstGeom prst="rect">
            <a:avLst/>
          </a:prstGeom>
          <a:noFill/>
        </p:spPr>
        <p:txBody>
          <a:bodyPr wrap="square" rtlCol="0">
            <a:spAutoFit/>
          </a:bodyPr>
          <a:lstStyle/>
          <a:p>
            <a:r>
              <a:rPr lang="en-US" sz="2000" b="1" dirty="0"/>
              <a:t>SECTION 62: Further issue of share capital </a:t>
            </a:r>
          </a:p>
        </p:txBody>
      </p:sp>
      <p:sp>
        <p:nvSpPr>
          <p:cNvPr id="20" name="TextBox 19"/>
          <p:cNvSpPr txBox="1"/>
          <p:nvPr/>
        </p:nvSpPr>
        <p:spPr>
          <a:xfrm>
            <a:off x="228600" y="685800"/>
            <a:ext cx="4572000" cy="3139321"/>
          </a:xfrm>
          <a:prstGeom prst="rect">
            <a:avLst/>
          </a:prstGeom>
          <a:noFill/>
        </p:spPr>
        <p:txBody>
          <a:bodyPr wrap="square" rtlCol="0">
            <a:spAutoFit/>
          </a:bodyPr>
          <a:lstStyle/>
          <a:p>
            <a:r>
              <a:rPr lang="en-US" dirty="0"/>
              <a:t>The exemption is in respect of the minimum period for which issue is to be kept open and dispatch of notice to the shareholders.</a:t>
            </a:r>
          </a:p>
          <a:p>
            <a:pPr marL="342900" lvl="0" indent="-342900">
              <a:buFont typeface="+mj-lt"/>
              <a:buAutoNum type="arabicPeriod"/>
            </a:pPr>
            <a:r>
              <a:rPr lang="en-US" dirty="0"/>
              <a:t>If 90% of the members give their consent , then the Minimum period for which issue has to kept opened, can be varied.</a:t>
            </a:r>
          </a:p>
          <a:p>
            <a:pPr marL="342900" lvl="0" indent="-342900">
              <a:buFont typeface="+mj-lt"/>
              <a:buAutoNum type="arabicPeriod"/>
            </a:pPr>
            <a:r>
              <a:rPr lang="en-US" dirty="0"/>
              <a:t>Minimum time period of dispatch of notice can also be dispensed with.</a:t>
            </a:r>
          </a:p>
          <a:p>
            <a:pPr marL="342900" lvl="0" indent="-342900">
              <a:buFont typeface="+mj-lt"/>
              <a:buAutoNum type="arabicPeriod"/>
            </a:pPr>
            <a:r>
              <a:rPr lang="en-US" dirty="0"/>
              <a:t>For ESOPs : Instead of special resolution, Ordinary Resolution can be passed.</a:t>
            </a:r>
          </a:p>
          <a:p>
            <a:endParaRPr lang="en-US" dirty="0"/>
          </a:p>
        </p:txBody>
      </p:sp>
      <p:sp>
        <p:nvSpPr>
          <p:cNvPr id="21" name="Oval 20"/>
          <p:cNvSpPr/>
          <p:nvPr/>
        </p:nvSpPr>
        <p:spPr>
          <a:xfrm>
            <a:off x="609600" y="6096000"/>
            <a:ext cx="609600" cy="5334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905000" y="5791200"/>
            <a:ext cx="381000" cy="3048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848600" y="152400"/>
            <a:ext cx="609600" cy="5334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657600" y="4648200"/>
            <a:ext cx="381000" cy="3048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133600" y="4800600"/>
            <a:ext cx="609600" cy="53340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spd="slow">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77743 -0.24514 C -0.72986 -0.46158 -0.68177 -0.67778 -0.61458 -0.6169 C -0.54757 -0.55649 -0.47674 0.0155 -0.3743 0.11828 C -0.27205 0.22106 -0.06215 0.01967 -5.55556E-7 4.81481E-6 " pathEditMode="relative" rAng="0" ptsTypes="aaaA">
                                      <p:cBhvr>
                                        <p:cTn id="6" dur="500" fill="hold"/>
                                        <p:tgtEl>
                                          <p:spTgt spid="4"/>
                                        </p:tgtEl>
                                        <p:attrNameLst>
                                          <p:attrName>ppt_x</p:attrName>
                                          <p:attrName>ppt_y</p:attrName>
                                        </p:attrNameLst>
                                      </p:cBhvr>
                                      <p:rCtr x="38900" y="1700"/>
                                    </p:animMotion>
                                  </p:childTnLst>
                                </p:cTn>
                              </p:par>
                            </p:childTnLst>
                          </p:cTn>
                        </p:par>
                        <p:par>
                          <p:cTn id="7" fill="hold">
                            <p:stCondLst>
                              <p:cond delay="500"/>
                            </p:stCondLst>
                            <p:childTnLst>
                              <p:par>
                                <p:cTn id="8" presetID="25"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25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1" dur="25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2" dur="250" accel="50000" fill="hold">
                                          <p:stCondLst>
                                            <p:cond delay="250"/>
                                          </p:stCondLst>
                                        </p:cTn>
                                        <p:tgtEl>
                                          <p:spTgt spid="17"/>
                                        </p:tgtEl>
                                        <p:attrNameLst>
                                          <p:attrName>ppt_w</p:attrName>
                                        </p:attrNameLst>
                                      </p:cBhvr>
                                      <p:tavLst>
                                        <p:tav tm="0">
                                          <p:val>
                                            <p:strVal val="#ppt_w*.05"/>
                                          </p:val>
                                        </p:tav>
                                        <p:tav tm="100000">
                                          <p:val>
                                            <p:strVal val="#ppt_w"/>
                                          </p:val>
                                        </p:tav>
                                      </p:tavLst>
                                    </p:anim>
                                    <p:anim calcmode="lin" valueType="num">
                                      <p:cBhvr>
                                        <p:cTn id="13" dur="500" fill="hold"/>
                                        <p:tgtEl>
                                          <p:spTgt spid="17"/>
                                        </p:tgtEl>
                                        <p:attrNameLst>
                                          <p:attrName>ppt_h</p:attrName>
                                        </p:attrNameLst>
                                      </p:cBhvr>
                                      <p:tavLst>
                                        <p:tav tm="0">
                                          <p:val>
                                            <p:strVal val="#ppt_h"/>
                                          </p:val>
                                        </p:tav>
                                        <p:tav tm="100000">
                                          <p:val>
                                            <p:strVal val="#ppt_h"/>
                                          </p:val>
                                        </p:tav>
                                      </p:tavLst>
                                    </p:anim>
                                    <p:anim calcmode="lin" valueType="num">
                                      <p:cBhvr>
                                        <p:cTn id="14" dur="25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5" dur="25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6" dur="250" accel="50000" fill="hold">
                                          <p:stCondLst>
                                            <p:cond delay="250"/>
                                          </p:stCondLst>
                                        </p:cTn>
                                        <p:tgtEl>
                                          <p:spTgt spid="17"/>
                                        </p:tgtEl>
                                        <p:attrNameLst>
                                          <p:attrName>ppt_y</p:attrName>
                                        </p:attrNameLst>
                                      </p:cBhvr>
                                      <p:tavLst>
                                        <p:tav tm="0">
                                          <p:val>
                                            <p:strVal val="#ppt_y+.1"/>
                                          </p:val>
                                        </p:tav>
                                        <p:tav tm="100000">
                                          <p:val>
                                            <p:strVal val="#ppt_y"/>
                                          </p:val>
                                        </p:tav>
                                      </p:tavLst>
                                    </p:anim>
                                    <p:animEffect transition="in" filter="fade">
                                      <p:cBhvr>
                                        <p:cTn id="17" dur="500" decel="50000">
                                          <p:stCondLst>
                                            <p:cond delay="0"/>
                                          </p:stCondLst>
                                        </p:cTn>
                                        <p:tgtEl>
                                          <p:spTgt spid="17"/>
                                        </p:tgtEl>
                                      </p:cBhvr>
                                    </p:animEffect>
                                  </p:childTnLst>
                                </p:cTn>
                              </p:par>
                            </p:childTnLst>
                          </p:cTn>
                        </p:par>
                        <p:par>
                          <p:cTn id="18" fill="hold">
                            <p:stCondLst>
                              <p:cond delay="1000"/>
                            </p:stCondLst>
                            <p:childTnLst>
                              <p:par>
                                <p:cTn id="19" presetID="13" presetClass="entr" presetSubtype="16" fill="hold" grpId="2" nodeType="afterEffect">
                                  <p:stCondLst>
                                    <p:cond delay="0"/>
                                  </p:stCondLst>
                                  <p:iterate type="lt">
                                    <p:tmPct val="0"/>
                                  </p:iterate>
                                  <p:childTnLst>
                                    <p:set>
                                      <p:cBhvr>
                                        <p:cTn id="20" dur="1" fill="hold">
                                          <p:stCondLst>
                                            <p:cond delay="0"/>
                                          </p:stCondLst>
                                        </p:cTn>
                                        <p:tgtEl>
                                          <p:spTgt spid="16"/>
                                        </p:tgtEl>
                                        <p:attrNameLst>
                                          <p:attrName>style.visibility</p:attrName>
                                        </p:attrNameLst>
                                      </p:cBhvr>
                                      <p:to>
                                        <p:strVal val="visible"/>
                                      </p:to>
                                    </p:set>
                                    <p:animEffect transition="in" filter="plus(in)">
                                      <p:cBhvr>
                                        <p:cTn id="21" dur="1000"/>
                                        <p:tgtEl>
                                          <p:spTgt spid="16"/>
                                        </p:tgtEl>
                                      </p:cBhvr>
                                    </p:animEffect>
                                  </p:childTnLst>
                                </p:cTn>
                              </p:par>
                            </p:childTnLst>
                          </p:cTn>
                        </p:par>
                        <p:par>
                          <p:cTn id="22" fill="hold">
                            <p:stCondLst>
                              <p:cond delay="2000"/>
                            </p:stCondLst>
                            <p:childTnLst>
                              <p:par>
                                <p:cTn id="23" presetID="0" presetClass="path" presetSubtype="0" accel="50000" decel="50000" fill="hold" grpId="0" nodeType="afterEffect">
                                  <p:stCondLst>
                                    <p:cond delay="0"/>
                                  </p:stCondLst>
                                  <p:childTnLst>
                                    <p:animMotion origin="layout" path="M 0.8066 -0.00856 C 0.75833 -0.18495 0.71024 -0.36134 0.61129 -0.24954 C 0.51233 -0.13773 0.31493 0.62083 0.21302 0.6625 C 0.11111 0.70417 0.03542 0.11042 -1.38889E-6 -2.59259E-6 " pathEditMode="relative" ptsTypes="aaaA">
                                      <p:cBhvr>
                                        <p:cTn id="24" dur="2000" fill="hold"/>
                                        <p:tgtEl>
                                          <p:spTgt spid="3"/>
                                        </p:tgtEl>
                                        <p:attrNameLst>
                                          <p:attrName>ppt_x</p:attrName>
                                          <p:attrName>ppt_y</p:attrName>
                                        </p:attrNameLst>
                                      </p:cBhvr>
                                    </p:animMotion>
                                  </p:childTnLst>
                                </p:cTn>
                              </p:par>
                            </p:childTnLst>
                          </p:cTn>
                        </p:par>
                        <p:par>
                          <p:cTn id="25" fill="hold">
                            <p:stCondLst>
                              <p:cond delay="4000"/>
                            </p:stCondLst>
                            <p:childTnLst>
                              <p:par>
                                <p:cTn id="26" presetID="25" presetClass="entr" presetSubtype="0"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31" dur="1000" fill="hold"/>
                                        <p:tgtEl>
                                          <p:spTgt spid="18"/>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18"/>
                                        </p:tgtEl>
                                      </p:cBhvr>
                                    </p:animEffect>
                                  </p:childTnLst>
                                </p:cTn>
                              </p:par>
                            </p:childTnLst>
                          </p:cTn>
                        </p:par>
                        <p:par>
                          <p:cTn id="36" fill="hold">
                            <p:stCondLst>
                              <p:cond delay="5000"/>
                            </p:stCondLst>
                            <p:childTnLst>
                              <p:par>
                                <p:cTn id="37" presetID="2" presetClass="entr" presetSubtype="4"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1000" fill="hold"/>
                                        <p:tgtEl>
                                          <p:spTgt spid="20"/>
                                        </p:tgtEl>
                                        <p:attrNameLst>
                                          <p:attrName>ppt_x</p:attrName>
                                        </p:attrNameLst>
                                      </p:cBhvr>
                                      <p:tavLst>
                                        <p:tav tm="0">
                                          <p:val>
                                            <p:strVal val="#ppt_x"/>
                                          </p:val>
                                        </p:tav>
                                        <p:tav tm="100000">
                                          <p:val>
                                            <p:strVal val="#ppt_x"/>
                                          </p:val>
                                        </p:tav>
                                      </p:tavLst>
                                    </p:anim>
                                    <p:anim calcmode="lin" valueType="num">
                                      <p:cBhvr additive="base">
                                        <p:cTn id="40"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2"/>
      <p:bldP spid="17" grpId="0"/>
      <p:bldP spid="18"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6248400"/>
            <a:ext cx="9144000" cy="609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609600"/>
            <a:ext cx="8686800" cy="1354217"/>
          </a:xfrm>
          <a:prstGeom prst="rect">
            <a:avLst/>
          </a:prstGeom>
          <a:noFill/>
        </p:spPr>
        <p:txBody>
          <a:bodyPr wrap="square" rtlCol="0">
            <a:spAutoFit/>
          </a:bodyPr>
          <a:lstStyle/>
          <a:p>
            <a:r>
              <a:rPr lang="en-US" sz="3200" b="1" dirty="0">
                <a:solidFill>
                  <a:schemeClr val="bg1"/>
                </a:solidFill>
              </a:rPr>
              <a:t>SECTION 67: Restriction on purchase by company or giving loan to purchase of its shares</a:t>
            </a:r>
          </a:p>
          <a:p>
            <a:endParaRPr lang="en-US" dirty="0"/>
          </a:p>
        </p:txBody>
      </p:sp>
      <p:sp>
        <p:nvSpPr>
          <p:cNvPr id="5" name="TextBox 4"/>
          <p:cNvSpPr txBox="1"/>
          <p:nvPr/>
        </p:nvSpPr>
        <p:spPr>
          <a:xfrm>
            <a:off x="152400" y="2286000"/>
            <a:ext cx="8839200" cy="3139321"/>
          </a:xfrm>
          <a:prstGeom prst="rect">
            <a:avLst/>
          </a:prstGeom>
          <a:noFill/>
        </p:spPr>
        <p:txBody>
          <a:bodyPr wrap="square" rtlCol="0">
            <a:spAutoFit/>
          </a:bodyPr>
          <a:lstStyle/>
          <a:p>
            <a:r>
              <a:rPr lang="en-US" dirty="0">
                <a:solidFill>
                  <a:schemeClr val="bg1"/>
                </a:solidFill>
              </a:rPr>
              <a:t>No company, limited by shares, shall have power to buy its own shares unless a consequent reduction of share capital is affected.</a:t>
            </a:r>
          </a:p>
          <a:p>
            <a:endParaRPr lang="en-US" dirty="0">
              <a:solidFill>
                <a:schemeClr val="bg1"/>
              </a:solidFill>
            </a:endParaRPr>
          </a:p>
          <a:p>
            <a:endParaRPr lang="en-US" dirty="0">
              <a:solidFill>
                <a:schemeClr val="bg1"/>
              </a:solidFill>
            </a:endParaRPr>
          </a:p>
          <a:p>
            <a:r>
              <a:rPr lang="en-US" dirty="0">
                <a:solidFill>
                  <a:schemeClr val="bg1"/>
                </a:solidFill>
              </a:rPr>
              <a:t>This will not be applicable to Private company :</a:t>
            </a:r>
          </a:p>
          <a:p>
            <a:endParaRPr lang="en-US" dirty="0">
              <a:solidFill>
                <a:schemeClr val="bg1"/>
              </a:solidFill>
            </a:endParaRPr>
          </a:p>
          <a:p>
            <a:pPr lvl="0"/>
            <a:r>
              <a:rPr lang="en-US" dirty="0">
                <a:solidFill>
                  <a:schemeClr val="bg1"/>
                </a:solidFill>
              </a:rPr>
              <a:t>A] In whose share capital, no other body corporate has invested monies,</a:t>
            </a:r>
          </a:p>
          <a:p>
            <a:pPr lvl="0"/>
            <a:r>
              <a:rPr lang="en-US" dirty="0">
                <a:solidFill>
                  <a:schemeClr val="bg1"/>
                </a:solidFill>
              </a:rPr>
              <a:t>B] If the borrowings (banks+ financial institutions + body corporate) are less than twice of paid up capital or Rs. 50 Crores, whichever is lower </a:t>
            </a:r>
            <a:r>
              <a:rPr lang="en-US" b="1" u="sng" dirty="0">
                <a:solidFill>
                  <a:schemeClr val="bg1"/>
                </a:solidFill>
              </a:rPr>
              <a:t>and </a:t>
            </a:r>
          </a:p>
          <a:p>
            <a:r>
              <a:rPr lang="en-US" dirty="0">
                <a:solidFill>
                  <a:schemeClr val="bg1"/>
                </a:solidFill>
              </a:rPr>
              <a:t>C] Such a company is not in default in repayment of such borrowings.</a:t>
            </a:r>
          </a:p>
          <a:p>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par>
                          <p:cTn id="8" fill="hold">
                            <p:stCondLst>
                              <p:cond delay="1000"/>
                            </p:stCondLst>
                            <p:childTnLst>
                              <p:par>
                                <p:cTn id="9" presetID="2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ppt_x</p:attrName>
                                        </p:attrNameLst>
                                      </p:cBhvr>
                                      <p:tavLst>
                                        <p:tav tm="0">
                                          <p:val>
                                            <p:strVal val="#ppt_x-.2"/>
                                          </p:val>
                                        </p:tav>
                                        <p:tav tm="100000">
                                          <p:val>
                                            <p:strVal val="#ppt_x"/>
                                          </p:val>
                                        </p:tav>
                                      </p:tavLst>
                                    </p:anim>
                                    <p:anim calcmode="lin" valueType="num">
                                      <p:cBhvr>
                                        <p:cTn id="1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5" name="Pentagon 4"/>
          <p:cNvSpPr/>
          <p:nvPr/>
        </p:nvSpPr>
        <p:spPr>
          <a:xfrm rot="10800000">
            <a:off x="0" y="3200400"/>
            <a:ext cx="9144000" cy="2895600"/>
          </a:xfrm>
          <a:prstGeom prst="homePlate">
            <a:avLst>
              <a:gd name="adj" fmla="val 36253"/>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entagon 3"/>
          <p:cNvSpPr/>
          <p:nvPr/>
        </p:nvSpPr>
        <p:spPr>
          <a:xfrm>
            <a:off x="457200" y="914400"/>
            <a:ext cx="8686800" cy="2286000"/>
          </a:xfrm>
          <a:prstGeom prst="homePlate">
            <a:avLst>
              <a:gd name="adj" fmla="val 3258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295400"/>
          </a:xfrm>
        </p:spPr>
        <p:txBody>
          <a:bodyPr/>
          <a:lstStyle/>
          <a:p>
            <a:pPr algn="l"/>
            <a:r>
              <a:rPr lang="en-US" sz="4000" b="1" dirty="0">
                <a:solidFill>
                  <a:schemeClr val="bg1"/>
                </a:solidFill>
              </a:rPr>
              <a:t>SECTION</a:t>
            </a:r>
            <a:r>
              <a:rPr lang="en-US" b="1" dirty="0">
                <a:solidFill>
                  <a:schemeClr val="bg1"/>
                </a:solidFill>
              </a:rPr>
              <a:t> 73 Deposits</a:t>
            </a:r>
          </a:p>
        </p:txBody>
      </p:sp>
      <p:sp>
        <p:nvSpPr>
          <p:cNvPr id="3" name="Content Placeholder 2"/>
          <p:cNvSpPr>
            <a:spLocks noGrp="1"/>
          </p:cNvSpPr>
          <p:nvPr>
            <p:ph idx="1"/>
          </p:nvPr>
        </p:nvSpPr>
        <p:spPr>
          <a:xfrm>
            <a:off x="457200" y="838200"/>
            <a:ext cx="8305800" cy="5257801"/>
          </a:xfrm>
        </p:spPr>
        <p:txBody>
          <a:bodyPr>
            <a:normAutofit fontScale="77500" lnSpcReduction="20000"/>
          </a:bodyPr>
          <a:lstStyle/>
          <a:p>
            <a:pPr>
              <a:buNone/>
            </a:pPr>
            <a:endParaRPr lang="en-US" sz="2000" dirty="0"/>
          </a:p>
          <a:p>
            <a:r>
              <a:rPr lang="en-US" sz="2000" dirty="0"/>
              <a:t>Private companies which are satisfying the conditions stated therein are exempt from issuing circular to members, filing copy of circular to ROC, insurance , certifying that company has not done default in repayment and maintenance of liquid funds. [Section 73(2) (a) to (e)]</a:t>
            </a:r>
          </a:p>
          <a:p>
            <a:r>
              <a:rPr lang="en-IN" sz="2100" dirty="0"/>
              <a:t>.</a:t>
            </a:r>
            <a:r>
              <a:rPr lang="en-IN" sz="2200" dirty="0"/>
              <a:t>Maximum deposit : A private company may accept from its members maximum  one hundred per cent of aggregate of the paid up share capital, free reserves and securities premium account. </a:t>
            </a:r>
            <a:endParaRPr lang="en-US" sz="2100" dirty="0"/>
          </a:p>
          <a:p>
            <a:r>
              <a:rPr lang="en-US" sz="2100" dirty="0"/>
              <a:t>Provided further that the maximum limit in respect of deposits to be accepted from members shall not apply to following classes of private companies, namely:-</a:t>
            </a:r>
          </a:p>
          <a:p>
            <a:endParaRPr lang="en-US" sz="2000" dirty="0"/>
          </a:p>
          <a:p>
            <a:endParaRPr lang="en-US" sz="2000" dirty="0"/>
          </a:p>
          <a:p>
            <a:endParaRPr lang="en-US" sz="2000" dirty="0"/>
          </a:p>
          <a:p>
            <a:pPr lvl="0">
              <a:buFont typeface="Wingdings" pitchFamily="2" charset="2"/>
              <a:buChar char="§"/>
            </a:pPr>
            <a:r>
              <a:rPr lang="en-US" sz="2000" dirty="0"/>
              <a:t>  (</a:t>
            </a:r>
            <a:r>
              <a:rPr lang="en-US" sz="2000" dirty="0" err="1"/>
              <a:t>i</a:t>
            </a:r>
            <a:r>
              <a:rPr lang="en-US" sz="2000" dirty="0"/>
              <a:t>) a private company which is a start-up, for ten  years from the date of its incorporation;</a:t>
            </a:r>
          </a:p>
          <a:p>
            <a:pPr lvl="0">
              <a:buFont typeface="Wingdings" pitchFamily="2" charset="2"/>
              <a:buChar char="§"/>
            </a:pPr>
            <a:r>
              <a:rPr lang="en-US" sz="2000" dirty="0"/>
              <a:t>(ii) a private company which fulfils all of the following conditions, namely:-</a:t>
            </a:r>
          </a:p>
          <a:p>
            <a:pPr lvl="0">
              <a:buFont typeface="Wingdings" pitchFamily="2" charset="2"/>
              <a:buChar char="§"/>
            </a:pPr>
            <a:r>
              <a:rPr lang="en-US" sz="2000" dirty="0"/>
              <a:t>(a) which is not an associate or a subsidiary company of any other company;</a:t>
            </a:r>
          </a:p>
          <a:p>
            <a:pPr lvl="0">
              <a:buFont typeface="Wingdings" pitchFamily="2" charset="2"/>
              <a:buChar char="§"/>
            </a:pPr>
            <a:r>
              <a:rPr lang="en-US" sz="2000" dirty="0"/>
              <a:t>(b) the borrowings of such a company from banks or financial institutions or any body corporate is less than twice of its paid up share capital or Fifty crore rupees, whichever is less ; and</a:t>
            </a:r>
          </a:p>
          <a:p>
            <a:pPr lvl="0">
              <a:buFont typeface="Wingdings" pitchFamily="2" charset="2"/>
              <a:buChar char="§"/>
            </a:pPr>
            <a:r>
              <a:rPr lang="en-US" sz="2000" dirty="0"/>
              <a:t>(c) such a company has not defaulted in the repayment of such borrowings subsisting at the time of accepting deposits under section 73</a:t>
            </a:r>
          </a:p>
          <a:p>
            <a:pPr lvl="0">
              <a:buFont typeface="Wingdings" pitchFamily="2" charset="2"/>
              <a:buChar char="§"/>
            </a:pPr>
            <a:r>
              <a:rPr lang="en-US" sz="2000" dirty="0"/>
              <a:t>Provided also that all the companies accepting deposits shall file return of deposit  the details of monies so accepted to the Registrar in Form DpT-3.</a:t>
            </a:r>
          </a:p>
          <a:p>
            <a:endParaRPr lang="en-US" sz="2000" dirty="0"/>
          </a:p>
          <a:p>
            <a:pPr>
              <a:buNone/>
            </a:pPr>
            <a:endParaRPr lang="en-US" sz="2000" dirty="0"/>
          </a:p>
        </p:txBody>
      </p:sp>
      <p:sp>
        <p:nvSpPr>
          <p:cNvPr id="6" name="Rectangle 5"/>
          <p:cNvSpPr/>
          <p:nvPr/>
        </p:nvSpPr>
        <p:spPr>
          <a:xfrm>
            <a:off x="0" y="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ppt_x</p:attrName>
                                        </p:attrNameLst>
                                      </p:cBhvr>
                                      <p:tavLst>
                                        <p:tav tm="0">
                                          <p:val>
                                            <p:strVal val="#ppt_x-.2"/>
                                          </p:val>
                                        </p:tav>
                                        <p:tav tm="100000">
                                          <p:val>
                                            <p:strVal val="#ppt_x"/>
                                          </p:val>
                                        </p:tav>
                                      </p:tavLst>
                                    </p:anim>
                                    <p:anim calcmode="lin" valueType="num">
                                      <p:cBhvr>
                                        <p:cTn id="1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3" dur="1000"/>
                                        <p:tgtEl>
                                          <p:spTgt spid="4"/>
                                        </p:tgtEl>
                                      </p:cBhvr>
                                    </p:animEffect>
                                  </p:childTnLst>
                                </p:cTn>
                              </p:par>
                            </p:childTnLst>
                          </p:cTn>
                        </p:par>
                        <p:par>
                          <p:cTn id="14" fill="hold">
                            <p:stCondLst>
                              <p:cond delay="1500"/>
                            </p:stCondLst>
                            <p:childTnLst>
                              <p:par>
                                <p:cTn id="15" presetID="29"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fade">
                                      <p:cBhvr>
                                        <p:cTn id="79" dur="1000"/>
                                        <p:tgtEl>
                                          <p:spTgt spid="3">
                                            <p:txEl>
                                              <p:pRg st="11" end="11"/>
                                            </p:txEl>
                                          </p:spTgt>
                                        </p:tgtEl>
                                      </p:cBhvr>
                                    </p:animEffect>
                                    <p:anim calcmode="lin" valueType="num">
                                      <p:cBhvr>
                                        <p:cTn id="8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Effect transition="in" filter="fade">
                                      <p:cBhvr>
                                        <p:cTn id="87" dur="1000"/>
                                        <p:tgtEl>
                                          <p:spTgt spid="3">
                                            <p:txEl>
                                              <p:pRg st="12" end="12"/>
                                            </p:txEl>
                                          </p:spTgt>
                                        </p:tgtEl>
                                      </p:cBhvr>
                                    </p:animEffect>
                                    <p:anim calcmode="lin" valueType="num">
                                      <p:cBhvr>
                                        <p:cTn id="8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2" grpId="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6324600"/>
            <a:ext cx="9144000" cy="533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 y="609600"/>
            <a:ext cx="8534400" cy="584775"/>
          </a:xfrm>
          <a:prstGeom prst="rect">
            <a:avLst/>
          </a:prstGeom>
          <a:noFill/>
        </p:spPr>
        <p:txBody>
          <a:bodyPr wrap="square" rtlCol="0">
            <a:spAutoFit/>
          </a:bodyPr>
          <a:lstStyle/>
          <a:p>
            <a:pPr algn="ctr"/>
            <a:r>
              <a:rPr lang="en-US" sz="3200" b="1" dirty="0">
                <a:solidFill>
                  <a:schemeClr val="bg1"/>
                </a:solidFill>
              </a:rPr>
              <a:t>SECTION 92: Annual Return</a:t>
            </a:r>
          </a:p>
        </p:txBody>
      </p:sp>
      <p:sp>
        <p:nvSpPr>
          <p:cNvPr id="5" name="TextBox 4"/>
          <p:cNvSpPr txBox="1"/>
          <p:nvPr/>
        </p:nvSpPr>
        <p:spPr>
          <a:xfrm>
            <a:off x="304800" y="1371600"/>
            <a:ext cx="8610600" cy="4893647"/>
          </a:xfrm>
          <a:prstGeom prst="rect">
            <a:avLst/>
          </a:prstGeom>
          <a:noFill/>
        </p:spPr>
        <p:txBody>
          <a:bodyPr wrap="square" rtlCol="0">
            <a:spAutoFit/>
          </a:bodyPr>
          <a:lstStyle/>
          <a:p>
            <a:endParaRPr lang="en-US" dirty="0"/>
          </a:p>
          <a:p>
            <a:r>
              <a:rPr lang="en-US" sz="2300" dirty="0">
                <a:solidFill>
                  <a:schemeClr val="bg1"/>
                </a:solidFill>
              </a:rPr>
              <a:t>92 (1)Annual return shall be signed by:</a:t>
            </a:r>
          </a:p>
          <a:p>
            <a:endParaRPr lang="en-US" sz="2300" dirty="0">
              <a:solidFill>
                <a:schemeClr val="bg1"/>
              </a:solidFill>
            </a:endParaRPr>
          </a:p>
          <a:p>
            <a:r>
              <a:rPr lang="en-US" sz="2300" dirty="0">
                <a:solidFill>
                  <a:schemeClr val="bg1"/>
                </a:solidFill>
              </a:rPr>
              <a:t>In relation to One Person Company, Small company and private company (if such private company is a start-up), the annual return shall be signed by :</a:t>
            </a:r>
          </a:p>
          <a:p>
            <a:endParaRPr lang="en-US" sz="2300" dirty="0">
              <a:solidFill>
                <a:schemeClr val="bg1"/>
              </a:solidFill>
            </a:endParaRPr>
          </a:p>
          <a:p>
            <a:pPr marL="400050" indent="-400050">
              <a:buAutoNum type="romanLcParenR"/>
            </a:pPr>
            <a:r>
              <a:rPr lang="en-US" sz="2300" dirty="0">
                <a:solidFill>
                  <a:schemeClr val="bg1"/>
                </a:solidFill>
              </a:rPr>
              <a:t>the company secretary, or </a:t>
            </a:r>
          </a:p>
          <a:p>
            <a:pPr marL="400050" indent="-400050">
              <a:buAutoNum type="romanLcParenR"/>
            </a:pPr>
            <a:r>
              <a:rPr lang="en-US" sz="2300" dirty="0">
                <a:solidFill>
                  <a:schemeClr val="bg1"/>
                </a:solidFill>
              </a:rPr>
              <a:t>where there is no company secretary, by the director of the company.” (Form MGT7A)</a:t>
            </a:r>
          </a:p>
          <a:p>
            <a:r>
              <a:rPr lang="en-US" sz="2300" dirty="0">
                <a:solidFill>
                  <a:schemeClr val="bg1"/>
                </a:solidFill>
              </a:rPr>
              <a:t>(Otherwise in case of company  the Form MGT7 is </a:t>
            </a:r>
          </a:p>
          <a:p>
            <a:r>
              <a:rPr lang="en-US" sz="2300" dirty="0">
                <a:solidFill>
                  <a:schemeClr val="bg1"/>
                </a:solidFill>
              </a:rPr>
              <a:t>Signed by a director and CS or PCS, as the case may be.)</a:t>
            </a:r>
          </a:p>
          <a:p>
            <a:pPr marL="400050" indent="-400050"/>
            <a:r>
              <a:rPr lang="en-US" sz="2300" dirty="0">
                <a:solidFill>
                  <a:schemeClr val="bg1"/>
                </a:solidFill>
              </a:rPr>
              <a:t>Notification Dated 13th June, 2017</a:t>
            </a:r>
          </a:p>
          <a:p>
            <a:endParaRPr lang="en-US" dirty="0"/>
          </a:p>
        </p:txBody>
      </p:sp>
      <p:pic>
        <p:nvPicPr>
          <p:cNvPr id="6" name="Picture 5" descr="AR.jpg"/>
          <p:cNvPicPr>
            <a:picLocks noChangeAspect="1"/>
          </p:cNvPicPr>
          <p:nvPr/>
        </p:nvPicPr>
        <p:blipFill>
          <a:blip r:embed="rId2"/>
          <a:stretch>
            <a:fillRect/>
          </a:stretch>
        </p:blipFill>
        <p:spPr>
          <a:xfrm>
            <a:off x="6934200" y="5105400"/>
            <a:ext cx="2032000" cy="1219200"/>
          </a:xfrm>
          <a:prstGeom prst="rect">
            <a:avLst/>
          </a:prstGeom>
        </p:spPr>
      </p:pic>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childTnLst>
                                </p:cTn>
                              </p:par>
                            </p:childTnLst>
                          </p:cTn>
                        </p:par>
                        <p:par>
                          <p:cTn id="13" fill="hold">
                            <p:stCondLst>
                              <p:cond delay="2000"/>
                            </p:stCondLst>
                            <p:childTnLst>
                              <p:par>
                                <p:cTn id="14" presetID="6" presetClass="entr" presetSubtype="3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out)">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1220</TotalTime>
  <Words>2073</Words>
  <Application>Microsoft Office PowerPoint</Application>
  <PresentationFormat>On-screen Show (4:3)</PresentationFormat>
  <Paragraphs>182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Rounded MT Bold</vt:lpstr>
      <vt:lpstr>Calibri</vt:lpstr>
      <vt:lpstr>Wingdings</vt:lpstr>
      <vt:lpstr>Office Theme</vt:lpstr>
      <vt:lpstr>PRIVATE COMPANIES</vt:lpstr>
      <vt:lpstr>What is a Private Company?</vt:lpstr>
      <vt:lpstr>PowerPoint Presentation</vt:lpstr>
      <vt:lpstr>PowerPoint Presentation</vt:lpstr>
      <vt:lpstr>SECTION 2(76) read with Section 188 </vt:lpstr>
      <vt:lpstr>PowerPoint Presentation</vt:lpstr>
      <vt:lpstr>PowerPoint Presentation</vt:lpstr>
      <vt:lpstr>SECTION 73 Deposits</vt:lpstr>
      <vt:lpstr>PowerPoint Presentation</vt:lpstr>
      <vt:lpstr>SECTIONS 101-107 AND 109(GENERAL MEETINGS) </vt:lpstr>
      <vt:lpstr>SECTION 117(3)(g): RESOLUTIONS AND AGREEMENTS TO BE FILED</vt:lpstr>
      <vt:lpstr>PowerPoint Presentation</vt:lpstr>
      <vt:lpstr>PowerPoint Presentation</vt:lpstr>
      <vt:lpstr>PowerPoint Presentation</vt:lpstr>
      <vt:lpstr>SECTION 185: Loan to Directors, etc.</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COMPANIES</dc:title>
  <dc:creator>admin</dc:creator>
  <cp:lastModifiedBy>Bageshri Kshirsagar</cp:lastModifiedBy>
  <cp:revision>120</cp:revision>
  <dcterms:created xsi:type="dcterms:W3CDTF">2023-04-17T05:34:42Z</dcterms:created>
  <dcterms:modified xsi:type="dcterms:W3CDTF">2023-04-20T13:56:16Z</dcterms:modified>
</cp:coreProperties>
</file>