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media/image1.svg" ContentType="image/svg+xml"/>
  <Override PartName="/ppt/media/image2.svg" ContentType="image/svg+xml"/>
  <Override PartName="/ppt/media/image3.svg" ContentType="image/svg+xml"/>
  <Override PartName="/ppt/media/image4.svg" ContentType="image/svg+xml"/>
  <Override PartName="/ppt/media/image5.svg" ContentType="image/svg+xml"/>
  <Override PartName="/ppt/media/image6.svg" ContentType="image/svg+xml"/>
  <Override PartName="/ppt/media/image7.svg" ContentType="image/svg+xml"/>
  <Override PartName="/ppt/media/image8.svg" ContentType="image/svg+xml"/>
  <Override PartName="/ppt/media/image9.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8" r:id="rId3"/>
    <p:sldId id="310" r:id="rId4"/>
    <p:sldId id="344" r:id="rId5"/>
    <p:sldId id="345" r:id="rId6"/>
    <p:sldId id="342" r:id="rId7"/>
    <p:sldId id="346" r:id="rId8"/>
    <p:sldId id="358" r:id="rId9"/>
    <p:sldId id="359" r:id="rId10"/>
    <p:sldId id="347" r:id="rId11"/>
    <p:sldId id="351" r:id="rId12"/>
    <p:sldId id="352" r:id="rId13"/>
    <p:sldId id="353" r:id="rId14"/>
    <p:sldId id="354" r:id="rId15"/>
    <p:sldId id="355" r:id="rId16"/>
    <p:sldId id="356" r:id="rId17"/>
    <p:sldId id="357" r:id="rId18"/>
    <p:sldId id="348" r:id="rId19"/>
    <p:sldId id="350" r:id="rId20"/>
    <p:sldId id="349" r:id="rId21"/>
    <p:sldId id="360" r:id="rId22"/>
    <p:sldId id="361" r:id="rId23"/>
    <p:sldId id="362" r:id="rId24"/>
    <p:sldId id="363" r:id="rId25"/>
    <p:sldId id="364" r:id="rId26"/>
    <p:sldId id="365" r:id="rId27"/>
    <p:sldId id="314" r:id="rId28"/>
    <p:sldId id="320" r:id="rId29"/>
    <p:sldId id="321" r:id="rId30"/>
    <p:sldId id="322" r:id="rId31"/>
    <p:sldId id="323" r:id="rId32"/>
    <p:sldId id="324" r:id="rId33"/>
    <p:sldId id="326" r:id="rId34"/>
    <p:sldId id="328" r:id="rId35"/>
    <p:sldId id="33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107" d="100"/>
          <a:sy n="107" d="100"/>
        </p:scale>
        <p:origin x="67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_rels/data1.xml.rels><?xml version="1.0" encoding="UTF-8" standalone="yes"?>
<Relationships xmlns="http://schemas.openxmlformats.org/package/2006/relationships"><Relationship Id="rId4" Type="http://schemas.openxmlformats.org/officeDocument/2006/relationships/image" Target="../media/image2.svg"/><Relationship Id="rId3" Type="http://schemas.openxmlformats.org/officeDocument/2006/relationships/image" Target="../media/image14.png"/><Relationship Id="rId2" Type="http://schemas.openxmlformats.org/officeDocument/2006/relationships/image" Target="../media/image1.svg"/><Relationship Id="rId1" Type="http://schemas.openxmlformats.org/officeDocument/2006/relationships/image" Target="../media/image13.png"/></Relationships>
</file>

<file path=ppt/diagrams/_rels/data2.xml.rels><?xml version="1.0" encoding="UTF-8" standalone="yes"?>
<Relationships xmlns="http://schemas.openxmlformats.org/package/2006/relationships"><Relationship Id="rId9" Type="http://schemas.openxmlformats.org/officeDocument/2006/relationships/image" Target="../media/image19.png"/><Relationship Id="rId8" Type="http://schemas.openxmlformats.org/officeDocument/2006/relationships/image" Target="../media/image6.svg"/><Relationship Id="rId7" Type="http://schemas.openxmlformats.org/officeDocument/2006/relationships/image" Target="../media/image18.png"/><Relationship Id="rId6" Type="http://schemas.openxmlformats.org/officeDocument/2006/relationships/image" Target="../media/image5.svg"/><Relationship Id="rId5" Type="http://schemas.openxmlformats.org/officeDocument/2006/relationships/image" Target="../media/image17.png"/><Relationship Id="rId4" Type="http://schemas.openxmlformats.org/officeDocument/2006/relationships/image" Target="../media/image4.svg"/><Relationship Id="rId3" Type="http://schemas.openxmlformats.org/officeDocument/2006/relationships/image" Target="../media/image16.png"/><Relationship Id="rId2" Type="http://schemas.openxmlformats.org/officeDocument/2006/relationships/image" Target="../media/image3.svg"/><Relationship Id="rId14" Type="http://schemas.openxmlformats.org/officeDocument/2006/relationships/image" Target="../media/image9.svg"/><Relationship Id="rId13" Type="http://schemas.openxmlformats.org/officeDocument/2006/relationships/image" Target="../media/image21.png"/><Relationship Id="rId12" Type="http://schemas.openxmlformats.org/officeDocument/2006/relationships/image" Target="../media/image8.svg"/><Relationship Id="rId11" Type="http://schemas.openxmlformats.org/officeDocument/2006/relationships/image" Target="../media/image20.png"/><Relationship Id="rId10" Type="http://schemas.openxmlformats.org/officeDocument/2006/relationships/image" Target="../media/image7.svg"/><Relationship Id="rId1"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4" Type="http://schemas.openxmlformats.org/officeDocument/2006/relationships/image" Target="../media/image2.svg"/><Relationship Id="rId3" Type="http://schemas.openxmlformats.org/officeDocument/2006/relationships/image" Target="../media/image14.png"/><Relationship Id="rId2" Type="http://schemas.openxmlformats.org/officeDocument/2006/relationships/image" Target="../media/image1.svg"/><Relationship Id="rId1" Type="http://schemas.openxmlformats.org/officeDocument/2006/relationships/image" Target="../media/image13.png"/></Relationships>
</file>

<file path=ppt/diagrams/_rels/drawing2.xml.rels><?xml version="1.0" encoding="UTF-8" standalone="yes"?>
<Relationships xmlns="http://schemas.openxmlformats.org/package/2006/relationships"><Relationship Id="rId9" Type="http://schemas.openxmlformats.org/officeDocument/2006/relationships/image" Target="../media/image19.png"/><Relationship Id="rId8" Type="http://schemas.openxmlformats.org/officeDocument/2006/relationships/image" Target="../media/image6.svg"/><Relationship Id="rId7" Type="http://schemas.openxmlformats.org/officeDocument/2006/relationships/image" Target="../media/image18.png"/><Relationship Id="rId6" Type="http://schemas.openxmlformats.org/officeDocument/2006/relationships/image" Target="../media/image5.svg"/><Relationship Id="rId5" Type="http://schemas.openxmlformats.org/officeDocument/2006/relationships/image" Target="../media/image17.png"/><Relationship Id="rId4" Type="http://schemas.openxmlformats.org/officeDocument/2006/relationships/image" Target="../media/image4.svg"/><Relationship Id="rId3" Type="http://schemas.openxmlformats.org/officeDocument/2006/relationships/image" Target="../media/image16.png"/><Relationship Id="rId2" Type="http://schemas.openxmlformats.org/officeDocument/2006/relationships/image" Target="../media/image3.svg"/><Relationship Id="rId14" Type="http://schemas.openxmlformats.org/officeDocument/2006/relationships/image" Target="../media/image9.svg"/><Relationship Id="rId13" Type="http://schemas.openxmlformats.org/officeDocument/2006/relationships/image" Target="../media/image21.png"/><Relationship Id="rId12" Type="http://schemas.openxmlformats.org/officeDocument/2006/relationships/image" Target="../media/image8.svg"/><Relationship Id="rId11" Type="http://schemas.openxmlformats.org/officeDocument/2006/relationships/image" Target="../media/image20.png"/><Relationship Id="rId10" Type="http://schemas.openxmlformats.org/officeDocument/2006/relationships/image" Target="../media/image7.svg"/><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86DFA04-31EF-49B6-AFAE-2287858E0303}" type="doc">
      <dgm:prSet loTypeId="urn:microsoft.com/office/officeart/2018/5/layout/CenteredIconLabelDescriptionList" loCatId="icon" qsTypeId="urn:microsoft.com/office/officeart/2005/8/quickstyle/simple1" qsCatId="simple" csTypeId="urn:microsoft.com/office/officeart/2018/5/colors/Iconchunking_neutralbg_colorful5" csCatId="colorful" phldr="1"/>
      <dgm:spPr/>
      <dgm:t>
        <a:bodyPr/>
        <a:lstStyle/>
        <a:p>
          <a:endParaRPr lang="en-US"/>
        </a:p>
      </dgm:t>
    </dgm:pt>
    <dgm:pt modelId="{9B50AE85-DEA1-41F3-9C2C-24A18069C473}">
      <dgm:prSet/>
      <dgm:spPr/>
      <dgm:t>
        <a:bodyPr/>
        <a:lstStyle/>
        <a:p>
          <a:pPr>
            <a:lnSpc>
              <a:spcPct val="100000"/>
            </a:lnSpc>
          </a:pPr>
          <a:r>
            <a:rPr lang="en-US" dirty="0"/>
            <a:t>GST Issues – Review of Financial Statements</a:t>
          </a:r>
        </a:p>
      </dgm:t>
    </dgm:pt>
    <dgm:pt modelId="{20A9B789-9B22-478C-970C-71496754809B}" cxnId="{A4CE7A9B-B015-4E32-A86C-C3A08970D2FB}" type="parTrans">
      <dgm:prSet/>
      <dgm:spPr/>
      <dgm:t>
        <a:bodyPr/>
        <a:lstStyle/>
        <a:p>
          <a:pPr algn="l"/>
          <a:endParaRPr lang="en-US"/>
        </a:p>
      </dgm:t>
    </dgm:pt>
    <dgm:pt modelId="{12A4AEA8-BC1D-4ADD-8236-A533A455F22E}" cxnId="{A4CE7A9B-B015-4E32-A86C-C3A08970D2FB}" type="sibTrans">
      <dgm:prSet/>
      <dgm:spPr/>
      <dgm:t>
        <a:bodyPr/>
        <a:lstStyle/>
        <a:p>
          <a:endParaRPr lang="en-US"/>
        </a:p>
      </dgm:t>
    </dgm:pt>
    <dgm:pt modelId="{82968BA3-DFCC-4B51-ABB1-F1F4791698B0}">
      <dgm:prSet/>
      <dgm:spPr/>
      <dgm:t>
        <a:bodyPr/>
        <a:lstStyle/>
        <a:p>
          <a:pPr>
            <a:lnSpc>
              <a:spcPct val="100000"/>
            </a:lnSpc>
          </a:pPr>
          <a:r>
            <a:rPr lang="en-US" dirty="0"/>
            <a:t>Analysis/ Observations/ Issues</a:t>
          </a:r>
        </a:p>
      </dgm:t>
    </dgm:pt>
    <dgm:pt modelId="{B474C1A9-9141-4567-8AA6-A8446206794E}" cxnId="{E50EA410-61F4-443F-B045-5AC0708EA191}" type="parTrans">
      <dgm:prSet/>
      <dgm:spPr/>
      <dgm:t>
        <a:bodyPr/>
        <a:lstStyle/>
        <a:p>
          <a:pPr algn="l"/>
          <a:endParaRPr lang="en-US"/>
        </a:p>
      </dgm:t>
    </dgm:pt>
    <dgm:pt modelId="{8BC987EC-BEB5-4480-B241-99E630336DA8}" cxnId="{E50EA410-61F4-443F-B045-5AC0708EA191}" type="sibTrans">
      <dgm:prSet/>
      <dgm:spPr/>
      <dgm:t>
        <a:bodyPr/>
        <a:lstStyle/>
        <a:p>
          <a:endParaRPr lang="en-US"/>
        </a:p>
      </dgm:t>
    </dgm:pt>
    <dgm:pt modelId="{B157653D-2397-47E3-94A8-8E8B13726408}">
      <dgm:prSet/>
      <dgm:spPr/>
      <dgm:t>
        <a:bodyPr/>
        <a:lstStyle/>
        <a:p>
          <a:pPr>
            <a:lnSpc>
              <a:spcPct val="100000"/>
            </a:lnSpc>
          </a:pPr>
          <a:r>
            <a:rPr lang="en-US"/>
            <a:t>Ratio Analysis</a:t>
          </a:r>
        </a:p>
      </dgm:t>
    </dgm:pt>
    <dgm:pt modelId="{7C340691-872A-42EE-977C-5B833001E6A0}" cxnId="{950692EB-01A7-4BA3-A03C-6D1E2A5F26EE}" type="parTrans">
      <dgm:prSet/>
      <dgm:spPr/>
      <dgm:t>
        <a:bodyPr/>
        <a:lstStyle/>
        <a:p>
          <a:pPr algn="l"/>
          <a:endParaRPr lang="en-US"/>
        </a:p>
      </dgm:t>
    </dgm:pt>
    <dgm:pt modelId="{C11CD3A4-ED92-4609-A589-8DA6272582F8}" cxnId="{950692EB-01A7-4BA3-A03C-6D1E2A5F26EE}" type="sibTrans">
      <dgm:prSet/>
      <dgm:spPr/>
      <dgm:t>
        <a:bodyPr/>
        <a:lstStyle/>
        <a:p>
          <a:endParaRPr lang="en-US"/>
        </a:p>
      </dgm:t>
    </dgm:pt>
    <dgm:pt modelId="{CFC6C321-565B-4736-9600-0849B35804F7}">
      <dgm:prSet/>
      <dgm:spPr/>
      <dgm:t>
        <a:bodyPr/>
        <a:lstStyle/>
        <a:p>
          <a:pPr>
            <a:lnSpc>
              <a:spcPct val="100000"/>
            </a:lnSpc>
          </a:pPr>
          <a:r>
            <a:rPr lang="en-US"/>
            <a:t>Use of ratio analysis to identify GST leakages</a:t>
          </a:r>
        </a:p>
      </dgm:t>
    </dgm:pt>
    <dgm:pt modelId="{E16317D1-6F50-4823-97B7-A2996F0FE94D}" cxnId="{1CBB0F56-2A16-469E-B30F-2E05729C9C4B}" type="parTrans">
      <dgm:prSet/>
      <dgm:spPr/>
      <dgm:t>
        <a:bodyPr/>
        <a:lstStyle/>
        <a:p>
          <a:pPr algn="l"/>
          <a:endParaRPr lang="en-US"/>
        </a:p>
      </dgm:t>
    </dgm:pt>
    <dgm:pt modelId="{E552DB50-1B67-4762-89F9-7D3490111E2B}" cxnId="{1CBB0F56-2A16-469E-B30F-2E05729C9C4B}" type="sibTrans">
      <dgm:prSet/>
      <dgm:spPr/>
      <dgm:t>
        <a:bodyPr/>
        <a:lstStyle/>
        <a:p>
          <a:endParaRPr lang="en-US"/>
        </a:p>
      </dgm:t>
    </dgm:pt>
    <dgm:pt modelId="{7509B3A0-726A-42C5-B713-FD5291C8E19F}" type="pres">
      <dgm:prSet presAssocID="{A86DFA04-31EF-49B6-AFAE-2287858E0303}" presName="root" presStyleCnt="0">
        <dgm:presLayoutVars>
          <dgm:dir/>
          <dgm:resizeHandles val="exact"/>
        </dgm:presLayoutVars>
      </dgm:prSet>
      <dgm:spPr/>
    </dgm:pt>
    <dgm:pt modelId="{A14200B6-EE54-4C40-9EF4-12966263F8E2}" type="pres">
      <dgm:prSet presAssocID="{9B50AE85-DEA1-41F3-9C2C-24A18069C473}" presName="compNode" presStyleCnt="0"/>
      <dgm:spPr/>
    </dgm:pt>
    <dgm:pt modelId="{18ED133C-5C61-4884-BE5C-7E6EE86BD4C3}" type="pres">
      <dgm:prSet presAssocID="{9B50AE85-DEA1-41F3-9C2C-24A18069C47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pt>
    <dgm:pt modelId="{0EE37F6A-CDF8-4AA1-887A-C21B9171F8EB}" type="pres">
      <dgm:prSet presAssocID="{9B50AE85-DEA1-41F3-9C2C-24A18069C473}" presName="iconSpace" presStyleCnt="0"/>
      <dgm:spPr/>
    </dgm:pt>
    <dgm:pt modelId="{BC9E9E9A-6735-4727-B856-4E3847AE777E}" type="pres">
      <dgm:prSet presAssocID="{9B50AE85-DEA1-41F3-9C2C-24A18069C473}" presName="parTx" presStyleLbl="revTx" presStyleIdx="0" presStyleCnt="4">
        <dgm:presLayoutVars>
          <dgm:chMax val="0"/>
          <dgm:chPref val="0"/>
        </dgm:presLayoutVars>
      </dgm:prSet>
      <dgm:spPr/>
    </dgm:pt>
    <dgm:pt modelId="{8EA69FD8-679B-45D3-BC3E-D1BE90C9EAF0}" type="pres">
      <dgm:prSet presAssocID="{9B50AE85-DEA1-41F3-9C2C-24A18069C473}" presName="txSpace" presStyleCnt="0"/>
      <dgm:spPr/>
    </dgm:pt>
    <dgm:pt modelId="{8F65E43F-388F-418D-A91F-4EEC46DC5599}" type="pres">
      <dgm:prSet presAssocID="{9B50AE85-DEA1-41F3-9C2C-24A18069C473}" presName="desTx" presStyleLbl="revTx" presStyleIdx="1" presStyleCnt="4">
        <dgm:presLayoutVars/>
      </dgm:prSet>
      <dgm:spPr/>
    </dgm:pt>
    <dgm:pt modelId="{E4114480-5E48-4373-BB6C-067CD4173A3E}" type="pres">
      <dgm:prSet presAssocID="{12A4AEA8-BC1D-4ADD-8236-A533A455F22E}" presName="sibTrans" presStyleCnt="0"/>
      <dgm:spPr/>
    </dgm:pt>
    <dgm:pt modelId="{5DB763A3-8265-447E-BE5F-D19965E1F0A8}" type="pres">
      <dgm:prSet presAssocID="{B157653D-2397-47E3-94A8-8E8B13726408}" presName="compNode" presStyleCnt="0"/>
      <dgm:spPr/>
    </dgm:pt>
    <dgm:pt modelId="{48210C6B-607C-451F-B7B3-FB1D93A0F615}" type="pres">
      <dgm:prSet presAssocID="{B157653D-2397-47E3-94A8-8E8B1372640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pt>
    <dgm:pt modelId="{EBFBCAD8-1072-4917-84BF-C28F4F784583}" type="pres">
      <dgm:prSet presAssocID="{B157653D-2397-47E3-94A8-8E8B13726408}" presName="iconSpace" presStyleCnt="0"/>
      <dgm:spPr/>
    </dgm:pt>
    <dgm:pt modelId="{08EC3761-637F-4066-B6F8-B24E95DB117E}" type="pres">
      <dgm:prSet presAssocID="{B157653D-2397-47E3-94A8-8E8B13726408}" presName="parTx" presStyleLbl="revTx" presStyleIdx="2" presStyleCnt="4">
        <dgm:presLayoutVars>
          <dgm:chMax val="0"/>
          <dgm:chPref val="0"/>
        </dgm:presLayoutVars>
      </dgm:prSet>
      <dgm:spPr/>
    </dgm:pt>
    <dgm:pt modelId="{A6B1D20D-EE71-4FCB-B106-E67A573DBC55}" type="pres">
      <dgm:prSet presAssocID="{B157653D-2397-47E3-94A8-8E8B13726408}" presName="txSpace" presStyleCnt="0"/>
      <dgm:spPr/>
    </dgm:pt>
    <dgm:pt modelId="{9BFA6302-4D93-4D43-B8B0-E1C5B76D6B48}" type="pres">
      <dgm:prSet presAssocID="{B157653D-2397-47E3-94A8-8E8B13726408}" presName="desTx" presStyleLbl="revTx" presStyleIdx="3" presStyleCnt="4">
        <dgm:presLayoutVars/>
      </dgm:prSet>
      <dgm:spPr/>
    </dgm:pt>
  </dgm:ptLst>
  <dgm:cxnLst>
    <dgm:cxn modelId="{E50EA410-61F4-443F-B045-5AC0708EA191}" srcId="{9B50AE85-DEA1-41F3-9C2C-24A18069C473}" destId="{82968BA3-DFCC-4B51-ABB1-F1F4791698B0}" srcOrd="0" destOrd="0" parTransId="{B474C1A9-9141-4567-8AA6-A8446206794E}" sibTransId="{8BC987EC-BEB5-4480-B241-99E630336DA8}"/>
    <dgm:cxn modelId="{07027772-E424-4E93-8CE2-49AC25EC35CD}" type="presOf" srcId="{A86DFA04-31EF-49B6-AFAE-2287858E0303}" destId="{7509B3A0-726A-42C5-B713-FD5291C8E19F}" srcOrd="0" destOrd="0" presId="urn:microsoft.com/office/officeart/2018/5/layout/CenteredIconLabelDescriptionList"/>
    <dgm:cxn modelId="{1CBB0F56-2A16-469E-B30F-2E05729C9C4B}" srcId="{B157653D-2397-47E3-94A8-8E8B13726408}" destId="{CFC6C321-565B-4736-9600-0849B35804F7}" srcOrd="0" destOrd="0" parTransId="{E16317D1-6F50-4823-97B7-A2996F0FE94D}" sibTransId="{E552DB50-1B67-4762-89F9-7D3490111E2B}"/>
    <dgm:cxn modelId="{A4CE7A9B-B015-4E32-A86C-C3A08970D2FB}" srcId="{A86DFA04-31EF-49B6-AFAE-2287858E0303}" destId="{9B50AE85-DEA1-41F3-9C2C-24A18069C473}" srcOrd="0" destOrd="0" parTransId="{20A9B789-9B22-478C-970C-71496754809B}" sibTransId="{12A4AEA8-BC1D-4ADD-8236-A533A455F22E}"/>
    <dgm:cxn modelId="{7CBCE49D-5ECB-4C54-BE35-A100A0EBCD15}" type="presOf" srcId="{B157653D-2397-47E3-94A8-8E8B13726408}" destId="{08EC3761-637F-4066-B6F8-B24E95DB117E}" srcOrd="0" destOrd="0" presId="urn:microsoft.com/office/officeart/2018/5/layout/CenteredIconLabelDescriptionList"/>
    <dgm:cxn modelId="{ACDFADAE-62FE-4D03-8CF6-97922316AE0B}" type="presOf" srcId="{9B50AE85-DEA1-41F3-9C2C-24A18069C473}" destId="{BC9E9E9A-6735-4727-B856-4E3847AE777E}" srcOrd="0" destOrd="0" presId="urn:microsoft.com/office/officeart/2018/5/layout/CenteredIconLabelDescriptionList"/>
    <dgm:cxn modelId="{252AA3C2-19EA-4B80-8C76-481A491147C8}" type="presOf" srcId="{82968BA3-DFCC-4B51-ABB1-F1F4791698B0}" destId="{8F65E43F-388F-418D-A91F-4EEC46DC5599}" srcOrd="0" destOrd="0" presId="urn:microsoft.com/office/officeart/2018/5/layout/CenteredIconLabelDescriptionList"/>
    <dgm:cxn modelId="{950692EB-01A7-4BA3-A03C-6D1E2A5F26EE}" srcId="{A86DFA04-31EF-49B6-AFAE-2287858E0303}" destId="{B157653D-2397-47E3-94A8-8E8B13726408}" srcOrd="1" destOrd="0" parTransId="{7C340691-872A-42EE-977C-5B833001E6A0}" sibTransId="{C11CD3A4-ED92-4609-A589-8DA6272582F8}"/>
    <dgm:cxn modelId="{84940AFD-6D49-4FFF-B116-46F700A19D12}" type="presOf" srcId="{CFC6C321-565B-4736-9600-0849B35804F7}" destId="{9BFA6302-4D93-4D43-B8B0-E1C5B76D6B48}" srcOrd="0" destOrd="0" presId="urn:microsoft.com/office/officeart/2018/5/layout/CenteredIconLabelDescriptionList"/>
    <dgm:cxn modelId="{FF7CC343-97E8-4F4A-BA39-2F19A2C8E1A7}" type="presParOf" srcId="{7509B3A0-726A-42C5-B713-FD5291C8E19F}" destId="{A14200B6-EE54-4C40-9EF4-12966263F8E2}" srcOrd="0" destOrd="0" presId="urn:microsoft.com/office/officeart/2018/5/layout/CenteredIconLabelDescriptionList"/>
    <dgm:cxn modelId="{35314F37-B231-46F5-8268-667E519A0707}" type="presParOf" srcId="{A14200B6-EE54-4C40-9EF4-12966263F8E2}" destId="{18ED133C-5C61-4884-BE5C-7E6EE86BD4C3}" srcOrd="0" destOrd="0" presId="urn:microsoft.com/office/officeart/2018/5/layout/CenteredIconLabelDescriptionList"/>
    <dgm:cxn modelId="{2816E0C6-B3E2-4F2D-9079-FA931DA06BA4}" type="presParOf" srcId="{A14200B6-EE54-4C40-9EF4-12966263F8E2}" destId="{0EE37F6A-CDF8-4AA1-887A-C21B9171F8EB}" srcOrd="1" destOrd="0" presId="urn:microsoft.com/office/officeart/2018/5/layout/CenteredIconLabelDescriptionList"/>
    <dgm:cxn modelId="{9D20514D-2177-447F-8A3D-E824F5F90101}" type="presParOf" srcId="{A14200B6-EE54-4C40-9EF4-12966263F8E2}" destId="{BC9E9E9A-6735-4727-B856-4E3847AE777E}" srcOrd="2" destOrd="0" presId="urn:microsoft.com/office/officeart/2018/5/layout/CenteredIconLabelDescriptionList"/>
    <dgm:cxn modelId="{A4F53419-BD76-4BB5-A014-E990191D9F99}" type="presParOf" srcId="{A14200B6-EE54-4C40-9EF4-12966263F8E2}" destId="{8EA69FD8-679B-45D3-BC3E-D1BE90C9EAF0}" srcOrd="3" destOrd="0" presId="urn:microsoft.com/office/officeart/2018/5/layout/CenteredIconLabelDescriptionList"/>
    <dgm:cxn modelId="{E0AA1E53-75DB-45CF-B6E9-8533AA244F7A}" type="presParOf" srcId="{A14200B6-EE54-4C40-9EF4-12966263F8E2}" destId="{8F65E43F-388F-418D-A91F-4EEC46DC5599}" srcOrd="4" destOrd="0" presId="urn:microsoft.com/office/officeart/2018/5/layout/CenteredIconLabelDescriptionList"/>
    <dgm:cxn modelId="{A15382DA-8553-4955-930C-E5DD9FF5A474}" type="presParOf" srcId="{7509B3A0-726A-42C5-B713-FD5291C8E19F}" destId="{E4114480-5E48-4373-BB6C-067CD4173A3E}" srcOrd="1" destOrd="0" presId="urn:microsoft.com/office/officeart/2018/5/layout/CenteredIconLabelDescriptionList"/>
    <dgm:cxn modelId="{0CAD3865-1685-4916-80B1-9E9D4AD59649}" type="presParOf" srcId="{7509B3A0-726A-42C5-B713-FD5291C8E19F}" destId="{5DB763A3-8265-447E-BE5F-D19965E1F0A8}" srcOrd="2" destOrd="0" presId="urn:microsoft.com/office/officeart/2018/5/layout/CenteredIconLabelDescriptionList"/>
    <dgm:cxn modelId="{03FEE183-6977-4539-A9EB-7A78DE99BA66}" type="presParOf" srcId="{5DB763A3-8265-447E-BE5F-D19965E1F0A8}" destId="{48210C6B-607C-451F-B7B3-FB1D93A0F615}" srcOrd="0" destOrd="0" presId="urn:microsoft.com/office/officeart/2018/5/layout/CenteredIconLabelDescriptionList"/>
    <dgm:cxn modelId="{2573D761-2707-4A32-9968-75C464384894}" type="presParOf" srcId="{5DB763A3-8265-447E-BE5F-D19965E1F0A8}" destId="{EBFBCAD8-1072-4917-84BF-C28F4F784583}" srcOrd="1" destOrd="0" presId="urn:microsoft.com/office/officeart/2018/5/layout/CenteredIconLabelDescriptionList"/>
    <dgm:cxn modelId="{10C10A43-861C-4EEF-A7EC-88D96CE7A161}" type="presParOf" srcId="{5DB763A3-8265-447E-BE5F-D19965E1F0A8}" destId="{08EC3761-637F-4066-B6F8-B24E95DB117E}" srcOrd="2" destOrd="0" presId="urn:microsoft.com/office/officeart/2018/5/layout/CenteredIconLabelDescriptionList"/>
    <dgm:cxn modelId="{79DE0C22-8134-45D1-9F57-554A46F8235D}" type="presParOf" srcId="{5DB763A3-8265-447E-BE5F-D19965E1F0A8}" destId="{A6B1D20D-EE71-4FCB-B106-E67A573DBC55}" srcOrd="3" destOrd="0" presId="urn:microsoft.com/office/officeart/2018/5/layout/CenteredIconLabelDescriptionList"/>
    <dgm:cxn modelId="{797A696E-3F72-4724-80B3-BF4B9A2C18EE}" type="presParOf" srcId="{5DB763A3-8265-447E-BE5F-D19965E1F0A8}" destId="{9BFA6302-4D93-4D43-B8B0-E1C5B76D6B48}" srcOrd="4" destOrd="0" presId="urn:microsoft.com/office/officeart/2018/5/layout/CenteredIconLabelDescription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8C2592-9059-4A82-B48C-B138240A404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F2BF561-166B-49E4-BE6F-9326FEDB7C8B}">
      <dgm:prSet/>
      <dgm:spPr/>
      <dgm:t>
        <a:bodyPr/>
        <a:lstStyle/>
        <a:p>
          <a:pPr>
            <a:lnSpc>
              <a:spcPct val="100000"/>
            </a:lnSpc>
          </a:pPr>
          <a:r>
            <a:rPr lang="en-US" b="0" i="0"/>
            <a:t>To identify removal of goods without payment of duty, </a:t>
          </a:r>
          <a:endParaRPr lang="en-US"/>
        </a:p>
      </dgm:t>
    </dgm:pt>
    <dgm:pt modelId="{9A590D48-34CD-4664-B8E6-FF2C27598E5F}" cxnId="{5CB6BC68-C435-44BA-9496-F002D824A3C3}" type="parTrans">
      <dgm:prSet/>
      <dgm:spPr/>
      <dgm:t>
        <a:bodyPr/>
        <a:lstStyle/>
        <a:p>
          <a:endParaRPr lang="en-US"/>
        </a:p>
      </dgm:t>
    </dgm:pt>
    <dgm:pt modelId="{C709AA14-1BC6-425D-9C64-C63E3B810215}" cxnId="{5CB6BC68-C435-44BA-9496-F002D824A3C3}" type="sibTrans">
      <dgm:prSet/>
      <dgm:spPr/>
      <dgm:t>
        <a:bodyPr/>
        <a:lstStyle/>
        <a:p>
          <a:endParaRPr lang="en-US"/>
        </a:p>
      </dgm:t>
    </dgm:pt>
    <dgm:pt modelId="{43DCBD65-FFCB-49A6-AE27-0EE944D806E0}">
      <dgm:prSet/>
      <dgm:spPr/>
      <dgm:t>
        <a:bodyPr/>
        <a:lstStyle/>
        <a:p>
          <a:pPr>
            <a:lnSpc>
              <a:spcPct val="100000"/>
            </a:lnSpc>
          </a:pPr>
          <a:r>
            <a:rPr lang="en-US" b="0" i="0"/>
            <a:t>To detect wrong Input Tax Credit availed, </a:t>
          </a:r>
          <a:endParaRPr lang="en-US"/>
        </a:p>
      </dgm:t>
    </dgm:pt>
    <dgm:pt modelId="{06D7FD97-B1C0-4C0B-BDDC-5C589EB7FFB5}" cxnId="{4B4F9D14-4756-4948-AF76-5C73778B56D7}" type="parTrans">
      <dgm:prSet/>
      <dgm:spPr/>
      <dgm:t>
        <a:bodyPr/>
        <a:lstStyle/>
        <a:p>
          <a:endParaRPr lang="en-US"/>
        </a:p>
      </dgm:t>
    </dgm:pt>
    <dgm:pt modelId="{2DF4E084-7457-4D67-865E-B0358928E6E7}" cxnId="{4B4F9D14-4756-4948-AF76-5C73778B56D7}" type="sibTrans">
      <dgm:prSet/>
      <dgm:spPr/>
      <dgm:t>
        <a:bodyPr/>
        <a:lstStyle/>
        <a:p>
          <a:endParaRPr lang="en-US"/>
        </a:p>
      </dgm:t>
    </dgm:pt>
    <dgm:pt modelId="{ECDEA540-D0CB-40FE-8BF6-56DD9C966885}">
      <dgm:prSet/>
      <dgm:spPr/>
      <dgm:t>
        <a:bodyPr/>
        <a:lstStyle/>
        <a:p>
          <a:pPr>
            <a:lnSpc>
              <a:spcPct val="100000"/>
            </a:lnSpc>
          </a:pPr>
          <a:r>
            <a:rPr lang="en-US" b="0" i="0"/>
            <a:t>To identify under valuation of goods,</a:t>
          </a:r>
          <a:endParaRPr lang="en-US"/>
        </a:p>
      </dgm:t>
    </dgm:pt>
    <dgm:pt modelId="{B3E2BA2E-32D9-4AEB-B972-DE80BB00D400}" cxnId="{3BF1D301-25F6-4ED3-B7A2-0083928D0035}" type="parTrans">
      <dgm:prSet/>
      <dgm:spPr/>
      <dgm:t>
        <a:bodyPr/>
        <a:lstStyle/>
        <a:p>
          <a:endParaRPr lang="en-US"/>
        </a:p>
      </dgm:t>
    </dgm:pt>
    <dgm:pt modelId="{2AAB68ED-F199-4FBF-B1C0-16F2EAE9B464}" cxnId="{3BF1D301-25F6-4ED3-B7A2-0083928D0035}" type="sibTrans">
      <dgm:prSet/>
      <dgm:spPr/>
      <dgm:t>
        <a:bodyPr/>
        <a:lstStyle/>
        <a:p>
          <a:endParaRPr lang="en-US"/>
        </a:p>
      </dgm:t>
    </dgm:pt>
    <dgm:pt modelId="{B2521741-9895-42B8-B66D-085952F52B96}">
      <dgm:prSet/>
      <dgm:spPr/>
      <dgm:t>
        <a:bodyPr/>
        <a:lstStyle/>
        <a:p>
          <a:pPr>
            <a:lnSpc>
              <a:spcPct val="100000"/>
            </a:lnSpc>
          </a:pPr>
          <a:r>
            <a:rPr lang="en-US" b="0" i="0"/>
            <a:t>To identify claiming of input tax credit on inputs used in exempted products, </a:t>
          </a:r>
          <a:endParaRPr lang="en-US"/>
        </a:p>
      </dgm:t>
    </dgm:pt>
    <dgm:pt modelId="{AA270151-5E6D-466C-B49C-A4DB54385708}" cxnId="{AC29B2B3-BFE0-4B47-91FA-AD5A6EEE0978}" type="parTrans">
      <dgm:prSet/>
      <dgm:spPr/>
      <dgm:t>
        <a:bodyPr/>
        <a:lstStyle/>
        <a:p>
          <a:endParaRPr lang="en-US"/>
        </a:p>
      </dgm:t>
    </dgm:pt>
    <dgm:pt modelId="{3304840F-CA00-4AD5-9ABA-30994483D3D3}" cxnId="{AC29B2B3-BFE0-4B47-91FA-AD5A6EEE0978}" type="sibTrans">
      <dgm:prSet/>
      <dgm:spPr/>
      <dgm:t>
        <a:bodyPr/>
        <a:lstStyle/>
        <a:p>
          <a:endParaRPr lang="en-US"/>
        </a:p>
      </dgm:t>
    </dgm:pt>
    <dgm:pt modelId="{7C95C572-D88D-4056-A7A2-D9EC68B736C0}">
      <dgm:prSet/>
      <dgm:spPr/>
      <dgm:t>
        <a:bodyPr/>
        <a:lstStyle/>
        <a:p>
          <a:pPr>
            <a:lnSpc>
              <a:spcPct val="100000"/>
            </a:lnSpc>
          </a:pPr>
          <a:r>
            <a:rPr lang="en-US" b="0" i="0"/>
            <a:t>To identify  Fraudulent availment of credit like availment of credit without receipt/actual use of input, </a:t>
          </a:r>
          <a:endParaRPr lang="en-US"/>
        </a:p>
      </dgm:t>
    </dgm:pt>
    <dgm:pt modelId="{02C4DED5-3E59-471B-973F-4F447859BA8C}" cxnId="{AEBE4CEB-AAC5-4A6D-AEB8-073626F4BD28}" type="parTrans">
      <dgm:prSet/>
      <dgm:spPr/>
      <dgm:t>
        <a:bodyPr/>
        <a:lstStyle/>
        <a:p>
          <a:endParaRPr lang="en-US"/>
        </a:p>
      </dgm:t>
    </dgm:pt>
    <dgm:pt modelId="{9770F25B-F1B3-4215-BB21-ECDB91E8BB8B}" cxnId="{AEBE4CEB-AAC5-4A6D-AEB8-073626F4BD28}" type="sibTrans">
      <dgm:prSet/>
      <dgm:spPr/>
      <dgm:t>
        <a:bodyPr/>
        <a:lstStyle/>
        <a:p>
          <a:endParaRPr lang="en-US"/>
        </a:p>
      </dgm:t>
    </dgm:pt>
    <dgm:pt modelId="{08F0A0EE-3140-4D80-B86F-591E37ABA6A0}">
      <dgm:prSet/>
      <dgm:spPr/>
      <dgm:t>
        <a:bodyPr/>
        <a:lstStyle/>
        <a:p>
          <a:pPr>
            <a:lnSpc>
              <a:spcPct val="100000"/>
            </a:lnSpc>
          </a:pPr>
          <a:r>
            <a:rPr lang="en-US" b="0" i="0"/>
            <a:t>To identify supply of essential parts of outward supply as exempted supplies, undervaluation  </a:t>
          </a:r>
          <a:endParaRPr lang="en-US"/>
        </a:p>
      </dgm:t>
    </dgm:pt>
    <dgm:pt modelId="{0E173265-C771-4896-B66A-10C52FB431B8}" cxnId="{55850B92-27FA-4A61-B49C-E3C6587693CA}" type="parTrans">
      <dgm:prSet/>
      <dgm:spPr/>
      <dgm:t>
        <a:bodyPr/>
        <a:lstStyle/>
        <a:p>
          <a:endParaRPr lang="en-US"/>
        </a:p>
      </dgm:t>
    </dgm:pt>
    <dgm:pt modelId="{2315177E-26F6-4A19-87BD-7C7564252B4E}" cxnId="{55850B92-27FA-4A61-B49C-E3C6587693CA}" type="sibTrans">
      <dgm:prSet/>
      <dgm:spPr/>
      <dgm:t>
        <a:bodyPr/>
        <a:lstStyle/>
        <a:p>
          <a:endParaRPr lang="en-US"/>
        </a:p>
      </dgm:t>
    </dgm:pt>
    <dgm:pt modelId="{58FFD6F8-0054-454F-88DA-A6C1AFA42159}">
      <dgm:prSet/>
      <dgm:spPr/>
      <dgm:t>
        <a:bodyPr/>
        <a:lstStyle/>
        <a:p>
          <a:pPr>
            <a:lnSpc>
              <a:spcPct val="100000"/>
            </a:lnSpc>
          </a:pPr>
          <a:r>
            <a:rPr lang="en-US" b="0" i="0"/>
            <a:t>Many More..</a:t>
          </a:r>
          <a:endParaRPr lang="en-US"/>
        </a:p>
      </dgm:t>
    </dgm:pt>
    <dgm:pt modelId="{E2306BC6-5491-48D3-813C-BA012EA4A9EF}" cxnId="{7E4AA82C-63F9-4A60-A2FF-3888540C9923}" type="parTrans">
      <dgm:prSet/>
      <dgm:spPr/>
      <dgm:t>
        <a:bodyPr/>
        <a:lstStyle/>
        <a:p>
          <a:endParaRPr lang="en-US"/>
        </a:p>
      </dgm:t>
    </dgm:pt>
    <dgm:pt modelId="{AFF36637-CDDD-49B1-BA18-CCA34F393424}" cxnId="{7E4AA82C-63F9-4A60-A2FF-3888540C9923}" type="sibTrans">
      <dgm:prSet/>
      <dgm:spPr/>
      <dgm:t>
        <a:bodyPr/>
        <a:lstStyle/>
        <a:p>
          <a:endParaRPr lang="en-US"/>
        </a:p>
      </dgm:t>
    </dgm:pt>
    <dgm:pt modelId="{61369656-1D06-462D-9430-A8592C87DC9F}" type="pres">
      <dgm:prSet presAssocID="{808C2592-9059-4A82-B48C-B138240A404D}" presName="root" presStyleCnt="0">
        <dgm:presLayoutVars>
          <dgm:dir/>
          <dgm:resizeHandles val="exact"/>
        </dgm:presLayoutVars>
      </dgm:prSet>
      <dgm:spPr/>
    </dgm:pt>
    <dgm:pt modelId="{62CB0628-1E4C-4EF9-A94D-92E1E2659F14}" type="pres">
      <dgm:prSet presAssocID="{0F2BF561-166B-49E4-BE6F-9326FEDB7C8B}" presName="compNode" presStyleCnt="0"/>
      <dgm:spPr/>
    </dgm:pt>
    <dgm:pt modelId="{91F684FB-5852-4945-B8F1-E8EB98F2050E}" type="pres">
      <dgm:prSet presAssocID="{0F2BF561-166B-49E4-BE6F-9326FEDB7C8B}" presName="bgRect" presStyleLbl="bgShp" presStyleIdx="0" presStyleCnt="7"/>
      <dgm:spPr/>
    </dgm:pt>
    <dgm:pt modelId="{C1CD0315-77D8-4B73-81B0-478162E5F830}" type="pres">
      <dgm:prSet presAssocID="{0F2BF561-166B-49E4-BE6F-9326FEDB7C8B}"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pt>
    <dgm:pt modelId="{82D70A06-6486-4579-BC11-3AB67FC66A12}" type="pres">
      <dgm:prSet presAssocID="{0F2BF561-166B-49E4-BE6F-9326FEDB7C8B}" presName="spaceRect" presStyleCnt="0"/>
      <dgm:spPr/>
    </dgm:pt>
    <dgm:pt modelId="{174E69BC-9A38-4481-B32D-812D1C6624A5}" type="pres">
      <dgm:prSet presAssocID="{0F2BF561-166B-49E4-BE6F-9326FEDB7C8B}" presName="parTx" presStyleLbl="revTx" presStyleIdx="0" presStyleCnt="7">
        <dgm:presLayoutVars>
          <dgm:chMax val="0"/>
          <dgm:chPref val="0"/>
        </dgm:presLayoutVars>
      </dgm:prSet>
      <dgm:spPr/>
    </dgm:pt>
    <dgm:pt modelId="{7F9018FF-FD8F-40F3-8AB4-DFF648F10E9F}" type="pres">
      <dgm:prSet presAssocID="{C709AA14-1BC6-425D-9C64-C63E3B810215}" presName="sibTrans" presStyleCnt="0"/>
      <dgm:spPr/>
    </dgm:pt>
    <dgm:pt modelId="{F257FA2F-012D-4064-86F1-9AB1D87D8A86}" type="pres">
      <dgm:prSet presAssocID="{43DCBD65-FFCB-49A6-AE27-0EE944D806E0}" presName="compNode" presStyleCnt="0"/>
      <dgm:spPr/>
    </dgm:pt>
    <dgm:pt modelId="{F38394B5-56B0-46FF-ADF8-0810961BFD5E}" type="pres">
      <dgm:prSet presAssocID="{43DCBD65-FFCB-49A6-AE27-0EE944D806E0}" presName="bgRect" presStyleLbl="bgShp" presStyleIdx="1" presStyleCnt="7"/>
      <dgm:spPr/>
    </dgm:pt>
    <dgm:pt modelId="{A7269A79-9B6C-417E-B6AD-DA9B01D267BE}" type="pres">
      <dgm:prSet presAssocID="{43DCBD65-FFCB-49A6-AE27-0EE944D806E0}"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pt>
    <dgm:pt modelId="{E8EAE36F-27D6-4A66-98C1-E117028A987D}" type="pres">
      <dgm:prSet presAssocID="{43DCBD65-FFCB-49A6-AE27-0EE944D806E0}" presName="spaceRect" presStyleCnt="0"/>
      <dgm:spPr/>
    </dgm:pt>
    <dgm:pt modelId="{5886E703-DAA5-4C63-B5D2-C7EA80C2501F}" type="pres">
      <dgm:prSet presAssocID="{43DCBD65-FFCB-49A6-AE27-0EE944D806E0}" presName="parTx" presStyleLbl="revTx" presStyleIdx="1" presStyleCnt="7">
        <dgm:presLayoutVars>
          <dgm:chMax val="0"/>
          <dgm:chPref val="0"/>
        </dgm:presLayoutVars>
      </dgm:prSet>
      <dgm:spPr/>
    </dgm:pt>
    <dgm:pt modelId="{04E1F3D0-A4FA-4069-9CA3-C340292CF34A}" type="pres">
      <dgm:prSet presAssocID="{2DF4E084-7457-4D67-865E-B0358928E6E7}" presName="sibTrans" presStyleCnt="0"/>
      <dgm:spPr/>
    </dgm:pt>
    <dgm:pt modelId="{2B3B15EA-ED51-4186-AF72-44D281B54F2A}" type="pres">
      <dgm:prSet presAssocID="{ECDEA540-D0CB-40FE-8BF6-56DD9C966885}" presName="compNode" presStyleCnt="0"/>
      <dgm:spPr/>
    </dgm:pt>
    <dgm:pt modelId="{6678E2A8-61DD-4A8D-986B-D93C6B4A9846}" type="pres">
      <dgm:prSet presAssocID="{ECDEA540-D0CB-40FE-8BF6-56DD9C966885}" presName="bgRect" presStyleLbl="bgShp" presStyleIdx="2" presStyleCnt="7"/>
      <dgm:spPr/>
    </dgm:pt>
    <dgm:pt modelId="{9D54B202-94EC-4512-9EF2-553A359F09AB}" type="pres">
      <dgm:prSet presAssocID="{ECDEA540-D0CB-40FE-8BF6-56DD9C966885}"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pt>
    <dgm:pt modelId="{679DFB08-84E9-4F8F-8563-C0B2CE614FEC}" type="pres">
      <dgm:prSet presAssocID="{ECDEA540-D0CB-40FE-8BF6-56DD9C966885}" presName="spaceRect" presStyleCnt="0"/>
      <dgm:spPr/>
    </dgm:pt>
    <dgm:pt modelId="{52DD8114-BA14-4D53-B07A-7CBFE151F995}" type="pres">
      <dgm:prSet presAssocID="{ECDEA540-D0CB-40FE-8BF6-56DD9C966885}" presName="parTx" presStyleLbl="revTx" presStyleIdx="2" presStyleCnt="7">
        <dgm:presLayoutVars>
          <dgm:chMax val="0"/>
          <dgm:chPref val="0"/>
        </dgm:presLayoutVars>
      </dgm:prSet>
      <dgm:spPr/>
    </dgm:pt>
    <dgm:pt modelId="{7E9A024E-34AE-4B4D-B0DC-6224C7EFF928}" type="pres">
      <dgm:prSet presAssocID="{2AAB68ED-F199-4FBF-B1C0-16F2EAE9B464}" presName="sibTrans" presStyleCnt="0"/>
      <dgm:spPr/>
    </dgm:pt>
    <dgm:pt modelId="{9BC2F736-BB16-4832-BF92-10713E563E2B}" type="pres">
      <dgm:prSet presAssocID="{B2521741-9895-42B8-B66D-085952F52B96}" presName="compNode" presStyleCnt="0"/>
      <dgm:spPr/>
    </dgm:pt>
    <dgm:pt modelId="{A3DAF15D-57D8-4057-B1F0-EF1DFF3F8F2A}" type="pres">
      <dgm:prSet presAssocID="{B2521741-9895-42B8-B66D-085952F52B96}" presName="bgRect" presStyleLbl="bgShp" presStyleIdx="3" presStyleCnt="7"/>
      <dgm:spPr/>
    </dgm:pt>
    <dgm:pt modelId="{33EDFC04-8916-4742-8B01-F9EC3211ED45}" type="pres">
      <dgm:prSet presAssocID="{B2521741-9895-42B8-B66D-085952F52B96}"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pt>
    <dgm:pt modelId="{CECCEC10-BA3B-4495-9F0C-52CD2821A891}" type="pres">
      <dgm:prSet presAssocID="{B2521741-9895-42B8-B66D-085952F52B96}" presName="spaceRect" presStyleCnt="0"/>
      <dgm:spPr/>
    </dgm:pt>
    <dgm:pt modelId="{4AB58A35-1BEF-428E-BF73-17CA25FA2359}" type="pres">
      <dgm:prSet presAssocID="{B2521741-9895-42B8-B66D-085952F52B96}" presName="parTx" presStyleLbl="revTx" presStyleIdx="3" presStyleCnt="7">
        <dgm:presLayoutVars>
          <dgm:chMax val="0"/>
          <dgm:chPref val="0"/>
        </dgm:presLayoutVars>
      </dgm:prSet>
      <dgm:spPr/>
    </dgm:pt>
    <dgm:pt modelId="{3F17D073-927B-4DA9-884E-83B98198BD09}" type="pres">
      <dgm:prSet presAssocID="{3304840F-CA00-4AD5-9ABA-30994483D3D3}" presName="sibTrans" presStyleCnt="0"/>
      <dgm:spPr/>
    </dgm:pt>
    <dgm:pt modelId="{CBAD02A8-7ED6-4A11-AD55-5436E79E7A0B}" type="pres">
      <dgm:prSet presAssocID="{7C95C572-D88D-4056-A7A2-D9EC68B736C0}" presName="compNode" presStyleCnt="0"/>
      <dgm:spPr/>
    </dgm:pt>
    <dgm:pt modelId="{22D2C9CE-2953-461E-9C53-B4795B96229C}" type="pres">
      <dgm:prSet presAssocID="{7C95C572-D88D-4056-A7A2-D9EC68B736C0}" presName="bgRect" presStyleLbl="bgShp" presStyleIdx="4" presStyleCnt="7"/>
      <dgm:spPr/>
    </dgm:pt>
    <dgm:pt modelId="{1DA7703C-C381-4806-83E9-4889DAF0C0D3}" type="pres">
      <dgm:prSet presAssocID="{7C95C572-D88D-4056-A7A2-D9EC68B736C0}"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pt>
    <dgm:pt modelId="{29EFD262-5252-4A83-A58A-5BF290E96617}" type="pres">
      <dgm:prSet presAssocID="{7C95C572-D88D-4056-A7A2-D9EC68B736C0}" presName="spaceRect" presStyleCnt="0"/>
      <dgm:spPr/>
    </dgm:pt>
    <dgm:pt modelId="{4AB093E1-94C0-40A3-BEDC-7DD1AE2393F7}" type="pres">
      <dgm:prSet presAssocID="{7C95C572-D88D-4056-A7A2-D9EC68B736C0}" presName="parTx" presStyleLbl="revTx" presStyleIdx="4" presStyleCnt="7">
        <dgm:presLayoutVars>
          <dgm:chMax val="0"/>
          <dgm:chPref val="0"/>
        </dgm:presLayoutVars>
      </dgm:prSet>
      <dgm:spPr/>
    </dgm:pt>
    <dgm:pt modelId="{A98992F0-AA2A-49B2-B435-3FB105E943BC}" type="pres">
      <dgm:prSet presAssocID="{9770F25B-F1B3-4215-BB21-ECDB91E8BB8B}" presName="sibTrans" presStyleCnt="0"/>
      <dgm:spPr/>
    </dgm:pt>
    <dgm:pt modelId="{4DE6CDFA-16BA-47B0-A47C-5BDED05BF4AB}" type="pres">
      <dgm:prSet presAssocID="{08F0A0EE-3140-4D80-B86F-591E37ABA6A0}" presName="compNode" presStyleCnt="0"/>
      <dgm:spPr/>
    </dgm:pt>
    <dgm:pt modelId="{EE287DBC-557A-4D9C-9F40-F757715D12B0}" type="pres">
      <dgm:prSet presAssocID="{08F0A0EE-3140-4D80-B86F-591E37ABA6A0}" presName="bgRect" presStyleLbl="bgShp" presStyleIdx="5" presStyleCnt="7"/>
      <dgm:spPr/>
    </dgm:pt>
    <dgm:pt modelId="{7212B150-B89E-46EF-86E1-3CAA5B1A68A6}" type="pres">
      <dgm:prSet presAssocID="{08F0A0EE-3140-4D80-B86F-591E37ABA6A0}"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pt>
    <dgm:pt modelId="{82861375-1970-46AA-A6AA-2A6FCD996FE4}" type="pres">
      <dgm:prSet presAssocID="{08F0A0EE-3140-4D80-B86F-591E37ABA6A0}" presName="spaceRect" presStyleCnt="0"/>
      <dgm:spPr/>
    </dgm:pt>
    <dgm:pt modelId="{314AB2CB-BC05-4CC9-8F19-EA5F58030A4B}" type="pres">
      <dgm:prSet presAssocID="{08F0A0EE-3140-4D80-B86F-591E37ABA6A0}" presName="parTx" presStyleLbl="revTx" presStyleIdx="5" presStyleCnt="7">
        <dgm:presLayoutVars>
          <dgm:chMax val="0"/>
          <dgm:chPref val="0"/>
        </dgm:presLayoutVars>
      </dgm:prSet>
      <dgm:spPr/>
    </dgm:pt>
    <dgm:pt modelId="{1010FCDD-6B6D-47F1-92D8-44B250D233D5}" type="pres">
      <dgm:prSet presAssocID="{2315177E-26F6-4A19-87BD-7C7564252B4E}" presName="sibTrans" presStyleCnt="0"/>
      <dgm:spPr/>
    </dgm:pt>
    <dgm:pt modelId="{D758DC0D-9FEB-470D-9DAE-7D571DC13598}" type="pres">
      <dgm:prSet presAssocID="{58FFD6F8-0054-454F-88DA-A6C1AFA42159}" presName="compNode" presStyleCnt="0"/>
      <dgm:spPr/>
    </dgm:pt>
    <dgm:pt modelId="{95C96AA2-BE82-481B-A968-2707BCC5F7E1}" type="pres">
      <dgm:prSet presAssocID="{58FFD6F8-0054-454F-88DA-A6C1AFA42159}" presName="bgRect" presStyleLbl="bgShp" presStyleIdx="6" presStyleCnt="7"/>
      <dgm:spPr/>
    </dgm:pt>
    <dgm:pt modelId="{A0EEED0B-D25A-4F45-B8D5-DB416E66B9EC}" type="pres">
      <dgm:prSet presAssocID="{58FFD6F8-0054-454F-88DA-A6C1AFA42159}"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pt>
    <dgm:pt modelId="{ED284BAC-5067-45F5-ABF5-63FEC7D674A9}" type="pres">
      <dgm:prSet presAssocID="{58FFD6F8-0054-454F-88DA-A6C1AFA42159}" presName="spaceRect" presStyleCnt="0"/>
      <dgm:spPr/>
    </dgm:pt>
    <dgm:pt modelId="{D674E5BB-7A6C-4AC9-B0DA-D1EB56FDE7AD}" type="pres">
      <dgm:prSet presAssocID="{58FFD6F8-0054-454F-88DA-A6C1AFA42159}" presName="parTx" presStyleLbl="revTx" presStyleIdx="6" presStyleCnt="7">
        <dgm:presLayoutVars>
          <dgm:chMax val="0"/>
          <dgm:chPref val="0"/>
        </dgm:presLayoutVars>
      </dgm:prSet>
      <dgm:spPr/>
    </dgm:pt>
  </dgm:ptLst>
  <dgm:cxnLst>
    <dgm:cxn modelId="{3BF1D301-25F6-4ED3-B7A2-0083928D0035}" srcId="{808C2592-9059-4A82-B48C-B138240A404D}" destId="{ECDEA540-D0CB-40FE-8BF6-56DD9C966885}" srcOrd="2" destOrd="0" parTransId="{B3E2BA2E-32D9-4AEB-B972-DE80BB00D400}" sibTransId="{2AAB68ED-F199-4FBF-B1C0-16F2EAE9B464}"/>
    <dgm:cxn modelId="{4B4F9D14-4756-4948-AF76-5C73778B56D7}" srcId="{808C2592-9059-4A82-B48C-B138240A404D}" destId="{43DCBD65-FFCB-49A6-AE27-0EE944D806E0}" srcOrd="1" destOrd="0" parTransId="{06D7FD97-B1C0-4C0B-BDDC-5C589EB7FFB5}" sibTransId="{2DF4E084-7457-4D67-865E-B0358928E6E7}"/>
    <dgm:cxn modelId="{7E4AA82C-63F9-4A60-A2FF-3888540C9923}" srcId="{808C2592-9059-4A82-B48C-B138240A404D}" destId="{58FFD6F8-0054-454F-88DA-A6C1AFA42159}" srcOrd="6" destOrd="0" parTransId="{E2306BC6-5491-48D3-813C-BA012EA4A9EF}" sibTransId="{AFF36637-CDDD-49B1-BA18-CCA34F393424}"/>
    <dgm:cxn modelId="{98786236-5BB5-41E8-8FC1-DD82561CE067}" type="presOf" srcId="{7C95C572-D88D-4056-A7A2-D9EC68B736C0}" destId="{4AB093E1-94C0-40A3-BEDC-7DD1AE2393F7}" srcOrd="0" destOrd="0" presId="urn:microsoft.com/office/officeart/2018/2/layout/IconVerticalSolidList"/>
    <dgm:cxn modelId="{B6B26D3B-526D-4F59-B385-0874B601B83D}" type="presOf" srcId="{808C2592-9059-4A82-B48C-B138240A404D}" destId="{61369656-1D06-462D-9430-A8592C87DC9F}" srcOrd="0" destOrd="0" presId="urn:microsoft.com/office/officeart/2018/2/layout/IconVerticalSolidList"/>
    <dgm:cxn modelId="{64B7DE40-A97D-489A-8B8C-AB11EF8C3337}" type="presOf" srcId="{B2521741-9895-42B8-B66D-085952F52B96}" destId="{4AB58A35-1BEF-428E-BF73-17CA25FA2359}" srcOrd="0" destOrd="0" presId="urn:microsoft.com/office/officeart/2018/2/layout/IconVerticalSolidList"/>
    <dgm:cxn modelId="{5CB6BC68-C435-44BA-9496-F002D824A3C3}" srcId="{808C2592-9059-4A82-B48C-B138240A404D}" destId="{0F2BF561-166B-49E4-BE6F-9326FEDB7C8B}" srcOrd="0" destOrd="0" parTransId="{9A590D48-34CD-4664-B8E6-FF2C27598E5F}" sibTransId="{C709AA14-1BC6-425D-9C64-C63E3B810215}"/>
    <dgm:cxn modelId="{96BBF08C-BA11-4B61-B2F2-9BF8198D457F}" type="presOf" srcId="{0F2BF561-166B-49E4-BE6F-9326FEDB7C8B}" destId="{174E69BC-9A38-4481-B32D-812D1C6624A5}" srcOrd="0" destOrd="0" presId="urn:microsoft.com/office/officeart/2018/2/layout/IconVerticalSolidList"/>
    <dgm:cxn modelId="{55850B92-27FA-4A61-B49C-E3C6587693CA}" srcId="{808C2592-9059-4A82-B48C-B138240A404D}" destId="{08F0A0EE-3140-4D80-B86F-591E37ABA6A0}" srcOrd="5" destOrd="0" parTransId="{0E173265-C771-4896-B66A-10C52FB431B8}" sibTransId="{2315177E-26F6-4A19-87BD-7C7564252B4E}"/>
    <dgm:cxn modelId="{C33DD59B-37AF-4920-925E-9A62EAD82DBA}" type="presOf" srcId="{ECDEA540-D0CB-40FE-8BF6-56DD9C966885}" destId="{52DD8114-BA14-4D53-B07A-7CBFE151F995}" srcOrd="0" destOrd="0" presId="urn:microsoft.com/office/officeart/2018/2/layout/IconVerticalSolidList"/>
    <dgm:cxn modelId="{CAD4D6AA-970F-4A98-A94D-073026B7ADDD}" type="presOf" srcId="{43DCBD65-FFCB-49A6-AE27-0EE944D806E0}" destId="{5886E703-DAA5-4C63-B5D2-C7EA80C2501F}" srcOrd="0" destOrd="0" presId="urn:microsoft.com/office/officeart/2018/2/layout/IconVerticalSolidList"/>
    <dgm:cxn modelId="{AC29B2B3-BFE0-4B47-91FA-AD5A6EEE0978}" srcId="{808C2592-9059-4A82-B48C-B138240A404D}" destId="{B2521741-9895-42B8-B66D-085952F52B96}" srcOrd="3" destOrd="0" parTransId="{AA270151-5E6D-466C-B49C-A4DB54385708}" sibTransId="{3304840F-CA00-4AD5-9ABA-30994483D3D3}"/>
    <dgm:cxn modelId="{F6ED7CCC-EE8E-4836-867F-A0D39A5F1EC6}" type="presOf" srcId="{08F0A0EE-3140-4D80-B86F-591E37ABA6A0}" destId="{314AB2CB-BC05-4CC9-8F19-EA5F58030A4B}" srcOrd="0" destOrd="0" presId="urn:microsoft.com/office/officeart/2018/2/layout/IconVerticalSolidList"/>
    <dgm:cxn modelId="{EEEF63E5-13CA-4B42-BD78-31FECD4B6A57}" type="presOf" srcId="{58FFD6F8-0054-454F-88DA-A6C1AFA42159}" destId="{D674E5BB-7A6C-4AC9-B0DA-D1EB56FDE7AD}" srcOrd="0" destOrd="0" presId="urn:microsoft.com/office/officeart/2018/2/layout/IconVerticalSolidList"/>
    <dgm:cxn modelId="{AEBE4CEB-AAC5-4A6D-AEB8-073626F4BD28}" srcId="{808C2592-9059-4A82-B48C-B138240A404D}" destId="{7C95C572-D88D-4056-A7A2-D9EC68B736C0}" srcOrd="4" destOrd="0" parTransId="{02C4DED5-3E59-471B-973F-4F447859BA8C}" sibTransId="{9770F25B-F1B3-4215-BB21-ECDB91E8BB8B}"/>
    <dgm:cxn modelId="{C9420BEF-C9F3-44EE-9DA9-8D2717382CF5}" type="presParOf" srcId="{61369656-1D06-462D-9430-A8592C87DC9F}" destId="{62CB0628-1E4C-4EF9-A94D-92E1E2659F14}" srcOrd="0" destOrd="0" presId="urn:microsoft.com/office/officeart/2018/2/layout/IconVerticalSolidList"/>
    <dgm:cxn modelId="{B0DA1752-CC99-42D7-A3FE-83A82431E7BF}" type="presParOf" srcId="{62CB0628-1E4C-4EF9-A94D-92E1E2659F14}" destId="{91F684FB-5852-4945-B8F1-E8EB98F2050E}" srcOrd="0" destOrd="0" presId="urn:microsoft.com/office/officeart/2018/2/layout/IconVerticalSolidList"/>
    <dgm:cxn modelId="{448E55D1-6D4E-4F55-9F7E-16C21CEB9E46}" type="presParOf" srcId="{62CB0628-1E4C-4EF9-A94D-92E1E2659F14}" destId="{C1CD0315-77D8-4B73-81B0-478162E5F830}" srcOrd="1" destOrd="0" presId="urn:microsoft.com/office/officeart/2018/2/layout/IconVerticalSolidList"/>
    <dgm:cxn modelId="{6D4BCDED-428A-4AEE-9BEB-AF04C44242D8}" type="presParOf" srcId="{62CB0628-1E4C-4EF9-A94D-92E1E2659F14}" destId="{82D70A06-6486-4579-BC11-3AB67FC66A12}" srcOrd="2" destOrd="0" presId="urn:microsoft.com/office/officeart/2018/2/layout/IconVerticalSolidList"/>
    <dgm:cxn modelId="{DD3D7B54-C817-4CE9-9B14-FABD17FDC62C}" type="presParOf" srcId="{62CB0628-1E4C-4EF9-A94D-92E1E2659F14}" destId="{174E69BC-9A38-4481-B32D-812D1C6624A5}" srcOrd="3" destOrd="0" presId="urn:microsoft.com/office/officeart/2018/2/layout/IconVerticalSolidList"/>
    <dgm:cxn modelId="{80FED5EE-A759-4225-94A6-1B0728926326}" type="presParOf" srcId="{61369656-1D06-462D-9430-A8592C87DC9F}" destId="{7F9018FF-FD8F-40F3-8AB4-DFF648F10E9F}" srcOrd="1" destOrd="0" presId="urn:microsoft.com/office/officeart/2018/2/layout/IconVerticalSolidList"/>
    <dgm:cxn modelId="{CEB519E2-47E3-4285-A1B6-DF19E6A4E7ED}" type="presParOf" srcId="{61369656-1D06-462D-9430-A8592C87DC9F}" destId="{F257FA2F-012D-4064-86F1-9AB1D87D8A86}" srcOrd="2" destOrd="0" presId="urn:microsoft.com/office/officeart/2018/2/layout/IconVerticalSolidList"/>
    <dgm:cxn modelId="{1FF25CD5-CA6C-4DDB-B83C-C0E155F7B62A}" type="presParOf" srcId="{F257FA2F-012D-4064-86F1-9AB1D87D8A86}" destId="{F38394B5-56B0-46FF-ADF8-0810961BFD5E}" srcOrd="0" destOrd="0" presId="urn:microsoft.com/office/officeart/2018/2/layout/IconVerticalSolidList"/>
    <dgm:cxn modelId="{2703EEF4-B33E-49C2-AAB1-6BE6E2F96D56}" type="presParOf" srcId="{F257FA2F-012D-4064-86F1-9AB1D87D8A86}" destId="{A7269A79-9B6C-417E-B6AD-DA9B01D267BE}" srcOrd="1" destOrd="0" presId="urn:microsoft.com/office/officeart/2018/2/layout/IconVerticalSolidList"/>
    <dgm:cxn modelId="{83081193-14BD-4981-9082-9E35D8DB1E57}" type="presParOf" srcId="{F257FA2F-012D-4064-86F1-9AB1D87D8A86}" destId="{E8EAE36F-27D6-4A66-98C1-E117028A987D}" srcOrd="2" destOrd="0" presId="urn:microsoft.com/office/officeart/2018/2/layout/IconVerticalSolidList"/>
    <dgm:cxn modelId="{9AFF20ED-7FDC-4A4B-8BA4-32C8CAA31E4C}" type="presParOf" srcId="{F257FA2F-012D-4064-86F1-9AB1D87D8A86}" destId="{5886E703-DAA5-4C63-B5D2-C7EA80C2501F}" srcOrd="3" destOrd="0" presId="urn:microsoft.com/office/officeart/2018/2/layout/IconVerticalSolidList"/>
    <dgm:cxn modelId="{C133F425-1C18-4571-B7FC-D36F32DAC487}" type="presParOf" srcId="{61369656-1D06-462D-9430-A8592C87DC9F}" destId="{04E1F3D0-A4FA-4069-9CA3-C340292CF34A}" srcOrd="3" destOrd="0" presId="urn:microsoft.com/office/officeart/2018/2/layout/IconVerticalSolidList"/>
    <dgm:cxn modelId="{4492ED04-CF21-4020-81BD-56E90ACA7441}" type="presParOf" srcId="{61369656-1D06-462D-9430-A8592C87DC9F}" destId="{2B3B15EA-ED51-4186-AF72-44D281B54F2A}" srcOrd="4" destOrd="0" presId="urn:microsoft.com/office/officeart/2018/2/layout/IconVerticalSolidList"/>
    <dgm:cxn modelId="{130F3FFF-193C-4E37-9FCD-CC0CD04B001E}" type="presParOf" srcId="{2B3B15EA-ED51-4186-AF72-44D281B54F2A}" destId="{6678E2A8-61DD-4A8D-986B-D93C6B4A9846}" srcOrd="0" destOrd="0" presId="urn:microsoft.com/office/officeart/2018/2/layout/IconVerticalSolidList"/>
    <dgm:cxn modelId="{615FFD87-72D4-447B-84A8-3107556B5923}" type="presParOf" srcId="{2B3B15EA-ED51-4186-AF72-44D281B54F2A}" destId="{9D54B202-94EC-4512-9EF2-553A359F09AB}" srcOrd="1" destOrd="0" presId="urn:microsoft.com/office/officeart/2018/2/layout/IconVerticalSolidList"/>
    <dgm:cxn modelId="{6539B59A-6E06-4D48-B7E2-69107881CBA8}" type="presParOf" srcId="{2B3B15EA-ED51-4186-AF72-44D281B54F2A}" destId="{679DFB08-84E9-4F8F-8563-C0B2CE614FEC}" srcOrd="2" destOrd="0" presId="urn:microsoft.com/office/officeart/2018/2/layout/IconVerticalSolidList"/>
    <dgm:cxn modelId="{8DC7163A-3B64-4725-8606-E222620E4DF1}" type="presParOf" srcId="{2B3B15EA-ED51-4186-AF72-44D281B54F2A}" destId="{52DD8114-BA14-4D53-B07A-7CBFE151F995}" srcOrd="3" destOrd="0" presId="urn:microsoft.com/office/officeart/2018/2/layout/IconVerticalSolidList"/>
    <dgm:cxn modelId="{D38DC146-3E6C-4A31-BF3C-58770A7A87F6}" type="presParOf" srcId="{61369656-1D06-462D-9430-A8592C87DC9F}" destId="{7E9A024E-34AE-4B4D-B0DC-6224C7EFF928}" srcOrd="5" destOrd="0" presId="urn:microsoft.com/office/officeart/2018/2/layout/IconVerticalSolidList"/>
    <dgm:cxn modelId="{290A577D-08AC-421F-AD04-8F1BA986269D}" type="presParOf" srcId="{61369656-1D06-462D-9430-A8592C87DC9F}" destId="{9BC2F736-BB16-4832-BF92-10713E563E2B}" srcOrd="6" destOrd="0" presId="urn:microsoft.com/office/officeart/2018/2/layout/IconVerticalSolidList"/>
    <dgm:cxn modelId="{551D7723-8412-4D32-A868-086AE1B67103}" type="presParOf" srcId="{9BC2F736-BB16-4832-BF92-10713E563E2B}" destId="{A3DAF15D-57D8-4057-B1F0-EF1DFF3F8F2A}" srcOrd="0" destOrd="0" presId="urn:microsoft.com/office/officeart/2018/2/layout/IconVerticalSolidList"/>
    <dgm:cxn modelId="{4B17265B-0087-4B53-8019-E8ADC3E12BF7}" type="presParOf" srcId="{9BC2F736-BB16-4832-BF92-10713E563E2B}" destId="{33EDFC04-8916-4742-8B01-F9EC3211ED45}" srcOrd="1" destOrd="0" presId="urn:microsoft.com/office/officeart/2018/2/layout/IconVerticalSolidList"/>
    <dgm:cxn modelId="{141418E2-6406-4A7C-BD29-39AF357B476F}" type="presParOf" srcId="{9BC2F736-BB16-4832-BF92-10713E563E2B}" destId="{CECCEC10-BA3B-4495-9F0C-52CD2821A891}" srcOrd="2" destOrd="0" presId="urn:microsoft.com/office/officeart/2018/2/layout/IconVerticalSolidList"/>
    <dgm:cxn modelId="{3AB82F9E-B66E-4371-A1AE-F8D7B4EA3FB8}" type="presParOf" srcId="{9BC2F736-BB16-4832-BF92-10713E563E2B}" destId="{4AB58A35-1BEF-428E-BF73-17CA25FA2359}" srcOrd="3" destOrd="0" presId="urn:microsoft.com/office/officeart/2018/2/layout/IconVerticalSolidList"/>
    <dgm:cxn modelId="{A5392099-2A35-4F42-9C3A-B5B2169033AD}" type="presParOf" srcId="{61369656-1D06-462D-9430-A8592C87DC9F}" destId="{3F17D073-927B-4DA9-884E-83B98198BD09}" srcOrd="7" destOrd="0" presId="urn:microsoft.com/office/officeart/2018/2/layout/IconVerticalSolidList"/>
    <dgm:cxn modelId="{6E3313CC-238F-4670-8330-F5ACF1266630}" type="presParOf" srcId="{61369656-1D06-462D-9430-A8592C87DC9F}" destId="{CBAD02A8-7ED6-4A11-AD55-5436E79E7A0B}" srcOrd="8" destOrd="0" presId="urn:microsoft.com/office/officeart/2018/2/layout/IconVerticalSolidList"/>
    <dgm:cxn modelId="{C46FCCDE-5F13-4C0E-A51E-D409BF70B845}" type="presParOf" srcId="{CBAD02A8-7ED6-4A11-AD55-5436E79E7A0B}" destId="{22D2C9CE-2953-461E-9C53-B4795B96229C}" srcOrd="0" destOrd="0" presId="urn:microsoft.com/office/officeart/2018/2/layout/IconVerticalSolidList"/>
    <dgm:cxn modelId="{625925B1-540F-43E4-9657-5CA8354F757A}" type="presParOf" srcId="{CBAD02A8-7ED6-4A11-AD55-5436E79E7A0B}" destId="{1DA7703C-C381-4806-83E9-4889DAF0C0D3}" srcOrd="1" destOrd="0" presId="urn:microsoft.com/office/officeart/2018/2/layout/IconVerticalSolidList"/>
    <dgm:cxn modelId="{F783AF94-1A7B-4AF8-A007-003D4F5B902E}" type="presParOf" srcId="{CBAD02A8-7ED6-4A11-AD55-5436E79E7A0B}" destId="{29EFD262-5252-4A83-A58A-5BF290E96617}" srcOrd="2" destOrd="0" presId="urn:microsoft.com/office/officeart/2018/2/layout/IconVerticalSolidList"/>
    <dgm:cxn modelId="{DFAB55F7-720F-441B-B22F-A4F6D48FA49A}" type="presParOf" srcId="{CBAD02A8-7ED6-4A11-AD55-5436E79E7A0B}" destId="{4AB093E1-94C0-40A3-BEDC-7DD1AE2393F7}" srcOrd="3" destOrd="0" presId="urn:microsoft.com/office/officeart/2018/2/layout/IconVerticalSolidList"/>
    <dgm:cxn modelId="{14ADFBDC-1362-4EDB-A563-CF7A9762DB8C}" type="presParOf" srcId="{61369656-1D06-462D-9430-A8592C87DC9F}" destId="{A98992F0-AA2A-49B2-B435-3FB105E943BC}" srcOrd="9" destOrd="0" presId="urn:microsoft.com/office/officeart/2018/2/layout/IconVerticalSolidList"/>
    <dgm:cxn modelId="{F01F4F05-6DA1-477D-A1FB-21558E10C700}" type="presParOf" srcId="{61369656-1D06-462D-9430-A8592C87DC9F}" destId="{4DE6CDFA-16BA-47B0-A47C-5BDED05BF4AB}" srcOrd="10" destOrd="0" presId="urn:microsoft.com/office/officeart/2018/2/layout/IconVerticalSolidList"/>
    <dgm:cxn modelId="{135AFD6B-D045-42C9-B40E-03BB95450EDD}" type="presParOf" srcId="{4DE6CDFA-16BA-47B0-A47C-5BDED05BF4AB}" destId="{EE287DBC-557A-4D9C-9F40-F757715D12B0}" srcOrd="0" destOrd="0" presId="urn:microsoft.com/office/officeart/2018/2/layout/IconVerticalSolidList"/>
    <dgm:cxn modelId="{F5D08648-3E55-4F32-AB51-7F5811853E65}" type="presParOf" srcId="{4DE6CDFA-16BA-47B0-A47C-5BDED05BF4AB}" destId="{7212B150-B89E-46EF-86E1-3CAA5B1A68A6}" srcOrd="1" destOrd="0" presId="urn:microsoft.com/office/officeart/2018/2/layout/IconVerticalSolidList"/>
    <dgm:cxn modelId="{FCB42F9C-DAED-4B45-8FB9-6EFF8A95247B}" type="presParOf" srcId="{4DE6CDFA-16BA-47B0-A47C-5BDED05BF4AB}" destId="{82861375-1970-46AA-A6AA-2A6FCD996FE4}" srcOrd="2" destOrd="0" presId="urn:microsoft.com/office/officeart/2018/2/layout/IconVerticalSolidList"/>
    <dgm:cxn modelId="{1CE604DE-DD04-410F-A2DE-434727C21809}" type="presParOf" srcId="{4DE6CDFA-16BA-47B0-A47C-5BDED05BF4AB}" destId="{314AB2CB-BC05-4CC9-8F19-EA5F58030A4B}" srcOrd="3" destOrd="0" presId="urn:microsoft.com/office/officeart/2018/2/layout/IconVerticalSolidList"/>
    <dgm:cxn modelId="{7E43BEFF-15B7-45AD-9F93-92EF18E994BF}" type="presParOf" srcId="{61369656-1D06-462D-9430-A8592C87DC9F}" destId="{1010FCDD-6B6D-47F1-92D8-44B250D233D5}" srcOrd="11" destOrd="0" presId="urn:microsoft.com/office/officeart/2018/2/layout/IconVerticalSolidList"/>
    <dgm:cxn modelId="{B54792DE-BF93-4680-86B7-55B1B4790DDB}" type="presParOf" srcId="{61369656-1D06-462D-9430-A8592C87DC9F}" destId="{D758DC0D-9FEB-470D-9DAE-7D571DC13598}" srcOrd="12" destOrd="0" presId="urn:microsoft.com/office/officeart/2018/2/layout/IconVerticalSolidList"/>
    <dgm:cxn modelId="{B9F1D8DC-43D9-425A-848E-D1D27E19D27A}" type="presParOf" srcId="{D758DC0D-9FEB-470D-9DAE-7D571DC13598}" destId="{95C96AA2-BE82-481B-A968-2707BCC5F7E1}" srcOrd="0" destOrd="0" presId="urn:microsoft.com/office/officeart/2018/2/layout/IconVerticalSolidList"/>
    <dgm:cxn modelId="{478785E6-FDAB-4CC2-A470-2FD02AA65D2D}" type="presParOf" srcId="{D758DC0D-9FEB-470D-9DAE-7D571DC13598}" destId="{A0EEED0B-D25A-4F45-B8D5-DB416E66B9EC}" srcOrd="1" destOrd="0" presId="urn:microsoft.com/office/officeart/2018/2/layout/IconVerticalSolidList"/>
    <dgm:cxn modelId="{826DFDF2-AB27-416D-83B8-14D566E77981}" type="presParOf" srcId="{D758DC0D-9FEB-470D-9DAE-7D571DC13598}" destId="{ED284BAC-5067-45F5-ABF5-63FEC7D674A9}" srcOrd="2" destOrd="0" presId="urn:microsoft.com/office/officeart/2018/2/layout/IconVerticalSolidList"/>
    <dgm:cxn modelId="{AFF26280-2734-4787-AC5F-4FAEFDC6CA78}" type="presParOf" srcId="{D758DC0D-9FEB-470D-9DAE-7D571DC13598}" destId="{D674E5BB-7A6C-4AC9-B0DA-D1EB56FDE7AD}" srcOrd="3" destOrd="0" presId="urn:microsoft.com/office/officeart/2018/2/layout/IconVerticalSolid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14C642-1CC5-427F-BE98-9D916E028595}"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45FA2082-F4C2-4C5F-A7E5-0E86B917AF7D}">
      <dgm:prSet/>
      <dgm:spPr/>
      <dgm:t>
        <a:bodyPr/>
        <a:lstStyle/>
        <a:p>
          <a:r>
            <a:rPr lang="en-US" dirty="0"/>
            <a:t>ITC availed on Capital goods/ Addition to Capital Goods</a:t>
          </a:r>
        </a:p>
      </dgm:t>
    </dgm:pt>
    <dgm:pt modelId="{DAA958AD-B998-4204-83D5-04F742B6DEEA}" cxnId="{D4E19C3A-6E5B-41F8-945B-4869B43BCC79}" type="parTrans">
      <dgm:prSet/>
      <dgm:spPr/>
      <dgm:t>
        <a:bodyPr/>
        <a:lstStyle/>
        <a:p>
          <a:endParaRPr lang="en-US"/>
        </a:p>
      </dgm:t>
    </dgm:pt>
    <dgm:pt modelId="{5A7F1793-7DB1-44DA-8C29-77FD280B0475}" cxnId="{D4E19C3A-6E5B-41F8-945B-4869B43BCC79}" type="sibTrans">
      <dgm:prSet/>
      <dgm:spPr/>
      <dgm:t>
        <a:bodyPr/>
        <a:lstStyle/>
        <a:p>
          <a:endParaRPr lang="en-US"/>
        </a:p>
      </dgm:t>
    </dgm:pt>
    <dgm:pt modelId="{D1FC703B-2672-451C-8605-C1FEBDD90130}">
      <dgm:prSet/>
      <dgm:spPr/>
      <dgm:t>
        <a:bodyPr/>
        <a:lstStyle/>
        <a:p>
          <a:r>
            <a:rPr lang="en-US"/>
            <a:t>Addition to the Plant &amp; Machinery is available from the Fixed Assets Schedule enclosed to the Balance sheet.</a:t>
          </a:r>
        </a:p>
      </dgm:t>
    </dgm:pt>
    <dgm:pt modelId="{88A280B0-FA47-4454-8C38-784341D1B62C}" cxnId="{18974E1C-2A55-4165-B5A0-1FC055D87020}" type="parTrans">
      <dgm:prSet/>
      <dgm:spPr/>
      <dgm:t>
        <a:bodyPr/>
        <a:lstStyle/>
        <a:p>
          <a:endParaRPr lang="en-US"/>
        </a:p>
      </dgm:t>
    </dgm:pt>
    <dgm:pt modelId="{3D93F08F-7B8D-4763-A363-91D2EDB97C93}" cxnId="{18974E1C-2A55-4165-B5A0-1FC055D87020}" type="sibTrans">
      <dgm:prSet/>
      <dgm:spPr/>
      <dgm:t>
        <a:bodyPr/>
        <a:lstStyle/>
        <a:p>
          <a:endParaRPr lang="en-US"/>
        </a:p>
      </dgm:t>
    </dgm:pt>
    <dgm:pt modelId="{A68BCFEE-010D-421B-9E94-FA5ECD266998}">
      <dgm:prSet/>
      <dgm:spPr/>
      <dgm:t>
        <a:bodyPr/>
        <a:lstStyle/>
        <a:p>
          <a:r>
            <a:rPr lang="en-US"/>
            <a:t>Other income/ Total Sales</a:t>
          </a:r>
        </a:p>
      </dgm:t>
    </dgm:pt>
    <dgm:pt modelId="{2033BCB5-3890-4939-8530-557A57A51593}" cxnId="{F2222428-0D0C-4DA0-A546-018F147B8FF0}" type="parTrans">
      <dgm:prSet/>
      <dgm:spPr/>
      <dgm:t>
        <a:bodyPr/>
        <a:lstStyle/>
        <a:p>
          <a:endParaRPr lang="en-US"/>
        </a:p>
      </dgm:t>
    </dgm:pt>
    <dgm:pt modelId="{D7C905AA-6E05-4B69-9A9F-07CAFEF05F42}" cxnId="{F2222428-0D0C-4DA0-A546-018F147B8FF0}" type="sibTrans">
      <dgm:prSet/>
      <dgm:spPr/>
      <dgm:t>
        <a:bodyPr/>
        <a:lstStyle/>
        <a:p>
          <a:endParaRPr lang="en-US"/>
        </a:p>
      </dgm:t>
    </dgm:pt>
    <dgm:pt modelId="{6ACA70E1-6BBC-4B5E-8944-5F8C0D1E55DD}">
      <dgm:prSet/>
      <dgm:spPr/>
      <dgm:t>
        <a:bodyPr/>
        <a:lstStyle/>
        <a:p>
          <a:r>
            <a:rPr lang="en-US" dirty="0"/>
            <a:t>If this ratio is higher than previous period, it may be on account of the following</a:t>
          </a:r>
        </a:p>
      </dgm:t>
    </dgm:pt>
    <dgm:pt modelId="{79094EF6-9602-43BD-9EE5-BB54D46BAE8B}" cxnId="{F46EAB65-88E6-4DD0-AFBB-5BAE884655A0}" type="parTrans">
      <dgm:prSet/>
      <dgm:spPr/>
      <dgm:t>
        <a:bodyPr/>
        <a:lstStyle/>
        <a:p>
          <a:endParaRPr lang="en-US"/>
        </a:p>
      </dgm:t>
    </dgm:pt>
    <dgm:pt modelId="{F5F12990-B80D-45AD-8239-1D473CCDFE49}" cxnId="{F46EAB65-88E6-4DD0-AFBB-5BAE884655A0}" type="sibTrans">
      <dgm:prSet/>
      <dgm:spPr/>
      <dgm:t>
        <a:bodyPr/>
        <a:lstStyle/>
        <a:p>
          <a:endParaRPr lang="en-US"/>
        </a:p>
      </dgm:t>
    </dgm:pt>
    <dgm:pt modelId="{6AA4143B-8D81-4F48-9762-399A69FA1274}">
      <dgm:prSet/>
      <dgm:spPr/>
      <dgm:t>
        <a:bodyPr/>
        <a:lstStyle/>
        <a:p>
          <a:r>
            <a:rPr lang="en-US"/>
            <a:t>Under valuation of finished goods by non-inclusion of other incomes like recovery of Advertisement expenses, Packing and Forwarding Expenses in the assessable value.</a:t>
          </a:r>
        </a:p>
      </dgm:t>
    </dgm:pt>
    <dgm:pt modelId="{527ECAAC-08D9-4F0C-95FF-7ED65A11764D}" cxnId="{79C4E410-EDDF-4D6C-BBE1-EA78ACC1816E}" type="parTrans">
      <dgm:prSet/>
      <dgm:spPr/>
      <dgm:t>
        <a:bodyPr/>
        <a:lstStyle/>
        <a:p>
          <a:endParaRPr lang="en-US"/>
        </a:p>
      </dgm:t>
    </dgm:pt>
    <dgm:pt modelId="{839103F2-4E67-456B-9EB7-178DDC45E45E}" cxnId="{79C4E410-EDDF-4D6C-BBE1-EA78ACC1816E}" type="sibTrans">
      <dgm:prSet/>
      <dgm:spPr/>
      <dgm:t>
        <a:bodyPr/>
        <a:lstStyle/>
        <a:p>
          <a:endParaRPr lang="en-US"/>
        </a:p>
      </dgm:t>
    </dgm:pt>
    <dgm:pt modelId="{FFBEEECC-EC98-41B9-9D4D-0362ECE81322}">
      <dgm:prSet/>
      <dgm:spPr/>
      <dgm:t>
        <a:bodyPr/>
        <a:lstStyle/>
        <a:p>
          <a:r>
            <a:rPr lang="en-US"/>
            <a:t>Non-payment of duty on scrap/rejects/job work.</a:t>
          </a:r>
        </a:p>
      </dgm:t>
    </dgm:pt>
    <dgm:pt modelId="{496F23DC-B3BB-4CAD-85A9-2701327ACEAE}" cxnId="{8B835321-8076-45D4-84AC-9FD712DE4571}" type="parTrans">
      <dgm:prSet/>
      <dgm:spPr/>
      <dgm:t>
        <a:bodyPr/>
        <a:lstStyle/>
        <a:p>
          <a:endParaRPr lang="en-US"/>
        </a:p>
      </dgm:t>
    </dgm:pt>
    <dgm:pt modelId="{20D8D434-DCAD-4DF3-A9B1-3E76D20C64F2}" cxnId="{8B835321-8076-45D4-84AC-9FD712DE4571}" type="sibTrans">
      <dgm:prSet/>
      <dgm:spPr/>
      <dgm:t>
        <a:bodyPr/>
        <a:lstStyle/>
        <a:p>
          <a:endParaRPr lang="en-US"/>
        </a:p>
      </dgm:t>
    </dgm:pt>
    <dgm:pt modelId="{361BC848-F272-4292-8442-D8D64D02AD9B}">
      <dgm:prSet/>
      <dgm:spPr/>
      <dgm:t>
        <a:bodyPr/>
        <a:lstStyle/>
        <a:p>
          <a:r>
            <a:rPr lang="en-US"/>
            <a:t>GST liability on Other Income may also be examined.</a:t>
          </a:r>
        </a:p>
      </dgm:t>
    </dgm:pt>
    <dgm:pt modelId="{0F9AD9A9-BF8F-4DB6-9F4E-5B069F5CFEF6}" cxnId="{519800AA-4967-4E91-837C-AB3F4A83EC35}" type="parTrans">
      <dgm:prSet/>
      <dgm:spPr/>
      <dgm:t>
        <a:bodyPr/>
        <a:lstStyle/>
        <a:p>
          <a:endParaRPr lang="en-US"/>
        </a:p>
      </dgm:t>
    </dgm:pt>
    <dgm:pt modelId="{6F9C12F7-8C01-48EA-95AF-0E890A42704C}" cxnId="{519800AA-4967-4E91-837C-AB3F4A83EC35}" type="sibTrans">
      <dgm:prSet/>
      <dgm:spPr/>
      <dgm:t>
        <a:bodyPr/>
        <a:lstStyle/>
        <a:p>
          <a:endParaRPr lang="en-US"/>
        </a:p>
      </dgm:t>
    </dgm:pt>
    <dgm:pt modelId="{BF41F41E-FED9-476E-A6B6-4F33FFAEA1B6}">
      <dgm:prSet/>
      <dgm:spPr/>
      <dgm:t>
        <a:bodyPr/>
        <a:lstStyle/>
        <a:p>
          <a:r>
            <a:rPr lang="en-US"/>
            <a:t>Outward supply of Scrap: Total outward supplies made</a:t>
          </a:r>
        </a:p>
      </dgm:t>
    </dgm:pt>
    <dgm:pt modelId="{E30DE6B8-1E44-47E0-A233-F002C11C5C92}" cxnId="{4EFF1092-206F-43FE-AF13-1FD289EF0EB3}" type="parTrans">
      <dgm:prSet/>
      <dgm:spPr/>
      <dgm:t>
        <a:bodyPr/>
        <a:lstStyle/>
        <a:p>
          <a:endParaRPr lang="en-US"/>
        </a:p>
      </dgm:t>
    </dgm:pt>
    <dgm:pt modelId="{F4A37D65-2923-4C8B-8E3A-054CCFD34033}" cxnId="{4EFF1092-206F-43FE-AF13-1FD289EF0EB3}" type="sibTrans">
      <dgm:prSet/>
      <dgm:spPr/>
      <dgm:t>
        <a:bodyPr/>
        <a:lstStyle/>
        <a:p>
          <a:endParaRPr lang="en-US"/>
        </a:p>
      </dgm:t>
    </dgm:pt>
    <dgm:pt modelId="{76C7CE5B-2488-4770-A921-4220A3647481}">
      <dgm:prSet/>
      <dgm:spPr/>
      <dgm:t>
        <a:bodyPr/>
        <a:lstStyle/>
        <a:p>
          <a:r>
            <a:rPr lang="en-US"/>
            <a:t>If ratio in the current year is lower, it may be on account of the following:</a:t>
          </a:r>
        </a:p>
      </dgm:t>
    </dgm:pt>
    <dgm:pt modelId="{2EA991F1-9677-4DFC-8621-B4579614A081}" cxnId="{7B297877-60C8-451F-AD69-2C7ACDB813E8}" type="parTrans">
      <dgm:prSet/>
      <dgm:spPr/>
      <dgm:t>
        <a:bodyPr/>
        <a:lstStyle/>
        <a:p>
          <a:endParaRPr lang="en-US"/>
        </a:p>
      </dgm:t>
    </dgm:pt>
    <dgm:pt modelId="{2E73A650-53C3-4082-A3DD-4D51AD0A6A2B}" cxnId="{7B297877-60C8-451F-AD69-2C7ACDB813E8}" type="sibTrans">
      <dgm:prSet/>
      <dgm:spPr/>
      <dgm:t>
        <a:bodyPr/>
        <a:lstStyle/>
        <a:p>
          <a:endParaRPr lang="en-US"/>
        </a:p>
      </dgm:t>
    </dgm:pt>
    <dgm:pt modelId="{FCBE998B-6C3C-4141-B8B3-9F3F447BD9D0}">
      <dgm:prSet/>
      <dgm:spPr/>
      <dgm:t>
        <a:bodyPr/>
        <a:lstStyle/>
        <a:p>
          <a:r>
            <a:rPr lang="en-US"/>
            <a:t>outward supply of scrap made without payment of duty</a:t>
          </a:r>
        </a:p>
      </dgm:t>
    </dgm:pt>
    <dgm:pt modelId="{CE59523E-B107-4C17-91FF-53386AD089AB}" cxnId="{131751E7-3B8D-4D0A-B36F-5A68392F00BF}" type="parTrans">
      <dgm:prSet/>
      <dgm:spPr/>
      <dgm:t>
        <a:bodyPr/>
        <a:lstStyle/>
        <a:p>
          <a:endParaRPr lang="en-US"/>
        </a:p>
      </dgm:t>
    </dgm:pt>
    <dgm:pt modelId="{F10F8BDA-A04C-4B07-B4A4-BF028A51AC45}" cxnId="{131751E7-3B8D-4D0A-B36F-5A68392F00BF}" type="sibTrans">
      <dgm:prSet/>
      <dgm:spPr/>
      <dgm:t>
        <a:bodyPr/>
        <a:lstStyle/>
        <a:p>
          <a:endParaRPr lang="en-US"/>
        </a:p>
      </dgm:t>
    </dgm:pt>
    <dgm:pt modelId="{D791B027-149C-4661-B76F-A1C8CA98BE62}">
      <dgm:prSet/>
      <dgm:spPr/>
      <dgm:t>
        <a:bodyPr/>
        <a:lstStyle/>
        <a:p>
          <a:r>
            <a:rPr lang="en-US"/>
            <a:t>Non receipt of scrap from job worker.</a:t>
          </a:r>
        </a:p>
      </dgm:t>
    </dgm:pt>
    <dgm:pt modelId="{926E7019-A6DC-4E2E-94B6-6685898968C2}" cxnId="{99319A23-E4AF-468A-8C10-C0A5AD8BAD31}" type="parTrans">
      <dgm:prSet/>
      <dgm:spPr/>
      <dgm:t>
        <a:bodyPr/>
        <a:lstStyle/>
        <a:p>
          <a:endParaRPr lang="en-US"/>
        </a:p>
      </dgm:t>
    </dgm:pt>
    <dgm:pt modelId="{7E855F17-CA5C-4428-82C3-FA5E591DD3FB}" cxnId="{99319A23-E4AF-468A-8C10-C0A5AD8BAD31}" type="sibTrans">
      <dgm:prSet/>
      <dgm:spPr/>
      <dgm:t>
        <a:bodyPr/>
        <a:lstStyle/>
        <a:p>
          <a:endParaRPr lang="en-US"/>
        </a:p>
      </dgm:t>
    </dgm:pt>
    <dgm:pt modelId="{53232B4A-4702-491F-8071-8C6DC03555A2}" type="pres">
      <dgm:prSet presAssocID="{2214C642-1CC5-427F-BE98-9D916E028595}" presName="linear" presStyleCnt="0">
        <dgm:presLayoutVars>
          <dgm:dir/>
          <dgm:animLvl val="lvl"/>
          <dgm:resizeHandles val="exact"/>
        </dgm:presLayoutVars>
      </dgm:prSet>
      <dgm:spPr/>
    </dgm:pt>
    <dgm:pt modelId="{B67271BB-BB57-468C-A8A0-7FF7C730918A}" type="pres">
      <dgm:prSet presAssocID="{45FA2082-F4C2-4C5F-A7E5-0E86B917AF7D}" presName="parentLin" presStyleCnt="0"/>
      <dgm:spPr/>
    </dgm:pt>
    <dgm:pt modelId="{9C4407FE-D3A3-470E-A31D-83F1A14B193D}" type="pres">
      <dgm:prSet presAssocID="{45FA2082-F4C2-4C5F-A7E5-0E86B917AF7D}" presName="parentLeftMargin" presStyleLbl="node1" presStyleIdx="0" presStyleCnt="3"/>
      <dgm:spPr/>
    </dgm:pt>
    <dgm:pt modelId="{E0F15795-051F-4CB2-9C9E-BFC118BCF99A}" type="pres">
      <dgm:prSet presAssocID="{45FA2082-F4C2-4C5F-A7E5-0E86B917AF7D}" presName="parentText" presStyleLbl="node1" presStyleIdx="0" presStyleCnt="3">
        <dgm:presLayoutVars>
          <dgm:chMax val="0"/>
          <dgm:bulletEnabled val="1"/>
        </dgm:presLayoutVars>
      </dgm:prSet>
      <dgm:spPr/>
    </dgm:pt>
    <dgm:pt modelId="{9CDE83EB-6FD6-428E-AD9A-D9A06BC935E1}" type="pres">
      <dgm:prSet presAssocID="{45FA2082-F4C2-4C5F-A7E5-0E86B917AF7D}" presName="negativeSpace" presStyleCnt="0"/>
      <dgm:spPr/>
    </dgm:pt>
    <dgm:pt modelId="{923C38E3-B91B-4DFE-8D3C-A6165534D25D}" type="pres">
      <dgm:prSet presAssocID="{45FA2082-F4C2-4C5F-A7E5-0E86B917AF7D}" presName="childText" presStyleLbl="conFgAcc1" presStyleIdx="0" presStyleCnt="3">
        <dgm:presLayoutVars>
          <dgm:bulletEnabled val="1"/>
        </dgm:presLayoutVars>
      </dgm:prSet>
      <dgm:spPr/>
    </dgm:pt>
    <dgm:pt modelId="{D431EA78-BE2B-4340-85EE-2391EC6247FE}" type="pres">
      <dgm:prSet presAssocID="{5A7F1793-7DB1-44DA-8C29-77FD280B0475}" presName="spaceBetweenRectangles" presStyleCnt="0"/>
      <dgm:spPr/>
    </dgm:pt>
    <dgm:pt modelId="{E1CF7D14-89E3-4DB8-B6E0-EC3416B6C94C}" type="pres">
      <dgm:prSet presAssocID="{A68BCFEE-010D-421B-9E94-FA5ECD266998}" presName="parentLin" presStyleCnt="0"/>
      <dgm:spPr/>
    </dgm:pt>
    <dgm:pt modelId="{284C4D8C-89A1-4F7B-B6A8-C1B4608865E9}" type="pres">
      <dgm:prSet presAssocID="{A68BCFEE-010D-421B-9E94-FA5ECD266998}" presName="parentLeftMargin" presStyleLbl="node1" presStyleIdx="0" presStyleCnt="3"/>
      <dgm:spPr/>
    </dgm:pt>
    <dgm:pt modelId="{0516CA9B-310C-4900-A860-F7381C08384D}" type="pres">
      <dgm:prSet presAssocID="{A68BCFEE-010D-421B-9E94-FA5ECD266998}" presName="parentText" presStyleLbl="node1" presStyleIdx="1" presStyleCnt="3">
        <dgm:presLayoutVars>
          <dgm:chMax val="0"/>
          <dgm:bulletEnabled val="1"/>
        </dgm:presLayoutVars>
      </dgm:prSet>
      <dgm:spPr/>
    </dgm:pt>
    <dgm:pt modelId="{62BA8163-0AB7-48BF-B455-B3C55D28416D}" type="pres">
      <dgm:prSet presAssocID="{A68BCFEE-010D-421B-9E94-FA5ECD266998}" presName="negativeSpace" presStyleCnt="0"/>
      <dgm:spPr/>
    </dgm:pt>
    <dgm:pt modelId="{50E43BF9-7F61-4062-B048-08E6B56DAA35}" type="pres">
      <dgm:prSet presAssocID="{A68BCFEE-010D-421B-9E94-FA5ECD266998}" presName="childText" presStyleLbl="conFgAcc1" presStyleIdx="1" presStyleCnt="3">
        <dgm:presLayoutVars>
          <dgm:bulletEnabled val="1"/>
        </dgm:presLayoutVars>
      </dgm:prSet>
      <dgm:spPr/>
    </dgm:pt>
    <dgm:pt modelId="{280DAB06-CA11-45F0-B63B-7162FED9246D}" type="pres">
      <dgm:prSet presAssocID="{D7C905AA-6E05-4B69-9A9F-07CAFEF05F42}" presName="spaceBetweenRectangles" presStyleCnt="0"/>
      <dgm:spPr/>
    </dgm:pt>
    <dgm:pt modelId="{C308901D-1902-4E5E-81DF-C19F346980D7}" type="pres">
      <dgm:prSet presAssocID="{BF41F41E-FED9-476E-A6B6-4F33FFAEA1B6}" presName="parentLin" presStyleCnt="0"/>
      <dgm:spPr/>
    </dgm:pt>
    <dgm:pt modelId="{534CD202-3442-4E7D-8A3F-9FE060383E05}" type="pres">
      <dgm:prSet presAssocID="{BF41F41E-FED9-476E-A6B6-4F33FFAEA1B6}" presName="parentLeftMargin" presStyleLbl="node1" presStyleIdx="1" presStyleCnt="3"/>
      <dgm:spPr/>
    </dgm:pt>
    <dgm:pt modelId="{9261A0F5-714A-4FE5-BC6E-B077E0D8BE0A}" type="pres">
      <dgm:prSet presAssocID="{BF41F41E-FED9-476E-A6B6-4F33FFAEA1B6}" presName="parentText" presStyleLbl="node1" presStyleIdx="2" presStyleCnt="3">
        <dgm:presLayoutVars>
          <dgm:chMax val="0"/>
          <dgm:bulletEnabled val="1"/>
        </dgm:presLayoutVars>
      </dgm:prSet>
      <dgm:spPr/>
    </dgm:pt>
    <dgm:pt modelId="{AA2B3F0C-3950-4422-B2D6-192E95109C60}" type="pres">
      <dgm:prSet presAssocID="{BF41F41E-FED9-476E-A6B6-4F33FFAEA1B6}" presName="negativeSpace" presStyleCnt="0"/>
      <dgm:spPr/>
    </dgm:pt>
    <dgm:pt modelId="{0FC37844-310D-4C92-8B71-0D333EF99E49}" type="pres">
      <dgm:prSet presAssocID="{BF41F41E-FED9-476E-A6B6-4F33FFAEA1B6}" presName="childText" presStyleLbl="conFgAcc1" presStyleIdx="2" presStyleCnt="3">
        <dgm:presLayoutVars>
          <dgm:bulletEnabled val="1"/>
        </dgm:presLayoutVars>
      </dgm:prSet>
      <dgm:spPr/>
    </dgm:pt>
  </dgm:ptLst>
  <dgm:cxnLst>
    <dgm:cxn modelId="{B7CFEA0F-A2ED-4F3E-AD7A-95312D5CBF1A}" type="presOf" srcId="{45FA2082-F4C2-4C5F-A7E5-0E86B917AF7D}" destId="{9C4407FE-D3A3-470E-A31D-83F1A14B193D}" srcOrd="0" destOrd="0" presId="urn:microsoft.com/office/officeart/2005/8/layout/list1"/>
    <dgm:cxn modelId="{79C4E410-EDDF-4D6C-BBE1-EA78ACC1816E}" srcId="{6ACA70E1-6BBC-4B5E-8944-5F8C0D1E55DD}" destId="{6AA4143B-8D81-4F48-9762-399A69FA1274}" srcOrd="0" destOrd="0" parTransId="{527ECAAC-08D9-4F0C-95FF-7ED65A11764D}" sibTransId="{839103F2-4E67-456B-9EB7-178DDC45E45E}"/>
    <dgm:cxn modelId="{18974E1C-2A55-4165-B5A0-1FC055D87020}" srcId="{45FA2082-F4C2-4C5F-A7E5-0E86B917AF7D}" destId="{D1FC703B-2672-451C-8605-C1FEBDD90130}" srcOrd="0" destOrd="0" parTransId="{88A280B0-FA47-4454-8C38-784341D1B62C}" sibTransId="{3D93F08F-7B8D-4763-A363-91D2EDB97C93}"/>
    <dgm:cxn modelId="{8B835321-8076-45D4-84AC-9FD712DE4571}" srcId="{6ACA70E1-6BBC-4B5E-8944-5F8C0D1E55DD}" destId="{FFBEEECC-EC98-41B9-9D4D-0362ECE81322}" srcOrd="1" destOrd="0" parTransId="{496F23DC-B3BB-4CAD-85A9-2701327ACEAE}" sibTransId="{20D8D434-DCAD-4DF3-A9B1-3E76D20C64F2}"/>
    <dgm:cxn modelId="{99319A23-E4AF-468A-8C10-C0A5AD8BAD31}" srcId="{76C7CE5B-2488-4770-A921-4220A3647481}" destId="{D791B027-149C-4661-B76F-A1C8CA98BE62}" srcOrd="1" destOrd="0" parTransId="{926E7019-A6DC-4E2E-94B6-6685898968C2}" sibTransId="{7E855F17-CA5C-4428-82C3-FA5E591DD3FB}"/>
    <dgm:cxn modelId="{F2222428-0D0C-4DA0-A546-018F147B8FF0}" srcId="{2214C642-1CC5-427F-BE98-9D916E028595}" destId="{A68BCFEE-010D-421B-9E94-FA5ECD266998}" srcOrd="1" destOrd="0" parTransId="{2033BCB5-3890-4939-8530-557A57A51593}" sibTransId="{D7C905AA-6E05-4B69-9A9F-07CAFEF05F42}"/>
    <dgm:cxn modelId="{318BCA2A-0CBE-4FA3-8C58-C6432E8336A6}" type="presOf" srcId="{A68BCFEE-010D-421B-9E94-FA5ECD266998}" destId="{284C4D8C-89A1-4F7B-B6A8-C1B4608865E9}" srcOrd="0" destOrd="0" presId="urn:microsoft.com/office/officeart/2005/8/layout/list1"/>
    <dgm:cxn modelId="{D4E19C3A-6E5B-41F8-945B-4869B43BCC79}" srcId="{2214C642-1CC5-427F-BE98-9D916E028595}" destId="{45FA2082-F4C2-4C5F-A7E5-0E86B917AF7D}" srcOrd="0" destOrd="0" parTransId="{DAA958AD-B998-4204-83D5-04F742B6DEEA}" sibTransId="{5A7F1793-7DB1-44DA-8C29-77FD280B0475}"/>
    <dgm:cxn modelId="{8C5F783D-C306-4D96-A709-751BC7498670}" type="presOf" srcId="{361BC848-F272-4292-8442-D8D64D02AD9B}" destId="{50E43BF9-7F61-4062-B048-08E6B56DAA35}" srcOrd="0" destOrd="3" presId="urn:microsoft.com/office/officeart/2005/8/layout/list1"/>
    <dgm:cxn modelId="{D0B54D41-2EC3-48EB-95CF-83A53C694397}" type="presOf" srcId="{6AA4143B-8D81-4F48-9762-399A69FA1274}" destId="{50E43BF9-7F61-4062-B048-08E6B56DAA35}" srcOrd="0" destOrd="1" presId="urn:microsoft.com/office/officeart/2005/8/layout/list1"/>
    <dgm:cxn modelId="{F46EAB65-88E6-4DD0-AFBB-5BAE884655A0}" srcId="{A68BCFEE-010D-421B-9E94-FA5ECD266998}" destId="{6ACA70E1-6BBC-4B5E-8944-5F8C0D1E55DD}" srcOrd="0" destOrd="0" parTransId="{79094EF6-9602-43BD-9EE5-BB54D46BAE8B}" sibTransId="{F5F12990-B80D-45AD-8239-1D473CCDFE49}"/>
    <dgm:cxn modelId="{04F0DB46-9FC2-4987-B691-C731A35E01B3}" type="presOf" srcId="{D791B027-149C-4661-B76F-A1C8CA98BE62}" destId="{0FC37844-310D-4C92-8B71-0D333EF99E49}" srcOrd="0" destOrd="2" presId="urn:microsoft.com/office/officeart/2005/8/layout/list1"/>
    <dgm:cxn modelId="{7B297877-60C8-451F-AD69-2C7ACDB813E8}" srcId="{BF41F41E-FED9-476E-A6B6-4F33FFAEA1B6}" destId="{76C7CE5B-2488-4770-A921-4220A3647481}" srcOrd="0" destOrd="0" parTransId="{2EA991F1-9677-4DFC-8621-B4579614A081}" sibTransId="{2E73A650-53C3-4082-A3DD-4D51AD0A6A2B}"/>
    <dgm:cxn modelId="{4EFF1092-206F-43FE-AF13-1FD289EF0EB3}" srcId="{2214C642-1CC5-427F-BE98-9D916E028595}" destId="{BF41F41E-FED9-476E-A6B6-4F33FFAEA1B6}" srcOrd="2" destOrd="0" parTransId="{E30DE6B8-1E44-47E0-A233-F002C11C5C92}" sibTransId="{F4A37D65-2923-4C8B-8E3A-054CCFD34033}"/>
    <dgm:cxn modelId="{519800AA-4967-4E91-837C-AB3F4A83EC35}" srcId="{A68BCFEE-010D-421B-9E94-FA5ECD266998}" destId="{361BC848-F272-4292-8442-D8D64D02AD9B}" srcOrd="1" destOrd="0" parTransId="{0F9AD9A9-BF8F-4DB6-9F4E-5B069F5CFEF6}" sibTransId="{6F9C12F7-8C01-48EA-95AF-0E890A42704C}"/>
    <dgm:cxn modelId="{23025AC4-61AC-4339-B737-B99EB24131F8}" type="presOf" srcId="{BF41F41E-FED9-476E-A6B6-4F33FFAEA1B6}" destId="{9261A0F5-714A-4FE5-BC6E-B077E0D8BE0A}" srcOrd="1" destOrd="0" presId="urn:microsoft.com/office/officeart/2005/8/layout/list1"/>
    <dgm:cxn modelId="{13302BCA-D259-4785-BEFA-2BE1F0C60200}" type="presOf" srcId="{6ACA70E1-6BBC-4B5E-8944-5F8C0D1E55DD}" destId="{50E43BF9-7F61-4062-B048-08E6B56DAA35}" srcOrd="0" destOrd="0" presId="urn:microsoft.com/office/officeart/2005/8/layout/list1"/>
    <dgm:cxn modelId="{0C1298CF-A85F-4D87-BAEA-6AA8506B6A3D}" type="presOf" srcId="{76C7CE5B-2488-4770-A921-4220A3647481}" destId="{0FC37844-310D-4C92-8B71-0D333EF99E49}" srcOrd="0" destOrd="0" presId="urn:microsoft.com/office/officeart/2005/8/layout/list1"/>
    <dgm:cxn modelId="{EF5ACDDC-EF45-4083-91B2-7E0D5EB2CFDB}" type="presOf" srcId="{BF41F41E-FED9-476E-A6B6-4F33FFAEA1B6}" destId="{534CD202-3442-4E7D-8A3F-9FE060383E05}" srcOrd="0" destOrd="0" presId="urn:microsoft.com/office/officeart/2005/8/layout/list1"/>
    <dgm:cxn modelId="{D054ECDF-C46E-4193-9BC8-680D954E4C71}" type="presOf" srcId="{45FA2082-F4C2-4C5F-A7E5-0E86B917AF7D}" destId="{E0F15795-051F-4CB2-9C9E-BFC118BCF99A}" srcOrd="1" destOrd="0" presId="urn:microsoft.com/office/officeart/2005/8/layout/list1"/>
    <dgm:cxn modelId="{165213E1-012F-4041-A574-46F24234CB30}" type="presOf" srcId="{FFBEEECC-EC98-41B9-9D4D-0362ECE81322}" destId="{50E43BF9-7F61-4062-B048-08E6B56DAA35}" srcOrd="0" destOrd="2" presId="urn:microsoft.com/office/officeart/2005/8/layout/list1"/>
    <dgm:cxn modelId="{4FBD43E3-8CC2-4FDE-B480-060EE7BB40F6}" type="presOf" srcId="{A68BCFEE-010D-421B-9E94-FA5ECD266998}" destId="{0516CA9B-310C-4900-A860-F7381C08384D}" srcOrd="1" destOrd="0" presId="urn:microsoft.com/office/officeart/2005/8/layout/list1"/>
    <dgm:cxn modelId="{131751E7-3B8D-4D0A-B36F-5A68392F00BF}" srcId="{76C7CE5B-2488-4770-A921-4220A3647481}" destId="{FCBE998B-6C3C-4141-B8B3-9F3F447BD9D0}" srcOrd="0" destOrd="0" parTransId="{CE59523E-B107-4C17-91FF-53386AD089AB}" sibTransId="{F10F8BDA-A04C-4B07-B4A4-BF028A51AC45}"/>
    <dgm:cxn modelId="{E49D82E7-FF2B-4F0B-8A45-14EE656B9B74}" type="presOf" srcId="{2214C642-1CC5-427F-BE98-9D916E028595}" destId="{53232B4A-4702-491F-8071-8C6DC03555A2}" srcOrd="0" destOrd="0" presId="urn:microsoft.com/office/officeart/2005/8/layout/list1"/>
    <dgm:cxn modelId="{563CECF8-ABB7-48EA-913F-6E63127B9F00}" type="presOf" srcId="{D1FC703B-2672-451C-8605-C1FEBDD90130}" destId="{923C38E3-B91B-4DFE-8D3C-A6165534D25D}" srcOrd="0" destOrd="0" presId="urn:microsoft.com/office/officeart/2005/8/layout/list1"/>
    <dgm:cxn modelId="{E3A21CFF-928B-47F5-A0BD-8A07E8564562}" type="presOf" srcId="{FCBE998B-6C3C-4141-B8B3-9F3F447BD9D0}" destId="{0FC37844-310D-4C92-8B71-0D333EF99E49}" srcOrd="0" destOrd="1" presId="urn:microsoft.com/office/officeart/2005/8/layout/list1"/>
    <dgm:cxn modelId="{A9C5D750-DB88-43A5-B306-AA95CD3A0545}" type="presParOf" srcId="{53232B4A-4702-491F-8071-8C6DC03555A2}" destId="{B67271BB-BB57-468C-A8A0-7FF7C730918A}" srcOrd="0" destOrd="0" presId="urn:microsoft.com/office/officeart/2005/8/layout/list1"/>
    <dgm:cxn modelId="{B9854486-952C-49FF-8361-32BEA86EA217}" type="presParOf" srcId="{B67271BB-BB57-468C-A8A0-7FF7C730918A}" destId="{9C4407FE-D3A3-470E-A31D-83F1A14B193D}" srcOrd="0" destOrd="0" presId="urn:microsoft.com/office/officeart/2005/8/layout/list1"/>
    <dgm:cxn modelId="{80DAE353-C7DC-4C6F-BD46-581E4CFC2261}" type="presParOf" srcId="{B67271BB-BB57-468C-A8A0-7FF7C730918A}" destId="{E0F15795-051F-4CB2-9C9E-BFC118BCF99A}" srcOrd="1" destOrd="0" presId="urn:microsoft.com/office/officeart/2005/8/layout/list1"/>
    <dgm:cxn modelId="{B6DED9AD-B98C-4B83-A78E-4DD8E11B9EEB}" type="presParOf" srcId="{53232B4A-4702-491F-8071-8C6DC03555A2}" destId="{9CDE83EB-6FD6-428E-AD9A-D9A06BC935E1}" srcOrd="1" destOrd="0" presId="urn:microsoft.com/office/officeart/2005/8/layout/list1"/>
    <dgm:cxn modelId="{0C2DFF5E-2217-420E-AA82-B26005A849DC}" type="presParOf" srcId="{53232B4A-4702-491F-8071-8C6DC03555A2}" destId="{923C38E3-B91B-4DFE-8D3C-A6165534D25D}" srcOrd="2" destOrd="0" presId="urn:microsoft.com/office/officeart/2005/8/layout/list1"/>
    <dgm:cxn modelId="{9360FFAC-4CD6-4C4E-A6F2-D2B78FE1A7E1}" type="presParOf" srcId="{53232B4A-4702-491F-8071-8C6DC03555A2}" destId="{D431EA78-BE2B-4340-85EE-2391EC6247FE}" srcOrd="3" destOrd="0" presId="urn:microsoft.com/office/officeart/2005/8/layout/list1"/>
    <dgm:cxn modelId="{60611F01-1620-4529-8711-56A5446A40E7}" type="presParOf" srcId="{53232B4A-4702-491F-8071-8C6DC03555A2}" destId="{E1CF7D14-89E3-4DB8-B6E0-EC3416B6C94C}" srcOrd="4" destOrd="0" presId="urn:microsoft.com/office/officeart/2005/8/layout/list1"/>
    <dgm:cxn modelId="{D212A13F-24AF-441C-A8E6-0DE59E731CB2}" type="presParOf" srcId="{E1CF7D14-89E3-4DB8-B6E0-EC3416B6C94C}" destId="{284C4D8C-89A1-4F7B-B6A8-C1B4608865E9}" srcOrd="0" destOrd="0" presId="urn:microsoft.com/office/officeart/2005/8/layout/list1"/>
    <dgm:cxn modelId="{4F3A3885-BB7E-4662-908C-31744561A074}" type="presParOf" srcId="{E1CF7D14-89E3-4DB8-B6E0-EC3416B6C94C}" destId="{0516CA9B-310C-4900-A860-F7381C08384D}" srcOrd="1" destOrd="0" presId="urn:microsoft.com/office/officeart/2005/8/layout/list1"/>
    <dgm:cxn modelId="{DA0AE6A0-0240-4B5D-A52F-B3A38F313054}" type="presParOf" srcId="{53232B4A-4702-491F-8071-8C6DC03555A2}" destId="{62BA8163-0AB7-48BF-B455-B3C55D28416D}" srcOrd="5" destOrd="0" presId="urn:microsoft.com/office/officeart/2005/8/layout/list1"/>
    <dgm:cxn modelId="{18DBA907-F4DB-452C-9BC7-CF260626A8EC}" type="presParOf" srcId="{53232B4A-4702-491F-8071-8C6DC03555A2}" destId="{50E43BF9-7F61-4062-B048-08E6B56DAA35}" srcOrd="6" destOrd="0" presId="urn:microsoft.com/office/officeart/2005/8/layout/list1"/>
    <dgm:cxn modelId="{335B723E-7772-4C93-90B3-63131BA57438}" type="presParOf" srcId="{53232B4A-4702-491F-8071-8C6DC03555A2}" destId="{280DAB06-CA11-45F0-B63B-7162FED9246D}" srcOrd="7" destOrd="0" presId="urn:microsoft.com/office/officeart/2005/8/layout/list1"/>
    <dgm:cxn modelId="{8EACA8FC-772D-4856-B226-E952BDE7C64A}" type="presParOf" srcId="{53232B4A-4702-491F-8071-8C6DC03555A2}" destId="{C308901D-1902-4E5E-81DF-C19F346980D7}" srcOrd="8" destOrd="0" presId="urn:microsoft.com/office/officeart/2005/8/layout/list1"/>
    <dgm:cxn modelId="{AA3F1DF4-822A-41A2-9B76-CB0B9D46ECDF}" type="presParOf" srcId="{C308901D-1902-4E5E-81DF-C19F346980D7}" destId="{534CD202-3442-4E7D-8A3F-9FE060383E05}" srcOrd="0" destOrd="0" presId="urn:microsoft.com/office/officeart/2005/8/layout/list1"/>
    <dgm:cxn modelId="{E1F6C363-1906-47FE-AF9A-C47046319CA7}" type="presParOf" srcId="{C308901D-1902-4E5E-81DF-C19F346980D7}" destId="{9261A0F5-714A-4FE5-BC6E-B077E0D8BE0A}" srcOrd="1" destOrd="0" presId="urn:microsoft.com/office/officeart/2005/8/layout/list1"/>
    <dgm:cxn modelId="{E2CF164D-B2E8-45C3-A75F-D6CD8D5429D4}" type="presParOf" srcId="{53232B4A-4702-491F-8071-8C6DC03555A2}" destId="{AA2B3F0C-3950-4422-B2D6-192E95109C60}" srcOrd="9" destOrd="0" presId="urn:microsoft.com/office/officeart/2005/8/layout/list1"/>
    <dgm:cxn modelId="{12F1B306-C535-4873-B09E-5994A06041AC}" type="presParOf" srcId="{53232B4A-4702-491F-8071-8C6DC03555A2}" destId="{0FC37844-310D-4C92-8B71-0D333EF99E49}" srcOrd="10" destOrd="0" presId="urn:microsoft.com/office/officeart/2005/8/layout/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14C642-1CC5-427F-BE98-9D916E028595}"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45FA2082-F4C2-4C5F-A7E5-0E86B917AF7D}">
      <dgm:prSet/>
      <dgm:spPr/>
      <dgm:t>
        <a:bodyPr/>
        <a:lstStyle/>
        <a:p>
          <a:r>
            <a:rPr lang="en-US" dirty="0"/>
            <a:t>Value of exempted outward supply: value of total outward supplies</a:t>
          </a:r>
        </a:p>
      </dgm:t>
    </dgm:pt>
    <dgm:pt modelId="{DAA958AD-B998-4204-83D5-04F742B6DEEA}" cxnId="{D4E19C3A-6E5B-41F8-945B-4869B43BCC79}" type="parTrans">
      <dgm:prSet/>
      <dgm:spPr/>
      <dgm:t>
        <a:bodyPr/>
        <a:lstStyle/>
        <a:p>
          <a:endParaRPr lang="en-US"/>
        </a:p>
      </dgm:t>
    </dgm:pt>
    <dgm:pt modelId="{5A7F1793-7DB1-44DA-8C29-77FD280B0475}" cxnId="{D4E19C3A-6E5B-41F8-945B-4869B43BCC79}" type="sibTrans">
      <dgm:prSet/>
      <dgm:spPr/>
      <dgm:t>
        <a:bodyPr/>
        <a:lstStyle/>
        <a:p>
          <a:endParaRPr lang="en-US"/>
        </a:p>
      </dgm:t>
    </dgm:pt>
    <dgm:pt modelId="{D1FC703B-2672-451C-8605-C1FEBDD90130}">
      <dgm:prSet/>
      <dgm:spPr/>
      <dgm:t>
        <a:bodyPr/>
        <a:lstStyle/>
        <a:p>
          <a:r>
            <a:rPr lang="en-US" dirty="0"/>
            <a:t>To identify outward supplies made in the guise of exempted supplies.</a:t>
          </a:r>
        </a:p>
      </dgm:t>
    </dgm:pt>
    <dgm:pt modelId="{88A280B0-FA47-4454-8C38-784341D1B62C}" cxnId="{18974E1C-2A55-4165-B5A0-1FC055D87020}" type="parTrans">
      <dgm:prSet/>
      <dgm:spPr/>
      <dgm:t>
        <a:bodyPr/>
        <a:lstStyle/>
        <a:p>
          <a:endParaRPr lang="en-US"/>
        </a:p>
      </dgm:t>
    </dgm:pt>
    <dgm:pt modelId="{3D93F08F-7B8D-4763-A363-91D2EDB97C93}" cxnId="{18974E1C-2A55-4165-B5A0-1FC055D87020}" type="sibTrans">
      <dgm:prSet/>
      <dgm:spPr/>
      <dgm:t>
        <a:bodyPr/>
        <a:lstStyle/>
        <a:p>
          <a:endParaRPr lang="en-US"/>
        </a:p>
      </dgm:t>
    </dgm:pt>
    <dgm:pt modelId="{A68BCFEE-010D-421B-9E94-FA5ECD266998}">
      <dgm:prSet/>
      <dgm:spPr/>
      <dgm:t>
        <a:bodyPr/>
        <a:lstStyle/>
        <a:p>
          <a:r>
            <a:rPr lang="en-US" dirty="0"/>
            <a:t>Input tax credit availed on inputs: Purchase price of inward supplies</a:t>
          </a:r>
        </a:p>
      </dgm:t>
    </dgm:pt>
    <dgm:pt modelId="{2033BCB5-3890-4939-8530-557A57A51593}" cxnId="{F2222428-0D0C-4DA0-A546-018F147B8FF0}" type="parTrans">
      <dgm:prSet/>
      <dgm:spPr/>
      <dgm:t>
        <a:bodyPr/>
        <a:lstStyle/>
        <a:p>
          <a:endParaRPr lang="en-US"/>
        </a:p>
      </dgm:t>
    </dgm:pt>
    <dgm:pt modelId="{D7C905AA-6E05-4B69-9A9F-07CAFEF05F42}" cxnId="{F2222428-0D0C-4DA0-A546-018F147B8FF0}" type="sibTrans">
      <dgm:prSet/>
      <dgm:spPr/>
      <dgm:t>
        <a:bodyPr/>
        <a:lstStyle/>
        <a:p>
          <a:endParaRPr lang="en-US"/>
        </a:p>
      </dgm:t>
    </dgm:pt>
    <dgm:pt modelId="{6ACA70E1-6BBC-4B5E-8944-5F8C0D1E55DD}">
      <dgm:prSet/>
      <dgm:spPr/>
      <dgm:t>
        <a:bodyPr/>
        <a:lstStyle/>
        <a:p>
          <a:r>
            <a:rPr lang="en-US" dirty="0"/>
            <a:t>i) Non reversal of credit/payment of duty on inputs rejected/short received/cleared to other units/cleared as spare during warranty period</a:t>
          </a:r>
        </a:p>
      </dgm:t>
    </dgm:pt>
    <dgm:pt modelId="{79094EF6-9602-43BD-9EE5-BB54D46BAE8B}" cxnId="{F46EAB65-88E6-4DD0-AFBB-5BAE884655A0}" type="parTrans">
      <dgm:prSet/>
      <dgm:spPr/>
      <dgm:t>
        <a:bodyPr/>
        <a:lstStyle/>
        <a:p>
          <a:endParaRPr lang="en-US"/>
        </a:p>
      </dgm:t>
    </dgm:pt>
    <dgm:pt modelId="{F5F12990-B80D-45AD-8239-1D473CCDFE49}" cxnId="{F46EAB65-88E6-4DD0-AFBB-5BAE884655A0}" type="sibTrans">
      <dgm:prSet/>
      <dgm:spPr/>
      <dgm:t>
        <a:bodyPr/>
        <a:lstStyle/>
        <a:p>
          <a:endParaRPr lang="en-US"/>
        </a:p>
      </dgm:t>
    </dgm:pt>
    <dgm:pt modelId="{BF41F41E-FED9-476E-A6B6-4F33FFAEA1B6}">
      <dgm:prSet/>
      <dgm:spPr/>
      <dgm:t>
        <a:bodyPr/>
        <a:lstStyle/>
        <a:p>
          <a:r>
            <a:rPr lang="en-US" dirty="0"/>
            <a:t>Value of Zero-rated supply : Total supply</a:t>
          </a:r>
        </a:p>
      </dgm:t>
    </dgm:pt>
    <dgm:pt modelId="{E30DE6B8-1E44-47E0-A233-F002C11C5C92}" cxnId="{4EFF1092-206F-43FE-AF13-1FD289EF0EB3}" type="parTrans">
      <dgm:prSet/>
      <dgm:spPr/>
      <dgm:t>
        <a:bodyPr/>
        <a:lstStyle/>
        <a:p>
          <a:endParaRPr lang="en-US"/>
        </a:p>
      </dgm:t>
    </dgm:pt>
    <dgm:pt modelId="{F4A37D65-2923-4C8B-8E3A-054CCFD34033}" cxnId="{4EFF1092-206F-43FE-AF13-1FD289EF0EB3}" type="sibTrans">
      <dgm:prSet/>
      <dgm:spPr/>
      <dgm:t>
        <a:bodyPr/>
        <a:lstStyle/>
        <a:p>
          <a:endParaRPr lang="en-US"/>
        </a:p>
      </dgm:t>
    </dgm:pt>
    <dgm:pt modelId="{76C7CE5B-2488-4770-A921-4220A3647481}">
      <dgm:prSet/>
      <dgm:spPr/>
      <dgm:t>
        <a:bodyPr/>
        <a:lstStyle/>
        <a:p>
          <a:r>
            <a:rPr lang="en-US" dirty="0"/>
            <a:t>i) To identify outward supplies made in the guise of zero-rated supplies.</a:t>
          </a:r>
        </a:p>
      </dgm:t>
    </dgm:pt>
    <dgm:pt modelId="{2EA991F1-9677-4DFC-8621-B4579614A081}" cxnId="{7B297877-60C8-451F-AD69-2C7ACDB813E8}" type="parTrans">
      <dgm:prSet/>
      <dgm:spPr/>
      <dgm:t>
        <a:bodyPr/>
        <a:lstStyle/>
        <a:p>
          <a:endParaRPr lang="en-US"/>
        </a:p>
      </dgm:t>
    </dgm:pt>
    <dgm:pt modelId="{2E73A650-53C3-4082-A3DD-4D51AD0A6A2B}" cxnId="{7B297877-60C8-451F-AD69-2C7ACDB813E8}" type="sibTrans">
      <dgm:prSet/>
      <dgm:spPr/>
      <dgm:t>
        <a:bodyPr/>
        <a:lstStyle/>
        <a:p>
          <a:endParaRPr lang="en-US"/>
        </a:p>
      </dgm:t>
    </dgm:pt>
    <dgm:pt modelId="{F560DB26-A414-40C3-B347-6DA758B21701}">
      <dgm:prSet/>
      <dgm:spPr/>
      <dgm:t>
        <a:bodyPr/>
        <a:lstStyle/>
        <a:p>
          <a:r>
            <a:rPr lang="en-US" dirty="0"/>
            <a:t>To identify supply of essential parts of outward supply as exempted supplies.</a:t>
          </a:r>
          <a:endParaRPr lang="en-IN" dirty="0"/>
        </a:p>
      </dgm:t>
    </dgm:pt>
    <dgm:pt modelId="{58573C77-572A-4BAD-8275-06D9FBDD897A}" cxnId="{D085E80F-8DA0-4C13-852A-C939915F6900}" type="parTrans">
      <dgm:prSet/>
      <dgm:spPr/>
      <dgm:t>
        <a:bodyPr/>
        <a:lstStyle/>
        <a:p>
          <a:endParaRPr lang="en-IN"/>
        </a:p>
      </dgm:t>
    </dgm:pt>
    <dgm:pt modelId="{4FF74B0F-319A-47AA-BB12-F5765A6A76EA}" cxnId="{D085E80F-8DA0-4C13-852A-C939915F6900}" type="sibTrans">
      <dgm:prSet/>
      <dgm:spPr/>
      <dgm:t>
        <a:bodyPr/>
        <a:lstStyle/>
        <a:p>
          <a:endParaRPr lang="en-IN"/>
        </a:p>
      </dgm:t>
    </dgm:pt>
    <dgm:pt modelId="{5EF13CB0-ED6B-477D-8CC0-954507F1F1D7}">
      <dgm:prSet/>
      <dgm:spPr/>
      <dgm:t>
        <a:bodyPr/>
        <a:lstStyle/>
        <a:p>
          <a:r>
            <a:rPr lang="en-US" dirty="0"/>
            <a:t>To identify under valuation of outward supplies by overvaluing exempted outward supp</a:t>
          </a:r>
          <a:endParaRPr lang="en-IN" dirty="0"/>
        </a:p>
      </dgm:t>
    </dgm:pt>
    <dgm:pt modelId="{8A9A86C3-2FC6-47E0-9054-B318A69FBBFC}" cxnId="{BA2CB90E-701E-42D6-BF54-FF5CC23F11B7}" type="parTrans">
      <dgm:prSet/>
      <dgm:spPr/>
      <dgm:t>
        <a:bodyPr/>
        <a:lstStyle/>
        <a:p>
          <a:endParaRPr lang="en-IN"/>
        </a:p>
      </dgm:t>
    </dgm:pt>
    <dgm:pt modelId="{95413DA8-D7C9-4680-8869-8AD9DA4BD459}" cxnId="{BA2CB90E-701E-42D6-BF54-FF5CC23F11B7}" type="sibTrans">
      <dgm:prSet/>
      <dgm:spPr/>
      <dgm:t>
        <a:bodyPr/>
        <a:lstStyle/>
        <a:p>
          <a:endParaRPr lang="en-IN"/>
        </a:p>
      </dgm:t>
    </dgm:pt>
    <dgm:pt modelId="{58074D20-DB33-4757-B3C9-E6C32E0E22AB}">
      <dgm:prSet/>
      <dgm:spPr/>
      <dgm:t>
        <a:bodyPr/>
        <a:lstStyle/>
        <a:p>
          <a:r>
            <a:rPr lang="en-US" dirty="0"/>
            <a:t>ii) To identify under valuation of outward supplies by overvaluing zero rated supply outward supply</a:t>
          </a:r>
          <a:endParaRPr lang="en-IN" dirty="0"/>
        </a:p>
      </dgm:t>
    </dgm:pt>
    <dgm:pt modelId="{0870200F-8302-4153-9266-818C167B1BE6}" cxnId="{E19AA73E-E63E-4185-8355-0A05B02BB2DF}" type="parTrans">
      <dgm:prSet/>
      <dgm:spPr/>
      <dgm:t>
        <a:bodyPr/>
        <a:lstStyle/>
        <a:p>
          <a:endParaRPr lang="en-IN"/>
        </a:p>
      </dgm:t>
    </dgm:pt>
    <dgm:pt modelId="{ED1E729E-B9C9-4752-871A-84F314BD5C59}" cxnId="{E19AA73E-E63E-4185-8355-0A05B02BB2DF}" type="sibTrans">
      <dgm:prSet/>
      <dgm:spPr/>
      <dgm:t>
        <a:bodyPr/>
        <a:lstStyle/>
        <a:p>
          <a:endParaRPr lang="en-IN"/>
        </a:p>
      </dgm:t>
    </dgm:pt>
    <dgm:pt modelId="{53232B4A-4702-491F-8071-8C6DC03555A2}" type="pres">
      <dgm:prSet presAssocID="{2214C642-1CC5-427F-BE98-9D916E028595}" presName="linear" presStyleCnt="0">
        <dgm:presLayoutVars>
          <dgm:dir/>
          <dgm:animLvl val="lvl"/>
          <dgm:resizeHandles val="exact"/>
        </dgm:presLayoutVars>
      </dgm:prSet>
      <dgm:spPr/>
    </dgm:pt>
    <dgm:pt modelId="{B67271BB-BB57-468C-A8A0-7FF7C730918A}" type="pres">
      <dgm:prSet presAssocID="{45FA2082-F4C2-4C5F-A7E5-0E86B917AF7D}" presName="parentLin" presStyleCnt="0"/>
      <dgm:spPr/>
    </dgm:pt>
    <dgm:pt modelId="{9C4407FE-D3A3-470E-A31D-83F1A14B193D}" type="pres">
      <dgm:prSet presAssocID="{45FA2082-F4C2-4C5F-A7E5-0E86B917AF7D}" presName="parentLeftMargin" presStyleLbl="node1" presStyleIdx="0" presStyleCnt="3"/>
      <dgm:spPr/>
    </dgm:pt>
    <dgm:pt modelId="{E0F15795-051F-4CB2-9C9E-BFC118BCF99A}" type="pres">
      <dgm:prSet presAssocID="{45FA2082-F4C2-4C5F-A7E5-0E86B917AF7D}" presName="parentText" presStyleLbl="node1" presStyleIdx="0" presStyleCnt="3">
        <dgm:presLayoutVars>
          <dgm:chMax val="0"/>
          <dgm:bulletEnabled val="1"/>
        </dgm:presLayoutVars>
      </dgm:prSet>
      <dgm:spPr/>
    </dgm:pt>
    <dgm:pt modelId="{9CDE83EB-6FD6-428E-AD9A-D9A06BC935E1}" type="pres">
      <dgm:prSet presAssocID="{45FA2082-F4C2-4C5F-A7E5-0E86B917AF7D}" presName="negativeSpace" presStyleCnt="0"/>
      <dgm:spPr/>
    </dgm:pt>
    <dgm:pt modelId="{923C38E3-B91B-4DFE-8D3C-A6165534D25D}" type="pres">
      <dgm:prSet presAssocID="{45FA2082-F4C2-4C5F-A7E5-0E86B917AF7D}" presName="childText" presStyleLbl="conFgAcc1" presStyleIdx="0" presStyleCnt="3">
        <dgm:presLayoutVars>
          <dgm:bulletEnabled val="1"/>
        </dgm:presLayoutVars>
      </dgm:prSet>
      <dgm:spPr/>
    </dgm:pt>
    <dgm:pt modelId="{D431EA78-BE2B-4340-85EE-2391EC6247FE}" type="pres">
      <dgm:prSet presAssocID="{5A7F1793-7DB1-44DA-8C29-77FD280B0475}" presName="spaceBetweenRectangles" presStyleCnt="0"/>
      <dgm:spPr/>
    </dgm:pt>
    <dgm:pt modelId="{E1CF7D14-89E3-4DB8-B6E0-EC3416B6C94C}" type="pres">
      <dgm:prSet presAssocID="{A68BCFEE-010D-421B-9E94-FA5ECD266998}" presName="parentLin" presStyleCnt="0"/>
      <dgm:spPr/>
    </dgm:pt>
    <dgm:pt modelId="{284C4D8C-89A1-4F7B-B6A8-C1B4608865E9}" type="pres">
      <dgm:prSet presAssocID="{A68BCFEE-010D-421B-9E94-FA5ECD266998}" presName="parentLeftMargin" presStyleLbl="node1" presStyleIdx="0" presStyleCnt="3"/>
      <dgm:spPr/>
    </dgm:pt>
    <dgm:pt modelId="{0516CA9B-310C-4900-A860-F7381C08384D}" type="pres">
      <dgm:prSet presAssocID="{A68BCFEE-010D-421B-9E94-FA5ECD266998}" presName="parentText" presStyleLbl="node1" presStyleIdx="1" presStyleCnt="3">
        <dgm:presLayoutVars>
          <dgm:chMax val="0"/>
          <dgm:bulletEnabled val="1"/>
        </dgm:presLayoutVars>
      </dgm:prSet>
      <dgm:spPr/>
    </dgm:pt>
    <dgm:pt modelId="{62BA8163-0AB7-48BF-B455-B3C55D28416D}" type="pres">
      <dgm:prSet presAssocID="{A68BCFEE-010D-421B-9E94-FA5ECD266998}" presName="negativeSpace" presStyleCnt="0"/>
      <dgm:spPr/>
    </dgm:pt>
    <dgm:pt modelId="{50E43BF9-7F61-4062-B048-08E6B56DAA35}" type="pres">
      <dgm:prSet presAssocID="{A68BCFEE-010D-421B-9E94-FA5ECD266998}" presName="childText" presStyleLbl="conFgAcc1" presStyleIdx="1" presStyleCnt="3">
        <dgm:presLayoutVars>
          <dgm:bulletEnabled val="1"/>
        </dgm:presLayoutVars>
      </dgm:prSet>
      <dgm:spPr/>
    </dgm:pt>
    <dgm:pt modelId="{280DAB06-CA11-45F0-B63B-7162FED9246D}" type="pres">
      <dgm:prSet presAssocID="{D7C905AA-6E05-4B69-9A9F-07CAFEF05F42}" presName="spaceBetweenRectangles" presStyleCnt="0"/>
      <dgm:spPr/>
    </dgm:pt>
    <dgm:pt modelId="{C308901D-1902-4E5E-81DF-C19F346980D7}" type="pres">
      <dgm:prSet presAssocID="{BF41F41E-FED9-476E-A6B6-4F33FFAEA1B6}" presName="parentLin" presStyleCnt="0"/>
      <dgm:spPr/>
    </dgm:pt>
    <dgm:pt modelId="{534CD202-3442-4E7D-8A3F-9FE060383E05}" type="pres">
      <dgm:prSet presAssocID="{BF41F41E-FED9-476E-A6B6-4F33FFAEA1B6}" presName="parentLeftMargin" presStyleLbl="node1" presStyleIdx="1" presStyleCnt="3"/>
      <dgm:spPr/>
    </dgm:pt>
    <dgm:pt modelId="{9261A0F5-714A-4FE5-BC6E-B077E0D8BE0A}" type="pres">
      <dgm:prSet presAssocID="{BF41F41E-FED9-476E-A6B6-4F33FFAEA1B6}" presName="parentText" presStyleLbl="node1" presStyleIdx="2" presStyleCnt="3">
        <dgm:presLayoutVars>
          <dgm:chMax val="0"/>
          <dgm:bulletEnabled val="1"/>
        </dgm:presLayoutVars>
      </dgm:prSet>
      <dgm:spPr/>
    </dgm:pt>
    <dgm:pt modelId="{AA2B3F0C-3950-4422-B2D6-192E95109C60}" type="pres">
      <dgm:prSet presAssocID="{BF41F41E-FED9-476E-A6B6-4F33FFAEA1B6}" presName="negativeSpace" presStyleCnt="0"/>
      <dgm:spPr/>
    </dgm:pt>
    <dgm:pt modelId="{0FC37844-310D-4C92-8B71-0D333EF99E49}" type="pres">
      <dgm:prSet presAssocID="{BF41F41E-FED9-476E-A6B6-4F33FFAEA1B6}" presName="childText" presStyleLbl="conFgAcc1" presStyleIdx="2" presStyleCnt="3">
        <dgm:presLayoutVars>
          <dgm:bulletEnabled val="1"/>
        </dgm:presLayoutVars>
      </dgm:prSet>
      <dgm:spPr/>
    </dgm:pt>
  </dgm:ptLst>
  <dgm:cxnLst>
    <dgm:cxn modelId="{BA2CB90E-701E-42D6-BF54-FF5CC23F11B7}" srcId="{45FA2082-F4C2-4C5F-A7E5-0E86B917AF7D}" destId="{5EF13CB0-ED6B-477D-8CC0-954507F1F1D7}" srcOrd="2" destOrd="0" parTransId="{8A9A86C3-2FC6-47E0-9054-B318A69FBBFC}" sibTransId="{95413DA8-D7C9-4680-8869-8AD9DA4BD459}"/>
    <dgm:cxn modelId="{D085E80F-8DA0-4C13-852A-C939915F6900}" srcId="{45FA2082-F4C2-4C5F-A7E5-0E86B917AF7D}" destId="{F560DB26-A414-40C3-B347-6DA758B21701}" srcOrd="1" destOrd="0" parTransId="{58573C77-572A-4BAD-8275-06D9FBDD897A}" sibTransId="{4FF74B0F-319A-47AA-BB12-F5765A6A76EA}"/>
    <dgm:cxn modelId="{B7CFEA0F-A2ED-4F3E-AD7A-95312D5CBF1A}" type="presOf" srcId="{45FA2082-F4C2-4C5F-A7E5-0E86B917AF7D}" destId="{9C4407FE-D3A3-470E-A31D-83F1A14B193D}" srcOrd="0" destOrd="0" presId="urn:microsoft.com/office/officeart/2005/8/layout/list1"/>
    <dgm:cxn modelId="{18974E1C-2A55-4165-B5A0-1FC055D87020}" srcId="{45FA2082-F4C2-4C5F-A7E5-0E86B917AF7D}" destId="{D1FC703B-2672-451C-8605-C1FEBDD90130}" srcOrd="0" destOrd="0" parTransId="{88A280B0-FA47-4454-8C38-784341D1B62C}" sibTransId="{3D93F08F-7B8D-4763-A363-91D2EDB97C93}"/>
    <dgm:cxn modelId="{84A96520-B84B-4021-9AF3-368C072A547E}" type="presOf" srcId="{5EF13CB0-ED6B-477D-8CC0-954507F1F1D7}" destId="{923C38E3-B91B-4DFE-8D3C-A6165534D25D}" srcOrd="0" destOrd="2" presId="urn:microsoft.com/office/officeart/2005/8/layout/list1"/>
    <dgm:cxn modelId="{F2222428-0D0C-4DA0-A546-018F147B8FF0}" srcId="{2214C642-1CC5-427F-BE98-9D916E028595}" destId="{A68BCFEE-010D-421B-9E94-FA5ECD266998}" srcOrd="1" destOrd="0" parTransId="{2033BCB5-3890-4939-8530-557A57A51593}" sibTransId="{D7C905AA-6E05-4B69-9A9F-07CAFEF05F42}"/>
    <dgm:cxn modelId="{318BCA2A-0CBE-4FA3-8C58-C6432E8336A6}" type="presOf" srcId="{A68BCFEE-010D-421B-9E94-FA5ECD266998}" destId="{284C4D8C-89A1-4F7B-B6A8-C1B4608865E9}" srcOrd="0" destOrd="0" presId="urn:microsoft.com/office/officeart/2005/8/layout/list1"/>
    <dgm:cxn modelId="{6CBFE633-EFF0-47BB-8FF8-70BB8EFCDA5C}" type="presOf" srcId="{F560DB26-A414-40C3-B347-6DA758B21701}" destId="{923C38E3-B91B-4DFE-8D3C-A6165534D25D}" srcOrd="0" destOrd="1" presId="urn:microsoft.com/office/officeart/2005/8/layout/list1"/>
    <dgm:cxn modelId="{D4E19C3A-6E5B-41F8-945B-4869B43BCC79}" srcId="{2214C642-1CC5-427F-BE98-9D916E028595}" destId="{45FA2082-F4C2-4C5F-A7E5-0E86B917AF7D}" srcOrd="0" destOrd="0" parTransId="{DAA958AD-B998-4204-83D5-04F742B6DEEA}" sibTransId="{5A7F1793-7DB1-44DA-8C29-77FD280B0475}"/>
    <dgm:cxn modelId="{E19AA73E-E63E-4185-8355-0A05B02BB2DF}" srcId="{BF41F41E-FED9-476E-A6B6-4F33FFAEA1B6}" destId="{58074D20-DB33-4757-B3C9-E6C32E0E22AB}" srcOrd="1" destOrd="0" parTransId="{0870200F-8302-4153-9266-818C167B1BE6}" sibTransId="{ED1E729E-B9C9-4752-871A-84F314BD5C59}"/>
    <dgm:cxn modelId="{F46EAB65-88E6-4DD0-AFBB-5BAE884655A0}" srcId="{A68BCFEE-010D-421B-9E94-FA5ECD266998}" destId="{6ACA70E1-6BBC-4B5E-8944-5F8C0D1E55DD}" srcOrd="0" destOrd="0" parTransId="{79094EF6-9602-43BD-9EE5-BB54D46BAE8B}" sibTransId="{F5F12990-B80D-45AD-8239-1D473CCDFE49}"/>
    <dgm:cxn modelId="{7B297877-60C8-451F-AD69-2C7ACDB813E8}" srcId="{BF41F41E-FED9-476E-A6B6-4F33FFAEA1B6}" destId="{76C7CE5B-2488-4770-A921-4220A3647481}" srcOrd="0" destOrd="0" parTransId="{2EA991F1-9677-4DFC-8621-B4579614A081}" sibTransId="{2E73A650-53C3-4082-A3DD-4D51AD0A6A2B}"/>
    <dgm:cxn modelId="{4EFF1092-206F-43FE-AF13-1FD289EF0EB3}" srcId="{2214C642-1CC5-427F-BE98-9D916E028595}" destId="{BF41F41E-FED9-476E-A6B6-4F33FFAEA1B6}" srcOrd="2" destOrd="0" parTransId="{E30DE6B8-1E44-47E0-A233-F002C11C5C92}" sibTransId="{F4A37D65-2923-4C8B-8E3A-054CCFD34033}"/>
    <dgm:cxn modelId="{5CA1699E-29B9-49E3-AB40-310B643779E8}" type="presOf" srcId="{58074D20-DB33-4757-B3C9-E6C32E0E22AB}" destId="{0FC37844-310D-4C92-8B71-0D333EF99E49}" srcOrd="0" destOrd="1" presId="urn:microsoft.com/office/officeart/2005/8/layout/list1"/>
    <dgm:cxn modelId="{23025AC4-61AC-4339-B737-B99EB24131F8}" type="presOf" srcId="{BF41F41E-FED9-476E-A6B6-4F33FFAEA1B6}" destId="{9261A0F5-714A-4FE5-BC6E-B077E0D8BE0A}" srcOrd="1" destOrd="0" presId="urn:microsoft.com/office/officeart/2005/8/layout/list1"/>
    <dgm:cxn modelId="{13302BCA-D259-4785-BEFA-2BE1F0C60200}" type="presOf" srcId="{6ACA70E1-6BBC-4B5E-8944-5F8C0D1E55DD}" destId="{50E43BF9-7F61-4062-B048-08E6B56DAA35}" srcOrd="0" destOrd="0" presId="urn:microsoft.com/office/officeart/2005/8/layout/list1"/>
    <dgm:cxn modelId="{0C1298CF-A85F-4D87-BAEA-6AA8506B6A3D}" type="presOf" srcId="{76C7CE5B-2488-4770-A921-4220A3647481}" destId="{0FC37844-310D-4C92-8B71-0D333EF99E49}" srcOrd="0" destOrd="0" presId="urn:microsoft.com/office/officeart/2005/8/layout/list1"/>
    <dgm:cxn modelId="{EF5ACDDC-EF45-4083-91B2-7E0D5EB2CFDB}" type="presOf" srcId="{BF41F41E-FED9-476E-A6B6-4F33FFAEA1B6}" destId="{534CD202-3442-4E7D-8A3F-9FE060383E05}" srcOrd="0" destOrd="0" presId="urn:microsoft.com/office/officeart/2005/8/layout/list1"/>
    <dgm:cxn modelId="{D054ECDF-C46E-4193-9BC8-680D954E4C71}" type="presOf" srcId="{45FA2082-F4C2-4C5F-A7E5-0E86B917AF7D}" destId="{E0F15795-051F-4CB2-9C9E-BFC118BCF99A}" srcOrd="1" destOrd="0" presId="urn:microsoft.com/office/officeart/2005/8/layout/list1"/>
    <dgm:cxn modelId="{4FBD43E3-8CC2-4FDE-B480-060EE7BB40F6}" type="presOf" srcId="{A68BCFEE-010D-421B-9E94-FA5ECD266998}" destId="{0516CA9B-310C-4900-A860-F7381C08384D}" srcOrd="1" destOrd="0" presId="urn:microsoft.com/office/officeart/2005/8/layout/list1"/>
    <dgm:cxn modelId="{E49D82E7-FF2B-4F0B-8A45-14EE656B9B74}" type="presOf" srcId="{2214C642-1CC5-427F-BE98-9D916E028595}" destId="{53232B4A-4702-491F-8071-8C6DC03555A2}" srcOrd="0" destOrd="0" presId="urn:microsoft.com/office/officeart/2005/8/layout/list1"/>
    <dgm:cxn modelId="{563CECF8-ABB7-48EA-913F-6E63127B9F00}" type="presOf" srcId="{D1FC703B-2672-451C-8605-C1FEBDD90130}" destId="{923C38E3-B91B-4DFE-8D3C-A6165534D25D}" srcOrd="0" destOrd="0" presId="urn:microsoft.com/office/officeart/2005/8/layout/list1"/>
    <dgm:cxn modelId="{A9C5D750-DB88-43A5-B306-AA95CD3A0545}" type="presParOf" srcId="{53232B4A-4702-491F-8071-8C6DC03555A2}" destId="{B67271BB-BB57-468C-A8A0-7FF7C730918A}" srcOrd="0" destOrd="0" presId="urn:microsoft.com/office/officeart/2005/8/layout/list1"/>
    <dgm:cxn modelId="{B9854486-952C-49FF-8361-32BEA86EA217}" type="presParOf" srcId="{B67271BB-BB57-468C-A8A0-7FF7C730918A}" destId="{9C4407FE-D3A3-470E-A31D-83F1A14B193D}" srcOrd="0" destOrd="0" presId="urn:microsoft.com/office/officeart/2005/8/layout/list1"/>
    <dgm:cxn modelId="{80DAE353-C7DC-4C6F-BD46-581E4CFC2261}" type="presParOf" srcId="{B67271BB-BB57-468C-A8A0-7FF7C730918A}" destId="{E0F15795-051F-4CB2-9C9E-BFC118BCF99A}" srcOrd="1" destOrd="0" presId="urn:microsoft.com/office/officeart/2005/8/layout/list1"/>
    <dgm:cxn modelId="{B6DED9AD-B98C-4B83-A78E-4DD8E11B9EEB}" type="presParOf" srcId="{53232B4A-4702-491F-8071-8C6DC03555A2}" destId="{9CDE83EB-6FD6-428E-AD9A-D9A06BC935E1}" srcOrd="1" destOrd="0" presId="urn:microsoft.com/office/officeart/2005/8/layout/list1"/>
    <dgm:cxn modelId="{0C2DFF5E-2217-420E-AA82-B26005A849DC}" type="presParOf" srcId="{53232B4A-4702-491F-8071-8C6DC03555A2}" destId="{923C38E3-B91B-4DFE-8D3C-A6165534D25D}" srcOrd="2" destOrd="0" presId="urn:microsoft.com/office/officeart/2005/8/layout/list1"/>
    <dgm:cxn modelId="{9360FFAC-4CD6-4C4E-A6F2-D2B78FE1A7E1}" type="presParOf" srcId="{53232B4A-4702-491F-8071-8C6DC03555A2}" destId="{D431EA78-BE2B-4340-85EE-2391EC6247FE}" srcOrd="3" destOrd="0" presId="urn:microsoft.com/office/officeart/2005/8/layout/list1"/>
    <dgm:cxn modelId="{60611F01-1620-4529-8711-56A5446A40E7}" type="presParOf" srcId="{53232B4A-4702-491F-8071-8C6DC03555A2}" destId="{E1CF7D14-89E3-4DB8-B6E0-EC3416B6C94C}" srcOrd="4" destOrd="0" presId="urn:microsoft.com/office/officeart/2005/8/layout/list1"/>
    <dgm:cxn modelId="{D212A13F-24AF-441C-A8E6-0DE59E731CB2}" type="presParOf" srcId="{E1CF7D14-89E3-4DB8-B6E0-EC3416B6C94C}" destId="{284C4D8C-89A1-4F7B-B6A8-C1B4608865E9}" srcOrd="0" destOrd="0" presId="urn:microsoft.com/office/officeart/2005/8/layout/list1"/>
    <dgm:cxn modelId="{4F3A3885-BB7E-4662-908C-31744561A074}" type="presParOf" srcId="{E1CF7D14-89E3-4DB8-B6E0-EC3416B6C94C}" destId="{0516CA9B-310C-4900-A860-F7381C08384D}" srcOrd="1" destOrd="0" presId="urn:microsoft.com/office/officeart/2005/8/layout/list1"/>
    <dgm:cxn modelId="{DA0AE6A0-0240-4B5D-A52F-B3A38F313054}" type="presParOf" srcId="{53232B4A-4702-491F-8071-8C6DC03555A2}" destId="{62BA8163-0AB7-48BF-B455-B3C55D28416D}" srcOrd="5" destOrd="0" presId="urn:microsoft.com/office/officeart/2005/8/layout/list1"/>
    <dgm:cxn modelId="{18DBA907-F4DB-452C-9BC7-CF260626A8EC}" type="presParOf" srcId="{53232B4A-4702-491F-8071-8C6DC03555A2}" destId="{50E43BF9-7F61-4062-B048-08E6B56DAA35}" srcOrd="6" destOrd="0" presId="urn:microsoft.com/office/officeart/2005/8/layout/list1"/>
    <dgm:cxn modelId="{335B723E-7772-4C93-90B3-63131BA57438}" type="presParOf" srcId="{53232B4A-4702-491F-8071-8C6DC03555A2}" destId="{280DAB06-CA11-45F0-B63B-7162FED9246D}" srcOrd="7" destOrd="0" presId="urn:microsoft.com/office/officeart/2005/8/layout/list1"/>
    <dgm:cxn modelId="{8EACA8FC-772D-4856-B226-E952BDE7C64A}" type="presParOf" srcId="{53232B4A-4702-491F-8071-8C6DC03555A2}" destId="{C308901D-1902-4E5E-81DF-C19F346980D7}" srcOrd="8" destOrd="0" presId="urn:microsoft.com/office/officeart/2005/8/layout/list1"/>
    <dgm:cxn modelId="{AA3F1DF4-822A-41A2-9B76-CB0B9D46ECDF}" type="presParOf" srcId="{C308901D-1902-4E5E-81DF-C19F346980D7}" destId="{534CD202-3442-4E7D-8A3F-9FE060383E05}" srcOrd="0" destOrd="0" presId="urn:microsoft.com/office/officeart/2005/8/layout/list1"/>
    <dgm:cxn modelId="{E1F6C363-1906-47FE-AF9A-C47046319CA7}" type="presParOf" srcId="{C308901D-1902-4E5E-81DF-C19F346980D7}" destId="{9261A0F5-714A-4FE5-BC6E-B077E0D8BE0A}" srcOrd="1" destOrd="0" presId="urn:microsoft.com/office/officeart/2005/8/layout/list1"/>
    <dgm:cxn modelId="{E2CF164D-B2E8-45C3-A75F-D6CD8D5429D4}" type="presParOf" srcId="{53232B4A-4702-491F-8071-8C6DC03555A2}" destId="{AA2B3F0C-3950-4422-B2D6-192E95109C60}" srcOrd="9" destOrd="0" presId="urn:microsoft.com/office/officeart/2005/8/layout/list1"/>
    <dgm:cxn modelId="{12F1B306-C535-4873-B09E-5994A06041AC}" type="presParOf" srcId="{53232B4A-4702-491F-8071-8C6DC03555A2}" destId="{0FC37844-310D-4C92-8B71-0D333EF99E49}" srcOrd="10" destOrd="0" presId="urn:microsoft.com/office/officeart/2005/8/layout/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214C642-1CC5-427F-BE98-9D916E028595}"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45FA2082-F4C2-4C5F-A7E5-0E86B917AF7D}">
      <dgm:prSet/>
      <dgm:spPr/>
      <dgm:t>
        <a:bodyPr/>
        <a:lstStyle/>
        <a:p>
          <a:r>
            <a:rPr lang="en-IN" dirty="0"/>
            <a:t>Non-GST Supply : Total supply</a:t>
          </a:r>
          <a:endParaRPr lang="en-US" dirty="0"/>
        </a:p>
      </dgm:t>
    </dgm:pt>
    <dgm:pt modelId="{DAA958AD-B998-4204-83D5-04F742B6DEEA}" cxnId="{D4E19C3A-6E5B-41F8-945B-4869B43BCC79}" type="parTrans">
      <dgm:prSet/>
      <dgm:spPr/>
      <dgm:t>
        <a:bodyPr/>
        <a:lstStyle/>
        <a:p>
          <a:endParaRPr lang="en-US"/>
        </a:p>
      </dgm:t>
    </dgm:pt>
    <dgm:pt modelId="{5A7F1793-7DB1-44DA-8C29-77FD280B0475}" cxnId="{D4E19C3A-6E5B-41F8-945B-4869B43BCC79}" type="sibTrans">
      <dgm:prSet/>
      <dgm:spPr/>
      <dgm:t>
        <a:bodyPr/>
        <a:lstStyle/>
        <a:p>
          <a:endParaRPr lang="en-US"/>
        </a:p>
      </dgm:t>
    </dgm:pt>
    <dgm:pt modelId="{D1FC703B-2672-451C-8605-C1FEBDD90130}">
      <dgm:prSet/>
      <dgm:spPr/>
      <dgm:t>
        <a:bodyPr/>
        <a:lstStyle/>
        <a:p>
          <a:r>
            <a:rPr lang="en-US"/>
            <a:t>i) To identify outward supplies made in the guise of non-GST supplies.</a:t>
          </a:r>
          <a:endParaRPr lang="en-US" dirty="0"/>
        </a:p>
      </dgm:t>
    </dgm:pt>
    <dgm:pt modelId="{88A280B0-FA47-4454-8C38-784341D1B62C}" cxnId="{18974E1C-2A55-4165-B5A0-1FC055D87020}" type="parTrans">
      <dgm:prSet/>
      <dgm:spPr/>
      <dgm:t>
        <a:bodyPr/>
        <a:lstStyle/>
        <a:p>
          <a:endParaRPr lang="en-US"/>
        </a:p>
      </dgm:t>
    </dgm:pt>
    <dgm:pt modelId="{3D93F08F-7B8D-4763-A363-91D2EDB97C93}" cxnId="{18974E1C-2A55-4165-B5A0-1FC055D87020}" type="sibTrans">
      <dgm:prSet/>
      <dgm:spPr/>
      <dgm:t>
        <a:bodyPr/>
        <a:lstStyle/>
        <a:p>
          <a:endParaRPr lang="en-US"/>
        </a:p>
      </dgm:t>
    </dgm:pt>
    <dgm:pt modelId="{9B09C681-1198-41B1-AD05-B24A41D34EA2}">
      <dgm:prSet/>
      <dgm:spPr/>
      <dgm:t>
        <a:bodyPr/>
        <a:lstStyle/>
        <a:p>
          <a:r>
            <a:rPr lang="en-US" dirty="0"/>
            <a:t>ii) To identify supply of essential parts of outward supply as non-GST supplies.</a:t>
          </a:r>
          <a:endParaRPr lang="en-IN" dirty="0"/>
        </a:p>
      </dgm:t>
    </dgm:pt>
    <dgm:pt modelId="{47934973-CA07-4FDB-9EB7-09F7063792DC}" cxnId="{5E20E447-5591-4E27-96B5-445DEB0BF8BE}" type="parTrans">
      <dgm:prSet/>
      <dgm:spPr/>
      <dgm:t>
        <a:bodyPr/>
        <a:lstStyle/>
        <a:p>
          <a:endParaRPr lang="en-IN"/>
        </a:p>
      </dgm:t>
    </dgm:pt>
    <dgm:pt modelId="{1817EDCF-B9B0-4D28-98DF-343B2798470C}" cxnId="{5E20E447-5591-4E27-96B5-445DEB0BF8BE}" type="sibTrans">
      <dgm:prSet/>
      <dgm:spPr/>
      <dgm:t>
        <a:bodyPr/>
        <a:lstStyle/>
        <a:p>
          <a:endParaRPr lang="en-IN"/>
        </a:p>
      </dgm:t>
    </dgm:pt>
    <dgm:pt modelId="{D6DE34D6-E2A2-4220-9591-E2D8C33A164A}">
      <dgm:prSet/>
      <dgm:spPr/>
      <dgm:t>
        <a:bodyPr/>
        <a:lstStyle/>
        <a:p>
          <a:r>
            <a:rPr lang="en-US" dirty="0"/>
            <a:t>iii) To identify under valuation of outward supplies by overvaluing Non-GST outward supply</a:t>
          </a:r>
          <a:endParaRPr lang="en-IN" dirty="0"/>
        </a:p>
      </dgm:t>
    </dgm:pt>
    <dgm:pt modelId="{781EBE06-D5E1-4736-B24D-46D9B0015788}" cxnId="{13504212-7FE4-4838-ADFB-1B0DE0F8ACF3}" type="parTrans">
      <dgm:prSet/>
      <dgm:spPr/>
      <dgm:t>
        <a:bodyPr/>
        <a:lstStyle/>
        <a:p>
          <a:endParaRPr lang="en-IN"/>
        </a:p>
      </dgm:t>
    </dgm:pt>
    <dgm:pt modelId="{21F931A7-EEFE-4355-8F38-B334F178C0F6}" cxnId="{13504212-7FE4-4838-ADFB-1B0DE0F8ACF3}" type="sibTrans">
      <dgm:prSet/>
      <dgm:spPr/>
      <dgm:t>
        <a:bodyPr/>
        <a:lstStyle/>
        <a:p>
          <a:endParaRPr lang="en-IN"/>
        </a:p>
      </dgm:t>
    </dgm:pt>
    <dgm:pt modelId="{53232B4A-4702-491F-8071-8C6DC03555A2}" type="pres">
      <dgm:prSet presAssocID="{2214C642-1CC5-427F-BE98-9D916E028595}" presName="linear" presStyleCnt="0">
        <dgm:presLayoutVars>
          <dgm:dir/>
          <dgm:animLvl val="lvl"/>
          <dgm:resizeHandles val="exact"/>
        </dgm:presLayoutVars>
      </dgm:prSet>
      <dgm:spPr/>
    </dgm:pt>
    <dgm:pt modelId="{B67271BB-BB57-468C-A8A0-7FF7C730918A}" type="pres">
      <dgm:prSet presAssocID="{45FA2082-F4C2-4C5F-A7E5-0E86B917AF7D}" presName="parentLin" presStyleCnt="0"/>
      <dgm:spPr/>
    </dgm:pt>
    <dgm:pt modelId="{9C4407FE-D3A3-470E-A31D-83F1A14B193D}" type="pres">
      <dgm:prSet presAssocID="{45FA2082-F4C2-4C5F-A7E5-0E86B917AF7D}" presName="parentLeftMargin" presStyleLbl="node1" presStyleIdx="0" presStyleCnt="1"/>
      <dgm:spPr/>
    </dgm:pt>
    <dgm:pt modelId="{E0F15795-051F-4CB2-9C9E-BFC118BCF99A}" type="pres">
      <dgm:prSet presAssocID="{45FA2082-F4C2-4C5F-A7E5-0E86B917AF7D}" presName="parentText" presStyleLbl="node1" presStyleIdx="0" presStyleCnt="1">
        <dgm:presLayoutVars>
          <dgm:chMax val="0"/>
          <dgm:bulletEnabled val="1"/>
        </dgm:presLayoutVars>
      </dgm:prSet>
      <dgm:spPr/>
    </dgm:pt>
    <dgm:pt modelId="{9CDE83EB-6FD6-428E-AD9A-D9A06BC935E1}" type="pres">
      <dgm:prSet presAssocID="{45FA2082-F4C2-4C5F-A7E5-0E86B917AF7D}" presName="negativeSpace" presStyleCnt="0"/>
      <dgm:spPr/>
    </dgm:pt>
    <dgm:pt modelId="{923C38E3-B91B-4DFE-8D3C-A6165534D25D}" type="pres">
      <dgm:prSet presAssocID="{45FA2082-F4C2-4C5F-A7E5-0E86B917AF7D}" presName="childText" presStyleLbl="conFgAcc1" presStyleIdx="0" presStyleCnt="1">
        <dgm:presLayoutVars>
          <dgm:bulletEnabled val="1"/>
        </dgm:presLayoutVars>
      </dgm:prSet>
      <dgm:spPr/>
    </dgm:pt>
  </dgm:ptLst>
  <dgm:cxnLst>
    <dgm:cxn modelId="{B7CFEA0F-A2ED-4F3E-AD7A-95312D5CBF1A}" type="presOf" srcId="{45FA2082-F4C2-4C5F-A7E5-0E86B917AF7D}" destId="{9C4407FE-D3A3-470E-A31D-83F1A14B193D}" srcOrd="0" destOrd="0" presId="urn:microsoft.com/office/officeart/2005/8/layout/list1"/>
    <dgm:cxn modelId="{13504212-7FE4-4838-ADFB-1B0DE0F8ACF3}" srcId="{45FA2082-F4C2-4C5F-A7E5-0E86B917AF7D}" destId="{D6DE34D6-E2A2-4220-9591-E2D8C33A164A}" srcOrd="2" destOrd="0" parTransId="{781EBE06-D5E1-4736-B24D-46D9B0015788}" sibTransId="{21F931A7-EEFE-4355-8F38-B334F178C0F6}"/>
    <dgm:cxn modelId="{18974E1C-2A55-4165-B5A0-1FC055D87020}" srcId="{45FA2082-F4C2-4C5F-A7E5-0E86B917AF7D}" destId="{D1FC703B-2672-451C-8605-C1FEBDD90130}" srcOrd="0" destOrd="0" parTransId="{88A280B0-FA47-4454-8C38-784341D1B62C}" sibTransId="{3D93F08F-7B8D-4763-A363-91D2EDB97C93}"/>
    <dgm:cxn modelId="{D4E19C3A-6E5B-41F8-945B-4869B43BCC79}" srcId="{2214C642-1CC5-427F-BE98-9D916E028595}" destId="{45FA2082-F4C2-4C5F-A7E5-0E86B917AF7D}" srcOrd="0" destOrd="0" parTransId="{DAA958AD-B998-4204-83D5-04F742B6DEEA}" sibTransId="{5A7F1793-7DB1-44DA-8C29-77FD280B0475}"/>
    <dgm:cxn modelId="{5E20E447-5591-4E27-96B5-445DEB0BF8BE}" srcId="{45FA2082-F4C2-4C5F-A7E5-0E86B917AF7D}" destId="{9B09C681-1198-41B1-AD05-B24A41D34EA2}" srcOrd="1" destOrd="0" parTransId="{47934973-CA07-4FDB-9EB7-09F7063792DC}" sibTransId="{1817EDCF-B9B0-4D28-98DF-343B2798470C}"/>
    <dgm:cxn modelId="{D8BB10C0-4C21-4571-98CB-3A981C681D58}" type="presOf" srcId="{D6DE34D6-E2A2-4220-9591-E2D8C33A164A}" destId="{923C38E3-B91B-4DFE-8D3C-A6165534D25D}" srcOrd="0" destOrd="2" presId="urn:microsoft.com/office/officeart/2005/8/layout/list1"/>
    <dgm:cxn modelId="{D054ECDF-C46E-4193-9BC8-680D954E4C71}" type="presOf" srcId="{45FA2082-F4C2-4C5F-A7E5-0E86B917AF7D}" destId="{E0F15795-051F-4CB2-9C9E-BFC118BCF99A}" srcOrd="1" destOrd="0" presId="urn:microsoft.com/office/officeart/2005/8/layout/list1"/>
    <dgm:cxn modelId="{CA40A2E1-5AD6-4E84-936E-5B8E089BA446}" type="presOf" srcId="{9B09C681-1198-41B1-AD05-B24A41D34EA2}" destId="{923C38E3-B91B-4DFE-8D3C-A6165534D25D}" srcOrd="0" destOrd="1" presId="urn:microsoft.com/office/officeart/2005/8/layout/list1"/>
    <dgm:cxn modelId="{E49D82E7-FF2B-4F0B-8A45-14EE656B9B74}" type="presOf" srcId="{2214C642-1CC5-427F-BE98-9D916E028595}" destId="{53232B4A-4702-491F-8071-8C6DC03555A2}" srcOrd="0" destOrd="0" presId="urn:microsoft.com/office/officeart/2005/8/layout/list1"/>
    <dgm:cxn modelId="{563CECF8-ABB7-48EA-913F-6E63127B9F00}" type="presOf" srcId="{D1FC703B-2672-451C-8605-C1FEBDD90130}" destId="{923C38E3-B91B-4DFE-8D3C-A6165534D25D}" srcOrd="0" destOrd="0" presId="urn:microsoft.com/office/officeart/2005/8/layout/list1"/>
    <dgm:cxn modelId="{A9C5D750-DB88-43A5-B306-AA95CD3A0545}" type="presParOf" srcId="{53232B4A-4702-491F-8071-8C6DC03555A2}" destId="{B67271BB-BB57-468C-A8A0-7FF7C730918A}" srcOrd="0" destOrd="0" presId="urn:microsoft.com/office/officeart/2005/8/layout/list1"/>
    <dgm:cxn modelId="{B9854486-952C-49FF-8361-32BEA86EA217}" type="presParOf" srcId="{B67271BB-BB57-468C-A8A0-7FF7C730918A}" destId="{9C4407FE-D3A3-470E-A31D-83F1A14B193D}" srcOrd="0" destOrd="0" presId="urn:microsoft.com/office/officeart/2005/8/layout/list1"/>
    <dgm:cxn modelId="{80DAE353-C7DC-4C6F-BD46-581E4CFC2261}" type="presParOf" srcId="{B67271BB-BB57-468C-A8A0-7FF7C730918A}" destId="{E0F15795-051F-4CB2-9C9E-BFC118BCF99A}" srcOrd="1" destOrd="0" presId="urn:microsoft.com/office/officeart/2005/8/layout/list1"/>
    <dgm:cxn modelId="{B6DED9AD-B98C-4B83-A78E-4DD8E11B9EEB}" type="presParOf" srcId="{53232B4A-4702-491F-8071-8C6DC03555A2}" destId="{9CDE83EB-6FD6-428E-AD9A-D9A06BC935E1}" srcOrd="1" destOrd="0" presId="urn:microsoft.com/office/officeart/2005/8/layout/list1"/>
    <dgm:cxn modelId="{0C2DFF5E-2217-420E-AA82-B26005A849DC}" type="presParOf" srcId="{53232B4A-4702-491F-8071-8C6DC03555A2}" destId="{923C38E3-B91B-4DFE-8D3C-A6165534D25D}" srcOrd="2" destOrd="0" presId="urn:microsoft.com/office/officeart/2005/8/layout/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0058400" cy="3786080"/>
        <a:chOff x="0" y="0"/>
        <a:chExt cx="10058400" cy="3786080"/>
      </a:xfrm>
    </dsp:grpSpPr>
    <dsp:sp modelId="{18ED133C-5C61-4884-BE5C-7E6EE86BD4C3}">
      <dsp:nvSpPr>
        <dsp:cNvPr id="3" name="Rectangles 2"/>
        <dsp:cNvSpPr/>
      </dsp:nvSpPr>
      <dsp:spPr bwMode="white">
        <a:xfrm>
          <a:off x="1735200" y="759372"/>
          <a:ext cx="1512000" cy="1512000"/>
        </a:xfrm>
        <a:prstGeom prst="rect">
          <a:avLst/>
        </a:prstGeom>
        <a: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sp:spPr>
      <dsp:style>
        <a:lnRef idx="2">
          <a:schemeClr val="lt1">
            <a:alpha val="0"/>
          </a:schemeClr>
        </a:lnRef>
        <a:fillRef idx="1">
          <a:schemeClr val="accent5">
            <a:hueOff val="0"/>
            <a:satOff val="0"/>
            <a:lumOff val="0"/>
            <a:alpha val="100000"/>
          </a:schemeClr>
        </a:fillRef>
        <a:effectRef idx="0">
          <a:scrgbClr r="0" g="0" b="0"/>
        </a:effectRef>
        <a:fontRef idx="minor">
          <a:schemeClr val="lt1"/>
        </a:fontRef>
      </dsp:style>
      <dsp:txXfrm>
        <a:off x="1735200" y="759372"/>
        <a:ext cx="1512000" cy="1512000"/>
      </dsp:txXfrm>
    </dsp:sp>
    <dsp:sp modelId="{BC9E9E9A-6735-4727-B856-4E3847AE777E}">
      <dsp:nvSpPr>
        <dsp:cNvPr id="4" name="Rectangles 3"/>
        <dsp:cNvSpPr/>
      </dsp:nvSpPr>
      <dsp:spPr bwMode="white">
        <a:xfrm>
          <a:off x="331200" y="2344633"/>
          <a:ext cx="4320000" cy="64800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0" tIns="0" rIns="0" bIns="0" anchor="t"/>
        <a:lstStyle>
          <a:lvl1pPr algn="ctr">
            <a:defRPr sz="2100"/>
          </a:lvl1pPr>
          <a:lvl2pPr marL="171450" indent="-171450" algn="ctr">
            <a:defRPr sz="1600"/>
          </a:lvl2pPr>
          <a:lvl3pPr marL="342900" indent="-171450" algn="ctr">
            <a:defRPr sz="1600"/>
          </a:lvl3pPr>
          <a:lvl4pPr marL="514350" indent="-171450" algn="ctr">
            <a:defRPr sz="1600"/>
          </a:lvl4pPr>
          <a:lvl5pPr marL="685800" indent="-171450" algn="ctr">
            <a:defRPr sz="1600"/>
          </a:lvl5pPr>
          <a:lvl6pPr marL="857250" indent="-171450" algn="ctr">
            <a:defRPr sz="1600"/>
          </a:lvl6pPr>
          <a:lvl7pPr marL="1028700" indent="-171450" algn="ctr">
            <a:defRPr sz="1600"/>
          </a:lvl7pPr>
          <a:lvl8pPr marL="1200150" indent="-171450" algn="ctr">
            <a:defRPr sz="1600"/>
          </a:lvl8pPr>
          <a:lvl9pPr marL="1371600" indent="-171450" algn="ctr">
            <a:defRPr sz="1600"/>
          </a:lvl9pPr>
        </a:lstStyle>
        <a:p>
          <a:pPr lvl="0">
            <a:lnSpc>
              <a:spcPct val="100000"/>
            </a:lnSpc>
            <a:spcBef>
              <a:spcPct val="0"/>
            </a:spcBef>
            <a:spcAft>
              <a:spcPct val="35000"/>
            </a:spcAft>
          </a:pPr>
          <a:r>
            <a:rPr lang="en-US" dirty="0">
              <a:solidFill>
                <a:schemeClr val="tx1"/>
              </a:solidFill>
            </a:rPr>
            <a:t>GST Issues – Review of Financial Statements</a:t>
          </a:r>
          <a:endParaRPr>
            <a:solidFill>
              <a:schemeClr val="tx1"/>
            </a:solidFill>
          </a:endParaRPr>
        </a:p>
      </dsp:txBody>
      <dsp:txXfrm>
        <a:off x="331200" y="2344633"/>
        <a:ext cx="4320000" cy="648000"/>
      </dsp:txXfrm>
    </dsp:sp>
    <dsp:sp modelId="{8F65E43F-388F-418D-A91F-4EEC46DC5599}">
      <dsp:nvSpPr>
        <dsp:cNvPr id="5" name="Rectangles 4"/>
        <dsp:cNvSpPr/>
      </dsp:nvSpPr>
      <dsp:spPr bwMode="white">
        <a:xfrm>
          <a:off x="331200" y="3026708"/>
          <a:ext cx="4320000" cy="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0" tIns="0" rIns="0" bIns="0" anchor="t"/>
        <a:lstStyle>
          <a:lvl1pPr algn="ctr">
            <a:defRPr sz="500"/>
          </a:lvl1pPr>
          <a:lvl2pPr marL="57150" indent="-57150" algn="ctr">
            <a:defRPr sz="500"/>
          </a:lvl2pPr>
          <a:lvl3pPr marL="114300" indent="-57150" algn="ctr">
            <a:defRPr sz="500"/>
          </a:lvl3pPr>
          <a:lvl4pPr marL="171450" indent="-57150" algn="ctr">
            <a:defRPr sz="500"/>
          </a:lvl4pPr>
          <a:lvl5pPr marL="228600" indent="-57150" algn="ctr">
            <a:defRPr sz="500"/>
          </a:lvl5pPr>
          <a:lvl6pPr marL="285750" indent="-57150" algn="ctr">
            <a:defRPr sz="500"/>
          </a:lvl6pPr>
          <a:lvl7pPr marL="342900" indent="-57150" algn="ctr">
            <a:defRPr sz="500"/>
          </a:lvl7pPr>
          <a:lvl8pPr marL="400050" indent="-57150" algn="ctr">
            <a:defRPr sz="500"/>
          </a:lvl8pPr>
          <a:lvl9pPr marL="457200" indent="-57150" algn="ctr">
            <a:defRPr sz="500"/>
          </a:lvl9pPr>
        </a:lstStyle>
        <a:p>
          <a:pPr lvl="0">
            <a:lnSpc>
              <a:spcPct val="100000"/>
            </a:lnSpc>
            <a:spcBef>
              <a:spcPct val="0"/>
            </a:spcBef>
            <a:spcAft>
              <a:spcPct val="35000"/>
            </a:spcAft>
          </a:pPr>
          <a:r>
            <a:rPr lang="en-US" dirty="0">
              <a:solidFill>
                <a:schemeClr val="tx1"/>
              </a:solidFill>
            </a:rPr>
            <a:t>Analysis/ Observations/ Issues</a:t>
          </a:r>
          <a:endParaRPr>
            <a:solidFill>
              <a:schemeClr val="tx1"/>
            </a:solidFill>
          </a:endParaRPr>
        </a:p>
      </dsp:txBody>
      <dsp:txXfrm>
        <a:off x="331200" y="3026708"/>
        <a:ext cx="4320000" cy="0"/>
      </dsp:txXfrm>
    </dsp:sp>
    <dsp:sp modelId="{48210C6B-607C-451F-B7B3-FB1D93A0F615}">
      <dsp:nvSpPr>
        <dsp:cNvPr id="6" name="Rectangles 5"/>
        <dsp:cNvSpPr/>
      </dsp:nvSpPr>
      <dsp:spPr bwMode="white">
        <a:xfrm>
          <a:off x="6811200" y="759372"/>
          <a:ext cx="1512000" cy="151200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sp:spPr>
      <dsp:style>
        <a:lnRef idx="2">
          <a:schemeClr val="lt1">
            <a:alpha val="0"/>
          </a:schemeClr>
        </a:lnRef>
        <a:fillRef idx="1">
          <a:schemeClr val="accent5">
            <a:hueOff val="-2220000"/>
            <a:satOff val="-65489"/>
            <a:lumOff val="392"/>
            <a:alpha val="100000"/>
          </a:schemeClr>
        </a:fillRef>
        <a:effectRef idx="0">
          <a:scrgbClr r="0" g="0" b="0"/>
        </a:effectRef>
        <a:fontRef idx="minor">
          <a:schemeClr val="lt1"/>
        </a:fontRef>
      </dsp:style>
      <dsp:txXfrm>
        <a:off x="6811200" y="759372"/>
        <a:ext cx="1512000" cy="1512000"/>
      </dsp:txXfrm>
    </dsp:sp>
    <dsp:sp modelId="{08EC3761-637F-4066-B6F8-B24E95DB117E}">
      <dsp:nvSpPr>
        <dsp:cNvPr id="7" name="Rectangles 6"/>
        <dsp:cNvSpPr/>
      </dsp:nvSpPr>
      <dsp:spPr bwMode="white">
        <a:xfrm>
          <a:off x="5407200" y="2344633"/>
          <a:ext cx="4320000" cy="64800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0" tIns="0" rIns="0" bIns="0" anchor="t"/>
        <a:lstStyle>
          <a:lvl1pPr algn="ctr">
            <a:defRPr sz="2100"/>
          </a:lvl1pPr>
          <a:lvl2pPr marL="171450" indent="-171450" algn="ctr">
            <a:defRPr sz="1600"/>
          </a:lvl2pPr>
          <a:lvl3pPr marL="342900" indent="-171450" algn="ctr">
            <a:defRPr sz="1600"/>
          </a:lvl3pPr>
          <a:lvl4pPr marL="514350" indent="-171450" algn="ctr">
            <a:defRPr sz="1600"/>
          </a:lvl4pPr>
          <a:lvl5pPr marL="685800" indent="-171450" algn="ctr">
            <a:defRPr sz="1600"/>
          </a:lvl5pPr>
          <a:lvl6pPr marL="857250" indent="-171450" algn="ctr">
            <a:defRPr sz="1600"/>
          </a:lvl6pPr>
          <a:lvl7pPr marL="1028700" indent="-171450" algn="ctr">
            <a:defRPr sz="1600"/>
          </a:lvl7pPr>
          <a:lvl8pPr marL="1200150" indent="-171450" algn="ctr">
            <a:defRPr sz="1600"/>
          </a:lvl8pPr>
          <a:lvl9pPr marL="1371600" indent="-171450" algn="ctr">
            <a:defRPr sz="1600"/>
          </a:lvl9pPr>
        </a:lstStyle>
        <a:p>
          <a:pPr lvl="0">
            <a:lnSpc>
              <a:spcPct val="100000"/>
            </a:lnSpc>
            <a:spcBef>
              <a:spcPct val="0"/>
            </a:spcBef>
            <a:spcAft>
              <a:spcPct val="35000"/>
            </a:spcAft>
          </a:pPr>
          <a:r>
            <a:rPr lang="en-US">
              <a:solidFill>
                <a:schemeClr val="tx1"/>
              </a:solidFill>
            </a:rPr>
            <a:t>Ratio Analysis</a:t>
          </a:r>
          <a:endParaRPr>
            <a:solidFill>
              <a:schemeClr val="tx1"/>
            </a:solidFill>
          </a:endParaRPr>
        </a:p>
      </dsp:txBody>
      <dsp:txXfrm>
        <a:off x="5407200" y="2344633"/>
        <a:ext cx="4320000" cy="648000"/>
      </dsp:txXfrm>
    </dsp:sp>
    <dsp:sp modelId="{9BFA6302-4D93-4D43-B8B0-E1C5B76D6B48}">
      <dsp:nvSpPr>
        <dsp:cNvPr id="8" name="Rectangles 7"/>
        <dsp:cNvSpPr/>
      </dsp:nvSpPr>
      <dsp:spPr bwMode="white">
        <a:xfrm>
          <a:off x="5407200" y="3026708"/>
          <a:ext cx="4320000" cy="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0" tIns="0" rIns="0" bIns="0" anchor="t"/>
        <a:lstStyle>
          <a:lvl1pPr algn="ctr">
            <a:defRPr sz="500"/>
          </a:lvl1pPr>
          <a:lvl2pPr marL="57150" indent="-57150" algn="ctr">
            <a:defRPr sz="500"/>
          </a:lvl2pPr>
          <a:lvl3pPr marL="114300" indent="-57150" algn="ctr">
            <a:defRPr sz="500"/>
          </a:lvl3pPr>
          <a:lvl4pPr marL="171450" indent="-57150" algn="ctr">
            <a:defRPr sz="500"/>
          </a:lvl4pPr>
          <a:lvl5pPr marL="228600" indent="-57150" algn="ctr">
            <a:defRPr sz="500"/>
          </a:lvl5pPr>
          <a:lvl6pPr marL="285750" indent="-57150" algn="ctr">
            <a:defRPr sz="500"/>
          </a:lvl6pPr>
          <a:lvl7pPr marL="342900" indent="-57150" algn="ctr">
            <a:defRPr sz="500"/>
          </a:lvl7pPr>
          <a:lvl8pPr marL="400050" indent="-57150" algn="ctr">
            <a:defRPr sz="500"/>
          </a:lvl8pPr>
          <a:lvl9pPr marL="457200" indent="-57150" algn="ctr">
            <a:defRPr sz="500"/>
          </a:lvl9pPr>
        </a:lstStyle>
        <a:p>
          <a:pPr lvl="0">
            <a:lnSpc>
              <a:spcPct val="100000"/>
            </a:lnSpc>
            <a:spcBef>
              <a:spcPct val="0"/>
            </a:spcBef>
            <a:spcAft>
              <a:spcPct val="35000"/>
            </a:spcAft>
          </a:pPr>
          <a:r>
            <a:rPr lang="en-US">
              <a:solidFill>
                <a:schemeClr val="tx1"/>
              </a:solidFill>
            </a:rPr>
            <a:t>Use of ratio analysis to identify GST leakages</a:t>
          </a:r>
          <a:endParaRPr>
            <a:solidFill>
              <a:schemeClr val="tx1"/>
            </a:solidFill>
          </a:endParaRPr>
        </a:p>
      </dsp:txBody>
      <dsp:txXfrm>
        <a:off x="5407200" y="3026708"/>
        <a:ext cx="4320000" cy="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F684FB-5852-4945-B8F1-E8EB98F2050E}">
      <dsp:nvSpPr>
        <dsp:cNvPr id="0" name=""/>
        <dsp:cNvSpPr/>
      </dsp:nvSpPr>
      <dsp:spPr>
        <a:xfrm>
          <a:off x="0" y="437"/>
          <a:ext cx="6582555" cy="60246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CD0315-77D8-4B73-81B0-478162E5F830}">
      <dsp:nvSpPr>
        <dsp:cNvPr id="0" name=""/>
        <dsp:cNvSpPr/>
      </dsp:nvSpPr>
      <dsp:spPr>
        <a:xfrm>
          <a:off x="182244" y="135991"/>
          <a:ext cx="331353" cy="3313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74E69BC-9A38-4481-B32D-812D1C6624A5}">
      <dsp:nvSpPr>
        <dsp:cNvPr id="0" name=""/>
        <dsp:cNvSpPr/>
      </dsp:nvSpPr>
      <dsp:spPr>
        <a:xfrm>
          <a:off x="695843" y="437"/>
          <a:ext cx="5886711" cy="602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761" tIns="63761" rIns="63761" bIns="63761" numCol="1" spcCol="1270" anchor="ctr" anchorCtr="0">
          <a:noAutofit/>
        </a:bodyPr>
        <a:lstStyle/>
        <a:p>
          <a:pPr marL="0" lvl="0" indent="0" algn="l" defTabSz="711200">
            <a:lnSpc>
              <a:spcPct val="100000"/>
            </a:lnSpc>
            <a:spcBef>
              <a:spcPct val="0"/>
            </a:spcBef>
            <a:spcAft>
              <a:spcPct val="35000"/>
            </a:spcAft>
            <a:buNone/>
          </a:pPr>
          <a:r>
            <a:rPr lang="en-US" sz="1600" b="0" i="0" kern="1200"/>
            <a:t>To identify removal of goods without payment of duty, </a:t>
          </a:r>
          <a:endParaRPr lang="en-US" sz="1600" kern="1200"/>
        </a:p>
      </dsp:txBody>
      <dsp:txXfrm>
        <a:off x="695843" y="437"/>
        <a:ext cx="5886711" cy="602461"/>
      </dsp:txXfrm>
    </dsp:sp>
    <dsp:sp modelId="{F38394B5-56B0-46FF-ADF8-0810961BFD5E}">
      <dsp:nvSpPr>
        <dsp:cNvPr id="0" name=""/>
        <dsp:cNvSpPr/>
      </dsp:nvSpPr>
      <dsp:spPr>
        <a:xfrm>
          <a:off x="0" y="753514"/>
          <a:ext cx="6582555" cy="60246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269A79-9B6C-417E-B6AD-DA9B01D267BE}">
      <dsp:nvSpPr>
        <dsp:cNvPr id="0" name=""/>
        <dsp:cNvSpPr/>
      </dsp:nvSpPr>
      <dsp:spPr>
        <a:xfrm>
          <a:off x="182244" y="889068"/>
          <a:ext cx="331353" cy="3313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886E703-DAA5-4C63-B5D2-C7EA80C2501F}">
      <dsp:nvSpPr>
        <dsp:cNvPr id="0" name=""/>
        <dsp:cNvSpPr/>
      </dsp:nvSpPr>
      <dsp:spPr>
        <a:xfrm>
          <a:off x="695843" y="753514"/>
          <a:ext cx="5886711" cy="602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761" tIns="63761" rIns="63761" bIns="63761" numCol="1" spcCol="1270" anchor="ctr" anchorCtr="0">
          <a:noAutofit/>
        </a:bodyPr>
        <a:lstStyle/>
        <a:p>
          <a:pPr marL="0" lvl="0" indent="0" algn="l" defTabSz="711200">
            <a:lnSpc>
              <a:spcPct val="100000"/>
            </a:lnSpc>
            <a:spcBef>
              <a:spcPct val="0"/>
            </a:spcBef>
            <a:spcAft>
              <a:spcPct val="35000"/>
            </a:spcAft>
            <a:buNone/>
          </a:pPr>
          <a:r>
            <a:rPr lang="en-US" sz="1600" b="0" i="0" kern="1200"/>
            <a:t>To detect wrong Input Tax Credit availed, </a:t>
          </a:r>
          <a:endParaRPr lang="en-US" sz="1600" kern="1200"/>
        </a:p>
      </dsp:txBody>
      <dsp:txXfrm>
        <a:off x="695843" y="753514"/>
        <a:ext cx="5886711" cy="602461"/>
      </dsp:txXfrm>
    </dsp:sp>
    <dsp:sp modelId="{6678E2A8-61DD-4A8D-986B-D93C6B4A9846}">
      <dsp:nvSpPr>
        <dsp:cNvPr id="0" name=""/>
        <dsp:cNvSpPr/>
      </dsp:nvSpPr>
      <dsp:spPr>
        <a:xfrm>
          <a:off x="0" y="1506591"/>
          <a:ext cx="6582555" cy="60246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54B202-94EC-4512-9EF2-553A359F09AB}">
      <dsp:nvSpPr>
        <dsp:cNvPr id="0" name=""/>
        <dsp:cNvSpPr/>
      </dsp:nvSpPr>
      <dsp:spPr>
        <a:xfrm>
          <a:off x="182244" y="1642145"/>
          <a:ext cx="331353" cy="33135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2DD8114-BA14-4D53-B07A-7CBFE151F995}">
      <dsp:nvSpPr>
        <dsp:cNvPr id="0" name=""/>
        <dsp:cNvSpPr/>
      </dsp:nvSpPr>
      <dsp:spPr>
        <a:xfrm>
          <a:off x="695843" y="1506591"/>
          <a:ext cx="5886711" cy="602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761" tIns="63761" rIns="63761" bIns="63761" numCol="1" spcCol="1270" anchor="ctr" anchorCtr="0">
          <a:noAutofit/>
        </a:bodyPr>
        <a:lstStyle/>
        <a:p>
          <a:pPr marL="0" lvl="0" indent="0" algn="l" defTabSz="711200">
            <a:lnSpc>
              <a:spcPct val="100000"/>
            </a:lnSpc>
            <a:spcBef>
              <a:spcPct val="0"/>
            </a:spcBef>
            <a:spcAft>
              <a:spcPct val="35000"/>
            </a:spcAft>
            <a:buNone/>
          </a:pPr>
          <a:r>
            <a:rPr lang="en-US" sz="1600" b="0" i="0" kern="1200"/>
            <a:t>To identify under valuation of goods,</a:t>
          </a:r>
          <a:endParaRPr lang="en-US" sz="1600" kern="1200"/>
        </a:p>
      </dsp:txBody>
      <dsp:txXfrm>
        <a:off x="695843" y="1506591"/>
        <a:ext cx="5886711" cy="602461"/>
      </dsp:txXfrm>
    </dsp:sp>
    <dsp:sp modelId="{A3DAF15D-57D8-4057-B1F0-EF1DFF3F8F2A}">
      <dsp:nvSpPr>
        <dsp:cNvPr id="0" name=""/>
        <dsp:cNvSpPr/>
      </dsp:nvSpPr>
      <dsp:spPr>
        <a:xfrm>
          <a:off x="0" y="2259668"/>
          <a:ext cx="6582555" cy="60246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EDFC04-8916-4742-8B01-F9EC3211ED45}">
      <dsp:nvSpPr>
        <dsp:cNvPr id="0" name=""/>
        <dsp:cNvSpPr/>
      </dsp:nvSpPr>
      <dsp:spPr>
        <a:xfrm>
          <a:off x="182244" y="2395222"/>
          <a:ext cx="331353" cy="33135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AB58A35-1BEF-428E-BF73-17CA25FA2359}">
      <dsp:nvSpPr>
        <dsp:cNvPr id="0" name=""/>
        <dsp:cNvSpPr/>
      </dsp:nvSpPr>
      <dsp:spPr>
        <a:xfrm>
          <a:off x="695843" y="2259668"/>
          <a:ext cx="5886711" cy="602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761" tIns="63761" rIns="63761" bIns="63761" numCol="1" spcCol="1270" anchor="ctr" anchorCtr="0">
          <a:noAutofit/>
        </a:bodyPr>
        <a:lstStyle/>
        <a:p>
          <a:pPr marL="0" lvl="0" indent="0" algn="l" defTabSz="711200">
            <a:lnSpc>
              <a:spcPct val="100000"/>
            </a:lnSpc>
            <a:spcBef>
              <a:spcPct val="0"/>
            </a:spcBef>
            <a:spcAft>
              <a:spcPct val="35000"/>
            </a:spcAft>
            <a:buNone/>
          </a:pPr>
          <a:r>
            <a:rPr lang="en-US" sz="1600" b="0" i="0" kern="1200"/>
            <a:t>To identify claiming of input tax credit on inputs used in exempted products, </a:t>
          </a:r>
          <a:endParaRPr lang="en-US" sz="1600" kern="1200"/>
        </a:p>
      </dsp:txBody>
      <dsp:txXfrm>
        <a:off x="695843" y="2259668"/>
        <a:ext cx="5886711" cy="602461"/>
      </dsp:txXfrm>
    </dsp:sp>
    <dsp:sp modelId="{22D2C9CE-2953-461E-9C53-B4795B96229C}">
      <dsp:nvSpPr>
        <dsp:cNvPr id="0" name=""/>
        <dsp:cNvSpPr/>
      </dsp:nvSpPr>
      <dsp:spPr>
        <a:xfrm>
          <a:off x="0" y="3012745"/>
          <a:ext cx="6582555" cy="60246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A7703C-C381-4806-83E9-4889DAF0C0D3}">
      <dsp:nvSpPr>
        <dsp:cNvPr id="0" name=""/>
        <dsp:cNvSpPr/>
      </dsp:nvSpPr>
      <dsp:spPr>
        <a:xfrm>
          <a:off x="182244" y="3148298"/>
          <a:ext cx="331353" cy="33135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AB093E1-94C0-40A3-BEDC-7DD1AE2393F7}">
      <dsp:nvSpPr>
        <dsp:cNvPr id="0" name=""/>
        <dsp:cNvSpPr/>
      </dsp:nvSpPr>
      <dsp:spPr>
        <a:xfrm>
          <a:off x="695843" y="3012745"/>
          <a:ext cx="5886711" cy="602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761" tIns="63761" rIns="63761" bIns="63761" numCol="1" spcCol="1270" anchor="ctr" anchorCtr="0">
          <a:noAutofit/>
        </a:bodyPr>
        <a:lstStyle/>
        <a:p>
          <a:pPr marL="0" lvl="0" indent="0" algn="l" defTabSz="711200">
            <a:lnSpc>
              <a:spcPct val="100000"/>
            </a:lnSpc>
            <a:spcBef>
              <a:spcPct val="0"/>
            </a:spcBef>
            <a:spcAft>
              <a:spcPct val="35000"/>
            </a:spcAft>
            <a:buNone/>
          </a:pPr>
          <a:r>
            <a:rPr lang="en-US" sz="1600" b="0" i="0" kern="1200"/>
            <a:t>To identify  Fraudulent availment of credit like availment of credit without receipt/actual use of input, </a:t>
          </a:r>
          <a:endParaRPr lang="en-US" sz="1600" kern="1200"/>
        </a:p>
      </dsp:txBody>
      <dsp:txXfrm>
        <a:off x="695843" y="3012745"/>
        <a:ext cx="5886711" cy="602461"/>
      </dsp:txXfrm>
    </dsp:sp>
    <dsp:sp modelId="{EE287DBC-557A-4D9C-9F40-F757715D12B0}">
      <dsp:nvSpPr>
        <dsp:cNvPr id="0" name=""/>
        <dsp:cNvSpPr/>
      </dsp:nvSpPr>
      <dsp:spPr>
        <a:xfrm>
          <a:off x="0" y="3765821"/>
          <a:ext cx="6582555" cy="60246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12B150-B89E-46EF-86E1-3CAA5B1A68A6}">
      <dsp:nvSpPr>
        <dsp:cNvPr id="0" name=""/>
        <dsp:cNvSpPr/>
      </dsp:nvSpPr>
      <dsp:spPr>
        <a:xfrm>
          <a:off x="182244" y="3901375"/>
          <a:ext cx="331353" cy="33135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14AB2CB-BC05-4CC9-8F19-EA5F58030A4B}">
      <dsp:nvSpPr>
        <dsp:cNvPr id="0" name=""/>
        <dsp:cNvSpPr/>
      </dsp:nvSpPr>
      <dsp:spPr>
        <a:xfrm>
          <a:off x="695843" y="3765821"/>
          <a:ext cx="5886711" cy="602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761" tIns="63761" rIns="63761" bIns="63761" numCol="1" spcCol="1270" anchor="ctr" anchorCtr="0">
          <a:noAutofit/>
        </a:bodyPr>
        <a:lstStyle/>
        <a:p>
          <a:pPr marL="0" lvl="0" indent="0" algn="l" defTabSz="711200">
            <a:lnSpc>
              <a:spcPct val="100000"/>
            </a:lnSpc>
            <a:spcBef>
              <a:spcPct val="0"/>
            </a:spcBef>
            <a:spcAft>
              <a:spcPct val="35000"/>
            </a:spcAft>
            <a:buNone/>
          </a:pPr>
          <a:r>
            <a:rPr lang="en-US" sz="1600" b="0" i="0" kern="1200"/>
            <a:t>To identify supply of essential parts of outward supply as exempted supplies, undervaluation  </a:t>
          </a:r>
          <a:endParaRPr lang="en-US" sz="1600" kern="1200"/>
        </a:p>
      </dsp:txBody>
      <dsp:txXfrm>
        <a:off x="695843" y="3765821"/>
        <a:ext cx="5886711" cy="602461"/>
      </dsp:txXfrm>
    </dsp:sp>
    <dsp:sp modelId="{95C96AA2-BE82-481B-A968-2707BCC5F7E1}">
      <dsp:nvSpPr>
        <dsp:cNvPr id="0" name=""/>
        <dsp:cNvSpPr/>
      </dsp:nvSpPr>
      <dsp:spPr>
        <a:xfrm>
          <a:off x="0" y="4518898"/>
          <a:ext cx="6582555" cy="60246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EEED0B-D25A-4F45-B8D5-DB416E66B9EC}">
      <dsp:nvSpPr>
        <dsp:cNvPr id="0" name=""/>
        <dsp:cNvSpPr/>
      </dsp:nvSpPr>
      <dsp:spPr>
        <a:xfrm>
          <a:off x="182244" y="4654452"/>
          <a:ext cx="331353" cy="331353"/>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674E5BB-7A6C-4AC9-B0DA-D1EB56FDE7AD}">
      <dsp:nvSpPr>
        <dsp:cNvPr id="0" name=""/>
        <dsp:cNvSpPr/>
      </dsp:nvSpPr>
      <dsp:spPr>
        <a:xfrm>
          <a:off x="695843" y="4518898"/>
          <a:ext cx="5886711" cy="602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761" tIns="63761" rIns="63761" bIns="63761" numCol="1" spcCol="1270" anchor="ctr" anchorCtr="0">
          <a:noAutofit/>
        </a:bodyPr>
        <a:lstStyle/>
        <a:p>
          <a:pPr marL="0" lvl="0" indent="0" algn="l" defTabSz="711200">
            <a:lnSpc>
              <a:spcPct val="100000"/>
            </a:lnSpc>
            <a:spcBef>
              <a:spcPct val="0"/>
            </a:spcBef>
            <a:spcAft>
              <a:spcPct val="35000"/>
            </a:spcAft>
            <a:buNone/>
          </a:pPr>
          <a:r>
            <a:rPr lang="en-US" sz="1600" b="0" i="0" kern="1200"/>
            <a:t>Many More..</a:t>
          </a:r>
          <a:endParaRPr lang="en-US" sz="1600" kern="1200"/>
        </a:p>
      </dsp:txBody>
      <dsp:txXfrm>
        <a:off x="695843" y="4518898"/>
        <a:ext cx="5886711" cy="6024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3C38E3-B91B-4DFE-8D3C-A6165534D25D}">
      <dsp:nvSpPr>
        <dsp:cNvPr id="0" name=""/>
        <dsp:cNvSpPr/>
      </dsp:nvSpPr>
      <dsp:spPr>
        <a:xfrm>
          <a:off x="0" y="372886"/>
          <a:ext cx="6582555" cy="826875"/>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0879" tIns="312420" rIns="510879"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a:t>Addition to the Plant &amp; Machinery is available from the Fixed Assets Schedule enclosed to the Balance sheet.</a:t>
          </a:r>
        </a:p>
      </dsp:txBody>
      <dsp:txXfrm>
        <a:off x="0" y="372886"/>
        <a:ext cx="6582555" cy="826875"/>
      </dsp:txXfrm>
    </dsp:sp>
    <dsp:sp modelId="{E0F15795-051F-4CB2-9C9E-BFC118BCF99A}">
      <dsp:nvSpPr>
        <dsp:cNvPr id="0" name=""/>
        <dsp:cNvSpPr/>
      </dsp:nvSpPr>
      <dsp:spPr>
        <a:xfrm>
          <a:off x="329127" y="151486"/>
          <a:ext cx="4607788" cy="4428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4163" tIns="0" rIns="174163" bIns="0" numCol="1" spcCol="1270" anchor="ctr" anchorCtr="0">
          <a:noAutofit/>
        </a:bodyPr>
        <a:lstStyle/>
        <a:p>
          <a:pPr marL="0" lvl="0" indent="0" algn="l" defTabSz="666750">
            <a:lnSpc>
              <a:spcPct val="90000"/>
            </a:lnSpc>
            <a:spcBef>
              <a:spcPct val="0"/>
            </a:spcBef>
            <a:spcAft>
              <a:spcPct val="35000"/>
            </a:spcAft>
            <a:buNone/>
          </a:pPr>
          <a:r>
            <a:rPr lang="en-US" sz="1500" kern="1200" dirty="0"/>
            <a:t>ITC availed on Capital goods/ Addition to Capital Goods</a:t>
          </a:r>
        </a:p>
      </dsp:txBody>
      <dsp:txXfrm>
        <a:off x="350743" y="173102"/>
        <a:ext cx="4564556" cy="399568"/>
      </dsp:txXfrm>
    </dsp:sp>
    <dsp:sp modelId="{50E43BF9-7F61-4062-B048-08E6B56DAA35}">
      <dsp:nvSpPr>
        <dsp:cNvPr id="0" name=""/>
        <dsp:cNvSpPr/>
      </dsp:nvSpPr>
      <dsp:spPr>
        <a:xfrm>
          <a:off x="0" y="1502161"/>
          <a:ext cx="6582555" cy="1890000"/>
        </a:xfrm>
        <a:prstGeom prst="rect">
          <a:avLst/>
        </a:prstGeom>
        <a:solidFill>
          <a:schemeClr val="lt1">
            <a:alpha val="90000"/>
            <a:hueOff val="0"/>
            <a:satOff val="0"/>
            <a:lumOff val="0"/>
            <a:alphaOff val="0"/>
          </a:schemeClr>
        </a:solidFill>
        <a:ln w="15875" cap="flat" cmpd="sng" algn="ctr">
          <a:solidFill>
            <a:schemeClr val="accent2">
              <a:hueOff val="17677"/>
              <a:satOff val="-17244"/>
              <a:lumOff val="-8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0879" tIns="312420" rIns="510879"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If this ratio is higher than previous period, it may be on account of the following</a:t>
          </a:r>
        </a:p>
        <a:p>
          <a:pPr marL="228600" lvl="2" indent="-114300" algn="l" defTabSz="666750">
            <a:lnSpc>
              <a:spcPct val="90000"/>
            </a:lnSpc>
            <a:spcBef>
              <a:spcPct val="0"/>
            </a:spcBef>
            <a:spcAft>
              <a:spcPct val="15000"/>
            </a:spcAft>
            <a:buChar char="•"/>
          </a:pPr>
          <a:r>
            <a:rPr lang="en-US" sz="1500" kern="1200"/>
            <a:t>Under valuation of finished goods by non-inclusion of other incomes like recovery of Advertisement expenses, Packing and Forwarding Expenses in the assessable value.</a:t>
          </a:r>
        </a:p>
        <a:p>
          <a:pPr marL="228600" lvl="2" indent="-114300" algn="l" defTabSz="666750">
            <a:lnSpc>
              <a:spcPct val="90000"/>
            </a:lnSpc>
            <a:spcBef>
              <a:spcPct val="0"/>
            </a:spcBef>
            <a:spcAft>
              <a:spcPct val="15000"/>
            </a:spcAft>
            <a:buChar char="•"/>
          </a:pPr>
          <a:r>
            <a:rPr lang="en-US" sz="1500" kern="1200"/>
            <a:t>Non-payment of duty on scrap/rejects/job work.</a:t>
          </a:r>
        </a:p>
        <a:p>
          <a:pPr marL="114300" lvl="1" indent="-114300" algn="l" defTabSz="666750">
            <a:lnSpc>
              <a:spcPct val="90000"/>
            </a:lnSpc>
            <a:spcBef>
              <a:spcPct val="0"/>
            </a:spcBef>
            <a:spcAft>
              <a:spcPct val="15000"/>
            </a:spcAft>
            <a:buChar char="•"/>
          </a:pPr>
          <a:r>
            <a:rPr lang="en-US" sz="1500" kern="1200"/>
            <a:t>GST liability on Other Income may also be examined.</a:t>
          </a:r>
        </a:p>
      </dsp:txBody>
      <dsp:txXfrm>
        <a:off x="0" y="1502161"/>
        <a:ext cx="6582555" cy="1890000"/>
      </dsp:txXfrm>
    </dsp:sp>
    <dsp:sp modelId="{0516CA9B-310C-4900-A860-F7381C08384D}">
      <dsp:nvSpPr>
        <dsp:cNvPr id="0" name=""/>
        <dsp:cNvSpPr/>
      </dsp:nvSpPr>
      <dsp:spPr>
        <a:xfrm>
          <a:off x="329127" y="1280761"/>
          <a:ext cx="4607788" cy="442800"/>
        </a:xfrm>
        <a:prstGeom prst="roundRect">
          <a:avLst/>
        </a:prstGeom>
        <a:solidFill>
          <a:schemeClr val="accent2">
            <a:hueOff val="17677"/>
            <a:satOff val="-17244"/>
            <a:lumOff val="-88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4163" tIns="0" rIns="174163" bIns="0" numCol="1" spcCol="1270" anchor="ctr" anchorCtr="0">
          <a:noAutofit/>
        </a:bodyPr>
        <a:lstStyle/>
        <a:p>
          <a:pPr marL="0" lvl="0" indent="0" algn="l" defTabSz="666750">
            <a:lnSpc>
              <a:spcPct val="90000"/>
            </a:lnSpc>
            <a:spcBef>
              <a:spcPct val="0"/>
            </a:spcBef>
            <a:spcAft>
              <a:spcPct val="35000"/>
            </a:spcAft>
            <a:buNone/>
          </a:pPr>
          <a:r>
            <a:rPr lang="en-US" sz="1500" kern="1200"/>
            <a:t>Other income/ Total Sales</a:t>
          </a:r>
        </a:p>
      </dsp:txBody>
      <dsp:txXfrm>
        <a:off x="350743" y="1302377"/>
        <a:ext cx="4564556" cy="399568"/>
      </dsp:txXfrm>
    </dsp:sp>
    <dsp:sp modelId="{0FC37844-310D-4C92-8B71-0D333EF99E49}">
      <dsp:nvSpPr>
        <dsp:cNvPr id="0" name=""/>
        <dsp:cNvSpPr/>
      </dsp:nvSpPr>
      <dsp:spPr>
        <a:xfrm>
          <a:off x="0" y="3694561"/>
          <a:ext cx="6582555" cy="1275750"/>
        </a:xfrm>
        <a:prstGeom prst="rect">
          <a:avLst/>
        </a:prstGeom>
        <a:solidFill>
          <a:schemeClr val="lt1">
            <a:alpha val="90000"/>
            <a:hueOff val="0"/>
            <a:satOff val="0"/>
            <a:lumOff val="0"/>
            <a:alphaOff val="0"/>
          </a:schemeClr>
        </a:solidFill>
        <a:ln w="15875" cap="flat" cmpd="sng" algn="ctr">
          <a:solidFill>
            <a:schemeClr val="accent2">
              <a:hueOff val="35353"/>
              <a:satOff val="-34487"/>
              <a:lumOff val="-176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0879" tIns="312420" rIns="510879"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a:t>If ratio in the current year is lower, it may be on account of the following:</a:t>
          </a:r>
        </a:p>
        <a:p>
          <a:pPr marL="228600" lvl="2" indent="-114300" algn="l" defTabSz="666750">
            <a:lnSpc>
              <a:spcPct val="90000"/>
            </a:lnSpc>
            <a:spcBef>
              <a:spcPct val="0"/>
            </a:spcBef>
            <a:spcAft>
              <a:spcPct val="15000"/>
            </a:spcAft>
            <a:buChar char="•"/>
          </a:pPr>
          <a:r>
            <a:rPr lang="en-US" sz="1500" kern="1200"/>
            <a:t>outward supply of scrap made without payment of duty</a:t>
          </a:r>
        </a:p>
        <a:p>
          <a:pPr marL="228600" lvl="2" indent="-114300" algn="l" defTabSz="666750">
            <a:lnSpc>
              <a:spcPct val="90000"/>
            </a:lnSpc>
            <a:spcBef>
              <a:spcPct val="0"/>
            </a:spcBef>
            <a:spcAft>
              <a:spcPct val="15000"/>
            </a:spcAft>
            <a:buChar char="•"/>
          </a:pPr>
          <a:r>
            <a:rPr lang="en-US" sz="1500" kern="1200"/>
            <a:t>Non receipt of scrap from job worker.</a:t>
          </a:r>
        </a:p>
      </dsp:txBody>
      <dsp:txXfrm>
        <a:off x="0" y="3694561"/>
        <a:ext cx="6582555" cy="1275750"/>
      </dsp:txXfrm>
    </dsp:sp>
    <dsp:sp modelId="{9261A0F5-714A-4FE5-BC6E-B077E0D8BE0A}">
      <dsp:nvSpPr>
        <dsp:cNvPr id="0" name=""/>
        <dsp:cNvSpPr/>
      </dsp:nvSpPr>
      <dsp:spPr>
        <a:xfrm>
          <a:off x="329127" y="3473161"/>
          <a:ext cx="4607788" cy="442800"/>
        </a:xfrm>
        <a:prstGeom prst="roundRect">
          <a:avLst/>
        </a:prstGeom>
        <a:solidFill>
          <a:schemeClr val="accent2">
            <a:hueOff val="35353"/>
            <a:satOff val="-34487"/>
            <a:lumOff val="-176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4163" tIns="0" rIns="174163" bIns="0" numCol="1" spcCol="1270" anchor="ctr" anchorCtr="0">
          <a:noAutofit/>
        </a:bodyPr>
        <a:lstStyle/>
        <a:p>
          <a:pPr marL="0" lvl="0" indent="0" algn="l" defTabSz="666750">
            <a:lnSpc>
              <a:spcPct val="90000"/>
            </a:lnSpc>
            <a:spcBef>
              <a:spcPct val="0"/>
            </a:spcBef>
            <a:spcAft>
              <a:spcPct val="35000"/>
            </a:spcAft>
            <a:buNone/>
          </a:pPr>
          <a:r>
            <a:rPr lang="en-US" sz="1500" kern="1200"/>
            <a:t>Outward supply of Scrap: Total outward supplies made</a:t>
          </a:r>
        </a:p>
      </dsp:txBody>
      <dsp:txXfrm>
        <a:off x="350743" y="3494777"/>
        <a:ext cx="4564556" cy="3995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3C38E3-B91B-4DFE-8D3C-A6165534D25D}">
      <dsp:nvSpPr>
        <dsp:cNvPr id="0" name=""/>
        <dsp:cNvSpPr/>
      </dsp:nvSpPr>
      <dsp:spPr>
        <a:xfrm>
          <a:off x="0" y="264818"/>
          <a:ext cx="6582555" cy="17640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0879" tIns="333248" rIns="510879"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To identify outward supplies made in the guise of exempted supplies.</a:t>
          </a:r>
        </a:p>
        <a:p>
          <a:pPr marL="171450" lvl="1" indent="-171450" algn="l" defTabSz="711200">
            <a:lnSpc>
              <a:spcPct val="90000"/>
            </a:lnSpc>
            <a:spcBef>
              <a:spcPct val="0"/>
            </a:spcBef>
            <a:spcAft>
              <a:spcPct val="15000"/>
            </a:spcAft>
            <a:buChar char="•"/>
          </a:pPr>
          <a:r>
            <a:rPr lang="en-US" sz="1600" kern="1200" dirty="0"/>
            <a:t>To identify supply of essential parts of outward supply as exempted supplies.</a:t>
          </a:r>
          <a:endParaRPr lang="en-IN" sz="1600" kern="1200" dirty="0"/>
        </a:p>
        <a:p>
          <a:pPr marL="171450" lvl="1" indent="-171450" algn="l" defTabSz="711200">
            <a:lnSpc>
              <a:spcPct val="90000"/>
            </a:lnSpc>
            <a:spcBef>
              <a:spcPct val="0"/>
            </a:spcBef>
            <a:spcAft>
              <a:spcPct val="15000"/>
            </a:spcAft>
            <a:buChar char="•"/>
          </a:pPr>
          <a:r>
            <a:rPr lang="en-US" sz="1600" kern="1200" dirty="0"/>
            <a:t>To identify under valuation of outward supplies by overvaluing exempted outward supp</a:t>
          </a:r>
          <a:endParaRPr lang="en-IN" sz="1600" kern="1200" dirty="0"/>
        </a:p>
      </dsp:txBody>
      <dsp:txXfrm>
        <a:off x="0" y="264818"/>
        <a:ext cx="6582555" cy="1764000"/>
      </dsp:txXfrm>
    </dsp:sp>
    <dsp:sp modelId="{E0F15795-051F-4CB2-9C9E-BFC118BCF99A}">
      <dsp:nvSpPr>
        <dsp:cNvPr id="0" name=""/>
        <dsp:cNvSpPr/>
      </dsp:nvSpPr>
      <dsp:spPr>
        <a:xfrm>
          <a:off x="329127" y="28658"/>
          <a:ext cx="4607788" cy="47232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4163" tIns="0" rIns="174163" bIns="0" numCol="1" spcCol="1270" anchor="ctr" anchorCtr="0">
          <a:noAutofit/>
        </a:bodyPr>
        <a:lstStyle/>
        <a:p>
          <a:pPr marL="0" lvl="0" indent="0" algn="l" defTabSz="711200">
            <a:lnSpc>
              <a:spcPct val="90000"/>
            </a:lnSpc>
            <a:spcBef>
              <a:spcPct val="0"/>
            </a:spcBef>
            <a:spcAft>
              <a:spcPct val="35000"/>
            </a:spcAft>
            <a:buNone/>
          </a:pPr>
          <a:r>
            <a:rPr lang="en-US" sz="1600" kern="1200" dirty="0"/>
            <a:t>Value of exempted outward supply: value of total outward supplies</a:t>
          </a:r>
        </a:p>
      </dsp:txBody>
      <dsp:txXfrm>
        <a:off x="352184" y="51715"/>
        <a:ext cx="4561674" cy="426206"/>
      </dsp:txXfrm>
    </dsp:sp>
    <dsp:sp modelId="{50E43BF9-7F61-4062-B048-08E6B56DAA35}">
      <dsp:nvSpPr>
        <dsp:cNvPr id="0" name=""/>
        <dsp:cNvSpPr/>
      </dsp:nvSpPr>
      <dsp:spPr>
        <a:xfrm>
          <a:off x="0" y="2351378"/>
          <a:ext cx="6582555" cy="1083600"/>
        </a:xfrm>
        <a:prstGeom prst="rect">
          <a:avLst/>
        </a:prstGeom>
        <a:solidFill>
          <a:schemeClr val="lt1">
            <a:alpha val="90000"/>
            <a:hueOff val="0"/>
            <a:satOff val="0"/>
            <a:lumOff val="0"/>
            <a:alphaOff val="0"/>
          </a:schemeClr>
        </a:solidFill>
        <a:ln w="15875" cap="flat" cmpd="sng" algn="ctr">
          <a:solidFill>
            <a:schemeClr val="accent2">
              <a:hueOff val="17677"/>
              <a:satOff val="-17244"/>
              <a:lumOff val="-8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0879" tIns="333248" rIns="510879"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i) Non reversal of credit/payment of duty on inputs rejected/short received/cleared to other units/cleared as spare during warranty period</a:t>
          </a:r>
        </a:p>
      </dsp:txBody>
      <dsp:txXfrm>
        <a:off x="0" y="2351378"/>
        <a:ext cx="6582555" cy="1083600"/>
      </dsp:txXfrm>
    </dsp:sp>
    <dsp:sp modelId="{0516CA9B-310C-4900-A860-F7381C08384D}">
      <dsp:nvSpPr>
        <dsp:cNvPr id="0" name=""/>
        <dsp:cNvSpPr/>
      </dsp:nvSpPr>
      <dsp:spPr>
        <a:xfrm>
          <a:off x="329127" y="2115219"/>
          <a:ext cx="4607788" cy="472320"/>
        </a:xfrm>
        <a:prstGeom prst="roundRect">
          <a:avLst/>
        </a:prstGeom>
        <a:solidFill>
          <a:schemeClr val="accent2">
            <a:hueOff val="17677"/>
            <a:satOff val="-17244"/>
            <a:lumOff val="-88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4163" tIns="0" rIns="174163" bIns="0" numCol="1" spcCol="1270" anchor="ctr" anchorCtr="0">
          <a:noAutofit/>
        </a:bodyPr>
        <a:lstStyle/>
        <a:p>
          <a:pPr marL="0" lvl="0" indent="0" algn="l" defTabSz="711200">
            <a:lnSpc>
              <a:spcPct val="90000"/>
            </a:lnSpc>
            <a:spcBef>
              <a:spcPct val="0"/>
            </a:spcBef>
            <a:spcAft>
              <a:spcPct val="35000"/>
            </a:spcAft>
            <a:buNone/>
          </a:pPr>
          <a:r>
            <a:rPr lang="en-US" sz="1600" kern="1200" dirty="0"/>
            <a:t>Input tax credit availed on inputs: Purchase price of inward supplies</a:t>
          </a:r>
        </a:p>
      </dsp:txBody>
      <dsp:txXfrm>
        <a:off x="352184" y="2138276"/>
        <a:ext cx="4561674" cy="426206"/>
      </dsp:txXfrm>
    </dsp:sp>
    <dsp:sp modelId="{0FC37844-310D-4C92-8B71-0D333EF99E49}">
      <dsp:nvSpPr>
        <dsp:cNvPr id="0" name=""/>
        <dsp:cNvSpPr/>
      </dsp:nvSpPr>
      <dsp:spPr>
        <a:xfrm>
          <a:off x="0" y="3757539"/>
          <a:ext cx="6582555" cy="1335600"/>
        </a:xfrm>
        <a:prstGeom prst="rect">
          <a:avLst/>
        </a:prstGeom>
        <a:solidFill>
          <a:schemeClr val="lt1">
            <a:alpha val="90000"/>
            <a:hueOff val="0"/>
            <a:satOff val="0"/>
            <a:lumOff val="0"/>
            <a:alphaOff val="0"/>
          </a:schemeClr>
        </a:solidFill>
        <a:ln w="15875" cap="flat" cmpd="sng" algn="ctr">
          <a:solidFill>
            <a:schemeClr val="accent2">
              <a:hueOff val="35353"/>
              <a:satOff val="-34487"/>
              <a:lumOff val="-176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0879" tIns="333248" rIns="510879"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i) To identify outward supplies made in the guise of zero-rated supplies.</a:t>
          </a:r>
        </a:p>
        <a:p>
          <a:pPr marL="171450" lvl="1" indent="-171450" algn="l" defTabSz="711200">
            <a:lnSpc>
              <a:spcPct val="90000"/>
            </a:lnSpc>
            <a:spcBef>
              <a:spcPct val="0"/>
            </a:spcBef>
            <a:spcAft>
              <a:spcPct val="15000"/>
            </a:spcAft>
            <a:buChar char="•"/>
          </a:pPr>
          <a:r>
            <a:rPr lang="en-US" sz="1600" kern="1200" dirty="0"/>
            <a:t>ii) To identify under valuation of outward supplies by overvaluing zero rated supply outward supply</a:t>
          </a:r>
          <a:endParaRPr lang="en-IN" sz="1600" kern="1200" dirty="0"/>
        </a:p>
      </dsp:txBody>
      <dsp:txXfrm>
        <a:off x="0" y="3757539"/>
        <a:ext cx="6582555" cy="1335600"/>
      </dsp:txXfrm>
    </dsp:sp>
    <dsp:sp modelId="{9261A0F5-714A-4FE5-BC6E-B077E0D8BE0A}">
      <dsp:nvSpPr>
        <dsp:cNvPr id="0" name=""/>
        <dsp:cNvSpPr/>
      </dsp:nvSpPr>
      <dsp:spPr>
        <a:xfrm>
          <a:off x="329127" y="3521379"/>
          <a:ext cx="4607788" cy="472320"/>
        </a:xfrm>
        <a:prstGeom prst="roundRect">
          <a:avLst/>
        </a:prstGeom>
        <a:solidFill>
          <a:schemeClr val="accent2">
            <a:hueOff val="35353"/>
            <a:satOff val="-34487"/>
            <a:lumOff val="-176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4163" tIns="0" rIns="174163" bIns="0" numCol="1" spcCol="1270" anchor="ctr" anchorCtr="0">
          <a:noAutofit/>
        </a:bodyPr>
        <a:lstStyle/>
        <a:p>
          <a:pPr marL="0" lvl="0" indent="0" algn="l" defTabSz="711200">
            <a:lnSpc>
              <a:spcPct val="90000"/>
            </a:lnSpc>
            <a:spcBef>
              <a:spcPct val="0"/>
            </a:spcBef>
            <a:spcAft>
              <a:spcPct val="35000"/>
            </a:spcAft>
            <a:buNone/>
          </a:pPr>
          <a:r>
            <a:rPr lang="en-US" sz="1600" kern="1200" dirty="0"/>
            <a:t>Value of Zero-rated supply : Total supply</a:t>
          </a:r>
        </a:p>
      </dsp:txBody>
      <dsp:txXfrm>
        <a:off x="352184" y="3544436"/>
        <a:ext cx="4561674" cy="4262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3C38E3-B91B-4DFE-8D3C-A6165534D25D}">
      <dsp:nvSpPr>
        <dsp:cNvPr id="0" name=""/>
        <dsp:cNvSpPr/>
      </dsp:nvSpPr>
      <dsp:spPr>
        <a:xfrm>
          <a:off x="0" y="514298"/>
          <a:ext cx="6582555" cy="45360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0879" tIns="624840" rIns="510879" bIns="213360" numCol="1" spcCol="1270" anchor="t" anchorCtr="0">
          <a:noAutofit/>
        </a:bodyPr>
        <a:lstStyle/>
        <a:p>
          <a:pPr marL="285750" lvl="1" indent="-285750" algn="l" defTabSz="1333500">
            <a:lnSpc>
              <a:spcPct val="90000"/>
            </a:lnSpc>
            <a:spcBef>
              <a:spcPct val="0"/>
            </a:spcBef>
            <a:spcAft>
              <a:spcPct val="15000"/>
            </a:spcAft>
            <a:buChar char="•"/>
          </a:pPr>
          <a:r>
            <a:rPr lang="en-US" sz="3000" kern="1200"/>
            <a:t>i) To identify outward supplies made in the guise of non-GST supplies.</a:t>
          </a:r>
          <a:endParaRPr lang="en-US" sz="3000" kern="1200" dirty="0"/>
        </a:p>
        <a:p>
          <a:pPr marL="285750" lvl="1" indent="-285750" algn="l" defTabSz="1333500">
            <a:lnSpc>
              <a:spcPct val="90000"/>
            </a:lnSpc>
            <a:spcBef>
              <a:spcPct val="0"/>
            </a:spcBef>
            <a:spcAft>
              <a:spcPct val="15000"/>
            </a:spcAft>
            <a:buChar char="•"/>
          </a:pPr>
          <a:r>
            <a:rPr lang="en-US" sz="3000" kern="1200" dirty="0"/>
            <a:t>ii) To identify supply of essential parts of outward supply as non-GST supplies.</a:t>
          </a:r>
          <a:endParaRPr lang="en-IN" sz="3000" kern="1200" dirty="0"/>
        </a:p>
        <a:p>
          <a:pPr marL="285750" lvl="1" indent="-285750" algn="l" defTabSz="1333500">
            <a:lnSpc>
              <a:spcPct val="90000"/>
            </a:lnSpc>
            <a:spcBef>
              <a:spcPct val="0"/>
            </a:spcBef>
            <a:spcAft>
              <a:spcPct val="15000"/>
            </a:spcAft>
            <a:buChar char="•"/>
          </a:pPr>
          <a:r>
            <a:rPr lang="en-US" sz="3000" kern="1200" dirty="0"/>
            <a:t>iii) To identify under valuation of outward supplies by overvaluing Non-GST outward supply</a:t>
          </a:r>
          <a:endParaRPr lang="en-IN" sz="3000" kern="1200" dirty="0"/>
        </a:p>
      </dsp:txBody>
      <dsp:txXfrm>
        <a:off x="0" y="514298"/>
        <a:ext cx="6582555" cy="4536000"/>
      </dsp:txXfrm>
    </dsp:sp>
    <dsp:sp modelId="{E0F15795-051F-4CB2-9C9E-BFC118BCF99A}">
      <dsp:nvSpPr>
        <dsp:cNvPr id="0" name=""/>
        <dsp:cNvSpPr/>
      </dsp:nvSpPr>
      <dsp:spPr>
        <a:xfrm>
          <a:off x="329127" y="71498"/>
          <a:ext cx="4607788" cy="8856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4163" tIns="0" rIns="174163" bIns="0" numCol="1" spcCol="1270" anchor="ctr" anchorCtr="0">
          <a:noAutofit/>
        </a:bodyPr>
        <a:lstStyle/>
        <a:p>
          <a:pPr marL="0" lvl="0" indent="0" algn="l" defTabSz="1333500">
            <a:lnSpc>
              <a:spcPct val="90000"/>
            </a:lnSpc>
            <a:spcBef>
              <a:spcPct val="0"/>
            </a:spcBef>
            <a:spcAft>
              <a:spcPct val="35000"/>
            </a:spcAft>
            <a:buNone/>
          </a:pPr>
          <a:r>
            <a:rPr lang="en-IN" sz="3000" kern="1200" dirty="0"/>
            <a:t>Non-GST Supply : Total supply</a:t>
          </a:r>
          <a:endParaRPr lang="en-US" sz="3000" kern="1200" dirty="0"/>
        </a:p>
      </dsp:txBody>
      <dsp:txXfrm>
        <a:off x="372358" y="114729"/>
        <a:ext cx="4521326" cy="799138"/>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parTxLTRAlign" val="l"/>
            <dgm:param type="parTxRTLAlign" val="r"/>
            <dgm:param type="shpTxLTRAlignCh" val="l"/>
            <dgm:param type="shpTxRTLAlignCh" val="r"/>
            <dgm:param type="txAnchorVert" val="mid"/>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parTxLTRAlign" val="l"/>
                <dgm:param type="parTxRTLAlign" val="r"/>
                <dgm:param type="shpTxLTRAlignCh" val="l"/>
                <dgm:param type="shpTxRTLAlignCh" val="r"/>
                <dgm:param type="stBulletLvl" val="0"/>
                <dgm:param type="txAnchorVertCh" val="mid"/>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sp>
        <p:nvSpPr>
          <p:cNvPr id="10" name="Rectangle 9"/>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p>
            <a:fld id="{9184DA70-C731-4C70-880D-CCD4705E623C}" type="datetime1">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4BE1D723-8F53-4F53-90B0-1982A396982E}" type="datetime1">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cxnSp>
        <p:nvCxnSpPr>
          <p:cNvPr id="9" name="Straight Connector 8"/>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0"/>
          </p:nvPr>
        </p:nvSpPr>
        <p:spPr/>
        <p:txBody>
          <a:bodyPr/>
          <a:lstStyle/>
          <a:p>
            <a:fld id="{97669AF7-7BEB-44E4-9852-375E34362B5B}" type="datetime1">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3A98EE3D-8CD1-4C3F-BD1C-C98C9596463C}"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2" name="Date Placeholder 1"/>
          <p:cNvSpPr>
            <a:spLocks noGrp="1"/>
          </p:cNvSpPr>
          <p:nvPr>
            <p:ph type="dt" sz="half" idx="10"/>
          </p:nvPr>
        </p:nvSpPr>
        <p:spPr/>
        <p:txBody>
          <a:bodyPr/>
          <a:lstStyle/>
          <a:p>
            <a:fld id="{BAAAC38D-0552-4C82-B593-E6124DFADBE2}" type="datetime1">
              <a:rPr lang="en-US" smtClean="0"/>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3A98EE3D-8CD1-4C3F-BD1C-C98C9596463C}"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2" name="Date Placeholder 1"/>
          <p:cNvSpPr>
            <a:spLocks noGrp="1"/>
          </p:cNvSpPr>
          <p:nvPr>
            <p:ph type="dt" sz="half" idx="10"/>
          </p:nvPr>
        </p:nvSpPr>
        <p:spPr/>
        <p:txBody>
          <a:bodyPr/>
          <a:lstStyle/>
          <a:p>
            <a:fld id="{D9DF0F1C-5577-4ACB-BB62-DF8F3C494C7E}" type="datetime1">
              <a:rPr lang="en-US" smtClean="0"/>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3A98EE3D-8CD1-4C3F-BD1C-C98C9596463C}" type="slidenum">
              <a:rPr lang="en-US" smtClean="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p:cNvSpPr>
            <a:spLocks noGrp="1"/>
          </p:cNvSpPr>
          <p:nvPr>
            <p:ph type="dt" sz="half" idx="10"/>
          </p:nvPr>
        </p:nvSpPr>
        <p:spPr/>
        <p:txBody>
          <a:bodyPr/>
          <a:lstStyle/>
          <a:p>
            <a:fld id="{1775B394-D9F9-4F0C-B15D-605F45CB9E9F}" type="datetime1">
              <a:rPr lang="en-US" smtClean="0"/>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3A98EE3D-8CD1-4C3F-BD1C-C98C9596463C}"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Blank">
    <p:spTree>
      <p:nvGrpSpPr>
        <p:cNvPr id="1" name=""/>
        <p:cNvGrpSpPr/>
        <p:nvPr/>
      </p:nvGrpSpPr>
      <p:grpSpPr>
        <a:xfrm>
          <a:off x="0" y="0"/>
          <a:ext cx="0" cy="0"/>
          <a:chOff x="0" y="0"/>
          <a:chExt cx="0" cy="0"/>
        </a:xfrm>
      </p:grpSpPr>
      <p:sp>
        <p:nvSpPr>
          <p:cNvPr id="10" name="Rectangle 9"/>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9667345-2558-425A-8533-9BFDBCE15005}" type="datetime1">
              <a:rPr lang="en-US" smtClean="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Content with Caption">
    <p:spTree>
      <p:nvGrpSpPr>
        <p:cNvPr id="1" name=""/>
        <p:cNvGrpSpPr/>
        <p:nvPr/>
      </p:nvGrpSpPr>
      <p:grpSpPr>
        <a:xfrm>
          <a:off x="0" y="0"/>
          <a:ext cx="0" cy="0"/>
          <a:chOff x="0" y="0"/>
          <a:chExt cx="0" cy="0"/>
        </a:xfrm>
      </p:grpSpPr>
      <p:sp>
        <p:nvSpPr>
          <p:cNvPr id="8" name="Rectangle 7"/>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spTree>
      <p:nvGrpSpPr>
        <p:cNvPr id="1" name=""/>
        <p:cNvGrpSpPr/>
        <p:nvPr/>
      </p:nvGrpSpPr>
      <p:grpSpPr>
        <a:xfrm>
          <a:off x="0" y="0"/>
          <a:ext cx="0" cy="0"/>
          <a:chOff x="0" y="0"/>
          <a:chExt cx="0" cy="0"/>
        </a:xfrm>
      </p:grpSpPr>
      <p:sp>
        <p:nvSpPr>
          <p:cNvPr id="8" name="Rectangle 7"/>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image" Target="../media/image1.pn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fld>
            <a:endParaRPr lang="en-US" dirty="0"/>
          </a:p>
        </p:txBody>
      </p:sp>
      <p:cxnSp>
        <p:nvCxnSpPr>
          <p:cNvPr id="10" name="Straight Connector 9"/>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Shape&#10;&#10;Description automatically generated"/>
          <p:cNvPicPr>
            <a:picLocks noChangeAspect="1"/>
          </p:cNvPicPr>
          <p:nvPr userDrawn="1"/>
        </p:nvPicPr>
        <p:blipFill rotWithShape="1">
          <a:blip r:embed="rId10" cstate="print">
            <a:extLst>
              <a:ext uri="{28A0092B-C50C-407E-A947-70E740481C1C}">
                <a14:useLocalDpi xmlns:a14="http://schemas.microsoft.com/office/drawing/2010/main" val="0"/>
              </a:ext>
            </a:extLst>
          </a:blip>
          <a:srcRect l="35474" t="24551" r="35278" b="32063"/>
          <a:stretch>
            <a:fillRect/>
          </a:stretch>
        </p:blipFill>
        <p:spPr>
          <a:xfrm>
            <a:off x="0" y="0"/>
            <a:ext cx="534325" cy="73514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175" indent="-182880" algn="l" defTabSz="914400" rtl="0" eaLnBrk="1" latinLnBrk="0" hangingPunct="1">
        <a:lnSpc>
          <a:spcPct val="100000"/>
        </a:lnSpc>
        <a:spcBef>
          <a:spcPts val="200"/>
        </a:spcBef>
        <a:spcAft>
          <a:spcPts val="400"/>
        </a:spcAft>
        <a:buClrTx/>
        <a:buFont typeface="Calibri" panose="020F0502020204030204" pitchFamily="34" charset="0"/>
        <a:buChar char="◦"/>
        <a:defRPr sz="1700" kern="1200">
          <a:solidFill>
            <a:schemeClr val="tx1">
              <a:lumMod val="75000"/>
              <a:lumOff val="25000"/>
            </a:schemeClr>
          </a:solidFill>
          <a:latin typeface="+mn-lt"/>
          <a:ea typeface="+mn-ea"/>
          <a:cs typeface="+mn-cs"/>
        </a:defRPr>
      </a:lvl2pPr>
      <a:lvl3pPr marL="567055" indent="-182880" algn="l" defTabSz="914400" rtl="0" eaLnBrk="1" latinLnBrk="0" hangingPunct="1">
        <a:lnSpc>
          <a:spcPct val="100000"/>
        </a:lnSpc>
        <a:spcBef>
          <a:spcPts val="200"/>
        </a:spcBef>
        <a:spcAft>
          <a:spcPts val="400"/>
        </a:spcAft>
        <a:buClrTx/>
        <a:buFont typeface="Calibri" panose="020F0502020204030204" pitchFamily="34" charset="0"/>
        <a:buChar char="◦"/>
        <a:defRPr sz="1300" kern="1200">
          <a:solidFill>
            <a:schemeClr val="tx1">
              <a:lumMod val="75000"/>
              <a:lumOff val="25000"/>
            </a:schemeClr>
          </a:solidFill>
          <a:latin typeface="+mn-lt"/>
          <a:ea typeface="+mn-ea"/>
          <a:cs typeface="+mn-cs"/>
        </a:defRPr>
      </a:lvl3pPr>
      <a:lvl4pPr marL="749935" indent="-182880" algn="l" defTabSz="914400" rtl="0" eaLnBrk="1" latinLnBrk="0" hangingPunct="1">
        <a:lnSpc>
          <a:spcPct val="100000"/>
        </a:lnSpc>
        <a:spcBef>
          <a:spcPts val="200"/>
        </a:spcBef>
        <a:spcAft>
          <a:spcPts val="400"/>
        </a:spcAft>
        <a:buClrTx/>
        <a:buFont typeface="Calibri" panose="020F0502020204030204" pitchFamily="34" charset="0"/>
        <a:buChar char="◦"/>
        <a:defRPr sz="1300" kern="1200">
          <a:solidFill>
            <a:schemeClr val="tx1">
              <a:lumMod val="75000"/>
              <a:lumOff val="25000"/>
            </a:schemeClr>
          </a:solidFill>
          <a:latin typeface="+mn-lt"/>
          <a:ea typeface="+mn-ea"/>
          <a:cs typeface="+mn-cs"/>
        </a:defRPr>
      </a:lvl4pPr>
      <a:lvl5pPr marL="932815" indent="-182880" algn="l" defTabSz="914400" rtl="0" eaLnBrk="1" latinLnBrk="0" hangingPunct="1">
        <a:lnSpc>
          <a:spcPct val="100000"/>
        </a:lnSpc>
        <a:spcBef>
          <a:spcPts val="200"/>
        </a:spcBef>
        <a:spcAft>
          <a:spcPts val="400"/>
        </a:spcAft>
        <a:buClrTx/>
        <a:buFont typeface="Calibri" panose="020F0502020204030204" pitchFamily="34" charset="0"/>
        <a:buChar char="◦"/>
        <a:defRPr sz="1300" kern="1200">
          <a:solidFill>
            <a:schemeClr val="tx1">
              <a:lumMod val="75000"/>
              <a:lumOff val="25000"/>
            </a:schemeClr>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hemeOverride" Target="../theme/themeOverride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hemeOverride" Target="../theme/themeOverride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hyperlink" Target="https://taxguru.in/goods-and-service-tax/faqs-on-electronic-cash-ledger-under-gst-and-how-to-view-the-same.html"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3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3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5.xml"/><Relationship Id="rId4" Type="http://schemas.openxmlformats.org/officeDocument/2006/relationships/diagramColors" Target="../diagrams/colors5.xml"/><Relationship Id="rId3" Type="http://schemas.openxmlformats.org/officeDocument/2006/relationships/diagramQuickStyle" Target="../diagrams/quickStyle5.xml"/><Relationship Id="rId2" Type="http://schemas.openxmlformats.org/officeDocument/2006/relationships/diagramLayout" Target="../diagrams/layout5.xml"/><Relationship Id="rId1" Type="http://schemas.openxmlformats.org/officeDocument/2006/relationships/diagramData" Target="../diagrams/data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7" name="Rectangle 1030"/>
          <p:cNvSpPr>
            <a:spLocks noGrp="1" noRot="1" noChangeAspect="1" noMove="1" noResize="1" noEditPoints="1" noAdjustHandles="1" noChangeArrowheads="1" noChangeShapeType="1" noTextEdit="1"/>
          </p:cNvSpPr>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97280" y="758952"/>
            <a:ext cx="5536780" cy="3566160"/>
          </a:xfrm>
        </p:spPr>
        <p:txBody>
          <a:bodyPr>
            <a:normAutofit/>
          </a:bodyPr>
          <a:lstStyle/>
          <a:p>
            <a:r>
              <a:rPr lang="en-US" sz="3800" dirty="0"/>
              <a:t>Study of financial statements from GST point of view-Balance-sheet, </a:t>
            </a:r>
            <a:r>
              <a:rPr lang="en-US" sz="3800"/>
              <a:t>Trial Balance, </a:t>
            </a:r>
            <a:r>
              <a:rPr lang="en-US" sz="3800" dirty="0"/>
              <a:t>Notes to accounts </a:t>
            </a:r>
            <a:r>
              <a:rPr lang="en-US" sz="3800" dirty="0" err="1"/>
              <a:t>etc</a:t>
            </a:r>
            <a:endParaRPr lang="en-US" sz="3800" dirty="0"/>
          </a:p>
        </p:txBody>
      </p:sp>
      <p:sp>
        <p:nvSpPr>
          <p:cNvPr id="3" name="Subtitle 2"/>
          <p:cNvSpPr>
            <a:spLocks noGrp="1"/>
          </p:cNvSpPr>
          <p:nvPr>
            <p:ph type="subTitle" idx="1"/>
          </p:nvPr>
        </p:nvSpPr>
        <p:spPr>
          <a:xfrm>
            <a:off x="1100050" y="4645152"/>
            <a:ext cx="5534009" cy="1143000"/>
          </a:xfrm>
        </p:spPr>
        <p:txBody>
          <a:bodyPr>
            <a:normAutofit/>
          </a:bodyPr>
          <a:lstStyle/>
          <a:p>
            <a:pPr>
              <a:lnSpc>
                <a:spcPct val="100000"/>
              </a:lnSpc>
            </a:pPr>
            <a:r>
              <a:rPr lang="en-US" sz="1900" dirty="0"/>
              <a:t>Manoj Malpani, </a:t>
            </a:r>
            <a:r>
              <a:rPr lang="en-US" sz="1400" dirty="0"/>
              <a:t>FCA, ACMA</a:t>
            </a:r>
            <a:endParaRPr lang="en-US" sz="1400" dirty="0"/>
          </a:p>
          <a:p>
            <a:pPr>
              <a:lnSpc>
                <a:spcPct val="100000"/>
              </a:lnSpc>
            </a:pPr>
            <a:r>
              <a:rPr lang="en-US" sz="1400" dirty="0"/>
              <a:t>+91 8007 99 4444</a:t>
            </a:r>
            <a:endParaRPr lang="en-US" sz="1900" dirty="0"/>
          </a:p>
        </p:txBody>
      </p:sp>
      <p:cxnSp>
        <p:nvCxnSpPr>
          <p:cNvPr id="1038" name="Straight Connector 1032"/>
          <p:cNvCxnSpPr>
            <a:cxnSpLocks noGrp="1" noRot="1" noChangeAspect="1" noMove="1" noResize="1" noEditPoints="1" noAdjustHandles="1" noChangeArrowheads="1" noChangeShapeType="1"/>
          </p:cNvCxnSpPr>
          <p:nvPr/>
        </p:nvCxnSpPr>
        <p:spPr>
          <a:xfrm>
            <a:off x="1147660" y="4485132"/>
            <a:ext cx="54864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logo"/>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7545677" y="1243577"/>
            <a:ext cx="3841219" cy="3841219"/>
          </a:xfrm>
          <a:prstGeom prst="rect">
            <a:avLst/>
          </a:prstGeom>
          <a:noFill/>
          <a:extLst>
            <a:ext uri="{909E8E84-426E-40DD-AFC4-6F175D3DCCD1}">
              <a14:hiddenFill xmlns:a14="http://schemas.microsoft.com/office/drawing/2010/main">
                <a:solidFill>
                  <a:srgbClr val="FFFFFF"/>
                </a:solidFill>
              </a14:hiddenFill>
            </a:ext>
          </a:extLst>
        </p:spPr>
      </p:pic>
      <p:sp>
        <p:nvSpPr>
          <p:cNvPr id="1039" name="Rectangle 1034"/>
          <p:cNvSpPr>
            <a:spLocks noGrp="1" noRot="1" noChangeAspect="1" noMove="1" noResize="1" noEditPoints="1" noAdjustHandles="1" noChangeArrowheads="1" noChangeShapeType="1" noTextEdit="1"/>
          </p:cNvSpPr>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48"/>
          <p:cNvSpPr>
            <a:spLocks noGrp="1" noRot="1" noChangeAspect="1" noMove="1" noResize="1" noEditPoints="1" noAdjustHandles="1" noChangeArrowheads="1" noChangeShapeType="1" noTextEdit="1"/>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1" name="Straight Connector 50"/>
          <p:cNvCxnSpPr>
            <a:cxnSpLocks noGrp="1" noRot="1" noChangeAspect="1" noMove="1" noResize="1" noEditPoints="1" noAdjustHandles="1" noChangeArrowheads="1" noChangeShapeType="1"/>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53" name="Rectangle 52"/>
          <p:cNvSpPr>
            <a:spLocks noGrp="1" noRot="1" noChangeAspect="1" noMove="1" noResize="1" noEditPoints="1" noAdjustHandles="1" noChangeArrowheads="1" noChangeShapeType="1" noTextEdit="1"/>
          </p:cNvSpPr>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55" name="Rectangle 54"/>
          <p:cNvSpPr>
            <a:spLocks noGrp="1" noRot="1" noChangeAspect="1" noMove="1" noResize="1" noEditPoints="1" noAdjustHandles="1" noChangeArrowheads="1" noChangeShapeType="1" noTextEdit="1"/>
          </p:cNvSpPr>
          <p:nvPr/>
        </p:nvSpPr>
        <p:spPr>
          <a:xfrm>
            <a:off x="16" y="-1"/>
            <a:ext cx="4648593"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idx="4294967295"/>
          </p:nvPr>
        </p:nvSpPr>
        <p:spPr>
          <a:xfrm>
            <a:off x="492369" y="605896"/>
            <a:ext cx="3642309" cy="5646208"/>
          </a:xfrm>
        </p:spPr>
        <p:txBody>
          <a:bodyPr vert="horz" lIns="91440" tIns="45720" rIns="91440" bIns="45720" rtlCol="0" anchor="ctr">
            <a:normAutofit/>
          </a:bodyPr>
          <a:lstStyle/>
          <a:p>
            <a:r>
              <a:rPr lang="en-US" sz="4400" dirty="0">
                <a:solidFill>
                  <a:srgbClr val="FFFFFF"/>
                </a:solidFill>
              </a:rPr>
              <a:t>GST – Review of Profit &amp; Loss Accounts</a:t>
            </a:r>
            <a:endParaRPr lang="en-US" sz="4400" dirty="0">
              <a:solidFill>
                <a:srgbClr val="FFFFFF"/>
              </a:solidFill>
            </a:endParaRPr>
          </a:p>
        </p:txBody>
      </p:sp>
      <p:sp>
        <p:nvSpPr>
          <p:cNvPr id="57" name="Rectangle 56"/>
          <p:cNvSpPr>
            <a:spLocks noGrp="1" noRot="1" noChangeAspect="1" noMove="1" noResize="1" noEditPoints="1" noAdjustHandles="1" noChangeArrowheads="1" noChangeShapeType="1" noTextEdit="1"/>
          </p:cNvSpPr>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3"/>
          <p:cNvSpPr txBox="1"/>
          <p:nvPr/>
        </p:nvSpPr>
        <p:spPr>
          <a:xfrm>
            <a:off x="5231958" y="605896"/>
            <a:ext cx="6392595" cy="5646208"/>
          </a:xfrm>
          <a:prstGeom prst="rect">
            <a:avLst/>
          </a:prstGeom>
        </p:spPr>
        <p:txBody>
          <a:bodyPr vert="horz" lIns="0" tIns="45720" rIns="0" bIns="45720" rtlCol="0" anchor="ctr">
            <a:normAutofit fontScale="85000" lnSpcReduction="10000"/>
          </a:bodyPr>
          <a:lstStyle/>
          <a:p>
            <a:pPr marL="285750" indent="-285750" algn="just">
              <a:lnSpc>
                <a:spcPct val="150000"/>
              </a:lnSpc>
              <a:spcAft>
                <a:spcPts val="600"/>
              </a:spcAft>
              <a:buFont typeface="Calibri" panose="020F0502020204030204" pitchFamily="34" charset="0"/>
              <a:buChar char="•"/>
            </a:pPr>
            <a:r>
              <a:rPr lang="en-US" sz="2400" dirty="0">
                <a:solidFill>
                  <a:schemeClr val="tx1">
                    <a:lumMod val="75000"/>
                    <a:lumOff val="25000"/>
                  </a:schemeClr>
                </a:solidFill>
              </a:rPr>
              <a:t>Whether company has exports?</a:t>
            </a:r>
            <a:endParaRPr lang="en-US" sz="2400" dirty="0">
              <a:solidFill>
                <a:schemeClr val="tx1">
                  <a:lumMod val="75000"/>
                  <a:lumOff val="25000"/>
                </a:schemeClr>
              </a:solidFill>
            </a:endParaRPr>
          </a:p>
          <a:p>
            <a:pPr marL="285750" indent="-285750" algn="just">
              <a:lnSpc>
                <a:spcPct val="150000"/>
              </a:lnSpc>
              <a:spcAft>
                <a:spcPts val="600"/>
              </a:spcAft>
              <a:buFont typeface="Calibri" panose="020F0502020204030204" pitchFamily="34" charset="0"/>
              <a:buChar char="•"/>
            </a:pPr>
            <a:r>
              <a:rPr lang="en-US" sz="2400" dirty="0">
                <a:solidFill>
                  <a:schemeClr val="tx1">
                    <a:lumMod val="75000"/>
                    <a:lumOff val="25000"/>
                  </a:schemeClr>
                </a:solidFill>
              </a:rPr>
              <a:t>Whether GST refund has been correctly computed &amp; claimed?</a:t>
            </a:r>
            <a:endParaRPr lang="en-US" sz="2400" dirty="0">
              <a:solidFill>
                <a:schemeClr val="tx1">
                  <a:lumMod val="75000"/>
                  <a:lumOff val="25000"/>
                </a:schemeClr>
              </a:solidFill>
            </a:endParaRPr>
          </a:p>
          <a:p>
            <a:pPr marL="285750" indent="-285750" algn="just">
              <a:lnSpc>
                <a:spcPct val="150000"/>
              </a:lnSpc>
              <a:spcAft>
                <a:spcPts val="600"/>
              </a:spcAft>
              <a:buFont typeface="Calibri" panose="020F0502020204030204" pitchFamily="34" charset="0"/>
              <a:buChar char="•"/>
            </a:pPr>
            <a:r>
              <a:rPr lang="en-US" sz="2400" dirty="0">
                <a:solidFill>
                  <a:schemeClr val="tx1">
                    <a:lumMod val="75000"/>
                    <a:lumOff val="25000"/>
                  </a:schemeClr>
                </a:solidFill>
              </a:rPr>
              <a:t>Whether company has claimed GST refund which is not eligible to them?</a:t>
            </a:r>
            <a:endParaRPr lang="en-US" sz="2400" dirty="0">
              <a:solidFill>
                <a:schemeClr val="tx1">
                  <a:lumMod val="75000"/>
                  <a:lumOff val="25000"/>
                </a:schemeClr>
              </a:solidFill>
            </a:endParaRPr>
          </a:p>
          <a:p>
            <a:pPr marL="285750" indent="-285750" algn="just">
              <a:lnSpc>
                <a:spcPct val="150000"/>
              </a:lnSpc>
              <a:spcAft>
                <a:spcPts val="600"/>
              </a:spcAft>
              <a:buFont typeface="Calibri" panose="020F0502020204030204" pitchFamily="34" charset="0"/>
              <a:buChar char="•"/>
            </a:pPr>
            <a:r>
              <a:rPr lang="en-US" sz="2400" dirty="0">
                <a:solidFill>
                  <a:schemeClr val="tx1">
                    <a:lumMod val="75000"/>
                    <a:lumOff val="25000"/>
                  </a:schemeClr>
                </a:solidFill>
              </a:rPr>
              <a:t>Whether the exports is completed within 90 days from the date of invoice?</a:t>
            </a:r>
            <a:endParaRPr lang="en-US" sz="2400" dirty="0">
              <a:solidFill>
                <a:schemeClr val="tx1">
                  <a:lumMod val="75000"/>
                  <a:lumOff val="25000"/>
                </a:schemeClr>
              </a:solidFill>
            </a:endParaRPr>
          </a:p>
          <a:p>
            <a:pPr marL="285750" indent="-285750" algn="just">
              <a:lnSpc>
                <a:spcPct val="150000"/>
              </a:lnSpc>
              <a:spcAft>
                <a:spcPts val="600"/>
              </a:spcAft>
              <a:buFont typeface="Calibri" panose="020F0502020204030204" pitchFamily="34" charset="0"/>
              <a:buChar char="•"/>
            </a:pPr>
            <a:r>
              <a:rPr lang="en-US" sz="2400" dirty="0">
                <a:solidFill>
                  <a:schemeClr val="tx1">
                    <a:lumMod val="75000"/>
                    <a:lumOff val="25000"/>
                  </a:schemeClr>
                </a:solidFill>
              </a:rPr>
              <a:t>Whether there are any sales returns for which the credit notes are issued within the timeline specified?</a:t>
            </a:r>
            <a:endParaRPr lang="en-US" sz="2400" dirty="0">
              <a:solidFill>
                <a:schemeClr val="tx1">
                  <a:lumMod val="75000"/>
                  <a:lumOff val="25000"/>
                </a:schemeClr>
              </a:solidFill>
            </a:endParaRPr>
          </a:p>
          <a:p>
            <a:pPr marL="285750" indent="-285750" algn="just">
              <a:lnSpc>
                <a:spcPct val="150000"/>
              </a:lnSpc>
              <a:spcAft>
                <a:spcPts val="600"/>
              </a:spcAft>
              <a:buFont typeface="Calibri" panose="020F0502020204030204" pitchFamily="34" charset="0"/>
              <a:buChar char="•"/>
            </a:pPr>
            <a:r>
              <a:rPr lang="en-US" sz="2400" dirty="0">
                <a:solidFill>
                  <a:schemeClr val="tx1">
                    <a:lumMod val="75000"/>
                    <a:lumOff val="25000"/>
                  </a:schemeClr>
                </a:solidFill>
              </a:rPr>
              <a:t>Whether any merchant export transactions and compliances thereof?</a:t>
            </a:r>
            <a:endParaRPr lang="en-US" sz="2400" dirty="0">
              <a:solidFill>
                <a:schemeClr val="tx1">
                  <a:lumMod val="75000"/>
                  <a:lumOff val="2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48"/>
          <p:cNvSpPr>
            <a:spLocks noGrp="1" noRot="1" noChangeAspect="1" noMove="1" noResize="1" noEditPoints="1" noAdjustHandles="1" noChangeArrowheads="1" noChangeShapeType="1" noTextEdit="1"/>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1" name="Straight Connector 50"/>
          <p:cNvCxnSpPr>
            <a:cxnSpLocks noGrp="1" noRot="1" noChangeAspect="1" noMove="1" noResize="1" noEditPoints="1" noAdjustHandles="1" noChangeArrowheads="1" noChangeShapeType="1"/>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53" name="Rectangle 52"/>
          <p:cNvSpPr>
            <a:spLocks noGrp="1" noRot="1" noChangeAspect="1" noMove="1" noResize="1" noEditPoints="1" noAdjustHandles="1" noChangeArrowheads="1" noChangeShapeType="1" noTextEdit="1"/>
          </p:cNvSpPr>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55" name="Rectangle 54"/>
          <p:cNvSpPr>
            <a:spLocks noGrp="1" noRot="1" noChangeAspect="1" noMove="1" noResize="1" noEditPoints="1" noAdjustHandles="1" noChangeArrowheads="1" noChangeShapeType="1" noTextEdit="1"/>
          </p:cNvSpPr>
          <p:nvPr/>
        </p:nvSpPr>
        <p:spPr>
          <a:xfrm>
            <a:off x="16" y="-1"/>
            <a:ext cx="4648593"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idx="4294967295"/>
          </p:nvPr>
        </p:nvSpPr>
        <p:spPr>
          <a:xfrm>
            <a:off x="492369" y="605896"/>
            <a:ext cx="3642309" cy="5646208"/>
          </a:xfrm>
        </p:spPr>
        <p:txBody>
          <a:bodyPr vert="horz" lIns="91440" tIns="45720" rIns="91440" bIns="45720" rtlCol="0" anchor="ctr">
            <a:normAutofit/>
          </a:bodyPr>
          <a:lstStyle/>
          <a:p>
            <a:r>
              <a:rPr lang="en-US" sz="4400" dirty="0">
                <a:solidFill>
                  <a:srgbClr val="FFFFFF"/>
                </a:solidFill>
              </a:rPr>
              <a:t>GST – Review of Profit &amp; </a:t>
            </a:r>
            <a:r>
              <a:rPr lang="en-US" sz="4400">
                <a:solidFill>
                  <a:srgbClr val="FFFFFF"/>
                </a:solidFill>
              </a:rPr>
              <a:t>Loss Accounts</a:t>
            </a:r>
            <a:endParaRPr lang="en-US" sz="4400" dirty="0">
              <a:solidFill>
                <a:srgbClr val="FFFFFF"/>
              </a:solidFill>
            </a:endParaRPr>
          </a:p>
        </p:txBody>
      </p:sp>
      <p:sp>
        <p:nvSpPr>
          <p:cNvPr id="57" name="Rectangle 56"/>
          <p:cNvSpPr>
            <a:spLocks noGrp="1" noRot="1" noChangeAspect="1" noMove="1" noResize="1" noEditPoints="1" noAdjustHandles="1" noChangeArrowheads="1" noChangeShapeType="1" noTextEdit="1"/>
          </p:cNvSpPr>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descr="Graphical user interface, application&#10;&#10;Description automatically generated"/>
          <p:cNvPicPr>
            <a:picLocks noChangeAspect="1"/>
          </p:cNvPicPr>
          <p:nvPr/>
        </p:nvPicPr>
        <p:blipFill rotWithShape="1">
          <a:blip r:embed="rId1"/>
          <a:srcRect l="33404" t="39606" r="18402" b="34088"/>
          <a:stretch>
            <a:fillRect/>
          </a:stretch>
        </p:blipFill>
        <p:spPr bwMode="auto">
          <a:xfrm>
            <a:off x="4648609" y="943897"/>
            <a:ext cx="7213046" cy="3903991"/>
          </a:xfrm>
          <a:prstGeom prst="rect">
            <a:avLst/>
          </a:prstGeom>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48"/>
          <p:cNvSpPr>
            <a:spLocks noGrp="1" noRot="1" noChangeAspect="1" noMove="1" noResize="1" noEditPoints="1" noAdjustHandles="1" noChangeArrowheads="1" noChangeShapeType="1" noTextEdit="1"/>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1" name="Straight Connector 50"/>
          <p:cNvCxnSpPr>
            <a:cxnSpLocks noGrp="1" noRot="1" noChangeAspect="1" noMove="1" noResize="1" noEditPoints="1" noAdjustHandles="1" noChangeArrowheads="1" noChangeShapeType="1"/>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53" name="Rectangle 52"/>
          <p:cNvSpPr>
            <a:spLocks noGrp="1" noRot="1" noChangeAspect="1" noMove="1" noResize="1" noEditPoints="1" noAdjustHandles="1" noChangeArrowheads="1" noChangeShapeType="1" noTextEdit="1"/>
          </p:cNvSpPr>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55" name="Rectangle 54"/>
          <p:cNvSpPr>
            <a:spLocks noGrp="1" noRot="1" noChangeAspect="1" noMove="1" noResize="1" noEditPoints="1" noAdjustHandles="1" noChangeArrowheads="1" noChangeShapeType="1" noTextEdit="1"/>
          </p:cNvSpPr>
          <p:nvPr/>
        </p:nvSpPr>
        <p:spPr>
          <a:xfrm>
            <a:off x="16" y="-1"/>
            <a:ext cx="4648593"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idx="4294967295"/>
          </p:nvPr>
        </p:nvSpPr>
        <p:spPr>
          <a:xfrm>
            <a:off x="492369" y="605896"/>
            <a:ext cx="3642309" cy="5646208"/>
          </a:xfrm>
        </p:spPr>
        <p:txBody>
          <a:bodyPr vert="horz" lIns="91440" tIns="45720" rIns="91440" bIns="45720" rtlCol="0" anchor="ctr">
            <a:normAutofit/>
          </a:bodyPr>
          <a:lstStyle/>
          <a:p>
            <a:r>
              <a:rPr lang="en-US" sz="4400" dirty="0">
                <a:solidFill>
                  <a:srgbClr val="FFFFFF"/>
                </a:solidFill>
              </a:rPr>
              <a:t>GST – Review of Profit &amp; Loss Accounts</a:t>
            </a:r>
            <a:endParaRPr lang="en-US" sz="4400" dirty="0">
              <a:solidFill>
                <a:srgbClr val="FFFFFF"/>
              </a:solidFill>
            </a:endParaRPr>
          </a:p>
        </p:txBody>
      </p:sp>
      <p:sp>
        <p:nvSpPr>
          <p:cNvPr id="57" name="Rectangle 56"/>
          <p:cNvSpPr>
            <a:spLocks noGrp="1" noRot="1" noChangeAspect="1" noMove="1" noResize="1" noEditPoints="1" noAdjustHandles="1" noChangeArrowheads="1" noChangeShapeType="1" noTextEdit="1"/>
          </p:cNvSpPr>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3"/>
          <p:cNvSpPr txBox="1"/>
          <p:nvPr/>
        </p:nvSpPr>
        <p:spPr>
          <a:xfrm>
            <a:off x="5231958" y="605896"/>
            <a:ext cx="6392595" cy="5646208"/>
          </a:xfrm>
          <a:prstGeom prst="rect">
            <a:avLst/>
          </a:prstGeom>
        </p:spPr>
        <p:txBody>
          <a:bodyPr vert="horz" lIns="0" tIns="45720" rIns="0" bIns="45720" rtlCol="0" anchor="ctr">
            <a:normAutofit lnSpcReduction="10000"/>
          </a:bodyPr>
          <a:lstStyle/>
          <a:p>
            <a:pPr marL="285750" indent="-285750" algn="just">
              <a:lnSpc>
                <a:spcPct val="150000"/>
              </a:lnSpc>
              <a:spcAft>
                <a:spcPts val="600"/>
              </a:spcAft>
              <a:buFont typeface="Calibri" panose="020F0502020204030204" pitchFamily="34" charset="0"/>
              <a:buChar char="•"/>
            </a:pPr>
            <a:r>
              <a:rPr lang="en-US" sz="2400" dirty="0">
                <a:solidFill>
                  <a:schemeClr val="tx1">
                    <a:lumMod val="75000"/>
                    <a:lumOff val="25000"/>
                  </a:schemeClr>
                </a:solidFill>
              </a:rPr>
              <a:t>Whether there is any exempt Sale during the period?</a:t>
            </a:r>
            <a:endParaRPr lang="en-US" sz="2400" dirty="0">
              <a:solidFill>
                <a:schemeClr val="tx1">
                  <a:lumMod val="75000"/>
                  <a:lumOff val="25000"/>
                </a:schemeClr>
              </a:solidFill>
            </a:endParaRPr>
          </a:p>
          <a:p>
            <a:pPr marL="285750" indent="-285750" algn="just">
              <a:lnSpc>
                <a:spcPct val="150000"/>
              </a:lnSpc>
              <a:spcAft>
                <a:spcPts val="600"/>
              </a:spcAft>
              <a:buFont typeface="Calibri" panose="020F0502020204030204" pitchFamily="34" charset="0"/>
              <a:buChar char="•"/>
            </a:pPr>
            <a:r>
              <a:rPr lang="en-US" sz="2400" dirty="0">
                <a:solidFill>
                  <a:schemeClr val="tx1">
                    <a:lumMod val="75000"/>
                    <a:lumOff val="25000"/>
                  </a:schemeClr>
                </a:solidFill>
              </a:rPr>
              <a:t>What is the value of the transactions made during the period?</a:t>
            </a:r>
            <a:endParaRPr lang="en-US" sz="2400" dirty="0">
              <a:solidFill>
                <a:schemeClr val="tx1">
                  <a:lumMod val="75000"/>
                  <a:lumOff val="25000"/>
                </a:schemeClr>
              </a:solidFill>
            </a:endParaRPr>
          </a:p>
          <a:p>
            <a:pPr marL="285750" indent="-285750" algn="just">
              <a:lnSpc>
                <a:spcPct val="150000"/>
              </a:lnSpc>
              <a:spcAft>
                <a:spcPts val="600"/>
              </a:spcAft>
              <a:buFont typeface="Calibri" panose="020F0502020204030204" pitchFamily="34" charset="0"/>
              <a:buChar char="•"/>
            </a:pPr>
            <a:r>
              <a:rPr lang="en-US" sz="2400" dirty="0">
                <a:solidFill>
                  <a:schemeClr val="tx1">
                    <a:lumMod val="75000"/>
                    <a:lumOff val="25000"/>
                  </a:schemeClr>
                </a:solidFill>
              </a:rPr>
              <a:t>Whether the input tax credit has been correctly reversed on the same under Rule 42 of the CGST Rules?</a:t>
            </a:r>
            <a:endParaRPr lang="en-US" sz="2400" dirty="0">
              <a:solidFill>
                <a:schemeClr val="tx1">
                  <a:lumMod val="75000"/>
                  <a:lumOff val="25000"/>
                </a:schemeClr>
              </a:solidFill>
            </a:endParaRPr>
          </a:p>
          <a:p>
            <a:pPr marL="285750" indent="-285750" algn="just">
              <a:lnSpc>
                <a:spcPct val="150000"/>
              </a:lnSpc>
              <a:spcAft>
                <a:spcPts val="600"/>
              </a:spcAft>
              <a:buFont typeface="Calibri" panose="020F0502020204030204" pitchFamily="34" charset="0"/>
              <a:buChar char="•"/>
            </a:pPr>
            <a:r>
              <a:rPr lang="en-US" sz="2400" dirty="0">
                <a:solidFill>
                  <a:schemeClr val="tx1">
                    <a:lumMod val="75000"/>
                    <a:lumOff val="25000"/>
                  </a:schemeClr>
                </a:solidFill>
              </a:rPr>
              <a:t>Whether ITC has been availed on the services which are taken specifically for the exempt supplies?</a:t>
            </a:r>
            <a:endParaRPr lang="en-US" sz="2400" dirty="0">
              <a:solidFill>
                <a:schemeClr val="tx1">
                  <a:lumMod val="75000"/>
                  <a:lumOff val="25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48"/>
          <p:cNvSpPr>
            <a:spLocks noGrp="1" noRot="1" noChangeAspect="1" noMove="1" noResize="1" noEditPoints="1" noAdjustHandles="1" noChangeArrowheads="1" noChangeShapeType="1" noTextEdit="1"/>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1" name="Straight Connector 50"/>
          <p:cNvCxnSpPr>
            <a:cxnSpLocks noGrp="1" noRot="1" noChangeAspect="1" noMove="1" noResize="1" noEditPoints="1" noAdjustHandles="1" noChangeArrowheads="1" noChangeShapeType="1"/>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53" name="Rectangle 52"/>
          <p:cNvSpPr>
            <a:spLocks noGrp="1" noRot="1" noChangeAspect="1" noMove="1" noResize="1" noEditPoints="1" noAdjustHandles="1" noChangeArrowheads="1" noChangeShapeType="1" noTextEdit="1"/>
          </p:cNvSpPr>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55" name="Rectangle 54"/>
          <p:cNvSpPr>
            <a:spLocks noGrp="1" noRot="1" noChangeAspect="1" noMove="1" noResize="1" noEditPoints="1" noAdjustHandles="1" noChangeArrowheads="1" noChangeShapeType="1" noTextEdit="1"/>
          </p:cNvSpPr>
          <p:nvPr/>
        </p:nvSpPr>
        <p:spPr>
          <a:xfrm>
            <a:off x="16" y="-1"/>
            <a:ext cx="4648593"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idx="4294967295"/>
          </p:nvPr>
        </p:nvSpPr>
        <p:spPr>
          <a:xfrm>
            <a:off x="492369" y="605896"/>
            <a:ext cx="3642309" cy="5646208"/>
          </a:xfrm>
        </p:spPr>
        <p:txBody>
          <a:bodyPr vert="horz" lIns="91440" tIns="45720" rIns="91440" bIns="45720" rtlCol="0" anchor="ctr">
            <a:normAutofit/>
          </a:bodyPr>
          <a:lstStyle/>
          <a:p>
            <a:r>
              <a:rPr lang="en-US" sz="4400" dirty="0">
                <a:solidFill>
                  <a:srgbClr val="FFFFFF"/>
                </a:solidFill>
              </a:rPr>
              <a:t>GST – Review of Profit &amp; </a:t>
            </a:r>
            <a:r>
              <a:rPr lang="en-US" sz="4400">
                <a:solidFill>
                  <a:srgbClr val="FFFFFF"/>
                </a:solidFill>
              </a:rPr>
              <a:t>Loss Accounts</a:t>
            </a:r>
            <a:endParaRPr lang="en-US" sz="4400" dirty="0">
              <a:solidFill>
                <a:srgbClr val="FFFFFF"/>
              </a:solidFill>
            </a:endParaRPr>
          </a:p>
        </p:txBody>
      </p:sp>
      <p:sp>
        <p:nvSpPr>
          <p:cNvPr id="57" name="Rectangle 56"/>
          <p:cNvSpPr>
            <a:spLocks noGrp="1" noRot="1" noChangeAspect="1" noMove="1" noResize="1" noEditPoints="1" noAdjustHandles="1" noChangeArrowheads="1" noChangeShapeType="1" noTextEdit="1"/>
          </p:cNvSpPr>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5038795" y="979805"/>
            <a:ext cx="6956560" cy="2540143"/>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48"/>
          <p:cNvSpPr>
            <a:spLocks noGrp="1" noRot="1" noChangeAspect="1" noMove="1" noResize="1" noEditPoints="1" noAdjustHandles="1" noChangeArrowheads="1" noChangeShapeType="1" noTextEdit="1"/>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1" name="Straight Connector 50"/>
          <p:cNvCxnSpPr>
            <a:cxnSpLocks noGrp="1" noRot="1" noChangeAspect="1" noMove="1" noResize="1" noEditPoints="1" noAdjustHandles="1" noChangeArrowheads="1" noChangeShapeType="1"/>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53" name="Rectangle 52"/>
          <p:cNvSpPr>
            <a:spLocks noGrp="1" noRot="1" noChangeAspect="1" noMove="1" noResize="1" noEditPoints="1" noAdjustHandles="1" noChangeArrowheads="1" noChangeShapeType="1" noTextEdit="1"/>
          </p:cNvSpPr>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55" name="Rectangle 54"/>
          <p:cNvSpPr>
            <a:spLocks noGrp="1" noRot="1" noChangeAspect="1" noMove="1" noResize="1" noEditPoints="1" noAdjustHandles="1" noChangeArrowheads="1" noChangeShapeType="1" noTextEdit="1"/>
          </p:cNvSpPr>
          <p:nvPr/>
        </p:nvSpPr>
        <p:spPr>
          <a:xfrm>
            <a:off x="16" y="-1"/>
            <a:ext cx="4648593"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idx="4294967295"/>
          </p:nvPr>
        </p:nvSpPr>
        <p:spPr>
          <a:xfrm>
            <a:off x="492369" y="605896"/>
            <a:ext cx="3642309" cy="5646208"/>
          </a:xfrm>
        </p:spPr>
        <p:txBody>
          <a:bodyPr vert="horz" lIns="91440" tIns="45720" rIns="91440" bIns="45720" rtlCol="0" anchor="ctr">
            <a:normAutofit/>
          </a:bodyPr>
          <a:lstStyle/>
          <a:p>
            <a:r>
              <a:rPr lang="en-US" sz="4400" dirty="0">
                <a:solidFill>
                  <a:srgbClr val="FFFFFF"/>
                </a:solidFill>
              </a:rPr>
              <a:t>GST – Review of Profit &amp; Loss Accounts</a:t>
            </a:r>
            <a:endParaRPr lang="en-US" sz="4400" dirty="0">
              <a:solidFill>
                <a:srgbClr val="FFFFFF"/>
              </a:solidFill>
            </a:endParaRPr>
          </a:p>
        </p:txBody>
      </p:sp>
      <p:sp>
        <p:nvSpPr>
          <p:cNvPr id="57" name="Rectangle 56"/>
          <p:cNvSpPr>
            <a:spLocks noGrp="1" noRot="1" noChangeAspect="1" noMove="1" noResize="1" noEditPoints="1" noAdjustHandles="1" noChangeArrowheads="1" noChangeShapeType="1" noTextEdit="1"/>
          </p:cNvSpPr>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3"/>
          <p:cNvSpPr txBox="1"/>
          <p:nvPr/>
        </p:nvSpPr>
        <p:spPr>
          <a:xfrm>
            <a:off x="5231958" y="605896"/>
            <a:ext cx="6392595" cy="5646208"/>
          </a:xfrm>
          <a:prstGeom prst="rect">
            <a:avLst/>
          </a:prstGeom>
        </p:spPr>
        <p:txBody>
          <a:bodyPr vert="horz" lIns="0" tIns="45720" rIns="0" bIns="45720" rtlCol="0" anchor="ctr">
            <a:normAutofit/>
          </a:bodyPr>
          <a:lstStyle/>
          <a:p>
            <a:pPr marL="285750" indent="-285750" algn="just">
              <a:lnSpc>
                <a:spcPct val="150000"/>
              </a:lnSpc>
              <a:spcAft>
                <a:spcPts val="600"/>
              </a:spcAft>
              <a:buFont typeface="Calibri" panose="020F0502020204030204" pitchFamily="34" charset="0"/>
              <a:buChar char="•"/>
            </a:pPr>
            <a:r>
              <a:rPr lang="en-US" sz="2400" dirty="0">
                <a:solidFill>
                  <a:schemeClr val="tx1">
                    <a:lumMod val="75000"/>
                    <a:lumOff val="25000"/>
                  </a:schemeClr>
                </a:solidFill>
              </a:rPr>
              <a:t>What was the loss for which insurance claim received?</a:t>
            </a:r>
            <a:endParaRPr lang="en-US" sz="2400" dirty="0">
              <a:solidFill>
                <a:schemeClr val="tx1">
                  <a:lumMod val="75000"/>
                  <a:lumOff val="25000"/>
                </a:schemeClr>
              </a:solidFill>
            </a:endParaRPr>
          </a:p>
          <a:p>
            <a:pPr marL="285750" indent="-285750" algn="just">
              <a:lnSpc>
                <a:spcPct val="150000"/>
              </a:lnSpc>
              <a:spcAft>
                <a:spcPts val="600"/>
              </a:spcAft>
              <a:buFont typeface="Calibri" panose="020F0502020204030204" pitchFamily="34" charset="0"/>
              <a:buChar char="•"/>
            </a:pPr>
            <a:r>
              <a:rPr lang="en-US" sz="2400" dirty="0">
                <a:solidFill>
                  <a:schemeClr val="tx1">
                    <a:lumMod val="75000"/>
                    <a:lumOff val="25000"/>
                  </a:schemeClr>
                </a:solidFill>
              </a:rPr>
              <a:t>Whether any RM / Capital goods lost on account of fire / theft </a:t>
            </a:r>
            <a:r>
              <a:rPr lang="en-US" sz="2400" dirty="0" err="1">
                <a:solidFill>
                  <a:schemeClr val="tx1">
                    <a:lumMod val="75000"/>
                    <a:lumOff val="25000"/>
                  </a:schemeClr>
                </a:solidFill>
              </a:rPr>
              <a:t>etc</a:t>
            </a:r>
            <a:r>
              <a:rPr lang="en-US" sz="2400" dirty="0">
                <a:solidFill>
                  <a:schemeClr val="tx1">
                    <a:lumMod val="75000"/>
                    <a:lumOff val="25000"/>
                  </a:schemeClr>
                </a:solidFill>
              </a:rPr>
              <a:t>?</a:t>
            </a:r>
            <a:endParaRPr lang="en-US" sz="2400" dirty="0">
              <a:solidFill>
                <a:schemeClr val="tx1">
                  <a:lumMod val="75000"/>
                  <a:lumOff val="25000"/>
                </a:schemeClr>
              </a:solidFill>
            </a:endParaRPr>
          </a:p>
          <a:p>
            <a:pPr marL="285750" indent="-285750" algn="just">
              <a:lnSpc>
                <a:spcPct val="150000"/>
              </a:lnSpc>
              <a:spcAft>
                <a:spcPts val="600"/>
              </a:spcAft>
              <a:buFont typeface="Calibri" panose="020F0502020204030204" pitchFamily="34" charset="0"/>
              <a:buChar char="•"/>
            </a:pPr>
            <a:r>
              <a:rPr lang="en-US" sz="2400" dirty="0">
                <a:solidFill>
                  <a:schemeClr val="tx1">
                    <a:lumMod val="75000"/>
                    <a:lumOff val="25000"/>
                  </a:schemeClr>
                </a:solidFill>
              </a:rPr>
              <a:t>Whether ITC on the same has been reversed under Section 17 (5) (h) of the CGST Act, 2017?</a:t>
            </a:r>
            <a:endParaRPr lang="en-US" sz="2400" dirty="0">
              <a:solidFill>
                <a:schemeClr val="tx1">
                  <a:lumMod val="75000"/>
                  <a:lumOff val="25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48"/>
          <p:cNvSpPr>
            <a:spLocks noGrp="1" noRot="1" noChangeAspect="1" noMove="1" noResize="1" noEditPoints="1" noAdjustHandles="1" noChangeArrowheads="1" noChangeShapeType="1" noTextEdit="1"/>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1" name="Straight Connector 50"/>
          <p:cNvCxnSpPr>
            <a:cxnSpLocks noGrp="1" noRot="1" noChangeAspect="1" noMove="1" noResize="1" noEditPoints="1" noAdjustHandles="1" noChangeArrowheads="1" noChangeShapeType="1"/>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53" name="Rectangle 52"/>
          <p:cNvSpPr>
            <a:spLocks noGrp="1" noRot="1" noChangeAspect="1" noMove="1" noResize="1" noEditPoints="1" noAdjustHandles="1" noChangeArrowheads="1" noChangeShapeType="1" noTextEdit="1"/>
          </p:cNvSpPr>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55" name="Rectangle 54"/>
          <p:cNvSpPr>
            <a:spLocks noGrp="1" noRot="1" noChangeAspect="1" noMove="1" noResize="1" noEditPoints="1" noAdjustHandles="1" noChangeArrowheads="1" noChangeShapeType="1" noTextEdit="1"/>
          </p:cNvSpPr>
          <p:nvPr/>
        </p:nvSpPr>
        <p:spPr>
          <a:xfrm>
            <a:off x="16" y="-1"/>
            <a:ext cx="4648593"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idx="4294967295"/>
          </p:nvPr>
        </p:nvSpPr>
        <p:spPr>
          <a:xfrm>
            <a:off x="492369" y="605896"/>
            <a:ext cx="3642309" cy="5646208"/>
          </a:xfrm>
        </p:spPr>
        <p:txBody>
          <a:bodyPr vert="horz" lIns="91440" tIns="45720" rIns="91440" bIns="45720" rtlCol="0" anchor="ctr">
            <a:normAutofit/>
          </a:bodyPr>
          <a:lstStyle/>
          <a:p>
            <a:r>
              <a:rPr lang="en-US" sz="4400" dirty="0">
                <a:solidFill>
                  <a:srgbClr val="FFFFFF"/>
                </a:solidFill>
              </a:rPr>
              <a:t>GST – Review of Profit &amp; </a:t>
            </a:r>
            <a:r>
              <a:rPr lang="en-US" sz="4400">
                <a:solidFill>
                  <a:srgbClr val="FFFFFF"/>
                </a:solidFill>
              </a:rPr>
              <a:t>Loss Accounts</a:t>
            </a:r>
            <a:endParaRPr lang="en-US" sz="4400" dirty="0">
              <a:solidFill>
                <a:srgbClr val="FFFFFF"/>
              </a:solidFill>
            </a:endParaRPr>
          </a:p>
        </p:txBody>
      </p:sp>
      <p:sp>
        <p:nvSpPr>
          <p:cNvPr id="57" name="Rectangle 56"/>
          <p:cNvSpPr>
            <a:spLocks noGrp="1" noRot="1" noChangeAspect="1" noMove="1" noResize="1" noEditPoints="1" noAdjustHandles="1" noChangeArrowheads="1" noChangeShapeType="1" noTextEdit="1"/>
          </p:cNvSpPr>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p:cNvPicPr>
            <a:picLocks noChangeAspect="1"/>
          </p:cNvPicPr>
          <p:nvPr/>
        </p:nvPicPr>
        <p:blipFill rotWithShape="1">
          <a:blip r:embed="rId1">
            <a:extLst>
              <a:ext uri="{28A0092B-C50C-407E-A947-70E740481C1C}">
                <a14:useLocalDpi xmlns:a14="http://schemas.microsoft.com/office/drawing/2010/main" val="0"/>
              </a:ext>
            </a:extLst>
          </a:blip>
          <a:srcRect t="13778"/>
          <a:stretch>
            <a:fillRect/>
          </a:stretch>
        </p:blipFill>
        <p:spPr bwMode="auto">
          <a:xfrm>
            <a:off x="4835841" y="2046076"/>
            <a:ext cx="7238172" cy="231944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48"/>
          <p:cNvSpPr>
            <a:spLocks noGrp="1" noRot="1" noChangeAspect="1" noMove="1" noResize="1" noEditPoints="1" noAdjustHandles="1" noChangeArrowheads="1" noChangeShapeType="1" noTextEdit="1"/>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1" name="Straight Connector 50"/>
          <p:cNvCxnSpPr>
            <a:cxnSpLocks noGrp="1" noRot="1" noChangeAspect="1" noMove="1" noResize="1" noEditPoints="1" noAdjustHandles="1" noChangeArrowheads="1" noChangeShapeType="1"/>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53" name="Rectangle 52"/>
          <p:cNvSpPr>
            <a:spLocks noGrp="1" noRot="1" noChangeAspect="1" noMove="1" noResize="1" noEditPoints="1" noAdjustHandles="1" noChangeArrowheads="1" noChangeShapeType="1" noTextEdit="1"/>
          </p:cNvSpPr>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55" name="Rectangle 54"/>
          <p:cNvSpPr>
            <a:spLocks noGrp="1" noRot="1" noChangeAspect="1" noMove="1" noResize="1" noEditPoints="1" noAdjustHandles="1" noChangeArrowheads="1" noChangeShapeType="1" noTextEdit="1"/>
          </p:cNvSpPr>
          <p:nvPr/>
        </p:nvSpPr>
        <p:spPr>
          <a:xfrm>
            <a:off x="16" y="-1"/>
            <a:ext cx="4648593"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idx="4294967295"/>
          </p:nvPr>
        </p:nvSpPr>
        <p:spPr>
          <a:xfrm>
            <a:off x="492369" y="605896"/>
            <a:ext cx="3642309" cy="5646208"/>
          </a:xfrm>
        </p:spPr>
        <p:txBody>
          <a:bodyPr vert="horz" lIns="91440" tIns="45720" rIns="91440" bIns="45720" rtlCol="0" anchor="ctr">
            <a:normAutofit/>
          </a:bodyPr>
          <a:lstStyle/>
          <a:p>
            <a:r>
              <a:rPr lang="en-US" sz="4400" dirty="0">
                <a:solidFill>
                  <a:srgbClr val="FFFFFF"/>
                </a:solidFill>
              </a:rPr>
              <a:t>GST – Review of Profit &amp; Loss Accounts</a:t>
            </a:r>
            <a:endParaRPr lang="en-US" sz="4400" dirty="0">
              <a:solidFill>
                <a:srgbClr val="FFFFFF"/>
              </a:solidFill>
            </a:endParaRPr>
          </a:p>
        </p:txBody>
      </p:sp>
      <p:sp>
        <p:nvSpPr>
          <p:cNvPr id="57" name="Rectangle 56"/>
          <p:cNvSpPr>
            <a:spLocks noGrp="1" noRot="1" noChangeAspect="1" noMove="1" noResize="1" noEditPoints="1" noAdjustHandles="1" noChangeArrowheads="1" noChangeShapeType="1" noTextEdit="1"/>
          </p:cNvSpPr>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3"/>
          <p:cNvSpPr txBox="1"/>
          <p:nvPr/>
        </p:nvSpPr>
        <p:spPr>
          <a:xfrm>
            <a:off x="5231958" y="605896"/>
            <a:ext cx="6392595" cy="5646208"/>
          </a:xfrm>
          <a:prstGeom prst="rect">
            <a:avLst/>
          </a:prstGeom>
        </p:spPr>
        <p:txBody>
          <a:bodyPr vert="horz" lIns="0" tIns="45720" rIns="0" bIns="45720" rtlCol="0" anchor="ctr">
            <a:normAutofit fontScale="85000" lnSpcReduction="10000"/>
          </a:bodyPr>
          <a:lstStyle/>
          <a:p>
            <a:pPr marL="285750" indent="-285750" algn="just">
              <a:lnSpc>
                <a:spcPct val="150000"/>
              </a:lnSpc>
              <a:spcAft>
                <a:spcPts val="600"/>
              </a:spcAft>
              <a:buFont typeface="Calibri" panose="020F0502020204030204" pitchFamily="34" charset="0"/>
              <a:buChar char="•"/>
            </a:pPr>
            <a:r>
              <a:rPr lang="en-US" sz="2400" dirty="0">
                <a:solidFill>
                  <a:schemeClr val="tx1">
                    <a:lumMod val="75000"/>
                    <a:lumOff val="25000"/>
                  </a:schemeClr>
                </a:solidFill>
              </a:rPr>
              <a:t>Whether any goods are sent outside for job work?</a:t>
            </a:r>
            <a:endParaRPr lang="en-US" sz="2400" dirty="0">
              <a:solidFill>
                <a:schemeClr val="tx1">
                  <a:lumMod val="75000"/>
                  <a:lumOff val="25000"/>
                </a:schemeClr>
              </a:solidFill>
            </a:endParaRPr>
          </a:p>
          <a:p>
            <a:pPr marL="285750" indent="-285750" algn="just">
              <a:lnSpc>
                <a:spcPct val="150000"/>
              </a:lnSpc>
              <a:spcAft>
                <a:spcPts val="600"/>
              </a:spcAft>
              <a:buFont typeface="Calibri" panose="020F0502020204030204" pitchFamily="34" charset="0"/>
              <a:buChar char="•"/>
            </a:pPr>
            <a:r>
              <a:rPr lang="en-US" sz="2400" dirty="0">
                <a:solidFill>
                  <a:schemeClr val="tx1">
                    <a:lumMod val="75000"/>
                    <a:lumOff val="25000"/>
                  </a:schemeClr>
                </a:solidFill>
              </a:rPr>
              <a:t>List of open challan to check / verify whether any goods lying with job worker for a period more than 1 year?</a:t>
            </a:r>
            <a:endParaRPr lang="en-US" sz="2400" dirty="0">
              <a:solidFill>
                <a:schemeClr val="tx1">
                  <a:lumMod val="75000"/>
                  <a:lumOff val="25000"/>
                </a:schemeClr>
              </a:solidFill>
            </a:endParaRPr>
          </a:p>
          <a:p>
            <a:pPr marL="285750" indent="-285750" algn="just">
              <a:lnSpc>
                <a:spcPct val="150000"/>
              </a:lnSpc>
              <a:spcAft>
                <a:spcPts val="600"/>
              </a:spcAft>
              <a:buFont typeface="Calibri" panose="020F0502020204030204" pitchFamily="34" charset="0"/>
              <a:buChar char="•"/>
            </a:pPr>
            <a:r>
              <a:rPr lang="en-US" sz="2400" dirty="0">
                <a:solidFill>
                  <a:schemeClr val="tx1">
                    <a:lumMod val="75000"/>
                    <a:lumOff val="25000"/>
                  </a:schemeClr>
                </a:solidFill>
              </a:rPr>
              <a:t>Whether any goods are directly received at job worker place or dispatched from job worker place? Check compliances thereof.</a:t>
            </a:r>
            <a:endParaRPr lang="en-US" sz="2400" dirty="0">
              <a:solidFill>
                <a:schemeClr val="tx1">
                  <a:lumMod val="75000"/>
                  <a:lumOff val="25000"/>
                </a:schemeClr>
              </a:solidFill>
            </a:endParaRPr>
          </a:p>
          <a:p>
            <a:pPr marL="285750" indent="-285750" algn="just">
              <a:lnSpc>
                <a:spcPct val="150000"/>
              </a:lnSpc>
              <a:spcAft>
                <a:spcPts val="600"/>
              </a:spcAft>
              <a:buFont typeface="Calibri" panose="020F0502020204030204" pitchFamily="34" charset="0"/>
              <a:buChar char="•"/>
            </a:pPr>
            <a:r>
              <a:rPr lang="en-US" sz="2400" dirty="0">
                <a:solidFill>
                  <a:schemeClr val="tx1">
                    <a:lumMod val="75000"/>
                    <a:lumOff val="25000"/>
                  </a:schemeClr>
                </a:solidFill>
              </a:rPr>
              <a:t>Treatment given for scrap generated at job worker end?</a:t>
            </a:r>
            <a:endParaRPr lang="en-US" sz="2400" dirty="0">
              <a:solidFill>
                <a:schemeClr val="tx1">
                  <a:lumMod val="75000"/>
                  <a:lumOff val="25000"/>
                </a:schemeClr>
              </a:solidFill>
            </a:endParaRPr>
          </a:p>
          <a:p>
            <a:pPr marL="285750" indent="-285750" algn="just">
              <a:lnSpc>
                <a:spcPct val="150000"/>
              </a:lnSpc>
              <a:spcAft>
                <a:spcPts val="600"/>
              </a:spcAft>
              <a:buFont typeface="Calibri" panose="020F0502020204030204" pitchFamily="34" charset="0"/>
              <a:buChar char="•"/>
            </a:pPr>
            <a:r>
              <a:rPr lang="en-US" sz="2400" dirty="0">
                <a:solidFill>
                  <a:schemeClr val="tx1">
                    <a:lumMod val="75000"/>
                    <a:lumOff val="25000"/>
                  </a:schemeClr>
                </a:solidFill>
              </a:rPr>
              <a:t>Whether any Goods are lost / destroyed at job worker end and cost of the same recovered from the job worker?</a:t>
            </a:r>
            <a:endParaRPr lang="en-US" sz="2400" dirty="0">
              <a:solidFill>
                <a:schemeClr val="tx1">
                  <a:lumMod val="75000"/>
                  <a:lumOff val="25000"/>
                </a:schemeClr>
              </a:solidFill>
            </a:endParaRPr>
          </a:p>
          <a:p>
            <a:pPr marL="285750" indent="-285750" algn="just">
              <a:lnSpc>
                <a:spcPct val="150000"/>
              </a:lnSpc>
              <a:spcAft>
                <a:spcPts val="600"/>
              </a:spcAft>
              <a:buFont typeface="Calibri" panose="020F0502020204030204" pitchFamily="34" charset="0"/>
              <a:buChar char="•"/>
            </a:pPr>
            <a:r>
              <a:rPr lang="en-US" sz="2400" dirty="0">
                <a:solidFill>
                  <a:schemeClr val="tx1">
                    <a:lumMod val="75000"/>
                    <a:lumOff val="25000"/>
                  </a:schemeClr>
                </a:solidFill>
              </a:rPr>
              <a:t>Whether ITC-04 return is filed on time and method of reporting of transactions in the same?</a:t>
            </a:r>
            <a:endParaRPr lang="en-US" sz="2400" dirty="0">
              <a:solidFill>
                <a:schemeClr val="tx1">
                  <a:lumMod val="75000"/>
                  <a:lumOff val="25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48"/>
          <p:cNvSpPr>
            <a:spLocks noGrp="1" noRot="1" noChangeAspect="1" noMove="1" noResize="1" noEditPoints="1" noAdjustHandles="1" noChangeArrowheads="1" noChangeShapeType="1" noTextEdit="1"/>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1" name="Straight Connector 50"/>
          <p:cNvCxnSpPr>
            <a:cxnSpLocks noGrp="1" noRot="1" noChangeAspect="1" noMove="1" noResize="1" noEditPoints="1" noAdjustHandles="1" noChangeArrowheads="1" noChangeShapeType="1"/>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53" name="Rectangle 52"/>
          <p:cNvSpPr>
            <a:spLocks noGrp="1" noRot="1" noChangeAspect="1" noMove="1" noResize="1" noEditPoints="1" noAdjustHandles="1" noChangeArrowheads="1" noChangeShapeType="1" noTextEdit="1"/>
          </p:cNvSpPr>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55" name="Rectangle 54"/>
          <p:cNvSpPr>
            <a:spLocks noGrp="1" noRot="1" noChangeAspect="1" noMove="1" noResize="1" noEditPoints="1" noAdjustHandles="1" noChangeArrowheads="1" noChangeShapeType="1" noTextEdit="1"/>
          </p:cNvSpPr>
          <p:nvPr/>
        </p:nvSpPr>
        <p:spPr>
          <a:xfrm>
            <a:off x="16" y="-1"/>
            <a:ext cx="4648593"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idx="4294967295"/>
          </p:nvPr>
        </p:nvSpPr>
        <p:spPr>
          <a:xfrm>
            <a:off x="492369" y="605896"/>
            <a:ext cx="3642309" cy="5646208"/>
          </a:xfrm>
        </p:spPr>
        <p:txBody>
          <a:bodyPr vert="horz" lIns="91440" tIns="45720" rIns="91440" bIns="45720" rtlCol="0" anchor="ctr">
            <a:normAutofit/>
          </a:bodyPr>
          <a:lstStyle/>
          <a:p>
            <a:r>
              <a:rPr lang="en-US" sz="4400" dirty="0">
                <a:solidFill>
                  <a:srgbClr val="FFFFFF"/>
                </a:solidFill>
              </a:rPr>
              <a:t>GST – Notes to Accounts</a:t>
            </a:r>
            <a:endParaRPr lang="en-US" sz="4400" dirty="0">
              <a:solidFill>
                <a:srgbClr val="FFFFFF"/>
              </a:solidFill>
            </a:endParaRPr>
          </a:p>
        </p:txBody>
      </p:sp>
      <p:sp>
        <p:nvSpPr>
          <p:cNvPr id="57" name="Rectangle 56"/>
          <p:cNvSpPr>
            <a:spLocks noGrp="1" noRot="1" noChangeAspect="1" noMove="1" noResize="1" noEditPoints="1" noAdjustHandles="1" noChangeArrowheads="1" noChangeShapeType="1" noTextEdit="1"/>
          </p:cNvSpPr>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p:cNvPicPr>
            <a:picLocks noChangeAspect="1"/>
          </p:cNvPicPr>
          <p:nvPr/>
        </p:nvPicPr>
        <p:blipFill rotWithShape="1">
          <a:blip r:embed="rId1"/>
          <a:srcRect l="8309" t="21576" r="38843" b="19311"/>
          <a:stretch>
            <a:fillRect/>
          </a:stretch>
        </p:blipFill>
        <p:spPr bwMode="auto">
          <a:xfrm>
            <a:off x="4680129" y="106001"/>
            <a:ext cx="7444826" cy="6078488"/>
          </a:xfrm>
          <a:prstGeom prst="rect">
            <a:avLst/>
          </a:prstGeom>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48"/>
          <p:cNvSpPr>
            <a:spLocks noGrp="1" noRot="1" noChangeAspect="1" noMove="1" noResize="1" noEditPoints="1" noAdjustHandles="1" noChangeArrowheads="1" noChangeShapeType="1" noTextEdit="1"/>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1" name="Straight Connector 50"/>
          <p:cNvCxnSpPr>
            <a:cxnSpLocks noGrp="1" noRot="1" noChangeAspect="1" noMove="1" noResize="1" noEditPoints="1" noAdjustHandles="1" noChangeArrowheads="1" noChangeShapeType="1"/>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53" name="Rectangle 52"/>
          <p:cNvSpPr>
            <a:spLocks noGrp="1" noRot="1" noChangeAspect="1" noMove="1" noResize="1" noEditPoints="1" noAdjustHandles="1" noChangeArrowheads="1" noChangeShapeType="1" noTextEdit="1"/>
          </p:cNvSpPr>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55" name="Rectangle 54"/>
          <p:cNvSpPr>
            <a:spLocks noGrp="1" noRot="1" noChangeAspect="1" noMove="1" noResize="1" noEditPoints="1" noAdjustHandles="1" noChangeArrowheads="1" noChangeShapeType="1" noTextEdit="1"/>
          </p:cNvSpPr>
          <p:nvPr/>
        </p:nvSpPr>
        <p:spPr>
          <a:xfrm>
            <a:off x="16" y="-1"/>
            <a:ext cx="4648593"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idx="4294967295"/>
          </p:nvPr>
        </p:nvSpPr>
        <p:spPr>
          <a:xfrm>
            <a:off x="492369" y="605896"/>
            <a:ext cx="3642309" cy="5646208"/>
          </a:xfrm>
        </p:spPr>
        <p:txBody>
          <a:bodyPr vert="horz" lIns="91440" tIns="45720" rIns="91440" bIns="45720" rtlCol="0" anchor="ctr">
            <a:normAutofit/>
          </a:bodyPr>
          <a:lstStyle/>
          <a:p>
            <a:r>
              <a:rPr lang="en-US" sz="4400" dirty="0">
                <a:solidFill>
                  <a:srgbClr val="FFFFFF"/>
                </a:solidFill>
              </a:rPr>
              <a:t>GST – Notes to Accounts</a:t>
            </a:r>
            <a:endParaRPr lang="en-US" sz="4400" dirty="0">
              <a:solidFill>
                <a:srgbClr val="FFFFFF"/>
              </a:solidFill>
            </a:endParaRPr>
          </a:p>
        </p:txBody>
      </p:sp>
      <p:sp>
        <p:nvSpPr>
          <p:cNvPr id="57" name="Rectangle 56"/>
          <p:cNvSpPr>
            <a:spLocks noGrp="1" noRot="1" noChangeAspect="1" noMove="1" noResize="1" noEditPoints="1" noAdjustHandles="1" noChangeArrowheads="1" noChangeShapeType="1" noTextEdit="1"/>
          </p:cNvSpPr>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p:cNvPicPr>
            <a:picLocks noChangeAspect="1"/>
          </p:cNvPicPr>
          <p:nvPr/>
        </p:nvPicPr>
        <p:blipFill rotWithShape="1">
          <a:blip r:embed="rId1"/>
          <a:srcRect l="20109" t="15665" r="21061" b="26700"/>
          <a:stretch>
            <a:fillRect/>
          </a:stretch>
        </p:blipFill>
        <p:spPr bwMode="auto">
          <a:xfrm>
            <a:off x="4719486" y="527240"/>
            <a:ext cx="7403690" cy="5460287"/>
          </a:xfrm>
          <a:prstGeom prst="rect">
            <a:avLst/>
          </a:prstGeom>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48"/>
          <p:cNvSpPr>
            <a:spLocks noGrp="1" noRot="1" noChangeAspect="1" noMove="1" noResize="1" noEditPoints="1" noAdjustHandles="1" noChangeArrowheads="1" noChangeShapeType="1" noTextEdit="1"/>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1" name="Straight Connector 50"/>
          <p:cNvCxnSpPr>
            <a:cxnSpLocks noGrp="1" noRot="1" noChangeAspect="1" noMove="1" noResize="1" noEditPoints="1" noAdjustHandles="1" noChangeArrowheads="1" noChangeShapeType="1"/>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53" name="Rectangle 52"/>
          <p:cNvSpPr>
            <a:spLocks noGrp="1" noRot="1" noChangeAspect="1" noMove="1" noResize="1" noEditPoints="1" noAdjustHandles="1" noChangeArrowheads="1" noChangeShapeType="1" noTextEdit="1"/>
          </p:cNvSpPr>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55" name="Rectangle 54"/>
          <p:cNvSpPr>
            <a:spLocks noGrp="1" noRot="1" noChangeAspect="1" noMove="1" noResize="1" noEditPoints="1" noAdjustHandles="1" noChangeArrowheads="1" noChangeShapeType="1" noTextEdit="1"/>
          </p:cNvSpPr>
          <p:nvPr/>
        </p:nvSpPr>
        <p:spPr>
          <a:xfrm>
            <a:off x="16" y="-1"/>
            <a:ext cx="4648593"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idx="4294967295"/>
          </p:nvPr>
        </p:nvSpPr>
        <p:spPr>
          <a:xfrm>
            <a:off x="492369" y="605896"/>
            <a:ext cx="3642309" cy="5646208"/>
          </a:xfrm>
        </p:spPr>
        <p:txBody>
          <a:bodyPr vert="horz" lIns="91440" tIns="45720" rIns="91440" bIns="45720" rtlCol="0" anchor="ctr">
            <a:normAutofit/>
          </a:bodyPr>
          <a:lstStyle/>
          <a:p>
            <a:r>
              <a:rPr lang="en-US" sz="4400" dirty="0">
                <a:solidFill>
                  <a:srgbClr val="FFFFFF"/>
                </a:solidFill>
              </a:rPr>
              <a:t>GST – Notes to Accounts</a:t>
            </a:r>
            <a:endParaRPr lang="en-US" sz="4400" dirty="0">
              <a:solidFill>
                <a:srgbClr val="FFFFFF"/>
              </a:solidFill>
            </a:endParaRPr>
          </a:p>
        </p:txBody>
      </p:sp>
      <p:sp>
        <p:nvSpPr>
          <p:cNvPr id="57" name="Rectangle 56"/>
          <p:cNvSpPr>
            <a:spLocks noGrp="1" noRot="1" noChangeAspect="1" noMove="1" noResize="1" noEditPoints="1" noAdjustHandles="1" noChangeArrowheads="1" noChangeShapeType="1" noTextEdit="1"/>
          </p:cNvSpPr>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3"/>
          <p:cNvSpPr txBox="1"/>
          <p:nvPr/>
        </p:nvSpPr>
        <p:spPr>
          <a:xfrm>
            <a:off x="5231958" y="605896"/>
            <a:ext cx="6392595" cy="5646208"/>
          </a:xfrm>
          <a:prstGeom prst="rect">
            <a:avLst/>
          </a:prstGeom>
        </p:spPr>
        <p:txBody>
          <a:bodyPr vert="horz" lIns="0" tIns="45720" rIns="0" bIns="45720" rtlCol="0" anchor="ctr">
            <a:normAutofit/>
          </a:bodyPr>
          <a:lstStyle/>
          <a:p>
            <a:pPr marL="285750" indent="-285750" algn="just">
              <a:lnSpc>
                <a:spcPct val="150000"/>
              </a:lnSpc>
              <a:spcAft>
                <a:spcPts val="600"/>
              </a:spcAft>
              <a:buFont typeface="Calibri" panose="020F0502020204030204" pitchFamily="34" charset="0"/>
              <a:buChar char="•"/>
            </a:pPr>
            <a:r>
              <a:rPr lang="en-US" sz="2400" dirty="0">
                <a:solidFill>
                  <a:schemeClr val="tx1">
                    <a:lumMod val="75000"/>
                    <a:lumOff val="25000"/>
                  </a:schemeClr>
                </a:solidFill>
              </a:rPr>
              <a:t>Valuation for Related party transactions?</a:t>
            </a:r>
            <a:endParaRPr lang="en-US" sz="2400" dirty="0">
              <a:solidFill>
                <a:schemeClr val="tx1">
                  <a:lumMod val="75000"/>
                  <a:lumOff val="25000"/>
                </a:schemeClr>
              </a:solidFill>
            </a:endParaRPr>
          </a:p>
          <a:p>
            <a:pPr marL="285750" indent="-285750" algn="just">
              <a:lnSpc>
                <a:spcPct val="150000"/>
              </a:lnSpc>
              <a:spcAft>
                <a:spcPts val="600"/>
              </a:spcAft>
              <a:buFont typeface="Calibri" panose="020F0502020204030204" pitchFamily="34" charset="0"/>
              <a:buChar char="•"/>
            </a:pPr>
            <a:r>
              <a:rPr lang="en-US" sz="2400" dirty="0">
                <a:solidFill>
                  <a:schemeClr val="tx1">
                    <a:lumMod val="75000"/>
                    <a:lumOff val="25000"/>
                  </a:schemeClr>
                </a:solidFill>
              </a:rPr>
              <a:t>Director’s remunerations – whether RCM discharged?</a:t>
            </a:r>
            <a:endParaRPr lang="en-US" sz="2400" dirty="0">
              <a:solidFill>
                <a:schemeClr val="tx1">
                  <a:lumMod val="75000"/>
                  <a:lumOff val="2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97280" y="286603"/>
            <a:ext cx="10058400" cy="1450757"/>
          </a:xfrm>
        </p:spPr>
        <p:txBody>
          <a:bodyPr>
            <a:normAutofit/>
          </a:bodyPr>
          <a:lstStyle/>
          <a:p>
            <a:r>
              <a:rPr lang="en-US"/>
              <a:t>Coverage </a:t>
            </a:r>
            <a:endParaRPr lang="en-US"/>
          </a:p>
        </p:txBody>
      </p:sp>
      <p:cxnSp>
        <p:nvCxnSpPr>
          <p:cNvPr id="30" name="Straight Connector 29"/>
          <p:cNvCxnSpPr>
            <a:cxnSpLocks noGrp="1" noRot="1" noChangeAspect="1" noMove="1" noResize="1" noEditPoints="1" noAdjustHandles="1" noChangeArrowheads="1" noChangeShapeType="1"/>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2" name="Rectangle 31"/>
          <p:cNvSpPr>
            <a:spLocks noGrp="1" noRot="1" noChangeAspect="1" noMove="1" noResize="1" noEditPoints="1" noAdjustHandles="1" noChangeArrowheads="1" noChangeShapeType="1" noTextEdit="1"/>
          </p:cNvSpPr>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4" name="Content Placeholder 2" descr="SmartArt timeline"/>
          <p:cNvGraphicFramePr>
            <a:graphicFrameLocks noGrp="1"/>
          </p:cNvGraphicFramePr>
          <p:nvPr>
            <p:ph idx="1"/>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48"/>
          <p:cNvSpPr>
            <a:spLocks noGrp="1" noRot="1" noChangeAspect="1" noMove="1" noResize="1" noEditPoints="1" noAdjustHandles="1" noChangeArrowheads="1" noChangeShapeType="1" noTextEdit="1"/>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1" name="Straight Connector 50"/>
          <p:cNvCxnSpPr>
            <a:cxnSpLocks noGrp="1" noRot="1" noChangeAspect="1" noMove="1" noResize="1" noEditPoints="1" noAdjustHandles="1" noChangeArrowheads="1" noChangeShapeType="1"/>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53" name="Rectangle 52"/>
          <p:cNvSpPr>
            <a:spLocks noGrp="1" noRot="1" noChangeAspect="1" noMove="1" noResize="1" noEditPoints="1" noAdjustHandles="1" noChangeArrowheads="1" noChangeShapeType="1" noTextEdit="1"/>
          </p:cNvSpPr>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55" name="Rectangle 54"/>
          <p:cNvSpPr>
            <a:spLocks noGrp="1" noRot="1" noChangeAspect="1" noMove="1" noResize="1" noEditPoints="1" noAdjustHandles="1" noChangeArrowheads="1" noChangeShapeType="1" noTextEdit="1"/>
          </p:cNvSpPr>
          <p:nvPr/>
        </p:nvSpPr>
        <p:spPr>
          <a:xfrm>
            <a:off x="16" y="-1"/>
            <a:ext cx="4648593"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idx="4294967295"/>
          </p:nvPr>
        </p:nvSpPr>
        <p:spPr>
          <a:xfrm>
            <a:off x="492369" y="605896"/>
            <a:ext cx="3642309" cy="5646208"/>
          </a:xfrm>
        </p:spPr>
        <p:txBody>
          <a:bodyPr vert="horz" lIns="91440" tIns="45720" rIns="91440" bIns="45720" rtlCol="0" anchor="ctr">
            <a:normAutofit/>
          </a:bodyPr>
          <a:lstStyle/>
          <a:p>
            <a:r>
              <a:rPr lang="en-US" sz="4400" dirty="0">
                <a:solidFill>
                  <a:srgbClr val="FFFFFF"/>
                </a:solidFill>
              </a:rPr>
              <a:t>GST – Review of Trial Balance</a:t>
            </a:r>
            <a:endParaRPr lang="en-US" sz="4400" dirty="0">
              <a:solidFill>
                <a:srgbClr val="FFFFFF"/>
              </a:solidFill>
            </a:endParaRPr>
          </a:p>
        </p:txBody>
      </p:sp>
      <p:sp>
        <p:nvSpPr>
          <p:cNvPr id="57" name="Rectangle 56"/>
          <p:cNvSpPr>
            <a:spLocks noGrp="1" noRot="1" noChangeAspect="1" noMove="1" noResize="1" noEditPoints="1" noAdjustHandles="1" noChangeArrowheads="1" noChangeShapeType="1" noTextEdit="1"/>
          </p:cNvSpPr>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p:cNvPicPr>
            <a:picLocks noChangeAspect="1"/>
          </p:cNvPicPr>
          <p:nvPr/>
        </p:nvPicPr>
        <p:blipFill rotWithShape="1">
          <a:blip r:embed="rId1"/>
          <a:srcRect l="1827" t="50706" r="41670" b="26700"/>
          <a:stretch>
            <a:fillRect/>
          </a:stretch>
        </p:blipFill>
        <p:spPr bwMode="auto">
          <a:xfrm>
            <a:off x="4835841" y="2046077"/>
            <a:ext cx="7025814" cy="2545588"/>
          </a:xfrm>
          <a:prstGeom prst="rect">
            <a:avLst/>
          </a:prstGeom>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48"/>
          <p:cNvSpPr>
            <a:spLocks noGrp="1" noRot="1" noChangeAspect="1" noMove="1" noResize="1" noEditPoints="1" noAdjustHandles="1" noChangeArrowheads="1" noChangeShapeType="1" noTextEdit="1"/>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1" name="Straight Connector 50"/>
          <p:cNvCxnSpPr>
            <a:cxnSpLocks noGrp="1" noRot="1" noChangeAspect="1" noMove="1" noResize="1" noEditPoints="1" noAdjustHandles="1" noChangeArrowheads="1" noChangeShapeType="1"/>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53" name="Rectangle 52"/>
          <p:cNvSpPr>
            <a:spLocks noGrp="1" noRot="1" noChangeAspect="1" noMove="1" noResize="1" noEditPoints="1" noAdjustHandles="1" noChangeArrowheads="1" noChangeShapeType="1" noTextEdit="1"/>
          </p:cNvSpPr>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55" name="Rectangle 54"/>
          <p:cNvSpPr>
            <a:spLocks noGrp="1" noRot="1" noChangeAspect="1" noMove="1" noResize="1" noEditPoints="1" noAdjustHandles="1" noChangeArrowheads="1" noChangeShapeType="1" noTextEdit="1"/>
          </p:cNvSpPr>
          <p:nvPr/>
        </p:nvSpPr>
        <p:spPr>
          <a:xfrm>
            <a:off x="16" y="-1"/>
            <a:ext cx="4648593"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idx="4294967295"/>
          </p:nvPr>
        </p:nvSpPr>
        <p:spPr>
          <a:xfrm>
            <a:off x="492369" y="605896"/>
            <a:ext cx="3642309" cy="5646208"/>
          </a:xfrm>
        </p:spPr>
        <p:txBody>
          <a:bodyPr vert="horz" lIns="91440" tIns="45720" rIns="91440" bIns="45720" rtlCol="0" anchor="ctr">
            <a:normAutofit/>
          </a:bodyPr>
          <a:lstStyle/>
          <a:p>
            <a:r>
              <a:rPr lang="en-US" sz="4400" dirty="0">
                <a:solidFill>
                  <a:srgbClr val="FFFFFF"/>
                </a:solidFill>
              </a:rPr>
              <a:t>GST – Review of Trial Balance</a:t>
            </a:r>
            <a:endParaRPr lang="en-US" sz="4400" dirty="0">
              <a:solidFill>
                <a:srgbClr val="FFFFFF"/>
              </a:solidFill>
            </a:endParaRPr>
          </a:p>
        </p:txBody>
      </p:sp>
      <p:sp>
        <p:nvSpPr>
          <p:cNvPr id="57" name="Rectangle 56"/>
          <p:cNvSpPr>
            <a:spLocks noGrp="1" noRot="1" noChangeAspect="1" noMove="1" noResize="1" noEditPoints="1" noAdjustHandles="1" noChangeArrowheads="1" noChangeShapeType="1" noTextEdit="1"/>
          </p:cNvSpPr>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3"/>
          <p:cNvSpPr txBox="1"/>
          <p:nvPr/>
        </p:nvSpPr>
        <p:spPr>
          <a:xfrm>
            <a:off x="5231958" y="605896"/>
            <a:ext cx="6392595" cy="5646208"/>
          </a:xfrm>
          <a:prstGeom prst="rect">
            <a:avLst/>
          </a:prstGeom>
        </p:spPr>
        <p:txBody>
          <a:bodyPr vert="horz" lIns="0" tIns="45720" rIns="0" bIns="45720" rtlCol="0" anchor="ctr">
            <a:normAutofit/>
          </a:bodyPr>
          <a:lstStyle/>
          <a:p>
            <a:pPr marL="285750" indent="-285750" algn="just">
              <a:lnSpc>
                <a:spcPct val="150000"/>
              </a:lnSpc>
              <a:spcAft>
                <a:spcPts val="600"/>
              </a:spcAft>
              <a:buFont typeface="Calibri" panose="020F0502020204030204" pitchFamily="34" charset="0"/>
              <a:buChar char="•"/>
            </a:pPr>
            <a:r>
              <a:rPr lang="en-US" sz="2400" dirty="0">
                <a:solidFill>
                  <a:schemeClr val="tx1">
                    <a:lumMod val="75000"/>
                    <a:lumOff val="25000"/>
                  </a:schemeClr>
                </a:solidFill>
              </a:rPr>
              <a:t>Whether supplier rejection is returned to supplier?</a:t>
            </a:r>
            <a:endParaRPr lang="en-US" sz="2400" dirty="0">
              <a:solidFill>
                <a:schemeClr val="tx1">
                  <a:lumMod val="75000"/>
                  <a:lumOff val="25000"/>
                </a:schemeClr>
              </a:solidFill>
            </a:endParaRPr>
          </a:p>
          <a:p>
            <a:pPr marL="285750" indent="-285750" algn="just">
              <a:lnSpc>
                <a:spcPct val="150000"/>
              </a:lnSpc>
              <a:spcAft>
                <a:spcPts val="600"/>
              </a:spcAft>
              <a:buFont typeface="Calibri" panose="020F0502020204030204" pitchFamily="34" charset="0"/>
              <a:buChar char="•"/>
            </a:pPr>
            <a:r>
              <a:rPr lang="en-US" sz="2400" dirty="0">
                <a:solidFill>
                  <a:schemeClr val="tx1">
                    <a:lumMod val="75000"/>
                    <a:lumOff val="25000"/>
                  </a:schemeClr>
                </a:solidFill>
              </a:rPr>
              <a:t>Whether the purchase returns made by raising tax invoice?</a:t>
            </a:r>
            <a:endParaRPr lang="en-US" sz="2400" dirty="0">
              <a:solidFill>
                <a:schemeClr val="tx1">
                  <a:lumMod val="75000"/>
                  <a:lumOff val="25000"/>
                </a:schemeClr>
              </a:solidFill>
            </a:endParaRPr>
          </a:p>
          <a:p>
            <a:pPr marL="285750" indent="-285750" algn="just">
              <a:lnSpc>
                <a:spcPct val="150000"/>
              </a:lnSpc>
              <a:spcAft>
                <a:spcPts val="600"/>
              </a:spcAft>
              <a:buFont typeface="Calibri" panose="020F0502020204030204" pitchFamily="34" charset="0"/>
              <a:buChar char="•"/>
            </a:pPr>
            <a:r>
              <a:rPr lang="en-US" sz="2400" dirty="0">
                <a:solidFill>
                  <a:schemeClr val="tx1">
                    <a:lumMod val="75000"/>
                    <a:lumOff val="25000"/>
                  </a:schemeClr>
                </a:solidFill>
              </a:rPr>
              <a:t>Whether the supplier has raised credit notes and reported the same in his GSTR-1?</a:t>
            </a:r>
            <a:endParaRPr lang="en-US" sz="2400" dirty="0">
              <a:solidFill>
                <a:schemeClr val="tx1">
                  <a:lumMod val="75000"/>
                  <a:lumOff val="25000"/>
                </a:schemeClr>
              </a:solidFill>
            </a:endParaRPr>
          </a:p>
          <a:p>
            <a:pPr marL="285750" indent="-285750" algn="just">
              <a:lnSpc>
                <a:spcPct val="150000"/>
              </a:lnSpc>
              <a:spcAft>
                <a:spcPts val="600"/>
              </a:spcAft>
              <a:buFont typeface="Calibri" panose="020F0502020204030204" pitchFamily="34" charset="0"/>
              <a:buChar char="•"/>
            </a:pPr>
            <a:r>
              <a:rPr lang="en-US" sz="2400" dirty="0">
                <a:solidFill>
                  <a:schemeClr val="tx1">
                    <a:lumMod val="75000"/>
                    <a:lumOff val="25000"/>
                  </a:schemeClr>
                </a:solidFill>
              </a:rPr>
              <a:t>If yes, whether ITC on the same has been reversed on the same?</a:t>
            </a:r>
            <a:endParaRPr lang="en-US" sz="2400" dirty="0">
              <a:solidFill>
                <a:schemeClr val="tx1">
                  <a:lumMod val="75000"/>
                  <a:lumOff val="25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48"/>
          <p:cNvSpPr>
            <a:spLocks noGrp="1" noRot="1" noChangeAspect="1" noMove="1" noResize="1" noEditPoints="1" noAdjustHandles="1" noChangeArrowheads="1" noChangeShapeType="1" noTextEdit="1"/>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1" name="Straight Connector 50"/>
          <p:cNvCxnSpPr>
            <a:cxnSpLocks noGrp="1" noRot="1" noChangeAspect="1" noMove="1" noResize="1" noEditPoints="1" noAdjustHandles="1" noChangeArrowheads="1" noChangeShapeType="1"/>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53" name="Rectangle 52"/>
          <p:cNvSpPr>
            <a:spLocks noGrp="1" noRot="1" noChangeAspect="1" noMove="1" noResize="1" noEditPoints="1" noAdjustHandles="1" noChangeArrowheads="1" noChangeShapeType="1" noTextEdit="1"/>
          </p:cNvSpPr>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55" name="Rectangle 54"/>
          <p:cNvSpPr>
            <a:spLocks noGrp="1" noRot="1" noChangeAspect="1" noMove="1" noResize="1" noEditPoints="1" noAdjustHandles="1" noChangeArrowheads="1" noChangeShapeType="1" noTextEdit="1"/>
          </p:cNvSpPr>
          <p:nvPr/>
        </p:nvSpPr>
        <p:spPr>
          <a:xfrm>
            <a:off x="16" y="-1"/>
            <a:ext cx="4648593"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idx="4294967295"/>
          </p:nvPr>
        </p:nvSpPr>
        <p:spPr>
          <a:xfrm>
            <a:off x="492369" y="605896"/>
            <a:ext cx="3642309" cy="5646208"/>
          </a:xfrm>
        </p:spPr>
        <p:txBody>
          <a:bodyPr vert="horz" lIns="91440" tIns="45720" rIns="91440" bIns="45720" rtlCol="0" anchor="ctr">
            <a:normAutofit/>
          </a:bodyPr>
          <a:lstStyle/>
          <a:p>
            <a:r>
              <a:rPr lang="en-US" sz="4400" dirty="0">
                <a:solidFill>
                  <a:srgbClr val="FFFFFF"/>
                </a:solidFill>
              </a:rPr>
              <a:t>GST – Review of Trial Balance</a:t>
            </a:r>
            <a:endParaRPr lang="en-US" sz="4400" dirty="0">
              <a:solidFill>
                <a:srgbClr val="FFFFFF"/>
              </a:solidFill>
            </a:endParaRPr>
          </a:p>
        </p:txBody>
      </p:sp>
      <p:sp>
        <p:nvSpPr>
          <p:cNvPr id="57" name="Rectangle 56"/>
          <p:cNvSpPr>
            <a:spLocks noGrp="1" noRot="1" noChangeAspect="1" noMove="1" noResize="1" noEditPoints="1" noAdjustHandles="1" noChangeArrowheads="1" noChangeShapeType="1" noTextEdit="1"/>
          </p:cNvSpPr>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p:cNvPicPr>
            <a:picLocks noChangeAspect="1"/>
          </p:cNvPicPr>
          <p:nvPr/>
        </p:nvPicPr>
        <p:blipFill rotWithShape="1">
          <a:blip r:embed="rId1"/>
          <a:srcRect r="10259" b="53892"/>
          <a:stretch>
            <a:fillRect/>
          </a:stretch>
        </p:blipFill>
        <p:spPr bwMode="auto">
          <a:xfrm>
            <a:off x="4768644" y="605895"/>
            <a:ext cx="7315201" cy="4919833"/>
          </a:xfrm>
          <a:prstGeom prst="rect">
            <a:avLst/>
          </a:prstGeom>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48"/>
          <p:cNvSpPr>
            <a:spLocks noGrp="1" noRot="1" noChangeAspect="1" noMove="1" noResize="1" noEditPoints="1" noAdjustHandles="1" noChangeArrowheads="1" noChangeShapeType="1" noTextEdit="1"/>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1" name="Straight Connector 50"/>
          <p:cNvCxnSpPr>
            <a:cxnSpLocks noGrp="1" noRot="1" noChangeAspect="1" noMove="1" noResize="1" noEditPoints="1" noAdjustHandles="1" noChangeArrowheads="1" noChangeShapeType="1"/>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53" name="Rectangle 52"/>
          <p:cNvSpPr>
            <a:spLocks noGrp="1" noRot="1" noChangeAspect="1" noMove="1" noResize="1" noEditPoints="1" noAdjustHandles="1" noChangeArrowheads="1" noChangeShapeType="1" noTextEdit="1"/>
          </p:cNvSpPr>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55" name="Rectangle 54"/>
          <p:cNvSpPr>
            <a:spLocks noGrp="1" noRot="1" noChangeAspect="1" noMove="1" noResize="1" noEditPoints="1" noAdjustHandles="1" noChangeArrowheads="1" noChangeShapeType="1" noTextEdit="1"/>
          </p:cNvSpPr>
          <p:nvPr/>
        </p:nvSpPr>
        <p:spPr>
          <a:xfrm>
            <a:off x="16" y="-1"/>
            <a:ext cx="4648593"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idx="4294967295"/>
          </p:nvPr>
        </p:nvSpPr>
        <p:spPr>
          <a:xfrm>
            <a:off x="492369" y="605896"/>
            <a:ext cx="3642309" cy="5646208"/>
          </a:xfrm>
        </p:spPr>
        <p:txBody>
          <a:bodyPr vert="horz" lIns="91440" tIns="45720" rIns="91440" bIns="45720" rtlCol="0" anchor="ctr">
            <a:normAutofit/>
          </a:bodyPr>
          <a:lstStyle/>
          <a:p>
            <a:r>
              <a:rPr lang="en-US" sz="4400" dirty="0">
                <a:solidFill>
                  <a:srgbClr val="FFFFFF"/>
                </a:solidFill>
              </a:rPr>
              <a:t>GST – Review of Trial Balance</a:t>
            </a:r>
            <a:endParaRPr lang="en-US" sz="4400" dirty="0">
              <a:solidFill>
                <a:srgbClr val="FFFFFF"/>
              </a:solidFill>
            </a:endParaRPr>
          </a:p>
        </p:txBody>
      </p:sp>
      <p:sp>
        <p:nvSpPr>
          <p:cNvPr id="57" name="Rectangle 56"/>
          <p:cNvSpPr>
            <a:spLocks noGrp="1" noRot="1" noChangeAspect="1" noMove="1" noResize="1" noEditPoints="1" noAdjustHandles="1" noChangeArrowheads="1" noChangeShapeType="1" noTextEdit="1"/>
          </p:cNvSpPr>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3"/>
          <p:cNvSpPr txBox="1"/>
          <p:nvPr/>
        </p:nvSpPr>
        <p:spPr>
          <a:xfrm>
            <a:off x="5231958" y="605896"/>
            <a:ext cx="6392595" cy="5646208"/>
          </a:xfrm>
          <a:prstGeom prst="rect">
            <a:avLst/>
          </a:prstGeom>
        </p:spPr>
        <p:txBody>
          <a:bodyPr vert="horz" lIns="0" tIns="45720" rIns="0" bIns="45720" rtlCol="0" anchor="ctr">
            <a:normAutofit/>
          </a:bodyPr>
          <a:lstStyle/>
          <a:p>
            <a:pPr marL="285750" indent="-285750" algn="just">
              <a:lnSpc>
                <a:spcPct val="150000"/>
              </a:lnSpc>
              <a:spcAft>
                <a:spcPts val="600"/>
              </a:spcAft>
              <a:buFont typeface="Calibri" panose="020F0502020204030204" pitchFamily="34" charset="0"/>
              <a:buChar char="•"/>
            </a:pPr>
            <a:r>
              <a:rPr lang="en-US" sz="2400" dirty="0">
                <a:solidFill>
                  <a:schemeClr val="tx1">
                    <a:lumMod val="75000"/>
                    <a:lumOff val="25000"/>
                  </a:schemeClr>
                </a:solidFill>
              </a:rPr>
              <a:t>Whether RCM paid on Government charges / fees?</a:t>
            </a:r>
            <a:endParaRPr lang="en-US" sz="2400" dirty="0">
              <a:solidFill>
                <a:schemeClr val="tx1">
                  <a:lumMod val="75000"/>
                  <a:lumOff val="25000"/>
                </a:schemeClr>
              </a:solidFill>
            </a:endParaRPr>
          </a:p>
          <a:p>
            <a:pPr marL="285750" indent="-285750" algn="just">
              <a:lnSpc>
                <a:spcPct val="150000"/>
              </a:lnSpc>
              <a:spcAft>
                <a:spcPts val="600"/>
              </a:spcAft>
              <a:buFont typeface="Calibri" panose="020F0502020204030204" pitchFamily="34" charset="0"/>
              <a:buChar char="•"/>
            </a:pPr>
            <a:r>
              <a:rPr lang="en-US" sz="2400" dirty="0">
                <a:solidFill>
                  <a:schemeClr val="tx1">
                    <a:lumMod val="75000"/>
                    <a:lumOff val="25000"/>
                  </a:schemeClr>
                </a:solidFill>
              </a:rPr>
              <a:t>Whether RCM paid on services received from Advocate?</a:t>
            </a:r>
            <a:endParaRPr lang="en-US" sz="2400" dirty="0">
              <a:solidFill>
                <a:schemeClr val="tx1">
                  <a:lumMod val="75000"/>
                  <a:lumOff val="25000"/>
                </a:scheme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48"/>
          <p:cNvSpPr>
            <a:spLocks noGrp="1" noRot="1" noChangeAspect="1" noMove="1" noResize="1" noEditPoints="1" noAdjustHandles="1" noChangeArrowheads="1" noChangeShapeType="1" noTextEdit="1"/>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1" name="Straight Connector 50"/>
          <p:cNvCxnSpPr>
            <a:cxnSpLocks noGrp="1" noRot="1" noChangeAspect="1" noMove="1" noResize="1" noEditPoints="1" noAdjustHandles="1" noChangeArrowheads="1" noChangeShapeType="1"/>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53" name="Rectangle 52"/>
          <p:cNvSpPr>
            <a:spLocks noGrp="1" noRot="1" noChangeAspect="1" noMove="1" noResize="1" noEditPoints="1" noAdjustHandles="1" noChangeArrowheads="1" noChangeShapeType="1" noTextEdit="1"/>
          </p:cNvSpPr>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55" name="Rectangle 54"/>
          <p:cNvSpPr>
            <a:spLocks noGrp="1" noRot="1" noChangeAspect="1" noMove="1" noResize="1" noEditPoints="1" noAdjustHandles="1" noChangeArrowheads="1" noChangeShapeType="1" noTextEdit="1"/>
          </p:cNvSpPr>
          <p:nvPr/>
        </p:nvSpPr>
        <p:spPr>
          <a:xfrm>
            <a:off x="16" y="-1"/>
            <a:ext cx="4648593"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idx="4294967295"/>
          </p:nvPr>
        </p:nvSpPr>
        <p:spPr>
          <a:xfrm>
            <a:off x="492369" y="605896"/>
            <a:ext cx="3739163" cy="5646208"/>
          </a:xfrm>
        </p:spPr>
        <p:txBody>
          <a:bodyPr vert="horz" lIns="91440" tIns="45720" rIns="91440" bIns="45720" rtlCol="0" anchor="ctr">
            <a:normAutofit/>
          </a:bodyPr>
          <a:lstStyle/>
          <a:p>
            <a:r>
              <a:rPr lang="en-US" sz="4400" dirty="0">
                <a:solidFill>
                  <a:srgbClr val="FFFFFF"/>
                </a:solidFill>
              </a:rPr>
              <a:t>GST – Other Transactions which can be reviewed from Trial Balance / Notes</a:t>
            </a:r>
            <a:endParaRPr lang="en-US" sz="4400" dirty="0">
              <a:solidFill>
                <a:srgbClr val="FFFFFF"/>
              </a:solidFill>
            </a:endParaRPr>
          </a:p>
        </p:txBody>
      </p:sp>
      <p:sp>
        <p:nvSpPr>
          <p:cNvPr id="57" name="Rectangle 56"/>
          <p:cNvSpPr>
            <a:spLocks noGrp="1" noRot="1" noChangeAspect="1" noMove="1" noResize="1" noEditPoints="1" noAdjustHandles="1" noChangeArrowheads="1" noChangeShapeType="1" noTextEdit="1"/>
          </p:cNvSpPr>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3"/>
          <p:cNvSpPr txBox="1"/>
          <p:nvPr/>
        </p:nvSpPr>
        <p:spPr>
          <a:xfrm>
            <a:off x="5231958" y="605896"/>
            <a:ext cx="6392595" cy="5646208"/>
          </a:xfrm>
          <a:prstGeom prst="rect">
            <a:avLst/>
          </a:prstGeom>
        </p:spPr>
        <p:txBody>
          <a:bodyPr vert="horz" lIns="0" tIns="45720" rIns="0" bIns="45720" rtlCol="0" anchor="ctr">
            <a:normAutofit/>
          </a:bodyPr>
          <a:lstStyle/>
          <a:p>
            <a:pPr marL="285750" indent="-285750" algn="just">
              <a:lnSpc>
                <a:spcPct val="150000"/>
              </a:lnSpc>
              <a:spcAft>
                <a:spcPts val="600"/>
              </a:spcAft>
              <a:buFont typeface="Calibri" panose="020F0502020204030204" pitchFamily="34" charset="0"/>
              <a:buChar char="•"/>
            </a:pPr>
            <a:r>
              <a:rPr lang="en-US" sz="2400" b="1" u="sng" dirty="0">
                <a:solidFill>
                  <a:schemeClr val="tx1">
                    <a:lumMod val="75000"/>
                    <a:lumOff val="25000"/>
                  </a:schemeClr>
                </a:solidFill>
              </a:rPr>
              <a:t>Purchase Return </a:t>
            </a:r>
            <a:r>
              <a:rPr lang="en-US" sz="2400" dirty="0">
                <a:solidFill>
                  <a:schemeClr val="tx1">
                    <a:lumMod val="75000"/>
                    <a:lumOff val="25000"/>
                  </a:schemeClr>
                </a:solidFill>
              </a:rPr>
              <a:t>- Debit notes issued for purchase return, ITC reversed but no Credit Note issued from the Supplier.  </a:t>
            </a:r>
            <a:endParaRPr lang="en-US" sz="2400" dirty="0">
              <a:solidFill>
                <a:schemeClr val="tx1">
                  <a:lumMod val="75000"/>
                  <a:lumOff val="25000"/>
                </a:schemeClr>
              </a:solidFill>
            </a:endParaRPr>
          </a:p>
          <a:p>
            <a:pPr marL="285750" indent="-285750" algn="just">
              <a:lnSpc>
                <a:spcPct val="150000"/>
              </a:lnSpc>
              <a:spcAft>
                <a:spcPts val="600"/>
              </a:spcAft>
              <a:buFont typeface="Calibri" panose="020F0502020204030204" pitchFamily="34" charset="0"/>
              <a:buChar char="•"/>
            </a:pPr>
            <a:r>
              <a:rPr lang="en-US" sz="2400" b="1" u="sng" dirty="0">
                <a:solidFill>
                  <a:schemeClr val="tx1">
                    <a:lumMod val="75000"/>
                    <a:lumOff val="25000"/>
                  </a:schemeClr>
                </a:solidFill>
              </a:rPr>
              <a:t>Sales Return </a:t>
            </a:r>
            <a:r>
              <a:rPr lang="en-US" sz="2400" dirty="0">
                <a:solidFill>
                  <a:schemeClr val="tx1">
                    <a:lumMod val="75000"/>
                    <a:lumOff val="25000"/>
                  </a:schemeClr>
                </a:solidFill>
              </a:rPr>
              <a:t>- Credit Notes issued with GST not properly adjusted, Credit notes issued beyond the period of September of subsequent year are reported and GST liability is also reduced.</a:t>
            </a:r>
            <a:endParaRPr lang="en-US" sz="2400" dirty="0">
              <a:solidFill>
                <a:schemeClr val="tx1">
                  <a:lumMod val="75000"/>
                  <a:lumOff val="25000"/>
                </a:schemeClr>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48"/>
          <p:cNvSpPr>
            <a:spLocks noGrp="1" noRot="1" noChangeAspect="1" noMove="1" noResize="1" noEditPoints="1" noAdjustHandles="1" noChangeArrowheads="1" noChangeShapeType="1" noTextEdit="1"/>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1" name="Straight Connector 50"/>
          <p:cNvCxnSpPr>
            <a:cxnSpLocks noGrp="1" noRot="1" noChangeAspect="1" noMove="1" noResize="1" noEditPoints="1" noAdjustHandles="1" noChangeArrowheads="1" noChangeShapeType="1"/>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53" name="Rectangle 52"/>
          <p:cNvSpPr>
            <a:spLocks noGrp="1" noRot="1" noChangeAspect="1" noMove="1" noResize="1" noEditPoints="1" noAdjustHandles="1" noChangeArrowheads="1" noChangeShapeType="1" noTextEdit="1"/>
          </p:cNvSpPr>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55" name="Rectangle 54"/>
          <p:cNvSpPr>
            <a:spLocks noGrp="1" noRot="1" noChangeAspect="1" noMove="1" noResize="1" noEditPoints="1" noAdjustHandles="1" noChangeArrowheads="1" noChangeShapeType="1" noTextEdit="1"/>
          </p:cNvSpPr>
          <p:nvPr/>
        </p:nvSpPr>
        <p:spPr>
          <a:xfrm>
            <a:off x="16" y="-1"/>
            <a:ext cx="4648593"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idx="4294967295"/>
          </p:nvPr>
        </p:nvSpPr>
        <p:spPr>
          <a:xfrm>
            <a:off x="492369" y="605896"/>
            <a:ext cx="3739163" cy="5646208"/>
          </a:xfrm>
        </p:spPr>
        <p:txBody>
          <a:bodyPr vert="horz" lIns="91440" tIns="45720" rIns="91440" bIns="45720" rtlCol="0" anchor="ctr">
            <a:normAutofit/>
          </a:bodyPr>
          <a:lstStyle/>
          <a:p>
            <a:r>
              <a:rPr lang="en-US" sz="4400" dirty="0">
                <a:solidFill>
                  <a:srgbClr val="FFFFFF"/>
                </a:solidFill>
              </a:rPr>
              <a:t>GST – Other Transactions which can be reviewed from Trial Balance / Notes</a:t>
            </a:r>
            <a:endParaRPr lang="en-US" sz="4400" dirty="0">
              <a:solidFill>
                <a:srgbClr val="FFFFFF"/>
              </a:solidFill>
            </a:endParaRPr>
          </a:p>
        </p:txBody>
      </p:sp>
      <p:sp>
        <p:nvSpPr>
          <p:cNvPr id="57" name="Rectangle 56"/>
          <p:cNvSpPr>
            <a:spLocks noGrp="1" noRot="1" noChangeAspect="1" noMove="1" noResize="1" noEditPoints="1" noAdjustHandles="1" noChangeArrowheads="1" noChangeShapeType="1" noTextEdit="1"/>
          </p:cNvSpPr>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3"/>
          <p:cNvSpPr txBox="1"/>
          <p:nvPr/>
        </p:nvSpPr>
        <p:spPr>
          <a:xfrm>
            <a:off x="5231958" y="605896"/>
            <a:ext cx="6392595" cy="5646208"/>
          </a:xfrm>
          <a:prstGeom prst="rect">
            <a:avLst/>
          </a:prstGeom>
        </p:spPr>
        <p:txBody>
          <a:bodyPr vert="horz" lIns="0" tIns="45720" rIns="0" bIns="45720" rtlCol="0" anchor="ctr">
            <a:normAutofit/>
          </a:bodyPr>
          <a:lstStyle/>
          <a:p>
            <a:pPr marL="285750" indent="-285750" algn="just">
              <a:lnSpc>
                <a:spcPct val="150000"/>
              </a:lnSpc>
              <a:spcAft>
                <a:spcPts val="600"/>
              </a:spcAft>
              <a:buFont typeface="Calibri" panose="020F0502020204030204" pitchFamily="34" charset="0"/>
              <a:buChar char="•"/>
            </a:pPr>
            <a:r>
              <a:rPr lang="en-US" sz="2400" b="1" u="sng" dirty="0">
                <a:solidFill>
                  <a:schemeClr val="tx1">
                    <a:lumMod val="75000"/>
                    <a:lumOff val="25000"/>
                  </a:schemeClr>
                </a:solidFill>
              </a:rPr>
              <a:t>Sale of Business Unit / Spin off</a:t>
            </a:r>
            <a:r>
              <a:rPr lang="en-US" sz="2400" dirty="0">
                <a:solidFill>
                  <a:schemeClr val="tx1">
                    <a:lumMod val="75000"/>
                    <a:lumOff val="25000"/>
                  </a:schemeClr>
                </a:solidFill>
              </a:rPr>
              <a:t>- </a:t>
            </a:r>
            <a:endParaRPr lang="en-US" sz="2400" dirty="0">
              <a:solidFill>
                <a:schemeClr val="tx1">
                  <a:lumMod val="75000"/>
                  <a:lumOff val="25000"/>
                </a:schemeClr>
              </a:solidFill>
            </a:endParaRPr>
          </a:p>
          <a:p>
            <a:pPr marL="342900" indent="-342900" algn="just">
              <a:lnSpc>
                <a:spcPct val="150000"/>
              </a:lnSpc>
              <a:spcAft>
                <a:spcPts val="600"/>
              </a:spcAft>
              <a:buFont typeface="Wingdings" panose="05000000000000000000" pitchFamily="2" charset="2"/>
              <a:buChar char="Ø"/>
            </a:pPr>
            <a:r>
              <a:rPr lang="en-US" sz="2400" dirty="0">
                <a:solidFill>
                  <a:schemeClr val="tx1">
                    <a:lumMod val="75000"/>
                    <a:lumOff val="25000"/>
                  </a:schemeClr>
                </a:solidFill>
              </a:rPr>
              <a:t>Review of Business Transfer Agreement.</a:t>
            </a:r>
            <a:endParaRPr lang="en-US" sz="2400" dirty="0">
              <a:solidFill>
                <a:schemeClr val="tx1">
                  <a:lumMod val="75000"/>
                  <a:lumOff val="25000"/>
                </a:schemeClr>
              </a:solidFill>
            </a:endParaRPr>
          </a:p>
          <a:p>
            <a:pPr marL="342900" indent="-342900" algn="just">
              <a:lnSpc>
                <a:spcPct val="150000"/>
              </a:lnSpc>
              <a:spcAft>
                <a:spcPts val="600"/>
              </a:spcAft>
              <a:buFont typeface="Wingdings" panose="05000000000000000000" pitchFamily="2" charset="2"/>
              <a:buChar char="Ø"/>
            </a:pPr>
            <a:r>
              <a:rPr lang="en-US" sz="2400" dirty="0">
                <a:solidFill>
                  <a:schemeClr val="tx1">
                    <a:lumMod val="75000"/>
                    <a:lumOff val="25000"/>
                  </a:schemeClr>
                </a:solidFill>
              </a:rPr>
              <a:t>Whether the transfer was slum sale basis?</a:t>
            </a:r>
            <a:endParaRPr lang="en-US" sz="2400" dirty="0">
              <a:solidFill>
                <a:schemeClr val="tx1">
                  <a:lumMod val="75000"/>
                  <a:lumOff val="25000"/>
                </a:schemeClr>
              </a:solidFill>
            </a:endParaRPr>
          </a:p>
          <a:p>
            <a:pPr marL="342900" indent="-342900" algn="just">
              <a:lnSpc>
                <a:spcPct val="150000"/>
              </a:lnSpc>
              <a:spcAft>
                <a:spcPts val="600"/>
              </a:spcAft>
              <a:buFont typeface="Wingdings" panose="05000000000000000000" pitchFamily="2" charset="2"/>
              <a:buChar char="Ø"/>
            </a:pPr>
            <a:r>
              <a:rPr lang="en-US" sz="2400" dirty="0">
                <a:solidFill>
                  <a:schemeClr val="tx1">
                    <a:lumMod val="75000"/>
                    <a:lumOff val="25000"/>
                  </a:schemeClr>
                </a:solidFill>
              </a:rPr>
              <a:t>Whether ITC has been transferred to new company? </a:t>
            </a:r>
            <a:endParaRPr lang="en-US" sz="2400" dirty="0">
              <a:solidFill>
                <a:schemeClr val="tx1">
                  <a:lumMod val="75000"/>
                  <a:lumOff val="25000"/>
                </a:schemeClr>
              </a:solidFill>
            </a:endParaRPr>
          </a:p>
          <a:p>
            <a:pPr marL="342900" indent="-342900" algn="just">
              <a:lnSpc>
                <a:spcPct val="150000"/>
              </a:lnSpc>
              <a:spcAft>
                <a:spcPts val="600"/>
              </a:spcAft>
              <a:buFont typeface="Wingdings" panose="05000000000000000000" pitchFamily="2" charset="2"/>
              <a:buChar char="Ø"/>
            </a:pPr>
            <a:r>
              <a:rPr lang="en-US" sz="2400" dirty="0">
                <a:solidFill>
                  <a:schemeClr val="tx1">
                    <a:lumMod val="75000"/>
                    <a:lumOff val="25000"/>
                  </a:schemeClr>
                </a:solidFill>
              </a:rPr>
              <a:t>Whether any services taken for transfer of business? </a:t>
            </a:r>
            <a:endParaRPr lang="en-US" sz="2400" dirty="0">
              <a:solidFill>
                <a:schemeClr val="tx1">
                  <a:lumMod val="75000"/>
                  <a:lumOff val="25000"/>
                </a:schemeClr>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p:cNvSpPr>
            <a:spLocks noGrp="1" noRot="1" noChangeAspect="1" noMove="1" noResize="1" noEditPoints="1" noAdjustHandles="1" noChangeArrowheads="1" noChangeShapeType="1" noTextEdit="1"/>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4" name="Straight Connector 23"/>
          <p:cNvCxnSpPr>
            <a:cxnSpLocks noGrp="1" noRot="1" noChangeAspect="1" noMove="1" noResize="1" noEditPoints="1" noAdjustHandles="1" noChangeArrowheads="1" noChangeShapeType="1"/>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6" name="Rectangle 25"/>
          <p:cNvSpPr>
            <a:spLocks noGrp="1" noRot="1" noChangeAspect="1" noMove="1" noResize="1" noEditPoints="1" noAdjustHandles="1" noChangeArrowheads="1" noChangeShapeType="1" noTextEdit="1"/>
          </p:cNvSpPr>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8" name="Rectangle 27"/>
          <p:cNvSpPr>
            <a:spLocks noGrp="1" noRot="1" noChangeAspect="1" noMove="1" noResize="1" noEditPoints="1" noAdjustHandles="1" noChangeArrowheads="1" noChangeShapeType="1" noTextEdit="1"/>
          </p:cNvSpPr>
          <p:nvPr/>
        </p:nvSpPr>
        <p:spPr>
          <a:xfrm>
            <a:off x="16" y="-1"/>
            <a:ext cx="4648593"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idx="4294967295"/>
          </p:nvPr>
        </p:nvSpPr>
        <p:spPr>
          <a:xfrm>
            <a:off x="492369" y="605896"/>
            <a:ext cx="3642309" cy="5646208"/>
          </a:xfrm>
        </p:spPr>
        <p:txBody>
          <a:bodyPr vert="horz" lIns="91440" tIns="45720" rIns="91440" bIns="45720" rtlCol="0" anchor="ctr">
            <a:normAutofit/>
          </a:bodyPr>
          <a:lstStyle/>
          <a:p>
            <a:r>
              <a:rPr lang="en-US" sz="4400" dirty="0">
                <a:solidFill>
                  <a:srgbClr val="FFFFFF"/>
                </a:solidFill>
              </a:rPr>
              <a:t>GST – Other Transactions which can be reviewed from Trial Balance / Notes</a:t>
            </a:r>
            <a:endParaRPr lang="en-US" sz="4400" dirty="0">
              <a:solidFill>
                <a:srgbClr val="FFFFFF"/>
              </a:solidFill>
            </a:endParaRPr>
          </a:p>
        </p:txBody>
      </p:sp>
      <p:sp>
        <p:nvSpPr>
          <p:cNvPr id="4" name="TextBox 3"/>
          <p:cNvSpPr txBox="1"/>
          <p:nvPr/>
        </p:nvSpPr>
        <p:spPr>
          <a:xfrm>
            <a:off x="5231958" y="605896"/>
            <a:ext cx="5923721" cy="5646208"/>
          </a:xfrm>
          <a:prstGeom prst="rect">
            <a:avLst/>
          </a:prstGeom>
        </p:spPr>
        <p:txBody>
          <a:bodyPr vert="horz" lIns="0" tIns="45720" rIns="0" bIns="45720" rtlCol="0" anchor="ctr">
            <a:normAutofit/>
          </a:bodyPr>
          <a:lstStyle/>
          <a:p>
            <a:pPr marL="285750" indent="-285750" algn="just">
              <a:spcAft>
                <a:spcPts val="600"/>
              </a:spcAft>
              <a:buFont typeface="Calibri" panose="020F0502020204030204" pitchFamily="34" charset="0"/>
              <a:buChar char="•"/>
            </a:pPr>
            <a:r>
              <a:rPr lang="en-US" sz="2400" dirty="0">
                <a:solidFill>
                  <a:schemeClr val="tx1">
                    <a:lumMod val="75000"/>
                    <a:lumOff val="25000"/>
                  </a:schemeClr>
                </a:solidFill>
              </a:rPr>
              <a:t>In majority of cases RCM liability is not getting paid. E.g., on </a:t>
            </a:r>
            <a:endParaRPr lang="en-US" sz="2400" dirty="0">
              <a:solidFill>
                <a:schemeClr val="tx1">
                  <a:lumMod val="75000"/>
                  <a:lumOff val="25000"/>
                </a:schemeClr>
              </a:solidFill>
            </a:endParaRPr>
          </a:p>
          <a:p>
            <a:pPr marL="742950" lvl="1" indent="-285750" algn="just">
              <a:spcAft>
                <a:spcPts val="600"/>
              </a:spcAft>
              <a:buFont typeface="Calibri" panose="020F0502020204030204" pitchFamily="34" charset="0"/>
              <a:buChar char="•"/>
            </a:pPr>
            <a:r>
              <a:rPr lang="en-US" sz="2400" dirty="0">
                <a:solidFill>
                  <a:schemeClr val="tx1">
                    <a:lumMod val="75000"/>
                    <a:lumOff val="25000"/>
                  </a:schemeClr>
                </a:solidFill>
              </a:rPr>
              <a:t>Import Services such as product registration, Consultancy Services, reimbursement to foreign agent and  Govt. Fees – (Review TDS under Section 195 ledger). </a:t>
            </a:r>
            <a:endParaRPr lang="en-US" sz="2400" dirty="0">
              <a:solidFill>
                <a:schemeClr val="tx1">
                  <a:lumMod val="75000"/>
                  <a:lumOff val="25000"/>
                </a:schemeClr>
              </a:solidFill>
            </a:endParaRPr>
          </a:p>
          <a:p>
            <a:pPr marL="742950" lvl="1" indent="-285750" algn="just">
              <a:spcAft>
                <a:spcPts val="600"/>
              </a:spcAft>
              <a:buFont typeface="Calibri" panose="020F0502020204030204" pitchFamily="34" charset="0"/>
              <a:buChar char="•"/>
            </a:pPr>
            <a:r>
              <a:rPr lang="en-US" sz="2400" dirty="0">
                <a:solidFill>
                  <a:schemeClr val="tx1">
                    <a:lumMod val="75000"/>
                    <a:lumOff val="25000"/>
                  </a:schemeClr>
                </a:solidFill>
              </a:rPr>
              <a:t>Sponsorship fees,</a:t>
            </a:r>
            <a:endParaRPr lang="en-US" sz="2400" dirty="0">
              <a:solidFill>
                <a:schemeClr val="tx1">
                  <a:lumMod val="75000"/>
                  <a:lumOff val="25000"/>
                </a:schemeClr>
              </a:solidFill>
            </a:endParaRPr>
          </a:p>
          <a:p>
            <a:pPr marL="742950" lvl="1" indent="-285750" algn="just">
              <a:spcAft>
                <a:spcPts val="600"/>
              </a:spcAft>
              <a:buFont typeface="Calibri" panose="020F0502020204030204" pitchFamily="34" charset="0"/>
              <a:buChar char="•"/>
            </a:pPr>
            <a:r>
              <a:rPr lang="en-US" sz="2400" dirty="0">
                <a:solidFill>
                  <a:schemeClr val="tx1">
                    <a:lumMod val="75000"/>
                    <a:lumOff val="25000"/>
                  </a:schemeClr>
                </a:solidFill>
              </a:rPr>
              <a:t>GTA, Rent-a-cab, Security – (Review TDS Ledger under Section 194C)  </a:t>
            </a:r>
            <a:endParaRPr lang="en-US" sz="2400" dirty="0">
              <a:solidFill>
                <a:schemeClr val="tx1">
                  <a:lumMod val="75000"/>
                  <a:lumOff val="25000"/>
                </a:schemeClr>
              </a:solidFill>
            </a:endParaRPr>
          </a:p>
          <a:p>
            <a:pPr marL="742950" lvl="1" indent="-285750" algn="just">
              <a:spcAft>
                <a:spcPts val="600"/>
              </a:spcAft>
              <a:buFont typeface="Calibri" panose="020F0502020204030204" pitchFamily="34" charset="0"/>
              <a:buChar char="•"/>
            </a:pPr>
            <a:r>
              <a:rPr lang="en-US" sz="2400" dirty="0">
                <a:solidFill>
                  <a:schemeClr val="tx1">
                    <a:lumMod val="75000"/>
                    <a:lumOff val="25000"/>
                  </a:schemeClr>
                </a:solidFill>
              </a:rPr>
              <a:t>Director sitting fees or directors' remunerations not being salary</a:t>
            </a:r>
            <a:endParaRPr lang="en-US" sz="2400" dirty="0">
              <a:solidFill>
                <a:schemeClr val="tx1">
                  <a:lumMod val="75000"/>
                  <a:lumOff val="25000"/>
                </a:schemeClr>
              </a:solidFill>
            </a:endParaRPr>
          </a:p>
        </p:txBody>
      </p:sp>
      <p:sp>
        <p:nvSpPr>
          <p:cNvPr id="30" name="Rectangle 29"/>
          <p:cNvSpPr>
            <a:spLocks noGrp="1" noRot="1" noChangeAspect="1" noMove="1" noResize="1" noEditPoints="1" noAdjustHandles="1" noChangeArrowheads="1" noChangeShapeType="1" noTextEdit="1"/>
          </p:cNvSpPr>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p:cNvSpPr>
            <a:spLocks noGrp="1" noRot="1" noChangeAspect="1" noMove="1" noResize="1" noEditPoints="1" noAdjustHandles="1" noChangeArrowheads="1" noChangeShapeType="1" noTextEdit="1"/>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5" name="Straight Connector 74"/>
          <p:cNvCxnSpPr>
            <a:cxnSpLocks noGrp="1" noRot="1" noChangeAspect="1" noMove="1" noResize="1" noEditPoints="1" noAdjustHandles="1" noChangeArrowheads="1" noChangeShapeType="1"/>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77" name="Rectangle 76"/>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643467" y="634946"/>
            <a:ext cx="3689094" cy="5055904"/>
          </a:xfrm>
        </p:spPr>
        <p:txBody>
          <a:bodyPr vert="horz" lIns="91440" tIns="45720" rIns="91440" bIns="45720" rtlCol="0" anchor="ctr">
            <a:normAutofit/>
          </a:bodyPr>
          <a:lstStyle/>
          <a:p>
            <a:r>
              <a:rPr lang="en-US" sz="4800" dirty="0"/>
              <a:t>Ratio Analysis			</a:t>
            </a:r>
            <a:endParaRPr lang="en-US" sz="4800" dirty="0"/>
          </a:p>
        </p:txBody>
      </p:sp>
      <p:cxnSp>
        <p:nvCxnSpPr>
          <p:cNvPr id="79" name="Straight Connector 78"/>
          <p:cNvCxnSpPr>
            <a:cxnSpLocks noGrp="1" noRot="1" noChangeAspect="1" noMove="1" noResize="1" noEditPoints="1" noAdjustHandles="1" noChangeArrowheads="1" noChangeShapeType="1"/>
          </p:cNvCxnSpPr>
          <p:nvPr/>
        </p:nvCxnSpPr>
        <p:spPr>
          <a:xfrm>
            <a:off x="4654296" y="1791298"/>
            <a:ext cx="0" cy="27432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1" name="Rectangle 80"/>
          <p:cNvSpPr>
            <a:spLocks noGrp="1" noRot="1" noChangeAspect="1" noMove="1" noResize="1" noEditPoints="1" noAdjustHandles="1" noChangeArrowheads="1" noChangeShapeType="1" noTextEdit="1"/>
          </p:cNvSpPr>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6" name="TextBox 3"/>
          <p:cNvGraphicFramePr/>
          <p:nvPr/>
        </p:nvGraphicFramePr>
        <p:xfrm>
          <a:off x="4976031" y="634947"/>
          <a:ext cx="6582555" cy="512179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 name="Rectangle 98"/>
          <p:cNvSpPr>
            <a:spLocks noGrp="1" noRot="1" noChangeAspect="1" noMove="1" noResize="1" noEditPoints="1" noAdjustHandles="1" noChangeArrowheads="1" noChangeShapeType="1" noTextEdit="1"/>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1" name="Straight Connector 100"/>
          <p:cNvCxnSpPr>
            <a:cxnSpLocks noGrp="1" noRot="1" noChangeAspect="1" noMove="1" noResize="1" noEditPoints="1" noAdjustHandles="1" noChangeArrowheads="1" noChangeShapeType="1"/>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03" name="Rectangle 102"/>
          <p:cNvSpPr>
            <a:spLocks noGrp="1" noRot="1" noChangeAspect="1" noMove="1" noResize="1" noEditPoints="1" noAdjustHandles="1" noChangeArrowheads="1" noChangeShapeType="1" noTextEdit="1"/>
          </p:cNvSpPr>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a:spLocks noGrp="1" noRot="1" noChangeAspect="1" noMove="1" noResize="1" noEditPoints="1" noAdjustHandles="1" noChangeArrowheads="1" noChangeShapeType="1" noTextEdit="1"/>
          </p:cNvSpPr>
          <p:nvPr/>
        </p:nvSpPr>
        <p:spPr bwMode="white">
          <a:xfrm>
            <a:off x="0" y="4551037"/>
            <a:ext cx="12192000" cy="230696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idx="4294967295"/>
          </p:nvPr>
        </p:nvSpPr>
        <p:spPr>
          <a:xfrm>
            <a:off x="632900" y="4905662"/>
            <a:ext cx="7330353" cy="1541176"/>
          </a:xfrm>
        </p:spPr>
        <p:txBody>
          <a:bodyPr vert="horz" lIns="91440" tIns="45720" rIns="91440" bIns="45720" rtlCol="0" anchor="ctr">
            <a:normAutofit/>
          </a:bodyPr>
          <a:lstStyle/>
          <a:p>
            <a:pPr algn="r"/>
            <a:r>
              <a:rPr lang="en-US" sz="4800" dirty="0">
                <a:solidFill>
                  <a:srgbClr val="FFFFFF"/>
                </a:solidFill>
              </a:rPr>
              <a:t>Use of Ratios (Goods)-1</a:t>
            </a:r>
            <a:endParaRPr lang="en-US" sz="4800" dirty="0">
              <a:solidFill>
                <a:srgbClr val="FFFFFF"/>
              </a:solidFill>
            </a:endParaRPr>
          </a:p>
        </p:txBody>
      </p:sp>
      <p:cxnSp>
        <p:nvCxnSpPr>
          <p:cNvPr id="107" name="Straight Connector 106"/>
          <p:cNvCxnSpPr>
            <a:cxnSpLocks noGrp="1" noRot="1" noChangeAspect="1" noMove="1" noResize="1" noEditPoints="1" noAdjustHandles="1" noChangeArrowheads="1" noChangeShapeType="1"/>
          </p:cNvCxnSpPr>
          <p:nvPr/>
        </p:nvCxnSpPr>
        <p:spPr>
          <a:xfrm rot="16200000">
            <a:off x="7532847" y="5676251"/>
            <a:ext cx="11887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nvGraphicFramePr>
        <p:xfrm>
          <a:off x="633999" y="184826"/>
          <a:ext cx="10925104" cy="4335604"/>
        </p:xfrm>
        <a:graphic>
          <a:graphicData uri="http://schemas.openxmlformats.org/drawingml/2006/table">
            <a:tbl>
              <a:tblPr firstRow="1" bandRow="1">
                <a:noFill/>
              </a:tblPr>
              <a:tblGrid>
                <a:gridCol w="1282131"/>
                <a:gridCol w="4481782"/>
                <a:gridCol w="5161191"/>
              </a:tblGrid>
              <a:tr h="735889">
                <a:tc>
                  <a:txBody>
                    <a:bodyPr/>
                    <a:lstStyle/>
                    <a:p>
                      <a:pPr algn="ctr" rtl="0" fontAlgn="t">
                        <a:spcBef>
                          <a:spcPts val="0"/>
                        </a:spcBef>
                        <a:spcAft>
                          <a:spcPts val="0"/>
                        </a:spcAft>
                      </a:pPr>
                      <a:r>
                        <a:rPr lang="en-IN" sz="2400" b="1" i="0" u="none" strike="noStrike">
                          <a:solidFill>
                            <a:schemeClr val="tx1">
                              <a:lumMod val="75000"/>
                              <a:lumOff val="25000"/>
                            </a:schemeClr>
                          </a:solidFill>
                          <a:effectLst/>
                          <a:latin typeface="Tw Cen MT" panose="020B0602020104020603" pitchFamily="34" charset="0"/>
                        </a:rPr>
                        <a:t>Sr</a:t>
                      </a:r>
                      <a:endParaRPr lang="en-IN" sz="2400" b="0" i="0" u="none" strike="noStrike">
                        <a:solidFill>
                          <a:schemeClr val="tx1">
                            <a:lumMod val="75000"/>
                            <a:lumOff val="25000"/>
                          </a:schemeClr>
                        </a:solidFill>
                        <a:effectLst/>
                        <a:latin typeface="Arial" panose="020B0604020202020204" pitchFamily="34" charset="0"/>
                      </a:endParaRPr>
                    </a:p>
                  </a:txBody>
                  <a:tcPr marL="224912" marR="134947" marT="134947" marB="134947">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pPr algn="ctr" rtl="0" fontAlgn="t">
                        <a:spcBef>
                          <a:spcPts val="0"/>
                        </a:spcBef>
                        <a:spcAft>
                          <a:spcPts val="0"/>
                        </a:spcAft>
                      </a:pPr>
                      <a:r>
                        <a:rPr lang="en-US" sz="2400" b="1" i="0" u="none" strike="noStrike">
                          <a:solidFill>
                            <a:schemeClr val="tx1">
                              <a:lumMod val="75000"/>
                              <a:lumOff val="25000"/>
                            </a:schemeClr>
                          </a:solidFill>
                          <a:effectLst/>
                          <a:latin typeface="Tw Cen MT" panose="020B0602020104020603" pitchFamily="34" charset="0"/>
                        </a:rPr>
                        <a:t>Nature of Ratio /Method of calculation</a:t>
                      </a:r>
                      <a:endParaRPr lang="en-US" sz="2400" b="0" i="0" u="none" strike="noStrike">
                        <a:solidFill>
                          <a:schemeClr val="tx1">
                            <a:lumMod val="75000"/>
                            <a:lumOff val="25000"/>
                          </a:schemeClr>
                        </a:solidFill>
                        <a:effectLst/>
                        <a:latin typeface="Arial" panose="020B0604020202020204" pitchFamily="34" charset="0"/>
                      </a:endParaRPr>
                    </a:p>
                  </a:txBody>
                  <a:tcPr marL="224912" marR="134947" marT="134947" marB="134947">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pPr algn="ctr" rtl="0" fontAlgn="t">
                        <a:spcBef>
                          <a:spcPts val="0"/>
                        </a:spcBef>
                        <a:spcAft>
                          <a:spcPts val="0"/>
                        </a:spcAft>
                      </a:pPr>
                      <a:r>
                        <a:rPr lang="en-IN" sz="2400" b="1" i="0" u="none" strike="noStrike">
                          <a:solidFill>
                            <a:schemeClr val="tx1">
                              <a:lumMod val="75000"/>
                              <a:lumOff val="25000"/>
                            </a:schemeClr>
                          </a:solidFill>
                          <a:effectLst/>
                          <a:latin typeface="Tw Cen MT" panose="020B0602020104020603" pitchFamily="34" charset="0"/>
                        </a:rPr>
                        <a:t>Utility of the Ratios</a:t>
                      </a:r>
                      <a:endParaRPr lang="en-IN" sz="2400" b="0" i="0" u="none" strike="noStrike">
                        <a:solidFill>
                          <a:schemeClr val="tx1">
                            <a:lumMod val="75000"/>
                            <a:lumOff val="25000"/>
                          </a:schemeClr>
                        </a:solidFill>
                        <a:effectLst/>
                        <a:latin typeface="Arial" panose="020B0604020202020204" pitchFamily="34" charset="0"/>
                      </a:endParaRPr>
                    </a:p>
                  </a:txBody>
                  <a:tcPr marL="224912" marR="134947" marT="134947" marB="134947">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r>
              <a:tr h="613241">
                <a:tc rowSpan="4">
                  <a:txBody>
                    <a:bodyPr/>
                    <a:lstStyle/>
                    <a:p>
                      <a:pPr algn="l" rtl="0" fontAlgn="t">
                        <a:spcBef>
                          <a:spcPts val="0"/>
                        </a:spcBef>
                        <a:spcAft>
                          <a:spcPts val="0"/>
                        </a:spcAft>
                      </a:pPr>
                      <a:r>
                        <a:rPr lang="en-IN" sz="1800" b="0" i="0" u="none" strike="noStrike">
                          <a:solidFill>
                            <a:schemeClr val="tx1">
                              <a:lumMod val="75000"/>
                              <a:lumOff val="25000"/>
                            </a:schemeClr>
                          </a:solidFill>
                          <a:effectLst/>
                          <a:latin typeface="Tw Cen MT" panose="020B0602020104020603" pitchFamily="34" charset="0"/>
                        </a:rPr>
                        <a:t>1</a:t>
                      </a:r>
                      <a:endParaRPr lang="en-IN" sz="1800" b="0" i="0" u="none" strike="noStrike" dirty="0">
                        <a:solidFill>
                          <a:schemeClr val="tx1">
                            <a:lumMod val="75000"/>
                            <a:lumOff val="25000"/>
                          </a:schemeClr>
                        </a:solidFill>
                        <a:effectLst/>
                        <a:latin typeface="Arial" panose="020B0604020202020204" pitchFamily="34" charset="0"/>
                      </a:endParaRPr>
                    </a:p>
                  </a:txBody>
                  <a:tcPr marL="224912" marR="116954" marT="116954" marB="116954">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just" rtl="0" fontAlgn="t">
                        <a:spcBef>
                          <a:spcPts val="0"/>
                        </a:spcBef>
                        <a:spcAft>
                          <a:spcPts val="0"/>
                        </a:spcAft>
                      </a:pPr>
                      <a:r>
                        <a:rPr lang="en-US" sz="1800" b="0" i="0" u="none" strike="noStrike">
                          <a:solidFill>
                            <a:schemeClr val="tx1">
                              <a:lumMod val="75000"/>
                              <a:lumOff val="25000"/>
                            </a:schemeClr>
                          </a:solidFill>
                          <a:effectLst/>
                          <a:latin typeface="Tw Cen MT" panose="020B0602020104020603" pitchFamily="34" charset="0"/>
                        </a:rPr>
                        <a:t>Input Tax Credit availed (A): </a:t>
                      </a:r>
                      <a:endParaRPr lang="en-US" sz="1800" b="0" i="0" u="none" strike="noStrike">
                        <a:solidFill>
                          <a:schemeClr val="tx1">
                            <a:lumMod val="75000"/>
                            <a:lumOff val="25000"/>
                          </a:schemeClr>
                        </a:solidFill>
                        <a:effectLst/>
                        <a:latin typeface="Arial" panose="020B0604020202020204" pitchFamily="34" charset="0"/>
                      </a:endParaRPr>
                    </a:p>
                  </a:txBody>
                  <a:tcPr marL="224912" marR="116954" marT="116954" marB="116954">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tc>
                  <a:txBody>
                    <a:bodyPr/>
                    <a:lstStyle/>
                    <a:p>
                      <a:pPr algn="just" rtl="0" fontAlgn="t">
                        <a:spcBef>
                          <a:spcPts val="0"/>
                        </a:spcBef>
                        <a:spcAft>
                          <a:spcPts val="0"/>
                        </a:spcAft>
                      </a:pPr>
                      <a:r>
                        <a:rPr lang="en-US" sz="1800" b="0" i="0" u="none" strike="noStrike">
                          <a:solidFill>
                            <a:schemeClr val="tx1">
                              <a:lumMod val="75000"/>
                              <a:lumOff val="25000"/>
                            </a:schemeClr>
                          </a:solidFill>
                          <a:effectLst/>
                          <a:latin typeface="Tw Cen MT" panose="020B0602020104020603" pitchFamily="34" charset="0"/>
                        </a:rPr>
                        <a:t>i) To identify wrong availlment of input tax credit</a:t>
                      </a:r>
                      <a:endParaRPr lang="en-US" sz="1800" b="0" i="0" u="none" strike="noStrike">
                        <a:solidFill>
                          <a:schemeClr val="tx1">
                            <a:lumMod val="75000"/>
                            <a:lumOff val="25000"/>
                          </a:schemeClr>
                        </a:solidFill>
                        <a:effectLst/>
                        <a:latin typeface="Arial" panose="020B0604020202020204" pitchFamily="34" charset="0"/>
                      </a:endParaRPr>
                    </a:p>
                  </a:txBody>
                  <a:tcPr marL="224912" marR="116954" marT="116954" marB="116954">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tr>
              <a:tr h="881533">
                <a:tc vMerge="1">
                  <a:tcPr/>
                </a:tc>
                <a:tc>
                  <a:txBody>
                    <a:bodyPr/>
                    <a:lstStyle/>
                    <a:p>
                      <a:pPr algn="just" rtl="0" fontAlgn="t">
                        <a:spcBef>
                          <a:spcPts val="0"/>
                        </a:spcBef>
                        <a:spcAft>
                          <a:spcPts val="0"/>
                        </a:spcAft>
                      </a:pPr>
                      <a:r>
                        <a:rPr lang="en-US" sz="1800" b="0" i="0" u="sng" strike="noStrike">
                          <a:solidFill>
                            <a:schemeClr val="tx1">
                              <a:lumMod val="75000"/>
                              <a:lumOff val="25000"/>
                            </a:schemeClr>
                          </a:solidFill>
                          <a:effectLst/>
                          <a:latin typeface="Calibri" panose="020F0502020204030204" pitchFamily="34" charset="0"/>
                          <a:hlinkClick r:id="rId1"/>
                        </a:rPr>
                        <a:t>Total tax paid through (Electronic cash ledger + Input Tax Credit) (B) = (A)/(B)</a:t>
                      </a:r>
                      <a:endParaRPr lang="en-US" sz="1800" b="0" i="0" u="none" strike="noStrike">
                        <a:solidFill>
                          <a:schemeClr val="tx1">
                            <a:lumMod val="75000"/>
                            <a:lumOff val="25000"/>
                          </a:schemeClr>
                        </a:solidFill>
                        <a:effectLst/>
                        <a:latin typeface="Arial" panose="020B0604020202020204" pitchFamily="34" charset="0"/>
                      </a:endParaRPr>
                    </a:p>
                  </a:txBody>
                  <a:tcPr marL="224912" marR="116954" marT="116954" marB="116954">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just" rtl="0" fontAlgn="t">
                        <a:spcBef>
                          <a:spcPts val="0"/>
                        </a:spcBef>
                        <a:spcAft>
                          <a:spcPts val="0"/>
                        </a:spcAft>
                      </a:pPr>
                      <a:r>
                        <a:rPr lang="en-US" sz="1800" b="0" i="0" u="none" strike="noStrike" dirty="0">
                          <a:solidFill>
                            <a:schemeClr val="tx1">
                              <a:lumMod val="75000"/>
                              <a:lumOff val="25000"/>
                            </a:schemeClr>
                          </a:solidFill>
                          <a:effectLst/>
                          <a:latin typeface="Tw Cen MT" panose="020B0602020104020603" pitchFamily="34" charset="0"/>
                        </a:rPr>
                        <a:t>ii)To identify under valuation of goods as value-addition should involve adequate difference      between the two.</a:t>
                      </a:r>
                      <a:endParaRPr lang="en-US" sz="1800" b="0" i="0" u="none" strike="noStrike" dirty="0">
                        <a:solidFill>
                          <a:schemeClr val="tx1">
                            <a:lumMod val="75000"/>
                            <a:lumOff val="25000"/>
                          </a:schemeClr>
                        </a:solidFill>
                        <a:effectLst/>
                        <a:latin typeface="Arial" panose="020B0604020202020204" pitchFamily="34" charset="0"/>
                      </a:endParaRPr>
                    </a:p>
                  </a:txBody>
                  <a:tcPr marL="224912" marR="116954" marT="116954" marB="116954">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r>
              <a:tr h="613241">
                <a:tc vMerge="1">
                  <a:tcPr/>
                </a:tc>
                <a:tc>
                  <a:txBody>
                    <a:bodyPr/>
                    <a:lstStyle/>
                    <a:p>
                      <a:pPr algn="just" rtl="0" fontAlgn="t">
                        <a:spcBef>
                          <a:spcPts val="0"/>
                        </a:spcBef>
                        <a:spcAft>
                          <a:spcPts val="0"/>
                        </a:spcAft>
                      </a:pPr>
                      <a:r>
                        <a:rPr lang="en-IN" sz="1800" b="1" i="0" u="none" strike="noStrike">
                          <a:solidFill>
                            <a:schemeClr val="tx1">
                              <a:lumMod val="75000"/>
                              <a:lumOff val="25000"/>
                            </a:schemeClr>
                          </a:solidFill>
                          <a:effectLst/>
                          <a:latin typeface="Tw Cen MT" panose="020B0602020104020603" pitchFamily="34" charset="0"/>
                        </a:rPr>
                        <a:t>Source Document:</a:t>
                      </a:r>
                      <a:endParaRPr lang="en-IN" sz="1800" b="0" i="0" u="none" strike="noStrike">
                        <a:solidFill>
                          <a:schemeClr val="tx1">
                            <a:lumMod val="75000"/>
                            <a:lumOff val="25000"/>
                          </a:schemeClr>
                        </a:solidFill>
                        <a:effectLst/>
                        <a:latin typeface="Arial" panose="020B0604020202020204" pitchFamily="34" charset="0"/>
                      </a:endParaRPr>
                    </a:p>
                  </a:txBody>
                  <a:tcPr marL="224912" marR="116954" marT="116954" marB="116954">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just" rtl="0" fontAlgn="t">
                        <a:spcBef>
                          <a:spcPts val="0"/>
                        </a:spcBef>
                        <a:spcAft>
                          <a:spcPts val="0"/>
                        </a:spcAft>
                      </a:pPr>
                      <a:r>
                        <a:rPr lang="en-US" sz="1800" b="0" i="0" u="none" strike="noStrike">
                          <a:solidFill>
                            <a:schemeClr val="tx1">
                              <a:lumMod val="75000"/>
                              <a:lumOff val="25000"/>
                            </a:schemeClr>
                          </a:solidFill>
                          <a:effectLst/>
                          <a:latin typeface="Tw Cen MT" panose="020B0602020104020603" pitchFamily="34" charset="0"/>
                        </a:rPr>
                        <a:t>iii) To identify removal of goods without payment of duty.</a:t>
                      </a:r>
                      <a:endParaRPr lang="en-US" sz="1800" b="0" i="0" u="none" strike="noStrike">
                        <a:solidFill>
                          <a:schemeClr val="tx1">
                            <a:lumMod val="75000"/>
                            <a:lumOff val="25000"/>
                          </a:schemeClr>
                        </a:solidFill>
                        <a:effectLst/>
                        <a:latin typeface="Arial" panose="020B0604020202020204" pitchFamily="34" charset="0"/>
                      </a:endParaRPr>
                    </a:p>
                  </a:txBody>
                  <a:tcPr marL="224912" marR="116954" marT="116954" marB="116954">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r>
              <a:tr h="881533">
                <a:tc vMerge="1">
                  <a:tcPr/>
                </a:tc>
                <a:tc>
                  <a:txBody>
                    <a:bodyPr/>
                    <a:lstStyle/>
                    <a:p>
                      <a:pPr algn="just" rtl="0" fontAlgn="t">
                        <a:spcBef>
                          <a:spcPts val="0"/>
                        </a:spcBef>
                        <a:spcAft>
                          <a:spcPts val="0"/>
                        </a:spcAft>
                      </a:pPr>
                      <a:r>
                        <a:rPr lang="en-US" sz="1800" b="0" i="0" u="none" strike="noStrike" dirty="0">
                          <a:solidFill>
                            <a:schemeClr val="tx1">
                              <a:lumMod val="75000"/>
                              <a:lumOff val="25000"/>
                            </a:schemeClr>
                          </a:solidFill>
                          <a:effectLst/>
                          <a:latin typeface="Tw Cen MT" panose="020B0602020104020603" pitchFamily="34" charset="0"/>
                        </a:rPr>
                        <a:t>Annual or Monthly GST returns</a:t>
                      </a:r>
                      <a:endParaRPr lang="en-US" sz="1800" b="0" i="0" u="none" strike="noStrike" dirty="0">
                        <a:solidFill>
                          <a:schemeClr val="tx1">
                            <a:lumMod val="75000"/>
                            <a:lumOff val="25000"/>
                          </a:schemeClr>
                        </a:solidFill>
                        <a:effectLst/>
                        <a:latin typeface="Arial" panose="020B0604020202020204" pitchFamily="34" charset="0"/>
                      </a:endParaRPr>
                    </a:p>
                  </a:txBody>
                  <a:tcPr marL="224912" marR="116954" marT="116954" marB="116954">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just" rtl="0" fontAlgn="t">
                        <a:spcBef>
                          <a:spcPts val="0"/>
                        </a:spcBef>
                        <a:spcAft>
                          <a:spcPts val="0"/>
                        </a:spcAft>
                      </a:pPr>
                      <a:r>
                        <a:rPr lang="en-US" sz="1800" b="0" i="0" u="none" strike="noStrike" dirty="0">
                          <a:solidFill>
                            <a:schemeClr val="tx1">
                              <a:lumMod val="75000"/>
                              <a:lumOff val="25000"/>
                            </a:schemeClr>
                          </a:solidFill>
                          <a:effectLst/>
                          <a:latin typeface="Tw Cen MT" panose="020B0602020104020603" pitchFamily="34" charset="0"/>
                        </a:rPr>
                        <a:t>iv) To identify claiming of input tax credit on inputs used in exempted products.</a:t>
                      </a:r>
                      <a:endParaRPr lang="en-US" sz="1800" b="0" i="0" u="none" strike="noStrike" dirty="0">
                        <a:solidFill>
                          <a:schemeClr val="tx1">
                            <a:lumMod val="75000"/>
                            <a:lumOff val="25000"/>
                          </a:schemeClr>
                        </a:solidFill>
                        <a:effectLst/>
                        <a:latin typeface="Arial" panose="020B0604020202020204" pitchFamily="34" charset="0"/>
                      </a:endParaRPr>
                    </a:p>
                  </a:txBody>
                  <a:tcPr marL="224912" marR="116954" marT="116954" marB="116954">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r>
            </a:tbl>
          </a:graphicData>
        </a:graphic>
      </p:graphicFrame>
      <p:sp>
        <p:nvSpPr>
          <p:cNvPr id="4" name="TextBox 3"/>
          <p:cNvSpPr txBox="1"/>
          <p:nvPr/>
        </p:nvSpPr>
        <p:spPr>
          <a:xfrm>
            <a:off x="8328074" y="4768948"/>
            <a:ext cx="3502843" cy="1569660"/>
          </a:xfrm>
          <a:prstGeom prst="rect">
            <a:avLst/>
          </a:prstGeom>
          <a:noFill/>
        </p:spPr>
        <p:txBody>
          <a:bodyPr wrap="square" rtlCol="0">
            <a:spAutoFit/>
          </a:bodyPr>
          <a:lstStyle/>
          <a:p>
            <a:pPr algn="ctr"/>
            <a:r>
              <a:rPr lang="en-US" sz="2400" dirty="0">
                <a:solidFill>
                  <a:schemeClr val="bg1"/>
                </a:solidFill>
              </a:rPr>
              <a:t>ITC Availed</a:t>
            </a:r>
            <a:endParaRPr lang="en-US" sz="2400" dirty="0">
              <a:solidFill>
                <a:schemeClr val="bg1"/>
              </a:solidFill>
            </a:endParaRPr>
          </a:p>
          <a:p>
            <a:pPr algn="ctr"/>
            <a:r>
              <a:rPr lang="en-US" sz="2400" dirty="0">
                <a:solidFill>
                  <a:schemeClr val="bg1"/>
                </a:solidFill>
              </a:rPr>
              <a:t>-------------------------</a:t>
            </a:r>
            <a:endParaRPr lang="en-US" sz="2400" dirty="0">
              <a:solidFill>
                <a:schemeClr val="bg1"/>
              </a:solidFill>
            </a:endParaRPr>
          </a:p>
          <a:p>
            <a:pPr algn="ctr"/>
            <a:r>
              <a:rPr lang="en-US" sz="2400" dirty="0">
                <a:solidFill>
                  <a:schemeClr val="bg1"/>
                </a:solidFill>
              </a:rPr>
              <a:t>Total tax paid through Elec Ledgers</a:t>
            </a:r>
            <a:endParaRPr lang="en-IN" sz="2400" dirty="0">
              <a:solidFill>
                <a:schemeClr val="bg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 name="Rectangle 124"/>
          <p:cNvSpPr>
            <a:spLocks noGrp="1" noRot="1" noChangeAspect="1" noMove="1" noResize="1" noEditPoints="1" noAdjustHandles="1" noChangeArrowheads="1" noChangeShapeType="1" noTextEdit="1"/>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7" name="Straight Connector 126"/>
          <p:cNvCxnSpPr>
            <a:cxnSpLocks noGrp="1" noRot="1" noChangeAspect="1" noMove="1" noResize="1" noEditPoints="1" noAdjustHandles="1" noChangeArrowheads="1" noChangeShapeType="1"/>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29" name="Rectangle 128"/>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643468" y="643467"/>
            <a:ext cx="3073550" cy="5126203"/>
          </a:xfrm>
        </p:spPr>
        <p:txBody>
          <a:bodyPr vert="horz" lIns="91440" tIns="45720" rIns="91440" bIns="45720" rtlCol="0" anchor="ctr">
            <a:normAutofit/>
          </a:bodyPr>
          <a:lstStyle/>
          <a:p>
            <a:pPr algn="ctr"/>
            <a:r>
              <a:rPr lang="en-US" sz="3600" dirty="0"/>
              <a:t>Use of Ratios (Goods)-2</a:t>
            </a:r>
            <a:br>
              <a:rPr lang="en-US" sz="3600" dirty="0"/>
            </a:br>
            <a:br>
              <a:rPr lang="en-US" sz="3600" dirty="0"/>
            </a:br>
            <a:r>
              <a:rPr lang="en-US" sz="2400" dirty="0"/>
              <a:t>Total Inward Supply Costs</a:t>
            </a:r>
            <a:br>
              <a:rPr lang="en-US" sz="2400" dirty="0"/>
            </a:br>
            <a:r>
              <a:rPr lang="en-US" sz="2400" dirty="0"/>
              <a:t>---------------------</a:t>
            </a:r>
            <a:br>
              <a:rPr lang="en-US" sz="2400" dirty="0"/>
            </a:br>
            <a:r>
              <a:rPr lang="en-US" sz="2400" dirty="0"/>
              <a:t>Total Outward Supply Value</a:t>
            </a:r>
            <a:br>
              <a:rPr lang="en-US" sz="2400" dirty="0"/>
            </a:br>
            <a:br>
              <a:rPr lang="en-US" sz="2400" dirty="0"/>
            </a:br>
            <a:r>
              <a:rPr lang="en-US" sz="2400" dirty="0"/>
              <a:t>Source: Monthly GSTR</a:t>
            </a:r>
            <a:endParaRPr lang="en-US" sz="2400" dirty="0"/>
          </a:p>
        </p:txBody>
      </p:sp>
      <p:cxnSp>
        <p:nvCxnSpPr>
          <p:cNvPr id="131" name="Straight Connector 130"/>
          <p:cNvCxnSpPr>
            <a:cxnSpLocks noGrp="1" noRot="1" noChangeAspect="1" noMove="1" noResize="1" noEditPoints="1" noAdjustHandles="1" noChangeArrowheads="1" noChangeShapeType="1"/>
          </p:cNvCxnSpPr>
          <p:nvPr/>
        </p:nvCxnSpPr>
        <p:spPr>
          <a:xfrm>
            <a:off x="4042052" y="1778497"/>
            <a:ext cx="0" cy="320040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363785" y="182881"/>
            <a:ext cx="7720355" cy="6077242"/>
          </a:xfrm>
          <a:prstGeom prst="rect">
            <a:avLst/>
          </a:prstGeom>
        </p:spPr>
        <p:txBody>
          <a:bodyPr vert="horz" lIns="0" tIns="45720" rIns="0" bIns="45720" rtlCol="0" anchor="ctr">
            <a:normAutofit/>
          </a:bodyPr>
          <a:lstStyle/>
          <a:p>
            <a:pPr marL="285750" indent="-285750">
              <a:lnSpc>
                <a:spcPct val="90000"/>
              </a:lnSpc>
              <a:spcAft>
                <a:spcPts val="600"/>
              </a:spcAft>
              <a:buFont typeface="Arial" panose="020B0604020202020204" pitchFamily="34" charset="0"/>
              <a:buChar char="•"/>
            </a:pPr>
            <a:r>
              <a:rPr lang="en-US" sz="1600" dirty="0">
                <a:solidFill>
                  <a:schemeClr val="tx1">
                    <a:lumMod val="75000"/>
                    <a:lumOff val="25000"/>
                  </a:schemeClr>
                </a:solidFill>
              </a:rPr>
              <a:t>This ratio shows the part of outward supply value represented by</a:t>
            </a:r>
            <a:endParaRPr lang="en-US" sz="1600" dirty="0">
              <a:solidFill>
                <a:schemeClr val="tx1">
                  <a:lumMod val="75000"/>
                  <a:lumOff val="25000"/>
                </a:schemeClr>
              </a:solidFill>
            </a:endParaRPr>
          </a:p>
          <a:p>
            <a:pPr>
              <a:lnSpc>
                <a:spcPct val="90000"/>
              </a:lnSpc>
              <a:spcAft>
                <a:spcPts val="600"/>
              </a:spcAft>
            </a:pPr>
            <a:r>
              <a:rPr lang="en-US" sz="1600" dirty="0">
                <a:solidFill>
                  <a:schemeClr val="tx1">
                    <a:lumMod val="75000"/>
                    <a:lumOff val="25000"/>
                  </a:schemeClr>
                </a:solidFill>
              </a:rPr>
              <a:t> inward supply cost. The balance outward supply value represents the value addition on account of non-taxable elements like wages, overheads, depreciation, interest.</a:t>
            </a:r>
            <a:endParaRPr lang="en-US" sz="1600" dirty="0">
              <a:solidFill>
                <a:schemeClr val="tx1">
                  <a:lumMod val="75000"/>
                  <a:lumOff val="25000"/>
                </a:schemeClr>
              </a:solidFill>
            </a:endParaRPr>
          </a:p>
          <a:p>
            <a:pPr marL="285750" indent="-285750">
              <a:lnSpc>
                <a:spcPct val="90000"/>
              </a:lnSpc>
              <a:spcAft>
                <a:spcPts val="600"/>
              </a:spcAft>
              <a:buFont typeface="Arial" panose="020B0604020202020204" pitchFamily="34" charset="0"/>
              <a:buChar char="•"/>
            </a:pPr>
            <a:r>
              <a:rPr lang="en-US" sz="1600" dirty="0">
                <a:solidFill>
                  <a:schemeClr val="tx1">
                    <a:lumMod val="75000"/>
                    <a:lumOff val="25000"/>
                  </a:schemeClr>
                </a:solidFill>
              </a:rPr>
              <a:t>Theoretically, this ratio should have a bearing on the ratio of Input tax credit: Total tax payment (Sl.No.1). </a:t>
            </a:r>
            <a:endParaRPr lang="en-US" sz="1600" dirty="0">
              <a:solidFill>
                <a:schemeClr val="tx1">
                  <a:lumMod val="75000"/>
                  <a:lumOff val="25000"/>
                </a:schemeClr>
              </a:solidFill>
            </a:endParaRPr>
          </a:p>
          <a:p>
            <a:pPr marL="285750" indent="-285750">
              <a:lnSpc>
                <a:spcPct val="90000"/>
              </a:lnSpc>
              <a:spcAft>
                <a:spcPts val="600"/>
              </a:spcAft>
              <a:buFont typeface="Arial" panose="020B0604020202020204" pitchFamily="34" charset="0"/>
              <a:buChar char="•"/>
            </a:pPr>
            <a:r>
              <a:rPr lang="en-US" sz="1600" dirty="0">
                <a:solidFill>
                  <a:schemeClr val="tx1">
                    <a:lumMod val="75000"/>
                    <a:lumOff val="25000"/>
                  </a:schemeClr>
                </a:solidFill>
              </a:rPr>
              <a:t>If this ratio is lower than ratio at Sl.No.1 or more than previous year’s ratio, it may be on  account of the following:</a:t>
            </a:r>
            <a:endParaRPr lang="en-US" sz="1600" dirty="0">
              <a:solidFill>
                <a:schemeClr val="tx1">
                  <a:lumMod val="75000"/>
                  <a:lumOff val="25000"/>
                </a:schemeClr>
              </a:solidFill>
            </a:endParaRPr>
          </a:p>
          <a:p>
            <a:pPr marL="285750" indent="-285750">
              <a:lnSpc>
                <a:spcPct val="90000"/>
              </a:lnSpc>
              <a:spcAft>
                <a:spcPts val="600"/>
              </a:spcAft>
              <a:buFont typeface="Arial" panose="020B0604020202020204" pitchFamily="34" charset="0"/>
              <a:buChar char="•"/>
            </a:pPr>
            <a:r>
              <a:rPr lang="en-US" sz="1600" dirty="0">
                <a:solidFill>
                  <a:schemeClr val="tx1">
                    <a:lumMod val="75000"/>
                    <a:lumOff val="25000"/>
                  </a:schemeClr>
                </a:solidFill>
              </a:rPr>
              <a:t>Wrong availment of credit like cases of availing value of goods as credit or availment of credit of basic custom duties in case of import or double credit on same document. </a:t>
            </a:r>
            <a:endParaRPr lang="en-US" sz="1600" dirty="0">
              <a:solidFill>
                <a:schemeClr val="tx1">
                  <a:lumMod val="75000"/>
                  <a:lumOff val="25000"/>
                </a:schemeClr>
              </a:solidFill>
            </a:endParaRPr>
          </a:p>
          <a:p>
            <a:pPr marL="285750" indent="-285750">
              <a:lnSpc>
                <a:spcPct val="90000"/>
              </a:lnSpc>
              <a:spcAft>
                <a:spcPts val="600"/>
              </a:spcAft>
              <a:buFont typeface="Arial" panose="020B0604020202020204" pitchFamily="34" charset="0"/>
              <a:buChar char="•"/>
            </a:pPr>
            <a:r>
              <a:rPr lang="en-US" sz="1600" dirty="0">
                <a:solidFill>
                  <a:schemeClr val="tx1">
                    <a:lumMod val="75000"/>
                    <a:lumOff val="25000"/>
                  </a:schemeClr>
                </a:solidFill>
              </a:rPr>
              <a:t>Fraudulent availment of credit like availment of credit without receipt/actual use of input. </a:t>
            </a:r>
            <a:endParaRPr lang="en-US" sz="1600" dirty="0">
              <a:solidFill>
                <a:schemeClr val="tx1">
                  <a:lumMod val="75000"/>
                  <a:lumOff val="25000"/>
                </a:schemeClr>
              </a:solidFill>
            </a:endParaRPr>
          </a:p>
          <a:p>
            <a:pPr marL="285750" indent="-285750">
              <a:lnSpc>
                <a:spcPct val="90000"/>
              </a:lnSpc>
              <a:spcAft>
                <a:spcPts val="600"/>
              </a:spcAft>
              <a:buFont typeface="Arial" panose="020B0604020202020204" pitchFamily="34" charset="0"/>
              <a:buChar char="•"/>
            </a:pPr>
            <a:r>
              <a:rPr lang="en-US" sz="1600" dirty="0">
                <a:solidFill>
                  <a:schemeClr val="tx1">
                    <a:lumMod val="75000"/>
                    <a:lumOff val="25000"/>
                  </a:schemeClr>
                </a:solidFill>
              </a:rPr>
              <a:t>Rejection/return/clearances of inputs without reversal of credit</a:t>
            </a:r>
            <a:endParaRPr lang="en-US" sz="1600" dirty="0">
              <a:solidFill>
                <a:schemeClr val="tx1">
                  <a:lumMod val="75000"/>
                  <a:lumOff val="25000"/>
                </a:schemeClr>
              </a:solidFill>
            </a:endParaRPr>
          </a:p>
          <a:p>
            <a:pPr marL="285750" indent="-285750">
              <a:lnSpc>
                <a:spcPct val="90000"/>
              </a:lnSpc>
              <a:spcAft>
                <a:spcPts val="600"/>
              </a:spcAft>
              <a:buFont typeface="Arial" panose="020B0604020202020204" pitchFamily="34" charset="0"/>
              <a:buChar char="•"/>
            </a:pPr>
            <a:r>
              <a:rPr lang="en-US" sz="1600" dirty="0">
                <a:solidFill>
                  <a:schemeClr val="tx1">
                    <a:lumMod val="75000"/>
                    <a:lumOff val="25000"/>
                  </a:schemeClr>
                </a:solidFill>
              </a:rPr>
              <a:t>Receipt of inputs and availment of credit but clearances of finished goods without payment of duty.</a:t>
            </a:r>
            <a:endParaRPr lang="en-US" sz="1600" dirty="0">
              <a:solidFill>
                <a:schemeClr val="tx1">
                  <a:lumMod val="75000"/>
                  <a:lumOff val="25000"/>
                </a:schemeClr>
              </a:solidFill>
            </a:endParaRPr>
          </a:p>
          <a:p>
            <a:pPr marL="285750" indent="-285750">
              <a:lnSpc>
                <a:spcPct val="90000"/>
              </a:lnSpc>
              <a:spcAft>
                <a:spcPts val="600"/>
              </a:spcAft>
              <a:buFont typeface="Arial" panose="020B0604020202020204" pitchFamily="34" charset="0"/>
              <a:buChar char="•"/>
            </a:pPr>
            <a:r>
              <a:rPr lang="en-US" sz="1600" dirty="0">
                <a:solidFill>
                  <a:schemeClr val="tx1">
                    <a:lumMod val="75000"/>
                    <a:lumOff val="25000"/>
                  </a:schemeClr>
                </a:solidFill>
              </a:rPr>
              <a:t>Under valuation of finished goods.</a:t>
            </a:r>
            <a:endParaRPr lang="en-US" sz="1600" dirty="0">
              <a:solidFill>
                <a:schemeClr val="tx1">
                  <a:lumMod val="75000"/>
                  <a:lumOff val="25000"/>
                </a:schemeClr>
              </a:solidFill>
            </a:endParaRPr>
          </a:p>
          <a:p>
            <a:pPr marL="285750" indent="-285750">
              <a:lnSpc>
                <a:spcPct val="90000"/>
              </a:lnSpc>
              <a:spcAft>
                <a:spcPts val="600"/>
              </a:spcAft>
              <a:buFont typeface="Arial" panose="020B0604020202020204" pitchFamily="34" charset="0"/>
              <a:buChar char="•"/>
            </a:pPr>
            <a:r>
              <a:rPr lang="en-US" sz="1600" dirty="0">
                <a:solidFill>
                  <a:schemeClr val="tx1">
                    <a:lumMod val="75000"/>
                    <a:lumOff val="25000"/>
                  </a:schemeClr>
                </a:solidFill>
              </a:rPr>
              <a:t>Important points to be considered:</a:t>
            </a:r>
            <a:endParaRPr lang="en-US" sz="1600" dirty="0">
              <a:solidFill>
                <a:schemeClr val="tx1">
                  <a:lumMod val="75000"/>
                  <a:lumOff val="25000"/>
                </a:schemeClr>
              </a:solidFill>
            </a:endParaRPr>
          </a:p>
          <a:p>
            <a:pPr marL="285750" indent="-285750">
              <a:lnSpc>
                <a:spcPct val="90000"/>
              </a:lnSpc>
              <a:spcAft>
                <a:spcPts val="600"/>
              </a:spcAft>
              <a:buFont typeface="Arial" panose="020B0604020202020204" pitchFamily="34" charset="0"/>
              <a:buChar char="•"/>
            </a:pPr>
            <a:r>
              <a:rPr lang="en-US" sz="1600" dirty="0">
                <a:solidFill>
                  <a:schemeClr val="tx1">
                    <a:lumMod val="75000"/>
                    <a:lumOff val="25000"/>
                  </a:schemeClr>
                </a:solidFill>
              </a:rPr>
              <a:t>Only taxable goods sales value should be considered.</a:t>
            </a:r>
            <a:endParaRPr lang="en-US" sz="1600" dirty="0">
              <a:solidFill>
                <a:schemeClr val="tx1">
                  <a:lumMod val="75000"/>
                  <a:lumOff val="25000"/>
                </a:schemeClr>
              </a:solidFill>
            </a:endParaRPr>
          </a:p>
          <a:p>
            <a:pPr marL="285750" indent="-285750">
              <a:lnSpc>
                <a:spcPct val="90000"/>
              </a:lnSpc>
              <a:spcAft>
                <a:spcPts val="600"/>
              </a:spcAft>
              <a:buFont typeface="Arial" panose="020B0604020202020204" pitchFamily="34" charset="0"/>
              <a:buChar char="•"/>
            </a:pPr>
            <a:r>
              <a:rPr lang="en-US" sz="1600" dirty="0">
                <a:solidFill>
                  <a:schemeClr val="tx1">
                    <a:lumMod val="75000"/>
                    <a:lumOff val="25000"/>
                  </a:schemeClr>
                </a:solidFill>
              </a:rPr>
              <a:t>Export value to be excluded from sales value, if export is under bond (if export was on  payment of duty, in that case, export value should be included).</a:t>
            </a:r>
            <a:endParaRPr lang="en-US" sz="1600" dirty="0">
              <a:solidFill>
                <a:schemeClr val="tx1">
                  <a:lumMod val="75000"/>
                  <a:lumOff val="25000"/>
                </a:schemeClr>
              </a:solidFill>
            </a:endParaRPr>
          </a:p>
          <a:p>
            <a:pPr marL="285750" indent="-285750">
              <a:lnSpc>
                <a:spcPct val="90000"/>
              </a:lnSpc>
              <a:spcAft>
                <a:spcPts val="600"/>
              </a:spcAft>
              <a:buFont typeface="Arial" panose="020B0604020202020204" pitchFamily="34" charset="0"/>
              <a:buChar char="•"/>
            </a:pPr>
            <a:r>
              <a:rPr lang="en-US" sz="1600" dirty="0">
                <a:solidFill>
                  <a:schemeClr val="tx1">
                    <a:lumMod val="75000"/>
                    <a:lumOff val="25000"/>
                  </a:schemeClr>
                </a:solidFill>
              </a:rPr>
              <a:t>Exclude the GST from sales value, if details are available.</a:t>
            </a:r>
            <a:endParaRPr lang="en-US" sz="1600" dirty="0">
              <a:solidFill>
                <a:schemeClr val="tx1">
                  <a:lumMod val="75000"/>
                  <a:lumOff val="25000"/>
                </a:schemeClr>
              </a:solidFill>
            </a:endParaRPr>
          </a:p>
        </p:txBody>
      </p:sp>
      <p:sp>
        <p:nvSpPr>
          <p:cNvPr id="139" name="Rectangle 132"/>
          <p:cNvSpPr>
            <a:spLocks noGrp="1" noRot="1" noChangeAspect="1" noMove="1" noResize="1" noEditPoints="1" noAdjustHandles="1" noChangeArrowheads="1" noChangeShapeType="1" noTextEdit="1"/>
          </p:cNvSpPr>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48"/>
          <p:cNvSpPr>
            <a:spLocks noGrp="1" noRot="1" noChangeAspect="1" noMove="1" noResize="1" noEditPoints="1" noAdjustHandles="1" noChangeArrowheads="1" noChangeShapeType="1" noTextEdit="1"/>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1" name="Straight Connector 50"/>
          <p:cNvCxnSpPr>
            <a:cxnSpLocks noGrp="1" noRot="1" noChangeAspect="1" noMove="1" noResize="1" noEditPoints="1" noAdjustHandles="1" noChangeArrowheads="1" noChangeShapeType="1"/>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53" name="Rectangle 52"/>
          <p:cNvSpPr>
            <a:spLocks noGrp="1" noRot="1" noChangeAspect="1" noMove="1" noResize="1" noEditPoints="1" noAdjustHandles="1" noChangeArrowheads="1" noChangeShapeType="1" noTextEdit="1"/>
          </p:cNvSpPr>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55" name="Rectangle 54"/>
          <p:cNvSpPr>
            <a:spLocks noGrp="1" noRot="1" noChangeAspect="1" noMove="1" noResize="1" noEditPoints="1" noAdjustHandles="1" noChangeArrowheads="1" noChangeShapeType="1" noTextEdit="1"/>
          </p:cNvSpPr>
          <p:nvPr/>
        </p:nvSpPr>
        <p:spPr>
          <a:xfrm>
            <a:off x="16" y="-1"/>
            <a:ext cx="4648593"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idx="4294967295"/>
          </p:nvPr>
        </p:nvSpPr>
        <p:spPr>
          <a:xfrm>
            <a:off x="492369" y="605896"/>
            <a:ext cx="3642309" cy="5646208"/>
          </a:xfrm>
        </p:spPr>
        <p:txBody>
          <a:bodyPr vert="horz" lIns="91440" tIns="45720" rIns="91440" bIns="45720" rtlCol="0" anchor="ctr">
            <a:normAutofit/>
          </a:bodyPr>
          <a:lstStyle/>
          <a:p>
            <a:r>
              <a:rPr lang="en-US" sz="4400" dirty="0">
                <a:solidFill>
                  <a:srgbClr val="FFFFFF"/>
                </a:solidFill>
              </a:rPr>
              <a:t>Annual Report</a:t>
            </a:r>
            <a:endParaRPr lang="en-US" sz="4400" dirty="0">
              <a:solidFill>
                <a:srgbClr val="FFFFFF"/>
              </a:solidFill>
            </a:endParaRPr>
          </a:p>
        </p:txBody>
      </p:sp>
      <p:sp>
        <p:nvSpPr>
          <p:cNvPr id="44" name="TextBox 3"/>
          <p:cNvSpPr txBox="1"/>
          <p:nvPr/>
        </p:nvSpPr>
        <p:spPr>
          <a:xfrm>
            <a:off x="5231958" y="605896"/>
            <a:ext cx="6392595" cy="5646208"/>
          </a:xfrm>
          <a:prstGeom prst="rect">
            <a:avLst/>
          </a:prstGeom>
        </p:spPr>
        <p:txBody>
          <a:bodyPr vert="horz" lIns="0" tIns="45720" rIns="0" bIns="45720" rtlCol="0" anchor="ctr">
            <a:normAutofit/>
          </a:bodyPr>
          <a:lstStyle/>
          <a:p>
            <a:pPr marL="285750" indent="-285750" algn="just">
              <a:lnSpc>
                <a:spcPct val="90000"/>
              </a:lnSpc>
              <a:spcAft>
                <a:spcPts val="600"/>
              </a:spcAft>
              <a:buFont typeface="Calibri" panose="020F0502020204030204" pitchFamily="34" charset="0"/>
              <a:buChar char="•"/>
            </a:pPr>
            <a:r>
              <a:rPr lang="en-US" sz="2400" dirty="0">
                <a:solidFill>
                  <a:schemeClr val="tx1">
                    <a:lumMod val="75000"/>
                    <a:lumOff val="25000"/>
                  </a:schemeClr>
                </a:solidFill>
              </a:rPr>
              <a:t>Annual reports are comprehensive documents designed to provide readers with information about a company’s performance in the preceding year.</a:t>
            </a:r>
            <a:endParaRPr lang="en-US" sz="2400" dirty="0">
              <a:solidFill>
                <a:schemeClr val="tx1">
                  <a:lumMod val="75000"/>
                  <a:lumOff val="25000"/>
                </a:schemeClr>
              </a:solidFill>
            </a:endParaRPr>
          </a:p>
          <a:p>
            <a:pPr marL="285750" indent="-285750" algn="just">
              <a:lnSpc>
                <a:spcPct val="90000"/>
              </a:lnSpc>
              <a:spcAft>
                <a:spcPts val="600"/>
              </a:spcAft>
              <a:buFont typeface="Calibri" panose="020F0502020204030204" pitchFamily="34" charset="0"/>
              <a:buChar char="•"/>
            </a:pPr>
            <a:endParaRPr lang="en-US" sz="2400" dirty="0">
              <a:solidFill>
                <a:schemeClr val="tx1">
                  <a:lumMod val="75000"/>
                  <a:lumOff val="25000"/>
                </a:schemeClr>
              </a:solidFill>
            </a:endParaRPr>
          </a:p>
          <a:p>
            <a:pPr marL="285750" indent="-285750" algn="just">
              <a:lnSpc>
                <a:spcPct val="90000"/>
              </a:lnSpc>
              <a:spcAft>
                <a:spcPts val="600"/>
              </a:spcAft>
              <a:buFont typeface="Calibri" panose="020F0502020204030204" pitchFamily="34" charset="0"/>
              <a:buChar char="•"/>
            </a:pPr>
            <a:r>
              <a:rPr lang="en-US" sz="2400" dirty="0">
                <a:solidFill>
                  <a:schemeClr val="tx1">
                    <a:lumMod val="75000"/>
                    <a:lumOff val="25000"/>
                  </a:schemeClr>
                </a:solidFill>
              </a:rPr>
              <a:t>The reports contain information, such as performance highlights, a letter from the CEO / directors, financial information, notes to accounts, exceptional items.</a:t>
            </a:r>
            <a:endParaRPr lang="en-US" sz="2400" dirty="0">
              <a:solidFill>
                <a:schemeClr val="tx1">
                  <a:lumMod val="75000"/>
                  <a:lumOff val="25000"/>
                </a:schemeClr>
              </a:solidFill>
            </a:endParaRPr>
          </a:p>
          <a:p>
            <a:pPr marL="285750" indent="-285750" algn="just">
              <a:lnSpc>
                <a:spcPct val="90000"/>
              </a:lnSpc>
              <a:spcAft>
                <a:spcPts val="600"/>
              </a:spcAft>
              <a:buFont typeface="Calibri" panose="020F0502020204030204" pitchFamily="34" charset="0"/>
              <a:buChar char="•"/>
            </a:pPr>
            <a:endParaRPr lang="en-US" sz="2400" dirty="0">
              <a:solidFill>
                <a:schemeClr val="tx1">
                  <a:lumMod val="75000"/>
                  <a:lumOff val="25000"/>
                </a:schemeClr>
              </a:solidFill>
            </a:endParaRPr>
          </a:p>
          <a:p>
            <a:pPr marL="285750" indent="-285750" algn="just">
              <a:lnSpc>
                <a:spcPct val="90000"/>
              </a:lnSpc>
              <a:spcAft>
                <a:spcPts val="600"/>
              </a:spcAft>
              <a:buFont typeface="Calibri" panose="020F0502020204030204" pitchFamily="34" charset="0"/>
              <a:buChar char="•"/>
            </a:pPr>
            <a:r>
              <a:rPr lang="en-US" sz="2400" dirty="0">
                <a:solidFill>
                  <a:schemeClr val="tx1">
                    <a:lumMod val="75000"/>
                    <a:lumOff val="25000"/>
                  </a:schemeClr>
                </a:solidFill>
              </a:rPr>
              <a:t>There are many users of annual reports, including shareholders and potential investors, employees, customers, auditors and Government authorities.</a:t>
            </a:r>
            <a:endParaRPr lang="en-US" sz="2400" dirty="0">
              <a:solidFill>
                <a:schemeClr val="tx1">
                  <a:lumMod val="75000"/>
                  <a:lumOff val="25000"/>
                </a:schemeClr>
              </a:solidFill>
            </a:endParaRPr>
          </a:p>
        </p:txBody>
      </p:sp>
      <p:sp>
        <p:nvSpPr>
          <p:cNvPr id="57" name="Rectangle 56"/>
          <p:cNvSpPr>
            <a:spLocks noGrp="1" noRot="1" noChangeAspect="1" noMove="1" noResize="1" noEditPoints="1" noAdjustHandles="1" noChangeArrowheads="1" noChangeShapeType="1" noTextEdit="1"/>
          </p:cNvSpPr>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6" name="Rectangle 145"/>
          <p:cNvSpPr>
            <a:spLocks noGrp="1" noRot="1" noChangeAspect="1" noMove="1" noResize="1" noEditPoints="1" noAdjustHandles="1" noChangeArrowheads="1" noChangeShapeType="1" noTextEdit="1"/>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8" name="Straight Connector 147"/>
          <p:cNvCxnSpPr>
            <a:cxnSpLocks noGrp="1" noRot="1" noChangeAspect="1" noMove="1" noResize="1" noEditPoints="1" noAdjustHandles="1" noChangeArrowheads="1" noChangeShapeType="1"/>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50" name="Rectangle 149"/>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643467" y="569052"/>
            <a:ext cx="2404525" cy="5121798"/>
          </a:xfrm>
        </p:spPr>
        <p:txBody>
          <a:bodyPr vert="horz" lIns="91440" tIns="45720" rIns="91440" bIns="45720" rtlCol="0" anchor="ctr">
            <a:normAutofit/>
          </a:bodyPr>
          <a:lstStyle/>
          <a:p>
            <a:r>
              <a:rPr lang="en-US" sz="4800" dirty="0"/>
              <a:t>Use of Ratios (Goods)</a:t>
            </a:r>
            <a:br>
              <a:rPr lang="en-US" sz="4800" dirty="0"/>
            </a:br>
            <a:br>
              <a:rPr lang="en-US" sz="4800" dirty="0"/>
            </a:br>
            <a:endParaRPr lang="en-US" sz="4800" dirty="0"/>
          </a:p>
        </p:txBody>
      </p:sp>
      <p:cxnSp>
        <p:nvCxnSpPr>
          <p:cNvPr id="152" name="Straight Connector 151"/>
          <p:cNvCxnSpPr>
            <a:cxnSpLocks noGrp="1" noRot="1" noChangeAspect="1" noMove="1" noResize="1" noEditPoints="1" noAdjustHandles="1" noChangeArrowheads="1" noChangeShapeType="1"/>
          </p:cNvCxnSpPr>
          <p:nvPr/>
        </p:nvCxnSpPr>
        <p:spPr>
          <a:xfrm>
            <a:off x="4654296" y="1791298"/>
            <a:ext cx="0" cy="27432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4" name="Rectangle 153"/>
          <p:cNvSpPr>
            <a:spLocks noGrp="1" noRot="1" noChangeAspect="1" noMove="1" noResize="1" noEditPoints="1" noAdjustHandles="1" noChangeArrowheads="1" noChangeShapeType="1" noTextEdit="1"/>
          </p:cNvSpPr>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41" name="TextBox 16"/>
          <p:cNvGraphicFramePr/>
          <p:nvPr/>
        </p:nvGraphicFramePr>
        <p:xfrm>
          <a:off x="4976031" y="634947"/>
          <a:ext cx="6582555" cy="512179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6" name="Rectangle 145"/>
          <p:cNvSpPr>
            <a:spLocks noGrp="1" noRot="1" noChangeAspect="1" noMove="1" noResize="1" noEditPoints="1" noAdjustHandles="1" noChangeArrowheads="1" noChangeShapeType="1" noTextEdit="1"/>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8" name="Straight Connector 147"/>
          <p:cNvCxnSpPr>
            <a:cxnSpLocks noGrp="1" noRot="1" noChangeAspect="1" noMove="1" noResize="1" noEditPoints="1" noAdjustHandles="1" noChangeArrowheads="1" noChangeShapeType="1"/>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50" name="Rectangle 149"/>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643467" y="569052"/>
            <a:ext cx="2404525" cy="5121798"/>
          </a:xfrm>
        </p:spPr>
        <p:txBody>
          <a:bodyPr vert="horz" lIns="91440" tIns="45720" rIns="91440" bIns="45720" rtlCol="0" anchor="ctr">
            <a:normAutofit/>
          </a:bodyPr>
          <a:lstStyle/>
          <a:p>
            <a:r>
              <a:rPr lang="en-US" sz="4800" dirty="0"/>
              <a:t>Use of Ratios (Goods)</a:t>
            </a:r>
            <a:br>
              <a:rPr lang="en-US" sz="4800" dirty="0"/>
            </a:br>
            <a:br>
              <a:rPr lang="en-US" sz="4800" dirty="0"/>
            </a:br>
            <a:endParaRPr lang="en-US" sz="4800" dirty="0"/>
          </a:p>
        </p:txBody>
      </p:sp>
      <p:cxnSp>
        <p:nvCxnSpPr>
          <p:cNvPr id="152" name="Straight Connector 151"/>
          <p:cNvCxnSpPr>
            <a:cxnSpLocks noGrp="1" noRot="1" noChangeAspect="1" noMove="1" noResize="1" noEditPoints="1" noAdjustHandles="1" noChangeArrowheads="1" noChangeShapeType="1"/>
          </p:cNvCxnSpPr>
          <p:nvPr/>
        </p:nvCxnSpPr>
        <p:spPr>
          <a:xfrm>
            <a:off x="4654296" y="1791298"/>
            <a:ext cx="0" cy="27432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4" name="Rectangle 153"/>
          <p:cNvSpPr>
            <a:spLocks noGrp="1" noRot="1" noChangeAspect="1" noMove="1" noResize="1" noEditPoints="1" noAdjustHandles="1" noChangeArrowheads="1" noChangeShapeType="1" noTextEdit="1"/>
          </p:cNvSpPr>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41" name="TextBox 16"/>
          <p:cNvGraphicFramePr/>
          <p:nvPr/>
        </p:nvGraphicFramePr>
        <p:xfrm>
          <a:off x="4976031" y="634947"/>
          <a:ext cx="6582555" cy="512179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6" name="Rectangle 145"/>
          <p:cNvSpPr>
            <a:spLocks noGrp="1" noRot="1" noChangeAspect="1" noMove="1" noResize="1" noEditPoints="1" noAdjustHandles="1" noChangeArrowheads="1" noChangeShapeType="1" noTextEdit="1"/>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8" name="Straight Connector 147"/>
          <p:cNvCxnSpPr>
            <a:cxnSpLocks noGrp="1" noRot="1" noChangeAspect="1" noMove="1" noResize="1" noEditPoints="1" noAdjustHandles="1" noChangeArrowheads="1" noChangeShapeType="1"/>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50" name="Rectangle 149"/>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643467" y="569052"/>
            <a:ext cx="2404525" cy="5121798"/>
          </a:xfrm>
        </p:spPr>
        <p:txBody>
          <a:bodyPr vert="horz" lIns="91440" tIns="45720" rIns="91440" bIns="45720" rtlCol="0" anchor="ctr">
            <a:normAutofit/>
          </a:bodyPr>
          <a:lstStyle/>
          <a:p>
            <a:r>
              <a:rPr lang="en-US" sz="4800" dirty="0"/>
              <a:t>Use of Ratios (Goods)</a:t>
            </a:r>
            <a:br>
              <a:rPr lang="en-US" sz="4800" dirty="0"/>
            </a:br>
            <a:br>
              <a:rPr lang="en-US" sz="4800" dirty="0"/>
            </a:br>
            <a:endParaRPr lang="en-US" sz="4800" dirty="0"/>
          </a:p>
        </p:txBody>
      </p:sp>
      <p:cxnSp>
        <p:nvCxnSpPr>
          <p:cNvPr id="152" name="Straight Connector 151"/>
          <p:cNvCxnSpPr>
            <a:cxnSpLocks noGrp="1" noRot="1" noChangeAspect="1" noMove="1" noResize="1" noEditPoints="1" noAdjustHandles="1" noChangeArrowheads="1" noChangeShapeType="1"/>
          </p:cNvCxnSpPr>
          <p:nvPr/>
        </p:nvCxnSpPr>
        <p:spPr>
          <a:xfrm>
            <a:off x="4654296" y="1791298"/>
            <a:ext cx="0" cy="27432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4" name="Rectangle 153"/>
          <p:cNvSpPr>
            <a:spLocks noGrp="1" noRot="1" noChangeAspect="1" noMove="1" noResize="1" noEditPoints="1" noAdjustHandles="1" noChangeArrowheads="1" noChangeShapeType="1" noTextEdit="1"/>
          </p:cNvSpPr>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41" name="TextBox 16"/>
          <p:cNvGraphicFramePr/>
          <p:nvPr/>
        </p:nvGraphicFramePr>
        <p:xfrm>
          <a:off x="4976031" y="634947"/>
          <a:ext cx="6582555" cy="512179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7114" y="286622"/>
            <a:ext cx="10508566" cy="796587"/>
          </a:xfrm>
        </p:spPr>
        <p:txBody>
          <a:bodyPr>
            <a:normAutofit/>
          </a:bodyPr>
          <a:lstStyle/>
          <a:p>
            <a:r>
              <a:rPr lang="en-US" sz="4000" dirty="0"/>
              <a:t>Use of Ratios – Sample Case study</a:t>
            </a:r>
            <a:endParaRPr lang="en-IN" sz="4000" dirty="0"/>
          </a:p>
        </p:txBody>
      </p:sp>
      <p:cxnSp>
        <p:nvCxnSpPr>
          <p:cNvPr id="11" name="Straight Connector 10"/>
          <p:cNvCxnSpPr>
            <a:cxnSpLocks noGrp="1" noRot="1" noChangeAspect="1" noMove="1" noResize="1" noEditPoints="1" noAdjustHandles="1" noChangeArrowheads="1" noChangeShapeType="1"/>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noGrp="1" noRot="1" noChangeAspect="1" noMove="1" noResize="1" noEditPoints="1" noAdjustHandles="1" noChangeArrowheads="1" noChangeShapeType="1" noTextEdit="1"/>
          </p:cNvSpPr>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Content Placeholder 3"/>
          <p:cNvGraphicFramePr>
            <a:graphicFrameLocks noGrp="1"/>
          </p:cNvGraphicFramePr>
          <p:nvPr>
            <p:ph idx="1"/>
          </p:nvPr>
        </p:nvGraphicFramePr>
        <p:xfrm>
          <a:off x="647113" y="2057399"/>
          <a:ext cx="10846191" cy="4183369"/>
        </p:xfrm>
        <a:graphic>
          <a:graphicData uri="http://schemas.openxmlformats.org/drawingml/2006/table">
            <a:tbl>
              <a:tblPr firstRow="1" bandRow="1">
                <a:tableStyleId>{5C22544A-7EE6-4342-B048-85BDC9FD1C3A}</a:tableStyleId>
              </a:tblPr>
              <a:tblGrid>
                <a:gridCol w="469273"/>
                <a:gridCol w="4320534"/>
                <a:gridCol w="1444256"/>
                <a:gridCol w="4612128"/>
              </a:tblGrid>
              <a:tr h="275633">
                <a:tc gridSpan="2">
                  <a:txBody>
                    <a:bodyPr/>
                    <a:lstStyle/>
                    <a:p>
                      <a:pPr algn="ctr" rtl="0" fontAlgn="ctr"/>
                      <a:r>
                        <a:rPr lang="en-IN" sz="1300" u="none" strike="noStrike">
                          <a:effectLst/>
                        </a:rPr>
                        <a:t>Particulars</a:t>
                      </a:r>
                      <a:endParaRPr lang="en-IN" sz="1300" b="1" i="0" u="none" strike="noStrike">
                        <a:solidFill>
                          <a:srgbClr val="000000"/>
                        </a:solidFill>
                        <a:effectLst/>
                        <a:latin typeface="Calibri" panose="020F0502020204030204" pitchFamily="34" charset="0"/>
                      </a:endParaRPr>
                    </a:p>
                  </a:txBody>
                  <a:tcPr marL="10606" marR="10606" marT="10606" marB="0" anchor="ctr"/>
                </a:tc>
                <a:tc hMerge="1">
                  <a:tcPr/>
                </a:tc>
                <a:tc>
                  <a:txBody>
                    <a:bodyPr/>
                    <a:lstStyle/>
                    <a:p>
                      <a:pPr algn="ctr" fontAlgn="b"/>
                      <a:r>
                        <a:rPr lang="en-IN" sz="1300" u="none" strike="noStrike">
                          <a:effectLst/>
                        </a:rPr>
                        <a:t> </a:t>
                      </a:r>
                      <a:endParaRPr lang="en-IN" sz="1300" b="0" i="0" u="none" strike="noStrike">
                        <a:solidFill>
                          <a:srgbClr val="000000"/>
                        </a:solidFill>
                        <a:effectLst/>
                        <a:latin typeface="Arial" panose="020B0604020202020204" pitchFamily="34" charset="0"/>
                      </a:endParaRPr>
                    </a:p>
                  </a:txBody>
                  <a:tcPr marL="10606" marR="10606" marT="10606" marB="0" anchor="b"/>
                </a:tc>
                <a:tc>
                  <a:txBody>
                    <a:bodyPr/>
                    <a:lstStyle/>
                    <a:p>
                      <a:pPr algn="ctr" rtl="0" fontAlgn="ctr"/>
                      <a:r>
                        <a:rPr lang="en-IN" sz="1300" u="none" strike="noStrike">
                          <a:effectLst/>
                        </a:rPr>
                        <a:t>Calculated as</a:t>
                      </a:r>
                      <a:endParaRPr lang="en-IN" sz="1300" b="1" i="0" u="none" strike="noStrike">
                        <a:solidFill>
                          <a:srgbClr val="000000"/>
                        </a:solidFill>
                        <a:effectLst/>
                        <a:latin typeface="Tw Cen MT" panose="020B0602020104020603" pitchFamily="34" charset="0"/>
                      </a:endParaRPr>
                    </a:p>
                  </a:txBody>
                  <a:tcPr marL="10606" marR="10606" marT="10606" marB="0" anchor="ctr"/>
                </a:tc>
              </a:tr>
              <a:tr h="488467">
                <a:tc>
                  <a:txBody>
                    <a:bodyPr/>
                    <a:lstStyle/>
                    <a:p>
                      <a:pPr algn="ctr" rtl="0" fontAlgn="ctr"/>
                      <a:r>
                        <a:rPr lang="en-IN" sz="1300" u="none" strike="noStrike">
                          <a:effectLst/>
                        </a:rPr>
                        <a:t>Sr. No.</a:t>
                      </a:r>
                      <a:endParaRPr lang="en-IN" sz="1300" b="1" i="0" u="none" strike="noStrike">
                        <a:solidFill>
                          <a:srgbClr val="000000"/>
                        </a:solidFill>
                        <a:effectLst/>
                        <a:latin typeface="Tw Cen MT" panose="020B0602020104020603" pitchFamily="34" charset="0"/>
                      </a:endParaRPr>
                    </a:p>
                  </a:txBody>
                  <a:tcPr marL="10606" marR="10606" marT="10606" marB="0" anchor="ctr"/>
                </a:tc>
                <a:tc>
                  <a:txBody>
                    <a:bodyPr/>
                    <a:lstStyle/>
                    <a:p>
                      <a:pPr algn="ctr" rtl="0" fontAlgn="ctr"/>
                      <a:r>
                        <a:rPr lang="en-IN" sz="1300" u="none" strike="noStrike">
                          <a:effectLst/>
                        </a:rPr>
                        <a:t>Ratios (During the month)</a:t>
                      </a:r>
                      <a:endParaRPr lang="en-IN" sz="1300" b="0" i="0" u="none" strike="noStrike">
                        <a:solidFill>
                          <a:srgbClr val="000000"/>
                        </a:solidFill>
                        <a:effectLst/>
                        <a:latin typeface="Tw Cen MT" panose="020B0602020104020603" pitchFamily="34" charset="0"/>
                      </a:endParaRPr>
                    </a:p>
                  </a:txBody>
                  <a:tcPr marL="10606" marR="10606" marT="10606" marB="0" anchor="ctr"/>
                </a:tc>
                <a:tc>
                  <a:txBody>
                    <a:bodyPr/>
                    <a:lstStyle/>
                    <a:p>
                      <a:pPr algn="ctr" rtl="0" fontAlgn="ctr"/>
                      <a:r>
                        <a:rPr lang="en-IN" sz="1300" u="none" strike="noStrike">
                          <a:effectLst/>
                        </a:rPr>
                        <a:t>Jan-21</a:t>
                      </a:r>
                      <a:endParaRPr lang="en-IN" sz="1300" b="0" i="0" u="none" strike="noStrike">
                        <a:solidFill>
                          <a:srgbClr val="000000"/>
                        </a:solidFill>
                        <a:effectLst/>
                        <a:latin typeface="Tw Cen MT" panose="020B0602020104020603" pitchFamily="34" charset="0"/>
                      </a:endParaRPr>
                    </a:p>
                  </a:txBody>
                  <a:tcPr marL="10606" marR="10606" marT="10606" marB="0" anchor="ctr"/>
                </a:tc>
                <a:tc>
                  <a:txBody>
                    <a:bodyPr/>
                    <a:lstStyle/>
                    <a:p>
                      <a:pPr algn="ctr" rtl="0" fontAlgn="ctr"/>
                      <a:r>
                        <a:rPr lang="en-IN" sz="1300" u="none" strike="noStrike">
                          <a:effectLst/>
                        </a:rPr>
                        <a:t> </a:t>
                      </a:r>
                      <a:endParaRPr lang="en-IN" sz="1300" b="0" i="0" u="none" strike="noStrike">
                        <a:solidFill>
                          <a:srgbClr val="000000"/>
                        </a:solidFill>
                        <a:effectLst/>
                        <a:latin typeface="Tw Cen MT" panose="020B0602020104020603" pitchFamily="34" charset="0"/>
                      </a:endParaRPr>
                    </a:p>
                  </a:txBody>
                  <a:tcPr marL="10606" marR="10606" marT="10606" marB="0" anchor="ctr"/>
                </a:tc>
              </a:tr>
              <a:tr h="701301">
                <a:tc>
                  <a:txBody>
                    <a:bodyPr/>
                    <a:lstStyle/>
                    <a:p>
                      <a:pPr algn="ctr" rtl="0" fontAlgn="ctr"/>
                      <a:r>
                        <a:rPr lang="en-IN" sz="1300" u="none" strike="noStrike">
                          <a:effectLst/>
                        </a:rPr>
                        <a:t>A</a:t>
                      </a:r>
                      <a:endParaRPr lang="en-IN" sz="1300" b="1" i="0" u="none" strike="noStrike">
                        <a:solidFill>
                          <a:srgbClr val="000000"/>
                        </a:solidFill>
                        <a:effectLst/>
                        <a:latin typeface="Tw Cen MT" panose="020B0602020104020603" pitchFamily="34" charset="0"/>
                      </a:endParaRPr>
                    </a:p>
                  </a:txBody>
                  <a:tcPr marL="10606" marR="10606" marT="10606" marB="0" anchor="ctr"/>
                </a:tc>
                <a:tc>
                  <a:txBody>
                    <a:bodyPr/>
                    <a:lstStyle/>
                    <a:p>
                      <a:pPr algn="l" rtl="0" fontAlgn="ctr"/>
                      <a:r>
                        <a:rPr lang="en-US" sz="1300" u="none" strike="noStrike">
                          <a:effectLst/>
                        </a:rPr>
                        <a:t>Input Tax Credit availed (A): Total tax paid through Electronic cash ledger + Input Tax Credit (B) = (A)/(B)</a:t>
                      </a:r>
                      <a:endParaRPr lang="en-US" sz="1300" b="0" i="0" u="none" strike="noStrike">
                        <a:solidFill>
                          <a:srgbClr val="000000"/>
                        </a:solidFill>
                        <a:effectLst/>
                        <a:latin typeface="Tw Cen MT" panose="020B0602020104020603" pitchFamily="34" charset="0"/>
                      </a:endParaRPr>
                    </a:p>
                  </a:txBody>
                  <a:tcPr marL="10606" marR="10606" marT="10606" marB="0" anchor="ctr"/>
                </a:tc>
                <a:tc>
                  <a:txBody>
                    <a:bodyPr/>
                    <a:lstStyle/>
                    <a:p>
                      <a:pPr algn="ctr" rtl="0" fontAlgn="ctr"/>
                      <a:r>
                        <a:rPr lang="en-IN" sz="1300" u="none" strike="noStrike" dirty="0">
                          <a:effectLst/>
                        </a:rPr>
                        <a:t>150.62%</a:t>
                      </a:r>
                      <a:endParaRPr lang="en-IN" sz="1300" b="0" i="0" u="none" strike="noStrike" dirty="0">
                        <a:solidFill>
                          <a:srgbClr val="000000"/>
                        </a:solidFill>
                        <a:effectLst/>
                        <a:latin typeface="Tw Cen MT" panose="020B0602020104020603" pitchFamily="34" charset="0"/>
                      </a:endParaRPr>
                    </a:p>
                  </a:txBody>
                  <a:tcPr marL="10606" marR="10606" marT="10606" marB="0" anchor="ctr"/>
                </a:tc>
                <a:tc>
                  <a:txBody>
                    <a:bodyPr/>
                    <a:lstStyle/>
                    <a:p>
                      <a:pPr algn="l" rtl="0" fontAlgn="ctr"/>
                      <a:r>
                        <a:rPr lang="en-US" sz="1300" u="none" strike="noStrike">
                          <a:effectLst/>
                        </a:rPr>
                        <a:t>Total net ITC availed in GSTR 3B after reversals, if any, are compared to total tax liability as reported in GSTR 3B.</a:t>
                      </a:r>
                      <a:endParaRPr lang="en-US" sz="1300" b="0" i="0" u="none" strike="noStrike">
                        <a:solidFill>
                          <a:srgbClr val="000000"/>
                        </a:solidFill>
                        <a:effectLst/>
                        <a:latin typeface="Tw Cen MT" panose="020B0602020104020603" pitchFamily="34" charset="0"/>
                      </a:endParaRPr>
                    </a:p>
                  </a:txBody>
                  <a:tcPr marL="10606" marR="10606" marT="10606" marB="0" anchor="ctr"/>
                </a:tc>
              </a:tr>
              <a:tr h="488467">
                <a:tc>
                  <a:txBody>
                    <a:bodyPr/>
                    <a:lstStyle/>
                    <a:p>
                      <a:pPr algn="ctr" rtl="0" fontAlgn="ctr"/>
                      <a:r>
                        <a:rPr lang="en-IN" sz="1300" u="none" strike="noStrike">
                          <a:effectLst/>
                        </a:rPr>
                        <a:t>B</a:t>
                      </a:r>
                      <a:endParaRPr lang="en-IN" sz="1300" b="1" i="0" u="none" strike="noStrike">
                        <a:solidFill>
                          <a:srgbClr val="000000"/>
                        </a:solidFill>
                        <a:effectLst/>
                        <a:latin typeface="Tw Cen MT" panose="020B0602020104020603" pitchFamily="34" charset="0"/>
                      </a:endParaRPr>
                    </a:p>
                  </a:txBody>
                  <a:tcPr marL="10606" marR="10606" marT="10606" marB="0" anchor="ctr"/>
                </a:tc>
                <a:tc>
                  <a:txBody>
                    <a:bodyPr/>
                    <a:lstStyle/>
                    <a:p>
                      <a:pPr algn="l" rtl="0" fontAlgn="ctr"/>
                      <a:r>
                        <a:rPr lang="en-US" sz="1300" u="none" strike="noStrike" dirty="0">
                          <a:effectLst/>
                        </a:rPr>
                        <a:t>Total inward supply cost / Total outward supply value</a:t>
                      </a:r>
                      <a:endParaRPr lang="en-US" sz="1300" b="0" i="0" u="none" strike="noStrike" dirty="0">
                        <a:solidFill>
                          <a:srgbClr val="000000"/>
                        </a:solidFill>
                        <a:effectLst/>
                        <a:latin typeface="Tw Cen MT" panose="020B0602020104020603" pitchFamily="34" charset="0"/>
                      </a:endParaRPr>
                    </a:p>
                  </a:txBody>
                  <a:tcPr marL="10606" marR="10606" marT="10606" marB="0" anchor="ctr"/>
                </a:tc>
                <a:tc>
                  <a:txBody>
                    <a:bodyPr/>
                    <a:lstStyle/>
                    <a:p>
                      <a:pPr algn="ctr" rtl="0" fontAlgn="ctr"/>
                      <a:r>
                        <a:rPr lang="en-IN" sz="1300" u="none" strike="noStrike">
                          <a:effectLst/>
                        </a:rPr>
                        <a:t>66.93%</a:t>
                      </a:r>
                      <a:endParaRPr lang="en-IN" sz="1300" b="0" i="0" u="none" strike="noStrike">
                        <a:solidFill>
                          <a:srgbClr val="000000"/>
                        </a:solidFill>
                        <a:effectLst/>
                        <a:latin typeface="Tw Cen MT" panose="020B0602020104020603" pitchFamily="34" charset="0"/>
                      </a:endParaRPr>
                    </a:p>
                  </a:txBody>
                  <a:tcPr marL="10606" marR="10606" marT="10606" marB="0" anchor="ctr"/>
                </a:tc>
                <a:tc>
                  <a:txBody>
                    <a:bodyPr/>
                    <a:lstStyle/>
                    <a:p>
                      <a:pPr algn="l" rtl="0" fontAlgn="ctr"/>
                      <a:r>
                        <a:rPr lang="en-US" sz="1300" u="none" strike="noStrike">
                          <a:effectLst/>
                        </a:rPr>
                        <a:t>Value of taxable total inward supplies compared to total value of outward supply.</a:t>
                      </a:r>
                      <a:endParaRPr lang="en-US" sz="1300" b="0" i="0" u="none" strike="noStrike">
                        <a:solidFill>
                          <a:srgbClr val="000000"/>
                        </a:solidFill>
                        <a:effectLst/>
                        <a:latin typeface="Tw Cen MT" panose="020B0602020104020603" pitchFamily="34" charset="0"/>
                      </a:endParaRPr>
                    </a:p>
                  </a:txBody>
                  <a:tcPr marL="10606" marR="10606" marT="10606" marB="0" anchor="ctr"/>
                </a:tc>
              </a:tr>
              <a:tr h="488467">
                <a:tc>
                  <a:txBody>
                    <a:bodyPr/>
                    <a:lstStyle/>
                    <a:p>
                      <a:pPr algn="ctr" rtl="0" fontAlgn="ctr"/>
                      <a:r>
                        <a:rPr lang="en-IN" sz="1300" u="none" strike="noStrike">
                          <a:effectLst/>
                        </a:rPr>
                        <a:t>C</a:t>
                      </a:r>
                      <a:endParaRPr lang="en-IN" sz="1300" b="1" i="0" u="none" strike="noStrike">
                        <a:solidFill>
                          <a:srgbClr val="000000"/>
                        </a:solidFill>
                        <a:effectLst/>
                        <a:latin typeface="Tw Cen MT" panose="020B0602020104020603" pitchFamily="34" charset="0"/>
                      </a:endParaRPr>
                    </a:p>
                  </a:txBody>
                  <a:tcPr marL="10606" marR="10606" marT="10606" marB="0" anchor="ctr"/>
                </a:tc>
                <a:tc>
                  <a:txBody>
                    <a:bodyPr/>
                    <a:lstStyle/>
                    <a:p>
                      <a:pPr algn="l" rtl="0" fontAlgn="ctr"/>
                      <a:r>
                        <a:rPr lang="en-US" sz="1300" u="none" strike="noStrike">
                          <a:effectLst/>
                        </a:rPr>
                        <a:t>Input tax credit availed on Capital Goods purchased during the month to addition to Capital Goods</a:t>
                      </a:r>
                      <a:endParaRPr lang="en-US" sz="1300" b="0" i="0" u="none" strike="noStrike">
                        <a:solidFill>
                          <a:srgbClr val="000000"/>
                        </a:solidFill>
                        <a:effectLst/>
                        <a:latin typeface="Tw Cen MT" panose="020B0602020104020603" pitchFamily="34" charset="0"/>
                      </a:endParaRPr>
                    </a:p>
                  </a:txBody>
                  <a:tcPr marL="10606" marR="10606" marT="10606" marB="0" anchor="ctr"/>
                </a:tc>
                <a:tc>
                  <a:txBody>
                    <a:bodyPr/>
                    <a:lstStyle/>
                    <a:p>
                      <a:pPr algn="ctr" rtl="0" fontAlgn="ctr"/>
                      <a:r>
                        <a:rPr lang="en-IN" sz="1300" u="none" strike="noStrike">
                          <a:effectLst/>
                        </a:rPr>
                        <a:t>16.95%</a:t>
                      </a:r>
                      <a:endParaRPr lang="en-IN" sz="1300" b="0" i="0" u="none" strike="noStrike">
                        <a:solidFill>
                          <a:srgbClr val="000000"/>
                        </a:solidFill>
                        <a:effectLst/>
                        <a:latin typeface="Tw Cen MT" panose="020B0602020104020603" pitchFamily="34" charset="0"/>
                      </a:endParaRPr>
                    </a:p>
                  </a:txBody>
                  <a:tcPr marL="10606" marR="10606" marT="10606" marB="0" anchor="ctr"/>
                </a:tc>
                <a:tc>
                  <a:txBody>
                    <a:bodyPr/>
                    <a:lstStyle/>
                    <a:p>
                      <a:pPr algn="l" rtl="0" fontAlgn="ctr"/>
                      <a:r>
                        <a:rPr lang="en-US" sz="1300" u="none" strike="noStrike" dirty="0">
                          <a:effectLst/>
                        </a:rPr>
                        <a:t>Total input tax credit availed on capital goods compared to taxable value of capital goods.</a:t>
                      </a:r>
                      <a:endParaRPr lang="en-US" sz="1300" b="0" i="0" u="none" strike="noStrike" dirty="0">
                        <a:solidFill>
                          <a:srgbClr val="000000"/>
                        </a:solidFill>
                        <a:effectLst/>
                        <a:latin typeface="Tw Cen MT" panose="020B0602020104020603" pitchFamily="34" charset="0"/>
                      </a:endParaRPr>
                    </a:p>
                  </a:txBody>
                  <a:tcPr marL="10606" marR="10606" marT="10606" marB="0" anchor="ctr"/>
                </a:tc>
              </a:tr>
              <a:tr h="488467">
                <a:tc>
                  <a:txBody>
                    <a:bodyPr/>
                    <a:lstStyle/>
                    <a:p>
                      <a:pPr algn="ctr" rtl="0" fontAlgn="ctr"/>
                      <a:r>
                        <a:rPr lang="en-IN" sz="1300" u="none" strike="noStrike">
                          <a:effectLst/>
                        </a:rPr>
                        <a:t>D</a:t>
                      </a:r>
                      <a:endParaRPr lang="en-IN" sz="1300" b="1" i="0" u="none" strike="noStrike">
                        <a:solidFill>
                          <a:srgbClr val="000000"/>
                        </a:solidFill>
                        <a:effectLst/>
                        <a:latin typeface="Tw Cen MT" panose="020B0602020104020603" pitchFamily="34" charset="0"/>
                      </a:endParaRPr>
                    </a:p>
                  </a:txBody>
                  <a:tcPr marL="10606" marR="10606" marT="10606" marB="0" anchor="ctr"/>
                </a:tc>
                <a:tc>
                  <a:txBody>
                    <a:bodyPr/>
                    <a:lstStyle/>
                    <a:p>
                      <a:pPr algn="l" rtl="0" fontAlgn="ctr"/>
                      <a:r>
                        <a:rPr lang="en-US" sz="1300" u="none" strike="noStrike">
                          <a:effectLst/>
                        </a:rPr>
                        <a:t>Outward supply of Scrap / Total outward supplies </a:t>
                      </a:r>
                      <a:endParaRPr lang="en-US" sz="1300" b="0" i="0" u="none" strike="noStrike">
                        <a:solidFill>
                          <a:srgbClr val="000000"/>
                        </a:solidFill>
                        <a:effectLst/>
                        <a:latin typeface="Tw Cen MT" panose="020B0602020104020603" pitchFamily="34" charset="0"/>
                      </a:endParaRPr>
                    </a:p>
                  </a:txBody>
                  <a:tcPr marL="10606" marR="10606" marT="10606" marB="0" anchor="ctr"/>
                </a:tc>
                <a:tc>
                  <a:txBody>
                    <a:bodyPr/>
                    <a:lstStyle/>
                    <a:p>
                      <a:pPr algn="ctr" rtl="0" fontAlgn="ctr"/>
                      <a:r>
                        <a:rPr lang="en-IN" sz="1300" u="none" strike="noStrike">
                          <a:effectLst/>
                        </a:rPr>
                        <a:t>0.06%</a:t>
                      </a:r>
                      <a:endParaRPr lang="en-IN" sz="1300" b="0" i="0" u="none" strike="noStrike">
                        <a:solidFill>
                          <a:srgbClr val="000000"/>
                        </a:solidFill>
                        <a:effectLst/>
                        <a:latin typeface="Tw Cen MT" panose="020B0602020104020603" pitchFamily="34" charset="0"/>
                      </a:endParaRPr>
                    </a:p>
                  </a:txBody>
                  <a:tcPr marL="10606" marR="10606" marT="10606" marB="0" anchor="ctr"/>
                </a:tc>
                <a:tc>
                  <a:txBody>
                    <a:bodyPr/>
                    <a:lstStyle/>
                    <a:p>
                      <a:pPr algn="l" rtl="0" fontAlgn="ctr"/>
                      <a:r>
                        <a:rPr lang="en-US" sz="1300" u="none" strike="noStrike">
                          <a:effectLst/>
                        </a:rPr>
                        <a:t>Total outward supply booked in Scrap GL compared to total outward supply </a:t>
                      </a:r>
                      <a:endParaRPr lang="en-US" sz="1300" b="0" i="0" u="none" strike="noStrike">
                        <a:solidFill>
                          <a:srgbClr val="000000"/>
                        </a:solidFill>
                        <a:effectLst/>
                        <a:latin typeface="Tw Cen MT" panose="020B0602020104020603" pitchFamily="34" charset="0"/>
                      </a:endParaRPr>
                    </a:p>
                  </a:txBody>
                  <a:tcPr marL="10606" marR="10606" marT="10606" marB="0" anchor="ctr"/>
                </a:tc>
              </a:tr>
              <a:tr h="488467">
                <a:tc>
                  <a:txBody>
                    <a:bodyPr/>
                    <a:lstStyle/>
                    <a:p>
                      <a:pPr algn="ctr" rtl="0" fontAlgn="ctr"/>
                      <a:r>
                        <a:rPr lang="en-IN" sz="1300" u="none" strike="noStrike">
                          <a:effectLst/>
                        </a:rPr>
                        <a:t>E</a:t>
                      </a:r>
                      <a:endParaRPr lang="en-IN" sz="1300" b="1" i="0" u="none" strike="noStrike">
                        <a:solidFill>
                          <a:srgbClr val="000000"/>
                        </a:solidFill>
                        <a:effectLst/>
                        <a:latin typeface="Tw Cen MT" panose="020B0602020104020603" pitchFamily="34" charset="0"/>
                      </a:endParaRPr>
                    </a:p>
                  </a:txBody>
                  <a:tcPr marL="10606" marR="10606" marT="10606" marB="0" anchor="ctr"/>
                </a:tc>
                <a:tc>
                  <a:txBody>
                    <a:bodyPr/>
                    <a:lstStyle/>
                    <a:p>
                      <a:pPr algn="l" rtl="0" fontAlgn="ctr"/>
                      <a:r>
                        <a:rPr lang="en-US" sz="1300" u="none" strike="noStrike">
                          <a:effectLst/>
                        </a:rPr>
                        <a:t>Value of exempted outward supply / value of total outward supplies   </a:t>
                      </a:r>
                      <a:endParaRPr lang="en-US" sz="1300" b="0" i="0" u="none" strike="noStrike">
                        <a:solidFill>
                          <a:srgbClr val="000000"/>
                        </a:solidFill>
                        <a:effectLst/>
                        <a:latin typeface="Tw Cen MT" panose="020B0602020104020603" pitchFamily="34" charset="0"/>
                      </a:endParaRPr>
                    </a:p>
                  </a:txBody>
                  <a:tcPr marL="10606" marR="10606" marT="10606" marB="0" anchor="ctr"/>
                </a:tc>
                <a:tc>
                  <a:txBody>
                    <a:bodyPr/>
                    <a:lstStyle/>
                    <a:p>
                      <a:pPr algn="ctr" rtl="0" fontAlgn="ctr"/>
                      <a:r>
                        <a:rPr lang="en-IN" sz="1300" u="none" strike="noStrike" dirty="0">
                          <a:effectLst/>
                        </a:rPr>
                        <a:t>0.00%</a:t>
                      </a:r>
                      <a:endParaRPr lang="en-IN" sz="1300" b="0" i="0" u="none" strike="noStrike" dirty="0">
                        <a:solidFill>
                          <a:srgbClr val="000000"/>
                        </a:solidFill>
                        <a:effectLst/>
                        <a:latin typeface="Tw Cen MT" panose="020B0602020104020603" pitchFamily="34" charset="0"/>
                      </a:endParaRPr>
                    </a:p>
                  </a:txBody>
                  <a:tcPr marL="10606" marR="10606" marT="10606" marB="0" anchor="ctr"/>
                </a:tc>
                <a:tc>
                  <a:txBody>
                    <a:bodyPr/>
                    <a:lstStyle/>
                    <a:p>
                      <a:pPr algn="l" rtl="0" fontAlgn="ctr"/>
                      <a:r>
                        <a:rPr lang="en-US" sz="1300" u="none" strike="noStrike">
                          <a:effectLst/>
                        </a:rPr>
                        <a:t>Total exempt supply (E.g., Sale of MEIS) compared to total outward supply</a:t>
                      </a:r>
                      <a:endParaRPr lang="en-US" sz="1300" b="0" i="0" u="none" strike="noStrike">
                        <a:solidFill>
                          <a:srgbClr val="000000"/>
                        </a:solidFill>
                        <a:effectLst/>
                        <a:latin typeface="Tw Cen MT" panose="020B0602020104020603" pitchFamily="34" charset="0"/>
                      </a:endParaRPr>
                    </a:p>
                  </a:txBody>
                  <a:tcPr marL="10606" marR="10606" marT="10606" marB="0" anchor="ctr"/>
                </a:tc>
              </a:tr>
              <a:tr h="488467">
                <a:tc>
                  <a:txBody>
                    <a:bodyPr/>
                    <a:lstStyle/>
                    <a:p>
                      <a:pPr algn="ctr" rtl="0" fontAlgn="ctr"/>
                      <a:r>
                        <a:rPr lang="en-IN" sz="1300" u="none" strike="noStrike">
                          <a:effectLst/>
                        </a:rPr>
                        <a:t>F</a:t>
                      </a:r>
                      <a:endParaRPr lang="en-IN" sz="1300" b="1" i="0" u="none" strike="noStrike">
                        <a:solidFill>
                          <a:srgbClr val="000000"/>
                        </a:solidFill>
                        <a:effectLst/>
                        <a:latin typeface="Tw Cen MT" panose="020B0602020104020603" pitchFamily="34" charset="0"/>
                      </a:endParaRPr>
                    </a:p>
                  </a:txBody>
                  <a:tcPr marL="10606" marR="10606" marT="10606" marB="0" anchor="ctr"/>
                </a:tc>
                <a:tc>
                  <a:txBody>
                    <a:bodyPr/>
                    <a:lstStyle/>
                    <a:p>
                      <a:pPr algn="l" rtl="0" fontAlgn="ctr"/>
                      <a:r>
                        <a:rPr lang="en-US" sz="1300" u="none" strike="noStrike">
                          <a:effectLst/>
                        </a:rPr>
                        <a:t>Input tax credit availed / Purchase price of inward supplies</a:t>
                      </a:r>
                      <a:endParaRPr lang="en-US" sz="1300" b="0" i="0" u="none" strike="noStrike">
                        <a:solidFill>
                          <a:srgbClr val="000000"/>
                        </a:solidFill>
                        <a:effectLst/>
                        <a:latin typeface="Tw Cen MT" panose="020B0602020104020603" pitchFamily="34" charset="0"/>
                      </a:endParaRPr>
                    </a:p>
                  </a:txBody>
                  <a:tcPr marL="10606" marR="10606" marT="10606" marB="0" anchor="ctr"/>
                </a:tc>
                <a:tc>
                  <a:txBody>
                    <a:bodyPr/>
                    <a:lstStyle/>
                    <a:p>
                      <a:pPr algn="ctr" rtl="0" fontAlgn="ctr"/>
                      <a:r>
                        <a:rPr lang="en-IN" sz="1300" u="none" strike="noStrike">
                          <a:effectLst/>
                        </a:rPr>
                        <a:t>19.53%</a:t>
                      </a:r>
                      <a:endParaRPr lang="en-IN" sz="1300" b="0" i="0" u="none" strike="noStrike">
                        <a:solidFill>
                          <a:srgbClr val="000000"/>
                        </a:solidFill>
                        <a:effectLst/>
                        <a:latin typeface="Tw Cen MT" panose="020B0602020104020603" pitchFamily="34" charset="0"/>
                      </a:endParaRPr>
                    </a:p>
                  </a:txBody>
                  <a:tcPr marL="10606" marR="10606" marT="10606" marB="0" anchor="ctr"/>
                </a:tc>
                <a:tc>
                  <a:txBody>
                    <a:bodyPr/>
                    <a:lstStyle/>
                    <a:p>
                      <a:pPr algn="l" rtl="0" fontAlgn="ctr"/>
                      <a:r>
                        <a:rPr lang="en-US" sz="1300" u="none" strike="noStrike">
                          <a:effectLst/>
                        </a:rPr>
                        <a:t>Net ITC availed in GSTR 3B compared to taxable value of all the inward supplies</a:t>
                      </a:r>
                      <a:endParaRPr lang="en-US" sz="1300" b="0" i="0" u="none" strike="noStrike">
                        <a:solidFill>
                          <a:srgbClr val="000000"/>
                        </a:solidFill>
                        <a:effectLst/>
                        <a:latin typeface="Tw Cen MT" panose="020B0602020104020603" pitchFamily="34" charset="0"/>
                      </a:endParaRPr>
                    </a:p>
                  </a:txBody>
                  <a:tcPr marL="10606" marR="10606" marT="10606" marB="0" anchor="ctr"/>
                </a:tc>
              </a:tr>
              <a:tr h="275633">
                <a:tc>
                  <a:txBody>
                    <a:bodyPr/>
                    <a:lstStyle/>
                    <a:p>
                      <a:pPr algn="ctr" rtl="0" fontAlgn="ctr"/>
                      <a:r>
                        <a:rPr lang="en-IN" sz="1300" u="none" strike="noStrike">
                          <a:effectLst/>
                        </a:rPr>
                        <a:t>G</a:t>
                      </a:r>
                      <a:endParaRPr lang="en-IN" sz="1300" b="1" i="0" u="none" strike="noStrike">
                        <a:solidFill>
                          <a:srgbClr val="000000"/>
                        </a:solidFill>
                        <a:effectLst/>
                        <a:latin typeface="Tw Cen MT" panose="020B0602020104020603" pitchFamily="34" charset="0"/>
                      </a:endParaRPr>
                    </a:p>
                  </a:txBody>
                  <a:tcPr marL="10606" marR="10606" marT="10606" marB="0" anchor="ctr"/>
                </a:tc>
                <a:tc>
                  <a:txBody>
                    <a:bodyPr/>
                    <a:lstStyle/>
                    <a:p>
                      <a:pPr algn="l" rtl="0" fontAlgn="ctr"/>
                      <a:r>
                        <a:rPr lang="en-US" sz="1300" u="none" strike="noStrike">
                          <a:effectLst/>
                        </a:rPr>
                        <a:t>Value of Zero-rated supply / Total supply            </a:t>
                      </a:r>
                      <a:endParaRPr lang="en-US" sz="1300" b="0" i="0" u="none" strike="noStrike">
                        <a:solidFill>
                          <a:srgbClr val="000000"/>
                        </a:solidFill>
                        <a:effectLst/>
                        <a:latin typeface="Tw Cen MT" panose="020B0602020104020603" pitchFamily="34" charset="0"/>
                      </a:endParaRPr>
                    </a:p>
                  </a:txBody>
                  <a:tcPr marL="10606" marR="10606" marT="10606" marB="0" anchor="ctr"/>
                </a:tc>
                <a:tc>
                  <a:txBody>
                    <a:bodyPr/>
                    <a:lstStyle/>
                    <a:p>
                      <a:pPr algn="ctr" rtl="0" fontAlgn="ctr"/>
                      <a:r>
                        <a:rPr lang="en-IN" sz="1300" u="none" strike="noStrike">
                          <a:effectLst/>
                        </a:rPr>
                        <a:t>46.94%</a:t>
                      </a:r>
                      <a:endParaRPr lang="en-IN" sz="1300" b="0" i="0" u="none" strike="noStrike">
                        <a:solidFill>
                          <a:srgbClr val="000000"/>
                        </a:solidFill>
                        <a:effectLst/>
                        <a:latin typeface="Tw Cen MT" panose="020B0602020104020603" pitchFamily="34" charset="0"/>
                      </a:endParaRPr>
                    </a:p>
                  </a:txBody>
                  <a:tcPr marL="10606" marR="10606" marT="10606" marB="0" anchor="ctr"/>
                </a:tc>
                <a:tc>
                  <a:txBody>
                    <a:bodyPr/>
                    <a:lstStyle/>
                    <a:p>
                      <a:pPr algn="l" rtl="0" fontAlgn="ctr"/>
                      <a:r>
                        <a:rPr lang="en-US" sz="1300" u="none" strike="noStrike" dirty="0">
                          <a:effectLst/>
                        </a:rPr>
                        <a:t>Zero rated supplies compared to total supply</a:t>
                      </a:r>
                      <a:endParaRPr lang="en-US" sz="1300" b="0" i="0" u="none" strike="noStrike" dirty="0">
                        <a:solidFill>
                          <a:srgbClr val="000000"/>
                        </a:solidFill>
                        <a:effectLst/>
                        <a:latin typeface="Tw Cen MT" panose="020B0602020104020603" pitchFamily="34" charset="0"/>
                      </a:endParaRPr>
                    </a:p>
                  </a:txBody>
                  <a:tcPr marL="10606" marR="10606" marT="10606" marB="0" anchor="ct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schemeClr>
        </a:solid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 name="Straight Connector 9"/>
          <p:cNvCxnSpPr>
            <a:cxnSpLocks noGrp="1" noRot="1" noChangeAspect="1" noMove="1" noResize="1" noEditPoints="1" noAdjustHandles="1" noChangeArrowheads="1" noChangeShapeType="1"/>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noGrp="1" noRot="1" noChangeAspect="1" noMove="1" noResize="1" noEditPoints="1" noAdjustHandles="1" noChangeArrowheads="1" noChangeShapeType="1" noTextEdit="1"/>
          </p:cNvSpPr>
          <p:nvPr/>
        </p:nvSpPr>
        <p:spPr>
          <a:xfrm>
            <a:off x="3048"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p:cNvSpPr>
            <a:spLocks noGrp="1" noRot="1" noChangeAspect="1" noMove="1" noResize="1" noEditPoints="1" noAdjustHandles="1" noChangeArrowheads="1" noChangeShapeType="1" noTextEdit="1"/>
          </p:cNvSpPr>
          <p:nvPr/>
        </p:nvSpPr>
        <p:spPr bwMode="ltGray">
          <a:xfrm>
            <a:off x="458724" y="457200"/>
            <a:ext cx="11274552" cy="59436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80588" y="965199"/>
            <a:ext cx="6766078" cy="4927601"/>
          </a:xfrm>
        </p:spPr>
        <p:txBody>
          <a:bodyPr vert="horz" lIns="91440" tIns="45720" rIns="91440" bIns="45720" rtlCol="0" anchor="ctr">
            <a:normAutofit/>
          </a:bodyPr>
          <a:lstStyle/>
          <a:p>
            <a:r>
              <a:rPr lang="en-US" sz="6000">
                <a:solidFill>
                  <a:schemeClr val="tx1">
                    <a:lumMod val="85000"/>
                    <a:lumOff val="15000"/>
                  </a:schemeClr>
                </a:solidFill>
              </a:rPr>
              <a:t>Thank You</a:t>
            </a:r>
            <a:endParaRPr lang="en-US" sz="6000">
              <a:solidFill>
                <a:schemeClr val="tx1">
                  <a:lumMod val="85000"/>
                  <a:lumOff val="15000"/>
                </a:schemeClr>
              </a:solidFill>
            </a:endParaRPr>
          </a:p>
        </p:txBody>
      </p:sp>
      <p:cxnSp>
        <p:nvCxnSpPr>
          <p:cNvPr id="16" name="Straight Connector 15"/>
          <p:cNvCxnSpPr>
            <a:cxnSpLocks noGrp="1" noRot="1" noChangeAspect="1" noMove="1" noResize="1" noEditPoints="1" noAdjustHandles="1" noChangeArrowheads="1" noChangeShapeType="1"/>
          </p:cNvCxnSpPr>
          <p:nvPr/>
        </p:nvCxnSpPr>
        <p:spPr>
          <a:xfrm>
            <a:off x="4055891" y="2057399"/>
            <a:ext cx="0" cy="2743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Subtitle 2"/>
          <p:cNvSpPr txBox="1"/>
          <p:nvPr/>
        </p:nvSpPr>
        <p:spPr>
          <a:xfrm>
            <a:off x="4394413" y="4068453"/>
            <a:ext cx="6851113" cy="1021498"/>
          </a:xfrm>
          <a:prstGeom prst="rect">
            <a:avLst/>
          </a:prstGeom>
        </p:spPr>
        <p:txBody>
          <a:bodyPr>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175" indent="-182880" algn="l" defTabSz="914400" rtl="0" eaLnBrk="1" latinLnBrk="0" hangingPunct="1">
              <a:lnSpc>
                <a:spcPct val="100000"/>
              </a:lnSpc>
              <a:spcBef>
                <a:spcPts val="200"/>
              </a:spcBef>
              <a:spcAft>
                <a:spcPts val="400"/>
              </a:spcAft>
              <a:buClrTx/>
              <a:buFont typeface="Calibri" panose="020F0502020204030204" pitchFamily="34" charset="0"/>
              <a:buChar char="◦"/>
              <a:defRPr sz="1700" kern="1200">
                <a:solidFill>
                  <a:schemeClr val="tx1">
                    <a:lumMod val="75000"/>
                    <a:lumOff val="25000"/>
                  </a:schemeClr>
                </a:solidFill>
                <a:latin typeface="+mn-lt"/>
                <a:ea typeface="+mn-ea"/>
                <a:cs typeface="+mn-cs"/>
              </a:defRPr>
            </a:lvl2pPr>
            <a:lvl3pPr marL="567055" indent="-182880" algn="l" defTabSz="914400" rtl="0" eaLnBrk="1" latinLnBrk="0" hangingPunct="1">
              <a:lnSpc>
                <a:spcPct val="100000"/>
              </a:lnSpc>
              <a:spcBef>
                <a:spcPts val="200"/>
              </a:spcBef>
              <a:spcAft>
                <a:spcPts val="400"/>
              </a:spcAft>
              <a:buClrTx/>
              <a:buFont typeface="Calibri" panose="020F0502020204030204" pitchFamily="34" charset="0"/>
              <a:buChar char="◦"/>
              <a:defRPr sz="1300" kern="1200">
                <a:solidFill>
                  <a:schemeClr val="tx1">
                    <a:lumMod val="75000"/>
                    <a:lumOff val="25000"/>
                  </a:schemeClr>
                </a:solidFill>
                <a:latin typeface="+mn-lt"/>
                <a:ea typeface="+mn-ea"/>
                <a:cs typeface="+mn-cs"/>
              </a:defRPr>
            </a:lvl3pPr>
            <a:lvl4pPr marL="749935" indent="-182880" algn="l" defTabSz="914400" rtl="0" eaLnBrk="1" latinLnBrk="0" hangingPunct="1">
              <a:lnSpc>
                <a:spcPct val="100000"/>
              </a:lnSpc>
              <a:spcBef>
                <a:spcPts val="200"/>
              </a:spcBef>
              <a:spcAft>
                <a:spcPts val="400"/>
              </a:spcAft>
              <a:buClrTx/>
              <a:buFont typeface="Calibri" panose="020F0502020204030204" pitchFamily="34" charset="0"/>
              <a:buChar char="◦"/>
              <a:defRPr sz="1300" kern="1200">
                <a:solidFill>
                  <a:schemeClr val="tx1">
                    <a:lumMod val="75000"/>
                    <a:lumOff val="25000"/>
                  </a:schemeClr>
                </a:solidFill>
                <a:latin typeface="+mn-lt"/>
                <a:ea typeface="+mn-ea"/>
                <a:cs typeface="+mn-cs"/>
              </a:defRPr>
            </a:lvl4pPr>
            <a:lvl5pPr marL="932815" indent="-182880" algn="l" defTabSz="914400" rtl="0" eaLnBrk="1" latinLnBrk="0" hangingPunct="1">
              <a:lnSpc>
                <a:spcPct val="100000"/>
              </a:lnSpc>
              <a:spcBef>
                <a:spcPts val="200"/>
              </a:spcBef>
              <a:spcAft>
                <a:spcPts val="400"/>
              </a:spcAft>
              <a:buClrTx/>
              <a:buFont typeface="Calibri" panose="020F0502020204030204" pitchFamily="34" charset="0"/>
              <a:buChar char="◦"/>
              <a:defRPr sz="1300" kern="1200">
                <a:solidFill>
                  <a:schemeClr val="tx1">
                    <a:lumMod val="75000"/>
                    <a:lumOff val="25000"/>
                  </a:schemeClr>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a:lstStyle>
          <a:p>
            <a:pPr>
              <a:lnSpc>
                <a:spcPct val="100000"/>
              </a:lnSpc>
            </a:pPr>
            <a:r>
              <a:rPr lang="en-US" dirty="0">
                <a:solidFill>
                  <a:schemeClr val="tx1">
                    <a:lumMod val="85000"/>
                    <a:lumOff val="15000"/>
                  </a:schemeClr>
                </a:solidFill>
              </a:rPr>
              <a:t>Manoj Malpani, </a:t>
            </a:r>
            <a:r>
              <a:rPr lang="en-US" sz="1600" dirty="0">
                <a:solidFill>
                  <a:schemeClr val="tx1">
                    <a:lumMod val="85000"/>
                    <a:lumOff val="15000"/>
                  </a:schemeClr>
                </a:solidFill>
              </a:rPr>
              <a:t>FCA, ACMA</a:t>
            </a:r>
            <a:r>
              <a:rPr lang="en-US" dirty="0">
                <a:solidFill>
                  <a:schemeClr val="tx1">
                    <a:lumMod val="85000"/>
                    <a:lumOff val="15000"/>
                  </a:schemeClr>
                </a:solidFill>
              </a:rPr>
              <a:t> </a:t>
            </a:r>
            <a:endParaRPr lang="en-US" dirty="0">
              <a:solidFill>
                <a:schemeClr val="tx1">
                  <a:lumMod val="85000"/>
                  <a:lumOff val="15000"/>
                </a:schemeClr>
              </a:solidFill>
            </a:endParaRPr>
          </a:p>
          <a:p>
            <a:pPr>
              <a:lnSpc>
                <a:spcPct val="100000"/>
              </a:lnSpc>
            </a:pPr>
            <a:r>
              <a:rPr lang="en-US" dirty="0">
                <a:solidFill>
                  <a:schemeClr val="tx1">
                    <a:lumMod val="85000"/>
                    <a:lumOff val="15000"/>
                  </a:schemeClr>
                </a:solidFill>
              </a:rPr>
              <a:t>+91 8007 99 4444</a:t>
            </a:r>
            <a:endParaRPr lang="en-US" dirty="0">
              <a:solidFill>
                <a:schemeClr val="tx1">
                  <a:lumMod val="85000"/>
                  <a:lumOff val="1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7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7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48"/>
          <p:cNvSpPr>
            <a:spLocks noGrp="1" noRot="1" noChangeAspect="1" noMove="1" noResize="1" noEditPoints="1" noAdjustHandles="1" noChangeArrowheads="1" noChangeShapeType="1" noTextEdit="1"/>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1" name="Straight Connector 50"/>
          <p:cNvCxnSpPr>
            <a:cxnSpLocks noGrp="1" noRot="1" noChangeAspect="1" noMove="1" noResize="1" noEditPoints="1" noAdjustHandles="1" noChangeArrowheads="1" noChangeShapeType="1"/>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53" name="Rectangle 52"/>
          <p:cNvSpPr>
            <a:spLocks noGrp="1" noRot="1" noChangeAspect="1" noMove="1" noResize="1" noEditPoints="1" noAdjustHandles="1" noChangeArrowheads="1" noChangeShapeType="1" noTextEdit="1"/>
          </p:cNvSpPr>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55" name="Rectangle 54"/>
          <p:cNvSpPr>
            <a:spLocks noGrp="1" noRot="1" noChangeAspect="1" noMove="1" noResize="1" noEditPoints="1" noAdjustHandles="1" noChangeArrowheads="1" noChangeShapeType="1" noTextEdit="1"/>
          </p:cNvSpPr>
          <p:nvPr/>
        </p:nvSpPr>
        <p:spPr>
          <a:xfrm>
            <a:off x="16" y="-1"/>
            <a:ext cx="4648593"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idx="4294967295"/>
          </p:nvPr>
        </p:nvSpPr>
        <p:spPr>
          <a:xfrm>
            <a:off x="492369" y="605896"/>
            <a:ext cx="3642309" cy="5646208"/>
          </a:xfrm>
        </p:spPr>
        <p:txBody>
          <a:bodyPr vert="horz" lIns="91440" tIns="45720" rIns="91440" bIns="45720" rtlCol="0" anchor="ctr">
            <a:normAutofit/>
          </a:bodyPr>
          <a:lstStyle/>
          <a:p>
            <a:r>
              <a:rPr lang="en-US" sz="4400" dirty="0">
                <a:solidFill>
                  <a:srgbClr val="FFFFFF"/>
                </a:solidFill>
              </a:rPr>
              <a:t>Which information is relevant from Annual Report?</a:t>
            </a:r>
            <a:endParaRPr lang="en-US" sz="4400" dirty="0">
              <a:solidFill>
                <a:srgbClr val="FFFFFF"/>
              </a:solidFill>
            </a:endParaRPr>
          </a:p>
        </p:txBody>
      </p:sp>
      <p:sp>
        <p:nvSpPr>
          <p:cNvPr id="44" name="TextBox 3"/>
          <p:cNvSpPr txBox="1"/>
          <p:nvPr/>
        </p:nvSpPr>
        <p:spPr>
          <a:xfrm>
            <a:off x="5231958" y="605896"/>
            <a:ext cx="6392595" cy="5646208"/>
          </a:xfrm>
          <a:prstGeom prst="rect">
            <a:avLst/>
          </a:prstGeom>
        </p:spPr>
        <p:txBody>
          <a:bodyPr vert="horz" lIns="0" tIns="45720" rIns="0" bIns="45720" rtlCol="0" anchor="ctr">
            <a:normAutofit/>
          </a:bodyPr>
          <a:lstStyle/>
          <a:p>
            <a:pPr marL="285750" indent="-285750" algn="just">
              <a:lnSpc>
                <a:spcPct val="150000"/>
              </a:lnSpc>
              <a:spcAft>
                <a:spcPts val="600"/>
              </a:spcAft>
              <a:buFont typeface="Calibri" panose="020F0502020204030204" pitchFamily="34" charset="0"/>
              <a:buChar char="•"/>
            </a:pPr>
            <a:r>
              <a:rPr lang="en-US" sz="2400" dirty="0">
                <a:solidFill>
                  <a:schemeClr val="tx1">
                    <a:lumMod val="75000"/>
                    <a:lumOff val="25000"/>
                  </a:schemeClr>
                </a:solidFill>
              </a:rPr>
              <a:t>Nature of business </a:t>
            </a:r>
            <a:endParaRPr lang="en-US" sz="2400" dirty="0">
              <a:solidFill>
                <a:schemeClr val="tx1">
                  <a:lumMod val="75000"/>
                  <a:lumOff val="25000"/>
                </a:schemeClr>
              </a:solidFill>
            </a:endParaRPr>
          </a:p>
          <a:p>
            <a:pPr marL="285750" indent="-285750" algn="just">
              <a:lnSpc>
                <a:spcPct val="150000"/>
              </a:lnSpc>
              <a:spcAft>
                <a:spcPts val="600"/>
              </a:spcAft>
              <a:buFont typeface="Calibri" panose="020F0502020204030204" pitchFamily="34" charset="0"/>
              <a:buChar char="•"/>
            </a:pPr>
            <a:r>
              <a:rPr lang="en-US" sz="2400" dirty="0">
                <a:solidFill>
                  <a:schemeClr val="tx1">
                    <a:lumMod val="75000"/>
                    <a:lumOff val="25000"/>
                  </a:schemeClr>
                </a:solidFill>
              </a:rPr>
              <a:t>Overall turnover</a:t>
            </a:r>
            <a:endParaRPr lang="en-US" sz="2400" dirty="0">
              <a:solidFill>
                <a:schemeClr val="tx1">
                  <a:lumMod val="75000"/>
                  <a:lumOff val="25000"/>
                </a:schemeClr>
              </a:solidFill>
            </a:endParaRPr>
          </a:p>
          <a:p>
            <a:pPr marL="285750" indent="-285750" algn="just">
              <a:lnSpc>
                <a:spcPct val="150000"/>
              </a:lnSpc>
              <a:spcAft>
                <a:spcPts val="600"/>
              </a:spcAft>
              <a:buFont typeface="Calibri" panose="020F0502020204030204" pitchFamily="34" charset="0"/>
              <a:buChar char="•"/>
            </a:pPr>
            <a:r>
              <a:rPr lang="en-US" sz="2400" dirty="0">
                <a:solidFill>
                  <a:schemeClr val="tx1">
                    <a:lumMod val="75000"/>
                    <a:lumOff val="25000"/>
                  </a:schemeClr>
                </a:solidFill>
              </a:rPr>
              <a:t>Different types of Income (local, exports, services </a:t>
            </a:r>
            <a:r>
              <a:rPr lang="en-US" sz="2400" dirty="0" err="1">
                <a:solidFill>
                  <a:schemeClr val="tx1">
                    <a:lumMod val="75000"/>
                    <a:lumOff val="25000"/>
                  </a:schemeClr>
                </a:solidFill>
              </a:rPr>
              <a:t>etc</a:t>
            </a:r>
            <a:r>
              <a:rPr lang="en-US" sz="2400" dirty="0">
                <a:solidFill>
                  <a:schemeClr val="tx1">
                    <a:lumMod val="75000"/>
                    <a:lumOff val="25000"/>
                  </a:schemeClr>
                </a:solidFill>
              </a:rPr>
              <a:t>)</a:t>
            </a:r>
            <a:endParaRPr lang="en-US" sz="2400" dirty="0">
              <a:solidFill>
                <a:schemeClr val="tx1">
                  <a:lumMod val="75000"/>
                  <a:lumOff val="25000"/>
                </a:schemeClr>
              </a:solidFill>
            </a:endParaRPr>
          </a:p>
          <a:p>
            <a:pPr marL="285750" indent="-285750" algn="just">
              <a:lnSpc>
                <a:spcPct val="150000"/>
              </a:lnSpc>
              <a:spcAft>
                <a:spcPts val="600"/>
              </a:spcAft>
              <a:buFont typeface="Calibri" panose="020F0502020204030204" pitchFamily="34" charset="0"/>
              <a:buChar char="•"/>
            </a:pPr>
            <a:r>
              <a:rPr lang="en-US" sz="2400" dirty="0">
                <a:solidFill>
                  <a:schemeClr val="tx1">
                    <a:lumMod val="75000"/>
                    <a:lumOff val="25000"/>
                  </a:schemeClr>
                </a:solidFill>
              </a:rPr>
              <a:t>Nature of expenses</a:t>
            </a:r>
            <a:endParaRPr lang="en-US" sz="2400" dirty="0">
              <a:solidFill>
                <a:schemeClr val="tx1">
                  <a:lumMod val="75000"/>
                  <a:lumOff val="25000"/>
                </a:schemeClr>
              </a:solidFill>
            </a:endParaRPr>
          </a:p>
          <a:p>
            <a:pPr marL="285750" indent="-285750" algn="just">
              <a:lnSpc>
                <a:spcPct val="150000"/>
              </a:lnSpc>
              <a:spcAft>
                <a:spcPts val="600"/>
              </a:spcAft>
              <a:buFont typeface="Calibri" panose="020F0502020204030204" pitchFamily="34" charset="0"/>
              <a:buChar char="•"/>
            </a:pPr>
            <a:r>
              <a:rPr lang="en-US" sz="2400" dirty="0">
                <a:solidFill>
                  <a:schemeClr val="tx1">
                    <a:lumMod val="75000"/>
                    <a:lumOff val="25000"/>
                  </a:schemeClr>
                </a:solidFill>
              </a:rPr>
              <a:t>Profitability </a:t>
            </a:r>
            <a:endParaRPr lang="en-US" sz="2400" dirty="0">
              <a:solidFill>
                <a:schemeClr val="tx1">
                  <a:lumMod val="75000"/>
                  <a:lumOff val="25000"/>
                </a:schemeClr>
              </a:solidFill>
            </a:endParaRPr>
          </a:p>
          <a:p>
            <a:pPr marL="285750" indent="-285750" algn="just">
              <a:lnSpc>
                <a:spcPct val="150000"/>
              </a:lnSpc>
              <a:spcAft>
                <a:spcPts val="600"/>
              </a:spcAft>
              <a:buFont typeface="Calibri" panose="020F0502020204030204" pitchFamily="34" charset="0"/>
              <a:buChar char="•"/>
            </a:pPr>
            <a:r>
              <a:rPr lang="en-US" sz="2400" dirty="0">
                <a:solidFill>
                  <a:schemeClr val="tx1">
                    <a:lumMod val="75000"/>
                    <a:lumOff val="25000"/>
                  </a:schemeClr>
                </a:solidFill>
              </a:rPr>
              <a:t>Notes to accounts</a:t>
            </a:r>
            <a:endParaRPr lang="en-US" sz="2400" dirty="0">
              <a:solidFill>
                <a:schemeClr val="tx1">
                  <a:lumMod val="75000"/>
                  <a:lumOff val="25000"/>
                </a:schemeClr>
              </a:solidFill>
            </a:endParaRPr>
          </a:p>
          <a:p>
            <a:pPr marL="285750" indent="-285750" algn="just">
              <a:lnSpc>
                <a:spcPct val="150000"/>
              </a:lnSpc>
              <a:spcAft>
                <a:spcPts val="600"/>
              </a:spcAft>
              <a:buFont typeface="Calibri" panose="020F0502020204030204" pitchFamily="34" charset="0"/>
              <a:buChar char="•"/>
            </a:pPr>
            <a:r>
              <a:rPr lang="en-US" sz="2400" dirty="0">
                <a:solidFill>
                  <a:schemeClr val="tx1">
                    <a:lumMod val="75000"/>
                    <a:lumOff val="25000"/>
                  </a:schemeClr>
                </a:solidFill>
              </a:rPr>
              <a:t>Related party transactions and</a:t>
            </a:r>
            <a:endParaRPr lang="en-US" sz="2400" dirty="0">
              <a:solidFill>
                <a:schemeClr val="tx1">
                  <a:lumMod val="75000"/>
                  <a:lumOff val="25000"/>
                </a:schemeClr>
              </a:solidFill>
            </a:endParaRPr>
          </a:p>
          <a:p>
            <a:pPr algn="just">
              <a:lnSpc>
                <a:spcPct val="150000"/>
              </a:lnSpc>
              <a:spcAft>
                <a:spcPts val="600"/>
              </a:spcAft>
            </a:pPr>
            <a:r>
              <a:rPr lang="en-US" sz="2400" dirty="0">
                <a:solidFill>
                  <a:schemeClr val="tx1">
                    <a:lumMod val="75000"/>
                    <a:lumOff val="25000"/>
                  </a:schemeClr>
                </a:solidFill>
              </a:rPr>
              <a:t>many more..</a:t>
            </a:r>
            <a:endParaRPr lang="en-US" sz="2400" dirty="0">
              <a:solidFill>
                <a:schemeClr val="tx1">
                  <a:lumMod val="75000"/>
                  <a:lumOff val="25000"/>
                </a:schemeClr>
              </a:solidFill>
            </a:endParaRPr>
          </a:p>
        </p:txBody>
      </p:sp>
      <p:sp>
        <p:nvSpPr>
          <p:cNvPr id="57" name="Rectangle 56"/>
          <p:cNvSpPr>
            <a:spLocks noGrp="1" noRot="1" noChangeAspect="1" noMove="1" noResize="1" noEditPoints="1" noAdjustHandles="1" noChangeArrowheads="1" noChangeShapeType="1" noTextEdit="1"/>
          </p:cNvSpPr>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48"/>
          <p:cNvSpPr>
            <a:spLocks noGrp="1" noRot="1" noChangeAspect="1" noMove="1" noResize="1" noEditPoints="1" noAdjustHandles="1" noChangeArrowheads="1" noChangeShapeType="1" noTextEdit="1"/>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1" name="Straight Connector 50"/>
          <p:cNvCxnSpPr>
            <a:cxnSpLocks noGrp="1" noRot="1" noChangeAspect="1" noMove="1" noResize="1" noEditPoints="1" noAdjustHandles="1" noChangeArrowheads="1" noChangeShapeType="1"/>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53" name="Rectangle 52"/>
          <p:cNvSpPr>
            <a:spLocks noGrp="1" noRot="1" noChangeAspect="1" noMove="1" noResize="1" noEditPoints="1" noAdjustHandles="1" noChangeArrowheads="1" noChangeShapeType="1" noTextEdit="1"/>
          </p:cNvSpPr>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55" name="Rectangle 54"/>
          <p:cNvSpPr>
            <a:spLocks noGrp="1" noRot="1" noChangeAspect="1" noMove="1" noResize="1" noEditPoints="1" noAdjustHandles="1" noChangeArrowheads="1" noChangeShapeType="1" noTextEdit="1"/>
          </p:cNvSpPr>
          <p:nvPr/>
        </p:nvSpPr>
        <p:spPr>
          <a:xfrm>
            <a:off x="16" y="-1"/>
            <a:ext cx="4648593"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idx="4294967295"/>
          </p:nvPr>
        </p:nvSpPr>
        <p:spPr>
          <a:xfrm>
            <a:off x="492369" y="605896"/>
            <a:ext cx="3642309" cy="5646208"/>
          </a:xfrm>
        </p:spPr>
        <p:txBody>
          <a:bodyPr vert="horz" lIns="91440" tIns="45720" rIns="91440" bIns="45720" rtlCol="0" anchor="ctr">
            <a:normAutofit/>
          </a:bodyPr>
          <a:lstStyle/>
          <a:p>
            <a:r>
              <a:rPr lang="en-US" sz="4400" dirty="0">
                <a:solidFill>
                  <a:srgbClr val="FFFFFF"/>
                </a:solidFill>
              </a:rPr>
              <a:t>GST – Review of Balance Sheet</a:t>
            </a:r>
            <a:endParaRPr lang="en-US" sz="4400" dirty="0">
              <a:solidFill>
                <a:srgbClr val="FFFFFF"/>
              </a:solidFill>
            </a:endParaRPr>
          </a:p>
        </p:txBody>
      </p:sp>
      <p:sp>
        <p:nvSpPr>
          <p:cNvPr id="57" name="Rectangle 56"/>
          <p:cNvSpPr>
            <a:spLocks noGrp="1" noRot="1" noChangeAspect="1" noMove="1" noResize="1" noEditPoints="1" noAdjustHandles="1" noChangeArrowheads="1" noChangeShapeType="1" noTextEdit="1"/>
          </p:cNvSpPr>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p:cNvPicPr>
            <a:picLocks noChangeAspect="1"/>
          </p:cNvPicPr>
          <p:nvPr/>
        </p:nvPicPr>
        <p:blipFill rotWithShape="1">
          <a:blip r:embed="rId1"/>
          <a:srcRect l="32391" t="14384" r="14298" b="9430"/>
          <a:stretch>
            <a:fillRect/>
          </a:stretch>
        </p:blipFill>
        <p:spPr>
          <a:xfrm>
            <a:off x="4709554" y="38473"/>
            <a:ext cx="6990078" cy="621363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48"/>
          <p:cNvSpPr>
            <a:spLocks noGrp="1" noRot="1" noChangeAspect="1" noMove="1" noResize="1" noEditPoints="1" noAdjustHandles="1" noChangeArrowheads="1" noChangeShapeType="1" noTextEdit="1"/>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1" name="Straight Connector 50"/>
          <p:cNvCxnSpPr>
            <a:cxnSpLocks noGrp="1" noRot="1" noChangeAspect="1" noMove="1" noResize="1" noEditPoints="1" noAdjustHandles="1" noChangeArrowheads="1" noChangeShapeType="1"/>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53" name="Rectangle 52"/>
          <p:cNvSpPr>
            <a:spLocks noGrp="1" noRot="1" noChangeAspect="1" noMove="1" noResize="1" noEditPoints="1" noAdjustHandles="1" noChangeArrowheads="1" noChangeShapeType="1" noTextEdit="1"/>
          </p:cNvSpPr>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55" name="Rectangle 54"/>
          <p:cNvSpPr>
            <a:spLocks noGrp="1" noRot="1" noChangeAspect="1" noMove="1" noResize="1" noEditPoints="1" noAdjustHandles="1" noChangeArrowheads="1" noChangeShapeType="1" noTextEdit="1"/>
          </p:cNvSpPr>
          <p:nvPr/>
        </p:nvSpPr>
        <p:spPr>
          <a:xfrm>
            <a:off x="16" y="-1"/>
            <a:ext cx="4648593"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idx="4294967295"/>
          </p:nvPr>
        </p:nvSpPr>
        <p:spPr>
          <a:xfrm>
            <a:off x="492369" y="605896"/>
            <a:ext cx="3642309" cy="5646208"/>
          </a:xfrm>
        </p:spPr>
        <p:txBody>
          <a:bodyPr vert="horz" lIns="91440" tIns="45720" rIns="91440" bIns="45720" rtlCol="0" anchor="ctr">
            <a:normAutofit/>
          </a:bodyPr>
          <a:lstStyle/>
          <a:p>
            <a:r>
              <a:rPr lang="en-US" sz="4400" dirty="0">
                <a:solidFill>
                  <a:srgbClr val="FFFFFF"/>
                </a:solidFill>
              </a:rPr>
              <a:t>GST – Review of Balance Sheet</a:t>
            </a:r>
            <a:endParaRPr lang="en-US" sz="4400" dirty="0">
              <a:solidFill>
                <a:srgbClr val="FFFFFF"/>
              </a:solidFill>
            </a:endParaRPr>
          </a:p>
        </p:txBody>
      </p:sp>
      <p:sp>
        <p:nvSpPr>
          <p:cNvPr id="57" name="Rectangle 56"/>
          <p:cNvSpPr>
            <a:spLocks noGrp="1" noRot="1" noChangeAspect="1" noMove="1" noResize="1" noEditPoints="1" noAdjustHandles="1" noChangeArrowheads="1" noChangeShapeType="1" noTextEdit="1"/>
          </p:cNvSpPr>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3"/>
          <p:cNvSpPr txBox="1"/>
          <p:nvPr/>
        </p:nvSpPr>
        <p:spPr>
          <a:xfrm>
            <a:off x="5231958" y="605896"/>
            <a:ext cx="6392595" cy="5646208"/>
          </a:xfrm>
          <a:prstGeom prst="rect">
            <a:avLst/>
          </a:prstGeom>
        </p:spPr>
        <p:txBody>
          <a:bodyPr vert="horz" lIns="0" tIns="45720" rIns="0" bIns="45720" rtlCol="0" anchor="ctr">
            <a:normAutofit/>
          </a:bodyPr>
          <a:lstStyle/>
          <a:p>
            <a:pPr marL="285750" indent="-285750" algn="just">
              <a:lnSpc>
                <a:spcPct val="150000"/>
              </a:lnSpc>
              <a:spcAft>
                <a:spcPts val="600"/>
              </a:spcAft>
              <a:buFont typeface="Calibri" panose="020F0502020204030204" pitchFamily="34" charset="0"/>
              <a:buChar char="•"/>
            </a:pPr>
            <a:r>
              <a:rPr lang="en-US" sz="2400" dirty="0">
                <a:solidFill>
                  <a:schemeClr val="tx1">
                    <a:lumMod val="75000"/>
                    <a:lumOff val="25000"/>
                  </a:schemeClr>
                </a:solidFill>
              </a:rPr>
              <a:t>Whether Advance received from Customers in pertaining to Services or Goods?</a:t>
            </a:r>
            <a:endParaRPr lang="en-US" sz="2400" dirty="0">
              <a:solidFill>
                <a:schemeClr val="tx1">
                  <a:lumMod val="75000"/>
                  <a:lumOff val="25000"/>
                </a:schemeClr>
              </a:solidFill>
            </a:endParaRPr>
          </a:p>
          <a:p>
            <a:pPr marL="285750" indent="-285750" algn="just">
              <a:lnSpc>
                <a:spcPct val="150000"/>
              </a:lnSpc>
              <a:spcAft>
                <a:spcPts val="600"/>
              </a:spcAft>
              <a:buFont typeface="Calibri" panose="020F0502020204030204" pitchFamily="34" charset="0"/>
              <a:buChar char="•"/>
            </a:pPr>
            <a:r>
              <a:rPr lang="en-US" sz="2400" dirty="0">
                <a:solidFill>
                  <a:schemeClr val="tx1">
                    <a:lumMod val="75000"/>
                    <a:lumOff val="25000"/>
                  </a:schemeClr>
                </a:solidFill>
              </a:rPr>
              <a:t>Whether GST paid on the advances received from Customers towards provision of services?</a:t>
            </a:r>
            <a:endParaRPr lang="en-US" sz="2400" dirty="0">
              <a:solidFill>
                <a:schemeClr val="tx1">
                  <a:lumMod val="75000"/>
                  <a:lumOff val="25000"/>
                </a:schemeClr>
              </a:solidFill>
            </a:endParaRPr>
          </a:p>
          <a:p>
            <a:pPr marL="285750" indent="-285750" algn="just">
              <a:lnSpc>
                <a:spcPct val="150000"/>
              </a:lnSpc>
              <a:spcAft>
                <a:spcPts val="600"/>
              </a:spcAft>
              <a:buFont typeface="Calibri" panose="020F0502020204030204" pitchFamily="34" charset="0"/>
              <a:buChar char="•"/>
            </a:pPr>
            <a:r>
              <a:rPr lang="en-US" sz="2400" dirty="0">
                <a:solidFill>
                  <a:schemeClr val="tx1">
                    <a:lumMod val="75000"/>
                    <a:lumOff val="25000"/>
                  </a:schemeClr>
                </a:solidFill>
              </a:rPr>
              <a:t>Whether the advances has been properly adjusted against the invoices raised?</a:t>
            </a:r>
            <a:endParaRPr lang="en-US" sz="2400" dirty="0">
              <a:solidFill>
                <a:schemeClr val="tx1">
                  <a:lumMod val="75000"/>
                  <a:lumOff val="25000"/>
                </a:schemeClr>
              </a:solidFill>
            </a:endParaRPr>
          </a:p>
          <a:p>
            <a:pPr marL="285750" indent="-285750" algn="just">
              <a:lnSpc>
                <a:spcPct val="150000"/>
              </a:lnSpc>
              <a:spcAft>
                <a:spcPts val="600"/>
              </a:spcAft>
              <a:buFont typeface="Calibri" panose="020F0502020204030204" pitchFamily="34" charset="0"/>
              <a:buChar char="•"/>
            </a:pPr>
            <a:r>
              <a:rPr lang="en-US" sz="2400" dirty="0">
                <a:solidFill>
                  <a:schemeClr val="tx1">
                    <a:lumMod val="75000"/>
                    <a:lumOff val="25000"/>
                  </a:schemeClr>
                </a:solidFill>
              </a:rPr>
              <a:t>Whether there is any double payment of taxes?</a:t>
            </a:r>
            <a:endParaRPr lang="en-US" sz="2400" dirty="0">
              <a:solidFill>
                <a:schemeClr val="tx1">
                  <a:lumMod val="75000"/>
                  <a:lumOff val="25000"/>
                </a:schemeClr>
              </a:solidFill>
            </a:endParaRPr>
          </a:p>
          <a:p>
            <a:pPr marL="285750" indent="-285750" algn="just">
              <a:lnSpc>
                <a:spcPct val="150000"/>
              </a:lnSpc>
              <a:spcAft>
                <a:spcPts val="600"/>
              </a:spcAft>
              <a:buFont typeface="Calibri" panose="020F0502020204030204" pitchFamily="34" charset="0"/>
              <a:buChar char="•"/>
            </a:pPr>
            <a:r>
              <a:rPr lang="en-US" sz="2400" dirty="0">
                <a:solidFill>
                  <a:schemeClr val="tx1">
                    <a:lumMod val="75000"/>
                    <a:lumOff val="25000"/>
                  </a:schemeClr>
                </a:solidFill>
              </a:rPr>
              <a:t>Whether there are any unpaid Indirect Tax liabilities and action thereon? </a:t>
            </a:r>
            <a:endParaRPr lang="en-US" sz="2400" dirty="0">
              <a:solidFill>
                <a:schemeClr val="tx1">
                  <a:lumMod val="75000"/>
                  <a:lumOff val="2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 name="Rectangle 61"/>
          <p:cNvSpPr>
            <a:spLocks noGrp="1" noRot="1" noChangeAspect="1" noMove="1" noResize="1" noEditPoints="1" noAdjustHandles="1" noChangeArrowheads="1" noChangeShapeType="1" noTextEdit="1"/>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4" name="Straight Connector 63"/>
          <p:cNvCxnSpPr>
            <a:cxnSpLocks noGrp="1" noRot="1" noChangeAspect="1" noMove="1" noResize="1" noEditPoints="1" noAdjustHandles="1" noChangeArrowheads="1" noChangeShapeType="1"/>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66" name="Rectangle 65"/>
          <p:cNvSpPr>
            <a:spLocks noGrp="1" noRot="1" noChangeAspect="1" noMove="1" noResize="1" noEditPoints="1" noAdjustHandles="1" noChangeArrowheads="1" noChangeShapeType="1" noTextEdit="1"/>
          </p:cNvSpPr>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1"/>
          <a:srcRect l="3656" t="40688" r="22723" b="19902"/>
          <a:stretch>
            <a:fillRect/>
          </a:stretch>
        </p:blipFill>
        <p:spPr bwMode="auto">
          <a:xfrm>
            <a:off x="216310" y="265486"/>
            <a:ext cx="11828206" cy="3996638"/>
          </a:xfrm>
          <a:prstGeom prst="rect">
            <a:avLst/>
          </a:prstGeom>
        </p:spPr>
      </p:pic>
      <p:sp>
        <p:nvSpPr>
          <p:cNvPr id="68" name="Rectangle 67"/>
          <p:cNvSpPr>
            <a:spLocks noGrp="1" noRot="1" noChangeAspect="1" noMove="1" noResize="1" noEditPoints="1" noAdjustHandles="1" noChangeArrowheads="1" noChangeShapeType="1" noTextEdit="1"/>
          </p:cNvSpPr>
          <p:nvPr/>
        </p:nvSpPr>
        <p:spPr bwMode="white">
          <a:xfrm>
            <a:off x="0" y="4551037"/>
            <a:ext cx="12192000" cy="230696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idx="4294967295"/>
          </p:nvPr>
        </p:nvSpPr>
        <p:spPr>
          <a:xfrm>
            <a:off x="632900" y="4905662"/>
            <a:ext cx="7330353" cy="1541176"/>
          </a:xfrm>
        </p:spPr>
        <p:txBody>
          <a:bodyPr vert="horz" lIns="91440" tIns="45720" rIns="91440" bIns="45720" rtlCol="0" anchor="ctr">
            <a:normAutofit/>
          </a:bodyPr>
          <a:lstStyle/>
          <a:p>
            <a:pPr algn="r"/>
            <a:r>
              <a:rPr lang="en-US" sz="4800">
                <a:solidFill>
                  <a:srgbClr val="FFFFFF"/>
                </a:solidFill>
              </a:rPr>
              <a:t>GST – Review of Balance Sheet</a:t>
            </a:r>
            <a:endParaRPr lang="en-US" sz="4800">
              <a:solidFill>
                <a:srgbClr val="FFFFFF"/>
              </a:solidFill>
            </a:endParaRPr>
          </a:p>
        </p:txBody>
      </p:sp>
      <p:cxnSp>
        <p:nvCxnSpPr>
          <p:cNvPr id="70" name="Straight Connector 69"/>
          <p:cNvCxnSpPr>
            <a:cxnSpLocks noGrp="1" noRot="1" noChangeAspect="1" noMove="1" noResize="1" noEditPoints="1" noAdjustHandles="1" noChangeArrowheads="1" noChangeShapeType="1"/>
          </p:cNvCxnSpPr>
          <p:nvPr/>
        </p:nvCxnSpPr>
        <p:spPr>
          <a:xfrm rot="16200000">
            <a:off x="7532847" y="5676251"/>
            <a:ext cx="11887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48"/>
          <p:cNvSpPr>
            <a:spLocks noGrp="1" noRot="1" noChangeAspect="1" noMove="1" noResize="1" noEditPoints="1" noAdjustHandles="1" noChangeArrowheads="1" noChangeShapeType="1" noTextEdit="1"/>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1" name="Straight Connector 50"/>
          <p:cNvCxnSpPr>
            <a:cxnSpLocks noGrp="1" noRot="1" noChangeAspect="1" noMove="1" noResize="1" noEditPoints="1" noAdjustHandles="1" noChangeArrowheads="1" noChangeShapeType="1"/>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53" name="Rectangle 52"/>
          <p:cNvSpPr>
            <a:spLocks noGrp="1" noRot="1" noChangeAspect="1" noMove="1" noResize="1" noEditPoints="1" noAdjustHandles="1" noChangeArrowheads="1" noChangeShapeType="1" noTextEdit="1"/>
          </p:cNvSpPr>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55" name="Rectangle 54"/>
          <p:cNvSpPr>
            <a:spLocks noGrp="1" noRot="1" noChangeAspect="1" noMove="1" noResize="1" noEditPoints="1" noAdjustHandles="1" noChangeArrowheads="1" noChangeShapeType="1" noTextEdit="1"/>
          </p:cNvSpPr>
          <p:nvPr/>
        </p:nvSpPr>
        <p:spPr>
          <a:xfrm>
            <a:off x="16" y="-1"/>
            <a:ext cx="4648593"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idx="4294967295"/>
          </p:nvPr>
        </p:nvSpPr>
        <p:spPr>
          <a:xfrm>
            <a:off x="492369" y="605896"/>
            <a:ext cx="3642309" cy="5646208"/>
          </a:xfrm>
        </p:spPr>
        <p:txBody>
          <a:bodyPr vert="horz" lIns="91440" tIns="45720" rIns="91440" bIns="45720" rtlCol="0" anchor="ctr">
            <a:normAutofit/>
          </a:bodyPr>
          <a:lstStyle/>
          <a:p>
            <a:r>
              <a:rPr lang="en-US" sz="4400" dirty="0">
                <a:solidFill>
                  <a:srgbClr val="FFFFFF"/>
                </a:solidFill>
              </a:rPr>
              <a:t>GST – Review of Balance Sheet</a:t>
            </a:r>
            <a:endParaRPr lang="en-US" sz="4400" dirty="0">
              <a:solidFill>
                <a:srgbClr val="FFFFFF"/>
              </a:solidFill>
            </a:endParaRPr>
          </a:p>
        </p:txBody>
      </p:sp>
      <p:sp>
        <p:nvSpPr>
          <p:cNvPr id="57" name="Rectangle 56"/>
          <p:cNvSpPr>
            <a:spLocks noGrp="1" noRot="1" noChangeAspect="1" noMove="1" noResize="1" noEditPoints="1" noAdjustHandles="1" noChangeArrowheads="1" noChangeShapeType="1" noTextEdit="1"/>
          </p:cNvSpPr>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3"/>
          <p:cNvSpPr txBox="1"/>
          <p:nvPr/>
        </p:nvSpPr>
        <p:spPr>
          <a:xfrm>
            <a:off x="5231958" y="605896"/>
            <a:ext cx="6392595" cy="5646208"/>
          </a:xfrm>
          <a:prstGeom prst="rect">
            <a:avLst/>
          </a:prstGeom>
        </p:spPr>
        <p:txBody>
          <a:bodyPr vert="horz" lIns="0" tIns="45720" rIns="0" bIns="45720" rtlCol="0" anchor="ctr">
            <a:normAutofit/>
          </a:bodyPr>
          <a:lstStyle/>
          <a:p>
            <a:pPr marL="285750" indent="-285750" algn="just">
              <a:lnSpc>
                <a:spcPct val="150000"/>
              </a:lnSpc>
              <a:spcAft>
                <a:spcPts val="600"/>
              </a:spcAft>
              <a:buFont typeface="Calibri" panose="020F0502020204030204" pitchFamily="34" charset="0"/>
              <a:buChar char="•"/>
            </a:pPr>
            <a:r>
              <a:rPr lang="en-US" sz="2400" dirty="0">
                <a:solidFill>
                  <a:schemeClr val="tx1">
                    <a:lumMod val="75000"/>
                    <a:lumOff val="25000"/>
                  </a:schemeClr>
                </a:solidFill>
              </a:rPr>
              <a:t>Whether any assets installed at the location other than the location covered under GST registration?</a:t>
            </a:r>
            <a:endParaRPr lang="en-US" sz="2400" dirty="0">
              <a:solidFill>
                <a:schemeClr val="tx1">
                  <a:lumMod val="75000"/>
                  <a:lumOff val="25000"/>
                </a:schemeClr>
              </a:solidFill>
            </a:endParaRPr>
          </a:p>
          <a:p>
            <a:pPr marL="285750" indent="-285750" algn="just">
              <a:lnSpc>
                <a:spcPct val="150000"/>
              </a:lnSpc>
              <a:spcAft>
                <a:spcPts val="600"/>
              </a:spcAft>
              <a:buFont typeface="Calibri" panose="020F0502020204030204" pitchFamily="34" charset="0"/>
              <a:buChar char="•"/>
            </a:pPr>
            <a:r>
              <a:rPr lang="en-US" sz="2400" dirty="0">
                <a:solidFill>
                  <a:schemeClr val="tx1">
                    <a:lumMod val="75000"/>
                    <a:lumOff val="25000"/>
                  </a:schemeClr>
                </a:solidFill>
              </a:rPr>
              <a:t>Whether GST has been discharged on the asset disposal / sale?</a:t>
            </a:r>
            <a:endParaRPr lang="en-US" sz="2400" dirty="0">
              <a:solidFill>
                <a:schemeClr val="tx1">
                  <a:lumMod val="75000"/>
                  <a:lumOff val="25000"/>
                </a:schemeClr>
              </a:solidFill>
            </a:endParaRPr>
          </a:p>
          <a:p>
            <a:pPr marL="285750" indent="-285750" algn="just">
              <a:lnSpc>
                <a:spcPct val="150000"/>
              </a:lnSpc>
              <a:spcAft>
                <a:spcPts val="600"/>
              </a:spcAft>
              <a:buFont typeface="Calibri" panose="020F0502020204030204" pitchFamily="34" charset="0"/>
              <a:buChar char="•"/>
            </a:pPr>
            <a:r>
              <a:rPr lang="en-US" sz="2400" dirty="0">
                <a:solidFill>
                  <a:schemeClr val="tx1">
                    <a:lumMod val="75000"/>
                    <a:lumOff val="25000"/>
                  </a:schemeClr>
                </a:solidFill>
              </a:rPr>
              <a:t>Whether GST on capital goods is wrongly considered for computation of GST refund in case of exports? </a:t>
            </a:r>
            <a:endParaRPr lang="en-US" sz="2400" dirty="0">
              <a:solidFill>
                <a:schemeClr val="tx1">
                  <a:lumMod val="75000"/>
                  <a:lumOff val="25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48"/>
          <p:cNvSpPr>
            <a:spLocks noGrp="1" noRot="1" noChangeAspect="1" noMove="1" noResize="1" noEditPoints="1" noAdjustHandles="1" noChangeArrowheads="1" noChangeShapeType="1" noTextEdit="1"/>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1" name="Straight Connector 50"/>
          <p:cNvCxnSpPr>
            <a:cxnSpLocks noGrp="1" noRot="1" noChangeAspect="1" noMove="1" noResize="1" noEditPoints="1" noAdjustHandles="1" noChangeArrowheads="1" noChangeShapeType="1"/>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53" name="Rectangle 52"/>
          <p:cNvSpPr>
            <a:spLocks noGrp="1" noRot="1" noChangeAspect="1" noMove="1" noResize="1" noEditPoints="1" noAdjustHandles="1" noChangeArrowheads="1" noChangeShapeType="1" noTextEdit="1"/>
          </p:cNvSpPr>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55" name="Rectangle 54"/>
          <p:cNvSpPr>
            <a:spLocks noGrp="1" noRot="1" noChangeAspect="1" noMove="1" noResize="1" noEditPoints="1" noAdjustHandles="1" noChangeArrowheads="1" noChangeShapeType="1" noTextEdit="1"/>
          </p:cNvSpPr>
          <p:nvPr/>
        </p:nvSpPr>
        <p:spPr>
          <a:xfrm>
            <a:off x="16" y="-1"/>
            <a:ext cx="4648593"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idx="4294967295"/>
          </p:nvPr>
        </p:nvSpPr>
        <p:spPr>
          <a:xfrm>
            <a:off x="492369" y="605896"/>
            <a:ext cx="3642309" cy="5646208"/>
          </a:xfrm>
        </p:spPr>
        <p:txBody>
          <a:bodyPr vert="horz" lIns="91440" tIns="45720" rIns="91440" bIns="45720" rtlCol="0" anchor="ctr">
            <a:normAutofit/>
          </a:bodyPr>
          <a:lstStyle/>
          <a:p>
            <a:r>
              <a:rPr lang="en-US" sz="4400" dirty="0">
                <a:solidFill>
                  <a:srgbClr val="FFFFFF"/>
                </a:solidFill>
              </a:rPr>
              <a:t>GST – Review of Profit &amp; </a:t>
            </a:r>
            <a:r>
              <a:rPr lang="en-US" sz="4400">
                <a:solidFill>
                  <a:srgbClr val="FFFFFF"/>
                </a:solidFill>
              </a:rPr>
              <a:t>Loss Accounts</a:t>
            </a:r>
            <a:endParaRPr lang="en-US" sz="4400" dirty="0">
              <a:solidFill>
                <a:srgbClr val="FFFFFF"/>
              </a:solidFill>
            </a:endParaRPr>
          </a:p>
        </p:txBody>
      </p:sp>
      <p:sp>
        <p:nvSpPr>
          <p:cNvPr id="57" name="Rectangle 56"/>
          <p:cNvSpPr>
            <a:spLocks noGrp="1" noRot="1" noChangeAspect="1" noMove="1" noResize="1" noEditPoints="1" noAdjustHandles="1" noChangeArrowheads="1" noChangeShapeType="1" noTextEdit="1"/>
          </p:cNvSpPr>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p:cNvPicPr>
            <a:picLocks noChangeAspect="1"/>
          </p:cNvPicPr>
          <p:nvPr/>
        </p:nvPicPr>
        <p:blipFill rotWithShape="1">
          <a:blip r:embed="rId1"/>
          <a:srcRect l="31965" t="37562" r="12721" b="35628"/>
          <a:stretch>
            <a:fillRect/>
          </a:stretch>
        </p:blipFill>
        <p:spPr>
          <a:xfrm>
            <a:off x="4748981" y="1677613"/>
            <a:ext cx="7275871" cy="3395833"/>
          </a:xfrm>
          <a:prstGeom prst="rect">
            <a:avLst/>
          </a:prstGeom>
        </p:spPr>
      </p:pic>
    </p:spTree>
  </p:cSld>
  <p:clrMapOvr>
    <a:masterClrMapping/>
  </p:clrMapOvr>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1">
    <a:dk1>
      <a:sysClr val="windowText" lastClr="000000"/>
    </a:dk1>
    <a:lt1>
      <a:sysClr val="window" lastClr="FFFFFF"/>
    </a:lt1>
    <a:dk2>
      <a:srgbClr val="39302A"/>
    </a:dk2>
    <a:lt2>
      <a:srgbClr val="E5DEDB"/>
    </a:lt2>
    <a:accent1>
      <a:srgbClr val="F36826"/>
    </a:accent1>
    <a:accent2>
      <a:srgbClr val="FB8E09"/>
    </a:accent2>
    <a:accent3>
      <a:srgbClr val="D48B32"/>
    </a:accent3>
    <a:accent4>
      <a:srgbClr val="E64823"/>
    </a:accent4>
    <a:accent5>
      <a:srgbClr val="FFCA08"/>
    </a:accent5>
    <a:accent6>
      <a:srgbClr val="AF695B"/>
    </a:accent6>
    <a:hlink>
      <a:srgbClr val="2998E3"/>
    </a:hlink>
    <a:folHlink>
      <a:srgbClr val="7F723D"/>
    </a:folHlink>
  </a:clrScheme>
</a:themeOverride>
</file>

<file path=ppt/theme/themeOverride2.xml><?xml version="1.0" encoding="utf-8"?>
<a:themeOverride xmlns:a="http://schemas.openxmlformats.org/drawingml/2006/main">
  <a:clrScheme name="Custom 41">
    <a:dk1>
      <a:sysClr val="windowText" lastClr="000000"/>
    </a:dk1>
    <a:lt1>
      <a:sysClr val="window" lastClr="FFFFFF"/>
    </a:lt1>
    <a:dk2>
      <a:srgbClr val="39302A"/>
    </a:dk2>
    <a:lt2>
      <a:srgbClr val="E5DEDB"/>
    </a:lt2>
    <a:accent1>
      <a:srgbClr val="F36826"/>
    </a:accent1>
    <a:accent2>
      <a:srgbClr val="FB8E09"/>
    </a:accent2>
    <a:accent3>
      <a:srgbClr val="D48B32"/>
    </a:accent3>
    <a:accent4>
      <a:srgbClr val="E64823"/>
    </a:accent4>
    <a:accent5>
      <a:srgbClr val="FFCA08"/>
    </a:accent5>
    <a:accent6>
      <a:srgbClr val="AF695B"/>
    </a:accent6>
    <a:hlink>
      <a:srgbClr val="2998E3"/>
    </a:hlink>
    <a:folHlink>
      <a:srgbClr val="7F723D"/>
    </a:folHlink>
  </a:clrScheme>
</a:themeOverride>
</file>

<file path=docProps/app.xml><?xml version="1.0" encoding="utf-8"?>
<Properties xmlns="http://schemas.openxmlformats.org/officeDocument/2006/extended-properties" xmlns:vt="http://schemas.openxmlformats.org/officeDocument/2006/docPropsVTypes">
  <TotalTime>0</TotalTime>
  <Words>8361</Words>
  <Application>WPS Presentation</Application>
  <PresentationFormat>Widescreen</PresentationFormat>
  <Paragraphs>268</Paragraphs>
  <Slides>34</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34</vt:i4>
      </vt:variant>
    </vt:vector>
  </HeadingPairs>
  <TitlesOfParts>
    <vt:vector size="44" baseType="lpstr">
      <vt:lpstr>Arial</vt:lpstr>
      <vt:lpstr>SimSun</vt:lpstr>
      <vt:lpstr>Wingdings</vt:lpstr>
      <vt:lpstr>Calibri</vt:lpstr>
      <vt:lpstr>Franklin Gothic Book</vt:lpstr>
      <vt:lpstr>Bookman Old Style</vt:lpstr>
      <vt:lpstr>Microsoft YaHei</vt:lpstr>
      <vt:lpstr>Arial Unicode MS</vt:lpstr>
      <vt:lpstr>Tw Cen MT</vt:lpstr>
      <vt:lpstr>1_RetrospectVTI</vt:lpstr>
      <vt:lpstr>Study of financial statements from GST point of view-Balance-sheet, Trial Balance, Notes to accounts etc</vt:lpstr>
      <vt:lpstr>Coverage </vt:lpstr>
      <vt:lpstr>Annual Report</vt:lpstr>
      <vt:lpstr>Which information is relevant from Annual Report?</vt:lpstr>
      <vt:lpstr>GST – Review of Balance Sheet</vt:lpstr>
      <vt:lpstr>GST – Review of Balance Sheet</vt:lpstr>
      <vt:lpstr>GST – Review of Balance Sheet</vt:lpstr>
      <vt:lpstr>GST – Review of Balance Sheet</vt:lpstr>
      <vt:lpstr>GST – Review of Profit &amp; Loss Accounts</vt:lpstr>
      <vt:lpstr>GST – Review of Profit &amp; Loss Accounts</vt:lpstr>
      <vt:lpstr>GST – Review of Profit &amp; Loss Accounts</vt:lpstr>
      <vt:lpstr>GST – Review of Profit &amp; Loss Accounts</vt:lpstr>
      <vt:lpstr>GST – Review of Profit &amp; Loss Accounts</vt:lpstr>
      <vt:lpstr>GST – Review of Profit &amp; Loss Accounts</vt:lpstr>
      <vt:lpstr>GST – Review of Profit &amp; Loss Accounts</vt:lpstr>
      <vt:lpstr>GST – Review of Profit &amp; Loss Accounts</vt:lpstr>
      <vt:lpstr>GST – Notes to Accounts</vt:lpstr>
      <vt:lpstr>GST – Notes to Accounts</vt:lpstr>
      <vt:lpstr>GST – Notes to Accounts</vt:lpstr>
      <vt:lpstr>GST – Review of Trial Balance</vt:lpstr>
      <vt:lpstr>GST – Review of Trial Balance</vt:lpstr>
      <vt:lpstr>GST – Review of Trial Balance</vt:lpstr>
      <vt:lpstr>GST – Review of Trial Balance</vt:lpstr>
      <vt:lpstr>GST – Other Transactions which can be reviewed from Trial Balance / Notes</vt:lpstr>
      <vt:lpstr>GST – Other Transactions which can be reviewed from Trial Balance / Notes</vt:lpstr>
      <vt:lpstr>GST – Other Transactions which can be reviewed from Trial Balance / Notes</vt:lpstr>
      <vt:lpstr>Ratio Analysis			</vt:lpstr>
      <vt:lpstr>Use of Ratios (Goods)-1</vt:lpstr>
      <vt:lpstr>Use of Ratios (Goods)-2  Total Inward Supply Costs --------------------- Total Outward Supply Value  Source: Monthly GSTR</vt:lpstr>
      <vt:lpstr>Use of Ratios (Goods)  </vt:lpstr>
      <vt:lpstr>Use of Ratios (Goods)  </vt:lpstr>
      <vt:lpstr>Use of Ratios (Goods)  </vt:lpstr>
      <vt:lpstr>Use of Ratios – Sample Case study</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ICMAI Conclave - GST Audit Issues</dc:title>
  <dc:creator>Darshan Baheti</dc:creator>
  <cp:lastModifiedBy>SHWETALI.SHELAR</cp:lastModifiedBy>
  <cp:revision>19</cp:revision>
  <dcterms:created xsi:type="dcterms:W3CDTF">2021-03-20T11:11:00Z</dcterms:created>
  <dcterms:modified xsi:type="dcterms:W3CDTF">2023-03-02T11:04:35Z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A3603172227B43A5A1464BBC829ECA7D</vt:lpwstr>
  </property>
  <property fmtid="{D5CDD505-2E9C-101B-9397-08002B2CF9AE}" pid="3" name="KSOProductBuildVer">
    <vt:lpwstr>1033-11.2.0.11486</vt:lpwstr>
  </property>
</Properties>
</file>