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70"/>
  </p:notesMasterIdLst>
  <p:handoutMasterIdLst>
    <p:handoutMasterId r:id="rId71"/>
  </p:handoutMasterIdLst>
  <p:sldIdLst>
    <p:sldId id="527" r:id="rId5"/>
    <p:sldId id="577" r:id="rId6"/>
    <p:sldId id="290" r:id="rId7"/>
    <p:sldId id="314" r:id="rId8"/>
    <p:sldId id="578" r:id="rId9"/>
    <p:sldId id="315" r:id="rId10"/>
    <p:sldId id="311" r:id="rId11"/>
    <p:sldId id="579" r:id="rId12"/>
    <p:sldId id="580" r:id="rId13"/>
    <p:sldId id="581" r:id="rId14"/>
    <p:sldId id="582" r:id="rId15"/>
    <p:sldId id="583" r:id="rId16"/>
    <p:sldId id="584" r:id="rId17"/>
    <p:sldId id="588" r:id="rId18"/>
    <p:sldId id="589" r:id="rId19"/>
    <p:sldId id="590" r:id="rId20"/>
    <p:sldId id="591" r:id="rId21"/>
    <p:sldId id="592" r:id="rId22"/>
    <p:sldId id="593" r:id="rId23"/>
    <p:sldId id="594" r:id="rId24"/>
    <p:sldId id="595" r:id="rId25"/>
    <p:sldId id="596" r:id="rId26"/>
    <p:sldId id="597" r:id="rId27"/>
    <p:sldId id="598" r:id="rId28"/>
    <p:sldId id="599" r:id="rId29"/>
    <p:sldId id="600" r:id="rId30"/>
    <p:sldId id="601" r:id="rId31"/>
    <p:sldId id="602" r:id="rId32"/>
    <p:sldId id="394" r:id="rId33"/>
    <p:sldId id="567" r:id="rId34"/>
    <p:sldId id="363" r:id="rId35"/>
    <p:sldId id="494" r:id="rId36"/>
    <p:sldId id="318" r:id="rId37"/>
    <p:sldId id="605" r:id="rId38"/>
    <p:sldId id="618" r:id="rId39"/>
    <p:sldId id="266" r:id="rId40"/>
    <p:sldId id="606" r:id="rId41"/>
    <p:sldId id="607" r:id="rId42"/>
    <p:sldId id="269" r:id="rId43"/>
    <p:sldId id="608" r:id="rId44"/>
    <p:sldId id="609" r:id="rId45"/>
    <p:sldId id="610" r:id="rId46"/>
    <p:sldId id="273" r:id="rId47"/>
    <p:sldId id="611" r:id="rId48"/>
    <p:sldId id="612" r:id="rId49"/>
    <p:sldId id="276" r:id="rId50"/>
    <p:sldId id="613" r:id="rId51"/>
    <p:sldId id="614" r:id="rId52"/>
    <p:sldId id="615" r:id="rId53"/>
    <p:sldId id="616" r:id="rId54"/>
    <p:sldId id="570" r:id="rId55"/>
    <p:sldId id="604" r:id="rId56"/>
    <p:sldId id="603" r:id="rId57"/>
    <p:sldId id="572" r:id="rId58"/>
    <p:sldId id="617" r:id="rId59"/>
    <p:sldId id="569" r:id="rId60"/>
    <p:sldId id="568" r:id="rId61"/>
    <p:sldId id="498" r:id="rId62"/>
    <p:sldId id="500" r:id="rId63"/>
    <p:sldId id="586" r:id="rId64"/>
    <p:sldId id="574" r:id="rId65"/>
    <p:sldId id="587" r:id="rId66"/>
    <p:sldId id="575" r:id="rId67"/>
    <p:sldId id="585" r:id="rId68"/>
    <p:sldId id="368" r:id="rId69"/>
  </p:sldIdLst>
  <p:sldSz cx="12192000" cy="6858000"/>
  <p:notesSz cx="7102475" cy="102330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7D"/>
    <a:srgbClr val="004B64"/>
    <a:srgbClr val="00417D"/>
    <a:srgbClr val="0041B4"/>
    <a:srgbClr val="00327D"/>
    <a:srgbClr val="003278"/>
    <a:srgbClr val="003200"/>
    <a:srgbClr val="FF327D"/>
    <a:srgbClr val="003296"/>
    <a:srgbClr val="0041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59" autoAdjust="0"/>
    <p:restoredTop sz="94249" autoAdjust="0"/>
  </p:normalViewPr>
  <p:slideViewPr>
    <p:cSldViewPr snapToGrid="0">
      <p:cViewPr varScale="1">
        <p:scale>
          <a:sx n="70" d="100"/>
          <a:sy n="70" d="100"/>
        </p:scale>
        <p:origin x="552" y="66"/>
      </p:cViewPr>
      <p:guideLst/>
    </p:cSldViewPr>
  </p:slideViewPr>
  <p:outlineViewPr>
    <p:cViewPr>
      <p:scale>
        <a:sx n="33" d="100"/>
        <a:sy n="33" d="100"/>
      </p:scale>
      <p:origin x="0" y="-22590"/>
    </p:cViewPr>
  </p:outlineViewPr>
  <p:notesTextViewPr>
    <p:cViewPr>
      <p:scale>
        <a:sx n="1" d="1"/>
        <a:sy n="1" d="1"/>
      </p:scale>
      <p:origin x="0" y="0"/>
    </p:cViewPr>
  </p:notesTextViewPr>
  <p:sorterViewPr>
    <p:cViewPr>
      <p:scale>
        <a:sx n="100" d="100"/>
        <a:sy n="100" d="100"/>
      </p:scale>
      <p:origin x="0" y="-19260"/>
    </p:cViewPr>
  </p:sorterViewPr>
  <p:notesViewPr>
    <p:cSldViewPr snapToGrid="0">
      <p:cViewPr>
        <p:scale>
          <a:sx n="40" d="100"/>
          <a:sy n="40" d="100"/>
        </p:scale>
        <p:origin x="3084" y="28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496604-F4DC-4D07-BE84-01C0EF23B3B3}" type="doc">
      <dgm:prSet loTypeId="urn:microsoft.com/office/officeart/2005/8/layout/hierarchy2" loCatId="hierarchy" qsTypeId="urn:microsoft.com/office/officeart/2005/8/quickstyle/simple1" qsCatId="simple" csTypeId="urn:microsoft.com/office/officeart/2005/8/colors/accent0_2" csCatId="mainScheme" phldr="1"/>
      <dgm:spPr/>
      <dgm:t>
        <a:bodyPr/>
        <a:lstStyle/>
        <a:p>
          <a:endParaRPr lang="en-US"/>
        </a:p>
      </dgm:t>
    </dgm:pt>
    <dgm:pt modelId="{FFDBD265-30E0-4D95-B7C9-76FECB5E456D}">
      <dgm:prSet phldrT="[Text]" custT="1"/>
      <dgm:spPr>
        <a:solidFill>
          <a:schemeClr val="accent6">
            <a:lumMod val="40000"/>
            <a:lumOff val="60000"/>
          </a:schemeClr>
        </a:solidFill>
      </dgm:spPr>
      <dgm:t>
        <a:bodyPr/>
        <a:lstStyle/>
        <a:p>
          <a:pPr algn="just"/>
          <a:r>
            <a:rPr lang="en-US" sz="2000" dirty="0">
              <a:solidFill>
                <a:schemeClr val="tx1"/>
              </a:solidFill>
              <a:latin typeface="Cambria" pitchFamily="18" charset="0"/>
              <a:ea typeface="Cambria" pitchFamily="18" charset="0"/>
            </a:rPr>
            <a:t>As per Section 12(2) of CGST ACT, time of supply of goods shall be </a:t>
          </a:r>
          <a:r>
            <a:rPr lang="en-US" sz="2000" b="1" u="sng" dirty="0">
              <a:solidFill>
                <a:schemeClr val="tx1"/>
              </a:solidFill>
              <a:latin typeface="Cambria" pitchFamily="18" charset="0"/>
              <a:ea typeface="Cambria" pitchFamily="18" charset="0"/>
            </a:rPr>
            <a:t>earli</a:t>
          </a:r>
          <a:r>
            <a:rPr lang="en-US" sz="2000" b="1" u="none" dirty="0">
              <a:solidFill>
                <a:schemeClr val="tx1"/>
              </a:solidFill>
              <a:latin typeface="Cambria" pitchFamily="18" charset="0"/>
              <a:ea typeface="Cambria" pitchFamily="18" charset="0"/>
            </a:rPr>
            <a:t>er of invoice/ payment, i.e., –</a:t>
          </a:r>
        </a:p>
      </dgm:t>
    </dgm:pt>
    <dgm:pt modelId="{ACF9303C-87C1-4CB9-8C95-02D4252E963D}" type="parTrans" cxnId="{9C990D38-8F32-4E51-A540-E45D6E4CB03B}">
      <dgm:prSet/>
      <dgm:spPr/>
      <dgm:t>
        <a:bodyPr/>
        <a:lstStyle/>
        <a:p>
          <a:endParaRPr lang="en-US" sz="1600">
            <a:latin typeface="Cambria" pitchFamily="18" charset="0"/>
            <a:ea typeface="Cambria" pitchFamily="18" charset="0"/>
          </a:endParaRPr>
        </a:p>
      </dgm:t>
    </dgm:pt>
    <dgm:pt modelId="{9E464388-6FDD-45FD-B9B6-771E1631A157}" type="sibTrans" cxnId="{9C990D38-8F32-4E51-A540-E45D6E4CB03B}">
      <dgm:prSet/>
      <dgm:spPr/>
      <dgm:t>
        <a:bodyPr/>
        <a:lstStyle/>
        <a:p>
          <a:endParaRPr lang="en-US" sz="1600">
            <a:latin typeface="Cambria" pitchFamily="18" charset="0"/>
            <a:ea typeface="Cambria" pitchFamily="18" charset="0"/>
          </a:endParaRPr>
        </a:p>
      </dgm:t>
    </dgm:pt>
    <dgm:pt modelId="{7C99092D-8726-45D5-B1F1-6263DBD0B31D}">
      <dgm:prSet custT="1"/>
      <dgm:spPr/>
      <dgm:t>
        <a:bodyPr/>
        <a:lstStyle/>
        <a:p>
          <a:pPr marL="87313" indent="0" algn="just"/>
          <a:r>
            <a:rPr lang="en-US" sz="1800" dirty="0">
              <a:solidFill>
                <a:schemeClr val="tx1"/>
              </a:solidFill>
              <a:latin typeface="Cambria" pitchFamily="18" charset="0"/>
              <a:ea typeface="Cambria" pitchFamily="18" charset="0"/>
            </a:rPr>
            <a:t>Date on which </a:t>
          </a:r>
          <a:r>
            <a:rPr lang="en-US" sz="1800" b="1" dirty="0">
              <a:solidFill>
                <a:schemeClr val="tx1"/>
              </a:solidFill>
              <a:latin typeface="Cambria" pitchFamily="18" charset="0"/>
              <a:ea typeface="Cambria" pitchFamily="18" charset="0"/>
            </a:rPr>
            <a:t>payment is credited </a:t>
          </a:r>
          <a:r>
            <a:rPr lang="en-US" sz="1800" dirty="0">
              <a:solidFill>
                <a:schemeClr val="tx1"/>
              </a:solidFill>
              <a:latin typeface="Cambria" pitchFamily="18" charset="0"/>
              <a:ea typeface="Cambria" pitchFamily="18" charset="0"/>
            </a:rPr>
            <a:t>to the supplier’s bank a/c</a:t>
          </a:r>
        </a:p>
      </dgm:t>
    </dgm:pt>
    <dgm:pt modelId="{2BE2F905-9DAF-4B04-BEE3-09A322790F03}" type="parTrans" cxnId="{DA3243FB-15B6-404F-86FF-AD4A74EBBECA}">
      <dgm:prSet custT="1"/>
      <dgm:spPr/>
      <dgm:t>
        <a:bodyPr/>
        <a:lstStyle/>
        <a:p>
          <a:endParaRPr lang="en-US" sz="1600">
            <a:latin typeface="Cambria" pitchFamily="18" charset="0"/>
            <a:ea typeface="Cambria" pitchFamily="18" charset="0"/>
          </a:endParaRPr>
        </a:p>
      </dgm:t>
    </dgm:pt>
    <dgm:pt modelId="{33AB069C-8B7C-4F8B-8801-41DAA333E5B2}" type="sibTrans" cxnId="{DA3243FB-15B6-404F-86FF-AD4A74EBBECA}">
      <dgm:prSet/>
      <dgm:spPr/>
      <dgm:t>
        <a:bodyPr/>
        <a:lstStyle/>
        <a:p>
          <a:endParaRPr lang="en-US" sz="1600">
            <a:latin typeface="Cambria" pitchFamily="18" charset="0"/>
            <a:ea typeface="Cambria" pitchFamily="18" charset="0"/>
          </a:endParaRPr>
        </a:p>
      </dgm:t>
    </dgm:pt>
    <dgm:pt modelId="{2C4CA768-529D-4B4A-9C67-804321F0C83B}">
      <dgm:prSet custT="1"/>
      <dgm:spPr/>
      <dgm:t>
        <a:bodyPr/>
        <a:lstStyle/>
        <a:p>
          <a:pPr marL="87313" indent="0" algn="just"/>
          <a:r>
            <a:rPr lang="en-US" sz="1800" dirty="0">
              <a:solidFill>
                <a:schemeClr val="tx1"/>
              </a:solidFill>
              <a:latin typeface="Cambria" pitchFamily="18" charset="0"/>
              <a:ea typeface="Cambria" pitchFamily="18" charset="0"/>
            </a:rPr>
            <a:t>Date on which </a:t>
          </a:r>
          <a:r>
            <a:rPr lang="en-US" sz="1800" b="1" dirty="0">
              <a:solidFill>
                <a:schemeClr val="tx1"/>
              </a:solidFill>
              <a:latin typeface="Cambria" pitchFamily="18" charset="0"/>
              <a:ea typeface="Cambria" pitchFamily="18" charset="0"/>
            </a:rPr>
            <a:t>payment is entered in the books of supplier</a:t>
          </a:r>
          <a:endParaRPr lang="en-US" sz="1800" dirty="0">
            <a:solidFill>
              <a:schemeClr val="tx1"/>
            </a:solidFill>
            <a:latin typeface="Cambria" pitchFamily="18" charset="0"/>
            <a:ea typeface="Cambria" pitchFamily="18" charset="0"/>
          </a:endParaRPr>
        </a:p>
      </dgm:t>
    </dgm:pt>
    <dgm:pt modelId="{BE78F20D-CC4B-41B5-9230-36569F9F09E4}" type="parTrans" cxnId="{FB751972-9E40-4177-B81C-52FEF640C8D1}">
      <dgm:prSet custT="1"/>
      <dgm:spPr/>
      <dgm:t>
        <a:bodyPr/>
        <a:lstStyle/>
        <a:p>
          <a:endParaRPr lang="en-US" sz="1600">
            <a:latin typeface="Cambria" pitchFamily="18" charset="0"/>
            <a:ea typeface="Cambria" pitchFamily="18" charset="0"/>
          </a:endParaRPr>
        </a:p>
      </dgm:t>
    </dgm:pt>
    <dgm:pt modelId="{96CE9CDD-9E52-407B-BF93-A2B325CF17F1}" type="sibTrans" cxnId="{FB751972-9E40-4177-B81C-52FEF640C8D1}">
      <dgm:prSet/>
      <dgm:spPr/>
      <dgm:t>
        <a:bodyPr/>
        <a:lstStyle/>
        <a:p>
          <a:endParaRPr lang="en-US" sz="1600">
            <a:latin typeface="Cambria" pitchFamily="18" charset="0"/>
            <a:ea typeface="Cambria" pitchFamily="18" charset="0"/>
          </a:endParaRPr>
        </a:p>
      </dgm:t>
    </dgm:pt>
    <dgm:pt modelId="{E7110413-A838-4A68-983F-2E070775B07F}">
      <dgm:prSet custT="1"/>
      <dgm:spPr/>
      <dgm:t>
        <a:bodyPr/>
        <a:lstStyle/>
        <a:p>
          <a:pPr algn="just"/>
          <a:r>
            <a:rPr lang="en-US" sz="1800" b="1" u="sng" dirty="0">
              <a:solidFill>
                <a:schemeClr val="tx1"/>
              </a:solidFill>
              <a:latin typeface="Cambria" pitchFamily="18" charset="0"/>
              <a:ea typeface="Cambria" pitchFamily="18" charset="0"/>
            </a:rPr>
            <a:t>Due date for issue of invoice </a:t>
          </a:r>
          <a:r>
            <a:rPr lang="en-US" sz="1800" u="sng" dirty="0">
              <a:solidFill>
                <a:schemeClr val="tx1"/>
              </a:solidFill>
              <a:latin typeface="Cambria" pitchFamily="18" charset="0"/>
              <a:ea typeface="Cambria" pitchFamily="18" charset="0"/>
            </a:rPr>
            <a:t>by the supplier [Section 31*]:</a:t>
          </a:r>
        </a:p>
        <a:p>
          <a:pPr algn="just"/>
          <a:r>
            <a:rPr lang="en-US" sz="1800" b="1" dirty="0">
              <a:solidFill>
                <a:schemeClr val="tx1"/>
              </a:solidFill>
              <a:latin typeface="Cambria" pitchFamily="18" charset="0"/>
              <a:ea typeface="Cambria" pitchFamily="18" charset="0"/>
            </a:rPr>
            <a:t> - Supply involves movement: </a:t>
          </a:r>
          <a:r>
            <a:rPr lang="en-US" sz="1800" dirty="0">
              <a:solidFill>
                <a:schemeClr val="tx1"/>
              </a:solidFill>
              <a:latin typeface="Cambria" pitchFamily="18" charset="0"/>
              <a:ea typeface="Cambria" pitchFamily="18" charset="0"/>
            </a:rPr>
            <a:t>Time of removal of goods for supply </a:t>
          </a:r>
        </a:p>
        <a:p>
          <a:pPr marL="261938" indent="-261938" algn="just"/>
          <a:r>
            <a:rPr lang="en-US" sz="1800" b="1" dirty="0">
              <a:solidFill>
                <a:schemeClr val="tx1"/>
              </a:solidFill>
              <a:latin typeface="Cambria" pitchFamily="18" charset="0"/>
              <a:ea typeface="Cambria" pitchFamily="18" charset="0"/>
            </a:rPr>
            <a:t> - Sale on approval basis:</a:t>
          </a:r>
          <a:r>
            <a:rPr lang="en-US" sz="1800" dirty="0">
              <a:solidFill>
                <a:schemeClr val="tx1"/>
              </a:solidFill>
              <a:latin typeface="Cambria" pitchFamily="18" charset="0"/>
              <a:ea typeface="Cambria" pitchFamily="18" charset="0"/>
            </a:rPr>
            <a:t> Earlier of time at which it becomes known that the supply has taken place OR 6 months from date of removal</a:t>
          </a:r>
        </a:p>
        <a:p>
          <a:pPr algn="just"/>
          <a:r>
            <a:rPr lang="en-US" sz="1800" b="1" dirty="0">
              <a:solidFill>
                <a:schemeClr val="tx1"/>
              </a:solidFill>
              <a:latin typeface="Cambria" pitchFamily="18" charset="0"/>
              <a:ea typeface="Cambria" pitchFamily="18" charset="0"/>
            </a:rPr>
            <a:t> - Other cases:</a:t>
          </a:r>
          <a:r>
            <a:rPr lang="en-US" sz="1800" dirty="0">
              <a:solidFill>
                <a:schemeClr val="tx1"/>
              </a:solidFill>
              <a:latin typeface="Cambria" pitchFamily="18" charset="0"/>
              <a:ea typeface="Cambria" pitchFamily="18" charset="0"/>
            </a:rPr>
            <a:t> Delivery of goods/ making available to the recipient or</a:t>
          </a:r>
        </a:p>
        <a:p>
          <a:pPr algn="just"/>
          <a:r>
            <a:rPr lang="en-US" sz="1800" b="1" dirty="0">
              <a:solidFill>
                <a:schemeClr val="tx1"/>
              </a:solidFill>
              <a:latin typeface="Cambria" pitchFamily="18" charset="0"/>
              <a:ea typeface="Cambria" pitchFamily="18" charset="0"/>
            </a:rPr>
            <a:t> - Notified categories of supplies:</a:t>
          </a:r>
          <a:r>
            <a:rPr lang="en-US" sz="1800" dirty="0">
              <a:solidFill>
                <a:schemeClr val="tx1"/>
              </a:solidFill>
              <a:latin typeface="Cambria" pitchFamily="18" charset="0"/>
              <a:ea typeface="Cambria" pitchFamily="18" charset="0"/>
            </a:rPr>
            <a:t> Time to be specified by Rules</a:t>
          </a:r>
        </a:p>
      </dgm:t>
    </dgm:pt>
    <dgm:pt modelId="{AC1A11F8-C13B-43D4-9E95-387696AB79CF}" type="parTrans" cxnId="{01B4FB85-3E61-4110-AF44-9328B334F6B6}">
      <dgm:prSet custT="1"/>
      <dgm:spPr/>
      <dgm:t>
        <a:bodyPr/>
        <a:lstStyle/>
        <a:p>
          <a:endParaRPr lang="en-US" sz="1600">
            <a:latin typeface="Cambria" pitchFamily="18" charset="0"/>
            <a:ea typeface="Cambria" pitchFamily="18" charset="0"/>
          </a:endParaRPr>
        </a:p>
      </dgm:t>
    </dgm:pt>
    <dgm:pt modelId="{83B931EA-AFF6-4093-A1D7-59FC81204524}" type="sibTrans" cxnId="{01B4FB85-3E61-4110-AF44-9328B334F6B6}">
      <dgm:prSet/>
      <dgm:spPr/>
      <dgm:t>
        <a:bodyPr/>
        <a:lstStyle/>
        <a:p>
          <a:endParaRPr lang="en-US" sz="1600">
            <a:latin typeface="Cambria" pitchFamily="18" charset="0"/>
            <a:ea typeface="Cambria" pitchFamily="18" charset="0"/>
          </a:endParaRPr>
        </a:p>
      </dgm:t>
    </dgm:pt>
    <dgm:pt modelId="{1E3C781F-FECD-4103-9403-99CEE5C18FFF}">
      <dgm:prSet custT="1"/>
      <dgm:spPr/>
      <dgm:t>
        <a:bodyPr/>
        <a:lstStyle/>
        <a:p>
          <a:pPr marL="87313" indent="0" algn="just"/>
          <a:r>
            <a:rPr lang="en-US" sz="1800" dirty="0">
              <a:solidFill>
                <a:schemeClr val="tx1"/>
              </a:solidFill>
              <a:latin typeface="Cambria" pitchFamily="18" charset="0"/>
              <a:ea typeface="Cambria" pitchFamily="18" charset="0"/>
            </a:rPr>
            <a:t>Actual </a:t>
          </a:r>
          <a:r>
            <a:rPr lang="en-US" sz="1800" b="1" dirty="0">
              <a:solidFill>
                <a:schemeClr val="tx1"/>
              </a:solidFill>
              <a:latin typeface="Cambria" pitchFamily="18" charset="0"/>
              <a:ea typeface="Cambria" pitchFamily="18" charset="0"/>
            </a:rPr>
            <a:t>date of issue of invoice </a:t>
          </a:r>
          <a:r>
            <a:rPr lang="en-US" sz="1800" dirty="0">
              <a:solidFill>
                <a:schemeClr val="tx1"/>
              </a:solidFill>
              <a:latin typeface="Cambria" pitchFamily="18" charset="0"/>
              <a:ea typeface="Cambria" pitchFamily="18" charset="0"/>
            </a:rPr>
            <a:t>by the supplier </a:t>
          </a:r>
        </a:p>
      </dgm:t>
    </dgm:pt>
    <dgm:pt modelId="{A778A2D0-924F-4DCB-A631-479E9E033797}" type="parTrans" cxnId="{3CE508ED-1CDB-4D24-BF1E-8C2D2BB34963}">
      <dgm:prSet custT="1"/>
      <dgm:spPr/>
      <dgm:t>
        <a:bodyPr/>
        <a:lstStyle/>
        <a:p>
          <a:endParaRPr lang="en-US" sz="1600">
            <a:latin typeface="Cambria" pitchFamily="18" charset="0"/>
            <a:ea typeface="Cambria" pitchFamily="18" charset="0"/>
          </a:endParaRPr>
        </a:p>
      </dgm:t>
    </dgm:pt>
    <dgm:pt modelId="{B8895CCC-64BA-48CD-AB9D-8212AAB21F6A}" type="sibTrans" cxnId="{3CE508ED-1CDB-4D24-BF1E-8C2D2BB34963}">
      <dgm:prSet/>
      <dgm:spPr/>
      <dgm:t>
        <a:bodyPr/>
        <a:lstStyle/>
        <a:p>
          <a:endParaRPr lang="en-US" sz="1600">
            <a:latin typeface="Cambria" pitchFamily="18" charset="0"/>
            <a:ea typeface="Cambria" pitchFamily="18" charset="0"/>
          </a:endParaRPr>
        </a:p>
      </dgm:t>
    </dgm:pt>
    <dgm:pt modelId="{0001770B-053B-4E88-B567-6D46B81C9314}" type="pres">
      <dgm:prSet presAssocID="{19496604-F4DC-4D07-BE84-01C0EF23B3B3}" presName="diagram" presStyleCnt="0">
        <dgm:presLayoutVars>
          <dgm:chPref val="1"/>
          <dgm:dir/>
          <dgm:animOne val="branch"/>
          <dgm:animLvl val="lvl"/>
          <dgm:resizeHandles val="exact"/>
        </dgm:presLayoutVars>
      </dgm:prSet>
      <dgm:spPr/>
      <dgm:t>
        <a:bodyPr/>
        <a:lstStyle/>
        <a:p>
          <a:endParaRPr lang="en-IN"/>
        </a:p>
      </dgm:t>
    </dgm:pt>
    <dgm:pt modelId="{12CF6C71-9355-40FC-A9C6-1D4E825C35FC}" type="pres">
      <dgm:prSet presAssocID="{FFDBD265-30E0-4D95-B7C9-76FECB5E456D}" presName="root1" presStyleCnt="0"/>
      <dgm:spPr/>
    </dgm:pt>
    <dgm:pt modelId="{29C31ACD-4255-4FFF-951E-B60A6E706565}" type="pres">
      <dgm:prSet presAssocID="{FFDBD265-30E0-4D95-B7C9-76FECB5E456D}" presName="LevelOneTextNode" presStyleLbl="node0" presStyleIdx="0" presStyleCnt="1" custScaleX="157429" custScaleY="385510" custLinFactNeighborX="5549" custLinFactNeighborY="-9250">
        <dgm:presLayoutVars>
          <dgm:chPref val="3"/>
        </dgm:presLayoutVars>
      </dgm:prSet>
      <dgm:spPr/>
      <dgm:t>
        <a:bodyPr/>
        <a:lstStyle/>
        <a:p>
          <a:endParaRPr lang="en-IN"/>
        </a:p>
      </dgm:t>
    </dgm:pt>
    <dgm:pt modelId="{19BD4530-BCE0-4B6A-9CC0-1E8356FDCA8F}" type="pres">
      <dgm:prSet presAssocID="{FFDBD265-30E0-4D95-B7C9-76FECB5E456D}" presName="level2hierChild" presStyleCnt="0"/>
      <dgm:spPr/>
    </dgm:pt>
    <dgm:pt modelId="{D77FD56C-1B20-47E4-B891-355E841E5C8E}" type="pres">
      <dgm:prSet presAssocID="{A778A2D0-924F-4DCB-A631-479E9E033797}" presName="conn2-1" presStyleLbl="parChTrans1D2" presStyleIdx="0" presStyleCnt="4"/>
      <dgm:spPr/>
      <dgm:t>
        <a:bodyPr/>
        <a:lstStyle/>
        <a:p>
          <a:endParaRPr lang="en-IN"/>
        </a:p>
      </dgm:t>
    </dgm:pt>
    <dgm:pt modelId="{A418D0F5-D783-45DA-B341-43A63BD51F26}" type="pres">
      <dgm:prSet presAssocID="{A778A2D0-924F-4DCB-A631-479E9E033797}" presName="connTx" presStyleLbl="parChTrans1D2" presStyleIdx="0" presStyleCnt="4"/>
      <dgm:spPr/>
      <dgm:t>
        <a:bodyPr/>
        <a:lstStyle/>
        <a:p>
          <a:endParaRPr lang="en-IN"/>
        </a:p>
      </dgm:t>
    </dgm:pt>
    <dgm:pt modelId="{D8181FA3-EC38-4775-9526-69D82B19060E}" type="pres">
      <dgm:prSet presAssocID="{1E3C781F-FECD-4103-9403-99CEE5C18FFF}" presName="root2" presStyleCnt="0"/>
      <dgm:spPr/>
    </dgm:pt>
    <dgm:pt modelId="{72DBD535-2C2E-44C4-9287-97C5F206BFFE}" type="pres">
      <dgm:prSet presAssocID="{1E3C781F-FECD-4103-9403-99CEE5C18FFF}" presName="LevelTwoTextNode" presStyleLbl="node2" presStyleIdx="0" presStyleCnt="4" custScaleX="414373" custScaleY="71871" custLinFactNeighborX="5393" custLinFactNeighborY="-6033">
        <dgm:presLayoutVars>
          <dgm:chPref val="3"/>
        </dgm:presLayoutVars>
      </dgm:prSet>
      <dgm:spPr/>
      <dgm:t>
        <a:bodyPr/>
        <a:lstStyle/>
        <a:p>
          <a:endParaRPr lang="en-IN"/>
        </a:p>
      </dgm:t>
    </dgm:pt>
    <dgm:pt modelId="{EA596FA7-6961-477A-84D7-6C57FFD65B12}" type="pres">
      <dgm:prSet presAssocID="{1E3C781F-FECD-4103-9403-99CEE5C18FFF}" presName="level3hierChild" presStyleCnt="0"/>
      <dgm:spPr/>
    </dgm:pt>
    <dgm:pt modelId="{0BC6207B-8909-4052-8A8F-A199FF9AA253}" type="pres">
      <dgm:prSet presAssocID="{AC1A11F8-C13B-43D4-9E95-387696AB79CF}" presName="conn2-1" presStyleLbl="parChTrans1D2" presStyleIdx="1" presStyleCnt="4"/>
      <dgm:spPr/>
      <dgm:t>
        <a:bodyPr/>
        <a:lstStyle/>
        <a:p>
          <a:endParaRPr lang="en-IN"/>
        </a:p>
      </dgm:t>
    </dgm:pt>
    <dgm:pt modelId="{32C5EE3D-634F-4F6F-B588-E62F2C8EB53A}" type="pres">
      <dgm:prSet presAssocID="{AC1A11F8-C13B-43D4-9E95-387696AB79CF}" presName="connTx" presStyleLbl="parChTrans1D2" presStyleIdx="1" presStyleCnt="4"/>
      <dgm:spPr/>
      <dgm:t>
        <a:bodyPr/>
        <a:lstStyle/>
        <a:p>
          <a:endParaRPr lang="en-IN"/>
        </a:p>
      </dgm:t>
    </dgm:pt>
    <dgm:pt modelId="{7C036B31-C523-43B5-812E-7260A123DF3F}" type="pres">
      <dgm:prSet presAssocID="{E7110413-A838-4A68-983F-2E070775B07F}" presName="root2" presStyleCnt="0"/>
      <dgm:spPr/>
    </dgm:pt>
    <dgm:pt modelId="{0097E4CC-BEAA-42A1-BCDE-4AFC868DCE34}" type="pres">
      <dgm:prSet presAssocID="{E7110413-A838-4A68-983F-2E070775B07F}" presName="LevelTwoTextNode" presStyleLbl="node2" presStyleIdx="1" presStyleCnt="4" custScaleX="459601" custScaleY="370868" custLinFactNeighborX="8468" custLinFactNeighborY="3346">
        <dgm:presLayoutVars>
          <dgm:chPref val="3"/>
        </dgm:presLayoutVars>
      </dgm:prSet>
      <dgm:spPr/>
      <dgm:t>
        <a:bodyPr/>
        <a:lstStyle/>
        <a:p>
          <a:endParaRPr lang="en-IN"/>
        </a:p>
      </dgm:t>
    </dgm:pt>
    <dgm:pt modelId="{3F5CCA10-5084-4E34-BA9C-EC2152184CC9}" type="pres">
      <dgm:prSet presAssocID="{E7110413-A838-4A68-983F-2E070775B07F}" presName="level3hierChild" presStyleCnt="0"/>
      <dgm:spPr/>
    </dgm:pt>
    <dgm:pt modelId="{CE8418D1-C1C8-4799-9CD5-ABA0B866EF0B}" type="pres">
      <dgm:prSet presAssocID="{BE78F20D-CC4B-41B5-9230-36569F9F09E4}" presName="conn2-1" presStyleLbl="parChTrans1D2" presStyleIdx="2" presStyleCnt="4"/>
      <dgm:spPr/>
      <dgm:t>
        <a:bodyPr/>
        <a:lstStyle/>
        <a:p>
          <a:endParaRPr lang="en-IN"/>
        </a:p>
      </dgm:t>
    </dgm:pt>
    <dgm:pt modelId="{7B337846-2106-4DAC-9799-FD1E49C66A0D}" type="pres">
      <dgm:prSet presAssocID="{BE78F20D-CC4B-41B5-9230-36569F9F09E4}" presName="connTx" presStyleLbl="parChTrans1D2" presStyleIdx="2" presStyleCnt="4"/>
      <dgm:spPr/>
      <dgm:t>
        <a:bodyPr/>
        <a:lstStyle/>
        <a:p>
          <a:endParaRPr lang="en-IN"/>
        </a:p>
      </dgm:t>
    </dgm:pt>
    <dgm:pt modelId="{460D7098-8E0D-4AC9-BD1E-F6D810D0E830}" type="pres">
      <dgm:prSet presAssocID="{2C4CA768-529D-4B4A-9C67-804321F0C83B}" presName="root2" presStyleCnt="0"/>
      <dgm:spPr/>
    </dgm:pt>
    <dgm:pt modelId="{0876F25D-1896-4ADC-B179-BE82A402194C}" type="pres">
      <dgm:prSet presAssocID="{2C4CA768-529D-4B4A-9C67-804321F0C83B}" presName="LevelTwoTextNode" presStyleLbl="node2" presStyleIdx="2" presStyleCnt="4" custScaleX="406245" custScaleY="87843" custLinFactNeighborX="1343" custLinFactNeighborY="8578">
        <dgm:presLayoutVars>
          <dgm:chPref val="3"/>
        </dgm:presLayoutVars>
      </dgm:prSet>
      <dgm:spPr/>
      <dgm:t>
        <a:bodyPr/>
        <a:lstStyle/>
        <a:p>
          <a:endParaRPr lang="en-IN"/>
        </a:p>
      </dgm:t>
    </dgm:pt>
    <dgm:pt modelId="{BC905161-4BEB-40B8-B74B-ECDDCEFA798F}" type="pres">
      <dgm:prSet presAssocID="{2C4CA768-529D-4B4A-9C67-804321F0C83B}" presName="level3hierChild" presStyleCnt="0"/>
      <dgm:spPr/>
    </dgm:pt>
    <dgm:pt modelId="{4B8986A9-F90B-4D1F-A4BE-F4F7CF02F4D9}" type="pres">
      <dgm:prSet presAssocID="{2BE2F905-9DAF-4B04-BEE3-09A322790F03}" presName="conn2-1" presStyleLbl="parChTrans1D2" presStyleIdx="3" presStyleCnt="4"/>
      <dgm:spPr/>
      <dgm:t>
        <a:bodyPr/>
        <a:lstStyle/>
        <a:p>
          <a:endParaRPr lang="en-IN"/>
        </a:p>
      </dgm:t>
    </dgm:pt>
    <dgm:pt modelId="{815A6B67-EAC9-49E3-B34A-10D8345AFFC4}" type="pres">
      <dgm:prSet presAssocID="{2BE2F905-9DAF-4B04-BEE3-09A322790F03}" presName="connTx" presStyleLbl="parChTrans1D2" presStyleIdx="3" presStyleCnt="4"/>
      <dgm:spPr/>
      <dgm:t>
        <a:bodyPr/>
        <a:lstStyle/>
        <a:p>
          <a:endParaRPr lang="en-IN"/>
        </a:p>
      </dgm:t>
    </dgm:pt>
    <dgm:pt modelId="{0C086F58-E95B-4775-A4A9-4175D6DAC5EA}" type="pres">
      <dgm:prSet presAssocID="{7C99092D-8726-45D5-B1F1-6263DBD0B31D}" presName="root2" presStyleCnt="0"/>
      <dgm:spPr/>
    </dgm:pt>
    <dgm:pt modelId="{7CBC3B7B-45A7-4CE1-A09C-25467359E000}" type="pres">
      <dgm:prSet presAssocID="{7C99092D-8726-45D5-B1F1-6263DBD0B31D}" presName="LevelTwoTextNode" presStyleLbl="node2" presStyleIdx="3" presStyleCnt="4" custScaleX="464355" custScaleY="116544" custLinFactNeighborX="4235" custLinFactNeighborY="19142">
        <dgm:presLayoutVars>
          <dgm:chPref val="3"/>
        </dgm:presLayoutVars>
      </dgm:prSet>
      <dgm:spPr/>
      <dgm:t>
        <a:bodyPr/>
        <a:lstStyle/>
        <a:p>
          <a:endParaRPr lang="en-IN"/>
        </a:p>
      </dgm:t>
    </dgm:pt>
    <dgm:pt modelId="{83FF2E8C-A94E-4367-9923-A141B264BC67}" type="pres">
      <dgm:prSet presAssocID="{7C99092D-8726-45D5-B1F1-6263DBD0B31D}" presName="level3hierChild" presStyleCnt="0"/>
      <dgm:spPr/>
    </dgm:pt>
  </dgm:ptLst>
  <dgm:cxnLst>
    <dgm:cxn modelId="{3F55B993-DE1D-4E54-980B-FB6BC4EBA6CC}" type="presOf" srcId="{1E3C781F-FECD-4103-9403-99CEE5C18FFF}" destId="{72DBD535-2C2E-44C4-9287-97C5F206BFFE}" srcOrd="0" destOrd="0" presId="urn:microsoft.com/office/officeart/2005/8/layout/hierarchy2"/>
    <dgm:cxn modelId="{3DFC3797-3AA0-47C3-9485-7210C3C3A1BE}" type="presOf" srcId="{2BE2F905-9DAF-4B04-BEE3-09A322790F03}" destId="{4B8986A9-F90B-4D1F-A4BE-F4F7CF02F4D9}" srcOrd="0" destOrd="0" presId="urn:microsoft.com/office/officeart/2005/8/layout/hierarchy2"/>
    <dgm:cxn modelId="{E251E489-F521-4730-8744-235BF3043411}" type="presOf" srcId="{A778A2D0-924F-4DCB-A631-479E9E033797}" destId="{A418D0F5-D783-45DA-B341-43A63BD51F26}" srcOrd="1" destOrd="0" presId="urn:microsoft.com/office/officeart/2005/8/layout/hierarchy2"/>
    <dgm:cxn modelId="{278FAD85-EC8D-4249-95B0-A49ADA6D8CFF}" type="presOf" srcId="{FFDBD265-30E0-4D95-B7C9-76FECB5E456D}" destId="{29C31ACD-4255-4FFF-951E-B60A6E706565}" srcOrd="0" destOrd="0" presId="urn:microsoft.com/office/officeart/2005/8/layout/hierarchy2"/>
    <dgm:cxn modelId="{12B842EA-42B3-43D0-AA3F-4AD21900B06B}" type="presOf" srcId="{BE78F20D-CC4B-41B5-9230-36569F9F09E4}" destId="{CE8418D1-C1C8-4799-9CD5-ABA0B866EF0B}" srcOrd="0" destOrd="0" presId="urn:microsoft.com/office/officeart/2005/8/layout/hierarchy2"/>
    <dgm:cxn modelId="{E9828C54-400A-4209-89EE-6AB89615C35F}" type="presOf" srcId="{7C99092D-8726-45D5-B1F1-6263DBD0B31D}" destId="{7CBC3B7B-45A7-4CE1-A09C-25467359E000}" srcOrd="0" destOrd="0" presId="urn:microsoft.com/office/officeart/2005/8/layout/hierarchy2"/>
    <dgm:cxn modelId="{3CE508ED-1CDB-4D24-BF1E-8C2D2BB34963}" srcId="{FFDBD265-30E0-4D95-B7C9-76FECB5E456D}" destId="{1E3C781F-FECD-4103-9403-99CEE5C18FFF}" srcOrd="0" destOrd="0" parTransId="{A778A2D0-924F-4DCB-A631-479E9E033797}" sibTransId="{B8895CCC-64BA-48CD-AB9D-8212AAB21F6A}"/>
    <dgm:cxn modelId="{F5720872-D835-4799-B795-FD1DB5AB128C}" type="presOf" srcId="{2BE2F905-9DAF-4B04-BEE3-09A322790F03}" destId="{815A6B67-EAC9-49E3-B34A-10D8345AFFC4}" srcOrd="1" destOrd="0" presId="urn:microsoft.com/office/officeart/2005/8/layout/hierarchy2"/>
    <dgm:cxn modelId="{3DF02E18-708E-47BF-97AF-F7B20616BFFE}" type="presOf" srcId="{A778A2D0-924F-4DCB-A631-479E9E033797}" destId="{D77FD56C-1B20-47E4-B891-355E841E5C8E}" srcOrd="0" destOrd="0" presId="urn:microsoft.com/office/officeart/2005/8/layout/hierarchy2"/>
    <dgm:cxn modelId="{A984A48F-4D60-46A4-A09F-D0F6694DD5D4}" type="presOf" srcId="{AC1A11F8-C13B-43D4-9E95-387696AB79CF}" destId="{32C5EE3D-634F-4F6F-B588-E62F2C8EB53A}" srcOrd="1" destOrd="0" presId="urn:microsoft.com/office/officeart/2005/8/layout/hierarchy2"/>
    <dgm:cxn modelId="{8ED33956-4B46-40D0-8886-5F8D721F1249}" type="presOf" srcId="{E7110413-A838-4A68-983F-2E070775B07F}" destId="{0097E4CC-BEAA-42A1-BCDE-4AFC868DCE34}" srcOrd="0" destOrd="0" presId="urn:microsoft.com/office/officeart/2005/8/layout/hierarchy2"/>
    <dgm:cxn modelId="{AB8D8595-1E45-42D4-B3D3-EBDD1A31A152}" type="presOf" srcId="{BE78F20D-CC4B-41B5-9230-36569F9F09E4}" destId="{7B337846-2106-4DAC-9799-FD1E49C66A0D}" srcOrd="1" destOrd="0" presId="urn:microsoft.com/office/officeart/2005/8/layout/hierarchy2"/>
    <dgm:cxn modelId="{D1CA5B54-00CF-4910-9477-AE55D68DA54B}" type="presOf" srcId="{19496604-F4DC-4D07-BE84-01C0EF23B3B3}" destId="{0001770B-053B-4E88-B567-6D46B81C9314}" srcOrd="0" destOrd="0" presId="urn:microsoft.com/office/officeart/2005/8/layout/hierarchy2"/>
    <dgm:cxn modelId="{FB751972-9E40-4177-B81C-52FEF640C8D1}" srcId="{FFDBD265-30E0-4D95-B7C9-76FECB5E456D}" destId="{2C4CA768-529D-4B4A-9C67-804321F0C83B}" srcOrd="2" destOrd="0" parTransId="{BE78F20D-CC4B-41B5-9230-36569F9F09E4}" sibTransId="{96CE9CDD-9E52-407B-BF93-A2B325CF17F1}"/>
    <dgm:cxn modelId="{DA3243FB-15B6-404F-86FF-AD4A74EBBECA}" srcId="{FFDBD265-30E0-4D95-B7C9-76FECB5E456D}" destId="{7C99092D-8726-45D5-B1F1-6263DBD0B31D}" srcOrd="3" destOrd="0" parTransId="{2BE2F905-9DAF-4B04-BEE3-09A322790F03}" sibTransId="{33AB069C-8B7C-4F8B-8801-41DAA333E5B2}"/>
    <dgm:cxn modelId="{CD23DF31-A4A2-4950-9D02-AA6C3ABB3104}" type="presOf" srcId="{2C4CA768-529D-4B4A-9C67-804321F0C83B}" destId="{0876F25D-1896-4ADC-B179-BE82A402194C}" srcOrd="0" destOrd="0" presId="urn:microsoft.com/office/officeart/2005/8/layout/hierarchy2"/>
    <dgm:cxn modelId="{9C990D38-8F32-4E51-A540-E45D6E4CB03B}" srcId="{19496604-F4DC-4D07-BE84-01C0EF23B3B3}" destId="{FFDBD265-30E0-4D95-B7C9-76FECB5E456D}" srcOrd="0" destOrd="0" parTransId="{ACF9303C-87C1-4CB9-8C95-02D4252E963D}" sibTransId="{9E464388-6FDD-45FD-B9B6-771E1631A157}"/>
    <dgm:cxn modelId="{6A49A79C-CAD1-4319-9AAE-89A3B55F573B}" type="presOf" srcId="{AC1A11F8-C13B-43D4-9E95-387696AB79CF}" destId="{0BC6207B-8909-4052-8A8F-A199FF9AA253}" srcOrd="0" destOrd="0" presId="urn:microsoft.com/office/officeart/2005/8/layout/hierarchy2"/>
    <dgm:cxn modelId="{01B4FB85-3E61-4110-AF44-9328B334F6B6}" srcId="{FFDBD265-30E0-4D95-B7C9-76FECB5E456D}" destId="{E7110413-A838-4A68-983F-2E070775B07F}" srcOrd="1" destOrd="0" parTransId="{AC1A11F8-C13B-43D4-9E95-387696AB79CF}" sibTransId="{83B931EA-AFF6-4093-A1D7-59FC81204524}"/>
    <dgm:cxn modelId="{E57CD964-84BA-48B1-8D70-372511CD11B2}" type="presParOf" srcId="{0001770B-053B-4E88-B567-6D46B81C9314}" destId="{12CF6C71-9355-40FC-A9C6-1D4E825C35FC}" srcOrd="0" destOrd="0" presId="urn:microsoft.com/office/officeart/2005/8/layout/hierarchy2"/>
    <dgm:cxn modelId="{5140F323-C856-4741-80BD-885AEF76E883}" type="presParOf" srcId="{12CF6C71-9355-40FC-A9C6-1D4E825C35FC}" destId="{29C31ACD-4255-4FFF-951E-B60A6E706565}" srcOrd="0" destOrd="0" presId="urn:microsoft.com/office/officeart/2005/8/layout/hierarchy2"/>
    <dgm:cxn modelId="{36757F77-A6FD-43B9-8545-B6381A90F321}" type="presParOf" srcId="{12CF6C71-9355-40FC-A9C6-1D4E825C35FC}" destId="{19BD4530-BCE0-4B6A-9CC0-1E8356FDCA8F}" srcOrd="1" destOrd="0" presId="urn:microsoft.com/office/officeart/2005/8/layout/hierarchy2"/>
    <dgm:cxn modelId="{B74FF5F5-F2DC-4280-ACEC-2B0F8725DCA4}" type="presParOf" srcId="{19BD4530-BCE0-4B6A-9CC0-1E8356FDCA8F}" destId="{D77FD56C-1B20-47E4-B891-355E841E5C8E}" srcOrd="0" destOrd="0" presId="urn:microsoft.com/office/officeart/2005/8/layout/hierarchy2"/>
    <dgm:cxn modelId="{EEEDF1B4-3DFA-4358-ABE6-1AA1D33DFC08}" type="presParOf" srcId="{D77FD56C-1B20-47E4-B891-355E841E5C8E}" destId="{A418D0F5-D783-45DA-B341-43A63BD51F26}" srcOrd="0" destOrd="0" presId="urn:microsoft.com/office/officeart/2005/8/layout/hierarchy2"/>
    <dgm:cxn modelId="{BA4ED4F3-C506-4902-AF40-566E67F59C95}" type="presParOf" srcId="{19BD4530-BCE0-4B6A-9CC0-1E8356FDCA8F}" destId="{D8181FA3-EC38-4775-9526-69D82B19060E}" srcOrd="1" destOrd="0" presId="urn:microsoft.com/office/officeart/2005/8/layout/hierarchy2"/>
    <dgm:cxn modelId="{7FC785E6-9DA0-461B-B5B8-2E43B89CB7B4}" type="presParOf" srcId="{D8181FA3-EC38-4775-9526-69D82B19060E}" destId="{72DBD535-2C2E-44C4-9287-97C5F206BFFE}" srcOrd="0" destOrd="0" presId="urn:microsoft.com/office/officeart/2005/8/layout/hierarchy2"/>
    <dgm:cxn modelId="{A3AFBAB2-0080-46AE-8D64-7CDC9B889BA3}" type="presParOf" srcId="{D8181FA3-EC38-4775-9526-69D82B19060E}" destId="{EA596FA7-6961-477A-84D7-6C57FFD65B12}" srcOrd="1" destOrd="0" presId="urn:microsoft.com/office/officeart/2005/8/layout/hierarchy2"/>
    <dgm:cxn modelId="{CCC9F7B8-0D9F-4E22-90BC-962EDA46395F}" type="presParOf" srcId="{19BD4530-BCE0-4B6A-9CC0-1E8356FDCA8F}" destId="{0BC6207B-8909-4052-8A8F-A199FF9AA253}" srcOrd="2" destOrd="0" presId="urn:microsoft.com/office/officeart/2005/8/layout/hierarchy2"/>
    <dgm:cxn modelId="{A9611905-4865-4DD2-8E3C-A480CCE0DD25}" type="presParOf" srcId="{0BC6207B-8909-4052-8A8F-A199FF9AA253}" destId="{32C5EE3D-634F-4F6F-B588-E62F2C8EB53A}" srcOrd="0" destOrd="0" presId="urn:microsoft.com/office/officeart/2005/8/layout/hierarchy2"/>
    <dgm:cxn modelId="{394D4E9F-8D84-48BC-A399-57B53CA8100E}" type="presParOf" srcId="{19BD4530-BCE0-4B6A-9CC0-1E8356FDCA8F}" destId="{7C036B31-C523-43B5-812E-7260A123DF3F}" srcOrd="3" destOrd="0" presId="urn:microsoft.com/office/officeart/2005/8/layout/hierarchy2"/>
    <dgm:cxn modelId="{5CD33D4B-02F7-4F10-A05D-01DA091FB754}" type="presParOf" srcId="{7C036B31-C523-43B5-812E-7260A123DF3F}" destId="{0097E4CC-BEAA-42A1-BCDE-4AFC868DCE34}" srcOrd="0" destOrd="0" presId="urn:microsoft.com/office/officeart/2005/8/layout/hierarchy2"/>
    <dgm:cxn modelId="{27FCA7B2-9B1E-4ED6-8EA7-B5F98453425B}" type="presParOf" srcId="{7C036B31-C523-43B5-812E-7260A123DF3F}" destId="{3F5CCA10-5084-4E34-BA9C-EC2152184CC9}" srcOrd="1" destOrd="0" presId="urn:microsoft.com/office/officeart/2005/8/layout/hierarchy2"/>
    <dgm:cxn modelId="{346DC9B6-7E99-4F5A-B270-1DF59313F6F3}" type="presParOf" srcId="{19BD4530-BCE0-4B6A-9CC0-1E8356FDCA8F}" destId="{CE8418D1-C1C8-4799-9CD5-ABA0B866EF0B}" srcOrd="4" destOrd="0" presId="urn:microsoft.com/office/officeart/2005/8/layout/hierarchy2"/>
    <dgm:cxn modelId="{0A607362-9BAC-4693-9C33-EEB3142A5583}" type="presParOf" srcId="{CE8418D1-C1C8-4799-9CD5-ABA0B866EF0B}" destId="{7B337846-2106-4DAC-9799-FD1E49C66A0D}" srcOrd="0" destOrd="0" presId="urn:microsoft.com/office/officeart/2005/8/layout/hierarchy2"/>
    <dgm:cxn modelId="{6547CBAD-143F-4074-9E36-B1038B0B6727}" type="presParOf" srcId="{19BD4530-BCE0-4B6A-9CC0-1E8356FDCA8F}" destId="{460D7098-8E0D-4AC9-BD1E-F6D810D0E830}" srcOrd="5" destOrd="0" presId="urn:microsoft.com/office/officeart/2005/8/layout/hierarchy2"/>
    <dgm:cxn modelId="{E9C57924-614F-40F8-BAED-FB53F5D1A00B}" type="presParOf" srcId="{460D7098-8E0D-4AC9-BD1E-F6D810D0E830}" destId="{0876F25D-1896-4ADC-B179-BE82A402194C}" srcOrd="0" destOrd="0" presId="urn:microsoft.com/office/officeart/2005/8/layout/hierarchy2"/>
    <dgm:cxn modelId="{50E51067-1CA3-424C-8F16-3E56CB7A9582}" type="presParOf" srcId="{460D7098-8E0D-4AC9-BD1E-F6D810D0E830}" destId="{BC905161-4BEB-40B8-B74B-ECDDCEFA798F}" srcOrd="1" destOrd="0" presId="urn:microsoft.com/office/officeart/2005/8/layout/hierarchy2"/>
    <dgm:cxn modelId="{0AA0B598-EDB4-4FC8-95E4-5BA8C6A23AF9}" type="presParOf" srcId="{19BD4530-BCE0-4B6A-9CC0-1E8356FDCA8F}" destId="{4B8986A9-F90B-4D1F-A4BE-F4F7CF02F4D9}" srcOrd="6" destOrd="0" presId="urn:microsoft.com/office/officeart/2005/8/layout/hierarchy2"/>
    <dgm:cxn modelId="{35AB499F-8197-4E89-BFDB-9BCD12CE538E}" type="presParOf" srcId="{4B8986A9-F90B-4D1F-A4BE-F4F7CF02F4D9}" destId="{815A6B67-EAC9-49E3-B34A-10D8345AFFC4}" srcOrd="0" destOrd="0" presId="urn:microsoft.com/office/officeart/2005/8/layout/hierarchy2"/>
    <dgm:cxn modelId="{41BAE83E-5A8C-436C-96B4-BE6DDA11E4DD}" type="presParOf" srcId="{19BD4530-BCE0-4B6A-9CC0-1E8356FDCA8F}" destId="{0C086F58-E95B-4775-A4A9-4175D6DAC5EA}" srcOrd="7" destOrd="0" presId="urn:microsoft.com/office/officeart/2005/8/layout/hierarchy2"/>
    <dgm:cxn modelId="{45E45C91-953C-408B-BD98-1746098C2BC6}" type="presParOf" srcId="{0C086F58-E95B-4775-A4A9-4175D6DAC5EA}" destId="{7CBC3B7B-45A7-4CE1-A09C-25467359E000}" srcOrd="0" destOrd="0" presId="urn:microsoft.com/office/officeart/2005/8/layout/hierarchy2"/>
    <dgm:cxn modelId="{6926DCD5-5A3B-4A26-9228-D0E3D64C8735}" type="presParOf" srcId="{0C086F58-E95B-4775-A4A9-4175D6DAC5EA}" destId="{83FF2E8C-A94E-4367-9923-A141B264BC6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496604-F4DC-4D07-BE84-01C0EF23B3B3}" type="doc">
      <dgm:prSet loTypeId="urn:microsoft.com/office/officeart/2005/8/layout/hierarchy2" loCatId="hierarchy" qsTypeId="urn:microsoft.com/office/officeart/2005/8/quickstyle/simple1" qsCatId="simple" csTypeId="urn:microsoft.com/office/officeart/2005/8/colors/accent0_2" csCatId="mainScheme" phldr="1"/>
      <dgm:spPr/>
      <dgm:t>
        <a:bodyPr/>
        <a:lstStyle/>
        <a:p>
          <a:endParaRPr lang="en-US"/>
        </a:p>
      </dgm:t>
    </dgm:pt>
    <dgm:pt modelId="{FFDBD265-30E0-4D95-B7C9-76FECB5E456D}">
      <dgm:prSet phldrT="[Text]" custT="1"/>
      <dgm:spPr>
        <a:solidFill>
          <a:schemeClr val="accent6">
            <a:lumMod val="40000"/>
            <a:lumOff val="60000"/>
          </a:schemeClr>
        </a:solidFill>
      </dgm:spPr>
      <dgm:t>
        <a:bodyPr/>
        <a:lstStyle/>
        <a:p>
          <a:pPr algn="just"/>
          <a:r>
            <a:rPr lang="en-US" sz="2000" dirty="0">
              <a:solidFill>
                <a:schemeClr val="tx1"/>
              </a:solidFill>
              <a:latin typeface="Cambria" pitchFamily="18" charset="0"/>
              <a:ea typeface="Cambria" pitchFamily="18" charset="0"/>
            </a:rPr>
            <a:t>As per Section 12(3) of CGST ACT, time of supply of goods shall be </a:t>
          </a:r>
          <a:r>
            <a:rPr lang="en-US" sz="2000" b="1" u="sng" dirty="0">
              <a:solidFill>
                <a:schemeClr val="tx1"/>
              </a:solidFill>
              <a:latin typeface="Cambria" pitchFamily="18" charset="0"/>
              <a:ea typeface="Cambria" pitchFamily="18" charset="0"/>
            </a:rPr>
            <a:t>earli</a:t>
          </a:r>
          <a:r>
            <a:rPr lang="en-US" sz="2000" b="1" u="none" dirty="0">
              <a:solidFill>
                <a:schemeClr val="tx1"/>
              </a:solidFill>
              <a:latin typeface="Cambria" pitchFamily="18" charset="0"/>
              <a:ea typeface="Cambria" pitchFamily="18" charset="0"/>
            </a:rPr>
            <a:t>est of following dates, i.e., –</a:t>
          </a:r>
        </a:p>
      </dgm:t>
    </dgm:pt>
    <dgm:pt modelId="{ACF9303C-87C1-4CB9-8C95-02D4252E963D}" type="parTrans" cxnId="{9C990D38-8F32-4E51-A540-E45D6E4CB03B}">
      <dgm:prSet/>
      <dgm:spPr/>
      <dgm:t>
        <a:bodyPr/>
        <a:lstStyle/>
        <a:p>
          <a:endParaRPr lang="en-US" sz="1600">
            <a:latin typeface="Cambria" pitchFamily="18" charset="0"/>
            <a:ea typeface="Cambria" pitchFamily="18" charset="0"/>
          </a:endParaRPr>
        </a:p>
      </dgm:t>
    </dgm:pt>
    <dgm:pt modelId="{9E464388-6FDD-45FD-B9B6-771E1631A157}" type="sibTrans" cxnId="{9C990D38-8F32-4E51-A540-E45D6E4CB03B}">
      <dgm:prSet/>
      <dgm:spPr/>
      <dgm:t>
        <a:bodyPr/>
        <a:lstStyle/>
        <a:p>
          <a:endParaRPr lang="en-US" sz="1600">
            <a:latin typeface="Cambria" pitchFamily="18" charset="0"/>
            <a:ea typeface="Cambria" pitchFamily="18" charset="0"/>
          </a:endParaRPr>
        </a:p>
      </dgm:t>
    </dgm:pt>
    <dgm:pt modelId="{7C99092D-8726-45D5-B1F1-6263DBD0B31D}">
      <dgm:prSet custT="1"/>
      <dgm:spPr/>
      <dgm:t>
        <a:bodyPr/>
        <a:lstStyle/>
        <a:p>
          <a:pPr marL="87313" indent="0" algn="just"/>
          <a:r>
            <a:rPr lang="en-US" sz="2000" dirty="0">
              <a:solidFill>
                <a:schemeClr val="tx1"/>
              </a:solidFill>
              <a:latin typeface="Cambria" pitchFamily="18" charset="0"/>
              <a:ea typeface="Cambria" pitchFamily="18" charset="0"/>
            </a:rPr>
            <a:t>Where it is not possible to determine the TOS from above clause, TOS shall be the date of entry in BOA of recipient of supply. </a:t>
          </a:r>
          <a:endParaRPr lang="en-US" sz="1600" dirty="0">
            <a:solidFill>
              <a:schemeClr val="tx1"/>
            </a:solidFill>
            <a:latin typeface="Cambria" pitchFamily="18" charset="0"/>
            <a:ea typeface="Cambria" pitchFamily="18" charset="0"/>
          </a:endParaRPr>
        </a:p>
      </dgm:t>
    </dgm:pt>
    <dgm:pt modelId="{2BE2F905-9DAF-4B04-BEE3-09A322790F03}" type="parTrans" cxnId="{DA3243FB-15B6-404F-86FF-AD4A74EBBECA}">
      <dgm:prSet custT="1"/>
      <dgm:spPr/>
      <dgm:t>
        <a:bodyPr/>
        <a:lstStyle/>
        <a:p>
          <a:endParaRPr lang="en-US" sz="1600">
            <a:latin typeface="Cambria" pitchFamily="18" charset="0"/>
            <a:ea typeface="Cambria" pitchFamily="18" charset="0"/>
          </a:endParaRPr>
        </a:p>
      </dgm:t>
    </dgm:pt>
    <dgm:pt modelId="{33AB069C-8B7C-4F8B-8801-41DAA333E5B2}" type="sibTrans" cxnId="{DA3243FB-15B6-404F-86FF-AD4A74EBBECA}">
      <dgm:prSet/>
      <dgm:spPr/>
      <dgm:t>
        <a:bodyPr/>
        <a:lstStyle/>
        <a:p>
          <a:endParaRPr lang="en-US" sz="1600">
            <a:latin typeface="Cambria" pitchFamily="18" charset="0"/>
            <a:ea typeface="Cambria" pitchFamily="18" charset="0"/>
          </a:endParaRPr>
        </a:p>
      </dgm:t>
    </dgm:pt>
    <dgm:pt modelId="{2C4CA768-529D-4B4A-9C67-804321F0C83B}">
      <dgm:prSet custT="1"/>
      <dgm:spPr/>
      <dgm:t>
        <a:bodyPr/>
        <a:lstStyle/>
        <a:p>
          <a:pPr marL="87313" indent="0" algn="just"/>
          <a:r>
            <a:rPr lang="en-US" sz="2000" dirty="0">
              <a:solidFill>
                <a:schemeClr val="tx1"/>
              </a:solidFill>
              <a:latin typeface="Cambria" pitchFamily="18" charset="0"/>
              <a:ea typeface="Cambria" pitchFamily="18" charset="0"/>
            </a:rPr>
            <a:t>Date immediately following thirty days from the date of issue of invoice or any other document, by whatever name called, in lieu thereof by the supplier</a:t>
          </a:r>
          <a:endParaRPr lang="en-US" sz="2000" b="1" dirty="0">
            <a:solidFill>
              <a:schemeClr val="tx1"/>
            </a:solidFill>
            <a:latin typeface="Cambria" pitchFamily="18" charset="0"/>
            <a:ea typeface="Cambria" pitchFamily="18" charset="0"/>
          </a:endParaRPr>
        </a:p>
      </dgm:t>
    </dgm:pt>
    <dgm:pt modelId="{BE78F20D-CC4B-41B5-9230-36569F9F09E4}" type="parTrans" cxnId="{FB751972-9E40-4177-B81C-52FEF640C8D1}">
      <dgm:prSet custT="1"/>
      <dgm:spPr/>
      <dgm:t>
        <a:bodyPr/>
        <a:lstStyle/>
        <a:p>
          <a:endParaRPr lang="en-US" sz="1600">
            <a:latin typeface="Cambria" pitchFamily="18" charset="0"/>
            <a:ea typeface="Cambria" pitchFamily="18" charset="0"/>
          </a:endParaRPr>
        </a:p>
      </dgm:t>
    </dgm:pt>
    <dgm:pt modelId="{96CE9CDD-9E52-407B-BF93-A2B325CF17F1}" type="sibTrans" cxnId="{FB751972-9E40-4177-B81C-52FEF640C8D1}">
      <dgm:prSet/>
      <dgm:spPr/>
      <dgm:t>
        <a:bodyPr/>
        <a:lstStyle/>
        <a:p>
          <a:endParaRPr lang="en-US" sz="1600">
            <a:latin typeface="Cambria" pitchFamily="18" charset="0"/>
            <a:ea typeface="Cambria" pitchFamily="18" charset="0"/>
          </a:endParaRPr>
        </a:p>
      </dgm:t>
    </dgm:pt>
    <dgm:pt modelId="{E7110413-A838-4A68-983F-2E070775B07F}">
      <dgm:prSet custT="1"/>
      <dgm:spPr/>
      <dgm:t>
        <a:bodyPr/>
        <a:lstStyle/>
        <a:p>
          <a:pPr algn="just"/>
          <a:r>
            <a:rPr lang="en-US" sz="2000" dirty="0">
              <a:solidFill>
                <a:schemeClr val="tx1"/>
              </a:solidFill>
              <a:latin typeface="Cambria" pitchFamily="18" charset="0"/>
              <a:ea typeface="Cambria" pitchFamily="18" charset="0"/>
            </a:rPr>
            <a:t>Date on which </a:t>
          </a:r>
          <a:r>
            <a:rPr lang="en-US" sz="2000" b="1" dirty="0">
              <a:solidFill>
                <a:schemeClr val="tx1"/>
              </a:solidFill>
              <a:latin typeface="Cambria" pitchFamily="18" charset="0"/>
              <a:ea typeface="Cambria" pitchFamily="18" charset="0"/>
            </a:rPr>
            <a:t>payment is as entered in BOA of recipient </a:t>
          </a:r>
          <a:r>
            <a:rPr lang="en-US" sz="2000" b="0" dirty="0">
              <a:solidFill>
                <a:schemeClr val="tx1"/>
              </a:solidFill>
              <a:latin typeface="Cambria" pitchFamily="18" charset="0"/>
              <a:ea typeface="Cambria" pitchFamily="18" charset="0"/>
            </a:rPr>
            <a:t>or</a:t>
          </a:r>
          <a:r>
            <a:rPr lang="en-US" sz="2000" b="1" dirty="0">
              <a:solidFill>
                <a:schemeClr val="tx1"/>
              </a:solidFill>
              <a:latin typeface="Cambria" pitchFamily="18" charset="0"/>
              <a:ea typeface="Cambria" pitchFamily="18" charset="0"/>
            </a:rPr>
            <a:t> </a:t>
          </a:r>
          <a:r>
            <a:rPr lang="en-US" sz="2000" dirty="0">
              <a:solidFill>
                <a:schemeClr val="tx1"/>
              </a:solidFill>
              <a:latin typeface="Cambria" pitchFamily="18" charset="0"/>
              <a:ea typeface="Cambria" pitchFamily="18" charset="0"/>
            </a:rPr>
            <a:t>Date on which </a:t>
          </a:r>
          <a:r>
            <a:rPr lang="en-US" sz="2000" b="1" dirty="0">
              <a:solidFill>
                <a:schemeClr val="tx1"/>
              </a:solidFill>
              <a:latin typeface="Cambria" pitchFamily="18" charset="0"/>
              <a:ea typeface="Cambria" pitchFamily="18" charset="0"/>
            </a:rPr>
            <a:t>payment is debited </a:t>
          </a:r>
          <a:r>
            <a:rPr lang="en-US" sz="2000" b="0" dirty="0">
              <a:solidFill>
                <a:schemeClr val="tx1"/>
              </a:solidFill>
              <a:latin typeface="Cambria" pitchFamily="18" charset="0"/>
              <a:ea typeface="Cambria" pitchFamily="18" charset="0"/>
            </a:rPr>
            <a:t>in his </a:t>
          </a:r>
          <a:r>
            <a:rPr lang="en-US" sz="2000" dirty="0">
              <a:solidFill>
                <a:schemeClr val="tx1"/>
              </a:solidFill>
              <a:latin typeface="Cambria" pitchFamily="18" charset="0"/>
              <a:ea typeface="Cambria" pitchFamily="18" charset="0"/>
            </a:rPr>
            <a:t>bank a/c whichever is earlier.</a:t>
          </a:r>
        </a:p>
      </dgm:t>
    </dgm:pt>
    <dgm:pt modelId="{AC1A11F8-C13B-43D4-9E95-387696AB79CF}" type="parTrans" cxnId="{01B4FB85-3E61-4110-AF44-9328B334F6B6}">
      <dgm:prSet custT="1"/>
      <dgm:spPr/>
      <dgm:t>
        <a:bodyPr/>
        <a:lstStyle/>
        <a:p>
          <a:endParaRPr lang="en-US" sz="1600">
            <a:latin typeface="Cambria" pitchFamily="18" charset="0"/>
            <a:ea typeface="Cambria" pitchFamily="18" charset="0"/>
          </a:endParaRPr>
        </a:p>
      </dgm:t>
    </dgm:pt>
    <dgm:pt modelId="{83B931EA-AFF6-4093-A1D7-59FC81204524}" type="sibTrans" cxnId="{01B4FB85-3E61-4110-AF44-9328B334F6B6}">
      <dgm:prSet/>
      <dgm:spPr/>
      <dgm:t>
        <a:bodyPr/>
        <a:lstStyle/>
        <a:p>
          <a:endParaRPr lang="en-US" sz="1600">
            <a:latin typeface="Cambria" pitchFamily="18" charset="0"/>
            <a:ea typeface="Cambria" pitchFamily="18" charset="0"/>
          </a:endParaRPr>
        </a:p>
      </dgm:t>
    </dgm:pt>
    <dgm:pt modelId="{1E3C781F-FECD-4103-9403-99CEE5C18FFF}">
      <dgm:prSet custT="1"/>
      <dgm:spPr/>
      <dgm:t>
        <a:bodyPr/>
        <a:lstStyle/>
        <a:p>
          <a:pPr marL="87313" indent="0" algn="just"/>
          <a:r>
            <a:rPr lang="en-US" sz="2000" dirty="0">
              <a:solidFill>
                <a:schemeClr val="tx1"/>
              </a:solidFill>
              <a:latin typeface="Cambria" pitchFamily="18" charset="0"/>
              <a:ea typeface="Cambria" pitchFamily="18" charset="0"/>
            </a:rPr>
            <a:t>Actual </a:t>
          </a:r>
          <a:r>
            <a:rPr lang="en-US" sz="2000" b="1" dirty="0">
              <a:solidFill>
                <a:schemeClr val="tx1"/>
              </a:solidFill>
              <a:latin typeface="Cambria" pitchFamily="18" charset="0"/>
              <a:ea typeface="Cambria" pitchFamily="18" charset="0"/>
            </a:rPr>
            <a:t>date of receipt of goods</a:t>
          </a:r>
          <a:endParaRPr lang="en-US" sz="2000" dirty="0">
            <a:solidFill>
              <a:schemeClr val="tx1"/>
            </a:solidFill>
            <a:latin typeface="Cambria" pitchFamily="18" charset="0"/>
            <a:ea typeface="Cambria" pitchFamily="18" charset="0"/>
          </a:endParaRPr>
        </a:p>
      </dgm:t>
    </dgm:pt>
    <dgm:pt modelId="{A778A2D0-924F-4DCB-A631-479E9E033797}" type="parTrans" cxnId="{3CE508ED-1CDB-4D24-BF1E-8C2D2BB34963}">
      <dgm:prSet custT="1"/>
      <dgm:spPr/>
      <dgm:t>
        <a:bodyPr/>
        <a:lstStyle/>
        <a:p>
          <a:endParaRPr lang="en-US" sz="1600">
            <a:latin typeface="Cambria" pitchFamily="18" charset="0"/>
            <a:ea typeface="Cambria" pitchFamily="18" charset="0"/>
          </a:endParaRPr>
        </a:p>
      </dgm:t>
    </dgm:pt>
    <dgm:pt modelId="{B8895CCC-64BA-48CD-AB9D-8212AAB21F6A}" type="sibTrans" cxnId="{3CE508ED-1CDB-4D24-BF1E-8C2D2BB34963}">
      <dgm:prSet/>
      <dgm:spPr/>
      <dgm:t>
        <a:bodyPr/>
        <a:lstStyle/>
        <a:p>
          <a:endParaRPr lang="en-US" sz="1600">
            <a:latin typeface="Cambria" pitchFamily="18" charset="0"/>
            <a:ea typeface="Cambria" pitchFamily="18" charset="0"/>
          </a:endParaRPr>
        </a:p>
      </dgm:t>
    </dgm:pt>
    <dgm:pt modelId="{0001770B-053B-4E88-B567-6D46B81C9314}" type="pres">
      <dgm:prSet presAssocID="{19496604-F4DC-4D07-BE84-01C0EF23B3B3}" presName="diagram" presStyleCnt="0">
        <dgm:presLayoutVars>
          <dgm:chPref val="1"/>
          <dgm:dir/>
          <dgm:animOne val="branch"/>
          <dgm:animLvl val="lvl"/>
          <dgm:resizeHandles val="exact"/>
        </dgm:presLayoutVars>
      </dgm:prSet>
      <dgm:spPr/>
      <dgm:t>
        <a:bodyPr/>
        <a:lstStyle/>
        <a:p>
          <a:endParaRPr lang="en-IN"/>
        </a:p>
      </dgm:t>
    </dgm:pt>
    <dgm:pt modelId="{12CF6C71-9355-40FC-A9C6-1D4E825C35FC}" type="pres">
      <dgm:prSet presAssocID="{FFDBD265-30E0-4D95-B7C9-76FECB5E456D}" presName="root1" presStyleCnt="0"/>
      <dgm:spPr/>
    </dgm:pt>
    <dgm:pt modelId="{29C31ACD-4255-4FFF-951E-B60A6E706565}" type="pres">
      <dgm:prSet presAssocID="{FFDBD265-30E0-4D95-B7C9-76FECB5E456D}" presName="LevelOneTextNode" presStyleLbl="node0" presStyleIdx="0" presStyleCnt="1" custScaleX="173172" custScaleY="267494" custLinFactNeighborX="-509" custLinFactNeighborY="-1463">
        <dgm:presLayoutVars>
          <dgm:chPref val="3"/>
        </dgm:presLayoutVars>
      </dgm:prSet>
      <dgm:spPr/>
      <dgm:t>
        <a:bodyPr/>
        <a:lstStyle/>
        <a:p>
          <a:endParaRPr lang="en-IN"/>
        </a:p>
      </dgm:t>
    </dgm:pt>
    <dgm:pt modelId="{19BD4530-BCE0-4B6A-9CC0-1E8356FDCA8F}" type="pres">
      <dgm:prSet presAssocID="{FFDBD265-30E0-4D95-B7C9-76FECB5E456D}" presName="level2hierChild" presStyleCnt="0"/>
      <dgm:spPr/>
    </dgm:pt>
    <dgm:pt modelId="{D77FD56C-1B20-47E4-B891-355E841E5C8E}" type="pres">
      <dgm:prSet presAssocID="{A778A2D0-924F-4DCB-A631-479E9E033797}" presName="conn2-1" presStyleLbl="parChTrans1D2" presStyleIdx="0" presStyleCnt="4"/>
      <dgm:spPr/>
      <dgm:t>
        <a:bodyPr/>
        <a:lstStyle/>
        <a:p>
          <a:endParaRPr lang="en-IN"/>
        </a:p>
      </dgm:t>
    </dgm:pt>
    <dgm:pt modelId="{A418D0F5-D783-45DA-B341-43A63BD51F26}" type="pres">
      <dgm:prSet presAssocID="{A778A2D0-924F-4DCB-A631-479E9E033797}" presName="connTx" presStyleLbl="parChTrans1D2" presStyleIdx="0" presStyleCnt="4"/>
      <dgm:spPr/>
      <dgm:t>
        <a:bodyPr/>
        <a:lstStyle/>
        <a:p>
          <a:endParaRPr lang="en-IN"/>
        </a:p>
      </dgm:t>
    </dgm:pt>
    <dgm:pt modelId="{D8181FA3-EC38-4775-9526-69D82B19060E}" type="pres">
      <dgm:prSet presAssocID="{1E3C781F-FECD-4103-9403-99CEE5C18FFF}" presName="root2" presStyleCnt="0"/>
      <dgm:spPr/>
    </dgm:pt>
    <dgm:pt modelId="{72DBD535-2C2E-44C4-9287-97C5F206BFFE}" type="pres">
      <dgm:prSet presAssocID="{1E3C781F-FECD-4103-9403-99CEE5C18FFF}" presName="LevelTwoTextNode" presStyleLbl="node2" presStyleIdx="0" presStyleCnt="4" custScaleX="357306" custScaleY="56567" custLinFactNeighborX="738" custLinFactNeighborY="9835">
        <dgm:presLayoutVars>
          <dgm:chPref val="3"/>
        </dgm:presLayoutVars>
      </dgm:prSet>
      <dgm:spPr/>
      <dgm:t>
        <a:bodyPr/>
        <a:lstStyle/>
        <a:p>
          <a:endParaRPr lang="en-IN"/>
        </a:p>
      </dgm:t>
    </dgm:pt>
    <dgm:pt modelId="{EA596FA7-6961-477A-84D7-6C57FFD65B12}" type="pres">
      <dgm:prSet presAssocID="{1E3C781F-FECD-4103-9403-99CEE5C18FFF}" presName="level3hierChild" presStyleCnt="0"/>
      <dgm:spPr/>
    </dgm:pt>
    <dgm:pt modelId="{0BC6207B-8909-4052-8A8F-A199FF9AA253}" type="pres">
      <dgm:prSet presAssocID="{AC1A11F8-C13B-43D4-9E95-387696AB79CF}" presName="conn2-1" presStyleLbl="parChTrans1D2" presStyleIdx="1" presStyleCnt="4"/>
      <dgm:spPr/>
      <dgm:t>
        <a:bodyPr/>
        <a:lstStyle/>
        <a:p>
          <a:endParaRPr lang="en-IN"/>
        </a:p>
      </dgm:t>
    </dgm:pt>
    <dgm:pt modelId="{32C5EE3D-634F-4F6F-B588-E62F2C8EB53A}" type="pres">
      <dgm:prSet presAssocID="{AC1A11F8-C13B-43D4-9E95-387696AB79CF}" presName="connTx" presStyleLbl="parChTrans1D2" presStyleIdx="1" presStyleCnt="4"/>
      <dgm:spPr/>
      <dgm:t>
        <a:bodyPr/>
        <a:lstStyle/>
        <a:p>
          <a:endParaRPr lang="en-IN"/>
        </a:p>
      </dgm:t>
    </dgm:pt>
    <dgm:pt modelId="{7C036B31-C523-43B5-812E-7260A123DF3F}" type="pres">
      <dgm:prSet presAssocID="{E7110413-A838-4A68-983F-2E070775B07F}" presName="root2" presStyleCnt="0"/>
      <dgm:spPr/>
    </dgm:pt>
    <dgm:pt modelId="{0097E4CC-BEAA-42A1-BCDE-4AFC868DCE34}" type="pres">
      <dgm:prSet presAssocID="{E7110413-A838-4A68-983F-2E070775B07F}" presName="LevelTwoTextNode" presStyleLbl="node2" presStyleIdx="1" presStyleCnt="4" custScaleX="317313" custScaleY="97996" custLinFactNeighborX="4255" custLinFactNeighborY="15261">
        <dgm:presLayoutVars>
          <dgm:chPref val="3"/>
        </dgm:presLayoutVars>
      </dgm:prSet>
      <dgm:spPr/>
      <dgm:t>
        <a:bodyPr/>
        <a:lstStyle/>
        <a:p>
          <a:endParaRPr lang="en-IN"/>
        </a:p>
      </dgm:t>
    </dgm:pt>
    <dgm:pt modelId="{3F5CCA10-5084-4E34-BA9C-EC2152184CC9}" type="pres">
      <dgm:prSet presAssocID="{E7110413-A838-4A68-983F-2E070775B07F}" presName="level3hierChild" presStyleCnt="0"/>
      <dgm:spPr/>
    </dgm:pt>
    <dgm:pt modelId="{CE8418D1-C1C8-4799-9CD5-ABA0B866EF0B}" type="pres">
      <dgm:prSet presAssocID="{BE78F20D-CC4B-41B5-9230-36569F9F09E4}" presName="conn2-1" presStyleLbl="parChTrans1D2" presStyleIdx="2" presStyleCnt="4"/>
      <dgm:spPr/>
      <dgm:t>
        <a:bodyPr/>
        <a:lstStyle/>
        <a:p>
          <a:endParaRPr lang="en-IN"/>
        </a:p>
      </dgm:t>
    </dgm:pt>
    <dgm:pt modelId="{7B337846-2106-4DAC-9799-FD1E49C66A0D}" type="pres">
      <dgm:prSet presAssocID="{BE78F20D-CC4B-41B5-9230-36569F9F09E4}" presName="connTx" presStyleLbl="parChTrans1D2" presStyleIdx="2" presStyleCnt="4"/>
      <dgm:spPr/>
      <dgm:t>
        <a:bodyPr/>
        <a:lstStyle/>
        <a:p>
          <a:endParaRPr lang="en-IN"/>
        </a:p>
      </dgm:t>
    </dgm:pt>
    <dgm:pt modelId="{460D7098-8E0D-4AC9-BD1E-F6D810D0E830}" type="pres">
      <dgm:prSet presAssocID="{2C4CA768-529D-4B4A-9C67-804321F0C83B}" presName="root2" presStyleCnt="0"/>
      <dgm:spPr/>
    </dgm:pt>
    <dgm:pt modelId="{0876F25D-1896-4ADC-B179-BE82A402194C}" type="pres">
      <dgm:prSet presAssocID="{2C4CA768-529D-4B4A-9C67-804321F0C83B}" presName="LevelTwoTextNode" presStyleLbl="node2" presStyleIdx="2" presStyleCnt="4" custScaleX="325240" custScaleY="102093" custLinFactNeighborX="359" custLinFactNeighborY="15903">
        <dgm:presLayoutVars>
          <dgm:chPref val="3"/>
        </dgm:presLayoutVars>
      </dgm:prSet>
      <dgm:spPr/>
      <dgm:t>
        <a:bodyPr/>
        <a:lstStyle/>
        <a:p>
          <a:endParaRPr lang="en-IN"/>
        </a:p>
      </dgm:t>
    </dgm:pt>
    <dgm:pt modelId="{BC905161-4BEB-40B8-B74B-ECDDCEFA798F}" type="pres">
      <dgm:prSet presAssocID="{2C4CA768-529D-4B4A-9C67-804321F0C83B}" presName="level3hierChild" presStyleCnt="0"/>
      <dgm:spPr/>
    </dgm:pt>
    <dgm:pt modelId="{4B8986A9-F90B-4D1F-A4BE-F4F7CF02F4D9}" type="pres">
      <dgm:prSet presAssocID="{2BE2F905-9DAF-4B04-BEE3-09A322790F03}" presName="conn2-1" presStyleLbl="parChTrans1D2" presStyleIdx="3" presStyleCnt="4"/>
      <dgm:spPr/>
      <dgm:t>
        <a:bodyPr/>
        <a:lstStyle/>
        <a:p>
          <a:endParaRPr lang="en-IN"/>
        </a:p>
      </dgm:t>
    </dgm:pt>
    <dgm:pt modelId="{815A6B67-EAC9-49E3-B34A-10D8345AFFC4}" type="pres">
      <dgm:prSet presAssocID="{2BE2F905-9DAF-4B04-BEE3-09A322790F03}" presName="connTx" presStyleLbl="parChTrans1D2" presStyleIdx="3" presStyleCnt="4"/>
      <dgm:spPr/>
      <dgm:t>
        <a:bodyPr/>
        <a:lstStyle/>
        <a:p>
          <a:endParaRPr lang="en-IN"/>
        </a:p>
      </dgm:t>
    </dgm:pt>
    <dgm:pt modelId="{0C086F58-E95B-4775-A4A9-4175D6DAC5EA}" type="pres">
      <dgm:prSet presAssocID="{7C99092D-8726-45D5-B1F1-6263DBD0B31D}" presName="root2" presStyleCnt="0"/>
      <dgm:spPr/>
    </dgm:pt>
    <dgm:pt modelId="{7CBC3B7B-45A7-4CE1-A09C-25467359E000}" type="pres">
      <dgm:prSet presAssocID="{7C99092D-8726-45D5-B1F1-6263DBD0B31D}" presName="LevelTwoTextNode" presStyleLbl="node2" presStyleIdx="3" presStyleCnt="4" custScaleX="354220" custScaleY="123620" custLinFactNeighborX="710" custLinFactNeighborY="6668">
        <dgm:presLayoutVars>
          <dgm:chPref val="3"/>
        </dgm:presLayoutVars>
      </dgm:prSet>
      <dgm:spPr/>
      <dgm:t>
        <a:bodyPr/>
        <a:lstStyle/>
        <a:p>
          <a:endParaRPr lang="en-IN"/>
        </a:p>
      </dgm:t>
    </dgm:pt>
    <dgm:pt modelId="{83FF2E8C-A94E-4367-9923-A141B264BC67}" type="pres">
      <dgm:prSet presAssocID="{7C99092D-8726-45D5-B1F1-6263DBD0B31D}" presName="level3hierChild" presStyleCnt="0"/>
      <dgm:spPr/>
    </dgm:pt>
  </dgm:ptLst>
  <dgm:cxnLst>
    <dgm:cxn modelId="{0E71041A-28D3-4000-892D-5325FE40DF13}" type="presOf" srcId="{1E3C781F-FECD-4103-9403-99CEE5C18FFF}" destId="{72DBD535-2C2E-44C4-9287-97C5F206BFFE}" srcOrd="0" destOrd="0" presId="urn:microsoft.com/office/officeart/2005/8/layout/hierarchy2"/>
    <dgm:cxn modelId="{B0FBF793-FB46-4E36-AF5C-6456E94C1445}" type="presOf" srcId="{A778A2D0-924F-4DCB-A631-479E9E033797}" destId="{D77FD56C-1B20-47E4-B891-355E841E5C8E}" srcOrd="0" destOrd="0" presId="urn:microsoft.com/office/officeart/2005/8/layout/hierarchy2"/>
    <dgm:cxn modelId="{5E338A31-7E4F-495C-BB96-4867B40AD932}" type="presOf" srcId="{A778A2D0-924F-4DCB-A631-479E9E033797}" destId="{A418D0F5-D783-45DA-B341-43A63BD51F26}" srcOrd="1" destOrd="0" presId="urn:microsoft.com/office/officeart/2005/8/layout/hierarchy2"/>
    <dgm:cxn modelId="{ABF293A7-7A29-4F2E-AD8E-24EB89AB9E94}" type="presOf" srcId="{BE78F20D-CC4B-41B5-9230-36569F9F09E4}" destId="{CE8418D1-C1C8-4799-9CD5-ABA0B866EF0B}" srcOrd="0" destOrd="0" presId="urn:microsoft.com/office/officeart/2005/8/layout/hierarchy2"/>
    <dgm:cxn modelId="{DA3243FB-15B6-404F-86FF-AD4A74EBBECA}" srcId="{FFDBD265-30E0-4D95-B7C9-76FECB5E456D}" destId="{7C99092D-8726-45D5-B1F1-6263DBD0B31D}" srcOrd="3" destOrd="0" parTransId="{2BE2F905-9DAF-4B04-BEE3-09A322790F03}" sibTransId="{33AB069C-8B7C-4F8B-8801-41DAA333E5B2}"/>
    <dgm:cxn modelId="{01B4FB85-3E61-4110-AF44-9328B334F6B6}" srcId="{FFDBD265-30E0-4D95-B7C9-76FECB5E456D}" destId="{E7110413-A838-4A68-983F-2E070775B07F}" srcOrd="1" destOrd="0" parTransId="{AC1A11F8-C13B-43D4-9E95-387696AB79CF}" sibTransId="{83B931EA-AFF6-4093-A1D7-59FC81204524}"/>
    <dgm:cxn modelId="{FEB2D488-B22D-422A-8DFF-9A1D397D3D35}" type="presOf" srcId="{2BE2F905-9DAF-4B04-BEE3-09A322790F03}" destId="{4B8986A9-F90B-4D1F-A4BE-F4F7CF02F4D9}" srcOrd="0" destOrd="0" presId="urn:microsoft.com/office/officeart/2005/8/layout/hierarchy2"/>
    <dgm:cxn modelId="{8C7F1DDF-AD63-44BE-A99F-B4EB7806DFE0}" type="presOf" srcId="{AC1A11F8-C13B-43D4-9E95-387696AB79CF}" destId="{32C5EE3D-634F-4F6F-B588-E62F2C8EB53A}" srcOrd="1" destOrd="0" presId="urn:microsoft.com/office/officeart/2005/8/layout/hierarchy2"/>
    <dgm:cxn modelId="{22E48523-66F0-469C-B57A-C1958CF9CD0B}" type="presOf" srcId="{AC1A11F8-C13B-43D4-9E95-387696AB79CF}" destId="{0BC6207B-8909-4052-8A8F-A199FF9AA253}" srcOrd="0" destOrd="0" presId="urn:microsoft.com/office/officeart/2005/8/layout/hierarchy2"/>
    <dgm:cxn modelId="{585473F4-8A15-4A7E-92E6-703F7033A29B}" type="presOf" srcId="{BE78F20D-CC4B-41B5-9230-36569F9F09E4}" destId="{7B337846-2106-4DAC-9799-FD1E49C66A0D}" srcOrd="1" destOrd="0" presId="urn:microsoft.com/office/officeart/2005/8/layout/hierarchy2"/>
    <dgm:cxn modelId="{FF444835-CC92-470B-9BE3-EAF69E05EC38}" type="presOf" srcId="{2BE2F905-9DAF-4B04-BEE3-09A322790F03}" destId="{815A6B67-EAC9-49E3-B34A-10D8345AFFC4}" srcOrd="1" destOrd="0" presId="urn:microsoft.com/office/officeart/2005/8/layout/hierarchy2"/>
    <dgm:cxn modelId="{278FAD85-EC8D-4249-95B0-A49ADA6D8CFF}" type="presOf" srcId="{FFDBD265-30E0-4D95-B7C9-76FECB5E456D}" destId="{29C31ACD-4255-4FFF-951E-B60A6E706565}" srcOrd="0" destOrd="0" presId="urn:microsoft.com/office/officeart/2005/8/layout/hierarchy2"/>
    <dgm:cxn modelId="{D1CA5B54-00CF-4910-9477-AE55D68DA54B}" type="presOf" srcId="{19496604-F4DC-4D07-BE84-01C0EF23B3B3}" destId="{0001770B-053B-4E88-B567-6D46B81C9314}" srcOrd="0" destOrd="0" presId="urn:microsoft.com/office/officeart/2005/8/layout/hierarchy2"/>
    <dgm:cxn modelId="{9C990D38-8F32-4E51-A540-E45D6E4CB03B}" srcId="{19496604-F4DC-4D07-BE84-01C0EF23B3B3}" destId="{FFDBD265-30E0-4D95-B7C9-76FECB5E456D}" srcOrd="0" destOrd="0" parTransId="{ACF9303C-87C1-4CB9-8C95-02D4252E963D}" sibTransId="{9E464388-6FDD-45FD-B9B6-771E1631A157}"/>
    <dgm:cxn modelId="{7C5A7690-A7A5-48AE-AD25-CE6597046C9B}" type="presOf" srcId="{7C99092D-8726-45D5-B1F1-6263DBD0B31D}" destId="{7CBC3B7B-45A7-4CE1-A09C-25467359E000}" srcOrd="0" destOrd="0" presId="urn:microsoft.com/office/officeart/2005/8/layout/hierarchy2"/>
    <dgm:cxn modelId="{437FDB45-70F6-4162-907C-8AA8E4819278}" type="presOf" srcId="{E7110413-A838-4A68-983F-2E070775B07F}" destId="{0097E4CC-BEAA-42A1-BCDE-4AFC868DCE34}" srcOrd="0" destOrd="0" presId="urn:microsoft.com/office/officeart/2005/8/layout/hierarchy2"/>
    <dgm:cxn modelId="{B5ACBD51-145D-440C-A6E2-FD6206D6BCD8}" type="presOf" srcId="{2C4CA768-529D-4B4A-9C67-804321F0C83B}" destId="{0876F25D-1896-4ADC-B179-BE82A402194C}" srcOrd="0" destOrd="0" presId="urn:microsoft.com/office/officeart/2005/8/layout/hierarchy2"/>
    <dgm:cxn modelId="{FB751972-9E40-4177-B81C-52FEF640C8D1}" srcId="{FFDBD265-30E0-4D95-B7C9-76FECB5E456D}" destId="{2C4CA768-529D-4B4A-9C67-804321F0C83B}" srcOrd="2" destOrd="0" parTransId="{BE78F20D-CC4B-41B5-9230-36569F9F09E4}" sibTransId="{96CE9CDD-9E52-407B-BF93-A2B325CF17F1}"/>
    <dgm:cxn modelId="{3CE508ED-1CDB-4D24-BF1E-8C2D2BB34963}" srcId="{FFDBD265-30E0-4D95-B7C9-76FECB5E456D}" destId="{1E3C781F-FECD-4103-9403-99CEE5C18FFF}" srcOrd="0" destOrd="0" parTransId="{A778A2D0-924F-4DCB-A631-479E9E033797}" sibTransId="{B8895CCC-64BA-48CD-AB9D-8212AAB21F6A}"/>
    <dgm:cxn modelId="{E57CD964-84BA-48B1-8D70-372511CD11B2}" type="presParOf" srcId="{0001770B-053B-4E88-B567-6D46B81C9314}" destId="{12CF6C71-9355-40FC-A9C6-1D4E825C35FC}" srcOrd="0" destOrd="0" presId="urn:microsoft.com/office/officeart/2005/8/layout/hierarchy2"/>
    <dgm:cxn modelId="{5140F323-C856-4741-80BD-885AEF76E883}" type="presParOf" srcId="{12CF6C71-9355-40FC-A9C6-1D4E825C35FC}" destId="{29C31ACD-4255-4FFF-951E-B60A6E706565}" srcOrd="0" destOrd="0" presId="urn:microsoft.com/office/officeart/2005/8/layout/hierarchy2"/>
    <dgm:cxn modelId="{36757F77-A6FD-43B9-8545-B6381A90F321}" type="presParOf" srcId="{12CF6C71-9355-40FC-A9C6-1D4E825C35FC}" destId="{19BD4530-BCE0-4B6A-9CC0-1E8356FDCA8F}" srcOrd="1" destOrd="0" presId="urn:microsoft.com/office/officeart/2005/8/layout/hierarchy2"/>
    <dgm:cxn modelId="{031B5CD9-7D2A-40C0-B8E9-7E7F72B06DA1}" type="presParOf" srcId="{19BD4530-BCE0-4B6A-9CC0-1E8356FDCA8F}" destId="{D77FD56C-1B20-47E4-B891-355E841E5C8E}" srcOrd="0" destOrd="0" presId="urn:microsoft.com/office/officeart/2005/8/layout/hierarchy2"/>
    <dgm:cxn modelId="{E7A332AF-D024-4C0E-8AC2-8937166ED58C}" type="presParOf" srcId="{D77FD56C-1B20-47E4-B891-355E841E5C8E}" destId="{A418D0F5-D783-45DA-B341-43A63BD51F26}" srcOrd="0" destOrd="0" presId="urn:microsoft.com/office/officeart/2005/8/layout/hierarchy2"/>
    <dgm:cxn modelId="{F8233D51-97F9-435D-90C9-D363AAFAB544}" type="presParOf" srcId="{19BD4530-BCE0-4B6A-9CC0-1E8356FDCA8F}" destId="{D8181FA3-EC38-4775-9526-69D82B19060E}" srcOrd="1" destOrd="0" presId="urn:microsoft.com/office/officeart/2005/8/layout/hierarchy2"/>
    <dgm:cxn modelId="{8D55978D-13E3-444C-A5DB-F670A066AFD4}" type="presParOf" srcId="{D8181FA3-EC38-4775-9526-69D82B19060E}" destId="{72DBD535-2C2E-44C4-9287-97C5F206BFFE}" srcOrd="0" destOrd="0" presId="urn:microsoft.com/office/officeart/2005/8/layout/hierarchy2"/>
    <dgm:cxn modelId="{11475C9D-84DF-4DBF-87F7-CF20D9535CCA}" type="presParOf" srcId="{D8181FA3-EC38-4775-9526-69D82B19060E}" destId="{EA596FA7-6961-477A-84D7-6C57FFD65B12}" srcOrd="1" destOrd="0" presId="urn:microsoft.com/office/officeart/2005/8/layout/hierarchy2"/>
    <dgm:cxn modelId="{C3DE47A0-7D1C-482E-BF4B-50F240E15EEB}" type="presParOf" srcId="{19BD4530-BCE0-4B6A-9CC0-1E8356FDCA8F}" destId="{0BC6207B-8909-4052-8A8F-A199FF9AA253}" srcOrd="2" destOrd="0" presId="urn:microsoft.com/office/officeart/2005/8/layout/hierarchy2"/>
    <dgm:cxn modelId="{A8E59455-3351-4918-8EFC-60DE2EB48E5E}" type="presParOf" srcId="{0BC6207B-8909-4052-8A8F-A199FF9AA253}" destId="{32C5EE3D-634F-4F6F-B588-E62F2C8EB53A}" srcOrd="0" destOrd="0" presId="urn:microsoft.com/office/officeart/2005/8/layout/hierarchy2"/>
    <dgm:cxn modelId="{4FDF6536-8549-4D32-B4EA-6D1E52C32B10}" type="presParOf" srcId="{19BD4530-BCE0-4B6A-9CC0-1E8356FDCA8F}" destId="{7C036B31-C523-43B5-812E-7260A123DF3F}" srcOrd="3" destOrd="0" presId="urn:microsoft.com/office/officeart/2005/8/layout/hierarchy2"/>
    <dgm:cxn modelId="{0DEB7B89-D005-434C-82D6-434815F2E85E}" type="presParOf" srcId="{7C036B31-C523-43B5-812E-7260A123DF3F}" destId="{0097E4CC-BEAA-42A1-BCDE-4AFC868DCE34}" srcOrd="0" destOrd="0" presId="urn:microsoft.com/office/officeart/2005/8/layout/hierarchy2"/>
    <dgm:cxn modelId="{F8232B77-A202-417E-B438-9A8C40685B2E}" type="presParOf" srcId="{7C036B31-C523-43B5-812E-7260A123DF3F}" destId="{3F5CCA10-5084-4E34-BA9C-EC2152184CC9}" srcOrd="1" destOrd="0" presId="urn:microsoft.com/office/officeart/2005/8/layout/hierarchy2"/>
    <dgm:cxn modelId="{D7A83EE6-ABCB-45A6-90FF-0F83D7DDCBC6}" type="presParOf" srcId="{19BD4530-BCE0-4B6A-9CC0-1E8356FDCA8F}" destId="{CE8418D1-C1C8-4799-9CD5-ABA0B866EF0B}" srcOrd="4" destOrd="0" presId="urn:microsoft.com/office/officeart/2005/8/layout/hierarchy2"/>
    <dgm:cxn modelId="{C88052E3-6F99-4D75-B745-2B0166CACCAB}" type="presParOf" srcId="{CE8418D1-C1C8-4799-9CD5-ABA0B866EF0B}" destId="{7B337846-2106-4DAC-9799-FD1E49C66A0D}" srcOrd="0" destOrd="0" presId="urn:microsoft.com/office/officeart/2005/8/layout/hierarchy2"/>
    <dgm:cxn modelId="{D74DBA69-0A9A-4B8B-B6C9-F956D6E15644}" type="presParOf" srcId="{19BD4530-BCE0-4B6A-9CC0-1E8356FDCA8F}" destId="{460D7098-8E0D-4AC9-BD1E-F6D810D0E830}" srcOrd="5" destOrd="0" presId="urn:microsoft.com/office/officeart/2005/8/layout/hierarchy2"/>
    <dgm:cxn modelId="{36DD47B5-D7CF-419A-B114-DC4225269146}" type="presParOf" srcId="{460D7098-8E0D-4AC9-BD1E-F6D810D0E830}" destId="{0876F25D-1896-4ADC-B179-BE82A402194C}" srcOrd="0" destOrd="0" presId="urn:microsoft.com/office/officeart/2005/8/layout/hierarchy2"/>
    <dgm:cxn modelId="{F7F10EC8-0EF0-4B3D-9177-8241965448CE}" type="presParOf" srcId="{460D7098-8E0D-4AC9-BD1E-F6D810D0E830}" destId="{BC905161-4BEB-40B8-B74B-ECDDCEFA798F}" srcOrd="1" destOrd="0" presId="urn:microsoft.com/office/officeart/2005/8/layout/hierarchy2"/>
    <dgm:cxn modelId="{F16C4F43-7888-4AFD-841E-A140564B3BD8}" type="presParOf" srcId="{19BD4530-BCE0-4B6A-9CC0-1E8356FDCA8F}" destId="{4B8986A9-F90B-4D1F-A4BE-F4F7CF02F4D9}" srcOrd="6" destOrd="0" presId="urn:microsoft.com/office/officeart/2005/8/layout/hierarchy2"/>
    <dgm:cxn modelId="{62B227B3-BAAD-4F0B-A838-0787EC3FC927}" type="presParOf" srcId="{4B8986A9-F90B-4D1F-A4BE-F4F7CF02F4D9}" destId="{815A6B67-EAC9-49E3-B34A-10D8345AFFC4}" srcOrd="0" destOrd="0" presId="urn:microsoft.com/office/officeart/2005/8/layout/hierarchy2"/>
    <dgm:cxn modelId="{D15554CA-B3C2-49BF-8139-EA2941BECE2E}" type="presParOf" srcId="{19BD4530-BCE0-4B6A-9CC0-1E8356FDCA8F}" destId="{0C086F58-E95B-4775-A4A9-4175D6DAC5EA}" srcOrd="7" destOrd="0" presId="urn:microsoft.com/office/officeart/2005/8/layout/hierarchy2"/>
    <dgm:cxn modelId="{69E86A15-5529-4C4A-87B5-45EEC066F9D9}" type="presParOf" srcId="{0C086F58-E95B-4775-A4A9-4175D6DAC5EA}" destId="{7CBC3B7B-45A7-4CE1-A09C-25467359E000}" srcOrd="0" destOrd="0" presId="urn:microsoft.com/office/officeart/2005/8/layout/hierarchy2"/>
    <dgm:cxn modelId="{45911959-ECDD-448E-ACCC-24B51F3FD2BB}" type="presParOf" srcId="{0C086F58-E95B-4775-A4A9-4175D6DAC5EA}" destId="{83FF2E8C-A94E-4367-9923-A141B264BC6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CC7945-AC6D-4DD0-A353-16C0562C998C}" type="doc">
      <dgm:prSet loTypeId="urn:microsoft.com/office/officeart/2005/8/layout/matrix1" loCatId="matrix" qsTypeId="urn:microsoft.com/office/officeart/2005/8/quickstyle/simple1" qsCatId="simple" csTypeId="urn:microsoft.com/office/officeart/2005/8/colors/accent0_2" csCatId="mainScheme" phldr="1"/>
      <dgm:spPr/>
      <dgm:t>
        <a:bodyPr/>
        <a:lstStyle/>
        <a:p>
          <a:endParaRPr lang="en-US"/>
        </a:p>
      </dgm:t>
    </dgm:pt>
    <dgm:pt modelId="{D95ED2EF-9953-424B-8199-194819140A3F}">
      <dgm:prSet phldrT="[Text]" custT="1"/>
      <dgm:spPr/>
      <dgm:t>
        <a:bodyPr/>
        <a:lstStyle/>
        <a:p>
          <a:pPr algn="just" rtl="0"/>
          <a:r>
            <a:rPr lang="en-US" sz="2200" dirty="0">
              <a:latin typeface="Cambria" panose="02040503050406030204" pitchFamily="18" charset="0"/>
              <a:ea typeface="Cambria" panose="02040503050406030204" pitchFamily="18" charset="0"/>
            </a:rPr>
            <a:t>Where tax liable to be paid on reverse charge basis, the time of supply of goods/services shall be </a:t>
          </a:r>
          <a:r>
            <a:rPr lang="en-US" sz="2200" b="1" u="sng" dirty="0">
              <a:latin typeface="Cambria" panose="02040503050406030204" pitchFamily="18" charset="0"/>
              <a:ea typeface="Cambria" panose="02040503050406030204" pitchFamily="18" charset="0"/>
            </a:rPr>
            <a:t>earliest </a:t>
          </a:r>
          <a:r>
            <a:rPr lang="en-US" sz="2200" dirty="0">
              <a:latin typeface="Cambria" panose="02040503050406030204" pitchFamily="18" charset="0"/>
              <a:ea typeface="Cambria" panose="02040503050406030204" pitchFamily="18" charset="0"/>
            </a:rPr>
            <a:t>of</a:t>
          </a:r>
        </a:p>
      </dgm:t>
    </dgm:pt>
    <dgm:pt modelId="{DCACA84C-F032-4299-959E-EFDBE8CDA44F}" type="parTrans" cxnId="{00A513F0-1FBD-4AB9-8AF2-1E2589329043}">
      <dgm:prSet/>
      <dgm:spPr/>
      <dgm:t>
        <a:bodyPr/>
        <a:lstStyle/>
        <a:p>
          <a:endParaRPr lang="en-US" sz="2400">
            <a:latin typeface="+mn-lt"/>
          </a:endParaRPr>
        </a:p>
      </dgm:t>
    </dgm:pt>
    <dgm:pt modelId="{20E570B4-72C1-411D-B7FE-0F7CE4B5FF18}" type="sibTrans" cxnId="{00A513F0-1FBD-4AB9-8AF2-1E2589329043}">
      <dgm:prSet/>
      <dgm:spPr/>
      <dgm:t>
        <a:bodyPr/>
        <a:lstStyle/>
        <a:p>
          <a:endParaRPr lang="en-US" sz="2400">
            <a:latin typeface="+mn-lt"/>
          </a:endParaRPr>
        </a:p>
      </dgm:t>
    </dgm:pt>
    <dgm:pt modelId="{0D8C7743-9A15-4A21-8A37-D961B42B949A}">
      <dgm:prSet phldrT="[Text]" custT="1"/>
      <dgm:spPr/>
      <dgm:t>
        <a:bodyPr/>
        <a:lstStyle/>
        <a:p>
          <a:pPr algn="just" rtl="0"/>
          <a:r>
            <a:rPr lang="en-IN" sz="2200" dirty="0">
              <a:latin typeface="Cambria" panose="02040503050406030204" pitchFamily="18" charset="0"/>
              <a:ea typeface="Cambria" panose="02040503050406030204" pitchFamily="18" charset="0"/>
            </a:rPr>
            <a:t>Date of receipt of Goods (applicable only for goods)</a:t>
          </a:r>
          <a:endParaRPr lang="en-US" sz="2200" dirty="0">
            <a:latin typeface="Cambria" panose="02040503050406030204" pitchFamily="18" charset="0"/>
            <a:ea typeface="Cambria" panose="02040503050406030204" pitchFamily="18" charset="0"/>
          </a:endParaRPr>
        </a:p>
      </dgm:t>
    </dgm:pt>
    <dgm:pt modelId="{B5EC37AF-FF3C-4B78-A4FE-B3F87E7EE4B4}" type="parTrans" cxnId="{2593EE1D-6443-4031-ADE6-DA950DBEC9EA}">
      <dgm:prSet/>
      <dgm:spPr/>
      <dgm:t>
        <a:bodyPr/>
        <a:lstStyle/>
        <a:p>
          <a:endParaRPr lang="en-US" sz="2400">
            <a:latin typeface="+mn-lt"/>
          </a:endParaRPr>
        </a:p>
      </dgm:t>
    </dgm:pt>
    <dgm:pt modelId="{C87FAE14-B0A6-4A01-A1EE-A8E2B1946F77}" type="sibTrans" cxnId="{2593EE1D-6443-4031-ADE6-DA950DBEC9EA}">
      <dgm:prSet/>
      <dgm:spPr/>
      <dgm:t>
        <a:bodyPr/>
        <a:lstStyle/>
        <a:p>
          <a:endParaRPr lang="en-US" sz="2400">
            <a:latin typeface="+mn-lt"/>
          </a:endParaRPr>
        </a:p>
      </dgm:t>
    </dgm:pt>
    <dgm:pt modelId="{4032838A-94DA-4FCB-9966-2D25FDAEB3D8}">
      <dgm:prSet custT="1"/>
      <dgm:spPr/>
      <dgm:t>
        <a:bodyPr/>
        <a:lstStyle/>
        <a:p>
          <a:pPr algn="just" rtl="0"/>
          <a:r>
            <a:rPr lang="en-US" sz="2200" dirty="0">
              <a:latin typeface="Cambria" panose="02040503050406030204" pitchFamily="18" charset="0"/>
              <a:ea typeface="Cambria" panose="02040503050406030204" pitchFamily="18" charset="0"/>
            </a:rPr>
            <a:t>Date on which </a:t>
          </a:r>
          <a:r>
            <a:rPr lang="en-US" sz="2200" b="1" dirty="0">
              <a:latin typeface="Cambria" panose="02040503050406030204" pitchFamily="18" charset="0"/>
              <a:ea typeface="Cambria" panose="02040503050406030204" pitchFamily="18" charset="0"/>
            </a:rPr>
            <a:t>payment is entered in the books of recipient or debited </a:t>
          </a:r>
          <a:r>
            <a:rPr lang="en-US" sz="2200" dirty="0">
              <a:latin typeface="Cambria" panose="02040503050406030204" pitchFamily="18" charset="0"/>
              <a:ea typeface="Cambria" panose="02040503050406030204" pitchFamily="18" charset="0"/>
            </a:rPr>
            <a:t>to the recipient’s bank a/c (whichever is earlier)</a:t>
          </a:r>
        </a:p>
        <a:p>
          <a:pPr algn="just" rtl="0"/>
          <a:endParaRPr lang="en-US" sz="2200" dirty="0">
            <a:latin typeface="Cambria" panose="02040503050406030204" pitchFamily="18" charset="0"/>
            <a:ea typeface="Cambria" panose="02040503050406030204" pitchFamily="18" charset="0"/>
          </a:endParaRPr>
        </a:p>
      </dgm:t>
    </dgm:pt>
    <dgm:pt modelId="{7DFDAFDB-C848-403F-8198-60D979B52FE1}" type="parTrans" cxnId="{78C2CAA2-659D-4E8A-88DD-BA7D1F9EDE2F}">
      <dgm:prSet/>
      <dgm:spPr/>
      <dgm:t>
        <a:bodyPr/>
        <a:lstStyle/>
        <a:p>
          <a:endParaRPr lang="en-US" sz="2400">
            <a:latin typeface="+mn-lt"/>
          </a:endParaRPr>
        </a:p>
      </dgm:t>
    </dgm:pt>
    <dgm:pt modelId="{E45FB5FD-0801-49BA-9858-2BDCA7E2086C}" type="sibTrans" cxnId="{78C2CAA2-659D-4E8A-88DD-BA7D1F9EDE2F}">
      <dgm:prSet/>
      <dgm:spPr/>
      <dgm:t>
        <a:bodyPr/>
        <a:lstStyle/>
        <a:p>
          <a:endParaRPr lang="en-US" sz="2400">
            <a:latin typeface="+mn-lt"/>
          </a:endParaRPr>
        </a:p>
      </dgm:t>
    </dgm:pt>
    <dgm:pt modelId="{5BD43607-33EA-4A30-92AF-3EACCCACB308}">
      <dgm:prSet custT="1"/>
      <dgm:spPr/>
      <dgm:t>
        <a:bodyPr/>
        <a:lstStyle/>
        <a:p>
          <a:pPr algn="just" rtl="0">
            <a:lnSpc>
              <a:spcPct val="100000"/>
            </a:lnSpc>
            <a:spcAft>
              <a:spcPts val="0"/>
            </a:spcAft>
          </a:pPr>
          <a:r>
            <a:rPr lang="en-US" sz="2200" dirty="0">
              <a:latin typeface="Cambria" panose="02040503050406030204" pitchFamily="18" charset="0"/>
              <a:ea typeface="Cambria" panose="02040503050406030204" pitchFamily="18" charset="0"/>
            </a:rPr>
            <a:t>31</a:t>
          </a:r>
          <a:r>
            <a:rPr lang="en-US" sz="2200" baseline="30000" dirty="0">
              <a:latin typeface="Cambria" panose="02040503050406030204" pitchFamily="18" charset="0"/>
              <a:ea typeface="Cambria" panose="02040503050406030204" pitchFamily="18" charset="0"/>
            </a:rPr>
            <a:t>st</a:t>
          </a:r>
          <a:r>
            <a:rPr lang="en-US" sz="2200" dirty="0">
              <a:latin typeface="Cambria" panose="02040503050406030204" pitchFamily="18" charset="0"/>
              <a:ea typeface="Cambria" panose="02040503050406030204" pitchFamily="18" charset="0"/>
            </a:rPr>
            <a:t> day (in case of goods) / 61</a:t>
          </a:r>
          <a:r>
            <a:rPr lang="en-US" sz="2200" baseline="30000" dirty="0">
              <a:latin typeface="Cambria" panose="02040503050406030204" pitchFamily="18" charset="0"/>
              <a:ea typeface="Cambria" panose="02040503050406030204" pitchFamily="18" charset="0"/>
            </a:rPr>
            <a:t>st</a:t>
          </a:r>
          <a:r>
            <a:rPr lang="en-US" sz="2200" dirty="0">
              <a:latin typeface="Cambria" panose="02040503050406030204" pitchFamily="18" charset="0"/>
              <a:ea typeface="Cambria" panose="02040503050406030204" pitchFamily="18" charset="0"/>
            </a:rPr>
            <a:t> day (in case of services) from the date of issue of invoice by supplier</a:t>
          </a:r>
        </a:p>
        <a:p>
          <a:pPr algn="just" rtl="0">
            <a:lnSpc>
              <a:spcPct val="100000"/>
            </a:lnSpc>
            <a:spcAft>
              <a:spcPts val="0"/>
            </a:spcAft>
          </a:pPr>
          <a:r>
            <a:rPr lang="en-US" sz="2200" b="1" i="1" dirty="0">
              <a:latin typeface="Cambria" panose="02040503050406030204" pitchFamily="18" charset="0"/>
              <a:ea typeface="Cambria" panose="02040503050406030204" pitchFamily="18" charset="0"/>
            </a:rPr>
            <a:t>Note: </a:t>
          </a:r>
          <a:r>
            <a:rPr lang="en-US" sz="2200" b="0" i="1" dirty="0">
              <a:latin typeface="Cambria" panose="02040503050406030204" pitchFamily="18" charset="0"/>
              <a:ea typeface="Cambria" panose="02040503050406030204" pitchFamily="18" charset="0"/>
            </a:rPr>
            <a:t>This factor is </a:t>
          </a:r>
          <a:r>
            <a:rPr lang="en-US" sz="2200" b="1" i="1" dirty="0">
              <a:latin typeface="Cambria" panose="02040503050406030204" pitchFamily="18" charset="0"/>
              <a:ea typeface="Cambria" panose="02040503050406030204" pitchFamily="18" charset="0"/>
            </a:rPr>
            <a:t>not relevant in case of </a:t>
          </a:r>
          <a:r>
            <a:rPr lang="en-IN" sz="2200" b="1" i="1" dirty="0">
              <a:latin typeface="Cambria" panose="02040503050406030204" pitchFamily="18" charset="0"/>
              <a:ea typeface="Cambria" panose="02040503050406030204" pitchFamily="18" charset="0"/>
            </a:rPr>
            <a:t>import of services from an associated enterprise outside India</a:t>
          </a:r>
          <a:endParaRPr lang="en-US" sz="2200" b="1" i="1" dirty="0">
            <a:latin typeface="Cambria" panose="02040503050406030204" pitchFamily="18" charset="0"/>
            <a:ea typeface="Cambria" panose="02040503050406030204" pitchFamily="18" charset="0"/>
          </a:endParaRPr>
        </a:p>
      </dgm:t>
    </dgm:pt>
    <dgm:pt modelId="{A3100FB8-ACD5-489E-AC91-05F46E9CCFCD}" type="parTrans" cxnId="{AA59900D-8147-4416-B622-7513A9ED7E36}">
      <dgm:prSet/>
      <dgm:spPr/>
      <dgm:t>
        <a:bodyPr/>
        <a:lstStyle/>
        <a:p>
          <a:endParaRPr lang="en-US" sz="2400">
            <a:latin typeface="+mn-lt"/>
          </a:endParaRPr>
        </a:p>
      </dgm:t>
    </dgm:pt>
    <dgm:pt modelId="{270E788E-5A94-452A-A960-C5E765C074C4}" type="sibTrans" cxnId="{AA59900D-8147-4416-B622-7513A9ED7E36}">
      <dgm:prSet/>
      <dgm:spPr/>
      <dgm:t>
        <a:bodyPr/>
        <a:lstStyle/>
        <a:p>
          <a:endParaRPr lang="en-US" sz="2400">
            <a:latin typeface="+mn-lt"/>
          </a:endParaRPr>
        </a:p>
      </dgm:t>
    </dgm:pt>
    <dgm:pt modelId="{4FCEACFC-5841-408F-BAAE-5A3A94FA62BE}">
      <dgm:prSet custT="1"/>
      <dgm:spPr/>
      <dgm:t>
        <a:bodyPr/>
        <a:lstStyle/>
        <a:p>
          <a:pPr algn="just" rtl="0"/>
          <a:r>
            <a:rPr lang="en-US" sz="2200" dirty="0">
              <a:latin typeface="Cambria" panose="02040503050406030204" pitchFamily="18" charset="0"/>
              <a:ea typeface="Cambria" panose="02040503050406030204" pitchFamily="18" charset="0"/>
            </a:rPr>
            <a:t>Where it is not possible to determine time of supply in the </a:t>
          </a:r>
          <a:r>
            <a:rPr lang="en-US" sz="2200" b="0" i="1" dirty="0">
              <a:latin typeface="Cambria" panose="02040503050406030204" pitchFamily="18" charset="0"/>
              <a:ea typeface="Cambria" panose="02040503050406030204" pitchFamily="18" charset="0"/>
            </a:rPr>
            <a:t>3 other cases: </a:t>
          </a:r>
          <a:r>
            <a:rPr lang="en-US" sz="2200" b="0" dirty="0">
              <a:latin typeface="Cambria" panose="02040503050406030204" pitchFamily="18" charset="0"/>
              <a:ea typeface="Cambria" panose="02040503050406030204" pitchFamily="18" charset="0"/>
            </a:rPr>
            <a:t>Date of entry in the books of account of the recipient</a:t>
          </a:r>
        </a:p>
        <a:p>
          <a:pPr algn="just" rtl="0"/>
          <a:r>
            <a:rPr lang="en-IN" sz="2200" b="0" dirty="0">
              <a:latin typeface="Cambria" panose="02040503050406030204" pitchFamily="18" charset="0"/>
              <a:ea typeface="Cambria" panose="02040503050406030204" pitchFamily="18" charset="0"/>
            </a:rPr>
            <a:t>Note: This factor is relevant in case of import of services from an associated enterprise outside India</a:t>
          </a:r>
          <a:endParaRPr lang="en-US" sz="2200" b="0" dirty="0">
            <a:latin typeface="Cambria" panose="02040503050406030204" pitchFamily="18" charset="0"/>
            <a:ea typeface="Cambria" panose="02040503050406030204" pitchFamily="18" charset="0"/>
          </a:endParaRPr>
        </a:p>
      </dgm:t>
    </dgm:pt>
    <dgm:pt modelId="{6ED7888C-B319-43DF-9041-C1CC6B2319BF}" type="parTrans" cxnId="{999BA87A-5F29-4625-BB9B-8FA7B58E20DD}">
      <dgm:prSet/>
      <dgm:spPr/>
      <dgm:t>
        <a:bodyPr/>
        <a:lstStyle/>
        <a:p>
          <a:endParaRPr lang="en-US" sz="2400">
            <a:latin typeface="+mn-lt"/>
          </a:endParaRPr>
        </a:p>
      </dgm:t>
    </dgm:pt>
    <dgm:pt modelId="{3524B8F2-C496-451B-97C6-CE41ACEC5190}" type="sibTrans" cxnId="{999BA87A-5F29-4625-BB9B-8FA7B58E20DD}">
      <dgm:prSet/>
      <dgm:spPr/>
      <dgm:t>
        <a:bodyPr/>
        <a:lstStyle/>
        <a:p>
          <a:endParaRPr lang="en-US" sz="2400">
            <a:latin typeface="+mn-lt"/>
          </a:endParaRPr>
        </a:p>
      </dgm:t>
    </dgm:pt>
    <dgm:pt modelId="{9AC0C599-6BA7-447E-B78A-316F3344DA30}">
      <dgm:prSet/>
      <dgm:spPr/>
      <dgm:t>
        <a:bodyPr/>
        <a:lstStyle/>
        <a:p>
          <a:endParaRPr lang="en-IN" sz="2200">
            <a:latin typeface="Cambria" panose="02040503050406030204" pitchFamily="18" charset="0"/>
            <a:ea typeface="Cambria" panose="02040503050406030204" pitchFamily="18" charset="0"/>
          </a:endParaRPr>
        </a:p>
      </dgm:t>
    </dgm:pt>
    <dgm:pt modelId="{C108EEF0-1CD8-4A02-B5E2-5C82121417DE}" type="parTrans" cxnId="{FC4AD02A-4C7E-4C01-A34B-79A511076877}">
      <dgm:prSet/>
      <dgm:spPr/>
      <dgm:t>
        <a:bodyPr/>
        <a:lstStyle/>
        <a:p>
          <a:endParaRPr lang="en-IN"/>
        </a:p>
      </dgm:t>
    </dgm:pt>
    <dgm:pt modelId="{6D75334D-9BCD-4479-BDA4-228C9A4EE3C3}" type="sibTrans" cxnId="{FC4AD02A-4C7E-4C01-A34B-79A511076877}">
      <dgm:prSet/>
      <dgm:spPr/>
      <dgm:t>
        <a:bodyPr/>
        <a:lstStyle/>
        <a:p>
          <a:endParaRPr lang="en-IN"/>
        </a:p>
      </dgm:t>
    </dgm:pt>
    <dgm:pt modelId="{74B0D09E-0855-4B96-9913-312995581914}" type="pres">
      <dgm:prSet presAssocID="{A4CC7945-AC6D-4DD0-A353-16C0562C998C}" presName="diagram" presStyleCnt="0">
        <dgm:presLayoutVars>
          <dgm:chMax val="1"/>
          <dgm:dir/>
          <dgm:animLvl val="ctr"/>
          <dgm:resizeHandles val="exact"/>
        </dgm:presLayoutVars>
      </dgm:prSet>
      <dgm:spPr/>
      <dgm:t>
        <a:bodyPr/>
        <a:lstStyle/>
        <a:p>
          <a:endParaRPr lang="en-IN"/>
        </a:p>
      </dgm:t>
    </dgm:pt>
    <dgm:pt modelId="{B52996AB-1108-4B71-98FF-B98F432BE34C}" type="pres">
      <dgm:prSet presAssocID="{A4CC7945-AC6D-4DD0-A353-16C0562C998C}" presName="matrix" presStyleCnt="0"/>
      <dgm:spPr/>
    </dgm:pt>
    <dgm:pt modelId="{FCB211AE-15F7-4C95-8A71-2E35C4571A0D}" type="pres">
      <dgm:prSet presAssocID="{A4CC7945-AC6D-4DD0-A353-16C0562C998C}" presName="tile1" presStyleLbl="node1" presStyleIdx="0" presStyleCnt="4" custScaleY="75012"/>
      <dgm:spPr/>
      <dgm:t>
        <a:bodyPr/>
        <a:lstStyle/>
        <a:p>
          <a:endParaRPr lang="en-IN"/>
        </a:p>
      </dgm:t>
    </dgm:pt>
    <dgm:pt modelId="{E4538395-CDB1-4362-B722-E8944337A1FE}" type="pres">
      <dgm:prSet presAssocID="{A4CC7945-AC6D-4DD0-A353-16C0562C998C}" presName="tile1text" presStyleLbl="node1" presStyleIdx="0" presStyleCnt="4">
        <dgm:presLayoutVars>
          <dgm:chMax val="0"/>
          <dgm:chPref val="0"/>
          <dgm:bulletEnabled val="1"/>
        </dgm:presLayoutVars>
      </dgm:prSet>
      <dgm:spPr/>
      <dgm:t>
        <a:bodyPr/>
        <a:lstStyle/>
        <a:p>
          <a:endParaRPr lang="en-IN"/>
        </a:p>
      </dgm:t>
    </dgm:pt>
    <dgm:pt modelId="{7DD7C59C-5EEF-42FF-B43B-07892D99B8CE}" type="pres">
      <dgm:prSet presAssocID="{A4CC7945-AC6D-4DD0-A353-16C0562C998C}" presName="tile2" presStyleLbl="node1" presStyleIdx="1" presStyleCnt="4" custScaleY="75698" custLinFactNeighborX="82500" custLinFactNeighborY="-5000"/>
      <dgm:spPr/>
      <dgm:t>
        <a:bodyPr/>
        <a:lstStyle/>
        <a:p>
          <a:endParaRPr lang="en-IN"/>
        </a:p>
      </dgm:t>
    </dgm:pt>
    <dgm:pt modelId="{3D88FC0F-8CDE-40C5-B71D-9F43329972D9}" type="pres">
      <dgm:prSet presAssocID="{A4CC7945-AC6D-4DD0-A353-16C0562C998C}" presName="tile2text" presStyleLbl="node1" presStyleIdx="1" presStyleCnt="4">
        <dgm:presLayoutVars>
          <dgm:chMax val="0"/>
          <dgm:chPref val="0"/>
          <dgm:bulletEnabled val="1"/>
        </dgm:presLayoutVars>
      </dgm:prSet>
      <dgm:spPr/>
      <dgm:t>
        <a:bodyPr/>
        <a:lstStyle/>
        <a:p>
          <a:endParaRPr lang="en-IN"/>
        </a:p>
      </dgm:t>
    </dgm:pt>
    <dgm:pt modelId="{CB337645-2F31-4527-8506-9B86CF1261E1}" type="pres">
      <dgm:prSet presAssocID="{A4CC7945-AC6D-4DD0-A353-16C0562C998C}" presName="tile3" presStyleLbl="node1" presStyleIdx="2" presStyleCnt="4" custScaleY="125553" custLinFactNeighborY="-456"/>
      <dgm:spPr/>
      <dgm:t>
        <a:bodyPr/>
        <a:lstStyle/>
        <a:p>
          <a:endParaRPr lang="en-IN"/>
        </a:p>
      </dgm:t>
    </dgm:pt>
    <dgm:pt modelId="{CBA6346C-1B1A-41EA-BC7B-12F46780C44C}" type="pres">
      <dgm:prSet presAssocID="{A4CC7945-AC6D-4DD0-A353-16C0562C998C}" presName="tile3text" presStyleLbl="node1" presStyleIdx="2" presStyleCnt="4">
        <dgm:presLayoutVars>
          <dgm:chMax val="0"/>
          <dgm:chPref val="0"/>
          <dgm:bulletEnabled val="1"/>
        </dgm:presLayoutVars>
      </dgm:prSet>
      <dgm:spPr/>
      <dgm:t>
        <a:bodyPr/>
        <a:lstStyle/>
        <a:p>
          <a:endParaRPr lang="en-IN"/>
        </a:p>
      </dgm:t>
    </dgm:pt>
    <dgm:pt modelId="{EA4655D7-DEC3-4538-BA32-CAD704B4E401}" type="pres">
      <dgm:prSet presAssocID="{A4CC7945-AC6D-4DD0-A353-16C0562C998C}" presName="tile4" presStyleLbl="node1" presStyleIdx="3" presStyleCnt="4" custScaleY="125873"/>
      <dgm:spPr/>
      <dgm:t>
        <a:bodyPr/>
        <a:lstStyle/>
        <a:p>
          <a:endParaRPr lang="en-IN"/>
        </a:p>
      </dgm:t>
    </dgm:pt>
    <dgm:pt modelId="{24A537F8-548E-4B0E-89E8-80C72AEA1CB2}" type="pres">
      <dgm:prSet presAssocID="{A4CC7945-AC6D-4DD0-A353-16C0562C998C}" presName="tile4text" presStyleLbl="node1" presStyleIdx="3" presStyleCnt="4">
        <dgm:presLayoutVars>
          <dgm:chMax val="0"/>
          <dgm:chPref val="0"/>
          <dgm:bulletEnabled val="1"/>
        </dgm:presLayoutVars>
      </dgm:prSet>
      <dgm:spPr/>
      <dgm:t>
        <a:bodyPr/>
        <a:lstStyle/>
        <a:p>
          <a:endParaRPr lang="en-IN"/>
        </a:p>
      </dgm:t>
    </dgm:pt>
    <dgm:pt modelId="{EC1E0571-C830-4C16-A677-D32442B79471}" type="pres">
      <dgm:prSet presAssocID="{A4CC7945-AC6D-4DD0-A353-16C0562C998C}" presName="centerTile" presStyleLbl="fgShp" presStyleIdx="0" presStyleCnt="1" custScaleX="181818" custScaleY="99313" custLinFactNeighborX="-1509" custLinFactNeighborY="-51447">
        <dgm:presLayoutVars>
          <dgm:chMax val="0"/>
          <dgm:chPref val="0"/>
        </dgm:presLayoutVars>
      </dgm:prSet>
      <dgm:spPr/>
      <dgm:t>
        <a:bodyPr/>
        <a:lstStyle/>
        <a:p>
          <a:endParaRPr lang="en-IN"/>
        </a:p>
      </dgm:t>
    </dgm:pt>
  </dgm:ptLst>
  <dgm:cxnLst>
    <dgm:cxn modelId="{00A513F0-1FBD-4AB9-8AF2-1E2589329043}" srcId="{A4CC7945-AC6D-4DD0-A353-16C0562C998C}" destId="{D95ED2EF-9953-424B-8199-194819140A3F}" srcOrd="0" destOrd="0" parTransId="{DCACA84C-F032-4299-959E-EFDBE8CDA44F}" sibTransId="{20E570B4-72C1-411D-B7FE-0F7CE4B5FF18}"/>
    <dgm:cxn modelId="{78C2CAA2-659D-4E8A-88DD-BA7D1F9EDE2F}" srcId="{D95ED2EF-9953-424B-8199-194819140A3F}" destId="{4032838A-94DA-4FCB-9966-2D25FDAEB3D8}" srcOrd="1" destOrd="0" parTransId="{7DFDAFDB-C848-403F-8198-60D979B52FE1}" sibTransId="{E45FB5FD-0801-49BA-9858-2BDCA7E2086C}"/>
    <dgm:cxn modelId="{6D34A8E9-0C7D-4154-849B-B9FFB10D8CB6}" type="presOf" srcId="{5BD43607-33EA-4A30-92AF-3EACCCACB308}" destId="{CBA6346C-1B1A-41EA-BC7B-12F46780C44C}" srcOrd="1" destOrd="0" presId="urn:microsoft.com/office/officeart/2005/8/layout/matrix1"/>
    <dgm:cxn modelId="{4DA5313F-1C64-4D3B-BDFB-B013FC7B5ABE}" type="presOf" srcId="{5BD43607-33EA-4A30-92AF-3EACCCACB308}" destId="{CB337645-2F31-4527-8506-9B86CF1261E1}" srcOrd="0" destOrd="0" presId="urn:microsoft.com/office/officeart/2005/8/layout/matrix1"/>
    <dgm:cxn modelId="{03745A89-C1F7-4A87-A74E-791121615E74}" type="presOf" srcId="{4032838A-94DA-4FCB-9966-2D25FDAEB3D8}" destId="{3D88FC0F-8CDE-40C5-B71D-9F43329972D9}" srcOrd="1" destOrd="0" presId="urn:microsoft.com/office/officeart/2005/8/layout/matrix1"/>
    <dgm:cxn modelId="{AA59900D-8147-4416-B622-7513A9ED7E36}" srcId="{D95ED2EF-9953-424B-8199-194819140A3F}" destId="{5BD43607-33EA-4A30-92AF-3EACCCACB308}" srcOrd="2" destOrd="0" parTransId="{A3100FB8-ACD5-489E-AC91-05F46E9CCFCD}" sibTransId="{270E788E-5A94-452A-A960-C5E765C074C4}"/>
    <dgm:cxn modelId="{FC4AD02A-4C7E-4C01-A34B-79A511076877}" srcId="{A4CC7945-AC6D-4DD0-A353-16C0562C998C}" destId="{9AC0C599-6BA7-447E-B78A-316F3344DA30}" srcOrd="1" destOrd="0" parTransId="{C108EEF0-1CD8-4A02-B5E2-5C82121417DE}" sibTransId="{6D75334D-9BCD-4479-BDA4-228C9A4EE3C3}"/>
    <dgm:cxn modelId="{7BFD79BB-4ABD-4A0C-9F79-EF87417B4EFD}" type="presOf" srcId="{A4CC7945-AC6D-4DD0-A353-16C0562C998C}" destId="{74B0D09E-0855-4B96-9913-312995581914}" srcOrd="0" destOrd="0" presId="urn:microsoft.com/office/officeart/2005/8/layout/matrix1"/>
    <dgm:cxn modelId="{2593EE1D-6443-4031-ADE6-DA950DBEC9EA}" srcId="{D95ED2EF-9953-424B-8199-194819140A3F}" destId="{0D8C7743-9A15-4A21-8A37-D961B42B949A}" srcOrd="0" destOrd="0" parTransId="{B5EC37AF-FF3C-4B78-A4FE-B3F87E7EE4B4}" sibTransId="{C87FAE14-B0A6-4A01-A1EE-A8E2B1946F77}"/>
    <dgm:cxn modelId="{99D89E8D-3C8A-4C25-B259-F551E09C6CEC}" type="presOf" srcId="{4FCEACFC-5841-408F-BAAE-5A3A94FA62BE}" destId="{24A537F8-548E-4B0E-89E8-80C72AEA1CB2}" srcOrd="1" destOrd="0" presId="urn:microsoft.com/office/officeart/2005/8/layout/matrix1"/>
    <dgm:cxn modelId="{D7EDA02A-CB04-4B16-A784-20C42630C6B7}" type="presOf" srcId="{4FCEACFC-5841-408F-BAAE-5A3A94FA62BE}" destId="{EA4655D7-DEC3-4538-BA32-CAD704B4E401}" srcOrd="0" destOrd="0" presId="urn:microsoft.com/office/officeart/2005/8/layout/matrix1"/>
    <dgm:cxn modelId="{2D3E6DB8-214C-4DED-A9B8-264E8AF163A6}" type="presOf" srcId="{4032838A-94DA-4FCB-9966-2D25FDAEB3D8}" destId="{7DD7C59C-5EEF-42FF-B43B-07892D99B8CE}" srcOrd="0" destOrd="0" presId="urn:microsoft.com/office/officeart/2005/8/layout/matrix1"/>
    <dgm:cxn modelId="{A0B310C2-B46A-479C-B855-2AFCC3AACE96}" type="presOf" srcId="{0D8C7743-9A15-4A21-8A37-D961B42B949A}" destId="{E4538395-CDB1-4362-B722-E8944337A1FE}" srcOrd="1" destOrd="0" presId="urn:microsoft.com/office/officeart/2005/8/layout/matrix1"/>
    <dgm:cxn modelId="{DF85162B-04CF-47C6-888E-0B02DEAB3032}" type="presOf" srcId="{0D8C7743-9A15-4A21-8A37-D961B42B949A}" destId="{FCB211AE-15F7-4C95-8A71-2E35C4571A0D}" srcOrd="0" destOrd="0" presId="urn:microsoft.com/office/officeart/2005/8/layout/matrix1"/>
    <dgm:cxn modelId="{4A6A7231-C1F7-4656-9111-257B5FBB922E}" type="presOf" srcId="{D95ED2EF-9953-424B-8199-194819140A3F}" destId="{EC1E0571-C830-4C16-A677-D32442B79471}" srcOrd="0" destOrd="0" presId="urn:microsoft.com/office/officeart/2005/8/layout/matrix1"/>
    <dgm:cxn modelId="{999BA87A-5F29-4625-BB9B-8FA7B58E20DD}" srcId="{D95ED2EF-9953-424B-8199-194819140A3F}" destId="{4FCEACFC-5841-408F-BAAE-5A3A94FA62BE}" srcOrd="3" destOrd="0" parTransId="{6ED7888C-B319-43DF-9041-C1CC6B2319BF}" sibTransId="{3524B8F2-C496-451B-97C6-CE41ACEC5190}"/>
    <dgm:cxn modelId="{DBF5A88E-7BB4-4F8E-9B9D-7F9DE069141F}" type="presParOf" srcId="{74B0D09E-0855-4B96-9913-312995581914}" destId="{B52996AB-1108-4B71-98FF-B98F432BE34C}" srcOrd="0" destOrd="0" presId="urn:microsoft.com/office/officeart/2005/8/layout/matrix1"/>
    <dgm:cxn modelId="{2E6FFCA1-51BC-4DF6-BFDE-0D20BC16BF4E}" type="presParOf" srcId="{B52996AB-1108-4B71-98FF-B98F432BE34C}" destId="{FCB211AE-15F7-4C95-8A71-2E35C4571A0D}" srcOrd="0" destOrd="0" presId="urn:microsoft.com/office/officeart/2005/8/layout/matrix1"/>
    <dgm:cxn modelId="{4F12DF33-DD3C-4B7F-B898-9DA74471A0DC}" type="presParOf" srcId="{B52996AB-1108-4B71-98FF-B98F432BE34C}" destId="{E4538395-CDB1-4362-B722-E8944337A1FE}" srcOrd="1" destOrd="0" presId="urn:microsoft.com/office/officeart/2005/8/layout/matrix1"/>
    <dgm:cxn modelId="{C0E175A6-EB50-435E-AFA1-A4116A66A559}" type="presParOf" srcId="{B52996AB-1108-4B71-98FF-B98F432BE34C}" destId="{7DD7C59C-5EEF-42FF-B43B-07892D99B8CE}" srcOrd="2" destOrd="0" presId="urn:microsoft.com/office/officeart/2005/8/layout/matrix1"/>
    <dgm:cxn modelId="{296D6758-6129-4202-AA4B-BBDE0D7DA395}" type="presParOf" srcId="{B52996AB-1108-4B71-98FF-B98F432BE34C}" destId="{3D88FC0F-8CDE-40C5-B71D-9F43329972D9}" srcOrd="3" destOrd="0" presId="urn:microsoft.com/office/officeart/2005/8/layout/matrix1"/>
    <dgm:cxn modelId="{F94E30D7-7C10-448F-B5E7-42BE8F5F05D1}" type="presParOf" srcId="{B52996AB-1108-4B71-98FF-B98F432BE34C}" destId="{CB337645-2F31-4527-8506-9B86CF1261E1}" srcOrd="4" destOrd="0" presId="urn:microsoft.com/office/officeart/2005/8/layout/matrix1"/>
    <dgm:cxn modelId="{7B97A74E-3DD8-4C5B-A005-ADE3918844C2}" type="presParOf" srcId="{B52996AB-1108-4B71-98FF-B98F432BE34C}" destId="{CBA6346C-1B1A-41EA-BC7B-12F46780C44C}" srcOrd="5" destOrd="0" presId="urn:microsoft.com/office/officeart/2005/8/layout/matrix1"/>
    <dgm:cxn modelId="{E8484210-DFF6-4AC2-9D16-CBC069B19E02}" type="presParOf" srcId="{B52996AB-1108-4B71-98FF-B98F432BE34C}" destId="{EA4655D7-DEC3-4538-BA32-CAD704B4E401}" srcOrd="6" destOrd="0" presId="urn:microsoft.com/office/officeart/2005/8/layout/matrix1"/>
    <dgm:cxn modelId="{3F85C4E4-F3FB-4B68-A25E-F07162DB22F2}" type="presParOf" srcId="{B52996AB-1108-4B71-98FF-B98F432BE34C}" destId="{24A537F8-548E-4B0E-89E8-80C72AEA1CB2}" srcOrd="7" destOrd="0" presId="urn:microsoft.com/office/officeart/2005/8/layout/matrix1"/>
    <dgm:cxn modelId="{8A355586-1090-4689-A9B9-510A37108E95}" type="presParOf" srcId="{74B0D09E-0855-4B96-9913-312995581914}" destId="{EC1E0571-C830-4C16-A677-D32442B79471}"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119588-3C62-47A7-B100-E75D8FD26DEF}" type="doc">
      <dgm:prSet loTypeId="urn:microsoft.com/office/officeart/2005/8/layout/hierarchy3" loCatId="hierarchy" qsTypeId="urn:microsoft.com/office/officeart/2005/8/quickstyle/simple2" qsCatId="simple" csTypeId="urn:microsoft.com/office/officeart/2005/8/colors/accent0_2" csCatId="mainScheme" phldr="1"/>
      <dgm:spPr/>
      <dgm:t>
        <a:bodyPr/>
        <a:lstStyle/>
        <a:p>
          <a:endParaRPr lang="en-US"/>
        </a:p>
      </dgm:t>
    </dgm:pt>
    <dgm:pt modelId="{F980BAD3-BFAF-4DFE-BF46-A46ACA153D49}">
      <dgm:prSet phldrT="[Text]" custT="1"/>
      <dgm:spPr/>
      <dgm:t>
        <a:bodyPr/>
        <a:lstStyle/>
        <a:p>
          <a:pPr algn="just"/>
          <a:r>
            <a:rPr lang="en-US" sz="2800" dirty="0">
              <a:latin typeface="Cambria" panose="02040503050406030204" pitchFamily="18" charset="0"/>
              <a:ea typeface="Cambria" panose="02040503050406030204" pitchFamily="18" charset="0"/>
            </a:rPr>
            <a:t>Time of supply in case of </a:t>
          </a:r>
          <a:r>
            <a:rPr lang="en-US" sz="2800" b="1" dirty="0">
              <a:latin typeface="Cambria" panose="02040503050406030204" pitchFamily="18" charset="0"/>
              <a:ea typeface="Cambria" panose="02040503050406030204" pitchFamily="18" charset="0"/>
            </a:rPr>
            <a:t>supply of voucher</a:t>
          </a:r>
          <a:r>
            <a:rPr lang="en-US" sz="2800" dirty="0">
              <a:latin typeface="Cambria" panose="02040503050406030204" pitchFamily="18" charset="0"/>
              <a:ea typeface="Cambria" panose="02040503050406030204" pitchFamily="18" charset="0"/>
            </a:rPr>
            <a:t>– </a:t>
          </a:r>
        </a:p>
      </dgm:t>
    </dgm:pt>
    <dgm:pt modelId="{A65E72CF-30F8-4E61-86E1-72E883CCCE67}" type="parTrans" cxnId="{FD736C3F-DC75-4D9F-9F54-C459F04EF896}">
      <dgm:prSet/>
      <dgm:spPr/>
      <dgm:t>
        <a:bodyPr/>
        <a:lstStyle/>
        <a:p>
          <a:endParaRPr lang="en-US" sz="2600">
            <a:latin typeface="+mj-lt"/>
          </a:endParaRPr>
        </a:p>
      </dgm:t>
    </dgm:pt>
    <dgm:pt modelId="{D8CE9DC7-94D2-4919-961F-6173806C03BF}" type="sibTrans" cxnId="{FD736C3F-DC75-4D9F-9F54-C459F04EF896}">
      <dgm:prSet/>
      <dgm:spPr/>
      <dgm:t>
        <a:bodyPr/>
        <a:lstStyle/>
        <a:p>
          <a:endParaRPr lang="en-US" sz="2600">
            <a:latin typeface="+mj-lt"/>
          </a:endParaRPr>
        </a:p>
      </dgm:t>
    </dgm:pt>
    <dgm:pt modelId="{8E49D175-CB75-4C5D-A134-5CAEF68C4832}">
      <dgm:prSet custT="1"/>
      <dgm:spPr/>
      <dgm:t>
        <a:bodyPr/>
        <a:lstStyle/>
        <a:p>
          <a:pPr marL="0" lvl="0" indent="0" algn="just" defTabSz="1155700">
            <a:lnSpc>
              <a:spcPct val="90000"/>
            </a:lnSpc>
            <a:spcBef>
              <a:spcPct val="0"/>
            </a:spcBef>
            <a:spcAft>
              <a:spcPct val="35000"/>
            </a:spcAft>
            <a:buNone/>
          </a:pPr>
          <a:r>
            <a:rPr lang="en-US" sz="2800" kern="1200" dirty="0">
              <a:solidFill>
                <a:srgbClr val="17406D">
                  <a:hueOff val="0"/>
                  <a:satOff val="0"/>
                  <a:lumOff val="0"/>
                  <a:alphaOff val="0"/>
                </a:srgbClr>
              </a:solidFill>
              <a:latin typeface="Cambria" panose="02040503050406030204" pitchFamily="18" charset="0"/>
              <a:ea typeface="Cambria" panose="02040503050406030204" pitchFamily="18" charset="0"/>
              <a:cs typeface="+mn-cs"/>
            </a:rPr>
            <a:t>Date of issue – If supply is identifiable at the point of issue of voucher</a:t>
          </a:r>
        </a:p>
      </dgm:t>
    </dgm:pt>
    <dgm:pt modelId="{3613677C-F975-4FAF-970B-7D8E17D8BFA6}" type="parTrans" cxnId="{8B27F957-5088-45FB-914D-8AC087BB36F8}">
      <dgm:prSet/>
      <dgm:spPr/>
      <dgm:t>
        <a:bodyPr/>
        <a:lstStyle/>
        <a:p>
          <a:endParaRPr lang="en-US" sz="2600">
            <a:latin typeface="+mj-lt"/>
          </a:endParaRPr>
        </a:p>
      </dgm:t>
    </dgm:pt>
    <dgm:pt modelId="{D4EA5E11-E66A-4D96-9EE3-2072BCC071C0}" type="sibTrans" cxnId="{8B27F957-5088-45FB-914D-8AC087BB36F8}">
      <dgm:prSet/>
      <dgm:spPr/>
      <dgm:t>
        <a:bodyPr/>
        <a:lstStyle/>
        <a:p>
          <a:endParaRPr lang="en-US" sz="2600">
            <a:latin typeface="+mj-lt"/>
          </a:endParaRPr>
        </a:p>
      </dgm:t>
    </dgm:pt>
    <dgm:pt modelId="{D69FAEB8-19FD-47A3-803E-33CE92B1E0D0}">
      <dgm:prSet custT="1"/>
      <dgm:spPr/>
      <dgm:t>
        <a:bodyPr/>
        <a:lstStyle/>
        <a:p>
          <a:pPr algn="just"/>
          <a:r>
            <a:rPr lang="en-US" sz="2800" kern="1200" dirty="0">
              <a:solidFill>
                <a:srgbClr val="17406D">
                  <a:hueOff val="0"/>
                  <a:satOff val="0"/>
                  <a:lumOff val="0"/>
                  <a:alphaOff val="0"/>
                </a:srgbClr>
              </a:solidFill>
              <a:latin typeface="Cambria" panose="02040503050406030204" pitchFamily="18" charset="0"/>
              <a:ea typeface="Cambria" panose="02040503050406030204" pitchFamily="18" charset="0"/>
              <a:cs typeface="+mn-cs"/>
            </a:rPr>
            <a:t>Date of redemption of voucher – Other cases</a:t>
          </a:r>
        </a:p>
      </dgm:t>
    </dgm:pt>
    <dgm:pt modelId="{537E0D3E-C7FE-403C-83C0-8684A3C6F18C}" type="parTrans" cxnId="{DD675D72-B9FF-4CA4-B141-CA07A202E1B7}">
      <dgm:prSet/>
      <dgm:spPr/>
      <dgm:t>
        <a:bodyPr/>
        <a:lstStyle/>
        <a:p>
          <a:endParaRPr lang="en-US" sz="2600">
            <a:latin typeface="+mj-lt"/>
          </a:endParaRPr>
        </a:p>
      </dgm:t>
    </dgm:pt>
    <dgm:pt modelId="{D71EEB20-4206-43AC-BA09-836DE791EB42}" type="sibTrans" cxnId="{DD675D72-B9FF-4CA4-B141-CA07A202E1B7}">
      <dgm:prSet/>
      <dgm:spPr/>
      <dgm:t>
        <a:bodyPr/>
        <a:lstStyle/>
        <a:p>
          <a:endParaRPr lang="en-US" sz="2600">
            <a:latin typeface="+mj-lt"/>
          </a:endParaRPr>
        </a:p>
      </dgm:t>
    </dgm:pt>
    <dgm:pt modelId="{03C91CF5-1236-41BF-988C-F002C5A9DC57}" type="pres">
      <dgm:prSet presAssocID="{80119588-3C62-47A7-B100-E75D8FD26DEF}" presName="diagram" presStyleCnt="0">
        <dgm:presLayoutVars>
          <dgm:chPref val="1"/>
          <dgm:dir/>
          <dgm:animOne val="branch"/>
          <dgm:animLvl val="lvl"/>
          <dgm:resizeHandles/>
        </dgm:presLayoutVars>
      </dgm:prSet>
      <dgm:spPr/>
      <dgm:t>
        <a:bodyPr/>
        <a:lstStyle/>
        <a:p>
          <a:endParaRPr lang="en-IN"/>
        </a:p>
      </dgm:t>
    </dgm:pt>
    <dgm:pt modelId="{593FC795-1886-4C0A-8CBD-500075D70C16}" type="pres">
      <dgm:prSet presAssocID="{F980BAD3-BFAF-4DFE-BF46-A46ACA153D49}" presName="root" presStyleCnt="0"/>
      <dgm:spPr/>
    </dgm:pt>
    <dgm:pt modelId="{635E4875-A18C-4656-9025-C466155CBEAA}" type="pres">
      <dgm:prSet presAssocID="{F980BAD3-BFAF-4DFE-BF46-A46ACA153D49}" presName="rootComposite" presStyleCnt="0"/>
      <dgm:spPr/>
    </dgm:pt>
    <dgm:pt modelId="{7ABA62C6-39D6-442D-B43F-F1C135680592}" type="pres">
      <dgm:prSet presAssocID="{F980BAD3-BFAF-4DFE-BF46-A46ACA153D49}" presName="rootText" presStyleLbl="node1" presStyleIdx="0" presStyleCnt="1" custScaleX="214403" custScaleY="82325"/>
      <dgm:spPr/>
      <dgm:t>
        <a:bodyPr/>
        <a:lstStyle/>
        <a:p>
          <a:endParaRPr lang="en-IN"/>
        </a:p>
      </dgm:t>
    </dgm:pt>
    <dgm:pt modelId="{49A29519-F3ED-4BBB-B736-521D8CAA2CE5}" type="pres">
      <dgm:prSet presAssocID="{F980BAD3-BFAF-4DFE-BF46-A46ACA153D49}" presName="rootConnector" presStyleLbl="node1" presStyleIdx="0" presStyleCnt="1"/>
      <dgm:spPr/>
      <dgm:t>
        <a:bodyPr/>
        <a:lstStyle/>
        <a:p>
          <a:endParaRPr lang="en-IN"/>
        </a:p>
      </dgm:t>
    </dgm:pt>
    <dgm:pt modelId="{C3F27EBF-1A70-4146-A065-E62294145FAF}" type="pres">
      <dgm:prSet presAssocID="{F980BAD3-BFAF-4DFE-BF46-A46ACA153D49}" presName="childShape" presStyleCnt="0"/>
      <dgm:spPr/>
    </dgm:pt>
    <dgm:pt modelId="{34EEC5C9-5925-4FC3-AC93-ED9D5845A440}" type="pres">
      <dgm:prSet presAssocID="{3613677C-F975-4FAF-970B-7D8E17D8BFA6}" presName="Name13" presStyleLbl="parChTrans1D2" presStyleIdx="0" presStyleCnt="2"/>
      <dgm:spPr/>
      <dgm:t>
        <a:bodyPr/>
        <a:lstStyle/>
        <a:p>
          <a:endParaRPr lang="en-IN"/>
        </a:p>
      </dgm:t>
    </dgm:pt>
    <dgm:pt modelId="{7FF63EF4-FC63-474D-A391-EA31AC1B93EE}" type="pres">
      <dgm:prSet presAssocID="{8E49D175-CB75-4C5D-A134-5CAEF68C4832}" presName="childText" presStyleLbl="bgAcc1" presStyleIdx="0" presStyleCnt="2" custScaleX="198818" custLinFactNeighborY="-11878">
        <dgm:presLayoutVars>
          <dgm:bulletEnabled val="1"/>
        </dgm:presLayoutVars>
      </dgm:prSet>
      <dgm:spPr/>
      <dgm:t>
        <a:bodyPr/>
        <a:lstStyle/>
        <a:p>
          <a:endParaRPr lang="en-IN"/>
        </a:p>
      </dgm:t>
    </dgm:pt>
    <dgm:pt modelId="{DB3C6668-FB0B-4EED-9B40-3801257B47C0}" type="pres">
      <dgm:prSet presAssocID="{537E0D3E-C7FE-403C-83C0-8684A3C6F18C}" presName="Name13" presStyleLbl="parChTrans1D2" presStyleIdx="1" presStyleCnt="2"/>
      <dgm:spPr/>
      <dgm:t>
        <a:bodyPr/>
        <a:lstStyle/>
        <a:p>
          <a:endParaRPr lang="en-IN"/>
        </a:p>
      </dgm:t>
    </dgm:pt>
    <dgm:pt modelId="{7C4A29E9-BAF9-48E1-AD9C-BBDE151A93B5}" type="pres">
      <dgm:prSet presAssocID="{D69FAEB8-19FD-47A3-803E-33CE92B1E0D0}" presName="childText" presStyleLbl="bgAcc1" presStyleIdx="1" presStyleCnt="2" custScaleX="197084" custScaleY="70797" custLinFactNeighborX="2392" custLinFactNeighborY="-12063">
        <dgm:presLayoutVars>
          <dgm:bulletEnabled val="1"/>
        </dgm:presLayoutVars>
      </dgm:prSet>
      <dgm:spPr>
        <a:prstGeom prst="flowChartAlternateProcess">
          <a:avLst/>
        </a:prstGeom>
      </dgm:spPr>
      <dgm:t>
        <a:bodyPr/>
        <a:lstStyle/>
        <a:p>
          <a:endParaRPr lang="en-IN"/>
        </a:p>
      </dgm:t>
    </dgm:pt>
  </dgm:ptLst>
  <dgm:cxnLst>
    <dgm:cxn modelId="{FD736C3F-DC75-4D9F-9F54-C459F04EF896}" srcId="{80119588-3C62-47A7-B100-E75D8FD26DEF}" destId="{F980BAD3-BFAF-4DFE-BF46-A46ACA153D49}" srcOrd="0" destOrd="0" parTransId="{A65E72CF-30F8-4E61-86E1-72E883CCCE67}" sibTransId="{D8CE9DC7-94D2-4919-961F-6173806C03BF}"/>
    <dgm:cxn modelId="{44605F0A-C3E3-403B-9474-2EEF5674497E}" type="presOf" srcId="{537E0D3E-C7FE-403C-83C0-8684A3C6F18C}" destId="{DB3C6668-FB0B-4EED-9B40-3801257B47C0}" srcOrd="0" destOrd="0" presId="urn:microsoft.com/office/officeart/2005/8/layout/hierarchy3"/>
    <dgm:cxn modelId="{8B27F957-5088-45FB-914D-8AC087BB36F8}" srcId="{F980BAD3-BFAF-4DFE-BF46-A46ACA153D49}" destId="{8E49D175-CB75-4C5D-A134-5CAEF68C4832}" srcOrd="0" destOrd="0" parTransId="{3613677C-F975-4FAF-970B-7D8E17D8BFA6}" sibTransId="{D4EA5E11-E66A-4D96-9EE3-2072BCC071C0}"/>
    <dgm:cxn modelId="{79D94BB0-6A39-4AB8-8533-1E76D2C2BAEE}" type="presOf" srcId="{F980BAD3-BFAF-4DFE-BF46-A46ACA153D49}" destId="{49A29519-F3ED-4BBB-B736-521D8CAA2CE5}" srcOrd="1" destOrd="0" presId="urn:microsoft.com/office/officeart/2005/8/layout/hierarchy3"/>
    <dgm:cxn modelId="{B259D90E-7FC2-42C2-A5B6-CE8AFA2168C9}" type="presOf" srcId="{D69FAEB8-19FD-47A3-803E-33CE92B1E0D0}" destId="{7C4A29E9-BAF9-48E1-AD9C-BBDE151A93B5}" srcOrd="0" destOrd="0" presId="urn:microsoft.com/office/officeart/2005/8/layout/hierarchy3"/>
    <dgm:cxn modelId="{B9B5D75A-1911-481A-93F4-5D87364BB77E}" type="presOf" srcId="{80119588-3C62-47A7-B100-E75D8FD26DEF}" destId="{03C91CF5-1236-41BF-988C-F002C5A9DC57}" srcOrd="0" destOrd="0" presId="urn:microsoft.com/office/officeart/2005/8/layout/hierarchy3"/>
    <dgm:cxn modelId="{8EA001E1-FB3B-4A4B-8409-EB96D7B9D14F}" type="presOf" srcId="{8E49D175-CB75-4C5D-A134-5CAEF68C4832}" destId="{7FF63EF4-FC63-474D-A391-EA31AC1B93EE}" srcOrd="0" destOrd="0" presId="urn:microsoft.com/office/officeart/2005/8/layout/hierarchy3"/>
    <dgm:cxn modelId="{7DFE9DC5-E6C1-421A-AAFE-019A96B6AF6A}" type="presOf" srcId="{F980BAD3-BFAF-4DFE-BF46-A46ACA153D49}" destId="{7ABA62C6-39D6-442D-B43F-F1C135680592}" srcOrd="0" destOrd="0" presId="urn:microsoft.com/office/officeart/2005/8/layout/hierarchy3"/>
    <dgm:cxn modelId="{DD675D72-B9FF-4CA4-B141-CA07A202E1B7}" srcId="{F980BAD3-BFAF-4DFE-BF46-A46ACA153D49}" destId="{D69FAEB8-19FD-47A3-803E-33CE92B1E0D0}" srcOrd="1" destOrd="0" parTransId="{537E0D3E-C7FE-403C-83C0-8684A3C6F18C}" sibTransId="{D71EEB20-4206-43AC-BA09-836DE791EB42}"/>
    <dgm:cxn modelId="{B3A5E267-DD91-43D2-B1F5-430837349FC3}" type="presOf" srcId="{3613677C-F975-4FAF-970B-7D8E17D8BFA6}" destId="{34EEC5C9-5925-4FC3-AC93-ED9D5845A440}" srcOrd="0" destOrd="0" presId="urn:microsoft.com/office/officeart/2005/8/layout/hierarchy3"/>
    <dgm:cxn modelId="{452CD67E-54C7-4229-9817-80492AFD4AA7}" type="presParOf" srcId="{03C91CF5-1236-41BF-988C-F002C5A9DC57}" destId="{593FC795-1886-4C0A-8CBD-500075D70C16}" srcOrd="0" destOrd="0" presId="urn:microsoft.com/office/officeart/2005/8/layout/hierarchy3"/>
    <dgm:cxn modelId="{C74820AC-1F58-4140-B9E6-C341B5BE1729}" type="presParOf" srcId="{593FC795-1886-4C0A-8CBD-500075D70C16}" destId="{635E4875-A18C-4656-9025-C466155CBEAA}" srcOrd="0" destOrd="0" presId="urn:microsoft.com/office/officeart/2005/8/layout/hierarchy3"/>
    <dgm:cxn modelId="{8A44E91E-84AD-472F-A65A-8A1885A1733F}" type="presParOf" srcId="{635E4875-A18C-4656-9025-C466155CBEAA}" destId="{7ABA62C6-39D6-442D-B43F-F1C135680592}" srcOrd="0" destOrd="0" presId="urn:microsoft.com/office/officeart/2005/8/layout/hierarchy3"/>
    <dgm:cxn modelId="{6E7FF047-7561-47CF-90D7-CFA539A5285C}" type="presParOf" srcId="{635E4875-A18C-4656-9025-C466155CBEAA}" destId="{49A29519-F3ED-4BBB-B736-521D8CAA2CE5}" srcOrd="1" destOrd="0" presId="urn:microsoft.com/office/officeart/2005/8/layout/hierarchy3"/>
    <dgm:cxn modelId="{E3DD8CA5-1578-42BF-8907-11E23A67ABBE}" type="presParOf" srcId="{593FC795-1886-4C0A-8CBD-500075D70C16}" destId="{C3F27EBF-1A70-4146-A065-E62294145FAF}" srcOrd="1" destOrd="0" presId="urn:microsoft.com/office/officeart/2005/8/layout/hierarchy3"/>
    <dgm:cxn modelId="{4E8463D2-DB1C-4529-BE74-74C8DC1AEE0C}" type="presParOf" srcId="{C3F27EBF-1A70-4146-A065-E62294145FAF}" destId="{34EEC5C9-5925-4FC3-AC93-ED9D5845A440}" srcOrd="0" destOrd="0" presId="urn:microsoft.com/office/officeart/2005/8/layout/hierarchy3"/>
    <dgm:cxn modelId="{D8CDC4B3-CD5B-4AD9-A15C-E4FF1B877E39}" type="presParOf" srcId="{C3F27EBF-1A70-4146-A065-E62294145FAF}" destId="{7FF63EF4-FC63-474D-A391-EA31AC1B93EE}" srcOrd="1" destOrd="0" presId="urn:microsoft.com/office/officeart/2005/8/layout/hierarchy3"/>
    <dgm:cxn modelId="{73B28C6D-8B7C-46F5-A2B8-80160344292A}" type="presParOf" srcId="{C3F27EBF-1A70-4146-A065-E62294145FAF}" destId="{DB3C6668-FB0B-4EED-9B40-3801257B47C0}" srcOrd="2" destOrd="0" presId="urn:microsoft.com/office/officeart/2005/8/layout/hierarchy3"/>
    <dgm:cxn modelId="{86C44D48-385C-41C3-BE69-C461250F3143}" type="presParOf" srcId="{C3F27EBF-1A70-4146-A065-E62294145FAF}" destId="{7C4A29E9-BAF9-48E1-AD9C-BBDE151A93B5}"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119588-3C62-47A7-B100-E75D8FD26DEF}" type="doc">
      <dgm:prSet loTypeId="urn:microsoft.com/office/officeart/2005/8/layout/hierarchy3" loCatId="hierarchy" qsTypeId="urn:microsoft.com/office/officeart/2005/8/quickstyle/simple2" qsCatId="simple" csTypeId="urn:microsoft.com/office/officeart/2005/8/colors/accent0_2" csCatId="mainScheme" phldr="1"/>
      <dgm:spPr/>
      <dgm:t>
        <a:bodyPr/>
        <a:lstStyle/>
        <a:p>
          <a:endParaRPr lang="en-US"/>
        </a:p>
      </dgm:t>
    </dgm:pt>
    <dgm:pt modelId="{F980BAD3-BFAF-4DFE-BF46-A46ACA153D49}">
      <dgm:prSet phldrT="[Text]" custT="1"/>
      <dgm:spPr/>
      <dgm:t>
        <a:bodyPr/>
        <a:lstStyle/>
        <a:p>
          <a:pPr algn="just">
            <a:lnSpc>
              <a:spcPct val="100000"/>
            </a:lnSpc>
            <a:spcAft>
              <a:spcPts val="0"/>
            </a:spcAft>
          </a:pPr>
          <a:r>
            <a:rPr lang="en-US" sz="2600" dirty="0">
              <a:latin typeface="Cambria" panose="02040503050406030204" pitchFamily="18" charset="0"/>
              <a:ea typeface="Cambria" panose="02040503050406030204" pitchFamily="18" charset="0"/>
            </a:rPr>
            <a:t>Where it is not possible to determine the time of supply under any of the circumstances discussed, it shall be determined as:</a:t>
          </a:r>
        </a:p>
      </dgm:t>
    </dgm:pt>
    <dgm:pt modelId="{A65E72CF-30F8-4E61-86E1-72E883CCCE67}" type="parTrans" cxnId="{FD736C3F-DC75-4D9F-9F54-C459F04EF896}">
      <dgm:prSet/>
      <dgm:spPr/>
      <dgm:t>
        <a:bodyPr/>
        <a:lstStyle/>
        <a:p>
          <a:endParaRPr lang="en-US" sz="2600">
            <a:latin typeface="+mj-lt"/>
          </a:endParaRPr>
        </a:p>
      </dgm:t>
    </dgm:pt>
    <dgm:pt modelId="{D8CE9DC7-94D2-4919-961F-6173806C03BF}" type="sibTrans" cxnId="{FD736C3F-DC75-4D9F-9F54-C459F04EF896}">
      <dgm:prSet/>
      <dgm:spPr/>
      <dgm:t>
        <a:bodyPr/>
        <a:lstStyle/>
        <a:p>
          <a:endParaRPr lang="en-US" sz="2600">
            <a:latin typeface="+mj-lt"/>
          </a:endParaRPr>
        </a:p>
      </dgm:t>
    </dgm:pt>
    <dgm:pt modelId="{8E49D175-CB75-4C5D-A134-5CAEF68C4832}">
      <dgm:prSet custT="1"/>
      <dgm:spPr/>
      <dgm:t>
        <a:bodyPr/>
        <a:lstStyle/>
        <a:p>
          <a:pPr marL="0" lvl="0" indent="0" algn="just" defTabSz="1155700">
            <a:lnSpc>
              <a:spcPct val="100000"/>
            </a:lnSpc>
            <a:spcBef>
              <a:spcPct val="0"/>
            </a:spcBef>
            <a:spcAft>
              <a:spcPts val="0"/>
            </a:spcAft>
            <a:buNone/>
          </a:pPr>
          <a:r>
            <a:rPr lang="en-US" sz="2600" kern="1200" dirty="0">
              <a:solidFill>
                <a:srgbClr val="17406D">
                  <a:hueOff val="0"/>
                  <a:satOff val="0"/>
                  <a:lumOff val="0"/>
                  <a:alphaOff val="0"/>
                </a:srgbClr>
              </a:solidFill>
              <a:latin typeface="Cambria" panose="02040503050406030204" pitchFamily="18" charset="0"/>
              <a:ea typeface="Cambria" panose="02040503050406030204" pitchFamily="18" charset="0"/>
              <a:cs typeface="+mn-cs"/>
            </a:rPr>
            <a:t>Due date for filing of such return – If periodical return has to be filed</a:t>
          </a:r>
        </a:p>
      </dgm:t>
    </dgm:pt>
    <dgm:pt modelId="{3613677C-F975-4FAF-970B-7D8E17D8BFA6}" type="parTrans" cxnId="{8B27F957-5088-45FB-914D-8AC087BB36F8}">
      <dgm:prSet/>
      <dgm:spPr/>
      <dgm:t>
        <a:bodyPr/>
        <a:lstStyle/>
        <a:p>
          <a:endParaRPr lang="en-US" sz="2600">
            <a:latin typeface="+mj-lt"/>
          </a:endParaRPr>
        </a:p>
      </dgm:t>
    </dgm:pt>
    <dgm:pt modelId="{D4EA5E11-E66A-4D96-9EE3-2072BCC071C0}" type="sibTrans" cxnId="{8B27F957-5088-45FB-914D-8AC087BB36F8}">
      <dgm:prSet/>
      <dgm:spPr/>
      <dgm:t>
        <a:bodyPr/>
        <a:lstStyle/>
        <a:p>
          <a:endParaRPr lang="en-US" sz="2600">
            <a:latin typeface="+mj-lt"/>
          </a:endParaRPr>
        </a:p>
      </dgm:t>
    </dgm:pt>
    <dgm:pt modelId="{D69FAEB8-19FD-47A3-803E-33CE92B1E0D0}">
      <dgm:prSet custT="1"/>
      <dgm:spPr/>
      <dgm:t>
        <a:bodyPr/>
        <a:lstStyle/>
        <a:p>
          <a:pPr marL="0" lvl="0" indent="0" algn="just" defTabSz="1155700">
            <a:lnSpc>
              <a:spcPct val="100000"/>
            </a:lnSpc>
            <a:spcBef>
              <a:spcPct val="0"/>
            </a:spcBef>
            <a:spcAft>
              <a:spcPts val="0"/>
            </a:spcAft>
            <a:buNone/>
          </a:pPr>
          <a:r>
            <a:rPr lang="en-US" sz="2600" kern="1200" dirty="0">
              <a:solidFill>
                <a:srgbClr val="17406D">
                  <a:hueOff val="0"/>
                  <a:satOff val="0"/>
                  <a:lumOff val="0"/>
                  <a:alphaOff val="0"/>
                </a:srgbClr>
              </a:solidFill>
              <a:latin typeface="Cambria" panose="02040503050406030204" pitchFamily="18" charset="0"/>
              <a:ea typeface="Cambria" panose="02040503050406030204" pitchFamily="18" charset="0"/>
              <a:cs typeface="+mn-cs"/>
            </a:rPr>
            <a:t>Date on which the Tax is paid – Other cases</a:t>
          </a:r>
        </a:p>
      </dgm:t>
    </dgm:pt>
    <dgm:pt modelId="{537E0D3E-C7FE-403C-83C0-8684A3C6F18C}" type="parTrans" cxnId="{DD675D72-B9FF-4CA4-B141-CA07A202E1B7}">
      <dgm:prSet/>
      <dgm:spPr/>
      <dgm:t>
        <a:bodyPr/>
        <a:lstStyle/>
        <a:p>
          <a:endParaRPr lang="en-US" sz="2600">
            <a:latin typeface="+mj-lt"/>
          </a:endParaRPr>
        </a:p>
      </dgm:t>
    </dgm:pt>
    <dgm:pt modelId="{D71EEB20-4206-43AC-BA09-836DE791EB42}" type="sibTrans" cxnId="{DD675D72-B9FF-4CA4-B141-CA07A202E1B7}">
      <dgm:prSet/>
      <dgm:spPr/>
      <dgm:t>
        <a:bodyPr/>
        <a:lstStyle/>
        <a:p>
          <a:endParaRPr lang="en-US" sz="2600">
            <a:latin typeface="+mj-lt"/>
          </a:endParaRPr>
        </a:p>
      </dgm:t>
    </dgm:pt>
    <dgm:pt modelId="{03C91CF5-1236-41BF-988C-F002C5A9DC57}" type="pres">
      <dgm:prSet presAssocID="{80119588-3C62-47A7-B100-E75D8FD26DEF}" presName="diagram" presStyleCnt="0">
        <dgm:presLayoutVars>
          <dgm:chPref val="1"/>
          <dgm:dir/>
          <dgm:animOne val="branch"/>
          <dgm:animLvl val="lvl"/>
          <dgm:resizeHandles/>
        </dgm:presLayoutVars>
      </dgm:prSet>
      <dgm:spPr/>
      <dgm:t>
        <a:bodyPr/>
        <a:lstStyle/>
        <a:p>
          <a:endParaRPr lang="en-IN"/>
        </a:p>
      </dgm:t>
    </dgm:pt>
    <dgm:pt modelId="{593FC795-1886-4C0A-8CBD-500075D70C16}" type="pres">
      <dgm:prSet presAssocID="{F980BAD3-BFAF-4DFE-BF46-A46ACA153D49}" presName="root" presStyleCnt="0"/>
      <dgm:spPr/>
    </dgm:pt>
    <dgm:pt modelId="{635E4875-A18C-4656-9025-C466155CBEAA}" type="pres">
      <dgm:prSet presAssocID="{F980BAD3-BFAF-4DFE-BF46-A46ACA153D49}" presName="rootComposite" presStyleCnt="0"/>
      <dgm:spPr/>
    </dgm:pt>
    <dgm:pt modelId="{7ABA62C6-39D6-442D-B43F-F1C135680592}" type="pres">
      <dgm:prSet presAssocID="{F980BAD3-BFAF-4DFE-BF46-A46ACA153D49}" presName="rootText" presStyleLbl="node1" presStyleIdx="0" presStyleCnt="1" custScaleX="214403" custScaleY="139297"/>
      <dgm:spPr/>
      <dgm:t>
        <a:bodyPr/>
        <a:lstStyle/>
        <a:p>
          <a:endParaRPr lang="en-IN"/>
        </a:p>
      </dgm:t>
    </dgm:pt>
    <dgm:pt modelId="{49A29519-F3ED-4BBB-B736-521D8CAA2CE5}" type="pres">
      <dgm:prSet presAssocID="{F980BAD3-BFAF-4DFE-BF46-A46ACA153D49}" presName="rootConnector" presStyleLbl="node1" presStyleIdx="0" presStyleCnt="1"/>
      <dgm:spPr/>
      <dgm:t>
        <a:bodyPr/>
        <a:lstStyle/>
        <a:p>
          <a:endParaRPr lang="en-IN"/>
        </a:p>
      </dgm:t>
    </dgm:pt>
    <dgm:pt modelId="{C3F27EBF-1A70-4146-A065-E62294145FAF}" type="pres">
      <dgm:prSet presAssocID="{F980BAD3-BFAF-4DFE-BF46-A46ACA153D49}" presName="childShape" presStyleCnt="0"/>
      <dgm:spPr/>
    </dgm:pt>
    <dgm:pt modelId="{34EEC5C9-5925-4FC3-AC93-ED9D5845A440}" type="pres">
      <dgm:prSet presAssocID="{3613677C-F975-4FAF-970B-7D8E17D8BFA6}" presName="Name13" presStyleLbl="parChTrans1D2" presStyleIdx="0" presStyleCnt="2"/>
      <dgm:spPr/>
      <dgm:t>
        <a:bodyPr/>
        <a:lstStyle/>
        <a:p>
          <a:endParaRPr lang="en-IN"/>
        </a:p>
      </dgm:t>
    </dgm:pt>
    <dgm:pt modelId="{7FF63EF4-FC63-474D-A391-EA31AC1B93EE}" type="pres">
      <dgm:prSet presAssocID="{8E49D175-CB75-4C5D-A134-5CAEF68C4832}" presName="childText" presStyleLbl="bgAcc1" presStyleIdx="0" presStyleCnt="2" custScaleX="198818" custLinFactNeighborY="-11878">
        <dgm:presLayoutVars>
          <dgm:bulletEnabled val="1"/>
        </dgm:presLayoutVars>
      </dgm:prSet>
      <dgm:spPr/>
      <dgm:t>
        <a:bodyPr/>
        <a:lstStyle/>
        <a:p>
          <a:endParaRPr lang="en-IN"/>
        </a:p>
      </dgm:t>
    </dgm:pt>
    <dgm:pt modelId="{DB3C6668-FB0B-4EED-9B40-3801257B47C0}" type="pres">
      <dgm:prSet presAssocID="{537E0D3E-C7FE-403C-83C0-8684A3C6F18C}" presName="Name13" presStyleLbl="parChTrans1D2" presStyleIdx="1" presStyleCnt="2"/>
      <dgm:spPr/>
      <dgm:t>
        <a:bodyPr/>
        <a:lstStyle/>
        <a:p>
          <a:endParaRPr lang="en-IN"/>
        </a:p>
      </dgm:t>
    </dgm:pt>
    <dgm:pt modelId="{7C4A29E9-BAF9-48E1-AD9C-BBDE151A93B5}" type="pres">
      <dgm:prSet presAssocID="{D69FAEB8-19FD-47A3-803E-33CE92B1E0D0}" presName="childText" presStyleLbl="bgAcc1" presStyleIdx="1" presStyleCnt="2" custScaleX="197084" custScaleY="70797" custLinFactNeighborX="2392" custLinFactNeighborY="-12063">
        <dgm:presLayoutVars>
          <dgm:bulletEnabled val="1"/>
        </dgm:presLayoutVars>
      </dgm:prSet>
      <dgm:spPr>
        <a:prstGeom prst="flowChartAlternateProcess">
          <a:avLst/>
        </a:prstGeom>
      </dgm:spPr>
      <dgm:t>
        <a:bodyPr/>
        <a:lstStyle/>
        <a:p>
          <a:endParaRPr lang="en-IN"/>
        </a:p>
      </dgm:t>
    </dgm:pt>
  </dgm:ptLst>
  <dgm:cxnLst>
    <dgm:cxn modelId="{FD736C3F-DC75-4D9F-9F54-C459F04EF896}" srcId="{80119588-3C62-47A7-B100-E75D8FD26DEF}" destId="{F980BAD3-BFAF-4DFE-BF46-A46ACA153D49}" srcOrd="0" destOrd="0" parTransId="{A65E72CF-30F8-4E61-86E1-72E883CCCE67}" sibTransId="{D8CE9DC7-94D2-4919-961F-6173806C03BF}"/>
    <dgm:cxn modelId="{CE30C7E3-8643-472E-A876-08ED8D9A01C0}" type="presOf" srcId="{537E0D3E-C7FE-403C-83C0-8684A3C6F18C}" destId="{DB3C6668-FB0B-4EED-9B40-3801257B47C0}" srcOrd="0" destOrd="0" presId="urn:microsoft.com/office/officeart/2005/8/layout/hierarchy3"/>
    <dgm:cxn modelId="{8B27F957-5088-45FB-914D-8AC087BB36F8}" srcId="{F980BAD3-BFAF-4DFE-BF46-A46ACA153D49}" destId="{8E49D175-CB75-4C5D-A134-5CAEF68C4832}" srcOrd="0" destOrd="0" parTransId="{3613677C-F975-4FAF-970B-7D8E17D8BFA6}" sibTransId="{D4EA5E11-E66A-4D96-9EE3-2072BCC071C0}"/>
    <dgm:cxn modelId="{66433ACD-8B59-44AA-8B75-A7F6391204F4}" type="presOf" srcId="{D69FAEB8-19FD-47A3-803E-33CE92B1E0D0}" destId="{7C4A29E9-BAF9-48E1-AD9C-BBDE151A93B5}" srcOrd="0" destOrd="0" presId="urn:microsoft.com/office/officeart/2005/8/layout/hierarchy3"/>
    <dgm:cxn modelId="{3075FE33-4F00-4C95-A943-17187876328C}" type="presOf" srcId="{80119588-3C62-47A7-B100-E75D8FD26DEF}" destId="{03C91CF5-1236-41BF-988C-F002C5A9DC57}" srcOrd="0" destOrd="0" presId="urn:microsoft.com/office/officeart/2005/8/layout/hierarchy3"/>
    <dgm:cxn modelId="{B3B47106-CDE4-49F6-B288-8F7D26D2C7CC}" type="presOf" srcId="{F980BAD3-BFAF-4DFE-BF46-A46ACA153D49}" destId="{49A29519-F3ED-4BBB-B736-521D8CAA2CE5}" srcOrd="1" destOrd="0" presId="urn:microsoft.com/office/officeart/2005/8/layout/hierarchy3"/>
    <dgm:cxn modelId="{67B9C442-9204-452F-8555-E62AC5CEEEAB}" type="presOf" srcId="{F980BAD3-BFAF-4DFE-BF46-A46ACA153D49}" destId="{7ABA62C6-39D6-442D-B43F-F1C135680592}" srcOrd="0" destOrd="0" presId="urn:microsoft.com/office/officeart/2005/8/layout/hierarchy3"/>
    <dgm:cxn modelId="{F5A37BA8-FE9E-4920-B61C-2FBA3C18D889}" type="presOf" srcId="{8E49D175-CB75-4C5D-A134-5CAEF68C4832}" destId="{7FF63EF4-FC63-474D-A391-EA31AC1B93EE}" srcOrd="0" destOrd="0" presId="urn:microsoft.com/office/officeart/2005/8/layout/hierarchy3"/>
    <dgm:cxn modelId="{DD675D72-B9FF-4CA4-B141-CA07A202E1B7}" srcId="{F980BAD3-BFAF-4DFE-BF46-A46ACA153D49}" destId="{D69FAEB8-19FD-47A3-803E-33CE92B1E0D0}" srcOrd="1" destOrd="0" parTransId="{537E0D3E-C7FE-403C-83C0-8684A3C6F18C}" sibTransId="{D71EEB20-4206-43AC-BA09-836DE791EB42}"/>
    <dgm:cxn modelId="{B52A41F4-8AF3-4CD6-B5CB-1D71BAFD2389}" type="presOf" srcId="{3613677C-F975-4FAF-970B-7D8E17D8BFA6}" destId="{34EEC5C9-5925-4FC3-AC93-ED9D5845A440}" srcOrd="0" destOrd="0" presId="urn:microsoft.com/office/officeart/2005/8/layout/hierarchy3"/>
    <dgm:cxn modelId="{CB7D7CFF-FE43-4789-AAD1-CD480154573F}" type="presParOf" srcId="{03C91CF5-1236-41BF-988C-F002C5A9DC57}" destId="{593FC795-1886-4C0A-8CBD-500075D70C16}" srcOrd="0" destOrd="0" presId="urn:microsoft.com/office/officeart/2005/8/layout/hierarchy3"/>
    <dgm:cxn modelId="{CEF46B63-AD51-4E49-8F6D-C539487F76D4}" type="presParOf" srcId="{593FC795-1886-4C0A-8CBD-500075D70C16}" destId="{635E4875-A18C-4656-9025-C466155CBEAA}" srcOrd="0" destOrd="0" presId="urn:microsoft.com/office/officeart/2005/8/layout/hierarchy3"/>
    <dgm:cxn modelId="{4488FFDC-6585-4316-9E35-BCA7617B1F29}" type="presParOf" srcId="{635E4875-A18C-4656-9025-C466155CBEAA}" destId="{7ABA62C6-39D6-442D-B43F-F1C135680592}" srcOrd="0" destOrd="0" presId="urn:microsoft.com/office/officeart/2005/8/layout/hierarchy3"/>
    <dgm:cxn modelId="{0C555A76-4449-4FDE-AABD-0120F5D10184}" type="presParOf" srcId="{635E4875-A18C-4656-9025-C466155CBEAA}" destId="{49A29519-F3ED-4BBB-B736-521D8CAA2CE5}" srcOrd="1" destOrd="0" presId="urn:microsoft.com/office/officeart/2005/8/layout/hierarchy3"/>
    <dgm:cxn modelId="{819311A1-5168-4037-851A-5710E9D48188}" type="presParOf" srcId="{593FC795-1886-4C0A-8CBD-500075D70C16}" destId="{C3F27EBF-1A70-4146-A065-E62294145FAF}" srcOrd="1" destOrd="0" presId="urn:microsoft.com/office/officeart/2005/8/layout/hierarchy3"/>
    <dgm:cxn modelId="{D83D2065-00A8-476C-89CE-ACC7381B1663}" type="presParOf" srcId="{C3F27EBF-1A70-4146-A065-E62294145FAF}" destId="{34EEC5C9-5925-4FC3-AC93-ED9D5845A440}" srcOrd="0" destOrd="0" presId="urn:microsoft.com/office/officeart/2005/8/layout/hierarchy3"/>
    <dgm:cxn modelId="{CE4517ED-645F-4255-8F85-D285A69B4C79}" type="presParOf" srcId="{C3F27EBF-1A70-4146-A065-E62294145FAF}" destId="{7FF63EF4-FC63-474D-A391-EA31AC1B93EE}" srcOrd="1" destOrd="0" presId="urn:microsoft.com/office/officeart/2005/8/layout/hierarchy3"/>
    <dgm:cxn modelId="{D96D4828-EF53-47AE-81CB-7E97F9ACA651}" type="presParOf" srcId="{C3F27EBF-1A70-4146-A065-E62294145FAF}" destId="{DB3C6668-FB0B-4EED-9B40-3801257B47C0}" srcOrd="2" destOrd="0" presId="urn:microsoft.com/office/officeart/2005/8/layout/hierarchy3"/>
    <dgm:cxn modelId="{D2DA4321-46B3-4F87-9133-5ACFAA1F7C0C}" type="presParOf" srcId="{C3F27EBF-1A70-4146-A065-E62294145FAF}" destId="{7C4A29E9-BAF9-48E1-AD9C-BBDE151A93B5}"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A0FFB79-D791-4F3D-B981-709619FBEA30}" type="doc">
      <dgm:prSet loTypeId="urn:microsoft.com/office/officeart/2005/8/layout/hList6" loCatId="list" qsTypeId="urn:microsoft.com/office/officeart/2005/8/quickstyle/simple1" qsCatId="simple" csTypeId="urn:microsoft.com/office/officeart/2005/8/colors/accent0_2" csCatId="mainScheme" phldr="1"/>
      <dgm:spPr/>
      <dgm:t>
        <a:bodyPr/>
        <a:lstStyle/>
        <a:p>
          <a:endParaRPr lang="en-IN"/>
        </a:p>
      </dgm:t>
    </dgm:pt>
    <dgm:pt modelId="{7C2584D6-0896-426D-AF65-C28EE60325F5}">
      <dgm:prSet custT="1"/>
      <dgm:spPr/>
      <dgm:t>
        <a:bodyPr/>
        <a:lstStyle/>
        <a:p>
          <a:pPr algn="just" rtl="0"/>
          <a:r>
            <a:rPr lang="en-IN" sz="2800" b="0" dirty="0">
              <a:latin typeface="Cambria" panose="02040503050406030204" pitchFamily="18" charset="0"/>
              <a:ea typeface="Cambria" panose="02040503050406030204" pitchFamily="18" charset="0"/>
            </a:rPr>
            <a:t>Time</a:t>
          </a:r>
          <a:r>
            <a:rPr lang="en-IN" sz="2800" b="0" baseline="0" dirty="0">
              <a:latin typeface="Cambria" panose="02040503050406030204" pitchFamily="18" charset="0"/>
              <a:ea typeface="Cambria" panose="02040503050406030204" pitchFamily="18" charset="0"/>
            </a:rPr>
            <a:t> of supply for value addition by way of</a:t>
          </a:r>
          <a:endParaRPr lang="en-IN" sz="2800" b="0" dirty="0">
            <a:latin typeface="Cambria" panose="02040503050406030204" pitchFamily="18" charset="0"/>
            <a:ea typeface="Cambria" panose="02040503050406030204" pitchFamily="18" charset="0"/>
          </a:endParaRPr>
        </a:p>
      </dgm:t>
    </dgm:pt>
    <dgm:pt modelId="{41D04FDB-C248-4571-89B3-9FC4A9D8B976}" type="parTrans" cxnId="{7ADFB416-15DA-4DEF-BCAF-5B33B1A12A56}">
      <dgm:prSet/>
      <dgm:spPr/>
      <dgm:t>
        <a:bodyPr/>
        <a:lstStyle/>
        <a:p>
          <a:endParaRPr lang="en-IN" sz="2800" b="0">
            <a:latin typeface="Cambria" panose="02040503050406030204" pitchFamily="18" charset="0"/>
            <a:ea typeface="Cambria" panose="02040503050406030204" pitchFamily="18" charset="0"/>
          </a:endParaRPr>
        </a:p>
      </dgm:t>
    </dgm:pt>
    <dgm:pt modelId="{941E753C-F3F8-4503-8844-01D876A22B1A}" type="sibTrans" cxnId="{7ADFB416-15DA-4DEF-BCAF-5B33B1A12A56}">
      <dgm:prSet/>
      <dgm:spPr/>
      <dgm:t>
        <a:bodyPr/>
        <a:lstStyle/>
        <a:p>
          <a:endParaRPr lang="en-IN" sz="2800" b="0">
            <a:latin typeface="Cambria" panose="02040503050406030204" pitchFamily="18" charset="0"/>
            <a:ea typeface="Cambria" panose="02040503050406030204" pitchFamily="18" charset="0"/>
          </a:endParaRPr>
        </a:p>
      </dgm:t>
    </dgm:pt>
    <dgm:pt modelId="{9A0FA491-C9B8-4592-9AE0-223E0FF612B8}">
      <dgm:prSet custT="1"/>
      <dgm:spPr/>
      <dgm:t>
        <a:bodyPr/>
        <a:lstStyle/>
        <a:p>
          <a:pPr rtl="0"/>
          <a:r>
            <a:rPr lang="en-IN" sz="2800" b="0" dirty="0">
              <a:latin typeface="Cambria" panose="02040503050406030204" pitchFamily="18" charset="0"/>
              <a:ea typeface="Cambria" panose="02040503050406030204" pitchFamily="18" charset="0"/>
            </a:rPr>
            <a:t>Interest,</a:t>
          </a:r>
        </a:p>
        <a:p>
          <a:pPr rtl="0"/>
          <a:r>
            <a:rPr lang="en-IN" sz="2800" b="0" dirty="0">
              <a:latin typeface="Cambria" panose="02040503050406030204" pitchFamily="18" charset="0"/>
              <a:ea typeface="Cambria" panose="02040503050406030204" pitchFamily="18" charset="0"/>
            </a:rPr>
            <a:t>Late Fees,</a:t>
          </a:r>
        </a:p>
        <a:p>
          <a:pPr rtl="0"/>
          <a:r>
            <a:rPr lang="en-IN" sz="2800" b="0" dirty="0">
              <a:latin typeface="Cambria" panose="02040503050406030204" pitchFamily="18" charset="0"/>
              <a:ea typeface="Cambria" panose="02040503050406030204" pitchFamily="18" charset="0"/>
            </a:rPr>
            <a:t>Penalty</a:t>
          </a:r>
        </a:p>
        <a:p>
          <a:pPr rtl="0"/>
          <a:endParaRPr lang="en-IN" sz="2800" b="0" dirty="0">
            <a:solidFill>
              <a:srgbClr val="FF0000"/>
            </a:solidFill>
            <a:latin typeface="Cambria" panose="02040503050406030204" pitchFamily="18" charset="0"/>
            <a:ea typeface="Cambria" panose="02040503050406030204" pitchFamily="18" charset="0"/>
          </a:endParaRPr>
        </a:p>
      </dgm:t>
    </dgm:pt>
    <dgm:pt modelId="{A8E3945E-0CA7-4314-84DE-BDD30491644C}" type="parTrans" cxnId="{FA0179F1-CA16-4E70-A542-61125056CE57}">
      <dgm:prSet/>
      <dgm:spPr/>
      <dgm:t>
        <a:bodyPr/>
        <a:lstStyle/>
        <a:p>
          <a:endParaRPr lang="en-IN" sz="2800" b="0">
            <a:latin typeface="Cambria" panose="02040503050406030204" pitchFamily="18" charset="0"/>
            <a:ea typeface="Cambria" panose="02040503050406030204" pitchFamily="18" charset="0"/>
          </a:endParaRPr>
        </a:p>
      </dgm:t>
    </dgm:pt>
    <dgm:pt modelId="{223BA5CC-D8F4-43B4-B247-DB6B41C66230}" type="sibTrans" cxnId="{FA0179F1-CA16-4E70-A542-61125056CE57}">
      <dgm:prSet/>
      <dgm:spPr/>
      <dgm:t>
        <a:bodyPr/>
        <a:lstStyle/>
        <a:p>
          <a:endParaRPr lang="en-IN" sz="2800" b="0">
            <a:latin typeface="Cambria" panose="02040503050406030204" pitchFamily="18" charset="0"/>
            <a:ea typeface="Cambria" panose="02040503050406030204" pitchFamily="18" charset="0"/>
          </a:endParaRPr>
        </a:p>
      </dgm:t>
    </dgm:pt>
    <dgm:pt modelId="{2EB060EE-455D-4397-B73D-429886F2DF0A}">
      <dgm:prSet custT="1"/>
      <dgm:spPr/>
      <dgm:t>
        <a:bodyPr/>
        <a:lstStyle/>
        <a:p>
          <a:pPr rtl="0"/>
          <a:r>
            <a:rPr lang="en-IN" sz="2800" b="0" dirty="0">
              <a:latin typeface="Cambria" panose="02040503050406030204" pitchFamily="18" charset="0"/>
              <a:ea typeface="Cambria" panose="02040503050406030204" pitchFamily="18" charset="0"/>
            </a:rPr>
            <a:t>For Delayed payment of Consideration shall be</a:t>
          </a:r>
        </a:p>
      </dgm:t>
    </dgm:pt>
    <dgm:pt modelId="{E5C6F7A4-2C05-4B45-9B9C-CAF17B330584}" type="parTrans" cxnId="{A3964C34-4474-4161-805B-97C229BA302E}">
      <dgm:prSet/>
      <dgm:spPr/>
      <dgm:t>
        <a:bodyPr/>
        <a:lstStyle/>
        <a:p>
          <a:endParaRPr lang="en-IN" sz="2800" b="0">
            <a:latin typeface="Cambria" panose="02040503050406030204" pitchFamily="18" charset="0"/>
            <a:ea typeface="Cambria" panose="02040503050406030204" pitchFamily="18" charset="0"/>
          </a:endParaRPr>
        </a:p>
      </dgm:t>
    </dgm:pt>
    <dgm:pt modelId="{73AFBA92-8C72-496F-B6C2-287FC3314C62}" type="sibTrans" cxnId="{A3964C34-4474-4161-805B-97C229BA302E}">
      <dgm:prSet/>
      <dgm:spPr/>
      <dgm:t>
        <a:bodyPr/>
        <a:lstStyle/>
        <a:p>
          <a:endParaRPr lang="en-IN" sz="2800" b="0">
            <a:latin typeface="Cambria" panose="02040503050406030204" pitchFamily="18" charset="0"/>
            <a:ea typeface="Cambria" panose="02040503050406030204" pitchFamily="18" charset="0"/>
          </a:endParaRPr>
        </a:p>
      </dgm:t>
    </dgm:pt>
    <dgm:pt modelId="{3390812E-6704-4026-8A75-A8935C6EE21D}">
      <dgm:prSet custT="1"/>
      <dgm:spPr/>
      <dgm:t>
        <a:bodyPr/>
        <a:lstStyle/>
        <a:p>
          <a:pPr algn="just" rtl="0"/>
          <a:r>
            <a:rPr lang="en-US" sz="2800" b="0" dirty="0">
              <a:latin typeface="Cambria" panose="02040503050406030204" pitchFamily="18" charset="0"/>
              <a:ea typeface="Cambria" panose="02040503050406030204" pitchFamily="18" charset="0"/>
            </a:rPr>
            <a:t>Date on which the supplier receives such addition in value</a:t>
          </a:r>
          <a:endParaRPr lang="en-IN" sz="2800" b="0" dirty="0">
            <a:latin typeface="Cambria" panose="02040503050406030204" pitchFamily="18" charset="0"/>
            <a:ea typeface="Cambria" panose="02040503050406030204" pitchFamily="18" charset="0"/>
          </a:endParaRPr>
        </a:p>
      </dgm:t>
    </dgm:pt>
    <dgm:pt modelId="{86ED233F-CF5D-42E0-A5AA-B420375B5A8D}" type="parTrans" cxnId="{25BF23F1-838A-4CFD-AF25-218CCE047E31}">
      <dgm:prSet/>
      <dgm:spPr/>
      <dgm:t>
        <a:bodyPr/>
        <a:lstStyle/>
        <a:p>
          <a:endParaRPr lang="en-IN" sz="2800" b="0">
            <a:latin typeface="Cambria" panose="02040503050406030204" pitchFamily="18" charset="0"/>
            <a:ea typeface="Cambria" panose="02040503050406030204" pitchFamily="18" charset="0"/>
          </a:endParaRPr>
        </a:p>
      </dgm:t>
    </dgm:pt>
    <dgm:pt modelId="{A5C6656F-5005-4031-B6B1-EA4FD67BF388}" type="sibTrans" cxnId="{25BF23F1-838A-4CFD-AF25-218CCE047E31}">
      <dgm:prSet/>
      <dgm:spPr/>
      <dgm:t>
        <a:bodyPr/>
        <a:lstStyle/>
        <a:p>
          <a:endParaRPr lang="en-IN" sz="2800" b="0">
            <a:latin typeface="Cambria" panose="02040503050406030204" pitchFamily="18" charset="0"/>
            <a:ea typeface="Cambria" panose="02040503050406030204" pitchFamily="18" charset="0"/>
          </a:endParaRPr>
        </a:p>
      </dgm:t>
    </dgm:pt>
    <dgm:pt modelId="{DC08A068-9120-47EC-BFC5-6429165C3158}" type="pres">
      <dgm:prSet presAssocID="{8A0FFB79-D791-4F3D-B981-709619FBEA30}" presName="Name0" presStyleCnt="0">
        <dgm:presLayoutVars>
          <dgm:dir/>
          <dgm:resizeHandles val="exact"/>
        </dgm:presLayoutVars>
      </dgm:prSet>
      <dgm:spPr/>
      <dgm:t>
        <a:bodyPr/>
        <a:lstStyle/>
        <a:p>
          <a:endParaRPr lang="en-IN"/>
        </a:p>
      </dgm:t>
    </dgm:pt>
    <dgm:pt modelId="{F255AB30-3ADA-4B99-86C5-F834D6CB93D4}" type="pres">
      <dgm:prSet presAssocID="{7C2584D6-0896-426D-AF65-C28EE60325F5}" presName="node" presStyleLbl="node1" presStyleIdx="0" presStyleCnt="4">
        <dgm:presLayoutVars>
          <dgm:bulletEnabled val="1"/>
        </dgm:presLayoutVars>
      </dgm:prSet>
      <dgm:spPr/>
      <dgm:t>
        <a:bodyPr/>
        <a:lstStyle/>
        <a:p>
          <a:endParaRPr lang="en-IN"/>
        </a:p>
      </dgm:t>
    </dgm:pt>
    <dgm:pt modelId="{CA961926-9D89-4682-8AFD-DCBA47486950}" type="pres">
      <dgm:prSet presAssocID="{941E753C-F3F8-4503-8844-01D876A22B1A}" presName="sibTrans" presStyleCnt="0"/>
      <dgm:spPr/>
    </dgm:pt>
    <dgm:pt modelId="{54FD421C-EC15-48D7-9ACD-15519EDAB508}" type="pres">
      <dgm:prSet presAssocID="{9A0FA491-C9B8-4592-9AE0-223E0FF612B8}" presName="node" presStyleLbl="node1" presStyleIdx="1" presStyleCnt="4">
        <dgm:presLayoutVars>
          <dgm:bulletEnabled val="1"/>
        </dgm:presLayoutVars>
      </dgm:prSet>
      <dgm:spPr/>
      <dgm:t>
        <a:bodyPr/>
        <a:lstStyle/>
        <a:p>
          <a:endParaRPr lang="en-IN"/>
        </a:p>
      </dgm:t>
    </dgm:pt>
    <dgm:pt modelId="{6C3119AF-3140-4BBD-AAD7-F7F6431BC401}" type="pres">
      <dgm:prSet presAssocID="{223BA5CC-D8F4-43B4-B247-DB6B41C66230}" presName="sibTrans" presStyleCnt="0"/>
      <dgm:spPr/>
    </dgm:pt>
    <dgm:pt modelId="{13D1823F-04D1-4F03-A222-343E104B40DF}" type="pres">
      <dgm:prSet presAssocID="{2EB060EE-455D-4397-B73D-429886F2DF0A}" presName="node" presStyleLbl="node1" presStyleIdx="2" presStyleCnt="4">
        <dgm:presLayoutVars>
          <dgm:bulletEnabled val="1"/>
        </dgm:presLayoutVars>
      </dgm:prSet>
      <dgm:spPr/>
      <dgm:t>
        <a:bodyPr/>
        <a:lstStyle/>
        <a:p>
          <a:endParaRPr lang="en-IN"/>
        </a:p>
      </dgm:t>
    </dgm:pt>
    <dgm:pt modelId="{71279CD0-0CDC-49B2-AF80-D2A521249A4D}" type="pres">
      <dgm:prSet presAssocID="{73AFBA92-8C72-496F-B6C2-287FC3314C62}" presName="sibTrans" presStyleCnt="0"/>
      <dgm:spPr/>
    </dgm:pt>
    <dgm:pt modelId="{FDE030FB-EA83-41C4-83DA-808B46BF90ED}" type="pres">
      <dgm:prSet presAssocID="{3390812E-6704-4026-8A75-A8935C6EE21D}" presName="node" presStyleLbl="node1" presStyleIdx="3" presStyleCnt="4">
        <dgm:presLayoutVars>
          <dgm:bulletEnabled val="1"/>
        </dgm:presLayoutVars>
      </dgm:prSet>
      <dgm:spPr/>
      <dgm:t>
        <a:bodyPr/>
        <a:lstStyle/>
        <a:p>
          <a:endParaRPr lang="en-IN"/>
        </a:p>
      </dgm:t>
    </dgm:pt>
  </dgm:ptLst>
  <dgm:cxnLst>
    <dgm:cxn modelId="{EBB3B89B-F1B6-404F-9B7A-4FD9213BB017}" type="presOf" srcId="{9A0FA491-C9B8-4592-9AE0-223E0FF612B8}" destId="{54FD421C-EC15-48D7-9ACD-15519EDAB508}" srcOrd="0" destOrd="0" presId="urn:microsoft.com/office/officeart/2005/8/layout/hList6"/>
    <dgm:cxn modelId="{EEF4A022-B2D1-2A49-8A0C-1C401CD0C7D8}" type="presOf" srcId="{8A0FFB79-D791-4F3D-B981-709619FBEA30}" destId="{DC08A068-9120-47EC-BFC5-6429165C3158}" srcOrd="0" destOrd="0" presId="urn:microsoft.com/office/officeart/2005/8/layout/hList6"/>
    <dgm:cxn modelId="{7ADFB416-15DA-4DEF-BCAF-5B33B1A12A56}" srcId="{8A0FFB79-D791-4F3D-B981-709619FBEA30}" destId="{7C2584D6-0896-426D-AF65-C28EE60325F5}" srcOrd="0" destOrd="0" parTransId="{41D04FDB-C248-4571-89B3-9FC4A9D8B976}" sibTransId="{941E753C-F3F8-4503-8844-01D876A22B1A}"/>
    <dgm:cxn modelId="{B1D4BD20-04A5-B846-A08A-3686C1BC185E}" type="presOf" srcId="{3390812E-6704-4026-8A75-A8935C6EE21D}" destId="{FDE030FB-EA83-41C4-83DA-808B46BF90ED}" srcOrd="0" destOrd="0" presId="urn:microsoft.com/office/officeart/2005/8/layout/hList6"/>
    <dgm:cxn modelId="{022DAA48-4CB0-AA4A-B390-42060869259D}" type="presOf" srcId="{7C2584D6-0896-426D-AF65-C28EE60325F5}" destId="{F255AB30-3ADA-4B99-86C5-F834D6CB93D4}" srcOrd="0" destOrd="0" presId="urn:microsoft.com/office/officeart/2005/8/layout/hList6"/>
    <dgm:cxn modelId="{A3964C34-4474-4161-805B-97C229BA302E}" srcId="{8A0FFB79-D791-4F3D-B981-709619FBEA30}" destId="{2EB060EE-455D-4397-B73D-429886F2DF0A}" srcOrd="2" destOrd="0" parTransId="{E5C6F7A4-2C05-4B45-9B9C-CAF17B330584}" sibTransId="{73AFBA92-8C72-496F-B6C2-287FC3314C62}"/>
    <dgm:cxn modelId="{25BF23F1-838A-4CFD-AF25-218CCE047E31}" srcId="{8A0FFB79-D791-4F3D-B981-709619FBEA30}" destId="{3390812E-6704-4026-8A75-A8935C6EE21D}" srcOrd="3" destOrd="0" parTransId="{86ED233F-CF5D-42E0-A5AA-B420375B5A8D}" sibTransId="{A5C6656F-5005-4031-B6B1-EA4FD67BF388}"/>
    <dgm:cxn modelId="{E3BEA54C-9E69-7B48-8B79-7D3672BE06BC}" type="presOf" srcId="{2EB060EE-455D-4397-B73D-429886F2DF0A}" destId="{13D1823F-04D1-4F03-A222-343E104B40DF}" srcOrd="0" destOrd="0" presId="urn:microsoft.com/office/officeart/2005/8/layout/hList6"/>
    <dgm:cxn modelId="{FA0179F1-CA16-4E70-A542-61125056CE57}" srcId="{8A0FFB79-D791-4F3D-B981-709619FBEA30}" destId="{9A0FA491-C9B8-4592-9AE0-223E0FF612B8}" srcOrd="1" destOrd="0" parTransId="{A8E3945E-0CA7-4314-84DE-BDD30491644C}" sibTransId="{223BA5CC-D8F4-43B4-B247-DB6B41C66230}"/>
    <dgm:cxn modelId="{A8DF054B-8C12-C942-BEC6-6C8E46992939}" type="presParOf" srcId="{DC08A068-9120-47EC-BFC5-6429165C3158}" destId="{F255AB30-3ADA-4B99-86C5-F834D6CB93D4}" srcOrd="0" destOrd="0" presId="urn:microsoft.com/office/officeart/2005/8/layout/hList6"/>
    <dgm:cxn modelId="{AEC05D74-DF65-B947-9B4F-0150291E9137}" type="presParOf" srcId="{DC08A068-9120-47EC-BFC5-6429165C3158}" destId="{CA961926-9D89-4682-8AFD-DCBA47486950}" srcOrd="1" destOrd="0" presId="urn:microsoft.com/office/officeart/2005/8/layout/hList6"/>
    <dgm:cxn modelId="{62AA1595-D4A4-F548-BC68-867604FD3ADC}" type="presParOf" srcId="{DC08A068-9120-47EC-BFC5-6429165C3158}" destId="{54FD421C-EC15-48D7-9ACD-15519EDAB508}" srcOrd="2" destOrd="0" presId="urn:microsoft.com/office/officeart/2005/8/layout/hList6"/>
    <dgm:cxn modelId="{6BD91481-781C-8944-AF7E-FF3FBACE6C2B}" type="presParOf" srcId="{DC08A068-9120-47EC-BFC5-6429165C3158}" destId="{6C3119AF-3140-4BBD-AAD7-F7F6431BC401}" srcOrd="3" destOrd="0" presId="urn:microsoft.com/office/officeart/2005/8/layout/hList6"/>
    <dgm:cxn modelId="{B2EEC664-BF86-B24F-A829-501963A38B54}" type="presParOf" srcId="{DC08A068-9120-47EC-BFC5-6429165C3158}" destId="{13D1823F-04D1-4F03-A222-343E104B40DF}" srcOrd="4" destOrd="0" presId="urn:microsoft.com/office/officeart/2005/8/layout/hList6"/>
    <dgm:cxn modelId="{20E6BB48-DBAD-1E4D-A172-3950FD3763CC}" type="presParOf" srcId="{DC08A068-9120-47EC-BFC5-6429165C3158}" destId="{71279CD0-0CDC-49B2-AF80-D2A521249A4D}" srcOrd="5" destOrd="0" presId="urn:microsoft.com/office/officeart/2005/8/layout/hList6"/>
    <dgm:cxn modelId="{19F82042-0D6E-B743-92BC-017F0434255D}" type="presParOf" srcId="{DC08A068-9120-47EC-BFC5-6429165C3158}" destId="{FDE030FB-EA83-41C4-83DA-808B46BF90ED}"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D2292EA-3F27-4ABF-9D98-73ABDBDCB71E}" type="doc">
      <dgm:prSet loTypeId="urn:microsoft.com/office/officeart/2005/8/layout/hierarchy2" loCatId="hierarchy" qsTypeId="urn:microsoft.com/office/officeart/2005/8/quickstyle/simple1" qsCatId="simple" csTypeId="urn:microsoft.com/office/officeart/2005/8/colors/accent0_2" csCatId="mainScheme" phldr="1"/>
      <dgm:spPr/>
      <dgm:t>
        <a:bodyPr/>
        <a:lstStyle/>
        <a:p>
          <a:endParaRPr lang="en-US"/>
        </a:p>
      </dgm:t>
    </dgm:pt>
    <dgm:pt modelId="{F2C32682-34C6-4764-944E-8F4D9F42346F}">
      <dgm:prSet phldrT="[Tex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dirty="0">
              <a:ln>
                <a:noFill/>
              </a:ln>
              <a:solidFill>
                <a:prstClr val="black"/>
              </a:solidFill>
              <a:effectLst/>
              <a:uLnTx/>
              <a:uFillTx/>
              <a:latin typeface="Cambria" panose="02040503050406030204" pitchFamily="18" charset="0"/>
              <a:ea typeface="Cambria" panose="02040503050406030204" pitchFamily="18" charset="0"/>
              <a:cs typeface="+mn-cs"/>
            </a:rPr>
            <a:t>Where </a:t>
          </a:r>
          <a:r>
            <a:rPr kumimoji="0" lang="en-IN" sz="2000" b="0" i="0" u="none" strike="noStrike" kern="1200" cap="none" spc="0" normalizeH="0" baseline="0" dirty="0">
              <a:ln>
                <a:noFill/>
              </a:ln>
              <a:solidFill>
                <a:prstClr val="black"/>
              </a:solidFill>
              <a:effectLst/>
              <a:uLnTx/>
              <a:uFillTx/>
              <a:latin typeface="Cambria" panose="02040503050406030204" pitchFamily="18" charset="0"/>
              <a:ea typeface="Cambria" panose="02040503050406030204" pitchFamily="18" charset="0"/>
              <a:cs typeface="+mn-cs"/>
            </a:rPr>
            <a:t>Taxable value and/or tax </a:t>
          </a:r>
          <a:endParaRPr kumimoji="0" lang="en-US" sz="2000" b="0" i="0" u="none" strike="noStrike" kern="1200" cap="none" spc="0" normalizeH="0" baseline="0" dirty="0">
            <a:ln>
              <a:noFill/>
            </a:ln>
            <a:solidFill>
              <a:prstClr val="black"/>
            </a:solidFill>
            <a:effectLst/>
            <a:uLnTx/>
            <a:uFillTx/>
            <a:latin typeface="Cambria" panose="02040503050406030204" pitchFamily="18" charset="0"/>
            <a:ea typeface="Cambria" panose="02040503050406030204" pitchFamily="18" charset="0"/>
            <a:cs typeface="+mn-cs"/>
          </a:endParaRPr>
        </a:p>
      </dgm:t>
    </dgm:pt>
    <dgm:pt modelId="{C6394740-0B32-4DDC-9CEC-70F4E68A2B50}" type="parTrans" cxnId="{EE56977E-A84A-43DB-B3EF-A6B6612AB914}">
      <dgm:prSet/>
      <dgm:spPr/>
      <dgm:t>
        <a:bodyPr/>
        <a:lstStyle/>
        <a:p>
          <a:endParaRPr lang="en-US" sz="1800">
            <a:latin typeface="+mj-lt"/>
          </a:endParaRPr>
        </a:p>
      </dgm:t>
    </dgm:pt>
    <dgm:pt modelId="{0E48DFB6-BCB7-40C9-815A-390B8D926378}" type="sibTrans" cxnId="{EE56977E-A84A-43DB-B3EF-A6B6612AB914}">
      <dgm:prSet/>
      <dgm:spPr/>
      <dgm:t>
        <a:bodyPr/>
        <a:lstStyle/>
        <a:p>
          <a:endParaRPr lang="en-US" sz="1800">
            <a:latin typeface="+mj-lt"/>
          </a:endParaRPr>
        </a:p>
      </dgm:t>
    </dgm:pt>
    <dgm:pt modelId="{3E55858B-FB05-482F-94EF-8ACAE41A348C}">
      <dgm:prSet phldrT="[Tex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dirty="0">
              <a:ln>
                <a:noFill/>
              </a:ln>
              <a:solidFill>
                <a:prstClr val="black"/>
              </a:solidFill>
              <a:effectLst/>
              <a:uLnTx/>
              <a:uFillTx/>
              <a:latin typeface="Cambria" panose="02040503050406030204" pitchFamily="18" charset="0"/>
              <a:ea typeface="Cambria" panose="02040503050406030204" pitchFamily="18" charset="0"/>
              <a:cs typeface="+mn-cs"/>
            </a:rPr>
            <a:t>Charged in Tax Invoice &gt; Amount Payable or goods returned by recipient or services found deficient </a:t>
          </a:r>
        </a:p>
      </dgm:t>
    </dgm:pt>
    <dgm:pt modelId="{948C5404-2EA2-4910-BA4A-4D2E3FBF8302}" type="parTrans" cxnId="{C6942829-99E0-48E4-8118-56693CC72A05}">
      <dgm:prSet custT="1"/>
      <dgm:spPr/>
      <dgm:t>
        <a:bodyPr/>
        <a:lstStyle/>
        <a:p>
          <a:endParaRPr lang="en-US" sz="1800">
            <a:latin typeface="+mj-lt"/>
          </a:endParaRPr>
        </a:p>
      </dgm:t>
    </dgm:pt>
    <dgm:pt modelId="{26D32607-D312-487E-BBDB-F5F2FC8D45CC}" type="sibTrans" cxnId="{C6942829-99E0-48E4-8118-56693CC72A05}">
      <dgm:prSet/>
      <dgm:spPr/>
      <dgm:t>
        <a:bodyPr/>
        <a:lstStyle/>
        <a:p>
          <a:endParaRPr lang="en-US" sz="1800">
            <a:latin typeface="+mj-lt"/>
          </a:endParaRPr>
        </a:p>
      </dgm:t>
    </dgm:pt>
    <dgm:pt modelId="{160FDEE0-B67D-4642-A4B5-DC7761043037}">
      <dgm:prSet phldrT="[Tex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dirty="0">
              <a:ln>
                <a:noFill/>
              </a:ln>
              <a:solidFill>
                <a:prstClr val="black"/>
              </a:solidFill>
              <a:effectLst/>
              <a:uLnTx/>
              <a:uFillTx/>
              <a:latin typeface="Cambria" panose="02040503050406030204" pitchFamily="18" charset="0"/>
              <a:ea typeface="Cambria" panose="02040503050406030204" pitchFamily="18" charset="0"/>
              <a:cs typeface="+mn-cs"/>
            </a:rPr>
            <a:t>Taxable Person to issue CREDIT Note any time </a:t>
          </a:r>
        </a:p>
      </dgm:t>
    </dgm:pt>
    <dgm:pt modelId="{F15B97E9-DAB0-4D7B-AA50-AEFA3F50CDA6}" type="parTrans" cxnId="{4A3B22C7-6017-4FA0-BC8F-8F9DBF4E4D7B}">
      <dgm:prSet custT="1"/>
      <dgm:spPr/>
      <dgm:t>
        <a:bodyPr/>
        <a:lstStyle/>
        <a:p>
          <a:endParaRPr lang="en-US" sz="1800">
            <a:latin typeface="+mj-lt"/>
          </a:endParaRPr>
        </a:p>
      </dgm:t>
    </dgm:pt>
    <dgm:pt modelId="{38884EE2-C1A7-4081-BD28-AB34A61D4972}" type="sibTrans" cxnId="{4A3B22C7-6017-4FA0-BC8F-8F9DBF4E4D7B}">
      <dgm:prSet/>
      <dgm:spPr/>
      <dgm:t>
        <a:bodyPr/>
        <a:lstStyle/>
        <a:p>
          <a:endParaRPr lang="en-US" sz="1800">
            <a:latin typeface="+mj-lt"/>
          </a:endParaRPr>
        </a:p>
      </dgm:t>
    </dgm:pt>
    <dgm:pt modelId="{298BAABF-BF0E-459C-9882-811075F2D5E1}">
      <dgm:prSet phldrT="[Tex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dirty="0">
              <a:ln>
                <a:noFill/>
              </a:ln>
              <a:solidFill>
                <a:prstClr val="black"/>
              </a:solidFill>
              <a:effectLst/>
              <a:uLnTx/>
              <a:uFillTx/>
              <a:latin typeface="Cambria" panose="02040503050406030204" pitchFamily="18" charset="0"/>
              <a:ea typeface="Cambria" panose="02040503050406030204" pitchFamily="18" charset="0"/>
              <a:cs typeface="+mn-cs"/>
            </a:rPr>
            <a:t>Charged in Tax Invoice &lt; Amount Payable </a:t>
          </a:r>
        </a:p>
      </dgm:t>
    </dgm:pt>
    <dgm:pt modelId="{D491EBF7-C516-410A-A669-EC7541737ABB}" type="parTrans" cxnId="{8AA87F31-8EC2-4978-BB02-1842A03A6670}">
      <dgm:prSet custT="1"/>
      <dgm:spPr/>
      <dgm:t>
        <a:bodyPr/>
        <a:lstStyle/>
        <a:p>
          <a:endParaRPr lang="en-US" sz="1800">
            <a:latin typeface="+mj-lt"/>
          </a:endParaRPr>
        </a:p>
      </dgm:t>
    </dgm:pt>
    <dgm:pt modelId="{FA2B13D9-B588-418C-BB2B-612AFBA99D78}" type="sibTrans" cxnId="{8AA87F31-8EC2-4978-BB02-1842A03A6670}">
      <dgm:prSet/>
      <dgm:spPr/>
      <dgm:t>
        <a:bodyPr/>
        <a:lstStyle/>
        <a:p>
          <a:endParaRPr lang="en-US" sz="1800">
            <a:latin typeface="+mj-lt"/>
          </a:endParaRPr>
        </a:p>
      </dgm:t>
    </dgm:pt>
    <dgm:pt modelId="{A2C32C10-5DD2-44E2-9A04-DB348EDE8F0D}">
      <dgm:prSet phldrT="[Tex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dirty="0">
              <a:ln>
                <a:noFill/>
              </a:ln>
              <a:solidFill>
                <a:prstClr val="black"/>
              </a:solidFill>
              <a:effectLst/>
              <a:uLnTx/>
              <a:uFillTx/>
              <a:latin typeface="Cambria" panose="02040503050406030204" pitchFamily="18" charset="0"/>
              <a:ea typeface="Cambria" panose="02040503050406030204" pitchFamily="18" charset="0"/>
              <a:cs typeface="+mn-cs"/>
            </a:rPr>
            <a:t>Taxable Person to issue DEBIT Note</a:t>
          </a:r>
        </a:p>
      </dgm:t>
    </dgm:pt>
    <dgm:pt modelId="{9BCCD38B-7E79-4F36-BA7F-9BCC3CDCCD05}" type="parTrans" cxnId="{1F6725A0-ECED-4E3D-BABE-069E8A0EF025}">
      <dgm:prSet custT="1"/>
      <dgm:spPr/>
      <dgm:t>
        <a:bodyPr/>
        <a:lstStyle/>
        <a:p>
          <a:endParaRPr lang="en-US" sz="1800">
            <a:latin typeface="+mj-lt"/>
          </a:endParaRPr>
        </a:p>
      </dgm:t>
    </dgm:pt>
    <dgm:pt modelId="{06087F0C-7D2E-4679-968A-A77A3C0CAEBA}" type="sibTrans" cxnId="{1F6725A0-ECED-4E3D-BABE-069E8A0EF025}">
      <dgm:prSet/>
      <dgm:spPr/>
      <dgm:t>
        <a:bodyPr/>
        <a:lstStyle/>
        <a:p>
          <a:endParaRPr lang="en-US" sz="1800">
            <a:latin typeface="+mj-lt"/>
          </a:endParaRPr>
        </a:p>
      </dgm:t>
    </dgm:pt>
    <dgm:pt modelId="{5854D113-DDAE-4C43-8D5F-E930BD24093D}">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dirty="0">
              <a:ln>
                <a:noFill/>
              </a:ln>
              <a:solidFill>
                <a:prstClr val="black"/>
              </a:solidFill>
              <a:effectLst/>
              <a:uLnTx/>
              <a:uFillTx/>
              <a:latin typeface="Cambria" panose="02040503050406030204" pitchFamily="18" charset="0"/>
              <a:ea typeface="Cambria" panose="02040503050406030204" pitchFamily="18" charset="0"/>
              <a:cs typeface="+mn-cs"/>
            </a:rPr>
            <a:t>A Credit Note can be declared in GST return upto30th September following end of FY of supply or date of annual return whichever is earlier</a:t>
          </a:r>
        </a:p>
      </dgm:t>
    </dgm:pt>
    <dgm:pt modelId="{55437628-620F-4C1B-8EF4-5E0EA12D0C72}" type="parTrans" cxnId="{9CC44649-687B-49F5-B00F-2FF11B3CC5C0}">
      <dgm:prSet custT="1"/>
      <dgm:spPr/>
      <dgm:t>
        <a:bodyPr/>
        <a:lstStyle/>
        <a:p>
          <a:endParaRPr lang="en-US" sz="1800">
            <a:latin typeface="+mj-lt"/>
          </a:endParaRPr>
        </a:p>
      </dgm:t>
    </dgm:pt>
    <dgm:pt modelId="{3152B1D4-9B12-45B8-99A3-A751C9862A13}" type="sibTrans" cxnId="{9CC44649-687B-49F5-B00F-2FF11B3CC5C0}">
      <dgm:prSet/>
      <dgm:spPr/>
      <dgm:t>
        <a:bodyPr/>
        <a:lstStyle/>
        <a:p>
          <a:endParaRPr lang="en-US" sz="1800">
            <a:latin typeface="+mj-lt"/>
          </a:endParaRPr>
        </a:p>
      </dgm:t>
    </dgm:pt>
    <dgm:pt modelId="{D5C9411D-88BA-4073-B9BC-D486DEF44BC3}">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dirty="0">
              <a:ln>
                <a:noFill/>
              </a:ln>
              <a:solidFill>
                <a:prstClr val="black"/>
              </a:solidFill>
              <a:effectLst/>
              <a:uLnTx/>
              <a:uFillTx/>
              <a:latin typeface="Cambria" panose="02040503050406030204" pitchFamily="18" charset="0"/>
              <a:ea typeface="Cambria" panose="02040503050406030204" pitchFamily="18" charset="0"/>
              <a:cs typeface="+mn-cs"/>
            </a:rPr>
            <a:t>No Credit Note if incidence </a:t>
          </a:r>
          <a:r>
            <a:rPr kumimoji="0" lang="en-IN" sz="2000" b="0" i="0" u="none" strike="noStrike" kern="1200" cap="none" spc="0" normalizeH="0" baseline="0" dirty="0">
              <a:ln>
                <a:noFill/>
              </a:ln>
              <a:solidFill>
                <a:prstClr val="black"/>
              </a:solidFill>
              <a:effectLst/>
              <a:uLnTx/>
              <a:uFillTx/>
              <a:latin typeface="Cambria" panose="02040503050406030204" pitchFamily="18" charset="0"/>
              <a:ea typeface="Cambria" panose="02040503050406030204" pitchFamily="18" charset="0"/>
              <a:cs typeface="+mn-cs"/>
            </a:rPr>
            <a:t>of tax and interest on supply has been passed to any other person</a:t>
          </a:r>
          <a:endParaRPr kumimoji="0" lang="en-US" sz="2000" b="0" i="0" u="none" strike="noStrike" kern="1200" cap="none" spc="0" normalizeH="0" baseline="0" dirty="0">
            <a:ln>
              <a:noFill/>
            </a:ln>
            <a:solidFill>
              <a:prstClr val="black"/>
            </a:solidFill>
            <a:effectLst/>
            <a:uLnTx/>
            <a:uFillTx/>
            <a:latin typeface="Cambria" panose="02040503050406030204" pitchFamily="18" charset="0"/>
            <a:ea typeface="Cambria" panose="02040503050406030204" pitchFamily="18" charset="0"/>
            <a:cs typeface="+mn-cs"/>
          </a:endParaRPr>
        </a:p>
      </dgm:t>
    </dgm:pt>
    <dgm:pt modelId="{34B1D877-B3CF-4268-9DC9-35DFE776D03D}" type="parTrans" cxnId="{BA0880D3-A88D-4469-8668-4C7A99CF73E8}">
      <dgm:prSet custT="1"/>
      <dgm:spPr/>
      <dgm:t>
        <a:bodyPr/>
        <a:lstStyle/>
        <a:p>
          <a:endParaRPr lang="en-US" sz="1800">
            <a:latin typeface="+mj-lt"/>
          </a:endParaRPr>
        </a:p>
      </dgm:t>
    </dgm:pt>
    <dgm:pt modelId="{738B7B8F-6261-4C38-AB17-0F28CB5E3C86}" type="sibTrans" cxnId="{BA0880D3-A88D-4469-8668-4C7A99CF73E8}">
      <dgm:prSet/>
      <dgm:spPr/>
      <dgm:t>
        <a:bodyPr/>
        <a:lstStyle/>
        <a:p>
          <a:endParaRPr lang="en-US" sz="1800">
            <a:latin typeface="+mj-lt"/>
          </a:endParaRPr>
        </a:p>
      </dgm:t>
    </dgm:pt>
    <dgm:pt modelId="{9931B861-AC44-4B79-BD94-4EFCA0F89DCE}" type="pres">
      <dgm:prSet presAssocID="{5D2292EA-3F27-4ABF-9D98-73ABDBDCB71E}" presName="diagram" presStyleCnt="0">
        <dgm:presLayoutVars>
          <dgm:chPref val="1"/>
          <dgm:dir/>
          <dgm:animOne val="branch"/>
          <dgm:animLvl val="lvl"/>
          <dgm:resizeHandles val="exact"/>
        </dgm:presLayoutVars>
      </dgm:prSet>
      <dgm:spPr/>
      <dgm:t>
        <a:bodyPr/>
        <a:lstStyle/>
        <a:p>
          <a:endParaRPr lang="en-IN"/>
        </a:p>
      </dgm:t>
    </dgm:pt>
    <dgm:pt modelId="{7DA43663-9522-4C10-935E-97AF0ED2C302}" type="pres">
      <dgm:prSet presAssocID="{F2C32682-34C6-4764-944E-8F4D9F42346F}" presName="root1" presStyleCnt="0"/>
      <dgm:spPr/>
    </dgm:pt>
    <dgm:pt modelId="{F0989824-75F0-4012-B695-B29B577C2B95}" type="pres">
      <dgm:prSet presAssocID="{F2C32682-34C6-4764-944E-8F4D9F42346F}" presName="LevelOneTextNode" presStyleLbl="node0" presStyleIdx="0" presStyleCnt="1" custLinFactNeighborX="-649" custLinFactNeighborY="-24486">
        <dgm:presLayoutVars>
          <dgm:chPref val="3"/>
        </dgm:presLayoutVars>
      </dgm:prSet>
      <dgm:spPr/>
      <dgm:t>
        <a:bodyPr/>
        <a:lstStyle/>
        <a:p>
          <a:endParaRPr lang="en-IN"/>
        </a:p>
      </dgm:t>
    </dgm:pt>
    <dgm:pt modelId="{7974EB59-D09A-4EC7-AE8C-E6233688F478}" type="pres">
      <dgm:prSet presAssocID="{F2C32682-34C6-4764-944E-8F4D9F42346F}" presName="level2hierChild" presStyleCnt="0"/>
      <dgm:spPr/>
    </dgm:pt>
    <dgm:pt modelId="{DAA91CC8-3F85-4C6B-866F-04705F82DD2C}" type="pres">
      <dgm:prSet presAssocID="{948C5404-2EA2-4910-BA4A-4D2E3FBF8302}" presName="conn2-1" presStyleLbl="parChTrans1D2" presStyleIdx="0" presStyleCnt="2"/>
      <dgm:spPr/>
      <dgm:t>
        <a:bodyPr/>
        <a:lstStyle/>
        <a:p>
          <a:endParaRPr lang="en-IN"/>
        </a:p>
      </dgm:t>
    </dgm:pt>
    <dgm:pt modelId="{CB77A072-D14B-4ED0-A675-FAD8F9C3C041}" type="pres">
      <dgm:prSet presAssocID="{948C5404-2EA2-4910-BA4A-4D2E3FBF8302}" presName="connTx" presStyleLbl="parChTrans1D2" presStyleIdx="0" presStyleCnt="2"/>
      <dgm:spPr/>
      <dgm:t>
        <a:bodyPr/>
        <a:lstStyle/>
        <a:p>
          <a:endParaRPr lang="en-IN"/>
        </a:p>
      </dgm:t>
    </dgm:pt>
    <dgm:pt modelId="{BFDFA148-053C-4E97-9EB9-EDE7B5014997}" type="pres">
      <dgm:prSet presAssocID="{3E55858B-FB05-482F-94EF-8ACAE41A348C}" presName="root2" presStyleCnt="0"/>
      <dgm:spPr/>
    </dgm:pt>
    <dgm:pt modelId="{D51042AF-43DD-4550-9FD0-9FE1AD864E56}" type="pres">
      <dgm:prSet presAssocID="{3E55858B-FB05-482F-94EF-8ACAE41A348C}" presName="LevelTwoTextNode" presStyleLbl="node2" presStyleIdx="0" presStyleCnt="2" custScaleX="139085" custScaleY="201675" custLinFactNeighborX="624" custLinFactNeighborY="-50088">
        <dgm:presLayoutVars>
          <dgm:chPref val="3"/>
        </dgm:presLayoutVars>
      </dgm:prSet>
      <dgm:spPr/>
      <dgm:t>
        <a:bodyPr/>
        <a:lstStyle/>
        <a:p>
          <a:endParaRPr lang="en-IN"/>
        </a:p>
      </dgm:t>
    </dgm:pt>
    <dgm:pt modelId="{0F0334C4-267A-488D-951C-FFFABAE06314}" type="pres">
      <dgm:prSet presAssocID="{3E55858B-FB05-482F-94EF-8ACAE41A348C}" presName="level3hierChild" presStyleCnt="0"/>
      <dgm:spPr/>
    </dgm:pt>
    <dgm:pt modelId="{77BBAE4D-3969-48AD-9BFC-87F7314600F0}" type="pres">
      <dgm:prSet presAssocID="{F15B97E9-DAB0-4D7B-AA50-AEFA3F50CDA6}" presName="conn2-1" presStyleLbl="parChTrans1D3" presStyleIdx="0" presStyleCnt="2"/>
      <dgm:spPr/>
      <dgm:t>
        <a:bodyPr/>
        <a:lstStyle/>
        <a:p>
          <a:endParaRPr lang="en-IN"/>
        </a:p>
      </dgm:t>
    </dgm:pt>
    <dgm:pt modelId="{3416BCE1-E676-4DF2-9D05-FAB0C8B5B041}" type="pres">
      <dgm:prSet presAssocID="{F15B97E9-DAB0-4D7B-AA50-AEFA3F50CDA6}" presName="connTx" presStyleLbl="parChTrans1D3" presStyleIdx="0" presStyleCnt="2"/>
      <dgm:spPr/>
      <dgm:t>
        <a:bodyPr/>
        <a:lstStyle/>
        <a:p>
          <a:endParaRPr lang="en-IN"/>
        </a:p>
      </dgm:t>
    </dgm:pt>
    <dgm:pt modelId="{47775818-C068-4BF6-9632-7F7EB9C9898A}" type="pres">
      <dgm:prSet presAssocID="{160FDEE0-B67D-4642-A4B5-DC7761043037}" presName="root2" presStyleCnt="0"/>
      <dgm:spPr/>
    </dgm:pt>
    <dgm:pt modelId="{A5269F3C-CBBA-4397-B3CA-27C7409AFFF2}" type="pres">
      <dgm:prSet presAssocID="{160FDEE0-B67D-4642-A4B5-DC7761043037}" presName="LevelTwoTextNode" presStyleLbl="node3" presStyleIdx="0" presStyleCnt="2" custScaleX="96666" custScaleY="144018" custLinFactNeighborX="624" custLinFactNeighborY="-49642">
        <dgm:presLayoutVars>
          <dgm:chPref val="3"/>
        </dgm:presLayoutVars>
      </dgm:prSet>
      <dgm:spPr/>
      <dgm:t>
        <a:bodyPr/>
        <a:lstStyle/>
        <a:p>
          <a:endParaRPr lang="en-IN"/>
        </a:p>
      </dgm:t>
    </dgm:pt>
    <dgm:pt modelId="{4CE2C7BF-3792-453F-80F2-81A954AE0CD0}" type="pres">
      <dgm:prSet presAssocID="{160FDEE0-B67D-4642-A4B5-DC7761043037}" presName="level3hierChild" presStyleCnt="0"/>
      <dgm:spPr/>
    </dgm:pt>
    <dgm:pt modelId="{EA2099E7-680F-450D-9F4E-838E73DD97C3}" type="pres">
      <dgm:prSet presAssocID="{55437628-620F-4C1B-8EF4-5E0EA12D0C72}" presName="conn2-1" presStyleLbl="parChTrans1D4" presStyleIdx="0" presStyleCnt="2"/>
      <dgm:spPr/>
      <dgm:t>
        <a:bodyPr/>
        <a:lstStyle/>
        <a:p>
          <a:endParaRPr lang="en-IN"/>
        </a:p>
      </dgm:t>
    </dgm:pt>
    <dgm:pt modelId="{30E66EFD-C7F7-47AB-AC38-C6C997159748}" type="pres">
      <dgm:prSet presAssocID="{55437628-620F-4C1B-8EF4-5E0EA12D0C72}" presName="connTx" presStyleLbl="parChTrans1D4" presStyleIdx="0" presStyleCnt="2"/>
      <dgm:spPr/>
      <dgm:t>
        <a:bodyPr/>
        <a:lstStyle/>
        <a:p>
          <a:endParaRPr lang="en-IN"/>
        </a:p>
      </dgm:t>
    </dgm:pt>
    <dgm:pt modelId="{3A4F2665-A53D-4C9B-B5D3-E9FD8BF851B5}" type="pres">
      <dgm:prSet presAssocID="{5854D113-DDAE-4C43-8D5F-E930BD24093D}" presName="root2" presStyleCnt="0"/>
      <dgm:spPr/>
    </dgm:pt>
    <dgm:pt modelId="{06D4CE45-ED20-49CC-BA91-0DA62EEA9F8B}" type="pres">
      <dgm:prSet presAssocID="{5854D113-DDAE-4C43-8D5F-E930BD24093D}" presName="LevelTwoTextNode" presStyleLbl="node4" presStyleIdx="0" presStyleCnt="2" custScaleX="173825" custScaleY="215797" custLinFactY="67231" custLinFactNeighborX="-3512" custLinFactNeighborY="100000">
        <dgm:presLayoutVars>
          <dgm:chPref val="3"/>
        </dgm:presLayoutVars>
      </dgm:prSet>
      <dgm:spPr/>
      <dgm:t>
        <a:bodyPr/>
        <a:lstStyle/>
        <a:p>
          <a:endParaRPr lang="en-IN"/>
        </a:p>
      </dgm:t>
    </dgm:pt>
    <dgm:pt modelId="{0B851E63-5064-40B1-9B7A-FAFFB5D7A389}" type="pres">
      <dgm:prSet presAssocID="{5854D113-DDAE-4C43-8D5F-E930BD24093D}" presName="level3hierChild" presStyleCnt="0"/>
      <dgm:spPr/>
    </dgm:pt>
    <dgm:pt modelId="{8DDD90BC-1A34-4094-8999-0E9F92A4C760}" type="pres">
      <dgm:prSet presAssocID="{34B1D877-B3CF-4268-9DC9-35DFE776D03D}" presName="conn2-1" presStyleLbl="parChTrans1D4" presStyleIdx="1" presStyleCnt="2"/>
      <dgm:spPr/>
      <dgm:t>
        <a:bodyPr/>
        <a:lstStyle/>
        <a:p>
          <a:endParaRPr lang="en-IN"/>
        </a:p>
      </dgm:t>
    </dgm:pt>
    <dgm:pt modelId="{34681A38-86DB-4425-BBB0-CB5D63DFC797}" type="pres">
      <dgm:prSet presAssocID="{34B1D877-B3CF-4268-9DC9-35DFE776D03D}" presName="connTx" presStyleLbl="parChTrans1D4" presStyleIdx="1" presStyleCnt="2"/>
      <dgm:spPr/>
      <dgm:t>
        <a:bodyPr/>
        <a:lstStyle/>
        <a:p>
          <a:endParaRPr lang="en-IN"/>
        </a:p>
      </dgm:t>
    </dgm:pt>
    <dgm:pt modelId="{A0729295-5611-4B1B-885A-A1B3EB2F177C}" type="pres">
      <dgm:prSet presAssocID="{D5C9411D-88BA-4073-B9BC-D486DEF44BC3}" presName="root2" presStyleCnt="0"/>
      <dgm:spPr/>
    </dgm:pt>
    <dgm:pt modelId="{1EA43DC1-8560-417F-A8C8-2C841DB14528}" type="pres">
      <dgm:prSet presAssocID="{D5C9411D-88BA-4073-B9BC-D486DEF44BC3}" presName="LevelTwoTextNode" presStyleLbl="node4" presStyleIdx="1" presStyleCnt="2" custScaleX="182834" custScaleY="131791" custLinFactY="-100000" custLinFactNeighborX="-1174" custLinFactNeighborY="-108032">
        <dgm:presLayoutVars>
          <dgm:chPref val="3"/>
        </dgm:presLayoutVars>
      </dgm:prSet>
      <dgm:spPr/>
      <dgm:t>
        <a:bodyPr/>
        <a:lstStyle/>
        <a:p>
          <a:endParaRPr lang="en-IN"/>
        </a:p>
      </dgm:t>
    </dgm:pt>
    <dgm:pt modelId="{4DF5EC99-5082-4F96-8C88-E6910BCBD4FC}" type="pres">
      <dgm:prSet presAssocID="{D5C9411D-88BA-4073-B9BC-D486DEF44BC3}" presName="level3hierChild" presStyleCnt="0"/>
      <dgm:spPr/>
    </dgm:pt>
    <dgm:pt modelId="{EF2C626F-0F44-4A10-80CE-550E49570B7F}" type="pres">
      <dgm:prSet presAssocID="{D491EBF7-C516-410A-A669-EC7541737ABB}" presName="conn2-1" presStyleLbl="parChTrans1D2" presStyleIdx="1" presStyleCnt="2"/>
      <dgm:spPr/>
      <dgm:t>
        <a:bodyPr/>
        <a:lstStyle/>
        <a:p>
          <a:endParaRPr lang="en-IN"/>
        </a:p>
      </dgm:t>
    </dgm:pt>
    <dgm:pt modelId="{70E7F6F9-35BB-4CF2-A9F6-3EF96DF3EF5A}" type="pres">
      <dgm:prSet presAssocID="{D491EBF7-C516-410A-A669-EC7541737ABB}" presName="connTx" presStyleLbl="parChTrans1D2" presStyleIdx="1" presStyleCnt="2"/>
      <dgm:spPr/>
      <dgm:t>
        <a:bodyPr/>
        <a:lstStyle/>
        <a:p>
          <a:endParaRPr lang="en-IN"/>
        </a:p>
      </dgm:t>
    </dgm:pt>
    <dgm:pt modelId="{8E4FCB23-E552-4926-9CD2-0E3AB4C6BAC4}" type="pres">
      <dgm:prSet presAssocID="{298BAABF-BF0E-459C-9882-811075F2D5E1}" presName="root2" presStyleCnt="0"/>
      <dgm:spPr/>
    </dgm:pt>
    <dgm:pt modelId="{DA696D7C-FAD1-47ED-B74D-1C51C62A563F}" type="pres">
      <dgm:prSet presAssocID="{298BAABF-BF0E-459C-9882-811075F2D5E1}" presName="LevelTwoTextNode" presStyleLbl="node2" presStyleIdx="1" presStyleCnt="2" custScaleX="140589" custScaleY="103789" custLinFactNeighborX="-123" custLinFactNeighborY="-23700">
        <dgm:presLayoutVars>
          <dgm:chPref val="3"/>
        </dgm:presLayoutVars>
      </dgm:prSet>
      <dgm:spPr/>
      <dgm:t>
        <a:bodyPr/>
        <a:lstStyle/>
        <a:p>
          <a:endParaRPr lang="en-IN"/>
        </a:p>
      </dgm:t>
    </dgm:pt>
    <dgm:pt modelId="{31A02814-636A-4E1C-8038-AF90FEB83D19}" type="pres">
      <dgm:prSet presAssocID="{298BAABF-BF0E-459C-9882-811075F2D5E1}" presName="level3hierChild" presStyleCnt="0"/>
      <dgm:spPr/>
    </dgm:pt>
    <dgm:pt modelId="{1435262B-B106-4513-9108-F1F5DFA3B50E}" type="pres">
      <dgm:prSet presAssocID="{9BCCD38B-7E79-4F36-BA7F-9BCC3CDCCD05}" presName="conn2-1" presStyleLbl="parChTrans1D3" presStyleIdx="1" presStyleCnt="2"/>
      <dgm:spPr/>
      <dgm:t>
        <a:bodyPr/>
        <a:lstStyle/>
        <a:p>
          <a:endParaRPr lang="en-IN"/>
        </a:p>
      </dgm:t>
    </dgm:pt>
    <dgm:pt modelId="{19B7E6C1-CE48-4224-B1F9-420F82B76C9B}" type="pres">
      <dgm:prSet presAssocID="{9BCCD38B-7E79-4F36-BA7F-9BCC3CDCCD05}" presName="connTx" presStyleLbl="parChTrans1D3" presStyleIdx="1" presStyleCnt="2"/>
      <dgm:spPr/>
      <dgm:t>
        <a:bodyPr/>
        <a:lstStyle/>
        <a:p>
          <a:endParaRPr lang="en-IN"/>
        </a:p>
      </dgm:t>
    </dgm:pt>
    <dgm:pt modelId="{F5CA7659-DF91-4EB4-B193-6A4A95ADF0DF}" type="pres">
      <dgm:prSet presAssocID="{A2C32C10-5DD2-44E2-9A04-DB348EDE8F0D}" presName="root2" presStyleCnt="0"/>
      <dgm:spPr/>
    </dgm:pt>
    <dgm:pt modelId="{79284E58-669D-4C91-8F19-425AB2952270}" type="pres">
      <dgm:prSet presAssocID="{A2C32C10-5DD2-44E2-9A04-DB348EDE8F0D}" presName="LevelTwoTextNode" presStyleLbl="node3" presStyleIdx="1" presStyleCnt="2" custLinFactNeighborX="624" custLinFactNeighborY="-23700">
        <dgm:presLayoutVars>
          <dgm:chPref val="3"/>
        </dgm:presLayoutVars>
      </dgm:prSet>
      <dgm:spPr/>
      <dgm:t>
        <a:bodyPr/>
        <a:lstStyle/>
        <a:p>
          <a:endParaRPr lang="en-IN"/>
        </a:p>
      </dgm:t>
    </dgm:pt>
    <dgm:pt modelId="{B177FF40-ED19-4B21-BE26-0DE01DB86A6D}" type="pres">
      <dgm:prSet presAssocID="{A2C32C10-5DD2-44E2-9A04-DB348EDE8F0D}" presName="level3hierChild" presStyleCnt="0"/>
      <dgm:spPr/>
    </dgm:pt>
  </dgm:ptLst>
  <dgm:cxnLst>
    <dgm:cxn modelId="{EAF74C1E-DAAF-4C82-A94A-07F2C213FFC3}" type="presOf" srcId="{948C5404-2EA2-4910-BA4A-4D2E3FBF8302}" destId="{CB77A072-D14B-4ED0-A675-FAD8F9C3C041}" srcOrd="1" destOrd="0" presId="urn:microsoft.com/office/officeart/2005/8/layout/hierarchy2"/>
    <dgm:cxn modelId="{104F0A2A-0CE4-4CF1-97F7-97A974712696}" type="presOf" srcId="{55437628-620F-4C1B-8EF4-5E0EA12D0C72}" destId="{30E66EFD-C7F7-47AB-AC38-C6C997159748}" srcOrd="1" destOrd="0" presId="urn:microsoft.com/office/officeart/2005/8/layout/hierarchy2"/>
    <dgm:cxn modelId="{C368C85C-C636-45ED-8F32-1E63A4FCD810}" type="presOf" srcId="{F15B97E9-DAB0-4D7B-AA50-AEFA3F50CDA6}" destId="{3416BCE1-E676-4DF2-9D05-FAB0C8B5B041}" srcOrd="1" destOrd="0" presId="urn:microsoft.com/office/officeart/2005/8/layout/hierarchy2"/>
    <dgm:cxn modelId="{9CC44649-687B-49F5-B00F-2FF11B3CC5C0}" srcId="{160FDEE0-B67D-4642-A4B5-DC7761043037}" destId="{5854D113-DDAE-4C43-8D5F-E930BD24093D}" srcOrd="0" destOrd="0" parTransId="{55437628-620F-4C1B-8EF4-5E0EA12D0C72}" sibTransId="{3152B1D4-9B12-45B8-99A3-A751C9862A13}"/>
    <dgm:cxn modelId="{AA9535CD-F5A5-4E2A-B1DB-FDE71A7969D3}" type="presOf" srcId="{F15B97E9-DAB0-4D7B-AA50-AEFA3F50CDA6}" destId="{77BBAE4D-3969-48AD-9BFC-87F7314600F0}" srcOrd="0" destOrd="0" presId="urn:microsoft.com/office/officeart/2005/8/layout/hierarchy2"/>
    <dgm:cxn modelId="{04398C79-31E1-4CFA-AF03-7E1C29BD1EF4}" type="presOf" srcId="{3E55858B-FB05-482F-94EF-8ACAE41A348C}" destId="{D51042AF-43DD-4550-9FD0-9FE1AD864E56}" srcOrd="0" destOrd="0" presId="urn:microsoft.com/office/officeart/2005/8/layout/hierarchy2"/>
    <dgm:cxn modelId="{29C5ACA3-1C93-4059-9E56-83A158BF894E}" type="presOf" srcId="{F2C32682-34C6-4764-944E-8F4D9F42346F}" destId="{F0989824-75F0-4012-B695-B29B577C2B95}" srcOrd="0" destOrd="0" presId="urn:microsoft.com/office/officeart/2005/8/layout/hierarchy2"/>
    <dgm:cxn modelId="{EE56977E-A84A-43DB-B3EF-A6B6612AB914}" srcId="{5D2292EA-3F27-4ABF-9D98-73ABDBDCB71E}" destId="{F2C32682-34C6-4764-944E-8F4D9F42346F}" srcOrd="0" destOrd="0" parTransId="{C6394740-0B32-4DDC-9CEC-70F4E68A2B50}" sibTransId="{0E48DFB6-BCB7-40C9-815A-390B8D926378}"/>
    <dgm:cxn modelId="{8A6E1BB7-DCAB-40D0-ADB5-21F455A8675F}" type="presOf" srcId="{D5C9411D-88BA-4073-B9BC-D486DEF44BC3}" destId="{1EA43DC1-8560-417F-A8C8-2C841DB14528}" srcOrd="0" destOrd="0" presId="urn:microsoft.com/office/officeart/2005/8/layout/hierarchy2"/>
    <dgm:cxn modelId="{80159BD5-5784-4523-8F4C-9376B30CD800}" type="presOf" srcId="{34B1D877-B3CF-4268-9DC9-35DFE776D03D}" destId="{8DDD90BC-1A34-4094-8999-0E9F92A4C760}" srcOrd="0" destOrd="0" presId="urn:microsoft.com/office/officeart/2005/8/layout/hierarchy2"/>
    <dgm:cxn modelId="{4A3B22C7-6017-4FA0-BC8F-8F9DBF4E4D7B}" srcId="{3E55858B-FB05-482F-94EF-8ACAE41A348C}" destId="{160FDEE0-B67D-4642-A4B5-DC7761043037}" srcOrd="0" destOrd="0" parTransId="{F15B97E9-DAB0-4D7B-AA50-AEFA3F50CDA6}" sibTransId="{38884EE2-C1A7-4081-BD28-AB34A61D4972}"/>
    <dgm:cxn modelId="{1F6725A0-ECED-4E3D-BABE-069E8A0EF025}" srcId="{298BAABF-BF0E-459C-9882-811075F2D5E1}" destId="{A2C32C10-5DD2-44E2-9A04-DB348EDE8F0D}" srcOrd="0" destOrd="0" parTransId="{9BCCD38B-7E79-4F36-BA7F-9BCC3CDCCD05}" sibTransId="{06087F0C-7D2E-4679-968A-A77A3C0CAEBA}"/>
    <dgm:cxn modelId="{8508C7CA-6E52-4972-A0A7-E7F658D8D3A5}" type="presOf" srcId="{160FDEE0-B67D-4642-A4B5-DC7761043037}" destId="{A5269F3C-CBBA-4397-B3CA-27C7409AFFF2}" srcOrd="0" destOrd="0" presId="urn:microsoft.com/office/officeart/2005/8/layout/hierarchy2"/>
    <dgm:cxn modelId="{CC64141C-771D-4B7C-B501-7A5DDD17C9DA}" type="presOf" srcId="{948C5404-2EA2-4910-BA4A-4D2E3FBF8302}" destId="{DAA91CC8-3F85-4C6B-866F-04705F82DD2C}" srcOrd="0" destOrd="0" presId="urn:microsoft.com/office/officeart/2005/8/layout/hierarchy2"/>
    <dgm:cxn modelId="{D5DBD8EB-235F-4985-95E9-DCAFCDE18273}" type="presOf" srcId="{55437628-620F-4C1B-8EF4-5E0EA12D0C72}" destId="{EA2099E7-680F-450D-9F4E-838E73DD97C3}" srcOrd="0" destOrd="0" presId="urn:microsoft.com/office/officeart/2005/8/layout/hierarchy2"/>
    <dgm:cxn modelId="{8AA87F31-8EC2-4978-BB02-1842A03A6670}" srcId="{F2C32682-34C6-4764-944E-8F4D9F42346F}" destId="{298BAABF-BF0E-459C-9882-811075F2D5E1}" srcOrd="1" destOrd="0" parTransId="{D491EBF7-C516-410A-A669-EC7541737ABB}" sibTransId="{FA2B13D9-B588-418C-BB2B-612AFBA99D78}"/>
    <dgm:cxn modelId="{7E010FF2-822E-420E-A901-EAFD27DB6B12}" type="presOf" srcId="{D491EBF7-C516-410A-A669-EC7541737ABB}" destId="{EF2C626F-0F44-4A10-80CE-550E49570B7F}" srcOrd="0" destOrd="0" presId="urn:microsoft.com/office/officeart/2005/8/layout/hierarchy2"/>
    <dgm:cxn modelId="{5CF88A13-5013-450E-B6B4-103F8A8FCC39}" type="presOf" srcId="{9BCCD38B-7E79-4F36-BA7F-9BCC3CDCCD05}" destId="{1435262B-B106-4513-9108-F1F5DFA3B50E}" srcOrd="0" destOrd="0" presId="urn:microsoft.com/office/officeart/2005/8/layout/hierarchy2"/>
    <dgm:cxn modelId="{851B4590-0B8F-4D93-AF97-BD2D3D7AE575}" type="presOf" srcId="{34B1D877-B3CF-4268-9DC9-35DFE776D03D}" destId="{34681A38-86DB-4425-BBB0-CB5D63DFC797}" srcOrd="1" destOrd="0" presId="urn:microsoft.com/office/officeart/2005/8/layout/hierarchy2"/>
    <dgm:cxn modelId="{0E16FFCA-A90A-4222-AB43-B8CEE39B7F8C}" type="presOf" srcId="{5D2292EA-3F27-4ABF-9D98-73ABDBDCB71E}" destId="{9931B861-AC44-4B79-BD94-4EFCA0F89DCE}" srcOrd="0" destOrd="0" presId="urn:microsoft.com/office/officeart/2005/8/layout/hierarchy2"/>
    <dgm:cxn modelId="{DB0D6092-56AA-415D-BC25-12E30AA95BE7}" type="presOf" srcId="{D491EBF7-C516-410A-A669-EC7541737ABB}" destId="{70E7F6F9-35BB-4CF2-A9F6-3EF96DF3EF5A}" srcOrd="1" destOrd="0" presId="urn:microsoft.com/office/officeart/2005/8/layout/hierarchy2"/>
    <dgm:cxn modelId="{A6256D6C-09E4-4657-A9B7-9C2475C31DB5}" type="presOf" srcId="{5854D113-DDAE-4C43-8D5F-E930BD24093D}" destId="{06D4CE45-ED20-49CC-BA91-0DA62EEA9F8B}" srcOrd="0" destOrd="0" presId="urn:microsoft.com/office/officeart/2005/8/layout/hierarchy2"/>
    <dgm:cxn modelId="{BA0880D3-A88D-4469-8668-4C7A99CF73E8}" srcId="{160FDEE0-B67D-4642-A4B5-DC7761043037}" destId="{D5C9411D-88BA-4073-B9BC-D486DEF44BC3}" srcOrd="1" destOrd="0" parTransId="{34B1D877-B3CF-4268-9DC9-35DFE776D03D}" sibTransId="{738B7B8F-6261-4C38-AB17-0F28CB5E3C86}"/>
    <dgm:cxn modelId="{CFD62366-54D3-49B6-AEB6-607821AC6581}" type="presOf" srcId="{9BCCD38B-7E79-4F36-BA7F-9BCC3CDCCD05}" destId="{19B7E6C1-CE48-4224-B1F9-420F82B76C9B}" srcOrd="1" destOrd="0" presId="urn:microsoft.com/office/officeart/2005/8/layout/hierarchy2"/>
    <dgm:cxn modelId="{C6942829-99E0-48E4-8118-56693CC72A05}" srcId="{F2C32682-34C6-4764-944E-8F4D9F42346F}" destId="{3E55858B-FB05-482F-94EF-8ACAE41A348C}" srcOrd="0" destOrd="0" parTransId="{948C5404-2EA2-4910-BA4A-4D2E3FBF8302}" sibTransId="{26D32607-D312-487E-BBDB-F5F2FC8D45CC}"/>
    <dgm:cxn modelId="{EC0D1EF2-D8BE-44D0-9751-C04259BA59B8}" type="presOf" srcId="{298BAABF-BF0E-459C-9882-811075F2D5E1}" destId="{DA696D7C-FAD1-47ED-B74D-1C51C62A563F}" srcOrd="0" destOrd="0" presId="urn:microsoft.com/office/officeart/2005/8/layout/hierarchy2"/>
    <dgm:cxn modelId="{18985FA8-AA0D-449C-A29D-20C3FE54477D}" type="presOf" srcId="{A2C32C10-5DD2-44E2-9A04-DB348EDE8F0D}" destId="{79284E58-669D-4C91-8F19-425AB2952270}" srcOrd="0" destOrd="0" presId="urn:microsoft.com/office/officeart/2005/8/layout/hierarchy2"/>
    <dgm:cxn modelId="{8F437936-86B3-4D2E-BAF4-CD44BE6D1167}" type="presParOf" srcId="{9931B861-AC44-4B79-BD94-4EFCA0F89DCE}" destId="{7DA43663-9522-4C10-935E-97AF0ED2C302}" srcOrd="0" destOrd="0" presId="urn:microsoft.com/office/officeart/2005/8/layout/hierarchy2"/>
    <dgm:cxn modelId="{B0CDCDFB-3B50-43EC-BEE6-A2C56D91F792}" type="presParOf" srcId="{7DA43663-9522-4C10-935E-97AF0ED2C302}" destId="{F0989824-75F0-4012-B695-B29B577C2B95}" srcOrd="0" destOrd="0" presId="urn:microsoft.com/office/officeart/2005/8/layout/hierarchy2"/>
    <dgm:cxn modelId="{5F4EEC0A-C527-4229-BD54-085958D749BF}" type="presParOf" srcId="{7DA43663-9522-4C10-935E-97AF0ED2C302}" destId="{7974EB59-D09A-4EC7-AE8C-E6233688F478}" srcOrd="1" destOrd="0" presId="urn:microsoft.com/office/officeart/2005/8/layout/hierarchy2"/>
    <dgm:cxn modelId="{F594513A-DCE2-40D4-BC35-6B545522C168}" type="presParOf" srcId="{7974EB59-D09A-4EC7-AE8C-E6233688F478}" destId="{DAA91CC8-3F85-4C6B-866F-04705F82DD2C}" srcOrd="0" destOrd="0" presId="urn:microsoft.com/office/officeart/2005/8/layout/hierarchy2"/>
    <dgm:cxn modelId="{7D91CF3A-A3B9-4C2F-84CB-B61626A88E09}" type="presParOf" srcId="{DAA91CC8-3F85-4C6B-866F-04705F82DD2C}" destId="{CB77A072-D14B-4ED0-A675-FAD8F9C3C041}" srcOrd="0" destOrd="0" presId="urn:microsoft.com/office/officeart/2005/8/layout/hierarchy2"/>
    <dgm:cxn modelId="{93E16922-0AA1-441B-BEB8-E250067BD837}" type="presParOf" srcId="{7974EB59-D09A-4EC7-AE8C-E6233688F478}" destId="{BFDFA148-053C-4E97-9EB9-EDE7B5014997}" srcOrd="1" destOrd="0" presId="urn:microsoft.com/office/officeart/2005/8/layout/hierarchy2"/>
    <dgm:cxn modelId="{CD323D01-C93B-4F7A-A8BE-4D3F5166910F}" type="presParOf" srcId="{BFDFA148-053C-4E97-9EB9-EDE7B5014997}" destId="{D51042AF-43DD-4550-9FD0-9FE1AD864E56}" srcOrd="0" destOrd="0" presId="urn:microsoft.com/office/officeart/2005/8/layout/hierarchy2"/>
    <dgm:cxn modelId="{5F296E6B-64CC-40C5-B6BE-0A67E32CBD87}" type="presParOf" srcId="{BFDFA148-053C-4E97-9EB9-EDE7B5014997}" destId="{0F0334C4-267A-488D-951C-FFFABAE06314}" srcOrd="1" destOrd="0" presId="urn:microsoft.com/office/officeart/2005/8/layout/hierarchy2"/>
    <dgm:cxn modelId="{E61DE6B9-656F-4175-BA04-EA51F13D1933}" type="presParOf" srcId="{0F0334C4-267A-488D-951C-FFFABAE06314}" destId="{77BBAE4D-3969-48AD-9BFC-87F7314600F0}" srcOrd="0" destOrd="0" presId="urn:microsoft.com/office/officeart/2005/8/layout/hierarchy2"/>
    <dgm:cxn modelId="{E952C30A-D617-4A8C-9F9F-7902A37A79D6}" type="presParOf" srcId="{77BBAE4D-3969-48AD-9BFC-87F7314600F0}" destId="{3416BCE1-E676-4DF2-9D05-FAB0C8B5B041}" srcOrd="0" destOrd="0" presId="urn:microsoft.com/office/officeart/2005/8/layout/hierarchy2"/>
    <dgm:cxn modelId="{54232345-7C50-4151-A3BC-B19C2B5ACFD9}" type="presParOf" srcId="{0F0334C4-267A-488D-951C-FFFABAE06314}" destId="{47775818-C068-4BF6-9632-7F7EB9C9898A}" srcOrd="1" destOrd="0" presId="urn:microsoft.com/office/officeart/2005/8/layout/hierarchy2"/>
    <dgm:cxn modelId="{ADBEDFBE-DD27-48A0-9ACC-AAFA92F42614}" type="presParOf" srcId="{47775818-C068-4BF6-9632-7F7EB9C9898A}" destId="{A5269F3C-CBBA-4397-B3CA-27C7409AFFF2}" srcOrd="0" destOrd="0" presId="urn:microsoft.com/office/officeart/2005/8/layout/hierarchy2"/>
    <dgm:cxn modelId="{2C30AD67-E90B-46F5-8A6A-8802EA7AC8CE}" type="presParOf" srcId="{47775818-C068-4BF6-9632-7F7EB9C9898A}" destId="{4CE2C7BF-3792-453F-80F2-81A954AE0CD0}" srcOrd="1" destOrd="0" presId="urn:microsoft.com/office/officeart/2005/8/layout/hierarchy2"/>
    <dgm:cxn modelId="{C97EB894-5DBD-4970-BA8C-63C32EA2D810}" type="presParOf" srcId="{4CE2C7BF-3792-453F-80F2-81A954AE0CD0}" destId="{EA2099E7-680F-450D-9F4E-838E73DD97C3}" srcOrd="0" destOrd="0" presId="urn:microsoft.com/office/officeart/2005/8/layout/hierarchy2"/>
    <dgm:cxn modelId="{2589D750-9652-4C7D-B451-D2246E8CF49B}" type="presParOf" srcId="{EA2099E7-680F-450D-9F4E-838E73DD97C3}" destId="{30E66EFD-C7F7-47AB-AC38-C6C997159748}" srcOrd="0" destOrd="0" presId="urn:microsoft.com/office/officeart/2005/8/layout/hierarchy2"/>
    <dgm:cxn modelId="{45556350-2E05-4662-9E56-DD7B1469EEF6}" type="presParOf" srcId="{4CE2C7BF-3792-453F-80F2-81A954AE0CD0}" destId="{3A4F2665-A53D-4C9B-B5D3-E9FD8BF851B5}" srcOrd="1" destOrd="0" presId="urn:microsoft.com/office/officeart/2005/8/layout/hierarchy2"/>
    <dgm:cxn modelId="{5AE341BF-E67E-4E44-A793-7DAB82504031}" type="presParOf" srcId="{3A4F2665-A53D-4C9B-B5D3-E9FD8BF851B5}" destId="{06D4CE45-ED20-49CC-BA91-0DA62EEA9F8B}" srcOrd="0" destOrd="0" presId="urn:microsoft.com/office/officeart/2005/8/layout/hierarchy2"/>
    <dgm:cxn modelId="{46203ABB-3069-4C00-A15D-1E2A71E275F3}" type="presParOf" srcId="{3A4F2665-A53D-4C9B-B5D3-E9FD8BF851B5}" destId="{0B851E63-5064-40B1-9B7A-FAFFB5D7A389}" srcOrd="1" destOrd="0" presId="urn:microsoft.com/office/officeart/2005/8/layout/hierarchy2"/>
    <dgm:cxn modelId="{A80ECA61-0132-439A-B10E-FEB1B9B79682}" type="presParOf" srcId="{4CE2C7BF-3792-453F-80F2-81A954AE0CD0}" destId="{8DDD90BC-1A34-4094-8999-0E9F92A4C760}" srcOrd="2" destOrd="0" presId="urn:microsoft.com/office/officeart/2005/8/layout/hierarchy2"/>
    <dgm:cxn modelId="{57BA67E6-32CF-47ED-BDBC-4076421D1F0D}" type="presParOf" srcId="{8DDD90BC-1A34-4094-8999-0E9F92A4C760}" destId="{34681A38-86DB-4425-BBB0-CB5D63DFC797}" srcOrd="0" destOrd="0" presId="urn:microsoft.com/office/officeart/2005/8/layout/hierarchy2"/>
    <dgm:cxn modelId="{13C33CE9-18F6-4628-B2A4-7948A727F154}" type="presParOf" srcId="{4CE2C7BF-3792-453F-80F2-81A954AE0CD0}" destId="{A0729295-5611-4B1B-885A-A1B3EB2F177C}" srcOrd="3" destOrd="0" presId="urn:microsoft.com/office/officeart/2005/8/layout/hierarchy2"/>
    <dgm:cxn modelId="{FA52A677-7996-4361-8892-F449F1144AEF}" type="presParOf" srcId="{A0729295-5611-4B1B-885A-A1B3EB2F177C}" destId="{1EA43DC1-8560-417F-A8C8-2C841DB14528}" srcOrd="0" destOrd="0" presId="urn:microsoft.com/office/officeart/2005/8/layout/hierarchy2"/>
    <dgm:cxn modelId="{0766D1D2-2E83-4891-AACE-1D187A74675F}" type="presParOf" srcId="{A0729295-5611-4B1B-885A-A1B3EB2F177C}" destId="{4DF5EC99-5082-4F96-8C88-E6910BCBD4FC}" srcOrd="1" destOrd="0" presId="urn:microsoft.com/office/officeart/2005/8/layout/hierarchy2"/>
    <dgm:cxn modelId="{88FC789F-5EDC-4090-9884-F9C22B261ABE}" type="presParOf" srcId="{7974EB59-D09A-4EC7-AE8C-E6233688F478}" destId="{EF2C626F-0F44-4A10-80CE-550E49570B7F}" srcOrd="2" destOrd="0" presId="urn:microsoft.com/office/officeart/2005/8/layout/hierarchy2"/>
    <dgm:cxn modelId="{DF9EE2F8-2493-4B36-A937-95F7BA0DC4FE}" type="presParOf" srcId="{EF2C626F-0F44-4A10-80CE-550E49570B7F}" destId="{70E7F6F9-35BB-4CF2-A9F6-3EF96DF3EF5A}" srcOrd="0" destOrd="0" presId="urn:microsoft.com/office/officeart/2005/8/layout/hierarchy2"/>
    <dgm:cxn modelId="{10E99957-00A4-4829-853D-959982DED928}" type="presParOf" srcId="{7974EB59-D09A-4EC7-AE8C-E6233688F478}" destId="{8E4FCB23-E552-4926-9CD2-0E3AB4C6BAC4}" srcOrd="3" destOrd="0" presId="urn:microsoft.com/office/officeart/2005/8/layout/hierarchy2"/>
    <dgm:cxn modelId="{3DBE08BF-371A-411D-A301-9FD21351E055}" type="presParOf" srcId="{8E4FCB23-E552-4926-9CD2-0E3AB4C6BAC4}" destId="{DA696D7C-FAD1-47ED-B74D-1C51C62A563F}" srcOrd="0" destOrd="0" presId="urn:microsoft.com/office/officeart/2005/8/layout/hierarchy2"/>
    <dgm:cxn modelId="{487E8814-7076-4AFD-8D7A-4DB49276808A}" type="presParOf" srcId="{8E4FCB23-E552-4926-9CD2-0E3AB4C6BAC4}" destId="{31A02814-636A-4E1C-8038-AF90FEB83D19}" srcOrd="1" destOrd="0" presId="urn:microsoft.com/office/officeart/2005/8/layout/hierarchy2"/>
    <dgm:cxn modelId="{E219DE91-EEB6-4745-A0FE-419FD069868D}" type="presParOf" srcId="{31A02814-636A-4E1C-8038-AF90FEB83D19}" destId="{1435262B-B106-4513-9108-F1F5DFA3B50E}" srcOrd="0" destOrd="0" presId="urn:microsoft.com/office/officeart/2005/8/layout/hierarchy2"/>
    <dgm:cxn modelId="{9D7F65EB-F52D-4062-B3E8-3D6151D36D64}" type="presParOf" srcId="{1435262B-B106-4513-9108-F1F5DFA3B50E}" destId="{19B7E6C1-CE48-4224-B1F9-420F82B76C9B}" srcOrd="0" destOrd="0" presId="urn:microsoft.com/office/officeart/2005/8/layout/hierarchy2"/>
    <dgm:cxn modelId="{A0F47C81-793A-4697-8BED-6120D928E816}" type="presParOf" srcId="{31A02814-636A-4E1C-8038-AF90FEB83D19}" destId="{F5CA7659-DF91-4EB4-B193-6A4A95ADF0DF}" srcOrd="1" destOrd="0" presId="urn:microsoft.com/office/officeart/2005/8/layout/hierarchy2"/>
    <dgm:cxn modelId="{39082DF0-81AF-48AD-8A0B-DFBC592551D8}" type="presParOf" srcId="{F5CA7659-DF91-4EB4-B193-6A4A95ADF0DF}" destId="{79284E58-669D-4C91-8F19-425AB2952270}" srcOrd="0" destOrd="0" presId="urn:microsoft.com/office/officeart/2005/8/layout/hierarchy2"/>
    <dgm:cxn modelId="{BA763237-4BAD-4B85-8FE4-1ED5AC9C7CC4}" type="presParOf" srcId="{F5CA7659-DF91-4EB4-B193-6A4A95ADF0DF}" destId="{B177FF40-ED19-4B21-BE26-0DE01DB86A6D}"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428"/>
          </a:xfrm>
          <a:prstGeom prst="rect">
            <a:avLst/>
          </a:prstGeom>
        </p:spPr>
        <p:txBody>
          <a:bodyPr vert="horz" lIns="99057" tIns="49528" rIns="99057" bIns="49528" rtlCol="0"/>
          <a:lstStyle>
            <a:lvl1pPr algn="l">
              <a:defRPr sz="1300"/>
            </a:lvl1pPr>
          </a:lstStyle>
          <a:p>
            <a:endParaRPr lang="en-IN"/>
          </a:p>
        </p:txBody>
      </p:sp>
      <p:sp>
        <p:nvSpPr>
          <p:cNvPr id="5" name="Slide Number Placeholder 4"/>
          <p:cNvSpPr>
            <a:spLocks noGrp="1"/>
          </p:cNvSpPr>
          <p:nvPr>
            <p:ph type="sldNum" sz="quarter" idx="3"/>
          </p:nvPr>
        </p:nvSpPr>
        <p:spPr>
          <a:xfrm>
            <a:off x="4023092" y="9719598"/>
            <a:ext cx="3077739" cy="513427"/>
          </a:xfrm>
          <a:prstGeom prst="rect">
            <a:avLst/>
          </a:prstGeom>
        </p:spPr>
        <p:txBody>
          <a:bodyPr vert="horz" lIns="99057" tIns="49528" rIns="99057" bIns="49528" rtlCol="0" anchor="b"/>
          <a:lstStyle>
            <a:lvl1pPr algn="r">
              <a:defRPr sz="1300"/>
            </a:lvl1pPr>
          </a:lstStyle>
          <a:p>
            <a:fld id="{DBC9F8EA-18AF-4FC1-81F1-6415A17C5EE7}" type="slidenum">
              <a:rPr lang="en-IN" smtClean="0"/>
              <a:t>‹#›</a:t>
            </a:fld>
            <a:endParaRPr lang="en-IN"/>
          </a:p>
        </p:txBody>
      </p:sp>
    </p:spTree>
    <p:extLst>
      <p:ext uri="{BB962C8B-B14F-4D97-AF65-F5344CB8AC3E}">
        <p14:creationId xmlns:p14="http://schemas.microsoft.com/office/powerpoint/2010/main" val="62530041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428"/>
          </a:xfrm>
          <a:prstGeom prst="rect">
            <a:avLst/>
          </a:prstGeom>
        </p:spPr>
        <p:txBody>
          <a:bodyPr vert="horz" lIns="99057" tIns="49528" rIns="99057" bIns="49528" rtlCol="0"/>
          <a:lstStyle>
            <a:lvl1pPr algn="l">
              <a:defRPr sz="1300"/>
            </a:lvl1pPr>
          </a:lstStyle>
          <a:p>
            <a:endParaRPr lang="en-IN"/>
          </a:p>
        </p:txBody>
      </p:sp>
      <p:sp>
        <p:nvSpPr>
          <p:cNvPr id="3" name="Date Placeholder 2"/>
          <p:cNvSpPr>
            <a:spLocks noGrp="1"/>
          </p:cNvSpPr>
          <p:nvPr>
            <p:ph type="dt" idx="1"/>
          </p:nvPr>
        </p:nvSpPr>
        <p:spPr>
          <a:xfrm>
            <a:off x="4023092" y="0"/>
            <a:ext cx="3077739" cy="513428"/>
          </a:xfrm>
          <a:prstGeom prst="rect">
            <a:avLst/>
          </a:prstGeom>
        </p:spPr>
        <p:txBody>
          <a:bodyPr vert="horz" lIns="99057" tIns="49528" rIns="99057" bIns="49528" rtlCol="0"/>
          <a:lstStyle>
            <a:lvl1pPr algn="r">
              <a:defRPr sz="1300"/>
            </a:lvl1pPr>
          </a:lstStyle>
          <a:p>
            <a:fld id="{A2472649-1CCA-476C-811A-3B55C380BCDF}" type="datetimeFigureOut">
              <a:rPr lang="en-IN" smtClean="0"/>
              <a:t>04-12-2022</a:t>
            </a:fld>
            <a:endParaRPr lang="en-IN"/>
          </a:p>
        </p:txBody>
      </p:sp>
      <p:sp>
        <p:nvSpPr>
          <p:cNvPr id="4" name="Slide Image Placeholder 3"/>
          <p:cNvSpPr>
            <a:spLocks noGrp="1" noRot="1" noChangeAspect="1"/>
          </p:cNvSpPr>
          <p:nvPr>
            <p:ph type="sldImg" idx="2"/>
          </p:nvPr>
        </p:nvSpPr>
        <p:spPr>
          <a:xfrm>
            <a:off x="482600" y="1279525"/>
            <a:ext cx="6137275" cy="3452813"/>
          </a:xfrm>
          <a:prstGeom prst="rect">
            <a:avLst/>
          </a:prstGeom>
          <a:noFill/>
          <a:ln w="12700">
            <a:solidFill>
              <a:prstClr val="black"/>
            </a:solidFill>
          </a:ln>
        </p:spPr>
        <p:txBody>
          <a:bodyPr vert="horz" lIns="99057" tIns="49528" rIns="99057" bIns="49528" rtlCol="0" anchor="ctr"/>
          <a:lstStyle/>
          <a:p>
            <a:endParaRPr lang="en-IN"/>
          </a:p>
        </p:txBody>
      </p:sp>
      <p:sp>
        <p:nvSpPr>
          <p:cNvPr id="5" name="Notes Placeholder 4"/>
          <p:cNvSpPr>
            <a:spLocks noGrp="1"/>
          </p:cNvSpPr>
          <p:nvPr>
            <p:ph type="body" sz="quarter" idx="3"/>
          </p:nvPr>
        </p:nvSpPr>
        <p:spPr>
          <a:xfrm>
            <a:off x="710248" y="4924643"/>
            <a:ext cx="5681980" cy="4029254"/>
          </a:xfrm>
          <a:prstGeom prst="rect">
            <a:avLst/>
          </a:prstGeom>
        </p:spPr>
        <p:txBody>
          <a:bodyPr vert="horz" lIns="99057" tIns="49528" rIns="99057" bIns="4952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719598"/>
            <a:ext cx="3077739" cy="513427"/>
          </a:xfrm>
          <a:prstGeom prst="rect">
            <a:avLst/>
          </a:prstGeom>
        </p:spPr>
        <p:txBody>
          <a:bodyPr vert="horz" lIns="99057" tIns="49528" rIns="99057" bIns="49528" rtlCol="0" anchor="b"/>
          <a:lstStyle>
            <a:lvl1pPr algn="l">
              <a:defRPr sz="1300"/>
            </a:lvl1pPr>
          </a:lstStyle>
          <a:p>
            <a:r>
              <a:rPr lang="en-IN"/>
              <a:t>Hiregange and Associates</a:t>
            </a:r>
          </a:p>
        </p:txBody>
      </p:sp>
      <p:sp>
        <p:nvSpPr>
          <p:cNvPr id="7" name="Slide Number Placeholder 6"/>
          <p:cNvSpPr>
            <a:spLocks noGrp="1"/>
          </p:cNvSpPr>
          <p:nvPr>
            <p:ph type="sldNum" sz="quarter" idx="5"/>
          </p:nvPr>
        </p:nvSpPr>
        <p:spPr>
          <a:xfrm>
            <a:off x="4023092" y="9719598"/>
            <a:ext cx="3077739" cy="513427"/>
          </a:xfrm>
          <a:prstGeom prst="rect">
            <a:avLst/>
          </a:prstGeom>
        </p:spPr>
        <p:txBody>
          <a:bodyPr vert="horz" lIns="99057" tIns="49528" rIns="99057" bIns="49528" rtlCol="0" anchor="b"/>
          <a:lstStyle>
            <a:lvl1pPr algn="r">
              <a:defRPr sz="1300"/>
            </a:lvl1pPr>
          </a:lstStyle>
          <a:p>
            <a:fld id="{7A2FF627-0BAB-4C00-826C-8E6B3F09FE08}" type="slidenum">
              <a:rPr lang="en-IN" smtClean="0"/>
              <a:t>‹#›</a:t>
            </a:fld>
            <a:endParaRPr lang="en-IN"/>
          </a:p>
        </p:txBody>
      </p:sp>
    </p:spTree>
    <p:extLst>
      <p:ext uri="{BB962C8B-B14F-4D97-AF65-F5344CB8AC3E}">
        <p14:creationId xmlns:p14="http://schemas.microsoft.com/office/powerpoint/2010/main" val="344131934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7275" cy="3452813"/>
          </a:xfrm>
        </p:spPr>
      </p:sp>
      <p:sp>
        <p:nvSpPr>
          <p:cNvPr id="3" name="Notes Placeholder 2"/>
          <p:cNvSpPr>
            <a:spLocks noGrp="1"/>
          </p:cNvSpPr>
          <p:nvPr>
            <p:ph type="body" idx="1"/>
          </p:nvPr>
        </p:nvSpPr>
        <p:spPr/>
        <p:txBody>
          <a:bodyPr/>
          <a:lstStyle/>
          <a:p>
            <a:endParaRPr lang="en-IN"/>
          </a:p>
        </p:txBody>
      </p:sp>
      <p:sp>
        <p:nvSpPr>
          <p:cNvPr id="4" name="Footer Placeholder 3"/>
          <p:cNvSpPr>
            <a:spLocks noGrp="1"/>
          </p:cNvSpPr>
          <p:nvPr>
            <p:ph type="ftr" sz="quarter" idx="4"/>
          </p:nvPr>
        </p:nvSpPr>
        <p:spPr/>
        <p:txBody>
          <a:bodyPr/>
          <a:lstStyle/>
          <a:p>
            <a:r>
              <a:rPr lang="en-IN"/>
              <a:t>Hiregange and Associates</a:t>
            </a:r>
          </a:p>
        </p:txBody>
      </p:sp>
      <p:sp>
        <p:nvSpPr>
          <p:cNvPr id="5" name="Slide Number Placeholder 4"/>
          <p:cNvSpPr>
            <a:spLocks noGrp="1"/>
          </p:cNvSpPr>
          <p:nvPr>
            <p:ph type="sldNum" sz="quarter" idx="5"/>
          </p:nvPr>
        </p:nvSpPr>
        <p:spPr/>
        <p:txBody>
          <a:bodyPr/>
          <a:lstStyle/>
          <a:p>
            <a:fld id="{7A2FF627-0BAB-4C00-826C-8E6B3F09FE08}" type="slidenum">
              <a:rPr lang="en-IN" smtClean="0"/>
              <a:t>1</a:t>
            </a:fld>
            <a:endParaRPr lang="en-IN"/>
          </a:p>
        </p:txBody>
      </p:sp>
    </p:spTree>
    <p:extLst>
      <p:ext uri="{BB962C8B-B14F-4D97-AF65-F5344CB8AC3E}">
        <p14:creationId xmlns:p14="http://schemas.microsoft.com/office/powerpoint/2010/main" val="2525403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727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37</a:t>
            </a:fld>
            <a:endParaRPr lang="en-IN" altLang="en-US"/>
          </a:p>
        </p:txBody>
      </p:sp>
      <p:sp>
        <p:nvSpPr>
          <p:cNvPr id="5" name="Footer Placeholder 4">
            <a:extLst>
              <a:ext uri="{FF2B5EF4-FFF2-40B4-BE49-F238E27FC236}">
                <a16:creationId xmlns:a16="http://schemas.microsoft.com/office/drawing/2014/main" xmlns="" id="{3FBA17B7-C784-4DD9-B6F5-9A2C61492C01}"/>
              </a:ext>
            </a:extLst>
          </p:cNvPr>
          <p:cNvSpPr>
            <a:spLocks noGrp="1"/>
          </p:cNvSpPr>
          <p:nvPr>
            <p:ph type="ftr" sz="quarter" idx="4"/>
          </p:nvPr>
        </p:nvSpPr>
        <p:spPr/>
        <p:txBody>
          <a:bodyPr/>
          <a:lstStyle/>
          <a:p>
            <a:r>
              <a:rPr lang="en-IN"/>
              <a:t>Hiregange and Associates</a:t>
            </a:r>
          </a:p>
        </p:txBody>
      </p:sp>
    </p:spTree>
    <p:extLst>
      <p:ext uri="{BB962C8B-B14F-4D97-AF65-F5344CB8AC3E}">
        <p14:creationId xmlns:p14="http://schemas.microsoft.com/office/powerpoint/2010/main" val="1018974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727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38</a:t>
            </a:fld>
            <a:endParaRPr lang="en-IN" altLang="en-US"/>
          </a:p>
        </p:txBody>
      </p:sp>
      <p:sp>
        <p:nvSpPr>
          <p:cNvPr id="5" name="Footer Placeholder 4">
            <a:extLst>
              <a:ext uri="{FF2B5EF4-FFF2-40B4-BE49-F238E27FC236}">
                <a16:creationId xmlns:a16="http://schemas.microsoft.com/office/drawing/2014/main" xmlns="" id="{6AFDBFDB-1EA5-4B5F-A66B-61A4EA1E6713}"/>
              </a:ext>
            </a:extLst>
          </p:cNvPr>
          <p:cNvSpPr>
            <a:spLocks noGrp="1"/>
          </p:cNvSpPr>
          <p:nvPr>
            <p:ph type="ftr" sz="quarter" idx="4"/>
          </p:nvPr>
        </p:nvSpPr>
        <p:spPr/>
        <p:txBody>
          <a:bodyPr/>
          <a:lstStyle/>
          <a:p>
            <a:r>
              <a:rPr lang="en-IN"/>
              <a:t>Hiregange and Associates</a:t>
            </a:r>
          </a:p>
        </p:txBody>
      </p:sp>
    </p:spTree>
    <p:extLst>
      <p:ext uri="{BB962C8B-B14F-4D97-AF65-F5344CB8AC3E}">
        <p14:creationId xmlns:p14="http://schemas.microsoft.com/office/powerpoint/2010/main" val="2747470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727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39</a:t>
            </a:fld>
            <a:endParaRPr lang="en-IN" altLang="en-US"/>
          </a:p>
        </p:txBody>
      </p:sp>
      <p:sp>
        <p:nvSpPr>
          <p:cNvPr id="5" name="Footer Placeholder 4">
            <a:extLst>
              <a:ext uri="{FF2B5EF4-FFF2-40B4-BE49-F238E27FC236}">
                <a16:creationId xmlns:a16="http://schemas.microsoft.com/office/drawing/2014/main" xmlns="" id="{9E11CF45-8C9F-4752-A704-6F825BBEB0AE}"/>
              </a:ext>
            </a:extLst>
          </p:cNvPr>
          <p:cNvSpPr>
            <a:spLocks noGrp="1"/>
          </p:cNvSpPr>
          <p:nvPr>
            <p:ph type="ftr" sz="quarter" idx="4"/>
          </p:nvPr>
        </p:nvSpPr>
        <p:spPr/>
        <p:txBody>
          <a:bodyPr/>
          <a:lstStyle/>
          <a:p>
            <a:r>
              <a:rPr lang="en-IN"/>
              <a:t>Hiregange and Associates</a:t>
            </a:r>
          </a:p>
        </p:txBody>
      </p:sp>
    </p:spTree>
    <p:extLst>
      <p:ext uri="{BB962C8B-B14F-4D97-AF65-F5344CB8AC3E}">
        <p14:creationId xmlns:p14="http://schemas.microsoft.com/office/powerpoint/2010/main" val="1201344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727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40</a:t>
            </a:fld>
            <a:endParaRPr lang="en-IN" altLang="en-US"/>
          </a:p>
        </p:txBody>
      </p:sp>
      <p:sp>
        <p:nvSpPr>
          <p:cNvPr id="5" name="Footer Placeholder 4">
            <a:extLst>
              <a:ext uri="{FF2B5EF4-FFF2-40B4-BE49-F238E27FC236}">
                <a16:creationId xmlns:a16="http://schemas.microsoft.com/office/drawing/2014/main" xmlns="" id="{64F5BE6A-9AA0-4116-A640-0C68B851DC2D}"/>
              </a:ext>
            </a:extLst>
          </p:cNvPr>
          <p:cNvSpPr>
            <a:spLocks noGrp="1"/>
          </p:cNvSpPr>
          <p:nvPr>
            <p:ph type="ftr" sz="quarter" idx="4"/>
          </p:nvPr>
        </p:nvSpPr>
        <p:spPr/>
        <p:txBody>
          <a:bodyPr/>
          <a:lstStyle/>
          <a:p>
            <a:r>
              <a:rPr lang="en-IN"/>
              <a:t>Hiregange and Associates</a:t>
            </a:r>
          </a:p>
        </p:txBody>
      </p:sp>
    </p:spTree>
    <p:extLst>
      <p:ext uri="{BB962C8B-B14F-4D97-AF65-F5344CB8AC3E}">
        <p14:creationId xmlns:p14="http://schemas.microsoft.com/office/powerpoint/2010/main" val="1970385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727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41</a:t>
            </a:fld>
            <a:endParaRPr lang="en-IN" altLang="en-US"/>
          </a:p>
        </p:txBody>
      </p:sp>
      <p:sp>
        <p:nvSpPr>
          <p:cNvPr id="5" name="Footer Placeholder 4">
            <a:extLst>
              <a:ext uri="{FF2B5EF4-FFF2-40B4-BE49-F238E27FC236}">
                <a16:creationId xmlns:a16="http://schemas.microsoft.com/office/drawing/2014/main" xmlns="" id="{6B87828E-EACD-4134-A5CE-930397945792}"/>
              </a:ext>
            </a:extLst>
          </p:cNvPr>
          <p:cNvSpPr>
            <a:spLocks noGrp="1"/>
          </p:cNvSpPr>
          <p:nvPr>
            <p:ph type="ftr" sz="quarter" idx="4"/>
          </p:nvPr>
        </p:nvSpPr>
        <p:spPr/>
        <p:txBody>
          <a:bodyPr/>
          <a:lstStyle/>
          <a:p>
            <a:r>
              <a:rPr lang="en-IN"/>
              <a:t>Hiregange and Associates</a:t>
            </a:r>
          </a:p>
        </p:txBody>
      </p:sp>
    </p:spTree>
    <p:extLst>
      <p:ext uri="{BB962C8B-B14F-4D97-AF65-F5344CB8AC3E}">
        <p14:creationId xmlns:p14="http://schemas.microsoft.com/office/powerpoint/2010/main" val="896725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7275" cy="3452813"/>
          </a:xfrm>
        </p:spPr>
      </p:sp>
      <p:sp>
        <p:nvSpPr>
          <p:cNvPr id="4" name="Slide Number Placeholder 3"/>
          <p:cNvSpPr>
            <a:spLocks noGrp="1"/>
          </p:cNvSpPr>
          <p:nvPr>
            <p:ph type="sldNum" sz="quarter" idx="10"/>
          </p:nvPr>
        </p:nvSpPr>
        <p:spPr/>
        <p:txBody>
          <a:bodyPr/>
          <a:lstStyle/>
          <a:p>
            <a:fld id="{91778676-10C6-4C39-8026-ED3245729754}" type="slidenum">
              <a:rPr lang="en-IN" altLang="en-US" smtClean="0"/>
              <a:pPr/>
              <a:t>42</a:t>
            </a:fld>
            <a:endParaRPr lang="en-IN" altLang="en-US"/>
          </a:p>
        </p:txBody>
      </p:sp>
      <p:sp>
        <p:nvSpPr>
          <p:cNvPr id="5" name="Footer Placeholder 4">
            <a:extLst>
              <a:ext uri="{FF2B5EF4-FFF2-40B4-BE49-F238E27FC236}">
                <a16:creationId xmlns:a16="http://schemas.microsoft.com/office/drawing/2014/main" xmlns="" id="{416D8299-7BE2-4FD9-94AD-EEC4AC4502D4}"/>
              </a:ext>
            </a:extLst>
          </p:cNvPr>
          <p:cNvSpPr>
            <a:spLocks noGrp="1"/>
          </p:cNvSpPr>
          <p:nvPr>
            <p:ph type="ftr" sz="quarter" idx="4"/>
          </p:nvPr>
        </p:nvSpPr>
        <p:spPr/>
        <p:txBody>
          <a:bodyPr/>
          <a:lstStyle/>
          <a:p>
            <a:r>
              <a:rPr lang="en-IN"/>
              <a:t>Hiregange and Associates</a:t>
            </a:r>
          </a:p>
        </p:txBody>
      </p:sp>
    </p:spTree>
    <p:extLst>
      <p:ext uri="{BB962C8B-B14F-4D97-AF65-F5344CB8AC3E}">
        <p14:creationId xmlns:p14="http://schemas.microsoft.com/office/powerpoint/2010/main" val="3728155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7275" cy="34528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43</a:t>
            </a:fld>
            <a:endParaRPr lang="en-IN" altLang="en-US"/>
          </a:p>
        </p:txBody>
      </p:sp>
      <p:sp>
        <p:nvSpPr>
          <p:cNvPr id="5" name="Footer Placeholder 4">
            <a:extLst>
              <a:ext uri="{FF2B5EF4-FFF2-40B4-BE49-F238E27FC236}">
                <a16:creationId xmlns:a16="http://schemas.microsoft.com/office/drawing/2014/main" xmlns="" id="{E2F0C2DC-656E-400C-A97D-D978EB74CE12}"/>
              </a:ext>
            </a:extLst>
          </p:cNvPr>
          <p:cNvSpPr>
            <a:spLocks noGrp="1"/>
          </p:cNvSpPr>
          <p:nvPr>
            <p:ph type="ftr" sz="quarter" idx="4"/>
          </p:nvPr>
        </p:nvSpPr>
        <p:spPr/>
        <p:txBody>
          <a:bodyPr/>
          <a:lstStyle/>
          <a:p>
            <a:r>
              <a:rPr lang="en-IN"/>
              <a:t>Hiregange and Associates</a:t>
            </a:r>
          </a:p>
        </p:txBody>
      </p:sp>
    </p:spTree>
    <p:extLst>
      <p:ext uri="{BB962C8B-B14F-4D97-AF65-F5344CB8AC3E}">
        <p14:creationId xmlns:p14="http://schemas.microsoft.com/office/powerpoint/2010/main" val="3230155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7275" cy="34528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44</a:t>
            </a:fld>
            <a:endParaRPr lang="en-IN" altLang="en-US"/>
          </a:p>
        </p:txBody>
      </p:sp>
      <p:sp>
        <p:nvSpPr>
          <p:cNvPr id="5" name="Footer Placeholder 4">
            <a:extLst>
              <a:ext uri="{FF2B5EF4-FFF2-40B4-BE49-F238E27FC236}">
                <a16:creationId xmlns:a16="http://schemas.microsoft.com/office/drawing/2014/main" xmlns="" id="{5608E621-6964-46C7-B099-D019A396D0EF}"/>
              </a:ext>
            </a:extLst>
          </p:cNvPr>
          <p:cNvSpPr>
            <a:spLocks noGrp="1"/>
          </p:cNvSpPr>
          <p:nvPr>
            <p:ph type="ftr" sz="quarter" idx="4"/>
          </p:nvPr>
        </p:nvSpPr>
        <p:spPr/>
        <p:txBody>
          <a:bodyPr/>
          <a:lstStyle/>
          <a:p>
            <a:r>
              <a:rPr lang="en-IN"/>
              <a:t>Hiregange and Associates</a:t>
            </a:r>
          </a:p>
        </p:txBody>
      </p:sp>
    </p:spTree>
    <p:extLst>
      <p:ext uri="{BB962C8B-B14F-4D97-AF65-F5344CB8AC3E}">
        <p14:creationId xmlns:p14="http://schemas.microsoft.com/office/powerpoint/2010/main" val="4087446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7275" cy="34528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45</a:t>
            </a:fld>
            <a:endParaRPr lang="en-IN" altLang="en-US"/>
          </a:p>
        </p:txBody>
      </p:sp>
      <p:sp>
        <p:nvSpPr>
          <p:cNvPr id="5" name="Footer Placeholder 4">
            <a:extLst>
              <a:ext uri="{FF2B5EF4-FFF2-40B4-BE49-F238E27FC236}">
                <a16:creationId xmlns:a16="http://schemas.microsoft.com/office/drawing/2014/main" xmlns="" id="{4F047DD5-7E26-43F3-B05A-18C11AC589AA}"/>
              </a:ext>
            </a:extLst>
          </p:cNvPr>
          <p:cNvSpPr>
            <a:spLocks noGrp="1"/>
          </p:cNvSpPr>
          <p:nvPr>
            <p:ph type="ftr" sz="quarter" idx="4"/>
          </p:nvPr>
        </p:nvSpPr>
        <p:spPr/>
        <p:txBody>
          <a:bodyPr/>
          <a:lstStyle/>
          <a:p>
            <a:r>
              <a:rPr lang="en-IN"/>
              <a:t>Hiregange and Associates</a:t>
            </a:r>
          </a:p>
        </p:txBody>
      </p:sp>
    </p:spTree>
    <p:extLst>
      <p:ext uri="{BB962C8B-B14F-4D97-AF65-F5344CB8AC3E}">
        <p14:creationId xmlns:p14="http://schemas.microsoft.com/office/powerpoint/2010/main" val="639208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727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46</a:t>
            </a:fld>
            <a:endParaRPr lang="en-IN" altLang="en-US"/>
          </a:p>
        </p:txBody>
      </p:sp>
      <p:sp>
        <p:nvSpPr>
          <p:cNvPr id="5" name="Footer Placeholder 4">
            <a:extLst>
              <a:ext uri="{FF2B5EF4-FFF2-40B4-BE49-F238E27FC236}">
                <a16:creationId xmlns:a16="http://schemas.microsoft.com/office/drawing/2014/main" xmlns="" id="{1E3EB61A-32F1-43D6-B18F-195B2F850F91}"/>
              </a:ext>
            </a:extLst>
          </p:cNvPr>
          <p:cNvSpPr>
            <a:spLocks noGrp="1"/>
          </p:cNvSpPr>
          <p:nvPr>
            <p:ph type="ftr" sz="quarter" idx="4"/>
          </p:nvPr>
        </p:nvSpPr>
        <p:spPr/>
        <p:txBody>
          <a:bodyPr/>
          <a:lstStyle/>
          <a:p>
            <a:r>
              <a:rPr lang="en-IN"/>
              <a:t>Hiregange and Associates</a:t>
            </a:r>
          </a:p>
        </p:txBody>
      </p:sp>
    </p:spTree>
    <p:extLst>
      <p:ext uri="{BB962C8B-B14F-4D97-AF65-F5344CB8AC3E}">
        <p14:creationId xmlns:p14="http://schemas.microsoft.com/office/powerpoint/2010/main" val="3518369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7275" cy="3452813"/>
          </a:xfrm>
        </p:spPr>
      </p:sp>
      <p:sp>
        <p:nvSpPr>
          <p:cNvPr id="3" name="Notes Placeholder 2"/>
          <p:cNvSpPr>
            <a:spLocks noGrp="1"/>
          </p:cNvSpPr>
          <p:nvPr>
            <p:ph type="body" idx="1"/>
          </p:nvPr>
        </p:nvSpPr>
        <p:spPr/>
        <p:txBody>
          <a:bodyPr/>
          <a:lstStyle/>
          <a:p>
            <a:endParaRPr lang="en-IN"/>
          </a:p>
        </p:txBody>
      </p:sp>
      <p:sp>
        <p:nvSpPr>
          <p:cNvPr id="4" name="Footer Placeholder 3"/>
          <p:cNvSpPr>
            <a:spLocks noGrp="1"/>
          </p:cNvSpPr>
          <p:nvPr>
            <p:ph type="ftr" sz="quarter" idx="4"/>
          </p:nvPr>
        </p:nvSpPr>
        <p:spPr/>
        <p:txBody>
          <a:bodyPr/>
          <a:lstStyle/>
          <a:p>
            <a:r>
              <a:rPr lang="en-IN"/>
              <a:t>Hiregange and Associates</a:t>
            </a:r>
          </a:p>
        </p:txBody>
      </p:sp>
      <p:sp>
        <p:nvSpPr>
          <p:cNvPr id="5" name="Slide Number Placeholder 4"/>
          <p:cNvSpPr>
            <a:spLocks noGrp="1"/>
          </p:cNvSpPr>
          <p:nvPr>
            <p:ph type="sldNum" sz="quarter" idx="5"/>
          </p:nvPr>
        </p:nvSpPr>
        <p:spPr/>
        <p:txBody>
          <a:bodyPr/>
          <a:lstStyle/>
          <a:p>
            <a:fld id="{7A2FF627-0BAB-4C00-826C-8E6B3F09FE08}" type="slidenum">
              <a:rPr lang="en-IN" smtClean="0"/>
              <a:t>2</a:t>
            </a:fld>
            <a:endParaRPr lang="en-IN"/>
          </a:p>
        </p:txBody>
      </p:sp>
    </p:spTree>
    <p:extLst>
      <p:ext uri="{BB962C8B-B14F-4D97-AF65-F5344CB8AC3E}">
        <p14:creationId xmlns:p14="http://schemas.microsoft.com/office/powerpoint/2010/main" val="16772730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727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47</a:t>
            </a:fld>
            <a:endParaRPr lang="en-IN" altLang="en-US"/>
          </a:p>
        </p:txBody>
      </p:sp>
      <p:sp>
        <p:nvSpPr>
          <p:cNvPr id="5" name="Footer Placeholder 4">
            <a:extLst>
              <a:ext uri="{FF2B5EF4-FFF2-40B4-BE49-F238E27FC236}">
                <a16:creationId xmlns:a16="http://schemas.microsoft.com/office/drawing/2014/main" xmlns="" id="{12D23F94-DC68-40D8-BB31-6A697C9289D8}"/>
              </a:ext>
            </a:extLst>
          </p:cNvPr>
          <p:cNvSpPr>
            <a:spLocks noGrp="1"/>
          </p:cNvSpPr>
          <p:nvPr>
            <p:ph type="ftr" sz="quarter" idx="4"/>
          </p:nvPr>
        </p:nvSpPr>
        <p:spPr/>
        <p:txBody>
          <a:bodyPr/>
          <a:lstStyle/>
          <a:p>
            <a:r>
              <a:rPr lang="en-IN"/>
              <a:t>Hiregange and Associates</a:t>
            </a:r>
          </a:p>
        </p:txBody>
      </p:sp>
    </p:spTree>
    <p:extLst>
      <p:ext uri="{BB962C8B-B14F-4D97-AF65-F5344CB8AC3E}">
        <p14:creationId xmlns:p14="http://schemas.microsoft.com/office/powerpoint/2010/main" val="3206209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727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48</a:t>
            </a:fld>
            <a:endParaRPr lang="en-IN" altLang="en-US"/>
          </a:p>
        </p:txBody>
      </p:sp>
      <p:sp>
        <p:nvSpPr>
          <p:cNvPr id="5" name="Footer Placeholder 4">
            <a:extLst>
              <a:ext uri="{FF2B5EF4-FFF2-40B4-BE49-F238E27FC236}">
                <a16:creationId xmlns:a16="http://schemas.microsoft.com/office/drawing/2014/main" xmlns="" id="{83C2F5B4-6254-4B32-973A-806919761F34}"/>
              </a:ext>
            </a:extLst>
          </p:cNvPr>
          <p:cNvSpPr>
            <a:spLocks noGrp="1"/>
          </p:cNvSpPr>
          <p:nvPr>
            <p:ph type="ftr" sz="quarter" idx="4"/>
          </p:nvPr>
        </p:nvSpPr>
        <p:spPr/>
        <p:txBody>
          <a:bodyPr/>
          <a:lstStyle/>
          <a:p>
            <a:r>
              <a:rPr lang="en-IN"/>
              <a:t>Hiregange and Associates</a:t>
            </a:r>
          </a:p>
        </p:txBody>
      </p:sp>
    </p:spTree>
    <p:extLst>
      <p:ext uri="{BB962C8B-B14F-4D97-AF65-F5344CB8AC3E}">
        <p14:creationId xmlns:p14="http://schemas.microsoft.com/office/powerpoint/2010/main" val="2895137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727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49</a:t>
            </a:fld>
            <a:endParaRPr lang="en-IN" altLang="en-US"/>
          </a:p>
        </p:txBody>
      </p:sp>
      <p:sp>
        <p:nvSpPr>
          <p:cNvPr id="5" name="Footer Placeholder 4">
            <a:extLst>
              <a:ext uri="{FF2B5EF4-FFF2-40B4-BE49-F238E27FC236}">
                <a16:creationId xmlns:a16="http://schemas.microsoft.com/office/drawing/2014/main" xmlns="" id="{778DADFF-D880-4280-81B4-C46FF4F0D6A5}"/>
              </a:ext>
            </a:extLst>
          </p:cNvPr>
          <p:cNvSpPr>
            <a:spLocks noGrp="1"/>
          </p:cNvSpPr>
          <p:nvPr>
            <p:ph type="ftr" sz="quarter" idx="4"/>
          </p:nvPr>
        </p:nvSpPr>
        <p:spPr/>
        <p:txBody>
          <a:bodyPr/>
          <a:lstStyle/>
          <a:p>
            <a:r>
              <a:rPr lang="en-IN"/>
              <a:t>Hiregange and Associates</a:t>
            </a:r>
          </a:p>
        </p:txBody>
      </p:sp>
    </p:spTree>
    <p:extLst>
      <p:ext uri="{BB962C8B-B14F-4D97-AF65-F5344CB8AC3E}">
        <p14:creationId xmlns:p14="http://schemas.microsoft.com/office/powerpoint/2010/main" val="3224353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727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50</a:t>
            </a:fld>
            <a:endParaRPr lang="en-IN" altLang="en-US"/>
          </a:p>
        </p:txBody>
      </p:sp>
      <p:sp>
        <p:nvSpPr>
          <p:cNvPr id="5" name="Footer Placeholder 4">
            <a:extLst>
              <a:ext uri="{FF2B5EF4-FFF2-40B4-BE49-F238E27FC236}">
                <a16:creationId xmlns:a16="http://schemas.microsoft.com/office/drawing/2014/main" xmlns="" id="{07B0DD9E-B6F7-4A5C-97A9-59F75B531879}"/>
              </a:ext>
            </a:extLst>
          </p:cNvPr>
          <p:cNvSpPr>
            <a:spLocks noGrp="1"/>
          </p:cNvSpPr>
          <p:nvPr>
            <p:ph type="ftr" sz="quarter" idx="4"/>
          </p:nvPr>
        </p:nvSpPr>
        <p:spPr/>
        <p:txBody>
          <a:bodyPr/>
          <a:lstStyle/>
          <a:p>
            <a:r>
              <a:rPr lang="en-IN"/>
              <a:t>Hiregange and Associates</a:t>
            </a:r>
          </a:p>
        </p:txBody>
      </p:sp>
    </p:spTree>
    <p:extLst>
      <p:ext uri="{BB962C8B-B14F-4D97-AF65-F5344CB8AC3E}">
        <p14:creationId xmlns:p14="http://schemas.microsoft.com/office/powerpoint/2010/main" val="5027458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727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en-IN"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xmlns="" id="{265E9303-F2C4-4443-BED7-842CC213D161}"/>
              </a:ext>
            </a:extLst>
          </p:cNvPr>
          <p:cNvSpPr>
            <a:spLocks noGrp="1"/>
          </p:cNvSpPr>
          <p:nvPr>
            <p:ph type="ftr" sz="quarter" idx="4"/>
          </p:nvPr>
        </p:nvSpPr>
        <p:spPr/>
        <p:txBody>
          <a:bodyPr/>
          <a:lstStyle/>
          <a:p>
            <a:r>
              <a:rPr lang="en-IN"/>
              <a:t>Hiregange and Associates</a:t>
            </a:r>
          </a:p>
        </p:txBody>
      </p:sp>
    </p:spTree>
    <p:extLst>
      <p:ext uri="{BB962C8B-B14F-4D97-AF65-F5344CB8AC3E}">
        <p14:creationId xmlns:p14="http://schemas.microsoft.com/office/powerpoint/2010/main" val="6329023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727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en-IN"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xmlns="" id="{267A855D-0953-4CCA-8F61-C9047AD9239A}"/>
              </a:ext>
            </a:extLst>
          </p:cNvPr>
          <p:cNvSpPr>
            <a:spLocks noGrp="1"/>
          </p:cNvSpPr>
          <p:nvPr>
            <p:ph type="ftr" sz="quarter" idx="4"/>
          </p:nvPr>
        </p:nvSpPr>
        <p:spPr/>
        <p:txBody>
          <a:bodyPr/>
          <a:lstStyle/>
          <a:p>
            <a:r>
              <a:rPr lang="en-IN"/>
              <a:t>Hiregange and Associates</a:t>
            </a:r>
          </a:p>
        </p:txBody>
      </p:sp>
    </p:spTree>
    <p:extLst>
      <p:ext uri="{BB962C8B-B14F-4D97-AF65-F5344CB8AC3E}">
        <p14:creationId xmlns:p14="http://schemas.microsoft.com/office/powerpoint/2010/main" val="24833127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727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55</a:t>
            </a:fld>
            <a:endParaRPr lang="en-IN" altLang="en-US"/>
          </a:p>
        </p:txBody>
      </p:sp>
      <p:sp>
        <p:nvSpPr>
          <p:cNvPr id="5" name="Footer Placeholder 4">
            <a:extLst>
              <a:ext uri="{FF2B5EF4-FFF2-40B4-BE49-F238E27FC236}">
                <a16:creationId xmlns:a16="http://schemas.microsoft.com/office/drawing/2014/main" xmlns="" id="{36C60FEF-D9B2-4705-B2AF-4CF79C497CAD}"/>
              </a:ext>
            </a:extLst>
          </p:cNvPr>
          <p:cNvSpPr>
            <a:spLocks noGrp="1"/>
          </p:cNvSpPr>
          <p:nvPr>
            <p:ph type="ftr" sz="quarter" idx="4"/>
          </p:nvPr>
        </p:nvSpPr>
        <p:spPr/>
        <p:txBody>
          <a:bodyPr/>
          <a:lstStyle/>
          <a:p>
            <a:r>
              <a:rPr lang="en-IN"/>
              <a:t>Hiregange and Associates</a:t>
            </a:r>
          </a:p>
        </p:txBody>
      </p:sp>
    </p:spTree>
    <p:extLst>
      <p:ext uri="{BB962C8B-B14F-4D97-AF65-F5344CB8AC3E}">
        <p14:creationId xmlns:p14="http://schemas.microsoft.com/office/powerpoint/2010/main" val="13292464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727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56</a:t>
            </a:fld>
            <a:endParaRPr lang="en-IN" altLang="en-US"/>
          </a:p>
        </p:txBody>
      </p:sp>
      <p:sp>
        <p:nvSpPr>
          <p:cNvPr id="5" name="Footer Placeholder 4">
            <a:extLst>
              <a:ext uri="{FF2B5EF4-FFF2-40B4-BE49-F238E27FC236}">
                <a16:creationId xmlns:a16="http://schemas.microsoft.com/office/drawing/2014/main" xmlns="" id="{95925CF4-1843-4A5C-AD1E-7DBFDFCD46E3}"/>
              </a:ext>
            </a:extLst>
          </p:cNvPr>
          <p:cNvSpPr>
            <a:spLocks noGrp="1"/>
          </p:cNvSpPr>
          <p:nvPr>
            <p:ph type="ftr" sz="quarter" idx="4"/>
          </p:nvPr>
        </p:nvSpPr>
        <p:spPr/>
        <p:txBody>
          <a:bodyPr/>
          <a:lstStyle/>
          <a:p>
            <a:r>
              <a:rPr lang="en-IN"/>
              <a:t>Hiregange and Associates</a:t>
            </a:r>
          </a:p>
        </p:txBody>
      </p:sp>
    </p:spTree>
    <p:extLst>
      <p:ext uri="{BB962C8B-B14F-4D97-AF65-F5344CB8AC3E}">
        <p14:creationId xmlns:p14="http://schemas.microsoft.com/office/powerpoint/2010/main" val="3705630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7275" cy="3452813"/>
          </a:xfrm>
        </p:spPr>
      </p:sp>
      <p:sp>
        <p:nvSpPr>
          <p:cNvPr id="4" name="Footer Placeholder 3"/>
          <p:cNvSpPr>
            <a:spLocks noGrp="1"/>
          </p:cNvSpPr>
          <p:nvPr>
            <p:ph type="ftr" sz="quarter" idx="4"/>
          </p:nvPr>
        </p:nvSpPr>
        <p:spPr>
          <a:xfrm>
            <a:off x="0" y="9719598"/>
            <a:ext cx="3077739" cy="513427"/>
          </a:xfrm>
        </p:spPr>
        <p:txBody>
          <a:bodyPr/>
          <a:lstStyle/>
          <a:p>
            <a:r>
              <a:rPr lang="en-IN"/>
              <a:t>Hiregange and Associates</a:t>
            </a:r>
          </a:p>
        </p:txBody>
      </p:sp>
      <p:sp>
        <p:nvSpPr>
          <p:cNvPr id="5" name="Slide Number Placeholder 4"/>
          <p:cNvSpPr>
            <a:spLocks noGrp="1"/>
          </p:cNvSpPr>
          <p:nvPr>
            <p:ph type="sldNum" sz="quarter" idx="5"/>
          </p:nvPr>
        </p:nvSpPr>
        <p:spPr>
          <a:xfrm>
            <a:off x="4023092" y="9719598"/>
            <a:ext cx="3077739" cy="513427"/>
          </a:xfrm>
        </p:spPr>
        <p:txBody>
          <a:bodyPr/>
          <a:lstStyle/>
          <a:p>
            <a:fld id="{7A2FF627-0BAB-4C00-826C-8E6B3F09FE08}" type="slidenum">
              <a:rPr lang="en-IN" smtClean="0"/>
              <a:t>3</a:t>
            </a:fld>
            <a:endParaRPr lang="en-IN"/>
          </a:p>
        </p:txBody>
      </p:sp>
    </p:spTree>
    <p:extLst>
      <p:ext uri="{BB962C8B-B14F-4D97-AF65-F5344CB8AC3E}">
        <p14:creationId xmlns:p14="http://schemas.microsoft.com/office/powerpoint/2010/main" val="620956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7275" cy="3452813"/>
          </a:xfrm>
        </p:spPr>
      </p:sp>
      <p:sp>
        <p:nvSpPr>
          <p:cNvPr id="3" name="Notes Placeholder 2"/>
          <p:cNvSpPr>
            <a:spLocks noGrp="1"/>
          </p:cNvSpPr>
          <p:nvPr>
            <p:ph type="body" idx="1"/>
          </p:nvPr>
        </p:nvSpPr>
        <p:spPr/>
        <p:txBody>
          <a:bodyPr/>
          <a:lstStyle/>
          <a:p>
            <a:endParaRPr lang="en-IN"/>
          </a:p>
        </p:txBody>
      </p:sp>
      <p:sp>
        <p:nvSpPr>
          <p:cNvPr id="4" name="Footer Placeholder 3"/>
          <p:cNvSpPr>
            <a:spLocks noGrp="1"/>
          </p:cNvSpPr>
          <p:nvPr>
            <p:ph type="ftr" sz="quarter" idx="4"/>
          </p:nvPr>
        </p:nvSpPr>
        <p:spPr/>
        <p:txBody>
          <a:bodyPr/>
          <a:lstStyle/>
          <a:p>
            <a:r>
              <a:rPr lang="en-IN"/>
              <a:t>Hiregange and Associates</a:t>
            </a:r>
          </a:p>
        </p:txBody>
      </p:sp>
      <p:sp>
        <p:nvSpPr>
          <p:cNvPr id="5" name="Slide Number Placeholder 4"/>
          <p:cNvSpPr>
            <a:spLocks noGrp="1"/>
          </p:cNvSpPr>
          <p:nvPr>
            <p:ph type="sldNum" sz="quarter" idx="5"/>
          </p:nvPr>
        </p:nvSpPr>
        <p:spPr/>
        <p:txBody>
          <a:bodyPr/>
          <a:lstStyle/>
          <a:p>
            <a:fld id="{7A2FF627-0BAB-4C00-826C-8E6B3F09FE08}" type="slidenum">
              <a:rPr lang="en-IN" smtClean="0"/>
              <a:t>4</a:t>
            </a:fld>
            <a:endParaRPr lang="en-IN"/>
          </a:p>
        </p:txBody>
      </p:sp>
    </p:spTree>
    <p:extLst>
      <p:ext uri="{BB962C8B-B14F-4D97-AF65-F5344CB8AC3E}">
        <p14:creationId xmlns:p14="http://schemas.microsoft.com/office/powerpoint/2010/main" val="162904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7275" cy="3452813"/>
          </a:xfrm>
        </p:spPr>
      </p:sp>
      <p:sp>
        <p:nvSpPr>
          <p:cNvPr id="3" name="Notes Placeholder 2"/>
          <p:cNvSpPr>
            <a:spLocks noGrp="1"/>
          </p:cNvSpPr>
          <p:nvPr>
            <p:ph type="body" idx="1"/>
          </p:nvPr>
        </p:nvSpPr>
        <p:spPr/>
        <p:txBody>
          <a:bodyPr/>
          <a:lstStyle/>
          <a:p>
            <a:endParaRPr lang="en-IN"/>
          </a:p>
        </p:txBody>
      </p:sp>
      <p:sp>
        <p:nvSpPr>
          <p:cNvPr id="4" name="Footer Placeholder 3"/>
          <p:cNvSpPr>
            <a:spLocks noGrp="1"/>
          </p:cNvSpPr>
          <p:nvPr>
            <p:ph type="ftr" sz="quarter" idx="4"/>
          </p:nvPr>
        </p:nvSpPr>
        <p:spPr/>
        <p:txBody>
          <a:bodyPr/>
          <a:lstStyle/>
          <a:p>
            <a:r>
              <a:rPr lang="en-IN"/>
              <a:t>Hiregange and Associates</a:t>
            </a:r>
          </a:p>
        </p:txBody>
      </p:sp>
      <p:sp>
        <p:nvSpPr>
          <p:cNvPr id="5" name="Slide Number Placeholder 4"/>
          <p:cNvSpPr>
            <a:spLocks noGrp="1"/>
          </p:cNvSpPr>
          <p:nvPr>
            <p:ph type="sldNum" sz="quarter" idx="5"/>
          </p:nvPr>
        </p:nvSpPr>
        <p:spPr/>
        <p:txBody>
          <a:bodyPr/>
          <a:lstStyle/>
          <a:p>
            <a:fld id="{7A2FF627-0BAB-4C00-826C-8E6B3F09FE08}" type="slidenum">
              <a:rPr lang="en-IN" smtClean="0"/>
              <a:t>5</a:t>
            </a:fld>
            <a:endParaRPr lang="en-IN"/>
          </a:p>
        </p:txBody>
      </p:sp>
    </p:spTree>
    <p:extLst>
      <p:ext uri="{BB962C8B-B14F-4D97-AF65-F5344CB8AC3E}">
        <p14:creationId xmlns:p14="http://schemas.microsoft.com/office/powerpoint/2010/main" val="2321455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7275" cy="3452813"/>
          </a:xfrm>
        </p:spPr>
      </p:sp>
      <p:sp>
        <p:nvSpPr>
          <p:cNvPr id="3" name="Notes Placeholder 2"/>
          <p:cNvSpPr>
            <a:spLocks noGrp="1"/>
          </p:cNvSpPr>
          <p:nvPr>
            <p:ph type="body" idx="1"/>
          </p:nvPr>
        </p:nvSpPr>
        <p:spPr/>
        <p:txBody>
          <a:bodyPr/>
          <a:lstStyle/>
          <a:p>
            <a:endParaRPr lang="en-IN"/>
          </a:p>
        </p:txBody>
      </p:sp>
      <p:sp>
        <p:nvSpPr>
          <p:cNvPr id="4" name="Footer Placeholder 3"/>
          <p:cNvSpPr>
            <a:spLocks noGrp="1"/>
          </p:cNvSpPr>
          <p:nvPr>
            <p:ph type="ftr" sz="quarter" idx="4"/>
          </p:nvPr>
        </p:nvSpPr>
        <p:spPr/>
        <p:txBody>
          <a:bodyPr/>
          <a:lstStyle/>
          <a:p>
            <a:r>
              <a:rPr lang="en-IN"/>
              <a:t>Hiregange and Associates</a:t>
            </a:r>
          </a:p>
        </p:txBody>
      </p:sp>
      <p:sp>
        <p:nvSpPr>
          <p:cNvPr id="5" name="Slide Number Placeholder 4"/>
          <p:cNvSpPr>
            <a:spLocks noGrp="1"/>
          </p:cNvSpPr>
          <p:nvPr>
            <p:ph type="sldNum" sz="quarter" idx="5"/>
          </p:nvPr>
        </p:nvSpPr>
        <p:spPr/>
        <p:txBody>
          <a:bodyPr/>
          <a:lstStyle/>
          <a:p>
            <a:fld id="{7A2FF627-0BAB-4C00-826C-8E6B3F09FE08}" type="slidenum">
              <a:rPr lang="en-IN" smtClean="0"/>
              <a:t>6</a:t>
            </a:fld>
            <a:endParaRPr lang="en-IN"/>
          </a:p>
        </p:txBody>
      </p:sp>
    </p:spTree>
    <p:extLst>
      <p:ext uri="{BB962C8B-B14F-4D97-AF65-F5344CB8AC3E}">
        <p14:creationId xmlns:p14="http://schemas.microsoft.com/office/powerpoint/2010/main" val="2589467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7275" cy="3452813"/>
          </a:xfrm>
        </p:spPr>
      </p:sp>
      <p:sp>
        <p:nvSpPr>
          <p:cNvPr id="4" name="Footer Placeholder 3"/>
          <p:cNvSpPr>
            <a:spLocks noGrp="1"/>
          </p:cNvSpPr>
          <p:nvPr>
            <p:ph type="ftr" sz="quarter" idx="4"/>
          </p:nvPr>
        </p:nvSpPr>
        <p:spPr/>
        <p:txBody>
          <a:bodyPr/>
          <a:lstStyle/>
          <a:p>
            <a:r>
              <a:rPr lang="en-IN"/>
              <a:t>Hiregange and Associates</a:t>
            </a:r>
          </a:p>
        </p:txBody>
      </p:sp>
      <p:sp>
        <p:nvSpPr>
          <p:cNvPr id="5" name="Slide Number Placeholder 4"/>
          <p:cNvSpPr>
            <a:spLocks noGrp="1"/>
          </p:cNvSpPr>
          <p:nvPr>
            <p:ph type="sldNum" sz="quarter" idx="5"/>
          </p:nvPr>
        </p:nvSpPr>
        <p:spPr/>
        <p:txBody>
          <a:bodyPr/>
          <a:lstStyle/>
          <a:p>
            <a:fld id="{7A2FF627-0BAB-4C00-826C-8E6B3F09FE08}" type="slidenum">
              <a:rPr lang="en-IN" smtClean="0"/>
              <a:t>31</a:t>
            </a:fld>
            <a:endParaRPr lang="en-IN"/>
          </a:p>
        </p:txBody>
      </p:sp>
    </p:spTree>
    <p:extLst>
      <p:ext uri="{BB962C8B-B14F-4D97-AF65-F5344CB8AC3E}">
        <p14:creationId xmlns:p14="http://schemas.microsoft.com/office/powerpoint/2010/main" val="840683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7275" cy="3452813"/>
          </a:xfrm>
        </p:spPr>
      </p:sp>
      <p:sp>
        <p:nvSpPr>
          <p:cNvPr id="4" name="Footer Placeholder 3"/>
          <p:cNvSpPr>
            <a:spLocks noGrp="1"/>
          </p:cNvSpPr>
          <p:nvPr>
            <p:ph type="ftr" sz="quarter" idx="4"/>
          </p:nvPr>
        </p:nvSpPr>
        <p:spPr/>
        <p:txBody>
          <a:bodyPr/>
          <a:lstStyle/>
          <a:p>
            <a:r>
              <a:rPr lang="en-IN"/>
              <a:t>Hiregange and Associates</a:t>
            </a:r>
          </a:p>
        </p:txBody>
      </p:sp>
      <p:sp>
        <p:nvSpPr>
          <p:cNvPr id="5" name="Slide Number Placeholder 4"/>
          <p:cNvSpPr>
            <a:spLocks noGrp="1"/>
          </p:cNvSpPr>
          <p:nvPr>
            <p:ph type="sldNum" sz="quarter" idx="5"/>
          </p:nvPr>
        </p:nvSpPr>
        <p:spPr/>
        <p:txBody>
          <a:bodyPr/>
          <a:lstStyle/>
          <a:p>
            <a:fld id="{7A2FF627-0BAB-4C00-826C-8E6B3F09FE08}" type="slidenum">
              <a:rPr lang="en-IN" smtClean="0"/>
              <a:t>35</a:t>
            </a:fld>
            <a:endParaRPr lang="en-IN"/>
          </a:p>
        </p:txBody>
      </p:sp>
    </p:spTree>
    <p:extLst>
      <p:ext uri="{BB962C8B-B14F-4D97-AF65-F5344CB8AC3E}">
        <p14:creationId xmlns:p14="http://schemas.microsoft.com/office/powerpoint/2010/main" val="1749662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727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36</a:t>
            </a:fld>
            <a:endParaRPr lang="en-IN" altLang="en-US"/>
          </a:p>
        </p:txBody>
      </p:sp>
      <p:sp>
        <p:nvSpPr>
          <p:cNvPr id="5" name="Footer Placeholder 4">
            <a:extLst>
              <a:ext uri="{FF2B5EF4-FFF2-40B4-BE49-F238E27FC236}">
                <a16:creationId xmlns:a16="http://schemas.microsoft.com/office/drawing/2014/main" xmlns="" id="{C4867832-4BCB-4444-9D31-FD3621A4D7E8}"/>
              </a:ext>
            </a:extLst>
          </p:cNvPr>
          <p:cNvSpPr>
            <a:spLocks noGrp="1"/>
          </p:cNvSpPr>
          <p:nvPr>
            <p:ph type="ftr" sz="quarter" idx="4"/>
          </p:nvPr>
        </p:nvSpPr>
        <p:spPr/>
        <p:txBody>
          <a:bodyPr/>
          <a:lstStyle/>
          <a:p>
            <a:r>
              <a:rPr lang="en-IN"/>
              <a:t>Hiregange and Associates</a:t>
            </a:r>
          </a:p>
        </p:txBody>
      </p:sp>
    </p:spTree>
    <p:extLst>
      <p:ext uri="{BB962C8B-B14F-4D97-AF65-F5344CB8AC3E}">
        <p14:creationId xmlns:p14="http://schemas.microsoft.com/office/powerpoint/2010/main" val="1796563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0" name="Freeform 9"/>
          <p:cNvSpPr>
            <a:spLocks noChangeAspect="1"/>
          </p:cNvSpPr>
          <p:nvPr userDrawn="1"/>
        </p:nvSpPr>
        <p:spPr bwMode="gray">
          <a:xfrm>
            <a:off x="1" y="1"/>
            <a:ext cx="9457899" cy="6523630"/>
          </a:xfrm>
          <a:custGeom>
            <a:avLst/>
            <a:gdLst/>
            <a:ahLst/>
            <a:cxnLst>
              <a:cxn ang="0">
                <a:pos x="17951" y="0"/>
              </a:cxn>
              <a:cxn ang="0">
                <a:pos x="0" y="0"/>
              </a:cxn>
              <a:cxn ang="0">
                <a:pos x="0" y="20057"/>
              </a:cxn>
              <a:cxn ang="0">
                <a:pos x="12022" y="20057"/>
              </a:cxn>
              <a:cxn ang="0">
                <a:pos x="17951" y="0"/>
              </a:cxn>
            </a:cxnLst>
            <a:rect l="0" t="0" r="r" b="b"/>
            <a:pathLst>
              <a:path w="17951" h="20057">
                <a:moveTo>
                  <a:pt x="17951" y="0"/>
                </a:moveTo>
                <a:lnTo>
                  <a:pt x="0" y="0"/>
                </a:lnTo>
                <a:lnTo>
                  <a:pt x="0" y="20057"/>
                </a:lnTo>
                <a:lnTo>
                  <a:pt x="12022" y="20057"/>
                </a:lnTo>
                <a:lnTo>
                  <a:pt x="1795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lIns="107287" tIns="53643" rIns="107287" bIns="53643"/>
          <a:lstStyle/>
          <a:p>
            <a:pPr marL="0" algn="l" defTabSz="1072813" rtl="0" eaLnBrk="1" fontAlgn="base" latinLnBrk="0" hangingPunct="1">
              <a:spcBef>
                <a:spcPct val="50000"/>
              </a:spcBef>
              <a:spcAft>
                <a:spcPct val="0"/>
              </a:spcAft>
              <a:defRPr/>
            </a:pPr>
            <a:endParaRPr lang="en-GB" sz="2100" b="1" kern="1200" dirty="0">
              <a:solidFill>
                <a:schemeClr val="tx1"/>
              </a:solidFill>
              <a:latin typeface="+mn-lt"/>
              <a:ea typeface="+mn-ea"/>
              <a:cs typeface="+mn-cs"/>
            </a:endParaRPr>
          </a:p>
        </p:txBody>
      </p:sp>
      <p:sp>
        <p:nvSpPr>
          <p:cNvPr id="9" name="Text Placeholder 8"/>
          <p:cNvSpPr>
            <a:spLocks noGrp="1"/>
          </p:cNvSpPr>
          <p:nvPr>
            <p:ph type="body" sz="quarter" idx="13"/>
          </p:nvPr>
        </p:nvSpPr>
        <p:spPr>
          <a:xfrm>
            <a:off x="305128" y="969455"/>
            <a:ext cx="5103813" cy="792163"/>
          </a:xfrm>
        </p:spPr>
        <p:txBody>
          <a:bodyPr>
            <a:noAutofit/>
          </a:bodyPr>
          <a:lstStyle>
            <a:lvl1pPr marL="0" indent="0" algn="ctr">
              <a:buNone/>
              <a:defRPr sz="2400" b="1">
                <a:solidFill>
                  <a:schemeClr val="bg1"/>
                </a:solidFill>
                <a:latin typeface="Cambria" panose="02040503050406030204" pitchFamily="18" charset="0"/>
                <a:ea typeface="Cambria" panose="02040503050406030204" pitchFamily="18" charset="0"/>
              </a:defRPr>
            </a:lvl1pPr>
            <a:lvl2pPr>
              <a:defRPr sz="2400">
                <a:solidFill>
                  <a:schemeClr val="bg1"/>
                </a:solidFill>
                <a:latin typeface="Cambria" panose="02040503050406030204" pitchFamily="18" charset="0"/>
                <a:ea typeface="Cambria" panose="02040503050406030204" pitchFamily="18" charset="0"/>
              </a:defRPr>
            </a:lvl2pPr>
            <a:lvl3pPr>
              <a:defRPr sz="2400">
                <a:solidFill>
                  <a:schemeClr val="bg1"/>
                </a:solidFill>
                <a:latin typeface="Cambria" panose="02040503050406030204" pitchFamily="18" charset="0"/>
                <a:ea typeface="Cambria" panose="02040503050406030204" pitchFamily="18" charset="0"/>
              </a:defRPr>
            </a:lvl3pPr>
            <a:lvl4pPr>
              <a:defRPr sz="2400">
                <a:solidFill>
                  <a:schemeClr val="bg1"/>
                </a:solidFill>
                <a:latin typeface="Cambria" panose="02040503050406030204" pitchFamily="18" charset="0"/>
                <a:ea typeface="Cambria" panose="02040503050406030204" pitchFamily="18" charset="0"/>
              </a:defRPr>
            </a:lvl4pPr>
            <a:lvl5pPr>
              <a:defRPr sz="2400">
                <a:solidFill>
                  <a:schemeClr val="bg1"/>
                </a:solidFill>
                <a:latin typeface="Cambria" panose="02040503050406030204" pitchFamily="18" charset="0"/>
                <a:ea typeface="Cambria" panose="02040503050406030204" pitchFamily="18" charset="0"/>
              </a:defRPr>
            </a:lvl5pPr>
          </a:lstStyle>
          <a:p>
            <a:pPr lvl="0"/>
            <a:r>
              <a:rPr lang="en-US" dirty="0"/>
              <a:t>Edit Master text styles</a:t>
            </a:r>
          </a:p>
        </p:txBody>
      </p:sp>
      <p:sp>
        <p:nvSpPr>
          <p:cNvPr id="17" name="Text Placeholder 16"/>
          <p:cNvSpPr>
            <a:spLocks noGrp="1"/>
          </p:cNvSpPr>
          <p:nvPr>
            <p:ph type="body" sz="quarter" idx="14"/>
          </p:nvPr>
        </p:nvSpPr>
        <p:spPr>
          <a:xfrm>
            <a:off x="468907" y="2623778"/>
            <a:ext cx="4799132" cy="928688"/>
          </a:xfrm>
        </p:spPr>
        <p:txBody>
          <a:bodyPr>
            <a:noAutofit/>
          </a:bodyPr>
          <a:lstStyle>
            <a:lvl1pPr marL="0" indent="0" algn="ctr">
              <a:buNone/>
              <a:defRPr sz="2400" b="1">
                <a:solidFill>
                  <a:schemeClr val="bg1"/>
                </a:solidFill>
                <a:latin typeface="Cambria" panose="02040503050406030204" pitchFamily="18" charset="0"/>
                <a:ea typeface="Cambria" panose="02040503050406030204" pitchFamily="18" charset="0"/>
              </a:defRPr>
            </a:lvl1pPr>
            <a:lvl2pPr>
              <a:defRPr sz="2000">
                <a:solidFill>
                  <a:schemeClr val="bg1"/>
                </a:solidFill>
                <a:latin typeface="Cambria" panose="02040503050406030204" pitchFamily="18" charset="0"/>
                <a:ea typeface="Cambria" panose="02040503050406030204" pitchFamily="18" charset="0"/>
              </a:defRPr>
            </a:lvl2pPr>
            <a:lvl3pPr>
              <a:defRPr sz="2000">
                <a:solidFill>
                  <a:schemeClr val="bg1"/>
                </a:solidFill>
                <a:latin typeface="Cambria" panose="02040503050406030204" pitchFamily="18" charset="0"/>
                <a:ea typeface="Cambria" panose="02040503050406030204" pitchFamily="18" charset="0"/>
              </a:defRPr>
            </a:lvl3pPr>
            <a:lvl4pPr>
              <a:defRPr sz="2000">
                <a:solidFill>
                  <a:schemeClr val="bg1"/>
                </a:solidFill>
                <a:latin typeface="Cambria" panose="02040503050406030204" pitchFamily="18" charset="0"/>
                <a:ea typeface="Cambria" panose="02040503050406030204" pitchFamily="18" charset="0"/>
              </a:defRPr>
            </a:lvl4pPr>
            <a:lvl5pPr>
              <a:defRPr sz="2000">
                <a:solidFill>
                  <a:schemeClr val="bg1"/>
                </a:solidFill>
                <a:latin typeface="Cambria" panose="02040503050406030204" pitchFamily="18" charset="0"/>
                <a:ea typeface="Cambria" panose="02040503050406030204" pitchFamily="18" charset="0"/>
              </a:defRPr>
            </a:lvl5pPr>
          </a:lstStyle>
          <a:p>
            <a:pPr lvl="0"/>
            <a:r>
              <a:rPr lang="en-US" dirty="0"/>
              <a:t>Edit Master text styles</a:t>
            </a:r>
          </a:p>
        </p:txBody>
      </p:sp>
      <p:sp>
        <p:nvSpPr>
          <p:cNvPr id="8" name="Rectangle 7"/>
          <p:cNvSpPr/>
          <p:nvPr userDrawn="1"/>
        </p:nvSpPr>
        <p:spPr>
          <a:xfrm>
            <a:off x="12027877" y="0"/>
            <a:ext cx="164123" cy="6858000"/>
          </a:xfrm>
          <a:prstGeom prst="rect">
            <a:avLst/>
          </a:prstGeom>
          <a:solidFill>
            <a:srgbClr val="0032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Tree>
    <p:extLst>
      <p:ext uri="{BB962C8B-B14F-4D97-AF65-F5344CB8AC3E}">
        <p14:creationId xmlns:p14="http://schemas.microsoft.com/office/powerpoint/2010/main" val="1093059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ject Slide">
    <p:bg>
      <p:bgPr>
        <a:solidFill>
          <a:schemeClr val="bg1"/>
        </a:solidFill>
        <a:effectLst/>
      </p:bgPr>
    </p:bg>
    <p:spTree>
      <p:nvGrpSpPr>
        <p:cNvPr id="1" name=""/>
        <p:cNvGrpSpPr/>
        <p:nvPr/>
      </p:nvGrpSpPr>
      <p:grpSpPr>
        <a:xfrm>
          <a:off x="0" y="0"/>
          <a:ext cx="0" cy="0"/>
          <a:chOff x="0" y="0"/>
          <a:chExt cx="0" cy="0"/>
        </a:xfrm>
      </p:grpSpPr>
      <p:sp>
        <p:nvSpPr>
          <p:cNvPr id="10" name="Freeform 20"/>
          <p:cNvSpPr>
            <a:spLocks noChangeAspect="1"/>
          </p:cNvSpPr>
          <p:nvPr userDrawn="1"/>
        </p:nvSpPr>
        <p:spPr bwMode="gray">
          <a:xfrm>
            <a:off x="3" y="0"/>
            <a:ext cx="11041039" cy="957446"/>
          </a:xfrm>
          <a:custGeom>
            <a:avLst/>
            <a:gdLst/>
            <a:ahLst/>
            <a:cxnLst>
              <a:cxn ang="0">
                <a:pos x="0" y="0"/>
              </a:cxn>
              <a:cxn ang="0">
                <a:pos x="0" y="1729"/>
              </a:cxn>
              <a:cxn ang="0">
                <a:pos x="18422" y="1729"/>
              </a:cxn>
              <a:cxn ang="0">
                <a:pos x="18935" y="0"/>
              </a:cxn>
              <a:cxn ang="0">
                <a:pos x="0" y="0"/>
              </a:cxn>
            </a:cxnLst>
            <a:rect l="0" t="0" r="r" b="b"/>
            <a:pathLst>
              <a:path w="18935" h="1729">
                <a:moveTo>
                  <a:pt x="0" y="0"/>
                </a:moveTo>
                <a:lnTo>
                  <a:pt x="0" y="1729"/>
                </a:lnTo>
                <a:lnTo>
                  <a:pt x="18422" y="1729"/>
                </a:lnTo>
                <a:lnTo>
                  <a:pt x="18935" y="0"/>
                </a:lnTo>
                <a:lnTo>
                  <a:pt x="0" y="0"/>
                </a:lnTo>
                <a:close/>
              </a:path>
            </a:pathLst>
          </a:custGeom>
          <a:solidFill>
            <a:srgbClr val="00327D"/>
          </a:solidFill>
          <a:ln w="9525" cap="flat" cmpd="sng">
            <a:noFill/>
            <a:prstDash val="solid"/>
            <a:round/>
            <a:headEnd type="none" w="med" len="med"/>
            <a:tailEnd type="none" w="med" len="med"/>
          </a:ln>
          <a:effectLst/>
        </p:spPr>
        <p:txBody>
          <a:bodyPr lIns="107287" tIns="53643" rIns="107287" bIns="53643"/>
          <a:lstStyle/>
          <a:p>
            <a:pPr marL="0" algn="l" defTabSz="1072813" rtl="0" eaLnBrk="1" fontAlgn="base" latinLnBrk="0" hangingPunct="1">
              <a:spcBef>
                <a:spcPct val="50000"/>
              </a:spcBef>
              <a:spcAft>
                <a:spcPct val="0"/>
              </a:spcAft>
              <a:defRPr/>
            </a:pPr>
            <a:endParaRPr lang="en-GB" sz="2100" kern="1200" dirty="0">
              <a:solidFill>
                <a:srgbClr val="002E8A"/>
              </a:solidFill>
              <a:latin typeface="+mn-lt"/>
              <a:ea typeface="+mn-ea"/>
              <a:cs typeface="+mn-cs"/>
            </a:endParaRPr>
          </a:p>
        </p:txBody>
      </p:sp>
      <p:sp>
        <p:nvSpPr>
          <p:cNvPr id="16" name="Text Placeholder 15"/>
          <p:cNvSpPr>
            <a:spLocks noGrp="1"/>
          </p:cNvSpPr>
          <p:nvPr>
            <p:ph type="body" sz="quarter" idx="14"/>
          </p:nvPr>
        </p:nvSpPr>
        <p:spPr>
          <a:xfrm>
            <a:off x="327025" y="150814"/>
            <a:ext cx="8407400" cy="585787"/>
          </a:xfrm>
        </p:spPr>
        <p:txBody>
          <a:bodyPr>
            <a:noAutofit/>
          </a:bodyPr>
          <a:lstStyle>
            <a:lvl1pPr marL="0" indent="0">
              <a:buNone/>
              <a:defRPr sz="3600" b="1">
                <a:solidFill>
                  <a:schemeClr val="bg1"/>
                </a:solidFill>
                <a:latin typeface="Cambria" panose="02040503050406030204" pitchFamily="18" charset="0"/>
                <a:ea typeface="Cambria" panose="02040503050406030204" pitchFamily="18" charset="0"/>
              </a:defRPr>
            </a:lvl1pPr>
            <a:lvl2pPr>
              <a:defRPr>
                <a:solidFill>
                  <a:schemeClr val="bg1"/>
                </a:solidFill>
                <a:latin typeface="Cambria" panose="02040503050406030204" pitchFamily="18" charset="0"/>
                <a:ea typeface="Cambria" panose="02040503050406030204" pitchFamily="18" charset="0"/>
              </a:defRPr>
            </a:lvl2pPr>
            <a:lvl3pPr>
              <a:defRPr>
                <a:solidFill>
                  <a:schemeClr val="bg1"/>
                </a:solidFill>
                <a:latin typeface="Cambria" panose="02040503050406030204" pitchFamily="18" charset="0"/>
                <a:ea typeface="Cambria" panose="02040503050406030204" pitchFamily="18" charset="0"/>
              </a:defRPr>
            </a:lvl3pPr>
            <a:lvl4pPr>
              <a:defRPr>
                <a:solidFill>
                  <a:schemeClr val="bg1"/>
                </a:solidFill>
                <a:latin typeface="Cambria" panose="02040503050406030204" pitchFamily="18" charset="0"/>
                <a:ea typeface="Cambria" panose="02040503050406030204" pitchFamily="18" charset="0"/>
              </a:defRPr>
            </a:lvl4pPr>
            <a:lvl5pPr>
              <a:defRPr>
                <a:solidFill>
                  <a:schemeClr val="bg1"/>
                </a:solidFill>
                <a:latin typeface="Cambria" panose="02040503050406030204" pitchFamily="18" charset="0"/>
                <a:ea typeface="Cambria" panose="02040503050406030204" pitchFamily="18" charset="0"/>
              </a:defRPr>
            </a:lvl5pPr>
          </a:lstStyle>
          <a:p>
            <a:pPr lvl="0"/>
            <a:r>
              <a:rPr lang="en-US" dirty="0"/>
              <a:t>Edit Master text styles</a:t>
            </a:r>
          </a:p>
        </p:txBody>
      </p:sp>
      <p:sp>
        <p:nvSpPr>
          <p:cNvPr id="8" name="Rectangle 7"/>
          <p:cNvSpPr/>
          <p:nvPr userDrawn="1"/>
        </p:nvSpPr>
        <p:spPr>
          <a:xfrm>
            <a:off x="12027877" y="0"/>
            <a:ext cx="164123" cy="6858000"/>
          </a:xfrm>
          <a:prstGeom prst="rect">
            <a:avLst/>
          </a:prstGeom>
          <a:solidFill>
            <a:srgbClr val="0032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3" name="Text Placeholder 2"/>
          <p:cNvSpPr>
            <a:spLocks noGrp="1"/>
          </p:cNvSpPr>
          <p:nvPr>
            <p:ph type="body" sz="quarter" idx="15"/>
          </p:nvPr>
        </p:nvSpPr>
        <p:spPr>
          <a:xfrm>
            <a:off x="327025" y="1060134"/>
            <a:ext cx="11650331" cy="5248092"/>
          </a:xfrm>
        </p:spPr>
        <p:txBody>
          <a:bodyPr>
            <a:normAutofit/>
          </a:bodyPr>
          <a:lstStyle>
            <a:lvl1pPr>
              <a:defRPr sz="2200">
                <a:latin typeface="Cambria" panose="02040503050406030204" pitchFamily="18" charset="0"/>
                <a:ea typeface="Cambria" panose="02040503050406030204" pitchFamily="18" charset="0"/>
              </a:defRPr>
            </a:lvl1pPr>
            <a:lvl2pPr>
              <a:defRPr sz="2200">
                <a:latin typeface="Cambria" panose="02040503050406030204" pitchFamily="18" charset="0"/>
                <a:ea typeface="Cambria" panose="02040503050406030204" pitchFamily="18" charset="0"/>
              </a:defRPr>
            </a:lvl2pPr>
            <a:lvl3pPr>
              <a:defRPr sz="2200">
                <a:latin typeface="Cambria" panose="02040503050406030204" pitchFamily="18" charset="0"/>
                <a:ea typeface="Cambria" panose="02040503050406030204" pitchFamily="18" charset="0"/>
              </a:defRPr>
            </a:lvl3pPr>
            <a:lvl4pPr>
              <a:defRPr sz="2200">
                <a:latin typeface="Cambria" panose="02040503050406030204" pitchFamily="18" charset="0"/>
                <a:ea typeface="Cambria" panose="02040503050406030204" pitchFamily="18" charset="0"/>
              </a:defRPr>
            </a:lvl4pPr>
            <a:lvl5pPr>
              <a:defRPr sz="2200">
                <a:latin typeface="Cambria" panose="02040503050406030204" pitchFamily="18" charset="0"/>
                <a:ea typeface="Cambria" panose="020405030504060302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ysClr val="windowText" lastClr="000000"/>
                </a:solidFill>
              </a:defRPr>
            </a:lvl1pPr>
          </a:lstStyle>
          <a:p>
            <a:fld id="{C37E4FB1-AD43-40BE-A2D5-51E31E25039B}" type="slidenum">
              <a:rPr lang="en-IN" smtClean="0"/>
              <a:pPr/>
              <a:t>‹#›</a:t>
            </a:fld>
            <a:endParaRPr lang="en-IN" dirty="0"/>
          </a:p>
        </p:txBody>
      </p:sp>
      <p:sp>
        <p:nvSpPr>
          <p:cNvPr id="15" name="Footer Placeholder 2">
            <a:extLst>
              <a:ext uri="{FF2B5EF4-FFF2-40B4-BE49-F238E27FC236}">
                <a16:creationId xmlns:a16="http://schemas.microsoft.com/office/drawing/2014/main" xmlns="" id="{51E30C5F-6FE4-4C84-A67F-BBAAE0E436C6}"/>
              </a:ext>
            </a:extLst>
          </p:cNvPr>
          <p:cNvSpPr>
            <a:spLocks noGrp="1"/>
          </p:cNvSpPr>
          <p:nvPr>
            <p:ph type="ftr" sz="quarter" idx="11"/>
          </p:nvPr>
        </p:nvSpPr>
        <p:spPr>
          <a:xfrm>
            <a:off x="-212551" y="6356352"/>
            <a:ext cx="4114800" cy="365125"/>
          </a:xfrm>
        </p:spPr>
        <p:txBody>
          <a:bodyPr/>
          <a:lstStyle/>
          <a:p>
            <a:r>
              <a:rPr lang="en-US"/>
              <a:t>Hiregange and Associates</a:t>
            </a:r>
            <a:endParaRPr lang="en-US" dirty="0"/>
          </a:p>
        </p:txBody>
      </p:sp>
    </p:spTree>
    <p:extLst>
      <p:ext uri="{BB962C8B-B14F-4D97-AF65-F5344CB8AC3E}">
        <p14:creationId xmlns:p14="http://schemas.microsoft.com/office/powerpoint/2010/main" val="2568521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5" name="Table Placeholder 4"/>
          <p:cNvSpPr>
            <a:spLocks noGrp="1"/>
          </p:cNvSpPr>
          <p:nvPr>
            <p:ph type="tbl" sz="quarter" idx="10"/>
          </p:nvPr>
        </p:nvSpPr>
        <p:spPr>
          <a:xfrm>
            <a:off x="422302" y="1460266"/>
            <a:ext cx="10086975" cy="4244975"/>
          </a:xfrm>
        </p:spPr>
        <p:txBody>
          <a:bodyPr>
            <a:normAutofit/>
          </a:bodyPr>
          <a:lstStyle>
            <a:lvl1pPr>
              <a:defRPr sz="2000">
                <a:latin typeface="Cambria" panose="02040503050406030204" pitchFamily="18" charset="0"/>
                <a:ea typeface="Cambria" panose="02040503050406030204" pitchFamily="18" charset="0"/>
              </a:defRPr>
            </a:lvl1pPr>
          </a:lstStyle>
          <a:p>
            <a:endParaRPr lang="en-IN"/>
          </a:p>
        </p:txBody>
      </p:sp>
      <p:sp>
        <p:nvSpPr>
          <p:cNvPr id="9" name="Freeform 20"/>
          <p:cNvSpPr>
            <a:spLocks noChangeAspect="1"/>
          </p:cNvSpPr>
          <p:nvPr userDrawn="1"/>
        </p:nvSpPr>
        <p:spPr bwMode="gray">
          <a:xfrm>
            <a:off x="3" y="0"/>
            <a:ext cx="11041039" cy="957446"/>
          </a:xfrm>
          <a:custGeom>
            <a:avLst/>
            <a:gdLst/>
            <a:ahLst/>
            <a:cxnLst>
              <a:cxn ang="0">
                <a:pos x="0" y="0"/>
              </a:cxn>
              <a:cxn ang="0">
                <a:pos x="0" y="1729"/>
              </a:cxn>
              <a:cxn ang="0">
                <a:pos x="18422" y="1729"/>
              </a:cxn>
              <a:cxn ang="0">
                <a:pos x="18935" y="0"/>
              </a:cxn>
              <a:cxn ang="0">
                <a:pos x="0" y="0"/>
              </a:cxn>
            </a:cxnLst>
            <a:rect l="0" t="0" r="r" b="b"/>
            <a:pathLst>
              <a:path w="18935" h="1729">
                <a:moveTo>
                  <a:pt x="0" y="0"/>
                </a:moveTo>
                <a:lnTo>
                  <a:pt x="0" y="1729"/>
                </a:lnTo>
                <a:lnTo>
                  <a:pt x="18422" y="1729"/>
                </a:lnTo>
                <a:lnTo>
                  <a:pt x="18935" y="0"/>
                </a:lnTo>
                <a:lnTo>
                  <a:pt x="0" y="0"/>
                </a:lnTo>
                <a:close/>
              </a:path>
            </a:pathLst>
          </a:custGeom>
          <a:solidFill>
            <a:srgbClr val="00327D"/>
          </a:solidFill>
          <a:ln w="9525" cap="flat" cmpd="sng">
            <a:noFill/>
            <a:prstDash val="solid"/>
            <a:round/>
            <a:headEnd type="none" w="med" len="med"/>
            <a:tailEnd type="none" w="med" len="med"/>
          </a:ln>
          <a:effectLst/>
        </p:spPr>
        <p:txBody>
          <a:bodyPr lIns="107287" tIns="53643" rIns="107287" bIns="53643"/>
          <a:lstStyle/>
          <a:p>
            <a:pPr marL="0" algn="l" defTabSz="1072813" rtl="0" eaLnBrk="1" fontAlgn="base" latinLnBrk="0" hangingPunct="1">
              <a:spcBef>
                <a:spcPct val="50000"/>
              </a:spcBef>
              <a:spcAft>
                <a:spcPct val="0"/>
              </a:spcAft>
              <a:defRPr/>
            </a:pPr>
            <a:endParaRPr lang="en-GB" sz="2100" kern="1200" dirty="0">
              <a:solidFill>
                <a:srgbClr val="002E8A"/>
              </a:solidFill>
              <a:latin typeface="+mn-lt"/>
              <a:ea typeface="+mn-ea"/>
              <a:cs typeface="+mn-cs"/>
            </a:endParaRPr>
          </a:p>
        </p:txBody>
      </p:sp>
      <p:sp>
        <p:nvSpPr>
          <p:cNvPr id="6" name="Text Placeholder 15"/>
          <p:cNvSpPr>
            <a:spLocks noGrp="1"/>
          </p:cNvSpPr>
          <p:nvPr>
            <p:ph type="body" sz="quarter" idx="14"/>
          </p:nvPr>
        </p:nvSpPr>
        <p:spPr>
          <a:xfrm>
            <a:off x="327025" y="150814"/>
            <a:ext cx="8407400" cy="585787"/>
          </a:xfrm>
        </p:spPr>
        <p:txBody>
          <a:bodyPr>
            <a:noAutofit/>
          </a:bodyPr>
          <a:lstStyle>
            <a:lvl1pPr marL="0" indent="0">
              <a:buNone/>
              <a:defRPr sz="3600" b="1">
                <a:solidFill>
                  <a:schemeClr val="bg1"/>
                </a:solidFill>
                <a:latin typeface="Cambria" panose="02040503050406030204" pitchFamily="18" charset="0"/>
                <a:ea typeface="Cambria" panose="02040503050406030204" pitchFamily="18" charset="0"/>
              </a:defRPr>
            </a:lvl1pPr>
            <a:lvl2pPr>
              <a:defRPr>
                <a:solidFill>
                  <a:schemeClr val="bg1"/>
                </a:solidFill>
                <a:latin typeface="Cambria" panose="02040503050406030204" pitchFamily="18" charset="0"/>
                <a:ea typeface="Cambria" panose="02040503050406030204" pitchFamily="18" charset="0"/>
              </a:defRPr>
            </a:lvl2pPr>
            <a:lvl3pPr>
              <a:defRPr>
                <a:solidFill>
                  <a:schemeClr val="bg1"/>
                </a:solidFill>
                <a:latin typeface="Cambria" panose="02040503050406030204" pitchFamily="18" charset="0"/>
                <a:ea typeface="Cambria" panose="02040503050406030204" pitchFamily="18" charset="0"/>
              </a:defRPr>
            </a:lvl3pPr>
            <a:lvl4pPr>
              <a:defRPr>
                <a:solidFill>
                  <a:schemeClr val="bg1"/>
                </a:solidFill>
                <a:latin typeface="Cambria" panose="02040503050406030204" pitchFamily="18" charset="0"/>
                <a:ea typeface="Cambria" panose="02040503050406030204" pitchFamily="18" charset="0"/>
              </a:defRPr>
            </a:lvl4pPr>
            <a:lvl5pPr>
              <a:defRPr>
                <a:solidFill>
                  <a:schemeClr val="bg1"/>
                </a:solidFill>
                <a:latin typeface="Cambria" panose="02040503050406030204" pitchFamily="18" charset="0"/>
                <a:ea typeface="Cambria" panose="02040503050406030204" pitchFamily="18" charset="0"/>
              </a:defRPr>
            </a:lvl5pPr>
          </a:lstStyle>
          <a:p>
            <a:pPr lvl="0"/>
            <a:r>
              <a:rPr lang="en-US" dirty="0"/>
              <a:t>Edit Master text styles</a:t>
            </a:r>
          </a:p>
        </p:txBody>
      </p:sp>
      <p:sp>
        <p:nvSpPr>
          <p:cNvPr id="7" name="Rectangle 6"/>
          <p:cNvSpPr/>
          <p:nvPr userDrawn="1"/>
        </p:nvSpPr>
        <p:spPr>
          <a:xfrm>
            <a:off x="12027877" y="0"/>
            <a:ext cx="164123" cy="6858000"/>
          </a:xfrm>
          <a:prstGeom prst="rect">
            <a:avLst/>
          </a:prstGeom>
          <a:solidFill>
            <a:srgbClr val="0032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10"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ysClr val="windowText" lastClr="000000"/>
                </a:solidFill>
              </a:defRPr>
            </a:lvl1pPr>
          </a:lstStyle>
          <a:p>
            <a:fld id="{C37E4FB1-AD43-40BE-A2D5-51E31E25039B}" type="slidenum">
              <a:rPr lang="en-IN" smtClean="0"/>
              <a:pPr/>
              <a:t>‹#›</a:t>
            </a:fld>
            <a:endParaRPr lang="en-IN" dirty="0"/>
          </a:p>
        </p:txBody>
      </p:sp>
      <p:sp>
        <p:nvSpPr>
          <p:cNvPr id="11" name="Footer Placeholder 2">
            <a:extLst>
              <a:ext uri="{FF2B5EF4-FFF2-40B4-BE49-F238E27FC236}">
                <a16:creationId xmlns:a16="http://schemas.microsoft.com/office/drawing/2014/main" xmlns="" id="{2DAD6CF0-DC81-477A-A1E0-B54AE55D2412}"/>
              </a:ext>
            </a:extLst>
          </p:cNvPr>
          <p:cNvSpPr>
            <a:spLocks noGrp="1"/>
          </p:cNvSpPr>
          <p:nvPr>
            <p:ph type="ftr" sz="quarter" idx="11"/>
          </p:nvPr>
        </p:nvSpPr>
        <p:spPr>
          <a:xfrm>
            <a:off x="-212551" y="6356352"/>
            <a:ext cx="4114800" cy="365125"/>
          </a:xfrm>
        </p:spPr>
        <p:txBody>
          <a:bodyPr/>
          <a:lstStyle/>
          <a:p>
            <a:r>
              <a:rPr lang="en-US" dirty="0"/>
              <a:t>Hiregange and Associates</a:t>
            </a:r>
          </a:p>
        </p:txBody>
      </p:sp>
    </p:spTree>
    <p:extLst>
      <p:ext uri="{BB962C8B-B14F-4D97-AF65-F5344CB8AC3E}">
        <p14:creationId xmlns:p14="http://schemas.microsoft.com/office/powerpoint/2010/main" val="3754781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tion Header">
    <p:bg>
      <p:bgPr>
        <a:solidFill>
          <a:srgbClr val="00327D"/>
        </a:solidFill>
        <a:effectLst/>
      </p:bgPr>
    </p:bg>
    <p:spTree>
      <p:nvGrpSpPr>
        <p:cNvPr id="1" name=""/>
        <p:cNvGrpSpPr/>
        <p:nvPr/>
      </p:nvGrpSpPr>
      <p:grpSpPr>
        <a:xfrm>
          <a:off x="0" y="0"/>
          <a:ext cx="0" cy="0"/>
          <a:chOff x="0" y="0"/>
          <a:chExt cx="0" cy="0"/>
        </a:xfrm>
      </p:grpSpPr>
      <p:sp>
        <p:nvSpPr>
          <p:cNvPr id="23" name="Right Triangle 22"/>
          <p:cNvSpPr/>
          <p:nvPr userDrawn="1"/>
        </p:nvSpPr>
        <p:spPr>
          <a:xfrm rot="3278701">
            <a:off x="5157079" y="-751692"/>
            <a:ext cx="8082978" cy="9663971"/>
          </a:xfrm>
          <a:custGeom>
            <a:avLst/>
            <a:gdLst>
              <a:gd name="connsiteX0" fmla="*/ 0 w 6445949"/>
              <a:gd name="connsiteY0" fmla="*/ 7498685 h 7498685"/>
              <a:gd name="connsiteX1" fmla="*/ 0 w 6445949"/>
              <a:gd name="connsiteY1" fmla="*/ 0 h 7498685"/>
              <a:gd name="connsiteX2" fmla="*/ 6445949 w 6445949"/>
              <a:gd name="connsiteY2" fmla="*/ 7498685 h 7498685"/>
              <a:gd name="connsiteX3" fmla="*/ 0 w 6445949"/>
              <a:gd name="connsiteY3" fmla="*/ 7498685 h 7498685"/>
              <a:gd name="connsiteX0" fmla="*/ 1505453 w 6445949"/>
              <a:gd name="connsiteY0" fmla="*/ 8965833 h 8965833"/>
              <a:gd name="connsiteX1" fmla="*/ 0 w 6445949"/>
              <a:gd name="connsiteY1" fmla="*/ 0 h 8965833"/>
              <a:gd name="connsiteX2" fmla="*/ 6445949 w 6445949"/>
              <a:gd name="connsiteY2" fmla="*/ 7498685 h 8965833"/>
              <a:gd name="connsiteX3" fmla="*/ 1505453 w 6445949"/>
              <a:gd name="connsiteY3" fmla="*/ 8965833 h 8965833"/>
              <a:gd name="connsiteX0" fmla="*/ 0 w 8707627"/>
              <a:gd name="connsiteY0" fmla="*/ 7248007 h 7498685"/>
              <a:gd name="connsiteX1" fmla="*/ 2261678 w 8707627"/>
              <a:gd name="connsiteY1" fmla="*/ 0 h 7498685"/>
              <a:gd name="connsiteX2" fmla="*/ 8707627 w 8707627"/>
              <a:gd name="connsiteY2" fmla="*/ 7498685 h 7498685"/>
              <a:gd name="connsiteX3" fmla="*/ 0 w 8707627"/>
              <a:gd name="connsiteY3" fmla="*/ 7248007 h 7498685"/>
              <a:gd name="connsiteX0" fmla="*/ 0 w 13704122"/>
              <a:gd name="connsiteY0" fmla="*/ 7248007 h 7248007"/>
              <a:gd name="connsiteX1" fmla="*/ 2261678 w 13704122"/>
              <a:gd name="connsiteY1" fmla="*/ 0 h 7248007"/>
              <a:gd name="connsiteX2" fmla="*/ 13704122 w 13704122"/>
              <a:gd name="connsiteY2" fmla="*/ 2969916 h 7248007"/>
              <a:gd name="connsiteX3" fmla="*/ 0 w 13704122"/>
              <a:gd name="connsiteY3" fmla="*/ 7248007 h 7248007"/>
              <a:gd name="connsiteX0" fmla="*/ 0 w 13704122"/>
              <a:gd name="connsiteY0" fmla="*/ 8131967 h 8131967"/>
              <a:gd name="connsiteX1" fmla="*/ 2944354 w 13704122"/>
              <a:gd name="connsiteY1" fmla="*/ 0 h 8131967"/>
              <a:gd name="connsiteX2" fmla="*/ 13704122 w 13704122"/>
              <a:gd name="connsiteY2" fmla="*/ 3853876 h 8131967"/>
              <a:gd name="connsiteX3" fmla="*/ 0 w 13704122"/>
              <a:gd name="connsiteY3" fmla="*/ 8131967 h 8131967"/>
              <a:gd name="connsiteX0" fmla="*/ 0 w 13704122"/>
              <a:gd name="connsiteY0" fmla="*/ 8146656 h 8146656"/>
              <a:gd name="connsiteX1" fmla="*/ 3107752 w 13704122"/>
              <a:gd name="connsiteY1" fmla="*/ 0 h 8146656"/>
              <a:gd name="connsiteX2" fmla="*/ 13704122 w 13704122"/>
              <a:gd name="connsiteY2" fmla="*/ 3868565 h 8146656"/>
              <a:gd name="connsiteX3" fmla="*/ 0 w 13704122"/>
              <a:gd name="connsiteY3" fmla="*/ 8146656 h 8146656"/>
              <a:gd name="connsiteX0" fmla="*/ 0 w 13640181"/>
              <a:gd name="connsiteY0" fmla="*/ 8146656 h 8146656"/>
              <a:gd name="connsiteX1" fmla="*/ 3107752 w 13640181"/>
              <a:gd name="connsiteY1" fmla="*/ 0 h 8146656"/>
              <a:gd name="connsiteX2" fmla="*/ 13640180 w 13640181"/>
              <a:gd name="connsiteY2" fmla="*/ 3996590 h 8146656"/>
              <a:gd name="connsiteX3" fmla="*/ 0 w 13640181"/>
              <a:gd name="connsiteY3" fmla="*/ 8146656 h 8146656"/>
              <a:gd name="connsiteX0" fmla="*/ 0 w 13748845"/>
              <a:gd name="connsiteY0" fmla="*/ 8146656 h 8146656"/>
              <a:gd name="connsiteX1" fmla="*/ 3107752 w 13748845"/>
              <a:gd name="connsiteY1" fmla="*/ 0 h 8146656"/>
              <a:gd name="connsiteX2" fmla="*/ 13748845 w 13748845"/>
              <a:gd name="connsiteY2" fmla="*/ 3942357 h 8146656"/>
              <a:gd name="connsiteX3" fmla="*/ 0 w 13748845"/>
              <a:gd name="connsiteY3" fmla="*/ 8146656 h 8146656"/>
              <a:gd name="connsiteX0" fmla="*/ 0 w 13748845"/>
              <a:gd name="connsiteY0" fmla="*/ 8218825 h 8218825"/>
              <a:gd name="connsiteX1" fmla="*/ 3168623 w 13748845"/>
              <a:gd name="connsiteY1" fmla="*/ 0 h 8218825"/>
              <a:gd name="connsiteX2" fmla="*/ 13748845 w 13748845"/>
              <a:gd name="connsiteY2" fmla="*/ 4014526 h 8218825"/>
              <a:gd name="connsiteX3" fmla="*/ 0 w 13748845"/>
              <a:gd name="connsiteY3" fmla="*/ 8218825 h 8218825"/>
              <a:gd name="connsiteX0" fmla="*/ 0 w 13765797"/>
              <a:gd name="connsiteY0" fmla="*/ 8218825 h 8218825"/>
              <a:gd name="connsiteX1" fmla="*/ 3168623 w 13765797"/>
              <a:gd name="connsiteY1" fmla="*/ 0 h 8218825"/>
              <a:gd name="connsiteX2" fmla="*/ 13765797 w 13765797"/>
              <a:gd name="connsiteY2" fmla="*/ 4001887 h 8218825"/>
              <a:gd name="connsiteX3" fmla="*/ 0 w 13765797"/>
              <a:gd name="connsiteY3" fmla="*/ 8218825 h 8218825"/>
              <a:gd name="connsiteX0" fmla="*/ 0 w 13765797"/>
              <a:gd name="connsiteY0" fmla="*/ 8202512 h 8202512"/>
              <a:gd name="connsiteX1" fmla="*/ 3110820 w 13765797"/>
              <a:gd name="connsiteY1" fmla="*/ 0 h 8202512"/>
              <a:gd name="connsiteX2" fmla="*/ 13765797 w 13765797"/>
              <a:gd name="connsiteY2" fmla="*/ 3985574 h 8202512"/>
              <a:gd name="connsiteX3" fmla="*/ 0 w 13765797"/>
              <a:gd name="connsiteY3" fmla="*/ 8202512 h 8202512"/>
              <a:gd name="connsiteX0" fmla="*/ 0 w 13758855"/>
              <a:gd name="connsiteY0" fmla="*/ 8202512 h 8202512"/>
              <a:gd name="connsiteX1" fmla="*/ 3110820 w 13758855"/>
              <a:gd name="connsiteY1" fmla="*/ 0 h 8202512"/>
              <a:gd name="connsiteX2" fmla="*/ 13758856 w 13758855"/>
              <a:gd name="connsiteY2" fmla="*/ 3963966 h 8202512"/>
              <a:gd name="connsiteX3" fmla="*/ 0 w 13758855"/>
              <a:gd name="connsiteY3" fmla="*/ 8202512 h 8202512"/>
              <a:gd name="connsiteX0" fmla="*/ 0 w 13758857"/>
              <a:gd name="connsiteY0" fmla="*/ 8240433 h 8240433"/>
              <a:gd name="connsiteX1" fmla="*/ 3161681 w 13758857"/>
              <a:gd name="connsiteY1" fmla="*/ 0 h 8240433"/>
              <a:gd name="connsiteX2" fmla="*/ 13758856 w 13758857"/>
              <a:gd name="connsiteY2" fmla="*/ 4001887 h 8240433"/>
              <a:gd name="connsiteX3" fmla="*/ 0 w 13758857"/>
              <a:gd name="connsiteY3" fmla="*/ 8240433 h 8240433"/>
              <a:gd name="connsiteX0" fmla="*/ 0 w 13758855"/>
              <a:gd name="connsiteY0" fmla="*/ 8240433 h 8240433"/>
              <a:gd name="connsiteX1" fmla="*/ 3161680 w 13758855"/>
              <a:gd name="connsiteY1" fmla="*/ 0 h 8240433"/>
              <a:gd name="connsiteX2" fmla="*/ 13758856 w 13758855"/>
              <a:gd name="connsiteY2" fmla="*/ 4001887 h 8240433"/>
              <a:gd name="connsiteX3" fmla="*/ 0 w 13758855"/>
              <a:gd name="connsiteY3" fmla="*/ 8240433 h 8240433"/>
              <a:gd name="connsiteX0" fmla="*/ 0 w 13758857"/>
              <a:gd name="connsiteY0" fmla="*/ 8240433 h 8240433"/>
              <a:gd name="connsiteX1" fmla="*/ 3161680 w 13758857"/>
              <a:gd name="connsiteY1" fmla="*/ 0 h 8240433"/>
              <a:gd name="connsiteX2" fmla="*/ 13758857 w 13758857"/>
              <a:gd name="connsiteY2" fmla="*/ 4001887 h 8240433"/>
              <a:gd name="connsiteX3" fmla="*/ 0 w 13758857"/>
              <a:gd name="connsiteY3" fmla="*/ 8240433 h 8240433"/>
              <a:gd name="connsiteX0" fmla="*/ 0 w 13758857"/>
              <a:gd name="connsiteY0" fmla="*/ 8202512 h 8202512"/>
              <a:gd name="connsiteX1" fmla="*/ 3110819 w 13758857"/>
              <a:gd name="connsiteY1" fmla="*/ 0 h 8202512"/>
              <a:gd name="connsiteX2" fmla="*/ 13758857 w 13758857"/>
              <a:gd name="connsiteY2" fmla="*/ 3963966 h 8202512"/>
              <a:gd name="connsiteX3" fmla="*/ 0 w 13758857"/>
              <a:gd name="connsiteY3" fmla="*/ 8202512 h 8202512"/>
              <a:gd name="connsiteX0" fmla="*/ 0 w 13211839"/>
              <a:gd name="connsiteY0" fmla="*/ 8202512 h 8202512"/>
              <a:gd name="connsiteX1" fmla="*/ 3110819 w 13211839"/>
              <a:gd name="connsiteY1" fmla="*/ 0 h 8202512"/>
              <a:gd name="connsiteX2" fmla="*/ 13211838 w 13211839"/>
              <a:gd name="connsiteY2" fmla="*/ 3646687 h 8202512"/>
              <a:gd name="connsiteX3" fmla="*/ 0 w 13211839"/>
              <a:gd name="connsiteY3" fmla="*/ 8202512 h 8202512"/>
              <a:gd name="connsiteX0" fmla="*/ 0 w 13211837"/>
              <a:gd name="connsiteY0" fmla="*/ 7922586 h 7922586"/>
              <a:gd name="connsiteX1" fmla="*/ 3992289 w 13211837"/>
              <a:gd name="connsiteY1" fmla="*/ 0 h 7922586"/>
              <a:gd name="connsiteX2" fmla="*/ 13211838 w 13211837"/>
              <a:gd name="connsiteY2" fmla="*/ 3366761 h 7922586"/>
              <a:gd name="connsiteX3" fmla="*/ 0 w 13211837"/>
              <a:gd name="connsiteY3" fmla="*/ 7922586 h 7922586"/>
              <a:gd name="connsiteX0" fmla="*/ 0 w 13256068"/>
              <a:gd name="connsiteY0" fmla="*/ 7922586 h 7922586"/>
              <a:gd name="connsiteX1" fmla="*/ 3992289 w 13256068"/>
              <a:gd name="connsiteY1" fmla="*/ 0 h 7922586"/>
              <a:gd name="connsiteX2" fmla="*/ 13256069 w 13256068"/>
              <a:gd name="connsiteY2" fmla="*/ 3335759 h 7922586"/>
              <a:gd name="connsiteX3" fmla="*/ 0 w 13256068"/>
              <a:gd name="connsiteY3" fmla="*/ 7922586 h 7922586"/>
              <a:gd name="connsiteX0" fmla="*/ 0 w 13256070"/>
              <a:gd name="connsiteY0" fmla="*/ 7922586 h 7922586"/>
              <a:gd name="connsiteX1" fmla="*/ 3992289 w 13256070"/>
              <a:gd name="connsiteY1" fmla="*/ 0 h 7922586"/>
              <a:gd name="connsiteX2" fmla="*/ 13256069 w 13256070"/>
              <a:gd name="connsiteY2" fmla="*/ 3335760 h 7922586"/>
              <a:gd name="connsiteX3" fmla="*/ 0 w 13256070"/>
              <a:gd name="connsiteY3" fmla="*/ 7922586 h 7922586"/>
              <a:gd name="connsiteX0" fmla="*/ 0 w 13285556"/>
              <a:gd name="connsiteY0" fmla="*/ 7922586 h 7922586"/>
              <a:gd name="connsiteX1" fmla="*/ 3992289 w 13285556"/>
              <a:gd name="connsiteY1" fmla="*/ 0 h 7922586"/>
              <a:gd name="connsiteX2" fmla="*/ 13285557 w 13285556"/>
              <a:gd name="connsiteY2" fmla="*/ 3315093 h 7922586"/>
              <a:gd name="connsiteX3" fmla="*/ 0 w 13285556"/>
              <a:gd name="connsiteY3" fmla="*/ 7922586 h 7922586"/>
              <a:gd name="connsiteX0" fmla="*/ 0 w 13285558"/>
              <a:gd name="connsiteY0" fmla="*/ 7922586 h 7922586"/>
              <a:gd name="connsiteX1" fmla="*/ 3992289 w 13285558"/>
              <a:gd name="connsiteY1" fmla="*/ 0 h 7922586"/>
              <a:gd name="connsiteX2" fmla="*/ 13285557 w 13285558"/>
              <a:gd name="connsiteY2" fmla="*/ 3315093 h 7922586"/>
              <a:gd name="connsiteX3" fmla="*/ 0 w 13285558"/>
              <a:gd name="connsiteY3" fmla="*/ 7922586 h 7922586"/>
              <a:gd name="connsiteX0" fmla="*/ 0 w 13285558"/>
              <a:gd name="connsiteY0" fmla="*/ 7922586 h 7922586"/>
              <a:gd name="connsiteX1" fmla="*/ 3992289 w 13285558"/>
              <a:gd name="connsiteY1" fmla="*/ 0 h 7922586"/>
              <a:gd name="connsiteX2" fmla="*/ 13285558 w 13285558"/>
              <a:gd name="connsiteY2" fmla="*/ 3315093 h 7922586"/>
              <a:gd name="connsiteX3" fmla="*/ 0 w 13285558"/>
              <a:gd name="connsiteY3" fmla="*/ 7922586 h 7922586"/>
              <a:gd name="connsiteX0" fmla="*/ 0 w 13285558"/>
              <a:gd name="connsiteY0" fmla="*/ 7922586 h 7922586"/>
              <a:gd name="connsiteX1" fmla="*/ 3992288 w 13285558"/>
              <a:gd name="connsiteY1" fmla="*/ 0 h 7922586"/>
              <a:gd name="connsiteX2" fmla="*/ 13285558 w 13285558"/>
              <a:gd name="connsiteY2" fmla="*/ 3315093 h 7922586"/>
              <a:gd name="connsiteX3" fmla="*/ 0 w 13285558"/>
              <a:gd name="connsiteY3" fmla="*/ 7922586 h 7922586"/>
              <a:gd name="connsiteX0" fmla="*/ 0 w 13285558"/>
              <a:gd name="connsiteY0" fmla="*/ 7900591 h 7900591"/>
              <a:gd name="connsiteX1" fmla="*/ 4054629 w 13285558"/>
              <a:gd name="connsiteY1" fmla="*/ 0 h 7900591"/>
              <a:gd name="connsiteX2" fmla="*/ 13285558 w 13285558"/>
              <a:gd name="connsiteY2" fmla="*/ 3293098 h 7900591"/>
              <a:gd name="connsiteX3" fmla="*/ 0 w 13285558"/>
              <a:gd name="connsiteY3" fmla="*/ 7900591 h 7900591"/>
              <a:gd name="connsiteX0" fmla="*/ 0 w 13243998"/>
              <a:gd name="connsiteY0" fmla="*/ 7900591 h 7900591"/>
              <a:gd name="connsiteX1" fmla="*/ 4054629 w 13243998"/>
              <a:gd name="connsiteY1" fmla="*/ 0 h 7900591"/>
              <a:gd name="connsiteX2" fmla="*/ 13243998 w 13243998"/>
              <a:gd name="connsiteY2" fmla="*/ 3278436 h 7900591"/>
              <a:gd name="connsiteX3" fmla="*/ 0 w 13243998"/>
              <a:gd name="connsiteY3" fmla="*/ 7900591 h 7900591"/>
              <a:gd name="connsiteX0" fmla="*/ 0 w 13243996"/>
              <a:gd name="connsiteY0" fmla="*/ 7900591 h 7900591"/>
              <a:gd name="connsiteX1" fmla="*/ 4054629 w 13243996"/>
              <a:gd name="connsiteY1" fmla="*/ 0 h 7900591"/>
              <a:gd name="connsiteX2" fmla="*/ 13243997 w 13243996"/>
              <a:gd name="connsiteY2" fmla="*/ 3278436 h 7900591"/>
              <a:gd name="connsiteX3" fmla="*/ 0 w 13243996"/>
              <a:gd name="connsiteY3" fmla="*/ 7900591 h 7900591"/>
              <a:gd name="connsiteX0" fmla="*/ 0 w 13288227"/>
              <a:gd name="connsiteY0" fmla="*/ 7900591 h 7900591"/>
              <a:gd name="connsiteX1" fmla="*/ 4054629 w 13288227"/>
              <a:gd name="connsiteY1" fmla="*/ 0 h 7900591"/>
              <a:gd name="connsiteX2" fmla="*/ 13288227 w 13288227"/>
              <a:gd name="connsiteY2" fmla="*/ 3247434 h 7900591"/>
              <a:gd name="connsiteX3" fmla="*/ 0 w 13288227"/>
              <a:gd name="connsiteY3" fmla="*/ 7900591 h 7900591"/>
              <a:gd name="connsiteX0" fmla="*/ 0 w 13288227"/>
              <a:gd name="connsiteY0" fmla="*/ 7900591 h 7900591"/>
              <a:gd name="connsiteX1" fmla="*/ 4054629 w 13288227"/>
              <a:gd name="connsiteY1" fmla="*/ 0 h 7900591"/>
              <a:gd name="connsiteX2" fmla="*/ 13288227 w 13288227"/>
              <a:gd name="connsiteY2" fmla="*/ 3247434 h 7900591"/>
              <a:gd name="connsiteX3" fmla="*/ 0 w 13288227"/>
              <a:gd name="connsiteY3" fmla="*/ 7900591 h 7900591"/>
              <a:gd name="connsiteX0" fmla="*/ 0 w 13288227"/>
              <a:gd name="connsiteY0" fmla="*/ 7900591 h 7900591"/>
              <a:gd name="connsiteX1" fmla="*/ 4054629 w 13288227"/>
              <a:gd name="connsiteY1" fmla="*/ 0 h 7900591"/>
              <a:gd name="connsiteX2" fmla="*/ 13288227 w 13288227"/>
              <a:gd name="connsiteY2" fmla="*/ 3247434 h 7900591"/>
              <a:gd name="connsiteX3" fmla="*/ 0 w 13288227"/>
              <a:gd name="connsiteY3" fmla="*/ 7900591 h 7900591"/>
              <a:gd name="connsiteX0" fmla="*/ 0 w 13288227"/>
              <a:gd name="connsiteY0" fmla="*/ 7900591 h 7900591"/>
              <a:gd name="connsiteX1" fmla="*/ 4054631 w 13288227"/>
              <a:gd name="connsiteY1" fmla="*/ 0 h 7900591"/>
              <a:gd name="connsiteX2" fmla="*/ 13288227 w 13288227"/>
              <a:gd name="connsiteY2" fmla="*/ 3247434 h 7900591"/>
              <a:gd name="connsiteX3" fmla="*/ 0 w 13288227"/>
              <a:gd name="connsiteY3" fmla="*/ 7900591 h 7900591"/>
              <a:gd name="connsiteX0" fmla="*/ 0 w 13288227"/>
              <a:gd name="connsiteY0" fmla="*/ 7900591 h 7900591"/>
              <a:gd name="connsiteX1" fmla="*/ 4054631 w 13288227"/>
              <a:gd name="connsiteY1" fmla="*/ 0 h 7900591"/>
              <a:gd name="connsiteX2" fmla="*/ 13288227 w 13288227"/>
              <a:gd name="connsiteY2" fmla="*/ 3247434 h 7900591"/>
              <a:gd name="connsiteX3" fmla="*/ 0 w 13288227"/>
              <a:gd name="connsiteY3" fmla="*/ 7900591 h 7900591"/>
              <a:gd name="connsiteX0" fmla="*/ 0 w 13288227"/>
              <a:gd name="connsiteY0" fmla="*/ 7900591 h 7900591"/>
              <a:gd name="connsiteX1" fmla="*/ 4054631 w 13288227"/>
              <a:gd name="connsiteY1" fmla="*/ 0 h 7900591"/>
              <a:gd name="connsiteX2" fmla="*/ 13288227 w 13288227"/>
              <a:gd name="connsiteY2" fmla="*/ 3247434 h 7900591"/>
              <a:gd name="connsiteX3" fmla="*/ 0 w 13288227"/>
              <a:gd name="connsiteY3" fmla="*/ 7900591 h 7900591"/>
              <a:gd name="connsiteX0" fmla="*/ 0 w 13288227"/>
              <a:gd name="connsiteY0" fmla="*/ 7900591 h 7900591"/>
              <a:gd name="connsiteX1" fmla="*/ 4054631 w 13288227"/>
              <a:gd name="connsiteY1" fmla="*/ 0 h 7900591"/>
              <a:gd name="connsiteX2" fmla="*/ 13288227 w 13288227"/>
              <a:gd name="connsiteY2" fmla="*/ 3247434 h 7900591"/>
              <a:gd name="connsiteX3" fmla="*/ 0 w 13288227"/>
              <a:gd name="connsiteY3" fmla="*/ 7900591 h 7900591"/>
              <a:gd name="connsiteX0" fmla="*/ 0 w 13288227"/>
              <a:gd name="connsiteY0" fmla="*/ 7900591 h 7900591"/>
              <a:gd name="connsiteX1" fmla="*/ 4054631 w 13288227"/>
              <a:gd name="connsiteY1" fmla="*/ 0 h 7900591"/>
              <a:gd name="connsiteX2" fmla="*/ 13288227 w 13288227"/>
              <a:gd name="connsiteY2" fmla="*/ 3247434 h 7900591"/>
              <a:gd name="connsiteX3" fmla="*/ 0 w 13288227"/>
              <a:gd name="connsiteY3" fmla="*/ 7900591 h 7900591"/>
              <a:gd name="connsiteX0" fmla="*/ 0 w 13288227"/>
              <a:gd name="connsiteY0" fmla="*/ 7900591 h 7900591"/>
              <a:gd name="connsiteX1" fmla="*/ 4054631 w 13288227"/>
              <a:gd name="connsiteY1" fmla="*/ 0 h 7900591"/>
              <a:gd name="connsiteX2" fmla="*/ 13288227 w 13288227"/>
              <a:gd name="connsiteY2" fmla="*/ 3247434 h 7900591"/>
              <a:gd name="connsiteX3" fmla="*/ 0 w 13288227"/>
              <a:gd name="connsiteY3" fmla="*/ 7900591 h 7900591"/>
            </a:gdLst>
            <a:ahLst/>
            <a:cxnLst>
              <a:cxn ang="0">
                <a:pos x="connsiteX0" y="connsiteY0"/>
              </a:cxn>
              <a:cxn ang="0">
                <a:pos x="connsiteX1" y="connsiteY1"/>
              </a:cxn>
              <a:cxn ang="0">
                <a:pos x="connsiteX2" y="connsiteY2"/>
              </a:cxn>
              <a:cxn ang="0">
                <a:pos x="connsiteX3" y="connsiteY3"/>
              </a:cxn>
            </a:cxnLst>
            <a:rect l="l" t="t" r="r" b="b"/>
            <a:pathLst>
              <a:path w="13288227" h="7900591">
                <a:moveTo>
                  <a:pt x="0" y="7900591"/>
                </a:moveTo>
                <a:lnTo>
                  <a:pt x="4054631" y="0"/>
                </a:lnTo>
                <a:lnTo>
                  <a:pt x="13288227" y="3247434"/>
                </a:lnTo>
                <a:lnTo>
                  <a:pt x="0" y="7900591"/>
                </a:lnTo>
                <a:close/>
              </a:path>
            </a:pathLst>
          </a:custGeom>
          <a:pattFill prst="pct2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22" name="Oval 21"/>
          <p:cNvSpPr/>
          <p:nvPr userDrawn="1"/>
        </p:nvSpPr>
        <p:spPr>
          <a:xfrm>
            <a:off x="1735812" y="1394849"/>
            <a:ext cx="4122549" cy="39520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000" dirty="0">
              <a:latin typeface="Cambria" panose="02040503050406030204" pitchFamily="18" charset="0"/>
              <a:ea typeface="Cambria" panose="02040503050406030204" pitchFamily="18" charset="0"/>
            </a:endParaRPr>
          </a:p>
        </p:txBody>
      </p:sp>
      <p:sp>
        <p:nvSpPr>
          <p:cNvPr id="27" name="Text Placeholder 26"/>
          <p:cNvSpPr>
            <a:spLocks noGrp="1"/>
          </p:cNvSpPr>
          <p:nvPr>
            <p:ph type="body" sz="quarter" idx="10"/>
          </p:nvPr>
        </p:nvSpPr>
        <p:spPr>
          <a:xfrm>
            <a:off x="2310061" y="2812046"/>
            <a:ext cx="2712203" cy="1239838"/>
          </a:xfrm>
        </p:spPr>
        <p:txBody>
          <a:bodyPr anchor="ctr">
            <a:noAutofit/>
          </a:bodyPr>
          <a:lstStyle>
            <a:lvl1pPr marL="0" indent="0" algn="ctr">
              <a:buNone/>
              <a:defRPr sz="3600">
                <a:latin typeface="Cambria" panose="02040503050406030204" pitchFamily="18" charset="0"/>
                <a:ea typeface="Cambria" panose="02040503050406030204" pitchFamily="18" charset="0"/>
              </a:defRPr>
            </a:lvl1pPr>
          </a:lstStyle>
          <a:p>
            <a:pPr lvl="0"/>
            <a:r>
              <a:rPr lang="en-US" dirty="0"/>
              <a:t>Edit Master text</a:t>
            </a:r>
            <a:endParaRPr lang="en-IN" dirty="0"/>
          </a:p>
        </p:txBody>
      </p:sp>
    </p:spTree>
    <p:extLst>
      <p:ext uri="{BB962C8B-B14F-4D97-AF65-F5344CB8AC3E}">
        <p14:creationId xmlns:p14="http://schemas.microsoft.com/office/powerpoint/2010/main" val="2539862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Hiregange and Associates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946022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1677" y="2286005"/>
            <a:ext cx="10178323"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ysClr val="windowText" lastClr="000000"/>
                </a:solidFill>
              </a:defRPr>
            </a:lvl1pPr>
          </a:lstStyle>
          <a:p>
            <a:fld id="{C37E4FB1-AD43-40BE-A2D5-51E31E25039B}" type="slidenum">
              <a:rPr lang="en-IN" smtClean="0"/>
              <a:pPr/>
              <a:t>‹#›</a:t>
            </a:fld>
            <a:endParaRPr lang="en-IN" dirty="0"/>
          </a:p>
        </p:txBody>
      </p:sp>
      <p:sp>
        <p:nvSpPr>
          <p:cNvPr id="2" name="Footer Placeholder 1">
            <a:extLst>
              <a:ext uri="{FF2B5EF4-FFF2-40B4-BE49-F238E27FC236}">
                <a16:creationId xmlns:a16="http://schemas.microsoft.com/office/drawing/2014/main" xmlns="" id="{56FAC326-03B9-4310-8A0D-14DEFB983529}"/>
              </a:ext>
            </a:extLst>
          </p:cNvPr>
          <p:cNvSpPr>
            <a:spLocks noGrp="1"/>
          </p:cNvSpPr>
          <p:nvPr>
            <p:ph type="ftr" sz="quarter" idx="3"/>
          </p:nvPr>
        </p:nvSpPr>
        <p:spPr>
          <a:xfrm>
            <a:off x="-21255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dirty="0"/>
              <a:t>Hiregange and Associates</a:t>
            </a:r>
          </a:p>
        </p:txBody>
      </p:sp>
    </p:spTree>
    <p:extLst>
      <p:ext uri="{BB962C8B-B14F-4D97-AF65-F5344CB8AC3E}">
        <p14:creationId xmlns:p14="http://schemas.microsoft.com/office/powerpoint/2010/main" val="2113803756"/>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75" r:id="rId3"/>
    <p:sldLayoutId id="2147483681" r:id="rId4"/>
    <p:sldLayoutId id="2147483683" r:id="rId5"/>
  </p:sldLayoutIdLst>
  <p:hf hdr="0" dt="0"/>
  <p:txStyles>
    <p:titleStyle>
      <a:lvl1pPr algn="l" defTabSz="914354"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589" indent="-228589" algn="l" defTabSz="914354"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766" indent="-228589" algn="l" defTabSz="914354"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2942" indent="-228589" algn="l" defTabSz="914354"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120" indent="-228589" algn="l" defTabSz="914354"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298" indent="-228589" algn="l" defTabSz="914354"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474" indent="-228589" algn="l" defTabSz="914354"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652" indent="-228589" algn="l" defTabSz="914354"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829" indent="-228589" algn="l" defTabSz="914354"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006" indent="-228589" algn="l" defTabSz="914354"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userDrawn="1">
          <p15:clr>
            <a:srgbClr val="F26B43"/>
          </p15:clr>
        </p15:guide>
        <p15:guide id="2" pos="7200" userDrawn="1">
          <p15:clr>
            <a:srgbClr val="F26B43"/>
          </p15:clr>
        </p15:guide>
        <p15:guide id="3" orient="horz" pos="4008" userDrawn="1">
          <p15:clr>
            <a:srgbClr val="F26B43"/>
          </p15:clr>
        </p15:guide>
        <p15:guide id="4" orient="horz" pos="1440" userDrawn="1">
          <p15:clr>
            <a:srgbClr val="F26B43"/>
          </p15:clr>
        </p15:guide>
        <p15:guide id="5" orient="horz" pos="3720" userDrawn="1">
          <p15:clr>
            <a:srgbClr val="F26B43"/>
          </p15:clr>
        </p15:guide>
        <p15:guide id="6" orient="horz" pos="2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mailto:ashish@hiregange.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251983" y="1423160"/>
            <a:ext cx="7123471" cy="792163"/>
          </a:xfrm>
        </p:spPr>
        <p:txBody>
          <a:bodyPr/>
          <a:lstStyle/>
          <a:p>
            <a:r>
              <a:rPr lang="en-IN" sz="3600" dirty="0"/>
              <a:t>Reverse Charge &amp; Time of Supply under GST</a:t>
            </a:r>
          </a:p>
        </p:txBody>
      </p:sp>
      <p:sp>
        <p:nvSpPr>
          <p:cNvPr id="7" name="Text Placeholder 6"/>
          <p:cNvSpPr>
            <a:spLocks noGrp="1"/>
          </p:cNvSpPr>
          <p:nvPr>
            <p:ph type="body" sz="quarter" idx="14"/>
          </p:nvPr>
        </p:nvSpPr>
        <p:spPr>
          <a:xfrm>
            <a:off x="1633473" y="4343379"/>
            <a:ext cx="5888209" cy="928688"/>
          </a:xfrm>
        </p:spPr>
        <p:txBody>
          <a:bodyPr/>
          <a:lstStyle/>
          <a:p>
            <a:r>
              <a:rPr lang="en-IN" sz="3400" dirty="0"/>
              <a:t>- CA Ravi Kumar Somani</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1680" y="3996813"/>
            <a:ext cx="4516845" cy="2861187"/>
          </a:xfrm>
          <a:prstGeom prst="rect">
            <a:avLst/>
          </a:prstGeom>
        </p:spPr>
      </p:pic>
    </p:spTree>
    <p:extLst>
      <p:ext uri="{BB962C8B-B14F-4D97-AF65-F5344CB8AC3E}">
        <p14:creationId xmlns:p14="http://schemas.microsoft.com/office/powerpoint/2010/main" val="3614027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FAEE1A41-58BE-4AB7-A852-071CE1513A9C}"/>
              </a:ext>
            </a:extLst>
          </p:cNvPr>
          <p:cNvSpPr>
            <a:spLocks noGrp="1"/>
          </p:cNvSpPr>
          <p:nvPr>
            <p:ph type="body" sz="quarter" idx="14"/>
          </p:nvPr>
        </p:nvSpPr>
        <p:spPr/>
        <p:txBody>
          <a:bodyPr/>
          <a:lstStyle/>
          <a:p>
            <a:r>
              <a:rPr lang="en-IN" b="1" dirty="0"/>
              <a:t>RCM - Advocate</a:t>
            </a:r>
          </a:p>
        </p:txBody>
      </p:sp>
      <p:sp>
        <p:nvSpPr>
          <p:cNvPr id="6" name="Text Placeholder 5">
            <a:extLst>
              <a:ext uri="{FF2B5EF4-FFF2-40B4-BE49-F238E27FC236}">
                <a16:creationId xmlns:a16="http://schemas.microsoft.com/office/drawing/2014/main" xmlns="" id="{996D2C8E-6BB2-4A04-9F2A-43CEC8C464DA}"/>
              </a:ext>
            </a:extLst>
          </p:cNvPr>
          <p:cNvSpPr>
            <a:spLocks noGrp="1"/>
          </p:cNvSpPr>
          <p:nvPr>
            <p:ph type="body" sz="quarter" idx="15"/>
          </p:nvPr>
        </p:nvSpPr>
        <p:spPr>
          <a:xfrm>
            <a:off x="411432" y="1403685"/>
            <a:ext cx="10786453" cy="4757967"/>
          </a:xfrm>
        </p:spPr>
        <p:txBody>
          <a:bodyPr>
            <a:normAutofit lnSpcReduction="10000"/>
          </a:bodyPr>
          <a:lstStyle/>
          <a:p>
            <a:pPr marL="450827" indent="-450827" algn="just">
              <a:buFont typeface="Wingdings" panose="05000000000000000000" pitchFamily="2" charset="2"/>
              <a:buChar char="v"/>
            </a:pPr>
            <a:r>
              <a:rPr lang="en-US" sz="2800" b="1" u="sng" dirty="0">
                <a:solidFill>
                  <a:schemeClr val="tx1"/>
                </a:solidFill>
              </a:rPr>
              <a:t>Supplier of service:</a:t>
            </a:r>
          </a:p>
          <a:p>
            <a:pPr marL="450827" indent="0" algn="just">
              <a:buNone/>
            </a:pPr>
            <a:r>
              <a:rPr lang="en-US" sz="2800" dirty="0">
                <a:solidFill>
                  <a:schemeClr val="tx1"/>
                </a:solidFill>
              </a:rPr>
              <a:t>An individual advocate including a senior advocate or firm of advocates</a:t>
            </a:r>
          </a:p>
          <a:p>
            <a:pPr algn="just">
              <a:buFont typeface="Wingdings" pitchFamily="2" charset="2"/>
              <a:buChar char="v"/>
            </a:pPr>
            <a:endParaRPr lang="en-US" sz="2800" u="sng" dirty="0">
              <a:solidFill>
                <a:schemeClr val="tx1"/>
              </a:solidFill>
            </a:endParaRPr>
          </a:p>
          <a:p>
            <a:pPr marL="450827" indent="-450827" algn="just">
              <a:buFont typeface="Wingdings" pitchFamily="2" charset="2"/>
              <a:buChar char="v"/>
            </a:pPr>
            <a:r>
              <a:rPr lang="en-US" sz="2800" b="1" u="sng" dirty="0">
                <a:solidFill>
                  <a:schemeClr val="tx1"/>
                </a:solidFill>
              </a:rPr>
              <a:t>Recipient of service liable to pay tax under RCM:</a:t>
            </a:r>
          </a:p>
          <a:p>
            <a:pPr marL="339709" indent="111120" algn="just">
              <a:buNone/>
            </a:pPr>
            <a:r>
              <a:rPr lang="en-US" sz="2800" dirty="0">
                <a:solidFill>
                  <a:schemeClr val="tx1"/>
                </a:solidFill>
              </a:rPr>
              <a:t>Any business entity located in the taxable territory</a:t>
            </a:r>
          </a:p>
          <a:p>
            <a:pPr algn="just">
              <a:buFont typeface="Wingdings" pitchFamily="2" charset="2"/>
              <a:buChar char="v"/>
            </a:pPr>
            <a:endParaRPr lang="en-US" sz="2800" u="sng" dirty="0">
              <a:solidFill>
                <a:schemeClr val="tx1"/>
              </a:solidFill>
            </a:endParaRPr>
          </a:p>
          <a:p>
            <a:pPr marL="450827" indent="-450827" algn="just">
              <a:buFont typeface="Wingdings" pitchFamily="2" charset="2"/>
              <a:buChar char="v"/>
            </a:pPr>
            <a:r>
              <a:rPr lang="en-US" sz="2800" b="1" u="sng" dirty="0">
                <a:solidFill>
                  <a:schemeClr val="tx1"/>
                </a:solidFill>
              </a:rPr>
              <a:t>Scope of service:</a:t>
            </a:r>
          </a:p>
          <a:p>
            <a:pPr marL="339709" indent="111120" algn="just">
              <a:buNone/>
            </a:pPr>
            <a:r>
              <a:rPr lang="en-US" sz="2800" dirty="0">
                <a:solidFill>
                  <a:schemeClr val="tx1"/>
                </a:solidFill>
              </a:rPr>
              <a:t>Legal services to a business entity directly or indirectly.</a:t>
            </a:r>
          </a:p>
        </p:txBody>
      </p:sp>
      <p:sp>
        <p:nvSpPr>
          <p:cNvPr id="4" name="Slide Number Placeholder 3">
            <a:extLst>
              <a:ext uri="{FF2B5EF4-FFF2-40B4-BE49-F238E27FC236}">
                <a16:creationId xmlns:a16="http://schemas.microsoft.com/office/drawing/2014/main" xmlns="" id="{5FB8B856-4469-462C-B554-CAC73D5CE351}"/>
              </a:ext>
            </a:extLst>
          </p:cNvPr>
          <p:cNvSpPr>
            <a:spLocks noGrp="1"/>
          </p:cNvSpPr>
          <p:nvPr>
            <p:ph type="sldNum" sz="quarter" idx="4"/>
          </p:nvPr>
        </p:nvSpPr>
        <p:spPr/>
        <p:txBody>
          <a:bodyPr/>
          <a:lstStyle/>
          <a:p>
            <a:fld id="{F3F91960-09F0-4A79-AB1F-D488BED723DE}" type="slidenum">
              <a:rPr lang="en-US" smtClean="0"/>
              <a:pPr/>
              <a:t>10</a:t>
            </a:fld>
            <a:endParaRPr lang="en-US"/>
          </a:p>
        </p:txBody>
      </p:sp>
      <p:sp>
        <p:nvSpPr>
          <p:cNvPr id="2" name="Footer Placeholder 1">
            <a:extLst>
              <a:ext uri="{FF2B5EF4-FFF2-40B4-BE49-F238E27FC236}">
                <a16:creationId xmlns:a16="http://schemas.microsoft.com/office/drawing/2014/main" xmlns="" id="{97CAF3F7-B16E-44F0-B325-5CF7D4DC27A7}"/>
              </a:ext>
            </a:extLst>
          </p:cNvPr>
          <p:cNvSpPr>
            <a:spLocks noGrp="1"/>
          </p:cNvSpPr>
          <p:nvPr>
            <p:ph type="ftr" sz="quarter" idx="11"/>
          </p:nvPr>
        </p:nvSpPr>
        <p:spPr/>
        <p:txBody>
          <a:bodyPr/>
          <a:lstStyle/>
          <a:p>
            <a:r>
              <a:rPr lang="en-US"/>
              <a:t>Hiregange and Associates</a:t>
            </a:r>
            <a:endParaRPr lang="en-US" dirty="0"/>
          </a:p>
        </p:txBody>
      </p:sp>
    </p:spTree>
    <p:extLst>
      <p:ext uri="{BB962C8B-B14F-4D97-AF65-F5344CB8AC3E}">
        <p14:creationId xmlns:p14="http://schemas.microsoft.com/office/powerpoint/2010/main" val="279123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AD457D15-62EA-4999-B222-94F83C7A633F}"/>
              </a:ext>
            </a:extLst>
          </p:cNvPr>
          <p:cNvSpPr>
            <a:spLocks noGrp="1"/>
          </p:cNvSpPr>
          <p:nvPr>
            <p:ph type="body" sz="quarter" idx="14"/>
          </p:nvPr>
        </p:nvSpPr>
        <p:spPr>
          <a:xfrm>
            <a:off x="327025" y="164881"/>
            <a:ext cx="8407400" cy="585787"/>
          </a:xfrm>
        </p:spPr>
        <p:txBody>
          <a:bodyPr/>
          <a:lstStyle/>
          <a:p>
            <a:r>
              <a:rPr lang="en-IN" b="1" dirty="0"/>
              <a:t>RCM - Government</a:t>
            </a:r>
          </a:p>
        </p:txBody>
      </p:sp>
      <p:sp>
        <p:nvSpPr>
          <p:cNvPr id="6" name="Text Placeholder 5">
            <a:extLst>
              <a:ext uri="{FF2B5EF4-FFF2-40B4-BE49-F238E27FC236}">
                <a16:creationId xmlns:a16="http://schemas.microsoft.com/office/drawing/2014/main" xmlns="" id="{45E29C5B-8E63-4EE9-8E5A-CD47F1E44582}"/>
              </a:ext>
            </a:extLst>
          </p:cNvPr>
          <p:cNvSpPr>
            <a:spLocks noGrp="1"/>
          </p:cNvSpPr>
          <p:nvPr>
            <p:ph type="body" sz="quarter" idx="15"/>
          </p:nvPr>
        </p:nvSpPr>
        <p:spPr>
          <a:xfrm>
            <a:off x="734991" y="1488088"/>
            <a:ext cx="9239007" cy="5749741"/>
          </a:xfrm>
        </p:spPr>
        <p:txBody>
          <a:bodyPr>
            <a:noAutofit/>
          </a:bodyPr>
          <a:lstStyle/>
          <a:p>
            <a:pPr algn="just">
              <a:lnSpc>
                <a:spcPct val="150000"/>
              </a:lnSpc>
            </a:pPr>
            <a:r>
              <a:rPr lang="en-US" sz="2800" b="1" u="sng" dirty="0">
                <a:solidFill>
                  <a:schemeClr val="tx1"/>
                </a:solidFill>
              </a:rPr>
              <a:t>Supplier of service</a:t>
            </a:r>
          </a:p>
          <a:p>
            <a:pPr marL="339709" indent="0" algn="just">
              <a:lnSpc>
                <a:spcPct val="150000"/>
              </a:lnSpc>
              <a:buNone/>
            </a:pPr>
            <a:r>
              <a:rPr lang="en-US" sz="2800" dirty="0">
                <a:solidFill>
                  <a:schemeClr val="tx1"/>
                </a:solidFill>
              </a:rPr>
              <a:t>CG, SG, UT or local authority</a:t>
            </a:r>
            <a:endParaRPr lang="en-US" sz="2800" u="sng" dirty="0">
              <a:solidFill>
                <a:schemeClr val="tx1"/>
              </a:solidFill>
            </a:endParaRPr>
          </a:p>
          <a:p>
            <a:pPr algn="just">
              <a:lnSpc>
                <a:spcPct val="150000"/>
              </a:lnSpc>
              <a:buFont typeface="Wingdings" pitchFamily="2" charset="2"/>
              <a:buChar char="v"/>
            </a:pPr>
            <a:endParaRPr lang="en-US" sz="2800" u="sng" dirty="0">
              <a:solidFill>
                <a:schemeClr val="tx1"/>
              </a:solidFill>
            </a:endParaRPr>
          </a:p>
          <a:p>
            <a:pPr algn="just">
              <a:lnSpc>
                <a:spcPct val="150000"/>
              </a:lnSpc>
            </a:pPr>
            <a:r>
              <a:rPr lang="en-US" sz="2800" b="1" u="sng" dirty="0">
                <a:solidFill>
                  <a:schemeClr val="tx1"/>
                </a:solidFill>
              </a:rPr>
              <a:t>Recipient of service liable to pay tax under RCM:</a:t>
            </a:r>
          </a:p>
          <a:p>
            <a:pPr marL="339709" indent="0" algn="just">
              <a:lnSpc>
                <a:spcPct val="150000"/>
              </a:lnSpc>
              <a:buNone/>
            </a:pPr>
            <a:r>
              <a:rPr lang="en-US" sz="2800" dirty="0">
                <a:solidFill>
                  <a:schemeClr val="tx1"/>
                </a:solidFill>
              </a:rPr>
              <a:t>Any business entity located in the taxable territory.</a:t>
            </a:r>
          </a:p>
        </p:txBody>
      </p:sp>
      <p:sp>
        <p:nvSpPr>
          <p:cNvPr id="4" name="Slide Number Placeholder 3">
            <a:extLst>
              <a:ext uri="{FF2B5EF4-FFF2-40B4-BE49-F238E27FC236}">
                <a16:creationId xmlns:a16="http://schemas.microsoft.com/office/drawing/2014/main" xmlns="" id="{52DE810B-ECC6-4A68-9AC7-DCD573DD80FE}"/>
              </a:ext>
            </a:extLst>
          </p:cNvPr>
          <p:cNvSpPr>
            <a:spLocks noGrp="1"/>
          </p:cNvSpPr>
          <p:nvPr>
            <p:ph type="sldNum" sz="quarter" idx="4"/>
          </p:nvPr>
        </p:nvSpPr>
        <p:spPr/>
        <p:txBody>
          <a:bodyPr/>
          <a:lstStyle/>
          <a:p>
            <a:fld id="{F3F91960-09F0-4A79-AB1F-D488BED723DE}" type="slidenum">
              <a:rPr lang="en-US" smtClean="0"/>
              <a:pPr/>
              <a:t>11</a:t>
            </a:fld>
            <a:endParaRPr lang="en-US"/>
          </a:p>
        </p:txBody>
      </p:sp>
      <p:sp>
        <p:nvSpPr>
          <p:cNvPr id="2" name="Footer Placeholder 1">
            <a:extLst>
              <a:ext uri="{FF2B5EF4-FFF2-40B4-BE49-F238E27FC236}">
                <a16:creationId xmlns:a16="http://schemas.microsoft.com/office/drawing/2014/main" xmlns="" id="{D7D196E3-B528-4EB9-8FC3-71FC8A62EBE4}"/>
              </a:ext>
            </a:extLst>
          </p:cNvPr>
          <p:cNvSpPr>
            <a:spLocks noGrp="1"/>
          </p:cNvSpPr>
          <p:nvPr>
            <p:ph type="ftr" sz="quarter" idx="11"/>
          </p:nvPr>
        </p:nvSpPr>
        <p:spPr/>
        <p:txBody>
          <a:bodyPr/>
          <a:lstStyle/>
          <a:p>
            <a:r>
              <a:rPr lang="en-US"/>
              <a:t>Hiregange and Associates</a:t>
            </a:r>
            <a:endParaRPr lang="en-US" dirty="0"/>
          </a:p>
        </p:txBody>
      </p:sp>
    </p:spTree>
    <p:extLst>
      <p:ext uri="{BB962C8B-B14F-4D97-AF65-F5344CB8AC3E}">
        <p14:creationId xmlns:p14="http://schemas.microsoft.com/office/powerpoint/2010/main" val="1010387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45E29C5B-8E63-4EE9-8E5A-CD47F1E44582}"/>
              </a:ext>
            </a:extLst>
          </p:cNvPr>
          <p:cNvSpPr>
            <a:spLocks noGrp="1"/>
          </p:cNvSpPr>
          <p:nvPr>
            <p:ph type="body" sz="quarter" idx="15"/>
          </p:nvPr>
        </p:nvSpPr>
        <p:spPr>
          <a:xfrm>
            <a:off x="327025" y="1108260"/>
            <a:ext cx="11026776" cy="5749741"/>
          </a:xfrm>
        </p:spPr>
        <p:txBody>
          <a:bodyPr>
            <a:normAutofit fontScale="92500" lnSpcReduction="20000"/>
          </a:bodyPr>
          <a:lstStyle/>
          <a:p>
            <a:pPr algn="just">
              <a:buFont typeface="Wingdings" panose="05000000000000000000" pitchFamily="2" charset="2"/>
              <a:buChar char="§"/>
            </a:pPr>
            <a:r>
              <a:rPr lang="en-US" sz="2400" b="1" u="sng" dirty="0">
                <a:solidFill>
                  <a:schemeClr val="tx1"/>
                </a:solidFill>
              </a:rPr>
              <a:t>Scope of services:</a:t>
            </a:r>
          </a:p>
          <a:p>
            <a:pPr marL="339709" indent="195254" algn="just">
              <a:lnSpc>
                <a:spcPct val="160000"/>
              </a:lnSpc>
              <a:buNone/>
            </a:pPr>
            <a:r>
              <a:rPr lang="en-US" sz="2400" dirty="0">
                <a:solidFill>
                  <a:schemeClr val="tx1"/>
                </a:solidFill>
              </a:rPr>
              <a:t>All services supplied by CG, SG, UT or local authority excluding the following:</a:t>
            </a:r>
          </a:p>
          <a:p>
            <a:pPr marL="984202" indent="-644493" algn="just">
              <a:lnSpc>
                <a:spcPct val="160000"/>
              </a:lnSpc>
              <a:buFont typeface="Wingdings" pitchFamily="2" charset="2"/>
              <a:buChar char="Ø"/>
            </a:pPr>
            <a:r>
              <a:rPr lang="en-US" sz="2400" dirty="0">
                <a:solidFill>
                  <a:schemeClr val="tx1"/>
                </a:solidFill>
              </a:rPr>
              <a:t>Renting of immovable property, and </a:t>
            </a:r>
          </a:p>
          <a:p>
            <a:pPr marL="984202" indent="-644493" algn="just">
              <a:lnSpc>
                <a:spcPct val="160000"/>
              </a:lnSpc>
              <a:buFont typeface="Wingdings" pitchFamily="2" charset="2"/>
              <a:buChar char="Ø"/>
            </a:pPr>
            <a:r>
              <a:rPr lang="en-US" sz="2400" dirty="0">
                <a:solidFill>
                  <a:schemeClr val="tx1"/>
                </a:solidFill>
              </a:rPr>
              <a:t>Services by the Department of Posts (speed post, express parcel post, life insurance, and agency services) provided to a person other than Govt.</a:t>
            </a:r>
          </a:p>
          <a:p>
            <a:pPr marL="984202" indent="-644493" algn="just">
              <a:lnSpc>
                <a:spcPct val="160000"/>
              </a:lnSpc>
              <a:buFont typeface="Wingdings" pitchFamily="2" charset="2"/>
              <a:buChar char="Ø"/>
            </a:pPr>
            <a:r>
              <a:rPr lang="en-US" sz="2400" dirty="0">
                <a:solidFill>
                  <a:schemeClr val="tx1"/>
                </a:solidFill>
              </a:rPr>
              <a:t>Services in relation to an aircraft or a vessel</a:t>
            </a:r>
          </a:p>
          <a:p>
            <a:pPr marL="984202" indent="-644493" algn="just">
              <a:lnSpc>
                <a:spcPct val="160000"/>
              </a:lnSpc>
              <a:buFont typeface="Wingdings" pitchFamily="2" charset="2"/>
              <a:buChar char="Ø"/>
            </a:pPr>
            <a:r>
              <a:rPr lang="en-US" sz="2400" dirty="0">
                <a:solidFill>
                  <a:schemeClr val="tx1"/>
                </a:solidFill>
              </a:rPr>
              <a:t>Transport of goods or passengers. </a:t>
            </a:r>
          </a:p>
          <a:p>
            <a:pPr marL="365107" indent="-365107" algn="just">
              <a:buFont typeface="Wingdings" panose="05000000000000000000" pitchFamily="2" charset="2"/>
              <a:buChar char="§"/>
            </a:pPr>
            <a:endParaRPr lang="en-US" sz="2400" b="1" i="1" u="sng" dirty="0">
              <a:solidFill>
                <a:schemeClr val="tx1"/>
              </a:solidFill>
            </a:endParaRPr>
          </a:p>
          <a:p>
            <a:pPr marL="365107" indent="-365107" algn="just">
              <a:lnSpc>
                <a:spcPct val="160000"/>
              </a:lnSpc>
              <a:buFont typeface="Wingdings" panose="05000000000000000000" pitchFamily="2" charset="2"/>
              <a:buChar char="§"/>
            </a:pPr>
            <a:r>
              <a:rPr lang="en-US" sz="2400" b="1" u="sng" dirty="0">
                <a:solidFill>
                  <a:schemeClr val="tx1"/>
                </a:solidFill>
              </a:rPr>
              <a:t>Note:</a:t>
            </a:r>
            <a:r>
              <a:rPr lang="en-US" sz="2400" dirty="0">
                <a:solidFill>
                  <a:schemeClr val="tx1"/>
                </a:solidFill>
              </a:rPr>
              <a:t> In case service of renting of immovable property has been provided by the Government to any registered person under CGST, then such registered person is liable to pay tax under RCM w.e.f. 25.01.2018</a:t>
            </a:r>
          </a:p>
          <a:p>
            <a:pPr marL="339709" indent="0" algn="just">
              <a:buNone/>
            </a:pPr>
            <a:endParaRPr lang="en-US" sz="2400" u="sng" dirty="0">
              <a:solidFill>
                <a:schemeClr val="tx1"/>
              </a:solidFill>
            </a:endParaRPr>
          </a:p>
          <a:p>
            <a:endParaRPr lang="en-IN" dirty="0">
              <a:solidFill>
                <a:schemeClr val="tx1"/>
              </a:solidFill>
            </a:endParaRPr>
          </a:p>
        </p:txBody>
      </p:sp>
      <p:sp>
        <p:nvSpPr>
          <p:cNvPr id="4" name="Slide Number Placeholder 3">
            <a:extLst>
              <a:ext uri="{FF2B5EF4-FFF2-40B4-BE49-F238E27FC236}">
                <a16:creationId xmlns:a16="http://schemas.microsoft.com/office/drawing/2014/main" xmlns="" id="{52DE810B-ECC6-4A68-9AC7-DCD573DD80FE}"/>
              </a:ext>
            </a:extLst>
          </p:cNvPr>
          <p:cNvSpPr>
            <a:spLocks noGrp="1"/>
          </p:cNvSpPr>
          <p:nvPr>
            <p:ph type="sldNum" sz="quarter" idx="4"/>
          </p:nvPr>
        </p:nvSpPr>
        <p:spPr/>
        <p:txBody>
          <a:bodyPr/>
          <a:lstStyle/>
          <a:p>
            <a:fld id="{F3F91960-09F0-4A79-AB1F-D488BED723DE}" type="slidenum">
              <a:rPr lang="en-US" smtClean="0"/>
              <a:pPr/>
              <a:t>12</a:t>
            </a:fld>
            <a:endParaRPr lang="en-US"/>
          </a:p>
        </p:txBody>
      </p:sp>
      <p:sp>
        <p:nvSpPr>
          <p:cNvPr id="8" name="Text Placeholder 4">
            <a:extLst>
              <a:ext uri="{FF2B5EF4-FFF2-40B4-BE49-F238E27FC236}">
                <a16:creationId xmlns:a16="http://schemas.microsoft.com/office/drawing/2014/main" xmlns="" id="{BF0BD12D-97E5-4F33-8A33-4CFCB143E85D}"/>
              </a:ext>
            </a:extLst>
          </p:cNvPr>
          <p:cNvSpPr>
            <a:spLocks noGrp="1"/>
          </p:cNvSpPr>
          <p:nvPr>
            <p:ph type="body" sz="quarter" idx="14"/>
          </p:nvPr>
        </p:nvSpPr>
        <p:spPr>
          <a:xfrm>
            <a:off x="327025" y="150813"/>
            <a:ext cx="8407400" cy="585787"/>
          </a:xfrm>
        </p:spPr>
        <p:txBody>
          <a:bodyPr/>
          <a:lstStyle/>
          <a:p>
            <a:r>
              <a:rPr lang="en-IN" b="1" dirty="0"/>
              <a:t>RCM - Government</a:t>
            </a:r>
          </a:p>
        </p:txBody>
      </p:sp>
      <p:sp>
        <p:nvSpPr>
          <p:cNvPr id="2" name="Footer Placeholder 1">
            <a:extLst>
              <a:ext uri="{FF2B5EF4-FFF2-40B4-BE49-F238E27FC236}">
                <a16:creationId xmlns:a16="http://schemas.microsoft.com/office/drawing/2014/main" xmlns="" id="{AE06E950-6611-4DA7-8C2E-EF5F0896DC01}"/>
              </a:ext>
            </a:extLst>
          </p:cNvPr>
          <p:cNvSpPr>
            <a:spLocks noGrp="1"/>
          </p:cNvSpPr>
          <p:nvPr>
            <p:ph type="ftr" sz="quarter" idx="11"/>
          </p:nvPr>
        </p:nvSpPr>
        <p:spPr/>
        <p:txBody>
          <a:bodyPr/>
          <a:lstStyle/>
          <a:p>
            <a:r>
              <a:rPr lang="en-US"/>
              <a:t>Hiregange and Associates</a:t>
            </a:r>
            <a:endParaRPr lang="en-US" dirty="0"/>
          </a:p>
        </p:txBody>
      </p:sp>
    </p:spTree>
    <p:extLst>
      <p:ext uri="{BB962C8B-B14F-4D97-AF65-F5344CB8AC3E}">
        <p14:creationId xmlns:p14="http://schemas.microsoft.com/office/powerpoint/2010/main" val="3719922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AD457D15-62EA-4999-B222-94F83C7A633F}"/>
              </a:ext>
            </a:extLst>
          </p:cNvPr>
          <p:cNvSpPr>
            <a:spLocks noGrp="1"/>
          </p:cNvSpPr>
          <p:nvPr>
            <p:ph type="body" sz="quarter" idx="14"/>
          </p:nvPr>
        </p:nvSpPr>
        <p:spPr/>
        <p:txBody>
          <a:bodyPr/>
          <a:lstStyle/>
          <a:p>
            <a:r>
              <a:rPr lang="en-IN" b="1" dirty="0"/>
              <a:t>RCM - Security</a:t>
            </a:r>
          </a:p>
        </p:txBody>
      </p:sp>
      <p:sp>
        <p:nvSpPr>
          <p:cNvPr id="6" name="Text Placeholder 5">
            <a:extLst>
              <a:ext uri="{FF2B5EF4-FFF2-40B4-BE49-F238E27FC236}">
                <a16:creationId xmlns:a16="http://schemas.microsoft.com/office/drawing/2014/main" xmlns="" id="{45E29C5B-8E63-4EE9-8E5A-CD47F1E44582}"/>
              </a:ext>
            </a:extLst>
          </p:cNvPr>
          <p:cNvSpPr>
            <a:spLocks noGrp="1"/>
          </p:cNvSpPr>
          <p:nvPr>
            <p:ph type="body" sz="quarter" idx="15"/>
          </p:nvPr>
        </p:nvSpPr>
        <p:spPr>
          <a:xfrm>
            <a:off x="327027" y="1108260"/>
            <a:ext cx="10884927" cy="5749741"/>
          </a:xfrm>
        </p:spPr>
        <p:txBody>
          <a:bodyPr>
            <a:normAutofit/>
          </a:bodyPr>
          <a:lstStyle/>
          <a:p>
            <a:pPr>
              <a:lnSpc>
                <a:spcPct val="150000"/>
              </a:lnSpc>
            </a:pPr>
            <a:r>
              <a:rPr lang="en-US" sz="2400" b="1" u="sng" dirty="0">
                <a:solidFill>
                  <a:schemeClr val="tx1"/>
                </a:solidFill>
              </a:rPr>
              <a:t>Supplier of service:</a:t>
            </a:r>
          </a:p>
          <a:p>
            <a:pPr marL="0" indent="339709">
              <a:lnSpc>
                <a:spcPct val="150000"/>
              </a:lnSpc>
              <a:buNone/>
            </a:pPr>
            <a:r>
              <a:rPr lang="en-US" sz="2400" dirty="0">
                <a:solidFill>
                  <a:schemeClr val="tx1"/>
                </a:solidFill>
              </a:rPr>
              <a:t>Any person other than a body corporate</a:t>
            </a:r>
          </a:p>
          <a:p>
            <a:pPr>
              <a:lnSpc>
                <a:spcPct val="100000"/>
              </a:lnSpc>
            </a:pPr>
            <a:endParaRPr lang="en-US" sz="2400" u="sng" dirty="0">
              <a:solidFill>
                <a:schemeClr val="tx1"/>
              </a:solidFill>
            </a:endParaRPr>
          </a:p>
          <a:p>
            <a:pPr>
              <a:lnSpc>
                <a:spcPct val="150000"/>
              </a:lnSpc>
            </a:pPr>
            <a:r>
              <a:rPr lang="en-US" sz="2400" b="1" u="sng" dirty="0">
                <a:solidFill>
                  <a:schemeClr val="tx1"/>
                </a:solidFill>
              </a:rPr>
              <a:t>Recipient of service liable to pay tax under RCM:</a:t>
            </a:r>
          </a:p>
          <a:p>
            <a:pPr marL="0" indent="339709">
              <a:lnSpc>
                <a:spcPct val="150000"/>
              </a:lnSpc>
              <a:buNone/>
            </a:pPr>
            <a:r>
              <a:rPr lang="en-US" sz="2400" dirty="0">
                <a:solidFill>
                  <a:schemeClr val="tx1"/>
                </a:solidFill>
              </a:rPr>
              <a:t>A registered person, located in the taxable territory</a:t>
            </a:r>
          </a:p>
          <a:p>
            <a:pPr>
              <a:lnSpc>
                <a:spcPct val="100000"/>
              </a:lnSpc>
              <a:buFont typeface="Wingdings" pitchFamily="2" charset="2"/>
              <a:buChar char="v"/>
            </a:pPr>
            <a:endParaRPr lang="en-US" sz="2400" u="sng" dirty="0">
              <a:solidFill>
                <a:schemeClr val="tx1"/>
              </a:solidFill>
            </a:endParaRPr>
          </a:p>
          <a:p>
            <a:pPr>
              <a:lnSpc>
                <a:spcPct val="150000"/>
              </a:lnSpc>
            </a:pPr>
            <a:r>
              <a:rPr lang="en-US" sz="2400" b="1" u="sng" dirty="0">
                <a:solidFill>
                  <a:schemeClr val="tx1"/>
                </a:solidFill>
              </a:rPr>
              <a:t>Scope of service:</a:t>
            </a:r>
          </a:p>
          <a:p>
            <a:pPr marL="339709" indent="0">
              <a:lnSpc>
                <a:spcPct val="150000"/>
              </a:lnSpc>
              <a:buNone/>
            </a:pPr>
            <a:r>
              <a:rPr lang="en-US" sz="2400" dirty="0">
                <a:solidFill>
                  <a:schemeClr val="tx1"/>
                </a:solidFill>
              </a:rPr>
              <a:t>Security services (services provided by way of supply of security personnel) provided to a registered person</a:t>
            </a:r>
          </a:p>
          <a:p>
            <a:pPr>
              <a:lnSpc>
                <a:spcPct val="150000"/>
              </a:lnSpc>
            </a:pPr>
            <a:endParaRPr lang="en-IN" sz="2400" dirty="0">
              <a:solidFill>
                <a:schemeClr val="tx1"/>
              </a:solidFill>
            </a:endParaRPr>
          </a:p>
        </p:txBody>
      </p:sp>
      <p:sp>
        <p:nvSpPr>
          <p:cNvPr id="4" name="Slide Number Placeholder 3">
            <a:extLst>
              <a:ext uri="{FF2B5EF4-FFF2-40B4-BE49-F238E27FC236}">
                <a16:creationId xmlns:a16="http://schemas.microsoft.com/office/drawing/2014/main" xmlns="" id="{52DE810B-ECC6-4A68-9AC7-DCD573DD80FE}"/>
              </a:ext>
            </a:extLst>
          </p:cNvPr>
          <p:cNvSpPr>
            <a:spLocks noGrp="1"/>
          </p:cNvSpPr>
          <p:nvPr>
            <p:ph type="sldNum" sz="quarter" idx="4"/>
          </p:nvPr>
        </p:nvSpPr>
        <p:spPr/>
        <p:txBody>
          <a:bodyPr/>
          <a:lstStyle/>
          <a:p>
            <a:fld id="{F3F91960-09F0-4A79-AB1F-D488BED723DE}" type="slidenum">
              <a:rPr lang="en-US" smtClean="0"/>
              <a:pPr/>
              <a:t>13</a:t>
            </a:fld>
            <a:endParaRPr lang="en-US"/>
          </a:p>
        </p:txBody>
      </p:sp>
      <p:sp>
        <p:nvSpPr>
          <p:cNvPr id="2" name="Footer Placeholder 1">
            <a:extLst>
              <a:ext uri="{FF2B5EF4-FFF2-40B4-BE49-F238E27FC236}">
                <a16:creationId xmlns:a16="http://schemas.microsoft.com/office/drawing/2014/main" xmlns="" id="{4C37B5A7-65CB-4CDC-B00D-291F760C1FA9}"/>
              </a:ext>
            </a:extLst>
          </p:cNvPr>
          <p:cNvSpPr>
            <a:spLocks noGrp="1"/>
          </p:cNvSpPr>
          <p:nvPr>
            <p:ph type="ftr" sz="quarter" idx="11"/>
          </p:nvPr>
        </p:nvSpPr>
        <p:spPr/>
        <p:txBody>
          <a:bodyPr/>
          <a:lstStyle/>
          <a:p>
            <a:r>
              <a:rPr lang="en-US"/>
              <a:t>Hiregange and Associates</a:t>
            </a:r>
            <a:endParaRPr lang="en-US" dirty="0"/>
          </a:p>
        </p:txBody>
      </p:sp>
    </p:spTree>
    <p:extLst>
      <p:ext uri="{BB962C8B-B14F-4D97-AF65-F5344CB8AC3E}">
        <p14:creationId xmlns:p14="http://schemas.microsoft.com/office/powerpoint/2010/main" val="599307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95DE2888-D92F-4481-893E-265180635C37}"/>
              </a:ext>
            </a:extLst>
          </p:cNvPr>
          <p:cNvSpPr>
            <a:spLocks noGrp="1"/>
          </p:cNvSpPr>
          <p:nvPr>
            <p:ph type="body" sz="quarter" idx="15"/>
          </p:nvPr>
        </p:nvSpPr>
        <p:spPr/>
        <p:txBody>
          <a:bodyPr>
            <a:normAutofit/>
          </a:bodyPr>
          <a:lstStyle/>
          <a:p>
            <a:pPr algn="just">
              <a:lnSpc>
                <a:spcPct val="150000"/>
              </a:lnSpc>
            </a:pPr>
            <a:r>
              <a:rPr lang="en-US" sz="2600" b="1" u="sng" dirty="0">
                <a:solidFill>
                  <a:schemeClr val="tx1"/>
                </a:solidFill>
              </a:rPr>
              <a:t>Note:</a:t>
            </a:r>
            <a:r>
              <a:rPr lang="en-US" sz="2600" b="1" dirty="0">
                <a:solidFill>
                  <a:schemeClr val="tx1"/>
                </a:solidFill>
              </a:rPr>
              <a:t> </a:t>
            </a:r>
            <a:r>
              <a:rPr lang="en-US" sz="2600" dirty="0">
                <a:solidFill>
                  <a:schemeClr val="tx1"/>
                </a:solidFill>
              </a:rPr>
              <a:t>RCM is not applicable to, - </a:t>
            </a:r>
          </a:p>
          <a:p>
            <a:pPr marL="801648" indent="-350822" algn="just">
              <a:lnSpc>
                <a:spcPct val="150000"/>
              </a:lnSpc>
              <a:buFont typeface="Wingdings" pitchFamily="2" charset="2"/>
              <a:buChar char="Ø"/>
            </a:pPr>
            <a:r>
              <a:rPr lang="en-US" sz="2600" dirty="0">
                <a:solidFill>
                  <a:schemeClr val="tx1"/>
                </a:solidFill>
              </a:rPr>
              <a:t>A Department or Establishment of the CG, SG or UT; or </a:t>
            </a:r>
          </a:p>
          <a:p>
            <a:pPr marL="801648" indent="-350822" algn="just">
              <a:lnSpc>
                <a:spcPct val="150000"/>
              </a:lnSpc>
              <a:buFont typeface="Wingdings" pitchFamily="2" charset="2"/>
              <a:buChar char="Ø"/>
            </a:pPr>
            <a:r>
              <a:rPr lang="en-US" sz="2600" dirty="0">
                <a:solidFill>
                  <a:schemeClr val="tx1"/>
                </a:solidFill>
              </a:rPr>
              <a:t>Local authority; or Governmental agencies,</a:t>
            </a:r>
          </a:p>
          <a:p>
            <a:pPr marL="534961" indent="0" algn="just">
              <a:lnSpc>
                <a:spcPct val="150000"/>
              </a:lnSpc>
              <a:buNone/>
            </a:pPr>
            <a:r>
              <a:rPr lang="en-US" sz="2600" dirty="0">
                <a:solidFill>
                  <a:schemeClr val="tx1"/>
                </a:solidFill>
              </a:rPr>
              <a:t>Who have taken registration under CGST only for deducting tax u/s 51 and not for making a taxable supply.</a:t>
            </a:r>
          </a:p>
          <a:p>
            <a:pPr marL="801648" indent="-350822">
              <a:lnSpc>
                <a:spcPct val="150000"/>
              </a:lnSpc>
              <a:buFont typeface="Wingdings" pitchFamily="2" charset="2"/>
              <a:buChar char="Ø"/>
              <a:tabLst>
                <a:tab pos="450827" algn="l"/>
                <a:tab pos="633381" algn="l"/>
              </a:tabLst>
            </a:pPr>
            <a:r>
              <a:rPr lang="en-US" sz="2600" dirty="0">
                <a:solidFill>
                  <a:schemeClr val="tx1"/>
                </a:solidFill>
              </a:rPr>
              <a:t>A registered person paying tax under section 10 of the said Act.</a:t>
            </a:r>
            <a:endParaRPr lang="en-US" sz="2600" u="sng" dirty="0">
              <a:solidFill>
                <a:schemeClr val="tx1"/>
              </a:solidFill>
            </a:endParaRPr>
          </a:p>
          <a:p>
            <a:pPr>
              <a:lnSpc>
                <a:spcPct val="150000"/>
              </a:lnSpc>
            </a:pPr>
            <a:endParaRPr lang="en-IN" sz="2600" dirty="0">
              <a:solidFill>
                <a:schemeClr val="tx1"/>
              </a:solidFill>
            </a:endParaRPr>
          </a:p>
        </p:txBody>
      </p:sp>
      <p:sp>
        <p:nvSpPr>
          <p:cNvPr id="4" name="Slide Number Placeholder 3">
            <a:extLst>
              <a:ext uri="{FF2B5EF4-FFF2-40B4-BE49-F238E27FC236}">
                <a16:creationId xmlns:a16="http://schemas.microsoft.com/office/drawing/2014/main" xmlns="" id="{BAD83837-C26C-46D1-B339-399414E397C6}"/>
              </a:ext>
            </a:extLst>
          </p:cNvPr>
          <p:cNvSpPr>
            <a:spLocks noGrp="1"/>
          </p:cNvSpPr>
          <p:nvPr>
            <p:ph type="sldNum" sz="quarter" idx="4"/>
          </p:nvPr>
        </p:nvSpPr>
        <p:spPr/>
        <p:txBody>
          <a:bodyPr/>
          <a:lstStyle/>
          <a:p>
            <a:fld id="{C37E4FB1-AD43-40BE-A2D5-51E31E25039B}" type="slidenum">
              <a:rPr lang="en-IN" smtClean="0"/>
              <a:pPr/>
              <a:t>14</a:t>
            </a:fld>
            <a:endParaRPr lang="en-IN" dirty="0"/>
          </a:p>
        </p:txBody>
      </p:sp>
      <p:sp>
        <p:nvSpPr>
          <p:cNvPr id="6" name="Text Placeholder 4">
            <a:extLst>
              <a:ext uri="{FF2B5EF4-FFF2-40B4-BE49-F238E27FC236}">
                <a16:creationId xmlns:a16="http://schemas.microsoft.com/office/drawing/2014/main" xmlns="" id="{4389EBBA-BACC-4EC5-A83A-AA6501038913}"/>
              </a:ext>
            </a:extLst>
          </p:cNvPr>
          <p:cNvSpPr>
            <a:spLocks noGrp="1"/>
          </p:cNvSpPr>
          <p:nvPr>
            <p:ph type="body" sz="quarter" idx="14"/>
          </p:nvPr>
        </p:nvSpPr>
        <p:spPr>
          <a:xfrm>
            <a:off x="327025" y="150813"/>
            <a:ext cx="8407400" cy="585787"/>
          </a:xfrm>
        </p:spPr>
        <p:txBody>
          <a:bodyPr/>
          <a:lstStyle/>
          <a:p>
            <a:r>
              <a:rPr lang="en-IN" b="1" dirty="0"/>
              <a:t>RCM - Security</a:t>
            </a:r>
          </a:p>
        </p:txBody>
      </p:sp>
      <p:sp>
        <p:nvSpPr>
          <p:cNvPr id="2" name="Footer Placeholder 1">
            <a:extLst>
              <a:ext uri="{FF2B5EF4-FFF2-40B4-BE49-F238E27FC236}">
                <a16:creationId xmlns:a16="http://schemas.microsoft.com/office/drawing/2014/main" xmlns="" id="{5D24E0BE-F718-4D91-9CD8-3576EA361BD3}"/>
              </a:ext>
            </a:extLst>
          </p:cNvPr>
          <p:cNvSpPr>
            <a:spLocks noGrp="1"/>
          </p:cNvSpPr>
          <p:nvPr>
            <p:ph type="ftr" sz="quarter" idx="11"/>
          </p:nvPr>
        </p:nvSpPr>
        <p:spPr/>
        <p:txBody>
          <a:bodyPr/>
          <a:lstStyle/>
          <a:p>
            <a:r>
              <a:rPr lang="en-US"/>
              <a:t>Hiregange and Associates</a:t>
            </a:r>
            <a:endParaRPr lang="en-US" dirty="0"/>
          </a:p>
        </p:txBody>
      </p:sp>
    </p:spTree>
    <p:extLst>
      <p:ext uri="{BB962C8B-B14F-4D97-AF65-F5344CB8AC3E}">
        <p14:creationId xmlns:p14="http://schemas.microsoft.com/office/powerpoint/2010/main" val="786168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FADE06B2-08F4-41F1-9D22-CA2648AAF438}"/>
              </a:ext>
            </a:extLst>
          </p:cNvPr>
          <p:cNvSpPr>
            <a:spLocks noGrp="1"/>
          </p:cNvSpPr>
          <p:nvPr>
            <p:ph type="body" sz="quarter" idx="14"/>
          </p:nvPr>
        </p:nvSpPr>
        <p:spPr/>
        <p:txBody>
          <a:bodyPr/>
          <a:lstStyle/>
          <a:p>
            <a:r>
              <a:rPr lang="en-IN" b="1" dirty="0"/>
              <a:t>RCM - Others</a:t>
            </a:r>
          </a:p>
        </p:txBody>
      </p:sp>
      <p:sp>
        <p:nvSpPr>
          <p:cNvPr id="4" name="Slide Number Placeholder 3">
            <a:extLst>
              <a:ext uri="{FF2B5EF4-FFF2-40B4-BE49-F238E27FC236}">
                <a16:creationId xmlns:a16="http://schemas.microsoft.com/office/drawing/2014/main" xmlns="" id="{B62167C4-6EAA-4422-AECB-9FABB7C99ABB}"/>
              </a:ext>
            </a:extLst>
          </p:cNvPr>
          <p:cNvSpPr>
            <a:spLocks noGrp="1"/>
          </p:cNvSpPr>
          <p:nvPr>
            <p:ph type="sldNum" sz="quarter" idx="4"/>
          </p:nvPr>
        </p:nvSpPr>
        <p:spPr/>
        <p:txBody>
          <a:bodyPr/>
          <a:lstStyle/>
          <a:p>
            <a:fld id="{C37E4FB1-AD43-40BE-A2D5-51E31E25039B}" type="slidenum">
              <a:rPr lang="en-IN" smtClean="0"/>
              <a:pPr/>
              <a:t>15</a:t>
            </a:fld>
            <a:endParaRPr lang="en-IN" dirty="0"/>
          </a:p>
        </p:txBody>
      </p:sp>
      <p:graphicFrame>
        <p:nvGraphicFramePr>
          <p:cNvPr id="7" name="Table 6">
            <a:extLst>
              <a:ext uri="{FF2B5EF4-FFF2-40B4-BE49-F238E27FC236}">
                <a16:creationId xmlns:a16="http://schemas.microsoft.com/office/drawing/2014/main" xmlns="" id="{58119CD9-043A-47B2-B3CF-10C5CEB74454}"/>
              </a:ext>
            </a:extLst>
          </p:cNvPr>
          <p:cNvGraphicFramePr>
            <a:graphicFrameLocks noGrp="1"/>
          </p:cNvGraphicFramePr>
          <p:nvPr>
            <p:extLst>
              <p:ext uri="{D42A27DB-BD31-4B8C-83A1-F6EECF244321}">
                <p14:modId xmlns:p14="http://schemas.microsoft.com/office/powerpoint/2010/main" val="1913484190"/>
              </p:ext>
            </p:extLst>
          </p:nvPr>
        </p:nvGraphicFramePr>
        <p:xfrm>
          <a:off x="280280" y="1303906"/>
          <a:ext cx="11073522" cy="4562678"/>
        </p:xfrm>
        <a:graphic>
          <a:graphicData uri="http://schemas.openxmlformats.org/drawingml/2006/table">
            <a:tbl>
              <a:tblPr firstRow="1" bandRow="1"/>
              <a:tblGrid>
                <a:gridCol w="1095551">
                  <a:extLst>
                    <a:ext uri="{9D8B030D-6E8A-4147-A177-3AD203B41FA5}">
                      <a16:colId xmlns:a16="http://schemas.microsoft.com/office/drawing/2014/main" xmlns="" val="4031868190"/>
                    </a:ext>
                  </a:extLst>
                </a:gridCol>
                <a:gridCol w="3455883">
                  <a:extLst>
                    <a:ext uri="{9D8B030D-6E8A-4147-A177-3AD203B41FA5}">
                      <a16:colId xmlns:a16="http://schemas.microsoft.com/office/drawing/2014/main" xmlns="" val="1844656617"/>
                    </a:ext>
                  </a:extLst>
                </a:gridCol>
                <a:gridCol w="3060264">
                  <a:extLst>
                    <a:ext uri="{9D8B030D-6E8A-4147-A177-3AD203B41FA5}">
                      <a16:colId xmlns:a16="http://schemas.microsoft.com/office/drawing/2014/main" xmlns="" val="11221446"/>
                    </a:ext>
                  </a:extLst>
                </a:gridCol>
                <a:gridCol w="3461824">
                  <a:extLst>
                    <a:ext uri="{9D8B030D-6E8A-4147-A177-3AD203B41FA5}">
                      <a16:colId xmlns:a16="http://schemas.microsoft.com/office/drawing/2014/main" xmlns="" val="2341818489"/>
                    </a:ext>
                  </a:extLst>
                </a:gridCol>
              </a:tblGrid>
              <a:tr h="1103423">
                <a:tc>
                  <a:txBody>
                    <a:bodyPr/>
                    <a:lstStyle/>
                    <a:p>
                      <a:pPr algn="ctr" rtl="0" fontAlgn="ctr"/>
                      <a:r>
                        <a:rPr lang="en-IN" sz="2400" b="1" i="0" u="none" strike="noStrike" dirty="0">
                          <a:solidFill>
                            <a:srgbClr val="FFFFFF"/>
                          </a:solidFill>
                          <a:effectLst/>
                          <a:latin typeface="Cambria" panose="02040503050406030204" pitchFamily="18" charset="0"/>
                        </a:rPr>
                        <a:t>Sr. No</a:t>
                      </a:r>
                    </a:p>
                  </a:txBody>
                  <a:tcPr marL="6143" marR="6143" marT="61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rtl="0" fontAlgn="ctr"/>
                      <a:r>
                        <a:rPr lang="en-IN" sz="2400" b="1" i="0" u="none" strike="noStrike" dirty="0">
                          <a:solidFill>
                            <a:srgbClr val="FFFFFF"/>
                          </a:solidFill>
                          <a:effectLst/>
                          <a:latin typeface="Cambria" panose="02040503050406030204" pitchFamily="18" charset="0"/>
                        </a:rPr>
                        <a:t>Supplier of Service </a:t>
                      </a:r>
                    </a:p>
                  </a:txBody>
                  <a:tcPr marL="6143" marR="6143" marT="61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rtl="0" fontAlgn="ctr"/>
                      <a:r>
                        <a:rPr lang="en-US" sz="2400" b="1" i="0" u="none" strike="noStrike" dirty="0">
                          <a:solidFill>
                            <a:srgbClr val="FFFFFF"/>
                          </a:solidFill>
                          <a:effectLst/>
                          <a:latin typeface="Cambria" panose="02040503050406030204" pitchFamily="18" charset="0"/>
                        </a:rPr>
                        <a:t>Recipient of Service - Person liable to pay tax under RCM</a:t>
                      </a:r>
                    </a:p>
                  </a:txBody>
                  <a:tcPr marL="6143" marR="6143" marT="61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rtl="0" fontAlgn="ctr"/>
                      <a:r>
                        <a:rPr lang="en-IN" sz="2400" b="1" i="0" u="none" strike="noStrike" dirty="0">
                          <a:solidFill>
                            <a:srgbClr val="FFFFFF"/>
                          </a:solidFill>
                          <a:effectLst/>
                          <a:latin typeface="Cambria" panose="02040503050406030204" pitchFamily="18" charset="0"/>
                        </a:rPr>
                        <a:t>Description </a:t>
                      </a:r>
                    </a:p>
                  </a:txBody>
                  <a:tcPr marL="6143" marR="6143" marT="61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xmlns="" val="2370526"/>
                  </a:ext>
                </a:extLst>
              </a:tr>
              <a:tr h="1103423">
                <a:tc>
                  <a:txBody>
                    <a:bodyPr/>
                    <a:lstStyle/>
                    <a:p>
                      <a:pPr algn="ctr" rtl="0" fontAlgn="ctr"/>
                      <a:r>
                        <a:rPr lang="en-IN" sz="2400" b="0" i="0" u="none" strike="noStrike" dirty="0">
                          <a:solidFill>
                            <a:srgbClr val="000000"/>
                          </a:solidFill>
                          <a:effectLst/>
                          <a:latin typeface="Cambria" panose="02040503050406030204" pitchFamily="18" charset="0"/>
                        </a:rPr>
                        <a:t>1</a:t>
                      </a:r>
                    </a:p>
                  </a:txBody>
                  <a:tcPr marL="6143" marR="6143" marT="61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tc>
                  <a:txBody>
                    <a:bodyPr/>
                    <a:lstStyle/>
                    <a:p>
                      <a:pPr algn="l" rtl="0" fontAlgn="ctr"/>
                      <a:r>
                        <a:rPr lang="en-IN" sz="2400" b="0" i="0" u="none" strike="noStrike" dirty="0">
                          <a:solidFill>
                            <a:srgbClr val="000000"/>
                          </a:solidFill>
                          <a:effectLst/>
                          <a:latin typeface="Cambria" panose="02040503050406030204" pitchFamily="18" charset="0"/>
                        </a:rPr>
                        <a:t>An arbitral tribunal.</a:t>
                      </a:r>
                    </a:p>
                  </a:txBody>
                  <a:tcPr marL="6143" marR="6143" marT="61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tc>
                  <a:txBody>
                    <a:bodyPr/>
                    <a:lstStyle/>
                    <a:p>
                      <a:pPr algn="l" rtl="0" fontAlgn="ctr"/>
                      <a:r>
                        <a:rPr lang="en-IN" sz="2400" b="0" i="0" u="none" strike="noStrike">
                          <a:solidFill>
                            <a:srgbClr val="000000"/>
                          </a:solidFill>
                          <a:effectLst/>
                          <a:latin typeface="Cambria" panose="02040503050406030204" pitchFamily="18" charset="0"/>
                        </a:rPr>
                        <a:t>Any business entity</a:t>
                      </a:r>
                    </a:p>
                  </a:txBody>
                  <a:tcPr marL="6143" marR="6143" marT="61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tc>
                  <a:txBody>
                    <a:bodyPr/>
                    <a:lstStyle/>
                    <a:p>
                      <a:pPr algn="l" rtl="0" fontAlgn="ctr"/>
                      <a:r>
                        <a:rPr lang="en-US" sz="2400" b="0" i="0" u="none" strike="noStrike">
                          <a:solidFill>
                            <a:srgbClr val="000000"/>
                          </a:solidFill>
                          <a:effectLst/>
                          <a:latin typeface="Cambria" panose="02040503050406030204" pitchFamily="18" charset="0"/>
                        </a:rPr>
                        <a:t>Services supplied by an arbitral tribunal to a business entity</a:t>
                      </a:r>
                    </a:p>
                  </a:txBody>
                  <a:tcPr marL="6143" marR="6143" marT="61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extLst>
                  <a:ext uri="{0D108BD9-81ED-4DB2-BD59-A6C34878D82A}">
                    <a16:rowId xmlns:a16="http://schemas.microsoft.com/office/drawing/2014/main" xmlns="" val="2026680822"/>
                  </a:ext>
                </a:extLst>
              </a:tr>
              <a:tr h="886649">
                <a:tc>
                  <a:txBody>
                    <a:bodyPr/>
                    <a:lstStyle/>
                    <a:p>
                      <a:pPr algn="ctr" rtl="0" fontAlgn="ctr"/>
                      <a:r>
                        <a:rPr lang="en-IN" sz="2400" b="0" i="0" u="none" strike="noStrike">
                          <a:solidFill>
                            <a:srgbClr val="000000"/>
                          </a:solidFill>
                          <a:effectLst/>
                          <a:latin typeface="Cambria" panose="02040503050406030204" pitchFamily="18" charset="0"/>
                        </a:rPr>
                        <a:t>2</a:t>
                      </a:r>
                    </a:p>
                  </a:txBody>
                  <a:tcPr marL="6143" marR="6143" marT="61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l" rtl="0" fontAlgn="ctr"/>
                      <a:r>
                        <a:rPr lang="en-US" sz="2400" b="0" i="0" u="none" strike="noStrike" dirty="0">
                          <a:solidFill>
                            <a:srgbClr val="000000"/>
                          </a:solidFill>
                          <a:effectLst/>
                          <a:latin typeface="Cambria" panose="02040503050406030204" pitchFamily="18" charset="0"/>
                        </a:rPr>
                        <a:t>Any person providing sponsorship service</a:t>
                      </a:r>
                    </a:p>
                  </a:txBody>
                  <a:tcPr marL="6143" marR="6143" marT="61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l" rtl="0" fontAlgn="ctr"/>
                      <a:r>
                        <a:rPr lang="en-US" sz="2400" b="0" i="0" u="none" strike="noStrike" dirty="0">
                          <a:solidFill>
                            <a:srgbClr val="000000"/>
                          </a:solidFill>
                          <a:effectLst/>
                          <a:latin typeface="Cambria" panose="02040503050406030204" pitchFamily="18" charset="0"/>
                        </a:rPr>
                        <a:t>Any body corporate or partnership firm</a:t>
                      </a:r>
                    </a:p>
                  </a:txBody>
                  <a:tcPr marL="6143" marR="6143" marT="61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l" rtl="0" fontAlgn="ctr"/>
                      <a:r>
                        <a:rPr lang="en-US" sz="2400" b="0" i="0" u="none" strike="noStrike">
                          <a:solidFill>
                            <a:srgbClr val="000000"/>
                          </a:solidFill>
                          <a:effectLst/>
                          <a:latin typeface="Cambria" panose="02040503050406030204" pitchFamily="18" charset="0"/>
                        </a:rPr>
                        <a:t>Services provided by way of sponsorship </a:t>
                      </a:r>
                    </a:p>
                  </a:txBody>
                  <a:tcPr marL="6143" marR="6143" marT="61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extLst>
                  <a:ext uri="{0D108BD9-81ED-4DB2-BD59-A6C34878D82A}">
                    <a16:rowId xmlns:a16="http://schemas.microsoft.com/office/drawing/2014/main" xmlns="" val="76678581"/>
                  </a:ext>
                </a:extLst>
              </a:tr>
              <a:tr h="1469183">
                <a:tc>
                  <a:txBody>
                    <a:bodyPr/>
                    <a:lstStyle/>
                    <a:p>
                      <a:pPr algn="ctr" rtl="0" fontAlgn="ctr"/>
                      <a:r>
                        <a:rPr lang="en-IN" sz="2400" b="0" i="0" u="none" strike="noStrike" dirty="0">
                          <a:solidFill>
                            <a:srgbClr val="000000"/>
                          </a:solidFill>
                          <a:effectLst/>
                          <a:latin typeface="Cambria" panose="02040503050406030204" pitchFamily="18" charset="0"/>
                        </a:rPr>
                        <a:t>3</a:t>
                      </a:r>
                    </a:p>
                  </a:txBody>
                  <a:tcPr marL="6143" marR="6143" marT="61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tc>
                  <a:txBody>
                    <a:bodyPr/>
                    <a:lstStyle/>
                    <a:p>
                      <a:pPr algn="l" rtl="0" fontAlgn="ctr"/>
                      <a:r>
                        <a:rPr lang="en-US" sz="2400" b="0" i="0" u="none" strike="noStrike" dirty="0">
                          <a:solidFill>
                            <a:srgbClr val="000000"/>
                          </a:solidFill>
                          <a:effectLst/>
                          <a:latin typeface="Cambria" panose="02040503050406030204" pitchFamily="18" charset="0"/>
                        </a:rPr>
                        <a:t>A director of a company/body corporate</a:t>
                      </a:r>
                    </a:p>
                  </a:txBody>
                  <a:tcPr marL="6143" marR="6143" marT="61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tc>
                  <a:txBody>
                    <a:bodyPr/>
                    <a:lstStyle/>
                    <a:p>
                      <a:pPr algn="l" rtl="0" fontAlgn="ctr"/>
                      <a:r>
                        <a:rPr lang="en-US" sz="2400" b="0" i="0" u="none" strike="noStrike" dirty="0">
                          <a:solidFill>
                            <a:srgbClr val="000000"/>
                          </a:solidFill>
                          <a:effectLst/>
                          <a:latin typeface="Cambria" panose="02040503050406030204" pitchFamily="18" charset="0"/>
                        </a:rPr>
                        <a:t>The company or a body corporate</a:t>
                      </a:r>
                    </a:p>
                  </a:txBody>
                  <a:tcPr marL="6143" marR="6143" marT="61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tc>
                  <a:txBody>
                    <a:bodyPr/>
                    <a:lstStyle/>
                    <a:p>
                      <a:pPr algn="l" rtl="0" fontAlgn="ctr"/>
                      <a:r>
                        <a:rPr lang="en-US" sz="2400" b="0" i="0" u="none" strike="noStrike" dirty="0">
                          <a:solidFill>
                            <a:srgbClr val="000000"/>
                          </a:solidFill>
                          <a:effectLst/>
                          <a:latin typeface="Cambria" panose="02040503050406030204" pitchFamily="18" charset="0"/>
                        </a:rPr>
                        <a:t>Services by a director of a company/body corporate to the said company/ body corporate.</a:t>
                      </a:r>
                    </a:p>
                  </a:txBody>
                  <a:tcPr marL="6143" marR="6143" marT="614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extLst>
                  <a:ext uri="{0D108BD9-81ED-4DB2-BD59-A6C34878D82A}">
                    <a16:rowId xmlns:a16="http://schemas.microsoft.com/office/drawing/2014/main" xmlns="" val="3460118057"/>
                  </a:ext>
                </a:extLst>
              </a:tr>
            </a:tbl>
          </a:graphicData>
        </a:graphic>
      </p:graphicFrame>
      <p:sp>
        <p:nvSpPr>
          <p:cNvPr id="3" name="Footer Placeholder 2">
            <a:extLst>
              <a:ext uri="{FF2B5EF4-FFF2-40B4-BE49-F238E27FC236}">
                <a16:creationId xmlns:a16="http://schemas.microsoft.com/office/drawing/2014/main" xmlns="" id="{7A0CB141-77C0-4ECD-AE46-8268AF858773}"/>
              </a:ext>
            </a:extLst>
          </p:cNvPr>
          <p:cNvSpPr>
            <a:spLocks noGrp="1"/>
          </p:cNvSpPr>
          <p:nvPr>
            <p:ph type="ftr" sz="quarter" idx="11"/>
          </p:nvPr>
        </p:nvSpPr>
        <p:spPr/>
        <p:txBody>
          <a:bodyPr/>
          <a:lstStyle/>
          <a:p>
            <a:r>
              <a:rPr lang="en-US"/>
              <a:t>Hiregange and Associates</a:t>
            </a:r>
            <a:endParaRPr lang="en-US" dirty="0"/>
          </a:p>
        </p:txBody>
      </p:sp>
    </p:spTree>
    <p:extLst>
      <p:ext uri="{BB962C8B-B14F-4D97-AF65-F5344CB8AC3E}">
        <p14:creationId xmlns:p14="http://schemas.microsoft.com/office/powerpoint/2010/main" val="19345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DFA0266F-8770-403F-947B-6202B7A05F46}"/>
              </a:ext>
            </a:extLst>
          </p:cNvPr>
          <p:cNvSpPr>
            <a:spLocks noGrp="1"/>
          </p:cNvSpPr>
          <p:nvPr>
            <p:ph type="sldNum" sz="quarter" idx="4"/>
          </p:nvPr>
        </p:nvSpPr>
        <p:spPr/>
        <p:txBody>
          <a:bodyPr/>
          <a:lstStyle/>
          <a:p>
            <a:fld id="{C37E4FB1-AD43-40BE-A2D5-51E31E25039B}" type="slidenum">
              <a:rPr lang="en-IN" smtClean="0"/>
              <a:pPr/>
              <a:t>16</a:t>
            </a:fld>
            <a:endParaRPr lang="en-IN" dirty="0"/>
          </a:p>
        </p:txBody>
      </p:sp>
      <p:graphicFrame>
        <p:nvGraphicFramePr>
          <p:cNvPr id="10" name="Table 9">
            <a:extLst>
              <a:ext uri="{FF2B5EF4-FFF2-40B4-BE49-F238E27FC236}">
                <a16:creationId xmlns:a16="http://schemas.microsoft.com/office/drawing/2014/main" xmlns="" id="{9B590BC1-68B8-41A7-952D-AECD5CE5E97F}"/>
              </a:ext>
            </a:extLst>
          </p:cNvPr>
          <p:cNvGraphicFramePr>
            <a:graphicFrameLocks noGrp="1"/>
          </p:cNvGraphicFramePr>
          <p:nvPr>
            <p:extLst>
              <p:ext uri="{D42A27DB-BD31-4B8C-83A1-F6EECF244321}">
                <p14:modId xmlns:p14="http://schemas.microsoft.com/office/powerpoint/2010/main" val="1826610016"/>
              </p:ext>
            </p:extLst>
          </p:nvPr>
        </p:nvGraphicFramePr>
        <p:xfrm>
          <a:off x="327027" y="1230925"/>
          <a:ext cx="11026776" cy="5149754"/>
        </p:xfrm>
        <a:graphic>
          <a:graphicData uri="http://schemas.openxmlformats.org/drawingml/2006/table">
            <a:tbl>
              <a:tblPr firstRow="1" bandRow="1"/>
              <a:tblGrid>
                <a:gridCol w="840595">
                  <a:extLst>
                    <a:ext uri="{9D8B030D-6E8A-4147-A177-3AD203B41FA5}">
                      <a16:colId xmlns:a16="http://schemas.microsoft.com/office/drawing/2014/main" xmlns="" val="3665354797"/>
                    </a:ext>
                  </a:extLst>
                </a:gridCol>
                <a:gridCol w="3151164">
                  <a:extLst>
                    <a:ext uri="{9D8B030D-6E8A-4147-A177-3AD203B41FA5}">
                      <a16:colId xmlns:a16="http://schemas.microsoft.com/office/drawing/2014/main" xmlns="" val="1199960983"/>
                    </a:ext>
                  </a:extLst>
                </a:gridCol>
                <a:gridCol w="3066756">
                  <a:extLst>
                    <a:ext uri="{9D8B030D-6E8A-4147-A177-3AD203B41FA5}">
                      <a16:colId xmlns:a16="http://schemas.microsoft.com/office/drawing/2014/main" xmlns="" val="2539245343"/>
                    </a:ext>
                  </a:extLst>
                </a:gridCol>
                <a:gridCol w="3968261">
                  <a:extLst>
                    <a:ext uri="{9D8B030D-6E8A-4147-A177-3AD203B41FA5}">
                      <a16:colId xmlns:a16="http://schemas.microsoft.com/office/drawing/2014/main" xmlns="" val="518911912"/>
                    </a:ext>
                  </a:extLst>
                </a:gridCol>
              </a:tblGrid>
              <a:tr h="917873">
                <a:tc>
                  <a:txBody>
                    <a:bodyPr/>
                    <a:lstStyle/>
                    <a:p>
                      <a:pPr algn="l" rtl="0" fontAlgn="ctr"/>
                      <a:r>
                        <a:rPr lang="en-IN" sz="2000" b="1" i="0" u="none" strike="noStrike" dirty="0">
                          <a:solidFill>
                            <a:srgbClr val="FFFFFF"/>
                          </a:solidFill>
                          <a:effectLst/>
                          <a:latin typeface="Cambria" panose="02040503050406030204" pitchFamily="18" charset="0"/>
                        </a:rPr>
                        <a:t>Sr. No</a:t>
                      </a:r>
                    </a:p>
                  </a:txBody>
                  <a:tcPr marL="3473" marR="3473" marT="34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l" rtl="0" fontAlgn="ctr"/>
                      <a:r>
                        <a:rPr lang="en-IN" sz="2000" b="1" i="0" u="none" strike="noStrike">
                          <a:solidFill>
                            <a:srgbClr val="FFFFFF"/>
                          </a:solidFill>
                          <a:effectLst/>
                          <a:latin typeface="Cambria" panose="02040503050406030204" pitchFamily="18" charset="0"/>
                        </a:rPr>
                        <a:t>Supplier of Service </a:t>
                      </a:r>
                    </a:p>
                  </a:txBody>
                  <a:tcPr marL="3473" marR="3473" marT="34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l" rtl="0" fontAlgn="ctr"/>
                      <a:r>
                        <a:rPr lang="en-US" sz="2000" b="1" i="0" u="none" strike="noStrike">
                          <a:solidFill>
                            <a:srgbClr val="FFFFFF"/>
                          </a:solidFill>
                          <a:effectLst/>
                          <a:latin typeface="Cambria" panose="02040503050406030204" pitchFamily="18" charset="0"/>
                        </a:rPr>
                        <a:t>Recipient of Service - Person liable to pay tax under RCM</a:t>
                      </a:r>
                    </a:p>
                  </a:txBody>
                  <a:tcPr marL="3473" marR="3473" marT="34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l" rtl="0" fontAlgn="ctr"/>
                      <a:r>
                        <a:rPr lang="en-IN" sz="2000" b="1" i="0" u="none" strike="noStrike" dirty="0">
                          <a:solidFill>
                            <a:srgbClr val="FFFFFF"/>
                          </a:solidFill>
                          <a:effectLst/>
                          <a:latin typeface="Cambria" panose="02040503050406030204" pitchFamily="18" charset="0"/>
                        </a:rPr>
                        <a:t>Description </a:t>
                      </a:r>
                    </a:p>
                  </a:txBody>
                  <a:tcPr marL="3473" marR="3473" marT="34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xmlns="" val="1993673624"/>
                  </a:ext>
                </a:extLst>
              </a:tr>
              <a:tr h="996569">
                <a:tc>
                  <a:txBody>
                    <a:bodyPr/>
                    <a:lstStyle/>
                    <a:p>
                      <a:pPr algn="ctr" rtl="0" fontAlgn="ctr"/>
                      <a:r>
                        <a:rPr lang="en-IN" sz="2000" b="0" i="0" u="none" strike="noStrike" dirty="0">
                          <a:solidFill>
                            <a:srgbClr val="000000"/>
                          </a:solidFill>
                          <a:effectLst/>
                          <a:latin typeface="Cambria" panose="02040503050406030204" pitchFamily="18" charset="0"/>
                        </a:rPr>
                        <a:t>4</a:t>
                      </a:r>
                    </a:p>
                  </a:txBody>
                  <a:tcPr marL="3473" marR="3473" marT="34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tc>
                  <a:txBody>
                    <a:bodyPr/>
                    <a:lstStyle/>
                    <a:p>
                      <a:pPr algn="l" rtl="0" fontAlgn="ctr"/>
                      <a:r>
                        <a:rPr lang="en-IN" sz="2000" b="0" i="0" u="none" strike="noStrike" dirty="0">
                          <a:solidFill>
                            <a:srgbClr val="000000"/>
                          </a:solidFill>
                          <a:effectLst/>
                          <a:latin typeface="Cambria" panose="02040503050406030204" pitchFamily="18" charset="0"/>
                        </a:rPr>
                        <a:t>An insurance agent</a:t>
                      </a:r>
                    </a:p>
                  </a:txBody>
                  <a:tcPr marL="3473" marR="3473" marT="34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tc>
                  <a:txBody>
                    <a:bodyPr/>
                    <a:lstStyle/>
                    <a:p>
                      <a:pPr algn="l" rtl="0" fontAlgn="ctr"/>
                      <a:r>
                        <a:rPr lang="en-US" sz="2000" b="0" i="0" u="none" strike="noStrike" dirty="0">
                          <a:solidFill>
                            <a:srgbClr val="000000"/>
                          </a:solidFill>
                          <a:effectLst/>
                          <a:latin typeface="Cambria" panose="02040503050406030204" pitchFamily="18" charset="0"/>
                        </a:rPr>
                        <a:t>Any person carrying on insurance business.</a:t>
                      </a:r>
                    </a:p>
                  </a:txBody>
                  <a:tcPr marL="3473" marR="3473" marT="34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tc>
                  <a:txBody>
                    <a:bodyPr/>
                    <a:lstStyle/>
                    <a:p>
                      <a:pPr algn="l" rtl="0" fontAlgn="ctr"/>
                      <a:r>
                        <a:rPr lang="en-US" sz="2000" b="0" i="0" u="none" strike="noStrike">
                          <a:solidFill>
                            <a:srgbClr val="000000"/>
                          </a:solidFill>
                          <a:effectLst/>
                          <a:latin typeface="Cambria" panose="02040503050406030204" pitchFamily="18" charset="0"/>
                        </a:rPr>
                        <a:t>Services by an insurance agent to any person carrying on insurance business.</a:t>
                      </a:r>
                    </a:p>
                  </a:txBody>
                  <a:tcPr marL="3473" marR="3473" marT="34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extLst>
                  <a:ext uri="{0D108BD9-81ED-4DB2-BD59-A6C34878D82A}">
                    <a16:rowId xmlns:a16="http://schemas.microsoft.com/office/drawing/2014/main" xmlns="" val="3144621505"/>
                  </a:ext>
                </a:extLst>
              </a:tr>
              <a:tr h="996569">
                <a:tc>
                  <a:txBody>
                    <a:bodyPr/>
                    <a:lstStyle/>
                    <a:p>
                      <a:pPr algn="ctr" rtl="0" fontAlgn="ctr"/>
                      <a:r>
                        <a:rPr lang="en-IN" sz="2000" b="0" i="0" u="none" strike="noStrike" dirty="0">
                          <a:solidFill>
                            <a:srgbClr val="000000"/>
                          </a:solidFill>
                          <a:effectLst/>
                          <a:latin typeface="Cambria" panose="02040503050406030204" pitchFamily="18" charset="0"/>
                        </a:rPr>
                        <a:t>5</a:t>
                      </a:r>
                    </a:p>
                  </a:txBody>
                  <a:tcPr marL="3473" marR="3473" marT="34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l" rtl="0" fontAlgn="ctr"/>
                      <a:r>
                        <a:rPr lang="en-IN" sz="2000" b="0" i="0" u="none" strike="noStrike" dirty="0">
                          <a:solidFill>
                            <a:srgbClr val="000000"/>
                          </a:solidFill>
                          <a:effectLst/>
                          <a:latin typeface="Cambria" panose="02040503050406030204" pitchFamily="18" charset="0"/>
                        </a:rPr>
                        <a:t>A recovery agent</a:t>
                      </a:r>
                    </a:p>
                  </a:txBody>
                  <a:tcPr marL="3473" marR="3473" marT="34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l" rtl="0" fontAlgn="ctr"/>
                      <a:r>
                        <a:rPr lang="en-US" sz="2000" b="0" i="0" u="none" strike="noStrike">
                          <a:solidFill>
                            <a:srgbClr val="000000"/>
                          </a:solidFill>
                          <a:effectLst/>
                          <a:latin typeface="Cambria" panose="02040503050406030204" pitchFamily="18" charset="0"/>
                        </a:rPr>
                        <a:t>A banking company or a financial institution or a NBFC</a:t>
                      </a:r>
                    </a:p>
                  </a:txBody>
                  <a:tcPr marL="3473" marR="3473" marT="34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l" rtl="0" fontAlgn="ctr"/>
                      <a:r>
                        <a:rPr lang="en-US" sz="2000" b="0" i="0" u="none" strike="noStrike">
                          <a:solidFill>
                            <a:srgbClr val="000000"/>
                          </a:solidFill>
                          <a:effectLst/>
                          <a:latin typeface="Cambria" panose="02040503050406030204" pitchFamily="18" charset="0"/>
                        </a:rPr>
                        <a:t>Services by a recovery agent to a banking company/ financial institution or a NBFC</a:t>
                      </a:r>
                    </a:p>
                  </a:txBody>
                  <a:tcPr marL="3473" marR="3473" marT="34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extLst>
                  <a:ext uri="{0D108BD9-81ED-4DB2-BD59-A6C34878D82A}">
                    <a16:rowId xmlns:a16="http://schemas.microsoft.com/office/drawing/2014/main" xmlns="" val="503552954"/>
                  </a:ext>
                </a:extLst>
              </a:tr>
              <a:tr h="2238743">
                <a:tc>
                  <a:txBody>
                    <a:bodyPr/>
                    <a:lstStyle/>
                    <a:p>
                      <a:pPr algn="ctr" rtl="0" fontAlgn="ctr"/>
                      <a:r>
                        <a:rPr lang="en-IN" sz="2000" b="0" i="0" u="none" strike="noStrike" dirty="0">
                          <a:solidFill>
                            <a:srgbClr val="000000"/>
                          </a:solidFill>
                          <a:effectLst/>
                          <a:latin typeface="Cambria" panose="02040503050406030204" pitchFamily="18" charset="0"/>
                        </a:rPr>
                        <a:t>6</a:t>
                      </a:r>
                    </a:p>
                  </a:txBody>
                  <a:tcPr marL="3473" marR="3473" marT="34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tc>
                  <a:txBody>
                    <a:bodyPr/>
                    <a:lstStyle/>
                    <a:p>
                      <a:pPr algn="l" rtl="0" fontAlgn="ctr"/>
                      <a:r>
                        <a:rPr lang="en-US" sz="2000" b="0" i="0" u="none" strike="noStrike">
                          <a:solidFill>
                            <a:srgbClr val="000000"/>
                          </a:solidFill>
                          <a:effectLst/>
                          <a:latin typeface="Cambria" panose="02040503050406030204" pitchFamily="18" charset="0"/>
                        </a:rPr>
                        <a:t>Author or music composer, photographer, artist, or the like</a:t>
                      </a:r>
                    </a:p>
                  </a:txBody>
                  <a:tcPr marL="3473" marR="3473" marT="34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tc>
                  <a:txBody>
                    <a:bodyPr/>
                    <a:lstStyle/>
                    <a:p>
                      <a:pPr algn="l" rtl="0" fontAlgn="ctr"/>
                      <a:r>
                        <a:rPr lang="en-US" sz="2000" b="0" i="0" u="none" strike="noStrike" dirty="0">
                          <a:solidFill>
                            <a:srgbClr val="000000"/>
                          </a:solidFill>
                          <a:effectLst/>
                          <a:latin typeface="Cambria" panose="02040503050406030204" pitchFamily="18" charset="0"/>
                        </a:rPr>
                        <a:t>Publisher, music company, producer or the like.</a:t>
                      </a:r>
                    </a:p>
                  </a:txBody>
                  <a:tcPr marL="3473" marR="3473" marT="34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tc>
                  <a:txBody>
                    <a:bodyPr/>
                    <a:lstStyle/>
                    <a:p>
                      <a:pPr algn="l" rtl="0" fontAlgn="ctr"/>
                      <a:r>
                        <a:rPr lang="en-US" sz="2000" b="0" i="0" u="none" strike="noStrike" dirty="0">
                          <a:solidFill>
                            <a:srgbClr val="000000"/>
                          </a:solidFill>
                          <a:effectLst/>
                          <a:latin typeface="Cambria" panose="02040503050406030204" pitchFamily="18" charset="0"/>
                        </a:rPr>
                        <a:t>Supply by way of transfer or permitting the use or enjoyment of a copyright relating to original literary, dramatic, musical or artistic works to a publisher, music company, producer or the like.</a:t>
                      </a:r>
                    </a:p>
                  </a:txBody>
                  <a:tcPr marL="3473" marR="3473" marT="34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extLst>
                  <a:ext uri="{0D108BD9-81ED-4DB2-BD59-A6C34878D82A}">
                    <a16:rowId xmlns:a16="http://schemas.microsoft.com/office/drawing/2014/main" xmlns="" val="853326266"/>
                  </a:ext>
                </a:extLst>
              </a:tr>
            </a:tbl>
          </a:graphicData>
        </a:graphic>
      </p:graphicFrame>
      <p:sp>
        <p:nvSpPr>
          <p:cNvPr id="11" name="Text Placeholder 1">
            <a:extLst>
              <a:ext uri="{FF2B5EF4-FFF2-40B4-BE49-F238E27FC236}">
                <a16:creationId xmlns:a16="http://schemas.microsoft.com/office/drawing/2014/main" xmlns="" id="{F75E2151-B62D-4A00-B707-A409553BA48A}"/>
              </a:ext>
            </a:extLst>
          </p:cNvPr>
          <p:cNvSpPr>
            <a:spLocks noGrp="1"/>
          </p:cNvSpPr>
          <p:nvPr>
            <p:ph type="body" sz="quarter" idx="14"/>
          </p:nvPr>
        </p:nvSpPr>
        <p:spPr>
          <a:xfrm>
            <a:off x="327025" y="164881"/>
            <a:ext cx="8407400" cy="585787"/>
          </a:xfrm>
        </p:spPr>
        <p:txBody>
          <a:bodyPr/>
          <a:lstStyle/>
          <a:p>
            <a:r>
              <a:rPr lang="en-IN" b="1" dirty="0"/>
              <a:t>RCM - Others</a:t>
            </a:r>
          </a:p>
        </p:txBody>
      </p:sp>
      <p:sp>
        <p:nvSpPr>
          <p:cNvPr id="2" name="Footer Placeholder 1">
            <a:extLst>
              <a:ext uri="{FF2B5EF4-FFF2-40B4-BE49-F238E27FC236}">
                <a16:creationId xmlns:a16="http://schemas.microsoft.com/office/drawing/2014/main" xmlns="" id="{04DD4033-0C08-42C7-8F51-DC117542315A}"/>
              </a:ext>
            </a:extLst>
          </p:cNvPr>
          <p:cNvSpPr>
            <a:spLocks noGrp="1"/>
          </p:cNvSpPr>
          <p:nvPr>
            <p:ph type="ftr" sz="quarter" idx="11"/>
          </p:nvPr>
        </p:nvSpPr>
        <p:spPr/>
        <p:txBody>
          <a:bodyPr/>
          <a:lstStyle/>
          <a:p>
            <a:r>
              <a:rPr lang="en-US"/>
              <a:t>Hiregange and Associates</a:t>
            </a:r>
            <a:endParaRPr lang="en-US" dirty="0"/>
          </a:p>
        </p:txBody>
      </p:sp>
    </p:spTree>
    <p:extLst>
      <p:ext uri="{BB962C8B-B14F-4D97-AF65-F5344CB8AC3E}">
        <p14:creationId xmlns:p14="http://schemas.microsoft.com/office/powerpoint/2010/main" val="1765329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C562AA98-3B30-478B-B3F3-DB1A30ED697D}"/>
              </a:ext>
            </a:extLst>
          </p:cNvPr>
          <p:cNvSpPr>
            <a:spLocks noGrp="1"/>
          </p:cNvSpPr>
          <p:nvPr>
            <p:ph type="sldNum" sz="quarter" idx="4"/>
          </p:nvPr>
        </p:nvSpPr>
        <p:spPr/>
        <p:txBody>
          <a:bodyPr/>
          <a:lstStyle/>
          <a:p>
            <a:fld id="{C37E4FB1-AD43-40BE-A2D5-51E31E25039B}" type="slidenum">
              <a:rPr lang="en-IN" smtClean="0"/>
              <a:pPr/>
              <a:t>17</a:t>
            </a:fld>
            <a:endParaRPr lang="en-IN" dirty="0"/>
          </a:p>
        </p:txBody>
      </p:sp>
      <p:graphicFrame>
        <p:nvGraphicFramePr>
          <p:cNvPr id="8" name="Table 7">
            <a:extLst>
              <a:ext uri="{FF2B5EF4-FFF2-40B4-BE49-F238E27FC236}">
                <a16:creationId xmlns:a16="http://schemas.microsoft.com/office/drawing/2014/main" xmlns="" id="{3F6BA0C5-6792-413B-A242-C49CFBC914A5}"/>
              </a:ext>
            </a:extLst>
          </p:cNvPr>
          <p:cNvGraphicFramePr>
            <a:graphicFrameLocks noGrp="1"/>
          </p:cNvGraphicFramePr>
          <p:nvPr>
            <p:extLst>
              <p:ext uri="{D42A27DB-BD31-4B8C-83A1-F6EECF244321}">
                <p14:modId xmlns:p14="http://schemas.microsoft.com/office/powerpoint/2010/main" val="1919038092"/>
              </p:ext>
            </p:extLst>
          </p:nvPr>
        </p:nvGraphicFramePr>
        <p:xfrm>
          <a:off x="327024" y="1188624"/>
          <a:ext cx="11026778" cy="4922469"/>
        </p:xfrm>
        <a:graphic>
          <a:graphicData uri="http://schemas.openxmlformats.org/drawingml/2006/table">
            <a:tbl>
              <a:tblPr firstRow="1" bandRow="1"/>
              <a:tblGrid>
                <a:gridCol w="910933">
                  <a:extLst>
                    <a:ext uri="{9D8B030D-6E8A-4147-A177-3AD203B41FA5}">
                      <a16:colId xmlns:a16="http://schemas.microsoft.com/office/drawing/2014/main" xmlns="" val="1204819604"/>
                    </a:ext>
                  </a:extLst>
                </a:gridCol>
                <a:gridCol w="3207435">
                  <a:extLst>
                    <a:ext uri="{9D8B030D-6E8A-4147-A177-3AD203B41FA5}">
                      <a16:colId xmlns:a16="http://schemas.microsoft.com/office/drawing/2014/main" xmlns="" val="818553389"/>
                    </a:ext>
                  </a:extLst>
                </a:gridCol>
                <a:gridCol w="3727939">
                  <a:extLst>
                    <a:ext uri="{9D8B030D-6E8A-4147-A177-3AD203B41FA5}">
                      <a16:colId xmlns:a16="http://schemas.microsoft.com/office/drawing/2014/main" xmlns="" val="364196910"/>
                    </a:ext>
                  </a:extLst>
                </a:gridCol>
                <a:gridCol w="3180471">
                  <a:extLst>
                    <a:ext uri="{9D8B030D-6E8A-4147-A177-3AD203B41FA5}">
                      <a16:colId xmlns:a16="http://schemas.microsoft.com/office/drawing/2014/main" xmlns="" val="1763743129"/>
                    </a:ext>
                  </a:extLst>
                </a:gridCol>
              </a:tblGrid>
              <a:tr h="1056623">
                <a:tc>
                  <a:txBody>
                    <a:bodyPr/>
                    <a:lstStyle/>
                    <a:p>
                      <a:pPr algn="l" rtl="0" fontAlgn="ctr"/>
                      <a:r>
                        <a:rPr lang="en-IN" sz="2300" b="1" i="0" u="none" strike="noStrike">
                          <a:solidFill>
                            <a:srgbClr val="FFFFFF"/>
                          </a:solidFill>
                          <a:effectLst/>
                          <a:latin typeface="Cambria" panose="02040503050406030204" pitchFamily="18" charset="0"/>
                        </a:rPr>
                        <a:t>Sr. No</a:t>
                      </a:r>
                    </a:p>
                  </a:txBody>
                  <a:tcPr marL="5063" marR="5063" marT="50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l" rtl="0" fontAlgn="ctr"/>
                      <a:r>
                        <a:rPr lang="en-IN" sz="2300" b="1" i="0" u="none" strike="noStrike">
                          <a:solidFill>
                            <a:srgbClr val="FFFFFF"/>
                          </a:solidFill>
                          <a:effectLst/>
                          <a:latin typeface="Cambria" panose="02040503050406030204" pitchFamily="18" charset="0"/>
                        </a:rPr>
                        <a:t>Supplier of Service </a:t>
                      </a:r>
                    </a:p>
                  </a:txBody>
                  <a:tcPr marL="5063" marR="5063" marT="50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l" rtl="0" fontAlgn="ctr"/>
                      <a:r>
                        <a:rPr lang="en-US" sz="2300" b="1" i="0" u="none" strike="noStrike">
                          <a:solidFill>
                            <a:srgbClr val="FFFFFF"/>
                          </a:solidFill>
                          <a:effectLst/>
                          <a:latin typeface="Cambria" panose="02040503050406030204" pitchFamily="18" charset="0"/>
                        </a:rPr>
                        <a:t>Recipient of Service - Person liable to pay tax under RCM</a:t>
                      </a:r>
                    </a:p>
                  </a:txBody>
                  <a:tcPr marL="5063" marR="5063" marT="50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l" rtl="0" fontAlgn="ctr"/>
                      <a:r>
                        <a:rPr lang="en-IN" sz="2300" b="1" i="0" u="none" strike="noStrike" dirty="0">
                          <a:solidFill>
                            <a:srgbClr val="FFFFFF"/>
                          </a:solidFill>
                          <a:effectLst/>
                          <a:latin typeface="Cambria" panose="02040503050406030204" pitchFamily="18" charset="0"/>
                        </a:rPr>
                        <a:t>Description </a:t>
                      </a:r>
                    </a:p>
                  </a:txBody>
                  <a:tcPr marL="5063" marR="5063" marT="50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xmlns="" val="828490307"/>
                  </a:ext>
                </a:extLst>
              </a:tr>
              <a:tr h="1757663">
                <a:tc>
                  <a:txBody>
                    <a:bodyPr/>
                    <a:lstStyle/>
                    <a:p>
                      <a:pPr algn="ctr" rtl="0" fontAlgn="ctr"/>
                      <a:r>
                        <a:rPr lang="en-IN" sz="2300" b="0" i="0" u="none" strike="noStrike" dirty="0">
                          <a:solidFill>
                            <a:srgbClr val="000000"/>
                          </a:solidFill>
                          <a:effectLst/>
                          <a:latin typeface="Cambria" panose="02040503050406030204" pitchFamily="18" charset="0"/>
                        </a:rPr>
                        <a:t>7</a:t>
                      </a:r>
                    </a:p>
                  </a:txBody>
                  <a:tcPr marL="5063" marR="5063" marT="50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tc>
                  <a:txBody>
                    <a:bodyPr/>
                    <a:lstStyle/>
                    <a:p>
                      <a:pPr algn="l" rtl="0" fontAlgn="ctr"/>
                      <a:r>
                        <a:rPr lang="en-US" sz="2300" b="0" i="0" u="none" strike="noStrike" dirty="0">
                          <a:solidFill>
                            <a:srgbClr val="000000"/>
                          </a:solidFill>
                          <a:effectLst/>
                          <a:latin typeface="Cambria" panose="02040503050406030204" pitchFamily="18" charset="0"/>
                        </a:rPr>
                        <a:t>Any person Located in a non-taxable territory</a:t>
                      </a:r>
                    </a:p>
                  </a:txBody>
                  <a:tcPr marL="5063" marR="5063" marT="50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tc>
                  <a:txBody>
                    <a:bodyPr/>
                    <a:lstStyle/>
                    <a:p>
                      <a:pPr algn="l" rtl="0" fontAlgn="ctr"/>
                      <a:r>
                        <a:rPr lang="en-US" sz="2300" b="0" i="0" u="none" strike="noStrike" dirty="0">
                          <a:solidFill>
                            <a:srgbClr val="000000"/>
                          </a:solidFill>
                          <a:effectLst/>
                          <a:latin typeface="Cambria" panose="02040503050406030204" pitchFamily="18" charset="0"/>
                        </a:rPr>
                        <a:t>Any person located in the taxable territory other than non-taxable online recipient.</a:t>
                      </a:r>
                    </a:p>
                  </a:txBody>
                  <a:tcPr marL="5063" marR="5063" marT="50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tc>
                  <a:txBody>
                    <a:bodyPr/>
                    <a:lstStyle/>
                    <a:p>
                      <a:pPr algn="l" rtl="0" fontAlgn="ctr"/>
                      <a:r>
                        <a:rPr lang="en-US" sz="2300" b="0" i="0" u="none" strike="noStrike">
                          <a:solidFill>
                            <a:srgbClr val="000000"/>
                          </a:solidFill>
                          <a:effectLst/>
                          <a:latin typeface="Cambria" panose="02040503050406030204" pitchFamily="18" charset="0"/>
                        </a:rPr>
                        <a:t>Any service by any person is located in non-taxable territory to any person other than non-taxable online recipient.</a:t>
                      </a:r>
                    </a:p>
                  </a:txBody>
                  <a:tcPr marL="5063" marR="5063" marT="50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extLst>
                  <a:ext uri="{0D108BD9-81ED-4DB2-BD59-A6C34878D82A}">
                    <a16:rowId xmlns:a16="http://schemas.microsoft.com/office/drawing/2014/main" xmlns="" val="4237107863"/>
                  </a:ext>
                </a:extLst>
              </a:tr>
              <a:tr h="2108183">
                <a:tc>
                  <a:txBody>
                    <a:bodyPr/>
                    <a:lstStyle/>
                    <a:p>
                      <a:pPr algn="ctr" rtl="0" fontAlgn="ctr"/>
                      <a:r>
                        <a:rPr lang="en-IN" sz="2300" b="0" i="0" u="none" strike="noStrike" dirty="0">
                          <a:solidFill>
                            <a:srgbClr val="000000"/>
                          </a:solidFill>
                          <a:effectLst/>
                          <a:latin typeface="Cambria" panose="02040503050406030204" pitchFamily="18" charset="0"/>
                        </a:rPr>
                        <a:t>8</a:t>
                      </a:r>
                    </a:p>
                  </a:txBody>
                  <a:tcPr marL="5063" marR="5063" marT="50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l" rtl="0" fontAlgn="ctr"/>
                      <a:r>
                        <a:rPr lang="en-IN" sz="2300" b="0" i="0" u="none" strike="noStrike">
                          <a:solidFill>
                            <a:srgbClr val="000000"/>
                          </a:solidFill>
                          <a:effectLst/>
                          <a:latin typeface="Cambria" panose="02040503050406030204" pitchFamily="18" charset="0"/>
                        </a:rPr>
                        <a:t>A person located in non-taxable territory</a:t>
                      </a:r>
                    </a:p>
                  </a:txBody>
                  <a:tcPr marL="5063" marR="5063" marT="50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l" rtl="0" fontAlgn="ctr"/>
                      <a:r>
                        <a:rPr lang="en-US" sz="2300" b="0" i="0" u="none" strike="noStrike" dirty="0">
                          <a:solidFill>
                            <a:srgbClr val="000000"/>
                          </a:solidFill>
                          <a:effectLst/>
                          <a:latin typeface="Cambria" panose="02040503050406030204" pitchFamily="18" charset="0"/>
                        </a:rPr>
                        <a:t>Importer as u/s 2(26) of Customs Act located in taxable territory.</a:t>
                      </a:r>
                    </a:p>
                  </a:txBody>
                  <a:tcPr marL="5063" marR="5063" marT="50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l" rtl="0" fontAlgn="ctr"/>
                      <a:r>
                        <a:rPr lang="en-US" sz="2300" b="0" i="0" u="none" strike="noStrike" dirty="0">
                          <a:solidFill>
                            <a:srgbClr val="000000"/>
                          </a:solidFill>
                          <a:effectLst/>
                          <a:latin typeface="Cambria" panose="02040503050406030204" pitchFamily="18" charset="0"/>
                        </a:rPr>
                        <a:t>Services by way of transportation of goods by vessel from a place outside India up to customs station of clearance in India.*</a:t>
                      </a:r>
                    </a:p>
                  </a:txBody>
                  <a:tcPr marL="5063" marR="5063" marT="50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extLst>
                  <a:ext uri="{0D108BD9-81ED-4DB2-BD59-A6C34878D82A}">
                    <a16:rowId xmlns:a16="http://schemas.microsoft.com/office/drawing/2014/main" xmlns="" val="1416782820"/>
                  </a:ext>
                </a:extLst>
              </a:tr>
            </a:tbl>
          </a:graphicData>
        </a:graphic>
      </p:graphicFrame>
      <p:sp>
        <p:nvSpPr>
          <p:cNvPr id="9" name="Text Placeholder 1">
            <a:extLst>
              <a:ext uri="{FF2B5EF4-FFF2-40B4-BE49-F238E27FC236}">
                <a16:creationId xmlns:a16="http://schemas.microsoft.com/office/drawing/2014/main" xmlns="" id="{97477A84-4E6C-4CE6-B2F5-5EBB6BBFFA84}"/>
              </a:ext>
            </a:extLst>
          </p:cNvPr>
          <p:cNvSpPr>
            <a:spLocks noGrp="1"/>
          </p:cNvSpPr>
          <p:nvPr>
            <p:ph type="body" sz="quarter" idx="14"/>
          </p:nvPr>
        </p:nvSpPr>
        <p:spPr>
          <a:xfrm>
            <a:off x="327025" y="150813"/>
            <a:ext cx="8407400" cy="585787"/>
          </a:xfrm>
        </p:spPr>
        <p:txBody>
          <a:bodyPr/>
          <a:lstStyle/>
          <a:p>
            <a:r>
              <a:rPr lang="en-IN" b="1" dirty="0"/>
              <a:t>RCM - Others</a:t>
            </a:r>
          </a:p>
        </p:txBody>
      </p:sp>
      <p:sp>
        <p:nvSpPr>
          <p:cNvPr id="10" name="TextBox 9">
            <a:extLst>
              <a:ext uri="{FF2B5EF4-FFF2-40B4-BE49-F238E27FC236}">
                <a16:creationId xmlns:a16="http://schemas.microsoft.com/office/drawing/2014/main" xmlns="" id="{8D289EF8-7457-41E5-8ABC-F70E2A17078E}"/>
              </a:ext>
            </a:extLst>
          </p:cNvPr>
          <p:cNvSpPr txBox="1"/>
          <p:nvPr/>
        </p:nvSpPr>
        <p:spPr>
          <a:xfrm>
            <a:off x="327025" y="6036940"/>
            <a:ext cx="10716115" cy="430887"/>
          </a:xfrm>
          <a:prstGeom prst="rect">
            <a:avLst/>
          </a:prstGeom>
          <a:noFill/>
        </p:spPr>
        <p:txBody>
          <a:bodyPr wrap="square" rtlCol="0">
            <a:spAutoFit/>
          </a:bodyPr>
          <a:lstStyle/>
          <a:p>
            <a:r>
              <a:rPr lang="en-US" sz="2200" b="1" i="1" dirty="0">
                <a:latin typeface="Cambria" pitchFamily="18" charset="0"/>
                <a:ea typeface="Cambria" pitchFamily="18" charset="0"/>
              </a:rPr>
              <a:t>* </a:t>
            </a:r>
            <a:r>
              <a:rPr lang="en-US" sz="2200" b="1" i="1" u="sng" dirty="0">
                <a:latin typeface="Cambria" pitchFamily="18" charset="0"/>
                <a:ea typeface="Cambria" pitchFamily="18" charset="0"/>
              </a:rPr>
              <a:t>Note:</a:t>
            </a:r>
            <a:r>
              <a:rPr lang="en-US" sz="2200" dirty="0">
                <a:latin typeface="Cambria" pitchFamily="18" charset="0"/>
                <a:ea typeface="Cambria" pitchFamily="18" charset="0"/>
              </a:rPr>
              <a:t> If the value of ocean freight is not available it shall be taken as 10% of CIF Value. </a:t>
            </a:r>
          </a:p>
        </p:txBody>
      </p:sp>
      <p:sp>
        <p:nvSpPr>
          <p:cNvPr id="2" name="Footer Placeholder 1">
            <a:extLst>
              <a:ext uri="{FF2B5EF4-FFF2-40B4-BE49-F238E27FC236}">
                <a16:creationId xmlns:a16="http://schemas.microsoft.com/office/drawing/2014/main" xmlns="" id="{6E0887D9-F6F7-4B20-B2D1-0DB53D141A6C}"/>
              </a:ext>
            </a:extLst>
          </p:cNvPr>
          <p:cNvSpPr>
            <a:spLocks noGrp="1"/>
          </p:cNvSpPr>
          <p:nvPr>
            <p:ph type="ftr" sz="quarter" idx="11"/>
          </p:nvPr>
        </p:nvSpPr>
        <p:spPr/>
        <p:txBody>
          <a:bodyPr/>
          <a:lstStyle/>
          <a:p>
            <a:r>
              <a:rPr lang="en-US"/>
              <a:t>Hiregange and Associates</a:t>
            </a:r>
            <a:endParaRPr lang="en-US" dirty="0"/>
          </a:p>
        </p:txBody>
      </p:sp>
    </p:spTree>
    <p:extLst>
      <p:ext uri="{BB962C8B-B14F-4D97-AF65-F5344CB8AC3E}">
        <p14:creationId xmlns:p14="http://schemas.microsoft.com/office/powerpoint/2010/main" val="2062034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D5BF8664-9B95-4511-8E99-185E801CF03D}"/>
              </a:ext>
            </a:extLst>
          </p:cNvPr>
          <p:cNvSpPr>
            <a:spLocks noGrp="1"/>
          </p:cNvSpPr>
          <p:nvPr>
            <p:ph type="sldNum" sz="quarter" idx="4"/>
          </p:nvPr>
        </p:nvSpPr>
        <p:spPr/>
        <p:txBody>
          <a:bodyPr/>
          <a:lstStyle/>
          <a:p>
            <a:fld id="{C37E4FB1-AD43-40BE-A2D5-51E31E25039B}" type="slidenum">
              <a:rPr lang="en-IN" smtClean="0"/>
              <a:pPr/>
              <a:t>18</a:t>
            </a:fld>
            <a:endParaRPr lang="en-IN" dirty="0"/>
          </a:p>
        </p:txBody>
      </p:sp>
      <p:graphicFrame>
        <p:nvGraphicFramePr>
          <p:cNvPr id="6" name="Table 5">
            <a:extLst>
              <a:ext uri="{FF2B5EF4-FFF2-40B4-BE49-F238E27FC236}">
                <a16:creationId xmlns:a16="http://schemas.microsoft.com/office/drawing/2014/main" xmlns="" id="{35FBC9A9-4B08-479A-874E-01F979989B63}"/>
              </a:ext>
            </a:extLst>
          </p:cNvPr>
          <p:cNvGraphicFramePr>
            <a:graphicFrameLocks noGrp="1"/>
          </p:cNvGraphicFramePr>
          <p:nvPr>
            <p:extLst>
              <p:ext uri="{D42A27DB-BD31-4B8C-83A1-F6EECF244321}">
                <p14:modId xmlns:p14="http://schemas.microsoft.com/office/powerpoint/2010/main" val="3071873973"/>
              </p:ext>
            </p:extLst>
          </p:nvPr>
        </p:nvGraphicFramePr>
        <p:xfrm>
          <a:off x="327028" y="1405307"/>
          <a:ext cx="11026777" cy="4865416"/>
        </p:xfrm>
        <a:graphic>
          <a:graphicData uri="http://schemas.openxmlformats.org/drawingml/2006/table">
            <a:tbl>
              <a:tblPr firstRow="1" bandRow="1"/>
              <a:tblGrid>
                <a:gridCol w="1157247">
                  <a:extLst>
                    <a:ext uri="{9D8B030D-6E8A-4147-A177-3AD203B41FA5}">
                      <a16:colId xmlns:a16="http://schemas.microsoft.com/office/drawing/2014/main" xmlns="" val="1110908931"/>
                    </a:ext>
                  </a:extLst>
                </a:gridCol>
                <a:gridCol w="3172136">
                  <a:extLst>
                    <a:ext uri="{9D8B030D-6E8A-4147-A177-3AD203B41FA5}">
                      <a16:colId xmlns:a16="http://schemas.microsoft.com/office/drawing/2014/main" xmlns="" val="1791056458"/>
                    </a:ext>
                  </a:extLst>
                </a:gridCol>
                <a:gridCol w="3530991">
                  <a:extLst>
                    <a:ext uri="{9D8B030D-6E8A-4147-A177-3AD203B41FA5}">
                      <a16:colId xmlns:a16="http://schemas.microsoft.com/office/drawing/2014/main" xmlns="" val="1870571589"/>
                    </a:ext>
                  </a:extLst>
                </a:gridCol>
                <a:gridCol w="3166403">
                  <a:extLst>
                    <a:ext uri="{9D8B030D-6E8A-4147-A177-3AD203B41FA5}">
                      <a16:colId xmlns:a16="http://schemas.microsoft.com/office/drawing/2014/main" xmlns="" val="1877505174"/>
                    </a:ext>
                  </a:extLst>
                </a:gridCol>
              </a:tblGrid>
              <a:tr h="1554031">
                <a:tc>
                  <a:txBody>
                    <a:bodyPr/>
                    <a:lstStyle/>
                    <a:p>
                      <a:pPr algn="l" rtl="0" fontAlgn="ctr"/>
                      <a:r>
                        <a:rPr lang="en-IN" sz="2400" b="1" i="0" u="none" strike="noStrike">
                          <a:solidFill>
                            <a:srgbClr val="FFFFFF"/>
                          </a:solidFill>
                          <a:effectLst/>
                          <a:latin typeface="Cambria" panose="02040503050406030204" pitchFamily="18" charset="0"/>
                        </a:rPr>
                        <a:t>Sr. No</a:t>
                      </a:r>
                    </a:p>
                  </a:txBody>
                  <a:tcPr marL="6515" marR="6515" marT="65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l" rtl="0" fontAlgn="ctr"/>
                      <a:r>
                        <a:rPr lang="en-IN" sz="2400" b="1" i="0" u="none" strike="noStrike">
                          <a:solidFill>
                            <a:srgbClr val="FFFFFF"/>
                          </a:solidFill>
                          <a:effectLst/>
                          <a:latin typeface="Cambria" panose="02040503050406030204" pitchFamily="18" charset="0"/>
                        </a:rPr>
                        <a:t>Supplier of Service </a:t>
                      </a:r>
                    </a:p>
                  </a:txBody>
                  <a:tcPr marL="6515" marR="6515" marT="65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l" rtl="0" fontAlgn="ctr"/>
                      <a:r>
                        <a:rPr lang="en-US" sz="2400" b="1" i="0" u="none" strike="noStrike" dirty="0">
                          <a:solidFill>
                            <a:srgbClr val="FFFFFF"/>
                          </a:solidFill>
                          <a:effectLst/>
                          <a:latin typeface="Cambria" panose="02040503050406030204" pitchFamily="18" charset="0"/>
                        </a:rPr>
                        <a:t>Recipient of Service - Person liable to pay tax under RCM</a:t>
                      </a:r>
                    </a:p>
                  </a:txBody>
                  <a:tcPr marL="6515" marR="6515" marT="65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l" rtl="0" fontAlgn="ctr"/>
                      <a:r>
                        <a:rPr lang="en-IN" sz="2400" b="1" i="0" u="none" strike="noStrike" dirty="0">
                          <a:solidFill>
                            <a:srgbClr val="FFFFFF"/>
                          </a:solidFill>
                          <a:effectLst/>
                          <a:latin typeface="Cambria" panose="02040503050406030204" pitchFamily="18" charset="0"/>
                        </a:rPr>
                        <a:t>Description </a:t>
                      </a:r>
                    </a:p>
                  </a:txBody>
                  <a:tcPr marL="6515" marR="6515" marT="65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xmlns="" val="2797187152"/>
                  </a:ext>
                </a:extLst>
              </a:tr>
              <a:tr h="1103795">
                <a:tc>
                  <a:txBody>
                    <a:bodyPr/>
                    <a:lstStyle/>
                    <a:p>
                      <a:pPr algn="ctr" rtl="0" fontAlgn="ctr"/>
                      <a:r>
                        <a:rPr lang="en-IN" sz="2400" b="0" i="0" u="none" strike="noStrike" dirty="0">
                          <a:solidFill>
                            <a:srgbClr val="000000"/>
                          </a:solidFill>
                          <a:effectLst/>
                          <a:latin typeface="Cambria" panose="02040503050406030204" pitchFamily="18" charset="0"/>
                        </a:rPr>
                        <a:t>9</a:t>
                      </a:r>
                    </a:p>
                  </a:txBody>
                  <a:tcPr marL="6515" marR="6515" marT="65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tc>
                  <a:txBody>
                    <a:bodyPr/>
                    <a:lstStyle/>
                    <a:p>
                      <a:pPr algn="l" rtl="0" fontAlgn="ctr"/>
                      <a:r>
                        <a:rPr lang="en-US" sz="2400" b="0" i="0" u="none" strike="noStrike">
                          <a:solidFill>
                            <a:srgbClr val="000000"/>
                          </a:solidFill>
                          <a:effectLst/>
                          <a:latin typeface="Cambria" panose="02040503050406030204" pitchFamily="18" charset="0"/>
                        </a:rPr>
                        <a:t>Members of Overseeing Committee to RBI</a:t>
                      </a:r>
                    </a:p>
                  </a:txBody>
                  <a:tcPr marL="6515" marR="6515" marT="65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tc>
                  <a:txBody>
                    <a:bodyPr/>
                    <a:lstStyle/>
                    <a:p>
                      <a:pPr algn="l" rtl="0" fontAlgn="ctr"/>
                      <a:r>
                        <a:rPr lang="en-IN" sz="2400" b="0" i="0" u="none" strike="noStrike" dirty="0">
                          <a:solidFill>
                            <a:srgbClr val="000000"/>
                          </a:solidFill>
                          <a:effectLst/>
                          <a:latin typeface="Cambria" panose="02040503050406030204" pitchFamily="18" charset="0"/>
                        </a:rPr>
                        <a:t>RBI</a:t>
                      </a:r>
                    </a:p>
                  </a:txBody>
                  <a:tcPr marL="6515" marR="6515" marT="65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tc>
                  <a:txBody>
                    <a:bodyPr/>
                    <a:lstStyle/>
                    <a:p>
                      <a:pPr algn="l" rtl="0" fontAlgn="ctr"/>
                      <a:r>
                        <a:rPr lang="en-US" sz="2400" b="0" i="0" u="none" strike="noStrike">
                          <a:solidFill>
                            <a:srgbClr val="000000"/>
                          </a:solidFill>
                          <a:effectLst/>
                          <a:latin typeface="Cambria" panose="02040503050406030204" pitchFamily="18" charset="0"/>
                        </a:rPr>
                        <a:t>Any service by members of overseeing committee to RBI</a:t>
                      </a:r>
                    </a:p>
                  </a:txBody>
                  <a:tcPr marL="6515" marR="6515" marT="65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extLst>
                  <a:ext uri="{0D108BD9-81ED-4DB2-BD59-A6C34878D82A}">
                    <a16:rowId xmlns:a16="http://schemas.microsoft.com/office/drawing/2014/main" xmlns="" val="2802491583"/>
                  </a:ext>
                </a:extLst>
              </a:tr>
              <a:tr h="1103795">
                <a:tc>
                  <a:txBody>
                    <a:bodyPr/>
                    <a:lstStyle/>
                    <a:p>
                      <a:pPr algn="ctr" rtl="0" fontAlgn="ctr"/>
                      <a:r>
                        <a:rPr lang="en-IN" sz="2400" b="0" i="0" u="none" strike="noStrike" dirty="0">
                          <a:solidFill>
                            <a:srgbClr val="000000"/>
                          </a:solidFill>
                          <a:effectLst/>
                          <a:latin typeface="Cambria" panose="02040503050406030204" pitchFamily="18" charset="0"/>
                        </a:rPr>
                        <a:t>10</a:t>
                      </a:r>
                    </a:p>
                  </a:txBody>
                  <a:tcPr marL="6515" marR="6515" marT="65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l" rtl="0" fontAlgn="ctr"/>
                      <a:r>
                        <a:rPr lang="en-IN" sz="2400" b="0" i="0" u="none" strike="noStrike">
                          <a:solidFill>
                            <a:srgbClr val="000000"/>
                          </a:solidFill>
                          <a:effectLst/>
                          <a:latin typeface="Cambria" panose="02040503050406030204" pitchFamily="18" charset="0"/>
                        </a:rPr>
                        <a:t>Business facilitator (BF)</a:t>
                      </a:r>
                    </a:p>
                  </a:txBody>
                  <a:tcPr marL="6515" marR="6515" marT="65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l" rtl="0" fontAlgn="ctr"/>
                      <a:r>
                        <a:rPr lang="en-US" sz="2400" b="0" i="0" u="none" strike="noStrike">
                          <a:solidFill>
                            <a:srgbClr val="000000"/>
                          </a:solidFill>
                          <a:effectLst/>
                          <a:latin typeface="Cambria" panose="02040503050406030204" pitchFamily="18" charset="0"/>
                        </a:rPr>
                        <a:t>A banking company, located in the taxable territory</a:t>
                      </a:r>
                    </a:p>
                  </a:txBody>
                  <a:tcPr marL="6515" marR="6515" marT="65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l" rtl="0" fontAlgn="ctr"/>
                      <a:r>
                        <a:rPr lang="en-US" sz="2400" b="0" i="0" u="none" strike="noStrike">
                          <a:solidFill>
                            <a:srgbClr val="000000"/>
                          </a:solidFill>
                          <a:effectLst/>
                          <a:latin typeface="Cambria" panose="02040503050406030204" pitchFamily="18" charset="0"/>
                        </a:rPr>
                        <a:t>Services by BF to a banking Company. </a:t>
                      </a:r>
                    </a:p>
                  </a:txBody>
                  <a:tcPr marL="6515" marR="6515" marT="65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extLst>
                  <a:ext uri="{0D108BD9-81ED-4DB2-BD59-A6C34878D82A}">
                    <a16:rowId xmlns:a16="http://schemas.microsoft.com/office/drawing/2014/main" xmlns="" val="344372365"/>
                  </a:ext>
                </a:extLst>
              </a:tr>
              <a:tr h="1103795">
                <a:tc>
                  <a:txBody>
                    <a:bodyPr/>
                    <a:lstStyle/>
                    <a:p>
                      <a:pPr algn="ctr" rtl="0" fontAlgn="ctr"/>
                      <a:r>
                        <a:rPr lang="en-IN" sz="2400" b="0" i="0" u="none" strike="noStrike" dirty="0">
                          <a:solidFill>
                            <a:srgbClr val="000000"/>
                          </a:solidFill>
                          <a:effectLst/>
                          <a:latin typeface="Cambria" panose="02040503050406030204" pitchFamily="18" charset="0"/>
                        </a:rPr>
                        <a:t>11</a:t>
                      </a:r>
                    </a:p>
                  </a:txBody>
                  <a:tcPr marL="6515" marR="6515" marT="65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tc>
                  <a:txBody>
                    <a:bodyPr/>
                    <a:lstStyle/>
                    <a:p>
                      <a:pPr algn="l" rtl="0" fontAlgn="ctr"/>
                      <a:r>
                        <a:rPr lang="en-US" sz="2400" b="0" i="0" u="none" strike="noStrike">
                          <a:solidFill>
                            <a:srgbClr val="000000"/>
                          </a:solidFill>
                          <a:effectLst/>
                          <a:latin typeface="Cambria" panose="02040503050406030204" pitchFamily="18" charset="0"/>
                        </a:rPr>
                        <a:t>An agent of business correspondent (BC)</a:t>
                      </a:r>
                    </a:p>
                  </a:txBody>
                  <a:tcPr marL="6515" marR="6515" marT="65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tc>
                  <a:txBody>
                    <a:bodyPr/>
                    <a:lstStyle/>
                    <a:p>
                      <a:pPr algn="l" rtl="0" fontAlgn="ctr"/>
                      <a:r>
                        <a:rPr lang="en-US" sz="2400" b="0" i="0" u="none" strike="noStrike">
                          <a:solidFill>
                            <a:srgbClr val="000000"/>
                          </a:solidFill>
                          <a:effectLst/>
                          <a:latin typeface="Cambria" panose="02040503050406030204" pitchFamily="18" charset="0"/>
                        </a:rPr>
                        <a:t>A business correspondent, located in the taxable territory.</a:t>
                      </a:r>
                    </a:p>
                  </a:txBody>
                  <a:tcPr marL="6515" marR="6515" marT="65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tc>
                  <a:txBody>
                    <a:bodyPr/>
                    <a:lstStyle/>
                    <a:p>
                      <a:pPr algn="l" rtl="0" fontAlgn="ctr"/>
                      <a:r>
                        <a:rPr lang="en-US" sz="2400" b="0" i="0" u="none" strike="noStrike" dirty="0">
                          <a:solidFill>
                            <a:srgbClr val="000000"/>
                          </a:solidFill>
                          <a:effectLst/>
                          <a:latin typeface="Cambria" panose="02040503050406030204" pitchFamily="18" charset="0"/>
                        </a:rPr>
                        <a:t>Services by an agent of BC to BC.</a:t>
                      </a:r>
                    </a:p>
                  </a:txBody>
                  <a:tcPr marL="6515" marR="6515" marT="65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extLst>
                  <a:ext uri="{0D108BD9-81ED-4DB2-BD59-A6C34878D82A}">
                    <a16:rowId xmlns:a16="http://schemas.microsoft.com/office/drawing/2014/main" xmlns="" val="49211463"/>
                  </a:ext>
                </a:extLst>
              </a:tr>
            </a:tbl>
          </a:graphicData>
        </a:graphic>
      </p:graphicFrame>
      <p:sp>
        <p:nvSpPr>
          <p:cNvPr id="7" name="Text Placeholder 1">
            <a:extLst>
              <a:ext uri="{FF2B5EF4-FFF2-40B4-BE49-F238E27FC236}">
                <a16:creationId xmlns:a16="http://schemas.microsoft.com/office/drawing/2014/main" xmlns="" id="{9F74C39C-AC01-48CB-B41A-8A0908AE97A3}"/>
              </a:ext>
            </a:extLst>
          </p:cNvPr>
          <p:cNvSpPr>
            <a:spLocks noGrp="1"/>
          </p:cNvSpPr>
          <p:nvPr>
            <p:ph type="body" sz="quarter" idx="14"/>
          </p:nvPr>
        </p:nvSpPr>
        <p:spPr>
          <a:xfrm>
            <a:off x="327025" y="150813"/>
            <a:ext cx="8407400" cy="585787"/>
          </a:xfrm>
        </p:spPr>
        <p:txBody>
          <a:bodyPr/>
          <a:lstStyle/>
          <a:p>
            <a:r>
              <a:rPr lang="en-IN" b="1" dirty="0"/>
              <a:t>RCM - Others</a:t>
            </a:r>
          </a:p>
        </p:txBody>
      </p:sp>
      <p:sp>
        <p:nvSpPr>
          <p:cNvPr id="2" name="Footer Placeholder 1">
            <a:extLst>
              <a:ext uri="{FF2B5EF4-FFF2-40B4-BE49-F238E27FC236}">
                <a16:creationId xmlns:a16="http://schemas.microsoft.com/office/drawing/2014/main" xmlns="" id="{05918273-AE89-472B-8E41-C3D188D8BAD8}"/>
              </a:ext>
            </a:extLst>
          </p:cNvPr>
          <p:cNvSpPr>
            <a:spLocks noGrp="1"/>
          </p:cNvSpPr>
          <p:nvPr>
            <p:ph type="ftr" sz="quarter" idx="11"/>
          </p:nvPr>
        </p:nvSpPr>
        <p:spPr/>
        <p:txBody>
          <a:bodyPr/>
          <a:lstStyle/>
          <a:p>
            <a:r>
              <a:rPr lang="en-US"/>
              <a:t>Hiregange and Associates</a:t>
            </a:r>
            <a:endParaRPr lang="en-US" dirty="0"/>
          </a:p>
        </p:txBody>
      </p:sp>
    </p:spTree>
    <p:extLst>
      <p:ext uri="{BB962C8B-B14F-4D97-AF65-F5344CB8AC3E}">
        <p14:creationId xmlns:p14="http://schemas.microsoft.com/office/powerpoint/2010/main" val="1065742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EF88B7DD-7C42-4368-9B95-D4FEDC0100E5}"/>
              </a:ext>
            </a:extLst>
          </p:cNvPr>
          <p:cNvSpPr>
            <a:spLocks noGrp="1"/>
          </p:cNvSpPr>
          <p:nvPr>
            <p:ph type="sldNum" sz="quarter" idx="4"/>
          </p:nvPr>
        </p:nvSpPr>
        <p:spPr/>
        <p:txBody>
          <a:bodyPr/>
          <a:lstStyle/>
          <a:p>
            <a:fld id="{C37E4FB1-AD43-40BE-A2D5-51E31E25039B}" type="slidenum">
              <a:rPr lang="en-IN" smtClean="0"/>
              <a:pPr/>
              <a:t>19</a:t>
            </a:fld>
            <a:endParaRPr lang="en-IN" dirty="0"/>
          </a:p>
        </p:txBody>
      </p:sp>
      <p:sp>
        <p:nvSpPr>
          <p:cNvPr id="5" name="Text Placeholder 1">
            <a:extLst>
              <a:ext uri="{FF2B5EF4-FFF2-40B4-BE49-F238E27FC236}">
                <a16:creationId xmlns:a16="http://schemas.microsoft.com/office/drawing/2014/main" xmlns="" id="{9E08FD41-7D0E-40FC-AB5D-0BFB886B6AB3}"/>
              </a:ext>
            </a:extLst>
          </p:cNvPr>
          <p:cNvSpPr>
            <a:spLocks noGrp="1"/>
          </p:cNvSpPr>
          <p:nvPr>
            <p:ph type="body" sz="quarter" idx="14"/>
          </p:nvPr>
        </p:nvSpPr>
        <p:spPr>
          <a:xfrm>
            <a:off x="327025" y="150813"/>
            <a:ext cx="8407400" cy="585787"/>
          </a:xfrm>
        </p:spPr>
        <p:txBody>
          <a:bodyPr/>
          <a:lstStyle/>
          <a:p>
            <a:r>
              <a:rPr lang="en-IN" b="1" dirty="0"/>
              <a:t>RCM - Others</a:t>
            </a:r>
          </a:p>
        </p:txBody>
      </p:sp>
      <p:graphicFrame>
        <p:nvGraphicFramePr>
          <p:cNvPr id="7" name="Table 6">
            <a:extLst>
              <a:ext uri="{FF2B5EF4-FFF2-40B4-BE49-F238E27FC236}">
                <a16:creationId xmlns:a16="http://schemas.microsoft.com/office/drawing/2014/main" xmlns="" id="{266D9320-A6E8-44BC-B049-679AEB95CBE5}"/>
              </a:ext>
            </a:extLst>
          </p:cNvPr>
          <p:cNvGraphicFramePr>
            <a:graphicFrameLocks noGrp="1"/>
          </p:cNvGraphicFramePr>
          <p:nvPr>
            <p:extLst>
              <p:ext uri="{D42A27DB-BD31-4B8C-83A1-F6EECF244321}">
                <p14:modId xmlns:p14="http://schemas.microsoft.com/office/powerpoint/2010/main" val="1336619237"/>
              </p:ext>
            </p:extLst>
          </p:nvPr>
        </p:nvGraphicFramePr>
        <p:xfrm>
          <a:off x="327028" y="1055080"/>
          <a:ext cx="11349161" cy="4934329"/>
        </p:xfrm>
        <a:graphic>
          <a:graphicData uri="http://schemas.openxmlformats.org/drawingml/2006/table">
            <a:tbl>
              <a:tblPr firstRow="1" bandRow="1"/>
              <a:tblGrid>
                <a:gridCol w="854661">
                  <a:extLst>
                    <a:ext uri="{9D8B030D-6E8A-4147-A177-3AD203B41FA5}">
                      <a16:colId xmlns:a16="http://schemas.microsoft.com/office/drawing/2014/main" xmlns="" val="2771493669"/>
                    </a:ext>
                  </a:extLst>
                </a:gridCol>
                <a:gridCol w="3685736">
                  <a:extLst>
                    <a:ext uri="{9D8B030D-6E8A-4147-A177-3AD203B41FA5}">
                      <a16:colId xmlns:a16="http://schemas.microsoft.com/office/drawing/2014/main" xmlns="" val="3384385293"/>
                    </a:ext>
                  </a:extLst>
                </a:gridCol>
                <a:gridCol w="3108960">
                  <a:extLst>
                    <a:ext uri="{9D8B030D-6E8A-4147-A177-3AD203B41FA5}">
                      <a16:colId xmlns:a16="http://schemas.microsoft.com/office/drawing/2014/main" xmlns="" val="33164837"/>
                    </a:ext>
                  </a:extLst>
                </a:gridCol>
                <a:gridCol w="3699804">
                  <a:extLst>
                    <a:ext uri="{9D8B030D-6E8A-4147-A177-3AD203B41FA5}">
                      <a16:colId xmlns:a16="http://schemas.microsoft.com/office/drawing/2014/main" xmlns="" val="114877903"/>
                    </a:ext>
                  </a:extLst>
                </a:gridCol>
              </a:tblGrid>
              <a:tr h="1058405">
                <a:tc>
                  <a:txBody>
                    <a:bodyPr/>
                    <a:lstStyle/>
                    <a:p>
                      <a:pPr algn="l" rtl="0" fontAlgn="ctr"/>
                      <a:r>
                        <a:rPr lang="en-IN" sz="2300" b="1" i="0" u="none" strike="noStrike" dirty="0">
                          <a:solidFill>
                            <a:srgbClr val="FFFFFF"/>
                          </a:solidFill>
                          <a:effectLst/>
                          <a:latin typeface="Cambria" panose="02040503050406030204" pitchFamily="18" charset="0"/>
                        </a:rPr>
                        <a:t>Sr. No</a:t>
                      </a:r>
                    </a:p>
                  </a:txBody>
                  <a:tcPr marL="6515" marR="6515" marT="65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l" rtl="0" fontAlgn="ctr"/>
                      <a:r>
                        <a:rPr lang="en-IN" sz="2300" b="1" i="0" u="none" strike="noStrike" dirty="0">
                          <a:solidFill>
                            <a:srgbClr val="FFFFFF"/>
                          </a:solidFill>
                          <a:effectLst/>
                          <a:latin typeface="Cambria" panose="02040503050406030204" pitchFamily="18" charset="0"/>
                        </a:rPr>
                        <a:t>Supplier of Service </a:t>
                      </a:r>
                    </a:p>
                  </a:txBody>
                  <a:tcPr marL="6515" marR="6515" marT="65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l" rtl="0" fontAlgn="ctr"/>
                      <a:r>
                        <a:rPr lang="en-US" sz="2300" b="1" i="0" u="none" strike="noStrike">
                          <a:solidFill>
                            <a:srgbClr val="FFFFFF"/>
                          </a:solidFill>
                          <a:effectLst/>
                          <a:latin typeface="Cambria" panose="02040503050406030204" pitchFamily="18" charset="0"/>
                        </a:rPr>
                        <a:t>Recipient of Service - Person liable to pay tax under RCM</a:t>
                      </a:r>
                    </a:p>
                  </a:txBody>
                  <a:tcPr marL="6515" marR="6515" marT="65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l" rtl="0" fontAlgn="ctr"/>
                      <a:r>
                        <a:rPr lang="en-IN" sz="2300" b="1" i="0" u="none" strike="noStrike" dirty="0">
                          <a:solidFill>
                            <a:srgbClr val="FFFFFF"/>
                          </a:solidFill>
                          <a:effectLst/>
                          <a:latin typeface="Cambria" panose="02040503050406030204" pitchFamily="18" charset="0"/>
                        </a:rPr>
                        <a:t>Description </a:t>
                      </a:r>
                    </a:p>
                  </a:txBody>
                  <a:tcPr marL="6515" marR="6515" marT="65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xmlns="" val="585601844"/>
                  </a:ext>
                </a:extLst>
              </a:tr>
              <a:tr h="1408936">
                <a:tc>
                  <a:txBody>
                    <a:bodyPr/>
                    <a:lstStyle/>
                    <a:p>
                      <a:pPr algn="ctr" rtl="0" fontAlgn="ctr"/>
                      <a:r>
                        <a:rPr lang="en-IN" sz="2300" b="0" i="0" u="none" strike="noStrike" dirty="0">
                          <a:solidFill>
                            <a:srgbClr val="000000"/>
                          </a:solidFill>
                          <a:effectLst/>
                          <a:latin typeface="Cambria" panose="02040503050406030204" pitchFamily="18" charset="0"/>
                        </a:rPr>
                        <a:t>12</a:t>
                      </a:r>
                    </a:p>
                  </a:txBody>
                  <a:tcPr marL="6515" marR="6515" marT="65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tc>
                  <a:txBody>
                    <a:bodyPr/>
                    <a:lstStyle/>
                    <a:p>
                      <a:pPr algn="l" rtl="0" fontAlgn="ctr"/>
                      <a:r>
                        <a:rPr lang="en-US" sz="2300" b="0" i="0" u="none" strike="noStrike">
                          <a:solidFill>
                            <a:srgbClr val="000000"/>
                          </a:solidFill>
                          <a:effectLst/>
                          <a:latin typeface="Cambria" panose="02040503050406030204" pitchFamily="18" charset="0"/>
                        </a:rPr>
                        <a:t>Any Person other than a body corporate</a:t>
                      </a:r>
                    </a:p>
                  </a:txBody>
                  <a:tcPr marL="6515" marR="6515" marT="65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tc>
                  <a:txBody>
                    <a:bodyPr/>
                    <a:lstStyle/>
                    <a:p>
                      <a:pPr algn="l" rtl="0" fontAlgn="ctr"/>
                      <a:r>
                        <a:rPr lang="en-US" sz="2300" b="0" i="0" u="none" strike="noStrike" dirty="0">
                          <a:solidFill>
                            <a:srgbClr val="000000"/>
                          </a:solidFill>
                          <a:effectLst/>
                          <a:latin typeface="Cambria" panose="02040503050406030204" pitchFamily="18" charset="0"/>
                        </a:rPr>
                        <a:t>Any registered person, located in the taxable territory.</a:t>
                      </a:r>
                    </a:p>
                  </a:txBody>
                  <a:tcPr marL="6515" marR="6515" marT="65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tc>
                  <a:txBody>
                    <a:bodyPr/>
                    <a:lstStyle/>
                    <a:p>
                      <a:pPr algn="l" rtl="0" fontAlgn="ctr"/>
                      <a:r>
                        <a:rPr lang="en-US" sz="2300" b="0" i="0" u="none" strike="noStrike">
                          <a:solidFill>
                            <a:srgbClr val="000000"/>
                          </a:solidFill>
                          <a:effectLst/>
                          <a:latin typeface="Cambria" panose="02040503050406030204" pitchFamily="18" charset="0"/>
                        </a:rPr>
                        <a:t>Security services (services by way of supply of security personnel) provided to a registered person</a:t>
                      </a:r>
                    </a:p>
                  </a:txBody>
                  <a:tcPr marL="6515" marR="6515" marT="65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extLst>
                  <a:ext uri="{0D108BD9-81ED-4DB2-BD59-A6C34878D82A}">
                    <a16:rowId xmlns:a16="http://schemas.microsoft.com/office/drawing/2014/main" xmlns="" val="906273912"/>
                  </a:ext>
                </a:extLst>
              </a:tr>
              <a:tr h="1759115">
                <a:tc>
                  <a:txBody>
                    <a:bodyPr/>
                    <a:lstStyle/>
                    <a:p>
                      <a:pPr algn="ctr" rtl="0" fontAlgn="ctr"/>
                      <a:r>
                        <a:rPr lang="en-IN" sz="2300" b="0" i="0" u="none" strike="noStrike" dirty="0">
                          <a:solidFill>
                            <a:srgbClr val="000000"/>
                          </a:solidFill>
                          <a:effectLst/>
                          <a:latin typeface="Cambria" panose="02040503050406030204" pitchFamily="18" charset="0"/>
                        </a:rPr>
                        <a:t>13</a:t>
                      </a:r>
                    </a:p>
                  </a:txBody>
                  <a:tcPr marL="6515" marR="6515" marT="65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l" rtl="0" fontAlgn="ctr"/>
                      <a:r>
                        <a:rPr lang="en-US" sz="2300" b="0" i="0" u="none" strike="noStrike">
                          <a:solidFill>
                            <a:srgbClr val="000000"/>
                          </a:solidFill>
                          <a:effectLst/>
                          <a:latin typeface="Cambria" panose="02040503050406030204" pitchFamily="18" charset="0"/>
                        </a:rPr>
                        <a:t>Any person other than a body corporate paying tax @ 5% with ITC only of input service in the same line of business</a:t>
                      </a:r>
                    </a:p>
                  </a:txBody>
                  <a:tcPr marL="6515" marR="6515" marT="65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l" rtl="0" fontAlgn="ctr"/>
                      <a:r>
                        <a:rPr lang="en-US" sz="2300" b="0" i="0" u="none" strike="noStrike">
                          <a:solidFill>
                            <a:srgbClr val="000000"/>
                          </a:solidFill>
                          <a:effectLst/>
                          <a:latin typeface="Cambria" panose="02040503050406030204" pitchFamily="18" charset="0"/>
                        </a:rPr>
                        <a:t>Any body corporate located in the taxable territory</a:t>
                      </a:r>
                    </a:p>
                  </a:txBody>
                  <a:tcPr marL="6515" marR="6515" marT="65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l" rtl="0" fontAlgn="ctr"/>
                      <a:r>
                        <a:rPr lang="en-US" sz="2300" b="0" i="0" u="none" strike="noStrike">
                          <a:solidFill>
                            <a:srgbClr val="000000"/>
                          </a:solidFill>
                          <a:effectLst/>
                          <a:latin typeface="Cambria" panose="02040503050406030204" pitchFamily="18" charset="0"/>
                        </a:rPr>
                        <a:t>Services provided by way of renting of motor vehicles to     a body corporate</a:t>
                      </a:r>
                    </a:p>
                  </a:txBody>
                  <a:tcPr marL="6515" marR="6515" marT="65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extLst>
                  <a:ext uri="{0D108BD9-81ED-4DB2-BD59-A6C34878D82A}">
                    <a16:rowId xmlns:a16="http://schemas.microsoft.com/office/drawing/2014/main" xmlns="" val="1216925777"/>
                  </a:ext>
                </a:extLst>
              </a:tr>
              <a:tr h="707873">
                <a:tc>
                  <a:txBody>
                    <a:bodyPr/>
                    <a:lstStyle/>
                    <a:p>
                      <a:pPr algn="ctr" rtl="0" fontAlgn="ctr"/>
                      <a:r>
                        <a:rPr lang="en-IN" sz="2300" b="0" i="0" u="none" strike="noStrike" dirty="0">
                          <a:solidFill>
                            <a:srgbClr val="000000"/>
                          </a:solidFill>
                          <a:effectLst/>
                          <a:latin typeface="Cambria" panose="02040503050406030204" pitchFamily="18" charset="0"/>
                        </a:rPr>
                        <a:t>14</a:t>
                      </a:r>
                    </a:p>
                  </a:txBody>
                  <a:tcPr marL="6515" marR="6515" marT="65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tc>
                  <a:txBody>
                    <a:bodyPr/>
                    <a:lstStyle/>
                    <a:p>
                      <a:pPr algn="l" rtl="0" fontAlgn="ctr"/>
                      <a:r>
                        <a:rPr lang="en-US" sz="2300" b="0" i="0" u="none" strike="noStrike">
                          <a:solidFill>
                            <a:srgbClr val="000000"/>
                          </a:solidFill>
                          <a:effectLst/>
                          <a:latin typeface="Cambria" panose="02040503050406030204" pitchFamily="18" charset="0"/>
                        </a:rPr>
                        <a:t>Lender who deposits the securities</a:t>
                      </a:r>
                    </a:p>
                  </a:txBody>
                  <a:tcPr marL="6515" marR="6515" marT="65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tc>
                  <a:txBody>
                    <a:bodyPr/>
                    <a:lstStyle/>
                    <a:p>
                      <a:pPr algn="l" rtl="0" fontAlgn="ctr"/>
                      <a:r>
                        <a:rPr lang="en-US" sz="2300" b="0" i="0" u="none" strike="noStrike">
                          <a:solidFill>
                            <a:srgbClr val="000000"/>
                          </a:solidFill>
                          <a:effectLst/>
                          <a:latin typeface="Cambria" panose="02040503050406030204" pitchFamily="18" charset="0"/>
                        </a:rPr>
                        <a:t> Borrower who borrows under this scheme.</a:t>
                      </a:r>
                    </a:p>
                  </a:txBody>
                  <a:tcPr marL="6515" marR="6515" marT="65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tc>
                  <a:txBody>
                    <a:bodyPr/>
                    <a:lstStyle/>
                    <a:p>
                      <a:pPr algn="l" rtl="0" fontAlgn="ctr"/>
                      <a:r>
                        <a:rPr lang="en-US" sz="2300" b="0" i="0" u="none" strike="noStrike" dirty="0">
                          <a:solidFill>
                            <a:srgbClr val="000000"/>
                          </a:solidFill>
                          <a:effectLst/>
                          <a:latin typeface="Cambria" panose="02040503050406030204" pitchFamily="18" charset="0"/>
                        </a:rPr>
                        <a:t>Services of lending securities lending scheme, 1987 of SEBI </a:t>
                      </a:r>
                    </a:p>
                  </a:txBody>
                  <a:tcPr marL="6515" marR="6515" marT="65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extLst>
                  <a:ext uri="{0D108BD9-81ED-4DB2-BD59-A6C34878D82A}">
                    <a16:rowId xmlns:a16="http://schemas.microsoft.com/office/drawing/2014/main" xmlns="" val="3271181764"/>
                  </a:ext>
                </a:extLst>
              </a:tr>
            </a:tbl>
          </a:graphicData>
        </a:graphic>
      </p:graphicFrame>
      <p:sp>
        <p:nvSpPr>
          <p:cNvPr id="2" name="Footer Placeholder 1">
            <a:extLst>
              <a:ext uri="{FF2B5EF4-FFF2-40B4-BE49-F238E27FC236}">
                <a16:creationId xmlns:a16="http://schemas.microsoft.com/office/drawing/2014/main" xmlns="" id="{5DD0B8E8-51B5-40F7-B705-50F8F48E22BA}"/>
              </a:ext>
            </a:extLst>
          </p:cNvPr>
          <p:cNvSpPr>
            <a:spLocks noGrp="1"/>
          </p:cNvSpPr>
          <p:nvPr>
            <p:ph type="ftr" sz="quarter" idx="11"/>
          </p:nvPr>
        </p:nvSpPr>
        <p:spPr/>
        <p:txBody>
          <a:bodyPr/>
          <a:lstStyle/>
          <a:p>
            <a:r>
              <a:rPr lang="en-US"/>
              <a:t>Hiregange and Associates</a:t>
            </a:r>
            <a:endParaRPr lang="en-US" dirty="0"/>
          </a:p>
        </p:txBody>
      </p:sp>
    </p:spTree>
    <p:extLst>
      <p:ext uri="{BB962C8B-B14F-4D97-AF65-F5344CB8AC3E}">
        <p14:creationId xmlns:p14="http://schemas.microsoft.com/office/powerpoint/2010/main" val="2887523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40791" y="2772291"/>
            <a:ext cx="4513007" cy="1229013"/>
          </a:xfrm>
        </p:spPr>
        <p:txBody>
          <a:bodyPr/>
          <a:lstStyle/>
          <a:p>
            <a:r>
              <a:rPr lang="en-IN" b="1" dirty="0">
                <a:solidFill>
                  <a:srgbClr val="00417D"/>
                </a:solidFill>
              </a:rPr>
              <a:t>Reverse Charge</a:t>
            </a:r>
          </a:p>
        </p:txBody>
      </p:sp>
    </p:spTree>
    <p:extLst>
      <p:ext uri="{BB962C8B-B14F-4D97-AF65-F5344CB8AC3E}">
        <p14:creationId xmlns:p14="http://schemas.microsoft.com/office/powerpoint/2010/main" val="909330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A643E58-BD2B-474C-96E6-D8B60022618B}"/>
              </a:ext>
            </a:extLst>
          </p:cNvPr>
          <p:cNvSpPr>
            <a:spLocks noGrp="1"/>
          </p:cNvSpPr>
          <p:nvPr>
            <p:ph type="body" sz="quarter" idx="14"/>
          </p:nvPr>
        </p:nvSpPr>
        <p:spPr/>
        <p:txBody>
          <a:bodyPr/>
          <a:lstStyle/>
          <a:p>
            <a:r>
              <a:rPr lang="en-IN" b="1" dirty="0"/>
              <a:t>RCM – Real Estate</a:t>
            </a:r>
          </a:p>
        </p:txBody>
      </p:sp>
      <p:sp>
        <p:nvSpPr>
          <p:cNvPr id="4" name="Slide Number Placeholder 3">
            <a:extLst>
              <a:ext uri="{FF2B5EF4-FFF2-40B4-BE49-F238E27FC236}">
                <a16:creationId xmlns:a16="http://schemas.microsoft.com/office/drawing/2014/main" xmlns="" id="{21793C7F-76CE-49B3-82B4-B17B1DFD2371}"/>
              </a:ext>
            </a:extLst>
          </p:cNvPr>
          <p:cNvSpPr>
            <a:spLocks noGrp="1"/>
          </p:cNvSpPr>
          <p:nvPr>
            <p:ph type="sldNum" sz="quarter" idx="4"/>
          </p:nvPr>
        </p:nvSpPr>
        <p:spPr/>
        <p:txBody>
          <a:bodyPr/>
          <a:lstStyle/>
          <a:p>
            <a:fld id="{C37E4FB1-AD43-40BE-A2D5-51E31E25039B}" type="slidenum">
              <a:rPr lang="en-IN" smtClean="0"/>
              <a:pPr/>
              <a:t>20</a:t>
            </a:fld>
            <a:endParaRPr lang="en-IN" dirty="0"/>
          </a:p>
        </p:txBody>
      </p:sp>
      <p:graphicFrame>
        <p:nvGraphicFramePr>
          <p:cNvPr id="5" name="Table 4">
            <a:extLst>
              <a:ext uri="{FF2B5EF4-FFF2-40B4-BE49-F238E27FC236}">
                <a16:creationId xmlns:a16="http://schemas.microsoft.com/office/drawing/2014/main" xmlns="" id="{E414694E-7CED-41DB-9E79-AC274C3D1128}"/>
              </a:ext>
            </a:extLst>
          </p:cNvPr>
          <p:cNvGraphicFramePr>
            <a:graphicFrameLocks noGrp="1"/>
          </p:cNvGraphicFramePr>
          <p:nvPr>
            <p:extLst>
              <p:ext uri="{D42A27DB-BD31-4B8C-83A1-F6EECF244321}">
                <p14:modId xmlns:p14="http://schemas.microsoft.com/office/powerpoint/2010/main" val="3106502441"/>
              </p:ext>
            </p:extLst>
          </p:nvPr>
        </p:nvGraphicFramePr>
        <p:xfrm>
          <a:off x="327025" y="1181785"/>
          <a:ext cx="11026778" cy="5192198"/>
        </p:xfrm>
        <a:graphic>
          <a:graphicData uri="http://schemas.openxmlformats.org/drawingml/2006/table">
            <a:tbl>
              <a:tblPr firstRow="1" bandRow="1">
                <a:tableStyleId>{5C22544A-7EE6-4342-B048-85BDC9FD1C3A}</a:tableStyleId>
              </a:tblPr>
              <a:tblGrid>
                <a:gridCol w="1157247">
                  <a:extLst>
                    <a:ext uri="{9D8B030D-6E8A-4147-A177-3AD203B41FA5}">
                      <a16:colId xmlns:a16="http://schemas.microsoft.com/office/drawing/2014/main" xmlns="" val="2672387876"/>
                    </a:ext>
                  </a:extLst>
                </a:gridCol>
                <a:gridCol w="1990449">
                  <a:extLst>
                    <a:ext uri="{9D8B030D-6E8A-4147-A177-3AD203B41FA5}">
                      <a16:colId xmlns:a16="http://schemas.microsoft.com/office/drawing/2014/main" xmlns="" val="1505134469"/>
                    </a:ext>
                  </a:extLst>
                </a:gridCol>
                <a:gridCol w="2124223">
                  <a:extLst>
                    <a:ext uri="{9D8B030D-6E8A-4147-A177-3AD203B41FA5}">
                      <a16:colId xmlns:a16="http://schemas.microsoft.com/office/drawing/2014/main" xmlns="" val="2661905302"/>
                    </a:ext>
                  </a:extLst>
                </a:gridCol>
                <a:gridCol w="5754859">
                  <a:extLst>
                    <a:ext uri="{9D8B030D-6E8A-4147-A177-3AD203B41FA5}">
                      <a16:colId xmlns:a16="http://schemas.microsoft.com/office/drawing/2014/main" xmlns="" val="3465050140"/>
                    </a:ext>
                  </a:extLst>
                </a:gridCol>
              </a:tblGrid>
              <a:tr h="1759115">
                <a:tc>
                  <a:txBody>
                    <a:bodyPr/>
                    <a:lstStyle/>
                    <a:p>
                      <a:pPr algn="l" rtl="0" fontAlgn="ctr"/>
                      <a:r>
                        <a:rPr lang="en-IN" sz="2300" b="1" i="0" u="none" strike="noStrike" dirty="0">
                          <a:solidFill>
                            <a:srgbClr val="FFFFFF"/>
                          </a:solidFill>
                          <a:effectLst/>
                          <a:latin typeface="Cambria" panose="02040503050406030204" pitchFamily="18" charset="0"/>
                        </a:rPr>
                        <a:t>Sr. No</a:t>
                      </a:r>
                    </a:p>
                  </a:txBody>
                  <a:tcPr marL="6515" marR="6515" marT="6515" marB="0" anchor="ctr">
                    <a:solidFill>
                      <a:srgbClr val="002060"/>
                    </a:solidFill>
                  </a:tcPr>
                </a:tc>
                <a:tc>
                  <a:txBody>
                    <a:bodyPr/>
                    <a:lstStyle/>
                    <a:p>
                      <a:pPr algn="l" rtl="0" fontAlgn="ctr"/>
                      <a:r>
                        <a:rPr lang="en-IN" sz="2300" b="1" i="0" u="none" strike="noStrike" dirty="0">
                          <a:solidFill>
                            <a:srgbClr val="FFFFFF"/>
                          </a:solidFill>
                          <a:effectLst/>
                          <a:latin typeface="Cambria" panose="02040503050406030204" pitchFamily="18" charset="0"/>
                        </a:rPr>
                        <a:t>Supplier of Service </a:t>
                      </a:r>
                    </a:p>
                  </a:txBody>
                  <a:tcPr marL="6515" marR="6515" marT="6515" marB="0" anchor="ctr">
                    <a:solidFill>
                      <a:srgbClr val="002060"/>
                    </a:solidFill>
                  </a:tcPr>
                </a:tc>
                <a:tc>
                  <a:txBody>
                    <a:bodyPr/>
                    <a:lstStyle/>
                    <a:p>
                      <a:pPr algn="l" rtl="0" fontAlgn="ctr"/>
                      <a:r>
                        <a:rPr lang="en-US" sz="2300" b="1" i="0" u="none" strike="noStrike">
                          <a:solidFill>
                            <a:srgbClr val="FFFFFF"/>
                          </a:solidFill>
                          <a:effectLst/>
                          <a:latin typeface="Cambria" panose="02040503050406030204" pitchFamily="18" charset="0"/>
                        </a:rPr>
                        <a:t>Recipient of Service - Person liable to pay tax under RCM</a:t>
                      </a:r>
                    </a:p>
                  </a:txBody>
                  <a:tcPr marL="6515" marR="6515" marT="6515" marB="0" anchor="ctr">
                    <a:solidFill>
                      <a:srgbClr val="002060"/>
                    </a:solidFill>
                  </a:tcPr>
                </a:tc>
                <a:tc>
                  <a:txBody>
                    <a:bodyPr/>
                    <a:lstStyle/>
                    <a:p>
                      <a:pPr algn="l" rtl="0" fontAlgn="ctr"/>
                      <a:r>
                        <a:rPr lang="en-IN" sz="2300" b="1" i="0" u="none" strike="noStrike" dirty="0">
                          <a:solidFill>
                            <a:srgbClr val="FFFFFF"/>
                          </a:solidFill>
                          <a:effectLst/>
                          <a:latin typeface="Cambria" panose="02040503050406030204" pitchFamily="18" charset="0"/>
                        </a:rPr>
                        <a:t>Description </a:t>
                      </a:r>
                    </a:p>
                  </a:txBody>
                  <a:tcPr marL="6515" marR="6515" marT="6515" marB="0" anchor="ctr">
                    <a:solidFill>
                      <a:srgbClr val="002060"/>
                    </a:solidFill>
                  </a:tcPr>
                </a:tc>
                <a:extLst>
                  <a:ext uri="{0D108BD9-81ED-4DB2-BD59-A6C34878D82A}">
                    <a16:rowId xmlns:a16="http://schemas.microsoft.com/office/drawing/2014/main" xmlns="" val="712173636"/>
                  </a:ext>
                </a:extLst>
              </a:tr>
              <a:tr h="1368592">
                <a:tc>
                  <a:txBody>
                    <a:bodyPr/>
                    <a:lstStyle/>
                    <a:p>
                      <a:pPr algn="ctr" rtl="0" fontAlgn="ctr"/>
                      <a:r>
                        <a:rPr lang="en-IN" sz="2300" u="none" strike="noStrike" dirty="0">
                          <a:effectLst/>
                          <a:latin typeface="Cambria" panose="02040503050406030204" pitchFamily="18" charset="0"/>
                        </a:rPr>
                        <a:t>1</a:t>
                      </a:r>
                      <a:endParaRPr lang="en-IN" sz="2300" b="0" i="0" u="none" strike="noStrike" dirty="0">
                        <a:solidFill>
                          <a:srgbClr val="000000"/>
                        </a:solidFill>
                        <a:effectLst/>
                        <a:latin typeface="Cambria" panose="02040503050406030204" pitchFamily="18" charset="0"/>
                      </a:endParaRPr>
                    </a:p>
                  </a:txBody>
                  <a:tcPr marL="5255" marR="5255" marT="5255" marB="0" anchor="ctr"/>
                </a:tc>
                <a:tc>
                  <a:txBody>
                    <a:bodyPr/>
                    <a:lstStyle/>
                    <a:p>
                      <a:pPr algn="l" rtl="0" fontAlgn="ctr"/>
                      <a:r>
                        <a:rPr lang="en-IN" sz="2300" u="none" strike="noStrike" dirty="0">
                          <a:effectLst/>
                          <a:latin typeface="Cambria" panose="02040503050406030204" pitchFamily="18" charset="0"/>
                        </a:rPr>
                        <a:t>Any Person </a:t>
                      </a:r>
                      <a:endParaRPr lang="en-IN" sz="2300" b="0" i="0" u="none" strike="noStrike" dirty="0">
                        <a:solidFill>
                          <a:srgbClr val="000000"/>
                        </a:solidFill>
                        <a:effectLst/>
                        <a:latin typeface="Cambria" panose="02040503050406030204" pitchFamily="18" charset="0"/>
                      </a:endParaRPr>
                    </a:p>
                  </a:txBody>
                  <a:tcPr marL="5255" marR="5255" marT="5255" marB="0" anchor="ctr"/>
                </a:tc>
                <a:tc>
                  <a:txBody>
                    <a:bodyPr/>
                    <a:lstStyle/>
                    <a:p>
                      <a:pPr algn="l" rtl="0" fontAlgn="ctr"/>
                      <a:r>
                        <a:rPr lang="en-IN" sz="2300" u="none" strike="noStrike" dirty="0">
                          <a:effectLst/>
                          <a:latin typeface="Cambria" panose="02040503050406030204" pitchFamily="18" charset="0"/>
                        </a:rPr>
                        <a:t>Promoter</a:t>
                      </a:r>
                      <a:endParaRPr lang="en-IN" sz="2300" b="0" i="0" u="none" strike="noStrike" dirty="0">
                        <a:solidFill>
                          <a:srgbClr val="000000"/>
                        </a:solidFill>
                        <a:effectLst/>
                        <a:latin typeface="Cambria" panose="02040503050406030204" pitchFamily="18" charset="0"/>
                      </a:endParaRPr>
                    </a:p>
                  </a:txBody>
                  <a:tcPr marL="5255" marR="5255" marT="5255" marB="0" anchor="ctr"/>
                </a:tc>
                <a:tc>
                  <a:txBody>
                    <a:bodyPr/>
                    <a:lstStyle/>
                    <a:p>
                      <a:pPr algn="l" rtl="0" fontAlgn="ctr"/>
                      <a:r>
                        <a:rPr lang="en-US" sz="2300" u="none" strike="noStrike" dirty="0">
                          <a:effectLst/>
                          <a:latin typeface="Cambria" panose="02040503050406030204" pitchFamily="18" charset="0"/>
                        </a:rPr>
                        <a:t>Services by any person by way of TDR or Floor Space Index (FSI) (including additional FSI) for construction of a project by a promoter.</a:t>
                      </a:r>
                      <a:endParaRPr lang="en-US" sz="2300" b="0" i="0" u="none" strike="noStrike" dirty="0">
                        <a:solidFill>
                          <a:srgbClr val="000000"/>
                        </a:solidFill>
                        <a:effectLst/>
                        <a:latin typeface="Cambria" panose="02040503050406030204" pitchFamily="18" charset="0"/>
                      </a:endParaRPr>
                    </a:p>
                  </a:txBody>
                  <a:tcPr marL="5255" marR="5255" marT="5255" marB="0" anchor="ctr"/>
                </a:tc>
                <a:extLst>
                  <a:ext uri="{0D108BD9-81ED-4DB2-BD59-A6C34878D82A}">
                    <a16:rowId xmlns:a16="http://schemas.microsoft.com/office/drawing/2014/main" xmlns="" val="128788452"/>
                  </a:ext>
                </a:extLst>
              </a:tr>
              <a:tr h="2025748">
                <a:tc>
                  <a:txBody>
                    <a:bodyPr/>
                    <a:lstStyle/>
                    <a:p>
                      <a:pPr algn="ctr" rtl="0" fontAlgn="ctr"/>
                      <a:r>
                        <a:rPr lang="en-IN" sz="2300" u="none" strike="noStrike" dirty="0">
                          <a:effectLst/>
                          <a:latin typeface="Cambria" panose="02040503050406030204" pitchFamily="18" charset="0"/>
                        </a:rPr>
                        <a:t>2</a:t>
                      </a:r>
                      <a:endParaRPr lang="en-IN" sz="2300" b="0" i="0" u="none" strike="noStrike" dirty="0">
                        <a:solidFill>
                          <a:srgbClr val="000000"/>
                        </a:solidFill>
                        <a:effectLst/>
                        <a:latin typeface="Cambria" panose="02040503050406030204" pitchFamily="18" charset="0"/>
                      </a:endParaRPr>
                    </a:p>
                  </a:txBody>
                  <a:tcPr marL="5255" marR="5255" marT="5255" marB="0" anchor="ctr"/>
                </a:tc>
                <a:tc>
                  <a:txBody>
                    <a:bodyPr/>
                    <a:lstStyle/>
                    <a:p>
                      <a:pPr algn="l" rtl="0" fontAlgn="ctr"/>
                      <a:r>
                        <a:rPr lang="en-IN" sz="2300" u="none" strike="noStrike">
                          <a:effectLst/>
                          <a:latin typeface="Cambria" panose="02040503050406030204" pitchFamily="18" charset="0"/>
                        </a:rPr>
                        <a:t>Any Person </a:t>
                      </a:r>
                      <a:endParaRPr lang="en-IN" sz="2300" b="0" i="0" u="none" strike="noStrike">
                        <a:solidFill>
                          <a:srgbClr val="000000"/>
                        </a:solidFill>
                        <a:effectLst/>
                        <a:latin typeface="Cambria" panose="02040503050406030204" pitchFamily="18" charset="0"/>
                      </a:endParaRPr>
                    </a:p>
                  </a:txBody>
                  <a:tcPr marL="5255" marR="5255" marT="5255" marB="0" anchor="ctr"/>
                </a:tc>
                <a:tc>
                  <a:txBody>
                    <a:bodyPr/>
                    <a:lstStyle/>
                    <a:p>
                      <a:pPr algn="l" rtl="0" fontAlgn="ctr"/>
                      <a:r>
                        <a:rPr lang="en-IN" sz="2300" u="none" strike="noStrike" dirty="0">
                          <a:effectLst/>
                          <a:latin typeface="Cambria" panose="02040503050406030204" pitchFamily="18" charset="0"/>
                        </a:rPr>
                        <a:t>Promoter</a:t>
                      </a:r>
                      <a:endParaRPr lang="en-IN" sz="2300" b="0" i="0" u="none" strike="noStrike" dirty="0">
                        <a:solidFill>
                          <a:srgbClr val="000000"/>
                        </a:solidFill>
                        <a:effectLst/>
                        <a:latin typeface="Cambria" panose="02040503050406030204" pitchFamily="18" charset="0"/>
                      </a:endParaRPr>
                    </a:p>
                  </a:txBody>
                  <a:tcPr marL="5255" marR="5255" marT="5255" marB="0" anchor="ctr"/>
                </a:tc>
                <a:tc>
                  <a:txBody>
                    <a:bodyPr/>
                    <a:lstStyle/>
                    <a:p>
                      <a:pPr algn="l" rtl="0" fontAlgn="ctr"/>
                      <a:r>
                        <a:rPr lang="en-US" sz="2300" u="none" strike="noStrike" dirty="0">
                          <a:effectLst/>
                          <a:latin typeface="Cambria" panose="02040503050406030204" pitchFamily="18" charset="0"/>
                        </a:rPr>
                        <a:t>Long term lease of land (30 </a:t>
                      </a:r>
                      <a:r>
                        <a:rPr lang="en-US" sz="2300" u="none" strike="noStrike" dirty="0" err="1">
                          <a:effectLst/>
                          <a:latin typeface="Cambria" panose="02040503050406030204" pitchFamily="18" charset="0"/>
                        </a:rPr>
                        <a:t>yrs</a:t>
                      </a:r>
                      <a:r>
                        <a:rPr lang="en-US" sz="2300" u="none" strike="noStrike" dirty="0">
                          <a:effectLst/>
                          <a:latin typeface="Cambria" panose="02040503050406030204" pitchFamily="18" charset="0"/>
                        </a:rPr>
                        <a:t> or more) by any person against consideration in the form of upfront amount (called as premium, salami, cost, price, etc. ) and/or periodic rent for construction of a project by a promoter.</a:t>
                      </a:r>
                      <a:endParaRPr lang="en-US" sz="2300" b="0" i="0" u="none" strike="noStrike" dirty="0">
                        <a:solidFill>
                          <a:srgbClr val="000000"/>
                        </a:solidFill>
                        <a:effectLst/>
                        <a:latin typeface="Cambria" panose="02040503050406030204" pitchFamily="18" charset="0"/>
                      </a:endParaRPr>
                    </a:p>
                  </a:txBody>
                  <a:tcPr marL="5255" marR="5255" marT="5255" marB="0" anchor="ctr"/>
                </a:tc>
                <a:extLst>
                  <a:ext uri="{0D108BD9-81ED-4DB2-BD59-A6C34878D82A}">
                    <a16:rowId xmlns:a16="http://schemas.microsoft.com/office/drawing/2014/main" xmlns="" val="658779431"/>
                  </a:ext>
                </a:extLst>
              </a:tr>
            </a:tbl>
          </a:graphicData>
        </a:graphic>
      </p:graphicFrame>
      <p:sp>
        <p:nvSpPr>
          <p:cNvPr id="3" name="Footer Placeholder 2">
            <a:extLst>
              <a:ext uri="{FF2B5EF4-FFF2-40B4-BE49-F238E27FC236}">
                <a16:creationId xmlns:a16="http://schemas.microsoft.com/office/drawing/2014/main" xmlns="" id="{D6652616-A411-4C35-8642-A46019A001BC}"/>
              </a:ext>
            </a:extLst>
          </p:cNvPr>
          <p:cNvSpPr>
            <a:spLocks noGrp="1"/>
          </p:cNvSpPr>
          <p:nvPr>
            <p:ph type="ftr" sz="quarter" idx="11"/>
          </p:nvPr>
        </p:nvSpPr>
        <p:spPr/>
        <p:txBody>
          <a:bodyPr/>
          <a:lstStyle/>
          <a:p>
            <a:r>
              <a:rPr lang="en-US"/>
              <a:t>Hiregange and Associates</a:t>
            </a:r>
            <a:endParaRPr lang="en-US" dirty="0"/>
          </a:p>
        </p:txBody>
      </p:sp>
    </p:spTree>
    <p:extLst>
      <p:ext uri="{BB962C8B-B14F-4D97-AF65-F5344CB8AC3E}">
        <p14:creationId xmlns:p14="http://schemas.microsoft.com/office/powerpoint/2010/main" val="1833743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8BD16CE0-2EE3-48E8-BF68-F1CD4770B460}"/>
              </a:ext>
            </a:extLst>
          </p:cNvPr>
          <p:cNvSpPr>
            <a:spLocks noGrp="1"/>
          </p:cNvSpPr>
          <p:nvPr>
            <p:ph type="body" sz="quarter" idx="10"/>
          </p:nvPr>
        </p:nvSpPr>
        <p:spPr>
          <a:xfrm>
            <a:off x="1744399" y="2896449"/>
            <a:ext cx="4093695" cy="1450467"/>
          </a:xfrm>
        </p:spPr>
        <p:txBody>
          <a:bodyPr/>
          <a:lstStyle/>
          <a:p>
            <a:r>
              <a:rPr lang="en-US" sz="3400" b="1" dirty="0">
                <a:solidFill>
                  <a:srgbClr val="002060"/>
                </a:solidFill>
              </a:rPr>
              <a:t>REVERSE CHARGE MECHANISM - GOODS</a:t>
            </a:r>
            <a:endParaRPr lang="en-IN" sz="3400" dirty="0"/>
          </a:p>
        </p:txBody>
      </p:sp>
    </p:spTree>
    <p:extLst>
      <p:ext uri="{BB962C8B-B14F-4D97-AF65-F5344CB8AC3E}">
        <p14:creationId xmlns:p14="http://schemas.microsoft.com/office/powerpoint/2010/main" val="4096066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E4910B3-8A07-4BBE-A6BA-35AD1BB37A67}"/>
              </a:ext>
            </a:extLst>
          </p:cNvPr>
          <p:cNvSpPr>
            <a:spLocks noGrp="1"/>
          </p:cNvSpPr>
          <p:nvPr>
            <p:ph type="body" sz="quarter" idx="14"/>
          </p:nvPr>
        </p:nvSpPr>
        <p:spPr/>
        <p:txBody>
          <a:bodyPr/>
          <a:lstStyle/>
          <a:p>
            <a:r>
              <a:rPr lang="en-IN" b="1" dirty="0"/>
              <a:t>RCM - GOODS</a:t>
            </a:r>
          </a:p>
        </p:txBody>
      </p:sp>
      <p:sp>
        <p:nvSpPr>
          <p:cNvPr id="4" name="Slide Number Placeholder 3">
            <a:extLst>
              <a:ext uri="{FF2B5EF4-FFF2-40B4-BE49-F238E27FC236}">
                <a16:creationId xmlns:a16="http://schemas.microsoft.com/office/drawing/2014/main" xmlns="" id="{66EA4379-3753-412B-8A4B-4F9D73DD8B30}"/>
              </a:ext>
            </a:extLst>
          </p:cNvPr>
          <p:cNvSpPr>
            <a:spLocks noGrp="1"/>
          </p:cNvSpPr>
          <p:nvPr>
            <p:ph type="sldNum" sz="quarter" idx="4"/>
          </p:nvPr>
        </p:nvSpPr>
        <p:spPr/>
        <p:txBody>
          <a:bodyPr/>
          <a:lstStyle/>
          <a:p>
            <a:fld id="{C37E4FB1-AD43-40BE-A2D5-51E31E25039B}" type="slidenum">
              <a:rPr lang="en-IN" smtClean="0"/>
              <a:pPr/>
              <a:t>22</a:t>
            </a:fld>
            <a:endParaRPr lang="en-IN" dirty="0"/>
          </a:p>
        </p:txBody>
      </p:sp>
      <p:graphicFrame>
        <p:nvGraphicFramePr>
          <p:cNvPr id="6" name="Table 5">
            <a:extLst>
              <a:ext uri="{FF2B5EF4-FFF2-40B4-BE49-F238E27FC236}">
                <a16:creationId xmlns:a16="http://schemas.microsoft.com/office/drawing/2014/main" xmlns="" id="{144FC16A-C212-45B5-81F8-80659CBEC280}"/>
              </a:ext>
            </a:extLst>
          </p:cNvPr>
          <p:cNvGraphicFramePr>
            <a:graphicFrameLocks noGrp="1"/>
          </p:cNvGraphicFramePr>
          <p:nvPr>
            <p:extLst>
              <p:ext uri="{D42A27DB-BD31-4B8C-83A1-F6EECF244321}">
                <p14:modId xmlns:p14="http://schemas.microsoft.com/office/powerpoint/2010/main" val="2581132628"/>
              </p:ext>
            </p:extLst>
          </p:nvPr>
        </p:nvGraphicFramePr>
        <p:xfrm>
          <a:off x="327024" y="1311485"/>
          <a:ext cx="11026778" cy="4809220"/>
        </p:xfrm>
        <a:graphic>
          <a:graphicData uri="http://schemas.openxmlformats.org/drawingml/2006/table">
            <a:tbl>
              <a:tblPr firstRow="1" bandRow="1"/>
              <a:tblGrid>
                <a:gridCol w="1157247">
                  <a:extLst>
                    <a:ext uri="{9D8B030D-6E8A-4147-A177-3AD203B41FA5}">
                      <a16:colId xmlns:a16="http://schemas.microsoft.com/office/drawing/2014/main" xmlns="" val="338114237"/>
                    </a:ext>
                  </a:extLst>
                </a:gridCol>
                <a:gridCol w="3741547">
                  <a:extLst>
                    <a:ext uri="{9D8B030D-6E8A-4147-A177-3AD203B41FA5}">
                      <a16:colId xmlns:a16="http://schemas.microsoft.com/office/drawing/2014/main" xmlns="" val="2912600687"/>
                    </a:ext>
                  </a:extLst>
                </a:gridCol>
                <a:gridCol w="3060055">
                  <a:extLst>
                    <a:ext uri="{9D8B030D-6E8A-4147-A177-3AD203B41FA5}">
                      <a16:colId xmlns:a16="http://schemas.microsoft.com/office/drawing/2014/main" xmlns="" val="647014245"/>
                    </a:ext>
                  </a:extLst>
                </a:gridCol>
                <a:gridCol w="3067929">
                  <a:extLst>
                    <a:ext uri="{9D8B030D-6E8A-4147-A177-3AD203B41FA5}">
                      <a16:colId xmlns:a16="http://schemas.microsoft.com/office/drawing/2014/main" xmlns="" val="2710712838"/>
                    </a:ext>
                  </a:extLst>
                </a:gridCol>
              </a:tblGrid>
              <a:tr h="1284475">
                <a:tc>
                  <a:txBody>
                    <a:bodyPr/>
                    <a:lstStyle/>
                    <a:p>
                      <a:pPr algn="l" rtl="0" fontAlgn="ctr"/>
                      <a:r>
                        <a:rPr lang="en-IN" sz="2300" b="1" i="0" u="none" strike="noStrike">
                          <a:solidFill>
                            <a:srgbClr val="FFFFFF"/>
                          </a:solidFill>
                          <a:effectLst/>
                          <a:latin typeface="Cambria" panose="02040503050406030204" pitchFamily="18" charset="0"/>
                        </a:rPr>
                        <a:t>Sr. No</a:t>
                      </a:r>
                    </a:p>
                  </a:txBody>
                  <a:tcPr marL="6515" marR="6515" marT="65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l" rtl="0" fontAlgn="ctr"/>
                      <a:r>
                        <a:rPr lang="en-IN" sz="2300" b="1" i="0" u="none" strike="noStrike" dirty="0">
                          <a:solidFill>
                            <a:srgbClr val="FFFFFF"/>
                          </a:solidFill>
                          <a:effectLst/>
                          <a:latin typeface="Cambria" panose="02040503050406030204" pitchFamily="18" charset="0"/>
                        </a:rPr>
                        <a:t>Description</a:t>
                      </a:r>
                    </a:p>
                  </a:txBody>
                  <a:tcPr marL="6515" marR="6515" marT="65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l" rtl="0" fontAlgn="ctr"/>
                      <a:r>
                        <a:rPr lang="en-IN" sz="2300" b="1" i="0" u="none" strike="noStrike">
                          <a:solidFill>
                            <a:srgbClr val="FFFFFF"/>
                          </a:solidFill>
                          <a:effectLst/>
                          <a:latin typeface="Cambria" panose="02040503050406030204" pitchFamily="18" charset="0"/>
                        </a:rPr>
                        <a:t>Supplier of Goods</a:t>
                      </a:r>
                    </a:p>
                  </a:txBody>
                  <a:tcPr marL="6515" marR="6515" marT="65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l" rtl="0" fontAlgn="ctr"/>
                      <a:r>
                        <a:rPr lang="en-US" sz="2300" b="1" i="0" u="none" strike="noStrike" dirty="0">
                          <a:solidFill>
                            <a:srgbClr val="FFFFFF"/>
                          </a:solidFill>
                          <a:effectLst/>
                          <a:latin typeface="Cambria" panose="02040503050406030204" pitchFamily="18" charset="0"/>
                        </a:rPr>
                        <a:t>Recipient of Goods - Person liable to pay tax under RCM</a:t>
                      </a:r>
                    </a:p>
                  </a:txBody>
                  <a:tcPr marL="6515" marR="6515" marT="65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xmlns="" val="1747249109"/>
                  </a:ext>
                </a:extLst>
              </a:tr>
              <a:tr h="1408595">
                <a:tc>
                  <a:txBody>
                    <a:bodyPr/>
                    <a:lstStyle/>
                    <a:p>
                      <a:pPr algn="ctr" rtl="0" fontAlgn="ctr"/>
                      <a:r>
                        <a:rPr lang="en-IN" sz="2300" b="0" i="0" u="none" strike="noStrike" dirty="0">
                          <a:solidFill>
                            <a:srgbClr val="000000"/>
                          </a:solidFill>
                          <a:effectLst/>
                          <a:latin typeface="Cambria" panose="02040503050406030204" pitchFamily="18" charset="0"/>
                        </a:rPr>
                        <a:t>1</a:t>
                      </a:r>
                    </a:p>
                  </a:txBody>
                  <a:tcPr marL="6515" marR="6515" marT="65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tc>
                  <a:txBody>
                    <a:bodyPr/>
                    <a:lstStyle/>
                    <a:p>
                      <a:pPr algn="l" rtl="0" fontAlgn="ctr"/>
                      <a:r>
                        <a:rPr lang="en-US" sz="2300" b="0" i="0" u="none" strike="noStrike">
                          <a:solidFill>
                            <a:srgbClr val="000000"/>
                          </a:solidFill>
                          <a:effectLst/>
                          <a:latin typeface="Cambria" panose="02040503050406030204" pitchFamily="18" charset="0"/>
                        </a:rPr>
                        <a:t>Cashew Nuts (not shelled or peeled), bidi wrapper leaves (tendu), tobacco leaves &amp; raw cotton</a:t>
                      </a:r>
                    </a:p>
                  </a:txBody>
                  <a:tcPr marL="6515" marR="6515" marT="65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tc>
                  <a:txBody>
                    <a:bodyPr/>
                    <a:lstStyle/>
                    <a:p>
                      <a:pPr algn="l" rtl="0" fontAlgn="ctr"/>
                      <a:r>
                        <a:rPr lang="en-IN" sz="2300" b="0" i="0" u="none" strike="noStrike">
                          <a:solidFill>
                            <a:srgbClr val="000000"/>
                          </a:solidFill>
                          <a:effectLst/>
                          <a:latin typeface="Cambria" panose="02040503050406030204" pitchFamily="18" charset="0"/>
                        </a:rPr>
                        <a:t>Agriculturist</a:t>
                      </a:r>
                    </a:p>
                  </a:txBody>
                  <a:tcPr marL="6515" marR="6515" marT="65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tc>
                  <a:txBody>
                    <a:bodyPr/>
                    <a:lstStyle/>
                    <a:p>
                      <a:pPr algn="l" rtl="0" fontAlgn="ctr"/>
                      <a:r>
                        <a:rPr lang="en-IN" sz="2300" b="0" i="0" u="none" strike="noStrike">
                          <a:solidFill>
                            <a:srgbClr val="000000"/>
                          </a:solidFill>
                          <a:effectLst/>
                          <a:latin typeface="Cambria" panose="02040503050406030204" pitchFamily="18" charset="0"/>
                        </a:rPr>
                        <a:t>Any registered person</a:t>
                      </a:r>
                    </a:p>
                  </a:txBody>
                  <a:tcPr marL="6515" marR="6515" marT="65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extLst>
                  <a:ext uri="{0D108BD9-81ED-4DB2-BD59-A6C34878D82A}">
                    <a16:rowId xmlns:a16="http://schemas.microsoft.com/office/drawing/2014/main" xmlns="" val="1605940027"/>
                  </a:ext>
                </a:extLst>
              </a:tr>
              <a:tr h="1408595">
                <a:tc>
                  <a:txBody>
                    <a:bodyPr/>
                    <a:lstStyle/>
                    <a:p>
                      <a:pPr algn="ctr" rtl="0" fontAlgn="ctr"/>
                      <a:r>
                        <a:rPr lang="en-IN" sz="2300" b="0" i="0" u="none" strike="noStrike" dirty="0">
                          <a:solidFill>
                            <a:srgbClr val="000000"/>
                          </a:solidFill>
                          <a:effectLst/>
                          <a:latin typeface="Cambria" panose="02040503050406030204" pitchFamily="18" charset="0"/>
                        </a:rPr>
                        <a:t>2</a:t>
                      </a:r>
                    </a:p>
                  </a:txBody>
                  <a:tcPr marL="6515" marR="6515" marT="65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l" rtl="0" fontAlgn="ctr"/>
                      <a:r>
                        <a:rPr lang="en-IN" sz="2300" b="0" i="0" u="none" strike="noStrike">
                          <a:solidFill>
                            <a:srgbClr val="000000"/>
                          </a:solidFill>
                          <a:effectLst/>
                          <a:latin typeface="Cambria" panose="02040503050406030204" pitchFamily="18" charset="0"/>
                        </a:rPr>
                        <a:t>Silk Yarn</a:t>
                      </a:r>
                    </a:p>
                  </a:txBody>
                  <a:tcPr marL="6515" marR="6515" marT="65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l" rtl="0" fontAlgn="ctr"/>
                      <a:r>
                        <a:rPr lang="en-US" sz="2300" b="0" i="0" u="none" strike="noStrike">
                          <a:solidFill>
                            <a:srgbClr val="000000"/>
                          </a:solidFill>
                          <a:effectLst/>
                          <a:latin typeface="Cambria" panose="02040503050406030204" pitchFamily="18" charset="0"/>
                        </a:rPr>
                        <a:t>Any person who manufactures silk yarn from raw silk or silk worm cocoons</a:t>
                      </a:r>
                    </a:p>
                  </a:txBody>
                  <a:tcPr marL="6515" marR="6515" marT="65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l" rtl="0" fontAlgn="ctr"/>
                      <a:r>
                        <a:rPr lang="en-IN" sz="2300" b="0" i="0" u="none" strike="noStrike">
                          <a:solidFill>
                            <a:srgbClr val="000000"/>
                          </a:solidFill>
                          <a:effectLst/>
                          <a:latin typeface="Cambria" panose="02040503050406030204" pitchFamily="18" charset="0"/>
                        </a:rPr>
                        <a:t>Any registered person</a:t>
                      </a:r>
                    </a:p>
                  </a:txBody>
                  <a:tcPr marL="6515" marR="6515" marT="65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extLst>
                  <a:ext uri="{0D108BD9-81ED-4DB2-BD59-A6C34878D82A}">
                    <a16:rowId xmlns:a16="http://schemas.microsoft.com/office/drawing/2014/main" xmlns="" val="3431180515"/>
                  </a:ext>
                </a:extLst>
              </a:tr>
              <a:tr h="707555">
                <a:tc>
                  <a:txBody>
                    <a:bodyPr/>
                    <a:lstStyle/>
                    <a:p>
                      <a:pPr algn="ctr" rtl="0" fontAlgn="ctr"/>
                      <a:r>
                        <a:rPr lang="en-IN" sz="2300" b="0" i="0" u="none" strike="noStrike" dirty="0">
                          <a:solidFill>
                            <a:srgbClr val="000000"/>
                          </a:solidFill>
                          <a:effectLst/>
                          <a:latin typeface="Cambria" panose="02040503050406030204" pitchFamily="18" charset="0"/>
                        </a:rPr>
                        <a:t>3</a:t>
                      </a:r>
                    </a:p>
                  </a:txBody>
                  <a:tcPr marL="6515" marR="6515" marT="65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tc>
                  <a:txBody>
                    <a:bodyPr/>
                    <a:lstStyle/>
                    <a:p>
                      <a:pPr algn="l" rtl="0" fontAlgn="ctr"/>
                      <a:r>
                        <a:rPr lang="en-IN" sz="2300" b="0" i="0" u="none" strike="noStrike">
                          <a:solidFill>
                            <a:srgbClr val="000000"/>
                          </a:solidFill>
                          <a:effectLst/>
                          <a:latin typeface="Cambria" panose="02040503050406030204" pitchFamily="18" charset="0"/>
                        </a:rPr>
                        <a:t>Lottery</a:t>
                      </a:r>
                    </a:p>
                  </a:txBody>
                  <a:tcPr marL="6515" marR="6515" marT="65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tc>
                  <a:txBody>
                    <a:bodyPr/>
                    <a:lstStyle/>
                    <a:p>
                      <a:pPr algn="l" rtl="0" fontAlgn="ctr"/>
                      <a:r>
                        <a:rPr lang="en-US" sz="2300" b="0" i="0" u="none" strike="noStrike">
                          <a:solidFill>
                            <a:srgbClr val="000000"/>
                          </a:solidFill>
                          <a:effectLst/>
                          <a:latin typeface="Cambria" panose="02040503050406030204" pitchFamily="18" charset="0"/>
                        </a:rPr>
                        <a:t>SG, UT or local authority</a:t>
                      </a:r>
                    </a:p>
                  </a:txBody>
                  <a:tcPr marL="6515" marR="6515" marT="65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tc>
                  <a:txBody>
                    <a:bodyPr/>
                    <a:lstStyle/>
                    <a:p>
                      <a:pPr algn="l" rtl="0" fontAlgn="ctr"/>
                      <a:r>
                        <a:rPr lang="en-US" sz="2300" b="0" i="0" u="none" strike="noStrike" dirty="0">
                          <a:solidFill>
                            <a:srgbClr val="000000"/>
                          </a:solidFill>
                          <a:effectLst/>
                          <a:latin typeface="Cambria" panose="02040503050406030204" pitchFamily="18" charset="0"/>
                        </a:rPr>
                        <a:t>Lottery Distributor or selling agent</a:t>
                      </a:r>
                    </a:p>
                  </a:txBody>
                  <a:tcPr marL="6515" marR="6515" marT="65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extLst>
                  <a:ext uri="{0D108BD9-81ED-4DB2-BD59-A6C34878D82A}">
                    <a16:rowId xmlns:a16="http://schemas.microsoft.com/office/drawing/2014/main" xmlns="" val="1328481129"/>
                  </a:ext>
                </a:extLst>
              </a:tr>
            </a:tbl>
          </a:graphicData>
        </a:graphic>
      </p:graphicFrame>
      <p:sp>
        <p:nvSpPr>
          <p:cNvPr id="3" name="Footer Placeholder 2">
            <a:extLst>
              <a:ext uri="{FF2B5EF4-FFF2-40B4-BE49-F238E27FC236}">
                <a16:creationId xmlns:a16="http://schemas.microsoft.com/office/drawing/2014/main" xmlns="" id="{C69CBEFA-AE22-4829-BC5C-6F66D583FB95}"/>
              </a:ext>
            </a:extLst>
          </p:cNvPr>
          <p:cNvSpPr>
            <a:spLocks noGrp="1"/>
          </p:cNvSpPr>
          <p:nvPr>
            <p:ph type="ftr" sz="quarter" idx="11"/>
          </p:nvPr>
        </p:nvSpPr>
        <p:spPr/>
        <p:txBody>
          <a:bodyPr/>
          <a:lstStyle/>
          <a:p>
            <a:r>
              <a:rPr lang="en-US"/>
              <a:t>Hiregange and Associates</a:t>
            </a:r>
            <a:endParaRPr lang="en-US" dirty="0"/>
          </a:p>
        </p:txBody>
      </p:sp>
    </p:spTree>
    <p:extLst>
      <p:ext uri="{BB962C8B-B14F-4D97-AF65-F5344CB8AC3E}">
        <p14:creationId xmlns:p14="http://schemas.microsoft.com/office/powerpoint/2010/main" val="1911324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BE58C025-6735-40E5-8E4A-875ABE6AF1BA}"/>
              </a:ext>
            </a:extLst>
          </p:cNvPr>
          <p:cNvSpPr>
            <a:spLocks noGrp="1"/>
          </p:cNvSpPr>
          <p:nvPr>
            <p:ph type="body" sz="quarter" idx="14"/>
          </p:nvPr>
        </p:nvSpPr>
        <p:spPr/>
        <p:txBody>
          <a:bodyPr/>
          <a:lstStyle/>
          <a:p>
            <a:r>
              <a:rPr lang="en-IN" b="1" dirty="0"/>
              <a:t>RCM - GOODS</a:t>
            </a:r>
          </a:p>
        </p:txBody>
      </p:sp>
      <p:sp>
        <p:nvSpPr>
          <p:cNvPr id="4" name="Slide Number Placeholder 3">
            <a:extLst>
              <a:ext uri="{FF2B5EF4-FFF2-40B4-BE49-F238E27FC236}">
                <a16:creationId xmlns:a16="http://schemas.microsoft.com/office/drawing/2014/main" xmlns="" id="{3DB7C9E0-E8AF-480E-AD60-7702B2AE8BAC}"/>
              </a:ext>
            </a:extLst>
          </p:cNvPr>
          <p:cNvSpPr>
            <a:spLocks noGrp="1"/>
          </p:cNvSpPr>
          <p:nvPr>
            <p:ph type="sldNum" sz="quarter" idx="4"/>
          </p:nvPr>
        </p:nvSpPr>
        <p:spPr/>
        <p:txBody>
          <a:bodyPr/>
          <a:lstStyle/>
          <a:p>
            <a:fld id="{C37E4FB1-AD43-40BE-A2D5-51E31E25039B}" type="slidenum">
              <a:rPr lang="en-IN" smtClean="0"/>
              <a:pPr/>
              <a:t>23</a:t>
            </a:fld>
            <a:endParaRPr lang="en-IN" dirty="0"/>
          </a:p>
        </p:txBody>
      </p:sp>
      <p:graphicFrame>
        <p:nvGraphicFramePr>
          <p:cNvPr id="6" name="Table 5">
            <a:extLst>
              <a:ext uri="{FF2B5EF4-FFF2-40B4-BE49-F238E27FC236}">
                <a16:creationId xmlns:a16="http://schemas.microsoft.com/office/drawing/2014/main" xmlns="" id="{C3C0BB60-94F0-412F-9DED-3EC557DC5158}"/>
              </a:ext>
            </a:extLst>
          </p:cNvPr>
          <p:cNvGraphicFramePr>
            <a:graphicFrameLocks noGrp="1"/>
          </p:cNvGraphicFramePr>
          <p:nvPr>
            <p:extLst>
              <p:ext uri="{D42A27DB-BD31-4B8C-83A1-F6EECF244321}">
                <p14:modId xmlns:p14="http://schemas.microsoft.com/office/powerpoint/2010/main" val="3971364320"/>
              </p:ext>
            </p:extLst>
          </p:nvPr>
        </p:nvGraphicFramePr>
        <p:xfrm>
          <a:off x="327024" y="1435974"/>
          <a:ext cx="11026776" cy="3872153"/>
        </p:xfrm>
        <a:graphic>
          <a:graphicData uri="http://schemas.openxmlformats.org/drawingml/2006/table">
            <a:tbl>
              <a:tblPr firstRow="1" bandRow="1"/>
              <a:tblGrid>
                <a:gridCol w="1157247">
                  <a:extLst>
                    <a:ext uri="{9D8B030D-6E8A-4147-A177-3AD203B41FA5}">
                      <a16:colId xmlns:a16="http://schemas.microsoft.com/office/drawing/2014/main" xmlns="" val="3131420665"/>
                    </a:ext>
                  </a:extLst>
                </a:gridCol>
                <a:gridCol w="3537895">
                  <a:extLst>
                    <a:ext uri="{9D8B030D-6E8A-4147-A177-3AD203B41FA5}">
                      <a16:colId xmlns:a16="http://schemas.microsoft.com/office/drawing/2014/main" xmlns="" val="398288467"/>
                    </a:ext>
                  </a:extLst>
                </a:gridCol>
                <a:gridCol w="3565531">
                  <a:extLst>
                    <a:ext uri="{9D8B030D-6E8A-4147-A177-3AD203B41FA5}">
                      <a16:colId xmlns:a16="http://schemas.microsoft.com/office/drawing/2014/main" xmlns="" val="3796167348"/>
                    </a:ext>
                  </a:extLst>
                </a:gridCol>
                <a:gridCol w="2766103">
                  <a:extLst>
                    <a:ext uri="{9D8B030D-6E8A-4147-A177-3AD203B41FA5}">
                      <a16:colId xmlns:a16="http://schemas.microsoft.com/office/drawing/2014/main" xmlns="" val="713900005"/>
                    </a:ext>
                  </a:extLst>
                </a:gridCol>
              </a:tblGrid>
              <a:tr h="1476041">
                <a:tc>
                  <a:txBody>
                    <a:bodyPr/>
                    <a:lstStyle/>
                    <a:p>
                      <a:pPr algn="l" rtl="0" fontAlgn="ctr"/>
                      <a:r>
                        <a:rPr lang="en-IN" sz="2300" b="1" i="0" u="none" strike="noStrike">
                          <a:solidFill>
                            <a:srgbClr val="FFFFFF"/>
                          </a:solidFill>
                          <a:effectLst/>
                          <a:latin typeface="Cambria" panose="02040503050406030204" pitchFamily="18" charset="0"/>
                        </a:rPr>
                        <a:t>Sr. No</a:t>
                      </a:r>
                    </a:p>
                  </a:txBody>
                  <a:tcPr marL="6515" marR="6515" marT="65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l" rtl="0" fontAlgn="ctr"/>
                      <a:r>
                        <a:rPr lang="en-IN" sz="2300" b="1" i="0" u="none" strike="noStrike">
                          <a:solidFill>
                            <a:srgbClr val="FFFFFF"/>
                          </a:solidFill>
                          <a:effectLst/>
                          <a:latin typeface="Cambria" panose="02040503050406030204" pitchFamily="18" charset="0"/>
                        </a:rPr>
                        <a:t>Description</a:t>
                      </a:r>
                    </a:p>
                  </a:txBody>
                  <a:tcPr marL="6515" marR="6515" marT="65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l" rtl="0" fontAlgn="ctr"/>
                      <a:r>
                        <a:rPr lang="en-IN" sz="2300" b="1" i="0" u="none" strike="noStrike" dirty="0">
                          <a:solidFill>
                            <a:srgbClr val="FFFFFF"/>
                          </a:solidFill>
                          <a:effectLst/>
                          <a:latin typeface="Cambria" panose="02040503050406030204" pitchFamily="18" charset="0"/>
                        </a:rPr>
                        <a:t>Supplier of Goods</a:t>
                      </a:r>
                    </a:p>
                  </a:txBody>
                  <a:tcPr marL="6515" marR="6515" marT="65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l" rtl="0" fontAlgn="ctr"/>
                      <a:r>
                        <a:rPr lang="en-US" sz="2300" b="1" i="0" u="none" strike="noStrike" dirty="0">
                          <a:solidFill>
                            <a:srgbClr val="FFFFFF"/>
                          </a:solidFill>
                          <a:effectLst/>
                          <a:latin typeface="Cambria" panose="02040503050406030204" pitchFamily="18" charset="0"/>
                        </a:rPr>
                        <a:t>Recipient of Goods - Person liable to pay tax under RCM</a:t>
                      </a:r>
                    </a:p>
                  </a:txBody>
                  <a:tcPr marL="6515" marR="6515" marT="65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xmlns="" val="3285885843"/>
                  </a:ext>
                </a:extLst>
              </a:tr>
              <a:tr h="1432459">
                <a:tc>
                  <a:txBody>
                    <a:bodyPr/>
                    <a:lstStyle/>
                    <a:p>
                      <a:pPr algn="l" rtl="0" fontAlgn="ctr"/>
                      <a:r>
                        <a:rPr lang="en-IN" sz="2300" b="0" i="0" u="none" strike="noStrike">
                          <a:solidFill>
                            <a:srgbClr val="000000"/>
                          </a:solidFill>
                          <a:effectLst/>
                          <a:latin typeface="Cambria" panose="02040503050406030204" pitchFamily="18" charset="0"/>
                        </a:rPr>
                        <a:t>4</a:t>
                      </a:r>
                    </a:p>
                  </a:txBody>
                  <a:tcPr marL="6515" marR="6515" marT="65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tc>
                  <a:txBody>
                    <a:bodyPr/>
                    <a:lstStyle/>
                    <a:p>
                      <a:pPr algn="l" rtl="0" fontAlgn="ctr"/>
                      <a:r>
                        <a:rPr lang="en-US" sz="2300" b="0" i="0" u="none" strike="noStrike">
                          <a:solidFill>
                            <a:srgbClr val="000000"/>
                          </a:solidFill>
                          <a:effectLst/>
                          <a:latin typeface="Cambria" panose="02040503050406030204" pitchFamily="18" charset="0"/>
                        </a:rPr>
                        <a:t>Used vehicles, seized and confiscated goods, old and used goods, waste and scrap</a:t>
                      </a:r>
                    </a:p>
                  </a:txBody>
                  <a:tcPr marL="6515" marR="6515" marT="65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tc>
                  <a:txBody>
                    <a:bodyPr/>
                    <a:lstStyle/>
                    <a:p>
                      <a:pPr algn="l" rtl="0" fontAlgn="ctr"/>
                      <a:r>
                        <a:rPr lang="en-US" sz="2300" b="0" i="0" u="none" strike="noStrike">
                          <a:solidFill>
                            <a:srgbClr val="000000"/>
                          </a:solidFill>
                          <a:effectLst/>
                          <a:latin typeface="Cambria" panose="02040503050406030204" pitchFamily="18" charset="0"/>
                        </a:rPr>
                        <a:t>CG, SG, UT or local authority</a:t>
                      </a:r>
                    </a:p>
                  </a:txBody>
                  <a:tcPr marL="6515" marR="6515" marT="65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tc>
                  <a:txBody>
                    <a:bodyPr/>
                    <a:lstStyle/>
                    <a:p>
                      <a:pPr algn="l" rtl="0" fontAlgn="ctr"/>
                      <a:r>
                        <a:rPr lang="en-IN" sz="2300" b="0" i="0" u="none" strike="noStrike">
                          <a:solidFill>
                            <a:srgbClr val="000000"/>
                          </a:solidFill>
                          <a:effectLst/>
                          <a:latin typeface="Cambria" panose="02040503050406030204" pitchFamily="18" charset="0"/>
                        </a:rPr>
                        <a:t>Any registered person</a:t>
                      </a:r>
                    </a:p>
                  </a:txBody>
                  <a:tcPr marL="6515" marR="6515" marT="65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extLst>
                  <a:ext uri="{0D108BD9-81ED-4DB2-BD59-A6C34878D82A}">
                    <a16:rowId xmlns:a16="http://schemas.microsoft.com/office/drawing/2014/main" xmlns="" val="2622960057"/>
                  </a:ext>
                </a:extLst>
              </a:tr>
              <a:tr h="963653">
                <a:tc>
                  <a:txBody>
                    <a:bodyPr/>
                    <a:lstStyle/>
                    <a:p>
                      <a:pPr algn="l" rtl="0" fontAlgn="ctr"/>
                      <a:r>
                        <a:rPr lang="en-IN" sz="2300" b="0" i="0" u="none" strike="noStrike">
                          <a:solidFill>
                            <a:srgbClr val="000000"/>
                          </a:solidFill>
                          <a:effectLst/>
                          <a:latin typeface="Cambria" panose="02040503050406030204" pitchFamily="18" charset="0"/>
                        </a:rPr>
                        <a:t>5</a:t>
                      </a:r>
                    </a:p>
                  </a:txBody>
                  <a:tcPr marL="6515" marR="6515" marT="65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l" rtl="0" fontAlgn="ctr"/>
                      <a:r>
                        <a:rPr lang="en-IN" sz="2300" b="0" i="0" u="none" strike="noStrike">
                          <a:solidFill>
                            <a:srgbClr val="000000"/>
                          </a:solidFill>
                          <a:effectLst/>
                          <a:latin typeface="Cambria" panose="02040503050406030204" pitchFamily="18" charset="0"/>
                        </a:rPr>
                        <a:t>Priority Sector Lending Certificate</a:t>
                      </a:r>
                    </a:p>
                  </a:txBody>
                  <a:tcPr marL="6515" marR="6515" marT="65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l" rtl="0" fontAlgn="ctr"/>
                      <a:r>
                        <a:rPr lang="en-IN" sz="2300" b="0" i="0" u="none" strike="noStrike">
                          <a:solidFill>
                            <a:srgbClr val="000000"/>
                          </a:solidFill>
                          <a:effectLst/>
                          <a:latin typeface="Cambria" panose="02040503050406030204" pitchFamily="18" charset="0"/>
                        </a:rPr>
                        <a:t>Registered Person</a:t>
                      </a:r>
                    </a:p>
                  </a:txBody>
                  <a:tcPr marL="6515" marR="6515" marT="65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l" rtl="0" fontAlgn="ctr"/>
                      <a:r>
                        <a:rPr lang="en-US" sz="2300" b="0" i="0" u="none" strike="noStrike" dirty="0">
                          <a:solidFill>
                            <a:srgbClr val="000000"/>
                          </a:solidFill>
                          <a:effectLst/>
                          <a:latin typeface="Cambria" panose="02040503050406030204" pitchFamily="18" charset="0"/>
                        </a:rPr>
                        <a:t>Recipient who is registered person.</a:t>
                      </a:r>
                    </a:p>
                  </a:txBody>
                  <a:tcPr marL="6515" marR="6515" marT="65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extLst>
                  <a:ext uri="{0D108BD9-81ED-4DB2-BD59-A6C34878D82A}">
                    <a16:rowId xmlns:a16="http://schemas.microsoft.com/office/drawing/2014/main" xmlns="" val="3690890302"/>
                  </a:ext>
                </a:extLst>
              </a:tr>
            </a:tbl>
          </a:graphicData>
        </a:graphic>
      </p:graphicFrame>
      <p:sp>
        <p:nvSpPr>
          <p:cNvPr id="3" name="Footer Placeholder 2">
            <a:extLst>
              <a:ext uri="{FF2B5EF4-FFF2-40B4-BE49-F238E27FC236}">
                <a16:creationId xmlns:a16="http://schemas.microsoft.com/office/drawing/2014/main" xmlns="" id="{D28D26B8-428D-4F30-B595-CFD73E3C5AE5}"/>
              </a:ext>
            </a:extLst>
          </p:cNvPr>
          <p:cNvSpPr>
            <a:spLocks noGrp="1"/>
          </p:cNvSpPr>
          <p:nvPr>
            <p:ph type="ftr" sz="quarter" idx="11"/>
          </p:nvPr>
        </p:nvSpPr>
        <p:spPr/>
        <p:txBody>
          <a:bodyPr/>
          <a:lstStyle/>
          <a:p>
            <a:r>
              <a:rPr lang="en-US"/>
              <a:t>Hiregange and Associates</a:t>
            </a:r>
            <a:endParaRPr lang="en-US" dirty="0"/>
          </a:p>
        </p:txBody>
      </p:sp>
    </p:spTree>
    <p:extLst>
      <p:ext uri="{BB962C8B-B14F-4D97-AF65-F5344CB8AC3E}">
        <p14:creationId xmlns:p14="http://schemas.microsoft.com/office/powerpoint/2010/main" val="680258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6D842CF-67C2-47B7-B508-3C78C254703D}"/>
              </a:ext>
            </a:extLst>
          </p:cNvPr>
          <p:cNvSpPr>
            <a:spLocks noGrp="1"/>
          </p:cNvSpPr>
          <p:nvPr>
            <p:ph type="body" sz="quarter" idx="14"/>
          </p:nvPr>
        </p:nvSpPr>
        <p:spPr/>
        <p:txBody>
          <a:bodyPr/>
          <a:lstStyle/>
          <a:p>
            <a:r>
              <a:rPr lang="en-US" b="1" dirty="0"/>
              <a:t>Other Important Aspects in RCM </a:t>
            </a:r>
            <a:endParaRPr lang="en-IN" b="1" dirty="0"/>
          </a:p>
        </p:txBody>
      </p:sp>
      <p:sp>
        <p:nvSpPr>
          <p:cNvPr id="4" name="Slide Number Placeholder 3">
            <a:extLst>
              <a:ext uri="{FF2B5EF4-FFF2-40B4-BE49-F238E27FC236}">
                <a16:creationId xmlns:a16="http://schemas.microsoft.com/office/drawing/2014/main" xmlns="" id="{7F718998-C8F2-4BED-9930-6761C8BEB5C9}"/>
              </a:ext>
            </a:extLst>
          </p:cNvPr>
          <p:cNvSpPr>
            <a:spLocks noGrp="1"/>
          </p:cNvSpPr>
          <p:nvPr>
            <p:ph type="sldNum" sz="quarter" idx="4"/>
          </p:nvPr>
        </p:nvSpPr>
        <p:spPr/>
        <p:txBody>
          <a:bodyPr/>
          <a:lstStyle/>
          <a:p>
            <a:fld id="{C37E4FB1-AD43-40BE-A2D5-51E31E25039B}" type="slidenum">
              <a:rPr lang="en-IN" smtClean="0"/>
              <a:pPr/>
              <a:t>24</a:t>
            </a:fld>
            <a:endParaRPr lang="en-IN" dirty="0"/>
          </a:p>
        </p:txBody>
      </p:sp>
      <p:graphicFrame>
        <p:nvGraphicFramePr>
          <p:cNvPr id="6" name="Table 5">
            <a:extLst>
              <a:ext uri="{FF2B5EF4-FFF2-40B4-BE49-F238E27FC236}">
                <a16:creationId xmlns:a16="http://schemas.microsoft.com/office/drawing/2014/main" xmlns="" id="{155855AD-DA05-41A2-87A5-513065C8431B}"/>
              </a:ext>
            </a:extLst>
          </p:cNvPr>
          <p:cNvGraphicFramePr>
            <a:graphicFrameLocks noGrp="1"/>
          </p:cNvGraphicFramePr>
          <p:nvPr>
            <p:extLst>
              <p:ext uri="{D42A27DB-BD31-4B8C-83A1-F6EECF244321}">
                <p14:modId xmlns:p14="http://schemas.microsoft.com/office/powerpoint/2010/main" val="2192641716"/>
              </p:ext>
            </p:extLst>
          </p:nvPr>
        </p:nvGraphicFramePr>
        <p:xfrm>
          <a:off x="220950" y="1050206"/>
          <a:ext cx="10920665" cy="5306150"/>
        </p:xfrm>
        <a:graphic>
          <a:graphicData uri="http://schemas.openxmlformats.org/drawingml/2006/table">
            <a:tbl>
              <a:tblPr firstRow="1" bandRow="1"/>
              <a:tblGrid>
                <a:gridCol w="2628652">
                  <a:extLst>
                    <a:ext uri="{9D8B030D-6E8A-4147-A177-3AD203B41FA5}">
                      <a16:colId xmlns:a16="http://schemas.microsoft.com/office/drawing/2014/main" xmlns="" val="2202755102"/>
                    </a:ext>
                  </a:extLst>
                </a:gridCol>
                <a:gridCol w="8292013">
                  <a:extLst>
                    <a:ext uri="{9D8B030D-6E8A-4147-A177-3AD203B41FA5}">
                      <a16:colId xmlns:a16="http://schemas.microsoft.com/office/drawing/2014/main" xmlns="" val="1911384453"/>
                    </a:ext>
                  </a:extLst>
                </a:gridCol>
              </a:tblGrid>
              <a:tr h="475423">
                <a:tc>
                  <a:txBody>
                    <a:bodyPr/>
                    <a:lstStyle/>
                    <a:p>
                      <a:pPr algn="l" rtl="0" fontAlgn="ctr"/>
                      <a:r>
                        <a:rPr lang="en-IN" sz="2300" b="1" i="0" u="none" strike="noStrike" dirty="0">
                          <a:solidFill>
                            <a:srgbClr val="FFFFFF"/>
                          </a:solidFill>
                          <a:effectLst/>
                          <a:latin typeface="Cambria" panose="02040503050406030204" pitchFamily="18" charset="0"/>
                        </a:rPr>
                        <a:t>Particulars</a:t>
                      </a:r>
                    </a:p>
                  </a:txBody>
                  <a:tcPr marL="3717" marR="3717" marT="371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l" rtl="0" fontAlgn="ctr"/>
                      <a:r>
                        <a:rPr lang="en-IN" sz="2300" b="1" i="0" u="none" strike="noStrike" dirty="0">
                          <a:solidFill>
                            <a:srgbClr val="FFFFFF"/>
                          </a:solidFill>
                          <a:effectLst/>
                          <a:latin typeface="Cambria" panose="02040503050406030204" pitchFamily="18" charset="0"/>
                        </a:rPr>
                        <a:t>Procedure</a:t>
                      </a:r>
                    </a:p>
                  </a:txBody>
                  <a:tcPr marL="3717" marR="3717" marT="371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xmlns="" val="883792097"/>
                  </a:ext>
                </a:extLst>
              </a:tr>
              <a:tr h="1482191">
                <a:tc>
                  <a:txBody>
                    <a:bodyPr/>
                    <a:lstStyle/>
                    <a:p>
                      <a:pPr algn="l" rtl="0" fontAlgn="ctr"/>
                      <a:r>
                        <a:rPr lang="en-IN" sz="2300" b="0" i="0" u="none" strike="noStrike">
                          <a:solidFill>
                            <a:srgbClr val="000000"/>
                          </a:solidFill>
                          <a:effectLst/>
                          <a:latin typeface="Cambria" panose="02040503050406030204" pitchFamily="18" charset="0"/>
                        </a:rPr>
                        <a:t>Input Tax Credit (ITC)</a:t>
                      </a:r>
                    </a:p>
                  </a:txBody>
                  <a:tcPr marL="3717" marR="3717" marT="371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tc>
                  <a:txBody>
                    <a:bodyPr/>
                    <a:lstStyle/>
                    <a:p>
                      <a:pPr algn="l" rtl="0" fontAlgn="ctr"/>
                      <a:r>
                        <a:rPr lang="en-US" sz="2300" b="0" i="0" u="none" strike="noStrike">
                          <a:solidFill>
                            <a:srgbClr val="000000"/>
                          </a:solidFill>
                          <a:effectLst/>
                          <a:latin typeface="Cambria" panose="02040503050406030204" pitchFamily="18" charset="0"/>
                        </a:rPr>
                        <a:t>Input tax credit of the GST paid on the goods and services under reverse charge mechanism shall be available if such goods and/or services are used in the furtherance of business., and subject to Section 17(5) </a:t>
                      </a:r>
                    </a:p>
                  </a:txBody>
                  <a:tcPr marL="3717" marR="3717" marT="371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extLst>
                  <a:ext uri="{0D108BD9-81ED-4DB2-BD59-A6C34878D82A}">
                    <a16:rowId xmlns:a16="http://schemas.microsoft.com/office/drawing/2014/main" xmlns="" val="529143147"/>
                  </a:ext>
                </a:extLst>
              </a:tr>
              <a:tr h="746363">
                <a:tc>
                  <a:txBody>
                    <a:bodyPr/>
                    <a:lstStyle/>
                    <a:p>
                      <a:pPr algn="l" rtl="0" fontAlgn="ctr"/>
                      <a:r>
                        <a:rPr lang="en-IN" sz="2300" b="0" i="0" u="none" strike="noStrike">
                          <a:solidFill>
                            <a:srgbClr val="000000"/>
                          </a:solidFill>
                          <a:effectLst/>
                          <a:latin typeface="Cambria" panose="02040503050406030204" pitchFamily="18" charset="0"/>
                        </a:rPr>
                        <a:t>Registration</a:t>
                      </a:r>
                    </a:p>
                  </a:txBody>
                  <a:tcPr marL="3717" marR="3717" marT="371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l" rtl="0" fontAlgn="ctr"/>
                      <a:r>
                        <a:rPr lang="en-US" sz="2300" b="0" i="0" u="none" strike="noStrike">
                          <a:solidFill>
                            <a:srgbClr val="000000"/>
                          </a:solidFill>
                          <a:effectLst/>
                          <a:latin typeface="Cambria" panose="02040503050406030204" pitchFamily="18" charset="0"/>
                        </a:rPr>
                        <a:t>All persons procuring goods or services notified under Section 9(3) are mandatorily required to obtain GST Registration.</a:t>
                      </a:r>
                    </a:p>
                  </a:txBody>
                  <a:tcPr marL="3717" marR="3717" marT="371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extLst>
                  <a:ext uri="{0D108BD9-81ED-4DB2-BD59-A6C34878D82A}">
                    <a16:rowId xmlns:a16="http://schemas.microsoft.com/office/drawing/2014/main" xmlns="" val="4129817887"/>
                  </a:ext>
                </a:extLst>
              </a:tr>
              <a:tr h="1112667">
                <a:tc>
                  <a:txBody>
                    <a:bodyPr/>
                    <a:lstStyle/>
                    <a:p>
                      <a:pPr algn="l" rtl="0" fontAlgn="ctr"/>
                      <a:r>
                        <a:rPr lang="en-IN" sz="2300" b="0" i="0" u="none" strike="noStrike">
                          <a:solidFill>
                            <a:srgbClr val="000000"/>
                          </a:solidFill>
                          <a:effectLst/>
                          <a:latin typeface="Cambria" panose="02040503050406030204" pitchFamily="18" charset="0"/>
                        </a:rPr>
                        <a:t>Tax Invoice</a:t>
                      </a:r>
                    </a:p>
                  </a:txBody>
                  <a:tcPr marL="3717" marR="3717" marT="371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tc>
                  <a:txBody>
                    <a:bodyPr/>
                    <a:lstStyle/>
                    <a:p>
                      <a:pPr algn="l" rtl="0" fontAlgn="ctr"/>
                      <a:r>
                        <a:rPr lang="en-US" sz="2300" b="0" i="0" u="none" strike="noStrike">
                          <a:solidFill>
                            <a:srgbClr val="000000"/>
                          </a:solidFill>
                          <a:effectLst/>
                          <a:latin typeface="Cambria" panose="02040503050406030204" pitchFamily="18" charset="0"/>
                        </a:rPr>
                        <a:t>Recipient of supply in such cases may issue a consolidated invoice at the end of a month for all the supplies made for unregistered persons.</a:t>
                      </a:r>
                    </a:p>
                  </a:txBody>
                  <a:tcPr marL="3717" marR="3717" marT="371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extLst>
                  <a:ext uri="{0D108BD9-81ED-4DB2-BD59-A6C34878D82A}">
                    <a16:rowId xmlns:a16="http://schemas.microsoft.com/office/drawing/2014/main" xmlns="" val="1632144874"/>
                  </a:ext>
                </a:extLst>
              </a:tr>
              <a:tr h="746363">
                <a:tc>
                  <a:txBody>
                    <a:bodyPr/>
                    <a:lstStyle/>
                    <a:p>
                      <a:pPr algn="l" rtl="0" fontAlgn="ctr"/>
                      <a:r>
                        <a:rPr lang="en-IN" sz="2300" b="0" i="0" u="none" strike="noStrike">
                          <a:solidFill>
                            <a:srgbClr val="000000"/>
                          </a:solidFill>
                          <a:effectLst/>
                          <a:latin typeface="Cambria" panose="02040503050406030204" pitchFamily="18" charset="0"/>
                        </a:rPr>
                        <a:t>Payment Voucher </a:t>
                      </a:r>
                    </a:p>
                  </a:txBody>
                  <a:tcPr marL="3717" marR="3717" marT="371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l" rtl="0" fontAlgn="ctr"/>
                      <a:r>
                        <a:rPr lang="en-US" sz="2300" b="0" i="0" u="none" strike="noStrike">
                          <a:solidFill>
                            <a:srgbClr val="000000"/>
                          </a:solidFill>
                          <a:effectLst/>
                          <a:latin typeface="Cambria" panose="02040503050406030204" pitchFamily="18" charset="0"/>
                        </a:rPr>
                        <a:t>a registered person who is liable to pay tax under RCM shall issue a payment voucher at the time of making payment to the supplier</a:t>
                      </a:r>
                    </a:p>
                  </a:txBody>
                  <a:tcPr marL="3717" marR="3717" marT="371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extLst>
                  <a:ext uri="{0D108BD9-81ED-4DB2-BD59-A6C34878D82A}">
                    <a16:rowId xmlns:a16="http://schemas.microsoft.com/office/drawing/2014/main" xmlns="" val="1800946788"/>
                  </a:ext>
                </a:extLst>
              </a:tr>
              <a:tr h="743143">
                <a:tc>
                  <a:txBody>
                    <a:bodyPr/>
                    <a:lstStyle/>
                    <a:p>
                      <a:pPr algn="l" rtl="0" fontAlgn="ctr"/>
                      <a:r>
                        <a:rPr lang="en-IN" sz="2300" b="0" i="0" u="none" strike="noStrike">
                          <a:solidFill>
                            <a:srgbClr val="000000"/>
                          </a:solidFill>
                          <a:effectLst/>
                          <a:latin typeface="Cambria" panose="02040503050406030204" pitchFamily="18" charset="0"/>
                        </a:rPr>
                        <a:t>Records</a:t>
                      </a:r>
                    </a:p>
                  </a:txBody>
                  <a:tcPr marL="3717" marR="3717" marT="371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tc>
                  <a:txBody>
                    <a:bodyPr/>
                    <a:lstStyle/>
                    <a:p>
                      <a:pPr algn="l" rtl="0" fontAlgn="ctr"/>
                      <a:r>
                        <a:rPr lang="en-US" sz="2300" b="0" i="0" u="none" strike="noStrike" dirty="0">
                          <a:solidFill>
                            <a:srgbClr val="000000"/>
                          </a:solidFill>
                          <a:effectLst/>
                          <a:latin typeface="Cambria" panose="02040503050406030204" pitchFamily="18" charset="0"/>
                        </a:rPr>
                        <a:t>Every registered person shall keep and maintain an the  Accounts/records as may be prescribed</a:t>
                      </a:r>
                    </a:p>
                  </a:txBody>
                  <a:tcPr marL="3717" marR="3717" marT="371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extLst>
                  <a:ext uri="{0D108BD9-81ED-4DB2-BD59-A6C34878D82A}">
                    <a16:rowId xmlns:a16="http://schemas.microsoft.com/office/drawing/2014/main" xmlns="" val="3899257594"/>
                  </a:ext>
                </a:extLst>
              </a:tr>
            </a:tbl>
          </a:graphicData>
        </a:graphic>
      </p:graphicFrame>
      <p:sp>
        <p:nvSpPr>
          <p:cNvPr id="3" name="Footer Placeholder 2">
            <a:extLst>
              <a:ext uri="{FF2B5EF4-FFF2-40B4-BE49-F238E27FC236}">
                <a16:creationId xmlns:a16="http://schemas.microsoft.com/office/drawing/2014/main" xmlns="" id="{D12EB812-C10C-44C2-B399-96D75908FDFE}"/>
              </a:ext>
            </a:extLst>
          </p:cNvPr>
          <p:cNvSpPr>
            <a:spLocks noGrp="1"/>
          </p:cNvSpPr>
          <p:nvPr>
            <p:ph type="ftr" sz="quarter" idx="11"/>
          </p:nvPr>
        </p:nvSpPr>
        <p:spPr/>
        <p:txBody>
          <a:bodyPr/>
          <a:lstStyle/>
          <a:p>
            <a:r>
              <a:rPr lang="en-US"/>
              <a:t>Hiregange and Associates</a:t>
            </a:r>
            <a:endParaRPr lang="en-US" dirty="0"/>
          </a:p>
        </p:txBody>
      </p:sp>
    </p:spTree>
    <p:extLst>
      <p:ext uri="{BB962C8B-B14F-4D97-AF65-F5344CB8AC3E}">
        <p14:creationId xmlns:p14="http://schemas.microsoft.com/office/powerpoint/2010/main" val="166902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2139ADA3-F9AE-41BD-832F-AAB689ADCF20}"/>
              </a:ext>
            </a:extLst>
          </p:cNvPr>
          <p:cNvSpPr>
            <a:spLocks noGrp="1"/>
          </p:cNvSpPr>
          <p:nvPr>
            <p:ph type="sldNum" sz="quarter" idx="4"/>
          </p:nvPr>
        </p:nvSpPr>
        <p:spPr/>
        <p:txBody>
          <a:bodyPr/>
          <a:lstStyle/>
          <a:p>
            <a:fld id="{C37E4FB1-AD43-40BE-A2D5-51E31E25039B}" type="slidenum">
              <a:rPr lang="en-IN" smtClean="0"/>
              <a:pPr/>
              <a:t>25</a:t>
            </a:fld>
            <a:endParaRPr lang="en-IN" dirty="0"/>
          </a:p>
        </p:txBody>
      </p:sp>
      <p:sp>
        <p:nvSpPr>
          <p:cNvPr id="5" name="Text Placeholder 1">
            <a:extLst>
              <a:ext uri="{FF2B5EF4-FFF2-40B4-BE49-F238E27FC236}">
                <a16:creationId xmlns:a16="http://schemas.microsoft.com/office/drawing/2014/main" xmlns="" id="{508E8FC5-A9F2-4AED-B92F-79A7DA5E6A3C}"/>
              </a:ext>
            </a:extLst>
          </p:cNvPr>
          <p:cNvSpPr>
            <a:spLocks noGrp="1"/>
          </p:cNvSpPr>
          <p:nvPr>
            <p:ph type="body" sz="quarter" idx="14"/>
          </p:nvPr>
        </p:nvSpPr>
        <p:spPr>
          <a:xfrm>
            <a:off x="327025" y="150813"/>
            <a:ext cx="8407400" cy="585787"/>
          </a:xfrm>
        </p:spPr>
        <p:txBody>
          <a:bodyPr/>
          <a:lstStyle/>
          <a:p>
            <a:r>
              <a:rPr lang="en-US" b="1" dirty="0"/>
              <a:t>Other Important Aspects in RCM </a:t>
            </a:r>
            <a:endParaRPr lang="en-IN" b="1" dirty="0"/>
          </a:p>
        </p:txBody>
      </p:sp>
      <p:graphicFrame>
        <p:nvGraphicFramePr>
          <p:cNvPr id="9" name="Table 8">
            <a:extLst>
              <a:ext uri="{FF2B5EF4-FFF2-40B4-BE49-F238E27FC236}">
                <a16:creationId xmlns:a16="http://schemas.microsoft.com/office/drawing/2014/main" xmlns="" id="{E1FE8225-9241-4786-9CC3-201BBE5568C6}"/>
              </a:ext>
            </a:extLst>
          </p:cNvPr>
          <p:cNvGraphicFramePr>
            <a:graphicFrameLocks noGrp="1"/>
          </p:cNvGraphicFramePr>
          <p:nvPr>
            <p:extLst>
              <p:ext uri="{D42A27DB-BD31-4B8C-83A1-F6EECF244321}">
                <p14:modId xmlns:p14="http://schemas.microsoft.com/office/powerpoint/2010/main" val="784471514"/>
              </p:ext>
            </p:extLst>
          </p:nvPr>
        </p:nvGraphicFramePr>
        <p:xfrm>
          <a:off x="327024" y="1259059"/>
          <a:ext cx="10927130" cy="5097294"/>
        </p:xfrm>
        <a:graphic>
          <a:graphicData uri="http://schemas.openxmlformats.org/drawingml/2006/table">
            <a:tbl>
              <a:tblPr firstRow="1" bandRow="1"/>
              <a:tblGrid>
                <a:gridCol w="2654531">
                  <a:extLst>
                    <a:ext uri="{9D8B030D-6E8A-4147-A177-3AD203B41FA5}">
                      <a16:colId xmlns:a16="http://schemas.microsoft.com/office/drawing/2014/main" xmlns="" val="3128806179"/>
                    </a:ext>
                  </a:extLst>
                </a:gridCol>
                <a:gridCol w="8272599">
                  <a:extLst>
                    <a:ext uri="{9D8B030D-6E8A-4147-A177-3AD203B41FA5}">
                      <a16:colId xmlns:a16="http://schemas.microsoft.com/office/drawing/2014/main" xmlns="" val="3287544968"/>
                    </a:ext>
                  </a:extLst>
                </a:gridCol>
              </a:tblGrid>
              <a:tr h="638861">
                <a:tc>
                  <a:txBody>
                    <a:bodyPr/>
                    <a:lstStyle/>
                    <a:p>
                      <a:pPr algn="l" rtl="0" fontAlgn="ctr"/>
                      <a:r>
                        <a:rPr lang="en-IN" sz="2300" b="1" i="0" u="none" strike="noStrike">
                          <a:solidFill>
                            <a:srgbClr val="FFFFFF"/>
                          </a:solidFill>
                          <a:effectLst/>
                          <a:latin typeface="Cambria" panose="02040503050406030204" pitchFamily="18" charset="0"/>
                        </a:rPr>
                        <a:t>Particulars</a:t>
                      </a:r>
                    </a:p>
                  </a:txBody>
                  <a:tcPr marL="4792" marR="4792" marT="47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l" rtl="0" fontAlgn="ctr"/>
                      <a:r>
                        <a:rPr lang="en-IN" sz="2300" b="1" i="0" u="none" strike="noStrike" dirty="0">
                          <a:solidFill>
                            <a:srgbClr val="FFFFFF"/>
                          </a:solidFill>
                          <a:effectLst/>
                          <a:latin typeface="Cambria" panose="02040503050406030204" pitchFamily="18" charset="0"/>
                        </a:rPr>
                        <a:t>Procedure</a:t>
                      </a:r>
                    </a:p>
                  </a:txBody>
                  <a:tcPr marL="4792" marR="4792" marT="47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xmlns="" val="907071472"/>
                  </a:ext>
                </a:extLst>
              </a:tr>
              <a:tr h="747603">
                <a:tc>
                  <a:txBody>
                    <a:bodyPr/>
                    <a:lstStyle/>
                    <a:p>
                      <a:pPr algn="l" rtl="0" fontAlgn="ctr"/>
                      <a:r>
                        <a:rPr lang="en-IN" sz="2300" b="0" i="0" u="none" strike="noStrike">
                          <a:solidFill>
                            <a:srgbClr val="000000"/>
                          </a:solidFill>
                          <a:effectLst/>
                          <a:latin typeface="Cambria" panose="02040503050406030204" pitchFamily="18" charset="0"/>
                        </a:rPr>
                        <a:t>Due date of Payment</a:t>
                      </a:r>
                    </a:p>
                  </a:txBody>
                  <a:tcPr marL="4792" marR="4792" marT="47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tc>
                  <a:txBody>
                    <a:bodyPr/>
                    <a:lstStyle/>
                    <a:p>
                      <a:pPr algn="l" rtl="0" fontAlgn="ctr"/>
                      <a:r>
                        <a:rPr lang="en-US" sz="2300" b="0" i="0" u="none" strike="noStrike">
                          <a:solidFill>
                            <a:srgbClr val="000000"/>
                          </a:solidFill>
                          <a:effectLst/>
                          <a:latin typeface="Cambria" panose="02040503050406030204" pitchFamily="18" charset="0"/>
                        </a:rPr>
                        <a:t>GST levied under the Reverse Charge mechanism should be deposited with the Govt by the 20th of the next month</a:t>
                      </a:r>
                    </a:p>
                  </a:txBody>
                  <a:tcPr marL="4792" marR="4792" marT="47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extLst>
                  <a:ext uri="{0D108BD9-81ED-4DB2-BD59-A6C34878D82A}">
                    <a16:rowId xmlns:a16="http://schemas.microsoft.com/office/drawing/2014/main" xmlns="" val="977960299"/>
                  </a:ext>
                </a:extLst>
              </a:tr>
              <a:tr h="1236943">
                <a:tc>
                  <a:txBody>
                    <a:bodyPr/>
                    <a:lstStyle/>
                    <a:p>
                      <a:pPr algn="l" rtl="0" fontAlgn="ctr"/>
                      <a:r>
                        <a:rPr lang="en-IN" sz="2300" b="0" i="0" u="none" strike="noStrike">
                          <a:solidFill>
                            <a:srgbClr val="000000"/>
                          </a:solidFill>
                          <a:effectLst/>
                          <a:latin typeface="Cambria" panose="02040503050406030204" pitchFamily="18" charset="0"/>
                        </a:rPr>
                        <a:t>Returns</a:t>
                      </a:r>
                    </a:p>
                  </a:txBody>
                  <a:tcPr marL="4792" marR="4792" marT="47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l" rtl="0" fontAlgn="ctr"/>
                      <a:r>
                        <a:rPr lang="en-US" sz="2300" b="0" i="0" u="none" strike="noStrike" dirty="0">
                          <a:solidFill>
                            <a:srgbClr val="000000"/>
                          </a:solidFill>
                          <a:effectLst/>
                          <a:latin typeface="Cambria" panose="02040503050406030204" pitchFamily="18" charset="0"/>
                        </a:rPr>
                        <a:t>GST paid under Reverse Charge Mechanism (RCM) would not be auto-populated in the GSTR 2A and these details would be required to be manually furnished in GSTR-2</a:t>
                      </a:r>
                    </a:p>
                  </a:txBody>
                  <a:tcPr marL="4792" marR="4792" marT="47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extLst>
                  <a:ext uri="{0D108BD9-81ED-4DB2-BD59-A6C34878D82A}">
                    <a16:rowId xmlns:a16="http://schemas.microsoft.com/office/drawing/2014/main" xmlns="" val="2159896421"/>
                  </a:ext>
                </a:extLst>
              </a:tr>
              <a:tr h="740807">
                <a:tc>
                  <a:txBody>
                    <a:bodyPr/>
                    <a:lstStyle/>
                    <a:p>
                      <a:pPr algn="l" rtl="0" fontAlgn="ctr"/>
                      <a:r>
                        <a:rPr lang="en-US" sz="2300" b="0" i="0" u="none" strike="noStrike">
                          <a:solidFill>
                            <a:srgbClr val="000000"/>
                          </a:solidFill>
                          <a:effectLst/>
                          <a:latin typeface="Cambria" panose="02040503050406030204" pitchFamily="18" charset="0"/>
                        </a:rPr>
                        <a:t>RCM to be paid in Cash only</a:t>
                      </a:r>
                    </a:p>
                  </a:txBody>
                  <a:tcPr marL="4792" marR="4792" marT="47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tc>
                  <a:txBody>
                    <a:bodyPr/>
                    <a:lstStyle/>
                    <a:p>
                      <a:pPr algn="l" rtl="0" fontAlgn="ctr"/>
                      <a:r>
                        <a:rPr lang="en-US" sz="2300" b="0" i="0" u="none" strike="noStrike">
                          <a:solidFill>
                            <a:srgbClr val="000000"/>
                          </a:solidFill>
                          <a:effectLst/>
                          <a:latin typeface="Cambria" panose="02040503050406030204" pitchFamily="18" charset="0"/>
                        </a:rPr>
                        <a:t>Input Tax Credit with the recipient cannot be used for payment of Reverse Charge to the Govt.</a:t>
                      </a:r>
                    </a:p>
                  </a:txBody>
                  <a:tcPr marL="4792" marR="4792" marT="47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extLst>
                  <a:ext uri="{0D108BD9-81ED-4DB2-BD59-A6C34878D82A}">
                    <a16:rowId xmlns:a16="http://schemas.microsoft.com/office/drawing/2014/main" xmlns="" val="799993934"/>
                  </a:ext>
                </a:extLst>
              </a:tr>
              <a:tr h="1236943">
                <a:tc>
                  <a:txBody>
                    <a:bodyPr/>
                    <a:lstStyle/>
                    <a:p>
                      <a:pPr algn="l" rtl="0" fontAlgn="ctr"/>
                      <a:r>
                        <a:rPr lang="en-IN" sz="2300" b="0" i="0" u="none" strike="noStrike">
                          <a:solidFill>
                            <a:srgbClr val="000000"/>
                          </a:solidFill>
                          <a:effectLst/>
                          <a:latin typeface="Cambria" panose="02040503050406030204" pitchFamily="18" charset="0"/>
                        </a:rPr>
                        <a:t>Composition Scheme dealers</a:t>
                      </a:r>
                    </a:p>
                  </a:txBody>
                  <a:tcPr marL="4792" marR="4792" marT="47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l" rtl="0" fontAlgn="ctr"/>
                      <a:r>
                        <a:rPr lang="en-US" sz="2300" b="0" i="0" u="none" strike="noStrike">
                          <a:solidFill>
                            <a:srgbClr val="000000"/>
                          </a:solidFill>
                          <a:effectLst/>
                          <a:latin typeface="Cambria" panose="02040503050406030204" pitchFamily="18" charset="0"/>
                        </a:rPr>
                        <a:t>Even persons registered under the Composition Scheme shall also discharge liability under Reverse Charge. No Credit of RCM is available in such cases.</a:t>
                      </a:r>
                    </a:p>
                  </a:txBody>
                  <a:tcPr marL="4792" marR="4792" marT="47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extLst>
                  <a:ext uri="{0D108BD9-81ED-4DB2-BD59-A6C34878D82A}">
                    <a16:rowId xmlns:a16="http://schemas.microsoft.com/office/drawing/2014/main" xmlns="" val="62611602"/>
                  </a:ext>
                </a:extLst>
              </a:tr>
              <a:tr h="496137">
                <a:tc>
                  <a:txBody>
                    <a:bodyPr/>
                    <a:lstStyle/>
                    <a:p>
                      <a:pPr algn="l" rtl="0" fontAlgn="ctr"/>
                      <a:r>
                        <a:rPr lang="en-IN" sz="2300" b="0" i="0" u="none" strike="noStrike">
                          <a:solidFill>
                            <a:srgbClr val="000000"/>
                          </a:solidFill>
                          <a:effectLst/>
                          <a:latin typeface="Cambria" panose="02040503050406030204" pitchFamily="18" charset="0"/>
                        </a:rPr>
                        <a:t>Advance Payment</a:t>
                      </a:r>
                    </a:p>
                  </a:txBody>
                  <a:tcPr marL="4792" marR="4792" marT="47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tc>
                  <a:txBody>
                    <a:bodyPr/>
                    <a:lstStyle/>
                    <a:p>
                      <a:pPr algn="l" rtl="0" fontAlgn="ctr"/>
                      <a:r>
                        <a:rPr lang="en-US" sz="2300" b="0" i="0" u="none" strike="noStrike" dirty="0">
                          <a:solidFill>
                            <a:srgbClr val="000000"/>
                          </a:solidFill>
                          <a:effectLst/>
                          <a:latin typeface="Cambria" panose="02040503050406030204" pitchFamily="18" charset="0"/>
                        </a:rPr>
                        <a:t>RCM is levied on advance payments as well.</a:t>
                      </a:r>
                    </a:p>
                  </a:txBody>
                  <a:tcPr marL="4792" marR="4792" marT="47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extLst>
                  <a:ext uri="{0D108BD9-81ED-4DB2-BD59-A6C34878D82A}">
                    <a16:rowId xmlns:a16="http://schemas.microsoft.com/office/drawing/2014/main" xmlns="" val="3882186930"/>
                  </a:ext>
                </a:extLst>
              </a:tr>
            </a:tbl>
          </a:graphicData>
        </a:graphic>
      </p:graphicFrame>
      <p:sp>
        <p:nvSpPr>
          <p:cNvPr id="2" name="Footer Placeholder 1">
            <a:extLst>
              <a:ext uri="{FF2B5EF4-FFF2-40B4-BE49-F238E27FC236}">
                <a16:creationId xmlns:a16="http://schemas.microsoft.com/office/drawing/2014/main" xmlns="" id="{D006EA87-DB9A-474F-A53D-3071B68E6AB6}"/>
              </a:ext>
            </a:extLst>
          </p:cNvPr>
          <p:cNvSpPr>
            <a:spLocks noGrp="1"/>
          </p:cNvSpPr>
          <p:nvPr>
            <p:ph type="ftr" sz="quarter" idx="11"/>
          </p:nvPr>
        </p:nvSpPr>
        <p:spPr/>
        <p:txBody>
          <a:bodyPr/>
          <a:lstStyle/>
          <a:p>
            <a:r>
              <a:rPr lang="en-US"/>
              <a:t>Hiregange and Associates</a:t>
            </a:r>
            <a:endParaRPr lang="en-US" dirty="0"/>
          </a:p>
        </p:txBody>
      </p:sp>
    </p:spTree>
    <p:extLst>
      <p:ext uri="{BB962C8B-B14F-4D97-AF65-F5344CB8AC3E}">
        <p14:creationId xmlns:p14="http://schemas.microsoft.com/office/powerpoint/2010/main" val="2488559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0299DA28-1605-4178-B100-4F94579C6850}"/>
              </a:ext>
            </a:extLst>
          </p:cNvPr>
          <p:cNvSpPr>
            <a:spLocks noGrp="1"/>
          </p:cNvSpPr>
          <p:nvPr>
            <p:ph type="body" sz="quarter" idx="14"/>
          </p:nvPr>
        </p:nvSpPr>
        <p:spPr/>
        <p:txBody>
          <a:bodyPr/>
          <a:lstStyle/>
          <a:p>
            <a:r>
              <a:rPr lang="en-IN" b="1" dirty="0"/>
              <a:t>RCM – Other Key Points </a:t>
            </a:r>
          </a:p>
        </p:txBody>
      </p:sp>
      <p:sp>
        <p:nvSpPr>
          <p:cNvPr id="3" name="Text Placeholder 2">
            <a:extLst>
              <a:ext uri="{FF2B5EF4-FFF2-40B4-BE49-F238E27FC236}">
                <a16:creationId xmlns:a16="http://schemas.microsoft.com/office/drawing/2014/main" xmlns="" id="{5B11F13B-11C9-4043-8376-E5A35DE0F3AF}"/>
              </a:ext>
            </a:extLst>
          </p:cNvPr>
          <p:cNvSpPr>
            <a:spLocks noGrp="1"/>
          </p:cNvSpPr>
          <p:nvPr>
            <p:ph type="body" sz="quarter" idx="15"/>
          </p:nvPr>
        </p:nvSpPr>
        <p:spPr/>
        <p:txBody>
          <a:bodyPr>
            <a:normAutofit/>
          </a:bodyPr>
          <a:lstStyle/>
          <a:p>
            <a:pPr>
              <a:lnSpc>
                <a:spcPct val="150000"/>
              </a:lnSpc>
              <a:buFont typeface="Wingdings" pitchFamily="2" charset="2"/>
              <a:buChar char="v"/>
            </a:pPr>
            <a:r>
              <a:rPr lang="en-US" sz="2800" dirty="0">
                <a:solidFill>
                  <a:srgbClr val="002060"/>
                </a:solidFill>
              </a:rPr>
              <a:t>Tax paid under forward charge by the service provider;</a:t>
            </a:r>
          </a:p>
          <a:p>
            <a:pPr>
              <a:lnSpc>
                <a:spcPct val="150000"/>
              </a:lnSpc>
              <a:buFont typeface="Wingdings" pitchFamily="2" charset="2"/>
              <a:buChar char="v"/>
            </a:pPr>
            <a:r>
              <a:rPr lang="en-US" sz="2800" dirty="0">
                <a:solidFill>
                  <a:srgbClr val="002060"/>
                </a:solidFill>
              </a:rPr>
              <a:t>Accounting entries for taxes paid under RCM;</a:t>
            </a:r>
          </a:p>
          <a:p>
            <a:pPr>
              <a:lnSpc>
                <a:spcPct val="150000"/>
              </a:lnSpc>
              <a:buFont typeface="Wingdings" pitchFamily="2" charset="2"/>
              <a:buChar char="v"/>
            </a:pPr>
            <a:r>
              <a:rPr lang="en-US" sz="2800" dirty="0">
                <a:solidFill>
                  <a:srgbClr val="002060"/>
                </a:solidFill>
              </a:rPr>
              <a:t>Time of Supply under RCM;</a:t>
            </a:r>
          </a:p>
          <a:p>
            <a:pPr>
              <a:lnSpc>
                <a:spcPct val="150000"/>
              </a:lnSpc>
              <a:buFont typeface="Wingdings" pitchFamily="2" charset="2"/>
              <a:buChar char="v"/>
            </a:pPr>
            <a:r>
              <a:rPr lang="en-US" sz="2800" dirty="0">
                <a:solidFill>
                  <a:srgbClr val="002060"/>
                </a:solidFill>
              </a:rPr>
              <a:t>Place of supply under RCM;</a:t>
            </a:r>
          </a:p>
          <a:p>
            <a:pPr>
              <a:lnSpc>
                <a:spcPct val="150000"/>
              </a:lnSpc>
              <a:buFont typeface="Wingdings" pitchFamily="2" charset="2"/>
              <a:buChar char="v"/>
            </a:pPr>
            <a:r>
              <a:rPr lang="en-US" sz="2800" dirty="0">
                <a:solidFill>
                  <a:srgbClr val="002060"/>
                </a:solidFill>
              </a:rPr>
              <a:t>Self – invoicing for taxes paid under RCM;</a:t>
            </a:r>
          </a:p>
          <a:p>
            <a:pPr>
              <a:lnSpc>
                <a:spcPct val="150000"/>
              </a:lnSpc>
              <a:buFont typeface="Wingdings" pitchFamily="2" charset="2"/>
              <a:buChar char="v"/>
            </a:pPr>
            <a:r>
              <a:rPr lang="en-US" sz="2800" dirty="0">
                <a:solidFill>
                  <a:srgbClr val="002060"/>
                </a:solidFill>
              </a:rPr>
              <a:t>Time-limit for availing ITC for taxes paid under RCM;</a:t>
            </a:r>
          </a:p>
          <a:p>
            <a:pPr>
              <a:lnSpc>
                <a:spcPct val="150000"/>
              </a:lnSpc>
              <a:buFont typeface="Wingdings" pitchFamily="2" charset="2"/>
              <a:buChar char="v"/>
            </a:pPr>
            <a:r>
              <a:rPr lang="en-US" sz="2800" dirty="0">
                <a:solidFill>
                  <a:srgbClr val="002060"/>
                </a:solidFill>
              </a:rPr>
              <a:t>Treated as an exempt supply – Requires reversal of ITC</a:t>
            </a:r>
          </a:p>
        </p:txBody>
      </p:sp>
      <p:sp>
        <p:nvSpPr>
          <p:cNvPr id="4" name="Slide Number Placeholder 3">
            <a:extLst>
              <a:ext uri="{FF2B5EF4-FFF2-40B4-BE49-F238E27FC236}">
                <a16:creationId xmlns:a16="http://schemas.microsoft.com/office/drawing/2014/main" xmlns="" id="{14B752EC-1549-4892-B4EB-EE84E6252F53}"/>
              </a:ext>
            </a:extLst>
          </p:cNvPr>
          <p:cNvSpPr>
            <a:spLocks noGrp="1"/>
          </p:cNvSpPr>
          <p:nvPr>
            <p:ph type="sldNum" sz="quarter" idx="4"/>
          </p:nvPr>
        </p:nvSpPr>
        <p:spPr/>
        <p:txBody>
          <a:bodyPr/>
          <a:lstStyle/>
          <a:p>
            <a:fld id="{C37E4FB1-AD43-40BE-A2D5-51E31E25039B}" type="slidenum">
              <a:rPr lang="en-IN" smtClean="0"/>
              <a:pPr/>
              <a:t>26</a:t>
            </a:fld>
            <a:endParaRPr lang="en-IN" dirty="0"/>
          </a:p>
        </p:txBody>
      </p:sp>
      <p:sp>
        <p:nvSpPr>
          <p:cNvPr id="5" name="Footer Placeholder 4">
            <a:extLst>
              <a:ext uri="{FF2B5EF4-FFF2-40B4-BE49-F238E27FC236}">
                <a16:creationId xmlns:a16="http://schemas.microsoft.com/office/drawing/2014/main" xmlns="" id="{60825E79-CF43-47BC-8A49-86C0AAF8DD84}"/>
              </a:ext>
            </a:extLst>
          </p:cNvPr>
          <p:cNvSpPr>
            <a:spLocks noGrp="1"/>
          </p:cNvSpPr>
          <p:nvPr>
            <p:ph type="ftr" sz="quarter" idx="11"/>
          </p:nvPr>
        </p:nvSpPr>
        <p:spPr/>
        <p:txBody>
          <a:bodyPr/>
          <a:lstStyle/>
          <a:p>
            <a:r>
              <a:rPr lang="en-US"/>
              <a:t>Hiregange and Associates</a:t>
            </a:r>
            <a:endParaRPr lang="en-US" dirty="0"/>
          </a:p>
        </p:txBody>
      </p:sp>
    </p:spTree>
    <p:extLst>
      <p:ext uri="{BB962C8B-B14F-4D97-AF65-F5344CB8AC3E}">
        <p14:creationId xmlns:p14="http://schemas.microsoft.com/office/powerpoint/2010/main" val="3984629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xmlns="" id="{82C92C00-97ED-4E26-B534-A6E5AA38A64E}"/>
              </a:ext>
            </a:extLst>
          </p:cNvPr>
          <p:cNvSpPr>
            <a:spLocks noGrp="1"/>
          </p:cNvSpPr>
          <p:nvPr>
            <p:ph type="body" sz="quarter" idx="14"/>
          </p:nvPr>
        </p:nvSpPr>
        <p:spPr/>
        <p:txBody>
          <a:bodyPr/>
          <a:lstStyle/>
          <a:p>
            <a:r>
              <a:rPr lang="en-IN" b="1" dirty="0"/>
              <a:t>RCM GST Audit</a:t>
            </a:r>
          </a:p>
        </p:txBody>
      </p:sp>
      <p:sp>
        <p:nvSpPr>
          <p:cNvPr id="4" name="Slide Number Placeholder 3">
            <a:extLst>
              <a:ext uri="{FF2B5EF4-FFF2-40B4-BE49-F238E27FC236}">
                <a16:creationId xmlns:a16="http://schemas.microsoft.com/office/drawing/2014/main" xmlns="" id="{F01CFDA3-21B4-43E5-94F6-3B02A36E1208}"/>
              </a:ext>
            </a:extLst>
          </p:cNvPr>
          <p:cNvSpPr>
            <a:spLocks noGrp="1"/>
          </p:cNvSpPr>
          <p:nvPr>
            <p:ph type="sldNum" sz="quarter" idx="4"/>
          </p:nvPr>
        </p:nvSpPr>
        <p:spPr/>
        <p:txBody>
          <a:bodyPr/>
          <a:lstStyle/>
          <a:p>
            <a:fld id="{C37E4FB1-AD43-40BE-A2D5-51E31E25039B}" type="slidenum">
              <a:rPr lang="en-IN" smtClean="0"/>
              <a:pPr/>
              <a:t>27</a:t>
            </a:fld>
            <a:endParaRPr lang="en-IN" dirty="0"/>
          </a:p>
        </p:txBody>
      </p:sp>
      <p:pic>
        <p:nvPicPr>
          <p:cNvPr id="9" name="Picture 2">
            <a:extLst>
              <a:ext uri="{FF2B5EF4-FFF2-40B4-BE49-F238E27FC236}">
                <a16:creationId xmlns:a16="http://schemas.microsoft.com/office/drawing/2014/main" xmlns="" id="{DB73C680-F4BD-4DF4-AAA8-9FA4B02CE3E5}"/>
              </a:ext>
            </a:extLst>
          </p:cNvPr>
          <p:cNvPicPr>
            <a:picLocks noChangeAspect="1" noChangeArrowheads="1"/>
          </p:cNvPicPr>
          <p:nvPr/>
        </p:nvPicPr>
        <p:blipFill rotWithShape="1">
          <a:blip r:embed="rId2" cstate="print"/>
          <a:srcRect l="3808" t="10408" r="2326" b="5978"/>
          <a:stretch/>
        </p:blipFill>
        <p:spPr bwMode="auto">
          <a:xfrm>
            <a:off x="771086" y="1203606"/>
            <a:ext cx="10142220" cy="5398116"/>
          </a:xfrm>
          <a:prstGeom prst="rect">
            <a:avLst/>
          </a:prstGeom>
          <a:noFill/>
          <a:ln w="9525">
            <a:noFill/>
            <a:miter lim="800000"/>
            <a:headEnd/>
            <a:tailEnd/>
          </a:ln>
        </p:spPr>
      </p:pic>
      <p:sp>
        <p:nvSpPr>
          <p:cNvPr id="2" name="Footer Placeholder 1">
            <a:extLst>
              <a:ext uri="{FF2B5EF4-FFF2-40B4-BE49-F238E27FC236}">
                <a16:creationId xmlns:a16="http://schemas.microsoft.com/office/drawing/2014/main" xmlns="" id="{F0311756-BE5B-43AA-B3A5-B34DD453B3A6}"/>
              </a:ext>
            </a:extLst>
          </p:cNvPr>
          <p:cNvSpPr>
            <a:spLocks noGrp="1"/>
          </p:cNvSpPr>
          <p:nvPr>
            <p:ph type="ftr" sz="quarter" idx="11"/>
          </p:nvPr>
        </p:nvSpPr>
        <p:spPr/>
        <p:txBody>
          <a:bodyPr/>
          <a:lstStyle/>
          <a:p>
            <a:r>
              <a:rPr lang="en-US"/>
              <a:t>Hiregange and Associates</a:t>
            </a:r>
            <a:endParaRPr lang="en-US" dirty="0"/>
          </a:p>
        </p:txBody>
      </p:sp>
    </p:spTree>
    <p:extLst>
      <p:ext uri="{BB962C8B-B14F-4D97-AF65-F5344CB8AC3E}">
        <p14:creationId xmlns:p14="http://schemas.microsoft.com/office/powerpoint/2010/main" val="2816263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90F050C7-ADCA-4A3D-9A2B-B75DF13E6159}"/>
              </a:ext>
            </a:extLst>
          </p:cNvPr>
          <p:cNvSpPr>
            <a:spLocks noGrp="1"/>
          </p:cNvSpPr>
          <p:nvPr>
            <p:ph type="sldNum" sz="quarter" idx="4"/>
          </p:nvPr>
        </p:nvSpPr>
        <p:spPr/>
        <p:txBody>
          <a:bodyPr/>
          <a:lstStyle/>
          <a:p>
            <a:fld id="{C37E4FB1-AD43-40BE-A2D5-51E31E25039B}" type="slidenum">
              <a:rPr lang="en-IN" smtClean="0"/>
              <a:pPr/>
              <a:t>28</a:t>
            </a:fld>
            <a:endParaRPr lang="en-IN" dirty="0"/>
          </a:p>
        </p:txBody>
      </p:sp>
      <p:pic>
        <p:nvPicPr>
          <p:cNvPr id="5" name="Picture 2">
            <a:extLst>
              <a:ext uri="{FF2B5EF4-FFF2-40B4-BE49-F238E27FC236}">
                <a16:creationId xmlns:a16="http://schemas.microsoft.com/office/drawing/2014/main" xmlns="" id="{9C7AE336-EE81-4786-96BF-82533003D684}"/>
              </a:ext>
            </a:extLst>
          </p:cNvPr>
          <p:cNvPicPr>
            <a:picLocks noChangeAspect="1" noChangeArrowheads="1"/>
          </p:cNvPicPr>
          <p:nvPr/>
        </p:nvPicPr>
        <p:blipFill rotWithShape="1">
          <a:blip r:embed="rId2" cstate="print"/>
          <a:srcRect l="14430" t="10008" r="12361" b="4434"/>
          <a:stretch/>
        </p:blipFill>
        <p:spPr bwMode="auto">
          <a:xfrm>
            <a:off x="1772527" y="1183857"/>
            <a:ext cx="8651632" cy="5336475"/>
          </a:xfrm>
          <a:prstGeom prst="rect">
            <a:avLst/>
          </a:prstGeom>
          <a:noFill/>
          <a:ln w="9525">
            <a:noFill/>
            <a:miter lim="800000"/>
            <a:headEnd/>
            <a:tailEnd/>
          </a:ln>
        </p:spPr>
      </p:pic>
      <p:sp>
        <p:nvSpPr>
          <p:cNvPr id="6" name="Text Placeholder 7">
            <a:extLst>
              <a:ext uri="{FF2B5EF4-FFF2-40B4-BE49-F238E27FC236}">
                <a16:creationId xmlns:a16="http://schemas.microsoft.com/office/drawing/2014/main" xmlns="" id="{8DCBF1C0-CF0F-4A0A-880E-7CA216F53840}"/>
              </a:ext>
            </a:extLst>
          </p:cNvPr>
          <p:cNvSpPr>
            <a:spLocks noGrp="1"/>
          </p:cNvSpPr>
          <p:nvPr>
            <p:ph type="body" sz="quarter" idx="14"/>
          </p:nvPr>
        </p:nvSpPr>
        <p:spPr>
          <a:xfrm>
            <a:off x="327025" y="150813"/>
            <a:ext cx="8407400" cy="585787"/>
          </a:xfrm>
        </p:spPr>
        <p:txBody>
          <a:bodyPr/>
          <a:lstStyle/>
          <a:p>
            <a:r>
              <a:rPr lang="en-IN" b="1" dirty="0"/>
              <a:t>RCM GST Audit</a:t>
            </a:r>
          </a:p>
        </p:txBody>
      </p:sp>
      <p:sp>
        <p:nvSpPr>
          <p:cNvPr id="2" name="Footer Placeholder 1">
            <a:extLst>
              <a:ext uri="{FF2B5EF4-FFF2-40B4-BE49-F238E27FC236}">
                <a16:creationId xmlns:a16="http://schemas.microsoft.com/office/drawing/2014/main" xmlns="" id="{A223EC17-6CB2-4400-87C7-ADAB522BFA50}"/>
              </a:ext>
            </a:extLst>
          </p:cNvPr>
          <p:cNvSpPr>
            <a:spLocks noGrp="1"/>
          </p:cNvSpPr>
          <p:nvPr>
            <p:ph type="ftr" sz="quarter" idx="11"/>
          </p:nvPr>
        </p:nvSpPr>
        <p:spPr/>
        <p:txBody>
          <a:bodyPr/>
          <a:lstStyle/>
          <a:p>
            <a:r>
              <a:rPr lang="en-US"/>
              <a:t>Hiregange and Associates</a:t>
            </a:r>
            <a:endParaRPr lang="en-US" dirty="0"/>
          </a:p>
        </p:txBody>
      </p:sp>
    </p:spTree>
    <p:extLst>
      <p:ext uri="{BB962C8B-B14F-4D97-AF65-F5344CB8AC3E}">
        <p14:creationId xmlns:p14="http://schemas.microsoft.com/office/powerpoint/2010/main" val="2913875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82995" y="2814495"/>
            <a:ext cx="4513007" cy="1229013"/>
          </a:xfrm>
        </p:spPr>
        <p:txBody>
          <a:bodyPr/>
          <a:lstStyle/>
          <a:p>
            <a:r>
              <a:rPr lang="en-IN" sz="3400" b="1" dirty="0">
                <a:solidFill>
                  <a:schemeClr val="tx1"/>
                </a:solidFill>
              </a:rPr>
              <a:t>Time of Supply</a:t>
            </a:r>
          </a:p>
        </p:txBody>
      </p:sp>
    </p:spTree>
    <p:extLst>
      <p:ext uri="{BB962C8B-B14F-4D97-AF65-F5344CB8AC3E}">
        <p14:creationId xmlns:p14="http://schemas.microsoft.com/office/powerpoint/2010/main" val="3624471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CC30665C-AD91-47D4-A781-1E95C5BF6197}"/>
              </a:ext>
            </a:extLst>
          </p:cNvPr>
          <p:cNvSpPr>
            <a:spLocks noGrp="1"/>
          </p:cNvSpPr>
          <p:nvPr>
            <p:ph type="body" sz="quarter" idx="14"/>
          </p:nvPr>
        </p:nvSpPr>
        <p:spPr>
          <a:xfrm>
            <a:off x="327025" y="150813"/>
            <a:ext cx="8407400" cy="585787"/>
          </a:xfrm>
        </p:spPr>
        <p:txBody>
          <a:bodyPr/>
          <a:lstStyle/>
          <a:p>
            <a:r>
              <a:rPr lang="en-US" b="1" dirty="0"/>
              <a:t>Levy under RCM</a:t>
            </a:r>
          </a:p>
          <a:p>
            <a:endParaRPr lang="en-IN" dirty="0"/>
          </a:p>
        </p:txBody>
      </p:sp>
      <p:sp>
        <p:nvSpPr>
          <p:cNvPr id="7" name="Text Placeholder 6">
            <a:extLst>
              <a:ext uri="{FF2B5EF4-FFF2-40B4-BE49-F238E27FC236}">
                <a16:creationId xmlns:a16="http://schemas.microsoft.com/office/drawing/2014/main" xmlns="" id="{211A6914-102B-446A-AAF5-6B8593DB8A83}"/>
              </a:ext>
            </a:extLst>
          </p:cNvPr>
          <p:cNvSpPr>
            <a:spLocks noGrp="1"/>
          </p:cNvSpPr>
          <p:nvPr>
            <p:ph type="body" sz="quarter" idx="15"/>
          </p:nvPr>
        </p:nvSpPr>
        <p:spPr>
          <a:xfrm>
            <a:off x="426777" y="1590394"/>
            <a:ext cx="10845281" cy="3679871"/>
          </a:xfrm>
        </p:spPr>
        <p:txBody>
          <a:bodyPr>
            <a:normAutofit/>
          </a:bodyPr>
          <a:lstStyle/>
          <a:p>
            <a:pPr>
              <a:lnSpc>
                <a:spcPct val="170000"/>
              </a:lnSpc>
            </a:pPr>
            <a:r>
              <a:rPr lang="en-IN" sz="2800" b="1" dirty="0">
                <a:solidFill>
                  <a:schemeClr val="tx1"/>
                </a:solidFill>
              </a:rPr>
              <a:t>“Reverse charge”</a:t>
            </a:r>
            <a:r>
              <a:rPr lang="en-IN" sz="2800" dirty="0">
                <a:solidFill>
                  <a:schemeClr val="tx1"/>
                </a:solidFill>
              </a:rPr>
              <a:t> means the liability to pay tax by the </a:t>
            </a:r>
            <a:r>
              <a:rPr lang="en-IN" sz="2800" b="1" dirty="0">
                <a:solidFill>
                  <a:schemeClr val="tx1"/>
                </a:solidFill>
              </a:rPr>
              <a:t>recipient of supply of goods </a:t>
            </a:r>
            <a:r>
              <a:rPr lang="en-IN" sz="2800" dirty="0">
                <a:solidFill>
                  <a:schemeClr val="tx1"/>
                </a:solidFill>
              </a:rPr>
              <a:t>or services or both instead of the supplier of such goods or services or both under sub-section (</a:t>
            </a:r>
            <a:r>
              <a:rPr lang="en-IN" sz="2800" i="1" dirty="0">
                <a:solidFill>
                  <a:schemeClr val="tx1"/>
                </a:solidFill>
              </a:rPr>
              <a:t>3</a:t>
            </a:r>
            <a:r>
              <a:rPr lang="en-IN" sz="2800" dirty="0">
                <a:solidFill>
                  <a:schemeClr val="tx1"/>
                </a:solidFill>
              </a:rPr>
              <a:t>) or sub-section (</a:t>
            </a:r>
            <a:r>
              <a:rPr lang="en-IN" sz="2800" i="1" dirty="0">
                <a:solidFill>
                  <a:schemeClr val="tx1"/>
                </a:solidFill>
              </a:rPr>
              <a:t>4</a:t>
            </a:r>
            <a:r>
              <a:rPr lang="en-IN" sz="2800" dirty="0">
                <a:solidFill>
                  <a:schemeClr val="tx1"/>
                </a:solidFill>
              </a:rPr>
              <a:t>) of section 9, or under sub-section (</a:t>
            </a:r>
            <a:r>
              <a:rPr lang="en-IN" sz="2800" i="1" dirty="0">
                <a:solidFill>
                  <a:schemeClr val="tx1"/>
                </a:solidFill>
              </a:rPr>
              <a:t>3</a:t>
            </a:r>
            <a:r>
              <a:rPr lang="en-IN" sz="2800" dirty="0">
                <a:solidFill>
                  <a:schemeClr val="tx1"/>
                </a:solidFill>
              </a:rPr>
              <a:t>) or subsection (</a:t>
            </a:r>
            <a:r>
              <a:rPr lang="en-IN" sz="2800" i="1" dirty="0">
                <a:solidFill>
                  <a:schemeClr val="tx1"/>
                </a:solidFill>
              </a:rPr>
              <a:t>4</a:t>
            </a:r>
            <a:r>
              <a:rPr lang="en-IN" sz="2800" dirty="0">
                <a:solidFill>
                  <a:schemeClr val="tx1"/>
                </a:solidFill>
              </a:rPr>
              <a:t>) of section 5 of the Integrated Goods and Services Tax Act.</a:t>
            </a:r>
            <a:endParaRPr lang="en-IN" sz="2400" dirty="0">
              <a:solidFill>
                <a:schemeClr val="tx1"/>
              </a:solidFill>
            </a:endParaRPr>
          </a:p>
        </p:txBody>
      </p:sp>
      <p:sp>
        <p:nvSpPr>
          <p:cNvPr id="3" name="Title 1"/>
          <p:cNvSpPr txBox="1">
            <a:spLocks/>
          </p:cNvSpPr>
          <p:nvPr/>
        </p:nvSpPr>
        <p:spPr>
          <a:xfrm>
            <a:off x="1981200" y="-76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000" b="1" dirty="0">
              <a:solidFill>
                <a:srgbClr val="0070C0"/>
              </a:solidFill>
              <a:latin typeface="Cambria" pitchFamily="18" charset="0"/>
              <a:ea typeface="Cambria" pitchFamily="18" charset="0"/>
            </a:endParaRPr>
          </a:p>
        </p:txBody>
      </p:sp>
      <p:sp>
        <p:nvSpPr>
          <p:cNvPr id="8" name="Slide Number Placeholder 7">
            <a:extLst>
              <a:ext uri="{FF2B5EF4-FFF2-40B4-BE49-F238E27FC236}">
                <a16:creationId xmlns:a16="http://schemas.microsoft.com/office/drawing/2014/main" xmlns="" id="{4E3DD4B6-97C9-40F8-B572-4EC2EB75DDB6}"/>
              </a:ext>
            </a:extLst>
          </p:cNvPr>
          <p:cNvSpPr>
            <a:spLocks noGrp="1"/>
          </p:cNvSpPr>
          <p:nvPr>
            <p:ph type="sldNum" sz="quarter" idx="4"/>
          </p:nvPr>
        </p:nvSpPr>
        <p:spPr>
          <a:xfrm>
            <a:off x="8610600" y="6356352"/>
            <a:ext cx="2743200" cy="365125"/>
          </a:xfrm>
        </p:spPr>
        <p:txBody>
          <a:bodyPr/>
          <a:lstStyle/>
          <a:p>
            <a:fld id="{C37E4FB1-AD43-40BE-A2D5-51E31E25039B}" type="slidenum">
              <a:rPr lang="en-IN" smtClean="0"/>
              <a:pPr/>
              <a:t>3</a:t>
            </a:fld>
            <a:endParaRPr lang="en-IN" dirty="0"/>
          </a:p>
        </p:txBody>
      </p:sp>
      <p:sp>
        <p:nvSpPr>
          <p:cNvPr id="2" name="Footer Placeholder 1">
            <a:extLst>
              <a:ext uri="{FF2B5EF4-FFF2-40B4-BE49-F238E27FC236}">
                <a16:creationId xmlns:a16="http://schemas.microsoft.com/office/drawing/2014/main" xmlns="" id="{07DE37C9-597E-4C10-B1DD-33CB6475C168}"/>
              </a:ext>
            </a:extLst>
          </p:cNvPr>
          <p:cNvSpPr>
            <a:spLocks noGrp="1"/>
          </p:cNvSpPr>
          <p:nvPr>
            <p:ph type="ftr" sz="quarter" idx="11"/>
          </p:nvPr>
        </p:nvSpPr>
        <p:spPr/>
        <p:txBody>
          <a:bodyPr/>
          <a:lstStyle/>
          <a:p>
            <a:r>
              <a:rPr lang="en-US"/>
              <a:t>Hiregange and Associates</a:t>
            </a:r>
            <a:endParaRPr lang="en-US" dirty="0"/>
          </a:p>
        </p:txBody>
      </p:sp>
    </p:spTree>
    <p:extLst>
      <p:ext uri="{BB962C8B-B14F-4D97-AF65-F5344CB8AC3E}">
        <p14:creationId xmlns:p14="http://schemas.microsoft.com/office/powerpoint/2010/main" val="29942303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2CB82B-27A0-48AE-95F8-D40ED992904C}"/>
              </a:ext>
            </a:extLst>
          </p:cNvPr>
          <p:cNvSpPr>
            <a:spLocks noGrp="1"/>
          </p:cNvSpPr>
          <p:nvPr>
            <p:ph type="body" sz="quarter" idx="14"/>
          </p:nvPr>
        </p:nvSpPr>
        <p:spPr/>
        <p:txBody>
          <a:bodyPr/>
          <a:lstStyle/>
          <a:p>
            <a:r>
              <a:rPr lang="en-IN" b="1" i="1" dirty="0"/>
              <a:t>Why Time of Supply? – Relevance..</a:t>
            </a:r>
            <a:endParaRPr lang="en-IN" dirty="0"/>
          </a:p>
        </p:txBody>
      </p:sp>
      <p:sp>
        <p:nvSpPr>
          <p:cNvPr id="6" name="Slide Number Placeholder 5"/>
          <p:cNvSpPr>
            <a:spLocks noGrp="1"/>
          </p:cNvSpPr>
          <p:nvPr>
            <p:ph type="sldNum" sz="quarter" idx="4"/>
          </p:nvPr>
        </p:nvSpPr>
        <p:spPr/>
        <p:txBody>
          <a:bodyPr/>
          <a:lstStyle/>
          <a:p>
            <a:fld id="{F3F91960-09F0-4A79-AB1F-D488BED723DE}" type="slidenum">
              <a:rPr lang="en-US" smtClean="0"/>
              <a:pPr/>
              <a:t>30</a:t>
            </a:fld>
            <a:endParaRPr lang="en-US"/>
          </a:p>
        </p:txBody>
      </p:sp>
      <p:pic>
        <p:nvPicPr>
          <p:cNvPr id="7" name="Picture 2" descr="Image result for point of taxation"/>
          <p:cNvPicPr>
            <a:picLocks noGrp="1" noChangeAspect="1" noChangeArrowheads="1"/>
          </p:cNvPicPr>
          <p:nvPr>
            <p:ph idx="4294967295"/>
          </p:nvPr>
        </p:nvPicPr>
        <p:blipFill>
          <a:blip r:embed="rId2"/>
          <a:srcRect r="59385"/>
          <a:stretch>
            <a:fillRect/>
          </a:stretch>
        </p:blipFill>
        <p:spPr bwMode="auto">
          <a:xfrm>
            <a:off x="8501149" y="2032795"/>
            <a:ext cx="2641600" cy="2792412"/>
          </a:xfrm>
          <a:prstGeom prst="rect">
            <a:avLst/>
          </a:prstGeom>
          <a:noFill/>
        </p:spPr>
      </p:pic>
      <p:sp>
        <p:nvSpPr>
          <p:cNvPr id="8" name="TextBox 7"/>
          <p:cNvSpPr txBox="1"/>
          <p:nvPr/>
        </p:nvSpPr>
        <p:spPr>
          <a:xfrm>
            <a:off x="648974" y="1766889"/>
            <a:ext cx="6947583" cy="2246769"/>
          </a:xfrm>
          <a:prstGeom prst="rect">
            <a:avLst/>
          </a:prstGeom>
          <a:noFill/>
        </p:spPr>
        <p:txBody>
          <a:bodyPr wrap="square" rtlCol="0">
            <a:spAutoFit/>
          </a:bodyPr>
          <a:lstStyle/>
          <a:p>
            <a:pPr marL="164119" indent="-164119">
              <a:buFont typeface="Wingdings" pitchFamily="2" charset="2"/>
              <a:buChar char="§"/>
            </a:pPr>
            <a:r>
              <a:rPr lang="en-US" sz="2800" dirty="0">
                <a:latin typeface="Cambria" panose="02040503050406030204" pitchFamily="18" charset="0"/>
              </a:rPr>
              <a:t>To know the point of time when tax to be charged</a:t>
            </a:r>
          </a:p>
          <a:p>
            <a:pPr marL="164119" indent="-164119"/>
            <a:endParaRPr lang="en-US" sz="2800" dirty="0">
              <a:latin typeface="Cambria" panose="02040503050406030204" pitchFamily="18" charset="0"/>
            </a:endParaRPr>
          </a:p>
          <a:p>
            <a:pPr marL="164119" indent="-164119">
              <a:buFont typeface="Wingdings" pitchFamily="2" charset="2"/>
              <a:buChar char="§"/>
            </a:pPr>
            <a:r>
              <a:rPr lang="en-US" sz="2800" dirty="0">
                <a:latin typeface="Cambria" panose="02040503050406030204" pitchFamily="18" charset="0"/>
              </a:rPr>
              <a:t>Uniformity in levy and collection of  taxes.</a:t>
            </a:r>
          </a:p>
          <a:p>
            <a:endParaRPr lang="en-IN" sz="2800" dirty="0"/>
          </a:p>
        </p:txBody>
      </p:sp>
      <p:sp>
        <p:nvSpPr>
          <p:cNvPr id="2" name="Footer Placeholder 1">
            <a:extLst>
              <a:ext uri="{FF2B5EF4-FFF2-40B4-BE49-F238E27FC236}">
                <a16:creationId xmlns:a16="http://schemas.microsoft.com/office/drawing/2014/main" xmlns="" id="{D0DF4FA7-333F-4C2D-981F-52B736640378}"/>
              </a:ext>
            </a:extLst>
          </p:cNvPr>
          <p:cNvSpPr>
            <a:spLocks noGrp="1"/>
          </p:cNvSpPr>
          <p:nvPr>
            <p:ph type="ftr" sz="quarter" idx="11"/>
          </p:nvPr>
        </p:nvSpPr>
        <p:spPr/>
        <p:txBody>
          <a:bodyPr/>
          <a:lstStyle/>
          <a:p>
            <a:r>
              <a:rPr lang="en-US"/>
              <a:t>Hiregange and Associates</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2" descr="Image result for gst images"/>
          <p:cNvSpPr>
            <a:spLocks noChangeAspect="1" noChangeArrowheads="1"/>
          </p:cNvSpPr>
          <p:nvPr/>
        </p:nvSpPr>
        <p:spPr bwMode="auto">
          <a:xfrm>
            <a:off x="1667609" y="130421"/>
            <a:ext cx="281355" cy="281355"/>
          </a:xfrm>
          <a:prstGeom prst="rect">
            <a:avLst/>
          </a:prstGeom>
          <a:noFill/>
        </p:spPr>
        <p:txBody>
          <a:bodyPr vert="horz" wrap="square" lIns="84407" tIns="42203" rIns="84407" bIns="42203" numCol="1" anchor="t" anchorCtr="0" compatLnSpc="1">
            <a:prstTxWarp prst="textNoShape">
              <a:avLst/>
            </a:prstTxWarp>
          </a:bodyPr>
          <a:lstStyle/>
          <a:p>
            <a:endParaRPr lang="en-IN" sz="1663"/>
          </a:p>
        </p:txBody>
      </p:sp>
      <p:sp>
        <p:nvSpPr>
          <p:cNvPr id="2" name="Text Placeholder 1">
            <a:extLst>
              <a:ext uri="{FF2B5EF4-FFF2-40B4-BE49-F238E27FC236}">
                <a16:creationId xmlns:a16="http://schemas.microsoft.com/office/drawing/2014/main" xmlns="" id="{B1A32F1A-74BA-463A-8758-F3C2EBEA0D9B}"/>
              </a:ext>
            </a:extLst>
          </p:cNvPr>
          <p:cNvSpPr>
            <a:spLocks noGrp="1"/>
          </p:cNvSpPr>
          <p:nvPr>
            <p:ph type="body" sz="quarter" idx="14"/>
          </p:nvPr>
        </p:nvSpPr>
        <p:spPr>
          <a:xfrm>
            <a:off x="327027" y="150813"/>
            <a:ext cx="9659599" cy="585787"/>
          </a:xfrm>
        </p:spPr>
        <p:txBody>
          <a:bodyPr/>
          <a:lstStyle/>
          <a:p>
            <a:r>
              <a:rPr lang="en-US" sz="3000" dirty="0"/>
              <a:t>Time of Supply – section 12 and 13 of CGST Act,2017</a:t>
            </a:r>
            <a:endParaRPr lang="en-IN" sz="3000" dirty="0"/>
          </a:p>
        </p:txBody>
      </p:sp>
      <p:sp>
        <p:nvSpPr>
          <p:cNvPr id="8" name="Rectangle 7"/>
          <p:cNvSpPr/>
          <p:nvPr/>
        </p:nvSpPr>
        <p:spPr>
          <a:xfrm>
            <a:off x="242740" y="1009604"/>
            <a:ext cx="10665819" cy="400110"/>
          </a:xfrm>
          <a:prstGeom prst="rect">
            <a:avLst/>
          </a:prstGeom>
        </p:spPr>
        <p:txBody>
          <a:bodyPr wrap="square">
            <a:spAutoFit/>
          </a:bodyPr>
          <a:lstStyle/>
          <a:p>
            <a:pPr algn="ctr"/>
            <a:r>
              <a:rPr lang="en-IN" sz="2000" b="1" dirty="0">
                <a:latin typeface="Cambria" pitchFamily="18" charset="0"/>
                <a:ea typeface="Cambria" pitchFamily="18" charset="0"/>
              </a:rPr>
              <a:t>Sec.12(2): Time of Supply of Goods</a:t>
            </a:r>
            <a:endParaRPr lang="en-US" sz="2000" dirty="0">
              <a:latin typeface="Cambria" pitchFamily="18" charset="0"/>
              <a:ea typeface="Cambria" pitchFamily="18" charset="0"/>
            </a:endParaRPr>
          </a:p>
        </p:txBody>
      </p:sp>
      <p:graphicFrame>
        <p:nvGraphicFramePr>
          <p:cNvPr id="9" name="Diagram 8"/>
          <p:cNvGraphicFramePr/>
          <p:nvPr>
            <p:extLst>
              <p:ext uri="{D42A27DB-BD31-4B8C-83A1-F6EECF244321}">
                <p14:modId xmlns:p14="http://schemas.microsoft.com/office/powerpoint/2010/main" val="2014870016"/>
              </p:ext>
            </p:extLst>
          </p:nvPr>
        </p:nvGraphicFramePr>
        <p:xfrm>
          <a:off x="937426" y="1470183"/>
          <a:ext cx="9866564" cy="4997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393897" y="5404365"/>
            <a:ext cx="3285847" cy="1200329"/>
          </a:xfrm>
          <a:prstGeom prst="rect">
            <a:avLst/>
          </a:prstGeom>
        </p:spPr>
        <p:txBody>
          <a:bodyPr wrap="square">
            <a:spAutoFit/>
          </a:bodyPr>
          <a:lstStyle/>
          <a:p>
            <a:r>
              <a:rPr lang="en-US" i="1" dirty="0">
                <a:latin typeface="Cambria" panose="02040503050406030204" pitchFamily="18" charset="0"/>
                <a:ea typeface="Cambria" panose="02040503050406030204" pitchFamily="18" charset="0"/>
              </a:rPr>
              <a:t>*Where payment is received in advance, the Supplier shall issue a receipt voucher, and NOT a tax invoice</a:t>
            </a:r>
            <a:endParaRPr lang="en-US" dirty="0">
              <a:latin typeface="Cambria" panose="02040503050406030204" pitchFamily="18" charset="0"/>
              <a:ea typeface="Cambria" panose="02040503050406030204" pitchFamily="18" charset="0"/>
            </a:endParaRPr>
          </a:p>
        </p:txBody>
      </p:sp>
      <p:sp>
        <p:nvSpPr>
          <p:cNvPr id="3" name="Slide Number Placeholder 2">
            <a:extLst>
              <a:ext uri="{FF2B5EF4-FFF2-40B4-BE49-F238E27FC236}">
                <a16:creationId xmlns:a16="http://schemas.microsoft.com/office/drawing/2014/main" xmlns="" id="{F43AB676-12DA-4248-BBD0-6BA9AA19CC8D}"/>
              </a:ext>
            </a:extLst>
          </p:cNvPr>
          <p:cNvSpPr>
            <a:spLocks noGrp="1"/>
          </p:cNvSpPr>
          <p:nvPr>
            <p:ph type="sldNum" sz="quarter" idx="4"/>
          </p:nvPr>
        </p:nvSpPr>
        <p:spPr/>
        <p:txBody>
          <a:bodyPr/>
          <a:lstStyle/>
          <a:p>
            <a:fld id="{C37E4FB1-AD43-40BE-A2D5-51E31E25039B}" type="slidenum">
              <a:rPr lang="en-IN" smtClean="0"/>
              <a:pPr/>
              <a:t>31</a:t>
            </a:fld>
            <a:endParaRPr lang="en-IN" dirty="0"/>
          </a:p>
        </p:txBody>
      </p:sp>
      <p:sp>
        <p:nvSpPr>
          <p:cNvPr id="4" name="Footer Placeholder 3">
            <a:extLst>
              <a:ext uri="{FF2B5EF4-FFF2-40B4-BE49-F238E27FC236}">
                <a16:creationId xmlns:a16="http://schemas.microsoft.com/office/drawing/2014/main" xmlns="" id="{44A42EE5-BA53-41E2-81F7-E516B92D72D6}"/>
              </a:ext>
            </a:extLst>
          </p:cNvPr>
          <p:cNvSpPr>
            <a:spLocks noGrp="1"/>
          </p:cNvSpPr>
          <p:nvPr>
            <p:ph type="ftr" sz="quarter" idx="11"/>
          </p:nvPr>
        </p:nvSpPr>
        <p:spPr/>
        <p:txBody>
          <a:bodyPr/>
          <a:lstStyle/>
          <a:p>
            <a:r>
              <a:rPr lang="en-US"/>
              <a:t>Hiregange and Associates</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2" descr="Image result for gst images"/>
          <p:cNvSpPr>
            <a:spLocks noChangeAspect="1" noChangeArrowheads="1"/>
          </p:cNvSpPr>
          <p:nvPr/>
        </p:nvSpPr>
        <p:spPr bwMode="auto">
          <a:xfrm>
            <a:off x="1667609" y="130421"/>
            <a:ext cx="281355" cy="281355"/>
          </a:xfrm>
          <a:prstGeom prst="rect">
            <a:avLst/>
          </a:prstGeom>
          <a:noFill/>
        </p:spPr>
        <p:txBody>
          <a:bodyPr vert="horz" wrap="square" lIns="84407" tIns="42203" rIns="84407" bIns="42203" numCol="1" anchor="t" anchorCtr="0" compatLnSpc="1">
            <a:prstTxWarp prst="textNoShape">
              <a:avLst/>
            </a:prstTxWarp>
          </a:bodyPr>
          <a:lstStyle/>
          <a:p>
            <a:pPr defTabSz="844042">
              <a:defRPr/>
            </a:pPr>
            <a:endParaRPr lang="en-IN" sz="1663">
              <a:solidFill>
                <a:prstClr val="black"/>
              </a:solidFill>
              <a:latin typeface="Calibri"/>
            </a:endParaRPr>
          </a:p>
        </p:txBody>
      </p:sp>
      <p:sp>
        <p:nvSpPr>
          <p:cNvPr id="2" name="Text Placeholder 1">
            <a:extLst>
              <a:ext uri="{FF2B5EF4-FFF2-40B4-BE49-F238E27FC236}">
                <a16:creationId xmlns:a16="http://schemas.microsoft.com/office/drawing/2014/main" xmlns="" id="{F4FCE0D6-40B2-4893-A5C0-C8301837A178}"/>
              </a:ext>
            </a:extLst>
          </p:cNvPr>
          <p:cNvSpPr>
            <a:spLocks noGrp="1"/>
          </p:cNvSpPr>
          <p:nvPr>
            <p:ph type="body" sz="quarter" idx="14"/>
          </p:nvPr>
        </p:nvSpPr>
        <p:spPr>
          <a:xfrm>
            <a:off x="327027" y="150813"/>
            <a:ext cx="10340975" cy="585787"/>
          </a:xfrm>
        </p:spPr>
        <p:txBody>
          <a:bodyPr/>
          <a:lstStyle/>
          <a:p>
            <a:r>
              <a:rPr lang="en-US" sz="3200" dirty="0"/>
              <a:t>Time of Supply – section 12 and 13 of CGST Act,2017</a:t>
            </a:r>
          </a:p>
          <a:p>
            <a:endParaRPr lang="en-IN" sz="3200" dirty="0"/>
          </a:p>
        </p:txBody>
      </p:sp>
      <p:sp>
        <p:nvSpPr>
          <p:cNvPr id="14" name="Slide Number Placeholder 13"/>
          <p:cNvSpPr>
            <a:spLocks noGrp="1"/>
          </p:cNvSpPr>
          <p:nvPr>
            <p:ph type="sldNum" sz="quarter" idx="4"/>
          </p:nvPr>
        </p:nvSpPr>
        <p:spPr/>
        <p:txBody>
          <a:bodyPr/>
          <a:lstStyle/>
          <a:p>
            <a:pPr defTabSz="844042">
              <a:defRPr/>
            </a:pPr>
            <a:fld id="{F3F91960-09F0-4A79-AB1F-D488BED723DE}" type="slidenum">
              <a:rPr lang="en-US" sz="1108">
                <a:solidFill>
                  <a:prstClr val="black">
                    <a:tint val="75000"/>
                  </a:prstClr>
                </a:solidFill>
                <a:latin typeface="Calibri"/>
              </a:rPr>
              <a:pPr defTabSz="844042">
                <a:defRPr/>
              </a:pPr>
              <a:t>32</a:t>
            </a:fld>
            <a:endParaRPr lang="en-US" sz="1108">
              <a:solidFill>
                <a:prstClr val="black">
                  <a:tint val="75000"/>
                </a:prstClr>
              </a:solidFill>
              <a:latin typeface="Calibri"/>
            </a:endParaRPr>
          </a:p>
        </p:txBody>
      </p:sp>
      <p:sp>
        <p:nvSpPr>
          <p:cNvPr id="8" name="Rectangle 7"/>
          <p:cNvSpPr/>
          <p:nvPr/>
        </p:nvSpPr>
        <p:spPr>
          <a:xfrm>
            <a:off x="922300" y="1102590"/>
            <a:ext cx="9992261" cy="707886"/>
          </a:xfrm>
          <a:prstGeom prst="rect">
            <a:avLst/>
          </a:prstGeom>
        </p:spPr>
        <p:txBody>
          <a:bodyPr wrap="square">
            <a:spAutoFit/>
          </a:bodyPr>
          <a:lstStyle/>
          <a:p>
            <a:pPr algn="ctr" defTabSz="844042">
              <a:defRPr/>
            </a:pPr>
            <a:r>
              <a:rPr lang="en-IN" sz="2000" b="1" dirty="0">
                <a:latin typeface="Cambria" pitchFamily="18" charset="0"/>
                <a:ea typeface="Cambria" pitchFamily="18" charset="0"/>
              </a:rPr>
              <a:t>Sec.12(2): Time of Supply of Goods paid or liable to  be paid on reverse charge</a:t>
            </a:r>
          </a:p>
          <a:p>
            <a:pPr algn="ctr" defTabSz="844042">
              <a:defRPr/>
            </a:pPr>
            <a:endParaRPr lang="en-US" sz="2000" dirty="0">
              <a:latin typeface="Cambria" pitchFamily="18" charset="0"/>
              <a:ea typeface="Cambria" pitchFamily="18" charset="0"/>
            </a:endParaRPr>
          </a:p>
        </p:txBody>
      </p:sp>
      <p:graphicFrame>
        <p:nvGraphicFramePr>
          <p:cNvPr id="9" name="Diagram 8"/>
          <p:cNvGraphicFramePr/>
          <p:nvPr>
            <p:extLst>
              <p:ext uri="{D42A27DB-BD31-4B8C-83A1-F6EECF244321}">
                <p14:modId xmlns:p14="http://schemas.microsoft.com/office/powerpoint/2010/main" val="290844982"/>
              </p:ext>
            </p:extLst>
          </p:nvPr>
        </p:nvGraphicFramePr>
        <p:xfrm>
          <a:off x="95406" y="1567871"/>
          <a:ext cx="11146769" cy="4418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390237" y="5196772"/>
            <a:ext cx="3017520" cy="1200329"/>
          </a:xfrm>
          <a:prstGeom prst="rect">
            <a:avLst/>
          </a:prstGeom>
        </p:spPr>
        <p:txBody>
          <a:bodyPr wrap="square">
            <a:spAutoFit/>
          </a:bodyPr>
          <a:lstStyle/>
          <a:p>
            <a:pPr defTabSz="844042">
              <a:defRPr/>
            </a:pPr>
            <a:r>
              <a:rPr lang="en-US" i="1" dirty="0">
                <a:solidFill>
                  <a:prstClr val="black"/>
                </a:solidFill>
                <a:latin typeface="Cambria" panose="02040503050406030204" pitchFamily="18" charset="0"/>
                <a:ea typeface="Cambria" panose="02040503050406030204" pitchFamily="18" charset="0"/>
              </a:rPr>
              <a:t>*Where payment is received in advance, the Supplier shall issue a receipt voucher, and NOT a tax invoice</a:t>
            </a:r>
            <a:endParaRPr lang="en-US" sz="1663" dirty="0">
              <a:solidFill>
                <a:prstClr val="black"/>
              </a:solidFill>
              <a:latin typeface="Cambria" panose="02040503050406030204" pitchFamily="18" charset="0"/>
              <a:ea typeface="Cambria" panose="02040503050406030204" pitchFamily="18" charset="0"/>
            </a:endParaRPr>
          </a:p>
        </p:txBody>
      </p:sp>
      <p:sp>
        <p:nvSpPr>
          <p:cNvPr id="3" name="Footer Placeholder 2">
            <a:extLst>
              <a:ext uri="{FF2B5EF4-FFF2-40B4-BE49-F238E27FC236}">
                <a16:creationId xmlns:a16="http://schemas.microsoft.com/office/drawing/2014/main" xmlns="" id="{653C43B7-255D-4537-B527-C6D087BF596E}"/>
              </a:ext>
            </a:extLst>
          </p:cNvPr>
          <p:cNvSpPr>
            <a:spLocks noGrp="1"/>
          </p:cNvSpPr>
          <p:nvPr>
            <p:ph type="ftr" sz="quarter" idx="11"/>
          </p:nvPr>
        </p:nvSpPr>
        <p:spPr/>
        <p:txBody>
          <a:bodyPr/>
          <a:lstStyle/>
          <a:p>
            <a:r>
              <a:rPr lang="en-US"/>
              <a:t>Hiregange and Associates</a:t>
            </a:r>
            <a:endParaRPr lang="en-US" dirty="0"/>
          </a:p>
        </p:txBody>
      </p:sp>
    </p:spTree>
    <p:extLst>
      <p:ext uri="{BB962C8B-B14F-4D97-AF65-F5344CB8AC3E}">
        <p14:creationId xmlns:p14="http://schemas.microsoft.com/office/powerpoint/2010/main" val="34297264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xmlns="" id="{2C42488D-1EC7-4796-8B45-5AE4F9243FEB}"/>
              </a:ext>
            </a:extLst>
          </p:cNvPr>
          <p:cNvSpPr>
            <a:spLocks noGrp="1"/>
          </p:cNvSpPr>
          <p:nvPr>
            <p:ph type="body" sz="quarter" idx="14"/>
          </p:nvPr>
        </p:nvSpPr>
        <p:spPr/>
        <p:txBody>
          <a:bodyPr/>
          <a:lstStyle/>
          <a:p>
            <a:r>
              <a:rPr lang="en-US" b="1" dirty="0"/>
              <a:t>Time of Supply of Goods – Sec 12(2)</a:t>
            </a:r>
          </a:p>
          <a:p>
            <a:endParaRPr lang="en-IN" dirty="0"/>
          </a:p>
        </p:txBody>
      </p:sp>
      <p:sp>
        <p:nvSpPr>
          <p:cNvPr id="13" name="Text Placeholder 12">
            <a:extLst>
              <a:ext uri="{FF2B5EF4-FFF2-40B4-BE49-F238E27FC236}">
                <a16:creationId xmlns:a16="http://schemas.microsoft.com/office/drawing/2014/main" xmlns="" id="{2B57C674-0F6C-4294-B778-49CE496582CF}"/>
              </a:ext>
            </a:extLst>
          </p:cNvPr>
          <p:cNvSpPr>
            <a:spLocks noGrp="1"/>
          </p:cNvSpPr>
          <p:nvPr>
            <p:ph type="body" sz="quarter" idx="15"/>
          </p:nvPr>
        </p:nvSpPr>
        <p:spPr>
          <a:xfrm>
            <a:off x="327025" y="1108260"/>
            <a:ext cx="11650331" cy="5749741"/>
          </a:xfrm>
        </p:spPr>
        <p:txBody>
          <a:bodyPr>
            <a:normAutofit lnSpcReduction="10000"/>
          </a:bodyPr>
          <a:lstStyle/>
          <a:p>
            <a:pPr>
              <a:lnSpc>
                <a:spcPct val="140000"/>
              </a:lnSpc>
            </a:pPr>
            <a:r>
              <a:rPr lang="en-US" sz="2400" dirty="0">
                <a:solidFill>
                  <a:schemeClr val="tx1"/>
                </a:solidFill>
              </a:rPr>
              <a:t>Excess payment of </a:t>
            </a:r>
            <a:r>
              <a:rPr lang="en-US" sz="2400" dirty="0" err="1">
                <a:solidFill>
                  <a:schemeClr val="tx1"/>
                </a:solidFill>
              </a:rPr>
              <a:t>upto</a:t>
            </a:r>
            <a:r>
              <a:rPr lang="en-US" sz="2400" dirty="0">
                <a:solidFill>
                  <a:schemeClr val="tx1"/>
                </a:solidFill>
              </a:rPr>
              <a:t> Rs. 1,000/- is received in respect of any invoice</a:t>
            </a:r>
          </a:p>
          <a:p>
            <a:pPr>
              <a:lnSpc>
                <a:spcPct val="140000"/>
              </a:lnSpc>
            </a:pPr>
            <a:r>
              <a:rPr lang="en-US" sz="2400" dirty="0">
                <a:solidFill>
                  <a:schemeClr val="tx1"/>
                </a:solidFill>
              </a:rPr>
              <a:t>Time of supply shall at option of the supplier is date of issue of invoice in respect of such excess amount. (Proviso to Sec 12(2)) </a:t>
            </a:r>
          </a:p>
          <a:p>
            <a:pPr>
              <a:lnSpc>
                <a:spcPct val="140000"/>
              </a:lnSpc>
            </a:pPr>
            <a:r>
              <a:rPr lang="en-US" sz="2400" dirty="0">
                <a:solidFill>
                  <a:schemeClr val="tx1"/>
                </a:solidFill>
              </a:rPr>
              <a:t>No tax on advance received against the supply of goods</a:t>
            </a:r>
          </a:p>
          <a:p>
            <a:pPr>
              <a:lnSpc>
                <a:spcPct val="140000"/>
              </a:lnSpc>
            </a:pPr>
            <a:r>
              <a:rPr lang="en-US" sz="2400" dirty="0">
                <a:solidFill>
                  <a:schemeClr val="tx1"/>
                </a:solidFill>
              </a:rPr>
              <a:t>As per Notification No. 40/2017- CT dated 13-10-2017, suppliers of goods having aggregate turnover of </a:t>
            </a:r>
            <a:r>
              <a:rPr lang="en-US" sz="2400" dirty="0" err="1">
                <a:solidFill>
                  <a:schemeClr val="tx1"/>
                </a:solidFill>
              </a:rPr>
              <a:t>upto</a:t>
            </a:r>
            <a:r>
              <a:rPr lang="en-US" sz="2400" dirty="0">
                <a:solidFill>
                  <a:schemeClr val="tx1"/>
                </a:solidFill>
              </a:rPr>
              <a:t> Rs 1.50 crores in the last year or current year have been exempted to pay tax upon receipt of advance (</a:t>
            </a:r>
            <a:r>
              <a:rPr lang="en-US" sz="2400" dirty="0" err="1">
                <a:solidFill>
                  <a:schemeClr val="tx1"/>
                </a:solidFill>
              </a:rPr>
              <a:t>w.e.f</a:t>
            </a:r>
            <a:r>
              <a:rPr lang="en-US" sz="2400" dirty="0">
                <a:solidFill>
                  <a:schemeClr val="tx1"/>
                </a:solidFill>
              </a:rPr>
              <a:t> 13-10-2017) as the time of supply in such cases would be the date of invoice or due date of issue of invoice in light of Clause (a) of Section 12(2). Subsequently this exemption has been extended w.e.f. 15-11-2017 to all tax payers vide Notification No 66/2017-CT dated 15-11-2107. </a:t>
            </a:r>
          </a:p>
          <a:p>
            <a:pPr>
              <a:lnSpc>
                <a:spcPct val="140000"/>
              </a:lnSpc>
            </a:pPr>
            <a:r>
              <a:rPr lang="en-US" sz="2400" dirty="0">
                <a:solidFill>
                  <a:schemeClr val="tx1"/>
                </a:solidFill>
              </a:rPr>
              <a:t>This benefit is not available to person covered under Composition Scheme. </a:t>
            </a:r>
          </a:p>
        </p:txBody>
      </p:sp>
      <p:sp>
        <p:nvSpPr>
          <p:cNvPr id="14" name="Slide Number Placeholder 13">
            <a:extLst>
              <a:ext uri="{FF2B5EF4-FFF2-40B4-BE49-F238E27FC236}">
                <a16:creationId xmlns:a16="http://schemas.microsoft.com/office/drawing/2014/main" xmlns="" id="{0675CE7B-E040-4E9D-A94F-14ABB64B55AE}"/>
              </a:ext>
            </a:extLst>
          </p:cNvPr>
          <p:cNvSpPr>
            <a:spLocks noGrp="1"/>
          </p:cNvSpPr>
          <p:nvPr>
            <p:ph type="sldNum" sz="quarter" idx="4"/>
          </p:nvPr>
        </p:nvSpPr>
        <p:spPr/>
        <p:txBody>
          <a:bodyPr/>
          <a:lstStyle/>
          <a:p>
            <a:fld id="{C37E4FB1-AD43-40BE-A2D5-51E31E25039B}" type="slidenum">
              <a:rPr lang="en-IN" smtClean="0"/>
              <a:pPr/>
              <a:t>33</a:t>
            </a:fld>
            <a:endParaRPr lang="en-IN" dirty="0"/>
          </a:p>
        </p:txBody>
      </p:sp>
      <p:sp>
        <p:nvSpPr>
          <p:cNvPr id="2" name="Footer Placeholder 1">
            <a:extLst>
              <a:ext uri="{FF2B5EF4-FFF2-40B4-BE49-F238E27FC236}">
                <a16:creationId xmlns:a16="http://schemas.microsoft.com/office/drawing/2014/main" xmlns="" id="{D6FE2876-1532-47E6-887B-C359B84D4518}"/>
              </a:ext>
            </a:extLst>
          </p:cNvPr>
          <p:cNvSpPr>
            <a:spLocks noGrp="1"/>
          </p:cNvSpPr>
          <p:nvPr>
            <p:ph type="ftr" sz="quarter" idx="11"/>
          </p:nvPr>
        </p:nvSpPr>
        <p:spPr/>
        <p:txBody>
          <a:bodyPr/>
          <a:lstStyle/>
          <a:p>
            <a:r>
              <a:rPr lang="en-US"/>
              <a:t>Hiregange and Associates</a:t>
            </a:r>
            <a:endParaRPr lang="en-US" dirty="0"/>
          </a:p>
        </p:txBody>
      </p:sp>
    </p:spTree>
    <p:extLst>
      <p:ext uri="{BB962C8B-B14F-4D97-AF65-F5344CB8AC3E}">
        <p14:creationId xmlns:p14="http://schemas.microsoft.com/office/powerpoint/2010/main" val="26600397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205D6E5A-F689-4116-A6F3-53C950280C57}"/>
              </a:ext>
            </a:extLst>
          </p:cNvPr>
          <p:cNvSpPr>
            <a:spLocks noGrp="1"/>
          </p:cNvSpPr>
          <p:nvPr>
            <p:ph type="sldNum" sz="quarter" idx="4"/>
          </p:nvPr>
        </p:nvSpPr>
        <p:spPr/>
        <p:txBody>
          <a:bodyPr/>
          <a:lstStyle/>
          <a:p>
            <a:fld id="{C37E4FB1-AD43-40BE-A2D5-51E31E25039B}" type="slidenum">
              <a:rPr lang="en-IN" smtClean="0"/>
              <a:pPr/>
              <a:t>34</a:t>
            </a:fld>
            <a:endParaRPr lang="en-IN" dirty="0"/>
          </a:p>
        </p:txBody>
      </p:sp>
      <p:graphicFrame>
        <p:nvGraphicFramePr>
          <p:cNvPr id="6" name="Table 5">
            <a:extLst>
              <a:ext uri="{FF2B5EF4-FFF2-40B4-BE49-F238E27FC236}">
                <a16:creationId xmlns:a16="http://schemas.microsoft.com/office/drawing/2014/main" xmlns="" id="{22415E9D-A474-48EC-B444-3379214C42AF}"/>
              </a:ext>
            </a:extLst>
          </p:cNvPr>
          <p:cNvGraphicFramePr>
            <a:graphicFrameLocks noGrp="1"/>
          </p:cNvGraphicFramePr>
          <p:nvPr>
            <p:extLst>
              <p:ext uri="{D42A27DB-BD31-4B8C-83A1-F6EECF244321}">
                <p14:modId xmlns:p14="http://schemas.microsoft.com/office/powerpoint/2010/main" val="2668430481"/>
              </p:ext>
            </p:extLst>
          </p:nvPr>
        </p:nvGraphicFramePr>
        <p:xfrm>
          <a:off x="819617" y="2186039"/>
          <a:ext cx="9365394" cy="4404668"/>
        </p:xfrm>
        <a:graphic>
          <a:graphicData uri="http://schemas.openxmlformats.org/drawingml/2006/table">
            <a:tbl>
              <a:tblPr/>
              <a:tblGrid>
                <a:gridCol w="2884852">
                  <a:extLst>
                    <a:ext uri="{9D8B030D-6E8A-4147-A177-3AD203B41FA5}">
                      <a16:colId xmlns:a16="http://schemas.microsoft.com/office/drawing/2014/main" xmlns="" val="2368987353"/>
                    </a:ext>
                  </a:extLst>
                </a:gridCol>
                <a:gridCol w="3164031">
                  <a:extLst>
                    <a:ext uri="{9D8B030D-6E8A-4147-A177-3AD203B41FA5}">
                      <a16:colId xmlns:a16="http://schemas.microsoft.com/office/drawing/2014/main" xmlns="" val="3406627425"/>
                    </a:ext>
                  </a:extLst>
                </a:gridCol>
                <a:gridCol w="3316511">
                  <a:extLst>
                    <a:ext uri="{9D8B030D-6E8A-4147-A177-3AD203B41FA5}">
                      <a16:colId xmlns:a16="http://schemas.microsoft.com/office/drawing/2014/main" xmlns="" val="3822069721"/>
                    </a:ext>
                  </a:extLst>
                </a:gridCol>
              </a:tblGrid>
              <a:tr h="801624">
                <a:tc rowSpan="2">
                  <a:txBody>
                    <a:bodyPr/>
                    <a:lstStyle/>
                    <a:p>
                      <a:pPr algn="ctr" fontAlgn="b"/>
                      <a:r>
                        <a:rPr lang="en-IN" sz="2300" b="1" i="0" u="none" strike="noStrike" dirty="0">
                          <a:solidFill>
                            <a:srgbClr val="FFFFFF"/>
                          </a:solidFill>
                          <a:effectLst/>
                          <a:latin typeface="Cambria" panose="02040503050406030204" pitchFamily="18" charset="0"/>
                        </a:rPr>
                        <a:t>Period </a:t>
                      </a:r>
                    </a:p>
                  </a:txBody>
                  <a:tcPr marL="100584" marR="100584" marT="50292" marB="5029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gridSpan="2">
                  <a:txBody>
                    <a:bodyPr/>
                    <a:lstStyle/>
                    <a:p>
                      <a:pPr algn="ctr" fontAlgn="b"/>
                      <a:r>
                        <a:rPr lang="en-US" sz="2300" b="1" i="0" u="none" strike="noStrike" dirty="0">
                          <a:solidFill>
                            <a:srgbClr val="FFFFFF"/>
                          </a:solidFill>
                          <a:effectLst/>
                          <a:latin typeface="Cambria" panose="02040503050406030204" pitchFamily="18" charset="0"/>
                        </a:rPr>
                        <a:t>Taxability of consideration received in advance  </a:t>
                      </a:r>
                    </a:p>
                  </a:txBody>
                  <a:tcPr marL="100584" marR="100584" marT="50292" marB="5029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IN"/>
                    </a:p>
                  </a:txBody>
                  <a:tcPr/>
                </a:tc>
                <a:extLst>
                  <a:ext uri="{0D108BD9-81ED-4DB2-BD59-A6C34878D82A}">
                    <a16:rowId xmlns:a16="http://schemas.microsoft.com/office/drawing/2014/main" xmlns="" val="681960470"/>
                  </a:ext>
                </a:extLst>
              </a:tr>
              <a:tr h="1057875">
                <a:tc vMerge="1">
                  <a:txBody>
                    <a:bodyPr/>
                    <a:lstStyle/>
                    <a:p>
                      <a:endParaRPr lang="en-IN"/>
                    </a:p>
                  </a:txBody>
                  <a:tcPr/>
                </a:tc>
                <a:tc>
                  <a:txBody>
                    <a:bodyPr/>
                    <a:lstStyle/>
                    <a:p>
                      <a:pPr algn="l" fontAlgn="b"/>
                      <a:r>
                        <a:rPr lang="en-US" sz="2300" b="1" i="0" u="none" strike="noStrike" dirty="0">
                          <a:solidFill>
                            <a:srgbClr val="FFFFFF"/>
                          </a:solidFill>
                          <a:effectLst/>
                          <a:latin typeface="Cambria" panose="02040503050406030204" pitchFamily="18" charset="0"/>
                        </a:rPr>
                        <a:t>Aggregate turnover less than Rs 1.50 crores  </a:t>
                      </a:r>
                    </a:p>
                  </a:txBody>
                  <a:tcPr marL="8407" marR="8407" marT="63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fontAlgn="b"/>
                      <a:r>
                        <a:rPr lang="en-US" sz="2300" b="1" i="0" u="none" strike="noStrike" dirty="0">
                          <a:solidFill>
                            <a:srgbClr val="FFFFFF"/>
                          </a:solidFill>
                          <a:effectLst/>
                          <a:latin typeface="Cambria" panose="02040503050406030204" pitchFamily="18" charset="0"/>
                        </a:rPr>
                        <a:t>Aggregate turnover more than Rs 1.50 crores  </a:t>
                      </a:r>
                    </a:p>
                  </a:txBody>
                  <a:tcPr marL="8407" marR="8407" marT="63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xmlns="" val="4249294995"/>
                  </a:ext>
                </a:extLst>
              </a:tr>
              <a:tr h="915749">
                <a:tc>
                  <a:txBody>
                    <a:bodyPr/>
                    <a:lstStyle/>
                    <a:p>
                      <a:pPr algn="l" rtl="0" fontAlgn="ctr"/>
                      <a:r>
                        <a:rPr lang="en-IN" sz="2300" b="0" i="0" u="none" strike="noStrike" dirty="0">
                          <a:solidFill>
                            <a:srgbClr val="000000"/>
                          </a:solidFill>
                          <a:effectLst/>
                          <a:latin typeface="Cambria" panose="02040503050406030204" pitchFamily="18" charset="0"/>
                        </a:rPr>
                        <a:t>01.07.2017 to 12.10.2017 </a:t>
                      </a:r>
                    </a:p>
                  </a:txBody>
                  <a:tcPr marL="8407" marR="8407" marT="63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tc>
                  <a:txBody>
                    <a:bodyPr/>
                    <a:lstStyle/>
                    <a:p>
                      <a:pPr algn="l" rtl="0" fontAlgn="ctr"/>
                      <a:r>
                        <a:rPr lang="en-IN" sz="2300" b="0" i="0" u="none" strike="noStrike">
                          <a:solidFill>
                            <a:srgbClr val="000000"/>
                          </a:solidFill>
                          <a:effectLst/>
                          <a:latin typeface="Cambria" panose="02040503050406030204" pitchFamily="18" charset="0"/>
                        </a:rPr>
                        <a:t>Taxable </a:t>
                      </a:r>
                    </a:p>
                  </a:txBody>
                  <a:tcPr marL="8407" marR="8407" marT="63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tc>
                  <a:txBody>
                    <a:bodyPr/>
                    <a:lstStyle/>
                    <a:p>
                      <a:pPr algn="l" rtl="0" fontAlgn="ctr"/>
                      <a:r>
                        <a:rPr lang="en-IN" sz="2300" b="0" i="0" u="none" strike="noStrike">
                          <a:solidFill>
                            <a:srgbClr val="000000"/>
                          </a:solidFill>
                          <a:effectLst/>
                          <a:latin typeface="Cambria" panose="02040503050406030204" pitchFamily="18" charset="0"/>
                        </a:rPr>
                        <a:t>Taxable </a:t>
                      </a:r>
                    </a:p>
                  </a:txBody>
                  <a:tcPr marL="8407" marR="8407" marT="63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extLst>
                  <a:ext uri="{0D108BD9-81ED-4DB2-BD59-A6C34878D82A}">
                    <a16:rowId xmlns:a16="http://schemas.microsoft.com/office/drawing/2014/main" xmlns="" val="298048449"/>
                  </a:ext>
                </a:extLst>
              </a:tr>
              <a:tr h="922065">
                <a:tc>
                  <a:txBody>
                    <a:bodyPr/>
                    <a:lstStyle/>
                    <a:p>
                      <a:pPr algn="l" rtl="0" fontAlgn="ctr"/>
                      <a:r>
                        <a:rPr lang="en-IN" sz="2300" b="0" i="0" u="none" strike="noStrike">
                          <a:solidFill>
                            <a:srgbClr val="000000"/>
                          </a:solidFill>
                          <a:effectLst/>
                          <a:latin typeface="Cambria" panose="02040503050406030204" pitchFamily="18" charset="0"/>
                        </a:rPr>
                        <a:t>13.10.2017 to 14.11.2017  </a:t>
                      </a:r>
                    </a:p>
                  </a:txBody>
                  <a:tcPr marL="8407" marR="8407" marT="63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l" rtl="0" fontAlgn="ctr"/>
                      <a:r>
                        <a:rPr lang="en-IN" sz="2300" b="0" i="0" u="none" strike="noStrike">
                          <a:solidFill>
                            <a:srgbClr val="000000"/>
                          </a:solidFill>
                          <a:effectLst/>
                          <a:latin typeface="Cambria" panose="02040503050406030204" pitchFamily="18" charset="0"/>
                        </a:rPr>
                        <a:t>Not taxable </a:t>
                      </a:r>
                    </a:p>
                  </a:txBody>
                  <a:tcPr marL="8407" marR="8407" marT="63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l" rtl="0" fontAlgn="ctr"/>
                      <a:r>
                        <a:rPr lang="en-IN" sz="2300" b="0" i="0" u="none" strike="noStrike">
                          <a:solidFill>
                            <a:srgbClr val="000000"/>
                          </a:solidFill>
                          <a:effectLst/>
                          <a:latin typeface="Cambria" panose="02040503050406030204" pitchFamily="18" charset="0"/>
                        </a:rPr>
                        <a:t>Taxable </a:t>
                      </a:r>
                    </a:p>
                  </a:txBody>
                  <a:tcPr marL="8407" marR="8407" marT="63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extLst>
                  <a:ext uri="{0D108BD9-81ED-4DB2-BD59-A6C34878D82A}">
                    <a16:rowId xmlns:a16="http://schemas.microsoft.com/office/drawing/2014/main" xmlns="" val="3046180307"/>
                  </a:ext>
                </a:extLst>
              </a:tr>
              <a:tr h="707355">
                <a:tc>
                  <a:txBody>
                    <a:bodyPr/>
                    <a:lstStyle/>
                    <a:p>
                      <a:pPr algn="l" rtl="0" fontAlgn="ctr"/>
                      <a:r>
                        <a:rPr lang="en-IN" sz="2300" b="0" i="0" u="none" strike="noStrike">
                          <a:solidFill>
                            <a:srgbClr val="000000"/>
                          </a:solidFill>
                          <a:effectLst/>
                          <a:latin typeface="Cambria" panose="02040503050406030204" pitchFamily="18" charset="0"/>
                        </a:rPr>
                        <a:t>15.11.2017 and onwards  </a:t>
                      </a:r>
                    </a:p>
                  </a:txBody>
                  <a:tcPr marL="8407" marR="8407" marT="63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tc>
                  <a:txBody>
                    <a:bodyPr/>
                    <a:lstStyle/>
                    <a:p>
                      <a:pPr algn="l" rtl="0" fontAlgn="ctr"/>
                      <a:r>
                        <a:rPr lang="en-IN" sz="2300" b="0" i="0" u="none" strike="noStrike">
                          <a:solidFill>
                            <a:srgbClr val="000000"/>
                          </a:solidFill>
                          <a:effectLst/>
                          <a:latin typeface="Cambria" panose="02040503050406030204" pitchFamily="18" charset="0"/>
                        </a:rPr>
                        <a:t>Not taxable </a:t>
                      </a:r>
                    </a:p>
                  </a:txBody>
                  <a:tcPr marL="8407" marR="8407" marT="63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tc>
                  <a:txBody>
                    <a:bodyPr/>
                    <a:lstStyle/>
                    <a:p>
                      <a:pPr algn="l" rtl="0" fontAlgn="ctr"/>
                      <a:r>
                        <a:rPr lang="en-IN" sz="2300" b="0" i="0" u="none" strike="noStrike" dirty="0">
                          <a:solidFill>
                            <a:srgbClr val="000000"/>
                          </a:solidFill>
                          <a:effectLst/>
                          <a:latin typeface="Cambria" panose="02040503050406030204" pitchFamily="18" charset="0"/>
                        </a:rPr>
                        <a:t>Not taxable </a:t>
                      </a:r>
                    </a:p>
                  </a:txBody>
                  <a:tcPr marL="8407" marR="8407" marT="63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extLst>
                  <a:ext uri="{0D108BD9-81ED-4DB2-BD59-A6C34878D82A}">
                    <a16:rowId xmlns:a16="http://schemas.microsoft.com/office/drawing/2014/main" xmlns="" val="3832719590"/>
                  </a:ext>
                </a:extLst>
              </a:tr>
            </a:tbl>
          </a:graphicData>
        </a:graphic>
      </p:graphicFrame>
      <p:sp>
        <p:nvSpPr>
          <p:cNvPr id="7" name="TextBox 6">
            <a:extLst>
              <a:ext uri="{FF2B5EF4-FFF2-40B4-BE49-F238E27FC236}">
                <a16:creationId xmlns:a16="http://schemas.microsoft.com/office/drawing/2014/main" xmlns="" id="{53DE9F89-D33C-45CC-8112-7D4DD7D7A720}"/>
              </a:ext>
            </a:extLst>
          </p:cNvPr>
          <p:cNvSpPr txBox="1"/>
          <p:nvPr/>
        </p:nvSpPr>
        <p:spPr>
          <a:xfrm>
            <a:off x="56274" y="1130496"/>
            <a:ext cx="11833119" cy="1569660"/>
          </a:xfrm>
          <a:prstGeom prst="rect">
            <a:avLst/>
          </a:prstGeom>
          <a:noFill/>
        </p:spPr>
        <p:txBody>
          <a:bodyPr wrap="square" rtlCol="0">
            <a:spAutoFit/>
          </a:bodyPr>
          <a:lstStyle/>
          <a:p>
            <a:r>
              <a:rPr lang="en-IN" sz="2400" dirty="0">
                <a:latin typeface="Cambria" panose="02040503050406030204" pitchFamily="18" charset="0"/>
                <a:ea typeface="Cambria" panose="02040503050406030204" pitchFamily="18" charset="0"/>
              </a:rPr>
              <a:t>In summary, the taxability of the consideration received in advance in respect of goods for non-composition dealers would be as follows: </a:t>
            </a:r>
          </a:p>
          <a:p>
            <a:endParaRPr lang="en-IN" sz="2400" dirty="0">
              <a:latin typeface="Cambria" panose="02040503050406030204" pitchFamily="18" charset="0"/>
              <a:ea typeface="Cambria" panose="02040503050406030204" pitchFamily="18" charset="0"/>
            </a:endParaRPr>
          </a:p>
          <a:p>
            <a:endParaRPr lang="en-IN" sz="2400" dirty="0">
              <a:latin typeface="Cambria" panose="02040503050406030204" pitchFamily="18" charset="0"/>
              <a:ea typeface="Cambria" panose="02040503050406030204" pitchFamily="18" charset="0"/>
            </a:endParaRPr>
          </a:p>
        </p:txBody>
      </p:sp>
      <p:sp>
        <p:nvSpPr>
          <p:cNvPr id="8" name="Text Placeholder 11">
            <a:extLst>
              <a:ext uri="{FF2B5EF4-FFF2-40B4-BE49-F238E27FC236}">
                <a16:creationId xmlns:a16="http://schemas.microsoft.com/office/drawing/2014/main" xmlns="" id="{2B5A4173-31A7-410A-AEF2-D3B583B30193}"/>
              </a:ext>
            </a:extLst>
          </p:cNvPr>
          <p:cNvSpPr>
            <a:spLocks noGrp="1"/>
          </p:cNvSpPr>
          <p:nvPr>
            <p:ph type="body" sz="quarter" idx="14"/>
          </p:nvPr>
        </p:nvSpPr>
        <p:spPr>
          <a:xfrm>
            <a:off x="327025" y="150813"/>
            <a:ext cx="8407400" cy="585787"/>
          </a:xfrm>
        </p:spPr>
        <p:txBody>
          <a:bodyPr/>
          <a:lstStyle/>
          <a:p>
            <a:r>
              <a:rPr lang="en-US" b="1" dirty="0"/>
              <a:t>Time of Supply of Goods – Sec 12(2)</a:t>
            </a:r>
          </a:p>
          <a:p>
            <a:endParaRPr lang="en-IN" dirty="0"/>
          </a:p>
        </p:txBody>
      </p:sp>
      <p:sp>
        <p:nvSpPr>
          <p:cNvPr id="2" name="Footer Placeholder 1">
            <a:extLst>
              <a:ext uri="{FF2B5EF4-FFF2-40B4-BE49-F238E27FC236}">
                <a16:creationId xmlns:a16="http://schemas.microsoft.com/office/drawing/2014/main" xmlns="" id="{253CF74D-1E15-40D8-BB20-717FA4E4B449}"/>
              </a:ext>
            </a:extLst>
          </p:cNvPr>
          <p:cNvSpPr>
            <a:spLocks noGrp="1"/>
          </p:cNvSpPr>
          <p:nvPr>
            <p:ph type="ftr" sz="quarter" idx="11"/>
          </p:nvPr>
        </p:nvSpPr>
        <p:spPr/>
        <p:txBody>
          <a:bodyPr/>
          <a:lstStyle/>
          <a:p>
            <a:r>
              <a:rPr lang="en-US"/>
              <a:t>Hiregange and Associates</a:t>
            </a:r>
            <a:endParaRPr lang="en-US" dirty="0"/>
          </a:p>
        </p:txBody>
      </p:sp>
    </p:spTree>
    <p:extLst>
      <p:ext uri="{BB962C8B-B14F-4D97-AF65-F5344CB8AC3E}">
        <p14:creationId xmlns:p14="http://schemas.microsoft.com/office/powerpoint/2010/main" val="29175533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CB2FB8C9-9FCB-45B7-8F53-E41D5EB68108}"/>
              </a:ext>
            </a:extLst>
          </p:cNvPr>
          <p:cNvSpPr>
            <a:spLocks noGrp="1"/>
          </p:cNvSpPr>
          <p:nvPr>
            <p:ph type="sldNum" sz="quarter" idx="4"/>
          </p:nvPr>
        </p:nvSpPr>
        <p:spPr/>
        <p:txBody>
          <a:bodyPr/>
          <a:lstStyle/>
          <a:p>
            <a:fld id="{C37E4FB1-AD43-40BE-A2D5-51E31E25039B}" type="slidenum">
              <a:rPr lang="en-IN" smtClean="0"/>
              <a:pPr/>
              <a:t>35</a:t>
            </a:fld>
            <a:endParaRPr lang="en-IN" dirty="0"/>
          </a:p>
        </p:txBody>
      </p:sp>
      <p:graphicFrame>
        <p:nvGraphicFramePr>
          <p:cNvPr id="5" name="Table 4">
            <a:extLst>
              <a:ext uri="{FF2B5EF4-FFF2-40B4-BE49-F238E27FC236}">
                <a16:creationId xmlns:a16="http://schemas.microsoft.com/office/drawing/2014/main" xmlns="" id="{116F6ED0-7964-46CC-AE23-23076B33A5CA}"/>
              </a:ext>
            </a:extLst>
          </p:cNvPr>
          <p:cNvGraphicFramePr>
            <a:graphicFrameLocks noGrp="1"/>
          </p:cNvGraphicFramePr>
          <p:nvPr>
            <p:extLst>
              <p:ext uri="{D42A27DB-BD31-4B8C-83A1-F6EECF244321}">
                <p14:modId xmlns:p14="http://schemas.microsoft.com/office/powerpoint/2010/main" val="449109127"/>
              </p:ext>
            </p:extLst>
          </p:nvPr>
        </p:nvGraphicFramePr>
        <p:xfrm>
          <a:off x="209941" y="1599691"/>
          <a:ext cx="11606924" cy="4088792"/>
        </p:xfrm>
        <a:graphic>
          <a:graphicData uri="http://schemas.openxmlformats.org/drawingml/2006/table">
            <a:tbl>
              <a:tblPr firstRow="1" firstCol="1" bandRow="1"/>
              <a:tblGrid>
                <a:gridCol w="826735">
                  <a:extLst>
                    <a:ext uri="{9D8B030D-6E8A-4147-A177-3AD203B41FA5}">
                      <a16:colId xmlns:a16="http://schemas.microsoft.com/office/drawing/2014/main" xmlns="" val="2562587368"/>
                    </a:ext>
                  </a:extLst>
                </a:gridCol>
                <a:gridCol w="2588288">
                  <a:extLst>
                    <a:ext uri="{9D8B030D-6E8A-4147-A177-3AD203B41FA5}">
                      <a16:colId xmlns:a16="http://schemas.microsoft.com/office/drawing/2014/main" xmlns="" val="756776126"/>
                    </a:ext>
                  </a:extLst>
                </a:gridCol>
                <a:gridCol w="1988047">
                  <a:extLst>
                    <a:ext uri="{9D8B030D-6E8A-4147-A177-3AD203B41FA5}">
                      <a16:colId xmlns:a16="http://schemas.microsoft.com/office/drawing/2014/main" xmlns="" val="2415474345"/>
                    </a:ext>
                  </a:extLst>
                </a:gridCol>
                <a:gridCol w="1744395">
                  <a:extLst>
                    <a:ext uri="{9D8B030D-6E8A-4147-A177-3AD203B41FA5}">
                      <a16:colId xmlns:a16="http://schemas.microsoft.com/office/drawing/2014/main" xmlns="" val="2437324177"/>
                    </a:ext>
                  </a:extLst>
                </a:gridCol>
                <a:gridCol w="1645920">
                  <a:extLst>
                    <a:ext uri="{9D8B030D-6E8A-4147-A177-3AD203B41FA5}">
                      <a16:colId xmlns:a16="http://schemas.microsoft.com/office/drawing/2014/main" xmlns="" val="2762597756"/>
                    </a:ext>
                  </a:extLst>
                </a:gridCol>
                <a:gridCol w="1463063">
                  <a:extLst>
                    <a:ext uri="{9D8B030D-6E8A-4147-A177-3AD203B41FA5}">
                      <a16:colId xmlns:a16="http://schemas.microsoft.com/office/drawing/2014/main" xmlns="" val="1874809451"/>
                    </a:ext>
                  </a:extLst>
                </a:gridCol>
                <a:gridCol w="1350476">
                  <a:extLst>
                    <a:ext uri="{9D8B030D-6E8A-4147-A177-3AD203B41FA5}">
                      <a16:colId xmlns:a16="http://schemas.microsoft.com/office/drawing/2014/main" xmlns="" val="1345500832"/>
                    </a:ext>
                  </a:extLst>
                </a:gridCol>
              </a:tblGrid>
              <a:tr h="1619561">
                <a:tc>
                  <a:txBody>
                    <a:bodyPr/>
                    <a:lstStyle/>
                    <a:p>
                      <a:pPr algn="l" rtl="0" fontAlgn="ctr"/>
                      <a:r>
                        <a:rPr lang="en-IN" sz="2300" b="1" i="0" u="none" strike="noStrike" dirty="0">
                          <a:solidFill>
                            <a:srgbClr val="FFFFFF"/>
                          </a:solidFill>
                          <a:effectLst/>
                          <a:latin typeface="Cambria" panose="02040503050406030204" pitchFamily="18" charset="0"/>
                        </a:rPr>
                        <a:t>SNO</a:t>
                      </a:r>
                    </a:p>
                  </a:txBody>
                  <a:tcPr marL="5197" marR="5197" marT="51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l" rtl="0" fontAlgn="ctr"/>
                      <a:r>
                        <a:rPr lang="en-US" sz="2300" b="1" i="0" u="none" strike="noStrike" dirty="0">
                          <a:solidFill>
                            <a:srgbClr val="FFFFFF"/>
                          </a:solidFill>
                          <a:effectLst/>
                          <a:latin typeface="Cambria" panose="02040503050406030204" pitchFamily="18" charset="0"/>
                        </a:rPr>
                        <a:t>Non continuous supply of goods </a:t>
                      </a:r>
                      <a:br>
                        <a:rPr lang="en-US" sz="2300" b="1" i="0" u="none" strike="noStrike" dirty="0">
                          <a:solidFill>
                            <a:srgbClr val="FFFFFF"/>
                          </a:solidFill>
                          <a:effectLst/>
                          <a:latin typeface="Cambria" panose="02040503050406030204" pitchFamily="18" charset="0"/>
                        </a:rPr>
                      </a:br>
                      <a:r>
                        <a:rPr lang="en-US" sz="2300" b="1" i="0" u="none" strike="noStrike" dirty="0">
                          <a:solidFill>
                            <a:srgbClr val="FFFFFF"/>
                          </a:solidFill>
                          <a:effectLst/>
                          <a:latin typeface="Cambria" panose="02040503050406030204" pitchFamily="18" charset="0"/>
                        </a:rPr>
                        <a:t>Section 12(2) </a:t>
                      </a:r>
                      <a:br>
                        <a:rPr lang="en-US" sz="2300" b="1" i="0" u="none" strike="noStrike" dirty="0">
                          <a:solidFill>
                            <a:srgbClr val="FFFFFF"/>
                          </a:solidFill>
                          <a:effectLst/>
                          <a:latin typeface="Cambria" panose="02040503050406030204" pitchFamily="18" charset="0"/>
                        </a:rPr>
                      </a:br>
                      <a:r>
                        <a:rPr lang="en-US" sz="2300" b="1" i="0" u="none" strike="noStrike" dirty="0">
                          <a:solidFill>
                            <a:srgbClr val="FFFFFF"/>
                          </a:solidFill>
                          <a:effectLst/>
                          <a:latin typeface="Cambria" panose="02040503050406030204" pitchFamily="18" charset="0"/>
                        </a:rPr>
                        <a:t>r/w Section 31(1) </a:t>
                      </a:r>
                    </a:p>
                  </a:txBody>
                  <a:tcPr marL="5197" marR="5197" marT="51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l" rtl="0" fontAlgn="ctr"/>
                      <a:r>
                        <a:rPr lang="en-IN" sz="2300" b="1" i="0" u="none" strike="noStrike" dirty="0">
                          <a:solidFill>
                            <a:srgbClr val="FFFFFF"/>
                          </a:solidFill>
                          <a:effectLst/>
                          <a:latin typeface="Cambria" panose="02040503050406030204" pitchFamily="18" charset="0"/>
                        </a:rPr>
                        <a:t>Invoice date</a:t>
                      </a:r>
                    </a:p>
                  </a:txBody>
                  <a:tcPr marL="5197" marR="5197" marT="51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l" rtl="0" fontAlgn="ctr"/>
                      <a:r>
                        <a:rPr lang="en-US" sz="2300" b="1" i="0" u="none" strike="noStrike">
                          <a:solidFill>
                            <a:srgbClr val="FFFFFF"/>
                          </a:solidFill>
                          <a:effectLst/>
                          <a:latin typeface="Cambria" panose="02040503050406030204" pitchFamily="18" charset="0"/>
                        </a:rPr>
                        <a:t>Due date of issue of invoice</a:t>
                      </a:r>
                    </a:p>
                  </a:txBody>
                  <a:tcPr marL="5197" marR="5197" marT="51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l" rtl="0" fontAlgn="ctr"/>
                      <a:r>
                        <a:rPr lang="en-US" sz="2300" b="1" i="0" u="none" strike="noStrike">
                          <a:solidFill>
                            <a:srgbClr val="FFFFFF"/>
                          </a:solidFill>
                          <a:effectLst/>
                          <a:latin typeface="Cambria" panose="02040503050406030204" pitchFamily="18" charset="0"/>
                        </a:rPr>
                        <a:t>Payment entry in supplier's books</a:t>
                      </a:r>
                    </a:p>
                  </a:txBody>
                  <a:tcPr marL="5197" marR="5197" marT="51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l" rtl="0" fontAlgn="ctr"/>
                      <a:r>
                        <a:rPr lang="en-IN" sz="2300" b="1" i="0" u="none" strike="noStrike">
                          <a:solidFill>
                            <a:srgbClr val="FFFFFF"/>
                          </a:solidFill>
                          <a:effectLst/>
                          <a:latin typeface="Cambria" panose="02040503050406030204" pitchFamily="18" charset="0"/>
                        </a:rPr>
                        <a:t>Credit in bank account</a:t>
                      </a:r>
                    </a:p>
                  </a:txBody>
                  <a:tcPr marL="5197" marR="5197" marT="51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l" rtl="0" fontAlgn="ctr"/>
                      <a:r>
                        <a:rPr lang="en-IN" sz="2300" b="1" i="0" u="none" strike="noStrike" dirty="0">
                          <a:solidFill>
                            <a:srgbClr val="FFFFFF"/>
                          </a:solidFill>
                          <a:effectLst/>
                          <a:latin typeface="Cambria" panose="02040503050406030204" pitchFamily="18" charset="0"/>
                        </a:rPr>
                        <a:t>Time of supply</a:t>
                      </a:r>
                    </a:p>
                  </a:txBody>
                  <a:tcPr marL="5197" marR="5197" marT="51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xmlns="" val="3843967196"/>
                  </a:ext>
                </a:extLst>
              </a:tr>
              <a:tr h="706237">
                <a:tc>
                  <a:txBody>
                    <a:bodyPr/>
                    <a:lstStyle/>
                    <a:p>
                      <a:pPr algn="l" rtl="0" fontAlgn="ctr"/>
                      <a:r>
                        <a:rPr lang="en-IN" sz="2300" b="0" i="0" u="none" strike="noStrike">
                          <a:solidFill>
                            <a:srgbClr val="000000"/>
                          </a:solidFill>
                          <a:effectLst/>
                          <a:latin typeface="Cambria" panose="02040503050406030204" pitchFamily="18" charset="0"/>
                        </a:rPr>
                        <a:t>1</a:t>
                      </a:r>
                    </a:p>
                  </a:txBody>
                  <a:tcPr marL="5197" marR="5197" marT="51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l" rtl="0" fontAlgn="ctr"/>
                      <a:r>
                        <a:rPr lang="en-IN" sz="2300" b="0" i="0" u="none" strike="noStrike">
                          <a:solidFill>
                            <a:srgbClr val="000000"/>
                          </a:solidFill>
                          <a:effectLst/>
                          <a:latin typeface="Cambria" panose="02040503050406030204" pitchFamily="18" charset="0"/>
                        </a:rPr>
                        <a:t>Invoice raised before removal</a:t>
                      </a:r>
                    </a:p>
                  </a:txBody>
                  <a:tcPr marL="5197" marR="5197" marT="51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300" b="0" i="0" u="none" strike="noStrike">
                          <a:solidFill>
                            <a:srgbClr val="000000"/>
                          </a:solidFill>
                          <a:effectLst/>
                          <a:latin typeface="Cambria" panose="02040503050406030204" pitchFamily="18" charset="0"/>
                        </a:rPr>
                        <a:t>10-Mar-18</a:t>
                      </a:r>
                    </a:p>
                  </a:txBody>
                  <a:tcPr marL="5197" marR="5197" marT="51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300" b="0" i="0" u="none" strike="noStrike">
                          <a:solidFill>
                            <a:srgbClr val="000000"/>
                          </a:solidFill>
                          <a:effectLst/>
                          <a:latin typeface="Cambria" panose="02040503050406030204" pitchFamily="18" charset="0"/>
                        </a:rPr>
                        <a:t>20-Mar-18</a:t>
                      </a:r>
                    </a:p>
                  </a:txBody>
                  <a:tcPr marL="5197" marR="5197" marT="51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300" b="0" i="0" u="none" strike="noStrike">
                          <a:solidFill>
                            <a:srgbClr val="000000"/>
                          </a:solidFill>
                          <a:effectLst/>
                          <a:latin typeface="Cambria" panose="02040503050406030204" pitchFamily="18" charset="0"/>
                        </a:rPr>
                        <a:t>26-Mar-18</a:t>
                      </a:r>
                    </a:p>
                  </a:txBody>
                  <a:tcPr marL="5197" marR="5197" marT="51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300" b="0" i="0" u="none" strike="noStrike">
                          <a:solidFill>
                            <a:srgbClr val="000000"/>
                          </a:solidFill>
                          <a:effectLst/>
                          <a:latin typeface="Cambria" panose="02040503050406030204" pitchFamily="18" charset="0"/>
                        </a:rPr>
                        <a:t>30-Mar-18</a:t>
                      </a:r>
                    </a:p>
                  </a:txBody>
                  <a:tcPr marL="5197" marR="5197" marT="51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300" b="0" i="0" u="none" strike="noStrike">
                          <a:solidFill>
                            <a:srgbClr val="000000"/>
                          </a:solidFill>
                          <a:effectLst/>
                          <a:latin typeface="Cambria" panose="02040503050406030204" pitchFamily="18" charset="0"/>
                        </a:rPr>
                        <a:t>10-Mar-18</a:t>
                      </a:r>
                    </a:p>
                  </a:txBody>
                  <a:tcPr marL="5197" marR="5197" marT="51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extLst>
                  <a:ext uri="{0D108BD9-81ED-4DB2-BD59-A6C34878D82A}">
                    <a16:rowId xmlns:a16="http://schemas.microsoft.com/office/drawing/2014/main" xmlns="" val="3929510427"/>
                  </a:ext>
                </a:extLst>
              </a:tr>
              <a:tr h="706237">
                <a:tc>
                  <a:txBody>
                    <a:bodyPr/>
                    <a:lstStyle/>
                    <a:p>
                      <a:pPr algn="l" rtl="0" fontAlgn="ctr"/>
                      <a:r>
                        <a:rPr lang="en-IN" sz="2300" b="0" i="0" u="none" strike="noStrike">
                          <a:solidFill>
                            <a:srgbClr val="000000"/>
                          </a:solidFill>
                          <a:effectLst/>
                          <a:latin typeface="Cambria" panose="02040503050406030204" pitchFamily="18" charset="0"/>
                        </a:rPr>
                        <a:t>2</a:t>
                      </a:r>
                    </a:p>
                  </a:txBody>
                  <a:tcPr marL="5197" marR="5197" marT="51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a:txBody>
                    <a:bodyPr/>
                    <a:lstStyle/>
                    <a:p>
                      <a:pPr algn="l" rtl="0" fontAlgn="ctr"/>
                      <a:r>
                        <a:rPr lang="en-IN" sz="2300" b="0" i="0" u="none" strike="noStrike">
                          <a:solidFill>
                            <a:srgbClr val="000000"/>
                          </a:solidFill>
                          <a:effectLst/>
                          <a:latin typeface="Cambria" panose="02040503050406030204" pitchFamily="18" charset="0"/>
                        </a:rPr>
                        <a:t>Advance received</a:t>
                      </a:r>
                    </a:p>
                  </a:txBody>
                  <a:tcPr marL="5197" marR="5197" marT="51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a:txBody>
                    <a:bodyPr/>
                    <a:lstStyle/>
                    <a:p>
                      <a:pPr algn="ctr" rtl="0" fontAlgn="ctr"/>
                      <a:r>
                        <a:rPr lang="en-IN" sz="2300" b="0" i="0" u="none" strike="noStrike">
                          <a:solidFill>
                            <a:srgbClr val="000000"/>
                          </a:solidFill>
                          <a:effectLst/>
                          <a:latin typeface="Cambria" panose="02040503050406030204" pitchFamily="18" charset="0"/>
                        </a:rPr>
                        <a:t>30-Mar-18</a:t>
                      </a:r>
                    </a:p>
                  </a:txBody>
                  <a:tcPr marL="5197" marR="5197" marT="51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a:txBody>
                    <a:bodyPr/>
                    <a:lstStyle/>
                    <a:p>
                      <a:pPr algn="ctr" rtl="0" fontAlgn="ctr"/>
                      <a:r>
                        <a:rPr lang="en-IN" sz="2300" b="0" i="0" u="none" strike="noStrike">
                          <a:solidFill>
                            <a:srgbClr val="000000"/>
                          </a:solidFill>
                          <a:effectLst/>
                          <a:latin typeface="Cambria" panose="02040503050406030204" pitchFamily="18" charset="0"/>
                        </a:rPr>
                        <a:t>20-Mar-18</a:t>
                      </a:r>
                    </a:p>
                  </a:txBody>
                  <a:tcPr marL="5197" marR="5197" marT="51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a:txBody>
                    <a:bodyPr/>
                    <a:lstStyle/>
                    <a:p>
                      <a:pPr algn="ctr" rtl="0" fontAlgn="ctr"/>
                      <a:r>
                        <a:rPr lang="en-IN" sz="2300" b="0" i="0" u="none" strike="noStrike">
                          <a:solidFill>
                            <a:srgbClr val="000000"/>
                          </a:solidFill>
                          <a:effectLst/>
                          <a:latin typeface="Cambria" panose="02040503050406030204" pitchFamily="18" charset="0"/>
                        </a:rPr>
                        <a:t>10-Feb-18</a:t>
                      </a:r>
                    </a:p>
                  </a:txBody>
                  <a:tcPr marL="5197" marR="5197" marT="51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a:txBody>
                    <a:bodyPr/>
                    <a:lstStyle/>
                    <a:p>
                      <a:pPr algn="ctr" rtl="0" fontAlgn="ctr"/>
                      <a:r>
                        <a:rPr lang="en-IN" sz="2300" b="0" i="0" u="none" strike="noStrike">
                          <a:solidFill>
                            <a:srgbClr val="000000"/>
                          </a:solidFill>
                          <a:effectLst/>
                          <a:latin typeface="Cambria" panose="02040503050406030204" pitchFamily="18" charset="0"/>
                        </a:rPr>
                        <a:t>25-Feb-18</a:t>
                      </a:r>
                    </a:p>
                  </a:txBody>
                  <a:tcPr marL="5197" marR="5197" marT="51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a:txBody>
                    <a:bodyPr/>
                    <a:lstStyle/>
                    <a:p>
                      <a:pPr algn="ctr" rtl="0" fontAlgn="ctr"/>
                      <a:r>
                        <a:rPr lang="en-IN" sz="2300" b="0" i="0" u="none" strike="noStrike">
                          <a:solidFill>
                            <a:srgbClr val="000000"/>
                          </a:solidFill>
                          <a:effectLst/>
                          <a:latin typeface="Cambria" panose="02040503050406030204" pitchFamily="18" charset="0"/>
                        </a:rPr>
                        <a:t>20-Mar-18</a:t>
                      </a:r>
                    </a:p>
                  </a:txBody>
                  <a:tcPr marL="5197" marR="5197" marT="51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extLst>
                  <a:ext uri="{0D108BD9-81ED-4DB2-BD59-A6C34878D82A}">
                    <a16:rowId xmlns:a16="http://schemas.microsoft.com/office/drawing/2014/main" xmlns="" val="1528051938"/>
                  </a:ext>
                </a:extLst>
              </a:tr>
              <a:tr h="1056757">
                <a:tc>
                  <a:txBody>
                    <a:bodyPr/>
                    <a:lstStyle/>
                    <a:p>
                      <a:pPr algn="l" rtl="0" fontAlgn="ctr"/>
                      <a:r>
                        <a:rPr lang="en-IN" sz="2300" b="0" i="0" u="none" strike="noStrike">
                          <a:solidFill>
                            <a:srgbClr val="000000"/>
                          </a:solidFill>
                          <a:effectLst/>
                          <a:latin typeface="Cambria" panose="02040503050406030204" pitchFamily="18" charset="0"/>
                        </a:rPr>
                        <a:t>3</a:t>
                      </a:r>
                    </a:p>
                  </a:txBody>
                  <a:tcPr marL="5197" marR="5197" marT="51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7ECD3"/>
                    </a:solidFill>
                  </a:tcPr>
                </a:tc>
                <a:tc>
                  <a:txBody>
                    <a:bodyPr/>
                    <a:lstStyle/>
                    <a:p>
                      <a:pPr algn="l" rtl="0" fontAlgn="ctr"/>
                      <a:r>
                        <a:rPr lang="en-IN" sz="2300" b="0" i="0" u="none" strike="noStrike">
                          <a:solidFill>
                            <a:srgbClr val="000000"/>
                          </a:solidFill>
                          <a:effectLst/>
                          <a:latin typeface="Cambria" panose="02040503050406030204" pitchFamily="18" charset="0"/>
                        </a:rPr>
                        <a:t>Advance received </a:t>
                      </a:r>
                      <a:br>
                        <a:rPr lang="en-IN" sz="2300" b="0" i="0" u="none" strike="noStrike">
                          <a:solidFill>
                            <a:srgbClr val="000000"/>
                          </a:solidFill>
                          <a:effectLst/>
                          <a:latin typeface="Cambria" panose="02040503050406030204" pitchFamily="18" charset="0"/>
                        </a:rPr>
                      </a:br>
                      <a:r>
                        <a:rPr lang="en-IN" sz="2300" b="0" i="0" u="none" strike="noStrike">
                          <a:solidFill>
                            <a:srgbClr val="000000"/>
                          </a:solidFill>
                          <a:effectLst/>
                          <a:latin typeface="Cambria" panose="02040503050406030204" pitchFamily="18" charset="0"/>
                        </a:rPr>
                        <a:t>(Composition Dealer)  </a:t>
                      </a:r>
                    </a:p>
                  </a:txBody>
                  <a:tcPr marL="5197" marR="5197" marT="51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7ECD3"/>
                    </a:solidFill>
                  </a:tcPr>
                </a:tc>
                <a:tc>
                  <a:txBody>
                    <a:bodyPr/>
                    <a:lstStyle/>
                    <a:p>
                      <a:pPr algn="ctr" rtl="0" fontAlgn="ctr"/>
                      <a:r>
                        <a:rPr lang="en-IN" sz="2300" b="0" i="0" u="none" strike="noStrike">
                          <a:solidFill>
                            <a:srgbClr val="000000"/>
                          </a:solidFill>
                          <a:effectLst/>
                          <a:latin typeface="Cambria" panose="02040503050406030204" pitchFamily="18" charset="0"/>
                        </a:rPr>
                        <a:t>10-Feb-18</a:t>
                      </a:r>
                    </a:p>
                  </a:txBody>
                  <a:tcPr marL="5197" marR="5197" marT="51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7ECD3"/>
                    </a:solidFill>
                  </a:tcPr>
                </a:tc>
                <a:tc>
                  <a:txBody>
                    <a:bodyPr/>
                    <a:lstStyle/>
                    <a:p>
                      <a:pPr algn="ctr" rtl="0" fontAlgn="ctr"/>
                      <a:r>
                        <a:rPr lang="en-IN" sz="2300" b="0" i="0" u="none" strike="noStrike">
                          <a:solidFill>
                            <a:srgbClr val="000000"/>
                          </a:solidFill>
                          <a:effectLst/>
                          <a:latin typeface="Cambria" panose="02040503050406030204" pitchFamily="18" charset="0"/>
                        </a:rPr>
                        <a:t>20-Feb-18</a:t>
                      </a:r>
                    </a:p>
                  </a:txBody>
                  <a:tcPr marL="5197" marR="5197" marT="51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7ECD3"/>
                    </a:solidFill>
                  </a:tcPr>
                </a:tc>
                <a:tc>
                  <a:txBody>
                    <a:bodyPr/>
                    <a:lstStyle/>
                    <a:p>
                      <a:pPr algn="ctr" rtl="0" fontAlgn="ctr"/>
                      <a:r>
                        <a:rPr lang="en-IN" sz="2300" b="0" i="0" u="none" strike="noStrike">
                          <a:solidFill>
                            <a:srgbClr val="000000"/>
                          </a:solidFill>
                          <a:effectLst/>
                          <a:latin typeface="Cambria" panose="02040503050406030204" pitchFamily="18" charset="0"/>
                        </a:rPr>
                        <a:t>25-Jan-18</a:t>
                      </a:r>
                    </a:p>
                  </a:txBody>
                  <a:tcPr marL="5197" marR="5197" marT="51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7ECD3"/>
                    </a:solidFill>
                  </a:tcPr>
                </a:tc>
                <a:tc>
                  <a:txBody>
                    <a:bodyPr/>
                    <a:lstStyle/>
                    <a:p>
                      <a:pPr algn="ctr" rtl="0" fontAlgn="ctr"/>
                      <a:r>
                        <a:rPr lang="en-IN" sz="2300" b="0" i="0" u="none" strike="noStrike">
                          <a:solidFill>
                            <a:srgbClr val="000000"/>
                          </a:solidFill>
                          <a:effectLst/>
                          <a:latin typeface="Cambria" panose="02040503050406030204" pitchFamily="18" charset="0"/>
                        </a:rPr>
                        <a:t>28-Jan-18</a:t>
                      </a:r>
                    </a:p>
                  </a:txBody>
                  <a:tcPr marL="5197" marR="5197" marT="51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7ECD3"/>
                    </a:solidFill>
                  </a:tcPr>
                </a:tc>
                <a:tc>
                  <a:txBody>
                    <a:bodyPr/>
                    <a:lstStyle/>
                    <a:p>
                      <a:pPr algn="ctr" rtl="0" fontAlgn="ctr"/>
                      <a:r>
                        <a:rPr lang="en-IN" sz="2300" b="0" i="0" u="none" strike="noStrike" dirty="0">
                          <a:solidFill>
                            <a:srgbClr val="000000"/>
                          </a:solidFill>
                          <a:effectLst/>
                          <a:latin typeface="Cambria" panose="02040503050406030204" pitchFamily="18" charset="0"/>
                        </a:rPr>
                        <a:t>25-Jan-18</a:t>
                      </a:r>
                    </a:p>
                  </a:txBody>
                  <a:tcPr marL="5197" marR="5197" marT="51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7ECD3"/>
                    </a:solidFill>
                  </a:tcPr>
                </a:tc>
                <a:extLst>
                  <a:ext uri="{0D108BD9-81ED-4DB2-BD59-A6C34878D82A}">
                    <a16:rowId xmlns:a16="http://schemas.microsoft.com/office/drawing/2014/main" xmlns="" val="1821710876"/>
                  </a:ext>
                </a:extLst>
              </a:tr>
            </a:tbl>
          </a:graphicData>
        </a:graphic>
      </p:graphicFrame>
      <p:sp>
        <p:nvSpPr>
          <p:cNvPr id="6" name="Text Placeholder 12">
            <a:extLst>
              <a:ext uri="{FF2B5EF4-FFF2-40B4-BE49-F238E27FC236}">
                <a16:creationId xmlns:a16="http://schemas.microsoft.com/office/drawing/2014/main" xmlns="" id="{DAD7BC32-160E-41A5-B3B8-9DC670257BF3}"/>
              </a:ext>
            </a:extLst>
          </p:cNvPr>
          <p:cNvSpPr>
            <a:spLocks noGrp="1"/>
          </p:cNvSpPr>
          <p:nvPr>
            <p:ph type="body" sz="quarter" idx="14"/>
          </p:nvPr>
        </p:nvSpPr>
        <p:spPr>
          <a:xfrm>
            <a:off x="251427" y="120833"/>
            <a:ext cx="9248140" cy="585787"/>
          </a:xfrm>
        </p:spPr>
        <p:txBody>
          <a:bodyPr/>
          <a:lstStyle/>
          <a:p>
            <a:r>
              <a:rPr lang="en-US" sz="3200" dirty="0"/>
              <a:t>Time of Supply of Goods – Sec 12(2) Illustrations</a:t>
            </a:r>
            <a:endParaRPr lang="en-IN" sz="3200" dirty="0"/>
          </a:p>
        </p:txBody>
      </p:sp>
      <p:sp>
        <p:nvSpPr>
          <p:cNvPr id="7" name="Footer Placeholder 6">
            <a:extLst>
              <a:ext uri="{FF2B5EF4-FFF2-40B4-BE49-F238E27FC236}">
                <a16:creationId xmlns:a16="http://schemas.microsoft.com/office/drawing/2014/main" xmlns="" id="{001767B7-9ABF-438C-898F-2D517CB292A4}"/>
              </a:ext>
            </a:extLst>
          </p:cNvPr>
          <p:cNvSpPr>
            <a:spLocks noGrp="1"/>
          </p:cNvSpPr>
          <p:nvPr>
            <p:ph type="ftr" sz="quarter" idx="11"/>
          </p:nvPr>
        </p:nvSpPr>
        <p:spPr/>
        <p:txBody>
          <a:bodyPr/>
          <a:lstStyle/>
          <a:p>
            <a:r>
              <a:rPr lang="en-US"/>
              <a:t>Hiregange and Associates</a:t>
            </a:r>
            <a:endParaRPr lang="en-US" dirty="0"/>
          </a:p>
        </p:txBody>
      </p:sp>
    </p:spTree>
    <p:extLst>
      <p:ext uri="{BB962C8B-B14F-4D97-AF65-F5344CB8AC3E}">
        <p14:creationId xmlns:p14="http://schemas.microsoft.com/office/powerpoint/2010/main" val="19051415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Slide Number Placeholder 3"/>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13" indent="-285737">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2942" indent="-228589">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120" indent="-228589">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298" indent="-228589">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474"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652"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8829"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006"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36</a:t>
            </a:fld>
            <a:endParaRPr lang="en-IN" altLang="en-US">
              <a:solidFill>
                <a:schemeClr val="bg1"/>
              </a:solidFill>
            </a:endParaRPr>
          </a:p>
        </p:txBody>
      </p:sp>
      <p:sp>
        <p:nvSpPr>
          <p:cNvPr id="10" name="Text Placeholder 12">
            <a:extLst>
              <a:ext uri="{FF2B5EF4-FFF2-40B4-BE49-F238E27FC236}">
                <a16:creationId xmlns:a16="http://schemas.microsoft.com/office/drawing/2014/main" xmlns="" id="{76C80FF9-3235-469E-ACC2-106988E49743}"/>
              </a:ext>
            </a:extLst>
          </p:cNvPr>
          <p:cNvSpPr>
            <a:spLocks noGrp="1"/>
          </p:cNvSpPr>
          <p:nvPr>
            <p:ph type="body" sz="quarter" idx="14"/>
          </p:nvPr>
        </p:nvSpPr>
        <p:spPr>
          <a:xfrm>
            <a:off x="201702" y="150813"/>
            <a:ext cx="11190249" cy="585787"/>
          </a:xfrm>
        </p:spPr>
        <p:txBody>
          <a:bodyPr/>
          <a:lstStyle/>
          <a:p>
            <a:r>
              <a:rPr lang="en-US" sz="3200" dirty="0"/>
              <a:t>Time of Supply of Goods – Sec 12(2) Illustrations</a:t>
            </a:r>
            <a:endParaRPr lang="en-IN" sz="3200" dirty="0"/>
          </a:p>
        </p:txBody>
      </p:sp>
      <p:graphicFrame>
        <p:nvGraphicFramePr>
          <p:cNvPr id="12" name="Table 11">
            <a:extLst>
              <a:ext uri="{FF2B5EF4-FFF2-40B4-BE49-F238E27FC236}">
                <a16:creationId xmlns:a16="http://schemas.microsoft.com/office/drawing/2014/main" xmlns="" id="{B3DFA490-E339-4314-9C22-E65A0CD68844}"/>
              </a:ext>
            </a:extLst>
          </p:cNvPr>
          <p:cNvGraphicFramePr>
            <a:graphicFrameLocks noGrp="1"/>
          </p:cNvGraphicFramePr>
          <p:nvPr>
            <p:extLst>
              <p:ext uri="{D42A27DB-BD31-4B8C-83A1-F6EECF244321}">
                <p14:modId xmlns:p14="http://schemas.microsoft.com/office/powerpoint/2010/main" val="220576926"/>
              </p:ext>
            </p:extLst>
          </p:nvPr>
        </p:nvGraphicFramePr>
        <p:xfrm>
          <a:off x="156849" y="1063993"/>
          <a:ext cx="11477137" cy="4899532"/>
        </p:xfrm>
        <a:graphic>
          <a:graphicData uri="http://schemas.openxmlformats.org/drawingml/2006/table">
            <a:tbl>
              <a:tblPr firstRow="1" firstCol="1" bandRow="1"/>
              <a:tblGrid>
                <a:gridCol w="1157140">
                  <a:extLst>
                    <a:ext uri="{9D8B030D-6E8A-4147-A177-3AD203B41FA5}">
                      <a16:colId xmlns:a16="http://schemas.microsoft.com/office/drawing/2014/main" xmlns="" val="494800919"/>
                    </a:ext>
                  </a:extLst>
                </a:gridCol>
                <a:gridCol w="3117337">
                  <a:extLst>
                    <a:ext uri="{9D8B030D-6E8A-4147-A177-3AD203B41FA5}">
                      <a16:colId xmlns:a16="http://schemas.microsoft.com/office/drawing/2014/main" xmlns="" val="785495168"/>
                    </a:ext>
                  </a:extLst>
                </a:gridCol>
                <a:gridCol w="2053883">
                  <a:extLst>
                    <a:ext uri="{9D8B030D-6E8A-4147-A177-3AD203B41FA5}">
                      <a16:colId xmlns:a16="http://schemas.microsoft.com/office/drawing/2014/main" xmlns="" val="3987932638"/>
                    </a:ext>
                  </a:extLst>
                </a:gridCol>
                <a:gridCol w="1744395">
                  <a:extLst>
                    <a:ext uri="{9D8B030D-6E8A-4147-A177-3AD203B41FA5}">
                      <a16:colId xmlns:a16="http://schemas.microsoft.com/office/drawing/2014/main" xmlns="" val="1416971348"/>
                    </a:ext>
                  </a:extLst>
                </a:gridCol>
                <a:gridCol w="1856935">
                  <a:extLst>
                    <a:ext uri="{9D8B030D-6E8A-4147-A177-3AD203B41FA5}">
                      <a16:colId xmlns:a16="http://schemas.microsoft.com/office/drawing/2014/main" xmlns="" val="581393967"/>
                    </a:ext>
                  </a:extLst>
                </a:gridCol>
                <a:gridCol w="1547447">
                  <a:extLst>
                    <a:ext uri="{9D8B030D-6E8A-4147-A177-3AD203B41FA5}">
                      <a16:colId xmlns:a16="http://schemas.microsoft.com/office/drawing/2014/main" xmlns="" val="235947803"/>
                    </a:ext>
                  </a:extLst>
                </a:gridCol>
              </a:tblGrid>
              <a:tr h="707252">
                <a:tc rowSpan="2">
                  <a:txBody>
                    <a:bodyPr/>
                    <a:lstStyle/>
                    <a:p>
                      <a:pPr algn="ctr" rtl="0" fontAlgn="ctr"/>
                      <a:r>
                        <a:rPr lang="en-IN" sz="2300" b="1" i="0" u="none" strike="noStrike">
                          <a:solidFill>
                            <a:srgbClr val="FFFFFF"/>
                          </a:solidFill>
                          <a:effectLst/>
                          <a:latin typeface="Cambria" panose="02040503050406030204" pitchFamily="18" charset="0"/>
                        </a:rPr>
                        <a:t>SNO</a:t>
                      </a:r>
                    </a:p>
                  </a:txBody>
                  <a:tcPr marL="100584" marR="100584" marT="50292" marB="5029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l" rtl="0" fontAlgn="ctr"/>
                      <a:r>
                        <a:rPr lang="en-US" sz="2300" b="1" i="0" u="none" strike="noStrike" dirty="0">
                          <a:solidFill>
                            <a:srgbClr val="FFFFFF"/>
                          </a:solidFill>
                          <a:effectLst/>
                          <a:latin typeface="Cambria" panose="02040503050406030204" pitchFamily="18" charset="0"/>
                        </a:rPr>
                        <a:t>Non continuous supply of goods</a:t>
                      </a:r>
                    </a:p>
                  </a:txBody>
                  <a:tcPr marL="6212" marR="6212" marT="62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002060"/>
                    </a:solidFill>
                  </a:tcPr>
                </a:tc>
                <a:tc rowSpan="2">
                  <a:txBody>
                    <a:bodyPr/>
                    <a:lstStyle/>
                    <a:p>
                      <a:pPr algn="ctr" rtl="0" fontAlgn="ctr"/>
                      <a:r>
                        <a:rPr lang="en-IN" sz="2300" b="1" i="0" u="none" strike="noStrike" dirty="0">
                          <a:solidFill>
                            <a:srgbClr val="FFFFFF"/>
                          </a:solidFill>
                          <a:effectLst/>
                          <a:latin typeface="Cambria" panose="02040503050406030204" pitchFamily="18" charset="0"/>
                        </a:rPr>
                        <a:t>Invoice/ document date</a:t>
                      </a:r>
                    </a:p>
                  </a:txBody>
                  <a:tcPr marL="100584" marR="100584" marT="50292" marB="5029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rowSpan="2">
                  <a:txBody>
                    <a:bodyPr/>
                    <a:lstStyle/>
                    <a:p>
                      <a:pPr algn="ctr" rtl="0" fontAlgn="ctr"/>
                      <a:r>
                        <a:rPr lang="en-US" sz="2300" b="1" i="0" u="none" strike="noStrike">
                          <a:solidFill>
                            <a:srgbClr val="FFFFFF"/>
                          </a:solidFill>
                          <a:effectLst/>
                          <a:latin typeface="Cambria" panose="02040503050406030204" pitchFamily="18" charset="0"/>
                        </a:rPr>
                        <a:t>Due date of issue of invoice</a:t>
                      </a:r>
                    </a:p>
                  </a:txBody>
                  <a:tcPr marL="100584" marR="100584" marT="50292" marB="5029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rowSpan="2">
                  <a:txBody>
                    <a:bodyPr/>
                    <a:lstStyle/>
                    <a:p>
                      <a:pPr algn="ctr" rtl="0" fontAlgn="ctr"/>
                      <a:r>
                        <a:rPr lang="en-IN" sz="2300" b="1" i="0" u="none" strike="noStrike">
                          <a:solidFill>
                            <a:srgbClr val="FFFFFF"/>
                          </a:solidFill>
                          <a:effectLst/>
                          <a:latin typeface="Cambria" panose="02040503050406030204" pitchFamily="18" charset="0"/>
                        </a:rPr>
                        <a:t>Receipt of payment</a:t>
                      </a:r>
                    </a:p>
                  </a:txBody>
                  <a:tcPr marL="100584" marR="100584" marT="50292" marB="5029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rowSpan="2">
                  <a:txBody>
                    <a:bodyPr/>
                    <a:lstStyle/>
                    <a:p>
                      <a:pPr algn="ctr" rtl="0" fontAlgn="ctr"/>
                      <a:r>
                        <a:rPr lang="en-IN" sz="2300" b="1" i="0" u="none" strike="noStrike">
                          <a:solidFill>
                            <a:srgbClr val="FFFFFF"/>
                          </a:solidFill>
                          <a:effectLst/>
                          <a:latin typeface="Cambria" panose="02040503050406030204" pitchFamily="18" charset="0"/>
                        </a:rPr>
                        <a:t>Time of supply</a:t>
                      </a:r>
                    </a:p>
                  </a:txBody>
                  <a:tcPr marL="100584" marR="100584" marT="50292" marB="5029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xmlns="" val="81079978"/>
                  </a:ext>
                </a:extLst>
              </a:tr>
              <a:tr h="707252">
                <a:tc vMerge="1">
                  <a:txBody>
                    <a:bodyPr/>
                    <a:lstStyle/>
                    <a:p>
                      <a:endParaRPr lang="en-IN"/>
                    </a:p>
                  </a:txBody>
                  <a:tcPr/>
                </a:tc>
                <a:tc>
                  <a:txBody>
                    <a:bodyPr/>
                    <a:lstStyle/>
                    <a:p>
                      <a:pPr algn="l" rtl="0" fontAlgn="ctr"/>
                      <a:r>
                        <a:rPr lang="en-IN" sz="2300" b="1" i="0" u="none" strike="noStrike" dirty="0">
                          <a:solidFill>
                            <a:srgbClr val="FFFFFF"/>
                          </a:solidFill>
                          <a:effectLst/>
                          <a:latin typeface="Cambria" panose="02040503050406030204" pitchFamily="18" charset="0"/>
                        </a:rPr>
                        <a:t>Section 12(2) r/w Section 31(1)</a:t>
                      </a:r>
                    </a:p>
                  </a:txBody>
                  <a:tcPr marL="6212" marR="6212" marT="62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2060"/>
                    </a:solidFill>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xmlns="" val="2232548047"/>
                  </a:ext>
                </a:extLst>
              </a:tr>
              <a:tr h="717767">
                <a:tc>
                  <a:txBody>
                    <a:bodyPr/>
                    <a:lstStyle/>
                    <a:p>
                      <a:pPr algn="ctr" rtl="0" fontAlgn="ctr"/>
                      <a:r>
                        <a:rPr lang="en-IN" sz="2300" b="0" i="0" u="none" strike="noStrike">
                          <a:solidFill>
                            <a:srgbClr val="000000"/>
                          </a:solidFill>
                          <a:effectLst/>
                          <a:latin typeface="Cambria" panose="02040503050406030204" pitchFamily="18" charset="0"/>
                        </a:rPr>
                        <a:t>4</a:t>
                      </a:r>
                    </a:p>
                  </a:txBody>
                  <a:tcPr marL="6212" marR="6212" marT="62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l" rtl="0" fontAlgn="ctr"/>
                      <a:r>
                        <a:rPr lang="en-IN" sz="2300" b="0" i="0" u="none" strike="noStrike" dirty="0">
                          <a:solidFill>
                            <a:srgbClr val="000000"/>
                          </a:solidFill>
                          <a:effectLst/>
                          <a:latin typeface="Cambria" panose="02040503050406030204" pitchFamily="18" charset="0"/>
                        </a:rPr>
                        <a:t>Delayed issue of invoice</a:t>
                      </a:r>
                    </a:p>
                  </a:txBody>
                  <a:tcPr marL="6212" marR="6212" marT="62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300" b="0" i="0" u="none" strike="noStrike">
                          <a:solidFill>
                            <a:srgbClr val="000000"/>
                          </a:solidFill>
                          <a:effectLst/>
                          <a:latin typeface="Cambria" panose="02040503050406030204" pitchFamily="18" charset="0"/>
                        </a:rPr>
                        <a:t>26-Mar-18</a:t>
                      </a:r>
                    </a:p>
                  </a:txBody>
                  <a:tcPr marL="6212" marR="6212" marT="62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300" b="0" i="0" u="none" strike="noStrike">
                          <a:solidFill>
                            <a:srgbClr val="000000"/>
                          </a:solidFill>
                          <a:effectLst/>
                          <a:latin typeface="Cambria" panose="02040503050406030204" pitchFamily="18" charset="0"/>
                        </a:rPr>
                        <a:t>20-Mar-18</a:t>
                      </a:r>
                    </a:p>
                  </a:txBody>
                  <a:tcPr marL="6212" marR="6212" marT="62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300" b="0" i="0" u="none" strike="noStrike">
                          <a:solidFill>
                            <a:srgbClr val="000000"/>
                          </a:solidFill>
                          <a:effectLst/>
                          <a:latin typeface="Cambria" panose="02040503050406030204" pitchFamily="18" charset="0"/>
                        </a:rPr>
                        <a:t>28-Mar-18</a:t>
                      </a:r>
                    </a:p>
                  </a:txBody>
                  <a:tcPr marL="6212" marR="6212" marT="62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300" b="0" i="0" u="none" strike="noStrike">
                          <a:solidFill>
                            <a:srgbClr val="000000"/>
                          </a:solidFill>
                          <a:effectLst/>
                          <a:latin typeface="Cambria" panose="02040503050406030204" pitchFamily="18" charset="0"/>
                        </a:rPr>
                        <a:t>20-Mar-18</a:t>
                      </a:r>
                    </a:p>
                  </a:txBody>
                  <a:tcPr marL="6212" marR="6212" marT="62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extLst>
                  <a:ext uri="{0D108BD9-81ED-4DB2-BD59-A6C34878D82A}">
                    <a16:rowId xmlns:a16="http://schemas.microsoft.com/office/drawing/2014/main" xmlns="" val="762037882"/>
                  </a:ext>
                </a:extLst>
              </a:tr>
              <a:tr h="914077">
                <a:tc>
                  <a:txBody>
                    <a:bodyPr/>
                    <a:lstStyle/>
                    <a:p>
                      <a:pPr algn="ctr" rtl="0" fontAlgn="ctr"/>
                      <a:r>
                        <a:rPr lang="en-IN" sz="2300" b="0" i="0" u="none" strike="noStrike">
                          <a:solidFill>
                            <a:srgbClr val="000000"/>
                          </a:solidFill>
                          <a:effectLst/>
                          <a:latin typeface="Cambria" panose="02040503050406030204" pitchFamily="18" charset="0"/>
                        </a:rPr>
                        <a:t>5</a:t>
                      </a:r>
                    </a:p>
                  </a:txBody>
                  <a:tcPr marL="6212" marR="6212" marT="62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a:txBody>
                    <a:bodyPr/>
                    <a:lstStyle/>
                    <a:p>
                      <a:pPr algn="l" rtl="0" fontAlgn="ctr"/>
                      <a:r>
                        <a:rPr lang="en-IN" sz="2300" b="0" i="0" u="none" strike="noStrike">
                          <a:solidFill>
                            <a:srgbClr val="000000"/>
                          </a:solidFill>
                          <a:effectLst/>
                          <a:latin typeface="Cambria" panose="02040503050406030204" pitchFamily="18" charset="0"/>
                        </a:rPr>
                        <a:t>Inter-State stock transfer</a:t>
                      </a:r>
                    </a:p>
                  </a:txBody>
                  <a:tcPr marL="6212" marR="6212" marT="62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a:txBody>
                    <a:bodyPr/>
                    <a:lstStyle/>
                    <a:p>
                      <a:pPr algn="ctr" rtl="0" fontAlgn="ctr"/>
                      <a:r>
                        <a:rPr lang="en-IN" sz="2300" b="0" i="0" u="none" strike="noStrike">
                          <a:solidFill>
                            <a:srgbClr val="000000"/>
                          </a:solidFill>
                          <a:effectLst/>
                          <a:latin typeface="Cambria" panose="02040503050406030204" pitchFamily="18" charset="0"/>
                        </a:rPr>
                        <a:t>20-Mar-18</a:t>
                      </a:r>
                    </a:p>
                  </a:txBody>
                  <a:tcPr marL="6212" marR="6212" marT="62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a:txBody>
                    <a:bodyPr/>
                    <a:lstStyle/>
                    <a:p>
                      <a:pPr algn="ctr" rtl="0" fontAlgn="ctr"/>
                      <a:r>
                        <a:rPr lang="en-IN" sz="2300" b="0" i="0" u="none" strike="noStrike">
                          <a:solidFill>
                            <a:srgbClr val="000000"/>
                          </a:solidFill>
                          <a:effectLst/>
                          <a:latin typeface="Cambria" panose="02040503050406030204" pitchFamily="18" charset="0"/>
                        </a:rPr>
                        <a:t>20-Mar-18</a:t>
                      </a:r>
                    </a:p>
                  </a:txBody>
                  <a:tcPr marL="6212" marR="6212" marT="62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a:txBody>
                    <a:bodyPr/>
                    <a:lstStyle/>
                    <a:p>
                      <a:pPr algn="ctr" rtl="0" fontAlgn="ctr"/>
                      <a:r>
                        <a:rPr lang="en-IN" sz="2300" b="0" i="0" u="none" strike="noStrike">
                          <a:solidFill>
                            <a:srgbClr val="000000"/>
                          </a:solidFill>
                          <a:effectLst/>
                          <a:latin typeface="Cambria" panose="02040503050406030204" pitchFamily="18" charset="0"/>
                        </a:rPr>
                        <a:t>-</a:t>
                      </a:r>
                    </a:p>
                  </a:txBody>
                  <a:tcPr marL="6212" marR="6212" marT="62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a:txBody>
                    <a:bodyPr/>
                    <a:lstStyle/>
                    <a:p>
                      <a:pPr algn="ctr" rtl="0" fontAlgn="ctr"/>
                      <a:r>
                        <a:rPr lang="en-IN" sz="2300" b="0" i="0" u="none" strike="noStrike">
                          <a:solidFill>
                            <a:srgbClr val="000000"/>
                          </a:solidFill>
                          <a:effectLst/>
                          <a:latin typeface="Cambria" panose="02040503050406030204" pitchFamily="18" charset="0"/>
                        </a:rPr>
                        <a:t>20-Mar-18</a:t>
                      </a:r>
                    </a:p>
                  </a:txBody>
                  <a:tcPr marL="6212" marR="6212" marT="62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extLst>
                  <a:ext uri="{0D108BD9-81ED-4DB2-BD59-A6C34878D82A}">
                    <a16:rowId xmlns:a16="http://schemas.microsoft.com/office/drawing/2014/main" xmlns="" val="2961043595"/>
                  </a:ext>
                </a:extLst>
              </a:tr>
              <a:tr h="914077">
                <a:tc rowSpan="2">
                  <a:txBody>
                    <a:bodyPr/>
                    <a:lstStyle/>
                    <a:p>
                      <a:pPr algn="ctr" rtl="0" fontAlgn="ctr"/>
                      <a:r>
                        <a:rPr lang="en-IN" sz="2300" b="0" i="0" u="none" strike="noStrike">
                          <a:solidFill>
                            <a:srgbClr val="000000"/>
                          </a:solidFill>
                          <a:effectLst/>
                          <a:latin typeface="Cambria" panose="02040503050406030204" pitchFamily="18" charset="0"/>
                        </a:rPr>
                        <a:t>6</a:t>
                      </a:r>
                    </a:p>
                  </a:txBody>
                  <a:tcPr marL="100584" marR="100584" marT="50292" marB="5029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rowSpan="2">
                  <a:txBody>
                    <a:bodyPr/>
                    <a:lstStyle/>
                    <a:p>
                      <a:pPr algn="l" rtl="0" fontAlgn="ctr"/>
                      <a:r>
                        <a:rPr lang="en-US" sz="2300" b="0" i="0" u="none" strike="noStrike">
                          <a:solidFill>
                            <a:srgbClr val="000000"/>
                          </a:solidFill>
                          <a:effectLst/>
                          <a:latin typeface="Cambria" panose="02040503050406030204" pitchFamily="18" charset="0"/>
                        </a:rPr>
                        <a:t>Advance received, invoice for full amount issued on same day (40% advance, 60% post supply payment)</a:t>
                      </a:r>
                    </a:p>
                  </a:txBody>
                  <a:tcPr marL="100584" marR="100584" marT="50292" marB="5029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rowSpan="2">
                  <a:txBody>
                    <a:bodyPr/>
                    <a:lstStyle/>
                    <a:p>
                      <a:pPr algn="ctr" rtl="0" fontAlgn="ctr"/>
                      <a:r>
                        <a:rPr lang="en-IN" sz="2300" b="0" i="0" u="none" strike="noStrike">
                          <a:solidFill>
                            <a:srgbClr val="000000"/>
                          </a:solidFill>
                          <a:effectLst/>
                          <a:latin typeface="Cambria" panose="02040503050406030204" pitchFamily="18" charset="0"/>
                        </a:rPr>
                        <a:t>10-Mar-18</a:t>
                      </a:r>
                    </a:p>
                  </a:txBody>
                  <a:tcPr marL="100584" marR="100584" marT="50292" marB="5029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rowSpan="2">
                  <a:txBody>
                    <a:bodyPr/>
                    <a:lstStyle/>
                    <a:p>
                      <a:pPr algn="ctr" rtl="0" fontAlgn="ctr"/>
                      <a:r>
                        <a:rPr lang="en-IN" sz="2300" b="0" i="0" u="none" strike="noStrike" dirty="0">
                          <a:solidFill>
                            <a:srgbClr val="000000"/>
                          </a:solidFill>
                          <a:effectLst/>
                          <a:latin typeface="Cambria" panose="02040503050406030204" pitchFamily="18" charset="0"/>
                        </a:rPr>
                        <a:t>12-Mar-18</a:t>
                      </a:r>
                    </a:p>
                  </a:txBody>
                  <a:tcPr marL="100584" marR="100584" marT="50292" marB="5029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300" b="0" i="0" u="none" strike="noStrike">
                          <a:solidFill>
                            <a:srgbClr val="000000"/>
                          </a:solidFill>
                          <a:effectLst/>
                          <a:latin typeface="Cambria" panose="02040503050406030204" pitchFamily="18" charset="0"/>
                        </a:rPr>
                        <a:t>10-March-18 (40%)</a:t>
                      </a:r>
                    </a:p>
                  </a:txBody>
                  <a:tcPr marL="6212" marR="6212" marT="62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300" b="0" i="0" u="none" strike="noStrike">
                          <a:solidFill>
                            <a:srgbClr val="000000"/>
                          </a:solidFill>
                          <a:effectLst/>
                          <a:latin typeface="Cambria" panose="02040503050406030204" pitchFamily="18" charset="0"/>
                        </a:rPr>
                        <a:t>10-Mar-18</a:t>
                      </a:r>
                    </a:p>
                  </a:txBody>
                  <a:tcPr marL="6212" marR="6212" marT="62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extLst>
                  <a:ext uri="{0D108BD9-81ED-4DB2-BD59-A6C34878D82A}">
                    <a16:rowId xmlns:a16="http://schemas.microsoft.com/office/drawing/2014/main" xmlns="" val="645937437"/>
                  </a:ext>
                </a:extLst>
              </a:tr>
              <a:tr h="939107">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rtl="0" fontAlgn="ctr"/>
                      <a:r>
                        <a:rPr lang="en-IN" sz="2300" b="0" i="0" u="none" strike="noStrike">
                          <a:solidFill>
                            <a:srgbClr val="000000"/>
                          </a:solidFill>
                          <a:effectLst/>
                          <a:latin typeface="Cambria" panose="02040503050406030204" pitchFamily="18" charset="0"/>
                        </a:rPr>
                        <a:t>20-March-18 (60%)</a:t>
                      </a:r>
                    </a:p>
                  </a:txBody>
                  <a:tcPr marL="6212" marR="6212" marT="62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a:txBody>
                    <a:bodyPr/>
                    <a:lstStyle/>
                    <a:p>
                      <a:pPr algn="ctr" rtl="0" fontAlgn="ctr"/>
                      <a:r>
                        <a:rPr lang="en-IN" sz="2300" b="0" i="0" u="none" strike="noStrike" dirty="0">
                          <a:solidFill>
                            <a:srgbClr val="000000"/>
                          </a:solidFill>
                          <a:effectLst/>
                          <a:latin typeface="Cambria" panose="02040503050406030204" pitchFamily="18" charset="0"/>
                        </a:rPr>
                        <a:t>10-Mar-18</a:t>
                      </a:r>
                    </a:p>
                  </a:txBody>
                  <a:tcPr marL="6212" marR="6212" marT="62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extLst>
                  <a:ext uri="{0D108BD9-81ED-4DB2-BD59-A6C34878D82A}">
                    <a16:rowId xmlns:a16="http://schemas.microsoft.com/office/drawing/2014/main" xmlns="" val="3204655387"/>
                  </a:ext>
                </a:extLst>
              </a:tr>
            </a:tbl>
          </a:graphicData>
        </a:graphic>
      </p:graphicFrame>
      <p:sp>
        <p:nvSpPr>
          <p:cNvPr id="2" name="Footer Placeholder 1">
            <a:extLst>
              <a:ext uri="{FF2B5EF4-FFF2-40B4-BE49-F238E27FC236}">
                <a16:creationId xmlns:a16="http://schemas.microsoft.com/office/drawing/2014/main" xmlns="" id="{2F11E3F0-F6D0-46BB-8F0A-20BC102C7AA4}"/>
              </a:ext>
            </a:extLst>
          </p:cNvPr>
          <p:cNvSpPr>
            <a:spLocks noGrp="1"/>
          </p:cNvSpPr>
          <p:nvPr>
            <p:ph type="ftr" sz="quarter" idx="11"/>
          </p:nvPr>
        </p:nvSpPr>
        <p:spPr/>
        <p:txBody>
          <a:bodyPr/>
          <a:lstStyle/>
          <a:p>
            <a:r>
              <a:rPr lang="en-US"/>
              <a:t>Hiregange and Associates</a:t>
            </a:r>
            <a:endParaRPr lang="en-US" dirty="0"/>
          </a:p>
        </p:txBody>
      </p:sp>
      <p:sp>
        <p:nvSpPr>
          <p:cNvPr id="6" name="Slide Number Placeholder 3">
            <a:extLst>
              <a:ext uri="{FF2B5EF4-FFF2-40B4-BE49-F238E27FC236}">
                <a16:creationId xmlns:a16="http://schemas.microsoft.com/office/drawing/2014/main" xmlns="" id="{06AB16E3-002F-49AC-BBE3-441E65F7E172}"/>
              </a:ext>
            </a:extLst>
          </p:cNvPr>
          <p:cNvSpPr txBox="1">
            <a:spLocks/>
          </p:cNvSpPr>
          <p:nvPr/>
        </p:nvSpPr>
        <p:spPr>
          <a:xfrm>
            <a:off x="8763000" y="6508754"/>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37E4FB1-AD43-40BE-A2D5-51E31E25039B}" type="slidenum">
              <a:rPr lang="en-IN" smtClean="0"/>
              <a:pPr/>
              <a:t>36</a:t>
            </a:fld>
            <a:endParaRPr lang="en-IN" dirty="0"/>
          </a:p>
        </p:txBody>
      </p:sp>
    </p:spTree>
    <p:extLst>
      <p:ext uri="{BB962C8B-B14F-4D97-AF65-F5344CB8AC3E}">
        <p14:creationId xmlns:p14="http://schemas.microsoft.com/office/powerpoint/2010/main" val="37649700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Slide Number Placeholder 3"/>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13" indent="-285737">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2942" indent="-228589">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120" indent="-228589">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298" indent="-228589">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474"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652"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8829"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006"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37</a:t>
            </a:fld>
            <a:endParaRPr lang="en-IN" altLang="en-US">
              <a:solidFill>
                <a:schemeClr val="bg1"/>
              </a:solidFill>
            </a:endParaRPr>
          </a:p>
        </p:txBody>
      </p:sp>
      <p:sp>
        <p:nvSpPr>
          <p:cNvPr id="10" name="Text Placeholder 12">
            <a:extLst>
              <a:ext uri="{FF2B5EF4-FFF2-40B4-BE49-F238E27FC236}">
                <a16:creationId xmlns:a16="http://schemas.microsoft.com/office/drawing/2014/main" xmlns="" id="{76C80FF9-3235-469E-ACC2-106988E49743}"/>
              </a:ext>
            </a:extLst>
          </p:cNvPr>
          <p:cNvSpPr>
            <a:spLocks noGrp="1"/>
          </p:cNvSpPr>
          <p:nvPr>
            <p:ph type="body" sz="quarter" idx="14"/>
          </p:nvPr>
        </p:nvSpPr>
        <p:spPr>
          <a:xfrm>
            <a:off x="201702" y="150813"/>
            <a:ext cx="11190249" cy="585787"/>
          </a:xfrm>
        </p:spPr>
        <p:txBody>
          <a:bodyPr/>
          <a:lstStyle/>
          <a:p>
            <a:r>
              <a:rPr lang="en-US" sz="3200" dirty="0"/>
              <a:t>Time of Supply of Goods – Sec 12(2) Illustrations</a:t>
            </a:r>
            <a:endParaRPr lang="en-IN" sz="3200" dirty="0"/>
          </a:p>
        </p:txBody>
      </p:sp>
      <p:graphicFrame>
        <p:nvGraphicFramePr>
          <p:cNvPr id="3" name="Table 2">
            <a:extLst>
              <a:ext uri="{FF2B5EF4-FFF2-40B4-BE49-F238E27FC236}">
                <a16:creationId xmlns:a16="http://schemas.microsoft.com/office/drawing/2014/main" xmlns="" id="{0AA79BF4-2DA6-40EA-B074-C11A1FE59516}"/>
              </a:ext>
            </a:extLst>
          </p:cNvPr>
          <p:cNvGraphicFramePr>
            <a:graphicFrameLocks noGrp="1"/>
          </p:cNvGraphicFramePr>
          <p:nvPr>
            <p:extLst>
              <p:ext uri="{D42A27DB-BD31-4B8C-83A1-F6EECF244321}">
                <p14:modId xmlns:p14="http://schemas.microsoft.com/office/powerpoint/2010/main" val="769784177"/>
              </p:ext>
            </p:extLst>
          </p:nvPr>
        </p:nvGraphicFramePr>
        <p:xfrm>
          <a:off x="201701" y="1280326"/>
          <a:ext cx="11196955" cy="3418284"/>
        </p:xfrm>
        <a:graphic>
          <a:graphicData uri="http://schemas.openxmlformats.org/drawingml/2006/table">
            <a:tbl>
              <a:tblPr firstRow="1" firstCol="1" bandRow="1"/>
              <a:tblGrid>
                <a:gridCol w="903923">
                  <a:extLst>
                    <a:ext uri="{9D8B030D-6E8A-4147-A177-3AD203B41FA5}">
                      <a16:colId xmlns:a16="http://schemas.microsoft.com/office/drawing/2014/main" xmlns="" val="2905865746"/>
                    </a:ext>
                  </a:extLst>
                </a:gridCol>
                <a:gridCol w="3016212">
                  <a:extLst>
                    <a:ext uri="{9D8B030D-6E8A-4147-A177-3AD203B41FA5}">
                      <a16:colId xmlns:a16="http://schemas.microsoft.com/office/drawing/2014/main" xmlns="" val="1262023295"/>
                    </a:ext>
                  </a:extLst>
                </a:gridCol>
                <a:gridCol w="1645920">
                  <a:extLst>
                    <a:ext uri="{9D8B030D-6E8A-4147-A177-3AD203B41FA5}">
                      <a16:colId xmlns:a16="http://schemas.microsoft.com/office/drawing/2014/main" xmlns="" val="444762995"/>
                    </a:ext>
                  </a:extLst>
                </a:gridCol>
                <a:gridCol w="1674055">
                  <a:extLst>
                    <a:ext uri="{9D8B030D-6E8A-4147-A177-3AD203B41FA5}">
                      <a16:colId xmlns:a16="http://schemas.microsoft.com/office/drawing/2014/main" xmlns="" val="3948726035"/>
                    </a:ext>
                  </a:extLst>
                </a:gridCol>
                <a:gridCol w="1997613">
                  <a:extLst>
                    <a:ext uri="{9D8B030D-6E8A-4147-A177-3AD203B41FA5}">
                      <a16:colId xmlns:a16="http://schemas.microsoft.com/office/drawing/2014/main" xmlns="" val="3916176049"/>
                    </a:ext>
                  </a:extLst>
                </a:gridCol>
                <a:gridCol w="1959232">
                  <a:extLst>
                    <a:ext uri="{9D8B030D-6E8A-4147-A177-3AD203B41FA5}">
                      <a16:colId xmlns:a16="http://schemas.microsoft.com/office/drawing/2014/main" xmlns="" val="2240845004"/>
                    </a:ext>
                  </a:extLst>
                </a:gridCol>
              </a:tblGrid>
              <a:tr h="744449">
                <a:tc rowSpan="2">
                  <a:txBody>
                    <a:bodyPr/>
                    <a:lstStyle/>
                    <a:p>
                      <a:pPr algn="l" rtl="0" fontAlgn="ctr"/>
                      <a:r>
                        <a:rPr lang="en-IN" sz="2400" b="0" i="0" u="none" strike="noStrike" dirty="0">
                          <a:solidFill>
                            <a:srgbClr val="FFFFFF"/>
                          </a:solidFill>
                          <a:effectLst/>
                          <a:latin typeface="Cambria" panose="02040503050406030204" pitchFamily="18" charset="0"/>
                        </a:rPr>
                        <a:t> SNO</a:t>
                      </a:r>
                    </a:p>
                  </a:txBody>
                  <a:tcPr marL="83127" marR="83127" marT="50292" marB="5029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l" rtl="0" fontAlgn="ctr"/>
                      <a:r>
                        <a:rPr lang="en-IN" sz="2400" b="0" i="0" u="none" strike="noStrike">
                          <a:solidFill>
                            <a:srgbClr val="FFFFFF"/>
                          </a:solidFill>
                          <a:effectLst/>
                          <a:latin typeface="Cambria" panose="02040503050406030204" pitchFamily="18" charset="0"/>
                        </a:rPr>
                        <a:t>Continuous supply of goods</a:t>
                      </a:r>
                    </a:p>
                  </a:txBody>
                  <a:tcPr marL="6212" marR="6212" marT="68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002060"/>
                    </a:solidFill>
                  </a:tcPr>
                </a:tc>
                <a:tc rowSpan="2">
                  <a:txBody>
                    <a:bodyPr/>
                    <a:lstStyle/>
                    <a:p>
                      <a:pPr algn="ctr" rtl="0" fontAlgn="ctr"/>
                      <a:r>
                        <a:rPr lang="en-IN" sz="2400" b="0" i="0" u="none" strike="noStrike" dirty="0">
                          <a:solidFill>
                            <a:srgbClr val="FFFFFF"/>
                          </a:solidFill>
                          <a:effectLst/>
                          <a:latin typeface="Cambria" panose="02040503050406030204" pitchFamily="18" charset="0"/>
                        </a:rPr>
                        <a:t>Invoice date</a:t>
                      </a:r>
                    </a:p>
                  </a:txBody>
                  <a:tcPr marL="83127" marR="83127" marT="50292" marB="5029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rowSpan="2">
                  <a:txBody>
                    <a:bodyPr/>
                    <a:lstStyle/>
                    <a:p>
                      <a:pPr algn="ctr" rtl="0" fontAlgn="ctr"/>
                      <a:r>
                        <a:rPr lang="en-IN" sz="2400" b="0" i="0" u="none" strike="noStrike">
                          <a:solidFill>
                            <a:srgbClr val="FFFFFF"/>
                          </a:solidFill>
                          <a:effectLst/>
                          <a:latin typeface="Cambria" panose="02040503050406030204" pitchFamily="18" charset="0"/>
                        </a:rPr>
                        <a:t>SoA/ payments due date</a:t>
                      </a:r>
                    </a:p>
                  </a:txBody>
                  <a:tcPr marL="83127" marR="83127" marT="50292" marB="5029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rowSpan="2">
                  <a:txBody>
                    <a:bodyPr/>
                    <a:lstStyle/>
                    <a:p>
                      <a:pPr algn="ctr" rtl="0" fontAlgn="ctr"/>
                      <a:r>
                        <a:rPr lang="en-IN" sz="2400" b="0" i="0" u="none" strike="noStrike">
                          <a:solidFill>
                            <a:srgbClr val="FFFFFF"/>
                          </a:solidFill>
                          <a:effectLst/>
                          <a:latin typeface="Cambria" panose="02040503050406030204" pitchFamily="18" charset="0"/>
                        </a:rPr>
                        <a:t>Receipt of payment</a:t>
                      </a:r>
                    </a:p>
                  </a:txBody>
                  <a:tcPr marL="83127" marR="83127" marT="50292" marB="5029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rowSpan="2">
                  <a:txBody>
                    <a:bodyPr/>
                    <a:lstStyle/>
                    <a:p>
                      <a:pPr algn="ctr" rtl="0" fontAlgn="ctr"/>
                      <a:r>
                        <a:rPr lang="en-IN" sz="2400" b="0" i="0" u="none" strike="noStrike" dirty="0">
                          <a:solidFill>
                            <a:srgbClr val="FFFFFF"/>
                          </a:solidFill>
                          <a:effectLst/>
                          <a:latin typeface="Cambria" panose="02040503050406030204" pitchFamily="18" charset="0"/>
                        </a:rPr>
                        <a:t>Time of supply</a:t>
                      </a:r>
                    </a:p>
                  </a:txBody>
                  <a:tcPr marL="83127" marR="83127" marT="50292" marB="5029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xmlns="" val="3658729517"/>
                  </a:ext>
                </a:extLst>
              </a:tr>
              <a:tr h="744449">
                <a:tc vMerge="1">
                  <a:txBody>
                    <a:bodyPr/>
                    <a:lstStyle/>
                    <a:p>
                      <a:endParaRPr lang="en-IN"/>
                    </a:p>
                  </a:txBody>
                  <a:tcPr/>
                </a:tc>
                <a:tc>
                  <a:txBody>
                    <a:bodyPr/>
                    <a:lstStyle/>
                    <a:p>
                      <a:pPr algn="l" rtl="0" fontAlgn="ctr"/>
                      <a:r>
                        <a:rPr lang="en-IN" sz="2400" b="0" i="0" u="none" strike="noStrike" dirty="0">
                          <a:solidFill>
                            <a:srgbClr val="FFFFFF"/>
                          </a:solidFill>
                          <a:effectLst/>
                          <a:latin typeface="Cambria" panose="02040503050406030204" pitchFamily="18" charset="0"/>
                        </a:rPr>
                        <a:t>Section 12(2) r/w Section 31(4)</a:t>
                      </a:r>
                    </a:p>
                  </a:txBody>
                  <a:tcPr marL="6212" marR="6212" marT="68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2060"/>
                    </a:solidFill>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xmlns="" val="4196751633"/>
                  </a:ext>
                </a:extLst>
              </a:tr>
              <a:tr h="487839">
                <a:tc>
                  <a:txBody>
                    <a:bodyPr/>
                    <a:lstStyle/>
                    <a:p>
                      <a:pPr algn="ctr" rtl="0" fontAlgn="ctr"/>
                      <a:r>
                        <a:rPr lang="en-IN" sz="2400" b="0" i="0" u="none" strike="noStrike">
                          <a:solidFill>
                            <a:srgbClr val="000000"/>
                          </a:solidFill>
                          <a:effectLst/>
                          <a:latin typeface="Cambria" panose="02040503050406030204" pitchFamily="18" charset="0"/>
                        </a:rPr>
                        <a:t>7</a:t>
                      </a:r>
                    </a:p>
                  </a:txBody>
                  <a:tcPr marL="6212" marR="6212" marT="68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rowSpan="3">
                  <a:txBody>
                    <a:bodyPr/>
                    <a:lstStyle/>
                    <a:p>
                      <a:pPr algn="l" rtl="0" fontAlgn="ctr"/>
                      <a:r>
                        <a:rPr lang="en-US" sz="2400" b="0" i="0" u="none" strike="noStrike">
                          <a:solidFill>
                            <a:srgbClr val="000000"/>
                          </a:solidFill>
                          <a:effectLst/>
                          <a:latin typeface="Cambria" panose="02040503050406030204" pitchFamily="18" charset="0"/>
                        </a:rPr>
                        <a:t>Contract provides for successive statements of account/ successive payments</a:t>
                      </a:r>
                    </a:p>
                  </a:txBody>
                  <a:tcPr marL="83127" marR="83127" marT="50292" marB="5029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400" b="0" i="0" u="none" strike="noStrike">
                          <a:solidFill>
                            <a:srgbClr val="000000"/>
                          </a:solidFill>
                          <a:effectLst/>
                          <a:latin typeface="Cambria" panose="02040503050406030204" pitchFamily="18" charset="0"/>
                        </a:rPr>
                        <a:t>01-Mar-18</a:t>
                      </a:r>
                    </a:p>
                  </a:txBody>
                  <a:tcPr marL="6212" marR="6212" marT="68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400" b="0" i="0" u="none" strike="noStrike">
                          <a:solidFill>
                            <a:srgbClr val="000000"/>
                          </a:solidFill>
                          <a:effectLst/>
                          <a:latin typeface="Cambria" panose="02040503050406030204" pitchFamily="18" charset="0"/>
                        </a:rPr>
                        <a:t>05-Mar-18</a:t>
                      </a:r>
                    </a:p>
                  </a:txBody>
                  <a:tcPr marL="6212" marR="6212" marT="68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400" b="0" i="0" u="none" strike="noStrike">
                          <a:solidFill>
                            <a:srgbClr val="000000"/>
                          </a:solidFill>
                          <a:effectLst/>
                          <a:latin typeface="Cambria" panose="02040503050406030204" pitchFamily="18" charset="0"/>
                        </a:rPr>
                        <a:t>03-Mar-18</a:t>
                      </a:r>
                    </a:p>
                  </a:txBody>
                  <a:tcPr marL="6212" marR="6212" marT="68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400" b="0" i="0" u="none" strike="noStrike">
                          <a:solidFill>
                            <a:srgbClr val="000000"/>
                          </a:solidFill>
                          <a:effectLst/>
                          <a:latin typeface="Cambria" panose="02040503050406030204" pitchFamily="18" charset="0"/>
                        </a:rPr>
                        <a:t>01-Mar-18</a:t>
                      </a:r>
                    </a:p>
                  </a:txBody>
                  <a:tcPr marL="6212" marR="6212" marT="68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extLst>
                  <a:ext uri="{0D108BD9-81ED-4DB2-BD59-A6C34878D82A}">
                    <a16:rowId xmlns:a16="http://schemas.microsoft.com/office/drawing/2014/main" xmlns="" val="2853891796"/>
                  </a:ext>
                </a:extLst>
              </a:tr>
              <a:tr h="486284">
                <a:tc>
                  <a:txBody>
                    <a:bodyPr/>
                    <a:lstStyle/>
                    <a:p>
                      <a:pPr algn="ctr" rtl="0" fontAlgn="ctr"/>
                      <a:endParaRPr lang="en-IN" sz="2400" b="0" i="0" u="none" strike="noStrike" dirty="0">
                        <a:solidFill>
                          <a:srgbClr val="000000"/>
                        </a:solidFill>
                        <a:effectLst/>
                        <a:latin typeface="Cambria" panose="02040503050406030204" pitchFamily="18" charset="0"/>
                      </a:endParaRPr>
                    </a:p>
                  </a:txBody>
                  <a:tcPr marL="6212" marR="6212" marT="68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vMerge="1">
                  <a:txBody>
                    <a:bodyPr/>
                    <a:lstStyle/>
                    <a:p>
                      <a:endParaRPr lang="en-IN"/>
                    </a:p>
                  </a:txBody>
                  <a:tcPr/>
                </a:tc>
                <a:tc>
                  <a:txBody>
                    <a:bodyPr/>
                    <a:lstStyle/>
                    <a:p>
                      <a:pPr algn="ctr" rtl="0" fontAlgn="ctr"/>
                      <a:r>
                        <a:rPr lang="en-IN" sz="2400" b="0" i="0" u="none" strike="noStrike">
                          <a:solidFill>
                            <a:srgbClr val="000000"/>
                          </a:solidFill>
                          <a:effectLst/>
                          <a:latin typeface="Cambria" panose="02040503050406030204" pitchFamily="18" charset="0"/>
                        </a:rPr>
                        <a:t>11-Apr-18</a:t>
                      </a:r>
                    </a:p>
                  </a:txBody>
                  <a:tcPr marL="6212" marR="6212" marT="68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a:txBody>
                    <a:bodyPr/>
                    <a:lstStyle/>
                    <a:p>
                      <a:pPr algn="ctr" rtl="0" fontAlgn="ctr"/>
                      <a:r>
                        <a:rPr lang="en-IN" sz="2400" b="0" i="0" u="none" strike="noStrike">
                          <a:solidFill>
                            <a:srgbClr val="000000"/>
                          </a:solidFill>
                          <a:effectLst/>
                          <a:latin typeface="Cambria" panose="02040503050406030204" pitchFamily="18" charset="0"/>
                        </a:rPr>
                        <a:t>05-Apr-18</a:t>
                      </a:r>
                    </a:p>
                  </a:txBody>
                  <a:tcPr marL="6212" marR="6212" marT="68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a:txBody>
                    <a:bodyPr/>
                    <a:lstStyle/>
                    <a:p>
                      <a:pPr algn="ctr" rtl="0" fontAlgn="ctr"/>
                      <a:r>
                        <a:rPr lang="en-IN" sz="2400" b="0" i="0" u="none" strike="noStrike">
                          <a:solidFill>
                            <a:srgbClr val="000000"/>
                          </a:solidFill>
                          <a:effectLst/>
                          <a:latin typeface="Cambria" panose="02040503050406030204" pitchFamily="18" charset="0"/>
                        </a:rPr>
                        <a:t>13-Apr-18</a:t>
                      </a:r>
                    </a:p>
                  </a:txBody>
                  <a:tcPr marL="6212" marR="6212" marT="68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a:txBody>
                    <a:bodyPr/>
                    <a:lstStyle/>
                    <a:p>
                      <a:pPr algn="ctr" rtl="0" fontAlgn="ctr"/>
                      <a:r>
                        <a:rPr lang="en-IN" sz="2400" b="0" i="0" u="none" strike="noStrike">
                          <a:solidFill>
                            <a:srgbClr val="000000"/>
                          </a:solidFill>
                          <a:effectLst/>
                          <a:latin typeface="Cambria" panose="02040503050406030204" pitchFamily="18" charset="0"/>
                        </a:rPr>
                        <a:t>05-Apr-18</a:t>
                      </a:r>
                    </a:p>
                  </a:txBody>
                  <a:tcPr marL="6212" marR="6212" marT="68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extLst>
                  <a:ext uri="{0D108BD9-81ED-4DB2-BD59-A6C34878D82A}">
                    <a16:rowId xmlns:a16="http://schemas.microsoft.com/office/drawing/2014/main" xmlns="" val="3373479665"/>
                  </a:ext>
                </a:extLst>
              </a:tr>
              <a:tr h="955263">
                <a:tc>
                  <a:txBody>
                    <a:bodyPr/>
                    <a:lstStyle/>
                    <a:p>
                      <a:pPr algn="ctr" rtl="0" fontAlgn="ctr"/>
                      <a:endParaRPr lang="en-IN" sz="2400" b="0" i="0" u="none" strike="noStrike" dirty="0">
                        <a:solidFill>
                          <a:srgbClr val="000000"/>
                        </a:solidFill>
                        <a:effectLst/>
                        <a:latin typeface="Cambria" panose="02040503050406030204" pitchFamily="18" charset="0"/>
                      </a:endParaRPr>
                    </a:p>
                  </a:txBody>
                  <a:tcPr marL="6212" marR="6212" marT="68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vMerge="1">
                  <a:txBody>
                    <a:bodyPr/>
                    <a:lstStyle/>
                    <a:p>
                      <a:endParaRPr lang="en-IN"/>
                    </a:p>
                  </a:txBody>
                  <a:tcPr/>
                </a:tc>
                <a:tc>
                  <a:txBody>
                    <a:bodyPr/>
                    <a:lstStyle/>
                    <a:p>
                      <a:pPr algn="ctr" rtl="0" fontAlgn="ctr"/>
                      <a:r>
                        <a:rPr lang="en-IN" sz="2400" b="0" i="0" u="none" strike="noStrike">
                          <a:solidFill>
                            <a:srgbClr val="000000"/>
                          </a:solidFill>
                          <a:effectLst/>
                          <a:latin typeface="Cambria" panose="02040503050406030204" pitchFamily="18" charset="0"/>
                        </a:rPr>
                        <a:t>08-Apr-18</a:t>
                      </a:r>
                    </a:p>
                  </a:txBody>
                  <a:tcPr marL="6212" marR="6212" marT="68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400" b="0" i="0" u="none" strike="noStrike">
                          <a:solidFill>
                            <a:srgbClr val="000000"/>
                          </a:solidFill>
                          <a:effectLst/>
                          <a:latin typeface="Cambria" panose="02040503050406030204" pitchFamily="18" charset="0"/>
                        </a:rPr>
                        <a:t>05-Apr-18</a:t>
                      </a:r>
                    </a:p>
                  </a:txBody>
                  <a:tcPr marL="6212" marR="6212" marT="68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400" b="0" i="0" u="none" strike="noStrike">
                          <a:solidFill>
                            <a:srgbClr val="000000"/>
                          </a:solidFill>
                          <a:effectLst/>
                          <a:latin typeface="Cambria" panose="02040503050406030204" pitchFamily="18" charset="0"/>
                        </a:rPr>
                        <a:t>01-Apr-18</a:t>
                      </a:r>
                    </a:p>
                  </a:txBody>
                  <a:tcPr marL="6212" marR="6212" marT="68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400" b="0" i="0" u="none" strike="noStrike" dirty="0">
                          <a:solidFill>
                            <a:srgbClr val="000000"/>
                          </a:solidFill>
                          <a:effectLst/>
                          <a:latin typeface="Cambria" panose="02040503050406030204" pitchFamily="18" charset="0"/>
                        </a:rPr>
                        <a:t>01-Apr-18</a:t>
                      </a:r>
                    </a:p>
                  </a:txBody>
                  <a:tcPr marL="6212" marR="6212" marT="683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extLst>
                  <a:ext uri="{0D108BD9-81ED-4DB2-BD59-A6C34878D82A}">
                    <a16:rowId xmlns:a16="http://schemas.microsoft.com/office/drawing/2014/main" xmlns="" val="1593247979"/>
                  </a:ext>
                </a:extLst>
              </a:tr>
            </a:tbl>
          </a:graphicData>
        </a:graphic>
      </p:graphicFrame>
      <p:sp>
        <p:nvSpPr>
          <p:cNvPr id="2" name="Footer Placeholder 1">
            <a:extLst>
              <a:ext uri="{FF2B5EF4-FFF2-40B4-BE49-F238E27FC236}">
                <a16:creationId xmlns:a16="http://schemas.microsoft.com/office/drawing/2014/main" xmlns="" id="{8CA3F7FA-070F-4195-989B-1BE898E03E35}"/>
              </a:ext>
            </a:extLst>
          </p:cNvPr>
          <p:cNvSpPr>
            <a:spLocks noGrp="1"/>
          </p:cNvSpPr>
          <p:nvPr>
            <p:ph type="ftr" sz="quarter" idx="11"/>
          </p:nvPr>
        </p:nvSpPr>
        <p:spPr/>
        <p:txBody>
          <a:bodyPr/>
          <a:lstStyle/>
          <a:p>
            <a:r>
              <a:rPr lang="en-US"/>
              <a:t>Hiregange and Associates</a:t>
            </a:r>
            <a:endParaRPr lang="en-US" dirty="0"/>
          </a:p>
        </p:txBody>
      </p:sp>
      <p:sp>
        <p:nvSpPr>
          <p:cNvPr id="6" name="Slide Number Placeholder 3">
            <a:extLst>
              <a:ext uri="{FF2B5EF4-FFF2-40B4-BE49-F238E27FC236}">
                <a16:creationId xmlns:a16="http://schemas.microsoft.com/office/drawing/2014/main" xmlns="" id="{B353E188-AF04-4CBA-8625-C71CD8B11C97}"/>
              </a:ext>
            </a:extLst>
          </p:cNvPr>
          <p:cNvSpPr txBox="1">
            <a:spLocks/>
          </p:cNvSpPr>
          <p:nvPr/>
        </p:nvSpPr>
        <p:spPr>
          <a:xfrm>
            <a:off x="8763000" y="6508754"/>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37E4FB1-AD43-40BE-A2D5-51E31E25039B}" type="slidenum">
              <a:rPr lang="en-IN" smtClean="0"/>
              <a:pPr/>
              <a:t>37</a:t>
            </a:fld>
            <a:endParaRPr lang="en-IN" dirty="0"/>
          </a:p>
        </p:txBody>
      </p:sp>
    </p:spTree>
    <p:extLst>
      <p:ext uri="{BB962C8B-B14F-4D97-AF65-F5344CB8AC3E}">
        <p14:creationId xmlns:p14="http://schemas.microsoft.com/office/powerpoint/2010/main" val="29762533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Slide Number Placeholder 3"/>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13" indent="-285737">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2942" indent="-228589">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120" indent="-228589">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298" indent="-228589">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474"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652"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8829"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006"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38</a:t>
            </a:fld>
            <a:endParaRPr lang="en-IN" altLang="en-US">
              <a:solidFill>
                <a:schemeClr val="bg1"/>
              </a:solidFill>
            </a:endParaRPr>
          </a:p>
        </p:txBody>
      </p:sp>
      <p:sp>
        <p:nvSpPr>
          <p:cNvPr id="10" name="Text Placeholder 12">
            <a:extLst>
              <a:ext uri="{FF2B5EF4-FFF2-40B4-BE49-F238E27FC236}">
                <a16:creationId xmlns:a16="http://schemas.microsoft.com/office/drawing/2014/main" xmlns="" id="{76C80FF9-3235-469E-ACC2-106988E49743}"/>
              </a:ext>
            </a:extLst>
          </p:cNvPr>
          <p:cNvSpPr>
            <a:spLocks noGrp="1"/>
          </p:cNvSpPr>
          <p:nvPr>
            <p:ph type="body" sz="quarter" idx="14"/>
          </p:nvPr>
        </p:nvSpPr>
        <p:spPr>
          <a:xfrm>
            <a:off x="201702" y="150813"/>
            <a:ext cx="11190249" cy="585787"/>
          </a:xfrm>
        </p:spPr>
        <p:txBody>
          <a:bodyPr/>
          <a:lstStyle/>
          <a:p>
            <a:r>
              <a:rPr lang="en-US" sz="3200" dirty="0"/>
              <a:t>Time of Supply of Goods – Sec 12(2) Illustrations</a:t>
            </a:r>
            <a:endParaRPr lang="en-IN" sz="3200" dirty="0"/>
          </a:p>
        </p:txBody>
      </p:sp>
      <p:graphicFrame>
        <p:nvGraphicFramePr>
          <p:cNvPr id="4" name="Table 3">
            <a:extLst>
              <a:ext uri="{FF2B5EF4-FFF2-40B4-BE49-F238E27FC236}">
                <a16:creationId xmlns:a16="http://schemas.microsoft.com/office/drawing/2014/main" xmlns="" id="{2E491DC3-817F-4544-A932-C74CC93211E8}"/>
              </a:ext>
            </a:extLst>
          </p:cNvPr>
          <p:cNvGraphicFramePr>
            <a:graphicFrameLocks noGrp="1"/>
          </p:cNvGraphicFramePr>
          <p:nvPr>
            <p:extLst>
              <p:ext uri="{D42A27DB-BD31-4B8C-83A1-F6EECF244321}">
                <p14:modId xmlns:p14="http://schemas.microsoft.com/office/powerpoint/2010/main" val="655895893"/>
              </p:ext>
            </p:extLst>
          </p:nvPr>
        </p:nvGraphicFramePr>
        <p:xfrm>
          <a:off x="344391" y="1356763"/>
          <a:ext cx="11458408" cy="4577548"/>
        </p:xfrm>
        <a:graphic>
          <a:graphicData uri="http://schemas.openxmlformats.org/drawingml/2006/table">
            <a:tbl>
              <a:tblPr firstRow="1" firstCol="1" bandRow="1"/>
              <a:tblGrid>
                <a:gridCol w="704923">
                  <a:extLst>
                    <a:ext uri="{9D8B030D-6E8A-4147-A177-3AD203B41FA5}">
                      <a16:colId xmlns:a16="http://schemas.microsoft.com/office/drawing/2014/main" xmlns="" val="4245642085"/>
                    </a:ext>
                  </a:extLst>
                </a:gridCol>
                <a:gridCol w="2841211">
                  <a:extLst>
                    <a:ext uri="{9D8B030D-6E8A-4147-A177-3AD203B41FA5}">
                      <a16:colId xmlns:a16="http://schemas.microsoft.com/office/drawing/2014/main" xmlns="" val="2040436796"/>
                    </a:ext>
                  </a:extLst>
                </a:gridCol>
                <a:gridCol w="1758463">
                  <a:extLst>
                    <a:ext uri="{9D8B030D-6E8A-4147-A177-3AD203B41FA5}">
                      <a16:colId xmlns:a16="http://schemas.microsoft.com/office/drawing/2014/main" xmlns="" val="1767627152"/>
                    </a:ext>
                  </a:extLst>
                </a:gridCol>
                <a:gridCol w="1617784">
                  <a:extLst>
                    <a:ext uri="{9D8B030D-6E8A-4147-A177-3AD203B41FA5}">
                      <a16:colId xmlns:a16="http://schemas.microsoft.com/office/drawing/2014/main" xmlns="" val="2056812696"/>
                    </a:ext>
                  </a:extLst>
                </a:gridCol>
                <a:gridCol w="1575583">
                  <a:extLst>
                    <a:ext uri="{9D8B030D-6E8A-4147-A177-3AD203B41FA5}">
                      <a16:colId xmlns:a16="http://schemas.microsoft.com/office/drawing/2014/main" xmlns="" val="2991128070"/>
                    </a:ext>
                  </a:extLst>
                </a:gridCol>
                <a:gridCol w="1294227">
                  <a:extLst>
                    <a:ext uri="{9D8B030D-6E8A-4147-A177-3AD203B41FA5}">
                      <a16:colId xmlns:a16="http://schemas.microsoft.com/office/drawing/2014/main" xmlns="" val="2500626072"/>
                    </a:ext>
                  </a:extLst>
                </a:gridCol>
                <a:gridCol w="1666217">
                  <a:extLst>
                    <a:ext uri="{9D8B030D-6E8A-4147-A177-3AD203B41FA5}">
                      <a16:colId xmlns:a16="http://schemas.microsoft.com/office/drawing/2014/main" xmlns="" val="1244759457"/>
                    </a:ext>
                  </a:extLst>
                </a:gridCol>
              </a:tblGrid>
              <a:tr h="706237">
                <a:tc rowSpan="2">
                  <a:txBody>
                    <a:bodyPr/>
                    <a:lstStyle/>
                    <a:p>
                      <a:pPr algn="l" rtl="0" fontAlgn="ctr"/>
                      <a:r>
                        <a:rPr lang="en-IN" sz="2300" b="1" i="0" u="none" strike="noStrike">
                          <a:solidFill>
                            <a:srgbClr val="FFFFFF"/>
                          </a:solidFill>
                          <a:effectLst/>
                          <a:latin typeface="Cambria" panose="02040503050406030204" pitchFamily="18" charset="0"/>
                          <a:ea typeface="Cambria" panose="02040503050406030204" pitchFamily="18" charset="0"/>
                        </a:rPr>
                        <a:t>SNO</a:t>
                      </a:r>
                    </a:p>
                  </a:txBody>
                  <a:tcPr marL="83127" marR="83127" marT="51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l" rtl="0" fontAlgn="ctr"/>
                      <a:r>
                        <a:rPr lang="en-IN" sz="2300" b="1" i="0" u="none" strike="noStrike" dirty="0">
                          <a:solidFill>
                            <a:srgbClr val="FFFFFF"/>
                          </a:solidFill>
                          <a:effectLst/>
                          <a:latin typeface="Cambria" panose="02040503050406030204" pitchFamily="18" charset="0"/>
                          <a:ea typeface="Cambria" panose="02040503050406030204" pitchFamily="18" charset="0"/>
                        </a:rPr>
                        <a:t>Sale on approval basis</a:t>
                      </a:r>
                    </a:p>
                  </a:txBody>
                  <a:tcPr marL="5197" marR="5197" marT="51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002060"/>
                    </a:solidFill>
                  </a:tcPr>
                </a:tc>
                <a:tc rowSpan="2">
                  <a:txBody>
                    <a:bodyPr/>
                    <a:lstStyle/>
                    <a:p>
                      <a:pPr algn="ctr" rtl="0" fontAlgn="ctr"/>
                      <a:r>
                        <a:rPr lang="en-IN" sz="2300" b="1" i="0" u="none" strike="noStrike">
                          <a:solidFill>
                            <a:srgbClr val="FFFFFF"/>
                          </a:solidFill>
                          <a:effectLst/>
                          <a:latin typeface="Cambria" panose="02040503050406030204" pitchFamily="18" charset="0"/>
                          <a:ea typeface="Cambria" panose="02040503050406030204" pitchFamily="18" charset="0"/>
                        </a:rPr>
                        <a:t>Removal of goods</a:t>
                      </a:r>
                    </a:p>
                  </a:txBody>
                  <a:tcPr marL="83127" marR="83127" marT="51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rowSpan="2">
                  <a:txBody>
                    <a:bodyPr/>
                    <a:lstStyle/>
                    <a:p>
                      <a:pPr algn="ctr" rtl="0" fontAlgn="ctr"/>
                      <a:r>
                        <a:rPr lang="en-IN" sz="2300" b="1" i="0" u="none" strike="noStrike" dirty="0">
                          <a:solidFill>
                            <a:srgbClr val="FFFFFF"/>
                          </a:solidFill>
                          <a:effectLst/>
                          <a:latin typeface="Cambria" panose="02040503050406030204" pitchFamily="18" charset="0"/>
                          <a:ea typeface="Cambria" panose="02040503050406030204" pitchFamily="18" charset="0"/>
                        </a:rPr>
                        <a:t>Issue of invoice</a:t>
                      </a:r>
                    </a:p>
                  </a:txBody>
                  <a:tcPr marL="83127" marR="83127" marT="51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rowSpan="2">
                  <a:txBody>
                    <a:bodyPr/>
                    <a:lstStyle/>
                    <a:p>
                      <a:pPr algn="ctr" rtl="0" fontAlgn="ctr"/>
                      <a:r>
                        <a:rPr lang="en-IN" sz="2300" b="1" i="0" u="none" strike="noStrike" dirty="0">
                          <a:solidFill>
                            <a:srgbClr val="FFFFFF"/>
                          </a:solidFill>
                          <a:effectLst/>
                          <a:latin typeface="Cambria" panose="02040503050406030204" pitchFamily="18" charset="0"/>
                          <a:ea typeface="Cambria" panose="02040503050406030204" pitchFamily="18" charset="0"/>
                        </a:rPr>
                        <a:t>Accepted by recipient</a:t>
                      </a:r>
                    </a:p>
                  </a:txBody>
                  <a:tcPr marL="83127" marR="83127" marT="51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rowSpan="2">
                  <a:txBody>
                    <a:bodyPr/>
                    <a:lstStyle/>
                    <a:p>
                      <a:pPr algn="ctr" rtl="0" fontAlgn="ctr"/>
                      <a:r>
                        <a:rPr lang="en-IN" sz="2300" b="1" i="0" u="none" strike="noStrike">
                          <a:solidFill>
                            <a:srgbClr val="FFFFFF"/>
                          </a:solidFill>
                          <a:effectLst/>
                          <a:latin typeface="Cambria" panose="02040503050406030204" pitchFamily="18" charset="0"/>
                          <a:ea typeface="Cambria" panose="02040503050406030204" pitchFamily="18" charset="0"/>
                        </a:rPr>
                        <a:t>Receipt of payment</a:t>
                      </a:r>
                    </a:p>
                  </a:txBody>
                  <a:tcPr marL="83127" marR="83127" marT="51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rowSpan="2">
                  <a:txBody>
                    <a:bodyPr/>
                    <a:lstStyle/>
                    <a:p>
                      <a:pPr algn="ctr" rtl="0" fontAlgn="ctr"/>
                      <a:r>
                        <a:rPr lang="en-IN" sz="2300" b="1" i="0" u="none" strike="noStrike" dirty="0">
                          <a:solidFill>
                            <a:srgbClr val="FFFFFF"/>
                          </a:solidFill>
                          <a:effectLst/>
                          <a:latin typeface="Cambria" panose="02040503050406030204" pitchFamily="18" charset="0"/>
                          <a:ea typeface="Cambria" panose="02040503050406030204" pitchFamily="18" charset="0"/>
                        </a:rPr>
                        <a:t>Time of supply</a:t>
                      </a:r>
                    </a:p>
                  </a:txBody>
                  <a:tcPr marL="83127" marR="83127" marT="51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xmlns="" val="3866111249"/>
                  </a:ext>
                </a:extLst>
              </a:tr>
              <a:tr h="706237">
                <a:tc vMerge="1">
                  <a:txBody>
                    <a:bodyPr/>
                    <a:lstStyle/>
                    <a:p>
                      <a:endParaRPr lang="en-IN"/>
                    </a:p>
                  </a:txBody>
                  <a:tcPr/>
                </a:tc>
                <a:tc>
                  <a:txBody>
                    <a:bodyPr/>
                    <a:lstStyle/>
                    <a:p>
                      <a:pPr algn="l" rtl="0" fontAlgn="ctr"/>
                      <a:r>
                        <a:rPr lang="en-IN" sz="2300" b="1" i="0" u="none" strike="noStrike" dirty="0">
                          <a:solidFill>
                            <a:srgbClr val="FFFFFF"/>
                          </a:solidFill>
                          <a:effectLst/>
                          <a:latin typeface="Cambria" panose="02040503050406030204" pitchFamily="18" charset="0"/>
                          <a:ea typeface="Cambria" panose="02040503050406030204" pitchFamily="18" charset="0"/>
                        </a:rPr>
                        <a:t>Section 12(2) r/w Section 31(7)</a:t>
                      </a:r>
                    </a:p>
                  </a:txBody>
                  <a:tcPr marL="5197" marR="5197" marT="51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2060"/>
                    </a:solidFill>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xmlns="" val="3709720373"/>
                  </a:ext>
                </a:extLst>
              </a:tr>
              <a:tr h="1056757">
                <a:tc>
                  <a:txBody>
                    <a:bodyPr/>
                    <a:lstStyle/>
                    <a:p>
                      <a:pPr algn="ctr" rtl="0" fontAlgn="ctr"/>
                      <a:r>
                        <a:rPr lang="en-IN" sz="2300" b="0" i="0" u="none" strike="noStrike">
                          <a:solidFill>
                            <a:srgbClr val="000000"/>
                          </a:solidFill>
                          <a:effectLst/>
                          <a:latin typeface="Cambria" panose="02040503050406030204" pitchFamily="18" charset="0"/>
                          <a:ea typeface="Cambria" panose="02040503050406030204" pitchFamily="18" charset="0"/>
                        </a:rPr>
                        <a:t>10</a:t>
                      </a:r>
                    </a:p>
                  </a:txBody>
                  <a:tcPr marL="5197" marR="5197" marT="51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l" rtl="0" fontAlgn="ctr"/>
                      <a:r>
                        <a:rPr lang="en-US" sz="2300" b="0" i="0" u="none" strike="noStrike">
                          <a:solidFill>
                            <a:srgbClr val="000000"/>
                          </a:solidFill>
                          <a:effectLst/>
                          <a:latin typeface="Cambria" panose="02040503050406030204" pitchFamily="18" charset="0"/>
                          <a:ea typeface="Cambria" panose="02040503050406030204" pitchFamily="18" charset="0"/>
                        </a:rPr>
                        <a:t>Acceptance communicated within 6 months of removal</a:t>
                      </a:r>
                    </a:p>
                  </a:txBody>
                  <a:tcPr marL="5197" marR="5197" marT="51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300" b="0" i="0" u="none" strike="noStrike">
                          <a:solidFill>
                            <a:srgbClr val="000000"/>
                          </a:solidFill>
                          <a:effectLst/>
                          <a:latin typeface="Cambria" panose="02040503050406030204" pitchFamily="18" charset="0"/>
                          <a:ea typeface="Cambria" panose="02040503050406030204" pitchFamily="18" charset="0"/>
                        </a:rPr>
                        <a:t>01-Feb-18</a:t>
                      </a:r>
                    </a:p>
                  </a:txBody>
                  <a:tcPr marL="5197" marR="5197" marT="51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300" b="0" i="0" u="none" strike="noStrike">
                          <a:solidFill>
                            <a:srgbClr val="000000"/>
                          </a:solidFill>
                          <a:effectLst/>
                          <a:latin typeface="Cambria" panose="02040503050406030204" pitchFamily="18" charset="0"/>
                          <a:ea typeface="Cambria" panose="02040503050406030204" pitchFamily="18" charset="0"/>
                        </a:rPr>
                        <a:t>25-Feb-18</a:t>
                      </a:r>
                    </a:p>
                  </a:txBody>
                  <a:tcPr marL="5197" marR="5197" marT="51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300" b="0" i="0" u="none" strike="noStrike">
                          <a:solidFill>
                            <a:srgbClr val="000000"/>
                          </a:solidFill>
                          <a:effectLst/>
                          <a:latin typeface="Cambria" panose="02040503050406030204" pitchFamily="18" charset="0"/>
                          <a:ea typeface="Cambria" panose="02040503050406030204" pitchFamily="18" charset="0"/>
                        </a:rPr>
                        <a:t>15-Feb-18</a:t>
                      </a:r>
                    </a:p>
                  </a:txBody>
                  <a:tcPr marL="5197" marR="5197" marT="51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300" b="0" i="0" u="none" strike="noStrike">
                          <a:solidFill>
                            <a:srgbClr val="000000"/>
                          </a:solidFill>
                          <a:effectLst/>
                          <a:latin typeface="Cambria" panose="02040503050406030204" pitchFamily="18" charset="0"/>
                          <a:ea typeface="Cambria" panose="02040503050406030204" pitchFamily="18" charset="0"/>
                        </a:rPr>
                        <a:t>25-Feb-18</a:t>
                      </a:r>
                    </a:p>
                  </a:txBody>
                  <a:tcPr marL="5197" marR="5197" marT="51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300" b="0" i="0" u="none" strike="noStrike">
                          <a:solidFill>
                            <a:srgbClr val="000000"/>
                          </a:solidFill>
                          <a:effectLst/>
                          <a:latin typeface="Cambria" panose="02040503050406030204" pitchFamily="18" charset="0"/>
                          <a:ea typeface="Cambria" panose="02040503050406030204" pitchFamily="18" charset="0"/>
                        </a:rPr>
                        <a:t>15-Feb-18</a:t>
                      </a:r>
                    </a:p>
                  </a:txBody>
                  <a:tcPr marL="5197" marR="5197" marT="51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extLst>
                  <a:ext uri="{0D108BD9-81ED-4DB2-BD59-A6C34878D82A}">
                    <a16:rowId xmlns:a16="http://schemas.microsoft.com/office/drawing/2014/main" xmlns="" val="2305120322"/>
                  </a:ext>
                </a:extLst>
              </a:tr>
              <a:tr h="2108317">
                <a:tc>
                  <a:txBody>
                    <a:bodyPr/>
                    <a:lstStyle/>
                    <a:p>
                      <a:pPr algn="ctr" rtl="0" fontAlgn="ctr"/>
                      <a:r>
                        <a:rPr lang="en-IN" sz="2300" b="0" i="0" u="none" strike="noStrike">
                          <a:solidFill>
                            <a:srgbClr val="000000"/>
                          </a:solidFill>
                          <a:effectLst/>
                          <a:latin typeface="Cambria" panose="02040503050406030204" pitchFamily="18" charset="0"/>
                          <a:ea typeface="Cambria" panose="02040503050406030204" pitchFamily="18" charset="0"/>
                        </a:rPr>
                        <a:t>11</a:t>
                      </a:r>
                    </a:p>
                  </a:txBody>
                  <a:tcPr marL="5197" marR="5197" marT="51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a:txBody>
                    <a:bodyPr/>
                    <a:lstStyle/>
                    <a:p>
                      <a:pPr algn="l" rtl="0" fontAlgn="ctr"/>
                      <a:r>
                        <a:rPr lang="en-US" sz="2300" b="0" i="0" u="none" strike="noStrike">
                          <a:solidFill>
                            <a:srgbClr val="000000"/>
                          </a:solidFill>
                          <a:effectLst/>
                          <a:latin typeface="Cambria" panose="02040503050406030204" pitchFamily="18" charset="0"/>
                          <a:ea typeface="Cambria" panose="02040503050406030204" pitchFamily="18" charset="0"/>
                        </a:rPr>
                        <a:t>Acceptance not communicated within 6 months of removal</a:t>
                      </a:r>
                    </a:p>
                  </a:txBody>
                  <a:tcPr marL="5197" marR="5197" marT="51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CF6EA"/>
                    </a:solidFill>
                  </a:tcPr>
                </a:tc>
                <a:tc>
                  <a:txBody>
                    <a:bodyPr/>
                    <a:lstStyle/>
                    <a:p>
                      <a:pPr algn="ctr" rtl="0" fontAlgn="ctr"/>
                      <a:r>
                        <a:rPr lang="en-IN" sz="2300" b="0" i="0" u="none" strike="noStrike">
                          <a:solidFill>
                            <a:srgbClr val="000000"/>
                          </a:solidFill>
                          <a:effectLst/>
                          <a:latin typeface="Cambria" panose="02040503050406030204" pitchFamily="18" charset="0"/>
                          <a:ea typeface="Cambria" panose="02040503050406030204" pitchFamily="18" charset="0"/>
                        </a:rPr>
                        <a:t>01-Oct-17</a:t>
                      </a:r>
                    </a:p>
                  </a:txBody>
                  <a:tcPr marL="5197" marR="5197" marT="51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CF6EA"/>
                    </a:solidFill>
                  </a:tcPr>
                </a:tc>
                <a:tc>
                  <a:txBody>
                    <a:bodyPr/>
                    <a:lstStyle/>
                    <a:p>
                      <a:pPr algn="ctr" rtl="0" fontAlgn="ctr"/>
                      <a:r>
                        <a:rPr lang="en-IN" sz="2300" b="0" i="0" u="none" strike="noStrike">
                          <a:solidFill>
                            <a:srgbClr val="000000"/>
                          </a:solidFill>
                          <a:effectLst/>
                          <a:latin typeface="Cambria" panose="02040503050406030204" pitchFamily="18" charset="0"/>
                          <a:ea typeface="Cambria" panose="02040503050406030204" pitchFamily="18" charset="0"/>
                        </a:rPr>
                        <a:t>15-May-18</a:t>
                      </a:r>
                    </a:p>
                  </a:txBody>
                  <a:tcPr marL="5197" marR="5197" marT="51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CF6EA"/>
                    </a:solidFill>
                  </a:tcPr>
                </a:tc>
                <a:tc>
                  <a:txBody>
                    <a:bodyPr/>
                    <a:lstStyle/>
                    <a:p>
                      <a:pPr algn="ctr" rtl="0" fontAlgn="ctr"/>
                      <a:r>
                        <a:rPr lang="en-IN" sz="2300" b="0" i="0" u="none" strike="noStrike">
                          <a:solidFill>
                            <a:srgbClr val="000000"/>
                          </a:solidFill>
                          <a:effectLst/>
                          <a:latin typeface="Cambria" panose="02040503050406030204" pitchFamily="18" charset="0"/>
                          <a:ea typeface="Cambria" panose="02040503050406030204" pitchFamily="18" charset="0"/>
                        </a:rPr>
                        <a:t>15-May-18</a:t>
                      </a:r>
                    </a:p>
                  </a:txBody>
                  <a:tcPr marL="5197" marR="5197" marT="51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CF6EA"/>
                    </a:solidFill>
                  </a:tcPr>
                </a:tc>
                <a:tc>
                  <a:txBody>
                    <a:bodyPr/>
                    <a:lstStyle/>
                    <a:p>
                      <a:pPr algn="ctr" rtl="0" fontAlgn="ctr"/>
                      <a:r>
                        <a:rPr lang="en-IN" sz="2300" b="0" i="0" u="none" strike="noStrike" dirty="0">
                          <a:solidFill>
                            <a:srgbClr val="000000"/>
                          </a:solidFill>
                          <a:effectLst/>
                          <a:latin typeface="Cambria" panose="02040503050406030204" pitchFamily="18" charset="0"/>
                          <a:ea typeface="Cambria" panose="02040503050406030204" pitchFamily="18" charset="0"/>
                        </a:rPr>
                        <a:t>18-Apr-18</a:t>
                      </a:r>
                    </a:p>
                  </a:txBody>
                  <a:tcPr marL="5197" marR="5197" marT="51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CF6EA"/>
                    </a:solidFill>
                  </a:tcPr>
                </a:tc>
                <a:tc>
                  <a:txBody>
                    <a:bodyPr/>
                    <a:lstStyle/>
                    <a:p>
                      <a:pPr algn="ctr" rtl="0" fontAlgn="ctr"/>
                      <a:r>
                        <a:rPr lang="en-US" sz="2300" b="0" i="0" u="none" strike="noStrike" dirty="0">
                          <a:solidFill>
                            <a:srgbClr val="000000"/>
                          </a:solidFill>
                          <a:effectLst/>
                          <a:latin typeface="Cambria" panose="02040503050406030204" pitchFamily="18" charset="0"/>
                          <a:ea typeface="Cambria" panose="02040503050406030204" pitchFamily="18" charset="0"/>
                        </a:rPr>
                        <a:t>01-04-2018</a:t>
                      </a:r>
                      <a:br>
                        <a:rPr lang="en-US" sz="2300" b="0" i="0" u="none" strike="noStrike" dirty="0">
                          <a:solidFill>
                            <a:srgbClr val="000000"/>
                          </a:solidFill>
                          <a:effectLst/>
                          <a:latin typeface="Cambria" panose="02040503050406030204" pitchFamily="18" charset="0"/>
                          <a:ea typeface="Cambria" panose="02040503050406030204" pitchFamily="18" charset="0"/>
                        </a:rPr>
                      </a:br>
                      <a:r>
                        <a:rPr lang="en-US" sz="2300" b="0" i="0" u="none" strike="noStrike" dirty="0">
                          <a:solidFill>
                            <a:srgbClr val="000000"/>
                          </a:solidFill>
                          <a:effectLst/>
                          <a:latin typeface="Cambria" panose="02040503050406030204" pitchFamily="18" charset="0"/>
                          <a:ea typeface="Cambria" panose="02040503050406030204" pitchFamily="18" charset="0"/>
                        </a:rPr>
                        <a:t>(end of 6 months from date of removal of goods)</a:t>
                      </a:r>
                    </a:p>
                  </a:txBody>
                  <a:tcPr marL="5197" marR="5197" marT="519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CF6EA"/>
                    </a:solidFill>
                  </a:tcPr>
                </a:tc>
                <a:extLst>
                  <a:ext uri="{0D108BD9-81ED-4DB2-BD59-A6C34878D82A}">
                    <a16:rowId xmlns:a16="http://schemas.microsoft.com/office/drawing/2014/main" xmlns="" val="2204966022"/>
                  </a:ext>
                </a:extLst>
              </a:tr>
            </a:tbl>
          </a:graphicData>
        </a:graphic>
      </p:graphicFrame>
      <p:sp>
        <p:nvSpPr>
          <p:cNvPr id="2" name="Footer Placeholder 1">
            <a:extLst>
              <a:ext uri="{FF2B5EF4-FFF2-40B4-BE49-F238E27FC236}">
                <a16:creationId xmlns:a16="http://schemas.microsoft.com/office/drawing/2014/main" xmlns="" id="{482079C3-6FCD-4AD5-8D9D-3688D0E7B10D}"/>
              </a:ext>
            </a:extLst>
          </p:cNvPr>
          <p:cNvSpPr>
            <a:spLocks noGrp="1"/>
          </p:cNvSpPr>
          <p:nvPr>
            <p:ph type="ftr" sz="quarter" idx="11"/>
          </p:nvPr>
        </p:nvSpPr>
        <p:spPr/>
        <p:txBody>
          <a:bodyPr/>
          <a:lstStyle/>
          <a:p>
            <a:r>
              <a:rPr lang="en-US"/>
              <a:t>Hiregange and Associates</a:t>
            </a:r>
            <a:endParaRPr lang="en-US" dirty="0"/>
          </a:p>
        </p:txBody>
      </p:sp>
      <p:sp>
        <p:nvSpPr>
          <p:cNvPr id="6" name="Slide Number Placeholder 3">
            <a:extLst>
              <a:ext uri="{FF2B5EF4-FFF2-40B4-BE49-F238E27FC236}">
                <a16:creationId xmlns:a16="http://schemas.microsoft.com/office/drawing/2014/main" xmlns="" id="{E77BA0BA-8A9A-41E3-BE4C-ACA4E1C96966}"/>
              </a:ext>
            </a:extLst>
          </p:cNvPr>
          <p:cNvSpPr txBox="1">
            <a:spLocks/>
          </p:cNvSpPr>
          <p:nvPr/>
        </p:nvSpPr>
        <p:spPr>
          <a:xfrm>
            <a:off x="8763000" y="6508754"/>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37E4FB1-AD43-40BE-A2D5-51E31E25039B}" type="slidenum">
              <a:rPr lang="en-IN" smtClean="0"/>
              <a:pPr/>
              <a:t>38</a:t>
            </a:fld>
            <a:endParaRPr lang="en-IN" dirty="0"/>
          </a:p>
        </p:txBody>
      </p:sp>
    </p:spTree>
    <p:extLst>
      <p:ext uri="{BB962C8B-B14F-4D97-AF65-F5344CB8AC3E}">
        <p14:creationId xmlns:p14="http://schemas.microsoft.com/office/powerpoint/2010/main" val="24277383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ABDF1ACB-12DB-4C03-9E3D-4EB87537098C}"/>
              </a:ext>
            </a:extLst>
          </p:cNvPr>
          <p:cNvSpPr>
            <a:spLocks noGrp="1"/>
          </p:cNvSpPr>
          <p:nvPr>
            <p:ph type="body" sz="quarter" idx="14"/>
          </p:nvPr>
        </p:nvSpPr>
        <p:spPr/>
        <p:txBody>
          <a:bodyPr/>
          <a:lstStyle/>
          <a:p>
            <a:r>
              <a:rPr lang="en-US" b="1" dirty="0"/>
              <a:t>Time of Supply of Services – Sec 13(2)</a:t>
            </a:r>
            <a:endParaRPr lang="en-IN" b="1" dirty="0"/>
          </a:p>
        </p:txBody>
      </p:sp>
      <p:sp>
        <p:nvSpPr>
          <p:cNvPr id="63493" name="Slide Number Placeholder 3"/>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13" indent="-285737">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2942" indent="-228589">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120" indent="-228589">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298" indent="-228589">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474"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652"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8829"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006"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39</a:t>
            </a:fld>
            <a:endParaRPr lang="en-IN" altLang="en-US">
              <a:solidFill>
                <a:schemeClr val="bg1"/>
              </a:solidFill>
            </a:endParaRPr>
          </a:p>
        </p:txBody>
      </p:sp>
      <p:sp>
        <p:nvSpPr>
          <p:cNvPr id="12" name="Rectangle 11"/>
          <p:cNvSpPr/>
          <p:nvPr/>
        </p:nvSpPr>
        <p:spPr>
          <a:xfrm>
            <a:off x="515483" y="2741851"/>
            <a:ext cx="5253679" cy="1360223"/>
          </a:xfrm>
          <a:prstGeom prst="rect">
            <a:avLst/>
          </a:prstGeom>
          <a:solidFill>
            <a:schemeClr val="bg1"/>
          </a:solidFill>
          <a:ln>
            <a:solidFill>
              <a:schemeClr val="tx2"/>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200" dirty="0">
                <a:ln w="0"/>
                <a:solidFill>
                  <a:schemeClr val="tx1"/>
                </a:solidFill>
                <a:latin typeface="Cambria" panose="02040503050406030204" pitchFamily="18" charset="0"/>
                <a:ea typeface="Cambria" panose="02040503050406030204" pitchFamily="18" charset="0"/>
              </a:rPr>
              <a:t>If invoice not issued within 30 days</a:t>
            </a:r>
          </a:p>
          <a:p>
            <a:pPr algn="just"/>
            <a:r>
              <a:rPr lang="en-US" sz="2200" dirty="0">
                <a:ln w="0"/>
                <a:solidFill>
                  <a:schemeClr val="tx1"/>
                </a:solidFill>
                <a:latin typeface="Cambria" panose="02040503050406030204" pitchFamily="18" charset="0"/>
                <a:ea typeface="Cambria" panose="02040503050406030204" pitchFamily="18" charset="0"/>
              </a:rPr>
              <a:t>(45 days in case of Banking, Insurance, Financial Institution or NBFC company)- Clause (b)</a:t>
            </a:r>
          </a:p>
        </p:txBody>
      </p:sp>
      <p:sp>
        <p:nvSpPr>
          <p:cNvPr id="11" name="Rectangle 10"/>
          <p:cNvSpPr/>
          <p:nvPr/>
        </p:nvSpPr>
        <p:spPr>
          <a:xfrm>
            <a:off x="537156" y="4236913"/>
            <a:ext cx="5232005" cy="1128423"/>
          </a:xfrm>
          <a:prstGeom prst="rect">
            <a:avLst/>
          </a:prstGeom>
          <a:solidFill>
            <a:schemeClr val="bg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lvl="0"/>
            <a:r>
              <a:rPr lang="en-US" sz="2200" dirty="0">
                <a:ln w="0"/>
                <a:solidFill>
                  <a:schemeClr val="tx1"/>
                </a:solidFill>
                <a:latin typeface="Cambria" panose="02040503050406030204" pitchFamily="18" charset="0"/>
                <a:ea typeface="Cambria" panose="02040503050406030204" pitchFamily="18" charset="0"/>
              </a:rPr>
              <a:t>If both the above clauses do not apply</a:t>
            </a:r>
          </a:p>
        </p:txBody>
      </p:sp>
      <p:sp>
        <p:nvSpPr>
          <p:cNvPr id="8" name="Rectangle 7"/>
          <p:cNvSpPr/>
          <p:nvPr/>
        </p:nvSpPr>
        <p:spPr>
          <a:xfrm>
            <a:off x="5348" y="5505846"/>
            <a:ext cx="12151681" cy="415498"/>
          </a:xfrm>
          <a:prstGeom prst="rect">
            <a:avLst/>
          </a:prstGeom>
        </p:spPr>
        <p:txBody>
          <a:bodyPr wrap="square">
            <a:spAutoFit/>
          </a:bodyPr>
          <a:lstStyle/>
          <a:p>
            <a:r>
              <a:rPr lang="en-US" sz="2100" dirty="0">
                <a:latin typeface="Cambria" panose="02040503050406030204" pitchFamily="18" charset="0"/>
                <a:ea typeface="Cambria" panose="02040503050406030204" pitchFamily="18" charset="0"/>
              </a:rPr>
              <a:t>*Where payment is received in advance, the Supplier shall issue a receipt voucher, and NOT a tax invoice</a:t>
            </a:r>
            <a:endParaRPr lang="en-IN" sz="2100" dirty="0">
              <a:latin typeface="Cambria" panose="02040503050406030204" pitchFamily="18" charset="0"/>
              <a:ea typeface="Cambria" panose="02040503050406030204" pitchFamily="18" charset="0"/>
            </a:endParaRPr>
          </a:p>
        </p:txBody>
      </p:sp>
      <p:sp>
        <p:nvSpPr>
          <p:cNvPr id="13" name="Rectangle 12"/>
          <p:cNvSpPr/>
          <p:nvPr/>
        </p:nvSpPr>
        <p:spPr>
          <a:xfrm>
            <a:off x="7476108" y="4236913"/>
            <a:ext cx="4225357" cy="1128423"/>
          </a:xfrm>
          <a:prstGeom prst="rect">
            <a:avLst/>
          </a:prstGeom>
          <a:solidFill>
            <a:schemeClr val="bg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lvl="0" algn="just"/>
            <a:r>
              <a:rPr lang="en-US" sz="2200" dirty="0">
                <a:ln w="0"/>
                <a:solidFill>
                  <a:schemeClr val="tx1"/>
                </a:solidFill>
                <a:latin typeface="Cambria" panose="02040503050406030204" pitchFamily="18" charset="0"/>
                <a:ea typeface="Cambria" panose="02040503050406030204" pitchFamily="18" charset="0"/>
              </a:rPr>
              <a:t>Date on which recipient shows the receipt of services in his books of accounts</a:t>
            </a:r>
          </a:p>
        </p:txBody>
      </p:sp>
      <p:sp>
        <p:nvSpPr>
          <p:cNvPr id="14" name="Rectangle 13"/>
          <p:cNvSpPr/>
          <p:nvPr/>
        </p:nvSpPr>
        <p:spPr>
          <a:xfrm>
            <a:off x="7476108" y="2741852"/>
            <a:ext cx="4225357" cy="1354553"/>
          </a:xfrm>
          <a:prstGeom prst="rect">
            <a:avLst/>
          </a:prstGeom>
          <a:solidFill>
            <a:schemeClr val="bg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2200" dirty="0">
                <a:ln w="0"/>
                <a:solidFill>
                  <a:schemeClr val="tx1"/>
                </a:solidFill>
                <a:latin typeface="Cambria" panose="02040503050406030204" pitchFamily="18" charset="0"/>
                <a:ea typeface="Cambria" panose="02040503050406030204" pitchFamily="18" charset="0"/>
              </a:rPr>
              <a:t>Date of provision (completion) of service or receipt of payment, whichever is earlier</a:t>
            </a:r>
          </a:p>
        </p:txBody>
      </p:sp>
      <p:sp>
        <p:nvSpPr>
          <p:cNvPr id="9" name="Rectangle 8"/>
          <p:cNvSpPr/>
          <p:nvPr/>
        </p:nvSpPr>
        <p:spPr>
          <a:xfrm>
            <a:off x="489211" y="1237821"/>
            <a:ext cx="5279951" cy="1375851"/>
          </a:xfrm>
          <a:prstGeom prst="rect">
            <a:avLst/>
          </a:prstGeom>
          <a:solidFill>
            <a:schemeClr val="bg1"/>
          </a:solidFill>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lvl="0" algn="just"/>
            <a:r>
              <a:rPr lang="en-US" sz="2200" dirty="0">
                <a:ln w="0"/>
                <a:solidFill>
                  <a:schemeClr val="tx1"/>
                </a:solidFill>
                <a:latin typeface="Cambria" panose="02040503050406030204" pitchFamily="18" charset="0"/>
                <a:ea typeface="Cambria" panose="02040503050406030204" pitchFamily="18" charset="0"/>
              </a:rPr>
              <a:t>If invoice issued within prescribed time u/s 31(2) - 30 days (45 days in case of Banking, Insurance, Financial Institution or NBFC company)- Clause (a)</a:t>
            </a:r>
          </a:p>
        </p:txBody>
      </p:sp>
      <p:sp>
        <p:nvSpPr>
          <p:cNvPr id="15" name="Rectangle 14"/>
          <p:cNvSpPr/>
          <p:nvPr/>
        </p:nvSpPr>
        <p:spPr>
          <a:xfrm>
            <a:off x="7476108" y="1256538"/>
            <a:ext cx="4225357" cy="1308716"/>
          </a:xfrm>
          <a:prstGeom prst="rect">
            <a:avLst/>
          </a:prstGeom>
          <a:solidFill>
            <a:schemeClr val="bg1"/>
          </a:solidFill>
          <a:ln>
            <a:solidFill>
              <a:schemeClr val="tx2"/>
            </a:solidFill>
          </a:ln>
        </p:spPr>
        <p:style>
          <a:lnRef idx="1">
            <a:schemeClr val="accent4"/>
          </a:lnRef>
          <a:fillRef idx="3">
            <a:schemeClr val="accent4"/>
          </a:fillRef>
          <a:effectRef idx="2">
            <a:schemeClr val="accent4"/>
          </a:effectRef>
          <a:fontRef idx="minor">
            <a:schemeClr val="lt1"/>
          </a:fontRef>
        </p:style>
        <p:txBody>
          <a:bodyPr rtlCol="0" anchor="ctr"/>
          <a:lstStyle/>
          <a:p>
            <a:pPr lvl="0" algn="just"/>
            <a:r>
              <a:rPr lang="en-US" sz="2200" dirty="0">
                <a:ln w="0"/>
                <a:solidFill>
                  <a:schemeClr val="tx1"/>
                </a:solidFill>
                <a:latin typeface="Cambria" panose="02040503050406030204" pitchFamily="18" charset="0"/>
                <a:ea typeface="Cambria" panose="02040503050406030204" pitchFamily="18" charset="0"/>
              </a:rPr>
              <a:t>Date of issue of Invoice or receipt of payment</a:t>
            </a:r>
            <a:r>
              <a:rPr lang="en-IN" sz="2200" dirty="0">
                <a:ln w="0"/>
                <a:solidFill>
                  <a:schemeClr val="tx1"/>
                </a:solidFill>
                <a:latin typeface="Cambria" panose="02040503050406030204" pitchFamily="18" charset="0"/>
                <a:ea typeface="Cambria" panose="02040503050406030204" pitchFamily="18" charset="0"/>
              </a:rPr>
              <a:t>(Earlier of entry in books or credit in bank account)</a:t>
            </a:r>
            <a:r>
              <a:rPr lang="en-US" sz="2200" dirty="0">
                <a:ln w="0"/>
                <a:solidFill>
                  <a:schemeClr val="tx1"/>
                </a:solidFill>
                <a:latin typeface="Cambria" panose="02040503050406030204" pitchFamily="18" charset="0"/>
                <a:ea typeface="Cambria" panose="02040503050406030204" pitchFamily="18" charset="0"/>
              </a:rPr>
              <a:t>, whichever is earlier</a:t>
            </a:r>
          </a:p>
        </p:txBody>
      </p:sp>
      <p:sp>
        <p:nvSpPr>
          <p:cNvPr id="17" name="Right Arrow 16"/>
          <p:cNvSpPr/>
          <p:nvPr/>
        </p:nvSpPr>
        <p:spPr>
          <a:xfrm>
            <a:off x="6160117" y="1641552"/>
            <a:ext cx="925032" cy="548797"/>
          </a:xfrm>
          <a:prstGeom prst="rightArrow">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tx2"/>
                </a:solidFill>
              </a:ln>
              <a:solidFill>
                <a:schemeClr val="tx2"/>
              </a:solidFill>
            </a:endParaRPr>
          </a:p>
        </p:txBody>
      </p:sp>
      <p:sp>
        <p:nvSpPr>
          <p:cNvPr id="19" name="Right Arrow 18"/>
          <p:cNvSpPr/>
          <p:nvPr/>
        </p:nvSpPr>
        <p:spPr>
          <a:xfrm>
            <a:off x="6139045" y="3053432"/>
            <a:ext cx="925032" cy="548797"/>
          </a:xfrm>
          <a:prstGeom prst="rightArrow">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ight Arrow 19"/>
          <p:cNvSpPr/>
          <p:nvPr/>
        </p:nvSpPr>
        <p:spPr>
          <a:xfrm>
            <a:off x="6139045" y="4446900"/>
            <a:ext cx="925032" cy="548797"/>
          </a:xfrm>
          <a:prstGeom prst="rightArrow">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p:nvSpPr>
        <p:spPr>
          <a:xfrm>
            <a:off x="35907" y="5893159"/>
            <a:ext cx="11896264" cy="769441"/>
          </a:xfrm>
          <a:prstGeom prst="rect">
            <a:avLst/>
          </a:prstGeom>
        </p:spPr>
        <p:txBody>
          <a:bodyPr wrap="square">
            <a:spAutoFit/>
          </a:bodyPr>
          <a:lstStyle/>
          <a:p>
            <a:pPr algn="just"/>
            <a:r>
              <a:rPr lang="en-US" sz="2200" dirty="0">
                <a:ln w="0"/>
                <a:latin typeface="Cambria" panose="02040503050406030204" pitchFamily="18" charset="0"/>
                <a:ea typeface="Cambria" panose="02040503050406030204" pitchFamily="18" charset="0"/>
              </a:rPr>
              <a:t>*Where payment of Rs. 1000/- is received in excess, then time of supply for goods or services at the option of supplier is date of issue of invoice (Proviso to section 13(2)).</a:t>
            </a:r>
            <a:endParaRPr lang="en-IN" sz="2200" dirty="0">
              <a:ln w="0"/>
              <a:latin typeface="Cambria" panose="02040503050406030204" pitchFamily="18" charset="0"/>
              <a:ea typeface="Cambria" panose="02040503050406030204" pitchFamily="18" charset="0"/>
            </a:endParaRPr>
          </a:p>
        </p:txBody>
      </p:sp>
      <p:sp>
        <p:nvSpPr>
          <p:cNvPr id="2" name="Footer Placeholder 1">
            <a:extLst>
              <a:ext uri="{FF2B5EF4-FFF2-40B4-BE49-F238E27FC236}">
                <a16:creationId xmlns:a16="http://schemas.microsoft.com/office/drawing/2014/main" xmlns="" id="{B8DBF918-4DD3-4F74-8425-85013EA527AD}"/>
              </a:ext>
            </a:extLst>
          </p:cNvPr>
          <p:cNvSpPr>
            <a:spLocks noGrp="1"/>
          </p:cNvSpPr>
          <p:nvPr>
            <p:ph type="ftr" sz="quarter" idx="11"/>
          </p:nvPr>
        </p:nvSpPr>
        <p:spPr>
          <a:xfrm>
            <a:off x="-212551" y="6468646"/>
            <a:ext cx="4114800" cy="365125"/>
          </a:xfrm>
        </p:spPr>
        <p:txBody>
          <a:bodyPr/>
          <a:lstStyle/>
          <a:p>
            <a:r>
              <a:rPr lang="en-US"/>
              <a:t>Hiregange and Associates</a:t>
            </a:r>
            <a:endParaRPr lang="en-US" dirty="0"/>
          </a:p>
        </p:txBody>
      </p:sp>
      <p:sp>
        <p:nvSpPr>
          <p:cNvPr id="16" name="Slide Number Placeholder 3">
            <a:extLst>
              <a:ext uri="{FF2B5EF4-FFF2-40B4-BE49-F238E27FC236}">
                <a16:creationId xmlns:a16="http://schemas.microsoft.com/office/drawing/2014/main" xmlns="" id="{30FA06B8-1A30-4261-ACB2-3500013F978E}"/>
              </a:ext>
            </a:extLst>
          </p:cNvPr>
          <p:cNvSpPr txBox="1">
            <a:spLocks/>
          </p:cNvSpPr>
          <p:nvPr/>
        </p:nvSpPr>
        <p:spPr>
          <a:xfrm>
            <a:off x="8763000" y="6508754"/>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37E4FB1-AD43-40BE-A2D5-51E31E25039B}" type="slidenum">
              <a:rPr lang="en-IN" smtClean="0"/>
              <a:pPr/>
              <a:t>39</a:t>
            </a:fld>
            <a:endParaRPr lang="en-IN" dirty="0"/>
          </a:p>
        </p:txBody>
      </p:sp>
    </p:spTree>
    <p:extLst>
      <p:ext uri="{BB962C8B-B14F-4D97-AF65-F5344CB8AC3E}">
        <p14:creationId xmlns:p14="http://schemas.microsoft.com/office/powerpoint/2010/main" val="2149179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425BDAC9-D948-45BB-8DFF-0E8682A17BF5}"/>
              </a:ext>
            </a:extLst>
          </p:cNvPr>
          <p:cNvSpPr>
            <a:spLocks noGrp="1"/>
          </p:cNvSpPr>
          <p:nvPr>
            <p:ph type="body" sz="quarter" idx="14"/>
          </p:nvPr>
        </p:nvSpPr>
        <p:spPr>
          <a:xfrm>
            <a:off x="327026" y="150815"/>
            <a:ext cx="9267143" cy="651045"/>
          </a:xfrm>
        </p:spPr>
        <p:txBody>
          <a:bodyPr/>
          <a:lstStyle/>
          <a:p>
            <a:r>
              <a:rPr lang="en-US" b="1" dirty="0"/>
              <a:t>Levy under RCM</a:t>
            </a:r>
          </a:p>
        </p:txBody>
      </p:sp>
      <p:sp>
        <p:nvSpPr>
          <p:cNvPr id="5" name="Text Placeholder 4">
            <a:extLst>
              <a:ext uri="{FF2B5EF4-FFF2-40B4-BE49-F238E27FC236}">
                <a16:creationId xmlns:a16="http://schemas.microsoft.com/office/drawing/2014/main" xmlns="" id="{2C6E8959-3302-4C34-8E4C-0A16748A0C6E}"/>
              </a:ext>
            </a:extLst>
          </p:cNvPr>
          <p:cNvSpPr>
            <a:spLocks noGrp="1"/>
          </p:cNvSpPr>
          <p:nvPr>
            <p:ph type="body" sz="quarter" idx="15"/>
          </p:nvPr>
        </p:nvSpPr>
        <p:spPr>
          <a:xfrm>
            <a:off x="393525" y="1208011"/>
            <a:ext cx="10973171" cy="3746373"/>
          </a:xfrm>
        </p:spPr>
        <p:txBody>
          <a:bodyPr>
            <a:noAutofit/>
          </a:bodyPr>
          <a:lstStyle/>
          <a:p>
            <a:pPr>
              <a:lnSpc>
                <a:spcPct val="150000"/>
              </a:lnSpc>
            </a:pPr>
            <a:r>
              <a:rPr lang="en-IN" sz="2800" b="1" dirty="0"/>
              <a:t>Section 9(</a:t>
            </a:r>
            <a:r>
              <a:rPr lang="en-IN" sz="2800" b="1" i="1" dirty="0"/>
              <a:t>3</a:t>
            </a:r>
            <a:r>
              <a:rPr lang="en-IN" sz="2800" b="1" dirty="0"/>
              <a:t>)</a:t>
            </a:r>
            <a:r>
              <a:rPr lang="en-IN" sz="2800" dirty="0"/>
              <a:t> The Government may, on the recommendations of the Council, by notification, specify </a:t>
            </a:r>
            <a:r>
              <a:rPr lang="en-IN" sz="2800" b="1" dirty="0">
                <a:solidFill>
                  <a:srgbClr val="FF0000"/>
                </a:solidFill>
              </a:rPr>
              <a:t>categories of supply of goods or services or both</a:t>
            </a:r>
            <a:r>
              <a:rPr lang="en-IN" sz="2800" dirty="0"/>
              <a:t>, the tax on which </a:t>
            </a:r>
            <a:r>
              <a:rPr lang="en-IN" sz="2800" b="1" dirty="0">
                <a:solidFill>
                  <a:srgbClr val="FF0000"/>
                </a:solidFill>
              </a:rPr>
              <a:t>shall </a:t>
            </a:r>
            <a:r>
              <a:rPr lang="en-IN" sz="2800" dirty="0"/>
              <a:t>be paid on reverse charge basis </a:t>
            </a:r>
            <a:r>
              <a:rPr lang="en-IN" sz="2800" b="1" dirty="0">
                <a:solidFill>
                  <a:srgbClr val="FF0000"/>
                </a:solidFill>
              </a:rPr>
              <a:t>by the recipient</a:t>
            </a:r>
            <a:r>
              <a:rPr lang="en-IN" sz="2800" dirty="0">
                <a:solidFill>
                  <a:srgbClr val="FF0000"/>
                </a:solidFill>
              </a:rPr>
              <a:t> </a:t>
            </a:r>
            <a:r>
              <a:rPr lang="en-IN" sz="2800" dirty="0"/>
              <a:t>of such goods or services or both and all the provisions of this Act shall apply to such recipient as if he is the person liable for paying the tax in relation to the supply of such goods or services or both.                                                                              </a:t>
            </a:r>
            <a:br>
              <a:rPr lang="en-IN" sz="2800" dirty="0"/>
            </a:br>
            <a:endParaRPr lang="en-IN" sz="2800" dirty="0"/>
          </a:p>
        </p:txBody>
      </p:sp>
      <p:sp>
        <p:nvSpPr>
          <p:cNvPr id="3" name="Title 1"/>
          <p:cNvSpPr txBox="1">
            <a:spLocks/>
          </p:cNvSpPr>
          <p:nvPr/>
        </p:nvSpPr>
        <p:spPr>
          <a:xfrm>
            <a:off x="1981200" y="-76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000" b="1" dirty="0">
              <a:solidFill>
                <a:srgbClr val="0070C0"/>
              </a:solidFill>
              <a:latin typeface="Cambria" pitchFamily="18" charset="0"/>
              <a:ea typeface="Cambria" pitchFamily="18" charset="0"/>
            </a:endParaRPr>
          </a:p>
        </p:txBody>
      </p:sp>
      <p:sp>
        <p:nvSpPr>
          <p:cNvPr id="12" name="Slide Number Placeholder 11">
            <a:extLst>
              <a:ext uri="{FF2B5EF4-FFF2-40B4-BE49-F238E27FC236}">
                <a16:creationId xmlns:a16="http://schemas.microsoft.com/office/drawing/2014/main" xmlns="" id="{FF6F4FA2-7C7B-493F-A037-5272322ED5FC}"/>
              </a:ext>
            </a:extLst>
          </p:cNvPr>
          <p:cNvSpPr>
            <a:spLocks noGrp="1"/>
          </p:cNvSpPr>
          <p:nvPr>
            <p:ph type="sldNum" sz="quarter" idx="4"/>
          </p:nvPr>
        </p:nvSpPr>
        <p:spPr/>
        <p:txBody>
          <a:bodyPr/>
          <a:lstStyle/>
          <a:p>
            <a:fld id="{C37E4FB1-AD43-40BE-A2D5-51E31E25039B}" type="slidenum">
              <a:rPr lang="en-IN" smtClean="0"/>
              <a:pPr/>
              <a:t>4</a:t>
            </a:fld>
            <a:endParaRPr lang="en-IN" dirty="0"/>
          </a:p>
        </p:txBody>
      </p:sp>
      <p:sp>
        <p:nvSpPr>
          <p:cNvPr id="2" name="Footer Placeholder 1">
            <a:extLst>
              <a:ext uri="{FF2B5EF4-FFF2-40B4-BE49-F238E27FC236}">
                <a16:creationId xmlns:a16="http://schemas.microsoft.com/office/drawing/2014/main" xmlns="" id="{F7C0AC60-E7D7-4C9D-8961-87D1A53049FB}"/>
              </a:ext>
            </a:extLst>
          </p:cNvPr>
          <p:cNvSpPr>
            <a:spLocks noGrp="1"/>
          </p:cNvSpPr>
          <p:nvPr>
            <p:ph type="ftr" sz="quarter" idx="11"/>
          </p:nvPr>
        </p:nvSpPr>
        <p:spPr/>
        <p:txBody>
          <a:bodyPr/>
          <a:lstStyle/>
          <a:p>
            <a:r>
              <a:rPr lang="en-US"/>
              <a:t>Hiregange and Associates</a:t>
            </a:r>
            <a:endParaRPr lang="en-US" dirty="0"/>
          </a:p>
        </p:txBody>
      </p:sp>
    </p:spTree>
    <p:extLst>
      <p:ext uri="{BB962C8B-B14F-4D97-AF65-F5344CB8AC3E}">
        <p14:creationId xmlns:p14="http://schemas.microsoft.com/office/powerpoint/2010/main" val="32889047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Slide Number Placeholder 3"/>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13" indent="-285737">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2942" indent="-228589">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120" indent="-228589">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298" indent="-228589">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474"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652"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8829"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006"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40</a:t>
            </a:fld>
            <a:endParaRPr lang="en-IN" altLang="en-US">
              <a:solidFill>
                <a:schemeClr val="bg1"/>
              </a:solidFill>
            </a:endParaRPr>
          </a:p>
        </p:txBody>
      </p:sp>
      <p:sp>
        <p:nvSpPr>
          <p:cNvPr id="10" name="Text Placeholder 12">
            <a:extLst>
              <a:ext uri="{FF2B5EF4-FFF2-40B4-BE49-F238E27FC236}">
                <a16:creationId xmlns:a16="http://schemas.microsoft.com/office/drawing/2014/main" xmlns="" id="{76C80FF9-3235-469E-ACC2-106988E49743}"/>
              </a:ext>
            </a:extLst>
          </p:cNvPr>
          <p:cNvSpPr>
            <a:spLocks noGrp="1"/>
          </p:cNvSpPr>
          <p:nvPr>
            <p:ph type="body" sz="quarter" idx="14"/>
          </p:nvPr>
        </p:nvSpPr>
        <p:spPr>
          <a:xfrm>
            <a:off x="201702" y="150813"/>
            <a:ext cx="11190249" cy="585787"/>
          </a:xfrm>
        </p:spPr>
        <p:txBody>
          <a:bodyPr/>
          <a:lstStyle/>
          <a:p>
            <a:r>
              <a:rPr lang="en-US" sz="3200" dirty="0"/>
              <a:t>Time of Supply of Services – Sec 13(2) Illustrations</a:t>
            </a:r>
            <a:endParaRPr lang="en-IN" sz="3200" dirty="0"/>
          </a:p>
        </p:txBody>
      </p:sp>
      <p:graphicFrame>
        <p:nvGraphicFramePr>
          <p:cNvPr id="3" name="Table 2">
            <a:extLst>
              <a:ext uri="{FF2B5EF4-FFF2-40B4-BE49-F238E27FC236}">
                <a16:creationId xmlns:a16="http://schemas.microsoft.com/office/drawing/2014/main" xmlns="" id="{747D77C0-544C-482B-8A0D-ADF0E84022B2}"/>
              </a:ext>
            </a:extLst>
          </p:cNvPr>
          <p:cNvGraphicFramePr>
            <a:graphicFrameLocks noGrp="1"/>
          </p:cNvGraphicFramePr>
          <p:nvPr>
            <p:extLst>
              <p:ext uri="{D42A27DB-BD31-4B8C-83A1-F6EECF244321}">
                <p14:modId xmlns:p14="http://schemas.microsoft.com/office/powerpoint/2010/main" val="2926997845"/>
              </p:ext>
            </p:extLst>
          </p:nvPr>
        </p:nvGraphicFramePr>
        <p:xfrm>
          <a:off x="201699" y="1381859"/>
          <a:ext cx="11400690" cy="4020274"/>
        </p:xfrm>
        <a:graphic>
          <a:graphicData uri="http://schemas.openxmlformats.org/drawingml/2006/table">
            <a:tbl>
              <a:tblPr firstRow="1" firstCol="1" bandRow="1"/>
              <a:tblGrid>
                <a:gridCol w="1359601">
                  <a:extLst>
                    <a:ext uri="{9D8B030D-6E8A-4147-A177-3AD203B41FA5}">
                      <a16:colId xmlns:a16="http://schemas.microsoft.com/office/drawing/2014/main" xmlns="" val="3698425770"/>
                    </a:ext>
                  </a:extLst>
                </a:gridCol>
                <a:gridCol w="1871448">
                  <a:extLst>
                    <a:ext uri="{9D8B030D-6E8A-4147-A177-3AD203B41FA5}">
                      <a16:colId xmlns:a16="http://schemas.microsoft.com/office/drawing/2014/main" xmlns="" val="1715212651"/>
                    </a:ext>
                  </a:extLst>
                </a:gridCol>
                <a:gridCol w="1334124">
                  <a:extLst>
                    <a:ext uri="{9D8B030D-6E8A-4147-A177-3AD203B41FA5}">
                      <a16:colId xmlns:a16="http://schemas.microsoft.com/office/drawing/2014/main" xmlns="" val="1132263267"/>
                    </a:ext>
                  </a:extLst>
                </a:gridCol>
                <a:gridCol w="1633928">
                  <a:extLst>
                    <a:ext uri="{9D8B030D-6E8A-4147-A177-3AD203B41FA5}">
                      <a16:colId xmlns:a16="http://schemas.microsoft.com/office/drawing/2014/main" xmlns="" val="3400780786"/>
                    </a:ext>
                  </a:extLst>
                </a:gridCol>
                <a:gridCol w="1978703">
                  <a:extLst>
                    <a:ext uri="{9D8B030D-6E8A-4147-A177-3AD203B41FA5}">
                      <a16:colId xmlns:a16="http://schemas.microsoft.com/office/drawing/2014/main" xmlns="" val="886482734"/>
                    </a:ext>
                  </a:extLst>
                </a:gridCol>
                <a:gridCol w="1873771">
                  <a:extLst>
                    <a:ext uri="{9D8B030D-6E8A-4147-A177-3AD203B41FA5}">
                      <a16:colId xmlns:a16="http://schemas.microsoft.com/office/drawing/2014/main" xmlns="" val="63436565"/>
                    </a:ext>
                  </a:extLst>
                </a:gridCol>
                <a:gridCol w="1349115">
                  <a:extLst>
                    <a:ext uri="{9D8B030D-6E8A-4147-A177-3AD203B41FA5}">
                      <a16:colId xmlns:a16="http://schemas.microsoft.com/office/drawing/2014/main" xmlns="" val="3211541655"/>
                    </a:ext>
                  </a:extLst>
                </a:gridCol>
              </a:tblGrid>
              <a:tr h="1709639">
                <a:tc>
                  <a:txBody>
                    <a:bodyPr/>
                    <a:lstStyle/>
                    <a:p>
                      <a:pPr algn="l" rtl="0" fontAlgn="ctr"/>
                      <a:r>
                        <a:rPr lang="en-IN" sz="2300" b="1" i="0" u="none" strike="noStrike" dirty="0">
                          <a:solidFill>
                            <a:srgbClr val="FFFFFF"/>
                          </a:solidFill>
                          <a:effectLst/>
                          <a:latin typeface="Cambria" panose="02040503050406030204" pitchFamily="18" charset="0"/>
                          <a:ea typeface="Cambria" panose="02040503050406030204" pitchFamily="18" charset="0"/>
                        </a:rPr>
                        <a:t>SNO</a:t>
                      </a:r>
                    </a:p>
                  </a:txBody>
                  <a:tcPr marL="8353" marR="8353" marT="835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l" rtl="0" fontAlgn="ctr"/>
                      <a:r>
                        <a:rPr lang="en-IN" sz="2300" b="1" i="0" u="none" strike="noStrike">
                          <a:solidFill>
                            <a:srgbClr val="FFFFFF"/>
                          </a:solidFill>
                          <a:effectLst/>
                          <a:latin typeface="Cambria" panose="02040503050406030204" pitchFamily="18" charset="0"/>
                          <a:ea typeface="Cambria" panose="02040503050406030204" pitchFamily="18" charset="0"/>
                        </a:rPr>
                        <a:t>Section 13(2)</a:t>
                      </a:r>
                    </a:p>
                  </a:txBody>
                  <a:tcPr marL="8353" marR="8353" marT="835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rtl="0" fontAlgn="ctr"/>
                      <a:r>
                        <a:rPr lang="en-IN" sz="2300" b="1" i="0" u="none" strike="noStrike">
                          <a:solidFill>
                            <a:srgbClr val="FFFFFF"/>
                          </a:solidFill>
                          <a:effectLst/>
                          <a:latin typeface="Cambria" panose="02040503050406030204" pitchFamily="18" charset="0"/>
                          <a:ea typeface="Cambria" panose="02040503050406030204" pitchFamily="18" charset="0"/>
                        </a:rPr>
                        <a:t>Invoice date</a:t>
                      </a:r>
                    </a:p>
                  </a:txBody>
                  <a:tcPr marL="8353" marR="8353" marT="835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rtl="0" fontAlgn="ctr"/>
                      <a:r>
                        <a:rPr lang="en-IN" sz="2300" b="1" i="0" u="none" strike="noStrike">
                          <a:solidFill>
                            <a:srgbClr val="FFFFFF"/>
                          </a:solidFill>
                          <a:effectLst/>
                          <a:latin typeface="Cambria" panose="02040503050406030204" pitchFamily="18" charset="0"/>
                          <a:ea typeface="Cambria" panose="02040503050406030204" pitchFamily="18" charset="0"/>
                        </a:rPr>
                        <a:t>Invoice due date</a:t>
                      </a:r>
                    </a:p>
                  </a:txBody>
                  <a:tcPr marL="8353" marR="8353" marT="835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rtl="0" fontAlgn="ctr"/>
                      <a:r>
                        <a:rPr lang="en-US" sz="2300" b="1" i="0" u="none" strike="noStrike">
                          <a:solidFill>
                            <a:srgbClr val="FFFFFF"/>
                          </a:solidFill>
                          <a:effectLst/>
                          <a:latin typeface="Cambria" panose="02040503050406030204" pitchFamily="18" charset="0"/>
                          <a:ea typeface="Cambria" panose="02040503050406030204" pitchFamily="18" charset="0"/>
                        </a:rPr>
                        <a:t>Payment entry in supplier's books</a:t>
                      </a:r>
                    </a:p>
                  </a:txBody>
                  <a:tcPr marL="8353" marR="8353" marT="835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rtl="0" fontAlgn="ctr"/>
                      <a:r>
                        <a:rPr lang="en-IN" sz="2300" b="1" i="0" u="none" strike="noStrike">
                          <a:solidFill>
                            <a:srgbClr val="FFFFFF"/>
                          </a:solidFill>
                          <a:effectLst/>
                          <a:latin typeface="Cambria" panose="02040503050406030204" pitchFamily="18" charset="0"/>
                          <a:ea typeface="Cambria" panose="02040503050406030204" pitchFamily="18" charset="0"/>
                        </a:rPr>
                        <a:t>Credit in bank account</a:t>
                      </a:r>
                    </a:p>
                  </a:txBody>
                  <a:tcPr marL="8353" marR="8353" marT="835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rtl="0" fontAlgn="ctr"/>
                      <a:r>
                        <a:rPr lang="en-IN" sz="2300" b="1" i="0" u="none" strike="noStrike" dirty="0">
                          <a:solidFill>
                            <a:srgbClr val="FFFFFF"/>
                          </a:solidFill>
                          <a:effectLst/>
                          <a:latin typeface="Cambria" panose="02040503050406030204" pitchFamily="18" charset="0"/>
                          <a:ea typeface="Cambria" panose="02040503050406030204" pitchFamily="18" charset="0"/>
                        </a:rPr>
                        <a:t>Time of supply</a:t>
                      </a:r>
                    </a:p>
                  </a:txBody>
                  <a:tcPr marL="8353" marR="8353" marT="835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xmlns="" val="2572396299"/>
                  </a:ext>
                </a:extLst>
              </a:tr>
              <a:tr h="1450524">
                <a:tc>
                  <a:txBody>
                    <a:bodyPr/>
                    <a:lstStyle/>
                    <a:p>
                      <a:pPr algn="ctr" rtl="0" fontAlgn="ctr"/>
                      <a:r>
                        <a:rPr lang="en-IN" sz="2300" b="0" i="0" u="none" strike="noStrike">
                          <a:solidFill>
                            <a:srgbClr val="000000"/>
                          </a:solidFill>
                          <a:effectLst/>
                          <a:latin typeface="Cambria" panose="02040503050406030204" pitchFamily="18" charset="0"/>
                          <a:ea typeface="Cambria" panose="02040503050406030204" pitchFamily="18" charset="0"/>
                        </a:rPr>
                        <a:t>1</a:t>
                      </a:r>
                    </a:p>
                  </a:txBody>
                  <a:tcPr marL="8353" marR="8353" marT="835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l" rtl="0" fontAlgn="ctr"/>
                      <a:r>
                        <a:rPr lang="en-US" sz="2300" b="0" i="0" u="none" strike="noStrike">
                          <a:solidFill>
                            <a:srgbClr val="000000"/>
                          </a:solidFill>
                          <a:effectLst/>
                          <a:latin typeface="Cambria" panose="02040503050406030204" pitchFamily="18" charset="0"/>
                          <a:ea typeface="Cambria" panose="02040503050406030204" pitchFamily="18" charset="0"/>
                        </a:rPr>
                        <a:t>Invoice raised before completion of service</a:t>
                      </a:r>
                    </a:p>
                  </a:txBody>
                  <a:tcPr marL="8353" marR="8353" marT="835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300" b="0" i="0" u="none" strike="noStrike" dirty="0">
                          <a:solidFill>
                            <a:srgbClr val="000000"/>
                          </a:solidFill>
                          <a:effectLst/>
                          <a:latin typeface="Cambria" panose="02040503050406030204" pitchFamily="18" charset="0"/>
                          <a:ea typeface="Cambria" panose="02040503050406030204" pitchFamily="18" charset="0"/>
                        </a:rPr>
                        <a:t>10-Mar-18</a:t>
                      </a:r>
                    </a:p>
                  </a:txBody>
                  <a:tcPr marL="8353" marR="8353" marT="835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300" b="0" i="0" u="none" strike="noStrike">
                          <a:solidFill>
                            <a:srgbClr val="000000"/>
                          </a:solidFill>
                          <a:effectLst/>
                          <a:latin typeface="Cambria" panose="02040503050406030204" pitchFamily="18" charset="0"/>
                          <a:ea typeface="Cambria" panose="02040503050406030204" pitchFamily="18" charset="0"/>
                        </a:rPr>
                        <a:t>20-Mar-18</a:t>
                      </a:r>
                    </a:p>
                  </a:txBody>
                  <a:tcPr marL="8353" marR="8353" marT="835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300" b="0" i="0" u="none" strike="noStrike">
                          <a:solidFill>
                            <a:srgbClr val="000000"/>
                          </a:solidFill>
                          <a:effectLst/>
                          <a:latin typeface="Cambria" panose="02040503050406030204" pitchFamily="18" charset="0"/>
                          <a:ea typeface="Cambria" panose="02040503050406030204" pitchFamily="18" charset="0"/>
                        </a:rPr>
                        <a:t>26-Mar-18</a:t>
                      </a:r>
                    </a:p>
                  </a:txBody>
                  <a:tcPr marL="8353" marR="8353" marT="835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300" b="0" i="0" u="none" strike="noStrike">
                          <a:solidFill>
                            <a:srgbClr val="000000"/>
                          </a:solidFill>
                          <a:effectLst/>
                          <a:latin typeface="Cambria" panose="02040503050406030204" pitchFamily="18" charset="0"/>
                          <a:ea typeface="Cambria" panose="02040503050406030204" pitchFamily="18" charset="0"/>
                        </a:rPr>
                        <a:t>30-Mar-18</a:t>
                      </a:r>
                    </a:p>
                  </a:txBody>
                  <a:tcPr marL="8353" marR="8353" marT="835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300" b="0" i="0" u="none" strike="noStrike">
                          <a:solidFill>
                            <a:srgbClr val="000000"/>
                          </a:solidFill>
                          <a:effectLst/>
                          <a:latin typeface="Cambria" panose="02040503050406030204" pitchFamily="18" charset="0"/>
                          <a:ea typeface="Cambria" panose="02040503050406030204" pitchFamily="18" charset="0"/>
                        </a:rPr>
                        <a:t>10-Mar-18</a:t>
                      </a:r>
                    </a:p>
                  </a:txBody>
                  <a:tcPr marL="8353" marR="8353" marT="835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extLst>
                  <a:ext uri="{0D108BD9-81ED-4DB2-BD59-A6C34878D82A}">
                    <a16:rowId xmlns:a16="http://schemas.microsoft.com/office/drawing/2014/main" xmlns="" val="143312191"/>
                  </a:ext>
                </a:extLst>
              </a:tr>
              <a:tr h="860111">
                <a:tc>
                  <a:txBody>
                    <a:bodyPr/>
                    <a:lstStyle/>
                    <a:p>
                      <a:pPr algn="ctr" rtl="0" fontAlgn="ctr"/>
                      <a:r>
                        <a:rPr lang="en-IN" sz="2300" b="0" i="0" u="none" strike="noStrike">
                          <a:solidFill>
                            <a:srgbClr val="000000"/>
                          </a:solidFill>
                          <a:effectLst/>
                          <a:latin typeface="Cambria" panose="02040503050406030204" pitchFamily="18" charset="0"/>
                          <a:ea typeface="Cambria" panose="02040503050406030204" pitchFamily="18" charset="0"/>
                        </a:rPr>
                        <a:t>2</a:t>
                      </a:r>
                    </a:p>
                  </a:txBody>
                  <a:tcPr marL="8353" marR="8353" marT="835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a:txBody>
                    <a:bodyPr/>
                    <a:lstStyle/>
                    <a:p>
                      <a:pPr algn="l" rtl="0" fontAlgn="ctr"/>
                      <a:r>
                        <a:rPr lang="en-IN" sz="2300" b="0" i="0" u="none" strike="noStrike">
                          <a:solidFill>
                            <a:srgbClr val="000000"/>
                          </a:solidFill>
                          <a:effectLst/>
                          <a:latin typeface="Cambria" panose="02040503050406030204" pitchFamily="18" charset="0"/>
                          <a:ea typeface="Cambria" panose="02040503050406030204" pitchFamily="18" charset="0"/>
                        </a:rPr>
                        <a:t>Advance received</a:t>
                      </a:r>
                    </a:p>
                  </a:txBody>
                  <a:tcPr marL="8353" marR="8353" marT="835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a:txBody>
                    <a:bodyPr/>
                    <a:lstStyle/>
                    <a:p>
                      <a:pPr algn="ctr" rtl="0" fontAlgn="ctr"/>
                      <a:r>
                        <a:rPr lang="en-IN" sz="2300" b="0" i="0" u="none" strike="noStrike">
                          <a:solidFill>
                            <a:srgbClr val="000000"/>
                          </a:solidFill>
                          <a:effectLst/>
                          <a:latin typeface="Cambria" panose="02040503050406030204" pitchFamily="18" charset="0"/>
                          <a:ea typeface="Cambria" panose="02040503050406030204" pitchFamily="18" charset="0"/>
                        </a:rPr>
                        <a:t>30-Apr-18</a:t>
                      </a:r>
                    </a:p>
                  </a:txBody>
                  <a:tcPr marL="8353" marR="8353" marT="835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a:txBody>
                    <a:bodyPr/>
                    <a:lstStyle/>
                    <a:p>
                      <a:pPr algn="ctr" rtl="0" fontAlgn="ctr"/>
                      <a:r>
                        <a:rPr lang="en-IN" sz="2300" b="0" i="0" u="none" strike="noStrike">
                          <a:solidFill>
                            <a:srgbClr val="000000"/>
                          </a:solidFill>
                          <a:effectLst/>
                          <a:latin typeface="Cambria" panose="02040503050406030204" pitchFamily="18" charset="0"/>
                          <a:ea typeface="Cambria" panose="02040503050406030204" pitchFamily="18" charset="0"/>
                        </a:rPr>
                        <a:t>20-Apr-18</a:t>
                      </a:r>
                    </a:p>
                  </a:txBody>
                  <a:tcPr marL="8353" marR="8353" marT="835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a:txBody>
                    <a:bodyPr/>
                    <a:lstStyle/>
                    <a:p>
                      <a:pPr algn="ctr" rtl="0" fontAlgn="ctr"/>
                      <a:r>
                        <a:rPr lang="en-IN" sz="2300" b="0" i="0" u="none" strike="noStrike">
                          <a:solidFill>
                            <a:srgbClr val="000000"/>
                          </a:solidFill>
                          <a:effectLst/>
                          <a:latin typeface="Cambria" panose="02040503050406030204" pitchFamily="18" charset="0"/>
                          <a:ea typeface="Cambria" panose="02040503050406030204" pitchFamily="18" charset="0"/>
                        </a:rPr>
                        <a:t>10-Apr-18</a:t>
                      </a:r>
                    </a:p>
                  </a:txBody>
                  <a:tcPr marL="8353" marR="8353" marT="835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a:txBody>
                    <a:bodyPr/>
                    <a:lstStyle/>
                    <a:p>
                      <a:pPr algn="ctr" rtl="0" fontAlgn="ctr"/>
                      <a:r>
                        <a:rPr lang="en-IN" sz="2300" b="0" i="0" u="none" strike="noStrike">
                          <a:solidFill>
                            <a:srgbClr val="000000"/>
                          </a:solidFill>
                          <a:effectLst/>
                          <a:latin typeface="Cambria" panose="02040503050406030204" pitchFamily="18" charset="0"/>
                          <a:ea typeface="Cambria" panose="02040503050406030204" pitchFamily="18" charset="0"/>
                        </a:rPr>
                        <a:t>30-Apr-18</a:t>
                      </a:r>
                    </a:p>
                  </a:txBody>
                  <a:tcPr marL="8353" marR="8353" marT="835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a:txBody>
                    <a:bodyPr/>
                    <a:lstStyle/>
                    <a:p>
                      <a:pPr algn="ctr" rtl="0" fontAlgn="ctr"/>
                      <a:r>
                        <a:rPr lang="en-IN" sz="2300" b="0" i="0" u="none" strike="noStrike" dirty="0">
                          <a:solidFill>
                            <a:srgbClr val="000000"/>
                          </a:solidFill>
                          <a:effectLst/>
                          <a:latin typeface="Cambria" panose="02040503050406030204" pitchFamily="18" charset="0"/>
                          <a:ea typeface="Cambria" panose="02040503050406030204" pitchFamily="18" charset="0"/>
                        </a:rPr>
                        <a:t>10-Apr-18</a:t>
                      </a:r>
                    </a:p>
                  </a:txBody>
                  <a:tcPr marL="8353" marR="8353" marT="835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extLst>
                  <a:ext uri="{0D108BD9-81ED-4DB2-BD59-A6C34878D82A}">
                    <a16:rowId xmlns:a16="http://schemas.microsoft.com/office/drawing/2014/main" xmlns="" val="3213529696"/>
                  </a:ext>
                </a:extLst>
              </a:tr>
            </a:tbl>
          </a:graphicData>
        </a:graphic>
      </p:graphicFrame>
      <p:sp>
        <p:nvSpPr>
          <p:cNvPr id="2" name="Footer Placeholder 1">
            <a:extLst>
              <a:ext uri="{FF2B5EF4-FFF2-40B4-BE49-F238E27FC236}">
                <a16:creationId xmlns:a16="http://schemas.microsoft.com/office/drawing/2014/main" xmlns="" id="{DF7042E8-C3F2-41B3-A6EE-FFB001435A23}"/>
              </a:ext>
            </a:extLst>
          </p:cNvPr>
          <p:cNvSpPr>
            <a:spLocks noGrp="1"/>
          </p:cNvSpPr>
          <p:nvPr>
            <p:ph type="ftr" sz="quarter" idx="11"/>
          </p:nvPr>
        </p:nvSpPr>
        <p:spPr/>
        <p:txBody>
          <a:bodyPr/>
          <a:lstStyle/>
          <a:p>
            <a:r>
              <a:rPr lang="en-US"/>
              <a:t>Hiregange and Associates</a:t>
            </a:r>
            <a:endParaRPr lang="en-US" dirty="0"/>
          </a:p>
        </p:txBody>
      </p:sp>
      <p:sp>
        <p:nvSpPr>
          <p:cNvPr id="6" name="Slide Number Placeholder 3">
            <a:extLst>
              <a:ext uri="{FF2B5EF4-FFF2-40B4-BE49-F238E27FC236}">
                <a16:creationId xmlns:a16="http://schemas.microsoft.com/office/drawing/2014/main" xmlns="" id="{E2F94ED4-3C38-45A5-B0B4-D163C11F0B22}"/>
              </a:ext>
            </a:extLst>
          </p:cNvPr>
          <p:cNvSpPr txBox="1">
            <a:spLocks/>
          </p:cNvSpPr>
          <p:nvPr/>
        </p:nvSpPr>
        <p:spPr>
          <a:xfrm>
            <a:off x="8763000" y="6508754"/>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37E4FB1-AD43-40BE-A2D5-51E31E25039B}" type="slidenum">
              <a:rPr lang="en-IN" smtClean="0"/>
              <a:pPr/>
              <a:t>40</a:t>
            </a:fld>
            <a:endParaRPr lang="en-IN" dirty="0"/>
          </a:p>
        </p:txBody>
      </p:sp>
    </p:spTree>
    <p:extLst>
      <p:ext uri="{BB962C8B-B14F-4D97-AF65-F5344CB8AC3E}">
        <p14:creationId xmlns:p14="http://schemas.microsoft.com/office/powerpoint/2010/main" val="11238374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Slide Number Placeholder 3"/>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13" indent="-285737">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2942" indent="-228589">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120" indent="-228589">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298" indent="-228589">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474"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652"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8829"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006"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41</a:t>
            </a:fld>
            <a:endParaRPr lang="en-IN" altLang="en-US">
              <a:solidFill>
                <a:schemeClr val="bg1"/>
              </a:solidFill>
            </a:endParaRPr>
          </a:p>
        </p:txBody>
      </p:sp>
      <p:sp>
        <p:nvSpPr>
          <p:cNvPr id="10" name="Text Placeholder 12">
            <a:extLst>
              <a:ext uri="{FF2B5EF4-FFF2-40B4-BE49-F238E27FC236}">
                <a16:creationId xmlns:a16="http://schemas.microsoft.com/office/drawing/2014/main" xmlns="" id="{76C80FF9-3235-469E-ACC2-106988E49743}"/>
              </a:ext>
            </a:extLst>
          </p:cNvPr>
          <p:cNvSpPr>
            <a:spLocks noGrp="1"/>
          </p:cNvSpPr>
          <p:nvPr>
            <p:ph type="body" sz="quarter" idx="14"/>
          </p:nvPr>
        </p:nvSpPr>
        <p:spPr>
          <a:xfrm>
            <a:off x="201702" y="150813"/>
            <a:ext cx="11190249" cy="585787"/>
          </a:xfrm>
        </p:spPr>
        <p:txBody>
          <a:bodyPr/>
          <a:lstStyle/>
          <a:p>
            <a:r>
              <a:rPr lang="en-US" sz="3200" dirty="0"/>
              <a:t>Time of Supply of Services – Sec 13(2) Illustrations</a:t>
            </a:r>
            <a:endParaRPr lang="en-IN" sz="3200" dirty="0"/>
          </a:p>
        </p:txBody>
      </p:sp>
      <p:graphicFrame>
        <p:nvGraphicFramePr>
          <p:cNvPr id="4" name="Table 3">
            <a:extLst>
              <a:ext uri="{FF2B5EF4-FFF2-40B4-BE49-F238E27FC236}">
                <a16:creationId xmlns:a16="http://schemas.microsoft.com/office/drawing/2014/main" xmlns="" id="{85838FCE-155C-47CC-83D4-08B3E0B3163C}"/>
              </a:ext>
            </a:extLst>
          </p:cNvPr>
          <p:cNvGraphicFramePr>
            <a:graphicFrameLocks noGrp="1"/>
          </p:cNvGraphicFramePr>
          <p:nvPr>
            <p:extLst>
              <p:ext uri="{D42A27DB-BD31-4B8C-83A1-F6EECF244321}">
                <p14:modId xmlns:p14="http://schemas.microsoft.com/office/powerpoint/2010/main" val="737475518"/>
              </p:ext>
            </p:extLst>
          </p:nvPr>
        </p:nvGraphicFramePr>
        <p:xfrm>
          <a:off x="186713" y="1250593"/>
          <a:ext cx="11415679" cy="4355823"/>
        </p:xfrm>
        <a:graphic>
          <a:graphicData uri="http://schemas.openxmlformats.org/drawingml/2006/table">
            <a:tbl>
              <a:tblPr firstRow="1" firstCol="1" bandRow="1"/>
              <a:tblGrid>
                <a:gridCol w="712700">
                  <a:extLst>
                    <a:ext uri="{9D8B030D-6E8A-4147-A177-3AD203B41FA5}">
                      <a16:colId xmlns:a16="http://schemas.microsoft.com/office/drawing/2014/main" xmlns="" val="3551790628"/>
                    </a:ext>
                  </a:extLst>
                </a:gridCol>
                <a:gridCol w="2953063">
                  <a:extLst>
                    <a:ext uri="{9D8B030D-6E8A-4147-A177-3AD203B41FA5}">
                      <a16:colId xmlns:a16="http://schemas.microsoft.com/office/drawing/2014/main" xmlns="" val="2971512190"/>
                    </a:ext>
                  </a:extLst>
                </a:gridCol>
                <a:gridCol w="1469036">
                  <a:extLst>
                    <a:ext uri="{9D8B030D-6E8A-4147-A177-3AD203B41FA5}">
                      <a16:colId xmlns:a16="http://schemas.microsoft.com/office/drawing/2014/main" xmlns="" val="1595487733"/>
                    </a:ext>
                  </a:extLst>
                </a:gridCol>
                <a:gridCol w="1558977">
                  <a:extLst>
                    <a:ext uri="{9D8B030D-6E8A-4147-A177-3AD203B41FA5}">
                      <a16:colId xmlns:a16="http://schemas.microsoft.com/office/drawing/2014/main" xmlns="" val="59601953"/>
                    </a:ext>
                  </a:extLst>
                </a:gridCol>
                <a:gridCol w="1558977">
                  <a:extLst>
                    <a:ext uri="{9D8B030D-6E8A-4147-A177-3AD203B41FA5}">
                      <a16:colId xmlns:a16="http://schemas.microsoft.com/office/drawing/2014/main" xmlns="" val="1425161000"/>
                    </a:ext>
                  </a:extLst>
                </a:gridCol>
                <a:gridCol w="1543987">
                  <a:extLst>
                    <a:ext uri="{9D8B030D-6E8A-4147-A177-3AD203B41FA5}">
                      <a16:colId xmlns:a16="http://schemas.microsoft.com/office/drawing/2014/main" xmlns="" val="3760744052"/>
                    </a:ext>
                  </a:extLst>
                </a:gridCol>
                <a:gridCol w="1618939">
                  <a:extLst>
                    <a:ext uri="{9D8B030D-6E8A-4147-A177-3AD203B41FA5}">
                      <a16:colId xmlns:a16="http://schemas.microsoft.com/office/drawing/2014/main" xmlns="" val="924568927"/>
                    </a:ext>
                  </a:extLst>
                </a:gridCol>
              </a:tblGrid>
              <a:tr h="1883991">
                <a:tc>
                  <a:txBody>
                    <a:bodyPr/>
                    <a:lstStyle/>
                    <a:p>
                      <a:pPr algn="l" rtl="0" fontAlgn="ctr"/>
                      <a:r>
                        <a:rPr lang="en-IN" sz="2300" b="1" i="0" u="none" strike="noStrike" dirty="0">
                          <a:solidFill>
                            <a:srgbClr val="FFFFFF"/>
                          </a:solidFill>
                          <a:effectLst/>
                          <a:latin typeface="Cambria" panose="02040503050406030204" pitchFamily="18" charset="0"/>
                        </a:rPr>
                        <a:t>SNO</a:t>
                      </a:r>
                    </a:p>
                  </a:txBody>
                  <a:tcPr marL="5059" marR="5059" marT="50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rtl="0" fontAlgn="ctr"/>
                      <a:r>
                        <a:rPr lang="en-US" sz="2300" b="1" i="0" u="none" strike="noStrike">
                          <a:solidFill>
                            <a:srgbClr val="FFFFFF"/>
                          </a:solidFill>
                          <a:effectLst/>
                          <a:latin typeface="Cambria" panose="02040503050406030204" pitchFamily="18" charset="0"/>
                        </a:rPr>
                        <a:t>Based on due date for invoicing Section 13(2) r/w Section 31(2) r/w CGST rule 47</a:t>
                      </a:r>
                    </a:p>
                  </a:txBody>
                  <a:tcPr marL="5059" marR="5059" marT="50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rtl="0" fontAlgn="ctr"/>
                      <a:r>
                        <a:rPr lang="en-IN" sz="2300" b="1" i="0" u="none" strike="noStrike">
                          <a:solidFill>
                            <a:srgbClr val="FFFFFF"/>
                          </a:solidFill>
                          <a:effectLst/>
                          <a:latin typeface="Cambria" panose="02040503050406030204" pitchFamily="18" charset="0"/>
                        </a:rPr>
                        <a:t>Invoice date</a:t>
                      </a:r>
                    </a:p>
                  </a:txBody>
                  <a:tcPr marL="5059" marR="5059" marT="50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rtl="0" fontAlgn="ctr"/>
                      <a:r>
                        <a:rPr lang="en-IN" sz="2300" b="1" i="0" u="none" strike="noStrike" dirty="0">
                          <a:solidFill>
                            <a:srgbClr val="FFFFFF"/>
                          </a:solidFill>
                          <a:effectLst/>
                          <a:latin typeface="Cambria" panose="02040503050406030204" pitchFamily="18" charset="0"/>
                        </a:rPr>
                        <a:t>Commencement of service</a:t>
                      </a:r>
                    </a:p>
                  </a:txBody>
                  <a:tcPr marL="5059" marR="5059" marT="50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rtl="0" fontAlgn="ctr"/>
                      <a:r>
                        <a:rPr lang="en-IN" sz="2300" b="1" i="0" u="none" strike="noStrike">
                          <a:solidFill>
                            <a:srgbClr val="FFFFFF"/>
                          </a:solidFill>
                          <a:effectLst/>
                          <a:latin typeface="Cambria" panose="02040503050406030204" pitchFamily="18" charset="0"/>
                        </a:rPr>
                        <a:t>Completion of service</a:t>
                      </a:r>
                    </a:p>
                  </a:txBody>
                  <a:tcPr marL="5059" marR="5059" marT="50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rtl="0" fontAlgn="ctr"/>
                      <a:r>
                        <a:rPr lang="en-IN" sz="2300" b="1" i="0" u="none" strike="noStrike" dirty="0">
                          <a:solidFill>
                            <a:srgbClr val="FFFFFF"/>
                          </a:solidFill>
                          <a:effectLst/>
                          <a:latin typeface="Cambria" panose="02040503050406030204" pitchFamily="18" charset="0"/>
                        </a:rPr>
                        <a:t>Receipt of payment</a:t>
                      </a:r>
                    </a:p>
                  </a:txBody>
                  <a:tcPr marL="5059" marR="5059" marT="50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rtl="0" fontAlgn="ctr"/>
                      <a:r>
                        <a:rPr lang="en-IN" sz="2300" b="1" i="0" u="none" strike="noStrike" dirty="0">
                          <a:solidFill>
                            <a:srgbClr val="FFFFFF"/>
                          </a:solidFill>
                          <a:effectLst/>
                          <a:latin typeface="Cambria" panose="02040503050406030204" pitchFamily="18" charset="0"/>
                        </a:rPr>
                        <a:t>Time of supply</a:t>
                      </a:r>
                    </a:p>
                  </a:txBody>
                  <a:tcPr marL="5059" marR="5059" marT="50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xmlns="" val="2566986086"/>
                  </a:ext>
                </a:extLst>
              </a:tr>
              <a:tr h="714173">
                <a:tc>
                  <a:txBody>
                    <a:bodyPr/>
                    <a:lstStyle/>
                    <a:p>
                      <a:pPr algn="ctr" rtl="0" fontAlgn="ctr"/>
                      <a:r>
                        <a:rPr lang="en-IN" sz="2300" b="0" i="0" u="none" strike="noStrike">
                          <a:solidFill>
                            <a:srgbClr val="000000"/>
                          </a:solidFill>
                          <a:effectLst/>
                          <a:latin typeface="Cambria" panose="02040503050406030204" pitchFamily="18" charset="0"/>
                        </a:rPr>
                        <a:t>3</a:t>
                      </a:r>
                    </a:p>
                  </a:txBody>
                  <a:tcPr marL="5059" marR="5059" marT="50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l" rtl="0" fontAlgn="ctr"/>
                      <a:r>
                        <a:rPr lang="en-IN" sz="2300" b="0" i="0" u="none" strike="noStrike" dirty="0">
                          <a:solidFill>
                            <a:srgbClr val="000000"/>
                          </a:solidFill>
                          <a:effectLst/>
                          <a:latin typeface="Cambria" panose="02040503050406030204" pitchFamily="18" charset="0"/>
                        </a:rPr>
                        <a:t>Delayed issue of invoice</a:t>
                      </a:r>
                    </a:p>
                  </a:txBody>
                  <a:tcPr marL="5059" marR="5059" marT="50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l" rtl="0" fontAlgn="ctr"/>
                      <a:r>
                        <a:rPr lang="en-IN" sz="2300" b="0" i="0" u="none" strike="noStrike">
                          <a:solidFill>
                            <a:srgbClr val="000000"/>
                          </a:solidFill>
                          <a:effectLst/>
                          <a:latin typeface="Cambria" panose="02040503050406030204" pitchFamily="18" charset="0"/>
                        </a:rPr>
                        <a:t>26-Mar-18</a:t>
                      </a:r>
                    </a:p>
                  </a:txBody>
                  <a:tcPr marL="5059" marR="5059" marT="50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l" rtl="0" fontAlgn="ctr"/>
                      <a:r>
                        <a:rPr lang="en-IN" sz="2300" b="0" i="0" u="none" strike="noStrike">
                          <a:solidFill>
                            <a:srgbClr val="000000"/>
                          </a:solidFill>
                          <a:effectLst/>
                          <a:latin typeface="Cambria" panose="02040503050406030204" pitchFamily="18" charset="0"/>
                        </a:rPr>
                        <a:t>20-Jan-18</a:t>
                      </a:r>
                    </a:p>
                  </a:txBody>
                  <a:tcPr marL="5059" marR="5059" marT="50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l" rtl="0" fontAlgn="ctr"/>
                      <a:r>
                        <a:rPr lang="en-IN" sz="2300" b="0" i="0" u="none" strike="noStrike">
                          <a:solidFill>
                            <a:srgbClr val="000000"/>
                          </a:solidFill>
                          <a:effectLst/>
                          <a:latin typeface="Cambria" panose="02040503050406030204" pitchFamily="18" charset="0"/>
                        </a:rPr>
                        <a:t>16-Feb-18</a:t>
                      </a:r>
                    </a:p>
                  </a:txBody>
                  <a:tcPr marL="5059" marR="5059" marT="50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l" rtl="0" fontAlgn="ctr"/>
                      <a:r>
                        <a:rPr lang="en-IN" sz="2300" b="0" i="0" u="none" strike="noStrike">
                          <a:solidFill>
                            <a:srgbClr val="000000"/>
                          </a:solidFill>
                          <a:effectLst/>
                          <a:latin typeface="Cambria" panose="02040503050406030204" pitchFamily="18" charset="0"/>
                        </a:rPr>
                        <a:t>28-Apr-18</a:t>
                      </a:r>
                    </a:p>
                  </a:txBody>
                  <a:tcPr marL="5059" marR="5059" marT="50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l" rtl="0" fontAlgn="ctr"/>
                      <a:r>
                        <a:rPr lang="en-IN" sz="2300" b="0" i="0" u="none" strike="noStrike">
                          <a:solidFill>
                            <a:srgbClr val="000000"/>
                          </a:solidFill>
                          <a:effectLst/>
                          <a:latin typeface="Cambria" panose="02040503050406030204" pitchFamily="18" charset="0"/>
                        </a:rPr>
                        <a:t>16-Feb-18</a:t>
                      </a:r>
                    </a:p>
                  </a:txBody>
                  <a:tcPr marL="5059" marR="5059" marT="50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extLst>
                  <a:ext uri="{0D108BD9-81ED-4DB2-BD59-A6C34878D82A}">
                    <a16:rowId xmlns:a16="http://schemas.microsoft.com/office/drawing/2014/main" xmlns="" val="3410166096"/>
                  </a:ext>
                </a:extLst>
              </a:tr>
              <a:tr h="963087">
                <a:tc rowSpan="2">
                  <a:txBody>
                    <a:bodyPr/>
                    <a:lstStyle/>
                    <a:p>
                      <a:pPr algn="ctr" rtl="0" fontAlgn="ctr"/>
                      <a:r>
                        <a:rPr lang="en-IN" sz="2300" b="0" i="0" u="none" strike="noStrike">
                          <a:solidFill>
                            <a:srgbClr val="000000"/>
                          </a:solidFill>
                          <a:effectLst/>
                          <a:latin typeface="Cambria" panose="02040503050406030204" pitchFamily="18" charset="0"/>
                        </a:rPr>
                        <a:t>4</a:t>
                      </a:r>
                    </a:p>
                  </a:txBody>
                  <a:tcPr marL="5059" marR="5059" marT="50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rowSpan="2">
                  <a:txBody>
                    <a:bodyPr/>
                    <a:lstStyle/>
                    <a:p>
                      <a:pPr algn="l" rtl="0" fontAlgn="ctr"/>
                      <a:r>
                        <a:rPr lang="en-US" sz="2300" b="0" i="0" u="none" strike="noStrike" dirty="0">
                          <a:solidFill>
                            <a:srgbClr val="000000"/>
                          </a:solidFill>
                          <a:effectLst/>
                          <a:latin typeface="Cambria" panose="02040503050406030204" pitchFamily="18" charset="0"/>
                        </a:rPr>
                        <a:t>Advance received, invoice for full amount issued on same day (40% advance, 60% post supply payment)</a:t>
                      </a:r>
                    </a:p>
                  </a:txBody>
                  <a:tcPr marL="5059" marR="5059" marT="50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rowSpan="2">
                  <a:txBody>
                    <a:bodyPr/>
                    <a:lstStyle/>
                    <a:p>
                      <a:pPr algn="ctr" rtl="0" fontAlgn="ctr"/>
                      <a:r>
                        <a:rPr lang="en-IN" sz="2300" b="0" i="0" u="none" strike="noStrike">
                          <a:solidFill>
                            <a:srgbClr val="000000"/>
                          </a:solidFill>
                          <a:effectLst/>
                          <a:latin typeface="Cambria" panose="02040503050406030204" pitchFamily="18" charset="0"/>
                        </a:rPr>
                        <a:t>30-Apr-18</a:t>
                      </a:r>
                    </a:p>
                  </a:txBody>
                  <a:tcPr marL="5059" marR="5059" marT="50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rowSpan="2">
                  <a:txBody>
                    <a:bodyPr/>
                    <a:lstStyle/>
                    <a:p>
                      <a:pPr algn="ctr" rtl="0" fontAlgn="ctr"/>
                      <a:r>
                        <a:rPr lang="en-IN" sz="2300" b="0" i="0" u="none" strike="noStrike">
                          <a:solidFill>
                            <a:srgbClr val="000000"/>
                          </a:solidFill>
                          <a:effectLst/>
                          <a:latin typeface="Cambria" panose="02040503050406030204" pitchFamily="18" charset="0"/>
                        </a:rPr>
                        <a:t>30-Mar-18</a:t>
                      </a:r>
                    </a:p>
                  </a:txBody>
                  <a:tcPr marL="5059" marR="5059" marT="50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rowSpan="2">
                  <a:txBody>
                    <a:bodyPr/>
                    <a:lstStyle/>
                    <a:p>
                      <a:pPr algn="ctr" rtl="0" fontAlgn="ctr"/>
                      <a:r>
                        <a:rPr lang="en-IN" sz="2300" b="0" i="0" u="none" strike="noStrike">
                          <a:solidFill>
                            <a:srgbClr val="000000"/>
                          </a:solidFill>
                          <a:effectLst/>
                          <a:latin typeface="Cambria" panose="02040503050406030204" pitchFamily="18" charset="0"/>
                        </a:rPr>
                        <a:t>03-Apr-18</a:t>
                      </a:r>
                    </a:p>
                  </a:txBody>
                  <a:tcPr marL="5059" marR="5059" marT="50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a:txBody>
                    <a:bodyPr/>
                    <a:lstStyle/>
                    <a:p>
                      <a:pPr algn="ctr" rtl="0" fontAlgn="ctr"/>
                      <a:r>
                        <a:rPr lang="en-IN" sz="2300" b="0" i="0" u="none" strike="noStrike">
                          <a:solidFill>
                            <a:srgbClr val="000000"/>
                          </a:solidFill>
                          <a:effectLst/>
                          <a:latin typeface="Cambria" panose="02040503050406030204" pitchFamily="18" charset="0"/>
                        </a:rPr>
                        <a:t>30-Apr-18</a:t>
                      </a:r>
                    </a:p>
                  </a:txBody>
                  <a:tcPr marL="5059" marR="5059" marT="50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a:txBody>
                    <a:bodyPr/>
                    <a:lstStyle/>
                    <a:p>
                      <a:pPr algn="ctr" rtl="0" fontAlgn="ctr"/>
                      <a:r>
                        <a:rPr lang="en-IN" sz="2300" b="0" i="0" u="none" strike="noStrike">
                          <a:solidFill>
                            <a:srgbClr val="000000"/>
                          </a:solidFill>
                          <a:effectLst/>
                          <a:latin typeface="Cambria" panose="02040503050406030204" pitchFamily="18" charset="0"/>
                        </a:rPr>
                        <a:t>30-Apr-18</a:t>
                      </a:r>
                    </a:p>
                  </a:txBody>
                  <a:tcPr marL="5059" marR="5059" marT="50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extLst>
                  <a:ext uri="{0D108BD9-81ED-4DB2-BD59-A6C34878D82A}">
                    <a16:rowId xmlns:a16="http://schemas.microsoft.com/office/drawing/2014/main" xmlns="" val="2315278190"/>
                  </a:ext>
                </a:extLst>
              </a:tr>
              <a:tr h="794572">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rtl="0" fontAlgn="ctr"/>
                      <a:r>
                        <a:rPr lang="en-IN" sz="2300" b="0" i="0" u="none" strike="noStrike">
                          <a:solidFill>
                            <a:srgbClr val="000000"/>
                          </a:solidFill>
                          <a:effectLst/>
                          <a:latin typeface="Cambria" panose="02040503050406030204" pitchFamily="18" charset="0"/>
                        </a:rPr>
                        <a:t>04-May-18</a:t>
                      </a:r>
                    </a:p>
                  </a:txBody>
                  <a:tcPr marL="5059" marR="5059" marT="50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300" b="0" i="0" u="none" strike="noStrike" dirty="0">
                          <a:solidFill>
                            <a:srgbClr val="000000"/>
                          </a:solidFill>
                          <a:effectLst/>
                          <a:latin typeface="Cambria" panose="02040503050406030204" pitchFamily="18" charset="0"/>
                        </a:rPr>
                        <a:t>30-Apr-18</a:t>
                      </a:r>
                    </a:p>
                  </a:txBody>
                  <a:tcPr marL="5059" marR="5059" marT="505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extLst>
                  <a:ext uri="{0D108BD9-81ED-4DB2-BD59-A6C34878D82A}">
                    <a16:rowId xmlns:a16="http://schemas.microsoft.com/office/drawing/2014/main" xmlns="" val="3460938457"/>
                  </a:ext>
                </a:extLst>
              </a:tr>
            </a:tbl>
          </a:graphicData>
        </a:graphic>
      </p:graphicFrame>
      <p:sp>
        <p:nvSpPr>
          <p:cNvPr id="2" name="Footer Placeholder 1">
            <a:extLst>
              <a:ext uri="{FF2B5EF4-FFF2-40B4-BE49-F238E27FC236}">
                <a16:creationId xmlns:a16="http://schemas.microsoft.com/office/drawing/2014/main" xmlns="" id="{FDE71932-56B6-4C3A-BA26-943C01F4C7BB}"/>
              </a:ext>
            </a:extLst>
          </p:cNvPr>
          <p:cNvSpPr>
            <a:spLocks noGrp="1"/>
          </p:cNvSpPr>
          <p:nvPr>
            <p:ph type="ftr" sz="quarter" idx="11"/>
          </p:nvPr>
        </p:nvSpPr>
        <p:spPr/>
        <p:txBody>
          <a:bodyPr/>
          <a:lstStyle/>
          <a:p>
            <a:r>
              <a:rPr lang="en-US"/>
              <a:t>Hiregange and Associates</a:t>
            </a:r>
            <a:endParaRPr lang="en-US" dirty="0"/>
          </a:p>
        </p:txBody>
      </p:sp>
      <p:sp>
        <p:nvSpPr>
          <p:cNvPr id="6" name="Slide Number Placeholder 3">
            <a:extLst>
              <a:ext uri="{FF2B5EF4-FFF2-40B4-BE49-F238E27FC236}">
                <a16:creationId xmlns:a16="http://schemas.microsoft.com/office/drawing/2014/main" xmlns="" id="{7A61DA6F-08AA-4B00-9D60-73040BC4ACFD}"/>
              </a:ext>
            </a:extLst>
          </p:cNvPr>
          <p:cNvSpPr txBox="1">
            <a:spLocks/>
          </p:cNvSpPr>
          <p:nvPr/>
        </p:nvSpPr>
        <p:spPr>
          <a:xfrm>
            <a:off x="8763000" y="6508754"/>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37E4FB1-AD43-40BE-A2D5-51E31E25039B}" type="slidenum">
              <a:rPr lang="en-IN" smtClean="0"/>
              <a:pPr/>
              <a:t>41</a:t>
            </a:fld>
            <a:endParaRPr lang="en-IN" dirty="0"/>
          </a:p>
        </p:txBody>
      </p:sp>
    </p:spTree>
    <p:extLst>
      <p:ext uri="{BB962C8B-B14F-4D97-AF65-F5344CB8AC3E}">
        <p14:creationId xmlns:p14="http://schemas.microsoft.com/office/powerpoint/2010/main" val="11259731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Slide Number Placeholder 3"/>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13" indent="-285737">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2942" indent="-228589">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120" indent="-228589">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298" indent="-228589">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474"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652"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8829"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006"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42</a:t>
            </a:fld>
            <a:endParaRPr lang="en-IN" altLang="en-US">
              <a:solidFill>
                <a:schemeClr val="bg1"/>
              </a:solidFill>
            </a:endParaRPr>
          </a:p>
        </p:txBody>
      </p:sp>
      <p:sp>
        <p:nvSpPr>
          <p:cNvPr id="10" name="Text Placeholder 12">
            <a:extLst>
              <a:ext uri="{FF2B5EF4-FFF2-40B4-BE49-F238E27FC236}">
                <a16:creationId xmlns:a16="http://schemas.microsoft.com/office/drawing/2014/main" xmlns="" id="{76C80FF9-3235-469E-ACC2-106988E49743}"/>
              </a:ext>
            </a:extLst>
          </p:cNvPr>
          <p:cNvSpPr>
            <a:spLocks noGrp="1"/>
          </p:cNvSpPr>
          <p:nvPr>
            <p:ph type="body" sz="quarter" idx="14"/>
          </p:nvPr>
        </p:nvSpPr>
        <p:spPr>
          <a:xfrm>
            <a:off x="201702" y="150813"/>
            <a:ext cx="11190249" cy="585787"/>
          </a:xfrm>
        </p:spPr>
        <p:txBody>
          <a:bodyPr/>
          <a:lstStyle/>
          <a:p>
            <a:r>
              <a:rPr lang="en-US" sz="3200" dirty="0"/>
              <a:t>Time of Supply of Services – Sec 13(2) Illustrations</a:t>
            </a:r>
            <a:endParaRPr lang="en-IN" sz="3200" dirty="0"/>
          </a:p>
        </p:txBody>
      </p:sp>
      <p:graphicFrame>
        <p:nvGraphicFramePr>
          <p:cNvPr id="6" name="Table 5">
            <a:extLst>
              <a:ext uri="{FF2B5EF4-FFF2-40B4-BE49-F238E27FC236}">
                <a16:creationId xmlns:a16="http://schemas.microsoft.com/office/drawing/2014/main" xmlns="" id="{9FD50283-3FBF-4734-B18E-974253E24313}"/>
              </a:ext>
            </a:extLst>
          </p:cNvPr>
          <p:cNvGraphicFramePr>
            <a:graphicFrameLocks noGrp="1"/>
          </p:cNvGraphicFramePr>
          <p:nvPr>
            <p:extLst>
              <p:ext uri="{D42A27DB-BD31-4B8C-83A1-F6EECF244321}">
                <p14:modId xmlns:p14="http://schemas.microsoft.com/office/powerpoint/2010/main" val="452844503"/>
              </p:ext>
            </p:extLst>
          </p:nvPr>
        </p:nvGraphicFramePr>
        <p:xfrm>
          <a:off x="389755" y="1377806"/>
          <a:ext cx="10658000" cy="3808793"/>
        </p:xfrm>
        <a:graphic>
          <a:graphicData uri="http://schemas.openxmlformats.org/drawingml/2006/table">
            <a:tbl>
              <a:tblPr firstRow="1" firstCol="1" bandRow="1"/>
              <a:tblGrid>
                <a:gridCol w="974351">
                  <a:extLst>
                    <a:ext uri="{9D8B030D-6E8A-4147-A177-3AD203B41FA5}">
                      <a16:colId xmlns:a16="http://schemas.microsoft.com/office/drawing/2014/main" xmlns="" val="4126495024"/>
                    </a:ext>
                  </a:extLst>
                </a:gridCol>
                <a:gridCol w="2791725">
                  <a:extLst>
                    <a:ext uri="{9D8B030D-6E8A-4147-A177-3AD203B41FA5}">
                      <a16:colId xmlns:a16="http://schemas.microsoft.com/office/drawing/2014/main" xmlns="" val="860715232"/>
                    </a:ext>
                  </a:extLst>
                </a:gridCol>
                <a:gridCol w="1782611">
                  <a:extLst>
                    <a:ext uri="{9D8B030D-6E8A-4147-A177-3AD203B41FA5}">
                      <a16:colId xmlns:a16="http://schemas.microsoft.com/office/drawing/2014/main" xmlns="" val="2512630520"/>
                    </a:ext>
                  </a:extLst>
                </a:gridCol>
                <a:gridCol w="1782611">
                  <a:extLst>
                    <a:ext uri="{9D8B030D-6E8A-4147-A177-3AD203B41FA5}">
                      <a16:colId xmlns:a16="http://schemas.microsoft.com/office/drawing/2014/main" xmlns="" val="1644600182"/>
                    </a:ext>
                  </a:extLst>
                </a:gridCol>
                <a:gridCol w="1669627">
                  <a:extLst>
                    <a:ext uri="{9D8B030D-6E8A-4147-A177-3AD203B41FA5}">
                      <a16:colId xmlns:a16="http://schemas.microsoft.com/office/drawing/2014/main" xmlns="" val="3123707270"/>
                    </a:ext>
                  </a:extLst>
                </a:gridCol>
                <a:gridCol w="1657075">
                  <a:extLst>
                    <a:ext uri="{9D8B030D-6E8A-4147-A177-3AD203B41FA5}">
                      <a16:colId xmlns:a16="http://schemas.microsoft.com/office/drawing/2014/main" xmlns="" val="446520778"/>
                    </a:ext>
                  </a:extLst>
                </a:gridCol>
              </a:tblGrid>
              <a:tr h="1555491">
                <a:tc>
                  <a:txBody>
                    <a:bodyPr/>
                    <a:lstStyle/>
                    <a:p>
                      <a:pPr algn="ctr" rtl="0" fontAlgn="ctr"/>
                      <a:r>
                        <a:rPr lang="en-IN" sz="2300" b="1" i="0" u="none" strike="noStrike">
                          <a:solidFill>
                            <a:srgbClr val="FFFFFF"/>
                          </a:solidFill>
                          <a:effectLst/>
                          <a:latin typeface="Cambria" panose="02040503050406030204" pitchFamily="18" charset="0"/>
                        </a:rPr>
                        <a:t>SNO</a:t>
                      </a:r>
                    </a:p>
                  </a:txBody>
                  <a:tcPr marL="7264" marR="7264" marT="72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2060"/>
                    </a:solidFill>
                  </a:tcPr>
                </a:tc>
                <a:tc>
                  <a:txBody>
                    <a:bodyPr/>
                    <a:lstStyle/>
                    <a:p>
                      <a:pPr algn="ctr" rtl="0" fontAlgn="ctr"/>
                      <a:r>
                        <a:rPr lang="en-US" sz="2300" b="1" i="0" u="none" strike="noStrike">
                          <a:solidFill>
                            <a:srgbClr val="FFFFFF"/>
                          </a:solidFill>
                          <a:effectLst/>
                          <a:latin typeface="Cambria" panose="02040503050406030204" pitchFamily="18" charset="0"/>
                        </a:rPr>
                        <a:t>Continuous supply of servicesSection 13(2) r/w Section 31(5)</a:t>
                      </a:r>
                    </a:p>
                  </a:txBody>
                  <a:tcPr marL="7264" marR="7264" marT="72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rtl="0" fontAlgn="ctr"/>
                      <a:r>
                        <a:rPr lang="en-IN" sz="2300" b="1" i="0" u="none" strike="noStrike">
                          <a:solidFill>
                            <a:srgbClr val="FFFFFF"/>
                          </a:solidFill>
                          <a:effectLst/>
                          <a:latin typeface="Cambria" panose="02040503050406030204" pitchFamily="18" charset="0"/>
                        </a:rPr>
                        <a:t>Invoice date</a:t>
                      </a:r>
                    </a:p>
                  </a:txBody>
                  <a:tcPr marL="7264" marR="7264" marT="72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rtl="0" fontAlgn="ctr"/>
                      <a:r>
                        <a:rPr lang="en-IN" sz="2300" b="1" i="0" u="none" strike="noStrike">
                          <a:solidFill>
                            <a:srgbClr val="FFFFFF"/>
                          </a:solidFill>
                          <a:effectLst/>
                          <a:latin typeface="Cambria" panose="02040503050406030204" pitchFamily="18" charset="0"/>
                        </a:rPr>
                        <a:t>Date as per contract</a:t>
                      </a:r>
                    </a:p>
                  </a:txBody>
                  <a:tcPr marL="7264" marR="7264" marT="72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rtl="0" fontAlgn="ctr"/>
                      <a:r>
                        <a:rPr lang="en-IN" sz="2300" b="1" i="0" u="none" strike="noStrike">
                          <a:solidFill>
                            <a:srgbClr val="FFFFFF"/>
                          </a:solidFill>
                          <a:effectLst/>
                          <a:latin typeface="Cambria" panose="02040503050406030204" pitchFamily="18" charset="0"/>
                        </a:rPr>
                        <a:t>Receipt of payment</a:t>
                      </a:r>
                    </a:p>
                  </a:txBody>
                  <a:tcPr marL="7264" marR="7264" marT="72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rtl="0" fontAlgn="ctr"/>
                      <a:r>
                        <a:rPr lang="en-IN" sz="2300" b="1" i="0" u="none" strike="noStrike" dirty="0">
                          <a:solidFill>
                            <a:srgbClr val="FFFFFF"/>
                          </a:solidFill>
                          <a:effectLst/>
                          <a:latin typeface="Cambria" panose="02040503050406030204" pitchFamily="18" charset="0"/>
                        </a:rPr>
                        <a:t>Time of supply</a:t>
                      </a:r>
                    </a:p>
                  </a:txBody>
                  <a:tcPr marL="7264" marR="7264" marT="72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xmlns="" val="2396282385"/>
                  </a:ext>
                </a:extLst>
              </a:tr>
              <a:tr h="617851">
                <a:tc rowSpan="4">
                  <a:txBody>
                    <a:bodyPr/>
                    <a:lstStyle/>
                    <a:p>
                      <a:pPr algn="ctr" rtl="0" fontAlgn="ctr"/>
                      <a:r>
                        <a:rPr lang="en-IN" sz="2300" b="0" i="0" u="none" strike="noStrike" dirty="0">
                          <a:solidFill>
                            <a:srgbClr val="000000"/>
                          </a:solidFill>
                          <a:effectLst/>
                          <a:latin typeface="Cambria" panose="02040503050406030204" pitchFamily="18" charset="0"/>
                        </a:rPr>
                        <a:t>5</a:t>
                      </a:r>
                    </a:p>
                  </a:txBody>
                  <a:tcPr marL="7264" marR="7264" marT="72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rowSpan="4">
                  <a:txBody>
                    <a:bodyPr/>
                    <a:lstStyle/>
                    <a:p>
                      <a:pPr algn="ctr" rtl="0" fontAlgn="ctr"/>
                      <a:r>
                        <a:rPr lang="en-US" sz="2300" b="0" i="0" u="none" strike="noStrike">
                          <a:solidFill>
                            <a:srgbClr val="000000"/>
                          </a:solidFill>
                          <a:effectLst/>
                          <a:latin typeface="Cambria" panose="02040503050406030204" pitchFamily="18" charset="0"/>
                        </a:rPr>
                        <a:t>Section 31(5)(a)</a:t>
                      </a:r>
                      <a:br>
                        <a:rPr lang="en-US" sz="2300" b="0" i="0" u="none" strike="noStrike">
                          <a:solidFill>
                            <a:srgbClr val="000000"/>
                          </a:solidFill>
                          <a:effectLst/>
                          <a:latin typeface="Cambria" panose="02040503050406030204" pitchFamily="18" charset="0"/>
                        </a:rPr>
                      </a:br>
                      <a:r>
                        <a:rPr lang="en-US" sz="2300" b="0" i="0" u="none" strike="noStrike">
                          <a:solidFill>
                            <a:srgbClr val="000000"/>
                          </a:solidFill>
                          <a:effectLst/>
                          <a:latin typeface="Cambria" panose="02040503050406030204" pitchFamily="18" charset="0"/>
                        </a:rPr>
                        <a:t>Contract provides for payments monthly on the 10th of succeeding month</a:t>
                      </a:r>
                    </a:p>
                  </a:txBody>
                  <a:tcPr marL="7264" marR="7264" marT="72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300" b="0" i="0" u="none" strike="noStrike">
                          <a:solidFill>
                            <a:srgbClr val="000000"/>
                          </a:solidFill>
                          <a:effectLst/>
                          <a:latin typeface="Cambria" panose="02040503050406030204" pitchFamily="18" charset="0"/>
                        </a:rPr>
                        <a:t>02-Feb-18</a:t>
                      </a:r>
                    </a:p>
                  </a:txBody>
                  <a:tcPr marL="7264" marR="7264" marT="72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300" b="0" i="0" u="none" strike="noStrike">
                          <a:solidFill>
                            <a:srgbClr val="000000"/>
                          </a:solidFill>
                          <a:effectLst/>
                          <a:latin typeface="Cambria" panose="02040503050406030204" pitchFamily="18" charset="0"/>
                        </a:rPr>
                        <a:t>10-Feb-18</a:t>
                      </a:r>
                    </a:p>
                  </a:txBody>
                  <a:tcPr marL="7264" marR="7264" marT="72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300" b="0" i="0" u="none" strike="noStrike">
                          <a:solidFill>
                            <a:srgbClr val="000000"/>
                          </a:solidFill>
                          <a:effectLst/>
                          <a:latin typeface="Cambria" panose="02040503050406030204" pitchFamily="18" charset="0"/>
                        </a:rPr>
                        <a:t>15-Feb-18</a:t>
                      </a:r>
                    </a:p>
                  </a:txBody>
                  <a:tcPr marL="7264" marR="7264" marT="72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300" b="0" i="0" u="none" strike="noStrike">
                          <a:solidFill>
                            <a:srgbClr val="000000"/>
                          </a:solidFill>
                          <a:effectLst/>
                          <a:latin typeface="Cambria" panose="02040503050406030204" pitchFamily="18" charset="0"/>
                        </a:rPr>
                        <a:t>02-Feb-18</a:t>
                      </a:r>
                    </a:p>
                  </a:txBody>
                  <a:tcPr marL="7264" marR="7264" marT="72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extLst>
                  <a:ext uri="{0D108BD9-81ED-4DB2-BD59-A6C34878D82A}">
                    <a16:rowId xmlns:a16="http://schemas.microsoft.com/office/drawing/2014/main" xmlns="" val="3910856123"/>
                  </a:ext>
                </a:extLst>
              </a:tr>
              <a:tr h="609176">
                <a:tc vMerge="1">
                  <a:txBody>
                    <a:bodyPr/>
                    <a:lstStyle/>
                    <a:p>
                      <a:endParaRPr lang="en-IN"/>
                    </a:p>
                  </a:txBody>
                  <a:tcPr/>
                </a:tc>
                <a:tc vMerge="1">
                  <a:txBody>
                    <a:bodyPr/>
                    <a:lstStyle/>
                    <a:p>
                      <a:endParaRPr lang="en-IN"/>
                    </a:p>
                  </a:txBody>
                  <a:tcPr/>
                </a:tc>
                <a:tc>
                  <a:txBody>
                    <a:bodyPr/>
                    <a:lstStyle/>
                    <a:p>
                      <a:pPr algn="ctr" rtl="0" fontAlgn="ctr"/>
                      <a:r>
                        <a:rPr lang="en-IN" sz="2300" b="0" i="0" u="none" strike="noStrike">
                          <a:solidFill>
                            <a:srgbClr val="000000"/>
                          </a:solidFill>
                          <a:effectLst/>
                          <a:latin typeface="Cambria" panose="02040503050406030204" pitchFamily="18" charset="0"/>
                        </a:rPr>
                        <a:t>17-Feb-18</a:t>
                      </a:r>
                    </a:p>
                  </a:txBody>
                  <a:tcPr marL="7264" marR="7264" marT="72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a:txBody>
                    <a:bodyPr/>
                    <a:lstStyle/>
                    <a:p>
                      <a:pPr algn="ctr" rtl="0" fontAlgn="ctr"/>
                      <a:r>
                        <a:rPr lang="en-IN" sz="2300" b="0" i="0" u="none" strike="noStrike">
                          <a:solidFill>
                            <a:srgbClr val="000000"/>
                          </a:solidFill>
                          <a:effectLst/>
                          <a:latin typeface="Cambria" panose="02040503050406030204" pitchFamily="18" charset="0"/>
                        </a:rPr>
                        <a:t>10-Feb-18</a:t>
                      </a:r>
                    </a:p>
                  </a:txBody>
                  <a:tcPr marL="7264" marR="7264" marT="72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a:txBody>
                    <a:bodyPr/>
                    <a:lstStyle/>
                    <a:p>
                      <a:pPr algn="ctr" rtl="0" fontAlgn="ctr"/>
                      <a:r>
                        <a:rPr lang="en-IN" sz="2300" b="0" i="0" u="none" strike="noStrike">
                          <a:solidFill>
                            <a:srgbClr val="000000"/>
                          </a:solidFill>
                          <a:effectLst/>
                          <a:latin typeface="Cambria" panose="02040503050406030204" pitchFamily="18" charset="0"/>
                        </a:rPr>
                        <a:t>15-Feb-18</a:t>
                      </a:r>
                    </a:p>
                  </a:txBody>
                  <a:tcPr marL="7264" marR="7264" marT="72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a:txBody>
                    <a:bodyPr/>
                    <a:lstStyle/>
                    <a:p>
                      <a:pPr algn="ctr" rtl="0" fontAlgn="ctr"/>
                      <a:r>
                        <a:rPr lang="en-IN" sz="2300" b="0" i="0" u="none" strike="noStrike">
                          <a:solidFill>
                            <a:srgbClr val="000000"/>
                          </a:solidFill>
                          <a:effectLst/>
                          <a:latin typeface="Cambria" panose="02040503050406030204" pitchFamily="18" charset="0"/>
                        </a:rPr>
                        <a:t>10-Feb-18</a:t>
                      </a:r>
                    </a:p>
                  </a:txBody>
                  <a:tcPr marL="7264" marR="7264" marT="72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extLst>
                  <a:ext uri="{0D108BD9-81ED-4DB2-BD59-A6C34878D82A}">
                    <a16:rowId xmlns:a16="http://schemas.microsoft.com/office/drawing/2014/main" xmlns="" val="977782638"/>
                  </a:ext>
                </a:extLst>
              </a:tr>
              <a:tr h="561580">
                <a:tc vMerge="1">
                  <a:txBody>
                    <a:bodyPr/>
                    <a:lstStyle/>
                    <a:p>
                      <a:endParaRPr lang="en-IN"/>
                    </a:p>
                  </a:txBody>
                  <a:tcPr/>
                </a:tc>
                <a:tc vMerge="1">
                  <a:txBody>
                    <a:bodyPr/>
                    <a:lstStyle/>
                    <a:p>
                      <a:endParaRPr lang="en-IN"/>
                    </a:p>
                  </a:txBody>
                  <a:tcPr/>
                </a:tc>
                <a:tc>
                  <a:txBody>
                    <a:bodyPr/>
                    <a:lstStyle/>
                    <a:p>
                      <a:pPr algn="ctr" rtl="0" fontAlgn="ctr"/>
                      <a:r>
                        <a:rPr lang="en-IN" sz="2300" b="0" i="0" u="none" strike="noStrike">
                          <a:solidFill>
                            <a:srgbClr val="000000"/>
                          </a:solidFill>
                          <a:effectLst/>
                          <a:latin typeface="Cambria" panose="02040503050406030204" pitchFamily="18" charset="0"/>
                        </a:rPr>
                        <a:t>10-Jan-18</a:t>
                      </a:r>
                    </a:p>
                  </a:txBody>
                  <a:tcPr marL="7264" marR="7264" marT="72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300" b="0" i="0" u="none" strike="noStrike">
                          <a:solidFill>
                            <a:srgbClr val="000000"/>
                          </a:solidFill>
                          <a:effectLst/>
                          <a:latin typeface="Cambria" panose="02040503050406030204" pitchFamily="18" charset="0"/>
                        </a:rPr>
                        <a:t>10-Jan-18</a:t>
                      </a:r>
                    </a:p>
                  </a:txBody>
                  <a:tcPr marL="7264" marR="7264" marT="72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300" b="0" i="0" u="none" strike="noStrike">
                          <a:solidFill>
                            <a:srgbClr val="000000"/>
                          </a:solidFill>
                          <a:effectLst/>
                          <a:latin typeface="Cambria" panose="02040503050406030204" pitchFamily="18" charset="0"/>
                        </a:rPr>
                        <a:t>06-Jan-18</a:t>
                      </a:r>
                    </a:p>
                  </a:txBody>
                  <a:tcPr marL="7264" marR="7264" marT="72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300" b="0" i="0" u="none" strike="noStrike">
                          <a:solidFill>
                            <a:srgbClr val="000000"/>
                          </a:solidFill>
                          <a:effectLst/>
                          <a:latin typeface="Cambria" panose="02040503050406030204" pitchFamily="18" charset="0"/>
                        </a:rPr>
                        <a:t>06-Jan-18</a:t>
                      </a:r>
                    </a:p>
                  </a:txBody>
                  <a:tcPr marL="7264" marR="7264" marT="72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extLst>
                  <a:ext uri="{0D108BD9-81ED-4DB2-BD59-A6C34878D82A}">
                    <a16:rowId xmlns:a16="http://schemas.microsoft.com/office/drawing/2014/main" xmlns="" val="3464336166"/>
                  </a:ext>
                </a:extLst>
              </a:tr>
              <a:tr h="464695">
                <a:tc vMerge="1">
                  <a:txBody>
                    <a:bodyPr/>
                    <a:lstStyle/>
                    <a:p>
                      <a:endParaRPr lang="en-IN"/>
                    </a:p>
                  </a:txBody>
                  <a:tcPr/>
                </a:tc>
                <a:tc vMerge="1">
                  <a:txBody>
                    <a:bodyPr/>
                    <a:lstStyle/>
                    <a:p>
                      <a:endParaRPr lang="en-IN"/>
                    </a:p>
                  </a:txBody>
                  <a:tcPr/>
                </a:tc>
                <a:tc>
                  <a:txBody>
                    <a:bodyPr/>
                    <a:lstStyle/>
                    <a:p>
                      <a:pPr algn="ctr" rtl="0" fontAlgn="ctr"/>
                      <a:r>
                        <a:rPr lang="en-IN" sz="2300" b="0" i="0" u="none" strike="noStrike">
                          <a:solidFill>
                            <a:srgbClr val="000000"/>
                          </a:solidFill>
                          <a:effectLst/>
                          <a:latin typeface="Cambria" panose="02040503050406030204" pitchFamily="18" charset="0"/>
                        </a:rPr>
                        <a:t>12-Feb-18</a:t>
                      </a:r>
                    </a:p>
                  </a:txBody>
                  <a:tcPr marL="7264" marR="7264" marT="72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a:txBody>
                    <a:bodyPr/>
                    <a:lstStyle/>
                    <a:p>
                      <a:pPr algn="ctr" rtl="0" fontAlgn="ctr"/>
                      <a:r>
                        <a:rPr lang="en-IN" sz="2300" b="0" i="0" u="none" strike="noStrike">
                          <a:solidFill>
                            <a:srgbClr val="000000"/>
                          </a:solidFill>
                          <a:effectLst/>
                          <a:latin typeface="Cambria" panose="02040503050406030204" pitchFamily="18" charset="0"/>
                        </a:rPr>
                        <a:t>10-Feb-18</a:t>
                      </a:r>
                    </a:p>
                  </a:txBody>
                  <a:tcPr marL="7264" marR="7264" marT="72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a:txBody>
                    <a:bodyPr/>
                    <a:lstStyle/>
                    <a:p>
                      <a:pPr algn="ctr" rtl="0" fontAlgn="ctr"/>
                      <a:r>
                        <a:rPr lang="en-IN" sz="2300" b="0" i="0" u="none" strike="noStrike">
                          <a:solidFill>
                            <a:srgbClr val="000000"/>
                          </a:solidFill>
                          <a:effectLst/>
                          <a:latin typeface="Cambria" panose="02040503050406030204" pitchFamily="18" charset="0"/>
                        </a:rPr>
                        <a:t>25-Feb-18</a:t>
                      </a:r>
                    </a:p>
                  </a:txBody>
                  <a:tcPr marL="7264" marR="7264" marT="72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a:txBody>
                    <a:bodyPr/>
                    <a:lstStyle/>
                    <a:p>
                      <a:pPr algn="ctr" rtl="0" fontAlgn="ctr"/>
                      <a:r>
                        <a:rPr lang="en-IN" sz="2300" b="0" i="0" u="none" strike="noStrike" dirty="0">
                          <a:solidFill>
                            <a:srgbClr val="000000"/>
                          </a:solidFill>
                          <a:effectLst/>
                          <a:latin typeface="Cambria" panose="02040503050406030204" pitchFamily="18" charset="0"/>
                        </a:rPr>
                        <a:t>10-Feb-18</a:t>
                      </a:r>
                    </a:p>
                  </a:txBody>
                  <a:tcPr marL="7264" marR="7264" marT="72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extLst>
                  <a:ext uri="{0D108BD9-81ED-4DB2-BD59-A6C34878D82A}">
                    <a16:rowId xmlns:a16="http://schemas.microsoft.com/office/drawing/2014/main" xmlns="" val="2111303731"/>
                  </a:ext>
                </a:extLst>
              </a:tr>
            </a:tbl>
          </a:graphicData>
        </a:graphic>
      </p:graphicFrame>
      <p:sp>
        <p:nvSpPr>
          <p:cNvPr id="2" name="Footer Placeholder 1">
            <a:extLst>
              <a:ext uri="{FF2B5EF4-FFF2-40B4-BE49-F238E27FC236}">
                <a16:creationId xmlns:a16="http://schemas.microsoft.com/office/drawing/2014/main" xmlns="" id="{944264B7-8CC3-4A00-AB58-F40278985E1E}"/>
              </a:ext>
            </a:extLst>
          </p:cNvPr>
          <p:cNvSpPr>
            <a:spLocks noGrp="1"/>
          </p:cNvSpPr>
          <p:nvPr>
            <p:ph type="ftr" sz="quarter" idx="11"/>
          </p:nvPr>
        </p:nvSpPr>
        <p:spPr/>
        <p:txBody>
          <a:bodyPr/>
          <a:lstStyle/>
          <a:p>
            <a:r>
              <a:rPr lang="en-US"/>
              <a:t>Hiregange and Associates</a:t>
            </a:r>
            <a:endParaRPr lang="en-US" dirty="0"/>
          </a:p>
        </p:txBody>
      </p:sp>
      <p:sp>
        <p:nvSpPr>
          <p:cNvPr id="7" name="Slide Number Placeholder 3">
            <a:extLst>
              <a:ext uri="{FF2B5EF4-FFF2-40B4-BE49-F238E27FC236}">
                <a16:creationId xmlns:a16="http://schemas.microsoft.com/office/drawing/2014/main" xmlns="" id="{C40A60B4-E8E5-4B06-9494-0DA3C5625987}"/>
              </a:ext>
            </a:extLst>
          </p:cNvPr>
          <p:cNvSpPr txBox="1">
            <a:spLocks/>
          </p:cNvSpPr>
          <p:nvPr/>
        </p:nvSpPr>
        <p:spPr>
          <a:xfrm>
            <a:off x="8763000" y="6508754"/>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37E4FB1-AD43-40BE-A2D5-51E31E25039B}" type="slidenum">
              <a:rPr lang="en-IN" smtClean="0"/>
              <a:pPr/>
              <a:t>42</a:t>
            </a:fld>
            <a:endParaRPr lang="en-IN" dirty="0"/>
          </a:p>
        </p:txBody>
      </p:sp>
    </p:spTree>
    <p:extLst>
      <p:ext uri="{BB962C8B-B14F-4D97-AF65-F5344CB8AC3E}">
        <p14:creationId xmlns:p14="http://schemas.microsoft.com/office/powerpoint/2010/main" val="39017317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E5110CF9-21F4-4863-983C-B3A5B5EDF2CC}"/>
              </a:ext>
            </a:extLst>
          </p:cNvPr>
          <p:cNvSpPr>
            <a:spLocks noGrp="1"/>
          </p:cNvSpPr>
          <p:nvPr>
            <p:ph type="body" sz="quarter" idx="14"/>
          </p:nvPr>
        </p:nvSpPr>
        <p:spPr>
          <a:xfrm>
            <a:off x="327027" y="-59045"/>
            <a:ext cx="10525855" cy="667380"/>
          </a:xfrm>
        </p:spPr>
        <p:txBody>
          <a:bodyPr/>
          <a:lstStyle/>
          <a:p>
            <a:r>
              <a:rPr lang="en-US" sz="3000" dirty="0"/>
              <a:t> Time of Supply of Goods / Services - Reverse Charge – Sec 12(3) / 13(3)</a:t>
            </a:r>
            <a:endParaRPr lang="en-IN" sz="3000" dirty="0"/>
          </a:p>
        </p:txBody>
      </p:sp>
      <p:sp>
        <p:nvSpPr>
          <p:cNvPr id="63493" name="Slide Number Placeholder 3"/>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13" indent="-285737">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2942" indent="-228589">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120" indent="-228589">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298" indent="-228589">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474"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652"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8829"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006"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43</a:t>
            </a:fld>
            <a:endParaRPr lang="en-IN" altLang="en-US">
              <a:solidFill>
                <a:schemeClr val="bg1"/>
              </a:solidFill>
            </a:endParaRPr>
          </a:p>
        </p:txBody>
      </p:sp>
      <p:graphicFrame>
        <p:nvGraphicFramePr>
          <p:cNvPr id="6" name="Diagram 5"/>
          <p:cNvGraphicFramePr/>
          <p:nvPr>
            <p:extLst>
              <p:ext uri="{D42A27DB-BD31-4B8C-83A1-F6EECF244321}">
                <p14:modId xmlns:p14="http://schemas.microsoft.com/office/powerpoint/2010/main" val="1013646022"/>
              </p:ext>
            </p:extLst>
          </p:nvPr>
        </p:nvGraphicFramePr>
        <p:xfrm>
          <a:off x="512067" y="1280161"/>
          <a:ext cx="11137391" cy="4364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174172" y="5644604"/>
            <a:ext cx="11335659" cy="1107996"/>
          </a:xfrm>
          <a:prstGeom prst="rect">
            <a:avLst/>
          </a:prstGeom>
        </p:spPr>
        <p:txBody>
          <a:bodyPr wrap="square">
            <a:spAutoFit/>
          </a:bodyPr>
          <a:lstStyle/>
          <a:p>
            <a:pPr marL="85721" lvl="1" algn="just">
              <a:spcBef>
                <a:spcPts val="1200"/>
              </a:spcBef>
              <a:spcAft>
                <a:spcPts val="600"/>
              </a:spcAft>
            </a:pPr>
            <a:r>
              <a:rPr lang="en-IN" sz="2200" kern="0" dirty="0">
                <a:latin typeface="Cambria" panose="02040503050406030204" pitchFamily="18" charset="0"/>
                <a:ea typeface="Cambria" panose="02040503050406030204" pitchFamily="18" charset="0"/>
              </a:rPr>
              <a:t>In case of import of services from an associated enterprises the time of supply is the date of entry in the books of account of recipient of supply OR date of payment, whichever is earlier. (2nd proviso to Section 13(3) of CGST Act).</a:t>
            </a:r>
            <a:endParaRPr lang="en-US" sz="2200" kern="0" dirty="0">
              <a:latin typeface="Cambria" panose="02040503050406030204" pitchFamily="18" charset="0"/>
              <a:ea typeface="Cambria" panose="02040503050406030204" pitchFamily="18" charset="0"/>
            </a:endParaRPr>
          </a:p>
        </p:txBody>
      </p:sp>
      <p:sp>
        <p:nvSpPr>
          <p:cNvPr id="2" name="Footer Placeholder 1">
            <a:extLst>
              <a:ext uri="{FF2B5EF4-FFF2-40B4-BE49-F238E27FC236}">
                <a16:creationId xmlns:a16="http://schemas.microsoft.com/office/drawing/2014/main" xmlns="" id="{F71DCF8C-AABA-4AE9-9F43-269DDDCE2520}"/>
              </a:ext>
            </a:extLst>
          </p:cNvPr>
          <p:cNvSpPr>
            <a:spLocks noGrp="1"/>
          </p:cNvSpPr>
          <p:nvPr>
            <p:ph type="ftr" sz="quarter" idx="11"/>
          </p:nvPr>
        </p:nvSpPr>
        <p:spPr>
          <a:xfrm>
            <a:off x="-212551" y="6532814"/>
            <a:ext cx="4114800" cy="365125"/>
          </a:xfrm>
        </p:spPr>
        <p:txBody>
          <a:bodyPr/>
          <a:lstStyle/>
          <a:p>
            <a:r>
              <a:rPr lang="en-US"/>
              <a:t>Hiregange and Associates</a:t>
            </a:r>
            <a:endParaRPr lang="en-US" dirty="0"/>
          </a:p>
        </p:txBody>
      </p:sp>
      <p:sp>
        <p:nvSpPr>
          <p:cNvPr id="7" name="Slide Number Placeholder 3">
            <a:extLst>
              <a:ext uri="{FF2B5EF4-FFF2-40B4-BE49-F238E27FC236}">
                <a16:creationId xmlns:a16="http://schemas.microsoft.com/office/drawing/2014/main" xmlns="" id="{AB7E34D9-4580-4CFA-985C-FA4C3091107F}"/>
              </a:ext>
            </a:extLst>
          </p:cNvPr>
          <p:cNvSpPr txBox="1">
            <a:spLocks/>
          </p:cNvSpPr>
          <p:nvPr/>
        </p:nvSpPr>
        <p:spPr>
          <a:xfrm>
            <a:off x="8763000" y="6508754"/>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37E4FB1-AD43-40BE-A2D5-51E31E25039B}" type="slidenum">
              <a:rPr lang="en-IN" smtClean="0"/>
              <a:pPr/>
              <a:t>43</a:t>
            </a:fld>
            <a:endParaRPr lang="en-IN" dirty="0"/>
          </a:p>
        </p:txBody>
      </p:sp>
    </p:spTree>
    <p:extLst>
      <p:ext uri="{BB962C8B-B14F-4D97-AF65-F5344CB8AC3E}">
        <p14:creationId xmlns:p14="http://schemas.microsoft.com/office/powerpoint/2010/main" val="13179232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E5110CF9-21F4-4863-983C-B3A5B5EDF2CC}"/>
              </a:ext>
            </a:extLst>
          </p:cNvPr>
          <p:cNvSpPr>
            <a:spLocks noGrp="1"/>
          </p:cNvSpPr>
          <p:nvPr>
            <p:ph type="body" sz="quarter" idx="14"/>
          </p:nvPr>
        </p:nvSpPr>
        <p:spPr>
          <a:xfrm>
            <a:off x="327027" y="-59045"/>
            <a:ext cx="10525855" cy="667380"/>
          </a:xfrm>
        </p:spPr>
        <p:txBody>
          <a:bodyPr/>
          <a:lstStyle/>
          <a:p>
            <a:r>
              <a:rPr lang="en-US" sz="3000" dirty="0"/>
              <a:t> Time of Supply of Goods / Services - Reverse Charge – Sec 12(3) / 13(3)</a:t>
            </a:r>
            <a:endParaRPr lang="en-IN" sz="3000" dirty="0"/>
          </a:p>
        </p:txBody>
      </p:sp>
      <p:graphicFrame>
        <p:nvGraphicFramePr>
          <p:cNvPr id="8" name="Table 7">
            <a:extLst>
              <a:ext uri="{FF2B5EF4-FFF2-40B4-BE49-F238E27FC236}">
                <a16:creationId xmlns:a16="http://schemas.microsoft.com/office/drawing/2014/main" xmlns="" id="{BFECEA72-DBC7-4654-809B-714FC85F53BE}"/>
              </a:ext>
            </a:extLst>
          </p:cNvPr>
          <p:cNvGraphicFramePr>
            <a:graphicFrameLocks noGrp="1"/>
          </p:cNvGraphicFramePr>
          <p:nvPr>
            <p:extLst>
              <p:ext uri="{D42A27DB-BD31-4B8C-83A1-F6EECF244321}">
                <p14:modId xmlns:p14="http://schemas.microsoft.com/office/powerpoint/2010/main" val="1841102713"/>
              </p:ext>
            </p:extLst>
          </p:nvPr>
        </p:nvGraphicFramePr>
        <p:xfrm>
          <a:off x="327026" y="1307097"/>
          <a:ext cx="11020533" cy="4029407"/>
        </p:xfrm>
        <a:graphic>
          <a:graphicData uri="http://schemas.openxmlformats.org/drawingml/2006/table">
            <a:tbl>
              <a:tblPr firstRow="1" firstCol="1" bandRow="1"/>
              <a:tblGrid>
                <a:gridCol w="896877">
                  <a:extLst>
                    <a:ext uri="{9D8B030D-6E8A-4147-A177-3AD203B41FA5}">
                      <a16:colId xmlns:a16="http://schemas.microsoft.com/office/drawing/2014/main" xmlns="" val="4153907935"/>
                    </a:ext>
                  </a:extLst>
                </a:gridCol>
                <a:gridCol w="1965759">
                  <a:extLst>
                    <a:ext uri="{9D8B030D-6E8A-4147-A177-3AD203B41FA5}">
                      <a16:colId xmlns:a16="http://schemas.microsoft.com/office/drawing/2014/main" xmlns="" val="1122374558"/>
                    </a:ext>
                  </a:extLst>
                </a:gridCol>
                <a:gridCol w="1832047">
                  <a:extLst>
                    <a:ext uri="{9D8B030D-6E8A-4147-A177-3AD203B41FA5}">
                      <a16:colId xmlns:a16="http://schemas.microsoft.com/office/drawing/2014/main" xmlns="" val="4176217173"/>
                    </a:ext>
                  </a:extLst>
                </a:gridCol>
                <a:gridCol w="1632603">
                  <a:extLst>
                    <a:ext uri="{9D8B030D-6E8A-4147-A177-3AD203B41FA5}">
                      <a16:colId xmlns:a16="http://schemas.microsoft.com/office/drawing/2014/main" xmlns="" val="3010662772"/>
                    </a:ext>
                  </a:extLst>
                </a:gridCol>
                <a:gridCol w="1634036">
                  <a:extLst>
                    <a:ext uri="{9D8B030D-6E8A-4147-A177-3AD203B41FA5}">
                      <a16:colId xmlns:a16="http://schemas.microsoft.com/office/drawing/2014/main" xmlns="" val="2210292406"/>
                    </a:ext>
                  </a:extLst>
                </a:gridCol>
                <a:gridCol w="1621751">
                  <a:extLst>
                    <a:ext uri="{9D8B030D-6E8A-4147-A177-3AD203B41FA5}">
                      <a16:colId xmlns:a16="http://schemas.microsoft.com/office/drawing/2014/main" xmlns="" val="3752467000"/>
                    </a:ext>
                  </a:extLst>
                </a:gridCol>
                <a:gridCol w="1437460">
                  <a:extLst>
                    <a:ext uri="{9D8B030D-6E8A-4147-A177-3AD203B41FA5}">
                      <a16:colId xmlns:a16="http://schemas.microsoft.com/office/drawing/2014/main" xmlns="" val="446907410"/>
                    </a:ext>
                  </a:extLst>
                </a:gridCol>
              </a:tblGrid>
              <a:tr h="1770739">
                <a:tc>
                  <a:txBody>
                    <a:bodyPr/>
                    <a:lstStyle/>
                    <a:p>
                      <a:pPr algn="l" fontAlgn="ctr"/>
                      <a:r>
                        <a:rPr lang="en-IN" sz="2300" b="1" i="0" u="none" strike="noStrike">
                          <a:solidFill>
                            <a:srgbClr val="FFFFFF"/>
                          </a:solidFill>
                          <a:effectLst/>
                          <a:latin typeface="Cambria" panose="02040503050406030204" pitchFamily="18" charset="0"/>
                        </a:rPr>
                        <a:t>SNO</a:t>
                      </a:r>
                    </a:p>
                  </a:txBody>
                  <a:tcPr marL="8511" marR="8511" marT="85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rtl="0" fontAlgn="ctr"/>
                      <a:r>
                        <a:rPr lang="en-IN" sz="2300" b="1" i="0" u="none" strike="noStrike">
                          <a:solidFill>
                            <a:srgbClr val="FFFFFF"/>
                          </a:solidFill>
                          <a:effectLst/>
                          <a:latin typeface="Cambria" panose="02040503050406030204" pitchFamily="18" charset="0"/>
                        </a:rPr>
                        <a:t>Reverse charge Section 12(3)</a:t>
                      </a:r>
                    </a:p>
                  </a:txBody>
                  <a:tcPr marL="8511" marR="8511" marT="85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rtl="0" fontAlgn="ctr"/>
                      <a:r>
                        <a:rPr lang="en-US" sz="2300" b="1" i="0" u="none" strike="noStrike">
                          <a:solidFill>
                            <a:srgbClr val="FFFFFF"/>
                          </a:solidFill>
                          <a:effectLst/>
                          <a:latin typeface="Cambria" panose="02040503050406030204" pitchFamily="18" charset="0"/>
                        </a:rPr>
                        <a:t>Date of invoice issued by supplier</a:t>
                      </a:r>
                    </a:p>
                  </a:txBody>
                  <a:tcPr marL="8511" marR="8511" marT="85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rtl="0" fontAlgn="ctr"/>
                      <a:r>
                        <a:rPr lang="en-IN" sz="2300" b="1" i="0" u="none" strike="noStrike">
                          <a:solidFill>
                            <a:srgbClr val="FFFFFF"/>
                          </a:solidFill>
                          <a:effectLst/>
                          <a:latin typeface="Cambria" panose="02040503050406030204" pitchFamily="18" charset="0"/>
                        </a:rPr>
                        <a:t>Removal of goods</a:t>
                      </a:r>
                    </a:p>
                  </a:txBody>
                  <a:tcPr marL="8511" marR="8511" marT="85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rtl="0" fontAlgn="ctr"/>
                      <a:r>
                        <a:rPr lang="en-IN" sz="2300" b="1" i="0" u="none" strike="noStrike">
                          <a:solidFill>
                            <a:srgbClr val="FFFFFF"/>
                          </a:solidFill>
                          <a:effectLst/>
                          <a:latin typeface="Cambria" panose="02040503050406030204" pitchFamily="18" charset="0"/>
                        </a:rPr>
                        <a:t>Receipt of goods</a:t>
                      </a:r>
                    </a:p>
                  </a:txBody>
                  <a:tcPr marL="8511" marR="8511" marT="85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rtl="0" fontAlgn="ctr"/>
                      <a:r>
                        <a:rPr lang="en-IN" sz="2300" b="1" i="0" u="none" strike="noStrike">
                          <a:solidFill>
                            <a:srgbClr val="FFFFFF"/>
                          </a:solidFill>
                          <a:effectLst/>
                          <a:latin typeface="Cambria" panose="02040503050406030204" pitchFamily="18" charset="0"/>
                        </a:rPr>
                        <a:t>Payment by recipient</a:t>
                      </a:r>
                    </a:p>
                  </a:txBody>
                  <a:tcPr marL="8511" marR="8511" marT="85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rtl="0" fontAlgn="ctr"/>
                      <a:r>
                        <a:rPr lang="en-IN" sz="2300" b="1" i="0" u="none" strike="noStrike" dirty="0">
                          <a:solidFill>
                            <a:srgbClr val="FFFFFF"/>
                          </a:solidFill>
                          <a:effectLst/>
                          <a:latin typeface="Cambria" panose="02040503050406030204" pitchFamily="18" charset="0"/>
                        </a:rPr>
                        <a:t>Time of supply</a:t>
                      </a:r>
                    </a:p>
                  </a:txBody>
                  <a:tcPr marL="8511" marR="8511" marT="85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xmlns="" val="2148990304"/>
                  </a:ext>
                </a:extLst>
              </a:tr>
              <a:tr h="466464">
                <a:tc>
                  <a:txBody>
                    <a:bodyPr/>
                    <a:lstStyle/>
                    <a:p>
                      <a:pPr algn="ctr" rtl="0" fontAlgn="ctr"/>
                      <a:r>
                        <a:rPr lang="en-IN" sz="2300" b="0" i="0" u="none" strike="noStrike">
                          <a:solidFill>
                            <a:srgbClr val="000000"/>
                          </a:solidFill>
                          <a:effectLst/>
                          <a:latin typeface="Cambria" panose="02040503050406030204" pitchFamily="18" charset="0"/>
                        </a:rPr>
                        <a:t>1</a:t>
                      </a:r>
                    </a:p>
                  </a:txBody>
                  <a:tcPr marL="8511" marR="8511" marT="85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l" rtl="0" fontAlgn="ctr"/>
                      <a:r>
                        <a:rPr lang="en-IN" sz="2300" b="0" i="0" u="none" strike="noStrike">
                          <a:solidFill>
                            <a:srgbClr val="000000"/>
                          </a:solidFill>
                          <a:effectLst/>
                          <a:latin typeface="Cambria" panose="02040503050406030204" pitchFamily="18" charset="0"/>
                        </a:rPr>
                        <a:t>General</a:t>
                      </a:r>
                    </a:p>
                  </a:txBody>
                  <a:tcPr marL="8511" marR="8511" marT="85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300" b="0" i="0" u="none" strike="noStrike">
                          <a:solidFill>
                            <a:srgbClr val="000000"/>
                          </a:solidFill>
                          <a:effectLst/>
                          <a:latin typeface="Cambria" panose="02040503050406030204" pitchFamily="18" charset="0"/>
                        </a:rPr>
                        <a:t>31-Oct-17</a:t>
                      </a:r>
                    </a:p>
                  </a:txBody>
                  <a:tcPr marL="8511" marR="8511" marT="85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300" b="0" i="0" u="none" strike="noStrike">
                          <a:solidFill>
                            <a:srgbClr val="000000"/>
                          </a:solidFill>
                          <a:effectLst/>
                          <a:latin typeface="Cambria" panose="02040503050406030204" pitchFamily="18" charset="0"/>
                        </a:rPr>
                        <a:t>31-Oct-17</a:t>
                      </a:r>
                    </a:p>
                  </a:txBody>
                  <a:tcPr marL="8511" marR="8511" marT="85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300" b="0" i="0" u="none" strike="noStrike">
                          <a:solidFill>
                            <a:srgbClr val="000000"/>
                          </a:solidFill>
                          <a:effectLst/>
                          <a:latin typeface="Cambria" panose="02040503050406030204" pitchFamily="18" charset="0"/>
                        </a:rPr>
                        <a:t>20-Nov-17</a:t>
                      </a:r>
                    </a:p>
                  </a:txBody>
                  <a:tcPr marL="8511" marR="8511" marT="85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300" b="0" i="0" u="none" strike="noStrike">
                          <a:solidFill>
                            <a:srgbClr val="000000"/>
                          </a:solidFill>
                          <a:effectLst/>
                          <a:latin typeface="Cambria" panose="02040503050406030204" pitchFamily="18" charset="0"/>
                        </a:rPr>
                        <a:t>30-Nov-17</a:t>
                      </a:r>
                    </a:p>
                  </a:txBody>
                  <a:tcPr marL="8511" marR="8511" marT="85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300" b="0" i="0" u="none" strike="noStrike">
                          <a:solidFill>
                            <a:srgbClr val="000000"/>
                          </a:solidFill>
                          <a:effectLst/>
                          <a:latin typeface="Cambria" panose="02040503050406030204" pitchFamily="18" charset="0"/>
                        </a:rPr>
                        <a:t>20-Nov-17</a:t>
                      </a:r>
                    </a:p>
                  </a:txBody>
                  <a:tcPr marL="8511" marR="8511" marT="85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extLst>
                  <a:ext uri="{0D108BD9-81ED-4DB2-BD59-A6C34878D82A}">
                    <a16:rowId xmlns:a16="http://schemas.microsoft.com/office/drawing/2014/main" xmlns="" val="2472059596"/>
                  </a:ext>
                </a:extLst>
              </a:tr>
              <a:tr h="454189">
                <a:tc>
                  <a:txBody>
                    <a:bodyPr/>
                    <a:lstStyle/>
                    <a:p>
                      <a:pPr algn="ctr" rtl="0" fontAlgn="ctr"/>
                      <a:r>
                        <a:rPr lang="en-IN" sz="2300" b="0" i="0" u="none" strike="noStrike">
                          <a:solidFill>
                            <a:srgbClr val="000000"/>
                          </a:solidFill>
                          <a:effectLst/>
                          <a:latin typeface="Cambria" panose="02040503050406030204" pitchFamily="18" charset="0"/>
                        </a:rPr>
                        <a:t>2</a:t>
                      </a:r>
                    </a:p>
                  </a:txBody>
                  <a:tcPr marL="8511" marR="8511" marT="85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a:txBody>
                    <a:bodyPr/>
                    <a:lstStyle/>
                    <a:p>
                      <a:pPr algn="l" rtl="0" fontAlgn="ctr"/>
                      <a:r>
                        <a:rPr lang="en-IN" sz="2300" b="0" i="0" u="none" strike="noStrike">
                          <a:solidFill>
                            <a:srgbClr val="000000"/>
                          </a:solidFill>
                          <a:effectLst/>
                          <a:latin typeface="Cambria" panose="02040503050406030204" pitchFamily="18" charset="0"/>
                        </a:rPr>
                        <a:t>Advance paid</a:t>
                      </a:r>
                    </a:p>
                  </a:txBody>
                  <a:tcPr marL="8511" marR="8511" marT="85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a:txBody>
                    <a:bodyPr/>
                    <a:lstStyle/>
                    <a:p>
                      <a:pPr algn="ctr" rtl="0" fontAlgn="ctr"/>
                      <a:r>
                        <a:rPr lang="en-IN" sz="2300" b="0" i="0" u="none" strike="noStrike">
                          <a:solidFill>
                            <a:srgbClr val="000000"/>
                          </a:solidFill>
                          <a:effectLst/>
                          <a:latin typeface="Cambria" panose="02040503050406030204" pitchFamily="18" charset="0"/>
                        </a:rPr>
                        <a:t>31-Oct-17</a:t>
                      </a:r>
                    </a:p>
                  </a:txBody>
                  <a:tcPr marL="8511" marR="8511" marT="85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a:txBody>
                    <a:bodyPr/>
                    <a:lstStyle/>
                    <a:p>
                      <a:pPr algn="ctr" rtl="0" fontAlgn="ctr"/>
                      <a:r>
                        <a:rPr lang="en-IN" sz="2300" b="0" i="0" u="none" strike="noStrike">
                          <a:solidFill>
                            <a:srgbClr val="000000"/>
                          </a:solidFill>
                          <a:effectLst/>
                          <a:latin typeface="Cambria" panose="02040503050406030204" pitchFamily="18" charset="0"/>
                        </a:rPr>
                        <a:t>31-Oct-17</a:t>
                      </a:r>
                    </a:p>
                  </a:txBody>
                  <a:tcPr marL="8511" marR="8511" marT="85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a:txBody>
                    <a:bodyPr/>
                    <a:lstStyle/>
                    <a:p>
                      <a:pPr algn="ctr" rtl="0" fontAlgn="ctr"/>
                      <a:r>
                        <a:rPr lang="en-IN" sz="2300" b="0" i="0" u="none" strike="noStrike">
                          <a:solidFill>
                            <a:srgbClr val="000000"/>
                          </a:solidFill>
                          <a:effectLst/>
                          <a:latin typeface="Cambria" panose="02040503050406030204" pitchFamily="18" charset="0"/>
                        </a:rPr>
                        <a:t>20-Nov-17</a:t>
                      </a:r>
                    </a:p>
                  </a:txBody>
                  <a:tcPr marL="8511" marR="8511" marT="85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a:txBody>
                    <a:bodyPr/>
                    <a:lstStyle/>
                    <a:p>
                      <a:pPr algn="ctr" rtl="0" fontAlgn="ctr"/>
                      <a:r>
                        <a:rPr lang="en-IN" sz="2300" b="0" i="0" u="none" strike="noStrike">
                          <a:solidFill>
                            <a:srgbClr val="000000"/>
                          </a:solidFill>
                          <a:effectLst/>
                          <a:latin typeface="Cambria" panose="02040503050406030204" pitchFamily="18" charset="0"/>
                        </a:rPr>
                        <a:t>05-Nov-17</a:t>
                      </a:r>
                    </a:p>
                  </a:txBody>
                  <a:tcPr marL="8511" marR="8511" marT="85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a:txBody>
                    <a:bodyPr/>
                    <a:lstStyle/>
                    <a:p>
                      <a:pPr algn="ctr" rtl="0" fontAlgn="ctr"/>
                      <a:r>
                        <a:rPr lang="en-IN" sz="2300" b="0" i="0" u="none" strike="noStrike">
                          <a:solidFill>
                            <a:srgbClr val="000000"/>
                          </a:solidFill>
                          <a:effectLst/>
                          <a:latin typeface="Cambria" panose="02040503050406030204" pitchFamily="18" charset="0"/>
                        </a:rPr>
                        <a:t>05-Nov-17</a:t>
                      </a:r>
                    </a:p>
                  </a:txBody>
                  <a:tcPr marL="8511" marR="8511" marT="85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extLst>
                  <a:ext uri="{0D108BD9-81ED-4DB2-BD59-A6C34878D82A}">
                    <a16:rowId xmlns:a16="http://schemas.microsoft.com/office/drawing/2014/main" xmlns="" val="1830946749"/>
                  </a:ext>
                </a:extLst>
              </a:tr>
              <a:tr h="1338015">
                <a:tc>
                  <a:txBody>
                    <a:bodyPr/>
                    <a:lstStyle/>
                    <a:p>
                      <a:pPr algn="ctr" rtl="0" fontAlgn="ctr"/>
                      <a:r>
                        <a:rPr lang="en-IN" sz="2300" b="0" i="0" u="none" strike="noStrike">
                          <a:solidFill>
                            <a:srgbClr val="000000"/>
                          </a:solidFill>
                          <a:effectLst/>
                          <a:latin typeface="Cambria" panose="02040503050406030204" pitchFamily="18" charset="0"/>
                        </a:rPr>
                        <a:t>3</a:t>
                      </a:r>
                    </a:p>
                  </a:txBody>
                  <a:tcPr marL="8511" marR="8511" marT="85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l" rtl="0" fontAlgn="ctr"/>
                      <a:r>
                        <a:rPr lang="en-US" sz="2300" b="0" i="0" u="none" strike="noStrike">
                          <a:solidFill>
                            <a:srgbClr val="000000"/>
                          </a:solidFill>
                          <a:effectLst/>
                          <a:latin typeface="Cambria" panose="02040503050406030204" pitchFamily="18" charset="0"/>
                        </a:rPr>
                        <a:t>No payment made for the supply</a:t>
                      </a:r>
                    </a:p>
                  </a:txBody>
                  <a:tcPr marL="8511" marR="8511" marT="85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300" b="0" i="0" u="none" strike="noStrike">
                          <a:solidFill>
                            <a:srgbClr val="000000"/>
                          </a:solidFill>
                          <a:effectLst/>
                          <a:latin typeface="Cambria" panose="02040503050406030204" pitchFamily="18" charset="0"/>
                        </a:rPr>
                        <a:t>31-Oct-17</a:t>
                      </a:r>
                    </a:p>
                  </a:txBody>
                  <a:tcPr marL="8511" marR="8511" marT="85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300" b="0" i="0" u="none" strike="noStrike">
                          <a:solidFill>
                            <a:srgbClr val="000000"/>
                          </a:solidFill>
                          <a:effectLst/>
                          <a:latin typeface="Cambria" panose="02040503050406030204" pitchFamily="18" charset="0"/>
                        </a:rPr>
                        <a:t>30-Dec-17</a:t>
                      </a:r>
                    </a:p>
                  </a:txBody>
                  <a:tcPr marL="8511" marR="8511" marT="85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300" b="0" i="0" u="none" strike="noStrike" dirty="0">
                          <a:solidFill>
                            <a:srgbClr val="000000"/>
                          </a:solidFill>
                          <a:effectLst/>
                          <a:latin typeface="Cambria" panose="02040503050406030204" pitchFamily="18" charset="0"/>
                        </a:rPr>
                        <a:t>05-Jan-18</a:t>
                      </a:r>
                    </a:p>
                  </a:txBody>
                  <a:tcPr marL="8511" marR="8511" marT="85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300" b="0" i="0" u="none" strike="noStrike">
                          <a:solidFill>
                            <a:srgbClr val="000000"/>
                          </a:solidFill>
                          <a:effectLst/>
                          <a:latin typeface="Cambria" panose="02040503050406030204" pitchFamily="18" charset="0"/>
                        </a:rPr>
                        <a:t>-</a:t>
                      </a:r>
                    </a:p>
                  </a:txBody>
                  <a:tcPr marL="8511" marR="8511" marT="85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300" b="0" i="0" u="none" strike="noStrike" dirty="0">
                          <a:solidFill>
                            <a:srgbClr val="000000"/>
                          </a:solidFill>
                          <a:effectLst/>
                          <a:latin typeface="Cambria" panose="02040503050406030204" pitchFamily="18" charset="0"/>
                        </a:rPr>
                        <a:t>30-Nov-17</a:t>
                      </a:r>
                    </a:p>
                  </a:txBody>
                  <a:tcPr marL="8511" marR="8511" marT="85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extLst>
                  <a:ext uri="{0D108BD9-81ED-4DB2-BD59-A6C34878D82A}">
                    <a16:rowId xmlns:a16="http://schemas.microsoft.com/office/drawing/2014/main" xmlns="" val="4288632163"/>
                  </a:ext>
                </a:extLst>
              </a:tr>
            </a:tbl>
          </a:graphicData>
        </a:graphic>
      </p:graphicFrame>
      <p:sp>
        <p:nvSpPr>
          <p:cNvPr id="2" name="Footer Placeholder 1">
            <a:extLst>
              <a:ext uri="{FF2B5EF4-FFF2-40B4-BE49-F238E27FC236}">
                <a16:creationId xmlns:a16="http://schemas.microsoft.com/office/drawing/2014/main" xmlns="" id="{BE8EA3B3-E4E1-483D-A6BD-836E7095F2D7}"/>
              </a:ext>
            </a:extLst>
          </p:cNvPr>
          <p:cNvSpPr>
            <a:spLocks noGrp="1"/>
          </p:cNvSpPr>
          <p:nvPr>
            <p:ph type="ftr" sz="quarter" idx="11"/>
          </p:nvPr>
        </p:nvSpPr>
        <p:spPr/>
        <p:txBody>
          <a:bodyPr/>
          <a:lstStyle/>
          <a:p>
            <a:r>
              <a:rPr lang="en-US"/>
              <a:t>Hiregange and Associates</a:t>
            </a:r>
            <a:endParaRPr lang="en-US" dirty="0"/>
          </a:p>
        </p:txBody>
      </p:sp>
      <p:sp>
        <p:nvSpPr>
          <p:cNvPr id="6" name="Slide Number Placeholder 3">
            <a:extLst>
              <a:ext uri="{FF2B5EF4-FFF2-40B4-BE49-F238E27FC236}">
                <a16:creationId xmlns:a16="http://schemas.microsoft.com/office/drawing/2014/main" xmlns="" id="{AFE2FFF0-8525-440F-BB78-2C824C8DF602}"/>
              </a:ext>
            </a:extLst>
          </p:cNvPr>
          <p:cNvSpPr txBox="1">
            <a:spLocks/>
          </p:cNvSpPr>
          <p:nvPr/>
        </p:nvSpPr>
        <p:spPr>
          <a:xfrm>
            <a:off x="8763000" y="6508754"/>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37E4FB1-AD43-40BE-A2D5-51E31E25039B}" type="slidenum">
              <a:rPr lang="en-IN" smtClean="0"/>
              <a:pPr/>
              <a:t>44</a:t>
            </a:fld>
            <a:endParaRPr lang="en-IN" dirty="0"/>
          </a:p>
        </p:txBody>
      </p:sp>
    </p:spTree>
    <p:extLst>
      <p:ext uri="{BB962C8B-B14F-4D97-AF65-F5344CB8AC3E}">
        <p14:creationId xmlns:p14="http://schemas.microsoft.com/office/powerpoint/2010/main" val="5079539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E5110CF9-21F4-4863-983C-B3A5B5EDF2CC}"/>
              </a:ext>
            </a:extLst>
          </p:cNvPr>
          <p:cNvSpPr>
            <a:spLocks noGrp="1"/>
          </p:cNvSpPr>
          <p:nvPr>
            <p:ph type="body" sz="quarter" idx="14"/>
          </p:nvPr>
        </p:nvSpPr>
        <p:spPr>
          <a:xfrm>
            <a:off x="327027" y="-59045"/>
            <a:ext cx="10525855" cy="667380"/>
          </a:xfrm>
        </p:spPr>
        <p:txBody>
          <a:bodyPr/>
          <a:lstStyle/>
          <a:p>
            <a:r>
              <a:rPr lang="en-US" sz="3000" dirty="0"/>
              <a:t> Time of Supply of Goods / Services - Reverse Charge – Sec 12(3) / 13(3)</a:t>
            </a:r>
            <a:endParaRPr lang="en-IN" sz="3000" dirty="0"/>
          </a:p>
        </p:txBody>
      </p:sp>
      <p:graphicFrame>
        <p:nvGraphicFramePr>
          <p:cNvPr id="6" name="Table 5">
            <a:extLst>
              <a:ext uri="{FF2B5EF4-FFF2-40B4-BE49-F238E27FC236}">
                <a16:creationId xmlns:a16="http://schemas.microsoft.com/office/drawing/2014/main" xmlns="" id="{A3390637-BB3F-4AE8-838E-48BCAEC05EF5}"/>
              </a:ext>
            </a:extLst>
          </p:cNvPr>
          <p:cNvGraphicFramePr>
            <a:graphicFrameLocks noGrp="1"/>
          </p:cNvGraphicFramePr>
          <p:nvPr>
            <p:extLst>
              <p:ext uri="{D42A27DB-BD31-4B8C-83A1-F6EECF244321}">
                <p14:modId xmlns:p14="http://schemas.microsoft.com/office/powerpoint/2010/main" val="465487727"/>
              </p:ext>
            </p:extLst>
          </p:nvPr>
        </p:nvGraphicFramePr>
        <p:xfrm>
          <a:off x="282055" y="1131762"/>
          <a:ext cx="11050512" cy="5448407"/>
        </p:xfrm>
        <a:graphic>
          <a:graphicData uri="http://schemas.openxmlformats.org/drawingml/2006/table">
            <a:tbl>
              <a:tblPr firstRow="1" firstCol="1" bandRow="1"/>
              <a:tblGrid>
                <a:gridCol w="692307">
                  <a:extLst>
                    <a:ext uri="{9D8B030D-6E8A-4147-A177-3AD203B41FA5}">
                      <a16:colId xmlns:a16="http://schemas.microsoft.com/office/drawing/2014/main" xmlns="" val="3564097655"/>
                    </a:ext>
                  </a:extLst>
                </a:gridCol>
                <a:gridCol w="2593299">
                  <a:extLst>
                    <a:ext uri="{9D8B030D-6E8A-4147-A177-3AD203B41FA5}">
                      <a16:colId xmlns:a16="http://schemas.microsoft.com/office/drawing/2014/main" xmlns="" val="3267441719"/>
                    </a:ext>
                  </a:extLst>
                </a:gridCol>
                <a:gridCol w="1289155">
                  <a:extLst>
                    <a:ext uri="{9D8B030D-6E8A-4147-A177-3AD203B41FA5}">
                      <a16:colId xmlns:a16="http://schemas.microsoft.com/office/drawing/2014/main" xmlns="" val="1538507529"/>
                    </a:ext>
                  </a:extLst>
                </a:gridCol>
                <a:gridCol w="1603948">
                  <a:extLst>
                    <a:ext uri="{9D8B030D-6E8A-4147-A177-3AD203B41FA5}">
                      <a16:colId xmlns:a16="http://schemas.microsoft.com/office/drawing/2014/main" xmlns="" val="385934097"/>
                    </a:ext>
                  </a:extLst>
                </a:gridCol>
                <a:gridCol w="1633928">
                  <a:extLst>
                    <a:ext uri="{9D8B030D-6E8A-4147-A177-3AD203B41FA5}">
                      <a16:colId xmlns:a16="http://schemas.microsoft.com/office/drawing/2014/main" xmlns="" val="1266816537"/>
                    </a:ext>
                  </a:extLst>
                </a:gridCol>
                <a:gridCol w="1723868">
                  <a:extLst>
                    <a:ext uri="{9D8B030D-6E8A-4147-A177-3AD203B41FA5}">
                      <a16:colId xmlns:a16="http://schemas.microsoft.com/office/drawing/2014/main" xmlns="" val="261890674"/>
                    </a:ext>
                  </a:extLst>
                </a:gridCol>
                <a:gridCol w="1514007">
                  <a:extLst>
                    <a:ext uri="{9D8B030D-6E8A-4147-A177-3AD203B41FA5}">
                      <a16:colId xmlns:a16="http://schemas.microsoft.com/office/drawing/2014/main" xmlns="" val="3419478833"/>
                    </a:ext>
                  </a:extLst>
                </a:gridCol>
              </a:tblGrid>
              <a:tr h="1630885">
                <a:tc>
                  <a:txBody>
                    <a:bodyPr/>
                    <a:lstStyle/>
                    <a:p>
                      <a:pPr algn="l" rtl="0" fontAlgn="ctr"/>
                      <a:r>
                        <a:rPr lang="en-IN" sz="2100" b="0" i="0" u="none" strike="noStrike" dirty="0">
                          <a:solidFill>
                            <a:srgbClr val="FFFFFF"/>
                          </a:solidFill>
                          <a:effectLst/>
                          <a:latin typeface="Cambria" panose="02040503050406030204" pitchFamily="18" charset="0"/>
                        </a:rPr>
                        <a:t>SNO</a:t>
                      </a:r>
                    </a:p>
                  </a:txBody>
                  <a:tcPr marL="5285" marR="5285" marT="5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rtl="0" fontAlgn="ctr"/>
                      <a:r>
                        <a:rPr lang="en-IN" sz="2100" b="0" i="0" u="none" strike="noStrike" dirty="0">
                          <a:solidFill>
                            <a:srgbClr val="FFFFFF"/>
                          </a:solidFill>
                          <a:effectLst/>
                          <a:latin typeface="Cambria" panose="02040503050406030204" pitchFamily="18" charset="0"/>
                        </a:rPr>
                        <a:t>Reverse charge</a:t>
                      </a:r>
                      <a:br>
                        <a:rPr lang="en-IN" sz="2100" b="0" i="0" u="none" strike="noStrike" dirty="0">
                          <a:solidFill>
                            <a:srgbClr val="FFFFFF"/>
                          </a:solidFill>
                          <a:effectLst/>
                          <a:latin typeface="Cambria" panose="02040503050406030204" pitchFamily="18" charset="0"/>
                        </a:rPr>
                      </a:br>
                      <a:r>
                        <a:rPr lang="en-IN" sz="2100" b="0" i="0" u="none" strike="noStrike" dirty="0">
                          <a:solidFill>
                            <a:srgbClr val="FFFFFF"/>
                          </a:solidFill>
                          <a:effectLst/>
                          <a:latin typeface="Cambria" panose="02040503050406030204" pitchFamily="18" charset="0"/>
                        </a:rPr>
                        <a:t>Section 13(3)</a:t>
                      </a:r>
                    </a:p>
                  </a:txBody>
                  <a:tcPr marL="5285" marR="5285" marT="5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rtl="0" fontAlgn="ctr"/>
                      <a:r>
                        <a:rPr lang="en-US" sz="2100" b="0" i="0" u="none" strike="noStrike" dirty="0">
                          <a:solidFill>
                            <a:srgbClr val="FFFFFF"/>
                          </a:solidFill>
                          <a:effectLst/>
                          <a:latin typeface="Cambria" panose="02040503050406030204" pitchFamily="18" charset="0"/>
                        </a:rPr>
                        <a:t>Date of invoice issued by supplier</a:t>
                      </a:r>
                    </a:p>
                  </a:txBody>
                  <a:tcPr marL="5285" marR="5285" marT="5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rtl="0" fontAlgn="ctr"/>
                      <a:r>
                        <a:rPr lang="en-US" sz="2100" b="0" i="0" u="none" strike="noStrike" dirty="0">
                          <a:solidFill>
                            <a:srgbClr val="FFFFFF"/>
                          </a:solidFill>
                          <a:effectLst/>
                          <a:latin typeface="Cambria" panose="02040503050406030204" pitchFamily="18" charset="0"/>
                        </a:rPr>
                        <a:t>Date of completion of service</a:t>
                      </a:r>
                    </a:p>
                  </a:txBody>
                  <a:tcPr marL="5285" marR="5285" marT="5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rtl="0" fontAlgn="ctr"/>
                      <a:r>
                        <a:rPr lang="en-IN" sz="2100" b="0" i="0" u="none" strike="noStrike">
                          <a:solidFill>
                            <a:srgbClr val="FFFFFF"/>
                          </a:solidFill>
                          <a:effectLst/>
                          <a:latin typeface="Cambria" panose="02040503050406030204" pitchFamily="18" charset="0"/>
                        </a:rPr>
                        <a:t>Payment by recipient</a:t>
                      </a:r>
                    </a:p>
                  </a:txBody>
                  <a:tcPr marL="5285" marR="5285" marT="5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rtl="0" fontAlgn="ctr"/>
                      <a:r>
                        <a:rPr lang="en-US" sz="2100" b="0" i="0" u="none" strike="noStrike">
                          <a:solidFill>
                            <a:srgbClr val="FFFFFF"/>
                          </a:solidFill>
                          <a:effectLst/>
                          <a:latin typeface="Cambria" panose="02040503050406030204" pitchFamily="18" charset="0"/>
                        </a:rPr>
                        <a:t>Entry of receipt of services in recipient's books</a:t>
                      </a:r>
                    </a:p>
                  </a:txBody>
                  <a:tcPr marL="5285" marR="5285" marT="5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rtl="0" fontAlgn="ctr"/>
                      <a:r>
                        <a:rPr lang="en-IN" sz="2100" b="0" i="0" u="none" strike="noStrike" dirty="0">
                          <a:solidFill>
                            <a:srgbClr val="FFFFFF"/>
                          </a:solidFill>
                          <a:effectLst/>
                          <a:latin typeface="Cambria" panose="02040503050406030204" pitchFamily="18" charset="0"/>
                        </a:rPr>
                        <a:t>Time of supply</a:t>
                      </a:r>
                    </a:p>
                  </a:txBody>
                  <a:tcPr marL="5285" marR="5285" marT="5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xmlns="" val="2507108655"/>
                  </a:ext>
                </a:extLst>
              </a:tr>
              <a:tr h="330405">
                <a:tc>
                  <a:txBody>
                    <a:bodyPr/>
                    <a:lstStyle/>
                    <a:p>
                      <a:pPr algn="ctr" rtl="0" fontAlgn="ctr"/>
                      <a:r>
                        <a:rPr lang="en-IN" sz="2100" b="0" i="0" u="none" strike="noStrike">
                          <a:solidFill>
                            <a:srgbClr val="000000"/>
                          </a:solidFill>
                          <a:effectLst/>
                          <a:latin typeface="Cambria" panose="02040503050406030204" pitchFamily="18" charset="0"/>
                        </a:rPr>
                        <a:t>4</a:t>
                      </a:r>
                    </a:p>
                  </a:txBody>
                  <a:tcPr marL="5285" marR="5285" marT="5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100" b="0" i="0" u="none" strike="noStrike">
                          <a:solidFill>
                            <a:srgbClr val="000000"/>
                          </a:solidFill>
                          <a:effectLst/>
                          <a:latin typeface="Cambria" panose="02040503050406030204" pitchFamily="18" charset="0"/>
                        </a:rPr>
                        <a:t>General</a:t>
                      </a:r>
                    </a:p>
                  </a:txBody>
                  <a:tcPr marL="5285" marR="5285" marT="5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100" b="0" i="0" u="none" strike="noStrike">
                          <a:solidFill>
                            <a:srgbClr val="000000"/>
                          </a:solidFill>
                          <a:effectLst/>
                          <a:latin typeface="Cambria" panose="02040503050406030204" pitchFamily="18" charset="0"/>
                        </a:rPr>
                        <a:t>31-Oct-17</a:t>
                      </a:r>
                    </a:p>
                  </a:txBody>
                  <a:tcPr marL="5285" marR="5285" marT="5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100" b="0" i="0" u="none" strike="noStrike">
                          <a:solidFill>
                            <a:srgbClr val="000000"/>
                          </a:solidFill>
                          <a:effectLst/>
                          <a:latin typeface="Cambria" panose="02040503050406030204" pitchFamily="18" charset="0"/>
                        </a:rPr>
                        <a:t>31-Aug-17</a:t>
                      </a:r>
                    </a:p>
                  </a:txBody>
                  <a:tcPr marL="5285" marR="5285" marT="5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100" b="0" i="0" u="none" strike="noStrike">
                          <a:solidFill>
                            <a:srgbClr val="000000"/>
                          </a:solidFill>
                          <a:effectLst/>
                          <a:latin typeface="Cambria" panose="02040503050406030204" pitchFamily="18" charset="0"/>
                        </a:rPr>
                        <a:t>20-Nov-17</a:t>
                      </a:r>
                    </a:p>
                  </a:txBody>
                  <a:tcPr marL="5285" marR="5285" marT="5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100" b="0" i="0" u="none" strike="noStrike">
                          <a:solidFill>
                            <a:srgbClr val="000000"/>
                          </a:solidFill>
                          <a:effectLst/>
                          <a:latin typeface="Cambria" panose="02040503050406030204" pitchFamily="18" charset="0"/>
                        </a:rPr>
                        <a:t>30-Nov-17</a:t>
                      </a:r>
                    </a:p>
                  </a:txBody>
                  <a:tcPr marL="5285" marR="5285" marT="5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100" b="0" i="0" u="none" strike="noStrike">
                          <a:solidFill>
                            <a:srgbClr val="000000"/>
                          </a:solidFill>
                          <a:effectLst/>
                          <a:latin typeface="Cambria" panose="02040503050406030204" pitchFamily="18" charset="0"/>
                        </a:rPr>
                        <a:t>20-Nov-17</a:t>
                      </a:r>
                    </a:p>
                  </a:txBody>
                  <a:tcPr marL="5285" marR="5285" marT="5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extLst>
                  <a:ext uri="{0D108BD9-81ED-4DB2-BD59-A6C34878D82A}">
                    <a16:rowId xmlns:a16="http://schemas.microsoft.com/office/drawing/2014/main" xmlns="" val="3161150230"/>
                  </a:ext>
                </a:extLst>
              </a:tr>
              <a:tr h="330405">
                <a:tc>
                  <a:txBody>
                    <a:bodyPr/>
                    <a:lstStyle/>
                    <a:p>
                      <a:pPr algn="ctr" rtl="0" fontAlgn="ctr"/>
                      <a:r>
                        <a:rPr lang="en-IN" sz="2100" b="0" i="0" u="none" strike="noStrike">
                          <a:solidFill>
                            <a:srgbClr val="000000"/>
                          </a:solidFill>
                          <a:effectLst/>
                          <a:latin typeface="Cambria" panose="02040503050406030204" pitchFamily="18" charset="0"/>
                        </a:rPr>
                        <a:t>5</a:t>
                      </a:r>
                    </a:p>
                  </a:txBody>
                  <a:tcPr marL="5285" marR="5285" marT="5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CF6EA"/>
                    </a:solidFill>
                  </a:tcPr>
                </a:tc>
                <a:tc>
                  <a:txBody>
                    <a:bodyPr/>
                    <a:lstStyle/>
                    <a:p>
                      <a:pPr algn="ctr" rtl="0" fontAlgn="ctr"/>
                      <a:r>
                        <a:rPr lang="en-IN" sz="2100" b="0" i="0" u="none" strike="noStrike">
                          <a:solidFill>
                            <a:srgbClr val="000000"/>
                          </a:solidFill>
                          <a:effectLst/>
                          <a:latin typeface="Cambria" panose="02040503050406030204" pitchFamily="18" charset="0"/>
                        </a:rPr>
                        <a:t>Advance paid</a:t>
                      </a:r>
                    </a:p>
                  </a:txBody>
                  <a:tcPr marL="5285" marR="5285" marT="5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a:txBody>
                    <a:bodyPr/>
                    <a:lstStyle/>
                    <a:p>
                      <a:pPr algn="ctr" rtl="0" fontAlgn="ctr"/>
                      <a:r>
                        <a:rPr lang="en-IN" sz="2100" b="0" i="0" u="none" strike="noStrike">
                          <a:solidFill>
                            <a:srgbClr val="000000"/>
                          </a:solidFill>
                          <a:effectLst/>
                          <a:latin typeface="Cambria" panose="02040503050406030204" pitchFamily="18" charset="0"/>
                        </a:rPr>
                        <a:t>31-Oct-17</a:t>
                      </a:r>
                    </a:p>
                  </a:txBody>
                  <a:tcPr marL="5285" marR="5285" marT="5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a:txBody>
                    <a:bodyPr/>
                    <a:lstStyle/>
                    <a:p>
                      <a:pPr algn="ctr" rtl="0" fontAlgn="ctr"/>
                      <a:r>
                        <a:rPr lang="en-IN" sz="2100" b="0" i="0" u="none" strike="noStrike">
                          <a:solidFill>
                            <a:srgbClr val="000000"/>
                          </a:solidFill>
                          <a:effectLst/>
                          <a:latin typeface="Cambria" panose="02040503050406030204" pitchFamily="18" charset="0"/>
                        </a:rPr>
                        <a:t>31-Oct-17</a:t>
                      </a:r>
                    </a:p>
                  </a:txBody>
                  <a:tcPr marL="5285" marR="5285" marT="5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a:txBody>
                    <a:bodyPr/>
                    <a:lstStyle/>
                    <a:p>
                      <a:pPr algn="ctr" rtl="0" fontAlgn="ctr"/>
                      <a:r>
                        <a:rPr lang="en-IN" sz="2100" b="0" i="0" u="none" strike="noStrike">
                          <a:solidFill>
                            <a:srgbClr val="000000"/>
                          </a:solidFill>
                          <a:effectLst/>
                          <a:latin typeface="Cambria" panose="02040503050406030204" pitchFamily="18" charset="0"/>
                        </a:rPr>
                        <a:t>05-Nov-17</a:t>
                      </a:r>
                    </a:p>
                  </a:txBody>
                  <a:tcPr marL="5285" marR="5285" marT="5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a:txBody>
                    <a:bodyPr/>
                    <a:lstStyle/>
                    <a:p>
                      <a:pPr algn="ctr" rtl="0" fontAlgn="ctr"/>
                      <a:r>
                        <a:rPr lang="en-IN" sz="2100" b="0" i="0" u="none" strike="noStrike">
                          <a:solidFill>
                            <a:srgbClr val="000000"/>
                          </a:solidFill>
                          <a:effectLst/>
                          <a:latin typeface="Cambria" panose="02040503050406030204" pitchFamily="18" charset="0"/>
                        </a:rPr>
                        <a:t>31-Oct-17</a:t>
                      </a:r>
                    </a:p>
                  </a:txBody>
                  <a:tcPr marL="5285" marR="5285" marT="5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a:txBody>
                    <a:bodyPr/>
                    <a:lstStyle/>
                    <a:p>
                      <a:pPr algn="ctr" rtl="0" fontAlgn="ctr"/>
                      <a:r>
                        <a:rPr lang="en-IN" sz="2100" b="0" i="0" u="none" strike="noStrike">
                          <a:solidFill>
                            <a:srgbClr val="000000"/>
                          </a:solidFill>
                          <a:effectLst/>
                          <a:latin typeface="Cambria" panose="02040503050406030204" pitchFamily="18" charset="0"/>
                        </a:rPr>
                        <a:t>05-Nov-17</a:t>
                      </a:r>
                    </a:p>
                  </a:txBody>
                  <a:tcPr marL="5285" marR="5285" marT="5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extLst>
                  <a:ext uri="{0D108BD9-81ED-4DB2-BD59-A6C34878D82A}">
                    <a16:rowId xmlns:a16="http://schemas.microsoft.com/office/drawing/2014/main" xmlns="" val="2418805973"/>
                  </a:ext>
                </a:extLst>
              </a:tr>
              <a:tr h="1020632">
                <a:tc>
                  <a:txBody>
                    <a:bodyPr/>
                    <a:lstStyle/>
                    <a:p>
                      <a:pPr algn="ctr" rtl="0" fontAlgn="ctr"/>
                      <a:r>
                        <a:rPr lang="en-IN" sz="2100" b="0" i="0" u="none" strike="noStrike">
                          <a:solidFill>
                            <a:srgbClr val="000000"/>
                          </a:solidFill>
                          <a:effectLst/>
                          <a:latin typeface="Cambria" panose="02040503050406030204" pitchFamily="18" charset="0"/>
                        </a:rPr>
                        <a:t>6</a:t>
                      </a:r>
                    </a:p>
                  </a:txBody>
                  <a:tcPr marL="5285" marR="5285" marT="5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US" sz="2100" b="0" i="0" u="none" strike="noStrike">
                          <a:solidFill>
                            <a:srgbClr val="000000"/>
                          </a:solidFill>
                          <a:effectLst/>
                          <a:latin typeface="Cambria" panose="02040503050406030204" pitchFamily="18" charset="0"/>
                        </a:rPr>
                        <a:t>Delay in payment (Max. 60 days from date of invoice)</a:t>
                      </a:r>
                    </a:p>
                  </a:txBody>
                  <a:tcPr marL="5285" marR="5285" marT="5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100" b="0" i="0" u="none" strike="noStrike">
                          <a:solidFill>
                            <a:srgbClr val="000000"/>
                          </a:solidFill>
                          <a:effectLst/>
                          <a:latin typeface="Cambria" panose="02040503050406030204" pitchFamily="18" charset="0"/>
                        </a:rPr>
                        <a:t>31-Oct-17</a:t>
                      </a:r>
                    </a:p>
                  </a:txBody>
                  <a:tcPr marL="5285" marR="5285" marT="5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100" b="0" i="0" u="none" strike="noStrike">
                          <a:solidFill>
                            <a:srgbClr val="000000"/>
                          </a:solidFill>
                          <a:effectLst/>
                          <a:latin typeface="Cambria" panose="02040503050406030204" pitchFamily="18" charset="0"/>
                        </a:rPr>
                        <a:t>31-Oct-17</a:t>
                      </a:r>
                    </a:p>
                  </a:txBody>
                  <a:tcPr marL="5285" marR="5285" marT="5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100" b="0" i="0" u="none" strike="noStrike" dirty="0">
                          <a:solidFill>
                            <a:srgbClr val="000000"/>
                          </a:solidFill>
                          <a:effectLst/>
                          <a:latin typeface="Cambria" panose="02040503050406030204" pitchFamily="18" charset="0"/>
                        </a:rPr>
                        <a:t>10-Feb-18</a:t>
                      </a:r>
                    </a:p>
                  </a:txBody>
                  <a:tcPr marL="5285" marR="5285" marT="5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100" b="0" i="0" u="none" strike="noStrike">
                          <a:solidFill>
                            <a:srgbClr val="000000"/>
                          </a:solidFill>
                          <a:effectLst/>
                          <a:latin typeface="Cambria" panose="02040503050406030204" pitchFamily="18" charset="0"/>
                        </a:rPr>
                        <a:t>31-Oct-17</a:t>
                      </a:r>
                    </a:p>
                  </a:txBody>
                  <a:tcPr marL="5285" marR="5285" marT="5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100" b="0" i="0" u="none" strike="noStrike">
                          <a:solidFill>
                            <a:srgbClr val="000000"/>
                          </a:solidFill>
                          <a:effectLst/>
                          <a:latin typeface="Cambria" panose="02040503050406030204" pitchFamily="18" charset="0"/>
                        </a:rPr>
                        <a:t>31-Dec-17</a:t>
                      </a:r>
                    </a:p>
                  </a:txBody>
                  <a:tcPr marL="5285" marR="5285" marT="5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extLst>
                  <a:ext uri="{0D108BD9-81ED-4DB2-BD59-A6C34878D82A}">
                    <a16:rowId xmlns:a16="http://schemas.microsoft.com/office/drawing/2014/main" xmlns="" val="2542710366"/>
                  </a:ext>
                </a:extLst>
              </a:tr>
              <a:tr h="1122844">
                <a:tc>
                  <a:txBody>
                    <a:bodyPr/>
                    <a:lstStyle/>
                    <a:p>
                      <a:pPr algn="ctr" rtl="0" fontAlgn="ctr"/>
                      <a:r>
                        <a:rPr lang="en-IN" sz="2100" b="0" i="0" u="none" strike="noStrike">
                          <a:solidFill>
                            <a:srgbClr val="000000"/>
                          </a:solidFill>
                          <a:effectLst/>
                          <a:latin typeface="Cambria" panose="02040503050406030204" pitchFamily="18" charset="0"/>
                        </a:rPr>
                        <a:t>7</a:t>
                      </a:r>
                    </a:p>
                  </a:txBody>
                  <a:tcPr marL="5285" marR="5285" marT="5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CF6EA"/>
                    </a:solidFill>
                  </a:tcPr>
                </a:tc>
                <a:tc>
                  <a:txBody>
                    <a:bodyPr/>
                    <a:lstStyle/>
                    <a:p>
                      <a:pPr algn="ctr" rtl="0" fontAlgn="ctr"/>
                      <a:r>
                        <a:rPr lang="en-US" sz="2100" b="0" i="0" u="none" strike="noStrike">
                          <a:solidFill>
                            <a:srgbClr val="000000"/>
                          </a:solidFill>
                          <a:effectLst/>
                          <a:latin typeface="Cambria" panose="02040503050406030204" pitchFamily="18" charset="0"/>
                        </a:rPr>
                        <a:t>Service received from associated enterprise located outside India</a:t>
                      </a:r>
                    </a:p>
                  </a:txBody>
                  <a:tcPr marL="5285" marR="5285" marT="5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a:txBody>
                    <a:bodyPr/>
                    <a:lstStyle/>
                    <a:p>
                      <a:pPr algn="ctr" rtl="0" fontAlgn="ctr"/>
                      <a:r>
                        <a:rPr lang="en-IN" sz="2100" b="0" i="0" u="none" strike="noStrike">
                          <a:solidFill>
                            <a:srgbClr val="000000"/>
                          </a:solidFill>
                          <a:effectLst/>
                          <a:latin typeface="Cambria" panose="02040503050406030204" pitchFamily="18" charset="0"/>
                        </a:rPr>
                        <a:t>31-Oct-17</a:t>
                      </a:r>
                    </a:p>
                  </a:txBody>
                  <a:tcPr marL="5285" marR="5285" marT="5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a:txBody>
                    <a:bodyPr/>
                    <a:lstStyle/>
                    <a:p>
                      <a:pPr algn="ctr" rtl="0" fontAlgn="ctr"/>
                      <a:r>
                        <a:rPr lang="en-IN" sz="2100" b="0" i="0" u="none" strike="noStrike">
                          <a:solidFill>
                            <a:srgbClr val="000000"/>
                          </a:solidFill>
                          <a:effectLst/>
                          <a:latin typeface="Cambria" panose="02040503050406030204" pitchFamily="18" charset="0"/>
                        </a:rPr>
                        <a:t>30-Nov-17</a:t>
                      </a:r>
                    </a:p>
                  </a:txBody>
                  <a:tcPr marL="5285" marR="5285" marT="5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a:txBody>
                    <a:bodyPr/>
                    <a:lstStyle/>
                    <a:p>
                      <a:pPr algn="ctr" rtl="0" fontAlgn="ctr"/>
                      <a:r>
                        <a:rPr lang="en-IN" sz="2100" b="0" i="0" u="none" strike="noStrike">
                          <a:solidFill>
                            <a:srgbClr val="000000"/>
                          </a:solidFill>
                          <a:effectLst/>
                          <a:latin typeface="Cambria" panose="02040503050406030204" pitchFamily="18" charset="0"/>
                        </a:rPr>
                        <a:t>05-Apr-18</a:t>
                      </a:r>
                    </a:p>
                  </a:txBody>
                  <a:tcPr marL="5285" marR="5285" marT="5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a:txBody>
                    <a:bodyPr/>
                    <a:lstStyle/>
                    <a:p>
                      <a:pPr algn="ctr" rtl="0" fontAlgn="ctr"/>
                      <a:r>
                        <a:rPr lang="en-IN" sz="2100" b="0" i="0" u="none" strike="noStrike">
                          <a:solidFill>
                            <a:srgbClr val="000000"/>
                          </a:solidFill>
                          <a:effectLst/>
                          <a:latin typeface="Cambria" panose="02040503050406030204" pitchFamily="18" charset="0"/>
                        </a:rPr>
                        <a:t>31-Mar-18</a:t>
                      </a:r>
                    </a:p>
                  </a:txBody>
                  <a:tcPr marL="5285" marR="5285" marT="5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a:txBody>
                    <a:bodyPr/>
                    <a:lstStyle/>
                    <a:p>
                      <a:pPr algn="ctr" rtl="0" fontAlgn="ctr"/>
                      <a:r>
                        <a:rPr lang="en-IN" sz="2100" b="0" i="0" u="none" strike="noStrike">
                          <a:solidFill>
                            <a:srgbClr val="000000"/>
                          </a:solidFill>
                          <a:effectLst/>
                          <a:latin typeface="Cambria" panose="02040503050406030204" pitchFamily="18" charset="0"/>
                        </a:rPr>
                        <a:t>31-Mar-18</a:t>
                      </a:r>
                    </a:p>
                  </a:txBody>
                  <a:tcPr marL="5285" marR="5285" marT="5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extLst>
                  <a:ext uri="{0D108BD9-81ED-4DB2-BD59-A6C34878D82A}">
                    <a16:rowId xmlns:a16="http://schemas.microsoft.com/office/drawing/2014/main" xmlns="" val="770263964"/>
                  </a:ext>
                </a:extLst>
              </a:tr>
              <a:tr h="1013236">
                <a:tc>
                  <a:txBody>
                    <a:bodyPr/>
                    <a:lstStyle/>
                    <a:p>
                      <a:pPr algn="ctr" rtl="0" fontAlgn="ctr"/>
                      <a:r>
                        <a:rPr lang="en-IN" sz="2100" b="0" i="0" u="none" strike="noStrike">
                          <a:solidFill>
                            <a:srgbClr val="000000"/>
                          </a:solidFill>
                          <a:effectLst/>
                          <a:latin typeface="Cambria" panose="02040503050406030204" pitchFamily="18" charset="0"/>
                        </a:rPr>
                        <a:t>8</a:t>
                      </a:r>
                    </a:p>
                  </a:txBody>
                  <a:tcPr marL="5285" marR="5285" marT="5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D7ECD3"/>
                    </a:solidFill>
                  </a:tcPr>
                </a:tc>
                <a:tc>
                  <a:txBody>
                    <a:bodyPr/>
                    <a:lstStyle/>
                    <a:p>
                      <a:pPr algn="ctr" rtl="0" fontAlgn="ctr"/>
                      <a:r>
                        <a:rPr lang="en-US" sz="2100" b="0" i="0" u="none" strike="noStrike">
                          <a:solidFill>
                            <a:srgbClr val="000000"/>
                          </a:solidFill>
                          <a:effectLst/>
                          <a:latin typeface="Cambria" panose="02040503050406030204" pitchFamily="18" charset="0"/>
                        </a:rPr>
                        <a:t>Service by unregistered person, no payment made</a:t>
                      </a:r>
                    </a:p>
                  </a:txBody>
                  <a:tcPr marL="5285" marR="5285" marT="5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7ECD3"/>
                    </a:solidFill>
                  </a:tcPr>
                </a:tc>
                <a:tc>
                  <a:txBody>
                    <a:bodyPr/>
                    <a:lstStyle/>
                    <a:p>
                      <a:pPr algn="ctr" rtl="0" fontAlgn="ctr"/>
                      <a:r>
                        <a:rPr lang="en-IN" sz="2100" b="0" i="0" u="none" strike="noStrike">
                          <a:solidFill>
                            <a:srgbClr val="000000"/>
                          </a:solidFill>
                          <a:effectLst/>
                          <a:latin typeface="Cambria" panose="02040503050406030204" pitchFamily="18" charset="0"/>
                        </a:rPr>
                        <a:t>-</a:t>
                      </a:r>
                    </a:p>
                  </a:txBody>
                  <a:tcPr marL="5285" marR="5285" marT="5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7ECD3"/>
                    </a:solidFill>
                  </a:tcPr>
                </a:tc>
                <a:tc>
                  <a:txBody>
                    <a:bodyPr/>
                    <a:lstStyle/>
                    <a:p>
                      <a:pPr algn="ctr" rtl="0" fontAlgn="ctr"/>
                      <a:r>
                        <a:rPr lang="en-IN" sz="2100" b="0" i="0" u="none" strike="noStrike">
                          <a:solidFill>
                            <a:srgbClr val="000000"/>
                          </a:solidFill>
                          <a:effectLst/>
                          <a:latin typeface="Cambria" panose="02040503050406030204" pitchFamily="18" charset="0"/>
                        </a:rPr>
                        <a:t>30-Nov-17</a:t>
                      </a:r>
                    </a:p>
                  </a:txBody>
                  <a:tcPr marL="5285" marR="5285" marT="5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7ECD3"/>
                    </a:solidFill>
                  </a:tcPr>
                </a:tc>
                <a:tc>
                  <a:txBody>
                    <a:bodyPr/>
                    <a:lstStyle/>
                    <a:p>
                      <a:pPr algn="ctr" rtl="0" fontAlgn="ctr"/>
                      <a:r>
                        <a:rPr lang="en-IN" sz="2100" b="0" i="0" u="none" strike="noStrike">
                          <a:solidFill>
                            <a:srgbClr val="000000"/>
                          </a:solidFill>
                          <a:effectLst/>
                          <a:latin typeface="Cambria" panose="02040503050406030204" pitchFamily="18" charset="0"/>
                        </a:rPr>
                        <a:t>-</a:t>
                      </a:r>
                    </a:p>
                  </a:txBody>
                  <a:tcPr marL="5285" marR="5285" marT="5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7ECD3"/>
                    </a:solidFill>
                  </a:tcPr>
                </a:tc>
                <a:tc>
                  <a:txBody>
                    <a:bodyPr/>
                    <a:lstStyle/>
                    <a:p>
                      <a:pPr algn="ctr" rtl="0" fontAlgn="ctr"/>
                      <a:r>
                        <a:rPr lang="en-IN" sz="2100" b="0" i="0" u="none" strike="noStrike">
                          <a:solidFill>
                            <a:srgbClr val="000000"/>
                          </a:solidFill>
                          <a:effectLst/>
                          <a:latin typeface="Cambria" panose="02040503050406030204" pitchFamily="18" charset="0"/>
                        </a:rPr>
                        <a:t>05-Dec-17</a:t>
                      </a:r>
                    </a:p>
                  </a:txBody>
                  <a:tcPr marL="5285" marR="5285" marT="5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7ECD3"/>
                    </a:solidFill>
                  </a:tcPr>
                </a:tc>
                <a:tc>
                  <a:txBody>
                    <a:bodyPr/>
                    <a:lstStyle/>
                    <a:p>
                      <a:pPr algn="ctr" rtl="0" fontAlgn="ctr"/>
                      <a:r>
                        <a:rPr lang="en-IN" sz="2100" b="0" i="0" u="none" strike="noStrike" dirty="0">
                          <a:solidFill>
                            <a:srgbClr val="000000"/>
                          </a:solidFill>
                          <a:effectLst/>
                          <a:latin typeface="Cambria" panose="02040503050406030204" pitchFamily="18" charset="0"/>
                        </a:rPr>
                        <a:t>05-Dec-17</a:t>
                      </a:r>
                    </a:p>
                  </a:txBody>
                  <a:tcPr marL="5285" marR="5285" marT="5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7ECD3"/>
                    </a:solidFill>
                  </a:tcPr>
                </a:tc>
                <a:extLst>
                  <a:ext uri="{0D108BD9-81ED-4DB2-BD59-A6C34878D82A}">
                    <a16:rowId xmlns:a16="http://schemas.microsoft.com/office/drawing/2014/main" xmlns="" val="3987781878"/>
                  </a:ext>
                </a:extLst>
              </a:tr>
            </a:tbl>
          </a:graphicData>
        </a:graphic>
      </p:graphicFrame>
      <p:sp>
        <p:nvSpPr>
          <p:cNvPr id="7" name="Slide Number Placeholder 6">
            <a:extLst>
              <a:ext uri="{FF2B5EF4-FFF2-40B4-BE49-F238E27FC236}">
                <a16:creationId xmlns:a16="http://schemas.microsoft.com/office/drawing/2014/main" xmlns="" id="{EFF46088-6EFA-479B-BC7D-3C85C24B7918}"/>
              </a:ext>
            </a:extLst>
          </p:cNvPr>
          <p:cNvSpPr>
            <a:spLocks noGrp="1"/>
          </p:cNvSpPr>
          <p:nvPr>
            <p:ph type="sldNum" sz="quarter" idx="4"/>
          </p:nvPr>
        </p:nvSpPr>
        <p:spPr>
          <a:xfrm>
            <a:off x="8610600" y="6484690"/>
            <a:ext cx="2743200" cy="365125"/>
          </a:xfrm>
        </p:spPr>
        <p:txBody>
          <a:bodyPr/>
          <a:lstStyle/>
          <a:p>
            <a:fld id="{C37E4FB1-AD43-40BE-A2D5-51E31E25039B}" type="slidenum">
              <a:rPr lang="en-IN" smtClean="0"/>
              <a:pPr/>
              <a:t>45</a:t>
            </a:fld>
            <a:endParaRPr lang="en-IN" dirty="0"/>
          </a:p>
        </p:txBody>
      </p:sp>
      <p:sp>
        <p:nvSpPr>
          <p:cNvPr id="2" name="Footer Placeholder 1">
            <a:extLst>
              <a:ext uri="{FF2B5EF4-FFF2-40B4-BE49-F238E27FC236}">
                <a16:creationId xmlns:a16="http://schemas.microsoft.com/office/drawing/2014/main" xmlns="" id="{86FA8EA3-7E08-4C26-9282-52C895DED2A0}"/>
              </a:ext>
            </a:extLst>
          </p:cNvPr>
          <p:cNvSpPr>
            <a:spLocks noGrp="1"/>
          </p:cNvSpPr>
          <p:nvPr>
            <p:ph type="ftr" sz="quarter" idx="11"/>
          </p:nvPr>
        </p:nvSpPr>
        <p:spPr>
          <a:xfrm>
            <a:off x="-212551" y="6484688"/>
            <a:ext cx="4114800" cy="365125"/>
          </a:xfrm>
        </p:spPr>
        <p:txBody>
          <a:bodyPr/>
          <a:lstStyle/>
          <a:p>
            <a:r>
              <a:rPr lang="en-US" dirty="0"/>
              <a:t>Hiregange and Associates</a:t>
            </a:r>
          </a:p>
        </p:txBody>
      </p:sp>
    </p:spTree>
    <p:extLst>
      <p:ext uri="{BB962C8B-B14F-4D97-AF65-F5344CB8AC3E}">
        <p14:creationId xmlns:p14="http://schemas.microsoft.com/office/powerpoint/2010/main" val="30803379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42DACED7-109E-4684-ABF1-1B5C9F0EB886}"/>
              </a:ext>
            </a:extLst>
          </p:cNvPr>
          <p:cNvSpPr>
            <a:spLocks noGrp="1"/>
          </p:cNvSpPr>
          <p:nvPr>
            <p:ph type="body" sz="quarter" idx="14"/>
          </p:nvPr>
        </p:nvSpPr>
        <p:spPr>
          <a:xfrm>
            <a:off x="10012" y="150813"/>
            <a:ext cx="12309275" cy="585787"/>
          </a:xfrm>
        </p:spPr>
        <p:txBody>
          <a:bodyPr/>
          <a:lstStyle/>
          <a:p>
            <a:r>
              <a:rPr lang="en-IN" b="1" dirty="0"/>
              <a:t> Time of Supply of Vouchers – Sec 12(4)/13(4)</a:t>
            </a:r>
            <a:endParaRPr lang="en-IN" dirty="0"/>
          </a:p>
        </p:txBody>
      </p:sp>
      <p:sp>
        <p:nvSpPr>
          <p:cNvPr id="63493" name="Slide Number Placeholder 3"/>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13" indent="-285737">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2942" indent="-228589">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120" indent="-228589">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298" indent="-228589">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474"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652"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8829"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006"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46</a:t>
            </a:fld>
            <a:endParaRPr lang="en-IN" altLang="en-US">
              <a:solidFill>
                <a:schemeClr val="bg1"/>
              </a:solidFill>
            </a:endParaRPr>
          </a:p>
        </p:txBody>
      </p:sp>
      <p:graphicFrame>
        <p:nvGraphicFramePr>
          <p:cNvPr id="7" name="Diagram 6"/>
          <p:cNvGraphicFramePr/>
          <p:nvPr>
            <p:extLst>
              <p:ext uri="{D42A27DB-BD31-4B8C-83A1-F6EECF244321}">
                <p14:modId xmlns:p14="http://schemas.microsoft.com/office/powerpoint/2010/main" val="1376432814"/>
              </p:ext>
            </p:extLst>
          </p:nvPr>
        </p:nvGraphicFramePr>
        <p:xfrm>
          <a:off x="364865" y="1273445"/>
          <a:ext cx="10663171" cy="3976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187049" y="5540036"/>
            <a:ext cx="11335659" cy="523220"/>
          </a:xfrm>
          <a:prstGeom prst="rect">
            <a:avLst/>
          </a:prstGeom>
        </p:spPr>
        <p:txBody>
          <a:bodyPr wrap="square">
            <a:spAutoFit/>
          </a:bodyPr>
          <a:lstStyle/>
          <a:p>
            <a:pPr marL="327009" lvl="1" algn="just">
              <a:spcBef>
                <a:spcPts val="1200"/>
              </a:spcBef>
              <a:spcAft>
                <a:spcPts val="600"/>
              </a:spcAft>
            </a:pPr>
            <a:r>
              <a:rPr lang="en-US" sz="2800" b="1" kern="0" dirty="0">
                <a:latin typeface="Cambria" panose="02040503050406030204" pitchFamily="18" charset="0"/>
                <a:ea typeface="Cambria" panose="02040503050406030204" pitchFamily="18" charset="0"/>
              </a:rPr>
              <a:t>Note: </a:t>
            </a:r>
            <a:r>
              <a:rPr lang="en-US" sz="2800" kern="0" dirty="0">
                <a:latin typeface="Cambria" panose="02040503050406030204" pitchFamily="18" charset="0"/>
                <a:ea typeface="Cambria" panose="02040503050406030204" pitchFamily="18" charset="0"/>
              </a:rPr>
              <a:t>Voucher – can be for goods or services</a:t>
            </a:r>
          </a:p>
        </p:txBody>
      </p:sp>
      <p:sp>
        <p:nvSpPr>
          <p:cNvPr id="2" name="Footer Placeholder 1">
            <a:extLst>
              <a:ext uri="{FF2B5EF4-FFF2-40B4-BE49-F238E27FC236}">
                <a16:creationId xmlns:a16="http://schemas.microsoft.com/office/drawing/2014/main" xmlns="" id="{307F2824-3A05-41AE-955B-EEC05C0849D6}"/>
              </a:ext>
            </a:extLst>
          </p:cNvPr>
          <p:cNvSpPr>
            <a:spLocks noGrp="1"/>
          </p:cNvSpPr>
          <p:nvPr>
            <p:ph type="ftr" sz="quarter" idx="11"/>
          </p:nvPr>
        </p:nvSpPr>
        <p:spPr/>
        <p:txBody>
          <a:bodyPr/>
          <a:lstStyle/>
          <a:p>
            <a:r>
              <a:rPr lang="en-US"/>
              <a:t>Hiregange and Associates</a:t>
            </a:r>
            <a:endParaRPr lang="en-US" dirty="0"/>
          </a:p>
        </p:txBody>
      </p:sp>
      <p:sp>
        <p:nvSpPr>
          <p:cNvPr id="9" name="Slide Number Placeholder 3">
            <a:extLst>
              <a:ext uri="{FF2B5EF4-FFF2-40B4-BE49-F238E27FC236}">
                <a16:creationId xmlns:a16="http://schemas.microsoft.com/office/drawing/2014/main" xmlns="" id="{EB4315C2-2B07-4AAD-88CF-DC139E63E49E}"/>
              </a:ext>
            </a:extLst>
          </p:cNvPr>
          <p:cNvSpPr txBox="1">
            <a:spLocks/>
          </p:cNvSpPr>
          <p:nvPr/>
        </p:nvSpPr>
        <p:spPr>
          <a:xfrm>
            <a:off x="8763000" y="6508754"/>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37E4FB1-AD43-40BE-A2D5-51E31E25039B}" type="slidenum">
              <a:rPr lang="en-IN" smtClean="0"/>
              <a:pPr/>
              <a:t>46</a:t>
            </a:fld>
            <a:endParaRPr lang="en-IN" dirty="0"/>
          </a:p>
        </p:txBody>
      </p:sp>
    </p:spTree>
    <p:extLst>
      <p:ext uri="{BB962C8B-B14F-4D97-AF65-F5344CB8AC3E}">
        <p14:creationId xmlns:p14="http://schemas.microsoft.com/office/powerpoint/2010/main" val="28328379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42DACED7-109E-4684-ABF1-1B5C9F0EB886}"/>
              </a:ext>
            </a:extLst>
          </p:cNvPr>
          <p:cNvSpPr>
            <a:spLocks noGrp="1"/>
          </p:cNvSpPr>
          <p:nvPr>
            <p:ph type="body" sz="quarter" idx="14"/>
          </p:nvPr>
        </p:nvSpPr>
        <p:spPr>
          <a:xfrm>
            <a:off x="10012" y="150813"/>
            <a:ext cx="12309275" cy="585787"/>
          </a:xfrm>
        </p:spPr>
        <p:txBody>
          <a:bodyPr/>
          <a:lstStyle/>
          <a:p>
            <a:r>
              <a:rPr lang="en-IN" b="1" dirty="0"/>
              <a:t> Time of Supply of Vouchers – Sec 12(4)/13(4)</a:t>
            </a:r>
            <a:endParaRPr lang="en-IN" dirty="0"/>
          </a:p>
        </p:txBody>
      </p:sp>
      <p:sp>
        <p:nvSpPr>
          <p:cNvPr id="63493" name="Slide Number Placeholder 3"/>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13" indent="-285737">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2942" indent="-228589">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120" indent="-228589">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298" indent="-228589">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474"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652"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8829"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006"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47</a:t>
            </a:fld>
            <a:endParaRPr lang="en-IN" altLang="en-US">
              <a:solidFill>
                <a:schemeClr val="bg1"/>
              </a:solidFill>
            </a:endParaRPr>
          </a:p>
        </p:txBody>
      </p:sp>
      <p:graphicFrame>
        <p:nvGraphicFramePr>
          <p:cNvPr id="3" name="Table 2">
            <a:extLst>
              <a:ext uri="{FF2B5EF4-FFF2-40B4-BE49-F238E27FC236}">
                <a16:creationId xmlns:a16="http://schemas.microsoft.com/office/drawing/2014/main" xmlns="" id="{6DD0600A-66DD-4BA0-A978-BEFECA8EA2FA}"/>
              </a:ext>
            </a:extLst>
          </p:cNvPr>
          <p:cNvGraphicFramePr>
            <a:graphicFrameLocks noGrp="1"/>
          </p:cNvGraphicFramePr>
          <p:nvPr>
            <p:extLst>
              <p:ext uri="{D42A27DB-BD31-4B8C-83A1-F6EECF244321}">
                <p14:modId xmlns:p14="http://schemas.microsoft.com/office/powerpoint/2010/main" val="2395768189"/>
              </p:ext>
            </p:extLst>
          </p:nvPr>
        </p:nvGraphicFramePr>
        <p:xfrm>
          <a:off x="166161" y="1068297"/>
          <a:ext cx="11688954" cy="5340672"/>
        </p:xfrm>
        <a:graphic>
          <a:graphicData uri="http://schemas.openxmlformats.org/drawingml/2006/table">
            <a:tbl>
              <a:tblPr firstRow="1" firstCol="1" bandRow="1"/>
              <a:tblGrid>
                <a:gridCol w="654704">
                  <a:extLst>
                    <a:ext uri="{9D8B030D-6E8A-4147-A177-3AD203B41FA5}">
                      <a16:colId xmlns:a16="http://schemas.microsoft.com/office/drawing/2014/main" xmlns="" val="2945767865"/>
                    </a:ext>
                  </a:extLst>
                </a:gridCol>
                <a:gridCol w="3799261">
                  <a:extLst>
                    <a:ext uri="{9D8B030D-6E8A-4147-A177-3AD203B41FA5}">
                      <a16:colId xmlns:a16="http://schemas.microsoft.com/office/drawing/2014/main" xmlns="" val="2966772445"/>
                    </a:ext>
                  </a:extLst>
                </a:gridCol>
                <a:gridCol w="1427748">
                  <a:extLst>
                    <a:ext uri="{9D8B030D-6E8A-4147-A177-3AD203B41FA5}">
                      <a16:colId xmlns:a16="http://schemas.microsoft.com/office/drawing/2014/main" xmlns="" val="2921305173"/>
                    </a:ext>
                  </a:extLst>
                </a:gridCol>
                <a:gridCol w="1411705">
                  <a:extLst>
                    <a:ext uri="{9D8B030D-6E8A-4147-A177-3AD203B41FA5}">
                      <a16:colId xmlns:a16="http://schemas.microsoft.com/office/drawing/2014/main" xmlns="" val="495935943"/>
                    </a:ext>
                  </a:extLst>
                </a:gridCol>
                <a:gridCol w="1732547">
                  <a:extLst>
                    <a:ext uri="{9D8B030D-6E8A-4147-A177-3AD203B41FA5}">
                      <a16:colId xmlns:a16="http://schemas.microsoft.com/office/drawing/2014/main" xmlns="" val="3349887553"/>
                    </a:ext>
                  </a:extLst>
                </a:gridCol>
                <a:gridCol w="1300415">
                  <a:extLst>
                    <a:ext uri="{9D8B030D-6E8A-4147-A177-3AD203B41FA5}">
                      <a16:colId xmlns:a16="http://schemas.microsoft.com/office/drawing/2014/main" xmlns="" val="3190604165"/>
                    </a:ext>
                  </a:extLst>
                </a:gridCol>
                <a:gridCol w="1362574">
                  <a:extLst>
                    <a:ext uri="{9D8B030D-6E8A-4147-A177-3AD203B41FA5}">
                      <a16:colId xmlns:a16="http://schemas.microsoft.com/office/drawing/2014/main" xmlns="" val="1253562932"/>
                    </a:ext>
                  </a:extLst>
                </a:gridCol>
              </a:tblGrid>
              <a:tr h="1737837">
                <a:tc>
                  <a:txBody>
                    <a:bodyPr/>
                    <a:lstStyle/>
                    <a:p>
                      <a:pPr algn="l" rtl="0" fontAlgn="ctr"/>
                      <a:r>
                        <a:rPr lang="en-IN" sz="2300" b="1" i="0" u="none" strike="noStrike" dirty="0">
                          <a:solidFill>
                            <a:srgbClr val="FFFFFF"/>
                          </a:solidFill>
                          <a:effectLst/>
                          <a:latin typeface="Cambria" panose="02040503050406030204" pitchFamily="18" charset="0"/>
                        </a:rPr>
                        <a:t>SNO</a:t>
                      </a:r>
                    </a:p>
                  </a:txBody>
                  <a:tcPr marL="9165" marR="9165" marT="91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02060"/>
                    </a:solidFill>
                  </a:tcPr>
                </a:tc>
                <a:tc>
                  <a:txBody>
                    <a:bodyPr/>
                    <a:lstStyle/>
                    <a:p>
                      <a:pPr algn="l" rtl="0" fontAlgn="ctr"/>
                      <a:r>
                        <a:rPr lang="en-US" sz="2300" b="1" i="0" u="none" strike="noStrike" dirty="0">
                          <a:solidFill>
                            <a:srgbClr val="FFFFFF"/>
                          </a:solidFill>
                          <a:effectLst/>
                          <a:latin typeface="Cambria" panose="02040503050406030204" pitchFamily="18" charset="0"/>
                        </a:rPr>
                        <a:t>Issue of vouchers</a:t>
                      </a:r>
                      <a:br>
                        <a:rPr lang="en-US" sz="2300" b="1" i="0" u="none" strike="noStrike" dirty="0">
                          <a:solidFill>
                            <a:srgbClr val="FFFFFF"/>
                          </a:solidFill>
                          <a:effectLst/>
                          <a:latin typeface="Cambria" panose="02040503050406030204" pitchFamily="18" charset="0"/>
                        </a:rPr>
                      </a:br>
                      <a:r>
                        <a:rPr lang="en-US" sz="2300" b="1" i="0" u="none" strike="noStrike" dirty="0">
                          <a:solidFill>
                            <a:srgbClr val="FFFFFF"/>
                          </a:solidFill>
                          <a:effectLst/>
                          <a:latin typeface="Cambria" panose="02040503050406030204" pitchFamily="18" charset="0"/>
                        </a:rPr>
                        <a:t>Section 13(4) [or Section 12(4)]</a:t>
                      </a:r>
                    </a:p>
                  </a:txBody>
                  <a:tcPr marL="9165" marR="9165" marT="91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l" rtl="0" fontAlgn="ctr"/>
                      <a:r>
                        <a:rPr lang="en-US" sz="2300" b="1" i="0" u="none" strike="noStrike" dirty="0">
                          <a:solidFill>
                            <a:srgbClr val="FFFFFF"/>
                          </a:solidFill>
                          <a:effectLst/>
                          <a:latin typeface="Cambria" panose="02040503050406030204" pitchFamily="18" charset="0"/>
                        </a:rPr>
                        <a:t>First service/ delivery of goods</a:t>
                      </a:r>
                    </a:p>
                  </a:txBody>
                  <a:tcPr marL="9165" marR="9165" marT="91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l" rtl="0" fontAlgn="ctr"/>
                      <a:r>
                        <a:rPr lang="en-IN" sz="2300" b="1" i="0" u="none" strike="noStrike" dirty="0">
                          <a:solidFill>
                            <a:srgbClr val="FFFFFF"/>
                          </a:solidFill>
                          <a:effectLst/>
                          <a:latin typeface="Cambria" panose="02040503050406030204" pitchFamily="18" charset="0"/>
                        </a:rPr>
                        <a:t>Issue of voucher</a:t>
                      </a:r>
                    </a:p>
                  </a:txBody>
                  <a:tcPr marL="9165" marR="9165" marT="91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l" rtl="0" fontAlgn="ctr"/>
                      <a:r>
                        <a:rPr lang="en-IN" sz="2300" b="1" i="0" u="none" strike="noStrike">
                          <a:solidFill>
                            <a:srgbClr val="FFFFFF"/>
                          </a:solidFill>
                          <a:effectLst/>
                          <a:latin typeface="Cambria" panose="02040503050406030204" pitchFamily="18" charset="0"/>
                        </a:rPr>
                        <a:t>Redemption of voucher</a:t>
                      </a:r>
                    </a:p>
                  </a:txBody>
                  <a:tcPr marL="9165" marR="9165" marT="91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l" rtl="0" fontAlgn="ctr"/>
                      <a:r>
                        <a:rPr lang="en-US" sz="2300" b="1" i="0" u="none" strike="noStrike">
                          <a:solidFill>
                            <a:srgbClr val="FFFFFF"/>
                          </a:solidFill>
                          <a:effectLst/>
                          <a:latin typeface="Cambria" panose="02040503050406030204" pitchFamily="18" charset="0"/>
                        </a:rPr>
                        <a:t>Last date for acceptance of voucher</a:t>
                      </a:r>
                    </a:p>
                  </a:txBody>
                  <a:tcPr marL="9165" marR="9165" marT="91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l" rtl="0" fontAlgn="ctr"/>
                      <a:r>
                        <a:rPr lang="en-IN" sz="2300" b="1" i="0" u="none" strike="noStrike" dirty="0">
                          <a:solidFill>
                            <a:srgbClr val="FFFFFF"/>
                          </a:solidFill>
                          <a:effectLst/>
                          <a:latin typeface="Cambria" panose="02040503050406030204" pitchFamily="18" charset="0"/>
                        </a:rPr>
                        <a:t>Time of supply</a:t>
                      </a:r>
                    </a:p>
                  </a:txBody>
                  <a:tcPr marL="9165" marR="9165" marT="91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xmlns="" val="391363051"/>
                  </a:ext>
                </a:extLst>
              </a:tr>
              <a:tr h="1466622">
                <a:tc>
                  <a:txBody>
                    <a:bodyPr/>
                    <a:lstStyle/>
                    <a:p>
                      <a:pPr algn="ctr" rtl="0" fontAlgn="ctr"/>
                      <a:r>
                        <a:rPr lang="en-IN" sz="2300" b="0" i="0" u="none" strike="noStrike">
                          <a:solidFill>
                            <a:srgbClr val="000000"/>
                          </a:solidFill>
                          <a:effectLst/>
                          <a:latin typeface="Cambria" panose="02040503050406030204" pitchFamily="18" charset="0"/>
                        </a:rPr>
                        <a:t>1</a:t>
                      </a:r>
                    </a:p>
                  </a:txBody>
                  <a:tcPr marL="9165" marR="9165" marT="91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l" rtl="0" fontAlgn="ctr"/>
                      <a:r>
                        <a:rPr lang="en-US" sz="2300" b="0" i="0" u="none" strike="noStrike" dirty="0">
                          <a:solidFill>
                            <a:srgbClr val="000000"/>
                          </a:solidFill>
                          <a:effectLst/>
                          <a:latin typeface="Cambria" panose="02040503050406030204" pitchFamily="18" charset="0"/>
                        </a:rPr>
                        <a:t>Voucher issued to a recipient after supply of a service [or specific goods], for the same service - valid for 1 year</a:t>
                      </a:r>
                    </a:p>
                  </a:txBody>
                  <a:tcPr marL="9165" marR="9165" marT="91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300" b="0" i="0" u="none" strike="noStrike">
                          <a:solidFill>
                            <a:srgbClr val="000000"/>
                          </a:solidFill>
                          <a:effectLst/>
                          <a:latin typeface="Cambria" panose="02040503050406030204" pitchFamily="18" charset="0"/>
                        </a:rPr>
                        <a:t>01-Nov-17</a:t>
                      </a:r>
                    </a:p>
                  </a:txBody>
                  <a:tcPr marL="9165" marR="9165" marT="91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300" b="0" i="0" u="none" strike="noStrike">
                          <a:solidFill>
                            <a:srgbClr val="000000"/>
                          </a:solidFill>
                          <a:effectLst/>
                          <a:latin typeface="Cambria" panose="02040503050406030204" pitchFamily="18" charset="0"/>
                        </a:rPr>
                        <a:t>01-Nov-17</a:t>
                      </a:r>
                    </a:p>
                  </a:txBody>
                  <a:tcPr marL="9165" marR="9165" marT="91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300" b="0" i="0" u="none" strike="noStrike">
                          <a:solidFill>
                            <a:srgbClr val="000000"/>
                          </a:solidFill>
                          <a:effectLst/>
                          <a:latin typeface="Cambria" panose="02040503050406030204" pitchFamily="18" charset="0"/>
                        </a:rPr>
                        <a:t>14-Dec-17</a:t>
                      </a:r>
                    </a:p>
                  </a:txBody>
                  <a:tcPr marL="9165" marR="9165" marT="91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300" b="0" i="0" u="none" strike="noStrike">
                          <a:solidFill>
                            <a:srgbClr val="000000"/>
                          </a:solidFill>
                          <a:effectLst/>
                          <a:latin typeface="Cambria" panose="02040503050406030204" pitchFamily="18" charset="0"/>
                        </a:rPr>
                        <a:t>30-Oct-18</a:t>
                      </a:r>
                    </a:p>
                  </a:txBody>
                  <a:tcPr marL="9165" marR="9165" marT="91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300" b="0" i="0" u="none" strike="noStrike" dirty="0">
                          <a:solidFill>
                            <a:srgbClr val="000000"/>
                          </a:solidFill>
                          <a:effectLst/>
                          <a:latin typeface="Cambria" panose="02040503050406030204" pitchFamily="18" charset="0"/>
                        </a:rPr>
                        <a:t>01-Nov-17</a:t>
                      </a:r>
                    </a:p>
                  </a:txBody>
                  <a:tcPr marL="9165" marR="9165" marT="91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extLst>
                  <a:ext uri="{0D108BD9-81ED-4DB2-BD59-A6C34878D82A}">
                    <a16:rowId xmlns:a16="http://schemas.microsoft.com/office/drawing/2014/main" xmlns="" val="1893633816"/>
                  </a:ext>
                </a:extLst>
              </a:tr>
              <a:tr h="2083596">
                <a:tc>
                  <a:txBody>
                    <a:bodyPr/>
                    <a:lstStyle/>
                    <a:p>
                      <a:pPr algn="ctr" rtl="0" fontAlgn="ctr"/>
                      <a:r>
                        <a:rPr lang="en-IN" sz="2300" b="0" i="0" u="none" strike="noStrike">
                          <a:solidFill>
                            <a:srgbClr val="000000"/>
                          </a:solidFill>
                          <a:effectLst/>
                          <a:latin typeface="Cambria" panose="02040503050406030204" pitchFamily="18" charset="0"/>
                        </a:rPr>
                        <a:t>2</a:t>
                      </a:r>
                    </a:p>
                  </a:txBody>
                  <a:tcPr marL="9165" marR="9165" marT="91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a:txBody>
                    <a:bodyPr/>
                    <a:lstStyle/>
                    <a:p>
                      <a:pPr algn="l" rtl="0" fontAlgn="ctr"/>
                      <a:r>
                        <a:rPr lang="en-US" sz="2300" b="0" i="0" u="none" strike="noStrike">
                          <a:solidFill>
                            <a:srgbClr val="000000"/>
                          </a:solidFill>
                          <a:effectLst/>
                          <a:latin typeface="Cambria" panose="02040503050406030204" pitchFamily="18" charset="0"/>
                        </a:rPr>
                        <a:t>Voucher issued to a recipient of machinery along at the time of delivery, for availing repair services [or specific goods] worth Rs. 5,000 - valid for 1 year</a:t>
                      </a:r>
                    </a:p>
                  </a:txBody>
                  <a:tcPr marL="9165" marR="9165" marT="91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a:txBody>
                    <a:bodyPr/>
                    <a:lstStyle/>
                    <a:p>
                      <a:pPr algn="ctr" rtl="0" fontAlgn="ctr"/>
                      <a:r>
                        <a:rPr lang="en-IN" sz="2300" b="0" i="0" u="none" strike="noStrike">
                          <a:solidFill>
                            <a:srgbClr val="000000"/>
                          </a:solidFill>
                          <a:effectLst/>
                          <a:latin typeface="Cambria" panose="02040503050406030204" pitchFamily="18" charset="0"/>
                        </a:rPr>
                        <a:t>01-Nov-17</a:t>
                      </a:r>
                    </a:p>
                  </a:txBody>
                  <a:tcPr marL="9165" marR="9165" marT="91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a:txBody>
                    <a:bodyPr/>
                    <a:lstStyle/>
                    <a:p>
                      <a:pPr algn="ctr" rtl="0" fontAlgn="ctr"/>
                      <a:r>
                        <a:rPr lang="en-IN" sz="2300" b="0" i="0" u="none" strike="noStrike">
                          <a:solidFill>
                            <a:srgbClr val="000000"/>
                          </a:solidFill>
                          <a:effectLst/>
                          <a:latin typeface="Cambria" panose="02040503050406030204" pitchFamily="18" charset="0"/>
                        </a:rPr>
                        <a:t>01-Nov-17</a:t>
                      </a:r>
                    </a:p>
                  </a:txBody>
                  <a:tcPr marL="9165" marR="9165" marT="91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a:txBody>
                    <a:bodyPr/>
                    <a:lstStyle/>
                    <a:p>
                      <a:pPr algn="ctr" rtl="0" fontAlgn="ctr"/>
                      <a:r>
                        <a:rPr lang="en-IN" sz="2300" b="0" i="0" u="none" strike="noStrike" dirty="0">
                          <a:solidFill>
                            <a:srgbClr val="000000"/>
                          </a:solidFill>
                          <a:effectLst/>
                          <a:latin typeface="Cambria" panose="02040503050406030204" pitchFamily="18" charset="0"/>
                        </a:rPr>
                        <a:t>14-Dec-17</a:t>
                      </a:r>
                    </a:p>
                  </a:txBody>
                  <a:tcPr marL="9165" marR="9165" marT="91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a:txBody>
                    <a:bodyPr/>
                    <a:lstStyle/>
                    <a:p>
                      <a:pPr algn="ctr" rtl="0" fontAlgn="ctr"/>
                      <a:r>
                        <a:rPr lang="en-IN" sz="2300" b="0" i="0" u="none" strike="noStrike" dirty="0">
                          <a:solidFill>
                            <a:srgbClr val="000000"/>
                          </a:solidFill>
                          <a:effectLst/>
                          <a:latin typeface="Cambria" panose="02040503050406030204" pitchFamily="18" charset="0"/>
                        </a:rPr>
                        <a:t>30-Oct-18</a:t>
                      </a:r>
                    </a:p>
                  </a:txBody>
                  <a:tcPr marL="9165" marR="9165" marT="91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a:txBody>
                    <a:bodyPr/>
                    <a:lstStyle/>
                    <a:p>
                      <a:pPr algn="ctr" rtl="0" fontAlgn="ctr"/>
                      <a:r>
                        <a:rPr lang="en-IN" sz="2300" b="0" i="0" u="none" strike="noStrike" dirty="0">
                          <a:solidFill>
                            <a:srgbClr val="000000"/>
                          </a:solidFill>
                          <a:effectLst/>
                          <a:latin typeface="Cambria" panose="02040503050406030204" pitchFamily="18" charset="0"/>
                        </a:rPr>
                        <a:t>01-Nov-17</a:t>
                      </a:r>
                    </a:p>
                  </a:txBody>
                  <a:tcPr marL="9165" marR="9165" marT="91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extLst>
                  <a:ext uri="{0D108BD9-81ED-4DB2-BD59-A6C34878D82A}">
                    <a16:rowId xmlns:a16="http://schemas.microsoft.com/office/drawing/2014/main" xmlns="" val="933610782"/>
                  </a:ext>
                </a:extLst>
              </a:tr>
            </a:tbl>
          </a:graphicData>
        </a:graphic>
      </p:graphicFrame>
      <p:sp>
        <p:nvSpPr>
          <p:cNvPr id="2" name="Footer Placeholder 1">
            <a:extLst>
              <a:ext uri="{FF2B5EF4-FFF2-40B4-BE49-F238E27FC236}">
                <a16:creationId xmlns:a16="http://schemas.microsoft.com/office/drawing/2014/main" xmlns="" id="{8B64964D-A28B-4026-899B-6BEA45D6CECF}"/>
              </a:ext>
            </a:extLst>
          </p:cNvPr>
          <p:cNvSpPr>
            <a:spLocks noGrp="1"/>
          </p:cNvSpPr>
          <p:nvPr>
            <p:ph type="ftr" sz="quarter" idx="11"/>
          </p:nvPr>
        </p:nvSpPr>
        <p:spPr/>
        <p:txBody>
          <a:bodyPr/>
          <a:lstStyle/>
          <a:p>
            <a:r>
              <a:rPr lang="en-US"/>
              <a:t>Hiregange and Associates</a:t>
            </a:r>
            <a:endParaRPr lang="en-US" dirty="0"/>
          </a:p>
        </p:txBody>
      </p:sp>
      <p:sp>
        <p:nvSpPr>
          <p:cNvPr id="6" name="Slide Number Placeholder 3">
            <a:extLst>
              <a:ext uri="{FF2B5EF4-FFF2-40B4-BE49-F238E27FC236}">
                <a16:creationId xmlns:a16="http://schemas.microsoft.com/office/drawing/2014/main" xmlns="" id="{43044B56-0306-4F50-8D3C-09768463B98E}"/>
              </a:ext>
            </a:extLst>
          </p:cNvPr>
          <p:cNvSpPr txBox="1">
            <a:spLocks/>
          </p:cNvSpPr>
          <p:nvPr/>
        </p:nvSpPr>
        <p:spPr>
          <a:xfrm>
            <a:off x="8763000" y="6508754"/>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37E4FB1-AD43-40BE-A2D5-51E31E25039B}" type="slidenum">
              <a:rPr lang="en-IN" smtClean="0"/>
              <a:pPr/>
              <a:t>47</a:t>
            </a:fld>
            <a:endParaRPr lang="en-IN" dirty="0"/>
          </a:p>
        </p:txBody>
      </p:sp>
    </p:spTree>
    <p:extLst>
      <p:ext uri="{BB962C8B-B14F-4D97-AF65-F5344CB8AC3E}">
        <p14:creationId xmlns:p14="http://schemas.microsoft.com/office/powerpoint/2010/main" val="38430708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42DACED7-109E-4684-ABF1-1B5C9F0EB886}"/>
              </a:ext>
            </a:extLst>
          </p:cNvPr>
          <p:cNvSpPr>
            <a:spLocks noGrp="1"/>
          </p:cNvSpPr>
          <p:nvPr>
            <p:ph type="body" sz="quarter" idx="14"/>
          </p:nvPr>
        </p:nvSpPr>
        <p:spPr>
          <a:xfrm>
            <a:off x="10012" y="150813"/>
            <a:ext cx="12309275" cy="585787"/>
          </a:xfrm>
        </p:spPr>
        <p:txBody>
          <a:bodyPr/>
          <a:lstStyle/>
          <a:p>
            <a:r>
              <a:rPr lang="en-IN" b="1" dirty="0"/>
              <a:t> Time of Supply of Vouchers – Sec 12(4)/13(4)</a:t>
            </a:r>
            <a:endParaRPr lang="en-IN" dirty="0"/>
          </a:p>
        </p:txBody>
      </p:sp>
      <p:sp>
        <p:nvSpPr>
          <p:cNvPr id="63493" name="Slide Number Placeholder 3"/>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13" indent="-285737">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2942" indent="-228589">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120" indent="-228589">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298" indent="-228589">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474"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652"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8829"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006"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48</a:t>
            </a:fld>
            <a:endParaRPr lang="en-IN" altLang="en-US">
              <a:solidFill>
                <a:schemeClr val="bg1"/>
              </a:solidFill>
            </a:endParaRPr>
          </a:p>
        </p:txBody>
      </p:sp>
      <p:graphicFrame>
        <p:nvGraphicFramePr>
          <p:cNvPr id="6" name="Table 5">
            <a:extLst>
              <a:ext uri="{FF2B5EF4-FFF2-40B4-BE49-F238E27FC236}">
                <a16:creationId xmlns:a16="http://schemas.microsoft.com/office/drawing/2014/main" xmlns="" id="{C31722DA-6461-4A31-AD81-D0E31097DD7B}"/>
              </a:ext>
            </a:extLst>
          </p:cNvPr>
          <p:cNvGraphicFramePr>
            <a:graphicFrameLocks noGrp="1"/>
          </p:cNvGraphicFramePr>
          <p:nvPr>
            <p:extLst>
              <p:ext uri="{D42A27DB-BD31-4B8C-83A1-F6EECF244321}">
                <p14:modId xmlns:p14="http://schemas.microsoft.com/office/powerpoint/2010/main" val="917343127"/>
              </p:ext>
            </p:extLst>
          </p:nvPr>
        </p:nvGraphicFramePr>
        <p:xfrm>
          <a:off x="222876" y="1234538"/>
          <a:ext cx="11289573" cy="4934775"/>
        </p:xfrm>
        <a:graphic>
          <a:graphicData uri="http://schemas.openxmlformats.org/drawingml/2006/table">
            <a:tbl>
              <a:tblPr firstRow="1" firstCol="1" bandRow="1"/>
              <a:tblGrid>
                <a:gridCol w="633520">
                  <a:extLst>
                    <a:ext uri="{9D8B030D-6E8A-4147-A177-3AD203B41FA5}">
                      <a16:colId xmlns:a16="http://schemas.microsoft.com/office/drawing/2014/main" xmlns="" val="540419292"/>
                    </a:ext>
                  </a:extLst>
                </a:gridCol>
                <a:gridCol w="2926263">
                  <a:extLst>
                    <a:ext uri="{9D8B030D-6E8A-4147-A177-3AD203B41FA5}">
                      <a16:colId xmlns:a16="http://schemas.microsoft.com/office/drawing/2014/main" xmlns="" val="4193266917"/>
                    </a:ext>
                  </a:extLst>
                </a:gridCol>
                <a:gridCol w="1800003">
                  <a:extLst>
                    <a:ext uri="{9D8B030D-6E8A-4147-A177-3AD203B41FA5}">
                      <a16:colId xmlns:a16="http://schemas.microsoft.com/office/drawing/2014/main" xmlns="" val="1742958842"/>
                    </a:ext>
                  </a:extLst>
                </a:gridCol>
                <a:gridCol w="1409003">
                  <a:extLst>
                    <a:ext uri="{9D8B030D-6E8A-4147-A177-3AD203B41FA5}">
                      <a16:colId xmlns:a16="http://schemas.microsoft.com/office/drawing/2014/main" xmlns="" val="3287993713"/>
                    </a:ext>
                  </a:extLst>
                </a:gridCol>
                <a:gridCol w="1514007">
                  <a:extLst>
                    <a:ext uri="{9D8B030D-6E8A-4147-A177-3AD203B41FA5}">
                      <a16:colId xmlns:a16="http://schemas.microsoft.com/office/drawing/2014/main" xmlns="" val="4246485272"/>
                    </a:ext>
                  </a:extLst>
                </a:gridCol>
                <a:gridCol w="1603948">
                  <a:extLst>
                    <a:ext uri="{9D8B030D-6E8A-4147-A177-3AD203B41FA5}">
                      <a16:colId xmlns:a16="http://schemas.microsoft.com/office/drawing/2014/main" xmlns="" val="3514326566"/>
                    </a:ext>
                  </a:extLst>
                </a:gridCol>
                <a:gridCol w="1402829">
                  <a:extLst>
                    <a:ext uri="{9D8B030D-6E8A-4147-A177-3AD203B41FA5}">
                      <a16:colId xmlns:a16="http://schemas.microsoft.com/office/drawing/2014/main" xmlns="" val="2812026921"/>
                    </a:ext>
                  </a:extLst>
                </a:gridCol>
              </a:tblGrid>
              <a:tr h="1411245">
                <a:tc>
                  <a:txBody>
                    <a:bodyPr/>
                    <a:lstStyle/>
                    <a:p>
                      <a:pPr algn="l" rtl="0" fontAlgn="ctr"/>
                      <a:r>
                        <a:rPr lang="en-IN" sz="2300" b="1" i="0" u="none" strike="noStrike" dirty="0">
                          <a:solidFill>
                            <a:srgbClr val="FFFFFF"/>
                          </a:solidFill>
                          <a:effectLst/>
                          <a:latin typeface="Cambria" panose="02040503050406030204" pitchFamily="18" charset="0"/>
                        </a:rPr>
                        <a:t>SNO</a:t>
                      </a:r>
                    </a:p>
                  </a:txBody>
                  <a:tcPr marL="9165" marR="9165" marT="91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2060"/>
                    </a:solidFill>
                  </a:tcPr>
                </a:tc>
                <a:tc>
                  <a:txBody>
                    <a:bodyPr/>
                    <a:lstStyle/>
                    <a:p>
                      <a:pPr algn="l" rtl="0" fontAlgn="ctr"/>
                      <a:r>
                        <a:rPr lang="en-US" sz="2300" b="1" i="0" u="none" strike="noStrike">
                          <a:solidFill>
                            <a:srgbClr val="FFFFFF"/>
                          </a:solidFill>
                          <a:effectLst/>
                          <a:latin typeface="Cambria" panose="02040503050406030204" pitchFamily="18" charset="0"/>
                        </a:rPr>
                        <a:t>Issue of vouchers</a:t>
                      </a:r>
                      <a:br>
                        <a:rPr lang="en-US" sz="2300" b="1" i="0" u="none" strike="noStrike">
                          <a:solidFill>
                            <a:srgbClr val="FFFFFF"/>
                          </a:solidFill>
                          <a:effectLst/>
                          <a:latin typeface="Cambria" panose="02040503050406030204" pitchFamily="18" charset="0"/>
                        </a:rPr>
                      </a:br>
                      <a:r>
                        <a:rPr lang="en-US" sz="2300" b="1" i="0" u="none" strike="noStrike">
                          <a:solidFill>
                            <a:srgbClr val="FFFFFF"/>
                          </a:solidFill>
                          <a:effectLst/>
                          <a:latin typeface="Cambria" panose="02040503050406030204" pitchFamily="18" charset="0"/>
                        </a:rPr>
                        <a:t>Section 13(4) [or Section 12(4)]</a:t>
                      </a:r>
                    </a:p>
                  </a:txBody>
                  <a:tcPr marL="9165" marR="9165" marT="91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l" rtl="0" fontAlgn="ctr"/>
                      <a:r>
                        <a:rPr lang="en-US" sz="2300" b="1" i="0" u="none" strike="noStrike">
                          <a:solidFill>
                            <a:srgbClr val="FFFFFF"/>
                          </a:solidFill>
                          <a:effectLst/>
                          <a:latin typeface="Cambria" panose="02040503050406030204" pitchFamily="18" charset="0"/>
                        </a:rPr>
                        <a:t>First service/ delivery of goods</a:t>
                      </a:r>
                    </a:p>
                  </a:txBody>
                  <a:tcPr marL="9165" marR="9165" marT="91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l" rtl="0" fontAlgn="ctr"/>
                      <a:r>
                        <a:rPr lang="en-IN" sz="2300" b="1" i="0" u="none" strike="noStrike">
                          <a:solidFill>
                            <a:srgbClr val="FFFFFF"/>
                          </a:solidFill>
                          <a:effectLst/>
                          <a:latin typeface="Cambria" panose="02040503050406030204" pitchFamily="18" charset="0"/>
                        </a:rPr>
                        <a:t>Issue of voucher</a:t>
                      </a:r>
                    </a:p>
                  </a:txBody>
                  <a:tcPr marL="9165" marR="9165" marT="91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l" rtl="0" fontAlgn="ctr"/>
                      <a:r>
                        <a:rPr lang="en-IN" sz="2300" b="1" i="0" u="none" strike="noStrike">
                          <a:solidFill>
                            <a:srgbClr val="FFFFFF"/>
                          </a:solidFill>
                          <a:effectLst/>
                          <a:latin typeface="Cambria" panose="02040503050406030204" pitchFamily="18" charset="0"/>
                        </a:rPr>
                        <a:t>Redemption of voucher</a:t>
                      </a:r>
                    </a:p>
                  </a:txBody>
                  <a:tcPr marL="9165" marR="9165" marT="91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l" rtl="0" fontAlgn="ctr"/>
                      <a:r>
                        <a:rPr lang="en-US" sz="2300" b="1" i="0" u="none" strike="noStrike" dirty="0">
                          <a:solidFill>
                            <a:srgbClr val="FFFFFF"/>
                          </a:solidFill>
                          <a:effectLst/>
                          <a:latin typeface="Cambria" panose="02040503050406030204" pitchFamily="18" charset="0"/>
                        </a:rPr>
                        <a:t>Last date for acceptance of voucher</a:t>
                      </a:r>
                    </a:p>
                  </a:txBody>
                  <a:tcPr marL="9165" marR="9165" marT="91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l" rtl="0" fontAlgn="ctr"/>
                      <a:r>
                        <a:rPr lang="en-IN" sz="2300" b="1" i="0" u="none" strike="noStrike" dirty="0">
                          <a:solidFill>
                            <a:srgbClr val="FFFFFF"/>
                          </a:solidFill>
                          <a:effectLst/>
                          <a:latin typeface="Cambria" panose="02040503050406030204" pitchFamily="18" charset="0"/>
                        </a:rPr>
                        <a:t>Time of supply</a:t>
                      </a:r>
                    </a:p>
                  </a:txBody>
                  <a:tcPr marL="9165" marR="9165" marT="91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xmlns="" val="1388734336"/>
                  </a:ext>
                </a:extLst>
              </a:tr>
              <a:tr h="2112285">
                <a:tc>
                  <a:txBody>
                    <a:bodyPr/>
                    <a:lstStyle/>
                    <a:p>
                      <a:pPr algn="ctr" rtl="0" fontAlgn="ctr"/>
                      <a:r>
                        <a:rPr lang="en-IN" sz="2300" b="0" i="0" u="none" strike="noStrike">
                          <a:solidFill>
                            <a:srgbClr val="000000"/>
                          </a:solidFill>
                          <a:effectLst/>
                          <a:latin typeface="Cambria" panose="02040503050406030204" pitchFamily="18" charset="0"/>
                        </a:rPr>
                        <a:t>3</a:t>
                      </a:r>
                    </a:p>
                  </a:txBody>
                  <a:tcPr marL="9165" marR="9165" marT="91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l" rtl="0" fontAlgn="ctr"/>
                      <a:r>
                        <a:rPr lang="en-US" sz="2300" b="0" i="0" u="none" strike="noStrike">
                          <a:solidFill>
                            <a:srgbClr val="000000"/>
                          </a:solidFill>
                          <a:effectLst/>
                          <a:latin typeface="Cambria" panose="02040503050406030204" pitchFamily="18" charset="0"/>
                        </a:rPr>
                        <a:t>Voucher issued to a recipient after supply of a service, for any other services or goods across India, - valid for 1 year</a:t>
                      </a:r>
                    </a:p>
                  </a:txBody>
                  <a:tcPr marL="9165" marR="9165" marT="91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300" b="0" i="0" u="none" strike="noStrike">
                          <a:solidFill>
                            <a:srgbClr val="000000"/>
                          </a:solidFill>
                          <a:effectLst/>
                          <a:latin typeface="Cambria" panose="02040503050406030204" pitchFamily="18" charset="0"/>
                        </a:rPr>
                        <a:t>01-Nov-17</a:t>
                      </a:r>
                    </a:p>
                  </a:txBody>
                  <a:tcPr marL="9165" marR="9165" marT="91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300" b="0" i="0" u="none" strike="noStrike">
                          <a:solidFill>
                            <a:srgbClr val="000000"/>
                          </a:solidFill>
                          <a:effectLst/>
                          <a:latin typeface="Cambria" panose="02040503050406030204" pitchFamily="18" charset="0"/>
                        </a:rPr>
                        <a:t>01-Nov-17</a:t>
                      </a:r>
                    </a:p>
                  </a:txBody>
                  <a:tcPr marL="9165" marR="9165" marT="91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300" b="0" i="0" u="none" strike="noStrike">
                          <a:solidFill>
                            <a:srgbClr val="000000"/>
                          </a:solidFill>
                          <a:effectLst/>
                          <a:latin typeface="Cambria" panose="02040503050406030204" pitchFamily="18" charset="0"/>
                        </a:rPr>
                        <a:t>14-Dec-17</a:t>
                      </a:r>
                    </a:p>
                  </a:txBody>
                  <a:tcPr marL="9165" marR="9165" marT="91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300" b="0" i="0" u="none" strike="noStrike">
                          <a:solidFill>
                            <a:srgbClr val="000000"/>
                          </a:solidFill>
                          <a:effectLst/>
                          <a:latin typeface="Cambria" panose="02040503050406030204" pitchFamily="18" charset="0"/>
                        </a:rPr>
                        <a:t>30-Oct-18</a:t>
                      </a:r>
                    </a:p>
                  </a:txBody>
                  <a:tcPr marL="9165" marR="9165" marT="91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tc>
                  <a:txBody>
                    <a:bodyPr/>
                    <a:lstStyle/>
                    <a:p>
                      <a:pPr algn="ctr" rtl="0" fontAlgn="ctr"/>
                      <a:r>
                        <a:rPr lang="en-IN" sz="2300" b="0" i="0" u="none" strike="noStrike">
                          <a:solidFill>
                            <a:srgbClr val="000000"/>
                          </a:solidFill>
                          <a:effectLst/>
                          <a:latin typeface="Cambria" panose="02040503050406030204" pitchFamily="18" charset="0"/>
                        </a:rPr>
                        <a:t>14-Dec-17</a:t>
                      </a:r>
                    </a:p>
                  </a:txBody>
                  <a:tcPr marL="9165" marR="9165" marT="91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ECD3"/>
                    </a:solidFill>
                  </a:tcPr>
                </a:tc>
                <a:extLst>
                  <a:ext uri="{0D108BD9-81ED-4DB2-BD59-A6C34878D82A}">
                    <a16:rowId xmlns:a16="http://schemas.microsoft.com/office/drawing/2014/main" xmlns="" val="890509079"/>
                  </a:ext>
                </a:extLst>
              </a:tr>
              <a:tr h="1411245">
                <a:tc>
                  <a:txBody>
                    <a:bodyPr/>
                    <a:lstStyle/>
                    <a:p>
                      <a:pPr algn="ctr" rtl="0" fontAlgn="ctr"/>
                      <a:r>
                        <a:rPr lang="en-IN" sz="2300" b="0" i="0" u="none" strike="noStrike">
                          <a:solidFill>
                            <a:srgbClr val="000000"/>
                          </a:solidFill>
                          <a:effectLst/>
                          <a:latin typeface="Cambria" panose="02040503050406030204" pitchFamily="18" charset="0"/>
                        </a:rPr>
                        <a:t>4</a:t>
                      </a:r>
                    </a:p>
                  </a:txBody>
                  <a:tcPr marL="9165" marR="9165" marT="91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a:txBody>
                    <a:bodyPr/>
                    <a:lstStyle/>
                    <a:p>
                      <a:pPr algn="l" rtl="0" fontAlgn="ctr"/>
                      <a:r>
                        <a:rPr lang="en-US" sz="2300" b="0" i="0" u="none" strike="noStrike">
                          <a:solidFill>
                            <a:srgbClr val="000000"/>
                          </a:solidFill>
                          <a:effectLst/>
                          <a:latin typeface="Cambria" panose="02040503050406030204" pitchFamily="18" charset="0"/>
                        </a:rPr>
                        <a:t>Gift voucher for Rs. 1,500 for services [or goods]- valid for 6 months</a:t>
                      </a:r>
                    </a:p>
                  </a:txBody>
                  <a:tcPr marL="9165" marR="9165" marT="91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a:txBody>
                    <a:bodyPr/>
                    <a:lstStyle/>
                    <a:p>
                      <a:pPr algn="ctr" rtl="0" fontAlgn="ctr"/>
                      <a:r>
                        <a:rPr lang="en-IN" sz="2300" b="0" i="0" u="none" strike="noStrike">
                          <a:solidFill>
                            <a:srgbClr val="000000"/>
                          </a:solidFill>
                          <a:effectLst/>
                          <a:latin typeface="Cambria" panose="02040503050406030204" pitchFamily="18" charset="0"/>
                        </a:rPr>
                        <a:t>-</a:t>
                      </a:r>
                    </a:p>
                  </a:txBody>
                  <a:tcPr marL="9165" marR="9165" marT="91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a:txBody>
                    <a:bodyPr/>
                    <a:lstStyle/>
                    <a:p>
                      <a:pPr algn="ctr" rtl="0" fontAlgn="ctr"/>
                      <a:r>
                        <a:rPr lang="en-IN" sz="2300" b="0" i="0" u="none" strike="noStrike">
                          <a:solidFill>
                            <a:srgbClr val="000000"/>
                          </a:solidFill>
                          <a:effectLst/>
                          <a:latin typeface="Cambria" panose="02040503050406030204" pitchFamily="18" charset="0"/>
                        </a:rPr>
                        <a:t>01-Nov-17</a:t>
                      </a:r>
                    </a:p>
                  </a:txBody>
                  <a:tcPr marL="9165" marR="9165" marT="91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a:txBody>
                    <a:bodyPr/>
                    <a:lstStyle/>
                    <a:p>
                      <a:pPr algn="ctr" rtl="0" fontAlgn="ctr"/>
                      <a:r>
                        <a:rPr lang="en-IN" sz="2300" b="0" i="0" u="none" strike="noStrike">
                          <a:solidFill>
                            <a:srgbClr val="000000"/>
                          </a:solidFill>
                          <a:effectLst/>
                          <a:latin typeface="Cambria" panose="02040503050406030204" pitchFamily="18" charset="0"/>
                        </a:rPr>
                        <a:t>25-Dec-17</a:t>
                      </a:r>
                    </a:p>
                  </a:txBody>
                  <a:tcPr marL="9165" marR="9165" marT="91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a:txBody>
                    <a:bodyPr/>
                    <a:lstStyle/>
                    <a:p>
                      <a:pPr algn="ctr" rtl="0" fontAlgn="ctr"/>
                      <a:r>
                        <a:rPr lang="en-IN" sz="2300" b="0" i="0" u="none" strike="noStrike" dirty="0">
                          <a:solidFill>
                            <a:srgbClr val="000000"/>
                          </a:solidFill>
                          <a:effectLst/>
                          <a:latin typeface="Cambria" panose="02040503050406030204" pitchFamily="18" charset="0"/>
                        </a:rPr>
                        <a:t>31-Mar-18</a:t>
                      </a:r>
                    </a:p>
                  </a:txBody>
                  <a:tcPr marL="9165" marR="9165" marT="91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tc>
                  <a:txBody>
                    <a:bodyPr/>
                    <a:lstStyle/>
                    <a:p>
                      <a:pPr algn="ctr" rtl="0" fontAlgn="ctr"/>
                      <a:r>
                        <a:rPr lang="en-IN" sz="2300" b="0" i="0" u="none" strike="noStrike" dirty="0">
                          <a:solidFill>
                            <a:srgbClr val="000000"/>
                          </a:solidFill>
                          <a:effectLst/>
                          <a:latin typeface="Cambria" panose="02040503050406030204" pitchFamily="18" charset="0"/>
                        </a:rPr>
                        <a:t>01-Nov-17</a:t>
                      </a:r>
                    </a:p>
                  </a:txBody>
                  <a:tcPr marL="9165" marR="9165" marT="916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6EA"/>
                    </a:solidFill>
                  </a:tcPr>
                </a:tc>
                <a:extLst>
                  <a:ext uri="{0D108BD9-81ED-4DB2-BD59-A6C34878D82A}">
                    <a16:rowId xmlns:a16="http://schemas.microsoft.com/office/drawing/2014/main" xmlns="" val="2764894762"/>
                  </a:ext>
                </a:extLst>
              </a:tr>
            </a:tbl>
          </a:graphicData>
        </a:graphic>
      </p:graphicFrame>
      <p:sp>
        <p:nvSpPr>
          <p:cNvPr id="2" name="Footer Placeholder 1">
            <a:extLst>
              <a:ext uri="{FF2B5EF4-FFF2-40B4-BE49-F238E27FC236}">
                <a16:creationId xmlns:a16="http://schemas.microsoft.com/office/drawing/2014/main" xmlns="" id="{5D1B3C01-C345-44DE-9B13-6F9FB2A646AF}"/>
              </a:ext>
            </a:extLst>
          </p:cNvPr>
          <p:cNvSpPr>
            <a:spLocks noGrp="1"/>
          </p:cNvSpPr>
          <p:nvPr>
            <p:ph type="ftr" sz="quarter" idx="11"/>
          </p:nvPr>
        </p:nvSpPr>
        <p:spPr/>
        <p:txBody>
          <a:bodyPr/>
          <a:lstStyle/>
          <a:p>
            <a:r>
              <a:rPr lang="en-US"/>
              <a:t>Hiregange and Associates</a:t>
            </a:r>
            <a:endParaRPr lang="en-US" dirty="0"/>
          </a:p>
        </p:txBody>
      </p:sp>
      <p:sp>
        <p:nvSpPr>
          <p:cNvPr id="7" name="Slide Number Placeholder 3">
            <a:extLst>
              <a:ext uri="{FF2B5EF4-FFF2-40B4-BE49-F238E27FC236}">
                <a16:creationId xmlns:a16="http://schemas.microsoft.com/office/drawing/2014/main" xmlns="" id="{A416FDE5-7C64-4B54-BCE8-8DB25A5F8410}"/>
              </a:ext>
            </a:extLst>
          </p:cNvPr>
          <p:cNvSpPr txBox="1">
            <a:spLocks/>
          </p:cNvSpPr>
          <p:nvPr/>
        </p:nvSpPr>
        <p:spPr>
          <a:xfrm>
            <a:off x="8763000" y="6508754"/>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37E4FB1-AD43-40BE-A2D5-51E31E25039B}" type="slidenum">
              <a:rPr lang="en-IN" smtClean="0"/>
              <a:pPr/>
              <a:t>48</a:t>
            </a:fld>
            <a:endParaRPr lang="en-IN" dirty="0"/>
          </a:p>
        </p:txBody>
      </p:sp>
    </p:spTree>
    <p:extLst>
      <p:ext uri="{BB962C8B-B14F-4D97-AF65-F5344CB8AC3E}">
        <p14:creationId xmlns:p14="http://schemas.microsoft.com/office/powerpoint/2010/main" val="7875321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42DACED7-109E-4684-ABF1-1B5C9F0EB886}"/>
              </a:ext>
            </a:extLst>
          </p:cNvPr>
          <p:cNvSpPr>
            <a:spLocks noGrp="1"/>
          </p:cNvSpPr>
          <p:nvPr>
            <p:ph type="body" sz="quarter" idx="14"/>
          </p:nvPr>
        </p:nvSpPr>
        <p:spPr>
          <a:xfrm>
            <a:off x="10012" y="150813"/>
            <a:ext cx="12309275" cy="585787"/>
          </a:xfrm>
        </p:spPr>
        <p:txBody>
          <a:bodyPr/>
          <a:lstStyle/>
          <a:p>
            <a:r>
              <a:rPr lang="en-IN" b="1" dirty="0"/>
              <a:t> Residual Provision – Sec 12(5) / 13(5)</a:t>
            </a:r>
            <a:endParaRPr lang="en-IN" dirty="0"/>
          </a:p>
        </p:txBody>
      </p:sp>
      <p:sp>
        <p:nvSpPr>
          <p:cNvPr id="63493" name="Slide Number Placeholder 3"/>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13" indent="-285737">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2942" indent="-228589">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120" indent="-228589">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298" indent="-228589">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474"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652"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8829"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006"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49</a:t>
            </a:fld>
            <a:endParaRPr lang="en-IN" altLang="en-US">
              <a:solidFill>
                <a:schemeClr val="bg1"/>
              </a:solidFill>
            </a:endParaRPr>
          </a:p>
        </p:txBody>
      </p:sp>
      <p:graphicFrame>
        <p:nvGraphicFramePr>
          <p:cNvPr id="5" name="Diagram 4">
            <a:extLst>
              <a:ext uri="{FF2B5EF4-FFF2-40B4-BE49-F238E27FC236}">
                <a16:creationId xmlns:a16="http://schemas.microsoft.com/office/drawing/2014/main" xmlns="" id="{9923D5C3-B7F5-4F46-A156-CDE79A1777D7}"/>
              </a:ext>
            </a:extLst>
          </p:cNvPr>
          <p:cNvGraphicFramePr/>
          <p:nvPr>
            <p:extLst>
              <p:ext uri="{D42A27DB-BD31-4B8C-83A1-F6EECF244321}">
                <p14:modId xmlns:p14="http://schemas.microsoft.com/office/powerpoint/2010/main" val="2649647432"/>
              </p:ext>
            </p:extLst>
          </p:nvPr>
        </p:nvGraphicFramePr>
        <p:xfrm>
          <a:off x="1195390" y="1276743"/>
          <a:ext cx="9801225" cy="5072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a:extLst>
              <a:ext uri="{FF2B5EF4-FFF2-40B4-BE49-F238E27FC236}">
                <a16:creationId xmlns:a16="http://schemas.microsoft.com/office/drawing/2014/main" xmlns="" id="{16CE0937-035E-4E6C-8421-55581F511987}"/>
              </a:ext>
            </a:extLst>
          </p:cNvPr>
          <p:cNvSpPr>
            <a:spLocks noGrp="1"/>
          </p:cNvSpPr>
          <p:nvPr>
            <p:ph type="ftr" sz="quarter" idx="11"/>
          </p:nvPr>
        </p:nvSpPr>
        <p:spPr/>
        <p:txBody>
          <a:bodyPr/>
          <a:lstStyle/>
          <a:p>
            <a:r>
              <a:rPr lang="en-US"/>
              <a:t>Hiregange and Associates</a:t>
            </a:r>
            <a:endParaRPr lang="en-US" dirty="0"/>
          </a:p>
        </p:txBody>
      </p:sp>
      <p:sp>
        <p:nvSpPr>
          <p:cNvPr id="6" name="Slide Number Placeholder 3">
            <a:extLst>
              <a:ext uri="{FF2B5EF4-FFF2-40B4-BE49-F238E27FC236}">
                <a16:creationId xmlns:a16="http://schemas.microsoft.com/office/drawing/2014/main" xmlns="" id="{55FF8144-EFBD-485C-8FAD-578D1573C1F4}"/>
              </a:ext>
            </a:extLst>
          </p:cNvPr>
          <p:cNvSpPr txBox="1">
            <a:spLocks/>
          </p:cNvSpPr>
          <p:nvPr/>
        </p:nvSpPr>
        <p:spPr>
          <a:xfrm>
            <a:off x="8763000" y="6508754"/>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37E4FB1-AD43-40BE-A2D5-51E31E25039B}" type="slidenum">
              <a:rPr lang="en-IN" smtClean="0"/>
              <a:pPr/>
              <a:t>49</a:t>
            </a:fld>
            <a:endParaRPr lang="en-IN" dirty="0"/>
          </a:p>
        </p:txBody>
      </p:sp>
    </p:spTree>
    <p:extLst>
      <p:ext uri="{BB962C8B-B14F-4D97-AF65-F5344CB8AC3E}">
        <p14:creationId xmlns:p14="http://schemas.microsoft.com/office/powerpoint/2010/main" val="3061927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425BDAC9-D948-45BB-8DFF-0E8682A17BF5}"/>
              </a:ext>
            </a:extLst>
          </p:cNvPr>
          <p:cNvSpPr>
            <a:spLocks noGrp="1"/>
          </p:cNvSpPr>
          <p:nvPr>
            <p:ph type="body" sz="quarter" idx="14"/>
          </p:nvPr>
        </p:nvSpPr>
        <p:spPr/>
        <p:txBody>
          <a:bodyPr/>
          <a:lstStyle/>
          <a:p>
            <a:r>
              <a:rPr lang="en-US" b="1" dirty="0"/>
              <a:t>Levy under RCM</a:t>
            </a:r>
          </a:p>
        </p:txBody>
      </p:sp>
      <p:sp>
        <p:nvSpPr>
          <p:cNvPr id="5" name="Text Placeholder 4">
            <a:extLst>
              <a:ext uri="{FF2B5EF4-FFF2-40B4-BE49-F238E27FC236}">
                <a16:creationId xmlns:a16="http://schemas.microsoft.com/office/drawing/2014/main" xmlns="" id="{2C6E8959-3302-4C34-8E4C-0A16748A0C6E}"/>
              </a:ext>
            </a:extLst>
          </p:cNvPr>
          <p:cNvSpPr>
            <a:spLocks noGrp="1"/>
          </p:cNvSpPr>
          <p:nvPr>
            <p:ph type="body" sz="quarter" idx="15"/>
          </p:nvPr>
        </p:nvSpPr>
        <p:spPr>
          <a:xfrm>
            <a:off x="411433" y="1218247"/>
            <a:ext cx="11025603" cy="5010228"/>
          </a:xfrm>
        </p:spPr>
        <p:txBody>
          <a:bodyPr>
            <a:normAutofit/>
          </a:bodyPr>
          <a:lstStyle/>
          <a:p>
            <a:pPr>
              <a:lnSpc>
                <a:spcPct val="150000"/>
              </a:lnSpc>
            </a:pPr>
            <a:r>
              <a:rPr lang="en-IN" sz="2800" b="1" dirty="0">
                <a:solidFill>
                  <a:schemeClr val="tx1"/>
                </a:solidFill>
              </a:rPr>
              <a:t>Section 9(4)</a:t>
            </a:r>
            <a:r>
              <a:rPr lang="en-IN" sz="2800" dirty="0">
                <a:solidFill>
                  <a:schemeClr val="tx1"/>
                </a:solidFill>
              </a:rPr>
              <a:t> The central tax in respect of the supply of </a:t>
            </a:r>
            <a:r>
              <a:rPr lang="en-IN" sz="2800" b="1" dirty="0">
                <a:solidFill>
                  <a:srgbClr val="FF0000"/>
                </a:solidFill>
              </a:rPr>
              <a:t>taxable goods or services </a:t>
            </a:r>
            <a:r>
              <a:rPr lang="en-IN" sz="2800" dirty="0">
                <a:solidFill>
                  <a:schemeClr val="tx1"/>
                </a:solidFill>
              </a:rPr>
              <a:t>or both </a:t>
            </a:r>
            <a:r>
              <a:rPr lang="en-IN" sz="2800" b="1" dirty="0">
                <a:solidFill>
                  <a:srgbClr val="FF0000"/>
                </a:solidFill>
              </a:rPr>
              <a:t>by a supplier, who is not registered</a:t>
            </a:r>
            <a:r>
              <a:rPr lang="en-IN" sz="2800" dirty="0">
                <a:solidFill>
                  <a:schemeClr val="tx1"/>
                </a:solidFill>
              </a:rPr>
              <a:t>, to a registered person shall be paid by such person on reverse charge basis as the recipient and all the provisions of this Act shall apply to such recipient as if he is the person liable for paying the tax in relation to the supply of such goods or services or both.</a:t>
            </a:r>
          </a:p>
        </p:txBody>
      </p:sp>
      <p:sp>
        <p:nvSpPr>
          <p:cNvPr id="3" name="Title 1"/>
          <p:cNvSpPr txBox="1">
            <a:spLocks/>
          </p:cNvSpPr>
          <p:nvPr/>
        </p:nvSpPr>
        <p:spPr>
          <a:xfrm>
            <a:off x="1981200" y="-76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000" b="1" dirty="0">
              <a:solidFill>
                <a:srgbClr val="0070C0"/>
              </a:solidFill>
              <a:latin typeface="Cambria" pitchFamily="18" charset="0"/>
              <a:ea typeface="Cambria" pitchFamily="18" charset="0"/>
            </a:endParaRPr>
          </a:p>
        </p:txBody>
      </p:sp>
      <p:sp>
        <p:nvSpPr>
          <p:cNvPr id="2" name="Slide Number Placeholder 1">
            <a:extLst>
              <a:ext uri="{FF2B5EF4-FFF2-40B4-BE49-F238E27FC236}">
                <a16:creationId xmlns:a16="http://schemas.microsoft.com/office/drawing/2014/main" xmlns="" id="{4814CEF0-8D18-4E18-8F25-292D3148E75E}"/>
              </a:ext>
            </a:extLst>
          </p:cNvPr>
          <p:cNvSpPr>
            <a:spLocks noGrp="1"/>
          </p:cNvSpPr>
          <p:nvPr>
            <p:ph type="sldNum" sz="quarter" idx="4"/>
          </p:nvPr>
        </p:nvSpPr>
        <p:spPr/>
        <p:txBody>
          <a:bodyPr/>
          <a:lstStyle/>
          <a:p>
            <a:fld id="{C37E4FB1-AD43-40BE-A2D5-51E31E25039B}" type="slidenum">
              <a:rPr lang="en-IN" smtClean="0"/>
              <a:pPr/>
              <a:t>5</a:t>
            </a:fld>
            <a:endParaRPr lang="en-IN" dirty="0"/>
          </a:p>
        </p:txBody>
      </p:sp>
      <p:sp>
        <p:nvSpPr>
          <p:cNvPr id="6" name="Footer Placeholder 5">
            <a:extLst>
              <a:ext uri="{FF2B5EF4-FFF2-40B4-BE49-F238E27FC236}">
                <a16:creationId xmlns:a16="http://schemas.microsoft.com/office/drawing/2014/main" xmlns="" id="{867F794A-0E54-46E4-B4F3-E84441A4D5EE}"/>
              </a:ext>
            </a:extLst>
          </p:cNvPr>
          <p:cNvSpPr>
            <a:spLocks noGrp="1"/>
          </p:cNvSpPr>
          <p:nvPr>
            <p:ph type="ftr" sz="quarter" idx="11"/>
          </p:nvPr>
        </p:nvSpPr>
        <p:spPr/>
        <p:txBody>
          <a:bodyPr/>
          <a:lstStyle/>
          <a:p>
            <a:r>
              <a:rPr lang="en-US"/>
              <a:t>Hiregange and Associates</a:t>
            </a:r>
            <a:endParaRPr lang="en-US" dirty="0"/>
          </a:p>
        </p:txBody>
      </p:sp>
    </p:spTree>
    <p:extLst>
      <p:ext uri="{BB962C8B-B14F-4D97-AF65-F5344CB8AC3E}">
        <p14:creationId xmlns:p14="http://schemas.microsoft.com/office/powerpoint/2010/main" val="23447326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42DACED7-109E-4684-ABF1-1B5C9F0EB886}"/>
              </a:ext>
            </a:extLst>
          </p:cNvPr>
          <p:cNvSpPr>
            <a:spLocks noGrp="1"/>
          </p:cNvSpPr>
          <p:nvPr>
            <p:ph type="body" sz="quarter" idx="14"/>
          </p:nvPr>
        </p:nvSpPr>
        <p:spPr>
          <a:xfrm>
            <a:off x="-15093" y="-135133"/>
            <a:ext cx="11190249" cy="1037758"/>
          </a:xfrm>
        </p:spPr>
        <p:txBody>
          <a:bodyPr/>
          <a:lstStyle/>
          <a:p>
            <a:r>
              <a:rPr lang="en-IN" sz="3100" dirty="0"/>
              <a:t> Time of Supply of Goods / Services - Value Addition – Sec 12(6) / 13(6)</a:t>
            </a:r>
          </a:p>
        </p:txBody>
      </p:sp>
      <p:sp>
        <p:nvSpPr>
          <p:cNvPr id="63493" name="Slide Number Placeholder 3"/>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13" indent="-285737">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2942" indent="-228589">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120" indent="-228589">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298" indent="-228589">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474"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652"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8829"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006"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50</a:t>
            </a:fld>
            <a:endParaRPr lang="en-IN" altLang="en-US">
              <a:solidFill>
                <a:schemeClr val="bg1"/>
              </a:solidFill>
            </a:endParaRPr>
          </a:p>
        </p:txBody>
      </p:sp>
      <p:graphicFrame>
        <p:nvGraphicFramePr>
          <p:cNvPr id="6" name="Content Placeholder 3">
            <a:extLst>
              <a:ext uri="{FF2B5EF4-FFF2-40B4-BE49-F238E27FC236}">
                <a16:creationId xmlns:a16="http://schemas.microsoft.com/office/drawing/2014/main" xmlns="" id="{04557EF1-6482-40CA-B3A0-61F8BC4D8945}"/>
              </a:ext>
            </a:extLst>
          </p:cNvPr>
          <p:cNvGraphicFramePr>
            <a:graphicFrameLocks/>
          </p:cNvGraphicFramePr>
          <p:nvPr>
            <p:extLst>
              <p:ext uri="{D42A27DB-BD31-4B8C-83A1-F6EECF244321}">
                <p14:modId xmlns:p14="http://schemas.microsoft.com/office/powerpoint/2010/main" val="2103202912"/>
              </p:ext>
            </p:extLst>
          </p:nvPr>
        </p:nvGraphicFramePr>
        <p:xfrm>
          <a:off x="624037" y="2130588"/>
          <a:ext cx="10943123" cy="3273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xmlns="" id="{771F5AFE-078A-4291-A12A-15D8CC9F54E9}"/>
              </a:ext>
            </a:extLst>
          </p:cNvPr>
          <p:cNvSpPr/>
          <p:nvPr/>
        </p:nvSpPr>
        <p:spPr>
          <a:xfrm>
            <a:off x="231501" y="5744944"/>
            <a:ext cx="11335659" cy="769441"/>
          </a:xfrm>
          <a:prstGeom prst="rect">
            <a:avLst/>
          </a:prstGeom>
        </p:spPr>
        <p:txBody>
          <a:bodyPr wrap="square">
            <a:spAutoFit/>
          </a:bodyPr>
          <a:lstStyle/>
          <a:p>
            <a:pPr marL="85721" lvl="1" algn="just">
              <a:spcBef>
                <a:spcPts val="1200"/>
              </a:spcBef>
              <a:spcAft>
                <a:spcPts val="600"/>
              </a:spcAft>
            </a:pPr>
            <a:r>
              <a:rPr lang="en-IN" sz="2200" b="1" i="1" kern="0" dirty="0">
                <a:latin typeface="Cambria" panose="02040503050406030204" pitchFamily="18" charset="0"/>
                <a:ea typeface="Cambria" panose="02040503050406030204" pitchFamily="18" charset="0"/>
              </a:rPr>
              <a:t>As per Section 15(2)(d) of CGST Act the value of supply shall include interest or late fee or penalty for delayed payment of any consideration for any supply.</a:t>
            </a:r>
            <a:endParaRPr lang="en-US" sz="2200" i="1" kern="0" dirty="0">
              <a:latin typeface="Cambria" panose="02040503050406030204" pitchFamily="18" charset="0"/>
              <a:ea typeface="Cambria" panose="02040503050406030204" pitchFamily="18" charset="0"/>
            </a:endParaRPr>
          </a:p>
        </p:txBody>
      </p:sp>
      <p:sp>
        <p:nvSpPr>
          <p:cNvPr id="2" name="Footer Placeholder 1">
            <a:extLst>
              <a:ext uri="{FF2B5EF4-FFF2-40B4-BE49-F238E27FC236}">
                <a16:creationId xmlns:a16="http://schemas.microsoft.com/office/drawing/2014/main" xmlns="" id="{627C73BB-5CE5-4E24-8710-7890F16D9EF9}"/>
              </a:ext>
            </a:extLst>
          </p:cNvPr>
          <p:cNvSpPr>
            <a:spLocks noGrp="1"/>
          </p:cNvSpPr>
          <p:nvPr>
            <p:ph type="ftr" sz="quarter" idx="11"/>
          </p:nvPr>
        </p:nvSpPr>
        <p:spPr/>
        <p:txBody>
          <a:bodyPr/>
          <a:lstStyle/>
          <a:p>
            <a:r>
              <a:rPr lang="en-US"/>
              <a:t>Hiregange and Associates</a:t>
            </a:r>
            <a:endParaRPr lang="en-US" dirty="0"/>
          </a:p>
        </p:txBody>
      </p:sp>
      <p:sp>
        <p:nvSpPr>
          <p:cNvPr id="8" name="Slide Number Placeholder 3">
            <a:extLst>
              <a:ext uri="{FF2B5EF4-FFF2-40B4-BE49-F238E27FC236}">
                <a16:creationId xmlns:a16="http://schemas.microsoft.com/office/drawing/2014/main" xmlns="" id="{6151BB9A-C2EF-4014-B197-728D5E3E7FC7}"/>
              </a:ext>
            </a:extLst>
          </p:cNvPr>
          <p:cNvSpPr txBox="1">
            <a:spLocks/>
          </p:cNvSpPr>
          <p:nvPr/>
        </p:nvSpPr>
        <p:spPr>
          <a:xfrm>
            <a:off x="8763000" y="6508754"/>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37E4FB1-AD43-40BE-A2D5-51E31E25039B}" type="slidenum">
              <a:rPr lang="en-IN" smtClean="0"/>
              <a:pPr/>
              <a:t>50</a:t>
            </a:fld>
            <a:endParaRPr lang="en-IN" dirty="0"/>
          </a:p>
        </p:txBody>
      </p:sp>
    </p:spTree>
    <p:extLst>
      <p:ext uri="{BB962C8B-B14F-4D97-AF65-F5344CB8AC3E}">
        <p14:creationId xmlns:p14="http://schemas.microsoft.com/office/powerpoint/2010/main" val="26053428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Slide Number Placeholder 3"/>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13" indent="-285737">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2942" indent="-228589">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120" indent="-228589">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298" indent="-228589">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474"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652"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8829"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006"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algn="ctr" defTabSz="914354" eaLnBrk="0" fontAlgn="base" hangingPunct="0">
              <a:spcBef>
                <a:spcPct val="0"/>
              </a:spcBef>
              <a:spcAft>
                <a:spcPct val="0"/>
              </a:spcAft>
              <a:buClrTx/>
              <a:buSzTx/>
              <a:buNone/>
              <a:defRPr/>
            </a:pPr>
            <a:fld id="{EC3BC060-E463-46B7-B118-AD0A28D3F79A}" type="slidenum">
              <a:rPr lang="en-IN" altLang="en-US" sz="2800">
                <a:solidFill>
                  <a:prstClr val="white"/>
                </a:solidFill>
              </a:rPr>
              <a:pPr algn="ctr" defTabSz="914354" eaLnBrk="0" fontAlgn="base" hangingPunct="0">
                <a:spcBef>
                  <a:spcPct val="0"/>
                </a:spcBef>
                <a:spcAft>
                  <a:spcPct val="0"/>
                </a:spcAft>
                <a:buClrTx/>
                <a:buSzTx/>
                <a:buNone/>
                <a:defRPr/>
              </a:pPr>
              <a:t>51</a:t>
            </a:fld>
            <a:endParaRPr lang="en-IN" altLang="en-US" sz="2800">
              <a:solidFill>
                <a:prstClr val="white"/>
              </a:solidFill>
            </a:endParaRPr>
          </a:p>
        </p:txBody>
      </p:sp>
      <p:sp>
        <p:nvSpPr>
          <p:cNvPr id="2" name="Title 1"/>
          <p:cNvSpPr>
            <a:spLocks noGrp="1"/>
          </p:cNvSpPr>
          <p:nvPr>
            <p:ph type="title" idx="4294967295"/>
          </p:nvPr>
        </p:nvSpPr>
        <p:spPr>
          <a:xfrm>
            <a:off x="0" y="236541"/>
            <a:ext cx="8761413" cy="827087"/>
          </a:xfrm>
          <a:prstGeom prst="rect">
            <a:avLst/>
          </a:prstGeom>
        </p:spPr>
        <p:txBody>
          <a:bodyPr rtlCol="0">
            <a:noAutofit/>
          </a:bodyPr>
          <a:lstStyle/>
          <a:p>
            <a:pPr>
              <a:defRPr/>
            </a:pPr>
            <a:r>
              <a:rPr lang="en-IN" sz="3600" b="1" dirty="0">
                <a:solidFill>
                  <a:schemeClr val="bg1"/>
                </a:solidFill>
                <a:latin typeface="Cambria" panose="02040503050406030204" pitchFamily="18" charset="0"/>
                <a:ea typeface="Cambria" panose="02040503050406030204" pitchFamily="18" charset="0"/>
              </a:rPr>
              <a:t>Tax Invoice – Sec 31</a:t>
            </a:r>
          </a:p>
        </p:txBody>
      </p:sp>
      <p:sp>
        <p:nvSpPr>
          <p:cNvPr id="5" name="TextBox 4"/>
          <p:cNvSpPr txBox="1"/>
          <p:nvPr/>
        </p:nvSpPr>
        <p:spPr>
          <a:xfrm>
            <a:off x="152931" y="4575540"/>
            <a:ext cx="11734271" cy="1685783"/>
          </a:xfrm>
          <a:prstGeom prst="rect">
            <a:avLst/>
          </a:prstGeom>
          <a:noFill/>
        </p:spPr>
        <p:txBody>
          <a:bodyPr wrap="square" rtlCol="0">
            <a:spAutoFit/>
          </a:bodyPr>
          <a:lstStyle/>
          <a:p>
            <a:pPr marL="342882" indent="-342882" algn="just" defTabSz="914354" eaLnBrk="0" fontAlgn="base" hangingPunct="0">
              <a:lnSpc>
                <a:spcPct val="150000"/>
              </a:lnSpc>
              <a:spcBef>
                <a:spcPct val="0"/>
              </a:spcBef>
              <a:spcAft>
                <a:spcPct val="0"/>
              </a:spcAft>
              <a:buFontTx/>
              <a:buAutoNum type="alphaLcParenR"/>
              <a:defRPr/>
            </a:pPr>
            <a:r>
              <a:rPr lang="en-IN" sz="2400" dirty="0">
                <a:solidFill>
                  <a:prstClr val="black"/>
                </a:solidFill>
                <a:latin typeface="Cambria" panose="02040503050406030204" pitchFamily="18" charset="0"/>
                <a:ea typeface="Cambria" panose="02040503050406030204" pitchFamily="18" charset="0"/>
              </a:rPr>
              <a:t>Revised invoices may be issued against the invoice already issued during the period starting from the effective date of registration till the date of issuance of certificate of registration </a:t>
            </a:r>
            <a:r>
              <a:rPr lang="en-IN" sz="2400" b="1" dirty="0">
                <a:solidFill>
                  <a:prstClr val="black"/>
                </a:solidFill>
                <a:latin typeface="Cambria" panose="02040503050406030204" pitchFamily="18" charset="0"/>
                <a:ea typeface="Cambria" panose="02040503050406030204" pitchFamily="18" charset="0"/>
              </a:rPr>
              <a:t>within one month from date of issuance of certificate of registration</a:t>
            </a:r>
            <a:r>
              <a:rPr lang="en-IN" sz="2400" dirty="0">
                <a:solidFill>
                  <a:prstClr val="black"/>
                </a:solidFill>
                <a:latin typeface="Cambria" panose="02040503050406030204" pitchFamily="18" charset="0"/>
                <a:ea typeface="Cambria" panose="02040503050406030204" pitchFamily="18" charset="0"/>
              </a:rPr>
              <a:t>.</a:t>
            </a:r>
          </a:p>
        </p:txBody>
      </p:sp>
      <p:sp>
        <p:nvSpPr>
          <p:cNvPr id="12" name="Rounded Rectangle 11"/>
          <p:cNvSpPr/>
          <p:nvPr/>
        </p:nvSpPr>
        <p:spPr>
          <a:xfrm>
            <a:off x="152932" y="2102726"/>
            <a:ext cx="1884429" cy="1561825"/>
          </a:xfrm>
          <a:prstGeom prst="roundRect">
            <a:avLst/>
          </a:prstGeom>
          <a:ln w="381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54" eaLnBrk="0" fontAlgn="base" hangingPunct="0">
              <a:spcBef>
                <a:spcPct val="0"/>
              </a:spcBef>
              <a:spcAft>
                <a:spcPct val="0"/>
              </a:spcAft>
              <a:defRPr/>
            </a:pPr>
            <a:r>
              <a:rPr lang="en-IN" sz="2000" dirty="0">
                <a:solidFill>
                  <a:prstClr val="black"/>
                </a:solidFill>
                <a:latin typeface="Cambria" panose="02040503050406030204" pitchFamily="18" charset="0"/>
                <a:ea typeface="Cambria" panose="02040503050406030204" pitchFamily="18" charset="0"/>
              </a:rPr>
              <a:t>Registered taxable person shall </a:t>
            </a:r>
            <a:r>
              <a:rPr lang="en-IN" sz="2000" b="1" dirty="0">
                <a:solidFill>
                  <a:prstClr val="black"/>
                </a:solidFill>
                <a:latin typeface="Cambria" panose="02040503050406030204" pitchFamily="18" charset="0"/>
                <a:ea typeface="Cambria" panose="02040503050406030204" pitchFamily="18" charset="0"/>
              </a:rPr>
              <a:t>issue tax invoice  </a:t>
            </a:r>
          </a:p>
        </p:txBody>
      </p:sp>
      <p:cxnSp>
        <p:nvCxnSpPr>
          <p:cNvPr id="15" name="Straight Arrow Connector 14"/>
          <p:cNvCxnSpPr>
            <a:cxnSpLocks/>
            <a:stCxn id="12" idx="3"/>
          </p:cNvCxnSpPr>
          <p:nvPr/>
        </p:nvCxnSpPr>
        <p:spPr>
          <a:xfrm flipV="1">
            <a:off x="2037362" y="2221513"/>
            <a:ext cx="806823" cy="662127"/>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a:stCxn id="12" idx="3"/>
          </p:cNvCxnSpPr>
          <p:nvPr/>
        </p:nvCxnSpPr>
        <p:spPr>
          <a:xfrm>
            <a:off x="2037362" y="2883637"/>
            <a:ext cx="890161" cy="401832"/>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2832138" y="1660989"/>
            <a:ext cx="1631033" cy="967031"/>
          </a:xfrm>
          <a:prstGeom prst="roundRect">
            <a:avLst/>
          </a:prstGeom>
          <a:ln w="381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defTabSz="914354" eaLnBrk="0" fontAlgn="base" hangingPunct="0">
              <a:spcBef>
                <a:spcPct val="0"/>
              </a:spcBef>
              <a:spcAft>
                <a:spcPct val="0"/>
              </a:spcAft>
              <a:defRPr/>
            </a:pPr>
            <a:r>
              <a:rPr lang="en-IN" sz="2000" dirty="0">
                <a:solidFill>
                  <a:prstClr val="black"/>
                </a:solidFill>
                <a:latin typeface="Cambria" panose="02040503050406030204" pitchFamily="18" charset="0"/>
                <a:ea typeface="Cambria" panose="02040503050406030204" pitchFamily="18" charset="0"/>
              </a:rPr>
              <a:t>Supply of taxable goods </a:t>
            </a:r>
          </a:p>
        </p:txBody>
      </p:sp>
      <p:sp>
        <p:nvSpPr>
          <p:cNvPr id="21" name="Rounded Rectangle 20"/>
          <p:cNvSpPr/>
          <p:nvPr/>
        </p:nvSpPr>
        <p:spPr>
          <a:xfrm>
            <a:off x="2927523" y="3144114"/>
            <a:ext cx="1547695" cy="967031"/>
          </a:xfrm>
          <a:prstGeom prst="roundRect">
            <a:avLst/>
          </a:prstGeom>
          <a:ln w="381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defTabSz="914354" eaLnBrk="0" fontAlgn="base" hangingPunct="0">
              <a:spcBef>
                <a:spcPct val="0"/>
              </a:spcBef>
              <a:spcAft>
                <a:spcPct val="0"/>
              </a:spcAft>
              <a:defRPr/>
            </a:pPr>
            <a:r>
              <a:rPr lang="en-IN" sz="2000" dirty="0">
                <a:solidFill>
                  <a:prstClr val="black"/>
                </a:solidFill>
                <a:latin typeface="Cambria" panose="02040503050406030204" pitchFamily="18" charset="0"/>
                <a:ea typeface="Cambria" panose="02040503050406030204" pitchFamily="18" charset="0"/>
              </a:rPr>
              <a:t>Supply of taxable services</a:t>
            </a:r>
          </a:p>
        </p:txBody>
      </p:sp>
      <p:cxnSp>
        <p:nvCxnSpPr>
          <p:cNvPr id="20" name="Straight Arrow Connector 19"/>
          <p:cNvCxnSpPr/>
          <p:nvPr/>
        </p:nvCxnSpPr>
        <p:spPr>
          <a:xfrm>
            <a:off x="4475218" y="2102727"/>
            <a:ext cx="890161" cy="2287"/>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475218" y="3664549"/>
            <a:ext cx="890161" cy="7395"/>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5365379" y="1342054"/>
            <a:ext cx="5970495" cy="1574372"/>
          </a:xfrm>
          <a:prstGeom prst="roundRect">
            <a:avLst/>
          </a:prstGeom>
          <a:ln w="381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defTabSz="914354" eaLnBrk="0" fontAlgn="base" hangingPunct="0">
              <a:spcBef>
                <a:spcPct val="0"/>
              </a:spcBef>
              <a:spcAft>
                <a:spcPct val="0"/>
              </a:spcAft>
              <a:defRPr/>
            </a:pPr>
            <a:r>
              <a:rPr lang="en-IN" sz="2000" dirty="0">
                <a:solidFill>
                  <a:prstClr val="black"/>
                </a:solidFill>
                <a:latin typeface="Cambria" panose="02040503050406030204" pitchFamily="18" charset="0"/>
                <a:ea typeface="Cambria" panose="02040503050406030204" pitchFamily="18" charset="0"/>
              </a:rPr>
              <a:t>Before / at the time of :-</a:t>
            </a:r>
          </a:p>
          <a:p>
            <a:pPr defTabSz="914354" eaLnBrk="0" fontAlgn="base" hangingPunct="0">
              <a:spcBef>
                <a:spcPct val="0"/>
              </a:spcBef>
              <a:spcAft>
                <a:spcPct val="0"/>
              </a:spcAft>
              <a:defRPr/>
            </a:pPr>
            <a:r>
              <a:rPr lang="en-IN" sz="2000" dirty="0">
                <a:solidFill>
                  <a:prstClr val="black"/>
                </a:solidFill>
                <a:latin typeface="Cambria" panose="02040503050406030204" pitchFamily="18" charset="0"/>
                <a:ea typeface="Cambria" panose="02040503050406030204" pitchFamily="18" charset="0"/>
              </a:rPr>
              <a:t>Removal of goods for supply (supply involves movement of goods)</a:t>
            </a:r>
          </a:p>
          <a:p>
            <a:pPr defTabSz="914354" eaLnBrk="0" fontAlgn="base" hangingPunct="0">
              <a:spcBef>
                <a:spcPct val="0"/>
              </a:spcBef>
              <a:spcAft>
                <a:spcPct val="0"/>
              </a:spcAft>
              <a:defRPr/>
            </a:pPr>
            <a:r>
              <a:rPr lang="en-IN" sz="2000" dirty="0">
                <a:solidFill>
                  <a:prstClr val="black"/>
                </a:solidFill>
                <a:latin typeface="Cambria" panose="02040503050406030204" pitchFamily="18" charset="0"/>
                <a:ea typeface="Cambria" panose="02040503050406030204" pitchFamily="18" charset="0"/>
              </a:rPr>
              <a:t>Delivery of goods/ making available to the recipient (other cases)</a:t>
            </a:r>
          </a:p>
        </p:txBody>
      </p:sp>
      <p:sp>
        <p:nvSpPr>
          <p:cNvPr id="28" name="Rounded Rectangle 27"/>
          <p:cNvSpPr/>
          <p:nvPr/>
        </p:nvSpPr>
        <p:spPr>
          <a:xfrm>
            <a:off x="5365376" y="3171631"/>
            <a:ext cx="5970496" cy="910991"/>
          </a:xfrm>
          <a:prstGeom prst="roundRect">
            <a:avLst/>
          </a:prstGeom>
          <a:ln w="381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defTabSz="914354" eaLnBrk="0" fontAlgn="base" hangingPunct="0">
              <a:spcBef>
                <a:spcPct val="0"/>
              </a:spcBef>
              <a:spcAft>
                <a:spcPct val="0"/>
              </a:spcAft>
              <a:defRPr/>
            </a:pPr>
            <a:r>
              <a:rPr lang="en-IN" sz="2000" dirty="0">
                <a:solidFill>
                  <a:prstClr val="black"/>
                </a:solidFill>
                <a:latin typeface="Cambria" panose="02040503050406030204" pitchFamily="18" charset="0"/>
                <a:ea typeface="Cambria" panose="02040503050406030204" pitchFamily="18" charset="0"/>
              </a:rPr>
              <a:t>Before / after provision of service but within prescribed period </a:t>
            </a:r>
          </a:p>
        </p:txBody>
      </p:sp>
      <p:sp>
        <p:nvSpPr>
          <p:cNvPr id="3" name="Footer Placeholder 2">
            <a:extLst>
              <a:ext uri="{FF2B5EF4-FFF2-40B4-BE49-F238E27FC236}">
                <a16:creationId xmlns:a16="http://schemas.microsoft.com/office/drawing/2014/main" xmlns="" id="{1CCF5AF9-9CB6-4A7E-977E-D942EDDA63FC}"/>
              </a:ext>
            </a:extLst>
          </p:cNvPr>
          <p:cNvSpPr>
            <a:spLocks noGrp="1"/>
          </p:cNvSpPr>
          <p:nvPr>
            <p:ph type="ftr" sz="quarter" idx="11"/>
          </p:nvPr>
        </p:nvSpPr>
        <p:spPr/>
        <p:txBody>
          <a:bodyPr/>
          <a:lstStyle/>
          <a:p>
            <a:r>
              <a:rPr lang="en-US"/>
              <a:t>Hiregange and Associates</a:t>
            </a:r>
            <a:endParaRPr lang="en-US" dirty="0"/>
          </a:p>
        </p:txBody>
      </p:sp>
    </p:spTree>
    <p:extLst>
      <p:ext uri="{BB962C8B-B14F-4D97-AF65-F5344CB8AC3E}">
        <p14:creationId xmlns:p14="http://schemas.microsoft.com/office/powerpoint/2010/main" val="20412679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9C09FD7A-E278-40D5-9B8D-9E30C59FBFA9}"/>
              </a:ext>
            </a:extLst>
          </p:cNvPr>
          <p:cNvSpPr>
            <a:spLocks noGrp="1"/>
          </p:cNvSpPr>
          <p:nvPr>
            <p:ph type="body" sz="quarter" idx="15"/>
          </p:nvPr>
        </p:nvSpPr>
        <p:spPr>
          <a:xfrm>
            <a:off x="327026" y="1108260"/>
            <a:ext cx="11349161" cy="5749741"/>
          </a:xfrm>
        </p:spPr>
        <p:txBody>
          <a:bodyPr>
            <a:normAutofit fontScale="92500" lnSpcReduction="10000"/>
          </a:bodyPr>
          <a:lstStyle/>
          <a:p>
            <a:pPr marL="457178" indent="-457178">
              <a:lnSpc>
                <a:spcPct val="150000"/>
              </a:lnSpc>
              <a:buClr>
                <a:schemeClr val="tx1"/>
              </a:buClr>
              <a:buFont typeface="+mj-lt"/>
              <a:buAutoNum type="alphaLcParenR" startAt="2"/>
            </a:pPr>
            <a:r>
              <a:rPr lang="en-IN" sz="2400" dirty="0">
                <a:solidFill>
                  <a:prstClr val="black"/>
                </a:solidFill>
              </a:rPr>
              <a:t>No invoice required if value of goods or services or both &lt; Rs. 200</a:t>
            </a:r>
          </a:p>
          <a:p>
            <a:pPr marL="457178" indent="-457178">
              <a:lnSpc>
                <a:spcPct val="150000"/>
              </a:lnSpc>
              <a:buClr>
                <a:schemeClr val="tx1"/>
              </a:buClr>
              <a:buFont typeface="+mj-lt"/>
              <a:buAutoNum type="alphaLcParenR" startAt="2"/>
            </a:pPr>
            <a:r>
              <a:rPr lang="en-IN" sz="2400" dirty="0">
                <a:solidFill>
                  <a:prstClr val="black"/>
                </a:solidFill>
              </a:rPr>
              <a:t>Composition dealers and Person supplying exempted goods or services to issue a bill of supply instead of tax invoice</a:t>
            </a:r>
          </a:p>
          <a:p>
            <a:pPr marL="457178" indent="-457178">
              <a:lnSpc>
                <a:spcPct val="150000"/>
              </a:lnSpc>
              <a:buClr>
                <a:schemeClr val="tx1"/>
              </a:buClr>
              <a:buFont typeface="+mj-lt"/>
              <a:buAutoNum type="alphaLcParenR" startAt="2"/>
            </a:pPr>
            <a:r>
              <a:rPr lang="en-US" sz="2400" dirty="0">
                <a:solidFill>
                  <a:prstClr val="black"/>
                </a:solidFill>
              </a:rPr>
              <a:t>For receipts of advances on supply of goods / services: Receipt voucher/ other prescribed document</a:t>
            </a:r>
          </a:p>
          <a:p>
            <a:pPr marL="457178" indent="-457178">
              <a:lnSpc>
                <a:spcPct val="150000"/>
              </a:lnSpc>
              <a:buClr>
                <a:schemeClr val="tx1"/>
              </a:buClr>
              <a:buFont typeface="+mj-lt"/>
              <a:buAutoNum type="alphaLcParenR" startAt="2"/>
            </a:pPr>
            <a:r>
              <a:rPr lang="en-US" sz="2400" dirty="0">
                <a:solidFill>
                  <a:prstClr val="black"/>
                </a:solidFill>
              </a:rPr>
              <a:t>In case of RCM or if goods / services are received from an unregistered person, the registered taxable person shall issue an invoice</a:t>
            </a:r>
          </a:p>
          <a:p>
            <a:pPr marL="457178" indent="-457178">
              <a:lnSpc>
                <a:spcPct val="150000"/>
              </a:lnSpc>
              <a:buClr>
                <a:schemeClr val="tx1"/>
              </a:buClr>
              <a:buFont typeface="+mj-lt"/>
              <a:buAutoNum type="alphaLcParenR" startAt="2"/>
            </a:pPr>
            <a:r>
              <a:rPr lang="en-US" sz="2400" dirty="0">
                <a:solidFill>
                  <a:prstClr val="black"/>
                </a:solidFill>
              </a:rPr>
              <a:t>Refund of advance received in case of no supply of goods / services: Refund voucher against such advance</a:t>
            </a:r>
          </a:p>
          <a:p>
            <a:pPr marL="457178" indent="-457178">
              <a:lnSpc>
                <a:spcPct val="150000"/>
              </a:lnSpc>
              <a:buClr>
                <a:schemeClr val="tx1"/>
              </a:buClr>
              <a:buFont typeface="+mj-lt"/>
              <a:buAutoNum type="alphaLcParenR" startAt="2"/>
            </a:pPr>
            <a:r>
              <a:rPr lang="en-US" sz="2400" dirty="0">
                <a:solidFill>
                  <a:prstClr val="black"/>
                </a:solidFill>
              </a:rPr>
              <a:t>In case of RCM or if goods / services are received from an unregistered person: Registered person to issue payment voucher at the time of making payment</a:t>
            </a:r>
          </a:p>
          <a:p>
            <a:pPr marL="457178" indent="-457178">
              <a:lnSpc>
                <a:spcPct val="150000"/>
              </a:lnSpc>
              <a:buFont typeface="+mj-lt"/>
              <a:buAutoNum type="alphaLcParenR" startAt="2"/>
            </a:pPr>
            <a:endParaRPr lang="en-IN" sz="2400" dirty="0">
              <a:solidFill>
                <a:prstClr val="black"/>
              </a:solidFill>
            </a:endParaRPr>
          </a:p>
          <a:p>
            <a:pPr marL="457178" indent="-457178">
              <a:lnSpc>
                <a:spcPct val="150000"/>
              </a:lnSpc>
              <a:buFont typeface="+mj-lt"/>
              <a:buAutoNum type="alphaLcParenR" startAt="2"/>
            </a:pPr>
            <a:endParaRPr lang="en-IN" sz="2400" dirty="0"/>
          </a:p>
        </p:txBody>
      </p:sp>
      <p:sp>
        <p:nvSpPr>
          <p:cNvPr id="4" name="Slide Number Placeholder 3">
            <a:extLst>
              <a:ext uri="{FF2B5EF4-FFF2-40B4-BE49-F238E27FC236}">
                <a16:creationId xmlns:a16="http://schemas.microsoft.com/office/drawing/2014/main" xmlns="" id="{358A3B35-06ED-4203-9EDC-1584E85E1401}"/>
              </a:ext>
            </a:extLst>
          </p:cNvPr>
          <p:cNvSpPr>
            <a:spLocks noGrp="1"/>
          </p:cNvSpPr>
          <p:nvPr>
            <p:ph type="sldNum" sz="quarter" idx="4"/>
          </p:nvPr>
        </p:nvSpPr>
        <p:spPr/>
        <p:txBody>
          <a:bodyPr/>
          <a:lstStyle/>
          <a:p>
            <a:fld id="{C37E4FB1-AD43-40BE-A2D5-51E31E25039B}" type="slidenum">
              <a:rPr lang="en-IN" smtClean="0"/>
              <a:pPr/>
              <a:t>52</a:t>
            </a:fld>
            <a:endParaRPr lang="en-IN" dirty="0"/>
          </a:p>
        </p:txBody>
      </p:sp>
      <p:sp>
        <p:nvSpPr>
          <p:cNvPr id="5" name="Text Placeholder 5">
            <a:extLst>
              <a:ext uri="{FF2B5EF4-FFF2-40B4-BE49-F238E27FC236}">
                <a16:creationId xmlns:a16="http://schemas.microsoft.com/office/drawing/2014/main" xmlns="" id="{5CAFA945-E289-4104-9687-D793D15387EE}"/>
              </a:ext>
            </a:extLst>
          </p:cNvPr>
          <p:cNvSpPr>
            <a:spLocks noGrp="1"/>
          </p:cNvSpPr>
          <p:nvPr>
            <p:ph type="body" sz="quarter" idx="14"/>
          </p:nvPr>
        </p:nvSpPr>
        <p:spPr>
          <a:xfrm>
            <a:off x="327025" y="150813"/>
            <a:ext cx="8407400" cy="585787"/>
          </a:xfrm>
        </p:spPr>
        <p:txBody>
          <a:bodyPr/>
          <a:lstStyle/>
          <a:p>
            <a:r>
              <a:rPr lang="en-IN" b="1" dirty="0"/>
              <a:t>Tax Invoice – Sec 31</a:t>
            </a:r>
          </a:p>
        </p:txBody>
      </p:sp>
      <p:sp>
        <p:nvSpPr>
          <p:cNvPr id="2" name="Footer Placeholder 1">
            <a:extLst>
              <a:ext uri="{FF2B5EF4-FFF2-40B4-BE49-F238E27FC236}">
                <a16:creationId xmlns:a16="http://schemas.microsoft.com/office/drawing/2014/main" xmlns="" id="{4FB529B9-7ACA-41D0-A839-8B9258EC25A9}"/>
              </a:ext>
            </a:extLst>
          </p:cNvPr>
          <p:cNvSpPr>
            <a:spLocks noGrp="1"/>
          </p:cNvSpPr>
          <p:nvPr>
            <p:ph type="ftr" sz="quarter" idx="11"/>
          </p:nvPr>
        </p:nvSpPr>
        <p:spPr/>
        <p:txBody>
          <a:bodyPr/>
          <a:lstStyle/>
          <a:p>
            <a:r>
              <a:rPr lang="en-US"/>
              <a:t>Hiregange and Associates</a:t>
            </a:r>
            <a:endParaRPr lang="en-US" dirty="0"/>
          </a:p>
        </p:txBody>
      </p:sp>
    </p:spTree>
    <p:extLst>
      <p:ext uri="{BB962C8B-B14F-4D97-AF65-F5344CB8AC3E}">
        <p14:creationId xmlns:p14="http://schemas.microsoft.com/office/powerpoint/2010/main" val="19905656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F8C88CA8-B2E9-4DBD-974B-5D35B3CCC2CF}"/>
              </a:ext>
            </a:extLst>
          </p:cNvPr>
          <p:cNvSpPr>
            <a:spLocks noGrp="1"/>
          </p:cNvSpPr>
          <p:nvPr>
            <p:ph type="body" sz="quarter" idx="14"/>
          </p:nvPr>
        </p:nvSpPr>
        <p:spPr/>
        <p:txBody>
          <a:bodyPr/>
          <a:lstStyle/>
          <a:p>
            <a:r>
              <a:rPr lang="en-IN" b="1" dirty="0"/>
              <a:t>Tax Invoice – Sec 31</a:t>
            </a:r>
          </a:p>
        </p:txBody>
      </p:sp>
      <p:sp>
        <p:nvSpPr>
          <p:cNvPr id="9" name="Text Placeholder 8">
            <a:extLst>
              <a:ext uri="{FF2B5EF4-FFF2-40B4-BE49-F238E27FC236}">
                <a16:creationId xmlns:a16="http://schemas.microsoft.com/office/drawing/2014/main" xmlns="" id="{489AE65A-D1F0-4CCC-BE79-500E331E717F}"/>
              </a:ext>
            </a:extLst>
          </p:cNvPr>
          <p:cNvSpPr>
            <a:spLocks noGrp="1"/>
          </p:cNvSpPr>
          <p:nvPr>
            <p:ph type="body" sz="quarter" idx="15"/>
          </p:nvPr>
        </p:nvSpPr>
        <p:spPr>
          <a:xfrm>
            <a:off x="200417" y="1094192"/>
            <a:ext cx="11377297" cy="5749741"/>
          </a:xfrm>
        </p:spPr>
        <p:txBody>
          <a:bodyPr>
            <a:normAutofit/>
          </a:bodyPr>
          <a:lstStyle/>
          <a:p>
            <a:pPr marL="457178" indent="-457178" algn="just">
              <a:lnSpc>
                <a:spcPct val="150000"/>
              </a:lnSpc>
              <a:spcBef>
                <a:spcPts val="0"/>
              </a:spcBef>
              <a:buClr>
                <a:schemeClr val="tx1"/>
              </a:buClr>
              <a:buSzPct val="100000"/>
              <a:buFont typeface="+mj-lt"/>
              <a:buAutoNum type="alphaLcParenR" startAt="8"/>
            </a:pPr>
            <a:r>
              <a:rPr lang="en-IN" dirty="0">
                <a:solidFill>
                  <a:prstClr val="black"/>
                </a:solidFill>
              </a:rPr>
              <a:t>In case of continuous supply of goods where successive statements of accounts/ payments are involved, invoice shall be issued before or at the time of each such statements/ payment.</a:t>
            </a:r>
          </a:p>
          <a:p>
            <a:pPr marL="457178" indent="-457178" algn="just">
              <a:lnSpc>
                <a:spcPct val="150000"/>
              </a:lnSpc>
              <a:spcBef>
                <a:spcPts val="0"/>
              </a:spcBef>
              <a:buClr>
                <a:schemeClr val="tx1"/>
              </a:buClr>
              <a:buSzPct val="100000"/>
              <a:buFont typeface="+mj-lt"/>
              <a:buAutoNum type="alphaLcParenR" startAt="8"/>
            </a:pPr>
            <a:r>
              <a:rPr lang="en-IN" dirty="0">
                <a:solidFill>
                  <a:prstClr val="black"/>
                </a:solidFill>
              </a:rPr>
              <a:t>In case of continuous supply of services</a:t>
            </a:r>
          </a:p>
          <a:p>
            <a:pPr marL="742913" lvl="1" indent="-342882" algn="just">
              <a:lnSpc>
                <a:spcPct val="150000"/>
              </a:lnSpc>
              <a:spcBef>
                <a:spcPts val="0"/>
              </a:spcBef>
              <a:buClr>
                <a:schemeClr val="tx1"/>
              </a:buClr>
              <a:buSzPct val="100000"/>
              <a:buFont typeface="Wingdings" panose="05000000000000000000" pitchFamily="2" charset="2"/>
              <a:buChar char="Ø"/>
            </a:pPr>
            <a:r>
              <a:rPr lang="en-IN" dirty="0">
                <a:solidFill>
                  <a:prstClr val="black"/>
                </a:solidFill>
              </a:rPr>
              <a:t>Due date ascertainable – invoice to be issued before / after payment is liable to be made by recipient but within prescribed period (whether or not payment received)</a:t>
            </a:r>
          </a:p>
          <a:p>
            <a:pPr marL="742913" lvl="1" indent="-342882" algn="just">
              <a:lnSpc>
                <a:spcPct val="150000"/>
              </a:lnSpc>
              <a:spcBef>
                <a:spcPts val="0"/>
              </a:spcBef>
              <a:buClr>
                <a:schemeClr val="tx1"/>
              </a:buClr>
              <a:buSzPct val="100000"/>
              <a:buFont typeface="Wingdings" panose="05000000000000000000" pitchFamily="2" charset="2"/>
              <a:buChar char="Ø"/>
            </a:pPr>
            <a:r>
              <a:rPr lang="en-IN" dirty="0">
                <a:solidFill>
                  <a:prstClr val="black"/>
                </a:solidFill>
              </a:rPr>
              <a:t>Due date not ascertainable – invoice to be issued before / after each such time supplier receives payment but within prescribed period </a:t>
            </a:r>
          </a:p>
          <a:p>
            <a:pPr marL="742913" lvl="1" indent="-342882" algn="just">
              <a:lnSpc>
                <a:spcPct val="150000"/>
              </a:lnSpc>
              <a:spcBef>
                <a:spcPts val="0"/>
              </a:spcBef>
              <a:buClr>
                <a:schemeClr val="tx1"/>
              </a:buClr>
              <a:buSzPct val="100000"/>
              <a:buFont typeface="Wingdings" panose="05000000000000000000" pitchFamily="2" charset="2"/>
              <a:buChar char="Ø"/>
            </a:pPr>
            <a:r>
              <a:rPr lang="en-IN" dirty="0">
                <a:solidFill>
                  <a:prstClr val="black"/>
                </a:solidFill>
              </a:rPr>
              <a:t>Payment linked to completion of an event – invoice to be issued before / after time of completion of that event but within prescribed period</a:t>
            </a:r>
          </a:p>
          <a:p>
            <a:endParaRPr lang="en-IN" dirty="0"/>
          </a:p>
        </p:txBody>
      </p:sp>
      <p:sp>
        <p:nvSpPr>
          <p:cNvPr id="4" name="Slide Number Placeholder 3">
            <a:extLst>
              <a:ext uri="{FF2B5EF4-FFF2-40B4-BE49-F238E27FC236}">
                <a16:creationId xmlns:a16="http://schemas.microsoft.com/office/drawing/2014/main" xmlns="" id="{0959CFA9-B01D-4853-B305-A2132FE18F3C}"/>
              </a:ext>
            </a:extLst>
          </p:cNvPr>
          <p:cNvSpPr>
            <a:spLocks noGrp="1"/>
          </p:cNvSpPr>
          <p:nvPr>
            <p:ph type="sldNum" sz="quarter" idx="4"/>
          </p:nvPr>
        </p:nvSpPr>
        <p:spPr/>
        <p:txBody>
          <a:bodyPr/>
          <a:lstStyle/>
          <a:p>
            <a:fld id="{F3F91960-09F0-4A79-AB1F-D488BED723DE}" type="slidenum">
              <a:rPr lang="en-US" smtClean="0"/>
              <a:pPr/>
              <a:t>53</a:t>
            </a:fld>
            <a:endParaRPr lang="en-US"/>
          </a:p>
        </p:txBody>
      </p:sp>
      <p:sp>
        <p:nvSpPr>
          <p:cNvPr id="2" name="Footer Placeholder 1">
            <a:extLst>
              <a:ext uri="{FF2B5EF4-FFF2-40B4-BE49-F238E27FC236}">
                <a16:creationId xmlns:a16="http://schemas.microsoft.com/office/drawing/2014/main" xmlns="" id="{BFDEE79C-3687-4D0C-A5C0-EBFB8BB71C26}"/>
              </a:ext>
            </a:extLst>
          </p:cNvPr>
          <p:cNvSpPr>
            <a:spLocks noGrp="1"/>
          </p:cNvSpPr>
          <p:nvPr>
            <p:ph type="ftr" sz="quarter" idx="11"/>
          </p:nvPr>
        </p:nvSpPr>
        <p:spPr/>
        <p:txBody>
          <a:bodyPr/>
          <a:lstStyle/>
          <a:p>
            <a:r>
              <a:rPr lang="en-US"/>
              <a:t>Hiregange and Associates</a:t>
            </a:r>
            <a:endParaRPr lang="en-US" dirty="0"/>
          </a:p>
        </p:txBody>
      </p:sp>
    </p:spTree>
    <p:extLst>
      <p:ext uri="{BB962C8B-B14F-4D97-AF65-F5344CB8AC3E}">
        <p14:creationId xmlns:p14="http://schemas.microsoft.com/office/powerpoint/2010/main" val="17434172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type="body" sz="quarter" idx="14"/>
          </p:nvPr>
        </p:nvSpPr>
        <p:spPr/>
        <p:txBody>
          <a:bodyPr/>
          <a:lstStyle/>
          <a:p>
            <a:pPr marL="0" lvl="1" indent="0" algn="just">
              <a:spcBef>
                <a:spcPts val="0"/>
              </a:spcBef>
              <a:buNone/>
              <a:defRPr/>
            </a:pPr>
            <a:r>
              <a:rPr lang="en-US" altLang="en-US" sz="3600" b="1" dirty="0">
                <a:ea typeface="Cambria Math" panose="02040503050406030204" pitchFamily="18" charset="0"/>
                <a:cs typeface="Cambria Math" panose="02040503050406030204" pitchFamily="18" charset="0"/>
              </a:rPr>
              <a:t>Credit / Debit Notes – Sec 34</a:t>
            </a:r>
          </a:p>
          <a:p>
            <a:pPr marL="342882" lvl="1" indent="-342882" algn="just">
              <a:spcBef>
                <a:spcPts val="0"/>
              </a:spcBef>
              <a:buFont typeface="Wingdings" panose="05000000000000000000" pitchFamily="2" charset="2"/>
              <a:buChar char="§"/>
              <a:defRPr/>
            </a:pPr>
            <a:endParaRPr lang="en-IN" altLang="en-US" sz="2200" dirty="0">
              <a:ea typeface="Cambria Math" panose="02040503050406030204" pitchFamily="18" charset="0"/>
              <a:cs typeface="Cambria Math" panose="02040503050406030204" pitchFamily="18" charset="0"/>
            </a:endParaRPr>
          </a:p>
          <a:p>
            <a:pPr marL="342882" lvl="1" indent="-342882" algn="just">
              <a:spcBef>
                <a:spcPts val="0"/>
              </a:spcBef>
              <a:buFont typeface="Wingdings" panose="05000000000000000000" pitchFamily="2" charset="2"/>
              <a:buChar char="§"/>
              <a:defRPr/>
            </a:pPr>
            <a:endParaRPr lang="en-IN" altLang="en-US" sz="2200" dirty="0">
              <a:ea typeface="Cambria Math" panose="02040503050406030204" pitchFamily="18" charset="0"/>
              <a:cs typeface="Cambria Math" panose="02040503050406030204" pitchFamily="18" charset="0"/>
            </a:endParaRPr>
          </a:p>
        </p:txBody>
      </p:sp>
      <p:sp>
        <p:nvSpPr>
          <p:cNvPr id="63493" name="Slide Number Placeholder 3"/>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13" indent="-285737">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2942" indent="-228589">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120" indent="-228589">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298" indent="-228589">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474"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652"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8829"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006"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algn="ctr" defTabSz="914354" eaLnBrk="0" fontAlgn="base" hangingPunct="0">
              <a:spcBef>
                <a:spcPct val="0"/>
              </a:spcBef>
              <a:spcAft>
                <a:spcPct val="0"/>
              </a:spcAft>
              <a:buClrTx/>
              <a:buSzTx/>
              <a:buNone/>
              <a:defRPr/>
            </a:pPr>
            <a:fld id="{EC3BC060-E463-46B7-B118-AD0A28D3F79A}" type="slidenum">
              <a:rPr lang="en-IN" altLang="en-US" sz="2800">
                <a:solidFill>
                  <a:prstClr val="white"/>
                </a:solidFill>
              </a:rPr>
              <a:pPr algn="ctr" defTabSz="914354" eaLnBrk="0" fontAlgn="base" hangingPunct="0">
                <a:spcBef>
                  <a:spcPct val="0"/>
                </a:spcBef>
                <a:spcAft>
                  <a:spcPct val="0"/>
                </a:spcAft>
                <a:buClrTx/>
                <a:buSzTx/>
                <a:buNone/>
                <a:defRPr/>
              </a:pPr>
              <a:t>54</a:t>
            </a:fld>
            <a:endParaRPr lang="en-IN" altLang="en-US" sz="2800">
              <a:solidFill>
                <a:prstClr val="white"/>
              </a:solidFill>
            </a:endParaRPr>
          </a:p>
        </p:txBody>
      </p:sp>
      <p:graphicFrame>
        <p:nvGraphicFramePr>
          <p:cNvPr id="6" name="Diagram 5"/>
          <p:cNvGraphicFramePr/>
          <p:nvPr/>
        </p:nvGraphicFramePr>
        <p:xfrm>
          <a:off x="317521" y="1117430"/>
          <a:ext cx="11361555" cy="36981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127369" y="4693397"/>
            <a:ext cx="11403119" cy="1983941"/>
          </a:xfrm>
          <a:prstGeom prst="rect">
            <a:avLst/>
          </a:prstGeom>
          <a:noFill/>
        </p:spPr>
        <p:txBody>
          <a:bodyPr wrap="square" rtlCol="0">
            <a:spAutoFit/>
          </a:bodyPr>
          <a:lstStyle/>
          <a:p>
            <a:pPr algn="just" defTabSz="914354" eaLnBrk="0" fontAlgn="base" hangingPunct="0">
              <a:lnSpc>
                <a:spcPts val="3000"/>
              </a:lnSpc>
              <a:spcBef>
                <a:spcPts val="1800"/>
              </a:spcBef>
              <a:spcAft>
                <a:spcPts val="1800"/>
              </a:spcAft>
              <a:defRPr/>
            </a:pPr>
            <a:r>
              <a:rPr lang="en-IN" sz="2200" dirty="0">
                <a:solidFill>
                  <a:prstClr val="black"/>
                </a:solidFill>
                <a:latin typeface="Cambria" panose="02040503050406030204" pitchFamily="18" charset="0"/>
                <a:ea typeface="Cambria" panose="02040503050406030204" pitchFamily="18" charset="0"/>
              </a:rPr>
              <a:t>* Registered taxable person issuing Debit / Credit notes to declare its details in the return for the month during which such notes are issued / received or in the return for any subsequent month but not later than September following the end of FY of supply, or the date of filing of the relevant annual return, whichever is earlier, and the tax liability shall be adjusted in the manner specified in  this Act.</a:t>
            </a:r>
          </a:p>
        </p:txBody>
      </p:sp>
      <p:sp>
        <p:nvSpPr>
          <p:cNvPr id="2" name="Footer Placeholder 1">
            <a:extLst>
              <a:ext uri="{FF2B5EF4-FFF2-40B4-BE49-F238E27FC236}">
                <a16:creationId xmlns:a16="http://schemas.microsoft.com/office/drawing/2014/main" xmlns="" id="{E46211AA-38C8-4E0D-9DD8-B170E49C4B24}"/>
              </a:ext>
            </a:extLst>
          </p:cNvPr>
          <p:cNvSpPr>
            <a:spLocks noGrp="1"/>
          </p:cNvSpPr>
          <p:nvPr>
            <p:ph type="ftr" sz="quarter" idx="11"/>
          </p:nvPr>
        </p:nvSpPr>
        <p:spPr/>
        <p:txBody>
          <a:bodyPr/>
          <a:lstStyle/>
          <a:p>
            <a:r>
              <a:rPr lang="en-US"/>
              <a:t>Hiregange and Associates</a:t>
            </a:r>
            <a:endParaRPr lang="en-US" dirty="0"/>
          </a:p>
        </p:txBody>
      </p:sp>
    </p:spTree>
    <p:extLst>
      <p:ext uri="{BB962C8B-B14F-4D97-AF65-F5344CB8AC3E}">
        <p14:creationId xmlns:p14="http://schemas.microsoft.com/office/powerpoint/2010/main" val="33617241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xmlns="" id="{50012F7E-60FC-49DD-B9E3-75C2DFE60470}"/>
              </a:ext>
            </a:extLst>
          </p:cNvPr>
          <p:cNvSpPr>
            <a:spLocks noGrp="1"/>
          </p:cNvSpPr>
          <p:nvPr>
            <p:ph type="body" sz="quarter" idx="14"/>
          </p:nvPr>
        </p:nvSpPr>
        <p:spPr>
          <a:xfrm>
            <a:off x="133789" y="-104019"/>
            <a:ext cx="10172955" cy="585787"/>
          </a:xfrm>
        </p:spPr>
        <p:txBody>
          <a:bodyPr/>
          <a:lstStyle/>
          <a:p>
            <a:r>
              <a:rPr lang="en-IN" sz="3200" dirty="0"/>
              <a:t>Change in rate of tax in respect of supply of goods or services – Sec 14</a:t>
            </a:r>
          </a:p>
        </p:txBody>
      </p:sp>
      <p:sp>
        <p:nvSpPr>
          <p:cNvPr id="63493" name="Slide Number Placeholder 3"/>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13" indent="-285737">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2942" indent="-228589">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120" indent="-228589">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298" indent="-228589">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474"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652"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8829"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006"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55</a:t>
            </a:fld>
            <a:endParaRPr lang="en-IN" altLang="en-US">
              <a:solidFill>
                <a:schemeClr val="bg1"/>
              </a:solidFill>
            </a:endParaRPr>
          </a:p>
        </p:txBody>
      </p:sp>
      <p:graphicFrame>
        <p:nvGraphicFramePr>
          <p:cNvPr id="7" name="Table 6">
            <a:extLst>
              <a:ext uri="{FF2B5EF4-FFF2-40B4-BE49-F238E27FC236}">
                <a16:creationId xmlns:a16="http://schemas.microsoft.com/office/drawing/2014/main" xmlns="" id="{21B00601-9EF2-4A9E-AF69-F283C42FBEBF}"/>
              </a:ext>
            </a:extLst>
          </p:cNvPr>
          <p:cNvGraphicFramePr>
            <a:graphicFrameLocks noGrp="1"/>
          </p:cNvGraphicFramePr>
          <p:nvPr>
            <p:extLst>
              <p:ext uri="{D42A27DB-BD31-4B8C-83A1-F6EECF244321}">
                <p14:modId xmlns:p14="http://schemas.microsoft.com/office/powerpoint/2010/main" val="3914882363"/>
              </p:ext>
            </p:extLst>
          </p:nvPr>
        </p:nvGraphicFramePr>
        <p:xfrm>
          <a:off x="422127" y="1944667"/>
          <a:ext cx="11128247" cy="4127888"/>
        </p:xfrm>
        <a:graphic>
          <a:graphicData uri="http://schemas.openxmlformats.org/drawingml/2006/table">
            <a:tbl>
              <a:tblPr>
                <a:tableStyleId>{35758FB7-9AC5-4552-8A53-C91805E547FA}</a:tableStyleId>
              </a:tblPr>
              <a:tblGrid>
                <a:gridCol w="2581720">
                  <a:extLst>
                    <a:ext uri="{9D8B030D-6E8A-4147-A177-3AD203B41FA5}">
                      <a16:colId xmlns:a16="http://schemas.microsoft.com/office/drawing/2014/main" xmlns="" val="2444502897"/>
                    </a:ext>
                  </a:extLst>
                </a:gridCol>
                <a:gridCol w="1463264">
                  <a:extLst>
                    <a:ext uri="{9D8B030D-6E8A-4147-A177-3AD203B41FA5}">
                      <a16:colId xmlns:a16="http://schemas.microsoft.com/office/drawing/2014/main" xmlns="" val="3074295982"/>
                    </a:ext>
                  </a:extLst>
                </a:gridCol>
                <a:gridCol w="1697448">
                  <a:extLst>
                    <a:ext uri="{9D8B030D-6E8A-4147-A177-3AD203B41FA5}">
                      <a16:colId xmlns:a16="http://schemas.microsoft.com/office/drawing/2014/main" xmlns="" val="2076299195"/>
                    </a:ext>
                  </a:extLst>
                </a:gridCol>
                <a:gridCol w="3355848">
                  <a:extLst>
                    <a:ext uri="{9D8B030D-6E8A-4147-A177-3AD203B41FA5}">
                      <a16:colId xmlns:a16="http://schemas.microsoft.com/office/drawing/2014/main" xmlns="" val="20003"/>
                    </a:ext>
                  </a:extLst>
                </a:gridCol>
                <a:gridCol w="2029967">
                  <a:extLst>
                    <a:ext uri="{9D8B030D-6E8A-4147-A177-3AD203B41FA5}">
                      <a16:colId xmlns:a16="http://schemas.microsoft.com/office/drawing/2014/main" xmlns="" val="3748796201"/>
                    </a:ext>
                  </a:extLst>
                </a:gridCol>
              </a:tblGrid>
              <a:tr h="1128656">
                <a:tc>
                  <a:txBody>
                    <a:bodyPr/>
                    <a:lstStyle/>
                    <a:p>
                      <a:pPr marL="0" algn="ctr" defTabSz="914400" rtl="0" eaLnBrk="1" fontAlgn="t" latinLnBrk="0" hangingPunct="1">
                        <a:spcBef>
                          <a:spcPts val="0"/>
                        </a:spcBef>
                        <a:spcAft>
                          <a:spcPts val="0"/>
                        </a:spcAft>
                      </a:pPr>
                      <a:r>
                        <a:rPr lang="en-IN" sz="2300" b="0" i="0" u="none" strike="noStrike" kern="1200" dirty="0">
                          <a:solidFill>
                            <a:srgbClr val="FFFFFF"/>
                          </a:solidFill>
                          <a:effectLst/>
                          <a:latin typeface="Cambria" panose="02040503050406030204" pitchFamily="18" charset="0"/>
                          <a:ea typeface="+mn-ea"/>
                          <a:cs typeface="+mn-cs"/>
                        </a:rPr>
                        <a:t>Date of supply of goods or services</a:t>
                      </a: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spcBef>
                          <a:spcPts val="0"/>
                        </a:spcBef>
                        <a:spcAft>
                          <a:spcPts val="0"/>
                        </a:spcAft>
                      </a:pPr>
                      <a:r>
                        <a:rPr lang="en-IN" sz="2300" b="0" i="0" u="none" strike="noStrike" kern="1200" dirty="0">
                          <a:solidFill>
                            <a:srgbClr val="FFFFFF"/>
                          </a:solidFill>
                          <a:effectLst/>
                          <a:latin typeface="Cambria" panose="02040503050406030204" pitchFamily="18" charset="0"/>
                          <a:ea typeface="+mn-ea"/>
                          <a:cs typeface="+mn-cs"/>
                        </a:rPr>
                        <a:t>Date of invoice</a:t>
                      </a: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spcBef>
                          <a:spcPts val="0"/>
                        </a:spcBef>
                        <a:spcAft>
                          <a:spcPts val="0"/>
                        </a:spcAft>
                      </a:pPr>
                      <a:r>
                        <a:rPr lang="en-IN" sz="2300" b="0" i="0" u="none" strike="noStrike" kern="1200" dirty="0">
                          <a:solidFill>
                            <a:srgbClr val="FFFFFF"/>
                          </a:solidFill>
                          <a:effectLst/>
                          <a:latin typeface="Cambria" panose="02040503050406030204" pitchFamily="18" charset="0"/>
                          <a:ea typeface="+mn-ea"/>
                          <a:cs typeface="+mn-cs"/>
                        </a:rPr>
                        <a:t>Date of receipt of payment</a:t>
                      </a: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spcBef>
                          <a:spcPts val="0"/>
                        </a:spcBef>
                        <a:spcAft>
                          <a:spcPts val="0"/>
                        </a:spcAft>
                      </a:pPr>
                      <a:r>
                        <a:rPr lang="en-IN" sz="2300" b="0" i="0" u="none" strike="noStrike" kern="1200" dirty="0">
                          <a:solidFill>
                            <a:srgbClr val="FFFFFF"/>
                          </a:solidFill>
                          <a:effectLst/>
                          <a:latin typeface="Cambria" panose="02040503050406030204" pitchFamily="18" charset="0"/>
                          <a:ea typeface="+mn-ea"/>
                          <a:cs typeface="+mn-cs"/>
                        </a:rPr>
                        <a:t>Time of supply</a:t>
                      </a: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spcBef>
                          <a:spcPts val="0"/>
                        </a:spcBef>
                        <a:spcAft>
                          <a:spcPts val="0"/>
                        </a:spcAft>
                      </a:pPr>
                      <a:r>
                        <a:rPr lang="en-IN" sz="2300" b="0" i="0" u="none" strike="noStrike" kern="1200" dirty="0">
                          <a:solidFill>
                            <a:srgbClr val="FFFFFF"/>
                          </a:solidFill>
                          <a:effectLst/>
                          <a:latin typeface="Cambria" panose="02040503050406030204" pitchFamily="18" charset="0"/>
                          <a:ea typeface="+mn-ea"/>
                          <a:cs typeface="+mn-cs"/>
                        </a:rPr>
                        <a:t>Rate of tax</a:t>
                      </a: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xmlns="" val="3778268830"/>
                  </a:ext>
                </a:extLst>
              </a:tr>
              <a:tr h="427616">
                <a:tc>
                  <a:txBody>
                    <a:bodyPr/>
                    <a:lstStyle/>
                    <a:p>
                      <a:pPr marL="0" algn="ctr" defTabSz="914400" rtl="0" eaLnBrk="1" fontAlgn="t" latinLnBrk="0" hangingPunct="1">
                        <a:spcBef>
                          <a:spcPts val="0"/>
                        </a:spcBef>
                        <a:spcAft>
                          <a:spcPts val="0"/>
                        </a:spcAft>
                      </a:pPr>
                      <a:r>
                        <a:rPr lang="en-IN" sz="2300" b="0" i="0" u="none" strike="noStrike" kern="1200" dirty="0">
                          <a:solidFill>
                            <a:schemeClr val="tx1"/>
                          </a:solidFill>
                          <a:effectLst/>
                          <a:latin typeface="Cambria" panose="02040503050406030204" pitchFamily="18" charset="0"/>
                          <a:ea typeface="+mn-ea"/>
                          <a:cs typeface="+mn-cs"/>
                        </a:rPr>
                        <a:t>(1)</a:t>
                      </a: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t" latinLnBrk="0" hangingPunct="1">
                        <a:spcBef>
                          <a:spcPts val="0"/>
                        </a:spcBef>
                        <a:spcAft>
                          <a:spcPts val="0"/>
                        </a:spcAft>
                      </a:pPr>
                      <a:r>
                        <a:rPr lang="en-IN" sz="2300" b="0" i="0" u="none" strike="noStrike" kern="1200" dirty="0">
                          <a:solidFill>
                            <a:schemeClr val="tx1"/>
                          </a:solidFill>
                          <a:effectLst/>
                          <a:latin typeface="Cambria" panose="02040503050406030204" pitchFamily="18" charset="0"/>
                          <a:ea typeface="+mn-ea"/>
                          <a:cs typeface="+mn-cs"/>
                        </a:rPr>
                        <a:t>(2)</a:t>
                      </a: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t" latinLnBrk="0" hangingPunct="1">
                        <a:spcBef>
                          <a:spcPts val="0"/>
                        </a:spcBef>
                        <a:spcAft>
                          <a:spcPts val="0"/>
                        </a:spcAft>
                      </a:pPr>
                      <a:r>
                        <a:rPr lang="en-IN" sz="2300" b="0" i="0" u="none" strike="noStrike" kern="1200">
                          <a:solidFill>
                            <a:schemeClr val="tx1"/>
                          </a:solidFill>
                          <a:effectLst/>
                          <a:latin typeface="Cambria" panose="02040503050406030204" pitchFamily="18" charset="0"/>
                          <a:ea typeface="+mn-ea"/>
                          <a:cs typeface="+mn-cs"/>
                        </a:rPr>
                        <a:t>(3)</a:t>
                      </a: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t" latinLnBrk="0" hangingPunct="1">
                        <a:spcBef>
                          <a:spcPts val="0"/>
                        </a:spcBef>
                        <a:spcAft>
                          <a:spcPts val="0"/>
                        </a:spcAft>
                      </a:pPr>
                      <a:r>
                        <a:rPr lang="en-IN" sz="2300" b="0" i="0" u="none" strike="noStrike" kern="1200" dirty="0">
                          <a:solidFill>
                            <a:schemeClr val="tx1"/>
                          </a:solidFill>
                          <a:effectLst/>
                          <a:latin typeface="Cambria" panose="02040503050406030204" pitchFamily="18" charset="0"/>
                          <a:ea typeface="+mn-ea"/>
                          <a:cs typeface="+mn-cs"/>
                        </a:rPr>
                        <a:t>(4)</a:t>
                      </a: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t" latinLnBrk="0" hangingPunct="1">
                        <a:spcBef>
                          <a:spcPts val="0"/>
                        </a:spcBef>
                        <a:spcAft>
                          <a:spcPts val="0"/>
                        </a:spcAft>
                      </a:pPr>
                      <a:r>
                        <a:rPr lang="en-IN" sz="2300" b="0" i="0" u="none" strike="noStrike" kern="1200" dirty="0">
                          <a:solidFill>
                            <a:schemeClr val="tx1"/>
                          </a:solidFill>
                          <a:effectLst/>
                          <a:latin typeface="Cambria" panose="02040503050406030204" pitchFamily="18" charset="0"/>
                          <a:ea typeface="+mn-ea"/>
                          <a:cs typeface="+mn-cs"/>
                        </a:rPr>
                        <a:t>(5)</a:t>
                      </a: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138874939"/>
                  </a:ext>
                </a:extLst>
              </a:tr>
              <a:tr h="427616">
                <a:tc>
                  <a:txBody>
                    <a:bodyPr/>
                    <a:lstStyle/>
                    <a:p>
                      <a:pPr marL="0" algn="ctr" defTabSz="914400" rtl="0" eaLnBrk="1" fontAlgn="t" latinLnBrk="0" hangingPunct="1">
                        <a:spcBef>
                          <a:spcPts val="0"/>
                        </a:spcBef>
                        <a:spcAft>
                          <a:spcPts val="0"/>
                        </a:spcAft>
                      </a:pPr>
                      <a:r>
                        <a:rPr lang="en-IN" sz="2300" b="0" i="0" u="none" strike="noStrike" kern="1200" dirty="0">
                          <a:solidFill>
                            <a:schemeClr val="tx1"/>
                          </a:solidFill>
                          <a:effectLst/>
                          <a:latin typeface="Cambria" panose="02040503050406030204" pitchFamily="18" charset="0"/>
                          <a:ea typeface="+mn-ea"/>
                          <a:cs typeface="+mn-cs"/>
                        </a:rPr>
                        <a:t>Before</a:t>
                      </a: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t" latinLnBrk="0" hangingPunct="1">
                        <a:spcBef>
                          <a:spcPts val="0"/>
                        </a:spcBef>
                        <a:spcAft>
                          <a:spcPts val="0"/>
                        </a:spcAft>
                      </a:pPr>
                      <a:r>
                        <a:rPr lang="en-IN" sz="2300" b="0" i="0" u="none" strike="noStrike" kern="1200" dirty="0">
                          <a:solidFill>
                            <a:schemeClr val="tx1"/>
                          </a:solidFill>
                          <a:effectLst/>
                          <a:latin typeface="Cambria" panose="02040503050406030204" pitchFamily="18" charset="0"/>
                          <a:ea typeface="+mn-ea"/>
                          <a:cs typeface="+mn-cs"/>
                        </a:rPr>
                        <a:t>After</a:t>
                      </a: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t" latinLnBrk="0" hangingPunct="1">
                        <a:spcBef>
                          <a:spcPts val="0"/>
                        </a:spcBef>
                        <a:spcAft>
                          <a:spcPts val="0"/>
                        </a:spcAft>
                      </a:pPr>
                      <a:r>
                        <a:rPr lang="en-IN" sz="2300" b="0" i="0" u="none" strike="noStrike" kern="1200" dirty="0">
                          <a:solidFill>
                            <a:schemeClr val="tx1"/>
                          </a:solidFill>
                          <a:effectLst/>
                          <a:latin typeface="Cambria" panose="02040503050406030204" pitchFamily="18" charset="0"/>
                          <a:ea typeface="+mn-ea"/>
                          <a:cs typeface="+mn-cs"/>
                        </a:rPr>
                        <a:t>After</a:t>
                      </a: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t" latinLnBrk="0" hangingPunct="1">
                        <a:spcBef>
                          <a:spcPts val="0"/>
                        </a:spcBef>
                        <a:spcAft>
                          <a:spcPts val="0"/>
                        </a:spcAft>
                      </a:pPr>
                      <a:r>
                        <a:rPr lang="en-IN" sz="2300" b="0" i="0" u="none" strike="noStrike" kern="1200" dirty="0">
                          <a:solidFill>
                            <a:schemeClr val="tx1"/>
                          </a:solidFill>
                          <a:effectLst/>
                          <a:latin typeface="Cambria" panose="02040503050406030204" pitchFamily="18" charset="0"/>
                          <a:ea typeface="+mn-ea"/>
                          <a:cs typeface="+mn-cs"/>
                        </a:rPr>
                        <a:t>Earlier of (2) and (3)</a:t>
                      </a: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t" latinLnBrk="0" hangingPunct="1">
                        <a:spcBef>
                          <a:spcPts val="0"/>
                        </a:spcBef>
                        <a:spcAft>
                          <a:spcPts val="0"/>
                        </a:spcAft>
                      </a:pPr>
                      <a:r>
                        <a:rPr lang="en-IN" sz="2300" b="0" i="0" u="none" strike="noStrike" kern="1200" dirty="0">
                          <a:solidFill>
                            <a:schemeClr val="tx1"/>
                          </a:solidFill>
                          <a:effectLst/>
                          <a:latin typeface="Cambria" panose="02040503050406030204" pitchFamily="18" charset="0"/>
                          <a:ea typeface="+mn-ea"/>
                          <a:cs typeface="+mn-cs"/>
                        </a:rPr>
                        <a:t>New</a:t>
                      </a: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623963606"/>
                  </a:ext>
                </a:extLst>
              </a:tr>
              <a:tr h="427616">
                <a:tc>
                  <a:txBody>
                    <a:bodyPr/>
                    <a:lstStyle/>
                    <a:p>
                      <a:pPr marL="0" algn="ctr" defTabSz="914400" rtl="0" eaLnBrk="1" fontAlgn="t" latinLnBrk="0" hangingPunct="1">
                        <a:spcBef>
                          <a:spcPts val="0"/>
                        </a:spcBef>
                        <a:spcAft>
                          <a:spcPts val="0"/>
                        </a:spcAft>
                      </a:pPr>
                      <a:r>
                        <a:rPr lang="en-IN" sz="2300" b="0" i="0" u="none" strike="noStrike" kern="1200" dirty="0">
                          <a:solidFill>
                            <a:schemeClr val="tx1"/>
                          </a:solidFill>
                          <a:effectLst/>
                          <a:latin typeface="Cambria" panose="02040503050406030204" pitchFamily="18" charset="0"/>
                          <a:ea typeface="+mn-ea"/>
                          <a:cs typeface="+mn-cs"/>
                        </a:rPr>
                        <a:t>Before</a:t>
                      </a: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t" latinLnBrk="0" hangingPunct="1">
                        <a:spcBef>
                          <a:spcPts val="0"/>
                        </a:spcBef>
                        <a:spcAft>
                          <a:spcPts val="0"/>
                        </a:spcAft>
                      </a:pPr>
                      <a:r>
                        <a:rPr lang="en-IN" sz="2300" b="0" i="0" u="none" strike="noStrike" kern="1200" dirty="0">
                          <a:solidFill>
                            <a:schemeClr val="tx1"/>
                          </a:solidFill>
                          <a:effectLst/>
                          <a:latin typeface="Cambria" panose="02040503050406030204" pitchFamily="18" charset="0"/>
                          <a:ea typeface="+mn-ea"/>
                          <a:cs typeface="+mn-cs"/>
                        </a:rPr>
                        <a:t>Before</a:t>
                      </a: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t" latinLnBrk="0" hangingPunct="1">
                        <a:spcBef>
                          <a:spcPts val="0"/>
                        </a:spcBef>
                        <a:spcAft>
                          <a:spcPts val="0"/>
                        </a:spcAft>
                      </a:pPr>
                      <a:r>
                        <a:rPr lang="en-IN" sz="2300" b="0" i="0" u="none" strike="noStrike" kern="1200" dirty="0">
                          <a:solidFill>
                            <a:schemeClr val="tx1"/>
                          </a:solidFill>
                          <a:effectLst/>
                          <a:latin typeface="Cambria" panose="02040503050406030204" pitchFamily="18" charset="0"/>
                          <a:ea typeface="+mn-ea"/>
                          <a:cs typeface="+mn-cs"/>
                        </a:rPr>
                        <a:t>After</a:t>
                      </a: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t" latinLnBrk="0" hangingPunct="1">
                        <a:spcBef>
                          <a:spcPts val="0"/>
                        </a:spcBef>
                        <a:spcAft>
                          <a:spcPts val="0"/>
                        </a:spcAft>
                      </a:pPr>
                      <a:r>
                        <a:rPr lang="en-IN" sz="2300" b="0" i="0" u="none" strike="noStrike" kern="1200" dirty="0">
                          <a:solidFill>
                            <a:schemeClr val="tx1"/>
                          </a:solidFill>
                          <a:effectLst/>
                          <a:latin typeface="Cambria" panose="02040503050406030204" pitchFamily="18" charset="0"/>
                          <a:ea typeface="+mn-ea"/>
                          <a:cs typeface="+mn-cs"/>
                        </a:rPr>
                        <a:t>(2)</a:t>
                      </a: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t" latinLnBrk="0" hangingPunct="1">
                        <a:spcBef>
                          <a:spcPts val="0"/>
                        </a:spcBef>
                        <a:spcAft>
                          <a:spcPts val="0"/>
                        </a:spcAft>
                      </a:pPr>
                      <a:r>
                        <a:rPr lang="en-IN" sz="2300" b="0" i="0" u="none" strike="noStrike" kern="1200" dirty="0">
                          <a:solidFill>
                            <a:schemeClr val="tx1"/>
                          </a:solidFill>
                          <a:effectLst/>
                          <a:latin typeface="Cambria" panose="02040503050406030204" pitchFamily="18" charset="0"/>
                          <a:ea typeface="+mn-ea"/>
                          <a:cs typeface="+mn-cs"/>
                        </a:rPr>
                        <a:t>Old</a:t>
                      </a: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992661977"/>
                  </a:ext>
                </a:extLst>
              </a:tr>
              <a:tr h="427616">
                <a:tc>
                  <a:txBody>
                    <a:bodyPr/>
                    <a:lstStyle/>
                    <a:p>
                      <a:pPr marL="0" algn="ctr" defTabSz="914400" rtl="0" eaLnBrk="1" fontAlgn="t" latinLnBrk="0" hangingPunct="1">
                        <a:spcBef>
                          <a:spcPts val="0"/>
                        </a:spcBef>
                        <a:spcAft>
                          <a:spcPts val="0"/>
                        </a:spcAft>
                      </a:pPr>
                      <a:r>
                        <a:rPr lang="en-IN" sz="2300" b="0" i="0" u="none" strike="noStrike" kern="1200" dirty="0">
                          <a:solidFill>
                            <a:schemeClr val="tx1"/>
                          </a:solidFill>
                          <a:effectLst/>
                          <a:latin typeface="Cambria" panose="02040503050406030204" pitchFamily="18" charset="0"/>
                          <a:ea typeface="+mn-ea"/>
                          <a:cs typeface="+mn-cs"/>
                        </a:rPr>
                        <a:t>Before</a:t>
                      </a: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t" latinLnBrk="0" hangingPunct="1">
                        <a:spcBef>
                          <a:spcPts val="0"/>
                        </a:spcBef>
                        <a:spcAft>
                          <a:spcPts val="0"/>
                        </a:spcAft>
                      </a:pPr>
                      <a:r>
                        <a:rPr lang="en-IN" sz="2300" b="0" i="0" u="none" strike="noStrike" kern="1200" dirty="0">
                          <a:solidFill>
                            <a:schemeClr val="tx1"/>
                          </a:solidFill>
                          <a:effectLst/>
                          <a:latin typeface="Cambria" panose="02040503050406030204" pitchFamily="18" charset="0"/>
                          <a:ea typeface="+mn-ea"/>
                          <a:cs typeface="+mn-cs"/>
                        </a:rPr>
                        <a:t>After</a:t>
                      </a: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t" latinLnBrk="0" hangingPunct="1">
                        <a:spcBef>
                          <a:spcPts val="0"/>
                        </a:spcBef>
                        <a:spcAft>
                          <a:spcPts val="0"/>
                        </a:spcAft>
                      </a:pPr>
                      <a:r>
                        <a:rPr lang="en-IN" sz="2300" b="0" i="0" u="none" strike="noStrike" kern="1200" dirty="0">
                          <a:solidFill>
                            <a:schemeClr val="tx1"/>
                          </a:solidFill>
                          <a:effectLst/>
                          <a:latin typeface="Cambria" panose="02040503050406030204" pitchFamily="18" charset="0"/>
                          <a:ea typeface="+mn-ea"/>
                          <a:cs typeface="+mn-cs"/>
                        </a:rPr>
                        <a:t>Before</a:t>
                      </a: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t" latinLnBrk="0" hangingPunct="1">
                        <a:spcBef>
                          <a:spcPts val="0"/>
                        </a:spcBef>
                        <a:spcAft>
                          <a:spcPts val="0"/>
                        </a:spcAft>
                      </a:pPr>
                      <a:r>
                        <a:rPr lang="en-IN" sz="2300" b="0" i="0" u="none" strike="noStrike" kern="1200" dirty="0">
                          <a:solidFill>
                            <a:schemeClr val="tx1"/>
                          </a:solidFill>
                          <a:effectLst/>
                          <a:latin typeface="Cambria" panose="02040503050406030204" pitchFamily="18" charset="0"/>
                          <a:ea typeface="+mn-ea"/>
                          <a:cs typeface="+mn-cs"/>
                        </a:rPr>
                        <a:t>(3)</a:t>
                      </a: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t" latinLnBrk="0" hangingPunct="1">
                        <a:spcBef>
                          <a:spcPts val="0"/>
                        </a:spcBef>
                        <a:spcAft>
                          <a:spcPts val="0"/>
                        </a:spcAft>
                      </a:pPr>
                      <a:r>
                        <a:rPr lang="en-IN" sz="2300" b="0" i="0" u="none" strike="noStrike" kern="1200" dirty="0">
                          <a:solidFill>
                            <a:schemeClr val="tx1"/>
                          </a:solidFill>
                          <a:effectLst/>
                          <a:latin typeface="Cambria" panose="02040503050406030204" pitchFamily="18" charset="0"/>
                          <a:ea typeface="+mn-ea"/>
                          <a:cs typeface="+mn-cs"/>
                        </a:rPr>
                        <a:t>Old</a:t>
                      </a: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173572558"/>
                  </a:ext>
                </a:extLst>
              </a:tr>
              <a:tr h="427616">
                <a:tc>
                  <a:txBody>
                    <a:bodyPr/>
                    <a:lstStyle/>
                    <a:p>
                      <a:pPr marL="0" algn="ctr" defTabSz="914400" rtl="0" eaLnBrk="1" fontAlgn="t" latinLnBrk="0" hangingPunct="1">
                        <a:spcBef>
                          <a:spcPts val="0"/>
                        </a:spcBef>
                        <a:spcAft>
                          <a:spcPts val="0"/>
                        </a:spcAft>
                      </a:pPr>
                      <a:r>
                        <a:rPr lang="en-IN" sz="2300" b="0" i="0" u="none" strike="noStrike" kern="1200" dirty="0">
                          <a:solidFill>
                            <a:schemeClr val="tx1"/>
                          </a:solidFill>
                          <a:effectLst/>
                          <a:latin typeface="Cambria" panose="02040503050406030204" pitchFamily="18" charset="0"/>
                          <a:ea typeface="+mn-ea"/>
                          <a:cs typeface="+mn-cs"/>
                        </a:rPr>
                        <a:t>After</a:t>
                      </a: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t" latinLnBrk="0" hangingPunct="1">
                        <a:spcBef>
                          <a:spcPts val="0"/>
                        </a:spcBef>
                        <a:spcAft>
                          <a:spcPts val="0"/>
                        </a:spcAft>
                      </a:pPr>
                      <a:r>
                        <a:rPr lang="en-IN" sz="2300" b="0" i="0" u="none" strike="noStrike" kern="1200" dirty="0">
                          <a:solidFill>
                            <a:schemeClr val="tx1"/>
                          </a:solidFill>
                          <a:effectLst/>
                          <a:latin typeface="Cambria" panose="02040503050406030204" pitchFamily="18" charset="0"/>
                          <a:ea typeface="+mn-ea"/>
                          <a:cs typeface="+mn-cs"/>
                        </a:rPr>
                        <a:t>Before</a:t>
                      </a: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t" latinLnBrk="0" hangingPunct="1">
                        <a:spcBef>
                          <a:spcPts val="0"/>
                        </a:spcBef>
                        <a:spcAft>
                          <a:spcPts val="0"/>
                        </a:spcAft>
                      </a:pPr>
                      <a:r>
                        <a:rPr lang="en-IN" sz="2300" b="0" i="0" u="none" strike="noStrike" kern="1200" dirty="0">
                          <a:solidFill>
                            <a:schemeClr val="tx1"/>
                          </a:solidFill>
                          <a:effectLst/>
                          <a:latin typeface="Cambria" panose="02040503050406030204" pitchFamily="18" charset="0"/>
                          <a:ea typeface="+mn-ea"/>
                          <a:cs typeface="+mn-cs"/>
                        </a:rPr>
                        <a:t>After</a:t>
                      </a: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t" latinLnBrk="0" hangingPunct="1">
                        <a:spcBef>
                          <a:spcPts val="0"/>
                        </a:spcBef>
                        <a:spcAft>
                          <a:spcPts val="0"/>
                        </a:spcAft>
                      </a:pPr>
                      <a:r>
                        <a:rPr lang="en-IN" sz="2300" b="0" i="0" u="none" strike="noStrike" kern="1200" dirty="0">
                          <a:solidFill>
                            <a:schemeClr val="tx1"/>
                          </a:solidFill>
                          <a:effectLst/>
                          <a:latin typeface="Cambria" panose="02040503050406030204" pitchFamily="18" charset="0"/>
                          <a:ea typeface="+mn-ea"/>
                          <a:cs typeface="+mn-cs"/>
                        </a:rPr>
                        <a:t>(3)</a:t>
                      </a: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t" latinLnBrk="0" hangingPunct="1">
                        <a:spcBef>
                          <a:spcPts val="0"/>
                        </a:spcBef>
                        <a:spcAft>
                          <a:spcPts val="0"/>
                        </a:spcAft>
                      </a:pPr>
                      <a:r>
                        <a:rPr lang="en-IN" sz="2300" b="0" i="0" u="none" strike="noStrike" kern="1200" dirty="0">
                          <a:solidFill>
                            <a:schemeClr val="tx1"/>
                          </a:solidFill>
                          <a:effectLst/>
                          <a:latin typeface="Cambria" panose="02040503050406030204" pitchFamily="18" charset="0"/>
                          <a:ea typeface="+mn-ea"/>
                          <a:cs typeface="+mn-cs"/>
                        </a:rPr>
                        <a:t>New</a:t>
                      </a: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121019516"/>
                  </a:ext>
                </a:extLst>
              </a:tr>
              <a:tr h="433536">
                <a:tc>
                  <a:txBody>
                    <a:bodyPr/>
                    <a:lstStyle/>
                    <a:p>
                      <a:pPr marL="0" algn="ctr" defTabSz="914400" rtl="0" eaLnBrk="1" fontAlgn="t" latinLnBrk="0" hangingPunct="1">
                        <a:spcBef>
                          <a:spcPts val="0"/>
                        </a:spcBef>
                        <a:spcAft>
                          <a:spcPts val="0"/>
                        </a:spcAft>
                      </a:pPr>
                      <a:r>
                        <a:rPr lang="en-IN" sz="2300" b="0" i="0" u="none" strike="noStrike" kern="1200" dirty="0">
                          <a:solidFill>
                            <a:schemeClr val="tx1"/>
                          </a:solidFill>
                          <a:effectLst/>
                          <a:latin typeface="Cambria" panose="02040503050406030204" pitchFamily="18" charset="0"/>
                          <a:ea typeface="+mn-ea"/>
                          <a:cs typeface="+mn-cs"/>
                        </a:rPr>
                        <a:t>After</a:t>
                      </a: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t" latinLnBrk="0" hangingPunct="1">
                        <a:spcBef>
                          <a:spcPts val="0"/>
                        </a:spcBef>
                        <a:spcAft>
                          <a:spcPts val="0"/>
                        </a:spcAft>
                      </a:pPr>
                      <a:r>
                        <a:rPr lang="en-IN" sz="2300" b="0" i="0" u="none" strike="noStrike" kern="1200" dirty="0">
                          <a:solidFill>
                            <a:schemeClr val="tx1"/>
                          </a:solidFill>
                          <a:effectLst/>
                          <a:latin typeface="Cambria" panose="02040503050406030204" pitchFamily="18" charset="0"/>
                          <a:ea typeface="+mn-ea"/>
                          <a:cs typeface="+mn-cs"/>
                        </a:rPr>
                        <a:t>Before</a:t>
                      </a: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t" latinLnBrk="0" hangingPunct="1">
                        <a:spcBef>
                          <a:spcPts val="0"/>
                        </a:spcBef>
                        <a:spcAft>
                          <a:spcPts val="0"/>
                        </a:spcAft>
                      </a:pPr>
                      <a:r>
                        <a:rPr lang="en-IN" sz="2300" b="0" i="0" u="none" strike="noStrike" kern="1200" dirty="0">
                          <a:solidFill>
                            <a:schemeClr val="tx1"/>
                          </a:solidFill>
                          <a:effectLst/>
                          <a:latin typeface="Cambria" panose="02040503050406030204" pitchFamily="18" charset="0"/>
                          <a:ea typeface="+mn-ea"/>
                          <a:cs typeface="+mn-cs"/>
                        </a:rPr>
                        <a:t>Before</a:t>
                      </a: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t" latinLnBrk="0" hangingPunct="1">
                        <a:spcBef>
                          <a:spcPts val="0"/>
                        </a:spcBef>
                        <a:spcAft>
                          <a:spcPts val="0"/>
                        </a:spcAft>
                      </a:pPr>
                      <a:r>
                        <a:rPr lang="en-IN" sz="2300" b="0" i="0" u="none" strike="noStrike" kern="1200" dirty="0">
                          <a:solidFill>
                            <a:schemeClr val="tx1"/>
                          </a:solidFill>
                          <a:effectLst/>
                          <a:latin typeface="Cambria" panose="02040503050406030204" pitchFamily="18" charset="0"/>
                          <a:ea typeface="+mn-ea"/>
                          <a:cs typeface="+mn-cs"/>
                        </a:rPr>
                        <a:t>Earlier of (2) and (3)</a:t>
                      </a: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t" latinLnBrk="0" hangingPunct="1">
                        <a:spcBef>
                          <a:spcPts val="0"/>
                        </a:spcBef>
                        <a:spcAft>
                          <a:spcPts val="0"/>
                        </a:spcAft>
                      </a:pPr>
                      <a:r>
                        <a:rPr lang="en-IN" sz="2300" b="0" i="0" u="none" strike="noStrike" kern="1200" dirty="0">
                          <a:solidFill>
                            <a:schemeClr val="tx1"/>
                          </a:solidFill>
                          <a:effectLst/>
                          <a:latin typeface="Cambria" panose="02040503050406030204" pitchFamily="18" charset="0"/>
                          <a:ea typeface="+mn-ea"/>
                          <a:cs typeface="+mn-cs"/>
                        </a:rPr>
                        <a:t>Old</a:t>
                      </a: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359588925"/>
                  </a:ext>
                </a:extLst>
              </a:tr>
              <a:tr h="427616">
                <a:tc>
                  <a:txBody>
                    <a:bodyPr/>
                    <a:lstStyle/>
                    <a:p>
                      <a:pPr marL="0" algn="ctr" defTabSz="914400" rtl="0" eaLnBrk="1" fontAlgn="t" latinLnBrk="0" hangingPunct="1">
                        <a:spcBef>
                          <a:spcPts val="0"/>
                        </a:spcBef>
                        <a:spcAft>
                          <a:spcPts val="0"/>
                        </a:spcAft>
                      </a:pPr>
                      <a:r>
                        <a:rPr lang="en-IN" sz="2300" b="0" i="0" u="none" strike="noStrike" kern="1200" dirty="0">
                          <a:solidFill>
                            <a:schemeClr val="tx1"/>
                          </a:solidFill>
                          <a:effectLst/>
                          <a:latin typeface="Cambria" panose="02040503050406030204" pitchFamily="18" charset="0"/>
                          <a:ea typeface="+mn-ea"/>
                          <a:cs typeface="+mn-cs"/>
                        </a:rPr>
                        <a:t>After</a:t>
                      </a: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t" latinLnBrk="0" hangingPunct="1">
                        <a:spcBef>
                          <a:spcPts val="0"/>
                        </a:spcBef>
                        <a:spcAft>
                          <a:spcPts val="0"/>
                        </a:spcAft>
                      </a:pPr>
                      <a:r>
                        <a:rPr lang="en-IN" sz="2300" b="0" i="0" u="none" strike="noStrike" kern="1200" dirty="0">
                          <a:solidFill>
                            <a:schemeClr val="tx1"/>
                          </a:solidFill>
                          <a:effectLst/>
                          <a:latin typeface="Cambria" panose="02040503050406030204" pitchFamily="18" charset="0"/>
                          <a:ea typeface="+mn-ea"/>
                          <a:cs typeface="+mn-cs"/>
                        </a:rPr>
                        <a:t>After</a:t>
                      </a: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t" latinLnBrk="0" hangingPunct="1">
                        <a:spcBef>
                          <a:spcPts val="0"/>
                        </a:spcBef>
                        <a:spcAft>
                          <a:spcPts val="0"/>
                        </a:spcAft>
                      </a:pPr>
                      <a:r>
                        <a:rPr lang="en-IN" sz="2300" b="0" i="0" u="none" strike="noStrike" kern="1200" dirty="0">
                          <a:solidFill>
                            <a:schemeClr val="tx1"/>
                          </a:solidFill>
                          <a:effectLst/>
                          <a:latin typeface="Cambria" panose="02040503050406030204" pitchFamily="18" charset="0"/>
                          <a:ea typeface="+mn-ea"/>
                          <a:cs typeface="+mn-cs"/>
                        </a:rPr>
                        <a:t>Before</a:t>
                      </a: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t" latinLnBrk="0" hangingPunct="1">
                        <a:spcBef>
                          <a:spcPts val="0"/>
                        </a:spcBef>
                        <a:spcAft>
                          <a:spcPts val="0"/>
                        </a:spcAft>
                      </a:pPr>
                      <a:r>
                        <a:rPr lang="en-IN" sz="2300" b="0" i="0" u="none" strike="noStrike" kern="1200" dirty="0">
                          <a:solidFill>
                            <a:schemeClr val="tx1"/>
                          </a:solidFill>
                          <a:effectLst/>
                          <a:latin typeface="Cambria" panose="02040503050406030204" pitchFamily="18" charset="0"/>
                          <a:ea typeface="+mn-ea"/>
                          <a:cs typeface="+mn-cs"/>
                        </a:rPr>
                        <a:t>(2)</a:t>
                      </a: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t" latinLnBrk="0" hangingPunct="1">
                        <a:spcBef>
                          <a:spcPts val="0"/>
                        </a:spcBef>
                        <a:spcAft>
                          <a:spcPts val="0"/>
                        </a:spcAft>
                      </a:pPr>
                      <a:r>
                        <a:rPr lang="en-IN" sz="2300" b="0" i="0" u="none" strike="noStrike" kern="1200" dirty="0">
                          <a:solidFill>
                            <a:schemeClr val="tx1"/>
                          </a:solidFill>
                          <a:effectLst/>
                          <a:latin typeface="Cambria" panose="02040503050406030204" pitchFamily="18" charset="0"/>
                          <a:ea typeface="+mn-ea"/>
                          <a:cs typeface="+mn-cs"/>
                        </a:rPr>
                        <a:t>New</a:t>
                      </a:r>
                    </a:p>
                  </a:txBody>
                  <a:tcPr marL="56216" marR="56216" marT="38548" marB="385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55780276"/>
                  </a:ext>
                </a:extLst>
              </a:tr>
            </a:tbl>
          </a:graphicData>
        </a:graphic>
      </p:graphicFrame>
      <p:sp>
        <p:nvSpPr>
          <p:cNvPr id="2" name="Footer Placeholder 1">
            <a:extLst>
              <a:ext uri="{FF2B5EF4-FFF2-40B4-BE49-F238E27FC236}">
                <a16:creationId xmlns:a16="http://schemas.microsoft.com/office/drawing/2014/main" xmlns="" id="{C55072D4-0CB9-468C-8D5E-7078A1C70FDA}"/>
              </a:ext>
            </a:extLst>
          </p:cNvPr>
          <p:cNvSpPr>
            <a:spLocks noGrp="1"/>
          </p:cNvSpPr>
          <p:nvPr>
            <p:ph type="ftr" sz="quarter" idx="11"/>
          </p:nvPr>
        </p:nvSpPr>
        <p:spPr/>
        <p:txBody>
          <a:bodyPr/>
          <a:lstStyle/>
          <a:p>
            <a:r>
              <a:rPr lang="en-US"/>
              <a:t>Hiregange and Associates</a:t>
            </a:r>
            <a:endParaRPr lang="en-US" dirty="0"/>
          </a:p>
        </p:txBody>
      </p:sp>
      <p:sp>
        <p:nvSpPr>
          <p:cNvPr id="6" name="Slide Number Placeholder 3">
            <a:extLst>
              <a:ext uri="{FF2B5EF4-FFF2-40B4-BE49-F238E27FC236}">
                <a16:creationId xmlns:a16="http://schemas.microsoft.com/office/drawing/2014/main" xmlns="" id="{7E7B1138-4C5A-46E8-B0AB-3E154D2A3343}"/>
              </a:ext>
            </a:extLst>
          </p:cNvPr>
          <p:cNvSpPr txBox="1">
            <a:spLocks/>
          </p:cNvSpPr>
          <p:nvPr/>
        </p:nvSpPr>
        <p:spPr>
          <a:xfrm>
            <a:off x="8763000" y="6508754"/>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37E4FB1-AD43-40BE-A2D5-51E31E25039B}" type="slidenum">
              <a:rPr lang="en-IN" smtClean="0"/>
              <a:pPr/>
              <a:t>55</a:t>
            </a:fld>
            <a:endParaRPr lang="en-IN" dirty="0"/>
          </a:p>
        </p:txBody>
      </p:sp>
    </p:spTree>
    <p:extLst>
      <p:ext uri="{BB962C8B-B14F-4D97-AF65-F5344CB8AC3E}">
        <p14:creationId xmlns:p14="http://schemas.microsoft.com/office/powerpoint/2010/main" val="9410673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xmlns="" id="{50012F7E-60FC-49DD-B9E3-75C2DFE60470}"/>
              </a:ext>
            </a:extLst>
          </p:cNvPr>
          <p:cNvSpPr>
            <a:spLocks noGrp="1"/>
          </p:cNvSpPr>
          <p:nvPr>
            <p:ph type="body" sz="quarter" idx="14"/>
          </p:nvPr>
        </p:nvSpPr>
        <p:spPr>
          <a:xfrm>
            <a:off x="133789" y="-104019"/>
            <a:ext cx="10172955" cy="585787"/>
          </a:xfrm>
        </p:spPr>
        <p:txBody>
          <a:bodyPr/>
          <a:lstStyle/>
          <a:p>
            <a:r>
              <a:rPr lang="en-IN" sz="3200" dirty="0"/>
              <a:t>Change in rate of tax in respect of supply of goods or services – Sec 14- Illustration</a:t>
            </a:r>
          </a:p>
        </p:txBody>
      </p:sp>
      <p:sp>
        <p:nvSpPr>
          <p:cNvPr id="63493" name="Slide Number Placeholder 3"/>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13" indent="-285737">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2942" indent="-228589">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120" indent="-228589">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298" indent="-228589">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474"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652"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8829"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006" indent="-228589"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56</a:t>
            </a:fld>
            <a:endParaRPr lang="en-IN" altLang="en-US">
              <a:solidFill>
                <a:schemeClr val="bg1"/>
              </a:solidFill>
            </a:endParaRPr>
          </a:p>
        </p:txBody>
      </p:sp>
      <p:sp>
        <p:nvSpPr>
          <p:cNvPr id="6" name="Rectangle 5"/>
          <p:cNvSpPr/>
          <p:nvPr/>
        </p:nvSpPr>
        <p:spPr>
          <a:xfrm>
            <a:off x="30253" y="946521"/>
            <a:ext cx="11335659" cy="769441"/>
          </a:xfrm>
          <a:prstGeom prst="rect">
            <a:avLst/>
          </a:prstGeom>
        </p:spPr>
        <p:txBody>
          <a:bodyPr wrap="square">
            <a:spAutoFit/>
          </a:bodyPr>
          <a:lstStyle/>
          <a:p>
            <a:pPr marL="85721" lvl="1" algn="just">
              <a:spcBef>
                <a:spcPts val="1200"/>
              </a:spcBef>
              <a:spcAft>
                <a:spcPts val="600"/>
              </a:spcAft>
            </a:pPr>
            <a:r>
              <a:rPr lang="en-IN" sz="2200" kern="0" dirty="0">
                <a:latin typeface="Cambria" panose="02040503050406030204" pitchFamily="18" charset="0"/>
                <a:ea typeface="Cambria" panose="02040503050406030204" pitchFamily="18" charset="0"/>
              </a:rPr>
              <a:t>Suppose there is change in rate of tax from 01/10/2017. The TOS and rate of tax applicable is as under in various situations.</a:t>
            </a:r>
            <a:endParaRPr lang="en-US" sz="2200" kern="0" dirty="0">
              <a:latin typeface="Cambria" panose="02040503050406030204" pitchFamily="18" charset="0"/>
              <a:ea typeface="Cambria" panose="02040503050406030204" pitchFamily="18" charset="0"/>
            </a:endParaRPr>
          </a:p>
        </p:txBody>
      </p:sp>
      <p:graphicFrame>
        <p:nvGraphicFramePr>
          <p:cNvPr id="11" name="Table 10">
            <a:extLst>
              <a:ext uri="{FF2B5EF4-FFF2-40B4-BE49-F238E27FC236}">
                <a16:creationId xmlns:a16="http://schemas.microsoft.com/office/drawing/2014/main" xmlns="" id="{04DE799F-4E84-4FCA-BF0A-EC8889395D4A}"/>
              </a:ext>
            </a:extLst>
          </p:cNvPr>
          <p:cNvGraphicFramePr>
            <a:graphicFrameLocks noGrp="1"/>
          </p:cNvGraphicFramePr>
          <p:nvPr>
            <p:extLst>
              <p:ext uri="{D42A27DB-BD31-4B8C-83A1-F6EECF244321}">
                <p14:modId xmlns:p14="http://schemas.microsoft.com/office/powerpoint/2010/main" val="367950310"/>
              </p:ext>
            </p:extLst>
          </p:nvPr>
        </p:nvGraphicFramePr>
        <p:xfrm>
          <a:off x="384714" y="1685982"/>
          <a:ext cx="11127734" cy="4923457"/>
        </p:xfrm>
        <a:graphic>
          <a:graphicData uri="http://schemas.openxmlformats.org/drawingml/2006/table">
            <a:tbl>
              <a:tblPr/>
              <a:tblGrid>
                <a:gridCol w="2448428">
                  <a:extLst>
                    <a:ext uri="{9D8B030D-6E8A-4147-A177-3AD203B41FA5}">
                      <a16:colId xmlns:a16="http://schemas.microsoft.com/office/drawing/2014/main" xmlns="" val="3125902361"/>
                    </a:ext>
                  </a:extLst>
                </a:gridCol>
                <a:gridCol w="2083633">
                  <a:extLst>
                    <a:ext uri="{9D8B030D-6E8A-4147-A177-3AD203B41FA5}">
                      <a16:colId xmlns:a16="http://schemas.microsoft.com/office/drawing/2014/main" xmlns="" val="3008743472"/>
                    </a:ext>
                  </a:extLst>
                </a:gridCol>
                <a:gridCol w="1978701">
                  <a:extLst>
                    <a:ext uri="{9D8B030D-6E8A-4147-A177-3AD203B41FA5}">
                      <a16:colId xmlns:a16="http://schemas.microsoft.com/office/drawing/2014/main" xmlns="" val="2947513326"/>
                    </a:ext>
                  </a:extLst>
                </a:gridCol>
                <a:gridCol w="2998035">
                  <a:extLst>
                    <a:ext uri="{9D8B030D-6E8A-4147-A177-3AD203B41FA5}">
                      <a16:colId xmlns:a16="http://schemas.microsoft.com/office/drawing/2014/main" xmlns="" val="426341168"/>
                    </a:ext>
                  </a:extLst>
                </a:gridCol>
                <a:gridCol w="1618937">
                  <a:extLst>
                    <a:ext uri="{9D8B030D-6E8A-4147-A177-3AD203B41FA5}">
                      <a16:colId xmlns:a16="http://schemas.microsoft.com/office/drawing/2014/main" xmlns="" val="2374612053"/>
                    </a:ext>
                  </a:extLst>
                </a:gridCol>
              </a:tblGrid>
              <a:tr h="703351">
                <a:tc>
                  <a:txBody>
                    <a:bodyPr/>
                    <a:lstStyle/>
                    <a:p>
                      <a:pPr algn="ctr" rtl="0" fontAlgn="t"/>
                      <a:r>
                        <a:rPr lang="en-US" sz="2300" b="0" i="0" u="none" strike="noStrike" dirty="0">
                          <a:solidFill>
                            <a:srgbClr val="FFFFFF"/>
                          </a:solidFill>
                          <a:effectLst/>
                          <a:latin typeface="Cambria" panose="02040503050406030204" pitchFamily="18" charset="0"/>
                        </a:rPr>
                        <a:t>Date of supply of goods or services</a:t>
                      </a:r>
                    </a:p>
                  </a:txBody>
                  <a:tcPr marL="2311" marR="2311" marT="2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rtl="0" fontAlgn="t"/>
                      <a:r>
                        <a:rPr lang="en-IN" sz="2300" b="0" i="0" u="none" strike="noStrike" dirty="0">
                          <a:solidFill>
                            <a:srgbClr val="FFFFFF"/>
                          </a:solidFill>
                          <a:effectLst/>
                          <a:latin typeface="Cambria" panose="02040503050406030204" pitchFamily="18" charset="0"/>
                        </a:rPr>
                        <a:t>Date of invoice</a:t>
                      </a:r>
                    </a:p>
                  </a:txBody>
                  <a:tcPr marL="2311" marR="2311" marT="2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rtl="0" fontAlgn="t"/>
                      <a:r>
                        <a:rPr lang="en-US" sz="2300" b="0" i="0" u="none" strike="noStrike">
                          <a:solidFill>
                            <a:srgbClr val="FFFFFF"/>
                          </a:solidFill>
                          <a:effectLst/>
                          <a:latin typeface="Cambria" panose="02040503050406030204" pitchFamily="18" charset="0"/>
                        </a:rPr>
                        <a:t>Date of receipt of payment</a:t>
                      </a:r>
                    </a:p>
                  </a:txBody>
                  <a:tcPr marL="2311" marR="2311" marT="2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rtl="0" fontAlgn="t"/>
                      <a:r>
                        <a:rPr lang="en-IN" sz="2300" b="0" i="0" u="none" strike="noStrike">
                          <a:solidFill>
                            <a:srgbClr val="FFFFFF"/>
                          </a:solidFill>
                          <a:effectLst/>
                          <a:latin typeface="Cambria" panose="02040503050406030204" pitchFamily="18" charset="0"/>
                        </a:rPr>
                        <a:t>Time of supply</a:t>
                      </a:r>
                    </a:p>
                  </a:txBody>
                  <a:tcPr marL="2311" marR="2311" marT="2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rtl="0" fontAlgn="t"/>
                      <a:r>
                        <a:rPr lang="en-IN" sz="2300" b="0" i="0" u="none" strike="noStrike">
                          <a:solidFill>
                            <a:srgbClr val="FFFFFF"/>
                          </a:solidFill>
                          <a:effectLst/>
                          <a:latin typeface="Cambria" panose="02040503050406030204" pitchFamily="18" charset="0"/>
                        </a:rPr>
                        <a:t>Rate of tax</a:t>
                      </a:r>
                    </a:p>
                  </a:txBody>
                  <a:tcPr marL="2311" marR="2311" marT="2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xmlns="" val="1621635218"/>
                  </a:ext>
                </a:extLst>
              </a:tr>
              <a:tr h="703351">
                <a:tc>
                  <a:txBody>
                    <a:bodyPr/>
                    <a:lstStyle/>
                    <a:p>
                      <a:pPr algn="ctr" rtl="0" fontAlgn="ctr"/>
                      <a:r>
                        <a:rPr lang="en-IN" sz="2300" b="0" i="0" u="none" strike="noStrike">
                          <a:solidFill>
                            <a:srgbClr val="000000"/>
                          </a:solidFill>
                          <a:effectLst/>
                          <a:latin typeface="Cambria" panose="02040503050406030204" pitchFamily="18" charset="0"/>
                        </a:rPr>
                        <a:t>10.09.2017</a:t>
                      </a:r>
                    </a:p>
                  </a:txBody>
                  <a:tcPr marL="2311" marR="2311" marT="23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IN" sz="2300" b="0" i="0" u="none" strike="noStrike">
                          <a:solidFill>
                            <a:srgbClr val="000000"/>
                          </a:solidFill>
                          <a:effectLst/>
                          <a:latin typeface="Cambria" panose="02040503050406030204" pitchFamily="18" charset="0"/>
                        </a:rPr>
                        <a:t>05.10.2017 </a:t>
                      </a:r>
                    </a:p>
                  </a:txBody>
                  <a:tcPr marL="2311" marR="2311" marT="23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IN" sz="2300" b="0" i="0" u="none" strike="noStrike">
                          <a:solidFill>
                            <a:srgbClr val="000000"/>
                          </a:solidFill>
                          <a:effectLst/>
                          <a:latin typeface="Cambria" panose="02040503050406030204" pitchFamily="18" charset="0"/>
                        </a:rPr>
                        <a:t>08.10.2017</a:t>
                      </a:r>
                    </a:p>
                  </a:txBody>
                  <a:tcPr marL="2311" marR="2311" marT="23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2300" b="0" i="0" u="none" strike="noStrike">
                          <a:solidFill>
                            <a:srgbClr val="000000"/>
                          </a:solidFill>
                          <a:effectLst/>
                          <a:latin typeface="Cambria" panose="02040503050406030204" pitchFamily="18" charset="0"/>
                        </a:rPr>
                        <a:t>05.10.2017 (Earlier of (ii) and (iii))</a:t>
                      </a:r>
                    </a:p>
                  </a:txBody>
                  <a:tcPr marL="2311" marR="2311" marT="23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IN" sz="2300" b="0" i="0" u="none" strike="noStrike">
                          <a:solidFill>
                            <a:srgbClr val="000000"/>
                          </a:solidFill>
                          <a:effectLst/>
                          <a:latin typeface="Cambria" panose="02040503050406030204" pitchFamily="18" charset="0"/>
                        </a:rPr>
                        <a:t>New Rate</a:t>
                      </a:r>
                    </a:p>
                  </a:txBody>
                  <a:tcPr marL="2311" marR="2311" marT="23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352995039"/>
                  </a:ext>
                </a:extLst>
              </a:tr>
              <a:tr h="703351">
                <a:tc>
                  <a:txBody>
                    <a:bodyPr/>
                    <a:lstStyle/>
                    <a:p>
                      <a:pPr algn="ctr" rtl="0" fontAlgn="t"/>
                      <a:r>
                        <a:rPr lang="en-IN" sz="2300" b="0" i="0" u="none" strike="noStrike">
                          <a:solidFill>
                            <a:srgbClr val="000000"/>
                          </a:solidFill>
                          <a:effectLst/>
                          <a:latin typeface="Cambria" panose="02040503050406030204" pitchFamily="18" charset="0"/>
                        </a:rPr>
                        <a:t>10.09.2017</a:t>
                      </a:r>
                    </a:p>
                  </a:txBody>
                  <a:tcPr marL="2311" marR="2311" marT="2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IN" sz="2300" b="0" i="0" u="none" strike="noStrike" dirty="0">
                          <a:solidFill>
                            <a:srgbClr val="000000"/>
                          </a:solidFill>
                          <a:effectLst/>
                          <a:latin typeface="Cambria" panose="02040503050406030204" pitchFamily="18" charset="0"/>
                        </a:rPr>
                        <a:t>25.09.2017</a:t>
                      </a:r>
                    </a:p>
                  </a:txBody>
                  <a:tcPr marL="2311" marR="2311" marT="2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IN" sz="2300" b="0" i="0" u="none" strike="noStrike" dirty="0">
                          <a:solidFill>
                            <a:srgbClr val="000000"/>
                          </a:solidFill>
                          <a:effectLst/>
                          <a:latin typeface="Cambria" panose="02040503050406030204" pitchFamily="18" charset="0"/>
                        </a:rPr>
                        <a:t>08.10.2017</a:t>
                      </a:r>
                    </a:p>
                  </a:txBody>
                  <a:tcPr marL="2311" marR="2311" marT="2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IN" sz="2300" b="0" i="0" u="none" strike="noStrike">
                          <a:solidFill>
                            <a:srgbClr val="000000"/>
                          </a:solidFill>
                          <a:effectLst/>
                          <a:latin typeface="Cambria" panose="02040503050406030204" pitchFamily="18" charset="0"/>
                        </a:rPr>
                        <a:t>25.09.2017 (date of invoice)</a:t>
                      </a:r>
                    </a:p>
                  </a:txBody>
                  <a:tcPr marL="2311" marR="2311" marT="2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IN" sz="2300" b="0" i="0" u="none" strike="noStrike">
                          <a:solidFill>
                            <a:srgbClr val="000000"/>
                          </a:solidFill>
                          <a:effectLst/>
                          <a:latin typeface="Cambria" panose="02040503050406030204" pitchFamily="18" charset="0"/>
                        </a:rPr>
                        <a:t>Old rate</a:t>
                      </a:r>
                    </a:p>
                  </a:txBody>
                  <a:tcPr marL="2311" marR="2311" marT="2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747055389"/>
                  </a:ext>
                </a:extLst>
              </a:tr>
              <a:tr h="703351">
                <a:tc>
                  <a:txBody>
                    <a:bodyPr/>
                    <a:lstStyle/>
                    <a:p>
                      <a:pPr algn="ctr" rtl="0" fontAlgn="t"/>
                      <a:r>
                        <a:rPr lang="en-IN" sz="2300" b="0" i="0" u="none" strike="noStrike">
                          <a:solidFill>
                            <a:srgbClr val="000000"/>
                          </a:solidFill>
                          <a:effectLst/>
                          <a:latin typeface="Cambria" panose="02040503050406030204" pitchFamily="18" charset="0"/>
                        </a:rPr>
                        <a:t>10.09.2017</a:t>
                      </a:r>
                    </a:p>
                  </a:txBody>
                  <a:tcPr marL="2311" marR="2311" marT="2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IN" sz="2300" b="0" i="0" u="none" strike="noStrike">
                          <a:solidFill>
                            <a:srgbClr val="000000"/>
                          </a:solidFill>
                          <a:effectLst/>
                          <a:latin typeface="Cambria" panose="02040503050406030204" pitchFamily="18" charset="0"/>
                        </a:rPr>
                        <a:t>05.10.2017</a:t>
                      </a:r>
                    </a:p>
                  </a:txBody>
                  <a:tcPr marL="2311" marR="2311" marT="2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IN" sz="2300" b="0" i="0" u="none" strike="noStrike">
                          <a:solidFill>
                            <a:srgbClr val="000000"/>
                          </a:solidFill>
                          <a:effectLst/>
                          <a:latin typeface="Cambria" panose="02040503050406030204" pitchFamily="18" charset="0"/>
                        </a:rPr>
                        <a:t>27.09.2017</a:t>
                      </a:r>
                    </a:p>
                  </a:txBody>
                  <a:tcPr marL="2311" marR="2311" marT="2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US" sz="2300" b="0" i="0" u="none" strike="noStrike">
                          <a:solidFill>
                            <a:srgbClr val="000000"/>
                          </a:solidFill>
                          <a:effectLst/>
                          <a:latin typeface="Cambria" panose="02040503050406030204" pitchFamily="18" charset="0"/>
                        </a:rPr>
                        <a:t>27.09.2017 (date of receipt of payment)</a:t>
                      </a:r>
                    </a:p>
                  </a:txBody>
                  <a:tcPr marL="2311" marR="2311" marT="2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IN" sz="2300" b="0" i="0" u="none" strike="noStrike">
                          <a:solidFill>
                            <a:srgbClr val="000000"/>
                          </a:solidFill>
                          <a:effectLst/>
                          <a:latin typeface="Cambria" panose="02040503050406030204" pitchFamily="18" charset="0"/>
                        </a:rPr>
                        <a:t>Old rate</a:t>
                      </a:r>
                    </a:p>
                  </a:txBody>
                  <a:tcPr marL="2311" marR="2311" marT="2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068684713"/>
                  </a:ext>
                </a:extLst>
              </a:tr>
              <a:tr h="703351">
                <a:tc>
                  <a:txBody>
                    <a:bodyPr/>
                    <a:lstStyle/>
                    <a:p>
                      <a:pPr algn="ctr" rtl="0" fontAlgn="t"/>
                      <a:r>
                        <a:rPr lang="en-IN" sz="2300" b="0" i="0" u="none" strike="noStrike">
                          <a:solidFill>
                            <a:srgbClr val="000000"/>
                          </a:solidFill>
                          <a:effectLst/>
                          <a:latin typeface="Cambria" panose="02040503050406030204" pitchFamily="18" charset="0"/>
                        </a:rPr>
                        <a:t>06.10.2017</a:t>
                      </a:r>
                    </a:p>
                  </a:txBody>
                  <a:tcPr marL="2311" marR="2311" marT="2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IN" sz="2300" b="0" i="0" u="none" strike="noStrike">
                          <a:solidFill>
                            <a:srgbClr val="000000"/>
                          </a:solidFill>
                          <a:effectLst/>
                          <a:latin typeface="Cambria" panose="02040503050406030204" pitchFamily="18" charset="0"/>
                        </a:rPr>
                        <a:t>25.09.2017</a:t>
                      </a:r>
                    </a:p>
                  </a:txBody>
                  <a:tcPr marL="2311" marR="2311" marT="2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IN" sz="2300" b="0" i="0" u="none" strike="noStrike">
                          <a:solidFill>
                            <a:srgbClr val="000000"/>
                          </a:solidFill>
                          <a:effectLst/>
                          <a:latin typeface="Cambria" panose="02040503050406030204" pitchFamily="18" charset="0"/>
                        </a:rPr>
                        <a:t>08.10.2017</a:t>
                      </a:r>
                    </a:p>
                  </a:txBody>
                  <a:tcPr marL="2311" marR="2311" marT="2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US" sz="2300" b="0" i="0" u="none" strike="noStrike">
                          <a:solidFill>
                            <a:srgbClr val="000000"/>
                          </a:solidFill>
                          <a:effectLst/>
                          <a:latin typeface="Cambria" panose="02040503050406030204" pitchFamily="18" charset="0"/>
                        </a:rPr>
                        <a:t>08.10.2017 (date of receipt of payment)</a:t>
                      </a:r>
                    </a:p>
                  </a:txBody>
                  <a:tcPr marL="2311" marR="2311" marT="2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IN" sz="2300" b="0" i="0" u="none" strike="noStrike">
                          <a:solidFill>
                            <a:srgbClr val="000000"/>
                          </a:solidFill>
                          <a:effectLst/>
                          <a:latin typeface="Cambria" panose="02040503050406030204" pitchFamily="18" charset="0"/>
                        </a:rPr>
                        <a:t>New rate</a:t>
                      </a:r>
                    </a:p>
                  </a:txBody>
                  <a:tcPr marL="2311" marR="2311" marT="2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594562757"/>
                  </a:ext>
                </a:extLst>
              </a:tr>
              <a:tr h="703351">
                <a:tc>
                  <a:txBody>
                    <a:bodyPr/>
                    <a:lstStyle/>
                    <a:p>
                      <a:pPr algn="ctr" rtl="0" fontAlgn="t"/>
                      <a:r>
                        <a:rPr lang="en-IN" sz="2300" b="0" i="0" u="none" strike="noStrike">
                          <a:solidFill>
                            <a:srgbClr val="000000"/>
                          </a:solidFill>
                          <a:effectLst/>
                          <a:latin typeface="Cambria" panose="02040503050406030204" pitchFamily="18" charset="0"/>
                        </a:rPr>
                        <a:t>06.10.2017</a:t>
                      </a:r>
                    </a:p>
                  </a:txBody>
                  <a:tcPr marL="2311" marR="2311" marT="2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IN" sz="2300" b="0" i="0" u="none" strike="noStrike">
                          <a:solidFill>
                            <a:srgbClr val="000000"/>
                          </a:solidFill>
                          <a:effectLst/>
                          <a:latin typeface="Cambria" panose="02040503050406030204" pitchFamily="18" charset="0"/>
                        </a:rPr>
                        <a:t>25.09.2017</a:t>
                      </a:r>
                    </a:p>
                  </a:txBody>
                  <a:tcPr marL="2311" marR="2311" marT="2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IN" sz="2300" b="0" i="0" u="none" strike="noStrike">
                          <a:solidFill>
                            <a:srgbClr val="000000"/>
                          </a:solidFill>
                          <a:effectLst/>
                          <a:latin typeface="Cambria" panose="02040503050406030204" pitchFamily="18" charset="0"/>
                        </a:rPr>
                        <a:t>27.09.2017</a:t>
                      </a:r>
                    </a:p>
                  </a:txBody>
                  <a:tcPr marL="2311" marR="2311" marT="2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US" sz="2300" b="0" i="0" u="none" strike="noStrike">
                          <a:solidFill>
                            <a:srgbClr val="000000"/>
                          </a:solidFill>
                          <a:effectLst/>
                          <a:latin typeface="Cambria" panose="02040503050406030204" pitchFamily="18" charset="0"/>
                        </a:rPr>
                        <a:t>25.09.2017 (Earlier of (ii) and (iii))</a:t>
                      </a:r>
                    </a:p>
                  </a:txBody>
                  <a:tcPr marL="2311" marR="2311" marT="2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IN" sz="2300" b="0" i="0" u="none" strike="noStrike">
                          <a:solidFill>
                            <a:srgbClr val="000000"/>
                          </a:solidFill>
                          <a:effectLst/>
                          <a:latin typeface="Cambria" panose="02040503050406030204" pitchFamily="18" charset="0"/>
                        </a:rPr>
                        <a:t>Old rate</a:t>
                      </a:r>
                    </a:p>
                  </a:txBody>
                  <a:tcPr marL="2311" marR="2311" marT="2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814926655"/>
                  </a:ext>
                </a:extLst>
              </a:tr>
              <a:tr h="703351">
                <a:tc>
                  <a:txBody>
                    <a:bodyPr/>
                    <a:lstStyle/>
                    <a:p>
                      <a:pPr algn="ctr" rtl="0" fontAlgn="t"/>
                      <a:r>
                        <a:rPr lang="en-IN" sz="2300" b="0" i="0" u="none" strike="noStrike">
                          <a:solidFill>
                            <a:srgbClr val="000000"/>
                          </a:solidFill>
                          <a:effectLst/>
                          <a:latin typeface="Cambria" panose="02040503050406030204" pitchFamily="18" charset="0"/>
                        </a:rPr>
                        <a:t>06.10.2017</a:t>
                      </a:r>
                    </a:p>
                  </a:txBody>
                  <a:tcPr marL="2311" marR="2311" marT="2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IN" sz="2300" b="0" i="0" u="none" strike="noStrike">
                          <a:solidFill>
                            <a:srgbClr val="000000"/>
                          </a:solidFill>
                          <a:effectLst/>
                          <a:latin typeface="Cambria" panose="02040503050406030204" pitchFamily="18" charset="0"/>
                        </a:rPr>
                        <a:t>05.10.2017</a:t>
                      </a:r>
                    </a:p>
                  </a:txBody>
                  <a:tcPr marL="2311" marR="2311" marT="2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IN" sz="2300" b="0" i="0" u="none" strike="noStrike">
                          <a:solidFill>
                            <a:srgbClr val="000000"/>
                          </a:solidFill>
                          <a:effectLst/>
                          <a:latin typeface="Cambria" panose="02040503050406030204" pitchFamily="18" charset="0"/>
                        </a:rPr>
                        <a:t>27.09.2017</a:t>
                      </a:r>
                    </a:p>
                  </a:txBody>
                  <a:tcPr marL="2311" marR="2311" marT="2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IN" sz="2300" b="0" i="0" u="none" strike="noStrike">
                          <a:solidFill>
                            <a:srgbClr val="000000"/>
                          </a:solidFill>
                          <a:effectLst/>
                          <a:latin typeface="Cambria" panose="02040503050406030204" pitchFamily="18" charset="0"/>
                        </a:rPr>
                        <a:t>05.10.2017 (date of invoice)</a:t>
                      </a:r>
                    </a:p>
                  </a:txBody>
                  <a:tcPr marL="2311" marR="2311" marT="2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IN" sz="2300" b="0" i="0" u="none" strike="noStrike" dirty="0">
                          <a:solidFill>
                            <a:srgbClr val="000000"/>
                          </a:solidFill>
                          <a:effectLst/>
                          <a:latin typeface="Cambria" panose="02040503050406030204" pitchFamily="18" charset="0"/>
                        </a:rPr>
                        <a:t>New rate</a:t>
                      </a:r>
                    </a:p>
                  </a:txBody>
                  <a:tcPr marL="2311" marR="2311" marT="2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523524700"/>
                  </a:ext>
                </a:extLst>
              </a:tr>
            </a:tbl>
          </a:graphicData>
        </a:graphic>
      </p:graphicFrame>
      <p:sp>
        <p:nvSpPr>
          <p:cNvPr id="2" name="Footer Placeholder 1">
            <a:extLst>
              <a:ext uri="{FF2B5EF4-FFF2-40B4-BE49-F238E27FC236}">
                <a16:creationId xmlns:a16="http://schemas.microsoft.com/office/drawing/2014/main" xmlns="" id="{1EBC2C26-AB8D-4571-81F2-6497F4A86636}"/>
              </a:ext>
            </a:extLst>
          </p:cNvPr>
          <p:cNvSpPr>
            <a:spLocks noGrp="1"/>
          </p:cNvSpPr>
          <p:nvPr>
            <p:ph type="ftr" sz="quarter" idx="11"/>
          </p:nvPr>
        </p:nvSpPr>
        <p:spPr>
          <a:xfrm>
            <a:off x="-212550" y="6532812"/>
            <a:ext cx="4114800" cy="365125"/>
          </a:xfrm>
        </p:spPr>
        <p:txBody>
          <a:bodyPr/>
          <a:lstStyle/>
          <a:p>
            <a:r>
              <a:rPr lang="en-US"/>
              <a:t>Hiregange and Associates</a:t>
            </a:r>
            <a:endParaRPr lang="en-US" dirty="0"/>
          </a:p>
        </p:txBody>
      </p:sp>
      <p:sp>
        <p:nvSpPr>
          <p:cNvPr id="7" name="Slide Number Placeholder 3">
            <a:extLst>
              <a:ext uri="{FF2B5EF4-FFF2-40B4-BE49-F238E27FC236}">
                <a16:creationId xmlns:a16="http://schemas.microsoft.com/office/drawing/2014/main" xmlns="" id="{76F187E7-4B73-4684-9EB3-D5FE1F9F9CE4}"/>
              </a:ext>
            </a:extLst>
          </p:cNvPr>
          <p:cNvSpPr txBox="1">
            <a:spLocks/>
          </p:cNvSpPr>
          <p:nvPr/>
        </p:nvSpPr>
        <p:spPr>
          <a:xfrm>
            <a:off x="8763000" y="6508754"/>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37E4FB1-AD43-40BE-A2D5-51E31E25039B}" type="slidenum">
              <a:rPr lang="en-IN" smtClean="0"/>
              <a:pPr/>
              <a:t>56</a:t>
            </a:fld>
            <a:endParaRPr lang="en-IN" dirty="0"/>
          </a:p>
        </p:txBody>
      </p:sp>
    </p:spTree>
    <p:extLst>
      <p:ext uri="{BB962C8B-B14F-4D97-AF65-F5344CB8AC3E}">
        <p14:creationId xmlns:p14="http://schemas.microsoft.com/office/powerpoint/2010/main" val="35687721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5ECD31AA-AD5C-47FC-AF25-2892E6D00517}"/>
              </a:ext>
            </a:extLst>
          </p:cNvPr>
          <p:cNvSpPr>
            <a:spLocks noGrp="1"/>
          </p:cNvSpPr>
          <p:nvPr>
            <p:ph type="body" sz="quarter" idx="14"/>
          </p:nvPr>
        </p:nvSpPr>
        <p:spPr/>
        <p:txBody>
          <a:bodyPr/>
          <a:lstStyle/>
          <a:p>
            <a:r>
              <a:rPr lang="en-IN" dirty="0"/>
              <a:t>Time of Supply of Goods</a:t>
            </a:r>
          </a:p>
        </p:txBody>
      </p:sp>
      <p:sp>
        <p:nvSpPr>
          <p:cNvPr id="4" name="Slide Number Placeholder 3"/>
          <p:cNvSpPr>
            <a:spLocks noGrp="1"/>
          </p:cNvSpPr>
          <p:nvPr>
            <p:ph type="sldNum" sz="quarter" idx="4"/>
          </p:nvPr>
        </p:nvSpPr>
        <p:spPr/>
        <p:txBody>
          <a:bodyPr/>
          <a:lstStyle/>
          <a:p>
            <a:fld id="{F3F91960-09F0-4A79-AB1F-D488BED723DE}" type="slidenum">
              <a:rPr lang="en-US" smtClean="0"/>
              <a:pPr/>
              <a:t>57</a:t>
            </a:fld>
            <a:endParaRPr lang="en-US"/>
          </a:p>
        </p:txBody>
      </p:sp>
      <p:pic>
        <p:nvPicPr>
          <p:cNvPr id="6" name="Picture 5"/>
          <p:cNvPicPr>
            <a:picLocks noChangeAspect="1"/>
          </p:cNvPicPr>
          <p:nvPr/>
        </p:nvPicPr>
        <p:blipFill rotWithShape="1">
          <a:blip r:embed="rId2"/>
          <a:srcRect l="10145" t="26564" r="23189" b="4928"/>
          <a:stretch/>
        </p:blipFill>
        <p:spPr>
          <a:xfrm>
            <a:off x="1519841" y="1028203"/>
            <a:ext cx="8773899" cy="5693272"/>
          </a:xfrm>
          <a:prstGeom prst="rect">
            <a:avLst/>
          </a:prstGeom>
        </p:spPr>
      </p:pic>
      <p:sp>
        <p:nvSpPr>
          <p:cNvPr id="2" name="Footer Placeholder 1">
            <a:extLst>
              <a:ext uri="{FF2B5EF4-FFF2-40B4-BE49-F238E27FC236}">
                <a16:creationId xmlns:a16="http://schemas.microsoft.com/office/drawing/2014/main" xmlns="" id="{8B82811E-5C19-4338-8FE5-602FB69BED23}"/>
              </a:ext>
            </a:extLst>
          </p:cNvPr>
          <p:cNvSpPr>
            <a:spLocks noGrp="1"/>
          </p:cNvSpPr>
          <p:nvPr>
            <p:ph type="ftr" sz="quarter" idx="11"/>
          </p:nvPr>
        </p:nvSpPr>
        <p:spPr/>
        <p:txBody>
          <a:bodyPr/>
          <a:lstStyle/>
          <a:p>
            <a:r>
              <a:rPr lang="en-US"/>
              <a:t>Hiregange and Associates</a:t>
            </a:r>
            <a:endParaRPr lang="en-US" dirty="0"/>
          </a:p>
        </p:txBody>
      </p:sp>
    </p:spTree>
    <p:extLst>
      <p:ext uri="{BB962C8B-B14F-4D97-AF65-F5344CB8AC3E}">
        <p14:creationId xmlns:p14="http://schemas.microsoft.com/office/powerpoint/2010/main" val="35491300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98EE6E47-6AE2-49FA-B63F-5E09AF9A848D}"/>
              </a:ext>
            </a:extLst>
          </p:cNvPr>
          <p:cNvSpPr>
            <a:spLocks noGrp="1"/>
          </p:cNvSpPr>
          <p:nvPr>
            <p:ph type="body" sz="quarter" idx="14"/>
          </p:nvPr>
        </p:nvSpPr>
        <p:spPr/>
        <p:txBody>
          <a:bodyPr/>
          <a:lstStyle/>
          <a:p>
            <a:r>
              <a:rPr lang="en-IN" dirty="0"/>
              <a:t>Time of Supply of Services</a:t>
            </a:r>
          </a:p>
        </p:txBody>
      </p:sp>
      <p:sp>
        <p:nvSpPr>
          <p:cNvPr id="4" name="Slide Number Placeholder 3"/>
          <p:cNvSpPr>
            <a:spLocks noGrp="1"/>
          </p:cNvSpPr>
          <p:nvPr>
            <p:ph type="sldNum" sz="quarter" idx="4"/>
          </p:nvPr>
        </p:nvSpPr>
        <p:spPr/>
        <p:txBody>
          <a:bodyPr/>
          <a:lstStyle/>
          <a:p>
            <a:fld id="{F3F91960-09F0-4A79-AB1F-D488BED723DE}" type="slidenum">
              <a:rPr lang="en-US" smtClean="0"/>
              <a:pPr/>
              <a:t>58</a:t>
            </a:fld>
            <a:endParaRPr lang="en-US"/>
          </a:p>
        </p:txBody>
      </p:sp>
      <p:pic>
        <p:nvPicPr>
          <p:cNvPr id="5" name="Picture 4"/>
          <p:cNvPicPr>
            <a:picLocks noChangeAspect="1"/>
          </p:cNvPicPr>
          <p:nvPr/>
        </p:nvPicPr>
        <p:blipFill rotWithShape="1">
          <a:blip r:embed="rId2"/>
          <a:srcRect l="5901" t="23960" r="27426" b="4641"/>
          <a:stretch/>
        </p:blipFill>
        <p:spPr>
          <a:xfrm>
            <a:off x="1498041" y="1071617"/>
            <a:ext cx="8441553" cy="5649859"/>
          </a:xfrm>
          <a:prstGeom prst="rect">
            <a:avLst/>
          </a:prstGeom>
        </p:spPr>
      </p:pic>
      <p:sp>
        <p:nvSpPr>
          <p:cNvPr id="3" name="Footer Placeholder 2">
            <a:extLst>
              <a:ext uri="{FF2B5EF4-FFF2-40B4-BE49-F238E27FC236}">
                <a16:creationId xmlns:a16="http://schemas.microsoft.com/office/drawing/2014/main" xmlns="" id="{3AEECDCF-E0D1-411A-BD6F-FB0800B2FCB9}"/>
              </a:ext>
            </a:extLst>
          </p:cNvPr>
          <p:cNvSpPr>
            <a:spLocks noGrp="1"/>
          </p:cNvSpPr>
          <p:nvPr>
            <p:ph type="ftr" sz="quarter" idx="11"/>
          </p:nvPr>
        </p:nvSpPr>
        <p:spPr/>
        <p:txBody>
          <a:bodyPr/>
          <a:lstStyle/>
          <a:p>
            <a:r>
              <a:rPr lang="en-US"/>
              <a:t>Hiregange and Associates</a:t>
            </a:r>
            <a:endParaRPr lang="en-US" dirty="0"/>
          </a:p>
        </p:txBody>
      </p:sp>
    </p:spTree>
    <p:extLst>
      <p:ext uri="{BB962C8B-B14F-4D97-AF65-F5344CB8AC3E}">
        <p14:creationId xmlns:p14="http://schemas.microsoft.com/office/powerpoint/2010/main" val="41112033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xmlns="" id="{482FA29E-1E50-452B-97C5-5119B062B045}"/>
              </a:ext>
            </a:extLst>
          </p:cNvPr>
          <p:cNvSpPr>
            <a:spLocks noGrp="1"/>
          </p:cNvSpPr>
          <p:nvPr>
            <p:ph type="body" sz="quarter" idx="14"/>
          </p:nvPr>
        </p:nvSpPr>
        <p:spPr>
          <a:xfrm>
            <a:off x="327024" y="-14290"/>
            <a:ext cx="9956517" cy="846929"/>
          </a:xfrm>
        </p:spPr>
        <p:txBody>
          <a:bodyPr/>
          <a:lstStyle/>
          <a:p>
            <a:r>
              <a:rPr lang="en-US" sz="2800" dirty="0"/>
              <a:t>Where it is not possible to determine the TOS under the above provisions : </a:t>
            </a:r>
          </a:p>
          <a:p>
            <a:endParaRPr lang="en-IN" sz="4400" dirty="0"/>
          </a:p>
        </p:txBody>
      </p:sp>
      <p:sp>
        <p:nvSpPr>
          <p:cNvPr id="4" name="Slide Number Placeholder 3"/>
          <p:cNvSpPr>
            <a:spLocks noGrp="1"/>
          </p:cNvSpPr>
          <p:nvPr>
            <p:ph type="sldNum" sz="quarter" idx="4"/>
          </p:nvPr>
        </p:nvSpPr>
        <p:spPr/>
        <p:txBody>
          <a:bodyPr/>
          <a:lstStyle/>
          <a:p>
            <a:fld id="{F3F91960-09F0-4A79-AB1F-D488BED723DE}" type="slidenum">
              <a:rPr lang="en-US" smtClean="0"/>
              <a:pPr/>
              <a:t>59</a:t>
            </a:fld>
            <a:endParaRPr lang="en-US"/>
          </a:p>
        </p:txBody>
      </p:sp>
      <p:pic>
        <p:nvPicPr>
          <p:cNvPr id="5" name="Picture 4"/>
          <p:cNvPicPr>
            <a:picLocks noChangeAspect="1"/>
          </p:cNvPicPr>
          <p:nvPr/>
        </p:nvPicPr>
        <p:blipFill rotWithShape="1">
          <a:blip r:embed="rId2"/>
          <a:srcRect l="6111" t="57429" r="20459" b="21674"/>
          <a:stretch/>
        </p:blipFill>
        <p:spPr>
          <a:xfrm>
            <a:off x="327026" y="2051091"/>
            <a:ext cx="11511559" cy="2309895"/>
          </a:xfrm>
          <a:prstGeom prst="rect">
            <a:avLst/>
          </a:prstGeom>
        </p:spPr>
      </p:pic>
      <p:sp>
        <p:nvSpPr>
          <p:cNvPr id="2" name="Footer Placeholder 1">
            <a:extLst>
              <a:ext uri="{FF2B5EF4-FFF2-40B4-BE49-F238E27FC236}">
                <a16:creationId xmlns:a16="http://schemas.microsoft.com/office/drawing/2014/main" xmlns="" id="{D5573995-5302-4725-ACA1-60D0D3C316E2}"/>
              </a:ext>
            </a:extLst>
          </p:cNvPr>
          <p:cNvSpPr>
            <a:spLocks noGrp="1"/>
          </p:cNvSpPr>
          <p:nvPr>
            <p:ph type="ftr" sz="quarter" idx="11"/>
          </p:nvPr>
        </p:nvSpPr>
        <p:spPr/>
        <p:txBody>
          <a:bodyPr/>
          <a:lstStyle/>
          <a:p>
            <a:r>
              <a:rPr lang="en-US"/>
              <a:t>Hiregange and Associates</a:t>
            </a:r>
            <a:endParaRPr lang="en-US" dirty="0"/>
          </a:p>
        </p:txBody>
      </p:sp>
    </p:spTree>
    <p:extLst>
      <p:ext uri="{BB962C8B-B14F-4D97-AF65-F5344CB8AC3E}">
        <p14:creationId xmlns:p14="http://schemas.microsoft.com/office/powerpoint/2010/main" val="1700291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4EDB92A3-9D43-4919-8404-E6F0E0A6A7FE}"/>
              </a:ext>
            </a:extLst>
          </p:cNvPr>
          <p:cNvSpPr>
            <a:spLocks noGrp="1"/>
          </p:cNvSpPr>
          <p:nvPr>
            <p:ph type="body" sz="quarter" idx="14"/>
          </p:nvPr>
        </p:nvSpPr>
        <p:spPr/>
        <p:txBody>
          <a:bodyPr/>
          <a:lstStyle/>
          <a:p>
            <a:r>
              <a:rPr lang="en-US" b="1" dirty="0"/>
              <a:t>Levy under RCM</a:t>
            </a:r>
          </a:p>
        </p:txBody>
      </p:sp>
      <p:sp>
        <p:nvSpPr>
          <p:cNvPr id="5" name="Text Placeholder 4">
            <a:extLst>
              <a:ext uri="{FF2B5EF4-FFF2-40B4-BE49-F238E27FC236}">
                <a16:creationId xmlns:a16="http://schemas.microsoft.com/office/drawing/2014/main" xmlns="" id="{0F2488FD-F3DB-4DCC-83B2-47BCC4B1CC27}"/>
              </a:ext>
            </a:extLst>
          </p:cNvPr>
          <p:cNvSpPr>
            <a:spLocks noGrp="1"/>
          </p:cNvSpPr>
          <p:nvPr>
            <p:ph type="body" sz="quarter" idx="15"/>
          </p:nvPr>
        </p:nvSpPr>
        <p:spPr>
          <a:xfrm>
            <a:off x="355161" y="1234874"/>
            <a:ext cx="11053739" cy="5025255"/>
          </a:xfrm>
        </p:spPr>
        <p:txBody>
          <a:bodyPr>
            <a:normAutofit fontScale="92500" lnSpcReduction="20000"/>
          </a:bodyPr>
          <a:lstStyle/>
          <a:p>
            <a:pPr>
              <a:lnSpc>
                <a:spcPct val="170000"/>
              </a:lnSpc>
            </a:pPr>
            <a:r>
              <a:rPr lang="en-IN" sz="2800" b="1" dirty="0">
                <a:solidFill>
                  <a:schemeClr val="tx1"/>
                </a:solidFill>
              </a:rPr>
              <a:t>Section 9(</a:t>
            </a:r>
            <a:r>
              <a:rPr lang="en-IN" sz="2800" b="1" i="1" dirty="0">
                <a:solidFill>
                  <a:schemeClr val="tx1"/>
                </a:solidFill>
              </a:rPr>
              <a:t>4</a:t>
            </a:r>
            <a:r>
              <a:rPr lang="en-IN" sz="2800" b="1" dirty="0">
                <a:solidFill>
                  <a:schemeClr val="tx1"/>
                </a:solidFill>
              </a:rPr>
              <a:t>) Amended:</a:t>
            </a:r>
            <a:r>
              <a:rPr lang="en-IN" sz="2800" dirty="0">
                <a:solidFill>
                  <a:schemeClr val="tx1"/>
                </a:solidFill>
              </a:rPr>
              <a:t> The Government may, on the recommendations of the Council, by notification, specify a </a:t>
            </a:r>
            <a:r>
              <a:rPr lang="en-IN" sz="2800" b="1" dirty="0">
                <a:solidFill>
                  <a:srgbClr val="FF0000"/>
                </a:solidFill>
              </a:rPr>
              <a:t>class of registered persons </a:t>
            </a:r>
            <a:r>
              <a:rPr lang="en-IN" sz="2800" dirty="0">
                <a:solidFill>
                  <a:schemeClr val="tx1"/>
                </a:solidFill>
              </a:rPr>
              <a:t>who</a:t>
            </a:r>
            <a:r>
              <a:rPr lang="en-IN" sz="2800" dirty="0">
                <a:solidFill>
                  <a:srgbClr val="231F20"/>
                </a:solidFill>
              </a:rPr>
              <a:t> </a:t>
            </a:r>
            <a:r>
              <a:rPr lang="en-IN" sz="2800" dirty="0">
                <a:solidFill>
                  <a:schemeClr val="tx1"/>
                </a:solidFill>
              </a:rPr>
              <a:t>shall, in respect of </a:t>
            </a:r>
            <a:r>
              <a:rPr lang="en-IN" sz="2800" b="1" dirty="0">
                <a:solidFill>
                  <a:srgbClr val="FF0000"/>
                </a:solidFill>
              </a:rPr>
              <a:t>supply of specified categories of goods or services</a:t>
            </a:r>
            <a:r>
              <a:rPr lang="en-IN" sz="2800" dirty="0">
                <a:solidFill>
                  <a:srgbClr val="231F20"/>
                </a:solidFill>
              </a:rPr>
              <a:t> or </a:t>
            </a:r>
            <a:r>
              <a:rPr lang="en-IN" sz="2800" dirty="0">
                <a:solidFill>
                  <a:schemeClr val="tx1"/>
                </a:solidFill>
              </a:rPr>
              <a:t>both received from an unregistered supplier, pay the tax on reverse charge basis as the recipient of such supply of goods or services or both, and all the provisions of this Act shall apply to such recipient as if he is the person liable for paying the tax in relation to such supply of goods or services or both.”</a:t>
            </a:r>
          </a:p>
        </p:txBody>
      </p:sp>
      <p:sp>
        <p:nvSpPr>
          <p:cNvPr id="3" name="Title 1"/>
          <p:cNvSpPr txBox="1">
            <a:spLocks/>
          </p:cNvSpPr>
          <p:nvPr/>
        </p:nvSpPr>
        <p:spPr>
          <a:xfrm>
            <a:off x="1981200" y="-76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000" b="1" dirty="0">
              <a:solidFill>
                <a:srgbClr val="0070C0"/>
              </a:solidFill>
              <a:latin typeface="Cambria" pitchFamily="18" charset="0"/>
              <a:ea typeface="Cambria" pitchFamily="18" charset="0"/>
            </a:endParaRPr>
          </a:p>
        </p:txBody>
      </p:sp>
      <p:sp>
        <p:nvSpPr>
          <p:cNvPr id="6" name="Slide Number Placeholder 5">
            <a:extLst>
              <a:ext uri="{FF2B5EF4-FFF2-40B4-BE49-F238E27FC236}">
                <a16:creationId xmlns:a16="http://schemas.microsoft.com/office/drawing/2014/main" xmlns="" id="{02A6D59B-62D8-459F-90BC-BC9CC74D36FC}"/>
              </a:ext>
            </a:extLst>
          </p:cNvPr>
          <p:cNvSpPr>
            <a:spLocks noGrp="1"/>
          </p:cNvSpPr>
          <p:nvPr>
            <p:ph type="sldNum" sz="quarter" idx="4"/>
          </p:nvPr>
        </p:nvSpPr>
        <p:spPr/>
        <p:txBody>
          <a:bodyPr/>
          <a:lstStyle/>
          <a:p>
            <a:fld id="{C37E4FB1-AD43-40BE-A2D5-51E31E25039B}" type="slidenum">
              <a:rPr lang="en-IN" smtClean="0"/>
              <a:pPr/>
              <a:t>6</a:t>
            </a:fld>
            <a:endParaRPr lang="en-IN" dirty="0"/>
          </a:p>
        </p:txBody>
      </p:sp>
      <p:sp>
        <p:nvSpPr>
          <p:cNvPr id="2" name="Footer Placeholder 1">
            <a:extLst>
              <a:ext uri="{FF2B5EF4-FFF2-40B4-BE49-F238E27FC236}">
                <a16:creationId xmlns:a16="http://schemas.microsoft.com/office/drawing/2014/main" xmlns="" id="{909B738B-356E-4751-B7B3-24C6A1949E3E}"/>
              </a:ext>
            </a:extLst>
          </p:cNvPr>
          <p:cNvSpPr>
            <a:spLocks noGrp="1"/>
          </p:cNvSpPr>
          <p:nvPr>
            <p:ph type="ftr" sz="quarter" idx="11"/>
          </p:nvPr>
        </p:nvSpPr>
        <p:spPr/>
        <p:txBody>
          <a:bodyPr/>
          <a:lstStyle/>
          <a:p>
            <a:r>
              <a:rPr lang="en-US"/>
              <a:t>Hiregange and Associates</a:t>
            </a:r>
            <a:endParaRPr lang="en-US" dirty="0"/>
          </a:p>
        </p:txBody>
      </p:sp>
    </p:spTree>
    <p:extLst>
      <p:ext uri="{BB962C8B-B14F-4D97-AF65-F5344CB8AC3E}">
        <p14:creationId xmlns:p14="http://schemas.microsoft.com/office/powerpoint/2010/main" val="14015249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019AFB55-83EC-498E-BBB6-49233D097214}"/>
              </a:ext>
            </a:extLst>
          </p:cNvPr>
          <p:cNvSpPr>
            <a:spLocks noGrp="1"/>
          </p:cNvSpPr>
          <p:nvPr>
            <p:ph type="sldNum" sz="quarter" idx="4"/>
          </p:nvPr>
        </p:nvSpPr>
        <p:spPr/>
        <p:txBody>
          <a:bodyPr/>
          <a:lstStyle/>
          <a:p>
            <a:fld id="{F3F91960-09F0-4A79-AB1F-D488BED723DE}" type="slidenum">
              <a:rPr lang="en-US" smtClean="0"/>
              <a:pPr/>
              <a:t>60</a:t>
            </a:fld>
            <a:endParaRPr lang="en-US"/>
          </a:p>
        </p:txBody>
      </p:sp>
      <p:graphicFrame>
        <p:nvGraphicFramePr>
          <p:cNvPr id="15" name="Table Placeholder 14">
            <a:extLst>
              <a:ext uri="{FF2B5EF4-FFF2-40B4-BE49-F238E27FC236}">
                <a16:creationId xmlns:a16="http://schemas.microsoft.com/office/drawing/2014/main" xmlns="" id="{7A216CB0-D83E-4E60-B9E3-01E1F8B10855}"/>
              </a:ext>
            </a:extLst>
          </p:cNvPr>
          <p:cNvGraphicFramePr>
            <a:graphicFrameLocks noGrp="1"/>
          </p:cNvGraphicFramePr>
          <p:nvPr>
            <p:ph type="tbl" sz="quarter" idx="10"/>
            <p:extLst>
              <p:ext uri="{D42A27DB-BD31-4B8C-83A1-F6EECF244321}">
                <p14:modId xmlns:p14="http://schemas.microsoft.com/office/powerpoint/2010/main" val="3626043082"/>
              </p:ext>
            </p:extLst>
          </p:nvPr>
        </p:nvGraphicFramePr>
        <p:xfrm>
          <a:off x="337869" y="1345515"/>
          <a:ext cx="10986625" cy="4612668"/>
        </p:xfrm>
        <a:graphic>
          <a:graphicData uri="http://schemas.openxmlformats.org/drawingml/2006/table">
            <a:tbl>
              <a:tblPr firstRow="1" bandRow="1"/>
              <a:tblGrid>
                <a:gridCol w="1983301">
                  <a:extLst>
                    <a:ext uri="{9D8B030D-6E8A-4147-A177-3AD203B41FA5}">
                      <a16:colId xmlns:a16="http://schemas.microsoft.com/office/drawing/2014/main" xmlns="" val="1037190855"/>
                    </a:ext>
                  </a:extLst>
                </a:gridCol>
                <a:gridCol w="4178105">
                  <a:extLst>
                    <a:ext uri="{9D8B030D-6E8A-4147-A177-3AD203B41FA5}">
                      <a16:colId xmlns:a16="http://schemas.microsoft.com/office/drawing/2014/main" xmlns="" val="2593806469"/>
                    </a:ext>
                  </a:extLst>
                </a:gridCol>
                <a:gridCol w="4825219">
                  <a:extLst>
                    <a:ext uri="{9D8B030D-6E8A-4147-A177-3AD203B41FA5}">
                      <a16:colId xmlns:a16="http://schemas.microsoft.com/office/drawing/2014/main" xmlns="" val="128754395"/>
                    </a:ext>
                  </a:extLst>
                </a:gridCol>
              </a:tblGrid>
              <a:tr h="623961">
                <a:tc>
                  <a:txBody>
                    <a:bodyPr/>
                    <a:lstStyle/>
                    <a:p>
                      <a:pPr algn="l" rtl="0" fontAlgn="ctr"/>
                      <a:r>
                        <a:rPr lang="en-IN" sz="2700" b="1" i="0" u="none" strike="noStrike">
                          <a:solidFill>
                            <a:srgbClr val="FFFFFF"/>
                          </a:solidFill>
                          <a:effectLst/>
                          <a:latin typeface="Cambria" panose="02040503050406030204" pitchFamily="18" charset="0"/>
                        </a:rPr>
                        <a:t>Section</a:t>
                      </a:r>
                    </a:p>
                  </a:txBody>
                  <a:tcPr marL="7151" marR="7151" marT="71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C7D"/>
                    </a:solidFill>
                  </a:tcPr>
                </a:tc>
                <a:tc>
                  <a:txBody>
                    <a:bodyPr/>
                    <a:lstStyle/>
                    <a:p>
                      <a:pPr algn="l" rtl="0" fontAlgn="ctr"/>
                      <a:r>
                        <a:rPr lang="en-IN" sz="2700" b="1" i="0" u="none" strike="noStrike" dirty="0">
                          <a:solidFill>
                            <a:srgbClr val="FFFFFF"/>
                          </a:solidFill>
                          <a:effectLst/>
                          <a:latin typeface="Cambria" panose="02040503050406030204" pitchFamily="18" charset="0"/>
                        </a:rPr>
                        <a:t>Coverage </a:t>
                      </a:r>
                    </a:p>
                  </a:txBody>
                  <a:tcPr marL="7151" marR="7151" marT="71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C7D"/>
                    </a:solidFill>
                  </a:tcPr>
                </a:tc>
                <a:tc>
                  <a:txBody>
                    <a:bodyPr/>
                    <a:lstStyle/>
                    <a:p>
                      <a:pPr algn="l" rtl="0" fontAlgn="ctr"/>
                      <a:r>
                        <a:rPr lang="en-IN" sz="2700" b="1" i="0" u="none" strike="noStrike">
                          <a:solidFill>
                            <a:srgbClr val="FFFFFF"/>
                          </a:solidFill>
                          <a:effectLst/>
                          <a:latin typeface="Cambria" panose="02040503050406030204" pitchFamily="18" charset="0"/>
                        </a:rPr>
                        <a:t>Summary</a:t>
                      </a:r>
                    </a:p>
                  </a:txBody>
                  <a:tcPr marL="7151" marR="7151" marT="71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C7D"/>
                    </a:solidFill>
                  </a:tcPr>
                </a:tc>
                <a:extLst>
                  <a:ext uri="{0D108BD9-81ED-4DB2-BD59-A6C34878D82A}">
                    <a16:rowId xmlns:a16="http://schemas.microsoft.com/office/drawing/2014/main" xmlns="" val="2620466808"/>
                  </a:ext>
                </a:extLst>
              </a:tr>
              <a:tr h="887261">
                <a:tc>
                  <a:txBody>
                    <a:bodyPr/>
                    <a:lstStyle/>
                    <a:p>
                      <a:pPr algn="l" rtl="0" fontAlgn="ctr"/>
                      <a:r>
                        <a:rPr lang="en-IN" sz="2700" b="0" i="0" u="none" strike="noStrike">
                          <a:solidFill>
                            <a:srgbClr val="000000"/>
                          </a:solidFill>
                          <a:effectLst/>
                          <a:latin typeface="Cambria" panose="02040503050406030204" pitchFamily="18" charset="0"/>
                        </a:rPr>
                        <a:t>Sec 31 (1) </a:t>
                      </a:r>
                    </a:p>
                  </a:txBody>
                  <a:tcPr marL="7151" marR="7151" marT="71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l" rtl="0" fontAlgn="ctr"/>
                      <a:r>
                        <a:rPr lang="en-US" sz="2700" b="0" i="0" u="none" strike="noStrike" dirty="0">
                          <a:solidFill>
                            <a:srgbClr val="000000"/>
                          </a:solidFill>
                          <a:effectLst/>
                          <a:latin typeface="Cambria" panose="02040503050406030204" pitchFamily="18" charset="0"/>
                        </a:rPr>
                        <a:t>Time of issuance of invoice for goods</a:t>
                      </a:r>
                    </a:p>
                  </a:txBody>
                  <a:tcPr marL="7151" marR="7151" marT="71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l" rtl="0" fontAlgn="ctr"/>
                      <a:r>
                        <a:rPr lang="en-US" sz="2700" b="0" i="0" u="none" strike="noStrike">
                          <a:solidFill>
                            <a:srgbClr val="000000"/>
                          </a:solidFill>
                          <a:effectLst/>
                          <a:latin typeface="Cambria" panose="02040503050406030204" pitchFamily="18" charset="0"/>
                        </a:rPr>
                        <a:t>Before or at the time of removal </a:t>
                      </a:r>
                    </a:p>
                  </a:txBody>
                  <a:tcPr marL="7151" marR="7151" marT="71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extLst>
                  <a:ext uri="{0D108BD9-81ED-4DB2-BD59-A6C34878D82A}">
                    <a16:rowId xmlns:a16="http://schemas.microsoft.com/office/drawing/2014/main" xmlns="" val="2701151507"/>
                  </a:ext>
                </a:extLst>
              </a:tr>
              <a:tr h="887261">
                <a:tc>
                  <a:txBody>
                    <a:bodyPr/>
                    <a:lstStyle/>
                    <a:p>
                      <a:pPr algn="l" rtl="0" fontAlgn="ctr"/>
                      <a:r>
                        <a:rPr lang="en-IN" sz="2700" b="0" i="0" u="none" strike="noStrike">
                          <a:solidFill>
                            <a:srgbClr val="000000"/>
                          </a:solidFill>
                          <a:effectLst/>
                          <a:latin typeface="Cambria" panose="02040503050406030204" pitchFamily="18" charset="0"/>
                        </a:rPr>
                        <a:t>Sec 31 (2)</a:t>
                      </a:r>
                    </a:p>
                  </a:txBody>
                  <a:tcPr marL="7151" marR="7151" marT="71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tc>
                  <a:txBody>
                    <a:bodyPr/>
                    <a:lstStyle/>
                    <a:p>
                      <a:pPr algn="l" rtl="0" fontAlgn="ctr"/>
                      <a:r>
                        <a:rPr lang="en-US" sz="2700" b="0" i="0" u="none" strike="noStrike">
                          <a:solidFill>
                            <a:srgbClr val="000000"/>
                          </a:solidFill>
                          <a:effectLst/>
                          <a:latin typeface="Cambria" panose="02040503050406030204" pitchFamily="18" charset="0"/>
                        </a:rPr>
                        <a:t>Time of issuance of invoice for services</a:t>
                      </a:r>
                    </a:p>
                  </a:txBody>
                  <a:tcPr marL="7151" marR="7151" marT="71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tc>
                  <a:txBody>
                    <a:bodyPr/>
                    <a:lstStyle/>
                    <a:p>
                      <a:pPr algn="l" rtl="0" fontAlgn="ctr"/>
                      <a:r>
                        <a:rPr lang="en-IN" sz="2700" b="0" i="0" u="none" strike="noStrike">
                          <a:solidFill>
                            <a:srgbClr val="000000"/>
                          </a:solidFill>
                          <a:effectLst/>
                          <a:latin typeface="Cambria" panose="02040503050406030204" pitchFamily="18" charset="0"/>
                        </a:rPr>
                        <a:t> </a:t>
                      </a:r>
                    </a:p>
                  </a:txBody>
                  <a:tcPr marL="7151" marR="7151" marT="71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extLst>
                  <a:ext uri="{0D108BD9-81ED-4DB2-BD59-A6C34878D82A}">
                    <a16:rowId xmlns:a16="http://schemas.microsoft.com/office/drawing/2014/main" xmlns="" val="868351608"/>
                  </a:ext>
                </a:extLst>
              </a:tr>
              <a:tr h="887261">
                <a:tc>
                  <a:txBody>
                    <a:bodyPr/>
                    <a:lstStyle/>
                    <a:p>
                      <a:pPr algn="l" rtl="0" fontAlgn="ctr"/>
                      <a:r>
                        <a:rPr lang="en-IN" sz="2700" b="0" i="0" u="none" strike="noStrike">
                          <a:solidFill>
                            <a:srgbClr val="000000"/>
                          </a:solidFill>
                          <a:effectLst/>
                          <a:latin typeface="Cambria" panose="02040503050406030204" pitchFamily="18" charset="0"/>
                        </a:rPr>
                        <a:t>Sec 31 (3) (a)</a:t>
                      </a:r>
                    </a:p>
                  </a:txBody>
                  <a:tcPr marL="7151" marR="7151" marT="71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l" rtl="0" fontAlgn="ctr"/>
                      <a:r>
                        <a:rPr lang="en-IN" sz="2700" b="0" i="0" u="none" strike="noStrike" dirty="0">
                          <a:solidFill>
                            <a:srgbClr val="000000"/>
                          </a:solidFill>
                          <a:effectLst/>
                          <a:latin typeface="Cambria" panose="02040503050406030204" pitchFamily="18" charset="0"/>
                        </a:rPr>
                        <a:t>Revised invoice</a:t>
                      </a:r>
                    </a:p>
                  </a:txBody>
                  <a:tcPr marL="7151" marR="7151" marT="71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l" rtl="0" fontAlgn="ctr"/>
                      <a:r>
                        <a:rPr lang="en-US" sz="2700" b="0" i="0" u="none" strike="noStrike">
                          <a:solidFill>
                            <a:srgbClr val="000000"/>
                          </a:solidFill>
                          <a:effectLst/>
                          <a:latin typeface="Cambria" panose="02040503050406030204" pitchFamily="18" charset="0"/>
                        </a:rPr>
                        <a:t>Within 1 month from date of registration </a:t>
                      </a:r>
                    </a:p>
                  </a:txBody>
                  <a:tcPr marL="7151" marR="7151" marT="71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extLst>
                  <a:ext uri="{0D108BD9-81ED-4DB2-BD59-A6C34878D82A}">
                    <a16:rowId xmlns:a16="http://schemas.microsoft.com/office/drawing/2014/main" xmlns="" val="3589078394"/>
                  </a:ext>
                </a:extLst>
              </a:tr>
              <a:tr h="1326924">
                <a:tc>
                  <a:txBody>
                    <a:bodyPr/>
                    <a:lstStyle/>
                    <a:p>
                      <a:pPr algn="l" rtl="0" fontAlgn="ctr"/>
                      <a:r>
                        <a:rPr lang="en-IN" sz="2700" b="0" i="0" u="none" strike="noStrike">
                          <a:solidFill>
                            <a:srgbClr val="000000"/>
                          </a:solidFill>
                          <a:effectLst/>
                          <a:latin typeface="Cambria" panose="02040503050406030204" pitchFamily="18" charset="0"/>
                        </a:rPr>
                        <a:t>Sec 31 (3) (b)</a:t>
                      </a:r>
                    </a:p>
                  </a:txBody>
                  <a:tcPr marL="7151" marR="7151" marT="71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l" rtl="0" fontAlgn="ctr"/>
                      <a:r>
                        <a:rPr lang="en-US" sz="2700" b="0" i="0" u="none" strike="noStrike" dirty="0">
                          <a:solidFill>
                            <a:srgbClr val="000000"/>
                          </a:solidFill>
                          <a:effectLst/>
                          <a:latin typeface="Cambria" panose="02040503050406030204" pitchFamily="18" charset="0"/>
                        </a:rPr>
                        <a:t>Relaxation from issuance of invoice when supply is less than Rs. 200</a:t>
                      </a:r>
                    </a:p>
                  </a:txBody>
                  <a:tcPr marL="7151" marR="7151" marT="71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l" rtl="0" fontAlgn="ctr"/>
                      <a:r>
                        <a:rPr lang="en-US" sz="2700" b="0" i="0" u="none" strike="noStrike" dirty="0">
                          <a:solidFill>
                            <a:srgbClr val="000000"/>
                          </a:solidFill>
                          <a:effectLst/>
                          <a:latin typeface="Cambria" panose="02040503050406030204" pitchFamily="18" charset="0"/>
                        </a:rPr>
                        <a:t>Read with Proviso 4 of Rule 46 (Slide 9)</a:t>
                      </a:r>
                    </a:p>
                  </a:txBody>
                  <a:tcPr marL="7151" marR="7151" marT="71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extLst>
                  <a:ext uri="{0D108BD9-81ED-4DB2-BD59-A6C34878D82A}">
                    <a16:rowId xmlns:a16="http://schemas.microsoft.com/office/drawing/2014/main" xmlns="" val="1210547505"/>
                  </a:ext>
                </a:extLst>
              </a:tr>
            </a:tbl>
          </a:graphicData>
        </a:graphic>
      </p:graphicFrame>
      <p:sp>
        <p:nvSpPr>
          <p:cNvPr id="16" name="Text Placeholder 7">
            <a:extLst>
              <a:ext uri="{FF2B5EF4-FFF2-40B4-BE49-F238E27FC236}">
                <a16:creationId xmlns:a16="http://schemas.microsoft.com/office/drawing/2014/main" xmlns="" id="{DB71C349-681E-433B-9762-A2755BF753A2}"/>
              </a:ext>
            </a:extLst>
          </p:cNvPr>
          <p:cNvSpPr>
            <a:spLocks noGrp="1"/>
          </p:cNvSpPr>
          <p:nvPr>
            <p:ph type="body" sz="quarter" idx="14"/>
          </p:nvPr>
        </p:nvSpPr>
        <p:spPr>
          <a:xfrm>
            <a:off x="327025" y="122677"/>
            <a:ext cx="8407400" cy="585787"/>
          </a:xfrm>
        </p:spPr>
        <p:txBody>
          <a:bodyPr/>
          <a:lstStyle/>
          <a:p>
            <a:r>
              <a:rPr lang="en-IN" b="1" dirty="0"/>
              <a:t>Summary of all rules</a:t>
            </a:r>
          </a:p>
        </p:txBody>
      </p:sp>
      <p:sp>
        <p:nvSpPr>
          <p:cNvPr id="2" name="Footer Placeholder 1">
            <a:extLst>
              <a:ext uri="{FF2B5EF4-FFF2-40B4-BE49-F238E27FC236}">
                <a16:creationId xmlns:a16="http://schemas.microsoft.com/office/drawing/2014/main" xmlns="" id="{13516280-F555-48F7-95F0-DEB4B87B6D6B}"/>
              </a:ext>
            </a:extLst>
          </p:cNvPr>
          <p:cNvSpPr>
            <a:spLocks noGrp="1"/>
          </p:cNvSpPr>
          <p:nvPr>
            <p:ph type="ftr" sz="quarter" idx="11"/>
          </p:nvPr>
        </p:nvSpPr>
        <p:spPr/>
        <p:txBody>
          <a:bodyPr/>
          <a:lstStyle/>
          <a:p>
            <a:r>
              <a:rPr lang="en-US"/>
              <a:t>Hiregange and Associates</a:t>
            </a:r>
            <a:endParaRPr lang="en-US" dirty="0"/>
          </a:p>
        </p:txBody>
      </p:sp>
    </p:spTree>
    <p:extLst>
      <p:ext uri="{BB962C8B-B14F-4D97-AF65-F5344CB8AC3E}">
        <p14:creationId xmlns:p14="http://schemas.microsoft.com/office/powerpoint/2010/main" val="8328785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546B9B7E-9E37-4BF4-804F-8793BF754E14}"/>
              </a:ext>
            </a:extLst>
          </p:cNvPr>
          <p:cNvSpPr>
            <a:spLocks noGrp="1"/>
          </p:cNvSpPr>
          <p:nvPr>
            <p:ph type="sldNum" sz="quarter" idx="4"/>
          </p:nvPr>
        </p:nvSpPr>
        <p:spPr/>
        <p:txBody>
          <a:bodyPr/>
          <a:lstStyle/>
          <a:p>
            <a:fld id="{2AC1C4F3-0758-4693-96D4-8901426768B0}" type="slidenum">
              <a:rPr lang="en-IN" altLang="en-US" smtClean="0"/>
              <a:pPr/>
              <a:t>61</a:t>
            </a:fld>
            <a:endParaRPr lang="en-IN" altLang="en-US"/>
          </a:p>
        </p:txBody>
      </p:sp>
      <p:graphicFrame>
        <p:nvGraphicFramePr>
          <p:cNvPr id="17" name="Table Placeholder 16">
            <a:extLst>
              <a:ext uri="{FF2B5EF4-FFF2-40B4-BE49-F238E27FC236}">
                <a16:creationId xmlns:a16="http://schemas.microsoft.com/office/drawing/2014/main" xmlns="" id="{836825DE-20E8-4AFF-BDC4-ED7BF39A5BB6}"/>
              </a:ext>
            </a:extLst>
          </p:cNvPr>
          <p:cNvGraphicFramePr>
            <a:graphicFrameLocks noGrp="1"/>
          </p:cNvGraphicFramePr>
          <p:nvPr>
            <p:ph type="tbl" sz="quarter" idx="10"/>
            <p:extLst>
              <p:ext uri="{D42A27DB-BD31-4B8C-83A1-F6EECF244321}">
                <p14:modId xmlns:p14="http://schemas.microsoft.com/office/powerpoint/2010/main" val="117020506"/>
              </p:ext>
            </p:extLst>
          </p:nvPr>
        </p:nvGraphicFramePr>
        <p:xfrm>
          <a:off x="337870" y="1088398"/>
          <a:ext cx="11015935" cy="5411830"/>
        </p:xfrm>
        <a:graphic>
          <a:graphicData uri="http://schemas.openxmlformats.org/drawingml/2006/table">
            <a:tbl>
              <a:tblPr firstRow="1" bandRow="1"/>
              <a:tblGrid>
                <a:gridCol w="1983433">
                  <a:extLst>
                    <a:ext uri="{9D8B030D-6E8A-4147-A177-3AD203B41FA5}">
                      <a16:colId xmlns:a16="http://schemas.microsoft.com/office/drawing/2014/main" xmlns="" val="2751171618"/>
                    </a:ext>
                  </a:extLst>
                </a:gridCol>
                <a:gridCol w="5468859">
                  <a:extLst>
                    <a:ext uri="{9D8B030D-6E8A-4147-A177-3AD203B41FA5}">
                      <a16:colId xmlns:a16="http://schemas.microsoft.com/office/drawing/2014/main" xmlns="" val="3558770657"/>
                    </a:ext>
                  </a:extLst>
                </a:gridCol>
                <a:gridCol w="3563643">
                  <a:extLst>
                    <a:ext uri="{9D8B030D-6E8A-4147-A177-3AD203B41FA5}">
                      <a16:colId xmlns:a16="http://schemas.microsoft.com/office/drawing/2014/main" xmlns="" val="1417343723"/>
                    </a:ext>
                  </a:extLst>
                </a:gridCol>
              </a:tblGrid>
              <a:tr h="678835">
                <a:tc>
                  <a:txBody>
                    <a:bodyPr/>
                    <a:lstStyle/>
                    <a:p>
                      <a:pPr algn="l" rtl="0" fontAlgn="ctr"/>
                      <a:r>
                        <a:rPr lang="en-IN" sz="2700" b="1" i="0" u="none" strike="noStrike">
                          <a:solidFill>
                            <a:srgbClr val="FFFFFF"/>
                          </a:solidFill>
                          <a:effectLst/>
                          <a:latin typeface="Cambria" panose="02040503050406030204" pitchFamily="18" charset="0"/>
                        </a:rPr>
                        <a:t>Section</a:t>
                      </a:r>
                    </a:p>
                  </a:txBody>
                  <a:tcPr marL="7151" marR="7151" marT="71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C7D"/>
                    </a:solidFill>
                  </a:tcPr>
                </a:tc>
                <a:tc>
                  <a:txBody>
                    <a:bodyPr/>
                    <a:lstStyle/>
                    <a:p>
                      <a:pPr algn="l" rtl="0" fontAlgn="ctr"/>
                      <a:r>
                        <a:rPr lang="en-IN" sz="2700" b="1" i="0" u="none" strike="noStrike" dirty="0">
                          <a:solidFill>
                            <a:srgbClr val="FFFFFF"/>
                          </a:solidFill>
                          <a:effectLst/>
                          <a:latin typeface="Cambria" panose="02040503050406030204" pitchFamily="18" charset="0"/>
                        </a:rPr>
                        <a:t>Coverage </a:t>
                      </a:r>
                    </a:p>
                  </a:txBody>
                  <a:tcPr marL="7151" marR="7151" marT="71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C7D"/>
                    </a:solidFill>
                  </a:tcPr>
                </a:tc>
                <a:tc>
                  <a:txBody>
                    <a:bodyPr/>
                    <a:lstStyle/>
                    <a:p>
                      <a:pPr algn="l" rtl="0" fontAlgn="ctr"/>
                      <a:r>
                        <a:rPr lang="en-IN" sz="2700" b="1" i="0" u="none" strike="noStrike">
                          <a:solidFill>
                            <a:srgbClr val="FFFFFF"/>
                          </a:solidFill>
                          <a:effectLst/>
                          <a:latin typeface="Cambria" panose="02040503050406030204" pitchFamily="18" charset="0"/>
                        </a:rPr>
                        <a:t>Summary</a:t>
                      </a:r>
                    </a:p>
                  </a:txBody>
                  <a:tcPr marL="7151" marR="7151" marT="71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C7D"/>
                    </a:solidFill>
                  </a:tcPr>
                </a:tc>
                <a:extLst>
                  <a:ext uri="{0D108BD9-81ED-4DB2-BD59-A6C34878D82A}">
                    <a16:rowId xmlns:a16="http://schemas.microsoft.com/office/drawing/2014/main" xmlns="" val="1494841483"/>
                  </a:ext>
                </a:extLst>
              </a:tr>
              <a:tr h="1001071">
                <a:tc>
                  <a:txBody>
                    <a:bodyPr/>
                    <a:lstStyle/>
                    <a:p>
                      <a:pPr algn="l" rtl="0" fontAlgn="ctr"/>
                      <a:r>
                        <a:rPr lang="en-IN" sz="2700" b="0" i="0" u="none" strike="noStrike">
                          <a:solidFill>
                            <a:srgbClr val="000000"/>
                          </a:solidFill>
                          <a:effectLst/>
                          <a:latin typeface="Cambria" panose="02040503050406030204" pitchFamily="18" charset="0"/>
                        </a:rPr>
                        <a:t>Sec 31 (3) (c)</a:t>
                      </a:r>
                    </a:p>
                  </a:txBody>
                  <a:tcPr marL="7151" marR="7151" marT="71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D5EA"/>
                    </a:solidFill>
                  </a:tcPr>
                </a:tc>
                <a:tc>
                  <a:txBody>
                    <a:bodyPr/>
                    <a:lstStyle/>
                    <a:p>
                      <a:pPr algn="l" rtl="0" fontAlgn="ctr"/>
                      <a:r>
                        <a:rPr lang="en-US" sz="2700" b="0" i="0" u="none" strike="noStrike" dirty="0">
                          <a:solidFill>
                            <a:srgbClr val="000000"/>
                          </a:solidFill>
                          <a:effectLst/>
                          <a:latin typeface="Cambria" panose="02040503050406030204" pitchFamily="18" charset="0"/>
                        </a:rPr>
                        <a:t>Bill of supply for supply of exempt supply and for composition dealer </a:t>
                      </a:r>
                    </a:p>
                  </a:txBody>
                  <a:tcPr marL="7151" marR="7151" marT="71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D5EA"/>
                    </a:solidFill>
                  </a:tcPr>
                </a:tc>
                <a:tc>
                  <a:txBody>
                    <a:bodyPr/>
                    <a:lstStyle/>
                    <a:p>
                      <a:pPr algn="l" rtl="0" fontAlgn="ctr">
                        <a:buClr>
                          <a:srgbClr val="000000"/>
                        </a:buClr>
                        <a:buSzPts val="2800"/>
                        <a:buFont typeface="Cambria" panose="02040503050406030204" pitchFamily="18" charset="0"/>
                        <a:buChar char="s"/>
                      </a:pPr>
                      <a:endParaRPr lang="en-IN" sz="2700" b="0" i="0" u="none" strike="noStrike">
                        <a:solidFill>
                          <a:srgbClr val="000000"/>
                        </a:solidFill>
                        <a:effectLst/>
                        <a:latin typeface="Cambria" panose="02040503050406030204" pitchFamily="18" charset="0"/>
                      </a:endParaRPr>
                    </a:p>
                  </a:txBody>
                  <a:tcPr marL="7151" marR="7151" marT="71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D5EA"/>
                    </a:solidFill>
                  </a:tcPr>
                </a:tc>
                <a:extLst>
                  <a:ext uri="{0D108BD9-81ED-4DB2-BD59-A6C34878D82A}">
                    <a16:rowId xmlns:a16="http://schemas.microsoft.com/office/drawing/2014/main" xmlns="" val="3923224139"/>
                  </a:ext>
                </a:extLst>
              </a:tr>
              <a:tr h="830111">
                <a:tc>
                  <a:txBody>
                    <a:bodyPr/>
                    <a:lstStyle/>
                    <a:p>
                      <a:pPr algn="l" rtl="0" fontAlgn="ctr"/>
                      <a:r>
                        <a:rPr lang="en-IN" sz="2700" b="0" i="0" u="none" strike="noStrike">
                          <a:solidFill>
                            <a:srgbClr val="000000"/>
                          </a:solidFill>
                          <a:effectLst/>
                          <a:latin typeface="Cambria" panose="02040503050406030204" pitchFamily="18" charset="0"/>
                        </a:rPr>
                        <a:t>Sec 31 (3) (d)</a:t>
                      </a:r>
                    </a:p>
                  </a:txBody>
                  <a:tcPr marL="7151" marR="7151" marT="71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D5EA"/>
                    </a:solidFill>
                  </a:tcPr>
                </a:tc>
                <a:tc>
                  <a:txBody>
                    <a:bodyPr/>
                    <a:lstStyle/>
                    <a:p>
                      <a:pPr algn="l" rtl="0" fontAlgn="ctr"/>
                      <a:r>
                        <a:rPr lang="en-US" sz="2700" b="0" i="0" u="none" strike="noStrike">
                          <a:solidFill>
                            <a:srgbClr val="000000"/>
                          </a:solidFill>
                          <a:effectLst/>
                          <a:latin typeface="Cambria" panose="02040503050406030204" pitchFamily="18" charset="0"/>
                        </a:rPr>
                        <a:t>Receipt Voucher by recipient of advance</a:t>
                      </a:r>
                    </a:p>
                  </a:txBody>
                  <a:tcPr marL="7151" marR="7151" marT="71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D5EA"/>
                    </a:solidFill>
                  </a:tcPr>
                </a:tc>
                <a:tc>
                  <a:txBody>
                    <a:bodyPr/>
                    <a:lstStyle/>
                    <a:p>
                      <a:pPr algn="l" rtl="0" fontAlgn="ctr"/>
                      <a:r>
                        <a:rPr lang="en-US" sz="2700" b="0" i="0" u="none" strike="noStrike" dirty="0">
                          <a:solidFill>
                            <a:srgbClr val="000000"/>
                          </a:solidFill>
                          <a:effectLst/>
                          <a:latin typeface="Cambria" panose="02040503050406030204" pitchFamily="18" charset="0"/>
                        </a:rPr>
                        <a:t>Read with Rule 50 (Slide 14)</a:t>
                      </a:r>
                    </a:p>
                  </a:txBody>
                  <a:tcPr marL="7151" marR="7151" marT="71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D5EA"/>
                    </a:solidFill>
                  </a:tcPr>
                </a:tc>
                <a:extLst>
                  <a:ext uri="{0D108BD9-81ED-4DB2-BD59-A6C34878D82A}">
                    <a16:rowId xmlns:a16="http://schemas.microsoft.com/office/drawing/2014/main" xmlns="" val="698932257"/>
                  </a:ext>
                </a:extLst>
              </a:tr>
              <a:tr h="830111">
                <a:tc>
                  <a:txBody>
                    <a:bodyPr/>
                    <a:lstStyle/>
                    <a:p>
                      <a:pPr algn="l" rtl="0" fontAlgn="ctr"/>
                      <a:r>
                        <a:rPr lang="en-IN" sz="2700" b="0" i="0" u="none" strike="noStrike">
                          <a:solidFill>
                            <a:srgbClr val="000000"/>
                          </a:solidFill>
                          <a:effectLst/>
                          <a:latin typeface="Cambria" panose="02040503050406030204" pitchFamily="18" charset="0"/>
                        </a:rPr>
                        <a:t>Sec 31 (3) (e)</a:t>
                      </a:r>
                    </a:p>
                  </a:txBody>
                  <a:tcPr marL="7151" marR="7151" marT="71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l" rtl="0" fontAlgn="ctr"/>
                      <a:r>
                        <a:rPr lang="en-US" sz="2700" b="0" i="0" u="none" strike="noStrike" dirty="0">
                          <a:solidFill>
                            <a:srgbClr val="000000"/>
                          </a:solidFill>
                          <a:effectLst/>
                          <a:latin typeface="Cambria" panose="02040503050406030204" pitchFamily="18" charset="0"/>
                        </a:rPr>
                        <a:t>Refund voucher if advance is returned without supply and invoice</a:t>
                      </a:r>
                    </a:p>
                  </a:txBody>
                  <a:tcPr marL="7151" marR="7151" marT="71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l" rtl="0" fontAlgn="ctr"/>
                      <a:r>
                        <a:rPr lang="en-US" sz="2700" b="0" i="0" u="none" strike="noStrike">
                          <a:solidFill>
                            <a:srgbClr val="000000"/>
                          </a:solidFill>
                          <a:effectLst/>
                          <a:latin typeface="Cambria" panose="02040503050406030204" pitchFamily="18" charset="0"/>
                        </a:rPr>
                        <a:t>Read with Rule 51 (Slide)</a:t>
                      </a:r>
                    </a:p>
                  </a:txBody>
                  <a:tcPr marL="7151" marR="7151" marT="71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extLst>
                  <a:ext uri="{0D108BD9-81ED-4DB2-BD59-A6C34878D82A}">
                    <a16:rowId xmlns:a16="http://schemas.microsoft.com/office/drawing/2014/main" xmlns="" val="1364944975"/>
                  </a:ext>
                </a:extLst>
              </a:tr>
              <a:tr h="830111">
                <a:tc>
                  <a:txBody>
                    <a:bodyPr/>
                    <a:lstStyle/>
                    <a:p>
                      <a:pPr algn="l" rtl="0" fontAlgn="ctr"/>
                      <a:r>
                        <a:rPr lang="en-IN" sz="2700" b="0" i="0" u="none" strike="noStrike">
                          <a:solidFill>
                            <a:srgbClr val="000000"/>
                          </a:solidFill>
                          <a:effectLst/>
                          <a:latin typeface="Cambria" panose="02040503050406030204" pitchFamily="18" charset="0"/>
                        </a:rPr>
                        <a:t>Sec 31 (3) (f)</a:t>
                      </a:r>
                    </a:p>
                  </a:txBody>
                  <a:tcPr marL="7151" marR="7151" marT="71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tc>
                  <a:txBody>
                    <a:bodyPr/>
                    <a:lstStyle/>
                    <a:p>
                      <a:pPr algn="l" rtl="0" fontAlgn="ctr"/>
                      <a:r>
                        <a:rPr lang="en-US" sz="2700" b="0" i="0" u="none" strike="noStrike" dirty="0">
                          <a:solidFill>
                            <a:srgbClr val="000000"/>
                          </a:solidFill>
                          <a:effectLst/>
                          <a:latin typeface="Cambria" panose="02040503050406030204" pitchFamily="18" charset="0"/>
                        </a:rPr>
                        <a:t>Invoice for purchase from unregistered supplier </a:t>
                      </a:r>
                    </a:p>
                  </a:txBody>
                  <a:tcPr marL="7151" marR="7151" marT="71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tc>
                  <a:txBody>
                    <a:bodyPr/>
                    <a:lstStyle/>
                    <a:p>
                      <a:pPr algn="l" rtl="0" fontAlgn="ctr"/>
                      <a:r>
                        <a:rPr lang="en-IN" sz="2700" b="0" i="0" u="none" strike="noStrike">
                          <a:solidFill>
                            <a:srgbClr val="000000"/>
                          </a:solidFill>
                          <a:effectLst/>
                          <a:latin typeface="Cambria" panose="02040503050406030204" pitchFamily="18" charset="0"/>
                        </a:rPr>
                        <a:t>9(4) provisions are postponed</a:t>
                      </a:r>
                    </a:p>
                  </a:txBody>
                  <a:tcPr marL="7151" marR="7151" marT="71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extLst>
                  <a:ext uri="{0D108BD9-81ED-4DB2-BD59-A6C34878D82A}">
                    <a16:rowId xmlns:a16="http://schemas.microsoft.com/office/drawing/2014/main" xmlns="" val="4063336605"/>
                  </a:ext>
                </a:extLst>
              </a:tr>
              <a:tr h="1241591">
                <a:tc>
                  <a:txBody>
                    <a:bodyPr/>
                    <a:lstStyle/>
                    <a:p>
                      <a:pPr algn="l" rtl="0" fontAlgn="ctr"/>
                      <a:r>
                        <a:rPr lang="en-IN" sz="2700" b="0" i="0" u="none" strike="noStrike">
                          <a:solidFill>
                            <a:srgbClr val="000000"/>
                          </a:solidFill>
                          <a:effectLst/>
                          <a:latin typeface="Cambria" panose="02040503050406030204" pitchFamily="18" charset="0"/>
                        </a:rPr>
                        <a:t>Sec 31 (3) (g)</a:t>
                      </a:r>
                    </a:p>
                  </a:txBody>
                  <a:tcPr marL="7151" marR="7151" marT="71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l" rtl="0" fontAlgn="ctr"/>
                      <a:r>
                        <a:rPr lang="en-US" sz="2700" b="0" i="0" u="none" strike="noStrike">
                          <a:solidFill>
                            <a:srgbClr val="000000"/>
                          </a:solidFill>
                          <a:effectLst/>
                          <a:latin typeface="Cambria" panose="02040503050406030204" pitchFamily="18" charset="0"/>
                        </a:rPr>
                        <a:t>Payment voucher at the time of making payment to supplier covered u/s 9(3),9(4)</a:t>
                      </a:r>
                    </a:p>
                  </a:txBody>
                  <a:tcPr marL="7151" marR="7151" marT="71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l" rtl="0" fontAlgn="ctr"/>
                      <a:r>
                        <a:rPr lang="en-IN" sz="2700" b="0" i="0" u="none" strike="noStrike" dirty="0">
                          <a:solidFill>
                            <a:srgbClr val="000000"/>
                          </a:solidFill>
                          <a:effectLst/>
                          <a:latin typeface="Cambria" panose="02040503050406030204" pitchFamily="18" charset="0"/>
                        </a:rPr>
                        <a:t> </a:t>
                      </a:r>
                    </a:p>
                  </a:txBody>
                  <a:tcPr marL="7151" marR="7151" marT="71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extLst>
                  <a:ext uri="{0D108BD9-81ED-4DB2-BD59-A6C34878D82A}">
                    <a16:rowId xmlns:a16="http://schemas.microsoft.com/office/drawing/2014/main" xmlns="" val="4252570234"/>
                  </a:ext>
                </a:extLst>
              </a:tr>
            </a:tbl>
          </a:graphicData>
        </a:graphic>
      </p:graphicFrame>
      <p:sp>
        <p:nvSpPr>
          <p:cNvPr id="18" name="Text Placeholder 7">
            <a:extLst>
              <a:ext uri="{FF2B5EF4-FFF2-40B4-BE49-F238E27FC236}">
                <a16:creationId xmlns:a16="http://schemas.microsoft.com/office/drawing/2014/main" xmlns="" id="{3BE827A8-3CC2-40F1-A385-564F656762E1}"/>
              </a:ext>
            </a:extLst>
          </p:cNvPr>
          <p:cNvSpPr>
            <a:spLocks noGrp="1"/>
          </p:cNvSpPr>
          <p:nvPr>
            <p:ph type="body" sz="quarter" idx="14"/>
          </p:nvPr>
        </p:nvSpPr>
        <p:spPr>
          <a:xfrm>
            <a:off x="327025" y="122677"/>
            <a:ext cx="8407400" cy="585787"/>
          </a:xfrm>
        </p:spPr>
        <p:txBody>
          <a:bodyPr/>
          <a:lstStyle/>
          <a:p>
            <a:r>
              <a:rPr lang="en-IN" b="1" dirty="0"/>
              <a:t>Summary of all rules</a:t>
            </a:r>
          </a:p>
        </p:txBody>
      </p:sp>
      <p:sp>
        <p:nvSpPr>
          <p:cNvPr id="2" name="Footer Placeholder 1">
            <a:extLst>
              <a:ext uri="{FF2B5EF4-FFF2-40B4-BE49-F238E27FC236}">
                <a16:creationId xmlns:a16="http://schemas.microsoft.com/office/drawing/2014/main" xmlns="" id="{66AA5DED-ED1A-4412-87C4-0946DC26591F}"/>
              </a:ext>
            </a:extLst>
          </p:cNvPr>
          <p:cNvSpPr>
            <a:spLocks noGrp="1"/>
          </p:cNvSpPr>
          <p:nvPr>
            <p:ph type="ftr" sz="quarter" idx="11"/>
          </p:nvPr>
        </p:nvSpPr>
        <p:spPr/>
        <p:txBody>
          <a:bodyPr/>
          <a:lstStyle/>
          <a:p>
            <a:r>
              <a:rPr lang="en-US"/>
              <a:t>Hiregange and Associates</a:t>
            </a:r>
            <a:endParaRPr lang="en-US" dirty="0"/>
          </a:p>
        </p:txBody>
      </p:sp>
    </p:spTree>
    <p:extLst>
      <p:ext uri="{BB962C8B-B14F-4D97-AF65-F5344CB8AC3E}">
        <p14:creationId xmlns:p14="http://schemas.microsoft.com/office/powerpoint/2010/main" val="17442816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Placeholder 5">
            <a:extLst>
              <a:ext uri="{FF2B5EF4-FFF2-40B4-BE49-F238E27FC236}">
                <a16:creationId xmlns:a16="http://schemas.microsoft.com/office/drawing/2014/main" xmlns="" id="{2D75059A-8791-4953-8B78-57334928343F}"/>
              </a:ext>
            </a:extLst>
          </p:cNvPr>
          <p:cNvGraphicFramePr>
            <a:graphicFrameLocks noGrp="1"/>
          </p:cNvGraphicFramePr>
          <p:nvPr>
            <p:ph type="tbl" sz="quarter" idx="10"/>
            <p:extLst>
              <p:ext uri="{D42A27DB-BD31-4B8C-83A1-F6EECF244321}">
                <p14:modId xmlns:p14="http://schemas.microsoft.com/office/powerpoint/2010/main" val="2404413765"/>
              </p:ext>
            </p:extLst>
          </p:nvPr>
        </p:nvGraphicFramePr>
        <p:xfrm>
          <a:off x="327024" y="1444188"/>
          <a:ext cx="11026778" cy="4618989"/>
        </p:xfrm>
        <a:graphic>
          <a:graphicData uri="http://schemas.openxmlformats.org/drawingml/2006/table">
            <a:tbl>
              <a:tblPr firstRow="1" bandRow="1"/>
              <a:tblGrid>
                <a:gridCol w="2106619">
                  <a:extLst>
                    <a:ext uri="{9D8B030D-6E8A-4147-A177-3AD203B41FA5}">
                      <a16:colId xmlns:a16="http://schemas.microsoft.com/office/drawing/2014/main" xmlns="" val="1702166781"/>
                    </a:ext>
                  </a:extLst>
                </a:gridCol>
                <a:gridCol w="4235579">
                  <a:extLst>
                    <a:ext uri="{9D8B030D-6E8A-4147-A177-3AD203B41FA5}">
                      <a16:colId xmlns:a16="http://schemas.microsoft.com/office/drawing/2014/main" xmlns="" val="362964284"/>
                    </a:ext>
                  </a:extLst>
                </a:gridCol>
                <a:gridCol w="4684580">
                  <a:extLst>
                    <a:ext uri="{9D8B030D-6E8A-4147-A177-3AD203B41FA5}">
                      <a16:colId xmlns:a16="http://schemas.microsoft.com/office/drawing/2014/main" xmlns="" val="2928953883"/>
                    </a:ext>
                  </a:extLst>
                </a:gridCol>
              </a:tblGrid>
              <a:tr h="578960">
                <a:tc>
                  <a:txBody>
                    <a:bodyPr/>
                    <a:lstStyle/>
                    <a:p>
                      <a:pPr algn="l" rtl="0" fontAlgn="ctr"/>
                      <a:r>
                        <a:rPr lang="en-IN" sz="2700" b="1" i="0" u="none" strike="noStrike" dirty="0">
                          <a:solidFill>
                            <a:srgbClr val="FFFFFF"/>
                          </a:solidFill>
                          <a:effectLst/>
                          <a:latin typeface="Cambria" panose="02040503050406030204" pitchFamily="18" charset="0"/>
                        </a:rPr>
                        <a:t>Section</a:t>
                      </a:r>
                    </a:p>
                  </a:txBody>
                  <a:tcPr marL="7151" marR="7151" marT="71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3C7D"/>
                    </a:solidFill>
                  </a:tcPr>
                </a:tc>
                <a:tc>
                  <a:txBody>
                    <a:bodyPr/>
                    <a:lstStyle/>
                    <a:p>
                      <a:pPr algn="l" rtl="0" fontAlgn="ctr"/>
                      <a:r>
                        <a:rPr lang="en-IN" sz="2700" b="1" i="0" u="none" strike="noStrike" dirty="0">
                          <a:solidFill>
                            <a:srgbClr val="FFFFFF"/>
                          </a:solidFill>
                          <a:effectLst/>
                          <a:latin typeface="Cambria" panose="02040503050406030204" pitchFamily="18" charset="0"/>
                        </a:rPr>
                        <a:t>Coverage </a:t>
                      </a:r>
                    </a:p>
                  </a:txBody>
                  <a:tcPr marL="7151" marR="7151" marT="71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3C7D"/>
                    </a:solidFill>
                  </a:tcPr>
                </a:tc>
                <a:tc>
                  <a:txBody>
                    <a:bodyPr/>
                    <a:lstStyle/>
                    <a:p>
                      <a:pPr algn="l" rtl="0" fontAlgn="ctr"/>
                      <a:r>
                        <a:rPr lang="en-IN" sz="2700" b="1" i="0" u="none" strike="noStrike">
                          <a:solidFill>
                            <a:srgbClr val="FFFFFF"/>
                          </a:solidFill>
                          <a:effectLst/>
                          <a:latin typeface="Cambria" panose="02040503050406030204" pitchFamily="18" charset="0"/>
                        </a:rPr>
                        <a:t>Summary</a:t>
                      </a:r>
                    </a:p>
                  </a:txBody>
                  <a:tcPr marL="7151" marR="7151" marT="71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3C7D"/>
                    </a:solidFill>
                  </a:tcPr>
                </a:tc>
                <a:extLst>
                  <a:ext uri="{0D108BD9-81ED-4DB2-BD59-A6C34878D82A}">
                    <a16:rowId xmlns:a16="http://schemas.microsoft.com/office/drawing/2014/main" xmlns="" val="1721311115"/>
                  </a:ext>
                </a:extLst>
              </a:tr>
              <a:tr h="911551">
                <a:tc>
                  <a:txBody>
                    <a:bodyPr/>
                    <a:lstStyle/>
                    <a:p>
                      <a:pPr algn="l" rtl="0" fontAlgn="ctr"/>
                      <a:r>
                        <a:rPr lang="en-IN" sz="2700" b="0" i="0" u="none" strike="noStrike">
                          <a:solidFill>
                            <a:srgbClr val="000000"/>
                          </a:solidFill>
                          <a:effectLst/>
                          <a:latin typeface="Cambria" panose="02040503050406030204" pitchFamily="18" charset="0"/>
                        </a:rPr>
                        <a:t>Sec 31 (4)</a:t>
                      </a:r>
                    </a:p>
                  </a:txBody>
                  <a:tcPr marL="7151" marR="7151" marT="71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tc>
                  <a:txBody>
                    <a:bodyPr/>
                    <a:lstStyle/>
                    <a:p>
                      <a:pPr algn="l" rtl="0" fontAlgn="ctr"/>
                      <a:r>
                        <a:rPr lang="en-US" sz="2700" b="0" i="0" u="none" strike="noStrike">
                          <a:solidFill>
                            <a:srgbClr val="000000"/>
                          </a:solidFill>
                          <a:effectLst/>
                          <a:latin typeface="Cambria" panose="02040503050406030204" pitchFamily="18" charset="0"/>
                        </a:rPr>
                        <a:t>When successive statement and payment are involved</a:t>
                      </a:r>
                    </a:p>
                  </a:txBody>
                  <a:tcPr marL="7151" marR="7151" marT="71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tc>
                  <a:txBody>
                    <a:bodyPr/>
                    <a:lstStyle/>
                    <a:p>
                      <a:pPr algn="l" rtl="0" fontAlgn="ctr"/>
                      <a:r>
                        <a:rPr lang="en-US" sz="2700" b="0" i="0" u="none" strike="noStrike">
                          <a:solidFill>
                            <a:srgbClr val="000000"/>
                          </a:solidFill>
                          <a:effectLst/>
                          <a:latin typeface="Cambria" panose="02040503050406030204" pitchFamily="18" charset="0"/>
                        </a:rPr>
                        <a:t>Before or at the time of statement or payment.</a:t>
                      </a:r>
                    </a:p>
                  </a:txBody>
                  <a:tcPr marL="7151" marR="7151" marT="71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extLst>
                  <a:ext uri="{0D108BD9-81ED-4DB2-BD59-A6C34878D82A}">
                    <a16:rowId xmlns:a16="http://schemas.microsoft.com/office/drawing/2014/main" xmlns="" val="3550049192"/>
                  </a:ext>
                </a:extLst>
              </a:tr>
              <a:tr h="1311968">
                <a:tc>
                  <a:txBody>
                    <a:bodyPr/>
                    <a:lstStyle/>
                    <a:p>
                      <a:pPr algn="l" rtl="0" fontAlgn="ctr"/>
                      <a:r>
                        <a:rPr lang="en-IN" sz="2700" b="0" i="0" u="none" strike="noStrike">
                          <a:solidFill>
                            <a:srgbClr val="000000"/>
                          </a:solidFill>
                          <a:effectLst/>
                          <a:latin typeface="Cambria" panose="02040503050406030204" pitchFamily="18" charset="0"/>
                        </a:rPr>
                        <a:t>Sec 31 (5)(a)</a:t>
                      </a:r>
                    </a:p>
                  </a:txBody>
                  <a:tcPr marL="7151" marR="7151" marT="71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l" rtl="0" fontAlgn="ctr"/>
                      <a:r>
                        <a:rPr lang="en-US" sz="2700" b="0" i="0" u="none" strike="noStrike" dirty="0">
                          <a:solidFill>
                            <a:srgbClr val="000000"/>
                          </a:solidFill>
                          <a:effectLst/>
                          <a:latin typeface="Cambria" panose="02040503050406030204" pitchFamily="18" charset="0"/>
                        </a:rPr>
                        <a:t>When due date of payment  is ascertainable from contract</a:t>
                      </a:r>
                    </a:p>
                  </a:txBody>
                  <a:tcPr marL="7151" marR="7151" marT="71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l" rtl="0" fontAlgn="ctr"/>
                      <a:r>
                        <a:rPr lang="en-IN" sz="2700" b="0" i="0" u="none" strike="noStrike">
                          <a:solidFill>
                            <a:srgbClr val="000000"/>
                          </a:solidFill>
                          <a:effectLst/>
                          <a:latin typeface="Cambria" panose="02040503050406030204" pitchFamily="18" charset="0"/>
                        </a:rPr>
                        <a:t>Due date of payment</a:t>
                      </a:r>
                    </a:p>
                  </a:txBody>
                  <a:tcPr marL="7151" marR="7151" marT="71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extLst>
                  <a:ext uri="{0D108BD9-81ED-4DB2-BD59-A6C34878D82A}">
                    <a16:rowId xmlns:a16="http://schemas.microsoft.com/office/drawing/2014/main" xmlns="" val="2820316038"/>
                  </a:ext>
                </a:extLst>
              </a:tr>
              <a:tr h="904959">
                <a:tc>
                  <a:txBody>
                    <a:bodyPr/>
                    <a:lstStyle/>
                    <a:p>
                      <a:pPr algn="l" rtl="0" fontAlgn="ctr"/>
                      <a:r>
                        <a:rPr lang="en-IN" sz="2700" b="0" i="0" u="none" strike="noStrike">
                          <a:solidFill>
                            <a:srgbClr val="000000"/>
                          </a:solidFill>
                          <a:effectLst/>
                          <a:latin typeface="Cambria" panose="02040503050406030204" pitchFamily="18" charset="0"/>
                        </a:rPr>
                        <a:t>Sec 31 (5)(b)</a:t>
                      </a:r>
                    </a:p>
                  </a:txBody>
                  <a:tcPr marL="7151" marR="7151" marT="71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tc>
                  <a:txBody>
                    <a:bodyPr/>
                    <a:lstStyle/>
                    <a:p>
                      <a:pPr algn="l" rtl="0" fontAlgn="ctr"/>
                      <a:r>
                        <a:rPr lang="en-US" sz="2700" b="0" i="0" u="none" strike="noStrike">
                          <a:solidFill>
                            <a:srgbClr val="000000"/>
                          </a:solidFill>
                          <a:effectLst/>
                          <a:latin typeface="Cambria" panose="02040503050406030204" pitchFamily="18" charset="0"/>
                        </a:rPr>
                        <a:t>When due date is not ascertainable</a:t>
                      </a:r>
                    </a:p>
                  </a:txBody>
                  <a:tcPr marL="7151" marR="7151" marT="71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tc>
                  <a:txBody>
                    <a:bodyPr/>
                    <a:lstStyle/>
                    <a:p>
                      <a:pPr algn="l" rtl="0" fontAlgn="ctr"/>
                      <a:r>
                        <a:rPr lang="en-IN" sz="2700" b="0" i="0" u="none" strike="noStrike">
                          <a:solidFill>
                            <a:srgbClr val="000000"/>
                          </a:solidFill>
                          <a:effectLst/>
                          <a:latin typeface="Cambria" panose="02040503050406030204" pitchFamily="18" charset="0"/>
                        </a:rPr>
                        <a:t>When supplier receives payment</a:t>
                      </a:r>
                    </a:p>
                  </a:txBody>
                  <a:tcPr marL="7151" marR="7151" marT="71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BF5"/>
                    </a:solidFill>
                  </a:tcPr>
                </a:tc>
                <a:extLst>
                  <a:ext uri="{0D108BD9-81ED-4DB2-BD59-A6C34878D82A}">
                    <a16:rowId xmlns:a16="http://schemas.microsoft.com/office/drawing/2014/main" xmlns="" val="1023064958"/>
                  </a:ext>
                </a:extLst>
              </a:tr>
              <a:tr h="911551">
                <a:tc>
                  <a:txBody>
                    <a:bodyPr/>
                    <a:lstStyle/>
                    <a:p>
                      <a:pPr algn="l" rtl="0" fontAlgn="ctr"/>
                      <a:r>
                        <a:rPr lang="en-IN" sz="2700" b="0" i="0" u="none" strike="noStrike">
                          <a:solidFill>
                            <a:srgbClr val="000000"/>
                          </a:solidFill>
                          <a:effectLst/>
                          <a:latin typeface="Cambria" panose="02040503050406030204" pitchFamily="18" charset="0"/>
                        </a:rPr>
                        <a:t>Sec 31 (5)(c)</a:t>
                      </a:r>
                    </a:p>
                  </a:txBody>
                  <a:tcPr marL="7151" marR="7151" marT="71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l" rtl="0" fontAlgn="ctr"/>
                      <a:r>
                        <a:rPr lang="en-US" sz="2700" b="0" i="0" u="none" strike="noStrike">
                          <a:solidFill>
                            <a:srgbClr val="000000"/>
                          </a:solidFill>
                          <a:effectLst/>
                          <a:latin typeface="Cambria" panose="02040503050406030204" pitchFamily="18" charset="0"/>
                        </a:rPr>
                        <a:t>When payment is linked to completion of an event</a:t>
                      </a:r>
                    </a:p>
                  </a:txBody>
                  <a:tcPr marL="7151" marR="7151" marT="71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l" rtl="0" fontAlgn="ctr"/>
                      <a:r>
                        <a:rPr lang="en-IN" sz="2700" b="0" i="0" u="none" strike="noStrike" dirty="0">
                          <a:solidFill>
                            <a:srgbClr val="000000"/>
                          </a:solidFill>
                          <a:effectLst/>
                          <a:latin typeface="Cambria" panose="02040503050406030204" pitchFamily="18" charset="0"/>
                        </a:rPr>
                        <a:t>Completion of event</a:t>
                      </a:r>
                    </a:p>
                  </a:txBody>
                  <a:tcPr marL="7151" marR="7151" marT="71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extLst>
                  <a:ext uri="{0D108BD9-81ED-4DB2-BD59-A6C34878D82A}">
                    <a16:rowId xmlns:a16="http://schemas.microsoft.com/office/drawing/2014/main" xmlns="" val="3339403098"/>
                  </a:ext>
                </a:extLst>
              </a:tr>
            </a:tbl>
          </a:graphicData>
        </a:graphic>
      </p:graphicFrame>
      <p:sp>
        <p:nvSpPr>
          <p:cNvPr id="3" name="Text Placeholder 2">
            <a:extLst>
              <a:ext uri="{FF2B5EF4-FFF2-40B4-BE49-F238E27FC236}">
                <a16:creationId xmlns:a16="http://schemas.microsoft.com/office/drawing/2014/main" xmlns="" id="{F03BD0B8-EDD9-483D-9757-597E5B130885}"/>
              </a:ext>
            </a:extLst>
          </p:cNvPr>
          <p:cNvSpPr>
            <a:spLocks noGrp="1"/>
          </p:cNvSpPr>
          <p:nvPr>
            <p:ph type="body" sz="quarter" idx="14"/>
          </p:nvPr>
        </p:nvSpPr>
        <p:spPr/>
        <p:txBody>
          <a:bodyPr/>
          <a:lstStyle/>
          <a:p>
            <a:r>
              <a:rPr lang="en-IN" b="1" dirty="0"/>
              <a:t>Summary of all rules</a:t>
            </a:r>
          </a:p>
          <a:p>
            <a:endParaRPr lang="en-IN" b="1" dirty="0"/>
          </a:p>
        </p:txBody>
      </p:sp>
      <p:sp>
        <p:nvSpPr>
          <p:cNvPr id="4" name="Slide Number Placeholder 3">
            <a:extLst>
              <a:ext uri="{FF2B5EF4-FFF2-40B4-BE49-F238E27FC236}">
                <a16:creationId xmlns:a16="http://schemas.microsoft.com/office/drawing/2014/main" xmlns="" id="{0A476049-2509-48BC-8E21-8FA10083521A}"/>
              </a:ext>
            </a:extLst>
          </p:cNvPr>
          <p:cNvSpPr>
            <a:spLocks noGrp="1"/>
          </p:cNvSpPr>
          <p:nvPr>
            <p:ph type="sldNum" sz="quarter" idx="4"/>
          </p:nvPr>
        </p:nvSpPr>
        <p:spPr/>
        <p:txBody>
          <a:bodyPr/>
          <a:lstStyle/>
          <a:p>
            <a:fld id="{C37E4FB1-AD43-40BE-A2D5-51E31E25039B}" type="slidenum">
              <a:rPr lang="en-IN" smtClean="0"/>
              <a:pPr/>
              <a:t>62</a:t>
            </a:fld>
            <a:endParaRPr lang="en-IN" dirty="0"/>
          </a:p>
        </p:txBody>
      </p:sp>
      <p:sp>
        <p:nvSpPr>
          <p:cNvPr id="2" name="Footer Placeholder 1">
            <a:extLst>
              <a:ext uri="{FF2B5EF4-FFF2-40B4-BE49-F238E27FC236}">
                <a16:creationId xmlns:a16="http://schemas.microsoft.com/office/drawing/2014/main" xmlns="" id="{AEEEF59E-C1CD-4BB5-BF75-6DE34F4ED101}"/>
              </a:ext>
            </a:extLst>
          </p:cNvPr>
          <p:cNvSpPr>
            <a:spLocks noGrp="1"/>
          </p:cNvSpPr>
          <p:nvPr>
            <p:ph type="ftr" sz="quarter" idx="11"/>
          </p:nvPr>
        </p:nvSpPr>
        <p:spPr/>
        <p:txBody>
          <a:bodyPr/>
          <a:lstStyle/>
          <a:p>
            <a:r>
              <a:rPr lang="en-US"/>
              <a:t>Hiregange and Associates</a:t>
            </a:r>
            <a:endParaRPr lang="en-US" dirty="0"/>
          </a:p>
        </p:txBody>
      </p:sp>
    </p:spTree>
    <p:extLst>
      <p:ext uri="{BB962C8B-B14F-4D97-AF65-F5344CB8AC3E}">
        <p14:creationId xmlns:p14="http://schemas.microsoft.com/office/powerpoint/2010/main" val="3293592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Placeholder 12">
            <a:extLst>
              <a:ext uri="{FF2B5EF4-FFF2-40B4-BE49-F238E27FC236}">
                <a16:creationId xmlns:a16="http://schemas.microsoft.com/office/drawing/2014/main" xmlns="" id="{041E3CB6-8688-4361-8A3C-624A84772852}"/>
              </a:ext>
            </a:extLst>
          </p:cNvPr>
          <p:cNvGraphicFramePr>
            <a:graphicFrameLocks noGrp="1"/>
          </p:cNvGraphicFramePr>
          <p:nvPr>
            <p:ph type="tbl" sz="quarter" idx="10"/>
            <p:extLst>
              <p:ext uri="{D42A27DB-BD31-4B8C-83A1-F6EECF244321}">
                <p14:modId xmlns:p14="http://schemas.microsoft.com/office/powerpoint/2010/main" val="4057360758"/>
              </p:ext>
            </p:extLst>
          </p:nvPr>
        </p:nvGraphicFramePr>
        <p:xfrm>
          <a:off x="394141" y="1620963"/>
          <a:ext cx="10926003" cy="3588055"/>
        </p:xfrm>
        <a:graphic>
          <a:graphicData uri="http://schemas.openxmlformats.org/drawingml/2006/table">
            <a:tbl>
              <a:tblPr firstRow="1" bandRow="1"/>
              <a:tblGrid>
                <a:gridCol w="2236517">
                  <a:extLst>
                    <a:ext uri="{9D8B030D-6E8A-4147-A177-3AD203B41FA5}">
                      <a16:colId xmlns:a16="http://schemas.microsoft.com/office/drawing/2014/main" xmlns="" val="4079966868"/>
                    </a:ext>
                  </a:extLst>
                </a:gridCol>
                <a:gridCol w="4853355">
                  <a:extLst>
                    <a:ext uri="{9D8B030D-6E8A-4147-A177-3AD203B41FA5}">
                      <a16:colId xmlns:a16="http://schemas.microsoft.com/office/drawing/2014/main" xmlns="" val="2392057819"/>
                    </a:ext>
                  </a:extLst>
                </a:gridCol>
                <a:gridCol w="3836131">
                  <a:extLst>
                    <a:ext uri="{9D8B030D-6E8A-4147-A177-3AD203B41FA5}">
                      <a16:colId xmlns:a16="http://schemas.microsoft.com/office/drawing/2014/main" xmlns="" val="3140114763"/>
                    </a:ext>
                  </a:extLst>
                </a:gridCol>
              </a:tblGrid>
              <a:tr h="691625">
                <a:tc>
                  <a:txBody>
                    <a:bodyPr/>
                    <a:lstStyle/>
                    <a:p>
                      <a:pPr algn="l" rtl="0" fontAlgn="ctr">
                        <a:lnSpc>
                          <a:spcPct val="150000"/>
                        </a:lnSpc>
                      </a:pPr>
                      <a:r>
                        <a:rPr lang="en-IN" sz="2800" b="1" i="0" u="none" strike="noStrike" dirty="0">
                          <a:solidFill>
                            <a:srgbClr val="FFFFFF"/>
                          </a:solidFill>
                          <a:effectLst/>
                          <a:latin typeface="Cambria" panose="02040503050406030204" pitchFamily="18" charset="0"/>
                        </a:rPr>
                        <a:t>Section</a:t>
                      </a:r>
                    </a:p>
                  </a:txBody>
                  <a:tcPr marL="7151" marR="7151" marT="71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C7D"/>
                    </a:solidFill>
                  </a:tcPr>
                </a:tc>
                <a:tc>
                  <a:txBody>
                    <a:bodyPr/>
                    <a:lstStyle/>
                    <a:p>
                      <a:pPr algn="l" rtl="0" fontAlgn="ctr">
                        <a:lnSpc>
                          <a:spcPct val="150000"/>
                        </a:lnSpc>
                      </a:pPr>
                      <a:r>
                        <a:rPr lang="en-IN" sz="2800" b="1" i="0" u="none" strike="noStrike" dirty="0">
                          <a:solidFill>
                            <a:srgbClr val="FFFFFF"/>
                          </a:solidFill>
                          <a:effectLst/>
                          <a:latin typeface="Cambria" panose="02040503050406030204" pitchFamily="18" charset="0"/>
                        </a:rPr>
                        <a:t>Coverage </a:t>
                      </a:r>
                    </a:p>
                  </a:txBody>
                  <a:tcPr marL="7151" marR="7151" marT="71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C7D"/>
                    </a:solidFill>
                  </a:tcPr>
                </a:tc>
                <a:tc>
                  <a:txBody>
                    <a:bodyPr/>
                    <a:lstStyle/>
                    <a:p>
                      <a:pPr algn="l" rtl="0" fontAlgn="ctr">
                        <a:lnSpc>
                          <a:spcPct val="150000"/>
                        </a:lnSpc>
                      </a:pPr>
                      <a:r>
                        <a:rPr lang="en-IN" sz="2800" b="1" i="0" u="none" strike="noStrike" dirty="0">
                          <a:solidFill>
                            <a:srgbClr val="FFFFFF"/>
                          </a:solidFill>
                          <a:effectLst/>
                          <a:latin typeface="Cambria" panose="02040503050406030204" pitchFamily="18" charset="0"/>
                        </a:rPr>
                        <a:t>Issuance of invoice</a:t>
                      </a:r>
                    </a:p>
                  </a:txBody>
                  <a:tcPr marL="7151" marR="7151" marT="71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3C7D"/>
                    </a:solidFill>
                  </a:tcPr>
                </a:tc>
                <a:extLst>
                  <a:ext uri="{0D108BD9-81ED-4DB2-BD59-A6C34878D82A}">
                    <a16:rowId xmlns:a16="http://schemas.microsoft.com/office/drawing/2014/main" xmlns="" val="3717531275"/>
                  </a:ext>
                </a:extLst>
              </a:tr>
              <a:tr h="1527895">
                <a:tc>
                  <a:txBody>
                    <a:bodyPr/>
                    <a:lstStyle/>
                    <a:p>
                      <a:pPr algn="l" rtl="0" fontAlgn="ctr">
                        <a:lnSpc>
                          <a:spcPct val="150000"/>
                        </a:lnSpc>
                      </a:pPr>
                      <a:r>
                        <a:rPr lang="en-IN" sz="2800" b="0" i="0" u="none" strike="noStrike">
                          <a:solidFill>
                            <a:srgbClr val="000000"/>
                          </a:solidFill>
                          <a:effectLst/>
                          <a:latin typeface="Cambria" panose="02040503050406030204" pitchFamily="18" charset="0"/>
                        </a:rPr>
                        <a:t>Sec 31(6)</a:t>
                      </a:r>
                    </a:p>
                  </a:txBody>
                  <a:tcPr marL="7151" marR="7151" marT="71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l" rtl="0" fontAlgn="ctr">
                        <a:lnSpc>
                          <a:spcPct val="150000"/>
                        </a:lnSpc>
                      </a:pPr>
                      <a:r>
                        <a:rPr lang="en-US" sz="2800" b="0" i="0" u="none" strike="noStrike" dirty="0">
                          <a:solidFill>
                            <a:srgbClr val="000000"/>
                          </a:solidFill>
                          <a:effectLst/>
                          <a:latin typeface="Cambria" panose="02040503050406030204" pitchFamily="18" charset="0"/>
                        </a:rPr>
                        <a:t>When supply of services cease before completion</a:t>
                      </a:r>
                    </a:p>
                  </a:txBody>
                  <a:tcPr marL="7151" marR="7151" marT="71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l" rtl="0" fontAlgn="ctr">
                        <a:lnSpc>
                          <a:spcPct val="150000"/>
                        </a:lnSpc>
                      </a:pPr>
                      <a:r>
                        <a:rPr lang="en-US" sz="2800" b="0" i="0" u="none" strike="noStrike" dirty="0">
                          <a:solidFill>
                            <a:srgbClr val="000000"/>
                          </a:solidFill>
                          <a:effectLst/>
                          <a:latin typeface="Cambria" panose="02040503050406030204" pitchFamily="18" charset="0"/>
                        </a:rPr>
                        <a:t>At the time of and to the extent of cessation </a:t>
                      </a:r>
                    </a:p>
                  </a:txBody>
                  <a:tcPr marL="7151" marR="7151" marT="71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extLst>
                  <a:ext uri="{0D108BD9-81ED-4DB2-BD59-A6C34878D82A}">
                    <a16:rowId xmlns:a16="http://schemas.microsoft.com/office/drawing/2014/main" xmlns="" val="2400090946"/>
                  </a:ext>
                </a:extLst>
              </a:tr>
              <a:tr h="1368535">
                <a:tc>
                  <a:txBody>
                    <a:bodyPr/>
                    <a:lstStyle/>
                    <a:p>
                      <a:pPr algn="l" rtl="0" fontAlgn="ctr">
                        <a:lnSpc>
                          <a:spcPct val="150000"/>
                        </a:lnSpc>
                      </a:pPr>
                      <a:r>
                        <a:rPr lang="en-IN" sz="2800" b="0" i="0" u="none" strike="noStrike">
                          <a:solidFill>
                            <a:srgbClr val="000000"/>
                          </a:solidFill>
                          <a:effectLst/>
                          <a:latin typeface="Cambria" panose="02040503050406030204" pitchFamily="18" charset="0"/>
                        </a:rPr>
                        <a:t>Sec 31(7)</a:t>
                      </a:r>
                    </a:p>
                  </a:txBody>
                  <a:tcPr marL="7151" marR="7151" marT="71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l" rtl="0" fontAlgn="ctr">
                        <a:lnSpc>
                          <a:spcPct val="150000"/>
                        </a:lnSpc>
                      </a:pPr>
                      <a:r>
                        <a:rPr lang="en-US" sz="2800" b="0" i="0" u="none" strike="noStrike" dirty="0">
                          <a:solidFill>
                            <a:srgbClr val="000000"/>
                          </a:solidFill>
                          <a:effectLst/>
                          <a:latin typeface="Cambria" panose="02040503050406030204" pitchFamily="18" charset="0"/>
                        </a:rPr>
                        <a:t>Goods sent or taken on approval</a:t>
                      </a:r>
                    </a:p>
                  </a:txBody>
                  <a:tcPr marL="7151" marR="7151" marT="71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l" rtl="0" fontAlgn="ctr">
                        <a:lnSpc>
                          <a:spcPct val="150000"/>
                        </a:lnSpc>
                      </a:pPr>
                      <a:r>
                        <a:rPr lang="en-US" sz="2800" b="0" i="0" u="none" strike="noStrike" dirty="0">
                          <a:solidFill>
                            <a:srgbClr val="000000"/>
                          </a:solidFill>
                          <a:effectLst/>
                          <a:latin typeface="Cambria" panose="02040503050406030204" pitchFamily="18" charset="0"/>
                        </a:rPr>
                        <a:t>Before or at the time of removal of goods </a:t>
                      </a:r>
                    </a:p>
                  </a:txBody>
                  <a:tcPr marL="7151" marR="7151" marT="71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extLst>
                  <a:ext uri="{0D108BD9-81ED-4DB2-BD59-A6C34878D82A}">
                    <a16:rowId xmlns:a16="http://schemas.microsoft.com/office/drawing/2014/main" xmlns="" val="2472338497"/>
                  </a:ext>
                </a:extLst>
              </a:tr>
            </a:tbl>
          </a:graphicData>
        </a:graphic>
      </p:graphicFrame>
      <p:sp>
        <p:nvSpPr>
          <p:cNvPr id="5" name="Slide Number Placeholder 4">
            <a:extLst>
              <a:ext uri="{FF2B5EF4-FFF2-40B4-BE49-F238E27FC236}">
                <a16:creationId xmlns:a16="http://schemas.microsoft.com/office/drawing/2014/main" xmlns="" id="{546B9B7E-9E37-4BF4-804F-8793BF754E14}"/>
              </a:ext>
            </a:extLst>
          </p:cNvPr>
          <p:cNvSpPr>
            <a:spLocks noGrp="1"/>
          </p:cNvSpPr>
          <p:nvPr>
            <p:ph type="sldNum" sz="quarter" idx="4"/>
          </p:nvPr>
        </p:nvSpPr>
        <p:spPr/>
        <p:txBody>
          <a:bodyPr/>
          <a:lstStyle/>
          <a:p>
            <a:fld id="{2AC1C4F3-0758-4693-96D4-8901426768B0}" type="slidenum">
              <a:rPr lang="en-IN" altLang="en-US" smtClean="0"/>
              <a:pPr/>
              <a:t>63</a:t>
            </a:fld>
            <a:endParaRPr lang="en-IN" altLang="en-US"/>
          </a:p>
        </p:txBody>
      </p:sp>
      <p:sp>
        <p:nvSpPr>
          <p:cNvPr id="14" name="Text Placeholder 7">
            <a:extLst>
              <a:ext uri="{FF2B5EF4-FFF2-40B4-BE49-F238E27FC236}">
                <a16:creationId xmlns:a16="http://schemas.microsoft.com/office/drawing/2014/main" xmlns="" id="{A22A7EBF-B3A8-46C5-A539-E166302FFE87}"/>
              </a:ext>
            </a:extLst>
          </p:cNvPr>
          <p:cNvSpPr>
            <a:spLocks noGrp="1"/>
          </p:cNvSpPr>
          <p:nvPr>
            <p:ph type="body" sz="quarter" idx="14"/>
          </p:nvPr>
        </p:nvSpPr>
        <p:spPr>
          <a:xfrm>
            <a:off x="327025" y="122677"/>
            <a:ext cx="8407400" cy="585787"/>
          </a:xfrm>
        </p:spPr>
        <p:txBody>
          <a:bodyPr/>
          <a:lstStyle/>
          <a:p>
            <a:r>
              <a:rPr lang="en-IN" b="1" dirty="0"/>
              <a:t>Summary of all rules</a:t>
            </a:r>
          </a:p>
        </p:txBody>
      </p:sp>
      <p:sp>
        <p:nvSpPr>
          <p:cNvPr id="2" name="Footer Placeholder 1">
            <a:extLst>
              <a:ext uri="{FF2B5EF4-FFF2-40B4-BE49-F238E27FC236}">
                <a16:creationId xmlns:a16="http://schemas.microsoft.com/office/drawing/2014/main" xmlns="" id="{2D1A6205-83BD-4A31-8F70-50727F33AEF3}"/>
              </a:ext>
            </a:extLst>
          </p:cNvPr>
          <p:cNvSpPr>
            <a:spLocks noGrp="1"/>
          </p:cNvSpPr>
          <p:nvPr>
            <p:ph type="ftr" sz="quarter" idx="11"/>
          </p:nvPr>
        </p:nvSpPr>
        <p:spPr/>
        <p:txBody>
          <a:bodyPr/>
          <a:lstStyle/>
          <a:p>
            <a:r>
              <a:rPr lang="en-US"/>
              <a:t>Hiregange and Associates</a:t>
            </a:r>
            <a:endParaRPr lang="en-US" dirty="0"/>
          </a:p>
        </p:txBody>
      </p:sp>
    </p:spTree>
    <p:extLst>
      <p:ext uri="{BB962C8B-B14F-4D97-AF65-F5344CB8AC3E}">
        <p14:creationId xmlns:p14="http://schemas.microsoft.com/office/powerpoint/2010/main" val="39298474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xmlns="" id="{1722FD2F-7DB7-47B6-B9D3-DDD11EB1C962}"/>
              </a:ext>
            </a:extLst>
          </p:cNvPr>
          <p:cNvSpPr>
            <a:spLocks noGrp="1"/>
          </p:cNvSpPr>
          <p:nvPr>
            <p:ph type="body" sz="quarter" idx="14"/>
          </p:nvPr>
        </p:nvSpPr>
        <p:spPr/>
        <p:txBody>
          <a:bodyPr/>
          <a:lstStyle/>
          <a:p>
            <a:r>
              <a:rPr lang="en-IN" b="1" dirty="0"/>
              <a:t>Summary of all rules</a:t>
            </a:r>
          </a:p>
        </p:txBody>
      </p:sp>
      <p:sp>
        <p:nvSpPr>
          <p:cNvPr id="4" name="Slide Number Placeholder 3">
            <a:extLst>
              <a:ext uri="{FF2B5EF4-FFF2-40B4-BE49-F238E27FC236}">
                <a16:creationId xmlns:a16="http://schemas.microsoft.com/office/drawing/2014/main" xmlns="" id="{5E87B886-88D9-4C99-9BD2-7B6EC215D689}"/>
              </a:ext>
            </a:extLst>
          </p:cNvPr>
          <p:cNvSpPr>
            <a:spLocks noGrp="1"/>
          </p:cNvSpPr>
          <p:nvPr>
            <p:ph type="sldNum" sz="quarter" idx="4"/>
          </p:nvPr>
        </p:nvSpPr>
        <p:spPr/>
        <p:txBody>
          <a:bodyPr/>
          <a:lstStyle/>
          <a:p>
            <a:fld id="{F3F91960-09F0-4A79-AB1F-D488BED723DE}" type="slidenum">
              <a:rPr lang="en-US" smtClean="0"/>
              <a:pPr/>
              <a:t>64</a:t>
            </a:fld>
            <a:endParaRPr lang="en-US"/>
          </a:p>
        </p:txBody>
      </p:sp>
      <p:graphicFrame>
        <p:nvGraphicFramePr>
          <p:cNvPr id="9" name="Content Placeholder 5">
            <a:extLst>
              <a:ext uri="{FF2B5EF4-FFF2-40B4-BE49-F238E27FC236}">
                <a16:creationId xmlns:a16="http://schemas.microsoft.com/office/drawing/2014/main" xmlns="" id="{EB6BCC7C-0A4B-4164-93D1-44F4AFA62D53}"/>
              </a:ext>
            </a:extLst>
          </p:cNvPr>
          <p:cNvGraphicFramePr>
            <a:graphicFrameLocks noGrp="1"/>
          </p:cNvGraphicFramePr>
          <p:nvPr>
            <p:ph type="tbl" sz="quarter" idx="10"/>
            <p:extLst>
              <p:ext uri="{D42A27DB-BD31-4B8C-83A1-F6EECF244321}">
                <p14:modId xmlns:p14="http://schemas.microsoft.com/office/powerpoint/2010/main" val="3184583171"/>
              </p:ext>
            </p:extLst>
          </p:nvPr>
        </p:nvGraphicFramePr>
        <p:xfrm>
          <a:off x="450412" y="1587111"/>
          <a:ext cx="10761541" cy="3660141"/>
        </p:xfrm>
        <a:graphic>
          <a:graphicData uri="http://schemas.openxmlformats.org/drawingml/2006/table">
            <a:tbl>
              <a:tblPr firstRow="1" bandRow="1">
                <a:tableStyleId>{5C22544A-7EE6-4342-B048-85BDC9FD1C3A}</a:tableStyleId>
              </a:tblPr>
              <a:tblGrid>
                <a:gridCol w="2292791">
                  <a:extLst>
                    <a:ext uri="{9D8B030D-6E8A-4147-A177-3AD203B41FA5}">
                      <a16:colId xmlns:a16="http://schemas.microsoft.com/office/drawing/2014/main" xmlns="" val="3381510804"/>
                    </a:ext>
                  </a:extLst>
                </a:gridCol>
                <a:gridCol w="4740605">
                  <a:extLst>
                    <a:ext uri="{9D8B030D-6E8A-4147-A177-3AD203B41FA5}">
                      <a16:colId xmlns:a16="http://schemas.microsoft.com/office/drawing/2014/main" xmlns="" val="1265515076"/>
                    </a:ext>
                  </a:extLst>
                </a:gridCol>
                <a:gridCol w="3728145">
                  <a:extLst>
                    <a:ext uri="{9D8B030D-6E8A-4147-A177-3AD203B41FA5}">
                      <a16:colId xmlns:a16="http://schemas.microsoft.com/office/drawing/2014/main" xmlns="" val="1884199736"/>
                    </a:ext>
                  </a:extLst>
                </a:gridCol>
              </a:tblGrid>
              <a:tr h="869967">
                <a:tc>
                  <a:txBody>
                    <a:bodyPr/>
                    <a:lstStyle/>
                    <a:p>
                      <a:pPr algn="l"/>
                      <a:r>
                        <a:rPr lang="en-IN" sz="2800" b="1" dirty="0">
                          <a:latin typeface="Cambria" panose="02040503050406030204" pitchFamily="18" charset="0"/>
                          <a:ea typeface="Cambria" panose="02040503050406030204" pitchFamily="18" charset="0"/>
                        </a:rPr>
                        <a:t>Section</a:t>
                      </a:r>
                    </a:p>
                  </a:txBody>
                  <a:tcPr>
                    <a:solidFill>
                      <a:srgbClr val="003C7D"/>
                    </a:solidFill>
                  </a:tcPr>
                </a:tc>
                <a:tc>
                  <a:txBody>
                    <a:bodyPr/>
                    <a:lstStyle/>
                    <a:p>
                      <a:pPr algn="l"/>
                      <a:r>
                        <a:rPr lang="en-IN" sz="2800" b="1" dirty="0">
                          <a:latin typeface="Cambria" panose="02040503050406030204" pitchFamily="18" charset="0"/>
                          <a:ea typeface="Cambria" panose="02040503050406030204" pitchFamily="18" charset="0"/>
                        </a:rPr>
                        <a:t>Coverage </a:t>
                      </a:r>
                    </a:p>
                  </a:txBody>
                  <a:tcPr>
                    <a:solidFill>
                      <a:srgbClr val="003C7D"/>
                    </a:solidFill>
                  </a:tcPr>
                </a:tc>
                <a:tc>
                  <a:txBody>
                    <a:bodyPr/>
                    <a:lstStyle/>
                    <a:p>
                      <a:pPr algn="l"/>
                      <a:r>
                        <a:rPr lang="en-IN" sz="2800" b="1" dirty="0">
                          <a:latin typeface="Cambria" panose="02040503050406030204" pitchFamily="18" charset="0"/>
                          <a:ea typeface="Cambria" panose="02040503050406030204" pitchFamily="18" charset="0"/>
                        </a:rPr>
                        <a:t>Issuance of invoice</a:t>
                      </a:r>
                    </a:p>
                  </a:txBody>
                  <a:tcPr>
                    <a:solidFill>
                      <a:srgbClr val="003C7D"/>
                    </a:solidFill>
                  </a:tcPr>
                </a:tc>
                <a:extLst>
                  <a:ext uri="{0D108BD9-81ED-4DB2-BD59-A6C34878D82A}">
                    <a16:rowId xmlns:a16="http://schemas.microsoft.com/office/drawing/2014/main" xmlns="" val="1154283624"/>
                  </a:ext>
                </a:extLst>
              </a:tr>
              <a:tr h="1373737">
                <a:tc>
                  <a:txBody>
                    <a:bodyPr/>
                    <a:lstStyle/>
                    <a:p>
                      <a:pPr>
                        <a:lnSpc>
                          <a:spcPct val="150000"/>
                        </a:lnSpc>
                      </a:pPr>
                      <a:r>
                        <a:rPr kumimoji="0" lang="en-IN" sz="2800" b="0" i="0" u="none" strike="noStrike" kern="1200" cap="none" spc="0" normalizeH="0" baseline="0" dirty="0">
                          <a:ln>
                            <a:noFill/>
                          </a:ln>
                          <a:solidFill>
                            <a:prstClr val="black"/>
                          </a:solidFill>
                          <a:effectLst/>
                          <a:uLnTx/>
                          <a:uFillTx/>
                          <a:latin typeface="Cambria" panose="02040503050406030204" pitchFamily="18" charset="0"/>
                          <a:ea typeface="Cambria" panose="02040503050406030204" pitchFamily="18" charset="0"/>
                          <a:cs typeface="+mn-cs"/>
                        </a:rPr>
                        <a:t>Sec 31(6)</a:t>
                      </a:r>
                    </a:p>
                  </a:txBody>
                  <a:tcPr/>
                </a:tc>
                <a:tc>
                  <a:txBody>
                    <a:bodyPr/>
                    <a:lstStyle/>
                    <a:p>
                      <a:pPr>
                        <a:lnSpc>
                          <a:spcPct val="150000"/>
                        </a:lnSpc>
                      </a:pPr>
                      <a:r>
                        <a:rPr kumimoji="0" lang="en-IN" sz="2800" b="0" i="0" u="none" strike="noStrike" kern="1200" cap="none" spc="0" normalizeH="0" baseline="0" dirty="0">
                          <a:ln>
                            <a:noFill/>
                          </a:ln>
                          <a:solidFill>
                            <a:prstClr val="black"/>
                          </a:solidFill>
                          <a:effectLst/>
                          <a:uLnTx/>
                          <a:uFillTx/>
                          <a:latin typeface="Cambria" panose="02040503050406030204" pitchFamily="18" charset="0"/>
                          <a:ea typeface="Cambria" panose="02040503050406030204" pitchFamily="18" charset="0"/>
                          <a:cs typeface="+mn-cs"/>
                        </a:rPr>
                        <a:t>When supply of services cease before completion</a:t>
                      </a:r>
                    </a:p>
                  </a:txBody>
                  <a:tcPr/>
                </a:tc>
                <a:tc>
                  <a:txBody>
                    <a:bodyPr/>
                    <a:lstStyle/>
                    <a:p>
                      <a:pPr>
                        <a:lnSpc>
                          <a:spcPct val="150000"/>
                        </a:lnSpc>
                      </a:pPr>
                      <a:r>
                        <a:rPr kumimoji="0" lang="en-IN" sz="2800" b="0" i="0" u="none" strike="noStrike" kern="1200" cap="none" spc="0" normalizeH="0" baseline="0" dirty="0">
                          <a:ln>
                            <a:noFill/>
                          </a:ln>
                          <a:solidFill>
                            <a:prstClr val="black"/>
                          </a:solidFill>
                          <a:effectLst/>
                          <a:uLnTx/>
                          <a:uFillTx/>
                          <a:latin typeface="Cambria" panose="02040503050406030204" pitchFamily="18" charset="0"/>
                          <a:ea typeface="Cambria" panose="02040503050406030204" pitchFamily="18" charset="0"/>
                          <a:cs typeface="+mn-cs"/>
                        </a:rPr>
                        <a:t>At the time of and to the extent of cessation </a:t>
                      </a:r>
                    </a:p>
                  </a:txBody>
                  <a:tcPr/>
                </a:tc>
                <a:extLst>
                  <a:ext uri="{0D108BD9-81ED-4DB2-BD59-A6C34878D82A}">
                    <a16:rowId xmlns:a16="http://schemas.microsoft.com/office/drawing/2014/main" xmlns="" val="2279246906"/>
                  </a:ext>
                </a:extLst>
              </a:tr>
              <a:tr h="1416437">
                <a:tc>
                  <a:txBody>
                    <a:bodyPr/>
                    <a:lstStyle/>
                    <a:p>
                      <a:pPr>
                        <a:lnSpc>
                          <a:spcPct val="150000"/>
                        </a:lnSpc>
                      </a:pPr>
                      <a:r>
                        <a:rPr kumimoji="0" lang="en-IN" sz="2800" b="0" i="0" u="none" strike="noStrike" kern="1200" cap="none" spc="0" normalizeH="0" baseline="0" dirty="0">
                          <a:ln>
                            <a:noFill/>
                          </a:ln>
                          <a:solidFill>
                            <a:prstClr val="black"/>
                          </a:solidFill>
                          <a:effectLst/>
                          <a:uLnTx/>
                          <a:uFillTx/>
                          <a:latin typeface="Cambria" panose="02040503050406030204" pitchFamily="18" charset="0"/>
                          <a:ea typeface="Cambria" panose="02040503050406030204" pitchFamily="18" charset="0"/>
                          <a:cs typeface="+mn-cs"/>
                        </a:rPr>
                        <a:t>Sec 31(7)</a:t>
                      </a:r>
                    </a:p>
                  </a:txBody>
                  <a:tcPr/>
                </a:tc>
                <a:tc>
                  <a:txBody>
                    <a:bodyPr/>
                    <a:lstStyle/>
                    <a:p>
                      <a:pPr>
                        <a:lnSpc>
                          <a:spcPct val="150000"/>
                        </a:lnSpc>
                      </a:pPr>
                      <a:r>
                        <a:rPr kumimoji="0" lang="en-IN" sz="2800" b="0" i="0" u="none" strike="noStrike" kern="1200" cap="none" spc="0" normalizeH="0" baseline="0" dirty="0">
                          <a:ln>
                            <a:noFill/>
                          </a:ln>
                          <a:solidFill>
                            <a:prstClr val="black"/>
                          </a:solidFill>
                          <a:effectLst/>
                          <a:uLnTx/>
                          <a:uFillTx/>
                          <a:latin typeface="Cambria" panose="02040503050406030204" pitchFamily="18" charset="0"/>
                          <a:ea typeface="Cambria" panose="02040503050406030204" pitchFamily="18" charset="0"/>
                          <a:cs typeface="+mn-cs"/>
                        </a:rPr>
                        <a:t>Goods sent or taken on approval</a:t>
                      </a:r>
                    </a:p>
                  </a:txBody>
                  <a:tcPr/>
                </a:tc>
                <a:tc>
                  <a:txBody>
                    <a:bodyPr/>
                    <a:lstStyle/>
                    <a:p>
                      <a:pPr>
                        <a:lnSpc>
                          <a:spcPct val="150000"/>
                        </a:lnSpc>
                      </a:pPr>
                      <a:r>
                        <a:rPr kumimoji="0" lang="en-IN" sz="2800" b="0" i="0" u="none" strike="noStrike" kern="1200" cap="none" spc="0" normalizeH="0" baseline="0" dirty="0">
                          <a:ln>
                            <a:noFill/>
                          </a:ln>
                          <a:solidFill>
                            <a:prstClr val="black"/>
                          </a:solidFill>
                          <a:effectLst/>
                          <a:uLnTx/>
                          <a:uFillTx/>
                          <a:latin typeface="Cambria" panose="02040503050406030204" pitchFamily="18" charset="0"/>
                          <a:ea typeface="Cambria" panose="02040503050406030204" pitchFamily="18" charset="0"/>
                          <a:cs typeface="+mn-cs"/>
                        </a:rPr>
                        <a:t>Before or at the time of removal of goods </a:t>
                      </a:r>
                    </a:p>
                  </a:txBody>
                  <a:tcPr/>
                </a:tc>
                <a:extLst>
                  <a:ext uri="{0D108BD9-81ED-4DB2-BD59-A6C34878D82A}">
                    <a16:rowId xmlns:a16="http://schemas.microsoft.com/office/drawing/2014/main" xmlns="" val="2405352366"/>
                  </a:ext>
                </a:extLst>
              </a:tr>
            </a:tbl>
          </a:graphicData>
        </a:graphic>
      </p:graphicFrame>
      <p:sp>
        <p:nvSpPr>
          <p:cNvPr id="2" name="Footer Placeholder 1">
            <a:extLst>
              <a:ext uri="{FF2B5EF4-FFF2-40B4-BE49-F238E27FC236}">
                <a16:creationId xmlns:a16="http://schemas.microsoft.com/office/drawing/2014/main" xmlns="" id="{FAE2847C-8A18-4D31-8765-4D355F52D47B}"/>
              </a:ext>
            </a:extLst>
          </p:cNvPr>
          <p:cNvSpPr>
            <a:spLocks noGrp="1"/>
          </p:cNvSpPr>
          <p:nvPr>
            <p:ph type="ftr" sz="quarter" idx="11"/>
          </p:nvPr>
        </p:nvSpPr>
        <p:spPr/>
        <p:txBody>
          <a:bodyPr/>
          <a:lstStyle/>
          <a:p>
            <a:r>
              <a:rPr lang="en-US"/>
              <a:t>Hiregange and Associates</a:t>
            </a:r>
            <a:endParaRPr lang="en-US" dirty="0"/>
          </a:p>
        </p:txBody>
      </p:sp>
    </p:spTree>
    <p:extLst>
      <p:ext uri="{BB962C8B-B14F-4D97-AF65-F5344CB8AC3E}">
        <p14:creationId xmlns:p14="http://schemas.microsoft.com/office/powerpoint/2010/main" val="30713758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2433487" y="1758003"/>
            <a:ext cx="7346357" cy="1355628"/>
          </a:xfrm>
          <a:prstGeom prst="rect">
            <a:avLst/>
          </a:prstGeom>
          <a:noFill/>
        </p:spPr>
        <p:txBody>
          <a:bodyPr vert="horz" wrap="square" lIns="91440" tIns="45720" rIns="91440" bIns="45720"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indent="0" algn="ctr">
              <a:buNone/>
            </a:pPr>
            <a:r>
              <a:rPr lang="en-US" sz="8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lgerian" pitchFamily="82" charset="0"/>
              </a:rPr>
              <a:t>Thank you</a:t>
            </a:r>
          </a:p>
        </p:txBody>
      </p:sp>
      <p:pic>
        <p:nvPicPr>
          <p:cNvPr id="5" name="Picture 3" descr="C:\My data\CA Prakash N\Audit &amp; Assistance\NL PPT Website updation Articles\PPT &amp; Material\11. PPT Visag\download (1).jpe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3613356"/>
            <a:ext cx="3866368" cy="32446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241987" y="4099163"/>
            <a:ext cx="6141388" cy="830997"/>
          </a:xfrm>
          <a:prstGeom prst="rect">
            <a:avLst/>
          </a:prstGeom>
          <a:noFill/>
        </p:spPr>
        <p:txBody>
          <a:bodyPr wrap="square" rtlCol="0">
            <a:spAutoFit/>
          </a:bodyPr>
          <a:lstStyle/>
          <a:p>
            <a:pPr algn="r">
              <a:lnSpc>
                <a:spcPct val="80000"/>
              </a:lnSpc>
            </a:pPr>
            <a:r>
              <a:rPr lang="en-US" altLang="en-US" sz="3000" b="1" i="1" dirty="0">
                <a:latin typeface="Cambria" panose="02040503050406030204" pitchFamily="18" charset="0"/>
                <a:ea typeface="Cambria" panose="02040503050406030204" pitchFamily="18" charset="0"/>
              </a:rPr>
              <a:t>For any clarification</a:t>
            </a:r>
          </a:p>
          <a:p>
            <a:pPr algn="r">
              <a:lnSpc>
                <a:spcPct val="80000"/>
              </a:lnSpc>
            </a:pPr>
            <a:r>
              <a:rPr lang="en-US" sz="3000" b="1" i="1" dirty="0">
                <a:solidFill>
                  <a:srgbClr val="0041B4"/>
                </a:solidFill>
                <a:latin typeface="Cambria" panose="02040503050406030204" pitchFamily="18" charset="0"/>
                <a:ea typeface="Cambria" panose="02040503050406030204" pitchFamily="18" charset="0"/>
                <a:hlinkClick r:id="rId4">
                  <a:extLst>
                    <a:ext uri="{A12FA001-AC4F-418D-AE19-62706E023703}">
                      <ahyp:hlinkClr xmlns:ahyp="http://schemas.microsoft.com/office/drawing/2018/hyperlinkcolor" xmlns="" val="tx"/>
                    </a:ext>
                  </a:extLst>
                </a:hlinkClick>
              </a:rPr>
              <a:t>ravikumar@hiregange.com</a:t>
            </a:r>
            <a:endParaRPr lang="en-US" sz="3000" b="1" i="1" dirty="0">
              <a:solidFill>
                <a:srgbClr val="0041B4"/>
              </a:solidFill>
              <a:latin typeface="Cambria" panose="02040503050406030204" pitchFamily="18" charset="0"/>
              <a:ea typeface="Cambria" panose="02040503050406030204" pitchFamily="18" charset="0"/>
            </a:endParaRPr>
          </a:p>
        </p:txBody>
      </p:sp>
      <p:sp>
        <p:nvSpPr>
          <p:cNvPr id="7" name="Slide Number Placeholder 6"/>
          <p:cNvSpPr>
            <a:spLocks noGrp="1"/>
          </p:cNvSpPr>
          <p:nvPr>
            <p:ph type="sldNum" sz="quarter" idx="4"/>
          </p:nvPr>
        </p:nvSpPr>
        <p:spPr/>
        <p:txBody>
          <a:bodyPr/>
          <a:lstStyle/>
          <a:p>
            <a:fld id="{C37E4FB1-AD43-40BE-A2D5-51E31E25039B}" type="slidenum">
              <a:rPr lang="en-IN" smtClean="0"/>
              <a:pPr/>
              <a:t>65</a:t>
            </a:fld>
            <a:endParaRPr lang="en-IN" dirty="0"/>
          </a:p>
        </p:txBody>
      </p:sp>
      <p:sp>
        <p:nvSpPr>
          <p:cNvPr id="2" name="Footer Placeholder 1">
            <a:extLst>
              <a:ext uri="{FF2B5EF4-FFF2-40B4-BE49-F238E27FC236}">
                <a16:creationId xmlns:a16="http://schemas.microsoft.com/office/drawing/2014/main" xmlns="" id="{C6F32460-A242-4F33-A86B-327839A218F2}"/>
              </a:ext>
            </a:extLst>
          </p:cNvPr>
          <p:cNvSpPr>
            <a:spLocks noGrp="1"/>
          </p:cNvSpPr>
          <p:nvPr>
            <p:ph type="ftr" sz="quarter" idx="11"/>
          </p:nvPr>
        </p:nvSpPr>
        <p:spPr/>
        <p:txBody>
          <a:bodyPr/>
          <a:lstStyle/>
          <a:p>
            <a:r>
              <a:rPr lang="en-US"/>
              <a:t>Hiregange and Associates</a:t>
            </a:r>
            <a:endParaRPr lang="en-US" dirty="0"/>
          </a:p>
        </p:txBody>
      </p:sp>
    </p:spTree>
    <p:extLst>
      <p:ext uri="{BB962C8B-B14F-4D97-AF65-F5344CB8AC3E}">
        <p14:creationId xmlns:p14="http://schemas.microsoft.com/office/powerpoint/2010/main" val="1229729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8BD16CE0-2EE3-48E8-BF68-F1CD4770B460}"/>
              </a:ext>
            </a:extLst>
          </p:cNvPr>
          <p:cNvSpPr>
            <a:spLocks noGrp="1"/>
          </p:cNvSpPr>
          <p:nvPr>
            <p:ph type="body" sz="quarter" idx="10"/>
          </p:nvPr>
        </p:nvSpPr>
        <p:spPr>
          <a:xfrm>
            <a:off x="1744399" y="2896449"/>
            <a:ext cx="4093695" cy="1450467"/>
          </a:xfrm>
        </p:spPr>
        <p:txBody>
          <a:bodyPr/>
          <a:lstStyle/>
          <a:p>
            <a:r>
              <a:rPr lang="en-US" sz="3400" b="1" dirty="0">
                <a:solidFill>
                  <a:srgbClr val="002060"/>
                </a:solidFill>
              </a:rPr>
              <a:t>REVERSE CHARGE MECHANISM - SERVICES</a:t>
            </a:r>
            <a:endParaRPr lang="en-IN" sz="3400" dirty="0"/>
          </a:p>
        </p:txBody>
      </p:sp>
    </p:spTree>
    <p:extLst>
      <p:ext uri="{BB962C8B-B14F-4D97-AF65-F5344CB8AC3E}">
        <p14:creationId xmlns:p14="http://schemas.microsoft.com/office/powerpoint/2010/main" val="85449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172E6332-3EE6-4910-9DBA-366CF03D6C6A}"/>
              </a:ext>
            </a:extLst>
          </p:cNvPr>
          <p:cNvSpPr>
            <a:spLocks noGrp="1"/>
          </p:cNvSpPr>
          <p:nvPr>
            <p:ph type="body" sz="quarter" idx="14"/>
          </p:nvPr>
        </p:nvSpPr>
        <p:spPr/>
        <p:txBody>
          <a:bodyPr/>
          <a:lstStyle/>
          <a:p>
            <a:r>
              <a:rPr lang="en-IN" b="1" dirty="0"/>
              <a:t>RCM - GTA</a:t>
            </a:r>
          </a:p>
        </p:txBody>
      </p:sp>
      <p:sp>
        <p:nvSpPr>
          <p:cNvPr id="6" name="Text Placeholder 5">
            <a:extLst>
              <a:ext uri="{FF2B5EF4-FFF2-40B4-BE49-F238E27FC236}">
                <a16:creationId xmlns:a16="http://schemas.microsoft.com/office/drawing/2014/main" xmlns="" id="{63B839AC-8E35-492B-9D4C-EFDFDD4C6E95}"/>
              </a:ext>
            </a:extLst>
          </p:cNvPr>
          <p:cNvSpPr>
            <a:spLocks noGrp="1"/>
          </p:cNvSpPr>
          <p:nvPr>
            <p:ph type="body" sz="quarter" idx="15"/>
          </p:nvPr>
        </p:nvSpPr>
        <p:spPr>
          <a:xfrm>
            <a:off x="327025" y="1122329"/>
            <a:ext cx="11180347" cy="5248091"/>
          </a:xfrm>
        </p:spPr>
        <p:txBody>
          <a:bodyPr>
            <a:noAutofit/>
          </a:bodyPr>
          <a:lstStyle/>
          <a:p>
            <a:pPr algn="just">
              <a:lnSpc>
                <a:spcPct val="100000"/>
              </a:lnSpc>
            </a:pPr>
            <a:r>
              <a:rPr lang="en-US" sz="2400" b="1" dirty="0">
                <a:solidFill>
                  <a:srgbClr val="002060"/>
                </a:solidFill>
              </a:rPr>
              <a:t>Supplier of service:</a:t>
            </a:r>
          </a:p>
          <a:p>
            <a:pPr marL="339709" indent="0" algn="just">
              <a:lnSpc>
                <a:spcPct val="100000"/>
              </a:lnSpc>
              <a:buNone/>
            </a:pPr>
            <a:r>
              <a:rPr lang="en-US" sz="2600" dirty="0">
                <a:solidFill>
                  <a:schemeClr val="tx1"/>
                </a:solidFill>
              </a:rPr>
              <a:t>Goods transport agency (GTA) in respect of transportation of goods by road</a:t>
            </a:r>
          </a:p>
          <a:p>
            <a:pPr algn="just">
              <a:lnSpc>
                <a:spcPct val="100000"/>
              </a:lnSpc>
            </a:pPr>
            <a:r>
              <a:rPr lang="en-US" sz="2600" b="1" u="sng" dirty="0">
                <a:solidFill>
                  <a:srgbClr val="002060"/>
                </a:solidFill>
              </a:rPr>
              <a:t>Recipient of service liable to pay tax under RCM:</a:t>
            </a:r>
          </a:p>
          <a:p>
            <a:pPr marL="738152" indent="-398443" algn="just">
              <a:lnSpc>
                <a:spcPct val="100000"/>
              </a:lnSpc>
              <a:buFont typeface="Wingdings" pitchFamily="2" charset="2"/>
              <a:buChar char="Ø"/>
            </a:pPr>
            <a:r>
              <a:rPr lang="en-US" sz="2600" dirty="0">
                <a:solidFill>
                  <a:schemeClr val="tx1"/>
                </a:solidFill>
              </a:rPr>
              <a:t>Any registered factory;</a:t>
            </a:r>
          </a:p>
          <a:p>
            <a:pPr marL="738152" indent="-398443" algn="just">
              <a:lnSpc>
                <a:spcPct val="100000"/>
              </a:lnSpc>
              <a:buFont typeface="Wingdings" pitchFamily="2" charset="2"/>
              <a:buChar char="Ø"/>
            </a:pPr>
            <a:r>
              <a:rPr lang="en-US" sz="2600" dirty="0">
                <a:solidFill>
                  <a:schemeClr val="tx1"/>
                </a:solidFill>
              </a:rPr>
              <a:t>Any registered society;</a:t>
            </a:r>
          </a:p>
          <a:p>
            <a:pPr marL="738152" indent="-398443" algn="just">
              <a:lnSpc>
                <a:spcPct val="100000"/>
              </a:lnSpc>
              <a:buFont typeface="Wingdings" pitchFamily="2" charset="2"/>
              <a:buChar char="Ø"/>
            </a:pPr>
            <a:r>
              <a:rPr lang="en-US" sz="2600" dirty="0">
                <a:solidFill>
                  <a:schemeClr val="tx1"/>
                </a:solidFill>
              </a:rPr>
              <a:t>Any Co-operative Society established under any law;</a:t>
            </a:r>
          </a:p>
          <a:p>
            <a:pPr marL="738152" indent="-398443" algn="just">
              <a:lnSpc>
                <a:spcPct val="100000"/>
              </a:lnSpc>
              <a:buFont typeface="Wingdings" pitchFamily="2" charset="2"/>
              <a:buChar char="Ø"/>
            </a:pPr>
            <a:r>
              <a:rPr lang="en-US" sz="2600" dirty="0">
                <a:solidFill>
                  <a:schemeClr val="tx1"/>
                </a:solidFill>
              </a:rPr>
              <a:t>Any body corporate established under any law;</a:t>
            </a:r>
          </a:p>
          <a:p>
            <a:pPr marL="738152" indent="-398443" algn="just">
              <a:lnSpc>
                <a:spcPct val="100000"/>
              </a:lnSpc>
              <a:buFont typeface="Wingdings" pitchFamily="2" charset="2"/>
              <a:buChar char="Ø"/>
            </a:pPr>
            <a:r>
              <a:rPr lang="en-US" sz="2600" dirty="0">
                <a:solidFill>
                  <a:schemeClr val="tx1"/>
                </a:solidFill>
              </a:rPr>
              <a:t>Any partnership firm; </a:t>
            </a:r>
          </a:p>
          <a:p>
            <a:pPr marL="738152" indent="-398443" algn="just">
              <a:lnSpc>
                <a:spcPct val="100000"/>
              </a:lnSpc>
              <a:buFont typeface="Wingdings" pitchFamily="2" charset="2"/>
              <a:buChar char="Ø"/>
            </a:pPr>
            <a:r>
              <a:rPr lang="en-US" sz="2600" dirty="0">
                <a:solidFill>
                  <a:schemeClr val="tx1"/>
                </a:solidFill>
              </a:rPr>
              <a:t>Any casual taxable person located in taxable territory;</a:t>
            </a:r>
          </a:p>
          <a:p>
            <a:pPr marL="738152" indent="-398443" algn="just">
              <a:lnSpc>
                <a:spcPct val="100000"/>
              </a:lnSpc>
              <a:buFont typeface="Wingdings" pitchFamily="2" charset="2"/>
              <a:buChar char="Ø"/>
            </a:pPr>
            <a:r>
              <a:rPr lang="en-US" sz="2600" dirty="0">
                <a:solidFill>
                  <a:schemeClr val="tx1"/>
                </a:solidFill>
              </a:rPr>
              <a:t>Any person registered under GST Act.</a:t>
            </a:r>
            <a:endParaRPr lang="en-IN" sz="2600" dirty="0">
              <a:solidFill>
                <a:schemeClr val="tx1"/>
              </a:solidFill>
            </a:endParaRPr>
          </a:p>
        </p:txBody>
      </p:sp>
      <p:sp>
        <p:nvSpPr>
          <p:cNvPr id="4" name="Slide Number Placeholder 3">
            <a:extLst>
              <a:ext uri="{FF2B5EF4-FFF2-40B4-BE49-F238E27FC236}">
                <a16:creationId xmlns:a16="http://schemas.microsoft.com/office/drawing/2014/main" xmlns="" id="{C29DD508-D1EE-4860-A277-CBD4CDC8A6B6}"/>
              </a:ext>
            </a:extLst>
          </p:cNvPr>
          <p:cNvSpPr>
            <a:spLocks noGrp="1"/>
          </p:cNvSpPr>
          <p:nvPr>
            <p:ph type="sldNum" sz="quarter" idx="4"/>
          </p:nvPr>
        </p:nvSpPr>
        <p:spPr/>
        <p:txBody>
          <a:bodyPr/>
          <a:lstStyle/>
          <a:p>
            <a:fld id="{F3F91960-09F0-4A79-AB1F-D488BED723DE}" type="slidenum">
              <a:rPr lang="en-US" smtClean="0"/>
              <a:pPr/>
              <a:t>8</a:t>
            </a:fld>
            <a:endParaRPr lang="en-US"/>
          </a:p>
        </p:txBody>
      </p:sp>
      <p:sp>
        <p:nvSpPr>
          <p:cNvPr id="2" name="Footer Placeholder 1">
            <a:extLst>
              <a:ext uri="{FF2B5EF4-FFF2-40B4-BE49-F238E27FC236}">
                <a16:creationId xmlns:a16="http://schemas.microsoft.com/office/drawing/2014/main" xmlns="" id="{55FC2FCE-EDFB-47ED-B0AD-AD1E03925FF2}"/>
              </a:ext>
            </a:extLst>
          </p:cNvPr>
          <p:cNvSpPr>
            <a:spLocks noGrp="1"/>
          </p:cNvSpPr>
          <p:nvPr>
            <p:ph type="ftr" sz="quarter" idx="11"/>
          </p:nvPr>
        </p:nvSpPr>
        <p:spPr/>
        <p:txBody>
          <a:bodyPr/>
          <a:lstStyle/>
          <a:p>
            <a:r>
              <a:rPr lang="en-US"/>
              <a:t>Hiregange and Associates</a:t>
            </a:r>
            <a:endParaRPr lang="en-US" dirty="0"/>
          </a:p>
        </p:txBody>
      </p:sp>
    </p:spTree>
    <p:extLst>
      <p:ext uri="{BB962C8B-B14F-4D97-AF65-F5344CB8AC3E}">
        <p14:creationId xmlns:p14="http://schemas.microsoft.com/office/powerpoint/2010/main" val="213224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EC40441B-543D-47D7-88E7-AAEF93308A7B}"/>
              </a:ext>
            </a:extLst>
          </p:cNvPr>
          <p:cNvSpPr>
            <a:spLocks noGrp="1"/>
          </p:cNvSpPr>
          <p:nvPr>
            <p:ph type="body" sz="quarter" idx="15"/>
          </p:nvPr>
        </p:nvSpPr>
        <p:spPr>
          <a:xfrm>
            <a:off x="327024" y="1169590"/>
            <a:ext cx="11026776" cy="4518819"/>
          </a:xfrm>
        </p:spPr>
        <p:txBody>
          <a:bodyPr>
            <a:normAutofit/>
          </a:bodyPr>
          <a:lstStyle/>
          <a:p>
            <a:pPr marL="0" indent="0" algn="just">
              <a:lnSpc>
                <a:spcPct val="100000"/>
              </a:lnSpc>
              <a:spcBef>
                <a:spcPts val="0"/>
              </a:spcBef>
              <a:buNone/>
            </a:pPr>
            <a:r>
              <a:rPr lang="en-US" sz="2400" b="1" u="sng" dirty="0">
                <a:solidFill>
                  <a:schemeClr val="tx1"/>
                </a:solidFill>
              </a:rPr>
              <a:t>Note 1:</a:t>
            </a:r>
            <a:r>
              <a:rPr lang="en-US" sz="2400" b="1" dirty="0">
                <a:solidFill>
                  <a:schemeClr val="tx1"/>
                </a:solidFill>
              </a:rPr>
              <a:t> </a:t>
            </a:r>
            <a:r>
              <a:rPr lang="en-US" sz="2400" dirty="0">
                <a:solidFill>
                  <a:schemeClr val="tx1"/>
                </a:solidFill>
              </a:rPr>
              <a:t>RCM is not applicable to services provided by a GTA , by way of transport of goods in a goods carriage by road, to, - </a:t>
            </a:r>
          </a:p>
          <a:p>
            <a:pPr lvl="2" algn="just">
              <a:lnSpc>
                <a:spcPct val="100000"/>
              </a:lnSpc>
              <a:spcBef>
                <a:spcPts val="0"/>
              </a:spcBef>
              <a:buFont typeface="Wingdings" panose="05000000000000000000" pitchFamily="2" charset="2"/>
              <a:buChar char="Ø"/>
            </a:pPr>
            <a:r>
              <a:rPr lang="en-US" sz="2400" dirty="0">
                <a:solidFill>
                  <a:schemeClr val="tx1"/>
                </a:solidFill>
              </a:rPr>
              <a:t>A Department or Establishment of the CG, SG or UT; or </a:t>
            </a:r>
          </a:p>
          <a:p>
            <a:pPr lvl="2" algn="just">
              <a:lnSpc>
                <a:spcPct val="100000"/>
              </a:lnSpc>
              <a:spcBef>
                <a:spcPts val="0"/>
              </a:spcBef>
              <a:buFont typeface="Wingdings" panose="05000000000000000000" pitchFamily="2" charset="2"/>
              <a:buChar char="Ø"/>
            </a:pPr>
            <a:r>
              <a:rPr lang="en-US" sz="2400" dirty="0">
                <a:solidFill>
                  <a:schemeClr val="tx1"/>
                </a:solidFill>
              </a:rPr>
              <a:t>Local authority; or </a:t>
            </a:r>
          </a:p>
          <a:p>
            <a:pPr lvl="2" algn="just">
              <a:lnSpc>
                <a:spcPct val="100000"/>
              </a:lnSpc>
              <a:spcBef>
                <a:spcPts val="0"/>
              </a:spcBef>
              <a:buFont typeface="Wingdings" panose="05000000000000000000" pitchFamily="2" charset="2"/>
              <a:buChar char="Ø"/>
            </a:pPr>
            <a:r>
              <a:rPr lang="en-US" sz="2400" dirty="0">
                <a:solidFill>
                  <a:schemeClr val="tx1"/>
                </a:solidFill>
              </a:rPr>
              <a:t>Governmental agencies,</a:t>
            </a:r>
          </a:p>
          <a:p>
            <a:pPr marL="266687" indent="0" algn="just">
              <a:lnSpc>
                <a:spcPct val="100000"/>
              </a:lnSpc>
              <a:spcBef>
                <a:spcPts val="0"/>
              </a:spcBef>
              <a:buNone/>
            </a:pPr>
            <a:r>
              <a:rPr lang="en-US" sz="2400" dirty="0">
                <a:solidFill>
                  <a:schemeClr val="tx1"/>
                </a:solidFill>
              </a:rPr>
              <a:t>Who have taken registration under CGST only for deducting tax u/s 51 and not for making a taxable supply.</a:t>
            </a:r>
          </a:p>
          <a:p>
            <a:pPr algn="just">
              <a:lnSpc>
                <a:spcPct val="100000"/>
              </a:lnSpc>
              <a:spcBef>
                <a:spcPts val="0"/>
              </a:spcBef>
            </a:pPr>
            <a:endParaRPr lang="en-US" sz="2400" dirty="0">
              <a:solidFill>
                <a:schemeClr val="tx1"/>
              </a:solidFill>
            </a:endParaRPr>
          </a:p>
          <a:p>
            <a:pPr marL="0" indent="0">
              <a:lnSpc>
                <a:spcPct val="100000"/>
              </a:lnSpc>
              <a:spcBef>
                <a:spcPts val="0"/>
              </a:spcBef>
              <a:buNone/>
            </a:pPr>
            <a:endParaRPr lang="en-IN" sz="2400" dirty="0">
              <a:solidFill>
                <a:schemeClr val="tx1"/>
              </a:solidFill>
            </a:endParaRPr>
          </a:p>
        </p:txBody>
      </p:sp>
      <p:sp>
        <p:nvSpPr>
          <p:cNvPr id="4" name="Slide Number Placeholder 3">
            <a:extLst>
              <a:ext uri="{FF2B5EF4-FFF2-40B4-BE49-F238E27FC236}">
                <a16:creationId xmlns:a16="http://schemas.microsoft.com/office/drawing/2014/main" xmlns="" id="{61552038-0160-47D3-B81C-D031BBAB80F6}"/>
              </a:ext>
            </a:extLst>
          </p:cNvPr>
          <p:cNvSpPr>
            <a:spLocks noGrp="1"/>
          </p:cNvSpPr>
          <p:nvPr>
            <p:ph type="sldNum" sz="quarter" idx="4"/>
          </p:nvPr>
        </p:nvSpPr>
        <p:spPr/>
        <p:txBody>
          <a:bodyPr/>
          <a:lstStyle/>
          <a:p>
            <a:fld id="{F3F91960-09F0-4A79-AB1F-D488BED723DE}" type="slidenum">
              <a:rPr lang="en-US" smtClean="0"/>
              <a:pPr/>
              <a:t>9</a:t>
            </a:fld>
            <a:endParaRPr lang="en-US"/>
          </a:p>
        </p:txBody>
      </p:sp>
      <p:sp>
        <p:nvSpPr>
          <p:cNvPr id="7" name="Text Placeholder 4">
            <a:extLst>
              <a:ext uri="{FF2B5EF4-FFF2-40B4-BE49-F238E27FC236}">
                <a16:creationId xmlns:a16="http://schemas.microsoft.com/office/drawing/2014/main" xmlns="" id="{B1F738FD-BCE0-4268-B496-F980A243DED3}"/>
              </a:ext>
            </a:extLst>
          </p:cNvPr>
          <p:cNvSpPr>
            <a:spLocks noGrp="1"/>
          </p:cNvSpPr>
          <p:nvPr>
            <p:ph type="body" sz="quarter" idx="14"/>
          </p:nvPr>
        </p:nvSpPr>
        <p:spPr>
          <a:xfrm>
            <a:off x="327025" y="150813"/>
            <a:ext cx="8407400" cy="585787"/>
          </a:xfrm>
        </p:spPr>
        <p:txBody>
          <a:bodyPr/>
          <a:lstStyle/>
          <a:p>
            <a:r>
              <a:rPr lang="en-IN" b="1" dirty="0"/>
              <a:t>RCM - GTA</a:t>
            </a:r>
          </a:p>
        </p:txBody>
      </p:sp>
    </p:spTree>
    <p:extLst>
      <p:ext uri="{BB962C8B-B14F-4D97-AF65-F5344CB8AC3E}">
        <p14:creationId xmlns:p14="http://schemas.microsoft.com/office/powerpoint/2010/main" val="699249346"/>
      </p:ext>
    </p:extLst>
  </p:cSld>
  <p:clrMapOvr>
    <a:masterClrMapping/>
  </p:clrMapOvr>
</p:sld>
</file>

<file path=ppt/theme/theme1.xml><?xml version="1.0" encoding="utf-8"?>
<a:theme xmlns:a="http://schemas.openxmlformats.org/drawingml/2006/main" name="Badg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4CE3A0429BD44DA95023BFE6847CC4" ma:contentTypeVersion="4" ma:contentTypeDescription="Create a new document." ma:contentTypeScope="" ma:versionID="c2856368904add6c57a8509976c34400">
  <xsd:schema xmlns:xsd="http://www.w3.org/2001/XMLSchema" xmlns:xs="http://www.w3.org/2001/XMLSchema" xmlns:p="http://schemas.microsoft.com/office/2006/metadata/properties" xmlns:ns2="bff9eb38-8a13-43c6-bfc0-ee44564b3a17" xmlns:ns3="c4fb0759-6392-4a45-9add-37fe15591083" targetNamespace="http://schemas.microsoft.com/office/2006/metadata/properties" ma:root="true" ma:fieldsID="aee20e4ea0f7db308fd122f3ee72a1db" ns2:_="" ns3:_="">
    <xsd:import namespace="bff9eb38-8a13-43c6-bfc0-ee44564b3a17"/>
    <xsd:import namespace="c4fb0759-6392-4a45-9add-37fe1559108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f9eb38-8a13-43c6-bfc0-ee44564b3a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fb0759-6392-4a45-9add-37fe1559108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34734E8-94B2-49E5-AB3A-FC8CCDF757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f9eb38-8a13-43c6-bfc0-ee44564b3a17"/>
    <ds:schemaRef ds:uri="c4fb0759-6392-4a45-9add-37fe155910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8AD82A0-9932-4311-A9B9-BC43A98EB579}">
  <ds:schemaRefs>
    <ds:schemaRef ds:uri="http://schemas.microsoft.com/sharepoint/v3/contenttype/forms"/>
  </ds:schemaRefs>
</ds:datastoreItem>
</file>

<file path=customXml/itemProps3.xml><?xml version="1.0" encoding="utf-8"?>
<ds:datastoreItem xmlns:ds="http://schemas.openxmlformats.org/officeDocument/2006/customXml" ds:itemID="{45F78202-11BB-48FE-A02D-B999646866C6}">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c4fb0759-6392-4a45-9add-37fe15591083"/>
    <ds:schemaRef ds:uri="bff9eb38-8a13-43c6-bfc0-ee44564b3a1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Badge</Template>
  <TotalTime>2807</TotalTime>
  <Words>5557</Words>
  <Application>Microsoft Office PowerPoint</Application>
  <PresentationFormat>Widescreen</PresentationFormat>
  <Paragraphs>974</Paragraphs>
  <Slides>65</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65</vt:i4>
      </vt:variant>
    </vt:vector>
  </HeadingPairs>
  <TitlesOfParts>
    <vt:vector size="75" baseType="lpstr">
      <vt:lpstr>Algerian</vt:lpstr>
      <vt:lpstr>Arial</vt:lpstr>
      <vt:lpstr>Calibri</vt:lpstr>
      <vt:lpstr>Cambria</vt:lpstr>
      <vt:lpstr>Cambria Math</vt:lpstr>
      <vt:lpstr>Gill Sans MT</vt:lpstr>
      <vt:lpstr>Times New Roman</vt:lpstr>
      <vt:lpstr>Wingdings</vt:lpstr>
      <vt:lpstr>Wingdings 3</vt:lpstr>
      <vt:lpstr>Badge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Tax Invoice – Sec 31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SHWETALI SHELAR</cp:lastModifiedBy>
  <cp:revision>419</cp:revision>
  <dcterms:created xsi:type="dcterms:W3CDTF">2019-07-08T11:43:26Z</dcterms:created>
  <dcterms:modified xsi:type="dcterms:W3CDTF">2022-12-04T08:03:46Z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0x010100EF4CE3A0429BD44DA95023BFE6847CC4</vt:lpwstr>
  </property>
</Properties>
</file>