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9"/>
  </p:notesMasterIdLst>
  <p:sldIdLst>
    <p:sldId id="267" r:id="rId2"/>
    <p:sldId id="268" r:id="rId3"/>
    <p:sldId id="269" r:id="rId4"/>
    <p:sldId id="270" r:id="rId5"/>
    <p:sldId id="271" r:id="rId6"/>
    <p:sldId id="272" r:id="rId7"/>
    <p:sldId id="273" r:id="rId8"/>
    <p:sldId id="274" r:id="rId9"/>
    <p:sldId id="275" r:id="rId10"/>
    <p:sldId id="416" r:id="rId11"/>
    <p:sldId id="425" r:id="rId12"/>
    <p:sldId id="419" r:id="rId13"/>
    <p:sldId id="420" r:id="rId14"/>
    <p:sldId id="421" r:id="rId15"/>
    <p:sldId id="422" r:id="rId16"/>
    <p:sldId id="423" r:id="rId17"/>
    <p:sldId id="424" r:id="rId18"/>
    <p:sldId id="278" r:id="rId19"/>
    <p:sldId id="435" r:id="rId20"/>
    <p:sldId id="279" r:id="rId21"/>
    <p:sldId id="280" r:id="rId22"/>
    <p:sldId id="281" r:id="rId23"/>
    <p:sldId id="282" r:id="rId24"/>
    <p:sldId id="439" r:id="rId25"/>
    <p:sldId id="428" r:id="rId26"/>
    <p:sldId id="430" r:id="rId27"/>
    <p:sldId id="432" r:id="rId28"/>
    <p:sldId id="433" r:id="rId29"/>
    <p:sldId id="434" r:id="rId30"/>
    <p:sldId id="437" r:id="rId31"/>
    <p:sldId id="426" r:id="rId32"/>
    <p:sldId id="262" r:id="rId33"/>
    <p:sldId id="285" r:id="rId34"/>
    <p:sldId id="286" r:id="rId35"/>
    <p:sldId id="398" r:id="rId36"/>
    <p:sldId id="399" r:id="rId37"/>
    <p:sldId id="400" r:id="rId38"/>
    <p:sldId id="411" r:id="rId39"/>
    <p:sldId id="401" r:id="rId40"/>
    <p:sldId id="402" r:id="rId41"/>
    <p:sldId id="403" r:id="rId42"/>
    <p:sldId id="404" r:id="rId43"/>
    <p:sldId id="405" r:id="rId44"/>
    <p:sldId id="406" r:id="rId45"/>
    <p:sldId id="407" r:id="rId46"/>
    <p:sldId id="408" r:id="rId47"/>
    <p:sldId id="409" r:id="rId48"/>
    <p:sldId id="410" r:id="rId49"/>
    <p:sldId id="306" r:id="rId50"/>
    <p:sldId id="263" r:id="rId51"/>
    <p:sldId id="307" r:id="rId52"/>
    <p:sldId id="310" r:id="rId53"/>
    <p:sldId id="311" r:id="rId54"/>
    <p:sldId id="315" r:id="rId55"/>
    <p:sldId id="316" r:id="rId56"/>
    <p:sldId id="412" r:id="rId57"/>
    <p:sldId id="413" r:id="rId58"/>
    <p:sldId id="317" r:id="rId59"/>
    <p:sldId id="318" r:id="rId60"/>
    <p:sldId id="319" r:id="rId61"/>
    <p:sldId id="415"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8" r:id="rId115"/>
    <p:sldId id="379" r:id="rId116"/>
    <p:sldId id="380" r:id="rId117"/>
    <p:sldId id="266"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69F20-321B-45F3-89DD-CAC5C9A2FCFF}" type="datetimeFigureOut">
              <a:rPr lang="en-US" smtClean="0"/>
              <a:pPr/>
              <a:t>7/10/2015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44081-B51B-4B28-B771-9613F3D4FA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smtClean="0"/>
              <a:t>Anand Mehta &amp; Co. Pune</a:t>
            </a:r>
          </a:p>
        </p:txBody>
      </p:sp>
      <p:sp>
        <p:nvSpPr>
          <p:cNvPr id="106499" name="Rectangle 7"/>
          <p:cNvSpPr>
            <a:spLocks noGrp="1" noChangeArrowheads="1"/>
          </p:cNvSpPr>
          <p:nvPr>
            <p:ph type="sldNum" sz="quarter" idx="5"/>
          </p:nvPr>
        </p:nvSpPr>
        <p:spPr>
          <a:noFill/>
        </p:spPr>
        <p:txBody>
          <a:bodyPr/>
          <a:lstStyle/>
          <a:p>
            <a:fld id="{B91DD948-251B-4999-9D50-66F821437FC9}" type="slidenum">
              <a:rPr lang="hr-HR" smtClean="0">
                <a:latin typeface="Arial" charset="0"/>
              </a:rPr>
              <a:pPr/>
              <a:t>34</a:t>
            </a:fld>
            <a:endParaRPr lang="hr-HR" smtClean="0">
              <a:latin typeface="Arial"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Anand Mehta &amp; Co. Pune</a:t>
            </a: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1521E1-1F96-46E5-BC06-D894DC401641}" type="slidenum">
              <a:rPr lang="en-US" smtClean="0"/>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7/10/2015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7/10/2015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754FB1-D985-45AF-81F1-3D004BBCE29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981200"/>
            <a:ext cx="7620000" cy="4114800"/>
          </a:xfr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1FD6D495-C538-40DD-A1B4-5109A6B540C2}" type="datetime1">
              <a:rPr lang="en-US"/>
              <a:pPr>
                <a:defRPr/>
              </a:pPr>
              <a:t>7/10/2015</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a:t>Anand Mehta &amp; Co. Pune</a:t>
            </a:r>
          </a:p>
        </p:txBody>
      </p:sp>
      <p:sp>
        <p:nvSpPr>
          <p:cNvPr id="6" name="Rectangle 5"/>
          <p:cNvSpPr>
            <a:spLocks noGrp="1" noChangeArrowheads="1"/>
          </p:cNvSpPr>
          <p:nvPr>
            <p:ph type="sldNum" sz="quarter" idx="12"/>
          </p:nvPr>
        </p:nvSpPr>
        <p:spPr>
          <a:ln/>
        </p:spPr>
        <p:txBody>
          <a:bodyPr/>
          <a:lstStyle>
            <a:lvl1pPr>
              <a:defRPr/>
            </a:lvl1pPr>
          </a:lstStyle>
          <a:p>
            <a:pPr>
              <a:defRPr/>
            </a:pPr>
            <a:fld id="{F9060876-B5E2-48B3-B6BF-768EC560CDF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3"/>
          <p:cNvSpPr>
            <a:spLocks noGrp="1" noChangeArrowheads="1"/>
          </p:cNvSpPr>
          <p:nvPr>
            <p:ph type="dt" sz="half" idx="10"/>
          </p:nvPr>
        </p:nvSpPr>
        <p:spPr>
          <a:ln/>
        </p:spPr>
        <p:txBody>
          <a:bodyPr/>
          <a:lstStyle>
            <a:lvl1pPr>
              <a:defRPr/>
            </a:lvl1pPr>
          </a:lstStyle>
          <a:p>
            <a:pPr>
              <a:defRPr/>
            </a:pPr>
            <a:fld id="{3710CF06-D09C-4451-9E98-F7D87FA39135}" type="datetime1">
              <a:rPr lang="en-US"/>
              <a:pPr>
                <a:defRPr/>
              </a:pPr>
              <a:t>7/10/2015</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a:t>Anand Mehta &amp; Co. Pune</a:t>
            </a:r>
          </a:p>
        </p:txBody>
      </p:sp>
      <p:sp>
        <p:nvSpPr>
          <p:cNvPr id="7" name="Rectangle 5"/>
          <p:cNvSpPr>
            <a:spLocks noGrp="1" noChangeArrowheads="1"/>
          </p:cNvSpPr>
          <p:nvPr>
            <p:ph type="sldNum" sz="quarter" idx="12"/>
          </p:nvPr>
        </p:nvSpPr>
        <p:spPr>
          <a:ln/>
        </p:spPr>
        <p:txBody>
          <a:bodyPr/>
          <a:lstStyle>
            <a:lvl1pPr>
              <a:defRPr/>
            </a:lvl1pPr>
          </a:lstStyle>
          <a:p>
            <a:pPr>
              <a:defRPr/>
            </a:pPr>
            <a:fld id="{554F5417-E150-489B-BC93-4D36811EFFE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7/10/2015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7/10/2015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7/10/2015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7/10/2015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7/10/2015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09600" y="838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4800" b="1" i="0" u="none" strike="noStrike" kern="1200" cap="none" spc="0" normalizeH="0" baseline="0" noProof="0" dirty="0" smtClean="0">
                <a:ln>
                  <a:noFill/>
                </a:ln>
                <a:solidFill>
                  <a:schemeClr val="tx1"/>
                </a:solidFill>
                <a:effectLst/>
                <a:uLnTx/>
                <a:uFillTx/>
                <a:latin typeface="+mn-lt"/>
                <a:ea typeface="+mn-ea"/>
                <a:cs typeface="+mn-cs"/>
              </a:rPr>
              <a:t>Lecture meet on </a:t>
            </a:r>
            <a:r>
              <a:rPr kumimoji="0" lang="en-IN" sz="4800" b="1" i="0" u="none" strike="noStrike" kern="1200" cap="none" spc="0" normalizeH="0" baseline="0" noProof="0" dirty="0" err="1" smtClean="0">
                <a:ln>
                  <a:noFill/>
                </a:ln>
                <a:solidFill>
                  <a:schemeClr val="tx1"/>
                </a:solidFill>
                <a:effectLst/>
                <a:uLnTx/>
                <a:uFillTx/>
                <a:latin typeface="+mn-lt"/>
                <a:ea typeface="+mn-ea"/>
                <a:cs typeface="+mn-cs"/>
              </a:rPr>
              <a:t>IndAS</a:t>
            </a:r>
            <a:endParaRPr kumimoji="0" lang="en-IN" sz="48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3600" b="1" i="1" u="none" strike="noStrike" kern="1200" cap="none" spc="0" normalizeH="0" baseline="0" noProof="0" dirty="0" smtClean="0">
                <a:ln>
                  <a:noFill/>
                </a:ln>
                <a:solidFill>
                  <a:schemeClr val="tx1"/>
                </a:solidFill>
                <a:effectLst/>
                <a:uLnTx/>
                <a:uFillTx/>
                <a:latin typeface="+mn-lt"/>
                <a:ea typeface="+mn-ea"/>
                <a:cs typeface="+mn-cs"/>
              </a:rPr>
              <a:t>Day 4</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IN"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Presented by</a:t>
            </a:r>
          </a:p>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CA </a:t>
            </a:r>
            <a:r>
              <a:rPr kumimoji="0" lang="en-IN" sz="2400" b="0" i="0" u="none" strike="noStrike" kern="1200" cap="none" spc="0" normalizeH="0" baseline="0" noProof="0" dirty="0" err="1" smtClean="0">
                <a:ln>
                  <a:noFill/>
                </a:ln>
                <a:solidFill>
                  <a:schemeClr val="tx1"/>
                </a:solidFill>
                <a:effectLst/>
                <a:uLnTx/>
                <a:uFillTx/>
                <a:latin typeface="+mn-lt"/>
                <a:ea typeface="+mn-ea"/>
                <a:cs typeface="+mn-cs"/>
              </a:rPr>
              <a:t>Kusai</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IN" sz="2400" b="0" i="0" u="none" strike="noStrike" kern="1200" cap="none" spc="0" normalizeH="0" baseline="0" noProof="0" dirty="0" err="1" smtClean="0">
                <a:ln>
                  <a:noFill/>
                </a:ln>
                <a:solidFill>
                  <a:schemeClr val="tx1"/>
                </a:solidFill>
                <a:effectLst/>
                <a:uLnTx/>
                <a:uFillTx/>
                <a:latin typeface="+mn-lt"/>
                <a:ea typeface="+mn-ea"/>
                <a:cs typeface="+mn-cs"/>
              </a:rPr>
              <a:t>Goawala</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For </a:t>
            </a:r>
            <a:r>
              <a:rPr kumimoji="0" lang="en-IN" sz="2400" b="0" i="0" u="none" strike="noStrike" kern="1200" cap="none" spc="0" normalizeH="0" baseline="0" noProof="0" dirty="0" err="1" smtClean="0">
                <a:ln>
                  <a:noFill/>
                </a:ln>
                <a:solidFill>
                  <a:schemeClr val="tx1"/>
                </a:solidFill>
                <a:effectLst/>
                <a:uLnTx/>
                <a:uFillTx/>
                <a:latin typeface="+mn-lt"/>
                <a:ea typeface="+mn-ea"/>
                <a:cs typeface="+mn-cs"/>
              </a:rPr>
              <a:t>Pune</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Branch of WIRC</a:t>
            </a:r>
          </a:p>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6</a:t>
            </a:r>
            <a:r>
              <a:rPr kumimoji="0" lang="en-IN" sz="24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 to 8</a:t>
            </a:r>
            <a:r>
              <a:rPr kumimoji="0" lang="en-IN" sz="2400" b="0" i="0" u="none" strike="noStrike" kern="1200" cap="none" spc="0" normalizeH="0" baseline="30000" noProof="0" dirty="0" smtClean="0">
                <a:ln>
                  <a:noFill/>
                </a:ln>
                <a:solidFill>
                  <a:schemeClr val="tx1"/>
                </a:solidFill>
                <a:effectLst/>
                <a:uLnTx/>
                <a:uFillTx/>
                <a:latin typeface="+mn-lt"/>
                <a:ea typeface="+mn-ea"/>
                <a:cs typeface="+mn-cs"/>
              </a:rPr>
              <a:t>th </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July 2015</a:t>
            </a:r>
          </a:p>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IN" sz="2400" dirty="0" smtClean="0"/>
              <a:t>and 10</a:t>
            </a:r>
            <a:r>
              <a:rPr lang="en-IN" sz="2400" baseline="30000" dirty="0" smtClean="0"/>
              <a:t>th</a:t>
            </a:r>
            <a:r>
              <a:rPr lang="en-IN" sz="2400" dirty="0" smtClean="0"/>
              <a:t> July 2015</a:t>
            </a: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smtClean="0"/>
              <a:t>Differences between </a:t>
            </a:r>
            <a:r>
              <a:rPr lang="en-US" sz="3000" b="1" dirty="0" err="1" smtClean="0"/>
              <a:t>IndAS</a:t>
            </a:r>
            <a:r>
              <a:rPr lang="en-US" sz="3000" b="1" dirty="0" smtClean="0"/>
              <a:t> and existing Indian Accounting Standards </a:t>
            </a:r>
            <a:endParaRPr lang="en-US" sz="3000" dirty="0"/>
          </a:p>
        </p:txBody>
      </p:sp>
      <p:sp>
        <p:nvSpPr>
          <p:cNvPr id="2" name="Content Placeholder 1"/>
          <p:cNvSpPr>
            <a:spLocks noGrp="1"/>
          </p:cNvSpPr>
          <p:nvPr>
            <p:ph sz="quarter" idx="1"/>
          </p:nvPr>
        </p:nvSpPr>
        <p:spPr>
          <a:xfrm>
            <a:off x="612648" y="1600200"/>
            <a:ext cx="8153400" cy="5029200"/>
          </a:xfrm>
        </p:spPr>
        <p:txBody>
          <a:bodyPr>
            <a:noAutofit/>
          </a:bodyPr>
          <a:lstStyle/>
          <a:p>
            <a:r>
              <a:rPr lang="en-US" sz="2400" dirty="0" smtClean="0"/>
              <a:t>The Standard replaces the following Standards : </a:t>
            </a:r>
          </a:p>
          <a:p>
            <a:pPr>
              <a:buNone/>
            </a:pPr>
            <a:r>
              <a:rPr lang="en-US" sz="2400" dirty="0" smtClean="0"/>
              <a:t>  AS 9 Revenue Recognition IAS18 </a:t>
            </a:r>
          </a:p>
          <a:p>
            <a:pPr>
              <a:buNone/>
            </a:pPr>
            <a:r>
              <a:rPr lang="en-US" sz="2400" dirty="0" smtClean="0"/>
              <a:t>  AS 7 Construction Contracts IAS 11 </a:t>
            </a:r>
          </a:p>
          <a:p>
            <a:r>
              <a:rPr lang="en-US" sz="2400" dirty="0" smtClean="0"/>
              <a:t>Includes : Revenue from Contracts with Customers</a:t>
            </a:r>
          </a:p>
          <a:p>
            <a:pPr>
              <a:buNone/>
            </a:pPr>
            <a:r>
              <a:rPr lang="en-US" sz="2400" dirty="0" smtClean="0"/>
              <a:t>   --for sale of goods</a:t>
            </a:r>
          </a:p>
          <a:p>
            <a:pPr>
              <a:buNone/>
            </a:pPr>
            <a:r>
              <a:rPr lang="en-US" sz="2400" dirty="0" smtClean="0"/>
              <a:t>   --for sale of services</a:t>
            </a:r>
          </a:p>
          <a:p>
            <a:pPr>
              <a:buNone/>
            </a:pPr>
            <a:r>
              <a:rPr lang="en-US" sz="2400" dirty="0" smtClean="0"/>
              <a:t>   --for other income</a:t>
            </a:r>
          </a:p>
          <a:p>
            <a:pPr>
              <a:buNone/>
            </a:pPr>
            <a:r>
              <a:rPr lang="en-US" sz="2400" dirty="0" smtClean="0"/>
              <a:t>   --for construction </a:t>
            </a:r>
          </a:p>
          <a:p>
            <a:r>
              <a:rPr lang="en-US" sz="2400" dirty="0" smtClean="0"/>
              <a:t>Scopes out : lease contracts</a:t>
            </a:r>
          </a:p>
          <a:p>
            <a:pPr>
              <a:buNone/>
            </a:pPr>
            <a:r>
              <a:rPr lang="en-US" sz="2400" dirty="0" smtClean="0"/>
              <a:t>                      insurance contracts</a:t>
            </a:r>
          </a:p>
          <a:p>
            <a:pPr>
              <a:buNone/>
            </a:pPr>
            <a:r>
              <a:rPr lang="en-US" sz="2400" dirty="0" smtClean="0"/>
              <a:t>                      financial instruments etc</a:t>
            </a:r>
          </a:p>
          <a:p>
            <a:endParaRPr lang="en-US" sz="24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Fair Value Hedge </a:t>
            </a:r>
          </a:p>
        </p:txBody>
      </p:sp>
      <p:sp>
        <p:nvSpPr>
          <p:cNvPr id="8397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err="1" smtClean="0">
                <a:solidFill>
                  <a:srgbClr val="000000"/>
                </a:solidFill>
                <a:ea typeface="Arial Unicode MS" pitchFamily="34" charset="-128"/>
                <a:cs typeface="Arial Unicode MS" pitchFamily="34" charset="-128"/>
              </a:rPr>
              <a:t>Recognised</a:t>
            </a:r>
            <a:r>
              <a:rPr lang="en-US" sz="2600" dirty="0" smtClean="0">
                <a:solidFill>
                  <a:srgbClr val="000000"/>
                </a:solidFill>
                <a:ea typeface="Arial Unicode MS" pitchFamily="34" charset="-128"/>
                <a:cs typeface="Arial Unicode MS" pitchFamily="34" charset="-128"/>
              </a:rPr>
              <a:t> Asset or Liability for its changes in fair value</a:t>
            </a:r>
          </a:p>
          <a:p>
            <a:pPr marL="609600" indent="-609600" eaLnBrk="1" hangingPunct="1">
              <a:buFont typeface="Wingdings" pitchFamily="2" charset="2"/>
              <a:buAutoNum type="alphaLcParenBoth"/>
            </a:pPr>
            <a:r>
              <a:rPr lang="en-US" sz="2600" dirty="0" err="1" smtClean="0">
                <a:solidFill>
                  <a:srgbClr val="000000"/>
                </a:solidFill>
                <a:ea typeface="Arial Unicode MS" pitchFamily="34" charset="-128"/>
                <a:cs typeface="Arial Unicode MS" pitchFamily="34" charset="-128"/>
              </a:rPr>
              <a:t>Unrecognised</a:t>
            </a:r>
            <a:r>
              <a:rPr lang="en-US" sz="2600" dirty="0" smtClean="0">
                <a:solidFill>
                  <a:srgbClr val="000000"/>
                </a:solidFill>
                <a:ea typeface="Arial Unicode MS" pitchFamily="34" charset="-128"/>
                <a:cs typeface="Arial Unicode MS" pitchFamily="34" charset="-128"/>
              </a:rPr>
              <a:t> Firm Commitment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Cash Flow Hedge</a:t>
            </a:r>
          </a:p>
        </p:txBody>
      </p:sp>
      <p:sp>
        <p:nvSpPr>
          <p:cNvPr id="84995" name="Rectangle 3"/>
          <p:cNvSpPr>
            <a:spLocks noGrp="1" noChangeArrowheads="1"/>
          </p:cNvSpPr>
          <p:nvPr>
            <p:ph type="body" idx="1"/>
          </p:nvPr>
        </p:nvSpPr>
        <p:spPr/>
        <p:txBody>
          <a:bodyPr>
            <a:normAutofit/>
          </a:bodyPr>
          <a:lstStyle/>
          <a:p>
            <a:pPr marL="609600" indent="-609600" eaLnBrk="1" hangingPunct="1"/>
            <a:r>
              <a:rPr lang="en-US" sz="2800" dirty="0" smtClean="0">
                <a:solidFill>
                  <a:srgbClr val="000000"/>
                </a:solidFill>
                <a:ea typeface="Arial Unicode MS" pitchFamily="34" charset="-128"/>
                <a:cs typeface="Arial Unicode MS" pitchFamily="34" charset="-128"/>
              </a:rPr>
              <a:t>Highly probable forecast transaction</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Hedge</a:t>
            </a:r>
          </a:p>
        </p:txBody>
      </p:sp>
      <p:sp>
        <p:nvSpPr>
          <p:cNvPr id="86019" name="Text Box 3"/>
          <p:cNvSpPr txBox="1">
            <a:spLocks noChangeArrowheads="1"/>
          </p:cNvSpPr>
          <p:nvPr/>
        </p:nvSpPr>
        <p:spPr bwMode="auto">
          <a:xfrm>
            <a:off x="1066800" y="2362200"/>
            <a:ext cx="2819400" cy="457200"/>
          </a:xfrm>
          <a:prstGeom prst="rect">
            <a:avLst/>
          </a:prstGeom>
          <a:solidFill>
            <a:schemeClr val="tx2"/>
          </a:solidFill>
          <a:ln w="12700" cap="sq">
            <a:noFill/>
            <a:miter lim="800000"/>
            <a:headEnd type="none" w="sm" len="sm"/>
            <a:tailEnd type="none" w="sm" len="sm"/>
          </a:ln>
        </p:spPr>
        <p:txBody>
          <a:bodyPr>
            <a:spAutoFit/>
          </a:bodyPr>
          <a:lstStyle/>
          <a:p>
            <a:pPr>
              <a:spcBef>
                <a:spcPct val="50000"/>
              </a:spcBef>
            </a:pPr>
            <a:r>
              <a:rPr lang="en-US" b="0"/>
              <a:t>Firm Commitment</a:t>
            </a:r>
          </a:p>
        </p:txBody>
      </p:sp>
      <p:sp>
        <p:nvSpPr>
          <p:cNvPr id="86020" name="Text Box 4"/>
          <p:cNvSpPr txBox="1">
            <a:spLocks noChangeArrowheads="1"/>
          </p:cNvSpPr>
          <p:nvPr/>
        </p:nvSpPr>
        <p:spPr bwMode="auto">
          <a:xfrm>
            <a:off x="5181600" y="2362200"/>
            <a:ext cx="29718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Non Cancelable PO</a:t>
            </a:r>
          </a:p>
        </p:txBody>
      </p:sp>
      <p:sp>
        <p:nvSpPr>
          <p:cNvPr id="86021" name="Text Box 5"/>
          <p:cNvSpPr txBox="1">
            <a:spLocks noChangeArrowheads="1"/>
          </p:cNvSpPr>
          <p:nvPr/>
        </p:nvSpPr>
        <p:spPr bwMode="auto">
          <a:xfrm>
            <a:off x="1066800" y="4267200"/>
            <a:ext cx="28194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Forecast  Transaction</a:t>
            </a:r>
          </a:p>
        </p:txBody>
      </p:sp>
      <p:sp>
        <p:nvSpPr>
          <p:cNvPr id="86022" name="Text Box 6"/>
          <p:cNvSpPr txBox="1">
            <a:spLocks noChangeArrowheads="1"/>
          </p:cNvSpPr>
          <p:nvPr/>
        </p:nvSpPr>
        <p:spPr bwMode="auto">
          <a:xfrm>
            <a:off x="5181600" y="4038600"/>
            <a:ext cx="2971800" cy="822325"/>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Cancelable PO but transaction Possible</a:t>
            </a:r>
          </a:p>
        </p:txBody>
      </p:sp>
      <p:sp>
        <p:nvSpPr>
          <p:cNvPr id="86023" name="AutoShape 7"/>
          <p:cNvSpPr>
            <a:spLocks noChangeArrowheads="1"/>
          </p:cNvSpPr>
          <p:nvPr/>
        </p:nvSpPr>
        <p:spPr bwMode="auto">
          <a:xfrm>
            <a:off x="3886200" y="2438400"/>
            <a:ext cx="1295400" cy="381000"/>
          </a:xfrm>
          <a:prstGeom prst="rightArrow">
            <a:avLst>
              <a:gd name="adj1" fmla="val 50000"/>
              <a:gd name="adj2" fmla="val 8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86024" name="AutoShape 8"/>
          <p:cNvSpPr>
            <a:spLocks noChangeArrowheads="1"/>
          </p:cNvSpPr>
          <p:nvPr/>
        </p:nvSpPr>
        <p:spPr bwMode="auto">
          <a:xfrm>
            <a:off x="3886200" y="4267200"/>
            <a:ext cx="1295400" cy="381000"/>
          </a:xfrm>
          <a:prstGeom prst="rightArrow">
            <a:avLst>
              <a:gd name="adj1" fmla="val 50000"/>
              <a:gd name="adj2" fmla="val 8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10" name="TextBox 9"/>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How does FV Hedge works</a:t>
            </a:r>
          </a:p>
        </p:txBody>
      </p:sp>
      <p:sp>
        <p:nvSpPr>
          <p:cNvPr id="87043" name="Rectangle 3"/>
          <p:cNvSpPr>
            <a:spLocks noGrp="1" noChangeArrowheads="1"/>
          </p:cNvSpPr>
          <p:nvPr>
            <p:ph type="body" idx="1"/>
          </p:nvPr>
        </p:nvSpPr>
        <p:spPr/>
        <p:txBody>
          <a:bodyPr>
            <a:normAutofit/>
          </a:bodyPr>
          <a:lstStyle/>
          <a:p>
            <a:pPr>
              <a:lnSpc>
                <a:spcPct val="90000"/>
              </a:lnSpc>
            </a:pPr>
            <a:r>
              <a:rPr lang="en-US" sz="2600" dirty="0" smtClean="0"/>
              <a:t>Contract 1 : $ 100000 :- payable on 30/06/2011 (With Supplier )</a:t>
            </a:r>
          </a:p>
          <a:p>
            <a:pPr>
              <a:lnSpc>
                <a:spcPct val="90000"/>
              </a:lnSpc>
            </a:pPr>
            <a:r>
              <a:rPr lang="en-US" sz="2600" dirty="0" smtClean="0"/>
              <a:t>Contract 2 : Forward rate $100000 @ `45: - buy on 30/06/2011.(with Bank)</a:t>
            </a:r>
          </a:p>
          <a:p>
            <a:pPr>
              <a:lnSpc>
                <a:spcPct val="90000"/>
              </a:lnSpc>
            </a:pPr>
            <a:r>
              <a:rPr lang="en-US" sz="2600" dirty="0" smtClean="0"/>
              <a:t>On Settlement- 30/06/2011-spot rate ` 48</a:t>
            </a:r>
          </a:p>
          <a:p>
            <a:pPr>
              <a:lnSpc>
                <a:spcPct val="90000"/>
              </a:lnSpc>
              <a:buFont typeface="Wingdings" pitchFamily="2" charset="2"/>
              <a:buNone/>
            </a:pPr>
            <a:r>
              <a:rPr lang="en-US" sz="2600" dirty="0" smtClean="0"/>
              <a:t>			100000 * 48   4800000</a:t>
            </a:r>
          </a:p>
          <a:p>
            <a:pPr>
              <a:lnSpc>
                <a:spcPct val="90000"/>
              </a:lnSpc>
              <a:buFont typeface="Wingdings" pitchFamily="2" charset="2"/>
              <a:buNone/>
            </a:pPr>
            <a:r>
              <a:rPr lang="en-US" sz="2600" dirty="0" smtClean="0"/>
              <a:t>		Net Bank ` 3	    </a:t>
            </a:r>
            <a:r>
              <a:rPr lang="en-US" sz="2600" u="sng" dirty="0" smtClean="0"/>
              <a:t>-  300000</a:t>
            </a:r>
          </a:p>
          <a:p>
            <a:pPr>
              <a:lnSpc>
                <a:spcPct val="90000"/>
              </a:lnSpc>
              <a:buFont typeface="Wingdings" pitchFamily="2" charset="2"/>
              <a:buNone/>
            </a:pPr>
            <a:r>
              <a:rPr lang="en-US" sz="2600" dirty="0" smtClean="0"/>
              <a:t>					     4500000</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idx="4294967295"/>
          </p:nvPr>
        </p:nvSpPr>
        <p:spPr>
          <a:xfrm>
            <a:off x="990600" y="0"/>
            <a:ext cx="6627812" cy="2057400"/>
          </a:xfrm>
        </p:spPr>
        <p:txBody>
          <a:bodyPr>
            <a:normAutofit fontScale="90000"/>
          </a:bodyPr>
          <a:lstStyle/>
          <a:p>
            <a:pPr marL="838200" indent="-838200" eaLnBrk="1" hangingPunct="1">
              <a:defRPr/>
            </a:pPr>
            <a:r>
              <a:rPr lang="en-US" b="1" dirty="0" smtClean="0"/>
              <a:t>	When to recognize Hedge in Financial Accounts</a:t>
            </a:r>
          </a:p>
        </p:txBody>
      </p:sp>
      <p:pic>
        <p:nvPicPr>
          <p:cNvPr id="88067" name="Picture 3"/>
          <p:cNvPicPr>
            <a:picLocks noChangeAspect="1" noChangeArrowheads="1"/>
          </p:cNvPicPr>
          <p:nvPr/>
        </p:nvPicPr>
        <p:blipFill>
          <a:blip r:embed="rId2" cstate="print"/>
          <a:srcRect/>
          <a:stretch>
            <a:fillRect/>
          </a:stretch>
        </p:blipFill>
        <p:spPr bwMode="auto">
          <a:xfrm>
            <a:off x="2438400" y="2133600"/>
            <a:ext cx="4267200" cy="3505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dirty="0" smtClean="0"/>
              <a:t>When to recognize Hedge in Financial Accounts </a:t>
            </a:r>
          </a:p>
        </p:txBody>
      </p:sp>
      <p:sp>
        <p:nvSpPr>
          <p:cNvPr id="8909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A written agreement with third party</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Hedge is effective</a:t>
            </a:r>
          </a:p>
          <a:p>
            <a:pPr marL="609600" indent="-609600" eaLnBrk="1" hangingPunct="1">
              <a:buFont typeface="Wingdings" pitchFamily="2" charset="2"/>
              <a:buNone/>
            </a:pPr>
            <a:endParaRPr lang="en-US" sz="26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If the above conditions are met </a:t>
            </a:r>
          </a:p>
          <a:p>
            <a:pPr marL="609600" indent="-609600"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     The hedge is accounted at initial recognition at fair value – which will be zero.</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idx="4294967295"/>
          </p:nvPr>
        </p:nvSpPr>
        <p:spPr>
          <a:xfrm>
            <a:off x="1828800" y="304800"/>
            <a:ext cx="5257800" cy="1981200"/>
          </a:xfrm>
        </p:spPr>
        <p:txBody>
          <a:bodyPr>
            <a:normAutofit fontScale="90000"/>
          </a:bodyPr>
          <a:lstStyle/>
          <a:p>
            <a:pPr marL="838200" indent="-838200" eaLnBrk="1" hangingPunct="1">
              <a:defRPr/>
            </a:pPr>
            <a:r>
              <a:rPr lang="en-US" b="1" dirty="0" smtClean="0"/>
              <a:t>       On subsequent   reporting dates before settlement </a:t>
            </a:r>
          </a:p>
        </p:txBody>
      </p:sp>
      <p:pic>
        <p:nvPicPr>
          <p:cNvPr id="90115" name="Picture 3"/>
          <p:cNvPicPr>
            <a:picLocks noChangeAspect="1" noChangeArrowheads="1"/>
          </p:cNvPicPr>
          <p:nvPr/>
        </p:nvPicPr>
        <p:blipFill>
          <a:blip r:embed="rId2" cstate="print"/>
          <a:srcRect/>
          <a:stretch>
            <a:fillRect/>
          </a:stretch>
        </p:blipFill>
        <p:spPr bwMode="auto">
          <a:xfrm>
            <a:off x="2362200" y="2362200"/>
            <a:ext cx="4191000" cy="3505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r>
              <a:rPr lang="en-US" sz="2800" dirty="0" smtClean="0"/>
              <a:t>On subsequent reporting dates before settlement :</a:t>
            </a:r>
          </a:p>
        </p:txBody>
      </p:sp>
      <p:sp>
        <p:nvSpPr>
          <p:cNvPr id="91139"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r>
              <a:rPr lang="en-US" sz="2500" dirty="0" smtClean="0">
                <a:solidFill>
                  <a:srgbClr val="000000"/>
                </a:solidFill>
                <a:ea typeface="Arial Unicode MS" pitchFamily="34" charset="-128"/>
                <a:cs typeface="Arial Unicode MS" pitchFamily="34" charset="-128"/>
              </a:rPr>
              <a:t>Fair Value – the difference to the derivative asset and credit to firm commitment</a:t>
            </a:r>
          </a:p>
          <a:p>
            <a:pPr marL="609600" indent="-609600" eaLnBrk="1" hangingPunct="1">
              <a:lnSpc>
                <a:spcPct val="80000"/>
              </a:lnSpc>
              <a:buFont typeface="Wingdings" pitchFamily="2" charset="2"/>
              <a:buAutoNum type="alphaLcParenBoth"/>
            </a:pPr>
            <a:r>
              <a:rPr lang="en-US" sz="2500" dirty="0" smtClean="0">
                <a:solidFill>
                  <a:srgbClr val="000000"/>
                </a:solidFill>
                <a:ea typeface="Arial Unicode MS" pitchFamily="34" charset="-128"/>
                <a:cs typeface="Arial Unicode MS" pitchFamily="34" charset="-128"/>
              </a:rPr>
              <a:t>Cash Flow Hedge – to Hedge reserve account in equity and on settlement transfer to the respective account.</a:t>
            </a:r>
          </a:p>
          <a:p>
            <a:pPr marL="609600" indent="-609600" eaLnBrk="1" hangingPunct="1">
              <a:lnSpc>
                <a:spcPct val="80000"/>
              </a:lnSpc>
              <a:buFont typeface="Wingdings" pitchFamily="2" charset="2"/>
              <a:buNone/>
            </a:pPr>
            <a:endParaRPr lang="en-US" sz="25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idx="4294967295"/>
          </p:nvPr>
        </p:nvSpPr>
        <p:spPr>
          <a:xfrm>
            <a:off x="2667000" y="304800"/>
            <a:ext cx="3960812" cy="1371600"/>
          </a:xfrm>
        </p:spPr>
        <p:txBody>
          <a:bodyPr/>
          <a:lstStyle/>
          <a:p>
            <a:pPr marL="838200" indent="-838200" eaLnBrk="1" hangingPunct="1">
              <a:defRPr/>
            </a:pPr>
            <a:r>
              <a:rPr lang="en-US" b="1" dirty="0" smtClean="0"/>
              <a:t>Disclosures </a:t>
            </a:r>
          </a:p>
        </p:txBody>
      </p:sp>
      <p:pic>
        <p:nvPicPr>
          <p:cNvPr id="92164" name="Picture 8"/>
          <p:cNvPicPr>
            <a:picLocks noChangeAspect="1" noChangeArrowheads="1"/>
          </p:cNvPicPr>
          <p:nvPr/>
        </p:nvPicPr>
        <p:blipFill>
          <a:blip r:embed="rId2" cstate="print"/>
          <a:srcRect/>
          <a:stretch>
            <a:fillRect/>
          </a:stretch>
        </p:blipFill>
        <p:spPr bwMode="auto">
          <a:xfrm>
            <a:off x="2286000" y="1828800"/>
            <a:ext cx="41148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4400" y="304800"/>
            <a:ext cx="7543800" cy="1143000"/>
          </a:xfrm>
        </p:spPr>
        <p:txBody>
          <a:bodyPr>
            <a:normAutofit/>
          </a:bodyPr>
          <a:lstStyle/>
          <a:p>
            <a:pPr eaLnBrk="1" hangingPunct="1"/>
            <a:r>
              <a:rPr lang="en-US" sz="2800" dirty="0" smtClean="0"/>
              <a:t>Disclosures :</a:t>
            </a:r>
          </a:p>
        </p:txBody>
      </p:sp>
      <p:sp>
        <p:nvSpPr>
          <p:cNvPr id="93187" name="Rectangle 3"/>
          <p:cNvSpPr>
            <a:spLocks noGrp="1" noChangeArrowheads="1"/>
          </p:cNvSpPr>
          <p:nvPr>
            <p:ph type="body" idx="1"/>
          </p:nvPr>
        </p:nvSpPr>
        <p:spPr>
          <a:xfrm>
            <a:off x="990600" y="1600200"/>
            <a:ext cx="7620000" cy="4114800"/>
          </a:xfrm>
        </p:spPr>
        <p:txBody>
          <a:bodyPr>
            <a:noAutofit/>
          </a:bodyPr>
          <a:lstStyle/>
          <a:p>
            <a:pPr eaLnBrk="1" hangingPunct="1">
              <a:lnSpc>
                <a:spcPct val="80000"/>
              </a:lnSpc>
              <a:buFont typeface="Wingdings" pitchFamily="2" charset="2"/>
              <a:buNone/>
            </a:pPr>
            <a:r>
              <a:rPr lang="en-US" sz="2300" dirty="0" smtClean="0">
                <a:solidFill>
                  <a:srgbClr val="000000"/>
                </a:solidFill>
                <a:ea typeface="Arial Unicode MS" pitchFamily="34" charset="-128"/>
                <a:cs typeface="Arial Unicode MS" pitchFamily="34" charset="-128"/>
              </a:rPr>
              <a:t>General Principles for disclosure :</a:t>
            </a:r>
          </a:p>
          <a:p>
            <a:pPr eaLnBrk="1" hangingPunct="1">
              <a:lnSpc>
                <a:spcPct val="80000"/>
              </a:lnSpc>
              <a:buFont typeface="Wingdings" pitchFamily="2" charset="2"/>
              <a:buNone/>
            </a:pPr>
            <a:endParaRPr lang="en-US" sz="2300" dirty="0" smtClean="0">
              <a:solidFill>
                <a:srgbClr val="000000"/>
              </a:solidFill>
              <a:ea typeface="Arial Unicode MS" pitchFamily="34" charset="-128"/>
              <a:cs typeface="Arial Unicode MS" pitchFamily="34" charset="-128"/>
            </a:endParaRPr>
          </a:p>
          <a:p>
            <a:pPr eaLnBrk="1" hangingPunct="1">
              <a:lnSpc>
                <a:spcPct val="80000"/>
              </a:lnSpc>
            </a:pPr>
            <a:r>
              <a:rPr lang="en-US" sz="2300" dirty="0" smtClean="0">
                <a:solidFill>
                  <a:srgbClr val="000000"/>
                </a:solidFill>
                <a:ea typeface="Arial Unicode MS" pitchFamily="34" charset="-128"/>
                <a:cs typeface="Arial Unicode MS" pitchFamily="34" charset="-128"/>
              </a:rPr>
              <a:t>An entity should disclose information that enables users of its financial statements to evaluate the significance of financial instruments for its financial position and performance.</a:t>
            </a:r>
          </a:p>
          <a:p>
            <a:pPr eaLnBrk="1" hangingPunct="1">
              <a:lnSpc>
                <a:spcPct val="80000"/>
              </a:lnSpc>
              <a:buFont typeface="Wingdings" pitchFamily="2" charset="2"/>
              <a:buNone/>
            </a:pPr>
            <a:endParaRPr lang="en-US" sz="2300" dirty="0" smtClean="0">
              <a:solidFill>
                <a:srgbClr val="000000"/>
              </a:solidFill>
              <a:ea typeface="Arial Unicode MS" pitchFamily="34" charset="-128"/>
              <a:cs typeface="Arial Unicode MS" pitchFamily="34" charset="-128"/>
            </a:endParaRPr>
          </a:p>
          <a:p>
            <a:pPr eaLnBrk="1" hangingPunct="1">
              <a:lnSpc>
                <a:spcPct val="80000"/>
              </a:lnSpc>
              <a:buFont typeface="Wingdings" pitchFamily="2" charset="2"/>
              <a:buNone/>
            </a:pPr>
            <a:r>
              <a:rPr lang="en-US" sz="2300" dirty="0" smtClean="0">
                <a:solidFill>
                  <a:srgbClr val="000000"/>
                </a:solidFill>
                <a:ea typeface="Arial Unicode MS" pitchFamily="34" charset="-128"/>
                <a:cs typeface="Arial Unicode MS" pitchFamily="34" charset="-128"/>
              </a:rPr>
              <a:t>Specific principles :</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Accounting policy for recognition of FA and FL</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Classifications - basis</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Valuation techniques used and assumptions made</a:t>
            </a:r>
          </a:p>
          <a:p>
            <a:pPr eaLnBrk="1" hangingPunct="1">
              <a:lnSpc>
                <a:spcPct val="80000"/>
              </a:lnSpc>
              <a:buFont typeface="Wingdings" pitchFamily="2" charset="2"/>
              <a:buAutoNum type="alphaLcParenBoth"/>
            </a:pPr>
            <a:r>
              <a:rPr lang="en-US" sz="2300" dirty="0" smtClean="0">
                <a:solidFill>
                  <a:srgbClr val="000000"/>
                </a:solidFill>
                <a:ea typeface="Arial Unicode MS" pitchFamily="34" charset="-128"/>
                <a:cs typeface="Arial Unicode MS" pitchFamily="34" charset="-128"/>
              </a:rPr>
              <a:t>Reclassification</a:t>
            </a:r>
          </a:p>
          <a:p>
            <a:pPr eaLnBrk="1" hangingPunct="1">
              <a:lnSpc>
                <a:spcPct val="80000"/>
              </a:lnSpc>
              <a:buFont typeface="Wingdings" pitchFamily="2" charset="2"/>
              <a:buAutoNum type="alphaLcParenBoth"/>
            </a:pPr>
            <a:r>
              <a:rPr lang="en-US" sz="2300" dirty="0" err="1" smtClean="0">
                <a:solidFill>
                  <a:srgbClr val="000000"/>
                </a:solidFill>
                <a:ea typeface="Arial Unicode MS" pitchFamily="34" charset="-128"/>
                <a:cs typeface="Arial Unicode MS" pitchFamily="34" charset="-128"/>
              </a:rPr>
              <a:t>Derecognition</a:t>
            </a:r>
            <a:endParaRPr lang="en-US" sz="23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001000" cy="5638800"/>
          </a:xfrm>
        </p:spPr>
        <p:txBody>
          <a:bodyPr>
            <a:noAutofit/>
          </a:bodyPr>
          <a:lstStyle/>
          <a:p>
            <a:pPr marL="0" indent="0">
              <a:buNone/>
            </a:pPr>
            <a:r>
              <a:rPr lang="en-US" sz="2400" dirty="0" smtClean="0">
                <a:latin typeface="Times New Roman" pitchFamily="18" charset="0"/>
                <a:cs typeface="Times New Roman" pitchFamily="18" charset="0"/>
              </a:rPr>
              <a:t> </a:t>
            </a:r>
          </a:p>
          <a:p>
            <a:pPr marL="0" indent="0">
              <a:buNone/>
            </a:pPr>
            <a:r>
              <a:rPr lang="en-US" sz="2400" dirty="0" smtClean="0">
                <a:cs typeface="Times New Roman" pitchFamily="18" charset="0"/>
              </a:rPr>
              <a:t>Recognition</a:t>
            </a:r>
          </a:p>
          <a:p>
            <a:pPr marL="0" indent="0">
              <a:buNone/>
            </a:pPr>
            <a:endParaRPr lang="en-US" sz="2400" dirty="0" smtClean="0">
              <a:cs typeface="Times New Roman" pitchFamily="18" charset="0"/>
            </a:endParaRPr>
          </a:p>
          <a:p>
            <a:pPr>
              <a:buFont typeface="Arial" pitchFamily="34" charset="0"/>
              <a:buChar char="•"/>
            </a:pPr>
            <a:r>
              <a:rPr lang="en-US" sz="2400" dirty="0" smtClean="0">
                <a:cs typeface="Times New Roman" pitchFamily="18" charset="0"/>
              </a:rPr>
              <a:t>Recognize revenue once the performance obligations are fulfilled.</a:t>
            </a:r>
          </a:p>
          <a:p>
            <a:pPr>
              <a:buFont typeface="Arial" pitchFamily="34" charset="0"/>
              <a:buChar char="•"/>
            </a:pPr>
            <a:r>
              <a:rPr lang="en-US" sz="2400" dirty="0" smtClean="0">
                <a:cs typeface="Times New Roman" pitchFamily="18" charset="0"/>
              </a:rPr>
              <a:t>Recognize revenue when the control of the promised asset is transferred by the entity. The standard provides indicators of transfer of control.</a:t>
            </a:r>
          </a:p>
          <a:p>
            <a:pPr>
              <a:buFont typeface="Arial" pitchFamily="34" charset="0"/>
              <a:buChar char="•"/>
            </a:pPr>
            <a:r>
              <a:rPr lang="en-US" sz="2400" dirty="0" smtClean="0">
                <a:cs typeface="Times New Roman" pitchFamily="18" charset="0"/>
              </a:rPr>
              <a:t>Satisfaction of performance obligations over a period of time.</a:t>
            </a:r>
          </a:p>
          <a:p>
            <a:pPr lvl="1">
              <a:buFont typeface="Wingdings" pitchFamily="2" charset="2"/>
              <a:buChar char="q"/>
            </a:pPr>
            <a:endParaRPr lang="en-US" sz="2400" dirty="0" smtClean="0">
              <a:latin typeface="Times New Roman" pitchFamily="18" charset="0"/>
              <a:cs typeface="Times New Roman" pitchFamily="18" charset="0"/>
            </a:endParaRPr>
          </a:p>
          <a:p>
            <a:pPr lvl="1">
              <a:buFont typeface="Wingdings" pitchFamily="2" charset="2"/>
              <a:buChar char="q"/>
            </a:pPr>
            <a:endParaRPr lang="en-US" sz="2400" dirty="0" smtClean="0">
              <a:latin typeface="Times New Roman" pitchFamily="18" charset="0"/>
              <a:cs typeface="Times New Roman" pitchFamily="18" charset="0"/>
            </a:endParaRPr>
          </a:p>
        </p:txBody>
      </p:sp>
      <p:sp>
        <p:nvSpPr>
          <p:cNvPr id="4" name="Rectangle 3"/>
          <p:cNvSpPr/>
          <p:nvPr/>
        </p:nvSpPr>
        <p:spPr>
          <a:xfrm>
            <a:off x="2286000" y="-1464647"/>
            <a:ext cx="4572000" cy="369332"/>
          </a:xfrm>
          <a:prstGeom prst="rect">
            <a:avLst/>
          </a:prstGeom>
        </p:spPr>
        <p:txBody>
          <a:bodyPr>
            <a:spAutoFit/>
          </a:bodyPr>
          <a:lstStyle/>
          <a:p>
            <a:r>
              <a:rPr lang="en-US" b="1" dirty="0" smtClean="0"/>
              <a:t>4</a:t>
            </a:r>
            <a:endParaRPr lang="en-US" dirty="0"/>
          </a:p>
        </p:txBody>
      </p:sp>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33467496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hangingPunct="1"/>
            <a:r>
              <a:rPr lang="en-US" sz="2800" dirty="0" smtClean="0"/>
              <a:t>Disclosures :</a:t>
            </a:r>
          </a:p>
        </p:txBody>
      </p:sp>
      <p:sp>
        <p:nvSpPr>
          <p:cNvPr id="94211"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Collateral</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Allowances account for credit losses (RDD)</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Defaults and breaches</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Financial assets that are either past due or impaired</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Risk assessment strategy and policy</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Credit Risk for debtors and receivables</a:t>
            </a:r>
          </a:p>
          <a:p>
            <a:pPr marL="609600" indent="-609600" eaLnBrk="1" hangingPunct="1">
              <a:lnSpc>
                <a:spcPct val="90000"/>
              </a:lnSpc>
              <a:buFont typeface="Wingdings" pitchFamily="2" charset="2"/>
              <a:buAutoNum type="alphaLcParenBoth" startAt="6"/>
            </a:pPr>
            <a:r>
              <a:rPr lang="en-US" sz="2600" dirty="0" smtClean="0">
                <a:solidFill>
                  <a:srgbClr val="000000"/>
                </a:solidFill>
                <a:ea typeface="Arial Unicode MS" pitchFamily="34" charset="-128"/>
                <a:cs typeface="Arial Unicode MS" pitchFamily="34" charset="-128"/>
              </a:rPr>
              <a:t>Liquidity risk for liabilities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2800" dirty="0" smtClean="0"/>
              <a:t>Disclosures :</a:t>
            </a:r>
          </a:p>
        </p:txBody>
      </p:sp>
      <p:sp>
        <p:nvSpPr>
          <p:cNvPr id="95235"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Market risk</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Hedging policy and coverage</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Impact of open exposures to variable risks.</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Sensitivity analysis (impact on P&amp;L if interest rate to go up by 0.5% basis on variable interest loan)</a:t>
            </a:r>
          </a:p>
          <a:p>
            <a:pPr marL="609600" indent="-609600" eaLnBrk="1" hangingPunct="1">
              <a:buFont typeface="Wingdings" pitchFamily="2" charset="2"/>
              <a:buAutoNum type="alphaLcParenBoth" startAt="13"/>
            </a:pPr>
            <a:r>
              <a:rPr lang="en-US" sz="2600" dirty="0" smtClean="0">
                <a:solidFill>
                  <a:srgbClr val="000000"/>
                </a:solidFill>
                <a:ea typeface="Arial Unicode MS" pitchFamily="34" charset="-128"/>
                <a:cs typeface="Arial Unicode MS" pitchFamily="34" charset="-128"/>
              </a:rPr>
              <a:t>Quantitative and Qualitative Risk assessment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r>
              <a:rPr lang="en-US" sz="2800" b="1" dirty="0" smtClean="0"/>
              <a:t>Stringent Disclosures</a:t>
            </a:r>
          </a:p>
        </p:txBody>
      </p:sp>
      <p:sp>
        <p:nvSpPr>
          <p:cNvPr id="96259"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Note on Interest income</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Note on Financial Instruments – Recognition and Measurement</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Change in method due to implementation of Accounting Standard.</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Credit Risk management of receivables </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Risk on fluctuation of Interest Rates for variable interest loans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n-US" sz="2600" dirty="0" smtClean="0"/>
              <a:t>Miscellaneous  </a:t>
            </a:r>
          </a:p>
        </p:txBody>
      </p:sp>
      <p:sp>
        <p:nvSpPr>
          <p:cNvPr id="97283" name="Rectangle 3"/>
          <p:cNvSpPr>
            <a:spLocks noGrp="1" noChangeArrowheads="1"/>
          </p:cNvSpPr>
          <p:nvPr>
            <p:ph type="body" idx="1"/>
          </p:nvPr>
        </p:nvSpPr>
        <p:spPr/>
        <p:txBody>
          <a:bodyPr>
            <a:normAutofit/>
          </a:bodyPr>
          <a:lstStyle/>
          <a:p>
            <a:r>
              <a:rPr lang="en-US" sz="2500" dirty="0" smtClean="0"/>
              <a:t>Regular way Purchase or Sale of financial assets</a:t>
            </a:r>
          </a:p>
          <a:p>
            <a:r>
              <a:rPr lang="en-US" sz="2500" dirty="0" smtClean="0"/>
              <a:t>Treasury Shares</a:t>
            </a:r>
          </a:p>
          <a:p>
            <a:r>
              <a:rPr lang="en-US" sz="2500" dirty="0" smtClean="0"/>
              <a:t>Offsetting FA and FL</a:t>
            </a:r>
          </a:p>
          <a:p>
            <a:pPr>
              <a:buFont typeface="Wingdings" pitchFamily="2" charset="2"/>
              <a:buNone/>
            </a:pPr>
            <a:endParaRPr lang="en-US" sz="2500" dirty="0" smtClean="0"/>
          </a:p>
          <a:p>
            <a:endParaRPr lang="en-US" sz="25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idx="4294967295"/>
          </p:nvPr>
        </p:nvSpPr>
        <p:spPr>
          <a:xfrm>
            <a:off x="3200400" y="304800"/>
            <a:ext cx="3427412" cy="1371600"/>
          </a:xfrm>
        </p:spPr>
        <p:txBody>
          <a:bodyPr/>
          <a:lstStyle/>
          <a:p>
            <a:pPr marL="838200" indent="-838200" eaLnBrk="1" hangingPunct="1">
              <a:defRPr/>
            </a:pPr>
            <a:r>
              <a:rPr lang="en-US" b="1" dirty="0" smtClean="0"/>
              <a:t>Posers :</a:t>
            </a:r>
          </a:p>
        </p:txBody>
      </p:sp>
      <p:pic>
        <p:nvPicPr>
          <p:cNvPr id="100356" name="Picture 8"/>
          <p:cNvPicPr>
            <a:picLocks noChangeAspect="1" noChangeArrowheads="1"/>
          </p:cNvPicPr>
          <p:nvPr/>
        </p:nvPicPr>
        <p:blipFill>
          <a:blip r:embed="rId2" cstate="print"/>
          <a:srcRect/>
          <a:stretch>
            <a:fillRect/>
          </a:stretch>
        </p:blipFill>
        <p:spPr bwMode="auto">
          <a:xfrm>
            <a:off x="2209800" y="1981200"/>
            <a:ext cx="4114800" cy="3656013"/>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r>
              <a:rPr lang="en-US" sz="2800" dirty="0" smtClean="0">
                <a:latin typeface="+mn-lt"/>
              </a:rPr>
              <a:t>Posers :</a:t>
            </a:r>
          </a:p>
        </p:txBody>
      </p:sp>
      <p:sp>
        <p:nvSpPr>
          <p:cNvPr id="101379" name="Rectangle 3"/>
          <p:cNvSpPr>
            <a:spLocks noGrp="1" noChangeArrowheads="1"/>
          </p:cNvSpPr>
          <p:nvPr>
            <p:ph type="body" idx="1"/>
          </p:nvPr>
        </p:nvSpPr>
        <p:spPr>
          <a:xfrm>
            <a:off x="838200" y="1676400"/>
            <a:ext cx="7620000" cy="4495800"/>
          </a:xfrm>
        </p:spPr>
        <p:txBody>
          <a:bodyPr/>
          <a:lstStyle/>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Interest free loans given to Subsidiaries/JV/Associates whether covered under </a:t>
            </a:r>
            <a:r>
              <a:rPr lang="en-US" sz="2400" dirty="0" err="1" smtClean="0">
                <a:solidFill>
                  <a:srgbClr val="000000"/>
                </a:solidFill>
                <a:ea typeface="Arial Unicode MS" pitchFamily="34" charset="-128"/>
                <a:cs typeface="Arial Unicode MS" pitchFamily="34" charset="-128"/>
              </a:rPr>
              <a:t>IndAS</a:t>
            </a:r>
            <a:r>
              <a:rPr lang="en-US" sz="2400" dirty="0" smtClean="0">
                <a:solidFill>
                  <a:srgbClr val="000000"/>
                </a:solidFill>
                <a:ea typeface="Arial Unicode MS" pitchFamily="34" charset="-128"/>
                <a:cs typeface="Arial Unicode MS" pitchFamily="34" charset="-128"/>
              </a:rPr>
              <a:t> 109 or their respective standards.</a:t>
            </a: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Bills discounting – to continue to show the same as liability and not contingent liability </a:t>
            </a: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ICD where terms of repayment is not specified.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2971800" y="228600"/>
            <a:ext cx="2743200" cy="990600"/>
          </a:xfrm>
        </p:spPr>
        <p:txBody>
          <a:bodyPr/>
          <a:lstStyle/>
          <a:p>
            <a:r>
              <a:rPr lang="en-US" b="1" i="1" dirty="0" smtClean="0"/>
              <a:t>Any Doubts </a:t>
            </a:r>
          </a:p>
        </p:txBody>
      </p:sp>
      <p:pic>
        <p:nvPicPr>
          <p:cNvPr id="102403" name="Picture 3"/>
          <p:cNvPicPr>
            <a:picLocks noGrp="1" noChangeAspect="1" noChangeArrowheads="1"/>
          </p:cNvPicPr>
          <p:nvPr>
            <p:ph type="body" idx="4294967295"/>
          </p:nvPr>
        </p:nvPicPr>
        <p:blipFill>
          <a:blip r:embed="rId2" cstate="print"/>
          <a:srcRect/>
          <a:stretch>
            <a:fillRect/>
          </a:stretch>
        </p:blipFill>
        <p:spPr>
          <a:xfrm>
            <a:off x="2362200" y="1905000"/>
            <a:ext cx="3810000" cy="3276600"/>
          </a:xfrm>
        </p:spPr>
      </p:pic>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ef64cce-790b-4e7d-86ff-4494d1da4069image7.jpeg"/>
          <p:cNvPicPr>
            <a:picLocks noChangeAspect="1" noChangeArrowheads="1"/>
          </p:cNvPicPr>
          <p:nvPr/>
        </p:nvPicPr>
        <p:blipFill>
          <a:blip r:embed="rId3" cstate="print"/>
          <a:srcRect/>
          <a:stretch>
            <a:fillRect/>
          </a:stretch>
        </p:blipFill>
        <p:spPr bwMode="auto">
          <a:xfrm>
            <a:off x="1" y="1524000"/>
            <a:ext cx="9143999" cy="3810000"/>
          </a:xfrm>
          <a:prstGeom prst="rect">
            <a:avLst/>
          </a:prstGeom>
          <a:noFill/>
        </p:spPr>
      </p:pic>
      <p:sp>
        <p:nvSpPr>
          <p:cNvPr id="4" name="Rectangle 3"/>
          <p:cNvSpPr/>
          <p:nvPr/>
        </p:nvSpPr>
        <p:spPr>
          <a:xfrm>
            <a:off x="6324600" y="5486400"/>
            <a:ext cx="2514600" cy="1323439"/>
          </a:xfrm>
          <a:prstGeom prst="rect">
            <a:avLst/>
          </a:prstGeom>
        </p:spPr>
        <p:txBody>
          <a:bodyPr wrap="square">
            <a:spAutoFit/>
          </a:bodyPr>
          <a:lstStyle/>
          <a:p>
            <a:r>
              <a:rPr lang="en-IN" sz="2000" b="1" i="1" dirty="0" smtClean="0">
                <a:solidFill>
                  <a:schemeClr val="accent1">
                    <a:lumMod val="50000"/>
                  </a:schemeClr>
                </a:solidFill>
                <a:latin typeface="Trebuchet MS" pitchFamily="34" charset="0"/>
              </a:rPr>
              <a:t>CA Kusai Goawala</a:t>
            </a:r>
          </a:p>
          <a:p>
            <a:r>
              <a:rPr lang="en-IN" sz="2000" b="1" i="1" dirty="0" smtClean="0">
                <a:solidFill>
                  <a:schemeClr val="accent1">
                    <a:lumMod val="50000"/>
                  </a:schemeClr>
                </a:solidFill>
                <a:latin typeface="Trebuchet MS" pitchFamily="34" charset="0"/>
              </a:rPr>
              <a:t>kusai@gkdj.in</a:t>
            </a:r>
          </a:p>
          <a:p>
            <a:r>
              <a:rPr lang="en-IN" sz="2000" b="1" i="1" dirty="0" smtClean="0">
                <a:solidFill>
                  <a:schemeClr val="accent1">
                    <a:lumMod val="50000"/>
                  </a:schemeClr>
                </a:solidFill>
                <a:latin typeface="Trebuchet MS" pitchFamily="34" charset="0"/>
              </a:rPr>
              <a:t>9823140520</a:t>
            </a:r>
          </a:p>
          <a:p>
            <a:r>
              <a:rPr lang="en-IN" sz="2000" b="1" i="1" dirty="0" smtClean="0">
                <a:solidFill>
                  <a:schemeClr val="accent1">
                    <a:lumMod val="50000"/>
                  </a:schemeClr>
                </a:solidFill>
                <a:latin typeface="Trebuchet MS" pitchFamily="34" charset="0"/>
              </a:rPr>
              <a:t>www.gkdj.in</a:t>
            </a:r>
            <a:endParaRPr lang="en-IN" sz="2000" b="1" i="1" dirty="0" smtClean="0">
              <a:solidFill>
                <a:schemeClr val="accent1">
                  <a:lumMod val="50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09600" y="1981200"/>
            <a:ext cx="8229600" cy="3840163"/>
          </a:xfrm>
        </p:spPr>
        <p:txBody>
          <a:bodyPr>
            <a:normAutofit lnSpcReduction="10000"/>
          </a:bodyPr>
          <a:lstStyle/>
          <a:p>
            <a:r>
              <a:rPr lang="en-US" sz="2400" dirty="0" smtClean="0"/>
              <a:t>Combination of Contracts</a:t>
            </a:r>
          </a:p>
          <a:p>
            <a:r>
              <a:rPr lang="en-US" sz="2400" dirty="0" smtClean="0"/>
              <a:t> Guidance for evaluation of performance obligations</a:t>
            </a:r>
          </a:p>
          <a:p>
            <a:r>
              <a:rPr lang="en-US" sz="2400" dirty="0" smtClean="0"/>
              <a:t> Allocation of the transaction price to separate obligations</a:t>
            </a:r>
          </a:p>
          <a:p>
            <a:r>
              <a:rPr lang="en-US" sz="2400" dirty="0" smtClean="0"/>
              <a:t> Revenue </a:t>
            </a:r>
            <a:r>
              <a:rPr lang="en-US" sz="2400" dirty="0" err="1" smtClean="0"/>
              <a:t>recognised</a:t>
            </a:r>
            <a:r>
              <a:rPr lang="en-US" sz="2400" dirty="0" smtClean="0"/>
              <a:t> : </a:t>
            </a:r>
          </a:p>
          <a:p>
            <a:pPr>
              <a:buNone/>
            </a:pPr>
            <a:r>
              <a:rPr lang="en-US" sz="2400" dirty="0" smtClean="0"/>
              <a:t>  -- as “ Control “ of the goods and services underlying the performance obligation is transferred to the customer</a:t>
            </a:r>
          </a:p>
          <a:p>
            <a:pPr>
              <a:buFont typeface="Wingdings" pitchFamily="2" charset="2"/>
              <a:buChar char="q"/>
            </a:pPr>
            <a:r>
              <a:rPr lang="en-US" sz="2400" dirty="0" smtClean="0"/>
              <a:t> Need to determine</a:t>
            </a:r>
          </a:p>
          <a:p>
            <a:pPr>
              <a:buNone/>
            </a:pPr>
            <a:r>
              <a:rPr lang="en-US" sz="2400" dirty="0" smtClean="0"/>
              <a:t>  --Whether control is transferred </a:t>
            </a:r>
            <a:r>
              <a:rPr lang="en-US" sz="2400" b="1" dirty="0" smtClean="0"/>
              <a:t>over time, if not, at a point of time </a:t>
            </a:r>
            <a:endParaRPr lang="en-US" sz="24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85800" y="1752600"/>
            <a:ext cx="8229600" cy="4373563"/>
          </a:xfrm>
        </p:spPr>
        <p:txBody>
          <a:bodyPr>
            <a:normAutofit/>
          </a:bodyPr>
          <a:lstStyle/>
          <a:p>
            <a:r>
              <a:rPr lang="en-US" sz="2400" dirty="0" smtClean="0"/>
              <a:t>If performance obligation satisfied over time, revenue is </a:t>
            </a:r>
            <a:r>
              <a:rPr lang="en-US" sz="2400" dirty="0" err="1" smtClean="0"/>
              <a:t>recognised</a:t>
            </a:r>
            <a:r>
              <a:rPr lang="en-US" sz="2400" dirty="0" smtClean="0"/>
              <a:t> by measuring progress towards complete satisfaction ( by using either output or input methods )</a:t>
            </a:r>
          </a:p>
          <a:p>
            <a:pPr>
              <a:buNone/>
            </a:pPr>
            <a:r>
              <a:rPr lang="en-US" sz="2400" dirty="0" smtClean="0"/>
              <a:t>  --and only if it can reasonably measure its progress, else, revenue should be </a:t>
            </a:r>
            <a:r>
              <a:rPr lang="en-US" sz="2400" dirty="0" err="1" smtClean="0"/>
              <a:t>recognised</a:t>
            </a:r>
            <a:r>
              <a:rPr lang="en-US" sz="2400" dirty="0" smtClean="0"/>
              <a:t>, only to the extent of contract costs incurred of which recovery is probable </a:t>
            </a:r>
          </a:p>
          <a:p>
            <a:r>
              <a:rPr lang="en-US" sz="2400" dirty="0" smtClean="0"/>
              <a:t>Application guidance for transactions, such as</a:t>
            </a:r>
          </a:p>
          <a:p>
            <a:pPr>
              <a:buNone/>
            </a:pPr>
            <a:r>
              <a:rPr lang="en-US" sz="2400" dirty="0" smtClean="0"/>
              <a:t>  --Sale with a right to return </a:t>
            </a:r>
          </a:p>
          <a:p>
            <a:pPr>
              <a:buNone/>
            </a:pPr>
            <a:r>
              <a:rPr lang="en-US" sz="2400" dirty="0" smtClean="0"/>
              <a:t>  --Warranties etc. </a:t>
            </a:r>
            <a:endParaRPr lang="en-US" sz="2400" dirty="0"/>
          </a:p>
        </p:txBody>
      </p:sp>
      <p:sp>
        <p:nvSpPr>
          <p:cNvPr id="3"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p:cNvSpPr>
            <a:spLocks noGrp="1"/>
          </p:cNvSpPr>
          <p:nvPr>
            <p:ph idx="4294967295"/>
          </p:nvPr>
        </p:nvSpPr>
        <p:spPr>
          <a:xfrm>
            <a:off x="685800" y="1524000"/>
            <a:ext cx="8229600" cy="4784725"/>
          </a:xfrm>
        </p:spPr>
        <p:txBody>
          <a:bodyPr>
            <a:normAutofit lnSpcReduction="10000"/>
          </a:bodyPr>
          <a:lstStyle/>
          <a:p>
            <a:pPr>
              <a:buNone/>
            </a:pPr>
            <a:endParaRPr lang="en-US" sz="2400" dirty="0" smtClean="0"/>
          </a:p>
          <a:p>
            <a:r>
              <a:rPr lang="en-US" sz="2400" dirty="0" smtClean="0"/>
              <a:t>Recognition :</a:t>
            </a:r>
          </a:p>
          <a:p>
            <a:pPr>
              <a:buNone/>
            </a:pPr>
            <a:r>
              <a:rPr lang="en-US" sz="2400" dirty="0" smtClean="0"/>
              <a:t>  --a financial asset (right to cash/other financial asset)</a:t>
            </a:r>
          </a:p>
          <a:p>
            <a:pPr>
              <a:buNone/>
            </a:pPr>
            <a:r>
              <a:rPr lang="en-US" sz="2400" dirty="0" smtClean="0"/>
              <a:t>  --an intangible asset (right to receive cash from public on use</a:t>
            </a:r>
          </a:p>
          <a:p>
            <a:pPr>
              <a:buNone/>
            </a:pPr>
            <a:r>
              <a:rPr lang="en-US" sz="2400" dirty="0" smtClean="0"/>
              <a:t>  --both.</a:t>
            </a:r>
          </a:p>
          <a:p>
            <a:pPr>
              <a:buNone/>
            </a:pPr>
            <a:r>
              <a:rPr lang="en-US" sz="2400" dirty="0" smtClean="0"/>
              <a:t>Contract Cost – Incremental cost for obtaining the Contract</a:t>
            </a:r>
          </a:p>
          <a:p>
            <a:pPr>
              <a:buNone/>
            </a:pPr>
            <a:r>
              <a:rPr lang="en-US" sz="2400" dirty="0" smtClean="0"/>
              <a:t>Cost is an asset to be </a:t>
            </a:r>
            <a:r>
              <a:rPr lang="en-US" sz="2400" dirty="0" err="1" smtClean="0"/>
              <a:t>amortised</a:t>
            </a:r>
            <a:r>
              <a:rPr lang="en-US" sz="2400" dirty="0" smtClean="0"/>
              <a:t> when transfer to the customer takes place.</a:t>
            </a:r>
          </a:p>
          <a:p>
            <a:pPr>
              <a:buNone/>
            </a:pPr>
            <a:r>
              <a:rPr lang="en-US" sz="2400" dirty="0" smtClean="0"/>
              <a:t>Impairment loss to be provided if consideration receivable is less than the carrying amount.</a:t>
            </a:r>
          </a:p>
          <a:p>
            <a:pPr>
              <a:buNone/>
            </a:pPr>
            <a:r>
              <a:rPr lang="en-US" sz="2400" dirty="0" smtClean="0"/>
              <a:t>Presentation – Contract Asset/Contract Liability</a:t>
            </a:r>
            <a:endParaRPr lang="en-US" sz="2400" dirty="0"/>
          </a:p>
        </p:txBody>
      </p:sp>
      <p:sp>
        <p:nvSpPr>
          <p:cNvPr id="3"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8001000" cy="584775"/>
          </a:xfrm>
          <a:prstGeom prst="rect">
            <a:avLst/>
          </a:prstGeom>
          <a:noFill/>
        </p:spPr>
        <p:txBody>
          <a:bodyPr wrap="square" rtlCol="0">
            <a:spAutoFit/>
          </a:bodyPr>
          <a:lstStyle/>
          <a:p>
            <a:r>
              <a:rPr lang="en-US" sz="3200" b="1" dirty="0" smtClean="0"/>
              <a:t>STEPS TO ACCOUNT FOR REVENUE</a:t>
            </a:r>
            <a:endParaRPr lang="en-US" sz="3200" b="1"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
        <p:nvSpPr>
          <p:cNvPr id="5" name="TextBox 4"/>
          <p:cNvSpPr txBox="1"/>
          <p:nvPr/>
        </p:nvSpPr>
        <p:spPr>
          <a:xfrm>
            <a:off x="533400" y="1533465"/>
            <a:ext cx="7696200" cy="4708981"/>
          </a:xfrm>
          <a:prstGeom prst="rect">
            <a:avLst/>
          </a:prstGeom>
          <a:noFill/>
        </p:spPr>
        <p:txBody>
          <a:bodyPr wrap="square" rtlCol="0">
            <a:spAutoFit/>
          </a:bodyPr>
          <a:lstStyle/>
          <a:p>
            <a:pPr marL="342900" indent="-342900"/>
            <a:r>
              <a:rPr lang="en-US" sz="2000" dirty="0" smtClean="0"/>
              <a:t>(STEP 1) Identify the contract(s) with a customer.</a:t>
            </a:r>
          </a:p>
          <a:p>
            <a:pPr marL="342900" indent="-342900"/>
            <a:r>
              <a:rPr lang="en-US" sz="2000" dirty="0" smtClean="0"/>
              <a:t>           Contract modification.</a:t>
            </a:r>
          </a:p>
          <a:p>
            <a:pPr marL="342900" indent="-342900"/>
            <a:endParaRPr lang="en-US" sz="2000" dirty="0" smtClean="0"/>
          </a:p>
          <a:p>
            <a:pPr marL="342900" indent="-342900"/>
            <a:r>
              <a:rPr lang="en-US" sz="2000" dirty="0" smtClean="0"/>
              <a:t>(STEP 2) Identify the separate performance obligations in the contract  </a:t>
            </a:r>
          </a:p>
          <a:p>
            <a:pPr marL="342900" indent="-342900"/>
            <a:r>
              <a:rPr lang="en-US" sz="2000" dirty="0" smtClean="0"/>
              <a:t>            Non – refundable upfront fees (and some related costs)</a:t>
            </a:r>
          </a:p>
          <a:p>
            <a:pPr marL="342900" indent="-342900"/>
            <a:endParaRPr lang="en-US" sz="2000" dirty="0" smtClean="0"/>
          </a:p>
          <a:p>
            <a:pPr marL="342900" indent="-342900"/>
            <a:r>
              <a:rPr lang="en-US" sz="2000" dirty="0" smtClean="0"/>
              <a:t>(STEP 3) Determine the transaction price</a:t>
            </a:r>
          </a:p>
          <a:p>
            <a:pPr marL="342900" indent="-342900"/>
            <a:r>
              <a:rPr lang="en-US" sz="2000" dirty="0" smtClean="0"/>
              <a:t>            Variable consideration</a:t>
            </a:r>
          </a:p>
          <a:p>
            <a:pPr marL="342900" indent="-342900"/>
            <a:r>
              <a:rPr lang="en-US" sz="2000" dirty="0" smtClean="0"/>
              <a:t>             Volume discounts – first specific and then proportionately</a:t>
            </a:r>
          </a:p>
          <a:p>
            <a:pPr marL="342900" indent="-342900"/>
            <a:r>
              <a:rPr lang="en-US" sz="2000" dirty="0" smtClean="0"/>
              <a:t>             Rebate and coupons</a:t>
            </a:r>
          </a:p>
          <a:p>
            <a:pPr marL="342900" indent="-342900"/>
            <a:r>
              <a:rPr lang="en-US" sz="2000" dirty="0" smtClean="0"/>
              <a:t>             Time value of money</a:t>
            </a:r>
          </a:p>
          <a:p>
            <a:pPr marL="342900" indent="-342900"/>
            <a:r>
              <a:rPr lang="en-US" sz="2000" dirty="0" smtClean="0"/>
              <a:t>             Prompt payment discounts</a:t>
            </a:r>
          </a:p>
          <a:p>
            <a:pPr marL="342900" indent="-342900"/>
            <a:r>
              <a:rPr lang="en-US" sz="2000" dirty="0" smtClean="0"/>
              <a:t>             Non cash considerations</a:t>
            </a:r>
          </a:p>
          <a:p>
            <a:pPr marL="342900" indent="-342900"/>
            <a:r>
              <a:rPr lang="en-US" sz="2000" dirty="0" smtClean="0"/>
              <a:t>             Consideration payable to a customer</a:t>
            </a:r>
          </a:p>
          <a:p>
            <a:pPr marL="342900" indent="-342900"/>
            <a:r>
              <a:rPr lang="en-US" sz="2000" dirty="0" smtClean="0"/>
              <a:t>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52600"/>
            <a:ext cx="7162800" cy="2954655"/>
          </a:xfrm>
          <a:prstGeom prst="rect">
            <a:avLst/>
          </a:prstGeom>
          <a:noFill/>
        </p:spPr>
        <p:txBody>
          <a:bodyPr wrap="square" rtlCol="0">
            <a:spAutoFit/>
          </a:bodyPr>
          <a:lstStyle/>
          <a:p>
            <a:r>
              <a:rPr lang="en-US" sz="2400" dirty="0" smtClean="0"/>
              <a:t>(STEP 4) Allocate the transaction price to the separate performance obligations.</a:t>
            </a:r>
          </a:p>
          <a:p>
            <a:endParaRPr lang="en-US" sz="2400" dirty="0" smtClean="0"/>
          </a:p>
          <a:p>
            <a:pPr>
              <a:buFont typeface="Wingdings" pitchFamily="2" charset="2"/>
              <a:buChar char="§"/>
            </a:pPr>
            <a:r>
              <a:rPr lang="en-US" sz="2400" dirty="0" smtClean="0"/>
              <a:t> Allocation based on standalone selling prices.</a:t>
            </a:r>
          </a:p>
          <a:p>
            <a:pPr>
              <a:buFont typeface="Wingdings" pitchFamily="2" charset="2"/>
              <a:buChar char="§"/>
            </a:pPr>
            <a:r>
              <a:rPr lang="en-US" sz="2400" dirty="0" smtClean="0"/>
              <a:t> Allocation of a discount</a:t>
            </a:r>
          </a:p>
          <a:p>
            <a:pPr>
              <a:buFont typeface="Wingdings" pitchFamily="2" charset="2"/>
              <a:buChar char="§"/>
            </a:pPr>
            <a:r>
              <a:rPr lang="en-US" sz="2400" dirty="0" smtClean="0"/>
              <a:t> Allocation of variable consideration</a:t>
            </a:r>
          </a:p>
          <a:p>
            <a:pPr>
              <a:buFont typeface="Wingdings" pitchFamily="2" charset="2"/>
              <a:buChar char="§"/>
            </a:pPr>
            <a:r>
              <a:rPr lang="en-US" sz="2400" dirty="0" smtClean="0"/>
              <a:t> Changes in transaction prices</a:t>
            </a:r>
          </a:p>
          <a:p>
            <a:endParaRPr lang="en-US" dirty="0" smtClean="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1"/>
            <a:ext cx="7467600" cy="5016758"/>
          </a:xfrm>
          <a:prstGeom prst="rect">
            <a:avLst/>
          </a:prstGeom>
        </p:spPr>
        <p:txBody>
          <a:bodyPr wrap="square">
            <a:spAutoFit/>
          </a:bodyPr>
          <a:lstStyle/>
          <a:p>
            <a:r>
              <a:rPr lang="en-US" sz="2800" dirty="0" smtClean="0"/>
              <a:t>(STEP 5) Recognize Revenue when (or as) the entity satisfies a performance obligations </a:t>
            </a:r>
          </a:p>
          <a:p>
            <a:endParaRPr lang="en-US" sz="2200" dirty="0" smtClean="0"/>
          </a:p>
          <a:p>
            <a:pPr>
              <a:buFont typeface="Wingdings" pitchFamily="2" charset="2"/>
              <a:buChar char="§"/>
            </a:pPr>
            <a:r>
              <a:rPr lang="en-US" sz="2200" dirty="0" smtClean="0"/>
              <a:t> Performance obligations completed at a point in time</a:t>
            </a:r>
          </a:p>
          <a:p>
            <a:pPr>
              <a:buFont typeface="Wingdings" pitchFamily="2" charset="2"/>
              <a:buChar char="§"/>
            </a:pPr>
            <a:r>
              <a:rPr lang="en-US" sz="2200" dirty="0" smtClean="0"/>
              <a:t> Customer acceptance</a:t>
            </a:r>
          </a:p>
          <a:p>
            <a:pPr>
              <a:buFont typeface="Wingdings" pitchFamily="2" charset="2"/>
              <a:buChar char="§"/>
            </a:pPr>
            <a:r>
              <a:rPr lang="en-US" sz="2200" dirty="0" smtClean="0"/>
              <a:t> Bill and hold arrangements </a:t>
            </a:r>
          </a:p>
          <a:p>
            <a:pPr>
              <a:buFont typeface="Wingdings" pitchFamily="2" charset="2"/>
              <a:buChar char="§"/>
            </a:pPr>
            <a:r>
              <a:rPr lang="en-US" sz="2200" dirty="0" smtClean="0"/>
              <a:t> Performance obligations satisfied over time</a:t>
            </a:r>
          </a:p>
          <a:p>
            <a:pPr>
              <a:buFont typeface="Wingdings" pitchFamily="2" charset="2"/>
              <a:buChar char="§"/>
            </a:pPr>
            <a:r>
              <a:rPr lang="en-US" sz="2200" dirty="0" smtClean="0"/>
              <a:t> Simultaneous receipt and consumption of the benefits of the entity’s performance</a:t>
            </a:r>
          </a:p>
          <a:p>
            <a:pPr>
              <a:buFont typeface="Wingdings" pitchFamily="2" charset="2"/>
              <a:buChar char="§"/>
            </a:pPr>
            <a:r>
              <a:rPr lang="en-US" sz="2200" dirty="0" smtClean="0"/>
              <a:t> Customer controls the asset as it is created or enhanced</a:t>
            </a:r>
          </a:p>
          <a:p>
            <a:pPr>
              <a:buFont typeface="Wingdings" pitchFamily="2" charset="2"/>
              <a:buChar char="§"/>
            </a:pPr>
            <a:r>
              <a:rPr lang="en-US" sz="2200" dirty="0" smtClean="0"/>
              <a:t> Alternative use to the entity</a:t>
            </a:r>
          </a:p>
          <a:p>
            <a:endParaRPr lang="en-US" sz="2200" dirty="0" smtClean="0"/>
          </a:p>
          <a:p>
            <a:endParaRPr lang="en-US" sz="2200" dirty="0" smtClean="0"/>
          </a:p>
          <a:p>
            <a:r>
              <a:rPr lang="en-US" sz="2200" dirty="0" smtClean="0"/>
              <a:t>                 </a:t>
            </a:r>
            <a:endParaRPr lang="en-US" sz="2200" dirty="0"/>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524000"/>
            <a:ext cx="8229600" cy="5105400"/>
          </a:xfrm>
        </p:spPr>
        <p:txBody>
          <a:bodyPr>
            <a:normAutofit/>
          </a:bodyPr>
          <a:lstStyle/>
          <a:p>
            <a:pPr lvl="1">
              <a:buNone/>
            </a:pPr>
            <a:r>
              <a:rPr lang="en-US" sz="2400" dirty="0" smtClean="0">
                <a:cs typeface="Times New Roman" pitchFamily="18" charset="0"/>
              </a:rPr>
              <a:t>In cases where performance obligations are fulfilled over a period of time, revenue can be recognized if:-</a:t>
            </a:r>
          </a:p>
          <a:p>
            <a:pPr lvl="1">
              <a:buFont typeface="Arial" pitchFamily="34" charset="0"/>
              <a:buChar char="•"/>
            </a:pPr>
            <a:r>
              <a:rPr lang="en-US" sz="2400" dirty="0" smtClean="0">
                <a:cs typeface="Times New Roman" pitchFamily="18" charset="0"/>
              </a:rPr>
              <a:t>Customer avails the benefit soon as company renders services (for e.g. cleaning services)</a:t>
            </a:r>
          </a:p>
          <a:p>
            <a:pPr lvl="1">
              <a:buFont typeface="Arial" pitchFamily="34" charset="0"/>
              <a:buChar char="•"/>
            </a:pPr>
            <a:r>
              <a:rPr lang="en-US" sz="2400" dirty="0" smtClean="0">
                <a:cs typeface="Times New Roman" pitchFamily="18" charset="0"/>
              </a:rPr>
              <a:t> Additional work-in-process where the asset is controlled by customer or</a:t>
            </a:r>
          </a:p>
          <a:p>
            <a:pPr lvl="1">
              <a:buFont typeface="Arial" pitchFamily="34" charset="0"/>
              <a:buChar char="•"/>
            </a:pPr>
            <a:r>
              <a:rPr lang="en-US" sz="2400" dirty="0" smtClean="0">
                <a:cs typeface="Times New Roman" pitchFamily="18" charset="0"/>
              </a:rPr>
              <a:t> Entity has a legal right to recover payment against part of the work done and the work so done is of no use to the company.</a:t>
            </a:r>
            <a:endParaRPr lang="en-US" sz="2400" b="1" dirty="0" smtClean="0">
              <a:cs typeface="Times New Roman" pitchFamily="18" charset="0"/>
            </a:endParaRPr>
          </a:p>
          <a:p>
            <a:pPr>
              <a:buFont typeface="Arial" pitchFamily="34" charset="0"/>
              <a:buChar char="•"/>
            </a:pPr>
            <a:r>
              <a:rPr lang="en-US" sz="2400" dirty="0" smtClean="0">
                <a:cs typeface="Times New Roman" pitchFamily="18" charset="0"/>
              </a:rPr>
              <a:t>Apply these methods only when control is transferred to customer. Any change in progress is treated as change in accounting estimate. </a:t>
            </a:r>
          </a:p>
          <a:p>
            <a:endParaRPr lang="en-US" sz="2400" b="1" dirty="0" smtClean="0">
              <a:cs typeface="Arial" pitchFamily="34" charset="0"/>
            </a:endParaRPr>
          </a:p>
          <a:p>
            <a:endParaRPr lang="en-US" sz="2400" dirty="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220734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280579" name="Rectangle 3"/>
          <p:cNvSpPr>
            <a:spLocks noChangeArrowheads="1"/>
          </p:cNvSpPr>
          <p:nvPr/>
        </p:nvSpPr>
        <p:spPr bwMode="auto">
          <a:xfrm>
            <a:off x="381000" y="118022"/>
            <a:ext cx="8382000" cy="6617196"/>
          </a:xfrm>
          <a:prstGeom prst="rect">
            <a:avLst/>
          </a:prstGeom>
          <a:noFill/>
          <a:ln w="9525" algn="ctr">
            <a:noFill/>
            <a:miter lim="800000"/>
            <a:headEnd/>
            <a:tailEnd/>
          </a:ln>
          <a:effectLst/>
        </p:spPr>
        <p:txBody>
          <a:bodyPr anchor="ctr">
            <a:spAutoFit/>
          </a:bodyPr>
          <a:lstStyle/>
          <a:p>
            <a:pPr>
              <a:buFont typeface="Arial" pitchFamily="34" charset="0"/>
              <a:buChar char="•"/>
              <a:tabLst>
                <a:tab pos="914400" algn="l"/>
                <a:tab pos="1371600" algn="l"/>
                <a:tab pos="1828800" algn="l"/>
                <a:tab pos="2286000" algn="l"/>
              </a:tabLst>
            </a:pPr>
            <a:r>
              <a:rPr lang="en-US" sz="2400" dirty="0" smtClean="0">
                <a:cs typeface="Arial" charset="0"/>
              </a:rPr>
              <a:t> Stage </a:t>
            </a:r>
            <a:r>
              <a:rPr lang="en-US" sz="2400" dirty="0">
                <a:cs typeface="Arial" charset="0"/>
              </a:rPr>
              <a:t>of completion can be determine as under</a:t>
            </a:r>
          </a:p>
          <a:p>
            <a:pPr lvl="2">
              <a:tabLst>
                <a:tab pos="914400" algn="l"/>
                <a:tab pos="1371600" algn="l"/>
                <a:tab pos="1828800" algn="l"/>
                <a:tab pos="2286000" algn="l"/>
              </a:tabLst>
            </a:pPr>
            <a:r>
              <a:rPr lang="en-US" sz="2400" dirty="0" smtClean="0">
                <a:cs typeface="Arial" charset="0"/>
              </a:rPr>
              <a:t>a</a:t>
            </a:r>
            <a:r>
              <a:rPr lang="en-US" sz="2400" dirty="0">
                <a:cs typeface="Arial" charset="0"/>
              </a:rPr>
              <a:t>)  </a:t>
            </a:r>
            <a:r>
              <a:rPr lang="en-US" sz="2400" dirty="0" smtClean="0">
                <a:cs typeface="Arial" charset="0"/>
              </a:rPr>
              <a:t>Output Method :</a:t>
            </a:r>
          </a:p>
          <a:p>
            <a:pPr lvl="2">
              <a:tabLst>
                <a:tab pos="914400" algn="l"/>
                <a:tab pos="1371600" algn="l"/>
                <a:tab pos="1828800" algn="l"/>
                <a:tab pos="2286000" algn="l"/>
              </a:tabLst>
            </a:pPr>
            <a:r>
              <a:rPr lang="en-US" sz="2400" dirty="0" smtClean="0">
                <a:cs typeface="Arial" charset="0"/>
              </a:rPr>
              <a:t>	By survey of work performed</a:t>
            </a:r>
          </a:p>
          <a:p>
            <a:pPr lvl="2">
              <a:tabLst>
                <a:tab pos="914400" algn="l"/>
                <a:tab pos="1371600" algn="l"/>
                <a:tab pos="1828800" algn="l"/>
                <a:tab pos="2286000" algn="l"/>
              </a:tabLst>
            </a:pPr>
            <a:r>
              <a:rPr lang="en-US" sz="2400" dirty="0" smtClean="0">
                <a:cs typeface="Arial" charset="0"/>
              </a:rPr>
              <a:t>	By milestones achieved</a:t>
            </a:r>
          </a:p>
          <a:p>
            <a:pPr lvl="2">
              <a:tabLst>
                <a:tab pos="914400" algn="l"/>
                <a:tab pos="1371600" algn="l"/>
                <a:tab pos="1828800" algn="l"/>
                <a:tab pos="2286000" algn="l"/>
              </a:tabLst>
            </a:pPr>
            <a:r>
              <a:rPr lang="en-US" sz="2400" dirty="0" smtClean="0">
                <a:cs typeface="Arial" charset="0"/>
              </a:rPr>
              <a:t>	Units of production/deliveries</a:t>
            </a:r>
          </a:p>
          <a:p>
            <a:pPr lvl="2">
              <a:tabLst>
                <a:tab pos="914400" algn="l"/>
                <a:tab pos="1371600" algn="l"/>
                <a:tab pos="1828800" algn="l"/>
                <a:tab pos="2286000" algn="l"/>
              </a:tabLst>
            </a:pPr>
            <a:endParaRPr lang="en-US" sz="2400" dirty="0" smtClean="0">
              <a:cs typeface="Arial" charset="0"/>
            </a:endParaRPr>
          </a:p>
          <a:p>
            <a:pPr lvl="2">
              <a:tabLst>
                <a:tab pos="914400" algn="l"/>
                <a:tab pos="1371600" algn="l"/>
                <a:tab pos="1828800" algn="l"/>
                <a:tab pos="2286000" algn="l"/>
              </a:tabLst>
            </a:pPr>
            <a:r>
              <a:rPr lang="en-US" sz="2400" dirty="0" smtClean="0">
                <a:cs typeface="Arial" charset="0"/>
              </a:rPr>
              <a:t>b) Input Method</a:t>
            </a:r>
          </a:p>
          <a:p>
            <a:pPr lvl="2">
              <a:tabLst>
                <a:tab pos="914400" algn="l"/>
                <a:tab pos="1371600" algn="l"/>
                <a:tab pos="1828800" algn="l"/>
                <a:tab pos="2286000" algn="l"/>
              </a:tabLst>
            </a:pPr>
            <a:r>
              <a:rPr lang="en-US" sz="2400" dirty="0" smtClean="0">
                <a:cs typeface="Arial" charset="0"/>
              </a:rPr>
              <a:t>	Cost </a:t>
            </a:r>
            <a:r>
              <a:rPr lang="en-US" sz="2400" dirty="0">
                <a:cs typeface="Arial" charset="0"/>
              </a:rPr>
              <a:t>to cost method : The % completion would </a:t>
            </a:r>
            <a:r>
              <a:rPr lang="en-US" sz="2400" dirty="0" smtClean="0">
                <a:cs typeface="Arial" charset="0"/>
              </a:rPr>
              <a:t>be    	estimated by comparing total cost incurred to 	     	date with total cost expected for the entire contract. 	However this is not acceptable method as wastages can 	creep in</a:t>
            </a:r>
            <a:endParaRPr lang="en-US" sz="2400" dirty="0">
              <a:cs typeface="Arial" charset="0"/>
            </a:endParaRPr>
          </a:p>
          <a:p>
            <a:pPr>
              <a:tabLst>
                <a:tab pos="914400" algn="l"/>
                <a:tab pos="1371600" algn="l"/>
                <a:tab pos="1828800" algn="l"/>
                <a:tab pos="2286000" algn="l"/>
              </a:tabLst>
            </a:pPr>
            <a:r>
              <a:rPr lang="en-US" sz="2400" dirty="0">
                <a:cs typeface="Arial" charset="0"/>
              </a:rPr>
              <a:t>	</a:t>
            </a:r>
            <a:r>
              <a:rPr lang="en-US" sz="2400" dirty="0" smtClean="0">
                <a:cs typeface="Arial" charset="0"/>
              </a:rPr>
              <a:t>	</a:t>
            </a:r>
            <a:r>
              <a:rPr lang="en-US" sz="2400" dirty="0" err="1" smtClean="0">
                <a:cs typeface="Arial" charset="0"/>
              </a:rPr>
              <a:t>Labour</a:t>
            </a:r>
            <a:r>
              <a:rPr lang="en-US" sz="2400" dirty="0" smtClean="0">
                <a:cs typeface="Arial" charset="0"/>
              </a:rPr>
              <a:t> Hours, Machine Hours etc</a:t>
            </a:r>
          </a:p>
          <a:p>
            <a:pPr>
              <a:tabLst>
                <a:tab pos="914400" algn="l"/>
                <a:tab pos="1371600" algn="l"/>
                <a:tab pos="1828800" algn="l"/>
                <a:tab pos="2286000" algn="l"/>
              </a:tabLst>
            </a:pPr>
            <a:r>
              <a:rPr lang="en-US" sz="2400" dirty="0">
                <a:cs typeface="Arial" charset="0"/>
              </a:rPr>
              <a:t>		</a:t>
            </a:r>
            <a:r>
              <a:rPr lang="en-US" sz="2400" dirty="0" smtClean="0">
                <a:cs typeface="Arial" charset="0"/>
              </a:rPr>
              <a:t>Completion </a:t>
            </a:r>
            <a:r>
              <a:rPr lang="en-US" sz="2400" dirty="0">
                <a:cs typeface="Arial" charset="0"/>
              </a:rPr>
              <a:t>of Physical proportion of </a:t>
            </a:r>
            <a:r>
              <a:rPr lang="en-US" sz="2400" dirty="0" smtClean="0">
                <a:cs typeface="Arial" charset="0"/>
              </a:rPr>
              <a:t>the contract </a:t>
            </a:r>
            <a:r>
              <a:rPr lang="en-US" sz="2400" dirty="0">
                <a:cs typeface="Arial" charset="0"/>
              </a:rPr>
              <a:t>work.</a:t>
            </a:r>
          </a:p>
          <a:p>
            <a:pPr>
              <a:tabLst>
                <a:tab pos="914400" algn="l"/>
                <a:tab pos="1371600" algn="l"/>
                <a:tab pos="1828800" algn="l"/>
                <a:tab pos="2286000" algn="l"/>
              </a:tabLst>
            </a:pPr>
            <a:endParaRPr lang="en-US" sz="800" dirty="0">
              <a:cs typeface="Arial" charset="0"/>
            </a:endParaRPr>
          </a:p>
          <a:p>
            <a:pPr>
              <a:buFont typeface="Arial" pitchFamily="34" charset="0"/>
              <a:buChar char="•"/>
              <a:tabLst>
                <a:tab pos="914400" algn="l"/>
                <a:tab pos="1371600" algn="l"/>
                <a:tab pos="1828800" algn="l"/>
                <a:tab pos="2286000" algn="l"/>
              </a:tabLst>
            </a:pPr>
            <a:r>
              <a:rPr lang="en-US" sz="2400" dirty="0" smtClean="0">
                <a:cs typeface="Arial" charset="0"/>
              </a:rPr>
              <a:t> Uncertainty </a:t>
            </a:r>
            <a:r>
              <a:rPr lang="en-US" sz="2400" dirty="0">
                <a:cs typeface="Arial" charset="0"/>
              </a:rPr>
              <a:t>in collection amounts to expenses </a:t>
            </a:r>
            <a:r>
              <a:rPr lang="en-US" sz="2400" dirty="0" smtClean="0">
                <a:cs typeface="Arial" charset="0"/>
              </a:rPr>
              <a:t>to be </a:t>
            </a:r>
            <a:r>
              <a:rPr lang="en-US" sz="2400" dirty="0">
                <a:cs typeface="Arial" charset="0"/>
              </a:rPr>
              <a:t>written of as an expense and not </a:t>
            </a:r>
            <a:r>
              <a:rPr lang="en-US" sz="2400" dirty="0" smtClean="0">
                <a:cs typeface="Arial" charset="0"/>
              </a:rPr>
              <a:t>deductible from </a:t>
            </a:r>
            <a:r>
              <a:rPr lang="en-US" sz="2400" dirty="0">
                <a:cs typeface="Arial" charset="0"/>
              </a:rPr>
              <a:t>revenue.</a:t>
            </a:r>
          </a:p>
          <a:p>
            <a:pPr>
              <a:tabLst>
                <a:tab pos="914400" algn="l"/>
                <a:tab pos="1371600" algn="l"/>
                <a:tab pos="1828800" algn="l"/>
                <a:tab pos="2286000" algn="l"/>
              </a:tabLst>
            </a:pPr>
            <a:endParaRPr lang="en-US" sz="800" dirty="0">
              <a:cs typeface="Arial" charset="0"/>
            </a:endParaRPr>
          </a:p>
          <a:p>
            <a:pPr>
              <a:buFont typeface="Arial" pitchFamily="34" charset="0"/>
              <a:buChar char="•"/>
              <a:tabLst>
                <a:tab pos="914400" algn="l"/>
                <a:tab pos="1371600" algn="l"/>
                <a:tab pos="1828800" algn="l"/>
                <a:tab pos="2286000" algn="l"/>
              </a:tabLst>
            </a:pPr>
            <a:r>
              <a:rPr lang="en-US" sz="2400" dirty="0" smtClean="0">
                <a:cs typeface="Arial" charset="0"/>
              </a:rPr>
              <a:t> Contract </a:t>
            </a:r>
            <a:r>
              <a:rPr lang="en-US" sz="2400" dirty="0">
                <a:cs typeface="Arial" charset="0"/>
              </a:rPr>
              <a:t>Losses to be recognized immediately.</a:t>
            </a:r>
          </a:p>
        </p:txBody>
      </p:sp>
      <p:sp>
        <p:nvSpPr>
          <p:cNvPr id="4"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WordArt 2"/>
          <p:cNvSpPr>
            <a:spLocks noChangeArrowheads="1" noChangeShapeType="1" noTextEdit="1"/>
          </p:cNvSpPr>
          <p:nvPr/>
        </p:nvSpPr>
        <p:spPr bwMode="auto">
          <a:xfrm>
            <a:off x="5562600" y="3962400"/>
            <a:ext cx="3048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LEASES</a:t>
            </a:r>
          </a:p>
        </p:txBody>
      </p:sp>
      <p:sp>
        <p:nvSpPr>
          <p:cNvPr id="354307" name="WordArt 3"/>
          <p:cNvSpPr>
            <a:spLocks noChangeArrowheads="1" noChangeShapeType="1" noTextEdit="1"/>
          </p:cNvSpPr>
          <p:nvPr/>
        </p:nvSpPr>
        <p:spPr bwMode="auto">
          <a:xfrm>
            <a:off x="5562600" y="2514600"/>
            <a:ext cx="32766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IndAS-17</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54308"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54309" name="Picture 5" descr="j0422507"/>
          <p:cNvPicPr>
            <a:picLocks noChangeAspect="1" noChangeArrowheads="1"/>
          </p:cNvPicPr>
          <p:nvPr/>
        </p:nvPicPr>
        <p:blipFill>
          <a:blip r:embed="rId3" cstate="print"/>
          <a:srcRect/>
          <a:stretch>
            <a:fillRect/>
          </a:stretch>
        </p:blipFill>
        <p:spPr bwMode="auto">
          <a:xfrm>
            <a:off x="609600" y="1981200"/>
            <a:ext cx="4724400" cy="4267200"/>
          </a:xfrm>
          <a:prstGeom prst="rect">
            <a:avLst/>
          </a:prstGeom>
          <a:noFill/>
        </p:spPr>
      </p:pic>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457200"/>
            <a:ext cx="8229600" cy="5562600"/>
          </a:xfrm>
        </p:spPr>
        <p:txBody>
          <a:bodyPr>
            <a:normAutofit/>
          </a:bodyPr>
          <a:lstStyle/>
          <a:p>
            <a:pPr marL="0" indent="0">
              <a:buFont typeface="Arial" pitchFamily="34" charset="0"/>
              <a:buChar char="•"/>
            </a:pPr>
            <a:r>
              <a:rPr lang="en-US" sz="2400" b="1" dirty="0" smtClean="0"/>
              <a:t>  </a:t>
            </a:r>
            <a:r>
              <a:rPr lang="en-US" sz="2400" dirty="0" smtClean="0">
                <a:cs typeface="Times New Roman" pitchFamily="18" charset="0"/>
              </a:rPr>
              <a:t>Measurement </a:t>
            </a:r>
          </a:p>
          <a:p>
            <a:pPr marL="0" indent="0">
              <a:buFont typeface="Arial" pitchFamily="34" charset="0"/>
              <a:buChar char="•"/>
            </a:pPr>
            <a:r>
              <a:rPr lang="en-US" sz="2400" dirty="0" smtClean="0">
                <a:cs typeface="Times New Roman" pitchFamily="18" charset="0"/>
              </a:rPr>
              <a:t>   Initial measurement</a:t>
            </a:r>
          </a:p>
          <a:p>
            <a:pPr marL="0" indent="0">
              <a:buFont typeface="Arial" pitchFamily="34" charset="0"/>
              <a:buChar char="•"/>
            </a:pPr>
            <a:r>
              <a:rPr lang="en-US" sz="2400" dirty="0" smtClean="0">
                <a:cs typeface="Times New Roman" pitchFamily="18" charset="0"/>
              </a:rPr>
              <a:t>   Subsequent measurement</a:t>
            </a:r>
            <a:endParaRPr lang="en-US" sz="2400" dirty="0">
              <a:cs typeface="Times New Roman" pitchFamily="18" charset="0"/>
            </a:endParaRPr>
          </a:p>
          <a:p>
            <a:pPr>
              <a:buFont typeface="Arial" pitchFamily="34" charset="0"/>
              <a:buChar char="•"/>
            </a:pPr>
            <a:r>
              <a:rPr lang="en-US" sz="2400" dirty="0" smtClean="0">
                <a:cs typeface="Times New Roman" pitchFamily="18" charset="0"/>
              </a:rPr>
              <a:t>Multiple </a:t>
            </a:r>
            <a:r>
              <a:rPr lang="en-US" sz="2400" dirty="0">
                <a:cs typeface="Times New Roman" pitchFamily="18" charset="0"/>
              </a:rPr>
              <a:t>performance </a:t>
            </a:r>
            <a:r>
              <a:rPr lang="en-US" sz="2400" dirty="0" smtClean="0">
                <a:cs typeface="Times New Roman" pitchFamily="18" charset="0"/>
              </a:rPr>
              <a:t>obligations- </a:t>
            </a:r>
            <a:r>
              <a:rPr lang="en-US" sz="2400" dirty="0">
                <a:cs typeface="Times New Roman" pitchFamily="18" charset="0"/>
              </a:rPr>
              <a:t>transaction </a:t>
            </a:r>
            <a:r>
              <a:rPr lang="en-US" sz="2400" dirty="0" smtClean="0">
                <a:cs typeface="Times New Roman" pitchFamily="18" charset="0"/>
              </a:rPr>
              <a:t>price</a:t>
            </a:r>
          </a:p>
          <a:p>
            <a:pPr marL="0" indent="0">
              <a:buFont typeface="Arial" pitchFamily="34" charset="0"/>
              <a:buChar char="•"/>
            </a:pPr>
            <a:r>
              <a:rPr lang="en-US" sz="2400" dirty="0" smtClean="0">
                <a:cs typeface="Times New Roman" pitchFamily="18" charset="0"/>
              </a:rPr>
              <a:t>   Transaction price</a:t>
            </a:r>
            <a:endParaRPr lang="en-US" sz="2400" dirty="0">
              <a:cs typeface="Times New Roman" pitchFamily="18" charset="0"/>
            </a:endParaRPr>
          </a:p>
          <a:p>
            <a:pPr lvl="1">
              <a:buFont typeface="Arial" pitchFamily="34" charset="0"/>
              <a:buChar char="•"/>
            </a:pPr>
            <a:r>
              <a:rPr lang="en-US" sz="2100" dirty="0" smtClean="0">
                <a:cs typeface="Times New Roman" pitchFamily="18" charset="0"/>
              </a:rPr>
              <a:t>Variable </a:t>
            </a:r>
            <a:r>
              <a:rPr lang="en-US" sz="2100" dirty="0">
                <a:cs typeface="Times New Roman" pitchFamily="18" charset="0"/>
              </a:rPr>
              <a:t>consideration</a:t>
            </a:r>
          </a:p>
          <a:p>
            <a:pPr lvl="1">
              <a:buFont typeface="Arial" pitchFamily="34" charset="0"/>
              <a:buChar char="•"/>
            </a:pPr>
            <a:r>
              <a:rPr lang="en-US" sz="2100" dirty="0" smtClean="0">
                <a:cs typeface="Times New Roman" pitchFamily="18" charset="0"/>
              </a:rPr>
              <a:t> Factoring </a:t>
            </a:r>
            <a:r>
              <a:rPr lang="en-US" sz="2100" dirty="0">
                <a:cs typeface="Times New Roman" pitchFamily="18" charset="0"/>
              </a:rPr>
              <a:t>difficulties in estimating variable consideration</a:t>
            </a:r>
          </a:p>
          <a:p>
            <a:pPr lvl="1">
              <a:buFont typeface="Arial" pitchFamily="34" charset="0"/>
              <a:buChar char="•"/>
            </a:pPr>
            <a:r>
              <a:rPr lang="en-US" sz="2100" dirty="0" smtClean="0">
                <a:cs typeface="Times New Roman" pitchFamily="18" charset="0"/>
              </a:rPr>
              <a:t> Financing </a:t>
            </a:r>
            <a:r>
              <a:rPr lang="en-US" sz="2100" dirty="0">
                <a:cs typeface="Times New Roman" pitchFamily="18" charset="0"/>
              </a:rPr>
              <a:t>component</a:t>
            </a:r>
          </a:p>
          <a:p>
            <a:pPr lvl="1">
              <a:buFont typeface="Arial" pitchFamily="34" charset="0"/>
              <a:buChar char="•"/>
            </a:pPr>
            <a:r>
              <a:rPr lang="en-US" sz="2100" dirty="0" smtClean="0">
                <a:cs typeface="Times New Roman" pitchFamily="18" charset="0"/>
              </a:rPr>
              <a:t> </a:t>
            </a:r>
            <a:r>
              <a:rPr lang="en-US" sz="2100" dirty="0">
                <a:cs typeface="Times New Roman" pitchFamily="18" charset="0"/>
              </a:rPr>
              <a:t>Non-cash consideration</a:t>
            </a:r>
          </a:p>
          <a:p>
            <a:pPr lvl="1">
              <a:buFont typeface="Arial" pitchFamily="34" charset="0"/>
              <a:buChar char="•"/>
            </a:pPr>
            <a:r>
              <a:rPr lang="en-US" sz="2100" dirty="0" smtClean="0">
                <a:cs typeface="Times New Roman" pitchFamily="18" charset="0"/>
              </a:rPr>
              <a:t> </a:t>
            </a:r>
            <a:r>
              <a:rPr lang="en-US" sz="2100" dirty="0">
                <a:cs typeface="Times New Roman" pitchFamily="18" charset="0"/>
              </a:rPr>
              <a:t>Consideration payable to customer</a:t>
            </a:r>
          </a:p>
          <a:p>
            <a:pPr>
              <a:buFont typeface="Arial" pitchFamily="34" charset="0"/>
              <a:buChar char="•"/>
            </a:pPr>
            <a:r>
              <a:rPr lang="en-US" sz="2400" dirty="0" smtClean="0">
                <a:cs typeface="Times New Roman" pitchFamily="18" charset="0"/>
              </a:rPr>
              <a:t> At </a:t>
            </a:r>
            <a:r>
              <a:rPr lang="en-US" sz="2400" dirty="0">
                <a:cs typeface="Times New Roman" pitchFamily="18" charset="0"/>
              </a:rPr>
              <a:t>the time of recognition of revenue there is a presumption that contracts won't be cancelled.</a:t>
            </a:r>
          </a:p>
          <a:p>
            <a:pPr>
              <a:buFont typeface="Arial" pitchFamily="34" charset="0"/>
              <a:buChar char="•"/>
            </a:pPr>
            <a:endParaRPr lang="en-US" sz="2400" dirty="0">
              <a:cs typeface="Times New Roman" pitchFamily="18"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4071755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762000"/>
            <a:ext cx="8229600" cy="5181600"/>
          </a:xfrm>
        </p:spPr>
        <p:txBody>
          <a:bodyPr>
            <a:normAutofit lnSpcReduction="10000"/>
          </a:bodyPr>
          <a:lstStyle/>
          <a:p>
            <a:pPr marL="0" indent="0">
              <a:buFont typeface="Arial" pitchFamily="34" charset="0"/>
              <a:buChar char="•"/>
            </a:pPr>
            <a:r>
              <a:rPr lang="en-US" sz="2400" dirty="0" smtClean="0">
                <a:cs typeface="Times New Roman" pitchFamily="18" charset="0"/>
              </a:rPr>
              <a:t>   Variable consideration</a:t>
            </a:r>
          </a:p>
          <a:p>
            <a:pPr marL="320040" lvl="1" indent="0">
              <a:buFont typeface="Arial" pitchFamily="34" charset="0"/>
              <a:buChar char="•"/>
            </a:pPr>
            <a:r>
              <a:rPr lang="en-US" sz="2100" dirty="0" smtClean="0">
                <a:cs typeface="Times New Roman" pitchFamily="18" charset="0"/>
              </a:rPr>
              <a:t>(discounts, refunds, price concessions. Rebates, credits, performance bonus, incentives, contingent upon some event)</a:t>
            </a:r>
            <a:endParaRPr lang="en-US" sz="2100" dirty="0">
              <a:cs typeface="Times New Roman" pitchFamily="18" charset="0"/>
            </a:endParaRPr>
          </a:p>
          <a:p>
            <a:pPr>
              <a:buFont typeface="Arial" pitchFamily="34" charset="0"/>
              <a:buChar char="•"/>
            </a:pPr>
            <a:r>
              <a:rPr lang="en-US" sz="2400" dirty="0" smtClean="0">
                <a:cs typeface="Times New Roman" pitchFamily="18" charset="0"/>
              </a:rPr>
              <a:t>Customer is expecting a price concession from the company based on the past practices, policies, etc. and it is expected that the price to customer shall be less than the price stated in the contract.</a:t>
            </a:r>
          </a:p>
          <a:p>
            <a:pPr>
              <a:buFont typeface="Arial" pitchFamily="34" charset="0"/>
              <a:buChar char="•"/>
            </a:pPr>
            <a:r>
              <a:rPr lang="en-US" sz="2400" dirty="0" smtClean="0">
                <a:cs typeface="Times New Roman" pitchFamily="18" charset="0"/>
              </a:rPr>
              <a:t>The company has an intention to provide price concessions to customer</a:t>
            </a:r>
          </a:p>
          <a:p>
            <a:pPr>
              <a:buFont typeface="Arial" pitchFamily="34" charset="0"/>
              <a:buChar char="•"/>
            </a:pPr>
            <a:r>
              <a:rPr lang="en-US" sz="2400" dirty="0" smtClean="0">
                <a:cs typeface="Times New Roman" pitchFamily="18" charset="0"/>
              </a:rPr>
              <a:t>whichever method is applied, it should be applied consistently.</a:t>
            </a:r>
          </a:p>
          <a:p>
            <a:pPr>
              <a:buFont typeface="Arial" pitchFamily="34" charset="0"/>
              <a:buChar char="•"/>
            </a:pPr>
            <a:r>
              <a:rPr lang="en-US" sz="2400" dirty="0" smtClean="0">
                <a:cs typeface="Times New Roman" pitchFamily="18" charset="0"/>
              </a:rPr>
              <a:t>Refund liabilities or contract liabilities expected to be paid should be updated at each period end. The standard contains separate guidance </a:t>
            </a:r>
            <a:r>
              <a:rPr lang="en-US" sz="2600" dirty="0" smtClean="0">
                <a:cs typeface="Times New Roman" pitchFamily="18" charset="0"/>
              </a:rPr>
              <a:t>on sale with a right-to-return basis.</a:t>
            </a:r>
          </a:p>
          <a:p>
            <a:pPr>
              <a:buFont typeface="Arial" pitchFamily="34" charset="0"/>
              <a:buChar char="•"/>
            </a:pPr>
            <a:endParaRPr lang="en-US" sz="3100" b="1" dirty="0">
              <a:cs typeface="Arial" pitchFamily="34"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68895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762000"/>
            <a:ext cx="8229600" cy="4267200"/>
          </a:xfrm>
        </p:spPr>
        <p:txBody>
          <a:bodyPr>
            <a:normAutofit fontScale="77500" lnSpcReduction="20000"/>
          </a:bodyPr>
          <a:lstStyle/>
          <a:p>
            <a:pPr marL="400050" lvl="1" indent="0">
              <a:buNone/>
            </a:pPr>
            <a:endParaRPr lang="en-US" sz="2400" dirty="0" smtClean="0">
              <a:cs typeface="Times New Roman" pitchFamily="18" charset="0"/>
            </a:endParaRPr>
          </a:p>
          <a:p>
            <a:pPr marL="400050" lvl="1" indent="0">
              <a:buNone/>
            </a:pPr>
            <a:endParaRPr lang="en-US" sz="2400" dirty="0">
              <a:cs typeface="Times New Roman" pitchFamily="18" charset="0"/>
            </a:endParaRPr>
          </a:p>
          <a:p>
            <a:pPr lvl="1">
              <a:buFont typeface="Arial" pitchFamily="34" charset="0"/>
              <a:buChar char="•"/>
            </a:pPr>
            <a:r>
              <a:rPr lang="en-US" sz="2400" dirty="0" smtClean="0">
                <a:cs typeface="Times New Roman" pitchFamily="18" charset="0"/>
              </a:rPr>
              <a:t>Financing component</a:t>
            </a:r>
            <a:endParaRPr lang="en-US" sz="2400" dirty="0">
              <a:cs typeface="Times New Roman" pitchFamily="18" charset="0"/>
            </a:endParaRPr>
          </a:p>
          <a:p>
            <a:pPr lvl="1">
              <a:buFont typeface="Arial" pitchFamily="34" charset="0"/>
              <a:buChar char="•"/>
            </a:pPr>
            <a:r>
              <a:rPr lang="en-US" sz="2400" dirty="0">
                <a:cs typeface="Times New Roman" pitchFamily="18" charset="0"/>
              </a:rPr>
              <a:t>Interest expense/ </a:t>
            </a:r>
            <a:r>
              <a:rPr lang="en-US" sz="2400" dirty="0" smtClean="0">
                <a:cs typeface="Times New Roman" pitchFamily="18" charset="0"/>
              </a:rPr>
              <a:t>income </a:t>
            </a:r>
          </a:p>
          <a:p>
            <a:pPr lvl="2">
              <a:buFont typeface="Arial" pitchFamily="34" charset="0"/>
              <a:buChar char="•"/>
            </a:pPr>
            <a:r>
              <a:rPr lang="en-US" sz="2100" dirty="0" smtClean="0">
                <a:cs typeface="Times New Roman" pitchFamily="18" charset="0"/>
              </a:rPr>
              <a:t>Deferred Consideration</a:t>
            </a:r>
          </a:p>
          <a:p>
            <a:pPr lvl="1">
              <a:buFont typeface="Arial" pitchFamily="34" charset="0"/>
              <a:buChar char="•"/>
            </a:pPr>
            <a:r>
              <a:rPr lang="en-US" sz="2400" dirty="0" smtClean="0">
                <a:cs typeface="Times New Roman" pitchFamily="18" charset="0"/>
              </a:rPr>
              <a:t> </a:t>
            </a:r>
            <a:r>
              <a:rPr lang="en-US" sz="2400" dirty="0">
                <a:cs typeface="Times New Roman" pitchFamily="18" charset="0"/>
              </a:rPr>
              <a:t>Non-cash </a:t>
            </a:r>
            <a:r>
              <a:rPr lang="en-US" sz="2400" dirty="0" smtClean="0">
                <a:cs typeface="Times New Roman" pitchFamily="18" charset="0"/>
              </a:rPr>
              <a:t>consideration</a:t>
            </a:r>
          </a:p>
          <a:p>
            <a:pPr lvl="2">
              <a:buFont typeface="Arial" pitchFamily="34" charset="0"/>
              <a:buChar char="•"/>
            </a:pPr>
            <a:r>
              <a:rPr lang="en-US" sz="2100" dirty="0" smtClean="0">
                <a:cs typeface="Times New Roman" pitchFamily="18" charset="0"/>
              </a:rPr>
              <a:t>At fair value</a:t>
            </a:r>
            <a:endParaRPr lang="en-US" sz="2100" dirty="0">
              <a:cs typeface="Times New Roman" pitchFamily="18" charset="0"/>
            </a:endParaRPr>
          </a:p>
          <a:p>
            <a:pPr lvl="1">
              <a:buFont typeface="Arial" pitchFamily="34" charset="0"/>
              <a:buChar char="•"/>
            </a:pPr>
            <a:r>
              <a:rPr lang="en-US" sz="2400" dirty="0" smtClean="0">
                <a:cs typeface="Times New Roman" pitchFamily="18" charset="0"/>
              </a:rPr>
              <a:t>Consideration </a:t>
            </a:r>
            <a:r>
              <a:rPr lang="en-US" sz="2400" dirty="0">
                <a:cs typeface="Times New Roman" pitchFamily="18" charset="0"/>
              </a:rPr>
              <a:t>payable to </a:t>
            </a:r>
            <a:r>
              <a:rPr lang="en-US" sz="2400" dirty="0" smtClean="0">
                <a:cs typeface="Times New Roman" pitchFamily="18" charset="0"/>
              </a:rPr>
              <a:t>consumer	</a:t>
            </a:r>
          </a:p>
          <a:p>
            <a:pPr lvl="2">
              <a:buFont typeface="Arial" pitchFamily="34" charset="0"/>
              <a:buChar char="•"/>
            </a:pPr>
            <a:r>
              <a:rPr lang="en-US" sz="2100" dirty="0" smtClean="0">
                <a:cs typeface="Times New Roman" pitchFamily="18" charset="0"/>
              </a:rPr>
              <a:t>Coupons etc</a:t>
            </a:r>
          </a:p>
          <a:p>
            <a:pPr lvl="2">
              <a:buFont typeface="Arial" pitchFamily="34" charset="0"/>
              <a:buChar char="•"/>
            </a:pPr>
            <a:r>
              <a:rPr lang="en-US" sz="2100" dirty="0" smtClean="0">
                <a:cs typeface="Times New Roman" pitchFamily="18" charset="0"/>
              </a:rPr>
              <a:t>Case Study :</a:t>
            </a:r>
          </a:p>
          <a:p>
            <a:pPr lvl="2">
              <a:buFont typeface="Arial" pitchFamily="34" charset="0"/>
              <a:buChar char="•"/>
            </a:pPr>
            <a:r>
              <a:rPr lang="en-US" sz="2100" dirty="0" smtClean="0">
                <a:cs typeface="Times New Roman" pitchFamily="18" charset="0"/>
              </a:rPr>
              <a:t>Company sells oats breakfast to a convenience stores. It pays for (a) Slotting fee for placement of its products</a:t>
            </a:r>
          </a:p>
          <a:p>
            <a:pPr lvl="2">
              <a:buFont typeface="Arial" pitchFamily="34" charset="0"/>
              <a:buChar char="•"/>
            </a:pPr>
            <a:r>
              <a:rPr lang="en-US" sz="2100" dirty="0" smtClean="0">
                <a:cs typeface="Times New Roman" pitchFamily="18" charset="0"/>
              </a:rPr>
              <a:t>(b) Advertisement fee for billboard</a:t>
            </a:r>
          </a:p>
          <a:p>
            <a:pPr marL="1143000" lvl="2" indent="-457200">
              <a:buNone/>
            </a:pPr>
            <a:r>
              <a:rPr lang="en-US" sz="2100" dirty="0" smtClean="0">
                <a:cs typeface="Times New Roman" pitchFamily="18" charset="0"/>
              </a:rPr>
              <a:t>Item (a) Should be deducted from Transaction Price as no separate service rendered</a:t>
            </a:r>
          </a:p>
          <a:p>
            <a:pPr marL="1143000" lvl="2" indent="-457200">
              <a:buNone/>
            </a:pPr>
            <a:r>
              <a:rPr lang="en-US" sz="2100" dirty="0" smtClean="0">
                <a:cs typeface="Times New Roman" pitchFamily="18" charset="0"/>
              </a:rPr>
              <a:t>Item (b) should be considered as advertisement expense</a:t>
            </a:r>
            <a:endParaRPr lang="en-US" sz="2100" dirty="0">
              <a:cs typeface="Times New Roman" pitchFamily="18" charset="0"/>
            </a:endParaRPr>
          </a:p>
          <a:p>
            <a:endParaRPr lang="en-US" b="1" dirty="0">
              <a:cs typeface="Arial" pitchFamily="34" charset="0"/>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2477819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Other </a:t>
            </a:r>
            <a:r>
              <a:rPr lang="en-US" sz="2400" dirty="0">
                <a:cs typeface="Times New Roman" pitchFamily="18" charset="0"/>
              </a:rPr>
              <a:t>principles</a:t>
            </a:r>
          </a:p>
          <a:p>
            <a:pPr>
              <a:buFont typeface="Arial" pitchFamily="34" charset="0"/>
              <a:buChar char="•"/>
            </a:pPr>
            <a:r>
              <a:rPr lang="en-US" sz="2400" dirty="0">
                <a:cs typeface="Times New Roman" pitchFamily="18" charset="0"/>
              </a:rPr>
              <a:t>The standard also defines specific guidance on following:-</a:t>
            </a:r>
          </a:p>
          <a:p>
            <a:pPr>
              <a:buFont typeface="Arial" pitchFamily="34" charset="0"/>
              <a:buChar char="•"/>
            </a:pPr>
            <a:r>
              <a:rPr lang="en-US" sz="2400" dirty="0" smtClean="0">
                <a:cs typeface="Times New Roman" pitchFamily="18" charset="0"/>
              </a:rPr>
              <a:t> </a:t>
            </a:r>
            <a:r>
              <a:rPr lang="en-US" sz="2400" dirty="0">
                <a:cs typeface="Times New Roman" pitchFamily="18" charset="0"/>
              </a:rPr>
              <a:t>Sale with a right to </a:t>
            </a:r>
            <a:r>
              <a:rPr lang="en-US" sz="2400" dirty="0" smtClean="0">
                <a:cs typeface="Times New Roman" pitchFamily="18" charset="0"/>
              </a:rPr>
              <a:t>return</a:t>
            </a:r>
          </a:p>
          <a:p>
            <a:pPr lvl="1">
              <a:buFont typeface="Arial" pitchFamily="34" charset="0"/>
              <a:buChar char="•"/>
            </a:pPr>
            <a:r>
              <a:rPr lang="en-US" sz="2100" dirty="0" smtClean="0">
                <a:cs typeface="Times New Roman" pitchFamily="18" charset="0"/>
              </a:rPr>
              <a:t>Customer dissatisfaction</a:t>
            </a:r>
          </a:p>
          <a:p>
            <a:pPr lvl="1">
              <a:buFont typeface="Arial" pitchFamily="34" charset="0"/>
              <a:buChar char="•"/>
            </a:pPr>
            <a:r>
              <a:rPr lang="en-US" sz="2100" dirty="0" smtClean="0">
                <a:cs typeface="Times New Roman" pitchFamily="18" charset="0"/>
              </a:rPr>
              <a:t>Expectation about refund liability</a:t>
            </a:r>
          </a:p>
          <a:p>
            <a:pPr lvl="1">
              <a:buFont typeface="Arial" pitchFamily="34" charset="0"/>
              <a:buChar char="•"/>
            </a:pPr>
            <a:r>
              <a:rPr lang="en-US" sz="2100" dirty="0" smtClean="0">
                <a:cs typeface="Times New Roman" pitchFamily="18" charset="0"/>
              </a:rPr>
              <a:t>Exchanges will not be considered as returns</a:t>
            </a:r>
          </a:p>
          <a:p>
            <a:pPr lvl="1">
              <a:buFont typeface="Arial" pitchFamily="34" charset="0"/>
              <a:buChar char="•"/>
            </a:pPr>
            <a:r>
              <a:rPr lang="en-US" sz="2100" dirty="0" err="1" smtClean="0">
                <a:cs typeface="Times New Roman" pitchFamily="18" charset="0"/>
              </a:rPr>
              <a:t>Recognise</a:t>
            </a:r>
            <a:r>
              <a:rPr lang="en-US" sz="2100" dirty="0" smtClean="0">
                <a:cs typeface="Times New Roman" pitchFamily="18" charset="0"/>
              </a:rPr>
              <a:t> the amount expected to be retained and not return</a:t>
            </a:r>
            <a:endParaRPr lang="en-US" sz="2100" dirty="0">
              <a:cs typeface="Times New Roman" pitchFamily="18" charset="0"/>
            </a:endParaRPr>
          </a:p>
          <a:p>
            <a:pPr>
              <a:buFont typeface="Arial" pitchFamily="34" charset="0"/>
              <a:buChar char="•"/>
            </a:pPr>
            <a:r>
              <a:rPr lang="en-US" sz="2400" dirty="0" smtClean="0">
                <a:cs typeface="Times New Roman" pitchFamily="18" charset="0"/>
              </a:rPr>
              <a:t> Warranties</a:t>
            </a:r>
          </a:p>
          <a:p>
            <a:pPr lvl="1">
              <a:buFont typeface="Arial" pitchFamily="34" charset="0"/>
              <a:buChar char="•"/>
            </a:pPr>
            <a:r>
              <a:rPr lang="en-US" sz="2100" dirty="0" smtClean="0">
                <a:cs typeface="Times New Roman" pitchFamily="18" charset="0"/>
              </a:rPr>
              <a:t>Assurance that the product will perform</a:t>
            </a:r>
          </a:p>
          <a:p>
            <a:pPr lvl="1">
              <a:buFont typeface="Arial" pitchFamily="34" charset="0"/>
              <a:buChar char="•"/>
            </a:pPr>
            <a:r>
              <a:rPr lang="en-US" sz="2100" dirty="0" smtClean="0">
                <a:cs typeface="Times New Roman" pitchFamily="18" charset="0"/>
              </a:rPr>
              <a:t>Above assurance with service to be provided</a:t>
            </a:r>
          </a:p>
          <a:p>
            <a:pPr lvl="1">
              <a:buFont typeface="Arial" pitchFamily="34" charset="0"/>
              <a:buChar char="•"/>
            </a:pPr>
            <a:r>
              <a:rPr lang="en-US" sz="2100" dirty="0" smtClean="0">
                <a:cs typeface="Times New Roman" pitchFamily="18" charset="0"/>
              </a:rPr>
              <a:t>Provide warranty cost IndAS37</a:t>
            </a:r>
          </a:p>
          <a:p>
            <a:pPr lvl="1">
              <a:buFont typeface="Arial" pitchFamily="34" charset="0"/>
              <a:buChar char="•"/>
            </a:pPr>
            <a:r>
              <a:rPr lang="en-US" sz="2100" dirty="0" smtClean="0">
                <a:cs typeface="Times New Roman" pitchFamily="18" charset="0"/>
              </a:rPr>
              <a:t>Warranties purchased separately – separate service </a:t>
            </a:r>
          </a:p>
          <a:p>
            <a:pPr lvl="1">
              <a:buFont typeface="Arial" pitchFamily="34" charset="0"/>
              <a:buChar char="•"/>
            </a:pPr>
            <a:r>
              <a:rPr lang="en-US" sz="2100" dirty="0" smtClean="0">
                <a:cs typeface="Times New Roman" pitchFamily="18" charset="0"/>
              </a:rPr>
              <a:t>A law that requires to entity to pay compensation for damages does not give rise to performance obligation.</a:t>
            </a:r>
            <a:endParaRPr lang="en-US" sz="2100" dirty="0">
              <a:cs typeface="Times New Roman" pitchFamily="18" charset="0"/>
            </a:endParaRPr>
          </a:p>
          <a:p>
            <a:pPr>
              <a:buFont typeface="Arial" pitchFamily="34" charset="0"/>
              <a:buChar char="•"/>
            </a:pPr>
            <a:r>
              <a:rPr lang="en-US" sz="2400" dirty="0" smtClean="0">
                <a:cs typeface="Times New Roman" pitchFamily="18" charset="0"/>
              </a:rPr>
              <a:t> </a:t>
            </a: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Case Study</a:t>
            </a:r>
            <a:endParaRPr lang="en-US" sz="2400" dirty="0">
              <a:cs typeface="Times New Roman" pitchFamily="18" charset="0"/>
            </a:endParaRPr>
          </a:p>
          <a:p>
            <a:pPr>
              <a:buFont typeface="Arial" pitchFamily="34" charset="0"/>
              <a:buChar char="•"/>
            </a:pPr>
            <a:r>
              <a:rPr lang="en-US" sz="2400" dirty="0" smtClean="0">
                <a:cs typeface="Times New Roman" pitchFamily="18" charset="0"/>
              </a:rPr>
              <a:t>Company sells 100 jeans at Rs.1000 – with 30 day  return period.</a:t>
            </a:r>
          </a:p>
          <a:p>
            <a:pPr>
              <a:buFont typeface="Arial" pitchFamily="34" charset="0"/>
              <a:buChar char="•"/>
            </a:pPr>
            <a:r>
              <a:rPr lang="en-US" sz="2400" dirty="0" smtClean="0">
                <a:cs typeface="Times New Roman" pitchFamily="18" charset="0"/>
              </a:rPr>
              <a:t>Cost of jean Rs.600</a:t>
            </a:r>
          </a:p>
          <a:p>
            <a:pPr>
              <a:buFont typeface="Arial" pitchFamily="34" charset="0"/>
              <a:buChar char="•"/>
            </a:pPr>
            <a:r>
              <a:rPr lang="en-US" sz="2400" dirty="0" smtClean="0">
                <a:cs typeface="Times New Roman" pitchFamily="18" charset="0"/>
              </a:rPr>
              <a:t>Estimated Expected returns 25%</a:t>
            </a:r>
          </a:p>
          <a:p>
            <a:pPr>
              <a:buFont typeface="Arial" pitchFamily="34" charset="0"/>
              <a:buChar char="•"/>
            </a:pPr>
            <a:r>
              <a:rPr lang="en-US" sz="2400" dirty="0" smtClean="0">
                <a:cs typeface="Times New Roman" pitchFamily="18" charset="0"/>
              </a:rPr>
              <a:t>Sales 75 x 1000 = 75000</a:t>
            </a:r>
          </a:p>
          <a:p>
            <a:pPr>
              <a:buFont typeface="Arial" pitchFamily="34" charset="0"/>
              <a:buChar char="•"/>
            </a:pPr>
            <a:r>
              <a:rPr lang="en-US" sz="2400" dirty="0" smtClean="0">
                <a:cs typeface="Times New Roman" pitchFamily="18" charset="0"/>
              </a:rPr>
              <a:t>Cost  75 x 600   = 45000</a:t>
            </a:r>
          </a:p>
          <a:p>
            <a:pPr>
              <a:buFont typeface="Arial" pitchFamily="34" charset="0"/>
              <a:buChar char="•"/>
            </a:pPr>
            <a:r>
              <a:rPr lang="en-US" sz="2400" dirty="0" smtClean="0">
                <a:cs typeface="Times New Roman" pitchFamily="18" charset="0"/>
              </a:rPr>
              <a:t>Create Asset 25 x 600 = 15000</a:t>
            </a:r>
          </a:p>
          <a:p>
            <a:pPr>
              <a:buFont typeface="Arial" pitchFamily="34" charset="0"/>
              <a:buChar char="•"/>
            </a:pPr>
            <a:r>
              <a:rPr lang="en-US" sz="2400" dirty="0" smtClean="0">
                <a:cs typeface="Times New Roman" pitchFamily="18" charset="0"/>
              </a:rPr>
              <a:t>Create liability 25 x 1000 = 25000</a:t>
            </a:r>
          </a:p>
          <a:p>
            <a:pPr>
              <a:buFont typeface="Arial" pitchFamily="34" charset="0"/>
              <a:buChar char="•"/>
            </a:pPr>
            <a:endParaRPr lang="en-US" sz="2400" dirty="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4525963"/>
          </a:xfrm>
        </p:spPr>
        <p:txBody>
          <a:bodyPr>
            <a:noAutofit/>
          </a:bodyPr>
          <a:lstStyle/>
          <a:p>
            <a:pPr marL="0" indent="0">
              <a:buFont typeface="Arial" pitchFamily="34" charset="0"/>
              <a:buChar char="•"/>
            </a:pPr>
            <a:r>
              <a:rPr lang="en-US" sz="2400" dirty="0" smtClean="0">
                <a:cs typeface="Times New Roman" pitchFamily="18" charset="0"/>
              </a:rPr>
              <a:t>Principle vs Agent</a:t>
            </a:r>
          </a:p>
          <a:p>
            <a:pPr marL="320040" lvl="1" indent="0">
              <a:buFont typeface="Arial" pitchFamily="34" charset="0"/>
              <a:buChar char="•"/>
            </a:pPr>
            <a:r>
              <a:rPr lang="en-US" sz="2100" dirty="0" smtClean="0">
                <a:cs typeface="Times New Roman" pitchFamily="18" charset="0"/>
              </a:rPr>
              <a:t>Agent will only </a:t>
            </a:r>
            <a:r>
              <a:rPr lang="en-US" sz="2100" dirty="0" err="1" smtClean="0">
                <a:cs typeface="Times New Roman" pitchFamily="18" charset="0"/>
              </a:rPr>
              <a:t>recognise</a:t>
            </a:r>
            <a:r>
              <a:rPr lang="en-US" sz="2100" dirty="0" smtClean="0">
                <a:cs typeface="Times New Roman" pitchFamily="18" charset="0"/>
              </a:rPr>
              <a:t> fee or commission when control of goods transferred</a:t>
            </a:r>
          </a:p>
          <a:p>
            <a:pPr marL="320040" lvl="1" indent="0">
              <a:buFont typeface="Arial" pitchFamily="34" charset="0"/>
              <a:buChar char="•"/>
            </a:pPr>
            <a:r>
              <a:rPr lang="en-US" sz="2100" dirty="0" smtClean="0">
                <a:cs typeface="Times New Roman" pitchFamily="18" charset="0"/>
              </a:rPr>
              <a:t>Principle will </a:t>
            </a:r>
            <a:r>
              <a:rPr lang="en-US" sz="2100" dirty="0" err="1" smtClean="0">
                <a:cs typeface="Times New Roman" pitchFamily="18" charset="0"/>
              </a:rPr>
              <a:t>recognise</a:t>
            </a:r>
            <a:r>
              <a:rPr lang="en-US" sz="2100" dirty="0" smtClean="0">
                <a:cs typeface="Times New Roman" pitchFamily="18" charset="0"/>
              </a:rPr>
              <a:t> only when agent has performed</a:t>
            </a:r>
          </a:p>
          <a:p>
            <a:pPr marL="320040" lvl="1" indent="0">
              <a:buNone/>
            </a:pPr>
            <a:endParaRPr lang="en-US" sz="2100" dirty="0" smtClean="0">
              <a:cs typeface="Times New Roman" pitchFamily="18" charset="0"/>
            </a:endParaRPr>
          </a:p>
          <a:p>
            <a:pPr marL="0" indent="0">
              <a:buNone/>
            </a:pPr>
            <a:r>
              <a:rPr lang="en-US" sz="2400" dirty="0" smtClean="0">
                <a:cs typeface="Times New Roman" pitchFamily="18" charset="0"/>
              </a:rPr>
              <a:t>Customer options for additional goods or services</a:t>
            </a:r>
          </a:p>
          <a:p>
            <a:pPr marL="0" indent="0">
              <a:buNone/>
            </a:pPr>
            <a:r>
              <a:rPr lang="en-US" sz="2400" dirty="0" smtClean="0">
                <a:cs typeface="Times New Roman" pitchFamily="18" charset="0"/>
              </a:rPr>
              <a:t>	Sales incentives, customer awards, points, contract renewal 	options, discount on further goods or services.		</a:t>
            </a:r>
          </a:p>
          <a:p>
            <a:pPr marL="0" indent="0">
              <a:buNone/>
            </a:pPr>
            <a:r>
              <a:rPr lang="en-US" sz="2400" dirty="0" smtClean="0">
                <a:cs typeface="Times New Roman" pitchFamily="18" charset="0"/>
              </a:rPr>
              <a:t>	Estimate the discount and benefit and deduct from 	Transaction price</a:t>
            </a: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Non refundable upfront fees</a:t>
            </a:r>
          </a:p>
          <a:p>
            <a:pPr marL="320040" lvl="1" indent="0">
              <a:buFont typeface="Arial" pitchFamily="34" charset="0"/>
              <a:buChar char="•"/>
            </a:pPr>
            <a:r>
              <a:rPr lang="en-US" sz="2100" dirty="0" smtClean="0">
                <a:cs typeface="Times New Roman" pitchFamily="18" charset="0"/>
              </a:rPr>
              <a:t>Joining fees of health clubs, activation fee in telecom, set up fee in service industry, initiation fee in supply contracts</a:t>
            </a:r>
          </a:p>
          <a:p>
            <a:pPr marL="320040" lvl="1" indent="0">
              <a:buFont typeface="Arial" pitchFamily="34" charset="0"/>
              <a:buChar char="•"/>
            </a:pPr>
            <a:r>
              <a:rPr lang="en-US" sz="2100" dirty="0" smtClean="0">
                <a:cs typeface="Times New Roman" pitchFamily="18" charset="0"/>
              </a:rPr>
              <a:t>Principle will </a:t>
            </a:r>
            <a:r>
              <a:rPr lang="en-US" sz="2100" dirty="0" err="1" smtClean="0">
                <a:cs typeface="Times New Roman" pitchFamily="18" charset="0"/>
              </a:rPr>
              <a:t>recognise</a:t>
            </a:r>
            <a:r>
              <a:rPr lang="en-US" sz="2100" dirty="0" smtClean="0">
                <a:cs typeface="Times New Roman" pitchFamily="18" charset="0"/>
              </a:rPr>
              <a:t> when the performance obligation has been met</a:t>
            </a:r>
          </a:p>
          <a:p>
            <a:pPr marL="320040" lvl="1" indent="0">
              <a:buFont typeface="Arial" pitchFamily="34" charset="0"/>
              <a:buChar char="•"/>
            </a:pPr>
            <a:r>
              <a:rPr lang="en-US" sz="2100" dirty="0" smtClean="0">
                <a:cs typeface="Times New Roman" pitchFamily="18" charset="0"/>
              </a:rPr>
              <a:t>Case Study – Coaching classes collect 25% upfront fee – no upfront recognition</a:t>
            </a:r>
          </a:p>
          <a:p>
            <a:pPr marL="0" indent="0">
              <a:buNone/>
            </a:pPr>
            <a:r>
              <a:rPr lang="en-US" sz="2400" dirty="0" smtClean="0">
                <a:cs typeface="Times New Roman" pitchFamily="18" charset="0"/>
              </a:rPr>
              <a:t>Licensing</a:t>
            </a:r>
          </a:p>
          <a:p>
            <a:pPr marL="0" indent="0">
              <a:buNone/>
            </a:pPr>
            <a:r>
              <a:rPr lang="en-US" sz="2400" dirty="0" smtClean="0">
                <a:cs typeface="Times New Roman" pitchFamily="18" charset="0"/>
              </a:rPr>
              <a:t>	Software, motion pictures, franchisee fees, patents, TM.</a:t>
            </a:r>
          </a:p>
          <a:p>
            <a:pPr marL="0" indent="0">
              <a:buNone/>
            </a:pPr>
            <a:r>
              <a:rPr lang="en-US" sz="2400" dirty="0" smtClean="0">
                <a:cs typeface="Times New Roman" pitchFamily="18" charset="0"/>
              </a:rPr>
              <a:t>	Distinct or combined with goods/services</a:t>
            </a:r>
          </a:p>
          <a:p>
            <a:pPr marL="0" indent="0">
              <a:buNone/>
            </a:pPr>
            <a:r>
              <a:rPr lang="en-US" sz="2400" dirty="0" smtClean="0">
                <a:cs typeface="Times New Roman" pitchFamily="18" charset="0"/>
              </a:rPr>
              <a:t>	License forms part of tangible goods</a:t>
            </a:r>
          </a:p>
          <a:p>
            <a:pPr marL="0" indent="0">
              <a:buNone/>
            </a:pPr>
            <a:r>
              <a:rPr lang="en-US" sz="2400" dirty="0" smtClean="0">
                <a:cs typeface="Times New Roman" pitchFamily="18" charset="0"/>
              </a:rPr>
              <a:t>	Granting license to access contents – online</a:t>
            </a:r>
          </a:p>
          <a:p>
            <a:pPr marL="0" indent="0">
              <a:buNone/>
            </a:pPr>
            <a:r>
              <a:rPr lang="en-US" sz="2400" dirty="0" smtClean="0">
                <a:cs typeface="Times New Roman" pitchFamily="18" charset="0"/>
              </a:rPr>
              <a:t>	Entity’s promise for use of license</a:t>
            </a:r>
          </a:p>
          <a:p>
            <a:pPr marL="0" indent="0">
              <a:buNone/>
            </a:pPr>
            <a:r>
              <a:rPr lang="en-US" sz="2400" dirty="0" smtClean="0">
                <a:cs typeface="Times New Roman" pitchFamily="18" charset="0"/>
              </a:rPr>
              <a:t>		- License to use IP at point of time</a:t>
            </a:r>
          </a:p>
          <a:p>
            <a:pPr marL="0" indent="0">
              <a:buNone/>
            </a:pPr>
            <a:r>
              <a:rPr lang="en-US" sz="2400" dirty="0" smtClean="0">
                <a:cs typeface="Times New Roman" pitchFamily="18" charset="0"/>
              </a:rPr>
              <a:t>		- License to use IP at a period of time</a:t>
            </a: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943600"/>
          </a:xfrm>
        </p:spPr>
        <p:txBody>
          <a:bodyPr>
            <a:noAutofit/>
          </a:bodyPr>
          <a:lstStyle/>
          <a:p>
            <a:pPr marL="0" indent="0">
              <a:buFont typeface="Arial" pitchFamily="34" charset="0"/>
              <a:buChar char="•"/>
            </a:pPr>
            <a:r>
              <a:rPr lang="en-US" sz="2400" dirty="0" smtClean="0">
                <a:cs typeface="Times New Roman" pitchFamily="18" charset="0"/>
              </a:rPr>
              <a:t>Repurchase Agreements</a:t>
            </a:r>
          </a:p>
          <a:p>
            <a:pPr marL="320040" lvl="1" indent="0">
              <a:buFont typeface="Arial" pitchFamily="34" charset="0"/>
              <a:buChar char="•"/>
            </a:pPr>
            <a:r>
              <a:rPr lang="en-US" sz="2100" dirty="0" smtClean="0">
                <a:cs typeface="Times New Roman" pitchFamily="18" charset="0"/>
              </a:rPr>
              <a:t>Obligation to repurchase (forward)</a:t>
            </a:r>
          </a:p>
          <a:p>
            <a:pPr marL="320040" lvl="1" indent="0">
              <a:buFont typeface="Arial" pitchFamily="34" charset="0"/>
              <a:buChar char="•"/>
            </a:pPr>
            <a:r>
              <a:rPr lang="en-US" sz="2100" dirty="0" smtClean="0">
                <a:cs typeface="Times New Roman" pitchFamily="18" charset="0"/>
              </a:rPr>
              <a:t>Right to repurchase (Call option)</a:t>
            </a:r>
          </a:p>
          <a:p>
            <a:pPr marL="594360" lvl="2" indent="0">
              <a:buFont typeface="Arial" pitchFamily="34" charset="0"/>
              <a:buChar char="•"/>
            </a:pPr>
            <a:r>
              <a:rPr lang="en-US" sz="1800" dirty="0" smtClean="0">
                <a:cs typeface="Times New Roman" pitchFamily="18" charset="0"/>
              </a:rPr>
              <a:t>For both the above options</a:t>
            </a:r>
          </a:p>
          <a:p>
            <a:pPr marL="594360" lvl="2" indent="0">
              <a:buFont typeface="Arial" pitchFamily="34" charset="0"/>
              <a:buChar char="•"/>
            </a:pPr>
            <a:r>
              <a:rPr lang="en-US" sz="1800" dirty="0" smtClean="0">
                <a:cs typeface="Times New Roman" pitchFamily="18" charset="0"/>
              </a:rPr>
              <a:t>Do not </a:t>
            </a:r>
            <a:r>
              <a:rPr lang="en-US" sz="1800" dirty="0" err="1" smtClean="0">
                <a:cs typeface="Times New Roman" pitchFamily="18" charset="0"/>
              </a:rPr>
              <a:t>recognise</a:t>
            </a:r>
            <a:r>
              <a:rPr lang="en-US" sz="1800" dirty="0" smtClean="0">
                <a:cs typeface="Times New Roman" pitchFamily="18" charset="0"/>
              </a:rPr>
              <a:t> sale</a:t>
            </a:r>
          </a:p>
          <a:p>
            <a:pPr marL="594360" lvl="2" indent="0">
              <a:buFont typeface="Arial" pitchFamily="34" charset="0"/>
              <a:buChar char="•"/>
            </a:pPr>
            <a:r>
              <a:rPr lang="en-US" sz="1800" dirty="0" smtClean="0">
                <a:cs typeface="Times New Roman" pitchFamily="18" charset="0"/>
              </a:rPr>
              <a:t>Account as Finance Lease</a:t>
            </a:r>
          </a:p>
          <a:p>
            <a:pPr marL="594360" lvl="2" indent="0">
              <a:buFont typeface="Arial" pitchFamily="34" charset="0"/>
              <a:buChar char="•"/>
            </a:pPr>
            <a:r>
              <a:rPr lang="en-US" sz="1800" dirty="0" smtClean="0">
                <a:cs typeface="Times New Roman" pitchFamily="18" charset="0"/>
              </a:rPr>
              <a:t>Financing Arrangement</a:t>
            </a:r>
          </a:p>
          <a:p>
            <a:pPr marL="594360" lvl="2" indent="0">
              <a:buFont typeface="Arial" pitchFamily="34" charset="0"/>
              <a:buChar char="•"/>
            </a:pPr>
            <a:r>
              <a:rPr lang="en-US" sz="1800" dirty="0" smtClean="0">
                <a:cs typeface="Times New Roman" pitchFamily="18" charset="0"/>
              </a:rPr>
              <a:t>If option lapses, </a:t>
            </a:r>
            <a:r>
              <a:rPr lang="en-US" sz="1800" dirty="0" err="1" smtClean="0">
                <a:cs typeface="Times New Roman" pitchFamily="18" charset="0"/>
              </a:rPr>
              <a:t>recognise</a:t>
            </a:r>
            <a:r>
              <a:rPr lang="en-US" sz="1800" dirty="0" smtClean="0">
                <a:cs typeface="Times New Roman" pitchFamily="18" charset="0"/>
              </a:rPr>
              <a:t> revenue – </a:t>
            </a:r>
            <a:r>
              <a:rPr lang="en-US" sz="1800" dirty="0" err="1" smtClean="0">
                <a:cs typeface="Times New Roman" pitchFamily="18" charset="0"/>
              </a:rPr>
              <a:t>derecognise</a:t>
            </a:r>
            <a:r>
              <a:rPr lang="en-US" sz="1800" dirty="0" smtClean="0">
                <a:cs typeface="Times New Roman" pitchFamily="18" charset="0"/>
              </a:rPr>
              <a:t> liability</a:t>
            </a:r>
          </a:p>
          <a:p>
            <a:pPr marL="594360" lvl="2" indent="0">
              <a:buFont typeface="Arial" pitchFamily="34" charset="0"/>
              <a:buChar char="•"/>
            </a:pPr>
            <a:endParaRPr lang="en-US" sz="18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Obligation to repurchase at the request of the customer (Put Option)</a:t>
            </a:r>
          </a:p>
          <a:p>
            <a:pPr marL="594360" lvl="2" indent="0">
              <a:buFont typeface="Arial" pitchFamily="34" charset="0"/>
              <a:buChar char="•"/>
            </a:pPr>
            <a:r>
              <a:rPr lang="en-US" sz="1800" dirty="0" smtClean="0">
                <a:cs typeface="Times New Roman" pitchFamily="18" charset="0"/>
              </a:rPr>
              <a:t>If PP (Put Price) &lt; SP – account for lease as per IndAS17</a:t>
            </a:r>
          </a:p>
          <a:p>
            <a:pPr marL="594360" lvl="2" indent="0">
              <a:buFont typeface="Arial" pitchFamily="34" charset="0"/>
              <a:buChar char="•"/>
            </a:pPr>
            <a:r>
              <a:rPr lang="en-US" sz="1800" dirty="0" smtClean="0">
                <a:cs typeface="Times New Roman" pitchFamily="18" charset="0"/>
              </a:rPr>
              <a:t>However, if customer does not have any incentive since PP &lt; Market Price</a:t>
            </a:r>
          </a:p>
          <a:p>
            <a:pPr marL="1051560" lvl="3" indent="0">
              <a:buFont typeface="Arial" pitchFamily="34" charset="0"/>
              <a:buChar char="•"/>
            </a:pPr>
            <a:r>
              <a:rPr lang="en-US" sz="1500" dirty="0" smtClean="0">
                <a:cs typeface="Times New Roman" pitchFamily="18" charset="0"/>
              </a:rPr>
              <a:t>Account as normal sale minus provision for right of return</a:t>
            </a:r>
          </a:p>
          <a:p>
            <a:pPr marL="594360" lvl="2" indent="0">
              <a:buFont typeface="Arial" pitchFamily="34" charset="0"/>
              <a:buChar char="•"/>
            </a:pPr>
            <a:r>
              <a:rPr lang="en-US" sz="1800" dirty="0" smtClean="0">
                <a:cs typeface="Times New Roman" pitchFamily="18" charset="0"/>
              </a:rPr>
              <a:t>If PP (Put Price) &gt;= SP – account as financing transaction</a:t>
            </a:r>
          </a:p>
          <a:p>
            <a:pPr marL="594360" lvl="2" indent="0">
              <a:buFont typeface="Arial" pitchFamily="34" charset="0"/>
              <a:buChar char="•"/>
            </a:pPr>
            <a:r>
              <a:rPr lang="en-US" sz="1800" dirty="0" smtClean="0">
                <a:cs typeface="Times New Roman" pitchFamily="18" charset="0"/>
              </a:rPr>
              <a:t>However, if customer does not have any incentive since PP &lt; Market Price</a:t>
            </a:r>
          </a:p>
          <a:p>
            <a:pPr marL="1051560" lvl="3" indent="0">
              <a:buFont typeface="Arial" pitchFamily="34" charset="0"/>
              <a:buChar char="•"/>
            </a:pPr>
            <a:r>
              <a:rPr lang="en-US" sz="1500" dirty="0" smtClean="0">
                <a:cs typeface="Times New Roman" pitchFamily="18" charset="0"/>
              </a:rPr>
              <a:t>Account as normal sale minus provision for right of return</a:t>
            </a:r>
          </a:p>
          <a:p>
            <a:pPr marL="1051560" lvl="3" indent="0">
              <a:buNone/>
            </a:pPr>
            <a:r>
              <a:rPr lang="en-US" dirty="0" smtClean="0">
                <a:cs typeface="Times New Roman" pitchFamily="18" charset="0"/>
              </a:rPr>
              <a:t>If option lapses, </a:t>
            </a:r>
            <a:r>
              <a:rPr lang="en-US" dirty="0" err="1" smtClean="0">
                <a:cs typeface="Times New Roman" pitchFamily="18" charset="0"/>
              </a:rPr>
              <a:t>recognise</a:t>
            </a:r>
            <a:r>
              <a:rPr lang="en-US" dirty="0" smtClean="0">
                <a:cs typeface="Times New Roman" pitchFamily="18" charset="0"/>
              </a:rPr>
              <a:t> revenue – </a:t>
            </a:r>
            <a:r>
              <a:rPr lang="en-US" dirty="0" err="1" smtClean="0">
                <a:cs typeface="Times New Roman" pitchFamily="18" charset="0"/>
              </a:rPr>
              <a:t>derecognise</a:t>
            </a:r>
            <a:r>
              <a:rPr lang="en-US" dirty="0" smtClean="0">
                <a:cs typeface="Times New Roman" pitchFamily="18" charset="0"/>
              </a:rPr>
              <a:t> liability</a:t>
            </a:r>
          </a:p>
          <a:p>
            <a:pPr marL="1051560" lvl="3" indent="0">
              <a:buNone/>
            </a:pPr>
            <a:endParaRPr lang="en-US" sz="1500" dirty="0" smtClean="0">
              <a:cs typeface="Times New Roman" pitchFamily="18" charset="0"/>
            </a:endParaRPr>
          </a:p>
          <a:p>
            <a:pPr marL="320040" lvl="1" indent="0">
              <a:buNone/>
            </a:pP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Consignment Arrangements</a:t>
            </a:r>
          </a:p>
          <a:p>
            <a:pPr marL="320040" lvl="1" indent="0">
              <a:buFont typeface="Arial" pitchFamily="34" charset="0"/>
              <a:buChar char="•"/>
            </a:pPr>
            <a:r>
              <a:rPr lang="en-US" sz="2100" dirty="0" err="1" smtClean="0">
                <a:cs typeface="Times New Roman" pitchFamily="18" charset="0"/>
              </a:rPr>
              <a:t>Donot</a:t>
            </a:r>
            <a:r>
              <a:rPr lang="en-US" sz="2100" dirty="0" smtClean="0">
                <a:cs typeface="Times New Roman" pitchFamily="18" charset="0"/>
              </a:rPr>
              <a:t> </a:t>
            </a:r>
            <a:r>
              <a:rPr lang="en-US" sz="2100" dirty="0" err="1" smtClean="0">
                <a:cs typeface="Times New Roman" pitchFamily="18" charset="0"/>
              </a:rPr>
              <a:t>recognise</a:t>
            </a:r>
            <a:r>
              <a:rPr lang="en-US" sz="2100" dirty="0" smtClean="0">
                <a:cs typeface="Times New Roman" pitchFamily="18" charset="0"/>
              </a:rPr>
              <a:t> unless controlled by third parties</a:t>
            </a:r>
          </a:p>
          <a:p>
            <a:pPr marL="320040" lvl="1" indent="0">
              <a:buFont typeface="Arial" pitchFamily="34" charset="0"/>
              <a:buChar char="•"/>
            </a:pPr>
            <a:r>
              <a:rPr lang="en-US" sz="2100" dirty="0" smtClean="0">
                <a:cs typeface="Times New Roman" pitchFamily="18" charset="0"/>
              </a:rPr>
              <a:t>Indication of consignment nature</a:t>
            </a:r>
          </a:p>
          <a:p>
            <a:pPr marL="594360" lvl="2" indent="0">
              <a:buFont typeface="Arial" pitchFamily="34" charset="0"/>
              <a:buChar char="•"/>
            </a:pPr>
            <a:r>
              <a:rPr lang="en-US" sz="1800" dirty="0" smtClean="0">
                <a:cs typeface="Times New Roman" pitchFamily="18" charset="0"/>
              </a:rPr>
              <a:t>Product controlled by entity until delivered to customer or specific period expires</a:t>
            </a:r>
          </a:p>
          <a:p>
            <a:pPr marL="594360" lvl="2" indent="0">
              <a:buFont typeface="Arial" pitchFamily="34" charset="0"/>
              <a:buChar char="•"/>
            </a:pPr>
            <a:r>
              <a:rPr lang="en-US" sz="1800" dirty="0" smtClean="0">
                <a:cs typeface="Times New Roman" pitchFamily="18" charset="0"/>
              </a:rPr>
              <a:t>Dealer is able to return the goods</a:t>
            </a:r>
          </a:p>
          <a:p>
            <a:pPr marL="594360" lvl="2" indent="0">
              <a:buFont typeface="Arial" pitchFamily="34" charset="0"/>
              <a:buChar char="•"/>
            </a:pPr>
            <a:r>
              <a:rPr lang="en-US" sz="1800" dirty="0" smtClean="0">
                <a:cs typeface="Times New Roman" pitchFamily="18" charset="0"/>
              </a:rPr>
              <a:t>No obligation to pay for the products although he may give a deposit</a:t>
            </a:r>
          </a:p>
          <a:p>
            <a:pPr marL="320040" lvl="1" indent="0">
              <a:buNone/>
            </a:pPr>
            <a:endParaRPr lang="en-US" sz="1800" dirty="0" smtClean="0">
              <a:cs typeface="Times New Roman" pitchFamily="18" charset="0"/>
            </a:endParaRPr>
          </a:p>
          <a:p>
            <a:pPr marL="0" indent="0">
              <a:buNone/>
            </a:pPr>
            <a:r>
              <a:rPr lang="en-US" sz="2100" dirty="0" smtClean="0">
                <a:cs typeface="Times New Roman" pitchFamily="18" charset="0"/>
              </a:rPr>
              <a:t>Bill and Hold</a:t>
            </a:r>
          </a:p>
          <a:p>
            <a:pPr marL="0" indent="0">
              <a:buNone/>
            </a:pPr>
            <a:r>
              <a:rPr lang="en-US" sz="2100" dirty="0" smtClean="0">
                <a:cs typeface="Times New Roman" pitchFamily="18" charset="0"/>
              </a:rPr>
              <a:t>	Transfers effective control although no physical delivery</a:t>
            </a:r>
          </a:p>
          <a:p>
            <a:pPr marL="0" indent="0">
              <a:buNone/>
            </a:pPr>
            <a:r>
              <a:rPr lang="en-US" sz="2100" dirty="0" smtClean="0">
                <a:cs typeface="Times New Roman" pitchFamily="18" charset="0"/>
              </a:rPr>
              <a:t>	Indicators</a:t>
            </a:r>
          </a:p>
          <a:p>
            <a:pPr marL="0" indent="0">
              <a:buNone/>
            </a:pPr>
            <a:r>
              <a:rPr lang="en-US" sz="2100" dirty="0" smtClean="0">
                <a:cs typeface="Times New Roman" pitchFamily="18" charset="0"/>
              </a:rPr>
              <a:t>		Goods should be identifiable</a:t>
            </a:r>
          </a:p>
          <a:p>
            <a:pPr marL="0" indent="0">
              <a:buNone/>
            </a:pPr>
            <a:r>
              <a:rPr lang="en-US" sz="2100" dirty="0" smtClean="0">
                <a:cs typeface="Times New Roman" pitchFamily="18" charset="0"/>
              </a:rPr>
              <a:t>		Ready for </a:t>
            </a:r>
            <a:r>
              <a:rPr lang="en-US" sz="2100" dirty="0" err="1" smtClean="0">
                <a:cs typeface="Times New Roman" pitchFamily="18" charset="0"/>
              </a:rPr>
              <a:t>despatch</a:t>
            </a:r>
            <a:endParaRPr lang="en-US" sz="2100" dirty="0" smtClean="0">
              <a:cs typeface="Times New Roman" pitchFamily="18" charset="0"/>
            </a:endParaRPr>
          </a:p>
          <a:p>
            <a:pPr marL="0" indent="0">
              <a:buNone/>
            </a:pPr>
            <a:r>
              <a:rPr lang="en-US" sz="2100" dirty="0" smtClean="0">
                <a:cs typeface="Times New Roman" pitchFamily="18" charset="0"/>
              </a:rPr>
              <a:t>		the reason must be substantive – customer requests</a:t>
            </a:r>
          </a:p>
          <a:p>
            <a:pPr marL="0" indent="0">
              <a:buNone/>
            </a:pPr>
            <a:r>
              <a:rPr lang="en-US" sz="2100" dirty="0" smtClean="0">
                <a:cs typeface="Times New Roman" pitchFamily="18" charset="0"/>
              </a:rPr>
              <a:t>		entity should not have the ability to use the goods</a:t>
            </a:r>
          </a:p>
          <a:p>
            <a:pPr marL="0" indent="0">
              <a:buNone/>
            </a:pPr>
            <a:r>
              <a:rPr lang="en-US" sz="2100" dirty="0" err="1" smtClean="0">
                <a:cs typeface="Times New Roman" pitchFamily="18" charset="0"/>
              </a:rPr>
              <a:t>Recognise</a:t>
            </a:r>
            <a:r>
              <a:rPr lang="en-US" sz="2100" dirty="0" smtClean="0">
                <a:cs typeface="Times New Roman" pitchFamily="18" charset="0"/>
              </a:rPr>
              <a:t> the sales except for pending performance for any custodial services</a:t>
            </a:r>
          </a:p>
          <a:p>
            <a:pPr marL="320040" lvl="1" indent="0">
              <a:buNone/>
            </a:pPr>
            <a:endParaRPr lang="en-US" sz="2100" dirty="0" smtClean="0">
              <a:cs typeface="Times New Roman" pitchFamily="18" charset="0"/>
            </a:endParaRPr>
          </a:p>
          <a:p>
            <a:pPr marL="320040" lvl="1" indent="0">
              <a:buNone/>
            </a:pPr>
            <a:r>
              <a:rPr lang="en-US" sz="2100" dirty="0" smtClean="0">
                <a:cs typeface="Times New Roman" pitchFamily="18" charset="0"/>
              </a:rPr>
              <a:t>	</a:t>
            </a: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 Customer Acceptances</a:t>
            </a:r>
          </a:p>
          <a:p>
            <a:pPr marL="320040" lvl="1" indent="0">
              <a:buFont typeface="Arial" pitchFamily="34" charset="0"/>
              <a:buChar char="•"/>
            </a:pPr>
            <a:r>
              <a:rPr lang="en-US" sz="2100" dirty="0" smtClean="0">
                <a:cs typeface="Times New Roman" pitchFamily="18" charset="0"/>
              </a:rPr>
              <a:t>To objectively determine </a:t>
            </a:r>
          </a:p>
          <a:p>
            <a:pPr marL="320040" lvl="1" indent="0">
              <a:buFont typeface="Arial" pitchFamily="34" charset="0"/>
              <a:buChar char="•"/>
            </a:pPr>
            <a:r>
              <a:rPr lang="en-US" sz="2100" dirty="0" smtClean="0">
                <a:cs typeface="Times New Roman" pitchFamily="18" charset="0"/>
              </a:rPr>
              <a:t>Customer’s acceptance is a formality. Acceptance is based on specifications supplied. If supplied as per specifications, </a:t>
            </a:r>
            <a:r>
              <a:rPr lang="en-US" sz="2100" dirty="0" err="1" smtClean="0">
                <a:cs typeface="Times New Roman" pitchFamily="18" charset="0"/>
              </a:rPr>
              <a:t>recognise</a:t>
            </a:r>
            <a:r>
              <a:rPr lang="en-US" sz="2100" dirty="0" smtClean="0">
                <a:cs typeface="Times New Roman" pitchFamily="18" charset="0"/>
              </a:rPr>
              <a:t>.</a:t>
            </a:r>
          </a:p>
          <a:p>
            <a:pPr marL="320040" lvl="1" indent="0">
              <a:buFont typeface="Arial" pitchFamily="34" charset="0"/>
              <a:buChar char="•"/>
            </a:pPr>
            <a:r>
              <a:rPr lang="en-US" sz="2100" dirty="0" smtClean="0">
                <a:cs typeface="Times New Roman" pitchFamily="18" charset="0"/>
              </a:rPr>
              <a:t>Pending performance – installations etc</a:t>
            </a:r>
          </a:p>
          <a:p>
            <a:pPr marL="320040" lvl="1" indent="0">
              <a:buFont typeface="Arial" pitchFamily="34" charset="0"/>
              <a:buChar char="•"/>
            </a:pPr>
            <a:r>
              <a:rPr lang="en-US" sz="2100" dirty="0" smtClean="0">
                <a:cs typeface="Times New Roman" pitchFamily="18" charset="0"/>
              </a:rPr>
              <a:t>Cannot determine transfer of control – do not </a:t>
            </a:r>
            <a:r>
              <a:rPr lang="en-US" sz="2100" dirty="0" err="1" smtClean="0">
                <a:cs typeface="Times New Roman" pitchFamily="18" charset="0"/>
              </a:rPr>
              <a:t>recognise</a:t>
            </a:r>
            <a:endParaRPr lang="en-US" sz="21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Trial period – lapses – </a:t>
            </a:r>
            <a:r>
              <a:rPr lang="en-US" sz="2100" dirty="0" err="1" smtClean="0">
                <a:cs typeface="Times New Roman" pitchFamily="18" charset="0"/>
              </a:rPr>
              <a:t>recognise</a:t>
            </a: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5331" name="Rectangle 3"/>
          <p:cNvSpPr>
            <a:spLocks noChangeArrowheads="1"/>
          </p:cNvSpPr>
          <p:nvPr/>
        </p:nvSpPr>
        <p:spPr bwMode="auto">
          <a:xfrm>
            <a:off x="762000" y="762000"/>
            <a:ext cx="8382000" cy="5847755"/>
          </a:xfrm>
          <a:prstGeom prst="rect">
            <a:avLst/>
          </a:prstGeom>
          <a:noFill/>
          <a:ln w="9525" algn="ctr">
            <a:noFill/>
            <a:miter lim="800000"/>
            <a:headEnd/>
            <a:tailEnd/>
          </a:ln>
          <a:effectLst/>
        </p:spPr>
        <p:txBody>
          <a:bodyPr anchor="ctr">
            <a:spAutoFit/>
          </a:bodyPr>
          <a:lstStyle/>
          <a:p>
            <a:pPr>
              <a:tabLst>
                <a:tab pos="914400" algn="l"/>
                <a:tab pos="1371600" algn="l"/>
                <a:tab pos="1828800" algn="l"/>
                <a:tab pos="2286000" algn="l"/>
              </a:tabLst>
            </a:pPr>
            <a:r>
              <a:rPr lang="en-US" sz="2200" b="1" dirty="0" err="1" smtClean="0">
                <a:cs typeface="Arial" charset="0"/>
              </a:rPr>
              <a:t>IndAS</a:t>
            </a:r>
            <a:r>
              <a:rPr lang="en-US" sz="2200" b="1" dirty="0" smtClean="0">
                <a:cs typeface="Arial" charset="0"/>
              </a:rPr>
              <a:t> </a:t>
            </a:r>
            <a:r>
              <a:rPr lang="en-US" sz="2200" b="1" dirty="0">
                <a:cs typeface="Arial" charset="0"/>
              </a:rPr>
              <a:t>17 : </a:t>
            </a:r>
            <a:r>
              <a:rPr lang="en-US" sz="2200" b="1" dirty="0" smtClean="0">
                <a:cs typeface="Arial" charset="0"/>
              </a:rPr>
              <a:t>Leases</a:t>
            </a:r>
          </a:p>
          <a:p>
            <a:pP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Operating </a:t>
            </a:r>
            <a:r>
              <a:rPr lang="en-US" sz="2200" dirty="0">
                <a:cs typeface="Arial" charset="0"/>
              </a:rPr>
              <a:t>vs Finance Lease</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Substance </a:t>
            </a:r>
            <a:r>
              <a:rPr lang="en-US" sz="2200" dirty="0">
                <a:cs typeface="Arial" charset="0"/>
              </a:rPr>
              <a:t>over Form</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Cost </a:t>
            </a:r>
            <a:r>
              <a:rPr lang="en-US" sz="2200" dirty="0">
                <a:cs typeface="Arial" charset="0"/>
              </a:rPr>
              <a:t>allocation</a:t>
            </a:r>
          </a:p>
          <a:p>
            <a:pPr lvl="1">
              <a:buFont typeface="Arial" pitchFamily="34" charset="0"/>
              <a:buChar char="•"/>
              <a:tabLst>
                <a:tab pos="914400" algn="l"/>
                <a:tab pos="1371600" algn="l"/>
                <a:tab pos="1828800" algn="l"/>
                <a:tab pos="2286000" algn="l"/>
              </a:tabLst>
            </a:pPr>
            <a:endParaRPr lang="en-US" sz="2200" dirty="0" smtClean="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Inception </a:t>
            </a:r>
            <a:r>
              <a:rPr lang="en-US" sz="2200" dirty="0">
                <a:cs typeface="Arial" charset="0"/>
              </a:rPr>
              <a:t>and Commencement of Lease</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Minimum </a:t>
            </a:r>
            <a:r>
              <a:rPr lang="en-US" sz="2200" dirty="0">
                <a:cs typeface="Arial" charset="0"/>
              </a:rPr>
              <a:t>Lease Amount</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Gross </a:t>
            </a:r>
            <a:r>
              <a:rPr lang="en-US" sz="2200" dirty="0">
                <a:cs typeface="Arial" charset="0"/>
              </a:rPr>
              <a:t>Investment at absolute amount</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Net </a:t>
            </a:r>
            <a:r>
              <a:rPr lang="en-US" sz="2200" dirty="0">
                <a:cs typeface="Arial" charset="0"/>
              </a:rPr>
              <a:t>Investment in Lease – PV</a:t>
            </a:r>
          </a:p>
          <a:p>
            <a:pPr lvl="1">
              <a:buFont typeface="Arial" pitchFamily="34" charset="0"/>
              <a:buChar char="•"/>
              <a:tabLst>
                <a:tab pos="914400" algn="l"/>
                <a:tab pos="1371600" algn="l"/>
                <a:tab pos="1828800" algn="l"/>
                <a:tab pos="2286000" algn="l"/>
              </a:tabLst>
            </a:pPr>
            <a:endParaRPr lang="en-US" sz="2200" dirty="0">
              <a:cs typeface="Arial" charset="0"/>
            </a:endParaRPr>
          </a:p>
          <a:p>
            <a:pPr lvl="1">
              <a:buFont typeface="Arial" pitchFamily="34" charset="0"/>
              <a:buChar char="•"/>
              <a:tabLst>
                <a:tab pos="914400" algn="l"/>
                <a:tab pos="1371600" algn="l"/>
                <a:tab pos="1828800" algn="l"/>
                <a:tab pos="2286000" algn="l"/>
              </a:tabLst>
            </a:pPr>
            <a:r>
              <a:rPr lang="en-US" sz="2200" dirty="0" smtClean="0">
                <a:cs typeface="Arial" charset="0"/>
              </a:rPr>
              <a:t>Contingent </a:t>
            </a:r>
            <a:r>
              <a:rPr lang="en-US" sz="2200" dirty="0">
                <a:cs typeface="Arial" charset="0"/>
              </a:rPr>
              <a:t>Rent</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914400" y="457200"/>
            <a:ext cx="8229600" cy="5562600"/>
          </a:xfrm>
        </p:spPr>
        <p:txBody>
          <a:bodyPr>
            <a:noAutofit/>
          </a:bodyPr>
          <a:lstStyle/>
          <a:p>
            <a:pPr marL="0" indent="0">
              <a:buFont typeface="Arial" pitchFamily="34" charset="0"/>
              <a:buChar char="•"/>
            </a:pPr>
            <a:r>
              <a:rPr lang="en-US" sz="2400" dirty="0" smtClean="0">
                <a:cs typeface="Times New Roman" pitchFamily="18" charset="0"/>
              </a:rPr>
              <a:t> Real Estate Sales in India and IndAS115</a:t>
            </a:r>
          </a:p>
          <a:p>
            <a:pPr marL="320040" lvl="1" indent="0">
              <a:buFont typeface="Arial" pitchFamily="34" charset="0"/>
              <a:buChar char="•"/>
            </a:pPr>
            <a:r>
              <a:rPr lang="en-US" sz="2100" dirty="0" smtClean="0">
                <a:cs typeface="Times New Roman" pitchFamily="18" charset="0"/>
              </a:rPr>
              <a:t>Under Indian GAAP – Guidance Note – AS7</a:t>
            </a:r>
          </a:p>
          <a:p>
            <a:pPr marL="594360" lvl="2" indent="0">
              <a:buFont typeface="Arial" pitchFamily="34" charset="0"/>
              <a:buChar char="•"/>
            </a:pPr>
            <a:r>
              <a:rPr lang="en-US" sz="1800" dirty="0" smtClean="0">
                <a:cs typeface="Times New Roman" pitchFamily="18" charset="0"/>
              </a:rPr>
              <a:t>Transfer of significant risk and reward, revenue can be determined</a:t>
            </a:r>
          </a:p>
          <a:p>
            <a:pPr marL="594360" lvl="2" indent="0">
              <a:buFont typeface="Arial" pitchFamily="34" charset="0"/>
              <a:buChar char="•"/>
            </a:pPr>
            <a:r>
              <a:rPr lang="en-US" sz="1800" dirty="0" smtClean="0">
                <a:cs typeface="Times New Roman" pitchFamily="18" charset="0"/>
              </a:rPr>
              <a:t>Conditions of threshold limits are met</a:t>
            </a:r>
          </a:p>
          <a:p>
            <a:pPr marL="594360" lvl="2" indent="0">
              <a:buFont typeface="Arial" pitchFamily="34" charset="0"/>
              <a:buChar char="•"/>
            </a:pPr>
            <a:r>
              <a:rPr lang="en-US" sz="1800" dirty="0" smtClean="0">
                <a:cs typeface="Times New Roman" pitchFamily="18" charset="0"/>
              </a:rPr>
              <a:t>Conditions under AS 9 and AS7 are met</a:t>
            </a:r>
          </a:p>
          <a:p>
            <a:pPr marL="594360" lvl="2" indent="0">
              <a:buFont typeface="Arial" pitchFamily="34" charset="0"/>
              <a:buChar char="•"/>
            </a:pPr>
            <a:r>
              <a:rPr lang="en-US" sz="1800" dirty="0" err="1" smtClean="0">
                <a:cs typeface="Times New Roman" pitchFamily="18" charset="0"/>
              </a:rPr>
              <a:t>Recognise</a:t>
            </a:r>
            <a:r>
              <a:rPr lang="en-US" sz="1800" dirty="0" smtClean="0">
                <a:cs typeface="Times New Roman" pitchFamily="18" charset="0"/>
              </a:rPr>
              <a:t> on percentage completion basis</a:t>
            </a:r>
          </a:p>
          <a:p>
            <a:pPr marL="594360" lvl="2" indent="0">
              <a:buFont typeface="Arial" pitchFamily="34" charset="0"/>
              <a:buChar char="•"/>
            </a:pPr>
            <a:endParaRPr lang="en-US" sz="1800" dirty="0" smtClean="0">
              <a:cs typeface="Times New Roman" pitchFamily="18" charset="0"/>
            </a:endParaRPr>
          </a:p>
          <a:p>
            <a:pPr marL="320040" lvl="1" indent="0">
              <a:buFont typeface="Arial" pitchFamily="34" charset="0"/>
              <a:buChar char="•"/>
            </a:pPr>
            <a:r>
              <a:rPr lang="en-US" sz="2100" dirty="0" smtClean="0">
                <a:cs typeface="Times New Roman" pitchFamily="18" charset="0"/>
              </a:rPr>
              <a:t>IndAS115 requires compliance of the following conditions :</a:t>
            </a:r>
          </a:p>
          <a:p>
            <a:pPr marL="594360" lvl="2" indent="0">
              <a:buFont typeface="Arial" pitchFamily="34" charset="0"/>
              <a:buChar char="•"/>
            </a:pPr>
            <a:r>
              <a:rPr lang="en-US" sz="1800" dirty="0" smtClean="0">
                <a:cs typeface="Times New Roman" pitchFamily="18" charset="0"/>
              </a:rPr>
              <a:t>Customer simultaneously receives and consumes benefit</a:t>
            </a:r>
          </a:p>
          <a:p>
            <a:pPr marL="594360" lvl="2" indent="0">
              <a:buFont typeface="Arial" pitchFamily="34" charset="0"/>
              <a:buChar char="•"/>
            </a:pPr>
            <a:r>
              <a:rPr lang="en-US" sz="1800" dirty="0" smtClean="0">
                <a:cs typeface="Times New Roman" pitchFamily="18" charset="0"/>
              </a:rPr>
              <a:t>Developers performance enhances the value of the asset controlled by customer</a:t>
            </a:r>
          </a:p>
          <a:p>
            <a:pPr marL="594360" lvl="2" indent="0">
              <a:buFont typeface="Arial" pitchFamily="34" charset="0"/>
              <a:buChar char="•"/>
            </a:pPr>
            <a:r>
              <a:rPr lang="en-US" sz="1800" dirty="0" smtClean="0">
                <a:cs typeface="Times New Roman" pitchFamily="18" charset="0"/>
              </a:rPr>
              <a:t>No alternative use to the developer </a:t>
            </a:r>
          </a:p>
          <a:p>
            <a:pPr marL="594360" lvl="2" indent="0">
              <a:buFont typeface="Arial" pitchFamily="34" charset="0"/>
              <a:buChar char="•"/>
            </a:pPr>
            <a:r>
              <a:rPr lang="en-US" sz="1800" dirty="0" smtClean="0">
                <a:cs typeface="Times New Roman" pitchFamily="18" charset="0"/>
              </a:rPr>
              <a:t>Enforceable right to recover payment for performance completed </a:t>
            </a:r>
            <a:r>
              <a:rPr lang="en-US" sz="1800" dirty="0" err="1" smtClean="0">
                <a:cs typeface="Times New Roman" pitchFamily="18" charset="0"/>
              </a:rPr>
              <a:t>upto</a:t>
            </a:r>
            <a:r>
              <a:rPr lang="en-US" sz="1800" dirty="0" smtClean="0">
                <a:cs typeface="Times New Roman" pitchFamily="18" charset="0"/>
              </a:rPr>
              <a:t> date</a:t>
            </a:r>
          </a:p>
          <a:p>
            <a:pPr marL="320040" lvl="1" indent="0">
              <a:buFont typeface="Arial" pitchFamily="34" charset="0"/>
              <a:buChar char="•"/>
            </a:pPr>
            <a:r>
              <a:rPr lang="en-US" sz="2100" dirty="0" smtClean="0">
                <a:cs typeface="Times New Roman" pitchFamily="18" charset="0"/>
              </a:rPr>
              <a:t>Compliance with last two is possible. However, first two is difficult.</a:t>
            </a:r>
          </a:p>
          <a:p>
            <a:pPr marL="320040" lvl="1" indent="0">
              <a:buFont typeface="Arial" pitchFamily="34" charset="0"/>
              <a:buChar char="•"/>
            </a:pPr>
            <a:r>
              <a:rPr lang="en-US" sz="2100" dirty="0" smtClean="0">
                <a:cs typeface="Times New Roman" pitchFamily="18" charset="0"/>
              </a:rPr>
              <a:t>Terms of contract to be seen</a:t>
            </a:r>
          </a:p>
          <a:p>
            <a:pPr marL="320040" lvl="1" indent="0">
              <a:buFont typeface="Arial" pitchFamily="34" charset="0"/>
              <a:buChar char="•"/>
            </a:pPr>
            <a:r>
              <a:rPr lang="en-US" sz="2100" dirty="0" smtClean="0">
                <a:cs typeface="Times New Roman" pitchFamily="18" charset="0"/>
              </a:rPr>
              <a:t>What happens in case of 10% on booking and 90% on possession</a:t>
            </a:r>
          </a:p>
          <a:p>
            <a:pPr marL="320040" lvl="1" indent="0">
              <a:buFont typeface="Arial" pitchFamily="34" charset="0"/>
              <a:buChar char="•"/>
            </a:pPr>
            <a:endParaRPr lang="en-US" sz="2100" dirty="0" smtClean="0">
              <a:cs typeface="Times New Roman" pitchFamily="18" charset="0"/>
            </a:endParaRPr>
          </a:p>
          <a:p>
            <a:pPr marL="320040" lvl="1" indent="0">
              <a:buNone/>
            </a:pPr>
            <a:endParaRPr lang="en-US" sz="2100" dirty="0" smtClean="0">
              <a:cs typeface="Times New Roman" pitchFamily="18" charset="0"/>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530760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609600"/>
            <a:ext cx="8229600" cy="6096000"/>
          </a:xfrm>
        </p:spPr>
        <p:txBody>
          <a:bodyPr>
            <a:normAutofit/>
          </a:bodyPr>
          <a:lstStyle/>
          <a:p>
            <a:pPr marL="0" indent="0">
              <a:buNone/>
            </a:pPr>
            <a:r>
              <a:rPr lang="en-US" sz="2400" b="1" dirty="0" smtClean="0">
                <a:cs typeface="Times New Roman" pitchFamily="18" charset="0"/>
              </a:rPr>
              <a:t> Disclosures</a:t>
            </a:r>
          </a:p>
          <a:p>
            <a:pPr marL="0" indent="0">
              <a:buFont typeface="Arial" pitchFamily="34" charset="0"/>
              <a:buChar char="•"/>
            </a:pPr>
            <a:endParaRPr lang="en-US" sz="2400" dirty="0">
              <a:cs typeface="Times New Roman" pitchFamily="18" charset="0"/>
            </a:endParaRPr>
          </a:p>
          <a:p>
            <a:pPr marL="0" indent="0">
              <a:buFont typeface="Arial" pitchFamily="34" charset="0"/>
              <a:buChar char="•"/>
            </a:pPr>
            <a:r>
              <a:rPr lang="en-US" sz="2400" b="1" dirty="0" smtClean="0">
                <a:cs typeface="Times New Roman" pitchFamily="18" charset="0"/>
              </a:rPr>
              <a:t>  </a:t>
            </a:r>
            <a:r>
              <a:rPr lang="en-US" sz="2400" dirty="0" smtClean="0">
                <a:cs typeface="Times New Roman" pitchFamily="18" charset="0"/>
              </a:rPr>
              <a:t>The </a:t>
            </a:r>
            <a:r>
              <a:rPr lang="en-US" sz="2400" dirty="0">
                <a:cs typeface="Times New Roman" pitchFamily="18" charset="0"/>
              </a:rPr>
              <a:t>standard prescribes various disclosures </a:t>
            </a:r>
            <a:r>
              <a:rPr lang="en-US" sz="2400" dirty="0" smtClean="0">
                <a:cs typeface="Times New Roman" pitchFamily="18" charset="0"/>
              </a:rPr>
              <a:t> as under :-</a:t>
            </a:r>
            <a:endParaRPr lang="en-US" sz="2400" dirty="0">
              <a:cs typeface="Times New Roman" pitchFamily="18" charset="0"/>
            </a:endParaRPr>
          </a:p>
          <a:p>
            <a:pPr marL="0" indent="0">
              <a:buFont typeface="Arial" pitchFamily="34" charset="0"/>
              <a:buChar char="•"/>
            </a:pPr>
            <a:r>
              <a:rPr lang="en-US" sz="2400" dirty="0" smtClean="0">
                <a:cs typeface="Times New Roman" pitchFamily="18" charset="0"/>
              </a:rPr>
              <a:t>  Qualitative and Quantitative aspects about the contract  </a:t>
            </a:r>
            <a:endParaRPr lang="en-US" sz="2400" dirty="0">
              <a:cs typeface="Times New Roman" pitchFamily="18" charset="0"/>
            </a:endParaRPr>
          </a:p>
          <a:p>
            <a:pPr>
              <a:buFont typeface="Arial" pitchFamily="34" charset="0"/>
              <a:buChar char="•"/>
            </a:pPr>
            <a:r>
              <a:rPr lang="en-US" sz="2400" dirty="0" smtClean="0">
                <a:cs typeface="Times New Roman" pitchFamily="18" charset="0"/>
              </a:rPr>
              <a:t>Disaggregation </a:t>
            </a:r>
            <a:r>
              <a:rPr lang="en-US" sz="2400" dirty="0">
                <a:cs typeface="Times New Roman" pitchFamily="18" charset="0"/>
              </a:rPr>
              <a:t>of </a:t>
            </a:r>
            <a:r>
              <a:rPr lang="en-US" sz="2400" dirty="0" smtClean="0">
                <a:cs typeface="Times New Roman" pitchFamily="18" charset="0"/>
              </a:rPr>
              <a:t>revenue</a:t>
            </a:r>
          </a:p>
          <a:p>
            <a:pPr>
              <a:buFont typeface="Arial" pitchFamily="34" charset="0"/>
              <a:buChar char="•"/>
            </a:pPr>
            <a:r>
              <a:rPr lang="en-US" sz="2400" dirty="0" smtClean="0">
                <a:cs typeface="Times New Roman" pitchFamily="18" charset="0"/>
              </a:rPr>
              <a:t>Contract </a:t>
            </a:r>
            <a:r>
              <a:rPr lang="en-US" sz="2400" dirty="0">
                <a:cs typeface="Times New Roman" pitchFamily="18" charset="0"/>
              </a:rPr>
              <a:t>Balances</a:t>
            </a:r>
          </a:p>
          <a:p>
            <a:pPr>
              <a:buFont typeface="Arial" pitchFamily="34" charset="0"/>
              <a:buChar char="•"/>
            </a:pPr>
            <a:r>
              <a:rPr lang="en-US" sz="2400" dirty="0" smtClean="0">
                <a:cs typeface="Times New Roman" pitchFamily="18" charset="0"/>
              </a:rPr>
              <a:t>Performance </a:t>
            </a:r>
            <a:r>
              <a:rPr lang="en-US" sz="2400" dirty="0">
                <a:cs typeface="Times New Roman" pitchFamily="18" charset="0"/>
              </a:rPr>
              <a:t>obligations</a:t>
            </a:r>
          </a:p>
          <a:p>
            <a:pPr marL="0" indent="0">
              <a:buFont typeface="Arial" pitchFamily="34" charset="0"/>
              <a:buChar char="•"/>
            </a:pPr>
            <a:r>
              <a:rPr lang="en-US" sz="2400" dirty="0" smtClean="0">
                <a:cs typeface="Times New Roman" pitchFamily="18" charset="0"/>
              </a:rPr>
              <a:t>   Transaction </a:t>
            </a:r>
            <a:r>
              <a:rPr lang="en-US" sz="2400" dirty="0">
                <a:cs typeface="Times New Roman" pitchFamily="18" charset="0"/>
              </a:rPr>
              <a:t>price allocation</a:t>
            </a:r>
          </a:p>
          <a:p>
            <a:pPr>
              <a:buFont typeface="Arial" pitchFamily="34" charset="0"/>
              <a:buChar char="•"/>
            </a:pPr>
            <a:r>
              <a:rPr lang="en-US" sz="2400" dirty="0" smtClean="0">
                <a:cs typeface="Times New Roman" pitchFamily="18" charset="0"/>
              </a:rPr>
              <a:t>Significant judgments </a:t>
            </a:r>
            <a:r>
              <a:rPr lang="en-US" sz="2400" dirty="0">
                <a:cs typeface="Times New Roman" pitchFamily="18" charset="0"/>
              </a:rPr>
              <a:t>applied</a:t>
            </a:r>
          </a:p>
          <a:p>
            <a:pPr>
              <a:buFont typeface="Arial" pitchFamily="34" charset="0"/>
              <a:buChar char="•"/>
            </a:pPr>
            <a:r>
              <a:rPr lang="en-US" sz="2400" dirty="0" smtClean="0">
                <a:cs typeface="Times New Roman" pitchFamily="18" charset="0"/>
              </a:rPr>
              <a:t>Timing </a:t>
            </a:r>
            <a:r>
              <a:rPr lang="en-US" sz="2400" dirty="0">
                <a:cs typeface="Times New Roman" pitchFamily="18" charset="0"/>
              </a:rPr>
              <a:t>of satisfaction of performance obligation</a:t>
            </a:r>
          </a:p>
          <a:p>
            <a:pPr>
              <a:buFont typeface="Arial" pitchFamily="34" charset="0"/>
              <a:buChar char="•"/>
            </a:pPr>
            <a:r>
              <a:rPr lang="en-US" sz="2400" dirty="0">
                <a:cs typeface="Times New Roman" pitchFamily="18" charset="0"/>
              </a:rPr>
              <a:t> </a:t>
            </a:r>
            <a:r>
              <a:rPr lang="en-US" sz="2400" dirty="0" smtClean="0">
                <a:cs typeface="Times New Roman" pitchFamily="18" charset="0"/>
              </a:rPr>
              <a:t>Determination </a:t>
            </a:r>
            <a:r>
              <a:rPr lang="en-US" sz="2400" dirty="0">
                <a:cs typeface="Times New Roman" pitchFamily="18" charset="0"/>
              </a:rPr>
              <a:t>of transaction price and amount allocated to performance obligation</a:t>
            </a:r>
          </a:p>
          <a:p>
            <a:pPr>
              <a:buFont typeface="Arial" pitchFamily="34" charset="0"/>
              <a:buChar char="•"/>
            </a:pPr>
            <a:endParaRPr lang="en-US" sz="2400" dirty="0"/>
          </a:p>
          <a:p>
            <a:pPr>
              <a:buFont typeface="Arial" pitchFamily="34" charset="0"/>
              <a:buChar char="•"/>
            </a:pPr>
            <a:endParaRPr lang="en-US" sz="2400" dirty="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423020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WordArt 2"/>
          <p:cNvSpPr>
            <a:spLocks noChangeArrowheads="1" noChangeShapeType="1" noTextEdit="1"/>
          </p:cNvSpPr>
          <p:nvPr/>
        </p:nvSpPr>
        <p:spPr bwMode="auto">
          <a:xfrm>
            <a:off x="3962400" y="3810000"/>
            <a:ext cx="5029200" cy="1676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FINANCIAL INSTRUMENTS:</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RECOGNITION </a:t>
            </a:r>
          </a:p>
          <a:p>
            <a:pPr algn="ctr"/>
            <a:r>
              <a:rPr lang="en-US"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&amp; MEASUREMENT</a:t>
            </a:r>
          </a:p>
        </p:txBody>
      </p:sp>
      <p:sp>
        <p:nvSpPr>
          <p:cNvPr id="300035" name="WordArt 3"/>
          <p:cNvSpPr>
            <a:spLocks noChangeArrowheads="1" noChangeShapeType="1" noTextEdit="1"/>
          </p:cNvSpPr>
          <p:nvPr/>
        </p:nvSpPr>
        <p:spPr bwMode="auto">
          <a:xfrm>
            <a:off x="4724400" y="2590800"/>
            <a:ext cx="35052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rPr>
              <a:t>IndAS-109</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80000"/>
                  </a:srgbClr>
                </a:outerShdw>
              </a:effectLst>
              <a:latin typeface="Arial Black"/>
            </a:endParaRPr>
          </a:p>
        </p:txBody>
      </p:sp>
      <p:pic>
        <p:nvPicPr>
          <p:cNvPr id="300036" name="Picture 4" descr="j0435245"/>
          <p:cNvPicPr>
            <a:picLocks noChangeAspect="1" noChangeArrowheads="1"/>
          </p:cNvPicPr>
          <p:nvPr/>
        </p:nvPicPr>
        <p:blipFill>
          <a:blip r:embed="rId2" cstate="print"/>
          <a:srcRect/>
          <a:stretch>
            <a:fillRect/>
          </a:stretch>
        </p:blipFill>
        <p:spPr bwMode="auto">
          <a:xfrm>
            <a:off x="381000" y="304800"/>
            <a:ext cx="2133600" cy="1752600"/>
          </a:xfrm>
          <a:prstGeom prst="rect">
            <a:avLst/>
          </a:prstGeom>
          <a:noFill/>
        </p:spPr>
      </p:pic>
      <p:pic>
        <p:nvPicPr>
          <p:cNvPr id="300037" name="Picture 5" descr="MPj04011380000[1]"/>
          <p:cNvPicPr>
            <a:picLocks noChangeAspect="1" noChangeArrowheads="1"/>
          </p:cNvPicPr>
          <p:nvPr/>
        </p:nvPicPr>
        <p:blipFill>
          <a:blip r:embed="rId3" cstate="print"/>
          <a:srcRect/>
          <a:stretch>
            <a:fillRect/>
          </a:stretch>
        </p:blipFill>
        <p:spPr bwMode="auto">
          <a:xfrm>
            <a:off x="381000" y="2362200"/>
            <a:ext cx="3505200" cy="3581400"/>
          </a:xfrm>
          <a:prstGeom prst="rect">
            <a:avLst/>
          </a:prstGeom>
          <a:noFill/>
        </p:spPr>
      </p:pic>
      <p:sp>
        <p:nvSpPr>
          <p:cNvPr id="6" name="Title 5"/>
          <p:cNvSpPr>
            <a:spLocks noGrp="1"/>
          </p:cNvSpPr>
          <p:nvPr>
            <p:ph type="title"/>
          </p:nvPr>
        </p:nvSpPr>
        <p:spPr/>
        <p:txBody>
          <a:bodyPr/>
          <a:lstStyle/>
          <a:p>
            <a:endParaRPr lang="en-IN"/>
          </a:p>
        </p:txBody>
      </p:sp>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2438400" y="0"/>
            <a:ext cx="4341812" cy="1524000"/>
          </a:xfrm>
        </p:spPr>
        <p:txBody>
          <a:bodyPr/>
          <a:lstStyle/>
          <a:p>
            <a:pPr eaLnBrk="1" hangingPunct="1">
              <a:defRPr/>
            </a:pPr>
            <a:r>
              <a:rPr lang="en-US" b="1" dirty="0" smtClean="0"/>
              <a:t>Appetizers :</a:t>
            </a:r>
            <a:endParaRPr lang="hr-HR" b="1" dirty="0" smtClean="0"/>
          </a:p>
        </p:txBody>
      </p:sp>
      <p:pic>
        <p:nvPicPr>
          <p:cNvPr id="5123" name="Picture 5" descr="images86"/>
          <p:cNvPicPr>
            <a:picLocks noChangeAspect="1" noChangeArrowheads="1"/>
          </p:cNvPicPr>
          <p:nvPr/>
        </p:nvPicPr>
        <p:blipFill>
          <a:blip r:embed="rId2" cstate="print"/>
          <a:srcRect/>
          <a:stretch>
            <a:fillRect/>
          </a:stretch>
        </p:blipFill>
        <p:spPr bwMode="auto">
          <a:xfrm>
            <a:off x="2057400" y="1600200"/>
            <a:ext cx="4191000" cy="4048125"/>
          </a:xfrm>
          <a:prstGeom prst="rect">
            <a:avLst/>
          </a:prstGeom>
          <a:noFill/>
          <a:ln w="9525">
            <a:noFill/>
            <a:miter lim="800000"/>
            <a:headEnd/>
            <a:tailEnd/>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Appetizers :</a:t>
            </a:r>
          </a:p>
        </p:txBody>
      </p:sp>
      <p:sp>
        <p:nvSpPr>
          <p:cNvPr id="6147" name="Rectangle 4"/>
          <p:cNvSpPr>
            <a:spLocks noGrp="1" noChangeArrowheads="1"/>
          </p:cNvSpPr>
          <p:nvPr>
            <p:ph type="body" idx="1"/>
          </p:nvPr>
        </p:nvSpPr>
        <p:spPr/>
        <p:txBody>
          <a:bodyPr>
            <a:normAutofit/>
          </a:bodyPr>
          <a:lstStyle/>
          <a:p>
            <a:pPr eaLnBrk="1" hangingPunct="1"/>
            <a:endParaRPr lang="en-US" sz="2400" dirty="0" smtClean="0"/>
          </a:p>
          <a:p>
            <a:pPr eaLnBrk="1" hangingPunct="1"/>
            <a:r>
              <a:rPr lang="en-US" sz="2400" dirty="0" smtClean="0">
                <a:solidFill>
                  <a:srgbClr val="000000"/>
                </a:solidFill>
                <a:ea typeface="Arial Unicode MS" pitchFamily="34" charset="-128"/>
                <a:cs typeface="Arial Unicode MS" pitchFamily="34" charset="-128"/>
              </a:rPr>
              <a:t>Financial Instruments is one of most complex Standards amongst all standards</a:t>
            </a:r>
          </a:p>
          <a:p>
            <a:pPr eaLnBrk="1" hangingPunct="1"/>
            <a:r>
              <a:rPr lang="en-US" sz="2400" dirty="0" smtClean="0">
                <a:solidFill>
                  <a:srgbClr val="000000"/>
                </a:solidFill>
                <a:ea typeface="Arial Unicode MS" pitchFamily="34" charset="-128"/>
                <a:cs typeface="Arial Unicode MS" pitchFamily="34" charset="-128"/>
              </a:rPr>
              <a:t>Requires three standards comprising of nearly 400 pages to cover the subject</a:t>
            </a:r>
          </a:p>
          <a:p>
            <a:pPr eaLnBrk="1" hangingPunct="1"/>
            <a:r>
              <a:rPr lang="en-US" sz="2400" dirty="0" smtClean="0">
                <a:solidFill>
                  <a:srgbClr val="000000"/>
                </a:solidFill>
                <a:ea typeface="Arial Unicode MS" pitchFamily="34" charset="-128"/>
                <a:cs typeface="Arial Unicode MS" pitchFamily="34" charset="-128"/>
              </a:rPr>
              <a:t>It is a copy paste of the Financial Instruments under IFRS (even examples are same)</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Appetizers :</a:t>
            </a:r>
          </a:p>
        </p:txBody>
      </p:sp>
      <p:sp>
        <p:nvSpPr>
          <p:cNvPr id="7171" name="Rectangle 3"/>
          <p:cNvSpPr>
            <a:spLocks noGrp="1" noChangeArrowheads="1"/>
          </p:cNvSpPr>
          <p:nvPr>
            <p:ph type="body" idx="1"/>
          </p:nvPr>
        </p:nvSpPr>
        <p:spPr/>
        <p:txBody>
          <a:bodyPr/>
          <a:lstStyle/>
          <a:p>
            <a:pPr eaLnBrk="1" hangingPunct="1">
              <a:lnSpc>
                <a:spcPct val="90000"/>
              </a:lnSpc>
            </a:pPr>
            <a:r>
              <a:rPr lang="en-US" sz="2400" dirty="0" smtClean="0">
                <a:solidFill>
                  <a:srgbClr val="000000"/>
                </a:solidFill>
                <a:ea typeface="Arial Unicode MS" pitchFamily="34" charset="-128"/>
                <a:cs typeface="Arial Unicode MS" pitchFamily="34" charset="-128"/>
              </a:rPr>
              <a:t>The Accounting Standards are constituted to bring out real profit or loss of an entity</a:t>
            </a:r>
            <a:br>
              <a:rPr lang="en-US" sz="2400" dirty="0" smtClean="0">
                <a:solidFill>
                  <a:srgbClr val="000000"/>
                </a:solidFill>
                <a:ea typeface="Arial Unicode MS" pitchFamily="34" charset="-128"/>
                <a:cs typeface="Arial Unicode MS" pitchFamily="34" charset="-128"/>
              </a:rPr>
            </a:br>
            <a:r>
              <a:rPr lang="en-US" sz="2400" dirty="0" smtClean="0">
                <a:solidFill>
                  <a:srgbClr val="000000"/>
                </a:solidFill>
                <a:ea typeface="Arial Unicode MS" pitchFamily="34" charset="-128"/>
                <a:cs typeface="Arial Unicode MS" pitchFamily="34" charset="-128"/>
              </a:rPr>
              <a:t>The financial engineering in various products are exposed and impact on profit and loss is correctly reflected</a:t>
            </a:r>
          </a:p>
          <a:p>
            <a:pPr eaLnBrk="1" hangingPunct="1">
              <a:lnSpc>
                <a:spcPct val="90000"/>
              </a:lnSpc>
            </a:pPr>
            <a:r>
              <a:rPr lang="en-US" sz="2400" dirty="0" smtClean="0">
                <a:solidFill>
                  <a:srgbClr val="000000"/>
                </a:solidFill>
                <a:ea typeface="Arial Unicode MS" pitchFamily="34" charset="-128"/>
                <a:cs typeface="Arial Unicode MS" pitchFamily="34" charset="-128"/>
              </a:rPr>
              <a:t>Financial Instruments are complex in nature due to its creation out of fertile minds of financial wizards</a:t>
            </a:r>
          </a:p>
          <a:p>
            <a:pPr eaLnBrk="1" hangingPunct="1">
              <a:lnSpc>
                <a:spcPct val="90000"/>
              </a:lnSpc>
            </a:pPr>
            <a:r>
              <a:rPr lang="en-US" sz="2400" dirty="0" smtClean="0">
                <a:solidFill>
                  <a:srgbClr val="000000"/>
                </a:solidFill>
                <a:ea typeface="Arial Unicode MS" pitchFamily="34" charset="-128"/>
                <a:cs typeface="Arial Unicode MS" pitchFamily="34" charset="-128"/>
              </a:rPr>
              <a:t>They are common in nature and found everywhere.</a:t>
            </a:r>
          </a:p>
          <a:p>
            <a:pPr eaLnBrk="1" hangingPunct="1">
              <a:lnSpc>
                <a:spcPct val="90000"/>
              </a:lnSpc>
            </a:pPr>
            <a:r>
              <a:rPr lang="en-US" sz="2400" dirty="0" smtClean="0">
                <a:solidFill>
                  <a:srgbClr val="000000"/>
                </a:solidFill>
                <a:ea typeface="Arial Unicode MS" pitchFamily="34" charset="-128"/>
                <a:cs typeface="Arial Unicode MS" pitchFamily="34" charset="-128"/>
              </a:rPr>
              <a:t>Derivative is one of the most complicated aspect of this Standard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Appetizers :</a:t>
            </a:r>
          </a:p>
        </p:txBody>
      </p:sp>
      <p:sp>
        <p:nvSpPr>
          <p:cNvPr id="8195" name="Rectangle 3"/>
          <p:cNvSpPr>
            <a:spLocks noGrp="1" noChangeArrowheads="1"/>
          </p:cNvSpPr>
          <p:nvPr>
            <p:ph type="body" idx="1"/>
          </p:nvPr>
        </p:nvSpPr>
        <p:spPr>
          <a:xfrm>
            <a:off x="914400" y="1600200"/>
            <a:ext cx="7620000" cy="4572000"/>
          </a:xfrm>
        </p:spPr>
        <p:txBody>
          <a:bodyPr/>
          <a:lstStyle/>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One may find such derivatives in many contracts. </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For example :</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Sale proceeds determined based on lease rentals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Lease rentals linked to sales of tenants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Technical consultancy – kicker incentive by way of stock option </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Variable Interest rates in bank loans</a:t>
            </a:r>
          </a:p>
          <a:p>
            <a:pPr marL="609600" indent="-609600" eaLnBrk="1" hangingPunct="1">
              <a:lnSpc>
                <a:spcPct val="80000"/>
              </a:lnSpc>
            </a:pPr>
            <a:r>
              <a:rPr lang="en-US" sz="2400" dirty="0" smtClean="0">
                <a:solidFill>
                  <a:srgbClr val="000000"/>
                </a:solidFill>
                <a:ea typeface="Arial Unicode MS" pitchFamily="34" charset="-128"/>
                <a:cs typeface="Arial Unicode MS" pitchFamily="34" charset="-128"/>
              </a:rPr>
              <a:t>Convertible Preference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t>Appetizers :</a:t>
            </a:r>
          </a:p>
        </p:txBody>
      </p:sp>
      <p:sp>
        <p:nvSpPr>
          <p:cNvPr id="9219"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     IFRS is replaced IAS 39 with a new simplified standard IFRS 9.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600200"/>
            <a:ext cx="8229600" cy="5851525"/>
          </a:xfrm>
        </p:spPr>
        <p:txBody>
          <a:bodyPr>
            <a:normAutofit/>
          </a:bodyPr>
          <a:lstStyle/>
          <a:p>
            <a:pPr algn="ctr">
              <a:buNone/>
            </a:pPr>
            <a:r>
              <a:rPr lang="en-IN" sz="2400" dirty="0" smtClean="0"/>
              <a:t>Presentation </a:t>
            </a:r>
            <a:r>
              <a:rPr lang="en-IN" sz="2400" dirty="0" err="1" smtClean="0"/>
              <a:t>IndAS</a:t>
            </a:r>
            <a:r>
              <a:rPr lang="en-IN" sz="2400" dirty="0" smtClean="0"/>
              <a:t> 32</a:t>
            </a:r>
          </a:p>
          <a:p>
            <a:pPr>
              <a:buFont typeface="Wingdings" pitchFamily="2" charset="2"/>
              <a:buChar char="§"/>
            </a:pPr>
            <a:r>
              <a:rPr lang="en-IN" sz="2400" dirty="0" smtClean="0"/>
              <a:t>Substance over Form</a:t>
            </a:r>
          </a:p>
          <a:p>
            <a:pPr lvl="1">
              <a:buFont typeface="Wingdings" pitchFamily="2" charset="2"/>
              <a:buChar char="§"/>
            </a:pPr>
            <a:r>
              <a:rPr lang="en-IN" sz="2400" dirty="0" smtClean="0"/>
              <a:t>Redeemable Preference Shares</a:t>
            </a:r>
          </a:p>
          <a:p>
            <a:pPr lvl="1">
              <a:buFont typeface="Wingdings" pitchFamily="2" charset="2"/>
              <a:buChar char="§"/>
            </a:pPr>
            <a:r>
              <a:rPr lang="en-IN" sz="2400" dirty="0" smtClean="0"/>
              <a:t>Compulsorily Convertible Debentures</a:t>
            </a:r>
          </a:p>
          <a:p>
            <a:endParaRPr lang="en-IN" sz="2400" dirty="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idx="4294967295"/>
          </p:nvPr>
        </p:nvSpPr>
        <p:spPr>
          <a:xfrm>
            <a:off x="2362200" y="0"/>
            <a:ext cx="4876800" cy="2209800"/>
          </a:xfrm>
        </p:spPr>
        <p:txBody>
          <a:bodyPr/>
          <a:lstStyle/>
          <a:p>
            <a:pPr eaLnBrk="1" hangingPunct="1">
              <a:defRPr/>
            </a:pPr>
            <a:r>
              <a:rPr lang="en-US" dirty="0" smtClean="0"/>
              <a:t>Standards under discussion :</a:t>
            </a:r>
            <a:endParaRPr lang="hr-HR" dirty="0" smtClean="0"/>
          </a:p>
        </p:txBody>
      </p:sp>
      <p:pic>
        <p:nvPicPr>
          <p:cNvPr id="10243" name="Picture 3"/>
          <p:cNvPicPr>
            <a:picLocks noChangeAspect="1" noChangeArrowheads="1"/>
          </p:cNvPicPr>
          <p:nvPr/>
        </p:nvPicPr>
        <p:blipFill>
          <a:blip r:embed="rId2" cstate="print"/>
          <a:srcRect/>
          <a:stretch>
            <a:fillRect/>
          </a:stretch>
        </p:blipFill>
        <p:spPr bwMode="auto">
          <a:xfrm>
            <a:off x="2514600" y="2133600"/>
            <a:ext cx="41910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6355" name="Rectangle 3"/>
          <p:cNvSpPr>
            <a:spLocks noChangeArrowheads="1"/>
          </p:cNvSpPr>
          <p:nvPr/>
        </p:nvSpPr>
        <p:spPr bwMode="auto">
          <a:xfrm>
            <a:off x="762000" y="76200"/>
            <a:ext cx="7543800" cy="6555641"/>
          </a:xfrm>
          <a:prstGeom prst="rect">
            <a:avLst/>
          </a:prstGeom>
          <a:noFill/>
          <a:ln w="9525" algn="ctr">
            <a:noFill/>
            <a:miter lim="800000"/>
            <a:headEnd/>
            <a:tailEnd/>
          </a:ln>
          <a:effectLst/>
        </p:spPr>
        <p:txBody>
          <a:bodyPr wrap="square" anchor="ctr">
            <a:spAutoFit/>
          </a:bodyPr>
          <a:lstStyle/>
          <a:p>
            <a:pPr>
              <a:buFont typeface="Arial" pitchFamily="34" charset="0"/>
              <a:buChar char="•"/>
              <a:tabLst>
                <a:tab pos="914400" algn="l"/>
                <a:tab pos="1371600" algn="l"/>
                <a:tab pos="1828800" algn="l"/>
                <a:tab pos="2286000" algn="l"/>
              </a:tabLst>
            </a:pPr>
            <a:r>
              <a:rPr lang="en-US" sz="2000" dirty="0" smtClean="0">
                <a:latin typeface="+mj-lt"/>
                <a:cs typeface="Arial" charset="0"/>
              </a:rPr>
              <a:t>IRR</a:t>
            </a:r>
            <a:endParaRPr lang="en-US" sz="2000" dirty="0">
              <a:latin typeface="+mj-lt"/>
              <a:cs typeface="Arial" charset="0"/>
            </a:endParaRPr>
          </a:p>
          <a:p>
            <a:pPr>
              <a:buFont typeface="Arial" pitchFamily="34" charset="0"/>
              <a:buChar cha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Land </a:t>
            </a:r>
            <a:r>
              <a:rPr lang="en-US" sz="2000" dirty="0">
                <a:latin typeface="+mj-lt"/>
                <a:cs typeface="Arial" charset="0"/>
              </a:rPr>
              <a:t>Building Separate</a:t>
            </a:r>
          </a:p>
          <a:p>
            <a:pPr>
              <a:buFont typeface="Arial" pitchFamily="34" charset="0"/>
              <a:buChar cha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Finance </a:t>
            </a:r>
            <a:r>
              <a:rPr lang="en-US" sz="2000" dirty="0">
                <a:latin typeface="+mj-lt"/>
                <a:cs typeface="Arial" charset="0"/>
              </a:rPr>
              <a:t>Lease – Initial Recognition : FV or PV of  </a:t>
            </a:r>
          </a:p>
          <a:p>
            <a:pPr>
              <a:tabLst>
                <a:tab pos="914400" algn="l"/>
                <a:tab pos="1371600" algn="l"/>
                <a:tab pos="1828800" algn="l"/>
                <a:tab pos="2286000" algn="l"/>
              </a:tabLst>
            </a:pPr>
            <a:r>
              <a:rPr lang="en-US" sz="2000" dirty="0">
                <a:latin typeface="+mj-lt"/>
                <a:cs typeface="Arial" charset="0"/>
              </a:rPr>
              <a:t> </a:t>
            </a:r>
            <a:r>
              <a:rPr lang="en-US" sz="2000" dirty="0" smtClean="0">
                <a:latin typeface="+mj-lt"/>
                <a:cs typeface="Arial" charset="0"/>
              </a:rPr>
              <a:t>         minimum </a:t>
            </a:r>
            <a:r>
              <a:rPr lang="en-US" sz="2000" dirty="0">
                <a:latin typeface="+mj-lt"/>
                <a:cs typeface="Arial" charset="0"/>
              </a:rPr>
              <a:t>lease payments</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Disclose </a:t>
            </a:r>
            <a:r>
              <a:rPr lang="en-US" sz="2000" dirty="0">
                <a:latin typeface="+mj-lt"/>
                <a:cs typeface="Arial" charset="0"/>
              </a:rPr>
              <a:t>Assets = Liability – Direct cost incurred</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Subsequent </a:t>
            </a:r>
            <a:r>
              <a:rPr lang="en-US" sz="2000" dirty="0">
                <a:latin typeface="+mj-lt"/>
                <a:cs typeface="Arial" charset="0"/>
              </a:rPr>
              <a:t>measurement – apportion finance cost and  </a:t>
            </a:r>
          </a:p>
          <a:p>
            <a:pPr>
              <a:tabLst>
                <a:tab pos="914400" algn="l"/>
                <a:tab pos="1371600" algn="l"/>
                <a:tab pos="1828800" algn="l"/>
                <a:tab pos="2286000" algn="l"/>
              </a:tabLst>
            </a:pPr>
            <a:r>
              <a:rPr lang="en-US" sz="2000" dirty="0">
                <a:latin typeface="+mj-lt"/>
                <a:cs typeface="Arial" charset="0"/>
              </a:rPr>
              <a:t>                  repayments</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Brokerage </a:t>
            </a:r>
            <a:r>
              <a:rPr lang="en-US" sz="2000" dirty="0">
                <a:latin typeface="+mj-lt"/>
                <a:cs typeface="Arial" charset="0"/>
              </a:rPr>
              <a:t>– expense in P&amp;L for </a:t>
            </a:r>
            <a:r>
              <a:rPr lang="en-US" sz="2000" dirty="0" err="1">
                <a:latin typeface="+mj-lt"/>
                <a:cs typeface="Arial" charset="0"/>
              </a:rPr>
              <a:t>lessor</a:t>
            </a:r>
            <a:r>
              <a:rPr lang="en-US" sz="2000" dirty="0">
                <a:latin typeface="+mj-lt"/>
                <a:cs typeface="Arial" charset="0"/>
              </a:rPr>
              <a:t> and capitalize </a:t>
            </a:r>
          </a:p>
          <a:p>
            <a:pPr>
              <a:tabLst>
                <a:tab pos="914400" algn="l"/>
                <a:tab pos="1371600" algn="l"/>
                <a:tab pos="1828800" algn="l"/>
                <a:tab pos="2286000" algn="l"/>
              </a:tabLst>
            </a:pPr>
            <a:r>
              <a:rPr lang="en-US" sz="2000" dirty="0">
                <a:latin typeface="+mj-lt"/>
                <a:cs typeface="Arial" charset="0"/>
              </a:rPr>
              <a:t>                  for lessee</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Operating </a:t>
            </a:r>
            <a:r>
              <a:rPr lang="en-US" sz="2000" dirty="0">
                <a:latin typeface="+mj-lt"/>
                <a:cs typeface="Arial" charset="0"/>
              </a:rPr>
              <a:t>Leases – Income and Expense over straight </a:t>
            </a:r>
          </a:p>
          <a:p>
            <a:pPr>
              <a:tabLst>
                <a:tab pos="914400" algn="l"/>
                <a:tab pos="1371600" algn="l"/>
                <a:tab pos="1828800" algn="l"/>
                <a:tab pos="2286000" algn="l"/>
              </a:tabLst>
            </a:pPr>
            <a:r>
              <a:rPr lang="en-US" sz="2000" dirty="0">
                <a:latin typeface="+mj-lt"/>
                <a:cs typeface="Arial" charset="0"/>
              </a:rPr>
              <a:t>                  line method</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Brokerage </a:t>
            </a:r>
            <a:r>
              <a:rPr lang="en-US" sz="2000" dirty="0">
                <a:latin typeface="+mj-lt"/>
                <a:cs typeface="Arial" charset="0"/>
              </a:rPr>
              <a:t>over lease term</a:t>
            </a:r>
          </a:p>
          <a:p>
            <a:pPr>
              <a:tabLst>
                <a:tab pos="914400" algn="l"/>
                <a:tab pos="1371600" algn="l"/>
                <a:tab pos="1828800" algn="l"/>
                <a:tab pos="2286000" algn="l"/>
              </a:tabLst>
            </a:pPr>
            <a:endParaRPr lang="en-US" sz="2000" dirty="0">
              <a:latin typeface="+mj-lt"/>
              <a:cs typeface="Arial" charset="0"/>
            </a:endParaRPr>
          </a:p>
          <a:p>
            <a:pPr>
              <a:buFont typeface="Arial" pitchFamily="34" charset="0"/>
              <a:buChar char="•"/>
              <a:tabLst>
                <a:tab pos="914400" algn="l"/>
                <a:tab pos="1371600" algn="l"/>
                <a:tab pos="1828800" algn="l"/>
                <a:tab pos="2286000" algn="l"/>
              </a:tabLst>
            </a:pPr>
            <a:r>
              <a:rPr lang="en-US" sz="2000" dirty="0" smtClean="0">
                <a:latin typeface="+mj-lt"/>
                <a:cs typeface="Arial" charset="0"/>
              </a:rPr>
              <a:t>Depreciation </a:t>
            </a:r>
            <a:r>
              <a:rPr lang="en-US" sz="2000" dirty="0">
                <a:latin typeface="+mj-lt"/>
                <a:cs typeface="Arial" charset="0"/>
              </a:rPr>
              <a:t>to be provided</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304800"/>
            <a:ext cx="7543800" cy="1143000"/>
          </a:xfrm>
        </p:spPr>
        <p:txBody>
          <a:bodyPr/>
          <a:lstStyle/>
          <a:p>
            <a:pPr eaLnBrk="1" hangingPunct="1"/>
            <a:r>
              <a:rPr lang="en-US" dirty="0" smtClean="0"/>
              <a:t>Standards under discussion :</a:t>
            </a:r>
          </a:p>
        </p:txBody>
      </p:sp>
      <p:graphicFrame>
        <p:nvGraphicFramePr>
          <p:cNvPr id="167121" name="Group 209"/>
          <p:cNvGraphicFramePr>
            <a:graphicFrameLocks noGrp="1"/>
          </p:cNvGraphicFramePr>
          <p:nvPr>
            <p:ph idx="1"/>
          </p:nvPr>
        </p:nvGraphicFramePr>
        <p:xfrm>
          <a:off x="990600" y="1600200"/>
          <a:ext cx="7647305" cy="4183380"/>
        </p:xfrm>
        <a:graphic>
          <a:graphicData uri="http://schemas.openxmlformats.org/drawingml/2006/table">
            <a:tbl>
              <a:tblPr/>
              <a:tblGrid>
                <a:gridCol w="3962400"/>
                <a:gridCol w="1676400"/>
                <a:gridCol w="1800225"/>
                <a:gridCol w="208280"/>
              </a:tblGrid>
              <a:tr h="1028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Description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Indian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GAAP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IFRS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cap="fla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–Recognition and Measurement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AS30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IFRS 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 Presentation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AS31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IAS 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a:noFill/>
                    </a:lnB>
                    <a:lnTlToBr>
                      <a:noFill/>
                    </a:lnTlToBr>
                    <a:lnBlToTr>
                      <a:noFill/>
                    </a:lnBlToTr>
                    <a:noFill/>
                  </a:tcPr>
                </a:tc>
              </a:tr>
              <a:tr h="102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Financial Instruments – Disclosures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Times New Roman" pitchFamily="18" charset="0"/>
                          <a:ea typeface="Arial Unicode MS" pitchFamily="34" charset="-128"/>
                          <a:cs typeface="Times New Roman" pitchFamily="18" charset="0"/>
                        </a:rPr>
                        <a:t>AS32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IFRS 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sm" len="sm"/>
                      <a:tailEnd type="none" w="sm" len="sm"/>
                    </a:lnL>
                    <a:lnR cap="flat">
                      <a:noFill/>
                    </a:lnR>
                    <a:lnT>
                      <a:noFill/>
                    </a:lnT>
                    <a:lnB cap="flat">
                      <a:noFill/>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81000" y="1600200"/>
            <a:ext cx="8763000" cy="4572000"/>
          </a:xfrm>
        </p:spPr>
        <p:txBody>
          <a:bodyPr>
            <a:normAutofit fontScale="92500" lnSpcReduction="20000"/>
          </a:bodyPr>
          <a:lstStyle/>
          <a:p>
            <a:pPr marL="609600" indent="-609600" eaLnBrk="1" hangingPunct="1">
              <a:lnSpc>
                <a:spcPct val="80000"/>
              </a:lnSpc>
              <a:buFont typeface="Wingdings" pitchFamily="2" charset="2"/>
              <a:buNone/>
            </a:pPr>
            <a:r>
              <a:rPr lang="en-US" sz="2800" dirty="0" smtClean="0">
                <a:solidFill>
                  <a:srgbClr val="000000"/>
                </a:solidFill>
                <a:ea typeface="Arial Unicode MS" pitchFamily="34" charset="-128"/>
                <a:cs typeface="Arial Unicode MS" pitchFamily="34" charset="-128"/>
              </a:rPr>
              <a:t>Basic Principles underlying these Standards</a:t>
            </a:r>
          </a:p>
          <a:p>
            <a:pPr marL="609600" indent="-609600" eaLnBrk="1" hangingPunct="1">
              <a:lnSpc>
                <a:spcPct val="80000"/>
              </a:lnSpc>
              <a:buFont typeface="Wingdings" pitchFamily="2" charset="2"/>
              <a:buNone/>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Fair Value Concept</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Present Value method</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Effective Interest Method</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IRR and Amortised Value</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Substance over form - Presentation</a:t>
            </a:r>
          </a:p>
          <a:p>
            <a:pPr marL="609600" indent="-609600" eaLnBrk="1" hangingPunct="1">
              <a:lnSpc>
                <a:spcPct val="80000"/>
              </a:lnSpc>
              <a:buFont typeface="Wingdings" pitchFamily="2" charset="2"/>
              <a:buAutoNum type="alphaLcParenBoth"/>
            </a:pPr>
            <a:endParaRPr lang="en-US" sz="28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AutoNum type="alphaLcParenBoth"/>
            </a:pPr>
            <a:r>
              <a:rPr lang="en-US" sz="2800" dirty="0" smtClean="0">
                <a:solidFill>
                  <a:srgbClr val="000000"/>
                </a:solidFill>
                <a:ea typeface="Arial Unicode MS" pitchFamily="34" charset="-128"/>
                <a:cs typeface="Arial Unicode MS" pitchFamily="34" charset="-128"/>
              </a:rPr>
              <a:t>Off Balance Sheet Items will be </a:t>
            </a:r>
            <a:r>
              <a:rPr lang="en-US" sz="2800" dirty="0" err="1" smtClean="0">
                <a:solidFill>
                  <a:srgbClr val="000000"/>
                </a:solidFill>
                <a:ea typeface="Arial Unicode MS" pitchFamily="34" charset="-128"/>
                <a:cs typeface="Arial Unicode MS" pitchFamily="34" charset="-128"/>
              </a:rPr>
              <a:t>recognised</a:t>
            </a:r>
            <a:endParaRPr lang="en-US" sz="2800" dirty="0" smtClean="0">
              <a:solidFill>
                <a:srgbClr val="000000"/>
              </a:solidFill>
              <a:ea typeface="Arial Unicode MS" pitchFamily="34" charset="-128"/>
              <a:cs typeface="Arial Unicode MS" pitchFamily="34" charset="-128"/>
            </a:endParaRP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2209800" y="0"/>
            <a:ext cx="4876800" cy="1752600"/>
          </a:xfrm>
        </p:spPr>
        <p:txBody>
          <a:bodyPr/>
          <a:lstStyle/>
          <a:p>
            <a:pPr eaLnBrk="1" hangingPunct="1">
              <a:defRPr/>
            </a:pPr>
            <a:r>
              <a:rPr lang="en-US" dirty="0" smtClean="0"/>
              <a:t>What is a Financial Instrument (FI) ??</a:t>
            </a:r>
          </a:p>
        </p:txBody>
      </p:sp>
      <p:pic>
        <p:nvPicPr>
          <p:cNvPr id="19459" name="Picture 6"/>
          <p:cNvPicPr>
            <a:picLocks noChangeAspect="1" noChangeArrowheads="1"/>
          </p:cNvPicPr>
          <p:nvPr/>
        </p:nvPicPr>
        <p:blipFill>
          <a:blip r:embed="rId2" cstate="print"/>
          <a:srcRect/>
          <a:stretch>
            <a:fillRect/>
          </a:stretch>
        </p:blipFill>
        <p:spPr bwMode="auto">
          <a:xfrm>
            <a:off x="2438400" y="1752600"/>
            <a:ext cx="42672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Financial Instrument (FI)</a:t>
            </a:r>
          </a:p>
        </p:txBody>
      </p:sp>
      <p:sp>
        <p:nvSpPr>
          <p:cNvPr id="20483"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pPr>
            <a:r>
              <a:rPr lang="en-US" sz="2400" dirty="0" smtClean="0"/>
              <a:t>	Any contract :</a:t>
            </a:r>
          </a:p>
          <a:p>
            <a:pPr eaLnBrk="1" hangingPunct="1">
              <a:lnSpc>
                <a:spcPct val="90000"/>
              </a:lnSpc>
            </a:pPr>
            <a:r>
              <a:rPr lang="en-US" sz="2400" dirty="0" smtClean="0"/>
              <a:t>That creates a Financial Asset (FA) for one entity</a:t>
            </a:r>
          </a:p>
          <a:p>
            <a:pPr eaLnBrk="1" hangingPunct="1">
              <a:lnSpc>
                <a:spcPct val="90000"/>
              </a:lnSpc>
              <a:buFont typeface="Wingdings" pitchFamily="2" charset="2"/>
              <a:buNone/>
            </a:pPr>
            <a:r>
              <a:rPr lang="en-US" sz="2400" dirty="0" smtClean="0"/>
              <a:t>	And</a:t>
            </a:r>
          </a:p>
          <a:p>
            <a:pPr eaLnBrk="1" hangingPunct="1">
              <a:lnSpc>
                <a:spcPct val="90000"/>
              </a:lnSpc>
            </a:pPr>
            <a:r>
              <a:rPr lang="en-US" sz="2400" dirty="0" smtClean="0"/>
              <a:t>Creates Either a Financial Liability (FL) or Equity (E) for other entity</a:t>
            </a:r>
            <a:br>
              <a:rPr lang="en-US" sz="2400" dirty="0" smtClean="0"/>
            </a:br>
            <a:r>
              <a:rPr lang="en-US" sz="2400" dirty="0" smtClean="0"/>
              <a:t/>
            </a:r>
            <a:br>
              <a:rPr lang="en-US" sz="2400" dirty="0" smtClean="0"/>
            </a:b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Example Financial Instrument (FI)</a:t>
            </a:r>
          </a:p>
        </p:txBody>
      </p:sp>
      <p:sp>
        <p:nvSpPr>
          <p:cNvPr id="21507" name="TextBox 4"/>
          <p:cNvSpPr txBox="1">
            <a:spLocks noChangeArrowheads="1"/>
          </p:cNvSpPr>
          <p:nvPr/>
        </p:nvSpPr>
        <p:spPr bwMode="auto">
          <a:xfrm>
            <a:off x="1828800" y="1600200"/>
            <a:ext cx="1828800" cy="457200"/>
          </a:xfrm>
          <a:prstGeom prst="rect">
            <a:avLst/>
          </a:prstGeom>
          <a:solidFill>
            <a:schemeClr val="accent1"/>
          </a:solidFill>
          <a:ln w="9525">
            <a:noFill/>
            <a:miter lim="800000"/>
            <a:headEnd/>
            <a:tailEnd/>
          </a:ln>
        </p:spPr>
        <p:txBody>
          <a:bodyPr>
            <a:spAutoFit/>
          </a:bodyPr>
          <a:lstStyle/>
          <a:p>
            <a:pPr algn="ctr"/>
            <a:r>
              <a:rPr lang="en-US" b="0"/>
              <a:t>Entity A</a:t>
            </a:r>
          </a:p>
        </p:txBody>
      </p:sp>
      <p:sp>
        <p:nvSpPr>
          <p:cNvPr id="21508" name="TextBox 5"/>
          <p:cNvSpPr txBox="1">
            <a:spLocks noChangeArrowheads="1"/>
          </p:cNvSpPr>
          <p:nvPr/>
        </p:nvSpPr>
        <p:spPr bwMode="auto">
          <a:xfrm>
            <a:off x="5943600" y="1600200"/>
            <a:ext cx="1828800" cy="457200"/>
          </a:xfrm>
          <a:prstGeom prst="rect">
            <a:avLst/>
          </a:prstGeom>
          <a:solidFill>
            <a:schemeClr val="accent1"/>
          </a:solidFill>
          <a:ln w="9525" algn="ctr">
            <a:noFill/>
            <a:miter lim="800000"/>
            <a:headEnd/>
            <a:tailEnd/>
          </a:ln>
        </p:spPr>
        <p:txBody>
          <a:bodyPr>
            <a:spAutoFit/>
          </a:bodyPr>
          <a:lstStyle/>
          <a:p>
            <a:pPr algn="ctr"/>
            <a:r>
              <a:rPr lang="en-US" b="0"/>
              <a:t>Entity B</a:t>
            </a:r>
          </a:p>
        </p:txBody>
      </p:sp>
      <p:sp>
        <p:nvSpPr>
          <p:cNvPr id="21509" name="TextBox 4"/>
          <p:cNvSpPr txBox="1">
            <a:spLocks noChangeArrowheads="1"/>
          </p:cNvSpPr>
          <p:nvPr/>
        </p:nvSpPr>
        <p:spPr bwMode="auto">
          <a:xfrm>
            <a:off x="1447800" y="2438400"/>
            <a:ext cx="2667000" cy="466725"/>
          </a:xfrm>
          <a:prstGeom prst="rect">
            <a:avLst/>
          </a:prstGeom>
          <a:noFill/>
          <a:ln w="9525">
            <a:solidFill>
              <a:schemeClr val="tx2"/>
            </a:solidFill>
            <a:miter lim="800000"/>
            <a:headEnd/>
            <a:tailEnd/>
          </a:ln>
        </p:spPr>
        <p:txBody>
          <a:bodyPr>
            <a:spAutoFit/>
          </a:bodyPr>
          <a:lstStyle/>
          <a:p>
            <a:r>
              <a:rPr lang="en-US" b="0"/>
              <a:t>Loan Given ( FA )</a:t>
            </a:r>
          </a:p>
        </p:txBody>
      </p:sp>
      <p:sp>
        <p:nvSpPr>
          <p:cNvPr id="21510" name="TextBox 4"/>
          <p:cNvSpPr txBox="1">
            <a:spLocks noChangeArrowheads="1"/>
          </p:cNvSpPr>
          <p:nvPr/>
        </p:nvSpPr>
        <p:spPr bwMode="auto">
          <a:xfrm>
            <a:off x="1447800" y="3352800"/>
            <a:ext cx="2667000" cy="466725"/>
          </a:xfrm>
          <a:prstGeom prst="rect">
            <a:avLst/>
          </a:prstGeom>
          <a:noFill/>
          <a:ln w="9525" algn="ctr">
            <a:solidFill>
              <a:schemeClr val="tx2"/>
            </a:solidFill>
            <a:miter lim="800000"/>
            <a:headEnd/>
            <a:tailEnd/>
          </a:ln>
        </p:spPr>
        <p:txBody>
          <a:bodyPr>
            <a:spAutoFit/>
          </a:bodyPr>
          <a:lstStyle/>
          <a:p>
            <a:r>
              <a:rPr lang="en-US" b="0"/>
              <a:t>Debtor ( FA )</a:t>
            </a:r>
          </a:p>
        </p:txBody>
      </p:sp>
      <p:sp>
        <p:nvSpPr>
          <p:cNvPr id="21511" name="TextBox 4"/>
          <p:cNvSpPr txBox="1">
            <a:spLocks noChangeArrowheads="1"/>
          </p:cNvSpPr>
          <p:nvPr/>
        </p:nvSpPr>
        <p:spPr bwMode="auto">
          <a:xfrm>
            <a:off x="1447800" y="4267200"/>
            <a:ext cx="2667000" cy="466725"/>
          </a:xfrm>
          <a:prstGeom prst="rect">
            <a:avLst/>
          </a:prstGeom>
          <a:noFill/>
          <a:ln w="9525" algn="ctr">
            <a:solidFill>
              <a:schemeClr val="tx2"/>
            </a:solidFill>
            <a:miter lim="800000"/>
            <a:headEnd/>
            <a:tailEnd/>
          </a:ln>
        </p:spPr>
        <p:txBody>
          <a:bodyPr>
            <a:spAutoFit/>
          </a:bodyPr>
          <a:lstStyle/>
          <a:p>
            <a:r>
              <a:rPr lang="en-US" b="0"/>
              <a:t>Shares of B ( FA )</a:t>
            </a:r>
          </a:p>
        </p:txBody>
      </p:sp>
      <p:sp>
        <p:nvSpPr>
          <p:cNvPr id="21512" name="TextBox 4"/>
          <p:cNvSpPr txBox="1">
            <a:spLocks noChangeArrowheads="1"/>
          </p:cNvSpPr>
          <p:nvPr/>
        </p:nvSpPr>
        <p:spPr bwMode="auto">
          <a:xfrm>
            <a:off x="1447800" y="5181600"/>
            <a:ext cx="2667000" cy="466725"/>
          </a:xfrm>
          <a:prstGeom prst="rect">
            <a:avLst/>
          </a:prstGeom>
          <a:noFill/>
          <a:ln w="9525" algn="ctr">
            <a:solidFill>
              <a:schemeClr val="tx2"/>
            </a:solidFill>
            <a:miter lim="800000"/>
            <a:headEnd/>
            <a:tailEnd/>
          </a:ln>
        </p:spPr>
        <p:txBody>
          <a:bodyPr>
            <a:spAutoFit/>
          </a:bodyPr>
          <a:lstStyle/>
          <a:p>
            <a:r>
              <a:rPr lang="en-US" b="0"/>
              <a:t>Debentures ( FA )</a:t>
            </a:r>
          </a:p>
        </p:txBody>
      </p:sp>
      <p:sp>
        <p:nvSpPr>
          <p:cNvPr id="21513" name="TextBox 4"/>
          <p:cNvSpPr txBox="1">
            <a:spLocks noChangeArrowheads="1"/>
          </p:cNvSpPr>
          <p:nvPr/>
        </p:nvSpPr>
        <p:spPr bwMode="auto">
          <a:xfrm>
            <a:off x="5562600" y="2438400"/>
            <a:ext cx="2667000" cy="466725"/>
          </a:xfrm>
          <a:prstGeom prst="rect">
            <a:avLst/>
          </a:prstGeom>
          <a:noFill/>
          <a:ln w="9525" algn="ctr">
            <a:solidFill>
              <a:schemeClr val="tx2"/>
            </a:solidFill>
            <a:miter lim="800000"/>
            <a:headEnd/>
            <a:tailEnd/>
          </a:ln>
        </p:spPr>
        <p:txBody>
          <a:bodyPr>
            <a:spAutoFit/>
          </a:bodyPr>
          <a:lstStyle/>
          <a:p>
            <a:r>
              <a:rPr lang="en-US" b="0"/>
              <a:t>Loan Taken ( FL )</a:t>
            </a:r>
          </a:p>
        </p:txBody>
      </p:sp>
      <p:sp>
        <p:nvSpPr>
          <p:cNvPr id="21514" name="TextBox 4"/>
          <p:cNvSpPr txBox="1">
            <a:spLocks noChangeArrowheads="1"/>
          </p:cNvSpPr>
          <p:nvPr/>
        </p:nvSpPr>
        <p:spPr bwMode="auto">
          <a:xfrm>
            <a:off x="5562600" y="3352800"/>
            <a:ext cx="2667000" cy="466725"/>
          </a:xfrm>
          <a:prstGeom prst="rect">
            <a:avLst/>
          </a:prstGeom>
          <a:noFill/>
          <a:ln w="9525" algn="ctr">
            <a:solidFill>
              <a:schemeClr val="tx2"/>
            </a:solidFill>
            <a:miter lim="800000"/>
            <a:headEnd/>
            <a:tailEnd/>
          </a:ln>
        </p:spPr>
        <p:txBody>
          <a:bodyPr>
            <a:spAutoFit/>
          </a:bodyPr>
          <a:lstStyle/>
          <a:p>
            <a:r>
              <a:rPr lang="en-US" b="0"/>
              <a:t>Creditor ( FL )</a:t>
            </a:r>
          </a:p>
        </p:txBody>
      </p:sp>
      <p:sp>
        <p:nvSpPr>
          <p:cNvPr id="21515" name="TextBox 4"/>
          <p:cNvSpPr txBox="1">
            <a:spLocks noChangeArrowheads="1"/>
          </p:cNvSpPr>
          <p:nvPr/>
        </p:nvSpPr>
        <p:spPr bwMode="auto">
          <a:xfrm>
            <a:off x="5562600" y="4267200"/>
            <a:ext cx="2667000" cy="466725"/>
          </a:xfrm>
          <a:prstGeom prst="rect">
            <a:avLst/>
          </a:prstGeom>
          <a:noFill/>
          <a:ln w="9525" algn="ctr">
            <a:solidFill>
              <a:schemeClr val="tx2"/>
            </a:solidFill>
            <a:miter lim="800000"/>
            <a:headEnd/>
            <a:tailEnd/>
          </a:ln>
        </p:spPr>
        <p:txBody>
          <a:bodyPr>
            <a:spAutoFit/>
          </a:bodyPr>
          <a:lstStyle/>
          <a:p>
            <a:r>
              <a:rPr lang="en-US" b="0"/>
              <a:t>Equities </a:t>
            </a:r>
          </a:p>
        </p:txBody>
      </p:sp>
      <p:sp>
        <p:nvSpPr>
          <p:cNvPr id="21516" name="TextBox 4"/>
          <p:cNvSpPr txBox="1">
            <a:spLocks noChangeArrowheads="1"/>
          </p:cNvSpPr>
          <p:nvPr/>
        </p:nvSpPr>
        <p:spPr bwMode="auto">
          <a:xfrm>
            <a:off x="5562600" y="5181600"/>
            <a:ext cx="2667000" cy="466725"/>
          </a:xfrm>
          <a:prstGeom prst="rect">
            <a:avLst/>
          </a:prstGeom>
          <a:noFill/>
          <a:ln w="9525" algn="ctr">
            <a:solidFill>
              <a:schemeClr val="tx2"/>
            </a:solidFill>
            <a:miter lim="800000"/>
            <a:headEnd/>
            <a:tailEnd/>
          </a:ln>
        </p:spPr>
        <p:txBody>
          <a:bodyPr>
            <a:spAutoFit/>
          </a:bodyPr>
          <a:lstStyle/>
          <a:p>
            <a:r>
              <a:rPr lang="en-US" b="0"/>
              <a:t>Debentures ( FL )</a:t>
            </a:r>
          </a:p>
        </p:txBody>
      </p:sp>
      <p:sp>
        <p:nvSpPr>
          <p:cNvPr id="21517" name="AutoShape 15"/>
          <p:cNvSpPr>
            <a:spLocks noChangeArrowheads="1"/>
          </p:cNvSpPr>
          <p:nvPr/>
        </p:nvSpPr>
        <p:spPr bwMode="auto">
          <a:xfrm>
            <a:off x="4419600" y="24384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18" name="AutoShape 16"/>
          <p:cNvSpPr>
            <a:spLocks noChangeArrowheads="1"/>
          </p:cNvSpPr>
          <p:nvPr/>
        </p:nvSpPr>
        <p:spPr bwMode="auto">
          <a:xfrm>
            <a:off x="4419600" y="33528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19" name="AutoShape 17"/>
          <p:cNvSpPr>
            <a:spLocks noChangeArrowheads="1"/>
          </p:cNvSpPr>
          <p:nvPr/>
        </p:nvSpPr>
        <p:spPr bwMode="auto">
          <a:xfrm>
            <a:off x="4419600" y="42672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21520" name="AutoShape 18"/>
          <p:cNvSpPr>
            <a:spLocks noChangeArrowheads="1"/>
          </p:cNvSpPr>
          <p:nvPr/>
        </p:nvSpPr>
        <p:spPr bwMode="auto">
          <a:xfrm>
            <a:off x="4419600" y="51816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18" name="TextBox 17"/>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idx="4294967295"/>
          </p:nvPr>
        </p:nvSpPr>
        <p:spPr>
          <a:xfrm>
            <a:off x="2362200" y="0"/>
            <a:ext cx="4343400" cy="2133600"/>
          </a:xfrm>
        </p:spPr>
        <p:txBody>
          <a:bodyPr/>
          <a:lstStyle/>
          <a:p>
            <a:pPr eaLnBrk="1" hangingPunct="1">
              <a:defRPr/>
            </a:pPr>
            <a:r>
              <a:rPr lang="en-US" dirty="0" smtClean="0"/>
              <a:t>What is a Financial Asset (FA) ??</a:t>
            </a:r>
          </a:p>
        </p:txBody>
      </p:sp>
      <p:pic>
        <p:nvPicPr>
          <p:cNvPr id="22531" name="Picture 4"/>
          <p:cNvPicPr>
            <a:picLocks noChangeAspect="1" noChangeArrowheads="1"/>
          </p:cNvPicPr>
          <p:nvPr/>
        </p:nvPicPr>
        <p:blipFill>
          <a:blip r:embed="rId2" cstate="print"/>
          <a:srcRect/>
          <a:stretch>
            <a:fillRect/>
          </a:stretch>
        </p:blipFill>
        <p:spPr bwMode="auto">
          <a:xfrm>
            <a:off x="2362200" y="2133600"/>
            <a:ext cx="41148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Financial Asset (FA)</a:t>
            </a:r>
          </a:p>
        </p:txBody>
      </p:sp>
      <p:sp>
        <p:nvSpPr>
          <p:cNvPr id="23555"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Any asset that is:</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Cash</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Equity of another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Right to receive cash or any other FA</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Right to exchange FA or FL</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2057400" y="0"/>
            <a:ext cx="4418013" cy="2819400"/>
          </a:xfrm>
          <a:prstGeom prst="rect">
            <a:avLst/>
          </a:prstGeom>
          <a:noFill/>
          <a:ln w="9525">
            <a:noFill/>
            <a:miter lim="800000"/>
            <a:headEnd/>
            <a:tailEnd/>
          </a:ln>
        </p:spPr>
        <p:txBody>
          <a:bodyPr lIns="92075" tIns="46038" rIns="92075" bIns="46038" anchor="ctr"/>
          <a:lstStyle/>
          <a:p>
            <a:pPr algn="ctr">
              <a:defRPr/>
            </a:pPr>
            <a:r>
              <a:rPr lang="en-US" sz="4400" b="0" dirty="0">
                <a:solidFill>
                  <a:schemeClr val="tx2"/>
                </a:solidFill>
                <a:effectLst>
                  <a:outerShdw blurRad="38100" dist="38100" dir="2700000" algn="tl">
                    <a:srgbClr val="000000"/>
                  </a:outerShdw>
                </a:effectLst>
              </a:rPr>
              <a:t>What is a Financial Liability (FL) ??</a:t>
            </a:r>
          </a:p>
        </p:txBody>
      </p:sp>
      <p:pic>
        <p:nvPicPr>
          <p:cNvPr id="24579" name="Picture 5"/>
          <p:cNvPicPr>
            <a:picLocks noChangeAspect="1" noChangeArrowheads="1"/>
          </p:cNvPicPr>
          <p:nvPr/>
        </p:nvPicPr>
        <p:blipFill>
          <a:blip r:embed="rId2" cstate="print"/>
          <a:srcRect/>
          <a:stretch>
            <a:fillRect/>
          </a:stretch>
        </p:blipFill>
        <p:spPr bwMode="auto">
          <a:xfrm>
            <a:off x="2209800" y="2971800"/>
            <a:ext cx="4229100" cy="2816225"/>
          </a:xfrm>
          <a:prstGeom prst="rect">
            <a:avLst/>
          </a:prstGeom>
          <a:noFill/>
          <a:ln w="12700" cap="sq">
            <a:noFill/>
            <a:miter lim="800000"/>
            <a:headEnd type="none" w="sm" len="sm"/>
            <a:tailEnd type="none" w="sm" len="sm"/>
          </a:ln>
        </p:spPr>
      </p:pic>
      <p:sp>
        <p:nvSpPr>
          <p:cNvPr id="6" name="TextBox 5"/>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Financial Liability (FL)</a:t>
            </a:r>
          </a:p>
        </p:txBody>
      </p:sp>
      <p:sp>
        <p:nvSpPr>
          <p:cNvPr id="25603"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Any liability that is:</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Contract to deliver cash or any FA of the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Exchange FA or FL with another entity</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Contract to settle by issuing own variable numbers of equity (for e.g. Conversion of a liability to Equity)</a:t>
            </a:r>
          </a:p>
          <a:p>
            <a:pPr marL="609600" indent="-609600" eaLnBrk="1" hangingPunct="1">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idx="4294967295"/>
          </p:nvPr>
        </p:nvSpPr>
        <p:spPr>
          <a:xfrm>
            <a:off x="1981200" y="0"/>
            <a:ext cx="4951412" cy="2057400"/>
          </a:xfrm>
        </p:spPr>
        <p:txBody>
          <a:bodyPr/>
          <a:lstStyle/>
          <a:p>
            <a:pPr eaLnBrk="1" hangingPunct="1">
              <a:defRPr/>
            </a:pPr>
            <a:r>
              <a:rPr lang="en-US" dirty="0" smtClean="0"/>
              <a:t>Classification of FA and FL</a:t>
            </a:r>
          </a:p>
        </p:txBody>
      </p:sp>
      <p:pic>
        <p:nvPicPr>
          <p:cNvPr id="26627" name="Picture 3" descr="images63"/>
          <p:cNvPicPr>
            <a:picLocks noChangeAspect="1" noChangeArrowheads="1"/>
          </p:cNvPicPr>
          <p:nvPr/>
        </p:nvPicPr>
        <p:blipFill>
          <a:blip r:embed="rId2" cstate="print"/>
          <a:srcRect/>
          <a:stretch>
            <a:fillRect/>
          </a:stretch>
        </p:blipFill>
        <p:spPr bwMode="auto">
          <a:xfrm>
            <a:off x="2209800" y="2057400"/>
            <a:ext cx="4114800" cy="3733800"/>
          </a:xfrm>
          <a:prstGeom prst="rect">
            <a:avLst/>
          </a:prstGeom>
          <a:noFill/>
          <a:ln w="9525">
            <a:noFill/>
            <a:miter lim="800000"/>
            <a:headEnd/>
            <a:tailEnd/>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7379" name="Rectangle 3"/>
          <p:cNvSpPr>
            <a:spLocks noChangeArrowheads="1"/>
          </p:cNvSpPr>
          <p:nvPr/>
        </p:nvSpPr>
        <p:spPr bwMode="auto">
          <a:xfrm>
            <a:off x="609600" y="609600"/>
            <a:ext cx="8382000" cy="5632311"/>
          </a:xfrm>
          <a:prstGeom prst="rect">
            <a:avLst/>
          </a:prstGeom>
          <a:noFill/>
          <a:ln w="9525" algn="ctr">
            <a:noFill/>
            <a:miter lim="800000"/>
            <a:headEnd/>
            <a:tailEnd/>
          </a:ln>
          <a:effectLst/>
        </p:spPr>
        <p:txBody>
          <a:bodyPr anchor="ctr">
            <a:spAutoFit/>
          </a:bodyPr>
          <a:lstStyle/>
          <a:p>
            <a:pPr>
              <a:buFont typeface="Arial" pitchFamily="34" charset="0"/>
              <a:buChar char="•"/>
              <a:tabLst>
                <a:tab pos="914400" algn="l"/>
                <a:tab pos="1371600" algn="l"/>
                <a:tab pos="1828800" algn="l"/>
                <a:tab pos="2286000" algn="l"/>
              </a:tabLst>
            </a:pPr>
            <a:r>
              <a:rPr lang="en-US" sz="2000" dirty="0" smtClean="0">
                <a:cs typeface="Arial" charset="0"/>
              </a:rPr>
              <a:t>Impairment </a:t>
            </a:r>
            <a:endParaRPr lang="en-US" sz="2000" dirty="0">
              <a:cs typeface="Arial" charset="0"/>
            </a:endParaRP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and Lease Back transaction</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Whether </a:t>
            </a:r>
            <a:r>
              <a:rPr lang="en-US" sz="2000" dirty="0">
                <a:cs typeface="Arial" charset="0"/>
              </a:rPr>
              <a:t>finance or operating lease</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If </a:t>
            </a:r>
            <a:r>
              <a:rPr lang="en-US" sz="2000" dirty="0">
                <a:cs typeface="Arial" charset="0"/>
              </a:rPr>
              <a:t>Finance Lease :</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Profit </a:t>
            </a:r>
            <a:r>
              <a:rPr lang="en-US" sz="2000" dirty="0">
                <a:cs typeface="Arial" charset="0"/>
              </a:rPr>
              <a:t>on sale deferred and amortised over </a:t>
            </a:r>
            <a:r>
              <a:rPr lang="en-US" sz="2000" dirty="0" smtClean="0">
                <a:cs typeface="Arial" charset="0"/>
              </a:rPr>
              <a:t>lease </a:t>
            </a:r>
            <a:r>
              <a:rPr lang="en-US" sz="2000" dirty="0">
                <a:cs typeface="Arial" charset="0"/>
              </a:rPr>
              <a:t>period </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If </a:t>
            </a:r>
            <a:r>
              <a:rPr lang="en-US" sz="2000" dirty="0">
                <a:cs typeface="Arial" charset="0"/>
              </a:rPr>
              <a:t>Operating Lease </a:t>
            </a:r>
          </a:p>
          <a:p>
            <a:pPr>
              <a:tabLst>
                <a:tab pos="914400" algn="l"/>
                <a:tab pos="1371600" algn="l"/>
                <a:tab pos="1828800" algn="l"/>
                <a:tab pos="2286000" algn="l"/>
              </a:tabLst>
            </a:pPr>
            <a:endParaRPr lang="en-US" sz="2000" dirty="0">
              <a:cs typeface="Arial" charset="0"/>
            </a:endParaRPr>
          </a:p>
          <a:p>
            <a:pPr>
              <a:tabLst>
                <a:tab pos="914400" algn="l"/>
                <a:tab pos="1371600" algn="l"/>
                <a:tab pos="1828800" algn="l"/>
                <a:tab pos="2286000" algn="l"/>
              </a:tabLst>
            </a:pPr>
            <a:r>
              <a:rPr lang="en-US" sz="2000" dirty="0" smtClean="0">
                <a:cs typeface="Arial" charset="0"/>
              </a:rPr>
              <a:t>Sales </a:t>
            </a:r>
            <a:r>
              <a:rPr lang="en-US" sz="2000" dirty="0">
                <a:cs typeface="Arial" charset="0"/>
              </a:rPr>
              <a:t>at Fair Value – recognize profit</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below fair value – profit/loss recognized – </a:t>
            </a:r>
            <a:r>
              <a:rPr lang="en-US" sz="2000" dirty="0" smtClean="0">
                <a:cs typeface="Arial" charset="0"/>
              </a:rPr>
              <a:t>if compensated </a:t>
            </a:r>
            <a:r>
              <a:rPr lang="en-US" sz="2000" dirty="0">
                <a:cs typeface="Arial" charset="0"/>
              </a:rPr>
              <a:t>by rentals – amortise</a:t>
            </a:r>
          </a:p>
          <a:p>
            <a:pPr>
              <a:tabLst>
                <a:tab pos="914400" algn="l"/>
                <a:tab pos="1371600" algn="l"/>
                <a:tab pos="1828800" algn="l"/>
                <a:tab pos="2286000" algn="l"/>
              </a:tabLst>
            </a:pPr>
            <a:endParaRPr lang="en-US" sz="2000" dirty="0">
              <a:cs typeface="Arial" charset="0"/>
            </a:endParaRPr>
          </a:p>
          <a:p>
            <a:pPr>
              <a:buFont typeface="Arial" pitchFamily="34" charset="0"/>
              <a:buChar char="•"/>
              <a:tabLst>
                <a:tab pos="914400" algn="l"/>
                <a:tab pos="1371600" algn="l"/>
                <a:tab pos="1828800" algn="l"/>
                <a:tab pos="2286000" algn="l"/>
              </a:tabLst>
            </a:pPr>
            <a:r>
              <a:rPr lang="en-US" sz="2000" dirty="0" smtClean="0">
                <a:cs typeface="Arial" charset="0"/>
              </a:rPr>
              <a:t>Sales </a:t>
            </a:r>
            <a:r>
              <a:rPr lang="en-US" sz="2000" dirty="0">
                <a:cs typeface="Arial" charset="0"/>
              </a:rPr>
              <a:t>above fair value – excess - amortise </a:t>
            </a:r>
            <a:r>
              <a:rPr lang="en-US" sz="2000" dirty="0" smtClean="0">
                <a:cs typeface="Arial" charset="0"/>
              </a:rPr>
              <a:t>over lease </a:t>
            </a:r>
            <a:r>
              <a:rPr lang="en-US" sz="2000" dirty="0">
                <a:cs typeface="Arial" charset="0"/>
              </a:rPr>
              <a:t>period </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14400" y="1524000"/>
            <a:ext cx="8229600" cy="5851525"/>
          </a:xfrm>
        </p:spPr>
        <p:txBody>
          <a:bodyPr>
            <a:normAutofit/>
          </a:bodyPr>
          <a:lstStyle/>
          <a:p>
            <a:pPr>
              <a:buFont typeface="Wingdings" pitchFamily="2" charset="2"/>
              <a:buChar char="§"/>
            </a:pPr>
            <a:r>
              <a:rPr lang="en-IN" sz="2400" dirty="0" smtClean="0"/>
              <a:t>Classification </a:t>
            </a:r>
          </a:p>
          <a:p>
            <a:pPr lvl="1">
              <a:buFont typeface="Wingdings" pitchFamily="2" charset="2"/>
              <a:buChar char="§"/>
            </a:pPr>
            <a:r>
              <a:rPr lang="en-IN" sz="2400" dirty="0" smtClean="0"/>
              <a:t>based on business model</a:t>
            </a:r>
          </a:p>
          <a:p>
            <a:pPr lvl="1">
              <a:buFont typeface="Wingdings" pitchFamily="2" charset="2"/>
              <a:buChar char="§"/>
            </a:pPr>
            <a:r>
              <a:rPr lang="en-IN" sz="2400" dirty="0" smtClean="0"/>
              <a:t>Characteristics of cash flow from contract</a:t>
            </a:r>
          </a:p>
          <a:p>
            <a:pPr lvl="1">
              <a:buNone/>
            </a:pPr>
            <a:r>
              <a:rPr lang="en-IN" sz="2400" dirty="0" smtClean="0"/>
              <a:t>Types</a:t>
            </a:r>
          </a:p>
          <a:p>
            <a:pPr lvl="1">
              <a:buNone/>
            </a:pPr>
            <a:r>
              <a:rPr lang="en-IN" sz="2400" dirty="0" smtClean="0"/>
              <a:t>FA that are subsequently measured at :</a:t>
            </a:r>
          </a:p>
          <a:p>
            <a:pPr marL="971550" lvl="1" indent="-514350">
              <a:buAutoNum type="arabicPeriod"/>
            </a:pPr>
            <a:r>
              <a:rPr lang="en-IN" sz="2400" dirty="0" smtClean="0"/>
              <a:t>Amortised Cost (Earlier HTM and LR)</a:t>
            </a:r>
          </a:p>
          <a:p>
            <a:pPr marL="971550" lvl="1" indent="-514350">
              <a:buAutoNum type="arabicPeriod"/>
            </a:pPr>
            <a:r>
              <a:rPr lang="en-IN" sz="2400" dirty="0" smtClean="0"/>
              <a:t>Fair Value through OCI (earlier AFS)</a:t>
            </a:r>
          </a:p>
          <a:p>
            <a:pPr marL="971550" lvl="1" indent="-514350">
              <a:buAutoNum type="arabicPeriod"/>
            </a:pPr>
            <a:r>
              <a:rPr lang="en-IN" sz="2400" dirty="0" smtClean="0"/>
              <a:t>Fair Value through PL (Earlier FVPL)</a:t>
            </a:r>
            <a:endParaRPr lang="en-IN" sz="2400" dirty="0"/>
          </a:p>
          <a:p>
            <a:pPr marL="971550" lvl="1" indent="-514350">
              <a:buAutoNum type="arabicPeriod"/>
            </a:pPr>
            <a:endParaRPr lang="en-IN" sz="2400" dirty="0" smtClean="0"/>
          </a:p>
          <a:p>
            <a:pPr>
              <a:buFont typeface="Wingdings" pitchFamily="2" charset="2"/>
              <a:buChar char="§"/>
            </a:pPr>
            <a:r>
              <a:rPr lang="en-IN" sz="2400" dirty="0" smtClean="0"/>
              <a:t>Classification can change if the business model changes</a:t>
            </a:r>
          </a:p>
          <a:p>
            <a:pPr>
              <a:buFont typeface="Wingdings" pitchFamily="2" charset="2"/>
              <a:buChar char="§"/>
            </a:pPr>
            <a:r>
              <a:rPr lang="en-IN" sz="2400" dirty="0" smtClean="0"/>
              <a:t>Entity cannot reclassify its liabilities</a:t>
            </a:r>
          </a:p>
          <a:p>
            <a:pPr marL="971550" lvl="1" indent="-514350">
              <a:buAutoNum type="arabicPeriod"/>
            </a:pPr>
            <a:endParaRPr lang="en-IN" sz="2400" dirty="0" smtClean="0"/>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Classification of FA and FL</a:t>
            </a:r>
          </a:p>
        </p:txBody>
      </p:sp>
      <p:sp>
        <p:nvSpPr>
          <p:cNvPr id="2765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Fair Value through OCI</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At </a:t>
            </a:r>
            <a:r>
              <a:rPr lang="en-US" sz="2400" dirty="0" err="1" smtClean="0">
                <a:solidFill>
                  <a:srgbClr val="000000"/>
                </a:solidFill>
                <a:ea typeface="Arial Unicode MS" pitchFamily="34" charset="-128"/>
                <a:cs typeface="Arial Unicode MS" pitchFamily="34" charset="-128"/>
              </a:rPr>
              <a:t>amortised</a:t>
            </a:r>
            <a:r>
              <a:rPr lang="en-US" sz="2400" dirty="0" smtClean="0">
                <a:solidFill>
                  <a:srgbClr val="000000"/>
                </a:solidFill>
                <a:ea typeface="Arial Unicode MS" pitchFamily="34" charset="-128"/>
                <a:cs typeface="Arial Unicode MS" pitchFamily="34" charset="-128"/>
              </a:rPr>
              <a:t> cost</a:t>
            </a:r>
          </a:p>
          <a:p>
            <a:pPr marL="609600" indent="-609600">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Fair Value through Profit and Loss (FVPL)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idx="4294967295"/>
          </p:nvPr>
        </p:nvSpPr>
        <p:spPr>
          <a:xfrm>
            <a:off x="2590800" y="0"/>
            <a:ext cx="4419600" cy="1600200"/>
          </a:xfrm>
        </p:spPr>
        <p:txBody>
          <a:bodyPr/>
          <a:lstStyle/>
          <a:p>
            <a:pPr eaLnBrk="1" hangingPunct="1">
              <a:defRPr/>
            </a:pPr>
            <a:r>
              <a:rPr lang="en-US" dirty="0" smtClean="0"/>
              <a:t>At </a:t>
            </a:r>
            <a:r>
              <a:rPr lang="en-US" dirty="0" err="1" smtClean="0"/>
              <a:t>amortised</a:t>
            </a:r>
            <a:r>
              <a:rPr lang="en-US" dirty="0" smtClean="0"/>
              <a:t> cost</a:t>
            </a:r>
          </a:p>
        </p:txBody>
      </p:sp>
      <p:pic>
        <p:nvPicPr>
          <p:cNvPr id="30723" name="Picture 3"/>
          <p:cNvPicPr>
            <a:picLocks noChangeAspect="1" noChangeArrowheads="1"/>
          </p:cNvPicPr>
          <p:nvPr/>
        </p:nvPicPr>
        <p:blipFill>
          <a:blip r:embed="rId2" cstate="print"/>
          <a:srcRect/>
          <a:stretch>
            <a:fillRect/>
          </a:stretch>
        </p:blipFill>
        <p:spPr bwMode="auto">
          <a:xfrm>
            <a:off x="2667000" y="1676400"/>
            <a:ext cx="41910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At </a:t>
            </a:r>
            <a:r>
              <a:rPr lang="en-US" dirty="0" err="1" smtClean="0"/>
              <a:t>Amortised</a:t>
            </a:r>
            <a:r>
              <a:rPr lang="en-US" dirty="0" smtClean="0"/>
              <a:t> Cost</a:t>
            </a:r>
          </a:p>
        </p:txBody>
      </p:sp>
      <p:sp>
        <p:nvSpPr>
          <p:cNvPr id="31747" name="Rectangle 3"/>
          <p:cNvSpPr>
            <a:spLocks noGrp="1" noChangeArrowheads="1"/>
          </p:cNvSpPr>
          <p:nvPr>
            <p:ph type="body" idx="1"/>
          </p:nvPr>
        </p:nvSpPr>
        <p:spPr>
          <a:xfrm>
            <a:off x="914400" y="1676400"/>
            <a:ext cx="7620000" cy="4343400"/>
          </a:xfrm>
        </p:spPr>
        <p:txBody>
          <a:bodyPr>
            <a:normAutofit/>
          </a:bodyPr>
          <a:lstStyle/>
          <a:p>
            <a:pPr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Includes debt / assets acquired by entity to hold till maturity</a:t>
            </a:r>
          </a:p>
          <a:p>
            <a:pPr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Having business model to collect </a:t>
            </a:r>
            <a:r>
              <a:rPr lang="en-US" sz="2400" dirty="0" err="1" smtClean="0">
                <a:solidFill>
                  <a:srgbClr val="000000"/>
                </a:solidFill>
                <a:ea typeface="Arial Unicode MS" pitchFamily="34" charset="-128"/>
                <a:cs typeface="Arial Unicode MS" pitchFamily="34" charset="-128"/>
              </a:rPr>
              <a:t>cashflows</a:t>
            </a:r>
            <a:endParaRPr lang="en-US" sz="2400" dirty="0" smtClean="0">
              <a:solidFill>
                <a:srgbClr val="000000"/>
              </a:solidFill>
              <a:ea typeface="Arial Unicode MS" pitchFamily="34" charset="-128"/>
              <a:cs typeface="Arial Unicode MS" pitchFamily="34" charset="-128"/>
            </a:endParaRPr>
          </a:p>
          <a:p>
            <a:pPr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a:p>
            <a:pPr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idx="4294967295"/>
          </p:nvPr>
        </p:nvSpPr>
        <p:spPr>
          <a:xfrm>
            <a:off x="2286000" y="228600"/>
            <a:ext cx="4495800" cy="1524000"/>
          </a:xfrm>
        </p:spPr>
        <p:txBody>
          <a:bodyPr/>
          <a:lstStyle/>
          <a:p>
            <a:pPr eaLnBrk="1" hangingPunct="1">
              <a:defRPr/>
            </a:pPr>
            <a:r>
              <a:rPr lang="en-US" b="1" dirty="0" smtClean="0"/>
              <a:t>Fair Value through OCI</a:t>
            </a:r>
          </a:p>
        </p:txBody>
      </p:sp>
      <p:pic>
        <p:nvPicPr>
          <p:cNvPr id="35843" name="Picture 3"/>
          <p:cNvPicPr>
            <a:picLocks noChangeAspect="1" noChangeArrowheads="1"/>
          </p:cNvPicPr>
          <p:nvPr/>
        </p:nvPicPr>
        <p:blipFill>
          <a:blip r:embed="rId2" cstate="print"/>
          <a:srcRect/>
          <a:stretch>
            <a:fillRect/>
          </a:stretch>
        </p:blipFill>
        <p:spPr bwMode="auto">
          <a:xfrm>
            <a:off x="2362200" y="1752600"/>
            <a:ext cx="40386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t>Fair Value through OCI</a:t>
            </a:r>
          </a:p>
        </p:txBody>
      </p:sp>
      <p:sp>
        <p:nvSpPr>
          <p:cNvPr id="36867"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Debt Instruments</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Business Model to collect cash flows and sale</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Equity Instruments not held for trading – can opt for irrevocable election</a:t>
            </a:r>
          </a:p>
          <a:p>
            <a:pPr marL="609600" indent="-609600" eaLnBrk="1" hangingPunct="1">
              <a:buFont typeface="Wingdings" pitchFamily="2" charset="2"/>
              <a:buAutoNum type="alphaLcParenBoth"/>
            </a:pPr>
            <a:endParaRPr lang="en-US" sz="2600" dirty="0" smtClean="0">
              <a:solidFill>
                <a:srgbClr val="000000"/>
              </a:solidFill>
              <a:ea typeface="Arial Unicode MS" pitchFamily="34" charset="-128"/>
              <a:cs typeface="Arial Unicode MS" pitchFamily="34" charset="-128"/>
            </a:endParaRPr>
          </a:p>
          <a:p>
            <a:pPr marL="609600" indent="-609600" eaLnBrk="1" hangingPunct="1">
              <a:buNone/>
            </a:pPr>
            <a:endParaRPr lang="en-US" sz="26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idx="4294967295"/>
          </p:nvPr>
        </p:nvSpPr>
        <p:spPr>
          <a:xfrm>
            <a:off x="2209800" y="0"/>
            <a:ext cx="4875212" cy="1981200"/>
          </a:xfrm>
        </p:spPr>
        <p:txBody>
          <a:bodyPr/>
          <a:lstStyle/>
          <a:p>
            <a:pPr eaLnBrk="1" hangingPunct="1">
              <a:defRPr/>
            </a:pPr>
            <a:r>
              <a:rPr lang="en-US" dirty="0" smtClean="0"/>
              <a:t>Fair Value through Profit or Loss (FVPL)</a:t>
            </a:r>
          </a:p>
        </p:txBody>
      </p:sp>
      <p:pic>
        <p:nvPicPr>
          <p:cNvPr id="28676" name="Picture 8"/>
          <p:cNvPicPr>
            <a:picLocks noChangeAspect="1" noChangeArrowheads="1"/>
          </p:cNvPicPr>
          <p:nvPr/>
        </p:nvPicPr>
        <p:blipFill>
          <a:blip r:embed="rId2" cstate="print"/>
          <a:srcRect/>
          <a:stretch>
            <a:fillRect/>
          </a:stretch>
        </p:blipFill>
        <p:spPr bwMode="auto">
          <a:xfrm>
            <a:off x="2819400" y="2133600"/>
            <a:ext cx="3200400" cy="32004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Fair Value through Profit or Loss (FVPL)</a:t>
            </a:r>
          </a:p>
        </p:txBody>
      </p:sp>
      <p:sp>
        <p:nvSpPr>
          <p:cNvPr id="29699"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FA or FL acquired and held for trading (purchasing and selling in near term)</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Derivatives other than  - hedge and Financial Guarantee contract</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This is a Residue Section</a:t>
            </a:r>
          </a:p>
          <a:p>
            <a:pPr marL="609600" indent="-609600" eaLnBrk="1" hangingPunct="1">
              <a:lnSpc>
                <a:spcPct val="9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90000"/>
              </a:lnSpc>
              <a:buFont typeface="Wingdings" pitchFamily="2" charset="2"/>
              <a:buNone/>
            </a:pPr>
            <a:r>
              <a:rPr lang="en-US" sz="2400" dirty="0" smtClean="0">
                <a:solidFill>
                  <a:srgbClr val="000000"/>
                </a:solidFill>
                <a:ea typeface="Arial Unicode MS" pitchFamily="34" charset="-128"/>
                <a:cs typeface="Arial Unicode MS" pitchFamily="34" charset="-128"/>
              </a:rPr>
              <a:t>(All Derivatives will be classified under this category only)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idx="4294967295"/>
          </p:nvPr>
        </p:nvSpPr>
        <p:spPr>
          <a:xfrm>
            <a:off x="1524000" y="0"/>
            <a:ext cx="6858000" cy="1981200"/>
          </a:xfrm>
        </p:spPr>
        <p:txBody>
          <a:bodyPr/>
          <a:lstStyle/>
          <a:p>
            <a:pPr eaLnBrk="1" hangingPunct="1">
              <a:defRPr/>
            </a:pPr>
            <a:r>
              <a:rPr lang="en-US" sz="4000" b="1" dirty="0" smtClean="0"/>
              <a:t>Treatment in accounts for each of the above classification</a:t>
            </a:r>
          </a:p>
        </p:txBody>
      </p:sp>
      <p:pic>
        <p:nvPicPr>
          <p:cNvPr id="37891" name="Picture 3"/>
          <p:cNvPicPr>
            <a:picLocks noChangeAspect="1" noChangeArrowheads="1"/>
          </p:cNvPicPr>
          <p:nvPr/>
        </p:nvPicPr>
        <p:blipFill>
          <a:blip r:embed="rId2" cstate="print"/>
          <a:srcRect/>
          <a:stretch>
            <a:fillRect/>
          </a:stretch>
        </p:blipFill>
        <p:spPr bwMode="auto">
          <a:xfrm>
            <a:off x="2590800" y="1981200"/>
            <a:ext cx="43434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066800" y="304800"/>
            <a:ext cx="7543800" cy="1143000"/>
          </a:xfrm>
        </p:spPr>
        <p:txBody>
          <a:bodyPr>
            <a:normAutofit fontScale="90000"/>
          </a:bodyPr>
          <a:lstStyle/>
          <a:p>
            <a:pPr eaLnBrk="1" hangingPunct="1"/>
            <a:r>
              <a:rPr lang="en-US" sz="4000" dirty="0" smtClean="0"/>
              <a:t>Treatment in accounts for each of the above classification</a:t>
            </a:r>
          </a:p>
        </p:txBody>
      </p:sp>
      <p:graphicFrame>
        <p:nvGraphicFramePr>
          <p:cNvPr id="39998" name="Group 62"/>
          <p:cNvGraphicFramePr>
            <a:graphicFrameLocks noGrp="1"/>
          </p:cNvGraphicFramePr>
          <p:nvPr>
            <p:ph idx="4294967295"/>
          </p:nvPr>
        </p:nvGraphicFramePr>
        <p:xfrm>
          <a:off x="838200" y="1828800"/>
          <a:ext cx="6061393" cy="4123373"/>
        </p:xfrm>
        <a:graphic>
          <a:graphicData uri="http://schemas.openxmlformats.org/drawingml/2006/table">
            <a:tbl>
              <a:tblPr/>
              <a:tblGrid>
                <a:gridCol w="1885950"/>
                <a:gridCol w="1357313"/>
                <a:gridCol w="1355725"/>
                <a:gridCol w="1254125"/>
                <a:gridCol w="208280"/>
              </a:tblGrid>
              <a:tr h="6016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FVPL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AC</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FVOCI</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Initial Recognition</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Unquoted shares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Cost</a:t>
                      </a:r>
                      <a:endPar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54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Short term receivables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717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Subsequent </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Amortised Cost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Fair Value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 Unquoted shares</a:t>
                      </a:r>
                      <a:endPar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Cost</a:t>
                      </a:r>
                      <a:endPar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657600" y="457200"/>
            <a:ext cx="1676400" cy="466725"/>
          </a:xfrm>
          <a:prstGeom prst="rect">
            <a:avLst/>
          </a:prstGeom>
          <a:noFill/>
          <a:ln w="9525">
            <a:solidFill>
              <a:schemeClr val="tx1"/>
            </a:solidFill>
            <a:miter lim="800000"/>
            <a:headEnd type="none" w="sm" len="sm"/>
            <a:tailEnd type="none" w="sm" len="sm"/>
          </a:ln>
          <a:effectLst/>
        </p:spPr>
        <p:txBody>
          <a:bodyPr>
            <a:spAutoFit/>
          </a:bodyPr>
          <a:lstStyle/>
          <a:p>
            <a:pPr algn="ctr">
              <a:spcBef>
                <a:spcPct val="50000"/>
              </a:spcBef>
            </a:pPr>
            <a:r>
              <a:rPr lang="en-US" sz="2400" b="1" dirty="0" err="1" smtClean="0">
                <a:latin typeface="Times New Roman" pitchFamily="18" charset="0"/>
                <a:cs typeface="Arial" charset="0"/>
              </a:rPr>
              <a:t>IndAS</a:t>
            </a:r>
            <a:r>
              <a:rPr lang="en-US" sz="2400" b="1" dirty="0" smtClean="0">
                <a:latin typeface="Times New Roman" pitchFamily="18" charset="0"/>
                <a:cs typeface="Arial" charset="0"/>
              </a:rPr>
              <a:t> </a:t>
            </a:r>
            <a:r>
              <a:rPr lang="en-US" sz="2400" b="1" dirty="0">
                <a:latin typeface="Times New Roman" pitchFamily="18" charset="0"/>
                <a:cs typeface="Arial" charset="0"/>
              </a:rPr>
              <a:t>- 17</a:t>
            </a:r>
          </a:p>
        </p:txBody>
      </p:sp>
      <p:sp>
        <p:nvSpPr>
          <p:cNvPr id="359427" name="Line 3"/>
          <p:cNvSpPr>
            <a:spLocks noChangeShapeType="1"/>
          </p:cNvSpPr>
          <p:nvPr/>
        </p:nvSpPr>
        <p:spPr bwMode="auto">
          <a:xfrm>
            <a:off x="4343400" y="12954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28" name="Line 4"/>
          <p:cNvSpPr>
            <a:spLocks noChangeShapeType="1"/>
          </p:cNvSpPr>
          <p:nvPr/>
        </p:nvSpPr>
        <p:spPr bwMode="auto">
          <a:xfrm>
            <a:off x="3886200" y="2435225"/>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29" name="Line 5"/>
          <p:cNvSpPr>
            <a:spLocks noChangeShapeType="1"/>
          </p:cNvSpPr>
          <p:nvPr/>
        </p:nvSpPr>
        <p:spPr bwMode="auto">
          <a:xfrm>
            <a:off x="3429000" y="33528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30" name="Line 6"/>
          <p:cNvSpPr>
            <a:spLocks noChangeShapeType="1"/>
          </p:cNvSpPr>
          <p:nvPr/>
        </p:nvSpPr>
        <p:spPr bwMode="auto">
          <a:xfrm>
            <a:off x="3429000" y="37338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31" name="Rectangle 7"/>
          <p:cNvSpPr>
            <a:spLocks noChangeArrowheads="1"/>
          </p:cNvSpPr>
          <p:nvPr/>
        </p:nvSpPr>
        <p:spPr bwMode="auto">
          <a:xfrm>
            <a:off x="3810000" y="1225550"/>
            <a:ext cx="1066800" cy="222250"/>
          </a:xfrm>
          <a:prstGeom prst="rect">
            <a:avLst/>
          </a:prstGeom>
          <a:noFill/>
          <a:ln w="9525">
            <a:solidFill>
              <a:schemeClr val="tx2"/>
            </a:solidFill>
            <a:miter lim="800000"/>
            <a:headEnd type="none" w="sm" len="sm"/>
            <a:tailEnd type="none" w="sm" len="sm"/>
          </a:ln>
          <a:effectLst/>
        </p:spPr>
        <p:txBody>
          <a:bodyPr tIns="0" bIns="0" anchor="ctr" anchorCtr="1">
            <a:spAutoFit/>
          </a:bodyPr>
          <a:lstStyle/>
          <a:p>
            <a:pPr indent="228600" algn="ctr"/>
            <a:r>
              <a:rPr lang="en-US" sz="1400" b="1">
                <a:latin typeface="Times New Roman" pitchFamily="18" charset="0"/>
                <a:cs typeface="Arial" charset="0"/>
              </a:rPr>
              <a:t>LEASE</a:t>
            </a:r>
          </a:p>
        </p:txBody>
      </p:sp>
      <p:sp>
        <p:nvSpPr>
          <p:cNvPr id="359432" name="Line 8"/>
          <p:cNvSpPr>
            <a:spLocks noChangeShapeType="1"/>
          </p:cNvSpPr>
          <p:nvPr/>
        </p:nvSpPr>
        <p:spPr bwMode="auto">
          <a:xfrm>
            <a:off x="4343400" y="14478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33" name="Rectangle 9"/>
          <p:cNvSpPr>
            <a:spLocks noChangeArrowheads="1"/>
          </p:cNvSpPr>
          <p:nvPr/>
        </p:nvSpPr>
        <p:spPr bwMode="auto">
          <a:xfrm>
            <a:off x="609600" y="1898650"/>
            <a:ext cx="26670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O/L (Rented Premises)</a:t>
            </a:r>
          </a:p>
          <a:p>
            <a:pPr indent="228600" algn="ctr"/>
            <a:endParaRPr lang="en-US" sz="100" b="1">
              <a:latin typeface="Times New Roman" pitchFamily="18" charset="0"/>
              <a:cs typeface="Arial" charset="0"/>
            </a:endParaRPr>
          </a:p>
        </p:txBody>
      </p:sp>
      <p:sp>
        <p:nvSpPr>
          <p:cNvPr id="359434" name="Line 10"/>
          <p:cNvSpPr>
            <a:spLocks noChangeShapeType="1"/>
          </p:cNvSpPr>
          <p:nvPr/>
        </p:nvSpPr>
        <p:spPr bwMode="auto">
          <a:xfrm>
            <a:off x="1905000" y="1676400"/>
            <a:ext cx="4267200" cy="0"/>
          </a:xfrm>
          <a:prstGeom prst="line">
            <a:avLst/>
          </a:prstGeom>
          <a:noFill/>
          <a:ln w="9525">
            <a:solidFill>
              <a:schemeClr val="tx1"/>
            </a:solidFill>
            <a:round/>
            <a:headEnd type="none" w="sm" len="sm"/>
            <a:tailEnd type="none" w="sm" len="sm"/>
          </a:ln>
          <a:effectLst/>
        </p:spPr>
        <p:txBody>
          <a:bodyPr wrap="none" anchor="ctr"/>
          <a:lstStyle/>
          <a:p>
            <a:endParaRPr lang="en-US"/>
          </a:p>
        </p:txBody>
      </p:sp>
      <p:sp>
        <p:nvSpPr>
          <p:cNvPr id="359435" name="Line 11"/>
          <p:cNvSpPr>
            <a:spLocks noChangeShapeType="1"/>
          </p:cNvSpPr>
          <p:nvPr/>
        </p:nvSpPr>
        <p:spPr bwMode="auto">
          <a:xfrm>
            <a:off x="1905000" y="1676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36" name="Rectangle 12"/>
          <p:cNvSpPr>
            <a:spLocks noChangeArrowheads="1"/>
          </p:cNvSpPr>
          <p:nvPr/>
        </p:nvSpPr>
        <p:spPr bwMode="auto">
          <a:xfrm>
            <a:off x="4800600" y="1900238"/>
            <a:ext cx="25146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F/L (Sale)</a:t>
            </a:r>
          </a:p>
          <a:p>
            <a:pPr indent="228600" algn="ctr"/>
            <a:endParaRPr lang="en-US" sz="100" b="1">
              <a:latin typeface="Times New Roman" pitchFamily="18" charset="0"/>
              <a:cs typeface="Arial" charset="0"/>
            </a:endParaRPr>
          </a:p>
        </p:txBody>
      </p:sp>
      <p:sp>
        <p:nvSpPr>
          <p:cNvPr id="359437" name="Line 13"/>
          <p:cNvSpPr>
            <a:spLocks noChangeShapeType="1"/>
          </p:cNvSpPr>
          <p:nvPr/>
        </p:nvSpPr>
        <p:spPr bwMode="auto">
          <a:xfrm>
            <a:off x="6172200" y="1676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38" name="Line 14"/>
          <p:cNvSpPr>
            <a:spLocks noChangeShapeType="1"/>
          </p:cNvSpPr>
          <p:nvPr/>
        </p:nvSpPr>
        <p:spPr bwMode="auto">
          <a:xfrm>
            <a:off x="1066800" y="2362200"/>
            <a:ext cx="1752600" cy="0"/>
          </a:xfrm>
          <a:prstGeom prst="line">
            <a:avLst/>
          </a:prstGeom>
          <a:noFill/>
          <a:ln w="9525">
            <a:solidFill>
              <a:schemeClr val="tx1"/>
            </a:solidFill>
            <a:round/>
            <a:headEnd type="none" w="sm" len="sm"/>
            <a:tailEnd type="none" w="sm" len="sm"/>
          </a:ln>
          <a:effectLst/>
        </p:spPr>
        <p:txBody>
          <a:bodyPr wrap="none" anchor="ctr"/>
          <a:lstStyle/>
          <a:p>
            <a:endParaRPr lang="en-US"/>
          </a:p>
        </p:txBody>
      </p:sp>
      <p:sp>
        <p:nvSpPr>
          <p:cNvPr id="359439" name="Line 15"/>
          <p:cNvSpPr>
            <a:spLocks noChangeShapeType="1"/>
          </p:cNvSpPr>
          <p:nvPr/>
        </p:nvSpPr>
        <p:spPr bwMode="auto">
          <a:xfrm>
            <a:off x="1905000" y="21336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40" name="Line 16"/>
          <p:cNvSpPr>
            <a:spLocks noChangeShapeType="1"/>
          </p:cNvSpPr>
          <p:nvPr/>
        </p:nvSpPr>
        <p:spPr bwMode="auto">
          <a:xfrm>
            <a:off x="1066800" y="23622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41" name="Line 17"/>
          <p:cNvSpPr>
            <a:spLocks noChangeShapeType="1"/>
          </p:cNvSpPr>
          <p:nvPr/>
        </p:nvSpPr>
        <p:spPr bwMode="auto">
          <a:xfrm>
            <a:off x="2819400" y="23622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42" name="Rectangle 18"/>
          <p:cNvSpPr>
            <a:spLocks noChangeArrowheads="1"/>
          </p:cNvSpPr>
          <p:nvPr/>
        </p:nvSpPr>
        <p:spPr bwMode="auto">
          <a:xfrm>
            <a:off x="457200" y="2597150"/>
            <a:ext cx="1066800" cy="2222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Lessor</a:t>
            </a:r>
            <a:endParaRPr lang="en-US" sz="100" b="1">
              <a:latin typeface="Times New Roman" pitchFamily="18" charset="0"/>
              <a:cs typeface="Arial" charset="0"/>
            </a:endParaRPr>
          </a:p>
        </p:txBody>
      </p:sp>
      <p:sp>
        <p:nvSpPr>
          <p:cNvPr id="359443" name="Rectangle 19"/>
          <p:cNvSpPr>
            <a:spLocks noChangeArrowheads="1"/>
          </p:cNvSpPr>
          <p:nvPr/>
        </p:nvSpPr>
        <p:spPr bwMode="auto">
          <a:xfrm>
            <a:off x="2286000" y="2590800"/>
            <a:ext cx="1066800" cy="2222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Lessee</a:t>
            </a:r>
            <a:endParaRPr lang="en-US" sz="100" b="1">
              <a:latin typeface="Times New Roman" pitchFamily="18" charset="0"/>
              <a:cs typeface="Arial" charset="0"/>
            </a:endParaRPr>
          </a:p>
        </p:txBody>
      </p:sp>
      <p:sp>
        <p:nvSpPr>
          <p:cNvPr id="359444" name="Rectangle 20"/>
          <p:cNvSpPr>
            <a:spLocks noChangeArrowheads="1"/>
          </p:cNvSpPr>
          <p:nvPr/>
        </p:nvSpPr>
        <p:spPr bwMode="auto">
          <a:xfrm>
            <a:off x="457200" y="3048000"/>
            <a:ext cx="1447800" cy="2222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Rent Income</a:t>
            </a:r>
            <a:endParaRPr lang="en-US" sz="100" b="1">
              <a:latin typeface="Times New Roman" pitchFamily="18" charset="0"/>
              <a:cs typeface="Arial" charset="0"/>
            </a:endParaRPr>
          </a:p>
        </p:txBody>
      </p:sp>
      <p:sp>
        <p:nvSpPr>
          <p:cNvPr id="359445" name="Line 21"/>
          <p:cNvSpPr>
            <a:spLocks noChangeShapeType="1"/>
          </p:cNvSpPr>
          <p:nvPr/>
        </p:nvSpPr>
        <p:spPr bwMode="auto">
          <a:xfrm>
            <a:off x="1066800" y="2819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46" name="Rectangle 22"/>
          <p:cNvSpPr>
            <a:spLocks noChangeArrowheads="1"/>
          </p:cNvSpPr>
          <p:nvPr/>
        </p:nvSpPr>
        <p:spPr bwMode="auto">
          <a:xfrm>
            <a:off x="2133600" y="3065463"/>
            <a:ext cx="1219200" cy="2222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Rent Exp</a:t>
            </a:r>
            <a:endParaRPr lang="en-US" sz="100" b="1">
              <a:latin typeface="Times New Roman" pitchFamily="18" charset="0"/>
              <a:cs typeface="Arial" charset="0"/>
            </a:endParaRPr>
          </a:p>
        </p:txBody>
      </p:sp>
      <p:sp>
        <p:nvSpPr>
          <p:cNvPr id="359447" name="Line 23"/>
          <p:cNvSpPr>
            <a:spLocks noChangeShapeType="1"/>
          </p:cNvSpPr>
          <p:nvPr/>
        </p:nvSpPr>
        <p:spPr bwMode="auto">
          <a:xfrm>
            <a:off x="2819400" y="2819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48" name="Line 24"/>
          <p:cNvSpPr>
            <a:spLocks noChangeShapeType="1"/>
          </p:cNvSpPr>
          <p:nvPr/>
        </p:nvSpPr>
        <p:spPr bwMode="auto">
          <a:xfrm>
            <a:off x="4800600" y="2362200"/>
            <a:ext cx="2438400" cy="0"/>
          </a:xfrm>
          <a:prstGeom prst="line">
            <a:avLst/>
          </a:prstGeom>
          <a:noFill/>
          <a:ln w="9525">
            <a:solidFill>
              <a:schemeClr val="tx1"/>
            </a:solidFill>
            <a:round/>
            <a:headEnd type="none" w="sm" len="sm"/>
            <a:tailEnd type="none" w="sm" len="sm"/>
          </a:ln>
          <a:effectLst/>
        </p:spPr>
        <p:txBody>
          <a:bodyPr wrap="none" anchor="ctr"/>
          <a:lstStyle/>
          <a:p>
            <a:endParaRPr lang="en-US"/>
          </a:p>
        </p:txBody>
      </p:sp>
      <p:sp>
        <p:nvSpPr>
          <p:cNvPr id="359449" name="Line 25"/>
          <p:cNvSpPr>
            <a:spLocks noChangeShapeType="1"/>
          </p:cNvSpPr>
          <p:nvPr/>
        </p:nvSpPr>
        <p:spPr bwMode="auto">
          <a:xfrm>
            <a:off x="6172200" y="21336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50" name="Line 26"/>
          <p:cNvSpPr>
            <a:spLocks noChangeShapeType="1"/>
          </p:cNvSpPr>
          <p:nvPr/>
        </p:nvSpPr>
        <p:spPr bwMode="auto">
          <a:xfrm>
            <a:off x="4800600" y="23622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51" name="Line 27"/>
          <p:cNvSpPr>
            <a:spLocks noChangeShapeType="1"/>
          </p:cNvSpPr>
          <p:nvPr/>
        </p:nvSpPr>
        <p:spPr bwMode="auto">
          <a:xfrm>
            <a:off x="7239000" y="23622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52" name="Rectangle 28"/>
          <p:cNvSpPr>
            <a:spLocks noChangeArrowheads="1"/>
          </p:cNvSpPr>
          <p:nvPr/>
        </p:nvSpPr>
        <p:spPr bwMode="auto">
          <a:xfrm>
            <a:off x="4038600" y="2597150"/>
            <a:ext cx="1600200" cy="2222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Lessor</a:t>
            </a:r>
            <a:endParaRPr lang="en-US" sz="100" b="1">
              <a:latin typeface="Times New Roman" pitchFamily="18" charset="0"/>
              <a:cs typeface="Arial" charset="0"/>
            </a:endParaRPr>
          </a:p>
        </p:txBody>
      </p:sp>
      <p:sp>
        <p:nvSpPr>
          <p:cNvPr id="359453" name="Rectangle 29"/>
          <p:cNvSpPr>
            <a:spLocks noChangeArrowheads="1"/>
          </p:cNvSpPr>
          <p:nvPr/>
        </p:nvSpPr>
        <p:spPr bwMode="auto">
          <a:xfrm>
            <a:off x="6400800" y="2593975"/>
            <a:ext cx="1600200" cy="2254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Lessee</a:t>
            </a:r>
            <a:endParaRPr lang="en-US" sz="100" b="1">
              <a:latin typeface="Times New Roman" pitchFamily="18" charset="0"/>
              <a:cs typeface="Arial" charset="0"/>
            </a:endParaRPr>
          </a:p>
        </p:txBody>
      </p:sp>
      <p:sp>
        <p:nvSpPr>
          <p:cNvPr id="359454" name="Rectangle 30"/>
          <p:cNvSpPr>
            <a:spLocks noChangeArrowheads="1"/>
          </p:cNvSpPr>
          <p:nvPr/>
        </p:nvSpPr>
        <p:spPr bwMode="auto">
          <a:xfrm>
            <a:off x="2667000" y="3505200"/>
            <a:ext cx="28194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Financial Assets – Receivable</a:t>
            </a:r>
          </a:p>
          <a:p>
            <a:pPr indent="228600" algn="ctr"/>
            <a:endParaRPr lang="en-US" sz="100" b="1">
              <a:latin typeface="Times New Roman" pitchFamily="18" charset="0"/>
              <a:cs typeface="Arial" charset="0"/>
            </a:endParaRPr>
          </a:p>
        </p:txBody>
      </p:sp>
      <p:sp>
        <p:nvSpPr>
          <p:cNvPr id="359455" name="Line 31"/>
          <p:cNvSpPr>
            <a:spLocks noChangeShapeType="1"/>
          </p:cNvSpPr>
          <p:nvPr/>
        </p:nvSpPr>
        <p:spPr bwMode="auto">
          <a:xfrm>
            <a:off x="4800600" y="32766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56" name="Line 32"/>
          <p:cNvSpPr>
            <a:spLocks noChangeShapeType="1"/>
          </p:cNvSpPr>
          <p:nvPr/>
        </p:nvSpPr>
        <p:spPr bwMode="auto">
          <a:xfrm>
            <a:off x="3429000" y="38100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57" name="Line 33"/>
          <p:cNvSpPr>
            <a:spLocks noChangeShapeType="1"/>
          </p:cNvSpPr>
          <p:nvPr/>
        </p:nvSpPr>
        <p:spPr bwMode="auto">
          <a:xfrm>
            <a:off x="3429000" y="4884738"/>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58" name="Rectangle 34"/>
          <p:cNvSpPr>
            <a:spLocks noChangeArrowheads="1"/>
          </p:cNvSpPr>
          <p:nvPr/>
        </p:nvSpPr>
        <p:spPr bwMode="auto">
          <a:xfrm>
            <a:off x="2667000" y="3976688"/>
            <a:ext cx="2819400" cy="4349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 Selling Exp – When Sale Recognise</a:t>
            </a:r>
            <a:endParaRPr lang="en-US" sz="100" b="1">
              <a:latin typeface="Times New Roman" pitchFamily="18" charset="0"/>
              <a:cs typeface="Arial" charset="0"/>
            </a:endParaRPr>
          </a:p>
        </p:txBody>
      </p:sp>
      <p:sp>
        <p:nvSpPr>
          <p:cNvPr id="359459" name="Line 35"/>
          <p:cNvSpPr>
            <a:spLocks noChangeShapeType="1"/>
          </p:cNvSpPr>
          <p:nvPr/>
        </p:nvSpPr>
        <p:spPr bwMode="auto">
          <a:xfrm>
            <a:off x="4800600" y="37338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60" name="Line 36"/>
          <p:cNvSpPr>
            <a:spLocks noChangeShapeType="1"/>
          </p:cNvSpPr>
          <p:nvPr/>
        </p:nvSpPr>
        <p:spPr bwMode="auto">
          <a:xfrm>
            <a:off x="6019800" y="33528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61" name="Rectangle 37"/>
          <p:cNvSpPr>
            <a:spLocks noChangeArrowheads="1"/>
          </p:cNvSpPr>
          <p:nvPr/>
        </p:nvSpPr>
        <p:spPr bwMode="auto">
          <a:xfrm>
            <a:off x="5638800" y="3505200"/>
            <a:ext cx="31242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FV or PV of Minimum Lease Rents</a:t>
            </a:r>
          </a:p>
          <a:p>
            <a:pPr indent="228600" algn="ctr"/>
            <a:endParaRPr lang="en-US" sz="100" b="1">
              <a:latin typeface="Times New Roman" pitchFamily="18" charset="0"/>
              <a:cs typeface="Arial" charset="0"/>
            </a:endParaRPr>
          </a:p>
        </p:txBody>
      </p:sp>
      <p:sp>
        <p:nvSpPr>
          <p:cNvPr id="359462" name="Line 38"/>
          <p:cNvSpPr>
            <a:spLocks noChangeShapeType="1"/>
          </p:cNvSpPr>
          <p:nvPr/>
        </p:nvSpPr>
        <p:spPr bwMode="auto">
          <a:xfrm>
            <a:off x="7239000" y="32766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63" name="Line 39"/>
          <p:cNvSpPr>
            <a:spLocks noChangeShapeType="1"/>
          </p:cNvSpPr>
          <p:nvPr/>
        </p:nvSpPr>
        <p:spPr bwMode="auto">
          <a:xfrm>
            <a:off x="6629400" y="389255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64" name="Rectangle 40"/>
          <p:cNvSpPr>
            <a:spLocks noChangeArrowheads="1"/>
          </p:cNvSpPr>
          <p:nvPr/>
        </p:nvSpPr>
        <p:spPr bwMode="auto">
          <a:xfrm>
            <a:off x="5638800" y="3962400"/>
            <a:ext cx="3124200" cy="4349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Disclose Assets = Liability – Direct cost Incurred</a:t>
            </a:r>
            <a:endParaRPr lang="en-US" sz="100" b="1">
              <a:latin typeface="Times New Roman" pitchFamily="18" charset="0"/>
              <a:cs typeface="Arial" charset="0"/>
            </a:endParaRPr>
          </a:p>
        </p:txBody>
      </p:sp>
      <p:sp>
        <p:nvSpPr>
          <p:cNvPr id="359465" name="Line 41"/>
          <p:cNvSpPr>
            <a:spLocks noChangeShapeType="1"/>
          </p:cNvSpPr>
          <p:nvPr/>
        </p:nvSpPr>
        <p:spPr bwMode="auto">
          <a:xfrm>
            <a:off x="7239000" y="37338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66" name="Rectangle 42"/>
          <p:cNvSpPr>
            <a:spLocks noChangeArrowheads="1"/>
          </p:cNvSpPr>
          <p:nvPr/>
        </p:nvSpPr>
        <p:spPr bwMode="auto">
          <a:xfrm>
            <a:off x="457200" y="3505200"/>
            <a:ext cx="1447800" cy="64770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Dep. Exp for Rental over lease period</a:t>
            </a:r>
            <a:endParaRPr lang="en-US" sz="100" b="1">
              <a:latin typeface="Times New Roman" pitchFamily="18" charset="0"/>
              <a:cs typeface="Arial" charset="0"/>
            </a:endParaRPr>
          </a:p>
        </p:txBody>
      </p:sp>
      <p:sp>
        <p:nvSpPr>
          <p:cNvPr id="359467" name="Line 43"/>
          <p:cNvSpPr>
            <a:spLocks noChangeShapeType="1"/>
          </p:cNvSpPr>
          <p:nvPr/>
        </p:nvSpPr>
        <p:spPr bwMode="auto">
          <a:xfrm>
            <a:off x="1066800" y="328295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68" name="Line 44"/>
          <p:cNvSpPr>
            <a:spLocks noChangeShapeType="1"/>
          </p:cNvSpPr>
          <p:nvPr/>
        </p:nvSpPr>
        <p:spPr bwMode="auto">
          <a:xfrm>
            <a:off x="3429000" y="4884738"/>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69" name="Line 45"/>
          <p:cNvSpPr>
            <a:spLocks noChangeShapeType="1"/>
          </p:cNvSpPr>
          <p:nvPr/>
        </p:nvSpPr>
        <p:spPr bwMode="auto">
          <a:xfrm>
            <a:off x="3429000" y="4960938"/>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70" name="Rectangle 46"/>
          <p:cNvSpPr>
            <a:spLocks noChangeArrowheads="1"/>
          </p:cNvSpPr>
          <p:nvPr/>
        </p:nvSpPr>
        <p:spPr bwMode="auto">
          <a:xfrm>
            <a:off x="2667000" y="4959350"/>
            <a:ext cx="2819400" cy="45085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Interest + Repayment</a:t>
            </a:r>
          </a:p>
          <a:p>
            <a:pPr indent="228600" algn="ctr"/>
            <a:endParaRPr lang="en-US" sz="1400" b="1">
              <a:latin typeface="Times New Roman" pitchFamily="18" charset="0"/>
              <a:cs typeface="Arial" charset="0"/>
            </a:endParaRPr>
          </a:p>
          <a:p>
            <a:pPr indent="228600" algn="ctr"/>
            <a:endParaRPr lang="en-US" sz="100" b="1">
              <a:latin typeface="Times New Roman" pitchFamily="18" charset="0"/>
              <a:cs typeface="Arial" charset="0"/>
            </a:endParaRPr>
          </a:p>
        </p:txBody>
      </p:sp>
      <p:sp>
        <p:nvSpPr>
          <p:cNvPr id="359471" name="Line 47"/>
          <p:cNvSpPr>
            <a:spLocks noChangeShapeType="1"/>
          </p:cNvSpPr>
          <p:nvPr/>
        </p:nvSpPr>
        <p:spPr bwMode="auto">
          <a:xfrm>
            <a:off x="6705600" y="5233988"/>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59472" name="Rectangle 48"/>
          <p:cNvSpPr>
            <a:spLocks noChangeArrowheads="1"/>
          </p:cNvSpPr>
          <p:nvPr/>
        </p:nvSpPr>
        <p:spPr bwMode="auto">
          <a:xfrm>
            <a:off x="5638800" y="4975225"/>
            <a:ext cx="3124200" cy="4349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Interest + Repayment + As per Amortisation</a:t>
            </a:r>
            <a:endParaRPr lang="en-US" sz="100" b="1">
              <a:latin typeface="Times New Roman" pitchFamily="18" charset="0"/>
              <a:cs typeface="Arial" charset="0"/>
            </a:endParaRPr>
          </a:p>
        </p:txBody>
      </p:sp>
      <p:sp>
        <p:nvSpPr>
          <p:cNvPr id="359473" name="Rectangle 49"/>
          <p:cNvSpPr>
            <a:spLocks noChangeArrowheads="1"/>
          </p:cNvSpPr>
          <p:nvPr/>
        </p:nvSpPr>
        <p:spPr bwMode="auto">
          <a:xfrm>
            <a:off x="3810000" y="3038475"/>
            <a:ext cx="43434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I/R</a:t>
            </a:r>
          </a:p>
          <a:p>
            <a:pPr indent="228600" algn="ctr"/>
            <a:endParaRPr lang="en-US" sz="100" b="1">
              <a:latin typeface="Times New Roman" pitchFamily="18" charset="0"/>
              <a:cs typeface="Arial" charset="0"/>
            </a:endParaRPr>
          </a:p>
        </p:txBody>
      </p:sp>
      <p:sp>
        <p:nvSpPr>
          <p:cNvPr id="359474" name="Line 50"/>
          <p:cNvSpPr>
            <a:spLocks noChangeShapeType="1"/>
          </p:cNvSpPr>
          <p:nvPr/>
        </p:nvSpPr>
        <p:spPr bwMode="auto">
          <a:xfrm>
            <a:off x="4800600" y="2819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75" name="Line 51"/>
          <p:cNvSpPr>
            <a:spLocks noChangeShapeType="1"/>
          </p:cNvSpPr>
          <p:nvPr/>
        </p:nvSpPr>
        <p:spPr bwMode="auto">
          <a:xfrm>
            <a:off x="7239000" y="2819400"/>
            <a:ext cx="0" cy="2286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76" name="Line 52"/>
          <p:cNvSpPr>
            <a:spLocks noChangeShapeType="1"/>
          </p:cNvSpPr>
          <p:nvPr/>
        </p:nvSpPr>
        <p:spPr bwMode="auto">
          <a:xfrm>
            <a:off x="4800600" y="4810125"/>
            <a:ext cx="0" cy="142875"/>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77" name="Line 53"/>
          <p:cNvSpPr>
            <a:spLocks noChangeShapeType="1"/>
          </p:cNvSpPr>
          <p:nvPr/>
        </p:nvSpPr>
        <p:spPr bwMode="auto">
          <a:xfrm>
            <a:off x="7239000" y="4810125"/>
            <a:ext cx="0" cy="142875"/>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78" name="Rectangle 54"/>
          <p:cNvSpPr>
            <a:spLocks noChangeArrowheads="1"/>
          </p:cNvSpPr>
          <p:nvPr/>
        </p:nvSpPr>
        <p:spPr bwMode="auto">
          <a:xfrm>
            <a:off x="3810000" y="4572000"/>
            <a:ext cx="4343400" cy="2381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1400" b="1">
                <a:latin typeface="Times New Roman" pitchFamily="18" charset="0"/>
                <a:cs typeface="Arial" charset="0"/>
              </a:rPr>
              <a:t>S/R</a:t>
            </a:r>
          </a:p>
          <a:p>
            <a:pPr indent="228600" algn="ctr"/>
            <a:endParaRPr lang="en-US" sz="100" b="1">
              <a:latin typeface="Times New Roman" pitchFamily="18" charset="0"/>
              <a:cs typeface="Arial" charset="0"/>
            </a:endParaRPr>
          </a:p>
        </p:txBody>
      </p:sp>
      <p:sp>
        <p:nvSpPr>
          <p:cNvPr id="359479" name="Line 55"/>
          <p:cNvSpPr>
            <a:spLocks noChangeShapeType="1"/>
          </p:cNvSpPr>
          <p:nvPr/>
        </p:nvSpPr>
        <p:spPr bwMode="auto">
          <a:xfrm>
            <a:off x="4800600" y="4443413"/>
            <a:ext cx="0" cy="128587"/>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59480" name="Line 56"/>
          <p:cNvSpPr>
            <a:spLocks noChangeShapeType="1"/>
          </p:cNvSpPr>
          <p:nvPr/>
        </p:nvSpPr>
        <p:spPr bwMode="auto">
          <a:xfrm>
            <a:off x="7239000" y="4419600"/>
            <a:ext cx="0" cy="128588"/>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57" name="TextBox 5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143000" y="304800"/>
            <a:ext cx="7543800" cy="1143000"/>
          </a:xfrm>
        </p:spPr>
        <p:txBody>
          <a:bodyPr>
            <a:normAutofit fontScale="90000"/>
          </a:bodyPr>
          <a:lstStyle/>
          <a:p>
            <a:pPr eaLnBrk="1" hangingPunct="1"/>
            <a:r>
              <a:rPr lang="en-US" sz="4000" dirty="0" smtClean="0"/>
              <a:t>Treatment in accounts for each of the above classification</a:t>
            </a:r>
          </a:p>
        </p:txBody>
      </p:sp>
      <p:graphicFrame>
        <p:nvGraphicFramePr>
          <p:cNvPr id="41021" name="Group 61"/>
          <p:cNvGraphicFramePr>
            <a:graphicFrameLocks noGrp="1"/>
          </p:cNvGraphicFramePr>
          <p:nvPr>
            <p:ph idx="4294967295"/>
          </p:nvPr>
        </p:nvGraphicFramePr>
        <p:xfrm>
          <a:off x="838200" y="1676400"/>
          <a:ext cx="6382068" cy="3901440"/>
        </p:xfrm>
        <a:graphic>
          <a:graphicData uri="http://schemas.openxmlformats.org/drawingml/2006/table">
            <a:tbl>
              <a:tblPr/>
              <a:tblGrid>
                <a:gridCol w="1981200"/>
                <a:gridCol w="1676400"/>
                <a:gridCol w="1295400"/>
                <a:gridCol w="1220788"/>
                <a:gridCol w="208280"/>
              </a:tblGrid>
              <a:tr h="3000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FVPL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AC</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FVOCI</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Difference </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 as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interest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Revaluation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Reserve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Under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Equity</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14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Test for impairment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No</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No</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Impairment Loss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NA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Transaction Cost</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P&amp;L</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FA</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Reserve</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Reclassification</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Yes</a:t>
                      </a: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dirty="0" smtClean="0"/>
              <a:t>General</a:t>
            </a:r>
          </a:p>
        </p:txBody>
      </p:sp>
      <p:sp>
        <p:nvSpPr>
          <p:cNvPr id="29699"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Reclassification of liabilities not permitted</a:t>
            </a:r>
          </a:p>
          <a:p>
            <a:pPr marL="609600" indent="-609600" eaLnBrk="1" hangingPunct="1">
              <a:lnSpc>
                <a:spcPct val="9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Reclassification of assets permitted </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FVOCI to FVTPL = </a:t>
            </a:r>
            <a:r>
              <a:rPr lang="en-US" sz="2100" dirty="0" err="1" smtClean="0">
                <a:solidFill>
                  <a:srgbClr val="000000"/>
                </a:solidFill>
                <a:ea typeface="Arial Unicode MS" pitchFamily="34" charset="-128"/>
                <a:cs typeface="Arial Unicode MS" pitchFamily="34" charset="-128"/>
              </a:rPr>
              <a:t>recognise</a:t>
            </a:r>
            <a:r>
              <a:rPr lang="en-US" sz="2100" dirty="0" smtClean="0">
                <a:solidFill>
                  <a:srgbClr val="000000"/>
                </a:solidFill>
                <a:ea typeface="Arial Unicode MS" pitchFamily="34" charset="-128"/>
                <a:cs typeface="Arial Unicode MS" pitchFamily="34" charset="-128"/>
              </a:rPr>
              <a:t> gain/loss in PL</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FVTPL to FVOCI = FV will be new </a:t>
            </a:r>
            <a:r>
              <a:rPr lang="en-US" sz="2100" dirty="0" err="1" smtClean="0">
                <a:solidFill>
                  <a:srgbClr val="000000"/>
                </a:solidFill>
                <a:ea typeface="Arial Unicode MS" pitchFamily="34" charset="-128"/>
                <a:cs typeface="Arial Unicode MS" pitchFamily="34" charset="-128"/>
              </a:rPr>
              <a:t>amortised</a:t>
            </a:r>
            <a:r>
              <a:rPr lang="en-US" sz="2100" dirty="0" smtClean="0">
                <a:solidFill>
                  <a:srgbClr val="000000"/>
                </a:solidFill>
                <a:ea typeface="Arial Unicode MS" pitchFamily="34" charset="-128"/>
                <a:cs typeface="Arial Unicode MS" pitchFamily="34" charset="-128"/>
              </a:rPr>
              <a:t> cost</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AC to FVOCI = </a:t>
            </a:r>
            <a:r>
              <a:rPr lang="en-US" sz="2100" dirty="0" err="1" smtClean="0">
                <a:solidFill>
                  <a:srgbClr val="000000"/>
                </a:solidFill>
                <a:ea typeface="Arial Unicode MS" pitchFamily="34" charset="-128"/>
                <a:cs typeface="Arial Unicode MS" pitchFamily="34" charset="-128"/>
              </a:rPr>
              <a:t>recognise</a:t>
            </a:r>
            <a:r>
              <a:rPr lang="en-US" sz="2100" dirty="0" smtClean="0">
                <a:solidFill>
                  <a:srgbClr val="000000"/>
                </a:solidFill>
                <a:ea typeface="Arial Unicode MS" pitchFamily="34" charset="-128"/>
                <a:cs typeface="Arial Unicode MS" pitchFamily="34" charset="-128"/>
              </a:rPr>
              <a:t> gain/loss in OCI</a:t>
            </a:r>
          </a:p>
          <a:p>
            <a:pPr marL="929640" lvl="1" indent="-609600">
              <a:lnSpc>
                <a:spcPct val="90000"/>
              </a:lnSpc>
              <a:buFont typeface="Wingdings" pitchFamily="2" charset="2"/>
              <a:buAutoNum type="alphaLcParenBoth"/>
            </a:pPr>
            <a:r>
              <a:rPr lang="en-US" sz="2100" dirty="0" smtClean="0">
                <a:solidFill>
                  <a:srgbClr val="000000"/>
                </a:solidFill>
                <a:ea typeface="Arial Unicode MS" pitchFamily="34" charset="-128"/>
                <a:cs typeface="Arial Unicode MS" pitchFamily="34" charset="-128"/>
              </a:rPr>
              <a:t>FVOCI to AC = whatever was in OCI adjust against FV</a:t>
            </a:r>
          </a:p>
          <a:p>
            <a:pPr marL="609600" indent="-609600">
              <a:lnSpc>
                <a:spcPct val="90000"/>
              </a:lnSpc>
              <a:buFont typeface="+mj-lt"/>
              <a:buAutoNum type="alphaLcParenR"/>
            </a:pPr>
            <a:r>
              <a:rPr lang="en-US" sz="2400" dirty="0" smtClean="0">
                <a:solidFill>
                  <a:srgbClr val="000000"/>
                </a:solidFill>
                <a:ea typeface="Arial Unicode MS" pitchFamily="34" charset="-128"/>
                <a:cs typeface="Arial Unicode MS" pitchFamily="34" charset="-128"/>
              </a:rPr>
              <a:t>Modification in Cash flows – revised value and carrying amount – difference in Profit and Loss</a:t>
            </a:r>
          </a:p>
          <a:p>
            <a:pPr marL="609600" indent="-609600">
              <a:lnSpc>
                <a:spcPct val="90000"/>
              </a:lnSpc>
              <a:buFont typeface="+mj-lt"/>
              <a:buAutoNum type="alphaLcParenR"/>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90000"/>
              </a:lnSpc>
              <a:buFont typeface="Wingdings" pitchFamily="2" charset="2"/>
              <a:buAutoNum type="alphaLcParenBoth"/>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2438400" y="228600"/>
            <a:ext cx="4648200" cy="1752600"/>
          </a:xfrm>
        </p:spPr>
        <p:txBody>
          <a:bodyPr>
            <a:normAutofit/>
          </a:bodyPr>
          <a:lstStyle/>
          <a:p>
            <a:pPr eaLnBrk="1" hangingPunct="1">
              <a:defRPr/>
            </a:pPr>
            <a:r>
              <a:rPr lang="en-US" b="1" dirty="0" smtClean="0"/>
              <a:t>How to calculate Fair Value :</a:t>
            </a:r>
          </a:p>
        </p:txBody>
      </p:sp>
      <p:pic>
        <p:nvPicPr>
          <p:cNvPr id="40963" name="Picture 3"/>
          <p:cNvPicPr>
            <a:picLocks noChangeAspect="1" noChangeArrowheads="1"/>
          </p:cNvPicPr>
          <p:nvPr/>
        </p:nvPicPr>
        <p:blipFill>
          <a:blip r:embed="rId2" cstate="print"/>
          <a:srcRect/>
          <a:stretch>
            <a:fillRect/>
          </a:stretch>
        </p:blipFill>
        <p:spPr bwMode="auto">
          <a:xfrm>
            <a:off x="2438400" y="2133600"/>
            <a:ext cx="4343400" cy="39624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How to calculate Fair Value :</a:t>
            </a:r>
          </a:p>
        </p:txBody>
      </p:sp>
      <p:sp>
        <p:nvSpPr>
          <p:cNvPr id="41987" name="Rectangle 3"/>
          <p:cNvSpPr>
            <a:spLocks noGrp="1" noChangeArrowheads="1"/>
          </p:cNvSpPr>
          <p:nvPr>
            <p:ph type="body" idx="1"/>
          </p:nvPr>
        </p:nvSpPr>
        <p:spPr/>
        <p:txBody>
          <a:bodyPr>
            <a:normAutofit/>
          </a:bodyPr>
          <a:lstStyle/>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Active Market – quoted price </a:t>
            </a:r>
          </a:p>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Arm’s length price</a:t>
            </a:r>
          </a:p>
          <a:p>
            <a:pPr marL="660400" indent="-6604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Non active market – Valuation Techniques –</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Discounted Cash Flow Method</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Similar transactions of similar products</a:t>
            </a:r>
          </a:p>
          <a:p>
            <a:pPr marL="1035050" lvl="1" indent="-577850" eaLnBrk="1" hangingPunct="1">
              <a:buFont typeface="Wingdings" pitchFamily="2" charset="2"/>
              <a:buAutoNum type="romanLcParenR"/>
            </a:pPr>
            <a:r>
              <a:rPr lang="en-US" sz="2400" dirty="0" smtClean="0">
                <a:solidFill>
                  <a:srgbClr val="000000"/>
                </a:solidFill>
                <a:ea typeface="Arial Unicode MS" pitchFamily="34" charset="-128"/>
                <a:cs typeface="Arial Unicode MS" pitchFamily="34" charset="-128"/>
              </a:rPr>
              <a:t>Options Model pricing</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How to calculate Fair Value :</a:t>
            </a:r>
          </a:p>
        </p:txBody>
      </p:sp>
      <p:sp>
        <p:nvSpPr>
          <p:cNvPr id="43011"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Options model pricing :</a:t>
            </a: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Binomial Method</a:t>
            </a: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Black </a:t>
            </a:r>
            <a:r>
              <a:rPr lang="en-US" sz="2400" dirty="0" err="1" smtClean="0">
                <a:solidFill>
                  <a:srgbClr val="000000"/>
                </a:solidFill>
                <a:ea typeface="Arial Unicode MS" pitchFamily="34" charset="-128"/>
                <a:cs typeface="Arial Unicode MS" pitchFamily="34" charset="-128"/>
              </a:rPr>
              <a:t>Scholes</a:t>
            </a:r>
            <a:r>
              <a:rPr lang="en-US" sz="2400" dirty="0" smtClean="0">
                <a:solidFill>
                  <a:srgbClr val="000000"/>
                </a:solidFill>
                <a:ea typeface="Arial Unicode MS" pitchFamily="34" charset="-128"/>
                <a:cs typeface="Arial Unicode MS" pitchFamily="34" charset="-128"/>
              </a:rPr>
              <a:t> Model</a:t>
            </a:r>
            <a:endParaRPr lang="it-IT"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Char char="§"/>
            </a:pPr>
            <a:r>
              <a:rPr lang="it-IT" sz="2400" dirty="0" smtClean="0">
                <a:solidFill>
                  <a:srgbClr val="000000"/>
                </a:solidFill>
                <a:ea typeface="Arial Unicode MS" pitchFamily="34" charset="-128"/>
                <a:cs typeface="Arial Unicode MS" pitchFamily="34" charset="-128"/>
              </a:rPr>
              <a:t>Greeks Model (Delta, Gamma, Theta, Vega)</a:t>
            </a: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Char char="§"/>
            </a:pPr>
            <a:r>
              <a:rPr lang="en-US" sz="2400" dirty="0" smtClean="0">
                <a:solidFill>
                  <a:srgbClr val="000000"/>
                </a:solidFill>
                <a:ea typeface="Arial Unicode MS" pitchFamily="34" charset="-128"/>
                <a:cs typeface="Arial Unicode MS" pitchFamily="34" charset="-128"/>
              </a:rPr>
              <a:t>Cost to carry model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How to calculate Fair Value :</a:t>
            </a:r>
          </a:p>
        </p:txBody>
      </p:sp>
      <p:sp>
        <p:nvSpPr>
          <p:cNvPr id="44035" name="Rectangle 3"/>
          <p:cNvSpPr>
            <a:spLocks noGrp="1" noChangeArrowheads="1"/>
          </p:cNvSpPr>
          <p:nvPr>
            <p:ph type="body" idx="1"/>
          </p:nvPr>
        </p:nvSpPr>
        <p:spPr/>
        <p:txBody>
          <a:bodyPr>
            <a:normAutofit/>
          </a:bodyPr>
          <a:lstStyle/>
          <a:p>
            <a:pPr marL="609600" indent="-609600" eaLnBrk="1" hangingPunct="1"/>
            <a:r>
              <a:rPr lang="en-US" sz="2400" dirty="0" smtClean="0"/>
              <a:t>Fair value of a loan given can be calculated by applying market rate of interest and discounting the cash flows from the same to the present value. </a:t>
            </a:r>
          </a:p>
          <a:p>
            <a:pPr marL="609600" indent="-609600" eaLnBrk="1" hangingPunct="1"/>
            <a:r>
              <a:rPr lang="en-US" sz="2400" dirty="0" smtClean="0"/>
              <a:t>This will determine the effective interest loaded in FA.</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idx="4294967295"/>
          </p:nvPr>
        </p:nvSpPr>
        <p:spPr>
          <a:xfrm>
            <a:off x="2438400" y="0"/>
            <a:ext cx="4418012" cy="1828800"/>
          </a:xfrm>
        </p:spPr>
        <p:txBody>
          <a:bodyPr>
            <a:normAutofit/>
          </a:bodyPr>
          <a:lstStyle/>
          <a:p>
            <a:pPr eaLnBrk="1" hangingPunct="1">
              <a:defRPr/>
            </a:pPr>
            <a:r>
              <a:rPr lang="en-US" b="1" dirty="0" smtClean="0"/>
              <a:t>How to calculate amortised cost</a:t>
            </a:r>
          </a:p>
        </p:txBody>
      </p:sp>
      <p:pic>
        <p:nvPicPr>
          <p:cNvPr id="45059" name="Picture 4"/>
          <p:cNvPicPr>
            <a:picLocks noChangeAspect="1" noChangeArrowheads="1"/>
          </p:cNvPicPr>
          <p:nvPr/>
        </p:nvPicPr>
        <p:blipFill>
          <a:blip r:embed="rId2" cstate="print"/>
          <a:srcRect/>
          <a:stretch>
            <a:fillRect/>
          </a:stretch>
        </p:blipFill>
        <p:spPr bwMode="auto">
          <a:xfrm>
            <a:off x="2286000" y="1752600"/>
            <a:ext cx="43434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How to calculate amortised cost</a:t>
            </a:r>
          </a:p>
        </p:txBody>
      </p:sp>
      <p:sp>
        <p:nvSpPr>
          <p:cNvPr id="46083" name="Rectangle 3"/>
          <p:cNvSpPr>
            <a:spLocks noGrp="1" noChangeArrowheads="1"/>
          </p:cNvSpPr>
          <p:nvPr>
            <p:ph type="body" idx="1"/>
          </p:nvPr>
        </p:nvSpPr>
        <p:spPr/>
        <p:txBody>
          <a:bodyPr>
            <a:normAutofit/>
          </a:bodyPr>
          <a:lstStyle/>
          <a:p>
            <a:pPr eaLnBrk="1" hangingPunct="1"/>
            <a:r>
              <a:rPr lang="en-US" sz="2400" dirty="0" smtClean="0"/>
              <a:t>The stream of cash flows including interest and other receivables or transaction cost payables from the FA/FL to be calculated in such a way that the net present value of the cash flows reduces to zero.</a:t>
            </a:r>
          </a:p>
          <a:p>
            <a:pPr eaLnBrk="1" hangingPunct="1"/>
            <a:r>
              <a:rPr lang="en-US" sz="2400" dirty="0" smtClean="0"/>
              <a:t>The effective interest worked out as above will be carried to profit and loss and the actual interest received/paid will be considered as cash inflow/outflow for the said FA/FL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idx="4294967295"/>
          </p:nvPr>
        </p:nvSpPr>
        <p:spPr>
          <a:xfrm>
            <a:off x="2590800" y="152400"/>
            <a:ext cx="4189413" cy="1524000"/>
          </a:xfrm>
        </p:spPr>
        <p:txBody>
          <a:bodyPr/>
          <a:lstStyle/>
          <a:p>
            <a:pPr eaLnBrk="1" hangingPunct="1">
              <a:defRPr/>
            </a:pPr>
            <a:r>
              <a:rPr lang="en-US" b="1" dirty="0" smtClean="0"/>
              <a:t>What is a Derivative</a:t>
            </a:r>
          </a:p>
        </p:txBody>
      </p:sp>
      <p:pic>
        <p:nvPicPr>
          <p:cNvPr id="47107" name="Picture 3"/>
          <p:cNvPicPr>
            <a:picLocks noChangeAspect="1" noChangeArrowheads="1"/>
          </p:cNvPicPr>
          <p:nvPr/>
        </p:nvPicPr>
        <p:blipFill>
          <a:blip r:embed="rId2" cstate="print"/>
          <a:srcRect/>
          <a:stretch>
            <a:fillRect/>
          </a:stretch>
        </p:blipFill>
        <p:spPr bwMode="auto">
          <a:xfrm>
            <a:off x="2133600" y="1828800"/>
            <a:ext cx="42672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What is a Derivative</a:t>
            </a:r>
          </a:p>
        </p:txBody>
      </p:sp>
      <p:sp>
        <p:nvSpPr>
          <p:cNvPr id="48131" name="Rectangle 3"/>
          <p:cNvSpPr>
            <a:spLocks noGrp="1" noChangeArrowheads="1"/>
          </p:cNvSpPr>
          <p:nvPr>
            <p:ph type="body" idx="1"/>
          </p:nvPr>
        </p:nvSpPr>
        <p:spPr/>
        <p:txBody>
          <a:bodyPr>
            <a:normAutofit/>
          </a:bodyPr>
          <a:lstStyle/>
          <a:p>
            <a:pPr marL="609600" indent="-609600" eaLnBrk="1" hangingPunct="1">
              <a:lnSpc>
                <a:spcPct val="90000"/>
              </a:lnSpc>
              <a:buFont typeface="Wingdings" pitchFamily="2" charset="2"/>
              <a:buNone/>
            </a:pPr>
            <a:r>
              <a:rPr lang="en-US" sz="2400" dirty="0" smtClean="0">
                <a:solidFill>
                  <a:srgbClr val="000000"/>
                </a:solidFill>
                <a:ea typeface="Arial Unicode MS" pitchFamily="34" charset="-128"/>
                <a:cs typeface="Arial Unicode MS" pitchFamily="34" charset="-128"/>
              </a:rPr>
              <a:t>	A Financial instrument  that meets all the following criteria :</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The fair value of the entire instrument changes with the changes in the value of that underlying asset</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Net investment is zero or negligible compared to the total value</a:t>
            </a:r>
          </a:p>
          <a:p>
            <a:pPr marL="609600" indent="-609600" eaLnBrk="1" hangingPunct="1">
              <a:lnSpc>
                <a:spcPct val="90000"/>
              </a:lnSpc>
              <a:buFont typeface="Wingdings" pitchFamily="2" charset="2"/>
              <a:buAutoNum type="arabicParenR"/>
            </a:pPr>
            <a:r>
              <a:rPr lang="en-US" sz="2400" dirty="0" smtClean="0">
                <a:solidFill>
                  <a:srgbClr val="000000"/>
                </a:solidFill>
                <a:ea typeface="Arial Unicode MS" pitchFamily="34" charset="-128"/>
                <a:cs typeface="Arial Unicode MS" pitchFamily="34" charset="-128"/>
              </a:rPr>
              <a:t>Settled in future</a:t>
            </a:r>
          </a:p>
          <a:p>
            <a:pPr marL="609600" indent="-609600" eaLnBrk="1" hangingPunct="1">
              <a:lnSpc>
                <a:spcPct val="90000"/>
              </a:lnSpc>
              <a:buFont typeface="Wingdings" pitchFamily="2" charset="2"/>
              <a:buNone/>
            </a:pPr>
            <a:r>
              <a:rPr lang="en-US" sz="2400" dirty="0" smtClean="0"/>
              <a:t> </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3657600" y="457200"/>
            <a:ext cx="1676400" cy="466725"/>
          </a:xfrm>
          <a:prstGeom prst="rect">
            <a:avLst/>
          </a:prstGeom>
          <a:noFill/>
          <a:ln w="9525">
            <a:solidFill>
              <a:schemeClr val="tx1"/>
            </a:solidFill>
            <a:miter lim="800000"/>
            <a:headEnd type="none" w="sm" len="sm"/>
            <a:tailEnd type="none" w="sm" len="sm"/>
          </a:ln>
          <a:effectLst/>
        </p:spPr>
        <p:txBody>
          <a:bodyPr>
            <a:spAutoFit/>
          </a:bodyPr>
          <a:lstStyle/>
          <a:p>
            <a:pPr algn="ctr">
              <a:spcBef>
                <a:spcPct val="50000"/>
              </a:spcBef>
            </a:pPr>
            <a:r>
              <a:rPr lang="en-US" sz="2400" b="1" dirty="0" err="1" smtClean="0">
                <a:latin typeface="Times New Roman" pitchFamily="18" charset="0"/>
                <a:cs typeface="Arial" charset="0"/>
              </a:rPr>
              <a:t>IndAS</a:t>
            </a:r>
            <a:r>
              <a:rPr lang="en-US" sz="2400" b="1" dirty="0" smtClean="0">
                <a:latin typeface="Times New Roman" pitchFamily="18" charset="0"/>
                <a:cs typeface="Arial" charset="0"/>
              </a:rPr>
              <a:t> </a:t>
            </a:r>
            <a:r>
              <a:rPr lang="en-US" sz="2400" b="1" dirty="0">
                <a:latin typeface="Times New Roman" pitchFamily="18" charset="0"/>
                <a:cs typeface="Arial" charset="0"/>
              </a:rPr>
              <a:t>- 17</a:t>
            </a:r>
          </a:p>
        </p:txBody>
      </p:sp>
      <p:sp>
        <p:nvSpPr>
          <p:cNvPr id="360451" name="Line 3"/>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US"/>
          </a:p>
        </p:txBody>
      </p:sp>
      <p:sp>
        <p:nvSpPr>
          <p:cNvPr id="360452" name="Rectangle 4"/>
          <p:cNvSpPr>
            <a:spLocks noChangeArrowheads="1"/>
          </p:cNvSpPr>
          <p:nvPr/>
        </p:nvSpPr>
        <p:spPr bwMode="auto">
          <a:xfrm>
            <a:off x="2743200" y="1333500"/>
            <a:ext cx="3581400" cy="1104900"/>
          </a:xfrm>
          <a:prstGeom prst="rect">
            <a:avLst/>
          </a:prstGeom>
          <a:noFill/>
          <a:ln w="9525">
            <a:solidFill>
              <a:schemeClr val="tx2"/>
            </a:solidFill>
            <a:miter lim="800000"/>
            <a:headEnd type="none" w="sm" len="sm"/>
            <a:tailEnd type="none" w="sm" len="sm"/>
          </a:ln>
          <a:effectLst/>
        </p:spPr>
        <p:txBody>
          <a:bodyPr tIns="0" bIns="0" anchor="ctr" anchorCtr="1">
            <a:spAutoFit/>
          </a:bodyPr>
          <a:lstStyle/>
          <a:p>
            <a:pPr indent="228600" algn="ctr"/>
            <a:r>
              <a:rPr lang="en-US" sz="2400" b="1">
                <a:latin typeface="Times New Roman" pitchFamily="18" charset="0"/>
                <a:cs typeface="Arial" charset="0"/>
              </a:rPr>
              <a:t>SALE LEASE BACK treated as </a:t>
            </a:r>
          </a:p>
          <a:p>
            <a:pPr indent="228600" algn="ctr"/>
            <a:r>
              <a:rPr lang="en-US" sz="2400" b="1">
                <a:latin typeface="Times New Roman" pitchFamily="18" charset="0"/>
                <a:cs typeface="Arial" charset="0"/>
              </a:rPr>
              <a:t>OPERATING LEASE</a:t>
            </a:r>
          </a:p>
        </p:txBody>
      </p:sp>
      <p:sp>
        <p:nvSpPr>
          <p:cNvPr id="360453" name="Line 5"/>
          <p:cNvSpPr>
            <a:spLocks noChangeShapeType="1"/>
          </p:cNvSpPr>
          <p:nvPr/>
        </p:nvSpPr>
        <p:spPr bwMode="auto">
          <a:xfrm>
            <a:off x="4495800" y="2438400"/>
            <a:ext cx="0" cy="434975"/>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54" name="Line 6"/>
          <p:cNvSpPr>
            <a:spLocks noChangeShapeType="1"/>
          </p:cNvSpPr>
          <p:nvPr/>
        </p:nvSpPr>
        <p:spPr bwMode="auto">
          <a:xfrm>
            <a:off x="1447800" y="2873375"/>
            <a:ext cx="5943600" cy="0"/>
          </a:xfrm>
          <a:prstGeom prst="line">
            <a:avLst/>
          </a:prstGeom>
          <a:noFill/>
          <a:ln w="9525">
            <a:solidFill>
              <a:schemeClr val="tx1"/>
            </a:solidFill>
            <a:round/>
            <a:headEnd type="none" w="sm" len="sm"/>
            <a:tailEnd type="none" w="sm" len="sm"/>
          </a:ln>
          <a:effectLst/>
        </p:spPr>
        <p:txBody>
          <a:bodyPr wrap="none" anchor="ctr"/>
          <a:lstStyle/>
          <a:p>
            <a:endParaRPr lang="en-US"/>
          </a:p>
        </p:txBody>
      </p:sp>
      <p:sp>
        <p:nvSpPr>
          <p:cNvPr id="360455" name="Line 7"/>
          <p:cNvSpPr>
            <a:spLocks noChangeShapeType="1"/>
          </p:cNvSpPr>
          <p:nvPr/>
        </p:nvSpPr>
        <p:spPr bwMode="auto">
          <a:xfrm>
            <a:off x="1447800" y="2873375"/>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56" name="Rectangle 8"/>
          <p:cNvSpPr>
            <a:spLocks noChangeArrowheads="1"/>
          </p:cNvSpPr>
          <p:nvPr/>
        </p:nvSpPr>
        <p:spPr bwMode="auto">
          <a:xfrm>
            <a:off x="609600" y="3178175"/>
            <a:ext cx="1752600" cy="7397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a:latin typeface="Times New Roman" pitchFamily="18" charset="0"/>
                <a:cs typeface="Arial" charset="0"/>
              </a:rPr>
              <a:t>Sale at FV</a:t>
            </a:r>
          </a:p>
        </p:txBody>
      </p:sp>
      <p:sp>
        <p:nvSpPr>
          <p:cNvPr id="360457" name="Line 9"/>
          <p:cNvSpPr>
            <a:spLocks noChangeShapeType="1"/>
          </p:cNvSpPr>
          <p:nvPr/>
        </p:nvSpPr>
        <p:spPr bwMode="auto">
          <a:xfrm>
            <a:off x="4495800" y="2873375"/>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58" name="Rectangle 10"/>
          <p:cNvSpPr>
            <a:spLocks noChangeArrowheads="1"/>
          </p:cNvSpPr>
          <p:nvPr/>
        </p:nvSpPr>
        <p:spPr bwMode="auto">
          <a:xfrm>
            <a:off x="3429000" y="3178175"/>
            <a:ext cx="1905000" cy="7397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a:latin typeface="Times New Roman" pitchFamily="18" charset="0"/>
                <a:cs typeface="Arial" charset="0"/>
              </a:rPr>
              <a:t>Sales Below FV</a:t>
            </a:r>
          </a:p>
        </p:txBody>
      </p:sp>
      <p:sp>
        <p:nvSpPr>
          <p:cNvPr id="360459" name="Rectangle 11"/>
          <p:cNvSpPr>
            <a:spLocks noChangeArrowheads="1"/>
          </p:cNvSpPr>
          <p:nvPr/>
        </p:nvSpPr>
        <p:spPr bwMode="auto">
          <a:xfrm>
            <a:off x="6477000" y="3178175"/>
            <a:ext cx="1905000" cy="7397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a:latin typeface="Times New Roman" pitchFamily="18" charset="0"/>
                <a:cs typeface="Arial" charset="0"/>
              </a:rPr>
              <a:t>Sales Above FV</a:t>
            </a:r>
          </a:p>
        </p:txBody>
      </p:sp>
      <p:sp>
        <p:nvSpPr>
          <p:cNvPr id="360460" name="Line 12"/>
          <p:cNvSpPr>
            <a:spLocks noChangeShapeType="1"/>
          </p:cNvSpPr>
          <p:nvPr/>
        </p:nvSpPr>
        <p:spPr bwMode="auto">
          <a:xfrm>
            <a:off x="7391400" y="2873375"/>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61" name="Line 13"/>
          <p:cNvSpPr>
            <a:spLocks noChangeShapeType="1"/>
          </p:cNvSpPr>
          <p:nvPr/>
        </p:nvSpPr>
        <p:spPr bwMode="auto">
          <a:xfrm>
            <a:off x="1447800" y="3962400"/>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62" name="Rectangle 14"/>
          <p:cNvSpPr>
            <a:spLocks noChangeArrowheads="1"/>
          </p:cNvSpPr>
          <p:nvPr/>
        </p:nvSpPr>
        <p:spPr bwMode="auto">
          <a:xfrm>
            <a:off x="609600" y="4267200"/>
            <a:ext cx="1752600" cy="73977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a:latin typeface="Times New Roman" pitchFamily="18" charset="0"/>
                <a:cs typeface="Arial" charset="0"/>
              </a:rPr>
              <a:t>Recognise Profit</a:t>
            </a:r>
          </a:p>
        </p:txBody>
      </p:sp>
      <p:sp>
        <p:nvSpPr>
          <p:cNvPr id="360463" name="Line 15"/>
          <p:cNvSpPr>
            <a:spLocks noChangeShapeType="1"/>
          </p:cNvSpPr>
          <p:nvPr/>
        </p:nvSpPr>
        <p:spPr bwMode="auto">
          <a:xfrm>
            <a:off x="4495800" y="3940175"/>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64" name="Rectangle 16"/>
          <p:cNvSpPr>
            <a:spLocks noChangeArrowheads="1"/>
          </p:cNvSpPr>
          <p:nvPr/>
        </p:nvSpPr>
        <p:spPr bwMode="auto">
          <a:xfrm>
            <a:off x="3048000" y="4244975"/>
            <a:ext cx="2743200" cy="1470025"/>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a:latin typeface="Times New Roman" pitchFamily="18" charset="0"/>
                <a:cs typeface="Arial" charset="0"/>
              </a:rPr>
              <a:t>Profit / loss recognised if compensated by higher lease rental</a:t>
            </a:r>
          </a:p>
        </p:txBody>
      </p:sp>
      <p:sp>
        <p:nvSpPr>
          <p:cNvPr id="360465" name="Line 17"/>
          <p:cNvSpPr>
            <a:spLocks noChangeShapeType="1"/>
          </p:cNvSpPr>
          <p:nvPr/>
        </p:nvSpPr>
        <p:spPr bwMode="auto">
          <a:xfrm>
            <a:off x="7391400" y="3940175"/>
            <a:ext cx="0" cy="304800"/>
          </a:xfrm>
          <a:prstGeom prst="line">
            <a:avLst/>
          </a:prstGeom>
          <a:noFill/>
          <a:ln w="9525">
            <a:solidFill>
              <a:schemeClr val="tx1"/>
            </a:solidFill>
            <a:round/>
            <a:headEnd type="none" w="sm" len="sm"/>
            <a:tailEnd type="triangle" w="sm" len="sm"/>
          </a:ln>
          <a:effectLst/>
        </p:spPr>
        <p:txBody>
          <a:bodyPr wrap="none" anchor="ctr"/>
          <a:lstStyle/>
          <a:p>
            <a:endParaRPr lang="en-US"/>
          </a:p>
        </p:txBody>
      </p:sp>
      <p:sp>
        <p:nvSpPr>
          <p:cNvPr id="360466" name="Rectangle 18"/>
          <p:cNvSpPr>
            <a:spLocks noChangeArrowheads="1"/>
          </p:cNvSpPr>
          <p:nvPr/>
        </p:nvSpPr>
        <p:spPr bwMode="auto">
          <a:xfrm>
            <a:off x="6324600" y="4244975"/>
            <a:ext cx="2209800" cy="1104900"/>
          </a:xfrm>
          <a:prstGeom prst="rect">
            <a:avLst/>
          </a:prstGeom>
          <a:noFill/>
          <a:ln w="9525">
            <a:solidFill>
              <a:schemeClr val="tx2"/>
            </a:solidFill>
            <a:miter lim="800000"/>
            <a:headEnd type="none" w="sm" len="sm"/>
            <a:tailEnd type="none" w="sm" len="sm"/>
          </a:ln>
          <a:effectLst/>
        </p:spPr>
        <p:txBody>
          <a:bodyPr tIns="0" bIns="0" anchor="ctr">
            <a:spAutoFit/>
          </a:bodyPr>
          <a:lstStyle/>
          <a:p>
            <a:pPr indent="228600" algn="ctr"/>
            <a:r>
              <a:rPr lang="en-US" sz="2400" b="1" dirty="0">
                <a:latin typeface="Times New Roman" pitchFamily="18" charset="0"/>
                <a:cs typeface="Arial" charset="0"/>
              </a:rPr>
              <a:t>Excess Amortise over Lease Period</a:t>
            </a:r>
          </a:p>
        </p:txBody>
      </p:sp>
      <p:sp>
        <p:nvSpPr>
          <p:cNvPr id="19" name="TextBox 18"/>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Derivatives</a:t>
            </a:r>
          </a:p>
        </p:txBody>
      </p:sp>
      <p:sp>
        <p:nvSpPr>
          <p:cNvPr id="49155" name="Text Box 3"/>
          <p:cNvSpPr txBox="1">
            <a:spLocks noChangeArrowheads="1"/>
          </p:cNvSpPr>
          <p:nvPr/>
        </p:nvSpPr>
        <p:spPr bwMode="auto">
          <a:xfrm>
            <a:off x="2133600" y="1905000"/>
            <a:ext cx="1371600" cy="469900"/>
          </a:xfrm>
          <a:prstGeom prst="rect">
            <a:avLst/>
          </a:prstGeom>
          <a:noFill/>
          <a:ln w="12700" cap="sq">
            <a:solidFill>
              <a:schemeClr val="tx2"/>
            </a:solidFill>
            <a:miter lim="800000"/>
            <a:headEnd type="none" w="sm" len="sm"/>
            <a:tailEnd type="none" w="sm" len="sm"/>
          </a:ln>
        </p:spPr>
        <p:txBody>
          <a:bodyPr>
            <a:spAutoFit/>
          </a:bodyPr>
          <a:lstStyle/>
          <a:p>
            <a:pPr algn="ctr">
              <a:spcBef>
                <a:spcPct val="50000"/>
              </a:spcBef>
            </a:pPr>
            <a:r>
              <a:rPr lang="en-US" b="0"/>
              <a:t>Smoke </a:t>
            </a:r>
          </a:p>
        </p:txBody>
      </p:sp>
      <p:sp>
        <p:nvSpPr>
          <p:cNvPr id="49156" name="Text Box 4"/>
          <p:cNvSpPr txBox="1">
            <a:spLocks noChangeArrowheads="1"/>
          </p:cNvSpPr>
          <p:nvPr/>
        </p:nvSpPr>
        <p:spPr bwMode="auto">
          <a:xfrm>
            <a:off x="5715000" y="1905000"/>
            <a:ext cx="1981200" cy="469900"/>
          </a:xfrm>
          <a:prstGeom prst="rect">
            <a:avLst/>
          </a:prstGeom>
          <a:noFill/>
          <a:ln w="12700" cap="sq" algn="ctr">
            <a:solidFill>
              <a:schemeClr val="tx2"/>
            </a:solidFill>
            <a:miter lim="800000"/>
            <a:headEnd type="none" w="sm" len="sm"/>
            <a:tailEnd type="none" w="sm" len="sm"/>
          </a:ln>
        </p:spPr>
        <p:txBody>
          <a:bodyPr>
            <a:spAutoFit/>
          </a:bodyPr>
          <a:lstStyle/>
          <a:p>
            <a:pPr algn="ctr">
              <a:spcBef>
                <a:spcPct val="50000"/>
              </a:spcBef>
            </a:pPr>
            <a:r>
              <a:rPr lang="en-US" b="0"/>
              <a:t>Fire</a:t>
            </a:r>
          </a:p>
        </p:txBody>
      </p:sp>
      <p:sp>
        <p:nvSpPr>
          <p:cNvPr id="49157" name="Text Box 5"/>
          <p:cNvSpPr txBox="1">
            <a:spLocks noChangeArrowheads="1"/>
          </p:cNvSpPr>
          <p:nvPr/>
        </p:nvSpPr>
        <p:spPr bwMode="auto">
          <a:xfrm>
            <a:off x="1828800" y="3657600"/>
            <a:ext cx="1752600" cy="469900"/>
          </a:xfrm>
          <a:prstGeom prst="rect">
            <a:avLst/>
          </a:prstGeom>
          <a:noFill/>
          <a:ln w="12700" cap="sq" algn="ctr">
            <a:solidFill>
              <a:schemeClr val="tx2"/>
            </a:solidFill>
            <a:miter lim="800000"/>
            <a:headEnd type="none" w="sm" len="sm"/>
            <a:tailEnd type="none" w="sm" len="sm"/>
          </a:ln>
        </p:spPr>
        <p:txBody>
          <a:bodyPr>
            <a:spAutoFit/>
          </a:bodyPr>
          <a:lstStyle/>
          <a:p>
            <a:pPr>
              <a:spcBef>
                <a:spcPct val="50000"/>
              </a:spcBef>
            </a:pPr>
            <a:r>
              <a:rPr lang="en-US" b="0"/>
              <a:t>Derivatives </a:t>
            </a:r>
          </a:p>
        </p:txBody>
      </p:sp>
      <p:sp>
        <p:nvSpPr>
          <p:cNvPr id="49158" name="Text Box 6"/>
          <p:cNvSpPr txBox="1">
            <a:spLocks noChangeArrowheads="1"/>
          </p:cNvSpPr>
          <p:nvPr/>
        </p:nvSpPr>
        <p:spPr bwMode="auto">
          <a:xfrm>
            <a:off x="5791200" y="3581400"/>
            <a:ext cx="1752600" cy="469900"/>
          </a:xfrm>
          <a:prstGeom prst="rect">
            <a:avLst/>
          </a:prstGeom>
          <a:noFill/>
          <a:ln w="12700" cap="sq" algn="ctr">
            <a:solidFill>
              <a:schemeClr val="tx2"/>
            </a:solidFill>
            <a:miter lim="800000"/>
            <a:headEnd type="none" w="sm" len="sm"/>
            <a:tailEnd type="none" w="sm" len="sm"/>
          </a:ln>
        </p:spPr>
        <p:txBody>
          <a:bodyPr>
            <a:spAutoFit/>
          </a:bodyPr>
          <a:lstStyle/>
          <a:p>
            <a:pPr>
              <a:spcBef>
                <a:spcPct val="50000"/>
              </a:spcBef>
            </a:pPr>
            <a:r>
              <a:rPr lang="en-US" b="0"/>
              <a:t>underlying </a:t>
            </a:r>
          </a:p>
        </p:txBody>
      </p:sp>
      <p:sp>
        <p:nvSpPr>
          <p:cNvPr id="49159" name="AutoShape 7"/>
          <p:cNvSpPr>
            <a:spLocks noChangeArrowheads="1"/>
          </p:cNvSpPr>
          <p:nvPr/>
        </p:nvSpPr>
        <p:spPr bwMode="auto">
          <a:xfrm>
            <a:off x="2590800" y="2514600"/>
            <a:ext cx="381000" cy="838200"/>
          </a:xfrm>
          <a:prstGeom prst="downArrow">
            <a:avLst>
              <a:gd name="adj1" fmla="val 50000"/>
              <a:gd name="adj2" fmla="val 5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49160" name="AutoShape 8"/>
          <p:cNvSpPr>
            <a:spLocks noChangeArrowheads="1"/>
          </p:cNvSpPr>
          <p:nvPr/>
        </p:nvSpPr>
        <p:spPr bwMode="auto">
          <a:xfrm>
            <a:off x="6553200" y="2514600"/>
            <a:ext cx="381000" cy="838200"/>
          </a:xfrm>
          <a:prstGeom prst="downArrow">
            <a:avLst>
              <a:gd name="adj1" fmla="val 50000"/>
              <a:gd name="adj2" fmla="val 55000"/>
            </a:avLst>
          </a:prstGeom>
          <a:solidFill>
            <a:schemeClr val="accent1"/>
          </a:solidFill>
          <a:ln w="12700" cap="sq">
            <a:solidFill>
              <a:schemeClr val="tx1"/>
            </a:solidFill>
            <a:miter lim="800000"/>
            <a:headEnd type="none" w="sm" len="sm"/>
            <a:tailEnd type="none" w="sm" len="sm"/>
          </a:ln>
        </p:spPr>
        <p:txBody>
          <a:bodyPr wrap="none" anchor="ctr"/>
          <a:lstStyle/>
          <a:p>
            <a:endParaRPr lang="en-IN"/>
          </a:p>
        </p:txBody>
      </p:sp>
      <p:sp>
        <p:nvSpPr>
          <p:cNvPr id="49161" name="Text Box 10"/>
          <p:cNvSpPr txBox="1">
            <a:spLocks noChangeArrowheads="1"/>
          </p:cNvSpPr>
          <p:nvPr/>
        </p:nvSpPr>
        <p:spPr bwMode="auto">
          <a:xfrm>
            <a:off x="1447800" y="1905000"/>
            <a:ext cx="609600" cy="457200"/>
          </a:xfrm>
          <a:prstGeom prst="rect">
            <a:avLst/>
          </a:prstGeom>
          <a:noFill/>
          <a:ln w="12700" cap="sq">
            <a:noFill/>
            <a:miter lim="800000"/>
            <a:headEnd type="none" w="sm" len="sm"/>
            <a:tailEnd type="none" w="sm" len="sm"/>
          </a:ln>
        </p:spPr>
        <p:txBody>
          <a:bodyPr>
            <a:spAutoFit/>
          </a:bodyPr>
          <a:lstStyle/>
          <a:p>
            <a:pPr>
              <a:spcBef>
                <a:spcPct val="50000"/>
              </a:spcBef>
            </a:pPr>
            <a:r>
              <a:rPr lang="en-US" b="0"/>
              <a:t>No</a:t>
            </a:r>
          </a:p>
        </p:txBody>
      </p:sp>
      <p:sp>
        <p:nvSpPr>
          <p:cNvPr id="49162" name="Text Box 11"/>
          <p:cNvSpPr txBox="1">
            <a:spLocks noChangeArrowheads="1"/>
          </p:cNvSpPr>
          <p:nvPr/>
        </p:nvSpPr>
        <p:spPr bwMode="auto">
          <a:xfrm>
            <a:off x="4419600" y="1905000"/>
            <a:ext cx="1143000" cy="457200"/>
          </a:xfrm>
          <a:prstGeom prst="rect">
            <a:avLst/>
          </a:prstGeom>
          <a:noFill/>
          <a:ln w="12700" cap="sq">
            <a:noFill/>
            <a:miter lim="800000"/>
            <a:headEnd type="none" w="sm" len="sm"/>
            <a:tailEnd type="none" w="sm" len="sm"/>
          </a:ln>
        </p:spPr>
        <p:txBody>
          <a:bodyPr>
            <a:spAutoFit/>
          </a:bodyPr>
          <a:lstStyle/>
          <a:p>
            <a:pPr>
              <a:spcBef>
                <a:spcPct val="50000"/>
              </a:spcBef>
            </a:pPr>
            <a:r>
              <a:rPr lang="en-US" b="0"/>
              <a:t>without</a:t>
            </a:r>
          </a:p>
        </p:txBody>
      </p:sp>
      <p:sp>
        <p:nvSpPr>
          <p:cNvPr id="12" name="TextBox 11"/>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Derivatives</a:t>
            </a:r>
          </a:p>
        </p:txBody>
      </p:sp>
      <p:sp>
        <p:nvSpPr>
          <p:cNvPr id="50179" name="Rectangle 3"/>
          <p:cNvSpPr>
            <a:spLocks noGrp="1" noChangeArrowheads="1"/>
          </p:cNvSpPr>
          <p:nvPr>
            <p:ph type="body" idx="1"/>
          </p:nvPr>
        </p:nvSpPr>
        <p:spPr/>
        <p:txBody>
          <a:bodyPr>
            <a:normAutofit/>
          </a:bodyPr>
          <a:lstStyle/>
          <a:p>
            <a:r>
              <a:rPr lang="en-US" sz="2400" dirty="0" smtClean="0"/>
              <a:t>Loan sanctioned @ 12% fixed rate –not yet availed </a:t>
            </a:r>
          </a:p>
          <a:p>
            <a:r>
              <a:rPr lang="en-US" sz="2400" dirty="0" smtClean="0"/>
              <a:t>Market rate goes up to 12.5%</a:t>
            </a:r>
          </a:p>
          <a:p>
            <a:r>
              <a:rPr lang="en-US" sz="2400" dirty="0" smtClean="0"/>
              <a:t>Embedded Derivative 0.5%</a:t>
            </a:r>
          </a:p>
          <a:p>
            <a:pPr>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304800"/>
            <a:ext cx="7543800" cy="1143000"/>
          </a:xfrm>
        </p:spPr>
        <p:txBody>
          <a:bodyPr/>
          <a:lstStyle/>
          <a:p>
            <a:r>
              <a:rPr lang="en-US" dirty="0" smtClean="0"/>
              <a:t>Derivatives</a:t>
            </a:r>
          </a:p>
        </p:txBody>
      </p:sp>
      <p:graphicFrame>
        <p:nvGraphicFramePr>
          <p:cNvPr id="131099" name="Group 27"/>
          <p:cNvGraphicFramePr>
            <a:graphicFrameLocks noGrp="1"/>
          </p:cNvGraphicFramePr>
          <p:nvPr>
            <p:ph idx="1"/>
          </p:nvPr>
        </p:nvGraphicFramePr>
        <p:xfrm>
          <a:off x="762000" y="1600200"/>
          <a:ext cx="7620000" cy="4358640"/>
        </p:xfrm>
        <a:graphic>
          <a:graphicData uri="http://schemas.openxmlformats.org/drawingml/2006/table">
            <a:tbl>
              <a:tblPr/>
              <a:tblGrid>
                <a:gridCol w="1905000"/>
                <a:gridCol w="1905000"/>
                <a:gridCol w="1905000"/>
                <a:gridCol w="1905000"/>
              </a:tblGrid>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Derivative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Underlying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Mentioned Amount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Settlement Amount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Stock Option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Market Price of Shares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Number of Shares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(MP at settlement – stock price) * No. of Shares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Currency forward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Currency Rate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Number of Currency Units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(Spot rate at settlement – forward rate ) * no. of currency units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90600" y="304800"/>
            <a:ext cx="7543800" cy="1143000"/>
          </a:xfrm>
        </p:spPr>
        <p:txBody>
          <a:bodyPr/>
          <a:lstStyle/>
          <a:p>
            <a:r>
              <a:rPr lang="en-US" dirty="0" smtClean="0"/>
              <a:t>Derivatives</a:t>
            </a:r>
          </a:p>
        </p:txBody>
      </p:sp>
      <p:graphicFrame>
        <p:nvGraphicFramePr>
          <p:cNvPr id="150556" name="Group 28"/>
          <p:cNvGraphicFramePr>
            <a:graphicFrameLocks noGrp="1"/>
          </p:cNvGraphicFramePr>
          <p:nvPr>
            <p:ph idx="1"/>
          </p:nvPr>
        </p:nvGraphicFramePr>
        <p:xfrm>
          <a:off x="990600" y="1905000"/>
          <a:ext cx="7620000" cy="3048000"/>
        </p:xfrm>
        <a:graphic>
          <a:graphicData uri="http://schemas.openxmlformats.org/drawingml/2006/table">
            <a:tbl>
              <a:tblPr/>
              <a:tblGrid>
                <a:gridCol w="1905000"/>
                <a:gridCol w="1905000"/>
                <a:gridCol w="1905000"/>
                <a:gridCol w="1905000"/>
              </a:tblGrid>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Derivative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Underlying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Mentioned Amount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Settlement Amount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Interest Rate Swap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Interest Rate Index </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e.g. Receive 5% fixed and pay LIBOR)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forward Amt.</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Amount in Currency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(Interest rate index- fixed rate )*amount in currency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idx="4294967295"/>
          </p:nvPr>
        </p:nvSpPr>
        <p:spPr>
          <a:xfrm>
            <a:off x="2590800" y="0"/>
            <a:ext cx="4341812" cy="1676400"/>
          </a:xfrm>
        </p:spPr>
        <p:txBody>
          <a:bodyPr>
            <a:normAutofit/>
          </a:bodyPr>
          <a:lstStyle/>
          <a:p>
            <a:pPr eaLnBrk="1" hangingPunct="1">
              <a:defRPr/>
            </a:pPr>
            <a:r>
              <a:rPr lang="en-US" b="1" dirty="0" smtClean="0"/>
              <a:t>Embedded </a:t>
            </a:r>
            <a:br>
              <a:rPr lang="en-US" b="1" dirty="0" smtClean="0"/>
            </a:br>
            <a:r>
              <a:rPr lang="en-US" b="1" dirty="0" smtClean="0"/>
              <a:t>Derivative </a:t>
            </a:r>
          </a:p>
        </p:txBody>
      </p:sp>
      <p:pic>
        <p:nvPicPr>
          <p:cNvPr id="53251" name="Picture 3"/>
          <p:cNvPicPr>
            <a:picLocks noChangeAspect="1" noChangeArrowheads="1"/>
          </p:cNvPicPr>
          <p:nvPr/>
        </p:nvPicPr>
        <p:blipFill>
          <a:blip r:embed="rId2" cstate="print"/>
          <a:srcRect/>
          <a:stretch>
            <a:fillRect/>
          </a:stretch>
        </p:blipFill>
        <p:spPr bwMode="auto">
          <a:xfrm>
            <a:off x="2182091" y="1808018"/>
            <a:ext cx="41910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z="4000" smtClean="0"/>
              <a:t>Embedded Derivatives v/s Compound Instruments</a:t>
            </a:r>
          </a:p>
        </p:txBody>
      </p:sp>
      <p:sp>
        <p:nvSpPr>
          <p:cNvPr id="54275" name="Rectangle 3"/>
          <p:cNvSpPr>
            <a:spLocks noGrp="1" noChangeArrowheads="1"/>
          </p:cNvSpPr>
          <p:nvPr>
            <p:ph type="body" idx="1"/>
          </p:nvPr>
        </p:nvSpPr>
        <p:spPr/>
        <p:txBody>
          <a:bodyPr>
            <a:noAutofit/>
          </a:bodyPr>
          <a:lstStyle/>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To explain in simple terms : any variable component of a contract which can impact the cash flows.</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For Holder			 For Issuer</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Embedded 			Compound </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Derivatives 			Instrument</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Deliberate Financial Engineering and intentional shifting of certain risks between parties</a:t>
            </a:r>
          </a:p>
          <a:p>
            <a:pPr marL="609600" indent="-609600" eaLnBrk="1" hangingPunct="1">
              <a:lnSpc>
                <a:spcPct val="80000"/>
              </a:lnSpc>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Causes modification to a contract’s cash flow, based on changes in a specified variable.</a:t>
            </a:r>
          </a:p>
          <a:p>
            <a:pPr marL="609600" indent="-609600" eaLnBrk="1" hangingPunct="1">
              <a:lnSpc>
                <a:spcPct val="80000"/>
              </a:lnSpc>
              <a:buFont typeface="Wingdings" pitchFamily="2" charset="2"/>
              <a:buNone/>
            </a:pPr>
            <a:r>
              <a:rPr lang="en-US" sz="2400" dirty="0" smtClean="0">
                <a:solidFill>
                  <a:srgbClr val="000000"/>
                </a:solidFill>
                <a:ea typeface="Arial Unicode MS" pitchFamily="34" charset="-128"/>
                <a:cs typeface="Arial Unicode MS" pitchFamily="34" charset="-128"/>
              </a:rPr>
              <a:t>					</a:t>
            </a:r>
          </a:p>
        </p:txBody>
      </p:sp>
      <p:pic>
        <p:nvPicPr>
          <p:cNvPr id="54276" name="Picture 5"/>
          <p:cNvPicPr>
            <a:picLocks noChangeAspect="1" noChangeArrowheads="1"/>
          </p:cNvPicPr>
          <p:nvPr/>
        </p:nvPicPr>
        <p:blipFill>
          <a:blip r:embed="rId2" cstate="print"/>
          <a:srcRect/>
          <a:stretch>
            <a:fillRect/>
          </a:stretch>
        </p:blipFill>
        <p:spPr bwMode="auto">
          <a:xfrm>
            <a:off x="3429000" y="2438400"/>
            <a:ext cx="1447800" cy="1143000"/>
          </a:xfrm>
          <a:prstGeom prst="rect">
            <a:avLst/>
          </a:prstGeom>
          <a:noFill/>
          <a:ln w="12700" cap="sq">
            <a:noFill/>
            <a:miter lim="800000"/>
            <a:headEnd type="none" w="sm" len="sm"/>
            <a:tailEnd type="none" w="sm" len="sm"/>
          </a:ln>
        </p:spPr>
      </p:pic>
      <p:pic>
        <p:nvPicPr>
          <p:cNvPr id="54277" name="Picture 6" descr="COIN1"/>
          <p:cNvPicPr>
            <a:picLocks noChangeAspect="1" noChangeArrowheads="1"/>
          </p:cNvPicPr>
          <p:nvPr/>
        </p:nvPicPr>
        <p:blipFill>
          <a:blip r:embed="rId3" cstate="print"/>
          <a:srcRect/>
          <a:stretch>
            <a:fillRect/>
          </a:stretch>
        </p:blipFill>
        <p:spPr bwMode="auto">
          <a:xfrm>
            <a:off x="457200" y="2514600"/>
            <a:ext cx="1066800" cy="1027113"/>
          </a:xfrm>
          <a:prstGeom prst="rect">
            <a:avLst/>
          </a:prstGeom>
          <a:noFill/>
          <a:ln w="9525">
            <a:noFill/>
            <a:miter lim="800000"/>
            <a:headEnd/>
            <a:tailEnd/>
          </a:ln>
        </p:spPr>
      </p:pic>
      <p:pic>
        <p:nvPicPr>
          <p:cNvPr id="54278" name="Picture 7" descr="COIN 2"/>
          <p:cNvPicPr>
            <a:picLocks noChangeAspect="1" noChangeArrowheads="1"/>
          </p:cNvPicPr>
          <p:nvPr/>
        </p:nvPicPr>
        <p:blipFill>
          <a:blip r:embed="rId4" cstate="print"/>
          <a:srcRect/>
          <a:stretch>
            <a:fillRect/>
          </a:stretch>
        </p:blipFill>
        <p:spPr bwMode="auto">
          <a:xfrm>
            <a:off x="7010400" y="2514600"/>
            <a:ext cx="1143000" cy="1130300"/>
          </a:xfrm>
          <a:prstGeom prst="rect">
            <a:avLst/>
          </a:prstGeom>
          <a:noFill/>
          <a:ln w="9525">
            <a:noFill/>
            <a:miter lim="800000"/>
            <a:headEnd/>
            <a:tailEnd/>
          </a:ln>
        </p:spPr>
      </p:pic>
      <p:sp>
        <p:nvSpPr>
          <p:cNvPr id="8" name="TextBox 7"/>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sz="half" idx="4294967295"/>
          </p:nvPr>
        </p:nvSpPr>
        <p:spPr>
          <a:xfrm>
            <a:off x="990600" y="228600"/>
            <a:ext cx="7620000" cy="609600"/>
          </a:xfrm>
        </p:spPr>
        <p:txBody>
          <a:bodyPr/>
          <a:lstStyle/>
          <a:p>
            <a:r>
              <a:rPr lang="en-US" sz="2800" dirty="0" smtClean="0"/>
              <a:t>X Ltd. Invest in following two products of A Ltd.</a:t>
            </a:r>
          </a:p>
        </p:txBody>
      </p:sp>
      <p:graphicFrame>
        <p:nvGraphicFramePr>
          <p:cNvPr id="137219" name="Group 3"/>
          <p:cNvGraphicFramePr>
            <a:graphicFrameLocks noGrp="1"/>
          </p:cNvGraphicFramePr>
          <p:nvPr>
            <p:ph sz="half" idx="4294967295"/>
          </p:nvPr>
        </p:nvGraphicFramePr>
        <p:xfrm>
          <a:off x="990600" y="1066800"/>
          <a:ext cx="7391400" cy="4961255"/>
        </p:xfrm>
        <a:graphic>
          <a:graphicData uri="http://schemas.openxmlformats.org/drawingml/2006/table">
            <a:tbl>
              <a:tblPr/>
              <a:tblGrid>
                <a:gridCol w="1524000"/>
                <a:gridCol w="2819400"/>
                <a:gridCol w="3048000"/>
              </a:tblGrid>
              <a:tr h="622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Product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Product 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10% Convertible Debentures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10% Convertible Debentures</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8582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Numbers -Debentures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50000 @ </a:t>
                      </a:r>
                      <a:r>
                        <a:rPr kumimoji="0" lang="en-US" sz="1800" b="0" i="0" u="none" strike="noStrike" cap="none" normalizeH="0" baseline="0" smtClean="0">
                          <a:ln>
                            <a:noFill/>
                          </a:ln>
                          <a:solidFill>
                            <a:schemeClr val="tx1"/>
                          </a:solidFill>
                          <a:effectLst/>
                          <a:latin typeface="Rupee Foradian" pitchFamily="34" charset="0"/>
                        </a:rPr>
                        <a:t>` 10</a:t>
                      </a:r>
                      <a:r>
                        <a:rPr kumimoji="0" lang="en-US" sz="1800" b="1" i="0" u="none" strike="noStrike" cap="none" normalizeH="0" baseline="0" smtClean="0">
                          <a:ln>
                            <a:noFill/>
                          </a:ln>
                          <a:solidFill>
                            <a:schemeClr val="tx1"/>
                          </a:solidFill>
                          <a:effectLst/>
                          <a:latin typeface="Rupee Foradian" pitchFamily="34" charset="0"/>
                        </a:rPr>
                        <a: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50000 @ </a:t>
                      </a:r>
                      <a:r>
                        <a:rPr kumimoji="0" lang="en-US" sz="1800" b="0" i="0" u="none" strike="noStrike" cap="none" normalizeH="0" baseline="0" smtClean="0">
                          <a:ln>
                            <a:noFill/>
                          </a:ln>
                          <a:solidFill>
                            <a:schemeClr val="tx1"/>
                          </a:solidFill>
                          <a:effectLst/>
                          <a:latin typeface="Rupee Foradian" pitchFamily="34" charset="0"/>
                        </a:rPr>
                        <a:t>`</a:t>
                      </a:r>
                      <a:r>
                        <a:rPr kumimoji="0" lang="en-US" sz="1800" b="1" i="0" u="none" strike="noStrike" cap="none" normalizeH="0" baseline="0" smtClean="0">
                          <a:ln>
                            <a:noFill/>
                          </a:ln>
                          <a:solidFill>
                            <a:schemeClr val="tx1"/>
                          </a:solidFill>
                          <a:effectLst/>
                          <a:latin typeface="Rupee Foradian" pitchFamily="34" charset="0"/>
                        </a:rPr>
                        <a:t> </a:t>
                      </a:r>
                      <a:r>
                        <a:rPr kumimoji="0" lang="en-US" sz="1800" b="0" i="0" u="none" strike="noStrike" cap="none" normalizeH="0" baseline="0" smtClean="0">
                          <a:ln>
                            <a:noFill/>
                          </a:ln>
                          <a:solidFill>
                            <a:schemeClr val="tx1"/>
                          </a:solidFill>
                          <a:effectLst/>
                          <a:latin typeface="Rupee Foradian" pitchFamily="34" charset="0"/>
                        </a:rPr>
                        <a:t>10/-</a:t>
                      </a:r>
                      <a:endParaRPr kumimoji="0" lang="en-US"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715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Conversion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1 equity share for each debentures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Such numbers of equity shares work out based on price on date of conversion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5975">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Amount Invested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Rupee Foradian" pitchFamily="34" charset="0"/>
                        </a:rPr>
                        <a:t>` </a:t>
                      </a:r>
                      <a:r>
                        <a:rPr kumimoji="0" lang="en-US" sz="1800" b="1" i="0" u="none" strike="noStrike" cap="none" normalizeH="0" baseline="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Rupee Foradian" pitchFamily="34" charset="0"/>
                        </a:rPr>
                        <a:t>` </a:t>
                      </a:r>
                      <a:r>
                        <a:rPr kumimoji="0" lang="en-US" sz="1800" b="1" i="0" u="none" strike="noStrike" cap="none" normalizeH="0" baseline="0" smtClean="0">
                          <a:ln>
                            <a:noFill/>
                          </a:ln>
                          <a:solidFill>
                            <a:schemeClr val="tx1"/>
                          </a:solidFill>
                          <a:effectLst/>
                          <a:latin typeface="Times New Roman" pitchFamily="18" charset="0"/>
                        </a:rPr>
                        <a:t>5,00,000/-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2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Conversion Period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2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 Yrs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295400" y="6858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MV of shares on date of conversion</a:t>
            </a:r>
          </a:p>
        </p:txBody>
      </p:sp>
      <p:sp>
        <p:nvSpPr>
          <p:cNvPr id="56323" name="Text Box 3"/>
          <p:cNvSpPr txBox="1">
            <a:spLocks noChangeArrowheads="1"/>
          </p:cNvSpPr>
          <p:nvPr/>
        </p:nvSpPr>
        <p:spPr bwMode="auto">
          <a:xfrm>
            <a:off x="3733800" y="685800"/>
            <a:ext cx="1981200" cy="366713"/>
          </a:xfrm>
          <a:prstGeom prst="rect">
            <a:avLst/>
          </a:prstGeom>
          <a:noFill/>
          <a:ln w="12700" cap="sq">
            <a:noFill/>
            <a:miter lim="800000"/>
            <a:headEnd type="none" w="sm" len="sm"/>
            <a:tailEnd type="none" w="sm" len="sm"/>
          </a:ln>
        </p:spPr>
        <p:txBody>
          <a:bodyPr>
            <a:spAutoFit/>
          </a:bodyPr>
          <a:lstStyle/>
          <a:p>
            <a:pPr>
              <a:spcBef>
                <a:spcPct val="50000"/>
              </a:spcBef>
            </a:pPr>
            <a:endParaRPr lang="en-US" sz="1800"/>
          </a:p>
        </p:txBody>
      </p:sp>
      <p:sp>
        <p:nvSpPr>
          <p:cNvPr id="138244" name="Text Box 4"/>
          <p:cNvSpPr txBox="1">
            <a:spLocks noChangeArrowheads="1"/>
          </p:cNvSpPr>
          <p:nvPr/>
        </p:nvSpPr>
        <p:spPr bwMode="auto">
          <a:xfrm>
            <a:off x="3733800" y="6858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latin typeface="Rupee Foradian" pitchFamily="34" charset="0"/>
              </a:rPr>
              <a:t> ` </a:t>
            </a:r>
            <a:r>
              <a:rPr lang="en-US" sz="1800"/>
              <a:t>50/-</a:t>
            </a:r>
          </a:p>
        </p:txBody>
      </p:sp>
      <p:sp>
        <p:nvSpPr>
          <p:cNvPr id="138245" name="Text Box 5"/>
          <p:cNvSpPr txBox="1">
            <a:spLocks noChangeArrowheads="1"/>
          </p:cNvSpPr>
          <p:nvPr/>
        </p:nvSpPr>
        <p:spPr bwMode="auto">
          <a:xfrm>
            <a:off x="6172200" y="6858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latin typeface="Rupee Foradian" pitchFamily="34" charset="0"/>
              </a:rPr>
              <a:t>` </a:t>
            </a:r>
            <a:r>
              <a:rPr lang="en-US" sz="1800"/>
              <a:t>50/-</a:t>
            </a:r>
          </a:p>
        </p:txBody>
      </p:sp>
      <p:sp>
        <p:nvSpPr>
          <p:cNvPr id="138246" name="Text Box 6"/>
          <p:cNvSpPr txBox="1">
            <a:spLocks noChangeArrowheads="1"/>
          </p:cNvSpPr>
          <p:nvPr/>
        </p:nvSpPr>
        <p:spPr bwMode="auto">
          <a:xfrm>
            <a:off x="1295400" y="16764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No. of shares to be allotted</a:t>
            </a:r>
          </a:p>
        </p:txBody>
      </p:sp>
      <p:sp>
        <p:nvSpPr>
          <p:cNvPr id="138247" name="Text Box 7"/>
          <p:cNvSpPr txBox="1">
            <a:spLocks noChangeArrowheads="1"/>
          </p:cNvSpPr>
          <p:nvPr/>
        </p:nvSpPr>
        <p:spPr bwMode="auto">
          <a:xfrm>
            <a:off x="3733800" y="16764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50000</a:t>
            </a:r>
          </a:p>
        </p:txBody>
      </p:sp>
      <p:sp>
        <p:nvSpPr>
          <p:cNvPr id="138248" name="Text Box 8"/>
          <p:cNvSpPr txBox="1">
            <a:spLocks noChangeArrowheads="1"/>
          </p:cNvSpPr>
          <p:nvPr/>
        </p:nvSpPr>
        <p:spPr bwMode="auto">
          <a:xfrm>
            <a:off x="6172200" y="16764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10000</a:t>
            </a:r>
          </a:p>
        </p:txBody>
      </p:sp>
      <p:sp>
        <p:nvSpPr>
          <p:cNvPr id="138249" name="Text Box 9"/>
          <p:cNvSpPr txBox="1">
            <a:spLocks noChangeArrowheads="1"/>
          </p:cNvSpPr>
          <p:nvPr/>
        </p:nvSpPr>
        <p:spPr bwMode="auto">
          <a:xfrm>
            <a:off x="1295400" y="2590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Value of Product</a:t>
            </a:r>
          </a:p>
        </p:txBody>
      </p:sp>
      <p:sp>
        <p:nvSpPr>
          <p:cNvPr id="138250" name="Text Box 10"/>
          <p:cNvSpPr txBox="1">
            <a:spLocks noChangeArrowheads="1"/>
          </p:cNvSpPr>
          <p:nvPr/>
        </p:nvSpPr>
        <p:spPr bwMode="auto">
          <a:xfrm>
            <a:off x="3733800" y="2514600"/>
            <a:ext cx="1981200" cy="79216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latin typeface="Rupee Foradian" pitchFamily="34" charset="0"/>
              </a:rPr>
              <a:t>` </a:t>
            </a:r>
            <a:r>
              <a:rPr lang="en-US" sz="1800"/>
              <a:t>25,00,000/-</a:t>
            </a:r>
          </a:p>
          <a:p>
            <a:pPr>
              <a:spcBef>
                <a:spcPct val="50000"/>
              </a:spcBef>
            </a:pPr>
            <a:r>
              <a:rPr lang="en-US" sz="1800"/>
              <a:t>(50000*50)</a:t>
            </a:r>
          </a:p>
        </p:txBody>
      </p:sp>
      <p:sp>
        <p:nvSpPr>
          <p:cNvPr id="138251" name="Text Box 11"/>
          <p:cNvSpPr txBox="1">
            <a:spLocks noChangeArrowheads="1"/>
          </p:cNvSpPr>
          <p:nvPr/>
        </p:nvSpPr>
        <p:spPr bwMode="auto">
          <a:xfrm>
            <a:off x="6172200" y="2514600"/>
            <a:ext cx="1981200" cy="79216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latin typeface="Rupee Foradian" pitchFamily="34" charset="0"/>
              </a:rPr>
              <a:t>` </a:t>
            </a:r>
            <a:r>
              <a:rPr lang="en-US" sz="1800"/>
              <a:t>5,00,000/-</a:t>
            </a:r>
          </a:p>
          <a:p>
            <a:pPr>
              <a:spcBef>
                <a:spcPct val="50000"/>
              </a:spcBef>
            </a:pPr>
            <a:r>
              <a:rPr lang="en-US" sz="1800"/>
              <a:t>(10000*50)</a:t>
            </a:r>
          </a:p>
        </p:txBody>
      </p:sp>
      <p:sp>
        <p:nvSpPr>
          <p:cNvPr id="138252" name="Text Box 12"/>
          <p:cNvSpPr txBox="1">
            <a:spLocks noChangeArrowheads="1"/>
          </p:cNvSpPr>
          <p:nvPr/>
        </p:nvSpPr>
        <p:spPr bwMode="auto">
          <a:xfrm>
            <a:off x="1295400" y="34290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Value changes </a:t>
            </a:r>
          </a:p>
        </p:txBody>
      </p:sp>
      <p:sp>
        <p:nvSpPr>
          <p:cNvPr id="138253" name="Text Box 13"/>
          <p:cNvSpPr txBox="1">
            <a:spLocks noChangeArrowheads="1"/>
          </p:cNvSpPr>
          <p:nvPr/>
        </p:nvSpPr>
        <p:spPr bwMode="auto">
          <a:xfrm>
            <a:off x="3733800" y="35052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Yes</a:t>
            </a:r>
          </a:p>
        </p:txBody>
      </p:sp>
      <p:sp>
        <p:nvSpPr>
          <p:cNvPr id="138254" name="Text Box 14"/>
          <p:cNvSpPr txBox="1">
            <a:spLocks noChangeArrowheads="1"/>
          </p:cNvSpPr>
          <p:nvPr/>
        </p:nvSpPr>
        <p:spPr bwMode="auto">
          <a:xfrm>
            <a:off x="6172200" y="3505200"/>
            <a:ext cx="1981200" cy="379413"/>
          </a:xfrm>
          <a:prstGeom prst="rect">
            <a:avLst/>
          </a:prstGeom>
          <a:noFill/>
          <a:ln w="12700" cap="sq">
            <a:solidFill>
              <a:schemeClr val="tx1"/>
            </a:solidFill>
            <a:miter lim="800000"/>
            <a:headEnd type="none" w="sm" len="sm"/>
            <a:tailEnd type="none" w="sm" len="sm"/>
          </a:ln>
        </p:spPr>
        <p:txBody>
          <a:bodyPr>
            <a:spAutoFit/>
          </a:bodyPr>
          <a:lstStyle/>
          <a:p>
            <a:pPr algn="ctr">
              <a:spcBef>
                <a:spcPct val="50000"/>
              </a:spcBef>
            </a:pPr>
            <a:r>
              <a:rPr lang="en-US" sz="1800"/>
              <a:t>No</a:t>
            </a:r>
          </a:p>
        </p:txBody>
      </p:sp>
      <p:sp>
        <p:nvSpPr>
          <p:cNvPr id="138255" name="Text Box 15"/>
          <p:cNvSpPr txBox="1">
            <a:spLocks noChangeArrowheads="1"/>
          </p:cNvSpPr>
          <p:nvPr/>
        </p:nvSpPr>
        <p:spPr bwMode="auto">
          <a:xfrm>
            <a:off x="1295400" y="4114800"/>
            <a:ext cx="32004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Hence Classified as</a:t>
            </a:r>
          </a:p>
        </p:txBody>
      </p:sp>
      <p:sp>
        <p:nvSpPr>
          <p:cNvPr id="138256" name="Text Box 16"/>
          <p:cNvSpPr txBox="1">
            <a:spLocks noChangeArrowheads="1"/>
          </p:cNvSpPr>
          <p:nvPr/>
        </p:nvSpPr>
        <p:spPr bwMode="auto">
          <a:xfrm>
            <a:off x="12954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For Issuer</a:t>
            </a:r>
          </a:p>
        </p:txBody>
      </p:sp>
      <p:sp>
        <p:nvSpPr>
          <p:cNvPr id="138257" name="Text Box 17"/>
          <p:cNvSpPr txBox="1">
            <a:spLocks noChangeArrowheads="1"/>
          </p:cNvSpPr>
          <p:nvPr/>
        </p:nvSpPr>
        <p:spPr bwMode="auto">
          <a:xfrm>
            <a:off x="37338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Equity (CI)</a:t>
            </a:r>
          </a:p>
        </p:txBody>
      </p:sp>
      <p:sp>
        <p:nvSpPr>
          <p:cNvPr id="138258" name="Text Box 18"/>
          <p:cNvSpPr txBox="1">
            <a:spLocks noChangeArrowheads="1"/>
          </p:cNvSpPr>
          <p:nvPr/>
        </p:nvSpPr>
        <p:spPr bwMode="auto">
          <a:xfrm>
            <a:off x="6172200" y="48768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Liabilities</a:t>
            </a:r>
          </a:p>
        </p:txBody>
      </p:sp>
      <p:sp>
        <p:nvSpPr>
          <p:cNvPr id="138259" name="Text Box 19"/>
          <p:cNvSpPr txBox="1">
            <a:spLocks noChangeArrowheads="1"/>
          </p:cNvSpPr>
          <p:nvPr/>
        </p:nvSpPr>
        <p:spPr bwMode="auto">
          <a:xfrm>
            <a:off x="1295400" y="57912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For Holder</a:t>
            </a:r>
          </a:p>
        </p:txBody>
      </p:sp>
      <p:sp>
        <p:nvSpPr>
          <p:cNvPr id="138260" name="Text Box 20"/>
          <p:cNvSpPr txBox="1">
            <a:spLocks noChangeArrowheads="1"/>
          </p:cNvSpPr>
          <p:nvPr/>
        </p:nvSpPr>
        <p:spPr bwMode="auto">
          <a:xfrm>
            <a:off x="3733800" y="5638800"/>
            <a:ext cx="1981200" cy="654050"/>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Embedded derivatives</a:t>
            </a:r>
          </a:p>
        </p:txBody>
      </p:sp>
      <p:sp>
        <p:nvSpPr>
          <p:cNvPr id="138261" name="Text Box 21"/>
          <p:cNvSpPr txBox="1">
            <a:spLocks noChangeArrowheads="1"/>
          </p:cNvSpPr>
          <p:nvPr/>
        </p:nvSpPr>
        <p:spPr bwMode="auto">
          <a:xfrm>
            <a:off x="6172200" y="5791200"/>
            <a:ext cx="1981200" cy="379413"/>
          </a:xfrm>
          <a:prstGeom prst="rect">
            <a:avLst/>
          </a:prstGeom>
          <a:noFill/>
          <a:ln w="12700" cap="sq">
            <a:solidFill>
              <a:schemeClr val="tx1"/>
            </a:solidFill>
            <a:miter lim="800000"/>
            <a:headEnd type="none" w="sm" len="sm"/>
            <a:tailEnd type="none" w="sm" len="sm"/>
          </a:ln>
        </p:spPr>
        <p:txBody>
          <a:bodyPr>
            <a:spAutoFit/>
          </a:bodyPr>
          <a:lstStyle/>
          <a:p>
            <a:pPr>
              <a:spcBef>
                <a:spcPct val="50000"/>
              </a:spcBef>
            </a:pPr>
            <a:r>
              <a:rPr lang="en-US" sz="1800"/>
              <a:t>Loan</a:t>
            </a:r>
          </a:p>
        </p:txBody>
      </p:sp>
      <p:sp>
        <p:nvSpPr>
          <p:cNvPr id="138262" name="Text Box 22"/>
          <p:cNvSpPr txBox="1">
            <a:spLocks noChangeArrowheads="1"/>
          </p:cNvSpPr>
          <p:nvPr/>
        </p:nvSpPr>
        <p:spPr bwMode="auto">
          <a:xfrm>
            <a:off x="3733800" y="152400"/>
            <a:ext cx="1981200" cy="379413"/>
          </a:xfrm>
          <a:prstGeom prst="rect">
            <a:avLst/>
          </a:prstGeom>
          <a:solidFill>
            <a:schemeClr val="accent1"/>
          </a:solidFill>
          <a:ln w="12700" cap="sq">
            <a:solidFill>
              <a:schemeClr val="tx1"/>
            </a:solidFill>
            <a:miter lim="800000"/>
            <a:headEnd type="none" w="sm" len="sm"/>
            <a:tailEnd type="none" w="sm" len="sm"/>
          </a:ln>
        </p:spPr>
        <p:txBody>
          <a:bodyPr>
            <a:spAutoFit/>
          </a:bodyPr>
          <a:lstStyle/>
          <a:p>
            <a:pPr algn="ctr">
              <a:spcBef>
                <a:spcPct val="50000"/>
              </a:spcBef>
            </a:pPr>
            <a:r>
              <a:rPr lang="en-US" sz="1800"/>
              <a:t>Product 1</a:t>
            </a:r>
          </a:p>
        </p:txBody>
      </p:sp>
      <p:sp>
        <p:nvSpPr>
          <p:cNvPr id="138263" name="Text Box 23"/>
          <p:cNvSpPr txBox="1">
            <a:spLocks noChangeArrowheads="1"/>
          </p:cNvSpPr>
          <p:nvPr/>
        </p:nvSpPr>
        <p:spPr bwMode="auto">
          <a:xfrm>
            <a:off x="6248400" y="152400"/>
            <a:ext cx="1981200" cy="379413"/>
          </a:xfrm>
          <a:prstGeom prst="rect">
            <a:avLst/>
          </a:prstGeom>
          <a:solidFill>
            <a:schemeClr val="accent1"/>
          </a:solidFill>
          <a:ln w="12700" cap="sq">
            <a:solidFill>
              <a:schemeClr val="tx1"/>
            </a:solidFill>
            <a:miter lim="800000"/>
            <a:headEnd type="none" w="sm" len="sm"/>
            <a:tailEnd type="none" w="sm" len="sm"/>
          </a:ln>
        </p:spPr>
        <p:txBody>
          <a:bodyPr>
            <a:spAutoFit/>
          </a:bodyPr>
          <a:lstStyle/>
          <a:p>
            <a:pPr algn="ctr">
              <a:spcBef>
                <a:spcPct val="50000"/>
              </a:spcBef>
            </a:pPr>
            <a:r>
              <a:rPr lang="en-US" sz="1800"/>
              <a:t>Product 2</a:t>
            </a:r>
          </a:p>
        </p:txBody>
      </p:sp>
      <p:sp>
        <p:nvSpPr>
          <p:cNvPr id="25" name="TextBox 2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62"/>
                                        </p:tgtEl>
                                        <p:attrNameLst>
                                          <p:attrName>style.visibility</p:attrName>
                                        </p:attrNameLst>
                                      </p:cBhvr>
                                      <p:to>
                                        <p:strVal val="visible"/>
                                      </p:to>
                                    </p:set>
                                    <p:animEffect transition="in" filter="box(in)">
                                      <p:cBhvr>
                                        <p:cTn id="7" dur="500"/>
                                        <p:tgtEl>
                                          <p:spTgt spid="1382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63"/>
                                        </p:tgtEl>
                                        <p:attrNameLst>
                                          <p:attrName>style.visibility</p:attrName>
                                        </p:attrNameLst>
                                      </p:cBhvr>
                                      <p:to>
                                        <p:strVal val="visible"/>
                                      </p:to>
                                    </p:set>
                                    <p:animEffect transition="in" filter="box(in)">
                                      <p:cBhvr>
                                        <p:cTn id="10" dur="500"/>
                                        <p:tgtEl>
                                          <p:spTgt spid="138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8242"/>
                                        </p:tgtEl>
                                        <p:attrNameLst>
                                          <p:attrName>style.visibility</p:attrName>
                                        </p:attrNameLst>
                                      </p:cBhvr>
                                      <p:to>
                                        <p:strVal val="visible"/>
                                      </p:to>
                                    </p:set>
                                    <p:animEffect transition="in" filter="blinds(horizontal)">
                                      <p:cBhvr>
                                        <p:cTn id="15" dur="500"/>
                                        <p:tgtEl>
                                          <p:spTgt spid="13824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8244"/>
                                        </p:tgtEl>
                                        <p:attrNameLst>
                                          <p:attrName>style.visibility</p:attrName>
                                        </p:attrNameLst>
                                      </p:cBhvr>
                                      <p:to>
                                        <p:strVal val="visible"/>
                                      </p:to>
                                    </p:set>
                                    <p:animEffect transition="in" filter="blinds(horizontal)">
                                      <p:cBhvr>
                                        <p:cTn id="18" dur="500"/>
                                        <p:tgtEl>
                                          <p:spTgt spid="13824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8245"/>
                                        </p:tgtEl>
                                        <p:attrNameLst>
                                          <p:attrName>style.visibility</p:attrName>
                                        </p:attrNameLst>
                                      </p:cBhvr>
                                      <p:to>
                                        <p:strVal val="visible"/>
                                      </p:to>
                                    </p:set>
                                    <p:animEffect transition="in" filter="blinds(horizontal)">
                                      <p:cBhvr>
                                        <p:cTn id="21" dur="500"/>
                                        <p:tgtEl>
                                          <p:spTgt spid="1382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8246"/>
                                        </p:tgtEl>
                                        <p:attrNameLst>
                                          <p:attrName>style.visibility</p:attrName>
                                        </p:attrNameLst>
                                      </p:cBhvr>
                                      <p:to>
                                        <p:strVal val="visible"/>
                                      </p:to>
                                    </p:set>
                                    <p:animEffect transition="in" filter="blinds(horizontal)">
                                      <p:cBhvr>
                                        <p:cTn id="26" dur="500"/>
                                        <p:tgtEl>
                                          <p:spTgt spid="13824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8247"/>
                                        </p:tgtEl>
                                        <p:attrNameLst>
                                          <p:attrName>style.visibility</p:attrName>
                                        </p:attrNameLst>
                                      </p:cBhvr>
                                      <p:to>
                                        <p:strVal val="visible"/>
                                      </p:to>
                                    </p:set>
                                    <p:animEffect transition="in" filter="blinds(horizontal)">
                                      <p:cBhvr>
                                        <p:cTn id="29" dur="500"/>
                                        <p:tgtEl>
                                          <p:spTgt spid="1382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8248"/>
                                        </p:tgtEl>
                                        <p:attrNameLst>
                                          <p:attrName>style.visibility</p:attrName>
                                        </p:attrNameLst>
                                      </p:cBhvr>
                                      <p:to>
                                        <p:strVal val="visible"/>
                                      </p:to>
                                    </p:set>
                                    <p:animEffect transition="in" filter="blinds(horizontal)">
                                      <p:cBhvr>
                                        <p:cTn id="32" dur="500"/>
                                        <p:tgtEl>
                                          <p:spTgt spid="1382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8249"/>
                                        </p:tgtEl>
                                        <p:attrNameLst>
                                          <p:attrName>style.visibility</p:attrName>
                                        </p:attrNameLst>
                                      </p:cBhvr>
                                      <p:to>
                                        <p:strVal val="visible"/>
                                      </p:to>
                                    </p:set>
                                    <p:animEffect transition="in" filter="blinds(horizontal)">
                                      <p:cBhvr>
                                        <p:cTn id="37" dur="500"/>
                                        <p:tgtEl>
                                          <p:spTgt spid="13824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8250"/>
                                        </p:tgtEl>
                                        <p:attrNameLst>
                                          <p:attrName>style.visibility</p:attrName>
                                        </p:attrNameLst>
                                      </p:cBhvr>
                                      <p:to>
                                        <p:strVal val="visible"/>
                                      </p:to>
                                    </p:set>
                                    <p:animEffect transition="in" filter="blinds(horizontal)">
                                      <p:cBhvr>
                                        <p:cTn id="40" dur="500"/>
                                        <p:tgtEl>
                                          <p:spTgt spid="1382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8251"/>
                                        </p:tgtEl>
                                        <p:attrNameLst>
                                          <p:attrName>style.visibility</p:attrName>
                                        </p:attrNameLst>
                                      </p:cBhvr>
                                      <p:to>
                                        <p:strVal val="visible"/>
                                      </p:to>
                                    </p:set>
                                    <p:animEffect transition="in" filter="blinds(horizontal)">
                                      <p:cBhvr>
                                        <p:cTn id="43" dur="500"/>
                                        <p:tgtEl>
                                          <p:spTgt spid="13825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8252"/>
                                        </p:tgtEl>
                                        <p:attrNameLst>
                                          <p:attrName>style.visibility</p:attrName>
                                        </p:attrNameLst>
                                      </p:cBhvr>
                                      <p:to>
                                        <p:strVal val="visible"/>
                                      </p:to>
                                    </p:set>
                                    <p:animEffect transition="in" filter="blinds(horizontal)">
                                      <p:cBhvr>
                                        <p:cTn id="48" dur="500"/>
                                        <p:tgtEl>
                                          <p:spTgt spid="13825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8253"/>
                                        </p:tgtEl>
                                        <p:attrNameLst>
                                          <p:attrName>style.visibility</p:attrName>
                                        </p:attrNameLst>
                                      </p:cBhvr>
                                      <p:to>
                                        <p:strVal val="visible"/>
                                      </p:to>
                                    </p:set>
                                    <p:animEffect transition="in" filter="blinds(horizontal)">
                                      <p:cBhvr>
                                        <p:cTn id="51" dur="500"/>
                                        <p:tgtEl>
                                          <p:spTgt spid="13825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8254"/>
                                        </p:tgtEl>
                                        <p:attrNameLst>
                                          <p:attrName>style.visibility</p:attrName>
                                        </p:attrNameLst>
                                      </p:cBhvr>
                                      <p:to>
                                        <p:strVal val="visible"/>
                                      </p:to>
                                    </p:set>
                                    <p:animEffect transition="in" filter="blinds(horizontal)">
                                      <p:cBhvr>
                                        <p:cTn id="54" dur="500"/>
                                        <p:tgtEl>
                                          <p:spTgt spid="13825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8255"/>
                                        </p:tgtEl>
                                        <p:attrNameLst>
                                          <p:attrName>style.visibility</p:attrName>
                                        </p:attrNameLst>
                                      </p:cBhvr>
                                      <p:to>
                                        <p:strVal val="visible"/>
                                      </p:to>
                                    </p:set>
                                    <p:animEffect transition="in" filter="blinds(horizontal)">
                                      <p:cBhvr>
                                        <p:cTn id="59" dur="500"/>
                                        <p:tgtEl>
                                          <p:spTgt spid="13825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8256"/>
                                        </p:tgtEl>
                                        <p:attrNameLst>
                                          <p:attrName>style.visibility</p:attrName>
                                        </p:attrNameLst>
                                      </p:cBhvr>
                                      <p:to>
                                        <p:strVal val="visible"/>
                                      </p:to>
                                    </p:set>
                                    <p:animEffect transition="in" filter="blinds(horizontal)">
                                      <p:cBhvr>
                                        <p:cTn id="64" dur="500"/>
                                        <p:tgtEl>
                                          <p:spTgt spid="13825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38257"/>
                                        </p:tgtEl>
                                        <p:attrNameLst>
                                          <p:attrName>style.visibility</p:attrName>
                                        </p:attrNameLst>
                                      </p:cBhvr>
                                      <p:to>
                                        <p:strVal val="visible"/>
                                      </p:to>
                                    </p:set>
                                    <p:animEffect transition="in" filter="blinds(horizontal)">
                                      <p:cBhvr>
                                        <p:cTn id="67" dur="500"/>
                                        <p:tgtEl>
                                          <p:spTgt spid="13825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38258"/>
                                        </p:tgtEl>
                                        <p:attrNameLst>
                                          <p:attrName>style.visibility</p:attrName>
                                        </p:attrNameLst>
                                      </p:cBhvr>
                                      <p:to>
                                        <p:strVal val="visible"/>
                                      </p:to>
                                    </p:set>
                                    <p:animEffect transition="in" filter="blinds(horizontal)">
                                      <p:cBhvr>
                                        <p:cTn id="70" dur="500"/>
                                        <p:tgtEl>
                                          <p:spTgt spid="13825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38259"/>
                                        </p:tgtEl>
                                        <p:attrNameLst>
                                          <p:attrName>style.visibility</p:attrName>
                                        </p:attrNameLst>
                                      </p:cBhvr>
                                      <p:to>
                                        <p:strVal val="visible"/>
                                      </p:to>
                                    </p:set>
                                    <p:animEffect transition="in" filter="blinds(horizontal)">
                                      <p:cBhvr>
                                        <p:cTn id="75" dur="500"/>
                                        <p:tgtEl>
                                          <p:spTgt spid="13825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38260"/>
                                        </p:tgtEl>
                                        <p:attrNameLst>
                                          <p:attrName>style.visibility</p:attrName>
                                        </p:attrNameLst>
                                      </p:cBhvr>
                                      <p:to>
                                        <p:strVal val="visible"/>
                                      </p:to>
                                    </p:set>
                                    <p:animEffect transition="in" filter="blinds(horizontal)">
                                      <p:cBhvr>
                                        <p:cTn id="78" dur="500"/>
                                        <p:tgtEl>
                                          <p:spTgt spid="138260"/>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38261"/>
                                        </p:tgtEl>
                                        <p:attrNameLst>
                                          <p:attrName>style.visibility</p:attrName>
                                        </p:attrNameLst>
                                      </p:cBhvr>
                                      <p:to>
                                        <p:strVal val="visible"/>
                                      </p:to>
                                    </p:set>
                                    <p:animEffect transition="in" filter="blinds(horizontal)">
                                      <p:cBhvr>
                                        <p:cTn id="81" dur="500"/>
                                        <p:tgtEl>
                                          <p:spTgt spid="13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4" grpId="0" animBg="1"/>
      <p:bldP spid="138245" grpId="0" animBg="1"/>
      <p:bldP spid="138246" grpId="0" animBg="1"/>
      <p:bldP spid="138247" grpId="0" animBg="1"/>
      <p:bldP spid="138248" grpId="0" animBg="1"/>
      <p:bldP spid="138249" grpId="0" animBg="1"/>
      <p:bldP spid="138250" grpId="0" animBg="1"/>
      <p:bldP spid="138251" grpId="0" animBg="1"/>
      <p:bldP spid="138252" grpId="0" animBg="1"/>
      <p:bldP spid="138253" grpId="0" animBg="1"/>
      <p:bldP spid="138254" grpId="0" animBg="1"/>
      <p:bldP spid="138255" grpId="0" animBg="1"/>
      <p:bldP spid="138256" grpId="0" animBg="1"/>
      <p:bldP spid="138257" grpId="0" animBg="1"/>
      <p:bldP spid="138258" grpId="0" animBg="1"/>
      <p:bldP spid="138259" grpId="0" animBg="1"/>
      <p:bldP spid="138260" grpId="0" animBg="1"/>
      <p:bldP spid="138261" grpId="0" animBg="1"/>
      <p:bldP spid="138262" grpId="0" animBg="1"/>
      <p:bldP spid="13826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Embedded Derivative :</a:t>
            </a:r>
          </a:p>
        </p:txBody>
      </p:sp>
      <p:sp>
        <p:nvSpPr>
          <p:cNvPr id="57347"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Host agreement – could be financial as well non financial instrument.</a:t>
            </a:r>
          </a:p>
          <a:p>
            <a:pPr marL="609600" indent="-609600" eaLnBrk="1" hangingPunct="1">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Derivative component</a:t>
            </a:r>
          </a:p>
          <a:p>
            <a:pPr marL="609600" indent="-609600"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If Host agreement is financial instrument – do not split</a:t>
            </a:r>
          </a:p>
          <a:p>
            <a:pPr marL="609600" indent="-609600" eaLnBrk="1" hangingPunct="1">
              <a:buFont typeface="Wingdings" pitchFamily="2" charset="2"/>
              <a:buNone/>
            </a:pPr>
            <a:endParaRPr lang="en-US" sz="2400" dirty="0" smtClean="0">
              <a:solidFill>
                <a:srgbClr val="000000"/>
              </a:solidFill>
              <a:ea typeface="Arial Unicode MS" pitchFamily="34" charset="-128"/>
              <a:cs typeface="Arial Unicode MS" pitchFamily="34" charset="-128"/>
            </a:endParaRP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Embedded Derivative :</a:t>
            </a:r>
          </a:p>
        </p:txBody>
      </p:sp>
      <p:sp>
        <p:nvSpPr>
          <p:cNvPr id="58371" name="Rectangle 3"/>
          <p:cNvSpPr>
            <a:spLocks noGrp="1" noChangeArrowheads="1"/>
          </p:cNvSpPr>
          <p:nvPr>
            <p:ph type="body" idx="1"/>
          </p:nvPr>
        </p:nvSpPr>
        <p:spPr/>
        <p:txBody>
          <a:bodyPr>
            <a:normAutofit/>
          </a:bodyPr>
          <a:lstStyle/>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the entire FI is covered under FVPL, then it need not be separated irrespective whether CR or NCR.</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Derivative component is closely related – no need to separate – account with the host component </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Derivative is NCR, then account the same separately at FV.</a:t>
            </a:r>
          </a:p>
          <a:p>
            <a:pPr marL="609600" indent="-609600" eaLnBrk="1" hangingPunct="1">
              <a:lnSpc>
                <a:spcPct val="80000"/>
              </a:lnSpc>
              <a:buFont typeface="Wingdings" pitchFamily="2" charset="2"/>
              <a:buAutoNum type="alphaLcParenBoth"/>
            </a:pPr>
            <a:r>
              <a:rPr lang="en-US" sz="2400" dirty="0" smtClean="0">
                <a:solidFill>
                  <a:srgbClr val="000000"/>
                </a:solidFill>
                <a:ea typeface="Arial Unicode MS" pitchFamily="34" charset="-128"/>
                <a:cs typeface="Arial Unicode MS" pitchFamily="34" charset="-128"/>
              </a:rPr>
              <a:t>If Value of a Derivative cannot be computed, directly apply FV of total contract – FV of host contract</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1474" name="Group 2"/>
          <p:cNvGraphicFramePr>
            <a:graphicFrameLocks noGrp="1"/>
          </p:cNvGraphicFramePr>
          <p:nvPr/>
        </p:nvGraphicFramePr>
        <p:xfrm>
          <a:off x="381000" y="1371600"/>
          <a:ext cx="8382000" cy="4023360"/>
        </p:xfrm>
        <a:graphic>
          <a:graphicData uri="http://schemas.openxmlformats.org/drawingml/2006/table">
            <a:tbl>
              <a:tblPr/>
              <a:tblGrid>
                <a:gridCol w="585788"/>
                <a:gridCol w="1622425"/>
                <a:gridCol w="3087687"/>
                <a:gridCol w="30861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Sr. No.</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ea typeface="Times New Roman" pitchFamily="18" charset="0"/>
                          <a:cs typeface="Mangal" pitchFamily="2"/>
                        </a:rPr>
                        <a:t>Point for Consideration</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itchFamily="34" charset="0"/>
                          <a:ea typeface="Times New Roman" pitchFamily="18" charset="0"/>
                          <a:cs typeface="Mangal" pitchFamily="2"/>
                        </a:rPr>
                        <a:t>IndAS</a:t>
                      </a: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 17 (Leases)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AS 19 (Leases)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1</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Interest in leasehold land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Recognized as Operating Lease unless recognized as Investment Property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Classified as Fixed Assets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Initial direct costs by lessor under finance lease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Included in finance lease receivable and reduce the income recognized over the lease term</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Recognized immediately in P&amp;L a/c or allocated against the finance income over the lease term</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Gothic" pitchFamily="34" charset="0"/>
                          <a:ea typeface="Times New Roman" pitchFamily="18" charset="0"/>
                          <a:cs typeface="Mangal" pitchFamily="2"/>
                        </a:rPr>
                        <a:t>Initial direct costs by lessor under operating lease </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entury Gothic" pitchFamily="34" charset="0"/>
                          <a:ea typeface="Times New Roman" pitchFamily="18" charset="0"/>
                          <a:cs typeface="Mangal" pitchFamily="2"/>
                        </a:rPr>
                        <a:t>Either deferred and allocated to income over the lease term in the proportion as rent income or recognized as an expense in the period in which they are incurred</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1501" name="Text Box 29"/>
          <p:cNvSpPr txBox="1">
            <a:spLocks noChangeArrowheads="1"/>
          </p:cNvSpPr>
          <p:nvPr/>
        </p:nvSpPr>
        <p:spPr bwMode="auto">
          <a:xfrm>
            <a:off x="381000" y="914400"/>
            <a:ext cx="8382000" cy="466725"/>
          </a:xfrm>
          <a:prstGeom prst="rect">
            <a:avLst/>
          </a:prstGeom>
          <a:noFill/>
          <a:ln w="9525" algn="ctr">
            <a:solidFill>
              <a:schemeClr val="tx2"/>
            </a:solidFill>
            <a:miter lim="800000"/>
            <a:headEnd/>
            <a:tailEnd/>
          </a:ln>
          <a:effectLst/>
        </p:spPr>
        <p:txBody>
          <a:bodyPr>
            <a:spAutoFit/>
          </a:bodyPr>
          <a:lstStyle/>
          <a:p>
            <a:pPr marL="1371600" indent="-1371600" algn="ctr"/>
            <a:r>
              <a:rPr lang="en-US" sz="2400" b="1">
                <a:latin typeface="Times New Roman" pitchFamily="18" charset="0"/>
                <a:cs typeface="Arial" charset="0"/>
              </a:rPr>
              <a:t>Comparisons</a:t>
            </a:r>
          </a:p>
        </p:txBody>
      </p:sp>
      <p:sp>
        <p:nvSpPr>
          <p:cNvPr id="4" name="TextBox 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Embedded Derivative </a:t>
            </a:r>
          </a:p>
        </p:txBody>
      </p:sp>
      <p:sp>
        <p:nvSpPr>
          <p:cNvPr id="59395" name="Text Box 3"/>
          <p:cNvSpPr txBox="1">
            <a:spLocks noChangeArrowheads="1"/>
          </p:cNvSpPr>
          <p:nvPr/>
        </p:nvSpPr>
        <p:spPr bwMode="auto">
          <a:xfrm>
            <a:off x="1295400" y="2438400"/>
            <a:ext cx="1295400" cy="822325"/>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Contract- FVPL</a:t>
            </a:r>
          </a:p>
        </p:txBody>
      </p:sp>
      <p:sp>
        <p:nvSpPr>
          <p:cNvPr id="59396" name="Text Box 4"/>
          <p:cNvSpPr txBox="1">
            <a:spLocks noChangeArrowheads="1"/>
          </p:cNvSpPr>
          <p:nvPr/>
        </p:nvSpPr>
        <p:spPr bwMode="auto">
          <a:xfrm>
            <a:off x="3276600" y="2286000"/>
            <a:ext cx="1493838" cy="830263"/>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Is it a Derivative </a:t>
            </a:r>
          </a:p>
        </p:txBody>
      </p:sp>
      <p:sp>
        <p:nvSpPr>
          <p:cNvPr id="59397" name="Text Box 5"/>
          <p:cNvSpPr txBox="1">
            <a:spLocks noChangeArrowheads="1"/>
          </p:cNvSpPr>
          <p:nvPr/>
        </p:nvSpPr>
        <p:spPr bwMode="auto">
          <a:xfrm>
            <a:off x="5562600" y="2057400"/>
            <a:ext cx="1219200" cy="118745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Is it closely Related</a:t>
            </a:r>
          </a:p>
        </p:txBody>
      </p:sp>
      <p:sp>
        <p:nvSpPr>
          <p:cNvPr id="59398" name="Text Box 6"/>
          <p:cNvSpPr txBox="1">
            <a:spLocks noChangeArrowheads="1"/>
          </p:cNvSpPr>
          <p:nvPr/>
        </p:nvSpPr>
        <p:spPr bwMode="auto">
          <a:xfrm>
            <a:off x="7467600" y="2057400"/>
            <a:ext cx="1371600" cy="1552575"/>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Split and show separate as FVPL</a:t>
            </a:r>
          </a:p>
        </p:txBody>
      </p:sp>
      <p:sp>
        <p:nvSpPr>
          <p:cNvPr id="59399" name="Text Box 7"/>
          <p:cNvSpPr txBox="1">
            <a:spLocks noChangeArrowheads="1"/>
          </p:cNvSpPr>
          <p:nvPr/>
        </p:nvSpPr>
        <p:spPr bwMode="auto">
          <a:xfrm>
            <a:off x="1295400" y="4800600"/>
            <a:ext cx="54864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Do not Split  Embedded Derivatives</a:t>
            </a:r>
          </a:p>
        </p:txBody>
      </p:sp>
      <p:sp>
        <p:nvSpPr>
          <p:cNvPr id="59400" name="AutoShape 8"/>
          <p:cNvSpPr>
            <a:spLocks noChangeArrowheads="1"/>
          </p:cNvSpPr>
          <p:nvPr/>
        </p:nvSpPr>
        <p:spPr bwMode="auto">
          <a:xfrm>
            <a:off x="2590800" y="2438400"/>
            <a:ext cx="685800" cy="609600"/>
          </a:xfrm>
          <a:prstGeom prst="rightArrow">
            <a:avLst>
              <a:gd name="adj1" fmla="val 50000"/>
              <a:gd name="adj2" fmla="val 28125"/>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b="0"/>
              <a:t>No</a:t>
            </a:r>
          </a:p>
        </p:txBody>
      </p:sp>
      <p:sp>
        <p:nvSpPr>
          <p:cNvPr id="59401" name="AutoShape 9"/>
          <p:cNvSpPr>
            <a:spLocks noChangeArrowheads="1"/>
          </p:cNvSpPr>
          <p:nvPr/>
        </p:nvSpPr>
        <p:spPr bwMode="auto">
          <a:xfrm>
            <a:off x="4876800" y="2514600"/>
            <a:ext cx="685800" cy="609600"/>
          </a:xfrm>
          <a:prstGeom prst="rightArrow">
            <a:avLst>
              <a:gd name="adj1" fmla="val 50000"/>
              <a:gd name="adj2" fmla="val 28125"/>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b="0"/>
              <a:t>Yes</a:t>
            </a:r>
          </a:p>
        </p:txBody>
      </p:sp>
      <p:sp>
        <p:nvSpPr>
          <p:cNvPr id="59402" name="AutoShape 10"/>
          <p:cNvSpPr>
            <a:spLocks noChangeArrowheads="1"/>
          </p:cNvSpPr>
          <p:nvPr/>
        </p:nvSpPr>
        <p:spPr bwMode="auto">
          <a:xfrm>
            <a:off x="6781800" y="2438400"/>
            <a:ext cx="685800" cy="609600"/>
          </a:xfrm>
          <a:prstGeom prst="rightArrow">
            <a:avLst>
              <a:gd name="adj1" fmla="val 50000"/>
              <a:gd name="adj2" fmla="val 28125"/>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000" b="0"/>
              <a:t>No</a:t>
            </a:r>
          </a:p>
        </p:txBody>
      </p:sp>
      <p:sp>
        <p:nvSpPr>
          <p:cNvPr id="59403" name="AutoShape 11"/>
          <p:cNvSpPr>
            <a:spLocks noChangeArrowheads="1"/>
          </p:cNvSpPr>
          <p:nvPr/>
        </p:nvSpPr>
        <p:spPr bwMode="auto">
          <a:xfrm>
            <a:off x="1752600" y="3276600"/>
            <a:ext cx="533400" cy="1524000"/>
          </a:xfrm>
          <a:prstGeom prst="downArrow">
            <a:avLst>
              <a:gd name="adj1" fmla="val 50000"/>
              <a:gd name="adj2" fmla="val 71429"/>
            </a:avLst>
          </a:prstGeom>
          <a:solidFill>
            <a:schemeClr val="accent1"/>
          </a:solidFill>
          <a:ln w="12700" cap="sq">
            <a:solidFill>
              <a:schemeClr val="tx1"/>
            </a:solidFill>
            <a:miter lim="800000"/>
            <a:headEnd type="none" w="sm" len="sm"/>
            <a:tailEnd type="none" w="sm" len="sm"/>
          </a:ln>
        </p:spPr>
        <p:txBody>
          <a:bodyPr anchor="ctr"/>
          <a:lstStyle/>
          <a:p>
            <a:pPr algn="ctr"/>
            <a:r>
              <a:rPr lang="en-US" sz="2000" b="0"/>
              <a:t>Yes</a:t>
            </a:r>
          </a:p>
        </p:txBody>
      </p:sp>
      <p:sp>
        <p:nvSpPr>
          <p:cNvPr id="59404" name="AutoShape 13"/>
          <p:cNvSpPr>
            <a:spLocks noChangeArrowheads="1"/>
          </p:cNvSpPr>
          <p:nvPr/>
        </p:nvSpPr>
        <p:spPr bwMode="auto">
          <a:xfrm>
            <a:off x="5791200" y="3276600"/>
            <a:ext cx="533400" cy="1524000"/>
          </a:xfrm>
          <a:prstGeom prst="downArrow">
            <a:avLst>
              <a:gd name="adj1" fmla="val 50000"/>
              <a:gd name="adj2" fmla="val 71429"/>
            </a:avLst>
          </a:prstGeom>
          <a:solidFill>
            <a:schemeClr val="accent1"/>
          </a:solidFill>
          <a:ln w="12700" cap="sq">
            <a:solidFill>
              <a:schemeClr val="tx1"/>
            </a:solidFill>
            <a:miter lim="800000"/>
            <a:headEnd type="none" w="sm" len="sm"/>
            <a:tailEnd type="none" w="sm" len="sm"/>
          </a:ln>
        </p:spPr>
        <p:txBody>
          <a:bodyPr anchor="ctr"/>
          <a:lstStyle/>
          <a:p>
            <a:pPr algn="ctr"/>
            <a:r>
              <a:rPr lang="en-US" sz="2000" b="0"/>
              <a:t>Yes</a:t>
            </a:r>
          </a:p>
        </p:txBody>
      </p:sp>
      <p:sp>
        <p:nvSpPr>
          <p:cNvPr id="14" name="TextBox 13"/>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Embedded Derivative</a:t>
            </a:r>
          </a:p>
        </p:txBody>
      </p:sp>
      <p:sp>
        <p:nvSpPr>
          <p:cNvPr id="60419" name="Rectangle 3"/>
          <p:cNvSpPr>
            <a:spLocks noGrp="1" noChangeArrowheads="1"/>
          </p:cNvSpPr>
          <p:nvPr>
            <p:ph type="body" idx="1"/>
          </p:nvPr>
        </p:nvSpPr>
        <p:spPr/>
        <p:txBody>
          <a:bodyPr>
            <a:normAutofit/>
          </a:bodyPr>
          <a:lstStyle/>
          <a:p>
            <a:r>
              <a:rPr lang="en-US" sz="2400" dirty="0" smtClean="0">
                <a:solidFill>
                  <a:srgbClr val="000000"/>
                </a:solidFill>
                <a:ea typeface="Arial Unicode MS" pitchFamily="34" charset="-128"/>
                <a:cs typeface="Arial Unicode MS" pitchFamily="34" charset="-128"/>
              </a:rPr>
              <a:t>Loan – fixed rate contracts with an option to borrow,  to repay the loan any time it chooses</a:t>
            </a:r>
          </a:p>
          <a:p>
            <a:r>
              <a:rPr lang="en-US" sz="2400" dirty="0" smtClean="0">
                <a:solidFill>
                  <a:srgbClr val="000000"/>
                </a:solidFill>
                <a:ea typeface="Arial Unicode MS" pitchFamily="34" charset="-128"/>
                <a:cs typeface="Arial Unicode MS" pitchFamily="34" charset="-128"/>
              </a:rPr>
              <a:t>Embedded Derivatives</a:t>
            </a:r>
          </a:p>
          <a:p>
            <a:pPr lvl="1">
              <a:buFontTx/>
              <a:buNone/>
            </a:pPr>
            <a:r>
              <a:rPr lang="en-US" sz="2400" dirty="0" smtClean="0">
                <a:solidFill>
                  <a:srgbClr val="000000"/>
                </a:solidFill>
                <a:ea typeface="Arial Unicode MS" pitchFamily="34" charset="-128"/>
                <a:cs typeface="Arial Unicode MS" pitchFamily="34" charset="-128"/>
              </a:rPr>
              <a:t>Embedded Derivative can be in Debtor /Equity Investments / lease / Normal Sale / Purchase / Service Agreements / Loan Agreements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idx="4294967295"/>
          </p:nvPr>
        </p:nvSpPr>
        <p:spPr>
          <a:xfrm>
            <a:off x="2057400" y="0"/>
            <a:ext cx="4876800" cy="2667000"/>
          </a:xfrm>
        </p:spPr>
        <p:txBody>
          <a:bodyPr/>
          <a:lstStyle/>
          <a:p>
            <a:pPr eaLnBrk="1" hangingPunct="1">
              <a:defRPr/>
            </a:pPr>
            <a:r>
              <a:rPr lang="en-US" sz="4000" b="1" dirty="0" smtClean="0"/>
              <a:t>Compound Instrument – from the perspective of Issuer</a:t>
            </a:r>
          </a:p>
        </p:txBody>
      </p:sp>
      <p:pic>
        <p:nvPicPr>
          <p:cNvPr id="65539" name="Picture 3"/>
          <p:cNvPicPr>
            <a:picLocks noChangeAspect="1" noChangeArrowheads="1"/>
          </p:cNvPicPr>
          <p:nvPr/>
        </p:nvPicPr>
        <p:blipFill>
          <a:blip r:embed="rId2" cstate="print"/>
          <a:srcRect/>
          <a:stretch>
            <a:fillRect/>
          </a:stretch>
        </p:blipFill>
        <p:spPr bwMode="auto">
          <a:xfrm>
            <a:off x="2209800" y="2514600"/>
            <a:ext cx="4191000" cy="3429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sz="4000" b="1" smtClean="0"/>
              <a:t>Compound Instrument – from the perspective of Issuer</a:t>
            </a:r>
          </a:p>
        </p:txBody>
      </p:sp>
      <p:sp>
        <p:nvSpPr>
          <p:cNvPr id="66563" name="Rectangle 3"/>
          <p:cNvSpPr>
            <a:spLocks noGrp="1" noChangeArrowheads="1"/>
          </p:cNvSpPr>
          <p:nvPr>
            <p:ph type="body" idx="1"/>
          </p:nvPr>
        </p:nvSpPr>
        <p:spPr/>
        <p:txBody>
          <a:bodyPr>
            <a:normAutofit/>
          </a:bodyPr>
          <a:lstStyle/>
          <a:p>
            <a:pPr eaLnBrk="1" hangingPunct="1">
              <a:buFont typeface="Wingdings" pitchFamily="2" charset="2"/>
              <a:buNone/>
            </a:pPr>
            <a:r>
              <a:rPr lang="en-US" sz="2600" dirty="0" smtClean="0"/>
              <a:t>First identify whether :</a:t>
            </a:r>
          </a:p>
          <a:p>
            <a:pPr eaLnBrk="1" hangingPunct="1"/>
            <a:r>
              <a:rPr lang="en-US" sz="2600" dirty="0" smtClean="0"/>
              <a:t>Liability </a:t>
            </a:r>
          </a:p>
          <a:p>
            <a:pPr eaLnBrk="1" hangingPunct="1"/>
            <a:r>
              <a:rPr lang="en-US" sz="2600" dirty="0" smtClean="0"/>
              <a:t>Compound</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Equity or Liability Table</a:t>
            </a:r>
          </a:p>
        </p:txBody>
      </p:sp>
      <p:sp>
        <p:nvSpPr>
          <p:cNvPr id="67587" name="Text Box 3"/>
          <p:cNvSpPr txBox="1">
            <a:spLocks noChangeArrowheads="1"/>
          </p:cNvSpPr>
          <p:nvPr/>
        </p:nvSpPr>
        <p:spPr bwMode="auto">
          <a:xfrm>
            <a:off x="1676400" y="1600200"/>
            <a:ext cx="2209800" cy="1552575"/>
          </a:xfrm>
          <a:prstGeom prst="rect">
            <a:avLst/>
          </a:prstGeom>
          <a:solidFill>
            <a:schemeClr val="tx2"/>
          </a:solidFill>
          <a:ln w="12700" cap="sq">
            <a:noFill/>
            <a:miter lim="800000"/>
            <a:headEnd type="none" w="sm" len="sm"/>
            <a:tailEnd type="none" w="sm" len="sm"/>
          </a:ln>
        </p:spPr>
        <p:txBody>
          <a:bodyPr>
            <a:spAutoFit/>
          </a:bodyPr>
          <a:lstStyle/>
          <a:p>
            <a:pPr>
              <a:spcBef>
                <a:spcPct val="50000"/>
              </a:spcBef>
            </a:pPr>
            <a:r>
              <a:rPr lang="en-US" b="0"/>
              <a:t>Issuer has an obligation to settle in cash or variable shares</a:t>
            </a:r>
          </a:p>
        </p:txBody>
      </p:sp>
      <p:sp>
        <p:nvSpPr>
          <p:cNvPr id="67588" name="Text Box 4"/>
          <p:cNvSpPr txBox="1">
            <a:spLocks noChangeArrowheads="1"/>
          </p:cNvSpPr>
          <p:nvPr/>
        </p:nvSpPr>
        <p:spPr bwMode="auto">
          <a:xfrm>
            <a:off x="5943600" y="2057400"/>
            <a:ext cx="15240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Liability</a:t>
            </a:r>
          </a:p>
        </p:txBody>
      </p:sp>
      <p:sp>
        <p:nvSpPr>
          <p:cNvPr id="67589" name="Text Box 5"/>
          <p:cNvSpPr txBox="1">
            <a:spLocks noChangeArrowheads="1"/>
          </p:cNvSpPr>
          <p:nvPr/>
        </p:nvSpPr>
        <p:spPr bwMode="auto">
          <a:xfrm>
            <a:off x="1676400" y="3886200"/>
            <a:ext cx="2133600" cy="822325"/>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Settlement in Fixed Shares</a:t>
            </a:r>
          </a:p>
        </p:txBody>
      </p:sp>
      <p:sp>
        <p:nvSpPr>
          <p:cNvPr id="67590" name="Text Box 6"/>
          <p:cNvSpPr txBox="1">
            <a:spLocks noChangeArrowheads="1"/>
          </p:cNvSpPr>
          <p:nvPr/>
        </p:nvSpPr>
        <p:spPr bwMode="auto">
          <a:xfrm>
            <a:off x="6019800" y="3962400"/>
            <a:ext cx="15240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Equity</a:t>
            </a:r>
          </a:p>
        </p:txBody>
      </p:sp>
      <p:sp>
        <p:nvSpPr>
          <p:cNvPr id="67591" name="Text Box 7"/>
          <p:cNvSpPr txBox="1">
            <a:spLocks noChangeArrowheads="1"/>
          </p:cNvSpPr>
          <p:nvPr/>
        </p:nvSpPr>
        <p:spPr bwMode="auto">
          <a:xfrm>
            <a:off x="1752600" y="5791200"/>
            <a:ext cx="1828800" cy="457200"/>
          </a:xfrm>
          <a:prstGeom prst="rect">
            <a:avLst/>
          </a:prstGeom>
          <a:solidFill>
            <a:schemeClr val="tx2"/>
          </a:solidFill>
          <a:ln w="12700" cap="sq" algn="ctr">
            <a:noFill/>
            <a:miter lim="800000"/>
            <a:headEnd type="none" w="sm" len="sm"/>
            <a:tailEnd type="none" w="sm" len="sm"/>
          </a:ln>
        </p:spPr>
        <p:txBody>
          <a:bodyPr>
            <a:spAutoFit/>
          </a:bodyPr>
          <a:lstStyle/>
          <a:p>
            <a:pPr>
              <a:spcBef>
                <a:spcPct val="50000"/>
              </a:spcBef>
            </a:pPr>
            <a:r>
              <a:rPr lang="en-US" b="0"/>
              <a:t>Derivatives</a:t>
            </a:r>
          </a:p>
        </p:txBody>
      </p:sp>
      <p:sp>
        <p:nvSpPr>
          <p:cNvPr id="67592" name="AutoShape 8"/>
          <p:cNvSpPr>
            <a:spLocks noChangeArrowheads="1"/>
          </p:cNvSpPr>
          <p:nvPr/>
        </p:nvSpPr>
        <p:spPr bwMode="auto">
          <a:xfrm>
            <a:off x="3962400" y="2057400"/>
            <a:ext cx="1981200" cy="533400"/>
          </a:xfrm>
          <a:prstGeom prst="rightArrow">
            <a:avLst>
              <a:gd name="adj1" fmla="val 50000"/>
              <a:gd name="adj2" fmla="val 92857"/>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b="0"/>
              <a:t>Yes</a:t>
            </a:r>
          </a:p>
        </p:txBody>
      </p:sp>
      <p:sp>
        <p:nvSpPr>
          <p:cNvPr id="67593" name="AutoShape 9"/>
          <p:cNvSpPr>
            <a:spLocks noChangeArrowheads="1"/>
          </p:cNvSpPr>
          <p:nvPr/>
        </p:nvSpPr>
        <p:spPr bwMode="auto">
          <a:xfrm>
            <a:off x="3886200" y="3962400"/>
            <a:ext cx="2133600" cy="533400"/>
          </a:xfrm>
          <a:prstGeom prst="rightArrow">
            <a:avLst>
              <a:gd name="adj1" fmla="val 50000"/>
              <a:gd name="adj2" fmla="val 100000"/>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b="0"/>
              <a:t>Yes</a:t>
            </a:r>
          </a:p>
        </p:txBody>
      </p:sp>
      <p:sp>
        <p:nvSpPr>
          <p:cNvPr id="67594" name="AutoShape 10"/>
          <p:cNvSpPr>
            <a:spLocks noChangeArrowheads="1"/>
          </p:cNvSpPr>
          <p:nvPr/>
        </p:nvSpPr>
        <p:spPr bwMode="auto">
          <a:xfrm>
            <a:off x="2286000" y="3124200"/>
            <a:ext cx="685800" cy="762000"/>
          </a:xfrm>
          <a:prstGeom prst="downArrow">
            <a:avLst>
              <a:gd name="adj1" fmla="val 50000"/>
              <a:gd name="adj2" fmla="val 27778"/>
            </a:avLst>
          </a:prstGeom>
          <a:solidFill>
            <a:schemeClr val="accent1"/>
          </a:solidFill>
          <a:ln w="12700" cap="sq">
            <a:solidFill>
              <a:schemeClr val="tx1"/>
            </a:solidFill>
            <a:miter lim="800000"/>
            <a:headEnd type="none" w="sm" len="sm"/>
            <a:tailEnd type="none" w="sm" len="sm"/>
          </a:ln>
        </p:spPr>
        <p:txBody>
          <a:bodyPr anchor="ctr"/>
          <a:lstStyle/>
          <a:p>
            <a:pPr algn="ctr"/>
            <a:r>
              <a:rPr lang="en-US" b="0"/>
              <a:t>No</a:t>
            </a:r>
          </a:p>
        </p:txBody>
      </p:sp>
      <p:sp>
        <p:nvSpPr>
          <p:cNvPr id="67595" name="AutoShape 11"/>
          <p:cNvSpPr>
            <a:spLocks noChangeArrowheads="1"/>
          </p:cNvSpPr>
          <p:nvPr/>
        </p:nvSpPr>
        <p:spPr bwMode="auto">
          <a:xfrm>
            <a:off x="2286000" y="4800600"/>
            <a:ext cx="685800" cy="914400"/>
          </a:xfrm>
          <a:prstGeom prst="downArrow">
            <a:avLst>
              <a:gd name="adj1" fmla="val 50000"/>
              <a:gd name="adj2" fmla="val 33333"/>
            </a:avLst>
          </a:prstGeom>
          <a:solidFill>
            <a:schemeClr val="accent1"/>
          </a:solidFill>
          <a:ln w="12700" cap="sq">
            <a:solidFill>
              <a:schemeClr val="tx1"/>
            </a:solidFill>
            <a:miter lim="800000"/>
            <a:headEnd type="none" w="sm" len="sm"/>
            <a:tailEnd type="none" w="sm" len="sm"/>
          </a:ln>
        </p:spPr>
        <p:txBody>
          <a:bodyPr anchor="ctr"/>
          <a:lstStyle/>
          <a:p>
            <a:pPr algn="ctr"/>
            <a:r>
              <a:rPr lang="en-US" b="0"/>
              <a:t>No</a:t>
            </a:r>
          </a:p>
        </p:txBody>
      </p:sp>
      <p:sp>
        <p:nvSpPr>
          <p:cNvPr id="13" name="TextBox 12"/>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idx="4294967295"/>
          </p:nvPr>
        </p:nvSpPr>
        <p:spPr>
          <a:xfrm>
            <a:off x="2438400" y="381000"/>
            <a:ext cx="4189412" cy="1066800"/>
          </a:xfrm>
        </p:spPr>
        <p:txBody>
          <a:bodyPr/>
          <a:lstStyle/>
          <a:p>
            <a:pPr eaLnBrk="1" hangingPunct="1">
              <a:defRPr/>
            </a:pPr>
            <a:r>
              <a:rPr lang="en-US" b="1" dirty="0" smtClean="0"/>
              <a:t>Pure Liability :</a:t>
            </a:r>
          </a:p>
        </p:txBody>
      </p:sp>
      <p:pic>
        <p:nvPicPr>
          <p:cNvPr id="68611" name="Picture 3"/>
          <p:cNvPicPr>
            <a:picLocks noChangeAspect="1" noChangeArrowheads="1"/>
          </p:cNvPicPr>
          <p:nvPr/>
        </p:nvPicPr>
        <p:blipFill>
          <a:blip r:embed="rId2" cstate="print"/>
          <a:srcRect/>
          <a:stretch>
            <a:fillRect/>
          </a:stretch>
        </p:blipFill>
        <p:spPr bwMode="auto">
          <a:xfrm>
            <a:off x="2209800" y="1752600"/>
            <a:ext cx="4191000" cy="3886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Pure Liability :</a:t>
            </a:r>
          </a:p>
        </p:txBody>
      </p:sp>
      <p:sp>
        <p:nvSpPr>
          <p:cNvPr id="69635" name="Rectangle 3"/>
          <p:cNvSpPr>
            <a:spLocks noGrp="1" noChangeArrowheads="1"/>
          </p:cNvSpPr>
          <p:nvPr>
            <p:ph type="body" idx="1"/>
          </p:nvPr>
        </p:nvSpPr>
        <p:spPr/>
        <p:txBody>
          <a:bodyPr>
            <a:normAutofit/>
          </a:bodyPr>
          <a:lstStyle/>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	Settlement by paying cash or issuing another FA</a:t>
            </a:r>
          </a:p>
          <a:p>
            <a:pPr marL="609600" indent="-609600" eaLnBrk="1" hangingPunct="1">
              <a:buFont typeface="Wingdings" pitchFamily="2" charset="2"/>
              <a:buNone/>
            </a:pPr>
            <a:r>
              <a:rPr lang="en-US" sz="2400" dirty="0" smtClean="0">
                <a:solidFill>
                  <a:srgbClr val="000000"/>
                </a:solidFill>
                <a:ea typeface="Arial Unicode MS" pitchFamily="34" charset="-128"/>
                <a:cs typeface="Arial Unicode MS" pitchFamily="34" charset="-128"/>
              </a:rPr>
              <a:t>Examples :</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Loans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Compulsorily redeemable Debentures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Compulsorily redeemable Preference Shares</a:t>
            </a:r>
          </a:p>
          <a:p>
            <a:pPr marL="990600" lvl="1" indent="-533400" eaLnBrk="1" hangingPunct="1">
              <a:buFontTx/>
              <a:buChar char="o"/>
            </a:pPr>
            <a:r>
              <a:rPr lang="en-US" sz="2400" dirty="0" smtClean="0">
                <a:solidFill>
                  <a:srgbClr val="000000"/>
                </a:solidFill>
                <a:ea typeface="Arial Unicode MS" pitchFamily="34" charset="-128"/>
                <a:cs typeface="Arial Unicode MS" pitchFamily="34" charset="-128"/>
              </a:rPr>
              <a:t>Option to the issuer to issue variable number of its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idx="4294967295"/>
          </p:nvPr>
        </p:nvSpPr>
        <p:spPr>
          <a:xfrm>
            <a:off x="2057400" y="228600"/>
            <a:ext cx="5181600" cy="1524000"/>
          </a:xfrm>
        </p:spPr>
        <p:txBody>
          <a:bodyPr>
            <a:normAutofit/>
          </a:bodyPr>
          <a:lstStyle/>
          <a:p>
            <a:pPr marL="838200" indent="-838200" eaLnBrk="1" hangingPunct="1">
              <a:defRPr/>
            </a:pPr>
            <a:r>
              <a:rPr lang="en-US" b="1" dirty="0" smtClean="0"/>
              <a:t>Compound (Liability + Equity)</a:t>
            </a:r>
          </a:p>
        </p:txBody>
      </p:sp>
      <p:pic>
        <p:nvPicPr>
          <p:cNvPr id="70659" name="Picture 3"/>
          <p:cNvPicPr>
            <a:picLocks noChangeAspect="1" noChangeArrowheads="1"/>
          </p:cNvPicPr>
          <p:nvPr/>
        </p:nvPicPr>
        <p:blipFill>
          <a:blip r:embed="rId2" cstate="print"/>
          <a:srcRect/>
          <a:stretch>
            <a:fillRect/>
          </a:stretch>
        </p:blipFill>
        <p:spPr bwMode="auto">
          <a:xfrm>
            <a:off x="2438400" y="2057400"/>
            <a:ext cx="4267200" cy="3733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marL="838200" indent="-838200" eaLnBrk="1" hangingPunct="1"/>
            <a:r>
              <a:rPr lang="en-US" smtClean="0"/>
              <a:t>Compound (Liability + Equity)</a:t>
            </a:r>
          </a:p>
        </p:txBody>
      </p:sp>
      <p:sp>
        <p:nvSpPr>
          <p:cNvPr id="71683" name="Rectangle 3"/>
          <p:cNvSpPr>
            <a:spLocks noGrp="1" noChangeArrowheads="1"/>
          </p:cNvSpPr>
          <p:nvPr>
            <p:ph type="body" idx="1"/>
          </p:nvPr>
        </p:nvSpPr>
        <p:spPr/>
        <p:txBody>
          <a:bodyPr>
            <a:normAutofit/>
          </a:bodyPr>
          <a:lstStyle/>
          <a:p>
            <a:pPr eaLnBrk="1" hangingPunct="1"/>
            <a:r>
              <a:rPr lang="en-US" sz="2600" dirty="0" smtClean="0">
                <a:solidFill>
                  <a:srgbClr val="000000"/>
                </a:solidFill>
                <a:ea typeface="Arial Unicode MS" pitchFamily="34" charset="-128"/>
                <a:cs typeface="Arial Unicode MS" pitchFamily="34" charset="-128"/>
              </a:rPr>
              <a:t>The instrument provides for conversion option with fixed number of its shares for a fixed amount.</a:t>
            </a:r>
          </a:p>
          <a:p>
            <a:pPr eaLnBrk="1" hangingPunct="1">
              <a:buFont typeface="Wingdings" pitchFamily="2" charset="2"/>
              <a:buNone/>
            </a:pPr>
            <a:endParaRPr lang="en-US" sz="2600" dirty="0" smtClean="0">
              <a:solidFill>
                <a:srgbClr val="000000"/>
              </a:solidFill>
              <a:ea typeface="Arial Unicode MS" pitchFamily="34" charset="-128"/>
              <a:cs typeface="Arial Unicode MS" pitchFamily="34" charset="-128"/>
            </a:endParaRPr>
          </a:p>
          <a:p>
            <a:pPr eaLnBrk="1" hangingPunct="1">
              <a:buFont typeface="Wingdings" pitchFamily="2" charset="2"/>
              <a:buNone/>
            </a:pPr>
            <a:r>
              <a:rPr lang="en-US" sz="2600" dirty="0" smtClean="0">
                <a:solidFill>
                  <a:srgbClr val="000000"/>
                </a:solidFill>
                <a:ea typeface="Arial Unicode MS" pitchFamily="34" charset="-128"/>
                <a:cs typeface="Arial Unicode MS" pitchFamily="34" charset="-128"/>
              </a:rPr>
              <a:t>Examples :</a:t>
            </a:r>
          </a:p>
          <a:p>
            <a:pPr lvl="1" eaLnBrk="1" hangingPunct="1">
              <a:buFontTx/>
              <a:buChar char="o"/>
            </a:pPr>
            <a:r>
              <a:rPr lang="en-US" dirty="0" smtClean="0">
                <a:solidFill>
                  <a:srgbClr val="000000"/>
                </a:solidFill>
                <a:ea typeface="Arial Unicode MS" pitchFamily="34" charset="-128"/>
                <a:cs typeface="Arial Unicode MS" pitchFamily="34" charset="-128"/>
              </a:rPr>
              <a:t>Convertible Debentures/Preference Shares with fixed number of shares</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idx="4294967295"/>
          </p:nvPr>
        </p:nvSpPr>
        <p:spPr>
          <a:xfrm>
            <a:off x="2667000" y="0"/>
            <a:ext cx="5181600" cy="1676400"/>
          </a:xfrm>
        </p:spPr>
        <p:txBody>
          <a:bodyPr/>
          <a:lstStyle/>
          <a:p>
            <a:pPr marL="838200" indent="-838200" eaLnBrk="1" hangingPunct="1">
              <a:defRPr/>
            </a:pPr>
            <a:r>
              <a:rPr lang="en-US" b="1" dirty="0" smtClean="0"/>
              <a:t>Treatment in the books</a:t>
            </a:r>
          </a:p>
        </p:txBody>
      </p:sp>
      <p:pic>
        <p:nvPicPr>
          <p:cNvPr id="72707" name="Picture 4"/>
          <p:cNvPicPr>
            <a:picLocks noChangeAspect="1" noChangeArrowheads="1"/>
          </p:cNvPicPr>
          <p:nvPr/>
        </p:nvPicPr>
        <p:blipFill>
          <a:blip r:embed="rId2" cstate="print"/>
          <a:srcRect/>
          <a:stretch>
            <a:fillRect/>
          </a:stretch>
        </p:blipFill>
        <p:spPr bwMode="auto">
          <a:xfrm>
            <a:off x="2362200" y="1828800"/>
            <a:ext cx="4267200" cy="42672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4648200" y="3810000"/>
            <a:ext cx="4267200" cy="1524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t>REVENUE FROM </a:t>
            </a:r>
            <a:b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br>
            <a:r>
              <a:rPr lang="en-US" sz="3600" kern="10" dirty="0" smtClean="0">
                <a:solidFill>
                  <a:srgbClr val="336699"/>
                </a:solidFill>
                <a:effectLst>
                  <a:outerShdw dist="45791" dir="2021404" algn="ctr" rotWithShape="0">
                    <a:srgbClr val="B2B2B2">
                      <a:alpha val="79999"/>
                    </a:srgbClr>
                  </a:outerShdw>
                </a:effectLst>
                <a:latin typeface="Times New Roman"/>
                <a:cs typeface="Times New Roman"/>
              </a:rPr>
              <a:t>CONTRACTS</a:t>
            </a:r>
            <a:endParaRPr lang="en-US" sz="3600" kern="10" dirty="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5105400" y="2590800"/>
            <a:ext cx="3352800" cy="838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rPr>
              <a:t>IndAS-115</a:t>
            </a:r>
            <a:endParaRPr lang="en-US" sz="3600" i="1" kern="10" dirty="0">
              <a:ln w="9525">
                <a:solidFill>
                  <a:srgbClr val="000000"/>
                </a:solidFill>
                <a:round/>
                <a:headEnd/>
                <a:tailEnd/>
              </a:ln>
              <a:solidFill>
                <a:schemeClr val="accent1">
                  <a:lumMod val="75000"/>
                </a:schemeClr>
              </a:solidFill>
              <a:effectLst>
                <a:outerShdw dist="35921" dir="2700000" algn="ctr" rotWithShape="0">
                  <a:srgbClr val="808080">
                    <a:alpha val="79999"/>
                  </a:srgbClr>
                </a:outerShdw>
              </a:effectLst>
              <a:latin typeface="Arial Black"/>
            </a:endParaRPr>
          </a:p>
        </p:txBody>
      </p:sp>
      <p:pic>
        <p:nvPicPr>
          <p:cNvPr id="4100" name="Picture 4" descr="j043524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04800"/>
            <a:ext cx="2133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5" descr="j040492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2362200"/>
            <a:ext cx="3962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endParaRPr lang="en-IN"/>
          </a:p>
        </p:txBody>
      </p:sp>
      <p:sp>
        <p:nvSpPr>
          <p:cNvPr id="7" name="TextBox 6"/>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extLst>
      <p:ext uri="{BB962C8B-B14F-4D97-AF65-F5344CB8AC3E}">
        <p14:creationId xmlns="" xmlns:p14="http://schemas.microsoft.com/office/powerpoint/2010/main" val="146298905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smtClean="0"/>
              <a:t>Treatment in the books of Issuer :</a:t>
            </a:r>
          </a:p>
        </p:txBody>
      </p:sp>
      <p:sp>
        <p:nvSpPr>
          <p:cNvPr id="73731" name="Rectangle 3"/>
          <p:cNvSpPr>
            <a:spLocks noGrp="1" noChangeArrowheads="1"/>
          </p:cNvSpPr>
          <p:nvPr>
            <p:ph type="body" idx="1"/>
          </p:nvPr>
        </p:nvSpPr>
        <p:spPr/>
        <p:txBody>
          <a:bodyPr>
            <a:normAutofit/>
          </a:bodyPr>
          <a:lstStyle/>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Split Equity and Liability by first working out PV of the cash flows discounted on market rate of Interest applicable to similar instruments without conversion options.</a:t>
            </a:r>
          </a:p>
          <a:p>
            <a:pPr marL="609600" indent="-609600" eaLnBrk="1" hangingPunct="1">
              <a:buFont typeface="Wingdings" pitchFamily="2" charset="2"/>
              <a:buAutoNum type="alphaLcParenBoth"/>
            </a:pPr>
            <a:r>
              <a:rPr lang="en-US" sz="2600" dirty="0" smtClean="0">
                <a:solidFill>
                  <a:srgbClr val="000000"/>
                </a:solidFill>
                <a:ea typeface="Arial Unicode MS" pitchFamily="34" charset="-128"/>
                <a:cs typeface="Arial Unicode MS" pitchFamily="34" charset="-128"/>
              </a:rPr>
              <a:t>The remaining portion to be classified as equity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4000" smtClean="0"/>
              <a:t>Treatment in the books of Holder :</a:t>
            </a:r>
          </a:p>
        </p:txBody>
      </p:sp>
      <p:sp>
        <p:nvSpPr>
          <p:cNvPr id="74755" name="Rectangle 3"/>
          <p:cNvSpPr>
            <a:spLocks noGrp="1" noChangeArrowheads="1"/>
          </p:cNvSpPr>
          <p:nvPr>
            <p:ph type="body" idx="1"/>
          </p:nvPr>
        </p:nvSpPr>
        <p:spPr>
          <a:xfrm>
            <a:off x="533400" y="1676400"/>
            <a:ext cx="7620000" cy="4724400"/>
          </a:xfrm>
        </p:spPr>
        <p:txBody>
          <a:bodyPr>
            <a:noAutofit/>
          </a:bodyPr>
          <a:lstStyle/>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the entire instrument is classified as FVPL, then do not split</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not, then check whether the embedded derivative is closely related to the host or not</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risks of derivative closely related to the risks associated with host, do not split. </a:t>
            </a:r>
            <a:r>
              <a:rPr lang="en-US" sz="2200" dirty="0" err="1" smtClean="0">
                <a:solidFill>
                  <a:srgbClr val="000000"/>
                </a:solidFill>
                <a:ea typeface="Arial Unicode MS" pitchFamily="34" charset="-128"/>
                <a:cs typeface="Arial Unicode MS" pitchFamily="34" charset="-128"/>
              </a:rPr>
              <a:t>Recognise</a:t>
            </a:r>
            <a:r>
              <a:rPr lang="en-US" sz="2200" dirty="0" smtClean="0">
                <a:solidFill>
                  <a:srgbClr val="000000"/>
                </a:solidFill>
                <a:ea typeface="Arial Unicode MS" pitchFamily="34" charset="-128"/>
                <a:cs typeface="Arial Unicode MS" pitchFamily="34" charset="-128"/>
              </a:rPr>
              <a:t> the same together wherever the host is classified</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not closely related, then split by working out FV of derivative and classify the derivative component as FVPL and the remaining host wherever the same would have been classified</a:t>
            </a:r>
          </a:p>
          <a:p>
            <a:pPr marL="609600" indent="-609600" eaLnBrk="1" hangingPunct="1">
              <a:lnSpc>
                <a:spcPct val="80000"/>
              </a:lnSpc>
              <a:buFont typeface="Wingdings" pitchFamily="2" charset="2"/>
              <a:buAutoNum type="alphaLcParenBoth"/>
            </a:pPr>
            <a:r>
              <a:rPr lang="en-US" sz="2200" dirty="0" smtClean="0">
                <a:solidFill>
                  <a:srgbClr val="000000"/>
                </a:solidFill>
                <a:ea typeface="Arial Unicode MS" pitchFamily="34" charset="-128"/>
                <a:cs typeface="Arial Unicode MS" pitchFamily="34" charset="-128"/>
              </a:rPr>
              <a:t>If fair value cannot be worked out classify the entire contract as FVPL. </a:t>
            </a:r>
          </a:p>
          <a:p>
            <a:pPr marL="609600" indent="-609600" eaLnBrk="1" hangingPunct="1">
              <a:lnSpc>
                <a:spcPct val="80000"/>
              </a:lnSpc>
              <a:buFont typeface="Wingdings" pitchFamily="2" charset="2"/>
              <a:buNone/>
            </a:pPr>
            <a:r>
              <a:rPr lang="en-US" sz="2200" dirty="0" smtClean="0">
                <a:solidFill>
                  <a:srgbClr val="000000"/>
                </a:solidFill>
                <a:ea typeface="Arial Unicode MS" pitchFamily="34" charset="-128"/>
                <a:cs typeface="Arial Unicode MS" pitchFamily="34" charset="-128"/>
              </a:rPr>
              <a:t>	(This is to prevent some companies to avoid classifying the Derivative at Fair Value for its negative impact in P&amp;L)</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smtClean="0"/>
              <a:t>Treatment of Financial Guarantee.</a:t>
            </a:r>
          </a:p>
        </p:txBody>
      </p:sp>
      <p:sp>
        <p:nvSpPr>
          <p:cNvPr id="75779" name="Rectangle 3"/>
          <p:cNvSpPr>
            <a:spLocks noGrp="1" noChangeArrowheads="1"/>
          </p:cNvSpPr>
          <p:nvPr>
            <p:ph type="body" idx="1"/>
          </p:nvPr>
        </p:nvSpPr>
        <p:spPr/>
        <p:txBody>
          <a:bodyPr>
            <a:normAutofit/>
          </a:bodyPr>
          <a:lstStyle/>
          <a:p>
            <a:pPr marL="609600" indent="-609600" eaLnBrk="1" hangingPunct="1">
              <a:buClr>
                <a:srgbClr val="FF0000"/>
              </a:buClr>
              <a:buFont typeface="Wingdings" pitchFamily="2" charset="2"/>
              <a:buAutoNum type="alphaLcParenBoth"/>
            </a:pPr>
            <a:r>
              <a:rPr lang="en-US" sz="2600" dirty="0" smtClean="0">
                <a:solidFill>
                  <a:srgbClr val="000000"/>
                </a:solidFill>
                <a:latin typeface="Calibri" charset="0"/>
                <a:ea typeface="Arial Unicode MS" pitchFamily="34" charset="-128"/>
                <a:cs typeface="Arial Unicode MS" pitchFamily="34" charset="-128"/>
              </a:rPr>
              <a:t>To recognize to the extent there is a probable outflow of resources.</a:t>
            </a:r>
          </a:p>
          <a:p>
            <a:pPr marL="609600" indent="-609600" eaLnBrk="1" hangingPunct="1">
              <a:buClr>
                <a:srgbClr val="FF0000"/>
              </a:buClr>
              <a:buFont typeface="Wingdings" pitchFamily="2" charset="2"/>
              <a:buAutoNum type="alphaLcParenBoth"/>
            </a:pPr>
            <a:r>
              <a:rPr lang="en-US" sz="2600" dirty="0" smtClean="0">
                <a:solidFill>
                  <a:srgbClr val="000000"/>
                </a:solidFill>
                <a:latin typeface="Calibri" charset="0"/>
                <a:ea typeface="Arial Unicode MS" pitchFamily="34" charset="-128"/>
                <a:cs typeface="Arial Unicode MS" pitchFamily="34" charset="-128"/>
              </a:rPr>
              <a:t>For example Bills Discounted to be continued as debtors as well as liability to the discounter as the continued involvement is of the entity.</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idx="4294967295"/>
          </p:nvPr>
        </p:nvSpPr>
        <p:spPr>
          <a:xfrm>
            <a:off x="2209800" y="304800"/>
            <a:ext cx="5105400" cy="990600"/>
          </a:xfrm>
        </p:spPr>
        <p:txBody>
          <a:bodyPr/>
          <a:lstStyle/>
          <a:p>
            <a:pPr marL="838200" indent="-838200" eaLnBrk="1" hangingPunct="1">
              <a:defRPr/>
            </a:pPr>
            <a:r>
              <a:rPr lang="en-US" b="1" dirty="0" err="1" smtClean="0"/>
              <a:t>Derecognition</a:t>
            </a:r>
            <a:r>
              <a:rPr lang="en-US" b="1" dirty="0" smtClean="0"/>
              <a:t> :</a:t>
            </a:r>
          </a:p>
        </p:txBody>
      </p:sp>
      <p:pic>
        <p:nvPicPr>
          <p:cNvPr id="76803" name="Picture 3"/>
          <p:cNvPicPr>
            <a:picLocks noChangeAspect="1" noChangeArrowheads="1"/>
          </p:cNvPicPr>
          <p:nvPr/>
        </p:nvPicPr>
        <p:blipFill>
          <a:blip r:embed="rId2" cstate="print"/>
          <a:srcRect/>
          <a:stretch>
            <a:fillRect/>
          </a:stretch>
        </p:blipFill>
        <p:spPr bwMode="auto">
          <a:xfrm>
            <a:off x="2209800" y="1371600"/>
            <a:ext cx="4267200" cy="40386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Derecognition :</a:t>
            </a:r>
          </a:p>
        </p:txBody>
      </p:sp>
      <p:sp>
        <p:nvSpPr>
          <p:cNvPr id="77827" name="Rectangle 3"/>
          <p:cNvSpPr>
            <a:spLocks noGrp="1" noChangeArrowheads="1"/>
          </p:cNvSpPr>
          <p:nvPr>
            <p:ph type="body" idx="1"/>
          </p:nvPr>
        </p:nvSpPr>
        <p:spPr/>
        <p:txBody>
          <a:bodyPr>
            <a:normAutofit/>
          </a:bodyPr>
          <a:lstStyle/>
          <a:p>
            <a:pPr eaLnBrk="1" hangingPunct="1">
              <a:lnSpc>
                <a:spcPct val="80000"/>
              </a:lnSpc>
            </a:pPr>
            <a:r>
              <a:rPr lang="en-US" sz="2400" dirty="0" smtClean="0">
                <a:solidFill>
                  <a:srgbClr val="000000"/>
                </a:solidFill>
                <a:ea typeface="Arial Unicode MS" pitchFamily="34" charset="-128"/>
                <a:cs typeface="Arial Unicode MS" pitchFamily="34" charset="-128"/>
              </a:rPr>
              <a:t>If future cash flow ceases to exists</a:t>
            </a:r>
          </a:p>
          <a:p>
            <a:pPr eaLnBrk="1" hangingPunct="1">
              <a:lnSpc>
                <a:spcPct val="80000"/>
              </a:lnSpc>
            </a:pPr>
            <a:r>
              <a:rPr lang="en-US" sz="2400" dirty="0" smtClean="0">
                <a:solidFill>
                  <a:srgbClr val="000000"/>
                </a:solidFill>
                <a:ea typeface="Arial Unicode MS" pitchFamily="34" charset="-128"/>
                <a:cs typeface="Arial Unicode MS" pitchFamily="34" charset="-128"/>
              </a:rPr>
              <a:t>If all substantial risks and rewards transferred </a:t>
            </a:r>
          </a:p>
          <a:p>
            <a:pPr eaLnBrk="1" hangingPunct="1">
              <a:lnSpc>
                <a:spcPct val="80000"/>
              </a:lnSpc>
            </a:pPr>
            <a:r>
              <a:rPr lang="en-US" sz="2400" dirty="0" smtClean="0">
                <a:solidFill>
                  <a:srgbClr val="000000"/>
                </a:solidFill>
                <a:ea typeface="Arial Unicode MS" pitchFamily="34" charset="-128"/>
                <a:cs typeface="Arial Unicode MS" pitchFamily="34" charset="-128"/>
              </a:rPr>
              <a:t>If although substantial risks and reward not transferred but control transferred</a:t>
            </a:r>
          </a:p>
          <a:p>
            <a:pPr eaLnBrk="1" hangingPunct="1">
              <a:lnSpc>
                <a:spcPct val="80000"/>
              </a:lnSpc>
            </a:pPr>
            <a:r>
              <a:rPr lang="en-US" sz="2400" dirty="0" smtClean="0">
                <a:solidFill>
                  <a:srgbClr val="000000"/>
                </a:solidFill>
                <a:ea typeface="Arial Unicode MS" pitchFamily="34" charset="-128"/>
                <a:cs typeface="Arial Unicode MS" pitchFamily="34" charset="-128"/>
              </a:rPr>
              <a:t>In case where the term of loan is changed substantially which changes the FV of the loan by 10% - derecognize the old loan and recognize the loan with revised term as new loan.</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2743200" y="381000"/>
            <a:ext cx="4648200" cy="1676400"/>
          </a:xfrm>
        </p:spPr>
        <p:txBody>
          <a:bodyPr/>
          <a:lstStyle/>
          <a:p>
            <a:pPr marL="838200" indent="-838200" eaLnBrk="1" hangingPunct="1">
              <a:defRPr/>
            </a:pPr>
            <a:r>
              <a:rPr lang="en-US" b="1" dirty="0" smtClean="0">
                <a:effectLst>
                  <a:outerShdw blurRad="38100" dist="38100" dir="2700000" algn="tl">
                    <a:srgbClr val="000000"/>
                  </a:outerShdw>
                </a:effectLst>
              </a:rPr>
              <a:t>Impairment </a:t>
            </a:r>
          </a:p>
        </p:txBody>
      </p:sp>
      <p:pic>
        <p:nvPicPr>
          <p:cNvPr id="78852" name="Picture 5"/>
          <p:cNvPicPr>
            <a:picLocks noChangeAspect="1" noChangeArrowheads="1"/>
          </p:cNvPicPr>
          <p:nvPr/>
        </p:nvPicPr>
        <p:blipFill>
          <a:blip r:embed="rId2" cstate="print"/>
          <a:srcRect/>
          <a:stretch>
            <a:fillRect/>
          </a:stretch>
        </p:blipFill>
        <p:spPr bwMode="auto">
          <a:xfrm>
            <a:off x="2514600" y="2057400"/>
            <a:ext cx="3505200" cy="29718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Impairment of Financial Assets</a:t>
            </a:r>
          </a:p>
        </p:txBody>
      </p:sp>
      <p:sp>
        <p:nvSpPr>
          <p:cNvPr id="79875" name="Rectangle 3"/>
          <p:cNvSpPr>
            <a:spLocks noGrp="1" noChangeArrowheads="1"/>
          </p:cNvSpPr>
          <p:nvPr>
            <p:ph type="body" idx="1"/>
          </p:nvPr>
        </p:nvSpPr>
        <p:spPr/>
        <p:txBody>
          <a:bodyPr>
            <a:normAutofit/>
          </a:bodyPr>
          <a:lstStyle/>
          <a:p>
            <a:r>
              <a:rPr lang="en-US" sz="2600" dirty="0" smtClean="0"/>
              <a:t>Assess at each balance sheet date for any objective evidence that a FA or group of FA is impaired and determine the amount</a:t>
            </a:r>
          </a:p>
          <a:p>
            <a:r>
              <a:rPr lang="en-US" sz="2600" dirty="0" smtClean="0"/>
              <a:t>Method for working impairment amount follow AS-28 Impairment of Assets</a:t>
            </a:r>
          </a:p>
          <a:p>
            <a:r>
              <a:rPr lang="en-US" sz="2600" dirty="0" smtClean="0"/>
              <a:t>Compare credit risk</a:t>
            </a:r>
          </a:p>
          <a:p>
            <a:r>
              <a:rPr lang="en-US" sz="2600" dirty="0" err="1" smtClean="0"/>
              <a:t>Recognise</a:t>
            </a:r>
            <a:r>
              <a:rPr lang="en-US" sz="2600" dirty="0" smtClean="0"/>
              <a:t> loss allowance for expected credit losses</a:t>
            </a:r>
          </a:p>
          <a:p>
            <a:endParaRPr lang="en-US" sz="26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Impairment of Financial Assets</a:t>
            </a:r>
          </a:p>
        </p:txBody>
      </p:sp>
      <p:sp>
        <p:nvSpPr>
          <p:cNvPr id="80899" name="Rectangle 3"/>
          <p:cNvSpPr>
            <a:spLocks noGrp="1" noChangeArrowheads="1"/>
          </p:cNvSpPr>
          <p:nvPr>
            <p:ph type="body" idx="1"/>
          </p:nvPr>
        </p:nvSpPr>
        <p:spPr>
          <a:xfrm>
            <a:off x="762000" y="1600200"/>
            <a:ext cx="7620000" cy="4114800"/>
          </a:xfrm>
        </p:spPr>
        <p:txBody>
          <a:bodyPr/>
          <a:lstStyle/>
          <a:p>
            <a:pPr>
              <a:lnSpc>
                <a:spcPct val="90000"/>
              </a:lnSpc>
            </a:pPr>
            <a:r>
              <a:rPr lang="en-US" sz="2400" dirty="0" smtClean="0"/>
              <a:t>The objective evidence that FA is impaired includes but not restricted to following loss events.</a:t>
            </a:r>
          </a:p>
          <a:p>
            <a:pPr>
              <a:lnSpc>
                <a:spcPct val="90000"/>
              </a:lnSpc>
              <a:buFont typeface="Wingdings" pitchFamily="2" charset="2"/>
              <a:buNone/>
            </a:pPr>
            <a:r>
              <a:rPr lang="en-US" sz="2400" dirty="0" smtClean="0"/>
              <a:t>	a) Significant financial difficulties of the issuer or obligor</a:t>
            </a:r>
          </a:p>
          <a:p>
            <a:pPr>
              <a:lnSpc>
                <a:spcPct val="90000"/>
              </a:lnSpc>
              <a:buFont typeface="Wingdings" pitchFamily="2" charset="2"/>
              <a:buNone/>
            </a:pPr>
            <a:r>
              <a:rPr lang="en-US" sz="2400" dirty="0" smtClean="0"/>
              <a:t>	b) A breach of contract, such as default or delinquency in interest or principal payments</a:t>
            </a:r>
          </a:p>
          <a:p>
            <a:pPr>
              <a:lnSpc>
                <a:spcPct val="90000"/>
              </a:lnSpc>
              <a:buFont typeface="Wingdings" pitchFamily="2" charset="2"/>
              <a:buNone/>
            </a:pPr>
            <a:r>
              <a:rPr lang="en-US" sz="2400" dirty="0" smtClean="0"/>
              <a:t>	c) It becoming probable that the borrower will enter bankruptcy or other financial reorganization</a:t>
            </a:r>
          </a:p>
          <a:p>
            <a:pPr>
              <a:lnSpc>
                <a:spcPct val="90000"/>
              </a:lnSpc>
            </a:pPr>
            <a:r>
              <a:rPr lang="en-US" sz="2400" dirty="0" smtClean="0"/>
              <a:t>Collateral security will not affect the impairment of FA</a:t>
            </a:r>
          </a:p>
          <a:p>
            <a:pPr>
              <a:lnSpc>
                <a:spcPct val="90000"/>
              </a:lnSpc>
              <a:buFont typeface="Wingdings" pitchFamily="2" charset="2"/>
              <a:buNone/>
            </a:pPr>
            <a:endParaRPr lang="en-US" sz="2400" dirty="0" smtClean="0"/>
          </a:p>
          <a:p>
            <a:pPr>
              <a:lnSpc>
                <a:spcPct val="90000"/>
              </a:lnSpc>
              <a:buFont typeface="Wingdings" pitchFamily="2" charset="2"/>
              <a:buNone/>
            </a:pPr>
            <a:endParaRPr lang="en-US" sz="2400" dirty="0" smtClean="0"/>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2286000" y="152400"/>
            <a:ext cx="4648200" cy="1600200"/>
          </a:xfrm>
        </p:spPr>
        <p:txBody>
          <a:bodyPr/>
          <a:lstStyle/>
          <a:p>
            <a:pPr marL="838200" indent="-838200" eaLnBrk="1" hangingPunct="1">
              <a:defRPr/>
            </a:pPr>
            <a:r>
              <a:rPr lang="en-US" b="1" dirty="0" smtClean="0"/>
              <a:t>Hedge Accounting</a:t>
            </a:r>
          </a:p>
        </p:txBody>
      </p:sp>
      <p:pic>
        <p:nvPicPr>
          <p:cNvPr id="81923" name="Picture 3"/>
          <p:cNvPicPr>
            <a:picLocks noChangeAspect="1" noChangeArrowheads="1"/>
          </p:cNvPicPr>
          <p:nvPr/>
        </p:nvPicPr>
        <p:blipFill>
          <a:blip r:embed="rId2" cstate="print"/>
          <a:srcRect/>
          <a:stretch>
            <a:fillRect/>
          </a:stretch>
        </p:blipFill>
        <p:spPr bwMode="auto">
          <a:xfrm>
            <a:off x="2438400" y="1905000"/>
            <a:ext cx="4114800" cy="3810000"/>
          </a:xfrm>
          <a:prstGeom prst="rect">
            <a:avLst/>
          </a:prstGeom>
          <a:noFill/>
          <a:ln w="12700" cap="sq">
            <a:noFill/>
            <a:miter lim="800000"/>
            <a:headEnd type="none" w="sm" len="sm"/>
            <a:tailEnd type="none" w="sm" len="sm"/>
          </a:ln>
        </p:spPr>
      </p:pic>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b="1" smtClean="0"/>
              <a:t>Hedge Accounting</a:t>
            </a:r>
          </a:p>
        </p:txBody>
      </p:sp>
      <p:sp>
        <p:nvSpPr>
          <p:cNvPr id="82947" name="Rectangle 3"/>
          <p:cNvSpPr>
            <a:spLocks noGrp="1" noChangeArrowheads="1"/>
          </p:cNvSpPr>
          <p:nvPr>
            <p:ph type="body" idx="1"/>
          </p:nvPr>
        </p:nvSpPr>
        <p:spPr/>
        <p:txBody>
          <a:bodyPr>
            <a:normAutofit/>
          </a:bodyPr>
          <a:lstStyle/>
          <a:p>
            <a:pPr eaLnBrk="1" hangingPunct="1">
              <a:buFont typeface="Wingdings" pitchFamily="2" charset="2"/>
              <a:buNone/>
            </a:pPr>
            <a:r>
              <a:rPr lang="en-US" sz="2400" dirty="0" smtClean="0">
                <a:solidFill>
                  <a:srgbClr val="000000"/>
                </a:solidFill>
                <a:latin typeface="Calibri" charset="0"/>
                <a:ea typeface="Arial Unicode MS" pitchFamily="34" charset="-128"/>
                <a:cs typeface="Arial Unicode MS" pitchFamily="34" charset="-128"/>
              </a:rPr>
              <a:t>Three types of Hedges :</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Fair Value Hedge (FVH)</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Cash Flow Hedge (CFH)</a:t>
            </a:r>
          </a:p>
          <a:p>
            <a:pPr eaLnBrk="1" hangingPunct="1">
              <a:buFont typeface="Wingdings" pitchFamily="2" charset="2"/>
              <a:buAutoNum type="alphaLcParenBoth"/>
            </a:pPr>
            <a:r>
              <a:rPr lang="en-US" sz="2400" dirty="0" smtClean="0">
                <a:solidFill>
                  <a:srgbClr val="000000"/>
                </a:solidFill>
                <a:latin typeface="Calibri" charset="0"/>
                <a:ea typeface="Arial Unicode MS" pitchFamily="34" charset="-128"/>
                <a:cs typeface="Arial Unicode MS" pitchFamily="34" charset="-128"/>
              </a:rPr>
              <a:t>Net investment in Non integrated foreign investment</a:t>
            </a:r>
          </a:p>
          <a:p>
            <a:pPr eaLnBrk="1" hangingPunct="1">
              <a:buFont typeface="Wingdings" pitchFamily="2" charset="2"/>
              <a:buNone/>
            </a:pPr>
            <a:r>
              <a:rPr lang="en-US" sz="2400" dirty="0" smtClean="0">
                <a:solidFill>
                  <a:srgbClr val="000000"/>
                </a:solidFill>
                <a:latin typeface="Calibri" charset="0"/>
                <a:ea typeface="Arial Unicode MS" pitchFamily="34" charset="-128"/>
                <a:cs typeface="Arial Unicode MS" pitchFamily="34" charset="-128"/>
              </a:rPr>
              <a:t>	Foreign currency hedge can either be FVH or CFH</a:t>
            </a:r>
          </a:p>
        </p:txBody>
      </p:sp>
      <p:sp>
        <p:nvSpPr>
          <p:cNvPr id="5" name="TextBox 4"/>
          <p:cNvSpPr txBox="1"/>
          <p:nvPr/>
        </p:nvSpPr>
        <p:spPr>
          <a:xfrm>
            <a:off x="6629400" y="632460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schemeClr val="accent1">
                    <a:lumMod val="50000"/>
                  </a:schemeClr>
                </a:solidFill>
              </a:rPr>
              <a:t>CA KUSAI GOAWALA</a:t>
            </a:r>
            <a:endParaRPr lang="en-IN"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303</TotalTime>
  <Words>4356</Words>
  <Application>Microsoft Office PowerPoint</Application>
  <PresentationFormat>On-screen Show (4:3)</PresentationFormat>
  <Paragraphs>926</Paragraphs>
  <Slides>117</Slides>
  <Notes>3</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Median</vt:lpstr>
      <vt:lpstr>Slide 1</vt:lpstr>
      <vt:lpstr>Slide 2</vt:lpstr>
      <vt:lpstr>Slide 3</vt:lpstr>
      <vt:lpstr>Slide 4</vt:lpstr>
      <vt:lpstr>Slide 5</vt:lpstr>
      <vt:lpstr>Slide 6</vt:lpstr>
      <vt:lpstr>Slide 7</vt:lpstr>
      <vt:lpstr>Slide 8</vt:lpstr>
      <vt:lpstr>Slide 9</vt:lpstr>
      <vt:lpstr>Differences between IndAS and existing Indian Accounting Standards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Appetizers :</vt:lpstr>
      <vt:lpstr>Appetizers :</vt:lpstr>
      <vt:lpstr>Appetizers :</vt:lpstr>
      <vt:lpstr>Appetizers :</vt:lpstr>
      <vt:lpstr>Appetizers :</vt:lpstr>
      <vt:lpstr>Slide 38</vt:lpstr>
      <vt:lpstr>Standards under discussion :</vt:lpstr>
      <vt:lpstr>Standards under discussion :</vt:lpstr>
      <vt:lpstr>Slide 41</vt:lpstr>
      <vt:lpstr>What is a Financial Instrument (FI) ??</vt:lpstr>
      <vt:lpstr>Financial Instrument (FI)</vt:lpstr>
      <vt:lpstr>Example Financial Instrument (FI)</vt:lpstr>
      <vt:lpstr>What is a Financial Asset (FA) ??</vt:lpstr>
      <vt:lpstr>Financial Asset (FA)</vt:lpstr>
      <vt:lpstr>Slide 47</vt:lpstr>
      <vt:lpstr>Financial Liability (FL)</vt:lpstr>
      <vt:lpstr>Classification of FA and FL</vt:lpstr>
      <vt:lpstr>Slide 50</vt:lpstr>
      <vt:lpstr>Classification of FA and FL</vt:lpstr>
      <vt:lpstr>At amortised cost</vt:lpstr>
      <vt:lpstr>At Amortised Cost</vt:lpstr>
      <vt:lpstr>Fair Value through OCI</vt:lpstr>
      <vt:lpstr>Fair Value through OCI</vt:lpstr>
      <vt:lpstr>Fair Value through Profit or Loss (FVPL)</vt:lpstr>
      <vt:lpstr>Fair Value through Profit or Loss (FVPL)</vt:lpstr>
      <vt:lpstr>Treatment in accounts for each of the above classification</vt:lpstr>
      <vt:lpstr>Treatment in accounts for each of the above classification</vt:lpstr>
      <vt:lpstr>Treatment in accounts for each of the above classification</vt:lpstr>
      <vt:lpstr>General</vt:lpstr>
      <vt:lpstr>How to calculate Fair Value :</vt:lpstr>
      <vt:lpstr>How to calculate Fair Value :</vt:lpstr>
      <vt:lpstr>How to calculate Fair Value :</vt:lpstr>
      <vt:lpstr>How to calculate Fair Value :</vt:lpstr>
      <vt:lpstr>How to calculate amortised cost</vt:lpstr>
      <vt:lpstr>How to calculate amortised cost</vt:lpstr>
      <vt:lpstr>What is a Derivative</vt:lpstr>
      <vt:lpstr>What is a Derivative</vt:lpstr>
      <vt:lpstr>Derivatives</vt:lpstr>
      <vt:lpstr>Derivatives</vt:lpstr>
      <vt:lpstr>Derivatives</vt:lpstr>
      <vt:lpstr>Derivatives</vt:lpstr>
      <vt:lpstr>Embedded  Derivative </vt:lpstr>
      <vt:lpstr>Embedded Derivatives v/s Compound Instruments</vt:lpstr>
      <vt:lpstr>Slide 76</vt:lpstr>
      <vt:lpstr>Slide 77</vt:lpstr>
      <vt:lpstr>Embedded Derivative :</vt:lpstr>
      <vt:lpstr>Embedded Derivative :</vt:lpstr>
      <vt:lpstr>Embedded Derivative </vt:lpstr>
      <vt:lpstr>Embedded Derivative</vt:lpstr>
      <vt:lpstr>Compound Instrument – from the perspective of Issuer</vt:lpstr>
      <vt:lpstr>Compound Instrument – from the perspective of Issuer</vt:lpstr>
      <vt:lpstr>Equity or Liability Table</vt:lpstr>
      <vt:lpstr>Pure Liability :</vt:lpstr>
      <vt:lpstr>Pure Liability :</vt:lpstr>
      <vt:lpstr>Compound (Liability + Equity)</vt:lpstr>
      <vt:lpstr>Compound (Liability + Equity)</vt:lpstr>
      <vt:lpstr>Treatment in the books</vt:lpstr>
      <vt:lpstr>Treatment in the books of Issuer :</vt:lpstr>
      <vt:lpstr>Treatment in the books of Holder :</vt:lpstr>
      <vt:lpstr>Treatment of Financial Guarantee.</vt:lpstr>
      <vt:lpstr>Derecognition :</vt:lpstr>
      <vt:lpstr>Derecognition :</vt:lpstr>
      <vt:lpstr>Impairment </vt:lpstr>
      <vt:lpstr>Impairment of Financial Assets</vt:lpstr>
      <vt:lpstr>Impairment of Financial Assets</vt:lpstr>
      <vt:lpstr>Hedge Accounting</vt:lpstr>
      <vt:lpstr>Hedge Accounting</vt:lpstr>
      <vt:lpstr>Fair Value Hedge </vt:lpstr>
      <vt:lpstr>Cash Flow Hedge</vt:lpstr>
      <vt:lpstr>Hedge</vt:lpstr>
      <vt:lpstr>How does FV Hedge works</vt:lpstr>
      <vt:lpstr> When to recognize Hedge in Financial Accounts</vt:lpstr>
      <vt:lpstr>When to recognize Hedge in Financial Accounts </vt:lpstr>
      <vt:lpstr>       On subsequent   reporting dates before settlement </vt:lpstr>
      <vt:lpstr>On subsequent reporting dates before settlement :</vt:lpstr>
      <vt:lpstr>Disclosures </vt:lpstr>
      <vt:lpstr>Disclosures :</vt:lpstr>
      <vt:lpstr>Disclosures :</vt:lpstr>
      <vt:lpstr>Disclosures :</vt:lpstr>
      <vt:lpstr>Stringent Disclosures</vt:lpstr>
      <vt:lpstr>Miscellaneous  </vt:lpstr>
      <vt:lpstr>Posers :</vt:lpstr>
      <vt:lpstr>Posers :</vt:lpstr>
      <vt:lpstr>Any Doubts </vt:lpstr>
      <vt:lpstr>Slide 117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KUSAI</cp:lastModifiedBy>
  <cp:revision>308</cp:revision>
  <dcterms:created xsi:type="dcterms:W3CDTF">2006-08-16T00:00:00Z</dcterms:created>
  <dcterms:modified xsi:type="dcterms:W3CDTF">2015-07-10T04:57:16Z</dcterms:modified>
</cp:coreProperties>
</file>