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6"/>
  </p:notesMasterIdLst>
  <p:sldIdLst>
    <p:sldId id="295" r:id="rId2"/>
    <p:sldId id="304" r:id="rId3"/>
    <p:sldId id="305" r:id="rId4"/>
    <p:sldId id="306" r:id="rId5"/>
    <p:sldId id="319" r:id="rId6"/>
    <p:sldId id="307" r:id="rId7"/>
    <p:sldId id="308" r:id="rId8"/>
    <p:sldId id="309" r:id="rId9"/>
    <p:sldId id="310" r:id="rId10"/>
    <p:sldId id="311" r:id="rId11"/>
    <p:sldId id="312" r:id="rId12"/>
    <p:sldId id="262" r:id="rId13"/>
    <p:sldId id="258" r:id="rId14"/>
    <p:sldId id="259" r:id="rId15"/>
    <p:sldId id="321" r:id="rId16"/>
    <p:sldId id="260" r:id="rId17"/>
    <p:sldId id="263" r:id="rId18"/>
    <p:sldId id="264" r:id="rId19"/>
    <p:sldId id="265" r:id="rId20"/>
    <p:sldId id="267" r:id="rId21"/>
    <p:sldId id="268" r:id="rId22"/>
    <p:sldId id="269" r:id="rId23"/>
    <p:sldId id="271" r:id="rId24"/>
    <p:sldId id="322" r:id="rId25"/>
    <p:sldId id="270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30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3" autoAdjust="0"/>
    <p:restoredTop sz="94660"/>
  </p:normalViewPr>
  <p:slideViewPr>
    <p:cSldViewPr>
      <p:cViewPr varScale="1">
        <p:scale>
          <a:sx n="69" d="100"/>
          <a:sy n="69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44867-63AA-4136-ACE1-193C5EB6BF1B}" type="datetimeFigureOut">
              <a:rPr lang="en-US" smtClean="0"/>
              <a:pPr/>
              <a:t>07/07/2015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72F4B-0A75-46C6-B205-83B507F71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72F4B-0A75-46C6-B205-83B507F7154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6ED50-F254-4640-9AD9-9FB25179830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521E1-1F96-46E5-BC06-D894DC40164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07/07/2015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0B98DA3-6614-45BB-BD25-FAEB4AC00E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FD0046-6256-4208-8324-0DA2791843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07/07/2015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07/07/2015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07/07/2015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762000"/>
            <a:ext cx="8153400" cy="449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Lecture meet on </a:t>
            </a:r>
            <a:r>
              <a:rPr kumimoji="0" lang="en-I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IndAS</a:t>
            </a:r>
            <a:endParaRPr kumimoji="0" lang="en-I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IN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Day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IN" sz="2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Presented by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 </a:t>
            </a:r>
            <a:r>
              <a:rPr kumimoji="0" lang="en-I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Kusai</a:t>
            </a: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I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Goawala</a:t>
            </a: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Pune Branch of WIRC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en-IN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8</a:t>
            </a:r>
            <a:r>
              <a:rPr kumimoji="0" lang="en-IN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 </a:t>
            </a: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July 2015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04800" y="762000"/>
            <a:ext cx="8229600" cy="585152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b="1" dirty="0" smtClean="0">
                <a:cs typeface="Times New Roman" pitchFamily="18" charset="0"/>
              </a:rPr>
              <a:t>  Exceptions</a:t>
            </a:r>
          </a:p>
          <a:p>
            <a:pPr>
              <a:buNone/>
            </a:pPr>
            <a:endParaRPr lang="en-US" sz="2400" b="1" dirty="0" smtClean="0"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cs typeface="Times New Roman" pitchFamily="18" charset="0"/>
              </a:rPr>
              <a:t>Para 14-17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Para 14 – Estimates . No change as given in previous GAAP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Para 15 – Information received after date of transition. Non adjusting events. (Prospective not retrospective)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Para 16 – Previous GAAP estimates not required. </a:t>
            </a:r>
          </a:p>
          <a:p>
            <a:pPr>
              <a:buNone/>
            </a:pPr>
            <a:r>
              <a:rPr lang="en-US" sz="2400" dirty="0" smtClean="0">
                <a:cs typeface="Times New Roman" pitchFamily="18" charset="0"/>
              </a:rPr>
              <a:t>                  –  No need to make retrospective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Para 17 – Comparative figures – The above apply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Appendix C and D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Previous GAAP carrying amounts can be considered as deemed cost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Line 2"/>
          <p:cNvSpPr>
            <a:spLocks noChangeShapeType="1"/>
          </p:cNvSpPr>
          <p:nvPr/>
        </p:nvSpPr>
        <p:spPr bwMode="auto">
          <a:xfrm>
            <a:off x="4495800" y="1371600"/>
            <a:ext cx="0" cy="228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381000" y="381000"/>
            <a:ext cx="8458200" cy="384720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marL="371475" indent="-371475">
              <a:tabLst>
                <a:tab pos="457200" algn="l"/>
              </a:tabLst>
            </a:pPr>
            <a:r>
              <a:rPr lang="en-US" sz="2800" b="1" dirty="0">
                <a:latin typeface="Times New Roman" pitchFamily="18" charset="0"/>
                <a:cs typeface="Arial" charset="0"/>
              </a:rPr>
              <a:t>		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828675" lvl="1" indent="-371475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sz="2400" b="1" dirty="0" smtClean="0">
                <a:cs typeface="Times New Roman" pitchFamily="18" charset="0"/>
              </a:rPr>
              <a:t>Appendix C</a:t>
            </a:r>
          </a:p>
          <a:p>
            <a:pPr marL="828675" lvl="1" indent="-371475">
              <a:tabLst>
                <a:tab pos="457200" algn="l"/>
              </a:tabLst>
            </a:pPr>
            <a:endParaRPr lang="en-US" sz="2400" dirty="0">
              <a:cs typeface="Arial" charset="0"/>
            </a:endParaRPr>
          </a:p>
          <a:p>
            <a:pPr marL="371475" indent="-371475">
              <a:tabLst>
                <a:tab pos="457200" algn="l"/>
              </a:tabLst>
            </a:pPr>
            <a:r>
              <a:rPr lang="en-US" sz="2400" b="1" dirty="0">
                <a:cs typeface="Arial" charset="0"/>
              </a:rPr>
              <a:t>	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1.   Business </a:t>
            </a:r>
            <a:r>
              <a:rPr lang="en-US" sz="2400" dirty="0">
                <a:cs typeface="Arial" charset="0"/>
              </a:rPr>
              <a:t>Combinations</a:t>
            </a:r>
          </a:p>
          <a:p>
            <a:pPr marL="828675" lvl="1" indent="-371475">
              <a:tabLst>
                <a:tab pos="457200" algn="l"/>
              </a:tabLst>
            </a:pPr>
            <a:r>
              <a:rPr lang="en-US" sz="2400" dirty="0">
                <a:cs typeface="Arial" charset="0"/>
              </a:rPr>
              <a:t>	  </a:t>
            </a:r>
            <a:r>
              <a:rPr lang="en-US" sz="2400" dirty="0" err="1">
                <a:cs typeface="Arial" charset="0"/>
              </a:rPr>
              <a:t>i</a:t>
            </a:r>
            <a:r>
              <a:rPr lang="en-US" sz="2400" dirty="0">
                <a:cs typeface="Arial" charset="0"/>
              </a:rPr>
              <a:t>)  May not consider BC before date of transition. </a:t>
            </a:r>
          </a:p>
          <a:p>
            <a:pPr marL="828675" lvl="1" indent="-371475">
              <a:tabLst>
                <a:tab pos="457200" algn="l"/>
              </a:tabLst>
            </a:pPr>
            <a:r>
              <a:rPr lang="en-US" sz="2400" dirty="0">
                <a:cs typeface="Arial" charset="0"/>
              </a:rPr>
              <a:t>	 ii)  However, if apply to one than apply to all subsequent </a:t>
            </a:r>
          </a:p>
          <a:p>
            <a:pPr marL="828675" lvl="1" indent="-371475">
              <a:tabLst>
                <a:tab pos="457200" algn="l"/>
              </a:tabLst>
            </a:pPr>
            <a:r>
              <a:rPr lang="en-US" sz="2400" dirty="0">
                <a:cs typeface="Arial" charset="0"/>
              </a:rPr>
              <a:t>	       BC.</a:t>
            </a:r>
          </a:p>
          <a:p>
            <a:pPr marL="828675" lvl="1" indent="-371475">
              <a:tabLst>
                <a:tab pos="457200" algn="l"/>
              </a:tabLst>
            </a:pPr>
            <a:r>
              <a:rPr lang="en-US" sz="2400" dirty="0">
                <a:cs typeface="Arial" charset="0"/>
              </a:rPr>
              <a:t>	iii)  Carrying amount of Goodwill on transition date will </a:t>
            </a:r>
          </a:p>
          <a:p>
            <a:pPr marL="828675" lvl="1" indent="-371475">
              <a:tabLst>
                <a:tab pos="457200" algn="l"/>
              </a:tabLst>
            </a:pPr>
            <a:r>
              <a:rPr lang="en-US" sz="2400" dirty="0">
                <a:cs typeface="Arial" charset="0"/>
              </a:rPr>
              <a:t>	       be continued subject to impairment test and</a:t>
            </a:r>
          </a:p>
          <a:p>
            <a:pPr marL="828675" lvl="1" indent="-371475">
              <a:tabLst>
                <a:tab pos="457200" algn="l"/>
              </a:tabLst>
            </a:pPr>
            <a:r>
              <a:rPr lang="en-US" sz="2400" dirty="0">
                <a:cs typeface="Arial" charset="0"/>
              </a:rPr>
              <a:t>	       reclassification.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WordArt 2"/>
          <p:cNvSpPr>
            <a:spLocks noChangeArrowheads="1" noChangeShapeType="1" noTextEdit="1"/>
          </p:cNvSpPr>
          <p:nvPr/>
        </p:nvSpPr>
        <p:spPr bwMode="auto">
          <a:xfrm>
            <a:off x="5029200" y="4038600"/>
            <a:ext cx="3962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INCOME </a:t>
            </a:r>
          </a:p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TAXES</a:t>
            </a:r>
          </a:p>
        </p:txBody>
      </p:sp>
      <p:sp>
        <p:nvSpPr>
          <p:cNvPr id="445443" name="WordArt 3"/>
          <p:cNvSpPr>
            <a:spLocks noChangeArrowheads="1" noChangeShapeType="1" noTextEdit="1"/>
          </p:cNvSpPr>
          <p:nvPr/>
        </p:nvSpPr>
        <p:spPr bwMode="auto">
          <a:xfrm>
            <a:off x="5181600" y="2514600"/>
            <a:ext cx="3352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IndAS-12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445444" name="Picture 4" descr="j04352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33600" cy="1752600"/>
          </a:xfrm>
          <a:prstGeom prst="rect">
            <a:avLst/>
          </a:prstGeom>
          <a:noFill/>
        </p:spPr>
      </p:pic>
      <p:pic>
        <p:nvPicPr>
          <p:cNvPr id="445445" name="Picture 5" descr="j04388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33600"/>
            <a:ext cx="4495800" cy="4343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Line 2"/>
          <p:cNvSpPr>
            <a:spLocks noChangeShapeType="1"/>
          </p:cNvSpPr>
          <p:nvPr/>
        </p:nvSpPr>
        <p:spPr bwMode="auto">
          <a:xfrm>
            <a:off x="4495800" y="1371600"/>
            <a:ext cx="0" cy="228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1347" name="Rectangle 3"/>
          <p:cNvSpPr>
            <a:spLocks noChangeArrowheads="1"/>
          </p:cNvSpPr>
          <p:nvPr/>
        </p:nvSpPr>
        <p:spPr bwMode="auto">
          <a:xfrm>
            <a:off x="1143000" y="0"/>
            <a:ext cx="8382000" cy="66941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endParaRPr lang="en-US" sz="2200" b="1" dirty="0">
              <a:cs typeface="Arial" charset="0"/>
            </a:endParaRPr>
          </a:p>
          <a:p>
            <a:pPr>
              <a:lnSpc>
                <a:spcPct val="150000"/>
              </a:lnSpc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sz="2200" b="1" dirty="0" smtClean="0">
                <a:cs typeface="Arial" charset="0"/>
              </a:rPr>
              <a:t>Taxable </a:t>
            </a:r>
            <a:r>
              <a:rPr lang="en-US" sz="2200" b="1" dirty="0">
                <a:cs typeface="Arial" charset="0"/>
              </a:rPr>
              <a:t>Temporary Differences</a:t>
            </a:r>
            <a:r>
              <a:rPr lang="en-US" sz="2200" dirty="0">
                <a:cs typeface="Arial" charset="0"/>
              </a:rPr>
              <a:t> vs </a:t>
            </a:r>
            <a:r>
              <a:rPr lang="en-US" sz="2200" dirty="0" smtClean="0">
                <a:cs typeface="Arial" charset="0"/>
              </a:rPr>
              <a:t>Permanent</a:t>
            </a:r>
          </a:p>
          <a:p>
            <a:pPr>
              <a:lnSpc>
                <a:spcPct val="150000"/>
              </a:lnSpc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endParaRPr lang="en-US" sz="2200" dirty="0">
              <a:cs typeface="Arial" charset="0"/>
            </a:endParaRPr>
          </a:p>
          <a:p>
            <a:pPr>
              <a:lnSpc>
                <a:spcPct val="150000"/>
              </a:lnSpc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sz="2200" dirty="0">
                <a:cs typeface="Arial" charset="0"/>
              </a:rPr>
              <a:t>		</a:t>
            </a:r>
            <a:r>
              <a:rPr lang="en-US" sz="2200" dirty="0" smtClean="0">
                <a:cs typeface="Arial" charset="0"/>
              </a:rPr>
              <a:t>Differences</a:t>
            </a:r>
            <a:endParaRPr lang="en-US" sz="2200" dirty="0">
              <a:cs typeface="Arial" charset="0"/>
            </a:endParaRPr>
          </a:p>
          <a:p>
            <a:pPr>
              <a:lnSpc>
                <a:spcPct val="150000"/>
              </a:lnSpc>
              <a:buSzPct val="70000"/>
              <a:buFont typeface="Arial" pitchFamily="34" charset="0"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sz="2200" b="1" dirty="0" smtClean="0">
                <a:cs typeface="Arial" charset="0"/>
              </a:rPr>
              <a:t> Accounting </a:t>
            </a:r>
            <a:r>
              <a:rPr lang="en-US" sz="2200" b="1" dirty="0">
                <a:cs typeface="Arial" charset="0"/>
              </a:rPr>
              <a:t>Profit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smtClean="0">
                <a:cs typeface="Arial" charset="0"/>
              </a:rPr>
              <a:t>v/s </a:t>
            </a:r>
            <a:r>
              <a:rPr lang="en-US" sz="2200" dirty="0">
                <a:cs typeface="Arial" charset="0"/>
              </a:rPr>
              <a:t>Taxable </a:t>
            </a:r>
            <a:r>
              <a:rPr lang="en-US" sz="2200" dirty="0" smtClean="0">
                <a:cs typeface="Arial" charset="0"/>
              </a:rPr>
              <a:t>Profit</a:t>
            </a:r>
            <a:endParaRPr lang="en-US" sz="2200" dirty="0">
              <a:cs typeface="Arial" charset="0"/>
            </a:endParaRPr>
          </a:p>
          <a:p>
            <a:pPr>
              <a:lnSpc>
                <a:spcPct val="150000"/>
              </a:lnSpc>
              <a:buSzPct val="70000"/>
              <a:buFont typeface="Arial" pitchFamily="34" charset="0"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sz="2200" dirty="0" smtClean="0">
                <a:cs typeface="Arial" charset="0"/>
              </a:rPr>
              <a:t> Method </a:t>
            </a:r>
            <a:r>
              <a:rPr lang="en-US" sz="2200" dirty="0">
                <a:cs typeface="Arial" charset="0"/>
              </a:rPr>
              <a:t>– </a:t>
            </a:r>
            <a:r>
              <a:rPr lang="en-US" sz="2200" b="1" dirty="0" smtClean="0">
                <a:cs typeface="Arial" charset="0"/>
              </a:rPr>
              <a:t>Balance Sheet</a:t>
            </a:r>
            <a:r>
              <a:rPr lang="en-US" sz="2200" dirty="0" smtClean="0">
                <a:cs typeface="Arial" charset="0"/>
              </a:rPr>
              <a:t> v/s </a:t>
            </a:r>
            <a:r>
              <a:rPr lang="en-US" sz="2200" dirty="0">
                <a:cs typeface="Arial" charset="0"/>
              </a:rPr>
              <a:t>Profit and </a:t>
            </a:r>
            <a:r>
              <a:rPr lang="en-US" sz="2200" dirty="0" smtClean="0">
                <a:cs typeface="Arial" charset="0"/>
              </a:rPr>
              <a:t>Loss</a:t>
            </a:r>
            <a:endParaRPr lang="en-US" sz="2200" dirty="0">
              <a:cs typeface="Arial" charset="0"/>
            </a:endParaRPr>
          </a:p>
          <a:p>
            <a:pPr>
              <a:lnSpc>
                <a:spcPct val="150000"/>
              </a:lnSpc>
              <a:buSzPct val="70000"/>
              <a:buFont typeface="Arial" pitchFamily="34" charset="0"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sz="2200" dirty="0" smtClean="0">
                <a:cs typeface="Arial" charset="0"/>
              </a:rPr>
              <a:t> Reassessment </a:t>
            </a:r>
            <a:r>
              <a:rPr lang="en-US" sz="2200" dirty="0">
                <a:cs typeface="Arial" charset="0"/>
              </a:rPr>
              <a:t>on yearly </a:t>
            </a:r>
            <a:r>
              <a:rPr lang="en-US" sz="2200" dirty="0" smtClean="0">
                <a:cs typeface="Arial" charset="0"/>
              </a:rPr>
              <a:t>basis</a:t>
            </a:r>
            <a:endParaRPr lang="en-US" sz="2200" dirty="0">
              <a:cs typeface="Arial" charset="0"/>
            </a:endParaRPr>
          </a:p>
          <a:p>
            <a:pPr>
              <a:lnSpc>
                <a:spcPct val="150000"/>
              </a:lnSpc>
              <a:buSzPct val="70000"/>
              <a:buFont typeface="Arial" pitchFamily="34" charset="0"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sz="2200" dirty="0" smtClean="0">
                <a:cs typeface="Arial" charset="0"/>
              </a:rPr>
              <a:t> Tax Base</a:t>
            </a:r>
            <a:endParaRPr lang="en-US" sz="2200" dirty="0">
              <a:cs typeface="Arial" charset="0"/>
            </a:endParaRPr>
          </a:p>
          <a:p>
            <a:pPr>
              <a:lnSpc>
                <a:spcPct val="150000"/>
              </a:lnSpc>
              <a:buSzPct val="70000"/>
              <a:buFont typeface="Arial" pitchFamily="34" charset="0"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sz="2200" dirty="0" smtClean="0">
                <a:cs typeface="Arial" charset="0"/>
              </a:rPr>
              <a:t> Undistributed </a:t>
            </a:r>
            <a:r>
              <a:rPr lang="en-US" sz="2200" dirty="0">
                <a:cs typeface="Arial" charset="0"/>
              </a:rPr>
              <a:t>Dividend of investee company –     </a:t>
            </a:r>
          </a:p>
          <a:p>
            <a:pPr>
              <a:lnSpc>
                <a:spcPct val="150000"/>
              </a:lnSpc>
              <a:buSzPct val="70000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sz="2200" dirty="0" smtClean="0">
                <a:cs typeface="Arial" charset="0"/>
              </a:rPr>
              <a:t>  Temporary Difference</a:t>
            </a:r>
            <a:endParaRPr lang="en-US" sz="2200" dirty="0">
              <a:cs typeface="Arial" charset="0"/>
            </a:endParaRPr>
          </a:p>
          <a:p>
            <a:pPr>
              <a:lnSpc>
                <a:spcPct val="150000"/>
              </a:lnSpc>
              <a:buSzPct val="70000"/>
              <a:buFont typeface="Arial" pitchFamily="34" charset="0"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sz="2200" dirty="0" smtClean="0">
                <a:cs typeface="Arial" charset="0"/>
              </a:rPr>
              <a:t> Tax </a:t>
            </a:r>
            <a:r>
              <a:rPr lang="en-US" sz="2200" dirty="0">
                <a:cs typeface="Arial" charset="0"/>
              </a:rPr>
              <a:t>Losses and Tax Credits – </a:t>
            </a:r>
            <a:r>
              <a:rPr lang="en-US" sz="2200" dirty="0" smtClean="0">
                <a:cs typeface="Arial" charset="0"/>
              </a:rPr>
              <a:t>Prudence</a:t>
            </a:r>
            <a:endParaRPr lang="en-US" sz="2200" dirty="0">
              <a:cs typeface="Arial" charset="0"/>
            </a:endParaRPr>
          </a:p>
          <a:p>
            <a:pPr>
              <a:lnSpc>
                <a:spcPct val="150000"/>
              </a:lnSpc>
              <a:buSzPct val="70000"/>
              <a:buFont typeface="Arial" pitchFamily="34" charset="0"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sz="2200" dirty="0" smtClean="0">
                <a:cs typeface="Arial" charset="0"/>
              </a:rPr>
              <a:t> Investments </a:t>
            </a:r>
            <a:r>
              <a:rPr lang="en-US" sz="2200" dirty="0">
                <a:cs typeface="Arial" charset="0"/>
              </a:rPr>
              <a:t>in JV/Subsidiaries/Associates/Branches – </a:t>
            </a:r>
          </a:p>
          <a:p>
            <a:pPr>
              <a:lnSpc>
                <a:spcPct val="150000"/>
              </a:lnSpc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sz="2200" dirty="0">
                <a:cs typeface="Arial" charset="0"/>
              </a:rPr>
              <a:t>  </a:t>
            </a:r>
            <a:r>
              <a:rPr lang="en-US" sz="2200" dirty="0" smtClean="0">
                <a:cs typeface="Arial" charset="0"/>
              </a:rPr>
              <a:t>Control </a:t>
            </a:r>
            <a:r>
              <a:rPr lang="en-US" sz="2200" dirty="0">
                <a:cs typeface="Arial" charset="0"/>
              </a:rPr>
              <a:t>over </a:t>
            </a:r>
            <a:r>
              <a:rPr lang="en-US" sz="2200" dirty="0" smtClean="0">
                <a:cs typeface="Arial" charset="0"/>
              </a:rPr>
              <a:t>distribution            </a:t>
            </a:r>
            <a:endParaRPr lang="en-US" sz="2200" dirty="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Line 2"/>
          <p:cNvSpPr>
            <a:spLocks noChangeShapeType="1"/>
          </p:cNvSpPr>
          <p:nvPr/>
        </p:nvSpPr>
        <p:spPr bwMode="auto">
          <a:xfrm>
            <a:off x="4495800" y="1371600"/>
            <a:ext cx="0" cy="228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2371" name="Rectangle 3"/>
          <p:cNvSpPr>
            <a:spLocks noChangeArrowheads="1"/>
          </p:cNvSpPr>
          <p:nvPr/>
        </p:nvSpPr>
        <p:spPr bwMode="auto">
          <a:xfrm>
            <a:off x="1066800" y="457200"/>
            <a:ext cx="8839200" cy="56323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buSzPct val="70000"/>
              <a:buFont typeface="Arial" pitchFamily="34" charset="0"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sz="2400" dirty="0" smtClean="0">
                <a:cs typeface="Arial" charset="0"/>
              </a:rPr>
              <a:t>Tax </a:t>
            </a:r>
            <a:r>
              <a:rPr lang="en-US" sz="2400" dirty="0">
                <a:cs typeface="Arial" charset="0"/>
              </a:rPr>
              <a:t>Rate – Substantially </a:t>
            </a:r>
            <a:r>
              <a:rPr lang="en-US" sz="2400" dirty="0" smtClean="0">
                <a:cs typeface="Arial" charset="0"/>
              </a:rPr>
              <a:t>Enacted</a:t>
            </a:r>
            <a:endParaRPr lang="en-US" sz="2400" dirty="0">
              <a:cs typeface="Arial" charset="0"/>
            </a:endParaRPr>
          </a:p>
          <a:p>
            <a:pPr>
              <a:lnSpc>
                <a:spcPct val="150000"/>
              </a:lnSpc>
              <a:buSzPct val="70000"/>
              <a:buFont typeface="Arial" pitchFamily="34" charset="0"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sz="2400" dirty="0" smtClean="0">
                <a:cs typeface="Arial" charset="0"/>
              </a:rPr>
              <a:t>No </a:t>
            </a:r>
            <a:r>
              <a:rPr lang="en-US" sz="2400" dirty="0">
                <a:cs typeface="Arial" charset="0"/>
              </a:rPr>
              <a:t>discounting – Absolute </a:t>
            </a:r>
            <a:r>
              <a:rPr lang="en-US" sz="2400" dirty="0" smtClean="0">
                <a:cs typeface="Arial" charset="0"/>
              </a:rPr>
              <a:t>Figures]</a:t>
            </a:r>
            <a:endParaRPr lang="en-US" sz="2400" dirty="0">
              <a:cs typeface="Arial" charset="0"/>
            </a:endParaRPr>
          </a:p>
          <a:p>
            <a:pPr>
              <a:lnSpc>
                <a:spcPct val="150000"/>
              </a:lnSpc>
              <a:buSzPct val="70000"/>
              <a:buFont typeface="Arial" pitchFamily="34" charset="0"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sz="2400" dirty="0" smtClean="0">
                <a:cs typeface="Arial" charset="0"/>
              </a:rPr>
              <a:t>Tax Losses – Recognition of DTA- Virtual Certainty vs Probable</a:t>
            </a:r>
            <a:endParaRPr lang="en-US" sz="2400" dirty="0">
              <a:cs typeface="Arial" charset="0"/>
            </a:endParaRPr>
          </a:p>
          <a:p>
            <a:pPr>
              <a:lnSpc>
                <a:spcPct val="150000"/>
              </a:lnSpc>
              <a:buSzPct val="70000"/>
              <a:buFont typeface="Arial" pitchFamily="34" charset="0"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sz="2400" dirty="0" smtClean="0">
                <a:cs typeface="Arial" charset="0"/>
              </a:rPr>
              <a:t>Offset rules</a:t>
            </a:r>
            <a:endParaRPr lang="en-US" sz="2400" dirty="0">
              <a:cs typeface="Arial" charset="0"/>
            </a:endParaRPr>
          </a:p>
          <a:p>
            <a:pPr>
              <a:lnSpc>
                <a:spcPct val="150000"/>
              </a:lnSpc>
              <a:buSzPct val="70000"/>
              <a:buFont typeface="Arial" pitchFamily="34" charset="0"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sz="2400" dirty="0" smtClean="0">
                <a:cs typeface="Arial" charset="0"/>
              </a:rPr>
              <a:t>Business Combinations</a:t>
            </a:r>
            <a:endParaRPr lang="en-US" sz="2400" dirty="0">
              <a:cs typeface="Arial" charset="0"/>
            </a:endParaRPr>
          </a:p>
          <a:p>
            <a:pPr>
              <a:lnSpc>
                <a:spcPct val="150000"/>
              </a:lnSpc>
              <a:buSzPct val="70000"/>
              <a:buFont typeface="Arial" pitchFamily="34" charset="0"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sz="2400" dirty="0" smtClean="0">
                <a:cs typeface="Arial" charset="0"/>
              </a:rPr>
              <a:t>ESOP </a:t>
            </a:r>
            <a:r>
              <a:rPr lang="en-US" sz="2400" dirty="0">
                <a:cs typeface="Arial" charset="0"/>
              </a:rPr>
              <a:t>related tax </a:t>
            </a:r>
            <a:r>
              <a:rPr lang="en-US" sz="2400" dirty="0" smtClean="0">
                <a:cs typeface="Arial" charset="0"/>
              </a:rPr>
              <a:t>assets/liabilities</a:t>
            </a:r>
            <a:endParaRPr lang="en-US" sz="2400" dirty="0">
              <a:cs typeface="Arial" charset="0"/>
            </a:endParaRPr>
          </a:p>
          <a:p>
            <a:pPr>
              <a:lnSpc>
                <a:spcPct val="150000"/>
              </a:lnSpc>
              <a:buSzPct val="70000"/>
              <a:buFont typeface="Arial" pitchFamily="34" charset="0"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sz="2400" dirty="0" smtClean="0">
                <a:cs typeface="Arial" charset="0"/>
              </a:rPr>
              <a:t>Non </a:t>
            </a:r>
            <a:r>
              <a:rPr lang="en-US" sz="2400" dirty="0">
                <a:cs typeface="Arial" charset="0"/>
              </a:rPr>
              <a:t>Current </a:t>
            </a:r>
            <a:r>
              <a:rPr lang="en-US" sz="2400" dirty="0" smtClean="0">
                <a:cs typeface="Arial" charset="0"/>
              </a:rPr>
              <a:t>Asset/Liability</a:t>
            </a:r>
            <a:endParaRPr lang="en-US" sz="2400" dirty="0">
              <a:cs typeface="Arial" charset="0"/>
            </a:endParaRPr>
          </a:p>
          <a:p>
            <a:pPr>
              <a:lnSpc>
                <a:spcPct val="150000"/>
              </a:lnSpc>
              <a:buSzPct val="70000"/>
              <a:buFont typeface="Arial" pitchFamily="34" charset="0"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sz="2400" dirty="0" smtClean="0">
                <a:cs typeface="Arial" charset="0"/>
              </a:rPr>
              <a:t>CFS </a:t>
            </a:r>
            <a:r>
              <a:rPr lang="en-US" sz="2400" dirty="0">
                <a:cs typeface="Arial" charset="0"/>
              </a:rPr>
              <a:t>– eliminated profit on intra group transaction –  </a:t>
            </a:r>
          </a:p>
          <a:p>
            <a:pPr>
              <a:lnSpc>
                <a:spcPct val="150000"/>
              </a:lnSpc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sz="2400" dirty="0">
                <a:cs typeface="Arial" charset="0"/>
              </a:rPr>
              <a:t>      </a:t>
            </a:r>
            <a:r>
              <a:rPr lang="en-US" sz="2400" dirty="0" smtClean="0">
                <a:cs typeface="Arial" charset="0"/>
              </a:rPr>
              <a:t> temporary </a:t>
            </a:r>
            <a:r>
              <a:rPr lang="en-US" sz="2400" dirty="0">
                <a:cs typeface="Arial" charset="0"/>
              </a:rPr>
              <a:t>difference</a:t>
            </a:r>
            <a:r>
              <a:rPr lang="en-US" sz="2400" dirty="0" smtClean="0">
                <a:cs typeface="Arial" charset="0"/>
              </a:rPr>
              <a:t>.</a:t>
            </a:r>
            <a:endParaRPr lang="en-US" sz="2400" dirty="0">
              <a:cs typeface="Arial" charset="0"/>
            </a:endParaRPr>
          </a:p>
          <a:p>
            <a:pPr>
              <a:lnSpc>
                <a:spcPct val="150000"/>
              </a:lnSpc>
              <a:buSzPct val="70000"/>
              <a:buFont typeface="Arial" pitchFamily="34" charset="0"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sz="2400" dirty="0" smtClean="0">
                <a:cs typeface="Arial" charset="0"/>
              </a:rPr>
              <a:t>Tax </a:t>
            </a:r>
            <a:r>
              <a:rPr lang="en-US" sz="2400" dirty="0">
                <a:cs typeface="Arial" charset="0"/>
              </a:rPr>
              <a:t>Holiday </a:t>
            </a:r>
            <a:r>
              <a:rPr lang="en-US" sz="2400" dirty="0" smtClean="0">
                <a:cs typeface="Arial" charset="0"/>
              </a:rPr>
              <a:t>??– </a:t>
            </a:r>
            <a:r>
              <a:rPr lang="en-US" sz="2400" dirty="0">
                <a:cs typeface="Arial" charset="0"/>
              </a:rPr>
              <a:t>India specific – may get customized.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Line 2"/>
          <p:cNvSpPr>
            <a:spLocks noChangeShapeType="1"/>
          </p:cNvSpPr>
          <p:nvPr/>
        </p:nvSpPr>
        <p:spPr bwMode="auto">
          <a:xfrm>
            <a:off x="4495800" y="1371600"/>
            <a:ext cx="0" cy="228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2371" name="Rectangle 3"/>
          <p:cNvSpPr>
            <a:spLocks noChangeArrowheads="1"/>
          </p:cNvSpPr>
          <p:nvPr/>
        </p:nvSpPr>
        <p:spPr bwMode="auto">
          <a:xfrm>
            <a:off x="1066800" y="1565197"/>
            <a:ext cx="8839200" cy="3416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buSzPct val="70000"/>
              <a:buFont typeface="Arial" pitchFamily="34" charset="0"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sz="2400" b="1" dirty="0" smtClean="0">
                <a:cs typeface="Arial" charset="0"/>
              </a:rPr>
              <a:t>Case Study – Elimination of </a:t>
            </a:r>
            <a:r>
              <a:rPr lang="en-US" sz="2400" b="1" dirty="0" err="1" smtClean="0">
                <a:cs typeface="Arial" charset="0"/>
              </a:rPr>
              <a:t>Intragroup</a:t>
            </a:r>
            <a:r>
              <a:rPr lang="en-US" sz="2400" b="1" dirty="0" smtClean="0">
                <a:cs typeface="Arial" charset="0"/>
              </a:rPr>
              <a:t> Profits</a:t>
            </a:r>
          </a:p>
          <a:p>
            <a:pPr>
              <a:lnSpc>
                <a:spcPct val="150000"/>
              </a:lnSpc>
              <a:buSzPct val="70000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sz="2400" dirty="0" smtClean="0">
                <a:cs typeface="Arial" charset="0"/>
              </a:rPr>
              <a:t>H an entity taxed at 30% - S subsidiary at 34%</a:t>
            </a:r>
          </a:p>
          <a:p>
            <a:pPr>
              <a:lnSpc>
                <a:spcPct val="150000"/>
              </a:lnSpc>
              <a:buSzPct val="70000"/>
              <a:buFont typeface="Arial" pitchFamily="34" charset="0"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sz="2400" dirty="0" smtClean="0">
                <a:cs typeface="Arial" charset="0"/>
              </a:rPr>
              <a:t>S Sells inventory – cost Rs.100000/- to H for Rs.120000/-</a:t>
            </a:r>
          </a:p>
          <a:p>
            <a:pPr>
              <a:lnSpc>
                <a:spcPct val="150000"/>
              </a:lnSpc>
              <a:buSzPct val="70000"/>
              <a:buFont typeface="Arial" pitchFamily="34" charset="0"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sz="2400" dirty="0" smtClean="0">
                <a:cs typeface="Arial" charset="0"/>
              </a:rPr>
              <a:t>Eliminate </a:t>
            </a:r>
            <a:r>
              <a:rPr lang="en-US" sz="2400" dirty="0" err="1" smtClean="0">
                <a:cs typeface="Arial" charset="0"/>
              </a:rPr>
              <a:t>unrealised</a:t>
            </a:r>
            <a:r>
              <a:rPr lang="en-US" sz="2400" dirty="0" smtClean="0">
                <a:cs typeface="Arial" charset="0"/>
              </a:rPr>
              <a:t> profit of Rs.20000</a:t>
            </a:r>
          </a:p>
          <a:p>
            <a:pPr>
              <a:lnSpc>
                <a:spcPct val="150000"/>
              </a:lnSpc>
              <a:buSzPct val="70000"/>
              <a:buFont typeface="Arial" pitchFamily="34" charset="0"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r>
              <a:rPr lang="en-US" sz="2400" dirty="0" smtClean="0">
                <a:cs typeface="Arial" charset="0"/>
              </a:rPr>
              <a:t>DTA of 6000 = 30% of 20000/-.</a:t>
            </a:r>
          </a:p>
          <a:p>
            <a:pPr>
              <a:lnSpc>
                <a:spcPct val="150000"/>
              </a:lnSpc>
              <a:buSzPct val="70000"/>
              <a:buFont typeface="Arial" pitchFamily="34" charset="0"/>
              <a:buChar char="•"/>
              <a:tabLst>
                <a:tab pos="857250" algn="l"/>
                <a:tab pos="1371600" algn="l"/>
                <a:tab pos="1828800" algn="l"/>
                <a:tab pos="2286000" algn="l"/>
              </a:tabLst>
            </a:pPr>
            <a:endParaRPr lang="en-US" sz="2400" dirty="0"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"/>
          <p:cNvGraphicFramePr>
            <a:graphicFrameLocks noGrp="1"/>
          </p:cNvGraphicFramePr>
          <p:nvPr/>
        </p:nvGraphicFramePr>
        <p:xfrm>
          <a:off x="381000" y="685800"/>
          <a:ext cx="8382000" cy="5613433"/>
        </p:xfrm>
        <a:graphic>
          <a:graphicData uri="http://schemas.openxmlformats.org/drawingml/2006/table">
            <a:tbl>
              <a:tblPr/>
              <a:tblGrid>
                <a:gridCol w="585788"/>
                <a:gridCol w="1622425"/>
                <a:gridCol w="3087687"/>
                <a:gridCol w="3086100"/>
              </a:tblGrid>
              <a:tr h="579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Sr. No.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Point for Consideration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IndAS 12 (Income taxes)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AS 22 (Accounting for taxes on income)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Deferred Income Taxes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Temporary differences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Timing differences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8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Recognition of DTA and DTL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Recognized for all Temporary differences except which arise from Initial recognition of goodwill or which is not at a BC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Recognized for all Timing differences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8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Recognition of DTA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Recognized</a:t>
                      </a:r>
                      <a:r>
                        <a:rPr lang="en-US" sz="1400" baseline="0" dirty="0" smtClean="0"/>
                        <a:t> to the extent it is probable that future taxable profits will be available.</a:t>
                      </a:r>
                      <a:endParaRPr lang="en-US" sz="14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Recognized</a:t>
                      </a:r>
                      <a:r>
                        <a:rPr lang="en-US" sz="1400" baseline="0" dirty="0" smtClean="0"/>
                        <a:t> only when virtual certainty is present support by convincing evidence.</a:t>
                      </a:r>
                      <a:endParaRPr lang="en-US" sz="1400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49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Investments in subsidiaries, branches &amp; associates and interest in JV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DTL for all taxable Temporary differences are recognized. Except -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Investor can control reversals.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 Temporary differences  will not reverse.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Not recognized.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8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Deferred Tax on Unrealised intra-group profits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Recognized at Buyer’s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Not recognized 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Classification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Always classified as Non-Current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DTA after Investments and DTL after Unsecured Loans (ASI 7)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381000" y="152400"/>
            <a:ext cx="8382000" cy="46672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371600" indent="-1371600" algn="ctr"/>
            <a:r>
              <a:rPr lang="en-US" sz="2400" b="1">
                <a:latin typeface="Times New Roman" pitchFamily="18" charset="0"/>
                <a:cs typeface="Arial" charset="0"/>
              </a:rPr>
              <a:t>Comparisons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WordArt 2"/>
          <p:cNvSpPr>
            <a:spLocks noChangeArrowheads="1" noChangeShapeType="1" noTextEdit="1"/>
          </p:cNvSpPr>
          <p:nvPr/>
        </p:nvSpPr>
        <p:spPr bwMode="auto">
          <a:xfrm>
            <a:off x="5562600" y="3886200"/>
            <a:ext cx="2895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BORROWING </a:t>
            </a:r>
          </a:p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COSTS</a:t>
            </a:r>
          </a:p>
        </p:txBody>
      </p:sp>
      <p:sp>
        <p:nvSpPr>
          <p:cNvPr id="316419" name="WordArt 3"/>
          <p:cNvSpPr>
            <a:spLocks noChangeArrowheads="1" noChangeShapeType="1" noTextEdit="1"/>
          </p:cNvSpPr>
          <p:nvPr/>
        </p:nvSpPr>
        <p:spPr bwMode="auto">
          <a:xfrm>
            <a:off x="5638800" y="2590800"/>
            <a:ext cx="2971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IndAS-23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316420" name="Picture 4" descr="j04352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33600" cy="1752600"/>
          </a:xfrm>
          <a:prstGeom prst="rect">
            <a:avLst/>
          </a:prstGeom>
          <a:noFill/>
        </p:spPr>
      </p:pic>
      <p:pic>
        <p:nvPicPr>
          <p:cNvPr id="316421" name="Picture 5" descr="j04365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4800600" cy="4495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Line 2"/>
          <p:cNvSpPr>
            <a:spLocks noChangeShapeType="1"/>
          </p:cNvSpPr>
          <p:nvPr/>
        </p:nvSpPr>
        <p:spPr bwMode="auto">
          <a:xfrm>
            <a:off x="4495800" y="1371600"/>
            <a:ext cx="0" cy="228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347" name="Rectangle 3"/>
          <p:cNvSpPr>
            <a:spLocks noChangeArrowheads="1"/>
          </p:cNvSpPr>
          <p:nvPr/>
        </p:nvSpPr>
        <p:spPr bwMode="auto">
          <a:xfrm>
            <a:off x="533400" y="565756"/>
            <a:ext cx="79248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dirty="0" smtClean="0">
                <a:cs typeface="Times New Roman" pitchFamily="18" charset="0"/>
              </a:rPr>
              <a:t>IndAS </a:t>
            </a:r>
            <a:r>
              <a:rPr lang="en-US" sz="2400" b="1" dirty="0">
                <a:cs typeface="Times New Roman" pitchFamily="18" charset="0"/>
              </a:rPr>
              <a:t>23 - Borrowing Costs</a:t>
            </a:r>
          </a:p>
          <a:p>
            <a:endParaRPr lang="en-US" sz="2400" b="1" dirty="0"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	Generally – Interest is period </a:t>
            </a:r>
            <a:r>
              <a:rPr lang="en-US" sz="2400" dirty="0" smtClean="0">
                <a:cs typeface="Times New Roman" pitchFamily="18" charset="0"/>
              </a:rPr>
              <a:t>cost</a:t>
            </a:r>
            <a:endParaRPr lang="en-US" sz="2400" dirty="0"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	</a:t>
            </a:r>
            <a:r>
              <a:rPr lang="en-US" sz="2400" dirty="0" smtClean="0">
                <a:cs typeface="Times New Roman" pitchFamily="18" charset="0"/>
              </a:rPr>
              <a:t>Capitalise  </a:t>
            </a:r>
            <a:r>
              <a:rPr lang="en-US" sz="2400" dirty="0">
                <a:cs typeface="Times New Roman" pitchFamily="18" charset="0"/>
              </a:rPr>
              <a:t>Borrowing Cost to Qualifying </a:t>
            </a:r>
            <a:r>
              <a:rPr lang="en-US" sz="2400" dirty="0" smtClean="0">
                <a:cs typeface="Times New Roman" pitchFamily="18" charset="0"/>
              </a:rPr>
              <a:t>Asset</a:t>
            </a:r>
            <a:endParaRPr lang="en-US" sz="2400" dirty="0"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	What is Borrowing cost ? </a:t>
            </a:r>
          </a:p>
          <a:p>
            <a:pPr lvl="2">
              <a:lnSpc>
                <a:spcPct val="150000"/>
              </a:lnSpc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 Interest and commitment charges </a:t>
            </a:r>
          </a:p>
          <a:p>
            <a:pPr lvl="2">
              <a:lnSpc>
                <a:spcPct val="150000"/>
              </a:lnSpc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 Amortization of discounts </a:t>
            </a:r>
          </a:p>
          <a:p>
            <a:pPr lvl="2">
              <a:lnSpc>
                <a:spcPct val="150000"/>
              </a:lnSpc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 Processing Fees/Other related </a:t>
            </a:r>
            <a:r>
              <a:rPr lang="en-US" sz="2400" dirty="0" smtClean="0">
                <a:cs typeface="Times New Roman" pitchFamily="18" charset="0"/>
              </a:rPr>
              <a:t>cost</a:t>
            </a:r>
            <a:endParaRPr lang="en-US" sz="2400" dirty="0">
              <a:cs typeface="Times New Roman" pitchFamily="18" charset="0"/>
            </a:endParaRPr>
          </a:p>
          <a:p>
            <a:pPr lvl="2">
              <a:lnSpc>
                <a:spcPct val="150000"/>
              </a:lnSpc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 Finance charges when asset acquired in finance </a:t>
            </a:r>
            <a:r>
              <a:rPr lang="en-US" sz="2400" dirty="0" smtClean="0">
                <a:cs typeface="Times New Roman" pitchFamily="18" charset="0"/>
              </a:rPr>
              <a:t>lease</a:t>
            </a:r>
            <a:endParaRPr lang="en-US" sz="2400" dirty="0">
              <a:cs typeface="Times New Roman" pitchFamily="18" charset="0"/>
            </a:endParaRPr>
          </a:p>
          <a:p>
            <a:pPr lvl="2">
              <a:lnSpc>
                <a:spcPct val="150000"/>
              </a:lnSpc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 Exchange difference – FC Loan – equivalent local interest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Line 2"/>
          <p:cNvSpPr>
            <a:spLocks noChangeShapeType="1"/>
          </p:cNvSpPr>
          <p:nvPr/>
        </p:nvSpPr>
        <p:spPr bwMode="auto">
          <a:xfrm>
            <a:off x="4495800" y="1371600"/>
            <a:ext cx="0" cy="228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533400" y="-1322397"/>
            <a:ext cx="8077200" cy="821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>
              <a:lnSpc>
                <a:spcPct val="150000"/>
              </a:lnSpc>
            </a:pPr>
            <a:r>
              <a:rPr lang="en-US" sz="2200" dirty="0" smtClean="0"/>
              <a:t> </a:t>
            </a:r>
          </a:p>
          <a:p>
            <a:pPr lvl="1">
              <a:lnSpc>
                <a:spcPct val="150000"/>
              </a:lnSpc>
              <a:buFontTx/>
              <a:buChar char="•"/>
            </a:pPr>
            <a:endParaRPr lang="en-US" sz="2200" dirty="0" smtClean="0"/>
          </a:p>
          <a:p>
            <a:pPr lvl="1">
              <a:lnSpc>
                <a:spcPct val="150000"/>
              </a:lnSpc>
              <a:buFontTx/>
              <a:buChar char="•"/>
            </a:pPr>
            <a:endParaRPr lang="en-US" sz="2200" dirty="0" smtClean="0"/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200" dirty="0"/>
              <a:t>	</a:t>
            </a:r>
            <a:r>
              <a:rPr lang="en-US" sz="2200" dirty="0">
                <a:cs typeface="Times New Roman" pitchFamily="18" charset="0"/>
              </a:rPr>
              <a:t>Interest cost to be worked on effective interest method. 	Does not include imputed cost of owners </a:t>
            </a:r>
            <a:r>
              <a:rPr lang="en-US" sz="2200" dirty="0" smtClean="0">
                <a:cs typeface="Times New Roman" pitchFamily="18" charset="0"/>
              </a:rPr>
              <a:t>equity</a:t>
            </a:r>
            <a:endParaRPr lang="en-US" sz="2200" dirty="0"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	What is a Qualifying Asset</a:t>
            </a:r>
          </a:p>
          <a:p>
            <a:pPr lvl="2">
              <a:lnSpc>
                <a:spcPct val="150000"/>
              </a:lnSpc>
            </a:pPr>
            <a:r>
              <a:rPr lang="en-US" sz="2200" dirty="0">
                <a:cs typeface="Times New Roman" pitchFamily="18" charset="0"/>
              </a:rPr>
              <a:t>Takes substantial time (more than 12 months – rebuttable) for   completion</a:t>
            </a:r>
            <a:r>
              <a:rPr lang="en-US" sz="2200" dirty="0" smtClean="0">
                <a:cs typeface="Times New Roman" pitchFamily="18" charset="0"/>
              </a:rPr>
              <a:t>.</a:t>
            </a:r>
            <a:endParaRPr lang="en-US" sz="2200" dirty="0"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	How to compute borrowing cost for capitalisation </a:t>
            </a:r>
          </a:p>
          <a:p>
            <a:pPr lvl="2">
              <a:lnSpc>
                <a:spcPct val="150000"/>
              </a:lnSpc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 First specific borrowing for QA</a:t>
            </a:r>
          </a:p>
          <a:p>
            <a:pPr lvl="2">
              <a:lnSpc>
                <a:spcPct val="150000"/>
              </a:lnSpc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 If general purpose borrowing used, apply weighted average rate</a:t>
            </a:r>
            <a:r>
              <a:rPr lang="en-US" sz="2200" dirty="0" smtClean="0">
                <a:cs typeface="Times New Roman" pitchFamily="18" charset="0"/>
              </a:rPr>
              <a:t>.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cs typeface="Times New Roman" pitchFamily="18" charset="0"/>
              </a:rPr>
              <a:t>     Cannot </a:t>
            </a:r>
            <a:r>
              <a:rPr lang="en-US" sz="2200" dirty="0" err="1" smtClean="0">
                <a:cs typeface="Times New Roman" pitchFamily="18" charset="0"/>
              </a:rPr>
              <a:t>capitalise</a:t>
            </a:r>
            <a:r>
              <a:rPr lang="en-US" sz="2200" dirty="0" smtClean="0">
                <a:cs typeface="Times New Roman" pitchFamily="18" charset="0"/>
              </a:rPr>
              <a:t> – Biological Assets at FV, Repetitive inventory items </a:t>
            </a:r>
            <a:endParaRPr lang="en-US" sz="2200" dirty="0"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 descr="MPj043877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4648200" cy="3886200"/>
          </a:xfrm>
          <a:prstGeom prst="rect">
            <a:avLst/>
          </a:prstGeom>
          <a:noFill/>
        </p:spPr>
      </p:pic>
      <p:sp>
        <p:nvSpPr>
          <p:cNvPr id="272387" name="WordArt 3"/>
          <p:cNvSpPr>
            <a:spLocks noChangeArrowheads="1" noChangeShapeType="1" noTextEdit="1"/>
          </p:cNvSpPr>
          <p:nvPr/>
        </p:nvSpPr>
        <p:spPr bwMode="auto">
          <a:xfrm>
            <a:off x="5257800" y="3657600"/>
            <a:ext cx="3429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PRESENTATION OF </a:t>
            </a:r>
          </a:p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FINANCIAL</a:t>
            </a:r>
          </a:p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STATEMENTS</a:t>
            </a:r>
          </a:p>
        </p:txBody>
      </p:sp>
      <p:pic>
        <p:nvPicPr>
          <p:cNvPr id="272388" name="Picture 4" descr="j04352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2133600" cy="1752600"/>
          </a:xfrm>
          <a:prstGeom prst="rect">
            <a:avLst/>
          </a:prstGeom>
          <a:noFill/>
        </p:spPr>
      </p:pic>
      <p:sp>
        <p:nvSpPr>
          <p:cNvPr id="272389" name="WordArt 5"/>
          <p:cNvSpPr>
            <a:spLocks noChangeArrowheads="1" noChangeShapeType="1" noTextEdit="1"/>
          </p:cNvSpPr>
          <p:nvPr/>
        </p:nvSpPr>
        <p:spPr bwMode="auto">
          <a:xfrm>
            <a:off x="5791200" y="2590800"/>
            <a:ext cx="2057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IndAS-1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WordArt 2"/>
          <p:cNvSpPr>
            <a:spLocks noChangeArrowheads="1" noChangeShapeType="1" noTextEdit="1"/>
          </p:cNvSpPr>
          <p:nvPr/>
        </p:nvSpPr>
        <p:spPr bwMode="auto">
          <a:xfrm>
            <a:off x="5181600" y="3886200"/>
            <a:ext cx="3429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RELATED PARTY</a:t>
            </a:r>
          </a:p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DISCLOSURES</a:t>
            </a:r>
          </a:p>
        </p:txBody>
      </p:sp>
      <p:sp>
        <p:nvSpPr>
          <p:cNvPr id="338947" name="WordArt 3"/>
          <p:cNvSpPr>
            <a:spLocks noChangeArrowheads="1" noChangeShapeType="1" noTextEdit="1"/>
          </p:cNvSpPr>
          <p:nvPr/>
        </p:nvSpPr>
        <p:spPr bwMode="auto">
          <a:xfrm>
            <a:off x="5410200" y="2514600"/>
            <a:ext cx="2819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IndAS-24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338948" name="Picture 4" descr="j04352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33600" cy="1752600"/>
          </a:xfrm>
          <a:prstGeom prst="rect">
            <a:avLst/>
          </a:prstGeom>
          <a:noFill/>
        </p:spPr>
      </p:pic>
      <p:pic>
        <p:nvPicPr>
          <p:cNvPr id="338949" name="Picture 5" descr="j04309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400"/>
            <a:ext cx="4343400" cy="4267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ChangeArrowheads="1"/>
          </p:cNvSpPr>
          <p:nvPr/>
        </p:nvSpPr>
        <p:spPr bwMode="auto">
          <a:xfrm>
            <a:off x="762000" y="762000"/>
            <a:ext cx="8001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200" b="1" dirty="0">
                <a:cs typeface="Times New Roman" pitchFamily="18" charset="0"/>
              </a:rPr>
              <a:t>IAS 24 : Related Party Disclosures</a:t>
            </a:r>
          </a:p>
          <a:p>
            <a:endParaRPr lang="en-US" sz="2200" b="1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200" b="1" dirty="0">
                <a:cs typeface="Times New Roman" pitchFamily="18" charset="0"/>
              </a:rPr>
              <a:t>  Related </a:t>
            </a:r>
            <a:r>
              <a:rPr lang="en-US" sz="2200" b="1" dirty="0" smtClean="0">
                <a:cs typeface="Times New Roman" pitchFamily="18" charset="0"/>
              </a:rPr>
              <a:t>Parties Definition </a:t>
            </a:r>
            <a:r>
              <a:rPr lang="en-US" sz="2200" b="1" dirty="0">
                <a:cs typeface="Times New Roman" pitchFamily="18" charset="0"/>
              </a:rPr>
              <a:t>:</a:t>
            </a:r>
          </a:p>
          <a:p>
            <a:endParaRPr lang="en-US" sz="2200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Category 1</a:t>
            </a:r>
          </a:p>
          <a:p>
            <a:pPr lvl="2">
              <a:buFontTx/>
              <a:buChar char="•"/>
            </a:pPr>
            <a:r>
              <a:rPr lang="en-US" sz="2200" dirty="0" smtClean="0">
                <a:cs typeface="Times New Roman" pitchFamily="18" charset="0"/>
              </a:rPr>
              <a:t>  Holding – Subsidiaries</a:t>
            </a:r>
            <a:endParaRPr lang="en-US" sz="2200" dirty="0">
              <a:cs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</a:t>
            </a:r>
            <a:r>
              <a:rPr lang="en-US" sz="2200" dirty="0" smtClean="0">
                <a:cs typeface="Times New Roman" pitchFamily="18" charset="0"/>
              </a:rPr>
              <a:t>Joint Ventures</a:t>
            </a:r>
            <a:endParaRPr lang="en-US" sz="2200" dirty="0">
              <a:cs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</a:t>
            </a:r>
            <a:r>
              <a:rPr lang="en-US" sz="2200" dirty="0" smtClean="0">
                <a:cs typeface="Times New Roman" pitchFamily="18" charset="0"/>
              </a:rPr>
              <a:t>Associates</a:t>
            </a:r>
            <a:endParaRPr lang="en-US" sz="2200" dirty="0">
              <a:cs typeface="Times New Roman" pitchFamily="18" charset="0"/>
            </a:endParaRPr>
          </a:p>
          <a:p>
            <a:pPr lvl="2"/>
            <a:endParaRPr lang="en-US" sz="2200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Category </a:t>
            </a:r>
            <a:r>
              <a:rPr lang="en-US" sz="2200" dirty="0" smtClean="0">
                <a:cs typeface="Times New Roman" pitchFamily="18" charset="0"/>
              </a:rPr>
              <a:t>2</a:t>
            </a:r>
            <a:endParaRPr lang="en-US" sz="2200" dirty="0">
              <a:cs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</a:t>
            </a:r>
            <a:r>
              <a:rPr lang="en-US" sz="2200" dirty="0" smtClean="0">
                <a:cs typeface="Times New Roman" pitchFamily="18" charset="0"/>
              </a:rPr>
              <a:t>Key </a:t>
            </a:r>
            <a:r>
              <a:rPr lang="en-US" sz="2200" dirty="0">
                <a:cs typeface="Times New Roman" pitchFamily="18" charset="0"/>
              </a:rPr>
              <a:t>Management Personnel of Entity or </a:t>
            </a:r>
            <a:r>
              <a:rPr lang="en-US" sz="2200" dirty="0" smtClean="0">
                <a:cs typeface="Times New Roman" pitchFamily="18" charset="0"/>
              </a:rPr>
              <a:t>parent</a:t>
            </a:r>
            <a:endParaRPr lang="en-US" sz="2200" dirty="0">
              <a:cs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Close Relatives of KMP</a:t>
            </a:r>
          </a:p>
          <a:p>
            <a:pPr lvl="2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Entities which are controlled/jointly controlled/ having significant</a:t>
            </a:r>
          </a:p>
          <a:p>
            <a:pPr lvl="2"/>
            <a:r>
              <a:rPr lang="en-US" sz="2200" dirty="0">
                <a:cs typeface="Times New Roman" pitchFamily="18" charset="0"/>
              </a:rPr>
              <a:t>   influence of KMP/Relatives</a:t>
            </a:r>
          </a:p>
          <a:p>
            <a:pPr lvl="2">
              <a:buFontTx/>
              <a:buChar char="•"/>
            </a:pPr>
            <a:r>
              <a:rPr lang="en-US" sz="2200" dirty="0">
                <a:cs typeface="Times New Roman" pitchFamily="18" charset="0"/>
              </a:rPr>
              <a:t>  Employees Retirement Benefit Plans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ChangeArrowheads="1"/>
          </p:cNvSpPr>
          <p:nvPr/>
        </p:nvSpPr>
        <p:spPr bwMode="auto">
          <a:xfrm>
            <a:off x="269875" y="170030"/>
            <a:ext cx="849312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KMP who has authority and responsibility for planning/directing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Common director need not mean Related Party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Common KMP – Yes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KMP in one and director in another – ability to exercise significant influence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Relatives – Spouse/Domestic Partner, Children of both, Dependants of  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cs typeface="Times New Roman" pitchFamily="18" charset="0"/>
              </a:rPr>
              <a:t>   self/partner.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Names to be given in cases where absolute control exists even if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  </a:t>
            </a:r>
            <a:r>
              <a:rPr lang="en-US" sz="2400" dirty="0">
                <a:cs typeface="Times New Roman" pitchFamily="18" charset="0"/>
              </a:rPr>
              <a:t>n</a:t>
            </a:r>
            <a:r>
              <a:rPr lang="en-US" sz="2400" dirty="0" smtClean="0">
                <a:cs typeface="Times New Roman" pitchFamily="18" charset="0"/>
              </a:rPr>
              <a:t>o </a:t>
            </a:r>
            <a:r>
              <a:rPr lang="en-US" sz="2400" dirty="0">
                <a:cs typeface="Times New Roman" pitchFamily="18" charset="0"/>
              </a:rPr>
              <a:t>transactions.  -   Parent/</a:t>
            </a:r>
            <a:r>
              <a:rPr lang="en-US" sz="2400" dirty="0" err="1">
                <a:cs typeface="Times New Roman" pitchFamily="18" charset="0"/>
              </a:rPr>
              <a:t>Subsdiary</a:t>
            </a:r>
            <a:r>
              <a:rPr lang="en-US" sz="2400" dirty="0">
                <a:cs typeface="Times New Roman" pitchFamily="18" charset="0"/>
              </a:rPr>
              <a:t> only</a:t>
            </a:r>
          </a:p>
          <a:p>
            <a:endParaRPr lang="en-US" sz="2400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z="2400" dirty="0" smtClean="0">
                <a:cs typeface="Times New Roman" pitchFamily="18" charset="0"/>
              </a:rPr>
              <a:t> All kinds of transactions to be reported :</a:t>
            </a:r>
          </a:p>
          <a:p>
            <a:endParaRPr lang="en-US" sz="2400" dirty="0" smtClean="0">
              <a:cs typeface="Times New Roman" pitchFamily="18" charset="0"/>
            </a:endParaRPr>
          </a:p>
          <a:p>
            <a:pPr lvl="2">
              <a:buFontTx/>
              <a:buChar char="•"/>
            </a:pPr>
            <a:r>
              <a:rPr lang="en-US" dirty="0" smtClean="0">
                <a:cs typeface="Times New Roman" pitchFamily="18" charset="0"/>
              </a:rPr>
              <a:t>  Sales</a:t>
            </a:r>
          </a:p>
          <a:p>
            <a:pPr lvl="2">
              <a:buFontTx/>
              <a:buChar char="•"/>
            </a:pPr>
            <a:r>
              <a:rPr lang="en-US" dirty="0" smtClean="0">
                <a:cs typeface="Times New Roman" pitchFamily="18" charset="0"/>
              </a:rPr>
              <a:t>  Purchase</a:t>
            </a:r>
          </a:p>
          <a:p>
            <a:pPr lvl="2">
              <a:buFontTx/>
              <a:buChar char="•"/>
            </a:pPr>
            <a:r>
              <a:rPr lang="en-US" dirty="0" smtClean="0">
                <a:cs typeface="Times New Roman" pitchFamily="18" charset="0"/>
              </a:rPr>
              <a:t>  Services received/rendered</a:t>
            </a:r>
          </a:p>
          <a:p>
            <a:pPr lvl="2">
              <a:buFontTx/>
              <a:buChar char="•"/>
            </a:pPr>
            <a:r>
              <a:rPr lang="en-US" dirty="0" smtClean="0">
                <a:cs typeface="Times New Roman" pitchFamily="18" charset="0"/>
              </a:rPr>
              <a:t>  Loans received/given</a:t>
            </a:r>
          </a:p>
          <a:p>
            <a:pPr lvl="2">
              <a:buFontTx/>
              <a:buChar char="•"/>
            </a:pPr>
            <a:r>
              <a:rPr lang="en-US" dirty="0" smtClean="0">
                <a:cs typeface="Times New Roman" pitchFamily="18" charset="0"/>
              </a:rPr>
              <a:t>  Guarantees given/received</a:t>
            </a:r>
          </a:p>
          <a:p>
            <a:pPr lvl="2">
              <a:buFontTx/>
              <a:buChar char="•"/>
            </a:pPr>
            <a:r>
              <a:rPr lang="en-US" dirty="0" smtClean="0">
                <a:cs typeface="Times New Roman" pitchFamily="18" charset="0"/>
              </a:rPr>
              <a:t>  Dues from/to</a:t>
            </a:r>
          </a:p>
          <a:p>
            <a:pPr lvl="2">
              <a:buFontTx/>
              <a:buChar char="•"/>
            </a:pPr>
            <a:r>
              <a:rPr lang="en-US" dirty="0" smtClean="0">
                <a:cs typeface="Times New Roman" pitchFamily="18" charset="0"/>
              </a:rPr>
              <a:t>  KMP Compensation </a:t>
            </a:r>
          </a:p>
          <a:p>
            <a:pPr lvl="2">
              <a:buFontTx/>
              <a:buChar char="•"/>
            </a:pPr>
            <a:r>
              <a:rPr lang="en-US" dirty="0" smtClean="0">
                <a:cs typeface="Times New Roman" pitchFamily="18" charset="0"/>
              </a:rPr>
              <a:t>  Any other transactions Lease, Transfer of R &amp; D, transfer under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>
                <a:cs typeface="Times New Roman" pitchFamily="18" charset="0"/>
              </a:rPr>
              <a:t>   license agreements, Management contracts.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Case Study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Related party relationship are wider under IndAS24 as against AS18</a:t>
            </a:r>
          </a:p>
          <a:p>
            <a:r>
              <a:rPr lang="en-IN" dirty="0" smtClean="0"/>
              <a:t>If Entity P has control over A and has significant influence over B.</a:t>
            </a:r>
          </a:p>
          <a:p>
            <a:r>
              <a:rPr lang="en-IN" dirty="0" smtClean="0"/>
              <a:t>Under AS18 A and B are not related </a:t>
            </a:r>
          </a:p>
          <a:p>
            <a:r>
              <a:rPr lang="en-IN" dirty="0" smtClean="0"/>
              <a:t>However they are related party under IndAS24</a:t>
            </a:r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2042" name="Group 26"/>
          <p:cNvGraphicFramePr>
            <a:graphicFrameLocks noGrp="1"/>
          </p:cNvGraphicFramePr>
          <p:nvPr/>
        </p:nvGraphicFramePr>
        <p:xfrm>
          <a:off x="228600" y="990600"/>
          <a:ext cx="8382000" cy="5508942"/>
        </p:xfrm>
        <a:graphic>
          <a:graphicData uri="http://schemas.openxmlformats.org/drawingml/2006/table">
            <a:tbl>
              <a:tblPr/>
              <a:tblGrid>
                <a:gridCol w="585788"/>
                <a:gridCol w="1776412"/>
                <a:gridCol w="3124200"/>
                <a:gridCol w="2895600"/>
              </a:tblGrid>
              <a:tr h="703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Sr. No.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Point for Consideration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IAS 24 (Related Party Disclosures)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AS 18 (Related Party Disclosures)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8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Related Parties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Includes post employment benefit plans of the reporting entity or its related party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Post employment benefit plans not included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9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Definition of relative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Uses the term “a close member of that person’s family” 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Uses the term “relatives of an individual”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8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Compensation to KMP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Disclosed as aggregate and separately for (a) short term employee benefits (b) post employment benefits (c) other long term benefits (d) termination benefits and (e) share based payments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Disclosed as aggregate of all items of compensation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2040" name="Text Box 24"/>
          <p:cNvSpPr txBox="1">
            <a:spLocks noChangeArrowheads="1"/>
          </p:cNvSpPr>
          <p:nvPr/>
        </p:nvSpPr>
        <p:spPr bwMode="auto">
          <a:xfrm>
            <a:off x="228600" y="381000"/>
            <a:ext cx="8382000" cy="46672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371600" indent="-1371600" algn="ctr"/>
            <a:r>
              <a:rPr lang="en-US" sz="2400" b="1">
                <a:latin typeface="Times New Roman" pitchFamily="18" charset="0"/>
                <a:cs typeface="Arial" charset="0"/>
              </a:rPr>
              <a:t>Comparisons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6488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WordArt 2"/>
          <p:cNvSpPr>
            <a:spLocks noChangeArrowheads="1" noChangeShapeType="1" noTextEdit="1"/>
          </p:cNvSpPr>
          <p:nvPr/>
        </p:nvSpPr>
        <p:spPr bwMode="auto">
          <a:xfrm>
            <a:off x="5181600" y="3886200"/>
            <a:ext cx="3429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OPERATING</a:t>
            </a:r>
          </a:p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SEGMENTS</a:t>
            </a:r>
          </a:p>
        </p:txBody>
      </p:sp>
      <p:sp>
        <p:nvSpPr>
          <p:cNvPr id="333827" name="WordArt 3"/>
          <p:cNvSpPr>
            <a:spLocks noChangeArrowheads="1" noChangeShapeType="1" noTextEdit="1"/>
          </p:cNvSpPr>
          <p:nvPr/>
        </p:nvSpPr>
        <p:spPr bwMode="auto">
          <a:xfrm>
            <a:off x="5334000" y="2514600"/>
            <a:ext cx="3124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IndAS -108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333828" name="Picture 4" descr="j04352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33600" cy="1752600"/>
          </a:xfrm>
          <a:prstGeom prst="rect">
            <a:avLst/>
          </a:prstGeom>
          <a:noFill/>
        </p:spPr>
      </p:pic>
      <p:pic>
        <p:nvPicPr>
          <p:cNvPr id="333829" name="Picture 5" descr="j04392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4495800" cy="3733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Line 2"/>
          <p:cNvSpPr>
            <a:spLocks noChangeShapeType="1"/>
          </p:cNvSpPr>
          <p:nvPr/>
        </p:nvSpPr>
        <p:spPr bwMode="auto">
          <a:xfrm>
            <a:off x="4495800" y="1371600"/>
            <a:ext cx="0" cy="228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51" name="Rectangle 3"/>
          <p:cNvSpPr>
            <a:spLocks noChangeArrowheads="1"/>
          </p:cNvSpPr>
          <p:nvPr/>
        </p:nvSpPr>
        <p:spPr bwMode="auto">
          <a:xfrm>
            <a:off x="381000" y="685800"/>
            <a:ext cx="8382000" cy="477053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r>
              <a:rPr lang="en-US" sz="2800" b="1" dirty="0" err="1" smtClean="0">
                <a:cs typeface="Times New Roman" pitchFamily="18" charset="0"/>
              </a:rPr>
              <a:t>IndAS</a:t>
            </a:r>
            <a:r>
              <a:rPr lang="en-US" sz="2800" b="1" dirty="0" smtClean="0">
                <a:cs typeface="Times New Roman" pitchFamily="18" charset="0"/>
              </a:rPr>
              <a:t> 108 </a:t>
            </a:r>
            <a:r>
              <a:rPr lang="en-US" sz="2800" b="1" dirty="0">
                <a:cs typeface="Times New Roman" pitchFamily="18" charset="0"/>
              </a:rPr>
              <a:t>– Operating Segments</a:t>
            </a:r>
          </a:p>
          <a:p>
            <a:endParaRPr lang="en-US" sz="2400" dirty="0"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Identification of Operating </a:t>
            </a:r>
            <a:r>
              <a:rPr lang="en-US" sz="2400" dirty="0" smtClean="0">
                <a:cs typeface="Times New Roman" pitchFamily="18" charset="0"/>
              </a:rPr>
              <a:t>Segment (OS)</a:t>
            </a:r>
            <a:endParaRPr lang="en-US" sz="2400" dirty="0"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As per internal reporting norms to </a:t>
            </a:r>
            <a:r>
              <a:rPr lang="en-US" sz="2400" dirty="0" smtClean="0">
                <a:cs typeface="Times New Roman" pitchFamily="18" charset="0"/>
              </a:rPr>
              <a:t>CEO</a:t>
            </a:r>
            <a:endParaRPr lang="en-US" sz="2400" dirty="0"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Qualitative </a:t>
            </a:r>
            <a:r>
              <a:rPr lang="en-US" sz="2400" dirty="0" smtClean="0">
                <a:cs typeface="Times New Roman" pitchFamily="18" charset="0"/>
              </a:rPr>
              <a:t>thresholds</a:t>
            </a:r>
            <a:endParaRPr lang="en-US" sz="2400" dirty="0"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400" b="1" dirty="0">
                <a:cs typeface="Times New Roman" pitchFamily="18" charset="0"/>
              </a:rPr>
              <a:t>   To </a:t>
            </a:r>
            <a:r>
              <a:rPr lang="en-US" sz="2400" b="1" dirty="0" smtClean="0">
                <a:cs typeface="Times New Roman" pitchFamily="18" charset="0"/>
              </a:rPr>
              <a:t>provide</a:t>
            </a:r>
            <a:endParaRPr lang="en-US" sz="2400" b="1" dirty="0"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Quantitative </a:t>
            </a:r>
            <a:r>
              <a:rPr lang="en-US" sz="2400" dirty="0" smtClean="0">
                <a:cs typeface="Times New Roman" pitchFamily="18" charset="0"/>
              </a:rPr>
              <a:t>thresholds</a:t>
            </a:r>
            <a:endParaRPr lang="en-US" sz="2400" dirty="0">
              <a:cs typeface="Times New Roman" pitchFamily="18" charset="0"/>
            </a:endParaRPr>
          </a:p>
          <a:p>
            <a:pPr lvl="2">
              <a:lnSpc>
                <a:spcPct val="150000"/>
              </a:lnSpc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10% of revenue / profits / </a:t>
            </a:r>
            <a:r>
              <a:rPr lang="en-US" sz="2400" dirty="0" smtClean="0">
                <a:cs typeface="Times New Roman" pitchFamily="18" charset="0"/>
              </a:rPr>
              <a:t>assets</a:t>
            </a:r>
            <a:endParaRPr lang="en-US" sz="2400" dirty="0">
              <a:cs typeface="Times New Roman" pitchFamily="18" charset="0"/>
            </a:endParaRPr>
          </a:p>
          <a:p>
            <a:pPr lvl="2">
              <a:lnSpc>
                <a:spcPct val="150000"/>
              </a:lnSpc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  If OS does not cover 75% then add other segments also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Line 2"/>
          <p:cNvSpPr>
            <a:spLocks noChangeShapeType="1"/>
          </p:cNvSpPr>
          <p:nvPr/>
        </p:nvSpPr>
        <p:spPr bwMode="auto">
          <a:xfrm>
            <a:off x="4495800" y="1371600"/>
            <a:ext cx="0" cy="228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381000" y="762000"/>
            <a:ext cx="8382000" cy="440120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r>
              <a:rPr lang="en-US" sz="2800" b="1" dirty="0">
                <a:cs typeface="Arial" charset="0"/>
              </a:rPr>
              <a:t>Information to be disclosed</a:t>
            </a:r>
          </a:p>
          <a:p>
            <a:pPr>
              <a:lnSpc>
                <a:spcPct val="150000"/>
              </a:lnSpc>
            </a:pPr>
            <a:endParaRPr lang="en-US" sz="2400" dirty="0">
              <a:cs typeface="Arial" charset="0"/>
            </a:endParaRPr>
          </a:p>
          <a:p>
            <a:pPr lvl="2">
              <a:lnSpc>
                <a:spcPct val="150000"/>
              </a:lnSpc>
              <a:buFontTx/>
              <a:buChar char="•"/>
            </a:pPr>
            <a:r>
              <a:rPr lang="en-US" sz="2400" dirty="0">
                <a:cs typeface="Arial" charset="0"/>
              </a:rPr>
              <a:t>  </a:t>
            </a:r>
            <a:r>
              <a:rPr lang="en-US" sz="2400" dirty="0" smtClean="0">
                <a:cs typeface="Arial" charset="0"/>
              </a:rPr>
              <a:t>Measurement</a:t>
            </a:r>
            <a:endParaRPr lang="en-US" sz="2400" dirty="0">
              <a:cs typeface="Arial" charset="0"/>
            </a:endParaRPr>
          </a:p>
          <a:p>
            <a:pPr lvl="2">
              <a:lnSpc>
                <a:spcPct val="150000"/>
              </a:lnSpc>
              <a:buFontTx/>
              <a:buChar char="•"/>
            </a:pPr>
            <a:r>
              <a:rPr lang="en-US" sz="2400" dirty="0">
                <a:cs typeface="Arial" charset="0"/>
              </a:rPr>
              <a:t>  </a:t>
            </a:r>
            <a:r>
              <a:rPr lang="en-US" sz="2400" dirty="0" smtClean="0">
                <a:cs typeface="Arial" charset="0"/>
              </a:rPr>
              <a:t>Reconciliations</a:t>
            </a:r>
            <a:endParaRPr lang="en-US" sz="2400" dirty="0">
              <a:cs typeface="Arial" charset="0"/>
            </a:endParaRPr>
          </a:p>
          <a:p>
            <a:pPr lvl="2">
              <a:lnSpc>
                <a:spcPct val="150000"/>
              </a:lnSpc>
              <a:buFontTx/>
              <a:buChar char="•"/>
            </a:pPr>
            <a:r>
              <a:rPr lang="en-US" sz="2400" dirty="0">
                <a:cs typeface="Arial" charset="0"/>
              </a:rPr>
              <a:t>  </a:t>
            </a:r>
            <a:r>
              <a:rPr lang="en-US" sz="2400" dirty="0" smtClean="0">
                <a:cs typeface="Arial" charset="0"/>
              </a:rPr>
              <a:t>Restatement</a:t>
            </a:r>
            <a:endParaRPr lang="en-US" sz="2400" dirty="0">
              <a:cs typeface="Arial" charset="0"/>
            </a:endParaRPr>
          </a:p>
          <a:p>
            <a:pPr lvl="2">
              <a:lnSpc>
                <a:spcPct val="150000"/>
              </a:lnSpc>
              <a:buFontTx/>
              <a:buChar char="•"/>
            </a:pPr>
            <a:r>
              <a:rPr lang="en-US" sz="2400" dirty="0">
                <a:cs typeface="Arial" charset="0"/>
              </a:rPr>
              <a:t>  Product &amp; </a:t>
            </a:r>
            <a:r>
              <a:rPr lang="en-US" sz="2400" dirty="0" smtClean="0">
                <a:cs typeface="Arial" charset="0"/>
              </a:rPr>
              <a:t>services</a:t>
            </a:r>
            <a:endParaRPr lang="en-US" sz="2400" dirty="0">
              <a:cs typeface="Arial" charset="0"/>
            </a:endParaRPr>
          </a:p>
          <a:p>
            <a:pPr lvl="2">
              <a:lnSpc>
                <a:spcPct val="150000"/>
              </a:lnSpc>
              <a:buFontTx/>
              <a:buChar char="•"/>
            </a:pPr>
            <a:r>
              <a:rPr lang="en-US" sz="2400" dirty="0">
                <a:cs typeface="Arial" charset="0"/>
              </a:rPr>
              <a:t>  Geographical </a:t>
            </a:r>
            <a:r>
              <a:rPr lang="en-US" sz="2400" dirty="0" smtClean="0">
                <a:cs typeface="Arial" charset="0"/>
              </a:rPr>
              <a:t>Segments</a:t>
            </a:r>
            <a:endParaRPr lang="en-US" sz="2400" dirty="0">
              <a:cs typeface="Arial" charset="0"/>
            </a:endParaRPr>
          </a:p>
          <a:p>
            <a:pPr lvl="2">
              <a:lnSpc>
                <a:spcPct val="150000"/>
              </a:lnSpc>
              <a:buFontTx/>
              <a:buChar char="•"/>
            </a:pPr>
            <a:r>
              <a:rPr lang="en-US" sz="2400" dirty="0">
                <a:cs typeface="Arial" charset="0"/>
              </a:rPr>
              <a:t>  Major Customers &gt;10%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6898" name="Group 2"/>
          <p:cNvGraphicFramePr>
            <a:graphicFrameLocks noGrp="1"/>
          </p:cNvGraphicFramePr>
          <p:nvPr/>
        </p:nvGraphicFramePr>
        <p:xfrm>
          <a:off x="457200" y="990600"/>
          <a:ext cx="8382000" cy="4968240"/>
        </p:xfrm>
        <a:graphic>
          <a:graphicData uri="http://schemas.openxmlformats.org/drawingml/2006/table">
            <a:tbl>
              <a:tblPr/>
              <a:tblGrid>
                <a:gridCol w="585788"/>
                <a:gridCol w="1622425"/>
                <a:gridCol w="3087687"/>
                <a:gridCol w="30861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Sr. No.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Point for Consideration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InAS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8 (Operating Segments)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AS 17 (Segment Reporting)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Identification of segments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Based on financial information on how to allocate resources and in assessing performance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 sets of segments i.e. business and geographical using risks and rewards approach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Measurement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Segment Revenue/Expense/Result/Asset/Liability </a:t>
                      </a:r>
                      <a:r>
                        <a:rPr kumimoji="0" lang="en-US" sz="2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not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defined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Segment Revenue/Expense/Result/Asset/Liability have been defined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Disclosures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Revenue from a customer if exceeds 10% of total segment revenue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No such requirement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6925" name="Text Box 29"/>
          <p:cNvSpPr txBox="1">
            <a:spLocks noChangeArrowheads="1"/>
          </p:cNvSpPr>
          <p:nvPr/>
        </p:nvSpPr>
        <p:spPr bwMode="auto">
          <a:xfrm>
            <a:off x="457200" y="457200"/>
            <a:ext cx="8382000" cy="46672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371600" indent="-1371600" algn="ctr"/>
            <a:r>
              <a:rPr lang="en-US" sz="2400" b="1" dirty="0">
                <a:latin typeface="Times New Roman" pitchFamily="18" charset="0"/>
                <a:cs typeface="Arial" charset="0"/>
              </a:rPr>
              <a:t>Comparisons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Line 2"/>
          <p:cNvSpPr>
            <a:spLocks noChangeShapeType="1"/>
          </p:cNvSpPr>
          <p:nvPr/>
        </p:nvSpPr>
        <p:spPr bwMode="auto">
          <a:xfrm>
            <a:off x="4495800" y="1371600"/>
            <a:ext cx="0" cy="228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381000" y="685800"/>
            <a:ext cx="8356600" cy="5693866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marL="342900" indent="-342900">
              <a:tabLst>
                <a:tab pos="685800" algn="l"/>
              </a:tabLst>
            </a:pPr>
            <a:r>
              <a:rPr lang="en-US" sz="2800" b="1" dirty="0">
                <a:cs typeface="Arial" charset="0"/>
              </a:rPr>
              <a:t>IAS 1 : Presentation of Financial Statements</a:t>
            </a:r>
          </a:p>
          <a:p>
            <a:pPr marL="1257300" lvl="2" indent="-342900">
              <a:tabLst>
                <a:tab pos="685800" algn="l"/>
              </a:tabLst>
            </a:pPr>
            <a:endParaRPr lang="en-US" sz="2400" dirty="0">
              <a:cs typeface="Arial" charset="0"/>
            </a:endParaRPr>
          </a:p>
          <a:p>
            <a:pPr marL="1257300" lvl="2" indent="-342900">
              <a:buFontTx/>
              <a:buChar char="•"/>
              <a:tabLst>
                <a:tab pos="685800" algn="l"/>
              </a:tabLst>
            </a:pPr>
            <a:r>
              <a:rPr lang="en-US" sz="2400" dirty="0">
                <a:cs typeface="Arial" charset="0"/>
              </a:rPr>
              <a:t>  This is </a:t>
            </a:r>
            <a:r>
              <a:rPr lang="en-US" sz="2400" dirty="0" smtClean="0">
                <a:cs typeface="Arial" charset="0"/>
              </a:rPr>
              <a:t>Revised Schedule </a:t>
            </a:r>
            <a:r>
              <a:rPr lang="en-US" sz="2400" dirty="0">
                <a:cs typeface="Arial" charset="0"/>
              </a:rPr>
              <a:t>VI </a:t>
            </a:r>
            <a:r>
              <a:rPr lang="en-US" sz="2400" dirty="0" smtClean="0">
                <a:cs typeface="Arial" charset="0"/>
              </a:rPr>
              <a:t>(1956) or Schedule III (2013) equivalent </a:t>
            </a:r>
            <a:r>
              <a:rPr lang="en-US" sz="2400" dirty="0">
                <a:cs typeface="Arial" charset="0"/>
              </a:rPr>
              <a:t>of IFRS.</a:t>
            </a:r>
          </a:p>
          <a:p>
            <a:pPr marL="1257300" lvl="2" indent="-342900">
              <a:buFontTx/>
              <a:buChar char="•"/>
              <a:tabLst>
                <a:tab pos="685800" algn="l"/>
              </a:tabLst>
            </a:pPr>
            <a:endParaRPr lang="en-US" sz="2400" dirty="0">
              <a:cs typeface="Arial" charset="0"/>
            </a:endParaRPr>
          </a:p>
          <a:p>
            <a:pPr marL="1257300" lvl="2" indent="-342900">
              <a:buFontTx/>
              <a:buChar char="•"/>
              <a:tabLst>
                <a:tab pos="685800" algn="l"/>
              </a:tabLst>
            </a:pPr>
            <a:r>
              <a:rPr lang="en-US" sz="2400" dirty="0">
                <a:cs typeface="Arial" charset="0"/>
              </a:rPr>
              <a:t>  No specific rigid format</a:t>
            </a:r>
          </a:p>
          <a:p>
            <a:pPr marL="1257300" lvl="2" indent="-342900">
              <a:buFontTx/>
              <a:buChar char="•"/>
              <a:tabLst>
                <a:tab pos="685800" algn="l"/>
              </a:tabLst>
            </a:pPr>
            <a:endParaRPr lang="en-US" sz="2400" dirty="0">
              <a:cs typeface="Arial" charset="0"/>
            </a:endParaRPr>
          </a:p>
          <a:p>
            <a:pPr marL="1257300" lvl="2" indent="-342900">
              <a:buFontTx/>
              <a:buChar char="•"/>
              <a:tabLst>
                <a:tab pos="685800" algn="l"/>
              </a:tabLst>
            </a:pPr>
            <a:r>
              <a:rPr lang="en-US" sz="2400" dirty="0">
                <a:cs typeface="Arial" charset="0"/>
              </a:rPr>
              <a:t>  Compulsory line items to be included.</a:t>
            </a:r>
          </a:p>
          <a:p>
            <a:pPr marL="1257300" lvl="2" indent="-342900">
              <a:buFontTx/>
              <a:buChar char="•"/>
              <a:tabLst>
                <a:tab pos="685800" algn="l"/>
              </a:tabLst>
            </a:pPr>
            <a:endParaRPr lang="en-US" sz="2400" dirty="0">
              <a:cs typeface="Arial" charset="0"/>
            </a:endParaRPr>
          </a:p>
          <a:p>
            <a:pPr marL="1257300" lvl="2" indent="-342900">
              <a:buFontTx/>
              <a:buChar char="•"/>
              <a:tabLst>
                <a:tab pos="685800" algn="l"/>
              </a:tabLst>
            </a:pPr>
            <a:r>
              <a:rPr lang="en-US" sz="2400" dirty="0">
                <a:cs typeface="Arial" charset="0"/>
              </a:rPr>
              <a:t>  Complete set of FS are as under :</a:t>
            </a:r>
          </a:p>
          <a:p>
            <a:pPr marL="1257300" lvl="2" indent="-342900">
              <a:buFontTx/>
              <a:buChar char="•"/>
              <a:tabLst>
                <a:tab pos="685800" algn="l"/>
              </a:tabLst>
            </a:pPr>
            <a:endParaRPr lang="en-US" sz="800" dirty="0">
              <a:cs typeface="Arial" charset="0"/>
            </a:endParaRPr>
          </a:p>
          <a:p>
            <a:pPr marL="2171700" lvl="4" indent="-342900">
              <a:buFontTx/>
              <a:buAutoNum type="alphaLcParenR"/>
              <a:tabLst>
                <a:tab pos="685800" algn="l"/>
              </a:tabLst>
            </a:pPr>
            <a:r>
              <a:rPr lang="en-US" sz="2400" dirty="0">
                <a:cs typeface="Arial" charset="0"/>
              </a:rPr>
              <a:t>Statement of Financial Position</a:t>
            </a:r>
          </a:p>
          <a:p>
            <a:pPr marL="1714500" lvl="3" indent="-342900">
              <a:buFontTx/>
              <a:buAutoNum type="alphaLcParenR"/>
              <a:tabLst>
                <a:tab pos="685800" algn="l"/>
              </a:tabLst>
            </a:pPr>
            <a:endParaRPr lang="en-US" sz="800" dirty="0">
              <a:cs typeface="Arial" charset="0"/>
            </a:endParaRPr>
          </a:p>
          <a:p>
            <a:pPr marL="2171700" lvl="4" indent="-342900">
              <a:tabLst>
                <a:tab pos="685800" algn="l"/>
              </a:tabLst>
            </a:pPr>
            <a:r>
              <a:rPr lang="en-US" sz="2400" dirty="0">
                <a:cs typeface="Arial" charset="0"/>
              </a:rPr>
              <a:t>b) Comprehensive Income </a:t>
            </a:r>
          </a:p>
          <a:p>
            <a:pPr marL="1714500" lvl="3" indent="-342900">
              <a:tabLst>
                <a:tab pos="685800" algn="l"/>
              </a:tabLst>
            </a:pPr>
            <a:endParaRPr lang="en-US" sz="800" dirty="0">
              <a:cs typeface="Arial" charset="0"/>
            </a:endParaRPr>
          </a:p>
          <a:p>
            <a:pPr marL="2171700" lvl="4" indent="-342900">
              <a:tabLst>
                <a:tab pos="685800" algn="l"/>
              </a:tabLst>
            </a:pPr>
            <a:r>
              <a:rPr lang="en-US" sz="2400" dirty="0">
                <a:cs typeface="Arial" charset="0"/>
              </a:rPr>
              <a:t>		      </a:t>
            </a:r>
            <a:r>
              <a:rPr lang="en-US" sz="2400" dirty="0" err="1">
                <a:cs typeface="Arial" charset="0"/>
              </a:rPr>
              <a:t>i</a:t>
            </a:r>
            <a:r>
              <a:rPr lang="en-US" sz="2400" dirty="0">
                <a:cs typeface="Arial" charset="0"/>
              </a:rPr>
              <a:t>) </a:t>
            </a:r>
            <a:r>
              <a:rPr lang="en-US" sz="2400" dirty="0" smtClean="0">
                <a:cs typeface="Arial" charset="0"/>
              </a:rPr>
              <a:t>Statement of Profit </a:t>
            </a:r>
            <a:r>
              <a:rPr lang="en-US" sz="2400" dirty="0">
                <a:cs typeface="Arial" charset="0"/>
              </a:rPr>
              <a:t>and Loss</a:t>
            </a:r>
          </a:p>
          <a:p>
            <a:pPr marL="2171700" lvl="4" indent="-342900">
              <a:tabLst>
                <a:tab pos="685800" algn="l"/>
              </a:tabLst>
            </a:pPr>
            <a:r>
              <a:rPr lang="en-US" sz="2400" dirty="0">
                <a:cs typeface="Arial" charset="0"/>
              </a:rPr>
              <a:t> 		     ii) Other Comprehensive Income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WordArt 2"/>
          <p:cNvSpPr>
            <a:spLocks noChangeArrowheads="1" noChangeShapeType="1" noTextEdit="1"/>
          </p:cNvSpPr>
          <p:nvPr/>
        </p:nvSpPr>
        <p:spPr bwMode="auto">
          <a:xfrm>
            <a:off x="4572000" y="3733800"/>
            <a:ext cx="4419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PROPERTY, </a:t>
            </a:r>
          </a:p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PLANT &amp; 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EQUIPMENT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94243" name="WordArt 3"/>
          <p:cNvSpPr>
            <a:spLocks noChangeArrowheads="1" noChangeShapeType="1" noTextEdit="1"/>
          </p:cNvSpPr>
          <p:nvPr/>
        </p:nvSpPr>
        <p:spPr bwMode="auto">
          <a:xfrm>
            <a:off x="5181600" y="2209800"/>
            <a:ext cx="3200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IndAS-16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394244" name="Picture 4" descr="j04352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33600" cy="1752600"/>
          </a:xfrm>
          <a:prstGeom prst="rect">
            <a:avLst/>
          </a:prstGeom>
          <a:noFill/>
        </p:spPr>
      </p:pic>
      <p:pic>
        <p:nvPicPr>
          <p:cNvPr id="394245" name="Picture 5" descr="Infrastructure Reliance Ind Lt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4114800" cy="4038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Line 2"/>
          <p:cNvSpPr>
            <a:spLocks noChangeShapeType="1"/>
          </p:cNvSpPr>
          <p:nvPr/>
        </p:nvSpPr>
        <p:spPr bwMode="auto">
          <a:xfrm>
            <a:off x="4495800" y="1371600"/>
            <a:ext cx="0" cy="228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5267" name="Rectangle 3"/>
          <p:cNvSpPr>
            <a:spLocks noChangeArrowheads="1"/>
          </p:cNvSpPr>
          <p:nvPr/>
        </p:nvSpPr>
        <p:spPr bwMode="auto">
          <a:xfrm>
            <a:off x="381000" y="23337"/>
            <a:ext cx="8382000" cy="56323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400" b="1" dirty="0" smtClean="0">
                <a:cs typeface="Arial" charset="0"/>
              </a:rPr>
              <a:t>IndAS </a:t>
            </a:r>
            <a:r>
              <a:rPr lang="en-US" sz="2400" b="1" dirty="0">
                <a:cs typeface="Arial" charset="0"/>
              </a:rPr>
              <a:t>16 : Property Plant and Equipments</a:t>
            </a:r>
          </a:p>
          <a:p>
            <a:pPr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endParaRPr lang="en-US" sz="2400" dirty="0" smtClean="0">
              <a:cs typeface="Arial" charset="0"/>
            </a:endParaRPr>
          </a:p>
          <a:p>
            <a:pPr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endParaRPr lang="en-US" sz="2400" dirty="0" smtClean="0">
              <a:cs typeface="Arial" charset="0"/>
            </a:endParaRPr>
          </a:p>
          <a:p>
            <a:pPr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400" dirty="0">
                <a:cs typeface="Arial" charset="0"/>
              </a:rPr>
              <a:t>	</a:t>
            </a:r>
          </a:p>
          <a:p>
            <a:pPr>
              <a:buSzPct val="70000"/>
              <a:buFont typeface="Arial" pitchFamily="34" charset="0"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400" dirty="0" smtClean="0">
                <a:cs typeface="Arial" charset="0"/>
              </a:rPr>
              <a:t> Definition </a:t>
            </a:r>
            <a:r>
              <a:rPr lang="en-US" sz="2400" dirty="0">
                <a:cs typeface="Arial" charset="0"/>
              </a:rPr>
              <a:t>of Asset – Only Tangible Items are 	  </a:t>
            </a:r>
          </a:p>
          <a:p>
            <a:pPr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400" dirty="0" smtClean="0">
                <a:cs typeface="Arial" charset="0"/>
              </a:rPr>
              <a:t>  covered</a:t>
            </a:r>
            <a:endParaRPr lang="en-US" sz="2400" dirty="0">
              <a:cs typeface="Arial" charset="0"/>
            </a:endParaRPr>
          </a:p>
          <a:p>
            <a:pPr>
              <a:buFont typeface="Arial" pitchFamily="34" charset="0"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endParaRPr lang="en-US" sz="2400" dirty="0">
              <a:cs typeface="Arial" charset="0"/>
            </a:endParaRPr>
          </a:p>
          <a:p>
            <a:pPr>
              <a:buSzPct val="70000"/>
              <a:buFont typeface="Arial" pitchFamily="34" charset="0"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400" dirty="0" smtClean="0">
                <a:cs typeface="Arial" charset="0"/>
              </a:rPr>
              <a:t> Recognition </a:t>
            </a:r>
            <a:r>
              <a:rPr lang="en-US" sz="2400" dirty="0">
                <a:cs typeface="Arial" charset="0"/>
              </a:rPr>
              <a:t>of an item of PPE</a:t>
            </a:r>
          </a:p>
          <a:p>
            <a:pPr>
              <a:buFont typeface="Arial" pitchFamily="34" charset="0"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endParaRPr lang="en-US" sz="2400" dirty="0">
              <a:cs typeface="Arial" charset="0"/>
            </a:endParaRPr>
          </a:p>
          <a:p>
            <a:pPr>
              <a:buSzPct val="70000"/>
              <a:buFont typeface="Arial" pitchFamily="34" charset="0"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400" dirty="0" smtClean="0">
                <a:cs typeface="Arial" charset="0"/>
              </a:rPr>
              <a:t>  Measurement </a:t>
            </a:r>
            <a:r>
              <a:rPr lang="en-US" sz="2400" dirty="0">
                <a:cs typeface="Arial" charset="0"/>
              </a:rPr>
              <a:t>of an item of PPE : Cost model or 	  </a:t>
            </a:r>
          </a:p>
          <a:p>
            <a:pPr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400" dirty="0" smtClean="0">
                <a:cs typeface="Arial" charset="0"/>
              </a:rPr>
              <a:t>   Revaluation model</a:t>
            </a:r>
          </a:p>
          <a:p>
            <a:pPr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400" dirty="0" smtClean="0">
                <a:cs typeface="Arial" charset="0"/>
              </a:rPr>
              <a:t>    If Revaluation model – Assess at regular intervals</a:t>
            </a:r>
          </a:p>
          <a:p>
            <a:pPr>
              <a:buFont typeface="Arial" pitchFamily="34" charset="0"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400" dirty="0" smtClean="0">
                <a:cs typeface="Arial" charset="0"/>
              </a:rPr>
              <a:t>  Accounting for changes in decommissioning and restoration costs</a:t>
            </a:r>
          </a:p>
          <a:p>
            <a:pPr>
              <a:buFont typeface="Arial" pitchFamily="34" charset="0"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400" dirty="0" smtClean="0">
                <a:cs typeface="Arial" charset="0"/>
              </a:rPr>
              <a:t>  First Time application – Deem Cost</a:t>
            </a:r>
          </a:p>
          <a:p>
            <a:pPr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endParaRPr lang="en-US" sz="2400" dirty="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Line 2"/>
          <p:cNvSpPr>
            <a:spLocks noChangeShapeType="1"/>
          </p:cNvSpPr>
          <p:nvPr/>
        </p:nvSpPr>
        <p:spPr bwMode="auto">
          <a:xfrm>
            <a:off x="4495800" y="1371600"/>
            <a:ext cx="0" cy="228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6291" name="Rectangle 3"/>
          <p:cNvSpPr>
            <a:spLocks noChangeArrowheads="1"/>
          </p:cNvSpPr>
          <p:nvPr/>
        </p:nvSpPr>
        <p:spPr bwMode="auto">
          <a:xfrm>
            <a:off x="381000" y="54084"/>
            <a:ext cx="8382000" cy="65556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SzPct val="70000"/>
              <a:buFont typeface="Arial" pitchFamily="34" charset="0"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000" dirty="0" smtClean="0">
                <a:cs typeface="Arial" charset="0"/>
              </a:rPr>
              <a:t> Revaluation </a:t>
            </a:r>
            <a:r>
              <a:rPr lang="en-US" sz="2000" dirty="0">
                <a:cs typeface="Arial" charset="0"/>
              </a:rPr>
              <a:t>of an item of PPE : Upward = Revaluation </a:t>
            </a:r>
          </a:p>
          <a:p>
            <a:pPr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000" dirty="0">
                <a:cs typeface="Arial" charset="0"/>
              </a:rPr>
              <a:t>                  Surplus a/c – OCI</a:t>
            </a:r>
          </a:p>
          <a:p>
            <a:pPr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endParaRPr lang="en-US" sz="2000" dirty="0">
              <a:cs typeface="Arial" charset="0"/>
            </a:endParaRPr>
          </a:p>
          <a:p>
            <a:pPr>
              <a:buSzPct val="70000"/>
              <a:buFont typeface="Arial" pitchFamily="34" charset="0"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000" dirty="0" smtClean="0">
                <a:cs typeface="Arial" charset="0"/>
              </a:rPr>
              <a:t> and  </a:t>
            </a:r>
            <a:r>
              <a:rPr lang="en-US" sz="2000" dirty="0">
                <a:cs typeface="Arial" charset="0"/>
              </a:rPr>
              <a:t>Downward = P&amp;L a/c</a:t>
            </a:r>
          </a:p>
          <a:p>
            <a:pPr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endParaRPr lang="en-US" sz="2000" dirty="0">
              <a:cs typeface="Arial" charset="0"/>
            </a:endParaRPr>
          </a:p>
          <a:p>
            <a:pPr>
              <a:buSzPct val="70000"/>
              <a:buFont typeface="Arial" pitchFamily="34" charset="0"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000" dirty="0" smtClean="0">
                <a:cs typeface="Arial" charset="0"/>
              </a:rPr>
              <a:t> Depreciation </a:t>
            </a:r>
            <a:r>
              <a:rPr lang="en-US" sz="2000" dirty="0">
                <a:cs typeface="Arial" charset="0"/>
              </a:rPr>
              <a:t>method : SLM or WDV</a:t>
            </a:r>
          </a:p>
          <a:p>
            <a:pPr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endParaRPr lang="en-US" sz="2000" dirty="0">
              <a:cs typeface="Arial" charset="0"/>
            </a:endParaRPr>
          </a:p>
          <a:p>
            <a:pPr>
              <a:buSzPct val="70000"/>
              <a:buFont typeface="Arial" pitchFamily="34" charset="0"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000" dirty="0" smtClean="0">
                <a:cs typeface="Arial" charset="0"/>
              </a:rPr>
              <a:t> Change </a:t>
            </a:r>
            <a:r>
              <a:rPr lang="en-US" sz="2000" dirty="0">
                <a:cs typeface="Arial" charset="0"/>
              </a:rPr>
              <a:t>in method of Depreciation : Change in </a:t>
            </a:r>
          </a:p>
          <a:p>
            <a:pPr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000" dirty="0">
                <a:cs typeface="Arial" charset="0"/>
              </a:rPr>
              <a:t>                  accounting policy – Prospective effect </a:t>
            </a:r>
            <a:r>
              <a:rPr lang="en-US" sz="2000" dirty="0" err="1">
                <a:cs typeface="Arial" charset="0"/>
              </a:rPr>
              <a:t>Derecognition</a:t>
            </a:r>
            <a:endParaRPr lang="en-US" sz="2000" dirty="0">
              <a:cs typeface="Arial" charset="0"/>
            </a:endParaRPr>
          </a:p>
          <a:p>
            <a:pPr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endParaRPr lang="en-US" sz="2000" dirty="0">
              <a:cs typeface="Arial" charset="0"/>
            </a:endParaRPr>
          </a:p>
          <a:p>
            <a:pPr>
              <a:buSzPct val="70000"/>
              <a:buFont typeface="Arial" pitchFamily="34" charset="0"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000" dirty="0" smtClean="0">
                <a:cs typeface="Arial" charset="0"/>
              </a:rPr>
              <a:t> Gain/loss </a:t>
            </a:r>
            <a:r>
              <a:rPr lang="en-US" sz="2000" dirty="0">
                <a:cs typeface="Arial" charset="0"/>
              </a:rPr>
              <a:t>on </a:t>
            </a:r>
            <a:r>
              <a:rPr lang="en-US" sz="2000" dirty="0" err="1" smtClean="0">
                <a:cs typeface="Arial" charset="0"/>
              </a:rPr>
              <a:t>derecognition</a:t>
            </a:r>
            <a:endParaRPr lang="en-US" sz="2000" dirty="0" smtClean="0">
              <a:cs typeface="Arial" charset="0"/>
            </a:endParaRPr>
          </a:p>
          <a:p>
            <a:pPr lvl="2">
              <a:buFont typeface="Wingdings" pitchFamily="2" charset="2"/>
              <a:buChar char="§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000" dirty="0" smtClean="0">
                <a:cs typeface="Arial" charset="0"/>
              </a:rPr>
              <a:t> Component Accounting </a:t>
            </a:r>
          </a:p>
          <a:p>
            <a:pPr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000" dirty="0" smtClean="0">
                <a:cs typeface="Arial" charset="0"/>
              </a:rPr>
              <a:t>		To depreciate significant components separately if 		        Useful life differs</a:t>
            </a:r>
          </a:p>
          <a:p>
            <a:pPr lvl="2">
              <a:buFont typeface="Wingdings" pitchFamily="2" charset="2"/>
              <a:buChar char="§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000" dirty="0" smtClean="0">
                <a:cs typeface="Arial" charset="0"/>
              </a:rPr>
              <a:t> Replacement of Components</a:t>
            </a:r>
            <a:endParaRPr lang="en-US" sz="2000" dirty="0">
              <a:cs typeface="Arial" charset="0"/>
            </a:endParaRPr>
          </a:p>
          <a:p>
            <a:pPr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endParaRPr lang="en-US" sz="2000" dirty="0">
              <a:cs typeface="Arial" charset="0"/>
            </a:endParaRPr>
          </a:p>
          <a:p>
            <a:pPr>
              <a:buSzPct val="70000"/>
              <a:buFont typeface="Arial" pitchFamily="34" charset="0"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000" dirty="0" smtClean="0">
                <a:cs typeface="Arial" charset="0"/>
              </a:rPr>
              <a:t> The </a:t>
            </a:r>
            <a:r>
              <a:rPr lang="en-US" sz="2000" dirty="0">
                <a:cs typeface="Arial" charset="0"/>
              </a:rPr>
              <a:t>new part shall be capitalized if it fulfills the</a:t>
            </a:r>
          </a:p>
          <a:p>
            <a:pPr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000" dirty="0">
                <a:cs typeface="Arial" charset="0"/>
              </a:rPr>
              <a:t>		recognition criteria and the replaced part shall be </a:t>
            </a:r>
          </a:p>
          <a:p>
            <a:pPr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000" dirty="0">
                <a:cs typeface="Arial" charset="0"/>
              </a:rPr>
              <a:t>                  </a:t>
            </a:r>
            <a:r>
              <a:rPr lang="en-US" sz="2000" dirty="0" err="1">
                <a:cs typeface="Arial" charset="0"/>
              </a:rPr>
              <a:t>derecognised</a:t>
            </a:r>
            <a:r>
              <a:rPr lang="en-US" sz="2000" dirty="0">
                <a:cs typeface="Arial" charset="0"/>
              </a:rPr>
              <a:t> </a:t>
            </a:r>
          </a:p>
          <a:p>
            <a:pPr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endParaRPr lang="en-US" sz="2000" dirty="0">
              <a:cs typeface="Arial" charset="0"/>
            </a:endParaRPr>
          </a:p>
          <a:p>
            <a:pPr>
              <a:buSzPct val="70000"/>
              <a:buFont typeface="Arial" pitchFamily="34" charset="0"/>
              <a:buChar char="•"/>
              <a:tabLst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000" dirty="0" smtClean="0">
                <a:cs typeface="Arial" charset="0"/>
              </a:rPr>
              <a:t> Replaced </a:t>
            </a:r>
            <a:r>
              <a:rPr lang="en-US" sz="2000" dirty="0">
                <a:cs typeface="Arial" charset="0"/>
              </a:rPr>
              <a:t>part to be </a:t>
            </a:r>
            <a:r>
              <a:rPr lang="en-US" sz="2000" dirty="0" smtClean="0">
                <a:cs typeface="Arial" charset="0"/>
              </a:rPr>
              <a:t>derecognized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7314" name="Group 2"/>
          <p:cNvGraphicFramePr>
            <a:graphicFrameLocks noGrp="1"/>
          </p:cNvGraphicFramePr>
          <p:nvPr/>
        </p:nvGraphicFramePr>
        <p:xfrm>
          <a:off x="381000" y="548640"/>
          <a:ext cx="8305802" cy="6309360"/>
        </p:xfrm>
        <a:graphic>
          <a:graphicData uri="http://schemas.openxmlformats.org/drawingml/2006/table">
            <a:tbl>
              <a:tblPr/>
              <a:tblGrid>
                <a:gridCol w="580463"/>
                <a:gridCol w="1684756"/>
                <a:gridCol w="2982538"/>
                <a:gridCol w="3058045"/>
              </a:tblGrid>
              <a:tr h="451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Sr. No.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Point for Consideration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IAS 16 (Property, Plant &amp; Equipment)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AS 6 &amp; 10 (Depreciation Accounting &amp; Accounting for Fixed Assets)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Measurement Models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Cost or Revaluation model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Only Cost model allowed ; revaluation permitted subject to conditions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Change in method of depreciation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Change in Accounting Estimate, prospectively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Mangal" pitchFamily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Change in Accounting Policy, retrospectively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Deferred Receipt on Disposal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Deferred Consideration – Effective Interest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Not required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2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Replacement Costs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The new part shall be capitalized if it fulfills the recognition criteria and the replaced part shall be derecognized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The new part shall be capitalized if it fulfills the recognition criteria ; otherwise expensed out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Cost of major inspection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Capitalised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Expensed out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Frequency of Revaluation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If Revaluation model is adopted, at the end of every reporting period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Not prescribed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3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Revaluation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Both Upward and Downward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Revaluation allowed subject to carrying amount of asset not exceed its fair value.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Only Upward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No concept of fair value while revaluation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2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Frequency of  estimation of Residual Value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To review at least at each reporting period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Times New Roman" pitchFamily="18" charset="0"/>
                          <a:cs typeface="Mangal" pitchFamily="2"/>
                        </a:rPr>
                        <a:t>Not prescribed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2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Scope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All fixed assets covered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except property under as investment property (included in IAS 40).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All fixed assets covered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3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Depreciation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Fixed Assets are REQUIRED to be componentized and depreciated separately.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Fixed Assets are NOT REQUIRED to be componentized and depreciated separately. 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Sch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II effective from 1.4.2015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7366" name="Text Box 54"/>
          <p:cNvSpPr txBox="1">
            <a:spLocks noChangeArrowheads="1"/>
          </p:cNvSpPr>
          <p:nvPr/>
        </p:nvSpPr>
        <p:spPr bwMode="auto">
          <a:xfrm>
            <a:off x="381000" y="0"/>
            <a:ext cx="8382000" cy="466725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371600" indent="-1371600" algn="ctr"/>
            <a:r>
              <a:rPr lang="en-US" sz="2400" b="1" dirty="0">
                <a:latin typeface="Times New Roman" pitchFamily="18" charset="0"/>
                <a:cs typeface="Arial" charset="0"/>
              </a:rPr>
              <a:t>Comparisons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0" y="6611779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sz="1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ef64cce-790b-4e7d-86ff-4494d1da4069image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24000"/>
            <a:ext cx="9143999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324600" y="5638800"/>
            <a:ext cx="251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i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CA Kusai Goawala</a:t>
            </a:r>
          </a:p>
          <a:p>
            <a:r>
              <a:rPr lang="en-IN" sz="2000" b="1" i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kusai@gkdj.in</a:t>
            </a:r>
          </a:p>
          <a:p>
            <a:r>
              <a:rPr lang="en-IN" sz="2000" b="1" i="1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</a:rPr>
              <a:t>9823140520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Line 2"/>
          <p:cNvSpPr>
            <a:spLocks noChangeShapeType="1"/>
          </p:cNvSpPr>
          <p:nvPr/>
        </p:nvSpPr>
        <p:spPr bwMode="auto">
          <a:xfrm>
            <a:off x="4495800" y="1371600"/>
            <a:ext cx="0" cy="228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381000" y="501204"/>
            <a:ext cx="8382000" cy="600164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lvl="2">
              <a:tabLst>
                <a:tab pos="685800" algn="l"/>
              </a:tabLst>
            </a:pPr>
            <a:r>
              <a:rPr lang="en-US" sz="2400" dirty="0">
                <a:cs typeface="Arial" charset="0"/>
              </a:rPr>
              <a:t>	c) Statement of Changes in Equity for the period</a:t>
            </a:r>
          </a:p>
          <a:p>
            <a:pPr lvl="4">
              <a:tabLst>
                <a:tab pos="685800" algn="l"/>
              </a:tabLst>
            </a:pPr>
            <a:r>
              <a:rPr lang="en-US" sz="2400" dirty="0">
                <a:cs typeface="Arial" charset="0"/>
              </a:rPr>
              <a:t>d) Cash Flow</a:t>
            </a:r>
          </a:p>
          <a:p>
            <a:pPr lvl="2">
              <a:tabLst>
                <a:tab pos="685800" algn="l"/>
              </a:tabLst>
            </a:pPr>
            <a:r>
              <a:rPr lang="en-US" sz="2400" dirty="0">
                <a:cs typeface="Arial" charset="0"/>
              </a:rPr>
              <a:t>	e) Notes</a:t>
            </a:r>
          </a:p>
          <a:p>
            <a:pPr lvl="3">
              <a:tabLst>
                <a:tab pos="685800" algn="l"/>
              </a:tabLst>
            </a:pPr>
            <a:r>
              <a:rPr lang="en-US" sz="2400" dirty="0">
                <a:cs typeface="Arial" charset="0"/>
              </a:rPr>
              <a:t>	f) Statement of FP as at the earliest comparable 	    period (Restated)</a:t>
            </a:r>
          </a:p>
          <a:p>
            <a:pPr lvl="3">
              <a:tabLst>
                <a:tab pos="685800" algn="l"/>
              </a:tabLst>
            </a:pPr>
            <a:endParaRPr lang="en-US" sz="800" dirty="0">
              <a:cs typeface="Arial" charset="0"/>
            </a:endParaRPr>
          </a:p>
          <a:p>
            <a:pPr lvl="2">
              <a:buFontTx/>
              <a:buChar char="•"/>
              <a:tabLst>
                <a:tab pos="685800" algn="l"/>
              </a:tabLst>
            </a:pPr>
            <a:r>
              <a:rPr lang="en-US" sz="2400" dirty="0">
                <a:cs typeface="Arial" charset="0"/>
              </a:rPr>
              <a:t>  No schedules – all schedules to be given in notes</a:t>
            </a:r>
          </a:p>
          <a:p>
            <a:pPr lvl="2">
              <a:buFontTx/>
              <a:buChar char="•"/>
              <a:tabLst>
                <a:tab pos="685800" algn="l"/>
              </a:tabLst>
            </a:pPr>
            <a:endParaRPr lang="en-US" sz="800" dirty="0">
              <a:cs typeface="Arial" charset="0"/>
            </a:endParaRPr>
          </a:p>
          <a:p>
            <a:pPr lvl="2">
              <a:buFontTx/>
              <a:buChar char="•"/>
              <a:tabLst>
                <a:tab pos="685800" algn="l"/>
              </a:tabLst>
            </a:pPr>
            <a:r>
              <a:rPr lang="en-US" sz="2400" dirty="0">
                <a:cs typeface="Arial" charset="0"/>
              </a:rPr>
              <a:t>  All </a:t>
            </a:r>
            <a:r>
              <a:rPr lang="en-US" sz="2400" dirty="0" err="1" smtClean="0">
                <a:cs typeface="Arial" charset="0"/>
              </a:rPr>
              <a:t>IndAS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compliance required for True and Fair view.</a:t>
            </a:r>
          </a:p>
          <a:p>
            <a:pPr lvl="2">
              <a:buFontTx/>
              <a:buChar char="•"/>
              <a:tabLst>
                <a:tab pos="685800" algn="l"/>
              </a:tabLst>
            </a:pPr>
            <a:endParaRPr lang="en-US" sz="800" dirty="0">
              <a:cs typeface="Arial" charset="0"/>
            </a:endParaRPr>
          </a:p>
          <a:p>
            <a:pPr lvl="2">
              <a:buFontTx/>
              <a:buChar char="•"/>
              <a:tabLst>
                <a:tab pos="685800" algn="l"/>
              </a:tabLst>
            </a:pPr>
            <a:r>
              <a:rPr lang="en-US" sz="2400" dirty="0">
                <a:cs typeface="Arial" charset="0"/>
              </a:rPr>
              <a:t>  Explicit and unreserved statement to be made that all    </a:t>
            </a:r>
          </a:p>
          <a:p>
            <a:pPr lvl="2">
              <a:tabLst>
                <a:tab pos="685800" algn="l"/>
              </a:tabLst>
            </a:pPr>
            <a:r>
              <a:rPr lang="en-US" sz="2400" dirty="0">
                <a:cs typeface="Arial" charset="0"/>
              </a:rPr>
              <a:t>    </a:t>
            </a:r>
            <a:r>
              <a:rPr lang="en-US" sz="2400" dirty="0" err="1" smtClean="0">
                <a:cs typeface="Arial" charset="0"/>
              </a:rPr>
              <a:t>IndAS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complied with.</a:t>
            </a:r>
          </a:p>
          <a:p>
            <a:pPr lvl="2">
              <a:tabLst>
                <a:tab pos="685800" algn="l"/>
              </a:tabLst>
            </a:pPr>
            <a:endParaRPr lang="en-US" sz="800" dirty="0">
              <a:cs typeface="Arial" charset="0"/>
            </a:endParaRPr>
          </a:p>
          <a:p>
            <a:pPr lvl="2">
              <a:buFontTx/>
              <a:buChar char="•"/>
              <a:tabLst>
                <a:tab pos="685800" algn="l"/>
              </a:tabLst>
            </a:pPr>
            <a:r>
              <a:rPr lang="en-US" sz="2400" dirty="0">
                <a:cs typeface="Arial" charset="0"/>
              </a:rPr>
              <a:t>  Cannot rectify inappropriate accounting policy by   </a:t>
            </a:r>
          </a:p>
          <a:p>
            <a:pPr lvl="2">
              <a:tabLst>
                <a:tab pos="685800" algn="l"/>
              </a:tabLst>
            </a:pPr>
            <a:r>
              <a:rPr lang="en-US" sz="2400" dirty="0">
                <a:cs typeface="Arial" charset="0"/>
              </a:rPr>
              <a:t>    disclosure</a:t>
            </a:r>
          </a:p>
          <a:p>
            <a:pPr lvl="2">
              <a:tabLst>
                <a:tab pos="685800" algn="l"/>
              </a:tabLst>
            </a:pPr>
            <a:endParaRPr lang="en-US" sz="800" dirty="0">
              <a:cs typeface="Arial" charset="0"/>
            </a:endParaRPr>
          </a:p>
          <a:p>
            <a:pPr lvl="2">
              <a:buFontTx/>
              <a:buChar char="•"/>
              <a:tabLst>
                <a:tab pos="685800" algn="l"/>
              </a:tabLst>
            </a:pPr>
            <a:r>
              <a:rPr lang="en-US" sz="2400" dirty="0">
                <a:cs typeface="Arial" charset="0"/>
              </a:rPr>
              <a:t>  Materiality : which can influence economic decision of   </a:t>
            </a:r>
          </a:p>
          <a:p>
            <a:pPr lvl="2">
              <a:tabLst>
                <a:tab pos="685800" algn="l"/>
              </a:tabLst>
            </a:pPr>
            <a:r>
              <a:rPr lang="en-US" sz="2400" dirty="0">
                <a:cs typeface="Arial" charset="0"/>
              </a:rPr>
              <a:t>    users make on basis of FS.</a:t>
            </a:r>
          </a:p>
          <a:p>
            <a:pPr lvl="2">
              <a:tabLst>
                <a:tab pos="685800" algn="l"/>
              </a:tabLst>
            </a:pPr>
            <a:endParaRPr lang="en-US" sz="800" dirty="0">
              <a:cs typeface="Arial" charset="0"/>
            </a:endParaRPr>
          </a:p>
          <a:p>
            <a:pPr lvl="2">
              <a:buFontTx/>
              <a:buChar char="•"/>
              <a:tabLst>
                <a:tab pos="685800" algn="l"/>
              </a:tabLst>
            </a:pPr>
            <a:r>
              <a:rPr lang="en-US" sz="2400" dirty="0">
                <a:cs typeface="Arial" charset="0"/>
              </a:rPr>
              <a:t>  Going Concern – implied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Line 2"/>
          <p:cNvSpPr>
            <a:spLocks noChangeShapeType="1"/>
          </p:cNvSpPr>
          <p:nvPr/>
        </p:nvSpPr>
        <p:spPr bwMode="auto">
          <a:xfrm>
            <a:off x="4495800" y="1371600"/>
            <a:ext cx="0" cy="228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381000" y="501135"/>
            <a:ext cx="8356600" cy="606319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marL="342900" indent="-342900">
              <a:tabLst>
                <a:tab pos="685800" algn="l"/>
              </a:tabLst>
            </a:pPr>
            <a:r>
              <a:rPr lang="en-US" sz="2800" b="1" dirty="0">
                <a:cs typeface="Arial" charset="0"/>
              </a:rPr>
              <a:t>IAS 1 : Presentation of Financial Statements</a:t>
            </a:r>
          </a:p>
          <a:p>
            <a:pPr marL="1257300" lvl="2" indent="-342900">
              <a:tabLst>
                <a:tab pos="685800" algn="l"/>
              </a:tabLst>
            </a:pPr>
            <a:endParaRPr lang="en-US" sz="2400" dirty="0" smtClean="0">
              <a:cs typeface="Arial" charset="0"/>
            </a:endParaRPr>
          </a:p>
          <a:p>
            <a:pPr marL="1257300" lvl="2" indent="-342900">
              <a:tabLst>
                <a:tab pos="685800" algn="l"/>
              </a:tabLst>
            </a:pPr>
            <a:endParaRPr lang="en-US" sz="2400" dirty="0" smtClean="0">
              <a:cs typeface="Arial" charset="0"/>
            </a:endParaRPr>
          </a:p>
          <a:p>
            <a:pPr marL="1257300" lvl="2" indent="-342900">
              <a:tabLst>
                <a:tab pos="685800" algn="l"/>
              </a:tabLst>
            </a:pPr>
            <a:endParaRPr lang="en-US" sz="2400" dirty="0" smtClean="0">
              <a:cs typeface="Arial" charset="0"/>
            </a:endParaRPr>
          </a:p>
          <a:p>
            <a:pPr marL="1257300" lvl="2" indent="-342900">
              <a:buFont typeface="Arial" pitchFamily="34" charset="0"/>
              <a:buChar char="•"/>
              <a:tabLst>
                <a:tab pos="685800" algn="l"/>
              </a:tabLst>
            </a:pPr>
            <a:r>
              <a:rPr lang="en-US" sz="2400" dirty="0" smtClean="0">
                <a:cs typeface="Arial" charset="0"/>
              </a:rPr>
              <a:t>When reclassification of item of previous year give reasons for the same</a:t>
            </a:r>
          </a:p>
          <a:p>
            <a:pPr marL="1257300" lvl="2" indent="-342900">
              <a:buFont typeface="Arial" pitchFamily="34" charset="0"/>
              <a:buChar char="•"/>
              <a:tabLst>
                <a:tab pos="685800" algn="l"/>
              </a:tabLst>
            </a:pPr>
            <a:endParaRPr lang="en-US" sz="2400" dirty="0" smtClean="0">
              <a:cs typeface="Arial" charset="0"/>
            </a:endParaRPr>
          </a:p>
          <a:p>
            <a:pPr marL="1257300" lvl="2" indent="-342900">
              <a:tabLst>
                <a:tab pos="685800" algn="l"/>
              </a:tabLst>
            </a:pPr>
            <a:endParaRPr lang="en-US" sz="2400" dirty="0" smtClean="0">
              <a:cs typeface="Arial" charset="0"/>
            </a:endParaRPr>
          </a:p>
          <a:p>
            <a:pPr marL="1257300" lvl="2" indent="-342900">
              <a:buFontTx/>
              <a:buChar char="•"/>
              <a:tabLst>
                <a:tab pos="685800" algn="l"/>
              </a:tabLst>
            </a:pPr>
            <a:r>
              <a:rPr lang="en-US" sz="2400" dirty="0" smtClean="0">
                <a:cs typeface="Arial" charset="0"/>
              </a:rPr>
              <a:t>  Classification of Assets and Liabilities</a:t>
            </a:r>
          </a:p>
          <a:p>
            <a:pPr marL="1714500" lvl="3" indent="-342900">
              <a:buFontTx/>
              <a:buChar char="•"/>
              <a:tabLst>
                <a:tab pos="685800" algn="l"/>
              </a:tabLst>
            </a:pPr>
            <a:r>
              <a:rPr lang="en-US" sz="2400" dirty="0" smtClean="0">
                <a:cs typeface="Arial" charset="0"/>
              </a:rPr>
              <a:t>Current / Non Current</a:t>
            </a:r>
            <a:endParaRPr lang="en-US" sz="2400" dirty="0">
              <a:cs typeface="Arial" charset="0"/>
            </a:endParaRPr>
          </a:p>
          <a:p>
            <a:pPr marL="1714500" lvl="3" indent="-342900">
              <a:buFontTx/>
              <a:buChar char="•"/>
              <a:tabLst>
                <a:tab pos="685800" algn="l"/>
              </a:tabLst>
            </a:pPr>
            <a:endParaRPr lang="en-US" sz="2400" dirty="0" smtClean="0">
              <a:cs typeface="Arial" charset="0"/>
            </a:endParaRPr>
          </a:p>
          <a:p>
            <a:pPr marL="1257300" lvl="2" indent="-342900">
              <a:buFont typeface="Arial" pitchFamily="34" charset="0"/>
              <a:buChar char="•"/>
              <a:tabLst>
                <a:tab pos="685800" algn="l"/>
              </a:tabLst>
            </a:pPr>
            <a:r>
              <a:rPr lang="en-US" sz="2400" dirty="0" smtClean="0">
                <a:cs typeface="Arial" charset="0"/>
              </a:rPr>
              <a:t>Classification of Income / Expenses</a:t>
            </a:r>
          </a:p>
          <a:p>
            <a:pPr marL="1714500" lvl="3" indent="-342900">
              <a:buFont typeface="Arial" pitchFamily="34" charset="0"/>
              <a:buChar char="•"/>
              <a:tabLst>
                <a:tab pos="685800" algn="l"/>
              </a:tabLst>
            </a:pPr>
            <a:r>
              <a:rPr lang="en-US" sz="2400" dirty="0" smtClean="0">
                <a:cs typeface="Arial" charset="0"/>
              </a:rPr>
              <a:t>Nature of Expenses/ Function</a:t>
            </a:r>
          </a:p>
          <a:p>
            <a:pPr marL="1714500" lvl="3" indent="-342900">
              <a:tabLst>
                <a:tab pos="685800" algn="l"/>
              </a:tabLst>
            </a:pPr>
            <a:r>
              <a:rPr lang="en-US" sz="2400" dirty="0" smtClean="0">
                <a:cs typeface="Arial" charset="0"/>
              </a:rPr>
              <a:t>Extra Ordinary Items – Not to be bifurcated</a:t>
            </a:r>
          </a:p>
          <a:p>
            <a:pPr marL="1714500" lvl="3" indent="-342900">
              <a:tabLst>
                <a:tab pos="685800" algn="l"/>
              </a:tabLst>
            </a:pPr>
            <a:r>
              <a:rPr lang="en-US" sz="2400" dirty="0" smtClean="0">
                <a:cs typeface="Arial" charset="0"/>
              </a:rPr>
              <a:t>Critical </a:t>
            </a:r>
            <a:r>
              <a:rPr lang="en-US" sz="2400" dirty="0" err="1" smtClean="0">
                <a:cs typeface="Arial" charset="0"/>
              </a:rPr>
              <a:t>Judgements</a:t>
            </a:r>
            <a:endParaRPr lang="en-US" sz="2400" dirty="0" smtClean="0">
              <a:cs typeface="Arial" charset="0"/>
            </a:endParaRPr>
          </a:p>
          <a:p>
            <a:pPr marL="1714500" lvl="3" indent="-342900">
              <a:tabLst>
                <a:tab pos="685800" algn="l"/>
              </a:tabLst>
            </a:pPr>
            <a:r>
              <a:rPr lang="en-US" sz="2400" dirty="0" smtClean="0">
                <a:cs typeface="Arial" charset="0"/>
              </a:rPr>
              <a:t>Estimation Uncertainties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WordArt 2"/>
          <p:cNvSpPr>
            <a:spLocks noChangeArrowheads="1" noChangeShapeType="1" noTextEdit="1"/>
          </p:cNvSpPr>
          <p:nvPr/>
        </p:nvSpPr>
        <p:spPr bwMode="auto">
          <a:xfrm>
            <a:off x="4495800" y="3657600"/>
            <a:ext cx="4343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FIRST TIME </a:t>
            </a:r>
          </a:p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IMPLEMENTATION</a:t>
            </a:r>
          </a:p>
        </p:txBody>
      </p:sp>
      <p:sp>
        <p:nvSpPr>
          <p:cNvPr id="444419" name="WordArt 3"/>
          <p:cNvSpPr>
            <a:spLocks noChangeArrowheads="1" noChangeShapeType="1" noTextEdit="1"/>
          </p:cNvSpPr>
          <p:nvPr/>
        </p:nvSpPr>
        <p:spPr bwMode="auto">
          <a:xfrm>
            <a:off x="5334000" y="2286000"/>
            <a:ext cx="2590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IndAS-101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444420" name="Picture 4" descr="j04352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2133600" cy="1752600"/>
          </a:xfrm>
          <a:prstGeom prst="rect">
            <a:avLst/>
          </a:prstGeom>
          <a:noFill/>
        </p:spPr>
      </p:pic>
      <p:pic>
        <p:nvPicPr>
          <p:cNvPr id="444421" name="Picture 5" descr="j04312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3962400" cy="3962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Line 2"/>
          <p:cNvSpPr>
            <a:spLocks noChangeShapeType="1"/>
          </p:cNvSpPr>
          <p:nvPr/>
        </p:nvSpPr>
        <p:spPr bwMode="auto">
          <a:xfrm>
            <a:off x="4495800" y="1371600"/>
            <a:ext cx="0" cy="228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685800" y="749172"/>
            <a:ext cx="8077200" cy="501675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r>
              <a:rPr lang="en-US" sz="2800" b="1" dirty="0">
                <a:cs typeface="Arial" charset="0"/>
              </a:rPr>
              <a:t>IFRS 1 : First Time adoption of IFRS</a:t>
            </a:r>
          </a:p>
          <a:p>
            <a:endParaRPr lang="en-US" sz="2800" dirty="0">
              <a:cs typeface="Arial" charset="0"/>
            </a:endParaRPr>
          </a:p>
          <a:p>
            <a:pPr>
              <a:buFontTx/>
              <a:buChar char="•"/>
            </a:pPr>
            <a:r>
              <a:rPr lang="en-US" sz="2400" dirty="0">
                <a:cs typeface="Arial" charset="0"/>
              </a:rPr>
              <a:t>   Retrospective Applications</a:t>
            </a:r>
          </a:p>
          <a:p>
            <a:pPr>
              <a:buFontTx/>
              <a:buChar char="•"/>
            </a:pPr>
            <a:r>
              <a:rPr lang="en-US" sz="2400" dirty="0">
                <a:cs typeface="Arial" charset="0"/>
              </a:rPr>
              <a:t>   Restate previous comparable period</a:t>
            </a:r>
          </a:p>
          <a:p>
            <a:pPr>
              <a:buFontTx/>
              <a:buChar char="•"/>
            </a:pPr>
            <a:r>
              <a:rPr lang="en-US" sz="2400" dirty="0">
                <a:cs typeface="Arial" charset="0"/>
              </a:rPr>
              <a:t>   Opening </a:t>
            </a:r>
            <a:r>
              <a:rPr lang="en-US" sz="2400" dirty="0" err="1" smtClean="0">
                <a:cs typeface="Arial" charset="0"/>
              </a:rPr>
              <a:t>IndAS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Statement of Financial Position</a:t>
            </a:r>
          </a:p>
          <a:p>
            <a:pPr>
              <a:buFontTx/>
              <a:buChar char="•"/>
            </a:pPr>
            <a:r>
              <a:rPr lang="en-US" sz="2400" dirty="0">
                <a:cs typeface="Arial" charset="0"/>
              </a:rPr>
              <a:t>   Say first time adoption in </a:t>
            </a:r>
            <a:r>
              <a:rPr lang="en-US" sz="2400" dirty="0" smtClean="0">
                <a:cs typeface="Arial" charset="0"/>
              </a:rPr>
              <a:t>2017-18 </a:t>
            </a:r>
            <a:r>
              <a:rPr lang="en-US" sz="2400" dirty="0">
                <a:cs typeface="Arial" charset="0"/>
              </a:rPr>
              <a:t>:</a:t>
            </a:r>
          </a:p>
          <a:p>
            <a:pPr>
              <a:buFontTx/>
              <a:buChar char="•"/>
            </a:pPr>
            <a:r>
              <a:rPr lang="en-US" sz="2400" dirty="0">
                <a:cs typeface="Arial" charset="0"/>
              </a:rPr>
              <a:t>   Full </a:t>
            </a:r>
            <a:r>
              <a:rPr lang="en-US" sz="2400" dirty="0" err="1" smtClean="0">
                <a:cs typeface="Arial" charset="0"/>
              </a:rPr>
              <a:t>IndAS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compliance for year ended </a:t>
            </a:r>
            <a:r>
              <a:rPr lang="en-US" sz="2400" dirty="0" smtClean="0">
                <a:cs typeface="Arial" charset="0"/>
              </a:rPr>
              <a:t>31.3.2017 </a:t>
            </a:r>
            <a:r>
              <a:rPr lang="en-US" sz="2400" dirty="0">
                <a:cs typeface="Arial" charset="0"/>
              </a:rPr>
              <a:t>and </a:t>
            </a:r>
            <a:r>
              <a:rPr lang="en-US" sz="2400" dirty="0" smtClean="0">
                <a:cs typeface="Arial" charset="0"/>
              </a:rPr>
              <a:t>2016.</a:t>
            </a:r>
            <a:endParaRPr lang="en-US" sz="2400" dirty="0">
              <a:cs typeface="Arial" charset="0"/>
            </a:endParaRPr>
          </a:p>
          <a:p>
            <a:pPr>
              <a:buFontTx/>
              <a:buChar char="•"/>
            </a:pPr>
            <a:r>
              <a:rPr lang="en-US" sz="2400" dirty="0">
                <a:cs typeface="Arial" charset="0"/>
              </a:rPr>
              <a:t>   Only Statement of Financial Position (B/s) to be restated as </a:t>
            </a:r>
          </a:p>
          <a:p>
            <a:r>
              <a:rPr lang="en-US" sz="2400" dirty="0">
                <a:cs typeface="Arial" charset="0"/>
              </a:rPr>
              <a:t>     of </a:t>
            </a:r>
            <a:r>
              <a:rPr lang="en-US" sz="2400" dirty="0" smtClean="0">
                <a:cs typeface="Arial" charset="0"/>
              </a:rPr>
              <a:t>31.3.2015.</a:t>
            </a:r>
            <a:endParaRPr lang="en-US" sz="2400" dirty="0">
              <a:cs typeface="Arial" charset="0"/>
            </a:endParaRPr>
          </a:p>
          <a:p>
            <a:pPr>
              <a:buFontTx/>
              <a:buChar char="•"/>
            </a:pPr>
            <a:r>
              <a:rPr lang="en-US" sz="2400" dirty="0">
                <a:cs typeface="Arial" charset="0"/>
              </a:rPr>
              <a:t>   Transitional provisions in each </a:t>
            </a:r>
            <a:r>
              <a:rPr lang="en-US" sz="2400" dirty="0" err="1" smtClean="0">
                <a:cs typeface="Arial" charset="0"/>
              </a:rPr>
              <a:t>IndAS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>does not apply to first </a:t>
            </a:r>
          </a:p>
          <a:p>
            <a:r>
              <a:rPr lang="en-US" sz="2400" dirty="0">
                <a:cs typeface="Arial" charset="0"/>
              </a:rPr>
              <a:t>     time adoption</a:t>
            </a:r>
          </a:p>
          <a:p>
            <a:pPr>
              <a:buFontTx/>
              <a:buChar char="•"/>
            </a:pPr>
            <a:r>
              <a:rPr lang="en-US" sz="2400" dirty="0">
                <a:cs typeface="Arial" charset="0"/>
              </a:rPr>
              <a:t>   It applies to changes in policies due to introduction of new </a:t>
            </a:r>
          </a:p>
          <a:p>
            <a:r>
              <a:rPr lang="en-US" sz="2400" dirty="0">
                <a:cs typeface="Arial" charset="0"/>
              </a:rPr>
              <a:t>    standard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Line 2"/>
          <p:cNvSpPr>
            <a:spLocks noChangeShapeType="1"/>
          </p:cNvSpPr>
          <p:nvPr/>
        </p:nvSpPr>
        <p:spPr bwMode="auto">
          <a:xfrm>
            <a:off x="4495800" y="1371600"/>
            <a:ext cx="0" cy="2286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685800" y="1143000"/>
            <a:ext cx="8077200" cy="495520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endParaRPr lang="en-US" sz="2800" dirty="0">
              <a:cs typeface="Arial" charset="0"/>
            </a:endParaRPr>
          </a:p>
          <a:p>
            <a:r>
              <a:rPr lang="en-US" sz="2400" b="1" dirty="0" smtClean="0">
                <a:cs typeface="Arial" charset="0"/>
              </a:rPr>
              <a:t>Apply IndAS in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cs typeface="Arial" charset="0"/>
              </a:rPr>
              <a:t>  Its First IndAS FS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cs typeface="Arial" charset="0"/>
              </a:rPr>
              <a:t>  Interim Financial report- Part of period covered by its 1</a:t>
            </a:r>
            <a:r>
              <a:rPr lang="en-US" sz="2400" baseline="30000" dirty="0" smtClean="0">
                <a:cs typeface="Arial" charset="0"/>
              </a:rPr>
              <a:t>st</a:t>
            </a:r>
            <a:r>
              <a:rPr lang="en-US" sz="2400" dirty="0" smtClean="0">
                <a:cs typeface="Arial" charset="0"/>
              </a:rPr>
              <a:t> IndAS FS</a:t>
            </a:r>
          </a:p>
          <a:p>
            <a:endParaRPr lang="en-US" sz="2400" dirty="0" smtClean="0">
              <a:cs typeface="Arial" charset="0"/>
            </a:endParaRPr>
          </a:p>
          <a:p>
            <a:r>
              <a:rPr lang="en-US" sz="2400" b="1" dirty="0" smtClean="0">
                <a:cs typeface="Arial" charset="0"/>
              </a:rPr>
              <a:t>Opening IndAS Balance Sheet</a:t>
            </a:r>
            <a:r>
              <a:rPr lang="en-US" sz="2400" dirty="0" smtClean="0">
                <a:cs typeface="Arial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cs typeface="Arial" charset="0"/>
              </a:rPr>
              <a:t>  Prepare IndAS BS 1</a:t>
            </a:r>
            <a:r>
              <a:rPr lang="en-US" sz="2400" baseline="30000" dirty="0" smtClean="0">
                <a:cs typeface="Arial" charset="0"/>
              </a:rPr>
              <a:t>st</a:t>
            </a:r>
            <a:r>
              <a:rPr lang="en-US" sz="2400" dirty="0" smtClean="0">
                <a:cs typeface="Arial" charset="0"/>
              </a:rPr>
              <a:t> day</a:t>
            </a:r>
          </a:p>
          <a:p>
            <a:r>
              <a:rPr lang="en-US" sz="2400" dirty="0" smtClean="0">
                <a:cs typeface="Arial" charset="0"/>
              </a:rPr>
              <a:t>    E.g. 1</a:t>
            </a:r>
            <a:r>
              <a:rPr lang="en-US" sz="2400" baseline="30000" dirty="0" smtClean="0">
                <a:cs typeface="Arial" charset="0"/>
              </a:rPr>
              <a:t>st</a:t>
            </a:r>
            <a:r>
              <a:rPr lang="en-US" sz="2400" dirty="0" smtClean="0">
                <a:cs typeface="Arial" charset="0"/>
              </a:rPr>
              <a:t> FS is for 31.03.2017</a:t>
            </a:r>
          </a:p>
          <a:p>
            <a:r>
              <a:rPr lang="en-US" sz="2400" dirty="0" smtClean="0">
                <a:cs typeface="Arial" charset="0"/>
              </a:rPr>
              <a:t>           Op.Bal. for 31.03.2015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cs typeface="Arial" charset="0"/>
              </a:rPr>
              <a:t> Apply latest version of IndAS.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cs typeface="Arial" charset="0"/>
              </a:rPr>
              <a:t> Can apply ‘not yet mandatory’ IndAS – Provided the same allows early application.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33400" y="304800"/>
            <a:ext cx="8229600" cy="58515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  </a:t>
            </a:r>
            <a:r>
              <a:rPr lang="en-US" sz="2400" b="1" dirty="0" smtClean="0">
                <a:cs typeface="Times New Roman" pitchFamily="18" charset="0"/>
              </a:rPr>
              <a:t>IndAS First Balance Sheet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Shall include </a:t>
            </a:r>
          </a:p>
          <a:p>
            <a:pPr>
              <a:buNone/>
            </a:pPr>
            <a:r>
              <a:rPr lang="en-US" sz="2400" dirty="0" smtClean="0">
                <a:cs typeface="Times New Roman" pitchFamily="18" charset="0"/>
              </a:rPr>
              <a:t>     – Three BS </a:t>
            </a:r>
          </a:p>
          <a:p>
            <a:pPr>
              <a:buNone/>
            </a:pPr>
            <a:r>
              <a:rPr lang="en-US" sz="2400" dirty="0" smtClean="0">
                <a:cs typeface="Times New Roman" pitchFamily="18" charset="0"/>
              </a:rPr>
              <a:t>     – Two P&amp;L </a:t>
            </a:r>
          </a:p>
          <a:p>
            <a:pPr>
              <a:buNone/>
            </a:pPr>
            <a:r>
              <a:rPr lang="en-US" sz="2400" dirty="0" smtClean="0">
                <a:cs typeface="Times New Roman" pitchFamily="18" charset="0"/>
              </a:rPr>
              <a:t>     – Two CF </a:t>
            </a:r>
          </a:p>
          <a:p>
            <a:pPr>
              <a:buNone/>
            </a:pPr>
            <a:r>
              <a:rPr lang="en-US" sz="2400" dirty="0" smtClean="0">
                <a:cs typeface="Times New Roman" pitchFamily="18" charset="0"/>
              </a:rPr>
              <a:t>     – Two statements of changes in equity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Recognise Assets &amp; Liabilities which is required under IndAS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Derecognise Assets &amp; Liabilities if IndAS does not permit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Reclassify Assets &amp; liabilities as per IndAS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Measure Assets &amp; Liabilities as per IndAS</a:t>
            </a:r>
          </a:p>
          <a:p>
            <a:endParaRPr lang="en-US" sz="2400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cs typeface="Times New Roman" pitchFamily="18" charset="0"/>
              </a:rPr>
              <a:t>Explanation of transition to IndAS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Reconciliation of previous GAAP &amp; IndAS – Equity</a:t>
            </a:r>
          </a:p>
          <a:p>
            <a:endParaRPr lang="en-US" sz="2400" dirty="0" smtClean="0">
              <a:cs typeface="Times New Roman" pitchFamily="18" charset="0"/>
            </a:endParaRPr>
          </a:p>
          <a:p>
            <a:endParaRPr lang="en-US" sz="2400" dirty="0" smtClean="0"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cs typeface="Times New Roman" pitchFamily="18" charset="0"/>
            </a:endParaRPr>
          </a:p>
          <a:p>
            <a:endParaRPr lang="en-US" sz="2400" dirty="0" smtClean="0">
              <a:cs typeface="Times New Roman" pitchFamily="18" charset="0"/>
            </a:endParaRPr>
          </a:p>
          <a:p>
            <a:pPr>
              <a:buNone/>
            </a:pP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781800" y="6324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 KUSAI GOAWALA</a:t>
            </a:r>
            <a:endParaRPr lang="en-IN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345</TotalTime>
  <Words>1631</Words>
  <Application>Microsoft Office PowerPoint</Application>
  <PresentationFormat>On-screen Show (4:3)</PresentationFormat>
  <Paragraphs>434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Median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Case Study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user10</cp:lastModifiedBy>
  <cp:revision>135</cp:revision>
  <dcterms:created xsi:type="dcterms:W3CDTF">2006-08-16T00:00:00Z</dcterms:created>
  <dcterms:modified xsi:type="dcterms:W3CDTF">2015-07-07T04:58:44Z</dcterms:modified>
</cp:coreProperties>
</file>