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53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9" r:id="rId9"/>
    <p:sldId id="318" r:id="rId10"/>
    <p:sldId id="310" r:id="rId11"/>
    <p:sldId id="256" r:id="rId12"/>
    <p:sldId id="257" r:id="rId13"/>
    <p:sldId id="260" r:id="rId14"/>
    <p:sldId id="266" r:id="rId15"/>
    <p:sldId id="268" r:id="rId16"/>
    <p:sldId id="40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6" r:id="rId29"/>
    <p:sldId id="380" r:id="rId30"/>
    <p:sldId id="381" r:id="rId31"/>
    <p:sldId id="401" r:id="rId32"/>
    <p:sldId id="402" r:id="rId33"/>
    <p:sldId id="403" r:id="rId34"/>
    <p:sldId id="382" r:id="rId35"/>
    <p:sldId id="360" r:id="rId36"/>
    <p:sldId id="361" r:id="rId37"/>
    <p:sldId id="362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5" r:id="rId48"/>
    <p:sldId id="376" r:id="rId49"/>
    <p:sldId id="377" r:id="rId50"/>
    <p:sldId id="379" r:id="rId51"/>
    <p:sldId id="4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0" autoAdjust="0"/>
    <p:restoredTop sz="9466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1466-755A-4CB8-B7D2-1DBCD265695D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21E1-1F96-46E5-BC06-D894DC4016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31AA87-AE6C-4691-AE27-8166B827AEA9}" type="slidenum">
              <a:rPr lang="en-US"/>
              <a:pPr/>
              <a:t>31</a:t>
            </a:fld>
            <a:endParaRPr lang="en-US"/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192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782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FB5C67-8473-49F0-AEBA-438CD6FD9794}" type="slidenum">
              <a:rPr lang="en-US"/>
              <a:pPr/>
              <a:t>32</a:t>
            </a:fld>
            <a:endParaRPr lang="en-US"/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193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782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FD592B-4E8C-4D9A-8BF7-E0A21E9B8AA2}" type="slidenum">
              <a:rPr lang="en-US"/>
              <a:pPr/>
              <a:t>33</a:t>
            </a:fld>
            <a:endParaRPr lang="en-US"/>
          </a:p>
        </p:txBody>
      </p:sp>
      <p:sp>
        <p:nvSpPr>
          <p:cNvPr id="19456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194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782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21E1-1F96-46E5-BC06-D894DC40164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B41C3-F8EE-41ED-88B7-5C14EECF7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08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meet on </a:t>
            </a:r>
            <a:r>
              <a:rPr kumimoji="0" lang="en-I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IndAS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Kusai Goawala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Pune Branch of WIRC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IN" sz="2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8</a:t>
            </a:r>
            <a:r>
              <a:rPr kumimoji="0" lang="en-IN" sz="2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 </a:t>
            </a:r>
            <a:r>
              <a:rPr kumimoji="0" lang="en-I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2015</a:t>
            </a:r>
            <a:endParaRPr kumimoji="0" lang="en-IN" sz="2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1524000"/>
            <a:ext cx="2514600" cy="426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u="sng" dirty="0" smtClean="0">
                <a:solidFill>
                  <a:schemeClr val="tx1"/>
                </a:solidFill>
              </a:rPr>
              <a:t>FINANCIAL YEAR 2015-16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Not Mandatory (Voluntary)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ROAD MAP</a:t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>APPLICABILITY OF Ind AS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2743200" y="1447800"/>
            <a:ext cx="289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sng" dirty="0" smtClean="0"/>
              <a:t>FINANCIAL YEAR 2016-17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Listed /Process of Listing and  Net Worth 500Cr or more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Unlisted Companies having NW 500 Cr or more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Holding, Subsidiary, JV and Associates of above.</a:t>
            </a:r>
          </a:p>
          <a:p>
            <a:pPr marL="285750" indent="-285750">
              <a:defRPr/>
            </a:pPr>
            <a:r>
              <a:rPr lang="en-US" sz="1400" dirty="0" smtClean="0"/>
              <a:t>Note : Listed on SME Stock Exchange not covered</a:t>
            </a:r>
          </a:p>
          <a:p>
            <a:pPr>
              <a:defRPr/>
            </a:pP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5791200" y="1428750"/>
            <a:ext cx="2895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u="sng" dirty="0" smtClean="0"/>
              <a:t>FINANCIAL YEAR 2017-18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All Listed /Process of Listing Companies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Unlisted Companies having NW 250 Cr or more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Holding ,Subsidiary, JV and Associates of above.</a:t>
            </a:r>
          </a:p>
          <a:p>
            <a:pPr marL="285750" indent="-285750">
              <a:defRPr/>
            </a:pPr>
            <a:r>
              <a:rPr lang="en-US" sz="1400" dirty="0" smtClean="0"/>
              <a:t>Note : Listed on SME Stock Exchange not covered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defRPr/>
            </a:pPr>
            <a:endParaRPr lang="en-US" sz="1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ysClr val="windowText" lastClr="000000"/>
                </a:solidFill>
              </a:rPr>
              <a:t>The net worth for the purpose of the above will be taken as on 31.3.2014 or as per previous Balance Sheet if covered subsequently.</a:t>
            </a:r>
            <a:endParaRPr lang="en-IN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6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WordArt 2"/>
          <p:cNvSpPr>
            <a:spLocks noChangeArrowheads="1" noChangeShapeType="1" noTextEdit="1"/>
          </p:cNvSpPr>
          <p:nvPr/>
        </p:nvSpPr>
        <p:spPr bwMode="auto">
          <a:xfrm>
            <a:off x="5181600" y="3429000"/>
            <a:ext cx="34290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EMPLOYEE </a:t>
            </a:r>
          </a:p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BENEFITS</a:t>
            </a:r>
          </a:p>
        </p:txBody>
      </p:sp>
      <p:sp>
        <p:nvSpPr>
          <p:cNvPr id="369667" name="WordArt 3"/>
          <p:cNvSpPr>
            <a:spLocks noChangeArrowheads="1" noChangeShapeType="1" noTextEdit="1"/>
          </p:cNvSpPr>
          <p:nvPr/>
        </p:nvSpPr>
        <p:spPr bwMode="auto">
          <a:xfrm>
            <a:off x="5029200" y="22098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IndAS-19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69668" name="Picture 4" descr="j04352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9669" name="Picture 5" descr="j04227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21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IndAS 19 – Overview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05399"/>
          </a:xfrm>
        </p:spPr>
        <p:txBody>
          <a:bodyPr>
            <a:normAutofit lnSpcReduction="10000"/>
          </a:bodyPr>
          <a:lstStyle/>
          <a:p>
            <a:pPr>
              <a:buClr>
                <a:srgbClr val="003366"/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Substantially similar to Indian AS15</a:t>
            </a:r>
          </a:p>
          <a:p>
            <a:pPr>
              <a:buClr>
                <a:srgbClr val="003366"/>
              </a:buClr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Types of Employee Benefits</a:t>
            </a:r>
          </a:p>
          <a:p>
            <a:pPr lvl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Short-term employee benefits</a:t>
            </a:r>
          </a:p>
          <a:p>
            <a:pPr lvl="1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Post-employment benefit plans</a:t>
            </a:r>
          </a:p>
          <a:p>
            <a:pPr lvl="2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Post-employment benefits: defined contribution plans</a:t>
            </a:r>
          </a:p>
          <a:p>
            <a:pPr lvl="2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Post-employment benefits: defined benefit plans</a:t>
            </a:r>
          </a:p>
          <a:p>
            <a:pPr lvl="1">
              <a:buClr>
                <a:srgbClr val="003366"/>
              </a:buClr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lvl="1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Other long-term employee benefits</a:t>
            </a:r>
          </a:p>
          <a:p>
            <a:pPr lvl="1">
              <a:buClr>
                <a:srgbClr val="003366"/>
              </a:buClr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lvl="1">
              <a:buClr>
                <a:srgbClr val="003366"/>
              </a:buClr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Termination benefits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391400" cy="5715000"/>
          </a:xfrm>
        </p:spPr>
        <p:txBody>
          <a:bodyPr>
            <a:noAutofit/>
          </a:bodyPr>
          <a:lstStyle/>
          <a:p>
            <a:pPr marL="8686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Post-employment benefit plans – formal or informal</a:t>
            </a:r>
          </a:p>
          <a:p>
            <a:pPr marL="8686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Two types of plans</a:t>
            </a:r>
          </a:p>
          <a:p>
            <a:pPr marL="457200" lvl="1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cs typeface="Times New Roman" pitchFamily="18" charset="0"/>
              </a:rPr>
              <a:t>defined contribution plan</a:t>
            </a:r>
          </a:p>
          <a:p>
            <a:pPr marL="457200" lvl="1" indent="-3429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cs typeface="Times New Roman" pitchFamily="18" charset="0"/>
              </a:rPr>
              <a:t>defined benefit plan</a:t>
            </a:r>
          </a:p>
          <a:p>
            <a:pPr marL="457200" lvl="1" indent="-342900">
              <a:lnSpc>
                <a:spcPct val="150000"/>
              </a:lnSpc>
              <a:spcBef>
                <a:spcPct val="0"/>
              </a:spcBef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ea typeface="Times New Roman"/>
                <a:cs typeface="Arial" pitchFamily="34" charset="0"/>
              </a:rPr>
              <a:t> </a:t>
            </a:r>
            <a:r>
              <a:rPr lang="en-US" sz="2400" dirty="0" smtClean="0">
                <a:ea typeface="Times New Roman"/>
                <a:cs typeface="Times New Roman" pitchFamily="18" charset="0"/>
              </a:rPr>
              <a:t>Accounting building blocks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Present value of a defined benefit obligation</a:t>
            </a:r>
          </a:p>
          <a:p>
            <a:pPr marL="571500" lvl="1" indent="-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Plan assets </a:t>
            </a:r>
          </a:p>
          <a:p>
            <a:pPr marL="457200" lvl="1" indent="-3429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/>
            </a:r>
            <a:br>
              <a:rPr lang="en-US" sz="2400" b="1" dirty="0" smtClean="0">
                <a:cs typeface="Times New Roman" pitchFamily="18" charset="0"/>
              </a:rPr>
            </a:b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6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693025" cy="6096000"/>
          </a:xfrm>
        </p:spPr>
        <p:txBody>
          <a:bodyPr>
            <a:normAutofit/>
          </a:bodyPr>
          <a:lstStyle/>
          <a:p>
            <a:pPr marL="452628"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Actuarial gains/losses</a:t>
            </a:r>
          </a:p>
          <a:p>
            <a:pPr marL="452628"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452628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452628" fontAlgn="auto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pitchFamily="18" charset="0"/>
              </a:rPr>
              <a:t>IFRS had two options</a:t>
            </a:r>
          </a:p>
          <a:p>
            <a:pPr lvl="1">
              <a:spcBef>
                <a:spcPts val="324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cs typeface="Times New Roman" pitchFamily="18" charset="0"/>
              </a:rPr>
              <a:t>recognize all actuarial gains/losses</a:t>
            </a:r>
          </a:p>
          <a:p>
            <a:pPr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Bef>
                <a:spcPts val="324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cs typeface="Times New Roman" pitchFamily="18" charset="0"/>
              </a:rPr>
              <a:t>do not recognize/amortize – corridor approach</a:t>
            </a:r>
          </a:p>
          <a:p>
            <a:pPr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b="1" dirty="0" smtClean="0">
              <a:cs typeface="Arial" pitchFamily="34" charset="0"/>
            </a:endParaRPr>
          </a:p>
          <a:p>
            <a:pPr marL="452628" fontAlgn="auto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b="1" dirty="0" smtClean="0">
                <a:cs typeface="Arial" pitchFamily="34" charset="0"/>
              </a:rPr>
              <a:t>IndAS does not give two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04800" y="609600"/>
            <a:ext cx="8229600" cy="6248400"/>
          </a:xfrm>
        </p:spPr>
        <p:txBody>
          <a:bodyPr>
            <a:noAutofit/>
          </a:bodyPr>
          <a:lstStyle/>
          <a:p>
            <a:pPr marL="201168" indent="-457200">
              <a:spcBef>
                <a:spcPts val="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Extensive disclosures required</a:t>
            </a:r>
          </a:p>
          <a:p>
            <a:pPr marL="201168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Description of plans and accounting policies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Reconciliation of changes in PV of PBO and fund assets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Reconciliation of B/S account to funded status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Components of  total expense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Information about plan assets and actuarial assumptions, sensitivity analysis, historical data</a:t>
            </a: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ea typeface="Times New Roman"/>
              <a:cs typeface="Times New Roman" pitchFamily="18" charset="0"/>
            </a:endParaRPr>
          </a:p>
          <a:p>
            <a:pPr marL="5715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ea typeface="Times New Roman"/>
                <a:cs typeface="Times New Roman" pitchFamily="18" charset="0"/>
              </a:rPr>
              <a:t>Best estimate of expected contribution to plan in year after B/S date</a:t>
            </a:r>
          </a:p>
          <a:p>
            <a:pPr marL="566928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Group 2"/>
          <p:cNvGraphicFramePr>
            <a:graphicFrameLocks noGrp="1"/>
          </p:cNvGraphicFramePr>
          <p:nvPr/>
        </p:nvGraphicFramePr>
        <p:xfrm>
          <a:off x="0" y="762001"/>
          <a:ext cx="9144000" cy="4242041"/>
        </p:xfrm>
        <a:graphic>
          <a:graphicData uri="http://schemas.openxmlformats.org/drawingml/2006/table">
            <a:tbl>
              <a:tblPr/>
              <a:tblGrid>
                <a:gridCol w="649433"/>
                <a:gridCol w="1808018"/>
                <a:gridCol w="3252355"/>
                <a:gridCol w="3434194"/>
              </a:tblGrid>
              <a:tr h="5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IFRS IAS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IndAS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19 (The Effects of  Changes in Foreign Exchange Rates)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11 (The Effects of  Changes in Foreign Exchange Rates)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Actuarial Valuation to be done at regular intervals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Actuarial Valuation to be done at regular intervals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Permitted to obtain Actuarial Valuation once in three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Actuarial Gains/losses to be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amortised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as per Corridor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Actuarial Gain/Losses to be written off immediately to OCI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Actuarial Gains/losses to be written off immediately to Profit  and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Discount rate – High quality Corporate Bonds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Discount Rate – Market yields in Government Bonds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Discount Rate – Market yields in Government Bonds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381000" y="1524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WordArt 2"/>
          <p:cNvSpPr>
            <a:spLocks noChangeArrowheads="1" noChangeShapeType="1" noTextEdit="1"/>
          </p:cNvSpPr>
          <p:nvPr/>
        </p:nvSpPr>
        <p:spPr bwMode="auto">
          <a:xfrm>
            <a:off x="4343400" y="2514600"/>
            <a:ext cx="4572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 EFFECTS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OF CHANGES IN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FOREIGN EXCHANGE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RATES </a:t>
            </a:r>
          </a:p>
        </p:txBody>
      </p:sp>
      <p:sp>
        <p:nvSpPr>
          <p:cNvPr id="346115" name="WordArt 3"/>
          <p:cNvSpPr>
            <a:spLocks noChangeArrowheads="1" noChangeShapeType="1" noTextEdit="1"/>
          </p:cNvSpPr>
          <p:nvPr/>
        </p:nvSpPr>
        <p:spPr bwMode="auto">
          <a:xfrm>
            <a:off x="4800600" y="1600200"/>
            <a:ext cx="327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IndAS-21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46116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457200" y="0"/>
            <a:ext cx="7848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400" b="1" dirty="0" smtClean="0"/>
          </a:p>
          <a:p>
            <a:pPr lvl="1" algn="ctr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400" b="1" dirty="0" err="1" smtClean="0"/>
              <a:t>IndAS</a:t>
            </a:r>
            <a:r>
              <a:rPr lang="en-US" sz="2400" b="1" dirty="0" smtClean="0"/>
              <a:t> </a:t>
            </a:r>
            <a:r>
              <a:rPr lang="en-US" sz="2400" b="1" dirty="0"/>
              <a:t>21 : The Effects of Changes in Foreign Exchange </a:t>
            </a:r>
            <a:r>
              <a:rPr lang="en-US" sz="2400" b="1" dirty="0" smtClean="0"/>
              <a:t>  Rates</a:t>
            </a:r>
            <a:endParaRPr lang="en-US" sz="2400" b="1" dirty="0"/>
          </a:p>
          <a:p>
            <a:pPr lvl="1" algn="ctr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400" b="1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/>
              <a:t> 	</a:t>
            </a:r>
            <a:r>
              <a:rPr lang="en-US" dirty="0" smtClean="0"/>
              <a:t> Foreign </a:t>
            </a:r>
            <a:r>
              <a:rPr lang="en-US" dirty="0"/>
              <a:t>Currency </a:t>
            </a:r>
            <a:r>
              <a:rPr lang="en-US" dirty="0" smtClean="0"/>
              <a:t>v/s </a:t>
            </a:r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 smtClean="0"/>
              <a:t>      Functional </a:t>
            </a:r>
            <a:r>
              <a:rPr lang="en-US" dirty="0"/>
              <a:t>Currency (FC) </a:t>
            </a:r>
            <a:r>
              <a:rPr lang="en-US" dirty="0" smtClean="0"/>
              <a:t>v/s </a:t>
            </a:r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 smtClean="0"/>
              <a:t>      Presentation Currency </a:t>
            </a:r>
            <a:r>
              <a:rPr lang="en-US" dirty="0"/>
              <a:t>(PC)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Definition :-</a:t>
            </a:r>
          </a:p>
          <a:p>
            <a:r>
              <a:rPr lang="en-US" i="1" dirty="0" smtClean="0"/>
              <a:t>	</a:t>
            </a:r>
            <a:r>
              <a:rPr lang="en-US" b="1" u="sng" dirty="0" smtClean="0"/>
              <a:t>Presentation currency</a:t>
            </a:r>
            <a:r>
              <a:rPr lang="en-US" i="1" dirty="0" smtClean="0"/>
              <a:t> is the currency in which the financial statements 	are presented</a:t>
            </a:r>
          </a:p>
          <a:p>
            <a:r>
              <a:rPr lang="en-US" i="1" dirty="0" smtClean="0"/>
              <a:t>	</a:t>
            </a:r>
            <a:r>
              <a:rPr lang="en-US" b="1" u="sng" dirty="0" smtClean="0"/>
              <a:t>Functional currency</a:t>
            </a:r>
            <a:r>
              <a:rPr lang="en-US" dirty="0" smtClean="0"/>
              <a:t> </a:t>
            </a:r>
            <a:r>
              <a:rPr lang="en-US" i="1" dirty="0" smtClean="0"/>
              <a:t>is the currency of the primary economic 	environment in which the entity operates</a:t>
            </a:r>
          </a:p>
          <a:p>
            <a:r>
              <a:rPr lang="en-US" i="1" dirty="0" smtClean="0"/>
              <a:t>	</a:t>
            </a:r>
            <a:r>
              <a:rPr lang="en-US" b="1" u="sng" dirty="0" smtClean="0"/>
              <a:t>Foreign currency</a:t>
            </a:r>
            <a:r>
              <a:rPr lang="en-US" b="1" dirty="0" smtClean="0"/>
              <a:t> </a:t>
            </a:r>
            <a:r>
              <a:rPr lang="en-US" i="1" dirty="0" smtClean="0"/>
              <a:t>is a currency other than the functional currency of the</a:t>
            </a:r>
          </a:p>
          <a:p>
            <a:r>
              <a:rPr lang="en-US" i="1" dirty="0" smtClean="0"/>
              <a:t>	entity</a:t>
            </a:r>
            <a:r>
              <a:rPr lang="en-US" dirty="0" smtClean="0"/>
              <a:t>.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/>
              <a:t> 	Determination of Functional Currency – Primary Economic 	Environment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/>
              <a:t>  	Exceptions –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8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/>
              <a:t>  IAS 39 – Derivatives / hedge</a:t>
            </a:r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dirty="0"/>
              <a:t>  IAS 7 – Cash Flow transactions for Foreign Operations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533400" y="609600"/>
            <a:ext cx="8001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b="1" dirty="0"/>
              <a:t> 	How to identify Functional Currency :  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b="1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Sales/Purchases - influenced by Country, Competitive forces,     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 Determine Sales Prices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Labour/Material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Funds and Financing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Currency in which funds from operations are retained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Integral or Non Integral Operations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Cash flows from Foreign Operations impacts entity’s cash flow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endParaRPr lang="en-US" sz="20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Cash flows of FO are self sufficient – does not require entity to    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343150" algn="l"/>
              </a:tabLst>
            </a:pPr>
            <a:r>
              <a:rPr lang="en-US" sz="2000" dirty="0"/>
              <a:t>      fund.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WordArt 2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609600" y="381000"/>
            <a:ext cx="78486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b="1" dirty="0"/>
              <a:t> 	</a:t>
            </a:r>
            <a:r>
              <a:rPr lang="en-US" sz="2200" dirty="0" smtClean="0"/>
              <a:t>In case of change in functional currency, apply translation procedures 	applicable </a:t>
            </a:r>
            <a:r>
              <a:rPr lang="en-US" sz="2200" b="1" dirty="0" smtClean="0"/>
              <a:t>to</a:t>
            </a:r>
            <a:r>
              <a:rPr lang="en-US" sz="2200" dirty="0" smtClean="0"/>
              <a:t> the new functional currency </a:t>
            </a:r>
            <a:r>
              <a:rPr lang="en-US" sz="2200" b="1" dirty="0" smtClean="0"/>
              <a:t>prospectively</a:t>
            </a:r>
            <a:r>
              <a:rPr lang="en-US" sz="2200" dirty="0" smtClean="0"/>
              <a:t> from the </a:t>
            </a:r>
            <a:r>
              <a:rPr lang="en-US" sz="2200" b="1" dirty="0" smtClean="0"/>
              <a:t>date of 	the change</a:t>
            </a:r>
            <a:r>
              <a:rPr lang="en-US" sz="2200" dirty="0" smtClean="0"/>
              <a:t>.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b="1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 	If FC is a currency of Hyperinflationary economy, first apply IAS 29 </a:t>
            </a:r>
            <a:r>
              <a:rPr lang="en-US" sz="2200" dirty="0" smtClean="0"/>
              <a:t> 	(restate Financial Statement) and </a:t>
            </a:r>
            <a:r>
              <a:rPr lang="en-US" sz="2200" dirty="0"/>
              <a:t>cannot avoid by changing FC.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b="1" dirty="0"/>
              <a:t> 	If PC = FC :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b="1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Initial Recognition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 	All transactions to be translated as per </a:t>
            </a:r>
            <a:r>
              <a:rPr lang="en-US" sz="2200" dirty="0" smtClean="0"/>
              <a:t>spot rate on date </a:t>
            </a:r>
            <a:r>
              <a:rPr lang="en-US" sz="2200" dirty="0"/>
              <a:t>of </a:t>
            </a:r>
            <a:r>
              <a:rPr lang="en-US" sz="2200" dirty="0" smtClean="0"/>
              <a:t>transaction</a:t>
            </a:r>
            <a:r>
              <a:rPr lang="en-US" sz="2200" dirty="0"/>
              <a:t>.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Average rate can be used provided it is does not fluctuate</a:t>
            </a:r>
          </a:p>
          <a:p>
            <a:pPr lvl="1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	significantly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762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 dirty="0" smtClean="0"/>
              <a:t>Subsequent </a:t>
            </a:r>
            <a:r>
              <a:rPr lang="en-US" sz="2400" b="1" dirty="0"/>
              <a:t>Recognition :</a:t>
            </a:r>
          </a:p>
          <a:p>
            <a:pPr lvl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b="1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/>
              <a:t> 	All monetary items to be translated at closing </a:t>
            </a:r>
            <a:r>
              <a:rPr lang="en-US" sz="2400" dirty="0" smtClean="0"/>
              <a:t>rate</a:t>
            </a:r>
            <a:endParaRPr lang="en-US" sz="2400" dirty="0"/>
          </a:p>
          <a:p>
            <a:pPr lvl="2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/>
              <a:t> 	Non Monetary items are to be translated as per the date of </a:t>
            </a:r>
            <a:r>
              <a:rPr lang="en-US" sz="2400" dirty="0" smtClean="0"/>
              <a:t>acquisition</a:t>
            </a:r>
            <a:r>
              <a:rPr lang="en-US" sz="2400" dirty="0"/>
              <a:t>. If revalued than the date </a:t>
            </a:r>
            <a:r>
              <a:rPr lang="en-US" sz="2400" dirty="0" smtClean="0"/>
              <a:t>of revaluation</a:t>
            </a:r>
            <a:r>
              <a:rPr lang="en-US" sz="2400" dirty="0"/>
              <a:t>. </a:t>
            </a:r>
          </a:p>
          <a:p>
            <a:pPr lvl="2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/>
              <a:t> 	Impairment of assets in FC may not be as per Foreign Currency </a:t>
            </a:r>
            <a:r>
              <a:rPr lang="en-US" sz="2400" dirty="0" smtClean="0"/>
              <a:t>or vise </a:t>
            </a:r>
            <a:r>
              <a:rPr lang="en-US" sz="2400" dirty="0"/>
              <a:t>versa.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381000" y="228600"/>
            <a:ext cx="80105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Exchange Difference : </a:t>
            </a:r>
          </a:p>
          <a:p>
            <a:pPr lvl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</a:t>
            </a:r>
            <a:r>
              <a:rPr lang="en-US" sz="2200" dirty="0" smtClean="0"/>
              <a:t>	For </a:t>
            </a:r>
            <a:r>
              <a:rPr lang="en-US" sz="2200" dirty="0"/>
              <a:t>hedge transactions : to OCI</a:t>
            </a:r>
          </a:p>
          <a:p>
            <a:pPr lvl="1"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</a:t>
            </a:r>
            <a:r>
              <a:rPr lang="en-US" sz="2200" dirty="0" smtClean="0"/>
              <a:t>	For </a:t>
            </a:r>
            <a:r>
              <a:rPr lang="en-US" sz="2200" dirty="0"/>
              <a:t>others : </a:t>
            </a:r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Net Foreign </a:t>
            </a:r>
            <a:r>
              <a:rPr lang="en-US" sz="2200" dirty="0" smtClean="0"/>
              <a:t>Operations (FO) </a:t>
            </a:r>
            <a:r>
              <a:rPr lang="en-US" sz="2200" dirty="0"/>
              <a:t>– OCI : When FO sold out, reclassify to 	P&amp;L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Monetary Items – P&amp;L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	Non Monetary Items – where the gains/losses related to assets 	are taken.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 	Conservative Principle not followed.</a:t>
            </a:r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2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200" dirty="0"/>
              <a:t>  	Changes in Functional Currency – Apply changes </a:t>
            </a:r>
            <a:r>
              <a:rPr lang="en-US" sz="2200" b="1" dirty="0"/>
              <a:t>prospectively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762000" y="527050"/>
            <a:ext cx="7772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b="1" dirty="0"/>
              <a:t> 	When PC is not the functional currency.</a:t>
            </a:r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b="1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b="1" dirty="0"/>
              <a:t> 	If under hyperinflationary economy :</a:t>
            </a:r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b="1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First apply </a:t>
            </a:r>
            <a:r>
              <a:rPr lang="en-US" dirty="0" err="1" smtClean="0"/>
              <a:t>IndAS</a:t>
            </a:r>
            <a:r>
              <a:rPr lang="en-US" dirty="0" smtClean="0"/>
              <a:t> </a:t>
            </a:r>
            <a:r>
              <a:rPr lang="en-US" dirty="0"/>
              <a:t>29 </a:t>
            </a:r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8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All assets/liabilities/income and expenditure to be translated 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 as per closing rate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800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Previous year figure comparatives not to be scaled as per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 index. To be translated without such indexation.</a:t>
            </a:r>
          </a:p>
          <a:p>
            <a:pPr lvl="2"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dirty="0"/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b="1" dirty="0"/>
              <a:t> 	Accounting treatment</a:t>
            </a:r>
          </a:p>
          <a:p>
            <a:pPr lvl="1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b="1" dirty="0"/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In FO – when eliminating intra group balances – P&amp;L</a:t>
            </a:r>
          </a:p>
          <a:p>
            <a:pPr lvl="2">
              <a:buFontTx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Others – OCI</a:t>
            </a: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762000" y="492125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b="1" dirty="0"/>
              <a:t> 	In other cases :</a:t>
            </a:r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700" b="1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All assets and liabilities as per closing rate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8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/>
              <a:t>    All income/expenditure as per transaction date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9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b="1" dirty="0"/>
              <a:t> 	Accounting treatment : Difference in 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Group 2"/>
          <p:cNvGraphicFramePr>
            <a:graphicFrameLocks noGrp="1"/>
          </p:cNvGraphicFramePr>
          <p:nvPr/>
        </p:nvGraphicFramePr>
        <p:xfrm>
          <a:off x="0" y="762001"/>
          <a:ext cx="9144000" cy="5577840"/>
        </p:xfrm>
        <a:graphic>
          <a:graphicData uri="http://schemas.openxmlformats.org/drawingml/2006/table">
            <a:tbl>
              <a:tblPr/>
              <a:tblGrid>
                <a:gridCol w="649433"/>
                <a:gridCol w="1808018"/>
                <a:gridCol w="3252355"/>
                <a:gridCol w="3434194"/>
              </a:tblGrid>
              <a:tr h="569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21 (The Effects of  Changes in Foreign Exchange Rates)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11 (The Effects of  Changes in Foreign Exchange Rates)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Based on functional currency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Based on the integral and non-integral foreign approach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Exchange Differences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Arising on net investment in a foreign operation :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  Separate FS – P&amp;L a/c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  CFS – OCI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Arising on net investment in a foreign operation :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Separate FS and CFS – Foreign Currency Translation Reserve (FCTR)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Functional/Reporting/Presentation Currency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Presentation Currency – currency in which FS are presented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Functional Currency – currency of the primary economic environment in which the entity operates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Reporting Currency – currency in which FS are presented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such concept as Functional Currency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Translation of financial statement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At the closing rate at the date of financial statement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Depends on classification of operations as integral and non-integral.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381000" y="1524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WordArt 2"/>
          <p:cNvSpPr>
            <a:spLocks noChangeArrowheads="1" noChangeShapeType="1" noTextEdit="1"/>
          </p:cNvSpPr>
          <p:nvPr/>
        </p:nvSpPr>
        <p:spPr bwMode="auto">
          <a:xfrm>
            <a:off x="5257800" y="3657600"/>
            <a:ext cx="3505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EVENTS AFTER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 REPORTING PERIOD</a:t>
            </a:r>
          </a:p>
        </p:txBody>
      </p:sp>
      <p:sp>
        <p:nvSpPr>
          <p:cNvPr id="297987" name="WordArt 3"/>
          <p:cNvSpPr>
            <a:spLocks noChangeArrowheads="1" noChangeShapeType="1" noTextEdit="1"/>
          </p:cNvSpPr>
          <p:nvPr/>
        </p:nvSpPr>
        <p:spPr bwMode="auto">
          <a:xfrm>
            <a:off x="5410200" y="2286000"/>
            <a:ext cx="327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IndAS-10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97988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297989" name="Picture 5" descr="MPj043950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724400" cy="4260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81000" y="762000"/>
            <a:ext cx="8382000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371600" algn="l"/>
                <a:tab pos="1828800" algn="l"/>
              </a:tabLst>
            </a:pPr>
            <a:r>
              <a:rPr lang="en-US" sz="2800" b="1" dirty="0" smtClean="0">
                <a:latin typeface="Times New Roman" pitchFamily="18" charset="0"/>
                <a:cs typeface="Arial" charset="0"/>
              </a:rPr>
              <a:t>IndAS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10 : Events after the Reporting Period</a:t>
            </a:r>
          </a:p>
          <a:p>
            <a:pPr algn="ctr">
              <a:tabLst>
                <a:tab pos="1371600" algn="l"/>
                <a:tab pos="1828800" algn="l"/>
              </a:tabLst>
            </a:pP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charset="0"/>
              </a:rPr>
              <a:t>  </a:t>
            </a:r>
            <a:r>
              <a:rPr lang="en-US" sz="2000" dirty="0">
                <a:cs typeface="Arial" pitchFamily="34" charset="0"/>
              </a:rPr>
              <a:t>Adjusting and Non adjusting Events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Condition existed prior to the end of the 	</a:t>
            </a:r>
            <a:r>
              <a:rPr lang="en-US" sz="2000" dirty="0" smtClean="0">
                <a:cs typeface="Arial" pitchFamily="34" charset="0"/>
              </a:rPr>
              <a:t>      </a:t>
            </a:r>
            <a:endParaRPr lang="en-US" sz="2000" dirty="0">
              <a:cs typeface="Arial" pitchFamily="34" charset="0"/>
            </a:endParaRPr>
          </a:p>
          <a:p>
            <a:pPr lvl="2"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  Accounting </a:t>
            </a:r>
            <a:r>
              <a:rPr lang="en-US" sz="2000" dirty="0" smtClean="0">
                <a:cs typeface="Arial" pitchFamily="34" charset="0"/>
              </a:rPr>
              <a:t>Period</a:t>
            </a: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Condition arose after the reporting period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Going </a:t>
            </a:r>
            <a:r>
              <a:rPr lang="en-US" sz="2000" dirty="0" smtClean="0">
                <a:cs typeface="Arial" pitchFamily="34" charset="0"/>
              </a:rPr>
              <a:t>Concern is an adjusting event</a:t>
            </a:r>
            <a:endParaRPr lang="en-US" sz="2000" dirty="0">
              <a:cs typeface="Arial" pitchFamily="34" charset="0"/>
            </a:endParaRP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</a:t>
            </a:r>
            <a:r>
              <a:rPr lang="en-US" sz="2000" dirty="0" err="1">
                <a:cs typeface="Arial" pitchFamily="34" charset="0"/>
              </a:rPr>
              <a:t>Authorisation</a:t>
            </a:r>
            <a:r>
              <a:rPr lang="en-US" sz="2000" dirty="0">
                <a:cs typeface="Arial" pitchFamily="34" charset="0"/>
              </a:rPr>
              <a:t> for Issue – Date</a:t>
            </a: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Non Adjusting Event – disclose in notes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>
              <a:cs typeface="Arial" pitchFamily="34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Dividend declared in AGM – non adjusting event </a:t>
            </a:r>
          </a:p>
          <a:p>
            <a:pPr lvl="2">
              <a:tabLst>
                <a:tab pos="1371600" algn="l"/>
                <a:tab pos="1828800" algn="l"/>
              </a:tabLst>
            </a:pPr>
            <a:r>
              <a:rPr lang="en-US" sz="2000" dirty="0">
                <a:cs typeface="Arial" pitchFamily="34" charset="0"/>
              </a:rPr>
              <a:t>    under </a:t>
            </a:r>
            <a:r>
              <a:rPr lang="en-US" sz="2000" dirty="0" smtClean="0">
                <a:cs typeface="Arial" pitchFamily="34" charset="0"/>
              </a:rPr>
              <a:t>IndAS.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010" name="Group 2"/>
          <p:cNvGraphicFramePr>
            <a:graphicFrameLocks noGrp="1"/>
          </p:cNvGraphicFramePr>
          <p:nvPr/>
        </p:nvGraphicFramePr>
        <p:xfrm>
          <a:off x="381000" y="1447800"/>
          <a:ext cx="8382000" cy="1402080"/>
        </p:xfrm>
        <a:graphic>
          <a:graphicData uri="http://schemas.openxmlformats.org/drawingml/2006/table">
            <a:tbl>
              <a:tblPr/>
              <a:tblGrid>
                <a:gridCol w="584200"/>
                <a:gridCol w="1624013"/>
                <a:gridCol w="3087687"/>
                <a:gridCol w="30861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10 (Events after the reporting period)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4 (Contingencies and Events occurring after BS Date)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Proposed Dividends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Non-adjusting event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Adjusting event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9027" name="Text Box 19"/>
          <p:cNvSpPr txBox="1">
            <a:spLocks noChangeArrowheads="1"/>
          </p:cNvSpPr>
          <p:nvPr/>
        </p:nvSpPr>
        <p:spPr bwMode="auto">
          <a:xfrm>
            <a:off x="381000" y="9810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876800" y="3352800"/>
            <a:ext cx="3962400" cy="2057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ACCOUNTING POLICIES, </a:t>
            </a:r>
          </a:p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CHANGES IN</a:t>
            </a:r>
          </a:p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ACCOUNTING ESTIMATES </a:t>
            </a:r>
          </a:p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AND ERRORS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5105400" y="1905000"/>
            <a:ext cx="327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IndAS-8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6" name="Picture 4" descr="MPj04384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j0435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720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81000" y="304800"/>
            <a:ext cx="8382000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371600" algn="l"/>
                <a:tab pos="1771650" algn="l"/>
              </a:tabLst>
            </a:pPr>
            <a:r>
              <a:rPr lang="en-US" sz="2800" b="1" dirty="0" smtClean="0">
                <a:cs typeface="Arial" charset="0"/>
              </a:rPr>
              <a:t>IndAS </a:t>
            </a:r>
            <a:r>
              <a:rPr lang="en-US" sz="2800" b="1" dirty="0">
                <a:cs typeface="Arial" charset="0"/>
              </a:rPr>
              <a:t>8 : Accounting Policies, Changes in Accounting </a:t>
            </a:r>
          </a:p>
          <a:p>
            <a:pPr>
              <a:tabLst>
                <a:tab pos="1371600" algn="l"/>
                <a:tab pos="1771650" algn="l"/>
              </a:tabLst>
            </a:pPr>
            <a:r>
              <a:rPr lang="en-US" sz="2800" b="1" dirty="0">
                <a:cs typeface="Arial" charset="0"/>
              </a:rPr>
              <a:t>Estimates and </a:t>
            </a:r>
            <a:r>
              <a:rPr lang="en-US" sz="2800" b="1" dirty="0" smtClean="0">
                <a:cs typeface="Arial" charset="0"/>
              </a:rPr>
              <a:t>Errors</a:t>
            </a:r>
          </a:p>
          <a:p>
            <a:pPr algn="ctr">
              <a:tabLst>
                <a:tab pos="1371600" algn="l"/>
                <a:tab pos="1771650" algn="l"/>
              </a:tabLst>
            </a:pPr>
            <a:endParaRPr lang="en-US" sz="2800" b="1" dirty="0">
              <a:latin typeface="Times New Roman" pitchFamily="18" charset="0"/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4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Changes in Policies</a:t>
            </a: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Changes in Estimates</a:t>
            </a: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Errors</a:t>
            </a:r>
            <a:endParaRPr lang="en-US" sz="2000" dirty="0"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Accounting Policies :  Relevant  Reliable Consistent </a:t>
            </a:r>
            <a:endParaRPr lang="en-US" sz="2000" dirty="0" smtClean="0">
              <a:cs typeface="Arial" charset="0"/>
            </a:endParaRPr>
          </a:p>
          <a:p>
            <a:pPr lvl="2">
              <a:tabLst>
                <a:tab pos="1371600" algn="l"/>
                <a:tab pos="1771650" algn="l"/>
              </a:tabLst>
            </a:pPr>
            <a:r>
              <a:rPr lang="en-US" sz="2000" dirty="0" smtClean="0">
                <a:cs typeface="Arial" charset="0"/>
              </a:rPr>
              <a:t>  – </a:t>
            </a:r>
            <a:r>
              <a:rPr lang="en-US" sz="2000" dirty="0">
                <a:cs typeface="Arial" charset="0"/>
              </a:rPr>
              <a:t>Framework</a:t>
            </a:r>
          </a:p>
          <a:p>
            <a:pPr>
              <a:buFontTx/>
              <a:buChar char="•"/>
              <a:tabLst>
                <a:tab pos="1371600" algn="l"/>
                <a:tab pos="1771650" algn="l"/>
              </a:tabLst>
            </a:pPr>
            <a:endParaRPr lang="en-US" sz="2000" dirty="0"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 Changes in Accounting Estimates vs Policies </a:t>
            </a: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 Conservative approach is not </a:t>
            </a:r>
            <a:r>
              <a:rPr lang="en-US" sz="2000" dirty="0" smtClean="0">
                <a:cs typeface="Arial" charset="0"/>
              </a:rPr>
              <a:t>fair</a:t>
            </a:r>
            <a:endParaRPr lang="en-US" sz="2000" dirty="0"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 Accounting Estimate – Current year </a:t>
            </a:r>
            <a:r>
              <a:rPr lang="en-US" sz="2000" dirty="0" smtClean="0">
                <a:cs typeface="Arial" charset="0"/>
              </a:rPr>
              <a:t>change</a:t>
            </a:r>
            <a:endParaRPr lang="en-US" sz="2000" dirty="0">
              <a:cs typeface="Arial" charset="0"/>
            </a:endParaRP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 Accounting Policies – Prospective subject to 	         </a:t>
            </a:r>
          </a:p>
          <a:p>
            <a:pPr lvl="2">
              <a:tabLst>
                <a:tab pos="1371600" algn="l"/>
                <a:tab pos="1771650" algn="l"/>
              </a:tabLst>
            </a:pPr>
            <a:r>
              <a:rPr lang="en-US" sz="2000" dirty="0">
                <a:cs typeface="Arial" charset="0"/>
              </a:rPr>
              <a:t>   exceptions (like voluntary application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pPr lvl="2">
              <a:buFontTx/>
              <a:buChar char="•"/>
              <a:tabLst>
                <a:tab pos="1371600" algn="l"/>
                <a:tab pos="1771650" algn="l"/>
              </a:tabLst>
            </a:pPr>
            <a:r>
              <a:rPr lang="en-US" sz="2000" dirty="0" smtClean="0">
                <a:cs typeface="Arial" charset="0"/>
              </a:rPr>
              <a:t>  No prior year adjustment in P&amp;L</a:t>
            </a:r>
            <a:endParaRPr lang="en-US" sz="20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1254125" y="1133475"/>
            <a:ext cx="72802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/>
            <a:endParaRPr lang="en-US" sz="2800" b="1" dirty="0"/>
          </a:p>
          <a:p>
            <a:pPr lvl="1"/>
            <a:endParaRPr lang="en-US" sz="2400" b="1" dirty="0"/>
          </a:p>
          <a:p>
            <a:pPr lvl="2">
              <a:buFontTx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Globalization </a:t>
            </a:r>
            <a:r>
              <a:rPr lang="en-US" sz="2400" dirty="0"/>
              <a:t>of Indian </a:t>
            </a:r>
            <a:r>
              <a:rPr lang="en-US" sz="2400" dirty="0" smtClean="0"/>
              <a:t>Economy</a:t>
            </a:r>
          </a:p>
          <a:p>
            <a:pPr lvl="2">
              <a:buFontTx/>
              <a:buChar char="•"/>
            </a:pPr>
            <a:endParaRPr lang="en-US" sz="2400" dirty="0"/>
          </a:p>
          <a:p>
            <a:pPr lvl="2">
              <a:buFontTx/>
              <a:buChar char="•"/>
            </a:pPr>
            <a:r>
              <a:rPr lang="en-US" sz="2400" dirty="0"/>
              <a:t>  Common Accounting Language</a:t>
            </a:r>
          </a:p>
          <a:p>
            <a:pPr lvl="2"/>
            <a:endParaRPr lang="en-US" sz="2400" dirty="0"/>
          </a:p>
          <a:p>
            <a:pPr lvl="2">
              <a:buFontTx/>
              <a:buChar char="•"/>
            </a:pPr>
            <a:r>
              <a:rPr lang="en-US" sz="2400" dirty="0"/>
              <a:t>  IFRS widely accepted world over</a:t>
            </a:r>
          </a:p>
          <a:p>
            <a:pPr lvl="2">
              <a:buFontTx/>
              <a:buChar char="•"/>
            </a:pPr>
            <a:endParaRPr lang="en-US" sz="2400" dirty="0"/>
          </a:p>
          <a:p>
            <a:pPr lvl="1"/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0" y="685800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/>
              <a:t>Why Convergence to IFRS ?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57200" y="1000366"/>
            <a:ext cx="8305800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  	Everything Ordinary – Nothing extra-ordinary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 	Restate to earliest period reported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	Materiality – subjective not objective : Influences 	      decisions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	Changes in Depreciation Method – Change of 	      </a:t>
            </a:r>
          </a:p>
          <a:p>
            <a:pPr lvl="3"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Estimate – Prospective</a:t>
            </a:r>
          </a:p>
          <a:p>
            <a:pPr lvl="2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 	</a:t>
            </a:r>
            <a:r>
              <a:rPr lang="en-US" sz="2000" b="1" dirty="0" smtClean="0">
                <a:cs typeface="Times New Roman" pitchFamily="18" charset="0"/>
              </a:rPr>
              <a:t>Problem Areas</a:t>
            </a:r>
          </a:p>
          <a:p>
            <a:pPr lvl="3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	What happens if a prior expenses is restated to 	       </a:t>
            </a:r>
          </a:p>
          <a:p>
            <a:pPr lvl="3"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earlier years and dividend declared now exceeds the amount of profit available ??</a:t>
            </a:r>
          </a:p>
          <a:p>
            <a:pPr>
              <a:buFontTx/>
              <a:buChar char="•"/>
              <a:tabLst>
                <a:tab pos="1371600" algn="l"/>
                <a:tab pos="1828800" algn="l"/>
              </a:tabLst>
            </a:pPr>
            <a:endParaRPr lang="en-US" sz="2000" dirty="0" smtClean="0">
              <a:cs typeface="Times New Roman" pitchFamily="18" charset="0"/>
            </a:endParaRPr>
          </a:p>
          <a:p>
            <a:pPr lvl="3">
              <a:buFontTx/>
              <a:buChar char="•"/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	Audit Report – books of accounts and profit and </a:t>
            </a:r>
          </a:p>
          <a:p>
            <a:pPr lvl="2">
              <a:tabLst>
                <a:tab pos="1371600" algn="l"/>
                <a:tab pos="1828800" algn="l"/>
              </a:tabLst>
            </a:pPr>
            <a:r>
              <a:rPr lang="en-US" sz="2000" dirty="0" smtClean="0">
                <a:cs typeface="Times New Roman" pitchFamily="18" charset="0"/>
              </a:rPr>
              <a:t>      loss account matching ??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85800" y="1600200"/>
            <a:ext cx="7879680" cy="177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►</a:t>
            </a:r>
            <a:r>
              <a:rPr lang="en-US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		Prior Period Adjustments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endParaRPr lang="en-US" sz="22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r>
              <a:rPr lang="en-US" sz="2200" dirty="0">
                <a:solidFill>
                  <a:srgbClr val="000000"/>
                </a:solidFill>
                <a:cs typeface="Arial" charset="0"/>
              </a:rPr>
              <a:t>►</a:t>
            </a:r>
            <a:r>
              <a:rPr lang="en-US" sz="22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		In accounts for YE 2010, following income/expenses 			relating to YE 2009 were observed :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endParaRPr lang="en-US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5122" name="Group 2"/>
          <p:cNvGraphicFramePr>
            <a:graphicFrameLocks noGrp="1"/>
          </p:cNvGraphicFramePr>
          <p:nvPr/>
        </p:nvGraphicFramePr>
        <p:xfrm>
          <a:off x="1524000" y="3733800"/>
          <a:ext cx="5113440" cy="1421430"/>
        </p:xfrm>
        <a:graphic>
          <a:graphicData uri="http://schemas.openxmlformats.org/drawingml/2006/table">
            <a:tbl>
              <a:tblPr/>
              <a:tblGrid>
                <a:gridCol w="3623040"/>
                <a:gridCol w="1490400"/>
              </a:tblGrid>
              <a:tr h="4738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Interest Income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8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Advertisement Expenses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-200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8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Prior Period (Expenses)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-100</a:t>
                      </a:r>
                    </a:p>
                  </a:txBody>
                  <a:tcPr marL="82944" marR="82944" marT="60353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/>
        </p:nvGraphicFramePr>
        <p:xfrm>
          <a:off x="414720" y="283710"/>
          <a:ext cx="8501760" cy="6185456"/>
        </p:xfrm>
        <a:graphic>
          <a:graphicData uri="http://schemas.openxmlformats.org/drawingml/2006/table">
            <a:tbl>
              <a:tblPr/>
              <a:tblGrid>
                <a:gridCol w="3070080"/>
                <a:gridCol w="1359360"/>
                <a:gridCol w="1357920"/>
                <a:gridCol w="1357920"/>
                <a:gridCol w="1356480"/>
              </a:tblGrid>
              <a:tr h="591903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Under Indian GAAP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Under IFRS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42127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2010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2009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2010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2009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Sales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800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800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Interest Income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Cost and other expenses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Advertisement Expenses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 before 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 after 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40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Prior Period Adjustments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-100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9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40</a:t>
                      </a:r>
                    </a:p>
                  </a:txBody>
                  <a:tcPr marL="82944" marR="82944" marT="49379" marB="4147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Group 1"/>
          <p:cNvGraphicFramePr>
            <a:graphicFrameLocks noGrp="1"/>
          </p:cNvGraphicFramePr>
          <p:nvPr/>
        </p:nvGraphicFramePr>
        <p:xfrm>
          <a:off x="414720" y="283710"/>
          <a:ext cx="8501760" cy="6185456"/>
        </p:xfrm>
        <a:graphic>
          <a:graphicData uri="http://schemas.openxmlformats.org/drawingml/2006/table">
            <a:tbl>
              <a:tblPr/>
              <a:tblGrid>
                <a:gridCol w="3070080"/>
                <a:gridCol w="1359360"/>
                <a:gridCol w="1357920"/>
                <a:gridCol w="1357920"/>
                <a:gridCol w="1356480"/>
              </a:tblGrid>
              <a:tr h="591903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Under Indian GAAP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Under IFRS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42127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2010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2009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2010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YE 2009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Sales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800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800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Interest Income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Cost and other expenses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Advertisement Expenses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700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900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 before 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300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60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 after tax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Prior Period Adjustments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-100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 marL="82944" marR="82944" marT="41476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92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Net Profit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140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200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LGC Sans" charset="0"/>
                          <a:cs typeface="DejaVu LGC Sans" charset="0"/>
                        </a:rPr>
                        <a:t>40</a:t>
                      </a:r>
                    </a:p>
                  </a:txBody>
                  <a:tcPr marL="82944" marR="82944" marT="49379" marB="41476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8" name="Group 2"/>
          <p:cNvGraphicFramePr>
            <a:graphicFrameLocks noGrp="1"/>
          </p:cNvGraphicFramePr>
          <p:nvPr/>
        </p:nvGraphicFramePr>
        <p:xfrm>
          <a:off x="381000" y="1295400"/>
          <a:ext cx="8382000" cy="3840480"/>
        </p:xfrm>
        <a:graphic>
          <a:graphicData uri="http://schemas.openxmlformats.org/drawingml/2006/table">
            <a:tbl>
              <a:tblPr/>
              <a:tblGrid>
                <a:gridCol w="585788"/>
                <a:gridCol w="1776412"/>
                <a:gridCol w="2933700"/>
                <a:gridCol w="30861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8 (Accounting Policies, Changes in Accounting Estimates and Errors)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5 (Net Profit or Loss for the Period, Prior Period Items and Changes in Accounting Policies)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Changes in Accounting Policies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Retrospective application by adjusting opening reserves for the earliest period presented and the other comparative amounts for each period presented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Prospectively/Retrospectively application - AS is silent ; hence option to entity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Errors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Retrospectively Restated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Separately disclosed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960" name="Text Box 24"/>
          <p:cNvSpPr txBox="1">
            <a:spLocks noChangeArrowheads="1"/>
          </p:cNvSpPr>
          <p:nvPr/>
        </p:nvSpPr>
        <p:spPr bwMode="auto">
          <a:xfrm>
            <a:off x="381000" y="8286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WordArt 2"/>
          <p:cNvSpPr>
            <a:spLocks noChangeArrowheads="1" noChangeShapeType="1" noTextEdit="1"/>
          </p:cNvSpPr>
          <p:nvPr/>
        </p:nvSpPr>
        <p:spPr bwMode="auto">
          <a:xfrm>
            <a:off x="4419600" y="3657600"/>
            <a:ext cx="4495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BUSINESS</a:t>
            </a:r>
          </a:p>
          <a:p>
            <a:pPr algn="ctr"/>
            <a:r>
              <a:rPr lang="en-IN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COMBINATION</a:t>
            </a:r>
          </a:p>
        </p:txBody>
      </p:sp>
      <p:sp>
        <p:nvSpPr>
          <p:cNvPr id="415747" name="WordArt 3"/>
          <p:cNvSpPr>
            <a:spLocks noChangeArrowheads="1" noChangeShapeType="1" noTextEdit="1"/>
          </p:cNvSpPr>
          <p:nvPr/>
        </p:nvSpPr>
        <p:spPr bwMode="auto">
          <a:xfrm>
            <a:off x="4876800" y="22860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IndAS-103</a:t>
            </a:r>
            <a:endParaRPr lang="en-IN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15748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415749" name="Picture 5" descr="j0437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114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1143000" y="685800"/>
            <a:ext cx="6858000" cy="353943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b="1" dirty="0">
                <a:cs typeface="Arial" charset="0"/>
              </a:rPr>
              <a:t>Introduction – Core Principle :</a:t>
            </a:r>
          </a:p>
          <a:p>
            <a:pPr algn="ctr">
              <a:tabLst>
                <a:tab pos="457200" algn="l"/>
              </a:tabLst>
            </a:pPr>
            <a:endParaRPr lang="en-US" sz="2800" b="1" dirty="0">
              <a:cs typeface="Arial" charset="0"/>
            </a:endParaRPr>
          </a:p>
          <a:p>
            <a:pPr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IFRS 3 </a:t>
            </a:r>
            <a:r>
              <a:rPr lang="en-US" sz="2400" dirty="0" smtClean="0">
                <a:cs typeface="Arial" charset="0"/>
              </a:rPr>
              <a:t>bringing </a:t>
            </a:r>
            <a:r>
              <a:rPr lang="en-US" sz="2400" dirty="0">
                <a:cs typeface="Arial" charset="0"/>
              </a:rPr>
              <a:t>the commercial substance </a:t>
            </a:r>
            <a:endParaRPr lang="en-US" sz="2400" dirty="0" smtClean="0">
              <a:cs typeface="Arial" charset="0"/>
            </a:endParaRPr>
          </a:p>
          <a:p>
            <a:pPr>
              <a:tabLst>
                <a:tab pos="457200" algn="l"/>
              </a:tabLst>
            </a:pPr>
            <a:r>
              <a:rPr lang="en-US" sz="2400" dirty="0" smtClean="0">
                <a:cs typeface="Arial" charset="0"/>
              </a:rPr>
              <a:t>merger </a:t>
            </a:r>
            <a:r>
              <a:rPr lang="en-US" sz="2400" dirty="0">
                <a:cs typeface="Arial" charset="0"/>
              </a:rPr>
              <a:t>/ acquisition / reverse merger in the books of the acquirer.  </a:t>
            </a:r>
            <a:endParaRPr lang="en-US" sz="2400" dirty="0" smtClean="0">
              <a:cs typeface="Arial" charset="0"/>
            </a:endParaRPr>
          </a:p>
          <a:p>
            <a:pPr>
              <a:tabLst>
                <a:tab pos="457200" algn="l"/>
              </a:tabLst>
            </a:pPr>
            <a:endParaRPr lang="en-US" sz="2400" dirty="0" smtClean="0">
              <a:cs typeface="Arial" charset="0"/>
            </a:endParaRPr>
          </a:p>
          <a:p>
            <a:pPr>
              <a:tabLst>
                <a:tab pos="457200" algn="l"/>
              </a:tabLst>
            </a:pPr>
            <a:r>
              <a:rPr lang="en-US" sz="2400" dirty="0" smtClean="0">
                <a:cs typeface="Arial" charset="0"/>
              </a:rPr>
              <a:t>This </a:t>
            </a:r>
            <a:r>
              <a:rPr lang="en-US" sz="2400" dirty="0">
                <a:cs typeface="Arial" charset="0"/>
              </a:rPr>
              <a:t>is a deviation from traditional accounting practice of recognition of assets / liabilities acquired at historic cost.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609600" y="584200"/>
            <a:ext cx="8077200" cy="541686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dirty="0">
                <a:cs typeface="Arial" charset="0"/>
              </a:rPr>
              <a:t>Key Definition – What is Business Combination ?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4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Business Combinations: </a:t>
            </a: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	The bringing together of separate entities or businesses into one reporting entity. Nearly all business combinations entail in an acquirer obtaining control of one or more </a:t>
            </a:r>
            <a:r>
              <a:rPr lang="en-US" sz="2200" dirty="0" err="1">
                <a:cs typeface="Arial" charset="0"/>
              </a:rPr>
              <a:t>acquirees</a:t>
            </a:r>
            <a:r>
              <a:rPr lang="en-US" sz="2200" dirty="0">
                <a:cs typeface="Arial" charset="0"/>
              </a:rPr>
              <a:t>.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Example :</a:t>
            </a: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One or more corporations become subsidiaries.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One company transfers its net assets to another.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Each company transfers its net assets to a newly formed company.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609600" y="762000"/>
            <a:ext cx="8077200" cy="36009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Scope Exclusion: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Formation of Joint Ventures (dealt with under </a:t>
            </a:r>
            <a:r>
              <a:rPr lang="en-US" sz="2200" dirty="0" err="1" smtClean="0">
                <a:cs typeface="Arial" charset="0"/>
              </a:rPr>
              <a:t>IndAS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>
                <a:cs typeface="Arial" charset="0"/>
              </a:rPr>
              <a:t>31).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BCs under common control, and that control is not transitory (A separate project in pipeline in lines with US GAAP).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The acquisition of an asset or a group of assets that does not constitute a business (since </a:t>
            </a:r>
            <a:r>
              <a:rPr lang="en-US" sz="2200" dirty="0" smtClean="0">
                <a:cs typeface="Arial" charset="0"/>
              </a:rPr>
              <a:t>not </a:t>
            </a:r>
            <a:r>
              <a:rPr lang="en-US" sz="2200" dirty="0">
                <a:cs typeface="Arial" charset="0"/>
              </a:rPr>
              <a:t>a business).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Line 2"/>
          <p:cNvSpPr>
            <a:spLocks noChangeShapeType="1"/>
          </p:cNvSpPr>
          <p:nvPr/>
        </p:nvSpPr>
        <p:spPr bwMode="auto">
          <a:xfrm>
            <a:off x="4495800" y="1814513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609600" y="304800"/>
            <a:ext cx="8077200" cy="1371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Arial" charset="0"/>
              </a:rPr>
              <a:t>Scope Exclusion: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800" b="1">
              <a:latin typeface="Times New Roman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Arial" charset="0"/>
              </a:rPr>
              <a:t>Example:</a:t>
            </a:r>
          </a:p>
          <a:p>
            <a:pPr marL="342900" indent="-342900">
              <a:tabLst>
                <a:tab pos="457200" algn="l"/>
              </a:tabLst>
            </a:pP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>
            <a:off x="1295400" y="2805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1752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Mr. X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(100 %)</a:t>
            </a:r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685800" y="3338513"/>
            <a:ext cx="121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 Ltd.</a:t>
            </a:r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7299325" y="2805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6477000" y="1981200"/>
            <a:ext cx="1600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Mr. Y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(100 %)</a:t>
            </a: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6689725" y="3338513"/>
            <a:ext cx="1235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B Ltd.</a:t>
            </a: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3870325" y="4633913"/>
            <a:ext cx="1235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C Ltd.</a:t>
            </a:r>
          </a:p>
        </p:txBody>
      </p:sp>
      <p:sp>
        <p:nvSpPr>
          <p:cNvPr id="451596" name="Line 12"/>
          <p:cNvSpPr>
            <a:spLocks noChangeShapeType="1"/>
          </p:cNvSpPr>
          <p:nvPr/>
        </p:nvSpPr>
        <p:spPr bwMode="auto">
          <a:xfrm>
            <a:off x="1905000" y="36576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1597" name="Line 13"/>
          <p:cNvSpPr>
            <a:spLocks noChangeShapeType="1"/>
          </p:cNvSpPr>
          <p:nvPr/>
        </p:nvSpPr>
        <p:spPr bwMode="auto">
          <a:xfrm flipH="1">
            <a:off x="5029200" y="36576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685800" y="5781675"/>
            <a:ext cx="297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Whether BC ?</a:t>
            </a:r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2286000" y="4343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(50%).</a:t>
            </a:r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54864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(50%).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990600" y="5181600"/>
            <a:ext cx="696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More than 100 countries, including the members of the European</a:t>
            </a:r>
          </a:p>
          <a:p>
            <a:r>
              <a:rPr lang="en-US" dirty="0"/>
              <a:t>Union and much of Asia, have already adopted and implemented</a:t>
            </a:r>
          </a:p>
          <a:p>
            <a:r>
              <a:rPr lang="en-US" dirty="0"/>
              <a:t>IFRS. Israel is adopting IFRS this year, with Chile and South Korea</a:t>
            </a:r>
          </a:p>
          <a:p>
            <a:r>
              <a:rPr lang="en-US" dirty="0"/>
              <a:t>set for 2009, Brazil for 2010, and Canada for 2011.</a:t>
            </a:r>
          </a:p>
        </p:txBody>
      </p:sp>
      <p:pic>
        <p:nvPicPr>
          <p:cNvPr id="245763" name="Picture 3" descr="ifrs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6934200" cy="47577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Line 2"/>
          <p:cNvSpPr>
            <a:spLocks noChangeShapeType="1"/>
          </p:cNvSpPr>
          <p:nvPr/>
        </p:nvSpPr>
        <p:spPr bwMode="auto">
          <a:xfrm>
            <a:off x="5029200" y="1814513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609600" y="304800"/>
            <a:ext cx="8077200" cy="1371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Arial" charset="0"/>
              </a:rPr>
              <a:t>Scope Exclusion: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800" b="1">
              <a:latin typeface="Times New Roman" pitchFamily="18" charset="0"/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Arial" charset="0"/>
              </a:rPr>
              <a:t>Example:</a:t>
            </a:r>
          </a:p>
          <a:p>
            <a:pPr marL="342900" indent="-342900">
              <a:tabLst>
                <a:tab pos="457200" algn="l"/>
              </a:tabLst>
            </a:pP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452612" name="Line 4"/>
          <p:cNvSpPr>
            <a:spLocks noChangeShapeType="1"/>
          </p:cNvSpPr>
          <p:nvPr/>
        </p:nvSpPr>
        <p:spPr bwMode="auto">
          <a:xfrm>
            <a:off x="1295400" y="2805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457200" y="1981200"/>
            <a:ext cx="1752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Mr. X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(100 %)</a:t>
            </a: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685800" y="3338513"/>
            <a:ext cx="121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 Ltd.</a:t>
            </a:r>
          </a:p>
        </p:txBody>
      </p:sp>
      <p:sp>
        <p:nvSpPr>
          <p:cNvPr id="452615" name="Line 7"/>
          <p:cNvSpPr>
            <a:spLocks noChangeShapeType="1"/>
          </p:cNvSpPr>
          <p:nvPr/>
        </p:nvSpPr>
        <p:spPr bwMode="auto">
          <a:xfrm>
            <a:off x="7908925" y="28051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7086600" y="1981200"/>
            <a:ext cx="1676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Mr. Y</a:t>
            </a:r>
          </a:p>
          <a:p>
            <a:pPr algn="ctr"/>
            <a:r>
              <a:rPr lang="en-US" sz="2400">
                <a:latin typeface="Times New Roman" pitchFamily="18" charset="0"/>
              </a:rPr>
              <a:t>(100 %)</a:t>
            </a: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7299325" y="3338513"/>
            <a:ext cx="1235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B Ltd.</a:t>
            </a:r>
          </a:p>
        </p:txBody>
      </p:sp>
      <p:sp>
        <p:nvSpPr>
          <p:cNvPr id="452618" name="Text Box 10"/>
          <p:cNvSpPr txBox="1">
            <a:spLocks noChangeArrowheads="1"/>
          </p:cNvSpPr>
          <p:nvPr/>
        </p:nvSpPr>
        <p:spPr bwMode="auto">
          <a:xfrm>
            <a:off x="4114800" y="4572000"/>
            <a:ext cx="1235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C Ltd.</a:t>
            </a:r>
          </a:p>
        </p:txBody>
      </p:sp>
      <p:sp>
        <p:nvSpPr>
          <p:cNvPr id="452619" name="Line 11"/>
          <p:cNvSpPr>
            <a:spLocks noChangeShapeType="1"/>
          </p:cNvSpPr>
          <p:nvPr/>
        </p:nvSpPr>
        <p:spPr bwMode="auto">
          <a:xfrm>
            <a:off x="1905000" y="3657600"/>
            <a:ext cx="2362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2620" name="Line 12"/>
          <p:cNvSpPr>
            <a:spLocks noChangeShapeType="1"/>
          </p:cNvSpPr>
          <p:nvPr/>
        </p:nvSpPr>
        <p:spPr bwMode="auto">
          <a:xfrm flipH="1">
            <a:off x="5257800" y="36576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2621" name="Text Box 13"/>
          <p:cNvSpPr txBox="1">
            <a:spLocks noChangeArrowheads="1"/>
          </p:cNvSpPr>
          <p:nvPr/>
        </p:nvSpPr>
        <p:spPr bwMode="auto">
          <a:xfrm>
            <a:off x="685800" y="5781675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Whether BC ?</a:t>
            </a:r>
          </a:p>
        </p:txBody>
      </p:sp>
      <p:sp>
        <p:nvSpPr>
          <p:cNvPr id="452622" name="Text Box 14"/>
          <p:cNvSpPr txBox="1">
            <a:spLocks noChangeArrowheads="1"/>
          </p:cNvSpPr>
          <p:nvPr/>
        </p:nvSpPr>
        <p:spPr bwMode="auto">
          <a:xfrm>
            <a:off x="2286000" y="4343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(75%).</a:t>
            </a:r>
          </a:p>
        </p:txBody>
      </p:sp>
      <p:sp>
        <p:nvSpPr>
          <p:cNvPr id="452623" name="Text Box 15"/>
          <p:cNvSpPr txBox="1">
            <a:spLocks noChangeArrowheads="1"/>
          </p:cNvSpPr>
          <p:nvPr/>
        </p:nvSpPr>
        <p:spPr bwMode="auto">
          <a:xfrm>
            <a:off x="60198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(25%).</a:t>
            </a:r>
          </a:p>
        </p:txBody>
      </p:sp>
      <p:sp>
        <p:nvSpPr>
          <p:cNvPr id="452624" name="Text Box 16"/>
          <p:cNvSpPr txBox="1">
            <a:spLocks noChangeArrowheads="1"/>
          </p:cNvSpPr>
          <p:nvPr/>
        </p:nvSpPr>
        <p:spPr bwMode="auto">
          <a:xfrm>
            <a:off x="2590800" y="2200275"/>
            <a:ext cx="4114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Acting in concert by agreement</a:t>
            </a:r>
          </a:p>
        </p:txBody>
      </p:sp>
      <p:sp>
        <p:nvSpPr>
          <p:cNvPr id="452625" name="Line 17"/>
          <p:cNvSpPr>
            <a:spLocks noChangeShapeType="1"/>
          </p:cNvSpPr>
          <p:nvPr/>
        </p:nvSpPr>
        <p:spPr bwMode="auto">
          <a:xfrm>
            <a:off x="22098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2626" name="Line 18"/>
          <p:cNvSpPr>
            <a:spLocks noChangeShapeType="1"/>
          </p:cNvSpPr>
          <p:nvPr/>
        </p:nvSpPr>
        <p:spPr bwMode="auto">
          <a:xfrm>
            <a:off x="6705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609600" y="646113"/>
            <a:ext cx="8077200" cy="55707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Key Requirements – Identifying Acquirer 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Identification of acquirer – </a:t>
            </a: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The acquirer is the combining entity that obtains control of the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other combining entities or businesses. This might be indicated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by the entity having some or all of the following 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	&gt; ½ the voting rights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	(incl. potential rights)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	Power to appoint /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	remove majority of board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609600" y="685800"/>
            <a:ext cx="8077200" cy="44935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Key Requirements – Identifying Acquirer 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Identification of acquirer – </a:t>
            </a: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Power to cast majority of votes at board meetings </a:t>
            </a:r>
          </a:p>
          <a:p>
            <a:pPr marL="800100" lvl="1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Ability to determine the selection of the management team</a:t>
            </a: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 err="1" smtClean="0">
                <a:cs typeface="Arial" charset="0"/>
              </a:rPr>
              <a:t>IndAS</a:t>
            </a:r>
            <a:r>
              <a:rPr lang="en-US" sz="2200" dirty="0" smtClean="0">
                <a:cs typeface="Arial" charset="0"/>
              </a:rPr>
              <a:t> 103 </a:t>
            </a:r>
            <a:r>
              <a:rPr lang="en-US" sz="2200" dirty="0">
                <a:cs typeface="Arial" charset="0"/>
              </a:rPr>
              <a:t>contains significant guidance on identifying the acquirer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(e.g. relative fair values)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609600" y="304800"/>
            <a:ext cx="8077200" cy="7635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Arial" charset="0"/>
              </a:rPr>
              <a:t>Key Requirements – Summary 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800" b="1">
              <a:latin typeface="Times New Roman" pitchFamily="18" charset="0"/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800" b="1">
              <a:latin typeface="Times New Roman" pitchFamily="18" charset="0"/>
              <a:cs typeface="Arial" charset="0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304800" y="1117600"/>
            <a:ext cx="3276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Method?</a:t>
            </a: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4419600" y="1117600"/>
            <a:ext cx="4267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Must be accounted for using the purchase method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304800" y="2184400"/>
            <a:ext cx="3276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Assets and liabilities acquired?</a:t>
            </a: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4419600" y="2184400"/>
            <a:ext cx="4267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Recognition of intangible assets and contingent liabilities at fair value at acquisition date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304800" y="3632200"/>
            <a:ext cx="3276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Goodwill?</a:t>
            </a: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4419600" y="3632200"/>
            <a:ext cx="4267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Not amortised but tested for impairment at least annually</a:t>
            </a:r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304800" y="4724400"/>
            <a:ext cx="3276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Negative goodwill?</a:t>
            </a: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56717" name="Text Box 13"/>
          <p:cNvSpPr txBox="1">
            <a:spLocks noChangeArrowheads="1"/>
          </p:cNvSpPr>
          <p:nvPr/>
        </p:nvSpPr>
        <p:spPr bwMode="auto">
          <a:xfrm>
            <a:off x="4419600" y="4724400"/>
            <a:ext cx="426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Recognised in </a:t>
            </a:r>
            <a:r>
              <a:rPr lang="en-US" sz="2000" dirty="0" smtClean="0">
                <a:latin typeface="Times New Roman" pitchFamily="18" charset="0"/>
              </a:rPr>
              <a:t>OCI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56718" name="Text Box 14"/>
          <p:cNvSpPr txBox="1">
            <a:spLocks noChangeArrowheads="1"/>
          </p:cNvSpPr>
          <p:nvPr/>
        </p:nvSpPr>
        <p:spPr bwMode="auto">
          <a:xfrm>
            <a:off x="304800" y="5842000"/>
            <a:ext cx="3276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Restructuring costs?</a:t>
            </a:r>
          </a:p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4419600" y="5842000"/>
            <a:ext cx="4267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Only recognised to the extent a liability of the </a:t>
            </a:r>
            <a:r>
              <a:rPr lang="en-US" sz="2000" dirty="0" err="1">
                <a:latin typeface="Times New Roman" pitchFamily="18" charset="0"/>
              </a:rPr>
              <a:t>acquiree</a:t>
            </a:r>
            <a:r>
              <a:rPr lang="en-US" sz="2000" dirty="0">
                <a:latin typeface="Times New Roman" pitchFamily="18" charset="0"/>
              </a:rPr>
              <a:t> exist at acquisition date</a:t>
            </a:r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3581400" y="1447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>
            <a:off x="3581400" y="26670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>
            <a:off x="3581400" y="3962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581400" y="51054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6724" name="Line 20"/>
          <p:cNvSpPr>
            <a:spLocks noChangeShapeType="1"/>
          </p:cNvSpPr>
          <p:nvPr/>
        </p:nvSpPr>
        <p:spPr bwMode="auto">
          <a:xfrm>
            <a:off x="3581400" y="61722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609600" y="609600"/>
            <a:ext cx="8077200" cy="387798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600" b="1" dirty="0">
                <a:cs typeface="Arial" charset="0"/>
              </a:rPr>
              <a:t>Key Requirements – (Intangible Assets identification</a:t>
            </a:r>
            <a:r>
              <a:rPr lang="en-US" sz="2600" b="1" dirty="0" smtClean="0">
                <a:cs typeface="Arial" charset="0"/>
              </a:rPr>
              <a:t>) :</a:t>
            </a:r>
            <a:endParaRPr lang="en-US" sz="26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400" dirty="0" smtClean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Intangible assets must be recognised as assets if they meet one 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of two criteria : 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The contractual-legal criterion or </a:t>
            </a:r>
          </a:p>
          <a:p>
            <a:pPr marL="342900" indent="-342900"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The </a:t>
            </a:r>
            <a:r>
              <a:rPr lang="en-US" sz="2200" dirty="0" smtClean="0">
                <a:cs typeface="Arial" charset="0"/>
              </a:rPr>
              <a:t>separable </a:t>
            </a:r>
            <a:r>
              <a:rPr lang="en-US" sz="2200" dirty="0">
                <a:cs typeface="Arial" charset="0"/>
              </a:rPr>
              <a:t>criterion (same as </a:t>
            </a:r>
            <a:r>
              <a:rPr lang="en-US" sz="2200" dirty="0" smtClean="0">
                <a:cs typeface="Arial" charset="0"/>
              </a:rPr>
              <a:t>IndAS-38</a:t>
            </a:r>
            <a:r>
              <a:rPr lang="en-US" sz="2200" dirty="0">
                <a:cs typeface="Arial" charset="0"/>
              </a:rPr>
              <a:t>) Intangible Assets).</a:t>
            </a:r>
          </a:p>
          <a:p>
            <a:pPr marL="342900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Line 2"/>
          <p:cNvSpPr>
            <a:spLocks noChangeShapeType="1"/>
          </p:cNvSpPr>
          <p:nvPr/>
        </p:nvSpPr>
        <p:spPr bwMode="auto">
          <a:xfrm>
            <a:off x="4826000" y="173355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81000" y="6096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Arial" charset="0"/>
              </a:rPr>
              <a:t>Key Requirements – (Intangible Assets identification) :</a:t>
            </a:r>
          </a:p>
        </p:txBody>
      </p: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152400" y="219075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Definition</a:t>
            </a:r>
          </a:p>
          <a:p>
            <a:pPr algn="ctr"/>
            <a:r>
              <a:rPr lang="en-US"/>
              <a:t>of an asset</a:t>
            </a:r>
          </a:p>
        </p:txBody>
      </p:sp>
      <p:sp>
        <p:nvSpPr>
          <p:cNvPr id="458760" name="AutoShape 8"/>
          <p:cNvSpPr>
            <a:spLocks/>
          </p:cNvSpPr>
          <p:nvPr/>
        </p:nvSpPr>
        <p:spPr bwMode="auto">
          <a:xfrm>
            <a:off x="1524000" y="173355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61" name="AutoShape 9"/>
          <p:cNvSpPr>
            <a:spLocks noChangeArrowheads="1"/>
          </p:cNvSpPr>
          <p:nvPr/>
        </p:nvSpPr>
        <p:spPr bwMode="auto">
          <a:xfrm>
            <a:off x="2844800" y="1733550"/>
            <a:ext cx="2667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Does the entity </a:t>
            </a:r>
          </a:p>
          <a:p>
            <a:pPr algn="ctr"/>
            <a:r>
              <a:rPr lang="en-US"/>
              <a:t>have control</a:t>
            </a:r>
          </a:p>
        </p:txBody>
      </p:sp>
      <p:sp>
        <p:nvSpPr>
          <p:cNvPr id="458763" name="Text Box 11"/>
          <p:cNvSpPr txBox="1">
            <a:spLocks noChangeArrowheads="1"/>
          </p:cNvSpPr>
          <p:nvPr/>
        </p:nvSpPr>
        <p:spPr bwMode="auto">
          <a:xfrm>
            <a:off x="2006600" y="22669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YES</a:t>
            </a:r>
          </a:p>
        </p:txBody>
      </p:sp>
      <p:sp>
        <p:nvSpPr>
          <p:cNvPr id="458764" name="Line 12"/>
          <p:cNvSpPr>
            <a:spLocks noChangeShapeType="1"/>
          </p:cNvSpPr>
          <p:nvPr/>
        </p:nvSpPr>
        <p:spPr bwMode="auto">
          <a:xfrm>
            <a:off x="5511800" y="21145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65" name="Text Box 13"/>
          <p:cNvSpPr txBox="1">
            <a:spLocks noChangeArrowheads="1"/>
          </p:cNvSpPr>
          <p:nvPr/>
        </p:nvSpPr>
        <p:spPr bwMode="auto">
          <a:xfrm>
            <a:off x="5572125" y="17478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58766" name="Text Box 14"/>
          <p:cNvSpPr txBox="1">
            <a:spLocks noChangeArrowheads="1"/>
          </p:cNvSpPr>
          <p:nvPr/>
        </p:nvSpPr>
        <p:spPr bwMode="auto">
          <a:xfrm>
            <a:off x="6273800" y="1900238"/>
            <a:ext cx="10604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Goddwill</a:t>
            </a:r>
          </a:p>
        </p:txBody>
      </p:sp>
      <p:sp>
        <p:nvSpPr>
          <p:cNvPr id="458767" name="Text Box 15"/>
          <p:cNvSpPr txBox="1">
            <a:spLocks noChangeArrowheads="1"/>
          </p:cNvSpPr>
          <p:nvPr/>
        </p:nvSpPr>
        <p:spPr bwMode="auto">
          <a:xfrm>
            <a:off x="7651750" y="1885950"/>
            <a:ext cx="11874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Expenses</a:t>
            </a:r>
          </a:p>
        </p:txBody>
      </p:sp>
      <p:sp>
        <p:nvSpPr>
          <p:cNvPr id="458768" name="Line 16"/>
          <p:cNvSpPr>
            <a:spLocks noChangeShapeType="1"/>
          </p:cNvSpPr>
          <p:nvPr/>
        </p:nvSpPr>
        <p:spPr bwMode="auto">
          <a:xfrm flipH="1">
            <a:off x="2616200" y="20383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69" name="Line 17"/>
          <p:cNvSpPr>
            <a:spLocks noChangeShapeType="1"/>
          </p:cNvSpPr>
          <p:nvPr/>
        </p:nvSpPr>
        <p:spPr bwMode="auto">
          <a:xfrm>
            <a:off x="2616200" y="20383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70" name="Line 18"/>
          <p:cNvSpPr>
            <a:spLocks noChangeShapeType="1"/>
          </p:cNvSpPr>
          <p:nvPr/>
        </p:nvSpPr>
        <p:spPr bwMode="auto">
          <a:xfrm>
            <a:off x="4826000" y="264795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71" name="AutoShape 19"/>
          <p:cNvSpPr>
            <a:spLocks noChangeArrowheads="1"/>
          </p:cNvSpPr>
          <p:nvPr/>
        </p:nvSpPr>
        <p:spPr bwMode="auto">
          <a:xfrm>
            <a:off x="2819400" y="2647950"/>
            <a:ext cx="2667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Is future economic</a:t>
            </a:r>
          </a:p>
          <a:p>
            <a:pPr algn="ctr"/>
            <a:r>
              <a:rPr lang="en-US"/>
              <a:t>benefits expected</a:t>
            </a:r>
          </a:p>
        </p:txBody>
      </p:sp>
      <p:sp>
        <p:nvSpPr>
          <p:cNvPr id="458772" name="Line 20"/>
          <p:cNvSpPr>
            <a:spLocks noChangeShapeType="1"/>
          </p:cNvSpPr>
          <p:nvPr/>
        </p:nvSpPr>
        <p:spPr bwMode="auto">
          <a:xfrm flipH="1">
            <a:off x="2616200" y="28765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77" name="Line 25"/>
          <p:cNvSpPr>
            <a:spLocks noChangeShapeType="1"/>
          </p:cNvSpPr>
          <p:nvPr/>
        </p:nvSpPr>
        <p:spPr bwMode="auto">
          <a:xfrm>
            <a:off x="5511800" y="3028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78" name="Text Box 26"/>
          <p:cNvSpPr txBox="1">
            <a:spLocks noChangeArrowheads="1"/>
          </p:cNvSpPr>
          <p:nvPr/>
        </p:nvSpPr>
        <p:spPr bwMode="auto">
          <a:xfrm>
            <a:off x="5572125" y="26622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58779" name="Text Box 27"/>
          <p:cNvSpPr txBox="1">
            <a:spLocks noChangeArrowheads="1"/>
          </p:cNvSpPr>
          <p:nvPr/>
        </p:nvSpPr>
        <p:spPr bwMode="auto">
          <a:xfrm>
            <a:off x="6273800" y="2814638"/>
            <a:ext cx="10604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Goddwill</a:t>
            </a:r>
          </a:p>
        </p:txBody>
      </p:sp>
      <p:sp>
        <p:nvSpPr>
          <p:cNvPr id="458780" name="Text Box 28"/>
          <p:cNvSpPr txBox="1">
            <a:spLocks noChangeArrowheads="1"/>
          </p:cNvSpPr>
          <p:nvPr/>
        </p:nvSpPr>
        <p:spPr bwMode="auto">
          <a:xfrm>
            <a:off x="7651750" y="2800350"/>
            <a:ext cx="11874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Expenses</a:t>
            </a:r>
          </a:p>
        </p:txBody>
      </p:sp>
      <p:sp>
        <p:nvSpPr>
          <p:cNvPr id="458781" name="Line 29"/>
          <p:cNvSpPr>
            <a:spLocks noChangeShapeType="1"/>
          </p:cNvSpPr>
          <p:nvPr/>
        </p:nvSpPr>
        <p:spPr bwMode="auto">
          <a:xfrm>
            <a:off x="4826000" y="3525838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82" name="Text Box 30"/>
          <p:cNvSpPr txBox="1">
            <a:spLocks noChangeArrowheads="1"/>
          </p:cNvSpPr>
          <p:nvPr/>
        </p:nvSpPr>
        <p:spPr bwMode="auto">
          <a:xfrm>
            <a:off x="95250" y="3333750"/>
            <a:ext cx="147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Definition of </a:t>
            </a:r>
          </a:p>
          <a:p>
            <a:pPr algn="ctr"/>
            <a:r>
              <a:rPr lang="en-US"/>
              <a:t>an intangible</a:t>
            </a:r>
          </a:p>
          <a:p>
            <a:pPr algn="ctr"/>
            <a:r>
              <a:rPr lang="en-US"/>
              <a:t> asset</a:t>
            </a:r>
          </a:p>
        </p:txBody>
      </p:sp>
      <p:sp>
        <p:nvSpPr>
          <p:cNvPr id="458783" name="AutoShape 31"/>
          <p:cNvSpPr>
            <a:spLocks/>
          </p:cNvSpPr>
          <p:nvPr/>
        </p:nvSpPr>
        <p:spPr bwMode="auto">
          <a:xfrm>
            <a:off x="1447800" y="3181350"/>
            <a:ext cx="533400" cy="990600"/>
          </a:xfrm>
          <a:prstGeom prst="leftBrace">
            <a:avLst>
              <a:gd name="adj1" fmla="val 154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84" name="AutoShape 32"/>
          <p:cNvSpPr>
            <a:spLocks noChangeArrowheads="1"/>
          </p:cNvSpPr>
          <p:nvPr/>
        </p:nvSpPr>
        <p:spPr bwMode="auto">
          <a:xfrm>
            <a:off x="2844800" y="3525838"/>
            <a:ext cx="2667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Is the asset</a:t>
            </a:r>
          </a:p>
          <a:p>
            <a:pPr algn="ctr"/>
            <a:r>
              <a:rPr lang="en-US"/>
              <a:t>separable</a:t>
            </a:r>
          </a:p>
        </p:txBody>
      </p:sp>
      <p:sp>
        <p:nvSpPr>
          <p:cNvPr id="458785" name="Text Box 33"/>
          <p:cNvSpPr txBox="1">
            <a:spLocks noChangeArrowheads="1"/>
          </p:cNvSpPr>
          <p:nvPr/>
        </p:nvSpPr>
        <p:spPr bwMode="auto">
          <a:xfrm>
            <a:off x="2006600" y="41719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YES</a:t>
            </a:r>
          </a:p>
        </p:txBody>
      </p:sp>
      <p:sp>
        <p:nvSpPr>
          <p:cNvPr id="458786" name="Line 34"/>
          <p:cNvSpPr>
            <a:spLocks noChangeShapeType="1"/>
          </p:cNvSpPr>
          <p:nvPr/>
        </p:nvSpPr>
        <p:spPr bwMode="auto">
          <a:xfrm>
            <a:off x="5511800" y="39068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87" name="Text Box 35"/>
          <p:cNvSpPr txBox="1">
            <a:spLocks noChangeArrowheads="1"/>
          </p:cNvSpPr>
          <p:nvPr/>
        </p:nvSpPr>
        <p:spPr bwMode="auto">
          <a:xfrm>
            <a:off x="5572125" y="34861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58788" name="Text Box 36"/>
          <p:cNvSpPr txBox="1">
            <a:spLocks noChangeArrowheads="1"/>
          </p:cNvSpPr>
          <p:nvPr/>
        </p:nvSpPr>
        <p:spPr bwMode="auto">
          <a:xfrm>
            <a:off x="6273800" y="3692525"/>
            <a:ext cx="10604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Goddwill</a:t>
            </a:r>
          </a:p>
        </p:txBody>
      </p:sp>
      <p:sp>
        <p:nvSpPr>
          <p:cNvPr id="458789" name="Text Box 37"/>
          <p:cNvSpPr txBox="1">
            <a:spLocks noChangeArrowheads="1"/>
          </p:cNvSpPr>
          <p:nvPr/>
        </p:nvSpPr>
        <p:spPr bwMode="auto">
          <a:xfrm>
            <a:off x="7651750" y="3678238"/>
            <a:ext cx="12001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     N/ A    </a:t>
            </a:r>
          </a:p>
        </p:txBody>
      </p:sp>
      <p:sp>
        <p:nvSpPr>
          <p:cNvPr id="458790" name="Line 38"/>
          <p:cNvSpPr>
            <a:spLocks noChangeShapeType="1"/>
          </p:cNvSpPr>
          <p:nvPr/>
        </p:nvSpPr>
        <p:spPr bwMode="auto">
          <a:xfrm flipH="1">
            <a:off x="2616200" y="3943350"/>
            <a:ext cx="20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92" name="Line 40"/>
          <p:cNvSpPr>
            <a:spLocks noChangeShapeType="1"/>
          </p:cNvSpPr>
          <p:nvPr/>
        </p:nvSpPr>
        <p:spPr bwMode="auto">
          <a:xfrm>
            <a:off x="4826000" y="4437063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793" name="AutoShape 41"/>
          <p:cNvSpPr>
            <a:spLocks noChangeArrowheads="1"/>
          </p:cNvSpPr>
          <p:nvPr/>
        </p:nvSpPr>
        <p:spPr bwMode="auto">
          <a:xfrm>
            <a:off x="2844800" y="4437063"/>
            <a:ext cx="2667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Can cost be </a:t>
            </a:r>
          </a:p>
          <a:p>
            <a:pPr algn="ctr"/>
            <a:r>
              <a:rPr lang="en-US"/>
              <a:t>measured reliably</a:t>
            </a:r>
          </a:p>
        </p:txBody>
      </p:sp>
      <p:sp>
        <p:nvSpPr>
          <p:cNvPr id="458794" name="Line 42"/>
          <p:cNvSpPr>
            <a:spLocks noChangeShapeType="1"/>
          </p:cNvSpPr>
          <p:nvPr/>
        </p:nvSpPr>
        <p:spPr bwMode="auto">
          <a:xfrm flipH="1">
            <a:off x="2616200" y="47053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95" name="Line 43"/>
          <p:cNvSpPr>
            <a:spLocks noChangeShapeType="1"/>
          </p:cNvSpPr>
          <p:nvPr/>
        </p:nvSpPr>
        <p:spPr bwMode="auto">
          <a:xfrm>
            <a:off x="5511800" y="47053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797" name="Text Box 45"/>
          <p:cNvSpPr txBox="1">
            <a:spLocks noChangeArrowheads="1"/>
          </p:cNvSpPr>
          <p:nvPr/>
        </p:nvSpPr>
        <p:spPr bwMode="auto">
          <a:xfrm>
            <a:off x="6273800" y="4491038"/>
            <a:ext cx="106045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Goddwill</a:t>
            </a:r>
          </a:p>
        </p:txBody>
      </p:sp>
      <p:sp>
        <p:nvSpPr>
          <p:cNvPr id="458798" name="Text Box 46"/>
          <p:cNvSpPr txBox="1">
            <a:spLocks noChangeArrowheads="1"/>
          </p:cNvSpPr>
          <p:nvPr/>
        </p:nvSpPr>
        <p:spPr bwMode="auto">
          <a:xfrm>
            <a:off x="7651750" y="4476750"/>
            <a:ext cx="12001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N/ A    </a:t>
            </a:r>
          </a:p>
        </p:txBody>
      </p:sp>
      <p:sp>
        <p:nvSpPr>
          <p:cNvPr id="458803" name="Line 51"/>
          <p:cNvSpPr>
            <a:spLocks noChangeShapeType="1"/>
          </p:cNvSpPr>
          <p:nvPr/>
        </p:nvSpPr>
        <p:spPr bwMode="auto">
          <a:xfrm>
            <a:off x="2616200" y="31813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04" name="Line 52"/>
          <p:cNvSpPr>
            <a:spLocks noChangeShapeType="1"/>
          </p:cNvSpPr>
          <p:nvPr/>
        </p:nvSpPr>
        <p:spPr bwMode="auto">
          <a:xfrm flipH="1">
            <a:off x="2616200" y="37147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05" name="Text Box 53"/>
          <p:cNvSpPr txBox="1">
            <a:spLocks noChangeArrowheads="1"/>
          </p:cNvSpPr>
          <p:nvPr/>
        </p:nvSpPr>
        <p:spPr bwMode="auto">
          <a:xfrm>
            <a:off x="2006600" y="32575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YES</a:t>
            </a:r>
          </a:p>
        </p:txBody>
      </p:sp>
      <p:sp>
        <p:nvSpPr>
          <p:cNvPr id="458806" name="AutoShape 54"/>
          <p:cNvSpPr>
            <a:spLocks/>
          </p:cNvSpPr>
          <p:nvPr/>
        </p:nvSpPr>
        <p:spPr bwMode="auto">
          <a:xfrm>
            <a:off x="1600200" y="4629150"/>
            <a:ext cx="381000" cy="1295400"/>
          </a:xfrm>
          <a:prstGeom prst="leftBrace">
            <a:avLst>
              <a:gd name="adj1" fmla="val 2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807" name="Text Box 55"/>
          <p:cNvSpPr txBox="1">
            <a:spLocks noChangeArrowheads="1"/>
          </p:cNvSpPr>
          <p:nvPr/>
        </p:nvSpPr>
        <p:spPr bwMode="auto">
          <a:xfrm>
            <a:off x="76200" y="5054600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Recognition </a:t>
            </a:r>
          </a:p>
          <a:p>
            <a:pPr algn="ctr"/>
            <a:r>
              <a:rPr lang="en-US"/>
              <a:t>– Criteria</a:t>
            </a:r>
          </a:p>
        </p:txBody>
      </p:sp>
      <p:sp>
        <p:nvSpPr>
          <p:cNvPr id="458808" name="Text Box 56"/>
          <p:cNvSpPr txBox="1">
            <a:spLocks noChangeArrowheads="1"/>
          </p:cNvSpPr>
          <p:nvPr/>
        </p:nvSpPr>
        <p:spPr bwMode="auto">
          <a:xfrm>
            <a:off x="5588000" y="43243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458809" name="Text Box 57"/>
          <p:cNvSpPr txBox="1">
            <a:spLocks noChangeArrowheads="1"/>
          </p:cNvSpPr>
          <p:nvPr/>
        </p:nvSpPr>
        <p:spPr bwMode="auto">
          <a:xfrm>
            <a:off x="2006600" y="51625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YES</a:t>
            </a:r>
          </a:p>
        </p:txBody>
      </p:sp>
      <p:sp>
        <p:nvSpPr>
          <p:cNvPr id="458810" name="Line 58"/>
          <p:cNvSpPr>
            <a:spLocks noChangeShapeType="1"/>
          </p:cNvSpPr>
          <p:nvPr/>
        </p:nvSpPr>
        <p:spPr bwMode="auto">
          <a:xfrm>
            <a:off x="4826000" y="539115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8811" name="AutoShape 59"/>
          <p:cNvSpPr>
            <a:spLocks noChangeArrowheads="1"/>
          </p:cNvSpPr>
          <p:nvPr/>
        </p:nvSpPr>
        <p:spPr bwMode="auto">
          <a:xfrm>
            <a:off x="2844800" y="5391150"/>
            <a:ext cx="2667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Is future economic</a:t>
            </a:r>
          </a:p>
          <a:p>
            <a:pPr algn="ctr"/>
            <a:r>
              <a:rPr lang="en-US"/>
              <a:t>benefits probable</a:t>
            </a:r>
          </a:p>
        </p:txBody>
      </p:sp>
      <p:sp>
        <p:nvSpPr>
          <p:cNvPr id="458812" name="Line 60"/>
          <p:cNvSpPr>
            <a:spLocks noChangeShapeType="1"/>
          </p:cNvSpPr>
          <p:nvPr/>
        </p:nvSpPr>
        <p:spPr bwMode="auto">
          <a:xfrm flipH="1">
            <a:off x="2616200" y="56959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13" name="Line 61"/>
          <p:cNvSpPr>
            <a:spLocks noChangeShapeType="1"/>
          </p:cNvSpPr>
          <p:nvPr/>
        </p:nvSpPr>
        <p:spPr bwMode="auto">
          <a:xfrm>
            <a:off x="5511800" y="56594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14" name="Text Box 62"/>
          <p:cNvSpPr txBox="1">
            <a:spLocks noChangeArrowheads="1"/>
          </p:cNvSpPr>
          <p:nvPr/>
        </p:nvSpPr>
        <p:spPr bwMode="auto">
          <a:xfrm>
            <a:off x="6219825" y="5445125"/>
            <a:ext cx="1247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Intangible </a:t>
            </a:r>
          </a:p>
          <a:p>
            <a:pPr algn="ctr"/>
            <a:r>
              <a:rPr lang="en-US"/>
              <a:t>asset</a:t>
            </a:r>
          </a:p>
        </p:txBody>
      </p:sp>
      <p:sp>
        <p:nvSpPr>
          <p:cNvPr id="458816" name="Text Box 64"/>
          <p:cNvSpPr txBox="1">
            <a:spLocks noChangeArrowheads="1"/>
          </p:cNvSpPr>
          <p:nvPr/>
        </p:nvSpPr>
        <p:spPr bwMode="auto">
          <a:xfrm>
            <a:off x="5486400" y="52530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458817" name="Line 65"/>
          <p:cNvSpPr>
            <a:spLocks noChangeShapeType="1"/>
          </p:cNvSpPr>
          <p:nvPr/>
        </p:nvSpPr>
        <p:spPr bwMode="auto">
          <a:xfrm>
            <a:off x="2616200" y="39433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18" name="Line 66"/>
          <p:cNvSpPr>
            <a:spLocks noChangeShapeType="1"/>
          </p:cNvSpPr>
          <p:nvPr/>
        </p:nvSpPr>
        <p:spPr bwMode="auto">
          <a:xfrm flipH="1">
            <a:off x="2590800" y="49339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19" name="Line 67"/>
          <p:cNvSpPr>
            <a:spLocks noChangeShapeType="1"/>
          </p:cNvSpPr>
          <p:nvPr/>
        </p:nvSpPr>
        <p:spPr bwMode="auto">
          <a:xfrm>
            <a:off x="2590800" y="49339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21" name="Line 69"/>
          <p:cNvSpPr>
            <a:spLocks noChangeShapeType="1"/>
          </p:cNvSpPr>
          <p:nvPr/>
        </p:nvSpPr>
        <p:spPr bwMode="auto">
          <a:xfrm flipH="1">
            <a:off x="2590800" y="31813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58823" name="Text Box 71"/>
          <p:cNvSpPr txBox="1">
            <a:spLocks noChangeArrowheads="1"/>
          </p:cNvSpPr>
          <p:nvPr/>
        </p:nvSpPr>
        <p:spPr bwMode="auto">
          <a:xfrm>
            <a:off x="7696200" y="5426075"/>
            <a:ext cx="1247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Intangible </a:t>
            </a:r>
          </a:p>
          <a:p>
            <a:pPr algn="ctr"/>
            <a:r>
              <a:rPr lang="en-US"/>
              <a:t>asset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04800" y="685800"/>
            <a:ext cx="8686800" cy="63401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dirty="0">
                <a:cs typeface="Arial" charset="0"/>
              </a:rPr>
              <a:t>Key Requirements – Intangible Assets identification :</a:t>
            </a:r>
          </a:p>
          <a:p>
            <a:pPr marL="342900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b="1" dirty="0">
                <a:cs typeface="Arial" charset="0"/>
              </a:rPr>
              <a:t>Eg. of intangible asset recognised by companies under </a:t>
            </a:r>
            <a:r>
              <a:rPr lang="en-US" sz="2200" b="1" dirty="0" smtClean="0">
                <a:cs typeface="Arial" charset="0"/>
              </a:rPr>
              <a:t>IndAS 103:</a:t>
            </a:r>
            <a:endParaRPr lang="en-US" sz="2200" b="1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2200" b="1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 smtClean="0">
                <a:cs typeface="Arial" charset="0"/>
              </a:rPr>
              <a:t>Favorable </a:t>
            </a:r>
            <a:r>
              <a:rPr lang="en-US" sz="2200" dirty="0">
                <a:cs typeface="Arial" charset="0"/>
              </a:rPr>
              <a:t>Operating leases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Vessel purchase options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Freight related contracts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“Order backlog”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Vessel new </a:t>
            </a:r>
            <a:r>
              <a:rPr lang="en-US" sz="2200" dirty="0" smtClean="0">
                <a:cs typeface="Arial" charset="0"/>
              </a:rPr>
              <a:t>building </a:t>
            </a:r>
            <a:r>
              <a:rPr lang="en-US" sz="2200" dirty="0">
                <a:cs typeface="Arial" charset="0"/>
              </a:rPr>
              <a:t>and </a:t>
            </a:r>
            <a:r>
              <a:rPr lang="en-US" sz="2200" dirty="0" err="1">
                <a:cs typeface="Arial" charset="0"/>
              </a:rPr>
              <a:t>purch</a:t>
            </a:r>
            <a:r>
              <a:rPr lang="en-US" sz="2200" dirty="0">
                <a:cs typeface="Arial" charset="0"/>
              </a:rPr>
              <a:t>. Cont. (not yet delivered or paid)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Customer lists/customer relationships</a:t>
            </a: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endParaRPr lang="en-US" sz="2200" dirty="0">
              <a:cs typeface="Arial" charset="0"/>
            </a:endParaRPr>
          </a:p>
          <a:p>
            <a:pPr marL="342900" indent="-342900">
              <a:buFontTx/>
              <a:buChar char="-"/>
              <a:tabLst>
                <a:tab pos="457200" algn="l"/>
              </a:tabLst>
            </a:pPr>
            <a:r>
              <a:rPr lang="en-US" sz="2200" dirty="0">
                <a:cs typeface="Arial" charset="0"/>
              </a:rPr>
              <a:t>Vessel pool concepts</a:t>
            </a:r>
          </a:p>
          <a:p>
            <a:pPr marL="342900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838200" y="457200"/>
            <a:ext cx="7543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Arial" charset="0"/>
              </a:rPr>
              <a:t>Key Requirements – Step Acquisition :</a:t>
            </a: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228600" y="1279525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imes New Roman" pitchFamily="18" charset="0"/>
              </a:rPr>
              <a:t>  Increases in ownership interest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228600" y="1905000"/>
            <a:ext cx="1981200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</a:rPr>
              <a:t>Apply :</a:t>
            </a:r>
          </a:p>
          <a:p>
            <a:pPr algn="ctr"/>
            <a:endParaRPr lang="en-US" sz="400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IndAS </a:t>
            </a:r>
            <a:r>
              <a:rPr lang="en-US" sz="1600" dirty="0">
                <a:latin typeface="Times New Roman" pitchFamily="18" charset="0"/>
              </a:rPr>
              <a:t>28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IndAS 109/39</a:t>
            </a:r>
            <a:endParaRPr lang="en-US" sz="1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IndAS 107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2514600" y="1905000"/>
            <a:ext cx="3505200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</a:rPr>
              <a:t>Business Combination-FIRS 3: :</a:t>
            </a:r>
          </a:p>
          <a:p>
            <a:pPr algn="ctr"/>
            <a:endParaRPr lang="en-US" sz="400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Fair Value existing holding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Fair Value acquired net assets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</a:rPr>
              <a:t> Calculate Goodwill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6400800" y="1908175"/>
            <a:ext cx="2362200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400" b="1">
              <a:latin typeface="Times New Roman" pitchFamily="18" charset="0"/>
            </a:endParaRPr>
          </a:p>
          <a:p>
            <a:r>
              <a:rPr lang="en-US" sz="1600" b="1">
                <a:latin typeface="Times New Roman" pitchFamily="18" charset="0"/>
              </a:rPr>
              <a:t>Equity Transaction :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No Adjustment to </a:t>
            </a:r>
          </a:p>
          <a:p>
            <a:r>
              <a:rPr lang="en-US" sz="1600">
                <a:latin typeface="Times New Roman" pitchFamily="18" charset="0"/>
              </a:rPr>
              <a:t>  Goodwill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No P&amp;L Gain/ Loss</a:t>
            </a:r>
          </a:p>
        </p:txBody>
      </p:sp>
      <p:sp>
        <p:nvSpPr>
          <p:cNvPr id="463881" name="Line 9"/>
          <p:cNvSpPr>
            <a:spLocks noChangeShapeType="1"/>
          </p:cNvSpPr>
          <p:nvPr/>
        </p:nvSpPr>
        <p:spPr bwMode="auto">
          <a:xfrm>
            <a:off x="1143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63885" name="Text Box 13"/>
          <p:cNvSpPr txBox="1">
            <a:spLocks noChangeArrowheads="1"/>
          </p:cNvSpPr>
          <p:nvPr/>
        </p:nvSpPr>
        <p:spPr bwMode="auto">
          <a:xfrm>
            <a:off x="238125" y="4006850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Initial </a:t>
            </a:r>
          </a:p>
          <a:p>
            <a:pPr algn="ctr"/>
            <a:r>
              <a:rPr lang="en-US"/>
              <a:t>Investment</a:t>
            </a:r>
          </a:p>
        </p:txBody>
      </p:sp>
      <p:sp>
        <p:nvSpPr>
          <p:cNvPr id="463886" name="Line 14"/>
          <p:cNvSpPr>
            <a:spLocks noChangeShapeType="1"/>
          </p:cNvSpPr>
          <p:nvPr/>
        </p:nvSpPr>
        <p:spPr bwMode="auto">
          <a:xfrm>
            <a:off x="413385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63888" name="Text Box 16"/>
          <p:cNvSpPr txBox="1">
            <a:spLocks noChangeArrowheads="1"/>
          </p:cNvSpPr>
          <p:nvPr/>
        </p:nvSpPr>
        <p:spPr bwMode="auto">
          <a:xfrm>
            <a:off x="3228975" y="4006850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Control </a:t>
            </a:r>
          </a:p>
          <a:p>
            <a:pPr algn="ctr"/>
            <a:r>
              <a:rPr lang="en-US"/>
              <a:t>Obtained</a:t>
            </a:r>
          </a:p>
        </p:txBody>
      </p:sp>
      <p:sp>
        <p:nvSpPr>
          <p:cNvPr id="463890" name="AutoShape 18"/>
          <p:cNvSpPr>
            <a:spLocks noChangeArrowheads="1"/>
          </p:cNvSpPr>
          <p:nvPr/>
        </p:nvSpPr>
        <p:spPr bwMode="auto">
          <a:xfrm>
            <a:off x="2743200" y="3733800"/>
            <a:ext cx="4114800" cy="1066800"/>
          </a:xfrm>
          <a:prstGeom prst="curvedDownArrow">
            <a:avLst>
              <a:gd name="adj1" fmla="val 15750"/>
              <a:gd name="adj2" fmla="val 18603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3891" name="AutoShape 19"/>
          <p:cNvSpPr>
            <a:spLocks noChangeArrowheads="1"/>
          </p:cNvSpPr>
          <p:nvPr/>
        </p:nvSpPr>
        <p:spPr bwMode="auto">
          <a:xfrm>
            <a:off x="228600" y="3733800"/>
            <a:ext cx="2590800" cy="838200"/>
          </a:xfrm>
          <a:prstGeom prst="curvedDownArrow">
            <a:avLst>
              <a:gd name="adj1" fmla="val 12335"/>
              <a:gd name="adj2" fmla="val 14907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3892" name="Line 20"/>
          <p:cNvSpPr>
            <a:spLocks noChangeShapeType="1"/>
          </p:cNvSpPr>
          <p:nvPr/>
        </p:nvSpPr>
        <p:spPr bwMode="auto">
          <a:xfrm>
            <a:off x="76200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6867525" y="4006850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Buy further</a:t>
            </a:r>
          </a:p>
          <a:p>
            <a:pPr algn="ctr"/>
            <a:r>
              <a:rPr lang="en-US"/>
              <a:t>Minorities</a:t>
            </a:r>
          </a:p>
        </p:txBody>
      </p:sp>
      <p:sp>
        <p:nvSpPr>
          <p:cNvPr id="463894" name="AutoShape 22"/>
          <p:cNvSpPr>
            <a:spLocks noChangeArrowheads="1"/>
          </p:cNvSpPr>
          <p:nvPr/>
        </p:nvSpPr>
        <p:spPr bwMode="auto">
          <a:xfrm>
            <a:off x="6705600" y="3733800"/>
            <a:ext cx="2590800" cy="838200"/>
          </a:xfrm>
          <a:prstGeom prst="curvedDownArrow">
            <a:avLst>
              <a:gd name="adj1" fmla="val 12335"/>
              <a:gd name="adj2" fmla="val 14907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3895" name="Line 23"/>
          <p:cNvSpPr>
            <a:spLocks noChangeShapeType="1"/>
          </p:cNvSpPr>
          <p:nvPr/>
        </p:nvSpPr>
        <p:spPr bwMode="auto">
          <a:xfrm>
            <a:off x="304800" y="4953000"/>
            <a:ext cx="853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463896" name="Text Box 24"/>
          <p:cNvSpPr txBox="1">
            <a:spLocks noChangeArrowheads="1"/>
          </p:cNvSpPr>
          <p:nvPr/>
        </p:nvSpPr>
        <p:spPr bwMode="auto">
          <a:xfrm>
            <a:off x="1752600" y="5394325"/>
            <a:ext cx="6019800" cy="701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Obtaining control is a significant economic event that triggers remeasurement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533400" y="762000"/>
            <a:ext cx="7543800" cy="409342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dirty="0">
                <a:cs typeface="Arial" charset="0"/>
              </a:rPr>
              <a:t>Key Requirements – First Time Adopter :</a:t>
            </a: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 algn="ctr">
              <a:tabLst>
                <a:tab pos="457200" algn="l"/>
              </a:tabLst>
            </a:pPr>
            <a:endParaRPr lang="en-US" sz="800" b="1" dirty="0">
              <a:cs typeface="Arial" charset="0"/>
            </a:endParaRP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A first time adopter may elect not to apply </a:t>
            </a:r>
            <a:r>
              <a:rPr lang="en-US" sz="2400" dirty="0" smtClean="0">
                <a:cs typeface="Arial" charset="0"/>
              </a:rPr>
              <a:t>IndAS 103 </a:t>
            </a:r>
            <a:r>
              <a:rPr lang="en-US" sz="2400" dirty="0">
                <a:cs typeface="Arial" charset="0"/>
              </a:rPr>
              <a:t>retrospectively to past business combinations.</a:t>
            </a: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If a first time adopter restates any business combination to comply with </a:t>
            </a:r>
            <a:r>
              <a:rPr lang="en-US" sz="2400" dirty="0" smtClean="0">
                <a:cs typeface="Arial" charset="0"/>
              </a:rPr>
              <a:t>IndAS 103</a:t>
            </a:r>
            <a:endParaRPr lang="en-US" sz="2400" dirty="0">
              <a:cs typeface="Arial" charset="0"/>
            </a:endParaRP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800100" lvl="1" indent="-342900">
              <a:buFontTx/>
              <a:buChar char="•"/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It shall restate all later business combinations</a:t>
            </a:r>
          </a:p>
          <a:p>
            <a:pPr marL="800100" lvl="1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421653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800" b="1" dirty="0" smtClean="0">
                <a:cs typeface="Arial" charset="0"/>
              </a:rPr>
              <a:t>IndAS 103 </a:t>
            </a:r>
            <a:r>
              <a:rPr lang="en-US" sz="2800" b="1" dirty="0">
                <a:cs typeface="Arial" charset="0"/>
              </a:rPr>
              <a:t>: Business </a:t>
            </a:r>
            <a:r>
              <a:rPr lang="en-US" sz="2800" b="1" dirty="0" smtClean="0">
                <a:cs typeface="Arial" charset="0"/>
              </a:rPr>
              <a:t>Combinations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en-US" sz="2400" dirty="0" smtClean="0">
                <a:cs typeface="Arial" charset="0"/>
              </a:rPr>
              <a:t>	</a:t>
            </a:r>
          </a:p>
          <a:p>
            <a:pPr marL="342900" indent="-342900" algn="ctr">
              <a:buFontTx/>
              <a:buAutoNum type="alphaLcParenR"/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Even Intangibles not recognized earlier can be now 	            recognized – for instance internally generated brands.</a:t>
            </a:r>
          </a:p>
          <a:p>
            <a:pPr marL="342900" indent="-342900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8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</a:t>
            </a:r>
            <a:r>
              <a:rPr lang="en-US" sz="2400" dirty="0" smtClean="0">
                <a:cs typeface="Arial" charset="0"/>
              </a:rPr>
              <a:t>b)  </a:t>
            </a:r>
            <a:r>
              <a:rPr lang="en-US" sz="2400" dirty="0">
                <a:cs typeface="Arial" charset="0"/>
              </a:rPr>
              <a:t>Exceptions to recognition and measurement principles – 	      Deferred Tax – Potential tax effects of temporary 	      	      differences/Employee Benefits – as per relevant </a:t>
            </a:r>
            <a:r>
              <a:rPr lang="en-US" sz="2400" dirty="0" smtClean="0">
                <a:cs typeface="Arial" charset="0"/>
              </a:rPr>
              <a:t>IndAS</a:t>
            </a:r>
            <a:endParaRPr lang="en-US" sz="24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endParaRPr lang="en-US" sz="800" dirty="0">
              <a:cs typeface="Arial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	</a:t>
            </a:r>
            <a:r>
              <a:rPr lang="en-US" sz="2400" dirty="0" smtClean="0">
                <a:cs typeface="Arial" charset="0"/>
              </a:rPr>
              <a:t>c) </a:t>
            </a:r>
            <a:r>
              <a:rPr lang="en-US" sz="2400" dirty="0">
                <a:cs typeface="Arial" charset="0"/>
              </a:rPr>
              <a:t>	Bargain purchases - Negative Goodwill – </a:t>
            </a:r>
            <a:r>
              <a:rPr lang="en-US" sz="2400" dirty="0" smtClean="0">
                <a:cs typeface="Arial" charset="0"/>
              </a:rPr>
              <a:t>OCI  </a:t>
            </a:r>
            <a:r>
              <a:rPr lang="en-US" sz="2400" dirty="0">
                <a:cs typeface="Arial" charset="0"/>
              </a:rPr>
              <a:t>- 		      reassess all identified assets and liabilities</a:t>
            </a:r>
          </a:p>
          <a:p>
            <a:pPr marL="342900" indent="-342900">
              <a:tabLst>
                <a:tab pos="457200" algn="l"/>
              </a:tabLst>
            </a:pPr>
            <a:endParaRPr lang="en-US" sz="8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762000"/>
            <a:ext cx="80772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800" b="1" dirty="0" smtClean="0"/>
              <a:t>Journey of IFRS</a:t>
            </a:r>
            <a:endParaRPr lang="en-US" sz="2800" b="1" dirty="0"/>
          </a:p>
          <a:p>
            <a:pPr lvl="1"/>
            <a:endParaRPr lang="en-US" sz="2400" b="1" dirty="0"/>
          </a:p>
          <a:p>
            <a:pPr lvl="2">
              <a:buFontTx/>
              <a:buChar char="•"/>
            </a:pPr>
            <a:r>
              <a:rPr lang="en-US" sz="2400" dirty="0"/>
              <a:t>  Board for IASC established in </a:t>
            </a:r>
            <a:r>
              <a:rPr lang="en-US" sz="2400" dirty="0" smtClean="0"/>
              <a:t>1973</a:t>
            </a:r>
            <a:endParaRPr lang="en-US" sz="2400" dirty="0"/>
          </a:p>
          <a:p>
            <a:pPr lvl="2">
              <a:buFontTx/>
              <a:buChar char="•"/>
            </a:pPr>
            <a:r>
              <a:rPr lang="en-US" sz="2400" dirty="0"/>
              <a:t>  </a:t>
            </a:r>
            <a:r>
              <a:rPr lang="en-US" sz="2400" dirty="0" smtClean="0"/>
              <a:t>In force - IAS </a:t>
            </a:r>
            <a:r>
              <a:rPr lang="en-US" sz="2400" dirty="0"/>
              <a:t>– </a:t>
            </a:r>
            <a:r>
              <a:rPr lang="en-US" sz="2400" dirty="0" smtClean="0"/>
              <a:t>24 and IFRS 15 total 39 number </a:t>
            </a:r>
            <a:r>
              <a:rPr lang="en-US" sz="2400" dirty="0"/>
              <a:t>till </a:t>
            </a:r>
            <a:r>
              <a:rPr lang="en-US" sz="2400" dirty="0" smtClean="0"/>
              <a:t>date</a:t>
            </a:r>
            <a:endParaRPr lang="en-US" sz="2400" dirty="0"/>
          </a:p>
          <a:p>
            <a:pPr lvl="2">
              <a:buFontTx/>
              <a:buChar char="•"/>
            </a:pPr>
            <a:r>
              <a:rPr lang="en-US" sz="2400" dirty="0"/>
              <a:t>  Interpretations issued by SAC (Standards  Advisory </a:t>
            </a:r>
            <a:r>
              <a:rPr lang="en-US" sz="2400" dirty="0" smtClean="0"/>
              <a:t> Committee)</a:t>
            </a:r>
            <a:endParaRPr lang="en-US" sz="2400" dirty="0"/>
          </a:p>
          <a:p>
            <a:pPr lvl="2">
              <a:buFontTx/>
              <a:buChar char="•"/>
            </a:pPr>
            <a:r>
              <a:rPr lang="en-US" sz="2400" dirty="0"/>
              <a:t>  In 2001, IASC replaced by IASB</a:t>
            </a:r>
          </a:p>
          <a:p>
            <a:pPr lvl="1">
              <a:buFontTx/>
              <a:buChar char="•"/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14 member committee from all parts of world – 9 required to </a:t>
            </a:r>
            <a:r>
              <a:rPr lang="en-US" sz="2400" dirty="0" smtClean="0"/>
              <a:t>pass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Modified IAS </a:t>
            </a:r>
            <a:r>
              <a:rPr lang="en-US" sz="2400" dirty="0" smtClean="0"/>
              <a:t>substantially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New Standards – New Series – </a:t>
            </a:r>
            <a:r>
              <a:rPr lang="en-US" sz="2400" dirty="0" smtClean="0"/>
              <a:t>IFRS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 smtClean="0"/>
              <a:t>  </a:t>
            </a:r>
            <a:r>
              <a:rPr lang="en-US" sz="2400" dirty="0"/>
              <a:t>Interpretations issued – IFRIC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99" name="Group 35"/>
          <p:cNvGraphicFramePr>
            <a:graphicFrameLocks noGrp="1"/>
          </p:cNvGraphicFramePr>
          <p:nvPr/>
        </p:nvGraphicFramePr>
        <p:xfrm>
          <a:off x="381000" y="1371600"/>
          <a:ext cx="8382000" cy="4206240"/>
        </p:xfrm>
        <a:graphic>
          <a:graphicData uri="http://schemas.openxmlformats.org/drawingml/2006/table">
            <a:tbl>
              <a:tblPr/>
              <a:tblGrid>
                <a:gridCol w="573088"/>
                <a:gridCol w="1593850"/>
                <a:gridCol w="2868612"/>
                <a:gridCol w="3346450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IndAS–103 – BC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14 –Accounting for Amalgamation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Recording of Assets, Liabilities &amp; Reserves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Purchase Method ;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Acquirer to be identified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Common Control mergers allowed under Pooling of Interest Method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Under Purchase method : fair value or at book values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Under Pooling of Interest Method : Carrying amounts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Goodwill Amortisation in subsequent period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to amortise but to test for impairment on year to year basis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Under Purchase method –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amortise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 not exceeding 5 years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specific provision for Goodwill on acquisition of subsidiary.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3.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Contingent consideration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Consideration may include contingent consideration. Changes to contingent consideration resulting from events after the end of the reporting period recognised in profit &amp; loss.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specific guidance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898" name="Text Box 34"/>
          <p:cNvSpPr txBox="1">
            <a:spLocks noChangeArrowheads="1"/>
          </p:cNvSpPr>
          <p:nvPr/>
        </p:nvSpPr>
        <p:spPr bwMode="auto">
          <a:xfrm>
            <a:off x="381000" y="904875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ef64cce-790b-4e7d-86ff-4494d1da4069image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3999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56388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CA Kusai Goawala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kusai@gkdj.in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9823140520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143000" y="1752600"/>
            <a:ext cx="72802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</a:pPr>
            <a:r>
              <a:rPr lang="en-US" sz="2400" dirty="0"/>
              <a:t>  Framework</a:t>
            </a:r>
          </a:p>
          <a:p>
            <a:pPr lvl="2">
              <a:buFontTx/>
              <a:buChar char="•"/>
            </a:pPr>
            <a:r>
              <a:rPr lang="en-US" dirty="0"/>
              <a:t>  </a:t>
            </a:r>
            <a:r>
              <a:rPr lang="en-US" sz="2400" dirty="0"/>
              <a:t>Substance over form</a:t>
            </a:r>
          </a:p>
          <a:p>
            <a:pPr lvl="1"/>
            <a:r>
              <a:rPr lang="en-US" sz="2400" dirty="0"/>
              <a:t>  </a:t>
            </a:r>
          </a:p>
          <a:p>
            <a:pPr lvl="1">
              <a:buFontTx/>
              <a:buChar char="•"/>
            </a:pPr>
            <a:r>
              <a:rPr lang="en-US" sz="2400" dirty="0"/>
              <a:t>Arrangement :</a:t>
            </a:r>
          </a:p>
          <a:p>
            <a:pPr lvl="1"/>
            <a:endParaRPr lang="en-US" sz="800" dirty="0"/>
          </a:p>
          <a:p>
            <a:pPr lvl="2">
              <a:buFontTx/>
              <a:buChar char="•"/>
            </a:pPr>
            <a:r>
              <a:rPr lang="en-US" sz="2400" dirty="0"/>
              <a:t>  Main Standard</a:t>
            </a:r>
          </a:p>
          <a:p>
            <a:pPr lvl="1">
              <a:buFontTx/>
              <a:buChar char="•"/>
            </a:pPr>
            <a:endParaRPr lang="en-US" sz="800" dirty="0"/>
          </a:p>
          <a:p>
            <a:pPr lvl="2">
              <a:buFontTx/>
              <a:buChar char="•"/>
            </a:pPr>
            <a:r>
              <a:rPr lang="en-US" sz="2400" dirty="0"/>
              <a:t>  BC  = Basis for Conclusion</a:t>
            </a:r>
          </a:p>
          <a:p>
            <a:pPr lvl="1"/>
            <a:endParaRPr lang="en-US" sz="800" dirty="0"/>
          </a:p>
          <a:p>
            <a:pPr lvl="2">
              <a:buFontTx/>
              <a:buChar char="•"/>
            </a:pPr>
            <a:r>
              <a:rPr lang="en-US" sz="2400" dirty="0"/>
              <a:t>  AG = Application Guidance</a:t>
            </a:r>
          </a:p>
          <a:p>
            <a:pPr lvl="1"/>
            <a:endParaRPr lang="en-US" sz="800" dirty="0"/>
          </a:p>
          <a:p>
            <a:pPr lvl="2">
              <a:buFontTx/>
              <a:buChar char="•"/>
            </a:pPr>
            <a:r>
              <a:rPr lang="en-US" sz="2400" dirty="0"/>
              <a:t>  IG  = Implementation Guidelines</a:t>
            </a:r>
          </a:p>
          <a:p>
            <a:pPr lvl="1"/>
            <a:endParaRPr lang="en-US" sz="800" dirty="0"/>
          </a:p>
          <a:p>
            <a:pPr lvl="2">
              <a:buFontTx/>
              <a:buChar char="•"/>
            </a:pPr>
            <a:r>
              <a:rPr lang="en-US" sz="2400" dirty="0"/>
              <a:t>  IE = Illustrative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1066800" y="1676400"/>
            <a:ext cx="74898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</a:t>
            </a:r>
            <a:r>
              <a:rPr lang="en-US" sz="2400" dirty="0" smtClean="0"/>
              <a:t>	Entire </a:t>
            </a:r>
            <a:r>
              <a:rPr lang="en-US" sz="2400" dirty="0"/>
              <a:t>Europe converged to IFRS</a:t>
            </a:r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</a:t>
            </a:r>
            <a:r>
              <a:rPr lang="en-US" sz="2400" dirty="0" smtClean="0"/>
              <a:t>	US </a:t>
            </a:r>
            <a:r>
              <a:rPr lang="en-US" sz="2400" dirty="0"/>
              <a:t>already permits IFRS to Non US </a:t>
            </a:r>
            <a:r>
              <a:rPr lang="en-US" sz="2400" dirty="0" err="1"/>
              <a:t>holdco</a:t>
            </a:r>
            <a:r>
              <a:rPr lang="en-US" sz="2400" dirty="0"/>
              <a:t> </a:t>
            </a:r>
            <a:r>
              <a:rPr lang="en-US" sz="2400" dirty="0" smtClean="0"/>
              <a:t>having              operations </a:t>
            </a:r>
            <a:r>
              <a:rPr lang="en-US" sz="2400" dirty="0"/>
              <a:t>in US</a:t>
            </a:r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 </a:t>
            </a:r>
            <a:r>
              <a:rPr lang="en-US" sz="2400" dirty="0" smtClean="0"/>
              <a:t>	Road </a:t>
            </a:r>
            <a:r>
              <a:rPr lang="en-US" sz="2400" dirty="0"/>
              <a:t>map of US to converge to IFRS over a </a:t>
            </a:r>
            <a:r>
              <a:rPr lang="en-US" sz="2400" dirty="0" smtClean="0"/>
              <a:t>period</a:t>
            </a:r>
            <a:r>
              <a:rPr lang="en-US" sz="2400" dirty="0"/>
              <a:t>	</a:t>
            </a:r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	IFRS </a:t>
            </a:r>
            <a:r>
              <a:rPr lang="en-US" sz="2400" dirty="0"/>
              <a:t>vs US GAAP</a:t>
            </a:r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Principle </a:t>
            </a:r>
            <a:r>
              <a:rPr lang="en-US" sz="2400" dirty="0"/>
              <a:t>based vs Rule based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533400" y="1600200"/>
            <a:ext cx="80168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</a:t>
            </a:r>
            <a:r>
              <a:rPr lang="en-US" sz="2400" dirty="0" smtClean="0"/>
              <a:t>12 new Standards compared </a:t>
            </a:r>
            <a:r>
              <a:rPr lang="en-US" sz="2400" dirty="0"/>
              <a:t>to Indian GAAP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Several AS are replicated from IFRS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All standards </a:t>
            </a:r>
            <a:r>
              <a:rPr lang="en-US" sz="2400" dirty="0" smtClean="0"/>
              <a:t>is made </a:t>
            </a:r>
            <a:r>
              <a:rPr lang="en-US" sz="2400" dirty="0"/>
              <a:t>applicable at one time 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 rather than phase wise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In order to be IFRS compliant country it is not 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 required to make SME comply.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>  Two options – Primary and Alternative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457200" y="304800"/>
            <a:ext cx="801687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1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400" b="1" dirty="0" smtClean="0"/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r>
              <a:rPr lang="en-US" sz="2400" b="1" dirty="0" smtClean="0"/>
              <a:t> </a:t>
            </a:r>
            <a:r>
              <a:rPr lang="en-US" sz="2400" b="1" dirty="0"/>
              <a:t>Indian Convergence Road Map :</a:t>
            </a:r>
          </a:p>
          <a:p>
            <a:pPr lvl="1">
              <a:tabLst>
                <a:tab pos="914400" algn="l"/>
                <a:tab pos="1371600" algn="l"/>
                <a:tab pos="1828800" algn="l"/>
              </a:tabLst>
            </a:pPr>
            <a:endParaRPr lang="en-US" sz="1000" b="1" dirty="0"/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 smtClean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IFRS modified to suit Indian conditions  </a:t>
            </a:r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000" dirty="0" smtClean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39 </a:t>
            </a:r>
            <a:r>
              <a:rPr lang="en-US" sz="2000" dirty="0" err="1" smtClean="0"/>
              <a:t>IndAS</a:t>
            </a:r>
            <a:r>
              <a:rPr lang="en-US" sz="2000" dirty="0" smtClean="0"/>
              <a:t> notified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000" dirty="0" smtClean="0"/>
          </a:p>
          <a:p>
            <a:pPr lvl="2">
              <a:buFontTx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 Retrospective implications will impact 31.3.2015 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   accounts</a:t>
            </a:r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000" dirty="0" smtClean="0"/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 Once an entity applies </a:t>
            </a:r>
            <a:r>
              <a:rPr lang="en-US" sz="2000" dirty="0" err="1" smtClean="0"/>
              <a:t>IndAS</a:t>
            </a:r>
            <a:r>
              <a:rPr lang="en-US" sz="2000" dirty="0" smtClean="0"/>
              <a:t>, it shall continue forever  even if criteria subsequently not met.</a:t>
            </a:r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000" dirty="0" smtClean="0"/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  Indian Holding Co – Foreign Subsidiary/JV/Associates</a:t>
            </a:r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000" dirty="0" smtClean="0"/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r>
              <a:rPr lang="en-US" sz="2000" dirty="0" smtClean="0"/>
              <a:t>   Foreign Holdco – Indian Subsidiary/JV/Associates</a:t>
            </a:r>
          </a:p>
          <a:p>
            <a:pPr lvl="2"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</a:tabLst>
            </a:pPr>
            <a:endParaRPr lang="en-US" sz="2400" dirty="0" smtClean="0"/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endParaRPr lang="en-US" sz="2400" dirty="0" smtClean="0"/>
          </a:p>
          <a:p>
            <a:pPr lvl="2"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368</TotalTime>
  <Words>2163</Words>
  <Application>Microsoft Office PowerPoint</Application>
  <PresentationFormat>On-screen Show (4:3)</PresentationFormat>
  <Paragraphs>774</Paragraphs>
  <Slides>51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ROAD MAP APPLICABILITY OF Ind AS</vt:lpstr>
      <vt:lpstr>Slide 11</vt:lpstr>
      <vt:lpstr> IndAS 19 – Overview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Applicability</dc:title>
  <dc:creator>User</dc:creator>
  <cp:lastModifiedBy>KUSAI</cp:lastModifiedBy>
  <cp:revision>213</cp:revision>
  <dcterms:created xsi:type="dcterms:W3CDTF">2006-08-16T00:00:00Z</dcterms:created>
  <dcterms:modified xsi:type="dcterms:W3CDTF">2015-07-10T04:55:12Z</dcterms:modified>
</cp:coreProperties>
</file>