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8"/>
  </p:notesMasterIdLst>
  <p:sldIdLst>
    <p:sldId id="475" r:id="rId2"/>
    <p:sldId id="608" r:id="rId3"/>
    <p:sldId id="669" r:id="rId4"/>
    <p:sldId id="609" r:id="rId5"/>
    <p:sldId id="610" r:id="rId6"/>
    <p:sldId id="611" r:id="rId7"/>
    <p:sldId id="607" r:id="rId8"/>
    <p:sldId id="516" r:id="rId9"/>
    <p:sldId id="563" r:id="rId10"/>
    <p:sldId id="564" r:id="rId11"/>
    <p:sldId id="565" r:id="rId12"/>
    <p:sldId id="481" r:id="rId13"/>
    <p:sldId id="562" r:id="rId14"/>
    <p:sldId id="520" r:id="rId15"/>
    <p:sldId id="518" r:id="rId16"/>
    <p:sldId id="621" r:id="rId17"/>
    <p:sldId id="519" r:id="rId18"/>
    <p:sldId id="568" r:id="rId19"/>
    <p:sldId id="569" r:id="rId20"/>
    <p:sldId id="517" r:id="rId21"/>
    <p:sldId id="503" r:id="rId22"/>
    <p:sldId id="575" r:id="rId23"/>
    <p:sldId id="485" r:id="rId24"/>
    <p:sldId id="487" r:id="rId25"/>
    <p:sldId id="576" r:id="rId26"/>
    <p:sldId id="581" r:id="rId27"/>
    <p:sldId id="583" r:id="rId28"/>
    <p:sldId id="584" r:id="rId29"/>
    <p:sldId id="585" r:id="rId30"/>
    <p:sldId id="624" r:id="rId31"/>
    <p:sldId id="625" r:id="rId32"/>
    <p:sldId id="626" r:id="rId33"/>
    <p:sldId id="627" r:id="rId34"/>
    <p:sldId id="628" r:id="rId35"/>
    <p:sldId id="630" r:id="rId36"/>
    <p:sldId id="631" r:id="rId37"/>
    <p:sldId id="504" r:id="rId38"/>
    <p:sldId id="540" r:id="rId39"/>
    <p:sldId id="541" r:id="rId40"/>
    <p:sldId id="650" r:id="rId41"/>
    <p:sldId id="530" r:id="rId42"/>
    <p:sldId id="547" r:id="rId43"/>
    <p:sldId id="554" r:id="rId44"/>
    <p:sldId id="555" r:id="rId45"/>
    <p:sldId id="636" r:id="rId46"/>
    <p:sldId id="637" r:id="rId47"/>
    <p:sldId id="638" r:id="rId48"/>
    <p:sldId id="639" r:id="rId49"/>
    <p:sldId id="640" r:id="rId50"/>
    <p:sldId id="641" r:id="rId51"/>
    <p:sldId id="642" r:id="rId52"/>
    <p:sldId id="643" r:id="rId53"/>
    <p:sldId id="644" r:id="rId54"/>
    <p:sldId id="645" r:id="rId55"/>
    <p:sldId id="647" r:id="rId56"/>
    <p:sldId id="648" r:id="rId57"/>
    <p:sldId id="649" r:id="rId58"/>
    <p:sldId id="632" r:id="rId59"/>
    <p:sldId id="633" r:id="rId60"/>
    <p:sldId id="634" r:id="rId61"/>
    <p:sldId id="635" r:id="rId62"/>
    <p:sldId id="651" r:id="rId63"/>
    <p:sldId id="653" r:id="rId64"/>
    <p:sldId id="655" r:id="rId65"/>
    <p:sldId id="656" r:id="rId66"/>
    <p:sldId id="657" r:id="rId67"/>
    <p:sldId id="658" r:id="rId68"/>
    <p:sldId id="660" r:id="rId69"/>
    <p:sldId id="661" r:id="rId70"/>
    <p:sldId id="662" r:id="rId71"/>
    <p:sldId id="663" r:id="rId72"/>
    <p:sldId id="664" r:id="rId73"/>
    <p:sldId id="665" r:id="rId74"/>
    <p:sldId id="666" r:id="rId75"/>
    <p:sldId id="667" r:id="rId76"/>
    <p:sldId id="668" r:id="rId7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E09BEAF-D6FF-4D52-8B28-352D60D0B451}">
          <p14:sldIdLst>
            <p14:sldId id="475"/>
            <p14:sldId id="608"/>
            <p14:sldId id="669"/>
            <p14:sldId id="609"/>
            <p14:sldId id="610"/>
            <p14:sldId id="611"/>
            <p14:sldId id="607"/>
            <p14:sldId id="516"/>
            <p14:sldId id="563"/>
            <p14:sldId id="564"/>
            <p14:sldId id="565"/>
            <p14:sldId id="481"/>
            <p14:sldId id="562"/>
            <p14:sldId id="520"/>
            <p14:sldId id="518"/>
            <p14:sldId id="621"/>
            <p14:sldId id="519"/>
            <p14:sldId id="568"/>
            <p14:sldId id="569"/>
            <p14:sldId id="517"/>
            <p14:sldId id="503"/>
            <p14:sldId id="575"/>
            <p14:sldId id="485"/>
            <p14:sldId id="487"/>
            <p14:sldId id="576"/>
            <p14:sldId id="581"/>
            <p14:sldId id="583"/>
            <p14:sldId id="584"/>
            <p14:sldId id="585"/>
            <p14:sldId id="624"/>
            <p14:sldId id="625"/>
            <p14:sldId id="626"/>
            <p14:sldId id="627"/>
            <p14:sldId id="628"/>
            <p14:sldId id="630"/>
            <p14:sldId id="631"/>
            <p14:sldId id="504"/>
            <p14:sldId id="540"/>
            <p14:sldId id="541"/>
            <p14:sldId id="650"/>
            <p14:sldId id="530"/>
            <p14:sldId id="547"/>
            <p14:sldId id="554"/>
            <p14:sldId id="555"/>
            <p14:sldId id="636"/>
            <p14:sldId id="637"/>
            <p14:sldId id="638"/>
            <p14:sldId id="639"/>
            <p14:sldId id="640"/>
            <p14:sldId id="641"/>
            <p14:sldId id="642"/>
            <p14:sldId id="643"/>
            <p14:sldId id="644"/>
            <p14:sldId id="645"/>
            <p14:sldId id="647"/>
            <p14:sldId id="648"/>
            <p14:sldId id="649"/>
            <p14:sldId id="632"/>
            <p14:sldId id="633"/>
            <p14:sldId id="634"/>
            <p14:sldId id="635"/>
            <p14:sldId id="651"/>
            <p14:sldId id="653"/>
            <p14:sldId id="655"/>
            <p14:sldId id="656"/>
            <p14:sldId id="657"/>
            <p14:sldId id="658"/>
            <p14:sldId id="660"/>
            <p14:sldId id="661"/>
            <p14:sldId id="662"/>
            <p14:sldId id="663"/>
            <p14:sldId id="664"/>
            <p14:sldId id="665"/>
            <p14:sldId id="666"/>
            <p14:sldId id="667"/>
            <p14:sldId id="6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4DBC"/>
    <a:srgbClr val="FF3399"/>
    <a:srgbClr val="C58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p:scale>
          <a:sx n="75" d="100"/>
          <a:sy n="75" d="100"/>
        </p:scale>
        <p:origin x="-1832" y="-160"/>
      </p:cViewPr>
      <p:guideLst>
        <p:guide orient="horz" pos="2160"/>
        <p:guide pos="2880"/>
      </p:guideLst>
    </p:cSldViewPr>
  </p:slideViewPr>
  <p:outlineViewPr>
    <p:cViewPr>
      <p:scale>
        <a:sx n="33" d="100"/>
        <a:sy n="33" d="100"/>
      </p:scale>
      <p:origin x="0" y="3265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notesMaster" Target="notesMasters/notesMaster1.xml"/><Relationship Id="rId79"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A2706-4458-47CB-A322-95A176BD4458}" type="doc">
      <dgm:prSet loTypeId="urn:microsoft.com/office/officeart/2005/8/layout/arrow2" loCatId="process" qsTypeId="urn:microsoft.com/office/officeart/2005/8/quickstyle/simple1" qsCatId="simple" csTypeId="urn:microsoft.com/office/officeart/2005/8/colors/accent1_2" csCatId="accent1" phldr="1"/>
      <dgm:spPr/>
    </dgm:pt>
    <dgm:pt modelId="{4C5EB7FA-8ED8-4EA7-9CF9-96FB851E5CC7}">
      <dgm:prSet phldrT="[Text]" custT="1"/>
      <dgm:spPr/>
      <dgm:t>
        <a:bodyPr/>
        <a:lstStyle/>
        <a:p>
          <a:r>
            <a:rPr lang="en-US" sz="2000" dirty="0" smtClean="0"/>
            <a:t>Adj. Authority</a:t>
          </a:r>
          <a:endParaRPr lang="en-US" sz="2000" dirty="0"/>
        </a:p>
      </dgm:t>
    </dgm:pt>
    <dgm:pt modelId="{291D7435-7E65-4C8A-A72A-B43FDBC857FA}" type="parTrans" cxnId="{94091726-98CF-404C-A70B-6892C181AC7A}">
      <dgm:prSet/>
      <dgm:spPr/>
      <dgm:t>
        <a:bodyPr/>
        <a:lstStyle/>
        <a:p>
          <a:endParaRPr lang="en-US"/>
        </a:p>
      </dgm:t>
    </dgm:pt>
    <dgm:pt modelId="{427AB8C2-6FD5-4FEF-BE73-9725933D68E6}" type="sibTrans" cxnId="{94091726-98CF-404C-A70B-6892C181AC7A}">
      <dgm:prSet/>
      <dgm:spPr/>
      <dgm:t>
        <a:bodyPr/>
        <a:lstStyle/>
        <a:p>
          <a:endParaRPr lang="en-US"/>
        </a:p>
      </dgm:t>
    </dgm:pt>
    <dgm:pt modelId="{695E7757-275C-44E7-A453-8CB1BFE51AD3}">
      <dgm:prSet phldrT="[Text]" custT="1"/>
      <dgm:spPr/>
      <dgm:t>
        <a:bodyPr/>
        <a:lstStyle/>
        <a:p>
          <a:r>
            <a:rPr lang="en-US" sz="3600" dirty="0" smtClean="0"/>
            <a:t>HC</a:t>
          </a:r>
          <a:endParaRPr lang="en-US" sz="3600" dirty="0"/>
        </a:p>
      </dgm:t>
    </dgm:pt>
    <dgm:pt modelId="{32957DB4-A983-45DF-94C5-5F4210949B8A}" type="parTrans" cxnId="{5C347016-AC9F-4378-B238-E9DD4D7B3EE1}">
      <dgm:prSet/>
      <dgm:spPr/>
      <dgm:t>
        <a:bodyPr/>
        <a:lstStyle/>
        <a:p>
          <a:endParaRPr lang="en-US"/>
        </a:p>
      </dgm:t>
    </dgm:pt>
    <dgm:pt modelId="{7F8DB630-674E-4B9B-A33F-5A8795BC51CC}" type="sibTrans" cxnId="{5C347016-AC9F-4378-B238-E9DD4D7B3EE1}">
      <dgm:prSet/>
      <dgm:spPr/>
      <dgm:t>
        <a:bodyPr/>
        <a:lstStyle/>
        <a:p>
          <a:endParaRPr lang="en-US"/>
        </a:p>
      </dgm:t>
    </dgm:pt>
    <dgm:pt modelId="{E4C3377A-7A1F-4269-A44B-737FEF2E0E61}">
      <dgm:prSet phldrT="[Text]" custT="1"/>
      <dgm:spPr/>
      <dgm:t>
        <a:bodyPr/>
        <a:lstStyle/>
        <a:p>
          <a:r>
            <a:rPr lang="en-US" sz="4000" dirty="0" smtClean="0"/>
            <a:t>SC</a:t>
          </a:r>
          <a:endParaRPr lang="en-US" sz="4000" dirty="0"/>
        </a:p>
      </dgm:t>
    </dgm:pt>
    <dgm:pt modelId="{42AEF0C3-1237-45F3-BD35-1A4F7666439A}" type="parTrans" cxnId="{B58E22B4-0D72-4CDB-92EB-D9D68B4FA7C0}">
      <dgm:prSet/>
      <dgm:spPr/>
      <dgm:t>
        <a:bodyPr/>
        <a:lstStyle/>
        <a:p>
          <a:endParaRPr lang="en-US"/>
        </a:p>
      </dgm:t>
    </dgm:pt>
    <dgm:pt modelId="{C02D50A5-43CB-4B29-9388-7B239AFDD525}" type="sibTrans" cxnId="{B58E22B4-0D72-4CDB-92EB-D9D68B4FA7C0}">
      <dgm:prSet/>
      <dgm:spPr/>
      <dgm:t>
        <a:bodyPr/>
        <a:lstStyle/>
        <a:p>
          <a:endParaRPr lang="en-US"/>
        </a:p>
      </dgm:t>
    </dgm:pt>
    <dgm:pt modelId="{9544770E-F65F-468C-9A2E-EF25A370C8EB}">
      <dgm:prSet phldrT="[Text]" custT="1"/>
      <dgm:spPr/>
      <dgm:t>
        <a:bodyPr/>
        <a:lstStyle/>
        <a:p>
          <a:r>
            <a:rPr lang="en-US" sz="2400" dirty="0" smtClean="0"/>
            <a:t>Comr. (A)</a:t>
          </a:r>
          <a:endParaRPr lang="en-US" sz="2400" dirty="0"/>
        </a:p>
      </dgm:t>
    </dgm:pt>
    <dgm:pt modelId="{325F85A0-8582-4052-8F3E-2E3EC68DCD09}" type="parTrans" cxnId="{02F93E23-4102-447E-9D6C-EF541404BAB2}">
      <dgm:prSet/>
      <dgm:spPr/>
      <dgm:t>
        <a:bodyPr/>
        <a:lstStyle/>
        <a:p>
          <a:endParaRPr lang="en-US"/>
        </a:p>
      </dgm:t>
    </dgm:pt>
    <dgm:pt modelId="{3BD62D95-3445-4924-B228-76B1E2FEBC55}" type="sibTrans" cxnId="{02F93E23-4102-447E-9D6C-EF541404BAB2}">
      <dgm:prSet/>
      <dgm:spPr/>
      <dgm:t>
        <a:bodyPr/>
        <a:lstStyle/>
        <a:p>
          <a:endParaRPr lang="en-US"/>
        </a:p>
      </dgm:t>
    </dgm:pt>
    <dgm:pt modelId="{CAA4911D-DA71-4552-B4FC-B2F5BE045E92}">
      <dgm:prSet phldrT="[Text]" custT="1"/>
      <dgm:spPr/>
      <dgm:t>
        <a:bodyPr/>
        <a:lstStyle/>
        <a:p>
          <a:r>
            <a:rPr lang="en-US" sz="2800" dirty="0" smtClean="0"/>
            <a:t>CESTAT</a:t>
          </a:r>
          <a:endParaRPr lang="en-US" sz="2800" dirty="0"/>
        </a:p>
      </dgm:t>
    </dgm:pt>
    <dgm:pt modelId="{CFA2AA71-C6E3-483E-9818-4882DEF16DF6}" type="parTrans" cxnId="{6456DBD5-FA4A-408B-B02F-1EF523870B38}">
      <dgm:prSet/>
      <dgm:spPr/>
      <dgm:t>
        <a:bodyPr/>
        <a:lstStyle/>
        <a:p>
          <a:endParaRPr lang="en-US"/>
        </a:p>
      </dgm:t>
    </dgm:pt>
    <dgm:pt modelId="{AD7809FC-D651-4B14-91C4-4C64CEFD10AD}" type="sibTrans" cxnId="{6456DBD5-FA4A-408B-B02F-1EF523870B38}">
      <dgm:prSet/>
      <dgm:spPr/>
      <dgm:t>
        <a:bodyPr/>
        <a:lstStyle/>
        <a:p>
          <a:endParaRPr lang="en-US"/>
        </a:p>
      </dgm:t>
    </dgm:pt>
    <dgm:pt modelId="{CDF8195B-2730-4EC8-A27A-8FD06F849B85}" type="pres">
      <dgm:prSet presAssocID="{0B9A2706-4458-47CB-A322-95A176BD4458}" presName="arrowDiagram" presStyleCnt="0">
        <dgm:presLayoutVars>
          <dgm:chMax val="5"/>
          <dgm:dir/>
          <dgm:resizeHandles val="exact"/>
        </dgm:presLayoutVars>
      </dgm:prSet>
      <dgm:spPr/>
    </dgm:pt>
    <dgm:pt modelId="{FB8E1BC1-04E6-4193-8B93-F63B258FCB1A}" type="pres">
      <dgm:prSet presAssocID="{0B9A2706-4458-47CB-A322-95A176BD4458}" presName="arrow" presStyleLbl="bgShp" presStyleIdx="0" presStyleCnt="1">
        <dgm:style>
          <a:lnRef idx="1">
            <a:schemeClr val="accent4"/>
          </a:lnRef>
          <a:fillRef idx="2">
            <a:schemeClr val="accent4"/>
          </a:fillRef>
          <a:effectRef idx="1">
            <a:schemeClr val="accent4"/>
          </a:effectRef>
          <a:fontRef idx="minor">
            <a:schemeClr val="dk1"/>
          </a:fontRef>
        </dgm:style>
      </dgm:prSet>
      <dgm:spPr/>
    </dgm:pt>
    <dgm:pt modelId="{1C7A7A67-2725-4562-B82D-5901BBF6F591}" type="pres">
      <dgm:prSet presAssocID="{0B9A2706-4458-47CB-A322-95A176BD4458}" presName="arrowDiagram5" presStyleCnt="0"/>
      <dgm:spPr/>
    </dgm:pt>
    <dgm:pt modelId="{0FB9ACE3-1C9B-4946-8A84-24B1D457D95C}" type="pres">
      <dgm:prSet presAssocID="{4C5EB7FA-8ED8-4EA7-9CF9-96FB851E5CC7}" presName="bullet5a" presStyleLbl="node1" presStyleIdx="0" presStyleCnt="5"/>
      <dgm:spPr>
        <a:solidFill>
          <a:srgbClr val="7030A0"/>
        </a:solidFill>
      </dgm:spPr>
    </dgm:pt>
    <dgm:pt modelId="{1B3FA2A1-30F4-4D82-9888-BAD94D94B803}" type="pres">
      <dgm:prSet presAssocID="{4C5EB7FA-8ED8-4EA7-9CF9-96FB851E5CC7}" presName="textBox5a" presStyleLbl="revTx" presStyleIdx="0" presStyleCnt="5" custScaleX="170123" custLinFactNeighborX="75244" custLinFactNeighborY="2121">
        <dgm:presLayoutVars>
          <dgm:bulletEnabled val="1"/>
        </dgm:presLayoutVars>
      </dgm:prSet>
      <dgm:spPr/>
      <dgm:t>
        <a:bodyPr/>
        <a:lstStyle/>
        <a:p>
          <a:endParaRPr lang="en-US"/>
        </a:p>
      </dgm:t>
    </dgm:pt>
    <dgm:pt modelId="{F4D371A8-048F-480C-8723-48325BE1E492}" type="pres">
      <dgm:prSet presAssocID="{9544770E-F65F-468C-9A2E-EF25A370C8EB}" presName="bullet5b" presStyleLbl="node1" presStyleIdx="1" presStyleCnt="5"/>
      <dgm:spPr>
        <a:solidFill>
          <a:srgbClr val="7030A0"/>
        </a:solidFill>
      </dgm:spPr>
    </dgm:pt>
    <dgm:pt modelId="{16292391-4412-4CC1-80BD-6E4B80D2B271}" type="pres">
      <dgm:prSet presAssocID="{9544770E-F65F-468C-9A2E-EF25A370C8EB}" presName="textBox5b" presStyleLbl="revTx" presStyleIdx="1" presStyleCnt="5">
        <dgm:presLayoutVars>
          <dgm:bulletEnabled val="1"/>
        </dgm:presLayoutVars>
      </dgm:prSet>
      <dgm:spPr/>
      <dgm:t>
        <a:bodyPr/>
        <a:lstStyle/>
        <a:p>
          <a:endParaRPr lang="en-US"/>
        </a:p>
      </dgm:t>
    </dgm:pt>
    <dgm:pt modelId="{C00A6DB2-2E3B-47E2-A589-54165F75B52E}" type="pres">
      <dgm:prSet presAssocID="{CAA4911D-DA71-4552-B4FC-B2F5BE045E92}" presName="bullet5c" presStyleLbl="node1" presStyleIdx="2" presStyleCnt="5"/>
      <dgm:spPr>
        <a:solidFill>
          <a:srgbClr val="7030A0"/>
        </a:solidFill>
      </dgm:spPr>
    </dgm:pt>
    <dgm:pt modelId="{0106FEE8-AEBA-4164-BC6A-321B949AEDA0}" type="pres">
      <dgm:prSet presAssocID="{CAA4911D-DA71-4552-B4FC-B2F5BE045E92}" presName="textBox5c" presStyleLbl="revTx" presStyleIdx="2" presStyleCnt="5">
        <dgm:presLayoutVars>
          <dgm:bulletEnabled val="1"/>
        </dgm:presLayoutVars>
      </dgm:prSet>
      <dgm:spPr/>
      <dgm:t>
        <a:bodyPr/>
        <a:lstStyle/>
        <a:p>
          <a:endParaRPr lang="en-US"/>
        </a:p>
      </dgm:t>
    </dgm:pt>
    <dgm:pt modelId="{66E57F97-835F-491C-A1DD-59FAB3C1BDDB}" type="pres">
      <dgm:prSet presAssocID="{695E7757-275C-44E7-A453-8CB1BFE51AD3}" presName="bullet5d" presStyleLbl="node1" presStyleIdx="3" presStyleCnt="5"/>
      <dgm:spPr>
        <a:solidFill>
          <a:srgbClr val="7030A0"/>
        </a:solidFill>
      </dgm:spPr>
    </dgm:pt>
    <dgm:pt modelId="{1218500B-EE45-407E-9250-1C4F9D441211}" type="pres">
      <dgm:prSet presAssocID="{695E7757-275C-44E7-A453-8CB1BFE51AD3}" presName="textBox5d" presStyleLbl="revTx" presStyleIdx="3" presStyleCnt="5">
        <dgm:presLayoutVars>
          <dgm:bulletEnabled val="1"/>
        </dgm:presLayoutVars>
      </dgm:prSet>
      <dgm:spPr/>
      <dgm:t>
        <a:bodyPr/>
        <a:lstStyle/>
        <a:p>
          <a:endParaRPr lang="en-US"/>
        </a:p>
      </dgm:t>
    </dgm:pt>
    <dgm:pt modelId="{3935A95D-CFEE-4EC5-927F-4583F0D35F46}" type="pres">
      <dgm:prSet presAssocID="{E4C3377A-7A1F-4269-A44B-737FEF2E0E61}" presName="bullet5e" presStyleLbl="node1" presStyleIdx="4" presStyleCnt="5"/>
      <dgm:spPr>
        <a:solidFill>
          <a:srgbClr val="7030A0"/>
        </a:solidFill>
      </dgm:spPr>
    </dgm:pt>
    <dgm:pt modelId="{DF0ABE19-C5D6-47ED-9435-07F4BC78B633}" type="pres">
      <dgm:prSet presAssocID="{E4C3377A-7A1F-4269-A44B-737FEF2E0E61}" presName="textBox5e" presStyleLbl="revTx" presStyleIdx="4" presStyleCnt="5">
        <dgm:presLayoutVars>
          <dgm:bulletEnabled val="1"/>
        </dgm:presLayoutVars>
      </dgm:prSet>
      <dgm:spPr/>
      <dgm:t>
        <a:bodyPr/>
        <a:lstStyle/>
        <a:p>
          <a:endParaRPr lang="en-US"/>
        </a:p>
      </dgm:t>
    </dgm:pt>
  </dgm:ptLst>
  <dgm:cxnLst>
    <dgm:cxn modelId="{5C347016-AC9F-4378-B238-E9DD4D7B3EE1}" srcId="{0B9A2706-4458-47CB-A322-95A176BD4458}" destId="{695E7757-275C-44E7-A453-8CB1BFE51AD3}" srcOrd="3" destOrd="0" parTransId="{32957DB4-A983-45DF-94C5-5F4210949B8A}" sibTransId="{7F8DB630-674E-4B9B-A33F-5A8795BC51CC}"/>
    <dgm:cxn modelId="{486A91E6-8DDE-4DEA-AA7D-2C1D9CBD8716}" type="presOf" srcId="{9544770E-F65F-468C-9A2E-EF25A370C8EB}" destId="{16292391-4412-4CC1-80BD-6E4B80D2B271}" srcOrd="0" destOrd="0" presId="urn:microsoft.com/office/officeart/2005/8/layout/arrow2"/>
    <dgm:cxn modelId="{94091726-98CF-404C-A70B-6892C181AC7A}" srcId="{0B9A2706-4458-47CB-A322-95A176BD4458}" destId="{4C5EB7FA-8ED8-4EA7-9CF9-96FB851E5CC7}" srcOrd="0" destOrd="0" parTransId="{291D7435-7E65-4C8A-A72A-B43FDBC857FA}" sibTransId="{427AB8C2-6FD5-4FEF-BE73-9725933D68E6}"/>
    <dgm:cxn modelId="{CBAA7B4E-7C92-421A-9B65-A95023325955}" type="presOf" srcId="{E4C3377A-7A1F-4269-A44B-737FEF2E0E61}" destId="{DF0ABE19-C5D6-47ED-9435-07F4BC78B633}" srcOrd="0" destOrd="0" presId="urn:microsoft.com/office/officeart/2005/8/layout/arrow2"/>
    <dgm:cxn modelId="{B58E22B4-0D72-4CDB-92EB-D9D68B4FA7C0}" srcId="{0B9A2706-4458-47CB-A322-95A176BD4458}" destId="{E4C3377A-7A1F-4269-A44B-737FEF2E0E61}" srcOrd="4" destOrd="0" parTransId="{42AEF0C3-1237-45F3-BD35-1A4F7666439A}" sibTransId="{C02D50A5-43CB-4B29-9388-7B239AFDD525}"/>
    <dgm:cxn modelId="{6456DBD5-FA4A-408B-B02F-1EF523870B38}" srcId="{0B9A2706-4458-47CB-A322-95A176BD4458}" destId="{CAA4911D-DA71-4552-B4FC-B2F5BE045E92}" srcOrd="2" destOrd="0" parTransId="{CFA2AA71-C6E3-483E-9818-4882DEF16DF6}" sibTransId="{AD7809FC-D651-4B14-91C4-4C64CEFD10AD}"/>
    <dgm:cxn modelId="{7F928D26-1115-4E34-877C-01A520EB60D3}" type="presOf" srcId="{695E7757-275C-44E7-A453-8CB1BFE51AD3}" destId="{1218500B-EE45-407E-9250-1C4F9D441211}" srcOrd="0" destOrd="0" presId="urn:microsoft.com/office/officeart/2005/8/layout/arrow2"/>
    <dgm:cxn modelId="{6EC81F1C-329C-4C81-92DC-F7D37CC8DF4A}" type="presOf" srcId="{4C5EB7FA-8ED8-4EA7-9CF9-96FB851E5CC7}" destId="{1B3FA2A1-30F4-4D82-9888-BAD94D94B803}" srcOrd="0" destOrd="0" presId="urn:microsoft.com/office/officeart/2005/8/layout/arrow2"/>
    <dgm:cxn modelId="{02F93E23-4102-447E-9D6C-EF541404BAB2}" srcId="{0B9A2706-4458-47CB-A322-95A176BD4458}" destId="{9544770E-F65F-468C-9A2E-EF25A370C8EB}" srcOrd="1" destOrd="0" parTransId="{325F85A0-8582-4052-8F3E-2E3EC68DCD09}" sibTransId="{3BD62D95-3445-4924-B228-76B1E2FEBC55}"/>
    <dgm:cxn modelId="{79AD53D7-88E8-48D8-ABEA-48020AB2CDFE}" type="presOf" srcId="{0B9A2706-4458-47CB-A322-95A176BD4458}" destId="{CDF8195B-2730-4EC8-A27A-8FD06F849B85}" srcOrd="0" destOrd="0" presId="urn:microsoft.com/office/officeart/2005/8/layout/arrow2"/>
    <dgm:cxn modelId="{ED9DBC87-8651-4C45-A1DF-A973154DF6EB}" type="presOf" srcId="{CAA4911D-DA71-4552-B4FC-B2F5BE045E92}" destId="{0106FEE8-AEBA-4164-BC6A-321B949AEDA0}" srcOrd="0" destOrd="0" presId="urn:microsoft.com/office/officeart/2005/8/layout/arrow2"/>
    <dgm:cxn modelId="{2D9D455E-302E-4B34-BB5C-29F7F77E3B63}" type="presParOf" srcId="{CDF8195B-2730-4EC8-A27A-8FD06F849B85}" destId="{FB8E1BC1-04E6-4193-8B93-F63B258FCB1A}" srcOrd="0" destOrd="0" presId="urn:microsoft.com/office/officeart/2005/8/layout/arrow2"/>
    <dgm:cxn modelId="{21D1E05E-9BA6-4911-9AF7-1047EAD92C0F}" type="presParOf" srcId="{CDF8195B-2730-4EC8-A27A-8FD06F849B85}" destId="{1C7A7A67-2725-4562-B82D-5901BBF6F591}" srcOrd="1" destOrd="0" presId="urn:microsoft.com/office/officeart/2005/8/layout/arrow2"/>
    <dgm:cxn modelId="{836B9847-8A45-41A3-90C1-D88DA5E7056F}" type="presParOf" srcId="{1C7A7A67-2725-4562-B82D-5901BBF6F591}" destId="{0FB9ACE3-1C9B-4946-8A84-24B1D457D95C}" srcOrd="0" destOrd="0" presId="urn:microsoft.com/office/officeart/2005/8/layout/arrow2"/>
    <dgm:cxn modelId="{CD173D08-F9EA-4BD4-AC56-61FC40904F12}" type="presParOf" srcId="{1C7A7A67-2725-4562-B82D-5901BBF6F591}" destId="{1B3FA2A1-30F4-4D82-9888-BAD94D94B803}" srcOrd="1" destOrd="0" presId="urn:microsoft.com/office/officeart/2005/8/layout/arrow2"/>
    <dgm:cxn modelId="{BF58595F-2FC9-4768-9C89-8B4478A85833}" type="presParOf" srcId="{1C7A7A67-2725-4562-B82D-5901BBF6F591}" destId="{F4D371A8-048F-480C-8723-48325BE1E492}" srcOrd="2" destOrd="0" presId="urn:microsoft.com/office/officeart/2005/8/layout/arrow2"/>
    <dgm:cxn modelId="{6A945C84-F069-4F1C-B1EE-856E349F857E}" type="presParOf" srcId="{1C7A7A67-2725-4562-B82D-5901BBF6F591}" destId="{16292391-4412-4CC1-80BD-6E4B80D2B271}" srcOrd="3" destOrd="0" presId="urn:microsoft.com/office/officeart/2005/8/layout/arrow2"/>
    <dgm:cxn modelId="{50DB1D87-2013-4522-977D-03D85ACF4D65}" type="presParOf" srcId="{1C7A7A67-2725-4562-B82D-5901BBF6F591}" destId="{C00A6DB2-2E3B-47E2-A589-54165F75B52E}" srcOrd="4" destOrd="0" presId="urn:microsoft.com/office/officeart/2005/8/layout/arrow2"/>
    <dgm:cxn modelId="{6F7C47AB-25AF-4A06-BEE5-C7BBA40F0A81}" type="presParOf" srcId="{1C7A7A67-2725-4562-B82D-5901BBF6F591}" destId="{0106FEE8-AEBA-4164-BC6A-321B949AEDA0}" srcOrd="5" destOrd="0" presId="urn:microsoft.com/office/officeart/2005/8/layout/arrow2"/>
    <dgm:cxn modelId="{4497E90B-D965-4494-BECA-2E1F837BC57D}" type="presParOf" srcId="{1C7A7A67-2725-4562-B82D-5901BBF6F591}" destId="{66E57F97-835F-491C-A1DD-59FAB3C1BDDB}" srcOrd="6" destOrd="0" presId="urn:microsoft.com/office/officeart/2005/8/layout/arrow2"/>
    <dgm:cxn modelId="{B6691DEA-A6DC-437F-881B-5C55540D7747}" type="presParOf" srcId="{1C7A7A67-2725-4562-B82D-5901BBF6F591}" destId="{1218500B-EE45-407E-9250-1C4F9D441211}" srcOrd="7" destOrd="0" presId="urn:microsoft.com/office/officeart/2005/8/layout/arrow2"/>
    <dgm:cxn modelId="{490F68FD-5E70-4267-A2C2-90AA578F2F2D}" type="presParOf" srcId="{1C7A7A67-2725-4562-B82D-5901BBF6F591}" destId="{3935A95D-CFEE-4EC5-927F-4583F0D35F46}" srcOrd="8" destOrd="0" presId="urn:microsoft.com/office/officeart/2005/8/layout/arrow2"/>
    <dgm:cxn modelId="{267EC083-FD36-4562-9733-F3D53F4FE568}" type="presParOf" srcId="{1C7A7A67-2725-4562-B82D-5901BBF6F591}" destId="{DF0ABE19-C5D6-47ED-9435-07F4BC78B633}"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925542-CDB9-4866-B388-19A3B69BDF34}" type="doc">
      <dgm:prSet loTypeId="urn:microsoft.com/office/officeart/2005/8/layout/vList5" loCatId="list" qsTypeId="urn:microsoft.com/office/officeart/2005/8/quickstyle/simple1" qsCatId="simple" csTypeId="urn:microsoft.com/office/officeart/2005/8/colors/accent5_1" csCatId="accent5" phldr="1"/>
      <dgm:spPr/>
      <dgm:t>
        <a:bodyPr/>
        <a:lstStyle/>
        <a:p>
          <a:endParaRPr lang="en-US"/>
        </a:p>
      </dgm:t>
    </dgm:pt>
    <dgm:pt modelId="{8F62B31A-EE7C-48E2-8FAC-8939AF0EB7DD}">
      <dgm:prSet phldrT="[Text]" custT="1"/>
      <dgm:spPr/>
      <dgm:t>
        <a:bodyPr/>
        <a:lstStyle/>
        <a:p>
          <a:r>
            <a:rPr lang="en-US" sz="2400" dirty="0" smtClean="0"/>
            <a:t>35A(1)</a:t>
          </a:r>
          <a:endParaRPr lang="en-US" sz="2400" dirty="0"/>
        </a:p>
      </dgm:t>
    </dgm:pt>
    <dgm:pt modelId="{6002E475-E884-4D74-B136-97362B326FAE}" type="parTrans" cxnId="{E86D6D2D-14F3-4E69-A6D9-2353A9A7ACBC}">
      <dgm:prSet/>
      <dgm:spPr/>
      <dgm:t>
        <a:bodyPr/>
        <a:lstStyle/>
        <a:p>
          <a:endParaRPr lang="en-US"/>
        </a:p>
      </dgm:t>
    </dgm:pt>
    <dgm:pt modelId="{860E8521-39A8-417B-B86C-71F3EC2CC381}" type="sibTrans" cxnId="{E86D6D2D-14F3-4E69-A6D9-2353A9A7ACBC}">
      <dgm:prSet/>
      <dgm:spPr/>
      <dgm:t>
        <a:bodyPr/>
        <a:lstStyle/>
        <a:p>
          <a:endParaRPr lang="en-US"/>
        </a:p>
      </dgm:t>
    </dgm:pt>
    <dgm:pt modelId="{38FA88D7-1C1A-4DDB-B0FF-C929497CE1A5}">
      <dgm:prSet phldrT="[Text]" custT="1"/>
      <dgm:spPr/>
      <dgm:t>
        <a:bodyPr/>
        <a:lstStyle/>
        <a:p>
          <a:r>
            <a:rPr lang="en-US" sz="1600" dirty="0" smtClean="0"/>
            <a:t>Comr.(A) shall give opportunity to be heard to the appellant</a:t>
          </a:r>
          <a:endParaRPr lang="en-US" sz="1600" dirty="0"/>
        </a:p>
      </dgm:t>
    </dgm:pt>
    <dgm:pt modelId="{F87AC677-B07D-4D49-A834-DBB05D2ED339}" type="parTrans" cxnId="{6080C81F-2656-44BC-9CEC-BB7AD7BDCD59}">
      <dgm:prSet/>
      <dgm:spPr/>
      <dgm:t>
        <a:bodyPr/>
        <a:lstStyle/>
        <a:p>
          <a:endParaRPr lang="en-US"/>
        </a:p>
      </dgm:t>
    </dgm:pt>
    <dgm:pt modelId="{8EE5761F-2DE8-4088-8145-86A8B9C13F6A}" type="sibTrans" cxnId="{6080C81F-2656-44BC-9CEC-BB7AD7BDCD59}">
      <dgm:prSet/>
      <dgm:spPr/>
      <dgm:t>
        <a:bodyPr/>
        <a:lstStyle/>
        <a:p>
          <a:endParaRPr lang="en-US"/>
        </a:p>
      </dgm:t>
    </dgm:pt>
    <dgm:pt modelId="{D9F5E96E-50DF-48D0-BCFF-6436028BF2B7}">
      <dgm:prSet phldrT="[Text]" custT="1"/>
      <dgm:spPr/>
      <dgm:t>
        <a:bodyPr/>
        <a:lstStyle/>
        <a:p>
          <a:r>
            <a:rPr lang="en-US" sz="2400" dirty="0" smtClean="0"/>
            <a:t>35A(2)</a:t>
          </a:r>
        </a:p>
      </dgm:t>
    </dgm:pt>
    <dgm:pt modelId="{64BB81CA-B653-4C9C-B525-737DE2573404}" type="parTrans" cxnId="{E256FB54-441D-4329-BF10-343184E7D83C}">
      <dgm:prSet/>
      <dgm:spPr/>
      <dgm:t>
        <a:bodyPr/>
        <a:lstStyle/>
        <a:p>
          <a:endParaRPr lang="en-US"/>
        </a:p>
      </dgm:t>
    </dgm:pt>
    <dgm:pt modelId="{6D3EF08C-E9D4-4966-89DF-551B050F2681}" type="sibTrans" cxnId="{E256FB54-441D-4329-BF10-343184E7D83C}">
      <dgm:prSet/>
      <dgm:spPr/>
      <dgm:t>
        <a:bodyPr/>
        <a:lstStyle/>
        <a:p>
          <a:endParaRPr lang="en-US"/>
        </a:p>
      </dgm:t>
    </dgm:pt>
    <dgm:pt modelId="{0F3F8BD0-0ED6-4634-8ACF-C9E06B3E32AD}">
      <dgm:prSet phldrT="[Text]" custT="1"/>
      <dgm:spPr/>
      <dgm:t>
        <a:bodyPr/>
        <a:lstStyle/>
        <a:p>
          <a:r>
            <a:rPr lang="en-US" sz="1600" dirty="0" smtClean="0"/>
            <a:t>May allow appellant to go to any ground not specified</a:t>
          </a:r>
          <a:endParaRPr lang="en-US" sz="1600" dirty="0"/>
        </a:p>
      </dgm:t>
    </dgm:pt>
    <dgm:pt modelId="{5DF3C78A-C449-4957-AF44-8DD7C88816E3}" type="parTrans" cxnId="{D09CAB64-A646-4ED6-BB56-A369B95EDE84}">
      <dgm:prSet/>
      <dgm:spPr/>
      <dgm:t>
        <a:bodyPr/>
        <a:lstStyle/>
        <a:p>
          <a:endParaRPr lang="en-US"/>
        </a:p>
      </dgm:t>
    </dgm:pt>
    <dgm:pt modelId="{C4F1E113-8EA1-4E17-9F3E-3C6553DAF85F}" type="sibTrans" cxnId="{D09CAB64-A646-4ED6-BB56-A369B95EDE84}">
      <dgm:prSet/>
      <dgm:spPr/>
      <dgm:t>
        <a:bodyPr/>
        <a:lstStyle/>
        <a:p>
          <a:endParaRPr lang="en-US"/>
        </a:p>
      </dgm:t>
    </dgm:pt>
    <dgm:pt modelId="{B2658763-5F00-466E-B820-95D0A4525583}">
      <dgm:prSet phldrT="[Text]" custT="1"/>
      <dgm:spPr/>
      <dgm:t>
        <a:bodyPr/>
        <a:lstStyle/>
        <a:p>
          <a:r>
            <a:rPr lang="en-US" sz="2400" dirty="0" smtClean="0"/>
            <a:t>35A(3)</a:t>
          </a:r>
        </a:p>
      </dgm:t>
    </dgm:pt>
    <dgm:pt modelId="{FFB7D9C7-CF61-4CA5-9E92-2D222495259F}" type="parTrans" cxnId="{3663D1EF-DFC4-4E2C-B911-DEE708B49C07}">
      <dgm:prSet/>
      <dgm:spPr/>
      <dgm:t>
        <a:bodyPr/>
        <a:lstStyle/>
        <a:p>
          <a:endParaRPr lang="en-US"/>
        </a:p>
      </dgm:t>
    </dgm:pt>
    <dgm:pt modelId="{DBEE324E-23C5-429C-BA60-E4DD910ED8F1}" type="sibTrans" cxnId="{3663D1EF-DFC4-4E2C-B911-DEE708B49C07}">
      <dgm:prSet/>
      <dgm:spPr/>
      <dgm:t>
        <a:bodyPr/>
        <a:lstStyle/>
        <a:p>
          <a:endParaRPr lang="en-US"/>
        </a:p>
      </dgm:t>
    </dgm:pt>
    <dgm:pt modelId="{6BA6403C-7EC9-4E4E-AB98-CC2399FA8C65}">
      <dgm:prSet phldrT="[Text]" custT="1"/>
      <dgm:spPr/>
      <dgm:t>
        <a:bodyPr/>
        <a:lstStyle/>
        <a:p>
          <a:r>
            <a:rPr lang="en-US" sz="1600" dirty="0" smtClean="0"/>
            <a:t>After making appropriate enquiry pass proper, just, confirming, modifying, order </a:t>
          </a:r>
          <a:endParaRPr lang="en-US" sz="1600" dirty="0"/>
        </a:p>
      </dgm:t>
    </dgm:pt>
    <dgm:pt modelId="{F550BCC1-113A-4D1E-B276-A1B279F26E42}" type="parTrans" cxnId="{B92D6CA5-AC34-465E-BD30-9A205C322269}">
      <dgm:prSet/>
      <dgm:spPr/>
      <dgm:t>
        <a:bodyPr/>
        <a:lstStyle/>
        <a:p>
          <a:endParaRPr lang="en-US"/>
        </a:p>
      </dgm:t>
    </dgm:pt>
    <dgm:pt modelId="{EEB30179-EFD2-411F-997E-78AD7E461F37}" type="sibTrans" cxnId="{B92D6CA5-AC34-465E-BD30-9A205C322269}">
      <dgm:prSet/>
      <dgm:spPr/>
      <dgm:t>
        <a:bodyPr/>
        <a:lstStyle/>
        <a:p>
          <a:endParaRPr lang="en-US"/>
        </a:p>
      </dgm:t>
    </dgm:pt>
    <dgm:pt modelId="{94E6CDBD-9D01-4638-BFB2-D9184409A5EF}">
      <dgm:prSet phldrT="[Text]" custT="1"/>
      <dgm:spPr/>
      <dgm:t>
        <a:bodyPr/>
        <a:lstStyle/>
        <a:p>
          <a:r>
            <a:rPr lang="en-US" sz="1600" dirty="0" smtClean="0"/>
            <a:t>Enhancing duty, penalty or reducing refund only after opportunity of show cause</a:t>
          </a:r>
          <a:endParaRPr lang="en-US" sz="1600" dirty="0"/>
        </a:p>
      </dgm:t>
    </dgm:pt>
    <dgm:pt modelId="{7C68CB55-89DD-4ACB-9C0E-644BD5B267EF}" type="parTrans" cxnId="{CB5FDB08-C09D-4FB8-BB4D-73F483CAC9C0}">
      <dgm:prSet/>
      <dgm:spPr/>
      <dgm:t>
        <a:bodyPr/>
        <a:lstStyle/>
        <a:p>
          <a:endParaRPr lang="en-US"/>
        </a:p>
      </dgm:t>
    </dgm:pt>
    <dgm:pt modelId="{30C1D350-4769-46EB-8A7C-3048D1090BE5}" type="sibTrans" cxnId="{CB5FDB08-C09D-4FB8-BB4D-73F483CAC9C0}">
      <dgm:prSet/>
      <dgm:spPr/>
      <dgm:t>
        <a:bodyPr/>
        <a:lstStyle/>
        <a:p>
          <a:endParaRPr lang="en-US"/>
        </a:p>
      </dgm:t>
    </dgm:pt>
    <dgm:pt modelId="{DE39DFB7-AEF1-4E58-88EF-010929B5258B}">
      <dgm:prSet custT="1"/>
      <dgm:spPr/>
      <dgm:t>
        <a:bodyPr/>
        <a:lstStyle/>
        <a:p>
          <a:r>
            <a:rPr lang="en-US" sz="2400" dirty="0" smtClean="0"/>
            <a:t>35A(4)</a:t>
          </a:r>
        </a:p>
      </dgm:t>
    </dgm:pt>
    <dgm:pt modelId="{58CCF846-FF8D-42EB-8CB9-1590F4A7B9BF}" type="parTrans" cxnId="{A41AED7E-5782-4231-816C-0BE1984158B9}">
      <dgm:prSet/>
      <dgm:spPr/>
      <dgm:t>
        <a:bodyPr/>
        <a:lstStyle/>
        <a:p>
          <a:endParaRPr lang="en-US"/>
        </a:p>
      </dgm:t>
    </dgm:pt>
    <dgm:pt modelId="{AC5B7D68-5E67-49AD-8B59-6C2329398D19}" type="sibTrans" cxnId="{A41AED7E-5782-4231-816C-0BE1984158B9}">
      <dgm:prSet/>
      <dgm:spPr/>
      <dgm:t>
        <a:bodyPr/>
        <a:lstStyle/>
        <a:p>
          <a:endParaRPr lang="en-US"/>
        </a:p>
      </dgm:t>
    </dgm:pt>
    <dgm:pt modelId="{E12BC8F7-803E-40DC-960C-9C17A67A5E36}">
      <dgm:prSet custT="1"/>
      <dgm:spPr/>
      <dgm:t>
        <a:bodyPr/>
        <a:lstStyle/>
        <a:p>
          <a:r>
            <a:rPr lang="en-US" sz="1600" dirty="0" smtClean="0"/>
            <a:t>Order  of Comr.(A) disposing appeal shall be in writing</a:t>
          </a:r>
        </a:p>
      </dgm:t>
    </dgm:pt>
    <dgm:pt modelId="{27893308-90F9-40A3-9B30-EF23FBBA7B90}" type="parTrans" cxnId="{F88484D1-1DE0-4454-A23D-2948839DE3DA}">
      <dgm:prSet/>
      <dgm:spPr/>
      <dgm:t>
        <a:bodyPr/>
        <a:lstStyle/>
        <a:p>
          <a:endParaRPr lang="en-US"/>
        </a:p>
      </dgm:t>
    </dgm:pt>
    <dgm:pt modelId="{24493EAF-EA68-4FB4-9B52-6EF5A27786D7}" type="sibTrans" cxnId="{F88484D1-1DE0-4454-A23D-2948839DE3DA}">
      <dgm:prSet/>
      <dgm:spPr/>
      <dgm:t>
        <a:bodyPr/>
        <a:lstStyle/>
        <a:p>
          <a:endParaRPr lang="en-US"/>
        </a:p>
      </dgm:t>
    </dgm:pt>
    <dgm:pt modelId="{7880AB61-A919-4643-B58B-C4050011D8DB}">
      <dgm:prSet custT="1"/>
      <dgm:spPr/>
      <dgm:t>
        <a:bodyPr/>
        <a:lstStyle/>
        <a:p>
          <a:r>
            <a:rPr lang="en-US" sz="2400" dirty="0" smtClean="0"/>
            <a:t>35A(4A)</a:t>
          </a:r>
        </a:p>
      </dgm:t>
    </dgm:pt>
    <dgm:pt modelId="{92907A01-2C00-4439-BEBD-FEE18CF0A727}" type="parTrans" cxnId="{A6E80315-5B78-4B68-8406-E579E969645A}">
      <dgm:prSet/>
      <dgm:spPr/>
      <dgm:t>
        <a:bodyPr/>
        <a:lstStyle/>
        <a:p>
          <a:endParaRPr lang="en-US"/>
        </a:p>
      </dgm:t>
    </dgm:pt>
    <dgm:pt modelId="{9EA82FDB-7461-4E36-97F7-9C808CBD5EEC}" type="sibTrans" cxnId="{A6E80315-5B78-4B68-8406-E579E969645A}">
      <dgm:prSet/>
      <dgm:spPr/>
      <dgm:t>
        <a:bodyPr/>
        <a:lstStyle/>
        <a:p>
          <a:endParaRPr lang="en-US"/>
        </a:p>
      </dgm:t>
    </dgm:pt>
    <dgm:pt modelId="{F8838FC0-35A1-4DBE-94E0-A9CD9824D941}">
      <dgm:prSet custT="1"/>
      <dgm:spPr/>
      <dgm:t>
        <a:bodyPr/>
        <a:lstStyle/>
        <a:p>
          <a:r>
            <a:rPr lang="en-US" sz="1600" dirty="0" smtClean="0"/>
            <a:t>Comr.(A) wherever possible shall hear and </a:t>
          </a:r>
          <a:r>
            <a:rPr lang="en-US" sz="1600" smtClean="0"/>
            <a:t>decide every appeal within 60 days</a:t>
          </a:r>
          <a:endParaRPr lang="en-US" sz="1600" dirty="0" smtClean="0"/>
        </a:p>
      </dgm:t>
    </dgm:pt>
    <dgm:pt modelId="{34EE958B-335F-409A-AD3E-812F004A310C}" type="parTrans" cxnId="{92CA23FC-C8F7-4371-89D8-5BF0FC4E3F4D}">
      <dgm:prSet/>
      <dgm:spPr/>
      <dgm:t>
        <a:bodyPr/>
        <a:lstStyle/>
        <a:p>
          <a:endParaRPr lang="en-US"/>
        </a:p>
      </dgm:t>
    </dgm:pt>
    <dgm:pt modelId="{7D88C127-33DC-4BDE-9DF0-4340598ECA2A}" type="sibTrans" cxnId="{92CA23FC-C8F7-4371-89D8-5BF0FC4E3F4D}">
      <dgm:prSet/>
      <dgm:spPr/>
      <dgm:t>
        <a:bodyPr/>
        <a:lstStyle/>
        <a:p>
          <a:endParaRPr lang="en-US"/>
        </a:p>
      </dgm:t>
    </dgm:pt>
    <dgm:pt modelId="{A0CED900-84D3-4061-8866-4567463A2C83}">
      <dgm:prSet custT="1"/>
      <dgm:spPr/>
      <dgm:t>
        <a:bodyPr/>
        <a:lstStyle/>
        <a:p>
          <a:r>
            <a:rPr lang="en-US" sz="2400" dirty="0" smtClean="0"/>
            <a:t>35A(5)</a:t>
          </a:r>
        </a:p>
      </dgm:t>
    </dgm:pt>
    <dgm:pt modelId="{36025270-97BE-48EC-BEF7-631F50C4BA93}" type="parTrans" cxnId="{210CDEFA-C62A-4CCC-AD14-30BF9AC107BA}">
      <dgm:prSet/>
      <dgm:spPr/>
      <dgm:t>
        <a:bodyPr/>
        <a:lstStyle/>
        <a:p>
          <a:endParaRPr lang="en-US"/>
        </a:p>
      </dgm:t>
    </dgm:pt>
    <dgm:pt modelId="{00A80920-CFD6-46FD-8572-5BCB9E5BB58F}" type="sibTrans" cxnId="{210CDEFA-C62A-4CCC-AD14-30BF9AC107BA}">
      <dgm:prSet/>
      <dgm:spPr/>
      <dgm:t>
        <a:bodyPr/>
        <a:lstStyle/>
        <a:p>
          <a:endParaRPr lang="en-US"/>
        </a:p>
      </dgm:t>
    </dgm:pt>
    <dgm:pt modelId="{96A6C142-AA92-415D-BE17-56480DEC2CE1}">
      <dgm:prSet custT="1"/>
      <dgm:spPr/>
      <dgm:t>
        <a:bodyPr/>
        <a:lstStyle/>
        <a:p>
          <a:r>
            <a:rPr lang="en-US" sz="1600" dirty="0" smtClean="0"/>
            <a:t>Comr.(A) shall communicate the order passed by him to appellant, adj. authority, Principal CCE or CCE and Principal CE or CE</a:t>
          </a:r>
        </a:p>
      </dgm:t>
    </dgm:pt>
    <dgm:pt modelId="{8DC146A2-ACC8-4BE3-8BD1-6AFA1896C3CE}" type="parTrans" cxnId="{ED9DE54B-21AC-4D73-84D1-CBD5AAA08456}">
      <dgm:prSet/>
      <dgm:spPr/>
      <dgm:t>
        <a:bodyPr/>
        <a:lstStyle/>
        <a:p>
          <a:endParaRPr lang="en-US"/>
        </a:p>
      </dgm:t>
    </dgm:pt>
    <dgm:pt modelId="{F3F8AE3F-5057-47DE-A8E9-C01983EA6D72}" type="sibTrans" cxnId="{ED9DE54B-21AC-4D73-84D1-CBD5AAA08456}">
      <dgm:prSet/>
      <dgm:spPr/>
      <dgm:t>
        <a:bodyPr/>
        <a:lstStyle/>
        <a:p>
          <a:endParaRPr lang="en-US"/>
        </a:p>
      </dgm:t>
    </dgm:pt>
    <dgm:pt modelId="{06BE8E29-28A1-4498-A149-67DAC6CA3CFB}">
      <dgm:prSet phldrT="[Text]" custT="1"/>
      <dgm:spPr/>
      <dgm:t>
        <a:bodyPr/>
        <a:lstStyle/>
        <a:p>
          <a:r>
            <a:rPr lang="en-US" sz="1600" dirty="0" smtClean="0"/>
            <a:t>If  Comr.(A)  is satisfied that omission was not willful or unreasonable</a:t>
          </a:r>
          <a:endParaRPr lang="en-US" sz="1600" dirty="0"/>
        </a:p>
      </dgm:t>
    </dgm:pt>
    <dgm:pt modelId="{8660A117-D7E0-45AC-A890-E321014DE9C9}" type="sibTrans" cxnId="{1FB9FE18-54D0-4F7C-9064-5CC0244CF575}">
      <dgm:prSet/>
      <dgm:spPr/>
      <dgm:t>
        <a:bodyPr/>
        <a:lstStyle/>
        <a:p>
          <a:endParaRPr lang="en-US"/>
        </a:p>
      </dgm:t>
    </dgm:pt>
    <dgm:pt modelId="{5C76F07F-16DF-4141-86CE-F52680B7558F}" type="parTrans" cxnId="{1FB9FE18-54D0-4F7C-9064-5CC0244CF575}">
      <dgm:prSet/>
      <dgm:spPr/>
      <dgm:t>
        <a:bodyPr/>
        <a:lstStyle/>
        <a:p>
          <a:endParaRPr lang="en-US"/>
        </a:p>
      </dgm:t>
    </dgm:pt>
    <dgm:pt modelId="{ECF86C84-C943-43F7-8036-9694F6A1B9FC}">
      <dgm:prSet phldrT="[Text]" custT="1"/>
      <dgm:spPr/>
      <dgm:t>
        <a:bodyPr/>
        <a:lstStyle/>
        <a:p>
          <a:r>
            <a:rPr lang="en-US" sz="1600" dirty="0" smtClean="0"/>
            <a:t>Found duty not levied/short levied/erroneously refunded  no order can be passed unless appellant given time limit u/s 11A to Show Cause</a:t>
          </a:r>
          <a:endParaRPr lang="en-US" sz="1600" dirty="0"/>
        </a:p>
      </dgm:t>
    </dgm:pt>
    <dgm:pt modelId="{873B5A48-85CA-44D3-B270-92C558D2DC72}" type="parTrans" cxnId="{9BBD27F4-EDA6-404C-AD0A-7719DC9A4AEA}">
      <dgm:prSet/>
      <dgm:spPr/>
      <dgm:t>
        <a:bodyPr/>
        <a:lstStyle/>
        <a:p>
          <a:endParaRPr lang="en-US"/>
        </a:p>
      </dgm:t>
    </dgm:pt>
    <dgm:pt modelId="{00CD50A4-370C-4ADA-A36A-9878591DEA2B}" type="sibTrans" cxnId="{9BBD27F4-EDA6-404C-AD0A-7719DC9A4AEA}">
      <dgm:prSet/>
      <dgm:spPr/>
      <dgm:t>
        <a:bodyPr/>
        <a:lstStyle/>
        <a:p>
          <a:endParaRPr lang="en-US"/>
        </a:p>
      </dgm:t>
    </dgm:pt>
    <dgm:pt modelId="{C59FCE21-6C1B-4565-8555-B167DDF45C68}">
      <dgm:prSet custT="1"/>
      <dgm:spPr/>
      <dgm:t>
        <a:bodyPr/>
        <a:lstStyle/>
        <a:p>
          <a:r>
            <a:rPr lang="en-US" sz="1600" dirty="0" smtClean="0"/>
            <a:t>State the points for determination, decision and reasons</a:t>
          </a:r>
        </a:p>
      </dgm:t>
    </dgm:pt>
    <dgm:pt modelId="{BFB16A2C-9D99-4A78-A286-09303FE9D6FB}" type="parTrans" cxnId="{D9E53199-B159-4C27-826F-37573F5424FF}">
      <dgm:prSet/>
      <dgm:spPr/>
      <dgm:t>
        <a:bodyPr/>
        <a:lstStyle/>
        <a:p>
          <a:endParaRPr lang="en-US"/>
        </a:p>
      </dgm:t>
    </dgm:pt>
    <dgm:pt modelId="{7CA8CE93-3DE7-4AD0-A1B5-40758C7BD0FF}" type="sibTrans" cxnId="{D9E53199-B159-4C27-826F-37573F5424FF}">
      <dgm:prSet/>
      <dgm:spPr/>
      <dgm:t>
        <a:bodyPr/>
        <a:lstStyle/>
        <a:p>
          <a:endParaRPr lang="en-US"/>
        </a:p>
      </dgm:t>
    </dgm:pt>
    <dgm:pt modelId="{8C394E49-4907-4879-A860-285ED295A166}" type="pres">
      <dgm:prSet presAssocID="{41925542-CDB9-4866-B388-19A3B69BDF34}" presName="Name0" presStyleCnt="0">
        <dgm:presLayoutVars>
          <dgm:dir/>
          <dgm:animLvl val="lvl"/>
          <dgm:resizeHandles val="exact"/>
        </dgm:presLayoutVars>
      </dgm:prSet>
      <dgm:spPr/>
      <dgm:t>
        <a:bodyPr/>
        <a:lstStyle/>
        <a:p>
          <a:endParaRPr lang="en-US"/>
        </a:p>
      </dgm:t>
    </dgm:pt>
    <dgm:pt modelId="{5CA1D8F2-CD62-49A9-8689-B91F46395ED0}" type="pres">
      <dgm:prSet presAssocID="{8F62B31A-EE7C-48E2-8FAC-8939AF0EB7DD}" presName="linNode" presStyleCnt="0"/>
      <dgm:spPr/>
    </dgm:pt>
    <dgm:pt modelId="{FF9E000F-F01A-4C33-A716-DC136DBBB353}" type="pres">
      <dgm:prSet presAssocID="{8F62B31A-EE7C-48E2-8FAC-8939AF0EB7DD}" presName="parentText" presStyleLbl="node1" presStyleIdx="0" presStyleCnt="6" custScaleX="38555" custScaleY="68302">
        <dgm:presLayoutVars>
          <dgm:chMax val="1"/>
          <dgm:bulletEnabled val="1"/>
        </dgm:presLayoutVars>
      </dgm:prSet>
      <dgm:spPr/>
      <dgm:t>
        <a:bodyPr/>
        <a:lstStyle/>
        <a:p>
          <a:endParaRPr lang="en-US"/>
        </a:p>
      </dgm:t>
    </dgm:pt>
    <dgm:pt modelId="{D21A33AB-123D-488E-A113-DDD0A4615C70}" type="pres">
      <dgm:prSet presAssocID="{8F62B31A-EE7C-48E2-8FAC-8939AF0EB7DD}" presName="descendantText" presStyleLbl="alignAccFollowNode1" presStyleIdx="0" presStyleCnt="6" custScaleX="133100" custScaleY="82645">
        <dgm:presLayoutVars>
          <dgm:bulletEnabled val="1"/>
        </dgm:presLayoutVars>
      </dgm:prSet>
      <dgm:spPr/>
      <dgm:t>
        <a:bodyPr/>
        <a:lstStyle/>
        <a:p>
          <a:endParaRPr lang="en-US"/>
        </a:p>
      </dgm:t>
    </dgm:pt>
    <dgm:pt modelId="{DEE32453-4783-4544-A1D9-4FCFEB23F372}" type="pres">
      <dgm:prSet presAssocID="{860E8521-39A8-417B-B86C-71F3EC2CC381}" presName="sp" presStyleCnt="0"/>
      <dgm:spPr/>
    </dgm:pt>
    <dgm:pt modelId="{4D2C6651-5F61-4093-9789-BEF1428D7100}" type="pres">
      <dgm:prSet presAssocID="{D9F5E96E-50DF-48D0-BCFF-6436028BF2B7}" presName="linNode" presStyleCnt="0"/>
      <dgm:spPr/>
    </dgm:pt>
    <dgm:pt modelId="{320C989E-4BAF-4A50-8C61-D0485CB48C66}" type="pres">
      <dgm:prSet presAssocID="{D9F5E96E-50DF-48D0-BCFF-6436028BF2B7}" presName="parentText" presStyleLbl="node1" presStyleIdx="1" presStyleCnt="6" custScaleX="38555">
        <dgm:presLayoutVars>
          <dgm:chMax val="1"/>
          <dgm:bulletEnabled val="1"/>
        </dgm:presLayoutVars>
      </dgm:prSet>
      <dgm:spPr/>
      <dgm:t>
        <a:bodyPr/>
        <a:lstStyle/>
        <a:p>
          <a:endParaRPr lang="en-US"/>
        </a:p>
      </dgm:t>
    </dgm:pt>
    <dgm:pt modelId="{97D1BD08-5EFF-43D6-9BDF-D46F93F8B26F}" type="pres">
      <dgm:prSet presAssocID="{D9F5E96E-50DF-48D0-BCFF-6436028BF2B7}" presName="descendantText" presStyleLbl="alignAccFollowNode1" presStyleIdx="1" presStyleCnt="6" custScaleX="133100">
        <dgm:presLayoutVars>
          <dgm:bulletEnabled val="1"/>
        </dgm:presLayoutVars>
      </dgm:prSet>
      <dgm:spPr/>
      <dgm:t>
        <a:bodyPr/>
        <a:lstStyle/>
        <a:p>
          <a:endParaRPr lang="en-US"/>
        </a:p>
      </dgm:t>
    </dgm:pt>
    <dgm:pt modelId="{0FCBE451-719C-4257-BDDB-29D32FBB6B62}" type="pres">
      <dgm:prSet presAssocID="{6D3EF08C-E9D4-4966-89DF-551B050F2681}" presName="sp" presStyleCnt="0"/>
      <dgm:spPr/>
    </dgm:pt>
    <dgm:pt modelId="{F1FA1942-1956-4B02-A08E-3C2B588F3DDA}" type="pres">
      <dgm:prSet presAssocID="{B2658763-5F00-466E-B820-95D0A4525583}" presName="linNode" presStyleCnt="0"/>
      <dgm:spPr/>
    </dgm:pt>
    <dgm:pt modelId="{5A51FE65-F6B1-4A7E-B820-1E34B4BBBF20}" type="pres">
      <dgm:prSet presAssocID="{B2658763-5F00-466E-B820-95D0A4525583}" presName="parentText" presStyleLbl="node1" presStyleIdx="2" presStyleCnt="6" custScaleX="42411" custScaleY="214359">
        <dgm:presLayoutVars>
          <dgm:chMax val="1"/>
          <dgm:bulletEnabled val="1"/>
        </dgm:presLayoutVars>
      </dgm:prSet>
      <dgm:spPr/>
      <dgm:t>
        <a:bodyPr/>
        <a:lstStyle/>
        <a:p>
          <a:endParaRPr lang="en-US"/>
        </a:p>
      </dgm:t>
    </dgm:pt>
    <dgm:pt modelId="{3B221271-A321-4090-8451-9796B485E473}" type="pres">
      <dgm:prSet presAssocID="{B2658763-5F00-466E-B820-95D0A4525583}" presName="descendantText" presStyleLbl="alignAccFollowNode1" presStyleIdx="2" presStyleCnt="6" custScaleX="146410" custScaleY="278242">
        <dgm:presLayoutVars>
          <dgm:bulletEnabled val="1"/>
        </dgm:presLayoutVars>
      </dgm:prSet>
      <dgm:spPr/>
      <dgm:t>
        <a:bodyPr/>
        <a:lstStyle/>
        <a:p>
          <a:endParaRPr lang="en-US"/>
        </a:p>
      </dgm:t>
    </dgm:pt>
    <dgm:pt modelId="{CD6E34BD-7AFA-4942-87B6-9A8F9D9BA466}" type="pres">
      <dgm:prSet presAssocID="{DBEE324E-23C5-429C-BA60-E4DD910ED8F1}" presName="sp" presStyleCnt="0"/>
      <dgm:spPr/>
    </dgm:pt>
    <dgm:pt modelId="{D2B63FEE-BFBA-49C7-8A28-5A0F4FE00BFF}" type="pres">
      <dgm:prSet presAssocID="{DE39DFB7-AEF1-4E58-88EF-010929B5258B}" presName="linNode" presStyleCnt="0"/>
      <dgm:spPr/>
    </dgm:pt>
    <dgm:pt modelId="{C84337E0-2350-4342-A19C-9D6A8874E46F}" type="pres">
      <dgm:prSet presAssocID="{DE39DFB7-AEF1-4E58-88EF-010929B5258B}" presName="parentText" presStyleLbl="node1" presStyleIdx="3" presStyleCnt="6" custScaleX="42411">
        <dgm:presLayoutVars>
          <dgm:chMax val="1"/>
          <dgm:bulletEnabled val="1"/>
        </dgm:presLayoutVars>
      </dgm:prSet>
      <dgm:spPr/>
      <dgm:t>
        <a:bodyPr/>
        <a:lstStyle/>
        <a:p>
          <a:endParaRPr lang="en-US"/>
        </a:p>
      </dgm:t>
    </dgm:pt>
    <dgm:pt modelId="{A823243E-1FEF-4120-8239-C893EE201A55}" type="pres">
      <dgm:prSet presAssocID="{DE39DFB7-AEF1-4E58-88EF-010929B5258B}" presName="descendantText" presStyleLbl="alignAccFollowNode1" presStyleIdx="3" presStyleCnt="6" custScaleX="146410">
        <dgm:presLayoutVars>
          <dgm:bulletEnabled val="1"/>
        </dgm:presLayoutVars>
      </dgm:prSet>
      <dgm:spPr/>
      <dgm:t>
        <a:bodyPr/>
        <a:lstStyle/>
        <a:p>
          <a:endParaRPr lang="en-US"/>
        </a:p>
      </dgm:t>
    </dgm:pt>
    <dgm:pt modelId="{6C3CFD72-2876-40E6-81FA-6615103A0B23}" type="pres">
      <dgm:prSet presAssocID="{AC5B7D68-5E67-49AD-8B59-6C2329398D19}" presName="sp" presStyleCnt="0"/>
      <dgm:spPr/>
    </dgm:pt>
    <dgm:pt modelId="{4D4C9071-48DD-44F7-B73D-EB33A5ABD29D}" type="pres">
      <dgm:prSet presAssocID="{7880AB61-A919-4643-B58B-C4050011D8DB}" presName="linNode" presStyleCnt="0"/>
      <dgm:spPr/>
    </dgm:pt>
    <dgm:pt modelId="{4F4877F7-D235-4135-B2C5-6D4653B496C6}" type="pres">
      <dgm:prSet presAssocID="{7880AB61-A919-4643-B58B-C4050011D8DB}" presName="parentText" presStyleLbl="node1" presStyleIdx="4" presStyleCnt="6" custScaleX="51317">
        <dgm:presLayoutVars>
          <dgm:chMax val="1"/>
          <dgm:bulletEnabled val="1"/>
        </dgm:presLayoutVars>
      </dgm:prSet>
      <dgm:spPr/>
      <dgm:t>
        <a:bodyPr/>
        <a:lstStyle/>
        <a:p>
          <a:endParaRPr lang="en-US"/>
        </a:p>
      </dgm:t>
    </dgm:pt>
    <dgm:pt modelId="{67ED56F8-B760-404D-A255-ED1AF2E2FB3F}" type="pres">
      <dgm:prSet presAssocID="{7880AB61-A919-4643-B58B-C4050011D8DB}" presName="descendantText" presStyleLbl="alignAccFollowNode1" presStyleIdx="4" presStyleCnt="6" custScaleX="146410">
        <dgm:presLayoutVars>
          <dgm:bulletEnabled val="1"/>
        </dgm:presLayoutVars>
      </dgm:prSet>
      <dgm:spPr/>
      <dgm:t>
        <a:bodyPr/>
        <a:lstStyle/>
        <a:p>
          <a:endParaRPr lang="en-US"/>
        </a:p>
      </dgm:t>
    </dgm:pt>
    <dgm:pt modelId="{7C70C484-A8D0-402F-9B51-4A271D011DB8}" type="pres">
      <dgm:prSet presAssocID="{9EA82FDB-7461-4E36-97F7-9C808CBD5EEC}" presName="sp" presStyleCnt="0"/>
      <dgm:spPr/>
    </dgm:pt>
    <dgm:pt modelId="{1ECD9F9B-0C7E-4F38-83D9-78D53840E6C8}" type="pres">
      <dgm:prSet presAssocID="{A0CED900-84D3-4061-8866-4567463A2C83}" presName="linNode" presStyleCnt="0"/>
      <dgm:spPr/>
    </dgm:pt>
    <dgm:pt modelId="{7E93297F-162F-448B-991E-93713B5ECCB5}" type="pres">
      <dgm:prSet presAssocID="{A0CED900-84D3-4061-8866-4567463A2C83}" presName="parentText" presStyleLbl="node1" presStyleIdx="5" presStyleCnt="6" custScaleX="42411">
        <dgm:presLayoutVars>
          <dgm:chMax val="1"/>
          <dgm:bulletEnabled val="1"/>
        </dgm:presLayoutVars>
      </dgm:prSet>
      <dgm:spPr/>
      <dgm:t>
        <a:bodyPr/>
        <a:lstStyle/>
        <a:p>
          <a:endParaRPr lang="en-US"/>
        </a:p>
      </dgm:t>
    </dgm:pt>
    <dgm:pt modelId="{8C8E100B-588D-4092-9E8C-42C8DAB7E9A2}" type="pres">
      <dgm:prSet presAssocID="{A0CED900-84D3-4061-8866-4567463A2C83}" presName="descendantText" presStyleLbl="alignAccFollowNode1" presStyleIdx="5" presStyleCnt="6" custScaleX="146410">
        <dgm:presLayoutVars>
          <dgm:bulletEnabled val="1"/>
        </dgm:presLayoutVars>
      </dgm:prSet>
      <dgm:spPr/>
      <dgm:t>
        <a:bodyPr/>
        <a:lstStyle/>
        <a:p>
          <a:endParaRPr lang="en-US"/>
        </a:p>
      </dgm:t>
    </dgm:pt>
  </dgm:ptLst>
  <dgm:cxnLst>
    <dgm:cxn modelId="{C6561427-446D-4D03-8543-E45122E009F3}" type="presOf" srcId="{96A6C142-AA92-415D-BE17-56480DEC2CE1}" destId="{8C8E100B-588D-4092-9E8C-42C8DAB7E9A2}" srcOrd="0" destOrd="0" presId="urn:microsoft.com/office/officeart/2005/8/layout/vList5"/>
    <dgm:cxn modelId="{F88484D1-1DE0-4454-A23D-2948839DE3DA}" srcId="{DE39DFB7-AEF1-4E58-88EF-010929B5258B}" destId="{E12BC8F7-803E-40DC-960C-9C17A67A5E36}" srcOrd="0" destOrd="0" parTransId="{27893308-90F9-40A3-9B30-EF23FBBA7B90}" sibTransId="{24493EAF-EA68-4FB4-9B52-6EF5A27786D7}"/>
    <dgm:cxn modelId="{F5A00ADC-541A-4C83-810C-7D139705C727}" type="presOf" srcId="{06BE8E29-28A1-4498-A149-67DAC6CA3CFB}" destId="{97D1BD08-5EFF-43D6-9BDF-D46F93F8B26F}" srcOrd="0" destOrd="1" presId="urn:microsoft.com/office/officeart/2005/8/layout/vList5"/>
    <dgm:cxn modelId="{52B11B12-915C-4C58-8423-A46B4C8BC824}" type="presOf" srcId="{7880AB61-A919-4643-B58B-C4050011D8DB}" destId="{4F4877F7-D235-4135-B2C5-6D4653B496C6}" srcOrd="0" destOrd="0" presId="urn:microsoft.com/office/officeart/2005/8/layout/vList5"/>
    <dgm:cxn modelId="{6120A49A-B4F9-4921-926C-78E16D0F0CA5}" type="presOf" srcId="{D9F5E96E-50DF-48D0-BCFF-6436028BF2B7}" destId="{320C989E-4BAF-4A50-8C61-D0485CB48C66}" srcOrd="0" destOrd="0" presId="urn:microsoft.com/office/officeart/2005/8/layout/vList5"/>
    <dgm:cxn modelId="{6EDD9958-14C9-4D5F-8101-39BFBCDE28DA}" type="presOf" srcId="{C59FCE21-6C1B-4565-8555-B167DDF45C68}" destId="{A823243E-1FEF-4120-8239-C893EE201A55}" srcOrd="0" destOrd="1" presId="urn:microsoft.com/office/officeart/2005/8/layout/vList5"/>
    <dgm:cxn modelId="{C328630C-0474-40CA-9E7D-572C99271527}" type="presOf" srcId="{E12BC8F7-803E-40DC-960C-9C17A67A5E36}" destId="{A823243E-1FEF-4120-8239-C893EE201A55}" srcOrd="0" destOrd="0" presId="urn:microsoft.com/office/officeart/2005/8/layout/vList5"/>
    <dgm:cxn modelId="{91039BC1-E202-428F-8947-C69CB605C17F}" type="presOf" srcId="{8F62B31A-EE7C-48E2-8FAC-8939AF0EB7DD}" destId="{FF9E000F-F01A-4C33-A716-DC136DBBB353}" srcOrd="0" destOrd="0" presId="urn:microsoft.com/office/officeart/2005/8/layout/vList5"/>
    <dgm:cxn modelId="{D2B1583F-F039-4DF8-91C8-E0DE823F7D5E}" type="presOf" srcId="{38FA88D7-1C1A-4DDB-B0FF-C929497CE1A5}" destId="{D21A33AB-123D-488E-A113-DDD0A4615C70}" srcOrd="0" destOrd="0" presId="urn:microsoft.com/office/officeart/2005/8/layout/vList5"/>
    <dgm:cxn modelId="{3663D1EF-DFC4-4E2C-B911-DEE708B49C07}" srcId="{41925542-CDB9-4866-B388-19A3B69BDF34}" destId="{B2658763-5F00-466E-B820-95D0A4525583}" srcOrd="2" destOrd="0" parTransId="{FFB7D9C7-CF61-4CA5-9E92-2D222495259F}" sibTransId="{DBEE324E-23C5-429C-BA60-E4DD910ED8F1}"/>
    <dgm:cxn modelId="{1FB9FE18-54D0-4F7C-9064-5CC0244CF575}" srcId="{D9F5E96E-50DF-48D0-BCFF-6436028BF2B7}" destId="{06BE8E29-28A1-4498-A149-67DAC6CA3CFB}" srcOrd="1" destOrd="0" parTransId="{5C76F07F-16DF-4141-86CE-F52680B7558F}" sibTransId="{8660A117-D7E0-45AC-A890-E321014DE9C9}"/>
    <dgm:cxn modelId="{B28456EB-B6B7-4435-8A39-B00665BCC4DA}" type="presOf" srcId="{B2658763-5F00-466E-B820-95D0A4525583}" destId="{5A51FE65-F6B1-4A7E-B820-1E34B4BBBF20}" srcOrd="0" destOrd="0" presId="urn:microsoft.com/office/officeart/2005/8/layout/vList5"/>
    <dgm:cxn modelId="{A41AED7E-5782-4231-816C-0BE1984158B9}" srcId="{41925542-CDB9-4866-B388-19A3B69BDF34}" destId="{DE39DFB7-AEF1-4E58-88EF-010929B5258B}" srcOrd="3" destOrd="0" parTransId="{58CCF846-FF8D-42EB-8CB9-1590F4A7B9BF}" sibTransId="{AC5B7D68-5E67-49AD-8B59-6C2329398D19}"/>
    <dgm:cxn modelId="{6080C81F-2656-44BC-9CEC-BB7AD7BDCD59}" srcId="{8F62B31A-EE7C-48E2-8FAC-8939AF0EB7DD}" destId="{38FA88D7-1C1A-4DDB-B0FF-C929497CE1A5}" srcOrd="0" destOrd="0" parTransId="{F87AC677-B07D-4D49-A834-DBB05D2ED339}" sibTransId="{8EE5761F-2DE8-4088-8145-86A8B9C13F6A}"/>
    <dgm:cxn modelId="{E5AECC66-1226-4BC1-A37D-5475086B0D23}" type="presOf" srcId="{94E6CDBD-9D01-4638-BFB2-D9184409A5EF}" destId="{3B221271-A321-4090-8451-9796B485E473}" srcOrd="0" destOrd="1" presId="urn:microsoft.com/office/officeart/2005/8/layout/vList5"/>
    <dgm:cxn modelId="{210CDEFA-C62A-4CCC-AD14-30BF9AC107BA}" srcId="{41925542-CDB9-4866-B388-19A3B69BDF34}" destId="{A0CED900-84D3-4061-8866-4567463A2C83}" srcOrd="5" destOrd="0" parTransId="{36025270-97BE-48EC-BEF7-631F50C4BA93}" sibTransId="{00A80920-CFD6-46FD-8572-5BCB9E5BB58F}"/>
    <dgm:cxn modelId="{E256FB54-441D-4329-BF10-343184E7D83C}" srcId="{41925542-CDB9-4866-B388-19A3B69BDF34}" destId="{D9F5E96E-50DF-48D0-BCFF-6436028BF2B7}" srcOrd="1" destOrd="0" parTransId="{64BB81CA-B653-4C9C-B525-737DE2573404}" sibTransId="{6D3EF08C-E9D4-4966-89DF-551B050F2681}"/>
    <dgm:cxn modelId="{D09CAB64-A646-4ED6-BB56-A369B95EDE84}" srcId="{D9F5E96E-50DF-48D0-BCFF-6436028BF2B7}" destId="{0F3F8BD0-0ED6-4634-8ACF-C9E06B3E32AD}" srcOrd="0" destOrd="0" parTransId="{5DF3C78A-C449-4957-AF44-8DD7C88816E3}" sibTransId="{C4F1E113-8EA1-4E17-9F3E-3C6553DAF85F}"/>
    <dgm:cxn modelId="{A6E80315-5B78-4B68-8406-E579E969645A}" srcId="{41925542-CDB9-4866-B388-19A3B69BDF34}" destId="{7880AB61-A919-4643-B58B-C4050011D8DB}" srcOrd="4" destOrd="0" parTransId="{92907A01-2C00-4439-BEBD-FEE18CF0A727}" sibTransId="{9EA82FDB-7461-4E36-97F7-9C808CBD5EEC}"/>
    <dgm:cxn modelId="{834A0BC2-FAD5-45CF-BA0B-376B7AA757D7}" type="presOf" srcId="{6BA6403C-7EC9-4E4E-AB98-CC2399FA8C65}" destId="{3B221271-A321-4090-8451-9796B485E473}" srcOrd="0" destOrd="0" presId="urn:microsoft.com/office/officeart/2005/8/layout/vList5"/>
    <dgm:cxn modelId="{92CA23FC-C8F7-4371-89D8-5BF0FC4E3F4D}" srcId="{7880AB61-A919-4643-B58B-C4050011D8DB}" destId="{F8838FC0-35A1-4DBE-94E0-A9CD9824D941}" srcOrd="0" destOrd="0" parTransId="{34EE958B-335F-409A-AD3E-812F004A310C}" sibTransId="{7D88C127-33DC-4BDE-9DF0-4340598ECA2A}"/>
    <dgm:cxn modelId="{7EE10930-E115-47E6-BDEF-0191F4493506}" type="presOf" srcId="{ECF86C84-C943-43F7-8036-9694F6A1B9FC}" destId="{3B221271-A321-4090-8451-9796B485E473}" srcOrd="0" destOrd="2" presId="urn:microsoft.com/office/officeart/2005/8/layout/vList5"/>
    <dgm:cxn modelId="{CB5FDB08-C09D-4FB8-BB4D-73F483CAC9C0}" srcId="{B2658763-5F00-466E-B820-95D0A4525583}" destId="{94E6CDBD-9D01-4638-BFB2-D9184409A5EF}" srcOrd="1" destOrd="0" parTransId="{7C68CB55-89DD-4ACB-9C0E-644BD5B267EF}" sibTransId="{30C1D350-4769-46EB-8A7C-3048D1090BE5}"/>
    <dgm:cxn modelId="{A5DE7190-2CA3-4BA3-B473-5F5AEAAC2841}" type="presOf" srcId="{F8838FC0-35A1-4DBE-94E0-A9CD9824D941}" destId="{67ED56F8-B760-404D-A255-ED1AF2E2FB3F}" srcOrd="0" destOrd="0" presId="urn:microsoft.com/office/officeart/2005/8/layout/vList5"/>
    <dgm:cxn modelId="{9BBD27F4-EDA6-404C-AD0A-7719DC9A4AEA}" srcId="{B2658763-5F00-466E-B820-95D0A4525583}" destId="{ECF86C84-C943-43F7-8036-9694F6A1B9FC}" srcOrd="2" destOrd="0" parTransId="{873B5A48-85CA-44D3-B270-92C558D2DC72}" sibTransId="{00CD50A4-370C-4ADA-A36A-9878591DEA2B}"/>
    <dgm:cxn modelId="{1B524561-43D7-417A-A9C0-357DF53D87C3}" type="presOf" srcId="{A0CED900-84D3-4061-8866-4567463A2C83}" destId="{7E93297F-162F-448B-991E-93713B5ECCB5}" srcOrd="0" destOrd="0" presId="urn:microsoft.com/office/officeart/2005/8/layout/vList5"/>
    <dgm:cxn modelId="{E32D3130-2E0B-4227-98F6-5A6C4FE9B60A}" type="presOf" srcId="{0F3F8BD0-0ED6-4634-8ACF-C9E06B3E32AD}" destId="{97D1BD08-5EFF-43D6-9BDF-D46F93F8B26F}" srcOrd="0" destOrd="0" presId="urn:microsoft.com/office/officeart/2005/8/layout/vList5"/>
    <dgm:cxn modelId="{F5AB0444-8F6C-4CD6-8545-AFEE2698BC98}" type="presOf" srcId="{41925542-CDB9-4866-B388-19A3B69BDF34}" destId="{8C394E49-4907-4879-A860-285ED295A166}" srcOrd="0" destOrd="0" presId="urn:microsoft.com/office/officeart/2005/8/layout/vList5"/>
    <dgm:cxn modelId="{EED1924D-5953-44B7-B4B8-9CC31FE9B411}" type="presOf" srcId="{DE39DFB7-AEF1-4E58-88EF-010929B5258B}" destId="{C84337E0-2350-4342-A19C-9D6A8874E46F}" srcOrd="0" destOrd="0" presId="urn:microsoft.com/office/officeart/2005/8/layout/vList5"/>
    <dgm:cxn modelId="{B92D6CA5-AC34-465E-BD30-9A205C322269}" srcId="{B2658763-5F00-466E-B820-95D0A4525583}" destId="{6BA6403C-7EC9-4E4E-AB98-CC2399FA8C65}" srcOrd="0" destOrd="0" parTransId="{F550BCC1-113A-4D1E-B276-A1B279F26E42}" sibTransId="{EEB30179-EFD2-411F-997E-78AD7E461F37}"/>
    <dgm:cxn modelId="{D9E53199-B159-4C27-826F-37573F5424FF}" srcId="{DE39DFB7-AEF1-4E58-88EF-010929B5258B}" destId="{C59FCE21-6C1B-4565-8555-B167DDF45C68}" srcOrd="1" destOrd="0" parTransId="{BFB16A2C-9D99-4A78-A286-09303FE9D6FB}" sibTransId="{7CA8CE93-3DE7-4AD0-A1B5-40758C7BD0FF}"/>
    <dgm:cxn modelId="{E86D6D2D-14F3-4E69-A6D9-2353A9A7ACBC}" srcId="{41925542-CDB9-4866-B388-19A3B69BDF34}" destId="{8F62B31A-EE7C-48E2-8FAC-8939AF0EB7DD}" srcOrd="0" destOrd="0" parTransId="{6002E475-E884-4D74-B136-97362B326FAE}" sibTransId="{860E8521-39A8-417B-B86C-71F3EC2CC381}"/>
    <dgm:cxn modelId="{ED9DE54B-21AC-4D73-84D1-CBD5AAA08456}" srcId="{A0CED900-84D3-4061-8866-4567463A2C83}" destId="{96A6C142-AA92-415D-BE17-56480DEC2CE1}" srcOrd="0" destOrd="0" parTransId="{8DC146A2-ACC8-4BE3-8BD1-6AFA1896C3CE}" sibTransId="{F3F8AE3F-5057-47DE-A8E9-C01983EA6D72}"/>
    <dgm:cxn modelId="{9E942229-F09E-4263-980E-672E75872BD6}" type="presParOf" srcId="{8C394E49-4907-4879-A860-285ED295A166}" destId="{5CA1D8F2-CD62-49A9-8689-B91F46395ED0}" srcOrd="0" destOrd="0" presId="urn:microsoft.com/office/officeart/2005/8/layout/vList5"/>
    <dgm:cxn modelId="{EF7F07C5-2765-4F2A-98E0-EE67C01C461C}" type="presParOf" srcId="{5CA1D8F2-CD62-49A9-8689-B91F46395ED0}" destId="{FF9E000F-F01A-4C33-A716-DC136DBBB353}" srcOrd="0" destOrd="0" presId="urn:microsoft.com/office/officeart/2005/8/layout/vList5"/>
    <dgm:cxn modelId="{77A3160D-80DD-4ADD-932F-7CE30E6EB738}" type="presParOf" srcId="{5CA1D8F2-CD62-49A9-8689-B91F46395ED0}" destId="{D21A33AB-123D-488E-A113-DDD0A4615C70}" srcOrd="1" destOrd="0" presId="urn:microsoft.com/office/officeart/2005/8/layout/vList5"/>
    <dgm:cxn modelId="{FCEF8E62-DF3C-4093-94B4-6B76A1D9B66F}" type="presParOf" srcId="{8C394E49-4907-4879-A860-285ED295A166}" destId="{DEE32453-4783-4544-A1D9-4FCFEB23F372}" srcOrd="1" destOrd="0" presId="urn:microsoft.com/office/officeart/2005/8/layout/vList5"/>
    <dgm:cxn modelId="{1D860319-447E-4C50-A1BE-731D5437F32D}" type="presParOf" srcId="{8C394E49-4907-4879-A860-285ED295A166}" destId="{4D2C6651-5F61-4093-9789-BEF1428D7100}" srcOrd="2" destOrd="0" presId="urn:microsoft.com/office/officeart/2005/8/layout/vList5"/>
    <dgm:cxn modelId="{BFA74915-CE32-4BEA-B9A3-0506F43051F6}" type="presParOf" srcId="{4D2C6651-5F61-4093-9789-BEF1428D7100}" destId="{320C989E-4BAF-4A50-8C61-D0485CB48C66}" srcOrd="0" destOrd="0" presId="urn:microsoft.com/office/officeart/2005/8/layout/vList5"/>
    <dgm:cxn modelId="{592AEA32-7423-476B-B543-6D467EF5CC9A}" type="presParOf" srcId="{4D2C6651-5F61-4093-9789-BEF1428D7100}" destId="{97D1BD08-5EFF-43D6-9BDF-D46F93F8B26F}" srcOrd="1" destOrd="0" presId="urn:microsoft.com/office/officeart/2005/8/layout/vList5"/>
    <dgm:cxn modelId="{DC78CCD8-9BE3-4EF4-BB00-EE4305759165}" type="presParOf" srcId="{8C394E49-4907-4879-A860-285ED295A166}" destId="{0FCBE451-719C-4257-BDDB-29D32FBB6B62}" srcOrd="3" destOrd="0" presId="urn:microsoft.com/office/officeart/2005/8/layout/vList5"/>
    <dgm:cxn modelId="{C451AE96-9414-4B6E-8FAF-29D97B33F0B3}" type="presParOf" srcId="{8C394E49-4907-4879-A860-285ED295A166}" destId="{F1FA1942-1956-4B02-A08E-3C2B588F3DDA}" srcOrd="4" destOrd="0" presId="urn:microsoft.com/office/officeart/2005/8/layout/vList5"/>
    <dgm:cxn modelId="{F43C0CB2-F7AE-4BFF-A347-A5814A3B0C93}" type="presParOf" srcId="{F1FA1942-1956-4B02-A08E-3C2B588F3DDA}" destId="{5A51FE65-F6B1-4A7E-B820-1E34B4BBBF20}" srcOrd="0" destOrd="0" presId="urn:microsoft.com/office/officeart/2005/8/layout/vList5"/>
    <dgm:cxn modelId="{12D4929D-AC4C-431E-A5F1-462628A506D6}" type="presParOf" srcId="{F1FA1942-1956-4B02-A08E-3C2B588F3DDA}" destId="{3B221271-A321-4090-8451-9796B485E473}" srcOrd="1" destOrd="0" presId="urn:microsoft.com/office/officeart/2005/8/layout/vList5"/>
    <dgm:cxn modelId="{F279D10E-2ACF-4401-BF0B-8CACDBE23B5E}" type="presParOf" srcId="{8C394E49-4907-4879-A860-285ED295A166}" destId="{CD6E34BD-7AFA-4942-87B6-9A8F9D9BA466}" srcOrd="5" destOrd="0" presId="urn:microsoft.com/office/officeart/2005/8/layout/vList5"/>
    <dgm:cxn modelId="{DDCEFF1C-D1B2-4B23-82CB-E70D2DF25F4C}" type="presParOf" srcId="{8C394E49-4907-4879-A860-285ED295A166}" destId="{D2B63FEE-BFBA-49C7-8A28-5A0F4FE00BFF}" srcOrd="6" destOrd="0" presId="urn:microsoft.com/office/officeart/2005/8/layout/vList5"/>
    <dgm:cxn modelId="{A3193A3E-FAC9-477B-9FDF-B7CEBBDEC464}" type="presParOf" srcId="{D2B63FEE-BFBA-49C7-8A28-5A0F4FE00BFF}" destId="{C84337E0-2350-4342-A19C-9D6A8874E46F}" srcOrd="0" destOrd="0" presId="urn:microsoft.com/office/officeart/2005/8/layout/vList5"/>
    <dgm:cxn modelId="{C31B8A3D-9573-493F-AE68-5AFD70DC46C3}" type="presParOf" srcId="{D2B63FEE-BFBA-49C7-8A28-5A0F4FE00BFF}" destId="{A823243E-1FEF-4120-8239-C893EE201A55}" srcOrd="1" destOrd="0" presId="urn:microsoft.com/office/officeart/2005/8/layout/vList5"/>
    <dgm:cxn modelId="{58C688E9-56B9-4F96-B597-855EBA7BD7AB}" type="presParOf" srcId="{8C394E49-4907-4879-A860-285ED295A166}" destId="{6C3CFD72-2876-40E6-81FA-6615103A0B23}" srcOrd="7" destOrd="0" presId="urn:microsoft.com/office/officeart/2005/8/layout/vList5"/>
    <dgm:cxn modelId="{8A052413-F166-455E-9903-E2A098ACF528}" type="presParOf" srcId="{8C394E49-4907-4879-A860-285ED295A166}" destId="{4D4C9071-48DD-44F7-B73D-EB33A5ABD29D}" srcOrd="8" destOrd="0" presId="urn:microsoft.com/office/officeart/2005/8/layout/vList5"/>
    <dgm:cxn modelId="{AB014DCE-BEAC-4C40-BF92-B9CEB8BAD157}" type="presParOf" srcId="{4D4C9071-48DD-44F7-B73D-EB33A5ABD29D}" destId="{4F4877F7-D235-4135-B2C5-6D4653B496C6}" srcOrd="0" destOrd="0" presId="urn:microsoft.com/office/officeart/2005/8/layout/vList5"/>
    <dgm:cxn modelId="{B5312BBB-ED03-4A48-B0C8-507EC0F6EC16}" type="presParOf" srcId="{4D4C9071-48DD-44F7-B73D-EB33A5ABD29D}" destId="{67ED56F8-B760-404D-A255-ED1AF2E2FB3F}" srcOrd="1" destOrd="0" presId="urn:microsoft.com/office/officeart/2005/8/layout/vList5"/>
    <dgm:cxn modelId="{4E225CF0-36CC-47B8-8DFC-BB145B5A1450}" type="presParOf" srcId="{8C394E49-4907-4879-A860-285ED295A166}" destId="{7C70C484-A8D0-402F-9B51-4A271D011DB8}" srcOrd="9" destOrd="0" presId="urn:microsoft.com/office/officeart/2005/8/layout/vList5"/>
    <dgm:cxn modelId="{2F1C8BB0-4FEC-41C0-A271-5CC356704CD5}" type="presParOf" srcId="{8C394E49-4907-4879-A860-285ED295A166}" destId="{1ECD9F9B-0C7E-4F38-83D9-78D53840E6C8}" srcOrd="10" destOrd="0" presId="urn:microsoft.com/office/officeart/2005/8/layout/vList5"/>
    <dgm:cxn modelId="{6D9B5961-ACEA-4FC0-8C6F-FE3C2CE6C295}" type="presParOf" srcId="{1ECD9F9B-0C7E-4F38-83D9-78D53840E6C8}" destId="{7E93297F-162F-448B-991E-93713B5ECCB5}" srcOrd="0" destOrd="0" presId="urn:microsoft.com/office/officeart/2005/8/layout/vList5"/>
    <dgm:cxn modelId="{09490E56-0C01-46F6-B7F1-27E7D361212F}" type="presParOf" srcId="{1ECD9F9B-0C7E-4F38-83D9-78D53840E6C8}" destId="{8C8E100B-588D-4092-9E8C-42C8DAB7E9A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5F8AE4-2A53-4C75-BDC1-BFC3E60E75C2}"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F1110A22-C26A-48AA-93C9-7E7AEEDA7FCD}">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Pre-Deposit of Duty</a:t>
          </a:r>
          <a:endParaRPr lang="en-US" sz="2000" dirty="0"/>
        </a:p>
      </dgm:t>
    </dgm:pt>
    <dgm:pt modelId="{6D4831E0-3BF1-455A-9122-163F19356D59}" type="parTrans" cxnId="{CDB74A07-23FF-419D-83A7-9D60712D3208}">
      <dgm:prSet/>
      <dgm:spPr/>
      <dgm:t>
        <a:bodyPr/>
        <a:lstStyle/>
        <a:p>
          <a:endParaRPr lang="en-US"/>
        </a:p>
      </dgm:t>
    </dgm:pt>
    <dgm:pt modelId="{0BA6F10F-100D-4ACC-8835-0BFAF32865A3}" type="sibTrans" cxnId="{CDB74A07-23FF-419D-83A7-9D60712D3208}">
      <dgm:prSet/>
      <dgm:spPr/>
      <dgm:t>
        <a:bodyPr/>
        <a:lstStyle/>
        <a:p>
          <a:endParaRPr lang="en-US"/>
        </a:p>
      </dgm:t>
    </dgm:pt>
    <dgm:pt modelId="{074B0F84-93FD-4261-B698-886B688C04BF}">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 </a:t>
          </a:r>
        </a:p>
      </dgm:t>
    </dgm:pt>
    <dgm:pt modelId="{C5A67DF0-E081-4CF4-BAD9-0282D26DA43C}" type="parTrans" cxnId="{74074689-2697-4567-B019-791C13BE71FB}">
      <dgm:prSet/>
      <dgm:spPr/>
      <dgm:t>
        <a:bodyPr/>
        <a:lstStyle/>
        <a:p>
          <a:endParaRPr lang="en-US"/>
        </a:p>
      </dgm:t>
    </dgm:pt>
    <dgm:pt modelId="{3F2B1F75-2269-481B-81ED-D1DFCBF98160}" type="sibTrans" cxnId="{74074689-2697-4567-B019-791C13BE71FB}">
      <dgm:prSet/>
      <dgm:spPr/>
      <dgm:t>
        <a:bodyPr/>
        <a:lstStyle/>
        <a:p>
          <a:endParaRPr lang="en-US"/>
        </a:p>
      </dgm:t>
    </dgm:pt>
    <dgm:pt modelId="{4DFE2BAF-3814-47B2-94F9-2CCFEEE59E21}">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Pre-Deposit of Penalty</a:t>
          </a:r>
        </a:p>
      </dgm:t>
    </dgm:pt>
    <dgm:pt modelId="{C4DCD2F4-597B-4899-8FEA-EAE19AEAAC0B}" type="parTrans" cxnId="{9E971B9C-D89E-409F-96C7-339F1F7105BB}">
      <dgm:prSet/>
      <dgm:spPr/>
      <dgm:t>
        <a:bodyPr/>
        <a:lstStyle/>
        <a:p>
          <a:endParaRPr lang="en-US"/>
        </a:p>
      </dgm:t>
    </dgm:pt>
    <dgm:pt modelId="{CB3DE7A0-85F2-45F1-A6AE-3B52F72B451D}" type="sibTrans" cxnId="{9E971B9C-D89E-409F-96C7-339F1F7105BB}">
      <dgm:prSet/>
      <dgm:spPr/>
      <dgm:t>
        <a:bodyPr/>
        <a:lstStyle/>
        <a:p>
          <a:endParaRPr lang="en-US"/>
        </a:p>
      </dgm:t>
    </dgm:pt>
    <dgm:pt modelId="{965E1749-281D-4904-9DEC-44E1B7D55FC1}">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Cash</a:t>
          </a:r>
        </a:p>
      </dgm:t>
    </dgm:pt>
    <dgm:pt modelId="{2DDB3C9D-35DE-425F-9A78-DEAED2710CF3}" type="parTrans" cxnId="{267200EA-4B16-42E7-B1CC-17B9429F5A80}">
      <dgm:prSet/>
      <dgm:spPr/>
      <dgm:t>
        <a:bodyPr/>
        <a:lstStyle/>
        <a:p>
          <a:endParaRPr lang="en-US"/>
        </a:p>
      </dgm:t>
    </dgm:pt>
    <dgm:pt modelId="{B06F2F74-72E6-4182-873D-37542CD51411}" type="sibTrans" cxnId="{267200EA-4B16-42E7-B1CC-17B9429F5A80}">
      <dgm:prSet/>
      <dgm:spPr/>
      <dgm:t>
        <a:bodyPr/>
        <a:lstStyle/>
        <a:p>
          <a:endParaRPr lang="en-US"/>
        </a:p>
      </dgm:t>
    </dgm:pt>
    <dgm:pt modelId="{FD7018C4-A8AC-4D48-89F1-0E2B5F1C30A7}">
      <dgm:prSe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CENVAT</a:t>
          </a:r>
        </a:p>
      </dgm:t>
    </dgm:pt>
    <dgm:pt modelId="{710F5BC3-326F-4644-A9C6-C5DB15E0C9BE}" type="parTrans" cxnId="{BAAD1EF2-02D7-4A82-A1C6-9E6D968FD556}">
      <dgm:prSet/>
      <dgm:spPr/>
      <dgm:t>
        <a:bodyPr/>
        <a:lstStyle/>
        <a:p>
          <a:endParaRPr lang="en-US"/>
        </a:p>
      </dgm:t>
    </dgm:pt>
    <dgm:pt modelId="{AE095B40-84F1-4D3E-8AD1-6BCAFC696E16}" type="sibTrans" cxnId="{BAAD1EF2-02D7-4A82-A1C6-9E6D968FD556}">
      <dgm:prSet/>
      <dgm:spPr/>
      <dgm:t>
        <a:bodyPr/>
        <a:lstStyle/>
        <a:p>
          <a:endParaRPr lang="en-US"/>
        </a:p>
      </dgm:t>
    </dgm:pt>
    <dgm:pt modelId="{472B8ECC-0771-48AD-893D-442A5AB07FDC}">
      <dgm:prSe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t>Cash</a:t>
          </a:r>
        </a:p>
      </dgm:t>
    </dgm:pt>
    <dgm:pt modelId="{3162CFE6-C52B-42B2-AB23-1E548A5451BC}" type="sibTrans" cxnId="{582CBA2E-E87B-41C2-8491-D93A423C9B5D}">
      <dgm:prSet/>
      <dgm:spPr/>
      <dgm:t>
        <a:bodyPr/>
        <a:lstStyle/>
        <a:p>
          <a:endParaRPr lang="en-US"/>
        </a:p>
      </dgm:t>
    </dgm:pt>
    <dgm:pt modelId="{031F2998-A5A4-41DF-8307-9E3802C8AD8E}" type="parTrans" cxnId="{582CBA2E-E87B-41C2-8491-D93A423C9B5D}">
      <dgm:prSet/>
      <dgm:spPr/>
      <dgm:t>
        <a:bodyPr/>
        <a:lstStyle/>
        <a:p>
          <a:endParaRPr lang="en-US"/>
        </a:p>
      </dgm:t>
    </dgm:pt>
    <dgm:pt modelId="{13EBD478-17AE-4CB6-BCC0-0759FA9C7D82}" type="pres">
      <dgm:prSet presAssocID="{935F8AE4-2A53-4C75-BDC1-BFC3E60E75C2}" presName="matrix" presStyleCnt="0">
        <dgm:presLayoutVars>
          <dgm:chMax val="1"/>
          <dgm:dir/>
          <dgm:resizeHandles val="exact"/>
        </dgm:presLayoutVars>
      </dgm:prSet>
      <dgm:spPr/>
      <dgm:t>
        <a:bodyPr/>
        <a:lstStyle/>
        <a:p>
          <a:endParaRPr lang="en-US"/>
        </a:p>
      </dgm:t>
    </dgm:pt>
    <dgm:pt modelId="{D0C3468B-05DC-4380-A7B4-812F94D92C07}" type="pres">
      <dgm:prSet presAssocID="{935F8AE4-2A53-4C75-BDC1-BFC3E60E75C2}" presName="axisShape" presStyleLbl="bgShp" presStyleIdx="0" presStyleCnt="1">
        <dgm:style>
          <a:lnRef idx="1">
            <a:schemeClr val="dk1"/>
          </a:lnRef>
          <a:fillRef idx="2">
            <a:schemeClr val="dk1"/>
          </a:fillRef>
          <a:effectRef idx="1">
            <a:schemeClr val="dk1"/>
          </a:effectRef>
          <a:fontRef idx="minor">
            <a:schemeClr val="dk1"/>
          </a:fontRef>
        </dgm:style>
      </dgm:prSet>
      <dgm:spPr/>
    </dgm:pt>
    <dgm:pt modelId="{BE44DE3E-B55F-4152-8872-C4F14E7E8C7C}" type="pres">
      <dgm:prSet presAssocID="{935F8AE4-2A53-4C75-BDC1-BFC3E60E75C2}" presName="rect1" presStyleLbl="node1" presStyleIdx="0" presStyleCnt="4" custLinFactNeighborX="-1114" custLinFactNeighborY="-1114">
        <dgm:presLayoutVars>
          <dgm:chMax val="0"/>
          <dgm:chPref val="0"/>
          <dgm:bulletEnabled val="1"/>
        </dgm:presLayoutVars>
      </dgm:prSet>
      <dgm:spPr/>
      <dgm:t>
        <a:bodyPr/>
        <a:lstStyle/>
        <a:p>
          <a:endParaRPr lang="en-US"/>
        </a:p>
      </dgm:t>
    </dgm:pt>
    <dgm:pt modelId="{1E1738A9-2DAE-4569-8B3E-048D44B85EDA}" type="pres">
      <dgm:prSet presAssocID="{935F8AE4-2A53-4C75-BDC1-BFC3E60E75C2}" presName="rect2" presStyleLbl="node1" presStyleIdx="1" presStyleCnt="4">
        <dgm:presLayoutVars>
          <dgm:chMax val="0"/>
          <dgm:chPref val="0"/>
          <dgm:bulletEnabled val="1"/>
        </dgm:presLayoutVars>
      </dgm:prSet>
      <dgm:spPr/>
      <dgm:t>
        <a:bodyPr/>
        <a:lstStyle/>
        <a:p>
          <a:endParaRPr lang="en-US"/>
        </a:p>
      </dgm:t>
    </dgm:pt>
    <dgm:pt modelId="{8A785E22-4C63-4E9C-82BE-84BF8244C9D7}" type="pres">
      <dgm:prSet presAssocID="{935F8AE4-2A53-4C75-BDC1-BFC3E60E75C2}" presName="rect3" presStyleLbl="node1" presStyleIdx="2" presStyleCnt="4">
        <dgm:presLayoutVars>
          <dgm:chMax val="0"/>
          <dgm:chPref val="0"/>
          <dgm:bulletEnabled val="1"/>
        </dgm:presLayoutVars>
      </dgm:prSet>
      <dgm:spPr/>
      <dgm:t>
        <a:bodyPr/>
        <a:lstStyle/>
        <a:p>
          <a:endParaRPr lang="en-US"/>
        </a:p>
      </dgm:t>
    </dgm:pt>
    <dgm:pt modelId="{2913DA74-7DB6-4D85-9D3B-A94A2000C4A0}" type="pres">
      <dgm:prSet presAssocID="{935F8AE4-2A53-4C75-BDC1-BFC3E60E75C2}" presName="rect4" presStyleLbl="node1" presStyleIdx="3" presStyleCnt="4">
        <dgm:presLayoutVars>
          <dgm:chMax val="0"/>
          <dgm:chPref val="0"/>
          <dgm:bulletEnabled val="1"/>
        </dgm:presLayoutVars>
      </dgm:prSet>
      <dgm:spPr/>
      <dgm:t>
        <a:bodyPr/>
        <a:lstStyle/>
        <a:p>
          <a:endParaRPr lang="en-US"/>
        </a:p>
      </dgm:t>
    </dgm:pt>
  </dgm:ptLst>
  <dgm:cxnLst>
    <dgm:cxn modelId="{295C6140-82A4-499B-A4C5-3E1D57F14475}" type="presOf" srcId="{F1110A22-C26A-48AA-93C9-7E7AEEDA7FCD}" destId="{BE44DE3E-B55F-4152-8872-C4F14E7E8C7C}" srcOrd="0" destOrd="0" presId="urn:microsoft.com/office/officeart/2005/8/layout/matrix2"/>
    <dgm:cxn modelId="{6840AE97-B2EC-4AAA-A247-9C19AE08B6FA}" type="presOf" srcId="{935F8AE4-2A53-4C75-BDC1-BFC3E60E75C2}" destId="{13EBD478-17AE-4CB6-BCC0-0759FA9C7D82}" srcOrd="0" destOrd="0" presId="urn:microsoft.com/office/officeart/2005/8/layout/matrix2"/>
    <dgm:cxn modelId="{582CBA2E-E87B-41C2-8491-D93A423C9B5D}" srcId="{074B0F84-93FD-4261-B698-886B688C04BF}" destId="{472B8ECC-0771-48AD-893D-442A5AB07FDC}" srcOrd="0" destOrd="0" parTransId="{031F2998-A5A4-41DF-8307-9E3802C8AD8E}" sibTransId="{3162CFE6-C52B-42B2-AB23-1E548A5451BC}"/>
    <dgm:cxn modelId="{BCE0A260-2DFF-45E9-AAB3-E4E0AAB83558}" type="presOf" srcId="{4DFE2BAF-3814-47B2-94F9-2CCFEEE59E21}" destId="{8A785E22-4C63-4E9C-82BE-84BF8244C9D7}" srcOrd="0" destOrd="0" presId="urn:microsoft.com/office/officeart/2005/8/layout/matrix2"/>
    <dgm:cxn modelId="{C9191BAE-6DB2-46FF-BEE9-B18BBE14B90C}" type="presOf" srcId="{472B8ECC-0771-48AD-893D-442A5AB07FDC}" destId="{1E1738A9-2DAE-4569-8B3E-048D44B85EDA}" srcOrd="0" destOrd="1" presId="urn:microsoft.com/office/officeart/2005/8/layout/matrix2"/>
    <dgm:cxn modelId="{267200EA-4B16-42E7-B1CC-17B9429F5A80}" srcId="{935F8AE4-2A53-4C75-BDC1-BFC3E60E75C2}" destId="{965E1749-281D-4904-9DEC-44E1B7D55FC1}" srcOrd="3" destOrd="0" parTransId="{2DDB3C9D-35DE-425F-9A78-DEAED2710CF3}" sibTransId="{B06F2F74-72E6-4182-873D-37542CD51411}"/>
    <dgm:cxn modelId="{BAAD1EF2-02D7-4A82-A1C6-9E6D968FD556}" srcId="{074B0F84-93FD-4261-B698-886B688C04BF}" destId="{FD7018C4-A8AC-4D48-89F1-0E2B5F1C30A7}" srcOrd="1" destOrd="0" parTransId="{710F5BC3-326F-4644-A9C6-C5DB15E0C9BE}" sibTransId="{AE095B40-84F1-4D3E-8AD1-6BCAFC696E16}"/>
    <dgm:cxn modelId="{CDB74A07-23FF-419D-83A7-9D60712D3208}" srcId="{935F8AE4-2A53-4C75-BDC1-BFC3E60E75C2}" destId="{F1110A22-C26A-48AA-93C9-7E7AEEDA7FCD}" srcOrd="0" destOrd="0" parTransId="{6D4831E0-3BF1-455A-9122-163F19356D59}" sibTransId="{0BA6F10F-100D-4ACC-8835-0BFAF32865A3}"/>
    <dgm:cxn modelId="{74074689-2697-4567-B019-791C13BE71FB}" srcId="{935F8AE4-2A53-4C75-BDC1-BFC3E60E75C2}" destId="{074B0F84-93FD-4261-B698-886B688C04BF}" srcOrd="1" destOrd="0" parTransId="{C5A67DF0-E081-4CF4-BAD9-0282D26DA43C}" sibTransId="{3F2B1F75-2269-481B-81ED-D1DFCBF98160}"/>
    <dgm:cxn modelId="{A12893F7-6740-465F-AF06-F229651E2887}" type="presOf" srcId="{FD7018C4-A8AC-4D48-89F1-0E2B5F1C30A7}" destId="{1E1738A9-2DAE-4569-8B3E-048D44B85EDA}" srcOrd="0" destOrd="2" presId="urn:microsoft.com/office/officeart/2005/8/layout/matrix2"/>
    <dgm:cxn modelId="{1BAD21E1-472A-4FC1-AE97-3127F302F57B}" type="presOf" srcId="{965E1749-281D-4904-9DEC-44E1B7D55FC1}" destId="{2913DA74-7DB6-4D85-9D3B-A94A2000C4A0}" srcOrd="0" destOrd="0" presId="urn:microsoft.com/office/officeart/2005/8/layout/matrix2"/>
    <dgm:cxn modelId="{1417D433-1622-4104-84C0-0C32ADF08C31}" type="presOf" srcId="{074B0F84-93FD-4261-B698-886B688C04BF}" destId="{1E1738A9-2DAE-4569-8B3E-048D44B85EDA}" srcOrd="0" destOrd="0" presId="urn:microsoft.com/office/officeart/2005/8/layout/matrix2"/>
    <dgm:cxn modelId="{9E971B9C-D89E-409F-96C7-339F1F7105BB}" srcId="{935F8AE4-2A53-4C75-BDC1-BFC3E60E75C2}" destId="{4DFE2BAF-3814-47B2-94F9-2CCFEEE59E21}" srcOrd="2" destOrd="0" parTransId="{C4DCD2F4-597B-4899-8FEA-EAE19AEAAC0B}" sibTransId="{CB3DE7A0-85F2-45F1-A6AE-3B52F72B451D}"/>
    <dgm:cxn modelId="{4BDFCE90-AA5B-4509-A214-3B23C0CDBA1A}" type="presParOf" srcId="{13EBD478-17AE-4CB6-BCC0-0759FA9C7D82}" destId="{D0C3468B-05DC-4380-A7B4-812F94D92C07}" srcOrd="0" destOrd="0" presId="urn:microsoft.com/office/officeart/2005/8/layout/matrix2"/>
    <dgm:cxn modelId="{CDF120D7-8827-4A5E-871E-D8D2B58B2769}" type="presParOf" srcId="{13EBD478-17AE-4CB6-BCC0-0759FA9C7D82}" destId="{BE44DE3E-B55F-4152-8872-C4F14E7E8C7C}" srcOrd="1" destOrd="0" presId="urn:microsoft.com/office/officeart/2005/8/layout/matrix2"/>
    <dgm:cxn modelId="{11DE8905-416E-47B0-82E0-FBF666703D4F}" type="presParOf" srcId="{13EBD478-17AE-4CB6-BCC0-0759FA9C7D82}" destId="{1E1738A9-2DAE-4569-8B3E-048D44B85EDA}" srcOrd="2" destOrd="0" presId="urn:microsoft.com/office/officeart/2005/8/layout/matrix2"/>
    <dgm:cxn modelId="{2CD9EB10-4759-425B-9831-7BCE1148154A}" type="presParOf" srcId="{13EBD478-17AE-4CB6-BCC0-0759FA9C7D82}" destId="{8A785E22-4C63-4E9C-82BE-84BF8244C9D7}" srcOrd="3" destOrd="0" presId="urn:microsoft.com/office/officeart/2005/8/layout/matrix2"/>
    <dgm:cxn modelId="{2A617EAC-A1FE-4056-9A53-B1C2700FDDCC}" type="presParOf" srcId="{13EBD478-17AE-4CB6-BCC0-0759FA9C7D82}" destId="{2913DA74-7DB6-4D85-9D3B-A94A2000C4A0}"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9F096D-B10B-4A6D-BDAA-908532E0E5E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C453FD9-030E-457A-B0CF-C54DDB96CC5A}">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(1)</a:t>
          </a:r>
          <a:endParaRPr lang="en-US" sz="2000" dirty="0"/>
        </a:p>
      </dgm:t>
    </dgm:pt>
    <dgm:pt modelId="{A395B33F-63EE-46CE-8103-E465D4D02703}" type="parTrans" cxnId="{1C5A8C21-98CE-4948-AE13-DAD4B835AA27}">
      <dgm:prSet/>
      <dgm:spPr/>
      <dgm:t>
        <a:bodyPr/>
        <a:lstStyle/>
        <a:p>
          <a:endParaRPr lang="en-US"/>
        </a:p>
      </dgm:t>
    </dgm:pt>
    <dgm:pt modelId="{BFD02E59-FAE7-4D69-9040-58BED925835F}" type="sibTrans" cxnId="{1C5A8C21-98CE-4948-AE13-DAD4B835AA27}">
      <dgm:prSet/>
      <dgm:spPr/>
      <dgm:t>
        <a:bodyPr/>
        <a:lstStyle/>
        <a:p>
          <a:endParaRPr lang="en-US"/>
        </a:p>
      </dgm:t>
    </dgm:pt>
    <dgm:pt modelId="{0DDA5179-4B50-419D-90FE-F96F1BEBE4F6}">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Order passed by Comr.(A) where no appeal can be filed to CESTAT</a:t>
          </a:r>
          <a:endParaRPr lang="en-US" sz="1600" dirty="0"/>
        </a:p>
      </dgm:t>
    </dgm:pt>
    <dgm:pt modelId="{1E3C6992-69DF-4247-9526-E63ED4BE6BEF}" type="parTrans" cxnId="{5FA102D0-647A-4D35-80F2-BEE2713E1676}">
      <dgm:prSet/>
      <dgm:spPr/>
      <dgm:t>
        <a:bodyPr/>
        <a:lstStyle/>
        <a:p>
          <a:endParaRPr lang="en-US"/>
        </a:p>
      </dgm:t>
    </dgm:pt>
    <dgm:pt modelId="{BADC86A3-0D8A-46D9-BF67-7C767EC13DA7}" type="sibTrans" cxnId="{5FA102D0-647A-4D35-80F2-BEE2713E1676}">
      <dgm:prSet/>
      <dgm:spPr/>
      <dgm:t>
        <a:bodyPr/>
        <a:lstStyle/>
        <a:p>
          <a:endParaRPr lang="en-US"/>
        </a:p>
      </dgm:t>
    </dgm:pt>
    <dgm:pt modelId="{831F4CA3-354F-4322-9B56-2180C7CB1D6E}">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Amount of duty or fine or penalty &gt; Rs.5000</a:t>
          </a:r>
          <a:endParaRPr lang="en-US" sz="1600" dirty="0"/>
        </a:p>
      </dgm:t>
    </dgm:pt>
    <dgm:pt modelId="{AAE4129D-E321-4A0B-B643-8AD47617B763}" type="parTrans" cxnId="{5E7746DE-2119-4B04-A6B5-E2B7E2572981}">
      <dgm:prSet/>
      <dgm:spPr/>
      <dgm:t>
        <a:bodyPr/>
        <a:lstStyle/>
        <a:p>
          <a:endParaRPr lang="en-US"/>
        </a:p>
      </dgm:t>
    </dgm:pt>
    <dgm:pt modelId="{0E50417A-B844-4C02-AB75-C4955FCC3756}" type="sibTrans" cxnId="{5E7746DE-2119-4B04-A6B5-E2B7E2572981}">
      <dgm:prSet/>
      <dgm:spPr/>
      <dgm:t>
        <a:bodyPr/>
        <a:lstStyle/>
        <a:p>
          <a:endParaRPr lang="en-US"/>
        </a:p>
      </dgm:t>
    </dgm:pt>
    <dgm:pt modelId="{0AC80D33-B767-43DA-BF14-7250A0E32A40}">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(1A)</a:t>
          </a:r>
        </a:p>
      </dgm:t>
    </dgm:pt>
    <dgm:pt modelId="{702DE75E-86AE-464B-A72C-6184D000FFA9}" type="parTrans" cxnId="{F9E63886-BE92-42D3-B62D-9C02195C9C27}">
      <dgm:prSet/>
      <dgm:spPr/>
      <dgm:t>
        <a:bodyPr/>
        <a:lstStyle/>
        <a:p>
          <a:endParaRPr lang="en-US"/>
        </a:p>
      </dgm:t>
    </dgm:pt>
    <dgm:pt modelId="{EFA5C1EC-09CA-44F2-936F-6FC038BA72E4}" type="sibTrans" cxnId="{F9E63886-BE92-42D3-B62D-9C02195C9C27}">
      <dgm:prSet/>
      <dgm:spPr/>
      <dgm:t>
        <a:bodyPr/>
        <a:lstStyle/>
        <a:p>
          <a:endParaRPr lang="en-US"/>
        </a:p>
      </dgm:t>
    </dgm:pt>
    <dgm:pt modelId="{D900F9A8-104D-4E3B-AF36-FC4747CF2099}">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Direct Proper officer to make application on his behalf </a:t>
          </a:r>
        </a:p>
      </dgm:t>
    </dgm:pt>
    <dgm:pt modelId="{DB762274-1108-4D89-B4B7-05E92548C58E}" type="parTrans" cxnId="{89071E58-4D6D-4BD7-9F82-CC4A6AF45F62}">
      <dgm:prSet/>
      <dgm:spPr/>
      <dgm:t>
        <a:bodyPr/>
        <a:lstStyle/>
        <a:p>
          <a:endParaRPr lang="en-US"/>
        </a:p>
      </dgm:t>
    </dgm:pt>
    <dgm:pt modelId="{060B8A7D-BACE-4862-BBE8-885921C032C2}" type="sibTrans" cxnId="{89071E58-4D6D-4BD7-9F82-CC4A6AF45F62}">
      <dgm:prSet/>
      <dgm:spPr/>
      <dgm:t>
        <a:bodyPr/>
        <a:lstStyle/>
        <a:p>
          <a:endParaRPr lang="en-US"/>
        </a:p>
      </dgm:t>
    </dgm:pt>
    <dgm:pt modelId="{92555B80-DCC9-434A-9EAB-AA39055A4520}">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(5)</a:t>
          </a:r>
          <a:endParaRPr lang="en-US" sz="2000" dirty="0"/>
        </a:p>
      </dgm:t>
    </dgm:pt>
    <dgm:pt modelId="{96084E44-1F3E-425F-B549-0C4BEF17C3B8}" type="parTrans" cxnId="{66C12000-7C40-4B06-AECA-00B5D4082AD3}">
      <dgm:prSet/>
      <dgm:spPr/>
      <dgm:t>
        <a:bodyPr/>
        <a:lstStyle/>
        <a:p>
          <a:endParaRPr lang="en-US"/>
        </a:p>
      </dgm:t>
    </dgm:pt>
    <dgm:pt modelId="{602DEB4D-2D65-4E15-B3EB-935AA0122441}" type="sibTrans" cxnId="{66C12000-7C40-4B06-AECA-00B5D4082AD3}">
      <dgm:prSet/>
      <dgm:spPr/>
      <dgm:t>
        <a:bodyPr/>
        <a:lstStyle/>
        <a:p>
          <a:endParaRPr lang="en-US"/>
        </a:p>
      </dgm:t>
    </dgm:pt>
    <dgm:pt modelId="{1E803803-70E2-4BE7-A52B-00B84BF36E12}">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Principal CCE or CCE is of opinion that an order passed by the </a:t>
          </a:r>
          <a:r>
            <a:rPr lang="en-US" sz="1600" dirty="0" err="1" smtClean="0"/>
            <a:t>Comr</a:t>
          </a:r>
          <a:r>
            <a:rPr lang="en-US" sz="1600" dirty="0" smtClean="0"/>
            <a:t>(A) is not legal or proper</a:t>
          </a:r>
        </a:p>
      </dgm:t>
    </dgm:pt>
    <dgm:pt modelId="{5E4F8F3D-A56B-443D-9F4D-CCCCD58AC822}" type="sibTrans" cxnId="{84B482D3-C779-4B83-936E-50ECCAC6E7F4}">
      <dgm:prSet/>
      <dgm:spPr/>
      <dgm:t>
        <a:bodyPr/>
        <a:lstStyle/>
        <a:p>
          <a:endParaRPr lang="en-US"/>
        </a:p>
      </dgm:t>
    </dgm:pt>
    <dgm:pt modelId="{0F30AFD8-ED8A-4BC3-B7C5-76734BF8B1AD}" type="parTrans" cxnId="{84B482D3-C779-4B83-936E-50ECCAC6E7F4}">
      <dgm:prSet/>
      <dgm:spPr/>
      <dgm:t>
        <a:bodyPr/>
        <a:lstStyle/>
        <a:p>
          <a:endParaRPr lang="en-US"/>
        </a:p>
      </dgm:t>
    </dgm:pt>
    <dgm:pt modelId="{6AF1A1A1-1D35-466F-B8B9-96ECE594326A}">
      <dgm:prSe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(2)</a:t>
          </a:r>
          <a:endParaRPr lang="en-US" sz="2000" dirty="0"/>
        </a:p>
      </dgm:t>
    </dgm:pt>
    <dgm:pt modelId="{7548FA80-8340-4A1C-AE43-5F7D8ECC25B3}" type="parTrans" cxnId="{77D1824A-D98E-497D-ACEF-2EB02D7A9C98}">
      <dgm:prSet/>
      <dgm:spPr/>
      <dgm:t>
        <a:bodyPr/>
        <a:lstStyle/>
        <a:p>
          <a:endParaRPr lang="en-US"/>
        </a:p>
      </dgm:t>
    </dgm:pt>
    <dgm:pt modelId="{9ABF0502-1BAB-47E8-8031-7AA591E40344}" type="sibTrans" cxnId="{77D1824A-D98E-497D-ACEF-2EB02D7A9C98}">
      <dgm:prSet/>
      <dgm:spPr/>
      <dgm:t>
        <a:bodyPr/>
        <a:lstStyle/>
        <a:p>
          <a:endParaRPr lang="en-US"/>
        </a:p>
      </dgm:t>
    </dgm:pt>
    <dgm:pt modelId="{A66EA8E4-264F-4118-AC75-38B2D34421CF}">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No Order enhancing any penalty or fine in lieu of confiscation or confiscation of goods of greater value shall be passed</a:t>
          </a:r>
          <a:endParaRPr lang="en-US" sz="1600" dirty="0"/>
        </a:p>
      </dgm:t>
    </dgm:pt>
    <dgm:pt modelId="{E5318BF8-8131-42B0-824B-4AF684BF1CC0}" type="sibTrans" cxnId="{E852DAA2-31FA-4C30-98F3-3A472F4D6C2E}">
      <dgm:prSet/>
      <dgm:spPr/>
      <dgm:t>
        <a:bodyPr/>
        <a:lstStyle/>
        <a:p>
          <a:endParaRPr lang="en-US"/>
        </a:p>
      </dgm:t>
    </dgm:pt>
    <dgm:pt modelId="{89847E6B-6D98-42AD-871D-FC009F95635F}" type="parTrans" cxnId="{E852DAA2-31FA-4C30-98F3-3A472F4D6C2E}">
      <dgm:prSet/>
      <dgm:spPr/>
      <dgm:t>
        <a:bodyPr/>
        <a:lstStyle/>
        <a:p>
          <a:endParaRPr lang="en-US"/>
        </a:p>
      </dgm:t>
    </dgm:pt>
    <dgm:pt modelId="{1AFE4459-0215-4C31-B683-F9EFAC62689F}">
      <dgm:prSe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(3)</a:t>
          </a:r>
          <a:endParaRPr lang="en-US" sz="2000" dirty="0"/>
        </a:p>
      </dgm:t>
    </dgm:pt>
    <dgm:pt modelId="{DBA514CE-F4C4-4375-8A67-011A440E447A}" type="parTrans" cxnId="{83646179-E899-43AE-8737-C28E9B8D513F}">
      <dgm:prSet/>
      <dgm:spPr/>
      <dgm:t>
        <a:bodyPr/>
        <a:lstStyle/>
        <a:p>
          <a:endParaRPr lang="en-US"/>
        </a:p>
      </dgm:t>
    </dgm:pt>
    <dgm:pt modelId="{2DC45BDD-A9B2-4C80-AF66-C460FEFF6FC5}" type="sibTrans" cxnId="{83646179-E899-43AE-8737-C28E9B8D513F}">
      <dgm:prSet/>
      <dgm:spPr/>
      <dgm:t>
        <a:bodyPr/>
        <a:lstStyle/>
        <a:p>
          <a:endParaRPr lang="en-US"/>
        </a:p>
      </dgm:t>
    </dgm:pt>
    <dgm:pt modelId="{AF8484E4-84F8-4B13-9729-53672DAE5C05}">
      <dgm:prSe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CG may extend a further period of 3 months if sufficient cause </a:t>
          </a:r>
          <a:endParaRPr lang="en-US" sz="1600" dirty="0"/>
        </a:p>
      </dgm:t>
    </dgm:pt>
    <dgm:pt modelId="{764209CC-3E14-4243-8308-6432586D7864}" type="parTrans" cxnId="{141C5B24-9DBF-492A-9009-BDB0C7768F5E}">
      <dgm:prSet/>
      <dgm:spPr/>
      <dgm:t>
        <a:bodyPr/>
        <a:lstStyle/>
        <a:p>
          <a:endParaRPr lang="en-US"/>
        </a:p>
      </dgm:t>
    </dgm:pt>
    <dgm:pt modelId="{82A23835-C6EB-48F4-8AF7-3DD56DEDA2C2}" type="sibTrans" cxnId="{141C5B24-9DBF-492A-9009-BDB0C7768F5E}">
      <dgm:prSet/>
      <dgm:spPr/>
      <dgm:t>
        <a:bodyPr/>
        <a:lstStyle/>
        <a:p>
          <a:endParaRPr lang="en-US"/>
        </a:p>
      </dgm:t>
    </dgm:pt>
    <dgm:pt modelId="{41E03982-1E1D-48F8-8908-5F18B72BF1C2}">
      <dgm:prSe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Time Limit of 3 months from the date of communication</a:t>
          </a:r>
          <a:endParaRPr lang="en-US" sz="1600" dirty="0"/>
        </a:p>
      </dgm:t>
    </dgm:pt>
    <dgm:pt modelId="{BBD79D82-784D-44A9-A642-79BF11F18EED}" type="sibTrans" cxnId="{B689A3A3-16C9-4B37-BC04-D4185EA5C430}">
      <dgm:prSet/>
      <dgm:spPr/>
      <dgm:t>
        <a:bodyPr/>
        <a:lstStyle/>
        <a:p>
          <a:endParaRPr lang="en-US"/>
        </a:p>
      </dgm:t>
    </dgm:pt>
    <dgm:pt modelId="{D9E4B06A-EC28-4157-A69B-5F0053B1CC90}" type="parTrans" cxnId="{B689A3A3-16C9-4B37-BC04-D4185EA5C430}">
      <dgm:prSet/>
      <dgm:spPr/>
      <dgm:t>
        <a:bodyPr/>
        <a:lstStyle/>
        <a:p>
          <a:endParaRPr lang="en-US"/>
        </a:p>
      </dgm:t>
    </dgm:pt>
    <dgm:pt modelId="{B54B4E8C-8529-44AB-AA4A-7D2798C3C609}">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Order u/s 35A has been  passed for confiscation</a:t>
          </a:r>
          <a:endParaRPr lang="en-US" sz="1600" dirty="0"/>
        </a:p>
      </dgm:t>
    </dgm:pt>
    <dgm:pt modelId="{F34AB871-2E6F-4B54-81DA-08D49B4F2578}" type="parTrans" cxnId="{08A16EBE-35F6-4B36-80B8-B50F6B887F02}">
      <dgm:prSet/>
      <dgm:spPr/>
      <dgm:t>
        <a:bodyPr/>
        <a:lstStyle/>
        <a:p>
          <a:endParaRPr lang="en-US"/>
        </a:p>
      </dgm:t>
    </dgm:pt>
    <dgm:pt modelId="{8E7DF224-E538-4637-B3BD-1A480389D461}" type="sibTrans" cxnId="{08A16EBE-35F6-4B36-80B8-B50F6B887F02}">
      <dgm:prSet/>
      <dgm:spPr/>
      <dgm:t>
        <a:bodyPr/>
        <a:lstStyle/>
        <a:p>
          <a:endParaRPr lang="en-US"/>
        </a:p>
      </dgm:t>
    </dgm:pt>
    <dgm:pt modelId="{642A13E7-4F5D-4C98-9484-3CD763BA55B2}">
      <dgm:prSe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Fees</a:t>
          </a:r>
          <a:endParaRPr lang="en-US" sz="1100" dirty="0"/>
        </a:p>
      </dgm:t>
    </dgm:pt>
    <dgm:pt modelId="{7B8E2D03-F4A9-4EC7-853A-854D054C2F79}" type="parTrans" cxnId="{1D93F241-802D-4C1D-ADCF-CA09A537E828}">
      <dgm:prSet/>
      <dgm:spPr/>
      <dgm:t>
        <a:bodyPr/>
        <a:lstStyle/>
        <a:p>
          <a:endParaRPr lang="en-US"/>
        </a:p>
      </dgm:t>
    </dgm:pt>
    <dgm:pt modelId="{58D3A227-1547-453B-AD23-69372A2E0693}" type="sibTrans" cxnId="{1D93F241-802D-4C1D-ADCF-CA09A537E828}">
      <dgm:prSet/>
      <dgm:spPr/>
      <dgm:t>
        <a:bodyPr/>
        <a:lstStyle/>
        <a:p>
          <a:endParaRPr lang="en-US"/>
        </a:p>
      </dgm:t>
    </dgm:pt>
    <dgm:pt modelId="{FB7D709A-5D0E-425B-A104-201F424F3E15}">
      <dgm:prSet phldrT="[Tex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Person affected is given notice to show cause within 1 year from the date of order</a:t>
          </a:r>
          <a:endParaRPr lang="en-US" sz="1600" dirty="0"/>
        </a:p>
      </dgm:t>
    </dgm:pt>
    <dgm:pt modelId="{2673FAA5-466F-40BB-BF9A-82A922E21C2B}" type="parTrans" cxnId="{F6BF2A51-30BC-4C12-9F5B-5819E738C15A}">
      <dgm:prSet/>
      <dgm:spPr/>
      <dgm:t>
        <a:bodyPr/>
        <a:lstStyle/>
        <a:p>
          <a:endParaRPr lang="en-US"/>
        </a:p>
      </dgm:t>
    </dgm:pt>
    <dgm:pt modelId="{F77014E8-9D84-44DE-A45D-0D86D1F586E6}" type="sibTrans" cxnId="{F6BF2A51-30BC-4C12-9F5B-5819E738C15A}">
      <dgm:prSet/>
      <dgm:spPr/>
      <dgm:t>
        <a:bodyPr/>
        <a:lstStyle/>
        <a:p>
          <a:endParaRPr lang="en-US"/>
        </a:p>
      </dgm:t>
    </dgm:pt>
    <dgm:pt modelId="{310F0EE9-9B45-4B0E-B557-D944F6B506DE}">
      <dgm:prSe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(4)</a:t>
          </a:r>
          <a:endParaRPr lang="en-US" sz="2000" dirty="0"/>
        </a:p>
      </dgm:t>
    </dgm:pt>
    <dgm:pt modelId="{4AB91B45-B255-4A07-AA57-B3835592AF3A}" type="parTrans" cxnId="{EF672175-FC4D-4E1F-9950-7DF568F96EBE}">
      <dgm:prSet/>
      <dgm:spPr/>
      <dgm:t>
        <a:bodyPr/>
        <a:lstStyle/>
        <a:p>
          <a:endParaRPr lang="en-US"/>
        </a:p>
      </dgm:t>
    </dgm:pt>
    <dgm:pt modelId="{9F623B5D-B34E-4647-B2DE-BAFAA0290B7E}" type="sibTrans" cxnId="{EF672175-FC4D-4E1F-9950-7DF568F96EBE}">
      <dgm:prSet/>
      <dgm:spPr/>
      <dgm:t>
        <a:bodyPr/>
        <a:lstStyle/>
        <a:p>
          <a:endParaRPr lang="en-US"/>
        </a:p>
      </dgm:t>
    </dgm:pt>
    <dgm:pt modelId="{B7450853-C938-49A4-870B-5ADCB0B25FFA}">
      <dgm:prSe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CG on its own motion annul or modify any order  which cannot be appealed to CESTAT</a:t>
          </a:r>
          <a:endParaRPr lang="en-US" sz="1600" dirty="0"/>
        </a:p>
      </dgm:t>
    </dgm:pt>
    <dgm:pt modelId="{7C48FE52-37AD-44EB-BD2D-286EEC9BB938}" type="parTrans" cxnId="{FFE2D2B2-4244-4D6A-8773-8441D922BBC8}">
      <dgm:prSet/>
      <dgm:spPr/>
      <dgm:t>
        <a:bodyPr/>
        <a:lstStyle/>
        <a:p>
          <a:endParaRPr lang="en-US"/>
        </a:p>
      </dgm:t>
    </dgm:pt>
    <dgm:pt modelId="{5E488FBA-CD3E-470A-B124-0C31D017850D}" type="sibTrans" cxnId="{FFE2D2B2-4244-4D6A-8773-8441D922BBC8}">
      <dgm:prSet/>
      <dgm:spPr/>
      <dgm:t>
        <a:bodyPr/>
        <a:lstStyle/>
        <a:p>
          <a:endParaRPr lang="en-US"/>
        </a:p>
      </dgm:t>
    </dgm:pt>
    <dgm:pt modelId="{8EE44E11-D3A8-4656-ABAB-F90B96E072A4}">
      <dgm:prSet custT="1">
        <dgm:style>
          <a:lnRef idx="2">
            <a:schemeClr val="accent2"/>
          </a:lnRef>
          <a:fillRef idx="1">
            <a:schemeClr val="lt1"/>
          </a:fillRef>
          <a:effectRef idx="0">
            <a:schemeClr val="accent2"/>
          </a:effectRef>
          <a:fontRef idx="minor">
            <a:schemeClr val="dk1"/>
          </a:fontRef>
        </dgm:style>
      </dgm:prSet>
      <dgm:spPr/>
      <dgm:t>
        <a:bodyPr/>
        <a:lstStyle/>
        <a:p>
          <a:r>
            <a:rPr lang="en-US" sz="2000" dirty="0" smtClean="0"/>
            <a:t>35EE (6)</a:t>
          </a:r>
          <a:endParaRPr lang="en-US" sz="2000" dirty="0"/>
        </a:p>
      </dgm:t>
    </dgm:pt>
    <dgm:pt modelId="{3BEFD106-A0FD-414E-9D56-79F35099A886}" type="parTrans" cxnId="{5F4B827B-EAF3-4B48-9850-29888F52CCDB}">
      <dgm:prSet/>
      <dgm:spPr/>
      <dgm:t>
        <a:bodyPr/>
        <a:lstStyle/>
        <a:p>
          <a:endParaRPr lang="en-US"/>
        </a:p>
      </dgm:t>
    </dgm:pt>
    <dgm:pt modelId="{DFFC340A-A175-4D8E-BFC5-1C9E0D812E74}" type="sibTrans" cxnId="{5F4B827B-EAF3-4B48-9850-29888F52CCDB}">
      <dgm:prSet/>
      <dgm:spPr/>
      <dgm:t>
        <a:bodyPr/>
        <a:lstStyle/>
        <a:p>
          <a:endParaRPr lang="en-US"/>
        </a:p>
      </dgm:t>
    </dgm:pt>
    <dgm:pt modelId="{D256C86B-1264-4989-9E5F-C538A6F301C2}">
      <dgm:prSet custT="1">
        <dgm:style>
          <a:lnRef idx="2">
            <a:schemeClr val="accent2"/>
          </a:lnRef>
          <a:fillRef idx="1">
            <a:schemeClr val="lt1"/>
          </a:fillRef>
          <a:effectRef idx="0">
            <a:schemeClr val="accent2"/>
          </a:effectRef>
          <a:fontRef idx="minor">
            <a:schemeClr val="dk1"/>
          </a:fontRef>
        </dgm:style>
      </dgm:prSet>
      <dgm:spPr/>
      <dgm:t>
        <a:bodyPr/>
        <a:lstStyle/>
        <a:p>
          <a:r>
            <a:rPr lang="en-US" sz="1600" dirty="0" smtClean="0"/>
            <a:t>CG is of the opinion that duty not levied/short levied/erroneously refunded  no order can be passed unless appellant given time limit u/s 11A to Show Cause </a:t>
          </a:r>
          <a:endParaRPr lang="en-US" sz="1600" dirty="0"/>
        </a:p>
      </dgm:t>
    </dgm:pt>
    <dgm:pt modelId="{6417AF79-A608-4B94-96D3-AE006027401C}" type="parTrans" cxnId="{CAE2C92C-D52C-4455-B010-318F68F9F9BA}">
      <dgm:prSet/>
      <dgm:spPr/>
      <dgm:t>
        <a:bodyPr/>
        <a:lstStyle/>
        <a:p>
          <a:endParaRPr lang="en-US"/>
        </a:p>
      </dgm:t>
    </dgm:pt>
    <dgm:pt modelId="{82539EE7-4AD9-4BA7-B617-65C105E69719}" type="sibTrans" cxnId="{CAE2C92C-D52C-4455-B010-318F68F9F9BA}">
      <dgm:prSet/>
      <dgm:spPr/>
      <dgm:t>
        <a:bodyPr/>
        <a:lstStyle/>
        <a:p>
          <a:endParaRPr lang="en-US"/>
        </a:p>
      </dgm:t>
    </dgm:pt>
    <dgm:pt modelId="{3F60CDB1-D5BE-4B71-A8A3-A44C9E649F25}" type="pres">
      <dgm:prSet presAssocID="{759F096D-B10B-4A6D-BDAA-908532E0E5EF}" presName="Name0" presStyleCnt="0">
        <dgm:presLayoutVars>
          <dgm:dir/>
          <dgm:animLvl val="lvl"/>
          <dgm:resizeHandles val="exact"/>
        </dgm:presLayoutVars>
      </dgm:prSet>
      <dgm:spPr/>
      <dgm:t>
        <a:bodyPr/>
        <a:lstStyle/>
        <a:p>
          <a:endParaRPr lang="en-US"/>
        </a:p>
      </dgm:t>
    </dgm:pt>
    <dgm:pt modelId="{AD753D06-D0F6-4767-B584-B143CD7F91FF}" type="pres">
      <dgm:prSet presAssocID="{1C453FD9-030E-457A-B0CF-C54DDB96CC5A}" presName="linNode" presStyleCnt="0"/>
      <dgm:spPr/>
    </dgm:pt>
    <dgm:pt modelId="{99973F93-326B-42F1-92B8-E8BDDA11E07B}" type="pres">
      <dgm:prSet presAssocID="{1C453FD9-030E-457A-B0CF-C54DDB96CC5A}" presName="parentText" presStyleLbl="node1" presStyleIdx="0" presStyleCnt="7" custScaleX="51316" custScaleY="56448">
        <dgm:presLayoutVars>
          <dgm:chMax val="1"/>
          <dgm:bulletEnabled val="1"/>
        </dgm:presLayoutVars>
      </dgm:prSet>
      <dgm:spPr/>
      <dgm:t>
        <a:bodyPr/>
        <a:lstStyle/>
        <a:p>
          <a:endParaRPr lang="en-US"/>
        </a:p>
      </dgm:t>
    </dgm:pt>
    <dgm:pt modelId="{76209938-7ECC-4480-9C55-7AEDD36F1192}" type="pres">
      <dgm:prSet presAssocID="{1C453FD9-030E-457A-B0CF-C54DDB96CC5A}" presName="descendantText" presStyleLbl="alignAccFollowNode1" presStyleIdx="0" presStyleCnt="7" custScaleX="133100">
        <dgm:presLayoutVars>
          <dgm:bulletEnabled val="1"/>
        </dgm:presLayoutVars>
      </dgm:prSet>
      <dgm:spPr/>
      <dgm:t>
        <a:bodyPr/>
        <a:lstStyle/>
        <a:p>
          <a:endParaRPr lang="en-US"/>
        </a:p>
      </dgm:t>
    </dgm:pt>
    <dgm:pt modelId="{D36FE79F-3071-4660-8C99-BC5532C5DE8F}" type="pres">
      <dgm:prSet presAssocID="{BFD02E59-FAE7-4D69-9040-58BED925835F}" presName="sp" presStyleCnt="0"/>
      <dgm:spPr/>
    </dgm:pt>
    <dgm:pt modelId="{323C205C-AA01-4BB0-B09D-B980F95C1650}" type="pres">
      <dgm:prSet presAssocID="{0AC80D33-B767-43DA-BF14-7250A0E32A40}" presName="linNode" presStyleCnt="0"/>
      <dgm:spPr/>
    </dgm:pt>
    <dgm:pt modelId="{740A576C-6B72-4A21-B756-5A42293673A2}" type="pres">
      <dgm:prSet presAssocID="{0AC80D33-B767-43DA-BF14-7250A0E32A40}" presName="parentText" presStyleLbl="node1" presStyleIdx="1" presStyleCnt="7" custScaleX="51316" custScaleY="62093">
        <dgm:presLayoutVars>
          <dgm:chMax val="1"/>
          <dgm:bulletEnabled val="1"/>
        </dgm:presLayoutVars>
      </dgm:prSet>
      <dgm:spPr/>
      <dgm:t>
        <a:bodyPr/>
        <a:lstStyle/>
        <a:p>
          <a:endParaRPr lang="en-US"/>
        </a:p>
      </dgm:t>
    </dgm:pt>
    <dgm:pt modelId="{26747971-FB4B-448C-A904-88ABCFBC2D97}" type="pres">
      <dgm:prSet presAssocID="{0AC80D33-B767-43DA-BF14-7250A0E32A40}" presName="descendantText" presStyleLbl="alignAccFollowNode1" presStyleIdx="1" presStyleCnt="7" custScaleX="133100">
        <dgm:presLayoutVars>
          <dgm:bulletEnabled val="1"/>
        </dgm:presLayoutVars>
      </dgm:prSet>
      <dgm:spPr/>
      <dgm:t>
        <a:bodyPr/>
        <a:lstStyle/>
        <a:p>
          <a:endParaRPr lang="en-US"/>
        </a:p>
      </dgm:t>
    </dgm:pt>
    <dgm:pt modelId="{707858E8-361D-4922-ADA5-C3AF43CAAABC}" type="pres">
      <dgm:prSet presAssocID="{EFA5C1EC-09CA-44F2-936F-6FC038BA72E4}" presName="sp" presStyleCnt="0"/>
      <dgm:spPr/>
    </dgm:pt>
    <dgm:pt modelId="{D3714ACB-7ECB-4260-AFC9-4852BDEB1FAD}" type="pres">
      <dgm:prSet presAssocID="{6AF1A1A1-1D35-466F-B8B9-96ECE594326A}" presName="linNode" presStyleCnt="0"/>
      <dgm:spPr/>
    </dgm:pt>
    <dgm:pt modelId="{9843C640-96DF-4091-9969-B4089327173E}" type="pres">
      <dgm:prSet presAssocID="{6AF1A1A1-1D35-466F-B8B9-96ECE594326A}" presName="parentText" presStyleLbl="node1" presStyleIdx="2" presStyleCnt="7" custScaleX="51316" custScaleY="62093">
        <dgm:presLayoutVars>
          <dgm:chMax val="1"/>
          <dgm:bulletEnabled val="1"/>
        </dgm:presLayoutVars>
      </dgm:prSet>
      <dgm:spPr/>
      <dgm:t>
        <a:bodyPr/>
        <a:lstStyle/>
        <a:p>
          <a:endParaRPr lang="en-US"/>
        </a:p>
      </dgm:t>
    </dgm:pt>
    <dgm:pt modelId="{1816FB4B-FEE6-4F04-9718-6855450F4BBD}" type="pres">
      <dgm:prSet presAssocID="{6AF1A1A1-1D35-466F-B8B9-96ECE594326A}" presName="descendantText" presStyleLbl="alignAccFollowNode1" presStyleIdx="2" presStyleCnt="7" custScaleX="133100">
        <dgm:presLayoutVars>
          <dgm:bulletEnabled val="1"/>
        </dgm:presLayoutVars>
      </dgm:prSet>
      <dgm:spPr/>
      <dgm:t>
        <a:bodyPr/>
        <a:lstStyle/>
        <a:p>
          <a:endParaRPr lang="en-US"/>
        </a:p>
      </dgm:t>
    </dgm:pt>
    <dgm:pt modelId="{A47DA407-5D14-4572-80E7-DB88C3D4C801}" type="pres">
      <dgm:prSet presAssocID="{9ABF0502-1BAB-47E8-8031-7AA591E40344}" presName="sp" presStyleCnt="0"/>
      <dgm:spPr/>
    </dgm:pt>
    <dgm:pt modelId="{912F3513-1F3A-4929-9B4A-74A2169731FC}" type="pres">
      <dgm:prSet presAssocID="{1AFE4459-0215-4C31-B683-F9EFAC62689F}" presName="linNode" presStyleCnt="0"/>
      <dgm:spPr/>
    </dgm:pt>
    <dgm:pt modelId="{D9826E47-89DA-4ACF-BAB0-8FDDD31BCCDF}" type="pres">
      <dgm:prSet presAssocID="{1AFE4459-0215-4C31-B683-F9EFAC62689F}" presName="parentText" presStyleLbl="node1" presStyleIdx="3" presStyleCnt="7" custScaleX="51316" custScaleY="31864">
        <dgm:presLayoutVars>
          <dgm:chMax val="1"/>
          <dgm:bulletEnabled val="1"/>
        </dgm:presLayoutVars>
      </dgm:prSet>
      <dgm:spPr/>
      <dgm:t>
        <a:bodyPr/>
        <a:lstStyle/>
        <a:p>
          <a:endParaRPr lang="en-US"/>
        </a:p>
      </dgm:t>
    </dgm:pt>
    <dgm:pt modelId="{552EB36F-F884-42E8-A4D3-A46827A73F87}" type="pres">
      <dgm:prSet presAssocID="{1AFE4459-0215-4C31-B683-F9EFAC62689F}" presName="descendantText" presStyleLbl="alignAccFollowNode1" presStyleIdx="3" presStyleCnt="7" custScaleX="133100" custScaleY="35050">
        <dgm:presLayoutVars>
          <dgm:bulletEnabled val="1"/>
        </dgm:presLayoutVars>
      </dgm:prSet>
      <dgm:spPr/>
      <dgm:t>
        <a:bodyPr/>
        <a:lstStyle/>
        <a:p>
          <a:endParaRPr lang="en-US"/>
        </a:p>
      </dgm:t>
    </dgm:pt>
    <dgm:pt modelId="{20F92CA8-210C-4814-BF10-3CC9602CB899}" type="pres">
      <dgm:prSet presAssocID="{2DC45BDD-A9B2-4C80-AF66-C460FEFF6FC5}" presName="sp" presStyleCnt="0"/>
      <dgm:spPr/>
    </dgm:pt>
    <dgm:pt modelId="{24CA1BF8-6B45-43CB-BAED-2B2F6E115A90}" type="pres">
      <dgm:prSet presAssocID="{310F0EE9-9B45-4B0E-B557-D944F6B506DE}" presName="linNode" presStyleCnt="0"/>
      <dgm:spPr/>
    </dgm:pt>
    <dgm:pt modelId="{E75FFABD-5933-43E9-AB96-030250BB4DC9}" type="pres">
      <dgm:prSet presAssocID="{310F0EE9-9B45-4B0E-B557-D944F6B506DE}" presName="parentText" presStyleLbl="node1" presStyleIdx="4" presStyleCnt="7" custScaleX="51316" custScaleY="68302">
        <dgm:presLayoutVars>
          <dgm:chMax val="1"/>
          <dgm:bulletEnabled val="1"/>
        </dgm:presLayoutVars>
      </dgm:prSet>
      <dgm:spPr/>
      <dgm:t>
        <a:bodyPr/>
        <a:lstStyle/>
        <a:p>
          <a:endParaRPr lang="en-US"/>
        </a:p>
      </dgm:t>
    </dgm:pt>
    <dgm:pt modelId="{57F0B906-6145-446D-A789-064B10C3D358}" type="pres">
      <dgm:prSet presAssocID="{310F0EE9-9B45-4B0E-B557-D944F6B506DE}" presName="descendantText" presStyleLbl="alignAccFollowNode1" presStyleIdx="4" presStyleCnt="7" custScaleX="133100">
        <dgm:presLayoutVars>
          <dgm:bulletEnabled val="1"/>
        </dgm:presLayoutVars>
      </dgm:prSet>
      <dgm:spPr/>
      <dgm:t>
        <a:bodyPr/>
        <a:lstStyle/>
        <a:p>
          <a:endParaRPr lang="en-US"/>
        </a:p>
      </dgm:t>
    </dgm:pt>
    <dgm:pt modelId="{5808A03D-5359-47D1-8C0F-48D5E98F18DA}" type="pres">
      <dgm:prSet presAssocID="{9F623B5D-B34E-4647-B2DE-BAFAA0290B7E}" presName="sp" presStyleCnt="0"/>
      <dgm:spPr/>
    </dgm:pt>
    <dgm:pt modelId="{6D300E5A-D6A8-4A96-A4AD-D4B29EB151CC}" type="pres">
      <dgm:prSet presAssocID="{92555B80-DCC9-434A-9EAB-AA39055A4520}" presName="linNode" presStyleCnt="0"/>
      <dgm:spPr/>
    </dgm:pt>
    <dgm:pt modelId="{D3EB9557-AF04-42E8-8136-8E7B961156F9}" type="pres">
      <dgm:prSet presAssocID="{92555B80-DCC9-434A-9EAB-AA39055A4520}" presName="parentText" presStyleLbl="node1" presStyleIdx="5" presStyleCnt="7" custScaleX="51316">
        <dgm:presLayoutVars>
          <dgm:chMax val="1"/>
          <dgm:bulletEnabled val="1"/>
        </dgm:presLayoutVars>
      </dgm:prSet>
      <dgm:spPr/>
      <dgm:t>
        <a:bodyPr/>
        <a:lstStyle/>
        <a:p>
          <a:endParaRPr lang="en-US"/>
        </a:p>
      </dgm:t>
    </dgm:pt>
    <dgm:pt modelId="{8F406C23-86BC-47BD-B2E7-A15D3CA11396}" type="pres">
      <dgm:prSet presAssocID="{92555B80-DCC9-434A-9EAB-AA39055A4520}" presName="descendantText" presStyleLbl="alignAccFollowNode1" presStyleIdx="5" presStyleCnt="7" custScaleX="133100" custScaleY="161051">
        <dgm:presLayoutVars>
          <dgm:bulletEnabled val="1"/>
        </dgm:presLayoutVars>
      </dgm:prSet>
      <dgm:spPr/>
      <dgm:t>
        <a:bodyPr/>
        <a:lstStyle/>
        <a:p>
          <a:endParaRPr lang="en-US"/>
        </a:p>
      </dgm:t>
    </dgm:pt>
    <dgm:pt modelId="{BCA3459C-9B73-4BC6-B236-11C2C85FCD01}" type="pres">
      <dgm:prSet presAssocID="{602DEB4D-2D65-4E15-B3EB-935AA0122441}" presName="sp" presStyleCnt="0"/>
      <dgm:spPr/>
    </dgm:pt>
    <dgm:pt modelId="{FB460803-FE5D-4CA6-9733-1875F04ED6BD}" type="pres">
      <dgm:prSet presAssocID="{8EE44E11-D3A8-4656-ABAB-F90B96E072A4}" presName="linNode" presStyleCnt="0"/>
      <dgm:spPr/>
    </dgm:pt>
    <dgm:pt modelId="{148BC6AB-34BE-4640-B3C7-11ED9B3F1374}" type="pres">
      <dgm:prSet presAssocID="{8EE44E11-D3A8-4656-ABAB-F90B96E072A4}" presName="parentText" presStyleLbl="node1" presStyleIdx="6" presStyleCnt="7" custScaleX="51316" custScaleY="75132">
        <dgm:presLayoutVars>
          <dgm:chMax val="1"/>
          <dgm:bulletEnabled val="1"/>
        </dgm:presLayoutVars>
      </dgm:prSet>
      <dgm:spPr/>
      <dgm:t>
        <a:bodyPr/>
        <a:lstStyle/>
        <a:p>
          <a:endParaRPr lang="en-US"/>
        </a:p>
      </dgm:t>
    </dgm:pt>
    <dgm:pt modelId="{ADF7BBC8-C180-49A6-B650-71399DFE0614}" type="pres">
      <dgm:prSet presAssocID="{8EE44E11-D3A8-4656-ABAB-F90B96E072A4}" presName="descendantText" presStyleLbl="alignAccFollowNode1" presStyleIdx="6" presStyleCnt="7" custScaleX="133100" custLinFactNeighborY="218">
        <dgm:presLayoutVars>
          <dgm:bulletEnabled val="1"/>
        </dgm:presLayoutVars>
      </dgm:prSet>
      <dgm:spPr/>
      <dgm:t>
        <a:bodyPr/>
        <a:lstStyle/>
        <a:p>
          <a:endParaRPr lang="en-US"/>
        </a:p>
      </dgm:t>
    </dgm:pt>
  </dgm:ptLst>
  <dgm:cxnLst>
    <dgm:cxn modelId="{961A591D-AD34-0042-B96F-A5580DA0F705}" type="presOf" srcId="{AF8484E4-84F8-4B13-9729-53672DAE5C05}" destId="{1816FB4B-FEE6-4F04-9718-6855450F4BBD}" srcOrd="0" destOrd="1" presId="urn:microsoft.com/office/officeart/2005/8/layout/vList5"/>
    <dgm:cxn modelId="{89071E58-4D6D-4BD7-9F82-CC4A6AF45F62}" srcId="{0AC80D33-B767-43DA-BF14-7250A0E32A40}" destId="{D900F9A8-104D-4E3B-AF36-FC4747CF2099}" srcOrd="1" destOrd="0" parTransId="{DB762274-1108-4D89-B4B7-05E92548C58E}" sibTransId="{060B8A7D-BACE-4862-BBE8-885921C032C2}"/>
    <dgm:cxn modelId="{B689A3A3-16C9-4B37-BC04-D4185EA5C430}" srcId="{6AF1A1A1-1D35-466F-B8B9-96ECE594326A}" destId="{41E03982-1E1D-48F8-8908-5F18B72BF1C2}" srcOrd="0" destOrd="0" parTransId="{D9E4B06A-EC28-4157-A69B-5F0053B1CC90}" sibTransId="{BBD79D82-784D-44A9-A642-79BF11F18EED}"/>
    <dgm:cxn modelId="{F9E63886-BE92-42D3-B62D-9C02195C9C27}" srcId="{759F096D-B10B-4A6D-BDAA-908532E0E5EF}" destId="{0AC80D33-B767-43DA-BF14-7250A0E32A40}" srcOrd="1" destOrd="0" parTransId="{702DE75E-86AE-464B-A72C-6184D000FFA9}" sibTransId="{EFA5C1EC-09CA-44F2-936F-6FC038BA72E4}"/>
    <dgm:cxn modelId="{E852DAA2-31FA-4C30-98F3-3A472F4D6C2E}" srcId="{92555B80-DCC9-434A-9EAB-AA39055A4520}" destId="{A66EA8E4-264F-4118-AC75-38B2D34421CF}" srcOrd="0" destOrd="0" parTransId="{89847E6B-6D98-42AD-871D-FC009F95635F}" sibTransId="{E5318BF8-8131-42B0-824B-4AF684BF1CC0}"/>
    <dgm:cxn modelId="{84B482D3-C779-4B83-936E-50ECCAC6E7F4}" srcId="{0AC80D33-B767-43DA-BF14-7250A0E32A40}" destId="{1E803803-70E2-4BE7-A52B-00B84BF36E12}" srcOrd="0" destOrd="0" parTransId="{0F30AFD8-ED8A-4BC3-B7C5-76734BF8B1AD}" sibTransId="{5E4F8F3D-A56B-443D-9F4D-CCCCD58AC822}"/>
    <dgm:cxn modelId="{4035781E-8D8B-E942-ADD7-E289E2C99B78}" type="presOf" srcId="{B54B4E8C-8529-44AB-AA4A-7D2798C3C609}" destId="{8F406C23-86BC-47BD-B2E7-A15D3CA11396}" srcOrd="0" destOrd="1" presId="urn:microsoft.com/office/officeart/2005/8/layout/vList5"/>
    <dgm:cxn modelId="{F5EBE894-8B58-0A44-BDD8-DB7949DA3B52}" type="presOf" srcId="{1AFE4459-0215-4C31-B683-F9EFAC62689F}" destId="{D9826E47-89DA-4ACF-BAB0-8FDDD31BCCDF}" srcOrd="0" destOrd="0" presId="urn:microsoft.com/office/officeart/2005/8/layout/vList5"/>
    <dgm:cxn modelId="{08A16EBE-35F6-4B36-80B8-B50F6B887F02}" srcId="{A66EA8E4-264F-4118-AC75-38B2D34421CF}" destId="{B54B4E8C-8529-44AB-AA4A-7D2798C3C609}" srcOrd="0" destOrd="0" parTransId="{F34AB871-2E6F-4B54-81DA-08D49B4F2578}" sibTransId="{8E7DF224-E538-4637-B3BD-1A480389D461}"/>
    <dgm:cxn modelId="{77D1824A-D98E-497D-ACEF-2EB02D7A9C98}" srcId="{759F096D-B10B-4A6D-BDAA-908532E0E5EF}" destId="{6AF1A1A1-1D35-466F-B8B9-96ECE594326A}" srcOrd="2" destOrd="0" parTransId="{7548FA80-8340-4A1C-AE43-5F7D8ECC25B3}" sibTransId="{9ABF0502-1BAB-47E8-8031-7AA591E40344}"/>
    <dgm:cxn modelId="{743C6024-7E20-7443-91AC-761CA07F54BB}" type="presOf" srcId="{FB7D709A-5D0E-425B-A104-201F424F3E15}" destId="{8F406C23-86BC-47BD-B2E7-A15D3CA11396}" srcOrd="0" destOrd="2" presId="urn:microsoft.com/office/officeart/2005/8/layout/vList5"/>
    <dgm:cxn modelId="{D4C3A1A2-6F74-B847-9A17-32B055F897CB}" type="presOf" srcId="{1E803803-70E2-4BE7-A52B-00B84BF36E12}" destId="{26747971-FB4B-448C-A904-88ABCFBC2D97}" srcOrd="0" destOrd="0" presId="urn:microsoft.com/office/officeart/2005/8/layout/vList5"/>
    <dgm:cxn modelId="{1B3A411F-1719-1C49-B448-E33B04877198}" type="presOf" srcId="{92555B80-DCC9-434A-9EAB-AA39055A4520}" destId="{D3EB9557-AF04-42E8-8136-8E7B961156F9}" srcOrd="0" destOrd="0" presId="urn:microsoft.com/office/officeart/2005/8/layout/vList5"/>
    <dgm:cxn modelId="{FFE2D2B2-4244-4D6A-8773-8441D922BBC8}" srcId="{310F0EE9-9B45-4B0E-B557-D944F6B506DE}" destId="{B7450853-C938-49A4-870B-5ADCB0B25FFA}" srcOrd="0" destOrd="0" parTransId="{7C48FE52-37AD-44EB-BD2D-286EEC9BB938}" sibTransId="{5E488FBA-CD3E-470A-B124-0C31D017850D}"/>
    <dgm:cxn modelId="{F6BF2A51-30BC-4C12-9F5B-5819E738C15A}" srcId="{A66EA8E4-264F-4118-AC75-38B2D34421CF}" destId="{FB7D709A-5D0E-425B-A104-201F424F3E15}" srcOrd="1" destOrd="0" parTransId="{2673FAA5-466F-40BB-BF9A-82A922E21C2B}" sibTransId="{F77014E8-9D84-44DE-A45D-0D86D1F586E6}"/>
    <dgm:cxn modelId="{1C5A8C21-98CE-4948-AE13-DAD4B835AA27}" srcId="{759F096D-B10B-4A6D-BDAA-908532E0E5EF}" destId="{1C453FD9-030E-457A-B0CF-C54DDB96CC5A}" srcOrd="0" destOrd="0" parTransId="{A395B33F-63EE-46CE-8103-E465D4D02703}" sibTransId="{BFD02E59-FAE7-4D69-9040-58BED925835F}"/>
    <dgm:cxn modelId="{A8B60AF5-71E8-CB45-8361-AACF4F740851}" type="presOf" srcId="{A66EA8E4-264F-4118-AC75-38B2D34421CF}" destId="{8F406C23-86BC-47BD-B2E7-A15D3CA11396}" srcOrd="0" destOrd="0" presId="urn:microsoft.com/office/officeart/2005/8/layout/vList5"/>
    <dgm:cxn modelId="{AD79146C-A550-F544-AE18-E64F98751E16}" type="presOf" srcId="{310F0EE9-9B45-4B0E-B557-D944F6B506DE}" destId="{E75FFABD-5933-43E9-AB96-030250BB4DC9}" srcOrd="0" destOrd="0" presId="urn:microsoft.com/office/officeart/2005/8/layout/vList5"/>
    <dgm:cxn modelId="{436A3E54-52ED-7248-B93B-CBED670DCDAF}" type="presOf" srcId="{41E03982-1E1D-48F8-8908-5F18B72BF1C2}" destId="{1816FB4B-FEE6-4F04-9718-6855450F4BBD}" srcOrd="0" destOrd="0" presId="urn:microsoft.com/office/officeart/2005/8/layout/vList5"/>
    <dgm:cxn modelId="{F72BA8BA-B16D-7E4E-B830-567BDF5771D7}" type="presOf" srcId="{642A13E7-4F5D-4C98-9484-3CD763BA55B2}" destId="{552EB36F-F884-42E8-A4D3-A46827A73F87}" srcOrd="0" destOrd="0" presId="urn:microsoft.com/office/officeart/2005/8/layout/vList5"/>
    <dgm:cxn modelId="{3CCF1BD9-7B24-0643-8C90-1BA2A245B6F8}" type="presOf" srcId="{D900F9A8-104D-4E3B-AF36-FC4747CF2099}" destId="{26747971-FB4B-448C-A904-88ABCFBC2D97}" srcOrd="0" destOrd="1" presId="urn:microsoft.com/office/officeart/2005/8/layout/vList5"/>
    <dgm:cxn modelId="{2DF251FB-08A0-8042-8D4E-D3519A1324B8}" type="presOf" srcId="{D256C86B-1264-4989-9E5F-C538A6F301C2}" destId="{ADF7BBC8-C180-49A6-B650-71399DFE0614}" srcOrd="0" destOrd="0" presId="urn:microsoft.com/office/officeart/2005/8/layout/vList5"/>
    <dgm:cxn modelId="{66C12000-7C40-4B06-AECA-00B5D4082AD3}" srcId="{759F096D-B10B-4A6D-BDAA-908532E0E5EF}" destId="{92555B80-DCC9-434A-9EAB-AA39055A4520}" srcOrd="5" destOrd="0" parTransId="{96084E44-1F3E-425F-B549-0C4BEF17C3B8}" sibTransId="{602DEB4D-2D65-4E15-B3EB-935AA0122441}"/>
    <dgm:cxn modelId="{83646179-E899-43AE-8737-C28E9B8D513F}" srcId="{759F096D-B10B-4A6D-BDAA-908532E0E5EF}" destId="{1AFE4459-0215-4C31-B683-F9EFAC62689F}" srcOrd="3" destOrd="0" parTransId="{DBA514CE-F4C4-4375-8A67-011A440E447A}" sibTransId="{2DC45BDD-A9B2-4C80-AF66-C460FEFF6FC5}"/>
    <dgm:cxn modelId="{616844AE-9079-F84E-98DF-29B87E58C516}" type="presOf" srcId="{759F096D-B10B-4A6D-BDAA-908532E0E5EF}" destId="{3F60CDB1-D5BE-4B71-A8A3-A44C9E649F25}" srcOrd="0" destOrd="0" presId="urn:microsoft.com/office/officeart/2005/8/layout/vList5"/>
    <dgm:cxn modelId="{1D93F241-802D-4C1D-ADCF-CA09A537E828}" srcId="{1AFE4459-0215-4C31-B683-F9EFAC62689F}" destId="{642A13E7-4F5D-4C98-9484-3CD763BA55B2}" srcOrd="0" destOrd="0" parTransId="{7B8E2D03-F4A9-4EC7-853A-854D054C2F79}" sibTransId="{58D3A227-1547-453B-AD23-69372A2E0693}"/>
    <dgm:cxn modelId="{39188D0E-4700-CC45-836C-618EE65472F3}" type="presOf" srcId="{8EE44E11-D3A8-4656-ABAB-F90B96E072A4}" destId="{148BC6AB-34BE-4640-B3C7-11ED9B3F1374}" srcOrd="0" destOrd="0" presId="urn:microsoft.com/office/officeart/2005/8/layout/vList5"/>
    <dgm:cxn modelId="{675B0C10-5A9E-8441-A005-9D41BC22A6F6}" type="presOf" srcId="{0AC80D33-B767-43DA-BF14-7250A0E32A40}" destId="{740A576C-6B72-4A21-B756-5A42293673A2}" srcOrd="0" destOrd="0" presId="urn:microsoft.com/office/officeart/2005/8/layout/vList5"/>
    <dgm:cxn modelId="{4BDF6CEB-BD15-EE43-965B-4AE4E24E177C}" type="presOf" srcId="{1C453FD9-030E-457A-B0CF-C54DDB96CC5A}" destId="{99973F93-326B-42F1-92B8-E8BDDA11E07B}" srcOrd="0" destOrd="0" presId="urn:microsoft.com/office/officeart/2005/8/layout/vList5"/>
    <dgm:cxn modelId="{5F4B827B-EAF3-4B48-9850-29888F52CCDB}" srcId="{759F096D-B10B-4A6D-BDAA-908532E0E5EF}" destId="{8EE44E11-D3A8-4656-ABAB-F90B96E072A4}" srcOrd="6" destOrd="0" parTransId="{3BEFD106-A0FD-414E-9D56-79F35099A886}" sibTransId="{DFFC340A-A175-4D8E-BFC5-1C9E0D812E74}"/>
    <dgm:cxn modelId="{EF672175-FC4D-4E1F-9950-7DF568F96EBE}" srcId="{759F096D-B10B-4A6D-BDAA-908532E0E5EF}" destId="{310F0EE9-9B45-4B0E-B557-D944F6B506DE}" srcOrd="4" destOrd="0" parTransId="{4AB91B45-B255-4A07-AA57-B3835592AF3A}" sibTransId="{9F623B5D-B34E-4647-B2DE-BAFAA0290B7E}"/>
    <dgm:cxn modelId="{141C5B24-9DBF-492A-9009-BDB0C7768F5E}" srcId="{6AF1A1A1-1D35-466F-B8B9-96ECE594326A}" destId="{AF8484E4-84F8-4B13-9729-53672DAE5C05}" srcOrd="1" destOrd="0" parTransId="{764209CC-3E14-4243-8308-6432586D7864}" sibTransId="{82A23835-C6EB-48F4-8AF7-3DD56DEDA2C2}"/>
    <dgm:cxn modelId="{5E7746DE-2119-4B04-A6B5-E2B7E2572981}" srcId="{1C453FD9-030E-457A-B0CF-C54DDB96CC5A}" destId="{831F4CA3-354F-4322-9B56-2180C7CB1D6E}" srcOrd="1" destOrd="0" parTransId="{AAE4129D-E321-4A0B-B643-8AD47617B763}" sibTransId="{0E50417A-B844-4C02-AB75-C4955FCC3756}"/>
    <dgm:cxn modelId="{DF4BAB72-C89C-FA4F-AA2B-1531A3DA1AAA}" type="presOf" srcId="{B7450853-C938-49A4-870B-5ADCB0B25FFA}" destId="{57F0B906-6145-446D-A789-064B10C3D358}" srcOrd="0" destOrd="0" presId="urn:microsoft.com/office/officeart/2005/8/layout/vList5"/>
    <dgm:cxn modelId="{84D0E4E2-AE37-7847-B364-51A9EA8B3416}" type="presOf" srcId="{6AF1A1A1-1D35-466F-B8B9-96ECE594326A}" destId="{9843C640-96DF-4091-9969-B4089327173E}" srcOrd="0" destOrd="0" presId="urn:microsoft.com/office/officeart/2005/8/layout/vList5"/>
    <dgm:cxn modelId="{2B73B1BA-6770-5643-97E8-EDCA37B2C837}" type="presOf" srcId="{831F4CA3-354F-4322-9B56-2180C7CB1D6E}" destId="{76209938-7ECC-4480-9C55-7AEDD36F1192}" srcOrd="0" destOrd="1" presId="urn:microsoft.com/office/officeart/2005/8/layout/vList5"/>
    <dgm:cxn modelId="{CAE2C92C-D52C-4455-B010-318F68F9F9BA}" srcId="{8EE44E11-D3A8-4656-ABAB-F90B96E072A4}" destId="{D256C86B-1264-4989-9E5F-C538A6F301C2}" srcOrd="0" destOrd="0" parTransId="{6417AF79-A608-4B94-96D3-AE006027401C}" sibTransId="{82539EE7-4AD9-4BA7-B617-65C105E69719}"/>
    <dgm:cxn modelId="{0B7B7FFF-0FC3-0A4D-AA48-C7A7A8AF5715}" type="presOf" srcId="{0DDA5179-4B50-419D-90FE-F96F1BEBE4F6}" destId="{76209938-7ECC-4480-9C55-7AEDD36F1192}" srcOrd="0" destOrd="0" presId="urn:microsoft.com/office/officeart/2005/8/layout/vList5"/>
    <dgm:cxn modelId="{5FA102D0-647A-4D35-80F2-BEE2713E1676}" srcId="{1C453FD9-030E-457A-B0CF-C54DDB96CC5A}" destId="{0DDA5179-4B50-419D-90FE-F96F1BEBE4F6}" srcOrd="0" destOrd="0" parTransId="{1E3C6992-69DF-4247-9526-E63ED4BE6BEF}" sibTransId="{BADC86A3-0D8A-46D9-BF67-7C767EC13DA7}"/>
    <dgm:cxn modelId="{30E4630F-BB95-9847-8DE5-B231AA3CC6A8}" type="presParOf" srcId="{3F60CDB1-D5BE-4B71-A8A3-A44C9E649F25}" destId="{AD753D06-D0F6-4767-B584-B143CD7F91FF}" srcOrd="0" destOrd="0" presId="urn:microsoft.com/office/officeart/2005/8/layout/vList5"/>
    <dgm:cxn modelId="{48E6D4D8-4E84-C344-BDB5-DCCCE02D5134}" type="presParOf" srcId="{AD753D06-D0F6-4767-B584-B143CD7F91FF}" destId="{99973F93-326B-42F1-92B8-E8BDDA11E07B}" srcOrd="0" destOrd="0" presId="urn:microsoft.com/office/officeart/2005/8/layout/vList5"/>
    <dgm:cxn modelId="{BC10C8DC-2431-1747-8A96-BC17FE52463B}" type="presParOf" srcId="{AD753D06-D0F6-4767-B584-B143CD7F91FF}" destId="{76209938-7ECC-4480-9C55-7AEDD36F1192}" srcOrd="1" destOrd="0" presId="urn:microsoft.com/office/officeart/2005/8/layout/vList5"/>
    <dgm:cxn modelId="{360A1F0D-B6AD-A947-BE22-2631DACEB584}" type="presParOf" srcId="{3F60CDB1-D5BE-4B71-A8A3-A44C9E649F25}" destId="{D36FE79F-3071-4660-8C99-BC5532C5DE8F}" srcOrd="1" destOrd="0" presId="urn:microsoft.com/office/officeart/2005/8/layout/vList5"/>
    <dgm:cxn modelId="{4B166FC6-9DC8-454A-9FF3-89C80EA2EF04}" type="presParOf" srcId="{3F60CDB1-D5BE-4B71-A8A3-A44C9E649F25}" destId="{323C205C-AA01-4BB0-B09D-B980F95C1650}" srcOrd="2" destOrd="0" presId="urn:microsoft.com/office/officeart/2005/8/layout/vList5"/>
    <dgm:cxn modelId="{C8D07FBB-66E8-064F-BA33-BCC0244919ED}" type="presParOf" srcId="{323C205C-AA01-4BB0-B09D-B980F95C1650}" destId="{740A576C-6B72-4A21-B756-5A42293673A2}" srcOrd="0" destOrd="0" presId="urn:microsoft.com/office/officeart/2005/8/layout/vList5"/>
    <dgm:cxn modelId="{CB83B42F-2A8A-A54C-A7BE-0EDC12B8AD40}" type="presParOf" srcId="{323C205C-AA01-4BB0-B09D-B980F95C1650}" destId="{26747971-FB4B-448C-A904-88ABCFBC2D97}" srcOrd="1" destOrd="0" presId="urn:microsoft.com/office/officeart/2005/8/layout/vList5"/>
    <dgm:cxn modelId="{3977255E-F475-A545-BB57-1B53584F49D6}" type="presParOf" srcId="{3F60CDB1-D5BE-4B71-A8A3-A44C9E649F25}" destId="{707858E8-361D-4922-ADA5-C3AF43CAAABC}" srcOrd="3" destOrd="0" presId="urn:microsoft.com/office/officeart/2005/8/layout/vList5"/>
    <dgm:cxn modelId="{027F1E70-6608-414E-957B-80280E931A03}" type="presParOf" srcId="{3F60CDB1-D5BE-4B71-A8A3-A44C9E649F25}" destId="{D3714ACB-7ECB-4260-AFC9-4852BDEB1FAD}" srcOrd="4" destOrd="0" presId="urn:microsoft.com/office/officeart/2005/8/layout/vList5"/>
    <dgm:cxn modelId="{70002E1E-0992-354E-B5FA-C604B54D6E54}" type="presParOf" srcId="{D3714ACB-7ECB-4260-AFC9-4852BDEB1FAD}" destId="{9843C640-96DF-4091-9969-B4089327173E}" srcOrd="0" destOrd="0" presId="urn:microsoft.com/office/officeart/2005/8/layout/vList5"/>
    <dgm:cxn modelId="{F07E42FE-8D2B-6A43-87D9-BBD0372AE8C9}" type="presParOf" srcId="{D3714ACB-7ECB-4260-AFC9-4852BDEB1FAD}" destId="{1816FB4B-FEE6-4F04-9718-6855450F4BBD}" srcOrd="1" destOrd="0" presId="urn:microsoft.com/office/officeart/2005/8/layout/vList5"/>
    <dgm:cxn modelId="{4D3C37AB-366F-5640-8A11-9E57B8B85A70}" type="presParOf" srcId="{3F60CDB1-D5BE-4B71-A8A3-A44C9E649F25}" destId="{A47DA407-5D14-4572-80E7-DB88C3D4C801}" srcOrd="5" destOrd="0" presId="urn:microsoft.com/office/officeart/2005/8/layout/vList5"/>
    <dgm:cxn modelId="{7B39AEF3-C913-C548-9534-B6D34F169AA8}" type="presParOf" srcId="{3F60CDB1-D5BE-4B71-A8A3-A44C9E649F25}" destId="{912F3513-1F3A-4929-9B4A-74A2169731FC}" srcOrd="6" destOrd="0" presId="urn:microsoft.com/office/officeart/2005/8/layout/vList5"/>
    <dgm:cxn modelId="{0F570348-63BC-6B4E-BEDD-F8B4E012B28C}" type="presParOf" srcId="{912F3513-1F3A-4929-9B4A-74A2169731FC}" destId="{D9826E47-89DA-4ACF-BAB0-8FDDD31BCCDF}" srcOrd="0" destOrd="0" presId="urn:microsoft.com/office/officeart/2005/8/layout/vList5"/>
    <dgm:cxn modelId="{C28A2258-2678-2A4A-89A9-9F5B64CCA29C}" type="presParOf" srcId="{912F3513-1F3A-4929-9B4A-74A2169731FC}" destId="{552EB36F-F884-42E8-A4D3-A46827A73F87}" srcOrd="1" destOrd="0" presId="urn:microsoft.com/office/officeart/2005/8/layout/vList5"/>
    <dgm:cxn modelId="{3E8B1B21-6B19-2846-9DE0-072C0E2065EA}" type="presParOf" srcId="{3F60CDB1-D5BE-4B71-A8A3-A44C9E649F25}" destId="{20F92CA8-210C-4814-BF10-3CC9602CB899}" srcOrd="7" destOrd="0" presId="urn:microsoft.com/office/officeart/2005/8/layout/vList5"/>
    <dgm:cxn modelId="{85C28467-514E-614F-A560-06A9B3A5E38A}" type="presParOf" srcId="{3F60CDB1-D5BE-4B71-A8A3-A44C9E649F25}" destId="{24CA1BF8-6B45-43CB-BAED-2B2F6E115A90}" srcOrd="8" destOrd="0" presId="urn:microsoft.com/office/officeart/2005/8/layout/vList5"/>
    <dgm:cxn modelId="{15A87391-EE83-2D46-B19C-DEB0BADD1409}" type="presParOf" srcId="{24CA1BF8-6B45-43CB-BAED-2B2F6E115A90}" destId="{E75FFABD-5933-43E9-AB96-030250BB4DC9}" srcOrd="0" destOrd="0" presId="urn:microsoft.com/office/officeart/2005/8/layout/vList5"/>
    <dgm:cxn modelId="{E86CF411-EC92-3D4E-B089-A9304C106CF1}" type="presParOf" srcId="{24CA1BF8-6B45-43CB-BAED-2B2F6E115A90}" destId="{57F0B906-6145-446D-A789-064B10C3D358}" srcOrd="1" destOrd="0" presId="urn:microsoft.com/office/officeart/2005/8/layout/vList5"/>
    <dgm:cxn modelId="{3962C45C-0C0F-0B4D-A3DD-6CADF7246CEB}" type="presParOf" srcId="{3F60CDB1-D5BE-4B71-A8A3-A44C9E649F25}" destId="{5808A03D-5359-47D1-8C0F-48D5E98F18DA}" srcOrd="9" destOrd="0" presId="urn:microsoft.com/office/officeart/2005/8/layout/vList5"/>
    <dgm:cxn modelId="{DD7C3C94-81BF-2849-891C-D0C5034C778E}" type="presParOf" srcId="{3F60CDB1-D5BE-4B71-A8A3-A44C9E649F25}" destId="{6D300E5A-D6A8-4A96-A4AD-D4B29EB151CC}" srcOrd="10" destOrd="0" presId="urn:microsoft.com/office/officeart/2005/8/layout/vList5"/>
    <dgm:cxn modelId="{478B503D-CFE0-434A-A8AC-F86201FAE65C}" type="presParOf" srcId="{6D300E5A-D6A8-4A96-A4AD-D4B29EB151CC}" destId="{D3EB9557-AF04-42E8-8136-8E7B961156F9}" srcOrd="0" destOrd="0" presId="urn:microsoft.com/office/officeart/2005/8/layout/vList5"/>
    <dgm:cxn modelId="{92130FA9-2AE6-7344-8D7F-9E3912FE8FC8}" type="presParOf" srcId="{6D300E5A-D6A8-4A96-A4AD-D4B29EB151CC}" destId="{8F406C23-86BC-47BD-B2E7-A15D3CA11396}" srcOrd="1" destOrd="0" presId="urn:microsoft.com/office/officeart/2005/8/layout/vList5"/>
    <dgm:cxn modelId="{7C918DBD-0444-FF4E-BDCD-1F6065B1C8EB}" type="presParOf" srcId="{3F60CDB1-D5BE-4B71-A8A3-A44C9E649F25}" destId="{BCA3459C-9B73-4BC6-B236-11C2C85FCD01}" srcOrd="11" destOrd="0" presId="urn:microsoft.com/office/officeart/2005/8/layout/vList5"/>
    <dgm:cxn modelId="{AE315CEC-CDF1-5D42-A80E-ED55D9816A5C}" type="presParOf" srcId="{3F60CDB1-D5BE-4B71-A8A3-A44C9E649F25}" destId="{FB460803-FE5D-4CA6-9733-1875F04ED6BD}" srcOrd="12" destOrd="0" presId="urn:microsoft.com/office/officeart/2005/8/layout/vList5"/>
    <dgm:cxn modelId="{16CBB811-7786-1F48-9E63-A29F6F0029F9}" type="presParOf" srcId="{FB460803-FE5D-4CA6-9733-1875F04ED6BD}" destId="{148BC6AB-34BE-4640-B3C7-11ED9B3F1374}" srcOrd="0" destOrd="0" presId="urn:microsoft.com/office/officeart/2005/8/layout/vList5"/>
    <dgm:cxn modelId="{345B9846-E7CD-3C44-A273-F43F5A5330B5}" type="presParOf" srcId="{FB460803-FE5D-4CA6-9733-1875F04ED6BD}" destId="{ADF7BBC8-C180-49A6-B650-71399DFE061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98B4B1-9FC3-471E-8EBB-4B6BE7EA3956}" type="doc">
      <dgm:prSet loTypeId="urn:microsoft.com/office/officeart/2005/8/layout/process1" loCatId="process" qsTypeId="urn:microsoft.com/office/officeart/2005/8/quickstyle/simple1" qsCatId="simple" csTypeId="urn:microsoft.com/office/officeart/2005/8/colors/accent1_2" csCatId="accent1" phldr="1"/>
      <dgm:spPr/>
    </dgm:pt>
    <dgm:pt modelId="{21B01E9D-3058-46CE-9057-1E27592FB794}">
      <dgm:prSet phldrT="[Text]" custT="1">
        <dgm:style>
          <a:lnRef idx="1">
            <a:schemeClr val="accent6"/>
          </a:lnRef>
          <a:fillRef idx="2">
            <a:schemeClr val="accent6"/>
          </a:fillRef>
          <a:effectRef idx="1">
            <a:schemeClr val="accent6"/>
          </a:effectRef>
          <a:fontRef idx="minor">
            <a:schemeClr val="dk1"/>
          </a:fontRef>
        </dgm:style>
      </dgm:prSet>
      <dgm:spPr>
        <a:effectLst>
          <a:glow rad="101600">
            <a:schemeClr val="accent6">
              <a:satMod val="175000"/>
              <a:alpha val="40000"/>
            </a:schemeClr>
          </a:glow>
        </a:effectLst>
      </dgm:spPr>
      <dgm:t>
        <a:bodyPr/>
        <a:lstStyle/>
        <a:p>
          <a:r>
            <a:rPr lang="en-US" sz="2000" dirty="0" smtClean="0"/>
            <a:t>Appellant cannot take additional grounds</a:t>
          </a:r>
          <a:endParaRPr lang="en-US" sz="2000" dirty="0"/>
        </a:p>
      </dgm:t>
    </dgm:pt>
    <dgm:pt modelId="{D2DCB69C-37B6-435B-B2D1-79C325EC4393}" type="parTrans" cxnId="{B706418A-70B5-4108-9400-553005AE3A72}">
      <dgm:prSet/>
      <dgm:spPr/>
      <dgm:t>
        <a:bodyPr/>
        <a:lstStyle/>
        <a:p>
          <a:endParaRPr lang="en-US"/>
        </a:p>
      </dgm:t>
    </dgm:pt>
    <dgm:pt modelId="{947EF658-FF04-433E-A5F6-44C42B57D633}" type="sibTrans" cxnId="{B706418A-70B5-4108-9400-553005AE3A72}">
      <dgm:prSet>
        <dgm:style>
          <a:lnRef idx="1">
            <a:schemeClr val="accent6"/>
          </a:lnRef>
          <a:fillRef idx="2">
            <a:schemeClr val="accent6"/>
          </a:fillRef>
          <a:effectRef idx="1">
            <a:schemeClr val="accent6"/>
          </a:effectRef>
          <a:fontRef idx="minor">
            <a:schemeClr val="dk1"/>
          </a:fontRef>
        </dgm:style>
      </dgm:prSet>
      <dgm:spPr>
        <a:effectLst>
          <a:glow rad="101600">
            <a:schemeClr val="accent6">
              <a:satMod val="175000"/>
              <a:alpha val="40000"/>
            </a:schemeClr>
          </a:glow>
        </a:effectLst>
      </dgm:spPr>
      <dgm:t>
        <a:bodyPr/>
        <a:lstStyle/>
        <a:p>
          <a:endParaRPr lang="en-US"/>
        </a:p>
      </dgm:t>
    </dgm:pt>
    <dgm:pt modelId="{0491D401-CAA9-4305-BC05-9DB10DCD4D84}">
      <dgm:prSet phldrT="[Text]" custT="1">
        <dgm:style>
          <a:lnRef idx="1">
            <a:schemeClr val="accent6"/>
          </a:lnRef>
          <a:fillRef idx="2">
            <a:schemeClr val="accent6"/>
          </a:fillRef>
          <a:effectRef idx="1">
            <a:schemeClr val="accent6"/>
          </a:effectRef>
          <a:fontRef idx="minor">
            <a:schemeClr val="dk1"/>
          </a:fontRef>
        </dgm:style>
      </dgm:prSet>
      <dgm:spPr>
        <a:effectLst>
          <a:glow rad="101600">
            <a:schemeClr val="accent6">
              <a:satMod val="175000"/>
              <a:alpha val="40000"/>
            </a:schemeClr>
          </a:glow>
        </a:effectLst>
      </dgm:spPr>
      <dgm:t>
        <a:bodyPr/>
        <a:lstStyle/>
        <a:p>
          <a:r>
            <a:rPr lang="en-US" sz="2000" dirty="0" smtClean="0"/>
            <a:t>Other than those mentioned in the memorandum of appeal</a:t>
          </a:r>
        </a:p>
      </dgm:t>
    </dgm:pt>
    <dgm:pt modelId="{B7B9F584-7F36-4A39-B628-845402153BC3}" type="parTrans" cxnId="{53AFA28D-ECDF-4CE5-BF6D-C73B6017DBEA}">
      <dgm:prSet/>
      <dgm:spPr/>
      <dgm:t>
        <a:bodyPr/>
        <a:lstStyle/>
        <a:p>
          <a:endParaRPr lang="en-US"/>
        </a:p>
      </dgm:t>
    </dgm:pt>
    <dgm:pt modelId="{922A263D-C243-46E7-B6FF-956B64D1D8C2}" type="sibTrans" cxnId="{53AFA28D-ECDF-4CE5-BF6D-C73B6017DBEA}">
      <dgm:prSet>
        <dgm:style>
          <a:lnRef idx="1">
            <a:schemeClr val="accent6"/>
          </a:lnRef>
          <a:fillRef idx="2">
            <a:schemeClr val="accent6"/>
          </a:fillRef>
          <a:effectRef idx="1">
            <a:schemeClr val="accent6"/>
          </a:effectRef>
          <a:fontRef idx="minor">
            <a:schemeClr val="dk1"/>
          </a:fontRef>
        </dgm:style>
      </dgm:prSet>
      <dgm:spPr>
        <a:effectLst>
          <a:glow rad="101600">
            <a:schemeClr val="accent6">
              <a:satMod val="175000"/>
              <a:alpha val="40000"/>
            </a:schemeClr>
          </a:glow>
        </a:effectLst>
      </dgm:spPr>
      <dgm:t>
        <a:bodyPr/>
        <a:lstStyle/>
        <a:p>
          <a:endParaRPr lang="en-US"/>
        </a:p>
      </dgm:t>
    </dgm:pt>
    <dgm:pt modelId="{1F9E7CD4-FFC0-4BBE-8169-B83D697DFB12}">
      <dgm:prSet phldrT="[Text]" custT="1">
        <dgm:style>
          <a:lnRef idx="1">
            <a:schemeClr val="accent6"/>
          </a:lnRef>
          <a:fillRef idx="2">
            <a:schemeClr val="accent6"/>
          </a:fillRef>
          <a:effectRef idx="1">
            <a:schemeClr val="accent6"/>
          </a:effectRef>
          <a:fontRef idx="minor">
            <a:schemeClr val="dk1"/>
          </a:fontRef>
        </dgm:style>
      </dgm:prSet>
      <dgm:spPr>
        <a:effectLst>
          <a:glow rad="101600">
            <a:schemeClr val="accent6">
              <a:satMod val="175000"/>
              <a:alpha val="40000"/>
            </a:schemeClr>
          </a:glow>
        </a:effectLst>
      </dgm:spPr>
      <dgm:t>
        <a:bodyPr/>
        <a:lstStyle/>
        <a:p>
          <a:r>
            <a:rPr lang="en-US" sz="2000" b="1" dirty="0" smtClean="0">
              <a:solidFill>
                <a:srgbClr val="FF0000"/>
              </a:solidFill>
            </a:rPr>
            <a:t>Except</a:t>
          </a:r>
          <a:r>
            <a:rPr lang="en-US" sz="2000" dirty="0" smtClean="0"/>
            <a:t> by leave of Tribunal</a:t>
          </a:r>
        </a:p>
      </dgm:t>
    </dgm:pt>
    <dgm:pt modelId="{04CCB3F0-F4D0-4E4A-8557-A064DB5466B9}" type="parTrans" cxnId="{9EE5D234-3BE8-4CCD-95A2-A59EAF5A3865}">
      <dgm:prSet/>
      <dgm:spPr/>
      <dgm:t>
        <a:bodyPr/>
        <a:lstStyle/>
        <a:p>
          <a:endParaRPr lang="en-US"/>
        </a:p>
      </dgm:t>
    </dgm:pt>
    <dgm:pt modelId="{6F3543AC-3D90-4AD9-B1C8-108584D30CED}" type="sibTrans" cxnId="{9EE5D234-3BE8-4CCD-95A2-A59EAF5A3865}">
      <dgm:prSet/>
      <dgm:spPr/>
      <dgm:t>
        <a:bodyPr/>
        <a:lstStyle/>
        <a:p>
          <a:endParaRPr lang="en-US"/>
        </a:p>
      </dgm:t>
    </dgm:pt>
    <dgm:pt modelId="{36C37143-6F84-466B-9CB5-D51A54095C2F}" type="pres">
      <dgm:prSet presAssocID="{BA98B4B1-9FC3-471E-8EBB-4B6BE7EA3956}" presName="Name0" presStyleCnt="0">
        <dgm:presLayoutVars>
          <dgm:dir/>
          <dgm:resizeHandles val="exact"/>
        </dgm:presLayoutVars>
      </dgm:prSet>
      <dgm:spPr/>
    </dgm:pt>
    <dgm:pt modelId="{C0BC5A43-9E8F-42BE-8AC5-71B1E3420C6D}" type="pres">
      <dgm:prSet presAssocID="{21B01E9D-3058-46CE-9057-1E27592FB794}" presName="node" presStyleLbl="node1" presStyleIdx="0" presStyleCnt="3" custLinFactNeighborX="4117" custLinFactNeighborY="-6175">
        <dgm:presLayoutVars>
          <dgm:bulletEnabled val="1"/>
        </dgm:presLayoutVars>
      </dgm:prSet>
      <dgm:spPr/>
      <dgm:t>
        <a:bodyPr/>
        <a:lstStyle/>
        <a:p>
          <a:endParaRPr lang="en-US"/>
        </a:p>
      </dgm:t>
    </dgm:pt>
    <dgm:pt modelId="{DD8D2286-DF6C-4701-9308-FAF7EC24EE4C}" type="pres">
      <dgm:prSet presAssocID="{947EF658-FF04-433E-A5F6-44C42B57D633}" presName="sibTrans" presStyleLbl="sibTrans2D1" presStyleIdx="0" presStyleCnt="2"/>
      <dgm:spPr/>
      <dgm:t>
        <a:bodyPr/>
        <a:lstStyle/>
        <a:p>
          <a:endParaRPr lang="en-US"/>
        </a:p>
      </dgm:t>
    </dgm:pt>
    <dgm:pt modelId="{0F3D4260-F3C4-4F4C-8EAE-26DDDF5EB4C4}" type="pres">
      <dgm:prSet presAssocID="{947EF658-FF04-433E-A5F6-44C42B57D633}" presName="connectorText" presStyleLbl="sibTrans2D1" presStyleIdx="0" presStyleCnt="2"/>
      <dgm:spPr/>
      <dgm:t>
        <a:bodyPr/>
        <a:lstStyle/>
        <a:p>
          <a:endParaRPr lang="en-US"/>
        </a:p>
      </dgm:t>
    </dgm:pt>
    <dgm:pt modelId="{077605C5-2574-4904-93B0-4E187B888050}" type="pres">
      <dgm:prSet presAssocID="{0491D401-CAA9-4305-BC05-9DB10DCD4D84}" presName="node" presStyleLbl="node1" presStyleIdx="1" presStyleCnt="3">
        <dgm:presLayoutVars>
          <dgm:bulletEnabled val="1"/>
        </dgm:presLayoutVars>
      </dgm:prSet>
      <dgm:spPr/>
      <dgm:t>
        <a:bodyPr/>
        <a:lstStyle/>
        <a:p>
          <a:endParaRPr lang="en-US"/>
        </a:p>
      </dgm:t>
    </dgm:pt>
    <dgm:pt modelId="{E43EC12A-D189-43B7-9306-5B58CA96EBEC}" type="pres">
      <dgm:prSet presAssocID="{922A263D-C243-46E7-B6FF-956B64D1D8C2}" presName="sibTrans" presStyleLbl="sibTrans2D1" presStyleIdx="1" presStyleCnt="2"/>
      <dgm:spPr/>
      <dgm:t>
        <a:bodyPr/>
        <a:lstStyle/>
        <a:p>
          <a:endParaRPr lang="en-US"/>
        </a:p>
      </dgm:t>
    </dgm:pt>
    <dgm:pt modelId="{1219F00C-69DB-41EC-923E-328B8EA1FCB7}" type="pres">
      <dgm:prSet presAssocID="{922A263D-C243-46E7-B6FF-956B64D1D8C2}" presName="connectorText" presStyleLbl="sibTrans2D1" presStyleIdx="1" presStyleCnt="2"/>
      <dgm:spPr/>
      <dgm:t>
        <a:bodyPr/>
        <a:lstStyle/>
        <a:p>
          <a:endParaRPr lang="en-US"/>
        </a:p>
      </dgm:t>
    </dgm:pt>
    <dgm:pt modelId="{490C8687-AA45-410D-8320-379A7C8C7393}" type="pres">
      <dgm:prSet presAssocID="{1F9E7CD4-FFC0-4BBE-8169-B83D697DFB12}" presName="node" presStyleLbl="node1" presStyleIdx="2" presStyleCnt="3">
        <dgm:presLayoutVars>
          <dgm:bulletEnabled val="1"/>
        </dgm:presLayoutVars>
      </dgm:prSet>
      <dgm:spPr/>
      <dgm:t>
        <a:bodyPr/>
        <a:lstStyle/>
        <a:p>
          <a:endParaRPr lang="en-US"/>
        </a:p>
      </dgm:t>
    </dgm:pt>
  </dgm:ptLst>
  <dgm:cxnLst>
    <dgm:cxn modelId="{9CA58CB6-8521-1F40-A450-4AA8C2AF2DB0}" type="presOf" srcId="{1F9E7CD4-FFC0-4BBE-8169-B83D697DFB12}" destId="{490C8687-AA45-410D-8320-379A7C8C7393}" srcOrd="0" destOrd="0" presId="urn:microsoft.com/office/officeart/2005/8/layout/process1"/>
    <dgm:cxn modelId="{DAF7F203-DB77-5A4B-8D4A-B3CB0F0D2544}" type="presOf" srcId="{0491D401-CAA9-4305-BC05-9DB10DCD4D84}" destId="{077605C5-2574-4904-93B0-4E187B888050}" srcOrd="0" destOrd="0" presId="urn:microsoft.com/office/officeart/2005/8/layout/process1"/>
    <dgm:cxn modelId="{9EE5D234-3BE8-4CCD-95A2-A59EAF5A3865}" srcId="{BA98B4B1-9FC3-471E-8EBB-4B6BE7EA3956}" destId="{1F9E7CD4-FFC0-4BBE-8169-B83D697DFB12}" srcOrd="2" destOrd="0" parTransId="{04CCB3F0-F4D0-4E4A-8557-A064DB5466B9}" sibTransId="{6F3543AC-3D90-4AD9-B1C8-108584D30CED}"/>
    <dgm:cxn modelId="{6F6F45FE-4D47-834D-AE50-402315FC43FA}" type="presOf" srcId="{947EF658-FF04-433E-A5F6-44C42B57D633}" destId="{DD8D2286-DF6C-4701-9308-FAF7EC24EE4C}" srcOrd="0" destOrd="0" presId="urn:microsoft.com/office/officeart/2005/8/layout/process1"/>
    <dgm:cxn modelId="{BCA335A1-F9A9-274B-88A1-A024C8F85114}" type="presOf" srcId="{922A263D-C243-46E7-B6FF-956B64D1D8C2}" destId="{1219F00C-69DB-41EC-923E-328B8EA1FCB7}" srcOrd="1" destOrd="0" presId="urn:microsoft.com/office/officeart/2005/8/layout/process1"/>
    <dgm:cxn modelId="{4AC4FED2-18E4-124E-9131-DD42474B0949}" type="presOf" srcId="{21B01E9D-3058-46CE-9057-1E27592FB794}" destId="{C0BC5A43-9E8F-42BE-8AC5-71B1E3420C6D}" srcOrd="0" destOrd="0" presId="urn:microsoft.com/office/officeart/2005/8/layout/process1"/>
    <dgm:cxn modelId="{53AFA28D-ECDF-4CE5-BF6D-C73B6017DBEA}" srcId="{BA98B4B1-9FC3-471E-8EBB-4B6BE7EA3956}" destId="{0491D401-CAA9-4305-BC05-9DB10DCD4D84}" srcOrd="1" destOrd="0" parTransId="{B7B9F584-7F36-4A39-B628-845402153BC3}" sibTransId="{922A263D-C243-46E7-B6FF-956B64D1D8C2}"/>
    <dgm:cxn modelId="{B706418A-70B5-4108-9400-553005AE3A72}" srcId="{BA98B4B1-9FC3-471E-8EBB-4B6BE7EA3956}" destId="{21B01E9D-3058-46CE-9057-1E27592FB794}" srcOrd="0" destOrd="0" parTransId="{D2DCB69C-37B6-435B-B2D1-79C325EC4393}" sibTransId="{947EF658-FF04-433E-A5F6-44C42B57D633}"/>
    <dgm:cxn modelId="{580FC9B5-4113-6D44-B0D9-6216CE68978F}" type="presOf" srcId="{922A263D-C243-46E7-B6FF-956B64D1D8C2}" destId="{E43EC12A-D189-43B7-9306-5B58CA96EBEC}" srcOrd="0" destOrd="0" presId="urn:microsoft.com/office/officeart/2005/8/layout/process1"/>
    <dgm:cxn modelId="{FEB2D1BB-5F61-304E-B477-D2B4E0E48DBD}" type="presOf" srcId="{947EF658-FF04-433E-A5F6-44C42B57D633}" destId="{0F3D4260-F3C4-4F4C-8EAE-26DDDF5EB4C4}" srcOrd="1" destOrd="0" presId="urn:microsoft.com/office/officeart/2005/8/layout/process1"/>
    <dgm:cxn modelId="{94047395-A771-744A-BF63-63B67EB05083}" type="presOf" srcId="{BA98B4B1-9FC3-471E-8EBB-4B6BE7EA3956}" destId="{36C37143-6F84-466B-9CB5-D51A54095C2F}" srcOrd="0" destOrd="0" presId="urn:microsoft.com/office/officeart/2005/8/layout/process1"/>
    <dgm:cxn modelId="{12EBA0C6-C48E-274E-A3D5-9AC7FAC35F91}" type="presParOf" srcId="{36C37143-6F84-466B-9CB5-D51A54095C2F}" destId="{C0BC5A43-9E8F-42BE-8AC5-71B1E3420C6D}" srcOrd="0" destOrd="0" presId="urn:microsoft.com/office/officeart/2005/8/layout/process1"/>
    <dgm:cxn modelId="{6654D708-43F6-4649-8226-C5D4D4CDA584}" type="presParOf" srcId="{36C37143-6F84-466B-9CB5-D51A54095C2F}" destId="{DD8D2286-DF6C-4701-9308-FAF7EC24EE4C}" srcOrd="1" destOrd="0" presId="urn:microsoft.com/office/officeart/2005/8/layout/process1"/>
    <dgm:cxn modelId="{4CF91DC1-E5FF-E040-BE52-80F1A3ABE976}" type="presParOf" srcId="{DD8D2286-DF6C-4701-9308-FAF7EC24EE4C}" destId="{0F3D4260-F3C4-4F4C-8EAE-26DDDF5EB4C4}" srcOrd="0" destOrd="0" presId="urn:microsoft.com/office/officeart/2005/8/layout/process1"/>
    <dgm:cxn modelId="{66B299CB-6427-0447-A0FF-4EB8352A67DF}" type="presParOf" srcId="{36C37143-6F84-466B-9CB5-D51A54095C2F}" destId="{077605C5-2574-4904-93B0-4E187B888050}" srcOrd="2" destOrd="0" presId="urn:microsoft.com/office/officeart/2005/8/layout/process1"/>
    <dgm:cxn modelId="{85C1A8A8-2124-0547-8788-621A984375A4}" type="presParOf" srcId="{36C37143-6F84-466B-9CB5-D51A54095C2F}" destId="{E43EC12A-D189-43B7-9306-5B58CA96EBEC}" srcOrd="3" destOrd="0" presId="urn:microsoft.com/office/officeart/2005/8/layout/process1"/>
    <dgm:cxn modelId="{8472AB99-B7C0-804F-BBE5-6595112DA378}" type="presParOf" srcId="{E43EC12A-D189-43B7-9306-5B58CA96EBEC}" destId="{1219F00C-69DB-41EC-923E-328B8EA1FCB7}" srcOrd="0" destOrd="0" presId="urn:microsoft.com/office/officeart/2005/8/layout/process1"/>
    <dgm:cxn modelId="{09BEEB0F-8D82-8A48-846A-ED5A7B0C31C1}" type="presParOf" srcId="{36C37143-6F84-466B-9CB5-D51A54095C2F}" destId="{490C8687-AA45-410D-8320-379A7C8C7393}" srcOrd="4" destOrd="0" presId="urn:microsoft.com/office/officeart/2005/8/layout/process1"/>
  </dgm:cxnLst>
  <dgm:bg>
    <a:effectLst>
      <a:glow rad="101600">
        <a:schemeClr val="accent6">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00D6D7-F796-4637-A8A6-C3B5D22860F1}" type="doc">
      <dgm:prSet loTypeId="urn:microsoft.com/office/officeart/2005/8/layout/process1" loCatId="process" qsTypeId="urn:microsoft.com/office/officeart/2005/8/quickstyle/simple1" qsCatId="simple" csTypeId="urn:microsoft.com/office/officeart/2005/8/colors/accent1_2" csCatId="accent1" phldr="1"/>
      <dgm:spPr/>
    </dgm:pt>
    <dgm:pt modelId="{16976011-2A8A-489A-96BC-488CD62F8579}">
      <dgm:prSet phldrT="[Text]" custT="1">
        <dgm:style>
          <a:lnRef idx="1">
            <a:schemeClr val="accent4"/>
          </a:lnRef>
          <a:fillRef idx="2">
            <a:schemeClr val="accent4"/>
          </a:fillRef>
          <a:effectRef idx="1">
            <a:schemeClr val="accent4"/>
          </a:effectRef>
          <a:fontRef idx="minor">
            <a:schemeClr val="dk1"/>
          </a:fontRef>
        </dgm:style>
      </dgm:prSet>
      <dgm:spPr>
        <a:effectLst>
          <a:glow rad="101600">
            <a:schemeClr val="accent4">
              <a:satMod val="175000"/>
              <a:alpha val="40000"/>
            </a:schemeClr>
          </a:glow>
        </a:effectLst>
      </dgm:spPr>
      <dgm:t>
        <a:bodyPr/>
        <a:lstStyle/>
        <a:p>
          <a:r>
            <a:rPr lang="en-US" sz="2000" dirty="0" smtClean="0"/>
            <a:t>Tribunal</a:t>
          </a:r>
        </a:p>
      </dgm:t>
    </dgm:pt>
    <dgm:pt modelId="{C8FADFC8-1B95-49A1-B025-652D76D39ECE}" type="parTrans" cxnId="{6E9886FA-83F1-40DD-9592-203C3D23D844}">
      <dgm:prSet/>
      <dgm:spPr/>
      <dgm:t>
        <a:bodyPr/>
        <a:lstStyle/>
        <a:p>
          <a:endParaRPr lang="en-US"/>
        </a:p>
      </dgm:t>
    </dgm:pt>
    <dgm:pt modelId="{7F8FC530-15CD-4B58-ADEB-1AA8A8F0611E}" type="sibTrans" cxnId="{6E9886FA-83F1-40DD-9592-203C3D23D844}">
      <dgm:prSet>
        <dgm:style>
          <a:lnRef idx="1">
            <a:schemeClr val="accent4"/>
          </a:lnRef>
          <a:fillRef idx="2">
            <a:schemeClr val="accent4"/>
          </a:fillRef>
          <a:effectRef idx="1">
            <a:schemeClr val="accent4"/>
          </a:effectRef>
          <a:fontRef idx="minor">
            <a:schemeClr val="dk1"/>
          </a:fontRef>
        </dgm:style>
      </dgm:prSet>
      <dgm:spPr>
        <a:effectLst>
          <a:glow rad="101600">
            <a:schemeClr val="accent4">
              <a:satMod val="175000"/>
              <a:alpha val="40000"/>
            </a:schemeClr>
          </a:glow>
        </a:effectLst>
      </dgm:spPr>
      <dgm:t>
        <a:bodyPr/>
        <a:lstStyle/>
        <a:p>
          <a:endParaRPr lang="en-US"/>
        </a:p>
      </dgm:t>
    </dgm:pt>
    <dgm:pt modelId="{6EC6291A-87D7-4779-8046-D138BCDD696D}">
      <dgm:prSet phldrT="[Text]" custT="1">
        <dgm:style>
          <a:lnRef idx="1">
            <a:schemeClr val="accent4"/>
          </a:lnRef>
          <a:fillRef idx="2">
            <a:schemeClr val="accent4"/>
          </a:fillRef>
          <a:effectRef idx="1">
            <a:schemeClr val="accent4"/>
          </a:effectRef>
          <a:fontRef idx="minor">
            <a:schemeClr val="dk1"/>
          </a:fontRef>
        </dgm:style>
      </dgm:prSet>
      <dgm:spPr>
        <a:effectLst>
          <a:glow rad="101600">
            <a:schemeClr val="accent4">
              <a:satMod val="175000"/>
              <a:alpha val="40000"/>
            </a:schemeClr>
          </a:glow>
        </a:effectLst>
      </dgm:spPr>
      <dgm:t>
        <a:bodyPr/>
        <a:lstStyle/>
        <a:p>
          <a:r>
            <a:rPr lang="en-US" sz="2000" dirty="0" smtClean="0"/>
            <a:t>Shall </a:t>
          </a:r>
          <a:r>
            <a:rPr lang="en-US" sz="2000" b="1" dirty="0" smtClean="0">
              <a:solidFill>
                <a:srgbClr val="FF0000"/>
              </a:solidFill>
            </a:rPr>
            <a:t>not be confined</a:t>
          </a:r>
          <a:r>
            <a:rPr lang="en-US" sz="2000" b="1" dirty="0" smtClean="0"/>
            <a:t> </a:t>
          </a:r>
          <a:r>
            <a:rPr lang="en-US" sz="2000" dirty="0" smtClean="0"/>
            <a:t>to the grounds set forth in the memorandum of appeal</a:t>
          </a:r>
        </a:p>
      </dgm:t>
    </dgm:pt>
    <dgm:pt modelId="{01D43C2C-469F-4080-9F52-6304392EEF48}" type="parTrans" cxnId="{832D05CD-A919-4983-9CF0-A0BF621FF5E9}">
      <dgm:prSet/>
      <dgm:spPr/>
      <dgm:t>
        <a:bodyPr/>
        <a:lstStyle/>
        <a:p>
          <a:endParaRPr lang="en-US"/>
        </a:p>
      </dgm:t>
    </dgm:pt>
    <dgm:pt modelId="{2788A6F6-599A-4388-993C-033D9BF9261B}" type="sibTrans" cxnId="{832D05CD-A919-4983-9CF0-A0BF621FF5E9}">
      <dgm:prSet>
        <dgm:style>
          <a:lnRef idx="1">
            <a:schemeClr val="accent4"/>
          </a:lnRef>
          <a:fillRef idx="2">
            <a:schemeClr val="accent4"/>
          </a:fillRef>
          <a:effectRef idx="1">
            <a:schemeClr val="accent4"/>
          </a:effectRef>
          <a:fontRef idx="minor">
            <a:schemeClr val="dk1"/>
          </a:fontRef>
        </dgm:style>
      </dgm:prSet>
      <dgm:spPr>
        <a:effectLst>
          <a:glow rad="101600">
            <a:schemeClr val="accent4">
              <a:satMod val="175000"/>
              <a:alpha val="40000"/>
            </a:schemeClr>
          </a:glow>
        </a:effectLst>
      </dgm:spPr>
      <dgm:t>
        <a:bodyPr/>
        <a:lstStyle/>
        <a:p>
          <a:endParaRPr lang="en-US"/>
        </a:p>
      </dgm:t>
    </dgm:pt>
    <dgm:pt modelId="{11395EE7-FA09-4A5D-AF54-5EC37F063466}">
      <dgm:prSet phldrT="[Text]" custT="1">
        <dgm:style>
          <a:lnRef idx="1">
            <a:schemeClr val="accent4"/>
          </a:lnRef>
          <a:fillRef idx="2">
            <a:schemeClr val="accent4"/>
          </a:fillRef>
          <a:effectRef idx="1">
            <a:schemeClr val="accent4"/>
          </a:effectRef>
          <a:fontRef idx="minor">
            <a:schemeClr val="dk1"/>
          </a:fontRef>
        </dgm:style>
      </dgm:prSet>
      <dgm:spPr>
        <a:effectLst>
          <a:glow rad="101600">
            <a:schemeClr val="accent4">
              <a:satMod val="175000"/>
              <a:alpha val="40000"/>
            </a:schemeClr>
          </a:glow>
        </a:effectLst>
      </dgm:spPr>
      <dgm:t>
        <a:bodyPr/>
        <a:lstStyle/>
        <a:p>
          <a:r>
            <a:rPr lang="en-US" sz="2000" dirty="0" smtClean="0"/>
            <a:t>in deciding appeal</a:t>
          </a:r>
        </a:p>
      </dgm:t>
    </dgm:pt>
    <dgm:pt modelId="{49A84DF4-688F-46C7-BE0F-29E64FC64302}" type="parTrans" cxnId="{E8D619F8-DF84-434A-9B97-44678785337A}">
      <dgm:prSet/>
      <dgm:spPr/>
      <dgm:t>
        <a:bodyPr/>
        <a:lstStyle/>
        <a:p>
          <a:endParaRPr lang="en-US"/>
        </a:p>
      </dgm:t>
    </dgm:pt>
    <dgm:pt modelId="{D6662BF5-18D6-4DC0-9EEA-3161B098F002}" type="sibTrans" cxnId="{E8D619F8-DF84-434A-9B97-44678785337A}">
      <dgm:prSet/>
      <dgm:spPr/>
      <dgm:t>
        <a:bodyPr/>
        <a:lstStyle/>
        <a:p>
          <a:endParaRPr lang="en-US"/>
        </a:p>
      </dgm:t>
    </dgm:pt>
    <dgm:pt modelId="{A2914F45-2C2C-49B2-BBC5-28E4CC2FE340}" type="pres">
      <dgm:prSet presAssocID="{C200D6D7-F796-4637-A8A6-C3B5D22860F1}" presName="Name0" presStyleCnt="0">
        <dgm:presLayoutVars>
          <dgm:dir/>
          <dgm:resizeHandles val="exact"/>
        </dgm:presLayoutVars>
      </dgm:prSet>
      <dgm:spPr/>
    </dgm:pt>
    <dgm:pt modelId="{DF4F51B9-52E0-4A41-8C89-199C9D72ACBA}" type="pres">
      <dgm:prSet presAssocID="{16976011-2A8A-489A-96BC-488CD62F8579}" presName="node" presStyleLbl="node1" presStyleIdx="0" presStyleCnt="3">
        <dgm:presLayoutVars>
          <dgm:bulletEnabled val="1"/>
        </dgm:presLayoutVars>
      </dgm:prSet>
      <dgm:spPr/>
      <dgm:t>
        <a:bodyPr/>
        <a:lstStyle/>
        <a:p>
          <a:endParaRPr lang="en-US"/>
        </a:p>
      </dgm:t>
    </dgm:pt>
    <dgm:pt modelId="{93E74367-16C1-487C-B0A0-891AEE96BD54}" type="pres">
      <dgm:prSet presAssocID="{7F8FC530-15CD-4B58-ADEB-1AA8A8F0611E}" presName="sibTrans" presStyleLbl="sibTrans2D1" presStyleIdx="0" presStyleCnt="2"/>
      <dgm:spPr/>
      <dgm:t>
        <a:bodyPr/>
        <a:lstStyle/>
        <a:p>
          <a:endParaRPr lang="en-US"/>
        </a:p>
      </dgm:t>
    </dgm:pt>
    <dgm:pt modelId="{7E666D43-424C-4244-BF93-92191C681542}" type="pres">
      <dgm:prSet presAssocID="{7F8FC530-15CD-4B58-ADEB-1AA8A8F0611E}" presName="connectorText" presStyleLbl="sibTrans2D1" presStyleIdx="0" presStyleCnt="2"/>
      <dgm:spPr/>
      <dgm:t>
        <a:bodyPr/>
        <a:lstStyle/>
        <a:p>
          <a:endParaRPr lang="en-US"/>
        </a:p>
      </dgm:t>
    </dgm:pt>
    <dgm:pt modelId="{7A24C081-D194-461D-988A-A6E47ECFE75E}" type="pres">
      <dgm:prSet presAssocID="{6EC6291A-87D7-4779-8046-D138BCDD696D}" presName="node" presStyleLbl="node1" presStyleIdx="1" presStyleCnt="3">
        <dgm:presLayoutVars>
          <dgm:bulletEnabled val="1"/>
        </dgm:presLayoutVars>
      </dgm:prSet>
      <dgm:spPr/>
      <dgm:t>
        <a:bodyPr/>
        <a:lstStyle/>
        <a:p>
          <a:endParaRPr lang="en-US"/>
        </a:p>
      </dgm:t>
    </dgm:pt>
    <dgm:pt modelId="{5409E8A6-B3AE-4E86-AD1C-3734EACB8063}" type="pres">
      <dgm:prSet presAssocID="{2788A6F6-599A-4388-993C-033D9BF9261B}" presName="sibTrans" presStyleLbl="sibTrans2D1" presStyleIdx="1" presStyleCnt="2"/>
      <dgm:spPr/>
      <dgm:t>
        <a:bodyPr/>
        <a:lstStyle/>
        <a:p>
          <a:endParaRPr lang="en-US"/>
        </a:p>
      </dgm:t>
    </dgm:pt>
    <dgm:pt modelId="{D1487388-B6C4-4B50-B96A-DB13BADE4A86}" type="pres">
      <dgm:prSet presAssocID="{2788A6F6-599A-4388-993C-033D9BF9261B}" presName="connectorText" presStyleLbl="sibTrans2D1" presStyleIdx="1" presStyleCnt="2"/>
      <dgm:spPr/>
      <dgm:t>
        <a:bodyPr/>
        <a:lstStyle/>
        <a:p>
          <a:endParaRPr lang="en-US"/>
        </a:p>
      </dgm:t>
    </dgm:pt>
    <dgm:pt modelId="{D1B32BE6-8DF8-499B-BFBF-E7592B1C2D77}" type="pres">
      <dgm:prSet presAssocID="{11395EE7-FA09-4A5D-AF54-5EC37F063466}" presName="node" presStyleLbl="node1" presStyleIdx="2" presStyleCnt="3">
        <dgm:presLayoutVars>
          <dgm:bulletEnabled val="1"/>
        </dgm:presLayoutVars>
      </dgm:prSet>
      <dgm:spPr/>
      <dgm:t>
        <a:bodyPr/>
        <a:lstStyle/>
        <a:p>
          <a:endParaRPr lang="en-US"/>
        </a:p>
      </dgm:t>
    </dgm:pt>
  </dgm:ptLst>
  <dgm:cxnLst>
    <dgm:cxn modelId="{83063715-824A-0A4D-8482-8709E2990E4B}" type="presOf" srcId="{2788A6F6-599A-4388-993C-033D9BF9261B}" destId="{D1487388-B6C4-4B50-B96A-DB13BADE4A86}" srcOrd="1" destOrd="0" presId="urn:microsoft.com/office/officeart/2005/8/layout/process1"/>
    <dgm:cxn modelId="{ADA28846-2975-3849-A47C-4A3BF06FAAC4}" type="presOf" srcId="{6EC6291A-87D7-4779-8046-D138BCDD696D}" destId="{7A24C081-D194-461D-988A-A6E47ECFE75E}" srcOrd="0" destOrd="0" presId="urn:microsoft.com/office/officeart/2005/8/layout/process1"/>
    <dgm:cxn modelId="{6E9886FA-83F1-40DD-9592-203C3D23D844}" srcId="{C200D6D7-F796-4637-A8A6-C3B5D22860F1}" destId="{16976011-2A8A-489A-96BC-488CD62F8579}" srcOrd="0" destOrd="0" parTransId="{C8FADFC8-1B95-49A1-B025-652D76D39ECE}" sibTransId="{7F8FC530-15CD-4B58-ADEB-1AA8A8F0611E}"/>
    <dgm:cxn modelId="{832D05CD-A919-4983-9CF0-A0BF621FF5E9}" srcId="{C200D6D7-F796-4637-A8A6-C3B5D22860F1}" destId="{6EC6291A-87D7-4779-8046-D138BCDD696D}" srcOrd="1" destOrd="0" parTransId="{01D43C2C-469F-4080-9F52-6304392EEF48}" sibTransId="{2788A6F6-599A-4388-993C-033D9BF9261B}"/>
    <dgm:cxn modelId="{E8D619F8-DF84-434A-9B97-44678785337A}" srcId="{C200D6D7-F796-4637-A8A6-C3B5D22860F1}" destId="{11395EE7-FA09-4A5D-AF54-5EC37F063466}" srcOrd="2" destOrd="0" parTransId="{49A84DF4-688F-46C7-BE0F-29E64FC64302}" sibTransId="{D6662BF5-18D6-4DC0-9EEA-3161B098F002}"/>
    <dgm:cxn modelId="{26FB3543-6744-B943-9700-06AAEE2D475F}" type="presOf" srcId="{7F8FC530-15CD-4B58-ADEB-1AA8A8F0611E}" destId="{7E666D43-424C-4244-BF93-92191C681542}" srcOrd="1" destOrd="0" presId="urn:microsoft.com/office/officeart/2005/8/layout/process1"/>
    <dgm:cxn modelId="{F36BFC0F-9106-164F-95E4-7A4690BB4CB0}" type="presOf" srcId="{C200D6D7-F796-4637-A8A6-C3B5D22860F1}" destId="{A2914F45-2C2C-49B2-BBC5-28E4CC2FE340}" srcOrd="0" destOrd="0" presId="urn:microsoft.com/office/officeart/2005/8/layout/process1"/>
    <dgm:cxn modelId="{E3D40EF7-0C9D-0443-9DCE-473991BDEDD6}" type="presOf" srcId="{16976011-2A8A-489A-96BC-488CD62F8579}" destId="{DF4F51B9-52E0-4A41-8C89-199C9D72ACBA}" srcOrd="0" destOrd="0" presId="urn:microsoft.com/office/officeart/2005/8/layout/process1"/>
    <dgm:cxn modelId="{BDCBD373-766D-B942-AE43-EEFD99E00B4A}" type="presOf" srcId="{2788A6F6-599A-4388-993C-033D9BF9261B}" destId="{5409E8A6-B3AE-4E86-AD1C-3734EACB8063}" srcOrd="0" destOrd="0" presId="urn:microsoft.com/office/officeart/2005/8/layout/process1"/>
    <dgm:cxn modelId="{EBB6E960-4170-BC4B-A3EE-2F30B8AB3C6E}" type="presOf" srcId="{7F8FC530-15CD-4B58-ADEB-1AA8A8F0611E}" destId="{93E74367-16C1-487C-B0A0-891AEE96BD54}" srcOrd="0" destOrd="0" presId="urn:microsoft.com/office/officeart/2005/8/layout/process1"/>
    <dgm:cxn modelId="{2121984D-8CC6-2847-8A46-42F21D817979}" type="presOf" srcId="{11395EE7-FA09-4A5D-AF54-5EC37F063466}" destId="{D1B32BE6-8DF8-499B-BFBF-E7592B1C2D77}" srcOrd="0" destOrd="0" presId="urn:microsoft.com/office/officeart/2005/8/layout/process1"/>
    <dgm:cxn modelId="{E059F673-080E-1647-A936-16D79C18D7C8}" type="presParOf" srcId="{A2914F45-2C2C-49B2-BBC5-28E4CC2FE340}" destId="{DF4F51B9-52E0-4A41-8C89-199C9D72ACBA}" srcOrd="0" destOrd="0" presId="urn:microsoft.com/office/officeart/2005/8/layout/process1"/>
    <dgm:cxn modelId="{2E4E20E2-FCFB-FA47-8FA0-337499522925}" type="presParOf" srcId="{A2914F45-2C2C-49B2-BBC5-28E4CC2FE340}" destId="{93E74367-16C1-487C-B0A0-891AEE96BD54}" srcOrd="1" destOrd="0" presId="urn:microsoft.com/office/officeart/2005/8/layout/process1"/>
    <dgm:cxn modelId="{47709160-A7E8-4C42-9AC8-BA4DA4D7093D}" type="presParOf" srcId="{93E74367-16C1-487C-B0A0-891AEE96BD54}" destId="{7E666D43-424C-4244-BF93-92191C681542}" srcOrd="0" destOrd="0" presId="urn:microsoft.com/office/officeart/2005/8/layout/process1"/>
    <dgm:cxn modelId="{0AE7046E-712A-5D41-A2B0-FE42EC8E03DC}" type="presParOf" srcId="{A2914F45-2C2C-49B2-BBC5-28E4CC2FE340}" destId="{7A24C081-D194-461D-988A-A6E47ECFE75E}" srcOrd="2" destOrd="0" presId="urn:microsoft.com/office/officeart/2005/8/layout/process1"/>
    <dgm:cxn modelId="{C125F8CE-665C-1D40-BA88-8D726AB2C0D2}" type="presParOf" srcId="{A2914F45-2C2C-49B2-BBC5-28E4CC2FE340}" destId="{5409E8A6-B3AE-4E86-AD1C-3734EACB8063}" srcOrd="3" destOrd="0" presId="urn:microsoft.com/office/officeart/2005/8/layout/process1"/>
    <dgm:cxn modelId="{0DE9C64A-7A34-AC49-9889-458B69EDAB33}" type="presParOf" srcId="{5409E8A6-B3AE-4E86-AD1C-3734EACB8063}" destId="{D1487388-B6C4-4B50-B96A-DB13BADE4A86}" srcOrd="0" destOrd="0" presId="urn:microsoft.com/office/officeart/2005/8/layout/process1"/>
    <dgm:cxn modelId="{24983976-E4F4-5349-A41C-0CE7291B23A3}" type="presParOf" srcId="{A2914F45-2C2C-49B2-BBC5-28E4CC2FE340}" destId="{D1B32BE6-8DF8-499B-BFBF-E7592B1C2D77}"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6F0C1B-8DD7-46E5-9C91-151D0D8E439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58A444A0-1224-45EC-9E50-BE3A63FCCF73}">
      <dgm:prSet phldrT="[Text]"/>
      <dgm:spPr/>
      <dgm:t>
        <a:bodyPr/>
        <a:lstStyle/>
        <a:p>
          <a:r>
            <a:rPr lang="en-US" dirty="0" smtClean="0"/>
            <a:t>Order</a:t>
          </a:r>
          <a:endParaRPr lang="en-IN" dirty="0"/>
        </a:p>
      </dgm:t>
    </dgm:pt>
    <dgm:pt modelId="{244AE394-1DD3-408D-9D0A-B492F987B95F}" type="parTrans" cxnId="{E61C4741-7CC5-4477-A86E-A200511B0F2B}">
      <dgm:prSet/>
      <dgm:spPr/>
      <dgm:t>
        <a:bodyPr/>
        <a:lstStyle/>
        <a:p>
          <a:endParaRPr lang="en-IN"/>
        </a:p>
      </dgm:t>
    </dgm:pt>
    <dgm:pt modelId="{2F0B6419-30F4-47DB-B1EC-043285D09171}" type="sibTrans" cxnId="{E61C4741-7CC5-4477-A86E-A200511B0F2B}">
      <dgm:prSet/>
      <dgm:spPr/>
      <dgm:t>
        <a:bodyPr/>
        <a:lstStyle/>
        <a:p>
          <a:endParaRPr lang="en-IN"/>
        </a:p>
      </dgm:t>
    </dgm:pt>
    <dgm:pt modelId="{88A63D09-E0F5-452D-94A9-C7F26B05F250}">
      <dgm:prSet phldrT="[Text]"/>
      <dgm:spPr/>
      <dgm:t>
        <a:bodyPr/>
        <a:lstStyle/>
        <a:p>
          <a:r>
            <a:rPr lang="en-US" dirty="0" smtClean="0"/>
            <a:t>Appealable</a:t>
          </a:r>
          <a:endParaRPr lang="en-IN" dirty="0"/>
        </a:p>
      </dgm:t>
    </dgm:pt>
    <dgm:pt modelId="{A84B9E1A-CB12-45EC-9614-CA2CE269A503}" type="parTrans" cxnId="{4C87B693-C7A6-41EE-941A-99CE04773AC9}">
      <dgm:prSet/>
      <dgm:spPr/>
      <dgm:t>
        <a:bodyPr/>
        <a:lstStyle/>
        <a:p>
          <a:endParaRPr lang="en-IN"/>
        </a:p>
      </dgm:t>
    </dgm:pt>
    <dgm:pt modelId="{8DD90E94-3E11-45B5-AE3A-3F723EF6E5D0}" type="sibTrans" cxnId="{4C87B693-C7A6-41EE-941A-99CE04773AC9}">
      <dgm:prSet/>
      <dgm:spPr/>
      <dgm:t>
        <a:bodyPr/>
        <a:lstStyle/>
        <a:p>
          <a:endParaRPr lang="en-IN"/>
        </a:p>
      </dgm:t>
    </dgm:pt>
    <dgm:pt modelId="{D78FE2A6-5DCC-4645-93B0-D531AD5BCA6F}">
      <dgm:prSet phldrT="[Text]"/>
      <dgm:spPr/>
      <dgm:t>
        <a:bodyPr/>
        <a:lstStyle/>
        <a:p>
          <a:r>
            <a:rPr lang="en-US" dirty="0" smtClean="0"/>
            <a:t>All orders except for those mentioned in Section 85(2)</a:t>
          </a:r>
          <a:endParaRPr lang="en-IN" dirty="0"/>
        </a:p>
      </dgm:t>
    </dgm:pt>
    <dgm:pt modelId="{EE5FADCF-232B-42BF-9F94-BC4D9F3C9749}" type="parTrans" cxnId="{D79F382A-1D46-488A-A608-2CD4CE0C27BE}">
      <dgm:prSet/>
      <dgm:spPr/>
      <dgm:t>
        <a:bodyPr/>
        <a:lstStyle/>
        <a:p>
          <a:endParaRPr lang="en-IN"/>
        </a:p>
      </dgm:t>
    </dgm:pt>
    <dgm:pt modelId="{22846244-6839-4D6F-B68D-C8BF35C20E69}" type="sibTrans" cxnId="{D79F382A-1D46-488A-A608-2CD4CE0C27BE}">
      <dgm:prSet/>
      <dgm:spPr/>
      <dgm:t>
        <a:bodyPr/>
        <a:lstStyle/>
        <a:p>
          <a:endParaRPr lang="en-IN"/>
        </a:p>
      </dgm:t>
    </dgm:pt>
    <dgm:pt modelId="{CC1C28AD-A10A-4A0B-90B2-89788884A1FA}">
      <dgm:prSet phldrT="[Text]"/>
      <dgm:spPr/>
      <dgm:t>
        <a:bodyPr/>
        <a:lstStyle/>
        <a:p>
          <a:r>
            <a:rPr lang="en-US" dirty="0" smtClean="0"/>
            <a:t>Non-appealable</a:t>
          </a:r>
          <a:endParaRPr lang="en-IN" dirty="0"/>
        </a:p>
      </dgm:t>
    </dgm:pt>
    <dgm:pt modelId="{07A52AF8-6E7F-4C8D-8188-3A6DBDFE0B4F}" type="parTrans" cxnId="{A12E7441-DFB2-4E7F-86C3-3E1C5233F690}">
      <dgm:prSet/>
      <dgm:spPr/>
      <dgm:t>
        <a:bodyPr/>
        <a:lstStyle/>
        <a:p>
          <a:endParaRPr lang="en-IN"/>
        </a:p>
      </dgm:t>
    </dgm:pt>
    <dgm:pt modelId="{AAE5E670-269E-4B82-92F4-BA8A17C48021}" type="sibTrans" cxnId="{A12E7441-DFB2-4E7F-86C3-3E1C5233F690}">
      <dgm:prSet/>
      <dgm:spPr/>
      <dgm:t>
        <a:bodyPr/>
        <a:lstStyle/>
        <a:p>
          <a:endParaRPr lang="en-IN"/>
        </a:p>
      </dgm:t>
    </dgm:pt>
    <dgm:pt modelId="{E6E66A25-DE03-4265-A124-3BB06A6D2523}">
      <dgm:prSet phldrT="[Text]"/>
      <dgm:spPr/>
      <dgm:t>
        <a:bodyPr/>
        <a:lstStyle/>
        <a:p>
          <a:r>
            <a:rPr lang="en-US" dirty="0" smtClean="0"/>
            <a:t>Section 85(2)</a:t>
          </a:r>
          <a:endParaRPr lang="en-IN" dirty="0"/>
        </a:p>
      </dgm:t>
    </dgm:pt>
    <dgm:pt modelId="{02C42A4C-CF6C-48B6-949F-2497F18CE964}" type="parTrans" cxnId="{26C9E278-CFAA-49E0-A9F2-4329041D8575}">
      <dgm:prSet/>
      <dgm:spPr/>
      <dgm:t>
        <a:bodyPr/>
        <a:lstStyle/>
        <a:p>
          <a:endParaRPr lang="en-IN"/>
        </a:p>
      </dgm:t>
    </dgm:pt>
    <dgm:pt modelId="{49E595EF-5B6E-4FEC-98E9-4EE6FDB9DEFA}" type="sibTrans" cxnId="{26C9E278-CFAA-49E0-A9F2-4329041D8575}">
      <dgm:prSet/>
      <dgm:spPr/>
      <dgm:t>
        <a:bodyPr/>
        <a:lstStyle/>
        <a:p>
          <a:endParaRPr lang="en-IN"/>
        </a:p>
      </dgm:t>
    </dgm:pt>
    <dgm:pt modelId="{C05D4C8C-FE0B-465D-B5CB-765640D25BF1}" type="pres">
      <dgm:prSet presAssocID="{936F0C1B-8DD7-46E5-9C91-151D0D8E4395}" presName="hierChild1" presStyleCnt="0">
        <dgm:presLayoutVars>
          <dgm:chPref val="1"/>
          <dgm:dir/>
          <dgm:animOne val="branch"/>
          <dgm:animLvl val="lvl"/>
          <dgm:resizeHandles/>
        </dgm:presLayoutVars>
      </dgm:prSet>
      <dgm:spPr/>
      <dgm:t>
        <a:bodyPr/>
        <a:lstStyle/>
        <a:p>
          <a:endParaRPr lang="en-IN"/>
        </a:p>
      </dgm:t>
    </dgm:pt>
    <dgm:pt modelId="{5E8560FC-6F3E-4E16-B3E9-BA9D9EC3BDDE}" type="pres">
      <dgm:prSet presAssocID="{58A444A0-1224-45EC-9E50-BE3A63FCCF73}" presName="hierRoot1" presStyleCnt="0"/>
      <dgm:spPr/>
    </dgm:pt>
    <dgm:pt modelId="{99AA79BB-83CE-47C4-9543-96B721B27677}" type="pres">
      <dgm:prSet presAssocID="{58A444A0-1224-45EC-9E50-BE3A63FCCF73}" presName="composite" presStyleCnt="0"/>
      <dgm:spPr/>
    </dgm:pt>
    <dgm:pt modelId="{E71F0A95-4FB7-4B3C-B66A-39BFD0F710DB}" type="pres">
      <dgm:prSet presAssocID="{58A444A0-1224-45EC-9E50-BE3A63FCCF73}" presName="background" presStyleLbl="node0" presStyleIdx="0" presStyleCnt="1"/>
      <dgm:spPr/>
    </dgm:pt>
    <dgm:pt modelId="{23FB1992-BD47-461C-81FD-B5F7BFF05307}" type="pres">
      <dgm:prSet presAssocID="{58A444A0-1224-45EC-9E50-BE3A63FCCF73}" presName="text" presStyleLbl="fgAcc0" presStyleIdx="0" presStyleCnt="1">
        <dgm:presLayoutVars>
          <dgm:chPref val="3"/>
        </dgm:presLayoutVars>
      </dgm:prSet>
      <dgm:spPr/>
      <dgm:t>
        <a:bodyPr/>
        <a:lstStyle/>
        <a:p>
          <a:endParaRPr lang="en-IN"/>
        </a:p>
      </dgm:t>
    </dgm:pt>
    <dgm:pt modelId="{548A098D-9416-4C65-B784-0FC0AB968265}" type="pres">
      <dgm:prSet presAssocID="{58A444A0-1224-45EC-9E50-BE3A63FCCF73}" presName="hierChild2" presStyleCnt="0"/>
      <dgm:spPr/>
    </dgm:pt>
    <dgm:pt modelId="{AB10CDD0-7DEA-4ECA-9B67-7CFBC743DB47}" type="pres">
      <dgm:prSet presAssocID="{A84B9E1A-CB12-45EC-9614-CA2CE269A503}" presName="Name10" presStyleLbl="parChTrans1D2" presStyleIdx="0" presStyleCnt="2"/>
      <dgm:spPr/>
      <dgm:t>
        <a:bodyPr/>
        <a:lstStyle/>
        <a:p>
          <a:endParaRPr lang="en-IN"/>
        </a:p>
      </dgm:t>
    </dgm:pt>
    <dgm:pt modelId="{2293274C-E907-4525-9EED-C1195C7C34AC}" type="pres">
      <dgm:prSet presAssocID="{88A63D09-E0F5-452D-94A9-C7F26B05F250}" presName="hierRoot2" presStyleCnt="0"/>
      <dgm:spPr/>
    </dgm:pt>
    <dgm:pt modelId="{74D29AB5-BB3D-4ED6-9B33-E1A09BCEE094}" type="pres">
      <dgm:prSet presAssocID="{88A63D09-E0F5-452D-94A9-C7F26B05F250}" presName="composite2" presStyleCnt="0"/>
      <dgm:spPr/>
    </dgm:pt>
    <dgm:pt modelId="{33FB0103-BA31-4516-A235-28FAAB9C26EE}" type="pres">
      <dgm:prSet presAssocID="{88A63D09-E0F5-452D-94A9-C7F26B05F250}" presName="background2" presStyleLbl="node2" presStyleIdx="0" presStyleCnt="2"/>
      <dgm:spPr/>
    </dgm:pt>
    <dgm:pt modelId="{EBF9C8F4-731D-4EB1-8E00-C8BE749DE5E2}" type="pres">
      <dgm:prSet presAssocID="{88A63D09-E0F5-452D-94A9-C7F26B05F250}" presName="text2" presStyleLbl="fgAcc2" presStyleIdx="0" presStyleCnt="2">
        <dgm:presLayoutVars>
          <dgm:chPref val="3"/>
        </dgm:presLayoutVars>
      </dgm:prSet>
      <dgm:spPr/>
      <dgm:t>
        <a:bodyPr/>
        <a:lstStyle/>
        <a:p>
          <a:endParaRPr lang="en-IN"/>
        </a:p>
      </dgm:t>
    </dgm:pt>
    <dgm:pt modelId="{A4127B59-CC66-4515-8E13-D8AB6D20F111}" type="pres">
      <dgm:prSet presAssocID="{88A63D09-E0F5-452D-94A9-C7F26B05F250}" presName="hierChild3" presStyleCnt="0"/>
      <dgm:spPr/>
    </dgm:pt>
    <dgm:pt modelId="{D8F40625-92B7-485B-A589-B5D18261AD3C}" type="pres">
      <dgm:prSet presAssocID="{EE5FADCF-232B-42BF-9F94-BC4D9F3C9749}" presName="Name17" presStyleLbl="parChTrans1D3" presStyleIdx="0" presStyleCnt="2"/>
      <dgm:spPr/>
      <dgm:t>
        <a:bodyPr/>
        <a:lstStyle/>
        <a:p>
          <a:endParaRPr lang="en-IN"/>
        </a:p>
      </dgm:t>
    </dgm:pt>
    <dgm:pt modelId="{33CADD33-0B6B-4E25-B846-315D1ED67F2C}" type="pres">
      <dgm:prSet presAssocID="{D78FE2A6-5DCC-4645-93B0-D531AD5BCA6F}" presName="hierRoot3" presStyleCnt="0"/>
      <dgm:spPr/>
    </dgm:pt>
    <dgm:pt modelId="{03EB35A6-CB3C-460A-BCED-11383DADB369}" type="pres">
      <dgm:prSet presAssocID="{D78FE2A6-5DCC-4645-93B0-D531AD5BCA6F}" presName="composite3" presStyleCnt="0"/>
      <dgm:spPr/>
    </dgm:pt>
    <dgm:pt modelId="{5D55DFD4-F02F-4623-8FED-120C4233428C}" type="pres">
      <dgm:prSet presAssocID="{D78FE2A6-5DCC-4645-93B0-D531AD5BCA6F}" presName="background3" presStyleLbl="node3" presStyleIdx="0" presStyleCnt="2"/>
      <dgm:spPr/>
    </dgm:pt>
    <dgm:pt modelId="{F18E3937-6A3C-4565-93F4-0BFF9AD67EF3}" type="pres">
      <dgm:prSet presAssocID="{D78FE2A6-5DCC-4645-93B0-D531AD5BCA6F}" presName="text3" presStyleLbl="fgAcc3" presStyleIdx="0" presStyleCnt="2">
        <dgm:presLayoutVars>
          <dgm:chPref val="3"/>
        </dgm:presLayoutVars>
      </dgm:prSet>
      <dgm:spPr/>
      <dgm:t>
        <a:bodyPr/>
        <a:lstStyle/>
        <a:p>
          <a:endParaRPr lang="en-IN"/>
        </a:p>
      </dgm:t>
    </dgm:pt>
    <dgm:pt modelId="{809809BB-32C7-4746-8E27-DFC3B2C07A59}" type="pres">
      <dgm:prSet presAssocID="{D78FE2A6-5DCC-4645-93B0-D531AD5BCA6F}" presName="hierChild4" presStyleCnt="0"/>
      <dgm:spPr/>
    </dgm:pt>
    <dgm:pt modelId="{F9D51DB1-91BA-49A5-A082-E15B9A8C59AD}" type="pres">
      <dgm:prSet presAssocID="{07A52AF8-6E7F-4C8D-8188-3A6DBDFE0B4F}" presName="Name10" presStyleLbl="parChTrans1D2" presStyleIdx="1" presStyleCnt="2"/>
      <dgm:spPr/>
      <dgm:t>
        <a:bodyPr/>
        <a:lstStyle/>
        <a:p>
          <a:endParaRPr lang="en-IN"/>
        </a:p>
      </dgm:t>
    </dgm:pt>
    <dgm:pt modelId="{DBB2A309-831B-4363-84F5-467428BF353F}" type="pres">
      <dgm:prSet presAssocID="{CC1C28AD-A10A-4A0B-90B2-89788884A1FA}" presName="hierRoot2" presStyleCnt="0"/>
      <dgm:spPr/>
    </dgm:pt>
    <dgm:pt modelId="{ADE24BF7-D47C-4C2E-8896-1CE1E0C03FF6}" type="pres">
      <dgm:prSet presAssocID="{CC1C28AD-A10A-4A0B-90B2-89788884A1FA}" presName="composite2" presStyleCnt="0"/>
      <dgm:spPr/>
    </dgm:pt>
    <dgm:pt modelId="{F46E167C-91F0-42AD-AB1C-E68E44A8FAC3}" type="pres">
      <dgm:prSet presAssocID="{CC1C28AD-A10A-4A0B-90B2-89788884A1FA}" presName="background2" presStyleLbl="node2" presStyleIdx="1" presStyleCnt="2"/>
      <dgm:spPr/>
    </dgm:pt>
    <dgm:pt modelId="{1D41F7F5-8032-450B-8AE9-CAD9FC7EACD3}" type="pres">
      <dgm:prSet presAssocID="{CC1C28AD-A10A-4A0B-90B2-89788884A1FA}" presName="text2" presStyleLbl="fgAcc2" presStyleIdx="1" presStyleCnt="2">
        <dgm:presLayoutVars>
          <dgm:chPref val="3"/>
        </dgm:presLayoutVars>
      </dgm:prSet>
      <dgm:spPr/>
      <dgm:t>
        <a:bodyPr/>
        <a:lstStyle/>
        <a:p>
          <a:endParaRPr lang="en-IN"/>
        </a:p>
      </dgm:t>
    </dgm:pt>
    <dgm:pt modelId="{187E6871-F798-499C-BD6C-96D50093306A}" type="pres">
      <dgm:prSet presAssocID="{CC1C28AD-A10A-4A0B-90B2-89788884A1FA}" presName="hierChild3" presStyleCnt="0"/>
      <dgm:spPr/>
    </dgm:pt>
    <dgm:pt modelId="{97806F8B-EA28-4B4B-8ACD-2713C24D2993}" type="pres">
      <dgm:prSet presAssocID="{02C42A4C-CF6C-48B6-949F-2497F18CE964}" presName="Name17" presStyleLbl="parChTrans1D3" presStyleIdx="1" presStyleCnt="2"/>
      <dgm:spPr/>
      <dgm:t>
        <a:bodyPr/>
        <a:lstStyle/>
        <a:p>
          <a:endParaRPr lang="en-IN"/>
        </a:p>
      </dgm:t>
    </dgm:pt>
    <dgm:pt modelId="{F582B00C-F412-4AEC-BB41-5EBA9FF8FDC2}" type="pres">
      <dgm:prSet presAssocID="{E6E66A25-DE03-4265-A124-3BB06A6D2523}" presName="hierRoot3" presStyleCnt="0"/>
      <dgm:spPr/>
    </dgm:pt>
    <dgm:pt modelId="{4A0DC9F3-AF2C-4474-93B7-45B2BB42A547}" type="pres">
      <dgm:prSet presAssocID="{E6E66A25-DE03-4265-A124-3BB06A6D2523}" presName="composite3" presStyleCnt="0"/>
      <dgm:spPr/>
    </dgm:pt>
    <dgm:pt modelId="{76597B19-9CED-4A4F-9915-D4C0D380A0AB}" type="pres">
      <dgm:prSet presAssocID="{E6E66A25-DE03-4265-A124-3BB06A6D2523}" presName="background3" presStyleLbl="node3" presStyleIdx="1" presStyleCnt="2"/>
      <dgm:spPr/>
    </dgm:pt>
    <dgm:pt modelId="{350E4EC9-1D12-42D0-89FA-C5008BDA35C5}" type="pres">
      <dgm:prSet presAssocID="{E6E66A25-DE03-4265-A124-3BB06A6D2523}" presName="text3" presStyleLbl="fgAcc3" presStyleIdx="1" presStyleCnt="2">
        <dgm:presLayoutVars>
          <dgm:chPref val="3"/>
        </dgm:presLayoutVars>
      </dgm:prSet>
      <dgm:spPr/>
      <dgm:t>
        <a:bodyPr/>
        <a:lstStyle/>
        <a:p>
          <a:endParaRPr lang="en-IN"/>
        </a:p>
      </dgm:t>
    </dgm:pt>
    <dgm:pt modelId="{25426041-3B01-4038-A73C-E1F77CA91B42}" type="pres">
      <dgm:prSet presAssocID="{E6E66A25-DE03-4265-A124-3BB06A6D2523}" presName="hierChild4" presStyleCnt="0"/>
      <dgm:spPr/>
    </dgm:pt>
  </dgm:ptLst>
  <dgm:cxnLst>
    <dgm:cxn modelId="{2C001CC1-71CD-3549-B159-7489ABB1E8A6}" type="presOf" srcId="{A84B9E1A-CB12-45EC-9614-CA2CE269A503}" destId="{AB10CDD0-7DEA-4ECA-9B67-7CFBC743DB47}" srcOrd="0" destOrd="0" presId="urn:microsoft.com/office/officeart/2005/8/layout/hierarchy1"/>
    <dgm:cxn modelId="{E61C4741-7CC5-4477-A86E-A200511B0F2B}" srcId="{936F0C1B-8DD7-46E5-9C91-151D0D8E4395}" destId="{58A444A0-1224-45EC-9E50-BE3A63FCCF73}" srcOrd="0" destOrd="0" parTransId="{244AE394-1DD3-408D-9D0A-B492F987B95F}" sibTransId="{2F0B6419-30F4-47DB-B1EC-043285D09171}"/>
    <dgm:cxn modelId="{552E989D-2E9E-774C-82AA-56A88ABD12D1}" type="presOf" srcId="{88A63D09-E0F5-452D-94A9-C7F26B05F250}" destId="{EBF9C8F4-731D-4EB1-8E00-C8BE749DE5E2}" srcOrd="0" destOrd="0" presId="urn:microsoft.com/office/officeart/2005/8/layout/hierarchy1"/>
    <dgm:cxn modelId="{13E14DE3-BEF0-F647-BC4A-82ABB5219584}" type="presOf" srcId="{936F0C1B-8DD7-46E5-9C91-151D0D8E4395}" destId="{C05D4C8C-FE0B-465D-B5CB-765640D25BF1}" srcOrd="0" destOrd="0" presId="urn:microsoft.com/office/officeart/2005/8/layout/hierarchy1"/>
    <dgm:cxn modelId="{3C264702-F2A7-A742-9420-13F790D50582}" type="presOf" srcId="{D78FE2A6-5DCC-4645-93B0-D531AD5BCA6F}" destId="{F18E3937-6A3C-4565-93F4-0BFF9AD67EF3}" srcOrd="0" destOrd="0" presId="urn:microsoft.com/office/officeart/2005/8/layout/hierarchy1"/>
    <dgm:cxn modelId="{D79F382A-1D46-488A-A608-2CD4CE0C27BE}" srcId="{88A63D09-E0F5-452D-94A9-C7F26B05F250}" destId="{D78FE2A6-5DCC-4645-93B0-D531AD5BCA6F}" srcOrd="0" destOrd="0" parTransId="{EE5FADCF-232B-42BF-9F94-BC4D9F3C9749}" sibTransId="{22846244-6839-4D6F-B68D-C8BF35C20E69}"/>
    <dgm:cxn modelId="{4C87B693-C7A6-41EE-941A-99CE04773AC9}" srcId="{58A444A0-1224-45EC-9E50-BE3A63FCCF73}" destId="{88A63D09-E0F5-452D-94A9-C7F26B05F250}" srcOrd="0" destOrd="0" parTransId="{A84B9E1A-CB12-45EC-9614-CA2CE269A503}" sibTransId="{8DD90E94-3E11-45B5-AE3A-3F723EF6E5D0}"/>
    <dgm:cxn modelId="{E690D951-E25B-C74D-9917-E9DB2E663CB3}" type="presOf" srcId="{02C42A4C-CF6C-48B6-949F-2497F18CE964}" destId="{97806F8B-EA28-4B4B-8ACD-2713C24D2993}" srcOrd="0" destOrd="0" presId="urn:microsoft.com/office/officeart/2005/8/layout/hierarchy1"/>
    <dgm:cxn modelId="{A12E7441-DFB2-4E7F-86C3-3E1C5233F690}" srcId="{58A444A0-1224-45EC-9E50-BE3A63FCCF73}" destId="{CC1C28AD-A10A-4A0B-90B2-89788884A1FA}" srcOrd="1" destOrd="0" parTransId="{07A52AF8-6E7F-4C8D-8188-3A6DBDFE0B4F}" sibTransId="{AAE5E670-269E-4B82-92F4-BA8A17C48021}"/>
    <dgm:cxn modelId="{BE424B8B-EA2D-304A-9D0E-A4BEBDA89662}" type="presOf" srcId="{CC1C28AD-A10A-4A0B-90B2-89788884A1FA}" destId="{1D41F7F5-8032-450B-8AE9-CAD9FC7EACD3}" srcOrd="0" destOrd="0" presId="urn:microsoft.com/office/officeart/2005/8/layout/hierarchy1"/>
    <dgm:cxn modelId="{D41F3EAD-EAFD-6546-B64E-EF18CF3BA400}" type="presOf" srcId="{07A52AF8-6E7F-4C8D-8188-3A6DBDFE0B4F}" destId="{F9D51DB1-91BA-49A5-A082-E15B9A8C59AD}" srcOrd="0" destOrd="0" presId="urn:microsoft.com/office/officeart/2005/8/layout/hierarchy1"/>
    <dgm:cxn modelId="{707B08E9-5751-BE4E-877C-52542571F299}" type="presOf" srcId="{E6E66A25-DE03-4265-A124-3BB06A6D2523}" destId="{350E4EC9-1D12-42D0-89FA-C5008BDA35C5}" srcOrd="0" destOrd="0" presId="urn:microsoft.com/office/officeart/2005/8/layout/hierarchy1"/>
    <dgm:cxn modelId="{192A0EB1-6500-9D48-9941-4FA80779564C}" type="presOf" srcId="{EE5FADCF-232B-42BF-9F94-BC4D9F3C9749}" destId="{D8F40625-92B7-485B-A589-B5D18261AD3C}" srcOrd="0" destOrd="0" presId="urn:microsoft.com/office/officeart/2005/8/layout/hierarchy1"/>
    <dgm:cxn modelId="{2052190C-6954-C146-81A6-FF9C00AFD8E7}" type="presOf" srcId="{58A444A0-1224-45EC-9E50-BE3A63FCCF73}" destId="{23FB1992-BD47-461C-81FD-B5F7BFF05307}" srcOrd="0" destOrd="0" presId="urn:microsoft.com/office/officeart/2005/8/layout/hierarchy1"/>
    <dgm:cxn modelId="{26C9E278-CFAA-49E0-A9F2-4329041D8575}" srcId="{CC1C28AD-A10A-4A0B-90B2-89788884A1FA}" destId="{E6E66A25-DE03-4265-A124-3BB06A6D2523}" srcOrd="0" destOrd="0" parTransId="{02C42A4C-CF6C-48B6-949F-2497F18CE964}" sibTransId="{49E595EF-5B6E-4FEC-98E9-4EE6FDB9DEFA}"/>
    <dgm:cxn modelId="{E3186F35-372A-EE4E-B5D6-F9FC984655FD}" type="presParOf" srcId="{C05D4C8C-FE0B-465D-B5CB-765640D25BF1}" destId="{5E8560FC-6F3E-4E16-B3E9-BA9D9EC3BDDE}" srcOrd="0" destOrd="0" presId="urn:microsoft.com/office/officeart/2005/8/layout/hierarchy1"/>
    <dgm:cxn modelId="{4D82D4EF-B57C-7741-B3C7-37B238FCB1F2}" type="presParOf" srcId="{5E8560FC-6F3E-4E16-B3E9-BA9D9EC3BDDE}" destId="{99AA79BB-83CE-47C4-9543-96B721B27677}" srcOrd="0" destOrd="0" presId="urn:microsoft.com/office/officeart/2005/8/layout/hierarchy1"/>
    <dgm:cxn modelId="{D5D6360A-CA76-FB4B-94D4-DDB633387069}" type="presParOf" srcId="{99AA79BB-83CE-47C4-9543-96B721B27677}" destId="{E71F0A95-4FB7-4B3C-B66A-39BFD0F710DB}" srcOrd="0" destOrd="0" presId="urn:microsoft.com/office/officeart/2005/8/layout/hierarchy1"/>
    <dgm:cxn modelId="{F337B7CD-09AC-4C44-A9CE-38534739449A}" type="presParOf" srcId="{99AA79BB-83CE-47C4-9543-96B721B27677}" destId="{23FB1992-BD47-461C-81FD-B5F7BFF05307}" srcOrd="1" destOrd="0" presId="urn:microsoft.com/office/officeart/2005/8/layout/hierarchy1"/>
    <dgm:cxn modelId="{459AAAA1-D9A7-3B44-96D1-8B888098D6B4}" type="presParOf" srcId="{5E8560FC-6F3E-4E16-B3E9-BA9D9EC3BDDE}" destId="{548A098D-9416-4C65-B784-0FC0AB968265}" srcOrd="1" destOrd="0" presId="urn:microsoft.com/office/officeart/2005/8/layout/hierarchy1"/>
    <dgm:cxn modelId="{88E3331A-25D3-A443-9C68-E737E3D073E6}" type="presParOf" srcId="{548A098D-9416-4C65-B784-0FC0AB968265}" destId="{AB10CDD0-7DEA-4ECA-9B67-7CFBC743DB47}" srcOrd="0" destOrd="0" presId="urn:microsoft.com/office/officeart/2005/8/layout/hierarchy1"/>
    <dgm:cxn modelId="{DAEFEBEA-02E6-6845-BC55-0DF8C094C416}" type="presParOf" srcId="{548A098D-9416-4C65-B784-0FC0AB968265}" destId="{2293274C-E907-4525-9EED-C1195C7C34AC}" srcOrd="1" destOrd="0" presId="urn:microsoft.com/office/officeart/2005/8/layout/hierarchy1"/>
    <dgm:cxn modelId="{69189029-07D5-1645-8B62-F6E7B5F31B3D}" type="presParOf" srcId="{2293274C-E907-4525-9EED-C1195C7C34AC}" destId="{74D29AB5-BB3D-4ED6-9B33-E1A09BCEE094}" srcOrd="0" destOrd="0" presId="urn:microsoft.com/office/officeart/2005/8/layout/hierarchy1"/>
    <dgm:cxn modelId="{A8AEE0D3-0B79-2544-89B6-FB9996819488}" type="presParOf" srcId="{74D29AB5-BB3D-4ED6-9B33-E1A09BCEE094}" destId="{33FB0103-BA31-4516-A235-28FAAB9C26EE}" srcOrd="0" destOrd="0" presId="urn:microsoft.com/office/officeart/2005/8/layout/hierarchy1"/>
    <dgm:cxn modelId="{F307CE87-B8C7-EA4C-AEB8-A78F8F856517}" type="presParOf" srcId="{74D29AB5-BB3D-4ED6-9B33-E1A09BCEE094}" destId="{EBF9C8F4-731D-4EB1-8E00-C8BE749DE5E2}" srcOrd="1" destOrd="0" presId="urn:microsoft.com/office/officeart/2005/8/layout/hierarchy1"/>
    <dgm:cxn modelId="{46334ABD-9376-4A41-BAAD-093DFE844AC2}" type="presParOf" srcId="{2293274C-E907-4525-9EED-C1195C7C34AC}" destId="{A4127B59-CC66-4515-8E13-D8AB6D20F111}" srcOrd="1" destOrd="0" presId="urn:microsoft.com/office/officeart/2005/8/layout/hierarchy1"/>
    <dgm:cxn modelId="{AA59C673-72A7-6645-B919-519E78C7256B}" type="presParOf" srcId="{A4127B59-CC66-4515-8E13-D8AB6D20F111}" destId="{D8F40625-92B7-485B-A589-B5D18261AD3C}" srcOrd="0" destOrd="0" presId="urn:microsoft.com/office/officeart/2005/8/layout/hierarchy1"/>
    <dgm:cxn modelId="{1291EA0C-E555-574C-977F-C456F6B44A47}" type="presParOf" srcId="{A4127B59-CC66-4515-8E13-D8AB6D20F111}" destId="{33CADD33-0B6B-4E25-B846-315D1ED67F2C}" srcOrd="1" destOrd="0" presId="urn:microsoft.com/office/officeart/2005/8/layout/hierarchy1"/>
    <dgm:cxn modelId="{2E097210-F8EC-7C47-A282-101A7C85429F}" type="presParOf" srcId="{33CADD33-0B6B-4E25-B846-315D1ED67F2C}" destId="{03EB35A6-CB3C-460A-BCED-11383DADB369}" srcOrd="0" destOrd="0" presId="urn:microsoft.com/office/officeart/2005/8/layout/hierarchy1"/>
    <dgm:cxn modelId="{79EBDCB2-273B-D84B-B2E3-272D960F34EB}" type="presParOf" srcId="{03EB35A6-CB3C-460A-BCED-11383DADB369}" destId="{5D55DFD4-F02F-4623-8FED-120C4233428C}" srcOrd="0" destOrd="0" presId="urn:microsoft.com/office/officeart/2005/8/layout/hierarchy1"/>
    <dgm:cxn modelId="{A4614804-C9FC-2244-A937-F8673356F2AF}" type="presParOf" srcId="{03EB35A6-CB3C-460A-BCED-11383DADB369}" destId="{F18E3937-6A3C-4565-93F4-0BFF9AD67EF3}" srcOrd="1" destOrd="0" presId="urn:microsoft.com/office/officeart/2005/8/layout/hierarchy1"/>
    <dgm:cxn modelId="{125B960B-25B2-5740-A987-2F82A99F1F47}" type="presParOf" srcId="{33CADD33-0B6B-4E25-B846-315D1ED67F2C}" destId="{809809BB-32C7-4746-8E27-DFC3B2C07A59}" srcOrd="1" destOrd="0" presId="urn:microsoft.com/office/officeart/2005/8/layout/hierarchy1"/>
    <dgm:cxn modelId="{FBE0058E-3118-1F41-9CE7-E05707127EDD}" type="presParOf" srcId="{548A098D-9416-4C65-B784-0FC0AB968265}" destId="{F9D51DB1-91BA-49A5-A082-E15B9A8C59AD}" srcOrd="2" destOrd="0" presId="urn:microsoft.com/office/officeart/2005/8/layout/hierarchy1"/>
    <dgm:cxn modelId="{F413DE61-BF15-AF4B-A664-199FD55B9432}" type="presParOf" srcId="{548A098D-9416-4C65-B784-0FC0AB968265}" destId="{DBB2A309-831B-4363-84F5-467428BF353F}" srcOrd="3" destOrd="0" presId="urn:microsoft.com/office/officeart/2005/8/layout/hierarchy1"/>
    <dgm:cxn modelId="{FD9DA335-5C62-F24D-AC8B-EEEDECD859A9}" type="presParOf" srcId="{DBB2A309-831B-4363-84F5-467428BF353F}" destId="{ADE24BF7-D47C-4C2E-8896-1CE1E0C03FF6}" srcOrd="0" destOrd="0" presId="urn:microsoft.com/office/officeart/2005/8/layout/hierarchy1"/>
    <dgm:cxn modelId="{2F85AD68-A3E5-6D4B-A421-448907F1F9D0}" type="presParOf" srcId="{ADE24BF7-D47C-4C2E-8896-1CE1E0C03FF6}" destId="{F46E167C-91F0-42AD-AB1C-E68E44A8FAC3}" srcOrd="0" destOrd="0" presId="urn:microsoft.com/office/officeart/2005/8/layout/hierarchy1"/>
    <dgm:cxn modelId="{5C2D9D83-1179-5F4D-B125-31812CF62F11}" type="presParOf" srcId="{ADE24BF7-D47C-4C2E-8896-1CE1E0C03FF6}" destId="{1D41F7F5-8032-450B-8AE9-CAD9FC7EACD3}" srcOrd="1" destOrd="0" presId="urn:microsoft.com/office/officeart/2005/8/layout/hierarchy1"/>
    <dgm:cxn modelId="{9E34AF11-7B4D-514C-B550-5C975635D9E5}" type="presParOf" srcId="{DBB2A309-831B-4363-84F5-467428BF353F}" destId="{187E6871-F798-499C-BD6C-96D50093306A}" srcOrd="1" destOrd="0" presId="urn:microsoft.com/office/officeart/2005/8/layout/hierarchy1"/>
    <dgm:cxn modelId="{2BEE1403-E8CD-5144-AD37-0C7B18ED8A47}" type="presParOf" srcId="{187E6871-F798-499C-BD6C-96D50093306A}" destId="{97806F8B-EA28-4B4B-8ACD-2713C24D2993}" srcOrd="0" destOrd="0" presId="urn:microsoft.com/office/officeart/2005/8/layout/hierarchy1"/>
    <dgm:cxn modelId="{635D9DBC-EC93-964B-AE2C-ED47F6F4CA16}" type="presParOf" srcId="{187E6871-F798-499C-BD6C-96D50093306A}" destId="{F582B00C-F412-4AEC-BB41-5EBA9FF8FDC2}" srcOrd="1" destOrd="0" presId="urn:microsoft.com/office/officeart/2005/8/layout/hierarchy1"/>
    <dgm:cxn modelId="{16A9A93C-DA40-374B-A83A-796138DD2DA2}" type="presParOf" srcId="{F582B00C-F412-4AEC-BB41-5EBA9FF8FDC2}" destId="{4A0DC9F3-AF2C-4474-93B7-45B2BB42A547}" srcOrd="0" destOrd="0" presId="urn:microsoft.com/office/officeart/2005/8/layout/hierarchy1"/>
    <dgm:cxn modelId="{6023EC46-BDA9-3945-A277-6BD699853F8A}" type="presParOf" srcId="{4A0DC9F3-AF2C-4474-93B7-45B2BB42A547}" destId="{76597B19-9CED-4A4F-9915-D4C0D380A0AB}" srcOrd="0" destOrd="0" presId="urn:microsoft.com/office/officeart/2005/8/layout/hierarchy1"/>
    <dgm:cxn modelId="{766FF9A2-4577-7547-B597-24CE95719615}" type="presParOf" srcId="{4A0DC9F3-AF2C-4474-93B7-45B2BB42A547}" destId="{350E4EC9-1D12-42D0-89FA-C5008BDA35C5}" srcOrd="1" destOrd="0" presId="urn:microsoft.com/office/officeart/2005/8/layout/hierarchy1"/>
    <dgm:cxn modelId="{8959C84D-5E06-254C-AFCD-B6F7AFF7D46F}" type="presParOf" srcId="{F582B00C-F412-4AEC-BB41-5EBA9FF8FDC2}" destId="{25426041-3B01-4038-A73C-E1F77CA91B4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8E1BC1-04E6-4193-8B93-F63B258FCB1A}">
      <dsp:nvSpPr>
        <dsp:cNvPr id="0" name=""/>
        <dsp:cNvSpPr/>
      </dsp:nvSpPr>
      <dsp:spPr>
        <a:xfrm>
          <a:off x="91439" y="0"/>
          <a:ext cx="8046720" cy="5029199"/>
        </a:xfrm>
        <a:prstGeom prst="swooshArrow">
          <a:avLst>
            <a:gd name="adj1" fmla="val 25000"/>
            <a:gd name="adj2" fmla="val 25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sp>
    <dsp:sp modelId="{0FB9ACE3-1C9B-4946-8A84-24B1D457D95C}">
      <dsp:nvSpPr>
        <dsp:cNvPr id="0" name=""/>
        <dsp:cNvSpPr/>
      </dsp:nvSpPr>
      <dsp:spPr>
        <a:xfrm>
          <a:off x="884041" y="3739713"/>
          <a:ext cx="185074" cy="185074"/>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3FA2A1-30F4-4D82-9888-BAD94D94B803}">
      <dsp:nvSpPr>
        <dsp:cNvPr id="0" name=""/>
        <dsp:cNvSpPr/>
      </dsp:nvSpPr>
      <dsp:spPr>
        <a:xfrm>
          <a:off x="1400151" y="3832250"/>
          <a:ext cx="1793301" cy="1196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67" tIns="0" rIns="0" bIns="0" numCol="1" spcCol="1270" anchor="t" anchorCtr="0">
          <a:noAutofit/>
        </a:bodyPr>
        <a:lstStyle/>
        <a:p>
          <a:pPr lvl="0" algn="l" defTabSz="889000">
            <a:lnSpc>
              <a:spcPct val="90000"/>
            </a:lnSpc>
            <a:spcBef>
              <a:spcPct val="0"/>
            </a:spcBef>
            <a:spcAft>
              <a:spcPct val="35000"/>
            </a:spcAft>
          </a:pPr>
          <a:r>
            <a:rPr lang="en-US" sz="2000" kern="1200" dirty="0" smtClean="0"/>
            <a:t>Adj. Authority</a:t>
          </a:r>
          <a:endParaRPr lang="en-US" sz="2000" kern="1200" dirty="0"/>
        </a:p>
      </dsp:txBody>
      <dsp:txXfrm>
        <a:off x="1400151" y="3832250"/>
        <a:ext cx="1793301" cy="1196949"/>
      </dsp:txXfrm>
    </dsp:sp>
    <dsp:sp modelId="{F4D371A8-048F-480C-8723-48325BE1E492}">
      <dsp:nvSpPr>
        <dsp:cNvPr id="0" name=""/>
        <dsp:cNvSpPr/>
      </dsp:nvSpPr>
      <dsp:spPr>
        <a:xfrm>
          <a:off x="1885858" y="2777124"/>
          <a:ext cx="289681" cy="289681"/>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292391-4412-4CC1-80BD-6E4B80D2B271}">
      <dsp:nvSpPr>
        <dsp:cNvPr id="0" name=""/>
        <dsp:cNvSpPr/>
      </dsp:nvSpPr>
      <dsp:spPr>
        <a:xfrm>
          <a:off x="2030699" y="2921965"/>
          <a:ext cx="1335755" cy="2107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96" tIns="0" rIns="0" bIns="0" numCol="1" spcCol="1270" anchor="t" anchorCtr="0">
          <a:noAutofit/>
        </a:bodyPr>
        <a:lstStyle/>
        <a:p>
          <a:pPr lvl="0" algn="l" defTabSz="1066800">
            <a:lnSpc>
              <a:spcPct val="90000"/>
            </a:lnSpc>
            <a:spcBef>
              <a:spcPct val="0"/>
            </a:spcBef>
            <a:spcAft>
              <a:spcPct val="35000"/>
            </a:spcAft>
          </a:pPr>
          <a:r>
            <a:rPr lang="en-US" sz="2400" kern="1200" dirty="0" smtClean="0"/>
            <a:t>Comr. (A)</a:t>
          </a:r>
          <a:endParaRPr lang="en-US" sz="2400" kern="1200" dirty="0"/>
        </a:p>
      </dsp:txBody>
      <dsp:txXfrm>
        <a:off x="2030699" y="2921965"/>
        <a:ext cx="1335755" cy="2107234"/>
      </dsp:txXfrm>
    </dsp:sp>
    <dsp:sp modelId="{C00A6DB2-2E3B-47E2-A589-54165F75B52E}">
      <dsp:nvSpPr>
        <dsp:cNvPr id="0" name=""/>
        <dsp:cNvSpPr/>
      </dsp:nvSpPr>
      <dsp:spPr>
        <a:xfrm>
          <a:off x="3173333" y="2009668"/>
          <a:ext cx="386242" cy="38624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6FEE8-AEBA-4164-BC6A-321B949AEDA0}">
      <dsp:nvSpPr>
        <dsp:cNvPr id="0" name=""/>
        <dsp:cNvSpPr/>
      </dsp:nvSpPr>
      <dsp:spPr>
        <a:xfrm>
          <a:off x="3366455" y="2202789"/>
          <a:ext cx="1553016" cy="2826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662" tIns="0" rIns="0" bIns="0" numCol="1" spcCol="1270" anchor="t" anchorCtr="0">
          <a:noAutofit/>
        </a:bodyPr>
        <a:lstStyle/>
        <a:p>
          <a:pPr lvl="0" algn="l" defTabSz="1244600">
            <a:lnSpc>
              <a:spcPct val="90000"/>
            </a:lnSpc>
            <a:spcBef>
              <a:spcPct val="0"/>
            </a:spcBef>
            <a:spcAft>
              <a:spcPct val="35000"/>
            </a:spcAft>
          </a:pPr>
          <a:r>
            <a:rPr lang="en-US" sz="2800" kern="1200" dirty="0" smtClean="0"/>
            <a:t>CESTAT</a:t>
          </a:r>
          <a:endParaRPr lang="en-US" sz="2800" kern="1200" dirty="0"/>
        </a:p>
      </dsp:txBody>
      <dsp:txXfrm>
        <a:off x="3366455" y="2202789"/>
        <a:ext cx="1553016" cy="2826410"/>
      </dsp:txXfrm>
    </dsp:sp>
    <dsp:sp modelId="{66E57F97-835F-491C-A1DD-59FAB3C1BDDB}">
      <dsp:nvSpPr>
        <dsp:cNvPr id="0" name=""/>
        <dsp:cNvSpPr/>
      </dsp:nvSpPr>
      <dsp:spPr>
        <a:xfrm>
          <a:off x="4670023" y="1410187"/>
          <a:ext cx="498896" cy="498896"/>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18500B-EE45-407E-9250-1C4F9D441211}">
      <dsp:nvSpPr>
        <dsp:cNvPr id="0" name=""/>
        <dsp:cNvSpPr/>
      </dsp:nvSpPr>
      <dsp:spPr>
        <a:xfrm>
          <a:off x="4919471" y="1659635"/>
          <a:ext cx="1609344" cy="336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4355" tIns="0" rIns="0" bIns="0" numCol="1" spcCol="1270" anchor="t" anchorCtr="0">
          <a:noAutofit/>
        </a:bodyPr>
        <a:lstStyle/>
        <a:p>
          <a:pPr lvl="0" algn="l" defTabSz="1600200">
            <a:lnSpc>
              <a:spcPct val="90000"/>
            </a:lnSpc>
            <a:spcBef>
              <a:spcPct val="0"/>
            </a:spcBef>
            <a:spcAft>
              <a:spcPct val="35000"/>
            </a:spcAft>
          </a:pPr>
          <a:r>
            <a:rPr lang="en-US" sz="3600" kern="1200" dirty="0" smtClean="0"/>
            <a:t>HC</a:t>
          </a:r>
          <a:endParaRPr lang="en-US" sz="3600" kern="1200" dirty="0"/>
        </a:p>
      </dsp:txBody>
      <dsp:txXfrm>
        <a:off x="4919471" y="1659635"/>
        <a:ext cx="1609344" cy="3369564"/>
      </dsp:txXfrm>
    </dsp:sp>
    <dsp:sp modelId="{3935A95D-CFEE-4EC5-927F-4583F0D35F46}">
      <dsp:nvSpPr>
        <dsp:cNvPr id="0" name=""/>
        <dsp:cNvSpPr/>
      </dsp:nvSpPr>
      <dsp:spPr>
        <a:xfrm>
          <a:off x="6210970" y="1009863"/>
          <a:ext cx="635690" cy="635690"/>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0ABE19-C5D6-47ED-9435-07F4BC78B633}">
      <dsp:nvSpPr>
        <dsp:cNvPr id="0" name=""/>
        <dsp:cNvSpPr/>
      </dsp:nvSpPr>
      <dsp:spPr>
        <a:xfrm>
          <a:off x="6528816" y="1327708"/>
          <a:ext cx="1609344" cy="3701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839" tIns="0" rIns="0" bIns="0" numCol="1" spcCol="1270" anchor="t" anchorCtr="0">
          <a:noAutofit/>
        </a:bodyPr>
        <a:lstStyle/>
        <a:p>
          <a:pPr lvl="0" algn="l" defTabSz="1778000">
            <a:lnSpc>
              <a:spcPct val="90000"/>
            </a:lnSpc>
            <a:spcBef>
              <a:spcPct val="0"/>
            </a:spcBef>
            <a:spcAft>
              <a:spcPct val="35000"/>
            </a:spcAft>
          </a:pPr>
          <a:r>
            <a:rPr lang="en-US" sz="4000" kern="1200" dirty="0" smtClean="0"/>
            <a:t>SC</a:t>
          </a:r>
          <a:endParaRPr lang="en-US" sz="4000" kern="1200" dirty="0"/>
        </a:p>
      </dsp:txBody>
      <dsp:txXfrm>
        <a:off x="6528816" y="1327708"/>
        <a:ext cx="1609344" cy="3701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A33AB-123D-488E-A113-DDD0A4615C70}">
      <dsp:nvSpPr>
        <dsp:cNvPr id="0" name=""/>
        <dsp:cNvSpPr/>
      </dsp:nvSpPr>
      <dsp:spPr>
        <a:xfrm rot="5400000">
          <a:off x="4418317" y="-3264640"/>
          <a:ext cx="464345" cy="7010302"/>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Comr.(A) shall give opportunity to be heard to the appellant</a:t>
          </a:r>
          <a:endParaRPr lang="en-US" sz="1600" kern="1200" dirty="0"/>
        </a:p>
      </dsp:txBody>
      <dsp:txXfrm rot="-5400000">
        <a:off x="1145339" y="31005"/>
        <a:ext cx="6987635" cy="419011"/>
      </dsp:txXfrm>
    </dsp:sp>
    <dsp:sp modelId="{FF9E000F-F01A-4C33-A716-DC136DBBB353}">
      <dsp:nvSpPr>
        <dsp:cNvPr id="0" name=""/>
        <dsp:cNvSpPr/>
      </dsp:nvSpPr>
      <dsp:spPr>
        <a:xfrm>
          <a:off x="3087" y="661"/>
          <a:ext cx="1142252" cy="479698"/>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35A(1)</a:t>
          </a:r>
          <a:endParaRPr lang="en-US" sz="2400" kern="1200" dirty="0"/>
        </a:p>
      </dsp:txBody>
      <dsp:txXfrm>
        <a:off x="26504" y="24078"/>
        <a:ext cx="1095418" cy="432864"/>
      </dsp:txXfrm>
    </dsp:sp>
    <dsp:sp modelId="{97D1BD08-5EFF-43D6-9BDF-D46F93F8B26F}">
      <dsp:nvSpPr>
        <dsp:cNvPr id="0" name=""/>
        <dsp:cNvSpPr/>
      </dsp:nvSpPr>
      <dsp:spPr>
        <a:xfrm rot="5400000">
          <a:off x="4369562" y="-2638515"/>
          <a:ext cx="561855" cy="7010302"/>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May allow appellant to go to any ground not specified</a:t>
          </a:r>
          <a:endParaRPr lang="en-US" sz="1600" kern="1200" dirty="0"/>
        </a:p>
        <a:p>
          <a:pPr marL="171450" lvl="1" indent="-171450" algn="l" defTabSz="711200">
            <a:lnSpc>
              <a:spcPct val="90000"/>
            </a:lnSpc>
            <a:spcBef>
              <a:spcPct val="0"/>
            </a:spcBef>
            <a:spcAft>
              <a:spcPct val="15000"/>
            </a:spcAft>
            <a:buChar char="••"/>
          </a:pPr>
          <a:r>
            <a:rPr lang="en-US" sz="1600" kern="1200" dirty="0" smtClean="0"/>
            <a:t>If  Comr.(A)  is satisfied that omission was not willful or unreasonable</a:t>
          </a:r>
          <a:endParaRPr lang="en-US" sz="1600" kern="1200" dirty="0"/>
        </a:p>
      </dsp:txBody>
      <dsp:txXfrm rot="-5400000">
        <a:off x="1145339" y="613136"/>
        <a:ext cx="6982874" cy="506999"/>
      </dsp:txXfrm>
    </dsp:sp>
    <dsp:sp modelId="{320C989E-4BAF-4A50-8C61-D0485CB48C66}">
      <dsp:nvSpPr>
        <dsp:cNvPr id="0" name=""/>
        <dsp:cNvSpPr/>
      </dsp:nvSpPr>
      <dsp:spPr>
        <a:xfrm>
          <a:off x="3087" y="515475"/>
          <a:ext cx="1142252" cy="70231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35A(2)</a:t>
          </a:r>
        </a:p>
      </dsp:txBody>
      <dsp:txXfrm>
        <a:off x="37371" y="549759"/>
        <a:ext cx="1073684" cy="633751"/>
      </dsp:txXfrm>
    </dsp:sp>
    <dsp:sp modelId="{3B221271-A321-4090-8451-9796B485E473}">
      <dsp:nvSpPr>
        <dsp:cNvPr id="0" name=""/>
        <dsp:cNvSpPr/>
      </dsp:nvSpPr>
      <dsp:spPr>
        <a:xfrm rot="5400000">
          <a:off x="3909237" y="-1501044"/>
          <a:ext cx="1563319" cy="7071231"/>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After making appropriate enquiry pass proper, just, confirming, modifying, order </a:t>
          </a:r>
          <a:endParaRPr lang="en-US" sz="1600" kern="1200" dirty="0"/>
        </a:p>
        <a:p>
          <a:pPr marL="171450" lvl="1" indent="-171450" algn="l" defTabSz="711200">
            <a:lnSpc>
              <a:spcPct val="90000"/>
            </a:lnSpc>
            <a:spcBef>
              <a:spcPct val="0"/>
            </a:spcBef>
            <a:spcAft>
              <a:spcPct val="15000"/>
            </a:spcAft>
            <a:buChar char="••"/>
          </a:pPr>
          <a:r>
            <a:rPr lang="en-US" sz="1600" kern="1200" dirty="0" smtClean="0"/>
            <a:t>Enhancing duty, penalty or reducing refund only after opportunity of show cause</a:t>
          </a:r>
          <a:endParaRPr lang="en-US" sz="1600" kern="1200" dirty="0"/>
        </a:p>
        <a:p>
          <a:pPr marL="171450" lvl="1" indent="-171450" algn="l" defTabSz="711200">
            <a:lnSpc>
              <a:spcPct val="90000"/>
            </a:lnSpc>
            <a:spcBef>
              <a:spcPct val="0"/>
            </a:spcBef>
            <a:spcAft>
              <a:spcPct val="15000"/>
            </a:spcAft>
            <a:buChar char="••"/>
          </a:pPr>
          <a:r>
            <a:rPr lang="en-US" sz="1600" kern="1200" dirty="0" smtClean="0"/>
            <a:t>Found duty not levied/short levied/erroneously refunded  no order can be passed unless appellant given time limit u/s 11A to Show Cause</a:t>
          </a:r>
          <a:endParaRPr lang="en-US" sz="1600" kern="1200" dirty="0"/>
        </a:p>
      </dsp:txBody>
      <dsp:txXfrm rot="-5400000">
        <a:off x="1155282" y="1329226"/>
        <a:ext cx="6994916" cy="1410689"/>
      </dsp:txXfrm>
    </dsp:sp>
    <dsp:sp modelId="{5A51FE65-F6B1-4A7E-B820-1E34B4BBBF20}">
      <dsp:nvSpPr>
        <dsp:cNvPr id="0" name=""/>
        <dsp:cNvSpPr/>
      </dsp:nvSpPr>
      <dsp:spPr>
        <a:xfrm>
          <a:off x="3087" y="1281828"/>
          <a:ext cx="1152193" cy="150548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35A(3)</a:t>
          </a:r>
        </a:p>
      </dsp:txBody>
      <dsp:txXfrm>
        <a:off x="59332" y="1338073"/>
        <a:ext cx="1039703" cy="1392995"/>
      </dsp:txXfrm>
    </dsp:sp>
    <dsp:sp modelId="{A823243E-1FEF-4120-8239-C893EE201A55}">
      <dsp:nvSpPr>
        <dsp:cNvPr id="0" name=""/>
        <dsp:cNvSpPr/>
      </dsp:nvSpPr>
      <dsp:spPr>
        <a:xfrm rot="5400000">
          <a:off x="4409968" y="-333109"/>
          <a:ext cx="561855" cy="7071231"/>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Order  of Comr.(A) disposing appeal shall be in writing</a:t>
          </a:r>
        </a:p>
        <a:p>
          <a:pPr marL="171450" lvl="1" indent="-171450" algn="l" defTabSz="711200">
            <a:lnSpc>
              <a:spcPct val="90000"/>
            </a:lnSpc>
            <a:spcBef>
              <a:spcPct val="0"/>
            </a:spcBef>
            <a:spcAft>
              <a:spcPct val="15000"/>
            </a:spcAft>
            <a:buChar char="••"/>
          </a:pPr>
          <a:r>
            <a:rPr lang="en-US" sz="1600" kern="1200" dirty="0" smtClean="0"/>
            <a:t>State the points for determination, decision and reasons</a:t>
          </a:r>
        </a:p>
      </dsp:txBody>
      <dsp:txXfrm rot="-5400000">
        <a:off x="1155280" y="2949007"/>
        <a:ext cx="7043803" cy="506999"/>
      </dsp:txXfrm>
    </dsp:sp>
    <dsp:sp modelId="{C84337E0-2350-4342-A19C-9D6A8874E46F}">
      <dsp:nvSpPr>
        <dsp:cNvPr id="0" name=""/>
        <dsp:cNvSpPr/>
      </dsp:nvSpPr>
      <dsp:spPr>
        <a:xfrm>
          <a:off x="3087" y="2851346"/>
          <a:ext cx="1152193" cy="70231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35A(4)</a:t>
          </a:r>
        </a:p>
      </dsp:txBody>
      <dsp:txXfrm>
        <a:off x="37371" y="2885630"/>
        <a:ext cx="1083625" cy="633751"/>
      </dsp:txXfrm>
    </dsp:sp>
    <dsp:sp modelId="{67ED56F8-B760-404D-A255-ED1AF2E2FB3F}">
      <dsp:nvSpPr>
        <dsp:cNvPr id="0" name=""/>
        <dsp:cNvSpPr/>
      </dsp:nvSpPr>
      <dsp:spPr>
        <a:xfrm rot="5400000">
          <a:off x="4510170" y="505989"/>
          <a:ext cx="561855" cy="6867905"/>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Comr.(A) wherever possible shall hear and </a:t>
          </a:r>
          <a:r>
            <a:rPr lang="en-US" sz="1600" kern="1200" smtClean="0"/>
            <a:t>decide every appeal within 60 days</a:t>
          </a:r>
          <a:endParaRPr lang="en-US" sz="1600" kern="1200" dirty="0" smtClean="0"/>
        </a:p>
      </dsp:txBody>
      <dsp:txXfrm rot="-5400000">
        <a:off x="1357145" y="3686442"/>
        <a:ext cx="6840477" cy="506999"/>
      </dsp:txXfrm>
    </dsp:sp>
    <dsp:sp modelId="{4F4877F7-D235-4135-B2C5-6D4653B496C6}">
      <dsp:nvSpPr>
        <dsp:cNvPr id="0" name=""/>
        <dsp:cNvSpPr/>
      </dsp:nvSpPr>
      <dsp:spPr>
        <a:xfrm>
          <a:off x="3087" y="3588782"/>
          <a:ext cx="1354058" cy="70231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35A(4A)</a:t>
          </a:r>
        </a:p>
      </dsp:txBody>
      <dsp:txXfrm>
        <a:off x="37371" y="3623066"/>
        <a:ext cx="1285490" cy="633751"/>
      </dsp:txXfrm>
    </dsp:sp>
    <dsp:sp modelId="{8C8E100B-588D-4092-9E8C-42C8DAB7E9A2}">
      <dsp:nvSpPr>
        <dsp:cNvPr id="0" name=""/>
        <dsp:cNvSpPr/>
      </dsp:nvSpPr>
      <dsp:spPr>
        <a:xfrm rot="5400000">
          <a:off x="4409968" y="1141762"/>
          <a:ext cx="561855" cy="7071231"/>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Comr.(A) shall communicate the order passed by him to appellant, adj. authority, Principal CCE or CCE and Principal CE or CE</a:t>
          </a:r>
        </a:p>
      </dsp:txBody>
      <dsp:txXfrm rot="-5400000">
        <a:off x="1155280" y="4423878"/>
        <a:ext cx="7043803" cy="506999"/>
      </dsp:txXfrm>
    </dsp:sp>
    <dsp:sp modelId="{7E93297F-162F-448B-991E-93713B5ECCB5}">
      <dsp:nvSpPr>
        <dsp:cNvPr id="0" name=""/>
        <dsp:cNvSpPr/>
      </dsp:nvSpPr>
      <dsp:spPr>
        <a:xfrm>
          <a:off x="3087" y="4326218"/>
          <a:ext cx="1152193" cy="70231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35A(5)</a:t>
          </a:r>
        </a:p>
      </dsp:txBody>
      <dsp:txXfrm>
        <a:off x="37371" y="4360502"/>
        <a:ext cx="1083625" cy="633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3468B-05DC-4380-A7B4-812F94D92C07}">
      <dsp:nvSpPr>
        <dsp:cNvPr id="0" name=""/>
        <dsp:cNvSpPr/>
      </dsp:nvSpPr>
      <dsp:spPr>
        <a:xfrm>
          <a:off x="928694" y="0"/>
          <a:ext cx="3429024" cy="3429024"/>
        </a:xfrm>
        <a:prstGeom prst="quadArrow">
          <a:avLst>
            <a:gd name="adj1" fmla="val 2000"/>
            <a:gd name="adj2" fmla="val 4000"/>
            <a:gd name="adj3" fmla="val 5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E44DE3E-B55F-4152-8872-C4F14E7E8C7C}">
      <dsp:nvSpPr>
        <dsp:cNvPr id="0" name=""/>
        <dsp:cNvSpPr/>
      </dsp:nvSpPr>
      <dsp:spPr>
        <a:xfrm>
          <a:off x="1136300" y="207606"/>
          <a:ext cx="1371609" cy="1371609"/>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Pre-Deposit of Duty</a:t>
          </a:r>
          <a:endParaRPr lang="en-US" sz="2000" kern="1200" dirty="0"/>
        </a:p>
      </dsp:txBody>
      <dsp:txXfrm>
        <a:off x="1203256" y="274562"/>
        <a:ext cx="1237697" cy="1237697"/>
      </dsp:txXfrm>
    </dsp:sp>
    <dsp:sp modelId="{1E1738A9-2DAE-4569-8B3E-048D44B85EDA}">
      <dsp:nvSpPr>
        <dsp:cNvPr id="0" name=""/>
        <dsp:cNvSpPr/>
      </dsp:nvSpPr>
      <dsp:spPr>
        <a:xfrm>
          <a:off x="2763221" y="222886"/>
          <a:ext cx="1371609" cy="1371609"/>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 </a:t>
          </a:r>
        </a:p>
        <a:p>
          <a:pPr marL="228600" lvl="1" indent="-228600" algn="l" defTabSz="889000">
            <a:lnSpc>
              <a:spcPct val="90000"/>
            </a:lnSpc>
            <a:spcBef>
              <a:spcPct val="0"/>
            </a:spcBef>
            <a:spcAft>
              <a:spcPct val="15000"/>
            </a:spcAft>
            <a:buChar char="••"/>
          </a:pPr>
          <a:r>
            <a:rPr lang="en-US" sz="2000" kern="1200" dirty="0" smtClean="0"/>
            <a:t>Cash</a:t>
          </a:r>
        </a:p>
        <a:p>
          <a:pPr marL="228600" lvl="1" indent="-228600" algn="l" defTabSz="889000">
            <a:lnSpc>
              <a:spcPct val="90000"/>
            </a:lnSpc>
            <a:spcBef>
              <a:spcPct val="0"/>
            </a:spcBef>
            <a:spcAft>
              <a:spcPct val="15000"/>
            </a:spcAft>
            <a:buChar char="••"/>
          </a:pPr>
          <a:r>
            <a:rPr lang="en-US" sz="2000" kern="1200" dirty="0" smtClean="0"/>
            <a:t>CENVAT</a:t>
          </a:r>
        </a:p>
      </dsp:txBody>
      <dsp:txXfrm>
        <a:off x="2830177" y="289842"/>
        <a:ext cx="1237697" cy="1237697"/>
      </dsp:txXfrm>
    </dsp:sp>
    <dsp:sp modelId="{8A785E22-4C63-4E9C-82BE-84BF8244C9D7}">
      <dsp:nvSpPr>
        <dsp:cNvPr id="0" name=""/>
        <dsp:cNvSpPr/>
      </dsp:nvSpPr>
      <dsp:spPr>
        <a:xfrm>
          <a:off x="1151580" y="1834527"/>
          <a:ext cx="1371609" cy="1371609"/>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Pre-Deposit of Penalty</a:t>
          </a:r>
        </a:p>
      </dsp:txBody>
      <dsp:txXfrm>
        <a:off x="1218536" y="1901483"/>
        <a:ext cx="1237697" cy="1237697"/>
      </dsp:txXfrm>
    </dsp:sp>
    <dsp:sp modelId="{2913DA74-7DB6-4D85-9D3B-A94A2000C4A0}">
      <dsp:nvSpPr>
        <dsp:cNvPr id="0" name=""/>
        <dsp:cNvSpPr/>
      </dsp:nvSpPr>
      <dsp:spPr>
        <a:xfrm>
          <a:off x="2763221" y="1834527"/>
          <a:ext cx="1371609" cy="1371609"/>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Cash</a:t>
          </a:r>
        </a:p>
      </dsp:txBody>
      <dsp:txXfrm>
        <a:off x="2830177" y="1901483"/>
        <a:ext cx="1237697" cy="12376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09938-7ECC-4480-9C55-7AEDD36F1192}">
      <dsp:nvSpPr>
        <dsp:cNvPr id="0" name=""/>
        <dsp:cNvSpPr/>
      </dsp:nvSpPr>
      <dsp:spPr>
        <a:xfrm rot="5400000">
          <a:off x="4475225" y="-3004612"/>
          <a:ext cx="744531"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Order passed by Comr.(A) where no appeal can be filed to CESTAT</a:t>
          </a:r>
          <a:endParaRPr lang="en-US" sz="1600" kern="1200" dirty="0"/>
        </a:p>
        <a:p>
          <a:pPr marL="171450" lvl="1" indent="-171450" algn="l" defTabSz="711200">
            <a:lnSpc>
              <a:spcPct val="90000"/>
            </a:lnSpc>
            <a:spcBef>
              <a:spcPct val="0"/>
            </a:spcBef>
            <a:spcAft>
              <a:spcPct val="15000"/>
            </a:spcAft>
            <a:buChar char="••"/>
          </a:pPr>
          <a:r>
            <a:rPr lang="en-US" sz="1600" kern="1200" dirty="0" smtClean="0"/>
            <a:t>Amount of duty or fine or penalty &gt; Rs.5000</a:t>
          </a:r>
          <a:endParaRPr lang="en-US" sz="1600" kern="1200" dirty="0"/>
        </a:p>
      </dsp:txBody>
      <dsp:txXfrm rot="-5400000">
        <a:off x="1468991" y="37967"/>
        <a:ext cx="6720655" cy="671841"/>
      </dsp:txXfrm>
    </dsp:sp>
    <dsp:sp modelId="{99973F93-326B-42F1-92B8-E8BDDA11E07B}">
      <dsp:nvSpPr>
        <dsp:cNvPr id="0" name=""/>
        <dsp:cNvSpPr/>
      </dsp:nvSpPr>
      <dsp:spPr>
        <a:xfrm>
          <a:off x="3608" y="111217"/>
          <a:ext cx="1465383" cy="525341"/>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(1)</a:t>
          </a:r>
          <a:endParaRPr lang="en-US" sz="2000" kern="1200" dirty="0"/>
        </a:p>
      </dsp:txBody>
      <dsp:txXfrm>
        <a:off x="29253" y="136862"/>
        <a:ext cx="1414093" cy="474051"/>
      </dsp:txXfrm>
    </dsp:sp>
    <dsp:sp modelId="{26747971-FB4B-448C-A904-88ABCFBC2D97}">
      <dsp:nvSpPr>
        <dsp:cNvPr id="0" name=""/>
        <dsp:cNvSpPr/>
      </dsp:nvSpPr>
      <dsp:spPr>
        <a:xfrm rot="5400000">
          <a:off x="4475225" y="-2213547"/>
          <a:ext cx="744531"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Principal CCE or CCE is of opinion that an order passed by the </a:t>
          </a:r>
          <a:r>
            <a:rPr lang="en-US" sz="1600" kern="1200" dirty="0" err="1" smtClean="0"/>
            <a:t>Comr</a:t>
          </a:r>
          <a:r>
            <a:rPr lang="en-US" sz="1600" kern="1200" dirty="0" smtClean="0"/>
            <a:t>(A) is not legal or proper</a:t>
          </a:r>
        </a:p>
        <a:p>
          <a:pPr marL="171450" lvl="1" indent="-171450" algn="l" defTabSz="711200">
            <a:lnSpc>
              <a:spcPct val="90000"/>
            </a:lnSpc>
            <a:spcBef>
              <a:spcPct val="0"/>
            </a:spcBef>
            <a:spcAft>
              <a:spcPct val="15000"/>
            </a:spcAft>
            <a:buChar char="••"/>
          </a:pPr>
          <a:r>
            <a:rPr lang="en-US" sz="1600" kern="1200" dirty="0" smtClean="0"/>
            <a:t>Direct Proper officer to make application on his behalf </a:t>
          </a:r>
        </a:p>
      </dsp:txBody>
      <dsp:txXfrm rot="-5400000">
        <a:off x="1468991" y="829032"/>
        <a:ext cx="6720655" cy="671841"/>
      </dsp:txXfrm>
    </dsp:sp>
    <dsp:sp modelId="{740A576C-6B72-4A21-B756-5A42293673A2}">
      <dsp:nvSpPr>
        <dsp:cNvPr id="0" name=""/>
        <dsp:cNvSpPr/>
      </dsp:nvSpPr>
      <dsp:spPr>
        <a:xfrm>
          <a:off x="3608" y="876014"/>
          <a:ext cx="1465383" cy="57787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(1A)</a:t>
          </a:r>
        </a:p>
      </dsp:txBody>
      <dsp:txXfrm>
        <a:off x="31818" y="904224"/>
        <a:ext cx="1408963" cy="521457"/>
      </dsp:txXfrm>
    </dsp:sp>
    <dsp:sp modelId="{1816FB4B-FEE6-4F04-9718-6855450F4BBD}">
      <dsp:nvSpPr>
        <dsp:cNvPr id="0" name=""/>
        <dsp:cNvSpPr/>
      </dsp:nvSpPr>
      <dsp:spPr>
        <a:xfrm rot="5400000">
          <a:off x="4475225" y="-1422482"/>
          <a:ext cx="744531"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Time Limit of 3 months from the date of communication</a:t>
          </a:r>
          <a:endParaRPr lang="en-US" sz="1600" kern="1200" dirty="0"/>
        </a:p>
        <a:p>
          <a:pPr marL="171450" lvl="1" indent="-171450" algn="l" defTabSz="711200">
            <a:lnSpc>
              <a:spcPct val="90000"/>
            </a:lnSpc>
            <a:spcBef>
              <a:spcPct val="0"/>
            </a:spcBef>
            <a:spcAft>
              <a:spcPct val="15000"/>
            </a:spcAft>
            <a:buChar char="••"/>
          </a:pPr>
          <a:r>
            <a:rPr lang="en-US" sz="1600" kern="1200" dirty="0" smtClean="0"/>
            <a:t>CG may extend a further period of 3 months if sufficient cause </a:t>
          </a:r>
          <a:endParaRPr lang="en-US" sz="1600" kern="1200" dirty="0"/>
        </a:p>
      </dsp:txBody>
      <dsp:txXfrm rot="-5400000">
        <a:off x="1468991" y="1620097"/>
        <a:ext cx="6720655" cy="671841"/>
      </dsp:txXfrm>
    </dsp:sp>
    <dsp:sp modelId="{9843C640-96DF-4091-9969-B4089327173E}">
      <dsp:nvSpPr>
        <dsp:cNvPr id="0" name=""/>
        <dsp:cNvSpPr/>
      </dsp:nvSpPr>
      <dsp:spPr>
        <a:xfrm>
          <a:off x="3608" y="1667079"/>
          <a:ext cx="1465383" cy="57787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(2)</a:t>
          </a:r>
          <a:endParaRPr lang="en-US" sz="2000" kern="1200" dirty="0"/>
        </a:p>
      </dsp:txBody>
      <dsp:txXfrm>
        <a:off x="31818" y="1695289"/>
        <a:ext cx="1408963" cy="521457"/>
      </dsp:txXfrm>
    </dsp:sp>
    <dsp:sp modelId="{552EB36F-F884-42E8-A4D3-A46827A73F87}">
      <dsp:nvSpPr>
        <dsp:cNvPr id="0" name=""/>
        <dsp:cNvSpPr/>
      </dsp:nvSpPr>
      <dsp:spPr>
        <a:xfrm rot="5400000">
          <a:off x="4717012" y="-855409"/>
          <a:ext cx="260958"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Fees</a:t>
          </a:r>
          <a:endParaRPr lang="en-US" sz="1100" kern="1200" dirty="0"/>
        </a:p>
      </dsp:txBody>
      <dsp:txXfrm rot="-5400000">
        <a:off x="1468992" y="2405350"/>
        <a:ext cx="6744261" cy="235480"/>
      </dsp:txXfrm>
    </dsp:sp>
    <dsp:sp modelId="{D9826E47-89DA-4ACF-BAB0-8FDDD31BCCDF}">
      <dsp:nvSpPr>
        <dsp:cNvPr id="0" name=""/>
        <dsp:cNvSpPr/>
      </dsp:nvSpPr>
      <dsp:spPr>
        <a:xfrm>
          <a:off x="3608" y="2374817"/>
          <a:ext cx="1465383" cy="29654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(3)</a:t>
          </a:r>
          <a:endParaRPr lang="en-US" sz="2000" kern="1200" dirty="0"/>
        </a:p>
      </dsp:txBody>
      <dsp:txXfrm>
        <a:off x="18084" y="2389293"/>
        <a:ext cx="1436431" cy="267595"/>
      </dsp:txXfrm>
    </dsp:sp>
    <dsp:sp modelId="{57F0B906-6145-446D-A789-064B10C3D358}">
      <dsp:nvSpPr>
        <dsp:cNvPr id="0" name=""/>
        <dsp:cNvSpPr/>
      </dsp:nvSpPr>
      <dsp:spPr>
        <a:xfrm rot="5400000">
          <a:off x="4475225" y="-288336"/>
          <a:ext cx="744531"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CG on its own motion annul or modify any order  which cannot be appealed to CESTAT</a:t>
          </a:r>
          <a:endParaRPr lang="en-US" sz="1600" kern="1200" dirty="0"/>
        </a:p>
      </dsp:txBody>
      <dsp:txXfrm rot="-5400000">
        <a:off x="1468991" y="2754243"/>
        <a:ext cx="6720655" cy="671841"/>
      </dsp:txXfrm>
    </dsp:sp>
    <dsp:sp modelId="{E75FFABD-5933-43E9-AB96-030250BB4DC9}">
      <dsp:nvSpPr>
        <dsp:cNvPr id="0" name=""/>
        <dsp:cNvSpPr/>
      </dsp:nvSpPr>
      <dsp:spPr>
        <a:xfrm>
          <a:off x="3608" y="2772332"/>
          <a:ext cx="1465383" cy="635662"/>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(4)</a:t>
          </a:r>
          <a:endParaRPr lang="en-US" sz="2000" kern="1200" dirty="0"/>
        </a:p>
      </dsp:txBody>
      <dsp:txXfrm>
        <a:off x="34638" y="2803362"/>
        <a:ext cx="1403323" cy="573602"/>
      </dsp:txXfrm>
    </dsp:sp>
    <dsp:sp modelId="{8F406C23-86BC-47BD-B2E7-A15D3CA11396}">
      <dsp:nvSpPr>
        <dsp:cNvPr id="0" name=""/>
        <dsp:cNvSpPr/>
      </dsp:nvSpPr>
      <dsp:spPr>
        <a:xfrm rot="5400000">
          <a:off x="4247953" y="730000"/>
          <a:ext cx="1199076"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No Order enhancing any penalty or fine in lieu of confiscation or confiscation of goods of greater value shall be passed</a:t>
          </a:r>
          <a:endParaRPr lang="en-US" sz="1600" kern="1200" dirty="0"/>
        </a:p>
        <a:p>
          <a:pPr marL="342900" lvl="2" indent="-171450" algn="l" defTabSz="711200">
            <a:lnSpc>
              <a:spcPct val="90000"/>
            </a:lnSpc>
            <a:spcBef>
              <a:spcPct val="0"/>
            </a:spcBef>
            <a:spcAft>
              <a:spcPct val="15000"/>
            </a:spcAft>
            <a:buChar char="••"/>
          </a:pPr>
          <a:r>
            <a:rPr lang="en-US" sz="1600" kern="1200" dirty="0" smtClean="0"/>
            <a:t>Order u/s 35A has been  passed for confiscation</a:t>
          </a:r>
          <a:endParaRPr lang="en-US" sz="1600" kern="1200" dirty="0"/>
        </a:p>
        <a:p>
          <a:pPr marL="342900" lvl="2" indent="-171450" algn="l" defTabSz="711200">
            <a:lnSpc>
              <a:spcPct val="90000"/>
            </a:lnSpc>
            <a:spcBef>
              <a:spcPct val="0"/>
            </a:spcBef>
            <a:spcAft>
              <a:spcPct val="15000"/>
            </a:spcAft>
            <a:buChar char="••"/>
          </a:pPr>
          <a:r>
            <a:rPr lang="en-US" sz="1600" kern="1200" dirty="0" smtClean="0"/>
            <a:t>Person affected is given notice to show cause within 1 year from the date of order</a:t>
          </a:r>
          <a:endParaRPr lang="en-US" sz="1600" kern="1200" dirty="0"/>
        </a:p>
      </dsp:txBody>
      <dsp:txXfrm rot="-5400000">
        <a:off x="1468991" y="3567496"/>
        <a:ext cx="6698466" cy="1082008"/>
      </dsp:txXfrm>
    </dsp:sp>
    <dsp:sp modelId="{D3EB9557-AF04-42E8-8136-8E7B961156F9}">
      <dsp:nvSpPr>
        <dsp:cNvPr id="0" name=""/>
        <dsp:cNvSpPr/>
      </dsp:nvSpPr>
      <dsp:spPr>
        <a:xfrm>
          <a:off x="3608" y="3643168"/>
          <a:ext cx="1465383" cy="930664"/>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(5)</a:t>
          </a:r>
          <a:endParaRPr lang="en-US" sz="2000" kern="1200" dirty="0"/>
        </a:p>
      </dsp:txBody>
      <dsp:txXfrm>
        <a:off x="49039" y="3688599"/>
        <a:ext cx="1374521" cy="839802"/>
      </dsp:txXfrm>
    </dsp:sp>
    <dsp:sp modelId="{ADF7BBC8-C180-49A6-B650-71399DFE0614}">
      <dsp:nvSpPr>
        <dsp:cNvPr id="0" name=""/>
        <dsp:cNvSpPr/>
      </dsp:nvSpPr>
      <dsp:spPr>
        <a:xfrm rot="5400000">
          <a:off x="4475225" y="1749959"/>
          <a:ext cx="744531" cy="6757000"/>
        </a:xfrm>
        <a:prstGeom prst="round2Same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CG is of the opinion that duty not levied/short levied/erroneously refunded  no order can be passed unless appellant given time limit u/s 11A to Show Cause </a:t>
          </a:r>
          <a:endParaRPr lang="en-US" sz="1600" kern="1200" dirty="0"/>
        </a:p>
      </dsp:txBody>
      <dsp:txXfrm rot="-5400000">
        <a:off x="1468991" y="4792539"/>
        <a:ext cx="6720655" cy="671841"/>
      </dsp:txXfrm>
    </dsp:sp>
    <dsp:sp modelId="{148BC6AB-34BE-4640-B3C7-11ED9B3F1374}">
      <dsp:nvSpPr>
        <dsp:cNvPr id="0" name=""/>
        <dsp:cNvSpPr/>
      </dsp:nvSpPr>
      <dsp:spPr>
        <a:xfrm>
          <a:off x="3608" y="4777224"/>
          <a:ext cx="1465383" cy="69922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35EE (6)</a:t>
          </a:r>
          <a:endParaRPr lang="en-US" sz="2000" kern="1200" dirty="0"/>
        </a:p>
      </dsp:txBody>
      <dsp:txXfrm>
        <a:off x="37741" y="4811357"/>
        <a:ext cx="1397117" cy="6309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C5A43-9E8F-42BE-8AC5-71B1E3420C6D}">
      <dsp:nvSpPr>
        <dsp:cNvPr id="0" name=""/>
        <dsp:cNvSpPr/>
      </dsp:nvSpPr>
      <dsp:spPr>
        <a:xfrm>
          <a:off x="42834" y="323031"/>
          <a:ext cx="2161877" cy="1357929"/>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glow rad="101600">
            <a:schemeClr val="accent6">
              <a:satMod val="175000"/>
              <a:alpha val="4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Appellant cannot take additional grounds</a:t>
          </a:r>
          <a:endParaRPr lang="en-US" sz="2000" kern="1200" dirty="0"/>
        </a:p>
      </dsp:txBody>
      <dsp:txXfrm>
        <a:off x="82606" y="362803"/>
        <a:ext cx="2082333" cy="1278385"/>
      </dsp:txXfrm>
    </dsp:sp>
    <dsp:sp modelId="{DD8D2286-DF6C-4701-9308-FAF7EC24EE4C}">
      <dsp:nvSpPr>
        <dsp:cNvPr id="0" name=""/>
        <dsp:cNvSpPr/>
      </dsp:nvSpPr>
      <dsp:spPr>
        <a:xfrm rot="96351">
          <a:off x="2411913" y="776197"/>
          <a:ext cx="439621" cy="536145"/>
        </a:xfrm>
        <a:prstGeom prst="rightArrow">
          <a:avLst>
            <a:gd name="adj1" fmla="val 60000"/>
            <a:gd name="adj2" fmla="val 5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glow rad="101600">
            <a:schemeClr val="accent6">
              <a:satMod val="175000"/>
              <a:alpha val="4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411939" y="881578"/>
        <a:ext cx="307735" cy="321687"/>
      </dsp:txXfrm>
    </dsp:sp>
    <dsp:sp modelId="{077605C5-2574-4904-93B0-4E187B888050}">
      <dsp:nvSpPr>
        <dsp:cNvPr id="0" name=""/>
        <dsp:cNvSpPr/>
      </dsp:nvSpPr>
      <dsp:spPr>
        <a:xfrm>
          <a:off x="3033861" y="406883"/>
          <a:ext cx="2161877" cy="1357929"/>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glow rad="101600">
            <a:schemeClr val="accent6">
              <a:satMod val="175000"/>
              <a:alpha val="4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Other than those mentioned in the memorandum of appeal</a:t>
          </a:r>
        </a:p>
      </dsp:txBody>
      <dsp:txXfrm>
        <a:off x="3073633" y="446655"/>
        <a:ext cx="2082333" cy="1278385"/>
      </dsp:txXfrm>
    </dsp:sp>
    <dsp:sp modelId="{E43EC12A-D189-43B7-9306-5B58CA96EBEC}">
      <dsp:nvSpPr>
        <dsp:cNvPr id="0" name=""/>
        <dsp:cNvSpPr/>
      </dsp:nvSpPr>
      <dsp:spPr>
        <a:xfrm>
          <a:off x="5411926" y="817775"/>
          <a:ext cx="458317" cy="536145"/>
        </a:xfrm>
        <a:prstGeom prst="rightArrow">
          <a:avLst>
            <a:gd name="adj1" fmla="val 60000"/>
            <a:gd name="adj2" fmla="val 5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glow rad="101600">
            <a:schemeClr val="accent6">
              <a:satMod val="175000"/>
              <a:alpha val="4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411926" y="925004"/>
        <a:ext cx="320822" cy="321687"/>
      </dsp:txXfrm>
    </dsp:sp>
    <dsp:sp modelId="{490C8687-AA45-410D-8320-379A7C8C7393}">
      <dsp:nvSpPr>
        <dsp:cNvPr id="0" name=""/>
        <dsp:cNvSpPr/>
      </dsp:nvSpPr>
      <dsp:spPr>
        <a:xfrm>
          <a:off x="6060489" y="406883"/>
          <a:ext cx="2161877" cy="1357929"/>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glow rad="101600">
            <a:schemeClr val="accent6">
              <a:satMod val="175000"/>
              <a:alpha val="40000"/>
            </a:schemeClr>
          </a:glo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FF0000"/>
              </a:solidFill>
            </a:rPr>
            <a:t>Except</a:t>
          </a:r>
          <a:r>
            <a:rPr lang="en-US" sz="2000" kern="1200" dirty="0" smtClean="0"/>
            <a:t> by leave of Tribunal</a:t>
          </a:r>
        </a:p>
      </dsp:txBody>
      <dsp:txXfrm>
        <a:off x="6100261" y="446655"/>
        <a:ext cx="2082333" cy="12783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F51B9-52E0-4A41-8C89-199C9D72ACBA}">
      <dsp:nvSpPr>
        <dsp:cNvPr id="0" name=""/>
        <dsp:cNvSpPr/>
      </dsp:nvSpPr>
      <dsp:spPr>
        <a:xfrm>
          <a:off x="7032" y="0"/>
          <a:ext cx="2101839" cy="196056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glow rad="101600">
            <a:schemeClr val="accent4">
              <a:satMod val="175000"/>
              <a:alpha val="4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Tribunal</a:t>
          </a:r>
        </a:p>
      </dsp:txBody>
      <dsp:txXfrm>
        <a:off x="64455" y="57423"/>
        <a:ext cx="1986993" cy="1845716"/>
      </dsp:txXfrm>
    </dsp:sp>
    <dsp:sp modelId="{93E74367-16C1-487C-B0A0-891AEE96BD54}">
      <dsp:nvSpPr>
        <dsp:cNvPr id="0" name=""/>
        <dsp:cNvSpPr/>
      </dsp:nvSpPr>
      <dsp:spPr>
        <a:xfrm>
          <a:off x="2319056" y="719652"/>
          <a:ext cx="445590" cy="521256"/>
        </a:xfrm>
        <a:prstGeom prst="rightArrow">
          <a:avLst>
            <a:gd name="adj1" fmla="val 60000"/>
            <a:gd name="adj2" fmla="val 5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glow rad="101600">
            <a:schemeClr val="accent4">
              <a:satMod val="175000"/>
              <a:alpha val="4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319056" y="823903"/>
        <a:ext cx="311913" cy="312754"/>
      </dsp:txXfrm>
    </dsp:sp>
    <dsp:sp modelId="{7A24C081-D194-461D-988A-A6E47ECFE75E}">
      <dsp:nvSpPr>
        <dsp:cNvPr id="0" name=""/>
        <dsp:cNvSpPr/>
      </dsp:nvSpPr>
      <dsp:spPr>
        <a:xfrm>
          <a:off x="2949608" y="0"/>
          <a:ext cx="2101839" cy="196056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glow rad="101600">
            <a:schemeClr val="accent4">
              <a:satMod val="175000"/>
              <a:alpha val="4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Shall </a:t>
          </a:r>
          <a:r>
            <a:rPr lang="en-US" sz="2000" b="1" kern="1200" dirty="0" smtClean="0">
              <a:solidFill>
                <a:srgbClr val="FF0000"/>
              </a:solidFill>
            </a:rPr>
            <a:t>not be confined</a:t>
          </a:r>
          <a:r>
            <a:rPr lang="en-US" sz="2000" b="1" kern="1200" dirty="0" smtClean="0"/>
            <a:t> </a:t>
          </a:r>
          <a:r>
            <a:rPr lang="en-US" sz="2000" kern="1200" dirty="0" smtClean="0"/>
            <a:t>to the grounds set forth in the memorandum of appeal</a:t>
          </a:r>
        </a:p>
      </dsp:txBody>
      <dsp:txXfrm>
        <a:off x="3007031" y="57423"/>
        <a:ext cx="1986993" cy="1845716"/>
      </dsp:txXfrm>
    </dsp:sp>
    <dsp:sp modelId="{5409E8A6-B3AE-4E86-AD1C-3734EACB8063}">
      <dsp:nvSpPr>
        <dsp:cNvPr id="0" name=""/>
        <dsp:cNvSpPr/>
      </dsp:nvSpPr>
      <dsp:spPr>
        <a:xfrm>
          <a:off x="5261631" y="719652"/>
          <a:ext cx="445590" cy="521256"/>
        </a:xfrm>
        <a:prstGeom prst="rightArrow">
          <a:avLst>
            <a:gd name="adj1" fmla="val 60000"/>
            <a:gd name="adj2" fmla="val 5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glow rad="101600">
            <a:schemeClr val="accent4">
              <a:satMod val="175000"/>
              <a:alpha val="4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261631" y="823903"/>
        <a:ext cx="311913" cy="312754"/>
      </dsp:txXfrm>
    </dsp:sp>
    <dsp:sp modelId="{D1B32BE6-8DF8-499B-BFBF-E7592B1C2D77}">
      <dsp:nvSpPr>
        <dsp:cNvPr id="0" name=""/>
        <dsp:cNvSpPr/>
      </dsp:nvSpPr>
      <dsp:spPr>
        <a:xfrm>
          <a:off x="5892183" y="0"/>
          <a:ext cx="2101839" cy="196056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glow rad="101600">
            <a:schemeClr val="accent4">
              <a:satMod val="175000"/>
              <a:alpha val="40000"/>
            </a:schemeClr>
          </a:glow>
        </a:effectLst>
      </dsp:spPr>
      <dsp:style>
        <a:lnRef idx="1">
          <a:schemeClr val="accent4"/>
        </a:lnRef>
        <a:fillRef idx="2">
          <a:schemeClr val="accent4"/>
        </a:fillRef>
        <a:effectRef idx="1">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 deciding appeal</a:t>
          </a:r>
        </a:p>
      </dsp:txBody>
      <dsp:txXfrm>
        <a:off x="5949606" y="57423"/>
        <a:ext cx="1986993" cy="18457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06F8B-EA28-4B4B-8ACD-2713C24D2993}">
      <dsp:nvSpPr>
        <dsp:cNvPr id="0" name=""/>
        <dsp:cNvSpPr/>
      </dsp:nvSpPr>
      <dsp:spPr>
        <a:xfrm>
          <a:off x="5146000" y="3027752"/>
          <a:ext cx="91440" cy="563767"/>
        </a:xfrm>
        <a:custGeom>
          <a:avLst/>
          <a:gdLst/>
          <a:ahLst/>
          <a:cxnLst/>
          <a:rect l="0" t="0" r="0" b="0"/>
          <a:pathLst>
            <a:path>
              <a:moveTo>
                <a:pt x="45720" y="0"/>
              </a:moveTo>
              <a:lnTo>
                <a:pt x="45720" y="5637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D51DB1-91BA-49A5-A082-E15B9A8C59AD}">
      <dsp:nvSpPr>
        <dsp:cNvPr id="0" name=""/>
        <dsp:cNvSpPr/>
      </dsp:nvSpPr>
      <dsp:spPr>
        <a:xfrm>
          <a:off x="4007107" y="1233064"/>
          <a:ext cx="1184612" cy="563767"/>
        </a:xfrm>
        <a:custGeom>
          <a:avLst/>
          <a:gdLst/>
          <a:ahLst/>
          <a:cxnLst/>
          <a:rect l="0" t="0" r="0" b="0"/>
          <a:pathLst>
            <a:path>
              <a:moveTo>
                <a:pt x="0" y="0"/>
              </a:moveTo>
              <a:lnTo>
                <a:pt x="0" y="384191"/>
              </a:lnTo>
              <a:lnTo>
                <a:pt x="1184612" y="384191"/>
              </a:lnTo>
              <a:lnTo>
                <a:pt x="1184612" y="5637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F40625-92B7-485B-A589-B5D18261AD3C}">
      <dsp:nvSpPr>
        <dsp:cNvPr id="0" name=""/>
        <dsp:cNvSpPr/>
      </dsp:nvSpPr>
      <dsp:spPr>
        <a:xfrm>
          <a:off x="2776775" y="3027752"/>
          <a:ext cx="91440" cy="563767"/>
        </a:xfrm>
        <a:custGeom>
          <a:avLst/>
          <a:gdLst/>
          <a:ahLst/>
          <a:cxnLst/>
          <a:rect l="0" t="0" r="0" b="0"/>
          <a:pathLst>
            <a:path>
              <a:moveTo>
                <a:pt x="45720" y="0"/>
              </a:moveTo>
              <a:lnTo>
                <a:pt x="45720" y="5637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10CDD0-7DEA-4ECA-9B67-7CFBC743DB47}">
      <dsp:nvSpPr>
        <dsp:cNvPr id="0" name=""/>
        <dsp:cNvSpPr/>
      </dsp:nvSpPr>
      <dsp:spPr>
        <a:xfrm>
          <a:off x="2822495" y="1233064"/>
          <a:ext cx="1184612" cy="563767"/>
        </a:xfrm>
        <a:custGeom>
          <a:avLst/>
          <a:gdLst/>
          <a:ahLst/>
          <a:cxnLst/>
          <a:rect l="0" t="0" r="0" b="0"/>
          <a:pathLst>
            <a:path>
              <a:moveTo>
                <a:pt x="1184612" y="0"/>
              </a:moveTo>
              <a:lnTo>
                <a:pt x="1184612" y="384191"/>
              </a:lnTo>
              <a:lnTo>
                <a:pt x="0" y="384191"/>
              </a:lnTo>
              <a:lnTo>
                <a:pt x="0" y="5637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1F0A95-4FB7-4B3C-B66A-39BFD0F710DB}">
      <dsp:nvSpPr>
        <dsp:cNvPr id="0" name=""/>
        <dsp:cNvSpPr/>
      </dsp:nvSpPr>
      <dsp:spPr>
        <a:xfrm>
          <a:off x="3037879" y="2144"/>
          <a:ext cx="1938456" cy="12309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FB1992-BD47-461C-81FD-B5F7BFF05307}">
      <dsp:nvSpPr>
        <dsp:cNvPr id="0" name=""/>
        <dsp:cNvSpPr/>
      </dsp:nvSpPr>
      <dsp:spPr>
        <a:xfrm>
          <a:off x="3253263" y="206759"/>
          <a:ext cx="1938456" cy="12309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Order</a:t>
          </a:r>
          <a:endParaRPr lang="en-IN" sz="1800" kern="1200" dirty="0"/>
        </a:p>
      </dsp:txBody>
      <dsp:txXfrm>
        <a:off x="3289315" y="242811"/>
        <a:ext cx="1866352" cy="1158815"/>
      </dsp:txXfrm>
    </dsp:sp>
    <dsp:sp modelId="{33FB0103-BA31-4516-A235-28FAAB9C26EE}">
      <dsp:nvSpPr>
        <dsp:cNvPr id="0" name=""/>
        <dsp:cNvSpPr/>
      </dsp:nvSpPr>
      <dsp:spPr>
        <a:xfrm>
          <a:off x="1853267" y="1796832"/>
          <a:ext cx="1938456" cy="12309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F9C8F4-731D-4EB1-8E00-C8BE749DE5E2}">
      <dsp:nvSpPr>
        <dsp:cNvPr id="0" name=""/>
        <dsp:cNvSpPr/>
      </dsp:nvSpPr>
      <dsp:spPr>
        <a:xfrm>
          <a:off x="2068651" y="2001447"/>
          <a:ext cx="1938456" cy="12309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Appealable</a:t>
          </a:r>
          <a:endParaRPr lang="en-IN" sz="1800" kern="1200" dirty="0"/>
        </a:p>
      </dsp:txBody>
      <dsp:txXfrm>
        <a:off x="2104703" y="2037499"/>
        <a:ext cx="1866352" cy="1158815"/>
      </dsp:txXfrm>
    </dsp:sp>
    <dsp:sp modelId="{5D55DFD4-F02F-4623-8FED-120C4233428C}">
      <dsp:nvSpPr>
        <dsp:cNvPr id="0" name=""/>
        <dsp:cNvSpPr/>
      </dsp:nvSpPr>
      <dsp:spPr>
        <a:xfrm>
          <a:off x="1853267" y="3591520"/>
          <a:ext cx="1938456" cy="12309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E3937-6A3C-4565-93F4-0BFF9AD67EF3}">
      <dsp:nvSpPr>
        <dsp:cNvPr id="0" name=""/>
        <dsp:cNvSpPr/>
      </dsp:nvSpPr>
      <dsp:spPr>
        <a:xfrm>
          <a:off x="2068651" y="3796135"/>
          <a:ext cx="1938456" cy="12309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All orders except for those mentioned in Section 85(2)</a:t>
          </a:r>
          <a:endParaRPr lang="en-IN" sz="1800" kern="1200" dirty="0"/>
        </a:p>
      </dsp:txBody>
      <dsp:txXfrm>
        <a:off x="2104703" y="3832187"/>
        <a:ext cx="1866352" cy="1158815"/>
      </dsp:txXfrm>
    </dsp:sp>
    <dsp:sp modelId="{F46E167C-91F0-42AD-AB1C-E68E44A8FAC3}">
      <dsp:nvSpPr>
        <dsp:cNvPr id="0" name=""/>
        <dsp:cNvSpPr/>
      </dsp:nvSpPr>
      <dsp:spPr>
        <a:xfrm>
          <a:off x="4222492" y="1796832"/>
          <a:ext cx="1938456" cy="12309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41F7F5-8032-450B-8AE9-CAD9FC7EACD3}">
      <dsp:nvSpPr>
        <dsp:cNvPr id="0" name=""/>
        <dsp:cNvSpPr/>
      </dsp:nvSpPr>
      <dsp:spPr>
        <a:xfrm>
          <a:off x="4437876" y="2001447"/>
          <a:ext cx="1938456" cy="12309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Non-appealable</a:t>
          </a:r>
          <a:endParaRPr lang="en-IN" sz="1800" kern="1200" dirty="0"/>
        </a:p>
      </dsp:txBody>
      <dsp:txXfrm>
        <a:off x="4473928" y="2037499"/>
        <a:ext cx="1866352" cy="1158815"/>
      </dsp:txXfrm>
    </dsp:sp>
    <dsp:sp modelId="{76597B19-9CED-4A4F-9915-D4C0D380A0AB}">
      <dsp:nvSpPr>
        <dsp:cNvPr id="0" name=""/>
        <dsp:cNvSpPr/>
      </dsp:nvSpPr>
      <dsp:spPr>
        <a:xfrm>
          <a:off x="4222492" y="3591520"/>
          <a:ext cx="1938456" cy="12309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0E4EC9-1D12-42D0-89FA-C5008BDA35C5}">
      <dsp:nvSpPr>
        <dsp:cNvPr id="0" name=""/>
        <dsp:cNvSpPr/>
      </dsp:nvSpPr>
      <dsp:spPr>
        <a:xfrm>
          <a:off x="4437876" y="3796135"/>
          <a:ext cx="1938456" cy="12309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Section 85(2)</a:t>
          </a:r>
          <a:endParaRPr lang="en-IN" sz="1800" kern="1200" dirty="0"/>
        </a:p>
      </dsp:txBody>
      <dsp:txXfrm>
        <a:off x="4473928" y="3832187"/>
        <a:ext cx="1866352" cy="115881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IN"/>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482C5F1-5F30-4C15-A268-236BE1EF34B2}" type="datetimeFigureOut">
              <a:rPr lang="en-IN" smtClean="0"/>
              <a:pPr/>
              <a:t>10/07/15</a:t>
            </a:fld>
            <a:endParaRPr lang="en-IN"/>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IN"/>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IN"/>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169020A-F4AC-4FF8-A20D-F5B36027D7DD}" type="slidenum">
              <a:rPr lang="en-IN" smtClean="0"/>
              <a:pPr/>
              <a:t>‹#›</a:t>
            </a:fld>
            <a:endParaRPr lang="en-IN"/>
          </a:p>
        </p:txBody>
      </p:sp>
    </p:spTree>
    <p:extLst>
      <p:ext uri="{BB962C8B-B14F-4D97-AF65-F5344CB8AC3E}">
        <p14:creationId xmlns:p14="http://schemas.microsoft.com/office/powerpoint/2010/main" val="3772837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11</a:t>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12</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13</a:t>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14</a:t>
            </a:fld>
            <a:endParaRPr lang="en-I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15</a:t>
            </a:fld>
            <a:endParaRPr lang="en-I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16</a:t>
            </a:fld>
            <a:endParaRPr lang="en-I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17</a:t>
            </a:fld>
            <a:endParaRPr lang="en-I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18</a:t>
            </a:fld>
            <a:endParaRPr lang="en-I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19</a:t>
            </a:fld>
            <a:endParaRPr lang="en-I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a:t>
            </a:fld>
            <a:endParaRPr lang="en-I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21</a:t>
            </a:fld>
            <a:endParaRPr lang="en-I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22</a:t>
            </a:fld>
            <a:endParaRPr lang="en-I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23</a:t>
            </a:fld>
            <a:endParaRPr lang="en-I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24</a:t>
            </a:fld>
            <a:endParaRPr lang="en-I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25</a:t>
            </a:fld>
            <a:endParaRPr lang="en-I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26</a:t>
            </a:fld>
            <a:endParaRPr lang="en-I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27</a:t>
            </a:fld>
            <a:endParaRPr lang="en-I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28</a:t>
            </a:fld>
            <a:endParaRPr lang="en-I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29</a:t>
            </a:fld>
            <a:endParaRPr lang="en-I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30</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a:t>
            </a:fld>
            <a:endParaRPr lang="en-I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31</a:t>
            </a:fld>
            <a:endParaRPr lang="en-I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32</a:t>
            </a:fld>
            <a:endParaRPr lang="en-I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33</a:t>
            </a:fld>
            <a:endParaRPr lang="en-I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34</a:t>
            </a:fld>
            <a:endParaRPr lang="en-I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35</a:t>
            </a:fld>
            <a:endParaRPr lang="en-I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36</a:t>
            </a:fld>
            <a:endParaRPr lang="en-I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37</a:t>
            </a:fld>
            <a:endParaRPr lang="en-I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38</a:t>
            </a:fld>
            <a:endParaRPr lang="en-I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39</a:t>
            </a:fld>
            <a:endParaRPr lang="en-I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41</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a:t>
            </a:fld>
            <a:endParaRPr lang="en-I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42</a:t>
            </a:fld>
            <a:endParaRPr lang="en-I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43</a:t>
            </a:fld>
            <a:endParaRPr lang="en-I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44</a:t>
            </a:fld>
            <a:endParaRPr lang="en-I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45</a:t>
            </a:fld>
            <a:endParaRPr lang="en-I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46</a:t>
            </a:fld>
            <a:endParaRPr lang="en-I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47</a:t>
            </a:fld>
            <a:endParaRPr lang="en-I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48</a:t>
            </a:fld>
            <a:endParaRPr lang="en-I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49</a:t>
            </a:fld>
            <a:endParaRPr lang="en-IN"/>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50</a:t>
            </a:fld>
            <a:endParaRPr lang="en-IN"/>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51</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6</a:t>
            </a:fld>
            <a:endParaRPr lang="en-I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52</a:t>
            </a:fld>
            <a:endParaRPr lang="en-IN"/>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53</a:t>
            </a:fld>
            <a:endParaRPr lang="en-IN"/>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54</a:t>
            </a:fld>
            <a:endParaRPr lang="en-IN"/>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55</a:t>
            </a:fld>
            <a:endParaRPr lang="en-IN"/>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56</a:t>
            </a:fld>
            <a:endParaRPr lang="en-IN"/>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57</a:t>
            </a:fld>
            <a:endParaRPr lang="en-IN"/>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58</a:t>
            </a:fld>
            <a:endParaRPr lang="en-IN"/>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59</a:t>
            </a:fld>
            <a:endParaRPr lang="en-IN"/>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60</a:t>
            </a:fld>
            <a:endParaRPr lang="en-IN"/>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61</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7</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8</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9</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69020A-F4AC-4FF8-A20D-F5B36027D7DD}" type="slidenum">
              <a:rPr lang="en-IN" smtClean="0"/>
              <a:pPr/>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0F326-1DFA-49FF-8F9F-B60174B2C9EE}" type="datetime1">
              <a:rPr lang="en-US" smtClean="0"/>
              <a:pPr/>
              <a:t>10/07/15</a:t>
            </a:fld>
            <a:endParaRPr lang="en-US"/>
          </a:p>
        </p:txBody>
      </p:sp>
      <p:sp>
        <p:nvSpPr>
          <p:cNvPr id="12"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13"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9230E-4D1E-4159-A2E7-2A3D3AFC761C}" type="datetime1">
              <a:rPr lang="en-US" smtClean="0"/>
              <a:pPr/>
              <a:t>10/07/15</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F43B1-AB04-49A7-9302-F5B3CBFE9299}" type="datetime1">
              <a:rPr lang="en-US" smtClean="0"/>
              <a:pPr/>
              <a:t>10/07/15</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a:bodyPr>
          <a:lstStyle>
            <a:lvl1pPr>
              <a:defRPr sz="2800">
                <a:solidFill>
                  <a:srgbClr val="FF3399"/>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029200"/>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28913-25BF-4CEF-94DC-38C834429CBA}" type="datetime1">
              <a:rPr lang="en-US" smtClean="0"/>
              <a:pPr/>
              <a:t>10/07/15</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F01E6-3F79-42CC-B136-BA7FC99C54C1}" type="datetime1">
              <a:rPr lang="en-US" smtClean="0"/>
              <a:pPr/>
              <a:t>10/07/15</a:t>
            </a:fld>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975BB-8C87-44B6-98DE-C4FECC234B27}" type="datetime1">
              <a:rPr lang="en-US" smtClean="0"/>
              <a:pPr/>
              <a:t>10/07/15</a:t>
            </a:fld>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F8BF7-4534-4034-AEEF-FA88B5054840}" type="datetime1">
              <a:rPr lang="en-US" smtClean="0"/>
              <a:pPr/>
              <a:t>10/07/15</a:t>
            </a:fld>
            <a:endParaRPr lang="en-US"/>
          </a:p>
        </p:txBody>
      </p:sp>
      <p:sp>
        <p:nvSpPr>
          <p:cNvPr id="11"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12" name="Slide Number Placeholder 5"/>
          <p:cNvSpPr>
            <a:spLocks noGrp="1"/>
          </p:cNvSpPr>
          <p:nvPr>
            <p:ph type="sldNum" sz="quarter" idx="12"/>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71BB8-2A7F-41E5-931A-BF8913D17CBB}" type="datetime1">
              <a:rPr lang="en-US" smtClean="0"/>
              <a:pPr/>
              <a:t>10/07/15</a:t>
            </a:fld>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40D84-F55A-411D-967B-B9DA945DDE58}" type="datetime1">
              <a:rPr lang="en-US" smtClean="0"/>
              <a:pPr/>
              <a:t>10/07/15</a:t>
            </a:fld>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AA9D7F-714A-499E-A257-A7CA008D434D}" type="datetime1">
              <a:rPr lang="en-US" smtClean="0"/>
              <a:pPr/>
              <a:t>10/07/15</a:t>
            </a:fld>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C413E-3643-4D32-8868-E31A22FC090D}" type="datetime1">
              <a:rPr lang="en-US" smtClean="0"/>
              <a:pPr/>
              <a:t>10/07/15</a:t>
            </a:fld>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4010A-26DC-449E-87D6-E8CB7DD0D3EA}" type="datetime1">
              <a:rPr lang="en-US" smtClean="0"/>
              <a:pPr/>
              <a:t>10/07/15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GSC Intime Services Pvt. Ltd.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F3F15-D7DB-49A2-8749-620FF2427B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rgbClr val="FF3399"/>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6.xml.rels><?xml version="1.0" encoding="UTF-8" standalone="yes"?>
<Relationships xmlns="http://schemas.openxmlformats.org/package/2006/relationships"><Relationship Id="rId11" Type="http://schemas.openxmlformats.org/officeDocument/2006/relationships/diagramColors" Target="../diagrams/colors6.xml"/><Relationship Id="rId12"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8" Type="http://schemas.openxmlformats.org/officeDocument/2006/relationships/diagramData" Target="../diagrams/data6.xml"/><Relationship Id="rId9" Type="http://schemas.openxmlformats.org/officeDocument/2006/relationships/diagramLayout" Target="../diagrams/layout6.xml"/><Relationship Id="rId10" Type="http://schemas.openxmlformats.org/officeDocument/2006/relationships/diagramQuickStyle" Target="../diagrams/quickStyle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hyperlink" Target="mailto:info@gscintime.com" TargetMode="External"/><Relationship Id="rId7" Type="http://schemas.openxmlformats.org/officeDocument/2006/relationships/hyperlink" Target="mailto:jayeshgogri@gscintime.com" TargetMode="External"/><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Procedures and Issues in Service tax Appeals</a:t>
            </a:r>
            <a:endParaRPr lang="en-US" sz="3200" dirty="0"/>
          </a:p>
        </p:txBody>
      </p:sp>
      <p:sp>
        <p:nvSpPr>
          <p:cNvPr id="3" name="Subtitle 2"/>
          <p:cNvSpPr>
            <a:spLocks noGrp="1"/>
          </p:cNvSpPr>
          <p:nvPr>
            <p:ph type="subTitle" idx="1"/>
          </p:nvPr>
        </p:nvSpPr>
        <p:spPr>
          <a:xfrm>
            <a:off x="1371600" y="3429000"/>
            <a:ext cx="6400800" cy="2428892"/>
          </a:xfrm>
        </p:spPr>
        <p:txBody>
          <a:bodyPr>
            <a:normAutofit fontScale="92500" lnSpcReduction="10000"/>
          </a:bodyPr>
          <a:lstStyle/>
          <a:p>
            <a:endParaRPr lang="en-US" sz="2400" dirty="0" smtClean="0"/>
          </a:p>
          <a:p>
            <a:r>
              <a:rPr lang="en-US" sz="2400" dirty="0" smtClean="0"/>
              <a:t>Presented by:</a:t>
            </a:r>
          </a:p>
          <a:p>
            <a:r>
              <a:rPr lang="en-US" sz="2400" dirty="0" smtClean="0"/>
              <a:t>Ca. Jayesh Gogri</a:t>
            </a:r>
          </a:p>
          <a:p>
            <a:endParaRPr lang="en-US" sz="2400" dirty="0" smtClean="0"/>
          </a:p>
          <a:p>
            <a:r>
              <a:rPr lang="en-US" sz="2400" dirty="0" err="1" smtClean="0"/>
              <a:t>Organised</a:t>
            </a:r>
            <a:r>
              <a:rPr lang="en-US" sz="2400" dirty="0" smtClean="0"/>
              <a:t> by:</a:t>
            </a:r>
          </a:p>
          <a:p>
            <a:r>
              <a:rPr lang="en-US" sz="2400" dirty="0" err="1" smtClean="0"/>
              <a:t>Pune</a:t>
            </a:r>
            <a:r>
              <a:rPr lang="en-US" sz="2400" dirty="0" smtClean="0"/>
              <a:t> Branch of WIRC ICAI </a:t>
            </a:r>
          </a:p>
        </p:txBody>
      </p:sp>
    </p:spTree>
    <p:extLst>
      <p:ext uri="{BB962C8B-B14F-4D97-AF65-F5344CB8AC3E}">
        <p14:creationId xmlns:p14="http://schemas.microsoft.com/office/powerpoint/2010/main" val="251881937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85(1) – Appeal against which order?</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10</a:t>
            </a:fld>
            <a:endParaRPr lang="en-US"/>
          </a:p>
        </p:txBody>
      </p:sp>
      <p:sp>
        <p:nvSpPr>
          <p:cNvPr id="8" name="object 10"/>
          <p:cNvSpPr txBox="1">
            <a:spLocks noGrp="1"/>
          </p:cNvSpPr>
          <p:nvPr>
            <p:ph idx="1"/>
          </p:nvPr>
        </p:nvSpPr>
        <p:spPr>
          <a:xfrm>
            <a:off x="2571736" y="1214422"/>
            <a:ext cx="3000396" cy="8604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wrap="square" lIns="0" tIns="151130" rIns="0" bIns="0" rtlCol="0">
            <a:spAutoFit/>
          </a:bodyPr>
          <a:lstStyle/>
          <a:p>
            <a:pPr algn="ctr">
              <a:lnSpc>
                <a:spcPct val="100000"/>
              </a:lnSpc>
              <a:spcBef>
                <a:spcPts val="1190"/>
              </a:spcBef>
              <a:buNone/>
            </a:pPr>
            <a:r>
              <a:rPr lang="en-US" sz="1800" b="1" dirty="0" smtClean="0">
                <a:solidFill>
                  <a:schemeClr val="bg1"/>
                </a:solidFill>
                <a:latin typeface="Arial"/>
                <a:cs typeface="Arial"/>
              </a:rPr>
              <a:t>Any person</a:t>
            </a:r>
          </a:p>
          <a:p>
            <a:pPr algn="ctr">
              <a:lnSpc>
                <a:spcPct val="100000"/>
              </a:lnSpc>
              <a:spcBef>
                <a:spcPts val="1190"/>
              </a:spcBef>
              <a:buNone/>
            </a:pPr>
            <a:r>
              <a:rPr lang="en-US" sz="1800" b="1" dirty="0" smtClean="0">
                <a:solidFill>
                  <a:schemeClr val="bg1"/>
                </a:solidFill>
                <a:latin typeface="Arial"/>
                <a:cs typeface="Arial"/>
              </a:rPr>
              <a:t>aggrieved by</a:t>
            </a:r>
            <a:endParaRPr sz="1800" b="1">
              <a:solidFill>
                <a:schemeClr val="bg1"/>
              </a:solidFill>
              <a:latin typeface="Arial"/>
              <a:cs typeface="Arial"/>
            </a:endParaRPr>
          </a:p>
        </p:txBody>
      </p:sp>
      <p:sp>
        <p:nvSpPr>
          <p:cNvPr id="9" name="object 10"/>
          <p:cNvSpPr txBox="1">
            <a:spLocks/>
          </p:cNvSpPr>
          <p:nvPr/>
        </p:nvSpPr>
        <p:spPr>
          <a:xfrm>
            <a:off x="2571736" y="2428868"/>
            <a:ext cx="3000396" cy="42960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wrap="square" lIns="0" tIns="151130" rIns="0" bIns="0" rtlCol="0">
            <a:spAutoFit/>
          </a:bodyPr>
          <a:lstStyle/>
          <a:p>
            <a:pPr marL="342900" marR="0" lvl="0" indent="-342900" algn="ctr" defTabSz="914400" rtl="0" eaLnBrk="1" fontAlgn="auto" latinLnBrk="0" hangingPunct="1">
              <a:lnSpc>
                <a:spcPct val="100000"/>
              </a:lnSpc>
              <a:spcBef>
                <a:spcPts val="1190"/>
              </a:spcBef>
              <a:spcAft>
                <a:spcPts val="0"/>
              </a:spcAft>
              <a:buClrTx/>
              <a:buSzTx/>
              <a:buFont typeface="Arial" pitchFamily="34" charset="0"/>
              <a:buNone/>
              <a:tabLst/>
              <a:defRPr/>
            </a:pPr>
            <a:r>
              <a:rPr kumimoji="0" lang="en-US" sz="1800" b="1" i="0" u="none" strike="noStrike" kern="1200" cap="none" spc="0" normalizeH="0" baseline="0" noProof="0" dirty="0" smtClean="0">
                <a:ln>
                  <a:noFill/>
                </a:ln>
                <a:solidFill>
                  <a:schemeClr val="bg1"/>
                </a:solidFill>
                <a:effectLst/>
                <a:uLnTx/>
                <a:uFillTx/>
                <a:latin typeface="Arial"/>
                <a:ea typeface="+mj-ea"/>
                <a:cs typeface="Arial"/>
              </a:rPr>
              <a:t>Decision or Order</a:t>
            </a:r>
            <a:endParaRPr kumimoji="0" lang="en-US" sz="1800" b="1" i="0" u="none" strike="noStrike" kern="1200" cap="none" spc="0" normalizeH="0" baseline="0" noProof="0" dirty="0">
              <a:ln>
                <a:noFill/>
              </a:ln>
              <a:solidFill>
                <a:schemeClr val="bg1"/>
              </a:solidFill>
              <a:effectLst/>
              <a:uLnTx/>
              <a:uFillTx/>
              <a:latin typeface="Arial"/>
              <a:ea typeface="+mj-ea"/>
              <a:cs typeface="Arial"/>
            </a:endParaRPr>
          </a:p>
        </p:txBody>
      </p:sp>
      <p:sp>
        <p:nvSpPr>
          <p:cNvPr id="10" name="object 10"/>
          <p:cNvSpPr txBox="1">
            <a:spLocks/>
          </p:cNvSpPr>
          <p:nvPr/>
        </p:nvSpPr>
        <p:spPr>
          <a:xfrm>
            <a:off x="2643174" y="3286124"/>
            <a:ext cx="3000396" cy="9836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wrap="square" lIns="0" tIns="151130" rIns="0" bIns="0" rtlCol="0">
            <a:spAutoFit/>
          </a:bodyPr>
          <a:lstStyle/>
          <a:p>
            <a:pPr marL="342900" marR="0" lvl="0" indent="-342900" algn="ctr" defTabSz="914400" rtl="0" eaLnBrk="1" fontAlgn="auto" latinLnBrk="0" hangingPunct="1">
              <a:lnSpc>
                <a:spcPct val="100000"/>
              </a:lnSpc>
              <a:spcBef>
                <a:spcPts val="1190"/>
              </a:spcBef>
              <a:spcAft>
                <a:spcPts val="0"/>
              </a:spcAft>
              <a:buClrTx/>
              <a:buSzTx/>
              <a:buFont typeface="Arial" pitchFamily="34" charset="0"/>
              <a:buNone/>
              <a:tabLst/>
              <a:defRPr/>
            </a:pPr>
            <a:r>
              <a:rPr kumimoji="0" lang="en-US" sz="1800" b="1" i="0" u="none" strike="noStrike" kern="1200" cap="none" spc="0" normalizeH="0" baseline="0" noProof="0" dirty="0" smtClean="0">
                <a:ln>
                  <a:noFill/>
                </a:ln>
                <a:solidFill>
                  <a:schemeClr val="bg1"/>
                </a:solidFill>
                <a:effectLst/>
                <a:uLnTx/>
                <a:uFillTx/>
                <a:latin typeface="Arial"/>
                <a:ea typeface="+mj-ea"/>
                <a:cs typeface="Arial"/>
              </a:rPr>
              <a:t>Passed by Adjudicating</a:t>
            </a:r>
            <a:r>
              <a:rPr kumimoji="0" lang="en-US" sz="1800" b="1" i="0" u="none" strike="noStrike" kern="1200" cap="none" spc="0" normalizeH="0" noProof="0" dirty="0" smtClean="0">
                <a:ln>
                  <a:noFill/>
                </a:ln>
                <a:solidFill>
                  <a:schemeClr val="bg1"/>
                </a:solidFill>
                <a:effectLst/>
                <a:uLnTx/>
                <a:uFillTx/>
                <a:latin typeface="Arial"/>
                <a:ea typeface="+mj-ea"/>
                <a:cs typeface="Arial"/>
              </a:rPr>
              <a:t> Authority, subordinate to Commissioner </a:t>
            </a:r>
            <a:endParaRPr kumimoji="0" lang="en-US" sz="1800" b="1" i="0" u="none" strike="noStrike" kern="1200" cap="none" spc="0" normalizeH="0" baseline="0" noProof="0" dirty="0">
              <a:ln>
                <a:noFill/>
              </a:ln>
              <a:solidFill>
                <a:schemeClr val="bg1"/>
              </a:solidFill>
              <a:effectLst/>
              <a:uLnTx/>
              <a:uFillTx/>
              <a:latin typeface="Arial"/>
              <a:ea typeface="+mj-ea"/>
              <a:cs typeface="Arial"/>
            </a:endParaRPr>
          </a:p>
        </p:txBody>
      </p:sp>
      <p:sp>
        <p:nvSpPr>
          <p:cNvPr id="11" name="object 10"/>
          <p:cNvSpPr txBox="1">
            <a:spLocks/>
          </p:cNvSpPr>
          <p:nvPr/>
        </p:nvSpPr>
        <p:spPr>
          <a:xfrm>
            <a:off x="2643174" y="4500570"/>
            <a:ext cx="3000396" cy="98360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horz" wrap="square" lIns="0" tIns="151130" rIns="0" bIns="0" rtlCol="0">
            <a:spAutoFit/>
          </a:bodyPr>
          <a:lstStyle/>
          <a:p>
            <a:pPr marL="342900" marR="0" lvl="0" indent="-342900" algn="ctr" defTabSz="914400" rtl="0" eaLnBrk="1" fontAlgn="auto" latinLnBrk="0" hangingPunct="1">
              <a:lnSpc>
                <a:spcPct val="100000"/>
              </a:lnSpc>
              <a:spcBef>
                <a:spcPts val="1190"/>
              </a:spcBef>
              <a:spcAft>
                <a:spcPts val="0"/>
              </a:spcAft>
              <a:buClrTx/>
              <a:buSzTx/>
              <a:buFont typeface="Arial" pitchFamily="34" charset="0"/>
              <a:buNone/>
              <a:tabLst/>
              <a:defRPr/>
            </a:pPr>
            <a:r>
              <a:rPr kumimoji="0" lang="en-US" sz="1800" b="1" i="0" u="none" strike="noStrike" kern="1200" cap="none" spc="0" normalizeH="0" baseline="0" noProof="0" dirty="0" smtClean="0">
                <a:ln>
                  <a:noFill/>
                </a:ln>
                <a:solidFill>
                  <a:schemeClr val="bg1"/>
                </a:solidFill>
                <a:effectLst/>
                <a:uLnTx/>
                <a:uFillTx/>
                <a:latin typeface="Arial"/>
                <a:ea typeface="+mj-ea"/>
                <a:cs typeface="Arial"/>
              </a:rPr>
              <a:t>Appeal to Commissioner of Central Excise (Appeals)</a:t>
            </a:r>
            <a:endParaRPr kumimoji="0" lang="en-US" sz="1800" b="1" i="0" u="none" strike="noStrike" kern="1200" cap="none" spc="0" normalizeH="0" baseline="0" noProof="0" dirty="0">
              <a:ln>
                <a:noFill/>
              </a:ln>
              <a:solidFill>
                <a:schemeClr val="bg1"/>
              </a:solidFill>
              <a:effectLst/>
              <a:uLnTx/>
              <a:uFillTx/>
              <a:latin typeface="Arial"/>
              <a:ea typeface="+mj-ea"/>
              <a:cs typeface="Arial"/>
            </a:endParaRPr>
          </a:p>
        </p:txBody>
      </p:sp>
      <p:cxnSp>
        <p:nvCxnSpPr>
          <p:cNvPr id="13" name="Straight Arrow Connector 12"/>
          <p:cNvCxnSpPr>
            <a:stCxn id="8" idx="2"/>
            <a:endCxn id="9" idx="0"/>
          </p:cNvCxnSpPr>
          <p:nvPr/>
        </p:nvCxnSpPr>
        <p:spPr>
          <a:xfrm rot="5400000">
            <a:off x="3894957" y="2251891"/>
            <a:ext cx="35395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6" name="Straight Arrow Connector 15"/>
          <p:cNvCxnSpPr>
            <a:endCxn id="11" idx="0"/>
          </p:cNvCxnSpPr>
          <p:nvPr/>
        </p:nvCxnSpPr>
        <p:spPr>
          <a:xfrm rot="5400000">
            <a:off x="4037009" y="4393413"/>
            <a:ext cx="213520" cy="7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5" name="Straight Arrow Connector 24"/>
          <p:cNvCxnSpPr/>
          <p:nvPr/>
        </p:nvCxnSpPr>
        <p:spPr>
          <a:xfrm rot="5400000">
            <a:off x="3895751" y="3033679"/>
            <a:ext cx="35395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 (2) – Prescribed Form</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11</a:t>
            </a:fld>
            <a:endParaRPr lang="en-US"/>
          </a:p>
        </p:txBody>
      </p:sp>
      <p:sp>
        <p:nvSpPr>
          <p:cNvPr id="7" name="Vertical Scroll 6"/>
          <p:cNvSpPr/>
          <p:nvPr/>
        </p:nvSpPr>
        <p:spPr>
          <a:xfrm>
            <a:off x="2000232" y="857232"/>
            <a:ext cx="5500726" cy="5572164"/>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b="1" dirty="0" smtClean="0"/>
              <a:t>Form ST – 4</a:t>
            </a:r>
            <a:endParaRPr lang="en-US" sz="1600" dirty="0" smtClean="0"/>
          </a:p>
          <a:p>
            <a:pPr>
              <a:lnSpc>
                <a:spcPct val="200000"/>
              </a:lnSpc>
            </a:pPr>
            <a:r>
              <a:rPr lang="en-US" sz="1400" dirty="0" smtClean="0"/>
              <a:t>1. No ………..……… of 2015</a:t>
            </a:r>
          </a:p>
          <a:p>
            <a:r>
              <a:rPr lang="en-US" sz="1400" dirty="0" smtClean="0"/>
              <a:t>2. Name and address of Appellant</a:t>
            </a:r>
          </a:p>
          <a:p>
            <a:r>
              <a:rPr lang="en-US" sz="1400" dirty="0" smtClean="0"/>
              <a:t>3. Designation and address of officer</a:t>
            </a:r>
          </a:p>
          <a:p>
            <a:r>
              <a:rPr lang="en-US" sz="1400" dirty="0" smtClean="0"/>
              <a:t>4. Date of Communication</a:t>
            </a:r>
          </a:p>
          <a:p>
            <a:r>
              <a:rPr lang="en-US" sz="1400" dirty="0" smtClean="0"/>
              <a:t>5. Address to which Notices to be sent</a:t>
            </a:r>
          </a:p>
          <a:p>
            <a:r>
              <a:rPr lang="en-US" sz="1400" dirty="0" smtClean="0"/>
              <a:t>5(A) (</a:t>
            </a:r>
            <a:r>
              <a:rPr lang="en-US" sz="1400" dirty="0" err="1" smtClean="0"/>
              <a:t>i</a:t>
            </a:r>
            <a:r>
              <a:rPr lang="en-US" sz="1400" dirty="0" smtClean="0"/>
              <a:t>) Period of dispute</a:t>
            </a:r>
          </a:p>
          <a:p>
            <a:r>
              <a:rPr lang="en-US" sz="1400" dirty="0" smtClean="0"/>
              <a:t>        (ii) Amount of ST demanded</a:t>
            </a:r>
          </a:p>
          <a:p>
            <a:r>
              <a:rPr lang="en-US" sz="1400" dirty="0" smtClean="0"/>
              <a:t>       (iii) Amount of refund claimed</a:t>
            </a:r>
          </a:p>
          <a:p>
            <a:r>
              <a:rPr lang="en-US" sz="1400" dirty="0" smtClean="0"/>
              <a:t>       (iv) Amount of interest</a:t>
            </a:r>
          </a:p>
          <a:p>
            <a:r>
              <a:rPr lang="en-US" sz="1400" dirty="0" smtClean="0"/>
              <a:t>       (v) Amount of penalty</a:t>
            </a:r>
          </a:p>
          <a:p>
            <a:r>
              <a:rPr lang="en-US" sz="1400" dirty="0" smtClean="0"/>
              <a:t>       (vi) Value of taxable service for the period</a:t>
            </a:r>
          </a:p>
          <a:p>
            <a:r>
              <a:rPr lang="en-US" sz="1400" dirty="0" smtClean="0"/>
              <a:t>6. Whether tax/penalty/interest/all deposited</a:t>
            </a:r>
          </a:p>
          <a:p>
            <a:r>
              <a:rPr lang="en-US" sz="1400" dirty="0" smtClean="0"/>
              <a:t>6(A) wishes to be hear in person</a:t>
            </a:r>
          </a:p>
          <a:p>
            <a:r>
              <a:rPr lang="en-US" sz="1400" dirty="0" smtClean="0"/>
              <a:t>7. Relief Claimed</a:t>
            </a:r>
          </a:p>
          <a:p>
            <a:endParaRPr lang="en-US" sz="1400" dirty="0" smtClean="0"/>
          </a:p>
          <a:p>
            <a:pPr algn="ctr"/>
            <a:r>
              <a:rPr lang="en-US" sz="1400" b="1" dirty="0" smtClean="0"/>
              <a:t>STATEMENT OF FACTS</a:t>
            </a:r>
          </a:p>
          <a:p>
            <a:pPr algn="ctr"/>
            <a:r>
              <a:rPr lang="en-US" sz="1400" b="1" dirty="0" smtClean="0"/>
              <a:t>GROUNDS OF APPEAL</a:t>
            </a:r>
          </a:p>
          <a:p>
            <a:r>
              <a:rPr lang="en-US" sz="1400" dirty="0" smtClean="0"/>
              <a:t>			Signature</a:t>
            </a:r>
          </a:p>
          <a:p>
            <a:pPr algn="ctr"/>
            <a:r>
              <a:rPr lang="en-US" sz="1400" b="1" dirty="0" smtClean="0"/>
              <a:t>VERIFICATION</a:t>
            </a:r>
          </a:p>
          <a:p>
            <a:r>
              <a:rPr lang="en-US" sz="1400" dirty="0" smtClean="0"/>
              <a:t>I declare that what is stated above is true to the best of my information and belief</a:t>
            </a:r>
          </a:p>
          <a:p>
            <a:endParaRPr lang="en-US" sz="300" dirty="0" smtClean="0"/>
          </a:p>
          <a:p>
            <a:r>
              <a:rPr lang="en-US" sz="1400" dirty="0" smtClean="0"/>
              <a:t>			Signature</a:t>
            </a:r>
          </a:p>
          <a:p>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Sec- 85(3A) Time Limit for making Appeal</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Section 85(3A)- </a:t>
            </a:r>
            <a:r>
              <a:rPr lang="en-US" b="1" dirty="0" smtClean="0"/>
              <a:t>two months </a:t>
            </a:r>
            <a:r>
              <a:rPr lang="en-US" i="1" dirty="0" smtClean="0"/>
              <a:t>(on or after 28.5.2012) </a:t>
            </a:r>
            <a:r>
              <a:rPr lang="en-US" dirty="0" smtClean="0"/>
              <a:t>from the </a:t>
            </a:r>
            <a:r>
              <a:rPr lang="en-US" b="1" dirty="0" smtClean="0"/>
              <a:t>date of receipt</a:t>
            </a:r>
            <a:r>
              <a:rPr lang="en-US" dirty="0" smtClean="0"/>
              <a:t> of order</a:t>
            </a:r>
          </a:p>
          <a:p>
            <a:pPr algn="just"/>
            <a:endParaRPr lang="en-US" b="1" dirty="0" smtClean="0"/>
          </a:p>
          <a:p>
            <a:pPr algn="just"/>
            <a:r>
              <a:rPr lang="en-US" b="1" dirty="0" smtClean="0"/>
              <a:t>Further</a:t>
            </a:r>
            <a:r>
              <a:rPr lang="en-US" dirty="0" smtClean="0"/>
              <a:t> period of </a:t>
            </a:r>
            <a:r>
              <a:rPr lang="en-US" b="1" dirty="0" smtClean="0"/>
              <a:t>one</a:t>
            </a:r>
            <a:r>
              <a:rPr lang="en-US" b="1" dirty="0"/>
              <a:t> months</a:t>
            </a:r>
            <a:r>
              <a:rPr lang="en-US" i="1" dirty="0"/>
              <a:t>  (on or after 28.5.2012) </a:t>
            </a:r>
            <a:r>
              <a:rPr lang="en-US" dirty="0" smtClean="0"/>
              <a:t>if the </a:t>
            </a:r>
            <a:r>
              <a:rPr lang="en-US" u="sng" dirty="0" smtClean="0"/>
              <a:t>commissioner is satisfied</a:t>
            </a:r>
            <a:r>
              <a:rPr lang="en-US" dirty="0" smtClean="0"/>
              <a:t> that the appellant was </a:t>
            </a:r>
            <a:r>
              <a:rPr lang="en-US" u="sng" dirty="0" smtClean="0"/>
              <a:t>prevented by sufficient cause</a:t>
            </a:r>
            <a:r>
              <a:rPr lang="en-US" dirty="0" smtClean="0"/>
              <a:t> for presenting the appeal</a:t>
            </a:r>
          </a:p>
          <a:p>
            <a:pPr algn="just"/>
            <a:endParaRPr lang="en-US" dirty="0" smtClean="0"/>
          </a:p>
          <a:p>
            <a:pPr algn="just"/>
            <a:r>
              <a:rPr lang="en-US" dirty="0" smtClean="0"/>
              <a:t>A </a:t>
            </a:r>
            <a:r>
              <a:rPr lang="en-US" b="1" dirty="0" smtClean="0"/>
              <a:t>separate application</a:t>
            </a:r>
            <a:r>
              <a:rPr lang="en-US" dirty="0" smtClean="0"/>
              <a:t> for </a:t>
            </a:r>
            <a:r>
              <a:rPr lang="en-US" b="1" dirty="0" smtClean="0"/>
              <a:t>condonation of delay</a:t>
            </a:r>
            <a:endParaRPr lang="en-US" dirty="0" smtClean="0"/>
          </a:p>
          <a:p>
            <a:pPr algn="just"/>
            <a:endParaRPr lang="en-US" dirty="0" smtClean="0"/>
          </a:p>
          <a:p>
            <a:pPr algn="just"/>
            <a:r>
              <a:rPr lang="en-US" b="1" dirty="0" smtClean="0"/>
              <a:t>Proviso :</a:t>
            </a:r>
            <a:r>
              <a:rPr lang="en-US" dirty="0" smtClean="0"/>
              <a:t> Provided that the [Commissioner] of Central Excise (Appeals) may, if he is satisfied that the appellant was prevented by sufficient cause from presenting the appeal within the aforesaid period of two months, allow it to be </a:t>
            </a:r>
            <a:r>
              <a:rPr lang="en-US" b="1" u="sng" dirty="0" smtClean="0"/>
              <a:t>presented within a further period of one month</a:t>
            </a:r>
          </a:p>
          <a:p>
            <a:pPr algn="just"/>
            <a:endParaRPr lang="en-US" dirty="0" smtClean="0"/>
          </a:p>
          <a:p>
            <a:pPr marL="0" indent="0" algn="just">
              <a:buNone/>
            </a:pP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12</a:t>
            </a:fld>
            <a:endParaRPr lang="en-US"/>
          </a:p>
        </p:txBody>
      </p:sp>
    </p:spTree>
    <p:extLst>
      <p:ext uri="{BB962C8B-B14F-4D97-AF65-F5344CB8AC3E}">
        <p14:creationId xmlns:p14="http://schemas.microsoft.com/office/powerpoint/2010/main" val="40425058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of receipt of order</a:t>
            </a:r>
            <a:endParaRPr lang="en-US" dirty="0"/>
          </a:p>
        </p:txBody>
      </p:sp>
      <p:sp>
        <p:nvSpPr>
          <p:cNvPr id="3" name="Content Placeholder 2"/>
          <p:cNvSpPr>
            <a:spLocks noGrp="1"/>
          </p:cNvSpPr>
          <p:nvPr>
            <p:ph idx="1"/>
          </p:nvPr>
        </p:nvSpPr>
        <p:spPr/>
        <p:txBody>
          <a:bodyPr/>
          <a:lstStyle/>
          <a:p>
            <a:pPr algn="just"/>
            <a:r>
              <a:rPr lang="en-US" dirty="0" smtClean="0"/>
              <a:t>Hand Delivery</a:t>
            </a:r>
          </a:p>
          <a:p>
            <a:pPr algn="just"/>
            <a:r>
              <a:rPr lang="en-US" dirty="0" smtClean="0"/>
              <a:t>Registered Post</a:t>
            </a:r>
          </a:p>
          <a:p>
            <a:pPr algn="just"/>
            <a:r>
              <a:rPr lang="en-US" dirty="0" smtClean="0"/>
              <a:t>Speed Post?</a:t>
            </a:r>
          </a:p>
          <a:p>
            <a:pPr lvl="1" algn="just"/>
            <a:r>
              <a:rPr lang="en-US" dirty="0" smtClean="0"/>
              <a:t>the onus upon the department to show that the order was received by the appellant</a:t>
            </a:r>
          </a:p>
          <a:p>
            <a:pPr lvl="2" algn="just"/>
            <a:r>
              <a:rPr lang="en-US" dirty="0" smtClean="0"/>
              <a:t>State Bank of Hyderabad Vs CCE &amp; ST (2012-TIOL-1584-CESTAT-BANG</a:t>
            </a:r>
          </a:p>
          <a:p>
            <a:pPr lvl="1" algn="just"/>
            <a:endParaRPr lang="en-US" dirty="0" smtClean="0"/>
          </a:p>
          <a:p>
            <a:pPr lvl="1" algn="just"/>
            <a:r>
              <a:rPr lang="en-US" dirty="0" smtClean="0"/>
              <a:t>OIO sent to correct address but through Speed Post-Sufficient compliance. Onus on the </a:t>
            </a:r>
            <a:r>
              <a:rPr lang="en-US" dirty="0" err="1" smtClean="0"/>
              <a:t>assessee</a:t>
            </a:r>
            <a:r>
              <a:rPr lang="en-US" dirty="0" smtClean="0"/>
              <a:t> to provide evidence of non-delivery</a:t>
            </a:r>
          </a:p>
          <a:p>
            <a:pPr lvl="2" algn="just"/>
            <a:r>
              <a:rPr lang="en-US" dirty="0" err="1" smtClean="0"/>
              <a:t>Bihari</a:t>
            </a:r>
            <a:r>
              <a:rPr lang="en-US" dirty="0" smtClean="0"/>
              <a:t> &amp; Co. v. CCE &amp; ST (2012-TIOL-941-CESTAT-DEL)</a:t>
            </a:r>
          </a:p>
          <a:p>
            <a:pPr algn="just"/>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Limitation period be extended through Limitation Act?</a:t>
            </a:r>
            <a:endParaRPr lang="en-US" dirty="0"/>
          </a:p>
        </p:txBody>
      </p:sp>
      <p:sp>
        <p:nvSpPr>
          <p:cNvPr id="3" name="Content Placeholder 2"/>
          <p:cNvSpPr>
            <a:spLocks noGrp="1"/>
          </p:cNvSpPr>
          <p:nvPr>
            <p:ph idx="1"/>
          </p:nvPr>
        </p:nvSpPr>
        <p:spPr/>
        <p:txBody>
          <a:bodyPr>
            <a:normAutofit/>
          </a:bodyPr>
          <a:lstStyle/>
          <a:p>
            <a:r>
              <a:rPr lang="en-US" dirty="0" smtClean="0"/>
              <a:t>Whether a delay can be condoned beyond expiry of prescribed period that is 30 days.</a:t>
            </a:r>
          </a:p>
          <a:p>
            <a:pPr lvl="1"/>
            <a:r>
              <a:rPr lang="en-US" dirty="0" smtClean="0"/>
              <a:t>Time Limit under Limitation Act is more than provided under Act</a:t>
            </a:r>
          </a:p>
          <a:p>
            <a:pPr lvl="2"/>
            <a:r>
              <a:rPr lang="en-US" dirty="0" smtClean="0"/>
              <a:t>30 Days </a:t>
            </a:r>
            <a:r>
              <a:rPr lang="en-US" dirty="0" err="1" smtClean="0"/>
              <a:t>vs</a:t>
            </a:r>
            <a:r>
              <a:rPr lang="en-US" dirty="0" smtClean="0"/>
              <a:t> 1 year?</a:t>
            </a:r>
          </a:p>
          <a:p>
            <a:endParaRPr lang="en-US" dirty="0"/>
          </a:p>
          <a:p>
            <a:r>
              <a:rPr lang="en-US" dirty="0" smtClean="0"/>
              <a:t>The language used in the proviso has made the provision clear that the Legislature </a:t>
            </a:r>
            <a:r>
              <a:rPr lang="en-US" b="1" dirty="0" smtClean="0"/>
              <a:t>intended </a:t>
            </a:r>
            <a:r>
              <a:rPr lang="en-US" dirty="0" smtClean="0"/>
              <a:t>the appellate authority to entertain the appeal by </a:t>
            </a:r>
            <a:r>
              <a:rPr lang="en-US" b="1" dirty="0" smtClean="0"/>
              <a:t>condoning the delay only up to 30 days after expiry of the normal period</a:t>
            </a:r>
            <a:r>
              <a:rPr lang="en-US" dirty="0" smtClean="0"/>
              <a:t> of three months.  </a:t>
            </a:r>
          </a:p>
          <a:p>
            <a:pPr lvl="1"/>
            <a:r>
              <a:rPr lang="en-US" sz="1800" i="1" dirty="0" smtClean="0"/>
              <a:t>Singh Enterprise Vs CCE (2008) 221 ELT 163 (SC)</a:t>
            </a:r>
          </a:p>
          <a:p>
            <a:pPr lvl="1"/>
            <a:endParaRPr lang="en-US" b="1" i="1" dirty="0" smtClean="0"/>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14</a:t>
            </a:fld>
            <a:endParaRPr lang="en-US"/>
          </a:p>
        </p:txBody>
      </p:sp>
    </p:spTree>
    <p:extLst>
      <p:ext uri="{BB962C8B-B14F-4D97-AF65-F5344CB8AC3E}">
        <p14:creationId xmlns:p14="http://schemas.microsoft.com/office/powerpoint/2010/main" val="3626412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Proviso to be read strictly?</a:t>
            </a:r>
            <a:endParaRPr lang="en-US" dirty="0"/>
          </a:p>
        </p:txBody>
      </p:sp>
      <p:sp>
        <p:nvSpPr>
          <p:cNvPr id="3" name="Content Placeholder 2"/>
          <p:cNvSpPr>
            <a:spLocks noGrp="1"/>
          </p:cNvSpPr>
          <p:nvPr>
            <p:ph idx="1"/>
          </p:nvPr>
        </p:nvSpPr>
        <p:spPr/>
        <p:txBody>
          <a:bodyPr>
            <a:normAutofit/>
          </a:bodyPr>
          <a:lstStyle/>
          <a:p>
            <a:r>
              <a:rPr lang="en-US" dirty="0" smtClean="0"/>
              <a:t>Limitation prescribed is </a:t>
            </a:r>
            <a:r>
              <a:rPr lang="en-US" b="1" dirty="0" smtClean="0"/>
              <a:t>not for destruction of statutory right</a:t>
            </a:r>
          </a:p>
          <a:p>
            <a:r>
              <a:rPr lang="en-US" dirty="0" smtClean="0"/>
              <a:t>Limitation period is only to give finality without protracting the matter endlessly</a:t>
            </a:r>
          </a:p>
          <a:p>
            <a:r>
              <a:rPr lang="en-US" dirty="0" smtClean="0"/>
              <a:t>Commissioner (Appeals) must not be guided by technicalities while approaching the question of condonation of delay</a:t>
            </a:r>
          </a:p>
          <a:p>
            <a:r>
              <a:rPr lang="en-US" dirty="0" smtClean="0"/>
              <a:t>Commissioner (Appeals) must be pragmatic while deciding the matter</a:t>
            </a:r>
          </a:p>
          <a:p>
            <a:pPr lvl="1"/>
            <a:r>
              <a:rPr lang="en-US" b="1" dirty="0" err="1" smtClean="0"/>
              <a:t>Kathiravan</a:t>
            </a:r>
            <a:r>
              <a:rPr lang="en-US" b="1" dirty="0" smtClean="0"/>
              <a:t> Pipes Pvt. Ltd. Vs CESTAT (2009) 9 STT 208 (Madras)</a:t>
            </a:r>
          </a:p>
          <a:p>
            <a:pPr>
              <a:buFont typeface="Wingdings" panose="05000000000000000000" pitchFamily="2" charset="2"/>
              <a:buChar char="Ø"/>
            </a:pPr>
            <a:endParaRPr lang="en-US" dirty="0" smtClean="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15</a:t>
            </a:fld>
            <a:endParaRPr lang="en-US"/>
          </a:p>
        </p:txBody>
      </p:sp>
    </p:spTree>
    <p:extLst>
      <p:ext uri="{BB962C8B-B14F-4D97-AF65-F5344CB8AC3E}">
        <p14:creationId xmlns:p14="http://schemas.microsoft.com/office/powerpoint/2010/main" val="361127410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Condonation</a:t>
            </a:r>
            <a:r>
              <a:rPr lang="en-US" dirty="0" smtClean="0"/>
              <a:t> of Delay</a:t>
            </a:r>
            <a:endParaRPr lang="en-US" dirty="0"/>
          </a:p>
        </p:txBody>
      </p:sp>
      <p:sp>
        <p:nvSpPr>
          <p:cNvPr id="3" name="Content Placeholder 2"/>
          <p:cNvSpPr>
            <a:spLocks noGrp="1"/>
          </p:cNvSpPr>
          <p:nvPr>
            <p:ph idx="1"/>
          </p:nvPr>
        </p:nvSpPr>
        <p:spPr/>
        <p:txBody>
          <a:bodyPr/>
          <a:lstStyle/>
          <a:p>
            <a:r>
              <a:rPr lang="en-US" dirty="0" smtClean="0"/>
              <a:t>Condonation of delay requires an application from the appellant giving reason for such delay.  </a:t>
            </a:r>
          </a:p>
          <a:p>
            <a:endParaRPr lang="en-US" dirty="0" smtClean="0"/>
          </a:p>
          <a:p>
            <a:r>
              <a:rPr lang="en-US" dirty="0" smtClean="0"/>
              <a:t>Even though the appellate authority has the discretion to condone the delay, it cannot be exercised unless an application has been made to that authority as observed in </a:t>
            </a:r>
            <a:r>
              <a:rPr lang="en-US" i="1" dirty="0" smtClean="0"/>
              <a:t>Goyal Traders Vs CCE &amp; C,  (136)ELT 1401 (T-Mum)</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16</a:t>
            </a:fld>
            <a:endParaRPr lang="en-US"/>
          </a:p>
        </p:txBody>
      </p:sp>
    </p:spTree>
    <p:extLst>
      <p:ext uri="{BB962C8B-B14F-4D97-AF65-F5344CB8AC3E}">
        <p14:creationId xmlns:p14="http://schemas.microsoft.com/office/powerpoint/2010/main" val="423563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Wrong filling to Commissioner instead of Commissioner (Appeals)</a:t>
            </a:r>
            <a:endParaRPr lang="en-US" dirty="0"/>
          </a:p>
        </p:txBody>
      </p:sp>
      <p:sp>
        <p:nvSpPr>
          <p:cNvPr id="3" name="Content Placeholder 2"/>
          <p:cNvSpPr>
            <a:spLocks noGrp="1"/>
          </p:cNvSpPr>
          <p:nvPr>
            <p:ph idx="1"/>
          </p:nvPr>
        </p:nvSpPr>
        <p:spPr/>
        <p:txBody>
          <a:bodyPr/>
          <a:lstStyle/>
          <a:p>
            <a:r>
              <a:rPr lang="en-US" dirty="0" smtClean="0"/>
              <a:t>Just a procedural infraction. Accordingly, the </a:t>
            </a:r>
          </a:p>
          <a:p>
            <a:r>
              <a:rPr lang="en-US" dirty="0" smtClean="0"/>
              <a:t>Tribunal instructed Commissioner(Appeals) to condone the delay and decide the case on its merits.</a:t>
            </a:r>
          </a:p>
          <a:p>
            <a:pPr lvl="1"/>
            <a:r>
              <a:rPr lang="en-US" dirty="0" smtClean="0"/>
              <a:t>M/s </a:t>
            </a:r>
            <a:r>
              <a:rPr lang="en-US" dirty="0" err="1" smtClean="0"/>
              <a:t>Chokhani</a:t>
            </a:r>
            <a:r>
              <a:rPr lang="en-US" dirty="0" smtClean="0"/>
              <a:t> Constructions Vs CST (2013-TIOL-01-CESTAT-AHM)</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17</a:t>
            </a:fld>
            <a:endParaRPr lang="en-US"/>
          </a:p>
        </p:txBody>
      </p:sp>
    </p:spTree>
    <p:extLst>
      <p:ext uri="{BB962C8B-B14F-4D97-AF65-F5344CB8AC3E}">
        <p14:creationId xmlns:p14="http://schemas.microsoft.com/office/powerpoint/2010/main" val="294594104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Sec 85 (4) – </a:t>
            </a:r>
            <a:r>
              <a:rPr lang="en-US" sz="2500" dirty="0" err="1" smtClean="0"/>
              <a:t>Comnr</a:t>
            </a:r>
            <a:r>
              <a:rPr lang="en-US" sz="2500" dirty="0" smtClean="0"/>
              <a:t>. (A) Pass appropriate order</a:t>
            </a:r>
            <a:endParaRPr lang="en-US" sz="2500" dirty="0"/>
          </a:p>
        </p:txBody>
      </p:sp>
      <p:sp>
        <p:nvSpPr>
          <p:cNvPr id="3" name="Content Placeholder 2"/>
          <p:cNvSpPr>
            <a:spLocks noGrp="1"/>
          </p:cNvSpPr>
          <p:nvPr>
            <p:ph idx="1"/>
          </p:nvPr>
        </p:nvSpPr>
        <p:spPr/>
        <p:txBody>
          <a:bodyPr>
            <a:normAutofit/>
          </a:bodyPr>
          <a:lstStyle/>
          <a:p>
            <a:r>
              <a:rPr lang="en-US" dirty="0" smtClean="0"/>
              <a:t>The commissioner of Central Excise</a:t>
            </a:r>
          </a:p>
          <a:p>
            <a:endParaRPr lang="en-US" dirty="0" smtClean="0"/>
          </a:p>
          <a:p>
            <a:r>
              <a:rPr lang="en-US" dirty="0" smtClean="0"/>
              <a:t>Hear and determine the appeal</a:t>
            </a:r>
          </a:p>
          <a:p>
            <a:endParaRPr lang="en-US" dirty="0" smtClean="0"/>
          </a:p>
          <a:p>
            <a:r>
              <a:rPr lang="en-US" dirty="0" smtClean="0"/>
              <a:t>May pass an order, if he thinks fit,</a:t>
            </a:r>
          </a:p>
          <a:p>
            <a:endParaRPr lang="en-US" dirty="0" smtClean="0"/>
          </a:p>
          <a:p>
            <a:r>
              <a:rPr lang="en-US" dirty="0" smtClean="0"/>
              <a:t>Such orders may include an order enhancing service tax, interest and penalty</a:t>
            </a:r>
          </a:p>
          <a:p>
            <a:pPr lvl="1"/>
            <a:r>
              <a:rPr lang="en-US" dirty="0" smtClean="0"/>
              <a:t>The affected person shall be given reasonable opportunity of showing cause against such enhancement</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18</a:t>
            </a:fld>
            <a:endParaRPr lang="en-US"/>
          </a:p>
        </p:txBody>
      </p:sp>
    </p:spTree>
    <p:extLst>
      <p:ext uri="{BB962C8B-B14F-4D97-AF65-F5344CB8AC3E}">
        <p14:creationId xmlns:p14="http://schemas.microsoft.com/office/powerpoint/2010/main" val="7136390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85(5) – Procedure in CE:35A</a:t>
            </a:r>
            <a:endParaRPr lang="en-US" dirty="0"/>
          </a:p>
        </p:txBody>
      </p:sp>
      <p:graphicFrame>
        <p:nvGraphicFramePr>
          <p:cNvPr id="7" name="Content Placeholder 6"/>
          <p:cNvGraphicFramePr>
            <a:graphicFrameLocks noGrp="1"/>
          </p:cNvGraphicFramePr>
          <p:nvPr>
            <p:ph idx="1"/>
          </p:nvPr>
        </p:nvGraphicFramePr>
        <p:xfrm>
          <a:off x="457200" y="11430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Appeal?</a:t>
            </a:r>
            <a:endParaRPr lang="en-US" dirty="0"/>
          </a:p>
        </p:txBody>
      </p:sp>
      <p:sp>
        <p:nvSpPr>
          <p:cNvPr id="3" name="Content Placeholder 2"/>
          <p:cNvSpPr>
            <a:spLocks noGrp="1"/>
          </p:cNvSpPr>
          <p:nvPr>
            <p:ph idx="1"/>
          </p:nvPr>
        </p:nvSpPr>
        <p:spPr/>
        <p:txBody>
          <a:bodyPr/>
          <a:lstStyle/>
          <a:p>
            <a:r>
              <a:rPr lang="en-US" dirty="0" smtClean="0"/>
              <a:t>An appeal is </a:t>
            </a:r>
          </a:p>
          <a:p>
            <a:r>
              <a:rPr lang="en-US" dirty="0" smtClean="0"/>
              <a:t>An application to</a:t>
            </a:r>
          </a:p>
          <a:p>
            <a:pPr lvl="1"/>
            <a:r>
              <a:rPr lang="en-US" dirty="0" smtClean="0"/>
              <a:t>Reverse</a:t>
            </a:r>
          </a:p>
          <a:p>
            <a:pPr lvl="1"/>
            <a:r>
              <a:rPr lang="en-US" dirty="0" smtClean="0"/>
              <a:t>Vary</a:t>
            </a:r>
          </a:p>
          <a:p>
            <a:pPr lvl="1"/>
            <a:r>
              <a:rPr lang="en-US" dirty="0" smtClean="0"/>
              <a:t>Set aside</a:t>
            </a:r>
          </a:p>
          <a:p>
            <a:pPr lvl="2"/>
            <a:r>
              <a:rPr lang="en-US" dirty="0" smtClean="0"/>
              <a:t>Judgment</a:t>
            </a:r>
          </a:p>
          <a:p>
            <a:pPr lvl="2"/>
            <a:r>
              <a:rPr lang="en-US" dirty="0" smtClean="0"/>
              <a:t>Decision</a:t>
            </a:r>
          </a:p>
          <a:p>
            <a:pPr lvl="2"/>
            <a:r>
              <a:rPr lang="en-US" dirty="0" smtClean="0"/>
              <a:t>Award</a:t>
            </a:r>
          </a:p>
          <a:p>
            <a:r>
              <a:rPr lang="en-US" dirty="0" smtClean="0"/>
              <a:t>Of inferior Court on ground of</a:t>
            </a:r>
          </a:p>
          <a:p>
            <a:pPr lvl="1"/>
            <a:r>
              <a:rPr lang="en-US" dirty="0" smtClean="0"/>
              <a:t>Wrongly decided</a:t>
            </a:r>
          </a:p>
          <a:p>
            <a:pPr lvl="1"/>
            <a:r>
              <a:rPr lang="en-US" dirty="0" smtClean="0"/>
              <a:t>Matter of justice of law requires to be re-corrected</a:t>
            </a:r>
          </a:p>
          <a:p>
            <a:pPr lvl="1">
              <a:buNone/>
            </a:pPr>
            <a:r>
              <a:rPr lang="en-US" i="1" dirty="0" smtClean="0"/>
              <a:t>(</a:t>
            </a:r>
            <a:r>
              <a:rPr lang="en-US" i="1" dirty="0" err="1" smtClean="0"/>
              <a:t>Halsbury’s</a:t>
            </a:r>
            <a:r>
              <a:rPr lang="en-US" i="1" dirty="0" smtClean="0"/>
              <a:t> Law of England – quoted in </a:t>
            </a:r>
            <a:r>
              <a:rPr lang="en-US" i="1" dirty="0" err="1" smtClean="0"/>
              <a:t>Maruti</a:t>
            </a:r>
            <a:r>
              <a:rPr lang="en-US" i="1" dirty="0" smtClean="0"/>
              <a:t> </a:t>
            </a:r>
            <a:r>
              <a:rPr lang="en-US" i="1" dirty="0" err="1" smtClean="0"/>
              <a:t>Udyog</a:t>
            </a:r>
            <a:r>
              <a:rPr lang="en-US" i="1" dirty="0" smtClean="0"/>
              <a:t> Ltd. v. ITAT (2001) 117 Taxman 122 (Del HC DB))</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Appeals to Appellate Tribunal</a:t>
            </a:r>
            <a:endParaRPr lang="en-US" sz="3200"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413577312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Monetary limits for departmental appeals</a:t>
            </a:r>
            <a:endParaRPr lang="en-US" dirty="0"/>
          </a:p>
        </p:txBody>
      </p:sp>
      <p:sp>
        <p:nvSpPr>
          <p:cNvPr id="3" name="Content Placeholder 2"/>
          <p:cNvSpPr>
            <a:spLocks noGrp="1"/>
          </p:cNvSpPr>
          <p:nvPr>
            <p:ph idx="1"/>
          </p:nvPr>
        </p:nvSpPr>
        <p:spPr/>
        <p:txBody>
          <a:bodyPr/>
          <a:lstStyle/>
          <a:p>
            <a:r>
              <a:rPr lang="en-US" dirty="0" smtClean="0"/>
              <a:t>The Ministry has issued instructions which provides monetary limit below which an appeal shall not be filed by the department in the Tribunal, High Court and Supreme Court.</a:t>
            </a:r>
            <a:br>
              <a:rPr lang="en-US" dirty="0" smtClean="0"/>
            </a:br>
            <a:r>
              <a:rPr lang="en-US" dirty="0" smtClean="0"/>
              <a:t>The limits are</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82707275"/>
              </p:ext>
            </p:extLst>
          </p:nvPr>
        </p:nvGraphicFramePr>
        <p:xfrm>
          <a:off x="1331640" y="3356992"/>
          <a:ext cx="6096000" cy="1483360"/>
        </p:xfrm>
        <a:graphic>
          <a:graphicData uri="http://schemas.openxmlformats.org/drawingml/2006/table">
            <a:tbl>
              <a:tblPr firstRow="1" bandRow="1">
                <a:tableStyleId>{17292A2E-F333-43FB-9621-5CBBE7FDCDCB}</a:tableStyleId>
              </a:tblPr>
              <a:tblGrid>
                <a:gridCol w="3048000"/>
                <a:gridCol w="3048000"/>
              </a:tblGrid>
              <a:tr h="370840">
                <a:tc>
                  <a:txBody>
                    <a:bodyPr/>
                    <a:lstStyle/>
                    <a:p>
                      <a:r>
                        <a:rPr lang="en-US" dirty="0" smtClean="0"/>
                        <a:t>Appeals</a:t>
                      </a:r>
                      <a:endParaRPr lang="en-US" dirty="0"/>
                    </a:p>
                  </a:txBody>
                  <a:tcPr/>
                </a:tc>
                <a:tc>
                  <a:txBody>
                    <a:bodyPr/>
                    <a:lstStyle/>
                    <a:p>
                      <a:r>
                        <a:rPr lang="en-US" dirty="0" smtClean="0"/>
                        <a:t>Limit</a:t>
                      </a:r>
                      <a:endParaRPr lang="en-US" dirty="0"/>
                    </a:p>
                  </a:txBody>
                  <a:tcPr/>
                </a:tc>
              </a:tr>
              <a:tr h="370840">
                <a:tc>
                  <a:txBody>
                    <a:bodyPr/>
                    <a:lstStyle/>
                    <a:p>
                      <a:r>
                        <a:rPr lang="en-US" dirty="0" smtClean="0"/>
                        <a:t>Supreme Court</a:t>
                      </a:r>
                      <a:endParaRPr lang="en-US" dirty="0"/>
                    </a:p>
                  </a:txBody>
                  <a:tcPr/>
                </a:tc>
                <a:tc>
                  <a:txBody>
                    <a:bodyPr/>
                    <a:lstStyle/>
                    <a:p>
                      <a:r>
                        <a:rPr lang="en-US" dirty="0" smtClean="0"/>
                        <a:t>Rs.25 Lakhs</a:t>
                      </a:r>
                    </a:p>
                  </a:txBody>
                  <a:tcPr/>
                </a:tc>
              </a:tr>
              <a:tr h="370840">
                <a:tc>
                  <a:txBody>
                    <a:bodyPr/>
                    <a:lstStyle/>
                    <a:p>
                      <a:r>
                        <a:rPr lang="en-US" dirty="0" smtClean="0"/>
                        <a:t>High</a:t>
                      </a:r>
                      <a:r>
                        <a:rPr lang="en-US" baseline="0" dirty="0" smtClean="0"/>
                        <a:t> Court </a:t>
                      </a:r>
                      <a:endParaRPr lang="en-US" dirty="0"/>
                    </a:p>
                  </a:txBody>
                  <a:tcPr/>
                </a:tc>
                <a:tc>
                  <a:txBody>
                    <a:bodyPr/>
                    <a:lstStyle/>
                    <a:p>
                      <a:r>
                        <a:rPr lang="en-US" dirty="0" smtClean="0"/>
                        <a:t>Rs.</a:t>
                      </a:r>
                      <a:r>
                        <a:rPr lang="en-US" baseline="0" dirty="0" smtClean="0"/>
                        <a:t>10 Lakhs</a:t>
                      </a:r>
                      <a:endParaRPr lang="en-US" dirty="0"/>
                    </a:p>
                  </a:txBody>
                  <a:tcPr/>
                </a:tc>
              </a:tr>
              <a:tr h="370840">
                <a:tc>
                  <a:txBody>
                    <a:bodyPr/>
                    <a:lstStyle/>
                    <a:p>
                      <a:r>
                        <a:rPr lang="en-US" dirty="0" smtClean="0"/>
                        <a:t>CESTAT</a:t>
                      </a:r>
                      <a:endParaRPr lang="en-US" dirty="0"/>
                    </a:p>
                  </a:txBody>
                  <a:tcPr/>
                </a:tc>
                <a:tc>
                  <a:txBody>
                    <a:bodyPr/>
                    <a:lstStyle/>
                    <a:p>
                      <a:r>
                        <a:rPr lang="en-US" dirty="0" smtClean="0"/>
                        <a:t>Rs.5 Lakhs</a:t>
                      </a:r>
                      <a:endParaRPr lang="en-US" dirty="0"/>
                    </a:p>
                  </a:txBody>
                  <a:tcPr/>
                </a:tc>
              </a:tr>
            </a:tbl>
          </a:graphicData>
        </a:graphic>
      </p:graphicFrame>
    </p:spTree>
    <p:extLst>
      <p:ext uri="{BB962C8B-B14F-4D97-AF65-F5344CB8AC3E}">
        <p14:creationId xmlns:p14="http://schemas.microsoft.com/office/powerpoint/2010/main" val="346943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28596" y="285728"/>
            <a:ext cx="8229600" cy="609600"/>
          </a:xfrm>
        </p:spPr>
        <p:txBody>
          <a:bodyPr/>
          <a:lstStyle/>
          <a:p>
            <a:r>
              <a:rPr lang="en-US" dirty="0" smtClean="0"/>
              <a:t>Appeal to Tribunal</a:t>
            </a:r>
            <a:endParaRPr lang="en-US" dirty="0"/>
          </a:p>
        </p:txBody>
      </p:sp>
      <p:sp>
        <p:nvSpPr>
          <p:cNvPr id="13" name="Content Placeholder 1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22</a:t>
            </a:fld>
            <a:endParaRPr lang="en-US"/>
          </a:p>
        </p:txBody>
      </p:sp>
      <p:sp>
        <p:nvSpPr>
          <p:cNvPr id="14" name="Cloud Callout 13"/>
          <p:cNvSpPr/>
          <p:nvPr/>
        </p:nvSpPr>
        <p:spPr>
          <a:xfrm>
            <a:off x="1000100" y="5072074"/>
            <a:ext cx="2166353" cy="1336753"/>
          </a:xfrm>
          <a:prstGeom prst="cloudCallout">
            <a:avLst>
              <a:gd name="adj1" fmla="val 77494"/>
              <a:gd name="adj2" fmla="val -8444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86(1):</a:t>
            </a:r>
          </a:p>
          <a:p>
            <a:pPr algn="ctr"/>
            <a:r>
              <a:rPr lang="en-US" dirty="0" smtClean="0">
                <a:solidFill>
                  <a:schemeClr val="tx2"/>
                </a:solidFill>
              </a:rPr>
              <a:t>Appeal against which Order</a:t>
            </a:r>
            <a:endParaRPr lang="en-IN" dirty="0">
              <a:solidFill>
                <a:schemeClr val="tx2"/>
              </a:solidFill>
            </a:endParaRPr>
          </a:p>
        </p:txBody>
      </p:sp>
      <p:sp>
        <p:nvSpPr>
          <p:cNvPr id="15" name="Cloud Callout 14"/>
          <p:cNvSpPr/>
          <p:nvPr/>
        </p:nvSpPr>
        <p:spPr>
          <a:xfrm>
            <a:off x="0" y="3857628"/>
            <a:ext cx="2714644" cy="1285884"/>
          </a:xfrm>
          <a:prstGeom prst="cloudCallout">
            <a:avLst>
              <a:gd name="adj1" fmla="val 77653"/>
              <a:gd name="adj2" fmla="val -5435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86(1A):</a:t>
            </a:r>
          </a:p>
          <a:p>
            <a:pPr algn="ctr"/>
            <a:r>
              <a:rPr lang="en-US" dirty="0" smtClean="0">
                <a:solidFill>
                  <a:schemeClr val="tx2"/>
                </a:solidFill>
              </a:rPr>
              <a:t>Board may constitute a Committee</a:t>
            </a:r>
            <a:endParaRPr lang="en-IN" dirty="0">
              <a:solidFill>
                <a:schemeClr val="tx2"/>
              </a:solidFill>
            </a:endParaRPr>
          </a:p>
        </p:txBody>
      </p:sp>
      <p:sp>
        <p:nvSpPr>
          <p:cNvPr id="16" name="Cloud Callout 15"/>
          <p:cNvSpPr/>
          <p:nvPr/>
        </p:nvSpPr>
        <p:spPr>
          <a:xfrm>
            <a:off x="0" y="2643182"/>
            <a:ext cx="2714612" cy="1209586"/>
          </a:xfrm>
          <a:prstGeom prst="cloudCallout">
            <a:avLst>
              <a:gd name="adj1" fmla="val 91262"/>
              <a:gd name="adj2" fmla="val 1590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86(2):</a:t>
            </a:r>
          </a:p>
          <a:p>
            <a:pPr algn="ctr"/>
            <a:r>
              <a:rPr lang="en-US" dirty="0" smtClean="0">
                <a:solidFill>
                  <a:schemeClr val="tx2"/>
                </a:solidFill>
              </a:rPr>
              <a:t>Committee to direct Comr. to Appeal</a:t>
            </a:r>
            <a:endParaRPr lang="en-IN" dirty="0">
              <a:solidFill>
                <a:schemeClr val="tx2"/>
              </a:solidFill>
            </a:endParaRPr>
          </a:p>
        </p:txBody>
      </p:sp>
      <p:sp>
        <p:nvSpPr>
          <p:cNvPr id="17" name="Cloud Callout 16"/>
          <p:cNvSpPr/>
          <p:nvPr/>
        </p:nvSpPr>
        <p:spPr>
          <a:xfrm>
            <a:off x="214282" y="1285860"/>
            <a:ext cx="3071834" cy="1375726"/>
          </a:xfrm>
          <a:prstGeom prst="cloudCallout">
            <a:avLst>
              <a:gd name="adj1" fmla="val 24461"/>
              <a:gd name="adj2" fmla="val 11927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86(2A): Committee to direct CE Officer to appeal</a:t>
            </a:r>
          </a:p>
        </p:txBody>
      </p:sp>
      <p:sp>
        <p:nvSpPr>
          <p:cNvPr id="18" name="Cloud Callout 17"/>
          <p:cNvSpPr/>
          <p:nvPr/>
        </p:nvSpPr>
        <p:spPr>
          <a:xfrm>
            <a:off x="3357554" y="1285860"/>
            <a:ext cx="2371719" cy="1444592"/>
          </a:xfrm>
          <a:prstGeom prst="cloudCallout">
            <a:avLst>
              <a:gd name="adj1" fmla="val -14982"/>
              <a:gd name="adj2" fmla="val 7488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86(3):</a:t>
            </a:r>
          </a:p>
          <a:p>
            <a:pPr algn="ctr"/>
            <a:r>
              <a:rPr lang="en-US" dirty="0" smtClean="0">
                <a:solidFill>
                  <a:schemeClr val="tx2"/>
                </a:solidFill>
              </a:rPr>
              <a:t>Time Limit for Departmental Appeal</a:t>
            </a:r>
            <a:endParaRPr lang="en-IN" dirty="0">
              <a:solidFill>
                <a:schemeClr val="tx2"/>
              </a:solidFill>
            </a:endParaRPr>
          </a:p>
        </p:txBody>
      </p:sp>
      <p:sp>
        <p:nvSpPr>
          <p:cNvPr id="19" name="Cloud Callout 18"/>
          <p:cNvSpPr/>
          <p:nvPr/>
        </p:nvSpPr>
        <p:spPr>
          <a:xfrm>
            <a:off x="5988468" y="1071546"/>
            <a:ext cx="3155532" cy="1445383"/>
          </a:xfrm>
          <a:prstGeom prst="cloudCallout">
            <a:avLst>
              <a:gd name="adj1" fmla="val -83190"/>
              <a:gd name="adj2" fmla="val 8268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86(4):</a:t>
            </a:r>
          </a:p>
          <a:p>
            <a:pPr algn="ctr"/>
            <a:r>
              <a:rPr lang="en-US" dirty="0" smtClean="0">
                <a:solidFill>
                  <a:schemeClr val="tx2"/>
                </a:solidFill>
              </a:rPr>
              <a:t>Time Limit for filling Memorandum of Cross Objection</a:t>
            </a:r>
            <a:endParaRPr lang="en-IN" dirty="0">
              <a:solidFill>
                <a:schemeClr val="tx2"/>
              </a:solidFill>
            </a:endParaRPr>
          </a:p>
        </p:txBody>
      </p:sp>
      <p:sp>
        <p:nvSpPr>
          <p:cNvPr id="22" name="Cloud 21"/>
          <p:cNvSpPr/>
          <p:nvPr/>
        </p:nvSpPr>
        <p:spPr>
          <a:xfrm>
            <a:off x="3438516" y="2867020"/>
            <a:ext cx="2156108" cy="1512168"/>
          </a:xfrm>
          <a:prstGeom prst="cloud">
            <a:avLst/>
          </a:prstGeom>
          <a:solidFill>
            <a:schemeClr val="tx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SECTION 86</a:t>
            </a:r>
            <a:endParaRPr lang="en-IN" sz="2400" b="1" dirty="0"/>
          </a:p>
        </p:txBody>
      </p:sp>
      <p:sp>
        <p:nvSpPr>
          <p:cNvPr id="21" name="Cloud Callout 20"/>
          <p:cNvSpPr/>
          <p:nvPr/>
        </p:nvSpPr>
        <p:spPr>
          <a:xfrm>
            <a:off x="6215074" y="3857628"/>
            <a:ext cx="2928926" cy="1214446"/>
          </a:xfrm>
          <a:prstGeom prst="cloudCallout">
            <a:avLst>
              <a:gd name="adj1" fmla="val -79324"/>
              <a:gd name="adj2" fmla="val -4879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86(6): Prescribed Form and fees</a:t>
            </a:r>
          </a:p>
        </p:txBody>
      </p:sp>
      <p:sp>
        <p:nvSpPr>
          <p:cNvPr id="23" name="Cloud Callout 22"/>
          <p:cNvSpPr/>
          <p:nvPr/>
        </p:nvSpPr>
        <p:spPr>
          <a:xfrm>
            <a:off x="6081722" y="2652706"/>
            <a:ext cx="2928926" cy="1214446"/>
          </a:xfrm>
          <a:prstGeom prst="cloudCallout">
            <a:avLst>
              <a:gd name="adj1" fmla="val -70471"/>
              <a:gd name="adj2" fmla="val 26504"/>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86(5): Extension for time limit</a:t>
            </a:r>
          </a:p>
        </p:txBody>
      </p:sp>
      <p:sp>
        <p:nvSpPr>
          <p:cNvPr id="24" name="Cloud Callout 23"/>
          <p:cNvSpPr/>
          <p:nvPr/>
        </p:nvSpPr>
        <p:spPr>
          <a:xfrm>
            <a:off x="6215074" y="5143512"/>
            <a:ext cx="2928926" cy="1214446"/>
          </a:xfrm>
          <a:prstGeom prst="cloudCallout">
            <a:avLst>
              <a:gd name="adj1" fmla="val -83052"/>
              <a:gd name="adj2" fmla="val -11059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86(6A): Fee for rectification and restoration</a:t>
            </a:r>
          </a:p>
        </p:txBody>
      </p:sp>
      <p:sp>
        <p:nvSpPr>
          <p:cNvPr id="25" name="Cloud Callout 24"/>
          <p:cNvSpPr/>
          <p:nvPr/>
        </p:nvSpPr>
        <p:spPr>
          <a:xfrm>
            <a:off x="3428992" y="5214950"/>
            <a:ext cx="2928926" cy="1214446"/>
          </a:xfrm>
          <a:prstGeom prst="cloudCallout">
            <a:avLst>
              <a:gd name="adj1" fmla="val -13623"/>
              <a:gd name="adj2" fmla="val -14768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86(7): Procedures same as CE Act</a:t>
            </a:r>
          </a:p>
        </p:txBody>
      </p:sp>
    </p:spTree>
    <p:extLst>
      <p:ext uri="{BB962C8B-B14F-4D97-AF65-F5344CB8AC3E}">
        <p14:creationId xmlns:p14="http://schemas.microsoft.com/office/powerpoint/2010/main" val="33409341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86(1) - Orders against which appeal can be made</a:t>
            </a:r>
            <a:endParaRPr lang="en-US" dirty="0"/>
          </a:p>
        </p:txBody>
      </p:sp>
      <p:sp>
        <p:nvSpPr>
          <p:cNvPr id="3" name="Content Placeholder 2"/>
          <p:cNvSpPr>
            <a:spLocks noGrp="1"/>
          </p:cNvSpPr>
          <p:nvPr>
            <p:ph idx="1"/>
          </p:nvPr>
        </p:nvSpPr>
        <p:spPr/>
        <p:txBody>
          <a:bodyPr/>
          <a:lstStyle/>
          <a:p>
            <a:r>
              <a:rPr lang="en-US" dirty="0" smtClean="0"/>
              <a:t>An order passed by commissioner of Central Excise against:</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63026663"/>
              </p:ext>
            </p:extLst>
          </p:nvPr>
        </p:nvGraphicFramePr>
        <p:xfrm>
          <a:off x="467544" y="2020808"/>
          <a:ext cx="8280918" cy="2560320"/>
        </p:xfrm>
        <a:graphic>
          <a:graphicData uri="http://schemas.openxmlformats.org/drawingml/2006/table">
            <a:tbl>
              <a:tblPr firstRow="1" bandRow="1">
                <a:tableStyleId>{775DCB02-9BB8-47FD-8907-85C794F793BA}</a:tableStyleId>
              </a:tblPr>
              <a:tblGrid>
                <a:gridCol w="2760306"/>
                <a:gridCol w="2760306"/>
                <a:gridCol w="2760306"/>
              </a:tblGrid>
              <a:tr h="504056">
                <a:tc>
                  <a:txBody>
                    <a:bodyPr/>
                    <a:lstStyle/>
                    <a:p>
                      <a:r>
                        <a:rPr lang="en-US" dirty="0" smtClean="0"/>
                        <a:t>Authority which has passed the order</a:t>
                      </a:r>
                      <a:endParaRPr lang="en-US" dirty="0"/>
                    </a:p>
                  </a:txBody>
                  <a:tcPr/>
                </a:tc>
                <a:tc>
                  <a:txBody>
                    <a:bodyPr/>
                    <a:lstStyle/>
                    <a:p>
                      <a:r>
                        <a:rPr lang="en-US" dirty="0" smtClean="0"/>
                        <a:t>Relevant provision under which order is</a:t>
                      </a:r>
                      <a:r>
                        <a:rPr lang="en-US" baseline="0" dirty="0" smtClean="0"/>
                        <a:t> passed </a:t>
                      </a:r>
                      <a:endParaRPr lang="en-US" dirty="0"/>
                    </a:p>
                  </a:txBody>
                  <a:tcPr/>
                </a:tc>
                <a:tc>
                  <a:txBody>
                    <a:bodyPr/>
                    <a:lstStyle/>
                    <a:p>
                      <a:r>
                        <a:rPr lang="en-US" dirty="0" smtClean="0"/>
                        <a:t>Nature of </a:t>
                      </a:r>
                    </a:p>
                    <a:p>
                      <a:r>
                        <a:rPr lang="en-US" dirty="0" smtClean="0"/>
                        <a:t>order</a:t>
                      </a:r>
                      <a:endParaRPr lang="en-US" dirty="0"/>
                    </a:p>
                  </a:txBody>
                  <a:tcPr/>
                </a:tc>
              </a:tr>
              <a:tr h="504056">
                <a:tc>
                  <a:txBody>
                    <a:bodyPr/>
                    <a:lstStyle/>
                    <a:p>
                      <a:r>
                        <a:rPr lang="en-US" dirty="0" smtClean="0"/>
                        <a:t>Commissioner of Central</a:t>
                      </a:r>
                      <a:r>
                        <a:rPr lang="en-US" baseline="0" dirty="0" smtClean="0"/>
                        <a:t> Excise </a:t>
                      </a:r>
                      <a:endParaRPr lang="en-US" dirty="0"/>
                    </a:p>
                  </a:txBody>
                  <a:tcPr/>
                </a:tc>
                <a:tc>
                  <a:txBody>
                    <a:bodyPr/>
                    <a:lstStyle/>
                    <a:p>
                      <a:r>
                        <a:rPr lang="en-US" dirty="0" smtClean="0"/>
                        <a:t>Section 73</a:t>
                      </a:r>
                      <a:endParaRPr lang="en-US" dirty="0"/>
                    </a:p>
                  </a:txBody>
                  <a:tcPr/>
                </a:tc>
                <a:tc>
                  <a:txBody>
                    <a:bodyPr/>
                    <a:lstStyle/>
                    <a:p>
                      <a:r>
                        <a:rPr lang="en-US" dirty="0" smtClean="0"/>
                        <a:t>Recovery of tax</a:t>
                      </a:r>
                      <a:endParaRPr lang="en-US" dirty="0"/>
                    </a:p>
                  </a:txBody>
                  <a:tcPr/>
                </a:tc>
              </a:tr>
              <a:tr h="504056">
                <a:tc>
                  <a:txBody>
                    <a:bodyPr/>
                    <a:lstStyle/>
                    <a:p>
                      <a:r>
                        <a:rPr lang="en-US" dirty="0" smtClean="0"/>
                        <a:t>Commissioner</a:t>
                      </a:r>
                      <a:r>
                        <a:rPr lang="en-US" baseline="0" dirty="0" smtClean="0"/>
                        <a:t> of Central Excise</a:t>
                      </a:r>
                      <a:endParaRPr lang="en-US" dirty="0"/>
                    </a:p>
                  </a:txBody>
                  <a:tcPr/>
                </a:tc>
                <a:tc>
                  <a:txBody>
                    <a:bodyPr/>
                    <a:lstStyle/>
                    <a:p>
                      <a:r>
                        <a:rPr lang="en-US" dirty="0" smtClean="0"/>
                        <a:t>Section 83A</a:t>
                      </a:r>
                      <a:endParaRPr lang="en-US" dirty="0"/>
                    </a:p>
                  </a:txBody>
                  <a:tcPr/>
                </a:tc>
                <a:tc>
                  <a:txBody>
                    <a:bodyPr/>
                    <a:lstStyle/>
                    <a:p>
                      <a:r>
                        <a:rPr lang="en-US" dirty="0" smtClean="0"/>
                        <a:t>Adjudication of penalty</a:t>
                      </a:r>
                      <a:endParaRPr lang="en-US" dirty="0"/>
                    </a:p>
                  </a:txBody>
                  <a:tcPr/>
                </a:tc>
              </a:tr>
              <a:tr h="504056">
                <a:tc>
                  <a:txBody>
                    <a:bodyPr/>
                    <a:lstStyle/>
                    <a:p>
                      <a:r>
                        <a:rPr lang="en-US" dirty="0" smtClean="0"/>
                        <a:t>Commissioner</a:t>
                      </a:r>
                      <a:r>
                        <a:rPr lang="en-US" baseline="0" dirty="0" smtClean="0"/>
                        <a:t> of Central Excise Appeals</a:t>
                      </a:r>
                      <a:endParaRPr lang="en-US" dirty="0"/>
                    </a:p>
                  </a:txBody>
                  <a:tcPr/>
                </a:tc>
                <a:tc>
                  <a:txBody>
                    <a:bodyPr/>
                    <a:lstStyle/>
                    <a:p>
                      <a:r>
                        <a:rPr lang="en-US" dirty="0" smtClean="0"/>
                        <a:t>Section 85</a:t>
                      </a:r>
                      <a:endParaRPr lang="en-US" dirty="0"/>
                    </a:p>
                  </a:txBody>
                  <a:tcPr/>
                </a:tc>
                <a:tc>
                  <a:txBody>
                    <a:bodyPr/>
                    <a:lstStyle/>
                    <a:p>
                      <a:r>
                        <a:rPr lang="en-US" dirty="0" smtClean="0"/>
                        <a:t>Order in appeal</a:t>
                      </a:r>
                      <a:endParaRPr lang="en-US" dirty="0"/>
                    </a:p>
                  </a:txBody>
                  <a:tcPr/>
                </a:tc>
              </a:tr>
            </a:tbl>
          </a:graphicData>
        </a:graphic>
      </p:graphicFrame>
    </p:spTree>
    <p:extLst>
      <p:ext uri="{BB962C8B-B14F-4D97-AF65-F5344CB8AC3E}">
        <p14:creationId xmlns:p14="http://schemas.microsoft.com/office/powerpoint/2010/main" val="51357979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24</a:t>
            </a:fld>
            <a:endParaRPr lang="en-US"/>
          </a:p>
        </p:txBody>
      </p:sp>
      <p:sp>
        <p:nvSpPr>
          <p:cNvPr id="15" name="Rounded Rectangle 14"/>
          <p:cNvSpPr/>
          <p:nvPr/>
        </p:nvSpPr>
        <p:spPr>
          <a:xfrm>
            <a:off x="714348" y="1142984"/>
            <a:ext cx="2571768" cy="12858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Assessee</a:t>
            </a:r>
            <a:r>
              <a:rPr lang="en-US" dirty="0" smtClean="0"/>
              <a:t> – 86(1)</a:t>
            </a:r>
            <a:endParaRPr lang="en-US" dirty="0"/>
          </a:p>
        </p:txBody>
      </p:sp>
      <p:sp>
        <p:nvSpPr>
          <p:cNvPr id="16" name="Rounded Rectangle 15"/>
          <p:cNvSpPr/>
          <p:nvPr/>
        </p:nvSpPr>
        <p:spPr>
          <a:xfrm>
            <a:off x="5072066" y="2714620"/>
            <a:ext cx="2571768" cy="12858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4 Months from the date of Receipt of Order</a:t>
            </a:r>
            <a:endParaRPr lang="en-US" dirty="0"/>
          </a:p>
        </p:txBody>
      </p:sp>
      <p:sp>
        <p:nvSpPr>
          <p:cNvPr id="17" name="Rounded Rectangle 16"/>
          <p:cNvSpPr/>
          <p:nvPr/>
        </p:nvSpPr>
        <p:spPr>
          <a:xfrm>
            <a:off x="5000628" y="1214422"/>
            <a:ext cx="2571768" cy="12858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3 Months from the date of Receipt of Order</a:t>
            </a:r>
            <a:endParaRPr lang="en-US" dirty="0"/>
          </a:p>
        </p:txBody>
      </p:sp>
      <p:sp>
        <p:nvSpPr>
          <p:cNvPr id="18" name="Rounded Rectangle 17"/>
          <p:cNvSpPr/>
          <p:nvPr/>
        </p:nvSpPr>
        <p:spPr>
          <a:xfrm>
            <a:off x="785786" y="2643182"/>
            <a:ext cx="2571768" cy="12858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Department – 86(3)</a:t>
            </a:r>
            <a:endParaRPr lang="en-US" dirty="0"/>
          </a:p>
        </p:txBody>
      </p:sp>
      <p:sp>
        <p:nvSpPr>
          <p:cNvPr id="19" name="Right Arrow 18"/>
          <p:cNvSpPr/>
          <p:nvPr/>
        </p:nvSpPr>
        <p:spPr>
          <a:xfrm>
            <a:off x="3286116" y="1571612"/>
            <a:ext cx="1714512"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0" name="Right Arrow 19"/>
          <p:cNvSpPr/>
          <p:nvPr/>
        </p:nvSpPr>
        <p:spPr>
          <a:xfrm>
            <a:off x="3357554" y="3143248"/>
            <a:ext cx="1714512"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2" name="TextBox 21"/>
          <p:cNvSpPr txBox="1"/>
          <p:nvPr/>
        </p:nvSpPr>
        <p:spPr>
          <a:xfrm>
            <a:off x="928662" y="5429264"/>
            <a:ext cx="7715304" cy="646331"/>
          </a:xfrm>
          <a:prstGeom prst="rect">
            <a:avLst/>
          </a:prstGeom>
          <a:noFill/>
        </p:spPr>
        <p:txBody>
          <a:bodyPr wrap="square" rtlCol="0">
            <a:spAutoFit/>
          </a:bodyPr>
          <a:lstStyle/>
          <a:p>
            <a:r>
              <a:rPr lang="en-US" b="1" dirty="0" smtClean="0">
                <a:solidFill>
                  <a:srgbClr val="C54DBC"/>
                </a:solidFill>
              </a:rPr>
              <a:t>Sec 86(5) – Tribunal may admit Appeal/ Memorandum of Cross Objects after the prescribed time period if sufficient cause is provided </a:t>
            </a:r>
            <a:endParaRPr lang="en-US" b="1" dirty="0">
              <a:solidFill>
                <a:srgbClr val="C54DBC"/>
              </a:solidFill>
            </a:endParaRPr>
          </a:p>
        </p:txBody>
      </p:sp>
    </p:spTree>
    <p:extLst>
      <p:ext uri="{BB962C8B-B14F-4D97-AF65-F5344CB8AC3E}">
        <p14:creationId xmlns:p14="http://schemas.microsoft.com/office/powerpoint/2010/main" val="12633919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Prescribed Fees for filling Appeal</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25</a:t>
            </a:fld>
            <a:endParaRPr lang="en-US"/>
          </a:p>
        </p:txBody>
      </p:sp>
      <p:sp>
        <p:nvSpPr>
          <p:cNvPr id="12" name="Rounded Rectangle 11"/>
          <p:cNvSpPr/>
          <p:nvPr/>
        </p:nvSpPr>
        <p:spPr>
          <a:xfrm>
            <a:off x="1142976" y="1571612"/>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Department</a:t>
            </a:r>
            <a:endParaRPr lang="en-US" dirty="0"/>
          </a:p>
        </p:txBody>
      </p:sp>
      <p:sp>
        <p:nvSpPr>
          <p:cNvPr id="13" name="Right Arrow 12"/>
          <p:cNvSpPr/>
          <p:nvPr/>
        </p:nvSpPr>
        <p:spPr>
          <a:xfrm>
            <a:off x="3500430" y="1857364"/>
            <a:ext cx="1714512"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Rounded Rectangle 13"/>
          <p:cNvSpPr/>
          <p:nvPr/>
        </p:nvSpPr>
        <p:spPr>
          <a:xfrm>
            <a:off x="5214942" y="1571612"/>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No Fees</a:t>
            </a:r>
            <a:endParaRPr lang="en-US" dirty="0"/>
          </a:p>
        </p:txBody>
      </p:sp>
      <p:graphicFrame>
        <p:nvGraphicFramePr>
          <p:cNvPr id="15" name="Content Placeholder 6"/>
          <p:cNvGraphicFramePr>
            <a:graphicFrameLocks/>
          </p:cNvGraphicFramePr>
          <p:nvPr>
            <p:extLst>
              <p:ext uri="{D42A27DB-BD31-4B8C-83A1-F6EECF244321}">
                <p14:modId xmlns:p14="http://schemas.microsoft.com/office/powerpoint/2010/main" val="140633344"/>
              </p:ext>
            </p:extLst>
          </p:nvPr>
        </p:nvGraphicFramePr>
        <p:xfrm>
          <a:off x="1928794" y="2714620"/>
          <a:ext cx="4929222" cy="2143602"/>
        </p:xfrm>
        <a:graphic>
          <a:graphicData uri="http://schemas.openxmlformats.org/drawingml/2006/table">
            <a:tbl>
              <a:tblPr firstRow="1" bandRow="1">
                <a:tableStyleId>{00A15C55-8517-42AA-B614-E9B94910E393}</a:tableStyleId>
              </a:tblPr>
              <a:tblGrid>
                <a:gridCol w="495466"/>
                <a:gridCol w="3462848"/>
                <a:gridCol w="970908"/>
              </a:tblGrid>
              <a:tr h="568179">
                <a:tc>
                  <a:txBody>
                    <a:bodyPr/>
                    <a:lstStyle/>
                    <a:p>
                      <a:r>
                        <a:rPr lang="en-US" dirty="0" smtClean="0"/>
                        <a:t>Sr. No</a:t>
                      </a:r>
                      <a:endParaRPr lang="en-US" dirty="0"/>
                    </a:p>
                  </a:txBody>
                  <a:tcPr/>
                </a:tc>
                <a:tc>
                  <a:txBody>
                    <a:bodyPr/>
                    <a:lstStyle/>
                    <a:p>
                      <a:r>
                        <a:rPr lang="en-US" dirty="0" smtClean="0"/>
                        <a:t>Amount of Service Tax, Interest,</a:t>
                      </a:r>
                      <a:r>
                        <a:rPr lang="en-US" baseline="0" dirty="0" smtClean="0"/>
                        <a:t> Penalty involved in Appeal</a:t>
                      </a:r>
                      <a:endParaRPr lang="en-US" dirty="0"/>
                    </a:p>
                  </a:txBody>
                  <a:tcPr/>
                </a:tc>
                <a:tc>
                  <a:txBody>
                    <a:bodyPr/>
                    <a:lstStyle/>
                    <a:p>
                      <a:r>
                        <a:rPr lang="en-US" dirty="0" smtClean="0"/>
                        <a:t>Amount of Fees</a:t>
                      </a:r>
                      <a:endParaRPr lang="en-US" dirty="0"/>
                    </a:p>
                  </a:txBody>
                  <a:tcPr/>
                </a:tc>
              </a:tr>
              <a:tr h="501174">
                <a:tc>
                  <a:txBody>
                    <a:bodyPr/>
                    <a:lstStyle/>
                    <a:p>
                      <a:r>
                        <a:rPr lang="en-US" dirty="0" smtClean="0"/>
                        <a:t>1</a:t>
                      </a:r>
                      <a:endParaRPr lang="en-US" dirty="0"/>
                    </a:p>
                  </a:txBody>
                  <a:tcPr/>
                </a:tc>
                <a:tc>
                  <a:txBody>
                    <a:bodyPr/>
                    <a:lstStyle/>
                    <a:p>
                      <a:r>
                        <a:rPr lang="en-US" dirty="0" smtClean="0"/>
                        <a:t>Rs.5 Lakhs or Less</a:t>
                      </a:r>
                      <a:endParaRPr lang="en-US" dirty="0"/>
                    </a:p>
                  </a:txBody>
                  <a:tcPr/>
                </a:tc>
                <a:tc>
                  <a:txBody>
                    <a:bodyPr/>
                    <a:lstStyle/>
                    <a:p>
                      <a:r>
                        <a:rPr lang="en-US" dirty="0" smtClean="0"/>
                        <a:t>1000</a:t>
                      </a:r>
                      <a:endParaRPr lang="en-US" dirty="0"/>
                    </a:p>
                  </a:txBody>
                  <a:tcPr/>
                </a:tc>
              </a:tr>
              <a:tr h="501174">
                <a:tc>
                  <a:txBody>
                    <a:bodyPr/>
                    <a:lstStyle/>
                    <a:p>
                      <a:r>
                        <a:rPr lang="en-US" dirty="0" smtClean="0"/>
                        <a:t>2</a:t>
                      </a:r>
                      <a:endParaRPr lang="en-US" dirty="0"/>
                    </a:p>
                  </a:txBody>
                  <a:tcPr/>
                </a:tc>
                <a:tc>
                  <a:txBody>
                    <a:bodyPr/>
                    <a:lstStyle/>
                    <a:p>
                      <a:r>
                        <a:rPr lang="en-US" dirty="0" smtClean="0"/>
                        <a:t>Rs.5</a:t>
                      </a:r>
                      <a:r>
                        <a:rPr lang="en-US" baseline="0" dirty="0" smtClean="0"/>
                        <a:t> </a:t>
                      </a:r>
                      <a:r>
                        <a:rPr lang="en-US" baseline="0" dirty="0" err="1" smtClean="0"/>
                        <a:t>Lakhs</a:t>
                      </a:r>
                      <a:r>
                        <a:rPr lang="en-US" baseline="0" dirty="0" smtClean="0"/>
                        <a:t> or more - Rs.50 Lakhs</a:t>
                      </a:r>
                      <a:endParaRPr lang="en-US" dirty="0"/>
                    </a:p>
                  </a:txBody>
                  <a:tcPr/>
                </a:tc>
                <a:tc>
                  <a:txBody>
                    <a:bodyPr/>
                    <a:lstStyle/>
                    <a:p>
                      <a:r>
                        <a:rPr lang="en-US" dirty="0" smtClean="0"/>
                        <a:t>5000</a:t>
                      </a:r>
                      <a:endParaRPr lang="en-US" dirty="0"/>
                    </a:p>
                  </a:txBody>
                  <a:tcPr/>
                </a:tc>
              </a:tr>
              <a:tr h="501174">
                <a:tc>
                  <a:txBody>
                    <a:bodyPr/>
                    <a:lstStyle/>
                    <a:p>
                      <a:r>
                        <a:rPr lang="en-US" dirty="0" smtClean="0"/>
                        <a:t>3</a:t>
                      </a:r>
                      <a:endParaRPr lang="en-US" dirty="0"/>
                    </a:p>
                  </a:txBody>
                  <a:tcPr/>
                </a:tc>
                <a:tc>
                  <a:txBody>
                    <a:bodyPr/>
                    <a:lstStyle/>
                    <a:p>
                      <a:r>
                        <a:rPr lang="en-US" dirty="0" smtClean="0"/>
                        <a:t>Above Rs.50.00</a:t>
                      </a:r>
                      <a:r>
                        <a:rPr lang="en-US" baseline="0" dirty="0" smtClean="0"/>
                        <a:t> Lakhs</a:t>
                      </a:r>
                      <a:endParaRPr lang="en-US" dirty="0"/>
                    </a:p>
                  </a:txBody>
                  <a:tcPr/>
                </a:tc>
                <a:tc>
                  <a:txBody>
                    <a:bodyPr/>
                    <a:lstStyle/>
                    <a:p>
                      <a:r>
                        <a:rPr lang="en-US" dirty="0" smtClean="0"/>
                        <a:t>10000</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86 (2) – Prescribed Form for </a:t>
            </a:r>
            <a:r>
              <a:rPr lang="en-US" dirty="0" err="1" smtClean="0"/>
              <a:t>Assessees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26</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5</a:t>
            </a:r>
            <a:endParaRPr lang="en-US" dirty="0" smtClean="0"/>
          </a:p>
          <a:p>
            <a:pPr algn="ctr">
              <a:lnSpc>
                <a:spcPct val="200000"/>
              </a:lnSpc>
            </a:pPr>
            <a:r>
              <a:rPr lang="en-US" sz="1600" b="1" dirty="0" smtClean="0"/>
              <a:t>Appeal No ………..……… of 2015</a:t>
            </a:r>
          </a:p>
          <a:p>
            <a:r>
              <a:rPr lang="en-US" sz="1600" dirty="0" smtClean="0"/>
              <a:t>1.Assessee Code, Premise Code, PAN, Email, Phone </a:t>
            </a:r>
          </a:p>
          <a:p>
            <a:r>
              <a:rPr lang="en-US" sz="1600" dirty="0" smtClean="0"/>
              <a:t>2. Designation and address of officer</a:t>
            </a:r>
          </a:p>
          <a:p>
            <a:r>
              <a:rPr lang="en-US" sz="1600" dirty="0" smtClean="0"/>
              <a:t>3. Number and date of Order</a:t>
            </a:r>
          </a:p>
          <a:p>
            <a:r>
              <a:rPr lang="en-US" sz="1600" dirty="0" smtClean="0"/>
              <a:t>4. Date of Communication</a:t>
            </a:r>
          </a:p>
          <a:p>
            <a:r>
              <a:rPr lang="en-US" sz="1600" dirty="0" smtClean="0"/>
              <a:t>5. State or Union Territory </a:t>
            </a:r>
          </a:p>
          <a:p>
            <a:r>
              <a:rPr lang="en-US" sz="1600" dirty="0" smtClean="0"/>
              <a:t>6. Names of Comr. if More than 1 </a:t>
            </a:r>
            <a:r>
              <a:rPr lang="en-US" sz="1600" dirty="0" err="1" smtClean="0"/>
              <a:t>Comrs</a:t>
            </a:r>
            <a:r>
              <a:rPr lang="en-US" sz="1600" dirty="0" smtClean="0"/>
              <a:t>.</a:t>
            </a:r>
          </a:p>
          <a:p>
            <a:r>
              <a:rPr lang="en-US" sz="1600" dirty="0" smtClean="0"/>
              <a:t>7. Designation and Address of Adjudicating Authority</a:t>
            </a:r>
          </a:p>
          <a:p>
            <a:r>
              <a:rPr lang="en-US" sz="1600" dirty="0" smtClean="0"/>
              <a:t>8./9. Address to which Notices to be sent</a:t>
            </a:r>
          </a:p>
          <a:p>
            <a:r>
              <a:rPr lang="en-US" sz="1600" dirty="0" smtClean="0"/>
              <a:t>10. Question related to Rate or Value?</a:t>
            </a:r>
          </a:p>
          <a:p>
            <a:r>
              <a:rPr lang="en-US" sz="1600" dirty="0" smtClean="0"/>
              <a:t>11. Description of Service and whether in Negative List</a:t>
            </a:r>
          </a:p>
          <a:p>
            <a:r>
              <a:rPr lang="en-US" sz="1600" dirty="0" smtClean="0"/>
              <a:t>12. Period of dispute</a:t>
            </a:r>
          </a:p>
          <a:p>
            <a:r>
              <a:rPr lang="en-US" sz="1600" dirty="0" smtClean="0"/>
              <a:t>13. (</a:t>
            </a:r>
            <a:r>
              <a:rPr lang="en-US" sz="1600" dirty="0" err="1" smtClean="0"/>
              <a:t>i</a:t>
            </a:r>
            <a:r>
              <a:rPr lang="en-US" sz="1600" dirty="0" smtClean="0"/>
              <a:t>) Amount of ST demanded</a:t>
            </a:r>
          </a:p>
          <a:p>
            <a:r>
              <a:rPr lang="en-US" sz="1600" dirty="0" smtClean="0"/>
              <a:t>       (ii) Amount of refund claimed</a:t>
            </a:r>
          </a:p>
          <a:p>
            <a:r>
              <a:rPr lang="en-US" sz="1600" dirty="0" smtClean="0"/>
              <a:t>       (iii) Amount of interest</a:t>
            </a:r>
          </a:p>
          <a:p>
            <a:r>
              <a:rPr lang="en-US" sz="1600" dirty="0" smtClean="0"/>
              <a:t>       (iv) Amount of penalty</a:t>
            </a:r>
          </a:p>
          <a:p>
            <a:r>
              <a:rPr lang="en-US" sz="1600" dirty="0" smtClean="0"/>
              <a:t>14. Whether tax/penalty/interest/all deposited…</a:t>
            </a:r>
          </a:p>
          <a:p>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 (2) – Prescribed Form for </a:t>
            </a:r>
            <a:r>
              <a:rPr lang="en-US" dirty="0" err="1" smtClean="0"/>
              <a:t>Assessees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27</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5</a:t>
            </a:r>
            <a:endParaRPr lang="en-US" sz="1600" dirty="0" smtClean="0"/>
          </a:p>
          <a:p>
            <a:endParaRPr lang="en-US" sz="1600" dirty="0" smtClean="0"/>
          </a:p>
          <a:p>
            <a:endParaRPr lang="en-US" sz="1600" dirty="0" smtClean="0"/>
          </a:p>
          <a:p>
            <a:r>
              <a:rPr lang="en-US" sz="1600" dirty="0" smtClean="0"/>
              <a:t>15. Does involve CE duty or fine or penalty</a:t>
            </a:r>
          </a:p>
          <a:p>
            <a:r>
              <a:rPr lang="en-US" sz="1600" dirty="0" smtClean="0"/>
              <a:t>16. Does involve Customs duty or fine or penalty</a:t>
            </a:r>
          </a:p>
          <a:p>
            <a:r>
              <a:rPr lang="en-US" sz="1600" dirty="0" smtClean="0"/>
              <a:t>17. Subject matter of dispute in order of priority</a:t>
            </a:r>
          </a:p>
          <a:p>
            <a:r>
              <a:rPr lang="en-US" sz="1600" dirty="0" smtClean="0"/>
              <a:t>18. CE Code</a:t>
            </a:r>
          </a:p>
          <a:p>
            <a:r>
              <a:rPr lang="en-US" sz="1600" dirty="0" smtClean="0"/>
              <a:t>19. IEC Code</a:t>
            </a:r>
          </a:p>
          <a:p>
            <a:r>
              <a:rPr lang="en-US" sz="1600" dirty="0" smtClean="0"/>
              <a:t>20. No. of OIO covered in the order of Comr.(A)</a:t>
            </a:r>
          </a:p>
          <a:p>
            <a:r>
              <a:rPr lang="en-US" sz="1600" dirty="0" smtClean="0"/>
              <a:t>21. Whether respondent has also filed appeal?</a:t>
            </a:r>
          </a:p>
          <a:p>
            <a:r>
              <a:rPr lang="en-US" sz="1600" dirty="0" smtClean="0"/>
              <a:t>22. Details of 21</a:t>
            </a:r>
          </a:p>
          <a:p>
            <a:r>
              <a:rPr lang="en-US" sz="1600" dirty="0" smtClean="0"/>
              <a:t>23. Wishes to be hear in person</a:t>
            </a:r>
          </a:p>
          <a:p>
            <a:r>
              <a:rPr lang="en-US" sz="1600" dirty="0" smtClean="0"/>
              <a:t>24. Relief Claimed</a:t>
            </a:r>
          </a:p>
          <a:p>
            <a:pPr algn="ctr"/>
            <a:endParaRPr lang="en-US" sz="100" b="1" dirty="0" smtClean="0"/>
          </a:p>
          <a:p>
            <a:pPr algn="ctr"/>
            <a:r>
              <a:rPr lang="en-US" sz="1600" b="1" dirty="0" smtClean="0"/>
              <a:t>STATEMENT OF FACTS</a:t>
            </a:r>
          </a:p>
          <a:p>
            <a:pPr algn="ctr"/>
            <a:r>
              <a:rPr lang="en-US" sz="1600" b="1" dirty="0" smtClean="0"/>
              <a:t>GROUNDS OF APPEAL</a:t>
            </a:r>
          </a:p>
          <a:p>
            <a:r>
              <a:rPr lang="en-US" sz="1600" dirty="0" smtClean="0"/>
              <a:t>			Signature</a:t>
            </a:r>
          </a:p>
          <a:p>
            <a:endParaRPr lang="en-US" sz="1600" dirty="0" smtClean="0"/>
          </a:p>
          <a:p>
            <a:pPr algn="ctr"/>
            <a:r>
              <a:rPr lang="en-US" sz="1600" b="1" dirty="0" smtClean="0"/>
              <a:t>VERIFICATION</a:t>
            </a:r>
          </a:p>
          <a:p>
            <a:r>
              <a:rPr lang="en-US" sz="1600" dirty="0" smtClean="0"/>
              <a:t>I declare that what is stated above is true to the best of my information and belief</a:t>
            </a:r>
          </a:p>
          <a:p>
            <a:endParaRPr lang="en-US" sz="400" dirty="0" smtClean="0"/>
          </a:p>
          <a:p>
            <a:r>
              <a:rPr lang="en-US" sz="1600" dirty="0" smtClean="0"/>
              <a:t>			Signature</a:t>
            </a:r>
          </a:p>
          <a:p>
            <a:endParaRPr lang="en-US" sz="1600" dirty="0" smtClean="0"/>
          </a:p>
          <a:p>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 (2) – Prescribed Form for Department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28</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7</a:t>
            </a:r>
            <a:endParaRPr lang="en-US" dirty="0" smtClean="0"/>
          </a:p>
          <a:p>
            <a:pPr algn="ctr">
              <a:lnSpc>
                <a:spcPct val="200000"/>
              </a:lnSpc>
            </a:pPr>
            <a:r>
              <a:rPr lang="en-US" sz="1600" b="1" dirty="0" smtClean="0"/>
              <a:t>Appeal No ………..……… of 2015</a:t>
            </a:r>
          </a:p>
          <a:p>
            <a:r>
              <a:rPr lang="en-US" sz="1600" dirty="0" smtClean="0"/>
              <a:t>1.Assessee Code, Premise Code, PAN, Email, Phone </a:t>
            </a:r>
          </a:p>
          <a:p>
            <a:r>
              <a:rPr lang="en-US" sz="1600" dirty="0" smtClean="0"/>
              <a:t>2. Designation and address of the appellant Comr.</a:t>
            </a:r>
          </a:p>
          <a:p>
            <a:r>
              <a:rPr lang="en-US" sz="1600" dirty="0" smtClean="0"/>
              <a:t>3. Designation and Name of the respondent</a:t>
            </a:r>
          </a:p>
          <a:p>
            <a:r>
              <a:rPr lang="en-US" sz="1600" dirty="0" smtClean="0"/>
              <a:t>4. Name and Address of respondent</a:t>
            </a:r>
          </a:p>
          <a:p>
            <a:r>
              <a:rPr lang="en-US" sz="1600" dirty="0" smtClean="0"/>
              <a:t>5. Number and date of Order</a:t>
            </a:r>
          </a:p>
          <a:p>
            <a:r>
              <a:rPr lang="en-US" sz="1600" dirty="0" smtClean="0"/>
              <a:t>6. Designation and Address of Adjudicating Authority </a:t>
            </a:r>
          </a:p>
          <a:p>
            <a:r>
              <a:rPr lang="en-US" sz="1600" dirty="0" smtClean="0"/>
              <a:t>7. State or Union Territory </a:t>
            </a:r>
            <a:endParaRPr lang="en-US" sz="1600" dirty="0" smtClean="0">
              <a:solidFill>
                <a:schemeClr val="tx1"/>
              </a:solidFill>
            </a:endParaRPr>
          </a:p>
          <a:p>
            <a:r>
              <a:rPr lang="en-US" sz="1600" dirty="0" smtClean="0">
                <a:solidFill>
                  <a:schemeClr val="tx1"/>
                </a:solidFill>
              </a:rPr>
              <a:t>8. Date of Receipt of order</a:t>
            </a:r>
          </a:p>
          <a:p>
            <a:r>
              <a:rPr lang="en-US" sz="1600" dirty="0" smtClean="0"/>
              <a:t>9. Question related to Rate or Value?</a:t>
            </a:r>
          </a:p>
          <a:p>
            <a:r>
              <a:rPr lang="en-US" sz="1600" dirty="0" smtClean="0"/>
              <a:t>10. Description of Service and whether in Negative List </a:t>
            </a:r>
          </a:p>
          <a:p>
            <a:r>
              <a:rPr lang="en-US" sz="1600" dirty="0" smtClean="0"/>
              <a:t>11. Period of dispute</a:t>
            </a:r>
          </a:p>
          <a:p>
            <a:endParaRPr lang="en-US" sz="1600" dirty="0" smtClean="0"/>
          </a:p>
          <a:p>
            <a:endParaRPr lang="en-US" sz="1600" dirty="0" smtClean="0"/>
          </a:p>
          <a:p>
            <a:endParaRPr lang="en-US" sz="1600" dirty="0" smtClean="0"/>
          </a:p>
          <a:p>
            <a:endParaRPr lang="en-US" sz="1600" dirty="0" smtClean="0"/>
          </a:p>
          <a:p>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85 (2) – Prescribed Form for Department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29</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7</a:t>
            </a:r>
            <a:endParaRPr lang="en-US" sz="1600" dirty="0" smtClean="0"/>
          </a:p>
          <a:p>
            <a:endParaRPr lang="en-US" sz="1600" dirty="0" smtClean="0"/>
          </a:p>
          <a:p>
            <a:r>
              <a:rPr lang="en-US" sz="1600" dirty="0" smtClean="0"/>
              <a:t>12. (</a:t>
            </a:r>
            <a:r>
              <a:rPr lang="en-US" sz="1600" dirty="0" err="1" smtClean="0"/>
              <a:t>i</a:t>
            </a:r>
            <a:r>
              <a:rPr lang="en-US" sz="1600" dirty="0" smtClean="0"/>
              <a:t>) Amount of ST demanded</a:t>
            </a:r>
          </a:p>
          <a:p>
            <a:r>
              <a:rPr lang="en-US" sz="1600" dirty="0" smtClean="0"/>
              <a:t>       (ii) Amount of refund claimed</a:t>
            </a:r>
          </a:p>
          <a:p>
            <a:r>
              <a:rPr lang="en-US" sz="1600" dirty="0" smtClean="0"/>
              <a:t>       (iii) Amount of interest</a:t>
            </a:r>
          </a:p>
          <a:p>
            <a:r>
              <a:rPr lang="en-US" sz="1600" dirty="0" smtClean="0"/>
              <a:t>       (iv) Amount of penalty</a:t>
            </a:r>
          </a:p>
          <a:p>
            <a:r>
              <a:rPr lang="en-US" sz="1600" dirty="0" smtClean="0"/>
              <a:t>13. Application of Stay has been made</a:t>
            </a:r>
          </a:p>
          <a:p>
            <a:r>
              <a:rPr lang="en-US" sz="1600" dirty="0" smtClean="0"/>
              <a:t>14. Subject matter of dispute in order of priority</a:t>
            </a:r>
          </a:p>
          <a:p>
            <a:r>
              <a:rPr lang="en-US" sz="1600" dirty="0" smtClean="0"/>
              <a:t>15. No. of OIO covered in the order of Comr.(A)</a:t>
            </a:r>
          </a:p>
          <a:p>
            <a:r>
              <a:rPr lang="en-US" sz="1600" dirty="0" smtClean="0"/>
              <a:t>16. Whether respondent has also filed appeal?</a:t>
            </a:r>
          </a:p>
          <a:p>
            <a:r>
              <a:rPr lang="en-US" sz="1600" dirty="0" smtClean="0"/>
              <a:t>17. Details of 16</a:t>
            </a:r>
          </a:p>
          <a:p>
            <a:r>
              <a:rPr lang="en-US" sz="1600" dirty="0" smtClean="0"/>
              <a:t>18. Wishes to be heard in person</a:t>
            </a:r>
          </a:p>
          <a:p>
            <a:r>
              <a:rPr lang="en-US" sz="1600" dirty="0" smtClean="0"/>
              <a:t>19. Relief Claimed</a:t>
            </a:r>
          </a:p>
          <a:p>
            <a:pPr algn="ctr"/>
            <a:endParaRPr lang="en-US" sz="100" b="1" dirty="0" smtClean="0"/>
          </a:p>
          <a:p>
            <a:pPr algn="ctr"/>
            <a:endParaRPr lang="en-US" sz="1600" b="1" dirty="0" smtClean="0"/>
          </a:p>
          <a:p>
            <a:pPr algn="ctr"/>
            <a:r>
              <a:rPr lang="en-US" sz="1600" b="1" dirty="0" smtClean="0"/>
              <a:t>STATEMENT OF FACTS</a:t>
            </a:r>
          </a:p>
          <a:p>
            <a:pPr algn="ctr"/>
            <a:r>
              <a:rPr lang="en-US" sz="1600" b="1" dirty="0" smtClean="0"/>
              <a:t>GROUNDS OF APPEAL</a:t>
            </a:r>
          </a:p>
          <a:p>
            <a:endParaRPr lang="en-US" sz="1600" dirty="0" smtClean="0"/>
          </a:p>
          <a:p>
            <a:endParaRPr lang="en-US" sz="400" dirty="0" smtClean="0"/>
          </a:p>
          <a:p>
            <a:r>
              <a:rPr lang="en-US" sz="1600" dirty="0" smtClean="0"/>
              <a:t>			Signature</a:t>
            </a:r>
          </a:p>
          <a:p>
            <a:endParaRPr lang="en-US" sz="1600" dirty="0" smtClean="0"/>
          </a:p>
          <a:p>
            <a:endParaRPr lang="en-US" sz="1600" dirty="0" smtClean="0"/>
          </a:p>
          <a:p>
            <a:endParaRPr lang="en-US" sz="1600" dirty="0" smtClean="0"/>
          </a:p>
          <a:p>
            <a:endParaRPr lang="en-US" sz="1600" dirty="0" smtClean="0"/>
          </a:p>
          <a:p>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atin typeface="Calibri" charset="0"/>
              </a:rPr>
              <a:t>Objects  / Functions of Appeal</a:t>
            </a:r>
          </a:p>
        </p:txBody>
      </p:sp>
      <p:sp>
        <p:nvSpPr>
          <p:cNvPr id="4099" name="Content Placeholder 2"/>
          <p:cNvSpPr>
            <a:spLocks noGrp="1"/>
          </p:cNvSpPr>
          <p:nvPr>
            <p:ph idx="1"/>
          </p:nvPr>
        </p:nvSpPr>
        <p:spPr/>
        <p:txBody>
          <a:bodyPr/>
          <a:lstStyle/>
          <a:p>
            <a:pPr eaLnBrk="1" hangingPunct="1"/>
            <a:r>
              <a:rPr lang="en-US">
                <a:latin typeface="Calibri" charset="0"/>
              </a:rPr>
              <a:t>To pass appeal orders where appeal is preferred by aggrieved persons against orders passed under the provisions of the Act.</a:t>
            </a:r>
          </a:p>
          <a:p>
            <a:pPr eaLnBrk="1" hangingPunct="1"/>
            <a:r>
              <a:rPr lang="en-US">
                <a:latin typeface="Calibri" charset="0"/>
              </a:rPr>
              <a:t>To grant an opportunity of hearing – natural justice </a:t>
            </a:r>
          </a:p>
          <a:p>
            <a:pPr eaLnBrk="1" hangingPunct="1"/>
            <a:r>
              <a:rPr lang="en-US">
                <a:latin typeface="Calibri" charset="0"/>
              </a:rPr>
              <a:t>To seek remedy against the demand</a:t>
            </a:r>
          </a:p>
          <a:p>
            <a:pPr eaLnBrk="1" hangingPunct="1"/>
            <a:r>
              <a:rPr lang="en-US">
                <a:latin typeface="Calibri" charset="0"/>
              </a:rPr>
              <a:t>To ensure the applicability of provisions as per legal spirit </a:t>
            </a:r>
          </a:p>
          <a:p>
            <a:pPr eaLnBrk="1" hangingPunct="1"/>
            <a:r>
              <a:rPr lang="en-US">
                <a:latin typeface="Calibri" charset="0"/>
              </a:rPr>
              <a:t>To enforce the rights granted in law</a:t>
            </a:r>
          </a:p>
          <a:p>
            <a:pPr eaLnBrk="1" hangingPunct="1"/>
            <a:r>
              <a:rPr lang="en-US">
                <a:latin typeface="Calibri" charset="0"/>
              </a:rPr>
              <a:t>To protect taxpayers from Orders which are arbitrary, contradictory to prescribed provisions  </a:t>
            </a:r>
          </a:p>
        </p:txBody>
      </p:sp>
      <p:sp>
        <p:nvSpPr>
          <p:cNvPr id="4" name="Date Placeholder 3"/>
          <p:cNvSpPr>
            <a:spLocks noGrp="1"/>
          </p:cNvSpPr>
          <p:nvPr>
            <p:ph type="dt" sz="quarter" idx="4294967295"/>
          </p:nvPr>
        </p:nvSpPr>
        <p:spPr>
          <a:xfrm>
            <a:off x="457200" y="6356350"/>
            <a:ext cx="2133600" cy="365125"/>
          </a:xfrm>
          <a:prstGeom prst="rect">
            <a:avLst/>
          </a:prstGeo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81F86A1-4CFE-054D-B173-9811E8BFB9EF}" type="datetime1">
              <a:rPr lang="en-US">
                <a:solidFill>
                  <a:srgbClr val="898989"/>
                </a:solidFill>
                <a:latin typeface="Calibri" charset="0"/>
              </a:rPr>
              <a:pPr eaLnBrk="1" hangingPunct="1"/>
              <a:t>10/07/15</a:t>
            </a:fld>
            <a:endParaRPr lang="en-US">
              <a:solidFill>
                <a:srgbClr val="898989"/>
              </a:solidFill>
              <a:latin typeface="Calibri" charset="0"/>
            </a:endParaRPr>
          </a:p>
        </p:txBody>
      </p:sp>
      <p:sp>
        <p:nvSpPr>
          <p:cNvPr id="5" name="Footer Placeholder 4"/>
          <p:cNvSpPr>
            <a:spLocks noGrp="1"/>
          </p:cNvSpPr>
          <p:nvPr>
            <p:ph type="ftr" sz="quarter" idx="4294967295"/>
          </p:nvPr>
        </p:nvSpPr>
        <p:spPr>
          <a:xfrm>
            <a:off x="3124200" y="6356350"/>
            <a:ext cx="2895600" cy="365125"/>
          </a:xfrm>
          <a:prstGeom prst="rect">
            <a:avLst/>
          </a:prstGeom>
        </p:spPr>
        <p:txBody>
          <a:bodyPr/>
          <a:lstStyle/>
          <a:p>
            <a:pPr>
              <a:defRPr/>
            </a:pPr>
            <a:r>
              <a:rPr lang="en-US"/>
              <a:t>CA Jayesh Gogri</a:t>
            </a:r>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A1621F9B-8F94-ED42-B736-53C38298BBCF}" type="slidenum">
              <a:rPr lang="en-US">
                <a:solidFill>
                  <a:srgbClr val="898989"/>
                </a:solidFill>
                <a:latin typeface="Calibri" charset="0"/>
              </a:rPr>
              <a:pPr eaLnBrk="1" hangingPunct="1"/>
              <a:t>3</a:t>
            </a:fld>
            <a:endParaRPr lang="en-US">
              <a:solidFill>
                <a:srgbClr val="898989"/>
              </a:solidFill>
              <a:latin typeface="Calibri" charset="0"/>
            </a:endParaRPr>
          </a:p>
        </p:txBody>
      </p:sp>
    </p:spTree>
    <p:extLst>
      <p:ext uri="{BB962C8B-B14F-4D97-AF65-F5344CB8AC3E}">
        <p14:creationId xmlns:p14="http://schemas.microsoft.com/office/powerpoint/2010/main" val="358590075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 35F - Mandatory </a:t>
            </a:r>
            <a:r>
              <a:rPr lang="en-US" sz="2400" dirty="0"/>
              <a:t>Pre-Deposit for entertaining Appeal</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0625241"/>
              </p:ext>
            </p:extLst>
          </p:nvPr>
        </p:nvGraphicFramePr>
        <p:xfrm>
          <a:off x="1357290" y="1428736"/>
          <a:ext cx="6572296" cy="2146548"/>
        </p:xfrm>
        <a:graphic>
          <a:graphicData uri="http://schemas.openxmlformats.org/drawingml/2006/table">
            <a:tbl>
              <a:tblPr firstRow="1" bandRow="1">
                <a:tableStyleId>{17292A2E-F333-43FB-9621-5CBBE7FDCDCB}</a:tableStyleId>
              </a:tblPr>
              <a:tblGrid>
                <a:gridCol w="4169521"/>
                <a:gridCol w="2402775"/>
              </a:tblGrid>
              <a:tr h="715516">
                <a:tc>
                  <a:txBody>
                    <a:bodyPr/>
                    <a:lstStyle/>
                    <a:p>
                      <a:r>
                        <a:rPr lang="en-US" dirty="0" smtClean="0"/>
                        <a:t>Appeals</a:t>
                      </a:r>
                      <a:r>
                        <a:rPr lang="en-US" baseline="0" dirty="0" smtClean="0"/>
                        <a:t> filed against order passed by</a:t>
                      </a:r>
                      <a:endParaRPr lang="en-US" dirty="0"/>
                    </a:p>
                  </a:txBody>
                  <a:tcPr/>
                </a:tc>
                <a:tc>
                  <a:txBody>
                    <a:bodyPr/>
                    <a:lstStyle/>
                    <a:p>
                      <a:r>
                        <a:rPr lang="en-US" dirty="0" smtClean="0"/>
                        <a:t>Pre-Deposit</a:t>
                      </a:r>
                      <a:endParaRPr lang="en-US" dirty="0"/>
                    </a:p>
                  </a:txBody>
                  <a:tcPr/>
                </a:tc>
              </a:tr>
              <a:tr h="715516">
                <a:tc>
                  <a:txBody>
                    <a:bodyPr/>
                    <a:lstStyle/>
                    <a:p>
                      <a:r>
                        <a:rPr lang="en-US" dirty="0" smtClean="0"/>
                        <a:t>CE</a:t>
                      </a:r>
                      <a:r>
                        <a:rPr lang="en-US" baseline="0" dirty="0" smtClean="0"/>
                        <a:t> Officer till the level of Principal Comr. or Comr.</a:t>
                      </a:r>
                      <a:endParaRPr lang="en-US" dirty="0"/>
                    </a:p>
                  </a:txBody>
                  <a:tcPr/>
                </a:tc>
                <a:tc>
                  <a:txBody>
                    <a:bodyPr/>
                    <a:lstStyle/>
                    <a:p>
                      <a:r>
                        <a:rPr lang="en-US" dirty="0" smtClean="0"/>
                        <a:t>7.5%</a:t>
                      </a:r>
                      <a:endParaRPr lang="en-US" dirty="0"/>
                    </a:p>
                  </a:txBody>
                  <a:tcPr/>
                </a:tc>
              </a:tr>
              <a:tr h="715516">
                <a:tc>
                  <a:txBody>
                    <a:bodyPr/>
                    <a:lstStyle/>
                    <a:p>
                      <a:r>
                        <a:rPr lang="en-US" dirty="0" err="1" smtClean="0"/>
                        <a:t>Comnr</a:t>
                      </a:r>
                      <a:r>
                        <a:rPr lang="en-US" dirty="0" smtClean="0"/>
                        <a:t>. Appeals</a:t>
                      </a:r>
                      <a:endParaRPr lang="en-US" dirty="0"/>
                    </a:p>
                  </a:txBody>
                  <a:tcPr/>
                </a:tc>
                <a:tc>
                  <a:txBody>
                    <a:bodyPr/>
                    <a:lstStyle/>
                    <a:p>
                      <a:r>
                        <a:rPr lang="en-US" dirty="0" smtClean="0"/>
                        <a:t>10%</a:t>
                      </a:r>
                      <a:endParaRPr lang="en-US" dirty="0"/>
                    </a:p>
                  </a:txBody>
                  <a:tcPr/>
                </a:tc>
              </a:tr>
            </a:tbl>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30</a:t>
            </a:fld>
            <a:endParaRPr lang="en-US"/>
          </a:p>
        </p:txBody>
      </p:sp>
      <p:sp>
        <p:nvSpPr>
          <p:cNvPr id="8" name="TextBox 7"/>
          <p:cNvSpPr txBox="1"/>
          <p:nvPr/>
        </p:nvSpPr>
        <p:spPr>
          <a:xfrm>
            <a:off x="1071538" y="5929330"/>
            <a:ext cx="7358114" cy="369332"/>
          </a:xfrm>
          <a:prstGeom prst="rect">
            <a:avLst/>
          </a:prstGeom>
          <a:noFill/>
        </p:spPr>
        <p:txBody>
          <a:bodyPr wrap="square" rtlCol="0">
            <a:spAutoFit/>
          </a:bodyPr>
          <a:lstStyle/>
          <a:p>
            <a:r>
              <a:rPr lang="en-US" b="1" dirty="0" smtClean="0">
                <a:solidFill>
                  <a:srgbClr val="7030A0"/>
                </a:solidFill>
              </a:rPr>
              <a:t>Additional 10% or incremental 2.5%?</a:t>
            </a:r>
            <a:endParaRPr lang="en-US" b="1" dirty="0">
              <a:solidFill>
                <a:srgbClr val="7030A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4130625241"/>
              </p:ext>
            </p:extLst>
          </p:nvPr>
        </p:nvGraphicFramePr>
        <p:xfrm>
          <a:off x="1357291" y="4143380"/>
          <a:ext cx="6572296" cy="1629915"/>
        </p:xfrm>
        <a:graphic>
          <a:graphicData uri="http://schemas.openxmlformats.org/drawingml/2006/table">
            <a:tbl>
              <a:tblPr firstRow="1" bandRow="1">
                <a:tableStyleId>{ED083AE6-46FA-4A59-8FB0-9F97EB10719F}</a:tableStyleId>
              </a:tblPr>
              <a:tblGrid>
                <a:gridCol w="1230283"/>
                <a:gridCol w="1780671"/>
                <a:gridCol w="1780671"/>
                <a:gridCol w="1780671"/>
              </a:tblGrid>
              <a:tr h="715516">
                <a:tc>
                  <a:txBody>
                    <a:bodyPr/>
                    <a:lstStyle/>
                    <a:p>
                      <a:pPr algn="ctr"/>
                      <a:r>
                        <a:rPr lang="en-US" dirty="0" smtClean="0"/>
                        <a:t>Disputed</a:t>
                      </a:r>
                      <a:r>
                        <a:rPr lang="en-US" baseline="0" dirty="0" smtClean="0"/>
                        <a:t> Amount</a:t>
                      </a:r>
                      <a:endParaRPr lang="en-US" dirty="0"/>
                    </a:p>
                  </a:txBody>
                  <a:tcPr/>
                </a:tc>
                <a:tc>
                  <a:txBody>
                    <a:bodyPr/>
                    <a:lstStyle/>
                    <a:p>
                      <a:pPr algn="ctr"/>
                      <a:r>
                        <a:rPr lang="en-US" dirty="0" smtClean="0"/>
                        <a:t>Duty</a:t>
                      </a:r>
                      <a:endParaRPr lang="en-US" dirty="0"/>
                    </a:p>
                  </a:txBody>
                  <a:tcPr/>
                </a:tc>
                <a:tc>
                  <a:txBody>
                    <a:bodyPr/>
                    <a:lstStyle/>
                    <a:p>
                      <a:pPr algn="ctr"/>
                      <a:r>
                        <a:rPr lang="en-US" dirty="0" smtClean="0"/>
                        <a:t>Duty and Penalty</a:t>
                      </a:r>
                      <a:endParaRPr lang="en-US" dirty="0"/>
                    </a:p>
                  </a:txBody>
                  <a:tcPr/>
                </a:tc>
                <a:tc>
                  <a:txBody>
                    <a:bodyPr/>
                    <a:lstStyle/>
                    <a:p>
                      <a:pPr algn="ctr"/>
                      <a:r>
                        <a:rPr lang="en-US" dirty="0" smtClean="0"/>
                        <a:t>Penalty</a:t>
                      </a:r>
                      <a:endParaRPr lang="en-US" dirty="0"/>
                    </a:p>
                  </a:txBody>
                  <a:tcPr/>
                </a:tc>
              </a:tr>
              <a:tr h="715516">
                <a:tc>
                  <a:txBody>
                    <a:bodyPr/>
                    <a:lstStyle/>
                    <a:p>
                      <a:pPr algn="ctr"/>
                      <a:r>
                        <a:rPr lang="en-US" dirty="0" smtClean="0"/>
                        <a:t>Amount to be deposited</a:t>
                      </a:r>
                      <a:endParaRPr lang="en-US" dirty="0"/>
                    </a:p>
                  </a:txBody>
                  <a:tcPr/>
                </a:tc>
                <a:tc gridSpan="2">
                  <a:txBody>
                    <a:bodyPr/>
                    <a:lstStyle/>
                    <a:p>
                      <a:pPr algn="ctr"/>
                      <a:endParaRPr lang="en-US" dirty="0" smtClean="0"/>
                    </a:p>
                    <a:p>
                      <a:pPr algn="ctr"/>
                      <a:r>
                        <a:rPr lang="en-US" dirty="0" smtClean="0"/>
                        <a:t>% of Duty Amount</a:t>
                      </a:r>
                      <a:endParaRPr lang="en-US" dirty="0"/>
                    </a:p>
                  </a:txBody>
                  <a:tcPr/>
                </a:tc>
                <a:tc hMerge="1">
                  <a:txBody>
                    <a:bodyPr/>
                    <a:lstStyle/>
                    <a:p>
                      <a:endParaRPr lang="en-US" dirty="0"/>
                    </a:p>
                  </a:txBody>
                  <a:tcPr/>
                </a:tc>
                <a:tc>
                  <a:txBody>
                    <a:bodyPr/>
                    <a:lstStyle/>
                    <a:p>
                      <a:pPr algn="ctr"/>
                      <a:r>
                        <a:rPr lang="en-US" dirty="0" smtClean="0"/>
                        <a:t>% of Penalty Amount</a:t>
                      </a:r>
                      <a:endParaRPr lang="en-US" dirty="0"/>
                    </a:p>
                  </a:txBody>
                  <a:tcPr/>
                </a:tc>
              </a:tr>
            </a:tbl>
          </a:graphicData>
        </a:graphic>
      </p:graphicFrame>
      <p:sp>
        <p:nvSpPr>
          <p:cNvPr id="10" name="TextBox 9"/>
          <p:cNvSpPr txBox="1"/>
          <p:nvPr/>
        </p:nvSpPr>
        <p:spPr>
          <a:xfrm>
            <a:off x="1071538" y="3643314"/>
            <a:ext cx="7358114" cy="369332"/>
          </a:xfrm>
          <a:prstGeom prst="rect">
            <a:avLst/>
          </a:prstGeom>
          <a:noFill/>
        </p:spPr>
        <p:txBody>
          <a:bodyPr wrap="square" rtlCol="0">
            <a:spAutoFit/>
          </a:bodyPr>
          <a:lstStyle/>
          <a:p>
            <a:r>
              <a:rPr lang="en-US" b="1" dirty="0" smtClean="0">
                <a:solidFill>
                  <a:srgbClr val="7030A0"/>
                </a:solidFill>
              </a:rPr>
              <a:t>Subject to maximum of Rs. 10 </a:t>
            </a:r>
            <a:r>
              <a:rPr lang="en-US" b="1" dirty="0" err="1" smtClean="0">
                <a:solidFill>
                  <a:srgbClr val="7030A0"/>
                </a:solidFill>
              </a:rPr>
              <a:t>Crores</a:t>
            </a:r>
            <a:endParaRPr lang="en-US" b="1" dirty="0">
              <a:solidFill>
                <a:srgbClr val="7030A0"/>
              </a:solidFill>
            </a:endParaRPr>
          </a:p>
        </p:txBody>
      </p:sp>
    </p:spTree>
    <p:extLst>
      <p:ext uri="{BB962C8B-B14F-4D97-AF65-F5344CB8AC3E}">
        <p14:creationId xmlns:p14="http://schemas.microsoft.com/office/powerpoint/2010/main" val="29971057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Pre-Deposit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Appeal to CESTAT</a:t>
            </a:r>
          </a:p>
          <a:p>
            <a:pPr lvl="1"/>
            <a:r>
              <a:rPr lang="en-US" dirty="0" smtClean="0"/>
              <a:t>Pre-deposit of which amount?</a:t>
            </a:r>
          </a:p>
          <a:p>
            <a:pPr lvl="2"/>
            <a:r>
              <a:rPr lang="en-US" dirty="0" smtClean="0"/>
              <a:t>Duty and Penalty in OIO?</a:t>
            </a:r>
          </a:p>
          <a:p>
            <a:pPr lvl="2"/>
            <a:r>
              <a:rPr lang="en-US" dirty="0" smtClean="0"/>
              <a:t>Duty and Penalty as per order of </a:t>
            </a:r>
            <a:r>
              <a:rPr lang="en-US" dirty="0" err="1" smtClean="0"/>
              <a:t>Comissioner</a:t>
            </a:r>
            <a:r>
              <a:rPr lang="en-US" dirty="0" smtClean="0"/>
              <a:t>(A)?</a:t>
            </a:r>
          </a:p>
          <a:p>
            <a:pPr lvl="3"/>
            <a:r>
              <a:rPr lang="en-US" dirty="0" smtClean="0"/>
              <a:t>It need not be the same as levied under OIO</a:t>
            </a:r>
          </a:p>
          <a:p>
            <a:r>
              <a:rPr lang="en-US" dirty="0" smtClean="0"/>
              <a:t>% of Penalties</a:t>
            </a:r>
          </a:p>
          <a:p>
            <a:pPr lvl="1"/>
            <a:r>
              <a:rPr lang="en-US" dirty="0" smtClean="0"/>
              <a:t>Levied under only one section?</a:t>
            </a:r>
          </a:p>
          <a:p>
            <a:pPr lvl="1"/>
            <a:r>
              <a:rPr lang="en-US" dirty="0" smtClean="0"/>
              <a:t>Aggregate of penalties levied!</a:t>
            </a:r>
          </a:p>
          <a:p>
            <a:endParaRPr lang="en-US" dirty="0" smtClean="0"/>
          </a:p>
          <a:p>
            <a:r>
              <a:rPr lang="en-US" dirty="0" smtClean="0"/>
              <a:t>If short payment?</a:t>
            </a:r>
          </a:p>
          <a:p>
            <a:pPr lvl="1"/>
            <a:r>
              <a:rPr lang="en-US" dirty="0" smtClean="0"/>
              <a:t>Appeal liable for rejection</a:t>
            </a:r>
          </a:p>
          <a:p>
            <a:endParaRPr lang="en-US" dirty="0" smtClean="0"/>
          </a:p>
          <a:p>
            <a:r>
              <a:rPr lang="en-US" dirty="0" smtClean="0"/>
              <a:t>Pre-Deposit for cases before FA 2014</a:t>
            </a:r>
          </a:p>
          <a:p>
            <a:pPr lvl="1"/>
            <a:r>
              <a:rPr lang="en-US" dirty="0" smtClean="0"/>
              <a:t>Provisions won’t be applicable for stay/appeal cases filed before FA 2014 </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31</a:t>
            </a:fld>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ultiply 8"/>
          <p:cNvSpPr/>
          <p:nvPr/>
        </p:nvSpPr>
        <p:spPr>
          <a:xfrm>
            <a:off x="4429124" y="3357562"/>
            <a:ext cx="1428760" cy="357190"/>
          </a:xfrm>
          <a:prstGeom prst="mathMultiply">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Title 1"/>
          <p:cNvSpPr>
            <a:spLocks noGrp="1"/>
          </p:cNvSpPr>
          <p:nvPr>
            <p:ph type="title"/>
          </p:nvPr>
        </p:nvSpPr>
        <p:spPr/>
        <p:txBody>
          <a:bodyPr/>
          <a:lstStyle/>
          <a:p>
            <a:r>
              <a:rPr lang="en-US" dirty="0" smtClean="0"/>
              <a:t>Payment made during Investigation</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32</a:t>
            </a:fld>
            <a:endParaRPr lang="en-US"/>
          </a:p>
        </p:txBody>
      </p:sp>
      <p:cxnSp>
        <p:nvCxnSpPr>
          <p:cNvPr id="8" name="Straight Arrow Connector 7"/>
          <p:cNvCxnSpPr/>
          <p:nvPr/>
        </p:nvCxnSpPr>
        <p:spPr>
          <a:xfrm>
            <a:off x="5857884" y="2643182"/>
            <a:ext cx="500066" cy="158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0" name="Equal 9"/>
          <p:cNvSpPr/>
          <p:nvPr/>
        </p:nvSpPr>
        <p:spPr>
          <a:xfrm>
            <a:off x="4357686" y="4214818"/>
            <a:ext cx="642942" cy="357190"/>
          </a:xfrm>
          <a:prstGeom prst="mathEqual">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3" name="Content Placeholder 2"/>
          <p:cNvSpPr>
            <a:spLocks noGrp="1"/>
          </p:cNvSpPr>
          <p:nvPr>
            <p:ph idx="1"/>
          </p:nvPr>
        </p:nvSpPr>
        <p:spPr/>
        <p:txBody>
          <a:bodyPr/>
          <a:lstStyle/>
          <a:p>
            <a:r>
              <a:rPr lang="en-US" dirty="0" smtClean="0"/>
              <a:t>Will payment made during investigation or Audit prior to filling of appeal be considered to be deposit u/s 35F?</a:t>
            </a:r>
          </a:p>
          <a:p>
            <a:endParaRPr lang="en-US" dirty="0" smtClean="0"/>
          </a:p>
          <a:p>
            <a:r>
              <a:rPr lang="en-US" dirty="0" smtClean="0"/>
              <a:t>Amount paid during investigation/audit           </a:t>
            </a:r>
            <a:r>
              <a:rPr lang="en-US" dirty="0" smtClean="0">
                <a:solidFill>
                  <a:srgbClr val="C54DBC"/>
                </a:solidFill>
              </a:rPr>
              <a:t>Deposits</a:t>
            </a:r>
          </a:p>
          <a:p>
            <a:endParaRPr lang="en-US" dirty="0" smtClean="0"/>
          </a:p>
          <a:p>
            <a:r>
              <a:rPr lang="en-US" dirty="0" smtClean="0"/>
              <a:t>Amounts paid over and above Deposits</a:t>
            </a:r>
          </a:p>
          <a:p>
            <a:endParaRPr lang="en-US" dirty="0" smtClean="0"/>
          </a:p>
          <a:p>
            <a:r>
              <a:rPr lang="en-US" dirty="0" smtClean="0"/>
              <a:t>Date of payment as deposit           date of filling of Appeal</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recovery be initiated if pre-deposit made?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Assessee</a:t>
            </a:r>
            <a:r>
              <a:rPr lang="en-US" dirty="0" smtClean="0"/>
              <a:t> appealed and paid pre-deposit</a:t>
            </a:r>
          </a:p>
          <a:p>
            <a:r>
              <a:rPr lang="en-US" dirty="0" smtClean="0"/>
              <a:t>DGCIE</a:t>
            </a:r>
          </a:p>
          <a:p>
            <a:pPr lvl="1"/>
            <a:r>
              <a:rPr lang="en-US" dirty="0" smtClean="0"/>
              <a:t>Letter to Bankers of </a:t>
            </a:r>
            <a:r>
              <a:rPr lang="en-US" dirty="0" err="1" smtClean="0"/>
              <a:t>assessee</a:t>
            </a:r>
            <a:r>
              <a:rPr lang="en-US" dirty="0" smtClean="0"/>
              <a:t> to remit the amounts from the Bank</a:t>
            </a:r>
          </a:p>
          <a:p>
            <a:r>
              <a:rPr lang="en-US" dirty="0" smtClean="0"/>
              <a:t>Held:</a:t>
            </a:r>
          </a:p>
          <a:p>
            <a:pPr lvl="1"/>
            <a:r>
              <a:rPr lang="en-US" dirty="0" smtClean="0"/>
              <a:t>Dy. Director of DGCIE seems to be beyond the scope of law</a:t>
            </a:r>
          </a:p>
          <a:p>
            <a:pPr lvl="1"/>
            <a:r>
              <a:rPr lang="en-US" dirty="0" smtClean="0"/>
              <a:t>No need to freeze the amount as long as appeal is pending before Tribunal</a:t>
            </a:r>
          </a:p>
          <a:p>
            <a:pPr lvl="2"/>
            <a:r>
              <a:rPr lang="en-US" i="1" dirty="0" smtClean="0"/>
              <a:t>Kala Mines &amp; Minerals v. Comr. 2015 (38) STR 208 (Tri-Mum)</a:t>
            </a:r>
            <a:endParaRPr lang="en-US" dirty="0" smtClean="0"/>
          </a:p>
          <a:p>
            <a:endParaRPr lang="en-US" dirty="0" smtClean="0"/>
          </a:p>
          <a:p>
            <a:r>
              <a:rPr lang="en-US" dirty="0" smtClean="0"/>
              <a:t>No coercive measures of recovery of the balance amount</a:t>
            </a:r>
          </a:p>
          <a:p>
            <a:pPr lvl="1"/>
            <a:r>
              <a:rPr lang="en-US" dirty="0" smtClean="0"/>
              <a:t>Proof of payment if the stipulated amount as pre-deposit</a:t>
            </a:r>
          </a:p>
          <a:p>
            <a:pPr lvl="1"/>
            <a:r>
              <a:rPr lang="en-US" dirty="0" smtClean="0"/>
              <a:t>Copy of appeal memo filed</a:t>
            </a:r>
          </a:p>
          <a:p>
            <a:endParaRPr lang="en-US" dirty="0" smtClean="0"/>
          </a:p>
          <a:p>
            <a:r>
              <a:rPr lang="en-US" dirty="0" smtClean="0"/>
              <a:t>Recovery action can be initiated only after disposal of the case in favor of Department</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33</a:t>
            </a:fld>
            <a:endParaRPr lang="en-US"/>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separate stay application required?</a:t>
            </a:r>
            <a:endParaRPr lang="en-US" dirty="0"/>
          </a:p>
        </p:txBody>
      </p:sp>
      <p:sp>
        <p:nvSpPr>
          <p:cNvPr id="3" name="Content Placeholder 2"/>
          <p:cNvSpPr>
            <a:spLocks noGrp="1"/>
          </p:cNvSpPr>
          <p:nvPr>
            <p:ph idx="1"/>
          </p:nvPr>
        </p:nvSpPr>
        <p:spPr/>
        <p:txBody>
          <a:bodyPr/>
          <a:lstStyle/>
          <a:p>
            <a:r>
              <a:rPr lang="en-US" dirty="0" smtClean="0"/>
              <a:t>Once pre-deposit has been made, no separate stay application is required</a:t>
            </a:r>
          </a:p>
          <a:p>
            <a:pPr lvl="1"/>
            <a:r>
              <a:rPr lang="en-US" i="1" dirty="0" err="1" smtClean="0"/>
              <a:t>Itc</a:t>
            </a:r>
            <a:r>
              <a:rPr lang="en-US" i="1" dirty="0" smtClean="0"/>
              <a:t> </a:t>
            </a:r>
            <a:r>
              <a:rPr lang="en-US" i="1" dirty="0" err="1" smtClean="0"/>
              <a:t>Infotech</a:t>
            </a:r>
            <a:r>
              <a:rPr lang="en-US" i="1" dirty="0" smtClean="0"/>
              <a:t> India Ltd vs. Comr. of Customs, Ban.  2014 (310) ELT 304 (Tri.-Ban)</a:t>
            </a:r>
            <a:endParaRPr lang="en-US" i="1"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34</a:t>
            </a:fld>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of mandatory pre-deposit</a:t>
            </a:r>
            <a:endParaRPr lang="en-US" dirty="0"/>
          </a:p>
        </p:txBody>
      </p:sp>
      <p:sp>
        <p:nvSpPr>
          <p:cNvPr id="3" name="Content Placeholder 2"/>
          <p:cNvSpPr>
            <a:spLocks noGrp="1"/>
          </p:cNvSpPr>
          <p:nvPr>
            <p:ph idx="1"/>
          </p:nvPr>
        </p:nvSpPr>
        <p:spPr/>
        <p:txBody>
          <a:bodyPr/>
          <a:lstStyle/>
          <a:p>
            <a:r>
              <a:rPr lang="en-IN" dirty="0"/>
              <a:t>W</a:t>
            </a:r>
            <a:r>
              <a:rPr lang="en-IN" dirty="0" smtClean="0"/>
              <a:t>hether </a:t>
            </a:r>
            <a:r>
              <a:rPr lang="en-IN" dirty="0"/>
              <a:t>mandatory pre-deposit can be paid through CENVAT Credit or </a:t>
            </a:r>
            <a:r>
              <a:rPr lang="en-IN" dirty="0" smtClean="0"/>
              <a:t>not</a:t>
            </a:r>
            <a:r>
              <a:rPr lang="en-IN" dirty="0"/>
              <a:t>?</a:t>
            </a:r>
            <a:endParaRPr lang="en-IN" dirty="0" smtClean="0"/>
          </a:p>
          <a:p>
            <a:endParaRPr lang="en-IN" dirty="0"/>
          </a:p>
          <a:p>
            <a:pPr marL="0" indent="0">
              <a:buNone/>
            </a:pPr>
            <a:endParaRPr lang="en-US" i="1" dirty="0" smtClean="0"/>
          </a:p>
          <a:p>
            <a:pPr marL="0" indent="0">
              <a:buNone/>
            </a:pPr>
            <a:endParaRPr lang="en-US" i="1" dirty="0"/>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35</a:t>
            </a:fld>
            <a:endParaRPr lang="en-US"/>
          </a:p>
        </p:txBody>
      </p:sp>
      <p:graphicFrame>
        <p:nvGraphicFramePr>
          <p:cNvPr id="7" name="Diagram 6"/>
          <p:cNvGraphicFramePr/>
          <p:nvPr/>
        </p:nvGraphicFramePr>
        <p:xfrm>
          <a:off x="1643042" y="1857364"/>
          <a:ext cx="5286412" cy="3429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857224" y="5000636"/>
            <a:ext cx="7429552" cy="1477328"/>
          </a:xfrm>
          <a:prstGeom prst="rect">
            <a:avLst/>
          </a:prstGeom>
          <a:noFill/>
        </p:spPr>
        <p:txBody>
          <a:bodyPr wrap="square" rtlCol="0">
            <a:spAutoFit/>
          </a:bodyPr>
          <a:lstStyle/>
          <a:p>
            <a:r>
              <a:rPr lang="en-US" b="1" i="1" dirty="0" smtClean="0"/>
              <a:t>- CESTAT Circular</a:t>
            </a:r>
          </a:p>
          <a:p>
            <a:r>
              <a:rPr lang="en-US" i="1" dirty="0" smtClean="0"/>
              <a:t>- </a:t>
            </a:r>
            <a:r>
              <a:rPr lang="en-US" i="1" dirty="0" err="1" smtClean="0"/>
              <a:t>Akshay</a:t>
            </a:r>
            <a:r>
              <a:rPr lang="en-US" i="1" dirty="0" smtClean="0"/>
              <a:t> Steel Works (P.) Ltd. v. Union of India 2013 37 taxmann.com 41 (Jar.)</a:t>
            </a:r>
          </a:p>
          <a:p>
            <a:r>
              <a:rPr lang="en-US" i="1" dirty="0" smtClean="0"/>
              <a:t>- </a:t>
            </a:r>
            <a:r>
              <a:rPr lang="en-US" i="1" dirty="0" err="1" smtClean="0"/>
              <a:t>Ballapur</a:t>
            </a:r>
            <a:r>
              <a:rPr lang="en-US" i="1" dirty="0" smtClean="0"/>
              <a:t> Industries Ltd. V.C.C.E., C. &amp; Service tax, BBSR-I 2010 (254) E.L.T. 528 (Tri. - Kolkata)</a:t>
            </a:r>
          </a:p>
          <a:p>
            <a:endParaRPr lang="en-US" i="1" dirty="0"/>
          </a:p>
        </p:txBody>
      </p:sp>
    </p:spTree>
    <p:extLst>
      <p:ext uri="{BB962C8B-B14F-4D97-AF65-F5344CB8AC3E}">
        <p14:creationId xmlns:p14="http://schemas.microsoft.com/office/powerpoint/2010/main" val="74295360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 of Pre Deposits</a:t>
            </a:r>
            <a:endParaRPr lang="en-US" dirty="0"/>
          </a:p>
        </p:txBody>
      </p:sp>
      <p:sp>
        <p:nvSpPr>
          <p:cNvPr id="3" name="Content Placeholder 2"/>
          <p:cNvSpPr>
            <a:spLocks noGrp="1"/>
          </p:cNvSpPr>
          <p:nvPr>
            <p:ph idx="1"/>
          </p:nvPr>
        </p:nvSpPr>
        <p:spPr/>
        <p:txBody>
          <a:bodyPr/>
          <a:lstStyle/>
          <a:p>
            <a:r>
              <a:rPr lang="en-US" dirty="0" smtClean="0"/>
              <a:t>Appeal decided in favor of </a:t>
            </a:r>
            <a:r>
              <a:rPr lang="en-US" dirty="0" err="1" smtClean="0"/>
              <a:t>assessee</a:t>
            </a:r>
            <a:endParaRPr lang="en-US" dirty="0" smtClean="0"/>
          </a:p>
          <a:p>
            <a:pPr lvl="1"/>
            <a:r>
              <a:rPr lang="en-US" dirty="0" smtClean="0"/>
              <a:t>Refund of pre-deposit admissible + interest</a:t>
            </a:r>
          </a:p>
          <a:p>
            <a:r>
              <a:rPr lang="en-US" dirty="0" smtClean="0"/>
              <a:t>Pre-deposit is NOT payment of duty</a:t>
            </a:r>
          </a:p>
          <a:p>
            <a:pPr lvl="1"/>
            <a:r>
              <a:rPr lang="en-US" dirty="0" smtClean="0"/>
              <a:t>No time limit 11B of CE or 27 of Customs</a:t>
            </a:r>
          </a:p>
          <a:p>
            <a:r>
              <a:rPr lang="en-US" dirty="0" smtClean="0"/>
              <a:t>Simple Letter for Refund</a:t>
            </a:r>
          </a:p>
          <a:p>
            <a:pPr lvl="1"/>
            <a:r>
              <a:rPr lang="en-US" dirty="0" smtClean="0"/>
              <a:t>To Jurisdictional Assistant/DC/Ass. DC </a:t>
            </a:r>
          </a:p>
          <a:p>
            <a:pPr lvl="1"/>
            <a:r>
              <a:rPr lang="en-US" dirty="0" smtClean="0"/>
              <a:t>Attested </a:t>
            </a:r>
            <a:r>
              <a:rPr lang="en-US" dirty="0" err="1" smtClean="0"/>
              <a:t>xerox</a:t>
            </a:r>
            <a:r>
              <a:rPr lang="en-US" dirty="0" smtClean="0"/>
              <a:t> copy of the order</a:t>
            </a:r>
          </a:p>
          <a:p>
            <a:pPr lvl="1"/>
            <a:r>
              <a:rPr lang="en-US" dirty="0" smtClean="0"/>
              <a:t>Refund within 15 Days</a:t>
            </a:r>
          </a:p>
          <a:p>
            <a:pPr lvl="1"/>
            <a:r>
              <a:rPr lang="en-US" dirty="0" smtClean="0"/>
              <a:t>Irrespective of whether Department challenges or not</a:t>
            </a:r>
          </a:p>
          <a:p>
            <a:pPr lvl="2"/>
            <a:r>
              <a:rPr lang="en-US" dirty="0" smtClean="0"/>
              <a:t>Unless the order is stayed</a:t>
            </a:r>
          </a:p>
          <a:p>
            <a:r>
              <a:rPr lang="en-US" dirty="0" smtClean="0"/>
              <a:t>In case of Remand?</a:t>
            </a:r>
          </a:p>
          <a:p>
            <a:pPr lvl="1"/>
            <a:r>
              <a:rPr lang="en-US" dirty="0" smtClean="0"/>
              <a:t>Refund admissible along with interest</a:t>
            </a:r>
          </a:p>
          <a:p>
            <a:endParaRPr lang="en-US" dirty="0" smtClean="0"/>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Submission</a:t>
            </a:r>
          </a:p>
        </p:txBody>
      </p:sp>
      <p:sp>
        <p:nvSpPr>
          <p:cNvPr id="3" name="Content Placeholder 2"/>
          <p:cNvSpPr>
            <a:spLocks noGrp="1"/>
          </p:cNvSpPr>
          <p:nvPr>
            <p:ph idx="1"/>
          </p:nvPr>
        </p:nvSpPr>
        <p:spPr/>
        <p:txBody>
          <a:bodyPr>
            <a:normAutofit/>
          </a:bodyPr>
          <a:lstStyle/>
          <a:p>
            <a:r>
              <a:rPr lang="en-US" dirty="0"/>
              <a:t>F</a:t>
            </a:r>
            <a:r>
              <a:rPr lang="en-US" dirty="0" smtClean="0"/>
              <a:t>act finding</a:t>
            </a:r>
          </a:p>
          <a:p>
            <a:r>
              <a:rPr lang="en-US" dirty="0" smtClean="0"/>
              <a:t>Judgments-do’s and don</a:t>
            </a:r>
            <a:r>
              <a:rPr lang="fr-FR" dirty="0" smtClean="0"/>
              <a:t>’</a:t>
            </a:r>
            <a:r>
              <a:rPr lang="en-US" dirty="0" smtClean="0"/>
              <a:t>t’s</a:t>
            </a:r>
            <a:endParaRPr lang="en-US" dirty="0"/>
          </a:p>
          <a:p>
            <a:r>
              <a:rPr lang="en-US" dirty="0"/>
              <a:t>M</a:t>
            </a:r>
            <a:r>
              <a:rPr lang="en-US" dirty="0" smtClean="0"/>
              <a:t>arry </a:t>
            </a:r>
            <a:r>
              <a:rPr lang="en-US" dirty="0"/>
              <a:t>the law to the </a:t>
            </a:r>
            <a:r>
              <a:rPr lang="en-US" dirty="0" smtClean="0"/>
              <a:t>facts</a:t>
            </a:r>
          </a:p>
          <a:p>
            <a:r>
              <a:rPr lang="en-US" dirty="0" smtClean="0"/>
              <a:t>Arguments</a:t>
            </a:r>
          </a:p>
          <a:p>
            <a:r>
              <a:rPr lang="en-US" dirty="0" err="1" smtClean="0"/>
              <a:t>Presentability</a:t>
            </a:r>
            <a:endParaRPr lang="en-US" dirty="0"/>
          </a:p>
          <a:p>
            <a:r>
              <a:rPr lang="en-US" dirty="0" smtClean="0"/>
              <a:t>“</a:t>
            </a:r>
            <a:r>
              <a:rPr lang="en-US" dirty="0"/>
              <a:t>context first” writing </a:t>
            </a:r>
            <a:r>
              <a:rPr lang="en-US" dirty="0" smtClean="0"/>
              <a:t>style</a:t>
            </a:r>
          </a:p>
          <a:p>
            <a:r>
              <a:rPr lang="en-US" dirty="0" smtClean="0"/>
              <a:t>Conciseness and clarity</a:t>
            </a:r>
          </a:p>
          <a:p>
            <a:r>
              <a:rPr lang="en-US" dirty="0" smtClean="0"/>
              <a:t>Documentation</a:t>
            </a:r>
            <a:r>
              <a:rPr lang="en-US" dirty="0" smtClean="0"/>
              <a:t> </a:t>
            </a:r>
            <a:endParaRPr lang="en-US" dirty="0" smtClean="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37</a:t>
            </a:fld>
            <a:endParaRPr lang="en-US"/>
          </a:p>
        </p:txBody>
      </p:sp>
    </p:spTree>
    <p:extLst>
      <p:ext uri="{BB962C8B-B14F-4D97-AF65-F5344CB8AC3E}">
        <p14:creationId xmlns:p14="http://schemas.microsoft.com/office/powerpoint/2010/main" val="2385751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Drafting the appeal</a:t>
            </a:r>
            <a:endParaRPr lang="en-US" dirty="0"/>
          </a:p>
        </p:txBody>
      </p:sp>
      <p:sp>
        <p:nvSpPr>
          <p:cNvPr id="3" name="Content Placeholder 2"/>
          <p:cNvSpPr>
            <a:spLocks noGrp="1"/>
          </p:cNvSpPr>
          <p:nvPr>
            <p:ph idx="1"/>
          </p:nvPr>
        </p:nvSpPr>
        <p:spPr/>
        <p:txBody>
          <a:bodyPr/>
          <a:lstStyle/>
          <a:p>
            <a:r>
              <a:rPr lang="en-US" dirty="0" smtClean="0"/>
              <a:t>Record facts in clear manner</a:t>
            </a:r>
          </a:p>
          <a:p>
            <a:r>
              <a:rPr lang="en-US" dirty="0" smtClean="0"/>
              <a:t>List of </a:t>
            </a:r>
            <a:r>
              <a:rPr lang="en-US" dirty="0" smtClean="0"/>
              <a:t>Dates</a:t>
            </a:r>
            <a:endParaRPr lang="en-US" dirty="0" smtClean="0"/>
          </a:p>
          <a:p>
            <a:r>
              <a:rPr lang="en-US" dirty="0" smtClean="0"/>
              <a:t>Proceed chronologically</a:t>
            </a:r>
            <a:r>
              <a:rPr lang="en-US" dirty="0" smtClean="0"/>
              <a:t>- </a:t>
            </a:r>
            <a:r>
              <a:rPr lang="en-US" dirty="0" smtClean="0"/>
              <a:t>facts </a:t>
            </a:r>
          </a:p>
          <a:p>
            <a:r>
              <a:rPr lang="en-US" dirty="0" smtClean="0"/>
              <a:t>Evidence-letters, certificates, invoices, returns etc.</a:t>
            </a:r>
          </a:p>
          <a:p>
            <a:r>
              <a:rPr lang="en-US" dirty="0" smtClean="0"/>
              <a:t>Verify the </a:t>
            </a:r>
            <a:r>
              <a:rPr lang="en-US" dirty="0" smtClean="0"/>
              <a:t>facts</a:t>
            </a:r>
            <a:endParaRPr lang="en-US" dirty="0" smtClean="0"/>
          </a:p>
          <a:p>
            <a:r>
              <a:rPr lang="en-US" dirty="0" smtClean="0"/>
              <a:t>jurisdiction</a:t>
            </a:r>
            <a:r>
              <a:rPr lang="en-US" dirty="0" smtClean="0"/>
              <a:t>, unjust enrichment </a:t>
            </a:r>
            <a:endParaRPr lang="en-US" dirty="0" smtClean="0"/>
          </a:p>
          <a:p>
            <a:r>
              <a:rPr lang="en-US" dirty="0" smtClean="0"/>
              <a:t>Neutrality grounds</a:t>
            </a:r>
            <a:endParaRPr lang="en-US" dirty="0" smtClean="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38</a:t>
            </a:fld>
            <a:endParaRPr lang="en-US"/>
          </a:p>
        </p:txBody>
      </p:sp>
    </p:spTree>
    <p:extLst>
      <p:ext uri="{BB962C8B-B14F-4D97-AF65-F5344CB8AC3E}">
        <p14:creationId xmlns:p14="http://schemas.microsoft.com/office/powerpoint/2010/main" val="4098950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 Fides-Written Submission</a:t>
            </a:r>
            <a:endParaRPr lang="en-US" dirty="0"/>
          </a:p>
        </p:txBody>
      </p:sp>
      <p:sp>
        <p:nvSpPr>
          <p:cNvPr id="3" name="Content Placeholder 2"/>
          <p:cNvSpPr>
            <a:spLocks noGrp="1"/>
          </p:cNvSpPr>
          <p:nvPr>
            <p:ph idx="1"/>
          </p:nvPr>
        </p:nvSpPr>
        <p:spPr/>
        <p:txBody>
          <a:bodyPr/>
          <a:lstStyle/>
          <a:p>
            <a:r>
              <a:rPr lang="en-US" dirty="0" smtClean="0"/>
              <a:t>Defend on basis of: SCN</a:t>
            </a:r>
            <a:br>
              <a:rPr lang="en-US" dirty="0" smtClean="0"/>
            </a:br>
            <a:r>
              <a:rPr lang="en-US" dirty="0" smtClean="0"/>
              <a:t>                                    Factual basis</a:t>
            </a:r>
            <a:br>
              <a:rPr lang="en-US" dirty="0" smtClean="0"/>
            </a:br>
            <a:r>
              <a:rPr lang="en-US" dirty="0" smtClean="0"/>
              <a:t>                                    No option in Service tax available etc.</a:t>
            </a:r>
          </a:p>
          <a:p>
            <a:endParaRPr lang="en-US" dirty="0" smtClean="0"/>
          </a:p>
          <a:p>
            <a:r>
              <a:rPr lang="en-US" dirty="0" smtClean="0"/>
              <a:t>Normally go back to 1.5 years </a:t>
            </a:r>
          </a:p>
          <a:p>
            <a:endParaRPr lang="en-US" dirty="0" smtClean="0"/>
          </a:p>
          <a:p>
            <a:r>
              <a:rPr lang="en-US" dirty="0" smtClean="0"/>
              <a:t>If short payment of tax is proved</a:t>
            </a:r>
          </a:p>
          <a:p>
            <a:endParaRPr lang="en-US" dirty="0" smtClean="0"/>
          </a:p>
          <a:p>
            <a:r>
              <a:rPr lang="en-US" dirty="0" smtClean="0"/>
              <a:t>The period can go up to 5 years</a:t>
            </a:r>
          </a:p>
          <a:p>
            <a:endParaRPr lang="en-US" dirty="0" smtClean="0"/>
          </a:p>
          <a:p>
            <a:r>
              <a:rPr lang="en-US" dirty="0" smtClean="0"/>
              <a:t>It can go up to 100%</a:t>
            </a:r>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39</a:t>
            </a:fld>
            <a:endParaRPr lang="en-US"/>
          </a:p>
        </p:txBody>
      </p:sp>
    </p:spTree>
    <p:extLst>
      <p:ext uri="{BB962C8B-B14F-4D97-AF65-F5344CB8AC3E}">
        <p14:creationId xmlns:p14="http://schemas.microsoft.com/office/powerpoint/2010/main" val="980021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of Appeal</a:t>
            </a:r>
            <a:endParaRPr lang="en-US" dirty="0"/>
          </a:p>
        </p:txBody>
      </p:sp>
      <p:sp>
        <p:nvSpPr>
          <p:cNvPr id="3" name="Content Placeholder 2"/>
          <p:cNvSpPr>
            <a:spLocks noGrp="1"/>
          </p:cNvSpPr>
          <p:nvPr>
            <p:ph idx="1"/>
          </p:nvPr>
        </p:nvSpPr>
        <p:spPr/>
        <p:txBody>
          <a:bodyPr/>
          <a:lstStyle/>
          <a:p>
            <a:r>
              <a:rPr lang="en-US" dirty="0" smtClean="0"/>
              <a:t>Right of appeal is neither a natural right nor an inherent right</a:t>
            </a:r>
          </a:p>
          <a:p>
            <a:pPr lvl="1"/>
            <a:r>
              <a:rPr lang="en-US" dirty="0" smtClean="0"/>
              <a:t>Smt. </a:t>
            </a:r>
            <a:r>
              <a:rPr lang="en-US" dirty="0" err="1" smtClean="0"/>
              <a:t>GangaBai</a:t>
            </a:r>
            <a:r>
              <a:rPr lang="en-US" dirty="0" smtClean="0"/>
              <a:t> v. Vijay Kumar AIR 1974 SC 1126</a:t>
            </a:r>
          </a:p>
          <a:p>
            <a:endParaRPr lang="en-US" dirty="0" smtClean="0"/>
          </a:p>
          <a:p>
            <a:r>
              <a:rPr lang="en-US" dirty="0" smtClean="0"/>
              <a:t>Merely because right to an appeal is not provided in a statue , it does not render a Statute constitutionally invalid</a:t>
            </a:r>
          </a:p>
          <a:p>
            <a:pPr lvl="1"/>
            <a:r>
              <a:rPr lang="en-US" dirty="0" smtClean="0"/>
              <a:t>However, the party will have a remedy to approach HC or SC under Article 136 of Constitution</a:t>
            </a:r>
          </a:p>
          <a:p>
            <a:pPr lvl="2"/>
            <a:r>
              <a:rPr lang="en-US" dirty="0" err="1" smtClean="0"/>
              <a:t>Jamshed</a:t>
            </a:r>
            <a:r>
              <a:rPr lang="en-US" dirty="0" smtClean="0"/>
              <a:t> N. </a:t>
            </a:r>
            <a:r>
              <a:rPr lang="en-US" dirty="0" err="1" smtClean="0"/>
              <a:t>Guzdar</a:t>
            </a:r>
            <a:r>
              <a:rPr lang="en-US" dirty="0" smtClean="0"/>
              <a:t> v. State of Maharashtra AIR 2005 SC 862 (5 member constitution bench)</a:t>
            </a:r>
          </a:p>
          <a:p>
            <a:endParaRPr lang="en-US" dirty="0" smtClean="0"/>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Arguing in the Court</a:t>
            </a:r>
            <a:endParaRPr lang="en-US" dirty="0"/>
          </a:p>
        </p:txBody>
      </p:sp>
      <p:sp>
        <p:nvSpPr>
          <p:cNvPr id="3" name="Content Placeholder 2"/>
          <p:cNvSpPr>
            <a:spLocks noGrp="1"/>
          </p:cNvSpPr>
          <p:nvPr>
            <p:ph idx="1"/>
          </p:nvPr>
        </p:nvSpPr>
        <p:spPr/>
        <p:txBody>
          <a:bodyPr/>
          <a:lstStyle/>
          <a:p>
            <a:r>
              <a:rPr lang="en-US" dirty="0" smtClean="0"/>
              <a:t>Clear understanding of the fact</a:t>
            </a:r>
          </a:p>
          <a:p>
            <a:r>
              <a:rPr lang="en-US" dirty="0" smtClean="0"/>
              <a:t>Speed v. Details</a:t>
            </a:r>
          </a:p>
          <a:p>
            <a:r>
              <a:rPr lang="en-US" dirty="0" smtClean="0"/>
              <a:t>Promptness in response</a:t>
            </a:r>
          </a:p>
          <a:p>
            <a:r>
              <a:rPr lang="en-US" dirty="0" smtClean="0"/>
              <a:t>Judging the Judge</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40</a:t>
            </a:fld>
            <a:endParaRPr lang="en-US"/>
          </a:p>
        </p:txBody>
      </p:sp>
    </p:spTree>
    <p:extLst>
      <p:ext uri="{BB962C8B-B14F-4D97-AF65-F5344CB8AC3E}">
        <p14:creationId xmlns:p14="http://schemas.microsoft.com/office/powerpoint/2010/main" val="9204735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CESTAT –Dress Code</a:t>
            </a:r>
            <a:endParaRPr lang="en-US" dirty="0"/>
          </a:p>
        </p:txBody>
      </p:sp>
      <p:sp>
        <p:nvSpPr>
          <p:cNvPr id="3" name="Content Placeholder 2"/>
          <p:cNvSpPr>
            <a:spLocks noGrp="1"/>
          </p:cNvSpPr>
          <p:nvPr>
            <p:ph idx="1"/>
          </p:nvPr>
        </p:nvSpPr>
        <p:spPr/>
        <p:txBody>
          <a:bodyPr/>
          <a:lstStyle/>
          <a:p>
            <a:r>
              <a:rPr lang="en-US" dirty="0" smtClean="0"/>
              <a:t>Dress for the parties: Every authorized representative other than a relative or regular employee of a party shall appear before the tribunal in his professional dress, if any, and if there is no such dress-</a:t>
            </a:r>
            <a:br>
              <a:rPr lang="en-US" dirty="0" smtClean="0"/>
            </a:br>
            <a:r>
              <a:rPr lang="en-US" dirty="0" smtClean="0"/>
              <a:t>(</a:t>
            </a:r>
            <a:r>
              <a:rPr lang="en-US" dirty="0" err="1" smtClean="0"/>
              <a:t>i</a:t>
            </a:r>
            <a:r>
              <a:rPr lang="en-US" dirty="0" smtClean="0"/>
              <a:t>) if a male, in a closed collar black coat, or in an open-collared black coat, white shirt and black tie; or </a:t>
            </a:r>
            <a:r>
              <a:rPr lang="en-US" dirty="0"/>
              <a:t/>
            </a:r>
            <a:br>
              <a:rPr lang="en-US" dirty="0"/>
            </a:br>
            <a:r>
              <a:rPr lang="en-US" dirty="0" smtClean="0"/>
              <a:t>(ii) if a female, in a black coat over a white sari or any other white dress</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41</a:t>
            </a:fld>
            <a:endParaRPr lang="en-US"/>
          </a:p>
        </p:txBody>
      </p:sp>
    </p:spTree>
    <p:extLst>
      <p:ext uri="{BB962C8B-B14F-4D97-AF65-F5344CB8AC3E}">
        <p14:creationId xmlns:p14="http://schemas.microsoft.com/office/powerpoint/2010/main" val="426460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Attachments and other requirements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What are the attachments &amp; other essential requirements for filling Appeal </a:t>
            </a:r>
            <a:r>
              <a:rPr lang="en-US" dirty="0" smtClean="0"/>
              <a:t>with </a:t>
            </a:r>
            <a:r>
              <a:rPr lang="en-US" dirty="0"/>
              <a:t>CESTAT</a:t>
            </a:r>
            <a:r>
              <a:rPr lang="en-US" dirty="0" smtClean="0"/>
              <a:t>?</a:t>
            </a:r>
          </a:p>
          <a:p>
            <a:endParaRPr lang="en-US" dirty="0"/>
          </a:p>
          <a:p>
            <a:pPr marL="0" indent="0">
              <a:buNone/>
            </a:pPr>
            <a:r>
              <a:rPr lang="en-US" dirty="0"/>
              <a:t>1</a:t>
            </a:r>
            <a:r>
              <a:rPr lang="en-US" dirty="0" smtClean="0"/>
              <a:t>.  </a:t>
            </a:r>
            <a:r>
              <a:rPr lang="en-US" dirty="0"/>
              <a:t>Duly Filed </a:t>
            </a:r>
            <a:r>
              <a:rPr lang="en-US" dirty="0" smtClean="0"/>
              <a:t>ST5 in </a:t>
            </a:r>
            <a:r>
              <a:rPr lang="en-US" dirty="0"/>
              <a:t>Four </a:t>
            </a:r>
            <a:r>
              <a:rPr lang="en-US" dirty="0" smtClean="0"/>
              <a:t>copies;</a:t>
            </a:r>
          </a:p>
          <a:p>
            <a:pPr marL="0" indent="0">
              <a:buNone/>
            </a:pPr>
            <a:r>
              <a:rPr lang="en-US" dirty="0" smtClean="0"/>
              <a:t>2</a:t>
            </a:r>
            <a:r>
              <a:rPr lang="en-US" dirty="0"/>
              <a:t>. </a:t>
            </a:r>
            <a:r>
              <a:rPr lang="en-US" dirty="0" smtClean="0"/>
              <a:t> Paper </a:t>
            </a:r>
            <a:r>
              <a:rPr lang="en-US" dirty="0"/>
              <a:t>book should be indexed and serially numbered;</a:t>
            </a:r>
          </a:p>
          <a:p>
            <a:pPr marL="0" indent="0">
              <a:buNone/>
            </a:pPr>
            <a:r>
              <a:rPr lang="en-US" dirty="0"/>
              <a:t>3. </a:t>
            </a:r>
            <a:r>
              <a:rPr lang="en-US" dirty="0" smtClean="0"/>
              <a:t> Stick </a:t>
            </a:r>
            <a:r>
              <a:rPr lang="en-US" dirty="0"/>
              <a:t>Court Stamp Fee of Rs.5 on Form ST5;</a:t>
            </a:r>
          </a:p>
          <a:p>
            <a:pPr marL="0" indent="0">
              <a:buNone/>
            </a:pPr>
            <a:r>
              <a:rPr lang="en-US" dirty="0"/>
              <a:t>4. </a:t>
            </a:r>
            <a:r>
              <a:rPr lang="en-US" dirty="0" smtClean="0"/>
              <a:t> Power </a:t>
            </a:r>
            <a:r>
              <a:rPr lang="en-US" dirty="0"/>
              <a:t>of Attorney in Original in favour of council to represent the matter;</a:t>
            </a:r>
          </a:p>
          <a:p>
            <a:pPr marL="0" indent="0">
              <a:buNone/>
            </a:pPr>
            <a:r>
              <a:rPr lang="en-US" dirty="0"/>
              <a:t>5. </a:t>
            </a:r>
            <a:r>
              <a:rPr lang="en-US" dirty="0" smtClean="0"/>
              <a:t> Copy </a:t>
            </a:r>
            <a:r>
              <a:rPr lang="en-US" dirty="0"/>
              <a:t>of Order In Appeal in Original or certified copy by i.e. Order against which appeal is preferred;</a:t>
            </a:r>
          </a:p>
          <a:p>
            <a:pPr marL="0" indent="0">
              <a:buNone/>
            </a:pPr>
            <a:r>
              <a:rPr lang="en-US" dirty="0"/>
              <a:t>6. </a:t>
            </a:r>
            <a:r>
              <a:rPr lang="en-US" dirty="0" smtClean="0"/>
              <a:t> Copy </a:t>
            </a:r>
            <a:r>
              <a:rPr lang="en-US" dirty="0"/>
              <a:t>of Order In Original i.e. Order passed by Adjudicating Authority, if different from Order in Appeal;</a:t>
            </a:r>
          </a:p>
          <a:p>
            <a:pPr marL="0" indent="0">
              <a:buNone/>
            </a:pPr>
            <a:r>
              <a:rPr lang="en-US" dirty="0"/>
              <a:t>7. </a:t>
            </a:r>
            <a:r>
              <a:rPr lang="en-US" dirty="0" smtClean="0"/>
              <a:t> Draft </a:t>
            </a:r>
            <a:r>
              <a:rPr lang="en-US" dirty="0"/>
              <a:t>as Fee of filling appeal in favour or “Assistant Registrar, CESTAT </a:t>
            </a:r>
            <a:r>
              <a:rPr lang="en-US" dirty="0" smtClean="0"/>
              <a:t>_____”</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42</a:t>
            </a:fld>
            <a:endParaRPr lang="en-US"/>
          </a:p>
        </p:txBody>
      </p:sp>
    </p:spTree>
    <p:extLst>
      <p:ext uri="{BB962C8B-B14F-4D97-AF65-F5344CB8AC3E}">
        <p14:creationId xmlns:p14="http://schemas.microsoft.com/office/powerpoint/2010/main" val="2964887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of appeal in wrong place</a:t>
            </a:r>
            <a:endParaRPr lang="en-US" dirty="0"/>
          </a:p>
        </p:txBody>
      </p:sp>
      <p:sp>
        <p:nvSpPr>
          <p:cNvPr id="3" name="Content Placeholder 2"/>
          <p:cNvSpPr>
            <a:spLocks noGrp="1"/>
          </p:cNvSpPr>
          <p:nvPr>
            <p:ph idx="1"/>
          </p:nvPr>
        </p:nvSpPr>
        <p:spPr/>
        <p:txBody>
          <a:bodyPr/>
          <a:lstStyle/>
          <a:p>
            <a:r>
              <a:rPr lang="en-US" dirty="0" smtClean="0"/>
              <a:t>Filed appeal in office of the Commissioner (Administration) instead of office of the Commissioner (Appeal).</a:t>
            </a:r>
          </a:p>
          <a:p>
            <a:r>
              <a:rPr lang="en-US" dirty="0" smtClean="0"/>
              <a:t>Apparent realization of the error </a:t>
            </a:r>
          </a:p>
          <a:p>
            <a:r>
              <a:rPr lang="en-US" dirty="0" smtClean="0"/>
              <a:t>Realization only when department started  ,only when the department started pressing for paying the adjudication dues </a:t>
            </a:r>
          </a:p>
          <a:p>
            <a:r>
              <a:rPr lang="en-US" dirty="0" smtClean="0"/>
              <a:t>Approach to the High Court for re-direction</a:t>
            </a:r>
          </a:p>
          <a:p>
            <a:r>
              <a:rPr lang="en-US" dirty="0" smtClean="0"/>
              <a:t>Transfer the appeal and stay petition to the Commissioner (Appeal)</a:t>
            </a:r>
          </a:p>
          <a:p>
            <a:r>
              <a:rPr lang="en-US" dirty="0" smtClean="0"/>
              <a:t>Prayer allowed by High Court</a:t>
            </a:r>
          </a:p>
          <a:p>
            <a:pPr marL="0" indent="0">
              <a:buNone/>
            </a:pPr>
            <a:r>
              <a:rPr lang="en-US" i="1" dirty="0" smtClean="0"/>
              <a:t>-Jain Spinners Ltd. V. CCE 1998 (97) ELT 22 (SC)</a:t>
            </a:r>
            <a:endParaRPr lang="en-US" i="1"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43</a:t>
            </a:fld>
            <a:endParaRPr lang="en-US"/>
          </a:p>
        </p:txBody>
      </p:sp>
    </p:spTree>
    <p:extLst>
      <p:ext uri="{BB962C8B-B14F-4D97-AF65-F5344CB8AC3E}">
        <p14:creationId xmlns:p14="http://schemas.microsoft.com/office/powerpoint/2010/main" val="3382668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of Paper Book</a:t>
            </a:r>
            <a:endParaRPr lang="en-US" dirty="0"/>
          </a:p>
        </p:txBody>
      </p:sp>
      <p:sp>
        <p:nvSpPr>
          <p:cNvPr id="3" name="Content Placeholder 2"/>
          <p:cNvSpPr>
            <a:spLocks noGrp="1"/>
          </p:cNvSpPr>
          <p:nvPr>
            <p:ph idx="1"/>
          </p:nvPr>
        </p:nvSpPr>
        <p:spPr/>
        <p:txBody>
          <a:bodyPr/>
          <a:lstStyle/>
          <a:p>
            <a:r>
              <a:rPr lang="en-US" dirty="0" smtClean="0"/>
              <a:t>The appellant shall, along with the appeal or within one month of filing the appeal,</a:t>
            </a:r>
          </a:p>
          <a:p>
            <a:r>
              <a:rPr lang="en-US" dirty="0" smtClean="0"/>
              <a:t>Submit in such number of copies as of the memorandum of appeal </a:t>
            </a:r>
          </a:p>
          <a:p>
            <a:r>
              <a:rPr lang="en-US" dirty="0" smtClean="0"/>
              <a:t>A paper book containing;</a:t>
            </a:r>
          </a:p>
          <a:p>
            <a:r>
              <a:rPr lang="en-US" dirty="0" smtClean="0"/>
              <a:t>Copies of the documents, statements of witness and other papers on the file of, or referred in the order of, the departmental authorities, </a:t>
            </a:r>
          </a:p>
          <a:p>
            <a:r>
              <a:rPr lang="en-US" dirty="0" smtClean="0"/>
              <a:t>which he proposes to rely upon at the hearing of the appeal  </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44</a:t>
            </a:fld>
            <a:endParaRPr lang="en-US"/>
          </a:p>
        </p:txBody>
      </p:sp>
    </p:spTree>
    <p:extLst>
      <p:ext uri="{BB962C8B-B14F-4D97-AF65-F5344CB8AC3E}">
        <p14:creationId xmlns:p14="http://schemas.microsoft.com/office/powerpoint/2010/main" val="12915541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Memorandum of Cross Objections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45</a:t>
            </a:fld>
            <a:endParaRPr lang="en-US"/>
          </a:p>
        </p:txBody>
      </p:sp>
    </p:spTree>
    <p:extLst>
      <p:ext uri="{BB962C8B-B14F-4D97-AF65-F5344CB8AC3E}">
        <p14:creationId xmlns:p14="http://schemas.microsoft.com/office/powerpoint/2010/main" val="3628525634"/>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Limit and Fees</a:t>
            </a:r>
            <a:endParaRPr lang="en-US" dirty="0"/>
          </a:p>
        </p:txBody>
      </p:sp>
      <p:sp>
        <p:nvSpPr>
          <p:cNvPr id="8" name="Content Placeholder 7"/>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F76F01E6-3F79-42CC-B136-BA7FC99C54C1}"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46</a:t>
            </a:fld>
            <a:endParaRPr lang="en-US"/>
          </a:p>
        </p:txBody>
      </p:sp>
      <p:sp>
        <p:nvSpPr>
          <p:cNvPr id="14" name="Rounded Rectangle 13"/>
          <p:cNvSpPr/>
          <p:nvPr/>
        </p:nvSpPr>
        <p:spPr>
          <a:xfrm>
            <a:off x="285720" y="1571612"/>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Assessee</a:t>
            </a:r>
            <a:r>
              <a:rPr lang="en-US" dirty="0" smtClean="0"/>
              <a:t>/Department</a:t>
            </a:r>
          </a:p>
          <a:p>
            <a:pPr algn="ctr"/>
            <a:r>
              <a:rPr lang="en-US" dirty="0" smtClean="0"/>
              <a:t>Appeal</a:t>
            </a:r>
            <a:endParaRPr lang="en-US" dirty="0"/>
          </a:p>
        </p:txBody>
      </p:sp>
      <p:sp>
        <p:nvSpPr>
          <p:cNvPr id="15" name="Right Arrow 14"/>
          <p:cNvSpPr/>
          <p:nvPr/>
        </p:nvSpPr>
        <p:spPr>
          <a:xfrm>
            <a:off x="2643174" y="1785926"/>
            <a:ext cx="785818"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6" name="Rounded Rectangle 15"/>
          <p:cNvSpPr/>
          <p:nvPr/>
        </p:nvSpPr>
        <p:spPr>
          <a:xfrm>
            <a:off x="3428992" y="1571612"/>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Respondent – 86(4)</a:t>
            </a:r>
            <a:endParaRPr lang="en-US" dirty="0"/>
          </a:p>
        </p:txBody>
      </p:sp>
      <p:sp>
        <p:nvSpPr>
          <p:cNvPr id="17" name="Right Arrow 16"/>
          <p:cNvSpPr/>
          <p:nvPr/>
        </p:nvSpPr>
        <p:spPr>
          <a:xfrm>
            <a:off x="5786446" y="1857364"/>
            <a:ext cx="785818"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8" name="Rounded Rectangle 17"/>
          <p:cNvSpPr/>
          <p:nvPr/>
        </p:nvSpPr>
        <p:spPr>
          <a:xfrm>
            <a:off x="6572264" y="1500174"/>
            <a:ext cx="2143108" cy="11430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Memorandum of Cross Objects within 45 days on receipt of notice</a:t>
            </a:r>
            <a:endParaRPr lang="en-US" dirty="0"/>
          </a:p>
        </p:txBody>
      </p:sp>
      <p:sp>
        <p:nvSpPr>
          <p:cNvPr id="19" name="Rounded Rectangle 18"/>
          <p:cNvSpPr/>
          <p:nvPr/>
        </p:nvSpPr>
        <p:spPr>
          <a:xfrm>
            <a:off x="357158" y="4000504"/>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Assessee</a:t>
            </a:r>
            <a:r>
              <a:rPr lang="en-US" dirty="0" smtClean="0"/>
              <a:t>/Department</a:t>
            </a:r>
          </a:p>
          <a:p>
            <a:pPr algn="ctr"/>
            <a:endParaRPr lang="en-US" dirty="0"/>
          </a:p>
        </p:txBody>
      </p:sp>
      <p:sp>
        <p:nvSpPr>
          <p:cNvPr id="20" name="Right Arrow 19"/>
          <p:cNvSpPr/>
          <p:nvPr/>
        </p:nvSpPr>
        <p:spPr>
          <a:xfrm>
            <a:off x="2714612" y="4214818"/>
            <a:ext cx="785818"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1" name="Rounded Rectangle 20"/>
          <p:cNvSpPr/>
          <p:nvPr/>
        </p:nvSpPr>
        <p:spPr>
          <a:xfrm>
            <a:off x="3500430" y="4000504"/>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Memorandum of Cross Objections</a:t>
            </a:r>
            <a:endParaRPr lang="en-US" dirty="0"/>
          </a:p>
        </p:txBody>
      </p:sp>
      <p:sp>
        <p:nvSpPr>
          <p:cNvPr id="22" name="Right Arrow 21"/>
          <p:cNvSpPr/>
          <p:nvPr/>
        </p:nvSpPr>
        <p:spPr>
          <a:xfrm>
            <a:off x="5857884" y="4286256"/>
            <a:ext cx="785818"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3" name="Rounded Rectangle 22"/>
          <p:cNvSpPr/>
          <p:nvPr/>
        </p:nvSpPr>
        <p:spPr>
          <a:xfrm>
            <a:off x="6643702" y="3929066"/>
            <a:ext cx="2143108" cy="11430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No Fees</a:t>
            </a:r>
            <a:endParaRPr lang="en-US" dirty="0"/>
          </a:p>
        </p:txBody>
      </p:sp>
      <p:sp>
        <p:nvSpPr>
          <p:cNvPr id="24" name="TextBox 23"/>
          <p:cNvSpPr txBox="1"/>
          <p:nvPr/>
        </p:nvSpPr>
        <p:spPr>
          <a:xfrm>
            <a:off x="857224" y="5429264"/>
            <a:ext cx="7715304" cy="646331"/>
          </a:xfrm>
          <a:prstGeom prst="rect">
            <a:avLst/>
          </a:prstGeom>
          <a:noFill/>
        </p:spPr>
        <p:txBody>
          <a:bodyPr wrap="square" rtlCol="0">
            <a:spAutoFit/>
          </a:bodyPr>
          <a:lstStyle/>
          <a:p>
            <a:r>
              <a:rPr lang="en-US" b="1" dirty="0" smtClean="0">
                <a:solidFill>
                  <a:srgbClr val="C54DBC"/>
                </a:solidFill>
              </a:rPr>
              <a:t>Sec 86(5) – Tribunal may admit Appeal/ Memorandum of Cross Objects after the prescribed time period if sufficient cause is provided </a:t>
            </a:r>
            <a:endParaRPr lang="en-US" b="1" dirty="0">
              <a:solidFill>
                <a:srgbClr val="C54DBC"/>
              </a:solidFill>
            </a:endParaRPr>
          </a:p>
        </p:txBody>
      </p:sp>
    </p:spTree>
    <p:extLst>
      <p:ext uri="{BB962C8B-B14F-4D97-AF65-F5344CB8AC3E}">
        <p14:creationId xmlns:p14="http://schemas.microsoft.com/office/powerpoint/2010/main" val="148014088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Sec 86 (2) – Prescribed Form : Memorandum of Cross Objections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47</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6</a:t>
            </a:r>
            <a:endParaRPr lang="en-US" dirty="0" smtClean="0"/>
          </a:p>
          <a:p>
            <a:pPr algn="ctr">
              <a:lnSpc>
                <a:spcPct val="200000"/>
              </a:lnSpc>
            </a:pPr>
            <a:r>
              <a:rPr lang="en-US" sz="1600" b="1" dirty="0" smtClean="0"/>
              <a:t>Appeal No ………..……… of 2015</a:t>
            </a:r>
          </a:p>
          <a:p>
            <a:r>
              <a:rPr lang="en-US" sz="1600" dirty="0" smtClean="0"/>
              <a:t>1.Assessee Code, Premise Code, PAN, Email, Phone </a:t>
            </a:r>
          </a:p>
          <a:p>
            <a:r>
              <a:rPr lang="en-US" sz="1600" dirty="0" smtClean="0"/>
              <a:t>2. State or Union Territory </a:t>
            </a:r>
          </a:p>
          <a:p>
            <a:r>
              <a:rPr lang="en-US" sz="1600" dirty="0" smtClean="0"/>
              <a:t>3. Date of Receipt of Notice of Appeal</a:t>
            </a:r>
          </a:p>
          <a:p>
            <a:r>
              <a:rPr lang="en-US" sz="1600" dirty="0" smtClean="0"/>
              <a:t>4. Number and date of Order</a:t>
            </a:r>
          </a:p>
          <a:p>
            <a:r>
              <a:rPr lang="en-US" sz="1600" dirty="0" smtClean="0"/>
              <a:t>5/6. Address to which Notices to be sent</a:t>
            </a:r>
          </a:p>
          <a:p>
            <a:r>
              <a:rPr lang="en-US" sz="1600" dirty="0" smtClean="0"/>
              <a:t>7. Question related to Rate or Value?</a:t>
            </a:r>
          </a:p>
          <a:p>
            <a:r>
              <a:rPr lang="en-US" sz="1600" dirty="0" smtClean="0"/>
              <a:t>8. Description of Service and whether in Negative List </a:t>
            </a:r>
          </a:p>
          <a:p>
            <a:r>
              <a:rPr lang="en-US" sz="1600" dirty="0" smtClean="0"/>
              <a:t>9. Period of dispute </a:t>
            </a:r>
          </a:p>
          <a:p>
            <a:r>
              <a:rPr lang="en-US" sz="1600" dirty="0" smtClean="0"/>
              <a:t>10(A)  Cross Objections filed other than Comr.</a:t>
            </a:r>
          </a:p>
          <a:p>
            <a:r>
              <a:rPr lang="en-US" sz="1600" dirty="0" smtClean="0"/>
              <a:t>            (</a:t>
            </a:r>
            <a:r>
              <a:rPr lang="en-US" sz="1600" dirty="0" err="1" smtClean="0"/>
              <a:t>i</a:t>
            </a:r>
            <a:r>
              <a:rPr lang="en-US" sz="1600" dirty="0" smtClean="0"/>
              <a:t>) Amount of ST demanded</a:t>
            </a:r>
          </a:p>
          <a:p>
            <a:r>
              <a:rPr lang="en-US" sz="1600" dirty="0" smtClean="0"/>
              <a:t>            (ii) Amount of refund claimed</a:t>
            </a:r>
          </a:p>
          <a:p>
            <a:r>
              <a:rPr lang="en-US" sz="1600" dirty="0" smtClean="0"/>
              <a:t>            (iii) Amount of interest</a:t>
            </a:r>
          </a:p>
          <a:p>
            <a:r>
              <a:rPr lang="en-US" sz="1600" dirty="0" smtClean="0"/>
              <a:t>            (iv) Amount of penalty</a:t>
            </a:r>
          </a:p>
          <a:p>
            <a:r>
              <a:rPr lang="en-US" sz="1600" dirty="0" smtClean="0"/>
              <a:t>      (B) Amount of Tax or penalty or interest deposited</a:t>
            </a:r>
          </a:p>
          <a:p>
            <a:endParaRPr lang="en-US" sz="1600" dirty="0" smtClean="0"/>
          </a:p>
          <a:p>
            <a:endParaRPr lang="en-US" sz="1600" dirty="0" smtClean="0"/>
          </a:p>
          <a:p>
            <a:endParaRPr lang="en-US" sz="1600" dirty="0" smtClean="0"/>
          </a:p>
        </p:txBody>
      </p:sp>
    </p:spTree>
    <p:extLst>
      <p:ext uri="{BB962C8B-B14F-4D97-AF65-F5344CB8AC3E}">
        <p14:creationId xmlns:p14="http://schemas.microsoft.com/office/powerpoint/2010/main" val="200564078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Sec 86 (2) – Prescribed Form : Memorandum of Cross Objections</a:t>
            </a:r>
            <a:endParaRPr lang="en-US" sz="2400"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48</a:t>
            </a:fld>
            <a:endParaRPr lang="en-US"/>
          </a:p>
        </p:txBody>
      </p:sp>
      <p:sp>
        <p:nvSpPr>
          <p:cNvPr id="7" name="Vertical Scroll 6"/>
          <p:cNvSpPr/>
          <p:nvPr/>
        </p:nvSpPr>
        <p:spPr>
          <a:xfrm>
            <a:off x="1928794" y="785794"/>
            <a:ext cx="5643602" cy="5715040"/>
          </a:xfrm>
          <a:prstGeom prst="verticalScroll">
            <a:avLst/>
          </a:prstGeom>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en-US" sz="2000" b="1" dirty="0" smtClean="0"/>
              <a:t>Form ST – 6</a:t>
            </a:r>
            <a:endParaRPr lang="en-US" sz="1600" dirty="0" smtClean="0"/>
          </a:p>
          <a:p>
            <a:endParaRPr lang="en-US" sz="1600" dirty="0" smtClean="0"/>
          </a:p>
          <a:p>
            <a:r>
              <a:rPr lang="en-US" sz="1600" dirty="0" smtClean="0"/>
              <a:t>11. (A) Cross Objections filed by Comr.</a:t>
            </a:r>
          </a:p>
          <a:p>
            <a:r>
              <a:rPr lang="en-US" sz="1600" dirty="0" smtClean="0"/>
              <a:t>            (</a:t>
            </a:r>
            <a:r>
              <a:rPr lang="en-US" sz="1600" dirty="0" err="1" smtClean="0"/>
              <a:t>i</a:t>
            </a:r>
            <a:r>
              <a:rPr lang="en-US" sz="1600" dirty="0" smtClean="0"/>
              <a:t>) Amount of ST demanded dropped</a:t>
            </a:r>
          </a:p>
          <a:p>
            <a:r>
              <a:rPr lang="en-US" sz="1600" dirty="0" smtClean="0"/>
              <a:t>            (ii) Amount of interest dropped</a:t>
            </a:r>
          </a:p>
          <a:p>
            <a:r>
              <a:rPr lang="en-US" sz="1600" dirty="0" smtClean="0"/>
              <a:t>            (iii) Amount of refund sanctioned</a:t>
            </a:r>
          </a:p>
          <a:p>
            <a:r>
              <a:rPr lang="en-US" sz="1600" dirty="0" smtClean="0"/>
              <a:t>            (iv) Whether no or less penalty imposed</a:t>
            </a:r>
          </a:p>
          <a:p>
            <a:r>
              <a:rPr lang="en-US" sz="1600" dirty="0" smtClean="0"/>
              <a:t>12. Subject matter of dispute in order of priority</a:t>
            </a:r>
          </a:p>
          <a:p>
            <a:r>
              <a:rPr lang="en-US" sz="1600" dirty="0" smtClean="0"/>
              <a:t>13. CE Code</a:t>
            </a:r>
          </a:p>
          <a:p>
            <a:r>
              <a:rPr lang="en-US" sz="1600" dirty="0" smtClean="0"/>
              <a:t>14. IEC Code</a:t>
            </a:r>
          </a:p>
          <a:p>
            <a:r>
              <a:rPr lang="en-US" sz="1600" dirty="0" smtClean="0"/>
              <a:t>15. Relief Claimed</a:t>
            </a:r>
          </a:p>
          <a:p>
            <a:pPr algn="ctr"/>
            <a:endParaRPr lang="en-US" sz="100" b="1" dirty="0" smtClean="0"/>
          </a:p>
          <a:p>
            <a:pPr algn="ctr"/>
            <a:r>
              <a:rPr lang="en-US" sz="1600" b="1" dirty="0" smtClean="0"/>
              <a:t>Grounds of CROSS OBJECTIONS</a:t>
            </a:r>
          </a:p>
          <a:p>
            <a:endParaRPr lang="en-US" sz="1600" dirty="0" smtClean="0"/>
          </a:p>
          <a:p>
            <a:r>
              <a:rPr lang="en-US" sz="1600" dirty="0" smtClean="0"/>
              <a:t>			Signature</a:t>
            </a:r>
          </a:p>
          <a:p>
            <a:endParaRPr lang="en-US" sz="1600" dirty="0" smtClean="0"/>
          </a:p>
          <a:p>
            <a:endParaRPr lang="en-US" sz="1600" dirty="0" smtClean="0"/>
          </a:p>
          <a:p>
            <a:pPr algn="ctr"/>
            <a:r>
              <a:rPr lang="en-US" sz="1600" b="1" dirty="0" smtClean="0"/>
              <a:t>VERIFICATION</a:t>
            </a:r>
          </a:p>
          <a:p>
            <a:r>
              <a:rPr lang="en-US" sz="1600" dirty="0" smtClean="0"/>
              <a:t>I declare that what is stated above is true to the best of my information and belief</a:t>
            </a:r>
          </a:p>
          <a:p>
            <a:endParaRPr lang="en-US" sz="400" dirty="0" smtClean="0"/>
          </a:p>
          <a:p>
            <a:r>
              <a:rPr lang="en-US" sz="1600" dirty="0" smtClean="0"/>
              <a:t>			Signature</a:t>
            </a:r>
          </a:p>
          <a:p>
            <a:endParaRPr lang="en-US" sz="1600" dirty="0" smtClean="0"/>
          </a:p>
          <a:p>
            <a:endParaRPr lang="en-US" sz="1600" dirty="0" smtClean="0"/>
          </a:p>
          <a:p>
            <a:endParaRPr lang="en-US" sz="1600" dirty="0" smtClean="0"/>
          </a:p>
        </p:txBody>
      </p:sp>
    </p:spTree>
    <p:extLst>
      <p:ext uri="{BB962C8B-B14F-4D97-AF65-F5344CB8AC3E}">
        <p14:creationId xmlns:p14="http://schemas.microsoft.com/office/powerpoint/2010/main" val="354248896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Revision Application</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49</a:t>
            </a:fld>
            <a:endParaRPr lang="en-US"/>
          </a:p>
        </p:txBody>
      </p:sp>
    </p:spTree>
    <p:extLst>
      <p:ext uri="{BB962C8B-B14F-4D97-AF65-F5344CB8AC3E}">
        <p14:creationId xmlns:p14="http://schemas.microsoft.com/office/powerpoint/2010/main" val="7722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file an Appeal?</a:t>
            </a:r>
            <a:endParaRPr lang="en-US" dirty="0"/>
          </a:p>
        </p:txBody>
      </p:sp>
      <p:sp>
        <p:nvSpPr>
          <p:cNvPr id="3" name="Content Placeholder 2"/>
          <p:cNvSpPr>
            <a:spLocks noGrp="1"/>
          </p:cNvSpPr>
          <p:nvPr>
            <p:ph idx="1"/>
          </p:nvPr>
        </p:nvSpPr>
        <p:spPr>
          <a:xfrm>
            <a:off x="457200" y="1043006"/>
            <a:ext cx="8229600" cy="5029200"/>
          </a:xfrm>
        </p:spPr>
        <p:txBody>
          <a:bodyPr>
            <a:normAutofit lnSpcReduction="10000"/>
          </a:bodyPr>
          <a:lstStyle/>
          <a:p>
            <a:r>
              <a:rPr lang="en-US" dirty="0" smtClean="0"/>
              <a:t>ONLY Person ‘Aggrieved’ can file </a:t>
            </a:r>
            <a:r>
              <a:rPr lang="en-US" dirty="0" smtClean="0"/>
              <a:t>Appeal</a:t>
            </a:r>
          </a:p>
          <a:p>
            <a:endParaRPr lang="en-US" i="1" dirty="0" smtClean="0"/>
          </a:p>
          <a:p>
            <a:r>
              <a:rPr lang="en-US" i="1" dirty="0" smtClean="0"/>
              <a:t>An </a:t>
            </a:r>
            <a:r>
              <a:rPr lang="en-US" i="1" dirty="0"/>
              <a:t>individual who is entitled to commence a lawsuit against another because his or her legal rights have been violated.</a:t>
            </a:r>
            <a:endParaRPr lang="en-US" dirty="0"/>
          </a:p>
          <a:p>
            <a:pPr marL="0" indent="0">
              <a:buNone/>
            </a:pPr>
            <a:endParaRPr lang="en-US" dirty="0" smtClean="0"/>
          </a:p>
          <a:p>
            <a:r>
              <a:rPr lang="en-US" dirty="0" smtClean="0"/>
              <a:t>Not a ‘person disappointed’</a:t>
            </a:r>
          </a:p>
          <a:p>
            <a:pPr lvl="1"/>
            <a:r>
              <a:rPr lang="en-US" dirty="0" err="1" smtClean="0"/>
              <a:t>Adi</a:t>
            </a:r>
            <a:r>
              <a:rPr lang="en-US" dirty="0" smtClean="0"/>
              <a:t> </a:t>
            </a:r>
            <a:r>
              <a:rPr lang="en-US" dirty="0" err="1" smtClean="0"/>
              <a:t>Pherozshah</a:t>
            </a:r>
            <a:r>
              <a:rPr lang="en-US" dirty="0" smtClean="0"/>
              <a:t> Gandhi v. HM </a:t>
            </a:r>
            <a:r>
              <a:rPr lang="en-US" dirty="0" err="1" smtClean="0"/>
              <a:t>Seervai</a:t>
            </a:r>
            <a:r>
              <a:rPr lang="en-US" dirty="0" smtClean="0"/>
              <a:t> AIR 1971 SC 385</a:t>
            </a:r>
          </a:p>
          <a:p>
            <a:endParaRPr lang="en-US" dirty="0" smtClean="0"/>
          </a:p>
          <a:p>
            <a:r>
              <a:rPr lang="en-US" dirty="0" smtClean="0"/>
              <a:t>If ST Demanded from SP, SR is not </a:t>
            </a:r>
            <a:r>
              <a:rPr lang="en-US" dirty="0" err="1" smtClean="0"/>
              <a:t>aggrived</a:t>
            </a:r>
            <a:endParaRPr lang="en-US" dirty="0" smtClean="0"/>
          </a:p>
          <a:p>
            <a:pPr marL="0" indent="0">
              <a:buNone/>
            </a:pPr>
            <a:endParaRPr lang="en-US" dirty="0" smtClean="0"/>
          </a:p>
          <a:p>
            <a:r>
              <a:rPr lang="en-US" dirty="0" smtClean="0"/>
              <a:t>A person not directly affected by the decision is not person aggrieved</a:t>
            </a:r>
          </a:p>
          <a:p>
            <a:pPr lvl="1"/>
            <a:r>
              <a:rPr lang="en-US" dirty="0" err="1" smtClean="0"/>
              <a:t>Gopabandhu</a:t>
            </a:r>
            <a:r>
              <a:rPr lang="en-US" dirty="0" smtClean="0"/>
              <a:t> </a:t>
            </a:r>
            <a:r>
              <a:rPr lang="en-US" dirty="0" err="1" smtClean="0"/>
              <a:t>Biswal</a:t>
            </a:r>
            <a:r>
              <a:rPr lang="en-US" dirty="0" smtClean="0"/>
              <a:t> v. Krishna Chandra </a:t>
            </a:r>
            <a:r>
              <a:rPr lang="en-US" dirty="0" err="1" smtClean="0"/>
              <a:t>Mohanty</a:t>
            </a:r>
            <a:r>
              <a:rPr lang="en-US" dirty="0" smtClean="0"/>
              <a:t> 1998 AIR SCW 1678</a:t>
            </a:r>
          </a:p>
          <a:p>
            <a:pPr marL="457200" lvl="1" indent="0">
              <a:buNone/>
            </a:pPr>
            <a:endParaRPr lang="en-US" dirty="0" smtClean="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35EE - Revision by CG</a:t>
            </a:r>
            <a:endParaRPr lang="en-US" dirty="0"/>
          </a:p>
        </p:txBody>
      </p:sp>
      <p:graphicFrame>
        <p:nvGraphicFramePr>
          <p:cNvPr id="7" name="Content Placeholder 6"/>
          <p:cNvGraphicFramePr>
            <a:graphicFrameLocks noGrp="1"/>
          </p:cNvGraphicFramePr>
          <p:nvPr>
            <p:ph idx="1"/>
          </p:nvPr>
        </p:nvGraphicFramePr>
        <p:xfrm>
          <a:off x="428596" y="857232"/>
          <a:ext cx="8229600" cy="5500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50</a:t>
            </a:fld>
            <a:endParaRPr lang="en-US"/>
          </a:p>
        </p:txBody>
      </p:sp>
    </p:spTree>
    <p:extLst>
      <p:ext uri="{BB962C8B-B14F-4D97-AF65-F5344CB8AC3E}">
        <p14:creationId xmlns:p14="http://schemas.microsoft.com/office/powerpoint/2010/main" val="131749179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Application</a:t>
            </a:r>
            <a:endParaRPr lang="en-US" dirty="0"/>
          </a:p>
        </p:txBody>
      </p:sp>
      <p:sp>
        <p:nvSpPr>
          <p:cNvPr id="3" name="Content Placeholder 2"/>
          <p:cNvSpPr>
            <a:spLocks noGrp="1"/>
          </p:cNvSpPr>
          <p:nvPr>
            <p:ph idx="1"/>
          </p:nvPr>
        </p:nvSpPr>
        <p:spPr/>
        <p:txBody>
          <a:bodyPr>
            <a:normAutofit/>
          </a:bodyPr>
          <a:lstStyle/>
          <a:p>
            <a:r>
              <a:rPr lang="en-US" dirty="0" smtClean="0"/>
              <a:t>Who can go for Revision Application?</a:t>
            </a:r>
          </a:p>
          <a:p>
            <a:pPr lvl="1"/>
            <a:r>
              <a:rPr lang="en-US" dirty="0" err="1" smtClean="0"/>
              <a:t>Assessee</a:t>
            </a:r>
            <a:endParaRPr lang="en-US" dirty="0" smtClean="0"/>
          </a:p>
          <a:p>
            <a:pPr lvl="1"/>
            <a:r>
              <a:rPr lang="en-US" dirty="0" smtClean="0"/>
              <a:t>Department</a:t>
            </a:r>
          </a:p>
          <a:p>
            <a:pPr lvl="1"/>
            <a:endParaRPr lang="en-US" dirty="0" smtClean="0"/>
          </a:p>
          <a:p>
            <a:r>
              <a:rPr lang="en-US" dirty="0" smtClean="0"/>
              <a:t>Cases where Revision Application can be made</a:t>
            </a:r>
          </a:p>
          <a:p>
            <a:pPr lvl="1"/>
            <a:r>
              <a:rPr lang="en-US" dirty="0" smtClean="0"/>
              <a:t>Cases involving loss of goods in transit, processing and storage</a:t>
            </a:r>
          </a:p>
          <a:p>
            <a:pPr lvl="1"/>
            <a:r>
              <a:rPr lang="en-US" dirty="0" smtClean="0"/>
              <a:t>Cases pertaining to rebate of excise duty on goods which are exported </a:t>
            </a:r>
          </a:p>
          <a:p>
            <a:pPr lvl="1"/>
            <a:r>
              <a:rPr lang="en-US" dirty="0" smtClean="0"/>
              <a:t>Cases where the issue involved is in respect of export of goods without payment of duty</a:t>
            </a:r>
          </a:p>
          <a:p>
            <a:pPr lvl="1"/>
            <a:r>
              <a:rPr lang="en-US" dirty="0" smtClean="0"/>
              <a:t>Cases relating to Inland Air Travel tax</a:t>
            </a:r>
          </a:p>
          <a:p>
            <a:pPr lvl="1"/>
            <a:r>
              <a:rPr lang="en-US" dirty="0" smtClean="0"/>
              <a:t>Cases involving rebate of service tax </a:t>
            </a:r>
          </a:p>
          <a:p>
            <a:pPr lvl="1"/>
            <a:endParaRPr lang="en-US" dirty="0" smtClean="0"/>
          </a:p>
          <a:p>
            <a:pPr lvl="1"/>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51</a:t>
            </a:fld>
            <a:endParaRPr lang="en-US"/>
          </a:p>
        </p:txBody>
      </p:sp>
    </p:spTree>
    <p:extLst>
      <p:ext uri="{BB962C8B-B14F-4D97-AF65-F5344CB8AC3E}">
        <p14:creationId xmlns:p14="http://schemas.microsoft.com/office/powerpoint/2010/main" val="3465072147"/>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Application</a:t>
            </a:r>
            <a:endParaRPr lang="en-US" dirty="0"/>
          </a:p>
        </p:txBody>
      </p:sp>
      <p:sp>
        <p:nvSpPr>
          <p:cNvPr id="3" name="Content Placeholder 2"/>
          <p:cNvSpPr>
            <a:spLocks noGrp="1"/>
          </p:cNvSpPr>
          <p:nvPr>
            <p:ph idx="1"/>
          </p:nvPr>
        </p:nvSpPr>
        <p:spPr/>
        <p:txBody>
          <a:bodyPr/>
          <a:lstStyle/>
          <a:p>
            <a:r>
              <a:rPr lang="en-US" dirty="0" smtClean="0"/>
              <a:t>Revision Application is required to be filed in Form E.A-8.</a:t>
            </a:r>
          </a:p>
          <a:p>
            <a:endParaRPr lang="en-US" dirty="0" smtClean="0"/>
          </a:p>
          <a:p>
            <a:r>
              <a:rPr lang="en-US" dirty="0" smtClean="0"/>
              <a:t>This Application shall be filed in duplicate and two-copies of the impugned order as well  as the order-in-original</a:t>
            </a:r>
          </a:p>
          <a:p>
            <a:endParaRPr lang="en-US" dirty="0" smtClean="0"/>
          </a:p>
          <a:p>
            <a:r>
              <a:rPr lang="en-US" dirty="0" smtClean="0"/>
              <a:t>The Central Government can refuse to admit a revision application if the disputed duty, penalty or fine is not more than Rs.500</a:t>
            </a:r>
          </a:p>
          <a:p>
            <a:endParaRPr lang="en-US" dirty="0" smtClean="0"/>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52</a:t>
            </a:fld>
            <a:endParaRPr lang="en-US"/>
          </a:p>
        </p:txBody>
      </p:sp>
    </p:spTree>
    <p:extLst>
      <p:ext uri="{BB962C8B-B14F-4D97-AF65-F5344CB8AC3E}">
        <p14:creationId xmlns:p14="http://schemas.microsoft.com/office/powerpoint/2010/main" val="2674293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 for Revision Application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9266570"/>
              </p:ext>
            </p:extLst>
          </p:nvPr>
        </p:nvGraphicFramePr>
        <p:xfrm>
          <a:off x="500034" y="1500174"/>
          <a:ext cx="8229600" cy="2428891"/>
        </p:xfrm>
        <a:graphic>
          <a:graphicData uri="http://schemas.openxmlformats.org/drawingml/2006/table">
            <a:tbl>
              <a:tblPr firstRow="1" bandRow="1">
                <a:tableStyleId>{00A15C55-8517-42AA-B614-E9B94910E393}</a:tableStyleId>
              </a:tblPr>
              <a:tblGrid>
                <a:gridCol w="4546848"/>
                <a:gridCol w="3682752"/>
              </a:tblGrid>
              <a:tr h="467834">
                <a:tc>
                  <a:txBody>
                    <a:bodyPr/>
                    <a:lstStyle/>
                    <a:p>
                      <a:r>
                        <a:rPr lang="en-US" dirty="0" smtClean="0"/>
                        <a:t>Limit</a:t>
                      </a:r>
                      <a:endParaRPr lang="en-US" dirty="0"/>
                    </a:p>
                  </a:txBody>
                  <a:tcPr/>
                </a:tc>
                <a:tc>
                  <a:txBody>
                    <a:bodyPr/>
                    <a:lstStyle/>
                    <a:p>
                      <a:r>
                        <a:rPr lang="en-US" dirty="0" smtClean="0"/>
                        <a:t>Fees</a:t>
                      </a:r>
                      <a:endParaRPr lang="en-US" dirty="0"/>
                    </a:p>
                  </a:txBody>
                  <a:tcPr/>
                </a:tc>
              </a:tr>
              <a:tr h="807494">
                <a:tc>
                  <a:txBody>
                    <a:bodyPr/>
                    <a:lstStyle/>
                    <a:p>
                      <a:r>
                        <a:rPr lang="en-US" dirty="0" smtClean="0"/>
                        <a:t>If</a:t>
                      </a:r>
                      <a:r>
                        <a:rPr lang="en-US" baseline="0" dirty="0" smtClean="0"/>
                        <a:t> amount of duty and interest demanded, fine or penalty levied is up to Rs.1 Lakhs</a:t>
                      </a:r>
                      <a:endParaRPr lang="en-US" dirty="0"/>
                    </a:p>
                  </a:txBody>
                  <a:tcPr/>
                </a:tc>
                <a:tc>
                  <a:txBody>
                    <a:bodyPr/>
                    <a:lstStyle/>
                    <a:p>
                      <a:r>
                        <a:rPr lang="en-US" dirty="0" smtClean="0"/>
                        <a:t>Rs.200</a:t>
                      </a:r>
                      <a:endParaRPr lang="en-US" dirty="0"/>
                    </a:p>
                  </a:txBody>
                  <a:tcPr/>
                </a:tc>
              </a:tr>
              <a:tr h="11535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a:t>
                      </a:r>
                      <a:r>
                        <a:rPr lang="en-US" baseline="0" dirty="0" smtClean="0"/>
                        <a:t> amount of duty and interest demanded, fine or penalty levied is more than Rs.1 Lakhs</a:t>
                      </a:r>
                      <a:endParaRPr lang="en-US" dirty="0" smtClean="0"/>
                    </a:p>
                    <a:p>
                      <a:endParaRPr lang="en-US" dirty="0"/>
                    </a:p>
                  </a:txBody>
                  <a:tcPr/>
                </a:tc>
                <a:tc>
                  <a:txBody>
                    <a:bodyPr/>
                    <a:lstStyle/>
                    <a:p>
                      <a:r>
                        <a:rPr lang="en-US" dirty="0" smtClean="0"/>
                        <a:t>Rs.1000</a:t>
                      </a:r>
                      <a:endParaRPr lang="en-US" dirty="0"/>
                    </a:p>
                  </a:txBody>
                  <a:tcPr/>
                </a:tc>
              </a:tr>
            </a:tbl>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53</a:t>
            </a:fld>
            <a:endParaRPr lang="en-US"/>
          </a:p>
        </p:txBody>
      </p:sp>
    </p:spTree>
    <p:extLst>
      <p:ext uri="{BB962C8B-B14F-4D97-AF65-F5344CB8AC3E}">
        <p14:creationId xmlns:p14="http://schemas.microsoft.com/office/powerpoint/2010/main" val="4160901871"/>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Certain procedures to be followed</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54</a:t>
            </a:fld>
            <a:endParaRPr lang="en-US"/>
          </a:p>
        </p:txBody>
      </p:sp>
    </p:spTree>
    <p:extLst>
      <p:ext uri="{BB962C8B-B14F-4D97-AF65-F5344CB8AC3E}">
        <p14:creationId xmlns:p14="http://schemas.microsoft.com/office/powerpoint/2010/main" val="152470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Prescribed Fees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55</a:t>
            </a:fld>
            <a:endParaRPr lang="en-US"/>
          </a:p>
        </p:txBody>
      </p:sp>
      <p:sp>
        <p:nvSpPr>
          <p:cNvPr id="7" name="Rounded Rectangle 6"/>
          <p:cNvSpPr/>
          <p:nvPr/>
        </p:nvSpPr>
        <p:spPr>
          <a:xfrm>
            <a:off x="3357554" y="1214422"/>
            <a:ext cx="2643206"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Rs. 500</a:t>
            </a:r>
          </a:p>
          <a:p>
            <a:pPr algn="ctr"/>
            <a:r>
              <a:rPr lang="en-US" sz="1600" dirty="0" smtClean="0"/>
              <a:t>For application</a:t>
            </a:r>
            <a:endParaRPr lang="en-US" sz="1600" dirty="0"/>
          </a:p>
        </p:txBody>
      </p:sp>
      <p:sp>
        <p:nvSpPr>
          <p:cNvPr id="16" name="Down Arrow 15"/>
          <p:cNvSpPr/>
          <p:nvPr/>
        </p:nvSpPr>
        <p:spPr>
          <a:xfrm rot="2373351">
            <a:off x="2845719" y="1988471"/>
            <a:ext cx="642942" cy="64294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Down Arrow 16"/>
          <p:cNvSpPr/>
          <p:nvPr/>
        </p:nvSpPr>
        <p:spPr>
          <a:xfrm rot="19024105">
            <a:off x="5933750" y="1913109"/>
            <a:ext cx="642942" cy="685348"/>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ounded Rectangle 17"/>
          <p:cNvSpPr/>
          <p:nvPr/>
        </p:nvSpPr>
        <p:spPr>
          <a:xfrm>
            <a:off x="1357290" y="2714620"/>
            <a:ext cx="2500330" cy="8572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For Rectification of mistake or any other purpose</a:t>
            </a:r>
            <a:endParaRPr lang="en-US" dirty="0"/>
          </a:p>
        </p:txBody>
      </p:sp>
      <p:sp>
        <p:nvSpPr>
          <p:cNvPr id="19" name="Rounded Rectangle 18"/>
          <p:cNvSpPr/>
          <p:nvPr/>
        </p:nvSpPr>
        <p:spPr>
          <a:xfrm>
            <a:off x="5786446" y="2714620"/>
            <a:ext cx="2500330" cy="8572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For Restoration of Appeal or Application</a:t>
            </a:r>
            <a:endParaRPr lang="en-US" dirty="0"/>
          </a:p>
        </p:txBody>
      </p:sp>
      <p:sp>
        <p:nvSpPr>
          <p:cNvPr id="21" name="Rounded Rectangle 20"/>
          <p:cNvSpPr/>
          <p:nvPr/>
        </p:nvSpPr>
        <p:spPr>
          <a:xfrm>
            <a:off x="1428728" y="4643446"/>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Department</a:t>
            </a:r>
            <a:endParaRPr lang="en-US" dirty="0"/>
          </a:p>
        </p:txBody>
      </p:sp>
      <p:sp>
        <p:nvSpPr>
          <p:cNvPr id="22" name="Right Arrow 21"/>
          <p:cNvSpPr/>
          <p:nvPr/>
        </p:nvSpPr>
        <p:spPr>
          <a:xfrm>
            <a:off x="3786182" y="4929198"/>
            <a:ext cx="1714512" cy="35719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3" name="Rounded Rectangle 22"/>
          <p:cNvSpPr/>
          <p:nvPr/>
        </p:nvSpPr>
        <p:spPr>
          <a:xfrm>
            <a:off x="5500694" y="4643446"/>
            <a:ext cx="2357454"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No Fees</a:t>
            </a:r>
            <a:endParaRPr lang="en-US" dirty="0"/>
          </a:p>
        </p:txBody>
      </p:sp>
    </p:spTree>
    <p:extLst>
      <p:ext uri="{BB962C8B-B14F-4D97-AF65-F5344CB8AC3E}">
        <p14:creationId xmlns:p14="http://schemas.microsoft.com/office/powerpoint/2010/main" val="2175179518"/>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10. Grounds taken in Appeal</a:t>
            </a:r>
            <a:endParaRPr lang="en-US" dirty="0"/>
          </a:p>
        </p:txBody>
      </p:sp>
      <p:graphicFrame>
        <p:nvGraphicFramePr>
          <p:cNvPr id="7" name="Content Placeholder 6"/>
          <p:cNvGraphicFramePr>
            <a:graphicFrameLocks noGrp="1"/>
          </p:cNvGraphicFramePr>
          <p:nvPr>
            <p:ph idx="1"/>
          </p:nvPr>
        </p:nvGraphicFramePr>
        <p:xfrm>
          <a:off x="357158" y="971552"/>
          <a:ext cx="8229600" cy="2171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56</a:t>
            </a:fld>
            <a:endParaRPr lang="en-US"/>
          </a:p>
        </p:txBody>
      </p:sp>
      <p:graphicFrame>
        <p:nvGraphicFramePr>
          <p:cNvPr id="9" name="Diagram 8"/>
          <p:cNvGraphicFramePr/>
          <p:nvPr/>
        </p:nvGraphicFramePr>
        <p:xfrm>
          <a:off x="571472" y="3714752"/>
          <a:ext cx="8001056" cy="19605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64512375"/>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83 - Application of Provisions of CE Act, 1944</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t>35F</a:t>
            </a:r>
            <a:r>
              <a:rPr lang="en-US" dirty="0" smtClean="0"/>
              <a:t> – Deposit of certain percentage of duty demanded or penalty imposed before filing appeal</a:t>
            </a:r>
          </a:p>
          <a:p>
            <a:pPr algn="just"/>
            <a:r>
              <a:rPr lang="en-US" b="1" dirty="0" smtClean="0"/>
              <a:t>35FF</a:t>
            </a:r>
            <a:r>
              <a:rPr lang="en-US" dirty="0" smtClean="0"/>
              <a:t> – Interest on delayed refund of amount deposited under section 35F</a:t>
            </a:r>
          </a:p>
          <a:p>
            <a:pPr algn="just"/>
            <a:r>
              <a:rPr lang="en-US" b="1" dirty="0" smtClean="0"/>
              <a:t>35G </a:t>
            </a:r>
            <a:r>
              <a:rPr lang="en-US" dirty="0" smtClean="0"/>
              <a:t>– Appeal to High Court</a:t>
            </a:r>
          </a:p>
          <a:p>
            <a:pPr algn="just"/>
            <a:r>
              <a:rPr lang="en-US" b="1" dirty="0" smtClean="0"/>
              <a:t>35H </a:t>
            </a:r>
            <a:r>
              <a:rPr lang="en-US" dirty="0" smtClean="0"/>
              <a:t>– Application to HC</a:t>
            </a:r>
          </a:p>
          <a:p>
            <a:pPr algn="just"/>
            <a:r>
              <a:rPr lang="en-US" b="1" dirty="0" smtClean="0"/>
              <a:t>35I </a:t>
            </a:r>
            <a:r>
              <a:rPr lang="en-US" dirty="0" smtClean="0"/>
              <a:t>–</a:t>
            </a:r>
            <a:r>
              <a:rPr lang="en-US" b="1" dirty="0" smtClean="0"/>
              <a:t> </a:t>
            </a:r>
            <a:r>
              <a:rPr lang="en-US" dirty="0" smtClean="0"/>
              <a:t>Power of High Court or Supreme Court to require statement to be amended</a:t>
            </a:r>
          </a:p>
          <a:p>
            <a:pPr algn="just"/>
            <a:r>
              <a:rPr lang="en-US" b="1" dirty="0" smtClean="0"/>
              <a:t>35J</a:t>
            </a:r>
            <a:r>
              <a:rPr lang="en-US" dirty="0" smtClean="0"/>
              <a:t> – Case before High Court to be heard by not less than two judges</a:t>
            </a:r>
          </a:p>
          <a:p>
            <a:pPr algn="just"/>
            <a:r>
              <a:rPr lang="en-US" b="1" dirty="0" smtClean="0"/>
              <a:t>35K</a:t>
            </a:r>
            <a:r>
              <a:rPr lang="en-US" dirty="0" smtClean="0"/>
              <a:t> – Decision of High Court or Supreme Court on the case stated</a:t>
            </a:r>
          </a:p>
          <a:p>
            <a:pPr algn="just"/>
            <a:r>
              <a:rPr lang="en-US" b="1" dirty="0" smtClean="0"/>
              <a:t>35L</a:t>
            </a:r>
            <a:r>
              <a:rPr lang="en-US" dirty="0" smtClean="0"/>
              <a:t> – Appeal to SC</a:t>
            </a:r>
          </a:p>
          <a:p>
            <a:pPr algn="just"/>
            <a:r>
              <a:rPr lang="en-US" b="1" dirty="0" smtClean="0"/>
              <a:t>35M</a:t>
            </a:r>
            <a:r>
              <a:rPr lang="en-US" dirty="0" smtClean="0"/>
              <a:t> – Hearing before SC</a:t>
            </a:r>
          </a:p>
          <a:p>
            <a:pPr algn="just"/>
            <a:r>
              <a:rPr lang="en-US" b="1" dirty="0" smtClean="0"/>
              <a:t>35N</a:t>
            </a:r>
            <a:r>
              <a:rPr lang="en-US" dirty="0" smtClean="0"/>
              <a:t> – Sums due to be paid notwithstanding reference, etc</a:t>
            </a:r>
          </a:p>
          <a:p>
            <a:pPr algn="just"/>
            <a:r>
              <a:rPr lang="en-US" b="1" dirty="0" smtClean="0"/>
              <a:t>35O</a:t>
            </a:r>
            <a:r>
              <a:rPr lang="en-US" dirty="0" smtClean="0"/>
              <a:t> – Exclusion of time taken for copy</a:t>
            </a:r>
          </a:p>
          <a:p>
            <a:pPr algn="just"/>
            <a:r>
              <a:rPr lang="en-US" b="1" dirty="0" smtClean="0"/>
              <a:t>35Q</a:t>
            </a:r>
            <a:r>
              <a:rPr lang="en-US" dirty="0" smtClean="0"/>
              <a:t> – Appearance by </a:t>
            </a:r>
            <a:r>
              <a:rPr lang="en-US" dirty="0" err="1" smtClean="0"/>
              <a:t>authorised</a:t>
            </a:r>
            <a:r>
              <a:rPr lang="en-US" dirty="0" smtClean="0"/>
              <a:t> representative</a:t>
            </a:r>
          </a:p>
          <a:p>
            <a:pPr algn="just"/>
            <a:r>
              <a:rPr lang="en-US" b="1" dirty="0" smtClean="0"/>
              <a:t>35R </a:t>
            </a:r>
            <a:r>
              <a:rPr lang="en-US" dirty="0" smtClean="0"/>
              <a:t>– Appeal not to be filed in certain cases</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57</a:t>
            </a:fld>
            <a:endParaRPr lang="en-US"/>
          </a:p>
        </p:txBody>
      </p:sp>
    </p:spTree>
    <p:extLst>
      <p:ext uri="{BB962C8B-B14F-4D97-AF65-F5344CB8AC3E}">
        <p14:creationId xmlns:p14="http://schemas.microsoft.com/office/powerpoint/2010/main" val="538762891"/>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Appeals to High Court (HC)</a:t>
            </a:r>
            <a:endParaRPr lang="en-US" sz="3200" dirty="0"/>
          </a:p>
        </p:txBody>
      </p:sp>
      <p:sp>
        <p:nvSpPr>
          <p:cNvPr id="3" name="Subtitle 2"/>
          <p:cNvSpPr>
            <a:spLocks noGrp="1"/>
          </p:cNvSpPr>
          <p:nvPr>
            <p:ph type="body" idx="1"/>
          </p:nvPr>
        </p:nvSpPr>
        <p:spPr/>
        <p:txBody>
          <a:bodyPr/>
          <a:lstStyle/>
          <a:p>
            <a:endParaRPr lang="en-US" sz="2400" dirty="0"/>
          </a:p>
        </p:txBody>
      </p:sp>
    </p:spTree>
    <p:extLst>
      <p:ext uri="{BB962C8B-B14F-4D97-AF65-F5344CB8AC3E}">
        <p14:creationId xmlns:p14="http://schemas.microsoft.com/office/powerpoint/2010/main" val="1453910414"/>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HC</a:t>
            </a:r>
            <a:endParaRPr lang="en-US" dirty="0"/>
          </a:p>
        </p:txBody>
      </p:sp>
      <p:sp>
        <p:nvSpPr>
          <p:cNvPr id="3" name="Content Placeholder 2"/>
          <p:cNvSpPr>
            <a:spLocks noGrp="1"/>
          </p:cNvSpPr>
          <p:nvPr>
            <p:ph idx="1"/>
          </p:nvPr>
        </p:nvSpPr>
        <p:spPr/>
        <p:txBody>
          <a:bodyPr/>
          <a:lstStyle/>
          <a:p>
            <a:r>
              <a:rPr lang="en-US" dirty="0" smtClean="0"/>
              <a:t>Section 35G(1) of Central Excise Act </a:t>
            </a:r>
          </a:p>
          <a:p>
            <a:endParaRPr lang="en-US" dirty="0" smtClean="0"/>
          </a:p>
          <a:p>
            <a:r>
              <a:rPr lang="en-US" dirty="0" smtClean="0"/>
              <a:t>Prescribes that every order passed in an appeal by the Appellate Tribunal </a:t>
            </a:r>
          </a:p>
          <a:p>
            <a:endParaRPr lang="en-US" dirty="0" smtClean="0"/>
          </a:p>
          <a:p>
            <a:r>
              <a:rPr lang="en-US" dirty="0" smtClean="0"/>
              <a:t>Can be appealed against before the High Court </a:t>
            </a:r>
          </a:p>
          <a:p>
            <a:endParaRPr lang="en-US" dirty="0" smtClean="0"/>
          </a:p>
          <a:p>
            <a:r>
              <a:rPr lang="en-US" dirty="0" smtClean="0"/>
              <a:t>Provided the High Court is satisfied </a:t>
            </a:r>
          </a:p>
          <a:p>
            <a:endParaRPr lang="en-US" dirty="0" smtClean="0"/>
          </a:p>
          <a:p>
            <a:r>
              <a:rPr lang="en-US" dirty="0" smtClean="0"/>
              <a:t>That the case involves a</a:t>
            </a:r>
            <a:r>
              <a:rPr lang="en-US" b="1" i="1" dirty="0" smtClean="0"/>
              <a:t> </a:t>
            </a:r>
            <a:r>
              <a:rPr lang="en-US" b="1" i="1" dirty="0" smtClean="0">
                <a:solidFill>
                  <a:srgbClr val="7030A0"/>
                </a:solidFill>
              </a:rPr>
              <a:t>substantial question of law</a:t>
            </a:r>
          </a:p>
          <a:p>
            <a:pPr lvl="1"/>
            <a:r>
              <a:rPr lang="en-US" dirty="0" smtClean="0"/>
              <a:t>Respondents may argue that there is no substantial question of law</a:t>
            </a:r>
          </a:p>
          <a:p>
            <a:pPr lvl="2"/>
            <a:r>
              <a:rPr lang="en-US" dirty="0" smtClean="0"/>
              <a:t>35G(4)</a:t>
            </a:r>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59</a:t>
            </a:fld>
            <a:endParaRPr lang="en-US"/>
          </a:p>
        </p:txBody>
      </p:sp>
    </p:spTree>
    <p:extLst>
      <p:ext uri="{BB962C8B-B14F-4D97-AF65-F5344CB8AC3E}">
        <p14:creationId xmlns:p14="http://schemas.microsoft.com/office/powerpoint/2010/main" val="30260277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Appeals under Service Tax</a:t>
            </a:r>
            <a:endParaRPr lang="en-US" dirty="0"/>
          </a:p>
        </p:txBody>
      </p:sp>
      <p:graphicFrame>
        <p:nvGraphicFramePr>
          <p:cNvPr id="7" name="Content Placeholder 6"/>
          <p:cNvGraphicFramePr>
            <a:graphicFrameLocks noGrp="1"/>
          </p:cNvGraphicFramePr>
          <p:nvPr>
            <p:ph idx="1"/>
          </p:nvPr>
        </p:nvGraphicFramePr>
        <p:xfrm>
          <a:off x="457200" y="11430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35G(2) - Time Limit of filing the appeal</a:t>
            </a:r>
            <a:endParaRPr lang="en-US" dirty="0"/>
          </a:p>
        </p:txBody>
      </p:sp>
      <p:sp>
        <p:nvSpPr>
          <p:cNvPr id="3" name="Content Placeholder 2"/>
          <p:cNvSpPr>
            <a:spLocks noGrp="1"/>
          </p:cNvSpPr>
          <p:nvPr>
            <p:ph idx="1"/>
          </p:nvPr>
        </p:nvSpPr>
        <p:spPr/>
        <p:txBody>
          <a:bodyPr/>
          <a:lstStyle/>
          <a:p>
            <a:r>
              <a:rPr lang="en-US" dirty="0" smtClean="0"/>
              <a:t>Under Section 35G of the Central Excise Act, 1994</a:t>
            </a:r>
          </a:p>
          <a:p>
            <a:endParaRPr lang="en-US" dirty="0" smtClean="0"/>
          </a:p>
          <a:p>
            <a:r>
              <a:rPr lang="en-US" dirty="0" smtClean="0"/>
              <a:t>The time limit for filing an appeal</a:t>
            </a:r>
          </a:p>
          <a:p>
            <a:endParaRPr lang="en-US" dirty="0" smtClean="0"/>
          </a:p>
          <a:p>
            <a:r>
              <a:rPr lang="en-US" dirty="0" smtClean="0"/>
              <a:t>Before High Court </a:t>
            </a:r>
          </a:p>
          <a:p>
            <a:endParaRPr lang="en-US" dirty="0" smtClean="0"/>
          </a:p>
          <a:p>
            <a:r>
              <a:rPr lang="en-US" dirty="0" smtClean="0"/>
              <a:t>Is prescribed as 180 days</a:t>
            </a:r>
          </a:p>
          <a:p>
            <a:endParaRPr lang="en-US" dirty="0" smtClean="0"/>
          </a:p>
          <a:p>
            <a:r>
              <a:rPr lang="en-US" dirty="0" smtClean="0"/>
              <a:t>The High Court may admit the appeal after expiry of 180 days if it is satisfied that there is sufficient cause in the delay</a:t>
            </a:r>
          </a:p>
          <a:p>
            <a:pPr lvl="1"/>
            <a:r>
              <a:rPr lang="en-US" dirty="0" smtClean="0"/>
              <a:t>35G(2A)</a:t>
            </a:r>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60</a:t>
            </a:fld>
            <a:endParaRPr lang="en-US"/>
          </a:p>
        </p:txBody>
      </p:sp>
    </p:spTree>
    <p:extLst>
      <p:ext uri="{BB962C8B-B14F-4D97-AF65-F5344CB8AC3E}">
        <p14:creationId xmlns:p14="http://schemas.microsoft.com/office/powerpoint/2010/main" val="38187249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Disputes out of High Court Jurisdiction</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Applicability of service tax on any service/taxable service</a:t>
            </a:r>
          </a:p>
          <a:p>
            <a:endParaRPr lang="en-US" dirty="0" smtClean="0"/>
          </a:p>
          <a:p>
            <a:r>
              <a:rPr lang="en-US" dirty="0" smtClean="0"/>
              <a:t>Classification of services </a:t>
            </a:r>
          </a:p>
          <a:p>
            <a:endParaRPr lang="en-US" dirty="0" smtClean="0"/>
          </a:p>
          <a:p>
            <a:r>
              <a:rPr lang="en-US" dirty="0" smtClean="0"/>
              <a:t>Valuation of service </a:t>
            </a:r>
          </a:p>
          <a:p>
            <a:endParaRPr lang="en-US" dirty="0" smtClean="0"/>
          </a:p>
          <a:p>
            <a:r>
              <a:rPr lang="en-US" dirty="0" smtClean="0"/>
              <a:t>Whether </a:t>
            </a:r>
            <a:r>
              <a:rPr lang="en-US" dirty="0" smtClean="0"/>
              <a:t>an activity qualifies as a service </a:t>
            </a:r>
          </a:p>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61</a:t>
            </a:fld>
            <a:endParaRPr lang="en-US"/>
          </a:p>
        </p:txBody>
      </p:sp>
    </p:spTree>
    <p:extLst>
      <p:ext uri="{BB962C8B-B14F-4D97-AF65-F5344CB8AC3E}">
        <p14:creationId xmlns:p14="http://schemas.microsoft.com/office/powerpoint/2010/main" val="14241400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Appeals under VAT</a:t>
            </a:r>
            <a:endParaRPr lang="en-IN" dirty="0"/>
          </a:p>
        </p:txBody>
      </p:sp>
    </p:spTree>
    <p:extLst>
      <p:ext uri="{BB962C8B-B14F-4D97-AF65-F5344CB8AC3E}">
        <p14:creationId xmlns:p14="http://schemas.microsoft.com/office/powerpoint/2010/main" val="23919428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Appealable and Non-Appealable Orders</a:t>
            </a:r>
            <a:endParaRPr lang="en-IN"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6253995"/>
              </p:ext>
            </p:extLst>
          </p:nvPr>
        </p:nvGraphicFramePr>
        <p:xfrm>
          <a:off x="457200" y="1124744"/>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63</a:t>
            </a:fld>
            <a:endParaRPr lang="en-US"/>
          </a:p>
        </p:txBody>
      </p:sp>
    </p:spTree>
    <p:extLst>
      <p:ext uri="{BB962C8B-B14F-4D97-AF65-F5344CB8AC3E}">
        <p14:creationId xmlns:p14="http://schemas.microsoft.com/office/powerpoint/2010/main" val="13759527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Non-Appealable orders…</a:t>
            </a:r>
            <a:r>
              <a:rPr lang="en-IN" dirty="0"/>
              <a:t>Section 85(2)</a:t>
            </a:r>
            <a:br>
              <a:rPr lang="en-IN" dirty="0"/>
            </a:br>
            <a:endParaRPr lang="en-IN" dirty="0"/>
          </a:p>
        </p:txBody>
      </p:sp>
      <p:sp>
        <p:nvSpPr>
          <p:cNvPr id="3" name="Content Placeholder 2"/>
          <p:cNvSpPr>
            <a:spLocks noGrp="1"/>
          </p:cNvSpPr>
          <p:nvPr>
            <p:ph idx="1"/>
          </p:nvPr>
        </p:nvSpPr>
        <p:spPr>
          <a:xfrm>
            <a:off x="457200" y="1124744"/>
            <a:ext cx="8229600" cy="5029200"/>
          </a:xfrm>
        </p:spPr>
        <p:txBody>
          <a:bodyPr>
            <a:normAutofit/>
          </a:bodyPr>
          <a:lstStyle/>
          <a:p>
            <a:r>
              <a:rPr lang="en-IN" sz="2800" dirty="0"/>
              <a:t>No appeal shall lie </a:t>
            </a:r>
            <a:r>
              <a:rPr lang="en-IN" sz="2800" dirty="0" smtClean="0"/>
              <a:t>against—</a:t>
            </a:r>
            <a:endParaRPr lang="en-IN" dirty="0"/>
          </a:p>
          <a:p>
            <a:pPr lvl="1"/>
            <a:r>
              <a:rPr lang="en-IN" sz="2400" dirty="0" smtClean="0"/>
              <a:t>any notice</a:t>
            </a:r>
          </a:p>
          <a:p>
            <a:pPr lvl="1"/>
            <a:r>
              <a:rPr lang="en-IN" sz="2400" dirty="0" smtClean="0"/>
              <a:t>any summons</a:t>
            </a:r>
          </a:p>
          <a:p>
            <a:pPr lvl="1"/>
            <a:r>
              <a:rPr lang="en-US" sz="2400" dirty="0" smtClean="0"/>
              <a:t>E</a:t>
            </a:r>
            <a:r>
              <a:rPr lang="en-IN" sz="2400" dirty="0" smtClean="0"/>
              <a:t>x-parte order for non filing of returns</a:t>
            </a:r>
            <a:endParaRPr lang="en-IN" sz="2400" dirty="0"/>
          </a:p>
          <a:p>
            <a:pPr lvl="1"/>
            <a:r>
              <a:rPr lang="en-US" sz="2400" dirty="0" smtClean="0"/>
              <a:t>O</a:t>
            </a:r>
            <a:r>
              <a:rPr lang="en-IN" sz="2400" dirty="0" smtClean="0"/>
              <a:t>rder for instalment</a:t>
            </a:r>
          </a:p>
          <a:p>
            <a:pPr lvl="1"/>
            <a:r>
              <a:rPr lang="en-IN" sz="2400" dirty="0" smtClean="0"/>
              <a:t>order </a:t>
            </a:r>
            <a:r>
              <a:rPr lang="en-IN" sz="2400" dirty="0"/>
              <a:t>or notice </a:t>
            </a:r>
            <a:r>
              <a:rPr lang="en-IN" sz="2400" dirty="0" smtClean="0"/>
              <a:t>for recovery</a:t>
            </a:r>
          </a:p>
          <a:p>
            <a:pPr lvl="1"/>
            <a:r>
              <a:rPr lang="en-IN" sz="2400" dirty="0" smtClean="0"/>
              <a:t>order </a:t>
            </a:r>
            <a:r>
              <a:rPr lang="en-IN" sz="2400" dirty="0" smtClean="0"/>
              <a:t>of seizure </a:t>
            </a:r>
            <a:r>
              <a:rPr lang="en-IN" sz="2400" dirty="0"/>
              <a:t>or retention of books of accounts, </a:t>
            </a:r>
            <a:r>
              <a:rPr lang="en-IN" sz="2400" dirty="0" smtClean="0"/>
              <a:t>registers, documents</a:t>
            </a:r>
          </a:p>
          <a:p>
            <a:pPr lvl="1"/>
            <a:r>
              <a:rPr lang="en-IN" sz="2400" dirty="0" smtClean="0"/>
              <a:t>order </a:t>
            </a:r>
            <a:r>
              <a:rPr lang="en-IN" sz="2400" dirty="0"/>
              <a:t>or assignment under section </a:t>
            </a:r>
            <a:r>
              <a:rPr lang="en-IN" sz="2400" dirty="0" smtClean="0"/>
              <a:t>59-</a:t>
            </a:r>
            <a:r>
              <a:rPr lang="en-IN" sz="2400" dirty="0" smtClean="0"/>
              <a:t>transfer </a:t>
            </a:r>
            <a:r>
              <a:rPr lang="en-IN" sz="2400" dirty="0" smtClean="0"/>
              <a:t>of proceedings</a:t>
            </a:r>
          </a:p>
          <a:p>
            <a:pPr lvl="1"/>
            <a:endParaRPr lang="en-IN" sz="2400" dirty="0" smtClean="0"/>
          </a:p>
          <a:p>
            <a:pPr lvl="1"/>
            <a:endParaRPr lang="en-IN" sz="2400" dirty="0"/>
          </a:p>
          <a:p>
            <a:pPr lvl="1"/>
            <a:endParaRPr lang="en-IN" sz="2400" dirty="0" smtClean="0"/>
          </a:p>
          <a:p>
            <a:pPr lvl="1"/>
            <a:endParaRPr lang="en-IN" sz="2400" dirty="0"/>
          </a:p>
          <a:p>
            <a:pPr lvl="1"/>
            <a:endParaRPr lang="en-IN" sz="2400" dirty="0">
              <a:solidFill>
                <a:srgbClr val="FF0000"/>
              </a:solidFill>
            </a:endParaRPr>
          </a:p>
          <a:p>
            <a:pPr lvl="1"/>
            <a:endParaRPr lang="en-IN" sz="2400" dirty="0"/>
          </a:p>
          <a:p>
            <a:pPr lvl="1"/>
            <a:endParaRPr lang="en-IN" dirty="0"/>
          </a:p>
          <a:p>
            <a:endParaRPr lang="en-IN" dirty="0"/>
          </a:p>
          <a:p>
            <a:pPr lvl="1"/>
            <a:endParaRPr lang="en-IN" dirty="0" smtClean="0"/>
          </a:p>
          <a:p>
            <a:pPr lvl="1"/>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64</a:t>
            </a:fld>
            <a:endParaRPr lang="en-US"/>
          </a:p>
        </p:txBody>
      </p:sp>
    </p:spTree>
    <p:extLst>
      <p:ext uri="{BB962C8B-B14F-4D97-AF65-F5344CB8AC3E}">
        <p14:creationId xmlns:p14="http://schemas.microsoft.com/office/powerpoint/2010/main" val="39771648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Procedure </a:t>
            </a:r>
            <a:endParaRPr lang="en-IN" dirty="0"/>
          </a:p>
        </p:txBody>
      </p:sp>
      <p:sp>
        <p:nvSpPr>
          <p:cNvPr id="3" name="Content Placeholder 2"/>
          <p:cNvSpPr>
            <a:spLocks noGrp="1"/>
          </p:cNvSpPr>
          <p:nvPr>
            <p:ph idx="1"/>
          </p:nvPr>
        </p:nvSpPr>
        <p:spPr/>
        <p:txBody>
          <a:bodyPr>
            <a:normAutofit/>
          </a:bodyPr>
          <a:lstStyle/>
          <a:p>
            <a:r>
              <a:rPr lang="en-US" sz="2800" dirty="0" smtClean="0"/>
              <a:t>Procedure to file appeal-</a:t>
            </a:r>
          </a:p>
          <a:p>
            <a:endParaRPr lang="en-US" dirty="0" smtClean="0"/>
          </a:p>
          <a:p>
            <a:pPr lvl="1"/>
            <a:r>
              <a:rPr lang="en-US" sz="2400" dirty="0" smtClean="0"/>
              <a:t>An appeal has to be filed in the form 310</a:t>
            </a:r>
          </a:p>
          <a:p>
            <a:pPr lvl="1"/>
            <a:r>
              <a:rPr lang="en-US" sz="2400" dirty="0"/>
              <a:t>Original order or A certified</a:t>
            </a:r>
            <a:r>
              <a:rPr lang="en-US" sz="2400" dirty="0">
                <a:solidFill>
                  <a:srgbClr val="FF0000"/>
                </a:solidFill>
              </a:rPr>
              <a:t> </a:t>
            </a:r>
            <a:r>
              <a:rPr lang="en-US" sz="2400" dirty="0"/>
              <a:t>copy or Authenticated copy of order appealed against.</a:t>
            </a:r>
          </a:p>
          <a:p>
            <a:pPr lvl="2"/>
            <a:r>
              <a:rPr lang="en-US" sz="2200" dirty="0"/>
              <a:t>Certified by the officer who issues the order.</a:t>
            </a:r>
          </a:p>
          <a:p>
            <a:pPr lvl="1"/>
            <a:endParaRPr lang="en-US" sz="2400" dirty="0"/>
          </a:p>
          <a:p>
            <a:pPr lvl="1"/>
            <a:r>
              <a:rPr lang="en-US" sz="2400" dirty="0"/>
              <a:t>Proof of payment of prescribed fees i.e. the fees paid to file appeal. Court fee stamp in case of stay application.</a:t>
            </a:r>
          </a:p>
          <a:p>
            <a:pPr lvl="1"/>
            <a:endParaRPr lang="en-US" sz="2400" dirty="0" smtClean="0"/>
          </a:p>
          <a:p>
            <a:pPr lvl="1"/>
            <a:endParaRPr lang="en-US" sz="2400" dirty="0" smtClean="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65</a:t>
            </a:fld>
            <a:endParaRPr lang="en-US"/>
          </a:p>
        </p:txBody>
      </p:sp>
    </p:spTree>
    <p:extLst>
      <p:ext uri="{BB962C8B-B14F-4D97-AF65-F5344CB8AC3E}">
        <p14:creationId xmlns:p14="http://schemas.microsoft.com/office/powerpoint/2010/main" val="2071887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in Appeal</a:t>
            </a: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66</a:t>
            </a:fld>
            <a:endParaRPr lang="en-US"/>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629169208"/>
              </p:ext>
            </p:extLst>
          </p:nvPr>
        </p:nvGraphicFramePr>
        <p:xfrm>
          <a:off x="457200" y="1431032"/>
          <a:ext cx="8229600" cy="5197760"/>
        </p:xfrm>
        <a:graphic>
          <a:graphicData uri="http://schemas.openxmlformats.org/drawingml/2006/table">
            <a:tbl>
              <a:tblPr firstRow="1" bandRow="1">
                <a:tableStyleId>{8A107856-5554-42FB-B03E-39F5DBC370BA}</a:tableStyleId>
              </a:tblPr>
              <a:tblGrid>
                <a:gridCol w="4114800"/>
                <a:gridCol w="4114800"/>
              </a:tblGrid>
              <a:tr h="1039552">
                <a:tc>
                  <a:txBody>
                    <a:bodyPr/>
                    <a:lstStyle/>
                    <a:p>
                      <a:r>
                        <a:rPr lang="en-US" sz="2800" b="1" dirty="0" smtClean="0"/>
                        <a:t>Form 310</a:t>
                      </a:r>
                      <a:endParaRPr lang="en-IN" sz="2800" b="1" dirty="0"/>
                    </a:p>
                  </a:txBody>
                  <a:tcPr/>
                </a:tc>
                <a:tc>
                  <a:txBody>
                    <a:bodyPr/>
                    <a:lstStyle/>
                    <a:p>
                      <a:r>
                        <a:rPr lang="en-IN" b="1" dirty="0" smtClean="0"/>
                        <a:t>Appeal against assessment, interest, penalty or fine u/s 26of the MVAT Act, 2002 </a:t>
                      </a:r>
                      <a:endParaRPr lang="en-IN" b="1" dirty="0"/>
                    </a:p>
                  </a:txBody>
                  <a:tcPr/>
                </a:tc>
              </a:tr>
              <a:tr h="1039552">
                <a:tc>
                  <a:txBody>
                    <a:bodyPr/>
                    <a:lstStyle/>
                    <a:p>
                      <a:r>
                        <a:rPr lang="en-US" sz="2800" b="1" dirty="0" smtClean="0"/>
                        <a:t>Form</a:t>
                      </a:r>
                      <a:r>
                        <a:rPr lang="en-US" sz="2800" b="1" baseline="0" dirty="0" smtClean="0"/>
                        <a:t>  311</a:t>
                      </a:r>
                      <a:endParaRPr lang="en-IN" sz="2800" b="1" dirty="0"/>
                    </a:p>
                  </a:txBody>
                  <a:tcPr/>
                </a:tc>
                <a:tc>
                  <a:txBody>
                    <a:bodyPr/>
                    <a:lstStyle/>
                    <a:p>
                      <a:r>
                        <a:rPr lang="en-IN" b="1" dirty="0" smtClean="0"/>
                        <a:t>Application for grant of stay against</a:t>
                      </a:r>
                      <a:r>
                        <a:rPr lang="en-IN" b="1" baseline="0" dirty="0" smtClean="0"/>
                        <a:t> </a:t>
                      </a:r>
                      <a:r>
                        <a:rPr lang="en-IN" b="1" dirty="0" smtClean="0"/>
                        <a:t>order of assessment, penalty of interest or fine u/s 26 of the MVAT Act, 2002</a:t>
                      </a:r>
                    </a:p>
                  </a:txBody>
                  <a:tcPr/>
                </a:tc>
              </a:tr>
              <a:tr h="1039552">
                <a:tc>
                  <a:txBody>
                    <a:bodyPr/>
                    <a:lstStyle/>
                    <a:p>
                      <a:r>
                        <a:rPr lang="en-US" sz="2800" b="1" dirty="0" smtClean="0"/>
                        <a:t>Form</a:t>
                      </a:r>
                      <a:r>
                        <a:rPr lang="en-US" sz="2800" b="1" baseline="0" dirty="0" smtClean="0"/>
                        <a:t> 312</a:t>
                      </a:r>
                      <a:endParaRPr lang="en-IN" sz="2800" b="1" dirty="0"/>
                    </a:p>
                  </a:txBody>
                  <a:tcPr/>
                </a:tc>
                <a:tc>
                  <a:txBody>
                    <a:bodyPr/>
                    <a:lstStyle/>
                    <a:p>
                      <a:r>
                        <a:rPr lang="en-IN" b="1" dirty="0" smtClean="0"/>
                        <a:t>Admission memo-cum-stay order</a:t>
                      </a:r>
                      <a:endParaRPr lang="en-IN" b="1" dirty="0"/>
                    </a:p>
                  </a:txBody>
                  <a:tcPr/>
                </a:tc>
              </a:tr>
              <a:tr h="1039552">
                <a:tc>
                  <a:txBody>
                    <a:bodyPr/>
                    <a:lstStyle/>
                    <a:p>
                      <a:r>
                        <a:rPr lang="en-US" sz="2800" b="1" dirty="0" smtClean="0"/>
                        <a:t>Form 313</a:t>
                      </a:r>
                      <a:endParaRPr lang="en-IN" sz="2800" b="1" dirty="0"/>
                    </a:p>
                  </a:txBody>
                  <a:tcPr/>
                </a:tc>
                <a:tc>
                  <a:txBody>
                    <a:bodyPr/>
                    <a:lstStyle/>
                    <a:p>
                      <a:r>
                        <a:rPr lang="en-IN" b="1" dirty="0" smtClean="0"/>
                        <a:t>Application by senior citizen for the disposal of appeal on priority</a:t>
                      </a:r>
                      <a:endParaRPr lang="en-IN" b="1" dirty="0"/>
                    </a:p>
                  </a:txBody>
                  <a:tcPr/>
                </a:tc>
              </a:tr>
              <a:tr h="1039552">
                <a:tc>
                  <a:txBody>
                    <a:bodyPr/>
                    <a:lstStyle/>
                    <a:p>
                      <a:r>
                        <a:rPr lang="en-IN" sz="2800" b="1" dirty="0" smtClean="0"/>
                        <a:t>F</a:t>
                      </a:r>
                      <a:r>
                        <a:rPr lang="en-US" sz="2800" b="1" dirty="0" smtClean="0"/>
                        <a:t>o</a:t>
                      </a:r>
                      <a:r>
                        <a:rPr lang="en-IN" sz="2800" b="1" dirty="0" smtClean="0"/>
                        <a:t>rm IX B</a:t>
                      </a:r>
                      <a:endParaRPr lang="en-IN" sz="2800" b="1" dirty="0"/>
                    </a:p>
                  </a:txBody>
                  <a:tcPr/>
                </a:tc>
                <a:tc>
                  <a:txBody>
                    <a:bodyPr/>
                    <a:lstStyle/>
                    <a:p>
                      <a:r>
                        <a:rPr lang="en-IN" b="1" dirty="0" smtClean="0"/>
                        <a:t>CST</a:t>
                      </a:r>
                      <a:endParaRPr lang="en-IN" b="1" dirty="0"/>
                    </a:p>
                  </a:txBody>
                  <a:tcPr/>
                </a:tc>
              </a:tr>
            </a:tbl>
          </a:graphicData>
        </a:graphic>
      </p:graphicFrame>
    </p:spTree>
    <p:extLst>
      <p:ext uri="{BB962C8B-B14F-4D97-AF65-F5344CB8AC3E}">
        <p14:creationId xmlns:p14="http://schemas.microsoft.com/office/powerpoint/2010/main" val="1065691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file appeal</a:t>
            </a:r>
            <a:endParaRPr lang="en-IN" dirty="0"/>
          </a:p>
        </p:txBody>
      </p:sp>
      <p:sp>
        <p:nvSpPr>
          <p:cNvPr id="3" name="Content Placeholder 2"/>
          <p:cNvSpPr>
            <a:spLocks noGrp="1"/>
          </p:cNvSpPr>
          <p:nvPr>
            <p:ph idx="1"/>
          </p:nvPr>
        </p:nvSpPr>
        <p:spPr/>
        <p:txBody>
          <a:bodyPr/>
          <a:lstStyle/>
          <a:p>
            <a:pPr lvl="1"/>
            <a:r>
              <a:rPr lang="en-IN" dirty="0" smtClean="0"/>
              <a:t>by </a:t>
            </a:r>
            <a:r>
              <a:rPr lang="en-IN" dirty="0"/>
              <a:t>a Sales Tax Officer or an Assistant Commissioner, or any other officer sub-ordinate thereto, to the Deputy Commissioner</a:t>
            </a:r>
            <a:r>
              <a:rPr lang="en-IN" dirty="0" smtClean="0"/>
              <a:t>;</a:t>
            </a:r>
          </a:p>
          <a:p>
            <a:pPr marL="457200" lvl="1" indent="0">
              <a:buNone/>
            </a:pPr>
            <a:r>
              <a:rPr lang="en-IN" dirty="0" smtClean="0"/>
              <a:t> </a:t>
            </a:r>
          </a:p>
          <a:p>
            <a:pPr lvl="1"/>
            <a:r>
              <a:rPr lang="en-IN" dirty="0" smtClean="0"/>
              <a:t>by </a:t>
            </a:r>
            <a:r>
              <a:rPr lang="en-IN" dirty="0"/>
              <a:t>a Deputy Commissioner or Senior Deputy Commissioner, to the Joint Commissioner; </a:t>
            </a:r>
            <a:endParaRPr lang="en-IN" dirty="0" smtClean="0"/>
          </a:p>
          <a:p>
            <a:pPr marL="457200" lvl="1" indent="0">
              <a:buNone/>
            </a:pPr>
            <a:r>
              <a:rPr lang="en-IN" dirty="0" smtClean="0"/>
              <a:t> </a:t>
            </a:r>
          </a:p>
          <a:p>
            <a:pPr lvl="1"/>
            <a:r>
              <a:rPr lang="en-IN" dirty="0" smtClean="0"/>
              <a:t>by </a:t>
            </a:r>
            <a:r>
              <a:rPr lang="en-IN" dirty="0"/>
              <a:t>a Joint Commissioner, Additional Commissioner or the Commissioner, to the Tribunal.</a:t>
            </a:r>
            <a:r>
              <a:rPr lang="en-US" dirty="0" smtClean="0"/>
              <a:t> </a:t>
            </a: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67</a:t>
            </a:fld>
            <a:endParaRPr lang="en-US"/>
          </a:p>
        </p:txBody>
      </p:sp>
    </p:spTree>
    <p:extLst>
      <p:ext uri="{BB962C8B-B14F-4D97-AF65-F5344CB8AC3E}">
        <p14:creationId xmlns:p14="http://schemas.microsoft.com/office/powerpoint/2010/main" val="36872481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Restoration of Appeal</a:t>
            </a:r>
            <a:endParaRPr lang="en-IN" dirty="0"/>
          </a:p>
        </p:txBody>
      </p:sp>
      <p:sp>
        <p:nvSpPr>
          <p:cNvPr id="3" name="Content Placeholder 2"/>
          <p:cNvSpPr>
            <a:spLocks noGrp="1"/>
          </p:cNvSpPr>
          <p:nvPr>
            <p:ph idx="1"/>
          </p:nvPr>
        </p:nvSpPr>
        <p:spPr/>
        <p:txBody>
          <a:bodyPr/>
          <a:lstStyle/>
          <a:p>
            <a:r>
              <a:rPr lang="en-US" dirty="0" smtClean="0"/>
              <a:t>In which cases can an appellant file application for restoration of appeal?</a:t>
            </a:r>
          </a:p>
          <a:p>
            <a:pPr lvl="1"/>
            <a:r>
              <a:rPr lang="en-US" dirty="0" smtClean="0"/>
              <a:t>Against summary rejection </a:t>
            </a:r>
          </a:p>
          <a:p>
            <a:pPr lvl="1"/>
            <a:r>
              <a:rPr lang="en-US" dirty="0" smtClean="0"/>
              <a:t>Dismissal of appeal</a:t>
            </a:r>
          </a:p>
          <a:p>
            <a:pPr lvl="1"/>
            <a:r>
              <a:rPr lang="en-US" dirty="0" smtClean="0"/>
              <a:t>Non – </a:t>
            </a:r>
            <a:r>
              <a:rPr lang="en-US" dirty="0" err="1" smtClean="0"/>
              <a:t>attendence</a:t>
            </a:r>
            <a:endParaRPr lang="en-US" dirty="0" smtClean="0"/>
          </a:p>
          <a:p>
            <a:endParaRPr lang="en-US" dirty="0"/>
          </a:p>
          <a:p>
            <a:r>
              <a:rPr lang="en-US" dirty="0" smtClean="0"/>
              <a:t>Time limit for restoration?</a:t>
            </a:r>
          </a:p>
          <a:p>
            <a:pPr lvl="1"/>
            <a:r>
              <a:rPr lang="en-US" dirty="0" smtClean="0"/>
              <a:t>Within 30 days</a:t>
            </a:r>
          </a:p>
          <a:p>
            <a:endParaRPr lang="en-US" dirty="0"/>
          </a:p>
          <a:p>
            <a:r>
              <a:rPr lang="en-US" dirty="0" smtClean="0"/>
              <a:t>What if such applications are not decided within 30 days?</a:t>
            </a:r>
          </a:p>
          <a:p>
            <a:pPr lvl="1"/>
            <a:r>
              <a:rPr lang="en-US" dirty="0" smtClean="0"/>
              <a:t>Such appeals shall deemed to be restored.</a:t>
            </a: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68</a:t>
            </a:fld>
            <a:endParaRPr lang="en-US"/>
          </a:p>
        </p:txBody>
      </p:sp>
    </p:spTree>
    <p:extLst>
      <p:ext uri="{BB962C8B-B14F-4D97-AF65-F5344CB8AC3E}">
        <p14:creationId xmlns:p14="http://schemas.microsoft.com/office/powerpoint/2010/main" val="38637033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Fees… </a:t>
            </a: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69</a:t>
            </a:fld>
            <a:endParaRPr lang="en-US"/>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661134835"/>
              </p:ext>
            </p:extLst>
          </p:nvPr>
        </p:nvGraphicFramePr>
        <p:xfrm>
          <a:off x="1248051" y="974928"/>
          <a:ext cx="6996358" cy="5303520"/>
        </p:xfrm>
        <a:graphic>
          <a:graphicData uri="http://schemas.openxmlformats.org/drawingml/2006/table">
            <a:tbl>
              <a:tblPr firstRow="1" bandRow="1">
                <a:tableStyleId>{5C22544A-7EE6-4342-B048-85BDC9FD1C3A}</a:tableStyleId>
              </a:tblPr>
              <a:tblGrid>
                <a:gridCol w="880500"/>
                <a:gridCol w="3057929"/>
                <a:gridCol w="3057929"/>
              </a:tblGrid>
              <a:tr h="370840">
                <a:tc>
                  <a:txBody>
                    <a:bodyPr/>
                    <a:lstStyle/>
                    <a:p>
                      <a:r>
                        <a:rPr lang="en-US" dirty="0" err="1" smtClean="0"/>
                        <a:t>Sr.No</a:t>
                      </a:r>
                      <a:r>
                        <a:rPr lang="en-US" dirty="0" smtClean="0"/>
                        <a:t> </a:t>
                      </a:r>
                      <a:endParaRPr lang="en-IN" dirty="0"/>
                    </a:p>
                  </a:txBody>
                  <a:tcPr/>
                </a:tc>
                <a:tc>
                  <a:txBody>
                    <a:bodyPr/>
                    <a:lstStyle/>
                    <a:p>
                      <a:r>
                        <a:rPr lang="en-US" dirty="0" smtClean="0"/>
                        <a:t>Description of memorandum</a:t>
                      </a:r>
                      <a:r>
                        <a:rPr lang="en-US" baseline="0" dirty="0" smtClean="0"/>
                        <a:t> of application</a:t>
                      </a:r>
                      <a:endParaRPr lang="en-IN" dirty="0"/>
                    </a:p>
                  </a:txBody>
                  <a:tcPr/>
                </a:tc>
                <a:tc>
                  <a:txBody>
                    <a:bodyPr/>
                    <a:lstStyle/>
                    <a:p>
                      <a:r>
                        <a:rPr lang="en-US" dirty="0" smtClean="0"/>
                        <a:t>Amount of fee</a:t>
                      </a:r>
                      <a:endParaRPr lang="en-IN" dirty="0"/>
                    </a:p>
                  </a:txBody>
                  <a:tcPr/>
                </a:tc>
              </a:tr>
              <a:tr h="370840">
                <a:tc>
                  <a:txBody>
                    <a:bodyPr/>
                    <a:lstStyle/>
                    <a:p>
                      <a:r>
                        <a:rPr lang="en-US" dirty="0" smtClean="0"/>
                        <a:t>1</a:t>
                      </a:r>
                      <a:endParaRPr lang="en-IN" dirty="0"/>
                    </a:p>
                  </a:txBody>
                  <a:tcPr/>
                </a:tc>
                <a:tc>
                  <a:txBody>
                    <a:bodyPr/>
                    <a:lstStyle/>
                    <a:p>
                      <a:r>
                        <a:rPr lang="en-US" dirty="0" smtClean="0"/>
                        <a:t>Application</a:t>
                      </a:r>
                      <a:r>
                        <a:rPr lang="en-US" baseline="0" dirty="0" smtClean="0"/>
                        <a:t> for stay under 26(6)</a:t>
                      </a:r>
                      <a:endParaRPr lang="en-IN" dirty="0"/>
                    </a:p>
                  </a:txBody>
                  <a:tcPr/>
                </a:tc>
                <a:tc>
                  <a:txBody>
                    <a:bodyPr/>
                    <a:lstStyle/>
                    <a:p>
                      <a:r>
                        <a:rPr lang="en-US" dirty="0" smtClean="0"/>
                        <a:t>Twenty</a:t>
                      </a:r>
                      <a:r>
                        <a:rPr lang="en-US" baseline="0" dirty="0" smtClean="0"/>
                        <a:t> five rupees</a:t>
                      </a:r>
                      <a:endParaRPr lang="en-IN" dirty="0"/>
                    </a:p>
                  </a:txBody>
                  <a:tcPr/>
                </a:tc>
              </a:tr>
              <a:tr h="370840">
                <a:tc>
                  <a:txBody>
                    <a:bodyPr/>
                    <a:lstStyle/>
                    <a:p>
                      <a:r>
                        <a:rPr lang="en-US" dirty="0" smtClean="0"/>
                        <a:t>2</a:t>
                      </a:r>
                      <a:endParaRPr lang="en-IN" dirty="0"/>
                    </a:p>
                  </a:txBody>
                  <a:tcPr/>
                </a:tc>
                <a:tc>
                  <a:txBody>
                    <a:bodyPr/>
                    <a:lstStyle/>
                    <a:p>
                      <a:r>
                        <a:rPr lang="en-US" dirty="0" smtClean="0"/>
                        <a:t>Application by</a:t>
                      </a:r>
                      <a:r>
                        <a:rPr lang="en-US" baseline="0" dirty="0" smtClean="0"/>
                        <a:t> senior citizen for priority disposal of his appeal under section 26(7)</a:t>
                      </a:r>
                      <a:endParaRPr lang="en-IN" dirty="0"/>
                    </a:p>
                  </a:txBody>
                  <a:tcPr/>
                </a:tc>
                <a:tc>
                  <a:txBody>
                    <a:bodyPr/>
                    <a:lstStyle/>
                    <a:p>
                      <a:r>
                        <a:rPr lang="en-US" dirty="0" smtClean="0"/>
                        <a:t>Nil</a:t>
                      </a:r>
                      <a:endParaRPr lang="en-IN" dirty="0"/>
                    </a:p>
                  </a:txBody>
                  <a:tcPr/>
                </a:tc>
              </a:tr>
              <a:tr h="370840">
                <a:tc>
                  <a:txBody>
                    <a:bodyPr/>
                    <a:lstStyle/>
                    <a:p>
                      <a:r>
                        <a:rPr lang="en-US" dirty="0" smtClean="0"/>
                        <a:t>3</a:t>
                      </a:r>
                    </a:p>
                  </a:txBody>
                  <a:tcPr/>
                </a:tc>
                <a:tc>
                  <a:txBody>
                    <a:bodyPr/>
                    <a:lstStyle/>
                    <a:p>
                      <a:r>
                        <a:rPr lang="en-US" dirty="0" smtClean="0"/>
                        <a:t>Memorandum of appeals under Section 26:</a:t>
                      </a:r>
                    </a:p>
                    <a:p>
                      <a:pPr>
                        <a:buAutoNum type="alphaLcParenR"/>
                      </a:pPr>
                      <a:r>
                        <a:rPr lang="en-US" baseline="0" dirty="0" smtClean="0"/>
                        <a:t> </a:t>
                      </a:r>
                      <a:r>
                        <a:rPr lang="en-US" dirty="0" smtClean="0"/>
                        <a:t>Where quantum</a:t>
                      </a:r>
                      <a:r>
                        <a:rPr lang="en-US" baseline="0" dirty="0" smtClean="0"/>
                        <a:t> of relief sought is less than rupees one lakh</a:t>
                      </a:r>
                    </a:p>
                    <a:p>
                      <a:r>
                        <a:rPr lang="en-US" baseline="0" dirty="0" smtClean="0"/>
                        <a:t>b) </a:t>
                      </a:r>
                      <a:r>
                        <a:rPr lang="en-US" dirty="0" smtClean="0"/>
                        <a:t>Where quantum</a:t>
                      </a:r>
                      <a:r>
                        <a:rPr lang="en-US" baseline="0" dirty="0" smtClean="0"/>
                        <a:t> of relief sought is rupees one lakh or more</a:t>
                      </a:r>
                    </a:p>
                    <a:p>
                      <a:endParaRPr lang="en-US" baseline="0" dirty="0" smtClean="0"/>
                    </a:p>
                    <a:p>
                      <a:r>
                        <a:rPr lang="en-US" baseline="0" dirty="0" smtClean="0"/>
                        <a:t>c) In case of appeal not covered in (a) and (b) above</a:t>
                      </a:r>
                      <a:endParaRPr lang="en-IN" dirty="0"/>
                    </a:p>
                  </a:txBody>
                  <a:tcPr/>
                </a:tc>
                <a:tc>
                  <a:txBody>
                    <a:bodyPr/>
                    <a:lstStyle/>
                    <a:p>
                      <a:endParaRPr lang="en-US" dirty="0" smtClean="0"/>
                    </a:p>
                    <a:p>
                      <a:endParaRPr lang="en-US" dirty="0" smtClean="0"/>
                    </a:p>
                    <a:p>
                      <a:r>
                        <a:rPr lang="en-US" dirty="0" smtClean="0"/>
                        <a:t>One hundred rupees</a:t>
                      </a:r>
                    </a:p>
                    <a:p>
                      <a:endParaRPr lang="en-US" dirty="0" smtClean="0"/>
                    </a:p>
                    <a:p>
                      <a:endParaRPr lang="en-US" dirty="0" smtClean="0"/>
                    </a:p>
                    <a:p>
                      <a:r>
                        <a:rPr lang="en-US" dirty="0" smtClean="0"/>
                        <a:t>One tenth of a percent of the amount in dispute</a:t>
                      </a:r>
                      <a:r>
                        <a:rPr lang="en-US" baseline="0" dirty="0" smtClean="0"/>
                        <a:t> subject to a maximum of rupees one thousand. </a:t>
                      </a:r>
                    </a:p>
                    <a:p>
                      <a:r>
                        <a:rPr lang="en-US" dirty="0" smtClean="0"/>
                        <a:t>One hundred rupees</a:t>
                      </a:r>
                      <a:endParaRPr lang="en-IN" dirty="0"/>
                    </a:p>
                  </a:txBody>
                  <a:tcPr/>
                </a:tc>
              </a:tr>
            </a:tbl>
          </a:graphicData>
        </a:graphic>
      </p:graphicFrame>
    </p:spTree>
    <p:extLst>
      <p:ext uri="{BB962C8B-B14F-4D97-AF65-F5344CB8AC3E}">
        <p14:creationId xmlns:p14="http://schemas.microsoft.com/office/powerpoint/2010/main" val="2022871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Rate at Litigations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54998677"/>
              </p:ext>
            </p:extLst>
          </p:nvPr>
        </p:nvGraphicFramePr>
        <p:xfrm>
          <a:off x="928662" y="1214422"/>
          <a:ext cx="7115196" cy="3843020"/>
        </p:xfrm>
        <a:graphic>
          <a:graphicData uri="http://schemas.openxmlformats.org/drawingml/2006/table">
            <a:tbl>
              <a:tblPr firstRow="1" bandRow="1">
                <a:tableStyleId>{ED083AE6-46FA-4A59-8FB0-9F97EB10719F}</a:tableStyleId>
              </a:tblPr>
              <a:tblGrid>
                <a:gridCol w="3324297"/>
                <a:gridCol w="770279"/>
                <a:gridCol w="894999"/>
                <a:gridCol w="1006874"/>
                <a:gridCol w="1118747"/>
              </a:tblGrid>
              <a:tr h="370840">
                <a:tc>
                  <a:txBody>
                    <a:bodyPr/>
                    <a:lstStyle/>
                    <a:p>
                      <a:pPr algn="ctr" fontAlgn="b"/>
                      <a:r>
                        <a:rPr lang="en-US" sz="1600" u="none" strike="noStrike" dirty="0"/>
                        <a:t>Source</a:t>
                      </a:r>
                      <a:endParaRPr lang="en-US" sz="1600" b="0" i="0" u="none" strike="noStrike" dirty="0">
                        <a:solidFill>
                          <a:srgbClr val="000000"/>
                        </a:solidFill>
                        <a:latin typeface="Calibri"/>
                      </a:endParaRPr>
                    </a:p>
                  </a:txBody>
                  <a:tcPr marL="9525" marR="9525" marT="9525" marB="0" anchor="b"/>
                </a:tc>
                <a:tc gridSpan="4">
                  <a:txBody>
                    <a:bodyPr/>
                    <a:lstStyle/>
                    <a:p>
                      <a:pPr algn="ctr" fontAlgn="b"/>
                      <a:r>
                        <a:rPr lang="en-US" sz="1600" u="none" strike="noStrike" dirty="0" err="1"/>
                        <a:t>MoS</a:t>
                      </a:r>
                      <a:r>
                        <a:rPr lang="en-US" sz="1600" u="none" strike="noStrike" dirty="0"/>
                        <a:t> Finance, in written reply to a L.S question</a:t>
                      </a:r>
                      <a:endParaRPr lang="en-US" sz="1600" b="0" i="0" u="none" strike="noStrike" dirty="0">
                        <a:solidFill>
                          <a:srgbClr val="000000"/>
                        </a:solidFill>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algn="l" fontAlgn="b"/>
                      <a:r>
                        <a:rPr lang="en-US" sz="1600" u="none" strike="noStrike"/>
                        <a:t>Year</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2008-09</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2009-10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2010-11</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2011-12</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No of Cases</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1000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1000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1000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1000</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a:t>Departmental Cestat success Rate</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18%</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17%</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20%</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Department Losing  at </a:t>
                      </a:r>
                      <a:r>
                        <a:rPr lang="en-US" sz="1600" u="none" strike="noStrike" dirty="0" err="1"/>
                        <a:t>Cestat</a:t>
                      </a:r>
                      <a:r>
                        <a:rPr lang="en-US" sz="1600" u="none" strike="noStrike" dirty="0"/>
                        <a:t> going to High Court</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100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182</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dirty="0"/>
                        <a:t>172</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197</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Departmental High Court Success Rate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30%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35%</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28%</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30%</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Department Lost at High Court going to Supreme court</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30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64</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48</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59</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Departmental Supreme Court Success Rate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a:t>10%</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8%</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6%</a:t>
                      </a:r>
                      <a:endParaRPr lang="en-US" sz="1600" b="0" i="0" u="none" strike="noStrike">
                        <a:solidFill>
                          <a:srgbClr val="000000"/>
                        </a:solidFill>
                        <a:latin typeface="Calibri"/>
                      </a:endParaRPr>
                    </a:p>
                  </a:txBody>
                  <a:tcPr marL="9525" marR="9525" marT="9525" marB="0" anchor="b"/>
                </a:tc>
                <a:tc>
                  <a:txBody>
                    <a:bodyPr/>
                    <a:lstStyle/>
                    <a:p>
                      <a:pPr algn="ctr" fontAlgn="b"/>
                      <a:r>
                        <a:rPr lang="en-US" sz="1600" u="none" strike="noStrike"/>
                        <a:t>11%</a:t>
                      </a:r>
                      <a:endParaRPr lang="en-US" sz="1600" b="0" i="0" u="none" strike="noStrike">
                        <a:solidFill>
                          <a:srgbClr val="000000"/>
                        </a:solidFill>
                        <a:latin typeface="Calibri"/>
                      </a:endParaRPr>
                    </a:p>
                  </a:txBody>
                  <a:tcPr marL="9525" marR="9525" marT="9525" marB="0" anchor="b"/>
                </a:tc>
              </a:tr>
              <a:tr h="370840">
                <a:tc>
                  <a:txBody>
                    <a:bodyPr/>
                    <a:lstStyle/>
                    <a:p>
                      <a:pPr algn="l" fontAlgn="b"/>
                      <a:r>
                        <a:rPr lang="en-US" sz="1600" u="none" strike="noStrike" dirty="0"/>
                        <a:t>Department winning at Supreme Court</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3</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5</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3</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6</a:t>
                      </a:r>
                      <a:endParaRPr lang="en-US" sz="1600" b="0" i="0" u="none" strike="noStrike" dirty="0">
                        <a:solidFill>
                          <a:srgbClr val="000000"/>
                        </a:solidFill>
                        <a:latin typeface="Calibri"/>
                      </a:endParaRPr>
                    </a:p>
                  </a:txBody>
                  <a:tcPr marL="9525" marR="9525" marT="9525" marB="0" anchor="b"/>
                </a:tc>
              </a:tr>
            </a:tbl>
          </a:graphicData>
        </a:graphic>
      </p:graphicFrame>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…Fees</a:t>
            </a:r>
            <a:endParaRPr lang="en-IN"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2422258"/>
              </p:ext>
            </p:extLst>
          </p:nvPr>
        </p:nvGraphicFramePr>
        <p:xfrm>
          <a:off x="1105272" y="1336144"/>
          <a:ext cx="7211144" cy="4469118"/>
        </p:xfrm>
        <a:graphic>
          <a:graphicData uri="http://schemas.openxmlformats.org/drawingml/2006/table">
            <a:tbl>
              <a:tblPr firstRow="1" bandRow="1">
                <a:tableStyleId>{5C22544A-7EE6-4342-B048-85BDC9FD1C3A}</a:tableStyleId>
              </a:tblPr>
              <a:tblGrid>
                <a:gridCol w="854472"/>
                <a:gridCol w="3178336"/>
                <a:gridCol w="3178336"/>
              </a:tblGrid>
              <a:tr h="763020">
                <a:tc>
                  <a:txBody>
                    <a:bodyPr/>
                    <a:lstStyle/>
                    <a:p>
                      <a:r>
                        <a:rPr lang="en-US" dirty="0" err="1" smtClean="0"/>
                        <a:t>Sr.No</a:t>
                      </a:r>
                      <a:endParaRPr lang="en-IN" dirty="0"/>
                    </a:p>
                  </a:txBody>
                  <a:tcPr/>
                </a:tc>
                <a:tc>
                  <a:txBody>
                    <a:bodyPr/>
                    <a:lstStyle/>
                    <a:p>
                      <a:r>
                        <a:rPr lang="en-US" dirty="0" smtClean="0"/>
                        <a:t>Description of memorandum</a:t>
                      </a:r>
                      <a:r>
                        <a:rPr lang="en-US" baseline="0" dirty="0" smtClean="0"/>
                        <a:t> of application</a:t>
                      </a:r>
                      <a:endParaRPr lang="en-IN" dirty="0"/>
                    </a:p>
                  </a:txBody>
                  <a:tcPr/>
                </a:tc>
                <a:tc>
                  <a:txBody>
                    <a:bodyPr/>
                    <a:lstStyle/>
                    <a:p>
                      <a:r>
                        <a:rPr lang="en-US" dirty="0" smtClean="0"/>
                        <a:t>Amount of fee</a:t>
                      </a:r>
                      <a:endParaRPr lang="en-IN" dirty="0"/>
                    </a:p>
                  </a:txBody>
                  <a:tcPr/>
                </a:tc>
              </a:tr>
              <a:tr h="763020">
                <a:tc>
                  <a:txBody>
                    <a:bodyPr/>
                    <a:lstStyle/>
                    <a:p>
                      <a:r>
                        <a:rPr lang="en-US" dirty="0" smtClean="0"/>
                        <a:t>4</a:t>
                      </a:r>
                      <a:endParaRPr lang="en-IN" dirty="0"/>
                    </a:p>
                  </a:txBody>
                  <a:tcPr/>
                </a:tc>
                <a:tc>
                  <a:txBody>
                    <a:bodyPr/>
                    <a:lstStyle/>
                    <a:p>
                      <a:r>
                        <a:rPr lang="en-US" dirty="0" smtClean="0"/>
                        <a:t>Application of restoration of appeal</a:t>
                      </a:r>
                      <a:endParaRPr lang="en-IN" dirty="0"/>
                    </a:p>
                  </a:txBody>
                  <a:tcPr/>
                </a:tc>
                <a:tc>
                  <a:txBody>
                    <a:bodyPr/>
                    <a:lstStyle/>
                    <a:p>
                      <a:r>
                        <a:rPr lang="en-US" dirty="0" smtClean="0"/>
                        <a:t>Ten rupees</a:t>
                      </a:r>
                      <a:endParaRPr lang="en-IN" dirty="0"/>
                    </a:p>
                  </a:txBody>
                  <a:tcPr/>
                </a:tc>
              </a:tr>
              <a:tr h="763020">
                <a:tc>
                  <a:txBody>
                    <a:bodyPr/>
                    <a:lstStyle/>
                    <a:p>
                      <a:r>
                        <a:rPr lang="en-US" dirty="0" smtClean="0"/>
                        <a:t>5</a:t>
                      </a:r>
                      <a:endParaRPr lang="en-IN" dirty="0"/>
                    </a:p>
                  </a:txBody>
                  <a:tcPr/>
                </a:tc>
                <a:tc>
                  <a:txBody>
                    <a:bodyPr/>
                    <a:lstStyle/>
                    <a:p>
                      <a:r>
                        <a:rPr lang="en-US" dirty="0" smtClean="0"/>
                        <a:t>Application for adjournment of various applications</a:t>
                      </a:r>
                      <a:endParaRPr lang="en-IN" dirty="0"/>
                    </a:p>
                  </a:txBody>
                  <a:tcPr/>
                </a:tc>
                <a:tc>
                  <a:txBody>
                    <a:bodyPr/>
                    <a:lstStyle/>
                    <a:p>
                      <a:r>
                        <a:rPr lang="en-US" dirty="0" smtClean="0"/>
                        <a:t>Nil</a:t>
                      </a:r>
                      <a:endParaRPr lang="en-IN" dirty="0"/>
                    </a:p>
                  </a:txBody>
                  <a:tcPr/>
                </a:tc>
              </a:tr>
              <a:tr h="763020">
                <a:tc>
                  <a:txBody>
                    <a:bodyPr/>
                    <a:lstStyle/>
                    <a:p>
                      <a:r>
                        <a:rPr lang="en-US" dirty="0" smtClean="0"/>
                        <a:t>6</a:t>
                      </a:r>
                      <a:endParaRPr lang="en-IN" dirty="0"/>
                    </a:p>
                  </a:txBody>
                  <a:tcPr/>
                </a:tc>
                <a:tc>
                  <a:txBody>
                    <a:bodyPr/>
                    <a:lstStyle/>
                    <a:p>
                      <a:r>
                        <a:rPr lang="en-US" dirty="0" smtClean="0"/>
                        <a:t>Application for </a:t>
                      </a:r>
                      <a:r>
                        <a:rPr lang="en-US" dirty="0" err="1" smtClean="0"/>
                        <a:t>condonation</a:t>
                      </a:r>
                      <a:r>
                        <a:rPr lang="en-US" dirty="0" smtClean="0"/>
                        <a:t> of delay</a:t>
                      </a:r>
                      <a:endParaRPr lang="en-IN" dirty="0"/>
                    </a:p>
                  </a:txBody>
                  <a:tcPr/>
                </a:tc>
                <a:tc>
                  <a:txBody>
                    <a:bodyPr/>
                    <a:lstStyle/>
                    <a:p>
                      <a:r>
                        <a:rPr lang="en-US" dirty="0" smtClean="0"/>
                        <a:t>Nil</a:t>
                      </a:r>
                      <a:endParaRPr lang="en-IN" dirty="0"/>
                    </a:p>
                  </a:txBody>
                  <a:tcPr/>
                </a:tc>
              </a:tr>
              <a:tr h="1417038">
                <a:tc>
                  <a:txBody>
                    <a:bodyPr/>
                    <a:lstStyle/>
                    <a:p>
                      <a:r>
                        <a:rPr lang="en-US" dirty="0" smtClean="0"/>
                        <a:t>7</a:t>
                      </a:r>
                      <a:endParaRPr lang="en-IN" dirty="0"/>
                    </a:p>
                  </a:txBody>
                  <a:tcPr/>
                </a:tc>
                <a:tc>
                  <a:txBody>
                    <a:bodyPr/>
                    <a:lstStyle/>
                    <a:p>
                      <a:r>
                        <a:rPr lang="en-IN" dirty="0" smtClean="0"/>
                        <a:t>Authority for person who is a relative or person regularly employed sales Tax Practitioner under section 82</a:t>
                      </a:r>
                      <a:endParaRPr lang="en-IN" dirty="0"/>
                    </a:p>
                  </a:txBody>
                  <a:tcPr/>
                </a:tc>
                <a:tc>
                  <a:txBody>
                    <a:bodyPr/>
                    <a:lstStyle/>
                    <a:p>
                      <a:r>
                        <a:rPr lang="en-US" dirty="0" smtClean="0"/>
                        <a:t>Five rupees</a:t>
                      </a:r>
                      <a:endParaRPr lang="en-IN" dirty="0"/>
                    </a:p>
                  </a:txBody>
                  <a:tcPr/>
                </a:tc>
              </a:tr>
            </a:tbl>
          </a:graphicData>
        </a:graphic>
      </p:graphicFrame>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70</a:t>
            </a:fld>
            <a:endParaRPr lang="en-US"/>
          </a:p>
        </p:txBody>
      </p:sp>
    </p:spTree>
    <p:extLst>
      <p:ext uri="{BB962C8B-B14F-4D97-AF65-F5344CB8AC3E}">
        <p14:creationId xmlns:p14="http://schemas.microsoft.com/office/powerpoint/2010/main" val="21539899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71</a:t>
            </a:fld>
            <a:endParaRPr lang="en-US"/>
          </a:p>
        </p:txBody>
      </p:sp>
      <p:sp>
        <p:nvSpPr>
          <p:cNvPr id="7" name="Rectangle 6"/>
          <p:cNvSpPr/>
          <p:nvPr/>
        </p:nvSpPr>
        <p:spPr>
          <a:xfrm rot="19836942">
            <a:off x="2892693" y="2967335"/>
            <a:ext cx="3358612"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Time Limit</a:t>
            </a:r>
          </a:p>
        </p:txBody>
      </p:sp>
    </p:spTree>
    <p:extLst>
      <p:ext uri="{BB962C8B-B14F-4D97-AF65-F5344CB8AC3E}">
        <p14:creationId xmlns:p14="http://schemas.microsoft.com/office/powerpoint/2010/main" val="10127473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a:bodyPr>
          <a:lstStyle/>
          <a:p>
            <a:r>
              <a:rPr lang="en-IN" dirty="0" smtClean="0"/>
              <a:t>within </a:t>
            </a:r>
            <a:r>
              <a:rPr lang="en-IN" dirty="0"/>
              <a:t>sixty days </a:t>
            </a:r>
            <a:endParaRPr lang="en-IN" dirty="0" smtClean="0"/>
          </a:p>
          <a:p>
            <a:r>
              <a:rPr lang="en-IN" dirty="0" smtClean="0"/>
              <a:t>from </a:t>
            </a:r>
            <a:r>
              <a:rPr lang="en-IN" dirty="0"/>
              <a:t>the date of the communication of the </a:t>
            </a:r>
            <a:r>
              <a:rPr lang="en-IN" dirty="0" smtClean="0"/>
              <a:t>order appealed against.</a:t>
            </a:r>
          </a:p>
          <a:p>
            <a:r>
              <a:rPr lang="en-IN" dirty="0" smtClean="0"/>
              <a:t>when </a:t>
            </a:r>
            <a:r>
              <a:rPr lang="en-IN" dirty="0"/>
              <a:t>the court is closed, </a:t>
            </a:r>
            <a:r>
              <a:rPr lang="en-IN" dirty="0" smtClean="0"/>
              <a:t>the </a:t>
            </a:r>
            <a:r>
              <a:rPr lang="en-IN" dirty="0"/>
              <a:t>date when the court </a:t>
            </a:r>
            <a:r>
              <a:rPr lang="en-IN" dirty="0" smtClean="0"/>
              <a:t>reopens</a:t>
            </a:r>
          </a:p>
          <a:p>
            <a:r>
              <a:rPr lang="en-US" dirty="0" smtClean="0"/>
              <a:t>C</a:t>
            </a:r>
            <a:r>
              <a:rPr lang="en-IN" dirty="0" smtClean="0"/>
              <a:t>ondonation of delay- suffcient cause</a:t>
            </a:r>
            <a:endParaRPr lang="en-US" dirty="0"/>
          </a:p>
          <a:p>
            <a:pPr lvl="1"/>
            <a:r>
              <a:rPr lang="en-US" dirty="0"/>
              <a:t>The person authorized to sign </a:t>
            </a:r>
            <a:r>
              <a:rPr lang="en-US" dirty="0" smtClean="0"/>
              <a:t>was </a:t>
            </a:r>
            <a:r>
              <a:rPr lang="en-US" dirty="0"/>
              <a:t>away for long period or he was sick.</a:t>
            </a:r>
          </a:p>
          <a:p>
            <a:pPr lvl="1"/>
            <a:r>
              <a:rPr lang="en-US" dirty="0" smtClean="0"/>
              <a:t>sickness </a:t>
            </a:r>
            <a:r>
              <a:rPr lang="en-US" dirty="0"/>
              <a:t>of the </a:t>
            </a:r>
            <a:r>
              <a:rPr lang="en-US" dirty="0" smtClean="0"/>
              <a:t>consultant</a:t>
            </a:r>
          </a:p>
          <a:p>
            <a:pPr lvl="1"/>
            <a:r>
              <a:rPr lang="en-US" dirty="0" smtClean="0"/>
              <a:t>negligence </a:t>
            </a:r>
            <a:r>
              <a:rPr lang="en-US" dirty="0"/>
              <a:t>of the consultant </a:t>
            </a:r>
            <a:endParaRPr lang="en-US" dirty="0" smtClean="0"/>
          </a:p>
          <a:p>
            <a:pPr lvl="1"/>
            <a:r>
              <a:rPr lang="en-US" dirty="0" smtClean="0"/>
              <a:t>Order </a:t>
            </a:r>
            <a:r>
              <a:rPr lang="en-US" dirty="0"/>
              <a:t>was served on a person other than a person prescribed in </a:t>
            </a:r>
            <a:r>
              <a:rPr lang="en-US" dirty="0" smtClean="0"/>
              <a:t>Rule</a:t>
            </a: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72</a:t>
            </a:fld>
            <a:endParaRPr lang="en-US"/>
          </a:p>
        </p:txBody>
      </p:sp>
    </p:spTree>
    <p:extLst>
      <p:ext uri="{BB962C8B-B14F-4D97-AF65-F5344CB8AC3E}">
        <p14:creationId xmlns:p14="http://schemas.microsoft.com/office/powerpoint/2010/main" val="18608454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Appearance</a:t>
            </a:r>
            <a:endParaRPr lang="en-IN"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Section 82:</a:t>
            </a:r>
          </a:p>
          <a:p>
            <a:pPr lvl="1"/>
            <a:r>
              <a:rPr lang="en-IN" dirty="0"/>
              <a:t>The authority of attend before any Sales Tax authority in connection with any </a:t>
            </a:r>
            <a:r>
              <a:rPr lang="en-IN" dirty="0" smtClean="0"/>
              <a:t>proceeding </a:t>
            </a:r>
            <a:r>
              <a:rPr lang="en-IN" dirty="0"/>
              <a:t>under the </a:t>
            </a:r>
            <a:r>
              <a:rPr lang="en-IN" dirty="0" smtClean="0"/>
              <a:t>Act </a:t>
            </a:r>
            <a:endParaRPr lang="en-IN" dirty="0"/>
          </a:p>
          <a:p>
            <a:pPr lvl="1"/>
            <a:r>
              <a:rPr lang="en-IN" dirty="0" smtClean="0"/>
              <a:t>shall </a:t>
            </a:r>
            <a:r>
              <a:rPr lang="en-IN" dirty="0"/>
              <a:t>be in Form 708 for the person who is relative or a person regularly </a:t>
            </a:r>
            <a:r>
              <a:rPr lang="en-IN" dirty="0" smtClean="0"/>
              <a:t>employed and </a:t>
            </a:r>
            <a:endParaRPr lang="en-IN" dirty="0"/>
          </a:p>
          <a:p>
            <a:pPr lvl="1"/>
            <a:r>
              <a:rPr lang="en-IN" dirty="0" smtClean="0"/>
              <a:t>in </a:t>
            </a:r>
            <a:r>
              <a:rPr lang="en-IN" dirty="0"/>
              <a:t>Form 709 for Legal Practitioner, Chartered Accountant, Cost Accountant or, as the case </a:t>
            </a:r>
            <a:r>
              <a:rPr lang="en-IN" dirty="0" smtClean="0"/>
              <a:t>may </a:t>
            </a:r>
            <a:r>
              <a:rPr lang="en-IN" dirty="0"/>
              <a:t>be,</a:t>
            </a:r>
          </a:p>
          <a:p>
            <a:pPr lvl="1"/>
            <a:r>
              <a:rPr lang="en-IN" dirty="0" smtClean="0"/>
              <a:t>Sales </a:t>
            </a:r>
            <a:r>
              <a:rPr lang="en-IN" dirty="0"/>
              <a:t>Tax Practitioner entitled to appear before a Sales Tax Authority</a:t>
            </a:r>
            <a:endParaRPr lang="en-US" dirty="0" smtClean="0"/>
          </a:p>
          <a:p>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73</a:t>
            </a:fld>
            <a:endParaRPr lang="en-US"/>
          </a:p>
        </p:txBody>
      </p:sp>
    </p:spTree>
    <p:extLst>
      <p:ext uri="{BB962C8B-B14F-4D97-AF65-F5344CB8AC3E}">
        <p14:creationId xmlns:p14="http://schemas.microsoft.com/office/powerpoint/2010/main" val="33344168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of Appellate Authority…</a:t>
            </a:r>
            <a:endParaRPr lang="en-IN" dirty="0"/>
          </a:p>
        </p:txBody>
      </p:sp>
      <p:sp>
        <p:nvSpPr>
          <p:cNvPr id="3" name="Content Placeholder 2"/>
          <p:cNvSpPr>
            <a:spLocks noGrp="1"/>
          </p:cNvSpPr>
          <p:nvPr>
            <p:ph idx="1"/>
          </p:nvPr>
        </p:nvSpPr>
        <p:spPr/>
        <p:txBody>
          <a:bodyPr>
            <a:normAutofit/>
          </a:bodyPr>
          <a:lstStyle/>
          <a:p>
            <a:r>
              <a:rPr lang="en-US" dirty="0" smtClean="0">
                <a:solidFill>
                  <a:srgbClr val="FF3399"/>
                </a:solidFill>
              </a:rPr>
              <a:t>Section 26(5):</a:t>
            </a:r>
            <a:endParaRPr lang="en-IN" dirty="0" smtClean="0">
              <a:solidFill>
                <a:srgbClr val="FF3399"/>
              </a:solidFill>
            </a:endParaRPr>
          </a:p>
          <a:p>
            <a:r>
              <a:rPr lang="en-IN" dirty="0" smtClean="0"/>
              <a:t>confirm</a:t>
            </a:r>
            <a:r>
              <a:rPr lang="en-IN" dirty="0"/>
              <a:t>, </a:t>
            </a:r>
            <a:endParaRPr lang="en-IN" dirty="0" smtClean="0"/>
          </a:p>
          <a:p>
            <a:r>
              <a:rPr lang="en-IN" dirty="0" smtClean="0"/>
              <a:t>reduce</a:t>
            </a:r>
            <a:r>
              <a:rPr lang="en-IN" dirty="0"/>
              <a:t>, </a:t>
            </a:r>
            <a:endParaRPr lang="en-IN" dirty="0" smtClean="0"/>
          </a:p>
          <a:p>
            <a:r>
              <a:rPr lang="en-IN" dirty="0" smtClean="0"/>
              <a:t>enhance </a:t>
            </a:r>
            <a:r>
              <a:rPr lang="en-IN" dirty="0"/>
              <a:t>or </a:t>
            </a:r>
            <a:endParaRPr lang="en-IN" dirty="0" smtClean="0"/>
          </a:p>
          <a:p>
            <a:r>
              <a:rPr lang="en-IN" dirty="0" smtClean="0"/>
              <a:t>annul the assessment</a:t>
            </a:r>
            <a:endParaRPr lang="en-IN" dirty="0"/>
          </a:p>
          <a:p>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74</a:t>
            </a:fld>
            <a:endParaRPr lang="en-US"/>
          </a:p>
        </p:txBody>
      </p:sp>
    </p:spTree>
    <p:extLst>
      <p:ext uri="{BB962C8B-B14F-4D97-AF65-F5344CB8AC3E}">
        <p14:creationId xmlns:p14="http://schemas.microsoft.com/office/powerpoint/2010/main" val="23014485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a:t>
            </a:r>
            <a:r>
              <a:rPr lang="en-US" dirty="0"/>
              <a:t>Application</a:t>
            </a:r>
            <a:endParaRPr lang="en-IN" dirty="0"/>
          </a:p>
        </p:txBody>
      </p:sp>
      <p:sp>
        <p:nvSpPr>
          <p:cNvPr id="3" name="Content Placeholder 2"/>
          <p:cNvSpPr>
            <a:spLocks noGrp="1"/>
          </p:cNvSpPr>
          <p:nvPr>
            <p:ph idx="1"/>
          </p:nvPr>
        </p:nvSpPr>
        <p:spPr/>
        <p:txBody>
          <a:bodyPr>
            <a:normAutofit/>
          </a:bodyPr>
          <a:lstStyle/>
          <a:p>
            <a:r>
              <a:rPr lang="en-IN" dirty="0"/>
              <a:t>Interim stay: </a:t>
            </a:r>
            <a:endParaRPr lang="en-US" dirty="0"/>
          </a:p>
          <a:p>
            <a:r>
              <a:rPr lang="en-IN" dirty="0"/>
              <a:t>Final stay: </a:t>
            </a:r>
            <a:endParaRPr lang="en-IN" dirty="0" smtClean="0"/>
          </a:p>
          <a:p>
            <a:pPr lvl="1"/>
            <a:r>
              <a:rPr lang="en-IN" dirty="0" smtClean="0"/>
              <a:t>Where </a:t>
            </a:r>
            <a:r>
              <a:rPr lang="en-IN" dirty="0"/>
              <a:t>appellant feels aggrieved by the fixation of part payment in </a:t>
            </a:r>
            <a:r>
              <a:rPr lang="en-IN" dirty="0" smtClean="0"/>
              <a:t>stay proceedings</a:t>
            </a:r>
            <a:r>
              <a:rPr lang="en-IN" dirty="0"/>
              <a:t>, he may file appeal before the Tribunal</a:t>
            </a:r>
            <a:r>
              <a:rPr lang="en-IN" dirty="0" smtClean="0"/>
              <a:t>.</a:t>
            </a:r>
          </a:p>
          <a:p>
            <a:pPr lvl="1"/>
            <a:r>
              <a:rPr lang="en-IN" dirty="0" smtClean="0"/>
              <a:t> </a:t>
            </a:r>
            <a:r>
              <a:rPr lang="en-IN" dirty="0"/>
              <a:t>However </a:t>
            </a:r>
            <a:r>
              <a:rPr lang="en-IN" dirty="0" smtClean="0"/>
              <a:t>such filing </a:t>
            </a:r>
            <a:r>
              <a:rPr lang="en-IN" dirty="0"/>
              <a:t>of appeal against part payment order shall not prevent </a:t>
            </a:r>
            <a:r>
              <a:rPr lang="en-IN" dirty="0" smtClean="0"/>
              <a:t>Appellate Authority </a:t>
            </a:r>
            <a:r>
              <a:rPr lang="en-IN" dirty="0"/>
              <a:t>from deciding Appeal.</a:t>
            </a:r>
          </a:p>
          <a:p>
            <a:pPr marL="0" indent="0">
              <a:buNone/>
            </a:pPr>
            <a:endParaRPr lang="en-US" dirty="0"/>
          </a:p>
          <a:p>
            <a:pPr marL="0" indent="0">
              <a:buNone/>
            </a:pPr>
            <a:endParaRPr lang="en-IN" dirty="0"/>
          </a:p>
        </p:txBody>
      </p:sp>
      <p:sp>
        <p:nvSpPr>
          <p:cNvPr id="4" name="Date Placeholder 3"/>
          <p:cNvSpPr>
            <a:spLocks noGrp="1"/>
          </p:cNvSpPr>
          <p:nvPr>
            <p:ph type="dt" sz="half" idx="2"/>
          </p:nvPr>
        </p:nvSpPr>
        <p:spPr/>
        <p:txBody>
          <a:bodyPr/>
          <a:lstStyle/>
          <a:p>
            <a:fld id="{AC1D1117-150B-4491-AD87-54C45DA470D0}" type="datetime1">
              <a:rPr lang="en-US" smtClean="0"/>
              <a:t>10/07/15</a:t>
            </a:fld>
            <a:endParaRPr lang="en-US"/>
          </a:p>
        </p:txBody>
      </p:sp>
      <p:sp>
        <p:nvSpPr>
          <p:cNvPr id="5" name="Footer Placeholder 4"/>
          <p:cNvSpPr>
            <a:spLocks noGrp="1"/>
          </p:cNvSpPr>
          <p:nvPr>
            <p:ph type="ftr" sz="quarter" idx="3"/>
          </p:nvPr>
        </p:nvSpPr>
        <p:spPr/>
        <p:txBody>
          <a:bodyPr/>
          <a:lstStyle/>
          <a:p>
            <a:r>
              <a:rPr lang="en-US" smtClean="0"/>
              <a:t>CA Jayesh Gogri</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75</a:t>
            </a:fld>
            <a:endParaRPr lang="en-US"/>
          </a:p>
        </p:txBody>
      </p:sp>
    </p:spTree>
    <p:extLst>
      <p:ext uri="{BB962C8B-B14F-4D97-AF65-F5344CB8AC3E}">
        <p14:creationId xmlns:p14="http://schemas.microsoft.com/office/powerpoint/2010/main" val="20582432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D:\16Gb Pan Drive 26.04.2013\Dell - 6. Pan Drive-4 GB-ongoing\GSC\Logo\GSC  Logo-Magen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0096" y="3068960"/>
            <a:ext cx="2286000" cy="595224"/>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2987824" y="3861048"/>
            <a:ext cx="2780441" cy="369332"/>
          </a:xfrm>
          <a:prstGeom prst="rect">
            <a:avLst/>
          </a:prstGeom>
        </p:spPr>
        <p:txBody>
          <a:bodyPr wrap="none">
            <a:spAutoFit/>
          </a:bodyPr>
          <a:lstStyle/>
          <a:p>
            <a:r>
              <a:rPr lang="en-IN" b="1" i="1" dirty="0" smtClean="0">
                <a:solidFill>
                  <a:srgbClr val="E2088A"/>
                </a:solidFill>
              </a:rPr>
              <a:t>Right advice at right time…</a:t>
            </a:r>
            <a:endParaRPr lang="en-IN" dirty="0">
              <a:solidFill>
                <a:srgbClr val="E2088A"/>
              </a:solidFill>
            </a:endParaRPr>
          </a:p>
        </p:txBody>
      </p:sp>
      <p:sp>
        <p:nvSpPr>
          <p:cNvPr id="17" name="Rectangle 16"/>
          <p:cNvSpPr/>
          <p:nvPr/>
        </p:nvSpPr>
        <p:spPr>
          <a:xfrm>
            <a:off x="1371600" y="4706560"/>
            <a:ext cx="4114800" cy="738664"/>
          </a:xfrm>
          <a:prstGeom prst="rect">
            <a:avLst/>
          </a:prstGeom>
        </p:spPr>
        <p:txBody>
          <a:bodyPr wrap="square">
            <a:spAutoFit/>
          </a:bodyPr>
          <a:lstStyle/>
          <a:p>
            <a:pPr algn="just"/>
            <a:r>
              <a:rPr lang="en-IN" sz="1400" dirty="0" smtClean="0"/>
              <a:t>2/22 </a:t>
            </a:r>
            <a:r>
              <a:rPr lang="en-IN" sz="1400" dirty="0" err="1" smtClean="0"/>
              <a:t>Nityanand</a:t>
            </a:r>
            <a:r>
              <a:rPr lang="en-IN" sz="1400" dirty="0" smtClean="0"/>
              <a:t> Nagar, </a:t>
            </a:r>
            <a:r>
              <a:rPr lang="en-IN" sz="1400" dirty="0" err="1" smtClean="0"/>
              <a:t>Sahar</a:t>
            </a:r>
            <a:r>
              <a:rPr lang="en-IN" sz="1400" dirty="0" smtClean="0"/>
              <a:t> Road, Andheri (East), Mumbai-400 069.</a:t>
            </a:r>
          </a:p>
          <a:p>
            <a:pPr algn="just"/>
            <a:endParaRPr lang="en-IN" sz="1400" dirty="0" smtClean="0"/>
          </a:p>
        </p:txBody>
      </p:sp>
      <p:pic>
        <p:nvPicPr>
          <p:cNvPr id="18" name="Picture 17" descr="D:\6. Pan Drive-4 GB-ongoing\GSC\Seminars\New folder\Office Icon.jpg"/>
          <p:cNvPicPr/>
          <p:nvPr/>
        </p:nvPicPr>
        <p:blipFill>
          <a:blip r:embed="rId3" cstate="print"/>
          <a:srcRect/>
          <a:stretch>
            <a:fillRect/>
          </a:stretch>
        </p:blipFill>
        <p:spPr bwMode="auto">
          <a:xfrm>
            <a:off x="457200" y="4581128"/>
            <a:ext cx="695960" cy="708025"/>
          </a:xfrm>
          <a:prstGeom prst="rect">
            <a:avLst/>
          </a:prstGeom>
          <a:noFill/>
          <a:ln w="9525">
            <a:noFill/>
            <a:miter lim="800000"/>
            <a:headEnd/>
            <a:tailEnd/>
          </a:ln>
        </p:spPr>
      </p:pic>
      <p:pic>
        <p:nvPicPr>
          <p:cNvPr id="19" name="Picture 18" descr="D:\6. Pan Drive-4 GB-ongoing\GSC\Seminars\New folder\Telephone Icon.jpg"/>
          <p:cNvPicPr/>
          <p:nvPr/>
        </p:nvPicPr>
        <p:blipFill>
          <a:blip r:embed="rId4" cstate="print"/>
          <a:srcRect/>
          <a:stretch>
            <a:fillRect/>
          </a:stretch>
        </p:blipFill>
        <p:spPr bwMode="auto">
          <a:xfrm>
            <a:off x="457200" y="5805264"/>
            <a:ext cx="686435" cy="496570"/>
          </a:xfrm>
          <a:prstGeom prst="rect">
            <a:avLst/>
          </a:prstGeom>
          <a:noFill/>
          <a:ln w="9525">
            <a:noFill/>
            <a:miter lim="800000"/>
            <a:headEnd/>
            <a:tailEnd/>
          </a:ln>
        </p:spPr>
      </p:pic>
      <p:sp>
        <p:nvSpPr>
          <p:cNvPr id="20" name="Rectangle 19"/>
          <p:cNvSpPr/>
          <p:nvPr/>
        </p:nvSpPr>
        <p:spPr>
          <a:xfrm>
            <a:off x="1447800" y="5661248"/>
            <a:ext cx="1491114" cy="523220"/>
          </a:xfrm>
          <a:prstGeom prst="rect">
            <a:avLst/>
          </a:prstGeom>
        </p:spPr>
        <p:txBody>
          <a:bodyPr wrap="none">
            <a:spAutoFit/>
          </a:bodyPr>
          <a:lstStyle/>
          <a:p>
            <a:r>
              <a:rPr lang="en-US" sz="1400" dirty="0" smtClean="0"/>
              <a:t>+91 22 2684 0208</a:t>
            </a:r>
          </a:p>
          <a:p>
            <a:r>
              <a:rPr lang="en-US" sz="1400" dirty="0" smtClean="0"/>
              <a:t>+91 98210 12151</a:t>
            </a:r>
          </a:p>
        </p:txBody>
      </p:sp>
      <p:pic>
        <p:nvPicPr>
          <p:cNvPr id="21" name="Picture 20" descr="D:\6. Pan Drive-4 GB-ongoing\GSC\Seminars\New folder\Mail Icon2.jpg"/>
          <p:cNvPicPr/>
          <p:nvPr/>
        </p:nvPicPr>
        <p:blipFill>
          <a:blip r:embed="rId5" cstate="print"/>
          <a:srcRect/>
          <a:stretch>
            <a:fillRect/>
          </a:stretch>
        </p:blipFill>
        <p:spPr bwMode="auto">
          <a:xfrm>
            <a:off x="4876800" y="5659120"/>
            <a:ext cx="666115" cy="665480"/>
          </a:xfrm>
          <a:prstGeom prst="rect">
            <a:avLst/>
          </a:prstGeom>
          <a:noFill/>
          <a:ln w="9525">
            <a:noFill/>
            <a:miter lim="800000"/>
            <a:headEnd/>
            <a:tailEnd/>
          </a:ln>
        </p:spPr>
      </p:pic>
      <p:sp>
        <p:nvSpPr>
          <p:cNvPr id="22" name="Rectangle 21"/>
          <p:cNvSpPr/>
          <p:nvPr/>
        </p:nvSpPr>
        <p:spPr>
          <a:xfrm>
            <a:off x="5715000" y="5638800"/>
            <a:ext cx="3048000" cy="584775"/>
          </a:xfrm>
          <a:prstGeom prst="rect">
            <a:avLst/>
          </a:prstGeom>
        </p:spPr>
        <p:txBody>
          <a:bodyPr wrap="square">
            <a:spAutoFit/>
          </a:bodyPr>
          <a:lstStyle/>
          <a:p>
            <a:r>
              <a:rPr lang="en-US" sz="1600" b="1" u="sng" dirty="0" smtClean="0">
                <a:hlinkClick r:id="rId6"/>
              </a:rPr>
              <a:t>info@gscintime.com</a:t>
            </a:r>
            <a:endParaRPr lang="en-US" sz="1600" b="1" u="sng" dirty="0" smtClean="0"/>
          </a:p>
          <a:p>
            <a:r>
              <a:rPr lang="en-US" sz="1600" b="1" u="sng" dirty="0" smtClean="0">
                <a:hlinkClick r:id="rId7"/>
              </a:rPr>
              <a:t>jayeshgogri@gscintime.com</a:t>
            </a:r>
            <a:endParaRPr lang="en-IN" sz="1600" b="1" u="sng" dirty="0"/>
          </a:p>
        </p:txBody>
      </p:sp>
      <p:sp>
        <p:nvSpPr>
          <p:cNvPr id="2" name="Rectangle 1"/>
          <p:cNvSpPr/>
          <p:nvPr/>
        </p:nvSpPr>
        <p:spPr>
          <a:xfrm>
            <a:off x="3168850" y="2132856"/>
            <a:ext cx="2286000" cy="707886"/>
          </a:xfrm>
          <a:prstGeom prst="rect">
            <a:avLst/>
          </a:prstGeom>
        </p:spPr>
        <p:txBody>
          <a:bodyPr wrap="square">
            <a:spAutoFit/>
          </a:bodyPr>
          <a:lstStyle/>
          <a:p>
            <a:pPr algn="ctr"/>
            <a:r>
              <a:rPr lang="en-IN" sz="2000" b="1" dirty="0">
                <a:solidFill>
                  <a:schemeClr val="bg1">
                    <a:lumMod val="65000"/>
                  </a:schemeClr>
                </a:solidFill>
              </a:rPr>
              <a:t>Ca. Jayesh Gogri</a:t>
            </a:r>
          </a:p>
          <a:p>
            <a:pPr algn="ctr"/>
            <a:r>
              <a:rPr lang="en-IN" sz="2000" b="1" dirty="0">
                <a:solidFill>
                  <a:schemeClr val="bg1">
                    <a:lumMod val="65000"/>
                  </a:schemeClr>
                </a:solidFill>
              </a:rPr>
              <a:t>Director</a:t>
            </a:r>
          </a:p>
        </p:txBody>
      </p:sp>
      <p:sp>
        <p:nvSpPr>
          <p:cNvPr id="16" name="Date Placeholder 3"/>
          <p:cNvSpPr>
            <a:spLocks noGrp="1"/>
          </p:cNvSpPr>
          <p:nvPr>
            <p:ph type="dt" sz="half" idx="2"/>
          </p:nvPr>
        </p:nvSpPr>
        <p:spPr>
          <a:xfrm>
            <a:off x="457200" y="6356350"/>
            <a:ext cx="2133600" cy="365125"/>
          </a:xfrm>
        </p:spPr>
        <p:txBody>
          <a:bodyPr/>
          <a:lstStyle/>
          <a:p>
            <a:fld id="{EDBE91B3-90F5-4B59-919A-AB5CA6504C88}" type="datetime1">
              <a:rPr lang="en-US" smtClean="0"/>
              <a:pPr/>
              <a:t>10/07/15</a:t>
            </a:fld>
            <a:endParaRPr lang="en-US"/>
          </a:p>
        </p:txBody>
      </p:sp>
      <p:sp>
        <p:nvSpPr>
          <p:cNvPr id="23" name="Footer Placeholder 4"/>
          <p:cNvSpPr>
            <a:spLocks noGrp="1"/>
          </p:cNvSpPr>
          <p:nvPr>
            <p:ph type="ftr" sz="quarter" idx="3"/>
          </p:nvPr>
        </p:nvSpPr>
        <p:spPr>
          <a:xfrm>
            <a:off x="3124200" y="6356350"/>
            <a:ext cx="2895600" cy="365125"/>
          </a:xfrm>
        </p:spPr>
        <p:txBody>
          <a:bodyPr/>
          <a:lstStyle/>
          <a:p>
            <a:r>
              <a:rPr lang="en-US" smtClean="0"/>
              <a:t>CA Jayesh Gogri</a:t>
            </a:r>
            <a:endParaRPr lang="en-US"/>
          </a:p>
        </p:txBody>
      </p:sp>
      <p:sp>
        <p:nvSpPr>
          <p:cNvPr id="24" name="Slide Number Placeholder 5"/>
          <p:cNvSpPr>
            <a:spLocks noGrp="1"/>
          </p:cNvSpPr>
          <p:nvPr>
            <p:ph type="sldNum" sz="quarter" idx="4"/>
          </p:nvPr>
        </p:nvSpPr>
        <p:spPr>
          <a:xfrm>
            <a:off x="6553200" y="6356350"/>
            <a:ext cx="2133600" cy="365125"/>
          </a:xfrm>
        </p:spPr>
        <p:txBody>
          <a:bodyPr/>
          <a:lstStyle/>
          <a:p>
            <a:fld id="{0B5F3F15-D7DB-49A2-8749-620FF2427B8F}" type="slidenum">
              <a:rPr lang="en-US" smtClean="0"/>
              <a:pPr/>
              <a:t>76</a:t>
            </a:fld>
            <a:endParaRPr lang="en-US"/>
          </a:p>
        </p:txBody>
      </p:sp>
    </p:spTree>
    <p:extLst>
      <p:ext uri="{BB962C8B-B14F-4D97-AF65-F5344CB8AC3E}">
        <p14:creationId xmlns:p14="http://schemas.microsoft.com/office/powerpoint/2010/main" val="9729117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Appeals to Commissioner of Central Excise</a:t>
            </a:r>
            <a:endParaRPr lang="en-US" sz="3200" dirty="0"/>
          </a:p>
        </p:txBody>
      </p:sp>
      <p:sp>
        <p:nvSpPr>
          <p:cNvPr id="3" name="Subtitle 2"/>
          <p:cNvSpPr>
            <a:spLocks noGrp="1"/>
          </p:cNvSpPr>
          <p:nvPr>
            <p:ph type="body" idx="1"/>
          </p:nvPr>
        </p:nvSpPr>
        <p:spPr/>
        <p:txBody>
          <a:bodyPr/>
          <a:lstStyle/>
          <a:p>
            <a:endParaRPr lang="en-US" sz="2400" dirty="0"/>
          </a:p>
        </p:txBody>
      </p:sp>
    </p:spTree>
    <p:extLst>
      <p:ext uri="{BB962C8B-B14F-4D97-AF65-F5344CB8AC3E}">
        <p14:creationId xmlns:p14="http://schemas.microsoft.com/office/powerpoint/2010/main" val="38655339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Appeal to Commissioner</a:t>
            </a:r>
            <a:endParaRPr lang="en-US" dirty="0"/>
          </a:p>
        </p:txBody>
      </p:sp>
      <p:sp>
        <p:nvSpPr>
          <p:cNvPr id="13" name="Content Placeholder 12"/>
          <p:cNvSpPr>
            <a:spLocks noGrp="1"/>
          </p:cNvSpPr>
          <p:nvPr>
            <p:ph idx="1"/>
          </p:nvPr>
        </p:nvSpPr>
        <p:spPr/>
        <p:txBody>
          <a:bodyPr/>
          <a:lstStyle/>
          <a:p>
            <a:endParaRPr lang="en-US" dirty="0"/>
          </a:p>
        </p:txBody>
      </p:sp>
      <p:sp>
        <p:nvSpPr>
          <p:cNvPr id="4" name="Date Placeholder 3"/>
          <p:cNvSpPr>
            <a:spLocks noGrp="1"/>
          </p:cNvSpPr>
          <p:nvPr>
            <p:ph type="dt" sz="half" idx="2"/>
          </p:nvPr>
        </p:nvSpPr>
        <p:spPr/>
        <p:txBody>
          <a:bodyPr/>
          <a:lstStyle/>
          <a:p>
            <a:fld id="{48D28913-25BF-4CEF-94DC-38C834429CBA}" type="datetime1">
              <a:rPr lang="en-US" smtClean="0"/>
              <a:pPr/>
              <a:t>10/07/15</a:t>
            </a:fld>
            <a:endParaRPr lang="en-US"/>
          </a:p>
        </p:txBody>
      </p:sp>
      <p:sp>
        <p:nvSpPr>
          <p:cNvPr id="5" name="Footer Placeholder 4"/>
          <p:cNvSpPr>
            <a:spLocks noGrp="1"/>
          </p:cNvSpPr>
          <p:nvPr>
            <p:ph type="ftr" sz="quarter" idx="3"/>
          </p:nvPr>
        </p:nvSpPr>
        <p:spPr/>
        <p:txBody>
          <a:bodyPr/>
          <a:lstStyle/>
          <a:p>
            <a:r>
              <a:rPr lang="fr-FR" smtClean="0"/>
              <a:t>GSC Intime Services Pvt. Ltd.</a:t>
            </a:r>
            <a:endParaRPr lang="en-US"/>
          </a:p>
        </p:txBody>
      </p:sp>
      <p:sp>
        <p:nvSpPr>
          <p:cNvPr id="6" name="Slide Number Placeholder 5"/>
          <p:cNvSpPr>
            <a:spLocks noGrp="1"/>
          </p:cNvSpPr>
          <p:nvPr>
            <p:ph type="sldNum" sz="quarter" idx="4"/>
          </p:nvPr>
        </p:nvSpPr>
        <p:spPr/>
        <p:txBody>
          <a:bodyPr/>
          <a:lstStyle/>
          <a:p>
            <a:fld id="{0B5F3F15-D7DB-49A2-8749-620FF2427B8F}" type="slidenum">
              <a:rPr lang="en-US" smtClean="0"/>
              <a:pPr/>
              <a:t>9</a:t>
            </a:fld>
            <a:endParaRPr lang="en-US"/>
          </a:p>
        </p:txBody>
      </p:sp>
      <p:sp>
        <p:nvSpPr>
          <p:cNvPr id="14" name="Cloud Callout 13"/>
          <p:cNvSpPr/>
          <p:nvPr/>
        </p:nvSpPr>
        <p:spPr>
          <a:xfrm>
            <a:off x="714348" y="1857364"/>
            <a:ext cx="2523543" cy="1336753"/>
          </a:xfrm>
          <a:prstGeom prst="cloudCallout">
            <a:avLst>
              <a:gd name="adj1" fmla="val 63974"/>
              <a:gd name="adj2" fmla="val 6972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85(1):</a:t>
            </a:r>
          </a:p>
          <a:p>
            <a:pPr algn="ctr"/>
            <a:r>
              <a:rPr lang="en-US" dirty="0" smtClean="0">
                <a:solidFill>
                  <a:schemeClr val="tx2"/>
                </a:solidFill>
              </a:rPr>
              <a:t>Appeal against which Order</a:t>
            </a:r>
            <a:endParaRPr lang="en-IN" dirty="0">
              <a:solidFill>
                <a:schemeClr val="tx2"/>
              </a:solidFill>
            </a:endParaRPr>
          </a:p>
        </p:txBody>
      </p:sp>
      <p:sp>
        <p:nvSpPr>
          <p:cNvPr id="15" name="Cloud Callout 14"/>
          <p:cNvSpPr/>
          <p:nvPr/>
        </p:nvSpPr>
        <p:spPr>
          <a:xfrm>
            <a:off x="2857488" y="928670"/>
            <a:ext cx="2714644" cy="1285884"/>
          </a:xfrm>
          <a:prstGeom prst="cloudCallout">
            <a:avLst>
              <a:gd name="adj1" fmla="val 1738"/>
              <a:gd name="adj2" fmla="val 13562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85(2):</a:t>
            </a:r>
          </a:p>
          <a:p>
            <a:pPr algn="ctr"/>
            <a:r>
              <a:rPr lang="en-US" dirty="0" smtClean="0">
                <a:solidFill>
                  <a:schemeClr val="tx2"/>
                </a:solidFill>
              </a:rPr>
              <a:t>Prescribed form</a:t>
            </a:r>
            <a:endParaRPr lang="en-IN" dirty="0">
              <a:solidFill>
                <a:schemeClr val="tx2"/>
              </a:solidFill>
            </a:endParaRPr>
          </a:p>
        </p:txBody>
      </p:sp>
      <p:sp>
        <p:nvSpPr>
          <p:cNvPr id="16" name="Cloud Callout 15"/>
          <p:cNvSpPr/>
          <p:nvPr/>
        </p:nvSpPr>
        <p:spPr>
          <a:xfrm>
            <a:off x="5580112" y="1283310"/>
            <a:ext cx="2520280" cy="1209586"/>
          </a:xfrm>
          <a:prstGeom prst="cloudCallout">
            <a:avLst>
              <a:gd name="adj1" fmla="val -57114"/>
              <a:gd name="adj2" fmla="val 8246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85(3):</a:t>
            </a:r>
          </a:p>
          <a:p>
            <a:pPr algn="ctr"/>
            <a:r>
              <a:rPr lang="en-US" dirty="0" smtClean="0">
                <a:solidFill>
                  <a:schemeClr val="tx2"/>
                </a:solidFill>
              </a:rPr>
              <a:t>The period before FA 2012 </a:t>
            </a:r>
            <a:endParaRPr lang="en-IN" dirty="0">
              <a:solidFill>
                <a:schemeClr val="tx2"/>
              </a:solidFill>
            </a:endParaRPr>
          </a:p>
        </p:txBody>
      </p:sp>
      <p:sp>
        <p:nvSpPr>
          <p:cNvPr id="17" name="Cloud Callout 16"/>
          <p:cNvSpPr/>
          <p:nvPr/>
        </p:nvSpPr>
        <p:spPr>
          <a:xfrm>
            <a:off x="5786446" y="2714620"/>
            <a:ext cx="2952328" cy="1375726"/>
          </a:xfrm>
          <a:prstGeom prst="cloudCallout">
            <a:avLst>
              <a:gd name="adj1" fmla="val -62908"/>
              <a:gd name="adj2" fmla="val 16100"/>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85(3A):</a:t>
            </a:r>
          </a:p>
          <a:p>
            <a:pPr algn="ctr"/>
            <a:r>
              <a:rPr lang="en-US" dirty="0" smtClean="0">
                <a:solidFill>
                  <a:schemeClr val="tx2"/>
                </a:solidFill>
              </a:rPr>
              <a:t>Time period after  FA 2012 i.e.28/5/2012</a:t>
            </a:r>
            <a:endParaRPr lang="en-IN" dirty="0">
              <a:solidFill>
                <a:schemeClr val="tx2"/>
              </a:solidFill>
            </a:endParaRPr>
          </a:p>
        </p:txBody>
      </p:sp>
      <p:sp>
        <p:nvSpPr>
          <p:cNvPr id="18" name="Cloud Callout 17"/>
          <p:cNvSpPr/>
          <p:nvPr/>
        </p:nvSpPr>
        <p:spPr>
          <a:xfrm>
            <a:off x="4929190" y="4143380"/>
            <a:ext cx="2371719" cy="1444592"/>
          </a:xfrm>
          <a:prstGeom prst="cloudCallout">
            <a:avLst>
              <a:gd name="adj1" fmla="val -50659"/>
              <a:gd name="adj2" fmla="val -5454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85(4):</a:t>
            </a:r>
          </a:p>
          <a:p>
            <a:pPr algn="ctr"/>
            <a:r>
              <a:rPr lang="en-US" dirty="0" smtClean="0">
                <a:solidFill>
                  <a:schemeClr val="tx2"/>
                </a:solidFill>
              </a:rPr>
              <a:t>Pass such order as he seems fit</a:t>
            </a:r>
            <a:endParaRPr lang="en-IN" dirty="0">
              <a:solidFill>
                <a:schemeClr val="tx2"/>
              </a:solidFill>
            </a:endParaRPr>
          </a:p>
        </p:txBody>
      </p:sp>
      <p:sp>
        <p:nvSpPr>
          <p:cNvPr id="19" name="Cloud Callout 18"/>
          <p:cNvSpPr/>
          <p:nvPr/>
        </p:nvSpPr>
        <p:spPr>
          <a:xfrm>
            <a:off x="500034" y="4000504"/>
            <a:ext cx="2869780" cy="1445383"/>
          </a:xfrm>
          <a:prstGeom prst="cloudCallout">
            <a:avLst>
              <a:gd name="adj1" fmla="val 62131"/>
              <a:gd name="adj2" fmla="val -5328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2"/>
                </a:solidFill>
              </a:rPr>
              <a:t>85(5):</a:t>
            </a:r>
          </a:p>
          <a:p>
            <a:pPr algn="ctr"/>
            <a:r>
              <a:rPr lang="en-US" dirty="0" smtClean="0">
                <a:solidFill>
                  <a:schemeClr val="tx2"/>
                </a:solidFill>
              </a:rPr>
              <a:t>Procedures same  as C. E. Act</a:t>
            </a:r>
            <a:endParaRPr lang="en-IN" dirty="0">
              <a:solidFill>
                <a:schemeClr val="tx2"/>
              </a:solidFill>
            </a:endParaRPr>
          </a:p>
        </p:txBody>
      </p:sp>
      <p:sp>
        <p:nvSpPr>
          <p:cNvPr id="20" name="Cloud 19"/>
          <p:cNvSpPr/>
          <p:nvPr/>
        </p:nvSpPr>
        <p:spPr>
          <a:xfrm>
            <a:off x="1785918" y="5500702"/>
            <a:ext cx="5572164" cy="785818"/>
          </a:xfrm>
          <a:prstGeom prst="cloud">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IN" dirty="0" smtClean="0"/>
              <a:t>Rule 8 of STR : to be filed in duplicate along with copy of order</a:t>
            </a:r>
            <a:endParaRPr lang="en-IN" dirty="0"/>
          </a:p>
        </p:txBody>
      </p:sp>
      <p:sp>
        <p:nvSpPr>
          <p:cNvPr id="22" name="Cloud 21"/>
          <p:cNvSpPr/>
          <p:nvPr/>
        </p:nvSpPr>
        <p:spPr>
          <a:xfrm>
            <a:off x="3438516" y="2867020"/>
            <a:ext cx="2156108" cy="1512168"/>
          </a:xfrm>
          <a:prstGeom prst="cloud">
            <a:avLst/>
          </a:prstGeom>
          <a:solidFill>
            <a:schemeClr val="tx2"/>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SECTION 85</a:t>
            </a:r>
            <a:endParaRPr lang="en-IN" sz="2400" dirty="0"/>
          </a:p>
        </p:txBody>
      </p:sp>
    </p:spTree>
    <p:extLst>
      <p:ext uri="{BB962C8B-B14F-4D97-AF65-F5344CB8AC3E}">
        <p14:creationId xmlns:p14="http://schemas.microsoft.com/office/powerpoint/2010/main" val="3340934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12209</TotalTime>
  <Words>5755</Words>
  <Application>Microsoft Macintosh PowerPoint</Application>
  <PresentationFormat>On-screen Show (4:3)</PresentationFormat>
  <Paragraphs>1058</Paragraphs>
  <Slides>76</Slides>
  <Notes>59</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Office Theme</vt:lpstr>
      <vt:lpstr>Procedures and Issues in Service tax Appeals</vt:lpstr>
      <vt:lpstr>What is an Appeal?</vt:lpstr>
      <vt:lpstr>Objects  / Functions of Appeal</vt:lpstr>
      <vt:lpstr>Right of Appeal</vt:lpstr>
      <vt:lpstr>Who can file an Appeal?</vt:lpstr>
      <vt:lpstr>Appeals under Service Tax</vt:lpstr>
      <vt:lpstr>Success Rate at Litigations</vt:lpstr>
      <vt:lpstr>Appeals to Commissioner of Central Excise</vt:lpstr>
      <vt:lpstr>Appeal to Commissioner</vt:lpstr>
      <vt:lpstr>Sec. 85(1) – Appeal against which order?</vt:lpstr>
      <vt:lpstr>Sec 85 (2) – Prescribed Form</vt:lpstr>
      <vt:lpstr>Sec- 85(3A) Time Limit for making Appeal</vt:lpstr>
      <vt:lpstr>Date of receipt of order</vt:lpstr>
      <vt:lpstr>Can Limitation period be extended through Limitation Act?</vt:lpstr>
      <vt:lpstr>Proviso to be read strictly?</vt:lpstr>
      <vt:lpstr>Condonation of Delay</vt:lpstr>
      <vt:lpstr>Wrong filling to Commissioner instead of Commissioner (Appeals)</vt:lpstr>
      <vt:lpstr>Sec 85 (4) – Comnr. (A) Pass appropriate order</vt:lpstr>
      <vt:lpstr>Sec. 85(5) – Procedure in CE:35A</vt:lpstr>
      <vt:lpstr>Appeals to Appellate Tribunal</vt:lpstr>
      <vt:lpstr>Monetary limits for departmental appeals</vt:lpstr>
      <vt:lpstr>Appeal to Tribunal</vt:lpstr>
      <vt:lpstr>Sec. 86(1) - Orders against which appeal can be made</vt:lpstr>
      <vt:lpstr>Time Limit</vt:lpstr>
      <vt:lpstr>Prescribed Fees for filling Appeal</vt:lpstr>
      <vt:lpstr>Sec 86 (2) – Prescribed Form for Assessees</vt:lpstr>
      <vt:lpstr>Sec 85 (2) – Prescribed Form for Assessees</vt:lpstr>
      <vt:lpstr>Sec 85 (2) – Prescribed Form for Department</vt:lpstr>
      <vt:lpstr>Sec 85 (2) – Prescribed Form for Department</vt:lpstr>
      <vt:lpstr>S. 35F - Mandatory Pre-Deposit for entertaining Appeal</vt:lpstr>
      <vt:lpstr>Pre-Deposit</vt:lpstr>
      <vt:lpstr>Payment made during Investigation</vt:lpstr>
      <vt:lpstr>Can recovery be initiated if pre-deposit made?</vt:lpstr>
      <vt:lpstr>Is separate stay application required?</vt:lpstr>
      <vt:lpstr>Payment of mandatory pre-deposit</vt:lpstr>
      <vt:lpstr>Refund of Pre Deposits</vt:lpstr>
      <vt:lpstr>Written Submission</vt:lpstr>
      <vt:lpstr>Drafting the appeal</vt:lpstr>
      <vt:lpstr>Mala Fides-Written Submission</vt:lpstr>
      <vt:lpstr>Arguing in the Court</vt:lpstr>
      <vt:lpstr>CESTAT –Dress Code</vt:lpstr>
      <vt:lpstr>Attachments and other requirements</vt:lpstr>
      <vt:lpstr>Filing of appeal in wrong place</vt:lpstr>
      <vt:lpstr>Preparation of Paper Book</vt:lpstr>
      <vt:lpstr>Memorandum of Cross Objections</vt:lpstr>
      <vt:lpstr>Time Limit and Fees</vt:lpstr>
      <vt:lpstr>Sec 86 (2) – Prescribed Form : Memorandum of Cross Objections</vt:lpstr>
      <vt:lpstr>Sec 86 (2) – Prescribed Form : Memorandum of Cross Objections</vt:lpstr>
      <vt:lpstr>Revision Application</vt:lpstr>
      <vt:lpstr>S. 35EE - Revision by CG</vt:lpstr>
      <vt:lpstr>Revision Application</vt:lpstr>
      <vt:lpstr>Revision Application</vt:lpstr>
      <vt:lpstr>Fee for Revision Application</vt:lpstr>
      <vt:lpstr>Certain procedures to be followed</vt:lpstr>
      <vt:lpstr>Prescribed Fees</vt:lpstr>
      <vt:lpstr>Rule 10. Grounds taken in Appeal</vt:lpstr>
      <vt:lpstr>S. 83 - Application of Provisions of CE Act, 1944</vt:lpstr>
      <vt:lpstr>Appeals to High Court (HC)</vt:lpstr>
      <vt:lpstr>Appeal to HC</vt:lpstr>
      <vt:lpstr>Sec. 35G(2) - Time Limit of filing the appeal</vt:lpstr>
      <vt:lpstr>Disputes out of High Court Jurisdiction</vt:lpstr>
      <vt:lpstr>Appeals under VAT</vt:lpstr>
      <vt:lpstr>Appealable and Non-Appealable Orders</vt:lpstr>
      <vt:lpstr>Non-Appealable orders…Section 85(2) </vt:lpstr>
      <vt:lpstr>Procedure </vt:lpstr>
      <vt:lpstr>Forms in Appeal</vt:lpstr>
      <vt:lpstr>Where to file appeal</vt:lpstr>
      <vt:lpstr>Restoration of Appeal</vt:lpstr>
      <vt:lpstr>Fees… </vt:lpstr>
      <vt:lpstr>…Fees</vt:lpstr>
      <vt:lpstr>PowerPoint Presentation</vt:lpstr>
      <vt:lpstr>Time limit</vt:lpstr>
      <vt:lpstr>Appearance</vt:lpstr>
      <vt:lpstr>Powers of Appellate Authority…</vt:lpstr>
      <vt:lpstr>Stay Application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Sudha</dc:creator>
  <cp:lastModifiedBy>Jayesh Gogri</cp:lastModifiedBy>
  <cp:revision>740</cp:revision>
  <cp:lastPrinted>2015-01-24T12:16:47Z</cp:lastPrinted>
  <dcterms:created xsi:type="dcterms:W3CDTF">2014-05-13T10:37:33Z</dcterms:created>
  <dcterms:modified xsi:type="dcterms:W3CDTF">2015-07-10T05:32:26Z</dcterms:modified>
</cp:coreProperties>
</file>