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4"/>
  </p:notesMasterIdLst>
  <p:handoutMasterIdLst>
    <p:handoutMasterId r:id="rId105"/>
  </p:handoutMasterIdLst>
  <p:sldIdLst>
    <p:sldId id="259" r:id="rId2"/>
    <p:sldId id="282" r:id="rId3"/>
    <p:sldId id="492" r:id="rId4"/>
    <p:sldId id="493" r:id="rId5"/>
    <p:sldId id="494" r:id="rId6"/>
    <p:sldId id="469" r:id="rId7"/>
    <p:sldId id="417" r:id="rId8"/>
    <p:sldId id="439" r:id="rId9"/>
    <p:sldId id="440" r:id="rId10"/>
    <p:sldId id="495" r:id="rId11"/>
    <p:sldId id="471" r:id="rId12"/>
    <p:sldId id="485" r:id="rId13"/>
    <p:sldId id="441" r:id="rId14"/>
    <p:sldId id="442" r:id="rId15"/>
    <p:sldId id="470" r:id="rId16"/>
    <p:sldId id="317" r:id="rId17"/>
    <p:sldId id="365" r:id="rId18"/>
    <p:sldId id="312" r:id="rId19"/>
    <p:sldId id="325" r:id="rId20"/>
    <p:sldId id="318" r:id="rId21"/>
    <p:sldId id="286" r:id="rId22"/>
    <p:sldId id="288" r:id="rId23"/>
    <p:sldId id="287" r:id="rId24"/>
    <p:sldId id="289" r:id="rId25"/>
    <p:sldId id="290" r:id="rId26"/>
    <p:sldId id="291" r:id="rId27"/>
    <p:sldId id="292" r:id="rId28"/>
    <p:sldId id="293" r:id="rId29"/>
    <p:sldId id="294" r:id="rId30"/>
    <p:sldId id="297" r:id="rId31"/>
    <p:sldId id="323" r:id="rId32"/>
    <p:sldId id="324" r:id="rId33"/>
    <p:sldId id="350" r:id="rId34"/>
    <p:sldId id="366" r:id="rId35"/>
    <p:sldId id="326" r:id="rId36"/>
    <p:sldId id="321" r:id="rId37"/>
    <p:sldId id="320" r:id="rId38"/>
    <p:sldId id="327" r:id="rId39"/>
    <p:sldId id="328" r:id="rId40"/>
    <p:sldId id="330" r:id="rId41"/>
    <p:sldId id="329" r:id="rId42"/>
    <p:sldId id="332" r:id="rId43"/>
    <p:sldId id="331" r:id="rId44"/>
    <p:sldId id="333" r:id="rId45"/>
    <p:sldId id="334" r:id="rId46"/>
    <p:sldId id="335" r:id="rId47"/>
    <p:sldId id="322" r:id="rId48"/>
    <p:sldId id="351" r:id="rId49"/>
    <p:sldId id="314" r:id="rId50"/>
    <p:sldId id="295" r:id="rId51"/>
    <p:sldId id="337" r:id="rId52"/>
    <p:sldId id="338" r:id="rId53"/>
    <p:sldId id="339" r:id="rId54"/>
    <p:sldId id="340" r:id="rId55"/>
    <p:sldId id="296" r:id="rId56"/>
    <p:sldId id="354" r:id="rId57"/>
    <p:sldId id="341" r:id="rId58"/>
    <p:sldId id="298" r:id="rId59"/>
    <p:sldId id="299" r:id="rId60"/>
    <p:sldId id="368" r:id="rId61"/>
    <p:sldId id="342" r:id="rId62"/>
    <p:sldId id="490" r:id="rId63"/>
    <p:sldId id="484" r:id="rId64"/>
    <p:sldId id="473" r:id="rId65"/>
    <p:sldId id="474" r:id="rId66"/>
    <p:sldId id="475" r:id="rId67"/>
    <p:sldId id="476" r:id="rId68"/>
    <p:sldId id="477" r:id="rId69"/>
    <p:sldId id="478" r:id="rId70"/>
    <p:sldId id="479" r:id="rId71"/>
    <p:sldId id="480" r:id="rId72"/>
    <p:sldId id="481" r:id="rId73"/>
    <p:sldId id="482" r:id="rId74"/>
    <p:sldId id="483" r:id="rId75"/>
    <p:sldId id="408" r:id="rId76"/>
    <p:sldId id="443" r:id="rId77"/>
    <p:sldId id="444" r:id="rId78"/>
    <p:sldId id="445" r:id="rId79"/>
    <p:sldId id="446" r:id="rId80"/>
    <p:sldId id="447" r:id="rId81"/>
    <p:sldId id="448" r:id="rId82"/>
    <p:sldId id="449" r:id="rId83"/>
    <p:sldId id="450" r:id="rId84"/>
    <p:sldId id="451" r:id="rId85"/>
    <p:sldId id="452" r:id="rId86"/>
    <p:sldId id="453" r:id="rId87"/>
    <p:sldId id="454" r:id="rId88"/>
    <p:sldId id="455" r:id="rId89"/>
    <p:sldId id="457" r:id="rId90"/>
    <p:sldId id="418" r:id="rId91"/>
    <p:sldId id="419" r:id="rId92"/>
    <p:sldId id="420" r:id="rId93"/>
    <p:sldId id="466" r:id="rId94"/>
    <p:sldId id="488" r:id="rId95"/>
    <p:sldId id="486" r:id="rId96"/>
    <p:sldId id="489" r:id="rId97"/>
    <p:sldId id="472" r:id="rId98"/>
    <p:sldId id="358" r:id="rId99"/>
    <p:sldId id="499" r:id="rId100"/>
    <p:sldId id="497" r:id="rId101"/>
    <p:sldId id="498" r:id="rId102"/>
    <p:sldId id="496"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93060" autoAdjust="0"/>
  </p:normalViewPr>
  <p:slideViewPr>
    <p:cSldViewPr>
      <p:cViewPr varScale="1">
        <p:scale>
          <a:sx n="64" d="100"/>
          <a:sy n="64" d="100"/>
        </p:scale>
        <p:origin x="-1578" y="-108"/>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62574"/>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0B266-C5B1-4DD4-A50C-0B8B10EB976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9BF3CC1-FE0B-44B8-8A6C-28E8A3D8F0BC}">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smtClean="0"/>
            <a:t>Manufacturer</a:t>
          </a:r>
          <a:endParaRPr lang="en-US" sz="1600" dirty="0"/>
        </a:p>
      </dgm:t>
    </dgm:pt>
    <dgm:pt modelId="{A83C9E3F-EA59-44E2-A138-FCB2D5E0901D}" type="parTrans" cxnId="{B6CCE0CB-E86A-4F6F-92AC-610F6F69A835}">
      <dgm:prSet/>
      <dgm:spPr/>
      <dgm:t>
        <a:bodyPr/>
        <a:lstStyle/>
        <a:p>
          <a:endParaRPr lang="en-US"/>
        </a:p>
      </dgm:t>
    </dgm:pt>
    <dgm:pt modelId="{67286752-7D71-47C1-A532-3EB640896CC7}" type="sibTrans" cxnId="{B6CCE0CB-E86A-4F6F-92AC-610F6F69A835}">
      <dgm:prSet/>
      <dgm:spPr/>
      <dgm:t>
        <a:bodyPr/>
        <a:lstStyle/>
        <a:p>
          <a:endParaRPr lang="en-US"/>
        </a:p>
      </dgm:t>
    </dgm:pt>
    <dgm:pt modelId="{349983D4-8554-49A8-AEB0-C42EB5353F42}">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smtClean="0"/>
            <a:t>1) Of Taxable goods.</a:t>
          </a:r>
        </a:p>
        <a:p>
          <a:r>
            <a:rPr lang="en-US" sz="1600" dirty="0" smtClean="0"/>
            <a:t> (</a:t>
          </a:r>
          <a:r>
            <a:rPr lang="en-US" sz="1600" dirty="0" err="1" smtClean="0"/>
            <a:t>Sch</a:t>
          </a:r>
          <a:r>
            <a:rPr lang="en-US" sz="1600" dirty="0" smtClean="0"/>
            <a:t> </a:t>
          </a:r>
          <a:r>
            <a:rPr lang="en-US" sz="1600" dirty="0" err="1" smtClean="0"/>
            <a:t>b,c,d</a:t>
          </a:r>
          <a:r>
            <a:rPr lang="en-US" sz="1600" dirty="0" smtClean="0"/>
            <a:t> and e) </a:t>
          </a:r>
          <a:endParaRPr lang="en-US" sz="1600" dirty="0"/>
        </a:p>
      </dgm:t>
    </dgm:pt>
    <dgm:pt modelId="{F75E3361-6FBF-4883-81A1-05FAA1E10E4A}" type="parTrans" cxnId="{251B015C-21FE-4CF5-A355-B76359DF593B}">
      <dgm:prSet/>
      <dgm:spPr/>
      <dgm:t>
        <a:bodyPr/>
        <a:lstStyle/>
        <a:p>
          <a:endParaRPr lang="en-US"/>
        </a:p>
      </dgm:t>
    </dgm:pt>
    <dgm:pt modelId="{DB1F30DA-418A-4DD3-8AE6-F2AFCA175041}" type="sibTrans" cxnId="{251B015C-21FE-4CF5-A355-B76359DF593B}">
      <dgm:prSet/>
      <dgm:spPr/>
      <dgm:t>
        <a:bodyPr/>
        <a:lstStyle/>
        <a:p>
          <a:endParaRPr lang="en-US"/>
        </a:p>
      </dgm:t>
    </dgm:pt>
    <dgm:pt modelId="{DC23EADE-9077-491E-A18A-7038E26002DE}">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smtClean="0"/>
            <a:t>2) Of Tax free goods.</a:t>
          </a:r>
        </a:p>
        <a:p>
          <a:r>
            <a:rPr lang="en-US" sz="1600" dirty="0" smtClean="0"/>
            <a:t>( Schedule A)</a:t>
          </a:r>
          <a:endParaRPr lang="en-US" sz="1600" dirty="0"/>
        </a:p>
      </dgm:t>
    </dgm:pt>
    <dgm:pt modelId="{8635450E-7CDE-49E9-A718-9F3F38DE3F3C}" type="parTrans" cxnId="{B5FB6B4E-53B1-4375-9868-857B4D10C92C}">
      <dgm:prSet/>
      <dgm:spPr/>
      <dgm:t>
        <a:bodyPr/>
        <a:lstStyle/>
        <a:p>
          <a:endParaRPr lang="en-US"/>
        </a:p>
      </dgm:t>
    </dgm:pt>
    <dgm:pt modelId="{39D3306C-55DA-4A26-A330-3E8A7C29BAEC}" type="sibTrans" cxnId="{B5FB6B4E-53B1-4375-9868-857B4D10C92C}">
      <dgm:prSet/>
      <dgm:spPr/>
      <dgm:t>
        <a:bodyPr/>
        <a:lstStyle/>
        <a:p>
          <a:endParaRPr lang="en-US"/>
        </a:p>
      </dgm:t>
    </dgm:pt>
    <dgm:pt modelId="{AA66F408-AF0A-4A9F-AABD-0B0FA39DCE4C}">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smtClean="0"/>
            <a:t>4) PSI Holder U/s 8(4)</a:t>
          </a:r>
        </a:p>
        <a:p>
          <a:r>
            <a:rPr lang="en-US" sz="1600" dirty="0" smtClean="0"/>
            <a:t>(</a:t>
          </a:r>
          <a:r>
            <a:rPr lang="en-US" sz="1600" dirty="0" err="1" smtClean="0"/>
            <a:t>Sch</a:t>
          </a:r>
          <a:r>
            <a:rPr lang="en-US" sz="1600" dirty="0" smtClean="0"/>
            <a:t> a to e)</a:t>
          </a:r>
          <a:endParaRPr lang="en-US" sz="1600" dirty="0"/>
        </a:p>
      </dgm:t>
    </dgm:pt>
    <dgm:pt modelId="{C5E81090-7BA4-41D3-87CA-559575DB6B28}" type="parTrans" cxnId="{FD3E70C0-E624-412B-B4AF-0BF04D3F023C}">
      <dgm:prSet/>
      <dgm:spPr/>
      <dgm:t>
        <a:bodyPr/>
        <a:lstStyle/>
        <a:p>
          <a:endParaRPr lang="en-US"/>
        </a:p>
      </dgm:t>
    </dgm:pt>
    <dgm:pt modelId="{D00BCE46-02EB-4C20-8F92-8F1F65711859}" type="sibTrans" cxnId="{FD3E70C0-E624-412B-B4AF-0BF04D3F023C}">
      <dgm:prSet/>
      <dgm:spPr/>
      <dgm:t>
        <a:bodyPr/>
        <a:lstStyle/>
        <a:p>
          <a:endParaRPr lang="en-US"/>
        </a:p>
      </dgm:t>
    </dgm:pt>
    <dgm:pt modelId="{51E2976C-D2AB-48DA-BC34-5D832D7ED251}">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smtClean="0"/>
            <a:t>6) Textile Processing </a:t>
          </a:r>
          <a:r>
            <a:rPr lang="en-US" sz="1400" dirty="0" smtClean="0"/>
            <a:t>units u/s 8 (3C) (8</a:t>
          </a:r>
          <a:r>
            <a:rPr lang="en-US" sz="1400" baseline="30000" dirty="0" smtClean="0"/>
            <a:t>th</a:t>
          </a:r>
          <a:r>
            <a:rPr lang="en-US" sz="1400" dirty="0" smtClean="0"/>
            <a:t> April 11 to April 12 taxable period)</a:t>
          </a:r>
          <a:endParaRPr lang="en-US" sz="1400" dirty="0"/>
        </a:p>
      </dgm:t>
    </dgm:pt>
    <dgm:pt modelId="{E0E0E060-C6E0-4363-BC07-D39104F79ACD}" type="parTrans" cxnId="{337B45DC-0D6A-46D8-BC99-B633BBFEE897}">
      <dgm:prSet/>
      <dgm:spPr/>
      <dgm:t>
        <a:bodyPr/>
        <a:lstStyle/>
        <a:p>
          <a:endParaRPr lang="en-US"/>
        </a:p>
      </dgm:t>
    </dgm:pt>
    <dgm:pt modelId="{FF2BC701-F63D-413C-BE04-8A8BD5EB6312}" type="sibTrans" cxnId="{337B45DC-0D6A-46D8-BC99-B633BBFEE897}">
      <dgm:prSet/>
      <dgm:spPr/>
      <dgm:t>
        <a:bodyPr/>
        <a:lstStyle/>
        <a:p>
          <a:endParaRPr lang="en-US"/>
        </a:p>
      </dgm:t>
    </dgm:pt>
    <dgm:pt modelId="{CF9FD2F2-6DC9-47FD-BDF6-E43C612F9188}">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smtClean="0"/>
            <a:t>Mega Projects</a:t>
          </a:r>
          <a:endParaRPr lang="en-US" sz="1600" dirty="0"/>
        </a:p>
      </dgm:t>
    </dgm:pt>
    <dgm:pt modelId="{F660A202-B017-424F-80D7-60FF088155C0}" type="parTrans" cxnId="{F3214749-27B9-43B0-83CB-C18C45E1FFDE}">
      <dgm:prSet/>
      <dgm:spPr/>
      <dgm:t>
        <a:bodyPr/>
        <a:lstStyle/>
        <a:p>
          <a:endParaRPr lang="en-US"/>
        </a:p>
      </dgm:t>
    </dgm:pt>
    <dgm:pt modelId="{8AD9363B-255A-429B-AA94-1A6BD69E7C76}" type="sibTrans" cxnId="{F3214749-27B9-43B0-83CB-C18C45E1FFDE}">
      <dgm:prSet/>
      <dgm:spPr/>
      <dgm:t>
        <a:bodyPr/>
        <a:lstStyle/>
        <a:p>
          <a:endParaRPr lang="en-US"/>
        </a:p>
      </dgm:t>
    </dgm:pt>
    <dgm:pt modelId="{9397E492-0F6F-46A4-8E9A-8C0C97391EFC}">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smtClean="0"/>
            <a:t>5) SEZ, EOU, etc. U/s 8(3)</a:t>
          </a:r>
        </a:p>
        <a:p>
          <a:r>
            <a:rPr lang="en-US" sz="1600" dirty="0" smtClean="0"/>
            <a:t>(</a:t>
          </a:r>
          <a:r>
            <a:rPr lang="en-US" sz="1600" dirty="0" err="1" smtClean="0"/>
            <a:t>Sch</a:t>
          </a:r>
          <a:r>
            <a:rPr lang="en-US" sz="1600" dirty="0" smtClean="0"/>
            <a:t> a to e)</a:t>
          </a:r>
          <a:endParaRPr lang="en-US" sz="1600" dirty="0"/>
        </a:p>
      </dgm:t>
    </dgm:pt>
    <dgm:pt modelId="{62443CC9-50A0-423D-9671-3C31A27BAD44}" type="parTrans" cxnId="{5E15A751-CEFD-4792-AF59-0C66A99F06B1}">
      <dgm:prSet/>
      <dgm:spPr/>
      <dgm:t>
        <a:bodyPr/>
        <a:lstStyle/>
        <a:p>
          <a:endParaRPr lang="en-US"/>
        </a:p>
      </dgm:t>
    </dgm:pt>
    <dgm:pt modelId="{921ABAFE-E88F-4032-A820-3F8400B5B863}" type="sibTrans" cxnId="{5E15A751-CEFD-4792-AF59-0C66A99F06B1}">
      <dgm:prSet/>
      <dgm:spPr/>
      <dgm:t>
        <a:bodyPr/>
        <a:lstStyle/>
        <a:p>
          <a:endParaRPr lang="en-US"/>
        </a:p>
      </dgm:t>
    </dgm:pt>
    <dgm:pt modelId="{02E9A67A-69A3-41E6-9138-A5FEC9B844B9}">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smtClean="0"/>
            <a:t>Non Mega Projects</a:t>
          </a:r>
          <a:endParaRPr lang="en-US" sz="1600" dirty="0"/>
        </a:p>
      </dgm:t>
    </dgm:pt>
    <dgm:pt modelId="{8C437FE4-36E6-4CE0-B0C6-473D4B196B80}" type="parTrans" cxnId="{11931365-EFB0-4BD7-98E1-01BF0C078666}">
      <dgm:prSet/>
      <dgm:spPr/>
      <dgm:t>
        <a:bodyPr/>
        <a:lstStyle/>
        <a:p>
          <a:endParaRPr lang="en-US"/>
        </a:p>
      </dgm:t>
    </dgm:pt>
    <dgm:pt modelId="{69579D82-5B69-4368-B121-0211FE3C76EF}" type="sibTrans" cxnId="{11931365-EFB0-4BD7-98E1-01BF0C078666}">
      <dgm:prSet/>
      <dgm:spPr/>
      <dgm:t>
        <a:bodyPr/>
        <a:lstStyle/>
        <a:p>
          <a:endParaRPr lang="en-US"/>
        </a:p>
      </dgm:t>
    </dgm:pt>
    <dgm:pt modelId="{E79A1E88-B361-446A-8C07-B41AEA8B578F}">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dirty="0" smtClean="0"/>
            <a:t>7) Electricity  Generation, etc., Telecom, etc. u/s 8 (5)</a:t>
          </a:r>
          <a:endParaRPr lang="en-US" sz="1400" dirty="0"/>
        </a:p>
      </dgm:t>
    </dgm:pt>
    <dgm:pt modelId="{297D607E-E347-422E-8A34-068EFD08E6D1}" type="parTrans" cxnId="{A7540C0D-572D-4B18-BFE9-F8CF3A7DDC0D}">
      <dgm:prSet/>
      <dgm:spPr/>
      <dgm:t>
        <a:bodyPr/>
        <a:lstStyle/>
        <a:p>
          <a:endParaRPr lang="en-US"/>
        </a:p>
      </dgm:t>
    </dgm:pt>
    <dgm:pt modelId="{A8E11559-2492-49C3-B5E7-E3DCF79A146E}" type="sibTrans" cxnId="{A7540C0D-572D-4B18-BFE9-F8CF3A7DDC0D}">
      <dgm:prSet/>
      <dgm:spPr/>
      <dgm:t>
        <a:bodyPr/>
        <a:lstStyle/>
        <a:p>
          <a:endParaRPr lang="en-US"/>
        </a:p>
      </dgm:t>
    </dgm:pt>
    <dgm:pt modelId="{818A89E5-5146-4378-A819-1D5FDE7EF55D}">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smtClean="0"/>
            <a:t>3) Both Taxable and Tax free goods (</a:t>
          </a:r>
          <a:r>
            <a:rPr lang="en-US" sz="1600" dirty="0" err="1" smtClean="0"/>
            <a:t>Sch</a:t>
          </a:r>
          <a:r>
            <a:rPr lang="en-US" sz="1600" dirty="0" smtClean="0"/>
            <a:t> a to e)</a:t>
          </a:r>
          <a:endParaRPr lang="en-US" sz="1600" dirty="0"/>
        </a:p>
      </dgm:t>
    </dgm:pt>
    <dgm:pt modelId="{04731A6E-B0E4-4022-91DD-8655FFCE38AA}" type="parTrans" cxnId="{213245D9-DF08-4262-9CE9-00CBC9DAF682}">
      <dgm:prSet/>
      <dgm:spPr/>
      <dgm:t>
        <a:bodyPr/>
        <a:lstStyle/>
        <a:p>
          <a:endParaRPr lang="en-US"/>
        </a:p>
      </dgm:t>
    </dgm:pt>
    <dgm:pt modelId="{77F0E466-8E94-4D74-84E8-4DF0E1C779B3}" type="sibTrans" cxnId="{213245D9-DF08-4262-9CE9-00CBC9DAF682}">
      <dgm:prSet/>
      <dgm:spPr/>
      <dgm:t>
        <a:bodyPr/>
        <a:lstStyle/>
        <a:p>
          <a:endParaRPr lang="en-US"/>
        </a:p>
      </dgm:t>
    </dgm:pt>
    <dgm:pt modelId="{6AEB65BA-0BD7-4AE5-BFBA-C67CD8BADAC2}">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smtClean="0"/>
            <a:t>8) Petroleum Companies</a:t>
          </a:r>
          <a:endParaRPr lang="en-US" sz="1600" dirty="0"/>
        </a:p>
      </dgm:t>
    </dgm:pt>
    <dgm:pt modelId="{47FD7DD5-5B81-4787-8DAB-709272FB7557}" type="parTrans" cxnId="{9E09BC44-199E-4C8E-AF23-3B495503DBC2}">
      <dgm:prSet/>
      <dgm:spPr/>
      <dgm:t>
        <a:bodyPr/>
        <a:lstStyle/>
        <a:p>
          <a:endParaRPr lang="en-US"/>
        </a:p>
      </dgm:t>
    </dgm:pt>
    <dgm:pt modelId="{EF092596-B01C-4C0E-8EB8-99A756F1CD1E}" type="sibTrans" cxnId="{9E09BC44-199E-4C8E-AF23-3B495503DBC2}">
      <dgm:prSet/>
      <dgm:spPr/>
      <dgm:t>
        <a:bodyPr/>
        <a:lstStyle/>
        <a:p>
          <a:endParaRPr lang="en-US"/>
        </a:p>
      </dgm:t>
    </dgm:pt>
    <dgm:pt modelId="{1059D1EF-A199-4E02-9B35-C7736B54B4E0}" type="pres">
      <dgm:prSet presAssocID="{D2D0B266-C5B1-4DD4-A50C-0B8B10EB9767}" presName="diagram" presStyleCnt="0">
        <dgm:presLayoutVars>
          <dgm:chPref val="1"/>
          <dgm:dir/>
          <dgm:animOne val="branch"/>
          <dgm:animLvl val="lvl"/>
          <dgm:resizeHandles val="exact"/>
        </dgm:presLayoutVars>
      </dgm:prSet>
      <dgm:spPr/>
      <dgm:t>
        <a:bodyPr/>
        <a:lstStyle/>
        <a:p>
          <a:endParaRPr lang="en-US"/>
        </a:p>
      </dgm:t>
    </dgm:pt>
    <dgm:pt modelId="{42DB15E2-C67B-44EF-AD44-8AC4E83CC1B2}" type="pres">
      <dgm:prSet presAssocID="{59BF3CC1-FE0B-44B8-8A6C-28E8A3D8F0BC}" presName="root1" presStyleCnt="0"/>
      <dgm:spPr/>
    </dgm:pt>
    <dgm:pt modelId="{20C3610D-E90D-4072-BC57-76699C883CAD}" type="pres">
      <dgm:prSet presAssocID="{59BF3CC1-FE0B-44B8-8A6C-28E8A3D8F0BC}" presName="LevelOneTextNode" presStyleLbl="node0" presStyleIdx="0" presStyleCnt="1" custScaleX="101685" custLinFactX="-27906" custLinFactNeighborX="-100000" custLinFactNeighborY="-13460">
        <dgm:presLayoutVars>
          <dgm:chPref val="3"/>
        </dgm:presLayoutVars>
      </dgm:prSet>
      <dgm:spPr/>
      <dgm:t>
        <a:bodyPr/>
        <a:lstStyle/>
        <a:p>
          <a:endParaRPr lang="en-US"/>
        </a:p>
      </dgm:t>
    </dgm:pt>
    <dgm:pt modelId="{73F16184-31DB-4EC0-A8C9-86E72813930A}" type="pres">
      <dgm:prSet presAssocID="{59BF3CC1-FE0B-44B8-8A6C-28E8A3D8F0BC}" presName="level2hierChild" presStyleCnt="0"/>
      <dgm:spPr/>
    </dgm:pt>
    <dgm:pt modelId="{76A4ABFC-E3A7-4C73-959B-82446E9978DD}" type="pres">
      <dgm:prSet presAssocID="{F75E3361-6FBF-4883-81A1-05FAA1E10E4A}" presName="conn2-1" presStyleLbl="parChTrans1D2" presStyleIdx="0" presStyleCnt="8"/>
      <dgm:spPr/>
      <dgm:t>
        <a:bodyPr/>
        <a:lstStyle/>
        <a:p>
          <a:endParaRPr lang="en-US"/>
        </a:p>
      </dgm:t>
    </dgm:pt>
    <dgm:pt modelId="{C61030C4-0714-4E1A-AB41-382336E1F71A}" type="pres">
      <dgm:prSet presAssocID="{F75E3361-6FBF-4883-81A1-05FAA1E10E4A}" presName="connTx" presStyleLbl="parChTrans1D2" presStyleIdx="0" presStyleCnt="8"/>
      <dgm:spPr/>
      <dgm:t>
        <a:bodyPr/>
        <a:lstStyle/>
        <a:p>
          <a:endParaRPr lang="en-US"/>
        </a:p>
      </dgm:t>
    </dgm:pt>
    <dgm:pt modelId="{9ECB4E18-CD9E-4C68-9AE9-4688CABC779B}" type="pres">
      <dgm:prSet presAssocID="{349983D4-8554-49A8-AEB0-C42EB5353F42}" presName="root2" presStyleCnt="0"/>
      <dgm:spPr/>
    </dgm:pt>
    <dgm:pt modelId="{9CB6E22C-8489-4F8C-9043-3B4C2E22247E}" type="pres">
      <dgm:prSet presAssocID="{349983D4-8554-49A8-AEB0-C42EB5353F42}" presName="LevelTwoTextNode" presStyleLbl="node2" presStyleIdx="0" presStyleCnt="8" custScaleX="185542" custLinFactNeighborX="-1438" custLinFactNeighborY="-753">
        <dgm:presLayoutVars>
          <dgm:chPref val="3"/>
        </dgm:presLayoutVars>
      </dgm:prSet>
      <dgm:spPr/>
      <dgm:t>
        <a:bodyPr/>
        <a:lstStyle/>
        <a:p>
          <a:endParaRPr lang="en-US"/>
        </a:p>
      </dgm:t>
    </dgm:pt>
    <dgm:pt modelId="{56091E93-6698-4DC6-B374-A7F785F4FA52}" type="pres">
      <dgm:prSet presAssocID="{349983D4-8554-49A8-AEB0-C42EB5353F42}" presName="level3hierChild" presStyleCnt="0"/>
      <dgm:spPr/>
    </dgm:pt>
    <dgm:pt modelId="{971EF623-D269-4D16-A0A2-71DBD99D310D}" type="pres">
      <dgm:prSet presAssocID="{8635450E-7CDE-49E9-A718-9F3F38DE3F3C}" presName="conn2-1" presStyleLbl="parChTrans1D2" presStyleIdx="1" presStyleCnt="8"/>
      <dgm:spPr/>
      <dgm:t>
        <a:bodyPr/>
        <a:lstStyle/>
        <a:p>
          <a:endParaRPr lang="en-US"/>
        </a:p>
      </dgm:t>
    </dgm:pt>
    <dgm:pt modelId="{D04765B4-0FAB-42A2-B1A3-CFAF6D8BD256}" type="pres">
      <dgm:prSet presAssocID="{8635450E-7CDE-49E9-A718-9F3F38DE3F3C}" presName="connTx" presStyleLbl="parChTrans1D2" presStyleIdx="1" presStyleCnt="8"/>
      <dgm:spPr/>
      <dgm:t>
        <a:bodyPr/>
        <a:lstStyle/>
        <a:p>
          <a:endParaRPr lang="en-US"/>
        </a:p>
      </dgm:t>
    </dgm:pt>
    <dgm:pt modelId="{0EC1B475-DD2B-4031-A0BF-47F22644548E}" type="pres">
      <dgm:prSet presAssocID="{DC23EADE-9077-491E-A18A-7038E26002DE}" presName="root2" presStyleCnt="0"/>
      <dgm:spPr/>
    </dgm:pt>
    <dgm:pt modelId="{C06C64D6-67DB-40E8-9157-37254EEA609B}" type="pres">
      <dgm:prSet presAssocID="{DC23EADE-9077-491E-A18A-7038E26002DE}" presName="LevelTwoTextNode" presStyleLbl="node2" presStyleIdx="1" presStyleCnt="8" custScaleX="187859" custLinFactNeighborX="-4268" custLinFactNeighborY="-3131">
        <dgm:presLayoutVars>
          <dgm:chPref val="3"/>
        </dgm:presLayoutVars>
      </dgm:prSet>
      <dgm:spPr/>
      <dgm:t>
        <a:bodyPr/>
        <a:lstStyle/>
        <a:p>
          <a:endParaRPr lang="en-US"/>
        </a:p>
      </dgm:t>
    </dgm:pt>
    <dgm:pt modelId="{FA2C2258-A027-41EF-873E-9621EF35C44A}" type="pres">
      <dgm:prSet presAssocID="{DC23EADE-9077-491E-A18A-7038E26002DE}" presName="level3hierChild" presStyleCnt="0"/>
      <dgm:spPr/>
    </dgm:pt>
    <dgm:pt modelId="{140148C7-6949-400D-90AF-7FEEDB7B004D}" type="pres">
      <dgm:prSet presAssocID="{04731A6E-B0E4-4022-91DD-8655FFCE38AA}" presName="conn2-1" presStyleLbl="parChTrans1D2" presStyleIdx="2" presStyleCnt="8"/>
      <dgm:spPr/>
      <dgm:t>
        <a:bodyPr/>
        <a:lstStyle/>
        <a:p>
          <a:endParaRPr lang="en-US"/>
        </a:p>
      </dgm:t>
    </dgm:pt>
    <dgm:pt modelId="{53364714-6E5A-4932-AE6E-8FFC4898B943}" type="pres">
      <dgm:prSet presAssocID="{04731A6E-B0E4-4022-91DD-8655FFCE38AA}" presName="connTx" presStyleLbl="parChTrans1D2" presStyleIdx="2" presStyleCnt="8"/>
      <dgm:spPr/>
      <dgm:t>
        <a:bodyPr/>
        <a:lstStyle/>
        <a:p>
          <a:endParaRPr lang="en-US"/>
        </a:p>
      </dgm:t>
    </dgm:pt>
    <dgm:pt modelId="{A1820377-ECF1-4E92-8903-2763371639A7}" type="pres">
      <dgm:prSet presAssocID="{818A89E5-5146-4378-A819-1D5FDE7EF55D}" presName="root2" presStyleCnt="0"/>
      <dgm:spPr/>
    </dgm:pt>
    <dgm:pt modelId="{2A6B64F7-3631-4E6F-8EA7-1367BA4A3851}" type="pres">
      <dgm:prSet presAssocID="{818A89E5-5146-4378-A819-1D5FDE7EF55D}" presName="LevelTwoTextNode" presStyleLbl="node2" presStyleIdx="2" presStyleCnt="8" custScaleX="180931">
        <dgm:presLayoutVars>
          <dgm:chPref val="3"/>
        </dgm:presLayoutVars>
      </dgm:prSet>
      <dgm:spPr/>
      <dgm:t>
        <a:bodyPr/>
        <a:lstStyle/>
        <a:p>
          <a:endParaRPr lang="en-US"/>
        </a:p>
      </dgm:t>
    </dgm:pt>
    <dgm:pt modelId="{3454B6BC-9056-4A33-98F5-05A66353692D}" type="pres">
      <dgm:prSet presAssocID="{818A89E5-5146-4378-A819-1D5FDE7EF55D}" presName="level3hierChild" presStyleCnt="0"/>
      <dgm:spPr/>
    </dgm:pt>
    <dgm:pt modelId="{6303C5B9-7607-4712-A479-0174698E47D1}" type="pres">
      <dgm:prSet presAssocID="{C5E81090-7BA4-41D3-87CA-559575DB6B28}" presName="conn2-1" presStyleLbl="parChTrans1D2" presStyleIdx="3" presStyleCnt="8"/>
      <dgm:spPr/>
      <dgm:t>
        <a:bodyPr/>
        <a:lstStyle/>
        <a:p>
          <a:endParaRPr lang="en-US"/>
        </a:p>
      </dgm:t>
    </dgm:pt>
    <dgm:pt modelId="{7016C0E4-2DBE-4755-8CED-278FE6515352}" type="pres">
      <dgm:prSet presAssocID="{C5E81090-7BA4-41D3-87CA-559575DB6B28}" presName="connTx" presStyleLbl="parChTrans1D2" presStyleIdx="3" presStyleCnt="8"/>
      <dgm:spPr/>
      <dgm:t>
        <a:bodyPr/>
        <a:lstStyle/>
        <a:p>
          <a:endParaRPr lang="en-US"/>
        </a:p>
      </dgm:t>
    </dgm:pt>
    <dgm:pt modelId="{8494A367-208F-4634-899A-D888E459D77A}" type="pres">
      <dgm:prSet presAssocID="{AA66F408-AF0A-4A9F-AABD-0B0FA39DCE4C}" presName="root2" presStyleCnt="0"/>
      <dgm:spPr/>
    </dgm:pt>
    <dgm:pt modelId="{0A4609F9-AC65-4156-854E-57AAC23A1BA0}" type="pres">
      <dgm:prSet presAssocID="{AA66F408-AF0A-4A9F-AABD-0B0FA39DCE4C}" presName="LevelTwoTextNode" presStyleLbl="node2" presStyleIdx="3" presStyleCnt="8" custScaleX="174699" custLinFactNeighborX="2500" custLinFactNeighborY="-4912">
        <dgm:presLayoutVars>
          <dgm:chPref val="3"/>
        </dgm:presLayoutVars>
      </dgm:prSet>
      <dgm:spPr/>
      <dgm:t>
        <a:bodyPr/>
        <a:lstStyle/>
        <a:p>
          <a:endParaRPr lang="en-US"/>
        </a:p>
      </dgm:t>
    </dgm:pt>
    <dgm:pt modelId="{97A57CD9-4D24-4A9F-BFBD-8238D6929F9F}" type="pres">
      <dgm:prSet presAssocID="{AA66F408-AF0A-4A9F-AABD-0B0FA39DCE4C}" presName="level3hierChild" presStyleCnt="0"/>
      <dgm:spPr/>
    </dgm:pt>
    <dgm:pt modelId="{EFE93857-2515-4BDA-8F4F-F086D0C8B19F}" type="pres">
      <dgm:prSet presAssocID="{F660A202-B017-424F-80D7-60FF088155C0}" presName="conn2-1" presStyleLbl="parChTrans1D3" presStyleIdx="0" presStyleCnt="2"/>
      <dgm:spPr/>
      <dgm:t>
        <a:bodyPr/>
        <a:lstStyle/>
        <a:p>
          <a:endParaRPr lang="en-US"/>
        </a:p>
      </dgm:t>
    </dgm:pt>
    <dgm:pt modelId="{7626DD6A-2A7F-43CE-8D19-5EEF65C985E8}" type="pres">
      <dgm:prSet presAssocID="{F660A202-B017-424F-80D7-60FF088155C0}" presName="connTx" presStyleLbl="parChTrans1D3" presStyleIdx="0" presStyleCnt="2"/>
      <dgm:spPr/>
      <dgm:t>
        <a:bodyPr/>
        <a:lstStyle/>
        <a:p>
          <a:endParaRPr lang="en-US"/>
        </a:p>
      </dgm:t>
    </dgm:pt>
    <dgm:pt modelId="{8A31A428-8E17-45DD-AF1F-2C1F0766D0BF}" type="pres">
      <dgm:prSet presAssocID="{CF9FD2F2-6DC9-47FD-BDF6-E43C612F9188}" presName="root2" presStyleCnt="0"/>
      <dgm:spPr/>
    </dgm:pt>
    <dgm:pt modelId="{F377469E-9520-4968-A2A1-63A7AC7CA71A}" type="pres">
      <dgm:prSet presAssocID="{CF9FD2F2-6DC9-47FD-BDF6-E43C612F9188}" presName="LevelTwoTextNode" presStyleLbl="node3" presStyleIdx="0" presStyleCnt="2" custLinFactNeighborX="54282" custLinFactNeighborY="-48935">
        <dgm:presLayoutVars>
          <dgm:chPref val="3"/>
        </dgm:presLayoutVars>
      </dgm:prSet>
      <dgm:spPr/>
      <dgm:t>
        <a:bodyPr/>
        <a:lstStyle/>
        <a:p>
          <a:endParaRPr lang="en-US"/>
        </a:p>
      </dgm:t>
    </dgm:pt>
    <dgm:pt modelId="{EAF86D88-656B-4F81-9C6D-C35F5466F955}" type="pres">
      <dgm:prSet presAssocID="{CF9FD2F2-6DC9-47FD-BDF6-E43C612F9188}" presName="level3hierChild" presStyleCnt="0"/>
      <dgm:spPr/>
    </dgm:pt>
    <dgm:pt modelId="{B3255D86-1F6B-4501-B958-AF0EAF77F508}" type="pres">
      <dgm:prSet presAssocID="{8C437FE4-36E6-4CE0-B0C6-473D4B196B80}" presName="conn2-1" presStyleLbl="parChTrans1D3" presStyleIdx="1" presStyleCnt="2"/>
      <dgm:spPr/>
      <dgm:t>
        <a:bodyPr/>
        <a:lstStyle/>
        <a:p>
          <a:endParaRPr lang="en-US"/>
        </a:p>
      </dgm:t>
    </dgm:pt>
    <dgm:pt modelId="{9907E115-236C-4807-9987-DDC4F835B71F}" type="pres">
      <dgm:prSet presAssocID="{8C437FE4-36E6-4CE0-B0C6-473D4B196B80}" presName="connTx" presStyleLbl="parChTrans1D3" presStyleIdx="1" presStyleCnt="2"/>
      <dgm:spPr/>
      <dgm:t>
        <a:bodyPr/>
        <a:lstStyle/>
        <a:p>
          <a:endParaRPr lang="en-US"/>
        </a:p>
      </dgm:t>
    </dgm:pt>
    <dgm:pt modelId="{2019C177-F541-4175-89FE-91B59F995DAC}" type="pres">
      <dgm:prSet presAssocID="{02E9A67A-69A3-41E6-9138-A5FEC9B844B9}" presName="root2" presStyleCnt="0"/>
      <dgm:spPr/>
    </dgm:pt>
    <dgm:pt modelId="{7E0F3E0E-EE40-43CE-8C75-1C9CE9AD35DA}" type="pres">
      <dgm:prSet presAssocID="{02E9A67A-69A3-41E6-9138-A5FEC9B844B9}" presName="LevelTwoTextNode" presStyleLbl="node3" presStyleIdx="1" presStyleCnt="2" custLinFactNeighborX="50445" custLinFactNeighborY="14486">
        <dgm:presLayoutVars>
          <dgm:chPref val="3"/>
        </dgm:presLayoutVars>
      </dgm:prSet>
      <dgm:spPr/>
      <dgm:t>
        <a:bodyPr/>
        <a:lstStyle/>
        <a:p>
          <a:endParaRPr lang="en-US"/>
        </a:p>
      </dgm:t>
    </dgm:pt>
    <dgm:pt modelId="{0B7E36BC-F7CC-4287-BEA6-8F6D31D24C40}" type="pres">
      <dgm:prSet presAssocID="{02E9A67A-69A3-41E6-9138-A5FEC9B844B9}" presName="level3hierChild" presStyleCnt="0"/>
      <dgm:spPr/>
    </dgm:pt>
    <dgm:pt modelId="{2CEFF9E1-A30E-4BE2-92FA-9DE7E14167C2}" type="pres">
      <dgm:prSet presAssocID="{62443CC9-50A0-423D-9671-3C31A27BAD44}" presName="conn2-1" presStyleLbl="parChTrans1D2" presStyleIdx="4" presStyleCnt="8"/>
      <dgm:spPr/>
      <dgm:t>
        <a:bodyPr/>
        <a:lstStyle/>
        <a:p>
          <a:endParaRPr lang="en-US"/>
        </a:p>
      </dgm:t>
    </dgm:pt>
    <dgm:pt modelId="{ACA51CC1-4D06-4F30-B207-E4998C474048}" type="pres">
      <dgm:prSet presAssocID="{62443CC9-50A0-423D-9671-3C31A27BAD44}" presName="connTx" presStyleLbl="parChTrans1D2" presStyleIdx="4" presStyleCnt="8"/>
      <dgm:spPr/>
      <dgm:t>
        <a:bodyPr/>
        <a:lstStyle/>
        <a:p>
          <a:endParaRPr lang="en-US"/>
        </a:p>
      </dgm:t>
    </dgm:pt>
    <dgm:pt modelId="{6569651B-C85E-469F-94AD-578CD0ABB190}" type="pres">
      <dgm:prSet presAssocID="{9397E492-0F6F-46A4-8E9A-8C0C97391EFC}" presName="root2" presStyleCnt="0"/>
      <dgm:spPr/>
    </dgm:pt>
    <dgm:pt modelId="{B48F0687-3FCA-4CBD-9A1C-2AFC8FA35359}" type="pres">
      <dgm:prSet presAssocID="{9397E492-0F6F-46A4-8E9A-8C0C97391EFC}" presName="LevelTwoTextNode" presStyleLbl="node2" presStyleIdx="4" presStyleCnt="8" custScaleX="177446">
        <dgm:presLayoutVars>
          <dgm:chPref val="3"/>
        </dgm:presLayoutVars>
      </dgm:prSet>
      <dgm:spPr/>
      <dgm:t>
        <a:bodyPr/>
        <a:lstStyle/>
        <a:p>
          <a:endParaRPr lang="en-US"/>
        </a:p>
      </dgm:t>
    </dgm:pt>
    <dgm:pt modelId="{BAA887AE-D220-4421-813F-80A622B137AF}" type="pres">
      <dgm:prSet presAssocID="{9397E492-0F6F-46A4-8E9A-8C0C97391EFC}" presName="level3hierChild" presStyleCnt="0"/>
      <dgm:spPr/>
    </dgm:pt>
    <dgm:pt modelId="{0054E8A2-8233-4B4C-835F-175DA5E45215}" type="pres">
      <dgm:prSet presAssocID="{E0E0E060-C6E0-4363-BC07-D39104F79ACD}" presName="conn2-1" presStyleLbl="parChTrans1D2" presStyleIdx="5" presStyleCnt="8"/>
      <dgm:spPr/>
      <dgm:t>
        <a:bodyPr/>
        <a:lstStyle/>
        <a:p>
          <a:endParaRPr lang="en-US"/>
        </a:p>
      </dgm:t>
    </dgm:pt>
    <dgm:pt modelId="{B2A70894-B913-43CD-AE73-3D0B7FF9BED7}" type="pres">
      <dgm:prSet presAssocID="{E0E0E060-C6E0-4363-BC07-D39104F79ACD}" presName="connTx" presStyleLbl="parChTrans1D2" presStyleIdx="5" presStyleCnt="8"/>
      <dgm:spPr/>
      <dgm:t>
        <a:bodyPr/>
        <a:lstStyle/>
        <a:p>
          <a:endParaRPr lang="en-US"/>
        </a:p>
      </dgm:t>
    </dgm:pt>
    <dgm:pt modelId="{F7A6E211-EF65-4934-BA30-CB97FF67C8E0}" type="pres">
      <dgm:prSet presAssocID="{51E2976C-D2AB-48DA-BC34-5D832D7ED251}" presName="root2" presStyleCnt="0"/>
      <dgm:spPr/>
    </dgm:pt>
    <dgm:pt modelId="{5BC891D9-FE40-4D55-A843-50CEA576CDED}" type="pres">
      <dgm:prSet presAssocID="{51E2976C-D2AB-48DA-BC34-5D832D7ED251}" presName="LevelTwoTextNode" presStyleLbl="node2" presStyleIdx="5" presStyleCnt="8" custScaleX="177446">
        <dgm:presLayoutVars>
          <dgm:chPref val="3"/>
        </dgm:presLayoutVars>
      </dgm:prSet>
      <dgm:spPr/>
      <dgm:t>
        <a:bodyPr/>
        <a:lstStyle/>
        <a:p>
          <a:endParaRPr lang="en-US"/>
        </a:p>
      </dgm:t>
    </dgm:pt>
    <dgm:pt modelId="{3DE7ECFB-0ADC-4AFB-86AD-B6A2E5864BBE}" type="pres">
      <dgm:prSet presAssocID="{51E2976C-D2AB-48DA-BC34-5D832D7ED251}" presName="level3hierChild" presStyleCnt="0"/>
      <dgm:spPr/>
    </dgm:pt>
    <dgm:pt modelId="{79116BB7-8A11-4330-9766-1871830FC4EB}" type="pres">
      <dgm:prSet presAssocID="{297D607E-E347-422E-8A34-068EFD08E6D1}" presName="conn2-1" presStyleLbl="parChTrans1D2" presStyleIdx="6" presStyleCnt="8"/>
      <dgm:spPr/>
      <dgm:t>
        <a:bodyPr/>
        <a:lstStyle/>
        <a:p>
          <a:endParaRPr lang="en-US"/>
        </a:p>
      </dgm:t>
    </dgm:pt>
    <dgm:pt modelId="{1CA5A0C7-52C3-4520-9DA3-BED7C722C4F2}" type="pres">
      <dgm:prSet presAssocID="{297D607E-E347-422E-8A34-068EFD08E6D1}" presName="connTx" presStyleLbl="parChTrans1D2" presStyleIdx="6" presStyleCnt="8"/>
      <dgm:spPr/>
      <dgm:t>
        <a:bodyPr/>
        <a:lstStyle/>
        <a:p>
          <a:endParaRPr lang="en-US"/>
        </a:p>
      </dgm:t>
    </dgm:pt>
    <dgm:pt modelId="{D8FED5DE-DD31-457D-8329-8D54FF757472}" type="pres">
      <dgm:prSet presAssocID="{E79A1E88-B361-446A-8C07-B41AEA8B578F}" presName="root2" presStyleCnt="0"/>
      <dgm:spPr/>
    </dgm:pt>
    <dgm:pt modelId="{58379929-1154-45C9-B884-B49A10440E4C}" type="pres">
      <dgm:prSet presAssocID="{E79A1E88-B361-446A-8C07-B41AEA8B578F}" presName="LevelTwoTextNode" presStyleLbl="node2" presStyleIdx="6" presStyleCnt="8" custScaleX="177446">
        <dgm:presLayoutVars>
          <dgm:chPref val="3"/>
        </dgm:presLayoutVars>
      </dgm:prSet>
      <dgm:spPr/>
      <dgm:t>
        <a:bodyPr/>
        <a:lstStyle/>
        <a:p>
          <a:endParaRPr lang="en-US"/>
        </a:p>
      </dgm:t>
    </dgm:pt>
    <dgm:pt modelId="{1D66C0A1-CD81-4DB3-B209-CC93FFCC1E5B}" type="pres">
      <dgm:prSet presAssocID="{E79A1E88-B361-446A-8C07-B41AEA8B578F}" presName="level3hierChild" presStyleCnt="0"/>
      <dgm:spPr/>
    </dgm:pt>
    <dgm:pt modelId="{0F63451A-E1BD-49F1-9B72-F75985EBBA2E}" type="pres">
      <dgm:prSet presAssocID="{47FD7DD5-5B81-4787-8DAB-709272FB7557}" presName="conn2-1" presStyleLbl="parChTrans1D2" presStyleIdx="7" presStyleCnt="8"/>
      <dgm:spPr/>
      <dgm:t>
        <a:bodyPr/>
        <a:lstStyle/>
        <a:p>
          <a:endParaRPr lang="en-US"/>
        </a:p>
      </dgm:t>
    </dgm:pt>
    <dgm:pt modelId="{3B3D3804-E9D7-478A-A0CB-3913869EE99D}" type="pres">
      <dgm:prSet presAssocID="{47FD7DD5-5B81-4787-8DAB-709272FB7557}" presName="connTx" presStyleLbl="parChTrans1D2" presStyleIdx="7" presStyleCnt="8"/>
      <dgm:spPr/>
      <dgm:t>
        <a:bodyPr/>
        <a:lstStyle/>
        <a:p>
          <a:endParaRPr lang="en-US"/>
        </a:p>
      </dgm:t>
    </dgm:pt>
    <dgm:pt modelId="{E17386FA-65EE-45D9-97C9-1CCD5FE3D9E8}" type="pres">
      <dgm:prSet presAssocID="{6AEB65BA-0BD7-4AE5-BFBA-C67CD8BADAC2}" presName="root2" presStyleCnt="0"/>
      <dgm:spPr/>
    </dgm:pt>
    <dgm:pt modelId="{0F3EA8A1-F00C-44BA-A606-DC3382CBF01E}" type="pres">
      <dgm:prSet presAssocID="{6AEB65BA-0BD7-4AE5-BFBA-C67CD8BADAC2}" presName="LevelTwoTextNode" presStyleLbl="node2" presStyleIdx="7" presStyleCnt="8" custScaleX="176858" custLinFactNeighborX="-1584" custLinFactNeighborY="-136">
        <dgm:presLayoutVars>
          <dgm:chPref val="3"/>
        </dgm:presLayoutVars>
      </dgm:prSet>
      <dgm:spPr/>
      <dgm:t>
        <a:bodyPr/>
        <a:lstStyle/>
        <a:p>
          <a:endParaRPr lang="en-US"/>
        </a:p>
      </dgm:t>
    </dgm:pt>
    <dgm:pt modelId="{5C2D2D9E-A08F-4B92-A711-0CEF89784002}" type="pres">
      <dgm:prSet presAssocID="{6AEB65BA-0BD7-4AE5-BFBA-C67CD8BADAC2}" presName="level3hierChild" presStyleCnt="0"/>
      <dgm:spPr/>
    </dgm:pt>
  </dgm:ptLst>
  <dgm:cxnLst>
    <dgm:cxn modelId="{ED7AC563-0AF8-4749-B36C-AC9D49CA77AB}" type="presOf" srcId="{E0E0E060-C6E0-4363-BC07-D39104F79ACD}" destId="{B2A70894-B913-43CD-AE73-3D0B7FF9BED7}" srcOrd="1" destOrd="0" presId="urn:microsoft.com/office/officeart/2005/8/layout/hierarchy2"/>
    <dgm:cxn modelId="{D280ED99-EBAE-4ED8-82E9-A29532A3F611}" type="presOf" srcId="{C5E81090-7BA4-41D3-87CA-559575DB6B28}" destId="{7016C0E4-2DBE-4755-8CED-278FE6515352}" srcOrd="1" destOrd="0" presId="urn:microsoft.com/office/officeart/2005/8/layout/hierarchy2"/>
    <dgm:cxn modelId="{0E485280-9D74-41E4-A18E-121BC8662569}" type="presOf" srcId="{DC23EADE-9077-491E-A18A-7038E26002DE}" destId="{C06C64D6-67DB-40E8-9157-37254EEA609B}" srcOrd="0" destOrd="0" presId="urn:microsoft.com/office/officeart/2005/8/layout/hierarchy2"/>
    <dgm:cxn modelId="{B5FB6B4E-53B1-4375-9868-857B4D10C92C}" srcId="{59BF3CC1-FE0B-44B8-8A6C-28E8A3D8F0BC}" destId="{DC23EADE-9077-491E-A18A-7038E26002DE}" srcOrd="1" destOrd="0" parTransId="{8635450E-7CDE-49E9-A718-9F3F38DE3F3C}" sibTransId="{39D3306C-55DA-4A26-A330-3E8A7C29BAEC}"/>
    <dgm:cxn modelId="{05D06023-A934-47F4-BA7D-78D148224375}" type="presOf" srcId="{51E2976C-D2AB-48DA-BC34-5D832D7ED251}" destId="{5BC891D9-FE40-4D55-A843-50CEA576CDED}" srcOrd="0" destOrd="0" presId="urn:microsoft.com/office/officeart/2005/8/layout/hierarchy2"/>
    <dgm:cxn modelId="{5E15A751-CEFD-4792-AF59-0C66A99F06B1}" srcId="{59BF3CC1-FE0B-44B8-8A6C-28E8A3D8F0BC}" destId="{9397E492-0F6F-46A4-8E9A-8C0C97391EFC}" srcOrd="4" destOrd="0" parTransId="{62443CC9-50A0-423D-9671-3C31A27BAD44}" sibTransId="{921ABAFE-E88F-4032-A820-3F8400B5B863}"/>
    <dgm:cxn modelId="{0C63B578-56B1-46F3-AC4D-76A067A6194C}" type="presOf" srcId="{02E9A67A-69A3-41E6-9138-A5FEC9B844B9}" destId="{7E0F3E0E-EE40-43CE-8C75-1C9CE9AD35DA}" srcOrd="0" destOrd="0" presId="urn:microsoft.com/office/officeart/2005/8/layout/hierarchy2"/>
    <dgm:cxn modelId="{076C69B0-127C-48CD-BAB1-DE41BAF0445C}" type="presOf" srcId="{F660A202-B017-424F-80D7-60FF088155C0}" destId="{EFE93857-2515-4BDA-8F4F-F086D0C8B19F}" srcOrd="0" destOrd="0" presId="urn:microsoft.com/office/officeart/2005/8/layout/hierarchy2"/>
    <dgm:cxn modelId="{8A8F71B0-CDD9-4AE7-9B04-4437CA6A620F}" type="presOf" srcId="{AA66F408-AF0A-4A9F-AABD-0B0FA39DCE4C}" destId="{0A4609F9-AC65-4156-854E-57AAC23A1BA0}" srcOrd="0" destOrd="0" presId="urn:microsoft.com/office/officeart/2005/8/layout/hierarchy2"/>
    <dgm:cxn modelId="{51752CC2-2EDE-406C-884B-724044990C9F}" type="presOf" srcId="{E79A1E88-B361-446A-8C07-B41AEA8B578F}" destId="{58379929-1154-45C9-B884-B49A10440E4C}" srcOrd="0" destOrd="0" presId="urn:microsoft.com/office/officeart/2005/8/layout/hierarchy2"/>
    <dgm:cxn modelId="{D5D13BD1-4BD0-4324-B719-6601DC7C0455}" type="presOf" srcId="{62443CC9-50A0-423D-9671-3C31A27BAD44}" destId="{ACA51CC1-4D06-4F30-B207-E4998C474048}" srcOrd="1" destOrd="0" presId="urn:microsoft.com/office/officeart/2005/8/layout/hierarchy2"/>
    <dgm:cxn modelId="{B6173B0A-EA99-4CC6-B181-FCF36BC7EEC5}" type="presOf" srcId="{349983D4-8554-49A8-AEB0-C42EB5353F42}" destId="{9CB6E22C-8489-4F8C-9043-3B4C2E22247E}" srcOrd="0" destOrd="0" presId="urn:microsoft.com/office/officeart/2005/8/layout/hierarchy2"/>
    <dgm:cxn modelId="{342F8849-9618-4FA2-8C6D-6BA5DF85B6B0}" type="presOf" srcId="{8C437FE4-36E6-4CE0-B0C6-473D4B196B80}" destId="{B3255D86-1F6B-4501-B958-AF0EAF77F508}" srcOrd="0" destOrd="0" presId="urn:microsoft.com/office/officeart/2005/8/layout/hierarchy2"/>
    <dgm:cxn modelId="{97ED28FA-1E05-4BF5-894B-A63C8B871545}" type="presOf" srcId="{04731A6E-B0E4-4022-91DD-8655FFCE38AA}" destId="{53364714-6E5A-4932-AE6E-8FFC4898B943}" srcOrd="1" destOrd="0" presId="urn:microsoft.com/office/officeart/2005/8/layout/hierarchy2"/>
    <dgm:cxn modelId="{971C928B-690D-4D0E-97E7-7102AD80025B}" type="presOf" srcId="{F660A202-B017-424F-80D7-60FF088155C0}" destId="{7626DD6A-2A7F-43CE-8D19-5EEF65C985E8}" srcOrd="1" destOrd="0" presId="urn:microsoft.com/office/officeart/2005/8/layout/hierarchy2"/>
    <dgm:cxn modelId="{FC2B12B9-4DCA-4513-B3EB-8A2398685EFC}" type="presOf" srcId="{D2D0B266-C5B1-4DD4-A50C-0B8B10EB9767}" destId="{1059D1EF-A199-4E02-9B35-C7736B54B4E0}" srcOrd="0" destOrd="0" presId="urn:microsoft.com/office/officeart/2005/8/layout/hierarchy2"/>
    <dgm:cxn modelId="{A7540C0D-572D-4B18-BFE9-F8CF3A7DDC0D}" srcId="{59BF3CC1-FE0B-44B8-8A6C-28E8A3D8F0BC}" destId="{E79A1E88-B361-446A-8C07-B41AEA8B578F}" srcOrd="6" destOrd="0" parTransId="{297D607E-E347-422E-8A34-068EFD08E6D1}" sibTransId="{A8E11559-2492-49C3-B5E7-E3DCF79A146E}"/>
    <dgm:cxn modelId="{56C2B190-C24B-4044-B927-212D8C5FCC64}" type="presOf" srcId="{297D607E-E347-422E-8A34-068EFD08E6D1}" destId="{1CA5A0C7-52C3-4520-9DA3-BED7C722C4F2}" srcOrd="1" destOrd="0" presId="urn:microsoft.com/office/officeart/2005/8/layout/hierarchy2"/>
    <dgm:cxn modelId="{857EAF5C-9F89-492C-8C77-34642A0A1B95}" type="presOf" srcId="{6AEB65BA-0BD7-4AE5-BFBA-C67CD8BADAC2}" destId="{0F3EA8A1-F00C-44BA-A606-DC3382CBF01E}" srcOrd="0" destOrd="0" presId="urn:microsoft.com/office/officeart/2005/8/layout/hierarchy2"/>
    <dgm:cxn modelId="{1D16C7BC-EA3B-45B2-B001-CE1EFD000804}" type="presOf" srcId="{47FD7DD5-5B81-4787-8DAB-709272FB7557}" destId="{0F63451A-E1BD-49F1-9B72-F75985EBBA2E}" srcOrd="0" destOrd="0" presId="urn:microsoft.com/office/officeart/2005/8/layout/hierarchy2"/>
    <dgm:cxn modelId="{F3214749-27B9-43B0-83CB-C18C45E1FFDE}" srcId="{AA66F408-AF0A-4A9F-AABD-0B0FA39DCE4C}" destId="{CF9FD2F2-6DC9-47FD-BDF6-E43C612F9188}" srcOrd="0" destOrd="0" parTransId="{F660A202-B017-424F-80D7-60FF088155C0}" sibTransId="{8AD9363B-255A-429B-AA94-1A6BD69E7C76}"/>
    <dgm:cxn modelId="{C922E532-C362-4D04-9B70-C922FCE229D7}" type="presOf" srcId="{8635450E-7CDE-49E9-A718-9F3F38DE3F3C}" destId="{D04765B4-0FAB-42A2-B1A3-CFAF6D8BD256}" srcOrd="1" destOrd="0" presId="urn:microsoft.com/office/officeart/2005/8/layout/hierarchy2"/>
    <dgm:cxn modelId="{251B015C-21FE-4CF5-A355-B76359DF593B}" srcId="{59BF3CC1-FE0B-44B8-8A6C-28E8A3D8F0BC}" destId="{349983D4-8554-49A8-AEB0-C42EB5353F42}" srcOrd="0" destOrd="0" parTransId="{F75E3361-6FBF-4883-81A1-05FAA1E10E4A}" sibTransId="{DB1F30DA-418A-4DD3-8AE6-F2AFCA175041}"/>
    <dgm:cxn modelId="{71ADAB64-1DF4-471A-ADAD-269687454A1E}" type="presOf" srcId="{47FD7DD5-5B81-4787-8DAB-709272FB7557}" destId="{3B3D3804-E9D7-478A-A0CB-3913869EE99D}" srcOrd="1" destOrd="0" presId="urn:microsoft.com/office/officeart/2005/8/layout/hierarchy2"/>
    <dgm:cxn modelId="{1933D8C3-3D6A-4712-9B35-BC9982EF7446}" type="presOf" srcId="{8635450E-7CDE-49E9-A718-9F3F38DE3F3C}" destId="{971EF623-D269-4D16-A0A2-71DBD99D310D}" srcOrd="0" destOrd="0" presId="urn:microsoft.com/office/officeart/2005/8/layout/hierarchy2"/>
    <dgm:cxn modelId="{F6A7919C-F5FA-4342-BD9C-7AC5AB35CCDE}" type="presOf" srcId="{E0E0E060-C6E0-4363-BC07-D39104F79ACD}" destId="{0054E8A2-8233-4B4C-835F-175DA5E45215}" srcOrd="0" destOrd="0" presId="urn:microsoft.com/office/officeart/2005/8/layout/hierarchy2"/>
    <dgm:cxn modelId="{51D7BCE5-8AF5-4B41-B836-0FEDBE4B0F0A}" type="presOf" srcId="{59BF3CC1-FE0B-44B8-8A6C-28E8A3D8F0BC}" destId="{20C3610D-E90D-4072-BC57-76699C883CAD}" srcOrd="0" destOrd="0" presId="urn:microsoft.com/office/officeart/2005/8/layout/hierarchy2"/>
    <dgm:cxn modelId="{BD7625E6-4B53-42D8-9C04-607297AC5BAA}" type="presOf" srcId="{F75E3361-6FBF-4883-81A1-05FAA1E10E4A}" destId="{76A4ABFC-E3A7-4C73-959B-82446E9978DD}" srcOrd="0" destOrd="0" presId="urn:microsoft.com/office/officeart/2005/8/layout/hierarchy2"/>
    <dgm:cxn modelId="{9E09BC44-199E-4C8E-AF23-3B495503DBC2}" srcId="{59BF3CC1-FE0B-44B8-8A6C-28E8A3D8F0BC}" destId="{6AEB65BA-0BD7-4AE5-BFBA-C67CD8BADAC2}" srcOrd="7" destOrd="0" parTransId="{47FD7DD5-5B81-4787-8DAB-709272FB7557}" sibTransId="{EF092596-B01C-4C0E-8EB8-99A756F1CD1E}"/>
    <dgm:cxn modelId="{404A72BC-E102-4D50-80D2-D20293EC0393}" type="presOf" srcId="{C5E81090-7BA4-41D3-87CA-559575DB6B28}" destId="{6303C5B9-7607-4712-A479-0174698E47D1}" srcOrd="0" destOrd="0" presId="urn:microsoft.com/office/officeart/2005/8/layout/hierarchy2"/>
    <dgm:cxn modelId="{B6CCE0CB-E86A-4F6F-92AC-610F6F69A835}" srcId="{D2D0B266-C5B1-4DD4-A50C-0B8B10EB9767}" destId="{59BF3CC1-FE0B-44B8-8A6C-28E8A3D8F0BC}" srcOrd="0" destOrd="0" parTransId="{A83C9E3F-EA59-44E2-A138-FCB2D5E0901D}" sibTransId="{67286752-7D71-47C1-A532-3EB640896CC7}"/>
    <dgm:cxn modelId="{11931365-EFB0-4BD7-98E1-01BF0C078666}" srcId="{AA66F408-AF0A-4A9F-AABD-0B0FA39DCE4C}" destId="{02E9A67A-69A3-41E6-9138-A5FEC9B844B9}" srcOrd="1" destOrd="0" parTransId="{8C437FE4-36E6-4CE0-B0C6-473D4B196B80}" sibTransId="{69579D82-5B69-4368-B121-0211FE3C76EF}"/>
    <dgm:cxn modelId="{3E25100C-4388-416F-A245-BAACAA2EC9E1}" type="presOf" srcId="{62443CC9-50A0-423D-9671-3C31A27BAD44}" destId="{2CEFF9E1-A30E-4BE2-92FA-9DE7E14167C2}" srcOrd="0" destOrd="0" presId="urn:microsoft.com/office/officeart/2005/8/layout/hierarchy2"/>
    <dgm:cxn modelId="{788219A4-32A6-4605-84E2-E5464A40A1F4}" type="presOf" srcId="{8C437FE4-36E6-4CE0-B0C6-473D4B196B80}" destId="{9907E115-236C-4807-9987-DDC4F835B71F}" srcOrd="1" destOrd="0" presId="urn:microsoft.com/office/officeart/2005/8/layout/hierarchy2"/>
    <dgm:cxn modelId="{D2D21806-F0F4-496D-839A-C6362CDCAA90}" type="presOf" srcId="{04731A6E-B0E4-4022-91DD-8655FFCE38AA}" destId="{140148C7-6949-400D-90AF-7FEEDB7B004D}" srcOrd="0" destOrd="0" presId="urn:microsoft.com/office/officeart/2005/8/layout/hierarchy2"/>
    <dgm:cxn modelId="{F98C19B0-5D58-4022-B829-C1514743C9EA}" type="presOf" srcId="{CF9FD2F2-6DC9-47FD-BDF6-E43C612F9188}" destId="{F377469E-9520-4968-A2A1-63A7AC7CA71A}" srcOrd="0" destOrd="0" presId="urn:microsoft.com/office/officeart/2005/8/layout/hierarchy2"/>
    <dgm:cxn modelId="{337B45DC-0D6A-46D8-BC99-B633BBFEE897}" srcId="{59BF3CC1-FE0B-44B8-8A6C-28E8A3D8F0BC}" destId="{51E2976C-D2AB-48DA-BC34-5D832D7ED251}" srcOrd="5" destOrd="0" parTransId="{E0E0E060-C6E0-4363-BC07-D39104F79ACD}" sibTransId="{FF2BC701-F63D-413C-BE04-8A8BD5EB6312}"/>
    <dgm:cxn modelId="{1C771BD0-DC8D-4FB5-BC94-E7EE9D8F44CB}" type="presOf" srcId="{818A89E5-5146-4378-A819-1D5FDE7EF55D}" destId="{2A6B64F7-3631-4E6F-8EA7-1367BA4A3851}" srcOrd="0" destOrd="0" presId="urn:microsoft.com/office/officeart/2005/8/layout/hierarchy2"/>
    <dgm:cxn modelId="{3FCAE490-A0DF-460D-8370-965DD4A16E70}" type="presOf" srcId="{9397E492-0F6F-46A4-8E9A-8C0C97391EFC}" destId="{B48F0687-3FCA-4CBD-9A1C-2AFC8FA35359}" srcOrd="0" destOrd="0" presId="urn:microsoft.com/office/officeart/2005/8/layout/hierarchy2"/>
    <dgm:cxn modelId="{8B5B5F85-8FB0-4F61-9AA1-CD5630B4744B}" type="presOf" srcId="{297D607E-E347-422E-8A34-068EFD08E6D1}" destId="{79116BB7-8A11-4330-9766-1871830FC4EB}" srcOrd="0" destOrd="0" presId="urn:microsoft.com/office/officeart/2005/8/layout/hierarchy2"/>
    <dgm:cxn modelId="{65D35B79-AB14-436E-85E6-D7B11A6B4E2D}" type="presOf" srcId="{F75E3361-6FBF-4883-81A1-05FAA1E10E4A}" destId="{C61030C4-0714-4E1A-AB41-382336E1F71A}" srcOrd="1" destOrd="0" presId="urn:microsoft.com/office/officeart/2005/8/layout/hierarchy2"/>
    <dgm:cxn modelId="{FD3E70C0-E624-412B-B4AF-0BF04D3F023C}" srcId="{59BF3CC1-FE0B-44B8-8A6C-28E8A3D8F0BC}" destId="{AA66F408-AF0A-4A9F-AABD-0B0FA39DCE4C}" srcOrd="3" destOrd="0" parTransId="{C5E81090-7BA4-41D3-87CA-559575DB6B28}" sibTransId="{D00BCE46-02EB-4C20-8F92-8F1F65711859}"/>
    <dgm:cxn modelId="{213245D9-DF08-4262-9CE9-00CBC9DAF682}" srcId="{59BF3CC1-FE0B-44B8-8A6C-28E8A3D8F0BC}" destId="{818A89E5-5146-4378-A819-1D5FDE7EF55D}" srcOrd="2" destOrd="0" parTransId="{04731A6E-B0E4-4022-91DD-8655FFCE38AA}" sibTransId="{77F0E466-8E94-4D74-84E8-4DF0E1C779B3}"/>
    <dgm:cxn modelId="{A67B192E-156F-47D9-9A56-C21B50215D15}" type="presParOf" srcId="{1059D1EF-A199-4E02-9B35-C7736B54B4E0}" destId="{42DB15E2-C67B-44EF-AD44-8AC4E83CC1B2}" srcOrd="0" destOrd="0" presId="urn:microsoft.com/office/officeart/2005/8/layout/hierarchy2"/>
    <dgm:cxn modelId="{8188F774-A9BB-4C47-AA24-B58CC10A6328}" type="presParOf" srcId="{42DB15E2-C67B-44EF-AD44-8AC4E83CC1B2}" destId="{20C3610D-E90D-4072-BC57-76699C883CAD}" srcOrd="0" destOrd="0" presId="urn:microsoft.com/office/officeart/2005/8/layout/hierarchy2"/>
    <dgm:cxn modelId="{5EB27217-CDFB-46EF-BEC6-ACC4FA96ACDB}" type="presParOf" srcId="{42DB15E2-C67B-44EF-AD44-8AC4E83CC1B2}" destId="{73F16184-31DB-4EC0-A8C9-86E72813930A}" srcOrd="1" destOrd="0" presId="urn:microsoft.com/office/officeart/2005/8/layout/hierarchy2"/>
    <dgm:cxn modelId="{2A56D57F-39E2-4100-B078-58983576A4B2}" type="presParOf" srcId="{73F16184-31DB-4EC0-A8C9-86E72813930A}" destId="{76A4ABFC-E3A7-4C73-959B-82446E9978DD}" srcOrd="0" destOrd="0" presId="urn:microsoft.com/office/officeart/2005/8/layout/hierarchy2"/>
    <dgm:cxn modelId="{1BF2E385-C345-4B57-B4F8-70193491202C}" type="presParOf" srcId="{76A4ABFC-E3A7-4C73-959B-82446E9978DD}" destId="{C61030C4-0714-4E1A-AB41-382336E1F71A}" srcOrd="0" destOrd="0" presId="urn:microsoft.com/office/officeart/2005/8/layout/hierarchy2"/>
    <dgm:cxn modelId="{F329057D-E410-46D3-93B1-045890D2F58C}" type="presParOf" srcId="{73F16184-31DB-4EC0-A8C9-86E72813930A}" destId="{9ECB4E18-CD9E-4C68-9AE9-4688CABC779B}" srcOrd="1" destOrd="0" presId="urn:microsoft.com/office/officeart/2005/8/layout/hierarchy2"/>
    <dgm:cxn modelId="{4BAF72B1-0CBE-43A6-BF6B-439D5D05AB1B}" type="presParOf" srcId="{9ECB4E18-CD9E-4C68-9AE9-4688CABC779B}" destId="{9CB6E22C-8489-4F8C-9043-3B4C2E22247E}" srcOrd="0" destOrd="0" presId="urn:microsoft.com/office/officeart/2005/8/layout/hierarchy2"/>
    <dgm:cxn modelId="{B4256FD5-8E44-406E-9E75-AF4CA4FA57EF}" type="presParOf" srcId="{9ECB4E18-CD9E-4C68-9AE9-4688CABC779B}" destId="{56091E93-6698-4DC6-B374-A7F785F4FA52}" srcOrd="1" destOrd="0" presId="urn:microsoft.com/office/officeart/2005/8/layout/hierarchy2"/>
    <dgm:cxn modelId="{6E362910-F0F0-4C6C-A6F9-A3CD38FB8F7A}" type="presParOf" srcId="{73F16184-31DB-4EC0-A8C9-86E72813930A}" destId="{971EF623-D269-4D16-A0A2-71DBD99D310D}" srcOrd="2" destOrd="0" presId="urn:microsoft.com/office/officeart/2005/8/layout/hierarchy2"/>
    <dgm:cxn modelId="{A1C457B3-803F-42C2-A51D-9C6DDFB3B1C4}" type="presParOf" srcId="{971EF623-D269-4D16-A0A2-71DBD99D310D}" destId="{D04765B4-0FAB-42A2-B1A3-CFAF6D8BD256}" srcOrd="0" destOrd="0" presId="urn:microsoft.com/office/officeart/2005/8/layout/hierarchy2"/>
    <dgm:cxn modelId="{A691887C-CBF4-42D4-8F67-56FEBE993470}" type="presParOf" srcId="{73F16184-31DB-4EC0-A8C9-86E72813930A}" destId="{0EC1B475-DD2B-4031-A0BF-47F22644548E}" srcOrd="3" destOrd="0" presId="urn:microsoft.com/office/officeart/2005/8/layout/hierarchy2"/>
    <dgm:cxn modelId="{078DAC10-50E4-4827-9079-A2A9E5B0F91B}" type="presParOf" srcId="{0EC1B475-DD2B-4031-A0BF-47F22644548E}" destId="{C06C64D6-67DB-40E8-9157-37254EEA609B}" srcOrd="0" destOrd="0" presId="urn:microsoft.com/office/officeart/2005/8/layout/hierarchy2"/>
    <dgm:cxn modelId="{2FD05F0D-B98E-43F2-8F33-273E0E8E493A}" type="presParOf" srcId="{0EC1B475-DD2B-4031-A0BF-47F22644548E}" destId="{FA2C2258-A027-41EF-873E-9621EF35C44A}" srcOrd="1" destOrd="0" presId="urn:microsoft.com/office/officeart/2005/8/layout/hierarchy2"/>
    <dgm:cxn modelId="{18CE7BB2-A188-4C45-B0B4-91AB62350D77}" type="presParOf" srcId="{73F16184-31DB-4EC0-A8C9-86E72813930A}" destId="{140148C7-6949-400D-90AF-7FEEDB7B004D}" srcOrd="4" destOrd="0" presId="urn:microsoft.com/office/officeart/2005/8/layout/hierarchy2"/>
    <dgm:cxn modelId="{43AEBDC5-9BE2-4F1B-9912-656B505CE8B3}" type="presParOf" srcId="{140148C7-6949-400D-90AF-7FEEDB7B004D}" destId="{53364714-6E5A-4932-AE6E-8FFC4898B943}" srcOrd="0" destOrd="0" presId="urn:microsoft.com/office/officeart/2005/8/layout/hierarchy2"/>
    <dgm:cxn modelId="{DD42A0D3-881B-425B-8DAF-ACEC0F60115C}" type="presParOf" srcId="{73F16184-31DB-4EC0-A8C9-86E72813930A}" destId="{A1820377-ECF1-4E92-8903-2763371639A7}" srcOrd="5" destOrd="0" presId="urn:microsoft.com/office/officeart/2005/8/layout/hierarchy2"/>
    <dgm:cxn modelId="{F3C024BE-55BB-4291-9FF0-464F2A75F5C9}" type="presParOf" srcId="{A1820377-ECF1-4E92-8903-2763371639A7}" destId="{2A6B64F7-3631-4E6F-8EA7-1367BA4A3851}" srcOrd="0" destOrd="0" presId="urn:microsoft.com/office/officeart/2005/8/layout/hierarchy2"/>
    <dgm:cxn modelId="{2F1F6C6B-D90E-43D5-99FA-07F6ABF69E26}" type="presParOf" srcId="{A1820377-ECF1-4E92-8903-2763371639A7}" destId="{3454B6BC-9056-4A33-98F5-05A66353692D}" srcOrd="1" destOrd="0" presId="urn:microsoft.com/office/officeart/2005/8/layout/hierarchy2"/>
    <dgm:cxn modelId="{9BA1583C-D9F4-44B0-A524-57A239E36039}" type="presParOf" srcId="{73F16184-31DB-4EC0-A8C9-86E72813930A}" destId="{6303C5B9-7607-4712-A479-0174698E47D1}" srcOrd="6" destOrd="0" presId="urn:microsoft.com/office/officeart/2005/8/layout/hierarchy2"/>
    <dgm:cxn modelId="{2F198912-3E86-41FF-A233-D577C89C3C43}" type="presParOf" srcId="{6303C5B9-7607-4712-A479-0174698E47D1}" destId="{7016C0E4-2DBE-4755-8CED-278FE6515352}" srcOrd="0" destOrd="0" presId="urn:microsoft.com/office/officeart/2005/8/layout/hierarchy2"/>
    <dgm:cxn modelId="{8AE02471-D73C-4683-8FC3-642CB01B81E1}" type="presParOf" srcId="{73F16184-31DB-4EC0-A8C9-86E72813930A}" destId="{8494A367-208F-4634-899A-D888E459D77A}" srcOrd="7" destOrd="0" presId="urn:microsoft.com/office/officeart/2005/8/layout/hierarchy2"/>
    <dgm:cxn modelId="{DA306519-491D-494F-A3F8-6CBD7EE613A6}" type="presParOf" srcId="{8494A367-208F-4634-899A-D888E459D77A}" destId="{0A4609F9-AC65-4156-854E-57AAC23A1BA0}" srcOrd="0" destOrd="0" presId="urn:microsoft.com/office/officeart/2005/8/layout/hierarchy2"/>
    <dgm:cxn modelId="{44853FF3-5CAB-4D2A-BCC5-9310C39BDB7F}" type="presParOf" srcId="{8494A367-208F-4634-899A-D888E459D77A}" destId="{97A57CD9-4D24-4A9F-BFBD-8238D6929F9F}" srcOrd="1" destOrd="0" presId="urn:microsoft.com/office/officeart/2005/8/layout/hierarchy2"/>
    <dgm:cxn modelId="{073C293C-C54E-4888-A191-951B4C20958D}" type="presParOf" srcId="{97A57CD9-4D24-4A9F-BFBD-8238D6929F9F}" destId="{EFE93857-2515-4BDA-8F4F-F086D0C8B19F}" srcOrd="0" destOrd="0" presId="urn:microsoft.com/office/officeart/2005/8/layout/hierarchy2"/>
    <dgm:cxn modelId="{B5BD17A4-2E6B-4F35-B24A-8C0501080FE7}" type="presParOf" srcId="{EFE93857-2515-4BDA-8F4F-F086D0C8B19F}" destId="{7626DD6A-2A7F-43CE-8D19-5EEF65C985E8}" srcOrd="0" destOrd="0" presId="urn:microsoft.com/office/officeart/2005/8/layout/hierarchy2"/>
    <dgm:cxn modelId="{A027379D-1EAD-4B04-B0ED-460107E47D43}" type="presParOf" srcId="{97A57CD9-4D24-4A9F-BFBD-8238D6929F9F}" destId="{8A31A428-8E17-45DD-AF1F-2C1F0766D0BF}" srcOrd="1" destOrd="0" presId="urn:microsoft.com/office/officeart/2005/8/layout/hierarchy2"/>
    <dgm:cxn modelId="{ED5075B6-A3A7-492C-9CCD-4FA21BA88094}" type="presParOf" srcId="{8A31A428-8E17-45DD-AF1F-2C1F0766D0BF}" destId="{F377469E-9520-4968-A2A1-63A7AC7CA71A}" srcOrd="0" destOrd="0" presId="urn:microsoft.com/office/officeart/2005/8/layout/hierarchy2"/>
    <dgm:cxn modelId="{7E230AE0-BD85-4310-A8FE-223D986B06A5}" type="presParOf" srcId="{8A31A428-8E17-45DD-AF1F-2C1F0766D0BF}" destId="{EAF86D88-656B-4F81-9C6D-C35F5466F955}" srcOrd="1" destOrd="0" presId="urn:microsoft.com/office/officeart/2005/8/layout/hierarchy2"/>
    <dgm:cxn modelId="{BF312D76-A501-406A-9169-C976AF81929A}" type="presParOf" srcId="{97A57CD9-4D24-4A9F-BFBD-8238D6929F9F}" destId="{B3255D86-1F6B-4501-B958-AF0EAF77F508}" srcOrd="2" destOrd="0" presId="urn:microsoft.com/office/officeart/2005/8/layout/hierarchy2"/>
    <dgm:cxn modelId="{75B88C35-31C0-4DF1-B078-5AB82DBB90F2}" type="presParOf" srcId="{B3255D86-1F6B-4501-B958-AF0EAF77F508}" destId="{9907E115-236C-4807-9987-DDC4F835B71F}" srcOrd="0" destOrd="0" presId="urn:microsoft.com/office/officeart/2005/8/layout/hierarchy2"/>
    <dgm:cxn modelId="{A853DF46-6C32-4A61-9CC7-3F7067831249}" type="presParOf" srcId="{97A57CD9-4D24-4A9F-BFBD-8238D6929F9F}" destId="{2019C177-F541-4175-89FE-91B59F995DAC}" srcOrd="3" destOrd="0" presId="urn:microsoft.com/office/officeart/2005/8/layout/hierarchy2"/>
    <dgm:cxn modelId="{0EAC4F5E-7CFE-46C8-A5D1-C83C06973A0B}" type="presParOf" srcId="{2019C177-F541-4175-89FE-91B59F995DAC}" destId="{7E0F3E0E-EE40-43CE-8C75-1C9CE9AD35DA}" srcOrd="0" destOrd="0" presId="urn:microsoft.com/office/officeart/2005/8/layout/hierarchy2"/>
    <dgm:cxn modelId="{A73E27A5-9A55-4F73-84F8-B2D969227309}" type="presParOf" srcId="{2019C177-F541-4175-89FE-91B59F995DAC}" destId="{0B7E36BC-F7CC-4287-BEA6-8F6D31D24C40}" srcOrd="1" destOrd="0" presId="urn:microsoft.com/office/officeart/2005/8/layout/hierarchy2"/>
    <dgm:cxn modelId="{B09DF54D-E7C9-4F4A-AB37-54B92F7DADC5}" type="presParOf" srcId="{73F16184-31DB-4EC0-A8C9-86E72813930A}" destId="{2CEFF9E1-A30E-4BE2-92FA-9DE7E14167C2}" srcOrd="8" destOrd="0" presId="urn:microsoft.com/office/officeart/2005/8/layout/hierarchy2"/>
    <dgm:cxn modelId="{73A9F3DE-EF0D-4911-8F58-2E90D895684A}" type="presParOf" srcId="{2CEFF9E1-A30E-4BE2-92FA-9DE7E14167C2}" destId="{ACA51CC1-4D06-4F30-B207-E4998C474048}" srcOrd="0" destOrd="0" presId="urn:microsoft.com/office/officeart/2005/8/layout/hierarchy2"/>
    <dgm:cxn modelId="{C53F57FC-09A0-44B0-B6C6-914F8C0EC6F3}" type="presParOf" srcId="{73F16184-31DB-4EC0-A8C9-86E72813930A}" destId="{6569651B-C85E-469F-94AD-578CD0ABB190}" srcOrd="9" destOrd="0" presId="urn:microsoft.com/office/officeart/2005/8/layout/hierarchy2"/>
    <dgm:cxn modelId="{23ACEB60-B82C-486C-8653-6829C4D9EDFA}" type="presParOf" srcId="{6569651B-C85E-469F-94AD-578CD0ABB190}" destId="{B48F0687-3FCA-4CBD-9A1C-2AFC8FA35359}" srcOrd="0" destOrd="0" presId="urn:microsoft.com/office/officeart/2005/8/layout/hierarchy2"/>
    <dgm:cxn modelId="{E67DAC5C-84B2-4D09-8B4B-4C2C6E0948A4}" type="presParOf" srcId="{6569651B-C85E-469F-94AD-578CD0ABB190}" destId="{BAA887AE-D220-4421-813F-80A622B137AF}" srcOrd="1" destOrd="0" presId="urn:microsoft.com/office/officeart/2005/8/layout/hierarchy2"/>
    <dgm:cxn modelId="{27A0610F-F219-4C1A-8152-B458E001ECAD}" type="presParOf" srcId="{73F16184-31DB-4EC0-A8C9-86E72813930A}" destId="{0054E8A2-8233-4B4C-835F-175DA5E45215}" srcOrd="10" destOrd="0" presId="urn:microsoft.com/office/officeart/2005/8/layout/hierarchy2"/>
    <dgm:cxn modelId="{066AE898-085E-45D1-9E31-8E50CAFC668A}" type="presParOf" srcId="{0054E8A2-8233-4B4C-835F-175DA5E45215}" destId="{B2A70894-B913-43CD-AE73-3D0B7FF9BED7}" srcOrd="0" destOrd="0" presId="urn:microsoft.com/office/officeart/2005/8/layout/hierarchy2"/>
    <dgm:cxn modelId="{805EA853-62A8-4820-9F88-25B01A86035A}" type="presParOf" srcId="{73F16184-31DB-4EC0-A8C9-86E72813930A}" destId="{F7A6E211-EF65-4934-BA30-CB97FF67C8E0}" srcOrd="11" destOrd="0" presId="urn:microsoft.com/office/officeart/2005/8/layout/hierarchy2"/>
    <dgm:cxn modelId="{40458CBF-097F-4A2B-B329-9668DB21C314}" type="presParOf" srcId="{F7A6E211-EF65-4934-BA30-CB97FF67C8E0}" destId="{5BC891D9-FE40-4D55-A843-50CEA576CDED}" srcOrd="0" destOrd="0" presId="urn:microsoft.com/office/officeart/2005/8/layout/hierarchy2"/>
    <dgm:cxn modelId="{01A0D3A1-2D19-436B-9696-80E4F539365C}" type="presParOf" srcId="{F7A6E211-EF65-4934-BA30-CB97FF67C8E0}" destId="{3DE7ECFB-0ADC-4AFB-86AD-B6A2E5864BBE}" srcOrd="1" destOrd="0" presId="urn:microsoft.com/office/officeart/2005/8/layout/hierarchy2"/>
    <dgm:cxn modelId="{DB9266A9-EC8F-4AA1-BB3B-66D159B70D27}" type="presParOf" srcId="{73F16184-31DB-4EC0-A8C9-86E72813930A}" destId="{79116BB7-8A11-4330-9766-1871830FC4EB}" srcOrd="12" destOrd="0" presId="urn:microsoft.com/office/officeart/2005/8/layout/hierarchy2"/>
    <dgm:cxn modelId="{4240183E-E026-4A40-A807-EDA22F179B3A}" type="presParOf" srcId="{79116BB7-8A11-4330-9766-1871830FC4EB}" destId="{1CA5A0C7-52C3-4520-9DA3-BED7C722C4F2}" srcOrd="0" destOrd="0" presId="urn:microsoft.com/office/officeart/2005/8/layout/hierarchy2"/>
    <dgm:cxn modelId="{B89F00F2-84E4-45B2-8C6F-E120D783C51F}" type="presParOf" srcId="{73F16184-31DB-4EC0-A8C9-86E72813930A}" destId="{D8FED5DE-DD31-457D-8329-8D54FF757472}" srcOrd="13" destOrd="0" presId="urn:microsoft.com/office/officeart/2005/8/layout/hierarchy2"/>
    <dgm:cxn modelId="{32872EA8-9C53-48C4-A115-C447925DC59E}" type="presParOf" srcId="{D8FED5DE-DD31-457D-8329-8D54FF757472}" destId="{58379929-1154-45C9-B884-B49A10440E4C}" srcOrd="0" destOrd="0" presId="urn:microsoft.com/office/officeart/2005/8/layout/hierarchy2"/>
    <dgm:cxn modelId="{F46A2428-F994-4AA3-B552-31D4EBE0DF71}" type="presParOf" srcId="{D8FED5DE-DD31-457D-8329-8D54FF757472}" destId="{1D66C0A1-CD81-4DB3-B209-CC93FFCC1E5B}" srcOrd="1" destOrd="0" presId="urn:microsoft.com/office/officeart/2005/8/layout/hierarchy2"/>
    <dgm:cxn modelId="{0DB47767-F982-4914-BED3-D594470918CA}" type="presParOf" srcId="{73F16184-31DB-4EC0-A8C9-86E72813930A}" destId="{0F63451A-E1BD-49F1-9B72-F75985EBBA2E}" srcOrd="14" destOrd="0" presId="urn:microsoft.com/office/officeart/2005/8/layout/hierarchy2"/>
    <dgm:cxn modelId="{08727E71-2E50-40EE-805D-300FB46F4170}" type="presParOf" srcId="{0F63451A-E1BD-49F1-9B72-F75985EBBA2E}" destId="{3B3D3804-E9D7-478A-A0CB-3913869EE99D}" srcOrd="0" destOrd="0" presId="urn:microsoft.com/office/officeart/2005/8/layout/hierarchy2"/>
    <dgm:cxn modelId="{4D6E8A7D-18DB-406B-96DA-76F8D4C862BE}" type="presParOf" srcId="{73F16184-31DB-4EC0-A8C9-86E72813930A}" destId="{E17386FA-65EE-45D9-97C9-1CCD5FE3D9E8}" srcOrd="15" destOrd="0" presId="urn:microsoft.com/office/officeart/2005/8/layout/hierarchy2"/>
    <dgm:cxn modelId="{A03BFBF3-1177-44EC-BE36-B89CF485E620}" type="presParOf" srcId="{E17386FA-65EE-45D9-97C9-1CCD5FE3D9E8}" destId="{0F3EA8A1-F00C-44BA-A606-DC3382CBF01E}" srcOrd="0" destOrd="0" presId="urn:microsoft.com/office/officeart/2005/8/layout/hierarchy2"/>
    <dgm:cxn modelId="{0FC072C5-10E1-43A8-8FFB-93EFE970A75E}" type="presParOf" srcId="{E17386FA-65EE-45D9-97C9-1CCD5FE3D9E8}" destId="{5C2D2D9E-A08F-4B92-A711-0CEF8978400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3610D-E90D-4072-BC57-76699C883CAD}">
      <dsp:nvSpPr>
        <dsp:cNvPr id="0" name=""/>
        <dsp:cNvSpPr/>
      </dsp:nvSpPr>
      <dsp:spPr>
        <a:xfrm>
          <a:off x="0" y="2358942"/>
          <a:ext cx="1231426" cy="605510"/>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Manufacturer</a:t>
          </a:r>
          <a:endParaRPr lang="en-US" sz="1600" kern="1200" dirty="0"/>
        </a:p>
      </dsp:txBody>
      <dsp:txXfrm>
        <a:off x="17735" y="2376677"/>
        <a:ext cx="1195956" cy="570040"/>
      </dsp:txXfrm>
    </dsp:sp>
    <dsp:sp modelId="{76A4ABFC-E3A7-4C73-959B-82446E9978DD}">
      <dsp:nvSpPr>
        <dsp:cNvPr id="0" name=""/>
        <dsp:cNvSpPr/>
      </dsp:nvSpPr>
      <dsp:spPr>
        <a:xfrm rot="18386810">
          <a:off x="636237" y="1472293"/>
          <a:ext cx="2932518" cy="19865"/>
        </a:xfrm>
        <a:custGeom>
          <a:avLst/>
          <a:gdLst/>
          <a:ahLst/>
          <a:cxnLst/>
          <a:rect l="0" t="0" r="0" b="0"/>
          <a:pathLst>
            <a:path>
              <a:moveTo>
                <a:pt x="0" y="9932"/>
              </a:moveTo>
              <a:lnTo>
                <a:pt x="2932518" y="9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2029184" y="1408913"/>
        <a:ext cx="146625" cy="146625"/>
      </dsp:txXfrm>
    </dsp:sp>
    <dsp:sp modelId="{9CB6E22C-8489-4F8C-9043-3B4C2E22247E}">
      <dsp:nvSpPr>
        <dsp:cNvPr id="0" name=""/>
        <dsp:cNvSpPr/>
      </dsp:nvSpPr>
      <dsp:spPr>
        <a:xfrm>
          <a:off x="2973567" y="0"/>
          <a:ext cx="2246952" cy="605510"/>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1) Of Taxable goods.</a:t>
          </a:r>
        </a:p>
        <a:p>
          <a:pPr lvl="0" algn="ctr" defTabSz="711200">
            <a:lnSpc>
              <a:spcPct val="90000"/>
            </a:lnSpc>
            <a:spcBef>
              <a:spcPct val="0"/>
            </a:spcBef>
            <a:spcAft>
              <a:spcPct val="35000"/>
            </a:spcAft>
          </a:pPr>
          <a:r>
            <a:rPr lang="en-US" sz="1600" kern="1200" dirty="0" smtClean="0"/>
            <a:t> (</a:t>
          </a:r>
          <a:r>
            <a:rPr lang="en-US" sz="1600" kern="1200" dirty="0" err="1" smtClean="0"/>
            <a:t>Sch</a:t>
          </a:r>
          <a:r>
            <a:rPr lang="en-US" sz="1600" kern="1200" dirty="0" smtClean="0"/>
            <a:t> </a:t>
          </a:r>
          <a:r>
            <a:rPr lang="en-US" sz="1600" kern="1200" dirty="0" err="1" smtClean="0"/>
            <a:t>b,c,d</a:t>
          </a:r>
          <a:r>
            <a:rPr lang="en-US" sz="1600" kern="1200" dirty="0" smtClean="0"/>
            <a:t> and e) </a:t>
          </a:r>
          <a:endParaRPr lang="en-US" sz="1600" kern="1200" dirty="0"/>
        </a:p>
      </dsp:txBody>
      <dsp:txXfrm>
        <a:off x="2991302" y="17735"/>
        <a:ext cx="2211482" cy="570040"/>
      </dsp:txXfrm>
    </dsp:sp>
    <dsp:sp modelId="{971EF623-D269-4D16-A0A2-71DBD99D310D}">
      <dsp:nvSpPr>
        <dsp:cNvPr id="0" name=""/>
        <dsp:cNvSpPr/>
      </dsp:nvSpPr>
      <dsp:spPr>
        <a:xfrm rot="18930019">
          <a:off x="888124" y="1812615"/>
          <a:ext cx="2394473" cy="19865"/>
        </a:xfrm>
        <a:custGeom>
          <a:avLst/>
          <a:gdLst/>
          <a:ahLst/>
          <a:cxnLst/>
          <a:rect l="0" t="0" r="0" b="0"/>
          <a:pathLst>
            <a:path>
              <a:moveTo>
                <a:pt x="0" y="9932"/>
              </a:moveTo>
              <a:lnTo>
                <a:pt x="2394473" y="9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025499" y="1762686"/>
        <a:ext cx="119723" cy="119723"/>
      </dsp:txXfrm>
    </dsp:sp>
    <dsp:sp modelId="{C06C64D6-67DB-40E8-9157-37254EEA609B}">
      <dsp:nvSpPr>
        <dsp:cNvPr id="0" name=""/>
        <dsp:cNvSpPr/>
      </dsp:nvSpPr>
      <dsp:spPr>
        <a:xfrm>
          <a:off x="2939295" y="680642"/>
          <a:ext cx="2275012" cy="605510"/>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2) Of Tax free goods.</a:t>
          </a:r>
        </a:p>
        <a:p>
          <a:pPr lvl="0" algn="ctr" defTabSz="711200">
            <a:lnSpc>
              <a:spcPct val="90000"/>
            </a:lnSpc>
            <a:spcBef>
              <a:spcPct val="0"/>
            </a:spcBef>
            <a:spcAft>
              <a:spcPct val="35000"/>
            </a:spcAft>
          </a:pPr>
          <a:r>
            <a:rPr lang="en-US" sz="1600" kern="1200" dirty="0" smtClean="0"/>
            <a:t>( Schedule A)</a:t>
          </a:r>
          <a:endParaRPr lang="en-US" sz="1600" kern="1200" dirty="0"/>
        </a:p>
      </dsp:txBody>
      <dsp:txXfrm>
        <a:off x="2957030" y="698377"/>
        <a:ext cx="2239542" cy="570040"/>
      </dsp:txXfrm>
    </dsp:sp>
    <dsp:sp modelId="{140148C7-6949-400D-90AF-7FEEDB7B004D}">
      <dsp:nvSpPr>
        <dsp:cNvPr id="0" name=""/>
        <dsp:cNvSpPr/>
      </dsp:nvSpPr>
      <dsp:spPr>
        <a:xfrm rot="19878488">
          <a:off x="1108282" y="2170262"/>
          <a:ext cx="2005844" cy="19865"/>
        </a:xfrm>
        <a:custGeom>
          <a:avLst/>
          <a:gdLst/>
          <a:ahLst/>
          <a:cxnLst/>
          <a:rect l="0" t="0" r="0" b="0"/>
          <a:pathLst>
            <a:path>
              <a:moveTo>
                <a:pt x="0" y="9932"/>
              </a:moveTo>
              <a:lnTo>
                <a:pt x="2005844" y="9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061058" y="2130049"/>
        <a:ext cx="100292" cy="100292"/>
      </dsp:txXfrm>
    </dsp:sp>
    <dsp:sp modelId="{2A6B64F7-3631-4E6F-8EA7-1367BA4A3851}">
      <dsp:nvSpPr>
        <dsp:cNvPr id="0" name=""/>
        <dsp:cNvSpPr/>
      </dsp:nvSpPr>
      <dsp:spPr>
        <a:xfrm>
          <a:off x="2990982" y="1395938"/>
          <a:ext cx="2191112" cy="605510"/>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3) Both Taxable and Tax free goods (</a:t>
          </a:r>
          <a:r>
            <a:rPr lang="en-US" sz="1600" kern="1200" dirty="0" err="1" smtClean="0"/>
            <a:t>Sch</a:t>
          </a:r>
          <a:r>
            <a:rPr lang="en-US" sz="1600" kern="1200" dirty="0" smtClean="0"/>
            <a:t> a to e)</a:t>
          </a:r>
          <a:endParaRPr lang="en-US" sz="1600" kern="1200" dirty="0"/>
        </a:p>
      </dsp:txBody>
      <dsp:txXfrm>
        <a:off x="3008717" y="1413673"/>
        <a:ext cx="2155642" cy="570040"/>
      </dsp:txXfrm>
    </dsp:sp>
    <dsp:sp modelId="{6303C5B9-7607-4712-A479-0174698E47D1}">
      <dsp:nvSpPr>
        <dsp:cNvPr id="0" name=""/>
        <dsp:cNvSpPr/>
      </dsp:nvSpPr>
      <dsp:spPr>
        <a:xfrm rot="21035804">
          <a:off x="1219237" y="2503560"/>
          <a:ext cx="1814208" cy="19865"/>
        </a:xfrm>
        <a:custGeom>
          <a:avLst/>
          <a:gdLst/>
          <a:ahLst/>
          <a:cxnLst/>
          <a:rect l="0" t="0" r="0" b="0"/>
          <a:pathLst>
            <a:path>
              <a:moveTo>
                <a:pt x="0" y="9932"/>
              </a:moveTo>
              <a:lnTo>
                <a:pt x="1814208" y="9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080986" y="2468137"/>
        <a:ext cx="90710" cy="90710"/>
      </dsp:txXfrm>
    </dsp:sp>
    <dsp:sp modelId="{0A4609F9-AC65-4156-854E-57AAC23A1BA0}">
      <dsp:nvSpPr>
        <dsp:cNvPr id="0" name=""/>
        <dsp:cNvSpPr/>
      </dsp:nvSpPr>
      <dsp:spPr>
        <a:xfrm>
          <a:off x="3021257" y="2062533"/>
          <a:ext cx="2115641" cy="605510"/>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4) PSI Holder U/s 8(4)</a:t>
          </a:r>
        </a:p>
        <a:p>
          <a:pPr lvl="0" algn="ctr" defTabSz="711200">
            <a:lnSpc>
              <a:spcPct val="90000"/>
            </a:lnSpc>
            <a:spcBef>
              <a:spcPct val="0"/>
            </a:spcBef>
            <a:spcAft>
              <a:spcPct val="35000"/>
            </a:spcAft>
          </a:pPr>
          <a:r>
            <a:rPr lang="en-US" sz="1600" kern="1200" dirty="0" smtClean="0"/>
            <a:t>(</a:t>
          </a:r>
          <a:r>
            <a:rPr lang="en-US" sz="1600" kern="1200" dirty="0" err="1" smtClean="0"/>
            <a:t>Sch</a:t>
          </a:r>
          <a:r>
            <a:rPr lang="en-US" sz="1600" kern="1200" dirty="0" smtClean="0"/>
            <a:t> a to e)</a:t>
          </a:r>
          <a:endParaRPr lang="en-US" sz="1600" kern="1200" dirty="0"/>
        </a:p>
      </dsp:txBody>
      <dsp:txXfrm>
        <a:off x="3038992" y="2080268"/>
        <a:ext cx="2080171" cy="570040"/>
      </dsp:txXfrm>
    </dsp:sp>
    <dsp:sp modelId="{EFE93857-2515-4BDA-8F4F-F086D0C8B19F}">
      <dsp:nvSpPr>
        <dsp:cNvPr id="0" name=""/>
        <dsp:cNvSpPr/>
      </dsp:nvSpPr>
      <dsp:spPr>
        <a:xfrm rot="19863271">
          <a:off x="5057564" y="2047989"/>
          <a:ext cx="1270168" cy="19865"/>
        </a:xfrm>
        <a:custGeom>
          <a:avLst/>
          <a:gdLst/>
          <a:ahLst/>
          <a:cxnLst/>
          <a:rect l="0" t="0" r="0" b="0"/>
          <a:pathLst>
            <a:path>
              <a:moveTo>
                <a:pt x="0" y="9932"/>
              </a:moveTo>
              <a:lnTo>
                <a:pt x="1270168" y="99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60894" y="2026167"/>
        <a:ext cx="63508" cy="63508"/>
      </dsp:txXfrm>
    </dsp:sp>
    <dsp:sp modelId="{F377469E-9520-4968-A2A1-63A7AC7CA71A}">
      <dsp:nvSpPr>
        <dsp:cNvPr id="0" name=""/>
        <dsp:cNvSpPr/>
      </dsp:nvSpPr>
      <dsp:spPr>
        <a:xfrm>
          <a:off x="6248398" y="1447800"/>
          <a:ext cx="1211021" cy="605510"/>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Mega Projects</a:t>
          </a:r>
          <a:endParaRPr lang="en-US" sz="1600" kern="1200" dirty="0"/>
        </a:p>
      </dsp:txBody>
      <dsp:txXfrm>
        <a:off x="6266133" y="1465535"/>
        <a:ext cx="1175551" cy="570040"/>
      </dsp:txXfrm>
    </dsp:sp>
    <dsp:sp modelId="{B3255D86-1F6B-4501-B958-AF0EAF77F508}">
      <dsp:nvSpPr>
        <dsp:cNvPr id="0" name=""/>
        <dsp:cNvSpPr/>
      </dsp:nvSpPr>
      <dsp:spPr>
        <a:xfrm rot="1416879">
          <a:off x="5088231" y="2588168"/>
          <a:ext cx="1162368" cy="19865"/>
        </a:xfrm>
        <a:custGeom>
          <a:avLst/>
          <a:gdLst/>
          <a:ahLst/>
          <a:cxnLst/>
          <a:rect l="0" t="0" r="0" b="0"/>
          <a:pathLst>
            <a:path>
              <a:moveTo>
                <a:pt x="0" y="9932"/>
              </a:moveTo>
              <a:lnTo>
                <a:pt x="1162368" y="99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40356" y="2569041"/>
        <a:ext cx="58118" cy="58118"/>
      </dsp:txXfrm>
    </dsp:sp>
    <dsp:sp modelId="{7E0F3E0E-EE40-43CE-8C75-1C9CE9AD35DA}">
      <dsp:nvSpPr>
        <dsp:cNvPr id="0" name=""/>
        <dsp:cNvSpPr/>
      </dsp:nvSpPr>
      <dsp:spPr>
        <a:xfrm>
          <a:off x="6201931" y="2528158"/>
          <a:ext cx="1211021" cy="605510"/>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Non Mega Projects</a:t>
          </a:r>
          <a:endParaRPr lang="en-US" sz="1600" kern="1200" dirty="0"/>
        </a:p>
      </dsp:txBody>
      <dsp:txXfrm>
        <a:off x="6219666" y="2545893"/>
        <a:ext cx="1175551" cy="570040"/>
      </dsp:txXfrm>
    </dsp:sp>
    <dsp:sp modelId="{2CEFF9E1-A30E-4BE2-92FA-9DE7E14167C2}">
      <dsp:nvSpPr>
        <dsp:cNvPr id="0" name=""/>
        <dsp:cNvSpPr/>
      </dsp:nvSpPr>
      <dsp:spPr>
        <a:xfrm rot="823359">
          <a:off x="1205575" y="2866600"/>
          <a:ext cx="1811256" cy="19865"/>
        </a:xfrm>
        <a:custGeom>
          <a:avLst/>
          <a:gdLst/>
          <a:ahLst/>
          <a:cxnLst/>
          <a:rect l="0" t="0" r="0" b="0"/>
          <a:pathLst>
            <a:path>
              <a:moveTo>
                <a:pt x="0" y="9932"/>
              </a:moveTo>
              <a:lnTo>
                <a:pt x="1811256" y="9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065922" y="2831251"/>
        <a:ext cx="90562" cy="90562"/>
      </dsp:txXfrm>
    </dsp:sp>
    <dsp:sp modelId="{B48F0687-3FCA-4CBD-9A1C-2AFC8FA35359}">
      <dsp:nvSpPr>
        <dsp:cNvPr id="0" name=""/>
        <dsp:cNvSpPr/>
      </dsp:nvSpPr>
      <dsp:spPr>
        <a:xfrm>
          <a:off x="2990982" y="2788612"/>
          <a:ext cx="2148908" cy="605510"/>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5) SEZ, EOU, etc. U/s 8(3)</a:t>
          </a:r>
        </a:p>
        <a:p>
          <a:pPr lvl="0" algn="ctr" defTabSz="711200">
            <a:lnSpc>
              <a:spcPct val="90000"/>
            </a:lnSpc>
            <a:spcBef>
              <a:spcPct val="0"/>
            </a:spcBef>
            <a:spcAft>
              <a:spcPct val="35000"/>
            </a:spcAft>
          </a:pPr>
          <a:r>
            <a:rPr lang="en-US" sz="1600" kern="1200" dirty="0" smtClean="0"/>
            <a:t>(</a:t>
          </a:r>
          <a:r>
            <a:rPr lang="en-US" sz="1600" kern="1200" dirty="0" err="1" smtClean="0"/>
            <a:t>Sch</a:t>
          </a:r>
          <a:r>
            <a:rPr lang="en-US" sz="1600" kern="1200" dirty="0" smtClean="0"/>
            <a:t> a to e)</a:t>
          </a:r>
          <a:endParaRPr lang="en-US" sz="1600" kern="1200" dirty="0"/>
        </a:p>
      </dsp:txBody>
      <dsp:txXfrm>
        <a:off x="3008717" y="2806347"/>
        <a:ext cx="2113438" cy="570040"/>
      </dsp:txXfrm>
    </dsp:sp>
    <dsp:sp modelId="{0054E8A2-8233-4B4C-835F-175DA5E45215}">
      <dsp:nvSpPr>
        <dsp:cNvPr id="0" name=""/>
        <dsp:cNvSpPr/>
      </dsp:nvSpPr>
      <dsp:spPr>
        <a:xfrm rot="1957005">
          <a:off x="1066703" y="3214768"/>
          <a:ext cx="2089001" cy="19865"/>
        </a:xfrm>
        <a:custGeom>
          <a:avLst/>
          <a:gdLst/>
          <a:ahLst/>
          <a:cxnLst/>
          <a:rect l="0" t="0" r="0" b="0"/>
          <a:pathLst>
            <a:path>
              <a:moveTo>
                <a:pt x="0" y="9932"/>
              </a:moveTo>
              <a:lnTo>
                <a:pt x="2089001" y="9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058979" y="3172476"/>
        <a:ext cx="104450" cy="104450"/>
      </dsp:txXfrm>
    </dsp:sp>
    <dsp:sp modelId="{5BC891D9-FE40-4D55-A843-50CEA576CDED}">
      <dsp:nvSpPr>
        <dsp:cNvPr id="0" name=""/>
        <dsp:cNvSpPr/>
      </dsp:nvSpPr>
      <dsp:spPr>
        <a:xfrm>
          <a:off x="2990982" y="3484949"/>
          <a:ext cx="2148908" cy="605510"/>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6) Textile Processing </a:t>
          </a:r>
          <a:r>
            <a:rPr lang="en-US" sz="1400" kern="1200" dirty="0" smtClean="0"/>
            <a:t>units u/s 8 (3C) (8</a:t>
          </a:r>
          <a:r>
            <a:rPr lang="en-US" sz="1400" kern="1200" baseline="30000" dirty="0" smtClean="0"/>
            <a:t>th</a:t>
          </a:r>
          <a:r>
            <a:rPr lang="en-US" sz="1400" kern="1200" dirty="0" smtClean="0"/>
            <a:t> April 11 to April 12 taxable period)</a:t>
          </a:r>
          <a:endParaRPr lang="en-US" sz="1400" kern="1200" dirty="0"/>
        </a:p>
      </dsp:txBody>
      <dsp:txXfrm>
        <a:off x="3008717" y="3502684"/>
        <a:ext cx="2113438" cy="570040"/>
      </dsp:txXfrm>
    </dsp:sp>
    <dsp:sp modelId="{79116BB7-8A11-4330-9766-1871830FC4EB}">
      <dsp:nvSpPr>
        <dsp:cNvPr id="0" name=""/>
        <dsp:cNvSpPr/>
      </dsp:nvSpPr>
      <dsp:spPr>
        <a:xfrm rot="2760256">
          <a:off x="844617" y="3562937"/>
          <a:ext cx="2533174" cy="19865"/>
        </a:xfrm>
        <a:custGeom>
          <a:avLst/>
          <a:gdLst/>
          <a:ahLst/>
          <a:cxnLst/>
          <a:rect l="0" t="0" r="0" b="0"/>
          <a:pathLst>
            <a:path>
              <a:moveTo>
                <a:pt x="0" y="9932"/>
              </a:moveTo>
              <a:lnTo>
                <a:pt x="2533174" y="9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2047875" y="3509540"/>
        <a:ext cx="126658" cy="126658"/>
      </dsp:txXfrm>
    </dsp:sp>
    <dsp:sp modelId="{58379929-1154-45C9-B884-B49A10440E4C}">
      <dsp:nvSpPr>
        <dsp:cNvPr id="0" name=""/>
        <dsp:cNvSpPr/>
      </dsp:nvSpPr>
      <dsp:spPr>
        <a:xfrm>
          <a:off x="2990982" y="4181287"/>
          <a:ext cx="2148908" cy="605510"/>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7) Electricity  Generation, etc., Telecom, etc. u/s 8 (5)</a:t>
          </a:r>
          <a:endParaRPr lang="en-US" sz="1400" kern="1200" dirty="0"/>
        </a:p>
      </dsp:txBody>
      <dsp:txXfrm>
        <a:off x="3008717" y="4199022"/>
        <a:ext cx="2113438" cy="570040"/>
      </dsp:txXfrm>
    </dsp:sp>
    <dsp:sp modelId="{0F63451A-E1BD-49F1-9B72-F75985EBBA2E}">
      <dsp:nvSpPr>
        <dsp:cNvPr id="0" name=""/>
        <dsp:cNvSpPr/>
      </dsp:nvSpPr>
      <dsp:spPr>
        <a:xfrm rot="3320839">
          <a:off x="571212" y="3910693"/>
          <a:ext cx="3060801" cy="19865"/>
        </a:xfrm>
        <a:custGeom>
          <a:avLst/>
          <a:gdLst/>
          <a:ahLst/>
          <a:cxnLst/>
          <a:rect l="0" t="0" r="0" b="0"/>
          <a:pathLst>
            <a:path>
              <a:moveTo>
                <a:pt x="0" y="9932"/>
              </a:moveTo>
              <a:lnTo>
                <a:pt x="3060801" y="9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2025093" y="3844106"/>
        <a:ext cx="153040" cy="153040"/>
      </dsp:txXfrm>
    </dsp:sp>
    <dsp:sp modelId="{0F3EA8A1-F00C-44BA-A606-DC3382CBF01E}">
      <dsp:nvSpPr>
        <dsp:cNvPr id="0" name=""/>
        <dsp:cNvSpPr/>
      </dsp:nvSpPr>
      <dsp:spPr>
        <a:xfrm>
          <a:off x="2971799" y="4876800"/>
          <a:ext cx="2141787" cy="605510"/>
        </a:xfrm>
        <a:prstGeom prst="roundRect">
          <a:avLst>
            <a:gd name="adj" fmla="val 10000"/>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8) Petroleum Companies</a:t>
          </a:r>
          <a:endParaRPr lang="en-US" sz="1600" kern="1200" dirty="0"/>
        </a:p>
      </dsp:txBody>
      <dsp:txXfrm>
        <a:off x="2989534" y="4894535"/>
        <a:ext cx="2106317" cy="5700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10/07/2015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387261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10/07/2015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419660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38</a:t>
            </a:fld>
            <a:endParaRPr lang="en-US" dirty="0"/>
          </a:p>
        </p:txBody>
      </p:sp>
    </p:spTree>
    <p:extLst>
      <p:ext uri="{BB962C8B-B14F-4D97-AF65-F5344CB8AC3E}">
        <p14:creationId xmlns:p14="http://schemas.microsoft.com/office/powerpoint/2010/main" val="2853312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5634BEC-F5A1-460D-AD59-2DE32186F822}" type="slidenum">
              <a:rPr lang="en-US" smtClean="0">
                <a:latin typeface="Arial" charset="0"/>
              </a:rPr>
              <a:pPr eaLnBrk="1" hangingPunct="1"/>
              <a:t>99</a:t>
            </a:fld>
            <a:endParaRPr lang="en-US"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1FF5664-178E-42C0-A00B-8D2CBC731439}" type="slidenum">
              <a:rPr lang="en-US"/>
              <a:pPr/>
              <a:t>102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59F5FC-ADE0-474C-AF66-16966ABD0197}" type="datetime1">
              <a:rPr lang="en-US" smtClean="0"/>
              <a:t>10/07/2015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4C7DC-69FA-4DC3-823D-E083D60551A3}" type="datetime1">
              <a:rPr lang="en-US" smtClean="0"/>
              <a:t>10/07/2015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1FCDD357-9721-422E-8FD8-2F0AD29E0BC8}" type="datetime1">
              <a:rPr lang="en-US" smtClean="0"/>
              <a:t>10/07/2015</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10/07/2015</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89164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10/07/2015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595335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5CEF14E1-A96D-496B-811E-D6691CCB0730}" type="datetime1">
              <a:rPr lang="en-US" smtClean="0"/>
              <a:t>10/07/2015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653F0D-1FD3-42C8-BC83-86B6C52AD43C}" type="datetime1">
              <a:rPr lang="en-US" smtClean="0"/>
              <a:t>10/07/2015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A79C7D-3923-4C32-BDA8-9A1BA0A9A32A}" type="datetime1">
              <a:rPr lang="en-US" smtClean="0"/>
              <a:t>10/07/2015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EFA3EF-5A63-43FD-8D5B-25586DA2E1DB}" type="datetime1">
              <a:rPr lang="en-US" smtClean="0"/>
              <a:t>10/07/2015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9DE54-3D13-4C0B-BB63-C85C97A229F0}" type="datetime1">
              <a:rPr lang="en-US" smtClean="0"/>
              <a:t>10/07/2015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2515B-3F70-4F0B-8968-ABFB7BF5F235}" type="datetime1">
              <a:rPr lang="en-US" smtClean="0"/>
              <a:t>10/07/2015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66725-B928-4CFD-A3CA-EFC56F0DF056}" type="datetime1">
              <a:rPr lang="en-US" smtClean="0"/>
              <a:t>10/07/2015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6E2B4-FA22-4F30-9423-0CF80D4F51FE}" type="datetime1">
              <a:rPr lang="en-US" smtClean="0"/>
              <a:t>10/07/2015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EB1DF-7A47-4283-86D3-2C09FEF95440}" type="datetime1">
              <a:rPr lang="en-US" smtClean="0"/>
              <a:t>10/07/2015</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 id="2147483665" r:id="rId14"/>
  </p:sldLayoutIdLst>
  <p:transition spd="slow">
    <p:wipe dir="d"/>
  </p:transition>
  <p:timing>
    <p:tnLst>
      <p:par>
        <p:cTn id="1" dur="indefinite" restart="never" nodeType="tmRoot"/>
      </p:par>
    </p:tnLst>
  </p:timing>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7.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www.google.co.in/url?sa=i&amp;rct=j&amp;q=&amp;esrc=s&amp;frm=1&amp;source=images&amp;cd=&amp;cad=rja&amp;uact=8&amp;ved=0CAcQjRw&amp;url=http://www.myindiapictures.com/funny-office-employee-dress-up-india/&amp;ei=OrWnVOvlDYusuQTGsoHoAg&amp;bvm=bv.82001339,d.c2E&amp;psig=AFQjCNGEZxHdwKy-a0_eVqKR9KezMSCM9A&amp;ust=1420363389183035"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FORM-231.xls" TargetMode="Externa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RegularRetAnx.xls" TargetMode="Externa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990600" y="609600"/>
            <a:ext cx="7704224" cy="1752600"/>
          </a:xfrm>
        </p:spPr>
        <p:txBody>
          <a:bodyPr>
            <a:normAutofit/>
          </a:bodyPr>
          <a:lstStyle/>
          <a:p>
            <a:pPr algn="ctr"/>
            <a:r>
              <a:rPr lang="en-US" dirty="0" smtClean="0"/>
              <a:t>Practical Issues in VAT Return, Audit and Procedures</a:t>
            </a:r>
            <a:endParaRPr lang="en-US" dirty="0"/>
          </a:p>
        </p:txBody>
      </p:sp>
      <p:sp>
        <p:nvSpPr>
          <p:cNvPr id="3" name="Subtitle 2"/>
          <p:cNvSpPr>
            <a:spLocks noGrp="1"/>
          </p:cNvSpPr>
          <p:nvPr>
            <p:ph type="subTitle" idx="1"/>
            <p:custDataLst>
              <p:tags r:id="rId3"/>
            </p:custDataLst>
          </p:nvPr>
        </p:nvSpPr>
        <p:spPr>
          <a:xfrm>
            <a:off x="3886200" y="4038600"/>
            <a:ext cx="4772528" cy="990600"/>
          </a:xfrm>
        </p:spPr>
        <p:txBody>
          <a:bodyPr>
            <a:normAutofit/>
          </a:bodyPr>
          <a:lstStyle/>
          <a:p>
            <a:r>
              <a:rPr lang="en-US" sz="2400" dirty="0" smtClean="0">
                <a:latin typeface="+mn-lt"/>
              </a:rPr>
              <a:t>CA Umesh Sharma</a:t>
            </a:r>
          </a:p>
          <a:p>
            <a:r>
              <a:rPr lang="en-US" sz="2400" dirty="0" smtClean="0">
                <a:latin typeface="+mn-lt"/>
              </a:rPr>
              <a:t>10-07-2015</a:t>
            </a:r>
          </a:p>
        </p:txBody>
      </p:sp>
      <p:pic>
        <p:nvPicPr>
          <p:cNvPr id="1028" name="Picture 4" descr="https://encrypted-tbn2.gstatic.com/images?q=tbn:ANd9GcTG4D4u9cgfa2RtD4A9U0kMl4HBGPTY_hTXg6-LowW0VdTjbgW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362200"/>
            <a:ext cx="4876800" cy="3743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US" dirty="0"/>
              <a:t>Dealers Information </a:t>
            </a:r>
            <a:r>
              <a:rPr lang="en-US" dirty="0" smtClean="0"/>
              <a:t>System.,</a:t>
            </a:r>
            <a:br>
              <a:rPr lang="en-US" dirty="0" smtClean="0"/>
            </a:br>
            <a:r>
              <a:rPr lang="en-US" dirty="0" err="1"/>
              <a:t>mis</a:t>
            </a:r>
            <a:r>
              <a:rPr lang="en-US" dirty="0"/>
              <a:t> match</a:t>
            </a:r>
            <a:r>
              <a:rPr lang="en-US" dirty="0" smtClean="0"/>
              <a:t>.,</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10</a:t>
            </a:fld>
            <a:endParaRPr lang="en-US" dirty="0"/>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8001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9437" y="-457200"/>
            <a:ext cx="7762875" cy="16478250"/>
          </a:xfrm>
          <a:prstGeom prst="rect">
            <a:avLst/>
          </a:prstGeom>
          <a:noFill/>
          <a:ln>
            <a:noFill/>
          </a:ln>
        </p:spPr>
      </p:pic>
    </p:spTree>
    <p:extLst>
      <p:ext uri="{BB962C8B-B14F-4D97-AF65-F5344CB8AC3E}">
        <p14:creationId xmlns:p14="http://schemas.microsoft.com/office/powerpoint/2010/main" val="1524876344"/>
      </p:ext>
    </p:extLst>
  </p:cSld>
  <p:clrMapOvr>
    <a:masterClrMapping/>
  </p:clrMapOvr>
  <p:transition spd="slow">
    <p:wipe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D:\My Documents\My Pictures\1ringingbell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2028825"/>
            <a:ext cx="5276850" cy="4219575"/>
          </a:xfrm>
        </p:spPr>
      </p:pic>
      <p:sp>
        <p:nvSpPr>
          <p:cNvPr id="747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F2B77C2-5345-4AC4-B82C-E83A3BE0444E}" type="slidenum">
              <a:rPr lang="en-US" smtClean="0"/>
              <a:pPr eaLnBrk="1" hangingPunct="1"/>
              <a:t>100</a:t>
            </a:fld>
            <a:endParaRPr lang="en-US" smtClean="0"/>
          </a:p>
        </p:txBody>
      </p:sp>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pPr eaLnBrk="1" fontAlgn="auto" hangingPunct="1">
              <a:spcAft>
                <a:spcPts val="0"/>
              </a:spcAft>
              <a:defRPr/>
            </a:pPr>
            <a:r>
              <a:rPr lang="en-US" sz="2400" dirty="0" smtClean="0"/>
              <a:t>I am Sorry by heart for any mistake, error or omission on my part. </a:t>
            </a:r>
            <a:br>
              <a:rPr lang="en-US" sz="2400" dirty="0" smtClean="0"/>
            </a:br>
            <a:r>
              <a:rPr lang="en-US" sz="2400" dirty="0" smtClean="0"/>
              <a:t>Thanks to all of you for this chance given to me.</a:t>
            </a:r>
            <a:endParaRPr lang="en-US" sz="2400" dirty="0"/>
          </a:p>
        </p:txBody>
      </p:sp>
      <p:sp>
        <p:nvSpPr>
          <p:cNvPr id="5" name="Heart 4"/>
          <p:cNvSpPr/>
          <p:nvPr/>
        </p:nvSpPr>
        <p:spPr>
          <a:xfrm rot="2247031">
            <a:off x="1447800" y="1600200"/>
            <a:ext cx="1524000" cy="1143000"/>
          </a:xfrm>
          <a:prstGeom prst="hear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Heart 5"/>
          <p:cNvSpPr/>
          <p:nvPr/>
        </p:nvSpPr>
        <p:spPr>
          <a:xfrm rot="2342598">
            <a:off x="7315200" y="5334000"/>
            <a:ext cx="1524000" cy="1143000"/>
          </a:xfrm>
          <a:prstGeom prst="hear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Heart 6"/>
          <p:cNvSpPr/>
          <p:nvPr/>
        </p:nvSpPr>
        <p:spPr>
          <a:xfrm rot="20335006">
            <a:off x="153988" y="3589338"/>
            <a:ext cx="1524000" cy="1143000"/>
          </a:xfrm>
          <a:prstGeom prst="hear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Heart 7"/>
          <p:cNvSpPr/>
          <p:nvPr/>
        </p:nvSpPr>
        <p:spPr>
          <a:xfrm>
            <a:off x="7086600" y="2743200"/>
            <a:ext cx="1524000" cy="1143000"/>
          </a:xfrm>
          <a:prstGeom prst="hear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rgbClr val="FF3399"/>
              </a:solidFill>
            </a:endParaRPr>
          </a:p>
        </p:txBody>
      </p:sp>
    </p:spTree>
    <p:extLst>
      <p:ext uri="{BB962C8B-B14F-4D97-AF65-F5344CB8AC3E}">
        <p14:creationId xmlns:p14="http://schemas.microsoft.com/office/powerpoint/2010/main" val="1279114147"/>
      </p:ext>
    </p:extLst>
  </p:cSld>
  <p:clrMapOvr>
    <a:masterClrMapping/>
  </p:clrMapOvr>
  <p:transition spd="slow">
    <p:wipe di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p:txBody>
          <a:bodyPr/>
          <a:lstStyle/>
          <a:p>
            <a:pPr eaLnBrk="1" hangingPunct="1">
              <a:buFont typeface="Wingdings 3" pitchFamily="18" charset="2"/>
              <a:buNone/>
            </a:pP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p:txBody>
      </p:sp>
      <p:sp>
        <p:nvSpPr>
          <p:cNvPr id="757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0903997-3736-4B98-9ADF-12A29EF85B9A}" type="slidenum">
              <a:rPr lang="en-US" smtClean="0"/>
              <a:pPr eaLnBrk="1" hangingPunct="1"/>
              <a:t>101</a:t>
            </a:fld>
            <a:endParaRPr lang="en-US" smtClean="0"/>
          </a:p>
        </p:txBody>
      </p:sp>
      <p:sp>
        <p:nvSpPr>
          <p:cNvPr id="2" name="Title 1"/>
          <p:cNvSpPr>
            <a:spLocks noGrp="1"/>
          </p:cNvSpPr>
          <p:nvPr>
            <p:ph type="title"/>
          </p:nvPr>
        </p:nvSpPr>
        <p:spPr>
          <a:xfrm>
            <a:off x="457200" y="274638"/>
            <a:ext cx="8229600" cy="1401762"/>
          </a:xfrm>
        </p:spPr>
        <p:style>
          <a:lnRef idx="3">
            <a:schemeClr val="lt1"/>
          </a:lnRef>
          <a:fillRef idx="1">
            <a:schemeClr val="accent5"/>
          </a:fillRef>
          <a:effectRef idx="1">
            <a:schemeClr val="accent5"/>
          </a:effectRef>
          <a:fontRef idx="minor">
            <a:schemeClr val="lt1"/>
          </a:fontRef>
        </p:style>
        <p:txBody>
          <a:bodyPr>
            <a:normAutofit/>
          </a:bodyPr>
          <a:lstStyle/>
          <a:p>
            <a:pPr algn="ctr" eaLnBrk="1" fontAlgn="auto" hangingPunct="1">
              <a:spcAft>
                <a:spcPts val="0"/>
              </a:spcAft>
              <a:defRPr/>
            </a:pPr>
            <a:r>
              <a:rPr lang="en-US" sz="3100" dirty="0" smtClean="0"/>
              <a:t>Lets put in practice the knowledge we have &amp; aim higher to come over the hurdles in life,</a:t>
            </a:r>
            <a:endParaRPr lang="en-US" sz="3100" dirty="0"/>
          </a:p>
        </p:txBody>
      </p:sp>
      <p:pic>
        <p:nvPicPr>
          <p:cNvPr id="75781" name="Picture 3" descr="?ui=1&amp;view=att&amp;th=125cb7e7e1720775&amp;atti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362018"/>
      </p:ext>
    </p:extLst>
  </p:cSld>
  <p:clrMapOvr>
    <a:masterClrMapping/>
  </p:clrMapOvr>
  <p:transition spd="slow">
    <p:wipe di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A765E93-AFE6-46B6-9DF7-DA77D11E1102}" type="slidenum">
              <a:rPr lang="en-US"/>
              <a:pPr>
                <a:defRPr/>
              </a:pPr>
              <a:t>102</a:t>
            </a:fld>
            <a:endParaRPr lang="en-US"/>
          </a:p>
        </p:txBody>
      </p:sp>
      <p:sp>
        <p:nvSpPr>
          <p:cNvPr id="54275" name="Rectangle 2"/>
          <p:cNvSpPr>
            <a:spLocks noGrp="1" noChangeArrowheads="1"/>
          </p:cNvSpPr>
          <p:nvPr>
            <p:ph type="title"/>
          </p:nvPr>
        </p:nvSpPr>
        <p:spPr>
          <a:xfrm>
            <a:off x="1143000" y="228600"/>
            <a:ext cx="7086600" cy="1371600"/>
          </a:xfrm>
          <a:solidFill>
            <a:srgbClr val="00CCFF"/>
          </a:solidFill>
        </p:spPr>
        <p:txBody>
          <a:bodyPr>
            <a:normAutofit fontScale="90000"/>
          </a:bodyPr>
          <a:lstStyle/>
          <a:p>
            <a:pPr algn="ctr" eaLnBrk="1" hangingPunct="1"/>
            <a:r>
              <a:rPr lang="en-US" sz="2800" dirty="0" smtClean="0">
                <a:latin typeface="Arial Black" pitchFamily="34" charset="0"/>
              </a:rPr>
              <a:t>Really I am lucky, </a:t>
            </a:r>
            <a:br>
              <a:rPr lang="en-US" sz="2800" dirty="0" smtClean="0">
                <a:latin typeface="Arial Black" pitchFamily="34" charset="0"/>
              </a:rPr>
            </a:br>
            <a:r>
              <a:rPr lang="en-US" sz="2800" dirty="0" smtClean="0">
                <a:latin typeface="Arial Black" pitchFamily="34" charset="0"/>
              </a:rPr>
              <a:t>being chosen by PUNE Branch to stand before you.</a:t>
            </a:r>
            <a:r>
              <a:rPr lang="en-US" sz="3700" dirty="0" smtClean="0">
                <a:latin typeface="Arial Black" pitchFamily="34" charset="0"/>
              </a:rPr>
              <a:t> </a:t>
            </a:r>
          </a:p>
        </p:txBody>
      </p:sp>
      <p:pic>
        <p:nvPicPr>
          <p:cNvPr id="54276" name="Picture 3" descr="pepsi[1]"/>
          <p:cNvPicPr>
            <a:picLocks noGrp="1" noChangeAspect="1" noChangeArrowheads="1"/>
          </p:cNvPicPr>
          <p:nvPr>
            <p:ph idx="1"/>
          </p:nvPr>
        </p:nvPicPr>
        <p:blipFill>
          <a:blip r:embed="rId3"/>
          <a:srcRect/>
          <a:stretch>
            <a:fillRect/>
          </a:stretch>
        </p:blipFill>
        <p:spPr>
          <a:xfrm>
            <a:off x="611188" y="1844675"/>
            <a:ext cx="8137525" cy="4321175"/>
          </a:xfrm>
          <a:noFill/>
        </p:spPr>
      </p:pic>
    </p:spTree>
    <p:extLst>
      <p:ext uri="{BB962C8B-B14F-4D97-AF65-F5344CB8AC3E}">
        <p14:creationId xmlns:p14="http://schemas.microsoft.com/office/powerpoint/2010/main" val="157749345"/>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smtClean="0"/>
              <a:t>Dealers Information System</a:t>
            </a:r>
            <a:endParaRPr lang="en-US" dirty="0"/>
          </a:p>
        </p:txBody>
      </p:sp>
      <p:sp>
        <p:nvSpPr>
          <p:cNvPr id="3" name="Content Placeholder 2"/>
          <p:cNvSpPr>
            <a:spLocks noGrp="1"/>
          </p:cNvSpPr>
          <p:nvPr>
            <p:ph idx="1"/>
          </p:nvPr>
        </p:nvSpPr>
        <p:spPr/>
        <p:txBody>
          <a:bodyPr/>
          <a:lstStyle/>
          <a:p>
            <a:r>
              <a:rPr lang="en-US" dirty="0" smtClean="0"/>
              <a:t>ITC match –</a:t>
            </a:r>
            <a:r>
              <a:rPr lang="en-US" dirty="0" err="1" smtClean="0"/>
              <a:t>mis</a:t>
            </a:r>
            <a:r>
              <a:rPr lang="en-US" dirty="0" smtClean="0"/>
              <a:t> match reports for 2013-14 not available.</a:t>
            </a:r>
          </a:p>
          <a:p>
            <a:r>
              <a:rPr lang="en-US" dirty="0" smtClean="0"/>
              <a:t>Reports for 2014 onwards are available.</a:t>
            </a:r>
          </a:p>
          <a:p>
            <a:endParaRPr lang="en-US" dirty="0"/>
          </a:p>
          <a:p>
            <a:r>
              <a:rPr lang="en-US" dirty="0" smtClean="0"/>
              <a:t>Issues for MVAT Auditor?.</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11</a:t>
            </a:fld>
            <a:endParaRPr lang="en-US" dirty="0"/>
          </a:p>
        </p:txBody>
      </p:sp>
    </p:spTree>
    <p:extLst>
      <p:ext uri="{BB962C8B-B14F-4D97-AF65-F5344CB8AC3E}">
        <p14:creationId xmlns:p14="http://schemas.microsoft.com/office/powerpoint/2010/main" val="28385754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pPr algn="ctr"/>
            <a:r>
              <a:rPr lang="en-US" b="1" dirty="0"/>
              <a:t>Issues in </a:t>
            </a:r>
            <a:r>
              <a:rPr lang="en-US" b="1" dirty="0" smtClean="0"/>
              <a:t>CST Declaration Forms</a:t>
            </a:r>
            <a:endParaRPr lang="en-US" b="1"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12</a:t>
            </a:fld>
            <a:endParaRPr lang="en-US" dirty="0"/>
          </a:p>
        </p:txBody>
      </p:sp>
      <p:pic>
        <p:nvPicPr>
          <p:cNvPr id="6" name="Picture 2" descr="D:\My Documents\My Pictures\ATT00002.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7086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796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pPr algn="ctr"/>
            <a:r>
              <a:rPr lang="en-US" b="1" dirty="0"/>
              <a:t>Issues in </a:t>
            </a:r>
            <a:r>
              <a:rPr lang="en-US" b="1" dirty="0" smtClean="0"/>
              <a:t>CST Declaration Forms</a:t>
            </a:r>
            <a:endParaRPr lang="en-US" b="1" dirty="0"/>
          </a:p>
        </p:txBody>
      </p:sp>
      <p:sp>
        <p:nvSpPr>
          <p:cNvPr id="3" name="Content Placeholder 2"/>
          <p:cNvSpPr>
            <a:spLocks noGrp="1"/>
          </p:cNvSpPr>
          <p:nvPr>
            <p:ph idx="1"/>
          </p:nvPr>
        </p:nvSpPr>
        <p:spPr>
          <a:xfrm>
            <a:off x="762000" y="1596413"/>
            <a:ext cx="8229600" cy="4880587"/>
          </a:xfrm>
        </p:spPr>
        <p:txBody>
          <a:bodyPr>
            <a:normAutofit lnSpcReduction="10000"/>
          </a:bodyPr>
          <a:lstStyle/>
          <a:p>
            <a:pPr algn="just"/>
            <a:r>
              <a:rPr lang="en-US" dirty="0" smtClean="0"/>
              <a:t>CST declaration forms are received on the basis of VAT returns </a:t>
            </a:r>
            <a:r>
              <a:rPr lang="en-US" dirty="0" smtClean="0"/>
              <a:t>filed.</a:t>
            </a:r>
            <a:endParaRPr lang="en-US" dirty="0" smtClean="0"/>
          </a:p>
          <a:p>
            <a:pPr algn="just"/>
            <a:endParaRPr lang="en-US" dirty="0" smtClean="0"/>
          </a:p>
          <a:p>
            <a:pPr algn="just"/>
            <a:r>
              <a:rPr lang="en-US" dirty="0" smtClean="0"/>
              <a:t>Application of C Form must be lesser or equal to the amount of OMS transactions mentioned in the respective columns in </a:t>
            </a:r>
            <a:r>
              <a:rPr lang="en-US" dirty="0" smtClean="0"/>
              <a:t>return.</a:t>
            </a:r>
            <a:endParaRPr lang="en-US" dirty="0" smtClean="0"/>
          </a:p>
          <a:p>
            <a:pPr algn="just"/>
            <a:endParaRPr lang="en-US" dirty="0" smtClean="0"/>
          </a:p>
          <a:p>
            <a:pPr algn="just"/>
            <a:r>
              <a:rPr lang="en-US" dirty="0" smtClean="0"/>
              <a:t>The amount of application is cross verified with the amount mentioned in the </a:t>
            </a:r>
            <a:r>
              <a:rPr lang="en-US" dirty="0" smtClean="0"/>
              <a:t>return.</a:t>
            </a:r>
            <a:endParaRPr lang="en-US" dirty="0" smtClean="0"/>
          </a:p>
        </p:txBody>
      </p:sp>
      <p:sp>
        <p:nvSpPr>
          <p:cNvPr id="4" name="Slide Number Placeholder 3"/>
          <p:cNvSpPr>
            <a:spLocks noGrp="1"/>
          </p:cNvSpPr>
          <p:nvPr>
            <p:ph type="sldNum" sz="quarter" idx="12"/>
          </p:nvPr>
        </p:nvSpPr>
        <p:spPr/>
        <p:txBody>
          <a:bodyPr/>
          <a:lstStyle/>
          <a:p>
            <a:fld id="{33D6E5A2-EC83-451F-A719-9AC1370DD5CF}" type="slidenum">
              <a:rPr lang="en-US" smtClean="0"/>
              <a:pPr/>
              <a:t>13</a:t>
            </a:fld>
            <a:endParaRPr lang="en-US" dirty="0"/>
          </a:p>
        </p:txBody>
      </p:sp>
    </p:spTree>
    <p:extLst>
      <p:ext uri="{BB962C8B-B14F-4D97-AF65-F5344CB8AC3E}">
        <p14:creationId xmlns:p14="http://schemas.microsoft.com/office/powerpoint/2010/main" val="8373247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pPr algn="ctr"/>
            <a:r>
              <a:rPr lang="en-US" b="1" dirty="0"/>
              <a:t>Issues in </a:t>
            </a:r>
            <a:r>
              <a:rPr lang="en-US" b="1" dirty="0" smtClean="0"/>
              <a:t>CST Declaration Forms</a:t>
            </a:r>
            <a:endParaRPr lang="en-US" b="1" dirty="0"/>
          </a:p>
        </p:txBody>
      </p:sp>
      <p:sp>
        <p:nvSpPr>
          <p:cNvPr id="3" name="Content Placeholder 2"/>
          <p:cNvSpPr>
            <a:spLocks noGrp="1"/>
          </p:cNvSpPr>
          <p:nvPr>
            <p:ph idx="1"/>
          </p:nvPr>
        </p:nvSpPr>
        <p:spPr>
          <a:xfrm>
            <a:off x="762000" y="1596413"/>
            <a:ext cx="8229600" cy="4880587"/>
          </a:xfrm>
        </p:spPr>
        <p:txBody>
          <a:bodyPr>
            <a:normAutofit/>
          </a:bodyPr>
          <a:lstStyle/>
          <a:p>
            <a:pPr algn="just"/>
            <a:r>
              <a:rPr lang="en-US" dirty="0" smtClean="0"/>
              <a:t>The commodities mentioned in C Form application must be in Registration </a:t>
            </a:r>
            <a:r>
              <a:rPr lang="en-US" dirty="0" smtClean="0"/>
              <a:t>Certificate.</a:t>
            </a:r>
            <a:endParaRPr lang="en-US" dirty="0" smtClean="0"/>
          </a:p>
          <a:p>
            <a:pPr algn="just"/>
            <a:endParaRPr lang="en-US" dirty="0" smtClean="0"/>
          </a:p>
          <a:p>
            <a:pPr algn="just"/>
            <a:r>
              <a:rPr lang="en-US" dirty="0" smtClean="0"/>
              <a:t>If there are any dues of the dealer as per system of the department then default memo is raised, we have to verify accordingly and after necessary action will have to give online compliance within 15 </a:t>
            </a:r>
            <a:r>
              <a:rPr lang="en-US" dirty="0" smtClean="0"/>
              <a:t>days.</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14</a:t>
            </a:fld>
            <a:endParaRPr lang="en-US" dirty="0"/>
          </a:p>
        </p:txBody>
      </p:sp>
    </p:spTree>
    <p:extLst>
      <p:ext uri="{BB962C8B-B14F-4D97-AF65-F5344CB8AC3E}">
        <p14:creationId xmlns:p14="http://schemas.microsoft.com/office/powerpoint/2010/main" val="14582116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D6E5A2-EC83-451F-A719-9AC1370DD5CF}" type="slidenum">
              <a:rPr lang="en-US" smtClean="0"/>
              <a:pPr/>
              <a:t>15</a:t>
            </a:fld>
            <a:endParaRPr lang="en-US" dirty="0"/>
          </a:p>
        </p:txBody>
      </p:sp>
      <p:sp>
        <p:nvSpPr>
          <p:cNvPr id="5" name="Title 1"/>
          <p:cNvSpPr>
            <a:spLocks noGrp="1"/>
          </p:cNvSpPr>
          <p:nvPr>
            <p:ph type="title"/>
          </p:nvPr>
        </p:nvSpPr>
        <p:spPr>
          <a:solidFill>
            <a:schemeClr val="tx2">
              <a:lumMod val="40000"/>
              <a:lumOff val="60000"/>
            </a:schemeClr>
          </a:solidFill>
        </p:spPr>
        <p:txBody>
          <a:bodyPr>
            <a:normAutofit fontScale="90000"/>
          </a:bodyPr>
          <a:lstStyle/>
          <a:p>
            <a:pPr algn="ctr"/>
            <a:r>
              <a:rPr lang="en-US" b="1" dirty="0" smtClean="0"/>
              <a:t>MVAT </a:t>
            </a:r>
            <a:r>
              <a:rPr lang="en-US" b="1" dirty="0"/>
              <a:t>audit issues for different types of dealer</a:t>
            </a:r>
            <a:r>
              <a:rPr lang="en-US" b="1" dirty="0" smtClean="0"/>
              <a:t>.</a:t>
            </a:r>
            <a:endParaRPr lang="en-US" b="1" dirty="0"/>
          </a:p>
        </p:txBody>
      </p:sp>
      <p:pic>
        <p:nvPicPr>
          <p:cNvPr id="7" name="Picture 4" descr="ATT630560[1]"/>
          <p:cNvPicPr>
            <a:picLocks noGrp="1" noChangeAspect="1" noChangeArrowheads="1" noCrop="1"/>
          </p:cNvPicPr>
          <p:nvPr>
            <p:ph idx="1"/>
          </p:nvPr>
        </p:nvPicPr>
        <p:blipFill>
          <a:blip r:embed="rId2"/>
          <a:srcRect/>
          <a:stretch>
            <a:fillRect/>
          </a:stretch>
        </p:blipFill>
        <p:spPr>
          <a:xfrm>
            <a:off x="1600200" y="1981200"/>
            <a:ext cx="7010400" cy="4495800"/>
          </a:xfrm>
          <a:noFill/>
        </p:spPr>
      </p:pic>
    </p:spTree>
    <p:extLst>
      <p:ext uri="{BB962C8B-B14F-4D97-AF65-F5344CB8AC3E}">
        <p14:creationId xmlns:p14="http://schemas.microsoft.com/office/powerpoint/2010/main" val="21463066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en-US" dirty="0" smtClean="0"/>
              <a:t>Types </a:t>
            </a:r>
            <a:r>
              <a:rPr lang="en-US" dirty="0"/>
              <a:t>of Dealers </a:t>
            </a:r>
            <a:r>
              <a:rPr lang="en-US" dirty="0" smtClean="0"/>
              <a:t>and Issues</a:t>
            </a:r>
            <a:endParaRPr lang="en-US" dirty="0"/>
          </a:p>
        </p:txBody>
      </p:sp>
      <p:sp>
        <p:nvSpPr>
          <p:cNvPr id="3" name="Content Placeholder 2"/>
          <p:cNvSpPr>
            <a:spLocks noGrp="1"/>
          </p:cNvSpPr>
          <p:nvPr>
            <p:ph idx="1"/>
          </p:nvPr>
        </p:nvSpPr>
        <p:spPr>
          <a:xfrm>
            <a:off x="762000" y="1596413"/>
            <a:ext cx="3276600" cy="5032987"/>
          </a:xfrm>
        </p:spPr>
        <p:txBody>
          <a:bodyPr/>
          <a:lstStyle/>
          <a:p>
            <a:pPr marL="0" lvl="0" indent="0" defTabSz="533400">
              <a:lnSpc>
                <a:spcPct val="90000"/>
              </a:lnSpc>
              <a:spcBef>
                <a:spcPct val="0"/>
              </a:spcBef>
              <a:spcAft>
                <a:spcPct val="35000"/>
              </a:spcAft>
              <a:buNone/>
            </a:pPr>
            <a:r>
              <a:rPr lang="en-US" b="1" dirty="0"/>
              <a:t>1) Manufacturer </a:t>
            </a:r>
          </a:p>
          <a:p>
            <a:pPr marL="0" lvl="0" indent="0" defTabSz="533400">
              <a:lnSpc>
                <a:spcPct val="90000"/>
              </a:lnSpc>
              <a:spcBef>
                <a:spcPct val="0"/>
              </a:spcBef>
              <a:spcAft>
                <a:spcPct val="35000"/>
              </a:spcAft>
              <a:buNone/>
            </a:pPr>
            <a:r>
              <a:rPr lang="en-US" b="1" dirty="0"/>
              <a:t>2) Restaurant  </a:t>
            </a:r>
          </a:p>
          <a:p>
            <a:pPr marL="0" lvl="0" indent="0" defTabSz="533400">
              <a:lnSpc>
                <a:spcPct val="90000"/>
              </a:lnSpc>
              <a:spcBef>
                <a:spcPct val="0"/>
              </a:spcBef>
              <a:spcAft>
                <a:spcPct val="35000"/>
              </a:spcAft>
              <a:buNone/>
            </a:pPr>
            <a:r>
              <a:rPr lang="en-US" b="1" dirty="0"/>
              <a:t>3) Reseller </a:t>
            </a:r>
          </a:p>
          <a:p>
            <a:pPr marL="0" lvl="0" indent="0" defTabSz="533400">
              <a:lnSpc>
                <a:spcPct val="90000"/>
              </a:lnSpc>
              <a:spcBef>
                <a:spcPct val="0"/>
              </a:spcBef>
              <a:spcAft>
                <a:spcPct val="35000"/>
              </a:spcAft>
              <a:buNone/>
            </a:pPr>
            <a:r>
              <a:rPr lang="en-US" b="1" dirty="0"/>
              <a:t>4) Whole seller </a:t>
            </a:r>
          </a:p>
          <a:p>
            <a:pPr marL="0" lvl="0" indent="0" defTabSz="533400">
              <a:lnSpc>
                <a:spcPct val="90000"/>
              </a:lnSpc>
              <a:spcBef>
                <a:spcPct val="0"/>
              </a:spcBef>
              <a:spcAft>
                <a:spcPct val="35000"/>
              </a:spcAft>
              <a:buNone/>
            </a:pPr>
            <a:r>
              <a:rPr lang="en-US" b="1" dirty="0"/>
              <a:t>5) Retailer </a:t>
            </a:r>
          </a:p>
          <a:p>
            <a:pPr marL="0" lvl="0" indent="0" defTabSz="533400">
              <a:lnSpc>
                <a:spcPct val="90000"/>
              </a:lnSpc>
              <a:spcBef>
                <a:spcPct val="0"/>
              </a:spcBef>
              <a:spcAft>
                <a:spcPct val="35000"/>
              </a:spcAft>
              <a:buNone/>
            </a:pPr>
            <a:r>
              <a:rPr lang="en-US" b="1" dirty="0"/>
              <a:t>6) Bakery </a:t>
            </a:r>
          </a:p>
          <a:p>
            <a:pPr marL="0" lvl="0" indent="0" defTabSz="533400">
              <a:lnSpc>
                <a:spcPct val="90000"/>
              </a:lnSpc>
              <a:spcBef>
                <a:spcPct val="0"/>
              </a:spcBef>
              <a:spcAft>
                <a:spcPct val="35000"/>
              </a:spcAft>
              <a:buNone/>
            </a:pPr>
            <a:r>
              <a:rPr lang="en-US" b="1" dirty="0"/>
              <a:t>7) Importer </a:t>
            </a:r>
          </a:p>
          <a:p>
            <a:pPr marL="0" lvl="0" indent="0" defTabSz="533400">
              <a:lnSpc>
                <a:spcPct val="90000"/>
              </a:lnSpc>
              <a:spcBef>
                <a:spcPct val="0"/>
              </a:spcBef>
              <a:spcAft>
                <a:spcPct val="35000"/>
              </a:spcAft>
              <a:buNone/>
            </a:pPr>
            <a:r>
              <a:rPr lang="en-US" b="1" dirty="0"/>
              <a:t>8) Liquor dealer, </a:t>
            </a:r>
          </a:p>
          <a:p>
            <a:endParaRPr lang="en-US" dirty="0"/>
          </a:p>
        </p:txBody>
      </p:sp>
      <p:sp>
        <p:nvSpPr>
          <p:cNvPr id="8" name="Slide Number Placeholder 7"/>
          <p:cNvSpPr>
            <a:spLocks noGrp="1"/>
          </p:cNvSpPr>
          <p:nvPr>
            <p:ph type="sldNum" sz="quarter" idx="12"/>
          </p:nvPr>
        </p:nvSpPr>
        <p:spPr/>
        <p:txBody>
          <a:bodyPr/>
          <a:lstStyle/>
          <a:p>
            <a:fld id="{33D6E5A2-EC83-451F-A719-9AC1370DD5CF}" type="slidenum">
              <a:rPr lang="en-US" smtClean="0"/>
              <a:pPr/>
              <a:t>16</a:t>
            </a:fld>
            <a:endParaRPr lang="en-US" dirty="0"/>
          </a:p>
        </p:txBody>
      </p:sp>
      <p:sp>
        <p:nvSpPr>
          <p:cNvPr id="9" name="Content Placeholder 2"/>
          <p:cNvSpPr txBox="1">
            <a:spLocks/>
          </p:cNvSpPr>
          <p:nvPr/>
        </p:nvSpPr>
        <p:spPr>
          <a:xfrm>
            <a:off x="4191000" y="1600200"/>
            <a:ext cx="4648200" cy="51587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defTabSz="533400">
              <a:lnSpc>
                <a:spcPct val="90000"/>
              </a:lnSpc>
              <a:spcBef>
                <a:spcPct val="0"/>
              </a:spcBef>
              <a:spcAft>
                <a:spcPct val="35000"/>
              </a:spcAft>
              <a:buNone/>
            </a:pPr>
            <a:r>
              <a:rPr lang="en-US" b="1" dirty="0"/>
              <a:t>9) Works contractor. </a:t>
            </a:r>
          </a:p>
          <a:p>
            <a:pPr marL="0" lvl="0" indent="0" defTabSz="533400">
              <a:lnSpc>
                <a:spcPct val="90000"/>
              </a:lnSpc>
              <a:spcBef>
                <a:spcPct val="0"/>
              </a:spcBef>
              <a:spcAft>
                <a:spcPct val="35000"/>
              </a:spcAft>
              <a:buNone/>
            </a:pPr>
            <a:r>
              <a:rPr lang="en-US" b="1" dirty="0"/>
              <a:t>10) PSI Unit </a:t>
            </a:r>
          </a:p>
          <a:p>
            <a:pPr marL="0" lvl="0" indent="0" defTabSz="533400">
              <a:lnSpc>
                <a:spcPct val="90000"/>
              </a:lnSpc>
              <a:spcBef>
                <a:spcPct val="0"/>
              </a:spcBef>
              <a:spcAft>
                <a:spcPct val="35000"/>
              </a:spcAft>
              <a:buNone/>
            </a:pPr>
            <a:r>
              <a:rPr lang="en-US" b="1" dirty="0"/>
              <a:t>11) Job worker </a:t>
            </a:r>
          </a:p>
          <a:p>
            <a:pPr marL="0" lvl="0" indent="0" defTabSz="533400">
              <a:lnSpc>
                <a:spcPct val="90000"/>
              </a:lnSpc>
              <a:spcBef>
                <a:spcPct val="0"/>
              </a:spcBef>
              <a:spcAft>
                <a:spcPct val="35000"/>
              </a:spcAft>
              <a:buNone/>
            </a:pPr>
            <a:r>
              <a:rPr lang="en-US" b="1" dirty="0"/>
              <a:t>12) Franchisee Agent </a:t>
            </a:r>
          </a:p>
          <a:p>
            <a:pPr marL="0" lvl="0" indent="0" defTabSz="533400">
              <a:lnSpc>
                <a:spcPct val="90000"/>
              </a:lnSpc>
              <a:spcBef>
                <a:spcPct val="0"/>
              </a:spcBef>
              <a:spcAft>
                <a:spcPct val="35000"/>
              </a:spcAft>
              <a:buNone/>
            </a:pPr>
            <a:r>
              <a:rPr lang="en-US" b="1" dirty="0"/>
              <a:t>13) </a:t>
            </a:r>
            <a:r>
              <a:rPr lang="en-US" b="1" dirty="0" err="1"/>
              <a:t>Mandap</a:t>
            </a:r>
            <a:r>
              <a:rPr lang="en-US" b="1" dirty="0"/>
              <a:t> Decorator </a:t>
            </a:r>
          </a:p>
          <a:p>
            <a:pPr marL="0" lvl="0" indent="0" defTabSz="533400">
              <a:lnSpc>
                <a:spcPct val="90000"/>
              </a:lnSpc>
              <a:spcBef>
                <a:spcPct val="0"/>
              </a:spcBef>
              <a:spcAft>
                <a:spcPct val="35000"/>
              </a:spcAft>
              <a:buNone/>
            </a:pPr>
            <a:r>
              <a:rPr lang="en-US" b="1" dirty="0"/>
              <a:t>14) 2</a:t>
            </a:r>
            <a:r>
              <a:rPr lang="en-US" b="1" baseline="30000" dirty="0"/>
              <a:t>nd</a:t>
            </a:r>
            <a:r>
              <a:rPr lang="en-US" b="1" dirty="0"/>
              <a:t> Hand Motor vehicle dealer </a:t>
            </a:r>
          </a:p>
          <a:p>
            <a:pPr marL="0" lvl="0" indent="0" defTabSz="533400">
              <a:lnSpc>
                <a:spcPct val="90000"/>
              </a:lnSpc>
              <a:spcBef>
                <a:spcPct val="0"/>
              </a:spcBef>
              <a:spcAft>
                <a:spcPct val="35000"/>
              </a:spcAft>
              <a:buNone/>
            </a:pPr>
            <a:r>
              <a:rPr lang="en-US" b="1" dirty="0"/>
              <a:t>15) Motor Vehicle dealers </a:t>
            </a:r>
          </a:p>
          <a:p>
            <a:pPr marL="0" lvl="0" indent="0" defTabSz="533400">
              <a:lnSpc>
                <a:spcPct val="90000"/>
              </a:lnSpc>
              <a:spcBef>
                <a:spcPct val="0"/>
              </a:spcBef>
              <a:spcAft>
                <a:spcPct val="35000"/>
              </a:spcAft>
              <a:buNone/>
            </a:pPr>
            <a:r>
              <a:rPr lang="en-US" b="1" dirty="0"/>
              <a:t>16) </a:t>
            </a:r>
            <a:r>
              <a:rPr lang="en-US" b="1" dirty="0">
                <a:solidFill>
                  <a:srgbClr val="FF0000"/>
                </a:solidFill>
              </a:rPr>
              <a:t>Builders and </a:t>
            </a:r>
            <a:r>
              <a:rPr lang="en-US" b="1" dirty="0" smtClean="0">
                <a:solidFill>
                  <a:srgbClr val="FF0000"/>
                </a:solidFill>
              </a:rPr>
              <a:t>Developers</a:t>
            </a:r>
            <a:r>
              <a:rPr lang="en-US" b="1" dirty="0" smtClean="0"/>
              <a:t> </a:t>
            </a:r>
          </a:p>
        </p:txBody>
      </p:sp>
    </p:spTree>
    <p:extLst>
      <p:ext uri="{BB962C8B-B14F-4D97-AF65-F5344CB8AC3E}">
        <p14:creationId xmlns:p14="http://schemas.microsoft.com/office/powerpoint/2010/main" val="526700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n-US" dirty="0" smtClean="0"/>
              <a:t>Manufacturer</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17</a:t>
            </a:fld>
            <a:endParaRPr lang="en-US" dirty="0"/>
          </a:p>
        </p:txBody>
      </p:sp>
      <p:pic>
        <p:nvPicPr>
          <p:cNvPr id="5" name="Content Placeholder 4" descr="Picture1"/>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2895600" y="1524000"/>
            <a:ext cx="3200399"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65353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6" y="3581400"/>
            <a:ext cx="7762875" cy="16478250"/>
          </a:xfrm>
          <a:prstGeom prst="rect">
            <a:avLst/>
          </a:prstGeom>
          <a:noFill/>
          <a:ln>
            <a:noFill/>
          </a:ln>
        </p:spPr>
      </p:pic>
      <p:sp>
        <p:nvSpPr>
          <p:cNvPr id="3" name="Content Placeholder 2"/>
          <p:cNvSpPr>
            <a:spLocks noGrp="1"/>
          </p:cNvSpPr>
          <p:nvPr>
            <p:ph idx="1"/>
          </p:nvPr>
        </p:nvSpPr>
        <p:spPr/>
        <p:txBody>
          <a:bodyPr/>
          <a:lstStyle/>
          <a:p>
            <a:pPr lvl="0" algn="just"/>
            <a:r>
              <a:rPr lang="en-US" dirty="0"/>
              <a:t>As a MVAT Auditor, we have to follow Instruction No. 10 to Form 704, </a:t>
            </a:r>
            <a:r>
              <a:rPr lang="en-US" dirty="0" smtClean="0"/>
              <a:t>where </a:t>
            </a:r>
            <a:r>
              <a:rPr lang="en-US" dirty="0"/>
              <a:t>we have to correlate and report any material difference noticed between sale, purchase, </a:t>
            </a:r>
            <a:r>
              <a:rPr lang="en-US" b="1" dirty="0"/>
              <a:t>imports, exports, </a:t>
            </a:r>
            <a:r>
              <a:rPr lang="en-US" b="1" dirty="0" smtClean="0"/>
              <a:t>etc., </a:t>
            </a:r>
            <a:r>
              <a:rPr lang="en-US" b="1" dirty="0"/>
              <a:t>under the Central Excise Act, 1944, the Customs Act, 1962 or under the State Excise Act with MVAT Act, 2002.</a:t>
            </a:r>
          </a:p>
          <a:p>
            <a:pPr algn="just"/>
            <a:endParaRPr lang="en-US" dirty="0"/>
          </a:p>
        </p:txBody>
      </p:sp>
      <p:sp>
        <p:nvSpPr>
          <p:cNvPr id="4" name="Title 1"/>
          <p:cNvSpPr>
            <a:spLocks noGrp="1"/>
          </p:cNvSpPr>
          <p:nvPr>
            <p:ph type="title"/>
            <p:custDataLst>
              <p:tags r:id="rId1"/>
            </p:custDataLst>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dirty="0" smtClean="0"/>
              <a:t>1 .Manufacturer</a:t>
            </a:r>
            <a:br>
              <a:rPr lang="en-US" sz="3200" dirty="0" smtClean="0"/>
            </a:br>
            <a:r>
              <a:rPr lang="en-US" sz="3200" dirty="0" smtClean="0"/>
              <a:t>specific issues in MVAT audit.</a:t>
            </a:r>
            <a:endParaRPr lang="en-US" sz="32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18</a:t>
            </a:fld>
            <a:endParaRPr lang="en-US" dirty="0"/>
          </a:p>
        </p:txBody>
      </p:sp>
    </p:spTree>
    <p:extLst>
      <p:ext uri="{BB962C8B-B14F-4D97-AF65-F5344CB8AC3E}">
        <p14:creationId xmlns:p14="http://schemas.microsoft.com/office/powerpoint/2010/main" val="11896650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dirty="0" smtClean="0"/>
              <a:t>Types of manufacturers under MVAT</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ontent Placeholder 4"/>
          <p:cNvGraphicFramePr>
            <a:graphicFrameLocks/>
          </p:cNvGraphicFramePr>
          <p:nvPr>
            <p:extLst>
              <p:ext uri="{D42A27DB-BD31-4B8C-83A1-F6EECF244321}">
                <p14:modId xmlns:p14="http://schemas.microsoft.com/office/powerpoint/2010/main" val="2772386199"/>
              </p:ext>
            </p:extLst>
          </p:nvPr>
        </p:nvGraphicFramePr>
        <p:xfrm>
          <a:off x="762000" y="1219200"/>
          <a:ext cx="8077200" cy="5486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33D6E5A2-EC83-451F-A719-9AC1370DD5CF}" type="slidenum">
              <a:rPr lang="en-US" smtClean="0"/>
              <a:pPr/>
              <a:t>19</a:t>
            </a:fld>
            <a:endParaRPr lang="en-US" dirty="0"/>
          </a:p>
        </p:txBody>
      </p:sp>
    </p:spTree>
    <p:extLst>
      <p:ext uri="{BB962C8B-B14F-4D97-AF65-F5344CB8AC3E}">
        <p14:creationId xmlns:p14="http://schemas.microsoft.com/office/powerpoint/2010/main" val="34847491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2087940"/>
            <a:ext cx="5206554" cy="3855660"/>
          </a:xfrm>
          <a:prstGeom prst="rect">
            <a:avLst/>
          </a:prstGeom>
          <a:noFill/>
        </p:spPr>
        <p:txBody>
          <a:bodyPr wrap="square" rtlCol="0">
            <a:normAutofit/>
          </a:bodyPr>
          <a:lstStyle/>
          <a:p>
            <a:endParaRPr lang="en-US" sz="7200" dirty="0" smtClean="0"/>
          </a:p>
        </p:txBody>
      </p:sp>
      <p:sp>
        <p:nvSpPr>
          <p:cNvPr id="3" name="Content Placeholder 2"/>
          <p:cNvSpPr>
            <a:spLocks noGrp="1"/>
          </p:cNvSpPr>
          <p:nvPr>
            <p:ph idx="1"/>
          </p:nvPr>
        </p:nvSpPr>
        <p:spPr>
          <a:xfrm>
            <a:off x="762000" y="1524000"/>
            <a:ext cx="8077200" cy="5105400"/>
          </a:xfrm>
        </p:spPr>
        <p:txBody>
          <a:bodyPr>
            <a:normAutofit/>
          </a:bodyPr>
          <a:lstStyle/>
          <a:p>
            <a:pPr marL="514350" indent="-514350" algn="just">
              <a:buFont typeface="+mj-lt"/>
              <a:buAutoNum type="arabicPeriod"/>
            </a:pPr>
            <a:r>
              <a:rPr lang="en-US" dirty="0" smtClean="0"/>
              <a:t>Practical </a:t>
            </a:r>
            <a:r>
              <a:rPr lang="en-US" dirty="0" smtClean="0"/>
              <a:t>Issues </a:t>
            </a:r>
            <a:r>
              <a:rPr lang="en-US" dirty="0"/>
              <a:t>in filing VAT Returns</a:t>
            </a:r>
          </a:p>
          <a:p>
            <a:pPr marL="514350" indent="-514350" algn="just">
              <a:buFont typeface="+mj-lt"/>
              <a:buAutoNum type="arabicPeriod"/>
            </a:pPr>
            <a:r>
              <a:rPr lang="en-US" dirty="0"/>
              <a:t>Issues in </a:t>
            </a:r>
            <a:r>
              <a:rPr lang="en-US" dirty="0" smtClean="0"/>
              <a:t>CST Declaration Forms</a:t>
            </a:r>
            <a:endParaRPr lang="en-US" dirty="0"/>
          </a:p>
          <a:p>
            <a:pPr marL="514350" indent="-514350" algn="just">
              <a:buFont typeface="+mj-lt"/>
              <a:buAutoNum type="arabicPeriod"/>
            </a:pPr>
            <a:r>
              <a:rPr lang="en-US" dirty="0" smtClean="0"/>
              <a:t>To discuss on MVAT audit </a:t>
            </a:r>
            <a:r>
              <a:rPr lang="en-US" dirty="0"/>
              <a:t>issues </a:t>
            </a:r>
            <a:r>
              <a:rPr lang="en-US" dirty="0" smtClean="0"/>
              <a:t>for different types of dealer.</a:t>
            </a:r>
          </a:p>
          <a:p>
            <a:pPr marL="514350" indent="-514350" algn="just">
              <a:buFont typeface="+mj-lt"/>
              <a:buAutoNum type="arabicPeriod"/>
            </a:pPr>
            <a:r>
              <a:rPr lang="en-US" dirty="0" smtClean="0"/>
              <a:t>Issues in MVAT Set Off</a:t>
            </a:r>
          </a:p>
          <a:p>
            <a:pPr marL="514350" indent="-514350" algn="just">
              <a:buFont typeface="+mj-lt"/>
              <a:buAutoNum type="arabicPeriod"/>
            </a:pPr>
            <a:r>
              <a:rPr lang="en-US" dirty="0" smtClean="0"/>
              <a:t>Sec 48 (5) Effect</a:t>
            </a:r>
          </a:p>
          <a:p>
            <a:pPr marL="514350" indent="-514350" algn="just">
              <a:buFont typeface="+mj-lt"/>
              <a:buAutoNum type="arabicPeriod"/>
            </a:pPr>
            <a:r>
              <a:rPr lang="en-US" dirty="0"/>
              <a:t>General Discrepancies observed in</a:t>
            </a:r>
            <a:br>
              <a:rPr lang="en-US" dirty="0"/>
            </a:br>
            <a:r>
              <a:rPr lang="en-US" dirty="0"/>
              <a:t>MVAT Audit Report Form 704 </a:t>
            </a:r>
            <a:r>
              <a:rPr lang="en-US" dirty="0" smtClean="0"/>
              <a:t>filed…, </a:t>
            </a:r>
          </a:p>
          <a:p>
            <a:pPr marL="0" indent="0" algn="just">
              <a:buNone/>
            </a:pPr>
            <a:r>
              <a:rPr lang="en-US" dirty="0" smtClean="0"/>
              <a:t>but why all this,,</a:t>
            </a:r>
          </a:p>
          <a:p>
            <a:pPr marL="0" indent="0" algn="just">
              <a:buNone/>
            </a:pPr>
            <a:endParaRPr lang="en-US" dirty="0" smtClean="0"/>
          </a:p>
          <a:p>
            <a:pPr algn="just"/>
            <a:endParaRPr lang="en-US" dirty="0" smtClean="0"/>
          </a:p>
          <a:p>
            <a:pPr algn="just"/>
            <a:endParaRPr lang="en-US" dirty="0" smtClean="0"/>
          </a:p>
          <a:p>
            <a:pPr algn="just"/>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a:t>
            </a:fld>
            <a:endParaRPr lang="en-US" dirty="0"/>
          </a:p>
        </p:txBody>
      </p:sp>
      <p:sp>
        <p:nvSpPr>
          <p:cNvPr id="6" name="Title 1"/>
          <p:cNvSpPr txBox="1">
            <a:spLocks/>
          </p:cNvSpPr>
          <p:nvPr/>
        </p:nvSpPr>
        <p:spPr>
          <a:xfrm>
            <a:off x="914400" y="152400"/>
            <a:ext cx="8077200" cy="11430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chorCtr="0">
            <a:normAutofit fontScale="97500"/>
          </a:bodyPr>
          <a:lstStyle>
            <a:lvl1pPr algn="l" defTabSz="914400" rtl="0" eaLnBrk="1" latinLnBrk="0" hangingPunct="1">
              <a:spcBef>
                <a:spcPct val="0"/>
              </a:spcBef>
              <a:buNone/>
              <a:defRPr lang="en-US" sz="4400" kern="1200" dirty="0">
                <a:solidFill>
                  <a:schemeClr val="tx1"/>
                </a:solidFill>
                <a:latin typeface="+mj-lt"/>
                <a:ea typeface="+mj-ea"/>
                <a:cs typeface="+mj-cs"/>
              </a:defRPr>
            </a:lvl1pPr>
          </a:lstStyle>
          <a:p>
            <a:pPr algn="ctr"/>
            <a:r>
              <a:rPr lang="en-US" b="1" dirty="0" smtClean="0"/>
              <a:t>AGENDA</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956787"/>
          </a:xfrm>
        </p:spPr>
        <p:txBody>
          <a:bodyPr>
            <a:noAutofit/>
          </a:bodyPr>
          <a:lstStyle/>
          <a:p>
            <a:pPr algn="just"/>
            <a:r>
              <a:rPr lang="en-US" sz="1800" dirty="0" smtClean="0"/>
              <a:t>U/s 2(15</a:t>
            </a:r>
            <a:r>
              <a:rPr lang="en-US" sz="1800" dirty="0"/>
              <a:t>)  </a:t>
            </a:r>
            <a:r>
              <a:rPr lang="en-US" sz="1800" dirty="0" smtClean="0"/>
              <a:t>”manufacture”, </a:t>
            </a:r>
            <a:r>
              <a:rPr lang="en-US" sz="1800" dirty="0"/>
              <a:t>with all its grammatical variations and cognate expressions includes producing, making, extracting, altering, ornamenting, finishing or otherwise processing, treating or adapting any goods</a:t>
            </a:r>
            <a:r>
              <a:rPr lang="en-US" sz="1800" dirty="0" smtClean="0"/>
              <a:t>;</a:t>
            </a:r>
          </a:p>
          <a:p>
            <a:pPr algn="just"/>
            <a:endParaRPr lang="en-US" sz="1800" dirty="0"/>
          </a:p>
          <a:p>
            <a:pPr algn="just"/>
            <a:r>
              <a:rPr lang="en-US" sz="1800" dirty="0" smtClean="0"/>
              <a:t>Definition of Manufacture under MVAT and Other laws may differ. </a:t>
            </a:r>
            <a:endParaRPr lang="en-US" sz="1800" dirty="0"/>
          </a:p>
          <a:p>
            <a:pPr algn="just"/>
            <a:r>
              <a:rPr lang="en-US" sz="1800" dirty="0" smtClean="0"/>
              <a:t>For </a:t>
            </a:r>
            <a:r>
              <a:rPr lang="en-US" sz="1800" dirty="0" err="1" smtClean="0"/>
              <a:t>E.g</a:t>
            </a:r>
            <a:r>
              <a:rPr lang="en-US" sz="1800" dirty="0" smtClean="0"/>
              <a:t>: Process &amp; Covering tobacco leaves into </a:t>
            </a:r>
            <a:r>
              <a:rPr lang="en-US" sz="1800" dirty="0" err="1" smtClean="0"/>
              <a:t>jarda</a:t>
            </a:r>
            <a:r>
              <a:rPr lang="en-US" sz="1800" dirty="0" smtClean="0"/>
              <a:t>.</a:t>
            </a:r>
          </a:p>
          <a:p>
            <a:pPr algn="just"/>
            <a:r>
              <a:rPr lang="en-US" sz="1800" dirty="0" smtClean="0"/>
              <a:t>The process &amp; covering tobacco leaves into </a:t>
            </a:r>
            <a:r>
              <a:rPr lang="en-US" sz="1800" dirty="0" err="1" smtClean="0"/>
              <a:t>jarda</a:t>
            </a:r>
            <a:r>
              <a:rPr lang="en-US" sz="1800" dirty="0" smtClean="0"/>
              <a:t> does not amount to manufacture. </a:t>
            </a:r>
            <a:r>
              <a:rPr lang="en-US" sz="1800" i="1" dirty="0" err="1" smtClean="0"/>
              <a:t>R.K.Patel</a:t>
            </a:r>
            <a:r>
              <a:rPr lang="en-US" sz="1800" i="1" dirty="0" smtClean="0"/>
              <a:t> &amp; Co- S.A. 901 of 2002 dt. 29.03.2003.</a:t>
            </a:r>
          </a:p>
          <a:p>
            <a:pPr algn="just"/>
            <a:endParaRPr lang="en-US" sz="1800" i="1" dirty="0" smtClean="0"/>
          </a:p>
          <a:p>
            <a:pPr algn="just"/>
            <a:r>
              <a:rPr lang="en-US" sz="1800" dirty="0" smtClean="0"/>
              <a:t>The distinction between “Manufactured” and “Processed” may not in all situations depend upon the nature of the statute involved. The “</a:t>
            </a:r>
            <a:r>
              <a:rPr lang="en-US" sz="1800" dirty="0" err="1" smtClean="0"/>
              <a:t>Zafrani</a:t>
            </a:r>
            <a:r>
              <a:rPr lang="en-US" sz="1800" dirty="0" smtClean="0"/>
              <a:t> </a:t>
            </a:r>
            <a:r>
              <a:rPr lang="en-US" sz="1800" dirty="0" err="1" smtClean="0"/>
              <a:t>jarda</a:t>
            </a:r>
            <a:r>
              <a:rPr lang="en-US" sz="1800" dirty="0" smtClean="0"/>
              <a:t>’ is not processed form of tobacco but a manufactured tobacco. The tobacco in raw form or in any other processed form is not commercially know as </a:t>
            </a:r>
            <a:r>
              <a:rPr lang="en-US" sz="1800" dirty="0" err="1" smtClean="0"/>
              <a:t>jarda</a:t>
            </a:r>
            <a:r>
              <a:rPr lang="en-US" sz="1800" dirty="0" smtClean="0"/>
              <a:t>. </a:t>
            </a:r>
            <a:r>
              <a:rPr lang="en-US" sz="1800" dirty="0" err="1" smtClean="0"/>
              <a:t>Jarda</a:t>
            </a:r>
            <a:r>
              <a:rPr lang="en-US" sz="1800" dirty="0" smtClean="0"/>
              <a:t> is commercially different from the processed tobacco</a:t>
            </a:r>
            <a:r>
              <a:rPr lang="en-US" sz="1800" i="1" dirty="0" smtClean="0"/>
              <a:t>.  </a:t>
            </a:r>
            <a:r>
              <a:rPr lang="en-US" sz="1800" i="1" dirty="0" err="1" smtClean="0"/>
              <a:t>Kesarwani</a:t>
            </a:r>
            <a:r>
              <a:rPr lang="en-US" sz="1800" i="1" dirty="0" smtClean="0"/>
              <a:t> </a:t>
            </a:r>
            <a:r>
              <a:rPr lang="en-US" sz="1800" i="1" dirty="0" err="1" smtClean="0"/>
              <a:t>Zarda</a:t>
            </a:r>
            <a:r>
              <a:rPr lang="en-US" sz="1800" i="1" dirty="0" smtClean="0"/>
              <a:t> </a:t>
            </a:r>
            <a:r>
              <a:rPr lang="en-US" sz="1800" i="1" dirty="0" err="1" smtClean="0"/>
              <a:t>Bhandar</a:t>
            </a:r>
            <a:r>
              <a:rPr lang="en-US" sz="1800" i="1" dirty="0" smtClean="0"/>
              <a:t> v State of U.P. 2008 (227) ELT 337 (SC).</a:t>
            </a:r>
          </a:p>
          <a:p>
            <a:pPr algn="just"/>
            <a:r>
              <a:rPr lang="en-US" sz="1800" i="1" dirty="0" smtClean="0"/>
              <a:t>Various test like Common Parlance, New Commodity, New Commercially different  Commodity, </a:t>
            </a:r>
            <a:r>
              <a:rPr lang="en-US" sz="1800" i="1" dirty="0" err="1" smtClean="0"/>
              <a:t>etc</a:t>
            </a:r>
            <a:r>
              <a:rPr lang="en-US" sz="1800" i="1" dirty="0" smtClean="0"/>
              <a:t> are to applied on case to case basis.</a:t>
            </a:r>
            <a:endParaRPr lang="en-US" sz="1800" i="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1676400"/>
            <a:ext cx="7762875" cy="16478250"/>
          </a:xfrm>
          <a:prstGeom prst="rect">
            <a:avLst/>
          </a:prstGeom>
          <a:noFill/>
          <a:ln>
            <a:noFill/>
          </a:ln>
        </p:spPr>
      </p:pic>
      <p:sp>
        <p:nvSpPr>
          <p:cNvPr id="5" name="Slide Number Placeholder 4"/>
          <p:cNvSpPr>
            <a:spLocks noGrp="1"/>
          </p:cNvSpPr>
          <p:nvPr>
            <p:ph type="sldNum" sz="quarter" idx="12"/>
          </p:nvPr>
        </p:nvSpPr>
        <p:spPr/>
        <p:txBody>
          <a:bodyPr/>
          <a:lstStyle/>
          <a:p>
            <a:fld id="{33D6E5A2-EC83-451F-A719-9AC1370DD5CF}" type="slidenum">
              <a:rPr lang="en-US" smtClean="0"/>
              <a:pPr/>
              <a:t>20</a:t>
            </a:fld>
            <a:endParaRPr lang="en-US" dirty="0"/>
          </a:p>
        </p:txBody>
      </p:sp>
      <p:sp>
        <p:nvSpPr>
          <p:cNvPr id="7" name="Title 1"/>
          <p:cNvSpPr txBox="1">
            <a:spLocks/>
          </p:cNvSpPr>
          <p:nvPr>
            <p:custDataLst>
              <p:tags r:id="rId1"/>
            </p:custDataLst>
          </p:nvPr>
        </p:nvSpPr>
        <p:spPr>
          <a:xfrm>
            <a:off x="914400" y="422032"/>
            <a:ext cx="8077200" cy="11430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rmAutofit/>
          </a:bodyPr>
          <a:lstStyle>
            <a:lvl1pPr algn="l" defTabSz="914400" rtl="0" eaLnBrk="1" latinLnBrk="0" hangingPunct="1">
              <a:spcBef>
                <a:spcPct val="0"/>
              </a:spcBef>
              <a:buNone/>
              <a:defRPr lang="en-US" sz="440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dirty="0" smtClean="0"/>
              <a:t>Manufacturer- Definition of manufacture.</a:t>
            </a:r>
            <a:endParaRPr lang="en-US" sz="3200" dirty="0"/>
          </a:p>
        </p:txBody>
      </p:sp>
    </p:spTree>
    <p:extLst>
      <p:ext uri="{BB962C8B-B14F-4D97-AF65-F5344CB8AC3E}">
        <p14:creationId xmlns:p14="http://schemas.microsoft.com/office/powerpoint/2010/main" val="20405065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style>
          <a:lnRef idx="0">
            <a:schemeClr val="accent5"/>
          </a:lnRef>
          <a:fillRef idx="3">
            <a:schemeClr val="accent5"/>
          </a:fillRef>
          <a:effectRef idx="3">
            <a:schemeClr val="accent5"/>
          </a:effectRef>
          <a:fontRef idx="minor">
            <a:schemeClr val="lt1"/>
          </a:fontRef>
        </p:style>
        <p:txBody>
          <a:bodyPr>
            <a:normAutofit/>
          </a:bodyPr>
          <a:lstStyle/>
          <a:p>
            <a:r>
              <a:rPr lang="en-US" sz="3200" dirty="0" smtClean="0"/>
              <a:t>Manufacturer- specific issues in Sales.</a:t>
            </a:r>
            <a:endParaRPr lang="en-US" sz="3200" dirty="0"/>
          </a:p>
        </p:txBody>
      </p:sp>
      <p:sp>
        <p:nvSpPr>
          <p:cNvPr id="5" name="Content Placeholder 4"/>
          <p:cNvSpPr>
            <a:spLocks noGrp="1"/>
          </p:cNvSpPr>
          <p:nvPr>
            <p:ph idx="1"/>
            <p:custDataLst>
              <p:tags r:id="rId3"/>
            </p:custDataLst>
          </p:nvPr>
        </p:nvSpPr>
        <p:spPr/>
        <p:txBody>
          <a:bodyPr>
            <a:normAutofit fontScale="92500" lnSpcReduction="10000"/>
          </a:bodyPr>
          <a:lstStyle/>
          <a:p>
            <a:pPr marL="0" indent="0">
              <a:buNone/>
            </a:pPr>
            <a:endParaRPr lang="en-US" dirty="0" smtClean="0"/>
          </a:p>
          <a:p>
            <a:pPr algn="just">
              <a:buFont typeface="Wingdings" pitchFamily="2" charset="2"/>
              <a:buChar char="v"/>
            </a:pPr>
            <a:r>
              <a:rPr lang="en-US" dirty="0"/>
              <a:t>U/s 2(33) of MVAT Act, 2002 definition of </a:t>
            </a:r>
            <a:r>
              <a:rPr lang="en-US" dirty="0" smtClean="0"/>
              <a:t>“Turnover </a:t>
            </a:r>
            <a:r>
              <a:rPr lang="en-US" dirty="0"/>
              <a:t>of </a:t>
            </a:r>
            <a:r>
              <a:rPr lang="en-US" dirty="0" smtClean="0"/>
              <a:t>sales” </a:t>
            </a:r>
            <a:r>
              <a:rPr lang="en-US" dirty="0"/>
              <a:t>is given.</a:t>
            </a:r>
          </a:p>
          <a:p>
            <a:pPr algn="just">
              <a:buFont typeface="Wingdings" pitchFamily="2" charset="2"/>
              <a:buChar char="v"/>
            </a:pPr>
            <a:endParaRPr lang="en-US" dirty="0"/>
          </a:p>
          <a:p>
            <a:pPr algn="just">
              <a:buFont typeface="Wingdings" pitchFamily="2" charset="2"/>
              <a:buChar char="v"/>
            </a:pPr>
            <a:r>
              <a:rPr lang="en-US" dirty="0"/>
              <a:t>This gross turnover will include not only the sales turnover but also receipts on account of non sale transactions like job work charges and value of branch transfer, consignment transfers etc.</a:t>
            </a:r>
          </a:p>
          <a:p>
            <a:endParaRPr lang="en-US" dirty="0" smtClean="0"/>
          </a:p>
        </p:txBody>
      </p:sp>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495800"/>
            <a:ext cx="7762875" cy="16478250"/>
          </a:xfrm>
          <a:prstGeom prst="rect">
            <a:avLst/>
          </a:prstGeom>
          <a:noFill/>
          <a:ln>
            <a:noFill/>
          </a:ln>
        </p:spPr>
      </p:pic>
      <p:sp>
        <p:nvSpPr>
          <p:cNvPr id="3" name="Slide Number Placeholder 2"/>
          <p:cNvSpPr>
            <a:spLocks noGrp="1"/>
          </p:cNvSpPr>
          <p:nvPr>
            <p:ph type="sldNum" sz="quarter" idx="12"/>
          </p:nvPr>
        </p:nvSpPr>
        <p:spPr/>
        <p:txBody>
          <a:bodyPr/>
          <a:lstStyle/>
          <a:p>
            <a:fld id="{33D6E5A2-EC83-451F-A719-9AC1370DD5CF}" type="slidenum">
              <a:rPr lang="en-US" smtClean="0"/>
              <a:pPr/>
              <a:t>21</a:t>
            </a:fld>
            <a:endParaRPr lang="en-US" dirty="0"/>
          </a:p>
        </p:txBody>
      </p:sp>
    </p:spTree>
    <p:custDataLst>
      <p:tags r:id="rId1"/>
    </p:custDataLst>
    <p:extLst>
      <p:ext uri="{BB962C8B-B14F-4D97-AF65-F5344CB8AC3E}">
        <p14:creationId xmlns:p14="http://schemas.microsoft.com/office/powerpoint/2010/main" val="39168421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lvl="0" algn="just"/>
            <a:r>
              <a:rPr lang="en-US" dirty="0" smtClean="0"/>
              <a:t>Section 2(25)- Definition of “Sale Price”: Explanation 1:-</a:t>
            </a:r>
          </a:p>
          <a:p>
            <a:pPr marL="0" lvl="0" indent="0" algn="just">
              <a:buNone/>
            </a:pPr>
            <a:endParaRPr lang="en-US" dirty="0" smtClean="0"/>
          </a:p>
          <a:p>
            <a:pPr lvl="0" algn="just"/>
            <a:r>
              <a:rPr lang="en-US" i="1" dirty="0" smtClean="0"/>
              <a:t>“The amount of duties levied or leviable on goods under the Central Excise Act, 1944 or the Customs Act, 1962 or the Bombay Prohibition Act, 1949, shall be </a:t>
            </a:r>
            <a:r>
              <a:rPr lang="en-US" b="1" i="1" u="sng" dirty="0" smtClean="0"/>
              <a:t>deemed </a:t>
            </a:r>
            <a:r>
              <a:rPr lang="en-US" i="1" dirty="0" smtClean="0"/>
              <a:t>to be part of sale price of such goods, whether such duties are paid or payable by or on behalf of the seller or the purchaser or any other person.”</a:t>
            </a:r>
          </a:p>
          <a:p>
            <a:pPr lvl="0" algn="just"/>
            <a:endParaRPr lang="en-US" i="1" dirty="0" smtClean="0"/>
          </a:p>
          <a:p>
            <a:pPr lvl="0" algn="just"/>
            <a:r>
              <a:rPr lang="en-US" dirty="0" smtClean="0"/>
              <a:t>E.g. excise duty is collected at 10% or 12% but payable at 16%. Held, difference in excise duty will part of sale price.</a:t>
            </a:r>
          </a:p>
          <a:p>
            <a:pPr lvl="0" algn="just"/>
            <a:endParaRPr lang="en-US" dirty="0"/>
          </a:p>
          <a:p>
            <a:pPr lvl="0" algn="just"/>
            <a:r>
              <a:rPr lang="en-US" dirty="0" smtClean="0"/>
              <a:t>Excise </a:t>
            </a:r>
            <a:r>
              <a:rPr lang="en-US" dirty="0"/>
              <a:t>duty at statutory rates </a:t>
            </a:r>
            <a:r>
              <a:rPr lang="en-US" dirty="0" smtClean="0"/>
              <a:t> would </a:t>
            </a:r>
            <a:r>
              <a:rPr lang="en-US" dirty="0"/>
              <a:t>form part of sale price. </a:t>
            </a:r>
            <a:endParaRPr lang="en-US" dirty="0" smtClean="0"/>
          </a:p>
          <a:p>
            <a:pPr marL="0" lvl="0" indent="0" algn="just">
              <a:buNone/>
            </a:pPr>
            <a:r>
              <a:rPr lang="en-US" dirty="0"/>
              <a:t> </a:t>
            </a:r>
            <a:r>
              <a:rPr lang="en-US" dirty="0" smtClean="0"/>
              <a:t>    (H.B</a:t>
            </a:r>
            <a:r>
              <a:rPr lang="en-US" dirty="0"/>
              <a:t>. Electro Controls 445 of 2001 dt. 29.9.2004</a:t>
            </a:r>
            <a:r>
              <a:rPr lang="en-US" dirty="0" smtClean="0"/>
              <a:t>.)</a:t>
            </a:r>
          </a:p>
          <a:p>
            <a:pPr marL="0" lvl="0" indent="0" algn="just">
              <a:buNone/>
            </a:pPr>
            <a:endParaRPr lang="en-US" dirty="0"/>
          </a:p>
          <a:p>
            <a:pPr marL="0" lvl="0" indent="0" algn="just">
              <a:buNone/>
            </a:pPr>
            <a:r>
              <a:rPr lang="en-US" dirty="0" smtClean="0"/>
              <a:t>Levy of Excise duty on Job work, Captive consumption, Tooling, etc. and effects on MVAT liability.</a:t>
            </a:r>
            <a:endParaRPr lang="en-US" dirty="0"/>
          </a:p>
          <a:p>
            <a:endParaRPr lang="en-US" dirty="0"/>
          </a:p>
        </p:txBody>
      </p:sp>
      <p:sp>
        <p:nvSpPr>
          <p:cNvPr id="4" name="Title 1"/>
          <p:cNvSpPr>
            <a:spLocks noGrp="1"/>
          </p:cNvSpPr>
          <p:nvPr>
            <p:ph type="title"/>
            <p:custDataLst>
              <p:tags r:id="rId1"/>
            </p:custDataLst>
          </p:nvPr>
        </p:nvSpPr>
        <p:spPr/>
        <p:style>
          <a:lnRef idx="0">
            <a:schemeClr val="accent5"/>
          </a:lnRef>
          <a:fillRef idx="3">
            <a:schemeClr val="accent5"/>
          </a:fillRef>
          <a:effectRef idx="3">
            <a:schemeClr val="accent5"/>
          </a:effectRef>
          <a:fontRef idx="minor">
            <a:schemeClr val="lt1"/>
          </a:fontRef>
        </p:style>
        <p:txBody>
          <a:bodyPr>
            <a:normAutofit/>
          </a:bodyPr>
          <a:lstStyle/>
          <a:p>
            <a:r>
              <a:rPr lang="en-US" sz="3200" dirty="0" smtClean="0"/>
              <a:t>Manufacturer- specific issues in Sales- Excise</a:t>
            </a:r>
            <a:endParaRPr lang="en-US" sz="3200"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22</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4943168"/>
            <a:ext cx="7762875" cy="16478250"/>
          </a:xfrm>
          <a:prstGeom prst="rect">
            <a:avLst/>
          </a:prstGeom>
          <a:noFill/>
          <a:ln>
            <a:noFill/>
          </a:ln>
        </p:spPr>
      </p:pic>
    </p:spTree>
    <p:extLst>
      <p:ext uri="{BB962C8B-B14F-4D97-AF65-F5344CB8AC3E}">
        <p14:creationId xmlns:p14="http://schemas.microsoft.com/office/powerpoint/2010/main" val="698878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a:xfrm>
            <a:off x="762000" y="269632"/>
            <a:ext cx="8077200" cy="873368"/>
          </a:xfrm>
        </p:spPr>
        <p:style>
          <a:lnRef idx="0">
            <a:schemeClr val="accent5"/>
          </a:lnRef>
          <a:fillRef idx="3">
            <a:schemeClr val="accent5"/>
          </a:fillRef>
          <a:effectRef idx="3">
            <a:schemeClr val="accent5"/>
          </a:effectRef>
          <a:fontRef idx="minor">
            <a:schemeClr val="lt1"/>
          </a:fontRef>
        </p:style>
        <p:txBody>
          <a:bodyPr>
            <a:normAutofit/>
          </a:bodyPr>
          <a:lstStyle/>
          <a:p>
            <a:r>
              <a:rPr lang="en-US" sz="3200" dirty="0" smtClean="0"/>
              <a:t>Manufacturer- specific issues in Sales- Freight.</a:t>
            </a:r>
            <a:endParaRPr lang="en-US" sz="3200" dirty="0"/>
          </a:p>
        </p:txBody>
      </p:sp>
      <p:sp>
        <p:nvSpPr>
          <p:cNvPr id="5" name="Content Placeholder 2"/>
          <p:cNvSpPr>
            <a:spLocks noGrp="1"/>
          </p:cNvSpPr>
          <p:nvPr>
            <p:ph idx="1"/>
          </p:nvPr>
        </p:nvSpPr>
        <p:spPr>
          <a:xfrm>
            <a:off x="609600" y="1219201"/>
            <a:ext cx="8229600" cy="5334000"/>
          </a:xfrm>
        </p:spPr>
        <p:txBody>
          <a:bodyPr>
            <a:noAutofit/>
          </a:bodyPr>
          <a:lstStyle/>
          <a:p>
            <a:pPr algn="just"/>
            <a:r>
              <a:rPr lang="en-US" sz="1600" dirty="0" smtClean="0"/>
              <a:t>Hon’ble </a:t>
            </a:r>
            <a:r>
              <a:rPr lang="en-US" sz="1600" dirty="0"/>
              <a:t>Supreme Court </a:t>
            </a:r>
            <a:r>
              <a:rPr lang="en-US" sz="1600" dirty="0" smtClean="0"/>
              <a:t>had an </a:t>
            </a:r>
            <a:r>
              <a:rPr lang="en-US" sz="1600" dirty="0"/>
              <a:t>occasion to deal with the above </a:t>
            </a:r>
            <a:r>
              <a:rPr lang="en-US" sz="1600" dirty="0" smtClean="0"/>
              <a:t>issue in the case of </a:t>
            </a:r>
            <a:r>
              <a:rPr lang="en-US" sz="1600" b="1" i="1" dirty="0" smtClean="0"/>
              <a:t>India </a:t>
            </a:r>
            <a:r>
              <a:rPr lang="en-US" sz="1600" b="1" i="1" dirty="0"/>
              <a:t>Meters Ltd. vs. </a:t>
            </a:r>
            <a:r>
              <a:rPr lang="en-US" sz="1600" b="1" i="1" dirty="0" smtClean="0"/>
              <a:t>State of </a:t>
            </a:r>
            <a:r>
              <a:rPr lang="en-US" sz="1600" b="1" i="1" dirty="0"/>
              <a:t>Tamil Nadu (34 VST 273</a:t>
            </a:r>
            <a:r>
              <a:rPr lang="en-US" sz="1600" b="1" i="1" dirty="0" smtClean="0"/>
              <a:t>).</a:t>
            </a:r>
          </a:p>
          <a:p>
            <a:pPr algn="just"/>
            <a:endParaRPr lang="en-US" sz="1600" i="1" dirty="0" smtClean="0"/>
          </a:p>
          <a:p>
            <a:pPr algn="just"/>
            <a:r>
              <a:rPr lang="en-US" sz="1600" dirty="0" smtClean="0"/>
              <a:t>Definition of “Sale Price” u/s 2(25). Test of Post Sale v/s Pre Sales Activity?</a:t>
            </a:r>
          </a:p>
          <a:p>
            <a:pPr algn="just"/>
            <a:endParaRPr lang="en-US" sz="1600" dirty="0" smtClean="0"/>
          </a:p>
          <a:p>
            <a:pPr algn="just"/>
            <a:r>
              <a:rPr lang="en-US" sz="1600" dirty="0" smtClean="0"/>
              <a:t>Facts of the case was that </a:t>
            </a:r>
            <a:r>
              <a:rPr lang="en-US" sz="1600" dirty="0"/>
              <a:t>the </a:t>
            </a:r>
            <a:r>
              <a:rPr lang="en-US" sz="1600" dirty="0" smtClean="0"/>
              <a:t>clause </a:t>
            </a:r>
            <a:r>
              <a:rPr lang="en-US" sz="1600" dirty="0"/>
              <a:t>in the sale contract provided that </a:t>
            </a:r>
            <a:r>
              <a:rPr lang="en-US" sz="1600" b="1" dirty="0"/>
              <a:t>the transfer of title to the goods was to take place only on delivery of goods at customer’s place </a:t>
            </a:r>
            <a:r>
              <a:rPr lang="en-US" sz="1600" dirty="0"/>
              <a:t>and the customer’s obligation to pay would arise only after the delivery had been so effected. </a:t>
            </a:r>
            <a:endParaRPr lang="en-US" sz="1600" dirty="0" smtClean="0"/>
          </a:p>
          <a:p>
            <a:pPr algn="just"/>
            <a:endParaRPr lang="en-US" sz="1600" dirty="0"/>
          </a:p>
          <a:p>
            <a:pPr algn="just"/>
            <a:r>
              <a:rPr lang="en-US" sz="1600" b="1" dirty="0" smtClean="0"/>
              <a:t>The </a:t>
            </a:r>
            <a:r>
              <a:rPr lang="en-US" sz="1600" b="1" dirty="0"/>
              <a:t>ratio of the above judgment </a:t>
            </a:r>
            <a:r>
              <a:rPr lang="en-US" sz="1600" b="1" dirty="0" smtClean="0"/>
              <a:t>is required </a:t>
            </a:r>
            <a:r>
              <a:rPr lang="en-US" sz="1600" b="1" dirty="0"/>
              <a:t>to be seen carefully. Even if </a:t>
            </a:r>
            <a:r>
              <a:rPr lang="en-US" sz="1600" b="1" dirty="0" smtClean="0"/>
              <a:t>the freight is collected </a:t>
            </a:r>
            <a:r>
              <a:rPr lang="en-US" sz="1600" b="1" dirty="0"/>
              <a:t>separately, if the </a:t>
            </a:r>
            <a:r>
              <a:rPr lang="en-US" sz="1600" b="1" dirty="0" smtClean="0"/>
              <a:t>delivery is </a:t>
            </a:r>
            <a:r>
              <a:rPr lang="en-US" sz="1600" b="1" dirty="0"/>
              <a:t>at the door of the customer, then in spite </a:t>
            </a:r>
            <a:r>
              <a:rPr lang="en-US" sz="1600" b="1" dirty="0" smtClean="0"/>
              <a:t>of ‘sale price’ definition, </a:t>
            </a:r>
            <a:r>
              <a:rPr lang="en-US" sz="1600" b="1" dirty="0"/>
              <a:t>it will be includible in the sale </a:t>
            </a:r>
            <a:r>
              <a:rPr lang="en-US" sz="1600" b="1" dirty="0" smtClean="0"/>
              <a:t>price and taxable.</a:t>
            </a:r>
          </a:p>
          <a:p>
            <a:pPr algn="just"/>
            <a:endParaRPr lang="en-US" sz="1600" b="1" dirty="0"/>
          </a:p>
          <a:p>
            <a:pPr algn="just"/>
            <a:r>
              <a:rPr lang="en-US" sz="1600" dirty="0" smtClean="0"/>
              <a:t>In case of </a:t>
            </a:r>
            <a:r>
              <a:rPr lang="en-US" sz="1600" dirty="0"/>
              <a:t>P</a:t>
            </a:r>
            <a:r>
              <a:rPr lang="en-US" sz="1600" dirty="0" smtClean="0"/>
              <a:t>arle products “The </a:t>
            </a:r>
            <a:r>
              <a:rPr lang="en-US" sz="1600" dirty="0"/>
              <a:t>separate agreements were </a:t>
            </a:r>
            <a:r>
              <a:rPr lang="en-US" sz="1600" dirty="0" smtClean="0"/>
              <a:t>executed for </a:t>
            </a:r>
            <a:r>
              <a:rPr lang="en-US" sz="1600" dirty="0"/>
              <a:t>the transportation of goods and </a:t>
            </a:r>
            <a:r>
              <a:rPr lang="en-US" sz="1600" dirty="0" smtClean="0"/>
              <a:t>cost of </a:t>
            </a:r>
            <a:r>
              <a:rPr lang="en-US" sz="1600" dirty="0"/>
              <a:t>freight initially incurred by the </a:t>
            </a:r>
            <a:r>
              <a:rPr lang="en-US" sz="1600" dirty="0" smtClean="0"/>
              <a:t>seller for </a:t>
            </a:r>
            <a:r>
              <a:rPr lang="en-US" sz="1600" dirty="0"/>
              <a:t>and behalf of the customers </a:t>
            </a:r>
            <a:r>
              <a:rPr lang="en-US" sz="1600" dirty="0" smtClean="0"/>
              <a:t>which have </a:t>
            </a:r>
            <a:r>
              <a:rPr lang="en-US" sz="1600" dirty="0"/>
              <a:t>been </a:t>
            </a:r>
            <a:r>
              <a:rPr lang="en-US" sz="1600" dirty="0" smtClean="0"/>
              <a:t>reimbursed subsequently do not </a:t>
            </a:r>
            <a:r>
              <a:rPr lang="en-US" sz="1600" dirty="0"/>
              <a:t>form part of “Sales Price</a:t>
            </a:r>
            <a:r>
              <a:rPr lang="en-US" sz="1600" dirty="0" smtClean="0"/>
              <a:t>”. The contract was for ex-factory sales.</a:t>
            </a:r>
          </a:p>
          <a:p>
            <a:pPr algn="just"/>
            <a:r>
              <a:rPr lang="en-US" sz="1600" i="1" dirty="0" smtClean="0"/>
              <a:t>(Larger Bench </a:t>
            </a:r>
            <a:r>
              <a:rPr lang="en-US" sz="1600" i="1" dirty="0"/>
              <a:t>MSTT Judgment in case of </a:t>
            </a:r>
            <a:r>
              <a:rPr lang="en-US" sz="1600" b="1" i="1" dirty="0" smtClean="0"/>
              <a:t>M/s. Parle </a:t>
            </a:r>
            <a:r>
              <a:rPr lang="en-US" sz="1600" b="1" i="1" dirty="0"/>
              <a:t>Products Ltd</a:t>
            </a:r>
            <a:r>
              <a:rPr lang="en-US" sz="1600" i="1" dirty="0"/>
              <a:t>. Appeal No. 153 of </a:t>
            </a:r>
            <a:r>
              <a:rPr lang="en-US" sz="1600" i="1" dirty="0" smtClean="0"/>
              <a:t>1998 &amp; </a:t>
            </a:r>
            <a:r>
              <a:rPr lang="en-US" sz="1600" i="1" dirty="0"/>
              <a:t>R.A. 88 of 2001 decided on 31-5-2003</a:t>
            </a:r>
            <a:r>
              <a:rPr lang="en-US" sz="1600" i="1" dirty="0" smtClean="0"/>
              <a:t>).</a:t>
            </a:r>
            <a:r>
              <a:rPr lang="en-US" sz="1600" b="1" dirty="0" smtClean="0"/>
              <a:t> </a:t>
            </a:r>
            <a:r>
              <a:rPr lang="en-US" sz="1600" b="1" dirty="0"/>
              <a:t/>
            </a:r>
            <a:br>
              <a:rPr lang="en-US" sz="1600" b="1" dirty="0"/>
            </a:br>
            <a:endParaRPr lang="en-US" sz="1600" b="1" dirty="0" smtClean="0"/>
          </a:p>
        </p:txBody>
      </p:sp>
      <p:sp>
        <p:nvSpPr>
          <p:cNvPr id="2" name="Slide Number Placeholder 1"/>
          <p:cNvSpPr>
            <a:spLocks noGrp="1"/>
          </p:cNvSpPr>
          <p:nvPr>
            <p:ph type="sldNum" sz="quarter" idx="12"/>
          </p:nvPr>
        </p:nvSpPr>
        <p:spPr/>
        <p:txBody>
          <a:bodyPr/>
          <a:lstStyle/>
          <a:p>
            <a:fld id="{33D6E5A2-EC83-451F-A719-9AC1370DD5CF}" type="slidenum">
              <a:rPr lang="en-US" smtClean="0"/>
              <a:pPr/>
              <a:t>23</a:t>
            </a:fld>
            <a:endParaRPr lang="en-US" dirty="0"/>
          </a:p>
        </p:txBody>
      </p:sp>
    </p:spTree>
    <p:extLst>
      <p:ext uri="{BB962C8B-B14F-4D97-AF65-F5344CB8AC3E}">
        <p14:creationId xmlns:p14="http://schemas.microsoft.com/office/powerpoint/2010/main" val="40728895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269632"/>
            <a:ext cx="8077200" cy="1143000"/>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en-US" sz="2800" b="1" dirty="0"/>
              <a:t>Manufacturer- specific issues in </a:t>
            </a:r>
            <a:r>
              <a:rPr lang="en-US" sz="2800" b="1" dirty="0" smtClean="0"/>
              <a:t>Sales –</a:t>
            </a:r>
            <a:br>
              <a:rPr lang="en-US" sz="2800" b="1" dirty="0" smtClean="0"/>
            </a:br>
            <a:r>
              <a:rPr lang="en-US" sz="2800" b="1" dirty="0" smtClean="0"/>
              <a:t>Packing and Forwarding Charges, Octroi</a:t>
            </a:r>
            <a:r>
              <a:rPr lang="en-US" sz="2800" b="1" dirty="0"/>
              <a:t>.</a:t>
            </a:r>
          </a:p>
        </p:txBody>
      </p:sp>
      <p:sp>
        <p:nvSpPr>
          <p:cNvPr id="5" name="Content Placeholder 2"/>
          <p:cNvSpPr>
            <a:spLocks noGrp="1"/>
          </p:cNvSpPr>
          <p:nvPr>
            <p:ph idx="1"/>
          </p:nvPr>
        </p:nvSpPr>
        <p:spPr>
          <a:xfrm>
            <a:off x="609600" y="1596413"/>
            <a:ext cx="8229600" cy="5032987"/>
          </a:xfrm>
        </p:spPr>
        <p:txBody>
          <a:bodyPr>
            <a:normAutofit fontScale="85000" lnSpcReduction="20000"/>
          </a:bodyPr>
          <a:lstStyle/>
          <a:p>
            <a:r>
              <a:rPr lang="en-US" dirty="0" smtClean="0"/>
              <a:t>If its post sales- Non taxable, deduction from GTO of Sales allowable.</a:t>
            </a:r>
          </a:p>
          <a:p>
            <a:endParaRPr lang="en-US" dirty="0" smtClean="0"/>
          </a:p>
          <a:p>
            <a:r>
              <a:rPr lang="en-US" dirty="0" smtClean="0"/>
              <a:t>If its pre sales- taxable, no deduction from GTO of sales is not allowed.</a:t>
            </a:r>
          </a:p>
          <a:p>
            <a:endParaRPr lang="en-US" dirty="0"/>
          </a:p>
          <a:p>
            <a:pPr algn="just"/>
            <a:r>
              <a:rPr lang="en-US" dirty="0" smtClean="0"/>
              <a:t>Reference to terms of contract is needed in each case. If </a:t>
            </a:r>
            <a:r>
              <a:rPr lang="en-US" dirty="0"/>
              <a:t>the sale is complete at </a:t>
            </a:r>
            <a:r>
              <a:rPr lang="en-US" dirty="0" smtClean="0"/>
              <a:t>seller’s place </a:t>
            </a:r>
            <a:r>
              <a:rPr lang="en-US" dirty="0"/>
              <a:t>octroi will be post sale and will </a:t>
            </a:r>
            <a:r>
              <a:rPr lang="en-US" dirty="0" smtClean="0"/>
              <a:t>not be </a:t>
            </a:r>
            <a:r>
              <a:rPr lang="en-US" dirty="0"/>
              <a:t>includible. </a:t>
            </a:r>
            <a:endParaRPr lang="en-US" dirty="0" smtClean="0"/>
          </a:p>
          <a:p>
            <a:pPr algn="just"/>
            <a:endParaRPr lang="en-US" dirty="0"/>
          </a:p>
          <a:p>
            <a:pPr algn="just"/>
            <a:r>
              <a:rPr lang="en-US" dirty="0" smtClean="0"/>
              <a:t>On </a:t>
            </a:r>
            <a:r>
              <a:rPr lang="en-US" dirty="0"/>
              <a:t>the other hand, if the </a:t>
            </a:r>
            <a:r>
              <a:rPr lang="en-US" dirty="0" smtClean="0"/>
              <a:t>sale is </a:t>
            </a:r>
            <a:r>
              <a:rPr lang="en-US" dirty="0"/>
              <a:t>door delivery contract then octroi will </a:t>
            </a:r>
            <a:r>
              <a:rPr lang="en-US" dirty="0" smtClean="0"/>
              <a:t>be taxable</a:t>
            </a:r>
            <a:r>
              <a:rPr lang="en-US" dirty="0"/>
              <a:t>, whether charged separately or not.</a:t>
            </a:r>
          </a:p>
          <a:p>
            <a:endParaRPr lang="en-US" dirty="0"/>
          </a:p>
          <a:p>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24</a:t>
            </a:fld>
            <a:endParaRPr lang="en-US" dirty="0"/>
          </a:p>
        </p:txBody>
      </p:sp>
    </p:spTree>
    <p:extLst>
      <p:ext uri="{BB962C8B-B14F-4D97-AF65-F5344CB8AC3E}">
        <p14:creationId xmlns:p14="http://schemas.microsoft.com/office/powerpoint/2010/main" val="13179652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04800"/>
            <a:ext cx="8305800" cy="1143000"/>
          </a:xfrm>
        </p:spPr>
        <p:style>
          <a:lnRef idx="0">
            <a:schemeClr val="accent5"/>
          </a:lnRef>
          <a:fillRef idx="3">
            <a:schemeClr val="accent5"/>
          </a:fillRef>
          <a:effectRef idx="3">
            <a:schemeClr val="accent5"/>
          </a:effectRef>
          <a:fontRef idx="minor">
            <a:schemeClr val="lt1"/>
          </a:fontRef>
        </p:style>
        <p:txBody>
          <a:bodyPr>
            <a:noAutofit/>
          </a:bodyPr>
          <a:lstStyle/>
          <a:p>
            <a:pPr algn="ctr"/>
            <a:r>
              <a:rPr lang="en-US" sz="2800" b="1" dirty="0"/>
              <a:t>Manufacturer- specific issues in </a:t>
            </a:r>
            <a:r>
              <a:rPr lang="en-US" sz="2800" b="1" dirty="0" smtClean="0"/>
              <a:t>Sales-</a:t>
            </a:r>
            <a:br>
              <a:rPr lang="en-US" sz="2800" b="1" dirty="0" smtClean="0"/>
            </a:br>
            <a:r>
              <a:rPr lang="en-US" sz="2700" b="1" dirty="0" smtClean="0"/>
              <a:t>Insurance and Installation Charges</a:t>
            </a:r>
            <a:endParaRPr lang="en-US" sz="2700" b="1" dirty="0"/>
          </a:p>
        </p:txBody>
      </p:sp>
      <p:sp>
        <p:nvSpPr>
          <p:cNvPr id="5" name="Content Placeholder 2"/>
          <p:cNvSpPr>
            <a:spLocks noGrp="1"/>
          </p:cNvSpPr>
          <p:nvPr>
            <p:ph idx="1"/>
          </p:nvPr>
        </p:nvSpPr>
        <p:spPr>
          <a:xfrm>
            <a:off x="609600" y="1524000"/>
            <a:ext cx="8305800" cy="4956787"/>
          </a:xfrm>
        </p:spPr>
        <p:txBody>
          <a:bodyPr>
            <a:normAutofit/>
          </a:bodyPr>
          <a:lstStyle/>
          <a:p>
            <a:pPr algn="just"/>
            <a:r>
              <a:rPr lang="en-US" dirty="0" smtClean="0"/>
              <a:t>Insurance and installation charges, </a:t>
            </a:r>
            <a:r>
              <a:rPr lang="en-US" dirty="0"/>
              <a:t>it </a:t>
            </a:r>
            <a:r>
              <a:rPr lang="en-US" dirty="0" smtClean="0"/>
              <a:t>is separately given in definition </a:t>
            </a:r>
            <a:r>
              <a:rPr lang="en-US" dirty="0" smtClean="0"/>
              <a:t>u/s </a:t>
            </a:r>
            <a:r>
              <a:rPr lang="en-US" dirty="0" smtClean="0"/>
              <a:t>2(25) that they </a:t>
            </a:r>
            <a:r>
              <a:rPr lang="en-US" dirty="0"/>
              <a:t>will not be </a:t>
            </a:r>
            <a:r>
              <a:rPr lang="en-US" dirty="0" smtClean="0"/>
              <a:t>part of </a:t>
            </a:r>
            <a:r>
              <a:rPr lang="en-US" dirty="0"/>
              <a:t>sale price.</a:t>
            </a:r>
          </a:p>
          <a:p>
            <a:pPr algn="just"/>
            <a:endParaRPr lang="en-US" dirty="0" smtClean="0"/>
          </a:p>
          <a:p>
            <a:pPr algn="just"/>
            <a:r>
              <a:rPr lang="en-US" dirty="0" smtClean="0"/>
              <a:t>Therefore</a:t>
            </a:r>
            <a:r>
              <a:rPr lang="en-US" dirty="0"/>
              <a:t>, e</a:t>
            </a:r>
            <a:r>
              <a:rPr lang="en-US" dirty="0" smtClean="0"/>
              <a:t>ven if contract </a:t>
            </a:r>
            <a:r>
              <a:rPr lang="en-US" dirty="0"/>
              <a:t>is door delivery still </a:t>
            </a:r>
            <a:r>
              <a:rPr lang="en-US" dirty="0" smtClean="0"/>
              <a:t>installation charged </a:t>
            </a:r>
            <a:r>
              <a:rPr lang="en-US" dirty="0"/>
              <a:t>separately will be excludible as </a:t>
            </a:r>
            <a:r>
              <a:rPr lang="en-US" dirty="0" smtClean="0"/>
              <a:t>it specifically </a:t>
            </a:r>
            <a:r>
              <a:rPr lang="en-US" dirty="0"/>
              <a:t>provided in definition of ‘</a:t>
            </a:r>
            <a:r>
              <a:rPr lang="en-US" dirty="0" smtClean="0"/>
              <a:t>sale price’.</a:t>
            </a:r>
          </a:p>
          <a:p>
            <a:endParaRPr lang="en-US" dirty="0" smtClean="0"/>
          </a:p>
        </p:txBody>
      </p:sp>
      <p:sp>
        <p:nvSpPr>
          <p:cNvPr id="2" name="Slide Number Placeholder 1"/>
          <p:cNvSpPr>
            <a:spLocks noGrp="1"/>
          </p:cNvSpPr>
          <p:nvPr>
            <p:ph type="sldNum" sz="quarter" idx="12"/>
          </p:nvPr>
        </p:nvSpPr>
        <p:spPr/>
        <p:txBody>
          <a:bodyPr/>
          <a:lstStyle/>
          <a:p>
            <a:fld id="{33D6E5A2-EC83-451F-A719-9AC1370DD5CF}" type="slidenum">
              <a:rPr lang="en-US" smtClean="0"/>
              <a:pPr/>
              <a:t>25</a:t>
            </a:fld>
            <a:endParaRPr lang="en-US" dirty="0"/>
          </a:p>
        </p:txBody>
      </p:sp>
    </p:spTree>
    <p:extLst>
      <p:ext uri="{BB962C8B-B14F-4D97-AF65-F5344CB8AC3E}">
        <p14:creationId xmlns:p14="http://schemas.microsoft.com/office/powerpoint/2010/main" val="19715486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52400"/>
            <a:ext cx="8077200" cy="1143000"/>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sz="2800" b="1" dirty="0" smtClean="0"/>
              <a:t>Manufacturer- </a:t>
            </a:r>
            <a:r>
              <a:rPr lang="en-US" sz="2800" b="1" dirty="0"/>
              <a:t>specific issues in </a:t>
            </a:r>
            <a:r>
              <a:rPr lang="en-US" sz="2800" b="1" dirty="0" smtClean="0"/>
              <a:t>Sales-</a:t>
            </a:r>
            <a:br>
              <a:rPr lang="en-US" sz="2800" b="1" dirty="0" smtClean="0"/>
            </a:br>
            <a:r>
              <a:rPr lang="en-US" sz="2700" b="1" dirty="0" smtClean="0"/>
              <a:t>Discounts</a:t>
            </a:r>
            <a:endParaRPr lang="en-US" sz="2700" b="1" dirty="0"/>
          </a:p>
        </p:txBody>
      </p:sp>
      <p:sp>
        <p:nvSpPr>
          <p:cNvPr id="5" name="Content Placeholder 2"/>
          <p:cNvSpPr>
            <a:spLocks noGrp="1"/>
          </p:cNvSpPr>
          <p:nvPr>
            <p:ph idx="1"/>
          </p:nvPr>
        </p:nvSpPr>
        <p:spPr>
          <a:xfrm>
            <a:off x="609600" y="1447800"/>
            <a:ext cx="8229600" cy="5257800"/>
          </a:xfrm>
        </p:spPr>
        <p:txBody>
          <a:bodyPr>
            <a:noAutofit/>
          </a:bodyPr>
          <a:lstStyle/>
          <a:p>
            <a:r>
              <a:rPr lang="en-US" sz="1450" b="1" dirty="0" smtClean="0"/>
              <a:t>Test of pre agreed v/s post agreed </a:t>
            </a:r>
          </a:p>
          <a:p>
            <a:endParaRPr lang="en-US" sz="1450" dirty="0"/>
          </a:p>
          <a:p>
            <a:r>
              <a:rPr lang="en-US" sz="1450" dirty="0" smtClean="0"/>
              <a:t>Pre agreed discounts are allowable</a:t>
            </a:r>
            <a:r>
              <a:rPr lang="en-US" sz="1450" dirty="0"/>
              <a:t> </a:t>
            </a:r>
            <a:r>
              <a:rPr lang="en-US" sz="1450" dirty="0" smtClean="0"/>
              <a:t>as deduction from sale price. However</a:t>
            </a:r>
            <a:r>
              <a:rPr lang="en-US" sz="1450" dirty="0"/>
              <a:t>, if the discounts are not pre </a:t>
            </a:r>
            <a:r>
              <a:rPr lang="en-US" sz="1450" dirty="0" smtClean="0"/>
              <a:t>agreed, means that </a:t>
            </a:r>
            <a:r>
              <a:rPr lang="en-US" sz="1450" dirty="0"/>
              <a:t>is decided after sale is over, then they </a:t>
            </a:r>
            <a:r>
              <a:rPr lang="en-US" sz="1450" dirty="0" smtClean="0"/>
              <a:t>will not </a:t>
            </a:r>
            <a:r>
              <a:rPr lang="en-US" sz="1450" dirty="0"/>
              <a:t>be </a:t>
            </a:r>
            <a:r>
              <a:rPr lang="en-US" sz="1450" dirty="0" smtClean="0"/>
              <a:t>deductible.</a:t>
            </a:r>
          </a:p>
          <a:p>
            <a:endParaRPr lang="en-US" sz="1450" dirty="0" smtClean="0"/>
          </a:p>
          <a:p>
            <a:pPr algn="just"/>
            <a:r>
              <a:rPr lang="en-US" sz="1450" dirty="0" smtClean="0"/>
              <a:t>Reference </a:t>
            </a:r>
            <a:r>
              <a:rPr lang="en-US" sz="1450" dirty="0"/>
              <a:t>can be made to the </a:t>
            </a:r>
            <a:r>
              <a:rPr lang="en-US" sz="1450" dirty="0" smtClean="0"/>
              <a:t>landmark judgment </a:t>
            </a:r>
            <a:r>
              <a:rPr lang="en-US" sz="1450" dirty="0"/>
              <a:t>of Supreme Court in case of </a:t>
            </a:r>
            <a:r>
              <a:rPr lang="en-US" sz="1450" dirty="0" smtClean="0"/>
              <a:t>The </a:t>
            </a:r>
            <a:r>
              <a:rPr lang="en-US" sz="1450" i="1" dirty="0" smtClean="0"/>
              <a:t>Dy</a:t>
            </a:r>
            <a:r>
              <a:rPr lang="en-US" sz="1450" i="1" dirty="0"/>
              <a:t>. Commissioner of Sales Tax, Board of </a:t>
            </a:r>
            <a:r>
              <a:rPr lang="en-US" sz="1450" i="1" dirty="0" smtClean="0"/>
              <a:t>Revenue (Taxes</a:t>
            </a:r>
            <a:r>
              <a:rPr lang="en-US" sz="1450" i="1" dirty="0"/>
              <a:t>) </a:t>
            </a:r>
            <a:r>
              <a:rPr lang="en-US" sz="1450" i="1" dirty="0" err="1"/>
              <a:t>Ernakulam</a:t>
            </a:r>
            <a:r>
              <a:rPr lang="en-US" sz="1450" i="1" dirty="0"/>
              <a:t> vs. </a:t>
            </a:r>
            <a:r>
              <a:rPr lang="en-US" sz="1450" b="1" i="1" dirty="0" err="1"/>
              <a:t>Advani</a:t>
            </a:r>
            <a:r>
              <a:rPr lang="en-US" sz="1450" b="1" i="1" dirty="0"/>
              <a:t> </a:t>
            </a:r>
            <a:r>
              <a:rPr lang="en-US" sz="1450" b="1" i="1" dirty="0" err="1"/>
              <a:t>Oerlicon</a:t>
            </a:r>
            <a:r>
              <a:rPr lang="en-US" sz="1450" b="1" i="1" dirty="0"/>
              <a:t> </a:t>
            </a:r>
            <a:r>
              <a:rPr lang="en-US" sz="1450" i="1" dirty="0"/>
              <a:t>Pvt. Ltd</a:t>
            </a:r>
            <a:r>
              <a:rPr lang="en-US" sz="1450" i="1" dirty="0" smtClean="0"/>
              <a:t>. (</a:t>
            </a:r>
            <a:r>
              <a:rPr lang="en-US" sz="1450" i="1" dirty="0"/>
              <a:t>45 STC 32)(SC</a:t>
            </a:r>
            <a:r>
              <a:rPr lang="en-US" sz="1450" i="1" dirty="0" smtClean="0"/>
              <a:t>) and</a:t>
            </a:r>
          </a:p>
          <a:p>
            <a:pPr algn="just"/>
            <a:endParaRPr lang="en-US" sz="1450" i="1" dirty="0" smtClean="0"/>
          </a:p>
          <a:p>
            <a:pPr algn="just"/>
            <a:r>
              <a:rPr lang="en-US" sz="1450" b="1" i="1" dirty="0" smtClean="0"/>
              <a:t>Quantity discount </a:t>
            </a:r>
            <a:r>
              <a:rPr lang="en-US" sz="1450" i="1" dirty="0" smtClean="0"/>
              <a:t>given at the end of period as per contact of sale is allowable deduction from sale price (</a:t>
            </a:r>
            <a:r>
              <a:rPr lang="en-US" sz="1450" b="1" i="1" dirty="0" smtClean="0"/>
              <a:t>Motor </a:t>
            </a:r>
            <a:r>
              <a:rPr lang="en-US" sz="1450" b="1" i="1" dirty="0"/>
              <a:t>Industries Co. </a:t>
            </a:r>
            <a:r>
              <a:rPr lang="en-US" sz="1450" i="1" dirty="0"/>
              <a:t>53 STC 48 – SC)</a:t>
            </a:r>
          </a:p>
          <a:p>
            <a:pPr algn="just"/>
            <a:endParaRPr lang="en-US" sz="1450" i="1" dirty="0" smtClean="0"/>
          </a:p>
          <a:p>
            <a:pPr algn="just"/>
            <a:r>
              <a:rPr lang="en-US" sz="1450" b="1" i="1" dirty="0" smtClean="0"/>
              <a:t>Turnover discount </a:t>
            </a:r>
            <a:r>
              <a:rPr lang="en-US" sz="1450" i="1" dirty="0" smtClean="0"/>
              <a:t>is allowable being pre sales contract [DCCT </a:t>
            </a:r>
            <a:r>
              <a:rPr lang="en-US" sz="1450" i="1" dirty="0"/>
              <a:t>vs. </a:t>
            </a:r>
            <a:r>
              <a:rPr lang="en-US" sz="1450" b="1" i="1" dirty="0"/>
              <a:t>MRF Ltd. </a:t>
            </a:r>
            <a:r>
              <a:rPr lang="en-US" sz="1450" i="1" dirty="0"/>
              <a:t>(2008) 14 VST </a:t>
            </a:r>
            <a:r>
              <a:rPr lang="en-US" sz="1450" i="1" dirty="0" smtClean="0"/>
              <a:t>124 (WBTT)]</a:t>
            </a:r>
          </a:p>
          <a:p>
            <a:pPr algn="just"/>
            <a:endParaRPr lang="en-US" sz="1450" i="1" dirty="0"/>
          </a:p>
          <a:p>
            <a:pPr algn="just"/>
            <a:r>
              <a:rPr lang="en-US" sz="1450" b="1" i="1" dirty="0" smtClean="0"/>
              <a:t>Service discount </a:t>
            </a:r>
            <a:r>
              <a:rPr lang="en-US" sz="1450" i="1" dirty="0" smtClean="0"/>
              <a:t>to esteemed customer known before sales hence allowable as deduction (</a:t>
            </a:r>
            <a:r>
              <a:rPr lang="en-US" sz="1450" i="1" dirty="0" err="1" smtClean="0"/>
              <a:t>Ernakulam</a:t>
            </a:r>
            <a:r>
              <a:rPr lang="en-US" sz="1450" i="1" dirty="0" smtClean="0"/>
              <a:t> </a:t>
            </a:r>
            <a:r>
              <a:rPr lang="en-US" sz="1450" i="1" dirty="0"/>
              <a:t>vs. </a:t>
            </a:r>
            <a:r>
              <a:rPr lang="en-US" sz="1450" b="1" i="1" dirty="0"/>
              <a:t>Motor Industries Co.</a:t>
            </a:r>
            <a:r>
              <a:rPr lang="en-US" sz="1450" i="1" dirty="0"/>
              <a:t> </a:t>
            </a:r>
            <a:r>
              <a:rPr lang="en-US" sz="1450" i="1" dirty="0" smtClean="0"/>
              <a:t>50 STC </a:t>
            </a:r>
            <a:r>
              <a:rPr lang="en-US" sz="1450" i="1" dirty="0"/>
              <a:t>48 – SC</a:t>
            </a:r>
            <a:r>
              <a:rPr lang="en-US" sz="1450" i="1" dirty="0" smtClean="0"/>
              <a:t>)</a:t>
            </a:r>
          </a:p>
          <a:p>
            <a:pPr algn="just"/>
            <a:endParaRPr lang="en-US" sz="1450" i="1" dirty="0"/>
          </a:p>
          <a:p>
            <a:pPr algn="just"/>
            <a:r>
              <a:rPr lang="en-US" sz="1450" b="1" i="1" dirty="0" smtClean="0"/>
              <a:t>Cash discount or spot discount</a:t>
            </a:r>
            <a:r>
              <a:rPr lang="en-US" sz="1450" i="1" dirty="0" smtClean="0"/>
              <a:t> on vehicle sale without pre agreement is allowable deduction from sale price being the price paid for sale is important. </a:t>
            </a:r>
            <a:r>
              <a:rPr lang="en-US" sz="1450" i="1" dirty="0"/>
              <a:t>MSTT Judgment in case of </a:t>
            </a:r>
            <a:r>
              <a:rPr lang="en-US" sz="1450" b="1" i="1" dirty="0" smtClean="0"/>
              <a:t>M/s. Automotive </a:t>
            </a:r>
            <a:r>
              <a:rPr lang="en-US" sz="1450" b="1" i="1" dirty="0"/>
              <a:t>Manufacturers Pvt. Ltd</a:t>
            </a:r>
            <a:r>
              <a:rPr lang="en-US" sz="1450" i="1" dirty="0"/>
              <a:t>. (S. A. </a:t>
            </a:r>
            <a:r>
              <a:rPr lang="en-US" sz="1450" i="1" dirty="0" smtClean="0"/>
              <a:t>No. 1385 </a:t>
            </a:r>
            <a:r>
              <a:rPr lang="en-US" sz="1450" i="1" dirty="0"/>
              <a:t>of 2004 decided on 2-9-2008)</a:t>
            </a:r>
            <a:endParaRPr lang="en-US" sz="145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26</a:t>
            </a:fld>
            <a:endParaRPr lang="en-US" dirty="0"/>
          </a:p>
        </p:txBody>
      </p:sp>
    </p:spTree>
    <p:extLst>
      <p:ext uri="{BB962C8B-B14F-4D97-AF65-F5344CB8AC3E}">
        <p14:creationId xmlns:p14="http://schemas.microsoft.com/office/powerpoint/2010/main" val="13123712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69632"/>
            <a:ext cx="8229600" cy="1143000"/>
          </a:xfrm>
        </p:spPr>
        <p:style>
          <a:lnRef idx="0">
            <a:schemeClr val="accent5"/>
          </a:lnRef>
          <a:fillRef idx="3">
            <a:schemeClr val="accent5"/>
          </a:fillRef>
          <a:effectRef idx="3">
            <a:schemeClr val="accent5"/>
          </a:effectRef>
          <a:fontRef idx="minor">
            <a:schemeClr val="lt1"/>
          </a:fontRef>
        </p:style>
        <p:txBody>
          <a:bodyPr>
            <a:noAutofit/>
          </a:bodyPr>
          <a:lstStyle/>
          <a:p>
            <a:pPr algn="ctr"/>
            <a:r>
              <a:rPr lang="en-US" sz="2800" b="1" dirty="0" smtClean="0"/>
              <a:t>Manufacturer- </a:t>
            </a:r>
            <a:r>
              <a:rPr lang="en-US" sz="2800" b="1" dirty="0"/>
              <a:t>specific issues in </a:t>
            </a:r>
            <a:r>
              <a:rPr lang="en-US" sz="2800" b="1" dirty="0" smtClean="0"/>
              <a:t>Sales-</a:t>
            </a:r>
            <a:br>
              <a:rPr lang="en-US" sz="2800" b="1" dirty="0" smtClean="0"/>
            </a:br>
            <a:r>
              <a:rPr lang="en-US" sz="2700" b="1" dirty="0" smtClean="0"/>
              <a:t>Goods return</a:t>
            </a:r>
            <a:endParaRPr lang="en-US" sz="2700" dirty="0"/>
          </a:p>
        </p:txBody>
      </p:sp>
      <p:sp>
        <p:nvSpPr>
          <p:cNvPr id="5" name="Content Placeholder 2"/>
          <p:cNvSpPr>
            <a:spLocks noGrp="1"/>
          </p:cNvSpPr>
          <p:nvPr>
            <p:ph idx="1"/>
          </p:nvPr>
        </p:nvSpPr>
        <p:spPr>
          <a:xfrm>
            <a:off x="609600" y="1596413"/>
            <a:ext cx="8229600" cy="5032987"/>
          </a:xfrm>
        </p:spPr>
        <p:txBody>
          <a:bodyPr>
            <a:noAutofit/>
          </a:bodyPr>
          <a:lstStyle/>
          <a:p>
            <a:r>
              <a:rPr lang="en-US" sz="1400" b="1" dirty="0" smtClean="0"/>
              <a:t>Following tests of section 8A of CST Act are also applicable to MVAT under rule 3:</a:t>
            </a:r>
          </a:p>
          <a:p>
            <a:endParaRPr lang="en-US" sz="1400" dirty="0" smtClean="0"/>
          </a:p>
          <a:p>
            <a:pPr algn="just"/>
            <a:r>
              <a:rPr lang="en-US" sz="1400" dirty="0" smtClean="0"/>
              <a:t>(i</a:t>
            </a:r>
            <a:r>
              <a:rPr lang="en-US" sz="1400" dirty="0"/>
              <a:t>) </a:t>
            </a:r>
            <a:r>
              <a:rPr lang="en-US" sz="1400" dirty="0" smtClean="0"/>
              <a:t>that within </a:t>
            </a:r>
            <a:r>
              <a:rPr lang="en-US" sz="1400" dirty="0"/>
              <a:t>a period of six months from the </a:t>
            </a:r>
            <a:r>
              <a:rPr lang="en-US" sz="1400" b="1" u="sng" dirty="0" smtClean="0"/>
              <a:t>date of </a:t>
            </a:r>
            <a:r>
              <a:rPr lang="en-US" sz="1400" b="1" u="sng" dirty="0"/>
              <a:t>delivery of the goods,</a:t>
            </a:r>
            <a:r>
              <a:rPr lang="en-US" sz="1400" dirty="0"/>
              <a:t> the goods must </a:t>
            </a:r>
            <a:r>
              <a:rPr lang="en-US" sz="1400" dirty="0" smtClean="0"/>
              <a:t>be returned </a:t>
            </a:r>
            <a:r>
              <a:rPr lang="en-US" sz="1400" dirty="0"/>
              <a:t>to the dealer; </a:t>
            </a:r>
            <a:r>
              <a:rPr lang="en-US" sz="1400" dirty="0" smtClean="0"/>
              <a:t> </a:t>
            </a:r>
            <a:r>
              <a:rPr lang="en-US" sz="1400" b="1" dirty="0" smtClean="0"/>
              <a:t>(Not from date of invoice)</a:t>
            </a:r>
          </a:p>
          <a:p>
            <a:pPr algn="just"/>
            <a:endParaRPr lang="en-US" sz="1400" dirty="0" smtClean="0"/>
          </a:p>
          <a:p>
            <a:pPr algn="just"/>
            <a:r>
              <a:rPr lang="en-US" sz="1400" dirty="0" smtClean="0"/>
              <a:t>(</a:t>
            </a:r>
            <a:r>
              <a:rPr lang="en-US" sz="1400" dirty="0"/>
              <a:t>ii) that </a:t>
            </a:r>
            <a:r>
              <a:rPr lang="en-US" sz="1400" dirty="0" smtClean="0"/>
              <a:t>satisfactory evidence </a:t>
            </a:r>
            <a:r>
              <a:rPr lang="en-US" sz="1400" dirty="0"/>
              <a:t>of such return of the goods </a:t>
            </a:r>
            <a:r>
              <a:rPr lang="en-US" sz="1400" dirty="0" smtClean="0"/>
              <a:t>must be </a:t>
            </a:r>
            <a:r>
              <a:rPr lang="en-US" sz="1400" dirty="0"/>
              <a:t>furnished before the assessing </a:t>
            </a:r>
            <a:r>
              <a:rPr lang="en-US" sz="1400" dirty="0" smtClean="0"/>
              <a:t>authority; and </a:t>
            </a:r>
          </a:p>
          <a:p>
            <a:pPr algn="just"/>
            <a:endParaRPr lang="en-US" sz="1400" dirty="0" smtClean="0"/>
          </a:p>
          <a:p>
            <a:pPr algn="just"/>
            <a:r>
              <a:rPr lang="en-US" sz="1400" dirty="0" smtClean="0"/>
              <a:t>(</a:t>
            </a:r>
            <a:r>
              <a:rPr lang="en-US" sz="1400" dirty="0"/>
              <a:t>iii) that the refund or adjustment </a:t>
            </a:r>
            <a:r>
              <a:rPr lang="en-US" sz="1400" dirty="0" smtClean="0"/>
              <a:t>on account </a:t>
            </a:r>
            <a:r>
              <a:rPr lang="en-US" sz="1400" dirty="0"/>
              <a:t>of the sale price must also have </a:t>
            </a:r>
            <a:r>
              <a:rPr lang="en-US" sz="1400" dirty="0" smtClean="0"/>
              <a:t>been made </a:t>
            </a:r>
            <a:r>
              <a:rPr lang="en-US" sz="1400" dirty="0"/>
              <a:t>and the evidence to that effect must </a:t>
            </a:r>
            <a:r>
              <a:rPr lang="en-US" sz="1400" dirty="0" smtClean="0"/>
              <a:t>be produced </a:t>
            </a:r>
            <a:r>
              <a:rPr lang="en-US" sz="1400" dirty="0"/>
              <a:t>before the authority competent </a:t>
            </a:r>
            <a:r>
              <a:rPr lang="en-US" sz="1400" dirty="0" smtClean="0"/>
              <a:t>who is </a:t>
            </a:r>
            <a:r>
              <a:rPr lang="en-US" sz="1400" dirty="0"/>
              <a:t>assessing the dealer</a:t>
            </a:r>
            <a:r>
              <a:rPr lang="en-US" sz="1400" dirty="0" smtClean="0"/>
              <a:t>.</a:t>
            </a:r>
          </a:p>
          <a:p>
            <a:pPr marL="68580" indent="0" algn="just">
              <a:buNone/>
            </a:pPr>
            <a:endParaRPr lang="en-US" sz="1400" dirty="0"/>
          </a:p>
          <a:p>
            <a:pPr algn="just"/>
            <a:r>
              <a:rPr lang="en-US" sz="1400" b="1" dirty="0" smtClean="0"/>
              <a:t>Whether physical delivery of goods returns to original place from where sales happened is prerequisite? Issues in OMS sales ?</a:t>
            </a:r>
          </a:p>
          <a:p>
            <a:r>
              <a:rPr lang="en-US" sz="1400" b="1" i="1" dirty="0" smtClean="0"/>
              <a:t>Madras </a:t>
            </a:r>
            <a:r>
              <a:rPr lang="en-US" sz="1400" b="1" i="1" dirty="0"/>
              <a:t>Petro-</a:t>
            </a:r>
            <a:r>
              <a:rPr lang="en-US" sz="1400" b="1" i="1" dirty="0" err="1"/>
              <a:t>Chem</a:t>
            </a:r>
            <a:r>
              <a:rPr lang="en-US" sz="1400" b="1" i="1" dirty="0"/>
              <a:t> </a:t>
            </a:r>
            <a:r>
              <a:rPr lang="en-US" sz="1400" i="1" dirty="0"/>
              <a:t>Ltd. vs. State of Tamil </a:t>
            </a:r>
            <a:r>
              <a:rPr lang="en-US" sz="1400" i="1" dirty="0" smtClean="0"/>
              <a:t>Nadu (109 </a:t>
            </a:r>
            <a:r>
              <a:rPr lang="en-US" sz="1400" i="1" dirty="0"/>
              <a:t>STC 233) (Mad</a:t>
            </a:r>
            <a:r>
              <a:rPr lang="en-US" sz="1400" i="1" dirty="0" smtClean="0"/>
              <a:t>.) case may be referred.</a:t>
            </a:r>
          </a:p>
          <a:p>
            <a:endParaRPr lang="en-US" sz="1400" dirty="0"/>
          </a:p>
          <a:p>
            <a:r>
              <a:rPr lang="en-US" sz="1400" b="1" i="1" dirty="0" smtClean="0"/>
              <a:t>Credit </a:t>
            </a:r>
            <a:r>
              <a:rPr lang="en-US" sz="1400" b="1" i="1" dirty="0"/>
              <a:t>Notes or Debit Notes u/s 63(5) &amp; (6) will effect GTO of sales only when Tax is shown separately and </a:t>
            </a:r>
            <a:r>
              <a:rPr lang="en-US" sz="1400" b="1" i="1" dirty="0" smtClean="0"/>
              <a:t>effect in </a:t>
            </a:r>
            <a:r>
              <a:rPr lang="en-US" sz="1400" b="1" i="1" dirty="0"/>
              <a:t>the period when they are booked</a:t>
            </a:r>
            <a:r>
              <a:rPr lang="en-US" sz="1400" b="1" i="1" dirty="0" smtClean="0"/>
              <a:t>.</a:t>
            </a:r>
          </a:p>
          <a:p>
            <a:endParaRPr lang="en-US" sz="1400" b="1" i="1" dirty="0"/>
          </a:p>
          <a:p>
            <a:pPr algn="just"/>
            <a:r>
              <a:rPr lang="en-US" sz="1400" dirty="0" smtClean="0"/>
              <a:t>If the goods are </a:t>
            </a:r>
            <a:r>
              <a:rPr lang="en-US" sz="1400" b="1" dirty="0" smtClean="0"/>
              <a:t>rejected by the buyer where the sale was not complete</a:t>
            </a:r>
            <a:r>
              <a:rPr lang="en-US" sz="1400" dirty="0" smtClean="0"/>
              <a:t>, the deduction for the said rejection will be allowed even if it is returned after the period of six months.</a:t>
            </a:r>
            <a:r>
              <a:rPr lang="en-US" sz="1400" i="1" dirty="0"/>
              <a:t> </a:t>
            </a:r>
            <a:r>
              <a:rPr lang="en-US" sz="1400" b="1" i="1" dirty="0"/>
              <a:t>Metal Alloy Co. Pvt. Ltd</a:t>
            </a:r>
            <a:r>
              <a:rPr lang="en-US" sz="1400" i="1" dirty="0"/>
              <a:t>. (</a:t>
            </a:r>
            <a:r>
              <a:rPr lang="en-US" sz="1400" i="1" dirty="0" smtClean="0"/>
              <a:t>39 STC-404</a:t>
            </a:r>
            <a:r>
              <a:rPr lang="en-US" sz="1400" i="1" dirty="0"/>
              <a:t>)</a:t>
            </a:r>
            <a:endParaRPr lang="en-US" sz="14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27</a:t>
            </a:fld>
            <a:endParaRPr lang="en-US" dirty="0"/>
          </a:p>
        </p:txBody>
      </p:sp>
    </p:spTree>
    <p:extLst>
      <p:ext uri="{BB962C8B-B14F-4D97-AF65-F5344CB8AC3E}">
        <p14:creationId xmlns:p14="http://schemas.microsoft.com/office/powerpoint/2010/main" val="9151810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9632"/>
            <a:ext cx="8229600" cy="1101968"/>
          </a:xfrm>
        </p:spPr>
        <p:style>
          <a:lnRef idx="0">
            <a:schemeClr val="accent5"/>
          </a:lnRef>
          <a:fillRef idx="3">
            <a:schemeClr val="accent5"/>
          </a:fillRef>
          <a:effectRef idx="3">
            <a:schemeClr val="accent5"/>
          </a:effectRef>
          <a:fontRef idx="minor">
            <a:schemeClr val="lt1"/>
          </a:fontRef>
        </p:style>
        <p:txBody>
          <a:bodyPr>
            <a:noAutofit/>
          </a:bodyPr>
          <a:lstStyle/>
          <a:p>
            <a:pPr algn="ctr"/>
            <a:r>
              <a:rPr lang="en-US" sz="2400" b="1" dirty="0" smtClean="0"/>
              <a:t>Manufacturer- </a:t>
            </a:r>
            <a:r>
              <a:rPr lang="en-US" sz="2400" b="1" dirty="0"/>
              <a:t>specific issues in </a:t>
            </a:r>
            <a:r>
              <a:rPr lang="en-US" sz="2400" b="1" dirty="0" smtClean="0"/>
              <a:t>Sales-</a:t>
            </a:r>
            <a:br>
              <a:rPr lang="en-US" sz="2400" b="1" dirty="0" smtClean="0"/>
            </a:br>
            <a:r>
              <a:rPr lang="en-US" sz="2400" b="1" dirty="0" smtClean="0"/>
              <a:t>Deposits</a:t>
            </a:r>
            <a:endParaRPr lang="en-US" sz="2400" dirty="0"/>
          </a:p>
        </p:txBody>
      </p:sp>
      <p:sp>
        <p:nvSpPr>
          <p:cNvPr id="4" name="Content Placeholder 2"/>
          <p:cNvSpPr>
            <a:spLocks noGrp="1"/>
          </p:cNvSpPr>
          <p:nvPr>
            <p:ph idx="1"/>
          </p:nvPr>
        </p:nvSpPr>
        <p:spPr>
          <a:xfrm>
            <a:off x="609600" y="1600200"/>
            <a:ext cx="8229600" cy="5029200"/>
          </a:xfrm>
        </p:spPr>
        <p:txBody>
          <a:bodyPr>
            <a:normAutofit fontScale="55000" lnSpcReduction="20000"/>
          </a:bodyPr>
          <a:lstStyle/>
          <a:p>
            <a:r>
              <a:rPr lang="en-US" b="1" dirty="0" smtClean="0"/>
              <a:t>U/s 2(25) deposits will become part of sale price:</a:t>
            </a:r>
          </a:p>
          <a:p>
            <a:pPr marL="68580" indent="0">
              <a:buNone/>
            </a:pPr>
            <a:endParaRPr lang="en-US" dirty="0" smtClean="0"/>
          </a:p>
          <a:p>
            <a:r>
              <a:rPr lang="en-US" dirty="0" smtClean="0"/>
              <a:t>whether refunded or not,</a:t>
            </a:r>
          </a:p>
          <a:p>
            <a:r>
              <a:rPr lang="en-US" dirty="0"/>
              <a:t>w</a:t>
            </a:r>
            <a:r>
              <a:rPr lang="en-US" dirty="0" smtClean="0"/>
              <a:t>hether separate agreement or not,</a:t>
            </a:r>
          </a:p>
          <a:p>
            <a:r>
              <a:rPr lang="en-US" b="1" dirty="0" smtClean="0"/>
              <a:t>In connection or incidental or ancillary to said sale of goods,</a:t>
            </a:r>
          </a:p>
          <a:p>
            <a:endParaRPr lang="en-US" dirty="0"/>
          </a:p>
          <a:p>
            <a:pPr algn="just"/>
            <a:r>
              <a:rPr lang="en-US" dirty="0"/>
              <a:t>Deposits collected for bottles </a:t>
            </a:r>
            <a:r>
              <a:rPr lang="en-US" dirty="0" smtClean="0"/>
              <a:t>and crates </a:t>
            </a:r>
            <a:r>
              <a:rPr lang="en-US" dirty="0"/>
              <a:t>in which liquor was sold and </a:t>
            </a:r>
            <a:r>
              <a:rPr lang="en-US" dirty="0" smtClean="0"/>
              <a:t>returned</a:t>
            </a:r>
            <a:r>
              <a:rPr lang="en-US" dirty="0"/>
              <a:t> </a:t>
            </a:r>
            <a:r>
              <a:rPr lang="en-US" dirty="0" smtClean="0"/>
              <a:t>ultimately </a:t>
            </a:r>
            <a:r>
              <a:rPr lang="en-US" dirty="0"/>
              <a:t>do not form part of sale </a:t>
            </a:r>
            <a:r>
              <a:rPr lang="en-US" dirty="0" smtClean="0"/>
              <a:t>price </a:t>
            </a:r>
            <a:r>
              <a:rPr lang="en-US" i="1" dirty="0" smtClean="0"/>
              <a:t>(</a:t>
            </a:r>
            <a:r>
              <a:rPr lang="en-US" b="1" i="1" dirty="0" smtClean="0"/>
              <a:t>Mysore </a:t>
            </a:r>
            <a:r>
              <a:rPr lang="en-US" b="1" i="1" dirty="0"/>
              <a:t>Breweries Ltd</a:t>
            </a:r>
            <a:r>
              <a:rPr lang="en-US" i="1" dirty="0"/>
              <a:t>. – 109 STC 345 – SC</a:t>
            </a:r>
            <a:r>
              <a:rPr lang="en-US" i="1" dirty="0" smtClean="0"/>
              <a:t>)</a:t>
            </a:r>
          </a:p>
          <a:p>
            <a:endParaRPr lang="en-US" dirty="0"/>
          </a:p>
          <a:p>
            <a:pPr algn="just"/>
            <a:r>
              <a:rPr lang="en-US" dirty="0" smtClean="0"/>
              <a:t>Deduction from GTO of sales allowable for deposit only when returned within six months. The ratio of goods return applies to some extend here also.</a:t>
            </a:r>
          </a:p>
          <a:p>
            <a:pPr algn="just"/>
            <a:endParaRPr lang="en-US" dirty="0"/>
          </a:p>
          <a:p>
            <a:pPr algn="just"/>
            <a:r>
              <a:rPr lang="en-US" dirty="0"/>
              <a:t>Deposit obtained in ordinary course of business cannot be considered into Sales Price. </a:t>
            </a:r>
            <a:r>
              <a:rPr lang="en-US" b="1" i="1" dirty="0"/>
              <a:t>(Circular No. 10T of 1999 </a:t>
            </a:r>
            <a:r>
              <a:rPr lang="en-US" b="1" i="1" dirty="0" err="1"/>
              <a:t>dt.</a:t>
            </a:r>
            <a:r>
              <a:rPr lang="en-US" b="1" i="1" dirty="0"/>
              <a:t> 23-4-1999).</a:t>
            </a:r>
            <a:endParaRPr lang="en-US" b="1" dirty="0"/>
          </a:p>
          <a:p>
            <a:pPr algn="just"/>
            <a:endParaRPr lang="en-US" dirty="0" smtClean="0"/>
          </a:p>
          <a:p>
            <a:pPr algn="just"/>
            <a:r>
              <a:rPr lang="en-US" dirty="0" smtClean="0"/>
              <a:t>Credit </a:t>
            </a:r>
            <a:r>
              <a:rPr lang="en-US" dirty="0"/>
              <a:t>Notes or Debit Notes u/s 63(5) &amp; (6) will effect GTO of sales only when Tax is shown separately and </a:t>
            </a:r>
            <a:r>
              <a:rPr lang="en-US" dirty="0" smtClean="0"/>
              <a:t>effect in </a:t>
            </a:r>
            <a:r>
              <a:rPr lang="en-US" dirty="0"/>
              <a:t>the period when they are booked</a:t>
            </a:r>
            <a:r>
              <a:rPr lang="en-US" dirty="0" smtClean="0"/>
              <a:t>.</a:t>
            </a:r>
          </a:p>
          <a:p>
            <a:pPr algn="just"/>
            <a:endParaRPr lang="en-US" dirty="0"/>
          </a:p>
          <a:p>
            <a:pPr algn="just"/>
            <a:endParaRPr lang="en-US" dirty="0" smtClean="0"/>
          </a:p>
          <a:p>
            <a:endParaRPr lang="en-US" dirty="0"/>
          </a:p>
        </p:txBody>
      </p:sp>
      <p:sp>
        <p:nvSpPr>
          <p:cNvPr id="3" name="Slide Number Placeholder 2"/>
          <p:cNvSpPr>
            <a:spLocks noGrp="1"/>
          </p:cNvSpPr>
          <p:nvPr>
            <p:ph type="sldNum" sz="quarter" idx="12"/>
          </p:nvPr>
        </p:nvSpPr>
        <p:spPr/>
        <p:txBody>
          <a:bodyPr/>
          <a:lstStyle/>
          <a:p>
            <a:fld id="{33D6E5A2-EC83-451F-A719-9AC1370DD5CF}" type="slidenum">
              <a:rPr lang="en-US" smtClean="0"/>
              <a:pPr/>
              <a:t>28</a:t>
            </a:fld>
            <a:endParaRPr lang="en-US" dirty="0"/>
          </a:p>
        </p:txBody>
      </p:sp>
    </p:spTree>
    <p:extLst>
      <p:ext uri="{BB962C8B-B14F-4D97-AF65-F5344CB8AC3E}">
        <p14:creationId xmlns:p14="http://schemas.microsoft.com/office/powerpoint/2010/main" val="230592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69632"/>
            <a:ext cx="8229600" cy="1143000"/>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US" sz="2400" b="1" dirty="0" smtClean="0"/>
              <a:t>Manufacturer </a:t>
            </a:r>
            <a:r>
              <a:rPr lang="en-US" sz="2400" b="1" dirty="0"/>
              <a:t>specific issues in </a:t>
            </a:r>
            <a:r>
              <a:rPr lang="en-US" sz="2400" b="1" dirty="0" smtClean="0"/>
              <a:t>Sales- </a:t>
            </a:r>
            <a:br>
              <a:rPr lang="en-US" sz="2400" b="1" dirty="0" smtClean="0"/>
            </a:br>
            <a:r>
              <a:rPr lang="en-US" sz="2400" b="1" dirty="0" smtClean="0"/>
              <a:t>Rate </a:t>
            </a:r>
            <a:r>
              <a:rPr lang="en-US" sz="2400" b="1" dirty="0"/>
              <a:t>difference, inferior quality discount, breakages, short supply of goods, etc.</a:t>
            </a:r>
          </a:p>
        </p:txBody>
      </p:sp>
      <p:sp>
        <p:nvSpPr>
          <p:cNvPr id="5" name="Content Placeholder 2"/>
          <p:cNvSpPr>
            <a:spLocks noGrp="1"/>
          </p:cNvSpPr>
          <p:nvPr>
            <p:ph idx="1"/>
          </p:nvPr>
        </p:nvSpPr>
        <p:spPr>
          <a:xfrm>
            <a:off x="609600" y="1596413"/>
            <a:ext cx="8229600" cy="5032987"/>
          </a:xfrm>
        </p:spPr>
        <p:txBody>
          <a:bodyPr>
            <a:noAutofit/>
          </a:bodyPr>
          <a:lstStyle/>
          <a:p>
            <a:pPr algn="just"/>
            <a:r>
              <a:rPr lang="en-US" sz="1800" dirty="0" smtClean="0"/>
              <a:t>Were there is difference in </a:t>
            </a:r>
            <a:r>
              <a:rPr lang="en-US" sz="1800" b="1" dirty="0" smtClean="0"/>
              <a:t>agreed price and received price </a:t>
            </a:r>
            <a:r>
              <a:rPr lang="en-US" sz="1800" dirty="0" smtClean="0"/>
              <a:t> due to above events and payment is not received for and </a:t>
            </a:r>
          </a:p>
          <a:p>
            <a:pPr algn="just"/>
            <a:endParaRPr lang="en-US" sz="1800" dirty="0" smtClean="0"/>
          </a:p>
          <a:p>
            <a:pPr algn="just"/>
            <a:r>
              <a:rPr lang="en-US" sz="1800" dirty="0" smtClean="0"/>
              <a:t>debit </a:t>
            </a:r>
            <a:r>
              <a:rPr lang="en-US" sz="1800" dirty="0"/>
              <a:t>or credit notes </a:t>
            </a:r>
            <a:r>
              <a:rPr lang="en-US" sz="1800" dirty="0" smtClean="0"/>
              <a:t>passed in </a:t>
            </a:r>
            <a:r>
              <a:rPr lang="en-US" sz="1800" dirty="0"/>
              <a:t>the books of account specifying the </a:t>
            </a:r>
            <a:r>
              <a:rPr lang="en-US" sz="1800" dirty="0" smtClean="0"/>
              <a:t>tax components </a:t>
            </a:r>
            <a:r>
              <a:rPr lang="en-US" sz="1800" dirty="0"/>
              <a:t>separately for rate </a:t>
            </a:r>
            <a:r>
              <a:rPr lang="en-US" sz="1800" dirty="0" smtClean="0"/>
              <a:t>difference, inferior </a:t>
            </a:r>
            <a:r>
              <a:rPr lang="en-US" sz="1800" dirty="0"/>
              <a:t>quality discount, breakages, </a:t>
            </a:r>
            <a:r>
              <a:rPr lang="en-US" sz="1800" dirty="0" smtClean="0"/>
              <a:t>short supply </a:t>
            </a:r>
            <a:r>
              <a:rPr lang="en-US" sz="1800" dirty="0"/>
              <a:t>of goods, etc. shall be </a:t>
            </a:r>
            <a:r>
              <a:rPr lang="en-US" sz="1800" dirty="0" smtClean="0"/>
              <a:t>allowable. </a:t>
            </a:r>
            <a:r>
              <a:rPr lang="en-US" sz="1800" b="1" u="sng" dirty="0" smtClean="0"/>
              <a:t>The sales is not complete.</a:t>
            </a:r>
          </a:p>
          <a:p>
            <a:pPr algn="just"/>
            <a:endParaRPr lang="en-US" sz="1800" dirty="0" smtClean="0"/>
          </a:p>
          <a:p>
            <a:pPr algn="just"/>
            <a:r>
              <a:rPr lang="en-US" sz="1800" dirty="0" smtClean="0"/>
              <a:t>Time </a:t>
            </a:r>
            <a:r>
              <a:rPr lang="en-US" sz="1800" dirty="0"/>
              <a:t>limit of six months does not apply </a:t>
            </a:r>
            <a:r>
              <a:rPr lang="en-US" sz="1800" dirty="0" smtClean="0"/>
              <a:t>to such </a:t>
            </a:r>
            <a:r>
              <a:rPr lang="en-US" sz="1800" dirty="0"/>
              <a:t>debit or credit notes</a:t>
            </a:r>
            <a:r>
              <a:rPr lang="en-US" sz="1800" dirty="0" smtClean="0"/>
              <a:t>.</a:t>
            </a:r>
          </a:p>
          <a:p>
            <a:pPr algn="just"/>
            <a:endParaRPr lang="en-US" sz="1800" dirty="0" smtClean="0"/>
          </a:p>
          <a:p>
            <a:r>
              <a:rPr lang="en-US" sz="1800" i="1" dirty="0" smtClean="0"/>
              <a:t>Reference can be made </a:t>
            </a:r>
            <a:r>
              <a:rPr lang="en-US" sz="1800" b="1" i="1" dirty="0" smtClean="0"/>
              <a:t>to [</a:t>
            </a:r>
            <a:r>
              <a:rPr lang="en-US" sz="1800" b="1" i="1" dirty="0" err="1" smtClean="0"/>
              <a:t>Bojaraj</a:t>
            </a:r>
            <a:r>
              <a:rPr lang="en-US" sz="1800" b="1" i="1" dirty="0" smtClean="0"/>
              <a:t> </a:t>
            </a:r>
            <a:r>
              <a:rPr lang="en-US" sz="1800" b="1" i="1" dirty="0"/>
              <a:t>Textile Mills Ltd. </a:t>
            </a:r>
            <a:r>
              <a:rPr lang="en-US" sz="1800" i="1" dirty="0"/>
              <a:t>79 STC-82 </a:t>
            </a:r>
            <a:r>
              <a:rPr lang="en-US" sz="1800" i="1" dirty="0" smtClean="0"/>
              <a:t>Tamil Nadu </a:t>
            </a:r>
            <a:r>
              <a:rPr lang="en-US" sz="1800" i="1" dirty="0"/>
              <a:t>H.C</a:t>
            </a:r>
            <a:r>
              <a:rPr lang="en-US" sz="1800" i="1" dirty="0" smtClean="0"/>
              <a:t>.]</a:t>
            </a:r>
          </a:p>
          <a:p>
            <a:endParaRPr lang="en-US" sz="1800" i="1" dirty="0"/>
          </a:p>
          <a:p>
            <a:r>
              <a:rPr lang="en-US" sz="1800" b="1" i="1" dirty="0" smtClean="0"/>
              <a:t>Issue arise when deduction not allowable from sale price but credit/debit note shows tax separately as per section 63(5)?</a:t>
            </a:r>
          </a:p>
          <a:p>
            <a:endParaRPr lang="en-US" sz="1800" b="1" i="1" dirty="0" smtClean="0"/>
          </a:p>
          <a:p>
            <a:r>
              <a:rPr lang="en-US" sz="1800" b="1" i="1" dirty="0" smtClean="0"/>
              <a:t>Eligibility  is as per section 2.</a:t>
            </a:r>
          </a:p>
          <a:p>
            <a:r>
              <a:rPr lang="en-US" sz="1800" b="1" i="1" dirty="0" smtClean="0"/>
              <a:t>Method to claim is as per section 63.</a:t>
            </a:r>
            <a:endParaRPr lang="en-US" sz="1800" b="1"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29</a:t>
            </a:fld>
            <a:endParaRPr lang="en-US" dirty="0"/>
          </a:p>
        </p:txBody>
      </p:sp>
    </p:spTree>
    <p:extLst>
      <p:ext uri="{BB962C8B-B14F-4D97-AF65-F5344CB8AC3E}">
        <p14:creationId xmlns:p14="http://schemas.microsoft.com/office/powerpoint/2010/main" val="34740648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445085"/>
            <a:ext cx="8077200" cy="161231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ormAutofit fontScale="55000" lnSpcReduction="20000"/>
          </a:bodyPr>
          <a:lstStyle/>
          <a:p>
            <a:pPr algn="ctr"/>
            <a:r>
              <a:rPr lang="en-US" sz="7200" b="1" dirty="0" smtClean="0"/>
              <a:t>Its </a:t>
            </a:r>
            <a:r>
              <a:rPr lang="en-US" sz="7200" b="1" dirty="0"/>
              <a:t>time to </a:t>
            </a:r>
            <a:r>
              <a:rPr lang="en-US" sz="7200" b="1" dirty="0" smtClean="0"/>
              <a:t>REFRESH ourselves with </a:t>
            </a:r>
            <a:r>
              <a:rPr lang="en-US" sz="7200" b="1" dirty="0"/>
              <a:t>our own hands… keep up to date and tidy in practice</a:t>
            </a:r>
            <a:r>
              <a:rPr lang="en-US" sz="7200" b="1" dirty="0" smtClean="0"/>
              <a:t>, AND..,</a:t>
            </a:r>
            <a:r>
              <a:rPr lang="en-US" sz="7200" dirty="0" smtClean="0"/>
              <a:t>.</a:t>
            </a:r>
            <a:endParaRPr lang="en-US"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
        <p:nvSpPr>
          <p:cNvPr id="2" name="Slide Number Placeholder 1"/>
          <p:cNvSpPr>
            <a:spLocks noGrp="1"/>
          </p:cNvSpPr>
          <p:nvPr>
            <p:ph type="sldNum" sz="quarter" idx="12"/>
          </p:nvPr>
        </p:nvSpPr>
        <p:spPr/>
        <p:txBody>
          <a:bodyPr/>
          <a:lstStyle/>
          <a:p>
            <a:fld id="{33D6E5A2-EC83-451F-A719-9AC1370DD5CF}" type="slidenum">
              <a:rPr lang="en-US" smtClean="0"/>
              <a:pPr/>
              <a:t>3</a:t>
            </a:fld>
            <a:endParaRPr lang="en-US" dirty="0"/>
          </a:p>
        </p:txBody>
      </p:sp>
      <p:pic>
        <p:nvPicPr>
          <p:cNvPr id="5" name="Picture 2" descr="D:\My Documents\Power Points\Animated Clip Arts\j0283769[1].gif"/>
          <p:cNvPicPr>
            <a:picLocks noChangeAspect="1" noChangeArrowheads="1" noCrop="1"/>
          </p:cNvPicPr>
          <p:nvPr/>
        </p:nvPicPr>
        <p:blipFill>
          <a:blip r:embed="rId4"/>
          <a:srcRect/>
          <a:stretch>
            <a:fillRect/>
          </a:stretch>
        </p:blipFill>
        <p:spPr>
          <a:xfrm>
            <a:off x="2128043" y="2057400"/>
            <a:ext cx="4125913" cy="4418012"/>
          </a:xfrm>
          <a:prstGeom prst="rect">
            <a:avLst/>
          </a:prstGeom>
          <a:noFill/>
        </p:spPr>
      </p:pic>
    </p:spTree>
    <p:extLst>
      <p:ext uri="{BB962C8B-B14F-4D97-AF65-F5344CB8AC3E}">
        <p14:creationId xmlns:p14="http://schemas.microsoft.com/office/powerpoint/2010/main" val="3582408305"/>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69632"/>
            <a:ext cx="8229600" cy="1143000"/>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sz="2400" b="1" dirty="0" smtClean="0"/>
              <a:t>Manufacturer- Any other items</a:t>
            </a:r>
            <a:endParaRPr lang="en-US" sz="2400" dirty="0"/>
          </a:p>
        </p:txBody>
      </p:sp>
      <p:sp>
        <p:nvSpPr>
          <p:cNvPr id="5" name="Content Placeholder 2"/>
          <p:cNvSpPr>
            <a:spLocks noGrp="1"/>
          </p:cNvSpPr>
          <p:nvPr>
            <p:ph idx="1"/>
          </p:nvPr>
        </p:nvSpPr>
        <p:spPr>
          <a:xfrm>
            <a:off x="762000" y="1596413"/>
            <a:ext cx="8077200" cy="5032987"/>
          </a:xfrm>
        </p:spPr>
        <p:txBody>
          <a:bodyPr>
            <a:normAutofit fontScale="40000" lnSpcReduction="20000"/>
          </a:bodyPr>
          <a:lstStyle/>
          <a:p>
            <a:r>
              <a:rPr lang="en-US" dirty="0" smtClean="0"/>
              <a:t>Following are the tests:</a:t>
            </a:r>
            <a:endParaRPr lang="en-US" dirty="0"/>
          </a:p>
          <a:p>
            <a:r>
              <a:rPr lang="en-US" dirty="0" smtClean="0"/>
              <a:t>Pre sales v/s post sales?</a:t>
            </a:r>
          </a:p>
          <a:p>
            <a:r>
              <a:rPr lang="en-US" dirty="0" smtClean="0"/>
              <a:t>Pre agreed v/s post agreed?</a:t>
            </a:r>
          </a:p>
          <a:p>
            <a:endParaRPr lang="en-US" dirty="0" smtClean="0"/>
          </a:p>
          <a:p>
            <a:r>
              <a:rPr lang="en-US" dirty="0" smtClean="0"/>
              <a:t>Like Commission, Bad Debts, etc. are all expenses or post sales events.</a:t>
            </a:r>
          </a:p>
          <a:p>
            <a:endParaRPr lang="en-US" dirty="0" smtClean="0"/>
          </a:p>
          <a:p>
            <a:pPr algn="just"/>
            <a:r>
              <a:rPr lang="en-US" dirty="0" smtClean="0"/>
              <a:t>In case of Post Sales contract- Freight reimbursement- Actual collection v/s actual payment- excess collection may become part of sale price. </a:t>
            </a:r>
          </a:p>
          <a:p>
            <a:pPr algn="just"/>
            <a:endParaRPr lang="en-US" dirty="0"/>
          </a:p>
          <a:p>
            <a:pPr algn="just"/>
            <a:r>
              <a:rPr lang="en-US" dirty="0"/>
              <a:t>Sale of Fixed </a:t>
            </a:r>
            <a:r>
              <a:rPr lang="en-US" dirty="0" smtClean="0"/>
              <a:t>Assets is part of GTO of sales.</a:t>
            </a:r>
            <a:endParaRPr lang="en-US" dirty="0"/>
          </a:p>
          <a:p>
            <a:pPr algn="just"/>
            <a:endParaRPr lang="en-US" dirty="0"/>
          </a:p>
          <a:p>
            <a:pPr algn="just"/>
            <a:r>
              <a:rPr lang="en-US" b="1" dirty="0" smtClean="0"/>
              <a:t>Claim </a:t>
            </a:r>
            <a:r>
              <a:rPr lang="en-US" b="1" dirty="0"/>
              <a:t>Receipts from </a:t>
            </a:r>
            <a:r>
              <a:rPr lang="en-US" b="1" dirty="0" smtClean="0"/>
              <a:t>Railway or Transporter or Insurance </a:t>
            </a:r>
            <a:r>
              <a:rPr lang="en-US" b="1" dirty="0"/>
              <a:t>Companies for </a:t>
            </a:r>
            <a:r>
              <a:rPr lang="en-US" b="1" dirty="0" smtClean="0"/>
              <a:t>loss not part of sale price being no sale.</a:t>
            </a:r>
            <a:r>
              <a:rPr lang="it-IT" b="1" i="1" dirty="0" smtClean="0"/>
              <a:t> </a:t>
            </a:r>
            <a:r>
              <a:rPr lang="it-IT" b="1" i="1" dirty="0"/>
              <a:t>[Newton Chikhili Collieries Ltd. </a:t>
            </a:r>
            <a:r>
              <a:rPr lang="it-IT" b="1" i="1" dirty="0" smtClean="0"/>
              <a:t>3STC-243 </a:t>
            </a:r>
            <a:r>
              <a:rPr lang="en-US" b="1" i="1" dirty="0" smtClean="0"/>
              <a:t>MPHC]</a:t>
            </a:r>
          </a:p>
          <a:p>
            <a:pPr algn="just"/>
            <a:endParaRPr lang="en-US" b="1" i="1" dirty="0"/>
          </a:p>
          <a:p>
            <a:pPr algn="just"/>
            <a:r>
              <a:rPr lang="en-US" b="1" i="1" dirty="0" smtClean="0"/>
              <a:t>Free supply/Gift  is not a sale, since valuable consideration is not there. </a:t>
            </a:r>
            <a:r>
              <a:rPr lang="en-US" b="1" dirty="0" smtClean="0"/>
              <a:t>Goods given free in form of quantity discount not taxable. </a:t>
            </a:r>
            <a:r>
              <a:rPr lang="en-US" b="1" dirty="0" err="1" smtClean="0"/>
              <a:t>Mapra</a:t>
            </a:r>
            <a:r>
              <a:rPr lang="en-US" b="1" dirty="0" smtClean="0"/>
              <a:t> Laboratories v. State of Bihar (2004) 135 STC 157 (Pat HC DB).</a:t>
            </a:r>
          </a:p>
          <a:p>
            <a:pPr algn="just"/>
            <a:endParaRPr lang="en-US" b="1" dirty="0"/>
          </a:p>
          <a:p>
            <a:pPr algn="just"/>
            <a:r>
              <a:rPr lang="en-US" b="1" dirty="0" smtClean="0"/>
              <a:t>Loan transaction is not sale. Same goods need not be returned. State of Tamil Nadu v. </a:t>
            </a:r>
            <a:r>
              <a:rPr lang="en-US" b="1" dirty="0" err="1" smtClean="0"/>
              <a:t>Pullicar</a:t>
            </a:r>
            <a:r>
              <a:rPr lang="en-US" b="1" dirty="0" smtClean="0"/>
              <a:t> Mills (2010) 4 GST 265.</a:t>
            </a:r>
          </a:p>
          <a:p>
            <a:pPr algn="just"/>
            <a:endParaRPr lang="en-US" b="1" dirty="0"/>
          </a:p>
          <a:p>
            <a:pPr algn="just"/>
            <a:r>
              <a:rPr lang="en-US" b="1" dirty="0" smtClean="0"/>
              <a:t>Transfer of goods to partner on dissolution of partnership is not a sale of goods. Synthetic Suppliers v. CST 20 VST 632 (</a:t>
            </a:r>
            <a:r>
              <a:rPr lang="en-US" b="1" dirty="0" err="1" smtClean="0"/>
              <a:t>Bom</a:t>
            </a:r>
            <a:r>
              <a:rPr lang="en-US" b="1" dirty="0" smtClean="0"/>
              <a:t> HC).</a:t>
            </a:r>
          </a:p>
          <a:p>
            <a:pPr algn="just"/>
            <a:endParaRPr lang="en-US" b="1" dirty="0"/>
          </a:p>
          <a:p>
            <a:pPr algn="just"/>
            <a:r>
              <a:rPr lang="en-US" b="1" dirty="0" smtClean="0"/>
              <a:t>Sale in Canteen to workmen is also taxable. Tata Iron V. State of Orissa (1975) 35 STC 195 (</a:t>
            </a:r>
            <a:r>
              <a:rPr lang="en-US" b="1" dirty="0" err="1" smtClean="0"/>
              <a:t>Ori</a:t>
            </a:r>
            <a:r>
              <a:rPr lang="en-US" b="1" dirty="0" smtClean="0"/>
              <a:t>).</a:t>
            </a:r>
          </a:p>
          <a:p>
            <a:pPr algn="just"/>
            <a:endParaRPr lang="en-US" b="1" dirty="0"/>
          </a:p>
          <a:p>
            <a:pPr algn="just"/>
            <a:r>
              <a:rPr lang="en-US" b="1" dirty="0" smtClean="0"/>
              <a:t>Taxation of Warranty to be checked.  Three methods adopted, cased to case approach required.</a:t>
            </a:r>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30</a:t>
            </a:fld>
            <a:endParaRPr lang="en-US" dirty="0"/>
          </a:p>
        </p:txBody>
      </p:sp>
    </p:spTree>
    <p:extLst>
      <p:ext uri="{BB962C8B-B14F-4D97-AF65-F5344CB8AC3E}">
        <p14:creationId xmlns:p14="http://schemas.microsoft.com/office/powerpoint/2010/main" val="2095757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US" dirty="0" smtClean="0"/>
              <a:t>Manufacturer – other issues of Setoff in MVAT Audit 704.</a:t>
            </a:r>
            <a:endParaRPr lang="en-US" dirty="0"/>
          </a:p>
        </p:txBody>
      </p:sp>
      <p:sp>
        <p:nvSpPr>
          <p:cNvPr id="3" name="Content Placeholder 2"/>
          <p:cNvSpPr>
            <a:spLocks noGrp="1"/>
          </p:cNvSpPr>
          <p:nvPr>
            <p:ph idx="1"/>
          </p:nvPr>
        </p:nvSpPr>
        <p:spPr>
          <a:xfrm>
            <a:off x="762000" y="1596413"/>
            <a:ext cx="8077200" cy="4956787"/>
          </a:xfrm>
        </p:spPr>
        <p:txBody>
          <a:bodyPr>
            <a:normAutofit fontScale="55000" lnSpcReduction="20000"/>
          </a:bodyPr>
          <a:lstStyle/>
          <a:p>
            <a:pPr algn="just"/>
            <a:r>
              <a:rPr lang="en-US" dirty="0" smtClean="0"/>
              <a:t>Taxable goods used as fuel- 3% retention u/r 53 (1).</a:t>
            </a:r>
          </a:p>
          <a:p>
            <a:pPr algn="just"/>
            <a:endParaRPr lang="en-US" dirty="0"/>
          </a:p>
          <a:p>
            <a:pPr algn="just"/>
            <a:r>
              <a:rPr lang="en-US" dirty="0" smtClean="0"/>
              <a:t>Manufacturer of taxable and tax free goods- effect on setoff calculations.2% retention u/r 53(2) (a).  </a:t>
            </a:r>
          </a:p>
          <a:p>
            <a:pPr algn="just"/>
            <a:endParaRPr lang="en-US" dirty="0" smtClean="0"/>
          </a:p>
          <a:p>
            <a:pPr algn="just"/>
            <a:r>
              <a:rPr lang="en-US" b="1" dirty="0" smtClean="0"/>
              <a:t>Goods like fuel, raw material, stores, consumables, packing material, etc. are relevant for setoff calculations. Rule  53(9) Corresponding Goods definition. </a:t>
            </a:r>
          </a:p>
          <a:p>
            <a:pPr algn="just"/>
            <a:endParaRPr lang="en-US" dirty="0"/>
          </a:p>
          <a:p>
            <a:pPr algn="just"/>
            <a:r>
              <a:rPr lang="en-US" dirty="0" smtClean="0"/>
              <a:t>Branch transfer ratio. 4% retention. u/r 53(3).</a:t>
            </a:r>
          </a:p>
          <a:p>
            <a:pPr algn="just"/>
            <a:endParaRPr lang="en-US" dirty="0" smtClean="0"/>
          </a:p>
          <a:p>
            <a:pPr algn="just"/>
            <a:r>
              <a:rPr lang="en-US" dirty="0" smtClean="0"/>
              <a:t>Treatment of Job works and its quantum for ratio for setoff.</a:t>
            </a:r>
          </a:p>
          <a:p>
            <a:pPr algn="just"/>
            <a:endParaRPr lang="en-US" dirty="0" smtClean="0"/>
          </a:p>
          <a:p>
            <a:pPr algn="just"/>
            <a:r>
              <a:rPr lang="en-US" dirty="0" smtClean="0"/>
              <a:t>U/r 52A “Setoff in respect of goods manufactured by Mega Units.”</a:t>
            </a:r>
          </a:p>
          <a:p>
            <a:pPr algn="just"/>
            <a:endParaRPr lang="en-US" dirty="0" smtClean="0"/>
          </a:p>
          <a:p>
            <a:pPr algn="just"/>
            <a:r>
              <a:rPr lang="en-US" dirty="0" smtClean="0"/>
              <a:t>Definition of Capital Assets- reference of Income tax – Plant and Machinery.</a:t>
            </a:r>
          </a:p>
          <a:p>
            <a:pPr algn="just"/>
            <a:endParaRPr lang="en-US" dirty="0"/>
          </a:p>
          <a:p>
            <a:pPr algn="just"/>
            <a:r>
              <a:rPr lang="en-US" dirty="0" smtClean="0"/>
              <a:t>CST declarations – C Form used in Manufacturing. ,etc.</a:t>
            </a:r>
          </a:p>
          <a:p>
            <a:pPr algn="just"/>
            <a:endParaRPr lang="en-US" dirty="0"/>
          </a:p>
          <a:p>
            <a:pPr algn="just"/>
            <a:endParaRPr lang="en-US" dirty="0" smtClean="0"/>
          </a:p>
          <a:p>
            <a:pPr algn="just"/>
            <a:endParaRPr lang="en-US" dirty="0" smtClean="0"/>
          </a:p>
          <a:p>
            <a:pPr algn="just"/>
            <a:endParaRPr lang="en-US" dirty="0"/>
          </a:p>
          <a:p>
            <a:pPr algn="just"/>
            <a:endParaRPr lang="en-US" dirty="0" smtClean="0"/>
          </a:p>
          <a:p>
            <a:pPr algn="just"/>
            <a:endParaRPr lang="en-US" dirty="0" smtClean="0"/>
          </a:p>
          <a:p>
            <a:pPr algn="just"/>
            <a:endParaRPr lang="en-US" dirty="0" smtClean="0"/>
          </a:p>
          <a:p>
            <a:pPr algn="just"/>
            <a:endParaRPr lang="en-US" dirty="0" smtClean="0"/>
          </a:p>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31</a:t>
            </a:fld>
            <a:endParaRPr lang="en-US" dirty="0"/>
          </a:p>
        </p:txBody>
      </p:sp>
    </p:spTree>
    <p:extLst>
      <p:ext uri="{BB962C8B-B14F-4D97-AF65-F5344CB8AC3E}">
        <p14:creationId xmlns:p14="http://schemas.microsoft.com/office/powerpoint/2010/main" val="22339225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ECC No under Excise. Part II.</a:t>
            </a:r>
          </a:p>
          <a:p>
            <a:endParaRPr lang="en-US" dirty="0" smtClean="0"/>
          </a:p>
          <a:p>
            <a:r>
              <a:rPr lang="en-US" dirty="0" smtClean="0"/>
              <a:t>Activity Code changes as per goods manufactured. Part II.</a:t>
            </a:r>
          </a:p>
          <a:p>
            <a:endParaRPr lang="en-US" dirty="0" smtClean="0"/>
          </a:p>
          <a:p>
            <a:r>
              <a:rPr lang="en-US" dirty="0" smtClean="0"/>
              <a:t>Schedule I,V and VI.</a:t>
            </a:r>
          </a:p>
          <a:p>
            <a:endParaRPr lang="en-US" dirty="0" smtClean="0"/>
          </a:p>
          <a:p>
            <a:r>
              <a:rPr lang="en-US" dirty="0" smtClean="0"/>
              <a:t>Annexure F: Ratio of Closing Stock of RM, etc.</a:t>
            </a:r>
          </a:p>
          <a:p>
            <a:endParaRPr lang="en-US" dirty="0" smtClean="0"/>
          </a:p>
          <a:p>
            <a:r>
              <a:rPr lang="en-US" dirty="0" smtClean="0"/>
              <a:t>Multistate trial balance in case of Multistate dealers.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32</a:t>
            </a:fld>
            <a:endParaRPr lang="en-US" dirty="0"/>
          </a:p>
        </p:txBody>
      </p:sp>
      <p:sp>
        <p:nvSpPr>
          <p:cNvPr id="5"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US" dirty="0" smtClean="0"/>
              <a:t>Manufacturer – Specific disclosers in MVAT Audit 704.</a:t>
            </a:r>
            <a:endParaRPr lang="en-US" dirty="0"/>
          </a:p>
        </p:txBody>
      </p:sp>
    </p:spTree>
    <p:extLst>
      <p:ext uri="{BB962C8B-B14F-4D97-AF65-F5344CB8AC3E}">
        <p14:creationId xmlns:p14="http://schemas.microsoft.com/office/powerpoint/2010/main" val="23590278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n-US" b="1" dirty="0" smtClean="0"/>
              <a:t>Manufacturer- PSI Unit</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Separate Chapter XIV for sections for taxation and administration of PSI unit holders.</a:t>
            </a:r>
          </a:p>
          <a:p>
            <a:pPr algn="just"/>
            <a:endParaRPr lang="en-US" dirty="0" smtClean="0"/>
          </a:p>
          <a:p>
            <a:pPr algn="just"/>
            <a:r>
              <a:rPr lang="en-US" dirty="0" smtClean="0"/>
              <a:t>From section 88 to 91.</a:t>
            </a:r>
          </a:p>
          <a:p>
            <a:pPr algn="just"/>
            <a:endParaRPr lang="en-US" dirty="0" smtClean="0"/>
          </a:p>
          <a:p>
            <a:pPr algn="just"/>
            <a:r>
              <a:rPr lang="en-US" dirty="0" smtClean="0"/>
              <a:t>Separate rules from 78 to 84.</a:t>
            </a:r>
          </a:p>
          <a:p>
            <a:pPr algn="just"/>
            <a:endParaRPr lang="en-US" dirty="0" smtClean="0"/>
          </a:p>
          <a:p>
            <a:r>
              <a:rPr lang="en-US" dirty="0" smtClean="0"/>
              <a:t>Schedule VI for Form 704 applicable.</a:t>
            </a:r>
          </a:p>
          <a:p>
            <a:endParaRPr lang="en-US" dirty="0"/>
          </a:p>
          <a:p>
            <a:r>
              <a:rPr lang="en-US" dirty="0" smtClean="0"/>
              <a:t>CQB calculations as per EC is the crux.</a:t>
            </a:r>
          </a:p>
          <a:p>
            <a:endParaRPr lang="en-US" dirty="0"/>
          </a:p>
          <a:p>
            <a:r>
              <a:rPr lang="en-US" dirty="0" smtClean="0"/>
              <a:t>Retention on fuel, tax free goods, branch transfer  is eligible for refund subject to reduction of CQB to that extent. U/s r 79(2).</a:t>
            </a:r>
          </a:p>
          <a:p>
            <a:endParaRPr lang="en-US" dirty="0"/>
          </a:p>
          <a:p>
            <a:r>
              <a:rPr lang="en-US" dirty="0" smtClean="0"/>
              <a:t>Special Rule 52A for allow ability of setoff </a:t>
            </a:r>
            <a:r>
              <a:rPr lang="en-US" dirty="0"/>
              <a:t> </a:t>
            </a:r>
            <a:r>
              <a:rPr lang="en-US" dirty="0" smtClean="0"/>
              <a:t>on sale of “goods manufactured by Mega Projects under PSI.”</a:t>
            </a:r>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33</a:t>
            </a:fld>
            <a:endParaRPr lang="en-US" dirty="0"/>
          </a:p>
        </p:txBody>
      </p:sp>
    </p:spTree>
    <p:extLst>
      <p:ext uri="{BB962C8B-B14F-4D97-AF65-F5344CB8AC3E}">
        <p14:creationId xmlns:p14="http://schemas.microsoft.com/office/powerpoint/2010/main" val="4186096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n-US" dirty="0" smtClean="0"/>
              <a:t>Reseller</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34</a:t>
            </a:fld>
            <a:endParaRPr lang="en-US" dirty="0"/>
          </a:p>
        </p:txBody>
      </p:sp>
      <p:pic>
        <p:nvPicPr>
          <p:cNvPr id="5" name="Picture 2"/>
          <p:cNvPicPr>
            <a:picLocks noGrp="1" noChangeAspect="1" noChangeArrowheads="1"/>
          </p:cNvPicPr>
          <p:nvPr>
            <p:ph idx="1"/>
          </p:nvPr>
        </p:nvPicPr>
        <p:blipFill>
          <a:blip r:embed="rId2"/>
          <a:srcRect/>
          <a:stretch>
            <a:fillRect/>
          </a:stretch>
        </p:blipFill>
        <p:spPr bwMode="auto">
          <a:xfrm>
            <a:off x="1295400" y="1676400"/>
            <a:ext cx="7391400" cy="4724400"/>
          </a:xfrm>
          <a:prstGeom prst="rect">
            <a:avLst/>
          </a:prstGeom>
          <a:noFill/>
          <a:ln w="9525">
            <a:noFill/>
            <a:miter lim="800000"/>
            <a:headEnd/>
            <a:tailEnd/>
          </a:ln>
          <a:effectLst/>
        </p:spPr>
      </p:pic>
    </p:spTree>
    <p:extLst>
      <p:ext uri="{BB962C8B-B14F-4D97-AF65-F5344CB8AC3E}">
        <p14:creationId xmlns:p14="http://schemas.microsoft.com/office/powerpoint/2010/main" val="36445925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n-US" dirty="0" smtClean="0"/>
              <a:t>2.Reseller</a:t>
            </a:r>
            <a:endParaRPr lang="en-US" dirty="0"/>
          </a:p>
        </p:txBody>
      </p:sp>
      <p:sp>
        <p:nvSpPr>
          <p:cNvPr id="3" name="Content Placeholder 2"/>
          <p:cNvSpPr>
            <a:spLocks noGrp="1"/>
          </p:cNvSpPr>
          <p:nvPr>
            <p:ph idx="1"/>
          </p:nvPr>
        </p:nvSpPr>
        <p:spPr/>
        <p:txBody>
          <a:bodyPr/>
          <a:lstStyle/>
          <a:p>
            <a:pPr algn="just"/>
            <a:r>
              <a:rPr lang="en-US" dirty="0" smtClean="0"/>
              <a:t>For the purpose of simplicity the issues are combined for following types of dealers in ‘reseller’ being transaction types are similar </a:t>
            </a:r>
            <a:r>
              <a:rPr lang="en-US" dirty="0" err="1" smtClean="0"/>
              <a:t>i.e</a:t>
            </a:r>
            <a:r>
              <a:rPr lang="en-US" dirty="0" smtClean="0"/>
              <a:t> trading of goods  :</a:t>
            </a:r>
          </a:p>
          <a:p>
            <a:r>
              <a:rPr lang="en-US" dirty="0" smtClean="0"/>
              <a:t>Whole seller,</a:t>
            </a:r>
          </a:p>
          <a:p>
            <a:r>
              <a:rPr lang="en-US" dirty="0" smtClean="0"/>
              <a:t>and</a:t>
            </a:r>
          </a:p>
          <a:p>
            <a:r>
              <a:rPr lang="en-US" dirty="0" smtClean="0"/>
              <a:t>Importer</a:t>
            </a:r>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35</a:t>
            </a:fld>
            <a:endParaRPr lang="en-US" dirty="0"/>
          </a:p>
        </p:txBody>
      </p:sp>
    </p:spTree>
    <p:extLst>
      <p:ext uri="{BB962C8B-B14F-4D97-AF65-F5344CB8AC3E}">
        <p14:creationId xmlns:p14="http://schemas.microsoft.com/office/powerpoint/2010/main" val="24444419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n-US" dirty="0" smtClean="0"/>
              <a:t>2. Reseller- definition of “resale”</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Who is a reseller?</a:t>
            </a:r>
          </a:p>
          <a:p>
            <a:pPr algn="just"/>
            <a:r>
              <a:rPr lang="en-US" dirty="0" smtClean="0"/>
              <a:t>U/s</a:t>
            </a:r>
            <a:r>
              <a:rPr lang="en-US" dirty="0"/>
              <a:t> </a:t>
            </a:r>
            <a:r>
              <a:rPr lang="en-US" dirty="0" smtClean="0"/>
              <a:t>2(22</a:t>
            </a:r>
            <a:r>
              <a:rPr lang="en-US" dirty="0"/>
              <a:t>)  </a:t>
            </a:r>
            <a:r>
              <a:rPr lang="en-US" dirty="0" smtClean="0"/>
              <a:t>”resale” </a:t>
            </a:r>
            <a:r>
              <a:rPr lang="en-US" dirty="0"/>
              <a:t>means a sale of purchased goods-</a:t>
            </a:r>
          </a:p>
          <a:p>
            <a:pPr algn="just"/>
            <a:r>
              <a:rPr lang="en-US" dirty="0"/>
              <a:t>(i)  in the same form in which they were purchased, or</a:t>
            </a:r>
          </a:p>
          <a:p>
            <a:pPr algn="just"/>
            <a:r>
              <a:rPr lang="en-US" dirty="0"/>
              <a:t>(ii) without doing anything to them which amounts to, or results in, a manufacture, and the word </a:t>
            </a:r>
            <a:r>
              <a:rPr lang="en-US" dirty="0" smtClean="0"/>
              <a:t>“resell” </a:t>
            </a:r>
            <a:r>
              <a:rPr lang="en-US" dirty="0"/>
              <a:t>shall be construed accordingly;</a:t>
            </a:r>
          </a:p>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36</a:t>
            </a:fld>
            <a:endParaRPr lang="en-US" dirty="0"/>
          </a:p>
        </p:txBody>
      </p:sp>
    </p:spTree>
    <p:extLst>
      <p:ext uri="{BB962C8B-B14F-4D97-AF65-F5344CB8AC3E}">
        <p14:creationId xmlns:p14="http://schemas.microsoft.com/office/powerpoint/2010/main" val="32656359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just"/>
            <a:r>
              <a:rPr lang="en-US" dirty="0" smtClean="0"/>
              <a:t>The issues and cases discussed for manufacturer on ‘Sale Price” are applicable to reseller. Like Freight Charges, Packing Charges, Discounts, Goods return, etc.</a:t>
            </a:r>
          </a:p>
          <a:p>
            <a:pPr algn="just"/>
            <a:endParaRPr lang="en-US" dirty="0" smtClean="0"/>
          </a:p>
          <a:p>
            <a:pPr algn="just"/>
            <a:r>
              <a:rPr lang="en-US" dirty="0" smtClean="0"/>
              <a:t>In case of reseller of Vehicles:</a:t>
            </a:r>
          </a:p>
          <a:p>
            <a:pPr algn="just"/>
            <a:r>
              <a:rPr lang="en-US" dirty="0" smtClean="0"/>
              <a:t>“It </a:t>
            </a:r>
            <a:r>
              <a:rPr lang="en-US" dirty="0"/>
              <a:t>was held that recovery of registration charges or insurance charges or handling charges etc., by the dealer for sale of motor vehicle, at the time of sale of such goods, does not form part of sale price</a:t>
            </a:r>
            <a:r>
              <a:rPr lang="en-US" dirty="0" smtClean="0"/>
              <a:t>.”</a:t>
            </a:r>
            <a:endParaRPr lang="en-US" dirty="0"/>
          </a:p>
          <a:p>
            <a:pPr marL="68580" indent="0" algn="just">
              <a:buNone/>
            </a:pPr>
            <a:r>
              <a:rPr lang="en-US" i="1" dirty="0"/>
              <a:t> </a:t>
            </a:r>
            <a:r>
              <a:rPr lang="en-US" i="1" dirty="0" smtClean="0"/>
              <a:t>  </a:t>
            </a:r>
            <a:r>
              <a:rPr lang="en-US" b="1" i="1" dirty="0" smtClean="0"/>
              <a:t>(</a:t>
            </a:r>
            <a:r>
              <a:rPr lang="en-US" b="1" i="1" dirty="0" err="1"/>
              <a:t>Sehgal</a:t>
            </a:r>
            <a:r>
              <a:rPr lang="en-US" b="1" i="1" dirty="0"/>
              <a:t> </a:t>
            </a:r>
            <a:r>
              <a:rPr lang="en-US" b="1" i="1" dirty="0" err="1"/>
              <a:t>Autoriders</a:t>
            </a:r>
            <a:r>
              <a:rPr lang="en-US" b="1" i="1" dirty="0"/>
              <a:t> Pvt. Ltd.</a:t>
            </a:r>
            <a:r>
              <a:rPr lang="en-US" i="1" dirty="0"/>
              <a:t> [2011] 43 VST 398 (</a:t>
            </a:r>
            <a:r>
              <a:rPr lang="en-US" i="1" dirty="0" err="1"/>
              <a:t>Bom</a:t>
            </a:r>
            <a:r>
              <a:rPr lang="en-US" i="1" dirty="0" smtClean="0"/>
              <a:t>))</a:t>
            </a:r>
          </a:p>
          <a:p>
            <a:pPr marL="68580" indent="0" algn="just">
              <a:buNone/>
            </a:pPr>
            <a:endParaRPr lang="en-US" i="1" dirty="0"/>
          </a:p>
          <a:p>
            <a:pPr marL="68580" indent="0" algn="just">
              <a:buNone/>
            </a:pPr>
            <a:r>
              <a:rPr lang="en-US" b="1" dirty="0"/>
              <a:t>Sale of Medicines by the Hospital to out patients is taxable under MVAT. Internal Circular  No. VAT/Refund (Hospitals)/Adm-3 Circular No.7A of 2008 </a:t>
            </a:r>
            <a:r>
              <a:rPr lang="en-US" b="1" dirty="0" err="1"/>
              <a:t>Dt</a:t>
            </a:r>
            <a:r>
              <a:rPr lang="en-US" b="1" dirty="0"/>
              <a:t>: 13-3-2008.</a:t>
            </a:r>
          </a:p>
          <a:p>
            <a:pPr marL="68580" indent="0" algn="just">
              <a:buNone/>
            </a:pPr>
            <a:endParaRPr lang="en-US" i="1" dirty="0" smtClean="0"/>
          </a:p>
          <a:p>
            <a:pPr marL="68580" indent="0" algn="just">
              <a:buNone/>
            </a:pPr>
            <a:endParaRPr lang="en-US" i="1" dirty="0" smtClean="0"/>
          </a:p>
          <a:p>
            <a:pPr marL="68580" indent="0" algn="just">
              <a:buNone/>
            </a:pPr>
            <a:endParaRPr lang="en-US" i="1" dirty="0" smtClean="0"/>
          </a:p>
          <a:p>
            <a:pPr marL="68580" indent="0" algn="just">
              <a:buNone/>
            </a:pPr>
            <a:endParaRPr lang="en-US" dirty="0"/>
          </a:p>
          <a:p>
            <a:endParaRPr lang="en-US" dirty="0"/>
          </a:p>
        </p:txBody>
      </p:sp>
      <p:sp>
        <p:nvSpPr>
          <p:cNvPr id="4"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n-US" dirty="0" smtClean="0"/>
              <a:t>2.Reseller- “sale price” issues</a:t>
            </a:r>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37</a:t>
            </a:fld>
            <a:endParaRPr lang="en-US" dirty="0"/>
          </a:p>
        </p:txBody>
      </p:sp>
    </p:spTree>
    <p:extLst>
      <p:ext uri="{BB962C8B-B14F-4D97-AF65-F5344CB8AC3E}">
        <p14:creationId xmlns:p14="http://schemas.microsoft.com/office/powerpoint/2010/main" val="15527556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5109187"/>
          </a:xfrm>
        </p:spPr>
        <p:txBody>
          <a:bodyPr>
            <a:normAutofit fontScale="47500" lnSpcReduction="20000"/>
          </a:bodyPr>
          <a:lstStyle/>
          <a:p>
            <a:pPr algn="just"/>
            <a:r>
              <a:rPr lang="en-US" sz="3800" dirty="0" smtClean="0"/>
              <a:t>Effect on tax liability on following transaction of resell:</a:t>
            </a:r>
          </a:p>
          <a:p>
            <a:pPr algn="just"/>
            <a:r>
              <a:rPr lang="en-US" sz="3800" dirty="0" smtClean="0"/>
              <a:t>Trading of Exempted goods purchases from PSI. U/r 57.</a:t>
            </a:r>
          </a:p>
          <a:p>
            <a:pPr algn="just"/>
            <a:endParaRPr lang="en-US" sz="3800" dirty="0" smtClean="0"/>
          </a:p>
          <a:p>
            <a:pPr algn="just"/>
            <a:r>
              <a:rPr lang="en-US" sz="3800" dirty="0" smtClean="0"/>
              <a:t>Trading of goods purchases from Outside Maharashtra. (Declarations, local tax rate, issues).</a:t>
            </a:r>
          </a:p>
          <a:p>
            <a:pPr algn="just"/>
            <a:endParaRPr lang="en-US" sz="3800" dirty="0" smtClean="0"/>
          </a:p>
          <a:p>
            <a:pPr algn="just"/>
            <a:r>
              <a:rPr lang="en-US" sz="3800" dirty="0" smtClean="0"/>
              <a:t>Sale of specified goods to </a:t>
            </a:r>
            <a:r>
              <a:rPr lang="en-US" sz="3800" dirty="0" err="1" smtClean="0"/>
              <a:t>Govt</a:t>
            </a:r>
            <a:r>
              <a:rPr lang="en-US" sz="3800" dirty="0" smtClean="0"/>
              <a:t>, Electricity, Telecom, Companies at lower rate i.e., 5% </a:t>
            </a:r>
            <a:r>
              <a:rPr lang="en-US" sz="3800" dirty="0" err="1" smtClean="0"/>
              <a:t>w.e.f</a:t>
            </a:r>
            <a:r>
              <a:rPr lang="en-US" sz="3800" dirty="0" smtClean="0"/>
              <a:t> 27</a:t>
            </a:r>
            <a:r>
              <a:rPr lang="en-US" sz="3800" baseline="30000" dirty="0" smtClean="0"/>
              <a:t>th</a:t>
            </a:r>
            <a:r>
              <a:rPr lang="en-US" sz="3800" dirty="0" smtClean="0"/>
              <a:t> April 2007. (Notification No. VAT-1507/CR-93/ Taxation 1 </a:t>
            </a:r>
            <a:r>
              <a:rPr lang="en-US" sz="3800" dirty="0" err="1" smtClean="0"/>
              <a:t>dt</a:t>
            </a:r>
            <a:r>
              <a:rPr lang="en-US" sz="3800" dirty="0" smtClean="0"/>
              <a:t>; 31-1-2008.).</a:t>
            </a:r>
            <a:endParaRPr lang="en-US" sz="3800" dirty="0"/>
          </a:p>
          <a:p>
            <a:pPr marL="0" indent="0" algn="just">
              <a:buNone/>
            </a:pPr>
            <a:endParaRPr lang="en-US" sz="3800" dirty="0"/>
          </a:p>
          <a:p>
            <a:pPr algn="just"/>
            <a:r>
              <a:rPr lang="en-US" sz="3800" b="1" dirty="0" smtClean="0"/>
              <a:t>Grand of refund of tax, collected by RD on his sales</a:t>
            </a:r>
            <a:r>
              <a:rPr lang="en-US" sz="3800" dirty="0" smtClean="0"/>
              <a:t> to the diplomatic authorities on specified goods only. (Notification No. VAT 1509/CR-89/Taxation-1, </a:t>
            </a:r>
            <a:r>
              <a:rPr lang="en-US" sz="3800" dirty="0" err="1" smtClean="0"/>
              <a:t>Dt</a:t>
            </a:r>
            <a:r>
              <a:rPr lang="en-US" sz="3800" dirty="0" smtClean="0"/>
              <a:t>: 20-6-2011.</a:t>
            </a:r>
          </a:p>
          <a:p>
            <a:pPr algn="just"/>
            <a:endParaRPr lang="en-US" sz="3800" dirty="0"/>
          </a:p>
          <a:p>
            <a:pPr algn="just"/>
            <a:r>
              <a:rPr lang="en-US" sz="3800" b="1" dirty="0"/>
              <a:t>Pro-rata basis of VAT liability in case of  Semi wholesalers and resellers. </a:t>
            </a:r>
          </a:p>
          <a:p>
            <a:pPr algn="just"/>
            <a:r>
              <a:rPr lang="en-US" sz="3800" dirty="0" smtClean="0"/>
              <a:t>Whether the sale so effected can be bifurcated in different tax slabs in the proportion of the % of such tax slabs on purchase side provided sales in below 2 </a:t>
            </a:r>
            <a:r>
              <a:rPr lang="en-US" sz="3800" dirty="0" err="1" smtClean="0"/>
              <a:t>crs</a:t>
            </a:r>
            <a:r>
              <a:rPr lang="en-US" sz="3800" dirty="0" smtClean="0"/>
              <a:t> in P.Y.? Circular No. 53- T </a:t>
            </a:r>
            <a:r>
              <a:rPr lang="en-US" sz="3800" dirty="0" err="1" smtClean="0"/>
              <a:t>Dt</a:t>
            </a:r>
            <a:r>
              <a:rPr lang="en-US" sz="3800" dirty="0" smtClean="0"/>
              <a:t>: 7-8-2007 and Circular issued to </a:t>
            </a:r>
            <a:r>
              <a:rPr lang="en-US" sz="3800" b="1" dirty="0" smtClean="0"/>
              <a:t>The </a:t>
            </a:r>
            <a:r>
              <a:rPr lang="en-US" sz="3800" b="1" dirty="0" err="1"/>
              <a:t>Mandvi</a:t>
            </a:r>
            <a:r>
              <a:rPr lang="en-US" sz="3800" b="1" dirty="0"/>
              <a:t> </a:t>
            </a:r>
            <a:r>
              <a:rPr lang="en-US" sz="3800" b="1" dirty="0" err="1"/>
              <a:t>Meva</a:t>
            </a:r>
            <a:r>
              <a:rPr lang="en-US" sz="3800" b="1" dirty="0"/>
              <a:t> Masala </a:t>
            </a:r>
            <a:r>
              <a:rPr lang="en-US" sz="3800" b="1" dirty="0" smtClean="0"/>
              <a:t>Merchants </a:t>
            </a:r>
            <a:r>
              <a:rPr lang="en-US" sz="3800" b="1" dirty="0"/>
              <a:t>Association, Mumbai- </a:t>
            </a:r>
            <a:r>
              <a:rPr lang="en-US" sz="3800" b="1" dirty="0" err="1"/>
              <a:t>Vashi</a:t>
            </a:r>
            <a:r>
              <a:rPr lang="en-US" sz="3800" b="1" dirty="0"/>
              <a:t> </a:t>
            </a:r>
            <a:r>
              <a:rPr lang="en-US" sz="3800" dirty="0"/>
              <a:t>dated </a:t>
            </a:r>
            <a:r>
              <a:rPr lang="en-US" sz="3800" dirty="0" smtClean="0"/>
              <a:t>9-7-2005.</a:t>
            </a:r>
            <a:r>
              <a:rPr lang="en-US" sz="3800" b="1" dirty="0"/>
              <a:t> </a:t>
            </a:r>
            <a:endParaRPr lang="en-US" sz="3800" b="1" dirty="0" smtClean="0"/>
          </a:p>
          <a:p>
            <a:pPr algn="just"/>
            <a:endParaRPr lang="en-US" sz="3800" b="1" dirty="0"/>
          </a:p>
          <a:p>
            <a:pPr algn="just"/>
            <a:endParaRPr lang="en-US" dirty="0"/>
          </a:p>
          <a:p>
            <a:pPr algn="just"/>
            <a:endParaRPr lang="en-US" dirty="0"/>
          </a:p>
          <a:p>
            <a:pPr algn="just"/>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38</a:t>
            </a:fld>
            <a:endParaRPr lang="en-US" dirty="0"/>
          </a:p>
        </p:txBody>
      </p:sp>
      <p:sp>
        <p:nvSpPr>
          <p:cNvPr id="5"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n-US" dirty="0" smtClean="0"/>
              <a:t>2.Reseller – other issues</a:t>
            </a:r>
            <a:endParaRPr lang="en-US" dirty="0"/>
          </a:p>
        </p:txBody>
      </p:sp>
    </p:spTree>
    <p:extLst>
      <p:ext uri="{BB962C8B-B14F-4D97-AF65-F5344CB8AC3E}">
        <p14:creationId xmlns:p14="http://schemas.microsoft.com/office/powerpoint/2010/main" val="24476502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Stock register- Part I.</a:t>
            </a:r>
          </a:p>
          <a:p>
            <a:pPr algn="just"/>
            <a:endParaRPr lang="en-US" dirty="0" smtClean="0"/>
          </a:p>
          <a:p>
            <a:pPr algn="just"/>
            <a:r>
              <a:rPr lang="en-US" dirty="0" smtClean="0"/>
              <a:t>Schedule I and VI disclosers.</a:t>
            </a:r>
          </a:p>
          <a:p>
            <a:pPr algn="just"/>
            <a:endParaRPr lang="en-US" dirty="0" smtClean="0"/>
          </a:p>
          <a:p>
            <a:r>
              <a:rPr lang="en-US" dirty="0" smtClean="0"/>
              <a:t>Rate of Tax on Purchases and Sales has to be same. To be Checked.</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39</a:t>
            </a:fld>
            <a:endParaRPr lang="en-US" dirty="0"/>
          </a:p>
        </p:txBody>
      </p:sp>
      <p:sp>
        <p:nvSpPr>
          <p:cNvPr id="5"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US" dirty="0" smtClean="0"/>
              <a:t>2.Reseller – Discloser under MVAT Audit report</a:t>
            </a:r>
            <a:endParaRPr lang="en-US" dirty="0"/>
          </a:p>
        </p:txBody>
      </p:sp>
    </p:spTree>
    <p:extLst>
      <p:ext uri="{BB962C8B-B14F-4D97-AF65-F5344CB8AC3E}">
        <p14:creationId xmlns:p14="http://schemas.microsoft.com/office/powerpoint/2010/main" val="11937436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4600" y="404762"/>
            <a:ext cx="5867400" cy="103626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ormAutofit fontScale="47500" lnSpcReduction="20000"/>
          </a:bodyPr>
          <a:lstStyle/>
          <a:p>
            <a:pPr algn="ctr"/>
            <a:r>
              <a:rPr lang="en-US" sz="7200" dirty="0"/>
              <a:t>We have to get ready </a:t>
            </a:r>
            <a:r>
              <a:rPr lang="en-US" sz="7200" dirty="0" smtClean="0"/>
              <a:t>for TAX Planning </a:t>
            </a:r>
            <a:r>
              <a:rPr lang="en-US" sz="7200" dirty="0"/>
              <a:t>and Surprises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2" name="Slide Number Placeholder 1"/>
          <p:cNvSpPr>
            <a:spLocks noGrp="1"/>
          </p:cNvSpPr>
          <p:nvPr>
            <p:ph type="sldNum" sz="quarter" idx="12"/>
          </p:nvPr>
        </p:nvSpPr>
        <p:spPr/>
        <p:txBody>
          <a:bodyPr/>
          <a:lstStyle/>
          <a:p>
            <a:fld id="{33D6E5A2-EC83-451F-A719-9AC1370DD5CF}" type="slidenum">
              <a:rPr lang="en-US" smtClean="0"/>
              <a:pPr/>
              <a:t>4</a:t>
            </a:fld>
            <a:endParaRPr lang="en-US" dirty="0"/>
          </a:p>
        </p:txBody>
      </p:sp>
      <p:pic>
        <p:nvPicPr>
          <p:cNvPr id="8" name="Picture 2" descr="D:\My Documents\My Pictures\Twins.jpg"/>
          <p:cNvPicPr>
            <a:picLocks noChangeAspect="1" noChangeArrowheads="1"/>
          </p:cNvPicPr>
          <p:nvPr/>
        </p:nvPicPr>
        <p:blipFill>
          <a:blip r:embed="rId5"/>
          <a:srcRect/>
          <a:stretch>
            <a:fillRect/>
          </a:stretch>
        </p:blipFill>
        <p:spPr bwMode="auto">
          <a:xfrm>
            <a:off x="1981200" y="1569660"/>
            <a:ext cx="6858000" cy="5059740"/>
          </a:xfrm>
          <a:prstGeom prst="rect">
            <a:avLst/>
          </a:prstGeom>
          <a:noFill/>
        </p:spPr>
      </p:pic>
    </p:spTree>
    <p:extLst>
      <p:ext uri="{BB962C8B-B14F-4D97-AF65-F5344CB8AC3E}">
        <p14:creationId xmlns:p14="http://schemas.microsoft.com/office/powerpoint/2010/main" val="4066557993"/>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D6E5A2-EC83-451F-A719-9AC1370DD5CF}" type="slidenum">
              <a:rPr lang="en-US" smtClean="0"/>
              <a:pPr/>
              <a:t>40</a:t>
            </a:fld>
            <a:endParaRPr lang="en-US" dirty="0"/>
          </a:p>
        </p:txBody>
      </p:sp>
      <p:sp>
        <p:nvSpPr>
          <p:cNvPr id="5"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pPr lvl="0" algn="ctr"/>
            <a:r>
              <a:rPr lang="en-US" dirty="0"/>
              <a:t> </a:t>
            </a:r>
            <a:r>
              <a:rPr lang="en-US" dirty="0" smtClean="0"/>
              <a:t>3. Retailer </a:t>
            </a:r>
            <a:r>
              <a:rPr lang="en-US" dirty="0"/>
              <a:t/>
            </a:r>
            <a:br>
              <a:rPr lang="en-US" dirty="0"/>
            </a:br>
            <a:endParaRPr lang="en-US" dirty="0"/>
          </a:p>
        </p:txBody>
      </p:sp>
      <p:pic>
        <p:nvPicPr>
          <p:cNvPr id="6" name="Picture 2" descr="D:\My Documents\Power Points\funny-animals-30[1] puenuts.jpg"/>
          <p:cNvPicPr>
            <a:picLocks noGrp="1" noChangeAspect="1" noChangeArrowheads="1"/>
          </p:cNvPicPr>
          <p:nvPr>
            <p:ph idx="1"/>
          </p:nvPr>
        </p:nvPicPr>
        <p:blipFill>
          <a:blip r:embed="rId2"/>
          <a:srcRect/>
          <a:stretch>
            <a:fillRect/>
          </a:stretch>
        </p:blipFill>
        <p:spPr bwMode="auto">
          <a:xfrm>
            <a:off x="2419350" y="2112169"/>
            <a:ext cx="4762500" cy="3267075"/>
          </a:xfrm>
          <a:prstGeom prst="rect">
            <a:avLst/>
          </a:prstGeom>
          <a:noFill/>
        </p:spPr>
      </p:pic>
    </p:spTree>
    <p:extLst>
      <p:ext uri="{BB962C8B-B14F-4D97-AF65-F5344CB8AC3E}">
        <p14:creationId xmlns:p14="http://schemas.microsoft.com/office/powerpoint/2010/main" val="1720617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1025768"/>
          </a:xfrm>
        </p:spPr>
        <p:style>
          <a:lnRef idx="0">
            <a:schemeClr val="accent5"/>
          </a:lnRef>
          <a:fillRef idx="3">
            <a:schemeClr val="accent5"/>
          </a:fillRef>
          <a:effectRef idx="3">
            <a:schemeClr val="accent5"/>
          </a:effectRef>
          <a:fontRef idx="minor">
            <a:schemeClr val="lt1"/>
          </a:fontRef>
        </p:style>
        <p:txBody>
          <a:bodyPr>
            <a:normAutofit fontScale="90000"/>
          </a:bodyPr>
          <a:lstStyle/>
          <a:p>
            <a:pPr lvl="0" algn="ctr"/>
            <a:r>
              <a:rPr lang="en-US" dirty="0"/>
              <a:t> </a:t>
            </a:r>
            <a:r>
              <a:rPr lang="en-US" dirty="0" smtClean="0"/>
              <a:t/>
            </a:r>
            <a:br>
              <a:rPr lang="en-US" dirty="0" smtClean="0"/>
            </a:br>
            <a:r>
              <a:rPr lang="en-US" dirty="0" smtClean="0"/>
              <a:t>3. Retailer </a:t>
            </a:r>
            <a:r>
              <a:rPr lang="en-US" dirty="0"/>
              <a:t/>
            </a:r>
            <a:br>
              <a:rPr lang="en-US" dirty="0"/>
            </a:br>
            <a:endParaRPr lang="en-US" dirty="0"/>
          </a:p>
        </p:txBody>
      </p:sp>
      <p:sp>
        <p:nvSpPr>
          <p:cNvPr id="3" name="Content Placeholder 2"/>
          <p:cNvSpPr>
            <a:spLocks noGrp="1"/>
          </p:cNvSpPr>
          <p:nvPr>
            <p:ph idx="1"/>
          </p:nvPr>
        </p:nvSpPr>
        <p:spPr>
          <a:xfrm>
            <a:off x="533400" y="1447800"/>
            <a:ext cx="8458200" cy="5715000"/>
          </a:xfrm>
        </p:spPr>
        <p:txBody>
          <a:bodyPr>
            <a:normAutofit fontScale="55000" lnSpcReduction="20000"/>
          </a:bodyPr>
          <a:lstStyle/>
          <a:p>
            <a:pPr algn="just"/>
            <a:r>
              <a:rPr lang="en-US" dirty="0" smtClean="0"/>
              <a:t>Retailer are resellers who sells directly to customer.</a:t>
            </a:r>
            <a:r>
              <a:rPr lang="en-US" dirty="0"/>
              <a:t> But how to full fill the condition of 90% sales to non dealers as per section 42 incase of retailers?</a:t>
            </a:r>
          </a:p>
          <a:p>
            <a:pPr algn="just"/>
            <a:endParaRPr lang="en-US" dirty="0" smtClean="0"/>
          </a:p>
          <a:p>
            <a:pPr algn="just"/>
            <a:r>
              <a:rPr lang="en-US" dirty="0" smtClean="0"/>
              <a:t>Type of retailers :</a:t>
            </a:r>
          </a:p>
          <a:p>
            <a:pPr algn="just"/>
            <a:r>
              <a:rPr lang="en-US" dirty="0" smtClean="0"/>
              <a:t>Those under composition scheme. u/s 42.</a:t>
            </a:r>
          </a:p>
          <a:p>
            <a:pPr algn="just"/>
            <a:r>
              <a:rPr lang="en-US" dirty="0" smtClean="0"/>
              <a:t>Those not under composition scheme.</a:t>
            </a:r>
          </a:p>
          <a:p>
            <a:pPr algn="just"/>
            <a:endParaRPr lang="en-US" dirty="0" smtClean="0"/>
          </a:p>
          <a:p>
            <a:pPr algn="just"/>
            <a:r>
              <a:rPr lang="en-US" dirty="0" smtClean="0"/>
              <a:t>Those who are not under composition scheme the issues discussed in the case of reseller are applicable as it is.</a:t>
            </a:r>
          </a:p>
          <a:p>
            <a:pPr algn="just"/>
            <a:endParaRPr lang="en-US" dirty="0"/>
          </a:p>
          <a:p>
            <a:pPr algn="just"/>
            <a:r>
              <a:rPr lang="en-US" dirty="0" smtClean="0">
                <a:solidFill>
                  <a:srgbClr val="FF0000"/>
                </a:solidFill>
              </a:rPr>
              <a:t>Gross profit is taxable value in case of retailers under composition scheme. Hence other income from the suppliers to be included in the GP calculations.</a:t>
            </a:r>
          </a:p>
          <a:p>
            <a:pPr algn="just"/>
            <a:endParaRPr lang="en-US" dirty="0"/>
          </a:p>
          <a:p>
            <a:pPr algn="just"/>
            <a:r>
              <a:rPr lang="en-US" dirty="0" smtClean="0"/>
              <a:t>In case of violation of conditions of Composition scheme – disclosure may be by auditor given in Form 704.</a:t>
            </a:r>
          </a:p>
          <a:p>
            <a:pPr algn="just"/>
            <a:endParaRPr lang="en-US" dirty="0"/>
          </a:p>
          <a:p>
            <a:pPr algn="just"/>
            <a:r>
              <a:rPr lang="en-US" b="1" dirty="0" smtClean="0"/>
              <a:t>Retail of motor spirit by petrol pumps is exempt from tax under section 41(4). </a:t>
            </a:r>
          </a:p>
          <a:p>
            <a:pPr algn="just"/>
            <a:r>
              <a:rPr lang="en-US" b="1" dirty="0" smtClean="0"/>
              <a:t>Now furnishing cloth Sch. C-101 added to section 41(4) for exemption at a point other than the last point of sales in the state. Last point taxation introduced against VAT system. </a:t>
            </a:r>
            <a:r>
              <a:rPr lang="en-US" b="1" dirty="0" err="1" smtClean="0"/>
              <a:t>W.e.f</a:t>
            </a:r>
            <a:r>
              <a:rPr lang="en-US" b="1" dirty="0" smtClean="0"/>
              <a:t>. 1-5-2012.</a:t>
            </a:r>
          </a:p>
          <a:p>
            <a:pPr algn="just"/>
            <a:endParaRPr lang="en-US" b="1" dirty="0"/>
          </a:p>
          <a:p>
            <a:pPr marL="0" indent="0" algn="just">
              <a:buNone/>
            </a:pPr>
            <a:endParaRPr lang="en-US" b="1"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41</a:t>
            </a:fld>
            <a:endParaRPr lang="en-US" dirty="0"/>
          </a:p>
        </p:txBody>
      </p:sp>
    </p:spTree>
    <p:extLst>
      <p:ext uri="{BB962C8B-B14F-4D97-AF65-F5344CB8AC3E}">
        <p14:creationId xmlns:p14="http://schemas.microsoft.com/office/powerpoint/2010/main" val="40012730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D6E5A2-EC83-451F-A719-9AC1370DD5CF}" type="slidenum">
              <a:rPr lang="en-US" smtClean="0"/>
              <a:pPr/>
              <a:t>42</a:t>
            </a:fld>
            <a:endParaRPr lang="en-US" dirty="0"/>
          </a:p>
        </p:txBody>
      </p:sp>
      <p:sp>
        <p:nvSpPr>
          <p:cNvPr id="5"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lvl="0" algn="ctr"/>
            <a:r>
              <a:rPr lang="en-US" dirty="0" smtClean="0"/>
              <a:t>4.Restaurant and Caterers</a:t>
            </a:r>
            <a:endParaRPr lang="en-US" dirty="0"/>
          </a:p>
        </p:txBody>
      </p:sp>
      <p:pic>
        <p:nvPicPr>
          <p:cNvPr id="1026" name="Picture 2" descr="F:\Umesh Sharma\My Pictures\Comparative Analysi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620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0672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lvl="0" algn="ctr"/>
            <a:r>
              <a:rPr lang="en-US" dirty="0" smtClean="0"/>
              <a:t>4.Restaurant and Caterers</a:t>
            </a:r>
            <a:endParaRPr lang="en-US" dirty="0"/>
          </a:p>
        </p:txBody>
      </p:sp>
      <p:sp>
        <p:nvSpPr>
          <p:cNvPr id="3" name="Content Placeholder 2"/>
          <p:cNvSpPr>
            <a:spLocks noGrp="1"/>
          </p:cNvSpPr>
          <p:nvPr>
            <p:ph idx="1"/>
          </p:nvPr>
        </p:nvSpPr>
        <p:spPr>
          <a:xfrm>
            <a:off x="609600" y="1596413"/>
            <a:ext cx="8229600" cy="4956787"/>
          </a:xfrm>
        </p:spPr>
        <p:txBody>
          <a:bodyPr>
            <a:noAutofit/>
          </a:bodyPr>
          <a:lstStyle/>
          <a:p>
            <a:pPr algn="just"/>
            <a:r>
              <a:rPr lang="en-US" sz="1600" dirty="0" smtClean="0"/>
              <a:t>No definition of ‘Restaurant’ and ‘caterer’:</a:t>
            </a:r>
          </a:p>
          <a:p>
            <a:pPr algn="just"/>
            <a:r>
              <a:rPr lang="en-US" sz="1600" b="1" dirty="0" smtClean="0">
                <a:latin typeface="Tahoma" pitchFamily="34" charset="0"/>
              </a:rPr>
              <a:t>Under </a:t>
            </a:r>
            <a:r>
              <a:rPr lang="en-US" sz="1600" b="1" dirty="0">
                <a:latin typeface="Tahoma" pitchFamily="34" charset="0"/>
              </a:rPr>
              <a:t>Maharashtra Value Added Tax Act, 2002 though dealer may be carrying on any business like Restaurants, Eating House, Refreshment room, Boarding establishment, Factory canteen clubs, Hotels and Caterers, but he will be clubbed in one business type that is “Restaurant”.</a:t>
            </a:r>
          </a:p>
          <a:p>
            <a:pPr algn="just"/>
            <a:endParaRPr lang="en-US" sz="1600" dirty="0" smtClean="0"/>
          </a:p>
          <a:p>
            <a:pPr algn="just"/>
            <a:r>
              <a:rPr lang="en-US" sz="1600" dirty="0" smtClean="0"/>
              <a:t>Two types of dealer:</a:t>
            </a:r>
          </a:p>
          <a:p>
            <a:pPr marL="0" indent="0" algn="just">
              <a:buNone/>
            </a:pPr>
            <a:r>
              <a:rPr lang="en-US" sz="1600" dirty="0" smtClean="0"/>
              <a:t>        1. Those </a:t>
            </a:r>
            <a:r>
              <a:rPr lang="en-US" sz="1600" dirty="0"/>
              <a:t>under composition scheme. u/s 42.</a:t>
            </a:r>
          </a:p>
          <a:p>
            <a:pPr marL="0" indent="0" algn="just">
              <a:buNone/>
            </a:pPr>
            <a:r>
              <a:rPr lang="en-US" sz="1600" dirty="0" smtClean="0"/>
              <a:t>        2. Those </a:t>
            </a:r>
            <a:r>
              <a:rPr lang="en-US" sz="1600" dirty="0"/>
              <a:t>not under composition </a:t>
            </a:r>
            <a:r>
              <a:rPr lang="en-US" sz="1600" dirty="0" smtClean="0"/>
              <a:t>scheme</a:t>
            </a:r>
            <a:endParaRPr lang="en-US" sz="1600" dirty="0"/>
          </a:p>
          <a:p>
            <a:pPr marL="0" indent="0" algn="just">
              <a:buNone/>
            </a:pPr>
            <a:endParaRPr lang="en-US" sz="1600" dirty="0"/>
          </a:p>
          <a:p>
            <a:pPr marL="525780" indent="-457200" algn="just"/>
            <a:r>
              <a:rPr lang="en-US" sz="1600" b="1" dirty="0" smtClean="0"/>
              <a:t>Distinction </a:t>
            </a:r>
            <a:r>
              <a:rPr lang="en-US" sz="1600" b="1" dirty="0"/>
              <a:t>between “resell” and “serve for consumption” effects tax liability in food </a:t>
            </a:r>
            <a:r>
              <a:rPr lang="en-US" sz="1600" b="1" dirty="0" smtClean="0"/>
              <a:t>products. Resell is not included in composition scheme where as ‘Serve for consumption’ is included.</a:t>
            </a:r>
          </a:p>
          <a:p>
            <a:pPr marL="525780" indent="-457200" algn="just"/>
            <a:r>
              <a:rPr lang="en-US" sz="1600" dirty="0" smtClean="0"/>
              <a:t>Rate of tax is 5% for RD and 10% for URD dealers under composition scheme.</a:t>
            </a:r>
            <a:endParaRPr lang="en-US" sz="1600" dirty="0"/>
          </a:p>
          <a:p>
            <a:pPr marL="525780" indent="-457200" algn="just"/>
            <a:r>
              <a:rPr lang="en-US" sz="1600" dirty="0" smtClean="0"/>
              <a:t>In </a:t>
            </a:r>
            <a:r>
              <a:rPr lang="en-US" sz="1600" dirty="0"/>
              <a:t>case of violation of conditions of Composition scheme – disclosure may be by auditor given in Form </a:t>
            </a:r>
            <a:r>
              <a:rPr lang="en-US" sz="1600" dirty="0" smtClean="0"/>
              <a:t>704. Schedule II disclosers are to be given.</a:t>
            </a:r>
          </a:p>
          <a:p>
            <a:pPr marL="525780" indent="-457200" algn="just"/>
            <a:r>
              <a:rPr lang="en-US" sz="1600" b="1" i="1" dirty="0" smtClean="0"/>
              <a:t>Supply </a:t>
            </a:r>
            <a:r>
              <a:rPr lang="en-US" sz="1600" b="1" i="1" dirty="0"/>
              <a:t>of Food by Flight Kitchens does not amount to catering. East India Hotel </a:t>
            </a:r>
            <a:r>
              <a:rPr lang="en-US" sz="1600" b="1" i="1" dirty="0" smtClean="0"/>
              <a:t>Ltd</a:t>
            </a:r>
            <a:r>
              <a:rPr lang="en-US" sz="1600" b="1" i="1" dirty="0"/>
              <a:t>. S.A. 775 to 776 of 2003 Dt. 9-10-2007</a:t>
            </a:r>
            <a:r>
              <a:rPr lang="en-US" sz="1600" b="1" i="1" dirty="0" smtClean="0"/>
              <a:t>.</a:t>
            </a:r>
          </a:p>
          <a:p>
            <a:pPr marL="525780" indent="-457200" algn="just"/>
            <a:r>
              <a:rPr lang="en-US" sz="1600" b="1" i="1" dirty="0" smtClean="0"/>
              <a:t>Setoff on kitchen equipment's etc.</a:t>
            </a:r>
            <a:endParaRPr lang="en-US" sz="1600" b="1" i="1"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43</a:t>
            </a:fld>
            <a:endParaRPr lang="en-US" dirty="0"/>
          </a:p>
        </p:txBody>
      </p:sp>
    </p:spTree>
    <p:extLst>
      <p:ext uri="{BB962C8B-B14F-4D97-AF65-F5344CB8AC3E}">
        <p14:creationId xmlns:p14="http://schemas.microsoft.com/office/powerpoint/2010/main" val="25697661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1482968"/>
          </a:xfrm>
        </p:spPr>
        <p:style>
          <a:lnRef idx="0">
            <a:schemeClr val="accent5"/>
          </a:lnRef>
          <a:fillRef idx="3">
            <a:schemeClr val="accent5"/>
          </a:fillRef>
          <a:effectRef idx="3">
            <a:schemeClr val="accent5"/>
          </a:effectRef>
          <a:fontRef idx="minor">
            <a:schemeClr val="lt1"/>
          </a:fontRef>
        </p:style>
        <p:txBody>
          <a:bodyPr>
            <a:normAutofit/>
          </a:bodyPr>
          <a:lstStyle/>
          <a:p>
            <a:pPr lvl="0" algn="ctr"/>
            <a:r>
              <a:rPr lang="en-US" b="1" dirty="0" smtClean="0"/>
              <a:t>5. Bakers.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44</a:t>
            </a:fld>
            <a:endParaRPr lang="en-US" dirty="0"/>
          </a:p>
        </p:txBody>
      </p:sp>
      <p:pic>
        <p:nvPicPr>
          <p:cNvPr id="5" name="Picture 4" descr="C:\Documents and Settings\HP\Desktop\images.jpg"/>
          <p:cNvPicPr>
            <a:picLocks noChangeAspect="1" noChangeArrowheads="1"/>
          </p:cNvPicPr>
          <p:nvPr/>
        </p:nvPicPr>
        <p:blipFill>
          <a:blip r:embed="rId2"/>
          <a:srcRect/>
          <a:stretch>
            <a:fillRect/>
          </a:stretch>
        </p:blipFill>
        <p:spPr bwMode="auto">
          <a:xfrm>
            <a:off x="2514600" y="2133600"/>
            <a:ext cx="4343400" cy="3810000"/>
          </a:xfrm>
          <a:prstGeom prst="rect">
            <a:avLst/>
          </a:prstGeom>
          <a:noFill/>
        </p:spPr>
      </p:pic>
    </p:spTree>
    <p:extLst>
      <p:ext uri="{BB962C8B-B14F-4D97-AF65-F5344CB8AC3E}">
        <p14:creationId xmlns:p14="http://schemas.microsoft.com/office/powerpoint/2010/main" val="21408925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5109187"/>
          </a:xfrm>
        </p:spPr>
        <p:txBody>
          <a:bodyPr>
            <a:noAutofit/>
          </a:bodyPr>
          <a:lstStyle/>
          <a:p>
            <a:r>
              <a:rPr lang="en-US" sz="1500" dirty="0"/>
              <a:t>No definition of </a:t>
            </a:r>
            <a:r>
              <a:rPr lang="en-US" sz="1500" dirty="0" smtClean="0"/>
              <a:t>‘Bakers’. </a:t>
            </a:r>
            <a:endParaRPr lang="en-US" sz="1500" dirty="0"/>
          </a:p>
          <a:p>
            <a:endParaRPr lang="en-US" sz="1500" dirty="0" smtClean="0"/>
          </a:p>
          <a:p>
            <a:r>
              <a:rPr lang="en-US" sz="1500" dirty="0" smtClean="0"/>
              <a:t>Two </a:t>
            </a:r>
            <a:r>
              <a:rPr lang="en-US" sz="1500" dirty="0"/>
              <a:t>types of dealer:</a:t>
            </a:r>
          </a:p>
          <a:p>
            <a:pPr algn="just"/>
            <a:r>
              <a:rPr lang="en-US" sz="1500" dirty="0"/>
              <a:t>Those under composition scheme. u/s 42</a:t>
            </a:r>
            <a:r>
              <a:rPr lang="en-US" sz="1500" dirty="0" smtClean="0"/>
              <a:t>. up to turnover limit of 50 Lakhs.</a:t>
            </a:r>
          </a:p>
          <a:p>
            <a:pPr algn="just"/>
            <a:r>
              <a:rPr lang="en-US" sz="1500" dirty="0" smtClean="0"/>
              <a:t>Those </a:t>
            </a:r>
            <a:r>
              <a:rPr lang="en-US" sz="1500" dirty="0"/>
              <a:t>not under composition </a:t>
            </a:r>
            <a:r>
              <a:rPr lang="en-US" sz="1500" dirty="0" smtClean="0"/>
              <a:t>scheme.</a:t>
            </a:r>
          </a:p>
          <a:p>
            <a:pPr algn="just"/>
            <a:endParaRPr lang="en-US" sz="1500" dirty="0" smtClean="0"/>
          </a:p>
          <a:p>
            <a:pPr algn="just"/>
            <a:r>
              <a:rPr lang="en-US" sz="1500" dirty="0" smtClean="0"/>
              <a:t>Distinction </a:t>
            </a:r>
            <a:r>
              <a:rPr lang="en-US" sz="1500" dirty="0"/>
              <a:t>between “resell” and “serve for consumption” effects tax liability in food products.</a:t>
            </a:r>
          </a:p>
          <a:p>
            <a:pPr algn="just"/>
            <a:endParaRPr lang="en-US" sz="1500" dirty="0"/>
          </a:p>
          <a:p>
            <a:pPr marL="525780" indent="-457200" algn="just"/>
            <a:r>
              <a:rPr lang="en-US" sz="1500" dirty="0"/>
              <a:t>Rate of tax is </a:t>
            </a:r>
            <a:r>
              <a:rPr lang="en-US" sz="1500" dirty="0" smtClean="0"/>
              <a:t>4% </a:t>
            </a:r>
            <a:r>
              <a:rPr lang="en-US" sz="1500" dirty="0"/>
              <a:t>for RD and 6</a:t>
            </a:r>
            <a:r>
              <a:rPr lang="en-US" sz="1500" dirty="0" smtClean="0"/>
              <a:t>% </a:t>
            </a:r>
            <a:r>
              <a:rPr lang="en-US" sz="1500" dirty="0"/>
              <a:t>for URD </a:t>
            </a:r>
            <a:r>
              <a:rPr lang="en-US" sz="1500" dirty="0" smtClean="0"/>
              <a:t>dealers under composition scheme.</a:t>
            </a:r>
            <a:endParaRPr lang="en-US" sz="1500" dirty="0"/>
          </a:p>
          <a:p>
            <a:pPr marL="68580" indent="0" algn="just">
              <a:buNone/>
            </a:pPr>
            <a:endParaRPr lang="en-US" sz="1500" dirty="0"/>
          </a:p>
          <a:p>
            <a:pPr marL="525780" indent="-457200" algn="just"/>
            <a:r>
              <a:rPr lang="en-US" sz="1500" dirty="0"/>
              <a:t>In case of violation of conditions of Composition scheme – disclosure may be by auditor given in Form 704. Schedule II disclosers are to be given</a:t>
            </a:r>
            <a:r>
              <a:rPr lang="en-US" sz="1500" dirty="0" smtClean="0"/>
              <a:t>.</a:t>
            </a:r>
          </a:p>
          <a:p>
            <a:pPr algn="just"/>
            <a:endParaRPr lang="en-US" sz="1500" b="1" i="1" dirty="0" smtClean="0"/>
          </a:p>
          <a:p>
            <a:pPr algn="just"/>
            <a:r>
              <a:rPr lang="en-US" sz="1500" b="1" i="1" dirty="0" smtClean="0"/>
              <a:t>Bread </a:t>
            </a:r>
            <a:r>
              <a:rPr lang="en-US" sz="1500" b="1" i="1" dirty="0"/>
              <a:t>is most vividly sold bakery product, which is having Nil rate of Tax. But under Composition Scheme it is taxed. The sale of manufactured Bread is taxed, through inclusive of sale, in calculating turnover of sale.</a:t>
            </a:r>
          </a:p>
          <a:p>
            <a:pPr algn="just"/>
            <a:endParaRPr lang="en-US" sz="1500" b="1" i="1" dirty="0"/>
          </a:p>
          <a:p>
            <a:pPr algn="just"/>
            <a:r>
              <a:rPr lang="en-US" sz="1500" b="1" i="1" dirty="0"/>
              <a:t>This is the major disadvantage of Composition Scheme, which makes Scheme largely unsuitable for Bakers.</a:t>
            </a:r>
          </a:p>
          <a:p>
            <a:pPr marL="525780" indent="-457200" algn="just"/>
            <a:endParaRPr lang="en-US" sz="1500" dirty="0" smtClean="0"/>
          </a:p>
          <a:p>
            <a:pPr marL="525780" indent="-457200" algn="just"/>
            <a:endParaRPr lang="en-US" sz="1500" dirty="0"/>
          </a:p>
          <a:p>
            <a:pPr algn="just"/>
            <a:endParaRPr lang="en-US" sz="15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45</a:t>
            </a:fld>
            <a:endParaRPr lang="en-US" dirty="0"/>
          </a:p>
        </p:txBody>
      </p:sp>
      <p:sp>
        <p:nvSpPr>
          <p:cNvPr id="5"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pPr lvl="0" algn="ctr"/>
            <a:r>
              <a:rPr lang="en-US" b="1" dirty="0" smtClean="0"/>
              <a:t>5. Bakers </a:t>
            </a:r>
            <a:br>
              <a:rPr lang="en-US" b="1" dirty="0" smtClean="0"/>
            </a:br>
            <a:endParaRPr lang="en-US" dirty="0"/>
          </a:p>
        </p:txBody>
      </p:sp>
    </p:spTree>
    <p:extLst>
      <p:ext uri="{BB962C8B-B14F-4D97-AF65-F5344CB8AC3E}">
        <p14:creationId xmlns:p14="http://schemas.microsoft.com/office/powerpoint/2010/main" val="14223036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n-US" b="1" dirty="0"/>
              <a:t>6. 2</a:t>
            </a:r>
            <a:r>
              <a:rPr lang="en-US" b="1" baseline="30000" dirty="0"/>
              <a:t>nd</a:t>
            </a:r>
            <a:r>
              <a:rPr lang="en-US" b="1" dirty="0"/>
              <a:t> Motor Vehicle Dealers</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46</a:t>
            </a:fld>
            <a:endParaRPr lang="en-US" dirty="0"/>
          </a:p>
        </p:txBody>
      </p:sp>
      <p:pic>
        <p:nvPicPr>
          <p:cNvPr id="5" name="Picture 2" descr="D:\My Documents\My Pictures\ATT0000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169319"/>
            <a:ext cx="7086600" cy="430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996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just"/>
            <a:r>
              <a:rPr lang="en-US" dirty="0" smtClean="0"/>
              <a:t>Definition u/s 2</a:t>
            </a:r>
            <a:r>
              <a:rPr lang="en-US" dirty="0"/>
              <a:t> (34)  </a:t>
            </a:r>
            <a:r>
              <a:rPr lang="en-US" dirty="0" smtClean="0"/>
              <a:t>”vehicle” [means</a:t>
            </a:r>
            <a:r>
              <a:rPr lang="en-US" dirty="0"/>
              <a:t>] a </a:t>
            </a:r>
            <a:r>
              <a:rPr lang="en-US" b="1" dirty="0" smtClean="0"/>
              <a:t>Passenger</a:t>
            </a:r>
            <a:r>
              <a:rPr lang="en-US" dirty="0" smtClean="0"/>
              <a:t> &amp; </a:t>
            </a:r>
            <a:r>
              <a:rPr lang="en-US" b="1" dirty="0" smtClean="0"/>
              <a:t>goods </a:t>
            </a:r>
            <a:r>
              <a:rPr lang="en-US" b="1" dirty="0"/>
              <a:t>carriage </a:t>
            </a:r>
            <a:r>
              <a:rPr lang="en-US" dirty="0"/>
              <a:t>as defined in the Motor Vehicles Act, 1958 (59 of 1958</a:t>
            </a:r>
            <a:r>
              <a:rPr lang="en-US" dirty="0" smtClean="0"/>
              <a:t>);.</a:t>
            </a:r>
          </a:p>
          <a:p>
            <a:pPr algn="just"/>
            <a:r>
              <a:rPr lang="en-US" dirty="0" smtClean="0"/>
              <a:t>Hence Composition scheme is applicable to </a:t>
            </a:r>
            <a:r>
              <a:rPr lang="en-US" b="1" dirty="0" smtClean="0"/>
              <a:t>Passenger Vehicles</a:t>
            </a:r>
            <a:r>
              <a:rPr lang="en-US" dirty="0"/>
              <a:t> </a:t>
            </a:r>
            <a:r>
              <a:rPr lang="en-US" dirty="0" smtClean="0"/>
              <a:t>also.</a:t>
            </a:r>
          </a:p>
          <a:p>
            <a:pPr algn="just"/>
            <a:endParaRPr lang="en-US" dirty="0" smtClean="0"/>
          </a:p>
          <a:p>
            <a:r>
              <a:rPr lang="en-US" dirty="0" smtClean="0"/>
              <a:t>Two </a:t>
            </a:r>
            <a:r>
              <a:rPr lang="en-US" dirty="0"/>
              <a:t>types of dealer:</a:t>
            </a:r>
          </a:p>
          <a:p>
            <a:pPr algn="just"/>
            <a:r>
              <a:rPr lang="en-US" dirty="0"/>
              <a:t>Those under composition scheme. u/s 42</a:t>
            </a:r>
            <a:r>
              <a:rPr lang="en-US" dirty="0" smtClean="0"/>
              <a:t>. Tax @ 15% of Value of goods sold. </a:t>
            </a:r>
            <a:r>
              <a:rPr lang="en-US" dirty="0" err="1" smtClean="0"/>
              <a:t>i.,e</a:t>
            </a:r>
            <a:r>
              <a:rPr lang="en-US" dirty="0" smtClean="0"/>
              <a:t> 12.5% of 15% is equal to 1.875%. </a:t>
            </a:r>
          </a:p>
          <a:p>
            <a:pPr algn="just"/>
            <a:r>
              <a:rPr lang="en-US" dirty="0" smtClean="0"/>
              <a:t>Only </a:t>
            </a:r>
            <a:r>
              <a:rPr lang="en-US" dirty="0" err="1" smtClean="0"/>
              <a:t>Vehical</a:t>
            </a:r>
            <a:r>
              <a:rPr lang="en-US" dirty="0" smtClean="0"/>
              <a:t> registered in MH state are covered under scheme.</a:t>
            </a:r>
            <a:endParaRPr lang="en-US" dirty="0"/>
          </a:p>
          <a:p>
            <a:pPr algn="just"/>
            <a:r>
              <a:rPr lang="en-US" b="1" dirty="0" smtClean="0"/>
              <a:t>Unregistered </a:t>
            </a:r>
            <a:r>
              <a:rPr lang="en-US" b="1" dirty="0"/>
              <a:t>dealer is not eligible for Composition Scheme. </a:t>
            </a:r>
          </a:p>
          <a:p>
            <a:pPr algn="just"/>
            <a:endParaRPr lang="en-US" dirty="0"/>
          </a:p>
          <a:p>
            <a:r>
              <a:rPr lang="en-US" dirty="0"/>
              <a:t>Those not under composition scheme.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47</a:t>
            </a:fld>
            <a:endParaRPr lang="en-US" dirty="0"/>
          </a:p>
        </p:txBody>
      </p:sp>
      <p:sp>
        <p:nvSpPr>
          <p:cNvPr id="5" name="Title 1"/>
          <p:cNvSpPr txBox="1">
            <a:spLocks/>
          </p:cNvSpPr>
          <p:nvPr/>
        </p:nvSpPr>
        <p:spPr>
          <a:xfrm>
            <a:off x="914400" y="152400"/>
            <a:ext cx="8077200" cy="11430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chorCtr="0">
            <a:normAutofit/>
          </a:bodyPr>
          <a:lstStyle>
            <a:lvl1pPr algn="l" defTabSz="914400" rtl="0" eaLnBrk="1" latinLnBrk="0" hangingPunct="1">
              <a:spcBef>
                <a:spcPct val="0"/>
              </a:spcBef>
              <a:buNone/>
              <a:defRPr lang="en-US" sz="440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dirty="0" smtClean="0"/>
              <a:t>6. 2</a:t>
            </a:r>
            <a:r>
              <a:rPr lang="en-US" b="1" baseline="30000" dirty="0" smtClean="0"/>
              <a:t>nd</a:t>
            </a:r>
            <a:r>
              <a:rPr lang="en-US" b="1" dirty="0" smtClean="0"/>
              <a:t> Motor Vehicle Dealers</a:t>
            </a:r>
            <a:endParaRPr lang="en-US" dirty="0"/>
          </a:p>
        </p:txBody>
      </p:sp>
    </p:spTree>
    <p:extLst>
      <p:ext uri="{BB962C8B-B14F-4D97-AF65-F5344CB8AC3E}">
        <p14:creationId xmlns:p14="http://schemas.microsoft.com/office/powerpoint/2010/main" val="3889162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467600" cy="487362"/>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US" b="1" dirty="0" smtClean="0">
                <a:solidFill>
                  <a:schemeClr val="tx1"/>
                </a:solidFill>
              </a:rPr>
              <a:t>7. </a:t>
            </a:r>
            <a:r>
              <a:rPr lang="en-US" b="1" dirty="0" err="1" smtClean="0">
                <a:solidFill>
                  <a:schemeClr val="tx1"/>
                </a:solidFill>
              </a:rPr>
              <a:t>Mandap</a:t>
            </a:r>
            <a:r>
              <a:rPr lang="en-US" b="1" dirty="0" smtClean="0">
                <a:solidFill>
                  <a:schemeClr val="tx1"/>
                </a:solidFill>
              </a:rPr>
              <a:t> </a:t>
            </a:r>
            <a:r>
              <a:rPr lang="en-US" b="1" dirty="0">
                <a:solidFill>
                  <a:schemeClr val="tx1"/>
                </a:solidFill>
              </a:rPr>
              <a:t>Decorator</a:t>
            </a:r>
            <a:endParaRPr lang="en-US" dirty="0"/>
          </a:p>
        </p:txBody>
      </p:sp>
      <p:graphicFrame>
        <p:nvGraphicFramePr>
          <p:cNvPr id="4" name="Group 236"/>
          <p:cNvGraphicFramePr>
            <a:graphicFrameLocks noGrp="1"/>
          </p:cNvGraphicFramePr>
          <p:nvPr>
            <p:ph idx="1"/>
            <p:extLst>
              <p:ext uri="{D42A27DB-BD31-4B8C-83A1-F6EECF244321}">
                <p14:modId xmlns:p14="http://schemas.microsoft.com/office/powerpoint/2010/main" val="2565432328"/>
              </p:ext>
            </p:extLst>
          </p:nvPr>
        </p:nvGraphicFramePr>
        <p:xfrm>
          <a:off x="152400" y="990600"/>
          <a:ext cx="8839199" cy="5553380"/>
        </p:xfrm>
        <a:graphic>
          <a:graphicData uri="http://schemas.openxmlformats.org/drawingml/2006/table">
            <a:tbl>
              <a:tblPr/>
              <a:tblGrid>
                <a:gridCol w="1019207"/>
                <a:gridCol w="3818995"/>
                <a:gridCol w="4000997"/>
              </a:tblGrid>
              <a:tr h="152400">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err="1" smtClean="0">
                          <a:ln>
                            <a:noFill/>
                          </a:ln>
                          <a:solidFill>
                            <a:schemeClr val="accent2"/>
                          </a:solidFill>
                          <a:effectLst/>
                          <a:latin typeface="Tahoma" pitchFamily="34" charset="0"/>
                          <a:ea typeface="Times New Roman" pitchFamily="18" charset="0"/>
                          <a:cs typeface="Tahoma" pitchFamily="34" charset="0"/>
                        </a:rPr>
                        <a:t>Sr.No</a:t>
                      </a:r>
                      <a:r>
                        <a:rPr kumimoji="0" lang="en-AU" sz="1600" b="1" i="0" u="none" strike="noStrike" cap="none" normalizeH="0" baseline="0" dirty="0" smtClean="0">
                          <a:ln>
                            <a:noFill/>
                          </a:ln>
                          <a:solidFill>
                            <a:schemeClr val="accent2"/>
                          </a:solidFill>
                          <a:effectLst/>
                          <a:latin typeface="Tahoma" pitchFamily="34" charset="0"/>
                          <a:ea typeface="Times New Roman" pitchFamily="18" charset="0"/>
                          <a:cs typeface="Tahoma" pitchFamily="34" charset="0"/>
                        </a:rPr>
                        <a:t>.</a:t>
                      </a:r>
                      <a:endParaRPr kumimoji="0" lang="en-AU" sz="1600" b="0" i="0" u="none" strike="noStrike" cap="none" normalizeH="0" baseline="0" dirty="0" smtClean="0">
                        <a:ln>
                          <a:noFill/>
                        </a:ln>
                        <a:solidFill>
                          <a:schemeClr val="accent2"/>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accent2"/>
                          </a:solidFill>
                          <a:effectLst/>
                          <a:latin typeface="Tahoma" pitchFamily="34" charset="0"/>
                          <a:ea typeface="Times New Roman" pitchFamily="18" charset="0"/>
                          <a:cs typeface="Tahoma" pitchFamily="34" charset="0"/>
                        </a:rPr>
                        <a:t>Features </a:t>
                      </a:r>
                      <a:endParaRPr kumimoji="0" lang="en-AU" sz="1600" b="0" i="0" u="none" strike="noStrike" cap="none" normalizeH="0" baseline="0" smtClean="0">
                        <a:ln>
                          <a:noFill/>
                        </a:ln>
                        <a:solidFill>
                          <a:schemeClr val="accent2"/>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accent2"/>
                          </a:solidFill>
                          <a:effectLst/>
                          <a:latin typeface="Tahoma" pitchFamily="34" charset="0"/>
                          <a:ea typeface="Times New Roman" pitchFamily="18" charset="0"/>
                          <a:cs typeface="Tahoma" pitchFamily="34" charset="0"/>
                        </a:rPr>
                        <a:t>Composition Scheme</a:t>
                      </a:r>
                      <a:endParaRPr kumimoji="0" lang="en-AU" sz="1600" b="0" i="0" u="none" strike="noStrike" cap="none" normalizeH="0" baseline="0" smtClean="0">
                        <a:ln>
                          <a:noFill/>
                        </a:ln>
                        <a:solidFill>
                          <a:schemeClr val="accent2"/>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53">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Covered by</a:t>
                      </a:r>
                      <a:endParaRPr kumimoji="0" lang="en-AU" sz="16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Section 42 (4) Applicable retrospectively from 1-4-2005</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34">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2</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Type of Dealer</a:t>
                      </a:r>
                      <a:endParaRPr kumimoji="0" lang="en-AU" sz="16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Mandap Keeper only.</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4872">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3</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Taxable Value</a:t>
                      </a:r>
                      <a:endParaRPr kumimoji="0" lang="en-AU" sz="16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Total Lease Value of mandap, pandal,etc. </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21">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4</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Collection of tax</a:t>
                      </a:r>
                      <a:endParaRPr kumimoji="0" lang="en-AU" sz="16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Allowed</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46">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5</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Rate of Tax </a:t>
                      </a:r>
                      <a:endParaRPr kumimoji="0" lang="en-AU" sz="16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1.5% of lease value.</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34">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6</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Tax Invoice</a:t>
                      </a:r>
                      <a:endParaRPr kumimoji="0" lang="en-AU" sz="16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Can be issued</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21">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7</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Setoff on goods lease</a:t>
                      </a:r>
                      <a:endParaRPr kumimoji="0" lang="en-AU" sz="16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No Setoff on leased goods.</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4872">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8</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Setoff on Capital Assets &amp; other goods in P&amp;L A/c.</a:t>
                      </a:r>
                      <a:endParaRPr kumimoji="0" lang="en-AU" sz="16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Available subject to rule (53)</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34">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9</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Condition on Purchases</a:t>
                      </a:r>
                      <a:endParaRPr kumimoji="0" lang="en-AU" sz="16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No restriction.</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34">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10</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Condition on Sales</a:t>
                      </a:r>
                      <a:endParaRPr kumimoji="0" lang="en-AU" sz="16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No Limit of Turnover.</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0473">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11</a:t>
                      </a:r>
                      <a:endParaRPr kumimoji="0" lang="en-AU" sz="1600" b="1"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Issues</a:t>
                      </a:r>
                      <a:endParaRPr kumimoji="0" lang="en-AU" sz="16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Service tax and MVAT tax both applicable on such transactions? Which is against BSNL Judgment.</a:t>
                      </a:r>
                      <a:endParaRPr kumimoji="0" lang="en-AU" sz="1600" b="1" i="0" u="none" strike="noStrike" cap="none" normalizeH="0" baseline="0" dirty="0" smtClean="0">
                        <a:ln>
                          <a:noFill/>
                        </a:ln>
                        <a:solidFill>
                          <a:srgbClr val="FF0000"/>
                        </a:solidFill>
                        <a:effectLst/>
                        <a:latin typeface="Times New Roman" pitchFamily="18" charset="0"/>
                        <a:ea typeface="Times New Roman" pitchFamily="18" charset="0"/>
                        <a:cs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518974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US" dirty="0"/>
              <a:t>8</a:t>
            </a:r>
            <a:r>
              <a:rPr lang="en-US" dirty="0" smtClean="0"/>
              <a:t>. WORKS CONTRACTOR-</a:t>
            </a:r>
            <a:br>
              <a:rPr lang="en-US" dirty="0" smtClean="0"/>
            </a:br>
            <a:r>
              <a:rPr lang="en-US" dirty="0" smtClean="0"/>
              <a:t>BUILDERS BEFORE &amp; AFTER L&amp;T CASE </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49</a:t>
            </a:fld>
            <a:endParaRPr lang="en-US" dirty="0"/>
          </a:p>
        </p:txBody>
      </p:sp>
      <p:pic>
        <p:nvPicPr>
          <p:cNvPr id="5" name="Picture 2"/>
          <p:cNvPicPr>
            <a:picLocks noGrp="1" noChangeAspect="1" noChangeArrowheads="1"/>
          </p:cNvPicPr>
          <p:nvPr>
            <p:ph idx="1"/>
          </p:nvPr>
        </p:nvPicPr>
        <p:blipFill>
          <a:blip r:embed="rId2"/>
          <a:srcRect/>
          <a:stretch>
            <a:fillRect/>
          </a:stretch>
        </p:blipFill>
        <p:spPr bwMode="auto">
          <a:xfrm>
            <a:off x="838200" y="2057400"/>
            <a:ext cx="7543800" cy="3886199"/>
          </a:xfrm>
          <a:prstGeom prst="rect">
            <a:avLst/>
          </a:prstGeom>
          <a:noFill/>
          <a:ln w="9525">
            <a:noFill/>
            <a:miter lim="800000"/>
            <a:headEnd/>
            <a:tailEnd/>
          </a:ln>
          <a:effectLst/>
        </p:spPr>
      </p:pic>
    </p:spTree>
    <p:extLst>
      <p:ext uri="{BB962C8B-B14F-4D97-AF65-F5344CB8AC3E}">
        <p14:creationId xmlns:p14="http://schemas.microsoft.com/office/powerpoint/2010/main" val="22113523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22935" y="2381379"/>
            <a:ext cx="3711465" cy="280022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ormAutofit fontScale="47500" lnSpcReduction="20000"/>
          </a:bodyPr>
          <a:lstStyle/>
          <a:p>
            <a:pPr algn="ctr"/>
            <a:r>
              <a:rPr lang="en-US" sz="7200" dirty="0" smtClean="0"/>
              <a:t>Now </a:t>
            </a:r>
          </a:p>
          <a:p>
            <a:pPr algn="ctr"/>
            <a:r>
              <a:rPr lang="en-US" sz="7200" dirty="0" smtClean="0"/>
              <a:t>Lets discuss </a:t>
            </a:r>
          </a:p>
          <a:p>
            <a:pPr algn="ctr"/>
            <a:r>
              <a:rPr lang="en-US" sz="7200" dirty="0"/>
              <a:t>w</a:t>
            </a:r>
            <a:r>
              <a:rPr lang="en-US" sz="7200" dirty="0" smtClean="0"/>
              <a:t>ith fun and simplicity.</a:t>
            </a:r>
          </a:p>
          <a:p>
            <a:pPr algn="ctr"/>
            <a:r>
              <a:rPr lang="en-US" sz="7200" dirty="0" smtClean="0"/>
              <a:t>And refresh ourselves,</a:t>
            </a:r>
            <a:endParaRPr lang="en-US" sz="720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9862" y="1514197"/>
            <a:ext cx="3042138" cy="3057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2" name="Slide Number Placeholder 1"/>
          <p:cNvSpPr>
            <a:spLocks noGrp="1"/>
          </p:cNvSpPr>
          <p:nvPr>
            <p:ph type="sldNum" sz="quarter" idx="12"/>
          </p:nvPr>
        </p:nvSpPr>
        <p:spPr/>
        <p:txBody>
          <a:bodyPr/>
          <a:lstStyle/>
          <a:p>
            <a:fld id="{33D6E5A2-EC83-451F-A719-9AC1370DD5CF}" type="slidenum">
              <a:rPr lang="en-US" smtClean="0"/>
              <a:pPr/>
              <a:t>5</a:t>
            </a:fld>
            <a:endParaRPr lang="en-US" dirty="0"/>
          </a:p>
        </p:txBody>
      </p:sp>
    </p:spTree>
    <p:extLst>
      <p:ext uri="{BB962C8B-B14F-4D97-AF65-F5344CB8AC3E}">
        <p14:creationId xmlns:p14="http://schemas.microsoft.com/office/powerpoint/2010/main" val="209479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69632"/>
            <a:ext cx="8229600" cy="1143000"/>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en-US" sz="2400" b="1" dirty="0" smtClean="0"/>
              <a:t>8. Works Contractor </a:t>
            </a:r>
            <a:endParaRPr lang="en-US" sz="2400" dirty="0"/>
          </a:p>
        </p:txBody>
      </p:sp>
      <p:sp>
        <p:nvSpPr>
          <p:cNvPr id="5" name="Content Placeholder 2"/>
          <p:cNvSpPr>
            <a:spLocks noGrp="1"/>
          </p:cNvSpPr>
          <p:nvPr>
            <p:ph idx="1"/>
          </p:nvPr>
        </p:nvSpPr>
        <p:spPr>
          <a:xfrm>
            <a:off x="609600" y="1597025"/>
            <a:ext cx="8229600" cy="4297363"/>
          </a:xfrm>
        </p:spPr>
        <p:txBody>
          <a:bodyPr>
            <a:normAutofit fontScale="85000" lnSpcReduction="10000"/>
          </a:bodyPr>
          <a:lstStyle/>
          <a:p>
            <a:pPr algn="just"/>
            <a:r>
              <a:rPr lang="en-US" dirty="0" smtClean="0"/>
              <a:t>Job </a:t>
            </a:r>
            <a:r>
              <a:rPr lang="en-US" dirty="0"/>
              <a:t>work charges and </a:t>
            </a:r>
            <a:r>
              <a:rPr lang="en-US" dirty="0" err="1" smtClean="0"/>
              <a:t>labour</a:t>
            </a:r>
            <a:r>
              <a:rPr lang="en-US" dirty="0" smtClean="0"/>
              <a:t> charges </a:t>
            </a:r>
            <a:r>
              <a:rPr lang="en-US" dirty="0"/>
              <a:t>cannot form part of turnover for </a:t>
            </a:r>
            <a:r>
              <a:rPr lang="en-US" dirty="0" smtClean="0"/>
              <a:t>VAT purpose.</a:t>
            </a:r>
          </a:p>
          <a:p>
            <a:pPr algn="just"/>
            <a:endParaRPr lang="en-US" dirty="0" smtClean="0"/>
          </a:p>
          <a:p>
            <a:pPr algn="just"/>
            <a:r>
              <a:rPr lang="en-US" dirty="0" smtClean="0"/>
              <a:t>If </a:t>
            </a:r>
            <a:r>
              <a:rPr lang="en-US" dirty="0"/>
              <a:t>there is use </a:t>
            </a:r>
            <a:r>
              <a:rPr lang="en-US" dirty="0" smtClean="0"/>
              <a:t>of materials</a:t>
            </a:r>
            <a:r>
              <a:rPr lang="en-US" dirty="0"/>
              <a:t>, </a:t>
            </a:r>
            <a:r>
              <a:rPr lang="en-US" dirty="0" smtClean="0"/>
              <a:t>and there is any transfer property, </a:t>
            </a:r>
            <a:r>
              <a:rPr lang="en-US" dirty="0"/>
              <a:t>then further issue to be </a:t>
            </a:r>
            <a:r>
              <a:rPr lang="en-US" dirty="0" smtClean="0"/>
              <a:t>seen will </a:t>
            </a:r>
            <a:r>
              <a:rPr lang="en-US" dirty="0"/>
              <a:t>be whether such transfer is incidental </a:t>
            </a:r>
            <a:r>
              <a:rPr lang="en-US" dirty="0" smtClean="0"/>
              <a:t>or amounting </a:t>
            </a:r>
            <a:r>
              <a:rPr lang="en-US" dirty="0"/>
              <a:t>to sale as ‘works contract</a:t>
            </a:r>
            <a:r>
              <a:rPr lang="en-US" dirty="0" smtClean="0"/>
              <a:t>’.</a:t>
            </a:r>
          </a:p>
          <a:p>
            <a:pPr algn="just"/>
            <a:endParaRPr lang="en-US" dirty="0"/>
          </a:p>
          <a:p>
            <a:pPr algn="just"/>
            <a:r>
              <a:rPr lang="en-US" dirty="0" smtClean="0"/>
              <a:t>For disclosure purpose they are added to the GTO and reduced thereafter in returns and </a:t>
            </a:r>
            <a:r>
              <a:rPr lang="en-US" dirty="0" err="1" smtClean="0"/>
              <a:t>Mvat</a:t>
            </a:r>
            <a:r>
              <a:rPr lang="en-US" dirty="0" smtClean="0"/>
              <a:t> audit report.</a:t>
            </a:r>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50</a:t>
            </a:fld>
            <a:endParaRPr lang="en-US" dirty="0"/>
          </a:p>
        </p:txBody>
      </p:sp>
    </p:spTree>
    <p:extLst>
      <p:ext uri="{BB962C8B-B14F-4D97-AF65-F5344CB8AC3E}">
        <p14:creationId xmlns:p14="http://schemas.microsoft.com/office/powerpoint/2010/main" val="14448492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69632"/>
            <a:ext cx="8229600" cy="1143000"/>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sz="2400" b="1" dirty="0" smtClean="0"/>
              <a:t>Works Contract</a:t>
            </a:r>
            <a:br>
              <a:rPr lang="en-US" sz="2400" b="1" dirty="0" smtClean="0"/>
            </a:br>
            <a:r>
              <a:rPr lang="en-US" sz="2400" b="1" dirty="0" smtClean="0"/>
              <a:t>Sales Price determination and issues?</a:t>
            </a:r>
            <a:endParaRPr lang="en-US" sz="2400" b="1" dirty="0"/>
          </a:p>
        </p:txBody>
      </p:sp>
      <p:sp>
        <p:nvSpPr>
          <p:cNvPr id="5" name="Content Placeholder 2"/>
          <p:cNvSpPr>
            <a:spLocks noGrp="1"/>
          </p:cNvSpPr>
          <p:nvPr>
            <p:ph idx="1"/>
          </p:nvPr>
        </p:nvSpPr>
        <p:spPr>
          <a:xfrm>
            <a:off x="609600" y="1596413"/>
            <a:ext cx="8229600" cy="5032987"/>
          </a:xfrm>
        </p:spPr>
        <p:txBody>
          <a:bodyPr>
            <a:noAutofit/>
          </a:bodyPr>
          <a:lstStyle/>
          <a:p>
            <a:r>
              <a:rPr lang="en-US" sz="1400" b="1" dirty="0" smtClean="0"/>
              <a:t>Regular Method u/r 58(1)- Actual deduction of </a:t>
            </a:r>
            <a:r>
              <a:rPr lang="en-US" sz="1400" b="1" dirty="0" err="1" smtClean="0"/>
              <a:t>labour</a:t>
            </a:r>
            <a:r>
              <a:rPr lang="en-US" sz="1400" b="1" dirty="0" smtClean="0"/>
              <a:t> and its profit from contract value:</a:t>
            </a:r>
          </a:p>
          <a:p>
            <a:r>
              <a:rPr lang="en-US" sz="1400" dirty="0" smtClean="0"/>
              <a:t>Method </a:t>
            </a:r>
            <a:r>
              <a:rPr lang="en-US" sz="1400" dirty="0"/>
              <a:t>has been laid down by </a:t>
            </a:r>
            <a:r>
              <a:rPr lang="en-US" sz="1400" dirty="0" smtClean="0"/>
              <a:t>the Supreme </a:t>
            </a:r>
            <a:r>
              <a:rPr lang="en-US" sz="1400" dirty="0"/>
              <a:t>Court in </a:t>
            </a:r>
            <a:r>
              <a:rPr lang="en-US" sz="1400" b="1" dirty="0"/>
              <a:t>Gannon </a:t>
            </a:r>
            <a:r>
              <a:rPr lang="en-US" sz="1400" b="1" dirty="0" err="1" smtClean="0"/>
              <a:t>Dunkerley’s</a:t>
            </a:r>
            <a:r>
              <a:rPr lang="en-US" sz="1400" b="1" dirty="0" smtClean="0"/>
              <a:t> case </a:t>
            </a:r>
            <a:r>
              <a:rPr lang="en-US" sz="1400" dirty="0"/>
              <a:t>in 88 STC 204.</a:t>
            </a:r>
            <a:endParaRPr lang="en-US" sz="1400" b="1" dirty="0" smtClean="0"/>
          </a:p>
          <a:p>
            <a:endParaRPr lang="en-US" sz="1400" b="1" dirty="0"/>
          </a:p>
          <a:p>
            <a:pPr algn="just"/>
            <a:r>
              <a:rPr lang="en-US" sz="1400" b="1" dirty="0" smtClean="0"/>
              <a:t>Test of </a:t>
            </a:r>
            <a:r>
              <a:rPr lang="en-US" sz="1400" b="1" dirty="0" err="1" smtClean="0"/>
              <a:t>labour</a:t>
            </a:r>
            <a:r>
              <a:rPr lang="en-US" sz="1400" b="1" dirty="0" smtClean="0"/>
              <a:t> charges before or at the time v/s after works contract.</a:t>
            </a:r>
          </a:p>
          <a:p>
            <a:pPr algn="just"/>
            <a:r>
              <a:rPr lang="en-US" sz="1400" dirty="0" err="1" smtClean="0"/>
              <a:t>Labour</a:t>
            </a:r>
            <a:r>
              <a:rPr lang="en-US" sz="1400" dirty="0" smtClean="0"/>
              <a:t> charges incurred </a:t>
            </a:r>
            <a:r>
              <a:rPr lang="en-US" sz="1400" b="1" dirty="0" smtClean="0"/>
              <a:t>before or at the time of execution of works contract and for the purpose</a:t>
            </a:r>
            <a:r>
              <a:rPr lang="en-US" sz="1400" dirty="0" smtClean="0"/>
              <a:t> of works contract is allowable as deduction.</a:t>
            </a:r>
            <a:r>
              <a:rPr lang="en-US" sz="1400" b="1" dirty="0" smtClean="0"/>
              <a:t> </a:t>
            </a:r>
            <a:r>
              <a:rPr lang="en-US" sz="1400" b="1" dirty="0" err="1" smtClean="0"/>
              <a:t>Labour</a:t>
            </a:r>
            <a:r>
              <a:rPr lang="en-US" sz="1400" b="1" dirty="0" smtClean="0"/>
              <a:t> after the execution of works contract like inspection or certificate charges are not allowable as deduction.</a:t>
            </a:r>
          </a:p>
          <a:p>
            <a:pPr algn="just"/>
            <a:endParaRPr lang="en-US" sz="1400" dirty="0" smtClean="0"/>
          </a:p>
          <a:p>
            <a:pPr algn="just"/>
            <a:r>
              <a:rPr lang="en-US" sz="1400" b="1" dirty="0" smtClean="0"/>
              <a:t>Cost </a:t>
            </a:r>
            <a:r>
              <a:rPr lang="en-US" sz="1400" b="1" dirty="0"/>
              <a:t>of free supply of not included </a:t>
            </a:r>
            <a:r>
              <a:rPr lang="en-US" sz="1400" b="1" dirty="0" smtClean="0"/>
              <a:t>in agreement </a:t>
            </a:r>
            <a:r>
              <a:rPr lang="en-US" sz="1400" b="1" dirty="0"/>
              <a:t>/ Sales Price</a:t>
            </a:r>
            <a:r>
              <a:rPr lang="en-US" sz="1400" dirty="0"/>
              <a:t> does not </a:t>
            </a:r>
            <a:r>
              <a:rPr lang="en-US" sz="1400" dirty="0" smtClean="0"/>
              <a:t>form part </a:t>
            </a:r>
            <a:r>
              <a:rPr lang="en-US" sz="1400" dirty="0"/>
              <a:t>of “Sales Price” or in contract</a:t>
            </a:r>
            <a:r>
              <a:rPr lang="en-US" sz="1400" dirty="0" smtClean="0"/>
              <a:t>.</a:t>
            </a:r>
          </a:p>
          <a:p>
            <a:endParaRPr lang="en-US" sz="1400" dirty="0"/>
          </a:p>
          <a:p>
            <a:pPr algn="just"/>
            <a:r>
              <a:rPr lang="en-US" sz="1400" dirty="0" smtClean="0"/>
              <a:t>In case of </a:t>
            </a:r>
            <a:r>
              <a:rPr lang="en-US" sz="1400" b="1" dirty="0" smtClean="0"/>
              <a:t>N.M. </a:t>
            </a:r>
            <a:r>
              <a:rPr lang="en-US" sz="1400" b="1" dirty="0" err="1" smtClean="0"/>
              <a:t>Goel</a:t>
            </a:r>
            <a:r>
              <a:rPr lang="en-US" sz="1400" b="1" dirty="0" smtClean="0"/>
              <a:t> 72 STC 368, </a:t>
            </a:r>
            <a:r>
              <a:rPr lang="en-US" sz="1400" dirty="0" smtClean="0"/>
              <a:t>honorable Supreme Court </a:t>
            </a:r>
            <a:r>
              <a:rPr lang="en-US" sz="1400" dirty="0"/>
              <a:t>held that the cost of steel </a:t>
            </a:r>
            <a:r>
              <a:rPr lang="en-US" sz="1400" dirty="0" smtClean="0"/>
              <a:t>&amp; cement </a:t>
            </a:r>
            <a:r>
              <a:rPr lang="en-US" sz="1400" dirty="0"/>
              <a:t>being part of “Sales Price”, </a:t>
            </a:r>
            <a:r>
              <a:rPr lang="en-US" sz="1400" dirty="0" smtClean="0"/>
              <a:t>tax to </a:t>
            </a:r>
            <a:r>
              <a:rPr lang="en-US" sz="1400" dirty="0"/>
              <a:t>be paid on entire works </a:t>
            </a:r>
            <a:r>
              <a:rPr lang="en-US" sz="1400" dirty="0" smtClean="0"/>
              <a:t>contract including </a:t>
            </a:r>
            <a:r>
              <a:rPr lang="en-US" sz="1400" dirty="0"/>
              <a:t>the cost of steel &amp; </a:t>
            </a:r>
            <a:r>
              <a:rPr lang="en-US" sz="1400" dirty="0" smtClean="0"/>
              <a:t>cement.</a:t>
            </a:r>
            <a:r>
              <a:rPr lang="en-US" sz="1400" i="1" dirty="0"/>
              <a:t> </a:t>
            </a:r>
            <a:r>
              <a:rPr lang="en-US" sz="1400" i="1" dirty="0" smtClean="0"/>
              <a:t>Further refer </a:t>
            </a:r>
            <a:r>
              <a:rPr lang="en-US" sz="1400" i="1" dirty="0" err="1" smtClean="0"/>
              <a:t>Rashtriya</a:t>
            </a:r>
            <a:r>
              <a:rPr lang="en-US" sz="1400" i="1" dirty="0" smtClean="0"/>
              <a:t> </a:t>
            </a:r>
            <a:r>
              <a:rPr lang="en-US" sz="1400" i="1" dirty="0" err="1" smtClean="0"/>
              <a:t>Ispat</a:t>
            </a:r>
            <a:r>
              <a:rPr lang="en-US" sz="1400" i="1" dirty="0" smtClean="0"/>
              <a:t> </a:t>
            </a:r>
            <a:r>
              <a:rPr lang="en-US" sz="1400" i="1" dirty="0"/>
              <a:t>Pvt. Ltd in 109 STC 425 (SC</a:t>
            </a:r>
            <a:r>
              <a:rPr lang="en-US" sz="1400" i="1" dirty="0" smtClean="0"/>
              <a:t>). Gross up or net contract to seen.</a:t>
            </a:r>
            <a:endParaRPr lang="en-US" sz="1400" dirty="0" smtClean="0"/>
          </a:p>
          <a:p>
            <a:pPr algn="just"/>
            <a:endParaRPr lang="en-US" sz="1400" dirty="0"/>
          </a:p>
          <a:p>
            <a:pPr algn="just"/>
            <a:r>
              <a:rPr lang="en-US" sz="1400" b="1" dirty="0" smtClean="0"/>
              <a:t>Depreciation </a:t>
            </a:r>
            <a:r>
              <a:rPr lang="en-US" sz="1400" dirty="0" smtClean="0"/>
              <a:t>on Plant and machinery is allowable as deduction as hire charges are allowable.</a:t>
            </a:r>
            <a:r>
              <a:rPr lang="en-US" sz="1400" dirty="0"/>
              <a:t> </a:t>
            </a:r>
            <a:r>
              <a:rPr lang="en-US" sz="1400" dirty="0" smtClean="0"/>
              <a:t>Andhra Pradesh </a:t>
            </a:r>
            <a:r>
              <a:rPr lang="en-US" sz="1400" dirty="0"/>
              <a:t>High Court in the </a:t>
            </a:r>
            <a:r>
              <a:rPr lang="en-US" sz="1400" dirty="0" smtClean="0"/>
              <a:t>case of </a:t>
            </a:r>
            <a:r>
              <a:rPr lang="en-US" sz="1400" b="1" i="1" dirty="0" err="1"/>
              <a:t>Veeaar</a:t>
            </a:r>
            <a:r>
              <a:rPr lang="en-US" sz="1400" b="1" i="1" dirty="0"/>
              <a:t> Constructions </a:t>
            </a:r>
            <a:r>
              <a:rPr lang="en-US" sz="1400" i="1" dirty="0"/>
              <a:t>vs. State </a:t>
            </a:r>
            <a:r>
              <a:rPr lang="en-US" sz="1400" i="1" dirty="0" smtClean="0"/>
              <a:t>of Andhra </a:t>
            </a:r>
            <a:r>
              <a:rPr lang="en-US" sz="1400" i="1" dirty="0"/>
              <a:t>Pradesh reported in 45 VST </a:t>
            </a:r>
            <a:r>
              <a:rPr lang="en-US" sz="1400" i="1" dirty="0" smtClean="0"/>
              <a:t>352 (AP</a:t>
            </a:r>
            <a:r>
              <a:rPr lang="en-US" sz="1400" i="1" dirty="0"/>
              <a:t>) </a:t>
            </a:r>
            <a:r>
              <a:rPr lang="en-US" sz="1400" dirty="0"/>
              <a:t>and by Karnataka High </a:t>
            </a:r>
            <a:r>
              <a:rPr lang="en-US" sz="1400" dirty="0" smtClean="0"/>
              <a:t>Court in </a:t>
            </a:r>
            <a:r>
              <a:rPr lang="en-US" sz="1400" dirty="0"/>
              <a:t>the case </a:t>
            </a:r>
            <a:r>
              <a:rPr lang="en-US" sz="1400" b="1" dirty="0"/>
              <a:t>of </a:t>
            </a:r>
            <a:r>
              <a:rPr lang="en-US" sz="1400" b="1" i="1" dirty="0"/>
              <a:t>Larsen and </a:t>
            </a:r>
            <a:r>
              <a:rPr lang="en-US" sz="1400" b="1" i="1" dirty="0" smtClean="0"/>
              <a:t>Toubro </a:t>
            </a:r>
            <a:r>
              <a:rPr lang="en-US" sz="1400" i="1" dirty="0" smtClean="0"/>
              <a:t>vs</a:t>
            </a:r>
            <a:r>
              <a:rPr lang="en-US" sz="1400" i="1" dirty="0"/>
              <a:t>. State of Karnataka reported in </a:t>
            </a:r>
            <a:r>
              <a:rPr lang="en-US" sz="1400" i="1" dirty="0" smtClean="0"/>
              <a:t>34 VST </a:t>
            </a:r>
            <a:r>
              <a:rPr lang="en-US" sz="1400" i="1" dirty="0"/>
              <a:t>53 (</a:t>
            </a:r>
            <a:r>
              <a:rPr lang="en-US" sz="1400" i="1" dirty="0" err="1"/>
              <a:t>Kar</a:t>
            </a:r>
            <a:r>
              <a:rPr lang="en-US" sz="1400" i="1" dirty="0" smtClean="0"/>
              <a:t>).</a:t>
            </a:r>
            <a:endParaRPr lang="en-US" sz="1400" dirty="0" smtClean="0"/>
          </a:p>
          <a:p>
            <a:pPr algn="just"/>
            <a:endParaRPr lang="en-US" sz="1400" dirty="0"/>
          </a:p>
          <a:p>
            <a:pPr algn="just"/>
            <a:r>
              <a:rPr lang="en-US" sz="1400" dirty="0"/>
              <a:t>Deduction of total contract payment made to registered sub contractor is allowable were as </a:t>
            </a:r>
            <a:r>
              <a:rPr lang="en-US" sz="1400" b="1" dirty="0" smtClean="0"/>
              <a:t>Tax paid by the Sub Contractor is also allowable as setoff. Exchange of Forms 406- 409 needs to be checked.</a:t>
            </a:r>
          </a:p>
          <a:p>
            <a:pPr algn="just"/>
            <a:endParaRPr lang="en-US" sz="1400" dirty="0"/>
          </a:p>
          <a:p>
            <a:pPr algn="just"/>
            <a:r>
              <a:rPr lang="en-US" sz="1400" dirty="0" smtClean="0"/>
              <a:t>Gross Profit percentage on </a:t>
            </a:r>
            <a:r>
              <a:rPr lang="en-US" sz="1400" dirty="0" err="1" smtClean="0"/>
              <a:t>labour</a:t>
            </a:r>
            <a:r>
              <a:rPr lang="en-US" sz="1400" dirty="0" smtClean="0"/>
              <a:t> shall be taken on actual basis or may be taken form audited books of pervious years.</a:t>
            </a:r>
            <a:endParaRPr lang="en-US" sz="1400"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51</a:t>
            </a:fld>
            <a:endParaRPr lang="en-US" dirty="0"/>
          </a:p>
        </p:txBody>
      </p:sp>
    </p:spTree>
    <p:extLst>
      <p:ext uri="{BB962C8B-B14F-4D97-AF65-F5344CB8AC3E}">
        <p14:creationId xmlns:p14="http://schemas.microsoft.com/office/powerpoint/2010/main" val="20591828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69632"/>
            <a:ext cx="8229600" cy="1143000"/>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sz="2400" b="1" dirty="0" smtClean="0"/>
              <a:t>Works Contract</a:t>
            </a:r>
            <a:br>
              <a:rPr lang="en-US" sz="2400" b="1" dirty="0" smtClean="0"/>
            </a:br>
            <a:r>
              <a:rPr lang="en-US" sz="2400" b="1" dirty="0" smtClean="0"/>
              <a:t>Sales Price determination and issues?</a:t>
            </a:r>
            <a:endParaRPr lang="en-US" sz="2400" b="1" dirty="0"/>
          </a:p>
        </p:txBody>
      </p:sp>
      <p:sp>
        <p:nvSpPr>
          <p:cNvPr id="5" name="Content Placeholder 2"/>
          <p:cNvSpPr>
            <a:spLocks noGrp="1"/>
          </p:cNvSpPr>
          <p:nvPr>
            <p:ph idx="1"/>
          </p:nvPr>
        </p:nvSpPr>
        <p:spPr>
          <a:xfrm>
            <a:off x="609600" y="1596413"/>
            <a:ext cx="8229600" cy="4956787"/>
          </a:xfrm>
        </p:spPr>
        <p:txBody>
          <a:bodyPr>
            <a:normAutofit fontScale="62500" lnSpcReduction="20000"/>
          </a:bodyPr>
          <a:lstStyle/>
          <a:p>
            <a:r>
              <a:rPr lang="en-US" b="1" dirty="0" smtClean="0"/>
              <a:t>Percentage Method U/r 58 (1):</a:t>
            </a:r>
          </a:p>
          <a:p>
            <a:pPr algn="just"/>
            <a:endParaRPr lang="en-US" dirty="0" smtClean="0"/>
          </a:p>
          <a:p>
            <a:pPr algn="just"/>
            <a:r>
              <a:rPr lang="en-US" b="1" dirty="0" smtClean="0"/>
              <a:t>Issues in calculation of ratio</a:t>
            </a:r>
          </a:p>
          <a:p>
            <a:pPr algn="just"/>
            <a:r>
              <a:rPr lang="en-US" dirty="0" smtClean="0"/>
              <a:t>For the purpose of levy of tax on contract value, tax rate wise purchases shall be taken for goods transferred in execution of works contract only. </a:t>
            </a:r>
            <a:r>
              <a:rPr lang="en-US" b="1" dirty="0" smtClean="0"/>
              <a:t>P&amp;L, Fixed Assets to be excluded.</a:t>
            </a:r>
          </a:p>
          <a:p>
            <a:pPr algn="just"/>
            <a:endParaRPr lang="en-US" dirty="0" smtClean="0"/>
          </a:p>
          <a:p>
            <a:pPr algn="just"/>
            <a:r>
              <a:rPr lang="en-US" b="1" dirty="0" smtClean="0"/>
              <a:t>Sub Contractor deduction:</a:t>
            </a:r>
          </a:p>
          <a:p>
            <a:pPr algn="just"/>
            <a:endParaRPr lang="en-US" dirty="0" smtClean="0"/>
          </a:p>
          <a:p>
            <a:pPr algn="just"/>
            <a:r>
              <a:rPr lang="en-US" dirty="0" smtClean="0"/>
              <a:t>Deduction </a:t>
            </a:r>
            <a:r>
              <a:rPr lang="en-US" dirty="0"/>
              <a:t>of total contract payment made to registered sub contractor is allowable </a:t>
            </a:r>
            <a:r>
              <a:rPr lang="en-US" dirty="0" smtClean="0"/>
              <a:t>were </a:t>
            </a:r>
            <a:r>
              <a:rPr lang="en-US" b="1" dirty="0"/>
              <a:t>Tax </a:t>
            </a:r>
            <a:r>
              <a:rPr lang="en-US" b="1" dirty="0" smtClean="0"/>
              <a:t>separately charged and paid </a:t>
            </a:r>
            <a:r>
              <a:rPr lang="en-US" b="1" dirty="0"/>
              <a:t>by the Sub </a:t>
            </a:r>
            <a:r>
              <a:rPr lang="en-US" b="1" dirty="0" smtClean="0"/>
              <a:t>Contractor</a:t>
            </a:r>
          </a:p>
          <a:p>
            <a:pPr algn="just"/>
            <a:endParaRPr lang="en-US" b="1" dirty="0" smtClean="0"/>
          </a:p>
          <a:p>
            <a:pPr algn="just"/>
            <a:r>
              <a:rPr lang="en-US" b="1" dirty="0"/>
              <a:t>Mere registered sub contractor is not enough he should charge tax separately.</a:t>
            </a:r>
          </a:p>
          <a:p>
            <a:pPr algn="just"/>
            <a:endParaRPr lang="en-US" b="1" dirty="0" smtClean="0"/>
          </a:p>
          <a:p>
            <a:pPr algn="just"/>
            <a:r>
              <a:rPr lang="en-US" b="1" dirty="0" smtClean="0"/>
              <a:t>Further setoff is also </a:t>
            </a:r>
            <a:r>
              <a:rPr lang="en-US" b="1" dirty="0"/>
              <a:t>allowable </a:t>
            </a:r>
            <a:r>
              <a:rPr lang="en-US" b="1" dirty="0" smtClean="0"/>
              <a:t>of such tax paid by the sub contractor..</a:t>
            </a:r>
          </a:p>
          <a:p>
            <a:pPr algn="just"/>
            <a:endParaRPr lang="en-US" b="1" dirty="0" smtClean="0"/>
          </a:p>
          <a:p>
            <a:pPr algn="just"/>
            <a:endParaRPr lang="en-US" dirty="0" smtClean="0"/>
          </a:p>
          <a:p>
            <a:pPr algn="just"/>
            <a:endParaRPr lang="en-US" dirty="0"/>
          </a:p>
          <a:p>
            <a:pPr algn="just"/>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52</a:t>
            </a:fld>
            <a:endParaRPr lang="en-US" dirty="0"/>
          </a:p>
        </p:txBody>
      </p:sp>
    </p:spTree>
    <p:extLst>
      <p:ext uri="{BB962C8B-B14F-4D97-AF65-F5344CB8AC3E}">
        <p14:creationId xmlns:p14="http://schemas.microsoft.com/office/powerpoint/2010/main" val="8625399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69632"/>
            <a:ext cx="8229600" cy="1143000"/>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sz="2400" b="1" dirty="0"/>
              <a:t>Works Contract</a:t>
            </a:r>
            <a:br>
              <a:rPr lang="en-US" sz="2400" b="1" dirty="0"/>
            </a:br>
            <a:r>
              <a:rPr lang="en-US" sz="2400" b="1" dirty="0"/>
              <a:t>Sales Price determination and issues?</a:t>
            </a:r>
          </a:p>
        </p:txBody>
      </p:sp>
      <p:sp>
        <p:nvSpPr>
          <p:cNvPr id="5" name="Content Placeholder 2"/>
          <p:cNvSpPr>
            <a:spLocks noGrp="1"/>
          </p:cNvSpPr>
          <p:nvPr>
            <p:ph idx="1"/>
          </p:nvPr>
        </p:nvSpPr>
        <p:spPr>
          <a:xfrm>
            <a:off x="609600" y="1596413"/>
            <a:ext cx="8229600" cy="5032987"/>
          </a:xfrm>
        </p:spPr>
        <p:txBody>
          <a:bodyPr>
            <a:normAutofit/>
          </a:bodyPr>
          <a:lstStyle/>
          <a:p>
            <a:r>
              <a:rPr lang="en-US" dirty="0" smtClean="0"/>
              <a:t>Composition Scheme u/s 42(3);</a:t>
            </a:r>
          </a:p>
          <a:p>
            <a:pPr algn="just"/>
            <a:endParaRPr lang="en-US" dirty="0" smtClean="0"/>
          </a:p>
          <a:p>
            <a:pPr algn="just"/>
            <a:r>
              <a:rPr lang="en-US" dirty="0" smtClean="0"/>
              <a:t>Deduction of total contract payment</a:t>
            </a:r>
            <a:r>
              <a:rPr lang="en-US" dirty="0"/>
              <a:t> were </a:t>
            </a:r>
            <a:r>
              <a:rPr lang="en-US" dirty="0" smtClean="0"/>
              <a:t>Tax </a:t>
            </a:r>
            <a:r>
              <a:rPr lang="en-US" dirty="0"/>
              <a:t>paid by the </a:t>
            </a:r>
            <a:r>
              <a:rPr lang="en-US" dirty="0" smtClean="0"/>
              <a:t>Registered Sub </a:t>
            </a:r>
            <a:r>
              <a:rPr lang="en-US" dirty="0"/>
              <a:t>Contractor</a:t>
            </a:r>
            <a:r>
              <a:rPr lang="en-US" dirty="0" smtClean="0"/>
              <a:t> is allowable from contract value.</a:t>
            </a:r>
          </a:p>
          <a:p>
            <a:pPr algn="just"/>
            <a:endParaRPr lang="en-US" dirty="0" smtClean="0"/>
          </a:p>
          <a:p>
            <a:pPr algn="just"/>
            <a:r>
              <a:rPr lang="en-US" dirty="0" smtClean="0"/>
              <a:t>Rate of tax is 5% for “Construction Contracts” and for other 8%.</a:t>
            </a:r>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53</a:t>
            </a:fld>
            <a:endParaRPr lang="en-US" dirty="0"/>
          </a:p>
        </p:txBody>
      </p:sp>
    </p:spTree>
    <p:extLst>
      <p:ext uri="{BB962C8B-B14F-4D97-AF65-F5344CB8AC3E}">
        <p14:creationId xmlns:p14="http://schemas.microsoft.com/office/powerpoint/2010/main" val="32697282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69632"/>
            <a:ext cx="8229600" cy="1143000"/>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sz="2400" b="1" dirty="0" smtClean="0"/>
              <a:t>Inter state works </a:t>
            </a:r>
            <a:r>
              <a:rPr lang="en-US" sz="2400" b="1" dirty="0"/>
              <a:t>Contract</a:t>
            </a:r>
            <a:br>
              <a:rPr lang="en-US" sz="2400" b="1" dirty="0"/>
            </a:br>
            <a:r>
              <a:rPr lang="en-US" sz="2400" b="1" dirty="0"/>
              <a:t>Sales Price determination and issues?</a:t>
            </a:r>
          </a:p>
        </p:txBody>
      </p:sp>
      <p:sp>
        <p:nvSpPr>
          <p:cNvPr id="5" name="Content Placeholder 2"/>
          <p:cNvSpPr>
            <a:spLocks noGrp="1"/>
          </p:cNvSpPr>
          <p:nvPr>
            <p:ph idx="1"/>
          </p:nvPr>
        </p:nvSpPr>
        <p:spPr>
          <a:xfrm>
            <a:off x="609600" y="1596413"/>
            <a:ext cx="8229600" cy="4956787"/>
          </a:xfrm>
        </p:spPr>
        <p:txBody>
          <a:bodyPr>
            <a:normAutofit fontScale="77500" lnSpcReduction="20000"/>
          </a:bodyPr>
          <a:lstStyle/>
          <a:p>
            <a:pPr algn="just"/>
            <a:r>
              <a:rPr lang="en-US" b="1" dirty="0"/>
              <a:t>It has been held </a:t>
            </a:r>
            <a:r>
              <a:rPr lang="en-US" b="1" dirty="0" smtClean="0"/>
              <a:t>by the </a:t>
            </a:r>
            <a:r>
              <a:rPr lang="en-US" b="1" dirty="0"/>
              <a:t>Supreme Court in the case of </a:t>
            </a:r>
            <a:r>
              <a:rPr lang="en-US" b="1" i="1" dirty="0" err="1" smtClean="0"/>
              <a:t>Mahim</a:t>
            </a:r>
            <a:r>
              <a:rPr lang="en-US" b="1" i="1" dirty="0" smtClean="0"/>
              <a:t> </a:t>
            </a:r>
            <a:r>
              <a:rPr lang="en-US" b="1" i="1" dirty="0" err="1" smtClean="0"/>
              <a:t>Patram</a:t>
            </a:r>
            <a:r>
              <a:rPr lang="en-US" b="1" i="1" dirty="0" smtClean="0"/>
              <a:t> </a:t>
            </a:r>
            <a:r>
              <a:rPr lang="en-US" b="1" i="1" dirty="0"/>
              <a:t>Pvt. Ltd. In 6 VST 248 (SC) </a:t>
            </a:r>
            <a:endParaRPr lang="en-US" b="1" i="1" dirty="0" smtClean="0"/>
          </a:p>
          <a:p>
            <a:pPr algn="just"/>
            <a:endParaRPr lang="en-US" dirty="0" smtClean="0"/>
          </a:p>
          <a:p>
            <a:pPr algn="just"/>
            <a:r>
              <a:rPr lang="en-US" dirty="0" smtClean="0"/>
              <a:t>That in absence </a:t>
            </a:r>
            <a:r>
              <a:rPr lang="en-US" dirty="0"/>
              <a:t>of rules prescribed by the </a:t>
            </a:r>
            <a:r>
              <a:rPr lang="en-US" dirty="0" smtClean="0"/>
              <a:t>Central Government </a:t>
            </a:r>
            <a:r>
              <a:rPr lang="en-US" dirty="0"/>
              <a:t>for computing the </a:t>
            </a:r>
            <a:r>
              <a:rPr lang="en-US" dirty="0" smtClean="0"/>
              <a:t>taxable turnover</a:t>
            </a:r>
            <a:r>
              <a:rPr lang="en-US" dirty="0"/>
              <a:t>, the State rules can be </a:t>
            </a:r>
            <a:r>
              <a:rPr lang="en-US" dirty="0" smtClean="0"/>
              <a:t>applied and such computation </a:t>
            </a:r>
            <a:r>
              <a:rPr lang="en-US" dirty="0"/>
              <a:t>would be valid </a:t>
            </a:r>
            <a:r>
              <a:rPr lang="en-US" dirty="0" smtClean="0"/>
              <a:t>and permissible.</a:t>
            </a:r>
          </a:p>
          <a:p>
            <a:pPr algn="just"/>
            <a:endParaRPr lang="en-US" dirty="0" smtClean="0"/>
          </a:p>
          <a:p>
            <a:pPr algn="just"/>
            <a:r>
              <a:rPr lang="en-US" dirty="0" smtClean="0"/>
              <a:t>Hence rule 58(1) or section 42(3) of MVAT Act, 2002  as the case may be applied. i.e., any method may be followed.</a:t>
            </a:r>
          </a:p>
          <a:p>
            <a:pPr algn="just"/>
            <a:endParaRPr lang="en-US" dirty="0"/>
          </a:p>
          <a:p>
            <a:pPr algn="just"/>
            <a:r>
              <a:rPr lang="en-US" dirty="0" smtClean="0"/>
              <a:t>Interstate </a:t>
            </a:r>
            <a:r>
              <a:rPr lang="en-US" dirty="0"/>
              <a:t>works </a:t>
            </a:r>
            <a:r>
              <a:rPr lang="en-US" dirty="0" smtClean="0"/>
              <a:t>contract would </a:t>
            </a:r>
            <a:r>
              <a:rPr lang="en-US" dirty="0"/>
              <a:t>be chargeable to tax at 2% if it </a:t>
            </a:r>
            <a:r>
              <a:rPr lang="en-US" dirty="0" smtClean="0"/>
              <a:t>is against </a:t>
            </a:r>
            <a:r>
              <a:rPr lang="en-US" dirty="0"/>
              <a:t>‘C’ Form and at the schedule </a:t>
            </a:r>
            <a:r>
              <a:rPr lang="en-US" dirty="0" smtClean="0"/>
              <a:t>rate if </a:t>
            </a:r>
            <a:r>
              <a:rPr lang="en-US" dirty="0"/>
              <a:t>no ‘C’ Form is </a:t>
            </a:r>
            <a:r>
              <a:rPr lang="en-US" dirty="0" smtClean="0"/>
              <a:t>provided.</a:t>
            </a:r>
          </a:p>
          <a:p>
            <a:pPr algn="just"/>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54</a:t>
            </a:fld>
            <a:endParaRPr lang="en-US" dirty="0"/>
          </a:p>
        </p:txBody>
      </p:sp>
    </p:spTree>
    <p:extLst>
      <p:ext uri="{BB962C8B-B14F-4D97-AF65-F5344CB8AC3E}">
        <p14:creationId xmlns:p14="http://schemas.microsoft.com/office/powerpoint/2010/main" val="11257160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69632"/>
            <a:ext cx="8229600" cy="1143000"/>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en-US" sz="2400" b="1" dirty="0" smtClean="0"/>
              <a:t>Works Contractor- Service </a:t>
            </a:r>
            <a:r>
              <a:rPr lang="en-US" sz="2400" b="1" dirty="0"/>
              <a:t>tax is not part of sale price</a:t>
            </a:r>
            <a:r>
              <a:rPr lang="en-US" sz="2400" b="1" dirty="0" smtClean="0"/>
              <a:t>.</a:t>
            </a:r>
            <a:endParaRPr lang="en-US" sz="2400" b="1" dirty="0"/>
          </a:p>
        </p:txBody>
      </p:sp>
      <p:sp>
        <p:nvSpPr>
          <p:cNvPr id="5" name="Content Placeholder 2"/>
          <p:cNvSpPr>
            <a:spLocks noGrp="1"/>
          </p:cNvSpPr>
          <p:nvPr>
            <p:ph idx="1"/>
          </p:nvPr>
        </p:nvSpPr>
        <p:spPr>
          <a:xfrm>
            <a:off x="609600" y="1596413"/>
            <a:ext cx="8229600" cy="4956787"/>
          </a:xfrm>
        </p:spPr>
        <p:txBody>
          <a:bodyPr>
            <a:normAutofit fontScale="70000" lnSpcReduction="20000"/>
          </a:bodyPr>
          <a:lstStyle/>
          <a:p>
            <a:pPr algn="just"/>
            <a:r>
              <a:rPr lang="en-US" dirty="0" smtClean="0"/>
              <a:t>Controversy </a:t>
            </a:r>
            <a:r>
              <a:rPr lang="en-US" dirty="0"/>
              <a:t>due to </a:t>
            </a:r>
            <a:r>
              <a:rPr lang="en-US" b="1" dirty="0"/>
              <a:t>(M/s </a:t>
            </a:r>
            <a:r>
              <a:rPr lang="en-US" b="1" dirty="0" err="1"/>
              <a:t>Sujata</a:t>
            </a:r>
            <a:r>
              <a:rPr lang="en-US" b="1" dirty="0"/>
              <a:t> Painters</a:t>
            </a:r>
            <a:r>
              <a:rPr lang="en-US" dirty="0"/>
              <a:t> </a:t>
            </a:r>
            <a:r>
              <a:rPr lang="en-US" dirty="0" smtClean="0"/>
              <a:t>DDQ  </a:t>
            </a:r>
            <a:r>
              <a:rPr lang="en-US" dirty="0" err="1"/>
              <a:t>dt.</a:t>
            </a:r>
            <a:r>
              <a:rPr lang="en-US" dirty="0"/>
              <a:t> 20-1-2012).</a:t>
            </a:r>
          </a:p>
          <a:p>
            <a:pPr algn="just"/>
            <a:endParaRPr lang="en-US" dirty="0" smtClean="0"/>
          </a:p>
          <a:p>
            <a:pPr algn="just"/>
            <a:r>
              <a:rPr lang="en-US" dirty="0" smtClean="0"/>
              <a:t>It </a:t>
            </a:r>
            <a:r>
              <a:rPr lang="en-US" dirty="0"/>
              <a:t>has been held that if a tax or </a:t>
            </a:r>
            <a:r>
              <a:rPr lang="en-US" dirty="0" smtClean="0"/>
              <a:t>any amount </a:t>
            </a:r>
            <a:r>
              <a:rPr lang="en-US" dirty="0"/>
              <a:t>is collected according to </a:t>
            </a:r>
            <a:r>
              <a:rPr lang="en-US" dirty="0" smtClean="0"/>
              <a:t>statutory obligation</a:t>
            </a:r>
            <a:r>
              <a:rPr lang="en-US" dirty="0"/>
              <a:t>, statutory authorization or </a:t>
            </a:r>
            <a:r>
              <a:rPr lang="en-US" dirty="0" smtClean="0"/>
              <a:t>other authorization </a:t>
            </a:r>
            <a:r>
              <a:rPr lang="en-US" dirty="0"/>
              <a:t>by the seller, such tax </a:t>
            </a:r>
            <a:r>
              <a:rPr lang="en-US" dirty="0" smtClean="0"/>
              <a:t>or amount </a:t>
            </a:r>
            <a:r>
              <a:rPr lang="en-US" dirty="0"/>
              <a:t>does not form a part of the </a:t>
            </a:r>
            <a:r>
              <a:rPr lang="en-US" dirty="0" smtClean="0"/>
              <a:t>turnover of </a:t>
            </a:r>
            <a:r>
              <a:rPr lang="en-US" dirty="0"/>
              <a:t>the seller, for the purpose of assessment </a:t>
            </a:r>
            <a:r>
              <a:rPr lang="en-US" dirty="0" smtClean="0"/>
              <a:t>of his </a:t>
            </a:r>
            <a:r>
              <a:rPr lang="en-US" dirty="0"/>
              <a:t>sales tax</a:t>
            </a:r>
            <a:r>
              <a:rPr lang="en-US" b="1" dirty="0"/>
              <a:t>.</a:t>
            </a:r>
            <a:r>
              <a:rPr lang="en-US" b="1" i="1" dirty="0" smtClean="0"/>
              <a:t>[</a:t>
            </a:r>
            <a:r>
              <a:rPr lang="en-US" b="1" i="1" dirty="0"/>
              <a:t>India Hotels Co. Ltd</a:t>
            </a:r>
            <a:r>
              <a:rPr lang="en-US" i="1" dirty="0"/>
              <a:t>. (122 STC 50 </a:t>
            </a:r>
            <a:r>
              <a:rPr lang="en-US" i="1" dirty="0" smtClean="0"/>
              <a:t>– BHC)]</a:t>
            </a:r>
            <a:r>
              <a:rPr lang="en-US" dirty="0"/>
              <a:t> </a:t>
            </a:r>
            <a:endParaRPr lang="en-US" dirty="0" smtClean="0"/>
          </a:p>
          <a:p>
            <a:pPr algn="just"/>
            <a:endParaRPr lang="en-US" dirty="0" smtClean="0"/>
          </a:p>
          <a:p>
            <a:pPr algn="just"/>
            <a:r>
              <a:rPr lang="en-US" dirty="0" smtClean="0"/>
              <a:t>Further reference can be made to </a:t>
            </a:r>
            <a:r>
              <a:rPr lang="en-US" b="1" dirty="0" smtClean="0"/>
              <a:t>DDQ of Delhi VAT Act,  No. 58/CDVAT/2010/22 </a:t>
            </a:r>
            <a:r>
              <a:rPr lang="en-US" b="1" dirty="0"/>
              <a:t>in case of </a:t>
            </a:r>
            <a:r>
              <a:rPr lang="en-US" b="1" dirty="0" smtClean="0"/>
              <a:t>M/s. Ingram </a:t>
            </a:r>
            <a:r>
              <a:rPr lang="en-US" b="1" dirty="0"/>
              <a:t>Micro </a:t>
            </a:r>
            <a:r>
              <a:rPr lang="en-US" b="1" dirty="0" smtClean="0"/>
              <a:t>India Ltd</a:t>
            </a:r>
            <a:r>
              <a:rPr lang="en-US" b="1" dirty="0"/>
              <a:t>. </a:t>
            </a:r>
            <a:r>
              <a:rPr lang="en-US" b="1" dirty="0" err="1"/>
              <a:t>dt.</a:t>
            </a:r>
            <a:r>
              <a:rPr lang="en-US" b="1" dirty="0"/>
              <a:t> 18-3-2010</a:t>
            </a:r>
            <a:r>
              <a:rPr lang="en-US" b="1" dirty="0" smtClean="0"/>
              <a:t>)</a:t>
            </a:r>
          </a:p>
          <a:p>
            <a:pPr algn="just"/>
            <a:endParaRPr lang="en-US" dirty="0"/>
          </a:p>
          <a:p>
            <a:pPr algn="just"/>
            <a:r>
              <a:rPr lang="en-US" dirty="0" smtClean="0"/>
              <a:t>Even it is specifically provided in </a:t>
            </a:r>
            <a:r>
              <a:rPr lang="en-US" b="1" dirty="0" smtClean="0"/>
              <a:t>section 31 that “Service tax is not part of amount on which WCT TDS is to be deducted”.</a:t>
            </a:r>
          </a:p>
        </p:txBody>
      </p:sp>
      <p:sp>
        <p:nvSpPr>
          <p:cNvPr id="2" name="Slide Number Placeholder 1"/>
          <p:cNvSpPr>
            <a:spLocks noGrp="1"/>
          </p:cNvSpPr>
          <p:nvPr>
            <p:ph type="sldNum" sz="quarter" idx="12"/>
          </p:nvPr>
        </p:nvSpPr>
        <p:spPr/>
        <p:txBody>
          <a:bodyPr/>
          <a:lstStyle/>
          <a:p>
            <a:fld id="{33D6E5A2-EC83-451F-A719-9AC1370DD5CF}" type="slidenum">
              <a:rPr lang="en-US" smtClean="0"/>
              <a:pPr/>
              <a:t>55</a:t>
            </a:fld>
            <a:endParaRPr lang="en-US" dirty="0"/>
          </a:p>
        </p:txBody>
      </p:sp>
    </p:spTree>
    <p:extLst>
      <p:ext uri="{BB962C8B-B14F-4D97-AF65-F5344CB8AC3E}">
        <p14:creationId xmlns:p14="http://schemas.microsoft.com/office/powerpoint/2010/main" val="22960811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Allocation of Cost of land and its issues in other option of actual and % basis u/r 58</a:t>
            </a:r>
            <a:r>
              <a:rPr lang="en-US" dirty="0" smtClean="0"/>
              <a:t>.</a:t>
            </a:r>
          </a:p>
          <a:p>
            <a:r>
              <a:rPr lang="en-US" dirty="0" smtClean="0"/>
              <a:t>1% Notification Scheme applicability and its terms.</a:t>
            </a:r>
            <a:endParaRPr lang="en-US" dirty="0"/>
          </a:p>
          <a:p>
            <a:r>
              <a:rPr lang="en-US" dirty="0"/>
              <a:t>Beneficial to pay whole tax on date of agreement to sale.  Take care of advances.</a:t>
            </a:r>
          </a:p>
          <a:p>
            <a:r>
              <a:rPr lang="en-US" dirty="0"/>
              <a:t>But also check the tax collection date as some builders have collected tax.</a:t>
            </a:r>
          </a:p>
          <a:p>
            <a:r>
              <a:rPr lang="en-US" dirty="0"/>
              <a:t>WCT deduction issues.</a:t>
            </a:r>
          </a:p>
          <a:p>
            <a:r>
              <a:rPr lang="en-US" dirty="0"/>
              <a:t>Profession Tax deduction issues.</a:t>
            </a:r>
          </a:p>
          <a:p>
            <a:r>
              <a:rPr lang="en-US" dirty="0" smtClean="0"/>
              <a:t>Take </a:t>
            </a:r>
            <a:r>
              <a:rPr lang="en-US" dirty="0"/>
              <a:t>registration </a:t>
            </a:r>
            <a:r>
              <a:rPr lang="en-US" dirty="0" smtClean="0"/>
              <a:t>and pay tax, </a:t>
            </a:r>
            <a:r>
              <a:rPr lang="en-US" dirty="0"/>
              <a:t>as the matter </a:t>
            </a:r>
            <a:r>
              <a:rPr lang="en-US" dirty="0" smtClean="0"/>
              <a:t>is decided </a:t>
            </a:r>
            <a:r>
              <a:rPr lang="en-US" dirty="0"/>
              <a:t>at Apex court.</a:t>
            </a:r>
          </a:p>
          <a:p>
            <a:r>
              <a:rPr lang="en-US" dirty="0" smtClean="0"/>
              <a:t>To </a:t>
            </a:r>
            <a:r>
              <a:rPr lang="en-US" dirty="0"/>
              <a:t>collect handsome fees may be an issue.</a:t>
            </a:r>
          </a:p>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56</a:t>
            </a:fld>
            <a:endParaRPr lang="en-US" dirty="0"/>
          </a:p>
        </p:txBody>
      </p:sp>
      <p:sp>
        <p:nvSpPr>
          <p:cNvPr id="5"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n-US" dirty="0" smtClean="0"/>
              <a:t>9.Builders and Developers</a:t>
            </a:r>
            <a:endParaRPr lang="en-US" dirty="0"/>
          </a:p>
        </p:txBody>
      </p:sp>
    </p:spTree>
    <p:extLst>
      <p:ext uri="{BB962C8B-B14F-4D97-AF65-F5344CB8AC3E}">
        <p14:creationId xmlns:p14="http://schemas.microsoft.com/office/powerpoint/2010/main" val="34167704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n-US" dirty="0" smtClean="0"/>
              <a:t>10. Lessor </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57</a:t>
            </a:fld>
            <a:endParaRPr lang="en-US" dirty="0"/>
          </a:p>
        </p:txBody>
      </p:sp>
      <p:pic>
        <p:nvPicPr>
          <p:cNvPr id="1026" name="Picture 2" descr="F:\Umesh Sharma\My Pictures\ATT00004.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73914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7983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sz="2800" b="1" dirty="0" smtClean="0"/>
              <a:t>Leasing transaction:</a:t>
            </a:r>
            <a:r>
              <a:rPr lang="en-US" sz="2800" b="1" dirty="0"/>
              <a:t/>
            </a:r>
            <a:br>
              <a:rPr lang="en-US" sz="2800" b="1" dirty="0"/>
            </a:br>
            <a:r>
              <a:rPr lang="en-US" sz="2800" b="1" dirty="0"/>
              <a:t>Sales Price determination and issues?</a:t>
            </a:r>
          </a:p>
        </p:txBody>
      </p:sp>
      <p:sp>
        <p:nvSpPr>
          <p:cNvPr id="5" name="Content Placeholder 2"/>
          <p:cNvSpPr>
            <a:spLocks noGrp="1"/>
          </p:cNvSpPr>
          <p:nvPr>
            <p:ph idx="1"/>
          </p:nvPr>
        </p:nvSpPr>
        <p:spPr>
          <a:xfrm>
            <a:off x="762000" y="1596413"/>
            <a:ext cx="8077200" cy="5032987"/>
          </a:xfrm>
        </p:spPr>
        <p:txBody>
          <a:bodyPr>
            <a:normAutofit fontScale="47500" lnSpcReduction="20000"/>
          </a:bodyPr>
          <a:lstStyle/>
          <a:p>
            <a:pPr algn="just"/>
            <a:r>
              <a:rPr lang="en-US" sz="3400" dirty="0"/>
              <a:t>Lease of movable </a:t>
            </a:r>
            <a:r>
              <a:rPr lang="en-US" sz="3400" dirty="0" smtClean="0"/>
              <a:t>items only.</a:t>
            </a:r>
          </a:p>
          <a:p>
            <a:pPr algn="just"/>
            <a:endParaRPr lang="en-US" sz="3400" dirty="0" smtClean="0"/>
          </a:p>
          <a:p>
            <a:pPr algn="just"/>
            <a:r>
              <a:rPr lang="en-US" sz="3400" dirty="0" smtClean="0"/>
              <a:t>Two types of lease (Financial </a:t>
            </a:r>
            <a:r>
              <a:rPr lang="en-US" sz="3400" dirty="0"/>
              <a:t>lease v/s operating lease</a:t>
            </a:r>
            <a:r>
              <a:rPr lang="en-US" sz="3400" dirty="0" smtClean="0"/>
              <a:t>).</a:t>
            </a:r>
          </a:p>
          <a:p>
            <a:pPr algn="just"/>
            <a:endParaRPr lang="en-US" sz="3400" dirty="0"/>
          </a:p>
          <a:p>
            <a:pPr algn="just"/>
            <a:r>
              <a:rPr lang="en-US" sz="3400" dirty="0" smtClean="0"/>
              <a:t>Regarding </a:t>
            </a:r>
            <a:r>
              <a:rPr lang="en-US" sz="3400" dirty="0"/>
              <a:t>taxability of ‘Hire of goods’, it has been consistently held that hire is </a:t>
            </a:r>
            <a:r>
              <a:rPr lang="en-US" sz="3400" b="1" dirty="0"/>
              <a:t>taxable only when exclusive possession is transferred to the hirer</a:t>
            </a:r>
            <a:r>
              <a:rPr lang="en-US" sz="3400" dirty="0"/>
              <a:t>. </a:t>
            </a:r>
            <a:r>
              <a:rPr lang="en-US" sz="3400" b="1" i="1" dirty="0" err="1"/>
              <a:t>Rashtriya</a:t>
            </a:r>
            <a:r>
              <a:rPr lang="en-US" sz="3400" b="1" i="1" dirty="0"/>
              <a:t> </a:t>
            </a:r>
            <a:r>
              <a:rPr lang="en-US" sz="3400" b="1" i="1" dirty="0" err="1"/>
              <a:t>Ispat</a:t>
            </a:r>
            <a:r>
              <a:rPr lang="en-US" sz="3400" b="1" i="1" dirty="0"/>
              <a:t> Nigam Ltd. in 126 STC 114 (SC</a:t>
            </a:r>
            <a:r>
              <a:rPr lang="en-US" sz="3400" b="1" i="1" dirty="0" smtClean="0"/>
              <a:t>).</a:t>
            </a:r>
            <a:endParaRPr lang="en-US" sz="3400" b="1" dirty="0"/>
          </a:p>
          <a:p>
            <a:pPr algn="just"/>
            <a:endParaRPr lang="en-US" sz="3400" dirty="0" smtClean="0"/>
          </a:p>
          <a:p>
            <a:pPr algn="just"/>
            <a:r>
              <a:rPr lang="en-US" sz="3400" dirty="0" smtClean="0"/>
              <a:t>For e.g. Taxi given along with driver, no exclusive possession is handed over hence not taxable. however</a:t>
            </a:r>
          </a:p>
          <a:p>
            <a:pPr algn="just"/>
            <a:endParaRPr lang="en-US" sz="3400" dirty="0"/>
          </a:p>
          <a:p>
            <a:pPr algn="just"/>
            <a:r>
              <a:rPr lang="en-US" sz="3400" b="1" dirty="0" smtClean="0"/>
              <a:t>Recently a controversial DDQ of Wing Travels and </a:t>
            </a:r>
            <a:r>
              <a:rPr lang="en-US" sz="3400" b="1" dirty="0" err="1" smtClean="0"/>
              <a:t>Anand</a:t>
            </a:r>
            <a:r>
              <a:rPr lang="en-US" sz="3400" b="1" dirty="0" smtClean="0"/>
              <a:t> Travels issued by CST and had taxed “the providing of transport services with the help of motors vehicles to clients.” Further reimbursement of petrol and diesel is also taxed. Hope this will stop in near future. Tribunal has remanded back the matter for fresh hearing to CST </a:t>
            </a:r>
            <a:r>
              <a:rPr lang="en-US" sz="3400" dirty="0" smtClean="0"/>
              <a:t>. </a:t>
            </a:r>
            <a:endParaRPr lang="en-US" sz="3400" dirty="0"/>
          </a:p>
          <a:p>
            <a:pPr algn="just"/>
            <a:endParaRPr lang="en-US" sz="3400" dirty="0" smtClean="0"/>
          </a:p>
          <a:p>
            <a:pPr algn="just"/>
            <a:r>
              <a:rPr lang="en-US" sz="3400" b="1" dirty="0" smtClean="0"/>
              <a:t>But Hiring of bus/ car to company on Kilometer basis or otherwise is taxable.</a:t>
            </a:r>
            <a:r>
              <a:rPr lang="en-US" sz="3400" dirty="0" smtClean="0"/>
              <a:t> </a:t>
            </a:r>
            <a:r>
              <a:rPr lang="en-US" sz="3400" b="1" dirty="0" err="1" smtClean="0"/>
              <a:t>Krushna</a:t>
            </a:r>
            <a:r>
              <a:rPr lang="en-US" sz="3400" b="1" dirty="0" smtClean="0"/>
              <a:t> Chandra </a:t>
            </a:r>
            <a:r>
              <a:rPr lang="en-US" sz="3400" b="1" dirty="0" err="1" smtClean="0"/>
              <a:t>Behera</a:t>
            </a:r>
            <a:r>
              <a:rPr lang="en-US" sz="3400" b="1" dirty="0" smtClean="0"/>
              <a:t> </a:t>
            </a:r>
            <a:r>
              <a:rPr lang="en-US" sz="3400" dirty="0" smtClean="0"/>
              <a:t>v. state of Orissa (1991) 83 STC 325 (</a:t>
            </a:r>
            <a:r>
              <a:rPr lang="en-US" sz="3400" dirty="0" err="1" smtClean="0"/>
              <a:t>Ori</a:t>
            </a:r>
            <a:r>
              <a:rPr lang="en-US" sz="3400" dirty="0" smtClean="0"/>
              <a:t> HC).</a:t>
            </a:r>
            <a:endParaRPr lang="en-US" sz="3400" dirty="0"/>
          </a:p>
          <a:p>
            <a:endParaRPr lang="en-US" sz="3400" dirty="0" smtClean="0"/>
          </a:p>
          <a:p>
            <a:r>
              <a:rPr lang="en-US" sz="3400" dirty="0" smtClean="0"/>
              <a:t>Franchisee </a:t>
            </a:r>
            <a:r>
              <a:rPr lang="en-US" sz="3400" dirty="0"/>
              <a:t>fees, Royalty, penalty, for use of intangible assets  like trademarks, etc. is taxable.</a:t>
            </a:r>
          </a:p>
          <a:p>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58</a:t>
            </a:fld>
            <a:endParaRPr lang="en-US" dirty="0"/>
          </a:p>
        </p:txBody>
      </p:sp>
    </p:spTree>
    <p:extLst>
      <p:ext uri="{BB962C8B-B14F-4D97-AF65-F5344CB8AC3E}">
        <p14:creationId xmlns:p14="http://schemas.microsoft.com/office/powerpoint/2010/main" val="24442167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69632"/>
            <a:ext cx="8229600" cy="1143000"/>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sz="2800" b="1" dirty="0" smtClean="0"/>
              <a:t>Leasing transaction:</a:t>
            </a:r>
            <a:r>
              <a:rPr lang="en-US" sz="2800" b="1" dirty="0"/>
              <a:t/>
            </a:r>
            <a:br>
              <a:rPr lang="en-US" sz="2800" b="1" dirty="0"/>
            </a:br>
            <a:r>
              <a:rPr lang="en-US" sz="2800" b="1" dirty="0"/>
              <a:t>Sales Price determination and issues?</a:t>
            </a:r>
          </a:p>
        </p:txBody>
      </p:sp>
      <p:sp>
        <p:nvSpPr>
          <p:cNvPr id="5" name="Content Placeholder 2"/>
          <p:cNvSpPr>
            <a:spLocks noGrp="1"/>
          </p:cNvSpPr>
          <p:nvPr>
            <p:ph idx="1"/>
          </p:nvPr>
        </p:nvSpPr>
        <p:spPr>
          <a:xfrm>
            <a:off x="609600" y="1596413"/>
            <a:ext cx="8229600" cy="4880587"/>
          </a:xfrm>
        </p:spPr>
        <p:txBody>
          <a:bodyPr>
            <a:normAutofit fontScale="70000" lnSpcReduction="20000"/>
          </a:bodyPr>
          <a:lstStyle/>
          <a:p>
            <a:pPr algn="just"/>
            <a:r>
              <a:rPr lang="en-US" b="1" dirty="0" smtClean="0"/>
              <a:t>Hiring of video Cassette is taxable. </a:t>
            </a:r>
            <a:r>
              <a:rPr lang="en-US" b="1" dirty="0" err="1" smtClean="0"/>
              <a:t>Rohini</a:t>
            </a:r>
            <a:r>
              <a:rPr lang="en-US" b="1" dirty="0" smtClean="0"/>
              <a:t> </a:t>
            </a:r>
            <a:r>
              <a:rPr lang="en-US" b="1" dirty="0" err="1" smtClean="0"/>
              <a:t>Panicker</a:t>
            </a:r>
            <a:r>
              <a:rPr lang="en-US" b="1" dirty="0" smtClean="0"/>
              <a:t> </a:t>
            </a:r>
            <a:r>
              <a:rPr lang="en-US" dirty="0" smtClean="0"/>
              <a:t>v. ASTO (1997) 104 STC 498 (Ker HC).</a:t>
            </a:r>
          </a:p>
          <a:p>
            <a:pPr algn="just"/>
            <a:endParaRPr lang="en-US" dirty="0" smtClean="0"/>
          </a:p>
          <a:p>
            <a:pPr algn="just"/>
            <a:r>
              <a:rPr lang="en-US" b="1" dirty="0" smtClean="0"/>
              <a:t>Advertisement hoardings hire charges are not taxable but it is a lease of </a:t>
            </a:r>
            <a:r>
              <a:rPr lang="en-US" b="1" u="sng" dirty="0" smtClean="0"/>
              <a:t>immovable property?</a:t>
            </a:r>
            <a:r>
              <a:rPr lang="en-US" u="sng" dirty="0" smtClean="0"/>
              <a:t> </a:t>
            </a:r>
            <a:r>
              <a:rPr lang="en-US" dirty="0" smtClean="0"/>
              <a:t>State of Andhra Pradesh v. </a:t>
            </a:r>
            <a:r>
              <a:rPr lang="en-US" b="1" dirty="0" err="1" smtClean="0"/>
              <a:t>Prakesh</a:t>
            </a:r>
            <a:r>
              <a:rPr lang="en-US" b="1" dirty="0" smtClean="0"/>
              <a:t> Arts </a:t>
            </a:r>
            <a:r>
              <a:rPr lang="en-US" dirty="0" smtClean="0"/>
              <a:t>(2008) 18 VST 29 (AP HC DB).</a:t>
            </a:r>
            <a:r>
              <a:rPr lang="en-US" b="1" u="sng" dirty="0" smtClean="0"/>
              <a:t>If it is a movable property then yes.</a:t>
            </a:r>
          </a:p>
          <a:p>
            <a:pPr algn="just"/>
            <a:endParaRPr lang="en-US" u="sng" dirty="0" smtClean="0"/>
          </a:p>
          <a:p>
            <a:pPr algn="just"/>
            <a:r>
              <a:rPr lang="en-US" b="1" dirty="0" smtClean="0"/>
              <a:t>Hiring of locker by bank is not taxable. </a:t>
            </a:r>
            <a:r>
              <a:rPr lang="en-US" dirty="0" smtClean="0"/>
              <a:t>Being no possession is handed over. It has lien over goods for the rent payable. Its only a license to use. </a:t>
            </a:r>
            <a:r>
              <a:rPr lang="en-US" b="1" dirty="0" smtClean="0"/>
              <a:t>Bank of India v. CTO (1987) 67 STC 199 (Cal).  Now Service tax is payable.</a:t>
            </a:r>
          </a:p>
          <a:p>
            <a:pPr algn="just"/>
            <a:endParaRPr lang="en-US" b="1" dirty="0"/>
          </a:p>
          <a:p>
            <a:pPr algn="just"/>
            <a:r>
              <a:rPr lang="en-US" b="1" dirty="0" smtClean="0"/>
              <a:t>Leasing of Plant and Machinery attached to earth </a:t>
            </a:r>
            <a:r>
              <a:rPr lang="en-US" b="1" dirty="0" err="1" smtClean="0"/>
              <a:t>i.e</a:t>
            </a:r>
            <a:r>
              <a:rPr lang="en-US" b="1" dirty="0" smtClean="0"/>
              <a:t>, immovable property is not taxable. CTT v. </a:t>
            </a:r>
            <a:r>
              <a:rPr lang="en-US" b="1" dirty="0" err="1" smtClean="0"/>
              <a:t>Gulshan</a:t>
            </a:r>
            <a:r>
              <a:rPr lang="en-US" b="1" dirty="0" smtClean="0"/>
              <a:t> Sugar (2009) 25 VST 505 (All HC).</a:t>
            </a:r>
          </a:p>
          <a:p>
            <a:pPr algn="just"/>
            <a:endParaRPr lang="en-US" b="1" dirty="0"/>
          </a:p>
          <a:p>
            <a:pPr marL="0" indent="0" algn="just">
              <a:buNone/>
            </a:pPr>
            <a:endParaRPr lang="en-US" b="1" dirty="0" smtClean="0"/>
          </a:p>
          <a:p>
            <a:pPr algn="just"/>
            <a:endParaRPr lang="en-US" b="1" dirty="0"/>
          </a:p>
          <a:p>
            <a:pPr algn="just"/>
            <a:endParaRPr lang="en-US" b="1" dirty="0"/>
          </a:p>
          <a:p>
            <a:endParaRPr lang="en-US" b="1" u="sng"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59</a:t>
            </a:fld>
            <a:endParaRPr lang="en-US" dirty="0"/>
          </a:p>
        </p:txBody>
      </p:sp>
    </p:spTree>
    <p:extLst>
      <p:ext uri="{BB962C8B-B14F-4D97-AF65-F5344CB8AC3E}">
        <p14:creationId xmlns:p14="http://schemas.microsoft.com/office/powerpoint/2010/main" val="35522955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3D6E5A2-EC83-451F-A719-9AC1370DD5CF}" type="slidenum">
              <a:rPr lang="en-US" smtClean="0"/>
              <a:pPr/>
              <a:t>6</a:t>
            </a:fld>
            <a:endParaRPr lang="en-US" dirty="0"/>
          </a:p>
        </p:txBody>
      </p:sp>
      <p:sp>
        <p:nvSpPr>
          <p:cNvPr id="5" name="Title 1"/>
          <p:cNvSpPr>
            <a:spLocks noGrp="1"/>
          </p:cNvSpPr>
          <p:nvPr>
            <p:ph type="title"/>
          </p:nvPr>
        </p:nvSpPr>
        <p:spPr>
          <a:xfrm>
            <a:off x="762000" y="269632"/>
            <a:ext cx="8077200" cy="1143000"/>
          </a:xfrm>
          <a:solidFill>
            <a:schemeClr val="tx2">
              <a:lumMod val="40000"/>
              <a:lumOff val="60000"/>
            </a:schemeClr>
          </a:solidFill>
        </p:spPr>
        <p:txBody>
          <a:bodyPr>
            <a:normAutofit fontScale="90000"/>
          </a:bodyPr>
          <a:lstStyle/>
          <a:p>
            <a:pPr algn="ctr"/>
            <a:r>
              <a:rPr lang="en-US" b="1" dirty="0"/>
              <a:t>General Issues in filing VAT Returns</a:t>
            </a:r>
          </a:p>
        </p:txBody>
      </p:sp>
      <p:pic>
        <p:nvPicPr>
          <p:cNvPr id="2050" name="Picture 2" descr="C:\Users\R B SHARMA\Desktop\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8001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3318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dirty="0" smtClean="0"/>
              <a:t>Franchisee Agreement- dealer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Taxation of Royalty/ Franchisee fees.</a:t>
            </a:r>
          </a:p>
          <a:p>
            <a:endParaRPr lang="en-US" dirty="0"/>
          </a:p>
          <a:p>
            <a:r>
              <a:rPr lang="en-US" dirty="0" smtClean="0"/>
              <a:t>Two elements:</a:t>
            </a:r>
          </a:p>
          <a:p>
            <a:r>
              <a:rPr lang="en-US" dirty="0" smtClean="0"/>
              <a:t>Goods- Intangible goods.</a:t>
            </a:r>
          </a:p>
          <a:p>
            <a:r>
              <a:rPr lang="en-US" dirty="0" smtClean="0"/>
              <a:t>Service- Not taxable under MVAT.</a:t>
            </a:r>
          </a:p>
          <a:p>
            <a:endParaRPr lang="en-US" dirty="0"/>
          </a:p>
          <a:p>
            <a:r>
              <a:rPr lang="en-US" dirty="0" smtClean="0"/>
              <a:t>Refer: Right to use of trade mark. Malabar Gold Ltd. v CTO (2012-TIOL-1032-HC-Kerala).</a:t>
            </a:r>
          </a:p>
          <a:p>
            <a:endParaRPr lang="en-US" dirty="0" smtClean="0"/>
          </a:p>
          <a:p>
            <a:r>
              <a:rPr lang="en-US" dirty="0" smtClean="0"/>
              <a:t>Recently tax is levied on Lease of Setup boxes of TV. Delhi DDQ.</a:t>
            </a:r>
          </a:p>
          <a:p>
            <a:endParaRPr lang="en-US" dirty="0" smtClean="0"/>
          </a:p>
          <a:p>
            <a:r>
              <a:rPr lang="en-US" b="1" dirty="0"/>
              <a:t>Sales/ Lease of Software, paper license is taxable. As a Intangible goods</a:t>
            </a:r>
            <a:endParaRPr lang="en-US" dirty="0" smtClean="0"/>
          </a:p>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60</a:t>
            </a:fld>
            <a:endParaRPr lang="en-US" dirty="0"/>
          </a:p>
        </p:txBody>
      </p:sp>
    </p:spTree>
    <p:extLst>
      <p:ext uri="{BB962C8B-B14F-4D97-AF65-F5344CB8AC3E}">
        <p14:creationId xmlns:p14="http://schemas.microsoft.com/office/powerpoint/2010/main" val="42786431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n-US" dirty="0" smtClean="0"/>
              <a:t>11. Liquor dealer</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61</a:t>
            </a:fld>
            <a:endParaRPr lang="en-US" dirty="0"/>
          </a:p>
        </p:txBody>
      </p:sp>
      <p:pic>
        <p:nvPicPr>
          <p:cNvPr id="5" name="Picture 2"/>
          <p:cNvPicPr>
            <a:picLocks noGrp="1" noChangeAspect="1" noChangeArrowheads="1"/>
          </p:cNvPicPr>
          <p:nvPr>
            <p:ph idx="1"/>
          </p:nvPr>
        </p:nvPicPr>
        <p:blipFill>
          <a:blip r:embed="rId2"/>
          <a:srcRect t="7595"/>
          <a:stretch>
            <a:fillRect/>
          </a:stretch>
        </p:blipFill>
        <p:spPr bwMode="auto">
          <a:xfrm>
            <a:off x="3050384" y="1597025"/>
            <a:ext cx="3500432" cy="4297363"/>
          </a:xfrm>
          <a:prstGeom prst="rect">
            <a:avLst/>
          </a:prstGeom>
          <a:noFill/>
          <a:ln w="9525">
            <a:noFill/>
            <a:miter lim="800000"/>
            <a:headEnd/>
            <a:tailEnd/>
          </a:ln>
          <a:effectLst/>
        </p:spPr>
      </p:pic>
    </p:spTree>
    <p:extLst>
      <p:ext uri="{BB962C8B-B14F-4D97-AF65-F5344CB8AC3E}">
        <p14:creationId xmlns:p14="http://schemas.microsoft.com/office/powerpoint/2010/main" val="35059006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239000" cy="594360"/>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US" dirty="0" smtClean="0"/>
              <a:t>Taxation of liquor: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5352454"/>
              </p:ext>
            </p:extLst>
          </p:nvPr>
        </p:nvGraphicFramePr>
        <p:xfrm>
          <a:off x="1371600" y="1676400"/>
          <a:ext cx="7086600" cy="4297680"/>
        </p:xfrm>
        <a:graphic>
          <a:graphicData uri="http://schemas.openxmlformats.org/drawingml/2006/table">
            <a:tbl>
              <a:tblPr firstRow="1" bandRow="1">
                <a:tableStyleId>{5C22544A-7EE6-4342-B048-85BDC9FD1C3A}</a:tableStyleId>
              </a:tblPr>
              <a:tblGrid>
                <a:gridCol w="1443567"/>
                <a:gridCol w="2362200"/>
                <a:gridCol w="3280833"/>
              </a:tblGrid>
              <a:tr h="370840">
                <a:tc>
                  <a:txBody>
                    <a:bodyPr/>
                    <a:lstStyle/>
                    <a:p>
                      <a:r>
                        <a:rPr lang="en-US" dirty="0" err="1" smtClean="0"/>
                        <a:t>Sr.No</a:t>
                      </a:r>
                      <a:r>
                        <a:rPr lang="en-US" dirty="0" smtClean="0"/>
                        <a:t>.</a:t>
                      </a:r>
                      <a:endParaRPr lang="en-US" dirty="0"/>
                    </a:p>
                  </a:txBody>
                  <a:tcPr/>
                </a:tc>
                <a:tc>
                  <a:txBody>
                    <a:bodyPr/>
                    <a:lstStyle/>
                    <a:p>
                      <a:r>
                        <a:rPr lang="en-US" dirty="0" smtClean="0"/>
                        <a:t>Particulars</a:t>
                      </a:r>
                      <a:endParaRPr lang="en-US" dirty="0"/>
                    </a:p>
                  </a:txBody>
                  <a:tcPr/>
                </a:tc>
                <a:tc>
                  <a:txBody>
                    <a:bodyPr/>
                    <a:lstStyle/>
                    <a:p>
                      <a:r>
                        <a:rPr lang="en-US" dirty="0" smtClean="0"/>
                        <a:t>Sales of Liquor from 1</a:t>
                      </a:r>
                      <a:r>
                        <a:rPr lang="en-US" baseline="30000" dirty="0" smtClean="0"/>
                        <a:t>st</a:t>
                      </a:r>
                      <a:r>
                        <a:rPr lang="en-US" dirty="0" smtClean="0"/>
                        <a:t> May</a:t>
                      </a:r>
                      <a:r>
                        <a:rPr lang="en-US" baseline="0" dirty="0" smtClean="0"/>
                        <a:t> 2011 of purchases made after 1</a:t>
                      </a:r>
                      <a:r>
                        <a:rPr lang="en-US" baseline="30000" dirty="0" smtClean="0"/>
                        <a:t>st</a:t>
                      </a:r>
                      <a:r>
                        <a:rPr lang="en-US" baseline="0" dirty="0" smtClean="0"/>
                        <a:t> May 2011</a:t>
                      </a:r>
                      <a:endParaRPr lang="en-US" dirty="0"/>
                    </a:p>
                  </a:txBody>
                  <a:tcPr/>
                </a:tc>
              </a:tr>
              <a:tr h="370840">
                <a:tc>
                  <a:txBody>
                    <a:bodyPr/>
                    <a:lstStyle/>
                    <a:p>
                      <a:r>
                        <a:rPr lang="en-US" dirty="0" smtClean="0"/>
                        <a:t>1</a:t>
                      </a:r>
                      <a:endParaRPr lang="en-US" dirty="0"/>
                    </a:p>
                  </a:txBody>
                  <a:tcPr/>
                </a:tc>
                <a:tc>
                  <a:txBody>
                    <a:bodyPr/>
                    <a:lstStyle/>
                    <a:p>
                      <a:r>
                        <a:rPr lang="en-US" dirty="0" smtClean="0"/>
                        <a:t>Manufacturer, Importer of Liquor</a:t>
                      </a:r>
                      <a:endParaRPr lang="en-US" dirty="0"/>
                    </a:p>
                  </a:txBody>
                  <a:tcPr/>
                </a:tc>
                <a:tc>
                  <a:txBody>
                    <a:bodyPr/>
                    <a:lstStyle/>
                    <a:p>
                      <a:r>
                        <a:rPr lang="en-US" dirty="0" smtClean="0"/>
                        <a:t>Actual sales price and rate as per Schedule D.</a:t>
                      </a:r>
                      <a:endParaRPr lang="en-US" dirty="0"/>
                    </a:p>
                  </a:txBody>
                  <a:tcPr/>
                </a:tc>
              </a:tr>
              <a:tr h="370840">
                <a:tc>
                  <a:txBody>
                    <a:bodyPr/>
                    <a:lstStyle/>
                    <a:p>
                      <a:r>
                        <a:rPr lang="en-US" dirty="0" smtClean="0"/>
                        <a:t>2</a:t>
                      </a:r>
                      <a:endParaRPr lang="en-US" dirty="0"/>
                    </a:p>
                  </a:txBody>
                  <a:tcPr/>
                </a:tc>
                <a:tc>
                  <a:txBody>
                    <a:bodyPr/>
                    <a:lstStyle/>
                    <a:p>
                      <a:pPr algn="just"/>
                      <a:r>
                        <a:rPr lang="en-US" dirty="0" smtClean="0"/>
                        <a:t>Wholesales, Retailers and</a:t>
                      </a:r>
                      <a:r>
                        <a:rPr lang="en-US" baseline="0" dirty="0" smtClean="0"/>
                        <a:t> country liquor bars (No Imports)</a:t>
                      </a:r>
                      <a:endParaRPr lang="en-US" dirty="0"/>
                    </a:p>
                  </a:txBody>
                  <a:tcPr/>
                </a:tc>
                <a:tc>
                  <a:txBody>
                    <a:bodyPr/>
                    <a:lstStyle/>
                    <a:p>
                      <a:pPr algn="just"/>
                      <a:r>
                        <a:rPr lang="en-US" dirty="0" smtClean="0"/>
                        <a:t>Exempt.</a:t>
                      </a:r>
                      <a:endParaRPr lang="en-US" dirty="0"/>
                    </a:p>
                  </a:txBody>
                  <a:tcPr/>
                </a:tc>
              </a:tr>
              <a:tr h="370840">
                <a:tc>
                  <a:txBody>
                    <a:bodyPr/>
                    <a:lstStyle/>
                    <a:p>
                      <a:r>
                        <a:rPr lang="en-US" dirty="0" smtClean="0"/>
                        <a:t>3</a:t>
                      </a:r>
                      <a:endParaRPr lang="en-US" dirty="0"/>
                    </a:p>
                  </a:txBody>
                  <a:tcPr/>
                </a:tc>
                <a:tc>
                  <a:txBody>
                    <a:bodyPr/>
                    <a:lstStyle/>
                    <a:p>
                      <a:pPr algn="just"/>
                      <a:r>
                        <a:rPr lang="en-US" dirty="0" smtClean="0"/>
                        <a:t>Hotels,Bars,Resturants and Clubs (</a:t>
                      </a:r>
                      <a:r>
                        <a:rPr lang="en-US" u="sng" dirty="0" smtClean="0"/>
                        <a:t>3 Star and below).</a:t>
                      </a:r>
                      <a:r>
                        <a:rPr lang="en-US" u="sng" baseline="0" dirty="0" smtClean="0"/>
                        <a:t> </a:t>
                      </a:r>
                      <a:endParaRPr lang="en-US" u="sng" dirty="0"/>
                    </a:p>
                  </a:txBody>
                  <a:tcPr/>
                </a:tc>
                <a:tc>
                  <a:txBody>
                    <a:bodyPr/>
                    <a:lstStyle/>
                    <a:p>
                      <a:pPr algn="just"/>
                      <a:r>
                        <a:rPr lang="en-US" dirty="0" smtClean="0"/>
                        <a:t>5% Composition tax on Actual sales price.</a:t>
                      </a:r>
                      <a:endParaRPr lang="en-US" dirty="0"/>
                    </a:p>
                  </a:txBody>
                  <a:tcPr/>
                </a:tc>
              </a:tr>
              <a:tr h="370840">
                <a:tc>
                  <a:txBody>
                    <a:bodyPr/>
                    <a:lstStyle/>
                    <a:p>
                      <a:r>
                        <a:rPr lang="en-US" dirty="0" smtClean="0"/>
                        <a:t>4</a:t>
                      </a:r>
                      <a:endParaRPr lang="en-US" dirty="0"/>
                    </a:p>
                  </a:txBody>
                  <a:tcPr/>
                </a:tc>
                <a:tc>
                  <a:txBody>
                    <a:bodyPr/>
                    <a:lstStyle/>
                    <a:p>
                      <a:pPr algn="just"/>
                      <a:r>
                        <a:rPr lang="en-US" dirty="0" smtClean="0"/>
                        <a:t>Hotels,Bars,Resturants and Clubs (</a:t>
                      </a:r>
                      <a:r>
                        <a:rPr lang="en-US" u="sng" dirty="0" smtClean="0"/>
                        <a:t>4 Star and below).</a:t>
                      </a:r>
                      <a:r>
                        <a:rPr lang="en-US" u="sng" baseline="0" dirty="0" smtClean="0"/>
                        <a:t> </a:t>
                      </a:r>
                      <a:endParaRPr lang="en-US" u="sng" dirty="0"/>
                    </a:p>
                  </a:txBody>
                  <a:tcPr/>
                </a:tc>
                <a:tc>
                  <a:txBody>
                    <a:bodyPr/>
                    <a:lstStyle/>
                    <a:p>
                      <a:pPr algn="just"/>
                      <a:r>
                        <a:rPr lang="en-US" dirty="0" smtClean="0"/>
                        <a:t>5% Composition tax on Actual sales price.</a:t>
                      </a:r>
                      <a:endParaRPr lang="en-US" dirty="0"/>
                    </a:p>
                  </a:txBody>
                  <a:tcPr/>
                </a:tc>
              </a:tr>
            </a:tbl>
          </a:graphicData>
        </a:graphic>
      </p:graphicFrame>
    </p:spTree>
    <p:extLst>
      <p:ext uri="{BB962C8B-B14F-4D97-AF65-F5344CB8AC3E}">
        <p14:creationId xmlns:p14="http://schemas.microsoft.com/office/powerpoint/2010/main" val="11526194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5000" dirty="0"/>
              <a:t>Issues in </a:t>
            </a:r>
            <a:r>
              <a:rPr lang="en-US" sz="5000" dirty="0" smtClean="0"/>
              <a:t>MVAT </a:t>
            </a:r>
            <a:r>
              <a:rPr lang="en-US" sz="5000" dirty="0"/>
              <a:t>setoff</a:t>
            </a:r>
          </a:p>
        </p:txBody>
      </p:sp>
      <p:pic>
        <p:nvPicPr>
          <p:cNvPr id="4" name="Picture 2" descr="F:\Umesh Sharma\My Pictures\WhatsApp Images\IMG-20130125-WA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
            <a:ext cx="616267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1048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dirty="0" smtClean="0"/>
              <a:t>Rule 53(1): 3% retention on fuel</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Definition of Fuel?</a:t>
            </a:r>
          </a:p>
          <a:p>
            <a:endParaRPr lang="en-US" dirty="0"/>
          </a:p>
          <a:p>
            <a:r>
              <a:rPr lang="en-US" dirty="0" smtClean="0"/>
              <a:t>Raw material or Fuel?</a:t>
            </a:r>
          </a:p>
          <a:p>
            <a:endParaRPr lang="en-US" dirty="0"/>
          </a:p>
          <a:p>
            <a:r>
              <a:rPr lang="en-US" dirty="0" smtClean="0"/>
              <a:t>If raw material no retention in case of manufacturing of taxable goods.</a:t>
            </a:r>
          </a:p>
          <a:p>
            <a:endParaRPr lang="en-US" dirty="0"/>
          </a:p>
          <a:p>
            <a:r>
              <a:rPr lang="en-US" dirty="0" smtClean="0"/>
              <a:t>In case of manufacturing of tax free goods:</a:t>
            </a:r>
          </a:p>
          <a:p>
            <a:r>
              <a:rPr lang="en-US" dirty="0" smtClean="0"/>
              <a:t>If raw material, retention 2%.</a:t>
            </a:r>
          </a:p>
          <a:p>
            <a:r>
              <a:rPr lang="en-US" dirty="0" smtClean="0"/>
              <a:t>If fuel, retention 3%.</a:t>
            </a:r>
          </a:p>
          <a:p>
            <a:endParaRPr lang="en-US" dirty="0"/>
          </a:p>
          <a:p>
            <a:r>
              <a:rPr lang="en-US" dirty="0" smtClean="0"/>
              <a:t>Gupta </a:t>
            </a:r>
            <a:r>
              <a:rPr lang="en-US" dirty="0" err="1" smtClean="0"/>
              <a:t>Metallics</a:t>
            </a:r>
            <a:r>
              <a:rPr lang="en-US" dirty="0" smtClean="0"/>
              <a:t> &amp; Power Ltd. (54 VST 292)</a:t>
            </a:r>
          </a:p>
          <a:p>
            <a:pPr marL="0" indent="0">
              <a:buNone/>
            </a:pPr>
            <a:endParaRPr lang="en-US" dirty="0" smtClean="0"/>
          </a:p>
          <a:p>
            <a:endParaRPr lang="en-US" dirty="0"/>
          </a:p>
        </p:txBody>
      </p:sp>
    </p:spTree>
    <p:extLst>
      <p:ext uri="{BB962C8B-B14F-4D97-AF65-F5344CB8AC3E}">
        <p14:creationId xmlns:p14="http://schemas.microsoft.com/office/powerpoint/2010/main" val="35594351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53(2)(a): 2% retention- manufacturing of tax free goods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Definition of “Corresponding goods”?</a:t>
            </a:r>
          </a:p>
          <a:p>
            <a:endParaRPr lang="en-US" dirty="0"/>
          </a:p>
          <a:p>
            <a:r>
              <a:rPr lang="en-US" dirty="0" smtClean="0"/>
              <a:t>Refer rule 53(9); it do not includes</a:t>
            </a:r>
          </a:p>
          <a:p>
            <a:r>
              <a:rPr lang="en-US" dirty="0" smtClean="0"/>
              <a:t>Consumables,</a:t>
            </a:r>
          </a:p>
          <a:p>
            <a:r>
              <a:rPr lang="en-US" dirty="0" smtClean="0"/>
              <a:t>Store,</a:t>
            </a:r>
          </a:p>
          <a:p>
            <a:r>
              <a:rPr lang="en-US" dirty="0" smtClean="0"/>
              <a:t>Capital assets,</a:t>
            </a:r>
          </a:p>
          <a:p>
            <a:r>
              <a:rPr lang="en-US" dirty="0" smtClean="0"/>
              <a:t>CPA of Capital assets,</a:t>
            </a:r>
          </a:p>
          <a:p>
            <a:endParaRPr lang="en-US" dirty="0"/>
          </a:p>
          <a:p>
            <a:r>
              <a:rPr lang="en-US" dirty="0" smtClean="0"/>
              <a:t>But it includes</a:t>
            </a:r>
          </a:p>
          <a:p>
            <a:r>
              <a:rPr lang="en-US" dirty="0" smtClean="0"/>
              <a:t>Packing Material.</a:t>
            </a:r>
          </a:p>
          <a:p>
            <a:endParaRPr lang="en-US" dirty="0"/>
          </a:p>
        </p:txBody>
      </p:sp>
    </p:spTree>
    <p:extLst>
      <p:ext uri="{BB962C8B-B14F-4D97-AF65-F5344CB8AC3E}">
        <p14:creationId xmlns:p14="http://schemas.microsoft.com/office/powerpoint/2010/main" val="20642141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0000" lnSpcReduction="20000"/>
          </a:bodyPr>
          <a:lstStyle/>
          <a:p>
            <a:pPr algn="just"/>
            <a:r>
              <a:rPr lang="en-US" dirty="0"/>
              <a:t>Refer rule 53(9); </a:t>
            </a:r>
            <a:endParaRPr lang="en-US" dirty="0" smtClean="0"/>
          </a:p>
          <a:p>
            <a:pPr algn="just"/>
            <a:endParaRPr lang="en-US" dirty="0"/>
          </a:p>
          <a:p>
            <a:pPr algn="just"/>
            <a:r>
              <a:rPr lang="en-US" dirty="0" smtClean="0"/>
              <a:t>Ratio in case of manufacturing of tax goods and tax free goods?</a:t>
            </a:r>
          </a:p>
          <a:p>
            <a:pPr algn="just"/>
            <a:endParaRPr lang="en-US" dirty="0"/>
          </a:p>
          <a:p>
            <a:pPr algn="just"/>
            <a:r>
              <a:rPr lang="en-US" dirty="0" smtClean="0"/>
              <a:t>Only “corresponding goods” which are used in manufacturing of both taxable as well as tax free goods needs to be taken.</a:t>
            </a:r>
          </a:p>
          <a:p>
            <a:pPr algn="just"/>
            <a:endParaRPr lang="en-US" dirty="0"/>
          </a:p>
          <a:p>
            <a:pPr algn="just"/>
            <a:r>
              <a:rPr lang="en-US" dirty="0" smtClean="0"/>
              <a:t>Applicable incase of common raw material used for both type of goods only.</a:t>
            </a:r>
          </a:p>
          <a:p>
            <a:pPr algn="just"/>
            <a:endParaRPr lang="en-US" dirty="0"/>
          </a:p>
          <a:p>
            <a:pPr algn="just"/>
            <a:r>
              <a:rPr lang="en-US" dirty="0" smtClean="0"/>
              <a:t>Retention not applicable on </a:t>
            </a:r>
            <a:r>
              <a:rPr lang="en-US" dirty="0" err="1" smtClean="0"/>
              <a:t>sarki</a:t>
            </a:r>
            <a:r>
              <a:rPr lang="en-US" dirty="0" smtClean="0"/>
              <a:t> pend, de-</a:t>
            </a:r>
            <a:r>
              <a:rPr lang="en-US" dirty="0" err="1" smtClean="0"/>
              <a:t>olied</a:t>
            </a:r>
            <a:r>
              <a:rPr lang="en-US" dirty="0" smtClean="0"/>
              <a:t> cake, and schedule A goods which are exported.</a:t>
            </a:r>
          </a:p>
          <a:p>
            <a:pPr algn="just"/>
            <a:endParaRPr lang="en-US" dirty="0" smtClean="0"/>
          </a:p>
          <a:p>
            <a:pPr marL="0" indent="0" algn="just">
              <a:buNone/>
            </a:pPr>
            <a:endParaRPr lang="en-US" dirty="0" smtClean="0"/>
          </a:p>
          <a:p>
            <a:pPr algn="just"/>
            <a:endParaRPr lang="en-US" dirty="0"/>
          </a:p>
          <a:p>
            <a:pPr marL="0" indent="0" algn="just">
              <a:buNone/>
            </a:pPr>
            <a:endParaRPr lang="en-US" dirty="0"/>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53(2)(a): 2% retention- manufacturing of tax free goods</a:t>
            </a:r>
            <a:endParaRPr lang="en-US" dirty="0"/>
          </a:p>
        </p:txBody>
      </p:sp>
    </p:spTree>
    <p:extLst>
      <p:ext uri="{BB962C8B-B14F-4D97-AF65-F5344CB8AC3E}">
        <p14:creationId xmlns:p14="http://schemas.microsoft.com/office/powerpoint/2010/main" val="27346699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endParaRPr lang="en-US" dirty="0" smtClean="0"/>
          </a:p>
          <a:p>
            <a:pPr algn="just"/>
            <a:r>
              <a:rPr lang="en-US" dirty="0" smtClean="0"/>
              <a:t>If used judicially, refund can be available to many shopkeepers of Fabrics, Food grains merchants, etc. </a:t>
            </a:r>
          </a:p>
          <a:p>
            <a:pPr algn="just"/>
            <a:endParaRPr lang="en-US" dirty="0"/>
          </a:p>
          <a:p>
            <a:pPr algn="just"/>
            <a:r>
              <a:rPr lang="en-US" dirty="0" smtClean="0"/>
              <a:t>Exporters of Fruits, etc. (grapes, </a:t>
            </a:r>
            <a:r>
              <a:rPr lang="en-US" dirty="0" err="1"/>
              <a:t>N</a:t>
            </a:r>
            <a:r>
              <a:rPr lang="en-US" dirty="0" err="1" smtClean="0"/>
              <a:t>ashik</a:t>
            </a:r>
            <a:r>
              <a:rPr lang="en-US" dirty="0" smtClean="0"/>
              <a:t> region)</a:t>
            </a:r>
          </a:p>
          <a:p>
            <a:pPr algn="just"/>
            <a:endParaRPr lang="en-US" dirty="0"/>
          </a:p>
          <a:p>
            <a:pPr algn="just"/>
            <a:r>
              <a:rPr lang="en-US" dirty="0" smtClean="0"/>
              <a:t>As setoff is available on taxable packing material used in such cases.</a:t>
            </a:r>
          </a:p>
          <a:p>
            <a:endParaRPr lang="en-US" dirty="0"/>
          </a:p>
          <a:p>
            <a:pPr marL="0" indent="0">
              <a:buNone/>
            </a:pPr>
            <a:endParaRPr lang="en-US" dirty="0"/>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53(2)(B): 2% retention on packing goods- trading of tax free goods</a:t>
            </a:r>
            <a:endParaRPr lang="en-US" dirty="0"/>
          </a:p>
        </p:txBody>
      </p:sp>
    </p:spTree>
    <p:extLst>
      <p:ext uri="{BB962C8B-B14F-4D97-AF65-F5344CB8AC3E}">
        <p14:creationId xmlns:p14="http://schemas.microsoft.com/office/powerpoint/2010/main" val="7593183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0000" lnSpcReduction="20000"/>
          </a:bodyPr>
          <a:lstStyle/>
          <a:p>
            <a:r>
              <a:rPr lang="en-US" dirty="0" smtClean="0"/>
              <a:t>Reference of Corresponding taxable goods.</a:t>
            </a:r>
          </a:p>
          <a:p>
            <a:endParaRPr lang="en-US" dirty="0"/>
          </a:p>
          <a:p>
            <a:r>
              <a:rPr lang="en-US" dirty="0" smtClean="0"/>
              <a:t>If rate of tax paid on such goods is below 4% than retention at the reduced rate should be taken.</a:t>
            </a:r>
          </a:p>
          <a:p>
            <a:endParaRPr lang="en-US" dirty="0"/>
          </a:p>
          <a:p>
            <a:r>
              <a:rPr lang="en-US" dirty="0" smtClean="0"/>
              <a:t>Ratio of Branch transfer..</a:t>
            </a:r>
          </a:p>
          <a:p>
            <a:endParaRPr lang="en-US" dirty="0"/>
          </a:p>
          <a:p>
            <a:r>
              <a:rPr lang="en-US" dirty="0" smtClean="0"/>
              <a:t>Value of Branch transfer.., refer rule 53 (9) (b).</a:t>
            </a:r>
          </a:p>
          <a:p>
            <a:endParaRPr lang="en-US" dirty="0"/>
          </a:p>
          <a:p>
            <a:r>
              <a:rPr lang="en-US" dirty="0" smtClean="0"/>
              <a:t>Reference of excise value, </a:t>
            </a:r>
          </a:p>
          <a:p>
            <a:r>
              <a:rPr lang="en-US" dirty="0" smtClean="0"/>
              <a:t>sales of corresponding goods of which branch transfer is effected.</a:t>
            </a:r>
          </a:p>
          <a:p>
            <a:endParaRPr lang="en-US" dirty="0"/>
          </a:p>
          <a:p>
            <a:endParaRPr lang="en-US" dirty="0"/>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53(2)(B): 4% retention on branch transfer of taxable goods</a:t>
            </a:r>
            <a:endParaRPr lang="en-US" dirty="0"/>
          </a:p>
        </p:txBody>
      </p:sp>
    </p:spTree>
    <p:extLst>
      <p:ext uri="{BB962C8B-B14F-4D97-AF65-F5344CB8AC3E}">
        <p14:creationId xmlns:p14="http://schemas.microsoft.com/office/powerpoint/2010/main" val="27111065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smtClean="0"/>
          </a:p>
          <a:p>
            <a:r>
              <a:rPr lang="en-US" dirty="0" smtClean="0"/>
              <a:t>Retention only of goods which are used in execution of works contract.</a:t>
            </a:r>
          </a:p>
          <a:p>
            <a:endParaRPr lang="en-US" dirty="0"/>
          </a:p>
          <a:p>
            <a:r>
              <a:rPr lang="en-US" dirty="0" smtClean="0"/>
              <a:t>Capital assets excluded.</a:t>
            </a:r>
          </a:p>
          <a:p>
            <a:endParaRPr lang="en-US" dirty="0"/>
          </a:p>
          <a:p>
            <a:endParaRPr lang="en-US" dirty="0"/>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53(4): Composition scheme for works contractor</a:t>
            </a:r>
            <a:endParaRPr lang="en-US" dirty="0"/>
          </a:p>
        </p:txBody>
      </p:sp>
    </p:spTree>
    <p:extLst>
      <p:ext uri="{BB962C8B-B14F-4D97-AF65-F5344CB8AC3E}">
        <p14:creationId xmlns:p14="http://schemas.microsoft.com/office/powerpoint/2010/main" val="35383309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pPr algn="ctr"/>
            <a:r>
              <a:rPr lang="en-US" b="1" dirty="0" smtClean="0"/>
              <a:t>Practical </a:t>
            </a:r>
            <a:r>
              <a:rPr lang="en-US" b="1" dirty="0"/>
              <a:t>Issues in filing VAT Returns</a:t>
            </a:r>
          </a:p>
        </p:txBody>
      </p:sp>
      <p:sp>
        <p:nvSpPr>
          <p:cNvPr id="3" name="Content Placeholder 2"/>
          <p:cNvSpPr>
            <a:spLocks noGrp="1"/>
          </p:cNvSpPr>
          <p:nvPr>
            <p:ph idx="1"/>
          </p:nvPr>
        </p:nvSpPr>
        <p:spPr>
          <a:xfrm>
            <a:off x="762000" y="1596413"/>
            <a:ext cx="8077200" cy="4880587"/>
          </a:xfrm>
        </p:spPr>
        <p:txBody>
          <a:bodyPr>
            <a:normAutofit fontScale="92500" lnSpcReduction="10000"/>
          </a:bodyPr>
          <a:lstStyle/>
          <a:p>
            <a:pPr marL="0" indent="0">
              <a:buNone/>
            </a:pPr>
            <a:r>
              <a:rPr lang="en-US" dirty="0" smtClean="0"/>
              <a:t>Types of MVAT Returns</a:t>
            </a:r>
          </a:p>
          <a:p>
            <a:pPr marL="514350" indent="-514350" algn="just">
              <a:buFont typeface="+mj-lt"/>
              <a:buAutoNum type="arabicPeriod"/>
            </a:pPr>
            <a:r>
              <a:rPr lang="en-US" dirty="0" smtClean="0">
                <a:hlinkClick r:id="rId2" action="ppaction://hlinkfile"/>
              </a:rPr>
              <a:t>Form 231 : </a:t>
            </a:r>
            <a:r>
              <a:rPr lang="en-US" dirty="0" smtClean="0"/>
              <a:t>Applicable for all dealers except dealers who have to file return under following Form</a:t>
            </a:r>
          </a:p>
          <a:p>
            <a:pPr marL="514350" indent="-514350" algn="just">
              <a:buFont typeface="+mj-lt"/>
              <a:buAutoNum type="arabicPeriod"/>
            </a:pPr>
            <a:r>
              <a:rPr lang="en-US" dirty="0" smtClean="0"/>
              <a:t>Form 232: Composition Dealers</a:t>
            </a:r>
          </a:p>
          <a:p>
            <a:pPr marL="514350" indent="-514350" algn="just">
              <a:buFont typeface="+mj-lt"/>
              <a:buAutoNum type="arabicPeriod"/>
            </a:pPr>
            <a:r>
              <a:rPr lang="en-US" dirty="0" smtClean="0"/>
              <a:t>Form 233: Dealer engaged in business of Works Contract</a:t>
            </a:r>
          </a:p>
          <a:p>
            <a:pPr marL="514350" indent="-514350" algn="just">
              <a:buFont typeface="+mj-lt"/>
              <a:buAutoNum type="arabicPeriod"/>
            </a:pPr>
            <a:r>
              <a:rPr lang="en-US" dirty="0" smtClean="0"/>
              <a:t>Form 234: Dealers under Package Scheme of Incentive</a:t>
            </a:r>
          </a:p>
          <a:p>
            <a:pPr marL="514350" indent="-514350" algn="just">
              <a:buFont typeface="+mj-lt"/>
              <a:buAutoNum type="arabicPeriod"/>
            </a:pPr>
            <a:r>
              <a:rPr lang="en-US" dirty="0" smtClean="0"/>
              <a:t>Form 235: Notified Oil Companies</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7</a:t>
            </a:fld>
            <a:endParaRPr lang="en-US" dirty="0"/>
          </a:p>
        </p:txBody>
      </p:sp>
    </p:spTree>
    <p:extLst>
      <p:ext uri="{BB962C8B-B14F-4D97-AF65-F5344CB8AC3E}">
        <p14:creationId xmlns:p14="http://schemas.microsoft.com/office/powerpoint/2010/main" val="12577409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endParaRPr lang="en-US" dirty="0" smtClean="0"/>
          </a:p>
          <a:p>
            <a:pPr algn="just"/>
            <a:r>
              <a:rPr lang="en-US" dirty="0" smtClean="0"/>
              <a:t>Manufacturer of goods </a:t>
            </a:r>
            <a:r>
              <a:rPr lang="en-US" b="1" dirty="0" smtClean="0"/>
              <a:t>“not being a dealer principally engaged in doing job work or </a:t>
            </a:r>
            <a:r>
              <a:rPr lang="en-US" b="1" dirty="0" err="1" smtClean="0"/>
              <a:t>labour</a:t>
            </a:r>
            <a:r>
              <a:rPr lang="en-US" b="1" dirty="0" smtClean="0"/>
              <a:t>”?</a:t>
            </a:r>
          </a:p>
          <a:p>
            <a:pPr algn="just"/>
            <a:endParaRPr lang="en-US" b="1" dirty="0"/>
          </a:p>
          <a:p>
            <a:r>
              <a:rPr lang="en-US" dirty="0" smtClean="0"/>
              <a:t>Plant and Machinery is eligible of setoff.</a:t>
            </a:r>
          </a:p>
          <a:p>
            <a:endParaRPr lang="en-US" dirty="0"/>
          </a:p>
          <a:p>
            <a:endParaRPr lang="en-US" dirty="0" smtClean="0"/>
          </a:p>
          <a:p>
            <a:r>
              <a:rPr lang="en-US" dirty="0" smtClean="0"/>
              <a:t>Gross receipts of Maharashtra State activities only.</a:t>
            </a:r>
          </a:p>
          <a:p>
            <a:endParaRPr lang="en-US" dirty="0"/>
          </a:p>
          <a:p>
            <a:r>
              <a:rPr lang="en-US" dirty="0" smtClean="0"/>
              <a:t>Restaurants and Club- kitchen equipment's.</a:t>
            </a:r>
          </a:p>
          <a:p>
            <a:endParaRPr lang="en-US" dirty="0"/>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53(6): sales less than 50% of gross receipts</a:t>
            </a:r>
            <a:endParaRPr lang="en-US" dirty="0"/>
          </a:p>
        </p:txBody>
      </p:sp>
    </p:spTree>
    <p:extLst>
      <p:ext uri="{BB962C8B-B14F-4D97-AF65-F5344CB8AC3E}">
        <p14:creationId xmlns:p14="http://schemas.microsoft.com/office/powerpoint/2010/main" val="33462995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endParaRPr lang="en-US" dirty="0" smtClean="0"/>
          </a:p>
          <a:p>
            <a:r>
              <a:rPr lang="en-US" dirty="0" smtClean="0"/>
              <a:t>Definition of Office Equipment's, Furniture or Fixture?</a:t>
            </a:r>
          </a:p>
          <a:p>
            <a:endParaRPr lang="en-US" dirty="0"/>
          </a:p>
          <a:p>
            <a:r>
              <a:rPr lang="en-US" dirty="0" smtClean="0"/>
              <a:t>Definition of Capital Assets?</a:t>
            </a:r>
          </a:p>
          <a:p>
            <a:endParaRPr lang="en-US" dirty="0"/>
          </a:p>
          <a:p>
            <a:pPr algn="just"/>
            <a:r>
              <a:rPr lang="en-US" dirty="0" smtClean="0"/>
              <a:t>Section 2(5): “</a:t>
            </a:r>
            <a:r>
              <a:rPr lang="en-US" dirty="0"/>
              <a:t> </a:t>
            </a:r>
            <a:r>
              <a:rPr lang="en-US" dirty="0" smtClean="0"/>
              <a:t>capital asset” </a:t>
            </a:r>
            <a:r>
              <a:rPr lang="en-US" dirty="0"/>
              <a:t>shall have the same meaning as assigned to it, from time to time, in the Income Tax Act, 1961 (43 of 1961), but the said expression shall not include </a:t>
            </a:r>
            <a:r>
              <a:rPr lang="en-US" dirty="0" err="1"/>
              <a:t>jewellery</a:t>
            </a:r>
            <a:r>
              <a:rPr lang="en-US" dirty="0"/>
              <a:t> held for personal use or property not connected with the business;</a:t>
            </a:r>
            <a:endParaRPr lang="en-US" dirty="0" smtClean="0"/>
          </a:p>
          <a:p>
            <a:endParaRPr lang="en-US" dirty="0" smtClean="0"/>
          </a:p>
          <a:p>
            <a:endParaRPr lang="en-US" dirty="0"/>
          </a:p>
          <a:p>
            <a:endParaRPr lang="en-US" dirty="0"/>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53(7A): 3% retention on office equipment's, furniture or fixture</a:t>
            </a:r>
            <a:endParaRPr lang="en-US" dirty="0"/>
          </a:p>
        </p:txBody>
      </p:sp>
    </p:spTree>
    <p:extLst>
      <p:ext uri="{BB962C8B-B14F-4D97-AF65-F5344CB8AC3E}">
        <p14:creationId xmlns:p14="http://schemas.microsoft.com/office/powerpoint/2010/main" val="1243082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295400"/>
            <a:ext cx="8229600" cy="5562600"/>
          </a:xfrm>
        </p:spPr>
        <p:txBody>
          <a:bodyPr>
            <a:noAutofit/>
          </a:bodyPr>
          <a:lstStyle/>
          <a:p>
            <a:r>
              <a:rPr lang="en-US" sz="1800" dirty="0" smtClean="0"/>
              <a:t>INCOME TAX Section 2(14): </a:t>
            </a:r>
          </a:p>
          <a:p>
            <a:r>
              <a:rPr lang="en-US" sz="1800" i="1" dirty="0" smtClean="0"/>
              <a:t>"</a:t>
            </a:r>
            <a:r>
              <a:rPr lang="en-US" sz="1800" i="1" dirty="0"/>
              <a:t>capital asset" means </a:t>
            </a:r>
            <a:r>
              <a:rPr lang="en-US" sz="1800" i="1" dirty="0" smtClean="0"/>
              <a:t>property</a:t>
            </a:r>
            <a:r>
              <a:rPr lang="en-US" sz="1800" dirty="0"/>
              <a:t> </a:t>
            </a:r>
            <a:r>
              <a:rPr lang="en-US" sz="1800" i="1" dirty="0"/>
              <a:t>of any kind held by an </a:t>
            </a:r>
            <a:r>
              <a:rPr lang="en-US" sz="1800" i="1" dirty="0" err="1"/>
              <a:t>assessee</a:t>
            </a:r>
            <a:r>
              <a:rPr lang="en-US" sz="1800" i="1" dirty="0"/>
              <a:t>, whether or not connected with his business or profession, but does not include—</a:t>
            </a:r>
            <a:endParaRPr lang="en-US" sz="1800" dirty="0"/>
          </a:p>
          <a:p>
            <a:r>
              <a:rPr lang="en-US" sz="1800" dirty="0"/>
              <a:t>(</a:t>
            </a:r>
            <a:r>
              <a:rPr lang="en-US" sz="1800" i="1" dirty="0"/>
              <a:t>i) any stock-in-trade</a:t>
            </a:r>
            <a:r>
              <a:rPr lang="en-US" sz="1800" b="1" dirty="0"/>
              <a:t>]</a:t>
            </a:r>
            <a:r>
              <a:rPr lang="en-US" sz="1800" dirty="0"/>
              <a:t>, consumable stores or raw materials held for the purposes of his business or profession ;</a:t>
            </a:r>
          </a:p>
          <a:p>
            <a:r>
              <a:rPr lang="en-US" sz="1800" dirty="0" smtClean="0"/>
              <a:t>[(</a:t>
            </a:r>
            <a:r>
              <a:rPr lang="en-US" sz="1800" i="1" dirty="0"/>
              <a:t>ii</a:t>
            </a:r>
            <a:r>
              <a:rPr lang="en-US" sz="1800" dirty="0"/>
              <a:t>) personal effects</a:t>
            </a:r>
            <a:r>
              <a:rPr lang="en-US" sz="1800" baseline="30000" dirty="0"/>
              <a:t>46</a:t>
            </a:r>
            <a:r>
              <a:rPr lang="en-US" sz="1800" dirty="0"/>
              <a:t>, that is to say, movable property (including wearing apparel and furniture) held for personal use</a:t>
            </a:r>
            <a:r>
              <a:rPr lang="en-US" sz="1800" baseline="30000" dirty="0"/>
              <a:t>46</a:t>
            </a:r>
            <a:r>
              <a:rPr lang="en-US" sz="1800" dirty="0"/>
              <a:t> by the </a:t>
            </a:r>
            <a:r>
              <a:rPr lang="en-US" sz="1800" dirty="0" err="1"/>
              <a:t>assessee</a:t>
            </a:r>
            <a:r>
              <a:rPr lang="en-US" sz="1800" dirty="0"/>
              <a:t> or any member of his family dependent on him, but excludes—</a:t>
            </a:r>
          </a:p>
          <a:p>
            <a:r>
              <a:rPr lang="en-US" sz="1800" dirty="0"/>
              <a:t>(</a:t>
            </a:r>
            <a:r>
              <a:rPr lang="en-US" sz="1800" i="1" dirty="0"/>
              <a:t>a</a:t>
            </a:r>
            <a:r>
              <a:rPr lang="en-US" sz="1800" dirty="0"/>
              <a:t>) </a:t>
            </a:r>
            <a:r>
              <a:rPr lang="en-US" sz="1800" dirty="0" err="1"/>
              <a:t>jewellery</a:t>
            </a:r>
            <a:r>
              <a:rPr lang="en-US" sz="1800" dirty="0"/>
              <a:t>;</a:t>
            </a:r>
          </a:p>
          <a:p>
            <a:r>
              <a:rPr lang="en-US" sz="1800" dirty="0"/>
              <a:t>(</a:t>
            </a:r>
            <a:r>
              <a:rPr lang="en-US" sz="1800" i="1" dirty="0"/>
              <a:t>b</a:t>
            </a:r>
            <a:r>
              <a:rPr lang="en-US" sz="1800" dirty="0"/>
              <a:t>) archaeological collections;</a:t>
            </a:r>
          </a:p>
          <a:p>
            <a:r>
              <a:rPr lang="en-US" sz="1800" dirty="0"/>
              <a:t>(</a:t>
            </a:r>
            <a:r>
              <a:rPr lang="en-US" sz="1800" i="1" dirty="0"/>
              <a:t>c</a:t>
            </a:r>
            <a:r>
              <a:rPr lang="en-US" sz="1800" dirty="0"/>
              <a:t>) drawings;</a:t>
            </a:r>
          </a:p>
          <a:p>
            <a:r>
              <a:rPr lang="en-US" sz="1800" dirty="0"/>
              <a:t>(</a:t>
            </a:r>
            <a:r>
              <a:rPr lang="en-US" sz="1800" i="1" dirty="0"/>
              <a:t>d</a:t>
            </a:r>
            <a:r>
              <a:rPr lang="en-US" sz="1800" dirty="0"/>
              <a:t>) paintings;</a:t>
            </a:r>
          </a:p>
          <a:p>
            <a:r>
              <a:rPr lang="en-US" sz="1800" dirty="0"/>
              <a:t>(</a:t>
            </a:r>
            <a:r>
              <a:rPr lang="en-US" sz="1800" i="1" dirty="0"/>
              <a:t>e</a:t>
            </a:r>
            <a:r>
              <a:rPr lang="en-US" sz="1800" dirty="0"/>
              <a:t>) sculptures; or</a:t>
            </a:r>
          </a:p>
          <a:p>
            <a:r>
              <a:rPr lang="en-US" sz="1800" dirty="0"/>
              <a:t>(</a:t>
            </a:r>
            <a:r>
              <a:rPr lang="en-US" sz="1800" i="1" dirty="0"/>
              <a:t>f</a:t>
            </a:r>
            <a:r>
              <a:rPr lang="en-US" sz="1800" dirty="0"/>
              <a:t>) any work of art.</a:t>
            </a:r>
          </a:p>
          <a:p>
            <a:r>
              <a:rPr lang="en-US" sz="1800" b="1" dirty="0" smtClean="0"/>
              <a:t>[</a:t>
            </a:r>
            <a:r>
              <a:rPr lang="en-US" sz="1800" dirty="0" smtClean="0"/>
              <a:t>Explanation</a:t>
            </a:r>
            <a:r>
              <a:rPr lang="en-US" sz="1800" dirty="0"/>
              <a:t>.</a:t>
            </a:r>
            <a:r>
              <a:rPr lang="en-US" sz="1800" b="1" dirty="0"/>
              <a:t>]</a:t>
            </a:r>
            <a:r>
              <a:rPr lang="en-US" sz="1800" dirty="0"/>
              <a:t>—For the purposes of this sub-clause, "</a:t>
            </a:r>
            <a:r>
              <a:rPr lang="en-US" sz="1800" dirty="0" err="1"/>
              <a:t>jewellery</a:t>
            </a:r>
            <a:r>
              <a:rPr lang="en-US" sz="1800" dirty="0"/>
              <a:t>" includes—</a:t>
            </a:r>
          </a:p>
          <a:p>
            <a:r>
              <a:rPr lang="en-US" sz="1800" dirty="0"/>
              <a:t>(</a:t>
            </a:r>
            <a:r>
              <a:rPr lang="en-US" sz="1800" i="1" dirty="0"/>
              <a:t>a</a:t>
            </a:r>
            <a:r>
              <a:rPr lang="en-US" sz="1800" dirty="0"/>
              <a:t>) ornaments made of gold, silver, platinum or any other precious metal or any alloy containing one or more of such precious metals, whether or not containing any precious or semi-precious stone, and whether or not worked or sewn into any wearing apparel;</a:t>
            </a:r>
          </a:p>
          <a:p>
            <a:r>
              <a:rPr lang="en-US" sz="1800" dirty="0"/>
              <a:t>(</a:t>
            </a:r>
            <a:r>
              <a:rPr lang="en-US" sz="1800" i="1" dirty="0"/>
              <a:t>b</a:t>
            </a:r>
            <a:r>
              <a:rPr lang="en-US" sz="1800" dirty="0"/>
              <a:t>) precious or semi-precious stones, whether or not set in any furniture, utensil or other article or worked or sewn into any wearing apparel</a:t>
            </a:r>
            <a:r>
              <a:rPr lang="en-US" sz="1800" dirty="0" smtClean="0"/>
              <a:t>;]</a:t>
            </a:r>
            <a:endParaRPr lang="en-US" sz="1800" dirty="0"/>
          </a:p>
        </p:txBody>
      </p:sp>
      <p:sp>
        <p:nvSpPr>
          <p:cNvPr id="4" name="Title 1"/>
          <p:cNvSpPr>
            <a:spLocks noGrp="1"/>
          </p:cNvSpPr>
          <p:nvPr>
            <p:ph type="title"/>
          </p:nvPr>
        </p:nvSpPr>
        <p:spPr>
          <a:xfrm>
            <a:off x="762000" y="76200"/>
            <a:ext cx="8077200"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53(7A): 3% retention on office equipment's, furniture or fixture</a:t>
            </a:r>
            <a:endParaRPr lang="en-US" dirty="0"/>
          </a:p>
        </p:txBody>
      </p:sp>
    </p:spTree>
    <p:extLst>
      <p:ext uri="{BB962C8B-B14F-4D97-AF65-F5344CB8AC3E}">
        <p14:creationId xmlns:p14="http://schemas.microsoft.com/office/powerpoint/2010/main" val="32335630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r>
              <a:rPr lang="en-US" dirty="0" smtClean="0"/>
              <a:t>In absence of definition of above assets can..,</a:t>
            </a:r>
          </a:p>
          <a:p>
            <a:endParaRPr lang="en-US" dirty="0"/>
          </a:p>
          <a:p>
            <a:endParaRPr lang="en-US" dirty="0" smtClean="0"/>
          </a:p>
          <a:p>
            <a:r>
              <a:rPr lang="en-US" dirty="0" smtClean="0"/>
              <a:t>Reference of Income Tax section 32.</a:t>
            </a:r>
          </a:p>
          <a:p>
            <a:r>
              <a:rPr lang="en-US" i="1" dirty="0" smtClean="0"/>
              <a:t>Where in definition of building, Plant Machinery, etc. is provided.</a:t>
            </a:r>
            <a:endParaRPr lang="en-US" i="1" dirty="0"/>
          </a:p>
          <a:p>
            <a:endParaRPr lang="en-US" dirty="0" smtClean="0"/>
          </a:p>
          <a:p>
            <a:endParaRPr lang="en-US" dirty="0"/>
          </a:p>
          <a:p>
            <a:r>
              <a:rPr lang="en-US" dirty="0" smtClean="0"/>
              <a:t>Reference of Fixed Assets as per Companies Act?</a:t>
            </a:r>
          </a:p>
          <a:p>
            <a:endParaRPr lang="en-US" dirty="0"/>
          </a:p>
          <a:p>
            <a:endParaRPr lang="en-US" dirty="0" smtClean="0"/>
          </a:p>
          <a:p>
            <a:endParaRPr lang="en-US" dirty="0"/>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53(7A): 3% retention on office equipment's, furniture or fixture</a:t>
            </a:r>
            <a:endParaRPr lang="en-US" dirty="0"/>
          </a:p>
        </p:txBody>
      </p:sp>
    </p:spTree>
    <p:extLst>
      <p:ext uri="{BB962C8B-B14F-4D97-AF65-F5344CB8AC3E}">
        <p14:creationId xmlns:p14="http://schemas.microsoft.com/office/powerpoint/2010/main" val="18449803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Rule 54 (d): job work- manufacturer</a:t>
            </a:r>
            <a:endParaRPr lang="en-US" dirty="0"/>
          </a:p>
        </p:txBody>
      </p:sp>
      <p:sp>
        <p:nvSpPr>
          <p:cNvPr id="3" name="Content Placeholder 2"/>
          <p:cNvSpPr>
            <a:spLocks noGrp="1"/>
          </p:cNvSpPr>
          <p:nvPr>
            <p:ph sz="quarter" idx="1"/>
          </p:nvPr>
        </p:nvSpPr>
        <p:spPr>
          <a:xfrm>
            <a:off x="762000" y="1596413"/>
            <a:ext cx="8229600" cy="4297363"/>
          </a:xfrm>
        </p:spPr>
        <p:txBody>
          <a:bodyPr>
            <a:normAutofit lnSpcReduction="10000"/>
          </a:bodyPr>
          <a:lstStyle/>
          <a:p>
            <a:pPr algn="just"/>
            <a:r>
              <a:rPr lang="en-US" dirty="0" smtClean="0"/>
              <a:t>“any</a:t>
            </a:r>
            <a:r>
              <a:rPr lang="en-US" dirty="0"/>
              <a:t>  purchase of consumables or of goods  </a:t>
            </a:r>
            <a:r>
              <a:rPr lang="en-US" dirty="0" smtClean="0"/>
              <a:t>    treated</a:t>
            </a:r>
            <a:r>
              <a:rPr lang="en-US" dirty="0"/>
              <a:t> as capital assets  by the claimant </a:t>
            </a:r>
            <a:r>
              <a:rPr lang="en-US" dirty="0" smtClean="0"/>
              <a:t>        dealer</a:t>
            </a:r>
            <a:r>
              <a:rPr lang="en-US" dirty="0"/>
              <a:t>  where  the  dealer  is principally </a:t>
            </a:r>
            <a:r>
              <a:rPr lang="en-US" dirty="0" smtClean="0"/>
              <a:t>           engaged</a:t>
            </a:r>
            <a:r>
              <a:rPr lang="en-US" dirty="0"/>
              <a:t> in doing  job  work  </a:t>
            </a:r>
            <a:r>
              <a:rPr lang="en-US" dirty="0" smtClean="0"/>
              <a:t>or labour</a:t>
            </a:r>
            <a:r>
              <a:rPr lang="en-US" dirty="0"/>
              <a:t>  work  </a:t>
            </a:r>
            <a:endParaRPr lang="en-US" dirty="0" smtClean="0"/>
          </a:p>
          <a:p>
            <a:pPr algn="just"/>
            <a:r>
              <a:rPr lang="en-US" b="1" dirty="0" smtClean="0"/>
              <a:t>and</a:t>
            </a:r>
            <a:r>
              <a:rPr lang="en-US" b="1" dirty="0"/>
              <a:t>  is not  engaged  in the  business </a:t>
            </a:r>
            <a:r>
              <a:rPr lang="en-US" b="1" dirty="0" smtClean="0"/>
              <a:t>of manufacturing</a:t>
            </a:r>
            <a:r>
              <a:rPr lang="en-US" b="1" dirty="0"/>
              <a:t> of  goods for  sale  by  him</a:t>
            </a:r>
            <a:r>
              <a:rPr lang="en-US" dirty="0"/>
              <a:t> </a:t>
            </a:r>
            <a:r>
              <a:rPr lang="en-US" dirty="0" err="1" smtClean="0"/>
              <a:t>andincidental</a:t>
            </a:r>
            <a:r>
              <a:rPr lang="en-US" dirty="0"/>
              <a:t> to  the business of job  work  or  </a:t>
            </a:r>
            <a:r>
              <a:rPr lang="en-US" dirty="0" smtClean="0"/>
              <a:t>      labour</a:t>
            </a:r>
            <a:r>
              <a:rPr lang="en-US" dirty="0"/>
              <a:t> work any  waste  or  scrap  goods  are </a:t>
            </a:r>
            <a:r>
              <a:rPr lang="en-US" dirty="0" smtClean="0"/>
              <a:t> obtained</a:t>
            </a:r>
            <a:r>
              <a:rPr lang="en-US" dirty="0"/>
              <a:t> and  are  </a:t>
            </a:r>
            <a:r>
              <a:rPr lang="en-US" dirty="0" smtClean="0"/>
              <a:t>sold”.</a:t>
            </a:r>
            <a:endParaRPr lang="en-US" dirty="0"/>
          </a:p>
        </p:txBody>
      </p:sp>
    </p:spTree>
    <p:extLst>
      <p:ext uri="{BB962C8B-B14F-4D97-AF65-F5344CB8AC3E}">
        <p14:creationId xmlns:p14="http://schemas.microsoft.com/office/powerpoint/2010/main" val="1813404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Umesh Sharma\My Pictures\528978_468711286492348_1903910938_n.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7239000" cy="48767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609600" y="4302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9pPr>
          </a:lstStyle>
          <a:p>
            <a:r>
              <a:rPr lang="en-US" smtClean="0"/>
              <a:t>48(5) effect</a:t>
            </a:r>
            <a:endParaRPr lang="en-US" dirty="0"/>
          </a:p>
        </p:txBody>
      </p:sp>
    </p:spTree>
    <p:extLst>
      <p:ext uri="{BB962C8B-B14F-4D97-AF65-F5344CB8AC3E}">
        <p14:creationId xmlns:p14="http://schemas.microsoft.com/office/powerpoint/2010/main" val="117194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48(5) effect</a:t>
            </a:r>
            <a:endParaRPr lang="en-US" dirty="0"/>
          </a:p>
        </p:txBody>
      </p:sp>
      <p:sp>
        <p:nvSpPr>
          <p:cNvPr id="3" name="Content Placeholder 2"/>
          <p:cNvSpPr>
            <a:spLocks noGrp="1"/>
          </p:cNvSpPr>
          <p:nvPr>
            <p:ph idx="1"/>
          </p:nvPr>
        </p:nvSpPr>
        <p:spPr/>
        <p:txBody>
          <a:bodyPr>
            <a:normAutofit lnSpcReduction="10000"/>
          </a:bodyPr>
          <a:lstStyle/>
          <a:p>
            <a:r>
              <a:rPr lang="en-US" dirty="0" smtClean="0"/>
              <a:t>J2 Mismatch, 12 Parameters, Cross Check report.</a:t>
            </a:r>
          </a:p>
          <a:p>
            <a:r>
              <a:rPr lang="en-US" dirty="0" smtClean="0"/>
              <a:t>Short Filers Cases.</a:t>
            </a:r>
          </a:p>
          <a:p>
            <a:r>
              <a:rPr lang="en-US" dirty="0" smtClean="0"/>
              <a:t>Non Filers Cases.</a:t>
            </a:r>
          </a:p>
          <a:p>
            <a:r>
              <a:rPr lang="en-US" dirty="0" smtClean="0"/>
              <a:t>URD Cases</a:t>
            </a:r>
          </a:p>
          <a:p>
            <a:r>
              <a:rPr lang="en-US" dirty="0" smtClean="0"/>
              <a:t>RC cancelled Cases.</a:t>
            </a:r>
          </a:p>
          <a:p>
            <a:r>
              <a:rPr lang="en-US" dirty="0" err="1" smtClean="0"/>
              <a:t>Hawala</a:t>
            </a:r>
            <a:r>
              <a:rPr lang="en-US" dirty="0" smtClean="0"/>
              <a:t> Cases.</a:t>
            </a:r>
          </a:p>
          <a:p>
            <a:r>
              <a:rPr lang="en-US" dirty="0" smtClean="0"/>
              <a:t>Reconciliation Cases.</a:t>
            </a:r>
            <a:endParaRPr lang="en-US" dirty="0"/>
          </a:p>
        </p:txBody>
      </p:sp>
      <p:sp>
        <p:nvSpPr>
          <p:cNvPr id="4" name="Slide Number Placeholder 3"/>
          <p:cNvSpPr>
            <a:spLocks noGrp="1"/>
          </p:cNvSpPr>
          <p:nvPr>
            <p:ph type="sldNum" sz="quarter" idx="12"/>
          </p:nvPr>
        </p:nvSpPr>
        <p:spPr/>
        <p:txBody>
          <a:bodyPr/>
          <a:lstStyle/>
          <a:p>
            <a:fld id="{5E832AC6-2D76-4A28-B80C-5B446DA89A55}" type="slidenum">
              <a:rPr lang="en-US" smtClean="0"/>
              <a:pPr/>
              <a:t>76</a:t>
            </a:fld>
            <a:endParaRPr lang="en-US" dirty="0"/>
          </a:p>
        </p:txBody>
      </p:sp>
    </p:spTree>
    <p:extLst>
      <p:ext uri="{BB962C8B-B14F-4D97-AF65-F5344CB8AC3E}">
        <p14:creationId xmlns:p14="http://schemas.microsoft.com/office/powerpoint/2010/main" val="31085501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t>Computerized Desk Audit- role of </a:t>
            </a:r>
            <a:r>
              <a:rPr lang="en-US" smtClean="0"/>
              <a:t>a auditor</a:t>
            </a:r>
            <a:endParaRPr lang="en-US" dirty="0"/>
          </a:p>
        </p:txBody>
      </p:sp>
      <p:pic>
        <p:nvPicPr>
          <p:cNvPr id="1027" name="Picture 3" descr="F:\Umesh Sharma\Power Points\Funny%20Animals%20(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3400" y="1428750"/>
            <a:ext cx="8229600" cy="455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1802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smtClean="0"/>
              <a:t>DESCRIPTION OF PARAMETERS</a:t>
            </a:r>
            <a:endParaRPr lang="en-US" dirty="0"/>
          </a:p>
        </p:txBody>
      </p:sp>
      <p:sp>
        <p:nvSpPr>
          <p:cNvPr id="3" name="Content Placeholder 2"/>
          <p:cNvSpPr>
            <a:spLocks noGrp="1"/>
          </p:cNvSpPr>
          <p:nvPr>
            <p:ph idx="1"/>
          </p:nvPr>
        </p:nvSpPr>
        <p:spPr>
          <a:xfrm>
            <a:off x="914400" y="1600200"/>
            <a:ext cx="7772400" cy="4525963"/>
          </a:xfrm>
        </p:spPr>
        <p:txBody>
          <a:bodyPr/>
          <a:lstStyle/>
          <a:p>
            <a:r>
              <a:rPr lang="en-IN" b="1" dirty="0"/>
              <a:t>Parameter 1: Tax Credit from non-genuine suppliers</a:t>
            </a:r>
            <a:endParaRPr lang="en-US" dirty="0"/>
          </a:p>
          <a:p>
            <a:pPr marL="0" indent="0" algn="just">
              <a:buNone/>
            </a:pPr>
            <a:r>
              <a:rPr lang="en-IN" dirty="0"/>
              <a:t>This parameter shows your purchases from the non-genuine dealers declared by Maharashtra Sales Tax Department. </a:t>
            </a:r>
            <a:endParaRPr lang="en-IN" dirty="0" smtClean="0"/>
          </a:p>
          <a:p>
            <a:pPr marL="0" indent="0" algn="just">
              <a:buNone/>
            </a:pPr>
            <a:r>
              <a:rPr lang="en-IN" dirty="0" smtClean="0"/>
              <a:t>So</a:t>
            </a:r>
            <a:r>
              <a:rPr lang="en-IN" dirty="0"/>
              <a:t>, any Tax credit for the purchases from these non-genuine dealers is not allowable.</a:t>
            </a:r>
            <a:endParaRPr lang="en-US" dirty="0"/>
          </a:p>
          <a:p>
            <a:endParaRPr lang="en-US" dirty="0"/>
          </a:p>
        </p:txBody>
      </p:sp>
    </p:spTree>
    <p:extLst>
      <p:ext uri="{BB962C8B-B14F-4D97-AF65-F5344CB8AC3E}">
        <p14:creationId xmlns:p14="http://schemas.microsoft.com/office/powerpoint/2010/main" val="6725485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25963"/>
          </a:xfrm>
        </p:spPr>
        <p:txBody>
          <a:bodyPr>
            <a:normAutofit/>
          </a:bodyPr>
          <a:lstStyle/>
          <a:p>
            <a:r>
              <a:rPr lang="en-IN" b="1" dirty="0"/>
              <a:t>Parameter 2: Tax Credit From </a:t>
            </a:r>
            <a:r>
              <a:rPr lang="en-IN" b="1" dirty="0">
                <a:solidFill>
                  <a:srgbClr val="FF0000"/>
                </a:solidFill>
              </a:rPr>
              <a:t>Non-existing </a:t>
            </a:r>
            <a:r>
              <a:rPr lang="en-IN" b="1" dirty="0"/>
              <a:t>TINs:</a:t>
            </a:r>
            <a:endParaRPr lang="en-US" dirty="0"/>
          </a:p>
          <a:p>
            <a:pPr marL="0" indent="0" algn="just">
              <a:buNone/>
            </a:pPr>
            <a:r>
              <a:rPr lang="en-IN" dirty="0" smtClean="0"/>
              <a:t>This </a:t>
            </a:r>
            <a:r>
              <a:rPr lang="en-IN" dirty="0"/>
              <a:t>parameter shows your purchases from those TIN numbers which are </a:t>
            </a:r>
            <a:r>
              <a:rPr lang="en-IN" dirty="0">
                <a:solidFill>
                  <a:srgbClr val="FF0000"/>
                </a:solidFill>
              </a:rPr>
              <a:t>not issued </a:t>
            </a:r>
            <a:r>
              <a:rPr lang="en-IN" dirty="0"/>
              <a:t>by Maharashtra Sales Tax Department. </a:t>
            </a:r>
            <a:endParaRPr lang="en-IN" dirty="0" smtClean="0"/>
          </a:p>
          <a:p>
            <a:pPr marL="0" indent="0" algn="just">
              <a:buNone/>
            </a:pPr>
            <a:r>
              <a:rPr lang="en-IN" dirty="0" smtClean="0"/>
              <a:t>So</a:t>
            </a:r>
            <a:r>
              <a:rPr lang="en-IN" dirty="0"/>
              <a:t>, any Tax credit for the purchases from these TINs is not allowable</a:t>
            </a:r>
            <a:r>
              <a:rPr lang="en-IN" dirty="0" smtClean="0"/>
              <a:t>.</a:t>
            </a:r>
          </a:p>
          <a:p>
            <a:pPr marL="0" indent="0" algn="just">
              <a:buNone/>
            </a:pPr>
            <a:r>
              <a:rPr lang="en-IN" i="1" dirty="0" smtClean="0"/>
              <a:t>Since the year 11-12, what </a:t>
            </a:r>
            <a:r>
              <a:rPr lang="en-IN" i="1" dirty="0" err="1" smtClean="0"/>
              <a:t>Dept</a:t>
            </a:r>
            <a:r>
              <a:rPr lang="en-IN" i="1" dirty="0" smtClean="0"/>
              <a:t> has done for recovery? </a:t>
            </a:r>
            <a:endParaRPr lang="en-US" i="1" dirty="0"/>
          </a:p>
          <a:p>
            <a:endParaRPr lang="en-US" dirty="0"/>
          </a:p>
        </p:txBody>
      </p:sp>
      <p:sp>
        <p:nvSpPr>
          <p:cNvPr id="4" name="Title 1"/>
          <p:cNvSpPr>
            <a:spLocks noGrp="1"/>
          </p:cNvSpPr>
          <p:nvPr>
            <p:ph type="title"/>
          </p:nvPr>
        </p:nvSpPr>
        <p:spPr>
          <a:xfrm>
            <a:off x="457200" y="274638"/>
            <a:ext cx="8229600" cy="1143000"/>
          </a:xfrm>
        </p:spPr>
        <p:style>
          <a:lnRef idx="1">
            <a:schemeClr val="accent5"/>
          </a:lnRef>
          <a:fillRef idx="2">
            <a:schemeClr val="accent5"/>
          </a:fillRef>
          <a:effectRef idx="1">
            <a:schemeClr val="accent5"/>
          </a:effectRef>
          <a:fontRef idx="minor">
            <a:schemeClr val="dk1"/>
          </a:fontRef>
        </p:style>
        <p:txBody>
          <a:bodyPr/>
          <a:lstStyle/>
          <a:p>
            <a:r>
              <a:rPr lang="en-US" dirty="0" smtClean="0"/>
              <a:t>DESCRIPTION OF PARAMETERS</a:t>
            </a:r>
            <a:endParaRPr lang="en-US" dirty="0"/>
          </a:p>
        </p:txBody>
      </p:sp>
    </p:spTree>
    <p:extLst>
      <p:ext uri="{BB962C8B-B14F-4D97-AF65-F5344CB8AC3E}">
        <p14:creationId xmlns:p14="http://schemas.microsoft.com/office/powerpoint/2010/main" val="28417800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pPr algn="ctr"/>
            <a:r>
              <a:rPr lang="en-US" b="1" dirty="0"/>
              <a:t>General Issues in filing VAT Returns</a:t>
            </a:r>
          </a:p>
        </p:txBody>
      </p:sp>
      <p:sp>
        <p:nvSpPr>
          <p:cNvPr id="3" name="Content Placeholder 2"/>
          <p:cNvSpPr>
            <a:spLocks noGrp="1"/>
          </p:cNvSpPr>
          <p:nvPr>
            <p:ph idx="1"/>
          </p:nvPr>
        </p:nvSpPr>
        <p:spPr>
          <a:xfrm>
            <a:off x="762000" y="1596413"/>
            <a:ext cx="8077200" cy="4880587"/>
          </a:xfrm>
        </p:spPr>
        <p:txBody>
          <a:bodyPr>
            <a:normAutofit/>
          </a:bodyPr>
          <a:lstStyle/>
          <a:p>
            <a:pPr algn="just"/>
            <a:r>
              <a:rPr lang="en-US" dirty="0" smtClean="0"/>
              <a:t>Filing of </a:t>
            </a:r>
            <a:r>
              <a:rPr lang="en-US" dirty="0" smtClean="0">
                <a:hlinkClick r:id="rId2" action="ppaction://hlinkfile"/>
              </a:rPr>
              <a:t>Annexure J1 J2</a:t>
            </a:r>
            <a:r>
              <a:rPr lang="en-US" dirty="0" smtClean="0"/>
              <a:t> before filing MVAT return has been made mandatory from 1</a:t>
            </a:r>
            <a:r>
              <a:rPr lang="en-US" baseline="30000" dirty="0" smtClean="0"/>
              <a:t>st</a:t>
            </a:r>
            <a:r>
              <a:rPr lang="en-US" dirty="0" smtClean="0"/>
              <a:t> April 2014</a:t>
            </a:r>
          </a:p>
          <a:p>
            <a:pPr algn="just"/>
            <a:r>
              <a:rPr lang="en-US" dirty="0" smtClean="0"/>
              <a:t>It is possible to revise Annexure J1 and J2</a:t>
            </a:r>
          </a:p>
          <a:p>
            <a:pPr algn="just"/>
            <a:r>
              <a:rPr lang="en-US" dirty="0" smtClean="0"/>
              <a:t>VAT Amount as per Annexure J1 and J2 must match with VAT amount mentioned in VAT Return. (Re. 1 diff also gives error while uploading)</a:t>
            </a:r>
          </a:p>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8</a:t>
            </a:fld>
            <a:endParaRPr lang="en-US" dirty="0"/>
          </a:p>
        </p:txBody>
      </p:sp>
    </p:spTree>
    <p:extLst>
      <p:ext uri="{BB962C8B-B14F-4D97-AF65-F5344CB8AC3E}">
        <p14:creationId xmlns:p14="http://schemas.microsoft.com/office/powerpoint/2010/main" val="8739387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7848600" cy="4525963"/>
          </a:xfrm>
        </p:spPr>
        <p:txBody>
          <a:bodyPr/>
          <a:lstStyle/>
          <a:p>
            <a:r>
              <a:rPr lang="en-IN" b="1" dirty="0"/>
              <a:t>Parameter 3: Tax Credit From </a:t>
            </a:r>
            <a:r>
              <a:rPr lang="en-IN" b="1" dirty="0">
                <a:solidFill>
                  <a:srgbClr val="FF0000"/>
                </a:solidFill>
              </a:rPr>
              <a:t>RC Cancelled Suppliers:</a:t>
            </a:r>
            <a:endParaRPr lang="en-US" dirty="0">
              <a:solidFill>
                <a:srgbClr val="FF0000"/>
              </a:solidFill>
            </a:endParaRPr>
          </a:p>
          <a:p>
            <a:pPr marL="0" indent="0" algn="just">
              <a:buNone/>
            </a:pPr>
            <a:r>
              <a:rPr lang="en-IN" dirty="0"/>
              <a:t>This parameter shows your purchases from those TIN numbers which are </a:t>
            </a:r>
            <a:r>
              <a:rPr lang="en-IN" dirty="0">
                <a:solidFill>
                  <a:srgbClr val="FF0000"/>
                </a:solidFill>
              </a:rPr>
              <a:t>not active </a:t>
            </a:r>
            <a:r>
              <a:rPr lang="en-IN" dirty="0"/>
              <a:t>during 2011-2012. </a:t>
            </a:r>
            <a:endParaRPr lang="en-IN" dirty="0" smtClean="0"/>
          </a:p>
          <a:p>
            <a:pPr marL="0" indent="0" algn="just">
              <a:buNone/>
            </a:pPr>
            <a:r>
              <a:rPr lang="en-IN" dirty="0" smtClean="0"/>
              <a:t>So</a:t>
            </a:r>
            <a:r>
              <a:rPr lang="en-IN" dirty="0"/>
              <a:t>, any Tax credit for the purchases from these TINs is also not allowable.</a:t>
            </a:r>
            <a:endParaRPr lang="en-US" dirty="0"/>
          </a:p>
          <a:p>
            <a:endParaRPr lang="en-US" dirty="0"/>
          </a:p>
        </p:txBody>
      </p:sp>
      <p:sp>
        <p:nvSpPr>
          <p:cNvPr id="4" name="Title 1"/>
          <p:cNvSpPr>
            <a:spLocks noGrp="1"/>
          </p:cNvSpPr>
          <p:nvPr>
            <p:ph type="title"/>
          </p:nvPr>
        </p:nvSpPr>
        <p:spPr>
          <a:xfrm>
            <a:off x="457200" y="274638"/>
            <a:ext cx="8229600" cy="1143000"/>
          </a:xfrm>
        </p:spPr>
        <p:style>
          <a:lnRef idx="1">
            <a:schemeClr val="accent5"/>
          </a:lnRef>
          <a:fillRef idx="2">
            <a:schemeClr val="accent5"/>
          </a:fillRef>
          <a:effectRef idx="1">
            <a:schemeClr val="accent5"/>
          </a:effectRef>
          <a:fontRef idx="minor">
            <a:schemeClr val="dk1"/>
          </a:fontRef>
        </p:style>
        <p:txBody>
          <a:bodyPr/>
          <a:lstStyle/>
          <a:p>
            <a:r>
              <a:rPr lang="en-US" dirty="0" smtClean="0"/>
              <a:t>DESCRIPTION OF PARAMETERS</a:t>
            </a:r>
            <a:endParaRPr lang="en-US" dirty="0"/>
          </a:p>
        </p:txBody>
      </p:sp>
    </p:spTree>
    <p:extLst>
      <p:ext uri="{BB962C8B-B14F-4D97-AF65-F5344CB8AC3E}">
        <p14:creationId xmlns:p14="http://schemas.microsoft.com/office/powerpoint/2010/main" val="31737105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7848600" cy="4525963"/>
          </a:xfrm>
        </p:spPr>
        <p:txBody>
          <a:bodyPr>
            <a:normAutofit/>
          </a:bodyPr>
          <a:lstStyle/>
          <a:p>
            <a:pPr algn="just"/>
            <a:r>
              <a:rPr lang="en-IN" b="1" dirty="0"/>
              <a:t>Parameter 4: Tax Credit From complete (Return) Non-Filers:</a:t>
            </a:r>
            <a:endParaRPr lang="en-US" dirty="0"/>
          </a:p>
          <a:p>
            <a:pPr marL="0" indent="0" algn="just">
              <a:buNone/>
            </a:pPr>
            <a:r>
              <a:rPr lang="en-IN" dirty="0"/>
              <a:t>This parameter shows your purchases from those TIN holders </a:t>
            </a:r>
            <a:r>
              <a:rPr lang="en-IN" dirty="0">
                <a:solidFill>
                  <a:srgbClr val="FF0000"/>
                </a:solidFill>
              </a:rPr>
              <a:t>who have not filed any return during the complete financial year</a:t>
            </a:r>
            <a:r>
              <a:rPr lang="en-IN" dirty="0" smtClean="0"/>
              <a:t>.</a:t>
            </a:r>
          </a:p>
          <a:p>
            <a:pPr marL="0" indent="0" algn="just">
              <a:buNone/>
            </a:pPr>
            <a:r>
              <a:rPr lang="en-IN" dirty="0" smtClean="0"/>
              <a:t>As </a:t>
            </a:r>
            <a:r>
              <a:rPr lang="en-IN" dirty="0"/>
              <a:t>your suppliers have not disclosed any transaction in the returns and have </a:t>
            </a:r>
            <a:r>
              <a:rPr lang="en-IN" dirty="0">
                <a:solidFill>
                  <a:srgbClr val="FF0000"/>
                </a:solidFill>
              </a:rPr>
              <a:t>not discharged tax liability</a:t>
            </a:r>
            <a:r>
              <a:rPr lang="en-IN" dirty="0"/>
              <a:t>, Tax credit claim for the purchases from these Return Non-filers is not allowable to you.</a:t>
            </a:r>
            <a:endParaRPr lang="en-US" dirty="0"/>
          </a:p>
          <a:p>
            <a:endParaRPr lang="en-US" dirty="0"/>
          </a:p>
        </p:txBody>
      </p:sp>
      <p:sp>
        <p:nvSpPr>
          <p:cNvPr id="4" name="Title 1"/>
          <p:cNvSpPr>
            <a:spLocks noGrp="1"/>
          </p:cNvSpPr>
          <p:nvPr>
            <p:ph type="title"/>
          </p:nvPr>
        </p:nvSpPr>
        <p:spPr>
          <a:xfrm>
            <a:off x="457200" y="274638"/>
            <a:ext cx="8229600" cy="1143000"/>
          </a:xfrm>
        </p:spPr>
        <p:style>
          <a:lnRef idx="1">
            <a:schemeClr val="accent5"/>
          </a:lnRef>
          <a:fillRef idx="2">
            <a:schemeClr val="accent5"/>
          </a:fillRef>
          <a:effectRef idx="1">
            <a:schemeClr val="accent5"/>
          </a:effectRef>
          <a:fontRef idx="minor">
            <a:schemeClr val="dk1"/>
          </a:fontRef>
        </p:style>
        <p:txBody>
          <a:bodyPr/>
          <a:lstStyle/>
          <a:p>
            <a:r>
              <a:rPr lang="en-US" dirty="0" smtClean="0"/>
              <a:t>DESCRIPTION OF PARAMETERS</a:t>
            </a:r>
            <a:endParaRPr lang="en-US" dirty="0"/>
          </a:p>
        </p:txBody>
      </p:sp>
    </p:spTree>
    <p:extLst>
      <p:ext uri="{BB962C8B-B14F-4D97-AF65-F5344CB8AC3E}">
        <p14:creationId xmlns:p14="http://schemas.microsoft.com/office/powerpoint/2010/main" val="34416785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7848600" cy="4525963"/>
          </a:xfrm>
        </p:spPr>
        <p:txBody>
          <a:bodyPr>
            <a:normAutofit lnSpcReduction="10000"/>
          </a:bodyPr>
          <a:lstStyle/>
          <a:p>
            <a:r>
              <a:rPr lang="en-IN" b="1" dirty="0"/>
              <a:t>Parameter 5: Wrong ITC from Composition dealers filing only Form 232:</a:t>
            </a:r>
            <a:endParaRPr lang="en-US" dirty="0"/>
          </a:p>
          <a:p>
            <a:pPr marL="0" indent="0" algn="just">
              <a:buNone/>
            </a:pPr>
            <a:r>
              <a:rPr lang="en-IN" dirty="0"/>
              <a:t>This parameter shows your purchases from those TIN holders who have opted for Composition scheme and are filling their returns in form 232 only. </a:t>
            </a:r>
            <a:endParaRPr lang="en-IN" dirty="0" smtClean="0"/>
          </a:p>
          <a:p>
            <a:pPr marL="0" indent="0" algn="just">
              <a:buNone/>
            </a:pPr>
            <a:r>
              <a:rPr lang="en-IN" dirty="0" smtClean="0"/>
              <a:t>As </a:t>
            </a:r>
            <a:r>
              <a:rPr lang="en-IN" dirty="0"/>
              <a:t>per the ACT, the Composition dealers </a:t>
            </a:r>
            <a:r>
              <a:rPr lang="en-IN" dirty="0">
                <a:solidFill>
                  <a:srgbClr val="FF0000"/>
                </a:solidFill>
              </a:rPr>
              <a:t>cannot collect tax separately in their Invoice</a:t>
            </a:r>
            <a:r>
              <a:rPr lang="en-IN" dirty="0"/>
              <a:t>. </a:t>
            </a:r>
            <a:endParaRPr lang="en-IN" dirty="0" smtClean="0"/>
          </a:p>
          <a:p>
            <a:pPr marL="0" indent="0" algn="just">
              <a:buNone/>
            </a:pPr>
            <a:r>
              <a:rPr lang="en-IN" dirty="0" smtClean="0"/>
              <a:t>So</a:t>
            </a:r>
            <a:r>
              <a:rPr lang="en-IN" dirty="0"/>
              <a:t>, in absence of Tax Invoice, tax credit for the purchases from such TIN holders is also not allowable to you.</a:t>
            </a:r>
            <a:endParaRPr lang="en-US" dirty="0"/>
          </a:p>
          <a:p>
            <a:endParaRPr lang="en-US" dirty="0"/>
          </a:p>
        </p:txBody>
      </p:sp>
      <p:sp>
        <p:nvSpPr>
          <p:cNvPr id="4" name="Title 1"/>
          <p:cNvSpPr>
            <a:spLocks noGrp="1"/>
          </p:cNvSpPr>
          <p:nvPr>
            <p:ph type="title"/>
          </p:nvPr>
        </p:nvSpPr>
        <p:spPr>
          <a:xfrm>
            <a:off x="457200" y="274638"/>
            <a:ext cx="8229600" cy="1143000"/>
          </a:xfrm>
        </p:spPr>
        <p:style>
          <a:lnRef idx="1">
            <a:schemeClr val="accent5"/>
          </a:lnRef>
          <a:fillRef idx="2">
            <a:schemeClr val="accent5"/>
          </a:fillRef>
          <a:effectRef idx="1">
            <a:schemeClr val="accent5"/>
          </a:effectRef>
          <a:fontRef idx="minor">
            <a:schemeClr val="dk1"/>
          </a:fontRef>
        </p:style>
        <p:txBody>
          <a:bodyPr/>
          <a:lstStyle/>
          <a:p>
            <a:r>
              <a:rPr lang="en-US" dirty="0" smtClean="0"/>
              <a:t>DESCRIPTION OF PARAMETERS</a:t>
            </a:r>
            <a:endParaRPr lang="en-US" dirty="0"/>
          </a:p>
        </p:txBody>
      </p:sp>
    </p:spTree>
    <p:extLst>
      <p:ext uri="{BB962C8B-B14F-4D97-AF65-F5344CB8AC3E}">
        <p14:creationId xmlns:p14="http://schemas.microsoft.com/office/powerpoint/2010/main" val="22753351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25963"/>
          </a:xfrm>
        </p:spPr>
        <p:txBody>
          <a:bodyPr/>
          <a:lstStyle/>
          <a:p>
            <a:r>
              <a:rPr lang="en-IN" b="1" dirty="0"/>
              <a:t>Parameter 6: Wrong ITC From suppliers not showing </a:t>
            </a:r>
            <a:r>
              <a:rPr lang="en-IN" b="1" dirty="0">
                <a:solidFill>
                  <a:srgbClr val="FF0000"/>
                </a:solidFill>
              </a:rPr>
              <a:t>taxable sales</a:t>
            </a:r>
            <a:r>
              <a:rPr lang="en-IN" b="1" dirty="0"/>
              <a:t> in return:</a:t>
            </a:r>
            <a:endParaRPr lang="en-US" dirty="0"/>
          </a:p>
          <a:p>
            <a:pPr marL="0" indent="0" algn="just">
              <a:buNone/>
            </a:pPr>
            <a:r>
              <a:rPr lang="en-IN" dirty="0"/>
              <a:t>This parameter shows your purchases from those TIN holders who have not shown any taxable sales in returns. </a:t>
            </a:r>
            <a:endParaRPr lang="en-IN" dirty="0" smtClean="0"/>
          </a:p>
          <a:p>
            <a:pPr marL="0" indent="0" algn="just">
              <a:buNone/>
            </a:pPr>
            <a:r>
              <a:rPr lang="en-IN" dirty="0" smtClean="0"/>
              <a:t>As </a:t>
            </a:r>
            <a:r>
              <a:rPr lang="en-IN" dirty="0"/>
              <a:t>your suppliers are not showing any taxable sales, you cannot claim ITC on the purchases from such suppliers.</a:t>
            </a:r>
            <a:endParaRPr lang="en-US" dirty="0"/>
          </a:p>
        </p:txBody>
      </p:sp>
      <p:sp>
        <p:nvSpPr>
          <p:cNvPr id="4" name="Title 1"/>
          <p:cNvSpPr>
            <a:spLocks noGrp="1"/>
          </p:cNvSpPr>
          <p:nvPr>
            <p:ph type="title"/>
          </p:nvPr>
        </p:nvSpPr>
        <p:spPr>
          <a:xfrm>
            <a:off x="457200" y="274638"/>
            <a:ext cx="8229600" cy="1143000"/>
          </a:xfrm>
        </p:spPr>
        <p:style>
          <a:lnRef idx="1">
            <a:schemeClr val="accent5"/>
          </a:lnRef>
          <a:fillRef idx="2">
            <a:schemeClr val="accent5"/>
          </a:fillRef>
          <a:effectRef idx="1">
            <a:schemeClr val="accent5"/>
          </a:effectRef>
          <a:fontRef idx="minor">
            <a:schemeClr val="dk1"/>
          </a:fontRef>
        </p:style>
        <p:txBody>
          <a:bodyPr/>
          <a:lstStyle/>
          <a:p>
            <a:r>
              <a:rPr lang="en-US" dirty="0" smtClean="0"/>
              <a:t>DESCRIPTION OF PARAMETERS</a:t>
            </a:r>
            <a:endParaRPr lang="en-US" dirty="0"/>
          </a:p>
        </p:txBody>
      </p:sp>
    </p:spTree>
    <p:extLst>
      <p:ext uri="{BB962C8B-B14F-4D97-AF65-F5344CB8AC3E}">
        <p14:creationId xmlns:p14="http://schemas.microsoft.com/office/powerpoint/2010/main" val="12448820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25963"/>
          </a:xfrm>
        </p:spPr>
        <p:txBody>
          <a:bodyPr>
            <a:normAutofit/>
          </a:bodyPr>
          <a:lstStyle/>
          <a:p>
            <a:pPr algn="just"/>
            <a:r>
              <a:rPr lang="en-IN" b="1" dirty="0"/>
              <a:t>Parameter 7: Excess credits in J2 where supplier has filed full J1 but shown no sale to J2 filer:</a:t>
            </a:r>
            <a:endParaRPr lang="en-US" dirty="0"/>
          </a:p>
          <a:p>
            <a:pPr marL="0" indent="0" algn="just">
              <a:buNone/>
            </a:pPr>
            <a:r>
              <a:rPr lang="en-IN" dirty="0"/>
              <a:t>This parameter shows your purchases from those TIN holders who have filed complete Annexure J1 and are not showing any sale to you in their Annexure J1. </a:t>
            </a:r>
            <a:endParaRPr lang="en-IN" dirty="0" smtClean="0"/>
          </a:p>
          <a:p>
            <a:pPr marL="0" indent="0" algn="just">
              <a:buNone/>
            </a:pPr>
            <a:r>
              <a:rPr lang="en-IN" dirty="0" smtClean="0"/>
              <a:t>As </a:t>
            </a:r>
            <a:r>
              <a:rPr lang="en-IN" dirty="0"/>
              <a:t>your supplier are not showing any sale to you, you cannot claim ITC on these purchases.</a:t>
            </a:r>
            <a:endParaRPr lang="en-US" dirty="0"/>
          </a:p>
          <a:p>
            <a:endParaRPr lang="en-US" dirty="0"/>
          </a:p>
        </p:txBody>
      </p:sp>
      <p:sp>
        <p:nvSpPr>
          <p:cNvPr id="4" name="Title 1"/>
          <p:cNvSpPr>
            <a:spLocks noGrp="1"/>
          </p:cNvSpPr>
          <p:nvPr>
            <p:ph type="title"/>
          </p:nvPr>
        </p:nvSpPr>
        <p:spPr>
          <a:xfrm>
            <a:off x="457200" y="274638"/>
            <a:ext cx="8229600" cy="1143000"/>
          </a:xfrm>
        </p:spPr>
        <p:style>
          <a:lnRef idx="1">
            <a:schemeClr val="accent5"/>
          </a:lnRef>
          <a:fillRef idx="2">
            <a:schemeClr val="accent5"/>
          </a:fillRef>
          <a:effectRef idx="1">
            <a:schemeClr val="accent5"/>
          </a:effectRef>
          <a:fontRef idx="minor">
            <a:schemeClr val="dk1"/>
          </a:fontRef>
        </p:style>
        <p:txBody>
          <a:bodyPr/>
          <a:lstStyle/>
          <a:p>
            <a:r>
              <a:rPr lang="en-US" dirty="0" smtClean="0"/>
              <a:t>DESCRIPTION OF PARAMETERS</a:t>
            </a:r>
            <a:endParaRPr lang="en-US" dirty="0"/>
          </a:p>
        </p:txBody>
      </p:sp>
    </p:spTree>
    <p:extLst>
      <p:ext uri="{BB962C8B-B14F-4D97-AF65-F5344CB8AC3E}">
        <p14:creationId xmlns:p14="http://schemas.microsoft.com/office/powerpoint/2010/main" val="7124198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25963"/>
          </a:xfrm>
        </p:spPr>
        <p:txBody>
          <a:bodyPr>
            <a:normAutofit/>
          </a:bodyPr>
          <a:lstStyle/>
          <a:p>
            <a:pPr algn="just"/>
            <a:r>
              <a:rPr lang="en-IN" b="1" dirty="0"/>
              <a:t>Parameter 8: Excess credits in J2 where supplier has filed full J1 but shown less sale to J2 filer:</a:t>
            </a:r>
            <a:endParaRPr lang="en-US" dirty="0"/>
          </a:p>
          <a:p>
            <a:pPr marL="0" indent="0" algn="just">
              <a:buNone/>
            </a:pPr>
            <a:r>
              <a:rPr lang="en-IN" dirty="0"/>
              <a:t>This parameter shows your purchases from those TIN holders who have filed complete Annexure J1 and are showing less sales to you in their Annexure J1, </a:t>
            </a:r>
            <a:endParaRPr lang="en-IN" dirty="0" smtClean="0"/>
          </a:p>
          <a:p>
            <a:pPr marL="0" indent="0" algn="just">
              <a:buNone/>
            </a:pPr>
            <a:r>
              <a:rPr lang="en-IN" dirty="0" smtClean="0"/>
              <a:t>hence </a:t>
            </a:r>
            <a:r>
              <a:rPr lang="en-IN" dirty="0"/>
              <a:t>you are entitled </a:t>
            </a:r>
            <a:r>
              <a:rPr lang="en-IN" dirty="0">
                <a:solidFill>
                  <a:srgbClr val="FF0000"/>
                </a:solidFill>
              </a:rPr>
              <a:t>to claim the credits on purchases only up-to the extent shown by your supplier.</a:t>
            </a:r>
            <a:endParaRPr lang="en-US" dirty="0">
              <a:solidFill>
                <a:srgbClr val="FF0000"/>
              </a:solidFill>
            </a:endParaRPr>
          </a:p>
          <a:p>
            <a:pPr algn="just"/>
            <a:endParaRPr lang="en-US" dirty="0"/>
          </a:p>
        </p:txBody>
      </p:sp>
      <p:sp>
        <p:nvSpPr>
          <p:cNvPr id="4" name="Title 1"/>
          <p:cNvSpPr>
            <a:spLocks noGrp="1"/>
          </p:cNvSpPr>
          <p:nvPr>
            <p:ph type="title"/>
          </p:nvPr>
        </p:nvSpPr>
        <p:spPr>
          <a:xfrm>
            <a:off x="914400" y="274638"/>
            <a:ext cx="7772400" cy="1143000"/>
          </a:xfrm>
        </p:spPr>
        <p:style>
          <a:lnRef idx="1">
            <a:schemeClr val="accent5"/>
          </a:lnRef>
          <a:fillRef idx="2">
            <a:schemeClr val="accent5"/>
          </a:fillRef>
          <a:effectRef idx="1">
            <a:schemeClr val="accent5"/>
          </a:effectRef>
          <a:fontRef idx="minor">
            <a:schemeClr val="dk1"/>
          </a:fontRef>
        </p:style>
        <p:txBody>
          <a:bodyPr/>
          <a:lstStyle/>
          <a:p>
            <a:pPr algn="ctr"/>
            <a:r>
              <a:rPr lang="en-US" dirty="0" smtClean="0"/>
              <a:t>DESCRIPTION OF PARAMETERS</a:t>
            </a:r>
            <a:endParaRPr lang="en-US" dirty="0"/>
          </a:p>
        </p:txBody>
      </p:sp>
    </p:spTree>
    <p:extLst>
      <p:ext uri="{BB962C8B-B14F-4D97-AF65-F5344CB8AC3E}">
        <p14:creationId xmlns:p14="http://schemas.microsoft.com/office/powerpoint/2010/main" val="29673263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25963"/>
          </a:xfrm>
        </p:spPr>
        <p:txBody>
          <a:bodyPr/>
          <a:lstStyle/>
          <a:p>
            <a:r>
              <a:rPr lang="en-IN" b="1" dirty="0"/>
              <a:t>Parameter 9: Asked to pay additional tax- MVAT:</a:t>
            </a:r>
            <a:endParaRPr lang="en-US" dirty="0"/>
          </a:p>
          <a:p>
            <a:pPr marL="0" indent="0">
              <a:buNone/>
            </a:pPr>
            <a:r>
              <a:rPr lang="en-IN" dirty="0"/>
              <a:t>This is the amount, you have been asked to pay under MVAT Act, by your Auditor after VAT Audit for the financial year. </a:t>
            </a:r>
            <a:endParaRPr lang="en-IN" dirty="0" smtClean="0"/>
          </a:p>
          <a:p>
            <a:pPr marL="0" indent="0">
              <a:buNone/>
            </a:pPr>
            <a:r>
              <a:rPr lang="en-IN" dirty="0" smtClean="0"/>
              <a:t>This </a:t>
            </a:r>
            <a:r>
              <a:rPr lang="en-IN" dirty="0"/>
              <a:t>amount is shown in your form e-704 as payable by you.</a:t>
            </a:r>
            <a:endParaRPr lang="en-US" dirty="0"/>
          </a:p>
          <a:p>
            <a:endParaRPr lang="en-US" dirty="0"/>
          </a:p>
        </p:txBody>
      </p:sp>
      <p:sp>
        <p:nvSpPr>
          <p:cNvPr id="4" name="Title 1"/>
          <p:cNvSpPr>
            <a:spLocks noGrp="1"/>
          </p:cNvSpPr>
          <p:nvPr>
            <p:ph type="title"/>
          </p:nvPr>
        </p:nvSpPr>
        <p:spPr>
          <a:xfrm>
            <a:off x="762000" y="274638"/>
            <a:ext cx="7924800" cy="1143000"/>
          </a:xfrm>
        </p:spPr>
        <p:style>
          <a:lnRef idx="1">
            <a:schemeClr val="accent5"/>
          </a:lnRef>
          <a:fillRef idx="2">
            <a:schemeClr val="accent5"/>
          </a:fillRef>
          <a:effectRef idx="1">
            <a:schemeClr val="accent5"/>
          </a:effectRef>
          <a:fontRef idx="minor">
            <a:schemeClr val="dk1"/>
          </a:fontRef>
        </p:style>
        <p:txBody>
          <a:bodyPr/>
          <a:lstStyle/>
          <a:p>
            <a:pPr algn="ctr"/>
            <a:r>
              <a:rPr lang="en-US" dirty="0" smtClean="0"/>
              <a:t>DESCRIPTION OF PARAMETERS</a:t>
            </a:r>
            <a:endParaRPr lang="en-US" dirty="0"/>
          </a:p>
        </p:txBody>
      </p:sp>
    </p:spTree>
    <p:extLst>
      <p:ext uri="{BB962C8B-B14F-4D97-AF65-F5344CB8AC3E}">
        <p14:creationId xmlns:p14="http://schemas.microsoft.com/office/powerpoint/2010/main" val="32599781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525963"/>
          </a:xfrm>
        </p:spPr>
        <p:txBody>
          <a:bodyPr/>
          <a:lstStyle/>
          <a:p>
            <a:r>
              <a:rPr lang="en-IN" b="1" dirty="0"/>
              <a:t>Parameter 10: Asked to pay additional tax – CST:</a:t>
            </a:r>
            <a:endParaRPr lang="en-US" dirty="0"/>
          </a:p>
          <a:p>
            <a:pPr marL="0" indent="0">
              <a:buNone/>
            </a:pPr>
            <a:r>
              <a:rPr lang="en-IN" dirty="0"/>
              <a:t>This is the amount, you have been asked to pay under CST Act, by your Auditor after VAT Audit for the financial year. </a:t>
            </a:r>
            <a:endParaRPr lang="en-IN" dirty="0" smtClean="0"/>
          </a:p>
          <a:p>
            <a:pPr marL="0" indent="0">
              <a:buNone/>
            </a:pPr>
            <a:r>
              <a:rPr lang="en-IN" dirty="0" smtClean="0"/>
              <a:t>This </a:t>
            </a:r>
            <a:r>
              <a:rPr lang="en-IN" dirty="0"/>
              <a:t>amount is shown in your form e-704 as payable by you.</a:t>
            </a:r>
            <a:endParaRPr lang="en-US" dirty="0"/>
          </a:p>
          <a:p>
            <a:endParaRPr lang="en-US" dirty="0"/>
          </a:p>
        </p:txBody>
      </p:sp>
      <p:sp>
        <p:nvSpPr>
          <p:cNvPr id="4" name="Title 1"/>
          <p:cNvSpPr>
            <a:spLocks noGrp="1"/>
          </p:cNvSpPr>
          <p:nvPr>
            <p:ph type="title"/>
          </p:nvPr>
        </p:nvSpPr>
        <p:spPr>
          <a:xfrm>
            <a:off x="762000" y="274638"/>
            <a:ext cx="7924800" cy="1143000"/>
          </a:xfrm>
        </p:spPr>
        <p:style>
          <a:lnRef idx="1">
            <a:schemeClr val="accent5"/>
          </a:lnRef>
          <a:fillRef idx="2">
            <a:schemeClr val="accent5"/>
          </a:fillRef>
          <a:effectRef idx="1">
            <a:schemeClr val="accent5"/>
          </a:effectRef>
          <a:fontRef idx="minor">
            <a:schemeClr val="dk1"/>
          </a:fontRef>
        </p:style>
        <p:txBody>
          <a:bodyPr/>
          <a:lstStyle/>
          <a:p>
            <a:pPr algn="ctr"/>
            <a:r>
              <a:rPr lang="en-US" dirty="0" smtClean="0"/>
              <a:t>DESCRIPTION OF PARAMETERS</a:t>
            </a:r>
            <a:endParaRPr lang="en-US" dirty="0"/>
          </a:p>
        </p:txBody>
      </p:sp>
    </p:spTree>
    <p:extLst>
      <p:ext uri="{BB962C8B-B14F-4D97-AF65-F5344CB8AC3E}">
        <p14:creationId xmlns:p14="http://schemas.microsoft.com/office/powerpoint/2010/main" val="33428527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IN" b="1" dirty="0"/>
              <a:t>Parameter 11: Excess ITC in J2 where Gross purchases matches with Gross Sales shown by seller in J1:</a:t>
            </a:r>
            <a:endParaRPr lang="en-US" dirty="0"/>
          </a:p>
          <a:p>
            <a:pPr marL="0" indent="0" algn="just">
              <a:buNone/>
            </a:pPr>
            <a:r>
              <a:rPr lang="en-IN" dirty="0"/>
              <a:t>This parameter shows that your gross purchases from a supplier is exactly matching with the gross sale shown by the supplier to you, but he has shown, in his Annexure J1, that he has collected lesser tax from you. </a:t>
            </a:r>
            <a:endParaRPr lang="en-IN" dirty="0" smtClean="0"/>
          </a:p>
          <a:p>
            <a:pPr marL="0" indent="0" algn="just">
              <a:buNone/>
            </a:pPr>
            <a:r>
              <a:rPr lang="en-IN" dirty="0" smtClean="0"/>
              <a:t>So</a:t>
            </a:r>
            <a:r>
              <a:rPr lang="en-IN" dirty="0"/>
              <a:t>, </a:t>
            </a:r>
            <a:r>
              <a:rPr lang="en-IN" dirty="0">
                <a:solidFill>
                  <a:srgbClr val="FF0000"/>
                </a:solidFill>
              </a:rPr>
              <a:t>you are entitled to claim the credits only up-to the extent shown by your supplier.</a:t>
            </a:r>
            <a:endParaRPr lang="en-US" dirty="0">
              <a:solidFill>
                <a:srgbClr val="FF0000"/>
              </a:solidFill>
            </a:endParaRPr>
          </a:p>
          <a:p>
            <a:endParaRPr lang="en-US" dirty="0"/>
          </a:p>
        </p:txBody>
      </p:sp>
      <p:sp>
        <p:nvSpPr>
          <p:cNvPr id="4" name="Title 1"/>
          <p:cNvSpPr>
            <a:spLocks noGrp="1"/>
          </p:cNvSpPr>
          <p:nvPr>
            <p:ph type="title"/>
          </p:nvPr>
        </p:nvSpPr>
        <p:spPr>
          <a:xfrm>
            <a:off x="762000" y="274638"/>
            <a:ext cx="7924800" cy="1143000"/>
          </a:xfrm>
        </p:spPr>
        <p:style>
          <a:lnRef idx="1">
            <a:schemeClr val="accent5"/>
          </a:lnRef>
          <a:fillRef idx="2">
            <a:schemeClr val="accent5"/>
          </a:fillRef>
          <a:effectRef idx="1">
            <a:schemeClr val="accent5"/>
          </a:effectRef>
          <a:fontRef idx="minor">
            <a:schemeClr val="dk1"/>
          </a:fontRef>
        </p:style>
        <p:txBody>
          <a:bodyPr/>
          <a:lstStyle/>
          <a:p>
            <a:pPr algn="ctr"/>
            <a:r>
              <a:rPr lang="en-US" dirty="0" smtClean="0"/>
              <a:t>DESCRIPTION OF PARAMETERS</a:t>
            </a:r>
            <a:endParaRPr lang="en-US" dirty="0"/>
          </a:p>
        </p:txBody>
      </p:sp>
    </p:spTree>
    <p:extLst>
      <p:ext uri="{BB962C8B-B14F-4D97-AF65-F5344CB8AC3E}">
        <p14:creationId xmlns:p14="http://schemas.microsoft.com/office/powerpoint/2010/main" val="1756297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200" b="1" dirty="0" smtClean="0"/>
              <a:t>Keep practicing MVAT.., help refund claimant (legally poor) dealer. </a:t>
            </a:r>
            <a:endParaRPr lang="en-US" sz="3200" b="1" dirty="0"/>
          </a:p>
        </p:txBody>
      </p:sp>
      <p:sp>
        <p:nvSpPr>
          <p:cNvPr id="3" name="Content Placeholder 2"/>
          <p:cNvSpPr>
            <a:spLocks noGrp="1"/>
          </p:cNvSpPr>
          <p:nvPr>
            <p:ph idx="1"/>
          </p:nvPr>
        </p:nvSpPr>
        <p:spPr>
          <a:xfrm>
            <a:off x="762000" y="1828800"/>
            <a:ext cx="8077200" cy="4064976"/>
          </a:xfrm>
        </p:spPr>
        <p:txBody>
          <a:bodyPr/>
          <a:lstStyle/>
          <a:p>
            <a:endParaRPr lang="en-US" dirty="0"/>
          </a:p>
        </p:txBody>
      </p:sp>
      <p:sp>
        <p:nvSpPr>
          <p:cNvPr id="4" name="Slide Number Placeholder 3"/>
          <p:cNvSpPr>
            <a:spLocks noGrp="1"/>
          </p:cNvSpPr>
          <p:nvPr>
            <p:ph type="sldNum" sz="quarter" idx="12"/>
          </p:nvPr>
        </p:nvSpPr>
        <p:spPr/>
        <p:txBody>
          <a:bodyPr/>
          <a:lstStyle/>
          <a:p>
            <a:fld id="{4525ADF5-65A7-4877-82AB-4388043D65D5}" type="slidenum">
              <a:rPr lang="en-US" smtClean="0"/>
              <a:pPr/>
              <a:t>89</a:t>
            </a:fld>
            <a:endParaRPr lang="en-US"/>
          </a:p>
        </p:txBody>
      </p:sp>
      <p:pic>
        <p:nvPicPr>
          <p:cNvPr id="4098" name="Picture 2" descr="D:\My Documents\My Pictures\image002.gif"/>
          <p:cNvPicPr>
            <a:picLocks noChangeAspect="1" noChangeArrowheads="1" noCrop="1"/>
          </p:cNvPicPr>
          <p:nvPr/>
        </p:nvPicPr>
        <p:blipFill>
          <a:blip r:embed="rId2"/>
          <a:srcRect/>
          <a:stretch>
            <a:fillRect/>
          </a:stretch>
        </p:blipFill>
        <p:spPr bwMode="auto">
          <a:xfrm>
            <a:off x="2438400" y="1447800"/>
            <a:ext cx="4038600" cy="4800600"/>
          </a:xfrm>
          <a:prstGeom prst="rect">
            <a:avLst/>
          </a:prstGeom>
          <a:noFill/>
        </p:spPr>
      </p:pic>
    </p:spTree>
    <p:extLst>
      <p:ext uri="{BB962C8B-B14F-4D97-AF65-F5344CB8AC3E}">
        <p14:creationId xmlns:p14="http://schemas.microsoft.com/office/powerpoint/2010/main" val="27515306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pPr algn="ctr"/>
            <a:r>
              <a:rPr lang="en-US" b="1" dirty="0"/>
              <a:t>General Issues in filing VAT Returns</a:t>
            </a:r>
          </a:p>
        </p:txBody>
      </p:sp>
      <p:sp>
        <p:nvSpPr>
          <p:cNvPr id="3" name="Content Placeholder 2"/>
          <p:cNvSpPr>
            <a:spLocks noGrp="1"/>
          </p:cNvSpPr>
          <p:nvPr>
            <p:ph idx="1"/>
          </p:nvPr>
        </p:nvSpPr>
        <p:spPr>
          <a:xfrm>
            <a:off x="762000" y="1596413"/>
            <a:ext cx="8077200" cy="4880587"/>
          </a:xfrm>
        </p:spPr>
        <p:txBody>
          <a:bodyPr>
            <a:normAutofit/>
          </a:bodyPr>
          <a:lstStyle/>
          <a:p>
            <a:pPr algn="just"/>
            <a:r>
              <a:rPr lang="en-US" dirty="0" smtClean="0"/>
              <a:t>Excess VAT paid can be adjusted against CST liability</a:t>
            </a:r>
          </a:p>
          <a:p>
            <a:pPr algn="just"/>
            <a:r>
              <a:rPr lang="en-US" dirty="0" smtClean="0"/>
              <a:t>However excess payment of CST cannot be adjusted against VAT liability. It will have to be carry forwarded to subsequent CST return</a:t>
            </a:r>
          </a:p>
          <a:p>
            <a:pPr algn="just"/>
            <a:r>
              <a:rPr lang="en-US" dirty="0" smtClean="0"/>
              <a:t>If there are any adjustment in VAT for e.g. earlier years carry forward of VAT, etc. then it can be made in column 12(d) or 12(e) accordingly.</a:t>
            </a:r>
          </a:p>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9</a:t>
            </a:fld>
            <a:endParaRPr lang="en-US" dirty="0"/>
          </a:p>
        </p:txBody>
      </p:sp>
    </p:spTree>
    <p:extLst>
      <p:ext uri="{BB962C8B-B14F-4D97-AF65-F5344CB8AC3E}">
        <p14:creationId xmlns:p14="http://schemas.microsoft.com/office/powerpoint/2010/main" val="28255081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944563"/>
          </a:xfrm>
        </p:spPr>
        <p:style>
          <a:lnRef idx="0">
            <a:schemeClr val="accent5"/>
          </a:lnRef>
          <a:fillRef idx="3">
            <a:schemeClr val="accent5"/>
          </a:fillRef>
          <a:effectRef idx="3">
            <a:schemeClr val="accent5"/>
          </a:effectRef>
          <a:fontRef idx="minor">
            <a:schemeClr val="lt1"/>
          </a:fontRef>
        </p:style>
        <p:txBody>
          <a:bodyPr>
            <a:noAutofit/>
          </a:bodyPr>
          <a:lstStyle/>
          <a:p>
            <a:pPr algn="ctr"/>
            <a:r>
              <a:rPr lang="en-US" sz="3600" b="1" dirty="0">
                <a:solidFill>
                  <a:schemeClr val="tx1"/>
                </a:solidFill>
              </a:rPr>
              <a:t>General Discrepancies observed in</a:t>
            </a:r>
            <a:br>
              <a:rPr lang="en-US" sz="3600" b="1" dirty="0">
                <a:solidFill>
                  <a:schemeClr val="tx1"/>
                </a:solidFill>
              </a:rPr>
            </a:br>
            <a:r>
              <a:rPr lang="en-US" sz="3600" b="1" dirty="0">
                <a:solidFill>
                  <a:schemeClr val="tx1"/>
                </a:solidFill>
              </a:rPr>
              <a:t>MVAT Audit Report Form 704 filed</a:t>
            </a:r>
          </a:p>
        </p:txBody>
      </p:sp>
      <p:sp>
        <p:nvSpPr>
          <p:cNvPr id="3075" name="Rectangle 3"/>
          <p:cNvSpPr>
            <a:spLocks noGrp="1" noChangeArrowheads="1"/>
          </p:cNvSpPr>
          <p:nvPr>
            <p:ph type="body" idx="1"/>
          </p:nvPr>
        </p:nvSpPr>
        <p:spPr>
          <a:xfrm>
            <a:off x="457200" y="1905000"/>
            <a:ext cx="8229600" cy="4525963"/>
          </a:xfrm>
        </p:spPr>
        <p:txBody>
          <a:bodyPr/>
          <a:lstStyle/>
          <a:p>
            <a:r>
              <a:rPr lang="en-US" sz="2000" u="sng" dirty="0"/>
              <a:t>No information is filled in Annexure J1</a:t>
            </a:r>
          </a:p>
          <a:p>
            <a:pPr algn="just">
              <a:buFontTx/>
              <a:buNone/>
            </a:pPr>
            <a:r>
              <a:rPr lang="en-US" sz="2000" dirty="0"/>
              <a:t>     Due care needs to be taken to fill the details in Annexure J1 and tally with the tax wise details mentioned in Schedule I to V</a:t>
            </a:r>
          </a:p>
          <a:p>
            <a:r>
              <a:rPr lang="en-US" sz="2000" u="sng" dirty="0"/>
              <a:t>Copying TIN of one Dealer and Figures of another Dealer</a:t>
            </a:r>
          </a:p>
          <a:p>
            <a:pPr algn="just">
              <a:buFontTx/>
              <a:buNone/>
            </a:pPr>
            <a:r>
              <a:rPr lang="en-US" sz="2000" dirty="0"/>
              <a:t>	Due care to be taken in filling up Annexure J1 and J2 as it is observed that in many cases figures are interchanged.</a:t>
            </a:r>
          </a:p>
          <a:p>
            <a:r>
              <a:rPr lang="en-US" sz="2000" u="sng" dirty="0"/>
              <a:t>Information in Annexure J1 and J2 be net of Returns, D/N and C/N</a:t>
            </a:r>
            <a:r>
              <a:rPr lang="en-US" sz="2000" dirty="0"/>
              <a:t> </a:t>
            </a:r>
          </a:p>
          <a:p>
            <a:pPr algn="just">
              <a:buFontTx/>
              <a:buNone/>
            </a:pPr>
            <a:r>
              <a:rPr lang="en-US" sz="2000" dirty="0"/>
              <a:t>	As the Annexure J3 and J4 are deleted in the new format, the figures to be given in the Annexure J1 and J2 should be net of Goods Returns, Discounts, Debit Notes, Credit Notes etc.</a:t>
            </a:r>
            <a:endParaRPr lang="en-US" sz="2000" u="sng" dirty="0"/>
          </a:p>
          <a:p>
            <a:r>
              <a:rPr lang="en-US" sz="2000" u="sng" dirty="0"/>
              <a:t>Invoice wise Details are not required in the Annexure J1 and J2</a:t>
            </a:r>
          </a:p>
          <a:p>
            <a:pPr>
              <a:buFontTx/>
              <a:buNone/>
            </a:pPr>
            <a:r>
              <a:rPr lang="en-US" sz="2000" dirty="0"/>
              <a:t>	The details in Annexure J1 and J2 are TIN-wise and not Transaction wise.</a:t>
            </a:r>
          </a:p>
        </p:txBody>
      </p:sp>
      <p:sp>
        <p:nvSpPr>
          <p:cNvPr id="3076" name="Text Box 4"/>
          <p:cNvSpPr txBox="1">
            <a:spLocks noChangeArrowheads="1"/>
          </p:cNvSpPr>
          <p:nvPr/>
        </p:nvSpPr>
        <p:spPr bwMode="auto">
          <a:xfrm>
            <a:off x="457200" y="1371600"/>
            <a:ext cx="3063875" cy="457200"/>
          </a:xfrm>
          <a:prstGeom prst="rect">
            <a:avLst/>
          </a:prstGeom>
          <a:noFill/>
          <a:ln w="9525">
            <a:noFill/>
            <a:miter lim="800000"/>
            <a:headEnd/>
            <a:tailEnd/>
          </a:ln>
          <a:effectLst/>
        </p:spPr>
        <p:txBody>
          <a:bodyPr wrap="none">
            <a:spAutoFit/>
          </a:bodyPr>
          <a:lstStyle/>
          <a:p>
            <a:r>
              <a:rPr lang="en-US" sz="2400" b="1" u="sng"/>
              <a:t>Annexure J1 and J2</a:t>
            </a:r>
          </a:p>
        </p:txBody>
      </p:sp>
    </p:spTree>
    <p:extLst>
      <p:ext uri="{BB962C8B-B14F-4D97-AF65-F5344CB8AC3E}">
        <p14:creationId xmlns:p14="http://schemas.microsoft.com/office/powerpoint/2010/main" val="3316641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944562"/>
          </a:xfrm>
        </p:spPr>
        <p:txBody>
          <a:bodyPr>
            <a:noAutofit/>
          </a:bodyPr>
          <a:lstStyle/>
          <a:p>
            <a:pPr algn="ctr"/>
            <a:r>
              <a:rPr lang="en-US" sz="3600" b="1" dirty="0">
                <a:solidFill>
                  <a:schemeClr val="tx1"/>
                </a:solidFill>
              </a:rPr>
              <a:t>General Discrepancies observed in</a:t>
            </a:r>
            <a:br>
              <a:rPr lang="en-US" sz="3600" b="1" dirty="0">
                <a:solidFill>
                  <a:schemeClr val="tx1"/>
                </a:solidFill>
              </a:rPr>
            </a:br>
            <a:r>
              <a:rPr lang="en-US" sz="3600" b="1" dirty="0">
                <a:solidFill>
                  <a:schemeClr val="tx1"/>
                </a:solidFill>
              </a:rPr>
              <a:t>MVAT Audit Report Form 704 filed</a:t>
            </a:r>
          </a:p>
        </p:txBody>
      </p:sp>
      <p:sp>
        <p:nvSpPr>
          <p:cNvPr id="4099" name="Rectangle 3"/>
          <p:cNvSpPr>
            <a:spLocks noGrp="1" noChangeArrowheads="1"/>
          </p:cNvSpPr>
          <p:nvPr>
            <p:ph type="body" idx="1"/>
          </p:nvPr>
        </p:nvSpPr>
        <p:spPr>
          <a:xfrm>
            <a:off x="457200" y="1905000"/>
            <a:ext cx="8229600" cy="4724400"/>
          </a:xfrm>
        </p:spPr>
        <p:txBody>
          <a:bodyPr/>
          <a:lstStyle/>
          <a:p>
            <a:r>
              <a:rPr lang="en-US" sz="2000" u="sng"/>
              <a:t>Tax Paid in Annexure J2 not reconcile with Annexure E and ITC</a:t>
            </a:r>
          </a:p>
          <a:p>
            <a:pPr algn="just">
              <a:buFontTx/>
              <a:buNone/>
            </a:pPr>
            <a:r>
              <a:rPr lang="en-US" sz="2000"/>
              <a:t>	Similarly care needs to be taken to fill the details in Annexure J2 to cover all the purchases whether set-off is taken or not and tally with the tax wise details mentioned in Annexure E Section I.</a:t>
            </a:r>
          </a:p>
          <a:p>
            <a:pPr>
              <a:buFontTx/>
              <a:buNone/>
            </a:pPr>
            <a:endParaRPr lang="en-US" sz="1200"/>
          </a:p>
          <a:p>
            <a:pPr algn="just">
              <a:buFontTx/>
              <a:buNone/>
            </a:pPr>
            <a:r>
              <a:rPr lang="en-US" sz="2000"/>
              <a:t>	Remember to enter the figures at Sr No 12 of Annexure E Section 2 of the purchases and tax paid of which set-off is not claimed so that ITC can be matched with Annexure J2.</a:t>
            </a:r>
          </a:p>
          <a:p>
            <a:pPr>
              <a:buFontTx/>
              <a:buNone/>
            </a:pPr>
            <a:endParaRPr lang="en-US" sz="1200"/>
          </a:p>
          <a:p>
            <a:pPr algn="just">
              <a:buFontTx/>
              <a:buNone/>
            </a:pPr>
            <a:r>
              <a:rPr lang="en-US" sz="2000"/>
              <a:t>	Due care to be taken in filling Net Purchases amount and Tax Amount in respective columns as in many cases it is observed that figures are interchanged.</a:t>
            </a:r>
          </a:p>
          <a:p>
            <a:pPr>
              <a:buFontTx/>
              <a:buNone/>
            </a:pPr>
            <a:endParaRPr lang="en-US" sz="1200"/>
          </a:p>
          <a:p>
            <a:pPr>
              <a:buFontTx/>
              <a:buNone/>
            </a:pPr>
            <a:r>
              <a:rPr lang="en-US" sz="2000"/>
              <a:t>	Also ensure that tax amount is not more than the maximum tax rate applicable multiplied by Net Purchase Amount.</a:t>
            </a:r>
          </a:p>
        </p:txBody>
      </p:sp>
      <p:sp>
        <p:nvSpPr>
          <p:cNvPr id="4100" name="Text Box 4"/>
          <p:cNvSpPr txBox="1">
            <a:spLocks noChangeArrowheads="1"/>
          </p:cNvSpPr>
          <p:nvPr/>
        </p:nvSpPr>
        <p:spPr bwMode="auto">
          <a:xfrm>
            <a:off x="457200" y="1371600"/>
            <a:ext cx="3063875" cy="457200"/>
          </a:xfrm>
          <a:prstGeom prst="rect">
            <a:avLst/>
          </a:prstGeom>
          <a:noFill/>
          <a:ln w="9525">
            <a:noFill/>
            <a:miter lim="800000"/>
            <a:headEnd/>
            <a:tailEnd/>
          </a:ln>
          <a:effectLst/>
        </p:spPr>
        <p:txBody>
          <a:bodyPr wrap="none">
            <a:spAutoFit/>
          </a:bodyPr>
          <a:lstStyle/>
          <a:p>
            <a:r>
              <a:rPr lang="en-US" sz="2400" b="1" u="sng"/>
              <a:t>Annexure J1 and J2</a:t>
            </a:r>
          </a:p>
        </p:txBody>
      </p:sp>
    </p:spTree>
    <p:extLst>
      <p:ext uri="{BB962C8B-B14F-4D97-AF65-F5344CB8AC3E}">
        <p14:creationId xmlns:p14="http://schemas.microsoft.com/office/powerpoint/2010/main" val="13878320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229600" cy="944563"/>
          </a:xfrm>
        </p:spPr>
        <p:txBody>
          <a:bodyPr>
            <a:noAutofit/>
          </a:bodyPr>
          <a:lstStyle/>
          <a:p>
            <a:pPr algn="ctr"/>
            <a:r>
              <a:rPr lang="en-US" sz="3600" b="1" dirty="0">
                <a:solidFill>
                  <a:schemeClr val="tx1"/>
                </a:solidFill>
              </a:rPr>
              <a:t>General Discrepancies observed in</a:t>
            </a:r>
            <a:br>
              <a:rPr lang="en-US" sz="3600" b="1" dirty="0">
                <a:solidFill>
                  <a:schemeClr val="tx1"/>
                </a:solidFill>
              </a:rPr>
            </a:br>
            <a:r>
              <a:rPr lang="en-US" sz="3600" b="1" dirty="0">
                <a:solidFill>
                  <a:schemeClr val="tx1"/>
                </a:solidFill>
              </a:rPr>
              <a:t>MVAT Audit Report Form 704 filed</a:t>
            </a:r>
          </a:p>
        </p:txBody>
      </p:sp>
      <p:sp>
        <p:nvSpPr>
          <p:cNvPr id="5123" name="Rectangle 3"/>
          <p:cNvSpPr>
            <a:spLocks noGrp="1" noChangeArrowheads="1"/>
          </p:cNvSpPr>
          <p:nvPr>
            <p:ph type="body" idx="1"/>
          </p:nvPr>
        </p:nvSpPr>
        <p:spPr>
          <a:xfrm>
            <a:off x="457200" y="1828800"/>
            <a:ext cx="8229600" cy="1371600"/>
          </a:xfrm>
        </p:spPr>
        <p:txBody>
          <a:bodyPr/>
          <a:lstStyle/>
          <a:p>
            <a:r>
              <a:rPr lang="en-US" sz="2000" u="sng"/>
              <a:t>Details of VAT TDS needs to be mentioned in Annexure C and D</a:t>
            </a:r>
          </a:p>
          <a:p>
            <a:pPr algn="just">
              <a:buFontTx/>
              <a:buNone/>
            </a:pPr>
            <a:r>
              <a:rPr lang="en-US" sz="2000"/>
              <a:t>	TDS deducted as per the provisions of the MVAT Act, 2002 needs to be mentioned in Annexure D and not the TDS as per the provisions of the Income Tax Act, 1961.</a:t>
            </a:r>
          </a:p>
        </p:txBody>
      </p:sp>
      <p:sp>
        <p:nvSpPr>
          <p:cNvPr id="5124" name="Text Box 4"/>
          <p:cNvSpPr txBox="1">
            <a:spLocks noChangeArrowheads="1"/>
          </p:cNvSpPr>
          <p:nvPr/>
        </p:nvSpPr>
        <p:spPr bwMode="auto">
          <a:xfrm>
            <a:off x="457200" y="1295400"/>
            <a:ext cx="2825750" cy="457200"/>
          </a:xfrm>
          <a:prstGeom prst="rect">
            <a:avLst/>
          </a:prstGeom>
          <a:noFill/>
          <a:ln w="9525">
            <a:noFill/>
            <a:miter lim="800000"/>
            <a:headEnd/>
            <a:tailEnd/>
          </a:ln>
          <a:effectLst/>
        </p:spPr>
        <p:txBody>
          <a:bodyPr wrap="none">
            <a:spAutoFit/>
          </a:bodyPr>
          <a:lstStyle/>
          <a:p>
            <a:r>
              <a:rPr lang="en-US" sz="2400" b="1" u="sng"/>
              <a:t>Annexure C and D</a:t>
            </a:r>
          </a:p>
        </p:txBody>
      </p:sp>
      <p:sp>
        <p:nvSpPr>
          <p:cNvPr id="5125" name="Text Box 5"/>
          <p:cNvSpPr txBox="1">
            <a:spLocks noChangeArrowheads="1"/>
          </p:cNvSpPr>
          <p:nvPr/>
        </p:nvSpPr>
        <p:spPr bwMode="auto">
          <a:xfrm>
            <a:off x="533400" y="3200400"/>
            <a:ext cx="3011488" cy="457200"/>
          </a:xfrm>
          <a:prstGeom prst="rect">
            <a:avLst/>
          </a:prstGeom>
          <a:noFill/>
          <a:ln w="9525">
            <a:noFill/>
            <a:miter lim="800000"/>
            <a:headEnd/>
            <a:tailEnd/>
          </a:ln>
          <a:effectLst/>
        </p:spPr>
        <p:txBody>
          <a:bodyPr wrap="none">
            <a:spAutoFit/>
          </a:bodyPr>
          <a:lstStyle/>
          <a:p>
            <a:r>
              <a:rPr lang="en-US" sz="2400" b="1" u="sng"/>
              <a:t>Other Check-points</a:t>
            </a:r>
          </a:p>
        </p:txBody>
      </p:sp>
      <p:sp>
        <p:nvSpPr>
          <p:cNvPr id="5126" name="Rectangle 6"/>
          <p:cNvSpPr>
            <a:spLocks noChangeArrowheads="1"/>
          </p:cNvSpPr>
          <p:nvPr/>
        </p:nvSpPr>
        <p:spPr bwMode="auto">
          <a:xfrm>
            <a:off x="609600" y="3733800"/>
            <a:ext cx="8229600" cy="2743200"/>
          </a:xfrm>
          <a:prstGeom prst="rect">
            <a:avLst/>
          </a:prstGeom>
          <a:noFill/>
          <a:ln w="9525">
            <a:noFill/>
            <a:miter lim="800000"/>
            <a:headEnd/>
            <a:tailEnd/>
          </a:ln>
          <a:effectLst/>
        </p:spPr>
        <p:txBody>
          <a:bodyPr/>
          <a:lstStyle/>
          <a:p>
            <a:pPr marL="342900" indent="-342900">
              <a:spcBef>
                <a:spcPct val="20000"/>
              </a:spcBef>
              <a:buFontTx/>
              <a:buChar char="•"/>
            </a:pPr>
            <a:r>
              <a:rPr lang="en-US" sz="2000" u="sng"/>
              <a:t>Tax Position as per Part 1 and Schedules</a:t>
            </a:r>
          </a:p>
          <a:p>
            <a:pPr marL="342900" indent="-342900" algn="just">
              <a:spcBef>
                <a:spcPct val="20000"/>
              </a:spcBef>
            </a:pPr>
            <a:r>
              <a:rPr lang="en-US" sz="2000"/>
              <a:t>	Ensure that the Tax Position as per Part 1 Table 2 matches with Total Tax Position as per Schedules I to V.</a:t>
            </a:r>
          </a:p>
          <a:p>
            <a:pPr marL="342900" indent="-342900" algn="just">
              <a:spcBef>
                <a:spcPct val="20000"/>
              </a:spcBef>
            </a:pPr>
            <a:r>
              <a:rPr lang="en-US" sz="1200"/>
              <a:t>	</a:t>
            </a:r>
          </a:p>
          <a:p>
            <a:pPr marL="342900" indent="-342900" algn="just">
              <a:spcBef>
                <a:spcPct val="20000"/>
              </a:spcBef>
            </a:pPr>
            <a:r>
              <a:rPr lang="en-US" sz="2000"/>
              <a:t>	Similarly Ensure that the Tax Position as per Part 1 Table 3 matches with Tax Position as per Schedule VI.</a:t>
            </a:r>
          </a:p>
          <a:p>
            <a:pPr marL="342900" indent="-342900" algn="just">
              <a:spcBef>
                <a:spcPct val="20000"/>
              </a:spcBef>
            </a:pPr>
            <a:endParaRPr lang="en-US" sz="1200"/>
          </a:p>
          <a:p>
            <a:pPr marL="342900" indent="-342900" algn="just">
              <a:spcBef>
                <a:spcPct val="20000"/>
              </a:spcBef>
            </a:pPr>
            <a:r>
              <a:rPr lang="en-US" sz="2000"/>
              <a:t>	Mention the items like b/f refund, refund already granted, purchase tax payable, late fee payable in others wherever necessary.</a:t>
            </a:r>
          </a:p>
        </p:txBody>
      </p:sp>
    </p:spTree>
    <p:extLst>
      <p:ext uri="{BB962C8B-B14F-4D97-AF65-F5344CB8AC3E}">
        <p14:creationId xmlns:p14="http://schemas.microsoft.com/office/powerpoint/2010/main" val="18760114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quarter" idx="1"/>
          </p:nvPr>
        </p:nvSpPr>
        <p:spPr>
          <a:xfrm>
            <a:off x="762000" y="1596413"/>
            <a:ext cx="8077200" cy="5032987"/>
          </a:xfrm>
        </p:spPr>
        <p:txBody>
          <a:bodyPr>
            <a:normAutofit fontScale="77500" lnSpcReduction="20000"/>
          </a:bodyPr>
          <a:lstStyle/>
          <a:p>
            <a:pPr marL="0" indent="0" algn="ctr">
              <a:buNone/>
            </a:pPr>
            <a:r>
              <a:rPr lang="en-US" b="1" dirty="0" smtClean="0"/>
              <a:t>Annual Revised Return</a:t>
            </a:r>
          </a:p>
          <a:p>
            <a:pPr marL="0" indent="0" algn="ctr">
              <a:buNone/>
            </a:pPr>
            <a:endParaRPr lang="en-US" b="1" dirty="0" smtClean="0"/>
          </a:p>
          <a:p>
            <a:pPr algn="just"/>
            <a:r>
              <a:rPr lang="en-US" b="1" dirty="0" smtClean="0"/>
              <a:t>Impact and Issues:</a:t>
            </a:r>
          </a:p>
          <a:p>
            <a:pPr algn="just"/>
            <a:r>
              <a:rPr lang="en-US" dirty="0"/>
              <a:t>After MVAT Audit or receipt of Notice, it may be filed within 30 days.</a:t>
            </a:r>
          </a:p>
          <a:p>
            <a:pPr algn="just"/>
            <a:r>
              <a:rPr lang="en-US" dirty="0" smtClean="0"/>
              <a:t>Option not available in sue-motto cases of correction  by dealer.</a:t>
            </a:r>
          </a:p>
          <a:p>
            <a:pPr algn="just"/>
            <a:r>
              <a:rPr lang="en-US" b="1" i="1" dirty="0" smtClean="0"/>
              <a:t>Entire turnover of year should be included, and not the incremental turnover in the revised return.</a:t>
            </a:r>
          </a:p>
          <a:p>
            <a:pPr algn="just"/>
            <a:endParaRPr lang="en-US" b="1" i="1" dirty="0"/>
          </a:p>
          <a:p>
            <a:pPr algn="just"/>
            <a:r>
              <a:rPr lang="en-US" b="1" i="1" dirty="0" smtClean="0"/>
              <a:t>Whether Annual return can be revised?</a:t>
            </a:r>
          </a:p>
          <a:p>
            <a:pPr algn="just"/>
            <a:r>
              <a:rPr lang="en-US" b="1" i="1" dirty="0" smtClean="0"/>
              <a:t>Issues in C-Form application?</a:t>
            </a:r>
          </a:p>
          <a:p>
            <a:pPr algn="just"/>
            <a:r>
              <a:rPr lang="en-US" b="1" i="1" dirty="0" smtClean="0"/>
              <a:t>Inter month adjustments, interest?</a:t>
            </a:r>
          </a:p>
        </p:txBody>
      </p:sp>
      <p:sp>
        <p:nvSpPr>
          <p:cNvPr id="4" name="Rectangle 2"/>
          <p:cNvSpPr txBox="1">
            <a:spLocks noChangeArrowheads="1"/>
          </p:cNvSpPr>
          <p:nvPr/>
        </p:nvSpPr>
        <p:spPr>
          <a:xfrm>
            <a:off x="914400" y="304800"/>
            <a:ext cx="7924800" cy="944563"/>
          </a:xfrm>
          <a:prstGeom prst="rect">
            <a:avLst/>
          </a:prstGeom>
          <a:solidFill>
            <a:schemeClr val="accent1">
              <a:lumMod val="40000"/>
              <a:lumOff val="60000"/>
            </a:schemeClr>
          </a:solidFill>
        </p:spPr>
        <p:txBody>
          <a:bodyPr vert="horz" lIns="91440" tIns="45720" rIns="91440" bIns="45720" rtlCol="0" anchor="ctr" anchorCtr="0">
            <a:noAutofit/>
          </a:bodyPr>
          <a:lstStyle>
            <a:lvl1pPr algn="l" defTabSz="914400" rtl="0" eaLnBrk="1" latinLnBrk="0" hangingPunct="1">
              <a:spcBef>
                <a:spcPct val="0"/>
              </a:spcBef>
              <a:buNone/>
              <a:defRPr lang="en-US" sz="4400" kern="1200" dirty="0">
                <a:solidFill>
                  <a:schemeClr val="tx1"/>
                </a:solidFill>
                <a:latin typeface="+mj-lt"/>
                <a:ea typeface="+mj-ea"/>
                <a:cs typeface="+mj-cs"/>
              </a:defRPr>
            </a:lvl1pPr>
          </a:lstStyle>
          <a:p>
            <a:pPr algn="ctr"/>
            <a:r>
              <a:rPr lang="en-US" sz="3600" b="1" dirty="0" smtClean="0"/>
              <a:t>General Discrepancies observed in</a:t>
            </a:r>
            <a:br>
              <a:rPr lang="en-US" sz="3600" b="1" dirty="0" smtClean="0"/>
            </a:br>
            <a:r>
              <a:rPr lang="en-US" sz="3600" b="1" dirty="0" smtClean="0"/>
              <a:t>MVAT Audit Report Form 704 filed</a:t>
            </a:r>
            <a:endParaRPr lang="en-US" sz="3600" b="1" dirty="0"/>
          </a:p>
        </p:txBody>
      </p:sp>
    </p:spTree>
    <p:extLst>
      <p:ext uri="{BB962C8B-B14F-4D97-AF65-F5344CB8AC3E}">
        <p14:creationId xmlns:p14="http://schemas.microsoft.com/office/powerpoint/2010/main" val="39707124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n-US" dirty="0" smtClean="0"/>
              <a:t>MVAT AUDITOR</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94</a:t>
            </a:fld>
            <a:endParaRPr lang="en-US" dirty="0"/>
          </a:p>
        </p:txBody>
      </p:sp>
      <p:pic>
        <p:nvPicPr>
          <p:cNvPr id="5" name="Picture 3" descr="j0399350"/>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1447800" y="1796510"/>
            <a:ext cx="6248400" cy="47566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30760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just"/>
            <a:r>
              <a:rPr lang="en-US" dirty="0" smtClean="0"/>
              <a:t>Now turnover limit of </a:t>
            </a:r>
            <a:r>
              <a:rPr lang="en-US" dirty="0" err="1" smtClean="0"/>
              <a:t>Rs</a:t>
            </a:r>
            <a:r>
              <a:rPr lang="en-US" dirty="0" smtClean="0"/>
              <a:t>. 1 </a:t>
            </a:r>
            <a:r>
              <a:rPr lang="en-US" dirty="0" err="1" smtClean="0"/>
              <a:t>Crs</a:t>
            </a:r>
            <a:r>
              <a:rPr lang="en-US" dirty="0" smtClean="0"/>
              <a:t> of sale or purchases.</a:t>
            </a:r>
          </a:p>
          <a:p>
            <a:pPr algn="just"/>
            <a:endParaRPr lang="en-US" dirty="0" smtClean="0"/>
          </a:p>
          <a:p>
            <a:pPr algn="just"/>
            <a:r>
              <a:rPr lang="en-US" dirty="0" smtClean="0"/>
              <a:t>Applicable to F.Y. 2013-14 also.</a:t>
            </a:r>
          </a:p>
          <a:p>
            <a:pPr algn="just"/>
            <a:endParaRPr lang="en-US" dirty="0" smtClean="0"/>
          </a:p>
          <a:p>
            <a:pPr algn="just"/>
            <a:r>
              <a:rPr lang="en-US" dirty="0" smtClean="0"/>
              <a:t>Now turnover of </a:t>
            </a:r>
            <a:r>
              <a:rPr lang="en-US" b="1" i="1" dirty="0" smtClean="0"/>
              <a:t>Branch Transfer OUT</a:t>
            </a:r>
            <a:r>
              <a:rPr lang="en-US" dirty="0" smtClean="0"/>
              <a:t> also to be included in turnover of sales.</a:t>
            </a:r>
          </a:p>
          <a:p>
            <a:pPr algn="just"/>
            <a:endParaRPr lang="en-US" dirty="0" smtClean="0"/>
          </a:p>
          <a:p>
            <a:pPr algn="just"/>
            <a:r>
              <a:rPr lang="en-US" dirty="0" smtClean="0"/>
              <a:t>Turnover of purchases do not include Branch Transfer IN.</a:t>
            </a:r>
          </a:p>
          <a:p>
            <a:pPr algn="just"/>
            <a:endParaRPr lang="en-US" dirty="0" smtClean="0"/>
          </a:p>
          <a:p>
            <a:pPr algn="just"/>
            <a:r>
              <a:rPr lang="en-US" dirty="0" smtClean="0"/>
              <a:t>Clause b deleted, </a:t>
            </a:r>
          </a:p>
          <a:p>
            <a:pPr algn="just"/>
            <a:r>
              <a:rPr lang="en-US" dirty="0" smtClean="0"/>
              <a:t>now for liquors dealers also above limit applicable. Earlier no limit was prescribed to such dealers.</a:t>
            </a:r>
          </a:p>
          <a:p>
            <a:pPr algn="just"/>
            <a:endParaRPr lang="en-US" dirty="0"/>
          </a:p>
          <a:p>
            <a:pPr algn="just"/>
            <a:r>
              <a:rPr lang="en-US" dirty="0" smtClean="0"/>
              <a:t>Relief of Late filing audit report within 1 months from due date with satisfaction of CST, and Powers to Non levy of Penalty, now withdrawn.</a:t>
            </a:r>
          </a:p>
        </p:txBody>
      </p:sp>
      <p:sp>
        <p:nvSpPr>
          <p:cNvPr id="4" name="Title 1"/>
          <p:cNvSpPr txBox="1">
            <a:spLocks noGrp="1"/>
          </p:cNvSpPr>
          <p:nvPr>
            <p:ph type="title"/>
          </p:nvPr>
        </p:nvSpPr>
        <p:spPr>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smtClean="0"/>
              <a:t>Section 61: MVAT Audit limit</a:t>
            </a:r>
            <a:endParaRPr lang="en-US" dirty="0"/>
          </a:p>
        </p:txBody>
      </p:sp>
    </p:spTree>
    <p:extLst>
      <p:ext uri="{BB962C8B-B14F-4D97-AF65-F5344CB8AC3E}">
        <p14:creationId xmlns:p14="http://schemas.microsoft.com/office/powerpoint/2010/main" val="19680433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2"/>
          </a:fillRef>
          <a:effectRef idx="0">
            <a:scrgbClr r="0" g="0" b="0"/>
          </a:effectRef>
          <a:fontRef idx="major"/>
        </p:style>
        <p:txBody>
          <a:bodyPr/>
          <a:lstStyle/>
          <a:p>
            <a:r>
              <a:rPr lang="en-US" sz="2800" b="1" dirty="0" smtClean="0"/>
              <a:t>Section 32A &amp; 61: Payment of agreed dues as per Form 704 by dealer.</a:t>
            </a:r>
            <a:endParaRPr lang="en-US" sz="2800" b="1" dirty="0"/>
          </a:p>
        </p:txBody>
      </p:sp>
      <p:sp>
        <p:nvSpPr>
          <p:cNvPr id="3" name="Content Placeholder 2"/>
          <p:cNvSpPr>
            <a:spLocks noGrp="1"/>
          </p:cNvSpPr>
          <p:nvPr>
            <p:ph sz="quarter" idx="1"/>
          </p:nvPr>
        </p:nvSpPr>
        <p:spPr/>
        <p:txBody>
          <a:bodyPr>
            <a:normAutofit fontScale="85000" lnSpcReduction="20000"/>
          </a:bodyPr>
          <a:lstStyle/>
          <a:p>
            <a:endParaRPr lang="en-US" dirty="0" smtClean="0"/>
          </a:p>
          <a:p>
            <a:r>
              <a:rPr lang="en-US" dirty="0" smtClean="0"/>
              <a:t>After submission of Audit report u/s 61, any dues are recommended by Auditor,</a:t>
            </a:r>
          </a:p>
          <a:p>
            <a:r>
              <a:rPr lang="en-US" dirty="0" smtClean="0"/>
              <a:t>And dealer has accepted the dues, then</a:t>
            </a:r>
          </a:p>
          <a:p>
            <a:r>
              <a:rPr lang="en-US" dirty="0" smtClean="0"/>
              <a:t>On receipt of Notice to pay the dues,</a:t>
            </a:r>
          </a:p>
          <a:p>
            <a:r>
              <a:rPr lang="en-US" dirty="0" smtClean="0"/>
              <a:t>All agreed dues along with interest needs to be paid.</a:t>
            </a:r>
          </a:p>
          <a:p>
            <a:r>
              <a:rPr lang="en-US" dirty="0" smtClean="0"/>
              <a:t>Within 30 days of receipt of Notice.</a:t>
            </a:r>
          </a:p>
          <a:p>
            <a:r>
              <a:rPr lang="en-US" dirty="0" smtClean="0"/>
              <a:t>Dues below Rs.100 may not be recovered.</a:t>
            </a:r>
          </a:p>
          <a:p>
            <a:r>
              <a:rPr lang="en-US" i="1" dirty="0" smtClean="0"/>
              <a:t>In such cases interest U/s 30(4) shall not be made applicable?</a:t>
            </a:r>
            <a:endParaRPr lang="en-US" i="1" dirty="0"/>
          </a:p>
        </p:txBody>
      </p:sp>
    </p:spTree>
    <p:extLst>
      <p:ext uri="{BB962C8B-B14F-4D97-AF65-F5344CB8AC3E}">
        <p14:creationId xmlns:p14="http://schemas.microsoft.com/office/powerpoint/2010/main" val="39310299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en-US" dirty="0" smtClean="0"/>
              <a:t>Revised edition of “A guide to MVAT Audit” by WIRC </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New Chapters:</a:t>
            </a:r>
          </a:p>
          <a:p>
            <a:pPr algn="just"/>
            <a:r>
              <a:rPr lang="en-US" dirty="0" smtClean="0"/>
              <a:t>No. 13: Information available on website of Department.</a:t>
            </a:r>
            <a:r>
              <a:rPr lang="en-US" dirty="0"/>
              <a:t> </a:t>
            </a:r>
            <a:endParaRPr lang="en-US" dirty="0" smtClean="0"/>
          </a:p>
          <a:p>
            <a:pPr algn="just"/>
            <a:r>
              <a:rPr lang="en-US" dirty="0"/>
              <a:t>Reporting of Reference or Appeal pending in any other case for any similar issue involved in this case?</a:t>
            </a:r>
          </a:p>
          <a:p>
            <a:pPr algn="just"/>
            <a:r>
              <a:rPr lang="en-US" dirty="0" smtClean="0"/>
              <a:t>Chapter 23: Discloser </a:t>
            </a:r>
            <a:r>
              <a:rPr lang="en-US" dirty="0"/>
              <a:t>of Late Fees</a:t>
            </a:r>
            <a:r>
              <a:rPr lang="en-US" dirty="0" smtClean="0"/>
              <a:t>?</a:t>
            </a:r>
          </a:p>
          <a:p>
            <a:pPr algn="just"/>
            <a:r>
              <a:rPr lang="en-US" dirty="0" smtClean="0"/>
              <a:t>Chapter 19: Discloser in case of builders and developers.</a:t>
            </a:r>
            <a:endParaRPr lang="en-US" dirty="0"/>
          </a:p>
          <a:p>
            <a:pPr algn="just"/>
            <a:r>
              <a:rPr lang="en-US" dirty="0" smtClean="0"/>
              <a:t>Appendix 10: Announcement regarding applicability of SA 700.</a:t>
            </a:r>
          </a:p>
          <a:p>
            <a:pPr algn="just"/>
            <a:r>
              <a:rPr lang="en-US" dirty="0" smtClean="0"/>
              <a:t>Appendix 12: Gist of Some Judgments.</a:t>
            </a:r>
          </a:p>
          <a:p>
            <a:pPr algn="just"/>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97</a:t>
            </a:fld>
            <a:endParaRPr lang="en-US" dirty="0"/>
          </a:p>
        </p:txBody>
      </p:sp>
    </p:spTree>
    <p:extLst>
      <p:ext uri="{BB962C8B-B14F-4D97-AF65-F5344CB8AC3E}">
        <p14:creationId xmlns:p14="http://schemas.microsoft.com/office/powerpoint/2010/main" val="39366918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1143000"/>
          </a:xfrm>
        </p:spPr>
        <p:style>
          <a:lnRef idx="0">
            <a:schemeClr val="accent5"/>
          </a:lnRef>
          <a:fillRef idx="3">
            <a:schemeClr val="accent5"/>
          </a:fillRef>
          <a:effectRef idx="3">
            <a:schemeClr val="accent5"/>
          </a:effectRef>
          <a:fontRef idx="minor">
            <a:schemeClr val="lt1"/>
          </a:fontRef>
        </p:style>
        <p:txBody>
          <a:bodyPr/>
          <a:lstStyle/>
          <a:p>
            <a:pPr algn="ctr"/>
            <a:r>
              <a:rPr lang="en-US" dirty="0" smtClean="0"/>
              <a:t>Summary</a:t>
            </a:r>
            <a:endParaRPr lang="en-US" dirty="0"/>
          </a:p>
        </p:txBody>
      </p:sp>
      <p:sp>
        <p:nvSpPr>
          <p:cNvPr id="3" name="Content Placeholder 2"/>
          <p:cNvSpPr>
            <a:spLocks noGrp="1"/>
          </p:cNvSpPr>
          <p:nvPr>
            <p:ph idx="1"/>
          </p:nvPr>
        </p:nvSpPr>
        <p:spPr>
          <a:xfrm>
            <a:off x="762000" y="1447800"/>
            <a:ext cx="8077200" cy="5257800"/>
          </a:xfrm>
        </p:spPr>
        <p:txBody>
          <a:bodyPr>
            <a:noAutofit/>
          </a:bodyPr>
          <a:lstStyle/>
          <a:p>
            <a:r>
              <a:rPr lang="en-US" dirty="0" smtClean="0"/>
              <a:t>Issues </a:t>
            </a:r>
            <a:r>
              <a:rPr lang="en-US" dirty="0" smtClean="0"/>
              <a:t>in VAT </a:t>
            </a:r>
            <a:r>
              <a:rPr lang="en-US" dirty="0" smtClean="0"/>
              <a:t>Return</a:t>
            </a:r>
            <a:endParaRPr lang="en-US" dirty="0" smtClean="0"/>
          </a:p>
          <a:p>
            <a:r>
              <a:rPr lang="en-US" dirty="0" smtClean="0"/>
              <a:t>Issues in CST declaration forms</a:t>
            </a:r>
          </a:p>
          <a:p>
            <a:r>
              <a:rPr lang="en-US" dirty="0"/>
              <a:t>MVAT audit issues for different types of </a:t>
            </a:r>
            <a:r>
              <a:rPr lang="en-US" dirty="0" smtClean="0"/>
              <a:t>dealer.</a:t>
            </a:r>
          </a:p>
          <a:p>
            <a:r>
              <a:rPr lang="en-US" dirty="0" smtClean="0"/>
              <a:t>Issues </a:t>
            </a:r>
            <a:r>
              <a:rPr lang="en-US" dirty="0"/>
              <a:t>in MVAT Set </a:t>
            </a:r>
            <a:r>
              <a:rPr lang="en-US" dirty="0" smtClean="0"/>
              <a:t>Off</a:t>
            </a:r>
          </a:p>
          <a:p>
            <a:r>
              <a:rPr lang="en-US" dirty="0" smtClean="0"/>
              <a:t>Sec </a:t>
            </a:r>
            <a:r>
              <a:rPr lang="en-US" dirty="0"/>
              <a:t>48 (5) </a:t>
            </a:r>
            <a:r>
              <a:rPr lang="en-US" dirty="0" smtClean="0"/>
              <a:t>Effect</a:t>
            </a:r>
          </a:p>
          <a:p>
            <a:r>
              <a:rPr lang="en-US" dirty="0" smtClean="0"/>
              <a:t>General </a:t>
            </a:r>
            <a:r>
              <a:rPr lang="en-US" dirty="0"/>
              <a:t>Discrepancies observed </a:t>
            </a:r>
            <a:r>
              <a:rPr lang="en-US" dirty="0" smtClean="0"/>
              <a:t>in MVAT </a:t>
            </a:r>
            <a:r>
              <a:rPr lang="en-US" dirty="0"/>
              <a:t>Audit Report Form 704 filed</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98</a:t>
            </a:fld>
            <a:endParaRPr lang="en-US" dirty="0"/>
          </a:p>
        </p:txBody>
      </p:sp>
    </p:spTree>
    <p:extLst>
      <p:ext uri="{BB962C8B-B14F-4D97-AF65-F5344CB8AC3E}">
        <p14:creationId xmlns:p14="http://schemas.microsoft.com/office/powerpoint/2010/main" val="338771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descr="classic026[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19138" y="1808163"/>
            <a:ext cx="7669212" cy="4824412"/>
          </a:xfrm>
        </p:spPr>
      </p:pic>
      <p:sp>
        <p:nvSpPr>
          <p:cNvPr id="727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28A1DBB-4899-4622-9CF6-DB308E154B1C}" type="slidenum">
              <a:rPr lang="en-US" smtClean="0"/>
              <a:pPr eaLnBrk="1" hangingPunct="1"/>
              <a:t>99</a:t>
            </a:fld>
            <a:endParaRPr lang="en-US" smtClean="0"/>
          </a:p>
        </p:txBody>
      </p:sp>
      <p:sp>
        <p:nvSpPr>
          <p:cNvPr id="480258" name="Rectangle 2"/>
          <p:cNvSpPr>
            <a:spLocks noGrp="1" noChangeArrowheads="1"/>
          </p:cNvSpPr>
          <p:nvPr>
            <p:ph type="title"/>
          </p:nvPr>
        </p:nvSpPr>
        <p:spPr>
          <a:xfrm>
            <a:off x="900113" y="333375"/>
            <a:ext cx="7378700" cy="1106488"/>
          </a:xfrm>
        </p:spPr>
        <p:style>
          <a:lnRef idx="1">
            <a:schemeClr val="accent2"/>
          </a:lnRef>
          <a:fillRef idx="2">
            <a:schemeClr val="accent2"/>
          </a:fillRef>
          <a:effectRef idx="1">
            <a:schemeClr val="accent2"/>
          </a:effectRef>
          <a:fontRef idx="minor">
            <a:schemeClr val="dk1"/>
          </a:fontRef>
        </p:style>
        <p:txBody>
          <a:bodyPr/>
          <a:lstStyle/>
          <a:p>
            <a:pPr algn="just" eaLnBrk="1" fontAlgn="auto" hangingPunct="1">
              <a:spcAft>
                <a:spcPts val="0"/>
              </a:spcAft>
              <a:defRPr/>
            </a:pPr>
            <a:r>
              <a:rPr lang="en-US" sz="1900" dirty="0">
                <a:solidFill>
                  <a:schemeClr val="tx1"/>
                </a:solidFill>
                <a:latin typeface="Georgia" pitchFamily="18" charset="0"/>
              </a:rPr>
              <a:t>In spite of MVAT Audit.., Watch out.., Sales tax Dept is seriously looking at </a:t>
            </a:r>
            <a:r>
              <a:rPr lang="en-US" sz="1900" dirty="0" smtClean="0">
                <a:solidFill>
                  <a:schemeClr val="tx1"/>
                </a:solidFill>
                <a:latin typeface="Georgia" pitchFamily="18" charset="0"/>
              </a:rPr>
              <a:t> Dealer </a:t>
            </a:r>
            <a:r>
              <a:rPr lang="en-US" sz="1900" dirty="0">
                <a:solidFill>
                  <a:schemeClr val="tx1"/>
                </a:solidFill>
                <a:latin typeface="Georgia" pitchFamily="18" charset="0"/>
              </a:rPr>
              <a:t>– for Business Audit</a:t>
            </a:r>
            <a:r>
              <a:rPr lang="en-US" sz="1900" dirty="0" smtClean="0">
                <a:solidFill>
                  <a:schemeClr val="tx1"/>
                </a:solidFill>
                <a:latin typeface="Georgia" pitchFamily="18" charset="0"/>
              </a:rPr>
              <a:t>,  A hard journey  for dealer…,</a:t>
            </a:r>
            <a:endParaRPr lang="en-US" sz="1900" dirty="0">
              <a:solidFill>
                <a:schemeClr val="tx1"/>
              </a:solidFill>
              <a:latin typeface="Georgia" pitchFamily="18" charset="0"/>
            </a:endParaRPr>
          </a:p>
        </p:txBody>
      </p:sp>
    </p:spTree>
    <p:extLst>
      <p:ext uri="{BB962C8B-B14F-4D97-AF65-F5344CB8AC3E}">
        <p14:creationId xmlns:p14="http://schemas.microsoft.com/office/powerpoint/2010/main" val="2907041374"/>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7207</Words>
  <Application>Microsoft Office PowerPoint</Application>
  <PresentationFormat>On-screen Show (4:3)</PresentationFormat>
  <Paragraphs>880</Paragraphs>
  <Slides>102</Slides>
  <Notes>9</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Training</vt:lpstr>
      <vt:lpstr>Practical Issues in VAT Return, Audit and Procedures</vt:lpstr>
      <vt:lpstr>PowerPoint Presentation</vt:lpstr>
      <vt:lpstr>PowerPoint Presentation</vt:lpstr>
      <vt:lpstr>PowerPoint Presentation</vt:lpstr>
      <vt:lpstr>PowerPoint Presentation</vt:lpstr>
      <vt:lpstr>General Issues in filing VAT Returns</vt:lpstr>
      <vt:lpstr>Practical Issues in filing VAT Returns</vt:lpstr>
      <vt:lpstr>General Issues in filing VAT Returns</vt:lpstr>
      <vt:lpstr>General Issues in filing VAT Returns</vt:lpstr>
      <vt:lpstr>Dealers Information System., mis match.,</vt:lpstr>
      <vt:lpstr>Dealers Information System</vt:lpstr>
      <vt:lpstr>Issues in CST Declaration Forms</vt:lpstr>
      <vt:lpstr>Issues in CST Declaration Forms</vt:lpstr>
      <vt:lpstr>Issues in CST Declaration Forms</vt:lpstr>
      <vt:lpstr>MVAT audit issues for different types of dealer.</vt:lpstr>
      <vt:lpstr>Types of Dealers and Issues</vt:lpstr>
      <vt:lpstr>Manufacturer</vt:lpstr>
      <vt:lpstr>1 .Manufacturer specific issues in MVAT audit.</vt:lpstr>
      <vt:lpstr>Types of manufacturers under MVAT</vt:lpstr>
      <vt:lpstr>PowerPoint Presentation</vt:lpstr>
      <vt:lpstr>Manufacturer- specific issues in Sales.</vt:lpstr>
      <vt:lpstr>Manufacturer- specific issues in Sales- Excise</vt:lpstr>
      <vt:lpstr>Manufacturer- specific issues in Sales- Freight.</vt:lpstr>
      <vt:lpstr>Manufacturer- specific issues in Sales – Packing and Forwarding Charges, Octroi.</vt:lpstr>
      <vt:lpstr>Manufacturer- specific issues in Sales- Insurance and Installation Charges</vt:lpstr>
      <vt:lpstr>Manufacturer- specific issues in Sales- Discounts</vt:lpstr>
      <vt:lpstr>Manufacturer- specific issues in Sales- Goods return</vt:lpstr>
      <vt:lpstr>Manufacturer- specific issues in Sales- Deposits</vt:lpstr>
      <vt:lpstr>Manufacturer specific issues in Sales-  Rate difference, inferior quality discount, breakages, short supply of goods, etc.</vt:lpstr>
      <vt:lpstr>Manufacturer- Any other items</vt:lpstr>
      <vt:lpstr>Manufacturer – other issues of Setoff in MVAT Audit 704.</vt:lpstr>
      <vt:lpstr>Manufacturer – Specific disclosers in MVAT Audit 704.</vt:lpstr>
      <vt:lpstr>Manufacturer- PSI Unit</vt:lpstr>
      <vt:lpstr>Reseller</vt:lpstr>
      <vt:lpstr>2.Reseller</vt:lpstr>
      <vt:lpstr>2. Reseller- definition of “resale”</vt:lpstr>
      <vt:lpstr>2.Reseller- “sale price” issues</vt:lpstr>
      <vt:lpstr>2.Reseller – other issues</vt:lpstr>
      <vt:lpstr>2.Reseller – Discloser under MVAT Audit report</vt:lpstr>
      <vt:lpstr> 3. Retailer  </vt:lpstr>
      <vt:lpstr>  3. Retailer  </vt:lpstr>
      <vt:lpstr>4.Restaurant and Caterers</vt:lpstr>
      <vt:lpstr>4.Restaurant and Caterers</vt:lpstr>
      <vt:lpstr>5. Bakers.</vt:lpstr>
      <vt:lpstr>5. Bakers  </vt:lpstr>
      <vt:lpstr>6. 2nd Motor Vehicle Dealers</vt:lpstr>
      <vt:lpstr>PowerPoint Presentation</vt:lpstr>
      <vt:lpstr>7. Mandap Decorator</vt:lpstr>
      <vt:lpstr>8. WORKS CONTRACTOR- BUILDERS BEFORE &amp; AFTER L&amp;T CASE </vt:lpstr>
      <vt:lpstr>8. Works Contractor </vt:lpstr>
      <vt:lpstr>Works Contract Sales Price determination and issues?</vt:lpstr>
      <vt:lpstr>Works Contract Sales Price determination and issues?</vt:lpstr>
      <vt:lpstr>Works Contract Sales Price determination and issues?</vt:lpstr>
      <vt:lpstr>Inter state works Contract Sales Price determination and issues?</vt:lpstr>
      <vt:lpstr>Works Contractor- Service tax is not part of sale price.</vt:lpstr>
      <vt:lpstr>9.Builders and Developers</vt:lpstr>
      <vt:lpstr>10. Lessor </vt:lpstr>
      <vt:lpstr>Leasing transaction: Sales Price determination and issues?</vt:lpstr>
      <vt:lpstr>Leasing transaction: Sales Price determination and issues?</vt:lpstr>
      <vt:lpstr>Franchisee Agreement- dealer</vt:lpstr>
      <vt:lpstr>11. Liquor dealer</vt:lpstr>
      <vt:lpstr>Taxation of liquor:</vt:lpstr>
      <vt:lpstr>PowerPoint Presentation</vt:lpstr>
      <vt:lpstr>Rule 53(1): 3% retention on fuel</vt:lpstr>
      <vt:lpstr>53(2)(a): 2% retention- manufacturing of tax free goods</vt:lpstr>
      <vt:lpstr>53(2)(a): 2% retention- manufacturing of tax free goods</vt:lpstr>
      <vt:lpstr>53(2)(B): 2% retention on packing goods- trading of tax free goods</vt:lpstr>
      <vt:lpstr>53(2)(B): 4% retention on branch transfer of taxable goods</vt:lpstr>
      <vt:lpstr>53(4): Composition scheme for works contractor</vt:lpstr>
      <vt:lpstr>53(6): sales less than 50% of gross receipts</vt:lpstr>
      <vt:lpstr>53(7A): 3% retention on office equipment's, furniture or fixture</vt:lpstr>
      <vt:lpstr>53(7A): 3% retention on office equipment's, furniture or fixture</vt:lpstr>
      <vt:lpstr>53(7A): 3% retention on office equipment's, furniture or fixture</vt:lpstr>
      <vt:lpstr>Rule 54 (d): job work- manufacturer</vt:lpstr>
      <vt:lpstr>PowerPoint Presentation</vt:lpstr>
      <vt:lpstr>48(5) effect</vt:lpstr>
      <vt:lpstr>Computerized Desk Audit- role of a auditor</vt:lpstr>
      <vt:lpstr>DESCRIPTION OF PARAMETERS</vt:lpstr>
      <vt:lpstr>DESCRIPTION OF PARAMETERS</vt:lpstr>
      <vt:lpstr>DESCRIPTION OF PARAMETERS</vt:lpstr>
      <vt:lpstr>DESCRIPTION OF PARAMETERS</vt:lpstr>
      <vt:lpstr>DESCRIPTION OF PARAMETERS</vt:lpstr>
      <vt:lpstr>DESCRIPTION OF PARAMETERS</vt:lpstr>
      <vt:lpstr>DESCRIPTION OF PARAMETERS</vt:lpstr>
      <vt:lpstr>DESCRIPTION OF PARAMETERS</vt:lpstr>
      <vt:lpstr>DESCRIPTION OF PARAMETERS</vt:lpstr>
      <vt:lpstr>DESCRIPTION OF PARAMETERS</vt:lpstr>
      <vt:lpstr>DESCRIPTION OF PARAMETERS</vt:lpstr>
      <vt:lpstr>Keep practicing MVAT.., help refund claimant (legally poor) dealer. </vt:lpstr>
      <vt:lpstr>General Discrepancies observed in MVAT Audit Report Form 704 filed</vt:lpstr>
      <vt:lpstr>General Discrepancies observed in MVAT Audit Report Form 704 filed</vt:lpstr>
      <vt:lpstr>General Discrepancies observed in MVAT Audit Report Form 704 filed</vt:lpstr>
      <vt:lpstr>PowerPoint Presentation</vt:lpstr>
      <vt:lpstr>MVAT AUDITOR</vt:lpstr>
      <vt:lpstr>Section 61: MVAT Audit limit</vt:lpstr>
      <vt:lpstr>Section 32A &amp; 61: Payment of agreed dues as per Form 704 by dealer.</vt:lpstr>
      <vt:lpstr>Revised edition of “A guide to MVAT Audit” by WIRC </vt:lpstr>
      <vt:lpstr>Summary</vt:lpstr>
      <vt:lpstr>In spite of MVAT Audit.., Watch out.., Sales tax Dept is seriously looking at  Dealer – for Business Audit,  A hard journey  for dealer…,</vt:lpstr>
      <vt:lpstr>I am Sorry by heart for any mistake, error or omission on my part.  Thanks to all of you for this chance given to me.</vt:lpstr>
      <vt:lpstr>Lets put in practice the knowledge we have &amp; aim higher to come over the hurdles in life,</vt:lpstr>
      <vt:lpstr>Really I am lucky,  being chosen by PUNE Branch to stand before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2012-12-19T00:48:47Z</dcterms:created>
  <dcterms:modified xsi:type="dcterms:W3CDTF">2015-07-10T02:28:03Z</dcterms:modified>
</cp:coreProperties>
</file>