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16" r:id="rId1"/>
  </p:sldMasterIdLst>
  <p:notesMasterIdLst>
    <p:notesMasterId r:id="rId68"/>
  </p:notesMasterIdLst>
  <p:sldIdLst>
    <p:sldId id="256" r:id="rId2"/>
    <p:sldId id="268" r:id="rId3"/>
    <p:sldId id="269" r:id="rId4"/>
    <p:sldId id="270" r:id="rId5"/>
    <p:sldId id="271" r:id="rId6"/>
    <p:sldId id="272" r:id="rId7"/>
    <p:sldId id="273" r:id="rId8"/>
    <p:sldId id="274" r:id="rId9"/>
    <p:sldId id="275" r:id="rId10"/>
    <p:sldId id="276" r:id="rId11"/>
    <p:sldId id="279" r:id="rId12"/>
    <p:sldId id="277" r:id="rId13"/>
    <p:sldId id="282" r:id="rId14"/>
    <p:sldId id="283" r:id="rId15"/>
    <p:sldId id="284" r:id="rId16"/>
    <p:sldId id="285" r:id="rId17"/>
    <p:sldId id="290" r:id="rId18"/>
    <p:sldId id="330" r:id="rId19"/>
    <p:sldId id="291" r:id="rId20"/>
    <p:sldId id="292" r:id="rId21"/>
    <p:sldId id="332" r:id="rId22"/>
    <p:sldId id="333" r:id="rId23"/>
    <p:sldId id="334" r:id="rId24"/>
    <p:sldId id="335" r:id="rId25"/>
    <p:sldId id="293" r:id="rId26"/>
    <p:sldId id="294" r:id="rId27"/>
    <p:sldId id="286" r:id="rId28"/>
    <p:sldId id="287" r:id="rId29"/>
    <p:sldId id="303" r:id="rId30"/>
    <p:sldId id="288" r:id="rId31"/>
    <p:sldId id="317" r:id="rId32"/>
    <p:sldId id="338" r:id="rId33"/>
    <p:sldId id="339" r:id="rId34"/>
    <p:sldId id="340" r:id="rId35"/>
    <p:sldId id="346" r:id="rId36"/>
    <p:sldId id="347" r:id="rId37"/>
    <p:sldId id="348" r:id="rId38"/>
    <p:sldId id="349" r:id="rId39"/>
    <p:sldId id="358" r:id="rId40"/>
    <p:sldId id="359" r:id="rId41"/>
    <p:sldId id="360" r:id="rId42"/>
    <p:sldId id="361" r:id="rId43"/>
    <p:sldId id="362" r:id="rId44"/>
    <p:sldId id="363" r:id="rId45"/>
    <p:sldId id="364" r:id="rId46"/>
    <p:sldId id="365" r:id="rId47"/>
    <p:sldId id="366" r:id="rId48"/>
    <p:sldId id="367" r:id="rId49"/>
    <p:sldId id="368" r:id="rId50"/>
    <p:sldId id="369" r:id="rId51"/>
    <p:sldId id="370" r:id="rId52"/>
    <p:sldId id="371" r:id="rId53"/>
    <p:sldId id="372" r:id="rId54"/>
    <p:sldId id="373" r:id="rId55"/>
    <p:sldId id="374" r:id="rId56"/>
    <p:sldId id="375" r:id="rId57"/>
    <p:sldId id="376" r:id="rId58"/>
    <p:sldId id="377" r:id="rId59"/>
    <p:sldId id="378" r:id="rId60"/>
    <p:sldId id="379" r:id="rId61"/>
    <p:sldId id="380" r:id="rId62"/>
    <p:sldId id="381" r:id="rId63"/>
    <p:sldId id="382" r:id="rId64"/>
    <p:sldId id="383" r:id="rId65"/>
    <p:sldId id="384" r:id="rId66"/>
    <p:sldId id="280"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662" autoAdjust="0"/>
    <p:restoredTop sz="94660"/>
  </p:normalViewPr>
  <p:slideViewPr>
    <p:cSldViewPr>
      <p:cViewPr>
        <p:scale>
          <a:sx n="75" d="100"/>
          <a:sy n="75" d="100"/>
        </p:scale>
        <p:origin x="-918"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A7876A-A2CD-4D8E-A4A0-CEE3F5107E85}" type="datetimeFigureOut">
              <a:rPr lang="en-US" smtClean="0"/>
              <a:pPr/>
              <a:t>10/6/2015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16B6F-6E38-401A-817F-1094EE9E2089}" type="slidenum">
              <a:rPr lang="en-US" smtClean="0"/>
              <a:pPr/>
              <a:t>‹#›</a:t>
            </a:fld>
            <a:endParaRPr lang="en-US"/>
          </a:p>
        </p:txBody>
      </p:sp>
    </p:spTree>
    <p:extLst>
      <p:ext uri="{BB962C8B-B14F-4D97-AF65-F5344CB8AC3E}">
        <p14:creationId xmlns="" xmlns:p14="http://schemas.microsoft.com/office/powerpoint/2010/main" val="102412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71DF6120-5081-4E5A-AD07-4C1F601393C6}" type="datetime1">
              <a:rPr lang="en-US" smtClean="0"/>
              <a:pPr/>
              <a:t>10/6/2015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84C68B5C-ED6C-4E2D-AFA1-F55485B2BDF8}"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C2A5F2D-A152-4215-8142-70A884FD9981}"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BA48848F-F7EE-484E-A076-1F6AC250EE91}" type="datetime1">
              <a:rPr lang="en-US" smtClean="0"/>
              <a:pPr/>
              <a:t>10/6/2015</a:t>
            </a:fld>
            <a:endParaRPr lang="en-US"/>
          </a:p>
        </p:txBody>
      </p:sp>
      <p:sp>
        <p:nvSpPr>
          <p:cNvPr id="11" name="Slide Number Placeholder 10"/>
          <p:cNvSpPr>
            <a:spLocks noGrp="1"/>
          </p:cNvSpPr>
          <p:nvPr>
            <p:ph type="sldNum" sz="quarter" idx="11"/>
          </p:nvPr>
        </p:nvSpPr>
        <p:spPr/>
        <p:txBody>
          <a:bodyPr/>
          <a:lstStyle/>
          <a:p>
            <a:fld id="{9CD1EB85-CB51-44E0-8CD0-1B97DEE9027F}"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4FFCD032-C55E-4A5B-BDA2-C1AC7BD31A01}" type="datetime1">
              <a:rPr lang="en-US" smtClean="0"/>
              <a:pPr/>
              <a:t>10/6/2015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CA Kusai E Goawala</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9EE94362-8992-4B2D-8A4A-7E6534D6E5AD}" type="datetime1">
              <a:rPr lang="en-US" smtClean="0"/>
              <a:pPr/>
              <a:t>10/6/2015</a:t>
            </a:fld>
            <a:endParaRPr lang="en-US"/>
          </a:p>
        </p:txBody>
      </p:sp>
      <p:sp>
        <p:nvSpPr>
          <p:cNvPr id="13" name="Slide Number Placeholder 12"/>
          <p:cNvSpPr>
            <a:spLocks noGrp="1"/>
          </p:cNvSpPr>
          <p:nvPr>
            <p:ph type="sldNum" sz="quarter" idx="11"/>
          </p:nvPr>
        </p:nvSpPr>
        <p:spPr/>
        <p:txBody>
          <a:bodyPr/>
          <a:lstStyle/>
          <a:p>
            <a:fld id="{9CD1EB85-CB51-44E0-8CD0-1B97DEE9027F}"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3E0E58D6-4B53-440B-971B-AAB4820D3440}" type="datetime1">
              <a:rPr lang="en-US" smtClean="0"/>
              <a:pPr/>
              <a:t>10/6/2015</a:t>
            </a:fld>
            <a:endParaRPr lang="en-US"/>
          </a:p>
        </p:txBody>
      </p:sp>
      <p:sp>
        <p:nvSpPr>
          <p:cNvPr id="14" name="Slide Number Placeholder 13"/>
          <p:cNvSpPr>
            <a:spLocks noGrp="1"/>
          </p:cNvSpPr>
          <p:nvPr>
            <p:ph type="sldNum" sz="quarter" idx="11"/>
          </p:nvPr>
        </p:nvSpPr>
        <p:spPr/>
        <p:txBody>
          <a:bodyPr/>
          <a:lstStyle/>
          <a:p>
            <a:fld id="{9CD1EB85-CB51-44E0-8CD0-1B97DEE9027F}"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5E693976-C71E-4E3F-B89C-DE1D5C3064D7}" type="datetime1">
              <a:rPr lang="en-US" smtClean="0"/>
              <a:pPr/>
              <a:t>10/6/2015</a:t>
            </a:fld>
            <a:endParaRPr lang="en-US"/>
          </a:p>
        </p:txBody>
      </p:sp>
      <p:sp>
        <p:nvSpPr>
          <p:cNvPr id="10" name="Slide Number Placeholder 9"/>
          <p:cNvSpPr>
            <a:spLocks noGrp="1"/>
          </p:cNvSpPr>
          <p:nvPr>
            <p:ph type="sldNum" sz="quarter" idx="11"/>
          </p:nvPr>
        </p:nvSpPr>
        <p:spPr/>
        <p:txBody>
          <a:bodyPr/>
          <a:lstStyle/>
          <a:p>
            <a:fld id="{9CD1EB85-CB51-44E0-8CD0-1B97DEE9027F}"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B7D3480-2FE3-4C8B-BDD8-6B0A72911987}" type="datetime1">
              <a:rPr lang="en-US" smtClean="0"/>
              <a:pPr/>
              <a:t>10/6/2015</a:t>
            </a:fld>
            <a:endParaRPr lang="en-US"/>
          </a:p>
        </p:txBody>
      </p:sp>
      <p:sp>
        <p:nvSpPr>
          <p:cNvPr id="9" name="Slide Number Placeholder 8"/>
          <p:cNvSpPr>
            <a:spLocks noGrp="1"/>
          </p:cNvSpPr>
          <p:nvPr>
            <p:ph type="sldNum" sz="quarter" idx="11"/>
          </p:nvPr>
        </p:nvSpPr>
        <p:spPr/>
        <p:txBody>
          <a:bodyPr/>
          <a:lstStyle/>
          <a:p>
            <a:fld id="{9CD1EB85-CB51-44E0-8CD0-1B97DEE9027F}"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0AEDAA0F-2C2A-465B-8857-92F641CB9910}" type="datetime1">
              <a:rPr lang="en-US" smtClean="0"/>
              <a:pPr/>
              <a:t>10/6/2015</a:t>
            </a:fld>
            <a:endParaRPr lang="en-US"/>
          </a:p>
        </p:txBody>
      </p:sp>
      <p:sp>
        <p:nvSpPr>
          <p:cNvPr id="16" name="Slide Number Placeholder 15"/>
          <p:cNvSpPr>
            <a:spLocks noGrp="1"/>
          </p:cNvSpPr>
          <p:nvPr>
            <p:ph type="sldNum" sz="quarter" idx="11"/>
          </p:nvPr>
        </p:nvSpPr>
        <p:spPr/>
        <p:txBody>
          <a:bodyPr/>
          <a:lstStyle/>
          <a:p>
            <a:fld id="{9CD1EB85-CB51-44E0-8CD0-1B97DEE9027F}"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9D00A24D-D973-4229-B443-69692687A0DC}" type="datetime1">
              <a:rPr lang="en-US" smtClean="0"/>
              <a:pPr/>
              <a:t>10/6/2015</a:t>
            </a:fld>
            <a:endParaRPr lang="en-US"/>
          </a:p>
        </p:txBody>
      </p:sp>
      <p:sp>
        <p:nvSpPr>
          <p:cNvPr id="17" name="Slide Number Placeholder 16"/>
          <p:cNvSpPr>
            <a:spLocks noGrp="1"/>
          </p:cNvSpPr>
          <p:nvPr>
            <p:ph type="sldNum" sz="quarter" idx="11"/>
          </p:nvPr>
        </p:nvSpPr>
        <p:spPr/>
        <p:txBody>
          <a:bodyPr/>
          <a:lstStyle/>
          <a:p>
            <a:fld id="{9CD1EB85-CB51-44E0-8CD0-1B97DEE9027F}"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CA Kusai E Goawala</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9CD1EB85-CB51-44E0-8CD0-1B97DEE9027F}"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01FACB78-383A-46D5-9972-59D9D7838FA4}" type="datetime1">
              <a:rPr lang="en-US" smtClean="0"/>
              <a:pPr/>
              <a:t>10/6/2015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r>
              <a:rPr lang="en-US" smtClean="0"/>
              <a:t>CA Kusai E Goawala</a:t>
            </a:r>
            <a:endParaRPr lang="en-US"/>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Lst>
  <p:timing>
    <p:tnLst>
      <p:par>
        <p:cTn id="1" dur="indefinite" restart="never" nodeType="tmRoot"/>
      </p:par>
    </p:tnLst>
  </p:timing>
  <p:hf sldNum="0"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10000"/>
          </a:bodyPr>
          <a:lstStyle/>
          <a:p>
            <a:r>
              <a:rPr lang="en-US" sz="3600" dirty="0" smtClean="0"/>
              <a:t>CA Kusai E. Goawala</a:t>
            </a:r>
          </a:p>
          <a:p>
            <a:r>
              <a:rPr lang="en-US" sz="3600" dirty="0" smtClean="0"/>
              <a:t>Presented for </a:t>
            </a:r>
            <a:r>
              <a:rPr lang="en-US" sz="3600" dirty="0" smtClean="0"/>
              <a:t>Pune </a:t>
            </a:r>
            <a:r>
              <a:rPr lang="en-US" sz="3600" dirty="0" smtClean="0"/>
              <a:t>Branch of WIRC</a:t>
            </a:r>
          </a:p>
          <a:p>
            <a:r>
              <a:rPr lang="en-US" sz="3600" dirty="0" smtClean="0"/>
              <a:t>13</a:t>
            </a:r>
            <a:r>
              <a:rPr lang="en-US" sz="3600" baseline="30000" dirty="0" smtClean="0"/>
              <a:t>th</a:t>
            </a:r>
            <a:r>
              <a:rPr lang="en-US" sz="3600" dirty="0" smtClean="0"/>
              <a:t> </a:t>
            </a:r>
            <a:r>
              <a:rPr lang="en-US" sz="3600" dirty="0" smtClean="0"/>
              <a:t>October</a:t>
            </a:r>
            <a:r>
              <a:rPr lang="en-US" sz="3600" dirty="0" smtClean="0"/>
              <a:t> </a:t>
            </a:r>
            <a:r>
              <a:rPr lang="en-US" sz="3600" dirty="0" smtClean="0"/>
              <a:t>2015</a:t>
            </a:r>
            <a:endParaRPr lang="en-US" sz="3600" dirty="0"/>
          </a:p>
        </p:txBody>
      </p:sp>
      <p:sp>
        <p:nvSpPr>
          <p:cNvPr id="2" name="Title 1"/>
          <p:cNvSpPr>
            <a:spLocks noGrp="1"/>
          </p:cNvSpPr>
          <p:nvPr>
            <p:ph type="title"/>
          </p:nvPr>
        </p:nvSpPr>
        <p:spPr>
          <a:xfrm>
            <a:off x="1371600" y="990600"/>
            <a:ext cx="4800600" cy="2133600"/>
          </a:xfrm>
        </p:spPr>
        <p:txBody>
          <a:bodyPr>
            <a:normAutofit fontScale="90000"/>
          </a:bodyPr>
          <a:lstStyle/>
          <a:p>
            <a:r>
              <a:rPr lang="en-US" sz="4400" b="1" dirty="0" smtClean="0">
                <a:solidFill>
                  <a:schemeClr val="tx1"/>
                </a:solidFill>
                <a:latin typeface="Trebuchet MS" pitchFamily="34" charset="0"/>
              </a:rPr>
              <a:t>Companies Act 2013- </a:t>
            </a:r>
            <a:r>
              <a:rPr lang="en-US" sz="4400" b="1" dirty="0" smtClean="0">
                <a:solidFill>
                  <a:schemeClr val="tx1"/>
                </a:solidFill>
                <a:latin typeface="Trebuchet MS" pitchFamily="34" charset="0"/>
              </a:rPr>
              <a:t>amendments</a:t>
            </a:r>
            <a:br>
              <a:rPr lang="en-US" sz="4400" b="1" dirty="0" smtClean="0">
                <a:solidFill>
                  <a:schemeClr val="tx1"/>
                </a:solidFill>
                <a:latin typeface="Trebuchet MS" pitchFamily="34" charset="0"/>
              </a:rPr>
            </a:br>
            <a:r>
              <a:rPr lang="en-US" sz="4400" b="1" dirty="0" smtClean="0">
                <a:solidFill>
                  <a:schemeClr val="tx1"/>
                </a:solidFill>
                <a:latin typeface="Trebuchet MS" pitchFamily="34" charset="0"/>
              </a:rPr>
              <a:t>Day 2</a:t>
            </a:r>
            <a:endParaRPr lang="en-US" sz="4400" dirty="0">
              <a:solidFill>
                <a:schemeClr val="tx1"/>
              </a:solidFill>
              <a:latin typeface="Trebuchet MS" pitchFamily="34" charset="0"/>
            </a:endParaRPr>
          </a:p>
        </p:txBody>
      </p:sp>
      <p:sp>
        <p:nvSpPr>
          <p:cNvPr id="5" name="Footer Placeholder 4"/>
          <p:cNvSpPr>
            <a:spLocks noGrp="1"/>
          </p:cNvSpPr>
          <p:nvPr>
            <p:ph type="ftr" sz="quarter" idx="12"/>
          </p:nvPr>
        </p:nvSpPr>
        <p:spPr/>
        <p:txBody>
          <a:bodyPr/>
          <a:lstStyle/>
          <a:p>
            <a:r>
              <a:rPr lang="en-US" smtClean="0"/>
              <a:t>CA Kusai E Goawala</a:t>
            </a:r>
            <a:endParaRPr lang="en-US"/>
          </a:p>
        </p:txBody>
      </p:sp>
    </p:spTree>
    <p:extLst>
      <p:ext uri="{BB962C8B-B14F-4D97-AF65-F5344CB8AC3E}">
        <p14:creationId xmlns="" xmlns:p14="http://schemas.microsoft.com/office/powerpoint/2010/main" val="2405620643"/>
      </p:ext>
    </p:extLst>
  </p:cSld>
  <p:clrMapOvr>
    <a:masterClrMapping/>
  </p:clrMapOvr>
  <mc:AlternateContent xmlns:mc="http://schemas.openxmlformats.org/markup-compatibility/2006">
    <mc:Choice xmlns=""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Share Capital &amp; Debentures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57200" y="1600200"/>
            <a:ext cx="8001000" cy="502701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Further issue of capital including right issue provisions are applicable to all companies. For issue of shares in a private limited company, process of right issue or further issue is to be followed. (S. 62) </a:t>
            </a:r>
          </a:p>
          <a:p>
            <a:pPr marL="285750" indent="-285750">
              <a:lnSpc>
                <a:spcPct val="150000"/>
              </a:lnSpc>
              <a:buFont typeface="Wingdings" pitchFamily="2" charset="2"/>
              <a:buChar char="Ø"/>
            </a:pPr>
            <a:r>
              <a:rPr lang="en-US" dirty="0" smtClean="0">
                <a:solidFill>
                  <a:schemeClr val="tx1"/>
                </a:solidFill>
                <a:latin typeface="Trebuchet MS (body)"/>
              </a:rPr>
              <a:t>Issue of bonus shares recognized. It cannot be done out of revaluation reserves. (S. 63)</a:t>
            </a:r>
          </a:p>
          <a:p>
            <a:pPr marL="285750" indent="-285750">
              <a:lnSpc>
                <a:spcPct val="150000"/>
              </a:lnSpc>
              <a:buFont typeface="Wingdings" pitchFamily="2" charset="2"/>
              <a:buChar char="Ø"/>
            </a:pPr>
            <a:r>
              <a:rPr lang="en-US" dirty="0" smtClean="0">
                <a:solidFill>
                  <a:schemeClr val="tx1"/>
                </a:solidFill>
                <a:latin typeface="Trebuchet MS (body)"/>
              </a:rPr>
              <a:t>Reduction of capital is barred if there is arrears of deposit or interest. (S. 66)</a:t>
            </a:r>
          </a:p>
          <a:p>
            <a:pPr marL="285750" indent="-285750">
              <a:lnSpc>
                <a:spcPct val="150000"/>
              </a:lnSpc>
              <a:buFont typeface="Wingdings" pitchFamily="2" charset="2"/>
              <a:buChar char="Ø"/>
            </a:pPr>
            <a:r>
              <a:rPr lang="en-US" dirty="0" smtClean="0">
                <a:solidFill>
                  <a:schemeClr val="tx1"/>
                </a:solidFill>
                <a:latin typeface="Trebuchet MS (body)"/>
              </a:rPr>
              <a:t>No buy-back can be done in three years after specified defaults remedied. (Proviso to S 70(c) )</a:t>
            </a:r>
          </a:p>
          <a:p>
            <a:pPr marL="285750" indent="-285750">
              <a:lnSpc>
                <a:spcPct val="150000"/>
              </a:lnSpc>
              <a:buFont typeface="Wingdings" pitchFamily="2" charset="2"/>
              <a:buChar char="Ø"/>
            </a:pPr>
            <a:r>
              <a:rPr lang="en-US" dirty="0" smtClean="0">
                <a:solidFill>
                  <a:schemeClr val="tx1"/>
                </a:solidFill>
                <a:latin typeface="Trebuchet MS (body)"/>
              </a:rPr>
              <a:t>Appointment of Debenture trustees only when prospectus is issued to more than 500 persons for subscriptions. (S 71(5) )</a:t>
            </a:r>
          </a:p>
          <a:p>
            <a:pPr marL="285750" indent="-285750">
              <a:lnSpc>
                <a:spcPct val="150000"/>
              </a:lnSpc>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1234808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Minority Protection </a:t>
            </a:r>
            <a:endParaRPr lang="en-US" sz="2800" dirty="0">
              <a:latin typeface="Trebuchet MS" pitchFamily="34" charset="0"/>
            </a:endParaRPr>
          </a:p>
        </p:txBody>
      </p:sp>
      <p:sp>
        <p:nvSpPr>
          <p:cNvPr id="6" name="TextBox 5"/>
          <p:cNvSpPr txBox="1"/>
          <p:nvPr/>
        </p:nvSpPr>
        <p:spPr>
          <a:xfrm>
            <a:off x="457200" y="1600200"/>
            <a:ext cx="8001000" cy="5078313"/>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Scheme of compromise or arrangement in respect of buy back of shares has to comply section 68 relating to buy back  - S 230 (10)</a:t>
            </a:r>
          </a:p>
          <a:p>
            <a:pPr marL="285750" indent="-285750">
              <a:lnSpc>
                <a:spcPct val="150000"/>
              </a:lnSpc>
              <a:buFont typeface="Wingdings" pitchFamily="2" charset="2"/>
              <a:buChar char="Ø"/>
            </a:pPr>
            <a:r>
              <a:rPr lang="en-US" dirty="0" smtClean="0">
                <a:solidFill>
                  <a:schemeClr val="tx1"/>
                </a:solidFill>
                <a:latin typeface="Trebuchet MS (body)"/>
              </a:rPr>
              <a:t>Provisions of buy back section 68 shall not apply to reduction of Share Capital – S 66 (6)</a:t>
            </a:r>
          </a:p>
          <a:p>
            <a:pPr marL="285750" indent="-285750">
              <a:lnSpc>
                <a:spcPct val="150000"/>
              </a:lnSpc>
              <a:buFont typeface="Wingdings" pitchFamily="2" charset="2"/>
              <a:buChar char="Ø"/>
            </a:pPr>
            <a:r>
              <a:rPr lang="en-US" dirty="0" smtClean="0">
                <a:solidFill>
                  <a:schemeClr val="tx1"/>
                </a:solidFill>
                <a:latin typeface="Trebuchet MS (body)"/>
              </a:rPr>
              <a:t>Purchase of minority shareholding by majority (90% or more) in the event of amalgamation, share exchange, conversion etc. Section 236 provides for following-: </a:t>
            </a:r>
          </a:p>
          <a:p>
            <a:pPr marL="742950" lvl="1" indent="-285750">
              <a:lnSpc>
                <a:spcPct val="150000"/>
              </a:lnSpc>
              <a:buFont typeface="Arial" pitchFamily="34" charset="0"/>
              <a:buChar char="•"/>
            </a:pPr>
            <a:r>
              <a:rPr lang="en-US" dirty="0" smtClean="0">
                <a:solidFill>
                  <a:schemeClr val="tx1"/>
                </a:solidFill>
                <a:latin typeface="Trebuchet MS (body)"/>
              </a:rPr>
              <a:t>Offer to minority to buy their shares at a price to be determined by </a:t>
            </a:r>
            <a:r>
              <a:rPr lang="en-US" dirty="0" err="1" smtClean="0">
                <a:solidFill>
                  <a:schemeClr val="tx1"/>
                </a:solidFill>
                <a:latin typeface="Trebuchet MS (body)"/>
              </a:rPr>
              <a:t>Regd</a:t>
            </a:r>
            <a:r>
              <a:rPr lang="en-US" dirty="0" smtClean="0">
                <a:solidFill>
                  <a:schemeClr val="tx1"/>
                </a:solidFill>
                <a:latin typeface="Trebuchet MS (body)"/>
              </a:rPr>
              <a:t> </a:t>
            </a:r>
            <a:r>
              <a:rPr lang="en-US" dirty="0" err="1" smtClean="0">
                <a:solidFill>
                  <a:schemeClr val="tx1"/>
                </a:solidFill>
                <a:latin typeface="Trebuchet MS (body)"/>
              </a:rPr>
              <a:t>Valuer</a:t>
            </a:r>
            <a:endParaRPr lang="en-US" dirty="0" smtClean="0">
              <a:solidFill>
                <a:schemeClr val="tx1"/>
              </a:solidFill>
              <a:latin typeface="Trebuchet MS (body)"/>
            </a:endParaRPr>
          </a:p>
          <a:p>
            <a:pPr marL="742950" lvl="1" indent="-285750">
              <a:lnSpc>
                <a:spcPct val="150000"/>
              </a:lnSpc>
              <a:buFont typeface="Arial" pitchFamily="34" charset="0"/>
              <a:buChar char="•"/>
            </a:pPr>
            <a:r>
              <a:rPr lang="en-US" dirty="0" smtClean="0">
                <a:solidFill>
                  <a:schemeClr val="tx1"/>
                </a:solidFill>
                <a:latin typeface="Trebuchet MS (body)"/>
              </a:rPr>
              <a:t>Deposit of such minority consideration by majority in a separate bank account of the Company</a:t>
            </a:r>
          </a:p>
          <a:p>
            <a:pPr marL="285750" indent="-285750">
              <a:lnSpc>
                <a:spcPct val="150000"/>
              </a:lnSpc>
              <a:buFont typeface="Wingdings" pitchFamily="2" charset="2"/>
              <a:buChar char="Ø"/>
            </a:pPr>
            <a:endParaRPr lang="en-US" dirty="0">
              <a:solidFill>
                <a:srgbClr val="FF0000"/>
              </a:solidFill>
              <a:latin typeface="Trebuchet MS (body)"/>
            </a:endParaRPr>
          </a:p>
        </p:txBody>
      </p:sp>
    </p:spTree>
    <p:extLst>
      <p:ext uri="{BB962C8B-B14F-4D97-AF65-F5344CB8AC3E}">
        <p14:creationId xmlns="" xmlns:p14="http://schemas.microsoft.com/office/powerpoint/2010/main" val="123480809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Minority Protection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57200" y="1600200"/>
            <a:ext cx="8001000" cy="3831818"/>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Tribunal will send notice to CG, Registrar, SEBI, creditors to allow them to make their representation on the applications made to it for reduction of capital. S 66 (2) </a:t>
            </a:r>
          </a:p>
          <a:p>
            <a:pPr marL="285750" indent="-285750">
              <a:lnSpc>
                <a:spcPct val="150000"/>
              </a:lnSpc>
              <a:buFont typeface="Wingdings" pitchFamily="2" charset="2"/>
              <a:buChar char="Ø"/>
            </a:pPr>
            <a:r>
              <a:rPr lang="en-US" dirty="0" smtClean="0">
                <a:solidFill>
                  <a:schemeClr val="tx1"/>
                </a:solidFill>
                <a:latin typeface="Trebuchet MS (body)"/>
              </a:rPr>
              <a:t>Approval of the shareholders to be obtained for compromise or arrangement scheme through postal ballet &amp; e-voting. </a:t>
            </a:r>
          </a:p>
          <a:p>
            <a:pPr marL="285750" indent="-285750">
              <a:lnSpc>
                <a:spcPct val="150000"/>
              </a:lnSpc>
              <a:buFont typeface="Wingdings" pitchFamily="2" charset="2"/>
              <a:buChar char="Ø"/>
            </a:pPr>
            <a:r>
              <a:rPr lang="en-US" dirty="0" smtClean="0">
                <a:solidFill>
                  <a:schemeClr val="tx1"/>
                </a:solidFill>
                <a:latin typeface="Trebuchet MS (body)"/>
              </a:rPr>
              <a:t>Votes casted in </a:t>
            </a:r>
            <a:r>
              <a:rPr lang="en-US" dirty="0" err="1" smtClean="0">
                <a:solidFill>
                  <a:schemeClr val="tx1"/>
                </a:solidFill>
                <a:latin typeface="Trebuchet MS (body)"/>
              </a:rPr>
              <a:t>favour</a:t>
            </a:r>
            <a:r>
              <a:rPr lang="en-US" dirty="0" smtClean="0">
                <a:solidFill>
                  <a:schemeClr val="tx1"/>
                </a:solidFill>
                <a:latin typeface="Trebuchet MS (body)"/>
              </a:rPr>
              <a:t> of Scheme by Public shareholders should be </a:t>
            </a:r>
            <a:r>
              <a:rPr lang="en-US" dirty="0" err="1" smtClean="0">
                <a:solidFill>
                  <a:schemeClr val="tx1"/>
                </a:solidFill>
                <a:latin typeface="Trebuchet MS (body)"/>
              </a:rPr>
              <a:t>atleast</a:t>
            </a:r>
            <a:r>
              <a:rPr lang="en-US" dirty="0" smtClean="0">
                <a:solidFill>
                  <a:schemeClr val="tx1"/>
                </a:solidFill>
                <a:latin typeface="Trebuchet MS (body)"/>
              </a:rPr>
              <a:t> two time more than votes casted by public shareholders against it.  </a:t>
            </a:r>
          </a:p>
          <a:p>
            <a:pPr marL="285750" indent="-285750">
              <a:lnSpc>
                <a:spcPct val="150000"/>
              </a:lnSpc>
              <a:buFont typeface="Wingdings" pitchFamily="2" charset="2"/>
              <a:buChar char="Ø"/>
            </a:pPr>
            <a:r>
              <a:rPr lang="en-US" dirty="0" smtClean="0">
                <a:solidFill>
                  <a:schemeClr val="tx1"/>
                </a:solidFill>
                <a:latin typeface="Trebuchet MS (body)"/>
              </a:rPr>
              <a:t>Shareholding % changes due to Consolidation/ subdivision needs approval of tribunal   S 61 (1)</a:t>
            </a:r>
            <a:endParaRPr lang="en-US" dirty="0">
              <a:latin typeface="Trebuchet MS (body)"/>
            </a:endParaRPr>
          </a:p>
        </p:txBody>
      </p:sp>
    </p:spTree>
    <p:extLst>
      <p:ext uri="{BB962C8B-B14F-4D97-AF65-F5344CB8AC3E}">
        <p14:creationId xmlns="" xmlns:p14="http://schemas.microsoft.com/office/powerpoint/2010/main" val="1234808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5" y="475957"/>
            <a:ext cx="8506265" cy="707886"/>
          </a:xfrm>
          <a:prstGeom prst="rect">
            <a:avLst/>
          </a:prstGeom>
          <a:noFill/>
        </p:spPr>
        <p:txBody>
          <a:bodyPr wrap="square" rtlCol="0">
            <a:spAutoFit/>
          </a:bodyPr>
          <a:lstStyle/>
          <a:p>
            <a:r>
              <a:rPr lang="en-US" sz="4000" dirty="0" smtClean="0">
                <a:solidFill>
                  <a:schemeClr val="tx1"/>
                </a:solidFill>
                <a:latin typeface="Trebuchet MS" pitchFamily="34" charset="0"/>
              </a:rPr>
              <a:t>Registration of Charges</a:t>
            </a:r>
            <a:endParaRPr lang="en-US" sz="4000" dirty="0">
              <a:latin typeface="Trebuchet MS" pitchFamily="34" charset="0"/>
            </a:endParaRPr>
          </a:p>
        </p:txBody>
      </p:sp>
      <p:sp>
        <p:nvSpPr>
          <p:cNvPr id="6" name="TextBox 5"/>
          <p:cNvSpPr txBox="1"/>
          <p:nvPr/>
        </p:nvSpPr>
        <p:spPr>
          <a:xfrm>
            <a:off x="457200" y="1600200"/>
            <a:ext cx="8001000" cy="3365473"/>
          </a:xfrm>
          <a:prstGeom prst="rect">
            <a:avLst/>
          </a:prstGeom>
          <a:noFill/>
        </p:spPr>
        <p:txBody>
          <a:bodyPr wrap="square" rtlCol="0">
            <a:spAutoFit/>
          </a:bodyPr>
          <a:lstStyle/>
          <a:p>
            <a:pPr marL="342900" indent="-342900">
              <a:lnSpc>
                <a:spcPct val="150000"/>
              </a:lnSpc>
              <a:buFont typeface="Wingdings" pitchFamily="2" charset="2"/>
              <a:buChar char="Ø"/>
            </a:pPr>
            <a:r>
              <a:rPr lang="en-US" dirty="0" smtClean="0">
                <a:solidFill>
                  <a:schemeClr val="tx1"/>
                </a:solidFill>
                <a:latin typeface="Trebuchet MS" pitchFamily="34" charset="0"/>
              </a:rPr>
              <a:t>Draft rules continues to exclude registration of pledge under this Section.</a:t>
            </a:r>
          </a:p>
          <a:p>
            <a:pPr marL="342900" lvl="0" indent="-342900">
              <a:lnSpc>
                <a:spcPct val="150000"/>
              </a:lnSpc>
              <a:buFont typeface="Wingdings" pitchFamily="2" charset="2"/>
              <a:buChar char="Ø"/>
            </a:pPr>
            <a:r>
              <a:rPr lang="en-US" dirty="0" smtClean="0">
                <a:solidFill>
                  <a:schemeClr val="tx1"/>
                </a:solidFill>
                <a:latin typeface="Trebuchet MS" pitchFamily="34" charset="0"/>
              </a:rPr>
              <a:t>Registration of Hypothecation Charge on motor vehicle is made optional at the instance of the lender (S 77 &amp; R 6.1 (4))</a:t>
            </a:r>
          </a:p>
          <a:p>
            <a:pPr marL="342900" indent="-342900">
              <a:lnSpc>
                <a:spcPct val="150000"/>
              </a:lnSpc>
              <a:buFont typeface="Wingdings" pitchFamily="2" charset="2"/>
              <a:buChar char="Ø"/>
            </a:pPr>
            <a:r>
              <a:rPr lang="en-US" dirty="0" smtClean="0">
                <a:solidFill>
                  <a:schemeClr val="tx1"/>
                </a:solidFill>
                <a:latin typeface="Trebuchet MS" pitchFamily="34" charset="0"/>
              </a:rPr>
              <a:t>Attachment of certified copies of documents is mandatory.</a:t>
            </a:r>
          </a:p>
          <a:p>
            <a:pPr marL="342900" indent="-342900">
              <a:lnSpc>
                <a:spcPct val="150000"/>
              </a:lnSpc>
              <a:buFont typeface="Wingdings" pitchFamily="2" charset="2"/>
              <a:buChar char="Ø"/>
            </a:pPr>
            <a:r>
              <a:rPr lang="en-US" dirty="0" smtClean="0">
                <a:solidFill>
                  <a:schemeClr val="tx1"/>
                </a:solidFill>
                <a:latin typeface="Trebuchet MS" pitchFamily="34" charset="0"/>
              </a:rPr>
              <a:t>Creation/modification/ satisfaction forms can be filed after 30 days up to 300 days with additional fees.</a:t>
            </a:r>
          </a:p>
          <a:p>
            <a:pPr marL="342900" lvl="0" indent="-342900">
              <a:lnSpc>
                <a:spcPct val="150000"/>
              </a:lnSpc>
              <a:buFont typeface="Wingdings" pitchFamily="2" charset="2"/>
              <a:buChar char="Ø"/>
            </a:pPr>
            <a:r>
              <a:rPr lang="en-US" dirty="0" smtClean="0">
                <a:solidFill>
                  <a:schemeClr val="tx1"/>
                </a:solidFill>
                <a:latin typeface="Trebuchet MS" pitchFamily="34" charset="0"/>
              </a:rPr>
              <a:t>Thereafter </a:t>
            </a:r>
            <a:r>
              <a:rPr lang="en-US" dirty="0" err="1" smtClean="0">
                <a:solidFill>
                  <a:schemeClr val="tx1"/>
                </a:solidFill>
                <a:latin typeface="Trebuchet MS" pitchFamily="34" charset="0"/>
              </a:rPr>
              <a:t>condonation</a:t>
            </a:r>
            <a:r>
              <a:rPr lang="en-US" dirty="0" smtClean="0">
                <a:solidFill>
                  <a:schemeClr val="tx1"/>
                </a:solidFill>
                <a:latin typeface="Trebuchet MS" pitchFamily="34" charset="0"/>
              </a:rPr>
              <a:t> of delay by CG on specific petition (R 6.10)</a:t>
            </a:r>
          </a:p>
        </p:txBody>
      </p:sp>
    </p:spTree>
    <p:extLst>
      <p:ext uri="{BB962C8B-B14F-4D97-AF65-F5344CB8AC3E}">
        <p14:creationId xmlns="" xmlns:p14="http://schemas.microsoft.com/office/powerpoint/2010/main" val="135599401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5" y="475957"/>
            <a:ext cx="8506265" cy="707886"/>
          </a:xfrm>
          <a:prstGeom prst="rect">
            <a:avLst/>
          </a:prstGeom>
          <a:noFill/>
        </p:spPr>
        <p:txBody>
          <a:bodyPr wrap="square" rtlCol="0">
            <a:spAutoFit/>
          </a:bodyPr>
          <a:lstStyle/>
          <a:p>
            <a:r>
              <a:rPr lang="en-US" sz="4000" dirty="0" smtClean="0">
                <a:solidFill>
                  <a:schemeClr val="tx1"/>
                </a:solidFill>
                <a:latin typeface="Trebuchet MS" pitchFamily="34" charset="0"/>
              </a:rPr>
              <a:t>Management &amp; Administration</a:t>
            </a:r>
            <a:endParaRPr lang="en-US" sz="4000" dirty="0">
              <a:latin typeface="Trebuchet MS" pitchFamily="34" charset="0"/>
            </a:endParaRPr>
          </a:p>
        </p:txBody>
      </p:sp>
      <p:sp>
        <p:nvSpPr>
          <p:cNvPr id="6" name="TextBox 5"/>
          <p:cNvSpPr txBox="1"/>
          <p:nvPr/>
        </p:nvSpPr>
        <p:spPr>
          <a:xfrm>
            <a:off x="478302" y="1183843"/>
            <a:ext cx="8001000" cy="5078313"/>
          </a:xfrm>
          <a:prstGeom prst="rect">
            <a:avLst/>
          </a:prstGeom>
          <a:noFill/>
        </p:spPr>
        <p:txBody>
          <a:bodyPr wrap="square" rtlCol="0">
            <a:spAutoFit/>
          </a:bodyPr>
          <a:lstStyle/>
          <a:p>
            <a:pPr marL="342900" indent="-342900">
              <a:buFont typeface="Wingdings" pitchFamily="2" charset="2"/>
              <a:buChar char="Ø"/>
            </a:pPr>
            <a:r>
              <a:rPr lang="en-US" b="1" dirty="0" smtClean="0">
                <a:solidFill>
                  <a:schemeClr val="tx1"/>
                </a:solidFill>
                <a:latin typeface="Trebuchet MS (body)"/>
              </a:rPr>
              <a:t>General Meeting</a:t>
            </a:r>
          </a:p>
          <a:p>
            <a:pPr marL="800100" lvl="1" indent="-342900">
              <a:buFont typeface="Arial" pitchFamily="34" charset="0"/>
              <a:buChar char="•"/>
            </a:pPr>
            <a:r>
              <a:rPr lang="en-US" dirty="0" smtClean="0">
                <a:solidFill>
                  <a:schemeClr val="tx1"/>
                </a:solidFill>
                <a:latin typeface="Trebuchet MS (body)"/>
              </a:rPr>
              <a:t>First AGM to be held within 9 months from the end of first FY&gt; No other criteria. </a:t>
            </a:r>
          </a:p>
          <a:p>
            <a:pPr marL="800100" lvl="1" indent="-342900">
              <a:buFont typeface="Arial" pitchFamily="34" charset="0"/>
              <a:buChar char="•"/>
            </a:pPr>
            <a:endParaRPr lang="en-US" dirty="0" smtClean="0">
              <a:solidFill>
                <a:schemeClr val="tx1"/>
              </a:solidFill>
              <a:latin typeface="Trebuchet MS (body)"/>
            </a:endParaRPr>
          </a:p>
          <a:p>
            <a:pPr marL="800100" lvl="1" indent="-342900">
              <a:buFont typeface="Arial" pitchFamily="34" charset="0"/>
              <a:buChar char="•"/>
            </a:pPr>
            <a:r>
              <a:rPr lang="en-US" dirty="0" smtClean="0">
                <a:solidFill>
                  <a:schemeClr val="tx1"/>
                </a:solidFill>
                <a:latin typeface="Trebuchet MS (body)"/>
              </a:rPr>
              <a:t>Annual general meeting can be held on any day except National Holiday &amp; during business hours (i.e. between 9 a.m. and 6 p.m.) (Sec 96).</a:t>
            </a:r>
          </a:p>
          <a:p>
            <a:pPr marL="800100" lvl="1" indent="-342900">
              <a:buFont typeface="Arial" pitchFamily="34" charset="0"/>
              <a:buChar char="•"/>
            </a:pPr>
            <a:endParaRPr lang="en-US" dirty="0" smtClean="0">
              <a:solidFill>
                <a:schemeClr val="tx1"/>
              </a:solidFill>
              <a:latin typeface="Trebuchet MS (body)"/>
            </a:endParaRPr>
          </a:p>
          <a:p>
            <a:pPr marL="800100" lvl="1" indent="-342900">
              <a:buFont typeface="Arial" pitchFamily="34" charset="0"/>
              <a:buChar char="•"/>
            </a:pPr>
            <a:r>
              <a:rPr lang="en-US" dirty="0" smtClean="0">
                <a:solidFill>
                  <a:schemeClr val="tx1"/>
                </a:solidFill>
                <a:latin typeface="Trebuchet MS (body)"/>
              </a:rPr>
              <a:t>Electronic notice of general meeting is permitted.</a:t>
            </a:r>
          </a:p>
          <a:p>
            <a:pPr marL="800100" lvl="1" indent="-342900">
              <a:buFont typeface="Arial" pitchFamily="34" charset="0"/>
              <a:buChar char="•"/>
            </a:pPr>
            <a:endParaRPr lang="en-US" dirty="0" smtClean="0">
              <a:solidFill>
                <a:schemeClr val="tx1"/>
              </a:solidFill>
              <a:latin typeface="Trebuchet MS (body)"/>
            </a:endParaRPr>
          </a:p>
          <a:p>
            <a:pPr marL="800100" lvl="1" indent="-342900">
              <a:buFont typeface="Arial" pitchFamily="34" charset="0"/>
              <a:buChar char="•"/>
            </a:pPr>
            <a:r>
              <a:rPr lang="en-US" dirty="0" smtClean="0">
                <a:solidFill>
                  <a:schemeClr val="tx1"/>
                </a:solidFill>
                <a:latin typeface="Trebuchet MS (body)"/>
              </a:rPr>
              <a:t>Attachment of explanatory statement is mandatory by all companies. It has to provide detailed information including disclosure of interest. (S 102)</a:t>
            </a:r>
          </a:p>
          <a:p>
            <a:pPr marL="800100" lvl="1" indent="-342900">
              <a:buFont typeface="Arial" pitchFamily="34" charset="0"/>
              <a:buChar char="•"/>
            </a:pPr>
            <a:endParaRPr lang="en-US" dirty="0" smtClean="0">
              <a:solidFill>
                <a:schemeClr val="tx1"/>
              </a:solidFill>
              <a:latin typeface="Trebuchet MS (body)"/>
            </a:endParaRPr>
          </a:p>
          <a:p>
            <a:pPr marL="800100" lvl="1" indent="-342900">
              <a:buFont typeface="Arial" pitchFamily="34" charset="0"/>
              <a:buChar char="•"/>
            </a:pPr>
            <a:r>
              <a:rPr lang="en-US" dirty="0" smtClean="0">
                <a:solidFill>
                  <a:schemeClr val="tx1"/>
                </a:solidFill>
                <a:latin typeface="Trebuchet MS (body)"/>
              </a:rPr>
              <a:t>Quorum for general meeting: private 2, public company between 5 to 30 depending upon number of shareholders (S 103)</a:t>
            </a:r>
          </a:p>
          <a:p>
            <a:pPr marL="800100" lvl="1" indent="-342900">
              <a:buFont typeface="Arial" pitchFamily="34" charset="0"/>
              <a:buChar char="•"/>
            </a:pPr>
            <a:endParaRPr lang="en-US" dirty="0" smtClean="0">
              <a:solidFill>
                <a:schemeClr val="tx1"/>
              </a:solidFill>
              <a:latin typeface="Trebuchet MS (body)"/>
            </a:endParaRPr>
          </a:p>
          <a:p>
            <a:pPr marL="800100" lvl="1" indent="-342900">
              <a:buFont typeface="Arial" pitchFamily="34" charset="0"/>
              <a:buChar char="•"/>
            </a:pPr>
            <a:r>
              <a:rPr lang="en-US" dirty="0" smtClean="0">
                <a:solidFill>
                  <a:schemeClr val="tx1"/>
                </a:solidFill>
                <a:latin typeface="Trebuchet MS (body)"/>
              </a:rPr>
              <a:t>One person can act as proxy to 50 members only. (S 105)</a:t>
            </a:r>
            <a:endParaRPr lang="en-US" dirty="0">
              <a:solidFill>
                <a:schemeClr val="tx1"/>
              </a:solidFill>
              <a:latin typeface="Trebuchet MS (body)"/>
            </a:endParaRPr>
          </a:p>
        </p:txBody>
      </p:sp>
    </p:spTree>
    <p:extLst>
      <p:ext uri="{BB962C8B-B14F-4D97-AF65-F5344CB8AC3E}">
        <p14:creationId xmlns="" xmlns:p14="http://schemas.microsoft.com/office/powerpoint/2010/main" val="3506479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5" y="475957"/>
            <a:ext cx="8506265" cy="707886"/>
          </a:xfrm>
          <a:prstGeom prst="rect">
            <a:avLst/>
          </a:prstGeom>
          <a:noFill/>
        </p:spPr>
        <p:txBody>
          <a:bodyPr wrap="square" rtlCol="0">
            <a:spAutoFit/>
          </a:bodyPr>
          <a:lstStyle/>
          <a:p>
            <a:r>
              <a:rPr lang="en-US" sz="4000" dirty="0" smtClean="0">
                <a:solidFill>
                  <a:schemeClr val="tx1"/>
                </a:solidFill>
                <a:latin typeface="Trebuchet MS" pitchFamily="34" charset="0"/>
              </a:rPr>
              <a:t>Management &amp; Administration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85335" y="1447800"/>
            <a:ext cx="8001000" cy="3970318"/>
          </a:xfrm>
          <a:prstGeom prst="rect">
            <a:avLst/>
          </a:prstGeom>
          <a:noFill/>
        </p:spPr>
        <p:txBody>
          <a:bodyPr wrap="square" rtlCol="0">
            <a:spAutoFit/>
          </a:bodyPr>
          <a:lstStyle/>
          <a:p>
            <a:pPr marL="342900" lvl="1" indent="-342900">
              <a:buFont typeface="Wingdings" pitchFamily="2" charset="2"/>
              <a:buChar char="Ø"/>
            </a:pPr>
            <a:r>
              <a:rPr lang="en-US" dirty="0" smtClean="0">
                <a:solidFill>
                  <a:schemeClr val="tx1"/>
                </a:solidFill>
                <a:latin typeface="Trebuchet MS (body)"/>
              </a:rPr>
              <a:t>Every listed company shall prepare a report on each AGM including confirmation that meeting was convened held &amp; conducted as per provisions of the Act &amp; the Rules, such report is required to be filed with the ROC within 30 days. (Sec 121)</a:t>
            </a:r>
          </a:p>
          <a:p>
            <a:pPr marL="0" lvl="1"/>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Members holding 10% or more voting powers or holding paid-up share capital of 5 </a:t>
            </a:r>
            <a:r>
              <a:rPr lang="en-US" dirty="0" err="1" smtClean="0">
                <a:solidFill>
                  <a:schemeClr val="tx1"/>
                </a:solidFill>
                <a:latin typeface="Trebuchet MS (body)"/>
              </a:rPr>
              <a:t>lacs</a:t>
            </a:r>
            <a:r>
              <a:rPr lang="en-US" dirty="0" smtClean="0">
                <a:solidFill>
                  <a:schemeClr val="tx1"/>
                </a:solidFill>
                <a:latin typeface="Trebuchet MS (body)"/>
              </a:rPr>
              <a:t> or more can demand poll. </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Postal ballot is now applicable to all companies for specified businesses.</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Electronic voting is permitted.</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Members holding 1% or more voting power or holding paid-up capital of 5 </a:t>
            </a:r>
            <a:r>
              <a:rPr lang="en-US" dirty="0" err="1" smtClean="0">
                <a:solidFill>
                  <a:schemeClr val="tx1"/>
                </a:solidFill>
                <a:latin typeface="Trebuchet MS (body)"/>
              </a:rPr>
              <a:t>lacs</a:t>
            </a:r>
            <a:r>
              <a:rPr lang="en-US" dirty="0" smtClean="0">
                <a:solidFill>
                  <a:schemeClr val="tx1"/>
                </a:solidFill>
                <a:latin typeface="Trebuchet MS (body)"/>
              </a:rPr>
              <a:t> or more can move a resolution in the general meeting.</a:t>
            </a:r>
          </a:p>
        </p:txBody>
      </p:sp>
    </p:spTree>
    <p:extLst>
      <p:ext uri="{BB962C8B-B14F-4D97-AF65-F5344CB8AC3E}">
        <p14:creationId xmlns="" xmlns:p14="http://schemas.microsoft.com/office/powerpoint/2010/main" val="20896144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1200329"/>
          </a:xfrm>
          <a:prstGeom prst="rect">
            <a:avLst/>
          </a:prstGeom>
          <a:noFill/>
        </p:spPr>
        <p:txBody>
          <a:bodyPr wrap="square" rtlCol="0">
            <a:spAutoFit/>
          </a:bodyPr>
          <a:lstStyle/>
          <a:p>
            <a:r>
              <a:rPr lang="en-US" sz="3600" dirty="0" smtClean="0">
                <a:solidFill>
                  <a:schemeClr val="tx1"/>
                </a:solidFill>
                <a:latin typeface="Trebuchet MS" pitchFamily="34" charset="0"/>
              </a:rPr>
              <a:t>Additional Disclosures in Annual Return - Sec 92</a:t>
            </a:r>
            <a:endParaRPr lang="en-US" sz="3600" dirty="0">
              <a:latin typeface="Trebuchet MS" pitchFamily="34" charset="0"/>
            </a:endParaRPr>
          </a:p>
        </p:txBody>
      </p:sp>
      <p:sp>
        <p:nvSpPr>
          <p:cNvPr id="6" name="TextBox 5"/>
          <p:cNvSpPr txBox="1"/>
          <p:nvPr/>
        </p:nvSpPr>
        <p:spPr>
          <a:xfrm>
            <a:off x="485334" y="1676286"/>
            <a:ext cx="8201465" cy="4801314"/>
          </a:xfrm>
          <a:prstGeom prst="rect">
            <a:avLst/>
          </a:prstGeom>
          <a:noFill/>
        </p:spPr>
        <p:txBody>
          <a:bodyPr wrap="square" rtlCol="0">
            <a:spAutoFit/>
          </a:bodyPr>
          <a:lstStyle/>
          <a:p>
            <a:pPr marL="285750" lvl="0" indent="-285750">
              <a:buFont typeface="Wingdings" pitchFamily="2" charset="2"/>
              <a:buChar char="Ø"/>
            </a:pPr>
            <a:r>
              <a:rPr lang="en-IN" dirty="0" smtClean="0">
                <a:solidFill>
                  <a:schemeClr val="tx1"/>
                </a:solidFill>
                <a:latin typeface="Trebuchet MS (body)"/>
              </a:rPr>
              <a:t>Particulars of Holding, Subsidiaries, Associate Companies</a:t>
            </a:r>
          </a:p>
          <a:p>
            <a:pPr marL="285750" indent="-285750">
              <a:buFont typeface="Wingdings" pitchFamily="2" charset="2"/>
              <a:buChar char="Ø"/>
            </a:pPr>
            <a:r>
              <a:rPr lang="en-US" dirty="0" smtClean="0">
                <a:solidFill>
                  <a:schemeClr val="tx1"/>
                </a:solidFill>
                <a:latin typeface="Trebuchet MS (body)"/>
              </a:rPr>
              <a:t>Particulars of promoters, directors, KMP along with changes </a:t>
            </a:r>
          </a:p>
          <a:p>
            <a:pPr marL="285750" lvl="0" indent="-285750">
              <a:buFont typeface="Wingdings" pitchFamily="2" charset="2"/>
              <a:buChar char="Ø"/>
            </a:pPr>
            <a:r>
              <a:rPr lang="en-IN" dirty="0" smtClean="0">
                <a:solidFill>
                  <a:schemeClr val="tx1"/>
                </a:solidFill>
                <a:latin typeface="Trebuchet MS (body)"/>
              </a:rPr>
              <a:t>Meetings of members or a class thereof, Board &amp; its various committees along with attendance details;</a:t>
            </a:r>
            <a:endParaRPr lang="en-US" dirty="0" smtClean="0">
              <a:solidFill>
                <a:schemeClr val="tx1"/>
              </a:solidFill>
              <a:latin typeface="Trebuchet MS (body)"/>
            </a:endParaRPr>
          </a:p>
          <a:p>
            <a:pPr marL="285750" indent="-285750">
              <a:buFont typeface="Wingdings" pitchFamily="2" charset="2"/>
              <a:buChar char="Ø"/>
            </a:pPr>
            <a:r>
              <a:rPr lang="en-IN" dirty="0" smtClean="0">
                <a:solidFill>
                  <a:schemeClr val="tx1"/>
                </a:solidFill>
                <a:latin typeface="Trebuchet MS (body)"/>
              </a:rPr>
              <a:t>Remuneration of directors and KMP;</a:t>
            </a:r>
            <a:endParaRPr lang="en-US" dirty="0" smtClean="0">
              <a:solidFill>
                <a:schemeClr val="tx1"/>
              </a:solidFill>
              <a:latin typeface="Trebuchet MS (body)"/>
            </a:endParaRPr>
          </a:p>
          <a:p>
            <a:pPr marL="285750" lvl="0" indent="-285750">
              <a:buFont typeface="Wingdings" pitchFamily="2" charset="2"/>
              <a:buChar char="Ø"/>
            </a:pPr>
            <a:r>
              <a:rPr lang="en-IN" dirty="0" smtClean="0">
                <a:solidFill>
                  <a:schemeClr val="tx1"/>
                </a:solidFill>
                <a:latin typeface="Trebuchet MS (body)"/>
              </a:rPr>
              <a:t>Penalty or punishment imposed on the company, its directors or officers &amp; details of compounding of offences &amp; appeals made against such penalty or punishment;</a:t>
            </a:r>
            <a:endParaRPr lang="en-US" dirty="0" smtClean="0">
              <a:solidFill>
                <a:schemeClr val="tx1"/>
              </a:solidFill>
              <a:latin typeface="Trebuchet MS (body)"/>
            </a:endParaRPr>
          </a:p>
          <a:p>
            <a:pPr marL="285750" indent="-285750">
              <a:buFont typeface="Wingdings" pitchFamily="2" charset="2"/>
              <a:buChar char="Ø"/>
            </a:pPr>
            <a:r>
              <a:rPr lang="en-IN" dirty="0" smtClean="0">
                <a:solidFill>
                  <a:schemeClr val="tx1"/>
                </a:solidFill>
                <a:latin typeface="Trebuchet MS (body)"/>
              </a:rPr>
              <a:t>Matters relating to certification of compliances, disclosures as may be prescribed; </a:t>
            </a:r>
          </a:p>
          <a:p>
            <a:pPr marL="285750" indent="-285750">
              <a:buFont typeface="Wingdings" pitchFamily="2" charset="2"/>
              <a:buChar char="Ø"/>
            </a:pPr>
            <a:r>
              <a:rPr lang="en-IN" dirty="0" smtClean="0">
                <a:solidFill>
                  <a:schemeClr val="tx1"/>
                </a:solidFill>
                <a:latin typeface="Trebuchet MS (body)"/>
              </a:rPr>
              <a:t>Details in respect of shares held by or on behalf of the Foreign Institutional Investors indicating their names, addresses, countries of incorporation, registration and percentage of shareholding held by them.</a:t>
            </a:r>
          </a:p>
          <a:p>
            <a:pPr marL="342900" lvl="1" indent="-342900">
              <a:buFont typeface="Wingdings" pitchFamily="2" charset="2"/>
              <a:buChar char="Ø"/>
            </a:pPr>
            <a:r>
              <a:rPr lang="en-US" dirty="0" smtClean="0">
                <a:solidFill>
                  <a:schemeClr val="tx1"/>
                </a:solidFill>
                <a:latin typeface="Trebuchet MS (body)"/>
              </a:rPr>
              <a:t>Every listed company shall file a return in the prescribed form with the Registrar with respect to change in the number of shares held by promoters &amp; top 10 shareholders of such company, within 15 days of such change. (Sec 93)</a:t>
            </a:r>
          </a:p>
        </p:txBody>
      </p:sp>
    </p:spTree>
    <p:extLst>
      <p:ext uri="{BB962C8B-B14F-4D97-AF65-F5344CB8AC3E}">
        <p14:creationId xmlns="" xmlns:p14="http://schemas.microsoft.com/office/powerpoint/2010/main" val="428953423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707886"/>
          </a:xfrm>
          <a:prstGeom prst="rect">
            <a:avLst/>
          </a:prstGeom>
          <a:noFill/>
        </p:spPr>
        <p:txBody>
          <a:bodyPr wrap="square" rtlCol="0">
            <a:spAutoFit/>
          </a:bodyPr>
          <a:lstStyle/>
          <a:p>
            <a:r>
              <a:rPr lang="en-US" sz="4000" dirty="0" smtClean="0">
                <a:solidFill>
                  <a:schemeClr val="tx1"/>
                </a:solidFill>
                <a:latin typeface="Trebuchet MS" pitchFamily="34" charset="0"/>
              </a:rPr>
              <a:t>Directors</a:t>
            </a:r>
            <a:endParaRPr lang="en-US" sz="4000" dirty="0">
              <a:latin typeface="Trebuchet MS" pitchFamily="34" charset="0"/>
            </a:endParaRPr>
          </a:p>
        </p:txBody>
      </p:sp>
      <p:sp>
        <p:nvSpPr>
          <p:cNvPr id="6" name="TextBox 5"/>
          <p:cNvSpPr txBox="1"/>
          <p:nvPr/>
        </p:nvSpPr>
        <p:spPr>
          <a:xfrm>
            <a:off x="485334" y="1371600"/>
            <a:ext cx="8201465"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Responsibility based types of Directors created – MD/WTD, NON ED, Nominee, Independent, Small Shareholder</a:t>
            </a:r>
          </a:p>
          <a:p>
            <a:pPr marL="285750" indent="-285750">
              <a:buFont typeface="Wingdings" pitchFamily="2" charset="2"/>
              <a:buChar char="Ø"/>
            </a:pPr>
            <a:r>
              <a:rPr lang="en-US" dirty="0" smtClean="0">
                <a:solidFill>
                  <a:schemeClr val="tx1"/>
                </a:solidFill>
                <a:latin typeface="Trebuchet MS (body)"/>
              </a:rPr>
              <a:t>Maximum number of directors per company increased to 15. (Sec 149(1) (b)).</a:t>
            </a:r>
          </a:p>
          <a:p>
            <a:pPr marL="285750" indent="-285750">
              <a:buFont typeface="Wingdings" pitchFamily="2" charset="2"/>
              <a:buChar char="Ø"/>
            </a:pPr>
            <a:r>
              <a:rPr lang="en-US" dirty="0" smtClean="0">
                <a:solidFill>
                  <a:schemeClr val="tx1"/>
                </a:solidFill>
                <a:latin typeface="Trebuchet MS (body)"/>
              </a:rPr>
              <a:t>Maximum no of Directorship per person including alternate is 20. (Maximum 10 Public companies)</a:t>
            </a:r>
          </a:p>
          <a:p>
            <a:pPr marL="285750" lvl="0" indent="-285750">
              <a:buFont typeface="Wingdings" pitchFamily="2" charset="2"/>
              <a:buChar char="Ø"/>
            </a:pPr>
            <a:r>
              <a:rPr lang="en-US" dirty="0" smtClean="0">
                <a:solidFill>
                  <a:schemeClr val="tx1"/>
                </a:solidFill>
                <a:latin typeface="Trebuchet MS (body)"/>
              </a:rPr>
              <a:t>Listed &amp; other company having paid up capital more than 100 Cr to appoint </a:t>
            </a:r>
            <a:r>
              <a:rPr lang="en-US" dirty="0" err="1" smtClean="0">
                <a:solidFill>
                  <a:schemeClr val="tx1"/>
                </a:solidFill>
                <a:latin typeface="Trebuchet MS (body)"/>
              </a:rPr>
              <a:t>atleast</a:t>
            </a:r>
            <a:r>
              <a:rPr lang="en-US" dirty="0" smtClean="0">
                <a:solidFill>
                  <a:schemeClr val="tx1"/>
                </a:solidFill>
                <a:latin typeface="Trebuchet MS (body)"/>
              </a:rPr>
              <a:t> 1 women director (Proviso to Sec 149(1) &amp; R 11.1).</a:t>
            </a:r>
          </a:p>
          <a:p>
            <a:pPr marL="285750" lvl="0" indent="-285750">
              <a:buFont typeface="Wingdings" pitchFamily="2" charset="2"/>
              <a:buChar char="Ø"/>
            </a:pPr>
            <a:r>
              <a:rPr lang="en-US" dirty="0" smtClean="0">
                <a:solidFill>
                  <a:schemeClr val="tx1"/>
                </a:solidFill>
                <a:latin typeface="Trebuchet MS (body)"/>
              </a:rPr>
              <a:t>Listed co may </a:t>
            </a:r>
            <a:r>
              <a:rPr lang="en-US" i="1" dirty="0" err="1" smtClean="0">
                <a:solidFill>
                  <a:schemeClr val="tx1"/>
                </a:solidFill>
                <a:latin typeface="Trebuchet MS (body)"/>
              </a:rPr>
              <a:t>suo</a:t>
            </a:r>
            <a:r>
              <a:rPr lang="en-US" i="1" dirty="0" smtClean="0">
                <a:solidFill>
                  <a:schemeClr val="tx1"/>
                </a:solidFill>
                <a:latin typeface="Trebuchet MS (body)"/>
              </a:rPr>
              <a:t> </a:t>
            </a:r>
            <a:r>
              <a:rPr lang="en-US" i="1" dirty="0" err="1" smtClean="0">
                <a:solidFill>
                  <a:schemeClr val="tx1"/>
                </a:solidFill>
                <a:latin typeface="Trebuchet MS (body)"/>
              </a:rPr>
              <a:t>moto</a:t>
            </a:r>
            <a:r>
              <a:rPr lang="en-US" i="1" dirty="0" smtClean="0">
                <a:solidFill>
                  <a:schemeClr val="tx1"/>
                </a:solidFill>
                <a:latin typeface="Trebuchet MS (body)"/>
              </a:rPr>
              <a:t> </a:t>
            </a:r>
            <a:r>
              <a:rPr lang="en-US" dirty="0" smtClean="0">
                <a:solidFill>
                  <a:schemeClr val="tx1"/>
                </a:solidFill>
                <a:latin typeface="Trebuchet MS (body)"/>
              </a:rPr>
              <a:t>or on application by small shareholder to elect 1 small share holder director. Who will be Independent Director (Sec 151 R 11.5)</a:t>
            </a:r>
          </a:p>
          <a:p>
            <a:pPr marL="285750" lvl="0" indent="-285750">
              <a:buFont typeface="Wingdings" pitchFamily="2" charset="2"/>
              <a:buChar char="Ø"/>
            </a:pPr>
            <a:r>
              <a:rPr lang="en-US" dirty="0" smtClean="0">
                <a:solidFill>
                  <a:schemeClr val="tx1"/>
                </a:solidFill>
                <a:latin typeface="Trebuchet MS (body)"/>
              </a:rPr>
              <a:t>Every Company shall have at least 1  director </a:t>
            </a:r>
            <a:r>
              <a:rPr lang="en-US" b="1" dirty="0" smtClean="0">
                <a:solidFill>
                  <a:schemeClr val="tx1"/>
                </a:solidFill>
                <a:latin typeface="Trebuchet MS (body)"/>
              </a:rPr>
              <a:t>who has stayed in India </a:t>
            </a:r>
            <a:r>
              <a:rPr lang="en-US" dirty="0" smtClean="0">
                <a:solidFill>
                  <a:schemeClr val="tx1"/>
                </a:solidFill>
                <a:latin typeface="Trebuchet MS (body)"/>
              </a:rPr>
              <a:t>for a total period of not less than 182 days in the </a:t>
            </a:r>
            <a:r>
              <a:rPr lang="en-US" b="1" dirty="0" smtClean="0">
                <a:solidFill>
                  <a:schemeClr val="tx1"/>
                </a:solidFill>
                <a:latin typeface="Trebuchet MS (body)"/>
              </a:rPr>
              <a:t>previous calendar year</a:t>
            </a:r>
            <a:r>
              <a:rPr lang="en-US" dirty="0" smtClean="0">
                <a:solidFill>
                  <a:schemeClr val="tx1"/>
                </a:solidFill>
                <a:latin typeface="Trebuchet MS (body)"/>
              </a:rPr>
              <a:t>. (Sec 149(3))</a:t>
            </a:r>
          </a:p>
          <a:p>
            <a:pPr marL="285750" lvl="0" indent="-285750">
              <a:buFont typeface="Wingdings" pitchFamily="2" charset="2"/>
              <a:buChar char="Ø"/>
            </a:pPr>
            <a:r>
              <a:rPr lang="en-US" dirty="0" smtClean="0">
                <a:solidFill>
                  <a:schemeClr val="tx1"/>
                </a:solidFill>
                <a:latin typeface="Trebuchet MS (body)"/>
              </a:rPr>
              <a:t>Candidature for Directorship, deposit of </a:t>
            </a:r>
            <a:r>
              <a:rPr lang="en-US" dirty="0" err="1" smtClean="0">
                <a:solidFill>
                  <a:schemeClr val="tx1"/>
                </a:solidFill>
                <a:latin typeface="Trebuchet MS (body)"/>
              </a:rPr>
              <a:t>Rs</a:t>
            </a:r>
            <a:r>
              <a:rPr lang="en-US" dirty="0" smtClean="0">
                <a:solidFill>
                  <a:schemeClr val="tx1"/>
                </a:solidFill>
                <a:latin typeface="Trebuchet MS (body)"/>
              </a:rPr>
              <a:t>. 1 lac prescribed. (S 160) corresponding to section 257. Applicable to private also</a:t>
            </a:r>
          </a:p>
        </p:txBody>
      </p:sp>
    </p:spTree>
    <p:extLst>
      <p:ext uri="{BB962C8B-B14F-4D97-AF65-F5344CB8AC3E}">
        <p14:creationId xmlns="" xmlns:p14="http://schemas.microsoft.com/office/powerpoint/2010/main" val="2426098748"/>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707886"/>
          </a:xfrm>
          <a:prstGeom prst="rect">
            <a:avLst/>
          </a:prstGeom>
          <a:noFill/>
        </p:spPr>
        <p:txBody>
          <a:bodyPr wrap="square" rtlCol="0">
            <a:spAutoFit/>
          </a:bodyPr>
          <a:lstStyle/>
          <a:p>
            <a:r>
              <a:rPr lang="en-US" sz="4000" dirty="0" smtClean="0">
                <a:solidFill>
                  <a:schemeClr val="tx1"/>
                </a:solidFill>
                <a:latin typeface="Trebuchet MS" pitchFamily="34" charset="0"/>
              </a:rPr>
              <a:t>Directors</a:t>
            </a:r>
            <a:r>
              <a:rPr lang="en-US" sz="3200" dirty="0" smtClean="0">
                <a:solidFill>
                  <a:schemeClr val="tx1"/>
                </a:solidFill>
                <a:latin typeface="Trebuchet MS" pitchFamily="34" charset="0"/>
              </a:rPr>
              <a:t>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85334" y="1371600"/>
            <a:ext cx="8201465" cy="3693319"/>
          </a:xfrm>
          <a:prstGeom prst="rect">
            <a:avLst/>
          </a:prstGeom>
          <a:noFill/>
        </p:spPr>
        <p:txBody>
          <a:bodyPr wrap="square" rtlCol="0">
            <a:spAutoFit/>
          </a:bodyPr>
          <a:lstStyle/>
          <a:p>
            <a:pPr marL="285750" lvl="0" indent="-285750">
              <a:buFont typeface="Wingdings" pitchFamily="2" charset="2"/>
              <a:buChar char="Ø"/>
            </a:pPr>
            <a:r>
              <a:rPr lang="en-US" dirty="0" smtClean="0">
                <a:solidFill>
                  <a:schemeClr val="tx1"/>
                </a:solidFill>
                <a:latin typeface="Trebuchet MS (body)"/>
              </a:rPr>
              <a:t>Person can be alternate only for 1 Director </a:t>
            </a:r>
          </a:p>
          <a:p>
            <a:pPr marL="285750" lvl="0" indent="-285750">
              <a:buFont typeface="Wingdings" pitchFamily="2" charset="2"/>
              <a:buChar char="Ø"/>
            </a:pPr>
            <a:r>
              <a:rPr lang="en-US" dirty="0" smtClean="0">
                <a:solidFill>
                  <a:schemeClr val="tx1"/>
                </a:solidFill>
                <a:latin typeface="Trebuchet MS (body)"/>
              </a:rPr>
              <a:t>Alternate for independent director shall comply all criteria of independence. (S 161)</a:t>
            </a:r>
          </a:p>
          <a:p>
            <a:pPr marL="285750" indent="-285750">
              <a:buFont typeface="Wingdings" pitchFamily="2" charset="2"/>
              <a:buChar char="Ø"/>
            </a:pPr>
            <a:r>
              <a:rPr lang="en-US" dirty="0" smtClean="0">
                <a:solidFill>
                  <a:schemeClr val="tx1"/>
                </a:solidFill>
                <a:latin typeface="Trebuchet MS (body)"/>
              </a:rPr>
              <a:t>Person who fails to get appointed as Additional Director in general meeting shall not be again appointed as Additional Director. (S 161(1)(a))</a:t>
            </a:r>
          </a:p>
          <a:p>
            <a:pPr marL="285750" indent="-285750">
              <a:buFont typeface="Wingdings" pitchFamily="2" charset="2"/>
              <a:buChar char="Ø"/>
            </a:pPr>
            <a:r>
              <a:rPr lang="en-US" dirty="0" smtClean="0">
                <a:solidFill>
                  <a:schemeClr val="tx1"/>
                </a:solidFill>
                <a:latin typeface="Trebuchet MS (body)"/>
              </a:rPr>
              <a:t>Director who has resigned may file his resignation with ROC in addition to Company filing (Sec 168 &amp; R 11.13)</a:t>
            </a:r>
          </a:p>
          <a:p>
            <a:pPr marL="285750" lvl="0" indent="-285750">
              <a:buFont typeface="Wingdings" pitchFamily="2" charset="2"/>
              <a:buChar char="Ø"/>
            </a:pPr>
            <a:r>
              <a:rPr lang="en-US" dirty="0" smtClean="0">
                <a:solidFill>
                  <a:schemeClr val="tx1"/>
                </a:solidFill>
                <a:latin typeface="Trebuchet MS (body)"/>
              </a:rPr>
              <a:t>All Public </a:t>
            </a:r>
            <a:r>
              <a:rPr lang="en-US" dirty="0" err="1" smtClean="0">
                <a:solidFill>
                  <a:schemeClr val="tx1"/>
                </a:solidFill>
                <a:latin typeface="Trebuchet MS (body)"/>
              </a:rPr>
              <a:t>Co’s</a:t>
            </a:r>
            <a:r>
              <a:rPr lang="en-US" dirty="0" smtClean="0">
                <a:solidFill>
                  <a:schemeClr val="tx1"/>
                </a:solidFill>
                <a:latin typeface="Trebuchet MS (body)"/>
              </a:rPr>
              <a:t> to keep at its registered office all contract of service of MD or WTD or its memorandum (Sec 190)</a:t>
            </a:r>
          </a:p>
          <a:p>
            <a:pPr marL="285750" lvl="0" indent="-285750">
              <a:buFont typeface="Wingdings" pitchFamily="2" charset="2"/>
              <a:buChar char="Ø"/>
            </a:pPr>
            <a:r>
              <a:rPr lang="en-US" dirty="0" smtClean="0">
                <a:solidFill>
                  <a:schemeClr val="tx1"/>
                </a:solidFill>
                <a:latin typeface="Trebuchet MS (body)"/>
              </a:rPr>
              <a:t>Prohibition on Directors – Insider Trading &amp; Forward dealing in securities </a:t>
            </a:r>
          </a:p>
          <a:p>
            <a:pPr marL="285750" indent="-285750">
              <a:buFont typeface="Wingdings" pitchFamily="2" charset="2"/>
              <a:buChar char="Ø"/>
            </a:pPr>
            <a:r>
              <a:rPr lang="en-US" dirty="0" smtClean="0">
                <a:solidFill>
                  <a:schemeClr val="tx1"/>
                </a:solidFill>
                <a:latin typeface="Trebuchet MS (body)"/>
              </a:rPr>
              <a:t>Companies are allowed to make Insurance payment to indemnity its WTD &amp; KMP against any liability in respect of negligence, default etc. This will not be treated as remuneration (Sec 197 (13))</a:t>
            </a:r>
            <a:endParaRPr lang="en-US" dirty="0">
              <a:solidFill>
                <a:schemeClr val="tx1"/>
              </a:solidFill>
              <a:latin typeface="Trebuchet MS (body)"/>
            </a:endParaRPr>
          </a:p>
        </p:txBody>
      </p:sp>
    </p:spTree>
    <p:extLst>
      <p:ext uri="{BB962C8B-B14F-4D97-AF65-F5344CB8AC3E}">
        <p14:creationId xmlns="" xmlns:p14="http://schemas.microsoft.com/office/powerpoint/2010/main" val="2114436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4" y="475957"/>
            <a:ext cx="8201464" cy="707886"/>
          </a:xfrm>
          <a:prstGeom prst="rect">
            <a:avLst/>
          </a:prstGeom>
          <a:noFill/>
        </p:spPr>
        <p:txBody>
          <a:bodyPr wrap="square" rtlCol="0">
            <a:spAutoFit/>
          </a:bodyPr>
          <a:lstStyle/>
          <a:p>
            <a:r>
              <a:rPr lang="en-US" sz="4000" spc="300" dirty="0" smtClean="0">
                <a:latin typeface="Trebuchet MS" pitchFamily="34" charset="0"/>
              </a:rPr>
              <a:t>Independent Director</a:t>
            </a:r>
            <a:endParaRPr lang="en-US" sz="4000" dirty="0">
              <a:latin typeface="Trebuchet MS" pitchFamily="34" charset="0"/>
            </a:endParaRPr>
          </a:p>
        </p:txBody>
      </p:sp>
      <p:sp>
        <p:nvSpPr>
          <p:cNvPr id="2" name="TextBox 1"/>
          <p:cNvSpPr txBox="1"/>
          <p:nvPr/>
        </p:nvSpPr>
        <p:spPr>
          <a:xfrm>
            <a:off x="609600" y="1423419"/>
            <a:ext cx="7848600" cy="313932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Appointment of Independent Directors is mandatory for following companies.</a:t>
            </a:r>
          </a:p>
          <a:p>
            <a:endParaRPr lang="en-US" dirty="0" smtClean="0">
              <a:solidFill>
                <a:schemeClr val="tx1"/>
              </a:solidFill>
              <a:latin typeface="Trebuchet MS (body)"/>
            </a:endParaRPr>
          </a:p>
          <a:p>
            <a:pPr marL="742950" lvl="1" indent="-285750">
              <a:buFont typeface="Arial" pitchFamily="34" charset="0"/>
              <a:buChar char="•"/>
            </a:pPr>
            <a:r>
              <a:rPr lang="en-US" b="0" dirty="0" smtClean="0">
                <a:solidFill>
                  <a:schemeClr val="tx1"/>
                </a:solidFill>
                <a:latin typeface="Trebuchet MS (body)"/>
              </a:rPr>
              <a:t>Every Listed Public Company</a:t>
            </a:r>
          </a:p>
          <a:p>
            <a:pPr marL="742950" lvl="1" indent="-285750">
              <a:buFont typeface="Arial" pitchFamily="34" charset="0"/>
              <a:buChar char="•"/>
            </a:pPr>
            <a:r>
              <a:rPr lang="en-US" dirty="0" smtClean="0">
                <a:latin typeface="Trebuchet MS (body)"/>
              </a:rPr>
              <a:t>Other Public Limited Companies having </a:t>
            </a:r>
            <a:r>
              <a:rPr lang="en-US" dirty="0">
                <a:latin typeface="Trebuchet MS (body)"/>
              </a:rPr>
              <a:t>net worth of 100 Cr/ Paid up capital 100 Cr  or Borrowings &amp; loans etc. exceeding 200 Cr (prescribed in Rule 11.2) </a:t>
            </a:r>
            <a:endParaRPr lang="en-US" b="0" dirty="0" smtClean="0">
              <a:solidFill>
                <a:schemeClr val="tx1"/>
              </a:solidFill>
              <a:latin typeface="Trebuchet MS (body)"/>
            </a:endParaRPr>
          </a:p>
          <a:p>
            <a:pPr marL="285750" indent="-285750">
              <a:buFont typeface="Arial" pitchFamily="34" charset="0"/>
              <a:buChar char="•"/>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Appoint </a:t>
            </a:r>
            <a:r>
              <a:rPr lang="en-US" dirty="0" err="1" smtClean="0">
                <a:solidFill>
                  <a:schemeClr val="tx1"/>
                </a:solidFill>
                <a:latin typeface="Trebuchet MS (body)"/>
              </a:rPr>
              <a:t>atleast</a:t>
            </a:r>
            <a:r>
              <a:rPr lang="en-US" dirty="0" smtClean="0">
                <a:solidFill>
                  <a:schemeClr val="tx1"/>
                </a:solidFill>
                <a:latin typeface="Trebuchet MS (body)"/>
              </a:rPr>
              <a:t> 1/3</a:t>
            </a:r>
            <a:r>
              <a:rPr lang="en-US" baseline="30000" dirty="0" smtClean="0">
                <a:solidFill>
                  <a:schemeClr val="tx1"/>
                </a:solidFill>
                <a:latin typeface="Trebuchet MS (body)"/>
              </a:rPr>
              <a:t>rd</a:t>
            </a:r>
            <a:r>
              <a:rPr lang="en-US" dirty="0" smtClean="0">
                <a:solidFill>
                  <a:schemeClr val="tx1"/>
                </a:solidFill>
                <a:latin typeface="Trebuchet MS (body)"/>
              </a:rPr>
              <a:t> of the total number  of Directors as Independent Directors.</a:t>
            </a:r>
          </a:p>
          <a:p>
            <a:pPr marL="285750" indent="-285750">
              <a:buFont typeface="Arial" pitchFamily="34" charset="0"/>
              <a:buChar char="•"/>
            </a:pPr>
            <a:endParaRPr lang="en-US" dirty="0" smtClean="0">
              <a:solidFill>
                <a:schemeClr val="tx1"/>
              </a:solidFill>
              <a:latin typeface="Trebuchet MS (body)"/>
            </a:endParaRPr>
          </a:p>
        </p:txBody>
      </p:sp>
    </p:spTree>
    <p:extLst>
      <p:ext uri="{BB962C8B-B14F-4D97-AF65-F5344CB8AC3E}">
        <p14:creationId xmlns="" xmlns:p14="http://schemas.microsoft.com/office/powerpoint/2010/main" val="566109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62116" y="457200"/>
            <a:ext cx="8686800" cy="615553"/>
          </a:xfrm>
          <a:prstGeom prst="rect">
            <a:avLst/>
          </a:prstGeom>
          <a:noFill/>
        </p:spPr>
        <p:txBody>
          <a:bodyPr wrap="square" rtlCol="0">
            <a:spAutoFit/>
          </a:bodyPr>
          <a:lstStyle/>
          <a:p>
            <a:r>
              <a:rPr lang="en-US" sz="3400" dirty="0" smtClean="0">
                <a:solidFill>
                  <a:schemeClr val="tx1"/>
                </a:solidFill>
                <a:latin typeface="Trebuchet MS" pitchFamily="34" charset="0"/>
              </a:rPr>
              <a:t>Incorporation &amp; incidental matters</a:t>
            </a:r>
            <a:endParaRPr lang="en-US" sz="2400" dirty="0">
              <a:latin typeface="Trebuchet MS" pitchFamily="34" charset="0"/>
            </a:endParaRPr>
          </a:p>
        </p:txBody>
      </p:sp>
      <p:sp>
        <p:nvSpPr>
          <p:cNvPr id="7" name="TextBox 6"/>
          <p:cNvSpPr txBox="1"/>
          <p:nvPr/>
        </p:nvSpPr>
        <p:spPr>
          <a:xfrm>
            <a:off x="462116" y="1143000"/>
            <a:ext cx="7996084" cy="5355312"/>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rPr>
              <a:t>In case of change in name, along with new name, former name to be painted, affixed, printed for 2 years. (S 12)</a:t>
            </a:r>
          </a:p>
          <a:p>
            <a:pPr marL="285750" indent="-285750">
              <a:lnSpc>
                <a:spcPct val="150000"/>
              </a:lnSpc>
              <a:buFont typeface="Wingdings" pitchFamily="2" charset="2"/>
              <a:buChar char="Ø"/>
            </a:pPr>
            <a:r>
              <a:rPr lang="en-US" dirty="0" smtClean="0">
                <a:solidFill>
                  <a:schemeClr val="tx1"/>
                </a:solidFill>
              </a:rPr>
              <a:t>Purpose for alteration of Object clauses removed.  </a:t>
            </a:r>
          </a:p>
          <a:p>
            <a:pPr marL="285750" indent="-285750">
              <a:lnSpc>
                <a:spcPct val="150000"/>
              </a:lnSpc>
              <a:buFont typeface="Wingdings" pitchFamily="2" charset="2"/>
              <a:buChar char="Ø"/>
            </a:pPr>
            <a:r>
              <a:rPr lang="en-US" dirty="0" smtClean="0">
                <a:solidFill>
                  <a:schemeClr val="tx1"/>
                </a:solidFill>
              </a:rPr>
              <a:t>Listed Companies having unutilized public issue money, has to get approval by special resolution for alteration of object. Dissenting shareholders should be given opportunity to exit. </a:t>
            </a:r>
          </a:p>
          <a:p>
            <a:pPr marL="285750" indent="-285750">
              <a:lnSpc>
                <a:spcPct val="150000"/>
              </a:lnSpc>
              <a:buFont typeface="Wingdings" pitchFamily="2" charset="2"/>
              <a:buChar char="Ø"/>
            </a:pPr>
            <a:r>
              <a:rPr lang="en-US" dirty="0" smtClean="0">
                <a:solidFill>
                  <a:schemeClr val="tx1"/>
                </a:solidFill>
              </a:rPr>
              <a:t>ROC to register object alteration within 30 days (S. 13(9) )</a:t>
            </a:r>
          </a:p>
          <a:p>
            <a:pPr marL="285750" indent="-285750">
              <a:lnSpc>
                <a:spcPct val="150000"/>
              </a:lnSpc>
              <a:buFont typeface="Wingdings" pitchFamily="2" charset="2"/>
              <a:buChar char="Ø"/>
            </a:pPr>
            <a:r>
              <a:rPr lang="en-US" dirty="0" smtClean="0">
                <a:solidFill>
                  <a:schemeClr val="tx1"/>
                </a:solidFill>
              </a:rPr>
              <a:t>No SLP to be filed on conversion of Private Company to Public. (S 13(8) and R 2.28)</a:t>
            </a:r>
          </a:p>
          <a:p>
            <a:pPr marL="285750" indent="-285750">
              <a:lnSpc>
                <a:spcPct val="150000"/>
              </a:lnSpc>
              <a:buFont typeface="Wingdings" pitchFamily="2" charset="2"/>
              <a:buChar char="Ø"/>
            </a:pPr>
            <a:r>
              <a:rPr lang="en-US" dirty="0" smtClean="0">
                <a:solidFill>
                  <a:schemeClr val="tx1"/>
                </a:solidFill>
              </a:rPr>
              <a:t>Sports, education, research, social welfare, protection of environment is added as permitted objects for Charitable Company (S 8(1)(a) ) </a:t>
            </a:r>
          </a:p>
          <a:p>
            <a:pPr marL="285750" indent="-285750">
              <a:lnSpc>
                <a:spcPct val="150000"/>
              </a:lnSpc>
              <a:buFont typeface="Wingdings" pitchFamily="2" charset="2"/>
              <a:buChar char="Ø"/>
            </a:pPr>
            <a:r>
              <a:rPr lang="en-US" dirty="0" smtClean="0">
                <a:solidFill>
                  <a:schemeClr val="tx1"/>
                </a:solidFill>
              </a:rPr>
              <a:t>Alternation of AOA of Charitable Company requires approval of C G (S 8 (4) (ii) )</a:t>
            </a:r>
          </a:p>
          <a:p>
            <a:endParaRPr lang="en-US" dirty="0" smtClean="0">
              <a:solidFill>
                <a:schemeClr val="tx1"/>
              </a:solidFill>
            </a:endParaRPr>
          </a:p>
        </p:txBody>
      </p:sp>
    </p:spTree>
    <p:extLst>
      <p:ext uri="{BB962C8B-B14F-4D97-AF65-F5344CB8AC3E}">
        <p14:creationId xmlns="" xmlns:p14="http://schemas.microsoft.com/office/powerpoint/2010/main" val="1930533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0" y="475957"/>
            <a:ext cx="8534400" cy="1323439"/>
          </a:xfrm>
          <a:prstGeom prst="rect">
            <a:avLst/>
          </a:prstGeom>
          <a:noFill/>
        </p:spPr>
        <p:txBody>
          <a:bodyPr wrap="square" rtlCol="0">
            <a:spAutoFit/>
          </a:bodyPr>
          <a:lstStyle/>
          <a:p>
            <a:r>
              <a:rPr lang="en-US" sz="4000" dirty="0" smtClean="0">
                <a:solidFill>
                  <a:schemeClr val="tx1"/>
                </a:solidFill>
                <a:latin typeface="Trebuchet MS" pitchFamily="34" charset="0"/>
              </a:rPr>
              <a:t>Requisites for being an Independent Director</a:t>
            </a:r>
            <a:endParaRPr lang="en-US" sz="4000" dirty="0">
              <a:latin typeface="Trebuchet MS" pitchFamily="34" charset="0"/>
            </a:endParaRPr>
          </a:p>
        </p:txBody>
      </p:sp>
      <p:sp>
        <p:nvSpPr>
          <p:cNvPr id="2" name="TextBox 1"/>
          <p:cNvSpPr txBox="1"/>
          <p:nvPr/>
        </p:nvSpPr>
        <p:spPr>
          <a:xfrm>
            <a:off x="448992" y="1905000"/>
            <a:ext cx="7972866"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Should be Other than Managing Director or Whole-Time Director ;</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Should </a:t>
            </a:r>
            <a:r>
              <a:rPr lang="en-US" b="1" dirty="0" smtClean="0">
                <a:solidFill>
                  <a:schemeClr val="tx1"/>
                </a:solidFill>
                <a:latin typeface="Trebuchet MS (body)"/>
              </a:rPr>
              <a:t>not be a promoter </a:t>
            </a:r>
            <a:r>
              <a:rPr lang="en-US" dirty="0" smtClean="0">
                <a:solidFill>
                  <a:schemeClr val="tx1"/>
                </a:solidFill>
                <a:latin typeface="Trebuchet MS (body)"/>
              </a:rPr>
              <a:t>of the Company or its holding, subsidiary or associate Company or related to Promoter or Directors</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b="1" dirty="0" smtClean="0">
                <a:solidFill>
                  <a:schemeClr val="tx1"/>
                </a:solidFill>
                <a:latin typeface="Trebuchet MS (body)"/>
              </a:rPr>
              <a:t>not having any pecuniary relation </a:t>
            </a:r>
            <a:r>
              <a:rPr lang="en-US" dirty="0" smtClean="0">
                <a:solidFill>
                  <a:schemeClr val="tx1"/>
                </a:solidFill>
                <a:latin typeface="Trebuchet MS (body)"/>
              </a:rPr>
              <a:t>with the company, its holding ,  subsidiary or associate Company, or their Promoters, or Directors, during the 2  immediately preceding financial years  or during the current financial year;</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b="1" dirty="0" smtClean="0">
                <a:solidFill>
                  <a:schemeClr val="tx1"/>
                </a:solidFill>
                <a:latin typeface="Trebuchet MS (body)"/>
              </a:rPr>
              <a:t>None of the relatives </a:t>
            </a:r>
            <a:r>
              <a:rPr lang="en-US" dirty="0" smtClean="0">
                <a:solidFill>
                  <a:schemeClr val="tx1"/>
                </a:solidFill>
                <a:latin typeface="Trebuchet MS (body)"/>
              </a:rPr>
              <a:t>of such person must have </a:t>
            </a:r>
            <a:r>
              <a:rPr lang="en-US" b="1" dirty="0" smtClean="0">
                <a:solidFill>
                  <a:schemeClr val="tx1"/>
                </a:solidFill>
                <a:latin typeface="Trebuchet MS (body)"/>
              </a:rPr>
              <a:t>pecuniary relationship </a:t>
            </a:r>
            <a:r>
              <a:rPr lang="en-US" dirty="0" smtClean="0">
                <a:solidFill>
                  <a:schemeClr val="tx1"/>
                </a:solidFill>
                <a:latin typeface="Trebuchet MS (body)"/>
              </a:rPr>
              <a:t>or transaction with the Company </a:t>
            </a:r>
            <a:r>
              <a:rPr lang="en-US" dirty="0" err="1" smtClean="0">
                <a:solidFill>
                  <a:schemeClr val="tx1"/>
                </a:solidFill>
                <a:latin typeface="Trebuchet MS (body)"/>
              </a:rPr>
              <a:t>etc</a:t>
            </a:r>
            <a:r>
              <a:rPr lang="en-US" dirty="0" smtClean="0">
                <a:solidFill>
                  <a:schemeClr val="tx1"/>
                </a:solidFill>
                <a:latin typeface="Trebuchet MS (body)"/>
              </a:rPr>
              <a:t> amounting to 2% or more of its gross turnover or total income or Rs.50,00,000/- or such higher amount as may be prescribed, whichever is lower, during the two immediately preceding financial years  or during the current financial year ;</a:t>
            </a:r>
          </a:p>
          <a:p>
            <a:endParaRPr lang="en-US" dirty="0">
              <a:solidFill>
                <a:schemeClr val="tx1"/>
              </a:solidFill>
              <a:latin typeface="Trebuchet MS (body)"/>
            </a:endParaRPr>
          </a:p>
        </p:txBody>
      </p:sp>
    </p:spTree>
    <p:extLst>
      <p:ext uri="{BB962C8B-B14F-4D97-AF65-F5344CB8AC3E}">
        <p14:creationId xmlns="" xmlns:p14="http://schemas.microsoft.com/office/powerpoint/2010/main" val="3682688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304800" y="475957"/>
            <a:ext cx="8534400" cy="707886"/>
          </a:xfrm>
          <a:prstGeom prst="rect">
            <a:avLst/>
          </a:prstGeom>
          <a:noFill/>
        </p:spPr>
        <p:txBody>
          <a:bodyPr wrap="square" rtlCol="0">
            <a:spAutoFit/>
          </a:bodyPr>
          <a:lstStyle/>
          <a:p>
            <a:r>
              <a:rPr lang="en-US" sz="4000" dirty="0" smtClean="0">
                <a:solidFill>
                  <a:schemeClr val="tx1"/>
                </a:solidFill>
                <a:latin typeface="Trebuchet MS" pitchFamily="34" charset="0"/>
              </a:rPr>
              <a:t>Requisites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2" name="TextBox 1"/>
          <p:cNvSpPr txBox="1"/>
          <p:nvPr/>
        </p:nvSpPr>
        <p:spPr>
          <a:xfrm>
            <a:off x="448992" y="1447800"/>
            <a:ext cx="7972866" cy="313932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Further it has to be ensured that neither himself nor any of his relatives in any of the 3 financial year immediately preceding the financial year -</a:t>
            </a:r>
          </a:p>
          <a:p>
            <a:pPr marL="742950" lvl="1" indent="-285750">
              <a:buFont typeface="Arial" pitchFamily="34" charset="0"/>
              <a:buChar char="•"/>
            </a:pPr>
            <a:r>
              <a:rPr lang="en-US" dirty="0" smtClean="0">
                <a:solidFill>
                  <a:schemeClr val="tx1"/>
                </a:solidFill>
                <a:latin typeface="Trebuchet MS (body)"/>
              </a:rPr>
              <a:t>holds or has held the position of a Key Managerial Personnel or is or had been employee of the Company  </a:t>
            </a:r>
            <a:r>
              <a:rPr lang="en-US" dirty="0" err="1" smtClean="0">
                <a:solidFill>
                  <a:schemeClr val="tx1"/>
                </a:solidFill>
                <a:latin typeface="Trebuchet MS (body)"/>
              </a:rPr>
              <a:t>etc</a:t>
            </a:r>
            <a:r>
              <a:rPr lang="en-US" dirty="0" smtClean="0">
                <a:solidFill>
                  <a:schemeClr val="tx1"/>
                </a:solidFill>
                <a:latin typeface="Trebuchet MS (body)"/>
              </a:rPr>
              <a:t>;</a:t>
            </a:r>
          </a:p>
          <a:p>
            <a:pPr marL="742950" lvl="1" indent="-285750">
              <a:buFont typeface="Arial" pitchFamily="34" charset="0"/>
              <a:buChar char="•"/>
            </a:pPr>
            <a:r>
              <a:rPr lang="en-US" dirty="0" smtClean="0">
                <a:solidFill>
                  <a:schemeClr val="tx1"/>
                </a:solidFill>
                <a:latin typeface="Trebuchet MS (body)"/>
              </a:rPr>
              <a:t>is or has been an employee or proprietor or a partner of –</a:t>
            </a:r>
          </a:p>
          <a:p>
            <a:pPr marL="1257300" lvl="2" indent="-342900">
              <a:buFont typeface="+mj-lt"/>
              <a:buAutoNum type="alphaLcPeriod"/>
            </a:pPr>
            <a:r>
              <a:rPr lang="en-US" dirty="0" smtClean="0">
                <a:solidFill>
                  <a:schemeClr val="tx1"/>
                </a:solidFill>
                <a:latin typeface="Trebuchet MS (body)"/>
              </a:rPr>
              <a:t>A firm of auditors or Company Secretaries in Practice or Cost Auditors of the Company  </a:t>
            </a:r>
            <a:r>
              <a:rPr lang="en-US" dirty="0" err="1" smtClean="0">
                <a:solidFill>
                  <a:schemeClr val="tx1"/>
                </a:solidFill>
                <a:latin typeface="Trebuchet MS (body)"/>
              </a:rPr>
              <a:t>etc</a:t>
            </a:r>
            <a:r>
              <a:rPr lang="en-US" dirty="0" smtClean="0">
                <a:solidFill>
                  <a:schemeClr val="tx1"/>
                </a:solidFill>
                <a:latin typeface="Trebuchet MS (body)"/>
              </a:rPr>
              <a:t>; or </a:t>
            </a:r>
          </a:p>
          <a:p>
            <a:pPr marL="1257300" lvl="2" indent="-342900">
              <a:buFont typeface="+mj-lt"/>
              <a:buAutoNum type="alphaLcPeriod"/>
            </a:pPr>
            <a:r>
              <a:rPr lang="en-US" dirty="0" smtClean="0">
                <a:solidFill>
                  <a:schemeClr val="tx1"/>
                </a:solidFill>
                <a:latin typeface="Trebuchet MS (body)"/>
              </a:rPr>
              <a:t>Any legal or consulting firm that has or had any transaction  with the Company  etc. amounting to two percent or more of its gross turnover of such firm</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3870182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600" y="475957"/>
            <a:ext cx="7812258" cy="1323439"/>
          </a:xfrm>
          <a:prstGeom prst="rect">
            <a:avLst/>
          </a:prstGeom>
          <a:noFill/>
        </p:spPr>
        <p:txBody>
          <a:bodyPr wrap="square" rtlCol="0">
            <a:spAutoFit/>
          </a:bodyPr>
          <a:lstStyle/>
          <a:p>
            <a:r>
              <a:rPr lang="en-US" sz="4000" dirty="0" smtClean="0">
                <a:solidFill>
                  <a:schemeClr val="tx1"/>
                </a:solidFill>
                <a:latin typeface="Trebuchet MS" pitchFamily="34" charset="0"/>
              </a:rPr>
              <a:t>Appointment of Independent Director</a:t>
            </a:r>
            <a:endParaRPr lang="en-US" sz="4000" dirty="0">
              <a:latin typeface="Trebuchet MS" pitchFamily="34" charset="0"/>
            </a:endParaRPr>
          </a:p>
        </p:txBody>
      </p:sp>
      <p:sp>
        <p:nvSpPr>
          <p:cNvPr id="2" name="TextBox 1"/>
          <p:cNvSpPr txBox="1"/>
          <p:nvPr/>
        </p:nvSpPr>
        <p:spPr>
          <a:xfrm>
            <a:off x="467749" y="1812291"/>
            <a:ext cx="7972866" cy="3693319"/>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Independent Director may be </a:t>
            </a:r>
            <a:r>
              <a:rPr lang="en-US" b="1" dirty="0" smtClean="0">
                <a:solidFill>
                  <a:schemeClr val="tx1"/>
                </a:solidFill>
                <a:latin typeface="Trebuchet MS (body)"/>
              </a:rPr>
              <a:t>selected from a data bank </a:t>
            </a:r>
            <a:r>
              <a:rPr lang="en-US" dirty="0" smtClean="0">
                <a:solidFill>
                  <a:schemeClr val="tx1"/>
                </a:solidFill>
                <a:latin typeface="Trebuchet MS (body)"/>
              </a:rPr>
              <a:t>maintained by any Body, Institute or Association. (R 11.4)</a:t>
            </a:r>
          </a:p>
          <a:p>
            <a:pPr marL="285750" indent="-285750">
              <a:buFont typeface="Wingdings" pitchFamily="2" charset="2"/>
              <a:buChar char="Ø"/>
            </a:pPr>
            <a:r>
              <a:rPr lang="en-US" dirty="0" smtClean="0">
                <a:solidFill>
                  <a:schemeClr val="tx1"/>
                </a:solidFill>
                <a:latin typeface="Trebuchet MS (body)"/>
              </a:rPr>
              <a:t>The appointment of Independent Director to be </a:t>
            </a:r>
            <a:r>
              <a:rPr lang="en-US" b="1" dirty="0" smtClean="0">
                <a:solidFill>
                  <a:schemeClr val="tx1"/>
                </a:solidFill>
                <a:latin typeface="Trebuchet MS (body)"/>
              </a:rPr>
              <a:t>approved by the company in general meeting </a:t>
            </a:r>
            <a:r>
              <a:rPr lang="en-US" dirty="0" smtClean="0">
                <a:solidFill>
                  <a:schemeClr val="tx1"/>
                </a:solidFill>
                <a:latin typeface="Trebuchet MS (body)"/>
              </a:rPr>
              <a:t>and the </a:t>
            </a:r>
            <a:r>
              <a:rPr lang="en-US" b="1" dirty="0" smtClean="0">
                <a:solidFill>
                  <a:schemeClr val="tx1"/>
                </a:solidFill>
                <a:latin typeface="Trebuchet MS (body)"/>
              </a:rPr>
              <a:t>explanatory statement</a:t>
            </a:r>
            <a:r>
              <a:rPr lang="en-US" dirty="0" smtClean="0">
                <a:solidFill>
                  <a:schemeClr val="tx1"/>
                </a:solidFill>
                <a:latin typeface="Trebuchet MS (body)"/>
              </a:rPr>
              <a:t> of notice to indicate the </a:t>
            </a:r>
            <a:r>
              <a:rPr lang="en-US" b="1" dirty="0" smtClean="0">
                <a:solidFill>
                  <a:schemeClr val="tx1"/>
                </a:solidFill>
                <a:latin typeface="Trebuchet MS (body)"/>
              </a:rPr>
              <a:t>justification for choosing </a:t>
            </a:r>
            <a:r>
              <a:rPr lang="en-US" dirty="0" smtClean="0">
                <a:solidFill>
                  <a:schemeClr val="tx1"/>
                </a:solidFill>
                <a:latin typeface="Trebuchet MS (body)"/>
              </a:rPr>
              <a:t>the appointee.  </a:t>
            </a:r>
          </a:p>
          <a:p>
            <a:pPr marL="285750" indent="-285750">
              <a:buFont typeface="Wingdings" pitchFamily="2" charset="2"/>
              <a:buChar char="Ø"/>
            </a:pPr>
            <a:r>
              <a:rPr lang="en-US" dirty="0" smtClean="0">
                <a:solidFill>
                  <a:schemeClr val="tx1"/>
                </a:solidFill>
                <a:latin typeface="Trebuchet MS (body)"/>
              </a:rPr>
              <a:t>Independent Directors to hold office for a </a:t>
            </a:r>
            <a:r>
              <a:rPr lang="en-US" b="1" dirty="0" smtClean="0">
                <a:solidFill>
                  <a:schemeClr val="tx1"/>
                </a:solidFill>
                <a:latin typeface="Trebuchet MS (body)"/>
              </a:rPr>
              <a:t>term </a:t>
            </a:r>
            <a:r>
              <a:rPr lang="en-US" b="1" dirty="0" err="1" smtClean="0">
                <a:solidFill>
                  <a:schemeClr val="tx1"/>
                </a:solidFill>
                <a:latin typeface="Trebuchet MS (body)"/>
              </a:rPr>
              <a:t>upto</a:t>
            </a:r>
            <a:r>
              <a:rPr lang="en-US" b="1" dirty="0" smtClean="0">
                <a:solidFill>
                  <a:schemeClr val="tx1"/>
                </a:solidFill>
                <a:latin typeface="Trebuchet MS (body)"/>
              </a:rPr>
              <a:t>  5 consecutive  years</a:t>
            </a:r>
            <a:r>
              <a:rPr lang="en-US" dirty="0" smtClean="0">
                <a:solidFill>
                  <a:schemeClr val="tx1"/>
                </a:solidFill>
                <a:latin typeface="Trebuchet MS (body)"/>
              </a:rPr>
              <a:t>, but is eligible for </a:t>
            </a:r>
            <a:r>
              <a:rPr lang="en-US" b="1" dirty="0" smtClean="0">
                <a:solidFill>
                  <a:schemeClr val="tx1"/>
                </a:solidFill>
                <a:latin typeface="Trebuchet MS (body)"/>
              </a:rPr>
              <a:t>reappointment on passing of a special </a:t>
            </a:r>
            <a:r>
              <a:rPr lang="en-US" dirty="0" smtClean="0">
                <a:solidFill>
                  <a:schemeClr val="tx1"/>
                </a:solidFill>
                <a:latin typeface="Trebuchet MS (body)"/>
              </a:rPr>
              <a:t>resolution &amp; by making a </a:t>
            </a:r>
            <a:r>
              <a:rPr lang="en-US" b="1" dirty="0" smtClean="0">
                <a:solidFill>
                  <a:schemeClr val="tx1"/>
                </a:solidFill>
                <a:latin typeface="Trebuchet MS (body)"/>
              </a:rPr>
              <a:t>disclosure in the Board’s </a:t>
            </a:r>
            <a:r>
              <a:rPr lang="en-US" dirty="0" smtClean="0">
                <a:solidFill>
                  <a:schemeClr val="tx1"/>
                </a:solidFill>
                <a:latin typeface="Trebuchet MS (body)"/>
              </a:rPr>
              <a:t>report for </a:t>
            </a:r>
            <a:r>
              <a:rPr lang="en-US" b="1" dirty="0" smtClean="0">
                <a:solidFill>
                  <a:schemeClr val="tx1"/>
                </a:solidFill>
                <a:latin typeface="Trebuchet MS (body)"/>
              </a:rPr>
              <a:t>one more term of 5 years</a:t>
            </a:r>
            <a:r>
              <a:rPr lang="en-US" dirty="0" smtClean="0">
                <a:solidFill>
                  <a:schemeClr val="tx1"/>
                </a:solidFill>
                <a:latin typeface="Trebuchet MS (body)"/>
              </a:rPr>
              <a:t>.</a:t>
            </a:r>
          </a:p>
          <a:p>
            <a:pPr marL="285750" indent="-285750">
              <a:buFont typeface="Wingdings" pitchFamily="2" charset="2"/>
              <a:buChar char="Ø"/>
            </a:pPr>
            <a:r>
              <a:rPr lang="en-US" b="1" dirty="0" smtClean="0">
                <a:solidFill>
                  <a:schemeClr val="tx1"/>
                </a:solidFill>
                <a:latin typeface="Trebuchet MS (body)"/>
              </a:rPr>
              <a:t>Thereafter</a:t>
            </a:r>
            <a:r>
              <a:rPr lang="en-US" dirty="0" smtClean="0">
                <a:solidFill>
                  <a:schemeClr val="tx1"/>
                </a:solidFill>
                <a:latin typeface="Trebuchet MS (body)"/>
              </a:rPr>
              <a:t> he has to take a gap of </a:t>
            </a:r>
            <a:r>
              <a:rPr lang="en-US" b="1" dirty="0" smtClean="0">
                <a:solidFill>
                  <a:schemeClr val="tx1"/>
                </a:solidFill>
                <a:latin typeface="Trebuchet MS (body)"/>
              </a:rPr>
              <a:t>3 years . </a:t>
            </a:r>
          </a:p>
          <a:p>
            <a:pPr marL="285750" indent="-285750">
              <a:buFont typeface="Wingdings" pitchFamily="2" charset="2"/>
              <a:buChar char="Ø"/>
            </a:pPr>
            <a:r>
              <a:rPr lang="en-US" dirty="0" smtClean="0">
                <a:solidFill>
                  <a:schemeClr val="tx1"/>
                </a:solidFill>
                <a:latin typeface="Trebuchet MS (body)"/>
              </a:rPr>
              <a:t>The provisions of retirement of directors by </a:t>
            </a:r>
            <a:r>
              <a:rPr lang="en-US" b="1" dirty="0" smtClean="0">
                <a:solidFill>
                  <a:schemeClr val="tx1"/>
                </a:solidFill>
                <a:latin typeface="Trebuchet MS (body)"/>
              </a:rPr>
              <a:t>rotation shall not be applicable </a:t>
            </a:r>
            <a:r>
              <a:rPr lang="en-US" dirty="0" smtClean="0">
                <a:solidFill>
                  <a:schemeClr val="tx1"/>
                </a:solidFill>
                <a:latin typeface="Trebuchet MS (body)"/>
              </a:rPr>
              <a:t>to appointment of independent directors.</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33746823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600" y="475957"/>
            <a:ext cx="7812258" cy="1323439"/>
          </a:xfrm>
          <a:prstGeom prst="rect">
            <a:avLst/>
          </a:prstGeom>
          <a:noFill/>
        </p:spPr>
        <p:txBody>
          <a:bodyPr wrap="square" rtlCol="0">
            <a:spAutoFit/>
          </a:bodyPr>
          <a:lstStyle/>
          <a:p>
            <a:r>
              <a:rPr lang="en-US" sz="4000" dirty="0" smtClean="0">
                <a:solidFill>
                  <a:schemeClr val="tx1"/>
                </a:solidFill>
                <a:latin typeface="Trebuchet MS" pitchFamily="34" charset="0"/>
              </a:rPr>
              <a:t>Declaration of Independence &amp;</a:t>
            </a:r>
            <a:br>
              <a:rPr lang="en-US" sz="4000" dirty="0" smtClean="0">
                <a:solidFill>
                  <a:schemeClr val="tx1"/>
                </a:solidFill>
                <a:latin typeface="Trebuchet MS" pitchFamily="34" charset="0"/>
              </a:rPr>
            </a:br>
            <a:r>
              <a:rPr lang="en-US" sz="4000" dirty="0" smtClean="0">
                <a:solidFill>
                  <a:schemeClr val="tx1"/>
                </a:solidFill>
                <a:latin typeface="Trebuchet MS" pitchFamily="34" charset="0"/>
              </a:rPr>
              <a:t>Transitional Phase </a:t>
            </a:r>
            <a:endParaRPr lang="en-US" sz="4000" dirty="0">
              <a:latin typeface="Trebuchet MS" pitchFamily="34" charset="0"/>
            </a:endParaRPr>
          </a:p>
        </p:txBody>
      </p:sp>
      <p:sp>
        <p:nvSpPr>
          <p:cNvPr id="2" name="TextBox 1"/>
          <p:cNvSpPr txBox="1"/>
          <p:nvPr/>
        </p:nvSpPr>
        <p:spPr>
          <a:xfrm>
            <a:off x="467749" y="1812291"/>
            <a:ext cx="7972866" cy="424731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Every independent director shall give a declaration that he meets the criteria of independence at the </a:t>
            </a:r>
          </a:p>
          <a:p>
            <a:pPr marL="742950" lvl="1" indent="-285750">
              <a:lnSpc>
                <a:spcPct val="150000"/>
              </a:lnSpc>
              <a:buFont typeface="Wingdings" pitchFamily="2" charset="2"/>
              <a:buChar char="Ø"/>
            </a:pPr>
            <a:r>
              <a:rPr lang="en-US" b="1" dirty="0" smtClean="0">
                <a:solidFill>
                  <a:schemeClr val="tx1"/>
                </a:solidFill>
                <a:latin typeface="Trebuchet MS (body)"/>
              </a:rPr>
              <a:t>first meeting </a:t>
            </a:r>
            <a:r>
              <a:rPr lang="en-US" dirty="0" smtClean="0">
                <a:solidFill>
                  <a:schemeClr val="tx1"/>
                </a:solidFill>
                <a:latin typeface="Trebuchet MS (body)"/>
              </a:rPr>
              <a:t>of the Board in which he </a:t>
            </a:r>
            <a:r>
              <a:rPr lang="en-US" b="1" dirty="0" smtClean="0">
                <a:solidFill>
                  <a:schemeClr val="tx1"/>
                </a:solidFill>
                <a:latin typeface="Trebuchet MS (body)"/>
              </a:rPr>
              <a:t>participates</a:t>
            </a:r>
            <a:r>
              <a:rPr lang="en-US" dirty="0" smtClean="0">
                <a:solidFill>
                  <a:schemeClr val="tx1"/>
                </a:solidFill>
                <a:latin typeface="Trebuchet MS (body)"/>
              </a:rPr>
              <a:t> as a director and </a:t>
            </a:r>
          </a:p>
          <a:p>
            <a:pPr marL="742950" lvl="1" indent="-285750">
              <a:lnSpc>
                <a:spcPct val="150000"/>
              </a:lnSpc>
              <a:buFont typeface="Wingdings" pitchFamily="2" charset="2"/>
              <a:buChar char="Ø"/>
            </a:pPr>
            <a:r>
              <a:rPr lang="en-US" dirty="0" smtClean="0">
                <a:solidFill>
                  <a:schemeClr val="tx1"/>
                </a:solidFill>
                <a:latin typeface="Trebuchet MS (body)"/>
              </a:rPr>
              <a:t>thereafter at the </a:t>
            </a:r>
            <a:r>
              <a:rPr lang="en-US" b="1" dirty="0" smtClean="0">
                <a:solidFill>
                  <a:schemeClr val="tx1"/>
                </a:solidFill>
                <a:latin typeface="Trebuchet MS (body)"/>
              </a:rPr>
              <a:t>first meeting </a:t>
            </a:r>
            <a:r>
              <a:rPr lang="en-US" dirty="0" smtClean="0">
                <a:solidFill>
                  <a:schemeClr val="tx1"/>
                </a:solidFill>
                <a:latin typeface="Trebuchet MS (body)"/>
              </a:rPr>
              <a:t>of the Board in </a:t>
            </a:r>
            <a:r>
              <a:rPr lang="en-US" b="1" dirty="0" smtClean="0">
                <a:solidFill>
                  <a:schemeClr val="tx1"/>
                </a:solidFill>
                <a:latin typeface="Trebuchet MS (body)"/>
              </a:rPr>
              <a:t>every financial year</a:t>
            </a:r>
            <a:r>
              <a:rPr lang="en-US" dirty="0" smtClean="0">
                <a:solidFill>
                  <a:schemeClr val="tx1"/>
                </a:solidFill>
                <a:latin typeface="Trebuchet MS (body)"/>
              </a:rPr>
              <a:t> or whenever there is any </a:t>
            </a:r>
            <a:r>
              <a:rPr lang="en-US" b="1" dirty="0" smtClean="0">
                <a:solidFill>
                  <a:schemeClr val="tx1"/>
                </a:solidFill>
                <a:latin typeface="Trebuchet MS (body)"/>
              </a:rPr>
              <a:t>change in the circumstances</a:t>
            </a:r>
            <a:r>
              <a:rPr lang="en-US" dirty="0" smtClean="0">
                <a:solidFill>
                  <a:schemeClr val="tx1"/>
                </a:solidFill>
                <a:latin typeface="Trebuchet MS (body)"/>
              </a:rPr>
              <a:t> which may affect his status as an independent director.</a:t>
            </a:r>
          </a:p>
          <a:p>
            <a:pPr marL="285750" indent="-285750">
              <a:lnSpc>
                <a:spcPct val="150000"/>
              </a:lnSpc>
              <a:buFont typeface="Wingdings" pitchFamily="2" charset="2"/>
              <a:buChar char="Ø"/>
            </a:pPr>
            <a:r>
              <a:rPr lang="en-US" b="1" dirty="0" smtClean="0">
                <a:solidFill>
                  <a:schemeClr val="tx1"/>
                </a:solidFill>
                <a:latin typeface="Trebuchet MS (body)"/>
              </a:rPr>
              <a:t>Transitional phase </a:t>
            </a:r>
            <a:r>
              <a:rPr lang="en-US" dirty="0" smtClean="0">
                <a:solidFill>
                  <a:schemeClr val="tx1"/>
                </a:solidFill>
                <a:latin typeface="Trebuchet MS (body)"/>
              </a:rPr>
              <a:t>for Companies existing on or before the date of commencement of the act to </a:t>
            </a:r>
            <a:r>
              <a:rPr lang="en-US" b="1" dirty="0" smtClean="0">
                <a:solidFill>
                  <a:schemeClr val="tx1"/>
                </a:solidFill>
                <a:latin typeface="Trebuchet MS (body)"/>
              </a:rPr>
              <a:t>comply</a:t>
            </a:r>
            <a:r>
              <a:rPr lang="en-US" dirty="0" smtClean="0">
                <a:solidFill>
                  <a:schemeClr val="tx1"/>
                </a:solidFill>
                <a:latin typeface="Trebuchet MS (body)"/>
              </a:rPr>
              <a:t> with the requirement of appointment of Independent Director </a:t>
            </a:r>
            <a:r>
              <a:rPr lang="en-US" b="1" dirty="0" smtClean="0">
                <a:solidFill>
                  <a:schemeClr val="tx1"/>
                </a:solidFill>
                <a:latin typeface="Trebuchet MS (body)"/>
              </a:rPr>
              <a:t>within 1 year from the date as may be prescribed.</a:t>
            </a:r>
            <a:endParaRPr lang="en-US" dirty="0" smtClean="0">
              <a:solidFill>
                <a:schemeClr val="tx1"/>
              </a:solidFill>
              <a:latin typeface="Trebuchet MS (body)"/>
            </a:endParaRPr>
          </a:p>
        </p:txBody>
      </p:sp>
    </p:spTree>
    <p:extLst>
      <p:ext uri="{BB962C8B-B14F-4D97-AF65-F5344CB8AC3E}">
        <p14:creationId xmlns="" xmlns:p14="http://schemas.microsoft.com/office/powerpoint/2010/main" val="1823339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600" y="475957"/>
            <a:ext cx="7812258" cy="1323439"/>
          </a:xfrm>
          <a:prstGeom prst="rect">
            <a:avLst/>
          </a:prstGeom>
          <a:noFill/>
        </p:spPr>
        <p:txBody>
          <a:bodyPr wrap="square" rtlCol="0">
            <a:spAutoFit/>
          </a:bodyPr>
          <a:lstStyle/>
          <a:p>
            <a:r>
              <a:rPr lang="en-US" sz="4000" dirty="0" smtClean="0">
                <a:solidFill>
                  <a:schemeClr val="tx1"/>
                </a:solidFill>
                <a:latin typeface="Trebuchet MS" pitchFamily="34" charset="0"/>
              </a:rPr>
              <a:t>Liability &amp; Remuneration of Independent Director</a:t>
            </a:r>
            <a:endParaRPr lang="en-US" sz="4000" dirty="0">
              <a:latin typeface="Trebuchet MS" pitchFamily="34" charset="0"/>
            </a:endParaRPr>
          </a:p>
        </p:txBody>
      </p:sp>
      <p:sp>
        <p:nvSpPr>
          <p:cNvPr id="2" name="TextBox 1"/>
          <p:cNvSpPr txBox="1"/>
          <p:nvPr/>
        </p:nvSpPr>
        <p:spPr>
          <a:xfrm>
            <a:off x="467749" y="1812291"/>
            <a:ext cx="7972866" cy="3000821"/>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An independent director shall be held liable, only in respect of such acts of omission or commission by a company which had occurred with his knowledge, attributable through Board processes, and with his consent or connivance or where he had not acted diligently.</a:t>
            </a:r>
          </a:p>
          <a:p>
            <a:pPr marL="285750" indent="-285750">
              <a:lnSpc>
                <a:spcPct val="150000"/>
              </a:lnSpc>
              <a:buFont typeface="Wingdings" pitchFamily="2" charset="2"/>
              <a:buChar char="Ø"/>
            </a:pPr>
            <a:r>
              <a:rPr lang="en-US" dirty="0" smtClean="0">
                <a:solidFill>
                  <a:schemeClr val="tx1"/>
                </a:solidFill>
                <a:latin typeface="Trebuchet MS (body)"/>
              </a:rPr>
              <a:t>He shall not be entitled to any remuneration &amp; stock options, other than sitting fee, reimbursement of meeting expenses, profit –related commission as may be approved by the members. </a:t>
            </a:r>
          </a:p>
        </p:txBody>
      </p:sp>
    </p:spTree>
    <p:extLst>
      <p:ext uri="{BB962C8B-B14F-4D97-AF65-F5344CB8AC3E}">
        <p14:creationId xmlns="" xmlns:p14="http://schemas.microsoft.com/office/powerpoint/2010/main" val="1823339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4" y="475957"/>
            <a:ext cx="8201464" cy="707886"/>
          </a:xfrm>
          <a:prstGeom prst="rect">
            <a:avLst/>
          </a:prstGeom>
          <a:noFill/>
        </p:spPr>
        <p:txBody>
          <a:bodyPr wrap="square" rtlCol="0">
            <a:spAutoFit/>
          </a:bodyPr>
          <a:lstStyle/>
          <a:p>
            <a:r>
              <a:rPr lang="en-US" sz="4000" spc="300" dirty="0" smtClean="0">
                <a:latin typeface="Trebuchet MS" pitchFamily="34" charset="0"/>
              </a:rPr>
              <a:t>Number of directorships</a:t>
            </a:r>
            <a:endParaRPr lang="en-US" sz="4000" dirty="0">
              <a:latin typeface="Trebuchet MS" pitchFamily="34" charset="0"/>
            </a:endParaRPr>
          </a:p>
        </p:txBody>
      </p:sp>
      <p:sp>
        <p:nvSpPr>
          <p:cNvPr id="2" name="TextBox 1"/>
          <p:cNvSpPr txBox="1"/>
          <p:nvPr/>
        </p:nvSpPr>
        <p:spPr>
          <a:xfrm>
            <a:off x="485334" y="1208461"/>
            <a:ext cx="7972866" cy="4801314"/>
          </a:xfrm>
          <a:prstGeom prst="rect">
            <a:avLst/>
          </a:prstGeom>
          <a:noFill/>
        </p:spPr>
        <p:txBody>
          <a:bodyPr wrap="square" rtlCol="0">
            <a:spAutoFit/>
          </a:bodyPr>
          <a:lstStyle/>
          <a:p>
            <a:pPr marL="285750" indent="-285750">
              <a:buClrTx/>
              <a:buFont typeface="Wingdings" pitchFamily="2" charset="2"/>
              <a:buChar char="Ø"/>
            </a:pPr>
            <a:r>
              <a:rPr lang="en-US" dirty="0" smtClean="0">
                <a:latin typeface="Trebuchet MS (body)"/>
              </a:rPr>
              <a:t>Directorships including alternate directorships not to exceed 20 companies</a:t>
            </a:r>
          </a:p>
          <a:p>
            <a:pPr marL="285750" indent="-285750">
              <a:buClrTx/>
              <a:buFont typeface="Wingdings" pitchFamily="2" charset="2"/>
              <a:buChar char="Ø"/>
            </a:pPr>
            <a:endParaRPr lang="en-US" dirty="0" smtClean="0">
              <a:latin typeface="Trebuchet MS (body)"/>
            </a:endParaRPr>
          </a:p>
          <a:p>
            <a:pPr marL="285750" indent="-285750">
              <a:buClrTx/>
              <a:buFont typeface="Wingdings" pitchFamily="2" charset="2"/>
              <a:buChar char="Ø"/>
            </a:pPr>
            <a:r>
              <a:rPr lang="en-US" dirty="0" smtClean="0">
                <a:latin typeface="Trebuchet MS (body)"/>
              </a:rPr>
              <a:t>Further, maximum no of public companies not to exceed 10</a:t>
            </a:r>
          </a:p>
          <a:p>
            <a:pPr marL="285750" indent="-285750">
              <a:buClrTx/>
              <a:buFont typeface="Wingdings" pitchFamily="2" charset="2"/>
              <a:buChar char="Ø"/>
            </a:pPr>
            <a:endParaRPr lang="en-US" dirty="0" smtClean="0">
              <a:latin typeface="Trebuchet MS (body)"/>
            </a:endParaRPr>
          </a:p>
          <a:p>
            <a:pPr marL="285750" indent="-285750">
              <a:buClrTx/>
              <a:buFont typeface="Wingdings" pitchFamily="2" charset="2"/>
              <a:buChar char="Ø"/>
            </a:pPr>
            <a:r>
              <a:rPr lang="en-US" dirty="0" smtClean="0">
                <a:latin typeface="Trebuchet MS (body)"/>
              </a:rPr>
              <a:t>Private companies that are either holding or subsidiary companies shall be reckoned as public companies</a:t>
            </a:r>
          </a:p>
          <a:p>
            <a:pPr marL="285750" indent="-285750">
              <a:buClrTx/>
              <a:buFont typeface="Wingdings" pitchFamily="2" charset="2"/>
              <a:buChar char="Ø"/>
            </a:pPr>
            <a:endParaRPr lang="en-US" dirty="0" smtClean="0">
              <a:latin typeface="Trebuchet MS (body)"/>
            </a:endParaRPr>
          </a:p>
          <a:p>
            <a:pPr marL="285750" indent="-285750">
              <a:buClrTx/>
              <a:buFont typeface="Wingdings" pitchFamily="2" charset="2"/>
              <a:buChar char="Ø"/>
            </a:pPr>
            <a:r>
              <a:rPr lang="en-US" dirty="0" smtClean="0">
                <a:latin typeface="Trebuchet MS (body)"/>
              </a:rPr>
              <a:t>Members by Special Resolution can reduce the maximum no.</a:t>
            </a:r>
          </a:p>
          <a:p>
            <a:pPr marL="285750" indent="-285750">
              <a:buClrTx/>
              <a:buFont typeface="Wingdings" pitchFamily="2" charset="2"/>
              <a:buChar char="Ø"/>
            </a:pPr>
            <a:endParaRPr lang="en-US" dirty="0" smtClean="0">
              <a:latin typeface="Trebuchet MS (body)"/>
            </a:endParaRPr>
          </a:p>
          <a:p>
            <a:pPr marL="285750" indent="-285750">
              <a:buClrTx/>
              <a:buFont typeface="Wingdings" pitchFamily="2" charset="2"/>
              <a:buChar char="Ø"/>
            </a:pPr>
            <a:r>
              <a:rPr lang="en-US" dirty="0" smtClean="0">
                <a:latin typeface="Trebuchet MS (body)"/>
              </a:rPr>
              <a:t>Compliance to be done within one year – by choosing </a:t>
            </a:r>
            <a:r>
              <a:rPr lang="en-US" dirty="0" err="1" smtClean="0">
                <a:latin typeface="Trebuchet MS (body)"/>
              </a:rPr>
              <a:t>upto</a:t>
            </a:r>
            <a:r>
              <a:rPr lang="en-US" dirty="0" smtClean="0">
                <a:latin typeface="Trebuchet MS (body)"/>
              </a:rPr>
              <a:t> the limit and resigning from the excess companies – and intimating the choice to the Cos. and ROC</a:t>
            </a:r>
          </a:p>
          <a:p>
            <a:pPr marL="285750" indent="-285750">
              <a:buClrTx/>
              <a:buFont typeface="Wingdings" pitchFamily="2" charset="2"/>
              <a:buChar char="Ø"/>
            </a:pPr>
            <a:endParaRPr lang="en-US" dirty="0" smtClean="0">
              <a:latin typeface="Trebuchet MS (body)"/>
            </a:endParaRPr>
          </a:p>
          <a:p>
            <a:pPr marL="285750" indent="-285750">
              <a:buClrTx/>
              <a:buFont typeface="Wingdings" pitchFamily="2" charset="2"/>
              <a:buChar char="Ø"/>
            </a:pPr>
            <a:r>
              <a:rPr lang="en-US" dirty="0" smtClean="0">
                <a:latin typeface="Trebuchet MS (body)"/>
              </a:rPr>
              <a:t>Exceptions of private limited companies, foreign companies, Section 25 </a:t>
            </a:r>
            <a:r>
              <a:rPr lang="en-US" dirty="0" err="1" smtClean="0">
                <a:latin typeface="Trebuchet MS (body)"/>
              </a:rPr>
              <a:t>co’s</a:t>
            </a:r>
            <a:r>
              <a:rPr lang="en-US" dirty="0">
                <a:latin typeface="Trebuchet MS (body)"/>
              </a:rPr>
              <a:t> </a:t>
            </a:r>
            <a:r>
              <a:rPr lang="en-US" dirty="0" smtClean="0">
                <a:latin typeface="Trebuchet MS (body)"/>
              </a:rPr>
              <a:t>Removed.</a:t>
            </a:r>
          </a:p>
          <a:p>
            <a:pPr>
              <a:buClrTx/>
            </a:pPr>
            <a:endParaRPr lang="en-US" dirty="0">
              <a:latin typeface="Trebuchet MS (body)"/>
            </a:endParaRPr>
          </a:p>
        </p:txBody>
      </p:sp>
    </p:spTree>
    <p:extLst>
      <p:ext uri="{BB962C8B-B14F-4D97-AF65-F5344CB8AC3E}">
        <p14:creationId xmlns="" xmlns:p14="http://schemas.microsoft.com/office/powerpoint/2010/main" val="3125432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4" y="475957"/>
            <a:ext cx="8201464" cy="707886"/>
          </a:xfrm>
          <a:prstGeom prst="rect">
            <a:avLst/>
          </a:prstGeom>
          <a:noFill/>
        </p:spPr>
        <p:txBody>
          <a:bodyPr wrap="square" rtlCol="0">
            <a:spAutoFit/>
          </a:bodyPr>
          <a:lstStyle/>
          <a:p>
            <a:r>
              <a:rPr lang="en-US" sz="4000" dirty="0" smtClean="0">
                <a:latin typeface="Trebuchet MS" pitchFamily="34" charset="0"/>
              </a:rPr>
              <a:t>Duties of directors</a:t>
            </a:r>
            <a:endParaRPr lang="en-US" sz="4000" dirty="0">
              <a:latin typeface="Trebuchet MS" pitchFamily="34" charset="0"/>
            </a:endParaRPr>
          </a:p>
        </p:txBody>
      </p:sp>
      <p:sp>
        <p:nvSpPr>
          <p:cNvPr id="2" name="TextBox 1"/>
          <p:cNvSpPr txBox="1"/>
          <p:nvPr/>
        </p:nvSpPr>
        <p:spPr>
          <a:xfrm>
            <a:off x="485334" y="1208461"/>
            <a:ext cx="7972866" cy="4524315"/>
          </a:xfrm>
          <a:prstGeom prst="rect">
            <a:avLst/>
          </a:prstGeom>
          <a:noFill/>
        </p:spPr>
        <p:txBody>
          <a:bodyPr wrap="square" rtlCol="0">
            <a:spAutoFit/>
          </a:bodyPr>
          <a:lstStyle/>
          <a:p>
            <a:pPr>
              <a:buClrTx/>
              <a:buFont typeface="Wingdings" pitchFamily="2" charset="2"/>
              <a:buChar char="Ø"/>
            </a:pPr>
            <a:r>
              <a:rPr lang="en-US" dirty="0" smtClean="0">
                <a:latin typeface="Trebuchet MS (body)"/>
              </a:rPr>
              <a:t>If a director absents himself from board meetings during twelve months With or without leave of absence, he shall vacate office</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Resignation of director – procedure is specified </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Director to forward a copy of his resignation along with detailed reasons for resignation to ROC within 30 days</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Resigning director liable for offences which occurred during his tenure</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Company to maintain a Register particulars of directors and KMPs</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And also include details of securities held in the company, holding etc.</a:t>
            </a:r>
          </a:p>
          <a:p>
            <a:pPr>
              <a:buClrTx/>
              <a:buFont typeface="Wingdings" pitchFamily="2" charset="2"/>
              <a:buChar char="Ø"/>
            </a:pPr>
            <a:endParaRPr lang="en-US" dirty="0" smtClean="0">
              <a:latin typeface="Trebuchet MS (body)"/>
            </a:endParaRPr>
          </a:p>
          <a:p>
            <a:pPr>
              <a:buClrTx/>
              <a:buFont typeface="Wingdings" pitchFamily="2" charset="2"/>
              <a:buChar char="Ø"/>
            </a:pPr>
            <a:r>
              <a:rPr lang="en-US" dirty="0" smtClean="0">
                <a:latin typeface="Trebuchet MS (body)"/>
              </a:rPr>
              <a:t>A Return of particulars of directors &amp; KMP to be filed within 30 days with ROC</a:t>
            </a:r>
            <a:endParaRPr lang="en-US" dirty="0">
              <a:latin typeface="Trebuchet MS (body)"/>
            </a:endParaRPr>
          </a:p>
        </p:txBody>
      </p:sp>
    </p:spTree>
    <p:extLst>
      <p:ext uri="{BB962C8B-B14F-4D97-AF65-F5344CB8AC3E}">
        <p14:creationId xmlns="" xmlns:p14="http://schemas.microsoft.com/office/powerpoint/2010/main" val="1664143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1200329"/>
          </a:xfrm>
          <a:prstGeom prst="rect">
            <a:avLst/>
          </a:prstGeom>
          <a:noFill/>
        </p:spPr>
        <p:txBody>
          <a:bodyPr wrap="square" rtlCol="0">
            <a:spAutoFit/>
          </a:bodyPr>
          <a:lstStyle/>
          <a:p>
            <a:r>
              <a:rPr lang="en-US" sz="3600" dirty="0" smtClean="0">
                <a:solidFill>
                  <a:schemeClr val="tx1"/>
                </a:solidFill>
                <a:latin typeface="Trebuchet MS" pitchFamily="34" charset="0"/>
              </a:rPr>
              <a:t>Additional Disclosures in Director’s Report (Sec 134)</a:t>
            </a:r>
            <a:endParaRPr lang="en-US" sz="3600" dirty="0">
              <a:latin typeface="Trebuchet MS" pitchFamily="34" charset="0"/>
            </a:endParaRPr>
          </a:p>
        </p:txBody>
      </p:sp>
      <p:sp>
        <p:nvSpPr>
          <p:cNvPr id="6" name="TextBox 5"/>
          <p:cNvSpPr txBox="1"/>
          <p:nvPr/>
        </p:nvSpPr>
        <p:spPr>
          <a:xfrm>
            <a:off x="485336" y="1676286"/>
            <a:ext cx="8201463" cy="4801314"/>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Extract of Annual Return</a:t>
            </a:r>
          </a:p>
          <a:p>
            <a:pPr marL="285750" lvl="0" indent="-285750">
              <a:buFont typeface="Wingdings" pitchFamily="2" charset="2"/>
              <a:buChar char="Ø"/>
            </a:pPr>
            <a:r>
              <a:rPr lang="en-IN" dirty="0" smtClean="0">
                <a:solidFill>
                  <a:schemeClr val="tx1"/>
                </a:solidFill>
                <a:latin typeface="Trebuchet MS (body)"/>
              </a:rPr>
              <a:t>Number of meetings of the Board</a:t>
            </a:r>
            <a:endParaRPr lang="en-US" dirty="0" smtClean="0">
              <a:solidFill>
                <a:schemeClr val="tx1"/>
              </a:solidFill>
              <a:latin typeface="Trebuchet MS (body)"/>
            </a:endParaRPr>
          </a:p>
          <a:p>
            <a:pPr marL="285750" lvl="0" indent="-285750">
              <a:buFont typeface="Wingdings" pitchFamily="2" charset="2"/>
              <a:buChar char="Ø"/>
            </a:pPr>
            <a:r>
              <a:rPr lang="en-IN" dirty="0" smtClean="0">
                <a:solidFill>
                  <a:schemeClr val="tx1"/>
                </a:solidFill>
                <a:latin typeface="Trebuchet MS (body)"/>
              </a:rPr>
              <a:t>A statement on declaration given by independent directors</a:t>
            </a:r>
            <a:endParaRPr lang="en-US" dirty="0" smtClean="0">
              <a:solidFill>
                <a:schemeClr val="tx1"/>
              </a:solidFill>
              <a:latin typeface="Trebuchet MS (body)"/>
            </a:endParaRPr>
          </a:p>
          <a:p>
            <a:pPr marL="285750" lvl="0" indent="-285750">
              <a:buFont typeface="Wingdings" pitchFamily="2" charset="2"/>
              <a:buChar char="Ø"/>
            </a:pPr>
            <a:r>
              <a:rPr lang="en-IN" dirty="0" smtClean="0">
                <a:solidFill>
                  <a:schemeClr val="tx1"/>
                </a:solidFill>
                <a:latin typeface="Trebuchet MS (body)"/>
              </a:rPr>
              <a:t>Company‘s policy on directors‘ appointment &amp; remuneration including criteria for determining qualifications, positive attributes, independence &amp; other matters</a:t>
            </a:r>
            <a:endParaRPr lang="en-US" dirty="0" smtClean="0">
              <a:solidFill>
                <a:schemeClr val="tx1"/>
              </a:solidFill>
              <a:latin typeface="Trebuchet MS (body)"/>
            </a:endParaRPr>
          </a:p>
          <a:p>
            <a:pPr marL="285750" indent="-285750">
              <a:buFont typeface="Wingdings" pitchFamily="2" charset="2"/>
              <a:buChar char="Ø"/>
            </a:pPr>
            <a:r>
              <a:rPr lang="en-IN" dirty="0" smtClean="0">
                <a:solidFill>
                  <a:schemeClr val="tx1"/>
                </a:solidFill>
                <a:latin typeface="Trebuchet MS (body)"/>
              </a:rPr>
              <a:t>Explanations or comments by the Board on every  qualification, reservation or adverse remark or disclaimer made by the Auditors &amp; the </a:t>
            </a:r>
            <a:r>
              <a:rPr lang="en-IN" b="1" dirty="0" smtClean="0">
                <a:solidFill>
                  <a:schemeClr val="tx1"/>
                </a:solidFill>
                <a:latin typeface="Trebuchet MS (body)"/>
              </a:rPr>
              <a:t>CS in his secretarial audit report</a:t>
            </a:r>
            <a:endParaRPr lang="en-US" b="1" dirty="0" smtClean="0">
              <a:solidFill>
                <a:schemeClr val="tx1"/>
              </a:solidFill>
              <a:latin typeface="Trebuchet MS (body)"/>
            </a:endParaRPr>
          </a:p>
          <a:p>
            <a:pPr marL="285750" lvl="0" indent="-285750">
              <a:buFont typeface="Wingdings" pitchFamily="2" charset="2"/>
              <a:buChar char="Ø"/>
            </a:pPr>
            <a:r>
              <a:rPr lang="en-IN" dirty="0" smtClean="0">
                <a:solidFill>
                  <a:schemeClr val="tx1"/>
                </a:solidFill>
                <a:latin typeface="Trebuchet MS (body)"/>
              </a:rPr>
              <a:t>Particulars of loans, guarantees or investments</a:t>
            </a:r>
            <a:endParaRPr lang="en-US" dirty="0" smtClean="0">
              <a:solidFill>
                <a:schemeClr val="tx1"/>
              </a:solidFill>
              <a:latin typeface="Trebuchet MS (body)"/>
            </a:endParaRPr>
          </a:p>
          <a:p>
            <a:pPr marL="285750" indent="-285750">
              <a:buFont typeface="Wingdings" pitchFamily="2" charset="2"/>
              <a:buChar char="Ø"/>
            </a:pPr>
            <a:r>
              <a:rPr lang="en-IN" dirty="0" smtClean="0">
                <a:solidFill>
                  <a:schemeClr val="tx1"/>
                </a:solidFill>
                <a:latin typeface="Trebuchet MS (body)"/>
              </a:rPr>
              <a:t>Particulars of contracts or arrangements with related  parties</a:t>
            </a:r>
          </a:p>
          <a:p>
            <a:pPr marL="285750" indent="-285750">
              <a:buFont typeface="Wingdings" pitchFamily="2" charset="2"/>
              <a:buChar char="Ø"/>
            </a:pPr>
            <a:r>
              <a:rPr lang="en-US" dirty="0" smtClean="0">
                <a:solidFill>
                  <a:schemeClr val="tx1"/>
                </a:solidFill>
                <a:latin typeface="Trebuchet MS (body)"/>
              </a:rPr>
              <a:t>Material changes &amp; commitments, affecting the financial position of the company;</a:t>
            </a:r>
          </a:p>
          <a:p>
            <a:pPr marL="285750" lvl="0" indent="-285750">
              <a:buFont typeface="Wingdings" pitchFamily="2" charset="2"/>
              <a:buChar char="Ø"/>
            </a:pPr>
            <a:r>
              <a:rPr lang="en-IN" dirty="0" smtClean="0">
                <a:solidFill>
                  <a:schemeClr val="tx1"/>
                </a:solidFill>
                <a:latin typeface="Trebuchet MS (body)"/>
              </a:rPr>
              <a:t>A statement indicating development and implementation of a risk management policy for the company including identification therein of elements of risk , if any, which in the opinion of the Board may threaten the existence of the company</a:t>
            </a:r>
            <a:endParaRPr lang="en-US" dirty="0">
              <a:solidFill>
                <a:schemeClr val="tx1"/>
              </a:solidFill>
              <a:latin typeface="Trebuchet MS (body)"/>
            </a:endParaRPr>
          </a:p>
        </p:txBody>
      </p:sp>
    </p:spTree>
    <p:extLst>
      <p:ext uri="{BB962C8B-B14F-4D97-AF65-F5344CB8AC3E}">
        <p14:creationId xmlns="" xmlns:p14="http://schemas.microsoft.com/office/powerpoint/2010/main" val="737043977"/>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646331"/>
          </a:xfrm>
          <a:prstGeom prst="rect">
            <a:avLst/>
          </a:prstGeom>
          <a:noFill/>
        </p:spPr>
        <p:txBody>
          <a:bodyPr wrap="square" rtlCol="0">
            <a:spAutoFit/>
          </a:bodyPr>
          <a:lstStyle/>
          <a:p>
            <a:r>
              <a:rPr lang="en-US" sz="3600" dirty="0" smtClean="0">
                <a:solidFill>
                  <a:schemeClr val="tx1"/>
                </a:solidFill>
                <a:latin typeface="Trebuchet MS" pitchFamily="34" charset="0"/>
              </a:rPr>
              <a:t>Director’s Report Disclosure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85336" y="1676286"/>
            <a:ext cx="8201463" cy="3785652"/>
          </a:xfrm>
          <a:prstGeom prst="rect">
            <a:avLst/>
          </a:prstGeom>
          <a:noFill/>
        </p:spPr>
        <p:txBody>
          <a:bodyPr wrap="square" rtlCol="0">
            <a:spAutoFit/>
          </a:bodyPr>
          <a:lstStyle/>
          <a:p>
            <a:pPr marL="285750" lvl="0" indent="-285750">
              <a:buFont typeface="Wingdings" pitchFamily="2" charset="2"/>
              <a:buChar char="Ø"/>
            </a:pPr>
            <a:r>
              <a:rPr lang="en-IN" dirty="0" smtClean="0">
                <a:solidFill>
                  <a:schemeClr val="tx1"/>
                </a:solidFill>
                <a:latin typeface="Trebuchet MS (body)"/>
              </a:rPr>
              <a:t>Details about the policy developed &amp; implemented on CSR initiatives</a:t>
            </a:r>
            <a:endParaRPr lang="en-US" dirty="0" smtClean="0">
              <a:solidFill>
                <a:schemeClr val="tx1"/>
              </a:solidFill>
              <a:latin typeface="Trebuchet MS (body)"/>
            </a:endParaRPr>
          </a:p>
          <a:p>
            <a:pPr marL="285750" lvl="0" indent="-285750">
              <a:buFont typeface="Wingdings" pitchFamily="2" charset="2"/>
              <a:buChar char="Ø"/>
            </a:pPr>
            <a:r>
              <a:rPr lang="en-IN" dirty="0" smtClean="0">
                <a:solidFill>
                  <a:schemeClr val="tx1"/>
                </a:solidFill>
                <a:latin typeface="Trebuchet MS (body)"/>
              </a:rPr>
              <a:t>Other matters as prescribed in Rule 9.10.</a:t>
            </a:r>
            <a:endParaRPr lang="en-US" dirty="0" smtClean="0">
              <a:solidFill>
                <a:schemeClr val="tx1"/>
              </a:solidFill>
              <a:latin typeface="Trebuchet MS (body)"/>
            </a:endParaRPr>
          </a:p>
          <a:p>
            <a:pPr marL="285750" indent="-285750">
              <a:buFont typeface="Wingdings" pitchFamily="2" charset="2"/>
              <a:buChar char="Ø"/>
            </a:pPr>
            <a:r>
              <a:rPr lang="en-IN" dirty="0" smtClean="0">
                <a:solidFill>
                  <a:schemeClr val="tx1"/>
                </a:solidFill>
                <a:latin typeface="Trebuchet MS (body)"/>
              </a:rPr>
              <a:t>The </a:t>
            </a:r>
            <a:r>
              <a:rPr lang="en-IN" b="1" dirty="0" smtClean="0">
                <a:solidFill>
                  <a:schemeClr val="tx1"/>
                </a:solidFill>
                <a:latin typeface="Trebuchet MS (body)"/>
              </a:rPr>
              <a:t>Directors‘ responsibility statement </a:t>
            </a:r>
            <a:r>
              <a:rPr lang="en-IN" dirty="0" smtClean="0">
                <a:solidFill>
                  <a:schemeClr val="tx1"/>
                </a:solidFill>
                <a:latin typeface="Trebuchet MS (body)"/>
              </a:rPr>
              <a:t>to include following: </a:t>
            </a:r>
            <a:endParaRPr lang="en-US" dirty="0" smtClean="0">
              <a:solidFill>
                <a:schemeClr val="tx1"/>
              </a:solidFill>
              <a:latin typeface="Trebuchet MS (body)"/>
            </a:endParaRPr>
          </a:p>
          <a:p>
            <a:pPr marL="742950" lvl="1" indent="-285750">
              <a:buFont typeface="Arial" pitchFamily="34" charset="0"/>
              <a:buChar char="•"/>
            </a:pPr>
            <a:r>
              <a:rPr lang="en-IN" dirty="0">
                <a:latin typeface="Trebuchet MS (body)"/>
              </a:rPr>
              <a:t>The directors have devised proper systems to ensure compliance with the provisions of all applicable laws and that such systems is adequate and operating effectively</a:t>
            </a:r>
          </a:p>
          <a:p>
            <a:pPr marL="742950" lvl="1" indent="-285750">
              <a:buFont typeface="Arial" pitchFamily="34" charset="0"/>
              <a:buChar char="•"/>
            </a:pPr>
            <a:r>
              <a:rPr lang="en-IN" dirty="0">
                <a:latin typeface="Trebuchet MS (body)"/>
              </a:rPr>
              <a:t>In case of listed companies, the directors has laid down </a:t>
            </a:r>
            <a:r>
              <a:rPr lang="en-IN" b="1" dirty="0">
                <a:latin typeface="Trebuchet MS (body)"/>
              </a:rPr>
              <a:t>internal financial controls </a:t>
            </a:r>
            <a:r>
              <a:rPr lang="en-IN" dirty="0">
                <a:latin typeface="Trebuchet MS (body)"/>
              </a:rPr>
              <a:t>to be followed by the company &amp; that such internal financial controls are </a:t>
            </a:r>
            <a:r>
              <a:rPr lang="en-IN" b="1" dirty="0">
                <a:latin typeface="Trebuchet MS (body)"/>
              </a:rPr>
              <a:t>adequate</a:t>
            </a:r>
            <a:r>
              <a:rPr lang="en-IN" dirty="0">
                <a:latin typeface="Trebuchet MS (body)"/>
              </a:rPr>
              <a:t> and were </a:t>
            </a:r>
            <a:r>
              <a:rPr lang="en-IN" b="1" dirty="0">
                <a:latin typeface="Trebuchet MS (body)"/>
              </a:rPr>
              <a:t>operating</a:t>
            </a:r>
            <a:r>
              <a:rPr lang="en-IN" dirty="0">
                <a:latin typeface="Trebuchet MS (body)"/>
              </a:rPr>
              <a:t> effectively;</a:t>
            </a:r>
            <a:endParaRPr lang="en-US" dirty="0">
              <a:latin typeface="Trebuchet MS (body)"/>
            </a:endParaRPr>
          </a:p>
          <a:p>
            <a:pPr marL="742950" lvl="1" indent="-285750">
              <a:buFont typeface="Arial" pitchFamily="34" charset="0"/>
              <a:buChar char="•"/>
            </a:pPr>
            <a:r>
              <a:rPr lang="en-IN" dirty="0">
                <a:latin typeface="Trebuchet MS (body)"/>
              </a:rPr>
              <a:t>Listed company and every other public company having prescribed paid-up share capital, to attach a statement indicating the manner in which </a:t>
            </a:r>
            <a:r>
              <a:rPr lang="en-IN" b="1" dirty="0">
                <a:latin typeface="Trebuchet MS (body)"/>
              </a:rPr>
              <a:t>formal annual evaluation</a:t>
            </a:r>
            <a:r>
              <a:rPr lang="en-IN" dirty="0">
                <a:latin typeface="Trebuchet MS (body)"/>
              </a:rPr>
              <a:t> has been made by the </a:t>
            </a:r>
            <a:r>
              <a:rPr lang="en-IN" b="1" dirty="0">
                <a:latin typeface="Trebuchet MS (body)"/>
              </a:rPr>
              <a:t>Board of its own performance </a:t>
            </a:r>
            <a:r>
              <a:rPr lang="en-IN" dirty="0">
                <a:latin typeface="Trebuchet MS (body)"/>
              </a:rPr>
              <a:t>and that of its committees and individual directors</a:t>
            </a:r>
            <a:endParaRPr lang="en-US" dirty="0">
              <a:latin typeface="Trebuchet MS (body)"/>
            </a:endParaRPr>
          </a:p>
        </p:txBody>
      </p:sp>
    </p:spTree>
    <p:extLst>
      <p:ext uri="{BB962C8B-B14F-4D97-AF65-F5344CB8AC3E}">
        <p14:creationId xmlns="" xmlns:p14="http://schemas.microsoft.com/office/powerpoint/2010/main" val="25288425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707886"/>
          </a:xfrm>
          <a:prstGeom prst="rect">
            <a:avLst/>
          </a:prstGeom>
          <a:noFill/>
        </p:spPr>
        <p:txBody>
          <a:bodyPr wrap="square" rtlCol="0">
            <a:spAutoFit/>
          </a:bodyPr>
          <a:lstStyle/>
          <a:p>
            <a:r>
              <a:rPr lang="en-US" sz="4000" dirty="0" smtClean="0">
                <a:solidFill>
                  <a:schemeClr val="tx1"/>
                </a:solidFill>
                <a:latin typeface="Trebuchet MS" pitchFamily="34" charset="0"/>
              </a:rPr>
              <a:t>Meetings of the Board</a:t>
            </a:r>
            <a:endParaRPr lang="en-US" sz="4000" dirty="0">
              <a:latin typeface="Trebuchet MS" pitchFamily="34" charset="0"/>
            </a:endParaRPr>
          </a:p>
        </p:txBody>
      </p:sp>
      <p:sp>
        <p:nvSpPr>
          <p:cNvPr id="6" name="TextBox 5"/>
          <p:cNvSpPr txBox="1"/>
          <p:nvPr/>
        </p:nvSpPr>
        <p:spPr>
          <a:xfrm>
            <a:off x="508783" y="1371599"/>
            <a:ext cx="8201463" cy="507831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First Board Meeting to be held within 30 days of incorporation.</a:t>
            </a:r>
          </a:p>
          <a:p>
            <a:pPr marL="285750" indent="-285750">
              <a:buFont typeface="Wingdings" pitchFamily="2" charset="2"/>
              <a:buChar char="Ø"/>
            </a:pPr>
            <a:r>
              <a:rPr lang="en-US" dirty="0" smtClean="0">
                <a:solidFill>
                  <a:schemeClr val="tx1"/>
                </a:solidFill>
                <a:latin typeface="Trebuchet MS (body)"/>
              </a:rPr>
              <a:t>Detailed provision for meeting through Video-conferencing included. At part with physical meeting (S 174)</a:t>
            </a:r>
          </a:p>
          <a:p>
            <a:pPr marL="285750" indent="-285750">
              <a:buFont typeface="Wingdings" pitchFamily="2" charset="2"/>
              <a:buChar char="Ø"/>
            </a:pPr>
            <a:r>
              <a:rPr lang="en-US" dirty="0" smtClean="0">
                <a:solidFill>
                  <a:schemeClr val="tx1"/>
                </a:solidFill>
                <a:latin typeface="Trebuchet MS (body)"/>
              </a:rPr>
              <a:t>7 days notice for Board Meeting. Shorter notice possible for urgent business, provided independent director is present or ratified it.  </a:t>
            </a:r>
          </a:p>
          <a:p>
            <a:pPr marL="285750" indent="-285750">
              <a:buFont typeface="Wingdings" pitchFamily="2" charset="2"/>
              <a:buChar char="Ø"/>
            </a:pPr>
            <a:r>
              <a:rPr lang="en-US" dirty="0" smtClean="0">
                <a:solidFill>
                  <a:schemeClr val="tx1"/>
                </a:solidFill>
                <a:latin typeface="Trebuchet MS (body)"/>
              </a:rPr>
              <a:t>Electronic notice permitted.</a:t>
            </a:r>
          </a:p>
          <a:p>
            <a:pPr marL="285750" indent="-285750">
              <a:buFont typeface="Wingdings" pitchFamily="2" charset="2"/>
              <a:buChar char="Ø"/>
            </a:pPr>
            <a:r>
              <a:rPr lang="en-US" dirty="0" smtClean="0">
                <a:solidFill>
                  <a:schemeClr val="tx1"/>
                </a:solidFill>
                <a:latin typeface="Trebuchet MS (body)"/>
              </a:rPr>
              <a:t>Minimum 1 Board meeting within 120 days. (OPC/Small/ Dormant companies to have minimum 1 Board meeting in each half of financial year with a gap not less than 90 days)</a:t>
            </a:r>
          </a:p>
          <a:p>
            <a:pPr marL="285750" lvl="0" indent="-285750">
              <a:buFont typeface="Wingdings" pitchFamily="2" charset="2"/>
              <a:buChar char="Ø"/>
            </a:pPr>
            <a:r>
              <a:rPr lang="en-US" dirty="0" smtClean="0">
                <a:solidFill>
                  <a:schemeClr val="tx1"/>
                </a:solidFill>
                <a:latin typeface="Trebuchet MS (body)"/>
              </a:rPr>
              <a:t>One physical Board meeting needed in a year to approve annual financial statements and board’s report. (R 12.2)</a:t>
            </a:r>
          </a:p>
          <a:p>
            <a:pPr marL="285750" lvl="0" indent="-285750">
              <a:buFont typeface="Wingdings" pitchFamily="2" charset="2"/>
              <a:buChar char="Ø"/>
            </a:pPr>
            <a:r>
              <a:rPr lang="en-US" dirty="0" smtClean="0">
                <a:solidFill>
                  <a:schemeClr val="tx1"/>
                </a:solidFill>
                <a:latin typeface="Trebuchet MS (body)"/>
              </a:rPr>
              <a:t>In addition to Audit Committee, listed &amp; specified companies required to constitute Nomination &amp; Remuneration Committee &amp; Stakeholders Relationship Committee (Sec 178(1) &amp; (5))</a:t>
            </a:r>
          </a:p>
          <a:p>
            <a:pPr marL="285750" lvl="0" indent="-285750">
              <a:buFont typeface="Wingdings" pitchFamily="2" charset="2"/>
              <a:buChar char="Ø"/>
            </a:pPr>
            <a:r>
              <a:rPr lang="en-US" dirty="0" smtClean="0">
                <a:solidFill>
                  <a:schemeClr val="tx1"/>
                </a:solidFill>
                <a:latin typeface="Trebuchet MS (body)"/>
              </a:rPr>
              <a:t>Documents or proceedings or contracts to be authenticated by KMP or authorized official on behalf of the Company.</a:t>
            </a:r>
          </a:p>
          <a:p>
            <a:pPr marL="285750" lvl="0" indent="-285750">
              <a:buFont typeface="Wingdings" pitchFamily="2" charset="2"/>
              <a:buChar char="Ø"/>
            </a:pPr>
            <a:r>
              <a:rPr lang="en-US" dirty="0" smtClean="0">
                <a:solidFill>
                  <a:schemeClr val="tx1"/>
                </a:solidFill>
                <a:latin typeface="Trebuchet MS (body)"/>
              </a:rPr>
              <a:t>Board can exercise certain powers only after consent of the members in the General meeting by way of special resolution. (S 180) </a:t>
            </a:r>
          </a:p>
        </p:txBody>
      </p:sp>
    </p:spTree>
    <p:extLst>
      <p:ext uri="{BB962C8B-B14F-4D97-AF65-F5344CB8AC3E}">
        <p14:creationId xmlns="" xmlns:p14="http://schemas.microsoft.com/office/powerpoint/2010/main" val="1876142969"/>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1781" y="457200"/>
            <a:ext cx="8686800" cy="707886"/>
          </a:xfrm>
          <a:prstGeom prst="rect">
            <a:avLst/>
          </a:prstGeom>
          <a:noFill/>
        </p:spPr>
        <p:txBody>
          <a:bodyPr wrap="square" rtlCol="0">
            <a:spAutoFit/>
          </a:bodyPr>
          <a:lstStyle/>
          <a:p>
            <a:r>
              <a:rPr lang="en-US" sz="4000" dirty="0" smtClean="0">
                <a:solidFill>
                  <a:schemeClr val="tx1"/>
                </a:solidFill>
                <a:latin typeface="Trebuchet MS" pitchFamily="34" charset="0"/>
              </a:rPr>
              <a:t>Classification of existing Companies</a:t>
            </a:r>
            <a:endParaRPr lang="en-US" sz="4000" dirty="0">
              <a:latin typeface="Trebuchet MS" pitchFamily="34" charset="0"/>
            </a:endParaRPr>
          </a:p>
        </p:txBody>
      </p:sp>
      <p:sp>
        <p:nvSpPr>
          <p:cNvPr id="6" name="TextBox 5"/>
          <p:cNvSpPr txBox="1"/>
          <p:nvPr/>
        </p:nvSpPr>
        <p:spPr>
          <a:xfrm>
            <a:off x="481781" y="1600200"/>
            <a:ext cx="8052619" cy="5078313"/>
          </a:xfrm>
          <a:prstGeom prst="rect">
            <a:avLst/>
          </a:prstGeom>
          <a:noFill/>
        </p:spPr>
        <p:txBody>
          <a:bodyPr wrap="square" rtlCol="0">
            <a:spAutoFit/>
          </a:bodyPr>
          <a:lstStyle/>
          <a:p>
            <a:pPr marL="285750" indent="-285750">
              <a:buFont typeface="Wingdings" pitchFamily="2" charset="2"/>
              <a:buChar char="Ø"/>
            </a:pPr>
            <a:r>
              <a:rPr lang="en-US" b="1" dirty="0" smtClean="0">
                <a:solidFill>
                  <a:schemeClr val="tx1"/>
                </a:solidFill>
                <a:latin typeface="Trebuchet MS (body)"/>
              </a:rPr>
              <a:t>Small Company- </a:t>
            </a:r>
            <a:r>
              <a:rPr lang="en-US" dirty="0" smtClean="0">
                <a:solidFill>
                  <a:schemeClr val="tx1"/>
                </a:solidFill>
                <a:latin typeface="Trebuchet MS (body)"/>
              </a:rPr>
              <a:t>Only private company having paid up Capital Less than 50 </a:t>
            </a:r>
            <a:r>
              <a:rPr lang="en-US" dirty="0" err="1" smtClean="0">
                <a:solidFill>
                  <a:schemeClr val="tx1"/>
                </a:solidFill>
                <a:latin typeface="Trebuchet MS (body)"/>
              </a:rPr>
              <a:t>lacs</a:t>
            </a:r>
            <a:r>
              <a:rPr lang="en-US" dirty="0" smtClean="0">
                <a:solidFill>
                  <a:schemeClr val="tx1"/>
                </a:solidFill>
                <a:latin typeface="Trebuchet MS (body)"/>
              </a:rPr>
              <a:t> or last year's Turnover less than 2 Cr excluding companies formed under special act</a:t>
            </a:r>
          </a:p>
          <a:p>
            <a:pPr marL="285750" indent="-285750">
              <a:buFont typeface="Wingdings" pitchFamily="2" charset="2"/>
              <a:buChar char="Ø"/>
            </a:pPr>
            <a:r>
              <a:rPr lang="en-US" b="1" dirty="0" smtClean="0">
                <a:solidFill>
                  <a:schemeClr val="tx1"/>
                </a:solidFill>
                <a:latin typeface="Trebuchet MS (body)"/>
              </a:rPr>
              <a:t>Non-small Private Company- </a:t>
            </a:r>
            <a:r>
              <a:rPr lang="en-US" dirty="0" smtClean="0">
                <a:solidFill>
                  <a:schemeClr val="tx1"/>
                </a:solidFill>
                <a:latin typeface="Trebuchet MS (body)"/>
              </a:rPr>
              <a:t>Private Co having Paid up &amp; Turnover more than specified for small company &amp; holding - subsidiary relationship companies</a:t>
            </a:r>
          </a:p>
          <a:p>
            <a:pPr marL="285750" indent="-285750">
              <a:buFont typeface="Wingdings" pitchFamily="2" charset="2"/>
              <a:buChar char="Ø"/>
            </a:pPr>
            <a:r>
              <a:rPr lang="en-US" b="1" dirty="0" smtClean="0">
                <a:solidFill>
                  <a:schemeClr val="tx1"/>
                </a:solidFill>
                <a:latin typeface="Trebuchet MS (body)"/>
              </a:rPr>
              <a:t>Public company</a:t>
            </a:r>
            <a:r>
              <a:rPr lang="en-US" dirty="0" smtClean="0">
                <a:solidFill>
                  <a:schemeClr val="tx1"/>
                </a:solidFill>
                <a:latin typeface="Trebuchet MS (body)"/>
              </a:rPr>
              <a:t>- Which is not a private company including private company which is subsidiary of Public Co</a:t>
            </a:r>
          </a:p>
          <a:p>
            <a:pPr marL="285750" indent="-285750">
              <a:buFont typeface="Wingdings" pitchFamily="2" charset="2"/>
              <a:buChar char="Ø"/>
            </a:pPr>
            <a:r>
              <a:rPr lang="en-US" b="1" dirty="0" smtClean="0">
                <a:solidFill>
                  <a:schemeClr val="tx1"/>
                </a:solidFill>
                <a:latin typeface="Trebuchet MS (body)"/>
              </a:rPr>
              <a:t>Listed</a:t>
            </a:r>
            <a:r>
              <a:rPr lang="en-US" dirty="0" smtClean="0">
                <a:solidFill>
                  <a:schemeClr val="tx1"/>
                </a:solidFill>
                <a:latin typeface="Trebuchet MS (body)"/>
              </a:rPr>
              <a:t>- Companies whose securities are listed on any of the recognized stock exchange</a:t>
            </a:r>
          </a:p>
          <a:p>
            <a:pPr marL="285750" indent="-285750">
              <a:buFont typeface="Wingdings" pitchFamily="2" charset="2"/>
              <a:buChar char="Ø"/>
            </a:pPr>
            <a:r>
              <a:rPr lang="en-US" b="1" dirty="0" smtClean="0">
                <a:solidFill>
                  <a:schemeClr val="tx1"/>
                </a:solidFill>
                <a:latin typeface="Trebuchet MS (body)"/>
              </a:rPr>
              <a:t>One Person company</a:t>
            </a:r>
            <a:r>
              <a:rPr lang="en-US" dirty="0" smtClean="0">
                <a:solidFill>
                  <a:schemeClr val="tx1"/>
                </a:solidFill>
                <a:latin typeface="Trebuchet MS (body)"/>
              </a:rPr>
              <a:t>- Company formed as One Person Company having only 1 person as a member</a:t>
            </a:r>
          </a:p>
          <a:p>
            <a:pPr marL="285750" indent="-285750">
              <a:buFont typeface="Wingdings" pitchFamily="2" charset="2"/>
              <a:buChar char="Ø"/>
            </a:pPr>
            <a:r>
              <a:rPr lang="en-US" b="1" dirty="0" smtClean="0">
                <a:solidFill>
                  <a:schemeClr val="tx1"/>
                </a:solidFill>
                <a:latin typeface="Trebuchet MS (body)"/>
              </a:rPr>
              <a:t>Companies with Charitable Objects</a:t>
            </a:r>
            <a:r>
              <a:rPr lang="en-US" dirty="0" smtClean="0">
                <a:solidFill>
                  <a:schemeClr val="tx1"/>
                </a:solidFill>
                <a:latin typeface="Trebuchet MS (body)"/>
              </a:rPr>
              <a:t>- Companies formed for specified charitable Purpose under section 8.</a:t>
            </a:r>
          </a:p>
          <a:p>
            <a:pPr marL="285750" indent="-285750">
              <a:buFont typeface="Wingdings" pitchFamily="2" charset="2"/>
              <a:buChar char="Ø"/>
            </a:pPr>
            <a:r>
              <a:rPr lang="en-US" b="1" dirty="0" smtClean="0">
                <a:solidFill>
                  <a:schemeClr val="tx1"/>
                </a:solidFill>
                <a:latin typeface="Trebuchet MS (body)"/>
              </a:rPr>
              <a:t>Foreign Company</a:t>
            </a:r>
            <a:r>
              <a:rPr lang="en-US" dirty="0" smtClean="0">
                <a:solidFill>
                  <a:schemeClr val="tx1"/>
                </a:solidFill>
                <a:latin typeface="Trebuchet MS (body)"/>
              </a:rPr>
              <a:t>- Company or Body Corporate incorporated outside India, which has a place of business in India by itself or through agent, physically or through electronic mode.</a:t>
            </a:r>
          </a:p>
          <a:p>
            <a:pPr marL="285750" indent="-285750">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1811936544"/>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85336" y="475957"/>
            <a:ext cx="8201464" cy="707886"/>
          </a:xfrm>
          <a:prstGeom prst="rect">
            <a:avLst/>
          </a:prstGeom>
          <a:noFill/>
        </p:spPr>
        <p:txBody>
          <a:bodyPr wrap="square" rtlCol="0">
            <a:spAutoFit/>
          </a:bodyPr>
          <a:lstStyle/>
          <a:p>
            <a:r>
              <a:rPr lang="en-US" sz="4000" dirty="0" smtClean="0">
                <a:solidFill>
                  <a:schemeClr val="tx1"/>
                </a:solidFill>
                <a:latin typeface="Trebuchet MS" pitchFamily="34" charset="0"/>
              </a:rPr>
              <a:t>Dividend</a:t>
            </a:r>
            <a:endParaRPr lang="en-US" sz="4000" dirty="0">
              <a:latin typeface="Trebuchet MS" pitchFamily="34" charset="0"/>
            </a:endParaRPr>
          </a:p>
        </p:txBody>
      </p:sp>
      <p:sp>
        <p:nvSpPr>
          <p:cNvPr id="6" name="TextBox 5"/>
          <p:cNvSpPr txBox="1"/>
          <p:nvPr/>
        </p:nvSpPr>
        <p:spPr>
          <a:xfrm>
            <a:off x="485336" y="1676286"/>
            <a:ext cx="8201463" cy="3139321"/>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If there is an default in repayment of deposit/ interest, company is not allowed to declare any dividend on its equity shares.</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Transfer of specified sum into reserves is voluntary.</a:t>
            </a:r>
          </a:p>
          <a:p>
            <a:pPr marL="285750" indent="-285750">
              <a:buFont typeface="Wingdings" pitchFamily="2" charset="2"/>
              <a:buChar char="Ø"/>
            </a:pPr>
            <a:endParaRPr lang="en-US" dirty="0" smtClean="0">
              <a:solidFill>
                <a:schemeClr val="tx1"/>
              </a:solidFill>
              <a:latin typeface="Trebuchet MS (body)"/>
            </a:endParaRPr>
          </a:p>
          <a:p>
            <a:pPr marL="285750" lvl="0" indent="-285750">
              <a:buFont typeface="Wingdings" pitchFamily="2" charset="2"/>
              <a:buChar char="Ø"/>
            </a:pPr>
            <a:r>
              <a:rPr lang="en-US" dirty="0" smtClean="0">
                <a:solidFill>
                  <a:schemeClr val="tx1"/>
                </a:solidFill>
                <a:latin typeface="Trebuchet MS (body)"/>
              </a:rPr>
              <a:t>Provision to transfer shares to IEPF Suspense Account by the Co. when the dividend on it is transferred to IEPF Account (Sec 124 &amp; R 8.5)</a:t>
            </a:r>
          </a:p>
          <a:p>
            <a:pPr marL="285750" lvl="0" indent="-285750">
              <a:buFont typeface="Wingdings" pitchFamily="2" charset="2"/>
              <a:buChar char="Ø"/>
            </a:pPr>
            <a:endParaRPr lang="en-US" dirty="0" smtClean="0">
              <a:solidFill>
                <a:schemeClr val="tx1"/>
              </a:solidFill>
              <a:latin typeface="Trebuchet MS (body)"/>
            </a:endParaRPr>
          </a:p>
          <a:p>
            <a:pPr marL="285750" lvl="0" indent="-285750">
              <a:buFont typeface="Wingdings" pitchFamily="2" charset="2"/>
              <a:buChar char="Ø"/>
            </a:pPr>
            <a:r>
              <a:rPr lang="en-US" dirty="0" smtClean="0">
                <a:solidFill>
                  <a:schemeClr val="tx1"/>
                </a:solidFill>
                <a:latin typeface="Trebuchet MS (body)"/>
              </a:rPr>
              <a:t>Provision for refund of money &amp; shares transferred to Investor Education and Protection Fund (Sec 125 &amp; R 8.7).</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2505696125"/>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Other Highlights</a:t>
            </a:r>
            <a:endParaRPr lang="en-US" sz="4000" dirty="0">
              <a:latin typeface="Trebuchet MS" pitchFamily="34" charset="0"/>
            </a:endParaRPr>
          </a:p>
        </p:txBody>
      </p:sp>
      <p:sp>
        <p:nvSpPr>
          <p:cNvPr id="6" name="TextBox 5"/>
          <p:cNvSpPr txBox="1"/>
          <p:nvPr/>
        </p:nvSpPr>
        <p:spPr>
          <a:xfrm>
            <a:off x="485333" y="1447800"/>
            <a:ext cx="8201463" cy="4801314"/>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Powers of Registrar/ Inspectors to </a:t>
            </a:r>
            <a:r>
              <a:rPr lang="en-US" b="1" dirty="0" smtClean="0">
                <a:solidFill>
                  <a:schemeClr val="tx1"/>
                </a:solidFill>
                <a:latin typeface="Trebuchet MS (body)"/>
              </a:rPr>
              <a:t>search &amp; seizure</a:t>
            </a:r>
            <a:r>
              <a:rPr lang="en-US" dirty="0" smtClean="0">
                <a:solidFill>
                  <a:schemeClr val="tx1"/>
                </a:solidFill>
                <a:latin typeface="Trebuchet MS (body)"/>
              </a:rPr>
              <a:t>, is extended to the places of KMP, Auditors and Company Secretary in Practice. (Sec 209)</a:t>
            </a:r>
          </a:p>
          <a:p>
            <a:pPr marL="285750" indent="-285750">
              <a:buFont typeface="Wingdings" pitchFamily="2" charset="2"/>
              <a:buChar char="Ø"/>
            </a:pPr>
            <a:r>
              <a:rPr lang="en-US" dirty="0" smtClean="0">
                <a:solidFill>
                  <a:schemeClr val="tx1"/>
                </a:solidFill>
                <a:latin typeface="Trebuchet MS (body)"/>
              </a:rPr>
              <a:t>Non ordinary contract by One Person Company with its directors/ member to be approved by the Board and informed to registrar. (Section 193)</a:t>
            </a:r>
          </a:p>
          <a:p>
            <a:pPr marL="285750" indent="-285750">
              <a:buFont typeface="Wingdings" pitchFamily="2" charset="2"/>
              <a:buChar char="Ø"/>
            </a:pPr>
            <a:r>
              <a:rPr lang="en-US" b="1" dirty="0" smtClean="0">
                <a:solidFill>
                  <a:schemeClr val="tx1"/>
                </a:solidFill>
                <a:latin typeface="Trebuchet MS (body)"/>
              </a:rPr>
              <a:t>LLP can be registered under this Act</a:t>
            </a:r>
            <a:r>
              <a:rPr lang="en-US" dirty="0" smtClean="0">
                <a:solidFill>
                  <a:schemeClr val="tx1"/>
                </a:solidFill>
                <a:latin typeface="Trebuchet MS (body)"/>
              </a:rPr>
              <a:t> by following the prescribed process. (S 366 (1)) </a:t>
            </a:r>
          </a:p>
          <a:p>
            <a:pPr marL="285750" indent="-285750">
              <a:buFont typeface="Wingdings" pitchFamily="2" charset="2"/>
              <a:buChar char="Ø"/>
            </a:pPr>
            <a:r>
              <a:rPr lang="en-US" b="1" dirty="0" smtClean="0">
                <a:solidFill>
                  <a:schemeClr val="tx1"/>
                </a:solidFill>
                <a:latin typeface="Trebuchet MS (body)"/>
              </a:rPr>
              <a:t>Inspection of documents</a:t>
            </a:r>
            <a:r>
              <a:rPr lang="en-US" dirty="0" smtClean="0">
                <a:solidFill>
                  <a:schemeClr val="tx1"/>
                </a:solidFill>
                <a:latin typeface="Trebuchet MS (body)"/>
              </a:rPr>
              <a:t> filed with ROC &amp; its copies can be obtained electronically (Sec 398 (1) (d) &amp; R 24.14)</a:t>
            </a:r>
          </a:p>
          <a:p>
            <a:pPr marL="285750" lvl="0" indent="-285750">
              <a:buFont typeface="Wingdings" pitchFamily="2" charset="2"/>
              <a:buChar char="Ø"/>
            </a:pPr>
            <a:r>
              <a:rPr lang="en-US" dirty="0" smtClean="0">
                <a:solidFill>
                  <a:schemeClr val="tx1"/>
                </a:solidFill>
                <a:latin typeface="Trebuchet MS (body)"/>
              </a:rPr>
              <a:t>Any Company &amp; not only Industrial company can be declared as </a:t>
            </a:r>
            <a:r>
              <a:rPr lang="en-US" b="1" dirty="0" smtClean="0">
                <a:solidFill>
                  <a:schemeClr val="tx1"/>
                </a:solidFill>
                <a:latin typeface="Trebuchet MS (body)"/>
              </a:rPr>
              <a:t>Sick Company (Sec 253)</a:t>
            </a:r>
          </a:p>
          <a:p>
            <a:pPr marL="285750" lvl="0" indent="-285750">
              <a:buFont typeface="Wingdings" pitchFamily="2" charset="2"/>
              <a:buChar char="Ø"/>
            </a:pPr>
            <a:r>
              <a:rPr lang="en-US" dirty="0" smtClean="0">
                <a:solidFill>
                  <a:schemeClr val="tx1"/>
                </a:solidFill>
                <a:latin typeface="Trebuchet MS (body)"/>
              </a:rPr>
              <a:t>Secured creditor representing 50% or more debts, on failure by the company to repay or compromise within 30 days from service of notice may apply to NCLT to declare a company as Sick.  </a:t>
            </a:r>
          </a:p>
          <a:p>
            <a:pPr marL="285750" lvl="0" indent="-285750">
              <a:buFont typeface="Wingdings" pitchFamily="2" charset="2"/>
              <a:buChar char="Ø"/>
            </a:pPr>
            <a:r>
              <a:rPr lang="en-US" dirty="0" smtClean="0">
                <a:solidFill>
                  <a:schemeClr val="tx1"/>
                </a:solidFill>
                <a:latin typeface="Trebuchet MS (body)"/>
              </a:rPr>
              <a:t>Powers of revival and rehabilitation of sick co are vested in NCLT on application by co or secured creditor.</a:t>
            </a:r>
          </a:p>
          <a:p>
            <a:pPr marL="285750" lvl="0" indent="-285750">
              <a:buFont typeface="Wingdings" pitchFamily="2" charset="2"/>
              <a:buChar char="Ø"/>
            </a:pPr>
            <a:r>
              <a:rPr lang="en-US" dirty="0" smtClean="0">
                <a:solidFill>
                  <a:schemeClr val="tx1"/>
                </a:solidFill>
                <a:latin typeface="Trebuchet MS (body)"/>
              </a:rPr>
              <a:t>Listed &amp; other class of companies to have </a:t>
            </a:r>
            <a:r>
              <a:rPr lang="en-US" b="1" dirty="0" smtClean="0">
                <a:solidFill>
                  <a:schemeClr val="tx1"/>
                </a:solidFill>
                <a:latin typeface="Trebuchet MS (body)"/>
              </a:rPr>
              <a:t>vigil mechanism</a:t>
            </a:r>
            <a:r>
              <a:rPr lang="en-US" dirty="0" smtClean="0">
                <a:solidFill>
                  <a:schemeClr val="tx1"/>
                </a:solidFill>
                <a:latin typeface="Trebuchet MS (body)"/>
              </a:rPr>
              <a:t> for directors &amp; Employees to report their concerns</a:t>
            </a:r>
          </a:p>
        </p:txBody>
      </p:sp>
    </p:spTree>
    <p:extLst>
      <p:ext uri="{BB962C8B-B14F-4D97-AF65-F5344CB8AC3E}">
        <p14:creationId xmlns="" xmlns:p14="http://schemas.microsoft.com/office/powerpoint/2010/main" val="374930021"/>
      </p:ext>
    </p:extLst>
  </p:cSld>
  <p:clrMapOvr>
    <a:masterClrMapping/>
  </p:clrMapOvr>
  <p:transition spd="slow">
    <p:push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Key Managerial Personnel- </a:t>
            </a:r>
            <a:r>
              <a:rPr lang="en-US" sz="3600" dirty="0" smtClean="0">
                <a:solidFill>
                  <a:schemeClr val="tx1"/>
                </a:solidFill>
                <a:latin typeface="Trebuchet MS" pitchFamily="34" charset="0"/>
              </a:rPr>
              <a:t>Sec 203</a:t>
            </a:r>
            <a:endParaRPr lang="en-US" sz="3600" dirty="0">
              <a:latin typeface="Trebuchet MS" pitchFamily="34" charset="0"/>
            </a:endParaRPr>
          </a:p>
        </p:txBody>
      </p:sp>
      <p:sp>
        <p:nvSpPr>
          <p:cNvPr id="6" name="TextBox 5"/>
          <p:cNvSpPr txBox="1"/>
          <p:nvPr/>
        </p:nvSpPr>
        <p:spPr>
          <a:xfrm>
            <a:off x="471266" y="1447800"/>
            <a:ext cx="8201463" cy="4247317"/>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Companies having paid up capital of </a:t>
            </a:r>
            <a:r>
              <a:rPr lang="en-US" dirty="0" err="1" smtClean="0">
                <a:solidFill>
                  <a:schemeClr val="tx1"/>
                </a:solidFill>
                <a:latin typeface="Trebuchet MS (body)"/>
              </a:rPr>
              <a:t>Rs</a:t>
            </a:r>
            <a:r>
              <a:rPr lang="en-US" dirty="0" smtClean="0">
                <a:solidFill>
                  <a:schemeClr val="tx1"/>
                </a:solidFill>
                <a:latin typeface="Trebuchet MS (body)"/>
              </a:rPr>
              <a:t> 5 Cr or more are mandatorily required to appoint </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a:t>
            </a:r>
            <a:r>
              <a:rPr lang="en-US" dirty="0" smtClean="0">
                <a:solidFill>
                  <a:schemeClr val="tx1"/>
                </a:solidFill>
                <a:latin typeface="Trebuchet MS (body)"/>
              </a:rPr>
              <a:t>) MD or CEO or manager and in their absence, a WTD;</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a:t>
            </a:r>
            <a:r>
              <a:rPr lang="en-US" dirty="0" smtClean="0">
                <a:solidFill>
                  <a:schemeClr val="tx1"/>
                </a:solidFill>
                <a:latin typeface="Trebuchet MS (body)"/>
              </a:rPr>
              <a:t>) Company Secretary; and</a:t>
            </a:r>
          </a:p>
          <a:p>
            <a:pPr marL="74295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iii</a:t>
            </a:r>
            <a:r>
              <a:rPr lang="en-US" dirty="0" smtClean="0">
                <a:solidFill>
                  <a:schemeClr val="tx1"/>
                </a:solidFill>
                <a:latin typeface="Trebuchet MS (body)"/>
              </a:rPr>
              <a:t>) Chief Financial Officer </a:t>
            </a:r>
          </a:p>
          <a:p>
            <a:pPr marL="742950" lvl="1" indent="-285750">
              <a:buFont typeface="Arial" pitchFamily="34" charset="0"/>
              <a:buChar char="•"/>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Appointment shall be  by passing a Board resolution containing the terms &amp;  conditions of the appointment &amp; remuneration.</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A whole-time KMP shall not hold office in more than one company except in its subsidiary company.</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r>
              <a:rPr lang="en-US" dirty="0" smtClean="0">
                <a:solidFill>
                  <a:schemeClr val="tx1"/>
                </a:solidFill>
                <a:latin typeface="Trebuchet MS (body)"/>
              </a:rPr>
              <a:t>If the office is vacated, the resulting vacancy shall be filled-up by the Board at a meeting of the Board within 6 months.</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968676339"/>
      </p:ext>
    </p:extLst>
  </p:cSld>
  <p:clrMapOvr>
    <a:masterClrMapping/>
  </p:clrMapOvr>
  <p:transition spd="slow">
    <p:push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IN" sz="4000" dirty="0" smtClean="0">
                <a:latin typeface="Trebuchet MS" pitchFamily="34" charset="0"/>
              </a:rPr>
              <a:t>Associate Company – Clause 2(6)</a:t>
            </a:r>
            <a:endParaRPr lang="en-US" sz="4000" dirty="0">
              <a:latin typeface="Trebuchet MS" pitchFamily="34" charset="0"/>
            </a:endParaRPr>
          </a:p>
        </p:txBody>
      </p:sp>
      <p:sp>
        <p:nvSpPr>
          <p:cNvPr id="6" name="TextBox 5"/>
          <p:cNvSpPr txBox="1"/>
          <p:nvPr/>
        </p:nvSpPr>
        <p:spPr>
          <a:xfrm>
            <a:off x="471266" y="1447800"/>
            <a:ext cx="8201463" cy="3831818"/>
          </a:xfrm>
          <a:prstGeom prst="rect">
            <a:avLst/>
          </a:prstGeom>
          <a:noFill/>
        </p:spPr>
        <p:txBody>
          <a:bodyPr wrap="square" rtlCol="0">
            <a:spAutoFit/>
          </a:bodyPr>
          <a:lstStyle/>
          <a:p>
            <a:pPr marL="285750" indent="-285750">
              <a:lnSpc>
                <a:spcPct val="150000"/>
              </a:lnSpc>
              <a:buFont typeface="Wingdings" pitchFamily="2" charset="2"/>
              <a:buChar char="Ø"/>
              <a:defRPr/>
            </a:pPr>
            <a:r>
              <a:rPr lang="en-IN" dirty="0">
                <a:latin typeface="Trebuchet MS (body)"/>
              </a:rPr>
              <a:t>Significant Influence</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Not a subsidiary</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It includes a Joint Venture</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Significant Influence means control of 20% of total share capital or business decisions.</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As per AS27, JV is where Joint Control exists.</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As per AS23, Associate is where significant influence exists</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Section 2(6) contradicts both these standards.</a:t>
            </a:r>
            <a:endParaRPr lang="en-US" dirty="0">
              <a:latin typeface="Trebuchet MS (body)"/>
            </a:endParaRPr>
          </a:p>
          <a:p>
            <a:pPr marL="285750" indent="-285750">
              <a:lnSpc>
                <a:spcPct val="150000"/>
              </a:lnSpc>
              <a:buFont typeface="Wingdings" pitchFamily="2" charset="2"/>
              <a:buChar char="Ø"/>
              <a:defRPr/>
            </a:pPr>
            <a:r>
              <a:rPr lang="en-IN" dirty="0">
                <a:latin typeface="Trebuchet MS (body)"/>
              </a:rPr>
              <a:t>What prevails – Act or Standard </a:t>
            </a:r>
            <a:r>
              <a:rPr lang="en-IN" dirty="0" smtClean="0">
                <a:latin typeface="Trebuchet MS (body)"/>
              </a:rPr>
              <a:t>??</a:t>
            </a:r>
            <a:endParaRPr lang="en-US" dirty="0">
              <a:latin typeface="Trebuchet MS (body)"/>
            </a:endParaRPr>
          </a:p>
        </p:txBody>
      </p:sp>
    </p:spTree>
    <p:extLst>
      <p:ext uri="{BB962C8B-B14F-4D97-AF65-F5344CB8AC3E}">
        <p14:creationId xmlns="" xmlns:p14="http://schemas.microsoft.com/office/powerpoint/2010/main" val="2273091986"/>
      </p:ext>
    </p:extLst>
  </p:cSld>
  <p:clrMapOvr>
    <a:masterClrMapping/>
  </p:clrMapOvr>
  <p:transition spd="slow">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IN" sz="4000" dirty="0" smtClean="0">
                <a:latin typeface="Trebuchet MS" pitchFamily="34" charset="0"/>
              </a:rPr>
              <a:t>Free Reserves – Clause 2(43)</a:t>
            </a:r>
            <a:endParaRPr lang="en-US" sz="4000" dirty="0">
              <a:latin typeface="Trebuchet MS" pitchFamily="34" charset="0"/>
            </a:endParaRPr>
          </a:p>
        </p:txBody>
      </p:sp>
      <p:sp>
        <p:nvSpPr>
          <p:cNvPr id="6" name="TextBox 5"/>
          <p:cNvSpPr txBox="1"/>
          <p:nvPr/>
        </p:nvSpPr>
        <p:spPr>
          <a:xfrm>
            <a:off x="471266" y="1447800"/>
            <a:ext cx="8201463" cy="3780522"/>
          </a:xfrm>
          <a:prstGeom prst="rect">
            <a:avLst/>
          </a:prstGeom>
          <a:noFill/>
        </p:spPr>
        <p:txBody>
          <a:bodyPr wrap="square" rtlCol="0">
            <a:spAutoFit/>
          </a:bodyPr>
          <a:lstStyle/>
          <a:p>
            <a:pPr marL="285750" indent="-285750">
              <a:lnSpc>
                <a:spcPct val="150000"/>
              </a:lnSpc>
              <a:buFont typeface="Arial" pitchFamily="34" charset="0"/>
              <a:buChar char="•"/>
              <a:defRPr/>
            </a:pPr>
            <a:r>
              <a:rPr lang="en-IN" dirty="0">
                <a:latin typeface="Trebuchet MS (body)"/>
              </a:rPr>
              <a:t>Excludes :</a:t>
            </a:r>
            <a:endParaRPr lang="en-US" dirty="0">
              <a:latin typeface="Trebuchet MS (body)"/>
            </a:endParaRPr>
          </a:p>
          <a:p>
            <a:pPr marL="800100" lvl="1" indent="-342900">
              <a:lnSpc>
                <a:spcPct val="150000"/>
              </a:lnSpc>
              <a:buFont typeface="+mj-lt"/>
              <a:buAutoNum type="alphaLcPeriod"/>
              <a:defRPr/>
            </a:pPr>
            <a:r>
              <a:rPr lang="en-IN" dirty="0">
                <a:latin typeface="Trebuchet MS (body)"/>
              </a:rPr>
              <a:t>Unrealised Gains</a:t>
            </a:r>
          </a:p>
          <a:p>
            <a:pPr marL="800100" lvl="1" indent="-342900">
              <a:lnSpc>
                <a:spcPct val="150000"/>
              </a:lnSpc>
              <a:buFont typeface="+mj-lt"/>
              <a:buAutoNum type="alphaLcPeriod"/>
              <a:defRPr/>
            </a:pPr>
            <a:r>
              <a:rPr lang="en-IN" dirty="0">
                <a:latin typeface="Trebuchet MS (body)"/>
              </a:rPr>
              <a:t>Notional Gains </a:t>
            </a:r>
          </a:p>
          <a:p>
            <a:pPr marL="800100" lvl="1" indent="-342900">
              <a:lnSpc>
                <a:spcPct val="150000"/>
              </a:lnSpc>
              <a:buFont typeface="+mj-lt"/>
              <a:buAutoNum type="alphaLcPeriod"/>
              <a:defRPr/>
            </a:pPr>
            <a:r>
              <a:rPr lang="en-IN" dirty="0">
                <a:latin typeface="Trebuchet MS (body)"/>
              </a:rPr>
              <a:t>Any amount representing revaluation of </a:t>
            </a:r>
            <a:r>
              <a:rPr lang="en-IN" dirty="0" smtClean="0">
                <a:latin typeface="Trebuchet MS (body)"/>
              </a:rPr>
              <a:t>assets</a:t>
            </a:r>
            <a:r>
              <a:rPr lang="en-US" dirty="0" smtClean="0">
                <a:latin typeface="Trebuchet MS (body)"/>
              </a:rPr>
              <a:t> </a:t>
            </a:r>
            <a:r>
              <a:rPr lang="en-IN" dirty="0" smtClean="0">
                <a:latin typeface="Trebuchet MS (body)"/>
              </a:rPr>
              <a:t>(error </a:t>
            </a:r>
            <a:r>
              <a:rPr lang="en-IN" dirty="0">
                <a:latin typeface="Trebuchet MS (body)"/>
              </a:rPr>
              <a:t>– </a:t>
            </a:r>
            <a:r>
              <a:rPr lang="en-IN" dirty="0" err="1">
                <a:latin typeface="Trebuchet MS (body)"/>
              </a:rPr>
              <a:t>revalued</a:t>
            </a:r>
            <a:r>
              <a:rPr lang="en-IN" dirty="0">
                <a:latin typeface="Trebuchet MS (body)"/>
              </a:rPr>
              <a:t> asset fully excluded instead of increase due </a:t>
            </a:r>
            <a:r>
              <a:rPr lang="en-IN" dirty="0" smtClean="0">
                <a:latin typeface="Trebuchet MS (body)"/>
              </a:rPr>
              <a:t>to revaluation</a:t>
            </a:r>
            <a:r>
              <a:rPr lang="en-IN" dirty="0">
                <a:latin typeface="Trebuchet MS (body)"/>
              </a:rPr>
              <a:t>)</a:t>
            </a:r>
          </a:p>
          <a:p>
            <a:pPr marL="800100" lvl="1" indent="-342900">
              <a:lnSpc>
                <a:spcPct val="150000"/>
              </a:lnSpc>
              <a:buFont typeface="+mj-lt"/>
              <a:buAutoNum type="alphaLcPeriod"/>
              <a:defRPr/>
            </a:pPr>
            <a:r>
              <a:rPr lang="en-IN" dirty="0">
                <a:latin typeface="Trebuchet MS (body)"/>
              </a:rPr>
              <a:t>Changes in carrying amount due to measurement at fair value</a:t>
            </a:r>
            <a:endParaRPr lang="en-US" dirty="0">
              <a:latin typeface="Trebuchet MS (body)"/>
            </a:endParaRPr>
          </a:p>
          <a:p>
            <a:pPr marL="285750" indent="-285750">
              <a:lnSpc>
                <a:spcPct val="150000"/>
              </a:lnSpc>
              <a:buFont typeface="Arial" pitchFamily="34" charset="0"/>
              <a:buChar char="•"/>
              <a:defRPr/>
            </a:pPr>
            <a:r>
              <a:rPr lang="en-IN" dirty="0">
                <a:latin typeface="Trebuchet MS (body)"/>
              </a:rPr>
              <a:t>(This is IFRS impact </a:t>
            </a:r>
            <a:endParaRPr lang="en-US" dirty="0">
              <a:latin typeface="Trebuchet MS (body)"/>
            </a:endParaRPr>
          </a:p>
          <a:p>
            <a:pPr>
              <a:lnSpc>
                <a:spcPct val="150000"/>
              </a:lnSpc>
              <a:defRPr/>
            </a:pPr>
            <a:r>
              <a:rPr lang="en-IN" dirty="0">
                <a:latin typeface="Trebuchet MS (body)"/>
              </a:rPr>
              <a:t>– to nullify any gains arising due to fair value treatment allowed under IFRS)</a:t>
            </a:r>
            <a:endParaRPr lang="en-US" dirty="0">
              <a:latin typeface="Trebuchet MS (body)"/>
            </a:endParaRPr>
          </a:p>
          <a:p>
            <a:pPr marL="285750" indent="-285750">
              <a:lnSpc>
                <a:spcPct val="150000"/>
              </a:lnSpc>
              <a:buFont typeface="Arial" pitchFamily="34" charset="0"/>
              <a:buChar char="•"/>
              <a:defRPr/>
            </a:pPr>
            <a:endParaRPr lang="en-US" dirty="0">
              <a:latin typeface="Trebuchet MS (body)"/>
            </a:endParaRPr>
          </a:p>
        </p:txBody>
      </p:sp>
    </p:spTree>
    <p:extLst>
      <p:ext uri="{BB962C8B-B14F-4D97-AF65-F5344CB8AC3E}">
        <p14:creationId xmlns="" xmlns:p14="http://schemas.microsoft.com/office/powerpoint/2010/main" val="3262752502"/>
      </p:ext>
    </p:extLst>
  </p:cSld>
  <p:clrMapOvr>
    <a:masterClrMapping/>
  </p:clrMapOvr>
  <p:transition spd="slow">
    <p:push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1323439"/>
          </a:xfrm>
          <a:prstGeom prst="rect">
            <a:avLst/>
          </a:prstGeom>
          <a:noFill/>
        </p:spPr>
        <p:txBody>
          <a:bodyPr wrap="square" rtlCol="0">
            <a:spAutoFit/>
          </a:bodyPr>
          <a:lstStyle/>
          <a:p>
            <a:r>
              <a:rPr lang="en-US" sz="4000" dirty="0" smtClean="0">
                <a:solidFill>
                  <a:schemeClr val="tx1"/>
                </a:solidFill>
                <a:latin typeface="Trebuchet MS" pitchFamily="34" charset="0"/>
              </a:rPr>
              <a:t>Merger &amp; amalgamation of certain companies - Sec 233</a:t>
            </a:r>
            <a:endParaRPr lang="en-US" sz="4000" dirty="0">
              <a:latin typeface="Trebuchet MS" pitchFamily="34" charset="0"/>
            </a:endParaRPr>
          </a:p>
        </p:txBody>
      </p:sp>
      <p:sp>
        <p:nvSpPr>
          <p:cNvPr id="6" name="TextBox 5"/>
          <p:cNvSpPr txBox="1"/>
          <p:nvPr/>
        </p:nvSpPr>
        <p:spPr>
          <a:xfrm>
            <a:off x="447819" y="1799396"/>
            <a:ext cx="8063134" cy="4755148"/>
          </a:xfrm>
          <a:prstGeom prst="rect">
            <a:avLst/>
          </a:prstGeom>
          <a:noFill/>
        </p:spPr>
        <p:txBody>
          <a:bodyPr wrap="square" rtlCol="0">
            <a:spAutoFit/>
          </a:bodyPr>
          <a:lstStyle/>
          <a:p>
            <a:pPr marL="342900" indent="-342900">
              <a:buFont typeface="Wingdings" pitchFamily="2" charset="2"/>
              <a:buChar char="Ø"/>
            </a:pPr>
            <a:r>
              <a:rPr lang="en-US" sz="1900" dirty="0" smtClean="0">
                <a:solidFill>
                  <a:schemeClr val="tx1"/>
                </a:solidFill>
                <a:latin typeface="Trebuchet MS (body)"/>
              </a:rPr>
              <a:t>Act proposes a fast track, simplified procedure for mergers and amalgamation of certain class of Companies such as Holding- wholly owned Subsidiary, Small sized Companies. </a:t>
            </a:r>
          </a:p>
          <a:p>
            <a:pPr marL="342900" indent="-342900">
              <a:buFont typeface="Wingdings" pitchFamily="2" charset="2"/>
              <a:buChar char="Ø"/>
            </a:pPr>
            <a:r>
              <a:rPr lang="en-US" sz="1900" dirty="0" smtClean="0">
                <a:solidFill>
                  <a:schemeClr val="tx1"/>
                </a:solidFill>
                <a:latin typeface="Trebuchet MS (body)"/>
              </a:rPr>
              <a:t>There is no requirement to apply to NCLT/ HC </a:t>
            </a:r>
          </a:p>
          <a:p>
            <a:pPr marL="342900" indent="-342900">
              <a:buFont typeface="Wingdings" pitchFamily="2" charset="2"/>
              <a:buChar char="Ø"/>
            </a:pPr>
            <a:r>
              <a:rPr lang="en-US" sz="1900" dirty="0" smtClean="0">
                <a:solidFill>
                  <a:schemeClr val="tx1"/>
                </a:solidFill>
                <a:latin typeface="Trebuchet MS (body)"/>
              </a:rPr>
              <a:t>Under fast track</a:t>
            </a:r>
          </a:p>
          <a:p>
            <a:pPr marL="800100" lvl="1" indent="-342900">
              <a:buFont typeface="Arial" pitchFamily="34" charset="0"/>
              <a:buChar char="•"/>
            </a:pPr>
            <a:r>
              <a:rPr lang="en-US" sz="1900" dirty="0" smtClean="0">
                <a:solidFill>
                  <a:schemeClr val="tx1"/>
                </a:solidFill>
                <a:latin typeface="Trebuchet MS (body)"/>
              </a:rPr>
              <a:t>Company to  file a </a:t>
            </a:r>
            <a:r>
              <a:rPr lang="en-US" sz="1900" b="1" dirty="0" smtClean="0">
                <a:solidFill>
                  <a:schemeClr val="tx1"/>
                </a:solidFill>
                <a:latin typeface="Trebuchet MS (body)"/>
              </a:rPr>
              <a:t>Declaration of Solvency </a:t>
            </a:r>
            <a:r>
              <a:rPr lang="en-US" sz="1900" dirty="0" smtClean="0">
                <a:solidFill>
                  <a:schemeClr val="tx1"/>
                </a:solidFill>
                <a:latin typeface="Trebuchet MS (body)"/>
              </a:rPr>
              <a:t>with the Registrar</a:t>
            </a:r>
          </a:p>
          <a:p>
            <a:pPr marL="800100" lvl="1" indent="-342900">
              <a:buFont typeface="Arial" pitchFamily="34" charset="0"/>
              <a:buChar char="•"/>
            </a:pPr>
            <a:r>
              <a:rPr lang="en-US" sz="1900" dirty="0" smtClean="0">
                <a:solidFill>
                  <a:schemeClr val="tx1"/>
                </a:solidFill>
                <a:latin typeface="Trebuchet MS (body)"/>
              </a:rPr>
              <a:t>The scheme is approved by the respective </a:t>
            </a:r>
            <a:r>
              <a:rPr lang="en-US" sz="1900" b="1" dirty="0" smtClean="0">
                <a:solidFill>
                  <a:schemeClr val="tx1"/>
                </a:solidFill>
                <a:latin typeface="Trebuchet MS (body)"/>
              </a:rPr>
              <a:t>members</a:t>
            </a:r>
            <a:r>
              <a:rPr lang="en-US" sz="1900" dirty="0" smtClean="0">
                <a:solidFill>
                  <a:schemeClr val="tx1"/>
                </a:solidFill>
                <a:latin typeface="Trebuchet MS (body)"/>
              </a:rPr>
              <a:t> at a general meeting holding at least </a:t>
            </a:r>
            <a:r>
              <a:rPr lang="en-US" sz="1900" b="1" dirty="0" smtClean="0">
                <a:solidFill>
                  <a:schemeClr val="tx1"/>
                </a:solidFill>
                <a:latin typeface="Trebuchet MS (body)"/>
              </a:rPr>
              <a:t>90% </a:t>
            </a:r>
            <a:r>
              <a:rPr lang="en-US" sz="1900" dirty="0" smtClean="0">
                <a:solidFill>
                  <a:schemeClr val="tx1"/>
                </a:solidFill>
                <a:latin typeface="Trebuchet MS (body)"/>
              </a:rPr>
              <a:t> of the total number of shares</a:t>
            </a:r>
          </a:p>
          <a:p>
            <a:pPr marL="800100" lvl="1" indent="-342900">
              <a:buFont typeface="Arial" pitchFamily="34" charset="0"/>
              <a:buChar char="•"/>
            </a:pPr>
            <a:r>
              <a:rPr lang="en-US" sz="1900" dirty="0" smtClean="0">
                <a:solidFill>
                  <a:schemeClr val="tx1"/>
                </a:solidFill>
                <a:latin typeface="Trebuchet MS (body)"/>
              </a:rPr>
              <a:t>The scheme is </a:t>
            </a:r>
            <a:r>
              <a:rPr lang="en-US" sz="1900" b="1" dirty="0" smtClean="0">
                <a:solidFill>
                  <a:schemeClr val="tx1"/>
                </a:solidFill>
                <a:latin typeface="Trebuchet MS (body)"/>
              </a:rPr>
              <a:t>approved by majority representing 9/10</a:t>
            </a:r>
            <a:r>
              <a:rPr lang="en-US" sz="1900" b="1" baseline="30000" dirty="0" smtClean="0">
                <a:solidFill>
                  <a:schemeClr val="tx1"/>
                </a:solidFill>
                <a:latin typeface="Trebuchet MS (body)"/>
              </a:rPr>
              <a:t>th</a:t>
            </a:r>
            <a:r>
              <a:rPr lang="en-US" sz="1900" b="1" dirty="0" smtClean="0">
                <a:solidFill>
                  <a:schemeClr val="tx1"/>
                </a:solidFill>
                <a:latin typeface="Trebuchet MS (body)"/>
              </a:rPr>
              <a:t> </a:t>
            </a:r>
            <a:r>
              <a:rPr lang="en-US" sz="1900" dirty="0" smtClean="0">
                <a:solidFill>
                  <a:schemeClr val="tx1"/>
                </a:solidFill>
                <a:latin typeface="Trebuchet MS (body)"/>
              </a:rPr>
              <a:t> in value of the </a:t>
            </a:r>
            <a:r>
              <a:rPr lang="en-US" sz="1900" b="1" dirty="0" smtClean="0">
                <a:solidFill>
                  <a:schemeClr val="tx1"/>
                </a:solidFill>
                <a:latin typeface="Trebuchet MS (body)"/>
              </a:rPr>
              <a:t>creditors or class of creditors </a:t>
            </a:r>
            <a:r>
              <a:rPr lang="en-US" sz="1900" dirty="0" smtClean="0">
                <a:solidFill>
                  <a:schemeClr val="tx1"/>
                </a:solidFill>
                <a:latin typeface="Trebuchet MS (body)"/>
              </a:rPr>
              <a:t>of respective Companies indicated in a meeting convened by the company by giving a notice of 21 days along with the scheme to its creditors.</a:t>
            </a:r>
          </a:p>
          <a:p>
            <a:pPr marL="800100" lvl="1" indent="-342900">
              <a:buFont typeface="Arial" pitchFamily="34" charset="0"/>
              <a:buChar char="•"/>
            </a:pPr>
            <a:r>
              <a:rPr lang="en-US" sz="1900" dirty="0" smtClean="0">
                <a:solidFill>
                  <a:schemeClr val="tx1"/>
                </a:solidFill>
                <a:latin typeface="Trebuchet MS (body)"/>
              </a:rPr>
              <a:t>The Transferee Company shall file a copy of the scheme so approved with the Central government, Registrar and the official liquidator for their comments &amp; observations.</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3799113984"/>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Merger &amp; amalgamation </a:t>
            </a:r>
            <a:r>
              <a:rPr lang="en-US" sz="3200" dirty="0" smtClean="0">
                <a:solidFill>
                  <a:schemeClr val="tx1"/>
                </a:solidFill>
                <a:latin typeface="Trebuchet MS" pitchFamily="34" charset="0"/>
              </a:rPr>
              <a:t>contd..</a:t>
            </a:r>
            <a:endParaRPr lang="en-US" sz="3200" dirty="0">
              <a:latin typeface="Trebuchet MS" pitchFamily="34" charset="0"/>
            </a:endParaRPr>
          </a:p>
        </p:txBody>
      </p:sp>
      <p:sp>
        <p:nvSpPr>
          <p:cNvPr id="6" name="TextBox 5"/>
          <p:cNvSpPr txBox="1"/>
          <p:nvPr/>
        </p:nvSpPr>
        <p:spPr>
          <a:xfrm>
            <a:off x="447819" y="1799396"/>
            <a:ext cx="8063134" cy="4801314"/>
          </a:xfrm>
          <a:prstGeom prst="rect">
            <a:avLst/>
          </a:prstGeom>
          <a:noFill/>
        </p:spPr>
        <p:txBody>
          <a:bodyPr wrap="square" rtlCol="0">
            <a:spAutoFit/>
          </a:bodyPr>
          <a:lstStyle/>
          <a:p>
            <a:pPr marL="742950" lvl="1" indent="-285750">
              <a:buFont typeface="Arial" pitchFamily="34" charset="0"/>
              <a:buChar char="•"/>
            </a:pPr>
            <a:r>
              <a:rPr lang="en-US" dirty="0" smtClean="0">
                <a:solidFill>
                  <a:schemeClr val="tx1"/>
                </a:solidFill>
                <a:latin typeface="Trebuchet MS (body)"/>
              </a:rPr>
              <a:t>Objections if any to be  communicated in the writing  to the Central Government within a period of </a:t>
            </a:r>
            <a:r>
              <a:rPr lang="en-US" b="1" dirty="0" smtClean="0">
                <a:solidFill>
                  <a:schemeClr val="tx1"/>
                </a:solidFill>
                <a:latin typeface="Trebuchet MS (body)"/>
              </a:rPr>
              <a:t>30 days</a:t>
            </a:r>
            <a:r>
              <a:rPr lang="en-US" dirty="0" smtClean="0">
                <a:solidFill>
                  <a:schemeClr val="tx1"/>
                </a:solidFill>
                <a:latin typeface="Trebuchet MS (body)"/>
              </a:rPr>
              <a:t>.</a:t>
            </a:r>
          </a:p>
          <a:p>
            <a:pPr marL="285750" indent="-285750">
              <a:buFont typeface="Wingdings" pitchFamily="2" charset="2"/>
              <a:buChar char="Ø"/>
            </a:pPr>
            <a:r>
              <a:rPr lang="en-US" dirty="0" smtClean="0">
                <a:solidFill>
                  <a:schemeClr val="tx1"/>
                </a:solidFill>
                <a:latin typeface="Trebuchet MS (body)"/>
              </a:rPr>
              <a:t>If the </a:t>
            </a:r>
            <a:r>
              <a:rPr lang="en-US" b="1" dirty="0" smtClean="0">
                <a:solidFill>
                  <a:schemeClr val="tx1"/>
                </a:solidFill>
                <a:latin typeface="Trebuchet MS (body)"/>
              </a:rPr>
              <a:t>Central  Government </a:t>
            </a:r>
            <a:r>
              <a:rPr lang="en-US" dirty="0" smtClean="0">
                <a:solidFill>
                  <a:schemeClr val="tx1"/>
                </a:solidFill>
                <a:latin typeface="Trebuchet MS (body)"/>
              </a:rPr>
              <a:t>after receiving the objections or suggestions or for any reason is of the opinion that such a scheme is </a:t>
            </a:r>
            <a:r>
              <a:rPr lang="en-US" b="1" dirty="0" smtClean="0">
                <a:solidFill>
                  <a:schemeClr val="tx1"/>
                </a:solidFill>
                <a:latin typeface="Trebuchet MS (body)"/>
              </a:rPr>
              <a:t>not in public interest </a:t>
            </a:r>
            <a:r>
              <a:rPr lang="en-US" dirty="0" smtClean="0">
                <a:solidFill>
                  <a:schemeClr val="tx1"/>
                </a:solidFill>
                <a:latin typeface="Trebuchet MS (body)"/>
              </a:rPr>
              <a:t>or in the interest of the </a:t>
            </a:r>
            <a:r>
              <a:rPr lang="en-US" b="1" dirty="0" smtClean="0">
                <a:solidFill>
                  <a:schemeClr val="tx1"/>
                </a:solidFill>
                <a:latin typeface="Trebuchet MS (body)"/>
              </a:rPr>
              <a:t>creditors</a:t>
            </a:r>
            <a:r>
              <a:rPr lang="en-US" dirty="0" smtClean="0">
                <a:solidFill>
                  <a:schemeClr val="tx1"/>
                </a:solidFill>
                <a:latin typeface="Trebuchet MS (body)"/>
              </a:rPr>
              <a:t>, it may file an </a:t>
            </a:r>
            <a:r>
              <a:rPr lang="en-US" b="1" dirty="0" smtClean="0">
                <a:solidFill>
                  <a:schemeClr val="tx1"/>
                </a:solidFill>
                <a:latin typeface="Trebuchet MS (body)"/>
              </a:rPr>
              <a:t>application before the tribunal </a:t>
            </a:r>
            <a:r>
              <a:rPr lang="en-US" dirty="0" smtClean="0">
                <a:solidFill>
                  <a:schemeClr val="tx1"/>
                </a:solidFill>
                <a:latin typeface="Trebuchet MS (body)"/>
              </a:rPr>
              <a:t>within a period of 60 days of the receipt of the scheme stating its objections and requesting that tribunal may consider the scheme.</a:t>
            </a:r>
          </a:p>
          <a:p>
            <a:pPr marL="742950" lvl="1" indent="-285750">
              <a:buFont typeface="Arial" pitchFamily="34" charset="0"/>
              <a:buChar char="•"/>
            </a:pPr>
            <a:r>
              <a:rPr lang="en-US" dirty="0" smtClean="0">
                <a:solidFill>
                  <a:schemeClr val="tx1"/>
                </a:solidFill>
                <a:latin typeface="Trebuchet MS (body)"/>
              </a:rPr>
              <a:t>if the Registrar or the Official Liquidator has no objections  or not received the objections suggestions to the scheme, the Central Government shall register the same and issue a confirmation to the registrar of transferee company.</a:t>
            </a:r>
          </a:p>
          <a:p>
            <a:pPr marL="742950" lvl="1" indent="-285750">
              <a:buFont typeface="Arial" pitchFamily="34" charset="0"/>
              <a:buChar char="•"/>
            </a:pPr>
            <a:r>
              <a:rPr lang="en-US" dirty="0" smtClean="0">
                <a:solidFill>
                  <a:schemeClr val="tx1"/>
                </a:solidFill>
                <a:latin typeface="Trebuchet MS (body)"/>
              </a:rPr>
              <a:t>The Registrar shall register the scheme and issue a confirmation thereof to the companies and also communicate the same to the registrar of the  Transferor Company.</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34150652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Merger &amp; amalgamation </a:t>
            </a:r>
            <a:r>
              <a:rPr lang="en-US" sz="3200" dirty="0" smtClean="0">
                <a:solidFill>
                  <a:schemeClr val="tx1"/>
                </a:solidFill>
                <a:latin typeface="Trebuchet MS" pitchFamily="34" charset="0"/>
              </a:rPr>
              <a:t>contd..</a:t>
            </a:r>
            <a:endParaRPr lang="en-US" sz="3200" dirty="0">
              <a:latin typeface="Trebuchet MS" pitchFamily="34" charset="0"/>
            </a:endParaRPr>
          </a:p>
        </p:txBody>
      </p:sp>
      <p:sp>
        <p:nvSpPr>
          <p:cNvPr id="6" name="TextBox 5"/>
          <p:cNvSpPr txBox="1"/>
          <p:nvPr/>
        </p:nvSpPr>
        <p:spPr>
          <a:xfrm>
            <a:off x="502918" y="1524000"/>
            <a:ext cx="8063134" cy="3970318"/>
          </a:xfrm>
          <a:prstGeom prst="rect">
            <a:avLst/>
          </a:prstGeom>
          <a:noFill/>
        </p:spPr>
        <p:txBody>
          <a:bodyPr wrap="square" rtlCol="0">
            <a:spAutoFit/>
          </a:bodyPr>
          <a:lstStyle/>
          <a:p>
            <a:pPr marL="285750" indent="-285750">
              <a:buFont typeface="Wingdings" pitchFamily="2" charset="2"/>
              <a:buChar char="Ø"/>
            </a:pPr>
            <a:r>
              <a:rPr lang="en-US" dirty="0" smtClean="0">
                <a:latin typeface="Trebuchet MS (body)"/>
              </a:rPr>
              <a:t>The registration of the scheme under this section shall be deemed to have the effect of </a:t>
            </a:r>
            <a:r>
              <a:rPr lang="en-US" b="1" dirty="0" smtClean="0">
                <a:latin typeface="Trebuchet MS (body)"/>
              </a:rPr>
              <a:t>dissolution of the Transferor </a:t>
            </a:r>
            <a:r>
              <a:rPr lang="en-US" dirty="0" smtClean="0">
                <a:latin typeface="Trebuchet MS (body)"/>
              </a:rPr>
              <a:t>Company </a:t>
            </a:r>
            <a:r>
              <a:rPr lang="en-US" b="1" dirty="0" smtClean="0">
                <a:latin typeface="Trebuchet MS (body)"/>
              </a:rPr>
              <a:t>without</a:t>
            </a:r>
            <a:r>
              <a:rPr lang="en-US" dirty="0" smtClean="0">
                <a:latin typeface="Trebuchet MS (body)"/>
              </a:rPr>
              <a:t> the process of </a:t>
            </a:r>
            <a:r>
              <a:rPr lang="en-US" b="1" dirty="0" smtClean="0">
                <a:latin typeface="Trebuchet MS (body)"/>
              </a:rPr>
              <a:t>winding up</a:t>
            </a:r>
            <a:r>
              <a:rPr lang="en-US" dirty="0" smtClean="0">
                <a:latin typeface="Trebuchet MS (body)"/>
              </a:rPr>
              <a:t>.</a:t>
            </a:r>
          </a:p>
          <a:p>
            <a:pPr marL="285750" indent="-285750">
              <a:buFont typeface="Wingdings" pitchFamily="2" charset="2"/>
              <a:buChar char="Ø"/>
            </a:pPr>
            <a:r>
              <a:rPr lang="en-US" dirty="0" smtClean="0">
                <a:latin typeface="Trebuchet MS (body)"/>
              </a:rPr>
              <a:t>Where the scheme provides for purchase of shares held by the dissenting creditors, such amount to the extent it is unpaid, shall become the liability of the Transferee Company.</a:t>
            </a:r>
          </a:p>
          <a:p>
            <a:pPr marL="285750" indent="-285750">
              <a:buFont typeface="Wingdings" pitchFamily="2" charset="2"/>
              <a:buChar char="Ø"/>
            </a:pPr>
            <a:r>
              <a:rPr lang="en-US" dirty="0" smtClean="0">
                <a:latin typeface="Trebuchet MS (body)"/>
              </a:rPr>
              <a:t>A Transferee Company shall not, on merger  or amalgamation, hold any shares in its own name or in the name of any trust either on its behalf or on behalf of any of its Subsidiary or Associate Company and all such shares shall be cancelled or extinguished on the merger  or amalgamation.</a:t>
            </a:r>
          </a:p>
          <a:p>
            <a:pPr marL="285750" indent="-285750">
              <a:buFont typeface="Wingdings" pitchFamily="2" charset="2"/>
              <a:buChar char="Ø"/>
            </a:pPr>
            <a:r>
              <a:rPr lang="en-US" dirty="0" smtClean="0">
                <a:latin typeface="Trebuchet MS (body)"/>
              </a:rPr>
              <a:t>The Transferee Company shall file an application with the Registrar along with the scheme registered indicating the revised Authorized capital and pay the prescribed fees  due on revised capital with a provision to set off against fees already paid by Transferor Company.</a:t>
            </a:r>
          </a:p>
        </p:txBody>
      </p:sp>
    </p:spTree>
    <p:extLst>
      <p:ext uri="{BB962C8B-B14F-4D97-AF65-F5344CB8AC3E}">
        <p14:creationId xmlns="" xmlns:p14="http://schemas.microsoft.com/office/powerpoint/2010/main" val="30015914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Cross Border Mergers - Sec 234</a:t>
            </a:r>
            <a:endParaRPr lang="en-US" sz="4000" dirty="0">
              <a:latin typeface="Trebuchet MS" pitchFamily="34" charset="0"/>
            </a:endParaRPr>
          </a:p>
        </p:txBody>
      </p:sp>
      <p:sp>
        <p:nvSpPr>
          <p:cNvPr id="6" name="TextBox 5"/>
          <p:cNvSpPr txBox="1"/>
          <p:nvPr/>
        </p:nvSpPr>
        <p:spPr>
          <a:xfrm>
            <a:off x="502918" y="1524000"/>
            <a:ext cx="8063134" cy="3365024"/>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Merger &amp; amalgamation of Indian company with foreign company or </a:t>
            </a:r>
            <a:r>
              <a:rPr lang="en-US" i="1" dirty="0" smtClean="0">
                <a:solidFill>
                  <a:schemeClr val="tx1"/>
                </a:solidFill>
                <a:latin typeface="Trebuchet MS (body)"/>
              </a:rPr>
              <a:t>vice versa </a:t>
            </a:r>
            <a:r>
              <a:rPr lang="en-US" dirty="0" smtClean="0">
                <a:solidFill>
                  <a:schemeClr val="tx1"/>
                </a:solidFill>
                <a:latin typeface="Trebuchet MS (body)"/>
              </a:rPr>
              <a:t>is permitted under this section</a:t>
            </a:r>
            <a:endParaRPr lang="en-US" i="1" dirty="0" smtClean="0">
              <a:solidFill>
                <a:schemeClr val="tx1"/>
              </a:solidFill>
              <a:latin typeface="Trebuchet MS (body)"/>
            </a:endParaRPr>
          </a:p>
          <a:p>
            <a:pPr marL="285750" indent="-285750">
              <a:lnSpc>
                <a:spcPct val="150000"/>
              </a:lnSpc>
              <a:buFont typeface="Wingdings" pitchFamily="2" charset="2"/>
              <a:buChar char="Ø"/>
            </a:pPr>
            <a:r>
              <a:rPr lang="en-US" dirty="0" smtClean="0">
                <a:solidFill>
                  <a:schemeClr val="tx1"/>
                </a:solidFill>
                <a:latin typeface="Trebuchet MS (body)"/>
              </a:rPr>
              <a:t>“foreign company” means any company or body corporate incorporated outside India ( in the countries which may be notified from time to time) whether having a place of business in India or not.</a:t>
            </a:r>
          </a:p>
          <a:p>
            <a:pPr marL="285750" indent="-285750">
              <a:lnSpc>
                <a:spcPct val="150000"/>
              </a:lnSpc>
              <a:buFont typeface="Wingdings" pitchFamily="2" charset="2"/>
              <a:buChar char="Ø"/>
            </a:pPr>
            <a:r>
              <a:rPr lang="en-US" dirty="0" smtClean="0">
                <a:solidFill>
                  <a:schemeClr val="tx1"/>
                </a:solidFill>
                <a:latin typeface="Trebuchet MS (body)"/>
              </a:rPr>
              <a:t>Rules to be framed in this regard in consultation with RBI</a:t>
            </a:r>
          </a:p>
          <a:p>
            <a:pPr marL="285750" indent="-285750">
              <a:lnSpc>
                <a:spcPct val="150000"/>
              </a:lnSpc>
              <a:buFont typeface="Wingdings" pitchFamily="2" charset="2"/>
              <a:buChar char="Ø"/>
            </a:pPr>
            <a:r>
              <a:rPr lang="en-US" dirty="0" smtClean="0">
                <a:solidFill>
                  <a:schemeClr val="tx1"/>
                </a:solidFill>
                <a:latin typeface="Trebuchet MS (body)"/>
              </a:rPr>
              <a:t>Payment of consideration in the merger or amalgamation may be in cash, or in Depository Receipts, or partly in both with the approval of RBI.</a:t>
            </a:r>
          </a:p>
        </p:txBody>
      </p:sp>
    </p:spTree>
    <p:extLst>
      <p:ext uri="{BB962C8B-B14F-4D97-AF65-F5344CB8AC3E}">
        <p14:creationId xmlns="" xmlns:p14="http://schemas.microsoft.com/office/powerpoint/2010/main" val="1426577210"/>
      </p:ext>
    </p:extLst>
  </p:cSld>
  <p:clrMapOvr>
    <a:masterClrMapping/>
  </p:clrMapOvr>
  <p:transition spd="slow">
    <p:push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1323439"/>
          </a:xfrm>
          <a:prstGeom prst="rect">
            <a:avLst/>
          </a:prstGeom>
          <a:noFill/>
        </p:spPr>
        <p:txBody>
          <a:bodyPr wrap="square" rtlCol="0">
            <a:spAutoFit/>
          </a:bodyPr>
          <a:lstStyle/>
          <a:p>
            <a:r>
              <a:rPr lang="en-US" sz="4000" dirty="0" smtClean="0">
                <a:solidFill>
                  <a:schemeClr val="tx1"/>
                </a:solidFill>
                <a:latin typeface="Trebuchet MS" pitchFamily="34" charset="0"/>
              </a:rPr>
              <a:t>Dormant Company &amp; Inactive Company- Sec 455</a:t>
            </a:r>
            <a:endParaRPr lang="en-US" sz="4000" dirty="0">
              <a:latin typeface="Trebuchet MS" pitchFamily="34" charset="0"/>
            </a:endParaRPr>
          </a:p>
        </p:txBody>
      </p:sp>
      <p:sp>
        <p:nvSpPr>
          <p:cNvPr id="6" name="TextBox 5"/>
          <p:cNvSpPr txBox="1"/>
          <p:nvPr/>
        </p:nvSpPr>
        <p:spPr>
          <a:xfrm>
            <a:off x="453681" y="1815808"/>
            <a:ext cx="8063134" cy="3416320"/>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Where a company is formed and registered under this Act for </a:t>
            </a:r>
          </a:p>
          <a:p>
            <a:pPr marL="742950" lvl="1" indent="-285750">
              <a:buFont typeface="Arial" pitchFamily="34" charset="0"/>
              <a:buChar char="•"/>
            </a:pPr>
            <a:r>
              <a:rPr lang="en-US" dirty="0">
                <a:latin typeface="Trebuchet MS (body)"/>
              </a:rPr>
              <a:t>a future project or </a:t>
            </a:r>
          </a:p>
          <a:p>
            <a:pPr marL="742950" lvl="1" indent="-285750">
              <a:buFont typeface="Arial" pitchFamily="34" charset="0"/>
              <a:buChar char="•"/>
            </a:pPr>
            <a:r>
              <a:rPr lang="en-US" dirty="0">
                <a:latin typeface="Trebuchet MS (body)"/>
              </a:rPr>
              <a:t>to hold an asset or    </a:t>
            </a:r>
          </a:p>
          <a:p>
            <a:pPr marL="742950" lvl="1" indent="-285750">
              <a:buFont typeface="Arial" pitchFamily="34" charset="0"/>
              <a:buChar char="•"/>
            </a:pPr>
            <a:r>
              <a:rPr lang="en-US" dirty="0">
                <a:latin typeface="Trebuchet MS (body)"/>
              </a:rPr>
              <a:t>intellectual property </a:t>
            </a:r>
          </a:p>
          <a:p>
            <a:pPr marL="742950" lvl="1" indent="-285750">
              <a:buFont typeface="Arial" pitchFamily="34" charset="0"/>
              <a:buChar char="•"/>
            </a:pPr>
            <a:r>
              <a:rPr lang="en-US" dirty="0">
                <a:latin typeface="Trebuchet MS (body)"/>
              </a:rPr>
              <a:t>and has no significant accounting transaction, </a:t>
            </a:r>
          </a:p>
          <a:p>
            <a:pPr marL="742950" lvl="1" indent="-285750">
              <a:buFont typeface="Arial" pitchFamily="34" charset="0"/>
              <a:buChar char="•"/>
            </a:pPr>
            <a:r>
              <a:rPr lang="en-US" dirty="0">
                <a:latin typeface="Trebuchet MS (body)"/>
              </a:rPr>
              <a:t>Or an inactive company </a:t>
            </a:r>
          </a:p>
          <a:p>
            <a:pPr lvl="1"/>
            <a:r>
              <a:rPr lang="en-US" dirty="0">
                <a:latin typeface="Trebuchet MS (body)"/>
              </a:rPr>
              <a:t>may make application to be recognized as </a:t>
            </a:r>
            <a:r>
              <a:rPr lang="en-US" b="1" dirty="0">
                <a:latin typeface="Trebuchet MS (body)"/>
              </a:rPr>
              <a:t>“Dormant Company” after passing special resolution. </a:t>
            </a:r>
          </a:p>
          <a:p>
            <a:pPr marL="285750" indent="-285750">
              <a:buFont typeface="Wingdings" pitchFamily="2" charset="2"/>
              <a:buChar char="Ø"/>
            </a:pPr>
            <a:r>
              <a:rPr lang="en-US" dirty="0" smtClean="0">
                <a:solidFill>
                  <a:schemeClr val="tx1"/>
                </a:solidFill>
                <a:latin typeface="Trebuchet MS (body)"/>
              </a:rPr>
              <a:t>“Inactive company” means a company which has </a:t>
            </a:r>
            <a:r>
              <a:rPr lang="en-US" b="1" dirty="0" smtClean="0">
                <a:solidFill>
                  <a:schemeClr val="tx1"/>
                </a:solidFill>
                <a:latin typeface="Trebuchet MS (body)"/>
              </a:rPr>
              <a:t>not</a:t>
            </a:r>
            <a:r>
              <a:rPr lang="en-US" dirty="0" smtClean="0">
                <a:solidFill>
                  <a:schemeClr val="tx1"/>
                </a:solidFill>
                <a:latin typeface="Trebuchet MS (body)"/>
              </a:rPr>
              <a:t> been </a:t>
            </a:r>
            <a:r>
              <a:rPr lang="en-US" b="1" dirty="0" smtClean="0">
                <a:solidFill>
                  <a:schemeClr val="tx1"/>
                </a:solidFill>
                <a:latin typeface="Trebuchet MS (body)"/>
              </a:rPr>
              <a:t>carrying on any business or operation</a:t>
            </a:r>
            <a:r>
              <a:rPr lang="en-US" dirty="0" smtClean="0">
                <a:solidFill>
                  <a:schemeClr val="tx1"/>
                </a:solidFill>
                <a:latin typeface="Trebuchet MS (body)"/>
              </a:rPr>
              <a:t>, or has </a:t>
            </a:r>
            <a:r>
              <a:rPr lang="en-US" b="1" dirty="0" smtClean="0">
                <a:solidFill>
                  <a:schemeClr val="tx1"/>
                </a:solidFill>
                <a:latin typeface="Trebuchet MS (body)"/>
              </a:rPr>
              <a:t>not made any significant accounting transaction</a:t>
            </a:r>
            <a:r>
              <a:rPr lang="en-US" dirty="0" smtClean="0">
                <a:solidFill>
                  <a:schemeClr val="tx1"/>
                </a:solidFill>
                <a:latin typeface="Trebuchet MS (body)"/>
              </a:rPr>
              <a:t>, or has not filed financial statements and annual returns during the </a:t>
            </a:r>
            <a:r>
              <a:rPr lang="en-US" b="1" dirty="0" smtClean="0">
                <a:solidFill>
                  <a:schemeClr val="tx1"/>
                </a:solidFill>
                <a:latin typeface="Trebuchet MS (body)"/>
              </a:rPr>
              <a:t>last 2 financial years</a:t>
            </a:r>
            <a:r>
              <a:rPr lang="en-US" dirty="0" smtClean="0">
                <a:solidFill>
                  <a:schemeClr val="tx1"/>
                </a:solidFill>
                <a:latin typeface="Trebuchet MS (body)"/>
              </a:rPr>
              <a:t>;</a:t>
            </a:r>
          </a:p>
        </p:txBody>
      </p:sp>
    </p:spTree>
    <p:extLst>
      <p:ext uri="{BB962C8B-B14F-4D97-AF65-F5344CB8AC3E}">
        <p14:creationId xmlns="" xmlns:p14="http://schemas.microsoft.com/office/powerpoint/2010/main" val="108431666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Holding &amp; Subsidiary </a:t>
            </a:r>
            <a:endParaRPr lang="en-US" sz="4000" dirty="0">
              <a:latin typeface="Trebuchet MS" pitchFamily="34" charset="0"/>
            </a:endParaRPr>
          </a:p>
        </p:txBody>
      </p:sp>
      <p:sp>
        <p:nvSpPr>
          <p:cNvPr id="6" name="TextBox 5"/>
          <p:cNvSpPr txBox="1"/>
          <p:nvPr/>
        </p:nvSpPr>
        <p:spPr>
          <a:xfrm>
            <a:off x="457200" y="1600200"/>
            <a:ext cx="8001000" cy="3693319"/>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Definition of Holding Company does not include Body Corporate –S 2(46)</a:t>
            </a:r>
          </a:p>
          <a:p>
            <a:pPr marL="285750" indent="-285750">
              <a:buFont typeface="Wingdings" pitchFamily="2" charset="2"/>
              <a:buChar char="Ø"/>
            </a:pPr>
            <a:r>
              <a:rPr lang="en-US" dirty="0" smtClean="0">
                <a:solidFill>
                  <a:schemeClr val="tx1"/>
                </a:solidFill>
                <a:latin typeface="Trebuchet MS (body)"/>
              </a:rPr>
              <a:t>Subsidiary in relation to any other company means a Company in which the holding Company  -</a:t>
            </a:r>
          </a:p>
          <a:p>
            <a:pPr marL="742950" lvl="1" indent="-285750">
              <a:buFont typeface="Arial" pitchFamily="34" charset="0"/>
              <a:buChar char="•"/>
            </a:pPr>
            <a:r>
              <a:rPr lang="en-US" dirty="0" smtClean="0">
                <a:solidFill>
                  <a:schemeClr val="tx1"/>
                </a:solidFill>
                <a:latin typeface="Trebuchet MS (body)"/>
              </a:rPr>
              <a:t>Controls the composition of the Board of Directors; </a:t>
            </a:r>
          </a:p>
          <a:p>
            <a:pPr marL="742950" lvl="1" indent="-285750">
              <a:buFont typeface="Arial" pitchFamily="34" charset="0"/>
              <a:buChar char="•"/>
            </a:pPr>
            <a:r>
              <a:rPr lang="en-US" dirty="0" smtClean="0">
                <a:solidFill>
                  <a:schemeClr val="tx1"/>
                </a:solidFill>
                <a:latin typeface="Trebuchet MS (body)"/>
              </a:rPr>
              <a:t>Exercise or controls more than ½ of the total share capital either at its own or together with one or more of its subsidiary companies (</a:t>
            </a:r>
            <a:r>
              <a:rPr lang="en-US" dirty="0" err="1" smtClean="0">
                <a:solidFill>
                  <a:schemeClr val="tx1"/>
                </a:solidFill>
                <a:latin typeface="Trebuchet MS (body)"/>
              </a:rPr>
              <a:t>upto</a:t>
            </a:r>
            <a:r>
              <a:rPr lang="en-US" dirty="0" smtClean="0">
                <a:solidFill>
                  <a:schemeClr val="tx1"/>
                </a:solidFill>
                <a:latin typeface="Trebuchet MS (body)"/>
              </a:rPr>
              <a:t> specified layers) (S 2 (87))</a:t>
            </a:r>
          </a:p>
          <a:p>
            <a:pPr marL="285750" indent="-285750">
              <a:buFont typeface="Wingdings" pitchFamily="2" charset="2"/>
              <a:buChar char="Ø"/>
            </a:pPr>
            <a:r>
              <a:rPr lang="en-US" dirty="0" smtClean="0">
                <a:solidFill>
                  <a:schemeClr val="tx1"/>
                </a:solidFill>
                <a:latin typeface="Trebuchet MS (body)"/>
              </a:rPr>
              <a:t>Subsidiary company definition includes Body corporate</a:t>
            </a:r>
          </a:p>
          <a:p>
            <a:pPr marL="285750" indent="-285750">
              <a:buFont typeface="Wingdings" pitchFamily="2" charset="2"/>
              <a:buChar char="Ø"/>
            </a:pPr>
            <a:r>
              <a:rPr lang="en-US" dirty="0" smtClean="0">
                <a:solidFill>
                  <a:schemeClr val="tx1"/>
                </a:solidFill>
                <a:latin typeface="Trebuchet MS (body)"/>
              </a:rPr>
              <a:t>Preference shares holding now establishes relationship</a:t>
            </a:r>
          </a:p>
          <a:p>
            <a:pPr marL="285750" indent="-285750">
              <a:buFont typeface="Wingdings" pitchFamily="2" charset="2"/>
              <a:buChar char="Ø"/>
            </a:pPr>
            <a:r>
              <a:rPr lang="en-US" dirty="0" smtClean="0">
                <a:solidFill>
                  <a:schemeClr val="tx1"/>
                </a:solidFill>
                <a:latin typeface="Trebuchet MS (body)"/>
              </a:rPr>
              <a:t>Section 2 (76) definition of  Public Company includes only companies. Hence Indian subsidiaries of Foreign Public Companies will not be Public Companies </a:t>
            </a:r>
          </a:p>
          <a:p>
            <a:pPr marL="285750" indent="-285750">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13267288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Dormant Company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59543" y="1295400"/>
            <a:ext cx="8063134" cy="4524315"/>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“significant accounting transaction” means any transaction </a:t>
            </a:r>
            <a:r>
              <a:rPr lang="en-US" b="1" dirty="0" smtClean="0">
                <a:solidFill>
                  <a:schemeClr val="tx1"/>
                </a:solidFill>
                <a:latin typeface="Trebuchet MS (body)"/>
              </a:rPr>
              <a:t>other than</a:t>
            </a:r>
            <a:r>
              <a:rPr lang="en-US" dirty="0" smtClean="0">
                <a:solidFill>
                  <a:schemeClr val="tx1"/>
                </a:solidFill>
                <a:latin typeface="Trebuchet MS (body)"/>
              </a:rPr>
              <a:t>—</a:t>
            </a:r>
          </a:p>
          <a:p>
            <a:pPr marL="68580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a</a:t>
            </a:r>
            <a:r>
              <a:rPr lang="en-US" dirty="0" smtClean="0">
                <a:solidFill>
                  <a:schemeClr val="tx1"/>
                </a:solidFill>
                <a:latin typeface="Trebuchet MS (body)"/>
              </a:rPr>
              <a:t>) payment of fees by a company to the Registrar;</a:t>
            </a:r>
          </a:p>
          <a:p>
            <a:pPr marL="68580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b</a:t>
            </a:r>
            <a:r>
              <a:rPr lang="en-US" dirty="0" smtClean="0">
                <a:solidFill>
                  <a:schemeClr val="tx1"/>
                </a:solidFill>
                <a:latin typeface="Trebuchet MS (body)"/>
              </a:rPr>
              <a:t>) payments made by it to </a:t>
            </a:r>
            <a:r>
              <a:rPr lang="en-US" dirty="0" err="1" smtClean="0">
                <a:solidFill>
                  <a:schemeClr val="tx1"/>
                </a:solidFill>
                <a:latin typeface="Trebuchet MS (body)"/>
              </a:rPr>
              <a:t>fulfil</a:t>
            </a:r>
            <a:r>
              <a:rPr lang="en-US" dirty="0" smtClean="0">
                <a:solidFill>
                  <a:schemeClr val="tx1"/>
                </a:solidFill>
                <a:latin typeface="Trebuchet MS (body)"/>
              </a:rPr>
              <a:t> the requirements of this Act or any other law;</a:t>
            </a:r>
          </a:p>
          <a:p>
            <a:pPr marL="68580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c</a:t>
            </a:r>
            <a:r>
              <a:rPr lang="en-US" dirty="0" smtClean="0">
                <a:solidFill>
                  <a:schemeClr val="tx1"/>
                </a:solidFill>
                <a:latin typeface="Trebuchet MS (body)"/>
              </a:rPr>
              <a:t>) allotment of shares to </a:t>
            </a:r>
            <a:r>
              <a:rPr lang="en-US" dirty="0" err="1" smtClean="0">
                <a:solidFill>
                  <a:schemeClr val="tx1"/>
                </a:solidFill>
                <a:latin typeface="Trebuchet MS (body)"/>
              </a:rPr>
              <a:t>fulfil</a:t>
            </a:r>
            <a:r>
              <a:rPr lang="en-US" dirty="0" smtClean="0">
                <a:solidFill>
                  <a:schemeClr val="tx1"/>
                </a:solidFill>
                <a:latin typeface="Trebuchet MS (body)"/>
              </a:rPr>
              <a:t> the requirements of this Act; and</a:t>
            </a:r>
          </a:p>
          <a:p>
            <a:pPr marL="685800" lvl="1" indent="-285750">
              <a:buFont typeface="Arial" pitchFamily="34" charset="0"/>
              <a:buChar char="•"/>
            </a:pPr>
            <a:r>
              <a:rPr lang="en-US" dirty="0" smtClean="0">
                <a:solidFill>
                  <a:schemeClr val="tx1"/>
                </a:solidFill>
                <a:latin typeface="Trebuchet MS (body)"/>
              </a:rPr>
              <a:t>(</a:t>
            </a:r>
            <a:r>
              <a:rPr lang="en-US" i="1" dirty="0" smtClean="0">
                <a:solidFill>
                  <a:schemeClr val="tx1"/>
                </a:solidFill>
                <a:latin typeface="Trebuchet MS (body)"/>
              </a:rPr>
              <a:t>d</a:t>
            </a:r>
            <a:r>
              <a:rPr lang="en-US" dirty="0" smtClean="0">
                <a:solidFill>
                  <a:schemeClr val="tx1"/>
                </a:solidFill>
                <a:latin typeface="Trebuchet MS (body)"/>
              </a:rPr>
              <a:t>) payments for maintenance of its office and records.</a:t>
            </a:r>
            <a:endParaRPr lang="en-US" dirty="0">
              <a:latin typeface="Trebuchet MS (body)"/>
            </a:endParaRPr>
          </a:p>
          <a:p>
            <a:pPr marL="342900" indent="-342900">
              <a:buFont typeface="Wingdings" pitchFamily="2" charset="2"/>
              <a:buChar char="Ø"/>
            </a:pPr>
            <a:r>
              <a:rPr lang="en-US" dirty="0" smtClean="0">
                <a:solidFill>
                  <a:schemeClr val="tx1"/>
                </a:solidFill>
                <a:latin typeface="Trebuchet MS (body)"/>
              </a:rPr>
              <a:t>The </a:t>
            </a:r>
            <a:r>
              <a:rPr lang="en-US" b="1" dirty="0" smtClean="0">
                <a:solidFill>
                  <a:schemeClr val="tx1"/>
                </a:solidFill>
                <a:latin typeface="Trebuchet MS (body)"/>
              </a:rPr>
              <a:t>Registrar </a:t>
            </a:r>
            <a:r>
              <a:rPr lang="en-US" dirty="0" smtClean="0">
                <a:solidFill>
                  <a:schemeClr val="tx1"/>
                </a:solidFill>
                <a:latin typeface="Trebuchet MS (body)"/>
              </a:rPr>
              <a:t>on consideration of the application allow the status of Dormant Company and </a:t>
            </a:r>
            <a:r>
              <a:rPr lang="en-US" b="1" dirty="0" smtClean="0">
                <a:solidFill>
                  <a:schemeClr val="tx1"/>
                </a:solidFill>
                <a:latin typeface="Trebuchet MS (body)"/>
              </a:rPr>
              <a:t>issue a certificate </a:t>
            </a:r>
            <a:r>
              <a:rPr lang="en-US" dirty="0" smtClean="0">
                <a:solidFill>
                  <a:schemeClr val="tx1"/>
                </a:solidFill>
                <a:latin typeface="Trebuchet MS (body)"/>
              </a:rPr>
              <a:t>to that effect.</a:t>
            </a:r>
          </a:p>
          <a:p>
            <a:pPr marL="342900" indent="-342900">
              <a:buFont typeface="Wingdings" pitchFamily="2" charset="2"/>
              <a:buChar char="Ø"/>
            </a:pPr>
            <a:r>
              <a:rPr lang="en-US" dirty="0" smtClean="0">
                <a:solidFill>
                  <a:schemeClr val="tx1"/>
                </a:solidFill>
                <a:latin typeface="Trebuchet MS (body)"/>
              </a:rPr>
              <a:t>The Registrar shall issue a notice to company which has not filed financial statements or annual returns for 2 consecutive financial year and enter the name of company in the register for dormant companies. </a:t>
            </a:r>
          </a:p>
          <a:p>
            <a:pPr marL="342900" indent="-342900">
              <a:buFont typeface="Wingdings" pitchFamily="2" charset="2"/>
              <a:buChar char="Ø"/>
            </a:pPr>
            <a:r>
              <a:rPr lang="en-US" dirty="0" smtClean="0">
                <a:solidFill>
                  <a:schemeClr val="tx1"/>
                </a:solidFill>
                <a:latin typeface="Trebuchet MS (body)"/>
              </a:rPr>
              <a:t>A dormant company shall have such minimum 1 or 2 or 3 directors as applicable to type, file a declaration annually  &amp; pay such annual fee within 30 days of end of FY to retain its dormant status.</a:t>
            </a:r>
          </a:p>
          <a:p>
            <a:pPr marL="342900" indent="-342900">
              <a:buFont typeface="Wingdings" pitchFamily="2" charset="2"/>
              <a:buChar char="Ø"/>
            </a:pPr>
            <a:r>
              <a:rPr lang="en-US" dirty="0" smtClean="0">
                <a:solidFill>
                  <a:schemeClr val="tx1"/>
                </a:solidFill>
                <a:latin typeface="Trebuchet MS (body)"/>
              </a:rPr>
              <a:t>It may </a:t>
            </a:r>
            <a:r>
              <a:rPr lang="en-US" b="1" dirty="0" smtClean="0">
                <a:solidFill>
                  <a:schemeClr val="tx1"/>
                </a:solidFill>
                <a:latin typeface="Trebuchet MS (body)"/>
              </a:rPr>
              <a:t>become an active </a:t>
            </a:r>
            <a:r>
              <a:rPr lang="en-US" dirty="0" smtClean="0">
                <a:solidFill>
                  <a:schemeClr val="tx1"/>
                </a:solidFill>
                <a:latin typeface="Trebuchet MS (body)"/>
              </a:rPr>
              <a:t>company at any time by </a:t>
            </a:r>
            <a:r>
              <a:rPr lang="en-US" b="1" dirty="0" smtClean="0">
                <a:solidFill>
                  <a:schemeClr val="tx1"/>
                </a:solidFill>
                <a:latin typeface="Trebuchet MS (body)"/>
              </a:rPr>
              <a:t>making an application</a:t>
            </a:r>
            <a:r>
              <a:rPr lang="en-US" dirty="0" smtClean="0">
                <a:solidFill>
                  <a:schemeClr val="tx1"/>
                </a:solidFill>
                <a:latin typeface="Trebuchet MS (body)"/>
              </a:rPr>
              <a:t>  </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36148412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Dormant Company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59543" y="1295400"/>
            <a:ext cx="8063134" cy="2308324"/>
          </a:xfrm>
          <a:prstGeom prst="rect">
            <a:avLst/>
          </a:prstGeom>
          <a:noFill/>
        </p:spPr>
        <p:txBody>
          <a:bodyPr wrap="square" rtlCol="0">
            <a:spAutoFit/>
          </a:bodyPr>
          <a:lstStyle/>
          <a:p>
            <a:pPr marL="342900" indent="-342900">
              <a:buFont typeface="Wingdings" pitchFamily="2" charset="2"/>
              <a:buChar char="Ø"/>
            </a:pPr>
            <a:r>
              <a:rPr lang="en-US" dirty="0" smtClean="0">
                <a:solidFill>
                  <a:schemeClr val="tx1"/>
                </a:solidFill>
                <a:latin typeface="Trebuchet MS (body)"/>
              </a:rPr>
              <a:t>If it is found by Registrar that company is carrying out activity during dormant status, it will change its status as Active or may remove its name from register.</a:t>
            </a:r>
          </a:p>
          <a:p>
            <a:pPr marL="342900" indent="-342900">
              <a:buFont typeface="Wingdings" pitchFamily="2" charset="2"/>
              <a:buChar char="Ø"/>
            </a:pPr>
            <a:r>
              <a:rPr lang="en-US" dirty="0" smtClean="0">
                <a:solidFill>
                  <a:schemeClr val="tx1"/>
                </a:solidFill>
                <a:latin typeface="Trebuchet MS (body)"/>
              </a:rPr>
              <a:t>The Registrar shall strike off the name of a dormant company from the register of dormant companies, if found that it is dormant for 5 consecutive years. </a:t>
            </a:r>
          </a:p>
          <a:p>
            <a:pPr marL="685800" lvl="1"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4760862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dirty="0" smtClean="0"/>
              <a:t>CA </a:t>
            </a:r>
            <a:r>
              <a:rPr lang="en-US" dirty="0" err="1" smtClean="0"/>
              <a:t>Kusai</a:t>
            </a:r>
            <a:r>
              <a:rPr lang="en-US" dirty="0" smtClean="0"/>
              <a:t> E </a:t>
            </a:r>
            <a:r>
              <a:rPr lang="en-US" dirty="0" err="1" smtClean="0"/>
              <a:t>Goawala</a:t>
            </a:r>
            <a:endParaRPr lang="en-US" dirty="0"/>
          </a:p>
        </p:txBody>
      </p:sp>
      <p:sp>
        <p:nvSpPr>
          <p:cNvPr id="5" name="TextBox 4"/>
          <p:cNvSpPr txBox="1"/>
          <p:nvPr/>
        </p:nvSpPr>
        <p:spPr>
          <a:xfrm>
            <a:off x="609599" y="475957"/>
            <a:ext cx="7924801" cy="707886"/>
          </a:xfrm>
          <a:prstGeom prst="rect">
            <a:avLst/>
          </a:prstGeom>
          <a:noFill/>
        </p:spPr>
        <p:txBody>
          <a:bodyPr wrap="square" rtlCol="0">
            <a:spAutoFit/>
          </a:bodyPr>
          <a:lstStyle/>
          <a:p>
            <a:r>
              <a:rPr lang="en-US" sz="4000" dirty="0" smtClean="0">
                <a:solidFill>
                  <a:schemeClr val="tx1"/>
                </a:solidFill>
                <a:latin typeface="Trebuchet MS" pitchFamily="34" charset="0"/>
              </a:rPr>
              <a:t>IT &amp; e-governance</a:t>
            </a:r>
            <a:endParaRPr lang="en-US" sz="3200" dirty="0">
              <a:latin typeface="Trebuchet MS" pitchFamily="34" charset="0"/>
            </a:endParaRPr>
          </a:p>
        </p:txBody>
      </p:sp>
      <p:sp>
        <p:nvSpPr>
          <p:cNvPr id="6" name="TextBox 5"/>
          <p:cNvSpPr txBox="1"/>
          <p:nvPr/>
        </p:nvSpPr>
        <p:spPr>
          <a:xfrm>
            <a:off x="459543" y="1202412"/>
            <a:ext cx="8074858" cy="507831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Electronic Mode of doing business in India is defined by Rule 1.2</a:t>
            </a:r>
          </a:p>
          <a:p>
            <a:pPr marL="285750" indent="-285750">
              <a:buFont typeface="Wingdings" pitchFamily="2" charset="2"/>
              <a:buChar char="Ø"/>
            </a:pPr>
            <a:r>
              <a:rPr lang="en-US" dirty="0" smtClean="0">
                <a:solidFill>
                  <a:schemeClr val="tx1"/>
                </a:solidFill>
                <a:latin typeface="Trebuchet MS (body)"/>
              </a:rPr>
              <a:t>All the provisions of the Information Technology Act, 2000 relating to the electronic records made applicable (Sec 402)</a:t>
            </a:r>
          </a:p>
          <a:p>
            <a:pPr marL="285750" indent="-285750">
              <a:buFont typeface="Wingdings" pitchFamily="2" charset="2"/>
              <a:buChar char="Ø"/>
            </a:pPr>
            <a:r>
              <a:rPr lang="en-US" dirty="0" smtClean="0">
                <a:solidFill>
                  <a:schemeClr val="tx1"/>
                </a:solidFill>
                <a:latin typeface="Trebuchet MS (body)"/>
              </a:rPr>
              <a:t>All Books of Accounts and other statutory records may be maintained in electronic format.(Sec 120, 128 &amp; 205)</a:t>
            </a:r>
          </a:p>
          <a:p>
            <a:pPr marL="285750" indent="-285750">
              <a:buFont typeface="Wingdings" pitchFamily="2" charset="2"/>
              <a:buChar char="Ø"/>
            </a:pPr>
            <a:r>
              <a:rPr lang="en-US" dirty="0" smtClean="0">
                <a:solidFill>
                  <a:schemeClr val="tx1"/>
                </a:solidFill>
                <a:latin typeface="Trebuchet MS (body)"/>
              </a:rPr>
              <a:t>Electronic inspection of statutory books &amp; records (Sec 120)</a:t>
            </a:r>
          </a:p>
          <a:p>
            <a:pPr marL="285750" indent="-285750">
              <a:buFont typeface="Wingdings" pitchFamily="2" charset="2"/>
              <a:buChar char="Ø"/>
            </a:pPr>
            <a:r>
              <a:rPr lang="en-US" dirty="0" smtClean="0">
                <a:solidFill>
                  <a:schemeClr val="tx1"/>
                </a:solidFill>
                <a:latin typeface="Trebuchet MS (body)"/>
              </a:rPr>
              <a:t>Obtaining electronic certified copy from ROC is possible </a:t>
            </a:r>
          </a:p>
          <a:p>
            <a:pPr marL="285750" indent="-285750">
              <a:buFont typeface="Wingdings" pitchFamily="2" charset="2"/>
              <a:buChar char="Ø"/>
            </a:pPr>
            <a:r>
              <a:rPr lang="en-US" dirty="0" smtClean="0">
                <a:solidFill>
                  <a:schemeClr val="tx1"/>
                </a:solidFill>
                <a:latin typeface="Trebuchet MS (body)"/>
              </a:rPr>
              <a:t>Mode of delivering or filing the document on registrar provides for PDF format (R 24.8)</a:t>
            </a:r>
          </a:p>
          <a:p>
            <a:pPr marL="285750" indent="-285750">
              <a:buFont typeface="Wingdings" pitchFamily="2" charset="2"/>
              <a:buChar char="Ø"/>
            </a:pPr>
            <a:r>
              <a:rPr lang="en-US" dirty="0" smtClean="0">
                <a:solidFill>
                  <a:schemeClr val="tx1"/>
                </a:solidFill>
                <a:latin typeface="Trebuchet MS (body)"/>
              </a:rPr>
              <a:t>Provision for attendance of board meeting by way of video conferencing.(173)</a:t>
            </a:r>
          </a:p>
          <a:p>
            <a:pPr marL="285750" indent="-285750">
              <a:buFont typeface="Wingdings" pitchFamily="2" charset="2"/>
              <a:buChar char="Ø"/>
            </a:pPr>
            <a:r>
              <a:rPr lang="en-US" dirty="0" smtClean="0">
                <a:solidFill>
                  <a:schemeClr val="tx1"/>
                </a:solidFill>
                <a:latin typeface="Trebuchet MS (body)"/>
              </a:rPr>
              <a:t>Right to vote by electronic means (Sec 108 members voting)</a:t>
            </a:r>
          </a:p>
          <a:p>
            <a:pPr marL="285750" indent="-285750">
              <a:buFont typeface="Wingdings" pitchFamily="2" charset="2"/>
              <a:buChar char="Ø"/>
            </a:pPr>
            <a:r>
              <a:rPr lang="en-US" dirty="0" smtClean="0">
                <a:solidFill>
                  <a:schemeClr val="tx1"/>
                </a:solidFill>
                <a:latin typeface="Trebuchet MS (body)"/>
              </a:rPr>
              <a:t>Electronic mode/ Email communication recognized for serving, delivery of notices, document, any communication or intimation by company. (Sec 101 general meeting notice Sec 173 Board meeting notice) </a:t>
            </a:r>
          </a:p>
          <a:p>
            <a:pPr marL="285750" indent="-285750">
              <a:buFont typeface="Wingdings" pitchFamily="2" charset="2"/>
              <a:buChar char="Ø"/>
            </a:pPr>
            <a:r>
              <a:rPr lang="en-US" dirty="0" smtClean="0">
                <a:solidFill>
                  <a:schemeClr val="tx1"/>
                </a:solidFill>
                <a:latin typeface="Trebuchet MS (body)"/>
              </a:rPr>
              <a:t>Admissibility of electronic documents and records as evidence.(Sec 399)</a:t>
            </a:r>
          </a:p>
          <a:p>
            <a:pPr marL="285750" indent="-285750">
              <a:buFont typeface="Wingdings" pitchFamily="2" charset="2"/>
              <a:buChar char="Ø"/>
            </a:pPr>
            <a:r>
              <a:rPr lang="en-US" dirty="0" smtClean="0">
                <a:solidFill>
                  <a:schemeClr val="tx1"/>
                </a:solidFill>
                <a:latin typeface="Trebuchet MS (body)"/>
              </a:rPr>
              <a:t>CG to provide Value Added Services through electronic form (Sec 401) </a:t>
            </a:r>
          </a:p>
          <a:p>
            <a:pPr marL="285750" indent="-285750">
              <a:buFont typeface="Wingdings" pitchFamily="2" charset="2"/>
              <a:buChar char="Ø"/>
            </a:pPr>
            <a:endParaRPr lang="en-US" dirty="0">
              <a:solidFill>
                <a:schemeClr val="tx1"/>
              </a:solidFill>
              <a:latin typeface="Trebuchet MS (body)"/>
            </a:endParaRPr>
          </a:p>
        </p:txBody>
      </p:sp>
    </p:spTree>
    <p:extLst>
      <p:ext uri="{BB962C8B-B14F-4D97-AF65-F5344CB8AC3E}">
        <p14:creationId xmlns="" xmlns:p14="http://schemas.microsoft.com/office/powerpoint/2010/main" val="1405088187"/>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162800" cy="707886"/>
          </a:xfrm>
          <a:noFill/>
        </p:spPr>
        <p:txBody>
          <a:bodyPr wrap="square" rtlCol="0">
            <a:spAutoFit/>
          </a:bodyPr>
          <a:lstStyle/>
          <a:p>
            <a:pPr algn="l"/>
            <a:r>
              <a:rPr lang="en-US" sz="4000" dirty="0">
                <a:solidFill>
                  <a:schemeClr val="tx1"/>
                </a:solidFill>
                <a:latin typeface="Trebuchet MS" pitchFamily="34" charset="0"/>
                <a:ea typeface="+mn-ea"/>
                <a:cs typeface="+mn-cs"/>
              </a:rPr>
              <a:t>Applicability of CARO</a:t>
            </a:r>
          </a:p>
        </p:txBody>
      </p:sp>
      <p:sp>
        <p:nvSpPr>
          <p:cNvPr id="3" name="Content Placeholder 2"/>
          <p:cNvSpPr>
            <a:spLocks noGrp="1"/>
          </p:cNvSpPr>
          <p:nvPr>
            <p:ph idx="1"/>
          </p:nvPr>
        </p:nvSpPr>
        <p:spPr>
          <a:xfrm>
            <a:off x="435895" y="1524000"/>
            <a:ext cx="8272211" cy="4572000"/>
          </a:xfrm>
        </p:spPr>
        <p:txBody>
          <a:bodyPr>
            <a:noAutofit/>
          </a:bodyPr>
          <a:lstStyle/>
          <a:p>
            <a:r>
              <a:rPr lang="en-US" b="1" dirty="0"/>
              <a:t>Applicable to every company including foreign </a:t>
            </a:r>
            <a:r>
              <a:rPr lang="en-US" b="1" dirty="0" smtClean="0"/>
              <a:t>company </a:t>
            </a:r>
            <a:r>
              <a:rPr lang="en-US" b="1" i="1" dirty="0" smtClean="0"/>
              <a:t>- place of Business in India – even through agent – electronic mode – conducts business in India.</a:t>
            </a:r>
          </a:p>
          <a:p>
            <a:pPr marL="0" indent="0" algn="ctr">
              <a:buNone/>
            </a:pPr>
            <a:r>
              <a:rPr lang="en-US" b="1" u="sng" dirty="0" smtClean="0"/>
              <a:t>Exceptions </a:t>
            </a:r>
            <a:r>
              <a:rPr lang="en-US" b="1" u="sng" dirty="0"/>
              <a:t>from Applicability of CARO 2015</a:t>
            </a:r>
          </a:p>
          <a:p>
            <a:pPr marL="342900" indent="-342900">
              <a:buAutoNum type="arabicParenR"/>
            </a:pPr>
            <a:r>
              <a:rPr lang="en-US" b="1" dirty="0"/>
              <a:t>Banking Companies </a:t>
            </a:r>
          </a:p>
          <a:p>
            <a:pPr marL="342900" indent="-342900">
              <a:buAutoNum type="arabicParenR"/>
            </a:pPr>
            <a:r>
              <a:rPr lang="en-US" b="1" dirty="0"/>
              <a:t>Insurance </a:t>
            </a:r>
            <a:r>
              <a:rPr lang="en-US" b="1" dirty="0" smtClean="0"/>
              <a:t>Companies as defined under Insurance Act</a:t>
            </a:r>
            <a:endParaRPr lang="en-US" b="1" dirty="0"/>
          </a:p>
          <a:p>
            <a:pPr marL="342900" indent="-342900">
              <a:buAutoNum type="arabicParenR"/>
            </a:pPr>
            <a:r>
              <a:rPr lang="en-US" b="1" dirty="0"/>
              <a:t>Not for Profit Companies ( Section 8 Companies)</a:t>
            </a:r>
          </a:p>
          <a:p>
            <a:pPr marL="342900" indent="-342900">
              <a:buAutoNum type="arabicParenR"/>
            </a:pPr>
            <a:r>
              <a:rPr lang="en-US" b="1" dirty="0"/>
              <a:t>One Person </a:t>
            </a:r>
            <a:r>
              <a:rPr lang="en-US" b="1" dirty="0" smtClean="0"/>
              <a:t>Companies</a:t>
            </a:r>
          </a:p>
          <a:p>
            <a:pPr marL="342900" indent="-342900">
              <a:buAutoNum type="arabicParenR"/>
            </a:pPr>
            <a:r>
              <a:rPr lang="en-US" b="1" dirty="0" smtClean="0"/>
              <a:t>Small Company – Capital &lt; 50 </a:t>
            </a:r>
            <a:r>
              <a:rPr lang="en-US" b="1" dirty="0" err="1" smtClean="0"/>
              <a:t>lacs</a:t>
            </a:r>
            <a:r>
              <a:rPr lang="en-US" b="1" dirty="0" smtClean="0"/>
              <a:t> and Turnover &lt; 2 crore – holding and subsidiary not covered</a:t>
            </a:r>
            <a:endParaRPr lang="en-US" b="1" dirty="0"/>
          </a:p>
          <a:p>
            <a:pPr marL="342900" indent="-342900">
              <a:buAutoNum type="arabicParenR"/>
            </a:pPr>
            <a:r>
              <a:rPr lang="en-US" b="1" dirty="0"/>
              <a:t>A private limited companies with </a:t>
            </a:r>
          </a:p>
          <a:p>
            <a:pPr marL="0" indent="0" algn="just">
              <a:buNone/>
            </a:pPr>
            <a:r>
              <a:rPr lang="en-US" b="1" dirty="0" smtClean="0"/>
              <a:t>                       a</a:t>
            </a:r>
            <a:r>
              <a:rPr lang="en-US" b="1" dirty="0"/>
              <a:t>) paid up capital and reserves not more than </a:t>
            </a:r>
            <a:r>
              <a:rPr lang="en-US" b="1" dirty="0" smtClean="0"/>
              <a:t>Rs. fifty </a:t>
            </a:r>
            <a:r>
              <a:rPr lang="en-US" b="1" dirty="0"/>
              <a:t>Lakhs </a:t>
            </a:r>
            <a:r>
              <a:rPr lang="en-US" b="1" dirty="0" smtClean="0"/>
              <a:t>and;</a:t>
            </a:r>
          </a:p>
          <a:p>
            <a:pPr marL="0" indent="0">
              <a:buNone/>
            </a:pPr>
            <a:r>
              <a:rPr lang="en-US" b="1" dirty="0" smtClean="0"/>
              <a:t>                       b) doesn’t have outstanding loan Rs. 25 Lakhs from any bank or financial institution </a:t>
            </a:r>
            <a:r>
              <a:rPr lang="en-US" b="1" dirty="0"/>
              <a:t>and;</a:t>
            </a:r>
          </a:p>
          <a:p>
            <a:pPr marL="0" indent="0">
              <a:buNone/>
            </a:pPr>
            <a:r>
              <a:rPr lang="en-US" b="1" dirty="0" smtClean="0"/>
              <a:t>                       c</a:t>
            </a:r>
            <a:r>
              <a:rPr lang="en-US" b="1" dirty="0"/>
              <a:t>) Doesn’t have turnover exceeding </a:t>
            </a:r>
            <a:r>
              <a:rPr lang="en-US" b="1" dirty="0" smtClean="0"/>
              <a:t>Rs </a:t>
            </a:r>
            <a:r>
              <a:rPr lang="en-US" b="1" dirty="0"/>
              <a:t>five crore </a:t>
            </a:r>
            <a:endParaRPr lang="en-US" b="1" dirty="0" smtClean="0"/>
          </a:p>
          <a:p>
            <a:pPr marL="0" indent="0">
              <a:buNone/>
            </a:pPr>
            <a:r>
              <a:rPr lang="en-US" b="1" dirty="0" smtClean="0"/>
              <a:t>	at </a:t>
            </a:r>
            <a:r>
              <a:rPr lang="en-US" b="1" dirty="0"/>
              <a:t>any </a:t>
            </a:r>
            <a:r>
              <a:rPr lang="en-US" b="1" dirty="0" smtClean="0"/>
              <a:t>point during FY</a:t>
            </a:r>
            <a:endParaRPr lang="en-US" b="1" dirty="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14198152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257800"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DELETED CLAUSES </a:t>
            </a:r>
            <a:endParaRPr lang="en-US"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307075" y="1828800"/>
            <a:ext cx="8659505" cy="4899545"/>
          </a:xfrm>
        </p:spPr>
        <p:txBody>
          <a:bodyPr>
            <a:normAutofit lnSpcReduction="10000"/>
          </a:bodyPr>
          <a:lstStyle/>
          <a:p>
            <a:r>
              <a:rPr lang="en-US" b="1" dirty="0"/>
              <a:t>Clause  1. (c</a:t>
            </a:r>
            <a:r>
              <a:rPr lang="en-US" b="1" dirty="0" smtClean="0"/>
              <a:t>)</a:t>
            </a:r>
          </a:p>
          <a:p>
            <a:pPr>
              <a:buNone/>
            </a:pPr>
            <a:r>
              <a:rPr lang="en-US" b="1" dirty="0" smtClean="0"/>
              <a:t> if a substantial part of fixed assets have been disposed off during the year, whether it has affected the going concern</a:t>
            </a:r>
          </a:p>
          <a:p>
            <a:r>
              <a:rPr lang="en-US" b="1" dirty="0" smtClean="0"/>
              <a:t>Clause 3 (e) (f) and (g)</a:t>
            </a:r>
            <a:endParaRPr lang="en-US" b="1" dirty="0"/>
          </a:p>
          <a:p>
            <a:pPr marL="0" indent="0">
              <a:buNone/>
            </a:pPr>
            <a:r>
              <a:rPr lang="en-US" b="1" dirty="0" smtClean="0"/>
              <a:t>(a) Loan taken from parties listed in Register u/s 301</a:t>
            </a:r>
          </a:p>
          <a:p>
            <a:pPr marL="0" indent="0">
              <a:buNone/>
            </a:pPr>
            <a:r>
              <a:rPr lang="en-US" b="1" dirty="0" smtClean="0"/>
              <a:t>(b) Terms and Conditions not prejudicial</a:t>
            </a:r>
          </a:p>
          <a:p>
            <a:pPr marL="0" indent="0">
              <a:buNone/>
            </a:pPr>
            <a:r>
              <a:rPr lang="en-US" b="1" dirty="0" smtClean="0"/>
              <a:t>(c )  Repayment of principle and interest is regular</a:t>
            </a:r>
          </a:p>
          <a:p>
            <a:pPr marL="0" indent="0">
              <a:buNone/>
            </a:pPr>
            <a:r>
              <a:rPr lang="en-US" b="1" dirty="0" smtClean="0"/>
              <a:t>In respect of loans given, the details of number of parties and maximum amount involved need not be given.</a:t>
            </a:r>
          </a:p>
          <a:p>
            <a:pPr marL="0" indent="0">
              <a:buNone/>
            </a:pPr>
            <a:r>
              <a:rPr lang="en-US" b="1" dirty="0" smtClean="0"/>
              <a:t>Further, clause regarding terms and conditions and interest rates prejudicial has been deleted.</a:t>
            </a:r>
          </a:p>
          <a:p>
            <a:r>
              <a:rPr lang="en-US" b="1" dirty="0" smtClean="0"/>
              <a:t>Clause 5</a:t>
            </a:r>
            <a:endParaRPr lang="en-US" b="1" dirty="0"/>
          </a:p>
          <a:p>
            <a:pPr marL="0" indent="0">
              <a:buNone/>
            </a:pPr>
            <a:r>
              <a:rPr lang="en-US" b="1" dirty="0" smtClean="0"/>
              <a:t>(</a:t>
            </a:r>
            <a:r>
              <a:rPr lang="en-US" b="1" dirty="0"/>
              <a:t>a</a:t>
            </a:r>
            <a:r>
              <a:rPr lang="en-US" b="1" dirty="0" smtClean="0"/>
              <a:t>) Recording of transactions in Register u/s 301;</a:t>
            </a:r>
            <a:endParaRPr lang="en-US" b="1" dirty="0"/>
          </a:p>
          <a:p>
            <a:pPr marL="0" indent="0">
              <a:buNone/>
            </a:pPr>
            <a:r>
              <a:rPr lang="en-US" b="1" dirty="0" smtClean="0"/>
              <a:t>(b)  Transactions at prices which are reasonable and at market price;</a:t>
            </a:r>
          </a:p>
          <a:p>
            <a:r>
              <a:rPr lang="en-US" b="1" dirty="0" smtClean="0"/>
              <a:t>Clause </a:t>
            </a:r>
            <a:r>
              <a:rPr lang="en-US" b="1" dirty="0"/>
              <a:t>7.</a:t>
            </a:r>
          </a:p>
          <a:p>
            <a:pPr marL="0" indent="0">
              <a:buNone/>
            </a:pPr>
            <a:r>
              <a:rPr lang="en-US" b="1" dirty="0" smtClean="0"/>
              <a:t>Existence of Internal Audit</a:t>
            </a:r>
          </a:p>
          <a:p>
            <a:pPr marL="0" indent="0">
              <a:buNone/>
            </a:pPr>
            <a:endParaRPr lang="en-US" sz="1200" dirty="0"/>
          </a:p>
          <a:p>
            <a:pPr marL="0" indent="0">
              <a:buNone/>
            </a:pPr>
            <a:endParaRPr lang="en-US" sz="1200" dirty="0" smtClean="0"/>
          </a:p>
          <a:p>
            <a:pPr marL="0" indent="0">
              <a:buNone/>
            </a:pPr>
            <a:endParaRPr lang="en-US" sz="1200" dirty="0"/>
          </a:p>
          <a:p>
            <a:endParaRPr lang="en-US" sz="1200" dirty="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9281683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5562600"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DELETED CLAUSES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57200" y="1600200"/>
            <a:ext cx="7772400" cy="4190999"/>
          </a:xfrm>
        </p:spPr>
        <p:txBody>
          <a:bodyPr vert="horz" lIns="91440" tIns="45720" rIns="91440" bIns="45720" rtlCol="0" anchor="ctr">
            <a:normAutofit lnSpcReduction="10000"/>
          </a:bodyPr>
          <a:lstStyle/>
          <a:p>
            <a:r>
              <a:rPr lang="en-US" b="1" dirty="0" smtClean="0"/>
              <a:t>Clause  12.</a:t>
            </a:r>
          </a:p>
          <a:p>
            <a:pPr>
              <a:buFont typeface="Wingdings" pitchFamily="2" charset="2"/>
              <a:buNone/>
            </a:pPr>
            <a:r>
              <a:rPr lang="en-US" b="1" dirty="0" smtClean="0"/>
              <a:t>Documentation regarding loans granted against pledge of shares, debentures or other security</a:t>
            </a:r>
          </a:p>
          <a:p>
            <a:r>
              <a:rPr lang="en-US" b="1" dirty="0" smtClean="0"/>
              <a:t>Clause 13</a:t>
            </a:r>
          </a:p>
          <a:p>
            <a:pPr>
              <a:buFont typeface="Wingdings" pitchFamily="2" charset="2"/>
              <a:buNone/>
            </a:pPr>
            <a:r>
              <a:rPr lang="en-US" b="1" dirty="0" smtClean="0"/>
              <a:t>Compliance with provisions of special statutes wherever applicable to chit funds. </a:t>
            </a:r>
          </a:p>
          <a:p>
            <a:pPr>
              <a:buFont typeface="Wingdings" pitchFamily="2" charset="2"/>
              <a:buNone/>
            </a:pPr>
            <a:r>
              <a:rPr lang="en-US" b="1" dirty="0" smtClean="0"/>
              <a:t>Further regarding </a:t>
            </a:r>
            <a:r>
              <a:rPr lang="en-US" b="1" dirty="0" err="1" smtClean="0"/>
              <a:t>Nidhi</a:t>
            </a:r>
            <a:r>
              <a:rPr lang="en-US" b="1" dirty="0" smtClean="0"/>
              <a:t>/Mutual benefit fund/societies – information relating to certain financial parameters, compliance with prudential norms, procedures for credit appraisals and guidelines for granting of loans.</a:t>
            </a:r>
          </a:p>
          <a:p>
            <a:pPr>
              <a:buFont typeface="Wingdings" pitchFamily="2" charset="2"/>
              <a:buNone/>
            </a:pPr>
            <a:endParaRPr lang="en-US" b="1" dirty="0" smtClean="0"/>
          </a:p>
          <a:p>
            <a:r>
              <a:rPr lang="en-US" b="1" dirty="0" smtClean="0"/>
              <a:t>Clause 14</a:t>
            </a:r>
          </a:p>
          <a:p>
            <a:pPr>
              <a:buFont typeface="Wingdings" pitchFamily="2" charset="2"/>
              <a:buNone/>
            </a:pPr>
            <a:r>
              <a:rPr lang="en-US" b="1" dirty="0" smtClean="0"/>
              <a:t>In respect of trading of shares, maintenance of records and timely entries in the books of account</a:t>
            </a:r>
          </a:p>
          <a:p>
            <a:pPr>
              <a:buFont typeface="Wingdings" pitchFamily="2" charset="2"/>
              <a:buNone/>
            </a:pPr>
            <a:r>
              <a:rPr lang="en-US" b="1" dirty="0" smtClean="0"/>
              <a:t>Further, whether the investment is held in the name of the Company</a:t>
            </a:r>
          </a:p>
          <a:p>
            <a:pPr>
              <a:buFont typeface="Wingdings" pitchFamily="2" charset="2"/>
              <a:buNone/>
            </a:pPr>
            <a:endParaRPr lang="en-US" b="1" dirty="0" smtClean="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2068644"/>
            <a:ext cx="8272211" cy="4308770"/>
          </a:xfrm>
        </p:spPr>
        <p:txBody>
          <a:bodyPr>
            <a:normAutofit/>
          </a:bodyPr>
          <a:lstStyle/>
          <a:p>
            <a:endParaRPr lang="en-US" dirty="0" smtClean="0"/>
          </a:p>
          <a:p>
            <a:r>
              <a:rPr lang="en-US" b="1" dirty="0"/>
              <a:t>Clause 17</a:t>
            </a:r>
            <a:r>
              <a:rPr lang="en-US" b="1" dirty="0" smtClean="0"/>
              <a:t>.</a:t>
            </a:r>
          </a:p>
          <a:p>
            <a:pPr>
              <a:buNone/>
            </a:pPr>
            <a:r>
              <a:rPr lang="en-US" b="1" dirty="0" smtClean="0"/>
              <a:t>Short term funds used for long term purposes</a:t>
            </a:r>
            <a:endParaRPr lang="en-US" b="1" dirty="0"/>
          </a:p>
          <a:p>
            <a:r>
              <a:rPr lang="en-US" b="1" dirty="0" smtClean="0"/>
              <a:t>Clause </a:t>
            </a:r>
            <a:r>
              <a:rPr lang="en-US" b="1" dirty="0"/>
              <a:t>18</a:t>
            </a:r>
            <a:r>
              <a:rPr lang="en-US" b="1" dirty="0" smtClean="0"/>
              <a:t>.</a:t>
            </a:r>
          </a:p>
          <a:p>
            <a:pPr>
              <a:buNone/>
            </a:pPr>
            <a:r>
              <a:rPr lang="en-US" b="1" dirty="0" smtClean="0"/>
              <a:t>In case of preferential allotment to parties listed in 301 register – price is not prejudicial to the interest of the company</a:t>
            </a:r>
            <a:endParaRPr lang="en-US" b="1" dirty="0"/>
          </a:p>
          <a:p>
            <a:r>
              <a:rPr lang="en-US" b="1" dirty="0" smtClean="0"/>
              <a:t>Clause </a:t>
            </a:r>
            <a:r>
              <a:rPr lang="en-US" b="1" dirty="0"/>
              <a:t>19.</a:t>
            </a:r>
          </a:p>
          <a:p>
            <a:pPr marL="0" indent="0">
              <a:buNone/>
            </a:pPr>
            <a:r>
              <a:rPr lang="en-US" b="1" dirty="0" smtClean="0"/>
              <a:t>whether </a:t>
            </a:r>
            <a:r>
              <a:rPr lang="en-US" b="1" dirty="0"/>
              <a:t>securities have been created in respect of debentures issued</a:t>
            </a:r>
            <a:r>
              <a:rPr lang="en-US" b="1" dirty="0" smtClean="0"/>
              <a:t>?</a:t>
            </a:r>
          </a:p>
          <a:p>
            <a:r>
              <a:rPr lang="en-US" b="1" dirty="0" smtClean="0"/>
              <a:t>Clause 20.</a:t>
            </a:r>
          </a:p>
          <a:p>
            <a:pPr marL="0" indent="0">
              <a:buNone/>
            </a:pPr>
            <a:r>
              <a:rPr lang="en-US" b="1" dirty="0" smtClean="0"/>
              <a:t> whether the management has disclosed on the end use of money raised by public issues and the same has been verified</a:t>
            </a:r>
          </a:p>
          <a:p>
            <a:pPr marL="0" indent="0">
              <a:buNone/>
            </a:pPr>
            <a:endParaRPr lang="en-US" dirty="0" smtClean="0"/>
          </a:p>
          <a:p>
            <a:pPr marL="0" indent="0">
              <a:buNone/>
            </a:pPr>
            <a:endParaRPr lang="en-US" dirty="0"/>
          </a:p>
          <a:p>
            <a:pPr marL="0" indent="0">
              <a:buNone/>
            </a:pPr>
            <a:endParaRPr lang="en-US" dirty="0"/>
          </a:p>
          <a:p>
            <a:endParaRPr lang="en-US" dirty="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DELETED CLAUSES </a:t>
            </a:r>
            <a:endParaRPr lang="en-US" sz="4000" dirty="0">
              <a:solidFill>
                <a:schemeClr val="tx1"/>
              </a:solidFill>
              <a:latin typeface="Trebuchet MS" pitchFamily="34" charset="0"/>
              <a:ea typeface="+mn-ea"/>
              <a:cs typeface="+mn-cs"/>
            </a:endParaRPr>
          </a:p>
        </p:txBody>
      </p:sp>
      <p:sp>
        <p:nvSpPr>
          <p:cNvPr id="6"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129917054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4876800"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Fixed assets</a:t>
            </a:r>
            <a:endParaRPr lang="en-US"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57200" y="1600200"/>
            <a:ext cx="7620000" cy="3581400"/>
          </a:xfrm>
        </p:spPr>
        <p:txBody>
          <a:bodyPr vert="horz" lIns="91440" tIns="45720" rIns="91440" bIns="45720" rtlCol="0" anchor="ctr">
            <a:normAutofit/>
          </a:bodyPr>
          <a:lstStyle/>
          <a:p>
            <a:r>
              <a:rPr lang="en-US" b="1" dirty="0" smtClean="0"/>
              <a:t>Fixed Asset Register to be maintained giving particulars of quantitative and situation of fixed assets</a:t>
            </a:r>
          </a:p>
          <a:p>
            <a:r>
              <a:rPr lang="en-US" b="1" dirty="0" smtClean="0"/>
              <a:t>Physical verification by management at reasonable intervals</a:t>
            </a:r>
          </a:p>
          <a:p>
            <a:r>
              <a:rPr lang="en-US" b="1" dirty="0" smtClean="0"/>
              <a:t>Discrepancies – how dealt with.</a:t>
            </a:r>
          </a:p>
          <a:p>
            <a:r>
              <a:rPr lang="en-US" b="1" dirty="0" smtClean="0"/>
              <a:t>Audit W/P</a:t>
            </a:r>
          </a:p>
          <a:p>
            <a:pPr lvl="1"/>
            <a:r>
              <a:rPr lang="en-US" sz="1800" b="1" dirty="0" smtClean="0"/>
              <a:t>Verification list of assets by the management</a:t>
            </a:r>
          </a:p>
          <a:p>
            <a:pPr lvl="1"/>
            <a:r>
              <a:rPr lang="en-US" sz="1800" b="1" dirty="0" smtClean="0"/>
              <a:t>Discrepancies </a:t>
            </a:r>
          </a:p>
          <a:p>
            <a:pPr lvl="1"/>
            <a:r>
              <a:rPr lang="en-US" sz="1800" b="1" dirty="0" smtClean="0"/>
              <a:t>Tallying the Fixed Asset Register with carrying amount as per Financial Records</a:t>
            </a:r>
          </a:p>
          <a:p>
            <a:pPr>
              <a:buFont typeface="Wingdings" pitchFamily="2" charset="2"/>
              <a:buNone/>
            </a:pPr>
            <a:r>
              <a:rPr lang="en-US" b="1" dirty="0" smtClean="0"/>
              <a:t>	</a:t>
            </a:r>
            <a:endParaRPr lang="en-US" b="1" dirty="0"/>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40829309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7924800" cy="3657599"/>
          </a:xfrm>
        </p:spPr>
        <p:txBody>
          <a:bodyPr>
            <a:normAutofit/>
          </a:bodyPr>
          <a:lstStyle/>
          <a:p>
            <a:r>
              <a:rPr lang="en-US" b="1" dirty="0" smtClean="0">
                <a:solidFill>
                  <a:schemeClr val="tx1"/>
                </a:solidFill>
              </a:rPr>
              <a:t>Physical verification by management at reasonable intervals</a:t>
            </a:r>
          </a:p>
          <a:p>
            <a:r>
              <a:rPr lang="en-US" b="1" dirty="0" smtClean="0">
                <a:solidFill>
                  <a:schemeClr val="tx1"/>
                </a:solidFill>
              </a:rPr>
              <a:t>Procedure for conducting physical verification – reasonable and adequate – inadequacies to be reported</a:t>
            </a:r>
          </a:p>
          <a:p>
            <a:r>
              <a:rPr lang="en-US" b="1" dirty="0" smtClean="0">
                <a:solidFill>
                  <a:schemeClr val="tx1"/>
                </a:solidFill>
              </a:rPr>
              <a:t>Proper stock records maintained – any discrepancies on verification – proper adjustment in books of accounts</a:t>
            </a:r>
          </a:p>
          <a:p>
            <a:r>
              <a:rPr lang="en-US" b="1" dirty="0" smtClean="0">
                <a:solidFill>
                  <a:schemeClr val="tx1"/>
                </a:solidFill>
              </a:rPr>
              <a:t>Audit W/P</a:t>
            </a:r>
          </a:p>
          <a:p>
            <a:pPr lvl="1"/>
            <a:r>
              <a:rPr lang="en-US" sz="1800" b="1" dirty="0" smtClean="0">
                <a:solidFill>
                  <a:schemeClr val="tx1"/>
                </a:solidFill>
              </a:rPr>
              <a:t>Stock Verification sheet and discrepancies</a:t>
            </a:r>
          </a:p>
          <a:p>
            <a:pPr lvl="1"/>
            <a:r>
              <a:rPr lang="en-US" sz="1800" b="1" dirty="0" smtClean="0">
                <a:solidFill>
                  <a:schemeClr val="tx1"/>
                </a:solidFill>
              </a:rPr>
              <a:t>Reconciliation with Stock Ledger</a:t>
            </a:r>
          </a:p>
          <a:p>
            <a:pPr lvl="1"/>
            <a:r>
              <a:rPr lang="en-US" sz="1800" b="1" dirty="0" smtClean="0">
                <a:solidFill>
                  <a:schemeClr val="tx1"/>
                </a:solidFill>
              </a:rPr>
              <a:t>Note in relation to procedure for physical verification</a:t>
            </a:r>
            <a:endParaRPr lang="en-US" sz="1800" b="1" dirty="0"/>
          </a:p>
        </p:txBody>
      </p:sp>
      <p:sp>
        <p:nvSpPr>
          <p:cNvPr id="6"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Inventory</a:t>
            </a:r>
            <a:endParaRPr lang="en-US" sz="4000" dirty="0">
              <a:solidFill>
                <a:schemeClr val="tx1"/>
              </a:solidFill>
              <a:latin typeface="Trebuchet MS" pitchFamily="34" charset="0"/>
              <a:ea typeface="+mn-ea"/>
              <a:cs typeface="+mn-cs"/>
            </a:endParaRPr>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33359750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1"/>
            <a:ext cx="8001000" cy="4572000"/>
          </a:xfrm>
        </p:spPr>
        <p:txBody>
          <a:bodyPr>
            <a:normAutofit/>
          </a:bodyPr>
          <a:lstStyle/>
          <a:p>
            <a:r>
              <a:rPr lang="en-US" b="1" dirty="0" smtClean="0"/>
              <a:t>Loans granted to parties listed in Register maintained u/s 189</a:t>
            </a:r>
          </a:p>
          <a:p>
            <a:r>
              <a:rPr lang="en-US" b="1" dirty="0" smtClean="0"/>
              <a:t>Principle and interest receipts are regular</a:t>
            </a:r>
          </a:p>
          <a:p>
            <a:r>
              <a:rPr lang="en-US" b="1" dirty="0" smtClean="0"/>
              <a:t>Overdue of more than Rs. 1 </a:t>
            </a:r>
            <a:r>
              <a:rPr lang="en-US" b="1" dirty="0" err="1" smtClean="0"/>
              <a:t>lacs</a:t>
            </a:r>
            <a:r>
              <a:rPr lang="en-US" b="1" dirty="0" smtClean="0"/>
              <a:t> – steps taken to recover the same.</a:t>
            </a:r>
          </a:p>
          <a:p>
            <a:r>
              <a:rPr lang="en-US" b="1" dirty="0" smtClean="0"/>
              <a:t>Provisions relating to reporting number of parties and maximum amount deleted.</a:t>
            </a:r>
          </a:p>
          <a:p>
            <a:r>
              <a:rPr lang="en-US" b="1" dirty="0" smtClean="0"/>
              <a:t>No need to report on the terms and conditions and interest rates whether they are prejudicial to the Company</a:t>
            </a:r>
          </a:p>
          <a:p>
            <a:r>
              <a:rPr lang="en-US" b="1" dirty="0" smtClean="0"/>
              <a:t>Audit W/P</a:t>
            </a:r>
          </a:p>
          <a:p>
            <a:pPr lvl="1"/>
            <a:r>
              <a:rPr lang="en-US" sz="1800" b="1" dirty="0" smtClean="0"/>
              <a:t>Parties required to be listed in Register u/s 189</a:t>
            </a:r>
          </a:p>
          <a:p>
            <a:pPr lvl="1"/>
            <a:r>
              <a:rPr lang="en-US" sz="1800" b="1" dirty="0" smtClean="0"/>
              <a:t>Provisions of Section 185/186 to be kept in mind.</a:t>
            </a:r>
          </a:p>
          <a:p>
            <a:pPr lvl="1"/>
            <a:r>
              <a:rPr lang="en-US" sz="1800" b="1" dirty="0" smtClean="0"/>
              <a:t>Letter for granting of loan</a:t>
            </a:r>
            <a:endParaRPr lang="en-US" sz="1800" b="1" dirty="0"/>
          </a:p>
        </p:txBody>
      </p:sp>
      <p:sp>
        <p:nvSpPr>
          <p:cNvPr id="5" name="Title 1"/>
          <p:cNvSpPr>
            <a:spLocks noGrp="1"/>
          </p:cNvSpPr>
          <p:nvPr>
            <p:ph type="title"/>
          </p:nvPr>
        </p:nvSpPr>
        <p:spPr>
          <a:xfrm>
            <a:off x="457200" y="435114"/>
            <a:ext cx="7924800"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Loans to PARTIES covered U/S 189</a:t>
            </a:r>
            <a:endParaRPr lang="en-US" sz="4000" dirty="0">
              <a:solidFill>
                <a:schemeClr val="tx1"/>
              </a:solidFill>
              <a:latin typeface="Trebuchet MS" pitchFamily="34" charset="0"/>
              <a:ea typeface="+mn-ea"/>
              <a:cs typeface="+mn-cs"/>
            </a:endParaRP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408824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Associate Company</a:t>
            </a:r>
            <a:endParaRPr lang="en-US" sz="4000" dirty="0">
              <a:latin typeface="Trebuchet MS" pitchFamily="34" charset="0"/>
            </a:endParaRPr>
          </a:p>
        </p:txBody>
      </p:sp>
      <p:sp>
        <p:nvSpPr>
          <p:cNvPr id="6" name="TextBox 5"/>
          <p:cNvSpPr txBox="1"/>
          <p:nvPr/>
        </p:nvSpPr>
        <p:spPr>
          <a:xfrm>
            <a:off x="457200" y="1600200"/>
            <a:ext cx="8001000" cy="5247590"/>
          </a:xfrm>
          <a:prstGeom prst="rect">
            <a:avLst/>
          </a:prstGeom>
          <a:noFill/>
        </p:spPr>
        <p:txBody>
          <a:bodyPr wrap="square" rtlCol="0">
            <a:spAutoFit/>
          </a:bodyPr>
          <a:lstStyle/>
          <a:p>
            <a:pPr marL="285750" indent="-285750">
              <a:buFont typeface="Wingdings" pitchFamily="2" charset="2"/>
              <a:buChar char="Ø"/>
            </a:pPr>
            <a:r>
              <a:rPr lang="en-US" sz="2000" b="1" dirty="0" smtClean="0">
                <a:solidFill>
                  <a:schemeClr val="tx1"/>
                </a:solidFill>
                <a:latin typeface="Trebuchet MS (body)"/>
              </a:rPr>
              <a:t>Associate Company</a:t>
            </a:r>
            <a:r>
              <a:rPr lang="en-US" dirty="0" smtClean="0">
                <a:solidFill>
                  <a:schemeClr val="tx1"/>
                </a:solidFill>
                <a:latin typeface="Trebuchet MS (body)"/>
              </a:rPr>
              <a:t>: </a:t>
            </a:r>
            <a:r>
              <a:rPr lang="en-US" sz="2000" dirty="0" smtClean="0">
                <a:solidFill>
                  <a:schemeClr val="tx1"/>
                </a:solidFill>
                <a:latin typeface="Trebuchet MS (body)"/>
              </a:rPr>
              <a:t>Sec 2 (6)</a:t>
            </a:r>
          </a:p>
          <a:p>
            <a:pPr marL="400050" lvl="1"/>
            <a:r>
              <a:rPr lang="en-US" dirty="0" smtClean="0">
                <a:solidFill>
                  <a:schemeClr val="tx1"/>
                </a:solidFill>
                <a:latin typeface="Trebuchet MS (body)"/>
              </a:rPr>
              <a:t>“associate company”, in relation to another company, means a company in</a:t>
            </a:r>
          </a:p>
          <a:p>
            <a:pPr marL="742950" lvl="1" indent="-285750">
              <a:buFont typeface="Arial" pitchFamily="34" charset="0"/>
              <a:buChar char="•"/>
            </a:pPr>
            <a:r>
              <a:rPr lang="en-US" dirty="0" smtClean="0">
                <a:solidFill>
                  <a:schemeClr val="tx1"/>
                </a:solidFill>
                <a:latin typeface="Trebuchet MS (body)"/>
              </a:rPr>
              <a:t>which that other company has a </a:t>
            </a:r>
            <a:r>
              <a:rPr lang="en-US" b="1" dirty="0" smtClean="0">
                <a:solidFill>
                  <a:schemeClr val="tx1"/>
                </a:solidFill>
                <a:latin typeface="Trebuchet MS (body)"/>
              </a:rPr>
              <a:t>significant influence</a:t>
            </a:r>
            <a:r>
              <a:rPr lang="en-US" dirty="0" smtClean="0">
                <a:solidFill>
                  <a:schemeClr val="tx1"/>
                </a:solidFill>
                <a:latin typeface="Trebuchet MS (body)"/>
              </a:rPr>
              <a:t>, but which is </a:t>
            </a:r>
            <a:r>
              <a:rPr lang="en-US" b="1" dirty="0" smtClean="0">
                <a:solidFill>
                  <a:schemeClr val="tx1"/>
                </a:solidFill>
                <a:latin typeface="Trebuchet MS (body)"/>
              </a:rPr>
              <a:t>not a subsidiary</a:t>
            </a:r>
            <a:r>
              <a:rPr lang="en-US" dirty="0" smtClean="0">
                <a:solidFill>
                  <a:schemeClr val="tx1"/>
                </a:solidFill>
                <a:latin typeface="Trebuchet MS (body)"/>
              </a:rPr>
              <a:t> company of the company having such influence and </a:t>
            </a:r>
          </a:p>
          <a:p>
            <a:pPr marL="742950" lvl="1" indent="-285750">
              <a:buFont typeface="Arial" pitchFamily="34" charset="0"/>
              <a:buChar char="•"/>
            </a:pPr>
            <a:r>
              <a:rPr lang="en-US" b="1" dirty="0" smtClean="0">
                <a:solidFill>
                  <a:schemeClr val="tx1"/>
                </a:solidFill>
                <a:latin typeface="Trebuchet MS (body)"/>
              </a:rPr>
              <a:t>includes a joint venture </a:t>
            </a:r>
            <a:r>
              <a:rPr lang="en-US" dirty="0" smtClean="0">
                <a:solidFill>
                  <a:schemeClr val="tx1"/>
                </a:solidFill>
                <a:latin typeface="Trebuchet MS (body)"/>
              </a:rPr>
              <a:t>company.</a:t>
            </a:r>
          </a:p>
          <a:p>
            <a:pPr marL="800100" lvl="2">
              <a:lnSpc>
                <a:spcPct val="150000"/>
              </a:lnSpc>
            </a:pPr>
            <a:r>
              <a:rPr lang="en-US" dirty="0" smtClean="0">
                <a:solidFill>
                  <a:schemeClr val="tx1"/>
                </a:solidFill>
                <a:latin typeface="Trebuchet MS (body)"/>
              </a:rPr>
              <a:t>“significant influence” means </a:t>
            </a:r>
            <a:r>
              <a:rPr lang="en-US" b="1" dirty="0" smtClean="0">
                <a:solidFill>
                  <a:schemeClr val="tx1"/>
                </a:solidFill>
                <a:latin typeface="Trebuchet MS (body)"/>
              </a:rPr>
              <a:t>control of at least 20% </a:t>
            </a:r>
            <a:r>
              <a:rPr lang="en-US" dirty="0" smtClean="0">
                <a:solidFill>
                  <a:schemeClr val="tx1"/>
                </a:solidFill>
                <a:latin typeface="Trebuchet MS (body)"/>
              </a:rPr>
              <a:t>of total share capital (equity + </a:t>
            </a:r>
            <a:r>
              <a:rPr lang="en-US" dirty="0" err="1" smtClean="0">
                <a:solidFill>
                  <a:schemeClr val="tx1"/>
                </a:solidFill>
                <a:latin typeface="Trebuchet MS (body)"/>
              </a:rPr>
              <a:t>pref</a:t>
            </a:r>
            <a:r>
              <a:rPr lang="en-US" dirty="0" smtClean="0">
                <a:solidFill>
                  <a:schemeClr val="tx1"/>
                </a:solidFill>
                <a:latin typeface="Trebuchet MS (body)"/>
              </a:rPr>
              <a:t>), or of business decisions under an agreement. </a:t>
            </a:r>
          </a:p>
          <a:p>
            <a:pPr marL="285750" indent="-285750">
              <a:lnSpc>
                <a:spcPct val="150000"/>
              </a:lnSpc>
              <a:buFont typeface="Wingdings" pitchFamily="2" charset="2"/>
              <a:buChar char="Ø"/>
            </a:pPr>
            <a:r>
              <a:rPr lang="en-US" dirty="0" smtClean="0">
                <a:solidFill>
                  <a:schemeClr val="tx1"/>
                </a:solidFill>
                <a:latin typeface="Trebuchet MS (body)"/>
              </a:rPr>
              <a:t>Disclosure in respect of Associate Companies in Board report is to be made.</a:t>
            </a:r>
          </a:p>
          <a:p>
            <a:pPr marL="285750" indent="-285750">
              <a:lnSpc>
                <a:spcPct val="150000"/>
              </a:lnSpc>
              <a:buFont typeface="Wingdings" pitchFamily="2" charset="2"/>
              <a:buChar char="Ø"/>
            </a:pPr>
            <a:r>
              <a:rPr lang="en-US" dirty="0" smtClean="0">
                <a:solidFill>
                  <a:schemeClr val="tx1"/>
                </a:solidFill>
                <a:latin typeface="Trebuchet MS (body)"/>
              </a:rPr>
              <a:t>Financial Statement to include transactions made with Associate Co.</a:t>
            </a:r>
          </a:p>
          <a:p>
            <a:pPr marL="285750" indent="-285750">
              <a:lnSpc>
                <a:spcPct val="150000"/>
              </a:lnSpc>
              <a:buFont typeface="Wingdings" pitchFamily="2" charset="2"/>
              <a:buChar char="Ø"/>
            </a:pPr>
            <a:r>
              <a:rPr lang="en-US" dirty="0" smtClean="0">
                <a:solidFill>
                  <a:schemeClr val="tx1"/>
                </a:solidFill>
                <a:latin typeface="Trebuchet MS (body)"/>
              </a:rPr>
              <a:t>Associates Companies  &amp; their directors &amp; KMP </a:t>
            </a:r>
            <a:r>
              <a:rPr lang="en-US" dirty="0" err="1" smtClean="0">
                <a:solidFill>
                  <a:schemeClr val="tx1"/>
                </a:solidFill>
                <a:latin typeface="Trebuchet MS (body)"/>
              </a:rPr>
              <a:t>etc</a:t>
            </a:r>
            <a:r>
              <a:rPr lang="en-US" dirty="0" smtClean="0">
                <a:solidFill>
                  <a:schemeClr val="tx1"/>
                </a:solidFill>
                <a:latin typeface="Trebuchet MS (body)"/>
              </a:rPr>
              <a:t> covered in Related Parties Transactions.</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7642611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391400" cy="1323439"/>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DIRECTORS INTERESTED - disclosures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35895" y="1978702"/>
            <a:ext cx="8272211" cy="4212236"/>
          </a:xfrm>
        </p:spPr>
        <p:txBody>
          <a:bodyPr>
            <a:normAutofit/>
          </a:bodyPr>
          <a:lstStyle/>
          <a:p>
            <a:r>
              <a:rPr lang="en-IN" b="1" dirty="0" smtClean="0"/>
              <a:t>Section 189 refers to a disclosure of Register for parties as per Section 184(2) and 188</a:t>
            </a:r>
          </a:p>
          <a:p>
            <a:r>
              <a:rPr lang="en-IN" b="1" dirty="0" smtClean="0"/>
              <a:t>As per Section 184 (2) following parties are covered :</a:t>
            </a:r>
          </a:p>
          <a:p>
            <a:pPr lvl="1"/>
            <a:r>
              <a:rPr lang="en-IN" sz="1800" b="1" dirty="0" smtClean="0"/>
              <a:t>Director in relation to other Body Corporate </a:t>
            </a:r>
          </a:p>
          <a:p>
            <a:pPr lvl="2"/>
            <a:r>
              <a:rPr lang="en-IN" sz="1800" b="1" dirty="0" smtClean="0"/>
              <a:t>– 2% shareholding (including with other directors)</a:t>
            </a:r>
          </a:p>
          <a:p>
            <a:pPr lvl="2"/>
            <a:r>
              <a:rPr lang="en-IN" sz="1800" b="1" dirty="0" smtClean="0"/>
              <a:t>Promoter</a:t>
            </a:r>
          </a:p>
          <a:p>
            <a:pPr lvl="2"/>
            <a:r>
              <a:rPr lang="en-IN" sz="1800" b="1" dirty="0" smtClean="0"/>
              <a:t>Manager</a:t>
            </a:r>
          </a:p>
          <a:p>
            <a:pPr lvl="2"/>
            <a:r>
              <a:rPr lang="en-IN" sz="1800" b="1" dirty="0" smtClean="0"/>
              <a:t>CEO</a:t>
            </a:r>
          </a:p>
          <a:p>
            <a:pPr lvl="1"/>
            <a:r>
              <a:rPr lang="en-IN" sz="1800" b="1" dirty="0" smtClean="0"/>
              <a:t>Director in relation to any other entities </a:t>
            </a:r>
          </a:p>
          <a:p>
            <a:pPr lvl="2"/>
            <a:r>
              <a:rPr lang="en-IN" sz="1800" b="1" dirty="0" smtClean="0"/>
              <a:t>Partner</a:t>
            </a:r>
          </a:p>
          <a:p>
            <a:pPr lvl="2"/>
            <a:r>
              <a:rPr lang="en-IN" sz="1800" b="1" dirty="0" smtClean="0"/>
              <a:t>Owner</a:t>
            </a:r>
          </a:p>
          <a:p>
            <a:pPr lvl="2"/>
            <a:r>
              <a:rPr lang="en-IN" sz="1800" b="1" dirty="0" smtClean="0"/>
              <a:t>Member</a:t>
            </a:r>
          </a:p>
          <a:p>
            <a:pPr lvl="2">
              <a:buNone/>
            </a:pPr>
            <a:endParaRPr lang="en-IN" sz="1800" b="1" dirty="0" smtClean="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239000" cy="707886"/>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Loans to related parties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35895" y="1963712"/>
            <a:ext cx="8272211" cy="3895088"/>
          </a:xfrm>
        </p:spPr>
        <p:txBody>
          <a:bodyPr>
            <a:normAutofit/>
          </a:bodyPr>
          <a:lstStyle/>
          <a:p>
            <a:pPr>
              <a:buNone/>
            </a:pPr>
            <a:r>
              <a:rPr lang="en-IN" b="1" dirty="0" smtClean="0">
                <a:latin typeface="Trebuchet MS" pitchFamily="34" charset="0"/>
              </a:rPr>
              <a:t>Related parties as per Section 188</a:t>
            </a:r>
          </a:p>
          <a:p>
            <a:pPr>
              <a:buNone/>
            </a:pPr>
            <a:r>
              <a:rPr lang="en-IN" b="1" dirty="0" smtClean="0">
                <a:latin typeface="Trebuchet MS" pitchFamily="34" charset="0"/>
              </a:rPr>
              <a:t>Who are RTP</a:t>
            </a:r>
          </a:p>
          <a:p>
            <a:pPr lvl="1"/>
            <a:r>
              <a:rPr lang="en-IN" sz="1800" b="1" dirty="0" smtClean="0">
                <a:latin typeface="Trebuchet MS" pitchFamily="34" charset="0"/>
              </a:rPr>
              <a:t>Director/Relatives</a:t>
            </a:r>
          </a:p>
          <a:p>
            <a:pPr lvl="1"/>
            <a:r>
              <a:rPr lang="en-IN" sz="1800" b="1" dirty="0" smtClean="0">
                <a:latin typeface="Trebuchet MS" pitchFamily="34" charset="0"/>
              </a:rPr>
              <a:t>KMP/Relatives</a:t>
            </a:r>
          </a:p>
          <a:p>
            <a:pPr lvl="1"/>
            <a:r>
              <a:rPr lang="en-IN" sz="1800" b="1" dirty="0" smtClean="0">
                <a:latin typeface="Trebuchet MS" pitchFamily="34" charset="0"/>
              </a:rPr>
              <a:t>Firm – Director, Manager, Relative partner</a:t>
            </a:r>
          </a:p>
          <a:p>
            <a:pPr lvl="1"/>
            <a:r>
              <a:rPr lang="en-IN" sz="1800" b="1" dirty="0" smtClean="0">
                <a:latin typeface="Trebuchet MS" pitchFamily="34" charset="0"/>
              </a:rPr>
              <a:t>Pvt Co – Director – member or director</a:t>
            </a:r>
          </a:p>
          <a:p>
            <a:pPr lvl="1"/>
            <a:r>
              <a:rPr lang="en-IN" sz="1800" b="1" dirty="0" smtClean="0">
                <a:latin typeface="Trebuchet MS" pitchFamily="34" charset="0"/>
              </a:rPr>
              <a:t>Pub Co – Director – Director – or holds with Relatives 2% shares</a:t>
            </a:r>
          </a:p>
          <a:p>
            <a:pPr lvl="1"/>
            <a:r>
              <a:rPr lang="en-IN" sz="1800" b="1" dirty="0" smtClean="0">
                <a:latin typeface="Trebuchet MS" pitchFamily="34" charset="0"/>
              </a:rPr>
              <a:t>Co – where Director directs the Board</a:t>
            </a:r>
          </a:p>
          <a:p>
            <a:pPr lvl="1"/>
            <a:r>
              <a:rPr lang="en-IN" sz="1800" b="1" dirty="0" smtClean="0">
                <a:latin typeface="Trebuchet MS" pitchFamily="34" charset="0"/>
              </a:rPr>
              <a:t>Any person – where Director directs</a:t>
            </a:r>
          </a:p>
          <a:p>
            <a:pPr lvl="1"/>
            <a:r>
              <a:rPr lang="en-IN" sz="1800" b="1" dirty="0" smtClean="0">
                <a:latin typeface="Trebuchet MS" pitchFamily="34" charset="0"/>
              </a:rPr>
              <a:t>Holding, Subsidiary or their associates</a:t>
            </a:r>
          </a:p>
          <a:p>
            <a:pPr lvl="1"/>
            <a:r>
              <a:rPr lang="en-IN" sz="1800" b="1" dirty="0" smtClean="0">
                <a:latin typeface="Trebuchet MS" pitchFamily="34" charset="0"/>
              </a:rPr>
              <a:t>Fellow Subsidiaries</a:t>
            </a:r>
          </a:p>
          <a:p>
            <a:endParaRPr lang="en-IN" b="1" dirty="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600200"/>
            <a:ext cx="8272211" cy="4332158"/>
          </a:xfrm>
        </p:spPr>
        <p:txBody>
          <a:bodyPr>
            <a:normAutofit/>
          </a:bodyPr>
          <a:lstStyle/>
          <a:p>
            <a:endParaRPr lang="en-US" b="1" dirty="0"/>
          </a:p>
          <a:p>
            <a:r>
              <a:rPr lang="en-US" b="1" dirty="0" smtClean="0">
                <a:solidFill>
                  <a:schemeClr val="tx1"/>
                </a:solidFill>
              </a:rPr>
              <a:t>Adequate Internal Control System – </a:t>
            </a:r>
          </a:p>
          <a:p>
            <a:r>
              <a:rPr lang="en-US" b="1" dirty="0" smtClean="0">
                <a:solidFill>
                  <a:schemeClr val="tx1"/>
                </a:solidFill>
              </a:rPr>
              <a:t>commensurate to</a:t>
            </a:r>
          </a:p>
          <a:p>
            <a:pPr lvl="1"/>
            <a:r>
              <a:rPr lang="en-US" sz="1800" b="1" dirty="0" smtClean="0">
                <a:solidFill>
                  <a:schemeClr val="tx1"/>
                </a:solidFill>
              </a:rPr>
              <a:t>Size of the Company</a:t>
            </a:r>
          </a:p>
          <a:p>
            <a:pPr lvl="1"/>
            <a:r>
              <a:rPr lang="en-US" sz="1800" b="1" dirty="0" smtClean="0">
                <a:solidFill>
                  <a:schemeClr val="tx1"/>
                </a:solidFill>
              </a:rPr>
              <a:t>Nature of its business</a:t>
            </a:r>
          </a:p>
          <a:p>
            <a:r>
              <a:rPr lang="en-US" b="1" dirty="0" smtClean="0">
                <a:solidFill>
                  <a:schemeClr val="tx1"/>
                </a:solidFill>
              </a:rPr>
              <a:t>In relation to </a:t>
            </a:r>
          </a:p>
          <a:p>
            <a:pPr lvl="1"/>
            <a:r>
              <a:rPr lang="en-US" sz="1800" b="1" dirty="0" smtClean="0">
                <a:solidFill>
                  <a:schemeClr val="tx1"/>
                </a:solidFill>
              </a:rPr>
              <a:t>Purchase of inventory</a:t>
            </a:r>
          </a:p>
          <a:p>
            <a:pPr lvl="1"/>
            <a:r>
              <a:rPr lang="en-US" sz="1800" b="1" dirty="0" smtClean="0">
                <a:solidFill>
                  <a:schemeClr val="tx1"/>
                </a:solidFill>
              </a:rPr>
              <a:t>Fixed Assets</a:t>
            </a:r>
          </a:p>
          <a:p>
            <a:pPr lvl="1"/>
            <a:r>
              <a:rPr lang="en-US" sz="1800" b="1" dirty="0" smtClean="0">
                <a:solidFill>
                  <a:schemeClr val="tx1"/>
                </a:solidFill>
              </a:rPr>
              <a:t>Sale of Goods and Services</a:t>
            </a:r>
          </a:p>
          <a:p>
            <a:r>
              <a:rPr lang="en-US" b="1" dirty="0" smtClean="0">
                <a:solidFill>
                  <a:schemeClr val="tx1"/>
                </a:solidFill>
              </a:rPr>
              <a:t>Continuing failure to correct major weaknesses in internal control system</a:t>
            </a:r>
          </a:p>
          <a:p>
            <a:r>
              <a:rPr lang="en-US" b="1" dirty="0" smtClean="0">
                <a:solidFill>
                  <a:schemeClr val="tx1"/>
                </a:solidFill>
              </a:rPr>
              <a:t>Audit W/P</a:t>
            </a:r>
          </a:p>
          <a:p>
            <a:pPr lvl="1"/>
            <a:r>
              <a:rPr lang="en-US" sz="1800" b="1" dirty="0" smtClean="0">
                <a:solidFill>
                  <a:schemeClr val="tx1"/>
                </a:solidFill>
              </a:rPr>
              <a:t>ICQ</a:t>
            </a:r>
          </a:p>
          <a:p>
            <a:pPr lvl="1"/>
            <a:r>
              <a:rPr lang="en-US" sz="1800" b="1" dirty="0" smtClean="0">
                <a:solidFill>
                  <a:schemeClr val="tx1"/>
                </a:solidFill>
              </a:rPr>
              <a:t>Testing of Internal Control process with sample data</a:t>
            </a:r>
          </a:p>
          <a:p>
            <a:endParaRPr lang="en-US" b="1" dirty="0" smtClean="0">
              <a:solidFill>
                <a:srgbClr val="FF0000"/>
              </a:solidFill>
            </a:endParaRPr>
          </a:p>
          <a:p>
            <a:endParaRPr lang="en-US" b="1" dirty="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Internal Control System</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424652401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143000"/>
            <a:ext cx="8272211" cy="4392118"/>
          </a:xfrm>
        </p:spPr>
        <p:txBody>
          <a:bodyPr>
            <a:normAutofit/>
          </a:bodyPr>
          <a:lstStyle/>
          <a:p>
            <a:r>
              <a:rPr lang="en-US" b="1" dirty="0" smtClean="0">
                <a:solidFill>
                  <a:schemeClr val="tx1"/>
                </a:solidFill>
              </a:rPr>
              <a:t>A stringent and wide provisions for acceptance of deposit under Companies Act 2013</a:t>
            </a:r>
          </a:p>
          <a:p>
            <a:r>
              <a:rPr lang="en-US" b="1" dirty="0" smtClean="0">
                <a:solidFill>
                  <a:schemeClr val="tx1"/>
                </a:solidFill>
              </a:rPr>
              <a:t>Loopholes plugged – Loan from shareholders/Advances for properties</a:t>
            </a:r>
          </a:p>
          <a:p>
            <a:r>
              <a:rPr lang="en-US" b="1" dirty="0" smtClean="0">
                <a:solidFill>
                  <a:schemeClr val="tx1"/>
                </a:solidFill>
              </a:rPr>
              <a:t>Penalty for violation</a:t>
            </a:r>
          </a:p>
          <a:p>
            <a:r>
              <a:rPr lang="en-US" b="1" dirty="0" smtClean="0">
                <a:solidFill>
                  <a:schemeClr val="tx1"/>
                </a:solidFill>
              </a:rPr>
              <a:t>Deposit as defined u/s 73 and 76</a:t>
            </a:r>
          </a:p>
          <a:p>
            <a:r>
              <a:rPr lang="en-US" b="1" dirty="0" smtClean="0">
                <a:solidFill>
                  <a:schemeClr val="tx1"/>
                </a:solidFill>
              </a:rPr>
              <a:t>Not an exempt deposit</a:t>
            </a:r>
          </a:p>
          <a:p>
            <a:r>
              <a:rPr lang="en-US" b="1" dirty="0" smtClean="0">
                <a:solidFill>
                  <a:schemeClr val="tx1"/>
                </a:solidFill>
              </a:rPr>
              <a:t>Compliance with directives of RBI and provisions of Section 73 and 76</a:t>
            </a:r>
          </a:p>
          <a:p>
            <a:r>
              <a:rPr lang="en-US" b="1" dirty="0" smtClean="0">
                <a:solidFill>
                  <a:schemeClr val="tx1"/>
                </a:solidFill>
              </a:rPr>
              <a:t>Nature of Contravention</a:t>
            </a:r>
          </a:p>
          <a:p>
            <a:r>
              <a:rPr lang="en-US" b="1" dirty="0" smtClean="0">
                <a:solidFill>
                  <a:schemeClr val="tx1"/>
                </a:solidFill>
              </a:rPr>
              <a:t>Order from RBI/CLB /Court complied with</a:t>
            </a:r>
            <a:endParaRPr lang="en-US" b="1" dirty="0"/>
          </a:p>
        </p:txBody>
      </p:sp>
      <p:sp>
        <p:nvSpPr>
          <p:cNvPr id="5" name="Rectangle 4"/>
          <p:cNvSpPr/>
          <p:nvPr/>
        </p:nvSpPr>
        <p:spPr>
          <a:xfrm>
            <a:off x="657628" y="3687579"/>
            <a:ext cx="7621392" cy="25933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lang="en-US" dirty="0"/>
          </a:p>
        </p:txBody>
      </p:sp>
      <p:sp>
        <p:nvSpPr>
          <p:cNvPr id="7"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Deposits</a:t>
            </a:r>
          </a:p>
        </p:txBody>
      </p:sp>
      <p:sp>
        <p:nvSpPr>
          <p:cNvPr id="6"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19575481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5486400" cy="707886"/>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Deposits (contd)</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35895" y="1387838"/>
            <a:ext cx="8272211" cy="4936762"/>
          </a:xfrm>
        </p:spPr>
        <p:txBody>
          <a:bodyPr>
            <a:noAutofit/>
          </a:bodyPr>
          <a:lstStyle/>
          <a:p>
            <a:r>
              <a:rPr lang="en-IN" b="1" dirty="0" smtClean="0"/>
              <a:t>Provisions of Section 73 and 76</a:t>
            </a:r>
          </a:p>
          <a:p>
            <a:r>
              <a:rPr lang="en-IN" b="1" dirty="0" smtClean="0"/>
              <a:t>All amounts received by Company considered as Deposits unless exempted</a:t>
            </a:r>
          </a:p>
          <a:p>
            <a:r>
              <a:rPr lang="en-IN" b="1" dirty="0" smtClean="0"/>
              <a:t>Exempted category</a:t>
            </a:r>
          </a:p>
          <a:p>
            <a:pPr lvl="1"/>
            <a:r>
              <a:rPr lang="en-IN" sz="1800" b="1" dirty="0" smtClean="0"/>
              <a:t>Inter Corporate Deposits/Commercial Paper</a:t>
            </a:r>
          </a:p>
          <a:p>
            <a:pPr lvl="1"/>
            <a:r>
              <a:rPr lang="en-IN" sz="1800" b="1" dirty="0" smtClean="0"/>
              <a:t>Loans from Banks/FI/Foreign Source as per FEMA</a:t>
            </a:r>
          </a:p>
          <a:p>
            <a:pPr lvl="1"/>
            <a:r>
              <a:rPr lang="en-IN" sz="1800" b="1" dirty="0" smtClean="0"/>
              <a:t>Amounts received from Government</a:t>
            </a:r>
          </a:p>
          <a:p>
            <a:pPr lvl="1"/>
            <a:r>
              <a:rPr lang="en-IN" sz="1800" b="1" dirty="0" smtClean="0"/>
              <a:t>Loans from Directors out of their own funds</a:t>
            </a:r>
          </a:p>
          <a:p>
            <a:pPr lvl="1"/>
            <a:r>
              <a:rPr lang="en-IN" sz="1800" b="1" dirty="0" smtClean="0"/>
              <a:t>Advances from customers unless remaining unadjusted beyond 365 days</a:t>
            </a:r>
          </a:p>
          <a:p>
            <a:pPr lvl="1"/>
            <a:r>
              <a:rPr lang="en-IN" sz="1800" b="1" dirty="0" smtClean="0"/>
              <a:t>Advances for property unless supported by Contract or Agreement</a:t>
            </a:r>
          </a:p>
          <a:p>
            <a:pPr lvl="1"/>
            <a:r>
              <a:rPr lang="en-IN" sz="1800" b="1" dirty="0" smtClean="0"/>
              <a:t>Promoters Contributions</a:t>
            </a:r>
          </a:p>
          <a:p>
            <a:pPr lvl="1"/>
            <a:r>
              <a:rPr lang="en-IN" sz="1800" b="1" dirty="0" smtClean="0"/>
              <a:t>Employee Security Deposit not in excess of one years salary</a:t>
            </a:r>
          </a:p>
          <a:p>
            <a:pPr lvl="1"/>
            <a:r>
              <a:rPr lang="en-IN" sz="1800" b="1" dirty="0" smtClean="0"/>
              <a:t>Secured Debentures or Convertible Debentures</a:t>
            </a:r>
          </a:p>
          <a:p>
            <a:pPr lvl="1"/>
            <a:r>
              <a:rPr lang="en-IN" sz="1800" b="1" dirty="0" smtClean="0"/>
              <a:t>Share Application money where shares are not allotted within 60 days and not refunded after 15 days</a:t>
            </a:r>
          </a:p>
          <a:p>
            <a:pPr lvl="1"/>
            <a:endParaRPr lang="en-IN" sz="1800" dirty="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2819400" cy="707886"/>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DEPOSITS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35895" y="1447800"/>
            <a:ext cx="8272211" cy="4706911"/>
          </a:xfrm>
        </p:spPr>
        <p:txBody>
          <a:bodyPr>
            <a:normAutofit/>
          </a:bodyPr>
          <a:lstStyle/>
          <a:p>
            <a:r>
              <a:rPr lang="en-IN" b="1" dirty="0" smtClean="0"/>
              <a:t>If a receipt is considered as Deposit, compliance u/s 73 and 76 as under :</a:t>
            </a:r>
          </a:p>
          <a:p>
            <a:r>
              <a:rPr lang="en-IN" b="1" dirty="0" smtClean="0"/>
              <a:t>Only Public Companies having </a:t>
            </a:r>
            <a:r>
              <a:rPr lang="en-IN" b="1" dirty="0" err="1" smtClean="0"/>
              <a:t>networth</a:t>
            </a:r>
            <a:r>
              <a:rPr lang="en-IN" b="1" dirty="0" smtClean="0"/>
              <a:t> of Rs.100 crores or Sales turnover of Rs.500 </a:t>
            </a:r>
            <a:r>
              <a:rPr lang="en-IN" b="1" dirty="0" err="1" smtClean="0"/>
              <a:t>cr</a:t>
            </a:r>
            <a:r>
              <a:rPr lang="en-IN" b="1" dirty="0" smtClean="0"/>
              <a:t> can accept deposits</a:t>
            </a:r>
          </a:p>
          <a:p>
            <a:r>
              <a:rPr lang="en-IN" b="1" dirty="0" smtClean="0"/>
              <a:t>Deposit cannot exceed 25% of capital plus free reserves</a:t>
            </a:r>
          </a:p>
          <a:p>
            <a:r>
              <a:rPr lang="en-IN" b="1" dirty="0" smtClean="0"/>
              <a:t>Interest rates not exceeding rates prescribed by RBI</a:t>
            </a:r>
          </a:p>
          <a:p>
            <a:r>
              <a:rPr lang="en-IN" b="1" dirty="0" smtClean="0"/>
              <a:t>Maturity Period not to exceed 36 </a:t>
            </a:r>
            <a:r>
              <a:rPr lang="en-IN" b="1" dirty="0" err="1" smtClean="0"/>
              <a:t>mths</a:t>
            </a:r>
            <a:endParaRPr lang="en-IN" b="1" dirty="0" smtClean="0"/>
          </a:p>
          <a:p>
            <a:r>
              <a:rPr lang="en-IN" b="1" dirty="0" smtClean="0"/>
              <a:t>15% of deposits due for renewal in next 12 months to be kept under liquid deposit</a:t>
            </a:r>
          </a:p>
          <a:p>
            <a:r>
              <a:rPr lang="en-IN" b="1" dirty="0" smtClean="0"/>
              <a:t>Advertisement or Circular to be published</a:t>
            </a:r>
          </a:p>
          <a:p>
            <a:r>
              <a:rPr lang="en-IN" b="1" dirty="0" smtClean="0"/>
              <a:t>Return of Deposit to be filed</a:t>
            </a:r>
          </a:p>
          <a:p>
            <a:endParaRPr lang="en-IN" dirty="0" smtClean="0"/>
          </a:p>
          <a:p>
            <a:endParaRPr lang="en-IN" dirty="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924800" cy="5714999"/>
          </a:xfrm>
        </p:spPr>
        <p:txBody>
          <a:bodyPr>
            <a:normAutofit/>
          </a:bodyPr>
          <a:lstStyle/>
          <a:p>
            <a:r>
              <a:rPr lang="en-US" b="1" dirty="0" smtClean="0"/>
              <a:t>Maintenance of Cost Records specified – Section 148</a:t>
            </a:r>
          </a:p>
          <a:p>
            <a:r>
              <a:rPr lang="en-US" b="1" dirty="0" smtClean="0"/>
              <a:t>Prima facia maintained</a:t>
            </a:r>
          </a:p>
          <a:p>
            <a:r>
              <a:rPr lang="en-US" b="1" dirty="0" smtClean="0"/>
              <a:t>Reconciliation of cost records with financial records</a:t>
            </a:r>
          </a:p>
          <a:p>
            <a:r>
              <a:rPr lang="en-US" b="1" dirty="0" smtClean="0"/>
              <a:t>Section 148 and requirement for maintaining cost records</a:t>
            </a:r>
          </a:p>
          <a:p>
            <a:endParaRPr lang="en-US" dirty="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Cost Records</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8601547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5486400" cy="707886"/>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Cost accounting rules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381000" y="1066800"/>
            <a:ext cx="8272211" cy="4542020"/>
          </a:xfrm>
        </p:spPr>
        <p:txBody>
          <a:bodyPr>
            <a:normAutofit/>
          </a:bodyPr>
          <a:lstStyle/>
          <a:p>
            <a:pPr lvl="0"/>
            <a:r>
              <a:rPr lang="en-US" b="1" dirty="0" smtClean="0"/>
              <a:t>Application of Rules for maintenance of cost records:-</a:t>
            </a:r>
            <a:endParaRPr lang="en-IN" b="1" dirty="0" smtClean="0"/>
          </a:p>
          <a:p>
            <a:pPr lvl="1"/>
            <a:r>
              <a:rPr lang="en-US" sz="1800" dirty="0" smtClean="0"/>
              <a:t>These rules shall apply to every company, including the foreign company as defined under section 591 of the Act., Which are engaged in </a:t>
            </a:r>
            <a:r>
              <a:rPr lang="en-US" sz="1800" dirty="0" smtClean="0">
                <a:solidFill>
                  <a:srgbClr val="FF0000"/>
                </a:solidFill>
              </a:rPr>
              <a:t>production, processing, manufacturing or mining  activities. SMC are exempt.</a:t>
            </a:r>
            <a:endParaRPr lang="en-IN" sz="1800" dirty="0" smtClean="0"/>
          </a:p>
          <a:p>
            <a:pPr lvl="1"/>
            <a:r>
              <a:rPr lang="en-US" sz="1800" dirty="0" smtClean="0"/>
              <a:t>Wherein the aggregate value of the </a:t>
            </a:r>
            <a:r>
              <a:rPr lang="en-US" sz="1800" dirty="0" smtClean="0">
                <a:solidFill>
                  <a:srgbClr val="FF0000"/>
                </a:solidFill>
              </a:rPr>
              <a:t>turnover</a:t>
            </a:r>
            <a:r>
              <a:rPr lang="en-US" sz="1800" dirty="0" smtClean="0"/>
              <a:t> made by the company from sale or supply of all products or activities during the immediately preceding financial year </a:t>
            </a:r>
            <a:r>
              <a:rPr lang="en-US" sz="1800" dirty="0" smtClean="0">
                <a:solidFill>
                  <a:srgbClr val="FF0000"/>
                </a:solidFill>
              </a:rPr>
              <a:t>exceeds thirty five crores </a:t>
            </a:r>
            <a:r>
              <a:rPr lang="en-US" sz="1800" dirty="0" smtClean="0"/>
              <a:t>of rupees; or</a:t>
            </a:r>
            <a:endParaRPr lang="en-IN" sz="1800" dirty="0" smtClean="0"/>
          </a:p>
        </p:txBody>
      </p:sp>
      <p:sp>
        <p:nvSpPr>
          <p:cNvPr id="4"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6934200" cy="1323439"/>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Cost records – what constitutes records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35895" y="1903753"/>
            <a:ext cx="8272211" cy="3887447"/>
          </a:xfrm>
        </p:spPr>
        <p:txBody>
          <a:bodyPr>
            <a:normAutofit/>
          </a:bodyPr>
          <a:lstStyle/>
          <a:p>
            <a:pPr marL="0" indent="0">
              <a:buNone/>
            </a:pPr>
            <a:r>
              <a:rPr lang="en-US" b="1" dirty="0" smtClean="0"/>
              <a:t>Cost Records which enable the Company to :</a:t>
            </a:r>
          </a:p>
          <a:p>
            <a:pPr marL="324000" lvl="1" indent="0">
              <a:buNone/>
            </a:pPr>
            <a:r>
              <a:rPr lang="en-US" sz="1800" b="1" dirty="0" smtClean="0"/>
              <a:t>Control over various operating cost.</a:t>
            </a:r>
          </a:p>
          <a:p>
            <a:pPr marL="324000" lvl="1" indent="0">
              <a:buNone/>
            </a:pPr>
            <a:r>
              <a:rPr lang="en-US" sz="1800" b="1" dirty="0" smtClean="0"/>
              <a:t>Optimum </a:t>
            </a:r>
            <a:r>
              <a:rPr lang="en-US" sz="1800" b="1" dirty="0" err="1" smtClean="0"/>
              <a:t>utilisation</a:t>
            </a:r>
            <a:r>
              <a:rPr lang="en-US" sz="1800" b="1" dirty="0" smtClean="0"/>
              <a:t> of resources</a:t>
            </a:r>
          </a:p>
          <a:p>
            <a:pPr marL="324000" lvl="1" indent="0">
              <a:buNone/>
            </a:pPr>
            <a:r>
              <a:rPr lang="en-US" sz="1800" b="1" dirty="0" smtClean="0"/>
              <a:t>It enables to compute per unit cost of production/operations/services</a:t>
            </a:r>
          </a:p>
          <a:p>
            <a:pPr marL="0" indent="0">
              <a:buNone/>
            </a:pPr>
            <a:r>
              <a:rPr lang="en-US" b="1" dirty="0" smtClean="0"/>
              <a:t>It includes documents like </a:t>
            </a:r>
          </a:p>
          <a:p>
            <a:pPr marL="324000" lvl="1" indent="0">
              <a:buNone/>
            </a:pPr>
            <a:r>
              <a:rPr lang="en-US" sz="1800" b="1" dirty="0" smtClean="0"/>
              <a:t>GRN</a:t>
            </a:r>
          </a:p>
          <a:p>
            <a:pPr marL="324000" lvl="1" indent="0">
              <a:buNone/>
            </a:pPr>
            <a:r>
              <a:rPr lang="en-US" sz="1800" b="1" dirty="0" smtClean="0"/>
              <a:t>Material Issue Note</a:t>
            </a:r>
          </a:p>
          <a:p>
            <a:pPr marL="324000" lvl="1" indent="0">
              <a:buNone/>
            </a:pPr>
            <a:r>
              <a:rPr lang="en-US" sz="1800" b="1" dirty="0" err="1" smtClean="0"/>
              <a:t>Labour</a:t>
            </a:r>
            <a:r>
              <a:rPr lang="en-US" sz="1800" b="1" dirty="0" smtClean="0"/>
              <a:t> Hour </a:t>
            </a:r>
            <a:r>
              <a:rPr lang="en-US" sz="1800" b="1" dirty="0" err="1" smtClean="0"/>
              <a:t>utilisation</a:t>
            </a:r>
            <a:endParaRPr lang="en-US" sz="1800" b="1" dirty="0" smtClean="0"/>
          </a:p>
          <a:p>
            <a:pPr marL="324000" lvl="1" indent="0">
              <a:buNone/>
            </a:pPr>
            <a:r>
              <a:rPr lang="en-US" sz="1800" b="1" dirty="0" smtClean="0"/>
              <a:t>Overhead allocations</a:t>
            </a:r>
            <a:endParaRPr lang="en-IN" sz="1800" b="1" dirty="0" smtClean="0"/>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4800600" cy="707886"/>
          </a:xfrm>
          <a:noFill/>
        </p:spPr>
        <p:txBody>
          <a:bodyPr vert="horz" wrap="square" lIns="91440" tIns="45720" rIns="91440" bIns="45720" rtlCol="0" anchor="ctr">
            <a:spAutoFit/>
          </a:bodyPr>
          <a:lstStyle/>
          <a:p>
            <a:pPr algn="l"/>
            <a:r>
              <a:rPr lang="en-IN" sz="4000" dirty="0" smtClean="0">
                <a:solidFill>
                  <a:schemeClr val="tx1"/>
                </a:solidFill>
                <a:latin typeface="Trebuchet MS" pitchFamily="34" charset="0"/>
                <a:ea typeface="+mn-ea"/>
                <a:cs typeface="+mn-cs"/>
              </a:rPr>
              <a:t>Cost record rules</a:t>
            </a:r>
            <a:endParaRPr lang="en-IN" sz="4000" dirty="0">
              <a:solidFill>
                <a:schemeClr val="tx1"/>
              </a:solidFill>
              <a:latin typeface="Trebuchet MS" pitchFamily="34" charset="0"/>
              <a:ea typeface="+mn-ea"/>
              <a:cs typeface="+mn-cs"/>
            </a:endParaRPr>
          </a:p>
        </p:txBody>
      </p:sp>
      <p:sp>
        <p:nvSpPr>
          <p:cNvPr id="3" name="Content Placeholder 2"/>
          <p:cNvSpPr>
            <a:spLocks noGrp="1"/>
          </p:cNvSpPr>
          <p:nvPr>
            <p:ph idx="1"/>
          </p:nvPr>
        </p:nvSpPr>
        <p:spPr>
          <a:xfrm>
            <a:off x="457200" y="1371600"/>
            <a:ext cx="7924800" cy="4495799"/>
          </a:xfrm>
        </p:spPr>
        <p:txBody>
          <a:bodyPr>
            <a:normAutofit/>
          </a:bodyPr>
          <a:lstStyle/>
          <a:p>
            <a:r>
              <a:rPr lang="en-US" b="1" dirty="0" smtClean="0">
                <a:solidFill>
                  <a:schemeClr val="tx1"/>
                </a:solidFill>
              </a:rPr>
              <a:t>Separate Rules for</a:t>
            </a:r>
            <a:endParaRPr lang="en-IN" b="1" dirty="0" smtClean="0">
              <a:solidFill>
                <a:schemeClr val="tx1"/>
              </a:solidFill>
            </a:endParaRPr>
          </a:p>
          <a:p>
            <a:pPr lvl="1"/>
            <a:r>
              <a:rPr lang="en-IN" sz="1800" b="1" dirty="0" smtClean="0">
                <a:solidFill>
                  <a:schemeClr val="tx1"/>
                </a:solidFill>
              </a:rPr>
              <a:t>Cost Accounting Records (Bulk Drugs) Rules, 1974</a:t>
            </a:r>
          </a:p>
          <a:p>
            <a:pPr lvl="1"/>
            <a:r>
              <a:rPr lang="en-IN" sz="1800" b="1" dirty="0" smtClean="0">
                <a:solidFill>
                  <a:schemeClr val="tx1"/>
                </a:solidFill>
              </a:rPr>
              <a:t>Cost Accounting Records (Formulations) Rules, 1988</a:t>
            </a:r>
          </a:p>
          <a:p>
            <a:pPr lvl="1"/>
            <a:r>
              <a:rPr lang="en-IN" sz="1800" b="1" dirty="0" smtClean="0">
                <a:solidFill>
                  <a:schemeClr val="tx1"/>
                </a:solidFill>
              </a:rPr>
              <a:t>Cost Accounting Records (Fertilizer) Rules, 1993</a:t>
            </a:r>
          </a:p>
          <a:p>
            <a:pPr lvl="1"/>
            <a:r>
              <a:rPr lang="en-IN" sz="1800" b="1" dirty="0" smtClean="0">
                <a:solidFill>
                  <a:schemeClr val="tx1"/>
                </a:solidFill>
              </a:rPr>
              <a:t>Cost Accounting Records (Sugar) Rules, 1997</a:t>
            </a:r>
          </a:p>
          <a:p>
            <a:pPr lvl="1"/>
            <a:r>
              <a:rPr lang="en-IN" sz="1800" b="1" dirty="0" smtClean="0">
                <a:solidFill>
                  <a:schemeClr val="tx1"/>
                </a:solidFill>
              </a:rPr>
              <a:t>Cost Accounting Records (Industrial Alcohol) Rules, 1997</a:t>
            </a:r>
          </a:p>
          <a:p>
            <a:pPr lvl="1"/>
            <a:r>
              <a:rPr lang="en-IN" sz="1800" b="1" dirty="0" smtClean="0">
                <a:solidFill>
                  <a:schemeClr val="tx1"/>
                </a:solidFill>
              </a:rPr>
              <a:t>Cost Accounting Records (Electricity Industry) Rules, 2001</a:t>
            </a:r>
          </a:p>
          <a:p>
            <a:pPr lvl="1"/>
            <a:r>
              <a:rPr lang="en-IN" sz="1800" b="1" dirty="0" smtClean="0">
                <a:solidFill>
                  <a:schemeClr val="tx1"/>
                </a:solidFill>
              </a:rPr>
              <a:t>Cost Accounting Records (Petroleum Industry) Rules, 2002</a:t>
            </a:r>
          </a:p>
          <a:p>
            <a:pPr lvl="1"/>
            <a:r>
              <a:rPr lang="en-IN" sz="1800" b="1" dirty="0" smtClean="0">
                <a:solidFill>
                  <a:schemeClr val="tx1"/>
                </a:solidFill>
              </a:rPr>
              <a:t>Cost Accounting Records (Telecommunications) Rules, 2002</a:t>
            </a:r>
          </a:p>
          <a:p>
            <a:endParaRPr lang="en-IN" b="1" dirty="0">
              <a:solidFill>
                <a:schemeClr val="tx1"/>
              </a:solidFill>
            </a:endParaRPr>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685800"/>
            <a:ext cx="8001000" cy="369332"/>
          </a:xfrm>
          <a:prstGeom prst="rect">
            <a:avLst/>
          </a:prstGeom>
          <a:noFill/>
        </p:spPr>
        <p:txBody>
          <a:bodyPr wrap="square" rtlCol="0">
            <a:spAutoFit/>
          </a:bodyPr>
          <a:lstStyle/>
          <a:p>
            <a:endParaRPr lang="en-US" dirty="0"/>
          </a:p>
        </p:txBody>
      </p:sp>
      <p:sp>
        <p:nvSpPr>
          <p:cNvPr id="6" name="TextBox 5"/>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One Person Company- Sec 3 (1)</a:t>
            </a:r>
            <a:endParaRPr lang="en-US" sz="4000" dirty="0">
              <a:latin typeface="Trebuchet MS" pitchFamily="34" charset="0"/>
            </a:endParaRPr>
          </a:p>
        </p:txBody>
      </p:sp>
      <p:sp>
        <p:nvSpPr>
          <p:cNvPr id="8" name="TextBox 7"/>
          <p:cNvSpPr txBox="1"/>
          <p:nvPr/>
        </p:nvSpPr>
        <p:spPr>
          <a:xfrm>
            <a:off x="457200" y="1600200"/>
            <a:ext cx="8001000" cy="3970318"/>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body)"/>
              </a:rPr>
              <a:t>Corporatization of proprietary business. </a:t>
            </a:r>
          </a:p>
          <a:p>
            <a:pPr marL="285750" indent="-285750">
              <a:buFont typeface="Wingdings" pitchFamily="2" charset="2"/>
              <a:buChar char="Ø"/>
            </a:pPr>
            <a:r>
              <a:rPr lang="en-US" dirty="0" smtClean="0">
                <a:solidFill>
                  <a:schemeClr val="tx1"/>
                </a:solidFill>
                <a:latin typeface="Trebuchet MS (body)"/>
              </a:rPr>
              <a:t>Facilitating Limited Liability &amp; minimum compliances, useful to professionals and for single project, assignment.</a:t>
            </a:r>
          </a:p>
          <a:p>
            <a:pPr marL="285750" indent="-285750">
              <a:buFont typeface="Wingdings" pitchFamily="2" charset="2"/>
              <a:buChar char="Ø"/>
            </a:pPr>
            <a:r>
              <a:rPr lang="en-US" dirty="0" smtClean="0">
                <a:solidFill>
                  <a:schemeClr val="tx1"/>
                </a:solidFill>
                <a:latin typeface="Trebuchet MS (body)"/>
              </a:rPr>
              <a:t>OPC defined as a private company which has only one person as member. He can be a member in maximum 5 OPC’s.</a:t>
            </a:r>
          </a:p>
          <a:p>
            <a:pPr marL="285750" indent="-285750">
              <a:buFont typeface="Wingdings" pitchFamily="2" charset="2"/>
              <a:buChar char="Ø"/>
            </a:pPr>
            <a:r>
              <a:rPr lang="en-US" dirty="0" smtClean="0">
                <a:solidFill>
                  <a:schemeClr val="tx1"/>
                </a:solidFill>
                <a:latin typeface="Trebuchet MS (body)"/>
              </a:rPr>
              <a:t>Only a Natural person, Indian Citizen &amp; resident of India can be a member or nominee.</a:t>
            </a:r>
          </a:p>
          <a:p>
            <a:pPr marL="285750" indent="-285750">
              <a:buFont typeface="Wingdings" pitchFamily="2" charset="2"/>
              <a:buChar char="Ø"/>
            </a:pPr>
            <a:r>
              <a:rPr lang="en-US" dirty="0" smtClean="0">
                <a:solidFill>
                  <a:schemeClr val="tx1"/>
                </a:solidFill>
                <a:latin typeface="Trebuchet MS (body)"/>
              </a:rPr>
              <a:t>It can even be guarantee or unlimited company with or without capital</a:t>
            </a:r>
          </a:p>
          <a:p>
            <a:pPr marL="285750" indent="-285750">
              <a:buFont typeface="Wingdings" pitchFamily="2" charset="2"/>
              <a:buChar char="Ø"/>
            </a:pPr>
            <a:r>
              <a:rPr lang="en-US" dirty="0" smtClean="0">
                <a:solidFill>
                  <a:schemeClr val="tx1"/>
                </a:solidFill>
                <a:latin typeface="Trebuchet MS (body)"/>
              </a:rPr>
              <a:t>The words “One Person Company” shall be mentioned in the brackets below the name of the Company.</a:t>
            </a:r>
          </a:p>
          <a:p>
            <a:pPr marL="285750" indent="-285750">
              <a:buFont typeface="Wingdings" pitchFamily="2" charset="2"/>
              <a:buChar char="Ø"/>
            </a:pPr>
            <a:r>
              <a:rPr lang="en-US" dirty="0" smtClean="0">
                <a:solidFill>
                  <a:schemeClr val="tx1"/>
                </a:solidFill>
                <a:latin typeface="Trebuchet MS (body)"/>
              </a:rPr>
              <a:t>It may have 1 or more directors as may be provided in its articles. </a:t>
            </a:r>
          </a:p>
          <a:p>
            <a:pPr marL="285750" indent="-285750">
              <a:buFont typeface="Wingdings" pitchFamily="2" charset="2"/>
              <a:buChar char="Ø"/>
            </a:pPr>
            <a:r>
              <a:rPr lang="en-US" dirty="0" smtClean="0">
                <a:solidFill>
                  <a:schemeClr val="tx1"/>
                </a:solidFill>
                <a:latin typeface="Trebuchet MS (body)"/>
              </a:rPr>
              <a:t>There is no possibility of converting existing company into OPC</a:t>
            </a:r>
          </a:p>
          <a:p>
            <a:pPr marL="285750" indent="-285750">
              <a:buFont typeface="Wingdings" pitchFamily="2" charset="2"/>
              <a:buChar char="Ø"/>
            </a:pPr>
            <a:endParaRPr lang="en-US" dirty="0" smtClean="0">
              <a:solidFill>
                <a:schemeClr val="tx1"/>
              </a:solidFill>
              <a:latin typeface="Trebuchet MS (body)"/>
            </a:endParaRPr>
          </a:p>
          <a:p>
            <a:pPr marL="285750" indent="-285750">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305191885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371600"/>
            <a:ext cx="8272211" cy="4781861"/>
          </a:xfrm>
        </p:spPr>
        <p:txBody>
          <a:bodyPr>
            <a:normAutofit lnSpcReduction="10000"/>
          </a:bodyPr>
          <a:lstStyle/>
          <a:p>
            <a:r>
              <a:rPr lang="en-US" b="1" dirty="0" smtClean="0"/>
              <a:t>Undisputed Statutory Dues outstanding for more than six months from the due date</a:t>
            </a:r>
          </a:p>
          <a:p>
            <a:pPr lvl="1"/>
            <a:r>
              <a:rPr lang="en-US" sz="1800" b="1" dirty="0" smtClean="0"/>
              <a:t>Provident Fund / ESIC</a:t>
            </a:r>
          </a:p>
          <a:p>
            <a:pPr lvl="1"/>
            <a:r>
              <a:rPr lang="en-US" sz="1800" b="1" dirty="0" smtClean="0"/>
              <a:t>Income tax  including advance tax</a:t>
            </a:r>
          </a:p>
          <a:p>
            <a:pPr lvl="1"/>
            <a:r>
              <a:rPr lang="en-US" sz="1800" b="1" dirty="0" smtClean="0"/>
              <a:t>Sales tax/VAT</a:t>
            </a:r>
          </a:p>
          <a:p>
            <a:pPr lvl="1"/>
            <a:r>
              <a:rPr lang="en-US" sz="1800" b="1" dirty="0" smtClean="0"/>
              <a:t>Wealth Tax</a:t>
            </a:r>
          </a:p>
          <a:p>
            <a:pPr lvl="1"/>
            <a:r>
              <a:rPr lang="en-US" sz="1800" b="1" dirty="0" smtClean="0"/>
              <a:t>Service Tax / Excise Duty</a:t>
            </a:r>
          </a:p>
          <a:p>
            <a:pPr lvl="1"/>
            <a:r>
              <a:rPr lang="en-US" sz="1800" b="1" dirty="0" err="1" smtClean="0"/>
              <a:t>Cess</a:t>
            </a:r>
            <a:r>
              <a:rPr lang="en-US" sz="1800" b="1" dirty="0" smtClean="0"/>
              <a:t> – 441A Companies Act 1956 –  no corresponding section under Companies Act 2013</a:t>
            </a:r>
          </a:p>
          <a:p>
            <a:pPr lvl="1"/>
            <a:r>
              <a:rPr lang="en-US" sz="1800" b="1" dirty="0" smtClean="0"/>
              <a:t>Any other statutory liability</a:t>
            </a:r>
          </a:p>
          <a:p>
            <a:r>
              <a:rPr lang="en-US" b="1" dirty="0" smtClean="0"/>
              <a:t>Disputed Statutory Dues</a:t>
            </a:r>
          </a:p>
          <a:p>
            <a:r>
              <a:rPr lang="en-US" b="1" dirty="0" smtClean="0"/>
              <a:t>Amount due and disputed</a:t>
            </a:r>
          </a:p>
          <a:p>
            <a:r>
              <a:rPr lang="en-US" b="1" dirty="0" smtClean="0"/>
              <a:t>At which forum (mere representation is not a dispute)</a:t>
            </a:r>
          </a:p>
          <a:p>
            <a:r>
              <a:rPr lang="en-US" b="1" dirty="0" smtClean="0"/>
              <a:t>Transfer to Investor Education protection fund : - compliance for amount and timely transfer – reference to Companies Act 1956</a:t>
            </a:r>
            <a:r>
              <a:rPr lang="en-US" dirty="0" smtClean="0"/>
              <a:t>. </a:t>
            </a:r>
            <a:r>
              <a:rPr lang="en-US" b="1" dirty="0" smtClean="0"/>
              <a:t>Also reference of the same in main report</a:t>
            </a:r>
            <a:endParaRPr lang="en-US" b="1" dirty="0"/>
          </a:p>
        </p:txBody>
      </p:sp>
      <p:sp>
        <p:nvSpPr>
          <p:cNvPr id="5" name="Title 1"/>
          <p:cNvSpPr>
            <a:spLocks noGrp="1"/>
          </p:cNvSpPr>
          <p:nvPr>
            <p:ph type="title"/>
          </p:nvPr>
        </p:nvSpPr>
        <p:spPr>
          <a:xfrm>
            <a:off x="435894" y="457200"/>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Statutory Dues</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18185153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7772400" cy="3048000"/>
          </a:xfrm>
        </p:spPr>
        <p:txBody>
          <a:bodyPr>
            <a:normAutofit/>
          </a:bodyPr>
          <a:lstStyle/>
          <a:p>
            <a:r>
              <a:rPr lang="en-US" b="1" dirty="0" smtClean="0"/>
              <a:t>Applicable to Companies that has completed five years after incorporation</a:t>
            </a:r>
          </a:p>
          <a:p>
            <a:r>
              <a:rPr lang="en-US" b="1" dirty="0" smtClean="0"/>
              <a:t>Accumulated losses at the end of the financial year greater than or equal to fifty percent of its </a:t>
            </a:r>
            <a:r>
              <a:rPr lang="en-US" b="1" dirty="0" err="1" smtClean="0"/>
              <a:t>networth</a:t>
            </a:r>
            <a:endParaRPr lang="en-US" b="1" dirty="0" smtClean="0"/>
          </a:p>
          <a:p>
            <a:r>
              <a:rPr lang="en-US" b="1" dirty="0" smtClean="0"/>
              <a:t>Cash losses (Loss before depreciation and </a:t>
            </a:r>
            <a:r>
              <a:rPr lang="en-US" b="1" dirty="0" err="1" smtClean="0"/>
              <a:t>amortisation</a:t>
            </a:r>
            <a:r>
              <a:rPr lang="en-US" b="1" dirty="0" smtClean="0"/>
              <a:t> but after taxes)</a:t>
            </a:r>
          </a:p>
          <a:p>
            <a:pPr lvl="1"/>
            <a:r>
              <a:rPr lang="en-US" sz="1800" b="1" dirty="0" smtClean="0"/>
              <a:t>in current financial year</a:t>
            </a:r>
          </a:p>
          <a:p>
            <a:pPr lvl="1"/>
            <a:r>
              <a:rPr lang="en-US" sz="1800" b="1" dirty="0" smtClean="0"/>
              <a:t>Immediately preceding financial year</a:t>
            </a:r>
          </a:p>
          <a:p>
            <a:r>
              <a:rPr lang="en-US" b="1" dirty="0" smtClean="0"/>
              <a:t>Cash losses – deferred tax ?</a:t>
            </a:r>
          </a:p>
          <a:p>
            <a:pPr>
              <a:buNone/>
            </a:pPr>
            <a:endParaRPr lang="en-US" dirty="0" smtClean="0"/>
          </a:p>
          <a:p>
            <a:endParaRPr lang="en-US" dirty="0" smtClean="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Accumulated losses</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42345584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600200"/>
            <a:ext cx="8272211" cy="3581400"/>
          </a:xfrm>
        </p:spPr>
        <p:txBody>
          <a:bodyPr>
            <a:normAutofit/>
          </a:bodyPr>
          <a:lstStyle/>
          <a:p>
            <a:r>
              <a:rPr lang="en-US" b="1" dirty="0" smtClean="0"/>
              <a:t>Default in repayment and interest to </a:t>
            </a:r>
          </a:p>
          <a:p>
            <a:pPr lvl="1"/>
            <a:r>
              <a:rPr lang="en-US" sz="1800" b="1" dirty="0" smtClean="0"/>
              <a:t>financial institution </a:t>
            </a:r>
          </a:p>
          <a:p>
            <a:pPr lvl="1"/>
            <a:r>
              <a:rPr lang="en-US" sz="1800" b="1" dirty="0" smtClean="0"/>
              <a:t>bank </a:t>
            </a:r>
          </a:p>
          <a:p>
            <a:pPr lvl="1"/>
            <a:r>
              <a:rPr lang="en-US" sz="1800" b="1" dirty="0" smtClean="0"/>
              <a:t>debenture holders</a:t>
            </a:r>
          </a:p>
          <a:p>
            <a:r>
              <a:rPr lang="en-US" b="1" dirty="0" smtClean="0"/>
              <a:t>To be reported even if default made good</a:t>
            </a:r>
          </a:p>
          <a:p>
            <a:r>
              <a:rPr lang="en-US" b="1" dirty="0" smtClean="0"/>
              <a:t>Period of Default – Number of months or days</a:t>
            </a:r>
          </a:p>
          <a:p>
            <a:r>
              <a:rPr lang="en-US" b="1" dirty="0" smtClean="0"/>
              <a:t>Amount defaulted</a:t>
            </a:r>
          </a:p>
          <a:p>
            <a:endParaRPr lang="en-US" dirty="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Default </a:t>
            </a:r>
            <a:r>
              <a:rPr lang="en-US" sz="4000" dirty="0" smtClean="0">
                <a:solidFill>
                  <a:schemeClr val="tx1"/>
                </a:solidFill>
                <a:latin typeface="Trebuchet MS" pitchFamily="34" charset="0"/>
                <a:ea typeface="+mn-ea"/>
                <a:cs typeface="+mn-cs"/>
              </a:rPr>
              <a:t>of </a:t>
            </a:r>
            <a:r>
              <a:rPr lang="en-US" sz="4000" dirty="0">
                <a:solidFill>
                  <a:schemeClr val="tx1"/>
                </a:solidFill>
                <a:latin typeface="Trebuchet MS" pitchFamily="34" charset="0"/>
                <a:ea typeface="+mn-ea"/>
                <a:cs typeface="+mn-cs"/>
              </a:rPr>
              <a:t>loan</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23605180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739900"/>
            <a:ext cx="8272211" cy="4407108"/>
          </a:xfrm>
        </p:spPr>
        <p:txBody>
          <a:bodyPr>
            <a:normAutofit/>
          </a:bodyPr>
          <a:lstStyle/>
          <a:p>
            <a:r>
              <a:rPr lang="en-US" b="1" dirty="0" smtClean="0"/>
              <a:t>Guarantee given for loan taken by others</a:t>
            </a:r>
          </a:p>
          <a:p>
            <a:pPr lvl="1"/>
            <a:r>
              <a:rPr lang="en-US" sz="1800" b="1" dirty="0" smtClean="0"/>
              <a:t>From Bank</a:t>
            </a:r>
          </a:p>
          <a:p>
            <a:pPr lvl="1"/>
            <a:r>
              <a:rPr lang="en-US" sz="1800" b="1" dirty="0" smtClean="0"/>
              <a:t>Financial Institutions</a:t>
            </a:r>
          </a:p>
          <a:p>
            <a:r>
              <a:rPr lang="en-US" b="1" dirty="0" smtClean="0"/>
              <a:t>Terms and Conditions – whether prejudicial</a:t>
            </a:r>
          </a:p>
          <a:p>
            <a:r>
              <a:rPr lang="en-US" b="1" dirty="0" smtClean="0"/>
              <a:t>Any guarantee given will be prejudicial unless there is a quid pro quo</a:t>
            </a:r>
          </a:p>
          <a:p>
            <a:r>
              <a:rPr lang="en-US" b="1" dirty="0" smtClean="0"/>
              <a:t>Audit W/P</a:t>
            </a:r>
          </a:p>
          <a:p>
            <a:pPr lvl="1"/>
            <a:r>
              <a:rPr lang="en-US" sz="1800" b="1" dirty="0" smtClean="0"/>
              <a:t>Refer and Reconcile with Contingent liabilities</a:t>
            </a:r>
          </a:p>
          <a:p>
            <a:pPr lvl="1"/>
            <a:r>
              <a:rPr lang="en-US" sz="1800" b="1" dirty="0" smtClean="0"/>
              <a:t>Refer Sanction letters for guarantee given by the Company and loans availed by others</a:t>
            </a:r>
          </a:p>
          <a:p>
            <a:pPr lvl="1"/>
            <a:r>
              <a:rPr lang="en-US" sz="1800" b="1" dirty="0" smtClean="0"/>
              <a:t>Assess Risk of Guarantee</a:t>
            </a:r>
          </a:p>
          <a:p>
            <a:pPr lvl="1"/>
            <a:r>
              <a:rPr lang="en-US" sz="1800" b="1" dirty="0" smtClean="0"/>
              <a:t>Quid pro quo</a:t>
            </a:r>
          </a:p>
          <a:p>
            <a:pPr lvl="1"/>
            <a:r>
              <a:rPr lang="en-US" sz="1800" b="1" dirty="0" smtClean="0"/>
              <a:t>Evaluate whether benefit to the Company higher than the risk involved</a:t>
            </a:r>
          </a:p>
          <a:p>
            <a:pPr lvl="1"/>
            <a:endParaRPr lang="en-US" dirty="0" smtClean="0"/>
          </a:p>
          <a:p>
            <a:endParaRPr lang="en-US" dirty="0"/>
          </a:p>
        </p:txBody>
      </p:sp>
      <p:sp>
        <p:nvSpPr>
          <p:cNvPr id="5"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smtClean="0">
                <a:solidFill>
                  <a:schemeClr val="tx1"/>
                </a:solidFill>
                <a:latin typeface="Trebuchet MS" pitchFamily="34" charset="0"/>
                <a:ea typeface="+mn-ea"/>
                <a:cs typeface="+mn-cs"/>
              </a:rPr>
              <a:t>Guarantee FOR </a:t>
            </a:r>
            <a:r>
              <a:rPr lang="en-US" sz="4000" dirty="0">
                <a:solidFill>
                  <a:schemeClr val="tx1"/>
                </a:solidFill>
                <a:latin typeface="Trebuchet MS" pitchFamily="34" charset="0"/>
                <a:ea typeface="+mn-ea"/>
                <a:cs typeface="+mn-cs"/>
              </a:rPr>
              <a:t>loan</a:t>
            </a:r>
          </a:p>
        </p:txBody>
      </p:sp>
      <p:sp>
        <p:nvSpPr>
          <p:cNvPr id="7"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236051803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7924800" cy="3809999"/>
          </a:xfrm>
        </p:spPr>
        <p:txBody>
          <a:bodyPr/>
          <a:lstStyle/>
          <a:p>
            <a:r>
              <a:rPr lang="en-US" b="1" dirty="0" smtClean="0"/>
              <a:t>Term Loan availed during the year</a:t>
            </a:r>
          </a:p>
          <a:p>
            <a:r>
              <a:rPr lang="en-US" b="1" dirty="0" smtClean="0"/>
              <a:t>Term loan availed in preceding year and </a:t>
            </a:r>
            <a:r>
              <a:rPr lang="en-US" b="1" dirty="0" err="1" smtClean="0"/>
              <a:t>utilised</a:t>
            </a:r>
            <a:r>
              <a:rPr lang="en-US" b="1" dirty="0" smtClean="0"/>
              <a:t> during the year</a:t>
            </a:r>
          </a:p>
          <a:p>
            <a:r>
              <a:rPr lang="en-US" b="1" dirty="0" smtClean="0"/>
              <a:t>Purpose for which sanctioned/availed</a:t>
            </a:r>
          </a:p>
          <a:p>
            <a:r>
              <a:rPr lang="en-US" b="1" dirty="0" smtClean="0"/>
              <a:t>End use of the loan</a:t>
            </a:r>
          </a:p>
          <a:p>
            <a:r>
              <a:rPr lang="en-US" b="1" dirty="0" smtClean="0"/>
              <a:t>Money is fungible – Bridge finance</a:t>
            </a:r>
          </a:p>
          <a:p>
            <a:r>
              <a:rPr lang="en-US" b="1" dirty="0" smtClean="0"/>
              <a:t>Repayment of liability for end use incurred earlier</a:t>
            </a:r>
            <a:endParaRPr lang="en-US" b="1" dirty="0"/>
          </a:p>
        </p:txBody>
      </p:sp>
      <p:sp>
        <p:nvSpPr>
          <p:cNvPr id="6" name="Title 1"/>
          <p:cNvSpPr>
            <a:spLocks noGrp="1"/>
          </p:cNvSpPr>
          <p:nvPr>
            <p:ph type="title"/>
          </p:nvPr>
        </p:nvSpPr>
        <p:spPr>
          <a:xfrm>
            <a:off x="435894" y="228600"/>
            <a:ext cx="8272212" cy="1323439"/>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
            </a:r>
            <a:br>
              <a:rPr lang="en-US" sz="4000" dirty="0">
                <a:solidFill>
                  <a:schemeClr val="tx1"/>
                </a:solidFill>
                <a:latin typeface="Trebuchet MS" pitchFamily="34" charset="0"/>
                <a:ea typeface="+mn-ea"/>
                <a:cs typeface="+mn-cs"/>
              </a:rPr>
            </a:br>
            <a:r>
              <a:rPr lang="en-US" sz="4000" dirty="0">
                <a:solidFill>
                  <a:schemeClr val="tx1"/>
                </a:solidFill>
                <a:latin typeface="Trebuchet MS" pitchFamily="34" charset="0"/>
                <a:ea typeface="+mn-ea"/>
                <a:cs typeface="+mn-cs"/>
              </a:rPr>
              <a:t>Usage of loan</a:t>
            </a:r>
          </a:p>
        </p:txBody>
      </p:sp>
      <p:sp>
        <p:nvSpPr>
          <p:cNvPr id="5"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37021684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95" y="1295400"/>
            <a:ext cx="8272211" cy="4010442"/>
          </a:xfrm>
        </p:spPr>
        <p:txBody>
          <a:bodyPr>
            <a:normAutofit/>
          </a:bodyPr>
          <a:lstStyle/>
          <a:p>
            <a:r>
              <a:rPr lang="en-US" b="1" dirty="0" smtClean="0"/>
              <a:t>Fraud noticed or reported :</a:t>
            </a:r>
          </a:p>
          <a:p>
            <a:pPr lvl="1"/>
            <a:r>
              <a:rPr lang="en-US" sz="1800" b="1" dirty="0" smtClean="0"/>
              <a:t>On the Company</a:t>
            </a:r>
          </a:p>
          <a:p>
            <a:pPr lvl="1"/>
            <a:r>
              <a:rPr lang="en-US" sz="1800" b="1" dirty="0" smtClean="0"/>
              <a:t>By the Company</a:t>
            </a:r>
            <a:endParaRPr lang="en-US" sz="1800" b="1" dirty="0"/>
          </a:p>
          <a:p>
            <a:r>
              <a:rPr lang="en-US" b="1" dirty="0" smtClean="0"/>
              <a:t>Whistle Blower provisions under the Companies Act 2013 – 143(12)</a:t>
            </a:r>
          </a:p>
          <a:p>
            <a:r>
              <a:rPr lang="en-US" b="1" dirty="0" smtClean="0"/>
              <a:t>Guidance note for fraud by ICAI</a:t>
            </a:r>
          </a:p>
          <a:p>
            <a:r>
              <a:rPr lang="en-US" b="1" dirty="0" smtClean="0"/>
              <a:t>Nature of fraud</a:t>
            </a:r>
          </a:p>
          <a:p>
            <a:r>
              <a:rPr lang="en-US" b="1" dirty="0" smtClean="0"/>
              <a:t>Amount involved</a:t>
            </a:r>
          </a:p>
          <a:p>
            <a:pPr>
              <a:buNone/>
            </a:pPr>
            <a:endParaRPr lang="en-US" b="1" dirty="0" smtClean="0"/>
          </a:p>
        </p:txBody>
      </p:sp>
      <p:sp>
        <p:nvSpPr>
          <p:cNvPr id="4" name="Title 1"/>
          <p:cNvSpPr>
            <a:spLocks noGrp="1"/>
          </p:cNvSpPr>
          <p:nvPr>
            <p:ph type="title"/>
          </p:nvPr>
        </p:nvSpPr>
        <p:spPr>
          <a:xfrm>
            <a:off x="435894" y="702156"/>
            <a:ext cx="8272212" cy="707886"/>
          </a:xfrm>
          <a:noFill/>
        </p:spPr>
        <p:txBody>
          <a:bodyPr vert="horz" wrap="square" lIns="91440" tIns="45720" rIns="91440" bIns="45720" rtlCol="0" anchor="ctr">
            <a:spAutoFit/>
          </a:bodyPr>
          <a:lstStyle/>
          <a:p>
            <a:pPr algn="l"/>
            <a:r>
              <a:rPr lang="en-US" sz="4000" dirty="0">
                <a:solidFill>
                  <a:schemeClr val="tx1"/>
                </a:solidFill>
                <a:latin typeface="Trebuchet MS" pitchFamily="34" charset="0"/>
                <a:ea typeface="+mn-ea"/>
                <a:cs typeface="+mn-cs"/>
              </a:rPr>
              <a:t>Fraud Reporting</a:t>
            </a:r>
          </a:p>
        </p:txBody>
      </p:sp>
      <p:sp>
        <p:nvSpPr>
          <p:cNvPr id="6" name="Footer Placeholder 3"/>
          <p:cNvSpPr>
            <a:spLocks noGrp="1"/>
          </p:cNvSpPr>
          <p:nvPr>
            <p:ph type="ftr" sz="quarter" idx="12"/>
          </p:nvPr>
        </p:nvSpPr>
        <p:spPr>
          <a:xfrm>
            <a:off x="4875213" y="6296248"/>
            <a:ext cx="2820987" cy="152400"/>
          </a:xfrm>
        </p:spPr>
        <p:txBody>
          <a:bodyPr/>
          <a:lstStyle/>
          <a:p>
            <a:r>
              <a:rPr lang="en-US" dirty="0" smtClean="0"/>
              <a:t>CA </a:t>
            </a:r>
            <a:r>
              <a:rPr lang="en-US" dirty="0" err="1" smtClean="0"/>
              <a:t>Kusai</a:t>
            </a:r>
            <a:r>
              <a:rPr lang="en-US" dirty="0" smtClean="0"/>
              <a:t> E </a:t>
            </a:r>
            <a:r>
              <a:rPr lang="en-US" dirty="0" err="1" smtClean="0"/>
              <a:t>Goawala</a:t>
            </a:r>
            <a:endParaRPr lang="en-US" dirty="0"/>
          </a:p>
        </p:txBody>
      </p:sp>
    </p:spTree>
    <p:extLst>
      <p:ext uri="{BB962C8B-B14F-4D97-AF65-F5344CB8AC3E}">
        <p14:creationId xmlns:p14="http://schemas.microsoft.com/office/powerpoint/2010/main" xmlns="" val="74491855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2590800" y="1524000"/>
            <a:ext cx="5715000" cy="707886"/>
          </a:xfrm>
          <a:prstGeom prst="rect">
            <a:avLst/>
          </a:prstGeom>
          <a:noFill/>
        </p:spPr>
        <p:txBody>
          <a:bodyPr wrap="square" rtlCol="0">
            <a:spAutoFit/>
          </a:bodyPr>
          <a:lstStyle/>
          <a:p>
            <a:r>
              <a:rPr lang="en-US" sz="4000" b="1" dirty="0" smtClean="0">
                <a:latin typeface="Trebuchet MS" pitchFamily="34" charset="0"/>
              </a:rPr>
              <a:t>THANK YOU</a:t>
            </a:r>
            <a:endParaRPr lang="en-US" sz="4000" b="1" dirty="0">
              <a:latin typeface="Trebuchet MS" pitchFamily="34" charset="0"/>
            </a:endParaRPr>
          </a:p>
        </p:txBody>
      </p:sp>
      <p:sp>
        <p:nvSpPr>
          <p:cNvPr id="6" name="TextBox 5"/>
          <p:cNvSpPr txBox="1"/>
          <p:nvPr/>
        </p:nvSpPr>
        <p:spPr>
          <a:xfrm>
            <a:off x="1524000" y="3200400"/>
            <a:ext cx="5715000" cy="1938992"/>
          </a:xfrm>
          <a:prstGeom prst="rect">
            <a:avLst/>
          </a:prstGeom>
          <a:noFill/>
        </p:spPr>
        <p:txBody>
          <a:bodyPr wrap="square" rtlCol="0">
            <a:spAutoFit/>
          </a:bodyPr>
          <a:lstStyle/>
          <a:p>
            <a:r>
              <a:rPr lang="en-US" sz="4000" dirty="0" smtClean="0">
                <a:latin typeface="Trebuchet MS" pitchFamily="34" charset="0"/>
              </a:rPr>
              <a:t>Presented by</a:t>
            </a:r>
          </a:p>
          <a:p>
            <a:endParaRPr lang="en-US" sz="4000" dirty="0">
              <a:latin typeface="Trebuchet MS" pitchFamily="34" charset="0"/>
            </a:endParaRPr>
          </a:p>
          <a:p>
            <a:r>
              <a:rPr lang="en-US" sz="4000" dirty="0" smtClean="0">
                <a:latin typeface="Trebuchet MS" pitchFamily="34" charset="0"/>
              </a:rPr>
              <a:t>CA </a:t>
            </a:r>
            <a:r>
              <a:rPr lang="en-US" sz="4000" dirty="0" err="1" smtClean="0">
                <a:latin typeface="Trebuchet MS" pitchFamily="34" charset="0"/>
              </a:rPr>
              <a:t>Kusai</a:t>
            </a:r>
            <a:r>
              <a:rPr lang="en-US" sz="4000" dirty="0" smtClean="0">
                <a:latin typeface="Trebuchet MS" pitchFamily="34" charset="0"/>
              </a:rPr>
              <a:t> E </a:t>
            </a:r>
            <a:r>
              <a:rPr lang="en-US" sz="4000" dirty="0" err="1" smtClean="0">
                <a:latin typeface="Trebuchet MS" pitchFamily="34" charset="0"/>
              </a:rPr>
              <a:t>Goawala</a:t>
            </a:r>
            <a:endParaRPr lang="en-US" sz="4000" dirty="0">
              <a:latin typeface="Trebuchet MS" pitchFamily="34" charset="0"/>
            </a:endParaRPr>
          </a:p>
        </p:txBody>
      </p:sp>
    </p:spTree>
    <p:extLst>
      <p:ext uri="{BB962C8B-B14F-4D97-AF65-F5344CB8AC3E}">
        <p14:creationId xmlns="" xmlns:p14="http://schemas.microsoft.com/office/powerpoint/2010/main" val="2692155780"/>
      </p:ext>
    </p:extLst>
  </p:cSld>
  <p:clrMapOvr>
    <a:masterClrMapping/>
  </p:clrMapOvr>
  <mc:AlternateContent xmlns:mc="http://schemas.openxmlformats.org/markup-compatibility/2006">
    <mc:Choice xmlns=""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77200" cy="707886"/>
          </a:xfrm>
          <a:prstGeom prst="rect">
            <a:avLst/>
          </a:prstGeom>
          <a:noFill/>
        </p:spPr>
        <p:txBody>
          <a:bodyPr wrap="square" rtlCol="0">
            <a:spAutoFit/>
          </a:bodyPr>
          <a:lstStyle/>
          <a:p>
            <a:r>
              <a:rPr lang="en-US" sz="4000" dirty="0" smtClean="0">
                <a:solidFill>
                  <a:schemeClr val="tx1"/>
                </a:solidFill>
                <a:latin typeface="Trebuchet MS" pitchFamily="34" charset="0"/>
              </a:rPr>
              <a:t>OPC </a:t>
            </a:r>
            <a:r>
              <a:rPr lang="en-US" sz="3200" dirty="0" err="1" smtClean="0">
                <a:solidFill>
                  <a:schemeClr val="tx1"/>
                </a:solidFill>
                <a:latin typeface="Trebuchet MS" pitchFamily="34" charset="0"/>
              </a:rPr>
              <a:t>contd</a:t>
            </a:r>
            <a:r>
              <a:rPr lang="en-US" sz="3200" dirty="0" smtClean="0">
                <a:solidFill>
                  <a:schemeClr val="tx1"/>
                </a:solidFill>
                <a:latin typeface="Trebuchet MS" pitchFamily="34" charset="0"/>
              </a:rPr>
              <a:t>…</a:t>
            </a:r>
            <a:endParaRPr lang="en-US" sz="3200" dirty="0">
              <a:latin typeface="Trebuchet MS" pitchFamily="34" charset="0"/>
            </a:endParaRPr>
          </a:p>
        </p:txBody>
      </p:sp>
      <p:sp>
        <p:nvSpPr>
          <p:cNvPr id="6" name="TextBox 5"/>
          <p:cNvSpPr txBox="1"/>
          <p:nvPr/>
        </p:nvSpPr>
        <p:spPr>
          <a:xfrm>
            <a:off x="457200" y="1600200"/>
            <a:ext cx="8077200" cy="5078313"/>
          </a:xfrm>
          <a:prstGeom prst="rect">
            <a:avLst/>
          </a:prstGeom>
          <a:noFill/>
        </p:spPr>
        <p:txBody>
          <a:bodyPr wrap="square" rtlCol="0">
            <a:spAutoFit/>
          </a:bodyPr>
          <a:lstStyle/>
          <a:p>
            <a:pPr marL="285750" indent="-285750">
              <a:buFont typeface="Wingdings" pitchFamily="2" charset="2"/>
              <a:buChar char="Ø"/>
            </a:pPr>
            <a:r>
              <a:rPr lang="en-US" dirty="0" smtClean="0">
                <a:solidFill>
                  <a:schemeClr val="tx1"/>
                </a:solidFill>
                <a:latin typeface="Trebuchet MS" pitchFamily="34" charset="0"/>
              </a:rPr>
              <a:t>OPC is not required to hold AGM . </a:t>
            </a:r>
          </a:p>
          <a:p>
            <a:pPr marL="285750" indent="-285750">
              <a:buFont typeface="Wingdings" pitchFamily="2" charset="2"/>
              <a:buChar char="Ø"/>
            </a:pPr>
            <a:r>
              <a:rPr lang="en-US" dirty="0" smtClean="0">
                <a:solidFill>
                  <a:schemeClr val="tx1"/>
                </a:solidFill>
                <a:latin typeface="Trebuchet MS" pitchFamily="34" charset="0"/>
              </a:rPr>
              <a:t>Financial statements to be singed by one director 134 (1) &amp; duly audited FS to be filed with ROC within 180 days 137 (1).</a:t>
            </a:r>
          </a:p>
          <a:p>
            <a:pPr marL="285750" indent="-285750">
              <a:buFont typeface="Wingdings" pitchFamily="2" charset="2"/>
              <a:buChar char="Ø"/>
            </a:pPr>
            <a:r>
              <a:rPr lang="en-US" dirty="0" smtClean="0">
                <a:solidFill>
                  <a:schemeClr val="tx1"/>
                </a:solidFill>
                <a:latin typeface="Trebuchet MS" pitchFamily="34" charset="0"/>
              </a:rPr>
              <a:t>Memorandum of OPC shall indicate the name of the other person who shall in the event of the subscriber’s death / his incapacity to contract become the member of the company with his written consent.</a:t>
            </a:r>
          </a:p>
          <a:p>
            <a:pPr marL="285750" indent="-285750">
              <a:buFont typeface="Wingdings" pitchFamily="2" charset="2"/>
              <a:buChar char="Ø"/>
            </a:pPr>
            <a:r>
              <a:rPr lang="en-US" dirty="0" smtClean="0">
                <a:solidFill>
                  <a:schemeClr val="tx1"/>
                </a:solidFill>
                <a:latin typeface="Trebuchet MS" pitchFamily="34" charset="0"/>
              </a:rPr>
              <a:t>Such other person may withdraw his consent or OPC may change the name of such other person.</a:t>
            </a:r>
          </a:p>
          <a:p>
            <a:pPr marL="285750" indent="-285750">
              <a:buFont typeface="Wingdings" pitchFamily="2" charset="2"/>
              <a:buChar char="Ø"/>
            </a:pPr>
            <a:r>
              <a:rPr lang="en-US" dirty="0" smtClean="0">
                <a:solidFill>
                  <a:schemeClr val="tx1"/>
                </a:solidFill>
                <a:latin typeface="Trebuchet MS" pitchFamily="34" charset="0"/>
              </a:rPr>
              <a:t>Mandatory Conversion into Private/ Public Co within 6 months - upon exceeding its paid up capital above </a:t>
            </a:r>
            <a:r>
              <a:rPr lang="en-US" dirty="0" err="1" smtClean="0">
                <a:solidFill>
                  <a:schemeClr val="tx1"/>
                </a:solidFill>
                <a:latin typeface="Trebuchet MS" pitchFamily="34" charset="0"/>
              </a:rPr>
              <a:t>Rs</a:t>
            </a:r>
            <a:r>
              <a:rPr lang="en-US" dirty="0" smtClean="0">
                <a:solidFill>
                  <a:schemeClr val="tx1"/>
                </a:solidFill>
                <a:latin typeface="Trebuchet MS" pitchFamily="34" charset="0"/>
              </a:rPr>
              <a:t> 50 </a:t>
            </a:r>
            <a:r>
              <a:rPr lang="en-US" dirty="0" err="1" smtClean="0">
                <a:solidFill>
                  <a:schemeClr val="tx1"/>
                </a:solidFill>
                <a:latin typeface="Trebuchet MS" pitchFamily="34" charset="0"/>
              </a:rPr>
              <a:t>lacs</a:t>
            </a:r>
            <a:r>
              <a:rPr lang="en-US" dirty="0" smtClean="0">
                <a:solidFill>
                  <a:schemeClr val="tx1"/>
                </a:solidFill>
                <a:latin typeface="Trebuchet MS" pitchFamily="34" charset="0"/>
              </a:rPr>
              <a:t> or average annual turnover of last 3 years above </a:t>
            </a:r>
            <a:r>
              <a:rPr lang="en-US" dirty="0" err="1" smtClean="0">
                <a:solidFill>
                  <a:schemeClr val="tx1"/>
                </a:solidFill>
                <a:latin typeface="Trebuchet MS" pitchFamily="34" charset="0"/>
              </a:rPr>
              <a:t>Rs</a:t>
            </a:r>
            <a:r>
              <a:rPr lang="en-US" dirty="0" smtClean="0">
                <a:solidFill>
                  <a:schemeClr val="tx1"/>
                </a:solidFill>
                <a:latin typeface="Trebuchet MS" pitchFamily="34" charset="0"/>
              </a:rPr>
              <a:t> 2 cr. </a:t>
            </a:r>
          </a:p>
          <a:p>
            <a:pPr marL="285750" indent="-285750">
              <a:buFont typeface="Wingdings" pitchFamily="2" charset="2"/>
              <a:buChar char="Ø"/>
            </a:pPr>
            <a:r>
              <a:rPr lang="en-US" dirty="0" smtClean="0">
                <a:solidFill>
                  <a:schemeClr val="tx1"/>
                </a:solidFill>
                <a:latin typeface="Trebuchet MS" pitchFamily="34" charset="0"/>
              </a:rPr>
              <a:t>It also provides for a criteria of exceeding of balance sheet total of </a:t>
            </a:r>
            <a:r>
              <a:rPr lang="en-US" dirty="0" err="1" smtClean="0">
                <a:solidFill>
                  <a:schemeClr val="tx1"/>
                </a:solidFill>
                <a:latin typeface="Trebuchet MS" pitchFamily="34" charset="0"/>
              </a:rPr>
              <a:t>Rs</a:t>
            </a:r>
            <a:r>
              <a:rPr lang="en-US" dirty="0" smtClean="0">
                <a:solidFill>
                  <a:schemeClr val="tx1"/>
                </a:solidFill>
                <a:latin typeface="Trebuchet MS" pitchFamily="34" charset="0"/>
              </a:rPr>
              <a:t> 1 </a:t>
            </a:r>
            <a:r>
              <a:rPr lang="en-US" dirty="0" err="1" smtClean="0">
                <a:solidFill>
                  <a:schemeClr val="tx1"/>
                </a:solidFill>
                <a:latin typeface="Trebuchet MS" pitchFamily="34" charset="0"/>
              </a:rPr>
              <a:t>cr</a:t>
            </a:r>
            <a:r>
              <a:rPr lang="en-US" dirty="0" smtClean="0">
                <a:solidFill>
                  <a:schemeClr val="tx1"/>
                </a:solidFill>
                <a:latin typeface="Trebuchet MS" pitchFamily="34" charset="0"/>
              </a:rPr>
              <a:t> in any financial year. </a:t>
            </a:r>
          </a:p>
          <a:p>
            <a:pPr marL="285750" indent="-285750">
              <a:buFont typeface="Wingdings" pitchFamily="2" charset="2"/>
              <a:buChar char="Ø"/>
            </a:pPr>
            <a:r>
              <a:rPr lang="en-US" dirty="0" smtClean="0">
                <a:solidFill>
                  <a:schemeClr val="tx1"/>
                </a:solidFill>
                <a:latin typeface="Trebuchet MS" pitchFamily="34" charset="0"/>
              </a:rPr>
              <a:t>On conversion it has to raise its director's &amp; member's numbers to minimum as applicable. </a:t>
            </a:r>
          </a:p>
          <a:p>
            <a:pPr marL="285750" indent="-285750">
              <a:buFont typeface="Wingdings" pitchFamily="2" charset="2"/>
              <a:buChar char="Ø"/>
            </a:pPr>
            <a:endParaRPr lang="en-US" dirty="0" smtClean="0">
              <a:solidFill>
                <a:schemeClr val="tx1"/>
              </a:solidFill>
              <a:latin typeface="Trebuchet MS" pitchFamily="34" charset="0"/>
            </a:endParaRPr>
          </a:p>
          <a:p>
            <a:pPr marL="285750" indent="-285750">
              <a:buFont typeface="Wingdings" pitchFamily="2" charset="2"/>
              <a:buChar char="Ø"/>
            </a:pPr>
            <a:endParaRPr lang="en-US" dirty="0" smtClean="0">
              <a:solidFill>
                <a:schemeClr val="tx1"/>
              </a:solidFill>
              <a:latin typeface="Trebuchet MS" pitchFamily="34" charset="0"/>
            </a:endParaRPr>
          </a:p>
          <a:p>
            <a:pPr marL="285750" indent="-285750">
              <a:buFont typeface="Wingdings" pitchFamily="2" charset="2"/>
              <a:buChar char="Ø"/>
            </a:pPr>
            <a:endParaRPr lang="en-US" dirty="0">
              <a:latin typeface="Trebuchet MS" pitchFamily="34" charset="0"/>
            </a:endParaRPr>
          </a:p>
        </p:txBody>
      </p:sp>
    </p:spTree>
    <p:extLst>
      <p:ext uri="{BB962C8B-B14F-4D97-AF65-F5344CB8AC3E}">
        <p14:creationId xmlns="" xmlns:p14="http://schemas.microsoft.com/office/powerpoint/2010/main" val="1200925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Share Capital &amp; Debentures</a:t>
            </a:r>
            <a:endParaRPr lang="en-US" sz="4000" dirty="0">
              <a:latin typeface="Trebuchet MS" pitchFamily="34" charset="0"/>
            </a:endParaRPr>
          </a:p>
        </p:txBody>
      </p:sp>
      <p:sp>
        <p:nvSpPr>
          <p:cNvPr id="6" name="TextBox 5"/>
          <p:cNvSpPr txBox="1"/>
          <p:nvPr/>
        </p:nvSpPr>
        <p:spPr>
          <a:xfrm>
            <a:off x="457200" y="1600200"/>
            <a:ext cx="8001000" cy="3000821"/>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Only sweat equity shares can be issued at discount. (S. 53 &amp; 54)</a:t>
            </a:r>
          </a:p>
          <a:p>
            <a:pPr marL="285750" indent="-285750">
              <a:lnSpc>
                <a:spcPct val="150000"/>
              </a:lnSpc>
              <a:buFont typeface="Wingdings" pitchFamily="2" charset="2"/>
              <a:buChar char="Ø"/>
            </a:pPr>
            <a:r>
              <a:rPr lang="en-US" dirty="0" smtClean="0">
                <a:solidFill>
                  <a:schemeClr val="tx1"/>
                </a:solidFill>
                <a:latin typeface="Trebuchet MS (body)"/>
              </a:rPr>
              <a:t>For infrastructure projects specified in Sch. VI, a company may issue preference shares for a period exceeding 20 years. (Proviso to S 55(2) )</a:t>
            </a:r>
          </a:p>
          <a:p>
            <a:pPr marL="285750" indent="-285750">
              <a:lnSpc>
                <a:spcPct val="150000"/>
              </a:lnSpc>
              <a:buFont typeface="Wingdings" pitchFamily="2" charset="2"/>
              <a:buChar char="Ø"/>
            </a:pPr>
            <a:r>
              <a:rPr lang="en-US" dirty="0" smtClean="0">
                <a:solidFill>
                  <a:schemeClr val="tx1"/>
                </a:solidFill>
                <a:latin typeface="Trebuchet MS (body)"/>
              </a:rPr>
              <a:t>Any contract or arrangement between two or more persons in respect of transfer of securities shall be enforceable as contract. – Terms of Joint Venture Agreement are now recognized. (Proviso to S 58(2) )</a:t>
            </a:r>
          </a:p>
          <a:p>
            <a:pPr marL="285750" indent="-285750">
              <a:lnSpc>
                <a:spcPct val="150000"/>
              </a:lnSpc>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406570937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CA Kusai E Goawala</a:t>
            </a:r>
            <a:endParaRPr lang="en-US"/>
          </a:p>
        </p:txBody>
      </p:sp>
      <p:sp>
        <p:nvSpPr>
          <p:cNvPr id="5" name="TextBox 4"/>
          <p:cNvSpPr txBox="1"/>
          <p:nvPr/>
        </p:nvSpPr>
        <p:spPr>
          <a:xfrm>
            <a:off x="457200" y="457200"/>
            <a:ext cx="8001000" cy="707886"/>
          </a:xfrm>
          <a:prstGeom prst="rect">
            <a:avLst/>
          </a:prstGeom>
          <a:noFill/>
        </p:spPr>
        <p:txBody>
          <a:bodyPr wrap="square" rtlCol="0">
            <a:spAutoFit/>
          </a:bodyPr>
          <a:lstStyle/>
          <a:p>
            <a:r>
              <a:rPr lang="en-US" sz="4000" dirty="0" smtClean="0">
                <a:solidFill>
                  <a:schemeClr val="tx1"/>
                </a:solidFill>
                <a:latin typeface="Trebuchet MS" pitchFamily="34" charset="0"/>
              </a:rPr>
              <a:t>Share Capital &amp; Debentures </a:t>
            </a:r>
            <a:r>
              <a:rPr lang="en-US" sz="2800" dirty="0" err="1" smtClean="0">
                <a:solidFill>
                  <a:schemeClr val="tx1"/>
                </a:solidFill>
                <a:latin typeface="Trebuchet MS" pitchFamily="34" charset="0"/>
              </a:rPr>
              <a:t>contd</a:t>
            </a:r>
            <a:r>
              <a:rPr lang="en-US" sz="2800" dirty="0" smtClean="0">
                <a:solidFill>
                  <a:schemeClr val="tx1"/>
                </a:solidFill>
                <a:latin typeface="Trebuchet MS" pitchFamily="34" charset="0"/>
              </a:rPr>
              <a:t>…</a:t>
            </a:r>
            <a:endParaRPr lang="en-US" sz="2800" dirty="0">
              <a:latin typeface="Trebuchet MS" pitchFamily="34" charset="0"/>
            </a:endParaRPr>
          </a:p>
        </p:txBody>
      </p:sp>
      <p:sp>
        <p:nvSpPr>
          <p:cNvPr id="6" name="TextBox 5"/>
          <p:cNvSpPr txBox="1"/>
          <p:nvPr/>
        </p:nvSpPr>
        <p:spPr>
          <a:xfrm>
            <a:off x="457200" y="1600200"/>
            <a:ext cx="8001000" cy="5027017"/>
          </a:xfrm>
          <a:prstGeom prst="rect">
            <a:avLst/>
          </a:prstGeom>
          <a:noFill/>
        </p:spPr>
        <p:txBody>
          <a:bodyPr wrap="square" rtlCol="0">
            <a:spAutoFit/>
          </a:bodyPr>
          <a:lstStyle/>
          <a:p>
            <a:pPr marL="285750" indent="-285750">
              <a:lnSpc>
                <a:spcPct val="150000"/>
              </a:lnSpc>
              <a:buFont typeface="Wingdings" pitchFamily="2" charset="2"/>
              <a:buChar char="Ø"/>
            </a:pPr>
            <a:r>
              <a:rPr lang="en-US" dirty="0" smtClean="0">
                <a:solidFill>
                  <a:schemeClr val="tx1"/>
                </a:solidFill>
                <a:latin typeface="Trebuchet MS (body)"/>
              </a:rPr>
              <a:t>Further issue of capital including right issue provisions are applicable to all companies. For issue of shares in a private limited company, process of right issue or further issue is to be followed. (S. 62) </a:t>
            </a:r>
          </a:p>
          <a:p>
            <a:pPr marL="285750" indent="-285750">
              <a:lnSpc>
                <a:spcPct val="150000"/>
              </a:lnSpc>
              <a:buFont typeface="Wingdings" pitchFamily="2" charset="2"/>
              <a:buChar char="Ø"/>
            </a:pPr>
            <a:r>
              <a:rPr lang="en-US" dirty="0" smtClean="0">
                <a:solidFill>
                  <a:schemeClr val="tx1"/>
                </a:solidFill>
                <a:latin typeface="Trebuchet MS (body)"/>
              </a:rPr>
              <a:t>Issue of bonus shares recognized. It cannot be done out of revaluation reserves. (S. 63)</a:t>
            </a:r>
          </a:p>
          <a:p>
            <a:pPr marL="285750" indent="-285750">
              <a:lnSpc>
                <a:spcPct val="150000"/>
              </a:lnSpc>
              <a:buFont typeface="Wingdings" pitchFamily="2" charset="2"/>
              <a:buChar char="Ø"/>
            </a:pPr>
            <a:r>
              <a:rPr lang="en-US" dirty="0" smtClean="0">
                <a:solidFill>
                  <a:schemeClr val="tx1"/>
                </a:solidFill>
                <a:latin typeface="Trebuchet MS (body)"/>
              </a:rPr>
              <a:t>Reduction of capital is barred if there is arrears of deposit or interest. (S. 66)</a:t>
            </a:r>
          </a:p>
          <a:p>
            <a:pPr marL="285750" indent="-285750">
              <a:lnSpc>
                <a:spcPct val="150000"/>
              </a:lnSpc>
              <a:buFont typeface="Wingdings" pitchFamily="2" charset="2"/>
              <a:buChar char="Ø"/>
            </a:pPr>
            <a:r>
              <a:rPr lang="en-US" dirty="0" smtClean="0">
                <a:solidFill>
                  <a:schemeClr val="tx1"/>
                </a:solidFill>
                <a:latin typeface="Trebuchet MS (body)"/>
              </a:rPr>
              <a:t>No buy-back can be done in three years after specified defaults remedied. (Proviso to S 70(c) )</a:t>
            </a:r>
          </a:p>
          <a:p>
            <a:pPr marL="285750" indent="-285750">
              <a:lnSpc>
                <a:spcPct val="150000"/>
              </a:lnSpc>
              <a:buFont typeface="Wingdings" pitchFamily="2" charset="2"/>
              <a:buChar char="Ø"/>
            </a:pPr>
            <a:r>
              <a:rPr lang="en-US" dirty="0" smtClean="0">
                <a:solidFill>
                  <a:schemeClr val="tx1"/>
                </a:solidFill>
                <a:latin typeface="Trebuchet MS (body)"/>
              </a:rPr>
              <a:t>Appointment of Debenture trustees only when prospectus is issued to more than 500 persons for subscriptions. (S 71(5) )</a:t>
            </a:r>
          </a:p>
          <a:p>
            <a:pPr marL="285750" indent="-285750">
              <a:lnSpc>
                <a:spcPct val="150000"/>
              </a:lnSpc>
              <a:buFont typeface="Wingdings" pitchFamily="2" charset="2"/>
              <a:buChar char="Ø"/>
            </a:pPr>
            <a:endParaRPr lang="en-US" dirty="0">
              <a:latin typeface="Trebuchet MS (body)"/>
            </a:endParaRPr>
          </a:p>
        </p:txBody>
      </p:sp>
    </p:spTree>
    <p:extLst>
      <p:ext uri="{BB962C8B-B14F-4D97-AF65-F5344CB8AC3E}">
        <p14:creationId xmlns="" xmlns:p14="http://schemas.microsoft.com/office/powerpoint/2010/main" val="1029269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544</TotalTime>
  <Words>6988</Words>
  <Application>Microsoft Office PowerPoint</Application>
  <PresentationFormat>On-screen Show (4:3)</PresentationFormat>
  <Paragraphs>628</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Composite</vt:lpstr>
      <vt:lpstr>Companies Act 2013- amendments Day 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Applicability of CARO</vt:lpstr>
      <vt:lpstr>DELETED CLAUSES </vt:lpstr>
      <vt:lpstr>DELETED CLAUSES</vt:lpstr>
      <vt:lpstr>DELETED CLAUSES </vt:lpstr>
      <vt:lpstr>Fixed assets</vt:lpstr>
      <vt:lpstr>Inventory</vt:lpstr>
      <vt:lpstr>Loans to PARTIES covered U/S 189</vt:lpstr>
      <vt:lpstr>DIRECTORS INTERESTED - disclosures</vt:lpstr>
      <vt:lpstr>Loans to related parties</vt:lpstr>
      <vt:lpstr>Internal Control System</vt:lpstr>
      <vt:lpstr>Deposits</vt:lpstr>
      <vt:lpstr>Deposits (contd)</vt:lpstr>
      <vt:lpstr>DEPOSITS</vt:lpstr>
      <vt:lpstr>Cost Records</vt:lpstr>
      <vt:lpstr>Cost accounting rules</vt:lpstr>
      <vt:lpstr>Cost records – what constitutes records</vt:lpstr>
      <vt:lpstr>Cost record rules</vt:lpstr>
      <vt:lpstr>Statutory Dues</vt:lpstr>
      <vt:lpstr>Accumulated losses</vt:lpstr>
      <vt:lpstr>Default of loan</vt:lpstr>
      <vt:lpstr>Guarantee FOR loan</vt:lpstr>
      <vt:lpstr> Usage of loan</vt:lpstr>
      <vt:lpstr>Fraud Reporting</vt:lpstr>
      <vt:lpstr>Slide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Companies Act2013</dc:title>
  <dc:creator>User</dc:creator>
  <cp:lastModifiedBy>KUSAI</cp:lastModifiedBy>
  <cp:revision>359</cp:revision>
  <dcterms:created xsi:type="dcterms:W3CDTF">2013-12-19T17:34:53Z</dcterms:created>
  <dcterms:modified xsi:type="dcterms:W3CDTF">2015-10-06T07:33:06Z</dcterms:modified>
</cp:coreProperties>
</file>