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16" r:id="rId1"/>
  </p:sldMasterIdLst>
  <p:notesMasterIdLst>
    <p:notesMasterId r:id="rId44"/>
  </p:notesMasterIdLst>
  <p:sldIdLst>
    <p:sldId id="256" r:id="rId2"/>
    <p:sldId id="257" r:id="rId3"/>
    <p:sldId id="343" r:id="rId4"/>
    <p:sldId id="344" r:id="rId5"/>
    <p:sldId id="345" r:id="rId6"/>
    <p:sldId id="259" r:id="rId7"/>
    <p:sldId id="258" r:id="rId8"/>
    <p:sldId id="260" r:id="rId9"/>
    <p:sldId id="261" r:id="rId10"/>
    <p:sldId id="262" r:id="rId11"/>
    <p:sldId id="263" r:id="rId12"/>
    <p:sldId id="264" r:id="rId13"/>
    <p:sldId id="265" r:id="rId14"/>
    <p:sldId id="266" r:id="rId15"/>
    <p:sldId id="267" r:id="rId16"/>
    <p:sldId id="278" r:id="rId17"/>
    <p:sldId id="281" r:id="rId18"/>
    <p:sldId id="347" r:id="rId19"/>
    <p:sldId id="308" r:id="rId20"/>
    <p:sldId id="309" r:id="rId21"/>
    <p:sldId id="310" r:id="rId22"/>
    <p:sldId id="311" r:id="rId23"/>
    <p:sldId id="349" r:id="rId24"/>
    <p:sldId id="312" r:id="rId25"/>
    <p:sldId id="313" r:id="rId26"/>
    <p:sldId id="314" r:id="rId27"/>
    <p:sldId id="315" r:id="rId28"/>
    <p:sldId id="365" r:id="rId29"/>
    <p:sldId id="351" r:id="rId30"/>
    <p:sldId id="352" r:id="rId31"/>
    <p:sldId id="353" r:id="rId32"/>
    <p:sldId id="354" r:id="rId33"/>
    <p:sldId id="355" r:id="rId34"/>
    <p:sldId id="356" r:id="rId35"/>
    <p:sldId id="357" r:id="rId36"/>
    <p:sldId id="358" r:id="rId37"/>
    <p:sldId id="359" r:id="rId38"/>
    <p:sldId id="360" r:id="rId39"/>
    <p:sldId id="361" r:id="rId40"/>
    <p:sldId id="362" r:id="rId41"/>
    <p:sldId id="363" r:id="rId42"/>
    <p:sldId id="280"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0662" autoAdjust="0"/>
    <p:restoredTop sz="94660"/>
  </p:normalViewPr>
  <p:slideViewPr>
    <p:cSldViewPr>
      <p:cViewPr>
        <p:scale>
          <a:sx n="68" d="100"/>
          <a:sy n="68" d="100"/>
        </p:scale>
        <p:origin x="-1128" y="4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37EBF1-A1F8-46FF-85D7-183B6A52BA75}" type="doc">
      <dgm:prSet loTypeId="urn:microsoft.com/office/officeart/2005/8/layout/hierarchy6" loCatId="hierarchy" qsTypeId="urn:microsoft.com/office/officeart/2005/8/quickstyle/simple3" qsCatId="simple" csTypeId="urn:microsoft.com/office/officeart/2005/8/colors/accent0_1" csCatId="mainScheme" phldr="1"/>
      <dgm:spPr/>
      <dgm:t>
        <a:bodyPr/>
        <a:lstStyle/>
        <a:p>
          <a:endParaRPr lang="en-US"/>
        </a:p>
      </dgm:t>
    </dgm:pt>
    <dgm:pt modelId="{948D5ED6-E6F6-459D-901C-ED57BE3E3C51}">
      <dgm:prSet phldrT="[Text]" custT="1"/>
      <dgm:spPr/>
      <dgm:t>
        <a:bodyPr/>
        <a:lstStyle/>
        <a:p>
          <a:r>
            <a:rPr lang="en-US" sz="2800" dirty="0" smtClean="0">
              <a:latin typeface="Trebuchet MS (body)"/>
            </a:rPr>
            <a:t>Companies Act 2013</a:t>
          </a:r>
          <a:endParaRPr lang="en-US" sz="2800" dirty="0">
            <a:latin typeface="Trebuchet MS (body)"/>
          </a:endParaRPr>
        </a:p>
      </dgm:t>
    </dgm:pt>
    <dgm:pt modelId="{EEF2AD95-45C8-4023-A891-36ADDE92FB05}" type="parTrans" cxnId="{6B9375DD-F0E8-4DF7-A5C6-5F69BD2C9F76}">
      <dgm:prSet/>
      <dgm:spPr/>
      <dgm:t>
        <a:bodyPr/>
        <a:lstStyle/>
        <a:p>
          <a:endParaRPr lang="en-US"/>
        </a:p>
      </dgm:t>
    </dgm:pt>
    <dgm:pt modelId="{904319AE-4D21-4C61-8A08-ACB906928703}" type="sibTrans" cxnId="{6B9375DD-F0E8-4DF7-A5C6-5F69BD2C9F76}">
      <dgm:prSet/>
      <dgm:spPr/>
      <dgm:t>
        <a:bodyPr/>
        <a:lstStyle/>
        <a:p>
          <a:endParaRPr lang="en-US"/>
        </a:p>
      </dgm:t>
    </dgm:pt>
    <dgm:pt modelId="{07128F2E-FF22-43F7-8C42-B3D6028E6562}">
      <dgm:prSet phldrT="[Text]" custT="1"/>
      <dgm:spPr/>
      <dgm:t>
        <a:bodyPr/>
        <a:lstStyle/>
        <a:p>
          <a:r>
            <a:rPr lang="en-US" sz="2800" dirty="0" smtClean="0">
              <a:latin typeface="Trebuchet MS (body)"/>
            </a:rPr>
            <a:t>29 Chapters</a:t>
          </a:r>
          <a:endParaRPr lang="en-US" sz="2800" dirty="0">
            <a:latin typeface="Trebuchet MS (body)"/>
          </a:endParaRPr>
        </a:p>
      </dgm:t>
    </dgm:pt>
    <dgm:pt modelId="{6BBA756D-F070-4052-8904-37A1F3B37206}" type="parTrans" cxnId="{525B83AF-D2B9-4DE2-B90B-A6EDFD69D618}">
      <dgm:prSet/>
      <dgm:spPr/>
      <dgm:t>
        <a:bodyPr/>
        <a:lstStyle/>
        <a:p>
          <a:endParaRPr lang="en-US"/>
        </a:p>
      </dgm:t>
    </dgm:pt>
    <dgm:pt modelId="{1075D713-9397-46E1-A1B3-EB34429B1970}" type="sibTrans" cxnId="{525B83AF-D2B9-4DE2-B90B-A6EDFD69D618}">
      <dgm:prSet/>
      <dgm:spPr/>
      <dgm:t>
        <a:bodyPr/>
        <a:lstStyle/>
        <a:p>
          <a:endParaRPr lang="en-US"/>
        </a:p>
      </dgm:t>
    </dgm:pt>
    <dgm:pt modelId="{77745393-6BE6-4DDA-ADB5-2A7412047F66}">
      <dgm:prSet phldrT="[Text]" custT="1"/>
      <dgm:spPr/>
      <dgm:t>
        <a:bodyPr/>
        <a:lstStyle/>
        <a:p>
          <a:r>
            <a:rPr lang="en-US" sz="2800" dirty="0" smtClean="0">
              <a:latin typeface="Trebuchet MS (body)"/>
            </a:rPr>
            <a:t>470 Sections</a:t>
          </a:r>
          <a:endParaRPr lang="en-US" sz="2800" dirty="0">
            <a:latin typeface="Trebuchet MS (body)"/>
          </a:endParaRPr>
        </a:p>
      </dgm:t>
    </dgm:pt>
    <dgm:pt modelId="{A2E74BAD-F77A-4CBB-A4D2-A0734940847D}" type="parTrans" cxnId="{F098A934-3A1C-4999-BAB7-A6E6DD9FE1FD}">
      <dgm:prSet/>
      <dgm:spPr/>
      <dgm:t>
        <a:bodyPr/>
        <a:lstStyle/>
        <a:p>
          <a:endParaRPr lang="en-US"/>
        </a:p>
      </dgm:t>
    </dgm:pt>
    <dgm:pt modelId="{65617B14-1E89-447B-848C-D5E6C84AC72D}" type="sibTrans" cxnId="{F098A934-3A1C-4999-BAB7-A6E6DD9FE1FD}">
      <dgm:prSet/>
      <dgm:spPr/>
      <dgm:t>
        <a:bodyPr/>
        <a:lstStyle/>
        <a:p>
          <a:endParaRPr lang="en-US"/>
        </a:p>
      </dgm:t>
    </dgm:pt>
    <dgm:pt modelId="{A3DFC2FE-908B-498F-98DF-DB01C760F2C6}">
      <dgm:prSet phldrT="[Text]" custT="1"/>
      <dgm:spPr/>
      <dgm:t>
        <a:bodyPr/>
        <a:lstStyle/>
        <a:p>
          <a:r>
            <a:rPr lang="en-US" sz="2800" dirty="0" smtClean="0">
              <a:latin typeface="Trebuchet MS (body)"/>
            </a:rPr>
            <a:t>7 Schedules</a:t>
          </a:r>
          <a:endParaRPr lang="en-US" sz="2800" dirty="0">
            <a:latin typeface="Trebuchet MS (body)"/>
          </a:endParaRPr>
        </a:p>
      </dgm:t>
    </dgm:pt>
    <dgm:pt modelId="{0C7B4259-F0B0-404A-83E4-683CF2CF8C67}" type="parTrans" cxnId="{6DFD2FCB-A643-4056-8812-C8DD9A712795}">
      <dgm:prSet/>
      <dgm:spPr/>
      <dgm:t>
        <a:bodyPr/>
        <a:lstStyle/>
        <a:p>
          <a:endParaRPr lang="en-US"/>
        </a:p>
      </dgm:t>
    </dgm:pt>
    <dgm:pt modelId="{2941B2D5-DB97-403F-8C41-91479433A095}" type="sibTrans" cxnId="{6DFD2FCB-A643-4056-8812-C8DD9A712795}">
      <dgm:prSet/>
      <dgm:spPr/>
      <dgm:t>
        <a:bodyPr/>
        <a:lstStyle/>
        <a:p>
          <a:endParaRPr lang="en-US"/>
        </a:p>
      </dgm:t>
    </dgm:pt>
    <dgm:pt modelId="{1D57BC5A-CC36-4855-8A5E-F4C5B16FF7A3}" type="pres">
      <dgm:prSet presAssocID="{FE37EBF1-A1F8-46FF-85D7-183B6A52BA75}" presName="mainComposite" presStyleCnt="0">
        <dgm:presLayoutVars>
          <dgm:chPref val="1"/>
          <dgm:dir/>
          <dgm:animOne val="branch"/>
          <dgm:animLvl val="lvl"/>
          <dgm:resizeHandles val="exact"/>
        </dgm:presLayoutVars>
      </dgm:prSet>
      <dgm:spPr/>
      <dgm:t>
        <a:bodyPr/>
        <a:lstStyle/>
        <a:p>
          <a:endParaRPr lang="en-IN"/>
        </a:p>
      </dgm:t>
    </dgm:pt>
    <dgm:pt modelId="{583A8BC0-3D41-4515-83DA-2D6A8FAAFC17}" type="pres">
      <dgm:prSet presAssocID="{FE37EBF1-A1F8-46FF-85D7-183B6A52BA75}" presName="hierFlow" presStyleCnt="0"/>
      <dgm:spPr/>
    </dgm:pt>
    <dgm:pt modelId="{ED7C4D3A-473D-4506-A194-51030F7A4E85}" type="pres">
      <dgm:prSet presAssocID="{FE37EBF1-A1F8-46FF-85D7-183B6A52BA75}" presName="hierChild1" presStyleCnt="0">
        <dgm:presLayoutVars>
          <dgm:chPref val="1"/>
          <dgm:animOne val="branch"/>
          <dgm:animLvl val="lvl"/>
        </dgm:presLayoutVars>
      </dgm:prSet>
      <dgm:spPr/>
    </dgm:pt>
    <dgm:pt modelId="{FEE55D58-1247-46B2-B654-F48CA0825228}" type="pres">
      <dgm:prSet presAssocID="{948D5ED6-E6F6-459D-901C-ED57BE3E3C51}" presName="Name14" presStyleCnt="0"/>
      <dgm:spPr/>
    </dgm:pt>
    <dgm:pt modelId="{166E6025-F0BD-4133-BFC0-D7CF0A99B835}" type="pres">
      <dgm:prSet presAssocID="{948D5ED6-E6F6-459D-901C-ED57BE3E3C51}" presName="level1Shape" presStyleLbl="node0" presStyleIdx="0" presStyleCnt="1" custScaleX="245490">
        <dgm:presLayoutVars>
          <dgm:chPref val="3"/>
        </dgm:presLayoutVars>
      </dgm:prSet>
      <dgm:spPr/>
      <dgm:t>
        <a:bodyPr/>
        <a:lstStyle/>
        <a:p>
          <a:endParaRPr lang="en-IN"/>
        </a:p>
      </dgm:t>
    </dgm:pt>
    <dgm:pt modelId="{CA7704A4-0205-4BAE-A3DF-241A8CCA32C3}" type="pres">
      <dgm:prSet presAssocID="{948D5ED6-E6F6-459D-901C-ED57BE3E3C51}" presName="hierChild2" presStyleCnt="0"/>
      <dgm:spPr/>
    </dgm:pt>
    <dgm:pt modelId="{4DF471FD-60B3-454D-83B8-EE7B24D72901}" type="pres">
      <dgm:prSet presAssocID="{6BBA756D-F070-4052-8904-37A1F3B37206}" presName="Name19" presStyleLbl="parChTrans1D2" presStyleIdx="0" presStyleCnt="3"/>
      <dgm:spPr/>
      <dgm:t>
        <a:bodyPr/>
        <a:lstStyle/>
        <a:p>
          <a:endParaRPr lang="en-IN"/>
        </a:p>
      </dgm:t>
    </dgm:pt>
    <dgm:pt modelId="{57F0D8FB-DF0B-4BAE-B845-13BF21794D3E}" type="pres">
      <dgm:prSet presAssocID="{07128F2E-FF22-43F7-8C42-B3D6028E6562}" presName="Name21" presStyleCnt="0"/>
      <dgm:spPr/>
    </dgm:pt>
    <dgm:pt modelId="{DD2D7C4D-6F3E-44E0-8484-5ECF09B7A085}" type="pres">
      <dgm:prSet presAssocID="{07128F2E-FF22-43F7-8C42-B3D6028E6562}" presName="level2Shape" presStyleLbl="node2" presStyleIdx="0" presStyleCnt="3"/>
      <dgm:spPr/>
      <dgm:t>
        <a:bodyPr/>
        <a:lstStyle/>
        <a:p>
          <a:endParaRPr lang="en-IN"/>
        </a:p>
      </dgm:t>
    </dgm:pt>
    <dgm:pt modelId="{7E3B4E80-186A-453D-9BAE-05BB0925B930}" type="pres">
      <dgm:prSet presAssocID="{07128F2E-FF22-43F7-8C42-B3D6028E6562}" presName="hierChild3" presStyleCnt="0"/>
      <dgm:spPr/>
    </dgm:pt>
    <dgm:pt modelId="{CA28DA70-431E-491B-804E-30B2101AB268}" type="pres">
      <dgm:prSet presAssocID="{A2E74BAD-F77A-4CBB-A4D2-A0734940847D}" presName="Name19" presStyleLbl="parChTrans1D2" presStyleIdx="1" presStyleCnt="3"/>
      <dgm:spPr/>
      <dgm:t>
        <a:bodyPr/>
        <a:lstStyle/>
        <a:p>
          <a:endParaRPr lang="en-IN"/>
        </a:p>
      </dgm:t>
    </dgm:pt>
    <dgm:pt modelId="{5675C473-8613-48BC-BD42-412DCF3AA202}" type="pres">
      <dgm:prSet presAssocID="{77745393-6BE6-4DDA-ADB5-2A7412047F66}" presName="Name21" presStyleCnt="0"/>
      <dgm:spPr/>
    </dgm:pt>
    <dgm:pt modelId="{B3499F07-9927-4CB3-BF13-FC4A0D80F8C2}" type="pres">
      <dgm:prSet presAssocID="{77745393-6BE6-4DDA-ADB5-2A7412047F66}" presName="level2Shape" presStyleLbl="node2" presStyleIdx="1" presStyleCnt="3"/>
      <dgm:spPr/>
      <dgm:t>
        <a:bodyPr/>
        <a:lstStyle/>
        <a:p>
          <a:endParaRPr lang="en-IN"/>
        </a:p>
      </dgm:t>
    </dgm:pt>
    <dgm:pt modelId="{03B80E16-48D1-4A8E-A055-30BAE587BA3A}" type="pres">
      <dgm:prSet presAssocID="{77745393-6BE6-4DDA-ADB5-2A7412047F66}" presName="hierChild3" presStyleCnt="0"/>
      <dgm:spPr/>
    </dgm:pt>
    <dgm:pt modelId="{04240582-53D4-4ACF-967B-8CF931FF625B}" type="pres">
      <dgm:prSet presAssocID="{0C7B4259-F0B0-404A-83E4-683CF2CF8C67}" presName="Name19" presStyleLbl="parChTrans1D2" presStyleIdx="2" presStyleCnt="3"/>
      <dgm:spPr/>
      <dgm:t>
        <a:bodyPr/>
        <a:lstStyle/>
        <a:p>
          <a:endParaRPr lang="en-IN"/>
        </a:p>
      </dgm:t>
    </dgm:pt>
    <dgm:pt modelId="{16234572-69E8-4CCB-A3C8-C3671FCDDF47}" type="pres">
      <dgm:prSet presAssocID="{A3DFC2FE-908B-498F-98DF-DB01C760F2C6}" presName="Name21" presStyleCnt="0"/>
      <dgm:spPr/>
    </dgm:pt>
    <dgm:pt modelId="{D157F254-5C0D-48B0-BE36-7C4D5A45001E}" type="pres">
      <dgm:prSet presAssocID="{A3DFC2FE-908B-498F-98DF-DB01C760F2C6}" presName="level2Shape" presStyleLbl="node2" presStyleIdx="2" presStyleCnt="3"/>
      <dgm:spPr/>
      <dgm:t>
        <a:bodyPr/>
        <a:lstStyle/>
        <a:p>
          <a:endParaRPr lang="en-IN"/>
        </a:p>
      </dgm:t>
    </dgm:pt>
    <dgm:pt modelId="{A13C720E-2DD7-44E3-96C0-92788FD1E549}" type="pres">
      <dgm:prSet presAssocID="{A3DFC2FE-908B-498F-98DF-DB01C760F2C6}" presName="hierChild3" presStyleCnt="0"/>
      <dgm:spPr/>
    </dgm:pt>
    <dgm:pt modelId="{DFE7B874-A96A-46EB-A2A4-BDDD2C7EB2DB}" type="pres">
      <dgm:prSet presAssocID="{FE37EBF1-A1F8-46FF-85D7-183B6A52BA75}" presName="bgShapesFlow" presStyleCnt="0"/>
      <dgm:spPr/>
    </dgm:pt>
  </dgm:ptLst>
  <dgm:cxnLst>
    <dgm:cxn modelId="{6DFD2FCB-A643-4056-8812-C8DD9A712795}" srcId="{948D5ED6-E6F6-459D-901C-ED57BE3E3C51}" destId="{A3DFC2FE-908B-498F-98DF-DB01C760F2C6}" srcOrd="2" destOrd="0" parTransId="{0C7B4259-F0B0-404A-83E4-683CF2CF8C67}" sibTransId="{2941B2D5-DB97-403F-8C41-91479433A095}"/>
    <dgm:cxn modelId="{525B83AF-D2B9-4DE2-B90B-A6EDFD69D618}" srcId="{948D5ED6-E6F6-459D-901C-ED57BE3E3C51}" destId="{07128F2E-FF22-43F7-8C42-B3D6028E6562}" srcOrd="0" destOrd="0" parTransId="{6BBA756D-F070-4052-8904-37A1F3B37206}" sibTransId="{1075D713-9397-46E1-A1B3-EB34429B1970}"/>
    <dgm:cxn modelId="{6B9375DD-F0E8-4DF7-A5C6-5F69BD2C9F76}" srcId="{FE37EBF1-A1F8-46FF-85D7-183B6A52BA75}" destId="{948D5ED6-E6F6-459D-901C-ED57BE3E3C51}" srcOrd="0" destOrd="0" parTransId="{EEF2AD95-45C8-4023-A891-36ADDE92FB05}" sibTransId="{904319AE-4D21-4C61-8A08-ACB906928703}"/>
    <dgm:cxn modelId="{893B14A3-2DF0-404F-9C94-191F7A208C6D}" type="presOf" srcId="{6BBA756D-F070-4052-8904-37A1F3B37206}" destId="{4DF471FD-60B3-454D-83B8-EE7B24D72901}" srcOrd="0" destOrd="0" presId="urn:microsoft.com/office/officeart/2005/8/layout/hierarchy6"/>
    <dgm:cxn modelId="{5A7936EF-61B9-4414-A16F-B336388706B9}" type="presOf" srcId="{A2E74BAD-F77A-4CBB-A4D2-A0734940847D}" destId="{CA28DA70-431E-491B-804E-30B2101AB268}" srcOrd="0" destOrd="0" presId="urn:microsoft.com/office/officeart/2005/8/layout/hierarchy6"/>
    <dgm:cxn modelId="{17943E84-05FA-4518-8685-C3DDA9C69695}" type="presOf" srcId="{FE37EBF1-A1F8-46FF-85D7-183B6A52BA75}" destId="{1D57BC5A-CC36-4855-8A5E-F4C5B16FF7A3}" srcOrd="0" destOrd="0" presId="urn:microsoft.com/office/officeart/2005/8/layout/hierarchy6"/>
    <dgm:cxn modelId="{EA62D367-B5BF-4794-BF23-5903AE910FA2}" type="presOf" srcId="{948D5ED6-E6F6-459D-901C-ED57BE3E3C51}" destId="{166E6025-F0BD-4133-BFC0-D7CF0A99B835}" srcOrd="0" destOrd="0" presId="urn:microsoft.com/office/officeart/2005/8/layout/hierarchy6"/>
    <dgm:cxn modelId="{6DBEBAA8-DF81-4AA5-A140-CD6A70E1EFD8}" type="presOf" srcId="{77745393-6BE6-4DDA-ADB5-2A7412047F66}" destId="{B3499F07-9927-4CB3-BF13-FC4A0D80F8C2}" srcOrd="0" destOrd="0" presId="urn:microsoft.com/office/officeart/2005/8/layout/hierarchy6"/>
    <dgm:cxn modelId="{AB6CA810-BD90-446E-8A21-503AB39BDBB9}" type="presOf" srcId="{0C7B4259-F0B0-404A-83E4-683CF2CF8C67}" destId="{04240582-53D4-4ACF-967B-8CF931FF625B}" srcOrd="0" destOrd="0" presId="urn:microsoft.com/office/officeart/2005/8/layout/hierarchy6"/>
    <dgm:cxn modelId="{2B73404B-C325-47A6-95C1-E40D5BA843AE}" type="presOf" srcId="{07128F2E-FF22-43F7-8C42-B3D6028E6562}" destId="{DD2D7C4D-6F3E-44E0-8484-5ECF09B7A085}" srcOrd="0" destOrd="0" presId="urn:microsoft.com/office/officeart/2005/8/layout/hierarchy6"/>
    <dgm:cxn modelId="{2A91EC0B-F85D-4D59-8FFB-9DDF51A760B5}" type="presOf" srcId="{A3DFC2FE-908B-498F-98DF-DB01C760F2C6}" destId="{D157F254-5C0D-48B0-BE36-7C4D5A45001E}" srcOrd="0" destOrd="0" presId="urn:microsoft.com/office/officeart/2005/8/layout/hierarchy6"/>
    <dgm:cxn modelId="{F098A934-3A1C-4999-BAB7-A6E6DD9FE1FD}" srcId="{948D5ED6-E6F6-459D-901C-ED57BE3E3C51}" destId="{77745393-6BE6-4DDA-ADB5-2A7412047F66}" srcOrd="1" destOrd="0" parTransId="{A2E74BAD-F77A-4CBB-A4D2-A0734940847D}" sibTransId="{65617B14-1E89-447B-848C-D5E6C84AC72D}"/>
    <dgm:cxn modelId="{0D7C689D-040B-4108-8EAC-4C93F94FFAF8}" type="presParOf" srcId="{1D57BC5A-CC36-4855-8A5E-F4C5B16FF7A3}" destId="{583A8BC0-3D41-4515-83DA-2D6A8FAAFC17}" srcOrd="0" destOrd="0" presId="urn:microsoft.com/office/officeart/2005/8/layout/hierarchy6"/>
    <dgm:cxn modelId="{D732DABD-7EBC-43D9-8EFA-12FF920AF99B}" type="presParOf" srcId="{583A8BC0-3D41-4515-83DA-2D6A8FAAFC17}" destId="{ED7C4D3A-473D-4506-A194-51030F7A4E85}" srcOrd="0" destOrd="0" presId="urn:microsoft.com/office/officeart/2005/8/layout/hierarchy6"/>
    <dgm:cxn modelId="{D9797133-663E-44B2-952B-20612DAB9FB6}" type="presParOf" srcId="{ED7C4D3A-473D-4506-A194-51030F7A4E85}" destId="{FEE55D58-1247-46B2-B654-F48CA0825228}" srcOrd="0" destOrd="0" presId="urn:microsoft.com/office/officeart/2005/8/layout/hierarchy6"/>
    <dgm:cxn modelId="{44908ED0-43BF-4BE4-BCE7-7FCDE3ADF063}" type="presParOf" srcId="{FEE55D58-1247-46B2-B654-F48CA0825228}" destId="{166E6025-F0BD-4133-BFC0-D7CF0A99B835}" srcOrd="0" destOrd="0" presId="urn:microsoft.com/office/officeart/2005/8/layout/hierarchy6"/>
    <dgm:cxn modelId="{6D9613AB-CFCE-48F4-AD17-1A72C9D1E273}" type="presParOf" srcId="{FEE55D58-1247-46B2-B654-F48CA0825228}" destId="{CA7704A4-0205-4BAE-A3DF-241A8CCA32C3}" srcOrd="1" destOrd="0" presId="urn:microsoft.com/office/officeart/2005/8/layout/hierarchy6"/>
    <dgm:cxn modelId="{D715DE55-F635-4BF3-98E5-1B16EFBB274D}" type="presParOf" srcId="{CA7704A4-0205-4BAE-A3DF-241A8CCA32C3}" destId="{4DF471FD-60B3-454D-83B8-EE7B24D72901}" srcOrd="0" destOrd="0" presId="urn:microsoft.com/office/officeart/2005/8/layout/hierarchy6"/>
    <dgm:cxn modelId="{7E37E614-AEDE-441A-9B6C-A306D8363DAF}" type="presParOf" srcId="{CA7704A4-0205-4BAE-A3DF-241A8CCA32C3}" destId="{57F0D8FB-DF0B-4BAE-B845-13BF21794D3E}" srcOrd="1" destOrd="0" presId="urn:microsoft.com/office/officeart/2005/8/layout/hierarchy6"/>
    <dgm:cxn modelId="{C4A07B36-B577-493B-8596-8C58AC824D23}" type="presParOf" srcId="{57F0D8FB-DF0B-4BAE-B845-13BF21794D3E}" destId="{DD2D7C4D-6F3E-44E0-8484-5ECF09B7A085}" srcOrd="0" destOrd="0" presId="urn:microsoft.com/office/officeart/2005/8/layout/hierarchy6"/>
    <dgm:cxn modelId="{E68AB883-1246-4B8F-A023-11AFA89829F6}" type="presParOf" srcId="{57F0D8FB-DF0B-4BAE-B845-13BF21794D3E}" destId="{7E3B4E80-186A-453D-9BAE-05BB0925B930}" srcOrd="1" destOrd="0" presId="urn:microsoft.com/office/officeart/2005/8/layout/hierarchy6"/>
    <dgm:cxn modelId="{A918C42A-A508-465E-87C7-AAA7324357BC}" type="presParOf" srcId="{CA7704A4-0205-4BAE-A3DF-241A8CCA32C3}" destId="{CA28DA70-431E-491B-804E-30B2101AB268}" srcOrd="2" destOrd="0" presId="urn:microsoft.com/office/officeart/2005/8/layout/hierarchy6"/>
    <dgm:cxn modelId="{33B852A1-DC6A-4FD4-A261-904E2373AA3D}" type="presParOf" srcId="{CA7704A4-0205-4BAE-A3DF-241A8CCA32C3}" destId="{5675C473-8613-48BC-BD42-412DCF3AA202}" srcOrd="3" destOrd="0" presId="urn:microsoft.com/office/officeart/2005/8/layout/hierarchy6"/>
    <dgm:cxn modelId="{9C5D52A5-AB4C-47E6-8BDA-420FC81C45D8}" type="presParOf" srcId="{5675C473-8613-48BC-BD42-412DCF3AA202}" destId="{B3499F07-9927-4CB3-BF13-FC4A0D80F8C2}" srcOrd="0" destOrd="0" presId="urn:microsoft.com/office/officeart/2005/8/layout/hierarchy6"/>
    <dgm:cxn modelId="{C83F62BB-A231-439F-AD75-D4CA6CF596BC}" type="presParOf" srcId="{5675C473-8613-48BC-BD42-412DCF3AA202}" destId="{03B80E16-48D1-4A8E-A055-30BAE587BA3A}" srcOrd="1" destOrd="0" presId="urn:microsoft.com/office/officeart/2005/8/layout/hierarchy6"/>
    <dgm:cxn modelId="{8B40EF6E-2E09-4717-A618-2033B2CA04CB}" type="presParOf" srcId="{CA7704A4-0205-4BAE-A3DF-241A8CCA32C3}" destId="{04240582-53D4-4ACF-967B-8CF931FF625B}" srcOrd="4" destOrd="0" presId="urn:microsoft.com/office/officeart/2005/8/layout/hierarchy6"/>
    <dgm:cxn modelId="{9B85327F-2BCA-4375-9E88-1BB8C7937330}" type="presParOf" srcId="{CA7704A4-0205-4BAE-A3DF-241A8CCA32C3}" destId="{16234572-69E8-4CCB-A3C8-C3671FCDDF47}" srcOrd="5" destOrd="0" presId="urn:microsoft.com/office/officeart/2005/8/layout/hierarchy6"/>
    <dgm:cxn modelId="{6234EE65-C2FC-4409-96F2-D37DB6AA1834}" type="presParOf" srcId="{16234572-69E8-4CCB-A3C8-C3671FCDDF47}" destId="{D157F254-5C0D-48B0-BE36-7C4D5A45001E}" srcOrd="0" destOrd="0" presId="urn:microsoft.com/office/officeart/2005/8/layout/hierarchy6"/>
    <dgm:cxn modelId="{43C1046C-5731-48D4-BE8C-1BBB951385DE}" type="presParOf" srcId="{16234572-69E8-4CCB-A3C8-C3671FCDDF47}" destId="{A13C720E-2DD7-44E3-96C0-92788FD1E549}" srcOrd="1" destOrd="0" presId="urn:microsoft.com/office/officeart/2005/8/layout/hierarchy6"/>
    <dgm:cxn modelId="{7B6A59D3-38A5-44E0-9E1E-CB59C13D3245}" type="presParOf" srcId="{1D57BC5A-CC36-4855-8A5E-F4C5B16FF7A3}" destId="{DFE7B874-A96A-46EB-A2A4-BDDD2C7EB2DB}" srcOrd="1" destOrd="0" presId="urn:microsoft.com/office/officeart/2005/8/layout/hierarchy6"/>
  </dgm:cxnLst>
  <dgm:bg/>
  <dgm:whole/>
  <dgm:extLst>
    <a:ext uri="{C62137D5-CB1D-491B-B009-E17868A290BF}">
      <dgm14:recolorImg xmlns:dgm14="http://schemas.microsoft.com/office/drawing/2010/diagram" xmlns="" val="1"/>
    </a:ex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A7876A-A2CD-4D8E-A4A0-CEE3F5107E85}" type="datetimeFigureOut">
              <a:rPr lang="en-US" smtClean="0"/>
              <a:pPr/>
              <a:t>10/6/2015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D16B6F-6E38-401A-817F-1094EE9E2089}" type="slidenum">
              <a:rPr lang="en-US" smtClean="0"/>
              <a:pPr/>
              <a:t>‹#›</a:t>
            </a:fld>
            <a:endParaRPr lang="en-US"/>
          </a:p>
        </p:txBody>
      </p:sp>
    </p:spTree>
    <p:extLst>
      <p:ext uri="{BB962C8B-B14F-4D97-AF65-F5344CB8AC3E}">
        <p14:creationId xmlns:p14="http://schemas.microsoft.com/office/powerpoint/2010/main" xmlns="" val="1024120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D16B6F-6E38-401A-817F-1094EE9E2089}" type="slidenum">
              <a:rPr lang="en-US" smtClean="0"/>
              <a:pPr/>
              <a:t>6</a:t>
            </a:fld>
            <a:endParaRPr lang="en-US"/>
          </a:p>
        </p:txBody>
      </p:sp>
    </p:spTree>
    <p:extLst>
      <p:ext uri="{BB962C8B-B14F-4D97-AF65-F5344CB8AC3E}">
        <p14:creationId xmlns:p14="http://schemas.microsoft.com/office/powerpoint/2010/main" xmlns="" val="9937914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71DF6120-5081-4E5A-AD07-4C1F601393C6}" type="datetime1">
              <a:rPr lang="en-US" smtClean="0"/>
              <a:pPr/>
              <a:t>10/6/2015</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9CD1EB85-CB51-44E0-8CD0-1B97DEE9027F}" type="slidenum">
              <a:rPr lang="en-US" smtClean="0"/>
              <a:pPr/>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84C68B5C-ED6C-4E2D-AFA1-F55485B2BDF8}" type="datetime1">
              <a:rPr lang="en-US" smtClean="0"/>
              <a:pPr/>
              <a:t>10/6/2015</a:t>
            </a:fld>
            <a:endParaRPr lang="en-US"/>
          </a:p>
        </p:txBody>
      </p:sp>
      <p:sp>
        <p:nvSpPr>
          <p:cNvPr id="14" name="Slide Number Placeholder 13"/>
          <p:cNvSpPr>
            <a:spLocks noGrp="1"/>
          </p:cNvSpPr>
          <p:nvPr>
            <p:ph type="sldNum" sz="quarter" idx="11"/>
          </p:nvPr>
        </p:nvSpPr>
        <p:spPr/>
        <p:txBody>
          <a:bodyPr/>
          <a:lstStyle/>
          <a:p>
            <a:fld id="{9CD1EB85-CB51-44E0-8CD0-1B97DEE9027F}"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EC2A5F2D-A152-4215-8142-70A884FD9981}" type="datetime1">
              <a:rPr lang="en-US" smtClean="0"/>
              <a:pPr/>
              <a:t>10/6/2015</a:t>
            </a:fld>
            <a:endParaRPr lang="en-US"/>
          </a:p>
        </p:txBody>
      </p:sp>
      <p:sp>
        <p:nvSpPr>
          <p:cNvPr id="14" name="Slide Number Placeholder 13"/>
          <p:cNvSpPr>
            <a:spLocks noGrp="1"/>
          </p:cNvSpPr>
          <p:nvPr>
            <p:ph type="sldNum" sz="quarter" idx="11"/>
          </p:nvPr>
        </p:nvSpPr>
        <p:spPr/>
        <p:txBody>
          <a:bodyPr/>
          <a:lstStyle/>
          <a:p>
            <a:fld id="{9CD1EB85-CB51-44E0-8CD0-1B97DEE9027F}"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BA48848F-F7EE-484E-A076-1F6AC250EE91}" type="datetime1">
              <a:rPr lang="en-US" smtClean="0"/>
              <a:pPr/>
              <a:t>10/6/2015</a:t>
            </a:fld>
            <a:endParaRPr lang="en-US"/>
          </a:p>
        </p:txBody>
      </p:sp>
      <p:sp>
        <p:nvSpPr>
          <p:cNvPr id="11" name="Slide Number Placeholder 10"/>
          <p:cNvSpPr>
            <a:spLocks noGrp="1"/>
          </p:cNvSpPr>
          <p:nvPr>
            <p:ph type="sldNum" sz="quarter" idx="11"/>
          </p:nvPr>
        </p:nvSpPr>
        <p:spPr/>
        <p:txBody>
          <a:bodyPr/>
          <a:lstStyle/>
          <a:p>
            <a:fld id="{9CD1EB85-CB51-44E0-8CD0-1B97DEE9027F}" type="slidenum">
              <a:rPr lang="en-US" smtClean="0"/>
              <a:pPr/>
              <a:t>‹#›</a:t>
            </a:fld>
            <a:endParaRPr lang="en-US"/>
          </a:p>
        </p:txBody>
      </p:sp>
      <p:sp>
        <p:nvSpPr>
          <p:cNvPr id="12" name="Footer Placeholder 11"/>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4FFCD032-C55E-4A5B-BDA2-C1AC7BD31A01}" type="datetime1">
              <a:rPr lang="en-US" smtClean="0"/>
              <a:pPr/>
              <a:t>10/6/2015</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9CD1EB85-CB51-44E0-8CD0-1B97DEE9027F}" type="slidenum">
              <a:rPr lang="en-US" smtClean="0"/>
              <a:pPr/>
              <a:t>‹#›</a:t>
            </a:fld>
            <a:endParaRPr lang="en-US"/>
          </a:p>
        </p:txBody>
      </p:sp>
      <p:sp>
        <p:nvSpPr>
          <p:cNvPr id="14" name="Footer Placeholder 13"/>
          <p:cNvSpPr>
            <a:spLocks noGrp="1"/>
          </p:cNvSpPr>
          <p:nvPr>
            <p:ph type="ftr" sz="quarter" idx="12"/>
          </p:nvPr>
        </p:nvSpPr>
        <p:spPr>
          <a:xfrm>
            <a:off x="838200" y="6296248"/>
            <a:ext cx="2820987" cy="152400"/>
          </a:xfrm>
        </p:spPr>
        <p:txBody>
          <a:bodyPr/>
          <a:lstStyle/>
          <a:p>
            <a:r>
              <a:rPr lang="en-US" smtClean="0"/>
              <a:t>CA Kusai E Goawala</a:t>
            </a:r>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9EE94362-8992-4B2D-8A4A-7E6534D6E5AD}" type="datetime1">
              <a:rPr lang="en-US" smtClean="0"/>
              <a:pPr/>
              <a:t>10/6/2015</a:t>
            </a:fld>
            <a:endParaRPr lang="en-US"/>
          </a:p>
        </p:txBody>
      </p:sp>
      <p:sp>
        <p:nvSpPr>
          <p:cNvPr id="13" name="Slide Number Placeholder 12"/>
          <p:cNvSpPr>
            <a:spLocks noGrp="1"/>
          </p:cNvSpPr>
          <p:nvPr>
            <p:ph type="sldNum" sz="quarter" idx="11"/>
          </p:nvPr>
        </p:nvSpPr>
        <p:spPr/>
        <p:txBody>
          <a:bodyPr/>
          <a:lstStyle/>
          <a:p>
            <a:fld id="{9CD1EB85-CB51-44E0-8CD0-1B97DEE9027F}"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3E0E58D6-4B53-440B-971B-AAB4820D3440}" type="datetime1">
              <a:rPr lang="en-US" smtClean="0"/>
              <a:pPr/>
              <a:t>10/6/2015</a:t>
            </a:fld>
            <a:endParaRPr lang="en-US"/>
          </a:p>
        </p:txBody>
      </p:sp>
      <p:sp>
        <p:nvSpPr>
          <p:cNvPr id="14" name="Slide Number Placeholder 13"/>
          <p:cNvSpPr>
            <a:spLocks noGrp="1"/>
          </p:cNvSpPr>
          <p:nvPr>
            <p:ph type="sldNum" sz="quarter" idx="11"/>
          </p:nvPr>
        </p:nvSpPr>
        <p:spPr/>
        <p:txBody>
          <a:bodyPr/>
          <a:lstStyle/>
          <a:p>
            <a:fld id="{9CD1EB85-CB51-44E0-8CD0-1B97DEE9027F}" type="slidenum">
              <a:rPr lang="en-US" smtClean="0"/>
              <a:pPr/>
              <a:t>‹#›</a:t>
            </a:fld>
            <a:endParaRPr lang="en-US"/>
          </a:p>
        </p:txBody>
      </p:sp>
      <p:sp>
        <p:nvSpPr>
          <p:cNvPr id="16" name="Footer Placeholder 15"/>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5E693976-C71E-4E3F-B89C-DE1D5C3064D7}" type="datetime1">
              <a:rPr lang="en-US" smtClean="0"/>
              <a:pPr/>
              <a:t>10/6/2015</a:t>
            </a:fld>
            <a:endParaRPr lang="en-US"/>
          </a:p>
        </p:txBody>
      </p:sp>
      <p:sp>
        <p:nvSpPr>
          <p:cNvPr id="10" name="Slide Number Placeholder 9"/>
          <p:cNvSpPr>
            <a:spLocks noGrp="1"/>
          </p:cNvSpPr>
          <p:nvPr>
            <p:ph type="sldNum" sz="quarter" idx="11"/>
          </p:nvPr>
        </p:nvSpPr>
        <p:spPr/>
        <p:txBody>
          <a:bodyPr/>
          <a:lstStyle/>
          <a:p>
            <a:fld id="{9CD1EB85-CB51-44E0-8CD0-1B97DEE9027F}" type="slidenum">
              <a:rPr lang="en-US" smtClean="0"/>
              <a:pPr/>
              <a:t>‹#›</a:t>
            </a:fld>
            <a:endParaRPr lang="en-US"/>
          </a:p>
        </p:txBody>
      </p:sp>
      <p:sp>
        <p:nvSpPr>
          <p:cNvPr id="11" name="Footer Placeholder 10"/>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9B7D3480-2FE3-4C8B-BDD8-6B0A72911987}" type="datetime1">
              <a:rPr lang="en-US" smtClean="0"/>
              <a:pPr/>
              <a:t>10/6/2015</a:t>
            </a:fld>
            <a:endParaRPr lang="en-US"/>
          </a:p>
        </p:txBody>
      </p:sp>
      <p:sp>
        <p:nvSpPr>
          <p:cNvPr id="9" name="Slide Number Placeholder 8"/>
          <p:cNvSpPr>
            <a:spLocks noGrp="1"/>
          </p:cNvSpPr>
          <p:nvPr>
            <p:ph type="sldNum" sz="quarter" idx="11"/>
          </p:nvPr>
        </p:nvSpPr>
        <p:spPr/>
        <p:txBody>
          <a:bodyPr/>
          <a:lstStyle/>
          <a:p>
            <a:fld id="{9CD1EB85-CB51-44E0-8CD0-1B97DEE9027F}"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0AEDAA0F-2C2A-465B-8857-92F641CB9910}" type="datetime1">
              <a:rPr lang="en-US" smtClean="0"/>
              <a:pPr/>
              <a:t>10/6/2015</a:t>
            </a:fld>
            <a:endParaRPr lang="en-US"/>
          </a:p>
        </p:txBody>
      </p:sp>
      <p:sp>
        <p:nvSpPr>
          <p:cNvPr id="16" name="Slide Number Placeholder 15"/>
          <p:cNvSpPr>
            <a:spLocks noGrp="1"/>
          </p:cNvSpPr>
          <p:nvPr>
            <p:ph type="sldNum" sz="quarter" idx="11"/>
          </p:nvPr>
        </p:nvSpPr>
        <p:spPr/>
        <p:txBody>
          <a:bodyPr/>
          <a:lstStyle/>
          <a:p>
            <a:fld id="{9CD1EB85-CB51-44E0-8CD0-1B97DEE9027F}" type="slidenum">
              <a:rPr lang="en-US" smtClean="0"/>
              <a:pPr/>
              <a:t>‹#›</a:t>
            </a:fld>
            <a:endParaRPr lang="en-US"/>
          </a:p>
        </p:txBody>
      </p:sp>
      <p:sp>
        <p:nvSpPr>
          <p:cNvPr id="17" name="Footer Placeholder 16"/>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9D00A24D-D973-4229-B443-69692687A0DC}" type="datetime1">
              <a:rPr lang="en-US" smtClean="0"/>
              <a:pPr/>
              <a:t>10/6/2015</a:t>
            </a:fld>
            <a:endParaRPr lang="en-US"/>
          </a:p>
        </p:txBody>
      </p:sp>
      <p:sp>
        <p:nvSpPr>
          <p:cNvPr id="17" name="Slide Number Placeholder 16"/>
          <p:cNvSpPr>
            <a:spLocks noGrp="1"/>
          </p:cNvSpPr>
          <p:nvPr>
            <p:ph type="sldNum" sz="quarter" idx="11"/>
          </p:nvPr>
        </p:nvSpPr>
        <p:spPr/>
        <p:txBody>
          <a:bodyPr/>
          <a:lstStyle/>
          <a:p>
            <a:fld id="{9CD1EB85-CB51-44E0-8CD0-1B97DEE9027F}" type="slidenum">
              <a:rPr lang="en-US" smtClean="0"/>
              <a:pPr/>
              <a:t>‹#›</a:t>
            </a:fld>
            <a:endParaRPr lang="en-US"/>
          </a:p>
        </p:txBody>
      </p:sp>
      <p:sp>
        <p:nvSpPr>
          <p:cNvPr id="18" name="Footer Placeholder 17"/>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9CD1EB85-CB51-44E0-8CD0-1B97DEE9027F}" type="slidenum">
              <a:rPr lang="en-US" smtClean="0"/>
              <a:pPr/>
              <a:t>‹#›</a:t>
            </a:fld>
            <a:endParaRPr lang="en-U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01FACB78-383A-46D5-9972-59D9D7838FA4}" type="datetime1">
              <a:rPr lang="en-US" smtClean="0"/>
              <a:pPr/>
              <a:t>10/6/2015</a:t>
            </a:fld>
            <a:endParaRPr lang="en-U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r>
              <a:rPr lang="en-US" smtClean="0"/>
              <a:t>CA Kusai E Goawala</a:t>
            </a:r>
            <a:endParaRPr lang="en-US"/>
          </a:p>
        </p:txBody>
      </p:sp>
    </p:spTree>
  </p:cSld>
  <p:clrMap bg1="lt1" tx1="dk1" bg2="lt2" tx2="dk2" accent1="accent1" accent2="accent2" accent3="accent3" accent4="accent4" accent5="accent5" accent6="accent6" hlink="hlink" folHlink="folHlink"/>
  <p:sldLayoutIdLst>
    <p:sldLayoutId id="2147484417" r:id="rId1"/>
    <p:sldLayoutId id="2147484418" r:id="rId2"/>
    <p:sldLayoutId id="2147484419" r:id="rId3"/>
    <p:sldLayoutId id="2147484420" r:id="rId4"/>
    <p:sldLayoutId id="2147484421" r:id="rId5"/>
    <p:sldLayoutId id="2147484422" r:id="rId6"/>
    <p:sldLayoutId id="2147484423" r:id="rId7"/>
    <p:sldLayoutId id="2147484424" r:id="rId8"/>
    <p:sldLayoutId id="2147484425" r:id="rId9"/>
    <p:sldLayoutId id="2147484426" r:id="rId10"/>
    <p:sldLayoutId id="2147484427" r:id="rId11"/>
  </p:sldLayoutIdLst>
  <p:timing>
    <p:tnLst>
      <p:par>
        <p:cTn id="1" dur="indefinite" restart="never" nodeType="tmRoot"/>
      </p:par>
    </p:tnLst>
  </p:timing>
  <p:hf sldNum="0" hdr="0" dt="0"/>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10000"/>
          </a:bodyPr>
          <a:lstStyle/>
          <a:p>
            <a:r>
              <a:rPr lang="en-US" sz="3600" dirty="0" smtClean="0"/>
              <a:t>CA Kusai E. Goawala</a:t>
            </a:r>
          </a:p>
          <a:p>
            <a:r>
              <a:rPr lang="en-US" sz="3600" dirty="0" smtClean="0"/>
              <a:t>Presented </a:t>
            </a:r>
            <a:r>
              <a:rPr lang="en-US" sz="3600" dirty="0" smtClean="0"/>
              <a:t>Pune </a:t>
            </a:r>
            <a:r>
              <a:rPr lang="en-US" sz="3600" dirty="0" smtClean="0"/>
              <a:t>Branch of WIRC </a:t>
            </a:r>
          </a:p>
          <a:p>
            <a:r>
              <a:rPr lang="en-US" sz="3600" dirty="0" smtClean="0"/>
              <a:t>12</a:t>
            </a:r>
            <a:r>
              <a:rPr lang="en-US" sz="3600" baseline="30000" dirty="0" smtClean="0"/>
              <a:t>th</a:t>
            </a:r>
            <a:r>
              <a:rPr lang="en-US" sz="3600" dirty="0" smtClean="0"/>
              <a:t> </a:t>
            </a:r>
            <a:r>
              <a:rPr lang="en-US" sz="3600" dirty="0" smtClean="0"/>
              <a:t>October</a:t>
            </a:r>
            <a:r>
              <a:rPr lang="en-US" sz="3600" dirty="0" smtClean="0"/>
              <a:t> </a:t>
            </a:r>
            <a:r>
              <a:rPr lang="en-US" sz="3600" dirty="0" smtClean="0"/>
              <a:t>2015</a:t>
            </a:r>
            <a:endParaRPr lang="en-US" sz="3600" dirty="0"/>
          </a:p>
        </p:txBody>
      </p:sp>
      <p:sp>
        <p:nvSpPr>
          <p:cNvPr id="2" name="Title 1"/>
          <p:cNvSpPr>
            <a:spLocks noGrp="1"/>
          </p:cNvSpPr>
          <p:nvPr>
            <p:ph type="title"/>
          </p:nvPr>
        </p:nvSpPr>
        <p:spPr>
          <a:xfrm>
            <a:off x="1371600" y="990600"/>
            <a:ext cx="4800600" cy="2133600"/>
          </a:xfrm>
        </p:spPr>
        <p:txBody>
          <a:bodyPr>
            <a:normAutofit fontScale="90000"/>
          </a:bodyPr>
          <a:lstStyle/>
          <a:p>
            <a:r>
              <a:rPr lang="en-US" sz="4400" b="1" dirty="0" smtClean="0">
                <a:solidFill>
                  <a:schemeClr val="tx1"/>
                </a:solidFill>
                <a:latin typeface="Trebuchet MS" pitchFamily="34" charset="0"/>
              </a:rPr>
              <a:t>Companies Act 2013 </a:t>
            </a:r>
            <a:r>
              <a:rPr lang="en-US" sz="4400" b="1" dirty="0" smtClean="0">
                <a:solidFill>
                  <a:schemeClr val="tx1"/>
                </a:solidFill>
                <a:latin typeface="Trebuchet MS" pitchFamily="34" charset="0"/>
              </a:rPr>
              <a:t>– Amendments</a:t>
            </a:r>
            <a:br>
              <a:rPr lang="en-US" sz="4400" b="1" dirty="0" smtClean="0">
                <a:solidFill>
                  <a:schemeClr val="tx1"/>
                </a:solidFill>
                <a:latin typeface="Trebuchet MS" pitchFamily="34" charset="0"/>
              </a:rPr>
            </a:br>
            <a:r>
              <a:rPr lang="en-US" sz="4400" b="1" dirty="0" smtClean="0">
                <a:solidFill>
                  <a:schemeClr val="tx1"/>
                </a:solidFill>
                <a:latin typeface="Trebuchet MS" pitchFamily="34" charset="0"/>
              </a:rPr>
              <a:t>Day 1</a:t>
            </a:r>
            <a:endParaRPr lang="en-US" sz="4400" dirty="0">
              <a:solidFill>
                <a:schemeClr val="tx1"/>
              </a:solidFill>
              <a:latin typeface="Trebuchet MS" pitchFamily="34" charset="0"/>
            </a:endParaRPr>
          </a:p>
        </p:txBody>
      </p:sp>
      <p:sp>
        <p:nvSpPr>
          <p:cNvPr id="5" name="Footer Placeholder 4"/>
          <p:cNvSpPr>
            <a:spLocks noGrp="1"/>
          </p:cNvSpPr>
          <p:nvPr>
            <p:ph type="ftr" sz="quarter" idx="12"/>
          </p:nvPr>
        </p:nvSpPr>
        <p:spPr/>
        <p:txBody>
          <a:bodyPr/>
          <a:lstStyle/>
          <a:p>
            <a:r>
              <a:rPr lang="en-US" dirty="0" smtClean="0"/>
              <a:t>CA Kusai E Goawala</a:t>
            </a:r>
            <a:endParaRPr lang="en-US" dirty="0"/>
          </a:p>
        </p:txBody>
      </p:sp>
    </p:spTree>
    <p:extLst>
      <p:ext uri="{BB962C8B-B14F-4D97-AF65-F5344CB8AC3E}">
        <p14:creationId xmlns:p14="http://schemas.microsoft.com/office/powerpoint/2010/main" xmlns="" val="2405620643"/>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6" name="TextBox 5"/>
          <p:cNvSpPr txBox="1"/>
          <p:nvPr/>
        </p:nvSpPr>
        <p:spPr>
          <a:xfrm>
            <a:off x="533400" y="408039"/>
            <a:ext cx="7924800" cy="707886"/>
          </a:xfrm>
          <a:prstGeom prst="rect">
            <a:avLst/>
          </a:prstGeom>
          <a:noFill/>
        </p:spPr>
        <p:txBody>
          <a:bodyPr wrap="square" rtlCol="0">
            <a:spAutoFit/>
          </a:bodyPr>
          <a:lstStyle/>
          <a:p>
            <a:r>
              <a:rPr lang="en-US" sz="4000" dirty="0" smtClean="0">
                <a:solidFill>
                  <a:schemeClr val="tx1"/>
                </a:solidFill>
                <a:latin typeface="Trebuchet MS" pitchFamily="34" charset="0"/>
              </a:rPr>
              <a:t>Key Definitions </a:t>
            </a:r>
            <a:r>
              <a:rPr lang="en-US" sz="2800" dirty="0" err="1" smtClean="0">
                <a:solidFill>
                  <a:schemeClr val="tx1"/>
                </a:solidFill>
                <a:latin typeface="Trebuchet MS" pitchFamily="34" charset="0"/>
              </a:rPr>
              <a:t>contd</a:t>
            </a:r>
            <a:r>
              <a:rPr lang="en-US" sz="2800" dirty="0" smtClean="0">
                <a:solidFill>
                  <a:schemeClr val="tx1"/>
                </a:solidFill>
                <a:latin typeface="Trebuchet MS" pitchFamily="34" charset="0"/>
              </a:rPr>
              <a:t>…</a:t>
            </a:r>
            <a:endParaRPr lang="en-US" sz="2800" dirty="0">
              <a:latin typeface="Trebuchet MS" pitchFamily="34" charset="0"/>
            </a:endParaRPr>
          </a:p>
        </p:txBody>
      </p:sp>
      <p:sp>
        <p:nvSpPr>
          <p:cNvPr id="7" name="TextBox 6"/>
          <p:cNvSpPr txBox="1"/>
          <p:nvPr/>
        </p:nvSpPr>
        <p:spPr>
          <a:xfrm>
            <a:off x="533400" y="1447800"/>
            <a:ext cx="7924800" cy="4524315"/>
          </a:xfrm>
          <a:prstGeom prst="rect">
            <a:avLst/>
          </a:prstGeom>
          <a:noFill/>
        </p:spPr>
        <p:txBody>
          <a:bodyPr wrap="square" rtlCol="0">
            <a:spAutoFit/>
          </a:bodyPr>
          <a:lstStyle/>
          <a:p>
            <a:pPr marL="285750" lvl="0" indent="-285750">
              <a:buFont typeface="Wingdings" pitchFamily="2" charset="2"/>
              <a:buChar char="Ø"/>
            </a:pPr>
            <a:r>
              <a:rPr lang="en-US" dirty="0" smtClean="0">
                <a:solidFill>
                  <a:schemeClr val="tx1"/>
                </a:solidFill>
                <a:latin typeface="Trebuchet MS (body)"/>
              </a:rPr>
              <a:t>Sec 2(60) </a:t>
            </a:r>
            <a:r>
              <a:rPr lang="en-US" b="1" dirty="0" smtClean="0">
                <a:solidFill>
                  <a:schemeClr val="tx1"/>
                </a:solidFill>
                <a:latin typeface="Trebuchet MS (body)"/>
              </a:rPr>
              <a:t>“officer in Default”</a:t>
            </a:r>
            <a:r>
              <a:rPr lang="en-US" dirty="0" smtClean="0">
                <a:solidFill>
                  <a:schemeClr val="tx1"/>
                </a:solidFill>
                <a:latin typeface="Trebuchet MS (body)"/>
              </a:rPr>
              <a:t> Include Share Transfer Agents, Registrars &amp; Merchant Bankers &amp; Chief Financial Officer. </a:t>
            </a:r>
          </a:p>
          <a:p>
            <a:pPr marL="336550" lvl="1"/>
            <a:r>
              <a:rPr lang="en-US" dirty="0" smtClean="0">
                <a:solidFill>
                  <a:schemeClr val="tx1"/>
                </a:solidFill>
                <a:latin typeface="Trebuchet MS (body)"/>
              </a:rPr>
              <a:t>Directors who are aware of the default by way of participation in Board Meeting or receiving the minutes without objecting to the same will also be included even if the Company has a MD/WTD/ KMP.</a:t>
            </a:r>
          </a:p>
          <a:p>
            <a:pPr marL="336550" lvl="1"/>
            <a:endParaRPr lang="en-US" dirty="0" smtClean="0">
              <a:solidFill>
                <a:schemeClr val="tx1"/>
              </a:solidFill>
              <a:latin typeface="Trebuchet MS (body)"/>
            </a:endParaRPr>
          </a:p>
          <a:p>
            <a:pPr marL="285750" lvl="0" indent="-285750">
              <a:buFont typeface="Wingdings" pitchFamily="2" charset="2"/>
              <a:buChar char="Ø"/>
            </a:pPr>
            <a:r>
              <a:rPr lang="en-US" dirty="0" smtClean="0">
                <a:solidFill>
                  <a:schemeClr val="tx1"/>
                </a:solidFill>
                <a:latin typeface="Trebuchet MS (body)"/>
              </a:rPr>
              <a:t>Section 2 (68) “</a:t>
            </a:r>
            <a:r>
              <a:rPr lang="en-US" b="1" dirty="0" smtClean="0">
                <a:solidFill>
                  <a:schemeClr val="tx1"/>
                </a:solidFill>
                <a:latin typeface="Trebuchet MS (body)"/>
              </a:rPr>
              <a:t>private company” - </a:t>
            </a:r>
            <a:r>
              <a:rPr lang="en-US" dirty="0" smtClean="0">
                <a:solidFill>
                  <a:schemeClr val="tx1"/>
                </a:solidFill>
                <a:latin typeface="Trebuchet MS (body)"/>
              </a:rPr>
              <a:t>maximum number of members increased to 200. requirement for adding restriction on acceptance of deposits in the article is removed</a:t>
            </a:r>
          </a:p>
          <a:p>
            <a:pPr marL="285750" lvl="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Sec 2 (69) </a:t>
            </a:r>
            <a:r>
              <a:rPr lang="en-US" b="1" dirty="0" smtClean="0">
                <a:solidFill>
                  <a:schemeClr val="tx1"/>
                </a:solidFill>
                <a:latin typeface="Trebuchet MS (body)"/>
              </a:rPr>
              <a:t>“promoter” </a:t>
            </a:r>
            <a:r>
              <a:rPr lang="en-US" dirty="0" smtClean="0">
                <a:solidFill>
                  <a:schemeClr val="tx1"/>
                </a:solidFill>
                <a:latin typeface="Trebuchet MS (body)"/>
              </a:rPr>
              <a:t>means a person—</a:t>
            </a:r>
          </a:p>
          <a:p>
            <a:pPr marL="74295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a</a:t>
            </a:r>
            <a:r>
              <a:rPr lang="en-US" dirty="0" smtClean="0">
                <a:solidFill>
                  <a:schemeClr val="tx1"/>
                </a:solidFill>
                <a:latin typeface="Trebuchet MS (body)"/>
              </a:rPr>
              <a:t>) who has been named as such in a prospectus or is identified by the company in the annual return referred to in section 92; or</a:t>
            </a:r>
          </a:p>
          <a:p>
            <a:pPr marL="74295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b</a:t>
            </a:r>
            <a:r>
              <a:rPr lang="en-US" dirty="0" smtClean="0">
                <a:solidFill>
                  <a:schemeClr val="tx1"/>
                </a:solidFill>
                <a:latin typeface="Trebuchet MS (body)"/>
              </a:rPr>
              <a:t>) who has control over the affairs of the company, directly or indirectly whether as a shareholder, director or otherwise; or</a:t>
            </a:r>
          </a:p>
          <a:p>
            <a:endParaRPr lang="en-US" dirty="0">
              <a:latin typeface="Trebuchet MS (body)"/>
            </a:endParaRPr>
          </a:p>
        </p:txBody>
      </p:sp>
    </p:spTree>
    <p:extLst>
      <p:ext uri="{BB962C8B-B14F-4D97-AF65-F5344CB8AC3E}">
        <p14:creationId xmlns:p14="http://schemas.microsoft.com/office/powerpoint/2010/main" xmlns="" val="8971451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6" name="TextBox 5"/>
          <p:cNvSpPr txBox="1"/>
          <p:nvPr/>
        </p:nvSpPr>
        <p:spPr>
          <a:xfrm>
            <a:off x="530942" y="1600200"/>
            <a:ext cx="7956755" cy="5078313"/>
          </a:xfrm>
          <a:prstGeom prst="rect">
            <a:avLst/>
          </a:prstGeom>
          <a:noFill/>
        </p:spPr>
        <p:txBody>
          <a:bodyPr wrap="square" rtlCol="0">
            <a:spAutoFit/>
          </a:bodyPr>
          <a:lstStyle/>
          <a:p>
            <a:pPr marL="74295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c</a:t>
            </a:r>
            <a:r>
              <a:rPr lang="en-US" dirty="0" smtClean="0">
                <a:solidFill>
                  <a:schemeClr val="tx1"/>
                </a:solidFill>
                <a:latin typeface="Trebuchet MS (body)"/>
              </a:rPr>
              <a:t>) in accordance with whose advice, directions or instructions the Board of Directors of the company is accustomed to act:</a:t>
            </a:r>
          </a:p>
          <a:p>
            <a:pPr lvl="1"/>
            <a:r>
              <a:rPr lang="en-US" dirty="0" smtClean="0">
                <a:solidFill>
                  <a:schemeClr val="tx1"/>
                </a:solidFill>
                <a:latin typeface="Trebuchet MS (body)"/>
              </a:rPr>
              <a:t>Provided that nothing in sub-clause (</a:t>
            </a:r>
            <a:r>
              <a:rPr lang="en-US" i="1" dirty="0" smtClean="0">
                <a:solidFill>
                  <a:schemeClr val="tx1"/>
                </a:solidFill>
                <a:latin typeface="Trebuchet MS (body)"/>
              </a:rPr>
              <a:t>c</a:t>
            </a:r>
            <a:r>
              <a:rPr lang="en-US" dirty="0" smtClean="0">
                <a:solidFill>
                  <a:schemeClr val="tx1"/>
                </a:solidFill>
                <a:latin typeface="Trebuchet MS (body)"/>
              </a:rPr>
              <a:t>) shall apply to a person who is acting merely in a professional capacity;</a:t>
            </a:r>
          </a:p>
          <a:p>
            <a:pPr lvl="1"/>
            <a:endParaRPr lang="en-US" dirty="0">
              <a:latin typeface="Trebuchet MS (body)"/>
            </a:endParaRPr>
          </a:p>
          <a:p>
            <a:pPr marL="342900" indent="-342900">
              <a:buFont typeface="Wingdings" pitchFamily="2" charset="2"/>
              <a:buChar char="Ø"/>
            </a:pPr>
            <a:r>
              <a:rPr lang="en-US" b="1" dirty="0" smtClean="0">
                <a:solidFill>
                  <a:schemeClr val="tx1"/>
                </a:solidFill>
                <a:latin typeface="Trebuchet MS (body)"/>
              </a:rPr>
              <a:t>Sec 2 (76) Related Party</a:t>
            </a:r>
            <a:r>
              <a:rPr lang="en-US" dirty="0" smtClean="0">
                <a:solidFill>
                  <a:schemeClr val="tx1"/>
                </a:solidFill>
                <a:latin typeface="Trebuchet MS (body)"/>
              </a:rPr>
              <a:t>, with reference to a company, means_</a:t>
            </a:r>
          </a:p>
          <a:p>
            <a:pPr marL="800100" lvl="1" indent="-34290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i</a:t>
            </a:r>
            <a:r>
              <a:rPr lang="en-US" dirty="0" smtClean="0">
                <a:solidFill>
                  <a:schemeClr val="tx1"/>
                </a:solidFill>
                <a:latin typeface="Trebuchet MS (body)"/>
              </a:rPr>
              <a:t>) a director or his relative;</a:t>
            </a:r>
          </a:p>
          <a:p>
            <a:pPr marL="800100" lvl="1" indent="-34290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ii</a:t>
            </a:r>
            <a:r>
              <a:rPr lang="en-US" dirty="0" smtClean="0">
                <a:solidFill>
                  <a:schemeClr val="tx1"/>
                </a:solidFill>
                <a:latin typeface="Trebuchet MS (body)"/>
              </a:rPr>
              <a:t>) a KMP or his relative;</a:t>
            </a:r>
          </a:p>
          <a:p>
            <a:pPr marL="800100" lvl="1" indent="-34290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iii</a:t>
            </a:r>
            <a:r>
              <a:rPr lang="en-US" dirty="0" smtClean="0">
                <a:solidFill>
                  <a:schemeClr val="tx1"/>
                </a:solidFill>
                <a:latin typeface="Trebuchet MS (body)"/>
              </a:rPr>
              <a:t>) a firm, in which a director, manager or his relative is a partner;</a:t>
            </a:r>
          </a:p>
          <a:p>
            <a:pPr marL="800100" lvl="1" indent="-34290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iv</a:t>
            </a:r>
            <a:r>
              <a:rPr lang="en-US" dirty="0" smtClean="0">
                <a:solidFill>
                  <a:schemeClr val="tx1"/>
                </a:solidFill>
                <a:latin typeface="Trebuchet MS (body)"/>
              </a:rPr>
              <a:t>) a private company in which a director or manager is a member or director;</a:t>
            </a:r>
          </a:p>
          <a:p>
            <a:pPr marL="800100" lvl="1" indent="-34290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v</a:t>
            </a:r>
            <a:r>
              <a:rPr lang="en-US" dirty="0" smtClean="0">
                <a:solidFill>
                  <a:schemeClr val="tx1"/>
                </a:solidFill>
                <a:latin typeface="Trebuchet MS (body)"/>
              </a:rPr>
              <a:t>) a public company in which a director or manager is a director or holds along with  his relatives, more than two per cent. of its paid-up share capital;</a:t>
            </a:r>
          </a:p>
          <a:p>
            <a:pPr marL="800100" lvl="1" indent="-34290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vi</a:t>
            </a:r>
            <a:r>
              <a:rPr lang="en-US" dirty="0" smtClean="0">
                <a:solidFill>
                  <a:schemeClr val="tx1"/>
                </a:solidFill>
                <a:latin typeface="Trebuchet MS (body)"/>
              </a:rPr>
              <a:t>) any body corporate whose Board of Directors, managing director or manager is accustomed to act in accordance with the advice, directions or instructions of a director or manager;</a:t>
            </a:r>
          </a:p>
          <a:p>
            <a:pPr marL="742950" lvl="1" indent="-285750">
              <a:buFont typeface="Wingdings" pitchFamily="2" charset="2"/>
              <a:buChar char="Ø"/>
            </a:pPr>
            <a:endParaRPr lang="en-US" dirty="0" smtClean="0">
              <a:solidFill>
                <a:schemeClr val="tx1"/>
              </a:solidFill>
              <a:latin typeface="Trebuchet MS (body)"/>
            </a:endParaRPr>
          </a:p>
        </p:txBody>
      </p:sp>
      <p:sp>
        <p:nvSpPr>
          <p:cNvPr id="8" name="TextBox 7"/>
          <p:cNvSpPr txBox="1"/>
          <p:nvPr/>
        </p:nvSpPr>
        <p:spPr>
          <a:xfrm>
            <a:off x="530942" y="533400"/>
            <a:ext cx="7924800" cy="707886"/>
          </a:xfrm>
          <a:prstGeom prst="rect">
            <a:avLst/>
          </a:prstGeom>
          <a:noFill/>
        </p:spPr>
        <p:txBody>
          <a:bodyPr wrap="square" rtlCol="0">
            <a:spAutoFit/>
          </a:bodyPr>
          <a:lstStyle/>
          <a:p>
            <a:r>
              <a:rPr lang="en-US" sz="4000" dirty="0" smtClean="0">
                <a:solidFill>
                  <a:schemeClr val="tx1"/>
                </a:solidFill>
                <a:latin typeface="Trebuchet MS" pitchFamily="34" charset="0"/>
              </a:rPr>
              <a:t>Key Definitions </a:t>
            </a:r>
            <a:r>
              <a:rPr lang="en-US" sz="2800" dirty="0" err="1" smtClean="0">
                <a:solidFill>
                  <a:schemeClr val="tx1"/>
                </a:solidFill>
                <a:latin typeface="Trebuchet MS" pitchFamily="34" charset="0"/>
              </a:rPr>
              <a:t>contd</a:t>
            </a:r>
            <a:r>
              <a:rPr lang="en-US" sz="2800" dirty="0" smtClean="0">
                <a:solidFill>
                  <a:schemeClr val="tx1"/>
                </a:solidFill>
                <a:latin typeface="Trebuchet MS" pitchFamily="34" charset="0"/>
              </a:rPr>
              <a:t>…</a:t>
            </a:r>
            <a:endParaRPr lang="en-US" sz="2800" dirty="0" smtClean="0">
              <a:latin typeface="Trebuchet MS" pitchFamily="34" charset="0"/>
            </a:endParaRPr>
          </a:p>
        </p:txBody>
      </p:sp>
    </p:spTree>
    <p:extLst>
      <p:ext uri="{BB962C8B-B14F-4D97-AF65-F5344CB8AC3E}">
        <p14:creationId xmlns:p14="http://schemas.microsoft.com/office/powerpoint/2010/main" xmlns="" val="3938917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6" name="TextBox 5"/>
          <p:cNvSpPr txBox="1"/>
          <p:nvPr/>
        </p:nvSpPr>
        <p:spPr>
          <a:xfrm>
            <a:off x="457200" y="457200"/>
            <a:ext cx="8001000" cy="707886"/>
          </a:xfrm>
          <a:prstGeom prst="rect">
            <a:avLst/>
          </a:prstGeom>
          <a:noFill/>
        </p:spPr>
        <p:txBody>
          <a:bodyPr wrap="square" rtlCol="0">
            <a:spAutoFit/>
          </a:bodyPr>
          <a:lstStyle/>
          <a:p>
            <a:r>
              <a:rPr lang="en-US" sz="4000" dirty="0" smtClean="0">
                <a:solidFill>
                  <a:schemeClr val="tx1"/>
                </a:solidFill>
                <a:latin typeface="Trebuchet MS" pitchFamily="34" charset="0"/>
              </a:rPr>
              <a:t>Key Definitions </a:t>
            </a:r>
            <a:r>
              <a:rPr lang="en-US" sz="2800" dirty="0" err="1" smtClean="0">
                <a:solidFill>
                  <a:schemeClr val="tx1"/>
                </a:solidFill>
                <a:latin typeface="Trebuchet MS" pitchFamily="34" charset="0"/>
              </a:rPr>
              <a:t>contd</a:t>
            </a:r>
            <a:r>
              <a:rPr lang="en-US" sz="2800" dirty="0" smtClean="0">
                <a:solidFill>
                  <a:schemeClr val="tx1"/>
                </a:solidFill>
                <a:latin typeface="Trebuchet MS" pitchFamily="34" charset="0"/>
              </a:rPr>
              <a:t>…</a:t>
            </a:r>
            <a:endParaRPr lang="en-US" sz="2800" dirty="0">
              <a:latin typeface="Trebuchet MS" pitchFamily="34" charset="0"/>
            </a:endParaRPr>
          </a:p>
        </p:txBody>
      </p:sp>
      <p:sp>
        <p:nvSpPr>
          <p:cNvPr id="19" name="TextBox 18"/>
          <p:cNvSpPr txBox="1"/>
          <p:nvPr/>
        </p:nvSpPr>
        <p:spPr>
          <a:xfrm>
            <a:off x="457200" y="1600200"/>
            <a:ext cx="8001000" cy="3693319"/>
          </a:xfrm>
          <a:prstGeom prst="rect">
            <a:avLst/>
          </a:prstGeom>
          <a:noFill/>
        </p:spPr>
        <p:txBody>
          <a:bodyPr wrap="square" rtlCol="0">
            <a:spAutoFit/>
          </a:bodyPr>
          <a:lstStyle/>
          <a:p>
            <a:pPr marL="74295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vii</a:t>
            </a:r>
            <a:r>
              <a:rPr lang="en-US" dirty="0" smtClean="0">
                <a:solidFill>
                  <a:schemeClr val="tx1"/>
                </a:solidFill>
                <a:latin typeface="Trebuchet MS (body)"/>
              </a:rPr>
              <a:t>) any person on whose advice, directions or instructions a director or manager is accustomed to act except advice given in professional capacity:</a:t>
            </a:r>
          </a:p>
          <a:p>
            <a:pPr marL="74295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viii</a:t>
            </a:r>
            <a:r>
              <a:rPr lang="en-US" dirty="0" smtClean="0">
                <a:solidFill>
                  <a:schemeClr val="tx1"/>
                </a:solidFill>
                <a:latin typeface="Trebuchet MS (body)"/>
              </a:rPr>
              <a:t>) any company which is—</a:t>
            </a:r>
          </a:p>
          <a:p>
            <a:pPr marL="1200150" lvl="2"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A</a:t>
            </a:r>
            <a:r>
              <a:rPr lang="en-US" dirty="0" smtClean="0">
                <a:solidFill>
                  <a:schemeClr val="tx1"/>
                </a:solidFill>
                <a:latin typeface="Trebuchet MS (body)"/>
              </a:rPr>
              <a:t>) a holding, subsidiary or an associate company of such company; or</a:t>
            </a:r>
          </a:p>
          <a:p>
            <a:pPr marL="1200150" lvl="2"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B</a:t>
            </a:r>
            <a:r>
              <a:rPr lang="en-US" dirty="0" smtClean="0">
                <a:solidFill>
                  <a:schemeClr val="tx1"/>
                </a:solidFill>
                <a:latin typeface="Trebuchet MS (body)"/>
              </a:rPr>
              <a:t>) a subsidiary of a holding company to which it is also a subsidiary;</a:t>
            </a:r>
          </a:p>
          <a:p>
            <a:pPr marL="742950" lvl="1" indent="-285750">
              <a:buFont typeface="Arial" pitchFamily="34" charset="0"/>
              <a:buChar char="•"/>
            </a:pPr>
            <a:r>
              <a:rPr lang="en-US" dirty="0" smtClean="0">
                <a:solidFill>
                  <a:schemeClr val="tx1"/>
                </a:solidFill>
                <a:latin typeface="Trebuchet MS (body)"/>
              </a:rPr>
              <a:t>(ix) other persons prescribed by R 1.3 to include </a:t>
            </a:r>
          </a:p>
          <a:p>
            <a:pPr marL="1200150" lvl="2" indent="-285750">
              <a:buFont typeface="Arial" pitchFamily="34" charset="0"/>
              <a:buChar char="•"/>
            </a:pPr>
            <a:r>
              <a:rPr lang="en-US" dirty="0" smtClean="0">
                <a:solidFill>
                  <a:schemeClr val="tx1"/>
                </a:solidFill>
                <a:latin typeface="Trebuchet MS (body)"/>
              </a:rPr>
              <a:t>Director or KMP of Holding/ Subsidiary/ Associate of the Company or his relatives </a:t>
            </a:r>
          </a:p>
          <a:p>
            <a:pPr marL="1200150" lvl="2" indent="-285750">
              <a:buFont typeface="Arial" pitchFamily="34" charset="0"/>
              <a:buChar char="•"/>
            </a:pPr>
            <a:r>
              <a:rPr lang="en-US" dirty="0" smtClean="0">
                <a:solidFill>
                  <a:schemeClr val="tx1"/>
                </a:solidFill>
                <a:latin typeface="Trebuchet MS (body)"/>
              </a:rPr>
              <a:t>Persons appointed at Senior Management cadre or Functional Heads of Holding/ Subsidiary/ Associate of the Company</a:t>
            </a:r>
          </a:p>
        </p:txBody>
      </p:sp>
    </p:spTree>
    <p:extLst>
      <p:ext uri="{BB962C8B-B14F-4D97-AF65-F5344CB8AC3E}">
        <p14:creationId xmlns:p14="http://schemas.microsoft.com/office/powerpoint/2010/main" xmlns="" val="3942889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57200" y="479323"/>
            <a:ext cx="8001000" cy="707886"/>
          </a:xfrm>
          <a:prstGeom prst="rect">
            <a:avLst/>
          </a:prstGeom>
          <a:noFill/>
        </p:spPr>
        <p:txBody>
          <a:bodyPr wrap="square" rtlCol="0">
            <a:spAutoFit/>
          </a:bodyPr>
          <a:lstStyle/>
          <a:p>
            <a:r>
              <a:rPr lang="en-US" sz="4000" dirty="0" smtClean="0">
                <a:solidFill>
                  <a:schemeClr val="tx1"/>
                </a:solidFill>
                <a:latin typeface="Trebuchet MS" pitchFamily="34" charset="0"/>
              </a:rPr>
              <a:t>Key Definitions </a:t>
            </a:r>
            <a:r>
              <a:rPr lang="en-US" sz="2800" dirty="0" err="1" smtClean="0">
                <a:solidFill>
                  <a:schemeClr val="tx1"/>
                </a:solidFill>
                <a:latin typeface="Trebuchet MS" pitchFamily="34" charset="0"/>
              </a:rPr>
              <a:t>contd</a:t>
            </a:r>
            <a:r>
              <a:rPr lang="en-US" sz="2800" dirty="0" smtClean="0">
                <a:solidFill>
                  <a:schemeClr val="tx1"/>
                </a:solidFill>
                <a:latin typeface="Trebuchet MS" pitchFamily="34" charset="0"/>
              </a:rPr>
              <a:t>…</a:t>
            </a:r>
            <a:endParaRPr lang="en-US" sz="2800" dirty="0">
              <a:latin typeface="Trebuchet MS" pitchFamily="34" charset="0"/>
            </a:endParaRPr>
          </a:p>
        </p:txBody>
      </p:sp>
      <p:sp>
        <p:nvSpPr>
          <p:cNvPr id="7" name="TextBox 6"/>
          <p:cNvSpPr txBox="1"/>
          <p:nvPr/>
        </p:nvSpPr>
        <p:spPr>
          <a:xfrm>
            <a:off x="457200" y="1676400"/>
            <a:ext cx="8001000" cy="3000821"/>
          </a:xfrm>
          <a:prstGeom prst="rect">
            <a:avLst/>
          </a:prstGeom>
          <a:noFill/>
        </p:spPr>
        <p:txBody>
          <a:bodyPr wrap="square" rtlCol="0">
            <a:spAutoFit/>
          </a:bodyPr>
          <a:lstStyle/>
          <a:p>
            <a:pPr marL="285750" indent="-285750">
              <a:lnSpc>
                <a:spcPct val="150000"/>
              </a:lnSpc>
              <a:buFont typeface="Wingdings" pitchFamily="2" charset="2"/>
              <a:buChar char="Ø"/>
            </a:pPr>
            <a:r>
              <a:rPr lang="en-US" b="1" dirty="0" smtClean="0">
                <a:solidFill>
                  <a:schemeClr val="tx1"/>
                </a:solidFill>
                <a:latin typeface="Trebuchet MS (body)"/>
              </a:rPr>
              <a:t>Section 2 (77)</a:t>
            </a:r>
            <a:r>
              <a:rPr lang="en-US" dirty="0" smtClean="0">
                <a:solidFill>
                  <a:schemeClr val="tx1"/>
                </a:solidFill>
                <a:latin typeface="Trebuchet MS (body)"/>
              </a:rPr>
              <a:t> &amp; </a:t>
            </a:r>
            <a:r>
              <a:rPr lang="en-US" b="1" dirty="0" smtClean="0">
                <a:solidFill>
                  <a:schemeClr val="tx1"/>
                </a:solidFill>
                <a:latin typeface="Trebuchet MS (body)"/>
              </a:rPr>
              <a:t>R</a:t>
            </a:r>
            <a:r>
              <a:rPr lang="en-US" b="1" dirty="0" smtClean="0">
                <a:solidFill>
                  <a:srgbClr val="FF0000"/>
                </a:solidFill>
                <a:latin typeface="Trebuchet MS (body)"/>
              </a:rPr>
              <a:t> </a:t>
            </a:r>
            <a:r>
              <a:rPr lang="en-US" b="1" dirty="0" smtClean="0">
                <a:solidFill>
                  <a:schemeClr val="tx1"/>
                </a:solidFill>
                <a:latin typeface="Trebuchet MS (body)"/>
              </a:rPr>
              <a:t>1.4 </a:t>
            </a:r>
            <a:r>
              <a:rPr lang="en-US" dirty="0" smtClean="0">
                <a:solidFill>
                  <a:schemeClr val="tx1"/>
                </a:solidFill>
                <a:latin typeface="Trebuchet MS (body)"/>
              </a:rPr>
              <a:t>“</a:t>
            </a:r>
            <a:r>
              <a:rPr lang="en-US" b="1" dirty="0" smtClean="0">
                <a:solidFill>
                  <a:schemeClr val="tx1"/>
                </a:solidFill>
                <a:latin typeface="Trebuchet MS (body)"/>
              </a:rPr>
              <a:t>relative” </a:t>
            </a:r>
            <a:r>
              <a:rPr lang="en-US" dirty="0" smtClean="0">
                <a:solidFill>
                  <a:schemeClr val="tx1"/>
                </a:solidFill>
                <a:latin typeface="Trebuchet MS (body)"/>
              </a:rPr>
              <a:t>includes sister’s husband</a:t>
            </a:r>
            <a:endParaRPr lang="en-US" b="1" dirty="0" smtClean="0">
              <a:solidFill>
                <a:schemeClr val="tx1"/>
              </a:solidFill>
              <a:latin typeface="Trebuchet MS (body)"/>
            </a:endParaRPr>
          </a:p>
          <a:p>
            <a:pPr marL="285750" indent="-285750">
              <a:lnSpc>
                <a:spcPct val="150000"/>
              </a:lnSpc>
              <a:buFont typeface="Wingdings" pitchFamily="2" charset="2"/>
              <a:buChar char="Ø"/>
            </a:pPr>
            <a:r>
              <a:rPr lang="en-US" b="1" dirty="0" smtClean="0">
                <a:solidFill>
                  <a:schemeClr val="tx1"/>
                </a:solidFill>
                <a:latin typeface="Trebuchet MS (body)"/>
              </a:rPr>
              <a:t>Section 2 (78) “remuneration” </a:t>
            </a:r>
            <a:r>
              <a:rPr lang="en-US" dirty="0" smtClean="0">
                <a:solidFill>
                  <a:schemeClr val="tx1"/>
                </a:solidFill>
                <a:latin typeface="Trebuchet MS (body)"/>
              </a:rPr>
              <a:t>exhaustive definition to cover any money or equivalent given or passed for services rendered. All perquisites under income tax act covered</a:t>
            </a:r>
          </a:p>
          <a:p>
            <a:pPr marL="285750" indent="-285750">
              <a:lnSpc>
                <a:spcPct val="150000"/>
              </a:lnSpc>
              <a:buFont typeface="Wingdings" pitchFamily="2" charset="2"/>
              <a:buChar char="Ø"/>
            </a:pPr>
            <a:r>
              <a:rPr lang="en-US" b="1" dirty="0" smtClean="0">
                <a:solidFill>
                  <a:schemeClr val="tx1"/>
                </a:solidFill>
                <a:latin typeface="Trebuchet MS (body)"/>
              </a:rPr>
              <a:t>Sec 2 (91) “turnover” </a:t>
            </a:r>
            <a:r>
              <a:rPr lang="en-US" dirty="0" smtClean="0">
                <a:solidFill>
                  <a:schemeClr val="tx1"/>
                </a:solidFill>
                <a:latin typeface="Trebuchet MS (body)"/>
              </a:rPr>
              <a:t>means the aggregate value of the realization of amount made from the sale, supply or distribution of goods or on account of services rendered, or both, by the company during a financial year.</a:t>
            </a:r>
          </a:p>
        </p:txBody>
      </p:sp>
    </p:spTree>
    <p:extLst>
      <p:ext uri="{BB962C8B-B14F-4D97-AF65-F5344CB8AC3E}">
        <p14:creationId xmlns:p14="http://schemas.microsoft.com/office/powerpoint/2010/main" xmlns="" val="14524926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59658" y="457200"/>
            <a:ext cx="8001000" cy="707886"/>
          </a:xfrm>
          <a:prstGeom prst="rect">
            <a:avLst/>
          </a:prstGeom>
          <a:noFill/>
        </p:spPr>
        <p:txBody>
          <a:bodyPr wrap="square" rtlCol="0">
            <a:spAutoFit/>
          </a:bodyPr>
          <a:lstStyle/>
          <a:p>
            <a:r>
              <a:rPr lang="en-US" sz="4000" dirty="0" smtClean="0">
                <a:solidFill>
                  <a:schemeClr val="tx1"/>
                </a:solidFill>
                <a:latin typeface="Trebuchet MS" pitchFamily="34" charset="0"/>
              </a:rPr>
              <a:t>Key Definitions </a:t>
            </a:r>
            <a:r>
              <a:rPr lang="en-US" sz="2800" dirty="0" err="1" smtClean="0">
                <a:solidFill>
                  <a:schemeClr val="tx1"/>
                </a:solidFill>
                <a:latin typeface="Trebuchet MS" pitchFamily="34" charset="0"/>
              </a:rPr>
              <a:t>contd</a:t>
            </a:r>
            <a:r>
              <a:rPr lang="en-US" sz="2800" dirty="0" smtClean="0">
                <a:solidFill>
                  <a:schemeClr val="tx1"/>
                </a:solidFill>
                <a:latin typeface="Trebuchet MS" pitchFamily="34" charset="0"/>
              </a:rPr>
              <a:t>…</a:t>
            </a:r>
            <a:endParaRPr lang="en-US" sz="2800" dirty="0">
              <a:latin typeface="Trebuchet MS" pitchFamily="34" charset="0"/>
            </a:endParaRPr>
          </a:p>
        </p:txBody>
      </p:sp>
      <p:sp>
        <p:nvSpPr>
          <p:cNvPr id="6" name="TextBox 5"/>
          <p:cNvSpPr txBox="1"/>
          <p:nvPr/>
        </p:nvSpPr>
        <p:spPr>
          <a:xfrm>
            <a:off x="457200" y="1600200"/>
            <a:ext cx="8001000" cy="3693319"/>
          </a:xfrm>
          <a:prstGeom prst="rect">
            <a:avLst/>
          </a:prstGeom>
          <a:noFill/>
        </p:spPr>
        <p:txBody>
          <a:bodyPr wrap="square" rtlCol="0">
            <a:spAutoFit/>
          </a:bodyPr>
          <a:lstStyle/>
          <a:p>
            <a:pPr marL="285750" indent="-285750">
              <a:buFont typeface="Wingdings" pitchFamily="2" charset="2"/>
              <a:buChar char="Ø"/>
            </a:pPr>
            <a:r>
              <a:rPr lang="en-US" b="1" dirty="0" smtClean="0">
                <a:solidFill>
                  <a:schemeClr val="tx1"/>
                </a:solidFill>
                <a:latin typeface="Trebuchet MS" pitchFamily="34" charset="0"/>
              </a:rPr>
              <a:t>Sec 2 (85) “Small Company” means a Company other than public company -</a:t>
            </a:r>
            <a:endParaRPr lang="en-US" dirty="0" smtClean="0">
              <a:solidFill>
                <a:schemeClr val="tx1"/>
              </a:solidFill>
              <a:latin typeface="Trebuchet MS" pitchFamily="34" charset="0"/>
            </a:endParaRPr>
          </a:p>
          <a:p>
            <a:pPr marL="742950" lvl="1" indent="-285750">
              <a:buFont typeface="Arial" pitchFamily="34" charset="0"/>
              <a:buChar char="•"/>
            </a:pPr>
            <a:r>
              <a:rPr lang="en-US" dirty="0">
                <a:latin typeface="Trebuchet MS (body)"/>
              </a:rPr>
              <a:t>(</a:t>
            </a:r>
            <a:r>
              <a:rPr lang="en-US" i="1" dirty="0">
                <a:latin typeface="Trebuchet MS (body)"/>
              </a:rPr>
              <a:t>i</a:t>
            </a:r>
            <a:r>
              <a:rPr lang="en-US" dirty="0">
                <a:latin typeface="Trebuchet MS (body)"/>
              </a:rPr>
              <a:t>) paid-up share capital of which does not exceed fifty lakh rupees or such higher amount as may be prescribed which shall not be more than five </a:t>
            </a:r>
            <a:r>
              <a:rPr lang="en-US" dirty="0" err="1">
                <a:latin typeface="Trebuchet MS (body)"/>
              </a:rPr>
              <a:t>crore</a:t>
            </a:r>
            <a:r>
              <a:rPr lang="en-US" dirty="0">
                <a:latin typeface="Trebuchet MS (body)"/>
              </a:rPr>
              <a:t> rupees; or</a:t>
            </a:r>
          </a:p>
          <a:p>
            <a:pPr marL="742950" lvl="1" indent="-285750">
              <a:buFont typeface="Arial" pitchFamily="34" charset="0"/>
              <a:buChar char="•"/>
            </a:pPr>
            <a:r>
              <a:rPr lang="en-US" dirty="0">
                <a:latin typeface="Trebuchet MS (body)"/>
              </a:rPr>
              <a:t>(</a:t>
            </a:r>
            <a:r>
              <a:rPr lang="en-US" i="1" dirty="0">
                <a:latin typeface="Trebuchet MS (body)"/>
              </a:rPr>
              <a:t>ii</a:t>
            </a:r>
            <a:r>
              <a:rPr lang="en-US" dirty="0">
                <a:latin typeface="Trebuchet MS (body)"/>
              </a:rPr>
              <a:t>) turnover of which as per its last profit and loss account does not exceed two </a:t>
            </a:r>
            <a:r>
              <a:rPr lang="en-US" dirty="0" err="1">
                <a:latin typeface="Trebuchet MS (body)"/>
              </a:rPr>
              <a:t>crore</a:t>
            </a:r>
            <a:r>
              <a:rPr lang="en-US" dirty="0">
                <a:latin typeface="Trebuchet MS (body)"/>
              </a:rPr>
              <a:t> rupees or such higher amount as may be prescribed which shall not be more than twenty </a:t>
            </a:r>
            <a:r>
              <a:rPr lang="en-US" dirty="0" err="1">
                <a:latin typeface="Trebuchet MS (body)"/>
              </a:rPr>
              <a:t>crore</a:t>
            </a:r>
            <a:r>
              <a:rPr lang="en-US" dirty="0">
                <a:latin typeface="Trebuchet MS (body)"/>
              </a:rPr>
              <a:t> rupees:</a:t>
            </a:r>
          </a:p>
          <a:p>
            <a:r>
              <a:rPr lang="en-US" dirty="0" smtClean="0">
                <a:latin typeface="Trebuchet MS" pitchFamily="34" charset="0"/>
              </a:rPr>
              <a:t>     </a:t>
            </a:r>
            <a:r>
              <a:rPr lang="en-US" sz="2000" dirty="0" smtClean="0">
                <a:solidFill>
                  <a:schemeClr val="tx1"/>
                </a:solidFill>
                <a:latin typeface="Trebuchet MS" pitchFamily="34" charset="0"/>
              </a:rPr>
              <a:t>Provided that nothing in this clause shall apply to—</a:t>
            </a:r>
          </a:p>
          <a:p>
            <a:pPr marL="742950" lvl="1" indent="-285750">
              <a:buFont typeface="Arial" pitchFamily="34" charset="0"/>
              <a:buChar char="•"/>
            </a:pPr>
            <a:r>
              <a:rPr lang="en-US" dirty="0">
                <a:latin typeface="Trebuchet MS (body)"/>
              </a:rPr>
              <a:t>(</a:t>
            </a:r>
            <a:r>
              <a:rPr lang="en-US" i="1" dirty="0">
                <a:latin typeface="Trebuchet MS (body)"/>
              </a:rPr>
              <a:t>A</a:t>
            </a:r>
            <a:r>
              <a:rPr lang="en-US" dirty="0">
                <a:latin typeface="Trebuchet MS (body)"/>
              </a:rPr>
              <a:t>) a holding company or a subsidiary company;</a:t>
            </a:r>
          </a:p>
          <a:p>
            <a:pPr marL="742950" lvl="1" indent="-285750">
              <a:buFont typeface="Arial" pitchFamily="34" charset="0"/>
              <a:buChar char="•"/>
            </a:pPr>
            <a:r>
              <a:rPr lang="en-US" dirty="0">
                <a:latin typeface="Trebuchet MS (body)"/>
              </a:rPr>
              <a:t>(</a:t>
            </a:r>
            <a:r>
              <a:rPr lang="en-US" i="1" dirty="0">
                <a:latin typeface="Trebuchet MS (body)"/>
              </a:rPr>
              <a:t>B</a:t>
            </a:r>
            <a:r>
              <a:rPr lang="en-US" dirty="0">
                <a:latin typeface="Trebuchet MS (body)"/>
              </a:rPr>
              <a:t>) a charitable purpose company</a:t>
            </a:r>
          </a:p>
          <a:p>
            <a:pPr marL="742950" lvl="1" indent="-285750">
              <a:buFont typeface="Arial" pitchFamily="34" charset="0"/>
              <a:buChar char="•"/>
            </a:pPr>
            <a:r>
              <a:rPr lang="en-US" dirty="0">
                <a:latin typeface="Trebuchet MS (body)"/>
              </a:rPr>
              <a:t>(</a:t>
            </a:r>
            <a:r>
              <a:rPr lang="en-US" i="1" dirty="0">
                <a:latin typeface="Trebuchet MS (body)"/>
              </a:rPr>
              <a:t>C</a:t>
            </a:r>
            <a:r>
              <a:rPr lang="en-US" dirty="0">
                <a:latin typeface="Trebuchet MS (body)"/>
              </a:rPr>
              <a:t>) a company or body corporate governed by any special Act;</a:t>
            </a:r>
          </a:p>
          <a:p>
            <a:pPr marL="285750" indent="-285750">
              <a:buFont typeface="Wingdings" pitchFamily="2" charset="2"/>
              <a:buChar char="Ø"/>
            </a:pPr>
            <a:endParaRPr lang="en-US" dirty="0">
              <a:latin typeface="Trebuchet MS (body)"/>
            </a:endParaRPr>
          </a:p>
        </p:txBody>
      </p:sp>
    </p:spTree>
    <p:extLst>
      <p:ext uri="{BB962C8B-B14F-4D97-AF65-F5344CB8AC3E}">
        <p14:creationId xmlns:p14="http://schemas.microsoft.com/office/powerpoint/2010/main" xmlns="" val="1933036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393290" y="481781"/>
            <a:ext cx="8229600" cy="707886"/>
          </a:xfrm>
          <a:prstGeom prst="rect">
            <a:avLst/>
          </a:prstGeom>
          <a:noFill/>
        </p:spPr>
        <p:txBody>
          <a:bodyPr wrap="square" rtlCol="0">
            <a:spAutoFit/>
          </a:bodyPr>
          <a:lstStyle/>
          <a:p>
            <a:r>
              <a:rPr lang="en-US" sz="4000" dirty="0" smtClean="0">
                <a:solidFill>
                  <a:schemeClr val="tx1"/>
                </a:solidFill>
                <a:latin typeface="Trebuchet MS" pitchFamily="34" charset="0"/>
              </a:rPr>
              <a:t>Incorporation &amp; incidental matters</a:t>
            </a:r>
            <a:endParaRPr lang="en-US" sz="4000" dirty="0">
              <a:latin typeface="Trebuchet MS" pitchFamily="34" charset="0"/>
            </a:endParaRPr>
          </a:p>
        </p:txBody>
      </p:sp>
      <p:sp>
        <p:nvSpPr>
          <p:cNvPr id="6" name="TextBox 5"/>
          <p:cNvSpPr txBox="1"/>
          <p:nvPr/>
        </p:nvSpPr>
        <p:spPr>
          <a:xfrm>
            <a:off x="393290" y="1600200"/>
            <a:ext cx="8064910" cy="3693319"/>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15 types would be available by inclusion of One Person Company (OPC)</a:t>
            </a:r>
          </a:p>
          <a:p>
            <a:pPr marL="285750" indent="-285750">
              <a:buFont typeface="Wingdings" pitchFamily="2" charset="2"/>
              <a:buChar char="Ø"/>
            </a:pPr>
            <a:r>
              <a:rPr lang="en-US" dirty="0" smtClean="0">
                <a:solidFill>
                  <a:schemeClr val="tx1"/>
                </a:solidFill>
                <a:latin typeface="Trebuchet MS (body)"/>
              </a:rPr>
              <a:t>Subscribers have to provide their details and proofs </a:t>
            </a:r>
          </a:p>
          <a:p>
            <a:pPr marL="285750" indent="-285750">
              <a:buFont typeface="Wingdings" pitchFamily="2" charset="2"/>
              <a:buChar char="Ø"/>
            </a:pPr>
            <a:r>
              <a:rPr lang="en-US" dirty="0" smtClean="0">
                <a:solidFill>
                  <a:schemeClr val="tx1"/>
                </a:solidFill>
                <a:latin typeface="Trebuchet MS (body)"/>
              </a:rPr>
              <a:t>Subscribers &amp; first directors have to provide affidavit about their personal conduct &amp; about documents filed (S 7(1)(c) )</a:t>
            </a:r>
          </a:p>
          <a:p>
            <a:pPr marL="285750" indent="-285750">
              <a:buFont typeface="Wingdings" pitchFamily="2" charset="2"/>
              <a:buChar char="Ø"/>
            </a:pPr>
            <a:r>
              <a:rPr lang="en-US" dirty="0" smtClean="0">
                <a:solidFill>
                  <a:schemeClr val="tx1"/>
                </a:solidFill>
                <a:latin typeface="Trebuchet MS (body)"/>
              </a:rPr>
              <a:t>LLP as subscriber – different partners to sign MOA &amp; AOA (R 2.9)</a:t>
            </a:r>
          </a:p>
          <a:p>
            <a:pPr marL="285750" lvl="0" indent="-285750">
              <a:buFont typeface="Wingdings" pitchFamily="2" charset="2"/>
              <a:buChar char="Ø"/>
            </a:pPr>
            <a:r>
              <a:rPr lang="en-US" dirty="0" smtClean="0">
                <a:solidFill>
                  <a:schemeClr val="tx1"/>
                </a:solidFill>
                <a:latin typeface="Trebuchet MS (body)"/>
              </a:rPr>
              <a:t>Every Company is required to commence the business within 180 days &amp; to file declaration with the Registrar. (S 11)</a:t>
            </a:r>
          </a:p>
          <a:p>
            <a:pPr marL="285750" indent="-285750">
              <a:buFont typeface="Wingdings" pitchFamily="2" charset="2"/>
              <a:buChar char="Ø"/>
            </a:pPr>
            <a:r>
              <a:rPr lang="en-US" dirty="0" smtClean="0">
                <a:solidFill>
                  <a:schemeClr val="tx1"/>
                </a:solidFill>
                <a:latin typeface="Trebuchet MS (body)"/>
              </a:rPr>
              <a:t>Every company has to file a Registered Office address within 15 days after incorporation (S 12) </a:t>
            </a:r>
          </a:p>
          <a:p>
            <a:pPr marL="285750" indent="-285750">
              <a:buFont typeface="Wingdings" pitchFamily="2" charset="2"/>
              <a:buChar char="Ø"/>
            </a:pPr>
            <a:r>
              <a:rPr lang="en-US" dirty="0" smtClean="0">
                <a:solidFill>
                  <a:schemeClr val="tx1"/>
                </a:solidFill>
                <a:latin typeface="Trebuchet MS (body)"/>
              </a:rPr>
              <a:t>No other objects in MOA. (S. 4(c) )</a:t>
            </a:r>
          </a:p>
          <a:p>
            <a:pPr marL="285750" indent="-285750">
              <a:buFont typeface="Wingdings" pitchFamily="2" charset="2"/>
              <a:buChar char="Ø"/>
            </a:pPr>
            <a:r>
              <a:rPr lang="en-US" dirty="0" smtClean="0">
                <a:solidFill>
                  <a:schemeClr val="tx1"/>
                </a:solidFill>
                <a:latin typeface="Trebuchet MS (body)"/>
              </a:rPr>
              <a:t>MOA  &amp; AOA should be in formats prescribed in Schedule I </a:t>
            </a:r>
          </a:p>
          <a:p>
            <a:pPr marL="285750" indent="-285750">
              <a:buFont typeface="Wingdings" pitchFamily="2" charset="2"/>
              <a:buChar char="Ø"/>
            </a:pPr>
            <a:r>
              <a:rPr lang="en-US" dirty="0" smtClean="0">
                <a:solidFill>
                  <a:schemeClr val="tx1"/>
                </a:solidFill>
                <a:latin typeface="Trebuchet MS (body)"/>
              </a:rPr>
              <a:t>Creation of own articles &amp; filing of it is mandatory S 5 (1) &amp; 7 (1) </a:t>
            </a:r>
          </a:p>
          <a:p>
            <a:pPr marL="285750" indent="-285750">
              <a:buFont typeface="Wingdings" pitchFamily="2" charset="2"/>
              <a:buChar char="Ø"/>
            </a:pPr>
            <a:endParaRPr lang="en-US" dirty="0">
              <a:latin typeface="Trebuchet MS (body)"/>
            </a:endParaRPr>
          </a:p>
        </p:txBody>
      </p:sp>
    </p:spTree>
    <p:extLst>
      <p:ext uri="{BB962C8B-B14F-4D97-AF65-F5344CB8AC3E}">
        <p14:creationId xmlns:p14="http://schemas.microsoft.com/office/powerpoint/2010/main" xmlns="" val="3592543993"/>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57200" y="457200"/>
            <a:ext cx="8001000" cy="707886"/>
          </a:xfrm>
          <a:prstGeom prst="rect">
            <a:avLst/>
          </a:prstGeom>
          <a:noFill/>
        </p:spPr>
        <p:txBody>
          <a:bodyPr wrap="square" rtlCol="0">
            <a:spAutoFit/>
          </a:bodyPr>
          <a:lstStyle/>
          <a:p>
            <a:r>
              <a:rPr lang="en-US" sz="4000" dirty="0" smtClean="0">
                <a:solidFill>
                  <a:schemeClr val="tx1"/>
                </a:solidFill>
                <a:latin typeface="Trebuchet MS" pitchFamily="34" charset="0"/>
              </a:rPr>
              <a:t>Deposits &amp; Loans</a:t>
            </a:r>
            <a:endParaRPr lang="en-US" sz="4000" dirty="0">
              <a:latin typeface="Trebuchet MS" pitchFamily="34" charset="0"/>
            </a:endParaRPr>
          </a:p>
        </p:txBody>
      </p:sp>
      <p:sp>
        <p:nvSpPr>
          <p:cNvPr id="6" name="TextBox 5"/>
          <p:cNvSpPr txBox="1"/>
          <p:nvPr/>
        </p:nvSpPr>
        <p:spPr>
          <a:xfrm>
            <a:off x="457200" y="1600200"/>
            <a:ext cx="8001000" cy="4524315"/>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Invitation and Acceptance of deposits from public is allowed only to NBFC Companies, notified companies and public companies having specified net worth after following the invitation process. (S 73)</a:t>
            </a:r>
          </a:p>
          <a:p>
            <a:pPr marL="285750" indent="-285750">
              <a:buFont typeface="Wingdings" pitchFamily="2" charset="2"/>
              <a:buChar char="Ø"/>
            </a:pPr>
            <a:r>
              <a:rPr lang="en-US" dirty="0" smtClean="0">
                <a:solidFill>
                  <a:schemeClr val="tx1"/>
                </a:solidFill>
                <a:latin typeface="Trebuchet MS (body)"/>
              </a:rPr>
              <a:t>Credit rating is mandatory for inviting public deposits. ( S 76)</a:t>
            </a:r>
          </a:p>
          <a:p>
            <a:pPr marL="285750" indent="-285750">
              <a:buFont typeface="Wingdings" pitchFamily="2" charset="2"/>
              <a:buChar char="Ø"/>
            </a:pPr>
            <a:r>
              <a:rPr lang="en-US" dirty="0" smtClean="0">
                <a:solidFill>
                  <a:schemeClr val="tx1"/>
                </a:solidFill>
                <a:latin typeface="Trebuchet MS (body)"/>
              </a:rPr>
              <a:t>Draft rules provides for eligibility conditions for company to accept pubic deposits</a:t>
            </a:r>
          </a:p>
          <a:p>
            <a:pPr marL="285750" indent="-285750">
              <a:buFont typeface="Wingdings" pitchFamily="2" charset="2"/>
              <a:buChar char="Ø"/>
            </a:pPr>
            <a:r>
              <a:rPr lang="en-US" dirty="0" smtClean="0">
                <a:solidFill>
                  <a:schemeClr val="tx1"/>
                </a:solidFill>
                <a:latin typeface="Trebuchet MS (body)"/>
              </a:rPr>
              <a:t>Mandatory provision for deposit insurance before public acceptance. Each depositor to get protection </a:t>
            </a:r>
            <a:r>
              <a:rPr lang="en-US" dirty="0" err="1" smtClean="0">
                <a:solidFill>
                  <a:schemeClr val="tx1"/>
                </a:solidFill>
                <a:latin typeface="Trebuchet MS (body)"/>
              </a:rPr>
              <a:t>upto</a:t>
            </a:r>
            <a:r>
              <a:rPr lang="en-US" dirty="0" smtClean="0">
                <a:solidFill>
                  <a:schemeClr val="tx1"/>
                </a:solidFill>
                <a:latin typeface="Trebuchet MS (body)"/>
              </a:rPr>
              <a:t> </a:t>
            </a:r>
            <a:r>
              <a:rPr lang="en-US" dirty="0" err="1" smtClean="0">
                <a:solidFill>
                  <a:schemeClr val="tx1"/>
                </a:solidFill>
                <a:latin typeface="Trebuchet MS (body)"/>
              </a:rPr>
              <a:t>Rs</a:t>
            </a:r>
            <a:r>
              <a:rPr lang="en-US" dirty="0" smtClean="0">
                <a:solidFill>
                  <a:schemeClr val="tx1"/>
                </a:solidFill>
                <a:latin typeface="Trebuchet MS (body)"/>
              </a:rPr>
              <a:t> 20,000/- for principal &amp; interest </a:t>
            </a:r>
          </a:p>
          <a:p>
            <a:pPr marL="285750" indent="-285750">
              <a:buFont typeface="Wingdings" pitchFamily="2" charset="2"/>
              <a:buChar char="Ø"/>
            </a:pPr>
            <a:r>
              <a:rPr lang="en-US" dirty="0" smtClean="0">
                <a:solidFill>
                  <a:schemeClr val="tx1"/>
                </a:solidFill>
                <a:latin typeface="Trebuchet MS (body)"/>
              </a:rPr>
              <a:t>Companies other than covered above shall invite, accept or renew deposit from its members only by passing special resolution in the general meeting and fulfilling the specified conditions like issuance of circular, maintenance of liquid assets upto15%, repayment as per scheme.</a:t>
            </a:r>
          </a:p>
          <a:p>
            <a:pPr marL="285750" indent="-285750">
              <a:buFont typeface="Wingdings" pitchFamily="2" charset="2"/>
              <a:buChar char="Ø"/>
            </a:pPr>
            <a:r>
              <a:rPr lang="en-US" dirty="0" smtClean="0">
                <a:solidFill>
                  <a:schemeClr val="tx1"/>
                </a:solidFill>
                <a:latin typeface="Trebuchet MS (body)"/>
              </a:rPr>
              <a:t>Deposit can be secured or unsecured. If secured then charge is to be created on assets of the company</a:t>
            </a:r>
          </a:p>
          <a:p>
            <a:pPr marL="285750" indent="-285750">
              <a:buFont typeface="Wingdings" pitchFamily="2" charset="2"/>
              <a:buChar char="Ø"/>
            </a:pPr>
            <a:r>
              <a:rPr lang="en-US" dirty="0" smtClean="0">
                <a:solidFill>
                  <a:schemeClr val="tx1"/>
                </a:solidFill>
                <a:latin typeface="Trebuchet MS (body)"/>
              </a:rPr>
              <a:t>After commencement of the Act details of all existing deposits to be informed to Registrar within 3 months and to be repaid within 1 year</a:t>
            </a:r>
          </a:p>
        </p:txBody>
      </p:sp>
    </p:spTree>
    <p:extLst>
      <p:ext uri="{BB962C8B-B14F-4D97-AF65-F5344CB8AC3E}">
        <p14:creationId xmlns:p14="http://schemas.microsoft.com/office/powerpoint/2010/main" xmlns="" val="1234808099"/>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5" y="475957"/>
            <a:ext cx="8506265" cy="707886"/>
          </a:xfrm>
          <a:prstGeom prst="rect">
            <a:avLst/>
          </a:prstGeom>
          <a:noFill/>
        </p:spPr>
        <p:txBody>
          <a:bodyPr wrap="square" rtlCol="0">
            <a:spAutoFit/>
          </a:bodyPr>
          <a:lstStyle/>
          <a:p>
            <a:r>
              <a:rPr lang="en-US" sz="4000" dirty="0" smtClean="0">
                <a:solidFill>
                  <a:schemeClr val="tx1"/>
                </a:solidFill>
              </a:rPr>
              <a:t>Deposits &amp; Loans</a:t>
            </a:r>
            <a:endParaRPr lang="en-US" sz="4000" dirty="0">
              <a:latin typeface="Trebuchet MS" pitchFamily="34" charset="0"/>
            </a:endParaRPr>
          </a:p>
        </p:txBody>
      </p:sp>
      <p:sp>
        <p:nvSpPr>
          <p:cNvPr id="6" name="TextBox 5"/>
          <p:cNvSpPr txBox="1"/>
          <p:nvPr/>
        </p:nvSpPr>
        <p:spPr>
          <a:xfrm>
            <a:off x="457200" y="1600200"/>
            <a:ext cx="8001000" cy="3693319"/>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Draft Acceptance of Deposit Rules provides definition of Deposit which excludes acceptance of money from by private company from directors. </a:t>
            </a:r>
          </a:p>
          <a:p>
            <a:pPr marL="285750" indent="-285750">
              <a:buFont typeface="Wingdings" pitchFamily="2" charset="2"/>
              <a:buChar char="Ø"/>
            </a:pPr>
            <a:r>
              <a:rPr lang="en-US" dirty="0" smtClean="0">
                <a:latin typeface="Trebuchet MS (body)"/>
              </a:rPr>
              <a:t>All monies received will be considered as Deposit unless specifically exempted.</a:t>
            </a:r>
          </a:p>
          <a:p>
            <a:pPr marL="285750" indent="-285750">
              <a:buFont typeface="Wingdings" pitchFamily="2" charset="2"/>
              <a:buChar char="Ø"/>
            </a:pPr>
            <a:r>
              <a:rPr lang="en-US" dirty="0" smtClean="0">
                <a:latin typeface="Trebuchet MS (body)"/>
              </a:rPr>
              <a:t>Stringent penalties for violation of this Section.</a:t>
            </a:r>
          </a:p>
          <a:p>
            <a:pPr marL="285750" indent="-285750">
              <a:buFont typeface="Wingdings" pitchFamily="2" charset="2"/>
              <a:buChar char="Ø"/>
            </a:pPr>
            <a:r>
              <a:rPr lang="en-US" dirty="0" smtClean="0">
                <a:latin typeface="Trebuchet MS (body)"/>
              </a:rPr>
              <a:t>Eligible Company to accept deposits – 76(1)</a:t>
            </a:r>
          </a:p>
          <a:p>
            <a:pPr marL="742950" lvl="1" indent="-285750">
              <a:buFont typeface="Wingdings" pitchFamily="2" charset="2"/>
              <a:buChar char="Ø"/>
            </a:pPr>
            <a:r>
              <a:rPr lang="en-US" dirty="0" smtClean="0">
                <a:latin typeface="Trebuchet MS (body)"/>
              </a:rPr>
              <a:t>Public Company</a:t>
            </a:r>
          </a:p>
          <a:p>
            <a:pPr marL="742950" lvl="1" indent="-285750">
              <a:buFont typeface="Wingdings" pitchFamily="2" charset="2"/>
              <a:buChar char="Ø"/>
            </a:pPr>
            <a:r>
              <a:rPr lang="en-US" dirty="0" smtClean="0">
                <a:latin typeface="Trebuchet MS (body)"/>
              </a:rPr>
              <a:t>Net worth of Rs.100 crore or more</a:t>
            </a:r>
          </a:p>
          <a:p>
            <a:pPr marL="742950" lvl="1" indent="-285750">
              <a:buFont typeface="Wingdings" pitchFamily="2" charset="2"/>
              <a:buChar char="Ø"/>
            </a:pPr>
            <a:r>
              <a:rPr lang="en-US" dirty="0" smtClean="0">
                <a:latin typeface="Trebuchet MS (body)"/>
              </a:rPr>
              <a:t>Turnover of Rs.500 crore or more</a:t>
            </a:r>
          </a:p>
          <a:p>
            <a:pPr marL="742950" lvl="1" indent="-285750">
              <a:buFont typeface="Wingdings" pitchFamily="2" charset="2"/>
              <a:buChar char="Ø"/>
            </a:pPr>
            <a:r>
              <a:rPr lang="en-US" dirty="0" smtClean="0">
                <a:latin typeface="Trebuchet MS (body)"/>
              </a:rPr>
              <a:t>Special Resolution of General Body – Prior Consent</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endParaRPr lang="en-US" dirty="0">
              <a:latin typeface="Trebuchet MS (body)"/>
            </a:endParaRPr>
          </a:p>
        </p:txBody>
      </p:sp>
    </p:spTree>
    <p:extLst>
      <p:ext uri="{BB962C8B-B14F-4D97-AF65-F5344CB8AC3E}">
        <p14:creationId xmlns:p14="http://schemas.microsoft.com/office/powerpoint/2010/main" xmlns="" val="17210502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5" y="475957"/>
            <a:ext cx="8506265" cy="707886"/>
          </a:xfrm>
          <a:prstGeom prst="rect">
            <a:avLst/>
          </a:prstGeom>
          <a:noFill/>
        </p:spPr>
        <p:txBody>
          <a:bodyPr wrap="square" rtlCol="0">
            <a:spAutoFit/>
          </a:bodyPr>
          <a:lstStyle/>
          <a:p>
            <a:r>
              <a:rPr lang="en-US" sz="4000" dirty="0" smtClean="0">
                <a:solidFill>
                  <a:schemeClr val="tx1"/>
                </a:solidFill>
              </a:rPr>
              <a:t>Deposits &amp; Loans  - Certain exemptions</a:t>
            </a:r>
            <a:endParaRPr lang="en-US" sz="4000" dirty="0">
              <a:latin typeface="Trebuchet MS" pitchFamily="34" charset="0"/>
            </a:endParaRPr>
          </a:p>
        </p:txBody>
      </p:sp>
      <p:sp>
        <p:nvSpPr>
          <p:cNvPr id="6" name="TextBox 5"/>
          <p:cNvSpPr txBox="1"/>
          <p:nvPr/>
        </p:nvSpPr>
        <p:spPr>
          <a:xfrm>
            <a:off x="457200" y="1219200"/>
            <a:ext cx="8001000" cy="5632311"/>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ICD or Commercial Paper</a:t>
            </a:r>
          </a:p>
          <a:p>
            <a:pPr marL="285750" indent="-285750">
              <a:buFont typeface="Wingdings" pitchFamily="2" charset="2"/>
              <a:buChar char="Ø"/>
            </a:pPr>
            <a:r>
              <a:rPr lang="en-US" dirty="0" smtClean="0">
                <a:latin typeface="Trebuchet MS (body)"/>
              </a:rPr>
              <a:t>Loans from Bank, financial institution</a:t>
            </a:r>
          </a:p>
          <a:p>
            <a:pPr marL="285750" indent="-285750">
              <a:buFont typeface="Wingdings" pitchFamily="2" charset="2"/>
              <a:buChar char="Ø"/>
            </a:pPr>
            <a:r>
              <a:rPr lang="en-US" dirty="0" smtClean="0">
                <a:solidFill>
                  <a:schemeClr val="tx1"/>
                </a:solidFill>
                <a:latin typeface="Trebuchet MS (body)"/>
              </a:rPr>
              <a:t>Amounts received from Government </a:t>
            </a:r>
          </a:p>
          <a:p>
            <a:pPr marL="285750" indent="-285750">
              <a:buFont typeface="Wingdings" pitchFamily="2" charset="2"/>
              <a:buChar char="Ø"/>
            </a:pPr>
            <a:r>
              <a:rPr lang="en-US" dirty="0" smtClean="0">
                <a:latin typeface="Trebuchet MS (body)"/>
              </a:rPr>
              <a:t>Amounts received from abroad as per FEMA provisions</a:t>
            </a:r>
          </a:p>
          <a:p>
            <a:pPr marL="285750" indent="-285750">
              <a:buFont typeface="Wingdings" pitchFamily="2" charset="2"/>
              <a:buChar char="Ø"/>
            </a:pPr>
            <a:r>
              <a:rPr lang="en-US" dirty="0" smtClean="0">
                <a:latin typeface="Trebuchet MS (body)"/>
              </a:rPr>
              <a:t>From Director provided it is not from a borrowed source</a:t>
            </a:r>
          </a:p>
          <a:p>
            <a:pPr marL="285750" indent="-285750">
              <a:buFont typeface="Wingdings" pitchFamily="2" charset="2"/>
              <a:buChar char="Ø"/>
            </a:pPr>
            <a:r>
              <a:rPr lang="en-US" dirty="0" smtClean="0">
                <a:latin typeface="Trebuchet MS (body)"/>
              </a:rPr>
              <a:t>Security Deposit from any customer or supplier as business arrangement</a:t>
            </a:r>
          </a:p>
          <a:p>
            <a:pPr marL="285750" indent="-285750">
              <a:buFont typeface="Wingdings" pitchFamily="2" charset="2"/>
              <a:buChar char="Ø"/>
            </a:pPr>
            <a:r>
              <a:rPr lang="en-US" dirty="0" smtClean="0">
                <a:solidFill>
                  <a:schemeClr val="tx1"/>
                </a:solidFill>
                <a:latin typeface="Trebuchet MS (body)"/>
              </a:rPr>
              <a:t>Share application money to be converted into shares within 60 days or to be refunded within next 15 days. Adjustment of advance within anything else will not be treated as refund</a:t>
            </a:r>
          </a:p>
          <a:p>
            <a:pPr marL="285750" indent="-285750">
              <a:buFont typeface="Wingdings" pitchFamily="2" charset="2"/>
              <a:buChar char="Ø"/>
            </a:pPr>
            <a:r>
              <a:rPr lang="en-US" dirty="0" smtClean="0">
                <a:solidFill>
                  <a:schemeClr val="tx1"/>
                </a:solidFill>
                <a:latin typeface="Trebuchet MS (body)"/>
              </a:rPr>
              <a:t>Security Deposit from employee </a:t>
            </a:r>
            <a:r>
              <a:rPr lang="en-US" dirty="0" err="1" smtClean="0">
                <a:solidFill>
                  <a:schemeClr val="tx1"/>
                </a:solidFill>
                <a:latin typeface="Trebuchet MS (body)"/>
              </a:rPr>
              <a:t>upto</a:t>
            </a:r>
            <a:r>
              <a:rPr lang="en-US" dirty="0" smtClean="0">
                <a:solidFill>
                  <a:schemeClr val="tx1"/>
                </a:solidFill>
                <a:latin typeface="Trebuchet MS (body)"/>
              </a:rPr>
              <a:t> an amount of his annual salary. </a:t>
            </a:r>
          </a:p>
          <a:p>
            <a:pPr marL="285750" indent="-285750">
              <a:buFont typeface="Wingdings" pitchFamily="2" charset="2"/>
              <a:buChar char="Ø"/>
            </a:pPr>
            <a:r>
              <a:rPr lang="en-US" dirty="0" smtClean="0">
                <a:solidFill>
                  <a:schemeClr val="tx1"/>
                </a:solidFill>
                <a:latin typeface="Trebuchet MS (body)"/>
              </a:rPr>
              <a:t>Business advance </a:t>
            </a:r>
            <a:r>
              <a:rPr lang="en-US" dirty="0" err="1" smtClean="0">
                <a:solidFill>
                  <a:schemeClr val="tx1"/>
                </a:solidFill>
                <a:latin typeface="Trebuchet MS (body)"/>
              </a:rPr>
              <a:t>upto</a:t>
            </a:r>
            <a:r>
              <a:rPr lang="en-US" dirty="0" smtClean="0">
                <a:solidFill>
                  <a:schemeClr val="tx1"/>
                </a:solidFill>
                <a:latin typeface="Trebuchet MS (body)"/>
              </a:rPr>
              <a:t> </a:t>
            </a:r>
            <a:r>
              <a:rPr lang="en-US" dirty="0" smtClean="0">
                <a:latin typeface="Trebuchet MS (body)"/>
              </a:rPr>
              <a:t>365</a:t>
            </a:r>
            <a:r>
              <a:rPr lang="en-US" dirty="0" smtClean="0">
                <a:solidFill>
                  <a:schemeClr val="tx1"/>
                </a:solidFill>
                <a:latin typeface="Trebuchet MS (body)"/>
              </a:rPr>
              <a:t> days &amp; for long term projects or for registered property agreement is exempted</a:t>
            </a:r>
          </a:p>
          <a:p>
            <a:pPr marL="285750" indent="-285750">
              <a:buFont typeface="Wingdings" pitchFamily="2" charset="2"/>
              <a:buChar char="Ø"/>
            </a:pPr>
            <a:r>
              <a:rPr lang="en-US" dirty="0" smtClean="0">
                <a:latin typeface="Trebuchet MS (body)"/>
              </a:rPr>
              <a:t>Advance against property against any contract or agreement</a:t>
            </a: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Amount raised by Bond or debentures is exempted if it is secured by 1</a:t>
            </a:r>
            <a:r>
              <a:rPr lang="en-US" baseline="30000" dirty="0" smtClean="0">
                <a:solidFill>
                  <a:schemeClr val="tx1"/>
                </a:solidFill>
                <a:latin typeface="Trebuchet MS (body)"/>
              </a:rPr>
              <a:t>st</a:t>
            </a:r>
            <a:r>
              <a:rPr lang="en-US" dirty="0" smtClean="0">
                <a:solidFill>
                  <a:schemeClr val="tx1"/>
                </a:solidFill>
                <a:latin typeface="Trebuchet MS (body)"/>
              </a:rPr>
              <a:t> charge on assets of the company </a:t>
            </a:r>
            <a:r>
              <a:rPr lang="en-US" dirty="0" err="1" smtClean="0">
                <a:solidFill>
                  <a:schemeClr val="tx1"/>
                </a:solidFill>
                <a:latin typeface="Trebuchet MS (body)"/>
              </a:rPr>
              <a:t>upto</a:t>
            </a:r>
            <a:r>
              <a:rPr lang="en-US" dirty="0" smtClean="0">
                <a:solidFill>
                  <a:schemeClr val="tx1"/>
                </a:solidFill>
                <a:latin typeface="Trebuchet MS (body)"/>
              </a:rPr>
              <a:t> market value of assets or compulsorily convertible into shares within 5 years</a:t>
            </a:r>
          </a:p>
          <a:p>
            <a:pPr marL="285750" indent="-285750">
              <a:buFont typeface="Wingdings" pitchFamily="2" charset="2"/>
              <a:buChar char="Ø"/>
            </a:pPr>
            <a:r>
              <a:rPr lang="en-US" dirty="0" smtClean="0">
                <a:solidFill>
                  <a:schemeClr val="tx1"/>
                </a:solidFill>
                <a:latin typeface="Trebuchet MS (body)"/>
              </a:rPr>
              <a:t>Amount received with a promise to give returns in cash or kind. Return provided over and above the amount actually paid will be a deposit</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endParaRPr lang="en-US" dirty="0">
              <a:latin typeface="Trebuchet MS (body)"/>
            </a:endParaRPr>
          </a:p>
        </p:txBody>
      </p:sp>
    </p:spTree>
    <p:extLst>
      <p:ext uri="{BB962C8B-B14F-4D97-AF65-F5344CB8AC3E}">
        <p14:creationId xmlns:p14="http://schemas.microsoft.com/office/powerpoint/2010/main" xmlns="" val="17210502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506438" y="475957"/>
            <a:ext cx="8353864" cy="707886"/>
          </a:xfrm>
          <a:prstGeom prst="rect">
            <a:avLst/>
          </a:prstGeom>
          <a:noFill/>
        </p:spPr>
        <p:txBody>
          <a:bodyPr wrap="square" rtlCol="0">
            <a:spAutoFit/>
          </a:bodyPr>
          <a:lstStyle/>
          <a:p>
            <a:r>
              <a:rPr lang="en-GB" sz="4000" dirty="0" smtClean="0">
                <a:solidFill>
                  <a:schemeClr val="tx1"/>
                </a:solidFill>
                <a:latin typeface="Trebuchet MS" pitchFamily="34" charset="0"/>
              </a:rPr>
              <a:t>Related Party Transactions Sec. 188</a:t>
            </a:r>
            <a:endParaRPr lang="en-US" sz="4000" dirty="0">
              <a:latin typeface="Trebuchet MS" pitchFamily="34" charset="0"/>
            </a:endParaRPr>
          </a:p>
        </p:txBody>
      </p:sp>
      <p:sp>
        <p:nvSpPr>
          <p:cNvPr id="6" name="TextBox 5"/>
          <p:cNvSpPr txBox="1"/>
          <p:nvPr/>
        </p:nvSpPr>
        <p:spPr>
          <a:xfrm>
            <a:off x="485335" y="1685664"/>
            <a:ext cx="8201463" cy="4801314"/>
          </a:xfrm>
          <a:prstGeom prst="rect">
            <a:avLst/>
          </a:prstGeom>
          <a:noFill/>
        </p:spPr>
        <p:txBody>
          <a:bodyPr wrap="square" rtlCol="0">
            <a:spAutoFit/>
          </a:bodyPr>
          <a:lstStyle/>
          <a:p>
            <a:pPr marL="285750" indent="-285750">
              <a:buFont typeface="Wingdings" pitchFamily="2" charset="2"/>
              <a:buChar char="Ø"/>
            </a:pPr>
            <a:r>
              <a:rPr lang="en-US" dirty="0" smtClean="0">
                <a:latin typeface="Trebuchet MS (body)"/>
              </a:rPr>
              <a:t>Scope of Related Party Transactions extended. Government approval dispensed with (Sec 188 &amp; R 12.13. &amp; 12.14)</a:t>
            </a:r>
            <a:endParaRPr lang="en-GB" dirty="0" smtClean="0">
              <a:latin typeface="Trebuchet MS (body)"/>
            </a:endParaRPr>
          </a:p>
          <a:p>
            <a:pPr marL="285750" indent="-285750">
              <a:buFont typeface="Wingdings" pitchFamily="2" charset="2"/>
              <a:buChar char="Ø"/>
            </a:pPr>
            <a:r>
              <a:rPr lang="en-GB" dirty="0" smtClean="0">
                <a:latin typeface="Trebuchet MS (body)"/>
              </a:rPr>
              <a:t>Board Approval is required for entering any transactions with related parties as defined in Section 2(76), No monetary Exemption </a:t>
            </a:r>
          </a:p>
          <a:p>
            <a:pPr marL="285750" indent="-285750">
              <a:buFont typeface="Wingdings" pitchFamily="2" charset="2"/>
              <a:buChar char="Ø"/>
            </a:pPr>
            <a:r>
              <a:rPr lang="en-GB" dirty="0" smtClean="0">
                <a:latin typeface="Trebuchet MS (body)"/>
              </a:rPr>
              <a:t>Consent of the Board at a meeting is required where the Director interested is not present during the discussion </a:t>
            </a:r>
          </a:p>
          <a:p>
            <a:pPr marL="285750" indent="-285750">
              <a:buFont typeface="Wingdings" pitchFamily="2" charset="2"/>
              <a:buChar char="Ø"/>
            </a:pPr>
            <a:r>
              <a:rPr lang="en-GB" dirty="0" smtClean="0">
                <a:latin typeface="Trebuchet MS (body)"/>
              </a:rPr>
              <a:t>For companies having paid-up capital 1 </a:t>
            </a:r>
            <a:r>
              <a:rPr lang="en-GB" dirty="0" err="1" smtClean="0">
                <a:latin typeface="Trebuchet MS (body)"/>
              </a:rPr>
              <a:t>cr</a:t>
            </a:r>
            <a:r>
              <a:rPr lang="en-GB" dirty="0" smtClean="0">
                <a:latin typeface="Trebuchet MS (body)"/>
              </a:rPr>
              <a:t> or more, prior approval of the company by special resolution is necessary for each RPT. </a:t>
            </a:r>
          </a:p>
          <a:p>
            <a:pPr marL="285750" indent="-285750">
              <a:buFont typeface="Wingdings" pitchFamily="2" charset="2"/>
              <a:buChar char="Ø"/>
            </a:pPr>
            <a:r>
              <a:rPr lang="en-GB" dirty="0" smtClean="0">
                <a:latin typeface="Trebuchet MS (body)"/>
              </a:rPr>
              <a:t>For any other company  - prior shareholders approval would be required </a:t>
            </a:r>
          </a:p>
          <a:p>
            <a:pPr marL="742950" lvl="1" indent="-285750">
              <a:buFont typeface="Arial" pitchFamily="34" charset="0"/>
              <a:buChar char="•"/>
            </a:pPr>
            <a:r>
              <a:rPr lang="en-GB" dirty="0" smtClean="0">
                <a:latin typeface="Trebuchet MS (body)"/>
              </a:rPr>
              <a:t>if total transactions exceed 5% of annual turnover </a:t>
            </a:r>
          </a:p>
          <a:p>
            <a:pPr marL="742950" lvl="1" indent="-285750">
              <a:buFont typeface="Arial" pitchFamily="34" charset="0"/>
              <a:buChar char="•"/>
            </a:pPr>
            <a:r>
              <a:rPr lang="en-GB" dirty="0" smtClean="0">
                <a:latin typeface="Trebuchet MS (body)"/>
              </a:rPr>
              <a:t>or exceeds 20% of net worth whichever is higher for transactions (a) to (e) of the sub-section (1) of section 188 </a:t>
            </a:r>
          </a:p>
          <a:p>
            <a:pPr marL="742950" lvl="1" indent="-285750">
              <a:buFont typeface="Arial" pitchFamily="34" charset="0"/>
              <a:buChar char="•"/>
            </a:pPr>
            <a:r>
              <a:rPr lang="en-GB" dirty="0" smtClean="0">
                <a:latin typeface="Trebuchet MS (body)"/>
              </a:rPr>
              <a:t>for appointment to place of profit at the company, its subsidiary or associate at a monthly remuneration of more than </a:t>
            </a:r>
            <a:r>
              <a:rPr lang="en-GB" dirty="0" err="1" smtClean="0">
                <a:latin typeface="Trebuchet MS (body)"/>
              </a:rPr>
              <a:t>Rs</a:t>
            </a:r>
            <a:r>
              <a:rPr lang="en-GB" dirty="0" smtClean="0">
                <a:latin typeface="Trebuchet MS (body)"/>
              </a:rPr>
              <a:t>. 1,00,000/- </a:t>
            </a:r>
          </a:p>
          <a:p>
            <a:pPr marL="742950" lvl="1" indent="-285750">
              <a:buFont typeface="Arial" pitchFamily="34" charset="0"/>
              <a:buChar char="•"/>
            </a:pPr>
            <a:r>
              <a:rPr lang="en-GB" dirty="0" smtClean="0">
                <a:latin typeface="Trebuchet MS (body)"/>
              </a:rPr>
              <a:t>for</a:t>
            </a:r>
            <a:r>
              <a:rPr lang="en-GB" b="1" dirty="0" smtClean="0">
                <a:latin typeface="Trebuchet MS (body)"/>
              </a:rPr>
              <a:t> </a:t>
            </a:r>
            <a:r>
              <a:rPr lang="en-GB" dirty="0" smtClean="0">
                <a:latin typeface="Trebuchet MS (body)"/>
              </a:rPr>
              <a:t>appointment</a:t>
            </a:r>
            <a:r>
              <a:rPr lang="en-GB" b="1" dirty="0" smtClean="0">
                <a:latin typeface="Trebuchet MS (body)"/>
              </a:rPr>
              <a:t> </a:t>
            </a:r>
            <a:r>
              <a:rPr lang="en-GB" dirty="0" smtClean="0">
                <a:latin typeface="Trebuchet MS (body)"/>
              </a:rPr>
              <a:t>for underwriting remuneration exceeding </a:t>
            </a:r>
            <a:r>
              <a:rPr lang="en-GB" dirty="0" err="1" smtClean="0">
                <a:latin typeface="Trebuchet MS (body)"/>
              </a:rPr>
              <a:t>Rs</a:t>
            </a:r>
            <a:r>
              <a:rPr lang="en-GB" dirty="0" smtClean="0">
                <a:latin typeface="Trebuchet MS (body)"/>
              </a:rPr>
              <a:t>. 10,00,000/-</a:t>
            </a:r>
          </a:p>
          <a:p>
            <a:pPr marL="285750" indent="-285750">
              <a:buFont typeface="Wingdings" pitchFamily="2" charset="2"/>
              <a:buChar char="Ø"/>
            </a:pPr>
            <a:endParaRPr lang="en-GB" dirty="0">
              <a:latin typeface="Trebuchet MS (body)"/>
            </a:endParaRPr>
          </a:p>
        </p:txBody>
      </p:sp>
    </p:spTree>
    <p:extLst>
      <p:ext uri="{BB962C8B-B14F-4D97-AF65-F5344CB8AC3E}">
        <p14:creationId xmlns:p14="http://schemas.microsoft.com/office/powerpoint/2010/main" xmlns="" val="716842447"/>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2"/>
          </p:nvPr>
        </p:nvSpPr>
        <p:spPr/>
        <p:txBody>
          <a:bodyPr/>
          <a:lstStyle/>
          <a:p>
            <a:r>
              <a:rPr lang="en-US" smtClean="0"/>
              <a:t>CA Kusai E Goawala</a:t>
            </a:r>
            <a:endParaRPr lang="en-US"/>
          </a:p>
        </p:txBody>
      </p:sp>
      <p:sp>
        <p:nvSpPr>
          <p:cNvPr id="6" name="TextBox 5"/>
          <p:cNvSpPr txBox="1"/>
          <p:nvPr/>
        </p:nvSpPr>
        <p:spPr>
          <a:xfrm>
            <a:off x="608483" y="516991"/>
            <a:ext cx="7869382" cy="707886"/>
          </a:xfrm>
          <a:prstGeom prst="rect">
            <a:avLst/>
          </a:prstGeom>
          <a:noFill/>
        </p:spPr>
        <p:txBody>
          <a:bodyPr wrap="square" rtlCol="0">
            <a:spAutoFit/>
          </a:bodyPr>
          <a:lstStyle/>
          <a:p>
            <a:r>
              <a:rPr lang="en-US" sz="4000" dirty="0" smtClean="0">
                <a:latin typeface="Trebuchet MS" pitchFamily="34" charset="0"/>
              </a:rPr>
              <a:t>Background</a:t>
            </a:r>
          </a:p>
        </p:txBody>
      </p:sp>
      <p:sp>
        <p:nvSpPr>
          <p:cNvPr id="7" name="TextBox 6"/>
          <p:cNvSpPr txBox="1"/>
          <p:nvPr/>
        </p:nvSpPr>
        <p:spPr>
          <a:xfrm>
            <a:off x="588818" y="1371600"/>
            <a:ext cx="7869382" cy="5632311"/>
          </a:xfrm>
          <a:prstGeom prst="rect">
            <a:avLst/>
          </a:prstGeom>
          <a:noFill/>
        </p:spPr>
        <p:txBody>
          <a:bodyPr wrap="square" rtlCol="0">
            <a:spAutoFit/>
          </a:bodyPr>
          <a:lstStyle/>
          <a:p>
            <a:pPr marL="342900" indent="-342900">
              <a:lnSpc>
                <a:spcPct val="150000"/>
              </a:lnSpc>
              <a:buFont typeface="Wingdings" pitchFamily="2" charset="2"/>
              <a:buChar char="Ø"/>
              <a:defRPr/>
            </a:pPr>
            <a:r>
              <a:rPr lang="en-IN" dirty="0">
                <a:latin typeface="Trebuchet MS (body)"/>
              </a:rPr>
              <a:t>1956 Act - Outlived utility</a:t>
            </a:r>
            <a:endParaRPr lang="en-US" dirty="0">
              <a:latin typeface="Trebuchet MS (body)"/>
            </a:endParaRPr>
          </a:p>
          <a:p>
            <a:pPr marL="342900" indent="-342900">
              <a:lnSpc>
                <a:spcPct val="150000"/>
              </a:lnSpc>
              <a:buFont typeface="Wingdings" pitchFamily="2" charset="2"/>
              <a:buChar char="Ø"/>
              <a:defRPr/>
            </a:pPr>
            <a:r>
              <a:rPr lang="en-IN" dirty="0">
                <a:latin typeface="Trebuchet MS (body)"/>
              </a:rPr>
              <a:t>Entire old Act replaced by new Act</a:t>
            </a:r>
            <a:endParaRPr lang="en-US" dirty="0">
              <a:latin typeface="Trebuchet MS (body)"/>
            </a:endParaRPr>
          </a:p>
          <a:p>
            <a:pPr marL="342900" indent="-342900">
              <a:lnSpc>
                <a:spcPct val="150000"/>
              </a:lnSpc>
              <a:buFont typeface="Wingdings" pitchFamily="2" charset="2"/>
              <a:buChar char="Ø"/>
              <a:defRPr/>
            </a:pPr>
            <a:r>
              <a:rPr lang="en-IN" dirty="0">
                <a:latin typeface="Trebuchet MS (body)"/>
              </a:rPr>
              <a:t>Global changes – move towards IFRS</a:t>
            </a:r>
            <a:endParaRPr lang="en-US" dirty="0">
              <a:latin typeface="Trebuchet MS (body)"/>
            </a:endParaRPr>
          </a:p>
          <a:p>
            <a:pPr marL="342900" indent="-342900">
              <a:lnSpc>
                <a:spcPct val="150000"/>
              </a:lnSpc>
              <a:buFont typeface="Wingdings" pitchFamily="2" charset="2"/>
              <a:buChar char="Ø"/>
              <a:defRPr/>
            </a:pPr>
            <a:r>
              <a:rPr lang="en-IN" dirty="0">
                <a:latin typeface="Trebuchet MS (body)"/>
              </a:rPr>
              <a:t>Need for greater accountability and responsibility</a:t>
            </a:r>
            <a:endParaRPr lang="en-US" dirty="0">
              <a:latin typeface="Trebuchet MS (body)"/>
            </a:endParaRPr>
          </a:p>
          <a:p>
            <a:pPr marL="800100" lvl="1" indent="-342900">
              <a:lnSpc>
                <a:spcPct val="150000"/>
              </a:lnSpc>
              <a:buFont typeface="Arial" pitchFamily="34" charset="0"/>
              <a:buChar char="•"/>
              <a:defRPr/>
            </a:pPr>
            <a:r>
              <a:rPr lang="en-IN" dirty="0">
                <a:latin typeface="Trebuchet MS (body)"/>
              </a:rPr>
              <a:t>By management</a:t>
            </a:r>
            <a:endParaRPr lang="en-US" dirty="0">
              <a:latin typeface="Trebuchet MS (body)"/>
            </a:endParaRPr>
          </a:p>
          <a:p>
            <a:pPr marL="800100" lvl="1" indent="-342900">
              <a:lnSpc>
                <a:spcPct val="150000"/>
              </a:lnSpc>
              <a:buFont typeface="Arial" pitchFamily="34" charset="0"/>
              <a:buChar char="•"/>
              <a:defRPr/>
            </a:pPr>
            <a:r>
              <a:rPr lang="en-IN" dirty="0">
                <a:latin typeface="Trebuchet MS (body)"/>
              </a:rPr>
              <a:t>By auditors</a:t>
            </a:r>
            <a:endParaRPr lang="en-US" dirty="0">
              <a:latin typeface="Trebuchet MS (body)"/>
            </a:endParaRPr>
          </a:p>
          <a:p>
            <a:pPr marL="342900" indent="-342900">
              <a:lnSpc>
                <a:spcPct val="150000"/>
              </a:lnSpc>
              <a:buFont typeface="Wingdings" pitchFamily="2" charset="2"/>
              <a:buChar char="Ø"/>
              <a:defRPr/>
            </a:pPr>
            <a:r>
              <a:rPr lang="en-IN" dirty="0">
                <a:latin typeface="Trebuchet MS (body)"/>
              </a:rPr>
              <a:t>Investor Protection</a:t>
            </a:r>
          </a:p>
          <a:p>
            <a:pPr marL="342900" indent="-342900">
              <a:lnSpc>
                <a:spcPct val="150000"/>
              </a:lnSpc>
              <a:buFont typeface="Wingdings" pitchFamily="2" charset="2"/>
              <a:buChar char="Ø"/>
              <a:defRPr/>
            </a:pPr>
            <a:r>
              <a:rPr lang="en-IN" dirty="0">
                <a:latin typeface="Trebuchet MS (body)"/>
              </a:rPr>
              <a:t>Rule </a:t>
            </a:r>
            <a:r>
              <a:rPr lang="en-IN" dirty="0" smtClean="0">
                <a:latin typeface="Trebuchet MS (body)"/>
              </a:rPr>
              <a:t>based</a:t>
            </a:r>
            <a:endParaRPr lang="en-US" dirty="0">
              <a:latin typeface="Trebuchet MS (body)"/>
            </a:endParaRPr>
          </a:p>
          <a:p>
            <a:pPr marL="342900" indent="-342900">
              <a:lnSpc>
                <a:spcPct val="150000"/>
              </a:lnSpc>
              <a:buFont typeface="Wingdings" pitchFamily="2" charset="2"/>
              <a:buChar char="Ø"/>
              <a:defRPr/>
            </a:pPr>
            <a:r>
              <a:rPr lang="en-IN" dirty="0">
                <a:latin typeface="Trebuchet MS (body)"/>
              </a:rPr>
              <a:t>Stress on avoidance of Corporate Fraud rather than detection</a:t>
            </a:r>
          </a:p>
          <a:p>
            <a:pPr marL="342900" indent="-342900">
              <a:lnSpc>
                <a:spcPct val="150000"/>
              </a:lnSpc>
              <a:buFont typeface="Wingdings" pitchFamily="2" charset="2"/>
              <a:buChar char="Ø"/>
              <a:defRPr/>
            </a:pPr>
            <a:r>
              <a:rPr lang="en-IN" dirty="0">
                <a:latin typeface="Trebuchet MS (body)"/>
              </a:rPr>
              <a:t>Green Initiative – Books can be maintained in electronic </a:t>
            </a:r>
            <a:r>
              <a:rPr lang="en-IN" dirty="0" smtClean="0">
                <a:latin typeface="Trebuchet MS (body)"/>
              </a:rPr>
              <a:t>form</a:t>
            </a:r>
          </a:p>
          <a:p>
            <a:pPr marL="342900" indent="-342900">
              <a:lnSpc>
                <a:spcPct val="150000"/>
              </a:lnSpc>
              <a:buFont typeface="Wingdings" pitchFamily="2" charset="2"/>
              <a:buChar char="Ø"/>
              <a:defRPr/>
            </a:pPr>
            <a:r>
              <a:rPr lang="en-US" dirty="0">
                <a:latin typeface="Trebuchet MS (body)"/>
              </a:rPr>
              <a:t>Encouragement to contribute for social cause</a:t>
            </a:r>
          </a:p>
          <a:p>
            <a:pPr>
              <a:lnSpc>
                <a:spcPct val="150000"/>
              </a:lnSpc>
              <a:defRPr/>
            </a:pPr>
            <a:endParaRPr lang="en-US" dirty="0">
              <a:latin typeface="Trebuchet MS (body)"/>
            </a:endParaRPr>
          </a:p>
          <a:p>
            <a:pPr>
              <a:lnSpc>
                <a:spcPct val="150000"/>
              </a:lnSpc>
            </a:pPr>
            <a:endParaRPr lang="en-US" dirty="0"/>
          </a:p>
        </p:txBody>
      </p:sp>
    </p:spTree>
    <p:extLst>
      <p:ext uri="{BB962C8B-B14F-4D97-AF65-F5344CB8AC3E}">
        <p14:creationId xmlns:p14="http://schemas.microsoft.com/office/powerpoint/2010/main" xmlns="" val="749107878"/>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506438" y="475957"/>
            <a:ext cx="8353864" cy="707886"/>
          </a:xfrm>
          <a:prstGeom prst="rect">
            <a:avLst/>
          </a:prstGeom>
          <a:noFill/>
        </p:spPr>
        <p:txBody>
          <a:bodyPr wrap="square" rtlCol="0">
            <a:spAutoFit/>
          </a:bodyPr>
          <a:lstStyle/>
          <a:p>
            <a:r>
              <a:rPr lang="en-GB" sz="4000" dirty="0" smtClean="0">
                <a:solidFill>
                  <a:schemeClr val="tx1"/>
                </a:solidFill>
                <a:latin typeface="Trebuchet MS" pitchFamily="34" charset="0"/>
              </a:rPr>
              <a:t>Related Party Transactions </a:t>
            </a:r>
            <a:r>
              <a:rPr lang="en-GB" sz="3200" dirty="0" err="1" smtClean="0">
                <a:solidFill>
                  <a:schemeClr val="tx1"/>
                </a:solidFill>
                <a:latin typeface="Trebuchet MS" pitchFamily="34" charset="0"/>
              </a:rPr>
              <a:t>contd</a:t>
            </a:r>
            <a:r>
              <a:rPr lang="en-GB" sz="3200" dirty="0" smtClean="0">
                <a:solidFill>
                  <a:schemeClr val="tx1"/>
                </a:solidFill>
                <a:latin typeface="Trebuchet MS" pitchFamily="34" charset="0"/>
              </a:rPr>
              <a:t>…</a:t>
            </a:r>
            <a:endParaRPr lang="en-US" sz="3200" dirty="0">
              <a:latin typeface="Trebuchet MS" pitchFamily="34" charset="0"/>
            </a:endParaRPr>
          </a:p>
        </p:txBody>
      </p:sp>
      <p:sp>
        <p:nvSpPr>
          <p:cNvPr id="6" name="TextBox 5"/>
          <p:cNvSpPr txBox="1"/>
          <p:nvPr/>
        </p:nvSpPr>
        <p:spPr>
          <a:xfrm>
            <a:off x="485335" y="1685664"/>
            <a:ext cx="8201463" cy="4801314"/>
          </a:xfrm>
          <a:prstGeom prst="rect">
            <a:avLst/>
          </a:prstGeom>
          <a:noFill/>
        </p:spPr>
        <p:txBody>
          <a:bodyPr wrap="square" rtlCol="0">
            <a:spAutoFit/>
          </a:bodyPr>
          <a:lstStyle/>
          <a:p>
            <a:pPr marL="285750" indent="-285750">
              <a:buFont typeface="Wingdings" pitchFamily="2" charset="2"/>
              <a:buChar char="Ø"/>
            </a:pPr>
            <a:r>
              <a:rPr lang="en-GB" dirty="0" smtClean="0">
                <a:latin typeface="Trebuchet MS (body)"/>
              </a:rPr>
              <a:t>Transactions entered into by the company in its ordinary course of business with related parties at arm’s length basis shall not fall within the purview of this section.</a:t>
            </a:r>
          </a:p>
          <a:p>
            <a:pPr marL="285750" indent="-285750">
              <a:buFont typeface="Wingdings" pitchFamily="2" charset="2"/>
              <a:buChar char="Ø"/>
            </a:pPr>
            <a:r>
              <a:rPr lang="en-GB" dirty="0" smtClean="0">
                <a:latin typeface="Trebuchet MS (body)"/>
              </a:rPr>
              <a:t>A member is not allowed to vote on the resolution proposed to approve such transaction if the member is a related party.</a:t>
            </a:r>
          </a:p>
          <a:p>
            <a:pPr marL="285750" indent="-285750">
              <a:buFont typeface="Wingdings" pitchFamily="2" charset="2"/>
              <a:buChar char="Ø"/>
            </a:pPr>
            <a:r>
              <a:rPr lang="en-GB" dirty="0" smtClean="0">
                <a:latin typeface="Trebuchet MS (body)"/>
              </a:rPr>
              <a:t>Board’s report shall refer to all the related party transactions along with proper justification for the same.</a:t>
            </a:r>
          </a:p>
          <a:p>
            <a:pPr marL="285750" indent="-285750">
              <a:buFont typeface="Wingdings" pitchFamily="2" charset="2"/>
              <a:buChar char="Ø"/>
            </a:pPr>
            <a:r>
              <a:rPr lang="en-GB" dirty="0" smtClean="0">
                <a:latin typeface="Trebuchet MS (body)"/>
              </a:rPr>
              <a:t>If contract is entered and not ratified within three months - such contract shall be voidable at the option of the Board and concerned Director shall indemnify the company.</a:t>
            </a:r>
          </a:p>
          <a:p>
            <a:pPr marL="285750" indent="-285750">
              <a:buFont typeface="Wingdings" pitchFamily="2" charset="2"/>
              <a:buChar char="Ø"/>
            </a:pPr>
            <a:r>
              <a:rPr lang="en-GB" dirty="0" smtClean="0">
                <a:latin typeface="Trebuchet MS (body)"/>
              </a:rPr>
              <a:t>Explanatory statement for special resolution to provide all details regarding transaction (R 12.14)</a:t>
            </a:r>
          </a:p>
          <a:p>
            <a:pPr marL="285750" indent="-285750">
              <a:buFont typeface="Wingdings" pitchFamily="2" charset="2"/>
              <a:buChar char="Ø"/>
            </a:pPr>
            <a:r>
              <a:rPr lang="en-GB" dirty="0" smtClean="0">
                <a:latin typeface="Trebuchet MS (body)"/>
              </a:rPr>
              <a:t>Register of Related Party contracts to be maintained and authenticated by CS (R 12.15)</a:t>
            </a:r>
          </a:p>
          <a:p>
            <a:pPr marL="285750" indent="-285750">
              <a:buFont typeface="Wingdings" pitchFamily="2" charset="2"/>
              <a:buChar char="Ø"/>
            </a:pPr>
            <a:r>
              <a:rPr lang="en-GB" dirty="0" smtClean="0">
                <a:latin typeface="Trebuchet MS (body)"/>
              </a:rPr>
              <a:t>Possibility to have enabling resolution for reasonable period with fixed pricing conditions</a:t>
            </a:r>
          </a:p>
          <a:p>
            <a:pPr marL="285750" indent="-285750">
              <a:buFont typeface="Wingdings" pitchFamily="2" charset="2"/>
              <a:buChar char="Ø"/>
            </a:pPr>
            <a:endParaRPr lang="en-GB" dirty="0">
              <a:latin typeface="Trebuchet MS (body)"/>
            </a:endParaRPr>
          </a:p>
        </p:txBody>
      </p:sp>
    </p:spTree>
    <p:extLst>
      <p:ext uri="{BB962C8B-B14F-4D97-AF65-F5344CB8AC3E}">
        <p14:creationId xmlns:p14="http://schemas.microsoft.com/office/powerpoint/2010/main" xmlns="" val="883514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04441" y="368086"/>
            <a:ext cx="8430065" cy="1323439"/>
          </a:xfrm>
          <a:prstGeom prst="rect">
            <a:avLst/>
          </a:prstGeom>
          <a:noFill/>
        </p:spPr>
        <p:txBody>
          <a:bodyPr wrap="square" rtlCol="0">
            <a:spAutoFit/>
          </a:bodyPr>
          <a:lstStyle/>
          <a:p>
            <a:r>
              <a:rPr lang="en-US" sz="4000" dirty="0" smtClean="0">
                <a:solidFill>
                  <a:schemeClr val="tx1"/>
                </a:solidFill>
                <a:latin typeface="Trebuchet MS" pitchFamily="34" charset="0"/>
              </a:rPr>
              <a:t>Restriction on non-cash transactions involving Directors (Sec 192)</a:t>
            </a:r>
            <a:endParaRPr lang="en-US" sz="3200" dirty="0">
              <a:latin typeface="Trebuchet MS" pitchFamily="34" charset="0"/>
            </a:endParaRPr>
          </a:p>
        </p:txBody>
      </p:sp>
      <p:sp>
        <p:nvSpPr>
          <p:cNvPr id="6" name="TextBox 5"/>
          <p:cNvSpPr txBox="1"/>
          <p:nvPr/>
        </p:nvSpPr>
        <p:spPr>
          <a:xfrm>
            <a:off x="485335" y="1685664"/>
            <a:ext cx="8201463" cy="4185761"/>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Any transaction for acquisition of assets for consideration other than cash from its director or director of its holding, subsidiary or associate company or a person connected with him OR such Director or such connected person is to acquire assets from the company needs prior approval shareholders.</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The notice of general meeting shall include the particulars of the arrangement along with the value of the assets involved which should be calculated by a registered </a:t>
            </a:r>
            <a:r>
              <a:rPr lang="en-US" dirty="0" err="1" smtClean="0">
                <a:solidFill>
                  <a:schemeClr val="tx1"/>
                </a:solidFill>
                <a:latin typeface="Trebuchet MS (body)"/>
              </a:rPr>
              <a:t>valuer</a:t>
            </a:r>
            <a:r>
              <a:rPr lang="en-US" dirty="0" smtClean="0">
                <a:solidFill>
                  <a:schemeClr val="tx1"/>
                </a:solidFill>
                <a:latin typeface="Trebuchet MS (body)"/>
              </a:rPr>
              <a:t>.</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Transaction in contravention of these  provisions shall be voidable at the instance of the company unless the restitution of consideration is no longer possible and the company is indemnified for loss by some other person OR  any rights are acquired bona fide for value and without notice of the contravention of these provisions by any other person.</a:t>
            </a:r>
          </a:p>
          <a:p>
            <a:pPr marL="285750" indent="-285750">
              <a:buFont typeface="Wingdings" pitchFamily="2" charset="2"/>
              <a:buChar char="Ø"/>
            </a:pPr>
            <a:endParaRPr lang="en-US" sz="1400" dirty="0">
              <a:solidFill>
                <a:schemeClr val="tx1"/>
              </a:solidFill>
              <a:latin typeface="Trebuchet MS (body)"/>
            </a:endParaRPr>
          </a:p>
        </p:txBody>
      </p:sp>
    </p:spTree>
    <p:extLst>
      <p:ext uri="{BB962C8B-B14F-4D97-AF65-F5344CB8AC3E}">
        <p14:creationId xmlns:p14="http://schemas.microsoft.com/office/powerpoint/2010/main" xmlns="" val="10316008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506438" y="475957"/>
            <a:ext cx="8353864" cy="707886"/>
          </a:xfrm>
          <a:prstGeom prst="rect">
            <a:avLst/>
          </a:prstGeom>
          <a:noFill/>
        </p:spPr>
        <p:txBody>
          <a:bodyPr wrap="square" rtlCol="0">
            <a:spAutoFit/>
          </a:bodyPr>
          <a:lstStyle/>
          <a:p>
            <a:r>
              <a:rPr lang="en-US" sz="4000" dirty="0" smtClean="0">
                <a:solidFill>
                  <a:schemeClr val="tx1"/>
                </a:solidFill>
                <a:latin typeface="Trebuchet MS" pitchFamily="34" charset="0"/>
              </a:rPr>
              <a:t>Loan to related parties (S 185)</a:t>
            </a:r>
            <a:endParaRPr lang="en-US" sz="3200" dirty="0">
              <a:latin typeface="Trebuchet MS" pitchFamily="34" charset="0"/>
            </a:endParaRPr>
          </a:p>
        </p:txBody>
      </p:sp>
      <p:sp>
        <p:nvSpPr>
          <p:cNvPr id="6" name="TextBox 5"/>
          <p:cNvSpPr txBox="1"/>
          <p:nvPr/>
        </p:nvSpPr>
        <p:spPr>
          <a:xfrm>
            <a:off x="506438" y="1524000"/>
            <a:ext cx="8201463" cy="3970318"/>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Section applicable to both private and public with effect from 12.9.2013.</a:t>
            </a:r>
          </a:p>
          <a:p>
            <a:pPr marL="285750" indent="-285750">
              <a:buFont typeface="Wingdings" pitchFamily="2" charset="2"/>
              <a:buChar char="Ø"/>
            </a:pPr>
            <a:r>
              <a:rPr lang="en-US" dirty="0" smtClean="0">
                <a:solidFill>
                  <a:schemeClr val="tx1"/>
                </a:solidFill>
                <a:latin typeface="Trebuchet MS (body)"/>
              </a:rPr>
              <a:t>No transitional period granted. </a:t>
            </a:r>
          </a:p>
          <a:p>
            <a:pPr marL="285750" lvl="0" indent="-285750">
              <a:buFont typeface="Wingdings" pitchFamily="2" charset="2"/>
              <a:buChar char="Ø"/>
            </a:pPr>
            <a:r>
              <a:rPr lang="en-US" dirty="0" smtClean="0">
                <a:solidFill>
                  <a:schemeClr val="tx1"/>
                </a:solidFill>
                <a:latin typeface="Trebuchet MS (body)"/>
              </a:rPr>
              <a:t>Prohibition on granting of any direct or indirect loan, advance, loan in the nature of book debts or giving of guarantee or providing security for the loan  </a:t>
            </a:r>
          </a:p>
          <a:p>
            <a:pPr marL="285750" lvl="0" indent="-285750">
              <a:buFont typeface="Wingdings" pitchFamily="2" charset="2"/>
              <a:buChar char="Ø"/>
            </a:pPr>
            <a:r>
              <a:rPr lang="en-US" dirty="0" smtClean="0">
                <a:solidFill>
                  <a:schemeClr val="tx1"/>
                </a:solidFill>
                <a:latin typeface="Trebuchet MS (body)"/>
              </a:rPr>
              <a:t>To directors, relatives, firms, companies, bodies corporate or any person in which director is interested </a:t>
            </a:r>
          </a:p>
          <a:p>
            <a:pPr marL="285750" lvl="0" indent="-285750">
              <a:buFont typeface="Wingdings" pitchFamily="2" charset="2"/>
              <a:buChar char="Ø"/>
            </a:pPr>
            <a:r>
              <a:rPr lang="en-US" dirty="0" smtClean="0">
                <a:solidFill>
                  <a:schemeClr val="tx1"/>
                </a:solidFill>
                <a:latin typeface="Trebuchet MS (body)"/>
              </a:rPr>
              <a:t>Exemption to MD/WTD if it is a service condition for all employees or as per scheme approved by special resolution.  </a:t>
            </a:r>
          </a:p>
          <a:p>
            <a:pPr marL="285750" lvl="0" indent="-285750">
              <a:buFont typeface="Wingdings" pitchFamily="2" charset="2"/>
              <a:buChar char="Ø"/>
            </a:pPr>
            <a:r>
              <a:rPr lang="en-US" dirty="0" smtClean="0">
                <a:solidFill>
                  <a:schemeClr val="tx1"/>
                </a:solidFill>
                <a:latin typeface="Trebuchet MS (body)"/>
              </a:rPr>
              <a:t>Exemption to companies granting loan in their ordinary course of Business provided interest is charged as per RBI bank rate.</a:t>
            </a:r>
          </a:p>
          <a:p>
            <a:pPr marL="285750" lvl="0" indent="-285750">
              <a:buFont typeface="Wingdings" pitchFamily="2" charset="2"/>
              <a:buChar char="Ø"/>
            </a:pPr>
            <a:r>
              <a:rPr lang="en-US" dirty="0" smtClean="0">
                <a:solidFill>
                  <a:schemeClr val="tx1"/>
                </a:solidFill>
                <a:latin typeface="Trebuchet MS (body)"/>
              </a:rPr>
              <a:t>Exemptions granted in other sections will prevail – S 186 or S 372A (old)</a:t>
            </a:r>
          </a:p>
          <a:p>
            <a:pPr marL="285750" lvl="0" indent="-285750">
              <a:buFont typeface="Wingdings" pitchFamily="2" charset="2"/>
              <a:buChar char="Ø"/>
            </a:pPr>
            <a:r>
              <a:rPr lang="en-US" dirty="0" smtClean="0">
                <a:solidFill>
                  <a:schemeClr val="tx1"/>
                </a:solidFill>
                <a:latin typeface="Trebuchet MS (body)"/>
              </a:rPr>
              <a:t>Contravention - fine to company between 5 </a:t>
            </a:r>
            <a:r>
              <a:rPr lang="en-US" dirty="0" err="1" smtClean="0">
                <a:solidFill>
                  <a:schemeClr val="tx1"/>
                </a:solidFill>
                <a:latin typeface="Trebuchet MS (body)"/>
              </a:rPr>
              <a:t>lacs</a:t>
            </a:r>
            <a:r>
              <a:rPr lang="en-US" dirty="0" smtClean="0">
                <a:solidFill>
                  <a:schemeClr val="tx1"/>
                </a:solidFill>
                <a:latin typeface="Trebuchet MS (body)"/>
              </a:rPr>
              <a:t>  to 25 </a:t>
            </a:r>
            <a:r>
              <a:rPr lang="en-US" dirty="0" err="1" smtClean="0">
                <a:solidFill>
                  <a:schemeClr val="tx1"/>
                </a:solidFill>
                <a:latin typeface="Trebuchet MS (body)"/>
              </a:rPr>
              <a:t>lacs</a:t>
            </a:r>
            <a:r>
              <a:rPr lang="en-US" dirty="0" smtClean="0">
                <a:solidFill>
                  <a:schemeClr val="tx1"/>
                </a:solidFill>
                <a:latin typeface="Trebuchet MS (body)"/>
              </a:rPr>
              <a:t> &amp; imprisonment to director &amp; other person </a:t>
            </a:r>
            <a:r>
              <a:rPr lang="en-US" dirty="0" err="1" smtClean="0">
                <a:solidFill>
                  <a:schemeClr val="tx1"/>
                </a:solidFill>
                <a:latin typeface="Trebuchet MS (body)"/>
              </a:rPr>
              <a:t>upto</a:t>
            </a:r>
            <a:r>
              <a:rPr lang="en-US" dirty="0" smtClean="0">
                <a:solidFill>
                  <a:schemeClr val="tx1"/>
                </a:solidFill>
                <a:latin typeface="Trebuchet MS (body)"/>
              </a:rPr>
              <a:t> 6 months &amp; fine</a:t>
            </a:r>
          </a:p>
          <a:p>
            <a:pPr marL="285750" indent="-285750">
              <a:buFont typeface="Wingdings" pitchFamily="2" charset="2"/>
              <a:buChar char="Ø"/>
            </a:pPr>
            <a:endParaRPr lang="en-US" dirty="0">
              <a:solidFill>
                <a:schemeClr val="tx1"/>
              </a:solidFill>
              <a:latin typeface="Trebuchet MS (body)"/>
            </a:endParaRPr>
          </a:p>
        </p:txBody>
      </p:sp>
    </p:spTree>
    <p:extLst>
      <p:ext uri="{BB962C8B-B14F-4D97-AF65-F5344CB8AC3E}">
        <p14:creationId xmlns:p14="http://schemas.microsoft.com/office/powerpoint/2010/main" xmlns="" val="6912671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506438" y="475957"/>
            <a:ext cx="8353864" cy="707886"/>
          </a:xfrm>
          <a:prstGeom prst="rect">
            <a:avLst/>
          </a:prstGeom>
          <a:noFill/>
        </p:spPr>
        <p:txBody>
          <a:bodyPr wrap="square" rtlCol="0">
            <a:spAutoFit/>
          </a:bodyPr>
          <a:lstStyle/>
          <a:p>
            <a:r>
              <a:rPr lang="en-US" sz="4000" dirty="0" smtClean="0">
                <a:solidFill>
                  <a:schemeClr val="tx1"/>
                </a:solidFill>
                <a:latin typeface="Trebuchet MS" pitchFamily="34" charset="0"/>
              </a:rPr>
              <a:t>Loan to related parties (S 185)</a:t>
            </a:r>
            <a:endParaRPr lang="en-US" sz="3200" dirty="0">
              <a:latin typeface="Trebuchet MS" pitchFamily="34" charset="0"/>
            </a:endParaRPr>
          </a:p>
        </p:txBody>
      </p:sp>
      <p:sp>
        <p:nvSpPr>
          <p:cNvPr id="6" name="TextBox 5"/>
          <p:cNvSpPr txBox="1"/>
          <p:nvPr/>
        </p:nvSpPr>
        <p:spPr>
          <a:xfrm>
            <a:off x="506438" y="1524000"/>
            <a:ext cx="8201463" cy="2585323"/>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Exemption granted to Private Limited Companies on following conditions :</a:t>
            </a:r>
          </a:p>
          <a:p>
            <a:pPr marL="285750" indent="-285750">
              <a:buFont typeface="Wingdings" pitchFamily="2" charset="2"/>
              <a:buChar char="Ø"/>
            </a:pPr>
            <a:endParaRPr lang="en-US" dirty="0" smtClean="0">
              <a:latin typeface="Trebuchet MS (body)"/>
            </a:endParaRPr>
          </a:p>
          <a:p>
            <a:pPr marL="742950" lvl="1" indent="-285750">
              <a:buFont typeface="Wingdings" pitchFamily="2" charset="2"/>
              <a:buChar char="Ø"/>
            </a:pPr>
            <a:r>
              <a:rPr lang="en-US" dirty="0" smtClean="0">
                <a:solidFill>
                  <a:schemeClr val="tx1"/>
                </a:solidFill>
                <a:latin typeface="Trebuchet MS (body)"/>
              </a:rPr>
              <a:t>No body corporate holds any shares in the Private Company</a:t>
            </a:r>
          </a:p>
          <a:p>
            <a:pPr marL="742950" lvl="1" indent="-285750">
              <a:buFont typeface="Wingdings" pitchFamily="2" charset="2"/>
              <a:buChar char="Ø"/>
            </a:pPr>
            <a:endParaRPr lang="en-US" dirty="0" smtClean="0">
              <a:solidFill>
                <a:schemeClr val="tx1"/>
              </a:solidFill>
              <a:latin typeface="Trebuchet MS (body)"/>
            </a:endParaRPr>
          </a:p>
          <a:p>
            <a:pPr marL="742950" lvl="1" indent="-285750">
              <a:buFont typeface="Wingdings" pitchFamily="2" charset="2"/>
              <a:buChar char="Ø"/>
            </a:pPr>
            <a:r>
              <a:rPr lang="en-US" dirty="0" smtClean="0">
                <a:latin typeface="Trebuchet MS (body)"/>
              </a:rPr>
              <a:t>The borrowings of the Company are not twice the paid up capital of the Company or Rs.50 crore whichever is lower</a:t>
            </a:r>
          </a:p>
          <a:p>
            <a:pPr marL="742950" lvl="1" indent="-285750">
              <a:buFont typeface="Wingdings" pitchFamily="2" charset="2"/>
              <a:buChar char="Ø"/>
            </a:pPr>
            <a:endParaRPr lang="en-US" dirty="0" smtClean="0">
              <a:latin typeface="Trebuchet MS (body)"/>
            </a:endParaRPr>
          </a:p>
          <a:p>
            <a:pPr marL="742950" lvl="1" indent="-285750">
              <a:buFont typeface="Wingdings" pitchFamily="2" charset="2"/>
              <a:buChar char="Ø"/>
            </a:pPr>
            <a:r>
              <a:rPr lang="en-US" dirty="0" smtClean="0">
                <a:solidFill>
                  <a:schemeClr val="tx1"/>
                </a:solidFill>
                <a:latin typeface="Trebuchet MS (body)"/>
              </a:rPr>
              <a:t>There are no defaults in borrowings subsisting at the time of the transaction</a:t>
            </a:r>
            <a:endParaRPr lang="en-US" dirty="0">
              <a:solidFill>
                <a:schemeClr val="tx1"/>
              </a:solidFill>
              <a:latin typeface="Trebuchet MS (body)"/>
            </a:endParaRPr>
          </a:p>
        </p:txBody>
      </p:sp>
    </p:spTree>
    <p:extLst>
      <p:ext uri="{BB962C8B-B14F-4D97-AF65-F5344CB8AC3E}">
        <p14:creationId xmlns:p14="http://schemas.microsoft.com/office/powerpoint/2010/main" xmlns="" val="6912671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343485" y="475957"/>
            <a:ext cx="8485162" cy="707886"/>
          </a:xfrm>
          <a:prstGeom prst="rect">
            <a:avLst/>
          </a:prstGeom>
          <a:noFill/>
        </p:spPr>
        <p:txBody>
          <a:bodyPr wrap="square" rtlCol="0">
            <a:spAutoFit/>
          </a:bodyPr>
          <a:lstStyle/>
          <a:p>
            <a:r>
              <a:rPr lang="en-US" sz="4000" dirty="0" smtClean="0">
                <a:solidFill>
                  <a:schemeClr val="tx1"/>
                </a:solidFill>
                <a:latin typeface="Trebuchet MS" pitchFamily="34" charset="0"/>
              </a:rPr>
              <a:t>Inter-corporate loans &amp; investments</a:t>
            </a:r>
            <a:endParaRPr lang="en-US" sz="3200" dirty="0">
              <a:latin typeface="Trebuchet MS" pitchFamily="34" charset="0"/>
            </a:endParaRPr>
          </a:p>
        </p:txBody>
      </p:sp>
      <p:sp>
        <p:nvSpPr>
          <p:cNvPr id="6" name="TextBox 5"/>
          <p:cNvSpPr txBox="1"/>
          <p:nvPr/>
        </p:nvSpPr>
        <p:spPr>
          <a:xfrm>
            <a:off x="485335" y="1447800"/>
            <a:ext cx="8201463" cy="4524315"/>
          </a:xfrm>
          <a:prstGeom prst="rect">
            <a:avLst/>
          </a:prstGeom>
          <a:noFill/>
        </p:spPr>
        <p:txBody>
          <a:bodyPr wrap="square" rtlCol="0">
            <a:spAutoFit/>
          </a:bodyPr>
          <a:lstStyle/>
          <a:p>
            <a:pPr marL="342900" lvl="0" indent="-342900">
              <a:buFont typeface="Wingdings" pitchFamily="2" charset="2"/>
              <a:buChar char="Ø"/>
            </a:pPr>
            <a:r>
              <a:rPr lang="en-US" dirty="0" smtClean="0">
                <a:solidFill>
                  <a:schemeClr val="tx1"/>
                </a:solidFill>
                <a:latin typeface="Trebuchet MS (body)"/>
              </a:rPr>
              <a:t>Section applies to Private  &amp; Public companies</a:t>
            </a:r>
          </a:p>
          <a:p>
            <a:pPr marL="342900" indent="-342900">
              <a:buFont typeface="Wingdings" pitchFamily="2" charset="2"/>
              <a:buChar char="Ø"/>
            </a:pPr>
            <a:r>
              <a:rPr lang="en-US" dirty="0" smtClean="0">
                <a:solidFill>
                  <a:schemeClr val="tx1"/>
                </a:solidFill>
                <a:latin typeface="Trebuchet MS (body)"/>
              </a:rPr>
              <a:t>Company can make investments through not more than two layers of investment companies. (S 186 (1) )</a:t>
            </a:r>
          </a:p>
          <a:p>
            <a:pPr marL="342900" indent="-342900">
              <a:buFont typeface="Wingdings" pitchFamily="2" charset="2"/>
              <a:buChar char="Ø"/>
            </a:pPr>
            <a:r>
              <a:rPr lang="en-US" dirty="0" smtClean="0">
                <a:solidFill>
                  <a:schemeClr val="tx1"/>
                </a:solidFill>
                <a:latin typeface="Trebuchet MS (body)"/>
              </a:rPr>
              <a:t>Limits 60% of capital + free reserves + securities premium account or 100% free reserves + securities premium account  which ever is higher for Board approval &amp; beyond these limits prior approval of members by special resolution.</a:t>
            </a:r>
          </a:p>
          <a:p>
            <a:pPr marL="342900" indent="-342900">
              <a:buFont typeface="Wingdings" pitchFamily="2" charset="2"/>
              <a:buChar char="Ø"/>
            </a:pPr>
            <a:r>
              <a:rPr lang="en-US" dirty="0" smtClean="0">
                <a:solidFill>
                  <a:schemeClr val="tx1"/>
                </a:solidFill>
                <a:latin typeface="Trebuchet MS (body)"/>
              </a:rPr>
              <a:t>Full disclosure of investment, loans, guarantees and securities is in required in the financial statements.</a:t>
            </a:r>
          </a:p>
          <a:p>
            <a:pPr marL="342900" indent="-342900">
              <a:buFont typeface="Wingdings" pitchFamily="2" charset="2"/>
              <a:buChar char="Ø"/>
            </a:pPr>
            <a:r>
              <a:rPr lang="en-US" dirty="0" smtClean="0">
                <a:solidFill>
                  <a:schemeClr val="tx1"/>
                </a:solidFill>
                <a:latin typeface="Trebuchet MS (body)"/>
              </a:rPr>
              <a:t>Exemption from applicability of this section is available only to </a:t>
            </a:r>
          </a:p>
          <a:p>
            <a:pPr marL="742950" lvl="1" indent="-285750">
              <a:buFont typeface="Arial" pitchFamily="34" charset="0"/>
              <a:buChar char="•"/>
            </a:pPr>
            <a:r>
              <a:rPr lang="en-US" dirty="0" smtClean="0">
                <a:solidFill>
                  <a:schemeClr val="tx1"/>
                </a:solidFill>
                <a:latin typeface="Trebuchet MS (body)"/>
              </a:rPr>
              <a:t>banking, insurance, or housing finance company;</a:t>
            </a:r>
          </a:p>
          <a:p>
            <a:pPr marL="742950" lvl="1" indent="-285750">
              <a:buFont typeface="Arial" pitchFamily="34" charset="0"/>
              <a:buChar char="•"/>
            </a:pPr>
            <a:r>
              <a:rPr lang="en-US" dirty="0" smtClean="0">
                <a:solidFill>
                  <a:schemeClr val="tx1"/>
                </a:solidFill>
                <a:latin typeface="Trebuchet MS (body)"/>
              </a:rPr>
              <a:t>companies engaged in business of infrastructure facilities</a:t>
            </a:r>
          </a:p>
          <a:p>
            <a:pPr marL="742950" lvl="1" indent="-285750">
              <a:buFont typeface="Arial" pitchFamily="34" charset="0"/>
              <a:buChar char="•"/>
            </a:pPr>
            <a:r>
              <a:rPr lang="en-US" dirty="0" smtClean="0">
                <a:solidFill>
                  <a:schemeClr val="tx1"/>
                </a:solidFill>
                <a:latin typeface="Trebuchet MS (body)"/>
              </a:rPr>
              <a:t>Companies engaged in the business of financing of companies</a:t>
            </a:r>
          </a:p>
          <a:p>
            <a:pPr marL="742950" lvl="1" indent="-285750">
              <a:buFont typeface="Arial" pitchFamily="34" charset="0"/>
              <a:buChar char="•"/>
            </a:pPr>
            <a:r>
              <a:rPr lang="en-US" dirty="0" smtClean="0">
                <a:solidFill>
                  <a:schemeClr val="tx1"/>
                </a:solidFill>
                <a:latin typeface="Trebuchet MS (body)"/>
              </a:rPr>
              <a:t>Acquisitions made by NBFC companies or by companies who having business of securities </a:t>
            </a:r>
          </a:p>
          <a:p>
            <a:pPr marL="742950" lvl="1" indent="-285750">
              <a:buFont typeface="Arial" pitchFamily="34" charset="0"/>
              <a:buChar char="•"/>
            </a:pPr>
            <a:r>
              <a:rPr lang="en-US" dirty="0" smtClean="0">
                <a:solidFill>
                  <a:schemeClr val="tx1"/>
                </a:solidFill>
                <a:latin typeface="Trebuchet MS (body)"/>
              </a:rPr>
              <a:t>Shares allotted under section 62 (1) (a)</a:t>
            </a:r>
          </a:p>
        </p:txBody>
      </p:sp>
    </p:spTree>
    <p:extLst>
      <p:ext uri="{BB962C8B-B14F-4D97-AF65-F5344CB8AC3E}">
        <p14:creationId xmlns:p14="http://schemas.microsoft.com/office/powerpoint/2010/main" xmlns="" val="2568738133"/>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343485" y="475957"/>
            <a:ext cx="8114715" cy="1323439"/>
          </a:xfrm>
          <a:prstGeom prst="rect">
            <a:avLst/>
          </a:prstGeom>
          <a:noFill/>
        </p:spPr>
        <p:txBody>
          <a:bodyPr wrap="square" rtlCol="0">
            <a:spAutoFit/>
          </a:bodyPr>
          <a:lstStyle/>
          <a:p>
            <a:r>
              <a:rPr lang="en-US" sz="4000" dirty="0" smtClean="0">
                <a:solidFill>
                  <a:schemeClr val="tx1"/>
                </a:solidFill>
                <a:latin typeface="Trebuchet MS" pitchFamily="34" charset="0"/>
              </a:rPr>
              <a:t>Privileges &amp; exemptions no more available to Private Company</a:t>
            </a:r>
            <a:endParaRPr lang="en-US" sz="4000" dirty="0">
              <a:latin typeface="Trebuchet MS" pitchFamily="34" charset="0"/>
            </a:endParaRPr>
          </a:p>
        </p:txBody>
      </p:sp>
      <p:sp>
        <p:nvSpPr>
          <p:cNvPr id="6" name="TextBox 5"/>
          <p:cNvSpPr txBox="1"/>
          <p:nvPr/>
        </p:nvSpPr>
        <p:spPr>
          <a:xfrm>
            <a:off x="485334" y="1981200"/>
            <a:ext cx="8201463" cy="3416320"/>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Further issue of capital (S 62 of 2013)</a:t>
            </a:r>
          </a:p>
          <a:p>
            <a:pPr marL="285750" indent="-285750">
              <a:buFont typeface="Wingdings" pitchFamily="2" charset="2"/>
              <a:buChar char="Ø"/>
            </a:pPr>
            <a:r>
              <a:rPr lang="en-US" dirty="0" smtClean="0">
                <a:solidFill>
                  <a:schemeClr val="tx1"/>
                </a:solidFill>
                <a:latin typeface="Trebuchet MS (body)"/>
              </a:rPr>
              <a:t>Exemption to private limited company regarding type of shares, voting rights etc. provided under Section 90 of 1956 Act is dropped. Hence it cannot have different types of shares or voting rights other than that provided in the Act.</a:t>
            </a:r>
          </a:p>
          <a:p>
            <a:pPr marL="285750" indent="-285750">
              <a:buFont typeface="Wingdings" pitchFamily="2" charset="2"/>
              <a:buChar char="Ø"/>
            </a:pPr>
            <a:r>
              <a:rPr lang="en-US" dirty="0" smtClean="0">
                <a:solidFill>
                  <a:schemeClr val="tx1"/>
                </a:solidFill>
                <a:latin typeface="Trebuchet MS (body)"/>
              </a:rPr>
              <a:t>Filing of Declaration for commencement of business is mandatory. (S 11 of 2013)</a:t>
            </a:r>
          </a:p>
          <a:p>
            <a:pPr marL="285750" indent="-285750">
              <a:buFont typeface="Wingdings" pitchFamily="2" charset="2"/>
              <a:buChar char="Ø"/>
            </a:pPr>
            <a:r>
              <a:rPr lang="en-US" dirty="0" smtClean="0">
                <a:solidFill>
                  <a:schemeClr val="tx1"/>
                </a:solidFill>
                <a:latin typeface="Trebuchet MS (body)"/>
              </a:rPr>
              <a:t>It cannot have AGM at a place and time fixed by its Articles if not in conformity with Section 96 of 2013.</a:t>
            </a:r>
          </a:p>
          <a:p>
            <a:pPr marL="285750" indent="-285750">
              <a:buFont typeface="Wingdings" pitchFamily="2" charset="2"/>
              <a:buChar char="Ø"/>
            </a:pPr>
            <a:r>
              <a:rPr lang="en-US" dirty="0" smtClean="0">
                <a:solidFill>
                  <a:schemeClr val="tx1"/>
                </a:solidFill>
                <a:latin typeface="Trebuchet MS (body)"/>
              </a:rPr>
              <a:t>Privileges relating to notice of meeting, explanatory statement are no more available and it has to comply all related provisions of 2013 Act.</a:t>
            </a:r>
          </a:p>
          <a:p>
            <a:pPr marL="285750" indent="-285750">
              <a:buFont typeface="Wingdings" pitchFamily="2" charset="2"/>
              <a:buChar char="Ø"/>
            </a:pPr>
            <a:r>
              <a:rPr lang="en-US" dirty="0" smtClean="0">
                <a:solidFill>
                  <a:schemeClr val="tx1"/>
                </a:solidFill>
                <a:latin typeface="Trebuchet MS (body)"/>
              </a:rPr>
              <a:t>No exemption from filing specified resolutions to Registrar. All resolutions provided under S 117 of 2013 Act are to be filed.</a:t>
            </a:r>
          </a:p>
        </p:txBody>
      </p:sp>
    </p:spTree>
    <p:extLst>
      <p:ext uri="{BB962C8B-B14F-4D97-AF65-F5344CB8AC3E}">
        <p14:creationId xmlns:p14="http://schemas.microsoft.com/office/powerpoint/2010/main" xmlns="" val="10879232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3" y="475957"/>
            <a:ext cx="8049068" cy="1815882"/>
          </a:xfrm>
          <a:prstGeom prst="rect">
            <a:avLst/>
          </a:prstGeom>
          <a:noFill/>
        </p:spPr>
        <p:txBody>
          <a:bodyPr wrap="square" rtlCol="0">
            <a:spAutoFit/>
          </a:bodyPr>
          <a:lstStyle/>
          <a:p>
            <a:r>
              <a:rPr lang="en-US" sz="4000" dirty="0" smtClean="0">
                <a:solidFill>
                  <a:schemeClr val="tx1"/>
                </a:solidFill>
                <a:latin typeface="Trebuchet MS" pitchFamily="34" charset="0"/>
              </a:rPr>
              <a:t>Privileges &amp; exemptions no more available to Private Company </a:t>
            </a:r>
            <a:r>
              <a:rPr lang="en-US" sz="3200" dirty="0" err="1" smtClean="0">
                <a:solidFill>
                  <a:schemeClr val="tx1"/>
                </a:solidFill>
                <a:latin typeface="Trebuchet MS" pitchFamily="34" charset="0"/>
              </a:rPr>
              <a:t>contd</a:t>
            </a:r>
            <a:r>
              <a:rPr lang="en-US" sz="3200" dirty="0" smtClean="0">
                <a:solidFill>
                  <a:schemeClr val="tx1"/>
                </a:solidFill>
                <a:latin typeface="Trebuchet MS" pitchFamily="34" charset="0"/>
              </a:rPr>
              <a:t>….</a:t>
            </a:r>
            <a:endParaRPr lang="en-US" sz="3200" dirty="0">
              <a:latin typeface="Trebuchet MS" pitchFamily="34" charset="0"/>
            </a:endParaRPr>
          </a:p>
        </p:txBody>
      </p:sp>
      <p:sp>
        <p:nvSpPr>
          <p:cNvPr id="6" name="TextBox 5"/>
          <p:cNvSpPr txBox="1"/>
          <p:nvPr/>
        </p:nvSpPr>
        <p:spPr>
          <a:xfrm>
            <a:off x="485333" y="2362200"/>
            <a:ext cx="8201463" cy="3416320"/>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Provisions of postal ballot may apply to private company for specified businesses. (S 110 of 2013)</a:t>
            </a:r>
          </a:p>
          <a:p>
            <a:pPr marL="285750" indent="-285750">
              <a:buFont typeface="Wingdings" pitchFamily="2" charset="2"/>
              <a:buChar char="Ø"/>
            </a:pPr>
            <a:r>
              <a:rPr lang="en-US" dirty="0" smtClean="0">
                <a:solidFill>
                  <a:schemeClr val="tx1"/>
                </a:solidFill>
                <a:latin typeface="Trebuchet MS (body)"/>
              </a:rPr>
              <a:t>P &amp; L Account is now available for inspection. No more separate filing. (S 129 and 137 of 2013)</a:t>
            </a:r>
          </a:p>
          <a:p>
            <a:pPr marL="285750" indent="-285750">
              <a:buFont typeface="Wingdings" pitchFamily="2" charset="2"/>
              <a:buChar char="Ø"/>
            </a:pPr>
            <a:r>
              <a:rPr lang="en-US" dirty="0" smtClean="0">
                <a:solidFill>
                  <a:schemeClr val="tx1"/>
                </a:solidFill>
                <a:latin typeface="Trebuchet MS (body)"/>
              </a:rPr>
              <a:t>Motion for appointment of Directors to be voted individually – No exemption to private company (S 162)</a:t>
            </a:r>
          </a:p>
          <a:p>
            <a:pPr marL="285750" indent="-285750">
              <a:buFont typeface="Wingdings" pitchFamily="2" charset="2"/>
              <a:buChar char="Ø"/>
            </a:pPr>
            <a:r>
              <a:rPr lang="en-US" dirty="0" smtClean="0">
                <a:solidFill>
                  <a:schemeClr val="tx1"/>
                </a:solidFill>
                <a:latin typeface="Trebuchet MS (body)"/>
              </a:rPr>
              <a:t>Director of the Private Limited company is to file the consent to act as Director.</a:t>
            </a:r>
          </a:p>
          <a:p>
            <a:pPr marL="285750" indent="-285750">
              <a:buFont typeface="Wingdings" pitchFamily="2" charset="2"/>
              <a:buChar char="Ø"/>
            </a:pPr>
            <a:r>
              <a:rPr lang="en-US" dirty="0" smtClean="0">
                <a:solidFill>
                  <a:schemeClr val="tx1"/>
                </a:solidFill>
                <a:latin typeface="Trebuchet MS (body)"/>
              </a:rPr>
              <a:t>Disqualification on account of non filing now applies to Director of a private company (S 164(2) of 2013)</a:t>
            </a:r>
          </a:p>
          <a:p>
            <a:pPr marL="285750" indent="-285750">
              <a:buFont typeface="Wingdings" pitchFamily="2" charset="2"/>
              <a:buChar char="Ø"/>
            </a:pPr>
            <a:r>
              <a:rPr lang="en-US" dirty="0" smtClean="0">
                <a:solidFill>
                  <a:schemeClr val="tx1"/>
                </a:solidFill>
                <a:latin typeface="Trebuchet MS (body)"/>
              </a:rPr>
              <a:t>Maximum 20 Directorships allowed per person. This includes  private limited directorships. (S 165(1) )</a:t>
            </a:r>
          </a:p>
        </p:txBody>
      </p:sp>
    </p:spTree>
    <p:extLst>
      <p:ext uri="{BB962C8B-B14F-4D97-AF65-F5344CB8AC3E}">
        <p14:creationId xmlns:p14="http://schemas.microsoft.com/office/powerpoint/2010/main" xmlns="" val="36779892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3" y="475957"/>
            <a:ext cx="8049068" cy="1815882"/>
          </a:xfrm>
          <a:prstGeom prst="rect">
            <a:avLst/>
          </a:prstGeom>
          <a:noFill/>
        </p:spPr>
        <p:txBody>
          <a:bodyPr wrap="square" rtlCol="0">
            <a:spAutoFit/>
          </a:bodyPr>
          <a:lstStyle/>
          <a:p>
            <a:r>
              <a:rPr lang="en-US" sz="4000" dirty="0" smtClean="0">
                <a:solidFill>
                  <a:schemeClr val="tx1"/>
                </a:solidFill>
                <a:latin typeface="Trebuchet MS" pitchFamily="34" charset="0"/>
              </a:rPr>
              <a:t>Privileges &amp; exemptions no more available to Private Company </a:t>
            </a:r>
            <a:r>
              <a:rPr lang="en-US" sz="3200" dirty="0" err="1" smtClean="0">
                <a:solidFill>
                  <a:schemeClr val="tx1"/>
                </a:solidFill>
                <a:latin typeface="Trebuchet MS" pitchFamily="34" charset="0"/>
              </a:rPr>
              <a:t>contd</a:t>
            </a:r>
            <a:r>
              <a:rPr lang="en-US" sz="3200" dirty="0" smtClean="0">
                <a:solidFill>
                  <a:schemeClr val="tx1"/>
                </a:solidFill>
                <a:latin typeface="Trebuchet MS" pitchFamily="34" charset="0"/>
              </a:rPr>
              <a:t>….</a:t>
            </a:r>
            <a:endParaRPr lang="en-US" sz="3200" dirty="0">
              <a:latin typeface="Trebuchet MS" pitchFamily="34" charset="0"/>
            </a:endParaRPr>
          </a:p>
        </p:txBody>
      </p:sp>
      <p:sp>
        <p:nvSpPr>
          <p:cNvPr id="6" name="TextBox 5"/>
          <p:cNvSpPr txBox="1"/>
          <p:nvPr/>
        </p:nvSpPr>
        <p:spPr>
          <a:xfrm>
            <a:off x="485333" y="2362200"/>
            <a:ext cx="8201463" cy="2862322"/>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No protection to life Directors from removal which was there under S 284(1) 0f 1956 Act. (S 169 (1) of 2013)</a:t>
            </a:r>
          </a:p>
          <a:p>
            <a:pPr marL="285750" indent="-285750">
              <a:buFont typeface="Wingdings" pitchFamily="2" charset="2"/>
              <a:buChar char="Ø"/>
            </a:pPr>
            <a:r>
              <a:rPr lang="en-US" dirty="0" smtClean="0">
                <a:solidFill>
                  <a:schemeClr val="tx1"/>
                </a:solidFill>
                <a:latin typeface="Trebuchet MS (body)"/>
              </a:rPr>
              <a:t>Restrictions on the powers of the Board are applicable to the private company. (S 180 of 2013)</a:t>
            </a:r>
          </a:p>
          <a:p>
            <a:pPr marL="285750" indent="-285750">
              <a:buFont typeface="Wingdings" pitchFamily="2" charset="2"/>
              <a:buChar char="Ø"/>
            </a:pPr>
            <a:r>
              <a:rPr lang="en-US" dirty="0" smtClean="0">
                <a:solidFill>
                  <a:schemeClr val="tx1"/>
                </a:solidFill>
                <a:latin typeface="Trebuchet MS (body)"/>
              </a:rPr>
              <a:t>Provisions of loans to Directors are applicable. (S 185)</a:t>
            </a:r>
          </a:p>
          <a:p>
            <a:pPr marL="285750" indent="-285750">
              <a:buFont typeface="Wingdings" pitchFamily="2" charset="2"/>
              <a:buChar char="Ø"/>
            </a:pPr>
            <a:r>
              <a:rPr lang="en-US" dirty="0" smtClean="0">
                <a:solidFill>
                  <a:schemeClr val="tx1"/>
                </a:solidFill>
                <a:latin typeface="Trebuchet MS (body)"/>
              </a:rPr>
              <a:t>Interested Director cannot participate in discussion and voting.</a:t>
            </a:r>
          </a:p>
          <a:p>
            <a:pPr marL="285750" lvl="0" indent="-285750">
              <a:buFont typeface="Wingdings" pitchFamily="2" charset="2"/>
              <a:buChar char="Ø"/>
            </a:pPr>
            <a:r>
              <a:rPr lang="en-US" dirty="0" smtClean="0">
                <a:solidFill>
                  <a:schemeClr val="tx1"/>
                </a:solidFill>
                <a:latin typeface="Trebuchet MS (body)"/>
              </a:rPr>
              <a:t>Private company also needs to obtain approvals for making loans or investment (Sec 186)</a:t>
            </a:r>
          </a:p>
          <a:p>
            <a:pPr marL="285750" lvl="0" indent="-285750">
              <a:buFont typeface="Wingdings" pitchFamily="2" charset="2"/>
              <a:buChar char="Ø"/>
            </a:pPr>
            <a:r>
              <a:rPr lang="en-US" dirty="0" smtClean="0">
                <a:solidFill>
                  <a:schemeClr val="tx1"/>
                </a:solidFill>
                <a:latin typeface="Trebuchet MS (body)"/>
              </a:rPr>
              <a:t>Acceptance of Deposit provision applicable to private company. No exemption provided.</a:t>
            </a:r>
          </a:p>
        </p:txBody>
      </p:sp>
    </p:spTree>
    <p:extLst>
      <p:ext uri="{BB962C8B-B14F-4D97-AF65-F5344CB8AC3E}">
        <p14:creationId xmlns:p14="http://schemas.microsoft.com/office/powerpoint/2010/main" xmlns="" val="36958349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3" y="475957"/>
            <a:ext cx="8049068" cy="1323439"/>
          </a:xfrm>
          <a:prstGeom prst="rect">
            <a:avLst/>
          </a:prstGeom>
          <a:noFill/>
        </p:spPr>
        <p:txBody>
          <a:bodyPr wrap="square" rtlCol="0">
            <a:spAutoFit/>
          </a:bodyPr>
          <a:lstStyle/>
          <a:p>
            <a:r>
              <a:rPr lang="en-US" sz="4000" dirty="0" smtClean="0">
                <a:latin typeface="Trebuchet MS" pitchFamily="34" charset="0"/>
              </a:rPr>
              <a:t>Section 184 (2) – Directors Interested</a:t>
            </a:r>
            <a:endParaRPr lang="en-US" sz="3200" dirty="0">
              <a:latin typeface="Trebuchet MS" pitchFamily="34" charset="0"/>
            </a:endParaRPr>
          </a:p>
        </p:txBody>
      </p:sp>
      <p:sp>
        <p:nvSpPr>
          <p:cNvPr id="6" name="TextBox 5"/>
          <p:cNvSpPr txBox="1"/>
          <p:nvPr/>
        </p:nvSpPr>
        <p:spPr>
          <a:xfrm>
            <a:off x="485333" y="2362200"/>
            <a:ext cx="8201463" cy="2862322"/>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Every Director who is interested in any contract with</a:t>
            </a:r>
          </a:p>
          <a:p>
            <a:pPr marL="285750" indent="-285750">
              <a:buFont typeface="Wingdings" pitchFamily="2" charset="2"/>
              <a:buChar char="Ø"/>
            </a:pPr>
            <a:endParaRPr lang="en-US" dirty="0" smtClean="0">
              <a:latin typeface="Trebuchet MS (body)"/>
            </a:endParaRPr>
          </a:p>
          <a:p>
            <a:pPr marL="742950" lvl="1" indent="-285750">
              <a:buFont typeface="Wingdings" pitchFamily="2" charset="2"/>
              <a:buChar char="Ø"/>
            </a:pPr>
            <a:r>
              <a:rPr lang="en-US" dirty="0" smtClean="0">
                <a:solidFill>
                  <a:schemeClr val="tx1"/>
                </a:solidFill>
                <a:latin typeface="Trebuchet MS (body)"/>
              </a:rPr>
              <a:t>A body corporate where the Director </a:t>
            </a:r>
          </a:p>
          <a:p>
            <a:pPr marL="1200150" lvl="2" indent="-285750">
              <a:buFont typeface="Wingdings" pitchFamily="2" charset="2"/>
              <a:buChar char="Ø"/>
            </a:pPr>
            <a:r>
              <a:rPr lang="en-US" dirty="0" smtClean="0">
                <a:latin typeface="Trebuchet MS (body)"/>
              </a:rPr>
              <a:t>Himself or in association with other Directors hold 2% or more shares</a:t>
            </a:r>
          </a:p>
          <a:p>
            <a:pPr marL="1200150" lvl="2" indent="-285750">
              <a:buFont typeface="Wingdings" pitchFamily="2" charset="2"/>
              <a:buChar char="Ø"/>
            </a:pPr>
            <a:r>
              <a:rPr lang="en-US" dirty="0" smtClean="0">
                <a:solidFill>
                  <a:schemeClr val="tx1"/>
                </a:solidFill>
                <a:latin typeface="Trebuchet MS (body)"/>
              </a:rPr>
              <a:t>Promoter</a:t>
            </a:r>
          </a:p>
          <a:p>
            <a:pPr marL="1200150" lvl="2" indent="-285750">
              <a:buFont typeface="Wingdings" pitchFamily="2" charset="2"/>
              <a:buChar char="Ø"/>
            </a:pPr>
            <a:r>
              <a:rPr lang="en-US" dirty="0" smtClean="0">
                <a:latin typeface="Trebuchet MS (body)"/>
              </a:rPr>
              <a:t>Manager</a:t>
            </a:r>
          </a:p>
          <a:p>
            <a:pPr marL="1200150" lvl="2" indent="-285750">
              <a:buFont typeface="Wingdings" pitchFamily="2" charset="2"/>
              <a:buChar char="Ø"/>
            </a:pPr>
            <a:r>
              <a:rPr lang="en-US" dirty="0" smtClean="0">
                <a:solidFill>
                  <a:schemeClr val="tx1"/>
                </a:solidFill>
                <a:latin typeface="Trebuchet MS (body)"/>
              </a:rPr>
              <a:t>Chief Executive Officer of that body corporate</a:t>
            </a:r>
            <a:endParaRPr lang="en-US" dirty="0" smtClean="0">
              <a:latin typeface="Trebuchet MS (body)"/>
            </a:endParaRPr>
          </a:p>
          <a:p>
            <a:pPr marL="1200150" lvl="2" indent="-285750">
              <a:buFont typeface="Wingdings" pitchFamily="2" charset="2"/>
              <a:buChar char="Ø"/>
            </a:pPr>
            <a:endParaRPr lang="en-US" dirty="0" smtClean="0">
              <a:solidFill>
                <a:schemeClr val="tx1"/>
              </a:solidFill>
              <a:latin typeface="Trebuchet MS (body)"/>
            </a:endParaRPr>
          </a:p>
          <a:p>
            <a:pPr marL="742950" lvl="1" indent="-285750">
              <a:buFont typeface="Wingdings" pitchFamily="2" charset="2"/>
              <a:buChar char="Ø"/>
            </a:pPr>
            <a:r>
              <a:rPr lang="en-US" dirty="0" smtClean="0">
                <a:latin typeface="Trebuchet MS (body)"/>
              </a:rPr>
              <a:t>A firm – where partner, owner or member</a:t>
            </a:r>
            <a:endParaRPr lang="en-US" dirty="0" smtClean="0">
              <a:solidFill>
                <a:schemeClr val="tx1"/>
              </a:solidFill>
              <a:latin typeface="Trebuchet MS (body)"/>
            </a:endParaRPr>
          </a:p>
        </p:txBody>
      </p:sp>
    </p:spTree>
    <p:extLst>
      <p:ext uri="{BB962C8B-B14F-4D97-AF65-F5344CB8AC3E}">
        <p14:creationId xmlns:p14="http://schemas.microsoft.com/office/powerpoint/2010/main" xmlns="" val="36958349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a:xfrm>
            <a:off x="914401" y="1600200"/>
            <a:ext cx="7848600" cy="4869305"/>
          </a:xfrm>
        </p:spPr>
        <p:txBody>
          <a:bodyPr>
            <a:noAutofit/>
          </a:bodyPr>
          <a:lstStyle/>
          <a:p>
            <a:pPr>
              <a:buFont typeface="Wingdings 2" pitchFamily="18" charset="2"/>
              <a:buNone/>
            </a:pPr>
            <a:endParaRPr lang="en-US" altLang="en-US" sz="1800" dirty="0" smtClean="0">
              <a:latin typeface="Calibri" pitchFamily="34" charset="0"/>
            </a:endParaRPr>
          </a:p>
          <a:p>
            <a:pPr>
              <a:buFont typeface="Wingdings 2" pitchFamily="18" charset="2"/>
              <a:buNone/>
            </a:pPr>
            <a:endParaRPr lang="en-US" altLang="en-US" sz="2000" dirty="0" smtClean="0">
              <a:latin typeface="Calibri" pitchFamily="34" charset="0"/>
            </a:endParaRPr>
          </a:p>
          <a:p>
            <a:pPr>
              <a:buFont typeface="Wingdings 2" pitchFamily="18" charset="2"/>
              <a:buNone/>
            </a:pPr>
            <a:r>
              <a:rPr lang="en-US" altLang="en-US" sz="2000" dirty="0" smtClean="0">
                <a:latin typeface="Calibri" pitchFamily="34" charset="0"/>
              </a:rPr>
              <a:t>Accounting Standard AS6 deals with Depreciation</a:t>
            </a:r>
          </a:p>
          <a:p>
            <a:pPr>
              <a:buFont typeface="Wingdings 2" pitchFamily="18" charset="2"/>
              <a:buNone/>
            </a:pPr>
            <a:r>
              <a:rPr lang="en-US" altLang="en-US" sz="2000" dirty="0" smtClean="0">
                <a:latin typeface="Calibri" pitchFamily="34" charset="0"/>
              </a:rPr>
              <a:t>Depreciation is defined as :</a:t>
            </a:r>
          </a:p>
          <a:p>
            <a:pPr>
              <a:buFont typeface="Wingdings 2" pitchFamily="18" charset="2"/>
              <a:buNone/>
            </a:pPr>
            <a:r>
              <a:rPr lang="en-US" altLang="en-US" sz="2000" dirty="0" smtClean="0">
                <a:latin typeface="Calibri" pitchFamily="34" charset="0"/>
              </a:rPr>
              <a:t>It is a measure of the wearing out, consumption or other loss of value arising from use</a:t>
            </a:r>
          </a:p>
          <a:p>
            <a:pPr>
              <a:buFont typeface="Wingdings 2" pitchFamily="18" charset="2"/>
              <a:buNone/>
            </a:pPr>
            <a:r>
              <a:rPr lang="en-US" altLang="en-US" sz="2000" dirty="0" smtClean="0">
                <a:latin typeface="Calibri" pitchFamily="34" charset="0"/>
              </a:rPr>
              <a:t>It is allocated so as to charge fair proportion in each accounting period</a:t>
            </a:r>
          </a:p>
          <a:p>
            <a:pPr>
              <a:buFont typeface="Wingdings 2" pitchFamily="18" charset="2"/>
              <a:buNone/>
            </a:pPr>
            <a:r>
              <a:rPr lang="en-US" altLang="en-US" sz="2000" dirty="0" smtClean="0">
                <a:latin typeface="Calibri" pitchFamily="34" charset="0"/>
              </a:rPr>
              <a:t>It includes amortisation where useful life is predetermined</a:t>
            </a:r>
          </a:p>
          <a:p>
            <a:pPr>
              <a:buFont typeface="Wingdings 2" pitchFamily="18" charset="2"/>
              <a:buNone/>
            </a:pPr>
            <a:endParaRPr lang="en-US" altLang="en-US" sz="2000" dirty="0" smtClean="0">
              <a:latin typeface="Calibri" pitchFamily="34" charset="0"/>
            </a:endParaRPr>
          </a:p>
          <a:p>
            <a:pPr>
              <a:buFont typeface="Wingdings 2" pitchFamily="18" charset="2"/>
              <a:buNone/>
            </a:pPr>
            <a:r>
              <a:rPr lang="en-US" altLang="en-US" sz="2000" dirty="0" smtClean="0">
                <a:latin typeface="Calibri" pitchFamily="34" charset="0"/>
              </a:rPr>
              <a:t>Depreciable Asset is defined as </a:t>
            </a:r>
          </a:p>
          <a:p>
            <a:pPr marL="457200" indent="-457200">
              <a:buFont typeface="Wingdings 2" pitchFamily="18" charset="2"/>
              <a:buAutoNum type="alphaLcParenBoth"/>
            </a:pPr>
            <a:r>
              <a:rPr lang="en-US" altLang="en-US" sz="2000" dirty="0" smtClean="0">
                <a:latin typeface="Calibri" pitchFamily="34" charset="0"/>
              </a:rPr>
              <a:t>Expected to be used in more than one accounting period</a:t>
            </a:r>
          </a:p>
          <a:p>
            <a:pPr marL="457200" indent="-457200">
              <a:buFont typeface="Wingdings 2" pitchFamily="18" charset="2"/>
              <a:buAutoNum type="alphaLcParenBoth"/>
            </a:pPr>
            <a:r>
              <a:rPr lang="en-US" altLang="en-US" sz="2000" dirty="0" smtClean="0">
                <a:latin typeface="Calibri" pitchFamily="34" charset="0"/>
              </a:rPr>
              <a:t>Have a limited useful life</a:t>
            </a:r>
          </a:p>
          <a:p>
            <a:pPr marL="457200" indent="-457200">
              <a:buFont typeface="Wingdings 2" pitchFamily="18" charset="2"/>
              <a:buAutoNum type="alphaLcParenBoth"/>
            </a:pPr>
            <a:r>
              <a:rPr lang="en-US" altLang="en-US" sz="2000" dirty="0" smtClean="0">
                <a:latin typeface="Calibri" pitchFamily="34" charset="0"/>
              </a:rPr>
              <a:t>Held by enterprise for use in production, supply of goods/services, rentals and administration</a:t>
            </a:r>
          </a:p>
          <a:p>
            <a:pPr>
              <a:buFont typeface="Wingdings 2" pitchFamily="18" charset="2"/>
              <a:buNone/>
            </a:pPr>
            <a:endParaRPr lang="en-US" altLang="en-US" sz="1800" dirty="0" smtClean="0">
              <a:latin typeface="Calibri" pitchFamily="34" charset="0"/>
            </a:endParaRPr>
          </a:p>
          <a:p>
            <a:pPr>
              <a:buFont typeface="Wingdings 2" pitchFamily="18" charset="2"/>
              <a:buNone/>
            </a:pPr>
            <a:endParaRPr lang="en-US" altLang="en-US" sz="1800" dirty="0" smtClean="0">
              <a:latin typeface="Calibri" pitchFamily="34" charset="0"/>
            </a:endParaRPr>
          </a:p>
          <a:p>
            <a:pPr>
              <a:buFont typeface="Wingdings 2" pitchFamily="18" charset="2"/>
              <a:buNone/>
            </a:pPr>
            <a:endParaRPr lang="en-US" altLang="en-US" sz="1800" dirty="0" smtClean="0">
              <a:latin typeface="Calibri" pitchFamily="34" charset="0"/>
            </a:endParaRPr>
          </a:p>
          <a:p>
            <a:pPr>
              <a:buFont typeface="Wingdings 2" pitchFamily="18" charset="2"/>
              <a:buNone/>
            </a:pPr>
            <a:endParaRPr lang="en-US" altLang="en-US" sz="1800" dirty="0">
              <a:latin typeface="Calibri" pitchFamily="34" charset="0"/>
            </a:endParaRPr>
          </a:p>
        </p:txBody>
      </p:sp>
      <p:sp>
        <p:nvSpPr>
          <p:cNvPr id="6" name="Title 1"/>
          <p:cNvSpPr>
            <a:spLocks noGrp="1"/>
          </p:cNvSpPr>
          <p:nvPr>
            <p:ph type="title"/>
          </p:nvPr>
        </p:nvSpPr>
        <p:spPr>
          <a:xfrm>
            <a:off x="907494" y="0"/>
            <a:ext cx="7514035" cy="1752599"/>
          </a:xfrm>
        </p:spPr>
        <p:txBody>
          <a:bodyPr>
            <a:normAutofit/>
          </a:bodyPr>
          <a:lstStyle/>
          <a:p>
            <a:pPr algn="ctr"/>
            <a:r>
              <a:rPr lang="en-IN" sz="3600" b="1" dirty="0" smtClean="0"/>
              <a:t>Depreciation</a:t>
            </a:r>
            <a:endParaRPr lang="en-IN" sz="3600" b="1" dirty="0"/>
          </a:p>
        </p:txBody>
      </p:sp>
      <p:sp>
        <p:nvSpPr>
          <p:cNvPr id="7" name="TextBox 6"/>
          <p:cNvSpPr txBox="1"/>
          <p:nvPr/>
        </p:nvSpPr>
        <p:spPr>
          <a:xfrm>
            <a:off x="6846570" y="6202680"/>
            <a:ext cx="2148840" cy="369332"/>
          </a:xfrm>
          <a:prstGeom prst="rect">
            <a:avLst/>
          </a:prstGeom>
          <a:noFill/>
        </p:spPr>
        <p:txBody>
          <a:bodyPr wrap="square" rtlCol="0">
            <a:spAutoFit/>
          </a:bodyPr>
          <a:lstStyle/>
          <a:p>
            <a:r>
              <a:rPr lang="en-US" b="1" i="1" dirty="0" smtClean="0"/>
              <a:t>CA KUSAI GOAWALA</a:t>
            </a:r>
            <a:endParaRPr lang="en-US" b="1" i="1" dirty="0"/>
          </a:p>
        </p:txBody>
      </p:sp>
    </p:spTree>
    <p:extLst>
      <p:ext uri="{BB962C8B-B14F-4D97-AF65-F5344CB8AC3E}">
        <p14:creationId xmlns:p14="http://schemas.microsoft.com/office/powerpoint/2010/main" xmlns="" val="13742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2"/>
          </p:nvPr>
        </p:nvSpPr>
        <p:spPr/>
        <p:txBody>
          <a:bodyPr/>
          <a:lstStyle/>
          <a:p>
            <a:r>
              <a:rPr lang="en-US" smtClean="0"/>
              <a:t>CA Kusai E Goawala</a:t>
            </a:r>
            <a:endParaRPr lang="en-US"/>
          </a:p>
        </p:txBody>
      </p:sp>
      <p:sp>
        <p:nvSpPr>
          <p:cNvPr id="6" name="TextBox 5"/>
          <p:cNvSpPr txBox="1"/>
          <p:nvPr/>
        </p:nvSpPr>
        <p:spPr>
          <a:xfrm>
            <a:off x="608483" y="516991"/>
            <a:ext cx="7869382" cy="707886"/>
          </a:xfrm>
          <a:prstGeom prst="rect">
            <a:avLst/>
          </a:prstGeom>
          <a:noFill/>
        </p:spPr>
        <p:txBody>
          <a:bodyPr wrap="square" rtlCol="0">
            <a:spAutoFit/>
          </a:bodyPr>
          <a:lstStyle/>
          <a:p>
            <a:r>
              <a:rPr lang="en-IN" sz="4000" dirty="0" smtClean="0">
                <a:latin typeface="Trebuchet MS" pitchFamily="34" charset="0"/>
              </a:rPr>
              <a:t>Steps towards IFRS </a:t>
            </a:r>
            <a:endParaRPr lang="en-US" sz="4000" dirty="0" smtClean="0">
              <a:latin typeface="Trebuchet MS" pitchFamily="34" charset="0"/>
            </a:endParaRPr>
          </a:p>
        </p:txBody>
      </p:sp>
      <p:sp>
        <p:nvSpPr>
          <p:cNvPr id="7" name="TextBox 6"/>
          <p:cNvSpPr txBox="1"/>
          <p:nvPr/>
        </p:nvSpPr>
        <p:spPr>
          <a:xfrm>
            <a:off x="588818" y="1371600"/>
            <a:ext cx="7889048" cy="3139321"/>
          </a:xfrm>
          <a:prstGeom prst="rect">
            <a:avLst/>
          </a:prstGeom>
          <a:noFill/>
        </p:spPr>
        <p:txBody>
          <a:bodyPr wrap="square" rtlCol="0">
            <a:spAutoFit/>
          </a:bodyPr>
          <a:lstStyle/>
          <a:p>
            <a:pPr marL="285750" indent="-285750">
              <a:buFont typeface="Wingdings" pitchFamily="2" charset="2"/>
              <a:buChar char="Ø"/>
              <a:defRPr/>
            </a:pPr>
            <a:r>
              <a:rPr lang="en-IN" dirty="0">
                <a:latin typeface="Trebuchet MS (body)"/>
              </a:rPr>
              <a:t>Already introduced Revised Schedule VI (IAS 1) – renamed as </a:t>
            </a:r>
            <a:r>
              <a:rPr lang="en-IN" dirty="0" smtClean="0">
                <a:latin typeface="Trebuchet MS (body)"/>
              </a:rPr>
              <a:t>Schedule III</a:t>
            </a:r>
          </a:p>
          <a:p>
            <a:pPr marL="285750" indent="-285750">
              <a:buFont typeface="Wingdings" pitchFamily="2" charset="2"/>
              <a:buChar char="Ø"/>
              <a:defRPr/>
            </a:pPr>
            <a:endParaRPr lang="en-US" dirty="0">
              <a:latin typeface="Trebuchet MS (body)"/>
            </a:endParaRPr>
          </a:p>
          <a:p>
            <a:pPr marL="285750" indent="-285750">
              <a:buFont typeface="Wingdings" pitchFamily="2" charset="2"/>
              <a:buChar char="Ø"/>
              <a:defRPr/>
            </a:pPr>
            <a:r>
              <a:rPr lang="en-IN" dirty="0">
                <a:latin typeface="Trebuchet MS (body)"/>
              </a:rPr>
              <a:t>Consolidated Financial Statements made </a:t>
            </a:r>
            <a:r>
              <a:rPr lang="en-IN" dirty="0" smtClean="0">
                <a:latin typeface="Trebuchet MS (body)"/>
              </a:rPr>
              <a:t>mandatory</a:t>
            </a:r>
          </a:p>
          <a:p>
            <a:pPr marL="285750" indent="-285750">
              <a:buFont typeface="Wingdings" pitchFamily="2" charset="2"/>
              <a:buChar char="Ø"/>
              <a:defRPr/>
            </a:pPr>
            <a:r>
              <a:rPr lang="en-IN" dirty="0" smtClean="0">
                <a:latin typeface="Trebuchet MS (body)"/>
              </a:rPr>
              <a:t> </a:t>
            </a:r>
            <a:endParaRPr lang="en-US" dirty="0">
              <a:latin typeface="Trebuchet MS (body)"/>
            </a:endParaRPr>
          </a:p>
          <a:p>
            <a:pPr marL="285750" indent="-285750">
              <a:buFont typeface="Wingdings" pitchFamily="2" charset="2"/>
              <a:buChar char="Ø"/>
              <a:defRPr/>
            </a:pPr>
            <a:r>
              <a:rPr lang="en-IN" dirty="0">
                <a:latin typeface="Trebuchet MS (body)"/>
              </a:rPr>
              <a:t>Schedule </a:t>
            </a:r>
            <a:r>
              <a:rPr lang="en-IN" dirty="0" smtClean="0">
                <a:latin typeface="Trebuchet MS (body)"/>
              </a:rPr>
              <a:t>II for </a:t>
            </a:r>
            <a:r>
              <a:rPr lang="en-IN" dirty="0">
                <a:latin typeface="Trebuchet MS (body)"/>
              </a:rPr>
              <a:t>Depreciation prescribes estimated useful </a:t>
            </a:r>
            <a:r>
              <a:rPr lang="en-IN" dirty="0" smtClean="0">
                <a:latin typeface="Trebuchet MS (body)"/>
              </a:rPr>
              <a:t>life and Component Accounting</a:t>
            </a:r>
          </a:p>
          <a:p>
            <a:pPr marL="285750" indent="-285750">
              <a:buFont typeface="Wingdings" pitchFamily="2" charset="2"/>
              <a:buChar char="Ø"/>
              <a:defRPr/>
            </a:pPr>
            <a:endParaRPr lang="en-US" dirty="0">
              <a:latin typeface="Trebuchet MS (body)"/>
            </a:endParaRPr>
          </a:p>
          <a:p>
            <a:pPr marL="285750" indent="-285750">
              <a:buFont typeface="Wingdings" pitchFamily="2" charset="2"/>
              <a:buChar char="Ø"/>
              <a:defRPr/>
            </a:pPr>
            <a:r>
              <a:rPr lang="en-IN" dirty="0">
                <a:latin typeface="Trebuchet MS (body)"/>
              </a:rPr>
              <a:t>Financial Statements includes Statement of Changes in </a:t>
            </a:r>
            <a:r>
              <a:rPr lang="en-IN" dirty="0" smtClean="0">
                <a:latin typeface="Trebuchet MS (body)"/>
              </a:rPr>
              <a:t>Equity</a:t>
            </a:r>
          </a:p>
          <a:p>
            <a:pPr marL="285750" indent="-285750">
              <a:buFont typeface="Wingdings" pitchFamily="2" charset="2"/>
              <a:buChar char="Ø"/>
              <a:defRPr/>
            </a:pPr>
            <a:endParaRPr lang="en-US" dirty="0">
              <a:latin typeface="Trebuchet MS (body)"/>
            </a:endParaRPr>
          </a:p>
          <a:p>
            <a:pPr marL="285750" indent="-285750">
              <a:buFont typeface="Wingdings" pitchFamily="2" charset="2"/>
              <a:buChar char="Ø"/>
              <a:defRPr/>
            </a:pPr>
            <a:r>
              <a:rPr lang="en-IN" dirty="0">
                <a:latin typeface="Trebuchet MS (body)"/>
              </a:rPr>
              <a:t>Free reserves excludes profits on account of fair value concept</a:t>
            </a:r>
            <a:endParaRPr lang="en-US" dirty="0">
              <a:latin typeface="Trebuchet MS (body)"/>
            </a:endParaRPr>
          </a:p>
        </p:txBody>
      </p:sp>
    </p:spTree>
    <p:extLst>
      <p:ext uri="{BB962C8B-B14F-4D97-AF65-F5344CB8AC3E}">
        <p14:creationId xmlns:p14="http://schemas.microsoft.com/office/powerpoint/2010/main" xmlns="" val="2306650123"/>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457200"/>
            <a:ext cx="2819400" cy="990600"/>
          </a:xfrm>
        </p:spPr>
        <p:txBody>
          <a:bodyPr/>
          <a:lstStyle/>
          <a:p>
            <a:endParaRPr lang="en-IN" b="1" dirty="0"/>
          </a:p>
        </p:txBody>
      </p:sp>
      <p:sp>
        <p:nvSpPr>
          <p:cNvPr id="3" name="Content Placeholder 2"/>
          <p:cNvSpPr>
            <a:spLocks noGrp="1"/>
          </p:cNvSpPr>
          <p:nvPr>
            <p:ph idx="1"/>
          </p:nvPr>
        </p:nvSpPr>
        <p:spPr>
          <a:xfrm>
            <a:off x="1752601" y="1143000"/>
            <a:ext cx="6934199" cy="4267201"/>
          </a:xfrm>
        </p:spPr>
        <p:txBody>
          <a:bodyPr>
            <a:normAutofit/>
          </a:bodyPr>
          <a:lstStyle/>
          <a:p>
            <a:pPr>
              <a:lnSpc>
                <a:spcPct val="150000"/>
              </a:lnSpc>
              <a:buNone/>
            </a:pPr>
            <a:r>
              <a:rPr lang="en-IN" sz="2800" b="1" dirty="0" smtClean="0">
                <a:latin typeface="Calibri" pitchFamily="34" charset="0"/>
              </a:rPr>
              <a:t>Depreciation is based on the following</a:t>
            </a:r>
          </a:p>
          <a:p>
            <a:pPr lvl="0">
              <a:lnSpc>
                <a:spcPct val="150000"/>
              </a:lnSpc>
              <a:buFont typeface="Wingdings" pitchFamily="2" charset="2"/>
              <a:buChar char="§"/>
            </a:pPr>
            <a:r>
              <a:rPr lang="en-IN" sz="2800" dirty="0" smtClean="0">
                <a:latin typeface="Calibri" pitchFamily="34" charset="0"/>
              </a:rPr>
              <a:t>Carrying amount</a:t>
            </a:r>
          </a:p>
          <a:p>
            <a:pPr lvl="0">
              <a:lnSpc>
                <a:spcPct val="150000"/>
              </a:lnSpc>
              <a:buFont typeface="Wingdings" pitchFamily="2" charset="2"/>
              <a:buChar char="§"/>
            </a:pPr>
            <a:r>
              <a:rPr lang="en-IN" sz="2800" dirty="0" smtClean="0">
                <a:latin typeface="Calibri" pitchFamily="34" charset="0"/>
              </a:rPr>
              <a:t>Expected Useful Life</a:t>
            </a:r>
          </a:p>
          <a:p>
            <a:pPr lvl="0">
              <a:lnSpc>
                <a:spcPct val="150000"/>
              </a:lnSpc>
              <a:buFont typeface="Wingdings" pitchFamily="2" charset="2"/>
              <a:buChar char="§"/>
            </a:pPr>
            <a:r>
              <a:rPr lang="en-IN" sz="2800" dirty="0" smtClean="0">
                <a:latin typeface="Calibri" pitchFamily="34" charset="0"/>
              </a:rPr>
              <a:t>Estimated residual value</a:t>
            </a:r>
          </a:p>
          <a:p>
            <a:endParaRPr lang="en-IN" dirty="0"/>
          </a:p>
        </p:txBody>
      </p:sp>
      <p:sp>
        <p:nvSpPr>
          <p:cNvPr id="4" name="TextBox 3"/>
          <p:cNvSpPr txBox="1"/>
          <p:nvPr/>
        </p:nvSpPr>
        <p:spPr>
          <a:xfrm>
            <a:off x="6846570" y="6202680"/>
            <a:ext cx="2148840" cy="369332"/>
          </a:xfrm>
          <a:prstGeom prst="rect">
            <a:avLst/>
          </a:prstGeom>
          <a:noFill/>
        </p:spPr>
        <p:txBody>
          <a:bodyPr wrap="square" rtlCol="0">
            <a:spAutoFit/>
          </a:bodyPr>
          <a:lstStyle/>
          <a:p>
            <a:r>
              <a:rPr lang="en-US" b="1" i="1" dirty="0" smtClean="0"/>
              <a:t>CA KUSAI GOAWALA</a:t>
            </a:r>
            <a:endParaRPr lang="en-US" b="1" i="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457200"/>
            <a:ext cx="6096000" cy="2438400"/>
          </a:xfrm>
        </p:spPr>
        <p:txBody>
          <a:bodyPr/>
          <a:lstStyle/>
          <a:p>
            <a:pPr algn="ctr"/>
            <a:r>
              <a:rPr lang="en-IN" b="1" dirty="0" smtClean="0">
                <a:latin typeface="Calibri" pitchFamily="34" charset="0"/>
              </a:rPr>
              <a:t>Useful Life</a:t>
            </a:r>
            <a:endParaRPr lang="en-IN" b="1" dirty="0">
              <a:latin typeface="Calibri" pitchFamily="34" charset="0"/>
            </a:endParaRPr>
          </a:p>
        </p:txBody>
      </p:sp>
      <p:sp>
        <p:nvSpPr>
          <p:cNvPr id="3" name="Content Placeholder 2"/>
          <p:cNvSpPr>
            <a:spLocks noGrp="1"/>
          </p:cNvSpPr>
          <p:nvPr>
            <p:ph idx="1"/>
          </p:nvPr>
        </p:nvSpPr>
        <p:spPr>
          <a:xfrm>
            <a:off x="1850988" y="2639291"/>
            <a:ext cx="7514035" cy="3124201"/>
          </a:xfrm>
        </p:spPr>
        <p:txBody>
          <a:bodyPr/>
          <a:lstStyle/>
          <a:p>
            <a:pPr lvl="0">
              <a:buFont typeface="Wingdings" pitchFamily="2" charset="2"/>
              <a:buChar char="§"/>
            </a:pPr>
            <a:r>
              <a:rPr lang="en-IN" dirty="0" smtClean="0">
                <a:latin typeface="Calibri" pitchFamily="34" charset="0"/>
              </a:rPr>
              <a:t>Predetermined based on contractual term</a:t>
            </a:r>
          </a:p>
          <a:p>
            <a:pPr lvl="0">
              <a:buFont typeface="Wingdings" pitchFamily="2" charset="2"/>
              <a:buChar char="§"/>
            </a:pPr>
            <a:r>
              <a:rPr lang="en-IN" dirty="0" smtClean="0">
                <a:latin typeface="Calibri" pitchFamily="34" charset="0"/>
              </a:rPr>
              <a:t>Extraction or consumption</a:t>
            </a:r>
          </a:p>
          <a:p>
            <a:pPr lvl="0">
              <a:buFont typeface="Wingdings" pitchFamily="2" charset="2"/>
              <a:buChar char="§"/>
            </a:pPr>
            <a:r>
              <a:rPr lang="en-IN" dirty="0" smtClean="0">
                <a:latin typeface="Calibri" pitchFamily="34" charset="0"/>
              </a:rPr>
              <a:t>Physical deterioration or wear and tear</a:t>
            </a:r>
          </a:p>
          <a:p>
            <a:pPr lvl="0">
              <a:buFont typeface="Wingdings" pitchFamily="2" charset="2"/>
              <a:buChar char="§"/>
            </a:pPr>
            <a:r>
              <a:rPr lang="en-IN" dirty="0" smtClean="0">
                <a:latin typeface="Calibri" pitchFamily="34" charset="0"/>
              </a:rPr>
              <a:t>Repair and Maintenance policy of the company</a:t>
            </a:r>
          </a:p>
          <a:p>
            <a:pPr lvl="0">
              <a:buFont typeface="Wingdings" pitchFamily="2" charset="2"/>
              <a:buChar char="§"/>
            </a:pPr>
            <a:r>
              <a:rPr lang="en-IN" dirty="0" smtClean="0">
                <a:latin typeface="Calibri" pitchFamily="34" charset="0"/>
              </a:rPr>
              <a:t>Nature of usage – hotel, transport car vs private vehicles</a:t>
            </a:r>
          </a:p>
          <a:p>
            <a:pPr>
              <a:buFont typeface="Wingdings" pitchFamily="2" charset="2"/>
              <a:buChar char="§"/>
            </a:pPr>
            <a:r>
              <a:rPr lang="en-IN" dirty="0" smtClean="0">
                <a:latin typeface="Calibri" pitchFamily="34" charset="0"/>
              </a:rPr>
              <a:t>obsolescence</a:t>
            </a:r>
            <a:endParaRPr lang="en-IN" dirty="0">
              <a:latin typeface="Calibri" pitchFamily="34" charset="0"/>
            </a:endParaRPr>
          </a:p>
        </p:txBody>
      </p:sp>
      <p:sp>
        <p:nvSpPr>
          <p:cNvPr id="4" name="TextBox 3"/>
          <p:cNvSpPr txBox="1"/>
          <p:nvPr/>
        </p:nvSpPr>
        <p:spPr>
          <a:xfrm>
            <a:off x="6846570" y="6202680"/>
            <a:ext cx="2148840" cy="369332"/>
          </a:xfrm>
          <a:prstGeom prst="rect">
            <a:avLst/>
          </a:prstGeom>
          <a:noFill/>
        </p:spPr>
        <p:txBody>
          <a:bodyPr wrap="square" rtlCol="0">
            <a:spAutoFit/>
          </a:bodyPr>
          <a:lstStyle/>
          <a:p>
            <a:r>
              <a:rPr lang="en-US" b="1" i="1" dirty="0" smtClean="0"/>
              <a:t>CA KUSAI GOAWALA</a:t>
            </a:r>
            <a:endParaRPr lang="en-US" b="1" i="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57200"/>
            <a:ext cx="6324600" cy="2133600"/>
          </a:xfrm>
        </p:spPr>
        <p:txBody>
          <a:bodyPr/>
          <a:lstStyle/>
          <a:p>
            <a:pPr algn="ctr"/>
            <a:r>
              <a:rPr lang="en-IN" b="1" dirty="0" smtClean="0"/>
              <a:t>How to estimate useful life</a:t>
            </a:r>
            <a:endParaRPr lang="en-IN" b="1" dirty="0"/>
          </a:p>
        </p:txBody>
      </p:sp>
      <p:sp>
        <p:nvSpPr>
          <p:cNvPr id="3" name="Content Placeholder 2"/>
          <p:cNvSpPr>
            <a:spLocks noGrp="1"/>
          </p:cNvSpPr>
          <p:nvPr>
            <p:ph idx="1"/>
          </p:nvPr>
        </p:nvSpPr>
        <p:spPr>
          <a:xfrm>
            <a:off x="1629966" y="2625437"/>
            <a:ext cx="7514035" cy="3124201"/>
          </a:xfrm>
        </p:spPr>
        <p:txBody>
          <a:bodyPr/>
          <a:lstStyle/>
          <a:p>
            <a:pPr>
              <a:buFont typeface="Wingdings" pitchFamily="2" charset="2"/>
              <a:buChar char="§"/>
            </a:pPr>
            <a:r>
              <a:rPr lang="en-IN" dirty="0" smtClean="0">
                <a:latin typeface="Calibri" pitchFamily="34" charset="0"/>
              </a:rPr>
              <a:t>Matter of judgement by management</a:t>
            </a:r>
          </a:p>
          <a:p>
            <a:pPr>
              <a:buFont typeface="Wingdings" pitchFamily="2" charset="2"/>
              <a:buChar char="§"/>
            </a:pPr>
            <a:r>
              <a:rPr lang="en-IN" dirty="0" smtClean="0">
                <a:latin typeface="Calibri" pitchFamily="34" charset="0"/>
              </a:rPr>
              <a:t>Based on technical </a:t>
            </a:r>
          </a:p>
          <a:p>
            <a:pPr>
              <a:buFont typeface="Wingdings" pitchFamily="2" charset="2"/>
              <a:buChar char="§"/>
            </a:pPr>
            <a:r>
              <a:rPr lang="en-IN" dirty="0" smtClean="0">
                <a:latin typeface="Calibri" pitchFamily="34" charset="0"/>
              </a:rPr>
              <a:t>Subject to review periodically</a:t>
            </a:r>
          </a:p>
          <a:p>
            <a:pPr>
              <a:buFont typeface="Wingdings" pitchFamily="2" charset="2"/>
              <a:buChar char="§"/>
            </a:pPr>
            <a:r>
              <a:rPr lang="en-IN" dirty="0" smtClean="0">
                <a:latin typeface="Calibri" pitchFamily="34" charset="0"/>
              </a:rPr>
              <a:t>Statutes provides basis for depreciation – Schedule II </a:t>
            </a:r>
          </a:p>
          <a:p>
            <a:endParaRPr lang="en-IN" dirty="0"/>
          </a:p>
        </p:txBody>
      </p:sp>
      <p:sp>
        <p:nvSpPr>
          <p:cNvPr id="4" name="TextBox 3"/>
          <p:cNvSpPr txBox="1"/>
          <p:nvPr/>
        </p:nvSpPr>
        <p:spPr>
          <a:xfrm>
            <a:off x="6846570" y="6202680"/>
            <a:ext cx="2148840" cy="369332"/>
          </a:xfrm>
          <a:prstGeom prst="rect">
            <a:avLst/>
          </a:prstGeom>
          <a:noFill/>
        </p:spPr>
        <p:txBody>
          <a:bodyPr wrap="square" rtlCol="0">
            <a:spAutoFit/>
          </a:bodyPr>
          <a:lstStyle/>
          <a:p>
            <a:r>
              <a:rPr lang="en-US" b="1" i="1" dirty="0" smtClean="0"/>
              <a:t>CA KUSAI GOAWALA</a:t>
            </a:r>
            <a:endParaRPr lang="en-US" b="1" i="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457200"/>
            <a:ext cx="5943600" cy="1981200"/>
          </a:xfrm>
        </p:spPr>
        <p:txBody>
          <a:bodyPr/>
          <a:lstStyle/>
          <a:p>
            <a:pPr algn="ctr"/>
            <a:r>
              <a:rPr lang="en-IN" b="1" dirty="0" smtClean="0">
                <a:latin typeface="Calibri" pitchFamily="34" charset="0"/>
              </a:rPr>
              <a:t>Movements during the year</a:t>
            </a:r>
            <a:endParaRPr lang="en-IN" b="1" dirty="0">
              <a:latin typeface="Calibri" pitchFamily="34" charset="0"/>
            </a:endParaRPr>
          </a:p>
        </p:txBody>
      </p:sp>
      <p:sp>
        <p:nvSpPr>
          <p:cNvPr id="3" name="Content Placeholder 2"/>
          <p:cNvSpPr>
            <a:spLocks noGrp="1"/>
          </p:cNvSpPr>
          <p:nvPr>
            <p:ph idx="1"/>
          </p:nvPr>
        </p:nvSpPr>
        <p:spPr>
          <a:xfrm>
            <a:off x="1890473" y="2636520"/>
            <a:ext cx="7514035" cy="3124201"/>
          </a:xfrm>
        </p:spPr>
        <p:txBody>
          <a:bodyPr/>
          <a:lstStyle/>
          <a:p>
            <a:pPr>
              <a:buFont typeface="Wingdings" pitchFamily="2" charset="2"/>
              <a:buChar char="§"/>
            </a:pPr>
            <a:r>
              <a:rPr lang="en-IN" dirty="0" smtClean="0">
                <a:latin typeface="Calibri" pitchFamily="34" charset="0"/>
              </a:rPr>
              <a:t>Depreciation to be provided on pro-rata basis for </a:t>
            </a:r>
          </a:p>
          <a:p>
            <a:pPr lvl="1">
              <a:buFont typeface="Wingdings" pitchFamily="2" charset="2"/>
              <a:buChar char="§"/>
            </a:pPr>
            <a:r>
              <a:rPr lang="en-IN" sz="2400" dirty="0" smtClean="0">
                <a:latin typeface="Calibri" pitchFamily="34" charset="0"/>
              </a:rPr>
              <a:t>Additions</a:t>
            </a:r>
          </a:p>
          <a:p>
            <a:pPr lvl="1">
              <a:buFont typeface="Wingdings" pitchFamily="2" charset="2"/>
              <a:buChar char="§"/>
            </a:pPr>
            <a:r>
              <a:rPr lang="en-IN" sz="2400" dirty="0" smtClean="0">
                <a:latin typeface="Calibri" pitchFamily="34" charset="0"/>
              </a:rPr>
              <a:t>Sold</a:t>
            </a:r>
          </a:p>
          <a:p>
            <a:pPr lvl="1">
              <a:buFont typeface="Wingdings" pitchFamily="2" charset="2"/>
              <a:buChar char="§"/>
            </a:pPr>
            <a:r>
              <a:rPr lang="en-IN" sz="2400" dirty="0" smtClean="0">
                <a:latin typeface="Calibri" pitchFamily="34" charset="0"/>
              </a:rPr>
              <a:t>Discarded</a:t>
            </a:r>
          </a:p>
          <a:p>
            <a:pPr lvl="1">
              <a:buFont typeface="Wingdings" pitchFamily="2" charset="2"/>
              <a:buChar char="§"/>
            </a:pPr>
            <a:r>
              <a:rPr lang="en-IN" sz="2400" dirty="0" smtClean="0">
                <a:latin typeface="Calibri" pitchFamily="34" charset="0"/>
              </a:rPr>
              <a:t>Demolished</a:t>
            </a:r>
          </a:p>
          <a:p>
            <a:pPr lvl="1">
              <a:buFont typeface="Wingdings" pitchFamily="2" charset="2"/>
              <a:buChar char="§"/>
            </a:pPr>
            <a:r>
              <a:rPr lang="en-IN" sz="2400" dirty="0" smtClean="0">
                <a:latin typeface="Calibri" pitchFamily="34" charset="0"/>
              </a:rPr>
              <a:t>Destroyed</a:t>
            </a:r>
          </a:p>
          <a:p>
            <a:pPr>
              <a:buNone/>
            </a:pPr>
            <a:endParaRPr lang="en-IN" dirty="0"/>
          </a:p>
        </p:txBody>
      </p:sp>
      <p:sp>
        <p:nvSpPr>
          <p:cNvPr id="4" name="TextBox 3"/>
          <p:cNvSpPr txBox="1"/>
          <p:nvPr/>
        </p:nvSpPr>
        <p:spPr>
          <a:xfrm>
            <a:off x="6846570" y="6202680"/>
            <a:ext cx="2148840" cy="369332"/>
          </a:xfrm>
          <a:prstGeom prst="rect">
            <a:avLst/>
          </a:prstGeom>
          <a:noFill/>
        </p:spPr>
        <p:txBody>
          <a:bodyPr wrap="square" rtlCol="0">
            <a:spAutoFit/>
          </a:bodyPr>
          <a:lstStyle/>
          <a:p>
            <a:r>
              <a:rPr lang="en-US" b="1" i="1" dirty="0" smtClean="0"/>
              <a:t>CA KUSAI GOAWALA</a:t>
            </a:r>
            <a:endParaRPr lang="en-US" b="1" i="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1818" y="464696"/>
            <a:ext cx="7514035" cy="5096655"/>
          </a:xfrm>
        </p:spPr>
        <p:txBody>
          <a:bodyPr>
            <a:normAutofit/>
          </a:bodyPr>
          <a:lstStyle/>
          <a:p>
            <a:endParaRPr lang="en-US" dirty="0" smtClean="0"/>
          </a:p>
          <a:p>
            <a:pPr algn="ctr">
              <a:buNone/>
            </a:pPr>
            <a:endParaRPr lang="en-US" dirty="0" smtClean="0"/>
          </a:p>
          <a:p>
            <a:endParaRPr lang="en-US" dirty="0" smtClean="0"/>
          </a:p>
          <a:p>
            <a:pPr>
              <a:buNone/>
            </a:pPr>
            <a:r>
              <a:rPr lang="en-US" dirty="0" smtClean="0">
                <a:latin typeface="Calibri" pitchFamily="34" charset="0"/>
              </a:rPr>
              <a:t>From the date this Schedule comes into effect, the carrying amount of the asset as on that date-</a:t>
            </a:r>
          </a:p>
          <a:p>
            <a:pPr lvl="1">
              <a:buFont typeface="Wingdings" pitchFamily="2" charset="2"/>
              <a:buChar char="§"/>
            </a:pPr>
            <a:r>
              <a:rPr lang="en-US" sz="2400" dirty="0" smtClean="0">
                <a:latin typeface="Calibri" pitchFamily="34" charset="0"/>
              </a:rPr>
              <a:t>(a) shall be depreciated over the remaining useful life of the asset as on Schedule;</a:t>
            </a:r>
          </a:p>
          <a:p>
            <a:pPr lvl="1">
              <a:buFont typeface="Wingdings" pitchFamily="2" charset="2"/>
              <a:buChar char="§"/>
            </a:pPr>
            <a:r>
              <a:rPr lang="en-US" sz="2400" dirty="0" smtClean="0">
                <a:latin typeface="Calibri" pitchFamily="34" charset="0"/>
              </a:rPr>
              <a:t>(b) after retaining the residual value, </a:t>
            </a:r>
            <a:r>
              <a:rPr lang="en-US" sz="2400" i="1" dirty="0" smtClean="0">
                <a:latin typeface="Calibri" pitchFamily="34" charset="0"/>
              </a:rPr>
              <a:t>may be </a:t>
            </a:r>
            <a:r>
              <a:rPr lang="en-US" sz="2400" i="1" dirty="0" err="1" smtClean="0">
                <a:latin typeface="Calibri" pitchFamily="34" charset="0"/>
              </a:rPr>
              <a:t>recognised</a:t>
            </a:r>
            <a:r>
              <a:rPr lang="en-US" sz="2400" dirty="0" smtClean="0">
                <a:latin typeface="Calibri" pitchFamily="34" charset="0"/>
              </a:rPr>
              <a:t> in the opening balance of retained earnings where the remaining useful life of an asset is nil. – This is optional as per MCA clarification</a:t>
            </a:r>
            <a:endParaRPr lang="en-US" sz="2400" dirty="0">
              <a:latin typeface="Calibri" pitchFamily="34" charset="0"/>
            </a:endParaRPr>
          </a:p>
          <a:p>
            <a:pPr lvl="1">
              <a:buNone/>
            </a:pPr>
            <a:r>
              <a:rPr lang="en-US" sz="2400" dirty="0" smtClean="0">
                <a:latin typeface="Calibri" pitchFamily="34" charset="0"/>
              </a:rPr>
              <a:t>The Schedule has come into effect from 1</a:t>
            </a:r>
            <a:r>
              <a:rPr lang="en-US" sz="2400" baseline="30000" dirty="0" smtClean="0">
                <a:latin typeface="Calibri" pitchFamily="34" charset="0"/>
              </a:rPr>
              <a:t>st</a:t>
            </a:r>
            <a:r>
              <a:rPr lang="en-US" sz="2400" dirty="0" smtClean="0">
                <a:latin typeface="Calibri" pitchFamily="34" charset="0"/>
              </a:rPr>
              <a:t> April 2014.</a:t>
            </a:r>
          </a:p>
          <a:p>
            <a:pPr lvl="1">
              <a:buFont typeface="Wingdings" pitchFamily="2" charset="2"/>
              <a:buChar char="§"/>
            </a:pPr>
            <a:endParaRPr lang="en-US" sz="2400" dirty="0" smtClean="0">
              <a:latin typeface="Calibri" pitchFamily="34" charset="0"/>
            </a:endParaRPr>
          </a:p>
        </p:txBody>
      </p:sp>
      <p:sp>
        <p:nvSpPr>
          <p:cNvPr id="4" name="Title 1"/>
          <p:cNvSpPr>
            <a:spLocks noGrp="1"/>
          </p:cNvSpPr>
          <p:nvPr>
            <p:ph type="title"/>
          </p:nvPr>
        </p:nvSpPr>
        <p:spPr>
          <a:xfrm>
            <a:off x="1113234" y="685801"/>
            <a:ext cx="7514035" cy="990599"/>
          </a:xfrm>
        </p:spPr>
        <p:txBody>
          <a:bodyPr/>
          <a:lstStyle/>
          <a:p>
            <a:pPr algn="ctr"/>
            <a:r>
              <a:rPr lang="en-US" altLang="en-US" b="1" dirty="0" smtClean="0">
                <a:latin typeface="Calibri" pitchFamily="34" charset="0"/>
              </a:rPr>
              <a:t>Schedule II of the Companies Act</a:t>
            </a:r>
            <a:endParaRPr lang="en-IN" b="1" dirty="0">
              <a:latin typeface="Calibri" pitchFamily="34" charset="0"/>
            </a:endParaRPr>
          </a:p>
        </p:txBody>
      </p:sp>
      <p:sp>
        <p:nvSpPr>
          <p:cNvPr id="5" name="TextBox 4"/>
          <p:cNvSpPr txBox="1"/>
          <p:nvPr/>
        </p:nvSpPr>
        <p:spPr>
          <a:xfrm>
            <a:off x="6846570" y="6202680"/>
            <a:ext cx="2148840" cy="369332"/>
          </a:xfrm>
          <a:prstGeom prst="rect">
            <a:avLst/>
          </a:prstGeom>
          <a:noFill/>
        </p:spPr>
        <p:txBody>
          <a:bodyPr wrap="square" rtlCol="0">
            <a:spAutoFit/>
          </a:bodyPr>
          <a:lstStyle/>
          <a:p>
            <a:r>
              <a:rPr lang="en-US" b="1" i="1" dirty="0" smtClean="0"/>
              <a:t>CA KUSAI GOAWALA</a:t>
            </a:r>
            <a:endParaRPr lang="en-US" b="1" i="1" dirty="0"/>
          </a:p>
        </p:txBody>
      </p:sp>
    </p:spTree>
    <p:extLst>
      <p:ext uri="{BB962C8B-B14F-4D97-AF65-F5344CB8AC3E}">
        <p14:creationId xmlns:p14="http://schemas.microsoft.com/office/powerpoint/2010/main" xmlns="" val="9646408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a:xfrm>
            <a:off x="1113233" y="1004342"/>
            <a:ext cx="7514035" cy="5186597"/>
          </a:xfrm>
        </p:spPr>
        <p:txBody>
          <a:bodyPr>
            <a:normAutofit/>
          </a:bodyPr>
          <a:lstStyle/>
          <a:p>
            <a:pPr>
              <a:buFont typeface="Wingdings 2" pitchFamily="18" charset="2"/>
              <a:buNone/>
            </a:pPr>
            <a:endParaRPr lang="en-US" altLang="en-US" b="1" dirty="0" smtClean="0">
              <a:latin typeface="Calibri" pitchFamily="34" charset="0"/>
            </a:endParaRPr>
          </a:p>
          <a:p>
            <a:pPr>
              <a:buFont typeface="Wingdings 2" pitchFamily="18" charset="2"/>
              <a:buNone/>
            </a:pPr>
            <a:endParaRPr lang="en-US" altLang="en-US" b="1" dirty="0" smtClean="0">
              <a:latin typeface="Calibri" pitchFamily="34" charset="0"/>
            </a:endParaRPr>
          </a:p>
          <a:p>
            <a:pPr>
              <a:buFont typeface="Wingdings 2" pitchFamily="18" charset="2"/>
              <a:buNone/>
            </a:pPr>
            <a:endParaRPr lang="en-US" altLang="en-US" b="1" dirty="0" smtClean="0">
              <a:latin typeface="Calibri" pitchFamily="34" charset="0"/>
            </a:endParaRPr>
          </a:p>
          <a:p>
            <a:pPr>
              <a:buFont typeface="Wingdings 2" pitchFamily="18" charset="2"/>
              <a:buNone/>
            </a:pPr>
            <a:r>
              <a:rPr lang="en-US" altLang="en-US" b="1" dirty="0" smtClean="0">
                <a:latin typeface="Calibri" pitchFamily="34" charset="0"/>
              </a:rPr>
              <a:t>For  </a:t>
            </a:r>
            <a:r>
              <a:rPr lang="en-US" altLang="en-US" b="1" dirty="0">
                <a:latin typeface="Calibri" pitchFamily="34" charset="0"/>
              </a:rPr>
              <a:t>Tangible Asset</a:t>
            </a:r>
          </a:p>
          <a:p>
            <a:pPr>
              <a:buFont typeface="Wingdings" pitchFamily="2" charset="2"/>
              <a:buChar char="§"/>
            </a:pPr>
            <a:r>
              <a:rPr lang="en-US" altLang="en-US" dirty="0">
                <a:latin typeface="Calibri" pitchFamily="34" charset="0"/>
              </a:rPr>
              <a:t>Depreciation includes </a:t>
            </a:r>
            <a:r>
              <a:rPr lang="en-US" altLang="en-US" dirty="0" smtClean="0">
                <a:latin typeface="Calibri" pitchFamily="34" charset="0"/>
              </a:rPr>
              <a:t>amortization</a:t>
            </a:r>
          </a:p>
          <a:p>
            <a:pPr>
              <a:buFont typeface="Wingdings" pitchFamily="2" charset="2"/>
              <a:buChar char="§"/>
            </a:pPr>
            <a:r>
              <a:rPr lang="en-US" altLang="en-US" dirty="0" smtClean="0">
                <a:latin typeface="Calibri" pitchFamily="34" charset="0"/>
              </a:rPr>
              <a:t>The Schedule does not apply to Electricity Companies</a:t>
            </a:r>
            <a:endParaRPr lang="en-US" altLang="en-US" dirty="0">
              <a:latin typeface="Calibri" pitchFamily="34" charset="0"/>
            </a:endParaRPr>
          </a:p>
          <a:p>
            <a:pPr>
              <a:buFont typeface="Wingdings" pitchFamily="2" charset="2"/>
              <a:buChar char="§"/>
            </a:pPr>
            <a:r>
              <a:rPr lang="en-US" altLang="en-US" dirty="0">
                <a:latin typeface="Calibri" pitchFamily="34" charset="0"/>
              </a:rPr>
              <a:t>Residual value  shall  not be more than 5% of the cost </a:t>
            </a:r>
            <a:r>
              <a:rPr lang="en-US" altLang="en-US" dirty="0" smtClean="0">
                <a:latin typeface="Calibri" pitchFamily="34" charset="0"/>
              </a:rPr>
              <a:t>of assets</a:t>
            </a:r>
          </a:p>
          <a:p>
            <a:pPr lvl="1">
              <a:buFont typeface="Wingdings" pitchFamily="2" charset="2"/>
              <a:buChar char="§"/>
            </a:pPr>
            <a:r>
              <a:rPr lang="en-US" altLang="en-US" dirty="0" smtClean="0">
                <a:latin typeface="Calibri" pitchFamily="34" charset="0"/>
              </a:rPr>
              <a:t>Residual value should be based on current estimates not future</a:t>
            </a:r>
            <a:endParaRPr lang="en-US" altLang="en-US" dirty="0">
              <a:latin typeface="Calibri" pitchFamily="34" charset="0"/>
            </a:endParaRPr>
          </a:p>
          <a:p>
            <a:pPr>
              <a:buFont typeface="Wingdings" pitchFamily="2" charset="2"/>
              <a:buChar char="§"/>
            </a:pPr>
            <a:r>
              <a:rPr lang="en-US" altLang="en-US" dirty="0">
                <a:latin typeface="Calibri" pitchFamily="34" charset="0"/>
              </a:rPr>
              <a:t>useful life/ residual value  shall not  ordinarily be different</a:t>
            </a:r>
            <a:r>
              <a:rPr lang="en-US" altLang="en-US" dirty="0" smtClean="0">
                <a:latin typeface="Calibri" pitchFamily="34" charset="0"/>
              </a:rPr>
              <a:t>.</a:t>
            </a:r>
          </a:p>
          <a:p>
            <a:pPr>
              <a:buFont typeface="Wingdings" pitchFamily="2" charset="2"/>
              <a:buChar char="§"/>
            </a:pPr>
            <a:r>
              <a:rPr lang="en-US" altLang="en-US" dirty="0" smtClean="0">
                <a:latin typeface="Calibri" pitchFamily="34" charset="0"/>
              </a:rPr>
              <a:t>Useful life vs Economic Life – policy of sale of cars after 3 years</a:t>
            </a:r>
            <a:endParaRPr lang="en-US" altLang="en-US" dirty="0">
              <a:latin typeface="Calibri" pitchFamily="34" charset="0"/>
            </a:endParaRPr>
          </a:p>
          <a:p>
            <a:pPr>
              <a:buFont typeface="Wingdings" pitchFamily="2" charset="2"/>
              <a:buChar char="§"/>
            </a:pPr>
            <a:r>
              <a:rPr lang="en-US" altLang="en-US" dirty="0">
                <a:latin typeface="Calibri" pitchFamily="34" charset="0"/>
              </a:rPr>
              <a:t>If different then disclose such difference and support by Technical </a:t>
            </a:r>
            <a:r>
              <a:rPr lang="en-US" altLang="en-US" dirty="0" smtClean="0">
                <a:latin typeface="Calibri" pitchFamily="34" charset="0"/>
              </a:rPr>
              <a:t>Advice</a:t>
            </a:r>
          </a:p>
          <a:p>
            <a:pPr>
              <a:buNone/>
            </a:pPr>
            <a:r>
              <a:rPr lang="en-US" altLang="en-US" dirty="0" smtClean="0">
                <a:latin typeface="Calibri" pitchFamily="34" charset="0"/>
              </a:rPr>
              <a:t>	</a:t>
            </a:r>
            <a:r>
              <a:rPr lang="en-US" altLang="en-US" dirty="0" smtClean="0">
                <a:solidFill>
                  <a:srgbClr val="FF0000"/>
                </a:solidFill>
                <a:latin typeface="Calibri" pitchFamily="34" charset="0"/>
              </a:rPr>
              <a:t>To disclose which difference – the amount of depreciation or the useful life</a:t>
            </a:r>
            <a:endParaRPr lang="en-US" altLang="en-US" dirty="0" smtClean="0">
              <a:latin typeface="Calibri" pitchFamily="34" charset="0"/>
            </a:endParaRPr>
          </a:p>
          <a:p>
            <a:pPr>
              <a:buFont typeface="Wingdings" pitchFamily="2" charset="2"/>
              <a:buChar char="§"/>
            </a:pPr>
            <a:r>
              <a:rPr lang="en-US" altLang="en-US" dirty="0" smtClean="0">
                <a:latin typeface="Calibri" pitchFamily="34" charset="0"/>
              </a:rPr>
              <a:t>In case of </a:t>
            </a:r>
            <a:r>
              <a:rPr lang="en-US" altLang="en-US" dirty="0" err="1" smtClean="0">
                <a:latin typeface="Calibri" pitchFamily="34" charset="0"/>
              </a:rPr>
              <a:t>Sch</a:t>
            </a:r>
            <a:r>
              <a:rPr lang="en-US" altLang="en-US" dirty="0" smtClean="0">
                <a:latin typeface="Calibri" pitchFamily="34" charset="0"/>
              </a:rPr>
              <a:t> XIV – one can take higher rate than provided. </a:t>
            </a:r>
          </a:p>
          <a:p>
            <a:pPr>
              <a:buFont typeface="Wingdings" pitchFamily="2" charset="2"/>
              <a:buChar char="§"/>
            </a:pPr>
            <a:r>
              <a:rPr lang="en-US" altLang="en-US" dirty="0" smtClean="0">
                <a:latin typeface="Calibri" pitchFamily="34" charset="0"/>
              </a:rPr>
              <a:t>In </a:t>
            </a:r>
            <a:r>
              <a:rPr lang="en-US" altLang="en-US" dirty="0" err="1" smtClean="0">
                <a:latin typeface="Calibri" pitchFamily="34" charset="0"/>
              </a:rPr>
              <a:t>Sch</a:t>
            </a:r>
            <a:r>
              <a:rPr lang="en-US" altLang="en-US" dirty="0" smtClean="0">
                <a:latin typeface="Calibri" pitchFamily="34" charset="0"/>
              </a:rPr>
              <a:t> II one can estimate higher or lower number of useful life.</a:t>
            </a:r>
          </a:p>
          <a:p>
            <a:pPr>
              <a:buNone/>
            </a:pPr>
            <a:endParaRPr lang="en-US" altLang="en-US" dirty="0" smtClean="0">
              <a:solidFill>
                <a:srgbClr val="FF0000"/>
              </a:solidFill>
              <a:latin typeface="Calibri" pitchFamily="34" charset="0"/>
            </a:endParaRPr>
          </a:p>
          <a:p>
            <a:pPr>
              <a:buFont typeface="Wingdings 2" pitchFamily="18" charset="2"/>
              <a:buNone/>
            </a:pPr>
            <a:endParaRPr lang="en-US" altLang="en-US" dirty="0"/>
          </a:p>
        </p:txBody>
      </p:sp>
      <p:sp>
        <p:nvSpPr>
          <p:cNvPr id="6" name="Title 1"/>
          <p:cNvSpPr>
            <a:spLocks noGrp="1"/>
          </p:cNvSpPr>
          <p:nvPr>
            <p:ph type="title"/>
          </p:nvPr>
        </p:nvSpPr>
        <p:spPr>
          <a:xfrm>
            <a:off x="1158954" y="224853"/>
            <a:ext cx="7514035" cy="1454046"/>
          </a:xfrm>
        </p:spPr>
        <p:txBody>
          <a:bodyPr/>
          <a:lstStyle/>
          <a:p>
            <a:pPr algn="ctr"/>
            <a:r>
              <a:rPr lang="en-US" altLang="en-US" b="1" dirty="0" smtClean="0">
                <a:latin typeface="Calibri" pitchFamily="34" charset="0"/>
              </a:rPr>
              <a:t>Schedule II</a:t>
            </a:r>
            <a:endParaRPr lang="en-IN" b="1" dirty="0">
              <a:latin typeface="Calibri" pitchFamily="34" charset="0"/>
            </a:endParaRPr>
          </a:p>
        </p:txBody>
      </p:sp>
      <p:sp>
        <p:nvSpPr>
          <p:cNvPr id="7" name="TextBox 6"/>
          <p:cNvSpPr txBox="1"/>
          <p:nvPr/>
        </p:nvSpPr>
        <p:spPr>
          <a:xfrm>
            <a:off x="6846570" y="6202680"/>
            <a:ext cx="2148840" cy="369332"/>
          </a:xfrm>
          <a:prstGeom prst="rect">
            <a:avLst/>
          </a:prstGeom>
          <a:noFill/>
        </p:spPr>
        <p:txBody>
          <a:bodyPr wrap="square" rtlCol="0">
            <a:spAutoFit/>
          </a:bodyPr>
          <a:lstStyle/>
          <a:p>
            <a:r>
              <a:rPr lang="en-US" b="1" i="1" dirty="0" smtClean="0"/>
              <a:t>CA KUSAI GOAWALA</a:t>
            </a:r>
            <a:endParaRPr lang="en-US" b="1" i="1" dirty="0"/>
          </a:p>
        </p:txBody>
      </p:sp>
    </p:spTree>
    <p:extLst>
      <p:ext uri="{BB962C8B-B14F-4D97-AF65-F5344CB8AC3E}">
        <p14:creationId xmlns:p14="http://schemas.microsoft.com/office/powerpoint/2010/main" xmlns="" val="137428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6781800" cy="609600"/>
          </a:xfrm>
        </p:spPr>
        <p:txBody>
          <a:bodyPr>
            <a:normAutofit/>
          </a:bodyPr>
          <a:lstStyle/>
          <a:p>
            <a:pPr algn="ctr"/>
            <a:r>
              <a:rPr lang="en-US" altLang="en-US" b="1" dirty="0" smtClean="0">
                <a:latin typeface="Calibri" pitchFamily="34" charset="0"/>
              </a:rPr>
              <a:t>Extra Shift Depreciation</a:t>
            </a:r>
            <a:endParaRPr lang="en-IN" b="1" dirty="0">
              <a:latin typeface="Calibri" pitchFamily="34" charset="0"/>
            </a:endParaRPr>
          </a:p>
        </p:txBody>
      </p:sp>
      <p:sp>
        <p:nvSpPr>
          <p:cNvPr id="3" name="Content Placeholder 2"/>
          <p:cNvSpPr>
            <a:spLocks noGrp="1"/>
          </p:cNvSpPr>
          <p:nvPr>
            <p:ph idx="1"/>
          </p:nvPr>
        </p:nvSpPr>
        <p:spPr>
          <a:xfrm>
            <a:off x="457200" y="1219200"/>
            <a:ext cx="7848600" cy="4952999"/>
          </a:xfrm>
        </p:spPr>
        <p:txBody>
          <a:bodyPr>
            <a:normAutofit/>
          </a:bodyPr>
          <a:lstStyle/>
          <a:p>
            <a:pPr>
              <a:buNone/>
            </a:pPr>
            <a:endParaRPr lang="en-US" altLang="en-US" dirty="0" smtClean="0"/>
          </a:p>
          <a:p>
            <a:pPr>
              <a:buFont typeface="Wingdings" pitchFamily="2" charset="2"/>
              <a:buChar char="§"/>
            </a:pPr>
            <a:r>
              <a:rPr lang="en-US" altLang="en-US" sz="2600" dirty="0" smtClean="0">
                <a:latin typeface="Calibri" pitchFamily="34" charset="0"/>
              </a:rPr>
              <a:t>No extra shift where NESD is mentioned against a particular class of assets</a:t>
            </a:r>
          </a:p>
          <a:p>
            <a:pPr>
              <a:buFont typeface="Wingdings" pitchFamily="2" charset="2"/>
              <a:buChar char="§"/>
            </a:pPr>
            <a:r>
              <a:rPr lang="en-US" altLang="en-US" sz="2600" dirty="0" smtClean="0">
                <a:latin typeface="Calibri" pitchFamily="34" charset="0"/>
              </a:rPr>
              <a:t>50% extra for double shift – pro rata for the period of working</a:t>
            </a:r>
          </a:p>
          <a:p>
            <a:pPr>
              <a:buFont typeface="Wingdings" pitchFamily="2" charset="2"/>
              <a:buChar char="§"/>
            </a:pPr>
            <a:r>
              <a:rPr lang="en-US" altLang="en-US" sz="2600" dirty="0" smtClean="0">
                <a:latin typeface="Calibri" pitchFamily="34" charset="0"/>
              </a:rPr>
              <a:t>100% extra for triple shift – pro rata for the period of working</a:t>
            </a:r>
            <a:r>
              <a:rPr lang="en-US" altLang="en-US" sz="2600" dirty="0" smtClean="0">
                <a:solidFill>
                  <a:srgbClr val="FF0000"/>
                </a:solidFill>
                <a:latin typeface="Calibri" pitchFamily="34" charset="0"/>
              </a:rPr>
              <a:t> </a:t>
            </a:r>
          </a:p>
          <a:p>
            <a:pPr>
              <a:buNone/>
            </a:pPr>
            <a:r>
              <a:rPr lang="en-US" altLang="en-US" sz="2600" dirty="0" smtClean="0">
                <a:solidFill>
                  <a:srgbClr val="FF0000"/>
                </a:solidFill>
                <a:latin typeface="Calibri" pitchFamily="34" charset="0"/>
              </a:rPr>
              <a:t>Problem : the above will change the useful life and shorten the same.</a:t>
            </a:r>
            <a:endParaRPr lang="en-US" altLang="en-US" dirty="0" smtClean="0"/>
          </a:p>
          <a:p>
            <a:endParaRPr lang="en-IN" dirty="0"/>
          </a:p>
        </p:txBody>
      </p:sp>
      <p:sp>
        <p:nvSpPr>
          <p:cNvPr id="4" name="TextBox 3"/>
          <p:cNvSpPr txBox="1"/>
          <p:nvPr/>
        </p:nvSpPr>
        <p:spPr>
          <a:xfrm>
            <a:off x="6846570" y="6202680"/>
            <a:ext cx="2148840" cy="369332"/>
          </a:xfrm>
          <a:prstGeom prst="rect">
            <a:avLst/>
          </a:prstGeom>
          <a:noFill/>
        </p:spPr>
        <p:txBody>
          <a:bodyPr wrap="square" rtlCol="0">
            <a:spAutoFit/>
          </a:bodyPr>
          <a:lstStyle/>
          <a:p>
            <a:r>
              <a:rPr lang="en-US" b="1" i="1" dirty="0" smtClean="0"/>
              <a:t>CA KUSAI GOAWALA</a:t>
            </a:r>
            <a:endParaRPr lang="en-US" b="1" i="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p:cNvSpPr>
            <a:spLocks noGrp="1"/>
          </p:cNvSpPr>
          <p:nvPr>
            <p:ph idx="1"/>
          </p:nvPr>
        </p:nvSpPr>
        <p:spPr>
          <a:xfrm>
            <a:off x="2087166" y="908050"/>
            <a:ext cx="5624513" cy="5473700"/>
          </a:xfrm>
        </p:spPr>
        <p:txBody>
          <a:bodyPr/>
          <a:lstStyle/>
          <a:p>
            <a:pPr>
              <a:buFont typeface="Wingdings 2" pitchFamily="18" charset="2"/>
              <a:buNone/>
            </a:pPr>
            <a:r>
              <a:rPr lang="en-US" altLang="en-US" sz="2000" b="1" dirty="0">
                <a:latin typeface="Calibri" pitchFamily="34" charset="0"/>
              </a:rPr>
              <a:t>For Intangible Asset </a:t>
            </a:r>
          </a:p>
          <a:p>
            <a:r>
              <a:rPr lang="en-US" altLang="en-US" sz="2000" dirty="0">
                <a:latin typeface="Calibri" pitchFamily="34" charset="0"/>
              </a:rPr>
              <a:t>As per AS 26 </a:t>
            </a:r>
            <a:r>
              <a:rPr lang="en-US" altLang="en-US" sz="2000" dirty="0" smtClean="0">
                <a:latin typeface="Calibri" pitchFamily="34" charset="0"/>
              </a:rPr>
              <a:t>i.e. </a:t>
            </a:r>
            <a:r>
              <a:rPr lang="en-US" altLang="en-US" sz="2000" dirty="0">
                <a:latin typeface="Calibri" pitchFamily="34" charset="0"/>
              </a:rPr>
              <a:t>Intangible Asset other that BOT</a:t>
            </a:r>
          </a:p>
          <a:p>
            <a:pPr lvl="1"/>
            <a:r>
              <a:rPr lang="en-US" altLang="en-US" dirty="0">
                <a:latin typeface="Calibri" pitchFamily="34" charset="0"/>
              </a:rPr>
              <a:t>As per estimated useful life of the asset</a:t>
            </a:r>
          </a:p>
          <a:p>
            <a:pPr lvl="1"/>
            <a:r>
              <a:rPr lang="en-US" altLang="en-US" dirty="0">
                <a:latin typeface="Calibri" pitchFamily="34" charset="0"/>
              </a:rPr>
              <a:t>Based on production,  out put </a:t>
            </a:r>
            <a:r>
              <a:rPr lang="en-US" altLang="en-US" dirty="0" smtClean="0">
                <a:latin typeface="Calibri" pitchFamily="34" charset="0"/>
              </a:rPr>
              <a:t>etc.</a:t>
            </a:r>
            <a:endParaRPr lang="en-US" altLang="en-US" dirty="0">
              <a:latin typeface="Calibri" pitchFamily="34" charset="0"/>
            </a:endParaRPr>
          </a:p>
          <a:p>
            <a:r>
              <a:rPr lang="en-US" altLang="en-US" sz="2000" dirty="0">
                <a:latin typeface="Calibri" pitchFamily="34" charset="0"/>
              </a:rPr>
              <a:t>BOT -  As per Mode of Amortisation </a:t>
            </a:r>
          </a:p>
          <a:p>
            <a:r>
              <a:rPr lang="en-US" altLang="en-US" sz="2000" dirty="0">
                <a:latin typeface="Calibri" pitchFamily="34" charset="0"/>
              </a:rPr>
              <a:t>Mode of Amortisation</a:t>
            </a:r>
          </a:p>
          <a:p>
            <a:pPr>
              <a:buFont typeface="Wingdings 2" pitchFamily="18" charset="2"/>
              <a:buNone/>
            </a:pPr>
            <a:r>
              <a:rPr lang="en-US" altLang="en-US" sz="2000" dirty="0">
                <a:latin typeface="Calibri" pitchFamily="34" charset="0"/>
              </a:rPr>
              <a:t>Amortisation rate =   </a:t>
            </a:r>
            <a:r>
              <a:rPr lang="en-US" altLang="en-US" sz="2000" u="sng" dirty="0">
                <a:latin typeface="Calibri" pitchFamily="34" charset="0"/>
              </a:rPr>
              <a:t>Amortisation Amount  </a:t>
            </a:r>
            <a:r>
              <a:rPr lang="en-US" altLang="en-US" sz="2000" dirty="0">
                <a:latin typeface="Calibri" pitchFamily="34" charset="0"/>
              </a:rPr>
              <a:t>*100</a:t>
            </a:r>
          </a:p>
          <a:p>
            <a:pPr>
              <a:buFont typeface="Wingdings 2" pitchFamily="18" charset="2"/>
              <a:buNone/>
            </a:pPr>
            <a:r>
              <a:rPr lang="en-US" altLang="en-US" sz="2000" dirty="0">
                <a:latin typeface="Calibri" pitchFamily="34" charset="0"/>
              </a:rPr>
              <a:t>                                Cost Of Intangible Asset</a:t>
            </a:r>
          </a:p>
          <a:p>
            <a:pPr>
              <a:buFont typeface="Wingdings 2" pitchFamily="18" charset="2"/>
              <a:buNone/>
            </a:pPr>
            <a:r>
              <a:rPr lang="en-US" altLang="en-US" sz="2000" dirty="0">
                <a:latin typeface="Calibri" pitchFamily="34" charset="0"/>
              </a:rPr>
              <a:t>Amortisation Amount = </a:t>
            </a:r>
          </a:p>
          <a:p>
            <a:pPr>
              <a:buFont typeface="Wingdings 2" pitchFamily="18" charset="2"/>
              <a:buNone/>
            </a:pPr>
            <a:r>
              <a:rPr lang="en-US" altLang="en-US" sz="2000" dirty="0">
                <a:latin typeface="Calibri" pitchFamily="34" charset="0"/>
              </a:rPr>
              <a:t>  Cost of Intangible Asset  *   </a:t>
            </a:r>
            <a:r>
              <a:rPr lang="en-US" altLang="en-US" sz="2000" u="sng" dirty="0">
                <a:latin typeface="Calibri" pitchFamily="34" charset="0"/>
              </a:rPr>
              <a:t>Actual Revenue for the year</a:t>
            </a:r>
            <a:endParaRPr lang="en-US" altLang="en-US" sz="2000" dirty="0">
              <a:latin typeface="Calibri" pitchFamily="34" charset="0"/>
            </a:endParaRPr>
          </a:p>
          <a:p>
            <a:pPr>
              <a:buFont typeface="Wingdings 2" pitchFamily="18" charset="2"/>
              <a:buNone/>
            </a:pPr>
            <a:r>
              <a:rPr lang="en-US" altLang="en-US" sz="2000" dirty="0">
                <a:latin typeface="Calibri" pitchFamily="34" charset="0"/>
              </a:rPr>
              <a:t>                             Projected Revenue from intangible asset</a:t>
            </a:r>
          </a:p>
          <a:p>
            <a:pPr>
              <a:buFont typeface="Wingdings 2" pitchFamily="18" charset="2"/>
              <a:buNone/>
            </a:pPr>
            <a:r>
              <a:rPr lang="en-US" altLang="en-US" sz="2000" b="1" dirty="0">
                <a:latin typeface="Calibri" pitchFamily="34" charset="0"/>
              </a:rPr>
              <a:t>Method : WDV/Straight line</a:t>
            </a:r>
            <a:r>
              <a:rPr lang="en-US" altLang="en-US" sz="2000" dirty="0">
                <a:latin typeface="Calibri" pitchFamily="34" charset="0"/>
              </a:rPr>
              <a:t> </a:t>
            </a:r>
          </a:p>
          <a:p>
            <a:pPr>
              <a:buFont typeface="Wingdings 2" pitchFamily="18" charset="2"/>
              <a:buNone/>
            </a:pPr>
            <a:endParaRPr lang="en-US" altLang="en-US" sz="2000" dirty="0">
              <a:latin typeface="Calibri" pitchFamily="34" charset="0"/>
            </a:endParaRPr>
          </a:p>
          <a:p>
            <a:pPr>
              <a:buFont typeface="Wingdings 2" pitchFamily="18" charset="2"/>
              <a:buNone/>
            </a:pPr>
            <a:endParaRPr lang="en-US" altLang="en-US" sz="2000" dirty="0">
              <a:latin typeface="Calibri" pitchFamily="34" charset="0"/>
            </a:endParaRPr>
          </a:p>
        </p:txBody>
      </p:sp>
      <p:sp>
        <p:nvSpPr>
          <p:cNvPr id="5" name="TextBox 4"/>
          <p:cNvSpPr txBox="1"/>
          <p:nvPr/>
        </p:nvSpPr>
        <p:spPr>
          <a:xfrm>
            <a:off x="6846570" y="6202680"/>
            <a:ext cx="2148840" cy="369332"/>
          </a:xfrm>
          <a:prstGeom prst="rect">
            <a:avLst/>
          </a:prstGeom>
          <a:noFill/>
        </p:spPr>
        <p:txBody>
          <a:bodyPr wrap="square" rtlCol="0">
            <a:spAutoFit/>
          </a:bodyPr>
          <a:lstStyle/>
          <a:p>
            <a:r>
              <a:rPr lang="en-US" b="1" i="1" dirty="0" smtClean="0"/>
              <a:t>CA KUSAI GOAWALA</a:t>
            </a:r>
            <a:endParaRPr lang="en-US" b="1" i="1" dirty="0"/>
          </a:p>
        </p:txBody>
      </p:sp>
    </p:spTree>
    <p:extLst>
      <p:ext uri="{BB962C8B-B14F-4D97-AF65-F5344CB8AC3E}">
        <p14:creationId xmlns:p14="http://schemas.microsoft.com/office/powerpoint/2010/main" xmlns="" val="40726674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113233" y="314793"/>
            <a:ext cx="7514035" cy="6265889"/>
          </a:xfrm>
        </p:spPr>
        <p:txBody>
          <a:bodyPr>
            <a:noAutofit/>
          </a:bodyPr>
          <a:lstStyle/>
          <a:p>
            <a:pPr marL="0" indent="0">
              <a:buNone/>
            </a:pPr>
            <a:r>
              <a:rPr lang="en-US" b="1" dirty="0" smtClean="0">
                <a:latin typeface="Calibri" pitchFamily="34" charset="0"/>
              </a:rPr>
              <a:t>Example:- </a:t>
            </a:r>
          </a:p>
          <a:p>
            <a:pPr>
              <a:buFont typeface="Wingdings" pitchFamily="2" charset="2"/>
              <a:buChar char="§"/>
            </a:pPr>
            <a:r>
              <a:rPr lang="en-US" dirty="0" smtClean="0">
                <a:latin typeface="Calibri" pitchFamily="34" charset="0"/>
              </a:rPr>
              <a:t>Cost of creation of Intangible  Assets               : Rs 500/- Crores.</a:t>
            </a:r>
          </a:p>
          <a:p>
            <a:pPr>
              <a:buFont typeface="Wingdings" pitchFamily="2" charset="2"/>
              <a:buChar char="§"/>
            </a:pPr>
            <a:r>
              <a:rPr lang="en-US" dirty="0" smtClean="0">
                <a:latin typeface="Calibri" pitchFamily="34" charset="0"/>
              </a:rPr>
              <a:t>Total period of Agreement                                 :  20 Years</a:t>
            </a:r>
          </a:p>
          <a:p>
            <a:pPr>
              <a:buFont typeface="Wingdings" pitchFamily="2" charset="2"/>
              <a:buChar char="§"/>
            </a:pPr>
            <a:r>
              <a:rPr lang="en-US" dirty="0" smtClean="0">
                <a:latin typeface="Calibri" pitchFamily="34" charset="0"/>
              </a:rPr>
              <a:t>Time used for creation of intangible Assets    :  2 Years</a:t>
            </a:r>
          </a:p>
          <a:p>
            <a:pPr>
              <a:buFont typeface="Wingdings" pitchFamily="2" charset="2"/>
              <a:buChar char="§"/>
            </a:pPr>
            <a:r>
              <a:rPr lang="en-US" dirty="0" smtClean="0">
                <a:latin typeface="Calibri" pitchFamily="34" charset="0"/>
              </a:rPr>
              <a:t>Intangible Assets to be amortized in                : 18 Years</a:t>
            </a:r>
          </a:p>
          <a:p>
            <a:pPr>
              <a:buFont typeface="Wingdings" pitchFamily="2" charset="2"/>
              <a:buChar char="§"/>
            </a:pPr>
            <a:r>
              <a:rPr lang="en-US" dirty="0" smtClean="0">
                <a:latin typeface="Calibri" pitchFamily="34" charset="0"/>
              </a:rPr>
              <a:t>Total Revenue expected over 18 years		     : Rs.600 crores</a:t>
            </a:r>
          </a:p>
          <a:p>
            <a:pPr>
              <a:buFont typeface="Wingdings" pitchFamily="2" charset="2"/>
              <a:buChar char="§"/>
            </a:pPr>
            <a:r>
              <a:rPr lang="en-US" dirty="0" smtClean="0">
                <a:latin typeface="Calibri" pitchFamily="34" charset="0"/>
              </a:rPr>
              <a:t>Revenue in first year						     : Rs.5 crore</a:t>
            </a:r>
          </a:p>
          <a:p>
            <a:pPr>
              <a:buFont typeface="Wingdings" pitchFamily="2" charset="2"/>
              <a:buChar char="§"/>
            </a:pPr>
            <a:r>
              <a:rPr lang="en-US" dirty="0" smtClean="0">
                <a:latin typeface="Calibri" pitchFamily="34" charset="0"/>
              </a:rPr>
              <a:t>Based on this the charge for first year would be Rs. 4.16 Crore (approximately)(i.e. Rs. 5/Rs. 600 X Rs 500 Crores) which would be charged to profit and loss and 0.83% (i.e. Rs. 4.16  Crore/Rs 500 Crore x 100) is amortization rate for the first year.</a:t>
            </a:r>
          </a:p>
          <a:p>
            <a:pPr>
              <a:buFont typeface="Wingdings" pitchFamily="2" charset="2"/>
              <a:buChar char="§"/>
            </a:pPr>
            <a:r>
              <a:rPr lang="en-US" dirty="0" smtClean="0">
                <a:latin typeface="Calibri" pitchFamily="34" charset="0"/>
              </a:rPr>
              <a:t>If any other method used to work out Amortisation, then disclose the method. </a:t>
            </a:r>
            <a:endParaRPr lang="en-US" dirty="0">
              <a:latin typeface="Calibri" pitchFamily="34" charset="0"/>
            </a:endParaRPr>
          </a:p>
        </p:txBody>
      </p:sp>
      <p:sp>
        <p:nvSpPr>
          <p:cNvPr id="3" name="TextBox 2"/>
          <p:cNvSpPr txBox="1"/>
          <p:nvPr/>
        </p:nvSpPr>
        <p:spPr>
          <a:xfrm>
            <a:off x="6846570" y="6202680"/>
            <a:ext cx="2148840" cy="369332"/>
          </a:xfrm>
          <a:prstGeom prst="rect">
            <a:avLst/>
          </a:prstGeom>
          <a:noFill/>
        </p:spPr>
        <p:txBody>
          <a:bodyPr wrap="square" rtlCol="0">
            <a:spAutoFit/>
          </a:bodyPr>
          <a:lstStyle/>
          <a:p>
            <a:r>
              <a:rPr lang="en-US" b="1" i="1" dirty="0" smtClean="0"/>
              <a:t>CA KUSAI GOAWALA</a:t>
            </a:r>
            <a:endParaRPr lang="en-US" b="1" i="1" dirty="0"/>
          </a:p>
        </p:txBody>
      </p:sp>
    </p:spTree>
    <p:extLst>
      <p:ext uri="{BB962C8B-B14F-4D97-AF65-F5344CB8AC3E}">
        <p14:creationId xmlns:p14="http://schemas.microsoft.com/office/powerpoint/2010/main" xmlns="" val="37854592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9460" y="1179394"/>
            <a:ext cx="7514035" cy="3124201"/>
          </a:xfrm>
        </p:spPr>
        <p:txBody>
          <a:bodyPr/>
          <a:lstStyle/>
          <a:p>
            <a:pPr>
              <a:buNone/>
            </a:pPr>
            <a:r>
              <a:rPr lang="en-US" dirty="0" smtClean="0"/>
              <a:t>. </a:t>
            </a:r>
            <a:endParaRPr lang="en-US" dirty="0"/>
          </a:p>
        </p:txBody>
      </p:sp>
      <p:sp>
        <p:nvSpPr>
          <p:cNvPr id="4" name="TextBox 3"/>
          <p:cNvSpPr txBox="1"/>
          <p:nvPr/>
        </p:nvSpPr>
        <p:spPr>
          <a:xfrm>
            <a:off x="1304726" y="2212549"/>
            <a:ext cx="7001301" cy="3139321"/>
          </a:xfrm>
          <a:prstGeom prst="rect">
            <a:avLst/>
          </a:prstGeom>
          <a:noFill/>
        </p:spPr>
        <p:txBody>
          <a:bodyPr wrap="square" rtlCol="0">
            <a:spAutoFit/>
          </a:bodyPr>
          <a:lstStyle/>
          <a:p>
            <a:r>
              <a:rPr lang="en-US" sz="2400" dirty="0" smtClean="0">
                <a:latin typeface="Calibri" pitchFamily="34" charset="0"/>
              </a:rPr>
              <a:t>The following information shall also be disclosed in the accounts, namely:-</a:t>
            </a:r>
          </a:p>
          <a:p>
            <a:pPr marL="285750" indent="-285750">
              <a:buFont typeface="Wingdings" panose="05000000000000000000" pitchFamily="2" charset="2"/>
              <a:buChar char="§"/>
            </a:pPr>
            <a:r>
              <a:rPr lang="en-US" sz="2400" dirty="0" smtClean="0">
                <a:latin typeface="Calibri" pitchFamily="34" charset="0"/>
              </a:rPr>
              <a:t>Depreciation methods used; and</a:t>
            </a:r>
          </a:p>
          <a:p>
            <a:pPr marL="285750" indent="-285750">
              <a:buFont typeface="Wingdings" panose="05000000000000000000" pitchFamily="2" charset="2"/>
              <a:buChar char="§"/>
            </a:pPr>
            <a:r>
              <a:rPr lang="en-US" sz="2400" dirty="0" smtClean="0">
                <a:latin typeface="Calibri" pitchFamily="34" charset="0"/>
              </a:rPr>
              <a:t>The useful lives of the assets for computing depreciation, if they are different from the life specified in the Schedule.</a:t>
            </a:r>
          </a:p>
          <a:p>
            <a:pPr marL="285750" indent="-285750">
              <a:buFont typeface="Wingdings" panose="05000000000000000000" pitchFamily="2" charset="2"/>
              <a:buChar char="§"/>
            </a:pPr>
            <a:endParaRPr lang="en-US" dirty="0" smtClean="0"/>
          </a:p>
          <a:p>
            <a:endParaRPr lang="en-US" dirty="0"/>
          </a:p>
          <a:p>
            <a:endParaRPr lang="en-US" dirty="0"/>
          </a:p>
        </p:txBody>
      </p:sp>
      <p:sp>
        <p:nvSpPr>
          <p:cNvPr id="5" name="Title 1"/>
          <p:cNvSpPr txBox="1">
            <a:spLocks/>
          </p:cNvSpPr>
          <p:nvPr/>
        </p:nvSpPr>
        <p:spPr>
          <a:xfrm>
            <a:off x="1113234" y="685801"/>
            <a:ext cx="7514035" cy="1752599"/>
          </a:xfrm>
          <a:prstGeom prst="rect">
            <a:avLst/>
          </a:prstGeom>
          <a:effectLst/>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4000" b="1" i="0" u="none" strike="noStrike" kern="1200" cap="none" spc="0" normalizeH="0" baseline="0" noProof="0" dirty="0" smtClean="0">
                <a:ln w="3175" cmpd="sng">
                  <a:noFill/>
                </a:ln>
                <a:solidFill>
                  <a:schemeClr val="tx1"/>
                </a:solidFill>
                <a:effectLst/>
                <a:uLnTx/>
                <a:uFillTx/>
                <a:latin typeface="Calibri" pitchFamily="34" charset="0"/>
                <a:ea typeface="+mj-ea"/>
                <a:cs typeface="+mj-cs"/>
              </a:rPr>
              <a:t>Depreciation Disclosure</a:t>
            </a:r>
            <a:endParaRPr kumimoji="0" lang="en-IN" sz="4000" b="1" i="0" u="none" strike="noStrike" kern="1200" cap="none" spc="0" normalizeH="0" baseline="0" noProof="0" dirty="0">
              <a:ln w="3175" cmpd="sng">
                <a:noFill/>
              </a:ln>
              <a:solidFill>
                <a:schemeClr val="tx1"/>
              </a:solidFill>
              <a:effectLst/>
              <a:uLnTx/>
              <a:uFillTx/>
              <a:latin typeface="Calibri" pitchFamily="34" charset="0"/>
              <a:ea typeface="+mj-ea"/>
              <a:cs typeface="+mj-cs"/>
            </a:endParaRPr>
          </a:p>
        </p:txBody>
      </p:sp>
      <p:sp>
        <p:nvSpPr>
          <p:cNvPr id="7" name="TextBox 6"/>
          <p:cNvSpPr txBox="1"/>
          <p:nvPr/>
        </p:nvSpPr>
        <p:spPr>
          <a:xfrm>
            <a:off x="6846570" y="6202680"/>
            <a:ext cx="2148840" cy="369332"/>
          </a:xfrm>
          <a:prstGeom prst="rect">
            <a:avLst/>
          </a:prstGeom>
          <a:noFill/>
        </p:spPr>
        <p:txBody>
          <a:bodyPr wrap="square" rtlCol="0">
            <a:spAutoFit/>
          </a:bodyPr>
          <a:lstStyle/>
          <a:p>
            <a:r>
              <a:rPr lang="en-US" b="1" i="1" dirty="0" smtClean="0"/>
              <a:t>CA KUSAI GOAWALA</a:t>
            </a:r>
            <a:endParaRPr lang="en-US" b="1" i="1" dirty="0"/>
          </a:p>
        </p:txBody>
      </p:sp>
    </p:spTree>
    <p:extLst>
      <p:ext uri="{BB962C8B-B14F-4D97-AF65-F5344CB8AC3E}">
        <p14:creationId xmlns:p14="http://schemas.microsoft.com/office/powerpoint/2010/main" xmlns="" val="14595716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2"/>
          </p:nvPr>
        </p:nvSpPr>
        <p:spPr/>
        <p:txBody>
          <a:bodyPr/>
          <a:lstStyle/>
          <a:p>
            <a:r>
              <a:rPr lang="en-US" smtClean="0"/>
              <a:t>CA Kusai E Goawala</a:t>
            </a:r>
            <a:endParaRPr lang="en-US"/>
          </a:p>
        </p:txBody>
      </p:sp>
      <p:sp>
        <p:nvSpPr>
          <p:cNvPr id="6" name="TextBox 5"/>
          <p:cNvSpPr txBox="1"/>
          <p:nvPr/>
        </p:nvSpPr>
        <p:spPr>
          <a:xfrm>
            <a:off x="608483" y="516991"/>
            <a:ext cx="7869382" cy="707886"/>
          </a:xfrm>
          <a:prstGeom prst="rect">
            <a:avLst/>
          </a:prstGeom>
          <a:noFill/>
        </p:spPr>
        <p:txBody>
          <a:bodyPr wrap="square" rtlCol="0">
            <a:spAutoFit/>
          </a:bodyPr>
          <a:lstStyle/>
          <a:p>
            <a:r>
              <a:rPr lang="en-US" sz="4000" spc="300" dirty="0" smtClean="0">
                <a:latin typeface="Trebuchet MS" pitchFamily="34" charset="0"/>
              </a:rPr>
              <a:t>Guiding Principles</a:t>
            </a:r>
            <a:endParaRPr lang="en-US" sz="4000" dirty="0" smtClean="0">
              <a:latin typeface="Trebuchet MS" pitchFamily="34" charset="0"/>
            </a:endParaRPr>
          </a:p>
        </p:txBody>
      </p:sp>
      <p:sp>
        <p:nvSpPr>
          <p:cNvPr id="7" name="TextBox 6"/>
          <p:cNvSpPr txBox="1"/>
          <p:nvPr/>
        </p:nvSpPr>
        <p:spPr>
          <a:xfrm>
            <a:off x="588818" y="1371600"/>
            <a:ext cx="7869382" cy="3831818"/>
          </a:xfrm>
          <a:prstGeom prst="rect">
            <a:avLst/>
          </a:prstGeom>
          <a:noFill/>
        </p:spPr>
        <p:txBody>
          <a:bodyPr wrap="square" rtlCol="0">
            <a:spAutoFit/>
          </a:bodyPr>
          <a:lstStyle/>
          <a:p>
            <a:pPr marL="274320" indent="-274320">
              <a:buClrTx/>
              <a:buFont typeface="Wingdings" pitchFamily="2" charset="2"/>
              <a:buChar char="Ø"/>
              <a:defRPr/>
            </a:pPr>
            <a:r>
              <a:rPr lang="en-US" dirty="0">
                <a:latin typeface="Trebuchet MS (body)"/>
              </a:rPr>
              <a:t>Compact </a:t>
            </a:r>
            <a:r>
              <a:rPr lang="en-US" dirty="0" smtClean="0">
                <a:latin typeface="Trebuchet MS (body)"/>
              </a:rPr>
              <a:t>statute</a:t>
            </a:r>
          </a:p>
          <a:p>
            <a:pPr marL="274320" indent="-274320">
              <a:buClrTx/>
              <a:buFont typeface="Wingdings" pitchFamily="2" charset="2"/>
              <a:buChar char="Ø"/>
              <a:defRPr/>
            </a:pPr>
            <a:endParaRPr lang="en-US" dirty="0">
              <a:latin typeface="Trebuchet MS (body)"/>
            </a:endParaRPr>
          </a:p>
          <a:p>
            <a:pPr marL="274320" indent="-274320">
              <a:buClrTx/>
              <a:buFont typeface="Wingdings" pitchFamily="2" charset="2"/>
              <a:buChar char="Ø"/>
              <a:defRPr/>
            </a:pPr>
            <a:r>
              <a:rPr lang="en-US" dirty="0">
                <a:latin typeface="Trebuchet MS (body)"/>
              </a:rPr>
              <a:t>Enforcement powers and  prescribing  stringent penalties </a:t>
            </a:r>
            <a:r>
              <a:rPr lang="en-US" dirty="0" smtClean="0">
                <a:latin typeface="Trebuchet MS (body)"/>
              </a:rPr>
              <a:t>strengthened</a:t>
            </a:r>
          </a:p>
          <a:p>
            <a:pPr marL="274320" indent="-274320">
              <a:buClrTx/>
              <a:buFont typeface="Wingdings" pitchFamily="2" charset="2"/>
              <a:buChar char="Ø"/>
              <a:defRPr/>
            </a:pPr>
            <a:endParaRPr lang="en-US" dirty="0">
              <a:latin typeface="Trebuchet MS (body)"/>
            </a:endParaRPr>
          </a:p>
          <a:p>
            <a:pPr marL="274320" indent="-274320">
              <a:buClrTx/>
              <a:buFont typeface="Wingdings" pitchFamily="2" charset="2"/>
              <a:buChar char="Ø"/>
              <a:defRPr/>
            </a:pPr>
            <a:r>
              <a:rPr lang="en-US" dirty="0">
                <a:latin typeface="Trebuchet MS (body)"/>
              </a:rPr>
              <a:t>Deleting the redundant </a:t>
            </a:r>
            <a:r>
              <a:rPr lang="en-US" dirty="0" smtClean="0">
                <a:latin typeface="Trebuchet MS (body)"/>
              </a:rPr>
              <a:t>provisions</a:t>
            </a:r>
          </a:p>
          <a:p>
            <a:pPr marL="274320" indent="-274320">
              <a:buClrTx/>
              <a:buFont typeface="Wingdings" pitchFamily="2" charset="2"/>
              <a:buChar char="Ø"/>
              <a:defRPr/>
            </a:pPr>
            <a:endParaRPr lang="en-US" dirty="0">
              <a:latin typeface="Trebuchet MS (body)"/>
            </a:endParaRPr>
          </a:p>
          <a:p>
            <a:pPr marL="274320" indent="-274320">
              <a:buClrTx/>
              <a:buFont typeface="Wingdings" pitchFamily="2" charset="2"/>
              <a:buChar char="Ø"/>
              <a:defRPr/>
            </a:pPr>
            <a:r>
              <a:rPr lang="en-US" dirty="0">
                <a:latin typeface="Trebuchet MS (body)"/>
              </a:rPr>
              <a:t>Best Global </a:t>
            </a:r>
            <a:r>
              <a:rPr lang="en-US" dirty="0" smtClean="0">
                <a:latin typeface="Trebuchet MS (body)"/>
              </a:rPr>
              <a:t>practices</a:t>
            </a:r>
          </a:p>
          <a:p>
            <a:pPr marL="274320" indent="-274320">
              <a:buClrTx/>
              <a:buFont typeface="Wingdings" pitchFamily="2" charset="2"/>
              <a:buChar char="Ø"/>
              <a:defRPr/>
            </a:pPr>
            <a:endParaRPr lang="en-US" dirty="0">
              <a:latin typeface="Trebuchet MS (body)"/>
            </a:endParaRPr>
          </a:p>
          <a:p>
            <a:pPr marL="274320" indent="-274320">
              <a:buClrTx/>
              <a:buFont typeface="Wingdings" pitchFamily="2" charset="2"/>
              <a:buChar char="Ø"/>
              <a:defRPr/>
            </a:pPr>
            <a:r>
              <a:rPr lang="en-US" dirty="0">
                <a:latin typeface="Trebuchet MS (body)"/>
              </a:rPr>
              <a:t> Simple </a:t>
            </a:r>
            <a:r>
              <a:rPr lang="en-US" dirty="0" smtClean="0">
                <a:latin typeface="Trebuchet MS (body)"/>
              </a:rPr>
              <a:t>language</a:t>
            </a:r>
          </a:p>
          <a:p>
            <a:pPr marL="274320" indent="-274320">
              <a:buClrTx/>
              <a:buFont typeface="Wingdings" pitchFamily="2" charset="2"/>
              <a:buChar char="Ø"/>
              <a:defRPr/>
            </a:pPr>
            <a:endParaRPr lang="en-US" dirty="0">
              <a:latin typeface="Trebuchet MS (body)"/>
            </a:endParaRPr>
          </a:p>
          <a:p>
            <a:pPr marL="274320" indent="-274320">
              <a:buClrTx/>
              <a:buFont typeface="Wingdings" pitchFamily="2" charset="2"/>
              <a:buChar char="Ø"/>
              <a:defRPr/>
            </a:pPr>
            <a:r>
              <a:rPr lang="en-US" dirty="0">
                <a:latin typeface="Trebuchet MS (body)"/>
              </a:rPr>
              <a:t> Segregation of procedural aspects from   substantive law</a:t>
            </a:r>
            <a:r>
              <a:rPr lang="en-US" dirty="0" smtClean="0">
                <a:latin typeface="Trebuchet MS (body)"/>
              </a:rPr>
              <a:t>.</a:t>
            </a:r>
          </a:p>
          <a:p>
            <a:pPr>
              <a:buClrTx/>
              <a:defRPr/>
            </a:pPr>
            <a:endParaRPr lang="en-IN" dirty="0">
              <a:latin typeface="Trebuchet MS (body)"/>
            </a:endParaRPr>
          </a:p>
          <a:p>
            <a:pPr marL="274320" indent="-274320">
              <a:lnSpc>
                <a:spcPct val="150000"/>
              </a:lnSpc>
              <a:buClrTx/>
              <a:buFont typeface="Wingdings" pitchFamily="2" charset="2"/>
              <a:buChar char="q"/>
              <a:defRPr/>
            </a:pPr>
            <a:endParaRPr lang="en-US" dirty="0">
              <a:latin typeface="Trebuchet MS (body)"/>
            </a:endParaRPr>
          </a:p>
        </p:txBody>
      </p:sp>
    </p:spTree>
    <p:extLst>
      <p:ext uri="{BB962C8B-B14F-4D97-AF65-F5344CB8AC3E}">
        <p14:creationId xmlns:p14="http://schemas.microsoft.com/office/powerpoint/2010/main" xmlns="" val="1841256862"/>
      </p:ext>
    </p:extLst>
  </p:cSld>
  <p:clrMapOvr>
    <a:masterClrMapping/>
  </p:clrMapOvr>
  <p:transition spd="slow">
    <p:push di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3233" y="600502"/>
            <a:ext cx="7514035" cy="5190699"/>
          </a:xfrm>
        </p:spPr>
        <p:txBody>
          <a:bodyPr>
            <a:normAutofit/>
          </a:bodyPr>
          <a:lstStyle/>
          <a:p>
            <a:pPr algn="ctr">
              <a:buNone/>
            </a:pPr>
            <a:endParaRPr lang="en-US" dirty="0" smtClean="0"/>
          </a:p>
          <a:p>
            <a:pPr>
              <a:buFont typeface="Wingdings" pitchFamily="2" charset="2"/>
              <a:buChar char="§"/>
            </a:pPr>
            <a:endParaRPr lang="en-US" dirty="0" smtClean="0">
              <a:latin typeface="Calibri" pitchFamily="34" charset="0"/>
            </a:endParaRPr>
          </a:p>
          <a:p>
            <a:pPr>
              <a:buFont typeface="Wingdings" pitchFamily="2" charset="2"/>
              <a:buChar char="§"/>
            </a:pPr>
            <a:r>
              <a:rPr lang="en-US" dirty="0" smtClean="0">
                <a:latin typeface="Calibri" pitchFamily="34" charset="0"/>
              </a:rPr>
              <a:t>If a significant part of an asset has different useful life, work out depreciation separately.</a:t>
            </a:r>
          </a:p>
          <a:p>
            <a:pPr>
              <a:buFont typeface="Wingdings" pitchFamily="2" charset="2"/>
              <a:buChar char="§"/>
            </a:pPr>
            <a:r>
              <a:rPr lang="en-US" dirty="0" smtClean="0">
                <a:latin typeface="Calibri" pitchFamily="34" charset="0"/>
              </a:rPr>
              <a:t>This is as per IFRS-</a:t>
            </a:r>
            <a:r>
              <a:rPr lang="en-US" dirty="0" err="1" smtClean="0">
                <a:latin typeface="Calibri" pitchFamily="34" charset="0"/>
              </a:rPr>
              <a:t>IndAs</a:t>
            </a:r>
            <a:endParaRPr lang="en-US" dirty="0" smtClean="0">
              <a:latin typeface="Calibri" pitchFamily="34" charset="0"/>
            </a:endParaRPr>
          </a:p>
          <a:p>
            <a:pPr>
              <a:buFont typeface="Wingdings" pitchFamily="2" charset="2"/>
              <a:buChar char="§"/>
            </a:pPr>
            <a:r>
              <a:rPr lang="en-US" dirty="0" smtClean="0">
                <a:latin typeface="Calibri" pitchFamily="34" charset="0"/>
              </a:rPr>
              <a:t>Example Automobile –</a:t>
            </a:r>
            <a:r>
              <a:rPr lang="en-US" dirty="0" err="1" smtClean="0">
                <a:latin typeface="Calibri" pitchFamily="34" charset="0"/>
              </a:rPr>
              <a:t>Tyre</a:t>
            </a:r>
            <a:r>
              <a:rPr lang="en-US" dirty="0" smtClean="0">
                <a:latin typeface="Calibri" pitchFamily="34" charset="0"/>
              </a:rPr>
              <a:t> and Car has different useful life</a:t>
            </a:r>
          </a:p>
          <a:p>
            <a:pPr>
              <a:buFont typeface="Wingdings" pitchFamily="2" charset="2"/>
              <a:buChar char="§"/>
            </a:pPr>
            <a:r>
              <a:rPr lang="en-US" dirty="0" smtClean="0">
                <a:latin typeface="Calibri" pitchFamily="34" charset="0"/>
              </a:rPr>
              <a:t>How to allocate cost to various significant component</a:t>
            </a:r>
          </a:p>
          <a:p>
            <a:pPr>
              <a:buFont typeface="Wingdings" pitchFamily="2" charset="2"/>
              <a:buChar char="§"/>
            </a:pPr>
            <a:r>
              <a:rPr lang="en-US" dirty="0" smtClean="0">
                <a:latin typeface="Calibri" pitchFamily="34" charset="0"/>
              </a:rPr>
              <a:t>What about replacements</a:t>
            </a:r>
          </a:p>
          <a:p>
            <a:pPr>
              <a:buFont typeface="Wingdings" pitchFamily="2" charset="2"/>
              <a:buChar char="§"/>
            </a:pPr>
            <a:r>
              <a:rPr lang="en-US" dirty="0" smtClean="0">
                <a:latin typeface="Calibri" pitchFamily="34" charset="0"/>
              </a:rPr>
              <a:t>Useful life of component greater than the whole asset ? Choice if component can be </a:t>
            </a:r>
            <a:r>
              <a:rPr lang="en-US" dirty="0" err="1" smtClean="0">
                <a:latin typeface="Calibri" pitchFamily="34" charset="0"/>
              </a:rPr>
              <a:t>indepandantly</a:t>
            </a:r>
            <a:r>
              <a:rPr lang="en-US" dirty="0" smtClean="0">
                <a:latin typeface="Calibri" pitchFamily="34" charset="0"/>
              </a:rPr>
              <a:t> used</a:t>
            </a:r>
          </a:p>
          <a:p>
            <a:pPr>
              <a:buFont typeface="Wingdings" pitchFamily="2" charset="2"/>
              <a:buChar char="§"/>
            </a:pPr>
            <a:r>
              <a:rPr lang="en-US" dirty="0" smtClean="0">
                <a:latin typeface="Calibri" pitchFamily="34" charset="0"/>
              </a:rPr>
              <a:t>Voluntary for 2014-15 </a:t>
            </a:r>
          </a:p>
          <a:p>
            <a:pPr>
              <a:buFont typeface="Wingdings" pitchFamily="2" charset="2"/>
              <a:buChar char="§"/>
            </a:pPr>
            <a:r>
              <a:rPr lang="en-US" dirty="0" smtClean="0">
                <a:latin typeface="Calibri" pitchFamily="34" charset="0"/>
              </a:rPr>
              <a:t>mandatory for financial statements in respect of financial years commencing on or after the 1</a:t>
            </a:r>
            <a:r>
              <a:rPr lang="en-US" baseline="30000" dirty="0" smtClean="0">
                <a:latin typeface="Calibri" pitchFamily="34" charset="0"/>
              </a:rPr>
              <a:t>st</a:t>
            </a:r>
            <a:r>
              <a:rPr lang="en-US" dirty="0" smtClean="0">
                <a:latin typeface="Calibri" pitchFamily="34" charset="0"/>
              </a:rPr>
              <a:t> April,2015.</a:t>
            </a:r>
            <a:endParaRPr lang="en-US" dirty="0">
              <a:latin typeface="Calibri" pitchFamily="34" charset="0"/>
            </a:endParaRPr>
          </a:p>
        </p:txBody>
      </p:sp>
      <p:sp>
        <p:nvSpPr>
          <p:cNvPr id="4" name="Title 1"/>
          <p:cNvSpPr txBox="1">
            <a:spLocks/>
          </p:cNvSpPr>
          <p:nvPr/>
        </p:nvSpPr>
        <p:spPr>
          <a:xfrm>
            <a:off x="1113234" y="-209862"/>
            <a:ext cx="7514035" cy="2353455"/>
          </a:xfrm>
          <a:prstGeom prst="rect">
            <a:avLst/>
          </a:prstGeom>
          <a:effectLst/>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4000" b="1" dirty="0" smtClean="0">
                <a:ln w="3175" cmpd="sng">
                  <a:noFill/>
                </a:ln>
                <a:latin typeface="Calibri" pitchFamily="34" charset="0"/>
                <a:ea typeface="+mj-ea"/>
                <a:cs typeface="+mj-cs"/>
              </a:rPr>
              <a:t>Component Accounting</a:t>
            </a:r>
            <a:endParaRPr kumimoji="0" lang="en-IN" sz="4000" b="1" i="0" u="none" strike="noStrike" kern="1200" cap="none" spc="0" normalizeH="0" baseline="0" noProof="0" dirty="0">
              <a:ln w="3175" cmpd="sng">
                <a:noFill/>
              </a:ln>
              <a:solidFill>
                <a:schemeClr val="tx1"/>
              </a:solidFill>
              <a:effectLst/>
              <a:uLnTx/>
              <a:uFillTx/>
              <a:latin typeface="Calibri" pitchFamily="34" charset="0"/>
              <a:ea typeface="+mj-ea"/>
              <a:cs typeface="+mj-cs"/>
            </a:endParaRPr>
          </a:p>
        </p:txBody>
      </p:sp>
      <p:sp>
        <p:nvSpPr>
          <p:cNvPr id="5" name="TextBox 4"/>
          <p:cNvSpPr txBox="1"/>
          <p:nvPr/>
        </p:nvSpPr>
        <p:spPr>
          <a:xfrm>
            <a:off x="6846570" y="6202680"/>
            <a:ext cx="2148840" cy="369332"/>
          </a:xfrm>
          <a:prstGeom prst="rect">
            <a:avLst/>
          </a:prstGeom>
          <a:noFill/>
        </p:spPr>
        <p:txBody>
          <a:bodyPr wrap="square" rtlCol="0">
            <a:spAutoFit/>
          </a:bodyPr>
          <a:lstStyle/>
          <a:p>
            <a:r>
              <a:rPr lang="en-US" b="1" i="1" dirty="0" smtClean="0"/>
              <a:t>CA KUSAI GOAWALA</a:t>
            </a:r>
            <a:endParaRPr lang="en-US" b="1" i="1" dirty="0"/>
          </a:p>
        </p:txBody>
      </p:sp>
    </p:spTree>
    <p:extLst>
      <p:ext uri="{BB962C8B-B14F-4D97-AF65-F5344CB8AC3E}">
        <p14:creationId xmlns:p14="http://schemas.microsoft.com/office/powerpoint/2010/main" xmlns="" val="40096212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3233" y="600502"/>
            <a:ext cx="7514035" cy="5190699"/>
          </a:xfrm>
        </p:spPr>
        <p:txBody>
          <a:bodyPr>
            <a:normAutofit/>
          </a:bodyPr>
          <a:lstStyle/>
          <a:p>
            <a:pPr algn="ctr">
              <a:buNone/>
            </a:pPr>
            <a:endParaRPr lang="en-US" dirty="0" smtClean="0"/>
          </a:p>
          <a:p>
            <a:pPr>
              <a:buFont typeface="Wingdings" pitchFamily="2" charset="2"/>
              <a:buChar char="§"/>
            </a:pPr>
            <a:endParaRPr lang="en-US" dirty="0" smtClean="0">
              <a:latin typeface="Calibri" pitchFamily="34" charset="0"/>
            </a:endParaRPr>
          </a:p>
          <a:p>
            <a:pPr>
              <a:buFont typeface="Wingdings" pitchFamily="2" charset="2"/>
              <a:buChar char="§"/>
            </a:pPr>
            <a:r>
              <a:rPr lang="en-US" dirty="0" smtClean="0">
                <a:latin typeface="Calibri" pitchFamily="34" charset="0"/>
              </a:rPr>
              <a:t>Component to be segregated if cost more than 10% and useful life different</a:t>
            </a:r>
          </a:p>
          <a:p>
            <a:pPr>
              <a:buFont typeface="Wingdings" pitchFamily="2" charset="2"/>
              <a:buChar char="§"/>
            </a:pPr>
            <a:r>
              <a:rPr lang="en-US" dirty="0" smtClean="0">
                <a:latin typeface="Calibri" pitchFamily="34" charset="0"/>
              </a:rPr>
              <a:t>How to calculate component cost :</a:t>
            </a:r>
          </a:p>
          <a:p>
            <a:pPr lvl="1">
              <a:buFont typeface="Wingdings" pitchFamily="2" charset="2"/>
              <a:buChar char="§"/>
            </a:pPr>
            <a:r>
              <a:rPr lang="en-US" dirty="0" smtClean="0">
                <a:latin typeface="Calibri" pitchFamily="34" charset="0"/>
              </a:rPr>
              <a:t>Break up by vendor</a:t>
            </a:r>
          </a:p>
          <a:p>
            <a:pPr lvl="1">
              <a:buFont typeface="Wingdings" pitchFamily="2" charset="2"/>
              <a:buChar char="§"/>
            </a:pPr>
            <a:r>
              <a:rPr lang="en-US" dirty="0" smtClean="0">
                <a:latin typeface="Calibri" pitchFamily="34" charset="0"/>
              </a:rPr>
              <a:t>Technical certificate</a:t>
            </a:r>
          </a:p>
          <a:p>
            <a:pPr lvl="1">
              <a:buFont typeface="Wingdings" pitchFamily="2" charset="2"/>
              <a:buChar char="§"/>
            </a:pPr>
            <a:r>
              <a:rPr lang="en-US" dirty="0" smtClean="0">
                <a:latin typeface="Calibri" pitchFamily="34" charset="0"/>
              </a:rPr>
              <a:t>Proportionate to current cost</a:t>
            </a:r>
          </a:p>
          <a:p>
            <a:pPr>
              <a:buFont typeface="Wingdings" pitchFamily="2" charset="2"/>
              <a:buChar char="§"/>
            </a:pPr>
            <a:r>
              <a:rPr lang="en-US" dirty="0" smtClean="0">
                <a:latin typeface="Calibri" pitchFamily="34" charset="0"/>
              </a:rPr>
              <a:t>Whether replacement accounting relating to components to be considered – Refer Application Guidance from ICAI. Refer para 8.3 of AS10.</a:t>
            </a:r>
          </a:p>
        </p:txBody>
      </p:sp>
      <p:sp>
        <p:nvSpPr>
          <p:cNvPr id="4" name="Title 1"/>
          <p:cNvSpPr txBox="1">
            <a:spLocks/>
          </p:cNvSpPr>
          <p:nvPr/>
        </p:nvSpPr>
        <p:spPr>
          <a:xfrm>
            <a:off x="1113234" y="-209862"/>
            <a:ext cx="7514035" cy="2353455"/>
          </a:xfrm>
          <a:prstGeom prst="rect">
            <a:avLst/>
          </a:prstGeom>
          <a:effectLst/>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4000" b="1" dirty="0" smtClean="0">
                <a:ln w="3175" cmpd="sng">
                  <a:noFill/>
                </a:ln>
                <a:latin typeface="Calibri" pitchFamily="34" charset="0"/>
                <a:ea typeface="+mj-ea"/>
                <a:cs typeface="+mj-cs"/>
              </a:rPr>
              <a:t>Component Accounting…2</a:t>
            </a:r>
            <a:endParaRPr kumimoji="0" lang="en-IN" sz="4000" b="1" i="0" u="none" strike="noStrike" kern="1200" cap="none" spc="0" normalizeH="0" baseline="0" noProof="0" dirty="0">
              <a:ln w="3175" cmpd="sng">
                <a:noFill/>
              </a:ln>
              <a:solidFill>
                <a:schemeClr val="tx1"/>
              </a:solidFill>
              <a:effectLst/>
              <a:uLnTx/>
              <a:uFillTx/>
              <a:latin typeface="Calibri" pitchFamily="34" charset="0"/>
              <a:ea typeface="+mj-ea"/>
              <a:cs typeface="+mj-cs"/>
            </a:endParaRPr>
          </a:p>
        </p:txBody>
      </p:sp>
      <p:sp>
        <p:nvSpPr>
          <p:cNvPr id="5" name="TextBox 4"/>
          <p:cNvSpPr txBox="1"/>
          <p:nvPr/>
        </p:nvSpPr>
        <p:spPr>
          <a:xfrm>
            <a:off x="6846570" y="6202680"/>
            <a:ext cx="2148840" cy="369332"/>
          </a:xfrm>
          <a:prstGeom prst="rect">
            <a:avLst/>
          </a:prstGeom>
          <a:noFill/>
        </p:spPr>
        <p:txBody>
          <a:bodyPr wrap="square" rtlCol="0">
            <a:spAutoFit/>
          </a:bodyPr>
          <a:lstStyle/>
          <a:p>
            <a:r>
              <a:rPr lang="en-US" b="1" i="1" dirty="0" smtClean="0"/>
              <a:t>CA KUSAI GOAWALA</a:t>
            </a:r>
            <a:endParaRPr lang="en-US" b="1" i="1" dirty="0"/>
          </a:p>
        </p:txBody>
      </p:sp>
    </p:spTree>
    <p:extLst>
      <p:ext uri="{BB962C8B-B14F-4D97-AF65-F5344CB8AC3E}">
        <p14:creationId xmlns:p14="http://schemas.microsoft.com/office/powerpoint/2010/main" xmlns="" val="400962120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2590800" y="1524000"/>
            <a:ext cx="5715000" cy="707886"/>
          </a:xfrm>
          <a:prstGeom prst="rect">
            <a:avLst/>
          </a:prstGeom>
          <a:noFill/>
        </p:spPr>
        <p:txBody>
          <a:bodyPr wrap="square" rtlCol="0">
            <a:spAutoFit/>
          </a:bodyPr>
          <a:lstStyle/>
          <a:p>
            <a:r>
              <a:rPr lang="en-US" sz="4000" dirty="0" smtClean="0">
                <a:latin typeface="Trebuchet MS" pitchFamily="34" charset="0"/>
              </a:rPr>
              <a:t>THANK YOU</a:t>
            </a:r>
            <a:endParaRPr lang="en-US" sz="4000" dirty="0">
              <a:latin typeface="Trebuchet MS" pitchFamily="34" charset="0"/>
            </a:endParaRPr>
          </a:p>
        </p:txBody>
      </p:sp>
      <p:sp>
        <p:nvSpPr>
          <p:cNvPr id="6" name="TextBox 5"/>
          <p:cNvSpPr txBox="1"/>
          <p:nvPr/>
        </p:nvSpPr>
        <p:spPr>
          <a:xfrm>
            <a:off x="1524000" y="3200400"/>
            <a:ext cx="5715000" cy="1938992"/>
          </a:xfrm>
          <a:prstGeom prst="rect">
            <a:avLst/>
          </a:prstGeom>
          <a:noFill/>
        </p:spPr>
        <p:txBody>
          <a:bodyPr wrap="square" rtlCol="0">
            <a:spAutoFit/>
          </a:bodyPr>
          <a:lstStyle/>
          <a:p>
            <a:r>
              <a:rPr lang="en-US" sz="4000" dirty="0" smtClean="0">
                <a:latin typeface="Trebuchet MS" pitchFamily="34" charset="0"/>
              </a:rPr>
              <a:t>Presented by</a:t>
            </a:r>
          </a:p>
          <a:p>
            <a:endParaRPr lang="en-US" sz="4000" dirty="0">
              <a:latin typeface="Trebuchet MS" pitchFamily="34" charset="0"/>
            </a:endParaRPr>
          </a:p>
          <a:p>
            <a:r>
              <a:rPr lang="en-US" sz="4000" dirty="0" smtClean="0">
                <a:latin typeface="Trebuchet MS" pitchFamily="34" charset="0"/>
              </a:rPr>
              <a:t>CA </a:t>
            </a:r>
            <a:r>
              <a:rPr lang="en-US" sz="4000" dirty="0" err="1" smtClean="0">
                <a:latin typeface="Trebuchet MS" pitchFamily="34" charset="0"/>
              </a:rPr>
              <a:t>Kusai</a:t>
            </a:r>
            <a:r>
              <a:rPr lang="en-US" sz="4000" dirty="0" smtClean="0">
                <a:latin typeface="Trebuchet MS" pitchFamily="34" charset="0"/>
              </a:rPr>
              <a:t> E </a:t>
            </a:r>
            <a:r>
              <a:rPr lang="en-US" sz="4000" dirty="0" err="1" smtClean="0">
                <a:latin typeface="Trebuchet MS" pitchFamily="34" charset="0"/>
              </a:rPr>
              <a:t>Goawala</a:t>
            </a:r>
            <a:endParaRPr lang="en-US" sz="4000" dirty="0">
              <a:latin typeface="Trebuchet MS" pitchFamily="34" charset="0"/>
            </a:endParaRPr>
          </a:p>
        </p:txBody>
      </p:sp>
    </p:spTree>
    <p:extLst>
      <p:ext uri="{BB962C8B-B14F-4D97-AF65-F5344CB8AC3E}">
        <p14:creationId xmlns:p14="http://schemas.microsoft.com/office/powerpoint/2010/main" xmlns="" val="2692155780"/>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2"/>
          </p:nvPr>
        </p:nvSpPr>
        <p:spPr/>
        <p:txBody>
          <a:bodyPr/>
          <a:lstStyle/>
          <a:p>
            <a:r>
              <a:rPr lang="en-US" smtClean="0"/>
              <a:t>CA Kusai E Goawala</a:t>
            </a:r>
            <a:endParaRPr lang="en-US"/>
          </a:p>
        </p:txBody>
      </p:sp>
      <p:sp>
        <p:nvSpPr>
          <p:cNvPr id="6" name="TextBox 5"/>
          <p:cNvSpPr txBox="1"/>
          <p:nvPr/>
        </p:nvSpPr>
        <p:spPr>
          <a:xfrm>
            <a:off x="608483" y="516991"/>
            <a:ext cx="7869382" cy="707886"/>
          </a:xfrm>
          <a:prstGeom prst="rect">
            <a:avLst/>
          </a:prstGeom>
          <a:noFill/>
        </p:spPr>
        <p:txBody>
          <a:bodyPr wrap="square" rtlCol="0">
            <a:spAutoFit/>
          </a:bodyPr>
          <a:lstStyle/>
          <a:p>
            <a:r>
              <a:rPr lang="en-IN" sz="4000" spc="600" dirty="0" smtClean="0">
                <a:latin typeface="Trebuchet MS" pitchFamily="34" charset="0"/>
              </a:rPr>
              <a:t>Self Regulation</a:t>
            </a:r>
            <a:endParaRPr lang="en-US" sz="4000" dirty="0" smtClean="0">
              <a:latin typeface="Trebuchet MS" pitchFamily="34" charset="0"/>
            </a:endParaRPr>
          </a:p>
        </p:txBody>
      </p:sp>
      <p:sp>
        <p:nvSpPr>
          <p:cNvPr id="7" name="TextBox 6"/>
          <p:cNvSpPr txBox="1"/>
          <p:nvPr/>
        </p:nvSpPr>
        <p:spPr>
          <a:xfrm>
            <a:off x="588818" y="1371600"/>
            <a:ext cx="7869382" cy="3139321"/>
          </a:xfrm>
          <a:prstGeom prst="rect">
            <a:avLst/>
          </a:prstGeom>
          <a:noFill/>
        </p:spPr>
        <p:txBody>
          <a:bodyPr wrap="square" rtlCol="0">
            <a:spAutoFit/>
          </a:bodyPr>
          <a:lstStyle/>
          <a:p>
            <a:pPr>
              <a:buClrTx/>
              <a:buFont typeface="Wingdings" pitchFamily="2" charset="2"/>
              <a:buChar char="Ø"/>
            </a:pPr>
            <a:r>
              <a:rPr lang="en-IN" spc="-150" dirty="0" smtClean="0">
                <a:latin typeface="Trebuchet MS (body)"/>
              </a:rPr>
              <a:t>The control of the Central Government over internal corporate processes largely substituted by shareholder control.</a:t>
            </a:r>
          </a:p>
          <a:p>
            <a:pPr>
              <a:buClrTx/>
              <a:buFont typeface="Wingdings" pitchFamily="2" charset="2"/>
              <a:buChar char="Ø"/>
            </a:pPr>
            <a:endParaRPr lang="en-IN" spc="-300" dirty="0" smtClean="0">
              <a:latin typeface="Trebuchet MS (body)"/>
            </a:endParaRPr>
          </a:p>
          <a:p>
            <a:pPr>
              <a:buClrTx/>
              <a:buFont typeface="Wingdings" pitchFamily="2" charset="2"/>
              <a:buChar char="Ø"/>
            </a:pPr>
            <a:r>
              <a:rPr lang="en-IN" spc="-150" dirty="0" smtClean="0">
                <a:latin typeface="Trebuchet MS (body)"/>
              </a:rPr>
              <a:t>Shareholders democracy recognised.</a:t>
            </a:r>
          </a:p>
          <a:p>
            <a:pPr>
              <a:buClrTx/>
              <a:buFont typeface="Wingdings" pitchFamily="2" charset="2"/>
              <a:buChar char="Ø"/>
            </a:pPr>
            <a:endParaRPr lang="en-IN" spc="-150" dirty="0" smtClean="0">
              <a:latin typeface="Trebuchet MS (body)"/>
            </a:endParaRPr>
          </a:p>
          <a:p>
            <a:pPr>
              <a:buClrTx/>
              <a:buFont typeface="Wingdings" pitchFamily="2" charset="2"/>
              <a:buChar char="Ø"/>
            </a:pPr>
            <a:r>
              <a:rPr lang="en-IN" spc="-150" dirty="0" smtClean="0">
                <a:latin typeface="Trebuchet MS (body)"/>
              </a:rPr>
              <a:t>Reducing excessive intervention of the Central Government.</a:t>
            </a:r>
          </a:p>
          <a:p>
            <a:pPr>
              <a:buClrTx/>
              <a:buFont typeface="Wingdings" pitchFamily="2" charset="2"/>
              <a:buChar char="Ø"/>
            </a:pPr>
            <a:endParaRPr lang="en-IN" spc="-300" dirty="0" smtClean="0">
              <a:latin typeface="Trebuchet MS (body)"/>
            </a:endParaRPr>
          </a:p>
          <a:p>
            <a:pPr>
              <a:buClrTx/>
              <a:buFont typeface="Wingdings" pitchFamily="2" charset="2"/>
              <a:buChar char="Ø"/>
            </a:pPr>
            <a:r>
              <a:rPr lang="en-IN" spc="-150" dirty="0" smtClean="0">
                <a:latin typeface="Trebuchet MS (body)"/>
              </a:rPr>
              <a:t>More mandatory disclosures.</a:t>
            </a:r>
          </a:p>
          <a:p>
            <a:pPr>
              <a:buClrTx/>
              <a:buFont typeface="Wingdings" pitchFamily="2" charset="2"/>
              <a:buChar char="Ø"/>
            </a:pPr>
            <a:endParaRPr lang="en-IN" spc="-300" dirty="0" smtClean="0">
              <a:latin typeface="Trebuchet MS (body)"/>
            </a:endParaRPr>
          </a:p>
          <a:p>
            <a:pPr>
              <a:buClrTx/>
              <a:buFont typeface="Wingdings" pitchFamily="2" charset="2"/>
              <a:buChar char="Ø"/>
            </a:pPr>
            <a:r>
              <a:rPr lang="en-IN" spc="-150" dirty="0" smtClean="0">
                <a:latin typeface="Trebuchet MS (body)"/>
              </a:rPr>
              <a:t>Greater emphasis on protection of shareholder rights.</a:t>
            </a:r>
          </a:p>
          <a:p>
            <a:pPr>
              <a:buClrTx/>
              <a:buNone/>
            </a:pPr>
            <a:endParaRPr lang="en-US" dirty="0">
              <a:latin typeface="Trebuchet MS (body)"/>
            </a:endParaRPr>
          </a:p>
        </p:txBody>
      </p:sp>
    </p:spTree>
    <p:extLst>
      <p:ext uri="{BB962C8B-B14F-4D97-AF65-F5344CB8AC3E}">
        <p14:creationId xmlns:p14="http://schemas.microsoft.com/office/powerpoint/2010/main" xmlns="" val="4147116572"/>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2"/>
          </p:nvPr>
        </p:nvSpPr>
        <p:spPr/>
        <p:txBody>
          <a:bodyPr/>
          <a:lstStyle/>
          <a:p>
            <a:r>
              <a:rPr lang="en-US" smtClean="0"/>
              <a:t>CA Kusai E Goawala</a:t>
            </a:r>
            <a:endParaRPr lang="en-US"/>
          </a:p>
        </p:txBody>
      </p:sp>
      <p:sp>
        <p:nvSpPr>
          <p:cNvPr id="3" name="TextBox 2"/>
          <p:cNvSpPr txBox="1"/>
          <p:nvPr/>
        </p:nvSpPr>
        <p:spPr>
          <a:xfrm>
            <a:off x="484239" y="457200"/>
            <a:ext cx="8001000" cy="707886"/>
          </a:xfrm>
          <a:prstGeom prst="rect">
            <a:avLst/>
          </a:prstGeom>
          <a:noFill/>
        </p:spPr>
        <p:txBody>
          <a:bodyPr wrap="square" rtlCol="0">
            <a:spAutoFit/>
          </a:bodyPr>
          <a:lstStyle/>
          <a:p>
            <a:r>
              <a:rPr lang="en-US" sz="4000" dirty="0" smtClean="0">
                <a:latin typeface="Trebuchet MS" pitchFamily="34" charset="0"/>
              </a:rPr>
              <a:t>Journey of the Act</a:t>
            </a:r>
          </a:p>
        </p:txBody>
      </p:sp>
      <p:sp>
        <p:nvSpPr>
          <p:cNvPr id="4" name="TextBox 3"/>
          <p:cNvSpPr txBox="1"/>
          <p:nvPr/>
        </p:nvSpPr>
        <p:spPr>
          <a:xfrm>
            <a:off x="484239" y="1324860"/>
            <a:ext cx="8001000" cy="3000821"/>
          </a:xfrm>
          <a:prstGeom prst="rect">
            <a:avLst/>
          </a:prstGeom>
          <a:noFill/>
        </p:spPr>
        <p:txBody>
          <a:bodyPr wrap="square" rtlCol="0">
            <a:spAutoFit/>
          </a:bodyPr>
          <a:lstStyle/>
          <a:p>
            <a:pPr>
              <a:lnSpc>
                <a:spcPct val="150000"/>
              </a:lnSpc>
              <a:buFont typeface="Wingdings" pitchFamily="2" charset="2"/>
              <a:buChar char="Ø"/>
            </a:pPr>
            <a:r>
              <a:rPr lang="en-US" dirty="0" smtClean="0">
                <a:latin typeface="Trebuchet MS (body)"/>
              </a:rPr>
              <a:t>Companies Bill passed by </a:t>
            </a:r>
            <a:r>
              <a:rPr lang="en-US" dirty="0" err="1" smtClean="0">
                <a:latin typeface="Trebuchet MS (body)"/>
              </a:rPr>
              <a:t>Lok</a:t>
            </a:r>
            <a:r>
              <a:rPr lang="en-US" dirty="0" smtClean="0">
                <a:latin typeface="Trebuchet MS (body)"/>
              </a:rPr>
              <a:t> </a:t>
            </a:r>
            <a:r>
              <a:rPr lang="en-US" dirty="0" err="1" smtClean="0">
                <a:latin typeface="Trebuchet MS (body)"/>
              </a:rPr>
              <a:t>Sabha</a:t>
            </a:r>
            <a:r>
              <a:rPr lang="en-US" dirty="0" smtClean="0">
                <a:latin typeface="Trebuchet MS (body)"/>
              </a:rPr>
              <a:t> on </a:t>
            </a:r>
            <a:r>
              <a:rPr lang="en-US" b="1" dirty="0" smtClean="0">
                <a:latin typeface="Trebuchet MS (body)"/>
              </a:rPr>
              <a:t>18 Dec 2012</a:t>
            </a:r>
          </a:p>
          <a:p>
            <a:pPr>
              <a:lnSpc>
                <a:spcPct val="150000"/>
              </a:lnSpc>
            </a:pPr>
            <a:endParaRPr lang="en-US" b="1" dirty="0" smtClean="0">
              <a:latin typeface="Trebuchet MS (body)"/>
            </a:endParaRPr>
          </a:p>
          <a:p>
            <a:pPr>
              <a:lnSpc>
                <a:spcPct val="150000"/>
              </a:lnSpc>
              <a:spcBef>
                <a:spcPts val="0"/>
              </a:spcBef>
              <a:buClrTx/>
              <a:buFont typeface="Wingdings" pitchFamily="2" charset="2"/>
              <a:buChar char="Ø"/>
            </a:pPr>
            <a:r>
              <a:rPr lang="en-US" dirty="0" smtClean="0">
                <a:latin typeface="Trebuchet MS (body)"/>
              </a:rPr>
              <a:t>Passed by </a:t>
            </a:r>
            <a:r>
              <a:rPr lang="en-US" dirty="0" err="1" smtClean="0">
                <a:latin typeface="Trebuchet MS (body)"/>
              </a:rPr>
              <a:t>Rajya</a:t>
            </a:r>
            <a:r>
              <a:rPr lang="en-US" dirty="0" smtClean="0">
                <a:latin typeface="Trebuchet MS (body)"/>
              </a:rPr>
              <a:t> </a:t>
            </a:r>
            <a:r>
              <a:rPr lang="en-US" dirty="0" err="1" smtClean="0">
                <a:latin typeface="Trebuchet MS (body)"/>
              </a:rPr>
              <a:t>Sabha</a:t>
            </a:r>
            <a:r>
              <a:rPr lang="en-US" dirty="0" smtClean="0">
                <a:latin typeface="Trebuchet MS (body)"/>
              </a:rPr>
              <a:t> on </a:t>
            </a:r>
            <a:r>
              <a:rPr lang="en-US" b="1" dirty="0" smtClean="0">
                <a:latin typeface="Trebuchet MS (body)"/>
              </a:rPr>
              <a:t>8 Aug 2013</a:t>
            </a:r>
          </a:p>
          <a:p>
            <a:pPr>
              <a:lnSpc>
                <a:spcPct val="150000"/>
              </a:lnSpc>
            </a:pPr>
            <a:endParaRPr lang="en-US" b="1" dirty="0" smtClean="0">
              <a:latin typeface="Trebuchet MS (body)"/>
            </a:endParaRPr>
          </a:p>
          <a:p>
            <a:pPr>
              <a:lnSpc>
                <a:spcPct val="150000"/>
              </a:lnSpc>
              <a:buFont typeface="Wingdings" pitchFamily="2" charset="2"/>
              <a:buChar char="Ø"/>
            </a:pPr>
            <a:r>
              <a:rPr lang="en-US" dirty="0" smtClean="0">
                <a:latin typeface="Trebuchet MS (body)"/>
              </a:rPr>
              <a:t>Received President’s assent on </a:t>
            </a:r>
            <a:r>
              <a:rPr lang="en-US" b="1" dirty="0" smtClean="0">
                <a:latin typeface="Trebuchet MS (body)"/>
              </a:rPr>
              <a:t>29 Aug 2013</a:t>
            </a:r>
          </a:p>
          <a:p>
            <a:pPr>
              <a:lnSpc>
                <a:spcPct val="150000"/>
              </a:lnSpc>
            </a:pPr>
            <a:endParaRPr lang="en-US" dirty="0" smtClean="0">
              <a:latin typeface="Trebuchet MS (body)"/>
            </a:endParaRPr>
          </a:p>
          <a:p>
            <a:pPr>
              <a:lnSpc>
                <a:spcPct val="150000"/>
              </a:lnSpc>
              <a:buFont typeface="Wingdings" pitchFamily="2" charset="2"/>
              <a:buChar char="Ø"/>
            </a:pPr>
            <a:r>
              <a:rPr lang="en-US" dirty="0" smtClean="0">
                <a:latin typeface="Trebuchet MS (body)"/>
              </a:rPr>
              <a:t>Act notified on </a:t>
            </a:r>
            <a:r>
              <a:rPr lang="en-US" b="1" dirty="0" smtClean="0">
                <a:latin typeface="Trebuchet MS (body)"/>
              </a:rPr>
              <a:t>30 Aug 2013 with 29 chapters</a:t>
            </a:r>
          </a:p>
        </p:txBody>
      </p:sp>
    </p:spTree>
    <p:extLst>
      <p:ext uri="{BB962C8B-B14F-4D97-AF65-F5344CB8AC3E}">
        <p14:creationId xmlns:p14="http://schemas.microsoft.com/office/powerpoint/2010/main" xmlns="" val="4139708237"/>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57200" y="531030"/>
            <a:ext cx="7772400" cy="707886"/>
          </a:xfrm>
          <a:prstGeom prst="rect">
            <a:avLst/>
          </a:prstGeom>
          <a:noFill/>
        </p:spPr>
        <p:txBody>
          <a:bodyPr wrap="square" rtlCol="0">
            <a:spAutoFit/>
          </a:bodyPr>
          <a:lstStyle/>
          <a:p>
            <a:r>
              <a:rPr lang="en-US" sz="4000" dirty="0" smtClean="0">
                <a:latin typeface="Trebuchet MS" pitchFamily="34" charset="0"/>
              </a:rPr>
              <a:t>Structure of the Act</a:t>
            </a:r>
            <a:endParaRPr lang="en-US" sz="4000" dirty="0">
              <a:latin typeface="Trebuchet MS" pitchFamily="34" charset="0"/>
            </a:endParaRPr>
          </a:p>
        </p:txBody>
      </p:sp>
      <p:graphicFrame>
        <p:nvGraphicFramePr>
          <p:cNvPr id="7" name="Diagram 6"/>
          <p:cNvGraphicFramePr/>
          <p:nvPr>
            <p:extLst>
              <p:ext uri="{D42A27DB-BD31-4B8C-83A1-F6EECF244321}">
                <p14:modId xmlns:p14="http://schemas.microsoft.com/office/powerpoint/2010/main" xmlns="" val="1962111890"/>
              </p:ext>
            </p:extLst>
          </p:nvPr>
        </p:nvGraphicFramePr>
        <p:xfrm>
          <a:off x="457200" y="884973"/>
          <a:ext cx="8001000" cy="52872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814491003"/>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533400" y="457200"/>
            <a:ext cx="7924800" cy="707886"/>
          </a:xfrm>
          <a:prstGeom prst="rect">
            <a:avLst/>
          </a:prstGeom>
          <a:noFill/>
        </p:spPr>
        <p:txBody>
          <a:bodyPr wrap="square" rtlCol="0">
            <a:spAutoFit/>
          </a:bodyPr>
          <a:lstStyle/>
          <a:p>
            <a:r>
              <a:rPr lang="en-US" sz="4000" dirty="0" smtClean="0">
                <a:latin typeface="Trebuchet MS" pitchFamily="34" charset="0"/>
              </a:rPr>
              <a:t>Key Definitions</a:t>
            </a:r>
            <a:endParaRPr lang="en-US" sz="4000" dirty="0">
              <a:latin typeface="Trebuchet MS" pitchFamily="34" charset="0"/>
            </a:endParaRPr>
          </a:p>
        </p:txBody>
      </p:sp>
      <p:sp>
        <p:nvSpPr>
          <p:cNvPr id="6" name="TextBox 5"/>
          <p:cNvSpPr txBox="1"/>
          <p:nvPr/>
        </p:nvSpPr>
        <p:spPr>
          <a:xfrm>
            <a:off x="548148" y="1371599"/>
            <a:ext cx="7924800" cy="4247317"/>
          </a:xfrm>
          <a:prstGeom prst="rect">
            <a:avLst/>
          </a:prstGeom>
          <a:noFill/>
        </p:spPr>
        <p:txBody>
          <a:bodyPr wrap="square" rtlCol="0">
            <a:spAutoFit/>
          </a:bodyPr>
          <a:lstStyle/>
          <a:p>
            <a:r>
              <a:rPr lang="en-US" b="1" dirty="0" smtClean="0">
                <a:solidFill>
                  <a:schemeClr val="tx1"/>
                </a:solidFill>
                <a:latin typeface="Trebuchet MS (body)"/>
              </a:rPr>
              <a:t>N</a:t>
            </a:r>
            <a:r>
              <a:rPr lang="en-US" dirty="0" smtClean="0">
                <a:solidFill>
                  <a:schemeClr val="tx1"/>
                </a:solidFill>
                <a:latin typeface="Trebuchet MS (body)"/>
              </a:rPr>
              <a:t>ew 33 definitions added &amp; various amendments made to existing definitions</a:t>
            </a:r>
          </a:p>
          <a:p>
            <a:endParaRPr lang="en-US" b="1"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Sec 2(12) </a:t>
            </a:r>
            <a:r>
              <a:rPr lang="en-US" b="1" dirty="0" smtClean="0">
                <a:solidFill>
                  <a:schemeClr val="tx1"/>
                </a:solidFill>
                <a:latin typeface="Trebuchet MS (body)"/>
              </a:rPr>
              <a:t>-“book &amp; paper</a:t>
            </a:r>
            <a:r>
              <a:rPr lang="en-US" dirty="0" smtClean="0">
                <a:solidFill>
                  <a:schemeClr val="tx1"/>
                </a:solidFill>
                <a:latin typeface="Trebuchet MS (body)"/>
              </a:rPr>
              <a:t>” includes minutes registers </a:t>
            </a:r>
            <a:r>
              <a:rPr lang="en-US" dirty="0" err="1" smtClean="0">
                <a:solidFill>
                  <a:schemeClr val="tx1"/>
                </a:solidFill>
                <a:latin typeface="Trebuchet MS (body)"/>
              </a:rPr>
              <a:t>etc</a:t>
            </a:r>
            <a:r>
              <a:rPr lang="en-US" dirty="0" smtClean="0">
                <a:solidFill>
                  <a:schemeClr val="tx1"/>
                </a:solidFill>
                <a:latin typeface="Trebuchet MS (body)"/>
              </a:rPr>
              <a:t> &amp; can be maintained in electronic form</a:t>
            </a:r>
          </a:p>
          <a:p>
            <a:pPr marL="342900" lvl="1" indent="-342900">
              <a:buFont typeface="Wingdings" pitchFamily="2" charset="2"/>
              <a:buChar char="Ø"/>
            </a:pPr>
            <a:endParaRPr lang="en-US" dirty="0" smtClean="0">
              <a:solidFill>
                <a:schemeClr val="tx1"/>
              </a:solidFill>
              <a:latin typeface="Trebuchet MS (body)"/>
            </a:endParaRPr>
          </a:p>
          <a:p>
            <a:pPr marL="342900" lvl="1" indent="-342900">
              <a:buFont typeface="Wingdings" pitchFamily="2" charset="2"/>
              <a:buChar char="Ø"/>
            </a:pPr>
            <a:r>
              <a:rPr lang="en-US" dirty="0" smtClean="0">
                <a:solidFill>
                  <a:schemeClr val="tx1"/>
                </a:solidFill>
                <a:latin typeface="Trebuchet MS (body)"/>
              </a:rPr>
              <a:t>Sec 2 (27) </a:t>
            </a:r>
            <a:r>
              <a:rPr lang="en-US" b="1" dirty="0" smtClean="0">
                <a:solidFill>
                  <a:schemeClr val="tx1"/>
                </a:solidFill>
                <a:latin typeface="Trebuchet MS (body)"/>
              </a:rPr>
              <a:t>“control” </a:t>
            </a:r>
            <a:r>
              <a:rPr lang="en-US" dirty="0" smtClean="0">
                <a:solidFill>
                  <a:schemeClr val="tx1"/>
                </a:solidFill>
                <a:latin typeface="Trebuchet MS (body)"/>
              </a:rPr>
              <a:t>shall include the right to appoint majority of the directors or to control the management or policy decisions exercisable by a person or persons acting individually or in concert, directly or indirectly, including by virtue of their shareholding or management rights or shareholders agreements or voting agreements or in any other manner;</a:t>
            </a:r>
          </a:p>
          <a:p>
            <a:pPr marL="0" lvl="1"/>
            <a:endParaRPr lang="en-US" dirty="0" smtClean="0">
              <a:solidFill>
                <a:schemeClr val="tx1"/>
              </a:solidFill>
              <a:latin typeface="Trebuchet MS (body)"/>
            </a:endParaRPr>
          </a:p>
          <a:p>
            <a:pPr marL="342900" lvl="1" indent="-342900">
              <a:buFont typeface="Wingdings" pitchFamily="2" charset="2"/>
              <a:buChar char="Ø"/>
            </a:pPr>
            <a:r>
              <a:rPr lang="en-US" dirty="0" smtClean="0">
                <a:solidFill>
                  <a:schemeClr val="tx1"/>
                </a:solidFill>
                <a:latin typeface="Trebuchet MS (body)"/>
              </a:rPr>
              <a:t>Sec 2 (31) “</a:t>
            </a:r>
            <a:r>
              <a:rPr lang="en-US" b="1" dirty="0" smtClean="0">
                <a:solidFill>
                  <a:schemeClr val="tx1"/>
                </a:solidFill>
                <a:latin typeface="Trebuchet MS (body)"/>
              </a:rPr>
              <a:t>deposit” </a:t>
            </a:r>
            <a:r>
              <a:rPr lang="en-US" dirty="0" smtClean="0">
                <a:solidFill>
                  <a:schemeClr val="tx1"/>
                </a:solidFill>
                <a:latin typeface="Trebuchet MS (body)"/>
              </a:rPr>
              <a:t>includes any receipt of money by way of deposit or loan or in any other form. Few categories of amounts will be excluded in consultation with RBI</a:t>
            </a:r>
            <a:endParaRPr lang="en-US" dirty="0">
              <a:latin typeface="Trebuchet MS (body)"/>
            </a:endParaRPr>
          </a:p>
        </p:txBody>
      </p:sp>
    </p:spTree>
    <p:extLst>
      <p:ext uri="{BB962C8B-B14F-4D97-AF65-F5344CB8AC3E}">
        <p14:creationId xmlns:p14="http://schemas.microsoft.com/office/powerpoint/2010/main" xmlns="" val="385637324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517422" y="533400"/>
            <a:ext cx="7956755" cy="707886"/>
          </a:xfrm>
          <a:prstGeom prst="rect">
            <a:avLst/>
          </a:prstGeom>
          <a:noFill/>
        </p:spPr>
        <p:txBody>
          <a:bodyPr wrap="square" rtlCol="0">
            <a:spAutoFit/>
          </a:bodyPr>
          <a:lstStyle/>
          <a:p>
            <a:r>
              <a:rPr lang="en-US" sz="4000" dirty="0" smtClean="0">
                <a:solidFill>
                  <a:schemeClr val="tx1"/>
                </a:solidFill>
                <a:latin typeface="Trebuchet MS" pitchFamily="34" charset="0"/>
              </a:rPr>
              <a:t>Key Definitions </a:t>
            </a:r>
            <a:r>
              <a:rPr lang="en-US" sz="2800" dirty="0" err="1" smtClean="0">
                <a:solidFill>
                  <a:schemeClr val="tx1"/>
                </a:solidFill>
                <a:latin typeface="Trebuchet MS" pitchFamily="34" charset="0"/>
              </a:rPr>
              <a:t>contd</a:t>
            </a:r>
            <a:r>
              <a:rPr lang="en-US" sz="2800" dirty="0" smtClean="0">
                <a:solidFill>
                  <a:schemeClr val="tx1"/>
                </a:solidFill>
                <a:latin typeface="Trebuchet MS" pitchFamily="34" charset="0"/>
              </a:rPr>
              <a:t>…</a:t>
            </a:r>
            <a:endParaRPr lang="en-US" sz="2800" dirty="0">
              <a:latin typeface="Trebuchet MS" pitchFamily="34" charset="0"/>
            </a:endParaRPr>
          </a:p>
        </p:txBody>
      </p:sp>
      <p:sp>
        <p:nvSpPr>
          <p:cNvPr id="6" name="TextBox 5"/>
          <p:cNvSpPr txBox="1"/>
          <p:nvPr/>
        </p:nvSpPr>
        <p:spPr>
          <a:xfrm>
            <a:off x="533400" y="1447800"/>
            <a:ext cx="7924800" cy="4801314"/>
          </a:xfrm>
          <a:prstGeom prst="rect">
            <a:avLst/>
          </a:prstGeom>
          <a:noFill/>
        </p:spPr>
        <p:txBody>
          <a:bodyPr wrap="square" rtlCol="0">
            <a:spAutoFit/>
          </a:bodyPr>
          <a:lstStyle/>
          <a:p>
            <a:pPr marL="285750" lvl="0" indent="-285750">
              <a:buFont typeface="Wingdings" pitchFamily="2" charset="2"/>
              <a:buChar char="Ø"/>
            </a:pPr>
            <a:r>
              <a:rPr lang="en-US" dirty="0" smtClean="0">
                <a:solidFill>
                  <a:schemeClr val="tx1"/>
                </a:solidFill>
                <a:latin typeface="Trebuchet MS (body)"/>
              </a:rPr>
              <a:t>Section 2 (38) “</a:t>
            </a:r>
            <a:r>
              <a:rPr lang="en-US" b="1" dirty="0" smtClean="0">
                <a:solidFill>
                  <a:schemeClr val="tx1"/>
                </a:solidFill>
                <a:latin typeface="Trebuchet MS (body)"/>
              </a:rPr>
              <a:t>expert” </a:t>
            </a:r>
            <a:r>
              <a:rPr lang="en-US" dirty="0" smtClean="0">
                <a:solidFill>
                  <a:schemeClr val="tx1"/>
                </a:solidFill>
                <a:latin typeface="Trebuchet MS (body)"/>
              </a:rPr>
              <a:t>includes CA/CS/CMA &amp; any other person having power of authority to issue certificate under any law</a:t>
            </a:r>
            <a:endParaRPr lang="en-US" b="1" dirty="0" smtClean="0">
              <a:solidFill>
                <a:schemeClr val="tx1"/>
              </a:solidFill>
              <a:latin typeface="Trebuchet MS (body)"/>
            </a:endParaRPr>
          </a:p>
          <a:p>
            <a:pPr marL="285750" lvl="0" indent="-285750">
              <a:buFont typeface="Wingdings" pitchFamily="2" charset="2"/>
              <a:buChar char="Ø"/>
            </a:pPr>
            <a:endParaRPr lang="en-US" dirty="0" smtClean="0">
              <a:solidFill>
                <a:schemeClr val="tx1"/>
              </a:solidFill>
              <a:latin typeface="Trebuchet MS (body)"/>
            </a:endParaRPr>
          </a:p>
          <a:p>
            <a:pPr marL="285750" lvl="0" indent="-285750">
              <a:buFont typeface="Wingdings" pitchFamily="2" charset="2"/>
              <a:buChar char="Ø"/>
            </a:pPr>
            <a:r>
              <a:rPr lang="en-US" dirty="0" smtClean="0">
                <a:solidFill>
                  <a:schemeClr val="tx1"/>
                </a:solidFill>
                <a:latin typeface="Trebuchet MS (body)"/>
              </a:rPr>
              <a:t>Section 2 (40) “</a:t>
            </a:r>
            <a:r>
              <a:rPr lang="en-US" b="1" dirty="0" smtClean="0">
                <a:solidFill>
                  <a:schemeClr val="tx1"/>
                </a:solidFill>
                <a:latin typeface="Trebuchet MS (body)"/>
              </a:rPr>
              <a:t>financial statement” </a:t>
            </a:r>
            <a:r>
              <a:rPr lang="en-US" dirty="0" smtClean="0">
                <a:solidFill>
                  <a:schemeClr val="tx1"/>
                </a:solidFill>
                <a:latin typeface="Trebuchet MS (body)"/>
              </a:rPr>
              <a:t>B/S, P&amp;L, cash flow statements &amp; statement of changes in equity if any</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Sec 2 (41) </a:t>
            </a:r>
            <a:r>
              <a:rPr lang="en-US" b="1" dirty="0" smtClean="0">
                <a:solidFill>
                  <a:schemeClr val="tx1"/>
                </a:solidFill>
                <a:latin typeface="Trebuchet MS (body)"/>
              </a:rPr>
              <a:t>“financial Year”</a:t>
            </a:r>
            <a:r>
              <a:rPr lang="en-US" dirty="0" smtClean="0">
                <a:solidFill>
                  <a:schemeClr val="tx1"/>
                </a:solidFill>
                <a:latin typeface="Trebuchet MS (body)"/>
              </a:rPr>
              <a:t> Only April-March. </a:t>
            </a:r>
            <a:endParaRPr lang="en-US" b="1" dirty="0" smtClean="0">
              <a:solidFill>
                <a:schemeClr val="tx1"/>
              </a:solidFill>
              <a:latin typeface="Trebuchet MS (body)"/>
            </a:endParaRPr>
          </a:p>
          <a:p>
            <a:pPr marL="285750" lvl="0" indent="-285750">
              <a:buFont typeface="Wingdings" pitchFamily="2" charset="2"/>
              <a:buChar char="Ø"/>
            </a:pPr>
            <a:endParaRPr lang="en-US" dirty="0" smtClean="0">
              <a:solidFill>
                <a:schemeClr val="tx1"/>
              </a:solidFill>
              <a:latin typeface="Trebuchet MS (body)"/>
            </a:endParaRPr>
          </a:p>
          <a:p>
            <a:pPr marL="285750" lvl="0" indent="-285750">
              <a:buFont typeface="Wingdings" pitchFamily="2" charset="2"/>
              <a:buChar char="Ø"/>
            </a:pPr>
            <a:r>
              <a:rPr lang="en-US" dirty="0" smtClean="0">
                <a:solidFill>
                  <a:schemeClr val="tx1"/>
                </a:solidFill>
                <a:latin typeface="Trebuchet MS (body)"/>
              </a:rPr>
              <a:t>Section 2 (42) “</a:t>
            </a:r>
            <a:r>
              <a:rPr lang="en-US" b="1" dirty="0" smtClean="0">
                <a:solidFill>
                  <a:schemeClr val="tx1"/>
                </a:solidFill>
                <a:latin typeface="Trebuchet MS (body)"/>
              </a:rPr>
              <a:t>foreign company” </a:t>
            </a:r>
            <a:r>
              <a:rPr lang="en-US" dirty="0" smtClean="0">
                <a:solidFill>
                  <a:schemeClr val="tx1"/>
                </a:solidFill>
                <a:latin typeface="Trebuchet MS (body)"/>
              </a:rPr>
              <a:t>defined</a:t>
            </a:r>
            <a:r>
              <a:rPr lang="en-US" b="1" dirty="0" smtClean="0">
                <a:solidFill>
                  <a:schemeClr val="tx1"/>
                </a:solidFill>
                <a:latin typeface="Trebuchet MS (body)"/>
              </a:rPr>
              <a:t> </a:t>
            </a:r>
            <a:r>
              <a:rPr lang="en-US" dirty="0" smtClean="0">
                <a:solidFill>
                  <a:schemeClr val="tx1"/>
                </a:solidFill>
                <a:latin typeface="Trebuchet MS (body)"/>
              </a:rPr>
              <a:t>to include any company or body corporate formed outside India, which has a place of business in India or through his agent, physical or to electronic mode or who conducts any direct or indirect business activities in India. </a:t>
            </a:r>
          </a:p>
          <a:p>
            <a:pPr marL="622300" lvl="1" indent="-285750">
              <a:buFont typeface="Wingdings" pitchFamily="2" charset="2"/>
              <a:buChar char="Ø"/>
            </a:pPr>
            <a:r>
              <a:rPr lang="en-US" dirty="0">
                <a:latin typeface="Trebuchet MS (body)"/>
              </a:rPr>
              <a:t>Electronic mode specified in R 1.2 to include B2B &amp; B2C e-commerce models, all online services, data communications </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Section 2 (57) “</a:t>
            </a:r>
            <a:r>
              <a:rPr lang="en-US" b="1" dirty="0" smtClean="0">
                <a:solidFill>
                  <a:schemeClr val="tx1"/>
                </a:solidFill>
                <a:latin typeface="Trebuchet MS (body)"/>
              </a:rPr>
              <a:t>net worth” </a:t>
            </a:r>
            <a:r>
              <a:rPr lang="en-US" dirty="0" smtClean="0">
                <a:solidFill>
                  <a:schemeClr val="tx1"/>
                </a:solidFill>
                <a:latin typeface="Trebuchet MS (body)"/>
              </a:rPr>
              <a:t>Based on last audited balance sheet as per formula prescribed calculation is to be done</a:t>
            </a:r>
          </a:p>
        </p:txBody>
      </p:sp>
    </p:spTree>
    <p:extLst>
      <p:ext uri="{BB962C8B-B14F-4D97-AF65-F5344CB8AC3E}">
        <p14:creationId xmlns:p14="http://schemas.microsoft.com/office/powerpoint/2010/main" xmlns="" val="4145469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550</TotalTime>
  <Words>3945</Words>
  <Application>Microsoft Office PowerPoint</Application>
  <PresentationFormat>On-screen Show (4:3)</PresentationFormat>
  <Paragraphs>405</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Composite</vt:lpstr>
      <vt:lpstr>Companies Act 2013 – Amendments Day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Depreciation</vt:lpstr>
      <vt:lpstr>Slide 30</vt:lpstr>
      <vt:lpstr>Useful Life</vt:lpstr>
      <vt:lpstr>How to estimate useful life</vt:lpstr>
      <vt:lpstr>Movements during the year</vt:lpstr>
      <vt:lpstr>Schedule II of the Companies Act</vt:lpstr>
      <vt:lpstr>Schedule II</vt:lpstr>
      <vt:lpstr>Extra Shift Depreciation</vt:lpstr>
      <vt:lpstr>Slide 37</vt:lpstr>
      <vt:lpstr>Slide 38</vt:lpstr>
      <vt:lpstr>Slide 39</vt:lpstr>
      <vt:lpstr>Slide 40</vt:lpstr>
      <vt:lpstr>Slide 41</vt:lpstr>
      <vt:lpstr>Slide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Companies Act2013</dc:title>
  <dc:creator>User</dc:creator>
  <cp:lastModifiedBy>KUSAI</cp:lastModifiedBy>
  <cp:revision>313</cp:revision>
  <dcterms:created xsi:type="dcterms:W3CDTF">2013-12-19T17:34:53Z</dcterms:created>
  <dcterms:modified xsi:type="dcterms:W3CDTF">2015-10-06T07:32:18Z</dcterms:modified>
</cp:coreProperties>
</file>