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66F54"/>
    <a:srgbClr val="A53010"/>
    <a:srgbClr val="E7EED4"/>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78" d="100"/>
          <a:sy n="78" d="100"/>
        </p:scale>
        <p:origin x="-114" y="-67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4" y="2514601"/>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4" y="4777381"/>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D09F785-425D-4079-99BA-1FFC8B05DD79}" type="datetimeFigureOut">
              <a:rPr lang="en-US" smtClean="0"/>
              <a:pPr/>
              <a:t>11/3/2015</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2"/>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4" y="4529542"/>
            <a:ext cx="779767" cy="365125"/>
          </a:xfrm>
        </p:spPr>
        <p:txBody>
          <a:bodyPr/>
          <a:lstStyle/>
          <a:p>
            <a:fld id="{0833E391-B508-4E50-BBB4-61B228FAD1C1}" type="slidenum">
              <a:rPr lang="en-US" smtClean="0"/>
              <a:pPr/>
              <a:t>‹#›</a:t>
            </a:fld>
            <a:endParaRPr lang="en-US"/>
          </a:p>
        </p:txBody>
      </p:sp>
    </p:spTree>
    <p:extLst>
      <p:ext uri="{BB962C8B-B14F-4D97-AF65-F5344CB8AC3E}">
        <p14:creationId xmlns="" xmlns:p14="http://schemas.microsoft.com/office/powerpoint/2010/main" val="7493893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3"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09F785-425D-4079-99BA-1FFC8B05DD79}" type="datetimeFigureOut">
              <a:rPr lang="en-US" smtClean="0"/>
              <a:pPr/>
              <a:t>11/3/2015</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8" y="317817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4" y="3244141"/>
            <a:ext cx="779767" cy="365125"/>
          </a:xfrm>
        </p:spPr>
        <p:txBody>
          <a:bodyPr/>
          <a:lstStyle/>
          <a:p>
            <a:fld id="{0833E391-B508-4E50-BBB4-61B228FAD1C1}" type="slidenum">
              <a:rPr lang="en-US" smtClean="0"/>
              <a:pPr/>
              <a:t>‹#›</a:t>
            </a:fld>
            <a:endParaRPr lang="en-US"/>
          </a:p>
        </p:txBody>
      </p:sp>
    </p:spTree>
    <p:extLst>
      <p:ext uri="{BB962C8B-B14F-4D97-AF65-F5344CB8AC3E}">
        <p14:creationId xmlns="" xmlns:p14="http://schemas.microsoft.com/office/powerpoint/2010/main" val="3807849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50"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3"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09F785-425D-4079-99BA-1FFC8B05DD79}" type="datetimeFigureOut">
              <a:rPr lang="en-US" smtClean="0"/>
              <a:pPr/>
              <a:t>11/3/2015</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8" y="317817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4" y="3244141"/>
            <a:ext cx="779767" cy="365125"/>
          </a:xfrm>
        </p:spPr>
        <p:txBody>
          <a:bodyPr/>
          <a:lstStyle/>
          <a:p>
            <a:fld id="{0833E391-B508-4E50-BBB4-61B228FAD1C1}" type="slidenum">
              <a:rPr lang="en-US" smtClean="0"/>
              <a:pPr/>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 xmlns:p14="http://schemas.microsoft.com/office/powerpoint/2010/main" val="41528314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2"/>
            <a:ext cx="8915401"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1"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ED09F785-425D-4079-99BA-1FFC8B05DD79}" type="datetimeFigureOut">
              <a:rPr lang="en-US" smtClean="0"/>
              <a:pPr/>
              <a:t>11/3/2015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8" y="491172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4" y="4983089"/>
            <a:ext cx="779767" cy="365125"/>
          </a:xfrm>
        </p:spPr>
        <p:txBody>
          <a:bodyPr/>
          <a:lstStyle/>
          <a:p>
            <a:fld id="{0833E391-B508-4E50-BBB4-61B228FAD1C1}" type="slidenum">
              <a:rPr lang="en-US" smtClean="0"/>
              <a:pPr/>
              <a:t>‹#›</a:t>
            </a:fld>
            <a:endParaRPr lang="en-US"/>
          </a:p>
        </p:txBody>
      </p:sp>
    </p:spTree>
    <p:extLst>
      <p:ext uri="{BB962C8B-B14F-4D97-AF65-F5344CB8AC3E}">
        <p14:creationId xmlns="" xmlns:p14="http://schemas.microsoft.com/office/powerpoint/2010/main" val="34635916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50"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3" y="4343400"/>
            <a:ext cx="8915401"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1"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ED09F785-425D-4079-99BA-1FFC8B05DD79}" type="datetimeFigureOut">
              <a:rPr lang="en-US" smtClean="0"/>
              <a:pPr/>
              <a:t>11/3/2015</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8" y="491172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4" y="4983089"/>
            <a:ext cx="779767" cy="365125"/>
          </a:xfrm>
        </p:spPr>
        <p:txBody>
          <a:bodyPr/>
          <a:lstStyle/>
          <a:p>
            <a:fld id="{0833E391-B508-4E50-BBB4-61B228FAD1C1}" type="slidenum">
              <a:rPr lang="en-US" smtClean="0"/>
              <a:pPr/>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 xmlns:p14="http://schemas.microsoft.com/office/powerpoint/2010/main" val="7549255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3"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3" y="4343400"/>
            <a:ext cx="8915401"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1"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ED09F785-425D-4079-99BA-1FFC8B05DD79}" type="datetimeFigureOut">
              <a:rPr lang="en-US" smtClean="0"/>
              <a:pPr/>
              <a:t>11/3/2015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8" y="491172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4" y="4983089"/>
            <a:ext cx="779767" cy="365125"/>
          </a:xfrm>
        </p:spPr>
        <p:txBody>
          <a:bodyPr/>
          <a:lstStyle/>
          <a:p>
            <a:fld id="{0833E391-B508-4E50-BBB4-61B228FAD1C1}" type="slidenum">
              <a:rPr lang="en-US" smtClean="0"/>
              <a:pPr/>
              <a:t>‹#›</a:t>
            </a:fld>
            <a:endParaRPr lang="en-US"/>
          </a:p>
        </p:txBody>
      </p:sp>
    </p:spTree>
    <p:extLst>
      <p:ext uri="{BB962C8B-B14F-4D97-AF65-F5344CB8AC3E}">
        <p14:creationId xmlns="" xmlns:p14="http://schemas.microsoft.com/office/powerpoint/2010/main" val="16538459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09F785-425D-4079-99BA-1FFC8B05DD79}" type="datetimeFigureOut">
              <a:rPr lang="en-US" smtClean="0"/>
              <a:pPr/>
              <a:t>11/3/2015</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8" y="71437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833E391-B508-4E50-BBB4-61B228FAD1C1}" type="slidenum">
              <a:rPr lang="en-US" smtClean="0"/>
              <a:pPr/>
              <a:t>‹#›</a:t>
            </a:fld>
            <a:endParaRPr lang="en-US"/>
          </a:p>
        </p:txBody>
      </p:sp>
    </p:spTree>
    <p:extLst>
      <p:ext uri="{BB962C8B-B14F-4D97-AF65-F5344CB8AC3E}">
        <p14:creationId xmlns="" xmlns:p14="http://schemas.microsoft.com/office/powerpoint/2010/main" val="8796046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7"/>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3" y="627407"/>
            <a:ext cx="6477001"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09F785-425D-4079-99BA-1FFC8B05DD79}" type="datetimeFigureOut">
              <a:rPr lang="en-US" smtClean="0"/>
              <a:pPr/>
              <a:t>11/3/2015</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8" y="71437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833E391-B508-4E50-BBB4-61B228FAD1C1}" type="slidenum">
              <a:rPr lang="en-US" smtClean="0"/>
              <a:pPr/>
              <a:t>‹#›</a:t>
            </a:fld>
            <a:endParaRPr lang="en-US"/>
          </a:p>
        </p:txBody>
      </p:sp>
    </p:spTree>
    <p:extLst>
      <p:ext uri="{BB962C8B-B14F-4D97-AF65-F5344CB8AC3E}">
        <p14:creationId xmlns="" xmlns:p14="http://schemas.microsoft.com/office/powerpoint/2010/main" val="1618226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6"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3" y="2133600"/>
            <a:ext cx="8915401"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09F785-425D-4079-99BA-1FFC8B05DD79}" type="datetimeFigureOut">
              <a:rPr lang="en-US" smtClean="0"/>
              <a:pPr/>
              <a:t>11/3/2015</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8" y="71437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833E391-B508-4E50-BBB4-61B228FAD1C1}" type="slidenum">
              <a:rPr lang="en-US" smtClean="0"/>
              <a:pPr/>
              <a:t>‹#›</a:t>
            </a:fld>
            <a:endParaRPr lang="en-US"/>
          </a:p>
        </p:txBody>
      </p:sp>
    </p:spTree>
    <p:extLst>
      <p:ext uri="{BB962C8B-B14F-4D97-AF65-F5344CB8AC3E}">
        <p14:creationId xmlns="" xmlns:p14="http://schemas.microsoft.com/office/powerpoint/2010/main" val="2225754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3"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3"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09F785-425D-4079-99BA-1FFC8B05DD79}" type="datetimeFigureOut">
              <a:rPr lang="en-US" smtClean="0"/>
              <a:pPr/>
              <a:t>11/3/2015</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8" y="317817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4" y="3244141"/>
            <a:ext cx="779767" cy="365125"/>
          </a:xfrm>
        </p:spPr>
        <p:txBody>
          <a:bodyPr/>
          <a:lstStyle/>
          <a:p>
            <a:fld id="{0833E391-B508-4E50-BBB4-61B228FAD1C1}" type="slidenum">
              <a:rPr lang="en-US" smtClean="0"/>
              <a:pPr/>
              <a:t>‹#›</a:t>
            </a:fld>
            <a:endParaRPr lang="en-US"/>
          </a:p>
        </p:txBody>
      </p:sp>
    </p:spTree>
    <p:extLst>
      <p:ext uri="{BB962C8B-B14F-4D97-AF65-F5344CB8AC3E}">
        <p14:creationId xmlns="" xmlns:p14="http://schemas.microsoft.com/office/powerpoint/2010/main" val="3152948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3" y="2133600"/>
            <a:ext cx="4313865"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8" y="2126222"/>
            <a:ext cx="4313865"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D09F785-425D-4079-99BA-1FFC8B05DD79}" type="datetimeFigureOut">
              <a:rPr lang="en-US" smtClean="0"/>
              <a:pPr/>
              <a:t>11/3/2015</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8" y="71437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4" y="787784"/>
            <a:ext cx="779767" cy="365125"/>
          </a:xfrm>
        </p:spPr>
        <p:txBody>
          <a:bodyPr/>
          <a:lstStyle/>
          <a:p>
            <a:fld id="{0833E391-B508-4E50-BBB4-61B228FAD1C1}" type="slidenum">
              <a:rPr lang="en-US" smtClean="0"/>
              <a:pPr/>
              <a:t>‹#›</a:t>
            </a:fld>
            <a:endParaRPr lang="en-US"/>
          </a:p>
        </p:txBody>
      </p:sp>
    </p:spTree>
    <p:extLst>
      <p:ext uri="{BB962C8B-B14F-4D97-AF65-F5344CB8AC3E}">
        <p14:creationId xmlns="" xmlns:p14="http://schemas.microsoft.com/office/powerpoint/2010/main" val="161101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3" y="2548966"/>
            <a:ext cx="434289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30"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D09F785-425D-4079-99BA-1FFC8B05DD79}" type="datetimeFigureOut">
              <a:rPr lang="en-US" smtClean="0"/>
              <a:pPr/>
              <a:t>11/3/2015</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8" y="71437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4" y="787784"/>
            <a:ext cx="779767" cy="365125"/>
          </a:xfrm>
        </p:spPr>
        <p:txBody>
          <a:bodyPr/>
          <a:lstStyle/>
          <a:p>
            <a:fld id="{0833E391-B508-4E50-BBB4-61B228FAD1C1}" type="slidenum">
              <a:rPr lang="en-US" smtClean="0"/>
              <a:pPr/>
              <a:t>‹#›</a:t>
            </a:fld>
            <a:endParaRPr lang="en-US"/>
          </a:p>
        </p:txBody>
      </p:sp>
    </p:spTree>
    <p:extLst>
      <p:ext uri="{BB962C8B-B14F-4D97-AF65-F5344CB8AC3E}">
        <p14:creationId xmlns="" xmlns:p14="http://schemas.microsoft.com/office/powerpoint/2010/main" val="24552137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D09F785-425D-4079-99BA-1FFC8B05DD79}" type="datetimeFigureOut">
              <a:rPr lang="en-US" smtClean="0"/>
              <a:pPr/>
              <a:t>11/3/2015</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8" y="71437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833E391-B508-4E50-BBB4-61B228FAD1C1}" type="slidenum">
              <a:rPr lang="en-US" smtClean="0"/>
              <a:pPr/>
              <a:t>‹#›</a:t>
            </a:fld>
            <a:endParaRPr lang="en-US"/>
          </a:p>
        </p:txBody>
      </p:sp>
    </p:spTree>
    <p:extLst>
      <p:ext uri="{BB962C8B-B14F-4D97-AF65-F5344CB8AC3E}">
        <p14:creationId xmlns="" xmlns:p14="http://schemas.microsoft.com/office/powerpoint/2010/main" val="3148432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09F785-425D-4079-99BA-1FFC8B05DD79}" type="datetimeFigureOut">
              <a:rPr lang="en-US" smtClean="0"/>
              <a:pPr/>
              <a:t>11/3/2015</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8" y="71437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833E391-B508-4E50-BBB4-61B228FAD1C1}" type="slidenum">
              <a:rPr lang="en-US" smtClean="0"/>
              <a:pPr/>
              <a:t>‹#›</a:t>
            </a:fld>
            <a:endParaRPr lang="en-US"/>
          </a:p>
        </p:txBody>
      </p:sp>
    </p:spTree>
    <p:extLst>
      <p:ext uri="{BB962C8B-B14F-4D97-AF65-F5344CB8AC3E}">
        <p14:creationId xmlns="" xmlns:p14="http://schemas.microsoft.com/office/powerpoint/2010/main" val="1350038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90"/>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09F785-425D-4079-99BA-1FFC8B05DD79}" type="datetimeFigureOut">
              <a:rPr lang="en-US" smtClean="0"/>
              <a:pPr/>
              <a:t>11/3/2015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8" y="71437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833E391-B508-4E50-BBB4-61B228FAD1C1}" type="slidenum">
              <a:rPr lang="en-US" smtClean="0"/>
              <a:pPr/>
              <a:t>‹#›</a:t>
            </a:fld>
            <a:endParaRPr lang="en-US"/>
          </a:p>
        </p:txBody>
      </p:sp>
    </p:spTree>
    <p:extLst>
      <p:ext uri="{BB962C8B-B14F-4D97-AF65-F5344CB8AC3E}">
        <p14:creationId xmlns="" xmlns:p14="http://schemas.microsoft.com/office/powerpoint/2010/main" val="494863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1"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3" y="634965"/>
            <a:ext cx="8915401"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1"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09F785-425D-4079-99BA-1FFC8B05DD79}" type="datetimeFigureOut">
              <a:rPr lang="en-US" smtClean="0"/>
              <a:pPr/>
              <a:t>11/3/2015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8" y="491172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4" y="4983089"/>
            <a:ext cx="779767" cy="365125"/>
          </a:xfrm>
        </p:spPr>
        <p:txBody>
          <a:bodyPr/>
          <a:lstStyle/>
          <a:p>
            <a:fld id="{0833E391-B508-4E50-BBB4-61B228FAD1C1}" type="slidenum">
              <a:rPr lang="en-US" smtClean="0"/>
              <a:pPr/>
              <a:t>‹#›</a:t>
            </a:fld>
            <a:endParaRPr lang="en-US"/>
          </a:p>
        </p:txBody>
      </p:sp>
    </p:spTree>
    <p:extLst>
      <p:ext uri="{BB962C8B-B14F-4D97-AF65-F5344CB8AC3E}">
        <p14:creationId xmlns="" xmlns:p14="http://schemas.microsoft.com/office/powerpoint/2010/main" val="250967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2"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5"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3" y="2133600"/>
            <a:ext cx="8915401"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3"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D09F785-425D-4079-99BA-1FFC8B05DD79}" type="datetimeFigureOut">
              <a:rPr lang="en-US" smtClean="0"/>
              <a:pPr/>
              <a:t>11/3/2015</a:t>
            </a:fld>
            <a:endParaRPr lang="en-US"/>
          </a:p>
        </p:txBody>
      </p:sp>
      <p:sp>
        <p:nvSpPr>
          <p:cNvPr id="5" name="Footer Placeholder 4"/>
          <p:cNvSpPr>
            <a:spLocks noGrp="1"/>
          </p:cNvSpPr>
          <p:nvPr>
            <p:ph type="ftr" sz="quarter" idx="3"/>
          </p:nvPr>
        </p:nvSpPr>
        <p:spPr>
          <a:xfrm>
            <a:off x="2589213" y="6135810"/>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4" y="787784"/>
            <a:ext cx="779767" cy="365125"/>
          </a:xfrm>
          <a:prstGeom prst="rect">
            <a:avLst/>
          </a:prstGeom>
        </p:spPr>
        <p:txBody>
          <a:bodyPr vert="horz" lIns="91440" tIns="45720" rIns="91440" bIns="45720" rtlCol="0" anchor="ctr"/>
          <a:lstStyle>
            <a:lvl1pPr algn="r">
              <a:defRPr sz="2000">
                <a:solidFill>
                  <a:srgbClr val="FEFFFF"/>
                </a:solidFill>
              </a:defRPr>
            </a:lvl1pPr>
          </a:lstStyle>
          <a:p>
            <a:fld id="{0833E391-B508-4E50-BBB4-61B228FAD1C1}" type="slidenum">
              <a:rPr lang="en-US" smtClean="0"/>
              <a:pPr/>
              <a:t>‹#›</a:t>
            </a:fld>
            <a:endParaRPr lang="en-US"/>
          </a:p>
        </p:txBody>
      </p:sp>
    </p:spTree>
    <p:extLst>
      <p:ext uri="{BB962C8B-B14F-4D97-AF65-F5344CB8AC3E}">
        <p14:creationId xmlns="" xmlns:p14="http://schemas.microsoft.com/office/powerpoint/2010/main" val="18765261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Draft Report on Returns under GST, Oct 2015</a:t>
            </a:r>
          </a:p>
        </p:txBody>
      </p:sp>
      <p:sp>
        <p:nvSpPr>
          <p:cNvPr id="3" name="Subtitle 2"/>
          <p:cNvSpPr>
            <a:spLocks noGrp="1"/>
          </p:cNvSpPr>
          <p:nvPr>
            <p:ph type="subTitle" idx="1"/>
          </p:nvPr>
        </p:nvSpPr>
        <p:spPr/>
        <p:txBody>
          <a:bodyPr>
            <a:normAutofit lnSpcReduction="10000"/>
          </a:bodyPr>
          <a:lstStyle/>
          <a:p>
            <a:endParaRPr lang="en-US" dirty="0" smtClean="0"/>
          </a:p>
          <a:p>
            <a:r>
              <a:rPr lang="en-US" dirty="0" smtClean="0"/>
              <a:t>Presentation by: </a:t>
            </a:r>
          </a:p>
          <a:p>
            <a:r>
              <a:rPr lang="en-US" dirty="0" smtClean="0"/>
              <a:t>CA </a:t>
            </a:r>
            <a:r>
              <a:rPr lang="en-US" dirty="0" err="1" smtClean="0"/>
              <a:t>Dharmendra</a:t>
            </a:r>
            <a:r>
              <a:rPr lang="en-US" dirty="0" smtClean="0"/>
              <a:t> </a:t>
            </a:r>
            <a:r>
              <a:rPr lang="en-US" dirty="0" err="1" smtClean="0"/>
              <a:t>Srivastava</a:t>
            </a:r>
            <a:endParaRPr lang="en-US" dirty="0" smtClean="0"/>
          </a:p>
        </p:txBody>
      </p:sp>
    </p:spTree>
    <p:extLst>
      <p:ext uri="{BB962C8B-B14F-4D97-AF65-F5344CB8AC3E}">
        <p14:creationId xmlns="" xmlns:p14="http://schemas.microsoft.com/office/powerpoint/2010/main" val="19059912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a:t>
            </a:r>
            <a:r>
              <a:rPr lang="en-US" dirty="0"/>
              <a:t>components of GSTR-1 (Outward supplies by Tax payers)</a:t>
            </a:r>
          </a:p>
        </p:txBody>
      </p:sp>
      <p:sp>
        <p:nvSpPr>
          <p:cNvPr id="3" name="Content Placeholder 2"/>
          <p:cNvSpPr>
            <a:spLocks noGrp="1"/>
          </p:cNvSpPr>
          <p:nvPr>
            <p:ph idx="1"/>
          </p:nvPr>
        </p:nvSpPr>
        <p:spPr>
          <a:xfrm>
            <a:off x="2392265" y="2344615"/>
            <a:ext cx="8915401" cy="3777622"/>
          </a:xfrm>
        </p:spPr>
        <p:txBody>
          <a:bodyPr/>
          <a:lstStyle/>
          <a:p>
            <a:pPr marL="0" indent="0" algn="just">
              <a:buNone/>
            </a:pPr>
            <a:r>
              <a:rPr lang="en-US" dirty="0"/>
              <a:t>This return form would capture the following information: </a:t>
            </a:r>
          </a:p>
          <a:p>
            <a:pPr algn="just">
              <a:buFont typeface="+mj-lt"/>
              <a:buAutoNum type="arabicPeriod"/>
            </a:pPr>
            <a:r>
              <a:rPr lang="en-US" dirty="0" smtClean="0"/>
              <a:t> </a:t>
            </a:r>
            <a:r>
              <a:rPr lang="en-US" b="1" dirty="0"/>
              <a:t>Basic details </a:t>
            </a:r>
            <a:r>
              <a:rPr lang="en-US" dirty="0"/>
              <a:t>of the Taxpayer i.e. Name along with GSTIN </a:t>
            </a:r>
          </a:p>
          <a:p>
            <a:pPr algn="just">
              <a:buFont typeface="+mj-lt"/>
              <a:buAutoNum type="arabicPeriod"/>
            </a:pPr>
            <a:r>
              <a:rPr lang="en-US" dirty="0" smtClean="0"/>
              <a:t> </a:t>
            </a:r>
            <a:r>
              <a:rPr lang="en-US" b="1" dirty="0"/>
              <a:t>Period </a:t>
            </a:r>
            <a:r>
              <a:rPr lang="en-US" dirty="0"/>
              <a:t>to which the Return pertains </a:t>
            </a:r>
          </a:p>
          <a:p>
            <a:pPr algn="just">
              <a:buFont typeface="+mj-lt"/>
              <a:buAutoNum type="arabicPeriod"/>
            </a:pPr>
            <a:r>
              <a:rPr lang="en-US" b="1" dirty="0" smtClean="0"/>
              <a:t>Gross </a:t>
            </a:r>
            <a:r>
              <a:rPr lang="en-US" b="1" dirty="0"/>
              <a:t>Turnover </a:t>
            </a:r>
            <a:r>
              <a:rPr lang="en-US" dirty="0"/>
              <a:t>of the Taxpayer in the previous Financial Year. This information would be submitted by the taxpayers only in the first year and will be auto-populated in subsequent years. </a:t>
            </a:r>
          </a:p>
          <a:p>
            <a:pPr algn="just"/>
            <a:endParaRPr lang="en-US" dirty="0"/>
          </a:p>
        </p:txBody>
      </p:sp>
    </p:spTree>
    <p:extLst>
      <p:ext uri="{BB962C8B-B14F-4D97-AF65-F5344CB8AC3E}">
        <p14:creationId xmlns="" xmlns:p14="http://schemas.microsoft.com/office/powerpoint/2010/main" val="7189071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a:xfrm>
            <a:off x="2476671" y="1781907"/>
            <a:ext cx="8915401" cy="3777622"/>
          </a:xfrm>
        </p:spPr>
        <p:txBody>
          <a:bodyPr>
            <a:noAutofit/>
          </a:bodyPr>
          <a:lstStyle/>
          <a:p>
            <a:pPr algn="just">
              <a:buFont typeface="+mj-lt"/>
              <a:buAutoNum type="arabicPeriod" startAt="4"/>
            </a:pPr>
            <a:r>
              <a:rPr lang="en-US" sz="1400" dirty="0" smtClean="0"/>
              <a:t> </a:t>
            </a:r>
            <a:r>
              <a:rPr lang="en-US" sz="1400" dirty="0"/>
              <a:t>Final invoice-level supply information pertaining to the tax period separately for goods and services which has to be submitted as follows: </a:t>
            </a:r>
          </a:p>
          <a:p>
            <a:pPr lvl="1" algn="just">
              <a:buFont typeface="Wingdings" panose="05000000000000000000" pitchFamily="2" charset="2"/>
              <a:buChar char="Ø"/>
            </a:pPr>
            <a:r>
              <a:rPr lang="en-US" sz="1200" dirty="0"/>
              <a:t>For all B2B supplies (whether inter-state or intra-state) invoice level specified details will be uploaded. </a:t>
            </a:r>
          </a:p>
          <a:p>
            <a:pPr lvl="1" algn="just">
              <a:buFont typeface="Wingdings" panose="05000000000000000000" pitchFamily="2" charset="2"/>
              <a:buChar char="Ø"/>
            </a:pPr>
            <a:r>
              <a:rPr lang="en-US" sz="1200" dirty="0"/>
              <a:t>For all inter-state B2C supplies – invoice level details to be uploaded for invoices whose value is more than INR 2,50,000. For invoices below this value, state-wise summary of supply statement shall be filed. </a:t>
            </a:r>
          </a:p>
          <a:p>
            <a:pPr lvl="1" algn="just">
              <a:buFont typeface="Wingdings" panose="05000000000000000000" pitchFamily="2" charset="2"/>
              <a:buChar char="Ø"/>
            </a:pPr>
            <a:r>
              <a:rPr lang="en-US" sz="1200" dirty="0"/>
              <a:t>Following parameters with respect to HSN code for goods and accounting codes for services will apply for submitting the information in return relating to invoice level information. </a:t>
            </a:r>
          </a:p>
          <a:p>
            <a:pPr lvl="2" algn="just">
              <a:buFont typeface="Wingdings" panose="05000000000000000000" pitchFamily="2" charset="2"/>
              <a:buChar char="§"/>
            </a:pPr>
            <a:r>
              <a:rPr lang="en-US" sz="1100" dirty="0"/>
              <a:t>HSN code (4 digits) for goods and accounting code for services will be mandatory initially for all taxpayers with turnover in the preceding financial year above INR 5 crores. </a:t>
            </a:r>
          </a:p>
          <a:p>
            <a:pPr lvl="2" algn="just">
              <a:buFont typeface="Wingdings" panose="05000000000000000000" pitchFamily="2" charset="2"/>
              <a:buChar char="§"/>
            </a:pPr>
            <a:r>
              <a:rPr lang="en-US" sz="1100" dirty="0"/>
              <a:t>HSN codes (8 digits) and accounting codes for services will be mandatory in case of exports and imports.</a:t>
            </a:r>
          </a:p>
          <a:p>
            <a:pPr algn="just">
              <a:buFont typeface="+mj-lt"/>
              <a:buAutoNum type="arabicPeriod" startAt="4"/>
            </a:pPr>
            <a:r>
              <a:rPr lang="en-US" sz="1400" dirty="0" smtClean="0"/>
              <a:t>Details </a:t>
            </a:r>
            <a:r>
              <a:rPr lang="en-US" sz="1400" dirty="0"/>
              <a:t>relating to advance received against a supply to be made in future will be submitted in accordance with the Point of Taxation Rules as framed in the GST law. </a:t>
            </a:r>
          </a:p>
          <a:p>
            <a:pPr algn="just">
              <a:buFont typeface="+mj-lt"/>
              <a:buAutoNum type="arabicPeriod" startAt="4"/>
            </a:pPr>
            <a:r>
              <a:rPr lang="en-US" sz="1400" dirty="0" smtClean="0"/>
              <a:t>Details </a:t>
            </a:r>
            <a:r>
              <a:rPr lang="en-US" sz="1400" dirty="0"/>
              <a:t>relating to taxes already paid on advance receipts for which invoices are issued in the current tax period will be submitted. </a:t>
            </a:r>
          </a:p>
          <a:p>
            <a:pPr algn="just">
              <a:buFont typeface="+mj-lt"/>
              <a:buAutoNum type="arabicPeriod" startAt="4"/>
            </a:pPr>
            <a:r>
              <a:rPr lang="en-US" sz="1400" dirty="0" smtClean="0"/>
              <a:t>Separate </a:t>
            </a:r>
            <a:r>
              <a:rPr lang="en-US" sz="1400" dirty="0"/>
              <a:t>table for submitting details of revision in relation to outward supply invoices pertaining to previous tax periods.</a:t>
            </a:r>
          </a:p>
          <a:p>
            <a:pPr algn="just">
              <a:buFont typeface="+mj-lt"/>
              <a:buAutoNum type="arabicPeriod" startAt="4"/>
            </a:pPr>
            <a:r>
              <a:rPr lang="en-US" sz="1400" dirty="0" smtClean="0"/>
              <a:t>Separate </a:t>
            </a:r>
            <a:r>
              <a:rPr lang="en-US" sz="1400" dirty="0"/>
              <a:t>table for effecting modifications/correcting errors in the returns submitted earlier.</a:t>
            </a:r>
          </a:p>
          <a:p>
            <a:pPr algn="just"/>
            <a:endParaRPr lang="en-US" sz="1400" dirty="0"/>
          </a:p>
        </p:txBody>
      </p:sp>
    </p:spTree>
    <p:extLst>
      <p:ext uri="{BB962C8B-B14F-4D97-AF65-F5344CB8AC3E}">
        <p14:creationId xmlns="" xmlns:p14="http://schemas.microsoft.com/office/powerpoint/2010/main" val="29794437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components of GSTR-2 (Inward Supplies)</a:t>
            </a:r>
          </a:p>
        </p:txBody>
      </p:sp>
      <p:sp>
        <p:nvSpPr>
          <p:cNvPr id="3" name="Content Placeholder 2"/>
          <p:cNvSpPr>
            <a:spLocks noGrp="1"/>
          </p:cNvSpPr>
          <p:nvPr>
            <p:ph idx="1"/>
          </p:nvPr>
        </p:nvSpPr>
        <p:spPr/>
        <p:txBody>
          <a:bodyPr/>
          <a:lstStyle/>
          <a:p>
            <a:pPr lvl="0" algn="just"/>
            <a:r>
              <a:rPr lang="en-US" dirty="0"/>
              <a:t>The information in GSTR-1 shall be auto-populated in concerned tables in GSTR-2. It can be modified by the taxpayer while filing GSTR-2.</a:t>
            </a:r>
          </a:p>
          <a:p>
            <a:pPr lvl="0" algn="just"/>
            <a:r>
              <a:rPr lang="en-US" dirty="0"/>
              <a:t>The details of inwards supplies would be auto-populated in the Input Tax Credit (ITC) ledger on submission of return.</a:t>
            </a:r>
          </a:p>
          <a:p>
            <a:pPr lvl="0" algn="just"/>
            <a:r>
              <a:rPr lang="en-US" dirty="0"/>
              <a:t>GST law should provide that ITC with respect to capital goods will be allowed over a period of 2 years in equal instalments. Further GST law should make appropriate provisions for </a:t>
            </a:r>
            <a:r>
              <a:rPr lang="en-US" dirty="0" err="1"/>
              <a:t>availment</a:t>
            </a:r>
            <a:r>
              <a:rPr lang="en-US" dirty="0"/>
              <a:t> of ITC in case of inputs received in one lot or in multiple lots.</a:t>
            </a:r>
          </a:p>
          <a:p>
            <a:pPr lvl="0" algn="just"/>
            <a:r>
              <a:rPr lang="en-US" dirty="0"/>
              <a:t>Separate table for submitting details in relation to ITC received on an invoice on which partial credit has been availed earlier.</a:t>
            </a:r>
          </a:p>
          <a:p>
            <a:pPr lvl="0" algn="just"/>
            <a:r>
              <a:rPr lang="en-US" dirty="0"/>
              <a:t>Separate table for ISD credit and TDS credit received by taxpayer.</a:t>
            </a:r>
          </a:p>
          <a:p>
            <a:pPr algn="just"/>
            <a:endParaRPr lang="en-US" dirty="0"/>
          </a:p>
        </p:txBody>
      </p:sp>
    </p:spTree>
    <p:extLst>
      <p:ext uri="{BB962C8B-B14F-4D97-AF65-F5344CB8AC3E}">
        <p14:creationId xmlns="" xmlns:p14="http://schemas.microsoft.com/office/powerpoint/2010/main" val="4939640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components of GSTR-3</a:t>
            </a:r>
          </a:p>
        </p:txBody>
      </p:sp>
      <p:sp>
        <p:nvSpPr>
          <p:cNvPr id="3" name="Content Placeholder 2"/>
          <p:cNvSpPr>
            <a:spLocks noGrp="1"/>
          </p:cNvSpPr>
          <p:nvPr>
            <p:ph idx="1"/>
          </p:nvPr>
        </p:nvSpPr>
        <p:spPr>
          <a:xfrm>
            <a:off x="2592925" y="1905000"/>
            <a:ext cx="8915401" cy="3777622"/>
          </a:xfrm>
        </p:spPr>
        <p:txBody>
          <a:bodyPr>
            <a:noAutofit/>
          </a:bodyPr>
          <a:lstStyle/>
          <a:p>
            <a:pPr lvl="0" algn="just"/>
            <a:r>
              <a:rPr lang="en-US" sz="1400" dirty="0"/>
              <a:t>It would capture the aggregate level outward and inward supply information which will be auto populated through GSTR-1 and GSTR-2.</a:t>
            </a:r>
          </a:p>
          <a:p>
            <a:pPr lvl="0" algn="just"/>
            <a:r>
              <a:rPr lang="en-US" sz="1400" dirty="0"/>
              <a:t>Information about ITC ledger, cash ledger and liability ledger would be updated in real time on an activity in connection with these ledgers by the taxpayer.</a:t>
            </a:r>
          </a:p>
          <a:p>
            <a:pPr lvl="0" algn="just"/>
            <a:r>
              <a:rPr lang="en-US" sz="1400" dirty="0"/>
              <a:t>Details of payment of tax under various tax heads of CGST, SGST, IGST and Additional tax separately would be populated from the debit entry in credit/cash ledger. GST law may have provision for maintaining 4 head-wise account for CGST, SGST, IGST and Additional tax and at associated minor heads for interest, penalty, fee etc.</a:t>
            </a:r>
          </a:p>
          <a:p>
            <a:pPr lvl="0" algn="just"/>
            <a:r>
              <a:rPr lang="en-US" sz="1400" dirty="0" smtClean="0"/>
              <a:t>Taxpayer </a:t>
            </a:r>
            <a:r>
              <a:rPr lang="en-US" sz="1400" dirty="0"/>
              <a:t>will have the option of claiming refund of excess payment through the return for which appropriate field will be provided in the return form. </a:t>
            </a:r>
          </a:p>
          <a:p>
            <a:pPr lvl="0" algn="just"/>
            <a:r>
              <a:rPr lang="en-US" sz="1400" dirty="0"/>
              <a:t>Details of ITC balance (CGST, SGST and IGST) at the end of the tax period will be auto-populated in the ITC ledger irrespective of mode of filing return. </a:t>
            </a:r>
          </a:p>
          <a:p>
            <a:pPr lvl="0" algn="just"/>
            <a:r>
              <a:rPr lang="en-US" sz="1400" dirty="0"/>
              <a:t>The return would have a field to enable the taxpayer to claim the refund or to carry forward the ITC balance (CGST, SGST and IGST). GST law may provide that the refund will be processed quarterly. </a:t>
            </a:r>
          </a:p>
          <a:p>
            <a:pPr lvl="0" algn="just"/>
            <a:r>
              <a:rPr lang="en-US" sz="1400" dirty="0"/>
              <a:t>It will be auto-populated through GSTR- 1 (of suppliers), own GSTR-2, ISD return, TDS return of </a:t>
            </a:r>
            <a:r>
              <a:rPr lang="en-US" sz="1400" dirty="0" err="1"/>
              <a:t>deductor</a:t>
            </a:r>
            <a:r>
              <a:rPr lang="en-US" sz="1400" dirty="0"/>
              <a:t>, own ITC ledger, own cash ledger and own tax liability ledger. </a:t>
            </a:r>
          </a:p>
          <a:p>
            <a:pPr algn="just"/>
            <a:endParaRPr lang="en-US" sz="1600" dirty="0"/>
          </a:p>
        </p:txBody>
      </p:sp>
    </p:spTree>
    <p:extLst>
      <p:ext uri="{BB962C8B-B14F-4D97-AF65-F5344CB8AC3E}">
        <p14:creationId xmlns="" xmlns:p14="http://schemas.microsoft.com/office/powerpoint/2010/main" val="29458793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Annual Return (GSTR-8) </a:t>
            </a:r>
          </a:p>
        </p:txBody>
      </p:sp>
      <p:sp>
        <p:nvSpPr>
          <p:cNvPr id="3" name="Content Placeholder 2"/>
          <p:cNvSpPr>
            <a:spLocks noGrp="1"/>
          </p:cNvSpPr>
          <p:nvPr>
            <p:ph idx="1"/>
          </p:nvPr>
        </p:nvSpPr>
        <p:spPr>
          <a:xfrm>
            <a:off x="2589213" y="1905000"/>
            <a:ext cx="8915401" cy="3777622"/>
          </a:xfrm>
        </p:spPr>
        <p:txBody>
          <a:bodyPr>
            <a:noAutofit/>
          </a:bodyPr>
          <a:lstStyle/>
          <a:p>
            <a:pPr lvl="1" algn="just"/>
            <a:r>
              <a:rPr lang="en-US" dirty="0"/>
              <a:t>All the normal taxpayers would be required to submit annual return. This is intended to provide 360 degree view about the activities of the taxpayer. </a:t>
            </a:r>
          </a:p>
          <a:p>
            <a:pPr lvl="1" algn="just"/>
            <a:r>
              <a:rPr lang="en-US" dirty="0"/>
              <a:t>It is a detailed return and captures details of all income and expenditure of the taxpayer and regroups them in accordance with the monthly returns. </a:t>
            </a:r>
          </a:p>
          <a:p>
            <a:pPr lvl="1" algn="just"/>
            <a:r>
              <a:rPr lang="en-US" dirty="0"/>
              <a:t>This return will provide the opportunity to make good for any short reporting of activities undertaken supply wise. </a:t>
            </a:r>
          </a:p>
          <a:p>
            <a:pPr lvl="1" algn="just"/>
            <a:r>
              <a:rPr lang="en-US" dirty="0"/>
              <a:t>It is to be submitted along with the audited copies of the Annual Accounts and should be filed by 31 December following the end of the financial year for which it is filed. </a:t>
            </a:r>
          </a:p>
          <a:p>
            <a:pPr lvl="1" algn="just"/>
            <a:r>
              <a:rPr lang="en-US" dirty="0"/>
              <a:t>A separate reconciliation statement, duly certified by a Chartered Accountant, will have to be filed by those taxpayers who are required to get their accounts audited under section 44AB of Income Tax Act 1961.</a:t>
            </a:r>
          </a:p>
          <a:p>
            <a:pPr lvl="1" algn="just"/>
            <a:r>
              <a:rPr lang="en-US" dirty="0"/>
              <a:t>Consolidated statement of purchases and supplies based on monthly returns filed by the taxpayer can be made available to taxpayers by GSTN common portal as a facilitation measure for enabling him to prepare annual return.</a:t>
            </a:r>
          </a:p>
          <a:p>
            <a:pPr algn="just"/>
            <a:endParaRPr lang="en-US" dirty="0"/>
          </a:p>
        </p:txBody>
      </p:sp>
    </p:spTree>
    <p:extLst>
      <p:ext uri="{BB962C8B-B14F-4D97-AF65-F5344CB8AC3E}">
        <p14:creationId xmlns="" xmlns:p14="http://schemas.microsoft.com/office/powerpoint/2010/main" val="19883739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Steps for return filing </a:t>
            </a:r>
          </a:p>
        </p:txBody>
      </p:sp>
      <p:sp>
        <p:nvSpPr>
          <p:cNvPr id="3" name="Content Placeholder 2"/>
          <p:cNvSpPr>
            <a:spLocks noGrp="1"/>
          </p:cNvSpPr>
          <p:nvPr>
            <p:ph idx="1"/>
          </p:nvPr>
        </p:nvSpPr>
        <p:spPr>
          <a:xfrm>
            <a:off x="2592925" y="1472418"/>
            <a:ext cx="8915401" cy="3777622"/>
          </a:xfrm>
        </p:spPr>
        <p:txBody>
          <a:bodyPr>
            <a:noAutofit/>
          </a:bodyPr>
          <a:lstStyle/>
          <a:p>
            <a:pPr lvl="0"/>
            <a:r>
              <a:rPr lang="en-US" sz="1200" dirty="0"/>
              <a:t>Upload final GSTR-1 return form either directly through data entry at the GST Common Portal or by uploading the return through Apps by 10th day of succeeding month. The increase / decrease (in supply invoices) would be allowed, only on the basis of the details uploaded by the counter-party purchaser in GSTR-2, up to 17th of the month. </a:t>
            </a:r>
          </a:p>
          <a:p>
            <a:pPr lvl="0"/>
            <a:r>
              <a:rPr lang="en-US" sz="1200" dirty="0"/>
              <a:t>GST Common Portal Network (GSTN) will auto-draft the provisional GSTR-2 of taxpayer based on supply invoice details reported by the supplier on a near real-time basis. </a:t>
            </a:r>
          </a:p>
          <a:p>
            <a:pPr lvl="0"/>
            <a:r>
              <a:rPr lang="en-US" sz="1200" dirty="0"/>
              <a:t>Purchasing taxpayer will accept / reject / modify such an auto- drafted provisional GSTR-2. Taxpayer will have the option to download his provisional purchase statement from the Portal or through Apps using Application Programming Interface (APIs) and update / modify it offline.</a:t>
            </a:r>
          </a:p>
          <a:p>
            <a:pPr lvl="0"/>
            <a:r>
              <a:rPr lang="en-US" sz="1200" dirty="0"/>
              <a:t>Purchasing taxpayer can also add additional purchase invoice details in GSTR-2 which have not been uploaded by the supplier, provided he is in possession of valid invoice and has actually received such supplies.</a:t>
            </a:r>
          </a:p>
          <a:p>
            <a:pPr lvl="0"/>
            <a:r>
              <a:rPr lang="en-US" sz="1200" dirty="0"/>
              <a:t>Taxpayer will have the option to reconcile inward supplies with their suppliers. All the invoices will be auto-populated in the ITC ledger of the taxpayer. The taxpayer is however, required to indicate the eligibility/partial eligibility of ITC.</a:t>
            </a:r>
          </a:p>
          <a:p>
            <a:pPr lvl="0"/>
            <a:r>
              <a:rPr lang="en-US" sz="1200" dirty="0"/>
              <a:t>Taxpayer will finalize their GSTR- 1, GSTR-2 through online facility at Common Portal or GSTN compliant offline facility in their accounting applications.</a:t>
            </a:r>
          </a:p>
          <a:p>
            <a:pPr lvl="0"/>
            <a:r>
              <a:rPr lang="en-US" sz="1200" dirty="0"/>
              <a:t>Taxpayer will then pay the amount as shown in the draft GSTR-3 return generated automatically at the portal.</a:t>
            </a:r>
          </a:p>
          <a:p>
            <a:pPr lvl="0"/>
            <a:r>
              <a:rPr lang="en-US" sz="1200" dirty="0"/>
              <a:t>Taxpayer will debit the ITC ledger and cash ledger and mention the debit entry No. in the GSTR-3 return and would submit the same.</a:t>
            </a:r>
          </a:p>
          <a:p>
            <a:pPr lvl="0"/>
            <a:r>
              <a:rPr lang="en-US" sz="1200" dirty="0"/>
              <a:t>Final acknowledgement of receipt of return will be generated after submission and validation of data is completed.</a:t>
            </a:r>
          </a:p>
          <a:p>
            <a:pPr marL="0" indent="0">
              <a:buNone/>
            </a:pPr>
            <a:endParaRPr lang="en-US" sz="1400" dirty="0"/>
          </a:p>
        </p:txBody>
      </p:sp>
    </p:spTree>
    <p:extLst>
      <p:ext uri="{BB962C8B-B14F-4D97-AF65-F5344CB8AC3E}">
        <p14:creationId xmlns="" xmlns:p14="http://schemas.microsoft.com/office/powerpoint/2010/main" val="26782211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Invoice related Information</a:t>
            </a:r>
          </a:p>
        </p:txBody>
      </p:sp>
      <p:sp>
        <p:nvSpPr>
          <p:cNvPr id="3" name="Content Placeholder 2"/>
          <p:cNvSpPr>
            <a:spLocks noGrp="1"/>
          </p:cNvSpPr>
          <p:nvPr>
            <p:ph idx="1"/>
          </p:nvPr>
        </p:nvSpPr>
        <p:spPr>
          <a:xfrm>
            <a:off x="2592925" y="1254654"/>
            <a:ext cx="8915401" cy="4009454"/>
          </a:xfrm>
        </p:spPr>
        <p:txBody>
          <a:bodyPr>
            <a:noAutofit/>
          </a:bodyPr>
          <a:lstStyle/>
          <a:p>
            <a:pPr lvl="0" algn="just"/>
            <a:r>
              <a:rPr lang="en-US" sz="1400" dirty="0"/>
              <a:t>The invoice level information which will be captured in the returns has been given for invoices pertaining to the following:</a:t>
            </a:r>
          </a:p>
          <a:p>
            <a:pPr lvl="0" algn="just"/>
            <a:r>
              <a:rPr lang="en-US" sz="1400" dirty="0"/>
              <a:t>B2B transactions (Intra-State, Inter-State and supplies to UN organizations / embassies) (both for supply and purchase transactions) </a:t>
            </a:r>
          </a:p>
          <a:p>
            <a:pPr lvl="0" algn="just"/>
            <a:r>
              <a:rPr lang="en-US" sz="1400" dirty="0"/>
              <a:t>B2C transactions (Inter-State B2C supplies for consumer on record (GST Law may provide for mandatory mention of address of the buyer in every invoice whose taxable value is more than INR 50,000. ) (only supply transactions)</a:t>
            </a:r>
          </a:p>
          <a:p>
            <a:pPr lvl="0" algn="just"/>
            <a:r>
              <a:rPr lang="en-US" sz="1400" dirty="0"/>
              <a:t>B2C transactions (Intra-State </a:t>
            </a:r>
            <a:r>
              <a:rPr lang="en-US" sz="1400" dirty="0" smtClean="0"/>
              <a:t>B2C </a:t>
            </a:r>
            <a:r>
              <a:rPr lang="en-US" sz="1400" dirty="0"/>
              <a:t>supplies) (only supply </a:t>
            </a:r>
            <a:r>
              <a:rPr lang="en-US" sz="1400" dirty="0" smtClean="0"/>
              <a:t>transactions</a:t>
            </a:r>
            <a:r>
              <a:rPr lang="en-US" sz="1400" dirty="0"/>
              <a:t>) </a:t>
            </a:r>
          </a:p>
          <a:p>
            <a:pPr lvl="0" algn="just"/>
            <a:r>
              <a:rPr lang="en-US" sz="1400" dirty="0"/>
              <a:t>Export and deemed export supply </a:t>
            </a:r>
            <a:r>
              <a:rPr lang="en-US" sz="1400" dirty="0" smtClean="0"/>
              <a:t>(</a:t>
            </a:r>
            <a:r>
              <a:rPr lang="en-US" sz="1400" dirty="0"/>
              <a:t>only supply transactions) </a:t>
            </a:r>
          </a:p>
          <a:p>
            <a:pPr lvl="0" algn="just"/>
            <a:r>
              <a:rPr lang="en-US" sz="1400" dirty="0"/>
              <a:t>Exempted including Nil rated </a:t>
            </a:r>
            <a:r>
              <a:rPr lang="en-US" sz="1400" dirty="0" smtClean="0"/>
              <a:t>supply </a:t>
            </a:r>
            <a:r>
              <a:rPr lang="en-US" sz="1400" dirty="0"/>
              <a:t>(both for supply and </a:t>
            </a:r>
            <a:r>
              <a:rPr lang="en-US" sz="1400" dirty="0" smtClean="0"/>
              <a:t>purchase </a:t>
            </a:r>
            <a:r>
              <a:rPr lang="en-US" sz="1400" dirty="0"/>
              <a:t>transactions) </a:t>
            </a:r>
          </a:p>
          <a:p>
            <a:pPr lvl="0" algn="just"/>
            <a:r>
              <a:rPr lang="en-US" sz="1400" dirty="0"/>
              <a:t>Bills of Entry relating to import </a:t>
            </a:r>
            <a:r>
              <a:rPr lang="en-US" sz="1400" dirty="0" smtClean="0"/>
              <a:t>(</a:t>
            </a:r>
            <a:r>
              <a:rPr lang="en-US" sz="1400" dirty="0"/>
              <a:t>only purchase transactions)  </a:t>
            </a:r>
          </a:p>
          <a:p>
            <a:pPr lvl="0" algn="just"/>
            <a:r>
              <a:rPr lang="en-US" sz="1400" dirty="0"/>
              <a:t>Credit / Debit note (for sale- </a:t>
            </a:r>
            <a:r>
              <a:rPr lang="en-US" sz="1400" dirty="0" smtClean="0"/>
              <a:t>purchase </a:t>
            </a:r>
            <a:r>
              <a:rPr lang="en-US" sz="1400" dirty="0"/>
              <a:t>return, post-sale </a:t>
            </a:r>
            <a:r>
              <a:rPr lang="en-US" sz="1400" dirty="0" smtClean="0"/>
              <a:t>discount</a:t>
            </a:r>
            <a:r>
              <a:rPr lang="en-US" sz="1400" dirty="0"/>
              <a:t>) </a:t>
            </a:r>
          </a:p>
          <a:p>
            <a:pPr lvl="0" algn="just"/>
            <a:r>
              <a:rPr lang="en-US" sz="1400" dirty="0"/>
              <a:t>Advances received against a  supply to be made in future </a:t>
            </a:r>
          </a:p>
          <a:p>
            <a:pPr lvl="0" algn="just"/>
            <a:r>
              <a:rPr lang="en-US" sz="1400" dirty="0"/>
              <a:t>TDS </a:t>
            </a:r>
          </a:p>
          <a:p>
            <a:pPr lvl="0" algn="just"/>
            <a:r>
              <a:rPr lang="en-US" sz="1400" dirty="0"/>
              <a:t> ISD </a:t>
            </a:r>
          </a:p>
          <a:p>
            <a:pPr lvl="0" algn="just"/>
            <a:r>
              <a:rPr lang="en-US" sz="1400" dirty="0"/>
              <a:t>Apart from the basic details such as GSTIN, invoice number and date etc., details such as HSN code for goods and accounting code for services, place of supply also have to be given for B2B supplies and inter-state B2C supplies.</a:t>
            </a:r>
          </a:p>
          <a:p>
            <a:pPr marL="0" indent="0" algn="just">
              <a:buNone/>
            </a:pPr>
            <a:endParaRPr lang="en-US" sz="1400" dirty="0"/>
          </a:p>
        </p:txBody>
      </p:sp>
    </p:spTree>
    <p:extLst>
      <p:ext uri="{BB962C8B-B14F-4D97-AF65-F5344CB8AC3E}">
        <p14:creationId xmlns="" xmlns:p14="http://schemas.microsoft.com/office/powerpoint/2010/main" val="10947090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Filing of tax returns </a:t>
            </a:r>
          </a:p>
        </p:txBody>
      </p:sp>
      <p:sp>
        <p:nvSpPr>
          <p:cNvPr id="3" name="Content Placeholder 2"/>
          <p:cNvSpPr>
            <a:spLocks noGrp="1"/>
          </p:cNvSpPr>
          <p:nvPr>
            <p:ph idx="1"/>
          </p:nvPr>
        </p:nvSpPr>
        <p:spPr/>
        <p:txBody>
          <a:bodyPr/>
          <a:lstStyle/>
          <a:p>
            <a:pPr lvl="0" algn="just"/>
            <a:r>
              <a:rPr lang="en-US" dirty="0"/>
              <a:t>A registered taxpayer shall file the return at the GST Common Portal either himself or through his </a:t>
            </a:r>
            <a:r>
              <a:rPr lang="en-US" dirty="0" err="1"/>
              <a:t>authorised</a:t>
            </a:r>
            <a:r>
              <a:rPr lang="en-US" dirty="0"/>
              <a:t> representative using the user ID and password allotted. </a:t>
            </a:r>
          </a:p>
          <a:p>
            <a:pPr lvl="0" algn="just"/>
            <a:r>
              <a:rPr lang="en-US" dirty="0"/>
              <a:t>Taxpayer may prepare and submit his returns himself or can use services of Tax Return Preparer (TRP) or facilitation </a:t>
            </a:r>
            <a:r>
              <a:rPr lang="en-US" dirty="0" err="1"/>
              <a:t>centre</a:t>
            </a:r>
            <a:r>
              <a:rPr lang="en-US" dirty="0"/>
              <a:t> (FC).</a:t>
            </a:r>
          </a:p>
          <a:p>
            <a:pPr lvl="0" algn="just"/>
            <a:r>
              <a:rPr lang="en-US" dirty="0"/>
              <a:t>TRPs will have to be approved by the tax administration and allotted a unique ID. The registration of TRP/FC will be done by CBEC/respective State authorities and the registration data will be shared with GSTN.</a:t>
            </a:r>
          </a:p>
          <a:p>
            <a:pPr lvl="0" algn="just"/>
            <a:r>
              <a:rPr lang="en-US" dirty="0"/>
              <a:t>Taxpayer can sign the return using one-time Digital Signature Certificate (DSC). This will do away with the requirement of print-out of acknowledgement of return.</a:t>
            </a:r>
          </a:p>
          <a:p>
            <a:pPr algn="just"/>
            <a:endParaRPr lang="en-US" dirty="0"/>
          </a:p>
        </p:txBody>
      </p:sp>
    </p:spTree>
    <p:extLst>
      <p:ext uri="{BB962C8B-B14F-4D97-AF65-F5344CB8AC3E}">
        <p14:creationId xmlns="" xmlns:p14="http://schemas.microsoft.com/office/powerpoint/2010/main" val="27105538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Revision of return</a:t>
            </a:r>
          </a:p>
        </p:txBody>
      </p:sp>
      <p:sp>
        <p:nvSpPr>
          <p:cNvPr id="3" name="Content Placeholder 2"/>
          <p:cNvSpPr>
            <a:spLocks noGrp="1"/>
          </p:cNvSpPr>
          <p:nvPr>
            <p:ph idx="1"/>
          </p:nvPr>
        </p:nvSpPr>
        <p:spPr/>
        <p:txBody>
          <a:bodyPr/>
          <a:lstStyle/>
          <a:p>
            <a:pPr lvl="0" algn="just"/>
            <a:r>
              <a:rPr lang="en-US" dirty="0"/>
              <a:t>It is proposed that there would be no revision of returns. </a:t>
            </a:r>
          </a:p>
          <a:p>
            <a:pPr lvl="0" algn="just"/>
            <a:r>
              <a:rPr lang="en-US" dirty="0"/>
              <a:t>All unreported invoices of previous tax period would be reflected in the return for the month in which they are proposed to be included. Interest, if applicable will be auto-populated. </a:t>
            </a:r>
          </a:p>
          <a:p>
            <a:pPr lvl="0" algn="just"/>
            <a:r>
              <a:rPr lang="en-US" dirty="0"/>
              <a:t>All under-reported invoice and ITC revision will have to be corrected using credit / debit note. These credit / debit notes would be reflected in the return for the month in which such adjustment is carried out. </a:t>
            </a:r>
          </a:p>
          <a:p>
            <a:pPr lvl="0" algn="just"/>
            <a:r>
              <a:rPr lang="en-US" dirty="0"/>
              <a:t>GST Law may also provide for imposition of automatic late fees for non-filers and late filers which can also be in-built in the notices. It may also provide for adequate penal provisions for non-filing of return. </a:t>
            </a:r>
          </a:p>
          <a:p>
            <a:pPr algn="just"/>
            <a:endParaRPr lang="en-US" dirty="0"/>
          </a:p>
        </p:txBody>
      </p:sp>
    </p:spTree>
    <p:extLst>
      <p:ext uri="{BB962C8B-B14F-4D97-AF65-F5344CB8AC3E}">
        <p14:creationId xmlns="" xmlns:p14="http://schemas.microsoft.com/office/powerpoint/2010/main" val="22499612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Short filing of return</a:t>
            </a:r>
          </a:p>
        </p:txBody>
      </p:sp>
      <p:sp>
        <p:nvSpPr>
          <p:cNvPr id="3" name="Content Placeholder 2"/>
          <p:cNvSpPr>
            <a:spLocks noGrp="1"/>
          </p:cNvSpPr>
          <p:nvPr>
            <p:ph idx="1"/>
          </p:nvPr>
        </p:nvSpPr>
        <p:spPr/>
        <p:txBody>
          <a:bodyPr/>
          <a:lstStyle/>
          <a:p>
            <a:pPr lvl="0" algn="just"/>
            <a:r>
              <a:rPr lang="en-US" dirty="0"/>
              <a:t>E-return should be allowed to be uploaded, even in case of short payment for the limited purpose of having the information about self- assessed tax liability even though not paid. However, it will be treated as an invalid return.</a:t>
            </a:r>
          </a:p>
          <a:p>
            <a:pPr lvl="0" algn="just"/>
            <a:r>
              <a:rPr lang="en-US" dirty="0"/>
              <a:t>Any invalid return (including the one not supported by full payment) will merely be recorded with unique transaction ID, but not accepted in the system.</a:t>
            </a:r>
          </a:p>
          <a:p>
            <a:pPr lvl="0" algn="just"/>
            <a:r>
              <a:rPr lang="en-US" dirty="0"/>
              <a:t>GST Law may provide adequate penal provisions for short filing of return.</a:t>
            </a:r>
          </a:p>
          <a:p>
            <a:pPr algn="just"/>
            <a:endParaRPr lang="en-US" dirty="0"/>
          </a:p>
        </p:txBody>
      </p:sp>
    </p:spTree>
    <p:extLst>
      <p:ext uri="{BB962C8B-B14F-4D97-AF65-F5344CB8AC3E}">
        <p14:creationId xmlns="" xmlns:p14="http://schemas.microsoft.com/office/powerpoint/2010/main" val="3371099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normAutofit/>
          </a:bodyPr>
          <a:lstStyle/>
          <a:p>
            <a:pPr marL="0" indent="0" algn="just">
              <a:buNone/>
            </a:pPr>
            <a:r>
              <a:rPr lang="en-US" sz="2400" dirty="0"/>
              <a:t>GST is a self-assessed destination based taxation system. The submission and processing of return is an important link between the taxpayer and tax administration. This document lists out the salient aspects of the process related to filing of GST returns.</a:t>
            </a:r>
          </a:p>
        </p:txBody>
      </p:sp>
    </p:spTree>
    <p:extLst>
      <p:ext uri="{BB962C8B-B14F-4D97-AF65-F5344CB8AC3E}">
        <p14:creationId xmlns="" xmlns:p14="http://schemas.microsoft.com/office/powerpoint/2010/main" val="17073987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Processing of return</a:t>
            </a:r>
          </a:p>
        </p:txBody>
      </p:sp>
      <p:sp>
        <p:nvSpPr>
          <p:cNvPr id="3" name="Content Placeholder 2"/>
          <p:cNvSpPr>
            <a:spLocks noGrp="1"/>
          </p:cNvSpPr>
          <p:nvPr>
            <p:ph idx="1"/>
          </p:nvPr>
        </p:nvSpPr>
        <p:spPr>
          <a:xfrm>
            <a:off x="2589213" y="1795975"/>
            <a:ext cx="8915401" cy="3777622"/>
          </a:xfrm>
        </p:spPr>
        <p:txBody>
          <a:bodyPr>
            <a:noAutofit/>
          </a:bodyPr>
          <a:lstStyle/>
          <a:p>
            <a:pPr marL="0" indent="0">
              <a:buNone/>
            </a:pPr>
            <a:r>
              <a:rPr lang="en-US" sz="1600" dirty="0"/>
              <a:t>Once the GST return has been uploaded, the portal will undertake the following activities:</a:t>
            </a:r>
          </a:p>
          <a:p>
            <a:r>
              <a:rPr lang="en-US" sz="1600" dirty="0" smtClean="0"/>
              <a:t>Acknowledge </a:t>
            </a:r>
            <a:r>
              <a:rPr lang="en-US" sz="1600" dirty="0"/>
              <a:t>the receipt of the return and generate  acknowledgement number </a:t>
            </a:r>
          </a:p>
          <a:p>
            <a:r>
              <a:rPr lang="en-US" sz="1600" dirty="0"/>
              <a:t>Forward return to tax authorities of Central and appropriate State Government through the established IT interface. </a:t>
            </a:r>
          </a:p>
          <a:p>
            <a:r>
              <a:rPr lang="en-US" sz="1600" dirty="0"/>
              <a:t>The ITC claim will be confirmed to purchasing taxpayer in case of matched invoices after 20th of the month succeeding the month of the tax period month provided counterparty supplying taxpayer has submitted the valid return (and paid self-assessed tax as per return). </a:t>
            </a:r>
          </a:p>
          <a:p>
            <a:r>
              <a:rPr lang="en-US" sz="1600" dirty="0"/>
              <a:t>Communicate to the taxpayers about the macro-results of the matching. </a:t>
            </a:r>
          </a:p>
          <a:p>
            <a:r>
              <a:rPr lang="en-US" sz="1600" dirty="0"/>
              <a:t>Auto-populate the ITC reversals due to mismatching of invoices in the taxpayer’s account in the return for the 2nd month after filing of return for a particular month. </a:t>
            </a:r>
          </a:p>
          <a:p>
            <a:r>
              <a:rPr lang="en-US" sz="1600" dirty="0"/>
              <a:t>Aggregate cross-credit utilization of IGST and SGST for each State and generate settlement instructions based on IGST model and as finalized by the Payments Committee. </a:t>
            </a:r>
          </a:p>
          <a:p>
            <a:endParaRPr lang="en-US" sz="1600" dirty="0"/>
          </a:p>
        </p:txBody>
      </p:sp>
    </p:spTree>
    <p:extLst>
      <p:ext uri="{BB962C8B-B14F-4D97-AF65-F5344CB8AC3E}">
        <p14:creationId xmlns="" xmlns:p14="http://schemas.microsoft.com/office/powerpoint/2010/main" val="41980914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Anomalies/ difficulties/suggestions in regard to the draft </a:t>
            </a:r>
            <a:r>
              <a:rPr lang="en-US" dirty="0" smtClean="0"/>
              <a:t>report</a:t>
            </a:r>
            <a:endParaRPr lang="en-US" dirty="0"/>
          </a:p>
        </p:txBody>
      </p:sp>
      <p:sp>
        <p:nvSpPr>
          <p:cNvPr id="3" name="Content Placeholder 2"/>
          <p:cNvSpPr>
            <a:spLocks noGrp="1"/>
          </p:cNvSpPr>
          <p:nvPr>
            <p:ph idx="1"/>
          </p:nvPr>
        </p:nvSpPr>
        <p:spPr>
          <a:xfrm>
            <a:off x="2589213" y="1890932"/>
            <a:ext cx="8915401" cy="3777622"/>
          </a:xfrm>
        </p:spPr>
        <p:txBody>
          <a:bodyPr>
            <a:noAutofit/>
          </a:bodyPr>
          <a:lstStyle/>
          <a:p>
            <a:pPr lvl="0" algn="just"/>
            <a:r>
              <a:rPr lang="en-US" sz="1600" dirty="0"/>
              <a:t>Here in the proposed system monthly return GSTR-1, GSTR-2 and GSTR-3are proposed which will be time and  manpower consuming. Also proposed are three different datelines? One return by 10th, next by 15th, and final return by 20th. This will be extremely time consuming and will discourage people to get into Business. </a:t>
            </a:r>
          </a:p>
          <a:p>
            <a:pPr lvl="0" algn="just"/>
            <a:r>
              <a:rPr lang="en-US" sz="1600" dirty="0"/>
              <a:t>In the proposed GSTR-1 &amp; GSTR-2 supplier need to mention the Invoice No, date and HSN/SAC. However, one invoice may have multiple goods of same or different HSN and invoice may have run into several pages. Further, one invoice may have goods as well as freight which is a service. In the circumstances how </a:t>
            </a:r>
            <a:r>
              <a:rPr lang="en-US" sz="1600" dirty="0" err="1"/>
              <a:t>assessee</a:t>
            </a:r>
            <a:r>
              <a:rPr lang="en-US" sz="1600" dirty="0"/>
              <a:t> will fill the multiple HSN/SAC code in a single line and if the system allows several lines for one invoice, return may run into several pages. In view of above, it appears that the system is extremely time consuming and will result in only mismatches and will make return filing as most difficult and there will be very difficult of doing Business. </a:t>
            </a:r>
          </a:p>
          <a:p>
            <a:pPr lvl="0" algn="just"/>
            <a:r>
              <a:rPr lang="en-US" sz="1600" dirty="0"/>
              <a:t>In the proposed GSTR -1 supplier need to mention the Transaction id (A number assigned by the system when tax was paid advance received) for adjustment of tax paid on advance received. However, adjustment of advance tax may have different invoices raised, as whole advance may not be applicable for one invoice. And filling same transaction id for different invoices in the same return or in subsequent return will result in mismatches and will make return filing as most difficult and there will be very difficult of doing Business. </a:t>
            </a:r>
          </a:p>
          <a:p>
            <a:pPr algn="just"/>
            <a:endParaRPr lang="en-US" sz="1600" dirty="0"/>
          </a:p>
        </p:txBody>
      </p:sp>
    </p:spTree>
    <p:extLst>
      <p:ext uri="{BB962C8B-B14F-4D97-AF65-F5344CB8AC3E}">
        <p14:creationId xmlns="" xmlns:p14="http://schemas.microsoft.com/office/powerpoint/2010/main" val="9302362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a:xfrm>
            <a:off x="2592925" y="1641231"/>
            <a:ext cx="8915401" cy="3777622"/>
          </a:xfrm>
        </p:spPr>
        <p:txBody>
          <a:bodyPr>
            <a:noAutofit/>
          </a:bodyPr>
          <a:lstStyle/>
          <a:p>
            <a:pPr lvl="0" algn="just"/>
            <a:r>
              <a:rPr lang="en-US" sz="1600" dirty="0"/>
              <a:t>Thus it seems that the compliance burden may increase substantially on account of filing of monthly returns and submission of invoice level details for B2B and inter-state B2C supplies</a:t>
            </a:r>
          </a:p>
          <a:p>
            <a:pPr lvl="0" algn="just"/>
            <a:r>
              <a:rPr lang="en-US" sz="1600" dirty="0"/>
              <a:t>At present non payment of tax liability of seller imposes no liability on purchaser. In this proposal, purchaser is fully liable for the tax payment of seller. It appears that revenue wants to put entire burden of tax collection on purchasers. Tax collection from any supplier should be the responsibility of tax authorities. The present proposal is extremely faulty. Collection of Tax from any assesses is the responsibility of Tax Authorities. </a:t>
            </a:r>
          </a:p>
          <a:p>
            <a:pPr lvl="0" algn="just"/>
            <a:r>
              <a:rPr lang="en-US" sz="1600" dirty="0"/>
              <a:t>While it is proposed that the input tax credit balance will be auto- populated at the end of the tax period in the ITC ledger, the issue relating to treatment of credit balance during the transition will need to be addressed</a:t>
            </a:r>
            <a:r>
              <a:rPr lang="en-US" sz="1600" dirty="0" smtClean="0"/>
              <a:t>.</a:t>
            </a:r>
            <a:endParaRPr lang="en-US" sz="1600" dirty="0"/>
          </a:p>
          <a:p>
            <a:pPr lvl="0" algn="just"/>
            <a:r>
              <a:rPr lang="en-US" sz="1600" dirty="0"/>
              <a:t>In proposed GST, Sales Tax </a:t>
            </a:r>
            <a:r>
              <a:rPr lang="en-US" sz="1600" dirty="0" err="1"/>
              <a:t>Practioners</a:t>
            </a:r>
            <a:r>
              <a:rPr lang="en-US" sz="1600" dirty="0"/>
              <a:t> (STP) who are present doing most of the compliance under the STATE VAT acts are not recognized to issue Annual Return GSTR-8 in respect of assesses covered by Tax Audit U/s 44AB of Income-Tax Act, even though the returns are proposed to be filed by STP/TRP. </a:t>
            </a:r>
          </a:p>
          <a:p>
            <a:pPr algn="just"/>
            <a:endParaRPr lang="en-US" sz="1600" dirty="0"/>
          </a:p>
        </p:txBody>
      </p:sp>
    </p:spTree>
    <p:extLst>
      <p:ext uri="{BB962C8B-B14F-4D97-AF65-F5344CB8AC3E}">
        <p14:creationId xmlns="" xmlns:p14="http://schemas.microsoft.com/office/powerpoint/2010/main" val="3650247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0" y="2674948"/>
            <a:ext cx="7235249" cy="1785104"/>
          </a:xfrm>
          <a:prstGeom prst="rect">
            <a:avLst/>
          </a:prstGeom>
        </p:spPr>
        <p:txBody>
          <a:bodyPr wrap="square">
            <a:spAutoFit/>
          </a:bodyPr>
          <a:lstStyle/>
          <a:p>
            <a:pPr algn="ctr" fontAlgn="auto">
              <a:spcAft>
                <a:spcPts val="0"/>
              </a:spcAft>
              <a:buFont typeface="Arial" charset="0"/>
              <a:buNone/>
              <a:defRPr/>
            </a:pPr>
            <a:r>
              <a:rPr lang="en-US" sz="3400" b="1" dirty="0">
                <a:solidFill>
                  <a:schemeClr val="bg2">
                    <a:lumMod val="10000"/>
                  </a:schemeClr>
                </a:solidFill>
                <a:effectLst>
                  <a:outerShdw blurRad="38100" dist="38100" dir="2700000" algn="tl">
                    <a:srgbClr val="000000">
                      <a:alpha val="43137"/>
                    </a:srgbClr>
                  </a:outerShdw>
                </a:effectLst>
                <a:latin typeface="Century"/>
                <a:cs typeface="Century"/>
              </a:rPr>
              <a:t>THANK YOU !</a:t>
            </a:r>
          </a:p>
          <a:p>
            <a:pPr algn="ctr" fontAlgn="auto">
              <a:spcAft>
                <a:spcPts val="0"/>
              </a:spcAft>
              <a:buFont typeface="Arial" charset="0"/>
              <a:buNone/>
              <a:defRPr/>
            </a:pPr>
            <a:endParaRPr lang="en-US" sz="2800" b="1" dirty="0">
              <a:solidFill>
                <a:schemeClr val="bg2">
                  <a:lumMod val="10000"/>
                </a:schemeClr>
              </a:solidFill>
              <a:effectLst>
                <a:outerShdw blurRad="38100" dist="38100" dir="2700000" algn="tl">
                  <a:srgbClr val="000000">
                    <a:alpha val="43137"/>
                  </a:srgbClr>
                </a:outerShdw>
              </a:effectLst>
              <a:latin typeface="Century"/>
              <a:cs typeface="Century"/>
            </a:endParaRPr>
          </a:p>
          <a:p>
            <a:pPr algn="ctr">
              <a:buFont typeface="Wingdings 3" pitchFamily="18" charset="2"/>
              <a:buNone/>
              <a:defRPr/>
            </a:pPr>
            <a:r>
              <a:rPr lang="en-US" sz="2400" b="1" dirty="0">
                <a:solidFill>
                  <a:schemeClr val="bg2">
                    <a:lumMod val="10000"/>
                  </a:schemeClr>
                </a:solidFill>
                <a:latin typeface="Century"/>
                <a:cs typeface="Century"/>
              </a:rPr>
              <a:t>CA DHARMENDRA SRIVASTAVA</a:t>
            </a:r>
          </a:p>
          <a:p>
            <a:pPr algn="ctr">
              <a:buFont typeface="Wingdings 3" pitchFamily="18" charset="2"/>
              <a:buNone/>
              <a:defRPr/>
            </a:pPr>
            <a:r>
              <a:rPr lang="en-US" sz="2400" b="1" dirty="0">
                <a:solidFill>
                  <a:schemeClr val="bg2">
                    <a:lumMod val="10000"/>
                  </a:schemeClr>
                </a:solidFill>
                <a:latin typeface="Century"/>
                <a:cs typeface="Century"/>
              </a:rPr>
              <a:t>dharmendraca2009@gmail.com</a:t>
            </a:r>
          </a:p>
        </p:txBody>
      </p:sp>
    </p:spTree>
    <p:extLst>
      <p:ext uri="{BB962C8B-B14F-4D97-AF65-F5344CB8AC3E}">
        <p14:creationId xmlns="" xmlns:p14="http://schemas.microsoft.com/office/powerpoint/2010/main" val="794433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Who needs to file Return in GST </a:t>
            </a:r>
            <a:r>
              <a:rPr lang="en-US" sz="3200" dirty="0" smtClean="0"/>
              <a:t>regime ?</a:t>
            </a:r>
            <a:endParaRPr lang="en-US" sz="3200" dirty="0"/>
          </a:p>
        </p:txBody>
      </p:sp>
      <p:sp>
        <p:nvSpPr>
          <p:cNvPr id="3" name="Content Placeholder 2"/>
          <p:cNvSpPr>
            <a:spLocks noGrp="1"/>
          </p:cNvSpPr>
          <p:nvPr>
            <p:ph idx="1"/>
          </p:nvPr>
        </p:nvSpPr>
        <p:spPr/>
        <p:txBody>
          <a:bodyPr/>
          <a:lstStyle/>
          <a:p>
            <a:pPr lvl="0" algn="just"/>
            <a:r>
              <a:rPr lang="en-US" b="1" dirty="0"/>
              <a:t>Every registered dealer </a:t>
            </a:r>
            <a:r>
              <a:rPr lang="en-US" dirty="0"/>
              <a:t>is required to file </a:t>
            </a:r>
            <a:r>
              <a:rPr lang="en-US" dirty="0" smtClean="0"/>
              <a:t>return </a:t>
            </a:r>
            <a:r>
              <a:rPr lang="en-US" dirty="0"/>
              <a:t>for the prescribed tax period. A Return needs to be filed even if there is no business activity (i.e. Nil Return) during the said tax period of return;</a:t>
            </a:r>
          </a:p>
          <a:p>
            <a:pPr lvl="0" algn="just"/>
            <a:r>
              <a:rPr lang="en-US" dirty="0"/>
              <a:t>Government entities / PSUs , etc. not dealing in GST supplies or persons exclusively dealing in exempted / Nil rated / non –GST goods or services would neither be required to obtain registration nor required to file returns under the GST law</a:t>
            </a:r>
            <a:r>
              <a:rPr lang="en-US" dirty="0" smtClean="0"/>
              <a:t>.</a:t>
            </a:r>
            <a:endParaRPr lang="en-US" dirty="0"/>
          </a:p>
          <a:p>
            <a:pPr lvl="0" algn="just"/>
            <a:r>
              <a:rPr lang="en-US" dirty="0"/>
              <a:t>However, State tax authorities may assign Departmental ID to such government departments / PSUs / other persons and will ask the suppliers to quote this ID in the supply invoices for all inter-State purchases being made to them. </a:t>
            </a:r>
          </a:p>
          <a:p>
            <a:pPr algn="just"/>
            <a:endParaRPr lang="en-US" dirty="0"/>
          </a:p>
        </p:txBody>
      </p:sp>
    </p:spTree>
    <p:extLst>
      <p:ext uri="{BB962C8B-B14F-4D97-AF65-F5344CB8AC3E}">
        <p14:creationId xmlns="" xmlns:p14="http://schemas.microsoft.com/office/powerpoint/2010/main" val="28670328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Salient Features of GST Returns</a:t>
            </a:r>
          </a:p>
        </p:txBody>
      </p:sp>
      <p:sp>
        <p:nvSpPr>
          <p:cNvPr id="3" name="Content Placeholder 2"/>
          <p:cNvSpPr>
            <a:spLocks noGrp="1"/>
          </p:cNvSpPr>
          <p:nvPr>
            <p:ph idx="1"/>
          </p:nvPr>
        </p:nvSpPr>
        <p:spPr/>
        <p:txBody>
          <a:bodyPr>
            <a:normAutofit/>
          </a:bodyPr>
          <a:lstStyle/>
          <a:p>
            <a:pPr lvl="0" algn="just"/>
            <a:r>
              <a:rPr lang="en-US" sz="2000" dirty="0"/>
              <a:t>Filing of returns would only be through </a:t>
            </a:r>
            <a:r>
              <a:rPr lang="en-US" sz="2000" b="1" dirty="0"/>
              <a:t>online mode</a:t>
            </a:r>
            <a:r>
              <a:rPr lang="en-US" sz="2000" dirty="0"/>
              <a:t>. Facility of offline generation and preparation of returns will also be available. The returns prepared in the offline mode will have to be uploaded. </a:t>
            </a:r>
          </a:p>
          <a:p>
            <a:pPr lvl="0" algn="just"/>
            <a:r>
              <a:rPr lang="en-US" sz="2000" dirty="0" smtClean="0"/>
              <a:t>There </a:t>
            </a:r>
            <a:r>
              <a:rPr lang="en-US" sz="2000" dirty="0"/>
              <a:t>will be </a:t>
            </a:r>
            <a:r>
              <a:rPr lang="en-US" sz="2000" b="1" dirty="0"/>
              <a:t>a common e-return </a:t>
            </a:r>
            <a:r>
              <a:rPr lang="en-US" sz="2000" dirty="0"/>
              <a:t>for CGST, SGST, IGST and Additional Tax</a:t>
            </a:r>
            <a:r>
              <a:rPr lang="en-US" sz="2000" dirty="0" smtClean="0"/>
              <a:t>.</a:t>
            </a:r>
            <a:r>
              <a:rPr lang="en-US" sz="2000" dirty="0"/>
              <a:t> </a:t>
            </a:r>
          </a:p>
          <a:p>
            <a:pPr lvl="0" algn="just"/>
            <a:r>
              <a:rPr lang="en-US" sz="2000" dirty="0"/>
              <a:t>A registered Tax Payer shall file GST Return at GST Common Portal either by </a:t>
            </a:r>
            <a:r>
              <a:rPr lang="en-US" sz="2000" b="1" dirty="0"/>
              <a:t>himself</a:t>
            </a:r>
            <a:r>
              <a:rPr lang="en-US" sz="2000" dirty="0"/>
              <a:t> or through his </a:t>
            </a:r>
            <a:r>
              <a:rPr lang="en-US" sz="2000" b="1" dirty="0" err="1"/>
              <a:t>authorised</a:t>
            </a:r>
            <a:r>
              <a:rPr lang="en-US" sz="2000" b="1" dirty="0"/>
              <a:t> representative</a:t>
            </a:r>
            <a:r>
              <a:rPr lang="en-US" sz="2000" dirty="0" smtClean="0"/>
              <a:t>;</a:t>
            </a:r>
            <a:endParaRPr lang="en-US" sz="2000" dirty="0"/>
          </a:p>
          <a:p>
            <a:pPr lvl="0" algn="just"/>
            <a:r>
              <a:rPr lang="en-US" sz="2000" dirty="0"/>
              <a:t>There would be </a:t>
            </a:r>
            <a:r>
              <a:rPr lang="en-US" sz="2000" b="1" dirty="0"/>
              <a:t>no revision of Returns</a:t>
            </a:r>
            <a:r>
              <a:rPr lang="en-US" sz="2000" dirty="0"/>
              <a:t>. Changes to be done in subsequent Returns;</a:t>
            </a:r>
          </a:p>
          <a:p>
            <a:pPr marL="0" indent="0" algn="just">
              <a:buNone/>
            </a:pPr>
            <a:endParaRPr lang="en-US" dirty="0"/>
          </a:p>
        </p:txBody>
      </p:sp>
    </p:spTree>
    <p:extLst>
      <p:ext uri="{BB962C8B-B14F-4D97-AF65-F5344CB8AC3E}">
        <p14:creationId xmlns="" xmlns:p14="http://schemas.microsoft.com/office/powerpoint/2010/main" val="11559205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GST Returns</a:t>
            </a:r>
          </a:p>
        </p:txBody>
      </p:sp>
      <p:pic>
        <p:nvPicPr>
          <p:cNvPr id="1027" name="Picture 116"/>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5507775" y="1771275"/>
            <a:ext cx="47700" cy="4770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Content Placeholder 7"/>
          <p:cNvSpPr>
            <a:spLocks noGrp="1"/>
          </p:cNvSpPr>
          <p:nvPr>
            <p:ph idx="1"/>
          </p:nvPr>
        </p:nvSpPr>
        <p:spPr/>
        <p:txBody>
          <a:bodyPr>
            <a:normAutofit/>
          </a:bodyPr>
          <a:lstStyle/>
          <a:p>
            <a:pPr marL="0" indent="0" algn="just">
              <a:buNone/>
            </a:pPr>
            <a:r>
              <a:rPr lang="en-US" sz="2400" dirty="0"/>
              <a:t>Eight different types of Returns are prescribed </a:t>
            </a:r>
            <a:r>
              <a:rPr lang="en-US" sz="2400" dirty="0" smtClean="0"/>
              <a:t>viz</a:t>
            </a:r>
            <a:r>
              <a:rPr lang="en-US" sz="2400" dirty="0"/>
              <a:t>. GSTR 1 to GSTR 8; Types of taxpayers for every return and the periodicity of return for different categories of taxpayers is as </a:t>
            </a:r>
            <a:r>
              <a:rPr lang="en-US" sz="2400" dirty="0" smtClean="0"/>
              <a:t>follows..</a:t>
            </a:r>
            <a:endParaRPr lang="en-US" sz="2400" dirty="0"/>
          </a:p>
        </p:txBody>
      </p:sp>
      <p:pic>
        <p:nvPicPr>
          <p:cNvPr id="1025" name="Picture 116"/>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 y="2"/>
            <a:ext cx="9525" cy="9525"/>
          </a:xfrm>
          <a:prstGeom prst="rect">
            <a:avLst/>
          </a:prstGeom>
          <a:noFill/>
          <a:extLst>
            <a:ext uri="{909E8E84-426E-40dd-AFC4-6F175D3DCCD1}">
              <a14:hiddenFill xmlns="" xmlns:a14="http://schemas.microsoft.com/office/drawing/2010/main">
                <a:solidFill>
                  <a:srgbClr val="FFFFFF"/>
                </a:solidFill>
              </a14:hiddenFill>
            </a:ext>
          </a:extLst>
        </p:spPr>
      </p:pic>
      <p:pic>
        <p:nvPicPr>
          <p:cNvPr id="1026"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 y="2"/>
            <a:ext cx="9525" cy="952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4747384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 xmlns:p14="http://schemas.microsoft.com/office/powerpoint/2010/main" val="1941840196"/>
              </p:ext>
            </p:extLst>
          </p:nvPr>
        </p:nvGraphicFramePr>
        <p:xfrm>
          <a:off x="1938529" y="425785"/>
          <a:ext cx="9725465" cy="6072401"/>
        </p:xfrm>
        <a:graphic>
          <a:graphicData uri="http://schemas.openxmlformats.org/drawingml/2006/table">
            <a:tbl>
              <a:tblPr>
                <a:tableStyleId>{5C22544A-7EE6-4342-B048-85BDC9FD1C3A}</a:tableStyleId>
              </a:tblPr>
              <a:tblGrid>
                <a:gridCol w="963220"/>
                <a:gridCol w="1819152"/>
                <a:gridCol w="3473063"/>
                <a:gridCol w="3470030"/>
              </a:tblGrid>
              <a:tr h="573960">
                <a:tc>
                  <a:txBody>
                    <a:bodyPr/>
                    <a:lstStyle/>
                    <a:p>
                      <a:pPr marL="0" marR="0" algn="ctr">
                        <a:spcBef>
                          <a:spcPts val="0"/>
                        </a:spcBef>
                        <a:spcAft>
                          <a:spcPts val="0"/>
                        </a:spcAft>
                      </a:pPr>
                      <a:r>
                        <a:rPr lang="en-US" sz="1800" b="1" dirty="0">
                          <a:ln>
                            <a:noFill/>
                          </a:ln>
                          <a:solidFill>
                            <a:schemeClr val="bg1"/>
                          </a:solidFill>
                          <a:effectLst/>
                        </a:rPr>
                        <a:t>S. No.</a:t>
                      </a:r>
                      <a:endParaRPr lang="en-US" sz="1800" b="1" dirty="0">
                        <a:ln>
                          <a:noFill/>
                        </a:ln>
                        <a:solidFill>
                          <a:schemeClr val="bg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121" marR="44121" marT="0" marB="0" anchor="ctr">
                    <a:solidFill>
                      <a:srgbClr val="766F54"/>
                    </a:solidFill>
                  </a:tcPr>
                </a:tc>
                <a:tc>
                  <a:txBody>
                    <a:bodyPr/>
                    <a:lstStyle/>
                    <a:p>
                      <a:pPr marL="0" marR="0" algn="ctr">
                        <a:spcBef>
                          <a:spcPts val="0"/>
                        </a:spcBef>
                        <a:spcAft>
                          <a:spcPts val="0"/>
                        </a:spcAft>
                      </a:pPr>
                      <a:r>
                        <a:rPr lang="en-US" sz="1800" b="1" dirty="0">
                          <a:ln>
                            <a:noFill/>
                          </a:ln>
                          <a:solidFill>
                            <a:schemeClr val="bg1"/>
                          </a:solidFill>
                          <a:effectLst/>
                        </a:rPr>
                        <a:t>Return / Ledger</a:t>
                      </a:r>
                      <a:endParaRPr lang="en-US" sz="1800" b="1" dirty="0">
                        <a:ln>
                          <a:noFill/>
                        </a:ln>
                        <a:solidFill>
                          <a:schemeClr val="bg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121" marR="44121" marT="0" marB="0" anchor="ctr">
                    <a:solidFill>
                      <a:srgbClr val="766F54"/>
                    </a:solidFill>
                  </a:tcPr>
                </a:tc>
                <a:tc>
                  <a:txBody>
                    <a:bodyPr/>
                    <a:lstStyle/>
                    <a:p>
                      <a:pPr marL="0" marR="0" algn="ctr">
                        <a:spcBef>
                          <a:spcPts val="0"/>
                        </a:spcBef>
                        <a:spcAft>
                          <a:spcPts val="0"/>
                        </a:spcAft>
                      </a:pPr>
                      <a:r>
                        <a:rPr lang="en-US" sz="1800" b="1" dirty="0">
                          <a:ln>
                            <a:noFill/>
                          </a:ln>
                          <a:solidFill>
                            <a:schemeClr val="bg1"/>
                          </a:solidFill>
                          <a:effectLst/>
                        </a:rPr>
                        <a:t>For</a:t>
                      </a:r>
                      <a:endParaRPr lang="en-US" sz="1800" b="1" dirty="0">
                        <a:ln>
                          <a:noFill/>
                        </a:ln>
                        <a:solidFill>
                          <a:schemeClr val="bg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121" marR="44121" marT="0" marB="0" anchor="ctr">
                    <a:solidFill>
                      <a:srgbClr val="766F54"/>
                    </a:solidFill>
                  </a:tcPr>
                </a:tc>
                <a:tc>
                  <a:txBody>
                    <a:bodyPr/>
                    <a:lstStyle/>
                    <a:p>
                      <a:pPr marL="0" marR="0" algn="ctr">
                        <a:spcBef>
                          <a:spcPts val="0"/>
                        </a:spcBef>
                        <a:spcAft>
                          <a:spcPts val="1200"/>
                        </a:spcAft>
                      </a:pPr>
                      <a:r>
                        <a:rPr lang="en-US" sz="1800" b="1" dirty="0" smtClean="0">
                          <a:ln>
                            <a:noFill/>
                          </a:ln>
                          <a:solidFill>
                            <a:schemeClr val="bg1"/>
                          </a:solidFill>
                          <a:effectLst/>
                        </a:rPr>
                        <a:t>To </a:t>
                      </a:r>
                      <a:r>
                        <a:rPr lang="en-US" sz="1800" b="1" dirty="0">
                          <a:ln>
                            <a:noFill/>
                          </a:ln>
                          <a:solidFill>
                            <a:schemeClr val="bg1"/>
                          </a:solidFill>
                          <a:effectLst/>
                        </a:rPr>
                        <a:t>be filed </a:t>
                      </a:r>
                      <a:r>
                        <a:rPr lang="en-US" sz="1800" b="1" dirty="0" smtClean="0">
                          <a:ln>
                            <a:noFill/>
                          </a:ln>
                          <a:solidFill>
                            <a:schemeClr val="bg1"/>
                          </a:solidFill>
                          <a:effectLst/>
                        </a:rPr>
                        <a:t>by </a:t>
                      </a:r>
                      <a:endParaRPr lang="en-US" sz="1800" b="1" dirty="0">
                        <a:ln>
                          <a:noFill/>
                        </a:ln>
                        <a:solidFill>
                          <a:schemeClr val="bg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121" marR="44121" marT="0" marB="0" anchor="ctr">
                    <a:solidFill>
                      <a:srgbClr val="766F54"/>
                    </a:solidFill>
                  </a:tcPr>
                </a:tc>
              </a:tr>
              <a:tr h="866523">
                <a:tc>
                  <a:txBody>
                    <a:bodyPr/>
                    <a:lstStyle/>
                    <a:p>
                      <a:pPr marL="0" marR="0" algn="ctr">
                        <a:spcBef>
                          <a:spcPts val="0"/>
                        </a:spcBef>
                        <a:spcAft>
                          <a:spcPts val="0"/>
                        </a:spcAft>
                      </a:pPr>
                      <a:r>
                        <a:rPr lang="en-US" sz="1600" b="1">
                          <a:ln>
                            <a:noFill/>
                          </a:ln>
                          <a:solidFill>
                            <a:schemeClr val="bg1"/>
                          </a:solidFill>
                          <a:effectLst/>
                        </a:rPr>
                        <a:t>1</a:t>
                      </a:r>
                      <a:endParaRPr lang="en-US" sz="1600" b="1">
                        <a:ln>
                          <a:noFill/>
                        </a:ln>
                        <a:solidFill>
                          <a:schemeClr val="bg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121" marR="44121" marT="0" marB="0" anchor="ctr">
                    <a:solidFill>
                      <a:srgbClr val="766F54"/>
                    </a:solidFill>
                  </a:tcPr>
                </a:tc>
                <a:tc>
                  <a:txBody>
                    <a:bodyPr/>
                    <a:lstStyle/>
                    <a:p>
                      <a:pPr marL="0" marR="0" algn="just">
                        <a:spcBef>
                          <a:spcPts val="0"/>
                        </a:spcBef>
                        <a:spcAft>
                          <a:spcPts val="0"/>
                        </a:spcAft>
                      </a:pPr>
                      <a:r>
                        <a:rPr lang="en-US" sz="1600" b="1">
                          <a:ln>
                            <a:noFill/>
                          </a:ln>
                          <a:solidFill>
                            <a:schemeClr val="bg1"/>
                          </a:solidFill>
                          <a:effectLst/>
                        </a:rPr>
                        <a:t>GSTR 1</a:t>
                      </a:r>
                      <a:endParaRPr lang="en-US" sz="1600" b="1">
                        <a:ln>
                          <a:noFill/>
                        </a:ln>
                        <a:solidFill>
                          <a:schemeClr val="bg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121" marR="44121" marT="0" marB="0" anchor="ctr">
                    <a:solidFill>
                      <a:srgbClr val="766F54"/>
                    </a:solidFill>
                  </a:tcPr>
                </a:tc>
                <a:tc>
                  <a:txBody>
                    <a:bodyPr/>
                    <a:lstStyle/>
                    <a:p>
                      <a:pPr marL="0" marR="0" algn="just">
                        <a:spcBef>
                          <a:spcPts val="0"/>
                        </a:spcBef>
                        <a:spcAft>
                          <a:spcPts val="0"/>
                        </a:spcAft>
                      </a:pPr>
                      <a:r>
                        <a:rPr lang="en-US" sz="1600" b="1" dirty="0">
                          <a:ln>
                            <a:noFill/>
                          </a:ln>
                          <a:solidFill>
                            <a:schemeClr val="bg1"/>
                          </a:solidFill>
                          <a:effectLst/>
                        </a:rPr>
                        <a:t>Outward supplies made by taxpayer (other than compounding taxpayer and ISD)</a:t>
                      </a:r>
                      <a:endParaRPr lang="en-US" sz="1600" b="1" dirty="0">
                        <a:ln>
                          <a:noFill/>
                        </a:ln>
                        <a:solidFill>
                          <a:schemeClr val="bg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121" marR="44121" marT="0" marB="0" anchor="ctr">
                    <a:solidFill>
                      <a:srgbClr val="766F54"/>
                    </a:solidFill>
                  </a:tcPr>
                </a:tc>
                <a:tc>
                  <a:txBody>
                    <a:bodyPr/>
                    <a:lstStyle/>
                    <a:p>
                      <a:pPr marL="0" marR="0" algn="ctr">
                        <a:spcBef>
                          <a:spcPts val="0"/>
                        </a:spcBef>
                        <a:spcAft>
                          <a:spcPts val="0"/>
                        </a:spcAft>
                      </a:pPr>
                      <a:r>
                        <a:rPr lang="en-US" sz="1600" b="1" dirty="0">
                          <a:ln>
                            <a:noFill/>
                          </a:ln>
                          <a:solidFill>
                            <a:schemeClr val="bg1"/>
                          </a:solidFill>
                          <a:effectLst/>
                        </a:rPr>
                        <a:t>10th of the next month</a:t>
                      </a:r>
                      <a:endParaRPr lang="en-US" sz="1600" b="1" dirty="0">
                        <a:ln>
                          <a:noFill/>
                        </a:ln>
                        <a:solidFill>
                          <a:schemeClr val="bg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121" marR="44121" marT="0" marB="0" anchor="ctr">
                    <a:solidFill>
                      <a:srgbClr val="766F54"/>
                    </a:solidFill>
                  </a:tcPr>
                </a:tc>
              </a:tr>
              <a:tr h="866523">
                <a:tc>
                  <a:txBody>
                    <a:bodyPr/>
                    <a:lstStyle/>
                    <a:p>
                      <a:pPr marL="0" marR="0" algn="ctr">
                        <a:spcBef>
                          <a:spcPts val="0"/>
                        </a:spcBef>
                        <a:spcAft>
                          <a:spcPts val="0"/>
                        </a:spcAft>
                      </a:pPr>
                      <a:r>
                        <a:rPr lang="en-US" sz="1600" b="1">
                          <a:ln>
                            <a:noFill/>
                          </a:ln>
                          <a:solidFill>
                            <a:schemeClr val="bg1"/>
                          </a:solidFill>
                          <a:effectLst/>
                        </a:rPr>
                        <a:t>2</a:t>
                      </a:r>
                      <a:endParaRPr lang="en-US" sz="1600" b="1">
                        <a:ln>
                          <a:noFill/>
                        </a:ln>
                        <a:solidFill>
                          <a:schemeClr val="bg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121" marR="44121" marT="0" marB="0" anchor="ctr">
                    <a:solidFill>
                      <a:srgbClr val="766F54"/>
                    </a:solidFill>
                  </a:tcPr>
                </a:tc>
                <a:tc>
                  <a:txBody>
                    <a:bodyPr/>
                    <a:lstStyle/>
                    <a:p>
                      <a:pPr marL="0" marR="0" algn="just">
                        <a:spcBef>
                          <a:spcPts val="0"/>
                        </a:spcBef>
                        <a:spcAft>
                          <a:spcPts val="0"/>
                        </a:spcAft>
                      </a:pPr>
                      <a:r>
                        <a:rPr lang="en-US" sz="1600" b="1" dirty="0">
                          <a:ln>
                            <a:noFill/>
                          </a:ln>
                          <a:solidFill>
                            <a:schemeClr val="bg1"/>
                          </a:solidFill>
                          <a:effectLst/>
                        </a:rPr>
                        <a:t>GSTR 2</a:t>
                      </a:r>
                      <a:endParaRPr lang="en-US" sz="1600" b="1" dirty="0">
                        <a:ln>
                          <a:noFill/>
                        </a:ln>
                        <a:solidFill>
                          <a:schemeClr val="bg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121" marR="44121" marT="0" marB="0" anchor="ctr">
                    <a:solidFill>
                      <a:srgbClr val="766F54"/>
                    </a:solidFill>
                  </a:tcPr>
                </a:tc>
                <a:tc>
                  <a:txBody>
                    <a:bodyPr/>
                    <a:lstStyle/>
                    <a:p>
                      <a:pPr marL="0" marR="0" algn="just">
                        <a:spcBef>
                          <a:spcPts val="0"/>
                        </a:spcBef>
                        <a:spcAft>
                          <a:spcPts val="0"/>
                        </a:spcAft>
                      </a:pPr>
                      <a:r>
                        <a:rPr lang="en-US" sz="1600" b="1">
                          <a:ln>
                            <a:noFill/>
                          </a:ln>
                          <a:solidFill>
                            <a:schemeClr val="bg1"/>
                          </a:solidFill>
                          <a:effectLst/>
                        </a:rPr>
                        <a:t>Inward supplies received by a taxpayer (other than a compounding taxpayer and ISD)</a:t>
                      </a:r>
                      <a:endParaRPr lang="en-US" sz="1600" b="1">
                        <a:ln>
                          <a:noFill/>
                        </a:ln>
                        <a:solidFill>
                          <a:schemeClr val="bg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121" marR="44121" marT="0" marB="0" anchor="ctr">
                    <a:solidFill>
                      <a:srgbClr val="766F54"/>
                    </a:solidFill>
                  </a:tcPr>
                </a:tc>
                <a:tc>
                  <a:txBody>
                    <a:bodyPr/>
                    <a:lstStyle/>
                    <a:p>
                      <a:pPr marL="0" marR="0" algn="ctr">
                        <a:spcBef>
                          <a:spcPts val="0"/>
                        </a:spcBef>
                        <a:spcAft>
                          <a:spcPts val="0"/>
                        </a:spcAft>
                      </a:pPr>
                      <a:r>
                        <a:rPr lang="en-US" sz="1600" b="1" dirty="0">
                          <a:ln>
                            <a:noFill/>
                          </a:ln>
                          <a:solidFill>
                            <a:schemeClr val="bg1"/>
                          </a:solidFill>
                          <a:effectLst/>
                        </a:rPr>
                        <a:t>15</a:t>
                      </a:r>
                      <a:r>
                        <a:rPr lang="en-US" sz="1600" b="1" baseline="30000" dirty="0">
                          <a:ln>
                            <a:noFill/>
                          </a:ln>
                          <a:solidFill>
                            <a:schemeClr val="bg1"/>
                          </a:solidFill>
                          <a:effectLst/>
                        </a:rPr>
                        <a:t>th</a:t>
                      </a:r>
                      <a:r>
                        <a:rPr lang="en-US" sz="1600" b="1" dirty="0">
                          <a:ln>
                            <a:noFill/>
                          </a:ln>
                          <a:solidFill>
                            <a:schemeClr val="bg1"/>
                          </a:solidFill>
                          <a:effectLst/>
                        </a:rPr>
                        <a:t> of the next month</a:t>
                      </a:r>
                    </a:p>
                    <a:p>
                      <a:pPr marL="0" marR="0" algn="ctr">
                        <a:spcBef>
                          <a:spcPts val="0"/>
                        </a:spcBef>
                        <a:spcAft>
                          <a:spcPts val="0"/>
                        </a:spcAft>
                      </a:pPr>
                      <a:r>
                        <a:rPr lang="en-US" sz="1600" b="1" dirty="0">
                          <a:ln>
                            <a:noFill/>
                          </a:ln>
                          <a:solidFill>
                            <a:schemeClr val="bg1"/>
                          </a:solidFill>
                          <a:effectLst/>
                        </a:rPr>
                        <a:t> </a:t>
                      </a:r>
                      <a:endParaRPr lang="en-US" sz="1600" b="1" dirty="0">
                        <a:ln>
                          <a:noFill/>
                        </a:ln>
                        <a:solidFill>
                          <a:schemeClr val="bg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121" marR="44121" marT="0" marB="0" anchor="ctr">
                    <a:solidFill>
                      <a:srgbClr val="766F54"/>
                    </a:solidFill>
                  </a:tcPr>
                </a:tc>
              </a:tr>
              <a:tr h="649893">
                <a:tc>
                  <a:txBody>
                    <a:bodyPr/>
                    <a:lstStyle/>
                    <a:p>
                      <a:pPr marL="0" marR="0" algn="ctr">
                        <a:spcBef>
                          <a:spcPts val="0"/>
                        </a:spcBef>
                        <a:spcAft>
                          <a:spcPts val="0"/>
                        </a:spcAft>
                      </a:pPr>
                      <a:r>
                        <a:rPr lang="en-US" sz="1600" b="1">
                          <a:ln>
                            <a:noFill/>
                          </a:ln>
                          <a:solidFill>
                            <a:schemeClr val="bg1"/>
                          </a:solidFill>
                          <a:effectLst/>
                        </a:rPr>
                        <a:t>3</a:t>
                      </a:r>
                      <a:endParaRPr lang="en-US" sz="1600" b="1">
                        <a:ln>
                          <a:noFill/>
                        </a:ln>
                        <a:solidFill>
                          <a:schemeClr val="bg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121" marR="44121" marT="0" marB="0" anchor="ctr">
                    <a:solidFill>
                      <a:srgbClr val="766F54"/>
                    </a:solidFill>
                  </a:tcPr>
                </a:tc>
                <a:tc>
                  <a:txBody>
                    <a:bodyPr/>
                    <a:lstStyle/>
                    <a:p>
                      <a:pPr marL="0" marR="0" algn="just">
                        <a:spcBef>
                          <a:spcPts val="0"/>
                        </a:spcBef>
                        <a:spcAft>
                          <a:spcPts val="0"/>
                        </a:spcAft>
                      </a:pPr>
                      <a:r>
                        <a:rPr lang="en-US" sz="1600" b="1">
                          <a:ln>
                            <a:noFill/>
                          </a:ln>
                          <a:solidFill>
                            <a:schemeClr val="bg1"/>
                          </a:solidFill>
                          <a:effectLst/>
                        </a:rPr>
                        <a:t>GSTR 3</a:t>
                      </a:r>
                      <a:endParaRPr lang="en-US" sz="1600" b="1">
                        <a:ln>
                          <a:noFill/>
                        </a:ln>
                        <a:solidFill>
                          <a:schemeClr val="bg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121" marR="44121" marT="0" marB="0" anchor="ctr">
                    <a:solidFill>
                      <a:srgbClr val="766F54"/>
                    </a:solidFill>
                  </a:tcPr>
                </a:tc>
                <a:tc>
                  <a:txBody>
                    <a:bodyPr/>
                    <a:lstStyle/>
                    <a:p>
                      <a:pPr marL="0" marR="0" algn="just">
                        <a:spcBef>
                          <a:spcPts val="0"/>
                        </a:spcBef>
                        <a:spcAft>
                          <a:spcPts val="0"/>
                        </a:spcAft>
                      </a:pPr>
                      <a:r>
                        <a:rPr lang="en-US" sz="1600" b="1" dirty="0">
                          <a:ln>
                            <a:noFill/>
                          </a:ln>
                          <a:solidFill>
                            <a:schemeClr val="bg1"/>
                          </a:solidFill>
                          <a:effectLst/>
                        </a:rPr>
                        <a:t>Monthly return (other than compounding taxpayer and ISD)</a:t>
                      </a:r>
                      <a:endParaRPr lang="en-US" sz="1600" b="1" dirty="0">
                        <a:ln>
                          <a:noFill/>
                        </a:ln>
                        <a:solidFill>
                          <a:schemeClr val="bg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121" marR="44121" marT="0" marB="0" anchor="ctr">
                    <a:solidFill>
                      <a:srgbClr val="766F54"/>
                    </a:solidFill>
                  </a:tcPr>
                </a:tc>
                <a:tc>
                  <a:txBody>
                    <a:bodyPr/>
                    <a:lstStyle/>
                    <a:p>
                      <a:pPr marL="0" marR="0" algn="ctr">
                        <a:spcBef>
                          <a:spcPts val="0"/>
                        </a:spcBef>
                        <a:spcAft>
                          <a:spcPts val="0"/>
                        </a:spcAft>
                      </a:pPr>
                      <a:r>
                        <a:rPr lang="en-US" sz="1600" b="1">
                          <a:ln>
                            <a:noFill/>
                          </a:ln>
                          <a:solidFill>
                            <a:schemeClr val="bg1"/>
                          </a:solidFill>
                          <a:effectLst/>
                        </a:rPr>
                        <a:t>20</a:t>
                      </a:r>
                      <a:r>
                        <a:rPr lang="en-US" sz="1600" b="1" baseline="30000">
                          <a:ln>
                            <a:noFill/>
                          </a:ln>
                          <a:solidFill>
                            <a:schemeClr val="bg1"/>
                          </a:solidFill>
                          <a:effectLst/>
                        </a:rPr>
                        <a:t>th</a:t>
                      </a:r>
                      <a:r>
                        <a:rPr lang="en-US" sz="1600" b="1">
                          <a:ln>
                            <a:noFill/>
                          </a:ln>
                          <a:solidFill>
                            <a:schemeClr val="bg1"/>
                          </a:solidFill>
                          <a:effectLst/>
                        </a:rPr>
                        <a:t> of the next month</a:t>
                      </a:r>
                      <a:endParaRPr lang="en-US" sz="1600" b="1">
                        <a:ln>
                          <a:noFill/>
                        </a:ln>
                        <a:solidFill>
                          <a:schemeClr val="bg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121" marR="44121" marT="0" marB="0" anchor="ctr">
                    <a:solidFill>
                      <a:srgbClr val="766F54"/>
                    </a:solidFill>
                  </a:tcPr>
                </a:tc>
              </a:tr>
              <a:tr h="433262">
                <a:tc>
                  <a:txBody>
                    <a:bodyPr/>
                    <a:lstStyle/>
                    <a:p>
                      <a:pPr marL="0" marR="0" algn="ctr">
                        <a:spcBef>
                          <a:spcPts val="0"/>
                        </a:spcBef>
                        <a:spcAft>
                          <a:spcPts val="0"/>
                        </a:spcAft>
                      </a:pPr>
                      <a:r>
                        <a:rPr lang="en-US" sz="1600" b="1">
                          <a:ln>
                            <a:noFill/>
                          </a:ln>
                          <a:solidFill>
                            <a:schemeClr val="bg1"/>
                          </a:solidFill>
                          <a:effectLst/>
                        </a:rPr>
                        <a:t>4</a:t>
                      </a:r>
                      <a:endParaRPr lang="en-US" sz="1600" b="1">
                        <a:ln>
                          <a:noFill/>
                        </a:ln>
                        <a:solidFill>
                          <a:schemeClr val="bg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121" marR="44121" marT="0" marB="0" anchor="ctr">
                    <a:solidFill>
                      <a:srgbClr val="766F54"/>
                    </a:solidFill>
                  </a:tcPr>
                </a:tc>
                <a:tc>
                  <a:txBody>
                    <a:bodyPr/>
                    <a:lstStyle/>
                    <a:p>
                      <a:pPr marL="0" marR="0" algn="just">
                        <a:spcBef>
                          <a:spcPts val="0"/>
                        </a:spcBef>
                        <a:spcAft>
                          <a:spcPts val="0"/>
                        </a:spcAft>
                      </a:pPr>
                      <a:r>
                        <a:rPr lang="en-US" sz="1600" b="1">
                          <a:ln>
                            <a:noFill/>
                          </a:ln>
                          <a:solidFill>
                            <a:schemeClr val="bg1"/>
                          </a:solidFill>
                          <a:effectLst/>
                        </a:rPr>
                        <a:t>GSTR 4</a:t>
                      </a:r>
                      <a:endParaRPr lang="en-US" sz="1600" b="1">
                        <a:ln>
                          <a:noFill/>
                        </a:ln>
                        <a:solidFill>
                          <a:schemeClr val="bg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121" marR="44121" marT="0" marB="0" anchor="ctr">
                    <a:solidFill>
                      <a:srgbClr val="766F54"/>
                    </a:solidFill>
                  </a:tcPr>
                </a:tc>
                <a:tc>
                  <a:txBody>
                    <a:bodyPr/>
                    <a:lstStyle/>
                    <a:p>
                      <a:pPr marL="0" marR="0" algn="just">
                        <a:spcBef>
                          <a:spcPts val="0"/>
                        </a:spcBef>
                        <a:spcAft>
                          <a:spcPts val="0"/>
                        </a:spcAft>
                      </a:pPr>
                      <a:r>
                        <a:rPr lang="en-US" sz="1600" b="1">
                          <a:ln>
                            <a:noFill/>
                          </a:ln>
                          <a:solidFill>
                            <a:schemeClr val="bg1"/>
                          </a:solidFill>
                          <a:effectLst/>
                        </a:rPr>
                        <a:t>Quarterly return for compounding Taxpayer</a:t>
                      </a:r>
                      <a:endParaRPr lang="en-US" sz="1600" b="1">
                        <a:ln>
                          <a:noFill/>
                        </a:ln>
                        <a:solidFill>
                          <a:schemeClr val="bg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121" marR="44121" marT="0" marB="0" anchor="ctr">
                    <a:solidFill>
                      <a:srgbClr val="766F54"/>
                    </a:solidFill>
                  </a:tcPr>
                </a:tc>
                <a:tc>
                  <a:txBody>
                    <a:bodyPr/>
                    <a:lstStyle/>
                    <a:p>
                      <a:pPr marL="0" marR="0" algn="ctr">
                        <a:spcBef>
                          <a:spcPts val="0"/>
                        </a:spcBef>
                        <a:spcAft>
                          <a:spcPts val="0"/>
                        </a:spcAft>
                      </a:pPr>
                      <a:r>
                        <a:rPr lang="en-US" sz="1600" b="1">
                          <a:ln>
                            <a:noFill/>
                          </a:ln>
                          <a:solidFill>
                            <a:schemeClr val="bg1"/>
                          </a:solidFill>
                          <a:effectLst/>
                        </a:rPr>
                        <a:t>18</a:t>
                      </a:r>
                      <a:r>
                        <a:rPr lang="en-US" sz="1600" b="1" baseline="30000">
                          <a:ln>
                            <a:noFill/>
                          </a:ln>
                          <a:solidFill>
                            <a:schemeClr val="bg1"/>
                          </a:solidFill>
                          <a:effectLst/>
                        </a:rPr>
                        <a:t>th</a:t>
                      </a:r>
                      <a:r>
                        <a:rPr lang="en-US" sz="1600" b="1">
                          <a:ln>
                            <a:noFill/>
                          </a:ln>
                          <a:solidFill>
                            <a:schemeClr val="bg1"/>
                          </a:solidFill>
                          <a:effectLst/>
                        </a:rPr>
                        <a:t> of the month next to quarter</a:t>
                      </a:r>
                      <a:endParaRPr lang="en-US" sz="1600" b="1">
                        <a:ln>
                          <a:noFill/>
                        </a:ln>
                        <a:solidFill>
                          <a:schemeClr val="bg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121" marR="44121" marT="0" marB="0" anchor="ctr">
                    <a:solidFill>
                      <a:srgbClr val="766F54"/>
                    </a:solidFill>
                  </a:tcPr>
                </a:tc>
              </a:tr>
              <a:tr h="433262">
                <a:tc>
                  <a:txBody>
                    <a:bodyPr/>
                    <a:lstStyle/>
                    <a:p>
                      <a:pPr marL="0" marR="0" algn="ctr">
                        <a:spcBef>
                          <a:spcPts val="0"/>
                        </a:spcBef>
                        <a:spcAft>
                          <a:spcPts val="0"/>
                        </a:spcAft>
                      </a:pPr>
                      <a:r>
                        <a:rPr lang="en-US" sz="1600" b="1">
                          <a:ln>
                            <a:noFill/>
                          </a:ln>
                          <a:solidFill>
                            <a:schemeClr val="bg1"/>
                          </a:solidFill>
                          <a:effectLst/>
                        </a:rPr>
                        <a:t>5</a:t>
                      </a:r>
                      <a:endParaRPr lang="en-US" sz="1600" b="1">
                        <a:ln>
                          <a:noFill/>
                        </a:ln>
                        <a:solidFill>
                          <a:schemeClr val="bg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121" marR="44121" marT="0" marB="0" anchor="ctr">
                    <a:solidFill>
                      <a:srgbClr val="766F54"/>
                    </a:solidFill>
                  </a:tcPr>
                </a:tc>
                <a:tc>
                  <a:txBody>
                    <a:bodyPr/>
                    <a:lstStyle/>
                    <a:p>
                      <a:pPr marL="0" marR="0" algn="just">
                        <a:spcBef>
                          <a:spcPts val="0"/>
                        </a:spcBef>
                        <a:spcAft>
                          <a:spcPts val="0"/>
                        </a:spcAft>
                      </a:pPr>
                      <a:r>
                        <a:rPr lang="en-US" sz="1600" b="1">
                          <a:ln>
                            <a:noFill/>
                          </a:ln>
                          <a:solidFill>
                            <a:schemeClr val="bg1"/>
                          </a:solidFill>
                          <a:effectLst/>
                        </a:rPr>
                        <a:t>GSTR 5</a:t>
                      </a:r>
                      <a:endParaRPr lang="en-US" sz="1600" b="1">
                        <a:ln>
                          <a:noFill/>
                        </a:ln>
                        <a:solidFill>
                          <a:schemeClr val="bg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121" marR="44121" marT="0" marB="0" anchor="ctr">
                    <a:solidFill>
                      <a:srgbClr val="766F54"/>
                    </a:solidFill>
                  </a:tcPr>
                </a:tc>
                <a:tc>
                  <a:txBody>
                    <a:bodyPr/>
                    <a:lstStyle/>
                    <a:p>
                      <a:pPr marL="0" marR="0" algn="just">
                        <a:spcBef>
                          <a:spcPts val="0"/>
                        </a:spcBef>
                        <a:spcAft>
                          <a:spcPts val="0"/>
                        </a:spcAft>
                      </a:pPr>
                      <a:r>
                        <a:rPr lang="en-US" sz="1600" b="1">
                          <a:ln>
                            <a:noFill/>
                          </a:ln>
                          <a:solidFill>
                            <a:schemeClr val="bg1"/>
                          </a:solidFill>
                          <a:effectLst/>
                        </a:rPr>
                        <a:t>Periodic return by Non-Resident Foreign Taxpayer</a:t>
                      </a:r>
                      <a:endParaRPr lang="en-US" sz="1600" b="1">
                        <a:ln>
                          <a:noFill/>
                        </a:ln>
                        <a:solidFill>
                          <a:schemeClr val="bg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121" marR="44121" marT="0" marB="0" anchor="ctr">
                    <a:solidFill>
                      <a:srgbClr val="766F54"/>
                    </a:solidFill>
                  </a:tcPr>
                </a:tc>
                <a:tc>
                  <a:txBody>
                    <a:bodyPr/>
                    <a:lstStyle/>
                    <a:p>
                      <a:pPr marL="0" marR="0" algn="ctr">
                        <a:spcBef>
                          <a:spcPts val="0"/>
                        </a:spcBef>
                        <a:spcAft>
                          <a:spcPts val="0"/>
                        </a:spcAft>
                      </a:pPr>
                      <a:r>
                        <a:rPr lang="en-US" sz="1600" b="1">
                          <a:ln>
                            <a:noFill/>
                          </a:ln>
                          <a:solidFill>
                            <a:schemeClr val="bg1"/>
                          </a:solidFill>
                          <a:effectLst/>
                        </a:rPr>
                        <a:t> </a:t>
                      </a:r>
                    </a:p>
                    <a:p>
                      <a:pPr marL="0" marR="0" algn="ctr">
                        <a:spcBef>
                          <a:spcPts val="0"/>
                        </a:spcBef>
                        <a:spcAft>
                          <a:spcPts val="0"/>
                        </a:spcAft>
                      </a:pPr>
                      <a:r>
                        <a:rPr lang="en-US" sz="1600" b="1">
                          <a:ln>
                            <a:noFill/>
                          </a:ln>
                          <a:solidFill>
                            <a:schemeClr val="bg1"/>
                          </a:solidFill>
                          <a:effectLst/>
                        </a:rPr>
                        <a:t>Last day of registration</a:t>
                      </a:r>
                      <a:endParaRPr lang="en-US" sz="1600" b="1">
                        <a:ln>
                          <a:noFill/>
                        </a:ln>
                        <a:solidFill>
                          <a:schemeClr val="bg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121" marR="44121" marT="0" marB="0" anchor="ctr">
                    <a:solidFill>
                      <a:srgbClr val="766F54"/>
                    </a:solidFill>
                  </a:tcPr>
                </a:tc>
              </a:tr>
              <a:tr h="433262">
                <a:tc>
                  <a:txBody>
                    <a:bodyPr/>
                    <a:lstStyle/>
                    <a:p>
                      <a:pPr marL="0" marR="0" algn="ctr">
                        <a:spcBef>
                          <a:spcPts val="0"/>
                        </a:spcBef>
                        <a:spcAft>
                          <a:spcPts val="0"/>
                        </a:spcAft>
                      </a:pPr>
                      <a:r>
                        <a:rPr lang="en-US" sz="1600" b="1">
                          <a:ln>
                            <a:noFill/>
                          </a:ln>
                          <a:solidFill>
                            <a:schemeClr val="bg1"/>
                          </a:solidFill>
                          <a:effectLst/>
                        </a:rPr>
                        <a:t>6</a:t>
                      </a:r>
                      <a:endParaRPr lang="en-US" sz="1600" b="1">
                        <a:ln>
                          <a:noFill/>
                        </a:ln>
                        <a:solidFill>
                          <a:schemeClr val="bg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121" marR="44121" marT="0" marB="0" anchor="ctr">
                    <a:solidFill>
                      <a:srgbClr val="766F54"/>
                    </a:solidFill>
                  </a:tcPr>
                </a:tc>
                <a:tc>
                  <a:txBody>
                    <a:bodyPr/>
                    <a:lstStyle/>
                    <a:p>
                      <a:pPr marL="0" marR="0" algn="just">
                        <a:spcBef>
                          <a:spcPts val="0"/>
                        </a:spcBef>
                        <a:spcAft>
                          <a:spcPts val="0"/>
                        </a:spcAft>
                      </a:pPr>
                      <a:r>
                        <a:rPr lang="en-US" sz="1600" b="1">
                          <a:ln>
                            <a:noFill/>
                          </a:ln>
                          <a:solidFill>
                            <a:schemeClr val="bg1"/>
                          </a:solidFill>
                          <a:effectLst/>
                        </a:rPr>
                        <a:t>GSTR 6</a:t>
                      </a:r>
                      <a:endParaRPr lang="en-US" sz="1600" b="1">
                        <a:ln>
                          <a:noFill/>
                        </a:ln>
                        <a:solidFill>
                          <a:schemeClr val="bg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121" marR="44121" marT="0" marB="0" anchor="ctr">
                    <a:solidFill>
                      <a:srgbClr val="766F54"/>
                    </a:solidFill>
                  </a:tcPr>
                </a:tc>
                <a:tc>
                  <a:txBody>
                    <a:bodyPr/>
                    <a:lstStyle/>
                    <a:p>
                      <a:pPr marL="0" marR="0" algn="just">
                        <a:spcBef>
                          <a:spcPts val="0"/>
                        </a:spcBef>
                        <a:spcAft>
                          <a:spcPts val="0"/>
                        </a:spcAft>
                      </a:pPr>
                      <a:r>
                        <a:rPr lang="en-US" sz="1600" b="1">
                          <a:ln>
                            <a:noFill/>
                          </a:ln>
                          <a:solidFill>
                            <a:schemeClr val="bg1"/>
                          </a:solidFill>
                          <a:effectLst/>
                        </a:rPr>
                        <a:t>Return for Input Service Distributor (ISD)</a:t>
                      </a:r>
                      <a:endParaRPr lang="en-US" sz="1600" b="1">
                        <a:ln>
                          <a:noFill/>
                        </a:ln>
                        <a:solidFill>
                          <a:schemeClr val="bg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121" marR="44121" marT="0" marB="0" anchor="ctr">
                    <a:solidFill>
                      <a:srgbClr val="766F54"/>
                    </a:solidFill>
                  </a:tcPr>
                </a:tc>
                <a:tc>
                  <a:txBody>
                    <a:bodyPr/>
                    <a:lstStyle/>
                    <a:p>
                      <a:pPr marL="0" marR="0" algn="ctr">
                        <a:spcBef>
                          <a:spcPts val="0"/>
                        </a:spcBef>
                        <a:spcAft>
                          <a:spcPts val="0"/>
                        </a:spcAft>
                      </a:pPr>
                      <a:r>
                        <a:rPr lang="en-US" sz="1600" b="1">
                          <a:ln>
                            <a:noFill/>
                          </a:ln>
                          <a:solidFill>
                            <a:schemeClr val="bg1"/>
                          </a:solidFill>
                          <a:effectLst/>
                        </a:rPr>
                        <a:t>15th of the next month</a:t>
                      </a:r>
                      <a:endParaRPr lang="en-US" sz="1600" b="1">
                        <a:ln>
                          <a:noFill/>
                        </a:ln>
                        <a:solidFill>
                          <a:schemeClr val="bg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121" marR="44121" marT="0" marB="0" anchor="ctr">
                    <a:solidFill>
                      <a:srgbClr val="766F54"/>
                    </a:solidFill>
                  </a:tcPr>
                </a:tc>
              </a:tr>
              <a:tr h="433262">
                <a:tc>
                  <a:txBody>
                    <a:bodyPr/>
                    <a:lstStyle/>
                    <a:p>
                      <a:pPr marL="0" marR="0" algn="ctr">
                        <a:spcBef>
                          <a:spcPts val="0"/>
                        </a:spcBef>
                        <a:spcAft>
                          <a:spcPts val="0"/>
                        </a:spcAft>
                      </a:pPr>
                      <a:r>
                        <a:rPr lang="en-US" sz="1600" b="1">
                          <a:ln>
                            <a:noFill/>
                          </a:ln>
                          <a:solidFill>
                            <a:schemeClr val="bg1"/>
                          </a:solidFill>
                          <a:effectLst/>
                        </a:rPr>
                        <a:t>7</a:t>
                      </a:r>
                      <a:endParaRPr lang="en-US" sz="1600" b="1">
                        <a:ln>
                          <a:noFill/>
                        </a:ln>
                        <a:solidFill>
                          <a:schemeClr val="bg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121" marR="44121" marT="0" marB="0" anchor="ctr">
                    <a:solidFill>
                      <a:srgbClr val="766F54"/>
                    </a:solidFill>
                  </a:tcPr>
                </a:tc>
                <a:tc>
                  <a:txBody>
                    <a:bodyPr/>
                    <a:lstStyle/>
                    <a:p>
                      <a:pPr marL="0" marR="0" algn="just">
                        <a:spcBef>
                          <a:spcPts val="0"/>
                        </a:spcBef>
                        <a:spcAft>
                          <a:spcPts val="0"/>
                        </a:spcAft>
                      </a:pPr>
                      <a:r>
                        <a:rPr lang="en-US" sz="1600" b="1">
                          <a:ln>
                            <a:noFill/>
                          </a:ln>
                          <a:solidFill>
                            <a:schemeClr val="bg1"/>
                          </a:solidFill>
                          <a:effectLst/>
                        </a:rPr>
                        <a:t>GSTR 7</a:t>
                      </a:r>
                      <a:endParaRPr lang="en-US" sz="1600" b="1">
                        <a:ln>
                          <a:noFill/>
                        </a:ln>
                        <a:solidFill>
                          <a:schemeClr val="bg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121" marR="44121" marT="0" marB="0" anchor="ctr">
                    <a:solidFill>
                      <a:srgbClr val="766F54"/>
                    </a:solidFill>
                  </a:tcPr>
                </a:tc>
                <a:tc>
                  <a:txBody>
                    <a:bodyPr/>
                    <a:lstStyle/>
                    <a:p>
                      <a:pPr marL="0" marR="0" algn="just">
                        <a:spcBef>
                          <a:spcPts val="0"/>
                        </a:spcBef>
                        <a:spcAft>
                          <a:spcPts val="0"/>
                        </a:spcAft>
                      </a:pPr>
                      <a:r>
                        <a:rPr lang="en-US" sz="1600" b="1">
                          <a:ln>
                            <a:noFill/>
                          </a:ln>
                          <a:solidFill>
                            <a:schemeClr val="bg1"/>
                          </a:solidFill>
                          <a:effectLst/>
                        </a:rPr>
                        <a:t>Return for Tax Deducted at Source</a:t>
                      </a:r>
                      <a:endParaRPr lang="en-US" sz="1600" b="1">
                        <a:ln>
                          <a:noFill/>
                        </a:ln>
                        <a:solidFill>
                          <a:schemeClr val="bg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121" marR="44121" marT="0" marB="0" anchor="ctr">
                    <a:solidFill>
                      <a:srgbClr val="766F54"/>
                    </a:solidFill>
                  </a:tcPr>
                </a:tc>
                <a:tc>
                  <a:txBody>
                    <a:bodyPr/>
                    <a:lstStyle/>
                    <a:p>
                      <a:pPr marL="0" marR="0" algn="ctr">
                        <a:spcBef>
                          <a:spcPts val="0"/>
                        </a:spcBef>
                        <a:spcAft>
                          <a:spcPts val="0"/>
                        </a:spcAft>
                      </a:pPr>
                      <a:r>
                        <a:rPr lang="en-US" sz="1600" b="1" dirty="0">
                          <a:ln>
                            <a:noFill/>
                          </a:ln>
                          <a:solidFill>
                            <a:schemeClr val="bg1"/>
                          </a:solidFill>
                          <a:effectLst/>
                        </a:rPr>
                        <a:t>10th of the next month</a:t>
                      </a:r>
                    </a:p>
                    <a:p>
                      <a:pPr marL="0" marR="0" algn="ctr">
                        <a:spcBef>
                          <a:spcPts val="0"/>
                        </a:spcBef>
                        <a:spcAft>
                          <a:spcPts val="0"/>
                        </a:spcAft>
                      </a:pPr>
                      <a:r>
                        <a:rPr lang="en-US" sz="1600" b="1" dirty="0">
                          <a:ln>
                            <a:noFill/>
                          </a:ln>
                          <a:solidFill>
                            <a:schemeClr val="bg1"/>
                          </a:solidFill>
                          <a:effectLst/>
                        </a:rPr>
                        <a:t> </a:t>
                      </a:r>
                      <a:endParaRPr lang="en-US" sz="1600" b="1" dirty="0">
                        <a:ln>
                          <a:noFill/>
                        </a:ln>
                        <a:solidFill>
                          <a:schemeClr val="bg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121" marR="44121" marT="0" marB="0" anchor="ctr">
                    <a:solidFill>
                      <a:srgbClr val="766F54"/>
                    </a:solidFill>
                  </a:tcPr>
                </a:tc>
              </a:tr>
              <a:tr h="216631">
                <a:tc>
                  <a:txBody>
                    <a:bodyPr/>
                    <a:lstStyle/>
                    <a:p>
                      <a:pPr marL="0" marR="0" algn="ctr">
                        <a:spcBef>
                          <a:spcPts val="0"/>
                        </a:spcBef>
                        <a:spcAft>
                          <a:spcPts val="0"/>
                        </a:spcAft>
                      </a:pPr>
                      <a:r>
                        <a:rPr lang="en-US" sz="1600" b="1">
                          <a:ln>
                            <a:noFill/>
                          </a:ln>
                          <a:solidFill>
                            <a:schemeClr val="bg1"/>
                          </a:solidFill>
                          <a:effectLst/>
                        </a:rPr>
                        <a:t>8</a:t>
                      </a:r>
                      <a:endParaRPr lang="en-US" sz="1600" b="1">
                        <a:ln>
                          <a:noFill/>
                        </a:ln>
                        <a:solidFill>
                          <a:schemeClr val="bg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121" marR="44121" marT="0" marB="0" anchor="ctr">
                    <a:solidFill>
                      <a:srgbClr val="766F54"/>
                    </a:solidFill>
                  </a:tcPr>
                </a:tc>
                <a:tc>
                  <a:txBody>
                    <a:bodyPr/>
                    <a:lstStyle/>
                    <a:p>
                      <a:pPr marL="0" marR="0" algn="just">
                        <a:spcBef>
                          <a:spcPts val="0"/>
                        </a:spcBef>
                        <a:spcAft>
                          <a:spcPts val="0"/>
                        </a:spcAft>
                      </a:pPr>
                      <a:r>
                        <a:rPr lang="en-US" sz="1600" b="1">
                          <a:ln>
                            <a:noFill/>
                          </a:ln>
                          <a:solidFill>
                            <a:schemeClr val="bg1"/>
                          </a:solidFill>
                          <a:effectLst/>
                        </a:rPr>
                        <a:t>GSTR 8</a:t>
                      </a:r>
                      <a:endParaRPr lang="en-US" sz="1600" b="1">
                        <a:ln>
                          <a:noFill/>
                        </a:ln>
                        <a:solidFill>
                          <a:schemeClr val="bg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121" marR="44121" marT="0" marB="0" anchor="ctr">
                    <a:solidFill>
                      <a:srgbClr val="766F54"/>
                    </a:solidFill>
                  </a:tcPr>
                </a:tc>
                <a:tc>
                  <a:txBody>
                    <a:bodyPr/>
                    <a:lstStyle/>
                    <a:p>
                      <a:pPr marL="0" marR="0" algn="just">
                        <a:spcBef>
                          <a:spcPts val="0"/>
                        </a:spcBef>
                        <a:spcAft>
                          <a:spcPts val="0"/>
                        </a:spcAft>
                      </a:pPr>
                      <a:r>
                        <a:rPr lang="en-US" sz="1600" b="1">
                          <a:ln>
                            <a:noFill/>
                          </a:ln>
                          <a:solidFill>
                            <a:schemeClr val="bg1"/>
                          </a:solidFill>
                          <a:effectLst/>
                        </a:rPr>
                        <a:t>Annual Return</a:t>
                      </a:r>
                      <a:endParaRPr lang="en-US" sz="1600" b="1">
                        <a:ln>
                          <a:noFill/>
                        </a:ln>
                        <a:solidFill>
                          <a:schemeClr val="bg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121" marR="44121" marT="0" marB="0" anchor="ctr">
                    <a:solidFill>
                      <a:srgbClr val="766F54"/>
                    </a:solidFill>
                  </a:tcPr>
                </a:tc>
                <a:tc>
                  <a:txBody>
                    <a:bodyPr/>
                    <a:lstStyle/>
                    <a:p>
                      <a:pPr marL="0" marR="0" algn="ctr">
                        <a:spcBef>
                          <a:spcPts val="0"/>
                        </a:spcBef>
                        <a:spcAft>
                          <a:spcPts val="0"/>
                        </a:spcAft>
                      </a:pPr>
                      <a:r>
                        <a:rPr lang="en-US" sz="1600" b="1">
                          <a:ln>
                            <a:noFill/>
                          </a:ln>
                          <a:solidFill>
                            <a:schemeClr val="bg1"/>
                          </a:solidFill>
                          <a:effectLst/>
                        </a:rPr>
                        <a:t>By 31st December of next FY</a:t>
                      </a:r>
                      <a:endParaRPr lang="en-US" sz="1600" b="1">
                        <a:ln>
                          <a:noFill/>
                        </a:ln>
                        <a:solidFill>
                          <a:schemeClr val="bg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121" marR="44121" marT="0" marB="0" anchor="ctr">
                    <a:solidFill>
                      <a:srgbClr val="766F54"/>
                    </a:solidFill>
                  </a:tcPr>
                </a:tc>
              </a:tr>
              <a:tr h="433262">
                <a:tc>
                  <a:txBody>
                    <a:bodyPr/>
                    <a:lstStyle/>
                    <a:p>
                      <a:pPr marL="0" marR="0" algn="ctr">
                        <a:spcBef>
                          <a:spcPts val="0"/>
                        </a:spcBef>
                        <a:spcAft>
                          <a:spcPts val="0"/>
                        </a:spcAft>
                      </a:pPr>
                      <a:r>
                        <a:rPr lang="en-US" sz="1600" b="1">
                          <a:ln>
                            <a:noFill/>
                          </a:ln>
                          <a:solidFill>
                            <a:schemeClr val="bg1"/>
                          </a:solidFill>
                          <a:effectLst/>
                        </a:rPr>
                        <a:t>9</a:t>
                      </a:r>
                      <a:endParaRPr lang="en-US" sz="1600" b="1">
                        <a:ln>
                          <a:noFill/>
                        </a:ln>
                        <a:solidFill>
                          <a:schemeClr val="bg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121" marR="44121" marT="0" marB="0" anchor="ctr">
                    <a:solidFill>
                      <a:srgbClr val="766F54"/>
                    </a:solidFill>
                  </a:tcPr>
                </a:tc>
                <a:tc gridSpan="2">
                  <a:txBody>
                    <a:bodyPr/>
                    <a:lstStyle/>
                    <a:p>
                      <a:pPr marL="0" marR="0" algn="just">
                        <a:spcBef>
                          <a:spcPts val="0"/>
                        </a:spcBef>
                        <a:spcAft>
                          <a:spcPts val="0"/>
                        </a:spcAft>
                      </a:pPr>
                      <a:r>
                        <a:rPr lang="en-US" sz="1600" b="1">
                          <a:ln>
                            <a:noFill/>
                          </a:ln>
                          <a:solidFill>
                            <a:schemeClr val="bg1"/>
                          </a:solidFill>
                          <a:effectLst/>
                        </a:rPr>
                        <a:t>ITC Ledger of taxpayer</a:t>
                      </a:r>
                      <a:endParaRPr lang="en-US" sz="1600" b="1">
                        <a:ln>
                          <a:noFill/>
                        </a:ln>
                        <a:solidFill>
                          <a:schemeClr val="bg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121" marR="44121" marT="0" marB="0" anchor="ctr">
                    <a:solidFill>
                      <a:srgbClr val="766F54"/>
                    </a:solidFill>
                  </a:tcPr>
                </a:tc>
                <a:tc hMerge="1">
                  <a:txBody>
                    <a:bodyPr/>
                    <a:lstStyle/>
                    <a:p>
                      <a:endParaRPr lang="en-US"/>
                    </a:p>
                  </a:txBody>
                  <a:tcPr/>
                </a:tc>
                <a:tc>
                  <a:txBody>
                    <a:bodyPr/>
                    <a:lstStyle/>
                    <a:p>
                      <a:pPr marL="0" marR="0" algn="ctr">
                        <a:spcBef>
                          <a:spcPts val="0"/>
                        </a:spcBef>
                        <a:spcAft>
                          <a:spcPts val="0"/>
                        </a:spcAft>
                      </a:pPr>
                      <a:r>
                        <a:rPr lang="en-US" sz="1600" b="1" dirty="0" smtClean="0">
                          <a:ln>
                            <a:noFill/>
                          </a:ln>
                          <a:solidFill>
                            <a:schemeClr val="bg1"/>
                          </a:solidFill>
                          <a:effectLst/>
                        </a:rPr>
                        <a:t>Continuous</a:t>
                      </a:r>
                      <a:endParaRPr lang="en-US" sz="1600" b="1" dirty="0">
                        <a:ln>
                          <a:noFill/>
                        </a:ln>
                        <a:solidFill>
                          <a:schemeClr val="bg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121" marR="44121" marT="0" marB="0" anchor="ctr">
                    <a:solidFill>
                      <a:srgbClr val="766F54"/>
                    </a:solidFill>
                  </a:tcPr>
                </a:tc>
              </a:tr>
              <a:tr h="216631">
                <a:tc>
                  <a:txBody>
                    <a:bodyPr/>
                    <a:lstStyle/>
                    <a:p>
                      <a:pPr marL="0" marR="0" algn="ctr">
                        <a:spcBef>
                          <a:spcPts val="0"/>
                        </a:spcBef>
                        <a:spcAft>
                          <a:spcPts val="0"/>
                        </a:spcAft>
                      </a:pPr>
                      <a:r>
                        <a:rPr lang="en-US" sz="1600" b="1">
                          <a:ln>
                            <a:noFill/>
                          </a:ln>
                          <a:solidFill>
                            <a:schemeClr val="bg1"/>
                          </a:solidFill>
                          <a:effectLst/>
                        </a:rPr>
                        <a:t>10</a:t>
                      </a:r>
                      <a:endParaRPr lang="en-US" sz="1600" b="1">
                        <a:ln>
                          <a:noFill/>
                        </a:ln>
                        <a:solidFill>
                          <a:schemeClr val="bg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121" marR="44121" marT="0" marB="0" anchor="ctr">
                    <a:solidFill>
                      <a:srgbClr val="766F54"/>
                    </a:solidFill>
                  </a:tcPr>
                </a:tc>
                <a:tc gridSpan="2">
                  <a:txBody>
                    <a:bodyPr/>
                    <a:lstStyle/>
                    <a:p>
                      <a:pPr marL="0" marR="0" algn="just">
                        <a:spcBef>
                          <a:spcPts val="0"/>
                        </a:spcBef>
                        <a:spcAft>
                          <a:spcPts val="0"/>
                        </a:spcAft>
                      </a:pPr>
                      <a:r>
                        <a:rPr lang="en-US" sz="1600" b="1">
                          <a:ln>
                            <a:noFill/>
                          </a:ln>
                          <a:solidFill>
                            <a:schemeClr val="bg1"/>
                          </a:solidFill>
                          <a:effectLst/>
                        </a:rPr>
                        <a:t>Cash Ledger of taxpayer</a:t>
                      </a:r>
                      <a:endParaRPr lang="en-US" sz="1600" b="1">
                        <a:ln>
                          <a:noFill/>
                        </a:ln>
                        <a:solidFill>
                          <a:schemeClr val="bg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121" marR="44121" marT="0" marB="0" anchor="ctr">
                    <a:solidFill>
                      <a:srgbClr val="766F54"/>
                    </a:solidFill>
                  </a:tcPr>
                </a:tc>
                <a:tc hMerge="1">
                  <a:txBody>
                    <a:bodyPr/>
                    <a:lstStyle/>
                    <a:p>
                      <a:endParaRPr lang="en-US"/>
                    </a:p>
                  </a:txBody>
                  <a:tcPr/>
                </a:tc>
                <a:tc>
                  <a:txBody>
                    <a:bodyPr/>
                    <a:lstStyle/>
                    <a:p>
                      <a:pPr marL="0" marR="0" algn="ctr">
                        <a:spcBef>
                          <a:spcPts val="0"/>
                        </a:spcBef>
                        <a:spcAft>
                          <a:spcPts val="0"/>
                        </a:spcAft>
                      </a:pPr>
                      <a:r>
                        <a:rPr lang="en-US" sz="1600" b="1" dirty="0">
                          <a:ln>
                            <a:noFill/>
                          </a:ln>
                          <a:solidFill>
                            <a:schemeClr val="bg1"/>
                          </a:solidFill>
                          <a:effectLst/>
                        </a:rPr>
                        <a:t>Continuous</a:t>
                      </a:r>
                      <a:endParaRPr lang="en-US" sz="1600" b="1" dirty="0">
                        <a:ln>
                          <a:noFill/>
                        </a:ln>
                        <a:solidFill>
                          <a:schemeClr val="bg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121" marR="44121" marT="0" marB="0" anchor="ctr">
                    <a:solidFill>
                      <a:srgbClr val="766F54"/>
                    </a:solidFill>
                  </a:tcPr>
                </a:tc>
              </a:tr>
              <a:tr h="216631">
                <a:tc>
                  <a:txBody>
                    <a:bodyPr/>
                    <a:lstStyle/>
                    <a:p>
                      <a:pPr marL="0" marR="0" algn="ctr">
                        <a:spcBef>
                          <a:spcPts val="0"/>
                        </a:spcBef>
                        <a:spcAft>
                          <a:spcPts val="0"/>
                        </a:spcAft>
                      </a:pPr>
                      <a:r>
                        <a:rPr lang="en-US" sz="1600" b="1" dirty="0">
                          <a:ln>
                            <a:noFill/>
                          </a:ln>
                          <a:solidFill>
                            <a:schemeClr val="bg1"/>
                          </a:solidFill>
                          <a:effectLst/>
                        </a:rPr>
                        <a:t>11</a:t>
                      </a:r>
                      <a:endParaRPr lang="en-US" sz="1600" b="1" dirty="0">
                        <a:ln>
                          <a:noFill/>
                        </a:ln>
                        <a:solidFill>
                          <a:schemeClr val="bg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121" marR="44121" marT="0" marB="0" anchor="ctr">
                    <a:solidFill>
                      <a:srgbClr val="766F54"/>
                    </a:solidFill>
                  </a:tcPr>
                </a:tc>
                <a:tc gridSpan="2">
                  <a:txBody>
                    <a:bodyPr/>
                    <a:lstStyle/>
                    <a:p>
                      <a:pPr marL="0" marR="0" algn="just">
                        <a:spcBef>
                          <a:spcPts val="0"/>
                        </a:spcBef>
                        <a:spcAft>
                          <a:spcPts val="0"/>
                        </a:spcAft>
                      </a:pPr>
                      <a:r>
                        <a:rPr lang="en-US" sz="1600" b="1" dirty="0">
                          <a:ln>
                            <a:noFill/>
                          </a:ln>
                          <a:solidFill>
                            <a:schemeClr val="bg1"/>
                          </a:solidFill>
                          <a:effectLst/>
                        </a:rPr>
                        <a:t>Tax ledger of taxpayer</a:t>
                      </a:r>
                      <a:endParaRPr lang="en-US" sz="1600" b="1" dirty="0">
                        <a:ln>
                          <a:noFill/>
                        </a:ln>
                        <a:solidFill>
                          <a:schemeClr val="bg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121" marR="44121" marT="0" marB="0" anchor="ctr">
                    <a:solidFill>
                      <a:srgbClr val="766F54"/>
                    </a:solidFill>
                  </a:tcPr>
                </a:tc>
                <a:tc hMerge="1">
                  <a:txBody>
                    <a:bodyPr/>
                    <a:lstStyle/>
                    <a:p>
                      <a:endParaRPr lang="en-US"/>
                    </a:p>
                  </a:txBody>
                  <a:tcPr/>
                </a:tc>
                <a:tc>
                  <a:txBody>
                    <a:bodyPr/>
                    <a:lstStyle/>
                    <a:p>
                      <a:pPr marL="0" marR="0" algn="ctr">
                        <a:spcBef>
                          <a:spcPts val="0"/>
                        </a:spcBef>
                        <a:spcAft>
                          <a:spcPts val="0"/>
                        </a:spcAft>
                      </a:pPr>
                      <a:r>
                        <a:rPr lang="en-US" sz="1600" b="1" dirty="0">
                          <a:ln>
                            <a:noFill/>
                          </a:ln>
                          <a:solidFill>
                            <a:schemeClr val="bg1"/>
                          </a:solidFill>
                          <a:effectLst/>
                        </a:rPr>
                        <a:t>Continuous</a:t>
                      </a:r>
                      <a:endParaRPr lang="en-US" sz="1600" b="1" dirty="0">
                        <a:ln>
                          <a:noFill/>
                        </a:ln>
                        <a:solidFill>
                          <a:schemeClr val="bg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121" marR="44121" marT="0" marB="0" anchor="ctr">
                    <a:solidFill>
                      <a:srgbClr val="766F54"/>
                    </a:solidFill>
                  </a:tcPr>
                </a:tc>
              </a:tr>
            </a:tbl>
          </a:graphicData>
        </a:graphic>
      </p:graphicFrame>
    </p:spTree>
    <p:extLst>
      <p:ext uri="{BB962C8B-B14F-4D97-AF65-F5344CB8AC3E}">
        <p14:creationId xmlns="" xmlns:p14="http://schemas.microsoft.com/office/powerpoint/2010/main" val="33750830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Normal/ Regular Tax Payers</a:t>
            </a:r>
          </a:p>
        </p:txBody>
      </p:sp>
      <p:sp>
        <p:nvSpPr>
          <p:cNvPr id="3" name="Content Placeholder 2"/>
          <p:cNvSpPr>
            <a:spLocks noGrp="1"/>
          </p:cNvSpPr>
          <p:nvPr>
            <p:ph idx="1"/>
          </p:nvPr>
        </p:nvSpPr>
        <p:spPr/>
        <p:txBody>
          <a:bodyPr>
            <a:normAutofit/>
          </a:bodyPr>
          <a:lstStyle/>
          <a:p>
            <a:pPr lvl="0" algn="just"/>
            <a:r>
              <a:rPr lang="en-US" dirty="0"/>
              <a:t>Normal / Regular taxpayers (including casual taxpayers) would have to file </a:t>
            </a:r>
          </a:p>
          <a:p>
            <a:pPr lvl="1" algn="just"/>
            <a:r>
              <a:rPr lang="en-US" dirty="0"/>
              <a:t>GSTR-1 (details of outward supplies), </a:t>
            </a:r>
          </a:p>
          <a:p>
            <a:pPr lvl="1" algn="just"/>
            <a:r>
              <a:rPr lang="en-US" dirty="0"/>
              <a:t>GSTR-2 (details of inward supplies) and </a:t>
            </a:r>
          </a:p>
          <a:p>
            <a:pPr lvl="1" algn="just"/>
            <a:r>
              <a:rPr lang="en-US" dirty="0"/>
              <a:t>GSTR-3 (monthly Return) for each registration. </a:t>
            </a:r>
          </a:p>
          <a:p>
            <a:pPr lvl="1" algn="just"/>
            <a:r>
              <a:rPr lang="en-US" dirty="0"/>
              <a:t>GSTR-8 (Annual </a:t>
            </a:r>
            <a:r>
              <a:rPr lang="en-US" dirty="0" smtClean="0"/>
              <a:t>return)</a:t>
            </a:r>
          </a:p>
          <a:p>
            <a:pPr algn="just"/>
            <a:r>
              <a:rPr lang="en-US" dirty="0" smtClean="0"/>
              <a:t>Normal </a:t>
            </a:r>
            <a:r>
              <a:rPr lang="en-US" dirty="0"/>
              <a:t>/ Regular taxpayers with multiple registrations (for business verticals) within a State would have to file GSTR-1, GSTR-</a:t>
            </a:r>
            <a:r>
              <a:rPr lang="en-US" dirty="0" smtClean="0"/>
              <a:t>2, GSTR</a:t>
            </a:r>
            <a:r>
              <a:rPr lang="en-US" dirty="0"/>
              <a:t>-</a:t>
            </a:r>
            <a:r>
              <a:rPr lang="en-US" dirty="0" smtClean="0"/>
              <a:t>3 and </a:t>
            </a:r>
            <a:r>
              <a:rPr lang="en-US" dirty="0"/>
              <a:t>GSTR-8 (Annual return) for each of the registrations separately. </a:t>
            </a:r>
          </a:p>
          <a:p>
            <a:pPr algn="just"/>
            <a:r>
              <a:rPr lang="en-US" dirty="0" smtClean="0"/>
              <a:t>A </a:t>
            </a:r>
            <a:r>
              <a:rPr lang="en-US" dirty="0"/>
              <a:t>separate reconciliation statement, duly certified by a Chartered Accountant, will have to be filed by those taxpayers who are required to get their accounts audited under section 44AB of Income Tax Act 1961</a:t>
            </a:r>
          </a:p>
          <a:p>
            <a:pPr algn="just"/>
            <a:endParaRPr lang="en-US" dirty="0"/>
          </a:p>
        </p:txBody>
      </p:sp>
    </p:spTree>
    <p:extLst>
      <p:ext uri="{BB962C8B-B14F-4D97-AF65-F5344CB8AC3E}">
        <p14:creationId xmlns="" xmlns:p14="http://schemas.microsoft.com/office/powerpoint/2010/main" val="4246259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Compounding Tax Payers</a:t>
            </a:r>
          </a:p>
        </p:txBody>
      </p:sp>
      <p:sp>
        <p:nvSpPr>
          <p:cNvPr id="3" name="Content Placeholder 2"/>
          <p:cNvSpPr>
            <a:spLocks noGrp="1"/>
          </p:cNvSpPr>
          <p:nvPr>
            <p:ph idx="1"/>
          </p:nvPr>
        </p:nvSpPr>
        <p:spPr/>
        <p:txBody>
          <a:bodyPr>
            <a:normAutofit/>
          </a:bodyPr>
          <a:lstStyle/>
          <a:p>
            <a:pPr marL="0" indent="0" algn="just">
              <a:buNone/>
            </a:pPr>
            <a:r>
              <a:rPr lang="en-US" sz="2400" dirty="0"/>
              <a:t>Compounding taxpayers would have to file a quarterly return called GSTR-4. Taxpayers otherwise eligible for the compounding scheme can opt against the compounding and file monthly returns and thereby make their supplies eligible for ITC in hands of the purchasers. Compounding taxpayer will also file a simple Annual return (GSTR-8)</a:t>
            </a:r>
          </a:p>
          <a:p>
            <a:pPr marL="0" indent="0" algn="just">
              <a:buNone/>
            </a:pPr>
            <a:endParaRPr lang="en-US" sz="2400" dirty="0"/>
          </a:p>
        </p:txBody>
      </p:sp>
    </p:spTree>
    <p:extLst>
      <p:ext uri="{BB962C8B-B14F-4D97-AF65-F5344CB8AC3E}">
        <p14:creationId xmlns="" xmlns:p14="http://schemas.microsoft.com/office/powerpoint/2010/main" val="22317600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Casual/ Non - Resident Taxpayers</a:t>
            </a:r>
          </a:p>
        </p:txBody>
      </p:sp>
      <p:sp>
        <p:nvSpPr>
          <p:cNvPr id="3" name="Content Placeholder 2"/>
          <p:cNvSpPr>
            <a:spLocks noGrp="1"/>
          </p:cNvSpPr>
          <p:nvPr>
            <p:ph idx="1"/>
          </p:nvPr>
        </p:nvSpPr>
        <p:spPr/>
        <p:txBody>
          <a:bodyPr/>
          <a:lstStyle/>
          <a:p>
            <a:pPr algn="just"/>
            <a:r>
              <a:rPr lang="en-US" dirty="0"/>
              <a:t>Casual/ Non - Resident Taxpayers (other than foreigners) would have to file GSTR-1, GSTR-2 and GSTR-3 returns for the period for which they have obtained registration. The registration of Casual/Non –Resident taxpayers will be done in the same manner as that of Normal / Regular taxpayers. </a:t>
            </a:r>
          </a:p>
          <a:p>
            <a:pPr algn="just"/>
            <a:r>
              <a:rPr lang="en-US" dirty="0" smtClean="0"/>
              <a:t>Non- </a:t>
            </a:r>
            <a:r>
              <a:rPr lang="en-US" dirty="0"/>
              <a:t>Resident Taxpayers (foreigners) would be required to file </a:t>
            </a:r>
            <a:r>
              <a:rPr lang="en-US" b="1" dirty="0"/>
              <a:t>GSTR-5</a:t>
            </a:r>
            <a:r>
              <a:rPr lang="en-US" dirty="0"/>
              <a:t> return for the period for which they have obtained registration within a period of seven days after the date of expiry of registration. In case registration period is for more than one month, monthly return(s) would be filed and thereafter return for remaining period would be filed within a period of seven days as stated earlier. For these taxpayers the registration format to be used will be the same as that for UN Bodies/Embassies </a:t>
            </a:r>
          </a:p>
        </p:txBody>
      </p:sp>
    </p:spTree>
    <p:extLst>
      <p:ext uri="{BB962C8B-B14F-4D97-AF65-F5344CB8AC3E}">
        <p14:creationId xmlns="" xmlns:p14="http://schemas.microsoft.com/office/powerpoint/2010/main" val="1555085193"/>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74</TotalTime>
  <Words>2982</Words>
  <Application>Microsoft Macintosh PowerPoint</Application>
  <PresentationFormat>Custom</PresentationFormat>
  <Paragraphs>173</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Wisp</vt:lpstr>
      <vt:lpstr>Draft Report on Returns under GST, Oct 2015</vt:lpstr>
      <vt:lpstr>Introduction</vt:lpstr>
      <vt:lpstr>Who needs to file Return in GST regime ?</vt:lpstr>
      <vt:lpstr>Salient Features of GST Returns</vt:lpstr>
      <vt:lpstr>Types of GST Returns</vt:lpstr>
      <vt:lpstr>Slide 6</vt:lpstr>
      <vt:lpstr>Normal/ Regular Tax Payers</vt:lpstr>
      <vt:lpstr>Compounding Tax Payers</vt:lpstr>
      <vt:lpstr>Casual/ Non - Resident Taxpayers</vt:lpstr>
      <vt:lpstr>Key components of GSTR-1 (Outward supplies by Tax payers)</vt:lpstr>
      <vt:lpstr>Contd..</vt:lpstr>
      <vt:lpstr>Key components of GSTR-2 (Inward Supplies)</vt:lpstr>
      <vt:lpstr>Key components of GSTR-3</vt:lpstr>
      <vt:lpstr>Annual Return (GSTR-8) </vt:lpstr>
      <vt:lpstr>Steps for return filing </vt:lpstr>
      <vt:lpstr>Invoice related Information</vt:lpstr>
      <vt:lpstr>Filing of tax returns </vt:lpstr>
      <vt:lpstr>Revision of return</vt:lpstr>
      <vt:lpstr>Short filing of return</vt:lpstr>
      <vt:lpstr>Processing of return</vt:lpstr>
      <vt:lpstr>Anomalies/ difficulties/suggestions in regard to the draft report</vt:lpstr>
      <vt:lpstr>Contd..</vt:lpstr>
      <vt:lpstr>Slide 23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Draft Report on Returns under GST, Oct 2015</dc:title>
  <dc:creator>Rahul'z</dc:creator>
  <cp:lastModifiedBy>HP</cp:lastModifiedBy>
  <cp:revision>14</cp:revision>
  <dcterms:created xsi:type="dcterms:W3CDTF">2015-11-02T17:09:07Z</dcterms:created>
  <dcterms:modified xsi:type="dcterms:W3CDTF">2015-11-03T06:32:24Z</dcterms:modified>
</cp:coreProperties>
</file>