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7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7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7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notesMasterIdLst>
    <p:notesMasterId r:id="rId76"/>
  </p:notesMasterIdLst>
  <p:sldIdLst>
    <p:sldId id="256" r:id="rId2"/>
    <p:sldId id="356" r:id="rId3"/>
    <p:sldId id="357" r:id="rId4"/>
    <p:sldId id="257" r:id="rId5"/>
    <p:sldId id="258" r:id="rId6"/>
    <p:sldId id="259" r:id="rId7"/>
    <p:sldId id="260" r:id="rId8"/>
    <p:sldId id="261" r:id="rId9"/>
    <p:sldId id="262" r:id="rId10"/>
    <p:sldId id="263" r:id="rId11"/>
    <p:sldId id="271" r:id="rId12"/>
    <p:sldId id="272" r:id="rId13"/>
    <p:sldId id="270" r:id="rId14"/>
    <p:sldId id="264" r:id="rId15"/>
    <p:sldId id="265" r:id="rId16"/>
    <p:sldId id="266" r:id="rId17"/>
    <p:sldId id="273" r:id="rId18"/>
    <p:sldId id="267" r:id="rId19"/>
    <p:sldId id="274" r:id="rId20"/>
    <p:sldId id="275" r:id="rId21"/>
    <p:sldId id="276" r:id="rId22"/>
    <p:sldId id="277" r:id="rId23"/>
    <p:sldId id="278" r:id="rId24"/>
    <p:sldId id="334" r:id="rId25"/>
    <p:sldId id="335" r:id="rId26"/>
    <p:sldId id="336" r:id="rId27"/>
    <p:sldId id="279" r:id="rId28"/>
    <p:sldId id="290" r:id="rId29"/>
    <p:sldId id="291" r:id="rId30"/>
    <p:sldId id="326" r:id="rId31"/>
    <p:sldId id="327" r:id="rId32"/>
    <p:sldId id="328" r:id="rId33"/>
    <p:sldId id="329" r:id="rId34"/>
    <p:sldId id="281" r:id="rId35"/>
    <p:sldId id="284" r:id="rId36"/>
    <p:sldId id="285" r:id="rId37"/>
    <p:sldId id="287" r:id="rId38"/>
    <p:sldId id="337" r:id="rId39"/>
    <p:sldId id="288" r:id="rId40"/>
    <p:sldId id="325" r:id="rId41"/>
    <p:sldId id="330" r:id="rId42"/>
    <p:sldId id="331" r:id="rId43"/>
    <p:sldId id="339" r:id="rId44"/>
    <p:sldId id="295" r:id="rId45"/>
    <p:sldId id="340" r:id="rId46"/>
    <p:sldId id="341" r:id="rId47"/>
    <p:sldId id="342" r:id="rId48"/>
    <p:sldId id="343" r:id="rId49"/>
    <p:sldId id="299" r:id="rId50"/>
    <p:sldId id="300" r:id="rId51"/>
    <p:sldId id="301" r:id="rId52"/>
    <p:sldId id="302" r:id="rId53"/>
    <p:sldId id="303" r:id="rId54"/>
    <p:sldId id="344" r:id="rId55"/>
    <p:sldId id="345" r:id="rId56"/>
    <p:sldId id="346" r:id="rId57"/>
    <p:sldId id="307" r:id="rId58"/>
    <p:sldId id="347" r:id="rId59"/>
    <p:sldId id="348" r:id="rId60"/>
    <p:sldId id="310" r:id="rId61"/>
    <p:sldId id="332" r:id="rId62"/>
    <p:sldId id="350" r:id="rId63"/>
    <p:sldId id="312" r:id="rId64"/>
    <p:sldId id="353" r:id="rId65"/>
    <p:sldId id="351" r:id="rId66"/>
    <p:sldId id="354" r:id="rId67"/>
    <p:sldId id="355" r:id="rId68"/>
    <p:sldId id="352" r:id="rId69"/>
    <p:sldId id="313" r:id="rId70"/>
    <p:sldId id="314" r:id="rId71"/>
    <p:sldId id="315" r:id="rId72"/>
    <p:sldId id="316" r:id="rId73"/>
    <p:sldId id="317" r:id="rId74"/>
    <p:sldId id="349" r:id="rId7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5620"/>
    <p:restoredTop sz="94660"/>
  </p:normalViewPr>
  <p:slideViewPr>
    <p:cSldViewPr>
      <p:cViewPr varScale="1">
        <p:scale>
          <a:sx n="65" d="100"/>
          <a:sy n="65" d="100"/>
        </p:scale>
        <p:origin x="-114" y="-27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notesMaster" Target="notesMasters/notesMaster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78DA7F7-CF5C-47B0-A041-5D7354CFD0A1}" type="datetimeFigureOut">
              <a:rPr lang="en-US" smtClean="0"/>
              <a:pPr/>
              <a:t>3/5/2016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20DAADC-89A2-43D3-BE9F-EFB376AEC933}"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le 28"/>
          <p:cNvSpPr>
            <a:spLocks noGrp="1"/>
          </p:cNvSpPr>
          <p:nvPr>
            <p:ph type="ctrTitle"/>
          </p:nvPr>
        </p:nvSpPr>
        <p:spPr>
          <a:xfrm>
            <a:off x="381000" y="4853411"/>
            <a:ext cx="8458200" cy="1222375"/>
          </a:xfrm>
        </p:spPr>
        <p:txBody>
          <a:bodyPr anchor="t"/>
          <a:lstStyle/>
          <a:p>
            <a:r>
              <a:rPr kumimoji="0" lang="en-US" smtClean="0"/>
              <a:t>Click to edit Master title style</a:t>
            </a:r>
            <a:endParaRPr kumimoji="0" lang="en-US"/>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16" name="Date Placeholder 15"/>
          <p:cNvSpPr>
            <a:spLocks noGrp="1"/>
          </p:cNvSpPr>
          <p:nvPr>
            <p:ph type="dt" sz="half" idx="10"/>
          </p:nvPr>
        </p:nvSpPr>
        <p:spPr/>
        <p:txBody>
          <a:bodyPr/>
          <a:lstStyle/>
          <a:p>
            <a:fld id="{B968B299-4BD4-43ED-A6C7-734988B4E9C6}" type="datetime1">
              <a:rPr lang="en-US" smtClean="0"/>
              <a:pPr/>
              <a:t>3/5/2016</a:t>
            </a:fld>
            <a:endParaRPr lang="en-US"/>
          </a:p>
        </p:txBody>
      </p:sp>
      <p:sp>
        <p:nvSpPr>
          <p:cNvPr id="2" name="Footer Placeholder 1"/>
          <p:cNvSpPr>
            <a:spLocks noGrp="1"/>
          </p:cNvSpPr>
          <p:nvPr>
            <p:ph type="ftr" sz="quarter" idx="11"/>
          </p:nvPr>
        </p:nvSpPr>
        <p:spPr/>
        <p:txBody>
          <a:bodyPr/>
          <a:lstStyle/>
          <a:p>
            <a:endParaRPr lang="en-US"/>
          </a:p>
        </p:txBody>
      </p:sp>
      <p:sp>
        <p:nvSpPr>
          <p:cNvPr id="15" name="Slide Number Placeholder 14"/>
          <p:cNvSpPr>
            <a:spLocks noGrp="1"/>
          </p:cNvSpPr>
          <p:nvPr>
            <p:ph type="sldNum" sz="quarter" idx="12"/>
          </p:nvPr>
        </p:nvSpPr>
        <p:spPr>
          <a:xfrm>
            <a:off x="8229600" y="6473952"/>
            <a:ext cx="758952" cy="246888"/>
          </a:xfrm>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8947051-5C4A-44F1-8437-00FF15C0A138}" type="datetime1">
              <a:rPr lang="en-US" smtClean="0"/>
              <a:pPr/>
              <a:t>3/5/2016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549276"/>
            <a:ext cx="62484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E5EEE05-A5F0-4873-AD67-3A7E1C4E4E2C}" type="datetime1">
              <a:rPr lang="en-US" smtClean="0"/>
              <a:pPr/>
              <a:t>3/5/2016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kumimoji="0" lang="en-US" smtClean="0"/>
              <a:t>Click to edit Master title style</a:t>
            </a:r>
            <a:endParaRPr kumimoji="0" lang="en-US"/>
          </a:p>
        </p:txBody>
      </p:sp>
      <p:sp>
        <p:nvSpPr>
          <p:cNvPr id="27" name="Content Placeholder 26"/>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F1DD8229-AAF7-4FAD-92B7-93A1E771E958}" type="datetime1">
              <a:rPr lang="en-US" smtClean="0"/>
              <a:pPr/>
              <a:t>3/5/2016</a:t>
            </a:fld>
            <a:endParaRPr lang="en-US"/>
          </a:p>
        </p:txBody>
      </p:sp>
      <p:sp>
        <p:nvSpPr>
          <p:cNvPr id="19" name="Footer Placeholder 18"/>
          <p:cNvSpPr>
            <a:spLocks noGrp="1"/>
          </p:cNvSpPr>
          <p:nvPr>
            <p:ph type="ftr" sz="quarter" idx="11"/>
          </p:nvPr>
        </p:nvSpPr>
        <p:spPr>
          <a:xfrm>
            <a:off x="3581400" y="76200"/>
            <a:ext cx="2895600" cy="288925"/>
          </a:xfrm>
        </p:spPr>
        <p:txBody>
          <a:bodyPr/>
          <a:lstStyle/>
          <a:p>
            <a:endParaRPr lang="en-US"/>
          </a:p>
        </p:txBody>
      </p:sp>
      <p:sp>
        <p:nvSpPr>
          <p:cNvPr id="16" name="Slide Number Placeholder 15"/>
          <p:cNvSpPr>
            <a:spLocks noGrp="1"/>
          </p:cNvSpPr>
          <p:nvPr>
            <p:ph type="sldNum" sz="quarter" idx="12"/>
          </p:nvPr>
        </p:nvSpPr>
        <p:spPr>
          <a:xfrm>
            <a:off x="8229600" y="6473952"/>
            <a:ext cx="758952" cy="246888"/>
          </a:xfrm>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9" name="Date Placeholder 18"/>
          <p:cNvSpPr>
            <a:spLocks noGrp="1"/>
          </p:cNvSpPr>
          <p:nvPr>
            <p:ph type="dt" sz="half" idx="10"/>
          </p:nvPr>
        </p:nvSpPr>
        <p:spPr/>
        <p:txBody>
          <a:bodyPr/>
          <a:lstStyle/>
          <a:p>
            <a:fld id="{E24022CB-F8EB-422D-8317-1C8C451200E5}" type="datetime1">
              <a:rPr lang="en-US" smtClean="0"/>
              <a:pPr/>
              <a:t>3/5/2016</a:t>
            </a:fld>
            <a:endParaRPr lang="en-US"/>
          </a:p>
        </p:txBody>
      </p:sp>
      <p:sp>
        <p:nvSpPr>
          <p:cNvPr id="11" name="Footer Placeholder 10"/>
          <p:cNvSpPr>
            <a:spLocks noGrp="1"/>
          </p:cNvSpPr>
          <p:nvPr>
            <p:ph type="ftr" sz="quarter" idx="11"/>
          </p:nvPr>
        </p:nvSpPr>
        <p:spPr/>
        <p:txBody>
          <a:bodyPr/>
          <a:lstStyle/>
          <a:p>
            <a:endParaRPr lang="en-US"/>
          </a:p>
        </p:txBody>
      </p:sp>
      <p:sp>
        <p:nvSpPr>
          <p:cNvPr id="16" name="Slide Number Placeholder 15"/>
          <p:cNvSpPr>
            <a:spLocks noGrp="1"/>
          </p:cNvSpPr>
          <p:nvPr>
            <p:ph type="sldNum" sz="quarter" idx="12"/>
          </p:nvPr>
        </p:nvSpPr>
        <p:spPr/>
        <p:txBody>
          <a:bodyPr/>
          <a:lstStyle/>
          <a:p>
            <a:fld id="{B6F15528-21DE-4FAA-801E-634DDDAF4B2B}" type="slidenum">
              <a:rPr lang="en-US" smtClean="0"/>
              <a:pPr/>
              <a:t>‹#›</a:t>
            </a:fld>
            <a:endParaRPr lang="en-US"/>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0"/>
          </p:nvPr>
        </p:nvSpPr>
        <p:spPr/>
        <p:txBody>
          <a:bodyPr/>
          <a:lstStyle/>
          <a:p>
            <a:fld id="{63614D75-864C-4C57-90EC-7ED83EE8AB7B}" type="datetime1">
              <a:rPr lang="en-US" smtClean="0"/>
              <a:pPr/>
              <a:t>3/5/2016</a:t>
            </a:fld>
            <a:endParaRPr lang="en-US"/>
          </a:p>
        </p:txBody>
      </p:sp>
      <p:sp>
        <p:nvSpPr>
          <p:cNvPr id="10" name="Footer Placeholder 9"/>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304800" y="5410200"/>
            <a:ext cx="8610600" cy="882650"/>
          </a:xfrm>
        </p:spPr>
        <p:txBody>
          <a:bodyPr anchor="ctr"/>
          <a:lstStyle>
            <a:lvl1pPr>
              <a:defRPr/>
            </a:lvl1pPr>
          </a:lstStyle>
          <a:p>
            <a:r>
              <a:rPr kumimoji="0" lang="en-US" smtClean="0"/>
              <a:t>Click to edit Master title style</a:t>
            </a:r>
            <a:endParaRPr kumimoji="0" lang="en-US"/>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0"/>
          </p:nvPr>
        </p:nvSpPr>
        <p:spPr/>
        <p:txBody>
          <a:bodyPr/>
          <a:lstStyle/>
          <a:p>
            <a:fld id="{8FE8E6E6-1D5B-441A-BA26-674CE423AB13}" type="datetime1">
              <a:rPr lang="en-US" smtClean="0"/>
              <a:pPr/>
              <a:t>3/5/2016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229600" y="6477000"/>
            <a:ext cx="762000" cy="246888"/>
          </a:xfrm>
        </p:spPr>
        <p:txBody>
          <a:bodyPr/>
          <a:lstStyle/>
          <a:p>
            <a:fld id="{B6F15528-21DE-4FAA-801E-634DDDAF4B2B}" type="slidenum">
              <a:rPr lang="en-US" smtClean="0"/>
              <a:pPr/>
              <a:t>‹#›</a:t>
            </a:fld>
            <a:endParaRPr lang="en-US"/>
          </a:p>
        </p:txBody>
      </p:sp>
      <p:sp>
        <p:nvSpPr>
          <p:cNvPr id="11" name="Straight Connector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DA90DDEA-3CBD-4BC4-9C9D-8A26C878C7BA}" type="datetime1">
              <a:rPr lang="en-US" smtClean="0"/>
              <a:pPr/>
              <a:t>3/5/2016</a:t>
            </a:fld>
            <a:endParaRPr lang="en-US"/>
          </a:p>
        </p:txBody>
      </p:sp>
      <p:sp>
        <p:nvSpPr>
          <p:cNvPr id="21" name="Footer Placeholder 20"/>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4FC7B504-E14A-484E-8416-B21474843A0C}" type="datetime1">
              <a:rPr lang="en-US" smtClean="0"/>
              <a:pPr/>
              <a:t>3/5/2016</a:t>
            </a:fld>
            <a:endParaRPr lang="en-US"/>
          </a:p>
        </p:txBody>
      </p:sp>
      <p:sp>
        <p:nvSpPr>
          <p:cNvPr id="24" name="Footer Placeholder 23"/>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title"/>
          </p:nvPr>
        </p:nvSpPr>
        <p:spPr>
          <a:xfrm>
            <a:off x="457200" y="5486400"/>
            <a:ext cx="8458200" cy="520700"/>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853D301F-62C0-4CA9-ABD8-0708F5B24508}" type="datetime1">
              <a:rPr lang="en-US" smtClean="0"/>
              <a:pPr/>
              <a:t>3/5/2016</a:t>
            </a:fld>
            <a:endParaRPr lang="en-US"/>
          </a:p>
        </p:txBody>
      </p:sp>
      <p:sp>
        <p:nvSpPr>
          <p:cNvPr id="29" name="Footer Placeholder 28"/>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smtClean="0"/>
              <a:t>Click icon to add picture</a:t>
            </a:r>
            <a:endParaRPr kumimoji="0" lang="en-US" dirty="0"/>
          </a:p>
        </p:txBody>
      </p:sp>
      <p:sp>
        <p:nvSpPr>
          <p:cNvPr id="7" name="Date Placeholder 6"/>
          <p:cNvSpPr>
            <a:spLocks noGrp="1"/>
          </p:cNvSpPr>
          <p:nvPr>
            <p:ph type="dt" sz="half" idx="10"/>
          </p:nvPr>
        </p:nvSpPr>
        <p:spPr/>
        <p:txBody>
          <a:bodyPr/>
          <a:lstStyle/>
          <a:p>
            <a:fld id="{50EBA0CA-1E44-457D-B616-EACEFE16012E}" type="datetime1">
              <a:rPr lang="en-US" smtClean="0"/>
              <a:pPr/>
              <a:t>3/5/2016</a:t>
            </a:fld>
            <a:endParaRPr lang="en-US"/>
          </a:p>
        </p:txBody>
      </p:sp>
      <p:sp>
        <p:nvSpPr>
          <p:cNvPr id="5" name="Footer Placeholder 4"/>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B6F15528-21DE-4FAA-801E-634DDDAF4B2B}" type="slidenum">
              <a:rPr lang="en-US" smtClean="0"/>
              <a:pPr/>
              <a:t>‹#›</a:t>
            </a:fld>
            <a:endParaRPr lang="en-US"/>
          </a:p>
        </p:txBody>
      </p:sp>
      <p:sp>
        <p:nvSpPr>
          <p:cNvPr id="17" name="Title 16"/>
          <p:cNvSpPr>
            <a:spLocks noGrp="1"/>
          </p:cNvSpPr>
          <p:nvPr>
            <p:ph type="title"/>
          </p:nvPr>
        </p:nvSpPr>
        <p:spPr>
          <a:xfrm>
            <a:off x="381000" y="4993760"/>
            <a:ext cx="5867400" cy="522288"/>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Text Placeholder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1" name="Date Placeholder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97E4B026-361D-43E9-9F8E-45E08EDB69B6}" type="datetime1">
              <a:rPr lang="en-US" smtClean="0"/>
              <a:pPr/>
              <a:t>3/5/2016</a:t>
            </a:fld>
            <a:endParaRPr lang="en-US"/>
          </a:p>
        </p:txBody>
      </p:sp>
      <p:sp>
        <p:nvSpPr>
          <p:cNvPr id="28" name="Footer Placeholder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n-US"/>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B6F15528-21DE-4FAA-801E-634DDDAF4B2B}" type="slidenum">
              <a:rPr lang="en-US" smtClean="0"/>
              <a:pPr/>
              <a:t>‹#›</a:t>
            </a:fld>
            <a:endParaRPr lang="en-US"/>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kumimoji="0" lang="en-US" smtClean="0"/>
              <a:t>Click to edit Master title style</a:t>
            </a:r>
            <a:endParaRPr kumimoji="0" lang="en-US"/>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en.wikipedia.org/wiki/Finance_Minister_of_India" TargetMode="External"/><Relationship Id="rId2" Type="http://schemas.openxmlformats.org/officeDocument/2006/relationships/hyperlink" Target="https://en.wikipedia.org/wiki/Constitution_of_India" TargetMode="External"/><Relationship Id="rId1" Type="http://schemas.openxmlformats.org/officeDocument/2006/relationships/slideLayout" Target="../slideLayouts/slideLayout2.xml"/><Relationship Id="rId5" Type="http://schemas.openxmlformats.org/officeDocument/2006/relationships/hyperlink" Target="https://en.wikipedia.org/wiki/Financial_year" TargetMode="External"/><Relationship Id="rId4" Type="http://schemas.openxmlformats.org/officeDocument/2006/relationships/hyperlink" Target="https://en.wikipedia.org/wiki/Parliament_of_India"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en.wikipedia.org/wiki/R._K._Shanmukham_Chetty" TargetMode="External"/><Relationship Id="rId2" Type="http://schemas.openxmlformats.org/officeDocument/2006/relationships/hyperlink" Target="https://en.wikipedia.org/wiki/India" TargetMode="Externa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1905000"/>
            <a:ext cx="8458200" cy="1222375"/>
          </a:xfrm>
        </p:spPr>
        <p:txBody>
          <a:bodyPr>
            <a:normAutofit/>
          </a:bodyPr>
          <a:lstStyle/>
          <a:p>
            <a:r>
              <a:rPr lang="en-IN" dirty="0" smtClean="0"/>
              <a:t>Union Budget of India- 2016	</a:t>
            </a:r>
            <a:endParaRPr lang="en-US" dirty="0"/>
          </a:p>
        </p:txBody>
      </p:sp>
      <p:sp>
        <p:nvSpPr>
          <p:cNvPr id="3" name="Subtitle 2"/>
          <p:cNvSpPr>
            <a:spLocks noGrp="1"/>
          </p:cNvSpPr>
          <p:nvPr>
            <p:ph type="subTitle" idx="1"/>
          </p:nvPr>
        </p:nvSpPr>
        <p:spPr>
          <a:xfrm>
            <a:off x="685800" y="5638800"/>
            <a:ext cx="8458200" cy="914400"/>
          </a:xfrm>
        </p:spPr>
        <p:txBody>
          <a:bodyPr>
            <a:normAutofit/>
          </a:bodyPr>
          <a:lstStyle/>
          <a:p>
            <a:endParaRPr lang="en-IN" dirty="0" smtClean="0"/>
          </a:p>
          <a:p>
            <a:r>
              <a:rPr lang="en-IN" dirty="0" smtClean="0"/>
              <a:t>By CA Nilay N. Sanghavi</a:t>
            </a:r>
          </a:p>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1</a:t>
            </a:fld>
            <a:endParaRPr lang="en-US"/>
          </a:p>
        </p:txBody>
      </p:sp>
    </p:spTree>
  </p:cSld>
  <p:clrMapOvr>
    <a:masterClrMapping/>
  </p:clrMapOvr>
  <p:transition spd="med"/>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part b : </a:t>
            </a:r>
            <a:r>
              <a:rPr lang="en-US" dirty="0" smtClean="0"/>
              <a:t>Taxation proposals</a:t>
            </a:r>
            <a:endParaRPr lang="en-US" dirty="0"/>
          </a:p>
        </p:txBody>
      </p:sp>
      <p:sp>
        <p:nvSpPr>
          <p:cNvPr id="3" name="Content Placeholder 2"/>
          <p:cNvSpPr>
            <a:spLocks noGrp="1"/>
          </p:cNvSpPr>
          <p:nvPr>
            <p:ph idx="1"/>
          </p:nvPr>
        </p:nvSpPr>
        <p:spPr/>
        <p:txBody>
          <a:bodyPr>
            <a:normAutofit/>
          </a:bodyPr>
          <a:lstStyle/>
          <a:p>
            <a:r>
              <a:rPr lang="en-US" dirty="0" smtClean="0"/>
              <a:t>Read with </a:t>
            </a:r>
            <a:r>
              <a:rPr lang="en-US" i="1" dirty="0" smtClean="0">
                <a:solidFill>
                  <a:srgbClr val="FF0000"/>
                </a:solidFill>
              </a:rPr>
              <a:t>Finance Act</a:t>
            </a:r>
            <a:r>
              <a:rPr lang="en-US" dirty="0" smtClean="0"/>
              <a:t>.</a:t>
            </a:r>
          </a:p>
          <a:p>
            <a:r>
              <a:rPr lang="en-IN" dirty="0" smtClean="0"/>
              <a:t>It contains </a:t>
            </a:r>
            <a:r>
              <a:rPr lang="en-IN" i="1" dirty="0" smtClean="0">
                <a:solidFill>
                  <a:srgbClr val="FF0000"/>
                </a:solidFill>
              </a:rPr>
              <a:t>Chapters ,</a:t>
            </a:r>
            <a:r>
              <a:rPr lang="en-IN" i="1" dirty="0" err="1" smtClean="0">
                <a:solidFill>
                  <a:srgbClr val="FF0000"/>
                </a:solidFill>
              </a:rPr>
              <a:t>Annexures</a:t>
            </a:r>
            <a:r>
              <a:rPr lang="en-IN" i="1" dirty="0" smtClean="0">
                <a:solidFill>
                  <a:srgbClr val="FF0000"/>
                </a:solidFill>
              </a:rPr>
              <a:t> , Clauses</a:t>
            </a:r>
            <a:r>
              <a:rPr lang="en-IN" dirty="0" smtClean="0"/>
              <a:t>.</a:t>
            </a:r>
          </a:p>
          <a:p>
            <a:r>
              <a:rPr lang="en-IN" dirty="0" smtClean="0"/>
              <a:t>It deals with </a:t>
            </a:r>
            <a:r>
              <a:rPr lang="en-IN" i="1" dirty="0" smtClean="0">
                <a:solidFill>
                  <a:srgbClr val="FF0000"/>
                </a:solidFill>
              </a:rPr>
              <a:t>Direct Taxes </a:t>
            </a:r>
            <a:r>
              <a:rPr lang="en-IN" dirty="0" smtClean="0"/>
              <a:t>as well as </a:t>
            </a:r>
            <a:r>
              <a:rPr lang="en-IN" i="1" dirty="0" smtClean="0">
                <a:solidFill>
                  <a:srgbClr val="FF0000"/>
                </a:solidFill>
              </a:rPr>
              <a:t>Indirect Taxes </a:t>
            </a:r>
            <a:r>
              <a:rPr lang="en-IN" dirty="0" smtClean="0"/>
              <a:t>such as Excise, Custom, Service Tax etc.</a:t>
            </a:r>
          </a:p>
          <a:p>
            <a:pPr fontAlgn="base"/>
            <a:r>
              <a:rPr lang="en-US" dirty="0" smtClean="0"/>
              <a:t>Deals with the </a:t>
            </a:r>
            <a:r>
              <a:rPr lang="en-US" i="1" dirty="0" smtClean="0">
                <a:solidFill>
                  <a:srgbClr val="FF0000"/>
                </a:solidFill>
              </a:rPr>
              <a:t>micro aspects </a:t>
            </a:r>
            <a:r>
              <a:rPr lang="en-US" dirty="0" smtClean="0"/>
              <a:t>of the economy.</a:t>
            </a:r>
          </a:p>
          <a:p>
            <a:r>
              <a:rPr lang="en-US" dirty="0" smtClean="0"/>
              <a:t>It  also covers amendments to other Acts such as RBI Act, FCRA, FEMA etc.</a:t>
            </a:r>
            <a:br>
              <a:rPr lang="en-US" dirty="0" smtClean="0"/>
            </a:b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10</a:t>
            </a:fld>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err="1" smtClean="0"/>
              <a:t>Anaylisis</a:t>
            </a:r>
            <a:r>
              <a:rPr lang="en-IN" dirty="0" smtClean="0"/>
              <a:t> of last fiscal year</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Growth of Economy accelerated to 7.6% in 2015-16.</a:t>
            </a:r>
          </a:p>
          <a:p>
            <a:r>
              <a:rPr lang="en-US" dirty="0" smtClean="0"/>
              <a:t>India hailed as a ‘bright spot’ by IMF amongst a slowing global economy.</a:t>
            </a:r>
          </a:p>
          <a:p>
            <a:r>
              <a:rPr lang="en-US" dirty="0" smtClean="0"/>
              <a:t>Robust growth achieved despite very unfavorable global economic conditions and two consecutive years shortfall in monsoon by 14%</a:t>
            </a:r>
          </a:p>
          <a:p>
            <a:r>
              <a:rPr lang="en-US" dirty="0" smtClean="0"/>
              <a:t>Foreign exchange reserves has touched to the highest ever level by around 350 billion US dollars.</a:t>
            </a:r>
          </a:p>
          <a:p>
            <a:r>
              <a:rPr lang="en-US" dirty="0" smtClean="0"/>
              <a:t>Despite increased devolution to States by more than 55% as a result of the planned expenditure is increased at Revised Estimate(RE) stage in  2015-16 – in contrast to earlier years.</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11</a:t>
            </a:fld>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CHALLENGES IN 2016-17</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Risks of further global slowdown and turbulence in world economy.</a:t>
            </a:r>
          </a:p>
          <a:p>
            <a:r>
              <a:rPr lang="en-US" dirty="0" smtClean="0"/>
              <a:t> Additional fiscal burden due to 7th Central Pay Commission recommendations and OROP.</a:t>
            </a:r>
          </a:p>
          <a:p>
            <a:r>
              <a:rPr lang="en-US" dirty="0" smtClean="0"/>
              <a:t>Ensuring macro-economic stability and prudent fiscal management.</a:t>
            </a:r>
          </a:p>
          <a:p>
            <a:r>
              <a:rPr lang="en-US" dirty="0" smtClean="0"/>
              <a:t>Boosting on domestic demand.</a:t>
            </a:r>
          </a:p>
          <a:p>
            <a:pPr algn="just"/>
            <a:r>
              <a:rPr lang="en-US" dirty="0" smtClean="0"/>
              <a:t>Huge stress in agriculture sector.</a:t>
            </a:r>
          </a:p>
          <a:p>
            <a:pPr algn="just"/>
            <a:r>
              <a:rPr lang="en-US" dirty="0" smtClean="0"/>
              <a:t>High level of NPAs in banking industry.</a:t>
            </a:r>
          </a:p>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12</a:t>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VISION of Budget 2016 – Transform </a:t>
            </a:r>
            <a:r>
              <a:rPr lang="en-US" b="1" dirty="0" err="1" smtClean="0"/>
              <a:t>india</a:t>
            </a:r>
            <a:endParaRPr lang="en-US" dirty="0"/>
          </a:p>
        </p:txBody>
      </p:sp>
      <p:sp>
        <p:nvSpPr>
          <p:cNvPr id="3" name="Content Placeholder 2"/>
          <p:cNvSpPr>
            <a:spLocks noGrp="1"/>
          </p:cNvSpPr>
          <p:nvPr>
            <p:ph idx="1"/>
          </p:nvPr>
        </p:nvSpPr>
        <p:spPr/>
        <p:txBody>
          <a:bodyPr>
            <a:normAutofit fontScale="85000" lnSpcReduction="20000"/>
          </a:bodyPr>
          <a:lstStyle/>
          <a:p>
            <a:r>
              <a:rPr lang="en-IN" dirty="0" smtClean="0"/>
              <a:t>Nine Pillars of Transform India –</a:t>
            </a:r>
          </a:p>
          <a:p>
            <a:pPr marL="514350" indent="-514350">
              <a:buAutoNum type="arabicPeriod"/>
            </a:pPr>
            <a:r>
              <a:rPr lang="en-US" dirty="0" smtClean="0"/>
              <a:t>Agriculture and Farmers’ Welfare.</a:t>
            </a:r>
          </a:p>
          <a:p>
            <a:pPr marL="514350" indent="-514350">
              <a:buAutoNum type="arabicPeriod"/>
            </a:pPr>
            <a:r>
              <a:rPr lang="en-US" dirty="0" smtClean="0"/>
              <a:t>Rural Sector.</a:t>
            </a:r>
          </a:p>
          <a:p>
            <a:pPr marL="514350" indent="-514350">
              <a:buAutoNum type="arabicPeriod"/>
            </a:pPr>
            <a:r>
              <a:rPr lang="en-US" dirty="0" smtClean="0"/>
              <a:t>Social Sector including Healthcare.</a:t>
            </a:r>
          </a:p>
          <a:p>
            <a:pPr marL="514350" indent="-514350">
              <a:buAutoNum type="arabicPeriod"/>
            </a:pPr>
            <a:r>
              <a:rPr lang="en-US" dirty="0" smtClean="0"/>
              <a:t>Education, Skills and Job Creation.</a:t>
            </a:r>
          </a:p>
          <a:p>
            <a:pPr marL="514350" indent="-514350">
              <a:buAutoNum type="arabicPeriod"/>
            </a:pPr>
            <a:r>
              <a:rPr lang="en-US" dirty="0" smtClean="0"/>
              <a:t>Infrastructure and Investment.</a:t>
            </a:r>
          </a:p>
          <a:p>
            <a:pPr marL="514350" indent="-514350">
              <a:buAutoNum type="arabicPeriod"/>
            </a:pPr>
            <a:r>
              <a:rPr lang="en-US" dirty="0" smtClean="0"/>
              <a:t>Financial Sector Reforms.</a:t>
            </a:r>
          </a:p>
          <a:p>
            <a:pPr marL="514350" indent="-514350">
              <a:buAutoNum type="arabicPeriod"/>
            </a:pPr>
            <a:r>
              <a:rPr lang="en-US" dirty="0" smtClean="0"/>
              <a:t>Governance and Ease of Doing Business.</a:t>
            </a:r>
          </a:p>
          <a:p>
            <a:pPr marL="514350" indent="-514350">
              <a:buAutoNum type="arabicPeriod"/>
            </a:pPr>
            <a:r>
              <a:rPr lang="en-US" dirty="0" smtClean="0"/>
              <a:t>Fiscal Discipline.</a:t>
            </a:r>
          </a:p>
          <a:p>
            <a:pPr marL="514350" indent="-514350">
              <a:buAutoNum type="arabicPeriod"/>
            </a:pPr>
            <a:r>
              <a:rPr lang="en-US" dirty="0" smtClean="0"/>
              <a:t>Tax Reforms.</a:t>
            </a:r>
          </a:p>
          <a:p>
            <a:pPr marL="514350" indent="-514350">
              <a:buAutoNum type="arabicPeriod"/>
            </a:pPr>
            <a:endParaRPr lang="en-US" dirty="0" smtClean="0"/>
          </a:p>
        </p:txBody>
      </p:sp>
      <p:sp>
        <p:nvSpPr>
          <p:cNvPr id="4" name="Slide Number Placeholder 3"/>
          <p:cNvSpPr>
            <a:spLocks noGrp="1"/>
          </p:cNvSpPr>
          <p:nvPr>
            <p:ph type="sldNum" sz="quarter" idx="12"/>
          </p:nvPr>
        </p:nvSpPr>
        <p:spPr/>
        <p:txBody>
          <a:bodyPr/>
          <a:lstStyle/>
          <a:p>
            <a:fld id="{B6F15528-21DE-4FAA-801E-634DDDAF4B2B}" type="slidenum">
              <a:rPr lang="en-US" smtClean="0"/>
              <a:pPr/>
              <a:t>13</a:t>
            </a:fld>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AGRICULTURE AND FARMERS’ WELFARE</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Allocation for Agriculture and Farmers’ welfare is Rs.35,984 crore</a:t>
            </a:r>
          </a:p>
          <a:p>
            <a:r>
              <a:rPr lang="en-IN" dirty="0" smtClean="0"/>
              <a:t>Under </a:t>
            </a:r>
            <a:r>
              <a:rPr lang="sv-SE" dirty="0" smtClean="0"/>
              <a:t>‘Pradhan Mantri Krishi Sinchai Yojana’ </a:t>
            </a:r>
            <a:r>
              <a:rPr lang="en-US" dirty="0" smtClean="0"/>
              <a:t>28.5 lakh hectares will be brought under irrigation over a period of 5 years.</a:t>
            </a:r>
          </a:p>
          <a:p>
            <a:r>
              <a:rPr lang="en-US" dirty="0" smtClean="0"/>
              <a:t>Long Term Irrigation Fund will be created in NABARD with an initial corpus of about 20,000 crore.</a:t>
            </a:r>
          </a:p>
          <a:p>
            <a:r>
              <a:rPr lang="en-US" dirty="0" smtClean="0"/>
              <a:t>2,000 model retail outlets of Fertilizer companies will be provided with soil and seed testing facilities.</a:t>
            </a:r>
          </a:p>
          <a:p>
            <a:r>
              <a:rPr lang="it-IT" dirty="0" smtClean="0"/>
              <a:t>Allocation under Prime Minister Fasal Bima Yojana ` 5,500 crore.</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14</a:t>
            </a:fld>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RURAL SECTOR</a:t>
            </a:r>
            <a:endParaRPr lang="en-US" dirty="0"/>
          </a:p>
        </p:txBody>
      </p:sp>
      <p:sp>
        <p:nvSpPr>
          <p:cNvPr id="3" name="Content Placeholder 2"/>
          <p:cNvSpPr>
            <a:spLocks noGrp="1"/>
          </p:cNvSpPr>
          <p:nvPr>
            <p:ph idx="1"/>
          </p:nvPr>
        </p:nvSpPr>
        <p:spPr/>
        <p:txBody>
          <a:bodyPr>
            <a:normAutofit lnSpcReduction="10000"/>
          </a:bodyPr>
          <a:lstStyle/>
          <a:p>
            <a:r>
              <a:rPr lang="en-US" dirty="0" smtClean="0"/>
              <a:t>Allocation for rural sector – Rs.87,765 crore.</a:t>
            </a:r>
          </a:p>
          <a:p>
            <a:r>
              <a:rPr lang="en-US" dirty="0" smtClean="0"/>
              <a:t>A sum of Rs.38,500 crore an all time high amount is allocated for MGNREGS.</a:t>
            </a:r>
          </a:p>
          <a:p>
            <a:r>
              <a:rPr lang="en-US" dirty="0" smtClean="0"/>
              <a:t>100% village electrification by 1st May, 2018.</a:t>
            </a:r>
          </a:p>
          <a:p>
            <a:r>
              <a:rPr lang="en-US" dirty="0" smtClean="0"/>
              <a:t>New scheme </a:t>
            </a:r>
            <a:r>
              <a:rPr lang="en-US" i="1" dirty="0" smtClean="0">
                <a:solidFill>
                  <a:srgbClr val="FF0000"/>
                </a:solidFill>
              </a:rPr>
              <a:t>Rashtriya Gram Swaraj Abhiyan </a:t>
            </a:r>
            <a:r>
              <a:rPr lang="en-US" i="1" dirty="0" smtClean="0"/>
              <a:t>proposed with allocation </a:t>
            </a:r>
            <a:r>
              <a:rPr lang="en-US" dirty="0" smtClean="0"/>
              <a:t>of Rs.655 crore.</a:t>
            </a:r>
          </a:p>
          <a:p>
            <a:r>
              <a:rPr lang="en-US" dirty="0" smtClean="0"/>
              <a:t>Every block under drought and rural distress will be taken up as an intensive Block under the </a:t>
            </a:r>
            <a:r>
              <a:rPr lang="en-US" i="1" dirty="0" smtClean="0"/>
              <a:t>Deen Dayal Antyodaya Mission.</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15</a:t>
            </a:fld>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SOCIAL SECTOR INCLUDING HEALTH CARE</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Allocation for social sector including education and health care –Rs.1,51,581 crore.</a:t>
            </a:r>
          </a:p>
          <a:p>
            <a:r>
              <a:rPr lang="en-US" dirty="0" smtClean="0"/>
              <a:t>Rs.2,000 crore allocated for initial cost of providing LPG connections to BPL families.</a:t>
            </a:r>
          </a:p>
          <a:p>
            <a:r>
              <a:rPr lang="en-US" i="1" dirty="0" smtClean="0">
                <a:solidFill>
                  <a:srgbClr val="FF0000"/>
                </a:solidFill>
              </a:rPr>
              <a:t>New health protection scheme </a:t>
            </a:r>
            <a:r>
              <a:rPr lang="en-US" dirty="0" smtClean="0"/>
              <a:t>will provide health cover up to Rs.1 lakh per family and Rs.1.3 lakhs per senior citizen.</a:t>
            </a:r>
          </a:p>
          <a:p>
            <a:r>
              <a:rPr lang="en-US" dirty="0" smtClean="0"/>
              <a:t>‘</a:t>
            </a:r>
            <a:r>
              <a:rPr lang="en-US" i="1" dirty="0" smtClean="0">
                <a:solidFill>
                  <a:srgbClr val="FF0000"/>
                </a:solidFill>
              </a:rPr>
              <a:t>National Dialysis Services Programme</a:t>
            </a:r>
            <a:r>
              <a:rPr lang="en-US" i="1" dirty="0" smtClean="0"/>
              <a:t>’ to be started under National </a:t>
            </a:r>
            <a:r>
              <a:rPr lang="en-US" dirty="0" smtClean="0"/>
              <a:t>Health Mission through PPP mode.</a:t>
            </a:r>
          </a:p>
          <a:p>
            <a:r>
              <a:rPr lang="en-US" dirty="0" smtClean="0"/>
              <a:t>National Scheduled Caste and Scheduled Tribe Hub to be set up in partnership with industry associations.</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16</a:t>
            </a:fld>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EDUCATION, SKILLS AND JOB CREATION</a:t>
            </a:r>
            <a:endParaRPr lang="en-US" dirty="0"/>
          </a:p>
        </p:txBody>
      </p:sp>
      <p:sp>
        <p:nvSpPr>
          <p:cNvPr id="3" name="Content Placeholder 2"/>
          <p:cNvSpPr>
            <a:spLocks noGrp="1"/>
          </p:cNvSpPr>
          <p:nvPr>
            <p:ph idx="1"/>
          </p:nvPr>
        </p:nvSpPr>
        <p:spPr/>
        <p:txBody>
          <a:bodyPr/>
          <a:lstStyle/>
          <a:p>
            <a:r>
              <a:rPr lang="en-US" dirty="0" smtClean="0"/>
              <a:t>62 new </a:t>
            </a:r>
            <a:r>
              <a:rPr lang="en-US" i="1" dirty="0" smtClean="0">
                <a:solidFill>
                  <a:srgbClr val="FF0000"/>
                </a:solidFill>
              </a:rPr>
              <a:t>Navodaya Vidyalayas </a:t>
            </a:r>
            <a:r>
              <a:rPr lang="en-US" i="1" dirty="0" smtClean="0"/>
              <a:t>will be opened.</a:t>
            </a:r>
          </a:p>
          <a:p>
            <a:r>
              <a:rPr lang="en-US" dirty="0" smtClean="0"/>
              <a:t>Under ‘</a:t>
            </a:r>
            <a:r>
              <a:rPr lang="en-US" i="1" dirty="0" smtClean="0">
                <a:solidFill>
                  <a:srgbClr val="FF0000"/>
                </a:solidFill>
              </a:rPr>
              <a:t>Sarva </a:t>
            </a:r>
            <a:r>
              <a:rPr lang="en-US" i="1" dirty="0" err="1" smtClean="0">
                <a:solidFill>
                  <a:srgbClr val="FF0000"/>
                </a:solidFill>
              </a:rPr>
              <a:t>Shiksha</a:t>
            </a:r>
            <a:r>
              <a:rPr lang="en-US" i="1" dirty="0" smtClean="0">
                <a:solidFill>
                  <a:srgbClr val="FF0000"/>
                </a:solidFill>
              </a:rPr>
              <a:t> Abhiyan</a:t>
            </a:r>
            <a:r>
              <a:rPr lang="en-US" i="1" dirty="0" smtClean="0"/>
              <a:t>’ </a:t>
            </a:r>
            <a:r>
              <a:rPr lang="en-US" dirty="0" smtClean="0"/>
              <a:t>Ten public and ten private institutions to emerge as world-class Teaching and Research Institutions.</a:t>
            </a:r>
          </a:p>
          <a:p>
            <a:r>
              <a:rPr lang="en-US" dirty="0" smtClean="0"/>
              <a:t>Digital Depository for School Leaving Certificates, College </a:t>
            </a:r>
            <a:r>
              <a:rPr lang="en-US" dirty="0" err="1" smtClean="0"/>
              <a:t>Degrees,Academic</a:t>
            </a:r>
            <a:r>
              <a:rPr lang="en-US" dirty="0" smtClean="0"/>
              <a:t> Awards and Mark sheets to be set-up</a:t>
            </a:r>
            <a:endParaRPr lang="en-US" dirty="0"/>
          </a:p>
        </p:txBody>
      </p:sp>
      <p:pic>
        <p:nvPicPr>
          <p:cNvPr id="1026" name="Picture 2"/>
          <p:cNvPicPr>
            <a:picLocks noChangeAspect="1" noChangeArrowheads="1"/>
          </p:cNvPicPr>
          <p:nvPr/>
        </p:nvPicPr>
        <p:blipFill>
          <a:blip r:embed="rId2" cstate="print"/>
          <a:srcRect/>
          <a:stretch>
            <a:fillRect/>
          </a:stretch>
        </p:blipFill>
        <p:spPr bwMode="auto">
          <a:xfrm>
            <a:off x="6206067" y="4953000"/>
            <a:ext cx="2328333" cy="1676400"/>
          </a:xfrm>
          <a:prstGeom prst="rect">
            <a:avLst/>
          </a:prstGeom>
          <a:noFill/>
          <a:ln w="9525">
            <a:noFill/>
            <a:miter lim="800000"/>
            <a:headEnd/>
            <a:tailEnd/>
          </a:ln>
        </p:spPr>
      </p:pic>
      <p:sp>
        <p:nvSpPr>
          <p:cNvPr id="5" name="Slide Number Placeholder 4"/>
          <p:cNvSpPr>
            <a:spLocks noGrp="1"/>
          </p:cNvSpPr>
          <p:nvPr>
            <p:ph type="sldNum" sz="quarter" idx="12"/>
          </p:nvPr>
        </p:nvSpPr>
        <p:spPr/>
        <p:txBody>
          <a:bodyPr/>
          <a:lstStyle/>
          <a:p>
            <a:fld id="{B6F15528-21DE-4FAA-801E-634DDDAF4B2B}" type="slidenum">
              <a:rPr lang="en-US" smtClean="0"/>
              <a:pPr/>
              <a:t>17</a:t>
            </a:fld>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SKILL DEVELOPMENT</a:t>
            </a:r>
            <a:endParaRPr lang="en-US" dirty="0"/>
          </a:p>
        </p:txBody>
      </p:sp>
      <p:sp>
        <p:nvSpPr>
          <p:cNvPr id="3" name="Content Placeholder 2"/>
          <p:cNvSpPr>
            <a:spLocks noGrp="1"/>
          </p:cNvSpPr>
          <p:nvPr>
            <p:ph idx="1"/>
          </p:nvPr>
        </p:nvSpPr>
        <p:spPr/>
        <p:txBody>
          <a:bodyPr/>
          <a:lstStyle/>
          <a:p>
            <a:r>
              <a:rPr lang="en-US" dirty="0" smtClean="0"/>
              <a:t>Allocation for skill development –Rs.1804. crore.</a:t>
            </a:r>
          </a:p>
          <a:p>
            <a:r>
              <a:rPr lang="en-US" dirty="0" smtClean="0"/>
              <a:t>1500 Multi Skill Training Institutes to be set-up.</a:t>
            </a:r>
          </a:p>
          <a:p>
            <a:r>
              <a:rPr lang="en-US" dirty="0" smtClean="0"/>
              <a:t>Open online courses will be started for education and training of </a:t>
            </a:r>
            <a:r>
              <a:rPr lang="en-US" smtClean="0"/>
              <a:t>enterprenurs</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18</a:t>
            </a:fld>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JOB CREATION</a:t>
            </a:r>
            <a:endParaRPr lang="en-US" dirty="0"/>
          </a:p>
        </p:txBody>
      </p:sp>
      <p:sp>
        <p:nvSpPr>
          <p:cNvPr id="3" name="Content Placeholder 2"/>
          <p:cNvSpPr>
            <a:spLocks noGrp="1"/>
          </p:cNvSpPr>
          <p:nvPr>
            <p:ph idx="1"/>
          </p:nvPr>
        </p:nvSpPr>
        <p:spPr/>
        <p:txBody>
          <a:bodyPr/>
          <a:lstStyle/>
          <a:p>
            <a:r>
              <a:rPr lang="en-US" dirty="0" err="1" smtClean="0"/>
              <a:t>GoI</a:t>
            </a:r>
            <a:r>
              <a:rPr lang="en-US" dirty="0" smtClean="0"/>
              <a:t> will pay contribution of 8.33% for of all new employees enrolling in EPFO for the first three years of their employment.</a:t>
            </a:r>
          </a:p>
          <a:p>
            <a:r>
              <a:rPr lang="en-US" dirty="0" smtClean="0"/>
              <a:t>Deduction under Section 80JJAA of the Income Tax Act will be available to all assesses who are subject to statutory audit under the Act.</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19</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Index</a:t>
            </a:r>
            <a:endParaRPr lang="en-US" dirty="0"/>
          </a:p>
        </p:txBody>
      </p:sp>
      <p:sp>
        <p:nvSpPr>
          <p:cNvPr id="3" name="Content Placeholder 2"/>
          <p:cNvSpPr>
            <a:spLocks noGrp="1"/>
          </p:cNvSpPr>
          <p:nvPr>
            <p:ph idx="1"/>
          </p:nvPr>
        </p:nvSpPr>
        <p:spPr/>
        <p:txBody>
          <a:bodyPr>
            <a:normAutofit fontScale="47500" lnSpcReduction="20000"/>
          </a:bodyPr>
          <a:lstStyle/>
          <a:p>
            <a:pPr marL="514350" indent="-514350">
              <a:buFont typeface="+mj-lt"/>
              <a:buAutoNum type="arabicPeriod"/>
            </a:pPr>
            <a:r>
              <a:rPr lang="en-IN" dirty="0" smtClean="0"/>
              <a:t>What is Union budget?</a:t>
            </a:r>
          </a:p>
          <a:p>
            <a:pPr marL="514350" indent="-514350">
              <a:buFont typeface="+mj-lt"/>
              <a:buAutoNum type="arabicPeriod"/>
            </a:pPr>
            <a:r>
              <a:rPr lang="en-IN" dirty="0" smtClean="0"/>
              <a:t>Meaning of budget.</a:t>
            </a:r>
          </a:p>
          <a:p>
            <a:pPr marL="514350" indent="-514350">
              <a:buFont typeface="+mj-lt"/>
              <a:buAutoNum type="arabicPeriod"/>
            </a:pPr>
            <a:r>
              <a:rPr lang="en-IN" dirty="0" smtClean="0"/>
              <a:t>History of budget in India.</a:t>
            </a:r>
          </a:p>
          <a:p>
            <a:pPr marL="514350" indent="-514350">
              <a:buFont typeface="+mj-lt"/>
              <a:buAutoNum type="arabicPeriod"/>
            </a:pPr>
            <a:r>
              <a:rPr lang="en-IN" dirty="0" smtClean="0"/>
              <a:t>Why budget is tabled on the last day of February.</a:t>
            </a:r>
          </a:p>
          <a:p>
            <a:pPr marL="514350" indent="-514350">
              <a:buFont typeface="+mj-lt"/>
              <a:buAutoNum type="arabicPeriod"/>
            </a:pPr>
            <a:r>
              <a:rPr lang="en-IN" dirty="0" smtClean="0"/>
              <a:t>Budget Speech – Part A and Part B.</a:t>
            </a:r>
          </a:p>
          <a:p>
            <a:pPr marL="514350" indent="-514350">
              <a:buFont typeface="+mj-lt"/>
              <a:buAutoNum type="arabicPeriod"/>
            </a:pPr>
            <a:r>
              <a:rPr lang="en-IN" dirty="0" smtClean="0"/>
              <a:t>Analysis of last fiscal year.</a:t>
            </a:r>
          </a:p>
          <a:p>
            <a:pPr marL="514350" indent="-514350">
              <a:buFont typeface="+mj-lt"/>
              <a:buAutoNum type="arabicPeriod"/>
            </a:pPr>
            <a:r>
              <a:rPr lang="en-IN" dirty="0" smtClean="0"/>
              <a:t>Challenges in 2016-17.</a:t>
            </a:r>
          </a:p>
          <a:p>
            <a:pPr marL="514350" indent="-514350">
              <a:buFont typeface="+mj-lt"/>
              <a:buAutoNum type="arabicPeriod"/>
            </a:pPr>
            <a:r>
              <a:rPr lang="en-IN" dirty="0" smtClean="0"/>
              <a:t>Vision of budget, 2016.</a:t>
            </a:r>
          </a:p>
          <a:p>
            <a:pPr marL="514350" indent="-514350">
              <a:buFont typeface="+mj-lt"/>
              <a:buAutoNum type="arabicPeriod"/>
            </a:pPr>
            <a:r>
              <a:rPr lang="en-IN" dirty="0" smtClean="0"/>
              <a:t>Nine Pillars.</a:t>
            </a:r>
          </a:p>
          <a:p>
            <a:pPr marL="514350" indent="-514350">
              <a:buFont typeface="+mj-lt"/>
              <a:buAutoNum type="arabicPeriod"/>
            </a:pPr>
            <a:r>
              <a:rPr lang="en-IN" dirty="0" smtClean="0"/>
              <a:t>Income Tax Slab Rates.</a:t>
            </a:r>
          </a:p>
          <a:p>
            <a:pPr marL="514350" indent="-514350">
              <a:buFont typeface="+mj-lt"/>
              <a:buAutoNum type="arabicPeriod"/>
            </a:pPr>
            <a:r>
              <a:rPr lang="en-IN" dirty="0" smtClean="0"/>
              <a:t>Relief to Small Tax Payers.</a:t>
            </a:r>
          </a:p>
          <a:p>
            <a:pPr marL="514350" indent="-514350">
              <a:buFont typeface="+mj-lt"/>
              <a:buAutoNum type="arabicPeriod"/>
            </a:pPr>
            <a:r>
              <a:rPr lang="en-IN" dirty="0" smtClean="0"/>
              <a:t>Start up India.</a:t>
            </a:r>
          </a:p>
          <a:p>
            <a:pPr marL="514350" indent="-514350">
              <a:buFont typeface="+mj-lt"/>
              <a:buAutoNum type="arabicPeriod"/>
            </a:pPr>
            <a:r>
              <a:rPr lang="en-IN" dirty="0" smtClean="0"/>
              <a:t>Boost Employment and Growth.</a:t>
            </a:r>
          </a:p>
          <a:p>
            <a:pPr marL="514350" indent="-514350">
              <a:buFont typeface="+mj-lt"/>
              <a:buAutoNum type="arabicPeriod"/>
            </a:pPr>
            <a:r>
              <a:rPr lang="en-IN" dirty="0" smtClean="0"/>
              <a:t>Major proposal in budget.</a:t>
            </a:r>
          </a:p>
          <a:p>
            <a:pPr marL="514350" indent="-514350">
              <a:buFont typeface="+mj-lt"/>
              <a:buAutoNum type="arabicPeriod"/>
            </a:pPr>
            <a:r>
              <a:rPr lang="en-IN" dirty="0" smtClean="0"/>
              <a:t>Sovereign Gold Bond Scheme.</a:t>
            </a:r>
          </a:p>
          <a:p>
            <a:pPr marL="514350" indent="-514350">
              <a:buFont typeface="+mj-lt"/>
              <a:buAutoNum type="arabicPeriod"/>
            </a:pPr>
            <a:r>
              <a:rPr lang="en-IN" dirty="0" smtClean="0"/>
              <a:t>Incentives for promoting Housing for all.</a:t>
            </a:r>
          </a:p>
          <a:p>
            <a:pPr marL="514350" indent="-514350">
              <a:buFont typeface="+mj-lt"/>
              <a:buAutoNum type="arabicPeriod"/>
            </a:pPr>
            <a:r>
              <a:rPr lang="en-IN" dirty="0" smtClean="0"/>
              <a:t>Deduction U/s 24(b)</a:t>
            </a:r>
          </a:p>
          <a:p>
            <a:pPr marL="514350" indent="-514350">
              <a:buFont typeface="+mj-lt"/>
              <a:buAutoNum type="arabicPeriod"/>
            </a:pPr>
            <a:r>
              <a:rPr lang="en-IN" dirty="0" smtClean="0"/>
              <a:t>Exemption U/s 115 - O and 115 – R.</a:t>
            </a:r>
          </a:p>
          <a:p>
            <a:pPr marL="514350" indent="-514350">
              <a:buFont typeface="+mj-lt"/>
              <a:buAutoNum type="arabicPeriod"/>
            </a:pP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a:t>
            </a:fld>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INFRASTRUCTURE AND INVESTMENT</a:t>
            </a:r>
            <a:endParaRPr lang="en-US" dirty="0"/>
          </a:p>
        </p:txBody>
      </p:sp>
      <p:sp>
        <p:nvSpPr>
          <p:cNvPr id="3" name="Content Placeholder 2"/>
          <p:cNvSpPr>
            <a:spLocks noGrp="1"/>
          </p:cNvSpPr>
          <p:nvPr>
            <p:ph idx="1"/>
          </p:nvPr>
        </p:nvSpPr>
        <p:spPr/>
        <p:txBody>
          <a:bodyPr>
            <a:normAutofit lnSpcReduction="10000"/>
          </a:bodyPr>
          <a:lstStyle/>
          <a:p>
            <a:r>
              <a:rPr lang="en-IN" dirty="0" smtClean="0"/>
              <a:t>Rs.97000 </a:t>
            </a:r>
            <a:r>
              <a:rPr lang="en-IN" dirty="0" err="1" smtClean="0"/>
              <a:t>cr</a:t>
            </a:r>
            <a:r>
              <a:rPr lang="en-IN" dirty="0" smtClean="0"/>
              <a:t> investment in road sector and PMGSY.</a:t>
            </a:r>
          </a:p>
          <a:p>
            <a:r>
              <a:rPr lang="en-US" dirty="0" smtClean="0"/>
              <a:t>15,000 crore to be raised by NHAI through bond.</a:t>
            </a:r>
          </a:p>
          <a:p>
            <a:r>
              <a:rPr lang="en-US" dirty="0" smtClean="0"/>
              <a:t>100% FDI to be allowed through FIPB route in marketing of food products produced and manufactured in India (like Walmart, Tesco).</a:t>
            </a:r>
          </a:p>
          <a:p>
            <a:r>
              <a:rPr lang="en-US" dirty="0" smtClean="0"/>
              <a:t>Action plan for revival of unserved and underserved airports to be drawn up in partnership with State Governments. </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20</a:t>
            </a:fld>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FINANCIAL SECTOR REFORMS</a:t>
            </a:r>
            <a:endParaRPr lang="en-US" dirty="0"/>
          </a:p>
        </p:txBody>
      </p:sp>
      <p:sp>
        <p:nvSpPr>
          <p:cNvPr id="3" name="Content Placeholder 2"/>
          <p:cNvSpPr>
            <a:spLocks noGrp="1"/>
          </p:cNvSpPr>
          <p:nvPr>
            <p:ph idx="1"/>
          </p:nvPr>
        </p:nvSpPr>
        <p:spPr/>
        <p:txBody>
          <a:bodyPr>
            <a:normAutofit fontScale="92500"/>
          </a:bodyPr>
          <a:lstStyle/>
          <a:p>
            <a:r>
              <a:rPr lang="en-US" dirty="0" smtClean="0"/>
              <a:t>A Financial Data Management Centre to be set up.</a:t>
            </a:r>
          </a:p>
          <a:p>
            <a:r>
              <a:rPr lang="en-US" dirty="0" smtClean="0"/>
              <a:t>Amendments in the </a:t>
            </a:r>
            <a:r>
              <a:rPr lang="en-US" i="1" dirty="0" smtClean="0">
                <a:solidFill>
                  <a:srgbClr val="FF0000"/>
                </a:solidFill>
              </a:rPr>
              <a:t>SARFAESI Act 2002 </a:t>
            </a:r>
            <a:r>
              <a:rPr lang="en-US" dirty="0" smtClean="0"/>
              <a:t>to enable the sponsor of an ARC to hold up to 100% stake in the ARC and permit non institutional investors to invest in Securitization Receipts.</a:t>
            </a:r>
          </a:p>
          <a:p>
            <a:r>
              <a:rPr lang="en-US" dirty="0" smtClean="0"/>
              <a:t>Allocation of Rs.25,000 </a:t>
            </a:r>
            <a:r>
              <a:rPr lang="en-US" dirty="0" err="1" smtClean="0"/>
              <a:t>cr</a:t>
            </a:r>
            <a:r>
              <a:rPr lang="en-US" dirty="0" smtClean="0"/>
              <a:t> towards </a:t>
            </a:r>
            <a:r>
              <a:rPr lang="en-US" dirty="0" err="1" smtClean="0"/>
              <a:t>recapitalisation</a:t>
            </a:r>
            <a:r>
              <a:rPr lang="en-US" dirty="0" smtClean="0"/>
              <a:t> of Public Sector Banks.</a:t>
            </a:r>
          </a:p>
          <a:p>
            <a:r>
              <a:rPr lang="en-US" dirty="0" smtClean="0"/>
              <a:t>Target of amount sanctioned under </a:t>
            </a:r>
            <a:r>
              <a:rPr lang="en-US" i="1" dirty="0" err="1" smtClean="0">
                <a:solidFill>
                  <a:srgbClr val="FF0000"/>
                </a:solidFill>
              </a:rPr>
              <a:t>Pradhan</a:t>
            </a:r>
            <a:r>
              <a:rPr lang="en-US" i="1" dirty="0" smtClean="0">
                <a:solidFill>
                  <a:srgbClr val="FF0000"/>
                </a:solidFill>
              </a:rPr>
              <a:t> </a:t>
            </a:r>
            <a:r>
              <a:rPr lang="en-US" i="1" dirty="0" err="1" smtClean="0">
                <a:solidFill>
                  <a:srgbClr val="FF0000"/>
                </a:solidFill>
              </a:rPr>
              <a:t>Mantri</a:t>
            </a:r>
            <a:r>
              <a:rPr lang="en-US" i="1" dirty="0" smtClean="0">
                <a:solidFill>
                  <a:srgbClr val="FF0000"/>
                </a:solidFill>
              </a:rPr>
              <a:t> </a:t>
            </a:r>
            <a:r>
              <a:rPr lang="en-US" i="1" dirty="0" err="1" smtClean="0">
                <a:solidFill>
                  <a:srgbClr val="FF0000"/>
                </a:solidFill>
              </a:rPr>
              <a:t>Mudra</a:t>
            </a:r>
            <a:r>
              <a:rPr lang="en-US" i="1" dirty="0" smtClean="0">
                <a:solidFill>
                  <a:srgbClr val="FF0000"/>
                </a:solidFill>
              </a:rPr>
              <a:t> </a:t>
            </a:r>
            <a:r>
              <a:rPr lang="en-US" i="1" dirty="0" err="1" smtClean="0">
                <a:solidFill>
                  <a:srgbClr val="FF0000"/>
                </a:solidFill>
              </a:rPr>
              <a:t>Yojana</a:t>
            </a:r>
            <a:r>
              <a:rPr lang="en-US" i="1" dirty="0" smtClean="0"/>
              <a:t> </a:t>
            </a:r>
            <a:r>
              <a:rPr lang="en-US" dirty="0" smtClean="0"/>
              <a:t>increased to Rs.1,80,000 cr.</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21</a:t>
            </a:fld>
            <a:endParaRPr 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GOVERNANCE AND EASE OF DOING BUSINESS</a:t>
            </a:r>
            <a:endParaRPr lang="en-US" dirty="0"/>
          </a:p>
        </p:txBody>
      </p:sp>
      <p:sp>
        <p:nvSpPr>
          <p:cNvPr id="3" name="Content Placeholder 2"/>
          <p:cNvSpPr>
            <a:spLocks noGrp="1"/>
          </p:cNvSpPr>
          <p:nvPr>
            <p:ph idx="1"/>
          </p:nvPr>
        </p:nvSpPr>
        <p:spPr/>
        <p:txBody>
          <a:bodyPr>
            <a:normAutofit/>
          </a:bodyPr>
          <a:lstStyle/>
          <a:p>
            <a:r>
              <a:rPr lang="en-US" dirty="0" smtClean="0"/>
              <a:t>Bill for Targeted Delivery of Financial and Other Subsidies, Benefits and Services by using the </a:t>
            </a:r>
            <a:r>
              <a:rPr lang="en-US" i="1" dirty="0" err="1" smtClean="0">
                <a:solidFill>
                  <a:srgbClr val="FF0000"/>
                </a:solidFill>
              </a:rPr>
              <a:t>Aadhar</a:t>
            </a:r>
            <a:r>
              <a:rPr lang="en-US" i="1" dirty="0" smtClean="0">
                <a:solidFill>
                  <a:srgbClr val="FF0000"/>
                </a:solidFill>
              </a:rPr>
              <a:t> framework to be introduced</a:t>
            </a:r>
            <a:r>
              <a:rPr lang="en-US" i="1" dirty="0" smtClean="0"/>
              <a:t>.</a:t>
            </a:r>
          </a:p>
          <a:p>
            <a:r>
              <a:rPr lang="en-US" dirty="0" smtClean="0"/>
              <a:t>Amendments in Companies Act to improve enabling environment.</a:t>
            </a:r>
          </a:p>
          <a:p>
            <a:r>
              <a:rPr lang="en-IN" i="1" dirty="0" smtClean="0">
                <a:solidFill>
                  <a:srgbClr val="FF0000"/>
                </a:solidFill>
              </a:rPr>
              <a:t>Start-up India </a:t>
            </a:r>
            <a:r>
              <a:rPr lang="en-IN" dirty="0" smtClean="0"/>
              <a:t>is initiated.</a:t>
            </a:r>
          </a:p>
          <a:p>
            <a:r>
              <a:rPr lang="en-IN" i="1" dirty="0" smtClean="0">
                <a:solidFill>
                  <a:srgbClr val="FF0000"/>
                </a:solidFill>
              </a:rPr>
              <a:t>Rationalisation of Tax </a:t>
            </a:r>
            <a:r>
              <a:rPr lang="en-IN" dirty="0" smtClean="0"/>
              <a:t>for easy entry and exist.</a:t>
            </a:r>
          </a:p>
          <a:p>
            <a:r>
              <a:rPr lang="en-IN" i="1" dirty="0" smtClean="0">
                <a:solidFill>
                  <a:srgbClr val="FF0000"/>
                </a:solidFill>
              </a:rPr>
              <a:t>Bankruptcy Act</a:t>
            </a:r>
            <a:r>
              <a:rPr lang="en-IN" dirty="0" smtClean="0"/>
              <a:t> is proposed.</a:t>
            </a:r>
          </a:p>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22</a:t>
            </a:fld>
            <a:endParaRPr 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8" name="Picture 10" descr="C:\Users\swati1\AppData\Local\Microsoft\Windows\Temporary Internet Files\Content.IE5\ZWDAZWOB\tax-time[1].jpg"/>
          <p:cNvPicPr>
            <a:picLocks noChangeAspect="1" noChangeArrowheads="1"/>
          </p:cNvPicPr>
          <p:nvPr/>
        </p:nvPicPr>
        <p:blipFill>
          <a:blip r:embed="rId2" cstate="print"/>
          <a:srcRect/>
          <a:stretch>
            <a:fillRect/>
          </a:stretch>
        </p:blipFill>
        <p:spPr bwMode="auto">
          <a:xfrm>
            <a:off x="2133600" y="2514600"/>
            <a:ext cx="4762500" cy="3524250"/>
          </a:xfrm>
          <a:prstGeom prst="rect">
            <a:avLst/>
          </a:prstGeom>
          <a:noFill/>
        </p:spPr>
      </p:pic>
      <p:sp>
        <p:nvSpPr>
          <p:cNvPr id="3" name="Slide Number Placeholder 2"/>
          <p:cNvSpPr>
            <a:spLocks noGrp="1"/>
          </p:cNvSpPr>
          <p:nvPr>
            <p:ph type="sldNum" sz="quarter" idx="12"/>
          </p:nvPr>
        </p:nvSpPr>
        <p:spPr/>
        <p:txBody>
          <a:bodyPr/>
          <a:lstStyle/>
          <a:p>
            <a:fld id="{B6F15528-21DE-4FAA-801E-634DDDAF4B2B}" type="slidenum">
              <a:rPr lang="en-US" smtClean="0"/>
              <a:pPr/>
              <a:t>23</a:t>
            </a:fld>
            <a:endParaRPr lang="en-US"/>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IN" dirty="0" smtClean="0"/>
              <a:t>Tax slab rate for Individual(below 60 years), HUF, AOP, BOI and for Artificial Juridical person  </a:t>
            </a:r>
          </a:p>
          <a:p>
            <a:pPr>
              <a:buNone/>
            </a:pPr>
            <a:endParaRPr lang="en-US" dirty="0"/>
          </a:p>
        </p:txBody>
      </p:sp>
      <p:graphicFrame>
        <p:nvGraphicFramePr>
          <p:cNvPr id="4" name="Table 3"/>
          <p:cNvGraphicFramePr>
            <a:graphicFrameLocks noGrp="1"/>
          </p:cNvGraphicFramePr>
          <p:nvPr/>
        </p:nvGraphicFramePr>
        <p:xfrm>
          <a:off x="609600" y="2819400"/>
          <a:ext cx="8153400" cy="3200400"/>
        </p:xfrm>
        <a:graphic>
          <a:graphicData uri="http://schemas.openxmlformats.org/drawingml/2006/table">
            <a:tbl>
              <a:tblPr firstRow="1" bandRow="1">
                <a:tableStyleId>{5C22544A-7EE6-4342-B048-85BDC9FD1C3A}</a:tableStyleId>
              </a:tblPr>
              <a:tblGrid>
                <a:gridCol w="4076700"/>
                <a:gridCol w="4076700"/>
              </a:tblGrid>
              <a:tr h="800100">
                <a:tc>
                  <a:txBody>
                    <a:bodyPr/>
                    <a:lstStyle/>
                    <a:p>
                      <a:pPr algn="ctr"/>
                      <a:r>
                        <a:rPr lang="en-IN" dirty="0" smtClean="0"/>
                        <a:t>U</a:t>
                      </a:r>
                      <a:r>
                        <a:rPr lang="en-US" dirty="0" err="1" smtClean="0"/>
                        <a:t>pto</a:t>
                      </a:r>
                      <a:r>
                        <a:rPr lang="en-US" dirty="0" smtClean="0"/>
                        <a:t> Rs. 2,50,000 </a:t>
                      </a:r>
                      <a:endParaRPr lang="en-US" dirty="0"/>
                    </a:p>
                  </a:txBody>
                  <a:tcPr/>
                </a:tc>
                <a:tc>
                  <a:txBody>
                    <a:bodyPr/>
                    <a:lstStyle/>
                    <a:p>
                      <a:pPr algn="ctr"/>
                      <a:r>
                        <a:rPr lang="en-IN" dirty="0" smtClean="0"/>
                        <a:t>Nil</a:t>
                      </a:r>
                      <a:endParaRPr lang="en-US" dirty="0"/>
                    </a:p>
                  </a:txBody>
                  <a:tcPr/>
                </a:tc>
              </a:tr>
              <a:tr h="800100">
                <a:tc>
                  <a:txBody>
                    <a:bodyPr/>
                    <a:lstStyle/>
                    <a:p>
                      <a:pPr algn="ctr"/>
                      <a:r>
                        <a:rPr lang="en-US" dirty="0" smtClean="0"/>
                        <a:t>Rs. 2,50,001 to Rs. 5,00,000 </a:t>
                      </a:r>
                      <a:endParaRPr lang="en-US" dirty="0"/>
                    </a:p>
                  </a:txBody>
                  <a:tcPr/>
                </a:tc>
                <a:tc>
                  <a:txBody>
                    <a:bodyPr/>
                    <a:lstStyle/>
                    <a:p>
                      <a:pPr algn="ctr"/>
                      <a:r>
                        <a:rPr lang="en-IN" dirty="0" smtClean="0"/>
                        <a:t>10%</a:t>
                      </a:r>
                      <a:endParaRPr lang="en-US" dirty="0"/>
                    </a:p>
                  </a:txBody>
                  <a:tcPr/>
                </a:tc>
              </a:tr>
              <a:tr h="800100">
                <a:tc>
                  <a:txBody>
                    <a:bodyPr/>
                    <a:lstStyle/>
                    <a:p>
                      <a:pPr algn="ctr"/>
                      <a:r>
                        <a:rPr lang="en-US" dirty="0" smtClean="0"/>
                        <a:t>Rs. 5,00,001 to Rs. 10,00,000 </a:t>
                      </a:r>
                      <a:endParaRPr lang="en-US" dirty="0"/>
                    </a:p>
                  </a:txBody>
                  <a:tcPr/>
                </a:tc>
                <a:tc>
                  <a:txBody>
                    <a:bodyPr/>
                    <a:lstStyle/>
                    <a:p>
                      <a:pPr algn="ctr"/>
                      <a:r>
                        <a:rPr lang="en-IN" dirty="0" smtClean="0"/>
                        <a:t>20%</a:t>
                      </a:r>
                      <a:endParaRPr lang="en-US" dirty="0"/>
                    </a:p>
                  </a:txBody>
                  <a:tcPr/>
                </a:tc>
              </a:tr>
              <a:tr h="800100">
                <a:tc>
                  <a:txBody>
                    <a:bodyPr/>
                    <a:lstStyle/>
                    <a:p>
                      <a:pPr algn="ctr"/>
                      <a:r>
                        <a:rPr lang="en-US" dirty="0" smtClean="0"/>
                        <a:t>Above Rs. 10,00,000 </a:t>
                      </a:r>
                      <a:endParaRPr lang="en-US" dirty="0"/>
                    </a:p>
                  </a:txBody>
                  <a:tcPr/>
                </a:tc>
                <a:tc>
                  <a:txBody>
                    <a:bodyPr/>
                    <a:lstStyle/>
                    <a:p>
                      <a:pPr algn="ctr"/>
                      <a:r>
                        <a:rPr lang="en-IN" dirty="0" smtClean="0"/>
                        <a:t>30%</a:t>
                      </a:r>
                      <a:endParaRPr lang="en-US" dirty="0"/>
                    </a:p>
                  </a:txBody>
                  <a:tcPr/>
                </a:tc>
              </a:tr>
            </a:tbl>
          </a:graphicData>
        </a:graphic>
      </p:graphicFrame>
      <p:sp>
        <p:nvSpPr>
          <p:cNvPr id="5" name="Slide Number Placeholder 4"/>
          <p:cNvSpPr>
            <a:spLocks noGrp="1"/>
          </p:cNvSpPr>
          <p:nvPr>
            <p:ph type="sldNum" sz="quarter" idx="12"/>
          </p:nvPr>
        </p:nvSpPr>
        <p:spPr/>
        <p:txBody>
          <a:bodyPr/>
          <a:lstStyle/>
          <a:p>
            <a:fld id="{B6F15528-21DE-4FAA-801E-634DDDAF4B2B}" type="slidenum">
              <a:rPr lang="en-US" smtClean="0"/>
              <a:pPr/>
              <a:t>24</a:t>
            </a:fld>
            <a:endParaRPr lang="en-US"/>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In the case of every individual (Between 60-80 years)</a:t>
            </a:r>
          </a:p>
          <a:p>
            <a:endParaRPr lang="en-US" dirty="0"/>
          </a:p>
        </p:txBody>
      </p:sp>
      <p:graphicFrame>
        <p:nvGraphicFramePr>
          <p:cNvPr id="4" name="Table 3"/>
          <p:cNvGraphicFramePr>
            <a:graphicFrameLocks noGrp="1"/>
          </p:cNvGraphicFramePr>
          <p:nvPr/>
        </p:nvGraphicFramePr>
        <p:xfrm>
          <a:off x="457200" y="2667000"/>
          <a:ext cx="8153400" cy="3429000"/>
        </p:xfrm>
        <a:graphic>
          <a:graphicData uri="http://schemas.openxmlformats.org/drawingml/2006/table">
            <a:tbl>
              <a:tblPr firstRow="1" bandRow="1">
                <a:tableStyleId>{5C22544A-7EE6-4342-B048-85BDC9FD1C3A}</a:tableStyleId>
              </a:tblPr>
              <a:tblGrid>
                <a:gridCol w="4076700"/>
                <a:gridCol w="4076700"/>
              </a:tblGrid>
              <a:tr h="857250">
                <a:tc>
                  <a:txBody>
                    <a:bodyPr/>
                    <a:lstStyle/>
                    <a:p>
                      <a:pPr algn="ctr"/>
                      <a:r>
                        <a:rPr lang="en-US" dirty="0" smtClean="0"/>
                        <a:t>Upto Rs.3,00,000 </a:t>
                      </a:r>
                      <a:endParaRPr lang="en-US" dirty="0"/>
                    </a:p>
                  </a:txBody>
                  <a:tcPr/>
                </a:tc>
                <a:tc>
                  <a:txBody>
                    <a:bodyPr/>
                    <a:lstStyle/>
                    <a:p>
                      <a:pPr algn="ctr"/>
                      <a:r>
                        <a:rPr lang="en-IN" dirty="0" smtClean="0"/>
                        <a:t>Nil </a:t>
                      </a:r>
                      <a:endParaRPr lang="en-US" dirty="0"/>
                    </a:p>
                  </a:txBody>
                  <a:tcPr/>
                </a:tc>
              </a:tr>
              <a:tr h="857250">
                <a:tc>
                  <a:txBody>
                    <a:bodyPr/>
                    <a:lstStyle/>
                    <a:p>
                      <a:pPr algn="ctr"/>
                      <a:r>
                        <a:rPr lang="en-US" dirty="0" smtClean="0"/>
                        <a:t>Rs. 3,00,001 to Rs. 5,00,000 </a:t>
                      </a:r>
                      <a:endParaRPr lang="en-US" dirty="0"/>
                    </a:p>
                  </a:txBody>
                  <a:tcPr/>
                </a:tc>
                <a:tc>
                  <a:txBody>
                    <a:bodyPr/>
                    <a:lstStyle/>
                    <a:p>
                      <a:pPr algn="ctr"/>
                      <a:r>
                        <a:rPr lang="en-IN" dirty="0" smtClean="0"/>
                        <a:t>10%</a:t>
                      </a:r>
                      <a:endParaRPr lang="en-US" dirty="0"/>
                    </a:p>
                  </a:txBody>
                  <a:tcPr/>
                </a:tc>
              </a:tr>
              <a:tr h="857250">
                <a:tc>
                  <a:txBody>
                    <a:bodyPr/>
                    <a:lstStyle/>
                    <a:p>
                      <a:pPr algn="ctr"/>
                      <a:r>
                        <a:rPr lang="en-US" dirty="0" smtClean="0"/>
                        <a:t>Rs. 5,00,001 to Rs. 10,00,000 </a:t>
                      </a:r>
                      <a:endParaRPr lang="en-US" dirty="0"/>
                    </a:p>
                  </a:txBody>
                  <a:tcPr/>
                </a:tc>
                <a:tc>
                  <a:txBody>
                    <a:bodyPr/>
                    <a:lstStyle/>
                    <a:p>
                      <a:pPr algn="ctr"/>
                      <a:r>
                        <a:rPr lang="en-IN" dirty="0" smtClean="0"/>
                        <a:t>20%</a:t>
                      </a:r>
                      <a:endParaRPr lang="en-US" dirty="0"/>
                    </a:p>
                  </a:txBody>
                  <a:tcPr/>
                </a:tc>
              </a:tr>
              <a:tr h="857250">
                <a:tc>
                  <a:txBody>
                    <a:bodyPr/>
                    <a:lstStyle/>
                    <a:p>
                      <a:pPr algn="ctr"/>
                      <a:r>
                        <a:rPr lang="en-US" dirty="0" smtClean="0"/>
                        <a:t>Above Rs. 10,00,000 </a:t>
                      </a:r>
                      <a:endParaRPr lang="en-US" dirty="0"/>
                    </a:p>
                  </a:txBody>
                  <a:tcPr/>
                </a:tc>
                <a:tc>
                  <a:txBody>
                    <a:bodyPr/>
                    <a:lstStyle/>
                    <a:p>
                      <a:pPr algn="ctr"/>
                      <a:r>
                        <a:rPr lang="en-IN" dirty="0" smtClean="0"/>
                        <a:t>30%</a:t>
                      </a:r>
                      <a:endParaRPr lang="en-US" dirty="0"/>
                    </a:p>
                  </a:txBody>
                  <a:tcPr/>
                </a:tc>
              </a:tr>
            </a:tbl>
          </a:graphicData>
        </a:graphic>
      </p:graphicFrame>
      <p:sp>
        <p:nvSpPr>
          <p:cNvPr id="5" name="Slide Number Placeholder 4"/>
          <p:cNvSpPr>
            <a:spLocks noGrp="1"/>
          </p:cNvSpPr>
          <p:nvPr>
            <p:ph type="sldNum" sz="quarter" idx="12"/>
          </p:nvPr>
        </p:nvSpPr>
        <p:spPr/>
        <p:txBody>
          <a:bodyPr/>
          <a:lstStyle/>
          <a:p>
            <a:fld id="{B6F15528-21DE-4FAA-801E-634DDDAF4B2B}" type="slidenum">
              <a:rPr lang="en-US" smtClean="0"/>
              <a:pPr/>
              <a:t>25</a:t>
            </a:fld>
            <a:endParaRPr lang="en-US"/>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In the case of Super Senior Citizen (age above 80 years)-</a:t>
            </a:r>
          </a:p>
          <a:p>
            <a:endParaRPr lang="en-US" dirty="0"/>
          </a:p>
        </p:txBody>
      </p:sp>
      <p:graphicFrame>
        <p:nvGraphicFramePr>
          <p:cNvPr id="5" name="Table 4"/>
          <p:cNvGraphicFramePr>
            <a:graphicFrameLocks noGrp="1"/>
          </p:cNvGraphicFramePr>
          <p:nvPr/>
        </p:nvGraphicFramePr>
        <p:xfrm>
          <a:off x="457200" y="2667000"/>
          <a:ext cx="8153400" cy="2571750"/>
        </p:xfrm>
        <a:graphic>
          <a:graphicData uri="http://schemas.openxmlformats.org/drawingml/2006/table">
            <a:tbl>
              <a:tblPr firstRow="1" bandRow="1">
                <a:tableStyleId>{5C22544A-7EE6-4342-B048-85BDC9FD1C3A}</a:tableStyleId>
              </a:tblPr>
              <a:tblGrid>
                <a:gridCol w="4076700"/>
                <a:gridCol w="4076700"/>
              </a:tblGrid>
              <a:tr h="857250">
                <a:tc>
                  <a:txBody>
                    <a:bodyPr/>
                    <a:lstStyle/>
                    <a:p>
                      <a:pPr algn="ctr"/>
                      <a:r>
                        <a:rPr lang="en-US" dirty="0" smtClean="0"/>
                        <a:t>Upto Rs. 5,00,000 </a:t>
                      </a:r>
                      <a:endParaRPr lang="en-US" dirty="0"/>
                    </a:p>
                  </a:txBody>
                  <a:tcPr/>
                </a:tc>
                <a:tc>
                  <a:txBody>
                    <a:bodyPr/>
                    <a:lstStyle/>
                    <a:p>
                      <a:pPr algn="ctr"/>
                      <a:r>
                        <a:rPr lang="en-IN" dirty="0" smtClean="0"/>
                        <a:t>Nil </a:t>
                      </a:r>
                      <a:endParaRPr lang="en-US" dirty="0"/>
                    </a:p>
                  </a:txBody>
                  <a:tcPr/>
                </a:tc>
              </a:tr>
              <a:tr h="857250">
                <a:tc>
                  <a:txBody>
                    <a:bodyPr/>
                    <a:lstStyle/>
                    <a:p>
                      <a:pPr algn="ctr"/>
                      <a:r>
                        <a:rPr lang="en-US" dirty="0" smtClean="0"/>
                        <a:t>Rs. 5,00,001 to Rs. 10,00,000</a:t>
                      </a:r>
                      <a:endParaRPr lang="en-US" dirty="0"/>
                    </a:p>
                  </a:txBody>
                  <a:tcPr/>
                </a:tc>
                <a:tc>
                  <a:txBody>
                    <a:bodyPr/>
                    <a:lstStyle/>
                    <a:p>
                      <a:pPr algn="ctr"/>
                      <a:r>
                        <a:rPr lang="en-IN" dirty="0" smtClean="0"/>
                        <a:t>20%</a:t>
                      </a:r>
                      <a:endParaRPr lang="en-US" dirty="0"/>
                    </a:p>
                  </a:txBody>
                  <a:tcPr/>
                </a:tc>
              </a:tr>
              <a:tr h="857250">
                <a:tc>
                  <a:txBody>
                    <a:bodyPr/>
                    <a:lstStyle/>
                    <a:p>
                      <a:pPr algn="ctr"/>
                      <a:r>
                        <a:rPr lang="en-US" dirty="0" smtClean="0"/>
                        <a:t>Above Rs. 10,00,000 </a:t>
                      </a:r>
                      <a:endParaRPr lang="en-US" dirty="0"/>
                    </a:p>
                  </a:txBody>
                  <a:tcPr/>
                </a:tc>
                <a:tc>
                  <a:txBody>
                    <a:bodyPr/>
                    <a:lstStyle/>
                    <a:p>
                      <a:pPr algn="ctr"/>
                      <a:r>
                        <a:rPr lang="en-IN" dirty="0" smtClean="0"/>
                        <a:t>30%</a:t>
                      </a:r>
                      <a:endParaRPr lang="en-US" dirty="0"/>
                    </a:p>
                  </a:txBody>
                  <a:tcPr/>
                </a:tc>
              </a:tr>
            </a:tbl>
          </a:graphicData>
        </a:graphic>
      </p:graphicFrame>
      <p:sp>
        <p:nvSpPr>
          <p:cNvPr id="4" name="Slide Number Placeholder 3"/>
          <p:cNvSpPr>
            <a:spLocks noGrp="1"/>
          </p:cNvSpPr>
          <p:nvPr>
            <p:ph type="sldNum" sz="quarter" idx="12"/>
          </p:nvPr>
        </p:nvSpPr>
        <p:spPr/>
        <p:txBody>
          <a:bodyPr/>
          <a:lstStyle/>
          <a:p>
            <a:fld id="{B6F15528-21DE-4FAA-801E-634DDDAF4B2B}" type="slidenum">
              <a:rPr lang="en-US" smtClean="0"/>
              <a:pPr/>
              <a:t>26</a:t>
            </a:fld>
            <a:endParaRPr lang="en-US"/>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RELIEF TO SMALL TAX PAYERS</a:t>
            </a:r>
            <a:endParaRPr lang="en-US" dirty="0"/>
          </a:p>
        </p:txBody>
      </p:sp>
      <p:sp>
        <p:nvSpPr>
          <p:cNvPr id="3" name="Content Placeholder 2"/>
          <p:cNvSpPr>
            <a:spLocks noGrp="1"/>
          </p:cNvSpPr>
          <p:nvPr>
            <p:ph idx="1"/>
          </p:nvPr>
        </p:nvSpPr>
        <p:spPr/>
        <p:txBody>
          <a:bodyPr>
            <a:normAutofit fontScale="92500"/>
          </a:bodyPr>
          <a:lstStyle/>
          <a:p>
            <a:r>
              <a:rPr lang="en-US" b="1" i="1" dirty="0" smtClean="0">
                <a:solidFill>
                  <a:srgbClr val="FF0000"/>
                </a:solidFill>
              </a:rPr>
              <a:t>Section 87A-Amendments</a:t>
            </a:r>
          </a:p>
          <a:p>
            <a:pPr>
              <a:buFont typeface="Wingdings" pitchFamily="2" charset="2"/>
              <a:buChar char="q"/>
            </a:pPr>
            <a:r>
              <a:rPr lang="en-US" dirty="0" smtClean="0"/>
              <a:t>Rebate limit raised from Rs.2000 to 5000</a:t>
            </a:r>
          </a:p>
          <a:p>
            <a:pPr>
              <a:buFont typeface="Wingdings" pitchFamily="2" charset="2"/>
              <a:buChar char="q"/>
            </a:pPr>
            <a:r>
              <a:rPr lang="en-US" dirty="0" smtClean="0"/>
              <a:t>For Individuals with income upto 5 lakhs.</a:t>
            </a:r>
          </a:p>
          <a:p>
            <a:r>
              <a:rPr lang="en-US" b="1" i="1" dirty="0" smtClean="0">
                <a:solidFill>
                  <a:srgbClr val="FF0000"/>
                </a:solidFill>
              </a:rPr>
              <a:t>Section 80GG- Deduction for Rent</a:t>
            </a:r>
          </a:p>
          <a:p>
            <a:pPr>
              <a:buFont typeface="Wingdings" pitchFamily="2" charset="2"/>
              <a:buChar char="q"/>
            </a:pPr>
            <a:r>
              <a:rPr lang="en-US" dirty="0" smtClean="0"/>
              <a:t>Increase the limit from 24000 to 60000 </a:t>
            </a:r>
            <a:r>
              <a:rPr lang="en-US" dirty="0" err="1" smtClean="0"/>
              <a:t>p.a</a:t>
            </a:r>
            <a:r>
              <a:rPr lang="en-US" dirty="0" smtClean="0"/>
              <a:t>, </a:t>
            </a:r>
          </a:p>
          <a:p>
            <a:pPr>
              <a:buFont typeface="Wingdings" pitchFamily="2" charset="2"/>
              <a:buChar char="q"/>
            </a:pPr>
            <a:r>
              <a:rPr lang="en-US" dirty="0" smtClean="0"/>
              <a:t>To provide relief to those who live in rented houses.</a:t>
            </a:r>
          </a:p>
          <a:p>
            <a:pPr>
              <a:buFont typeface="Wingdings" pitchFamily="2" charset="2"/>
              <a:buChar char="q"/>
            </a:pPr>
            <a:r>
              <a:rPr lang="en-IN" dirty="0" smtClean="0"/>
              <a:t>Subject to HRA received, Rent Paid, Gross Salary etc.</a:t>
            </a:r>
            <a:endParaRPr lang="en-US" dirty="0" smtClean="0"/>
          </a:p>
        </p:txBody>
      </p:sp>
      <p:sp>
        <p:nvSpPr>
          <p:cNvPr id="4" name="Slide Number Placeholder 3"/>
          <p:cNvSpPr>
            <a:spLocks noGrp="1"/>
          </p:cNvSpPr>
          <p:nvPr>
            <p:ph type="sldNum" sz="quarter" idx="12"/>
          </p:nvPr>
        </p:nvSpPr>
        <p:spPr/>
        <p:txBody>
          <a:bodyPr/>
          <a:lstStyle/>
          <a:p>
            <a:fld id="{B6F15528-21DE-4FAA-801E-634DDDAF4B2B}" type="slidenum">
              <a:rPr lang="en-US" smtClean="0"/>
              <a:pPr/>
              <a:t>27</a:t>
            </a:fld>
            <a:endParaRPr lang="en-US"/>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EXAMPLE 1-</a:t>
            </a:r>
            <a:endParaRPr lang="en-US" dirty="0"/>
          </a:p>
        </p:txBody>
      </p:sp>
      <p:sp>
        <p:nvSpPr>
          <p:cNvPr id="3" name="Content Placeholder 2"/>
          <p:cNvSpPr>
            <a:spLocks noGrp="1"/>
          </p:cNvSpPr>
          <p:nvPr>
            <p:ph idx="1"/>
          </p:nvPr>
        </p:nvSpPr>
        <p:spPr/>
        <p:txBody>
          <a:bodyPr>
            <a:normAutofit fontScale="92500" lnSpcReduction="10000"/>
          </a:bodyPr>
          <a:lstStyle/>
          <a:p>
            <a:r>
              <a:rPr lang="en-IN" dirty="0" smtClean="0"/>
              <a:t>Mr. X (age 22) </a:t>
            </a:r>
          </a:p>
          <a:p>
            <a:pPr>
              <a:buNone/>
            </a:pPr>
            <a:r>
              <a:rPr lang="en-IN" dirty="0" smtClean="0"/>
              <a:t>- Annual income Rs.4.40 lakhs,</a:t>
            </a:r>
          </a:p>
          <a:p>
            <a:pPr>
              <a:buNone/>
            </a:pPr>
            <a:r>
              <a:rPr lang="en-IN" dirty="0" smtClean="0"/>
              <a:t>- 80C investment Rs.1.50 lakhs,</a:t>
            </a:r>
          </a:p>
          <a:p>
            <a:pPr>
              <a:buNone/>
            </a:pPr>
            <a:r>
              <a:rPr lang="en-IN" dirty="0" smtClean="0"/>
              <a:t>  Hence taxable income 2.90 </a:t>
            </a:r>
            <a:r>
              <a:rPr lang="en-IN" dirty="0" err="1" smtClean="0"/>
              <a:t>lakh</a:t>
            </a:r>
            <a:r>
              <a:rPr lang="en-IN" dirty="0" smtClean="0"/>
              <a:t>.</a:t>
            </a:r>
          </a:p>
          <a:p>
            <a:pPr>
              <a:buFontTx/>
              <a:buChar char="-"/>
            </a:pPr>
            <a:r>
              <a:rPr lang="en-IN" dirty="0" smtClean="0"/>
              <a:t>Current tax will be Rs.2060/-. </a:t>
            </a:r>
          </a:p>
          <a:p>
            <a:pPr>
              <a:buFontTx/>
              <a:buChar char="-"/>
            </a:pPr>
            <a:r>
              <a:rPr lang="en-IN" dirty="0" smtClean="0"/>
              <a:t>After budget tax will be Nil. </a:t>
            </a:r>
          </a:p>
          <a:p>
            <a:pPr>
              <a:buNone/>
            </a:pPr>
            <a:r>
              <a:rPr lang="en-IN" dirty="0" smtClean="0"/>
              <a:t>-  The hike in the tax relief under section 87A will reduce his tax to Zero. </a:t>
            </a:r>
          </a:p>
          <a:p>
            <a:pPr>
              <a:buNone/>
            </a:pPr>
            <a:r>
              <a:rPr lang="en-IN" dirty="0" smtClean="0"/>
              <a:t> </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28</a:t>
            </a:fld>
            <a:endParaRPr lang="en-US"/>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Example -2 </a:t>
            </a:r>
            <a:endParaRPr lang="en-US" dirty="0"/>
          </a:p>
        </p:txBody>
      </p:sp>
      <p:sp>
        <p:nvSpPr>
          <p:cNvPr id="3" name="Content Placeholder 2"/>
          <p:cNvSpPr>
            <a:spLocks noGrp="1"/>
          </p:cNvSpPr>
          <p:nvPr>
            <p:ph idx="1"/>
          </p:nvPr>
        </p:nvSpPr>
        <p:spPr/>
        <p:txBody>
          <a:bodyPr>
            <a:normAutofit fontScale="92500" lnSpcReduction="20000"/>
          </a:bodyPr>
          <a:lstStyle/>
          <a:p>
            <a:r>
              <a:rPr lang="en-IN" dirty="0" smtClean="0"/>
              <a:t>Mr. A is a retired Doctor (Senior Citizen) have Annual Income Rs. 13.10 Lakhs.</a:t>
            </a:r>
          </a:p>
          <a:p>
            <a:pPr>
              <a:buFontTx/>
              <a:buChar char="-"/>
            </a:pPr>
            <a:r>
              <a:rPr lang="en-IN" dirty="0" smtClean="0"/>
              <a:t>80C Deduction Rs. 1.50 Lakhs.</a:t>
            </a:r>
          </a:p>
          <a:p>
            <a:pPr>
              <a:buFontTx/>
              <a:buChar char="-"/>
            </a:pPr>
            <a:r>
              <a:rPr lang="en-IN" dirty="0" smtClean="0"/>
              <a:t>Deduction for Medical Insurance Rs. 5,000/-</a:t>
            </a:r>
          </a:p>
          <a:p>
            <a:pPr>
              <a:buFontTx/>
              <a:buChar char="-"/>
            </a:pPr>
            <a:r>
              <a:rPr lang="en-IN" dirty="0" smtClean="0"/>
              <a:t>Other Deduction Rs. 10,000/-</a:t>
            </a:r>
          </a:p>
          <a:p>
            <a:pPr>
              <a:buFontTx/>
              <a:buChar char="-"/>
            </a:pPr>
            <a:r>
              <a:rPr lang="en-IN" dirty="0" smtClean="0"/>
              <a:t>Hence Net Taxable income is Rs. 11.42 lakh and Current Tax is Rs. 1.68 Lakh. </a:t>
            </a:r>
          </a:p>
          <a:p>
            <a:pPr>
              <a:buFontTx/>
              <a:buChar char="-"/>
            </a:pPr>
            <a:r>
              <a:rPr lang="en-IN" dirty="0" smtClean="0"/>
              <a:t>No changes after budget.</a:t>
            </a:r>
          </a:p>
          <a:p>
            <a:pPr>
              <a:buFontTx/>
              <a:buChar char="-"/>
            </a:pPr>
            <a:r>
              <a:rPr lang="en-IN" dirty="0" smtClean="0"/>
              <a:t>No higher basic exemption or TDS relief for senior citizen in budget.</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29</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295400"/>
            <a:ext cx="8686800" cy="5013325"/>
          </a:xfrm>
        </p:spPr>
        <p:txBody>
          <a:bodyPr>
            <a:normAutofit fontScale="55000" lnSpcReduction="20000"/>
          </a:bodyPr>
          <a:lstStyle/>
          <a:p>
            <a:pPr marL="514350" indent="-514350">
              <a:buFont typeface="+mj-lt"/>
              <a:buAutoNum type="arabicPeriod" startAt="19"/>
            </a:pPr>
            <a:r>
              <a:rPr lang="en-IN" dirty="0" smtClean="0"/>
              <a:t>Presumptive Taxation.</a:t>
            </a:r>
          </a:p>
          <a:p>
            <a:pPr marL="514350" indent="-514350">
              <a:buFont typeface="+mj-lt"/>
              <a:buAutoNum type="arabicPeriod" startAt="19"/>
            </a:pPr>
            <a:r>
              <a:rPr lang="en-IN" dirty="0" smtClean="0"/>
              <a:t>Increase in Audit Limit U/s 44 AB.</a:t>
            </a:r>
          </a:p>
          <a:p>
            <a:pPr marL="514350" indent="-514350">
              <a:buFont typeface="+mj-lt"/>
              <a:buAutoNum type="arabicPeriod" startAt="19"/>
            </a:pPr>
            <a:r>
              <a:rPr lang="en-IN" dirty="0" smtClean="0"/>
              <a:t>Exemption to NRI U/s 206 AA.</a:t>
            </a:r>
          </a:p>
          <a:p>
            <a:pPr marL="514350" indent="-514350">
              <a:buFont typeface="+mj-lt"/>
              <a:buAutoNum type="arabicPeriod" startAt="19"/>
            </a:pPr>
            <a:r>
              <a:rPr lang="en-IN" dirty="0" smtClean="0"/>
              <a:t>The Income declaration Scheme 2016.</a:t>
            </a:r>
          </a:p>
          <a:p>
            <a:pPr marL="514350" indent="-514350">
              <a:buFont typeface="+mj-lt"/>
              <a:buAutoNum type="arabicPeriod" startAt="19"/>
            </a:pPr>
            <a:r>
              <a:rPr lang="en-IN" dirty="0" smtClean="0"/>
              <a:t>The Direct Tax dispute resolution scheme.</a:t>
            </a:r>
          </a:p>
          <a:p>
            <a:pPr marL="514350" indent="-514350">
              <a:buFont typeface="+mj-lt"/>
              <a:buAutoNum type="arabicPeriod" startAt="19"/>
            </a:pPr>
            <a:r>
              <a:rPr lang="en-IN" dirty="0" smtClean="0"/>
              <a:t>Rationalisation of TDS provision.</a:t>
            </a:r>
          </a:p>
          <a:p>
            <a:pPr marL="514350" indent="-514350">
              <a:buFont typeface="+mj-lt"/>
              <a:buAutoNum type="arabicPeriod" startAt="19"/>
            </a:pPr>
            <a:r>
              <a:rPr lang="en-IN" dirty="0" smtClean="0"/>
              <a:t>TDS Rate Chart.</a:t>
            </a:r>
          </a:p>
          <a:p>
            <a:pPr marL="514350" indent="-514350">
              <a:buFont typeface="+mj-lt"/>
              <a:buAutoNum type="arabicPeriod" startAt="19"/>
            </a:pPr>
            <a:r>
              <a:rPr lang="en-IN" dirty="0" smtClean="0"/>
              <a:t>Conversion of Company into LLP.</a:t>
            </a:r>
          </a:p>
          <a:p>
            <a:pPr marL="514350" indent="-514350">
              <a:buFont typeface="+mj-lt"/>
              <a:buAutoNum type="arabicPeriod" startAt="19"/>
            </a:pPr>
            <a:r>
              <a:rPr lang="en-IN" dirty="0" smtClean="0"/>
              <a:t>Filing of ITR section 139</a:t>
            </a:r>
          </a:p>
          <a:p>
            <a:pPr marL="514350" indent="-514350">
              <a:buFont typeface="+mj-lt"/>
              <a:buAutoNum type="arabicPeriod" startAt="19"/>
            </a:pPr>
            <a:r>
              <a:rPr lang="en-IN" dirty="0" smtClean="0"/>
              <a:t>Time limit for Assessment and Reassessment.</a:t>
            </a:r>
          </a:p>
          <a:p>
            <a:pPr marL="514350" indent="-514350">
              <a:buFont typeface="+mj-lt"/>
              <a:buAutoNum type="arabicPeriod" startAt="19"/>
            </a:pPr>
            <a:r>
              <a:rPr lang="en-IN" dirty="0" smtClean="0"/>
              <a:t>Advance Tax Payment schedule u/s 211</a:t>
            </a:r>
          </a:p>
          <a:p>
            <a:pPr marL="514350" indent="-514350">
              <a:buFont typeface="+mj-lt"/>
              <a:buAutoNum type="arabicPeriod" startAt="19"/>
            </a:pPr>
            <a:r>
              <a:rPr lang="en-IN" dirty="0" smtClean="0"/>
              <a:t>Payment of interest on refund.</a:t>
            </a:r>
          </a:p>
          <a:p>
            <a:pPr marL="514350" indent="-514350">
              <a:buFont typeface="+mj-lt"/>
              <a:buAutoNum type="arabicPeriod" startAt="19"/>
            </a:pPr>
            <a:r>
              <a:rPr lang="en-IN" dirty="0" smtClean="0"/>
              <a:t>Refund in appeal matters.</a:t>
            </a:r>
          </a:p>
          <a:p>
            <a:pPr marL="514350" indent="-514350">
              <a:buFont typeface="+mj-lt"/>
              <a:buAutoNum type="arabicPeriod" startAt="19"/>
            </a:pPr>
            <a:r>
              <a:rPr lang="en-IN" dirty="0" smtClean="0"/>
              <a:t>Processing u/s 143 (1)</a:t>
            </a:r>
          </a:p>
          <a:p>
            <a:pPr marL="514350" indent="-514350">
              <a:buFont typeface="+mj-lt"/>
              <a:buAutoNum type="arabicPeriod" startAt="19"/>
            </a:pPr>
            <a:r>
              <a:rPr lang="en-IN" dirty="0" smtClean="0"/>
              <a:t>Other Proposals.</a:t>
            </a:r>
          </a:p>
          <a:p>
            <a:pPr marL="514350" indent="-514350">
              <a:buFont typeface="+mj-lt"/>
              <a:buAutoNum type="arabicPeriod" startAt="19"/>
            </a:pPr>
            <a:r>
              <a:rPr lang="en-IN" dirty="0" smtClean="0"/>
              <a:t>Service Tax.</a:t>
            </a:r>
          </a:p>
          <a:p>
            <a:pPr marL="514350" indent="-514350">
              <a:buFont typeface="+mj-lt"/>
              <a:buAutoNum type="arabicPeriod" startAt="19"/>
            </a:pPr>
            <a:r>
              <a:rPr lang="en-IN" dirty="0" smtClean="0"/>
              <a:t>Excise</a:t>
            </a:r>
          </a:p>
          <a:p>
            <a:pPr marL="514350" indent="-514350">
              <a:buFont typeface="+mj-lt"/>
              <a:buAutoNum type="arabicPeriod" startAt="19"/>
            </a:pPr>
            <a:r>
              <a:rPr lang="en-IN" dirty="0" smtClean="0"/>
              <a:t>Customs </a:t>
            </a:r>
          </a:p>
        </p:txBody>
      </p:sp>
      <p:sp>
        <p:nvSpPr>
          <p:cNvPr id="4" name="Slide Number Placeholder 3"/>
          <p:cNvSpPr>
            <a:spLocks noGrp="1"/>
          </p:cNvSpPr>
          <p:nvPr>
            <p:ph type="sldNum" sz="quarter" idx="12"/>
          </p:nvPr>
        </p:nvSpPr>
        <p:spPr/>
        <p:txBody>
          <a:bodyPr/>
          <a:lstStyle/>
          <a:p>
            <a:fld id="{B6F15528-21DE-4FAA-801E-634DDDAF4B2B}" type="slidenum">
              <a:rPr lang="en-US" smtClean="0"/>
              <a:pPr/>
              <a:t>3</a:t>
            </a:fld>
            <a:endParaRPr lang="en-US"/>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Companies- Tax rate and other provisions</a:t>
            </a:r>
            <a:endParaRPr lang="en-US" dirty="0"/>
          </a:p>
        </p:txBody>
      </p:sp>
      <p:sp>
        <p:nvSpPr>
          <p:cNvPr id="3" name="Content Placeholder 2"/>
          <p:cNvSpPr>
            <a:spLocks noGrp="1"/>
          </p:cNvSpPr>
          <p:nvPr>
            <p:ph idx="1"/>
          </p:nvPr>
        </p:nvSpPr>
        <p:spPr/>
        <p:txBody>
          <a:bodyPr/>
          <a:lstStyle/>
          <a:p>
            <a:r>
              <a:rPr lang="en-US" dirty="0" smtClean="0"/>
              <a:t>Existing Domestic company-</a:t>
            </a:r>
          </a:p>
          <a:p>
            <a:pPr>
              <a:buFont typeface="Wingdings" pitchFamily="2" charset="2"/>
              <a:buChar char="q"/>
            </a:pPr>
            <a:r>
              <a:rPr lang="en-US" dirty="0" smtClean="0"/>
              <a:t>Income-tax rate shall be </a:t>
            </a:r>
            <a:r>
              <a:rPr lang="en-US" i="1" dirty="0" smtClean="0">
                <a:solidFill>
                  <a:srgbClr val="FF0000"/>
                </a:solidFill>
              </a:rPr>
              <a:t>29%</a:t>
            </a:r>
            <a:r>
              <a:rPr lang="en-US" dirty="0" smtClean="0"/>
              <a:t> of the total income</a:t>
            </a:r>
          </a:p>
          <a:p>
            <a:pPr>
              <a:buFont typeface="Wingdings" pitchFamily="2" charset="2"/>
              <a:buChar char="q"/>
            </a:pPr>
            <a:r>
              <a:rPr lang="en-US" dirty="0" smtClean="0"/>
              <a:t>Total turnover or gross receipts of the company in the PY 2014-15 does not exceed </a:t>
            </a:r>
            <a:r>
              <a:rPr lang="en-US" i="1" dirty="0" smtClean="0">
                <a:solidFill>
                  <a:srgbClr val="FF0000"/>
                </a:solidFill>
              </a:rPr>
              <a:t>5 crores</a:t>
            </a:r>
            <a:r>
              <a:rPr lang="en-US" dirty="0" smtClean="0"/>
              <a:t>.</a:t>
            </a:r>
          </a:p>
          <a:p>
            <a:r>
              <a:rPr lang="en-US" dirty="0" smtClean="0"/>
              <a:t>In all other cases the rate of Income tax shall remain 30% of the total income.</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30</a:t>
            </a:fld>
            <a:endParaRPr lang="en-US"/>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Start Up India</a:t>
            </a:r>
            <a:endParaRPr lang="en-US" dirty="0"/>
          </a:p>
        </p:txBody>
      </p:sp>
      <p:sp>
        <p:nvSpPr>
          <p:cNvPr id="3" name="Content Placeholder 2"/>
          <p:cNvSpPr>
            <a:spLocks noGrp="1"/>
          </p:cNvSpPr>
          <p:nvPr>
            <p:ph idx="1"/>
          </p:nvPr>
        </p:nvSpPr>
        <p:spPr/>
        <p:txBody>
          <a:bodyPr>
            <a:normAutofit/>
          </a:bodyPr>
          <a:lstStyle/>
          <a:p>
            <a:r>
              <a:rPr lang="en-US" i="1" dirty="0" smtClean="0"/>
              <a:t>New Domestic company-</a:t>
            </a:r>
          </a:p>
          <a:p>
            <a:pPr>
              <a:buFont typeface="Wingdings" pitchFamily="2" charset="2"/>
              <a:buChar char="q"/>
            </a:pPr>
            <a:r>
              <a:rPr lang="en-US" dirty="0" smtClean="0"/>
              <a:t>Incorporated on or after the </a:t>
            </a:r>
            <a:r>
              <a:rPr lang="en-US" i="1" dirty="0" smtClean="0">
                <a:solidFill>
                  <a:srgbClr val="FF0000"/>
                </a:solidFill>
              </a:rPr>
              <a:t>1</a:t>
            </a:r>
            <a:r>
              <a:rPr lang="en-US" i="1" baseline="30000" dirty="0" smtClean="0">
                <a:solidFill>
                  <a:srgbClr val="FF0000"/>
                </a:solidFill>
              </a:rPr>
              <a:t>st</a:t>
            </a:r>
            <a:r>
              <a:rPr lang="en-US" i="1" dirty="0" smtClean="0">
                <a:solidFill>
                  <a:srgbClr val="FF0000"/>
                </a:solidFill>
              </a:rPr>
              <a:t> March, 2016 </a:t>
            </a:r>
          </a:p>
          <a:p>
            <a:pPr>
              <a:buFont typeface="Wingdings" pitchFamily="2" charset="2"/>
              <a:buChar char="q"/>
            </a:pPr>
            <a:r>
              <a:rPr lang="en-US" dirty="0" smtClean="0"/>
              <a:t>Income Tax shall be computed </a:t>
            </a:r>
            <a:r>
              <a:rPr lang="en-US" i="1" dirty="0" smtClean="0">
                <a:solidFill>
                  <a:srgbClr val="FF0000"/>
                </a:solidFill>
              </a:rPr>
              <a:t>@ 25% </a:t>
            </a:r>
            <a:r>
              <a:rPr lang="en-US" dirty="0" smtClean="0"/>
              <a:t>at the </a:t>
            </a:r>
            <a:r>
              <a:rPr lang="en-US" dirty="0" smtClean="0">
                <a:solidFill>
                  <a:srgbClr val="FF0000"/>
                </a:solidFill>
              </a:rPr>
              <a:t>option</a:t>
            </a:r>
            <a:r>
              <a:rPr lang="en-US" dirty="0" smtClean="0"/>
              <a:t> of the company </a:t>
            </a:r>
          </a:p>
          <a:p>
            <a:pPr>
              <a:buFont typeface="Wingdings" pitchFamily="2" charset="2"/>
              <a:buChar char="q"/>
            </a:pPr>
            <a:r>
              <a:rPr lang="en-US" dirty="0" smtClean="0"/>
              <a:t>Engaged in the business of manufacture or production of any article or thing.</a:t>
            </a:r>
          </a:p>
          <a:p>
            <a:pPr>
              <a:buFont typeface="Wingdings" pitchFamily="2" charset="2"/>
              <a:buChar char="q"/>
            </a:pPr>
            <a:r>
              <a:rPr lang="en-US" dirty="0" smtClean="0"/>
              <a:t>Not engaged in any other business</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31</a:t>
            </a:fld>
            <a:endParaRPr lang="en-US"/>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Continue..</a:t>
            </a:r>
            <a:endParaRPr lang="en-US" dirty="0"/>
          </a:p>
        </p:txBody>
      </p:sp>
      <p:sp>
        <p:nvSpPr>
          <p:cNvPr id="3" name="Content Placeholder 2"/>
          <p:cNvSpPr>
            <a:spLocks noGrp="1"/>
          </p:cNvSpPr>
          <p:nvPr>
            <p:ph idx="1"/>
          </p:nvPr>
        </p:nvSpPr>
        <p:spPr/>
        <p:txBody>
          <a:bodyPr>
            <a:normAutofit/>
          </a:bodyPr>
          <a:lstStyle/>
          <a:p>
            <a:pPr marL="514350" indent="-514350">
              <a:buFont typeface="Wingdings" pitchFamily="2" charset="2"/>
              <a:buChar char="q"/>
            </a:pPr>
            <a:r>
              <a:rPr lang="en-US" i="1" u="sng" dirty="0" smtClean="0">
                <a:solidFill>
                  <a:srgbClr val="FF0000"/>
                </a:solidFill>
              </a:rPr>
              <a:t>Restrictions –</a:t>
            </a:r>
          </a:p>
          <a:p>
            <a:pPr marL="514350" indent="-514350">
              <a:buFont typeface="Wingdings" pitchFamily="2" charset="2"/>
              <a:buChar char="q"/>
            </a:pPr>
            <a:r>
              <a:rPr lang="en-US" dirty="0" smtClean="0"/>
              <a:t>Can not claim profit or investment linked deductions</a:t>
            </a:r>
          </a:p>
          <a:p>
            <a:pPr marL="514350" indent="-514350">
              <a:buFont typeface="Wingdings" pitchFamily="2" charset="2"/>
              <a:buChar char="q"/>
            </a:pPr>
            <a:r>
              <a:rPr lang="en-US" dirty="0" smtClean="0"/>
              <a:t>Do not avail of investment allowance and </a:t>
            </a:r>
            <a:r>
              <a:rPr lang="en-US" dirty="0" err="1" smtClean="0"/>
              <a:t>accelarated</a:t>
            </a:r>
            <a:r>
              <a:rPr lang="en-US" dirty="0" smtClean="0"/>
              <a:t> depreciation. </a:t>
            </a:r>
          </a:p>
          <a:p>
            <a:pPr marL="514350" indent="-514350">
              <a:buFont typeface="Wingdings" pitchFamily="2" charset="2"/>
              <a:buChar char="q"/>
            </a:pPr>
            <a:r>
              <a:rPr lang="en-US" dirty="0" smtClean="0"/>
              <a:t>.</a:t>
            </a:r>
          </a:p>
          <a:p>
            <a:pPr marL="514350" indent="-514350">
              <a:buFont typeface="Wingdings" pitchFamily="2" charset="2"/>
              <a:buChar char="Ø"/>
            </a:pP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32</a:t>
            </a:fld>
            <a:endParaRPr lang="en-US"/>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Continue</a:t>
            </a:r>
            <a:endParaRPr lang="en-US" dirty="0"/>
          </a:p>
        </p:txBody>
      </p:sp>
      <p:sp>
        <p:nvSpPr>
          <p:cNvPr id="3" name="Content Placeholder 2"/>
          <p:cNvSpPr>
            <a:spLocks noGrp="1"/>
          </p:cNvSpPr>
          <p:nvPr>
            <p:ph idx="1"/>
          </p:nvPr>
        </p:nvSpPr>
        <p:spPr/>
        <p:txBody>
          <a:bodyPr>
            <a:normAutofit fontScale="92500"/>
          </a:bodyPr>
          <a:lstStyle/>
          <a:p>
            <a:pPr marL="514350" indent="-514350">
              <a:buFont typeface="Wingdings" pitchFamily="2" charset="2"/>
              <a:buChar char="q"/>
            </a:pPr>
            <a:r>
              <a:rPr lang="en-US" i="1" dirty="0" smtClean="0">
                <a:solidFill>
                  <a:srgbClr val="FF0000"/>
                </a:solidFill>
              </a:rPr>
              <a:t>New Start Up Companies- </a:t>
            </a:r>
          </a:p>
          <a:p>
            <a:pPr marL="514350" indent="-514350">
              <a:buFont typeface="Wingdings" pitchFamily="2" charset="2"/>
              <a:buChar char="q"/>
            </a:pPr>
            <a:r>
              <a:rPr lang="en-US" dirty="0" smtClean="0"/>
              <a:t>To be incorporated during 1</a:t>
            </a:r>
            <a:r>
              <a:rPr lang="en-US" baseline="30000" dirty="0" smtClean="0"/>
              <a:t>st</a:t>
            </a:r>
            <a:r>
              <a:rPr lang="en-US" dirty="0" smtClean="0"/>
              <a:t> April, 2016 to 31st March, 2019. </a:t>
            </a:r>
          </a:p>
          <a:p>
            <a:pPr marL="514350" indent="-514350">
              <a:buFont typeface="Wingdings" pitchFamily="2" charset="2"/>
              <a:buChar char="q"/>
            </a:pPr>
            <a:r>
              <a:rPr lang="en-US" dirty="0" smtClean="0"/>
              <a:t>100% deduction of  profit for any 3 out of 5 years.</a:t>
            </a:r>
          </a:p>
          <a:p>
            <a:pPr marL="514350" indent="-514350">
              <a:buFont typeface="Wingdings" pitchFamily="2" charset="2"/>
              <a:buChar char="q"/>
            </a:pPr>
            <a:r>
              <a:rPr lang="en-US" dirty="0" smtClean="0"/>
              <a:t> MAT and DDT will apply in such cases.</a:t>
            </a:r>
          </a:p>
          <a:p>
            <a:pPr marL="514350" indent="-514350">
              <a:buFont typeface="Wingdings" pitchFamily="2" charset="2"/>
              <a:buChar char="q"/>
            </a:pPr>
            <a:r>
              <a:rPr lang="en-US" i="1" dirty="0" smtClean="0">
                <a:solidFill>
                  <a:srgbClr val="FF0000"/>
                </a:solidFill>
              </a:rPr>
              <a:t>Capital gain will not attract on transfer of  shares if proceeds are invested in regulated  or notified fund of funds or by individuals in notified start ups. </a:t>
            </a:r>
          </a:p>
          <a:p>
            <a:pPr marL="514350" indent="-514350">
              <a:buFont typeface="+mj-lt"/>
              <a:buAutoNum type="arabicPeriod"/>
            </a:pPr>
            <a:endParaRPr lang="en-US" dirty="0" smtClean="0"/>
          </a:p>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33</a:t>
            </a:fld>
            <a:endParaRPr lang="en-US"/>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BOOST EMPLOYMENT AND GROWTH</a:t>
            </a:r>
            <a:endParaRPr lang="en-US" dirty="0"/>
          </a:p>
        </p:txBody>
      </p:sp>
      <p:sp>
        <p:nvSpPr>
          <p:cNvPr id="3" name="Content Placeholder 2"/>
          <p:cNvSpPr>
            <a:spLocks noGrp="1"/>
          </p:cNvSpPr>
          <p:nvPr>
            <p:ph idx="1"/>
          </p:nvPr>
        </p:nvSpPr>
        <p:spPr/>
        <p:txBody>
          <a:bodyPr>
            <a:normAutofit/>
          </a:bodyPr>
          <a:lstStyle/>
          <a:p>
            <a:r>
              <a:rPr lang="en-US" dirty="0" smtClean="0"/>
              <a:t>Depreciation </a:t>
            </a:r>
            <a:r>
              <a:rPr lang="en-US" dirty="0" smtClean="0">
                <a:solidFill>
                  <a:srgbClr val="FF0000"/>
                </a:solidFill>
              </a:rPr>
              <a:t>Rate rationalization Accelerated depreciation </a:t>
            </a:r>
            <a:r>
              <a:rPr lang="en-US" dirty="0" smtClean="0"/>
              <a:t>wherever provided in IT Act will be limited to </a:t>
            </a:r>
            <a:r>
              <a:rPr lang="en-US" dirty="0" smtClean="0">
                <a:solidFill>
                  <a:srgbClr val="FF0000"/>
                </a:solidFill>
              </a:rPr>
              <a:t>maximum 40% </a:t>
            </a:r>
            <a:r>
              <a:rPr lang="en-US" dirty="0" smtClean="0"/>
              <a:t>from 1.4.2017. </a:t>
            </a:r>
            <a:endParaRPr lang="en-US" dirty="0" smtClean="0">
              <a:solidFill>
                <a:srgbClr val="FF0000"/>
              </a:solidFill>
            </a:endParaRPr>
          </a:p>
          <a:p>
            <a:r>
              <a:rPr lang="en-US" dirty="0" smtClean="0">
                <a:solidFill>
                  <a:srgbClr val="FF0000"/>
                </a:solidFill>
              </a:rPr>
              <a:t>Sunset clause - </a:t>
            </a:r>
            <a:r>
              <a:rPr lang="en-US" dirty="0" smtClean="0"/>
              <a:t>Benefit of section 10AA to new SEZ units will be available to those units which commence activity before 31.3.2020.</a:t>
            </a:r>
            <a:r>
              <a:rPr lang="en-US" dirty="0" smtClean="0">
                <a:solidFill>
                  <a:srgbClr val="FF0000"/>
                </a:solidFill>
              </a:rPr>
              <a:t>-.</a:t>
            </a:r>
          </a:p>
          <a:p>
            <a:r>
              <a:rPr lang="en-US" dirty="0" smtClean="0"/>
              <a:t>The </a:t>
            </a:r>
            <a:r>
              <a:rPr lang="en-US" dirty="0" smtClean="0">
                <a:solidFill>
                  <a:srgbClr val="FF0000"/>
                </a:solidFill>
              </a:rPr>
              <a:t>weighted deduction</a:t>
            </a:r>
            <a:r>
              <a:rPr lang="en-US" dirty="0" smtClean="0"/>
              <a:t> under section </a:t>
            </a:r>
            <a:r>
              <a:rPr lang="en-US" dirty="0" smtClean="0">
                <a:solidFill>
                  <a:srgbClr val="FF0000"/>
                </a:solidFill>
              </a:rPr>
              <a:t>35CCD</a:t>
            </a:r>
            <a:r>
              <a:rPr lang="en-US" dirty="0" smtClean="0"/>
              <a:t> for skill development will continue </a:t>
            </a:r>
            <a:r>
              <a:rPr lang="en-US" dirty="0" smtClean="0">
                <a:solidFill>
                  <a:srgbClr val="FF0000"/>
                </a:solidFill>
              </a:rPr>
              <a:t>up to 1.4.2020</a:t>
            </a:r>
            <a:r>
              <a:rPr lang="en-US" dirty="0" smtClean="0"/>
              <a:t>.</a:t>
            </a:r>
          </a:p>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34</a:t>
            </a:fld>
            <a:endParaRPr lang="en-US"/>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dirty="0" smtClean="0"/>
              <a:t>Major proposal in budget 2016	</a:t>
            </a:r>
            <a:endParaRPr lang="en-US" dirty="0"/>
          </a:p>
        </p:txBody>
      </p:sp>
      <p:sp>
        <p:nvSpPr>
          <p:cNvPr id="3" name="Content Placeholder 2"/>
          <p:cNvSpPr>
            <a:spLocks noGrp="1"/>
          </p:cNvSpPr>
          <p:nvPr>
            <p:ph idx="1"/>
          </p:nvPr>
        </p:nvSpPr>
        <p:spPr/>
        <p:txBody>
          <a:bodyPr>
            <a:normAutofit/>
          </a:bodyPr>
          <a:lstStyle/>
          <a:p>
            <a:r>
              <a:rPr lang="en-US" dirty="0" smtClean="0"/>
              <a:t>Withdrawal up to 40% of the corpus at the time of retirement to be tax exempt in the case of National Pension Scheme (NPS).</a:t>
            </a:r>
          </a:p>
          <a:p>
            <a:r>
              <a:rPr lang="en-US" dirty="0" smtClean="0"/>
              <a:t>Annuity fund in hands of legal heir will not be taxable.</a:t>
            </a:r>
          </a:p>
          <a:p>
            <a:r>
              <a:rPr lang="en-US" dirty="0" smtClean="0"/>
              <a:t>Contribution of employer in recognized Provident and Superannuation Fund of Rs. 1.5 lakh per annum.</a:t>
            </a:r>
          </a:p>
          <a:p>
            <a:pPr>
              <a:buNone/>
            </a:pP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35</a:t>
            </a:fld>
            <a:endParaRPr lang="en-US"/>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Continue..</a:t>
            </a:r>
            <a:endParaRPr lang="en-US" dirty="0"/>
          </a:p>
        </p:txBody>
      </p:sp>
      <p:sp>
        <p:nvSpPr>
          <p:cNvPr id="3" name="Content Placeholder 2"/>
          <p:cNvSpPr>
            <a:spLocks noGrp="1"/>
          </p:cNvSpPr>
          <p:nvPr>
            <p:ph idx="1"/>
          </p:nvPr>
        </p:nvSpPr>
        <p:spPr/>
        <p:txBody>
          <a:bodyPr>
            <a:normAutofit/>
          </a:bodyPr>
          <a:lstStyle/>
          <a:p>
            <a:r>
              <a:rPr lang="en-US" i="1" dirty="0" smtClean="0">
                <a:solidFill>
                  <a:srgbClr val="FF0000"/>
                </a:solidFill>
              </a:rPr>
              <a:t>Deduction for additional interest on housing loans-</a:t>
            </a:r>
          </a:p>
          <a:p>
            <a:pPr>
              <a:buFont typeface="Wingdings" pitchFamily="2" charset="2"/>
              <a:buChar char="q"/>
            </a:pPr>
            <a:r>
              <a:rPr lang="en-US" dirty="0" smtClean="0"/>
              <a:t>Rs.50,000 per annum</a:t>
            </a:r>
          </a:p>
          <a:p>
            <a:pPr>
              <a:buFont typeface="Wingdings" pitchFamily="2" charset="2"/>
              <a:buChar char="q"/>
            </a:pPr>
            <a:r>
              <a:rPr lang="en-US" dirty="0" smtClean="0"/>
              <a:t>Loans up to Rs.35 </a:t>
            </a:r>
            <a:r>
              <a:rPr lang="en-US" dirty="0" err="1" smtClean="0"/>
              <a:t>lakhs</a:t>
            </a:r>
            <a:r>
              <a:rPr lang="en-US" dirty="0" smtClean="0"/>
              <a:t> sanctioned in 2016-17.</a:t>
            </a:r>
          </a:p>
          <a:p>
            <a:pPr>
              <a:buFont typeface="Wingdings" pitchFamily="2" charset="2"/>
              <a:buChar char="q"/>
            </a:pPr>
            <a:r>
              <a:rPr lang="en-US" dirty="0" smtClean="0"/>
              <a:t>For first time home buyer</a:t>
            </a:r>
          </a:p>
          <a:p>
            <a:pPr>
              <a:buFont typeface="Wingdings" pitchFamily="2" charset="2"/>
              <a:buChar char="q"/>
            </a:pPr>
            <a:r>
              <a:rPr lang="en-US" dirty="0" smtClean="0"/>
              <a:t>House cost does not exceed Rs. 50 </a:t>
            </a:r>
            <a:r>
              <a:rPr lang="en-US" dirty="0" err="1" smtClean="0"/>
              <a:t>lakhs</a:t>
            </a:r>
            <a:r>
              <a:rPr lang="en-US" dirty="0" smtClean="0"/>
              <a:t>.</a:t>
            </a:r>
          </a:p>
        </p:txBody>
      </p:sp>
      <p:sp>
        <p:nvSpPr>
          <p:cNvPr id="4" name="Slide Number Placeholder 3"/>
          <p:cNvSpPr>
            <a:spLocks noGrp="1"/>
          </p:cNvSpPr>
          <p:nvPr>
            <p:ph type="sldNum" sz="quarter" idx="12"/>
          </p:nvPr>
        </p:nvSpPr>
        <p:spPr/>
        <p:txBody>
          <a:bodyPr/>
          <a:lstStyle/>
          <a:p>
            <a:fld id="{B6F15528-21DE-4FAA-801E-634DDDAF4B2B}" type="slidenum">
              <a:rPr lang="en-US" smtClean="0"/>
              <a:pPr/>
              <a:t>36</a:t>
            </a:fld>
            <a:endParaRPr lang="en-US"/>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10000"/>
          </a:bodyPr>
          <a:lstStyle/>
          <a:p>
            <a:r>
              <a:rPr lang="en-US" i="1" dirty="0" smtClean="0">
                <a:solidFill>
                  <a:srgbClr val="FF0000"/>
                </a:solidFill>
              </a:rPr>
              <a:t>Additional tax of 10% on dividend</a:t>
            </a:r>
          </a:p>
          <a:p>
            <a:pPr>
              <a:buFont typeface="Wingdings" pitchFamily="2" charset="2"/>
              <a:buChar char="q"/>
            </a:pPr>
            <a:r>
              <a:rPr lang="en-US" dirty="0" smtClean="0"/>
              <a:t>On gross amount of dividend</a:t>
            </a:r>
          </a:p>
          <a:p>
            <a:pPr>
              <a:buFont typeface="Wingdings" pitchFamily="2" charset="2"/>
              <a:buChar char="q"/>
            </a:pPr>
            <a:r>
              <a:rPr lang="en-US" dirty="0" smtClean="0"/>
              <a:t>Dividend received in excess of Rs.10 lakh p.a.</a:t>
            </a:r>
          </a:p>
          <a:p>
            <a:pPr>
              <a:buFont typeface="Wingdings" pitchFamily="2" charset="2"/>
              <a:buChar char="q"/>
            </a:pPr>
            <a:r>
              <a:rPr lang="en-IN" dirty="0" smtClean="0"/>
              <a:t>Clarification needed in case if Dividend &gt;10 Lakh, one can say that dividend received more than will only attract tax.</a:t>
            </a:r>
          </a:p>
          <a:p>
            <a:pPr>
              <a:buFont typeface="Wingdings" pitchFamily="2" charset="2"/>
              <a:buChar char="q"/>
            </a:pPr>
            <a:r>
              <a:rPr lang="en-IN" dirty="0" smtClean="0"/>
              <a:t>Taxable in the hands of Resident individuals, </a:t>
            </a:r>
            <a:r>
              <a:rPr lang="en-IN" dirty="0" err="1" smtClean="0"/>
              <a:t>HUFs</a:t>
            </a:r>
            <a:r>
              <a:rPr lang="en-IN" dirty="0" smtClean="0"/>
              <a:t> and Firms. </a:t>
            </a:r>
            <a:r>
              <a:rPr lang="en-IN" i="1" dirty="0" err="1" smtClean="0">
                <a:solidFill>
                  <a:srgbClr val="FF0000"/>
                </a:solidFill>
              </a:rPr>
              <a:t>NRIs</a:t>
            </a:r>
            <a:r>
              <a:rPr lang="en-IN" i="1" dirty="0" smtClean="0">
                <a:solidFill>
                  <a:srgbClr val="FF0000"/>
                </a:solidFill>
              </a:rPr>
              <a:t> are not covered</a:t>
            </a:r>
            <a:r>
              <a:rPr lang="en-IN" dirty="0" smtClean="0"/>
              <a:t>.</a:t>
            </a:r>
          </a:p>
          <a:p>
            <a:pPr>
              <a:buFont typeface="Wingdings" pitchFamily="2" charset="2"/>
              <a:buChar char="q"/>
            </a:pPr>
            <a:r>
              <a:rPr lang="en-IN" dirty="0" smtClean="0"/>
              <a:t>GTI, other than dividend &gt; </a:t>
            </a:r>
            <a:r>
              <a:rPr lang="en-IN" dirty="0" err="1" smtClean="0"/>
              <a:t>Rs</a:t>
            </a:r>
            <a:r>
              <a:rPr lang="en-IN" dirty="0" smtClean="0"/>
              <a:t>. 1 </a:t>
            </a:r>
            <a:r>
              <a:rPr lang="en-IN" dirty="0" err="1" smtClean="0"/>
              <a:t>crore</a:t>
            </a:r>
            <a:endParaRPr lang="en-IN" dirty="0" smtClean="0"/>
          </a:p>
          <a:p>
            <a:pPr>
              <a:buFont typeface="Wingdings" pitchFamily="2" charset="2"/>
              <a:buChar char="q"/>
            </a:pPr>
            <a:r>
              <a:rPr lang="en-IN" dirty="0" smtClean="0"/>
              <a:t>Section 14A provisions will still apply.</a:t>
            </a:r>
          </a:p>
          <a:p>
            <a:pPr>
              <a:buFont typeface="Wingdings" pitchFamily="2" charset="2"/>
              <a:buChar char="q"/>
            </a:pPr>
            <a:r>
              <a:rPr lang="en-IN" dirty="0" smtClean="0"/>
              <a:t>Taxed almost for 4 times.</a:t>
            </a:r>
            <a:endParaRPr lang="en-US" dirty="0" smtClean="0"/>
          </a:p>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37</a:t>
            </a:fld>
            <a:endParaRPr lang="en-US"/>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i="1" dirty="0" smtClean="0">
                <a:solidFill>
                  <a:srgbClr val="FF0000"/>
                </a:solidFill>
              </a:rPr>
              <a:t>Surcharge on income exceeding Rs. 1 </a:t>
            </a:r>
            <a:r>
              <a:rPr lang="en-US" i="1" dirty="0" err="1" smtClean="0">
                <a:solidFill>
                  <a:srgbClr val="FF0000"/>
                </a:solidFill>
              </a:rPr>
              <a:t>crore</a:t>
            </a:r>
            <a:r>
              <a:rPr lang="en-US" i="1" dirty="0" smtClean="0">
                <a:solidFill>
                  <a:srgbClr val="FF0000"/>
                </a:solidFill>
              </a:rPr>
              <a:t> </a:t>
            </a:r>
            <a:r>
              <a:rPr lang="en-US" dirty="0" smtClean="0"/>
              <a:t>-</a:t>
            </a:r>
          </a:p>
          <a:p>
            <a:pPr>
              <a:buFont typeface="Wingdings" pitchFamily="2" charset="2"/>
              <a:buChar char="q"/>
            </a:pPr>
            <a:r>
              <a:rPr lang="en-US" dirty="0" smtClean="0"/>
              <a:t>Increased from 12% to 15%</a:t>
            </a:r>
          </a:p>
          <a:p>
            <a:pPr>
              <a:buFont typeface="Wingdings" pitchFamily="2" charset="2"/>
              <a:buChar char="q"/>
            </a:pPr>
            <a:r>
              <a:rPr lang="en-US" dirty="0" smtClean="0"/>
              <a:t>Applicable to Individual and HUF, other than companies, firms and cooperative societies.</a:t>
            </a:r>
          </a:p>
          <a:p>
            <a:pPr>
              <a:buFont typeface="Wingdings" pitchFamily="2" charset="2"/>
              <a:buChar char="q"/>
            </a:pPr>
            <a:r>
              <a:rPr lang="en-US" dirty="0" smtClean="0"/>
              <a:t>Income above Rs. 1 crore.</a:t>
            </a:r>
          </a:p>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38</a:t>
            </a:fld>
            <a:endParaRPr lang="en-US"/>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Example 3-</a:t>
            </a:r>
            <a:endParaRPr lang="en-US" dirty="0"/>
          </a:p>
        </p:txBody>
      </p:sp>
      <p:sp>
        <p:nvSpPr>
          <p:cNvPr id="3" name="Content Placeholder 2"/>
          <p:cNvSpPr>
            <a:spLocks noGrp="1"/>
          </p:cNvSpPr>
          <p:nvPr>
            <p:ph idx="1"/>
          </p:nvPr>
        </p:nvSpPr>
        <p:spPr/>
        <p:txBody>
          <a:bodyPr>
            <a:normAutofit fontScale="85000" lnSpcReduction="10000"/>
          </a:bodyPr>
          <a:lstStyle/>
          <a:p>
            <a:r>
              <a:rPr lang="en-IN" dirty="0" smtClean="0"/>
              <a:t>Mr. A ( Age 45) is having Annual Income is Rs1.15 Crore.</a:t>
            </a:r>
          </a:p>
          <a:p>
            <a:pPr>
              <a:buFontTx/>
              <a:buChar char="-"/>
            </a:pPr>
            <a:r>
              <a:rPr lang="en-IN" dirty="0" smtClean="0"/>
              <a:t>80C deduction is Rs. 1.50 lakhs.</a:t>
            </a:r>
          </a:p>
          <a:p>
            <a:pPr>
              <a:buFontTx/>
              <a:buChar char="-"/>
            </a:pPr>
            <a:r>
              <a:rPr lang="en-IN" dirty="0" smtClean="0"/>
              <a:t>Housing loan deduction of Rs. 2.00 Lakhs. </a:t>
            </a:r>
          </a:p>
          <a:p>
            <a:pPr>
              <a:buFontTx/>
              <a:buChar char="-"/>
            </a:pPr>
            <a:r>
              <a:rPr lang="en-IN" dirty="0" smtClean="0"/>
              <a:t>Other deduction is Rs. 50,000/-</a:t>
            </a:r>
          </a:p>
          <a:p>
            <a:pPr>
              <a:buFontTx/>
              <a:buChar char="-"/>
            </a:pPr>
            <a:r>
              <a:rPr lang="en-IN" dirty="0" smtClean="0"/>
              <a:t>Taxable income is Rs. 1.11 Cr and Current Tax payable </a:t>
            </a:r>
            <a:r>
              <a:rPr lang="en-IN" i="1" dirty="0" smtClean="0">
                <a:solidFill>
                  <a:srgbClr val="FF0000"/>
                </a:solidFill>
              </a:rPr>
              <a:t>Rs.36.94 </a:t>
            </a:r>
            <a:r>
              <a:rPr lang="en-IN" i="1" dirty="0" err="1" smtClean="0">
                <a:solidFill>
                  <a:srgbClr val="FF0000"/>
                </a:solidFill>
              </a:rPr>
              <a:t>Lakh</a:t>
            </a:r>
            <a:r>
              <a:rPr lang="en-IN" i="1" dirty="0" smtClean="0">
                <a:solidFill>
                  <a:srgbClr val="FF0000"/>
                </a:solidFill>
              </a:rPr>
              <a:t> </a:t>
            </a:r>
            <a:r>
              <a:rPr lang="en-IN" dirty="0" smtClean="0"/>
              <a:t>(Tax- 31.55 lakhs + Surcharge @ 12% - 3.79 Lakhs + Educ Cess 1.06 Lakhs)</a:t>
            </a:r>
          </a:p>
          <a:p>
            <a:pPr>
              <a:buFontTx/>
              <a:buChar char="-"/>
            </a:pPr>
            <a:r>
              <a:rPr lang="en-IN" dirty="0" smtClean="0"/>
              <a:t>After budget Tax will </a:t>
            </a:r>
            <a:r>
              <a:rPr lang="en-IN" i="1" dirty="0" smtClean="0">
                <a:solidFill>
                  <a:srgbClr val="FF0000"/>
                </a:solidFill>
              </a:rPr>
              <a:t>be 37.37 lakhs</a:t>
            </a:r>
            <a:r>
              <a:rPr lang="en-IN" dirty="0" smtClean="0"/>
              <a:t>. (Tax 31.55 lakhs + Surcharge @ 15% - 4.73 </a:t>
            </a:r>
            <a:r>
              <a:rPr lang="en-IN" dirty="0" err="1" smtClean="0"/>
              <a:t>Lakh</a:t>
            </a:r>
            <a:r>
              <a:rPr lang="en-IN" dirty="0" smtClean="0"/>
              <a:t> + Education Cess of </a:t>
            </a:r>
            <a:r>
              <a:rPr lang="en-IN" dirty="0" err="1" smtClean="0"/>
              <a:t>Rs</a:t>
            </a:r>
            <a:r>
              <a:rPr lang="en-IN" dirty="0" smtClean="0"/>
              <a:t>. 1.09 Lakh)</a:t>
            </a:r>
          </a:p>
        </p:txBody>
      </p:sp>
      <p:sp>
        <p:nvSpPr>
          <p:cNvPr id="4" name="Slide Number Placeholder 3"/>
          <p:cNvSpPr>
            <a:spLocks noGrp="1"/>
          </p:cNvSpPr>
          <p:nvPr>
            <p:ph type="sldNum" sz="quarter" idx="12"/>
          </p:nvPr>
        </p:nvSpPr>
        <p:spPr/>
        <p:txBody>
          <a:bodyPr/>
          <a:lstStyle/>
          <a:p>
            <a:fld id="{B6F15528-21DE-4FAA-801E-634DDDAF4B2B}" type="slidenum">
              <a:rPr lang="en-US" smtClean="0"/>
              <a:pPr/>
              <a:t>39</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What is Union Budget?	</a:t>
            </a:r>
            <a:endParaRPr lang="en-US" dirty="0"/>
          </a:p>
        </p:txBody>
      </p:sp>
      <p:sp>
        <p:nvSpPr>
          <p:cNvPr id="3" name="Content Placeholder 2"/>
          <p:cNvSpPr>
            <a:spLocks noGrp="1"/>
          </p:cNvSpPr>
          <p:nvPr>
            <p:ph idx="1"/>
          </p:nvPr>
        </p:nvSpPr>
        <p:spPr/>
        <p:txBody>
          <a:bodyPr>
            <a:normAutofit lnSpcReduction="10000"/>
          </a:bodyPr>
          <a:lstStyle/>
          <a:p>
            <a:r>
              <a:rPr lang="en-US" dirty="0" smtClean="0"/>
              <a:t>The </a:t>
            </a:r>
            <a:r>
              <a:rPr lang="en-US" i="1" dirty="0" smtClean="0"/>
              <a:t>Annual financial statement</a:t>
            </a:r>
            <a:r>
              <a:rPr lang="en-US" dirty="0" smtClean="0"/>
              <a:t> under Article 112 of the </a:t>
            </a:r>
            <a:r>
              <a:rPr lang="en-US" dirty="0" smtClean="0">
                <a:hlinkClick r:id="rId2" tooltip="Constitution of India"/>
              </a:rPr>
              <a:t>Constitution of India</a:t>
            </a:r>
            <a:endParaRPr lang="en-US" dirty="0" smtClean="0"/>
          </a:p>
          <a:p>
            <a:r>
              <a:rPr lang="en-US" dirty="0" smtClean="0"/>
              <a:t>Presented each year on the last working day of February by the </a:t>
            </a:r>
            <a:r>
              <a:rPr lang="en-US" dirty="0" smtClean="0">
                <a:hlinkClick r:id="rId3" tooltip="Finance Minister of India"/>
              </a:rPr>
              <a:t>Finance Minister of India</a:t>
            </a:r>
            <a:r>
              <a:rPr lang="en-US" dirty="0" smtClean="0"/>
              <a:t> in </a:t>
            </a:r>
            <a:r>
              <a:rPr lang="en-US" dirty="0" smtClean="0">
                <a:hlinkClick r:id="rId4" tooltip="Parliament of India"/>
              </a:rPr>
              <a:t>Parliament</a:t>
            </a:r>
            <a:endParaRPr lang="en-US" dirty="0" smtClean="0"/>
          </a:p>
          <a:p>
            <a:r>
              <a:rPr lang="en-US" dirty="0" smtClean="0"/>
              <a:t>Presented by </a:t>
            </a:r>
            <a:r>
              <a:rPr lang="en-US" i="1" u="sng" dirty="0" smtClean="0">
                <a:solidFill>
                  <a:srgbClr val="C00000"/>
                </a:solidFill>
              </a:rPr>
              <a:t>means of the Financial bill </a:t>
            </a:r>
            <a:r>
              <a:rPr lang="en-US" dirty="0" smtClean="0"/>
              <a:t>and the </a:t>
            </a:r>
            <a:r>
              <a:rPr lang="en-US" b="1" i="1" dirty="0" smtClean="0">
                <a:solidFill>
                  <a:srgbClr val="C00000"/>
                </a:solidFill>
              </a:rPr>
              <a:t>Appropriation</a:t>
            </a:r>
            <a:r>
              <a:rPr lang="en-US" dirty="0" smtClean="0"/>
              <a:t> bill has to be passed by the Houses before it can come into effect on April 1, the start of India's </a:t>
            </a:r>
            <a:r>
              <a:rPr lang="en-US" dirty="0" smtClean="0">
                <a:hlinkClick r:id="rId5" tooltip="Financial year"/>
              </a:rPr>
              <a:t>financial year</a:t>
            </a:r>
            <a:r>
              <a:rPr lang="en-US" dirty="0" smtClean="0"/>
              <a:t>.</a:t>
            </a:r>
          </a:p>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4</a:t>
            </a:fld>
            <a:endParaRPr lang="en-US"/>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Sovereign Gold Bond Scheme, 2015</a:t>
            </a:r>
            <a:endParaRPr lang="en-US" dirty="0"/>
          </a:p>
        </p:txBody>
      </p:sp>
      <p:sp>
        <p:nvSpPr>
          <p:cNvPr id="3" name="Content Placeholder 2"/>
          <p:cNvSpPr>
            <a:spLocks noGrp="1"/>
          </p:cNvSpPr>
          <p:nvPr>
            <p:ph idx="1"/>
          </p:nvPr>
        </p:nvSpPr>
        <p:spPr/>
        <p:txBody>
          <a:bodyPr>
            <a:normAutofit/>
          </a:bodyPr>
          <a:lstStyle/>
          <a:p>
            <a:r>
              <a:rPr lang="en-US" dirty="0" smtClean="0"/>
              <a:t>For </a:t>
            </a:r>
            <a:r>
              <a:rPr lang="en-US" i="1" dirty="0" smtClean="0">
                <a:solidFill>
                  <a:srgbClr val="FF0000"/>
                </a:solidFill>
              </a:rPr>
              <a:t>reducing</a:t>
            </a:r>
            <a:r>
              <a:rPr lang="en-US" dirty="0" smtClean="0"/>
              <a:t> physical </a:t>
            </a:r>
            <a:r>
              <a:rPr lang="en-US" i="1" dirty="0" smtClean="0">
                <a:solidFill>
                  <a:srgbClr val="FF0000"/>
                </a:solidFill>
              </a:rPr>
              <a:t>gold demand</a:t>
            </a:r>
            <a:r>
              <a:rPr lang="en-US" dirty="0" smtClean="0"/>
              <a:t>.</a:t>
            </a:r>
          </a:p>
          <a:p>
            <a:r>
              <a:rPr lang="en-US" dirty="0" smtClean="0"/>
              <a:t>To reduce the outflow of </a:t>
            </a:r>
            <a:r>
              <a:rPr lang="en-US" i="1" dirty="0" smtClean="0">
                <a:solidFill>
                  <a:srgbClr val="FF0000"/>
                </a:solidFill>
              </a:rPr>
              <a:t>foreign exchange</a:t>
            </a:r>
            <a:r>
              <a:rPr lang="en-US" dirty="0" smtClean="0"/>
              <a:t>.</a:t>
            </a:r>
          </a:p>
          <a:p>
            <a:r>
              <a:rPr lang="en-IN" dirty="0" smtClean="0"/>
              <a:t>Under section 47</a:t>
            </a:r>
            <a:r>
              <a:rPr lang="en-US" dirty="0" smtClean="0"/>
              <a:t> redemption of Bond shall </a:t>
            </a:r>
            <a:r>
              <a:rPr lang="en-US" i="1" dirty="0" smtClean="0"/>
              <a:t>not be </a:t>
            </a:r>
            <a:r>
              <a:rPr lang="en-US" dirty="0" smtClean="0"/>
              <a:t>treated as </a:t>
            </a:r>
            <a:r>
              <a:rPr lang="en-US" i="1" dirty="0" smtClean="0">
                <a:solidFill>
                  <a:srgbClr val="FF0000"/>
                </a:solidFill>
              </a:rPr>
              <a:t>transfer</a:t>
            </a:r>
            <a:r>
              <a:rPr lang="en-US" dirty="0" smtClean="0"/>
              <a:t>.</a:t>
            </a:r>
          </a:p>
          <a:p>
            <a:r>
              <a:rPr lang="en-US" i="1" dirty="0" smtClean="0">
                <a:solidFill>
                  <a:srgbClr val="FF0000"/>
                </a:solidFill>
              </a:rPr>
              <a:t>Exempt</a:t>
            </a:r>
            <a:r>
              <a:rPr lang="en-US" dirty="0" smtClean="0"/>
              <a:t> from tax on </a:t>
            </a:r>
            <a:r>
              <a:rPr lang="en-US" i="1" dirty="0" smtClean="0">
                <a:solidFill>
                  <a:srgbClr val="FF0000"/>
                </a:solidFill>
              </a:rPr>
              <a:t>capital gains for </a:t>
            </a:r>
            <a:r>
              <a:rPr lang="en-US" i="1" dirty="0" err="1" smtClean="0">
                <a:solidFill>
                  <a:srgbClr val="FF0000"/>
                </a:solidFill>
              </a:rPr>
              <a:t>indiviuals</a:t>
            </a:r>
            <a:r>
              <a:rPr lang="en-US" dirty="0" smtClean="0"/>
              <a:t>.</a:t>
            </a:r>
          </a:p>
          <a:p>
            <a:r>
              <a:rPr lang="en-IN" dirty="0" smtClean="0"/>
              <a:t>Indexation benefit to </a:t>
            </a:r>
            <a:r>
              <a:rPr lang="en-IN" i="1" dirty="0" smtClean="0">
                <a:solidFill>
                  <a:srgbClr val="FF0000"/>
                </a:solidFill>
              </a:rPr>
              <a:t>LTCG</a:t>
            </a:r>
            <a:r>
              <a:rPr lang="en-IN" dirty="0" smtClean="0"/>
              <a:t> will be available to all the assess </a:t>
            </a:r>
            <a:r>
              <a:rPr lang="en-IN" i="1" dirty="0" smtClean="0"/>
              <a:t>other than individuals</a:t>
            </a:r>
            <a:r>
              <a:rPr lang="en-IN" dirty="0" smtClean="0"/>
              <a:t>. </a:t>
            </a:r>
          </a:p>
          <a:p>
            <a:r>
              <a:rPr lang="en-US" dirty="0" smtClean="0"/>
              <a:t>Effective from the </a:t>
            </a:r>
            <a:r>
              <a:rPr lang="en-US" i="1" dirty="0" smtClean="0">
                <a:solidFill>
                  <a:srgbClr val="FF0000"/>
                </a:solidFill>
              </a:rPr>
              <a:t>1</a:t>
            </a:r>
            <a:r>
              <a:rPr lang="en-US" i="1" baseline="30000" dirty="0" smtClean="0">
                <a:solidFill>
                  <a:srgbClr val="FF0000"/>
                </a:solidFill>
              </a:rPr>
              <a:t>st</a:t>
            </a:r>
            <a:r>
              <a:rPr lang="en-US" i="1" dirty="0" smtClean="0">
                <a:solidFill>
                  <a:srgbClr val="FF0000"/>
                </a:solidFill>
              </a:rPr>
              <a:t> April, 2017</a:t>
            </a:r>
            <a:r>
              <a:rPr lang="en-US" dirty="0" smtClean="0"/>
              <a:t>.</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40</a:t>
            </a:fld>
            <a:endParaRPr lang="en-US"/>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Incentives for Promoting Housing for All </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100% deduction of the profits of an assessee developing and building affordable housing projects</a:t>
            </a:r>
          </a:p>
          <a:p>
            <a:pPr>
              <a:buFont typeface="Wingdings" pitchFamily="2" charset="2"/>
              <a:buChar char="q"/>
            </a:pPr>
            <a:r>
              <a:rPr lang="en-US" dirty="0" smtClean="0"/>
              <a:t> if the housing project is approved by the competent authority Between 1</a:t>
            </a:r>
            <a:r>
              <a:rPr lang="en-US" baseline="30000" dirty="0" smtClean="0"/>
              <a:t>st</a:t>
            </a:r>
            <a:r>
              <a:rPr lang="en-US" dirty="0" smtClean="0"/>
              <a:t> April,2016 and 31st March, 2019 subject to:</a:t>
            </a:r>
          </a:p>
          <a:p>
            <a:pPr>
              <a:buFont typeface="Wingdings" pitchFamily="2" charset="2"/>
              <a:buChar char="Ø"/>
            </a:pPr>
            <a:r>
              <a:rPr lang="en-US" b="1" u="sng" dirty="0" smtClean="0"/>
              <a:t>For Metros</a:t>
            </a:r>
            <a:r>
              <a:rPr lang="en-US" dirty="0" smtClean="0"/>
              <a:t>.- </a:t>
            </a:r>
          </a:p>
          <a:p>
            <a:pPr>
              <a:buFont typeface="Wingdings" pitchFamily="2" charset="2"/>
              <a:buChar char="q"/>
            </a:pPr>
            <a:r>
              <a:rPr lang="en-US" dirty="0" smtClean="0"/>
              <a:t>Within metro municipal corporation limit or upto 25 km from the municipal limits of that metro.</a:t>
            </a:r>
          </a:p>
          <a:p>
            <a:pPr>
              <a:buFont typeface="Wingdings" pitchFamily="2" charset="2"/>
              <a:buChar char="q"/>
            </a:pPr>
            <a:r>
              <a:rPr lang="en-IN" dirty="0" smtClean="0"/>
              <a:t>Plot area 1000 sq. meters minimum.</a:t>
            </a:r>
          </a:p>
          <a:p>
            <a:pPr>
              <a:buFont typeface="Wingdings" pitchFamily="2" charset="2"/>
              <a:buChar char="q"/>
            </a:pPr>
            <a:r>
              <a:rPr lang="en-IN" dirty="0" smtClean="0"/>
              <a:t>Flat size 30 sq meters. </a:t>
            </a:r>
          </a:p>
          <a:p>
            <a:pPr>
              <a:buFont typeface="Wingdings" pitchFamily="2" charset="2"/>
              <a:buChar char="q"/>
            </a:pPr>
            <a:r>
              <a:rPr lang="en-IN" dirty="0" smtClean="0"/>
              <a:t>Say one family one flat.</a:t>
            </a:r>
            <a:endParaRPr lang="en-US" dirty="0" smtClean="0"/>
          </a:p>
          <a:p>
            <a:pPr>
              <a:buNone/>
            </a:pP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41</a:t>
            </a:fld>
            <a:endParaRPr lang="en-US"/>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continue</a:t>
            </a:r>
            <a:endParaRPr lang="en-US" dirty="0"/>
          </a:p>
        </p:txBody>
      </p:sp>
      <p:sp>
        <p:nvSpPr>
          <p:cNvPr id="3" name="Content Placeholder 2"/>
          <p:cNvSpPr>
            <a:spLocks noGrp="1"/>
          </p:cNvSpPr>
          <p:nvPr>
            <p:ph idx="1"/>
          </p:nvPr>
        </p:nvSpPr>
        <p:spPr/>
        <p:txBody>
          <a:bodyPr/>
          <a:lstStyle/>
          <a:p>
            <a:pPr>
              <a:buFont typeface="Wingdings" pitchFamily="2" charset="2"/>
              <a:buChar char="Ø"/>
            </a:pPr>
            <a:r>
              <a:rPr lang="en-IN" b="1" u="sng" dirty="0" smtClean="0"/>
              <a:t>For Non Metros- </a:t>
            </a:r>
          </a:p>
          <a:p>
            <a:pPr>
              <a:buFont typeface="Wingdings" pitchFamily="2" charset="2"/>
              <a:buChar char="q"/>
            </a:pPr>
            <a:r>
              <a:rPr lang="en-IN" dirty="0" smtClean="0"/>
              <a:t>Within boundary limits of local body and cantonment board.</a:t>
            </a:r>
          </a:p>
          <a:p>
            <a:pPr>
              <a:buFont typeface="Wingdings" pitchFamily="2" charset="2"/>
              <a:buChar char="q"/>
            </a:pPr>
            <a:r>
              <a:rPr lang="en-IN" dirty="0" smtClean="0"/>
              <a:t>Plot area 2000 sq. meters minimum. </a:t>
            </a:r>
          </a:p>
          <a:p>
            <a:pPr>
              <a:buFont typeface="Wingdings" pitchFamily="2" charset="2"/>
              <a:buChar char="q"/>
            </a:pPr>
            <a:r>
              <a:rPr lang="en-IN" dirty="0" smtClean="0"/>
              <a:t>Flat Size 60 sq. meters. </a:t>
            </a:r>
          </a:p>
          <a:p>
            <a:pPr>
              <a:buFont typeface="Wingdings" pitchFamily="2" charset="2"/>
              <a:buChar char="Ø"/>
            </a:pPr>
            <a:r>
              <a:rPr lang="en-IN" dirty="0" smtClean="0"/>
              <a:t>Other Condition of Section 80IBA are applicable. </a:t>
            </a:r>
          </a:p>
          <a:p>
            <a:pPr>
              <a:buFont typeface="Wingdings" pitchFamily="2" charset="2"/>
              <a:buChar char="Ø"/>
            </a:pPr>
            <a:endParaRPr lang="en-IN" dirty="0" smtClean="0"/>
          </a:p>
        </p:txBody>
      </p:sp>
      <p:sp>
        <p:nvSpPr>
          <p:cNvPr id="4" name="Slide Number Placeholder 3"/>
          <p:cNvSpPr>
            <a:spLocks noGrp="1"/>
          </p:cNvSpPr>
          <p:nvPr>
            <p:ph type="sldNum" sz="quarter" idx="12"/>
          </p:nvPr>
        </p:nvSpPr>
        <p:spPr/>
        <p:txBody>
          <a:bodyPr/>
          <a:lstStyle/>
          <a:p>
            <a:fld id="{B6F15528-21DE-4FAA-801E-634DDDAF4B2B}" type="slidenum">
              <a:rPr lang="en-US" smtClean="0"/>
              <a:pPr/>
              <a:t>42</a:t>
            </a:fld>
            <a:endParaRPr lang="en-US"/>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dirty="0" smtClean="0"/>
              <a:t>Deduction- U/s 24(</a:t>
            </a:r>
            <a:r>
              <a:rPr lang="en-IN" cap="none" dirty="0" smtClean="0"/>
              <a:t>b</a:t>
            </a:r>
            <a:r>
              <a:rPr lang="en-IN" dirty="0" smtClean="0"/>
              <a:t>)</a:t>
            </a:r>
            <a:endParaRPr lang="en-US" dirty="0"/>
          </a:p>
        </p:txBody>
      </p:sp>
      <p:graphicFrame>
        <p:nvGraphicFramePr>
          <p:cNvPr id="4" name="Content Placeholder 3"/>
          <p:cNvGraphicFramePr>
            <a:graphicFrameLocks noGrp="1"/>
          </p:cNvGraphicFramePr>
          <p:nvPr>
            <p:ph idx="1"/>
          </p:nvPr>
        </p:nvGraphicFramePr>
        <p:xfrm>
          <a:off x="457200" y="2057400"/>
          <a:ext cx="8305800" cy="3479800"/>
        </p:xfrm>
        <a:graphic>
          <a:graphicData uri="http://schemas.openxmlformats.org/drawingml/2006/table">
            <a:tbl>
              <a:tblPr firstRow="1" bandRow="1">
                <a:tableStyleId>{5C22544A-7EE6-4342-B048-85BDC9FD1C3A}</a:tableStyleId>
              </a:tblPr>
              <a:tblGrid>
                <a:gridCol w="1371600"/>
                <a:gridCol w="3276600"/>
                <a:gridCol w="3657600"/>
              </a:tblGrid>
              <a:tr h="370840">
                <a:tc>
                  <a:txBody>
                    <a:bodyPr/>
                    <a:lstStyle/>
                    <a:p>
                      <a:r>
                        <a:rPr lang="en-IN" dirty="0" smtClean="0"/>
                        <a:t>Particulars</a:t>
                      </a:r>
                      <a:endParaRPr lang="en-US" dirty="0"/>
                    </a:p>
                  </a:txBody>
                  <a:tcPr/>
                </a:tc>
                <a:tc>
                  <a:txBody>
                    <a:bodyPr/>
                    <a:lstStyle/>
                    <a:p>
                      <a:r>
                        <a:rPr lang="en-IN" dirty="0" smtClean="0"/>
                        <a:t>Existing Provision</a:t>
                      </a:r>
                      <a:r>
                        <a:rPr lang="en-IN" baseline="0" dirty="0" smtClean="0"/>
                        <a:t> </a:t>
                      </a:r>
                      <a:endParaRPr lang="en-US" dirty="0"/>
                    </a:p>
                  </a:txBody>
                  <a:tcPr/>
                </a:tc>
                <a:tc>
                  <a:txBody>
                    <a:bodyPr/>
                    <a:lstStyle/>
                    <a:p>
                      <a:r>
                        <a:rPr lang="en-IN" dirty="0" smtClean="0"/>
                        <a:t>Proposed Provision</a:t>
                      </a:r>
                      <a:endParaRPr lang="en-US" dirty="0"/>
                    </a:p>
                  </a:txBody>
                  <a:tcPr/>
                </a:tc>
              </a:tr>
              <a:tr h="370840">
                <a:tc>
                  <a:txBody>
                    <a:bodyPr/>
                    <a:lstStyle/>
                    <a:p>
                      <a:r>
                        <a:rPr lang="en-IN" dirty="0" smtClean="0"/>
                        <a:t>Condition 1</a:t>
                      </a:r>
                      <a:endParaRPr lang="en-US" dirty="0"/>
                    </a:p>
                  </a:txBody>
                  <a:tcPr/>
                </a:tc>
                <a:tc>
                  <a:txBody>
                    <a:bodyPr/>
                    <a:lstStyle/>
                    <a:p>
                      <a:r>
                        <a:rPr lang="en-IN" dirty="0" smtClean="0"/>
                        <a:t>Loan</a:t>
                      </a:r>
                      <a:r>
                        <a:rPr lang="en-IN" baseline="0" dirty="0" smtClean="0"/>
                        <a:t> borrowed for acquisition or construction of house </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dirty="0" smtClean="0"/>
                        <a:t>Loan</a:t>
                      </a:r>
                      <a:r>
                        <a:rPr lang="en-IN" baseline="0" dirty="0" smtClean="0"/>
                        <a:t> borrowed for acquisition or construction of house </a:t>
                      </a:r>
                      <a:endParaRPr lang="en-US" dirty="0" smtClean="0"/>
                    </a:p>
                    <a:p>
                      <a:endParaRPr lang="en-US" dirty="0"/>
                    </a:p>
                  </a:txBody>
                  <a:tcPr/>
                </a:tc>
              </a:tr>
              <a:tr h="370840">
                <a:tc>
                  <a:txBody>
                    <a:bodyPr/>
                    <a:lstStyle/>
                    <a:p>
                      <a:r>
                        <a:rPr lang="en-IN" dirty="0" smtClean="0"/>
                        <a:t>Condition 2</a:t>
                      </a:r>
                      <a:endParaRPr lang="en-US" dirty="0"/>
                    </a:p>
                  </a:txBody>
                  <a:tcPr/>
                </a:tc>
                <a:tc>
                  <a:txBody>
                    <a:bodyPr/>
                    <a:lstStyle/>
                    <a:p>
                      <a:r>
                        <a:rPr lang="en-IN" dirty="0" smtClean="0"/>
                        <a:t>Self occupied- Rs.200000/- Deduction</a:t>
                      </a:r>
                      <a:endParaRPr lang="en-US" dirty="0"/>
                    </a:p>
                  </a:txBody>
                  <a:tcPr/>
                </a:tc>
                <a:tc>
                  <a:txBody>
                    <a:bodyPr/>
                    <a:lstStyle/>
                    <a:p>
                      <a:r>
                        <a:rPr lang="en-IN" dirty="0" smtClean="0"/>
                        <a:t>Self occupied- Rs.200000/- Deduction</a:t>
                      </a:r>
                      <a:endParaRPr lang="en-US" dirty="0"/>
                    </a:p>
                  </a:txBody>
                  <a:tcPr/>
                </a:tc>
              </a:tr>
              <a:tr h="370840">
                <a:tc>
                  <a:txBody>
                    <a:bodyPr/>
                    <a:lstStyle/>
                    <a:p>
                      <a:r>
                        <a:rPr lang="en-IN" dirty="0" smtClean="0"/>
                        <a:t>Condition 3</a:t>
                      </a:r>
                      <a:endParaRPr lang="en-US" dirty="0"/>
                    </a:p>
                  </a:txBody>
                  <a:tcPr/>
                </a:tc>
                <a:tc>
                  <a:txBody>
                    <a:bodyPr/>
                    <a:lstStyle/>
                    <a:p>
                      <a:r>
                        <a:rPr lang="en-IN" dirty="0" smtClean="0"/>
                        <a:t>Rented Out- Whole Interest Paid</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dirty="0" smtClean="0"/>
                        <a:t>Rented Out- Whole Interest Paid</a:t>
                      </a:r>
                      <a:endParaRPr lang="en-US" dirty="0" smtClean="0"/>
                    </a:p>
                    <a:p>
                      <a:endParaRPr lang="en-US" dirty="0"/>
                    </a:p>
                  </a:txBody>
                  <a:tcPr/>
                </a:tc>
              </a:tr>
              <a:tr h="370840">
                <a:tc>
                  <a:txBody>
                    <a:bodyPr/>
                    <a:lstStyle/>
                    <a:p>
                      <a:r>
                        <a:rPr lang="en-IN" i="1" dirty="0" smtClean="0">
                          <a:solidFill>
                            <a:srgbClr val="FF0000"/>
                          </a:solidFill>
                        </a:rPr>
                        <a:t>Condition 4</a:t>
                      </a:r>
                      <a:endParaRPr lang="en-US" i="1" dirty="0">
                        <a:solidFill>
                          <a:srgbClr val="FF0000"/>
                        </a:solidFill>
                      </a:endParaRPr>
                    </a:p>
                  </a:txBody>
                  <a:tcPr/>
                </a:tc>
                <a:tc>
                  <a:txBody>
                    <a:bodyPr/>
                    <a:lstStyle/>
                    <a:p>
                      <a:r>
                        <a:rPr lang="en-IN" dirty="0" smtClean="0"/>
                        <a:t>Acquisition or construction completed in </a:t>
                      </a:r>
                      <a:r>
                        <a:rPr lang="en-IN" i="1" dirty="0" smtClean="0">
                          <a:solidFill>
                            <a:srgbClr val="FF0000"/>
                          </a:solidFill>
                        </a:rPr>
                        <a:t>3 years</a:t>
                      </a:r>
                      <a:endParaRPr lang="en-US" i="1" dirty="0">
                        <a:solidFill>
                          <a:srgbClr val="FF0000"/>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dirty="0" smtClean="0"/>
                        <a:t>Acquisition or construction completed in </a:t>
                      </a:r>
                      <a:r>
                        <a:rPr lang="en-IN" i="1" dirty="0" smtClean="0">
                          <a:solidFill>
                            <a:srgbClr val="FF0000"/>
                          </a:solidFill>
                        </a:rPr>
                        <a:t>5 years</a:t>
                      </a:r>
                      <a:endParaRPr lang="en-US" i="1" dirty="0" smtClean="0">
                        <a:solidFill>
                          <a:srgbClr val="FF0000"/>
                        </a:solidFill>
                      </a:endParaRPr>
                    </a:p>
                    <a:p>
                      <a:endParaRPr lang="en-US" dirty="0"/>
                    </a:p>
                  </a:txBody>
                  <a:tcPr/>
                </a:tc>
              </a:tr>
            </a:tbl>
          </a:graphicData>
        </a:graphic>
      </p:graphicFrame>
      <p:sp>
        <p:nvSpPr>
          <p:cNvPr id="5" name="Rectangle 4"/>
          <p:cNvSpPr/>
          <p:nvPr/>
        </p:nvSpPr>
        <p:spPr>
          <a:xfrm>
            <a:off x="457200" y="1371600"/>
            <a:ext cx="8077200" cy="523220"/>
          </a:xfrm>
          <a:prstGeom prst="rect">
            <a:avLst/>
          </a:prstGeom>
        </p:spPr>
        <p:txBody>
          <a:bodyPr wrap="square">
            <a:spAutoFit/>
          </a:bodyPr>
          <a:lstStyle/>
          <a:p>
            <a:r>
              <a:rPr lang="en-IN" sz="2800" dirty="0" smtClean="0"/>
              <a:t>Interest on capital for borrowed for House property</a:t>
            </a:r>
            <a:endParaRPr lang="en-US" sz="2800" dirty="0"/>
          </a:p>
        </p:txBody>
      </p:sp>
      <p:sp>
        <p:nvSpPr>
          <p:cNvPr id="6" name="Rectangle 5"/>
          <p:cNvSpPr/>
          <p:nvPr/>
        </p:nvSpPr>
        <p:spPr>
          <a:xfrm>
            <a:off x="762000" y="5867400"/>
            <a:ext cx="7696200" cy="523220"/>
          </a:xfrm>
          <a:prstGeom prst="rect">
            <a:avLst/>
          </a:prstGeom>
        </p:spPr>
        <p:txBody>
          <a:bodyPr wrap="square">
            <a:spAutoFit/>
          </a:bodyPr>
          <a:lstStyle/>
          <a:p>
            <a:r>
              <a:rPr lang="en-US" sz="2800" dirty="0" smtClean="0"/>
              <a:t>Effective from 1st day of April, 2017.</a:t>
            </a:r>
            <a:endParaRPr lang="en-US" sz="2800"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43</a:t>
            </a:fld>
            <a:endParaRPr lang="en-US"/>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457200"/>
            <a:ext cx="8686800" cy="838200"/>
          </a:xfrm>
        </p:spPr>
        <p:txBody>
          <a:bodyPr>
            <a:normAutofit/>
          </a:bodyPr>
          <a:lstStyle/>
          <a:p>
            <a:r>
              <a:rPr lang="en-US" dirty="0" smtClean="0"/>
              <a:t>Exemption- U/s 115-O and 115R</a:t>
            </a:r>
            <a:endParaRPr lang="en-US" dirty="0"/>
          </a:p>
        </p:txBody>
      </p:sp>
      <p:sp>
        <p:nvSpPr>
          <p:cNvPr id="3" name="Content Placeholder 2"/>
          <p:cNvSpPr>
            <a:spLocks noGrp="1"/>
          </p:cNvSpPr>
          <p:nvPr>
            <p:ph idx="1"/>
          </p:nvPr>
        </p:nvSpPr>
        <p:spPr/>
        <p:txBody>
          <a:bodyPr>
            <a:normAutofit fontScale="92500"/>
          </a:bodyPr>
          <a:lstStyle/>
          <a:p>
            <a:pPr>
              <a:buNone/>
            </a:pPr>
            <a:r>
              <a:rPr lang="en-US" dirty="0" smtClean="0"/>
              <a:t>	</a:t>
            </a:r>
            <a:r>
              <a:rPr lang="en-US" i="1" dirty="0" smtClean="0">
                <a:solidFill>
                  <a:srgbClr val="FF0000"/>
                </a:solidFill>
              </a:rPr>
              <a:t>Exemption from Dividend Distribution Tax (DDT</a:t>
            </a:r>
            <a:r>
              <a:rPr lang="en-US" dirty="0" smtClean="0">
                <a:solidFill>
                  <a:srgbClr val="FF0000"/>
                </a:solidFill>
              </a:rPr>
              <a:t>) –</a:t>
            </a:r>
          </a:p>
          <a:p>
            <a:r>
              <a:rPr lang="en-US" dirty="0" smtClean="0"/>
              <a:t>To rationalize the taxation regime for business trusts (REITs and Invits) and their investors</a:t>
            </a:r>
          </a:p>
          <a:p>
            <a:r>
              <a:rPr lang="en-US" dirty="0" smtClean="0"/>
              <a:t>Exemption from levy of dividend distribution tax-</a:t>
            </a:r>
          </a:p>
          <a:p>
            <a:pPr marL="514350" indent="-514350">
              <a:buAutoNum type="alphaLcParenBoth"/>
            </a:pPr>
            <a:r>
              <a:rPr lang="en-US" dirty="0" smtClean="0"/>
              <a:t>exemption from levy of DDT in respect of distributions made by SPV to the business trust</a:t>
            </a:r>
          </a:p>
          <a:p>
            <a:pPr marL="514350" indent="-514350">
              <a:buAutoNum type="alphaLcParenBoth"/>
            </a:pPr>
            <a:r>
              <a:rPr lang="en-US" dirty="0" smtClean="0"/>
              <a:t>Not taxable in the hands of trust or investors.</a:t>
            </a:r>
          </a:p>
          <a:p>
            <a:pPr marL="514350" indent="-514350">
              <a:buAutoNum type="alphaLcParenBoth"/>
            </a:pPr>
            <a:r>
              <a:rPr lang="en-US" dirty="0" smtClean="0"/>
              <a:t>Effective from 1st June, 2016.</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44</a:t>
            </a:fld>
            <a:endParaRPr lang="en-US"/>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Presumptive taxation</a:t>
            </a:r>
            <a:endParaRPr lang="en-US" dirty="0"/>
          </a:p>
        </p:txBody>
      </p:sp>
      <p:sp>
        <p:nvSpPr>
          <p:cNvPr id="3" name="Content Placeholder 2"/>
          <p:cNvSpPr>
            <a:spLocks noGrp="1"/>
          </p:cNvSpPr>
          <p:nvPr>
            <p:ph idx="1"/>
          </p:nvPr>
        </p:nvSpPr>
        <p:spPr/>
        <p:txBody>
          <a:bodyPr/>
          <a:lstStyle/>
          <a:p>
            <a:r>
              <a:rPr lang="en-US" dirty="0" smtClean="0"/>
              <a:t>Income under head “Profit and gains of Business” .</a:t>
            </a:r>
            <a:endParaRPr lang="en-US" dirty="0"/>
          </a:p>
        </p:txBody>
      </p:sp>
      <p:graphicFrame>
        <p:nvGraphicFramePr>
          <p:cNvPr id="4" name="Table 3"/>
          <p:cNvGraphicFramePr>
            <a:graphicFrameLocks noGrp="1"/>
          </p:cNvGraphicFramePr>
          <p:nvPr/>
        </p:nvGraphicFramePr>
        <p:xfrm>
          <a:off x="228600" y="2667000"/>
          <a:ext cx="8686800" cy="3307080"/>
        </p:xfrm>
        <a:graphic>
          <a:graphicData uri="http://schemas.openxmlformats.org/drawingml/2006/table">
            <a:tbl>
              <a:tblPr firstRow="1" bandRow="1">
                <a:tableStyleId>{5C22544A-7EE6-4342-B048-85BDC9FD1C3A}</a:tableStyleId>
              </a:tblPr>
              <a:tblGrid>
                <a:gridCol w="1330410"/>
                <a:gridCol w="3912971"/>
                <a:gridCol w="3443419"/>
              </a:tblGrid>
              <a:tr h="370840">
                <a:tc>
                  <a:txBody>
                    <a:bodyPr/>
                    <a:lstStyle/>
                    <a:p>
                      <a:r>
                        <a:rPr lang="en-IN" dirty="0" smtClean="0"/>
                        <a:t>Particulars</a:t>
                      </a:r>
                      <a:endParaRPr lang="en-US" dirty="0"/>
                    </a:p>
                  </a:txBody>
                  <a:tcPr/>
                </a:tc>
                <a:tc>
                  <a:txBody>
                    <a:bodyPr/>
                    <a:lstStyle/>
                    <a:p>
                      <a:r>
                        <a:rPr lang="en-IN" dirty="0" smtClean="0"/>
                        <a:t>Existing Provision</a:t>
                      </a:r>
                      <a:endParaRPr lang="en-US" dirty="0"/>
                    </a:p>
                  </a:txBody>
                  <a:tcPr/>
                </a:tc>
                <a:tc>
                  <a:txBody>
                    <a:bodyPr/>
                    <a:lstStyle/>
                    <a:p>
                      <a:r>
                        <a:rPr lang="en-IN" dirty="0" smtClean="0"/>
                        <a:t>Proposed Provision</a:t>
                      </a:r>
                      <a:endParaRPr lang="en-US" dirty="0"/>
                    </a:p>
                  </a:txBody>
                  <a:tcPr/>
                </a:tc>
              </a:tr>
              <a:tr h="370840">
                <a:tc>
                  <a:txBody>
                    <a:bodyPr/>
                    <a:lstStyle/>
                    <a:p>
                      <a:r>
                        <a:rPr lang="en-IN" dirty="0" smtClean="0"/>
                        <a:t>Section</a:t>
                      </a:r>
                      <a:endParaRPr lang="en-US" dirty="0"/>
                    </a:p>
                  </a:txBody>
                  <a:tcPr/>
                </a:tc>
                <a:tc>
                  <a:txBody>
                    <a:bodyPr/>
                    <a:lstStyle/>
                    <a:p>
                      <a:r>
                        <a:rPr lang="en-IN" dirty="0" smtClean="0"/>
                        <a:t>44AD</a:t>
                      </a:r>
                      <a:endParaRPr lang="en-US" dirty="0"/>
                    </a:p>
                  </a:txBody>
                  <a:tcPr/>
                </a:tc>
                <a:tc>
                  <a:txBody>
                    <a:bodyPr/>
                    <a:lstStyle/>
                    <a:p>
                      <a:r>
                        <a:rPr lang="en-IN" dirty="0" smtClean="0"/>
                        <a:t>44AD</a:t>
                      </a:r>
                      <a:endParaRPr lang="en-US" dirty="0"/>
                    </a:p>
                  </a:txBody>
                  <a:tcPr/>
                </a:tc>
              </a:tr>
              <a:tr h="370840">
                <a:tc>
                  <a:txBody>
                    <a:bodyPr/>
                    <a:lstStyle/>
                    <a:p>
                      <a:r>
                        <a:rPr lang="en-IN" i="1" dirty="0" smtClean="0">
                          <a:solidFill>
                            <a:srgbClr val="FF0000"/>
                          </a:solidFill>
                        </a:rPr>
                        <a:t>Provision</a:t>
                      </a:r>
                      <a:endParaRPr lang="en-US" i="1" dirty="0">
                        <a:solidFill>
                          <a:srgbClr val="FF0000"/>
                        </a:solidFill>
                      </a:endParaRPr>
                    </a:p>
                  </a:txBody>
                  <a:tcPr/>
                </a:tc>
                <a:tc>
                  <a:txBody>
                    <a:bodyPr/>
                    <a:lstStyle/>
                    <a:p>
                      <a:r>
                        <a:rPr lang="en-IN" dirty="0" smtClean="0"/>
                        <a:t>Total Turnover or Gross receipt does</a:t>
                      </a:r>
                      <a:r>
                        <a:rPr lang="en-IN" baseline="0" dirty="0" smtClean="0"/>
                        <a:t> not exceed </a:t>
                      </a:r>
                      <a:r>
                        <a:rPr lang="en-IN" i="1" baseline="0" dirty="0" smtClean="0">
                          <a:solidFill>
                            <a:srgbClr val="FF0000"/>
                          </a:solidFill>
                        </a:rPr>
                        <a:t>1Cr</a:t>
                      </a:r>
                      <a:endParaRPr lang="en-US" i="1" dirty="0">
                        <a:solidFill>
                          <a:srgbClr val="FF0000"/>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dirty="0" smtClean="0"/>
                        <a:t>Total Turnover or Gross receipt does</a:t>
                      </a:r>
                      <a:r>
                        <a:rPr lang="en-IN" baseline="0" dirty="0" smtClean="0"/>
                        <a:t> not exceed </a:t>
                      </a:r>
                      <a:r>
                        <a:rPr lang="en-IN" i="1" baseline="0" dirty="0" smtClean="0">
                          <a:solidFill>
                            <a:srgbClr val="FF0000"/>
                          </a:solidFill>
                        </a:rPr>
                        <a:t>2 Cr</a:t>
                      </a:r>
                      <a:endParaRPr lang="en-US" i="1" dirty="0">
                        <a:solidFill>
                          <a:srgbClr val="FF0000"/>
                        </a:solidFill>
                      </a:endParaRPr>
                    </a:p>
                  </a:txBody>
                  <a:tcPr/>
                </a:tc>
              </a:tr>
              <a:tr h="370840">
                <a:tc>
                  <a:txBody>
                    <a:bodyPr/>
                    <a:lstStyle/>
                    <a:p>
                      <a:r>
                        <a:rPr lang="en-IN" dirty="0" smtClean="0"/>
                        <a:t>Income</a:t>
                      </a:r>
                      <a:endParaRPr lang="en-US" dirty="0"/>
                    </a:p>
                  </a:txBody>
                  <a:tcPr/>
                </a:tc>
                <a:tc>
                  <a:txBody>
                    <a:bodyPr/>
                    <a:lstStyle/>
                    <a:p>
                      <a:r>
                        <a:rPr lang="en-IN" dirty="0" smtClean="0"/>
                        <a:t>8% of Total Turnover or Gross Receipt</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dirty="0" smtClean="0"/>
                        <a:t>8% of Total Turnover or Gross Receipt</a:t>
                      </a:r>
                      <a:endParaRPr lang="en-US" dirty="0" smtClean="0"/>
                    </a:p>
                  </a:txBody>
                  <a:tcPr/>
                </a:tc>
              </a:tr>
              <a:tr h="370840">
                <a:tc>
                  <a:txBody>
                    <a:bodyPr/>
                    <a:lstStyle/>
                    <a:p>
                      <a:r>
                        <a:rPr lang="en-IN" dirty="0" smtClean="0"/>
                        <a:t>Condition</a:t>
                      </a:r>
                      <a:endParaRPr lang="en-US" dirty="0"/>
                    </a:p>
                  </a:txBody>
                  <a:tcPr/>
                </a:tc>
                <a:tc>
                  <a:txBody>
                    <a:bodyPr/>
                    <a:lstStyle/>
                    <a:p>
                      <a:r>
                        <a:rPr lang="en-IN" dirty="0" smtClean="0"/>
                        <a:t>No other deduction is allowed.</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dirty="0" smtClean="0"/>
                        <a:t>No other deduction is allowed.</a:t>
                      </a:r>
                      <a:endParaRPr lang="en-US" dirty="0" smtClean="0"/>
                    </a:p>
                  </a:txBody>
                  <a:tcPr/>
                </a:tc>
              </a:tr>
              <a:tr h="370840">
                <a:tc>
                  <a:txBody>
                    <a:bodyPr/>
                    <a:lstStyle/>
                    <a:p>
                      <a:r>
                        <a:rPr lang="en-IN" dirty="0" smtClean="0"/>
                        <a:t>Maintenance of Books of accounts</a:t>
                      </a:r>
                      <a:endParaRPr lang="en-US" dirty="0"/>
                    </a:p>
                  </a:txBody>
                  <a:tcPr/>
                </a:tc>
                <a:tc>
                  <a:txBody>
                    <a:bodyPr/>
                    <a:lstStyle/>
                    <a:p>
                      <a:r>
                        <a:rPr lang="en-IN" dirty="0" smtClean="0"/>
                        <a:t>Not required</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dirty="0" smtClean="0"/>
                        <a:t>Not</a:t>
                      </a:r>
                      <a:r>
                        <a:rPr lang="en-IN" baseline="0" dirty="0" smtClean="0"/>
                        <a:t> Required</a:t>
                      </a:r>
                      <a:endParaRPr lang="en-US" dirty="0" smtClean="0"/>
                    </a:p>
                  </a:txBody>
                  <a:tcPr/>
                </a:tc>
              </a:tr>
            </a:tbl>
          </a:graphicData>
        </a:graphic>
      </p:graphicFrame>
      <p:sp>
        <p:nvSpPr>
          <p:cNvPr id="5" name="Slide Number Placeholder 4"/>
          <p:cNvSpPr>
            <a:spLocks noGrp="1"/>
          </p:cNvSpPr>
          <p:nvPr>
            <p:ph type="sldNum" sz="quarter" idx="12"/>
          </p:nvPr>
        </p:nvSpPr>
        <p:spPr/>
        <p:txBody>
          <a:bodyPr/>
          <a:lstStyle/>
          <a:p>
            <a:fld id="{B6F15528-21DE-4FAA-801E-634DDDAF4B2B}" type="slidenum">
              <a:rPr lang="en-US" smtClean="0"/>
              <a:pPr/>
              <a:t>45</a:t>
            </a:fld>
            <a:endParaRPr lang="en-US"/>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Presumptive taxation</a:t>
            </a:r>
            <a:endParaRPr lang="en-US" dirty="0"/>
          </a:p>
        </p:txBody>
      </p:sp>
      <p:sp>
        <p:nvSpPr>
          <p:cNvPr id="3" name="Content Placeholder 2"/>
          <p:cNvSpPr>
            <a:spLocks noGrp="1"/>
          </p:cNvSpPr>
          <p:nvPr>
            <p:ph idx="1"/>
          </p:nvPr>
        </p:nvSpPr>
        <p:spPr/>
        <p:txBody>
          <a:bodyPr/>
          <a:lstStyle/>
          <a:p>
            <a:r>
              <a:rPr lang="en-US" dirty="0" smtClean="0"/>
              <a:t>Income under head “Profit and gains from Profession” .</a:t>
            </a:r>
            <a:endParaRPr lang="en-US" dirty="0"/>
          </a:p>
        </p:txBody>
      </p:sp>
      <p:graphicFrame>
        <p:nvGraphicFramePr>
          <p:cNvPr id="4" name="Table 3"/>
          <p:cNvGraphicFramePr>
            <a:graphicFrameLocks noGrp="1"/>
          </p:cNvGraphicFramePr>
          <p:nvPr/>
        </p:nvGraphicFramePr>
        <p:xfrm>
          <a:off x="228600" y="2667000"/>
          <a:ext cx="8686800" cy="3037840"/>
        </p:xfrm>
        <a:graphic>
          <a:graphicData uri="http://schemas.openxmlformats.org/drawingml/2006/table">
            <a:tbl>
              <a:tblPr firstRow="1" bandRow="1">
                <a:tableStyleId>{5C22544A-7EE6-4342-B048-85BDC9FD1C3A}</a:tableStyleId>
              </a:tblPr>
              <a:tblGrid>
                <a:gridCol w="1371600"/>
                <a:gridCol w="3871781"/>
                <a:gridCol w="3443419"/>
              </a:tblGrid>
              <a:tr h="370840">
                <a:tc>
                  <a:txBody>
                    <a:bodyPr/>
                    <a:lstStyle/>
                    <a:p>
                      <a:pPr>
                        <a:buFont typeface="Arial" pitchFamily="34" charset="0"/>
                        <a:buChar char="•"/>
                      </a:pPr>
                      <a:r>
                        <a:rPr lang="en-IN" dirty="0" smtClean="0"/>
                        <a:t>Particulars</a:t>
                      </a:r>
                      <a:endParaRPr lang="en-US" dirty="0"/>
                    </a:p>
                  </a:txBody>
                  <a:tcPr/>
                </a:tc>
                <a:tc>
                  <a:txBody>
                    <a:bodyPr/>
                    <a:lstStyle/>
                    <a:p>
                      <a:r>
                        <a:rPr lang="en-IN" dirty="0" smtClean="0"/>
                        <a:t>Existing Provision</a:t>
                      </a:r>
                      <a:endParaRPr lang="en-US" dirty="0"/>
                    </a:p>
                  </a:txBody>
                  <a:tcPr/>
                </a:tc>
                <a:tc>
                  <a:txBody>
                    <a:bodyPr/>
                    <a:lstStyle/>
                    <a:p>
                      <a:r>
                        <a:rPr lang="en-IN" dirty="0" smtClean="0"/>
                        <a:t>Proposed Provision</a:t>
                      </a:r>
                      <a:endParaRPr lang="en-US" dirty="0"/>
                    </a:p>
                  </a:txBody>
                  <a:tcPr/>
                </a:tc>
              </a:tr>
              <a:tr h="370840">
                <a:tc>
                  <a:txBody>
                    <a:bodyPr/>
                    <a:lstStyle/>
                    <a:p>
                      <a:r>
                        <a:rPr lang="en-IN" dirty="0" smtClean="0"/>
                        <a:t>Section</a:t>
                      </a:r>
                      <a:endParaRPr lang="en-US" dirty="0"/>
                    </a:p>
                  </a:txBody>
                  <a:tcPr/>
                </a:tc>
                <a:tc>
                  <a:txBody>
                    <a:bodyPr/>
                    <a:lstStyle/>
                    <a:p>
                      <a:r>
                        <a:rPr lang="en-IN" dirty="0" smtClean="0"/>
                        <a:t>NA</a:t>
                      </a:r>
                      <a:endParaRPr lang="en-US" dirty="0"/>
                    </a:p>
                  </a:txBody>
                  <a:tcPr/>
                </a:tc>
                <a:tc>
                  <a:txBody>
                    <a:bodyPr/>
                    <a:lstStyle/>
                    <a:p>
                      <a:r>
                        <a:rPr lang="en-IN" i="1" dirty="0" smtClean="0">
                          <a:solidFill>
                            <a:srgbClr val="FF0000"/>
                          </a:solidFill>
                        </a:rPr>
                        <a:t>44ADA</a:t>
                      </a:r>
                      <a:endParaRPr lang="en-US" i="1" dirty="0">
                        <a:solidFill>
                          <a:srgbClr val="FF0000"/>
                        </a:solidFill>
                      </a:endParaRPr>
                    </a:p>
                  </a:txBody>
                  <a:tcPr/>
                </a:tc>
              </a:tr>
              <a:tr h="370840">
                <a:tc>
                  <a:txBody>
                    <a:bodyPr/>
                    <a:lstStyle/>
                    <a:p>
                      <a:r>
                        <a:rPr lang="en-IN" dirty="0" smtClean="0"/>
                        <a:t>Provision</a:t>
                      </a:r>
                      <a:endParaRPr lang="en-US" dirty="0"/>
                    </a:p>
                  </a:txBody>
                  <a:tcPr/>
                </a:tc>
                <a:tc>
                  <a:txBody>
                    <a:bodyPr/>
                    <a:lstStyle/>
                    <a:p>
                      <a:r>
                        <a:rPr lang="en-IN" dirty="0" smtClean="0"/>
                        <a:t>NA</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dirty="0" smtClean="0"/>
                        <a:t>Gross receipt does</a:t>
                      </a:r>
                      <a:r>
                        <a:rPr lang="en-IN" baseline="0" dirty="0" smtClean="0"/>
                        <a:t> not exceed </a:t>
                      </a:r>
                      <a:r>
                        <a:rPr lang="en-IN" i="1" baseline="0" dirty="0" smtClean="0">
                          <a:solidFill>
                            <a:srgbClr val="FF0000"/>
                          </a:solidFill>
                        </a:rPr>
                        <a:t>50 Lakhs </a:t>
                      </a:r>
                      <a:endParaRPr lang="en-US" i="1" dirty="0">
                        <a:solidFill>
                          <a:srgbClr val="FF0000"/>
                        </a:solidFill>
                      </a:endParaRPr>
                    </a:p>
                  </a:txBody>
                  <a:tcPr/>
                </a:tc>
              </a:tr>
              <a:tr h="370840">
                <a:tc>
                  <a:txBody>
                    <a:bodyPr/>
                    <a:lstStyle/>
                    <a:p>
                      <a:r>
                        <a:rPr lang="en-IN" dirty="0" smtClean="0"/>
                        <a:t>Income</a:t>
                      </a:r>
                      <a:endParaRPr lang="en-US" dirty="0"/>
                    </a:p>
                  </a:txBody>
                  <a:tcPr/>
                </a:tc>
                <a:tc>
                  <a:txBody>
                    <a:bodyPr/>
                    <a:lstStyle/>
                    <a:p>
                      <a:r>
                        <a:rPr lang="en-US" dirty="0" smtClean="0"/>
                        <a:t>NA</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i="1" dirty="0" smtClean="0">
                          <a:solidFill>
                            <a:srgbClr val="FF0000"/>
                          </a:solidFill>
                        </a:rPr>
                        <a:t>50%</a:t>
                      </a:r>
                      <a:r>
                        <a:rPr lang="en-IN" i="1" baseline="0" dirty="0" smtClean="0">
                          <a:solidFill>
                            <a:srgbClr val="FF0000"/>
                          </a:solidFill>
                        </a:rPr>
                        <a:t>  </a:t>
                      </a:r>
                      <a:r>
                        <a:rPr lang="en-IN" i="1" dirty="0" smtClean="0">
                          <a:solidFill>
                            <a:srgbClr val="FF0000"/>
                          </a:solidFill>
                        </a:rPr>
                        <a:t>of  Gross Receipt</a:t>
                      </a:r>
                      <a:endParaRPr lang="en-US" i="1" dirty="0" smtClean="0">
                        <a:solidFill>
                          <a:srgbClr val="FF0000"/>
                        </a:solidFill>
                      </a:endParaRPr>
                    </a:p>
                  </a:txBody>
                  <a:tcPr/>
                </a:tc>
              </a:tr>
              <a:tr h="370840">
                <a:tc>
                  <a:txBody>
                    <a:bodyPr/>
                    <a:lstStyle/>
                    <a:p>
                      <a:r>
                        <a:rPr lang="en-IN" dirty="0" smtClean="0"/>
                        <a:t>Condition</a:t>
                      </a:r>
                      <a:endParaRPr lang="en-US" dirty="0"/>
                    </a:p>
                  </a:txBody>
                  <a:tcPr/>
                </a:tc>
                <a:tc>
                  <a:txBody>
                    <a:bodyPr/>
                    <a:lstStyle/>
                    <a:p>
                      <a:r>
                        <a:rPr lang="en-IN" dirty="0" smtClean="0"/>
                        <a:t>NA</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dirty="0" smtClean="0"/>
                        <a:t>No other deduction is allowed.</a:t>
                      </a:r>
                      <a:endParaRPr lang="en-US" dirty="0" smtClean="0"/>
                    </a:p>
                  </a:txBody>
                  <a:tcPr/>
                </a:tc>
              </a:tr>
              <a:tr h="370840">
                <a:tc>
                  <a:txBody>
                    <a:bodyPr/>
                    <a:lstStyle/>
                    <a:p>
                      <a:r>
                        <a:rPr lang="en-IN" dirty="0" smtClean="0"/>
                        <a:t>Maintenance of Books of accounts</a:t>
                      </a:r>
                      <a:endParaRPr lang="en-US" dirty="0"/>
                    </a:p>
                  </a:txBody>
                  <a:tcPr/>
                </a:tc>
                <a:tc>
                  <a:txBody>
                    <a:bodyPr/>
                    <a:lstStyle/>
                    <a:p>
                      <a:r>
                        <a:rPr lang="en-IN" dirty="0" smtClean="0"/>
                        <a:t>Not required</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dirty="0" smtClean="0"/>
                        <a:t>Not</a:t>
                      </a:r>
                      <a:r>
                        <a:rPr lang="en-IN" baseline="0" dirty="0" smtClean="0"/>
                        <a:t> Required</a:t>
                      </a:r>
                      <a:endParaRPr lang="en-US" dirty="0" smtClean="0"/>
                    </a:p>
                  </a:txBody>
                  <a:tcPr/>
                </a:tc>
              </a:tr>
            </a:tbl>
          </a:graphicData>
        </a:graphic>
      </p:graphicFrame>
      <p:sp>
        <p:nvSpPr>
          <p:cNvPr id="5" name="Slide Number Placeholder 4"/>
          <p:cNvSpPr>
            <a:spLocks noGrp="1"/>
          </p:cNvSpPr>
          <p:nvPr>
            <p:ph type="sldNum" sz="quarter" idx="12"/>
          </p:nvPr>
        </p:nvSpPr>
        <p:spPr/>
        <p:txBody>
          <a:bodyPr/>
          <a:lstStyle/>
          <a:p>
            <a:fld id="{B6F15528-21DE-4FAA-801E-634DDDAF4B2B}" type="slidenum">
              <a:rPr lang="en-US" smtClean="0"/>
              <a:pPr/>
              <a:t>46</a:t>
            </a:fld>
            <a:endParaRPr lang="en-US"/>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Increase in Audit Limit U/s 44AB</a:t>
            </a:r>
            <a:endParaRPr lang="en-US" dirty="0"/>
          </a:p>
        </p:txBody>
      </p:sp>
      <p:graphicFrame>
        <p:nvGraphicFramePr>
          <p:cNvPr id="5" name="Content Placeholder 4"/>
          <p:cNvGraphicFramePr>
            <a:graphicFrameLocks noGrp="1"/>
          </p:cNvGraphicFramePr>
          <p:nvPr>
            <p:ph idx="1"/>
          </p:nvPr>
        </p:nvGraphicFramePr>
        <p:xfrm>
          <a:off x="228600" y="1524000"/>
          <a:ext cx="8686802" cy="3276916"/>
        </p:xfrm>
        <a:graphic>
          <a:graphicData uri="http://schemas.openxmlformats.org/drawingml/2006/table">
            <a:tbl>
              <a:tblPr firstRow="1" bandRow="1">
                <a:tableStyleId>{5C22544A-7EE6-4342-B048-85BDC9FD1C3A}</a:tableStyleId>
              </a:tblPr>
              <a:tblGrid>
                <a:gridCol w="1676400"/>
                <a:gridCol w="3581400"/>
                <a:gridCol w="3429002"/>
              </a:tblGrid>
              <a:tr h="380413">
                <a:tc>
                  <a:txBody>
                    <a:bodyPr/>
                    <a:lstStyle/>
                    <a:p>
                      <a:pPr>
                        <a:buFont typeface="Arial" pitchFamily="34" charset="0"/>
                        <a:buChar char="•"/>
                      </a:pPr>
                      <a:r>
                        <a:rPr lang="en-IN" dirty="0" smtClean="0"/>
                        <a:t>Particulars</a:t>
                      </a:r>
                      <a:endParaRPr lang="en-US" dirty="0"/>
                    </a:p>
                  </a:txBody>
                  <a:tcPr/>
                </a:tc>
                <a:tc>
                  <a:txBody>
                    <a:bodyPr/>
                    <a:lstStyle/>
                    <a:p>
                      <a:r>
                        <a:rPr lang="en-IN" dirty="0" smtClean="0"/>
                        <a:t>Existing Provision</a:t>
                      </a:r>
                      <a:endParaRPr lang="en-US" dirty="0"/>
                    </a:p>
                  </a:txBody>
                  <a:tcPr/>
                </a:tc>
                <a:tc>
                  <a:txBody>
                    <a:bodyPr/>
                    <a:lstStyle/>
                    <a:p>
                      <a:r>
                        <a:rPr lang="en-IN" dirty="0" smtClean="0"/>
                        <a:t>Proposed Provision</a:t>
                      </a:r>
                      <a:endParaRPr lang="en-US" dirty="0"/>
                    </a:p>
                  </a:txBody>
                  <a:tcPr/>
                </a:tc>
              </a:tr>
              <a:tr h="380413">
                <a:tc>
                  <a:txBody>
                    <a:bodyPr/>
                    <a:lstStyle/>
                    <a:p>
                      <a:r>
                        <a:rPr lang="en-IN" dirty="0" smtClean="0"/>
                        <a:t>Section</a:t>
                      </a:r>
                      <a:endParaRPr lang="en-US" dirty="0"/>
                    </a:p>
                  </a:txBody>
                  <a:tcPr/>
                </a:tc>
                <a:tc>
                  <a:txBody>
                    <a:bodyPr/>
                    <a:lstStyle/>
                    <a:p>
                      <a:r>
                        <a:rPr lang="en-IN" dirty="0" smtClean="0"/>
                        <a:t>44AB</a:t>
                      </a:r>
                      <a:endParaRPr lang="en-US" dirty="0"/>
                    </a:p>
                  </a:txBody>
                  <a:tcPr/>
                </a:tc>
                <a:tc>
                  <a:txBody>
                    <a:bodyPr/>
                    <a:lstStyle/>
                    <a:p>
                      <a:r>
                        <a:rPr lang="en-IN" dirty="0" smtClean="0"/>
                        <a:t>44AB</a:t>
                      </a:r>
                      <a:endParaRPr lang="en-US" dirty="0"/>
                    </a:p>
                  </a:txBody>
                  <a:tcPr/>
                </a:tc>
              </a:tr>
              <a:tr h="58061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dirty="0" smtClean="0"/>
                        <a:t>Provision</a:t>
                      </a:r>
                      <a:endParaRPr lang="en-US" dirty="0" smtClean="0"/>
                    </a:p>
                    <a:p>
                      <a:endParaRPr lang="en-US" dirty="0"/>
                    </a:p>
                  </a:txBody>
                  <a:tcPr/>
                </a:tc>
                <a:tc>
                  <a:txBody>
                    <a:bodyPr/>
                    <a:lstStyle/>
                    <a:p>
                      <a:r>
                        <a:rPr lang="en-IN" dirty="0" smtClean="0"/>
                        <a:t>To gets books</a:t>
                      </a:r>
                      <a:r>
                        <a:rPr lang="en-IN" baseline="0" dirty="0" smtClean="0"/>
                        <a:t> of account</a:t>
                      </a:r>
                      <a:r>
                        <a:rPr lang="en-IN" dirty="0" smtClean="0"/>
                        <a:t> audited.</a:t>
                      </a:r>
                      <a:endParaRPr lang="en-US" dirty="0"/>
                    </a:p>
                  </a:txBody>
                  <a:tcPr/>
                </a:tc>
                <a:tc>
                  <a:txBody>
                    <a:bodyPr/>
                    <a:lstStyle/>
                    <a:p>
                      <a:r>
                        <a:rPr lang="en-IN" dirty="0" smtClean="0"/>
                        <a:t>To gets books</a:t>
                      </a:r>
                      <a:r>
                        <a:rPr lang="en-IN" baseline="0" dirty="0" smtClean="0"/>
                        <a:t> of account</a:t>
                      </a:r>
                      <a:r>
                        <a:rPr lang="en-IN" dirty="0" smtClean="0"/>
                        <a:t> audited.</a:t>
                      </a:r>
                      <a:endParaRPr lang="en-US" dirty="0"/>
                    </a:p>
                  </a:txBody>
                  <a:tcPr/>
                </a:tc>
              </a:tr>
              <a:tr h="938005">
                <a:tc>
                  <a:txBody>
                    <a:bodyPr/>
                    <a:lstStyle/>
                    <a:p>
                      <a:r>
                        <a:rPr lang="en-IN" i="1" dirty="0" smtClean="0">
                          <a:solidFill>
                            <a:srgbClr val="FF0000"/>
                          </a:solidFill>
                        </a:rPr>
                        <a:t>For Professional</a:t>
                      </a:r>
                      <a:endParaRPr lang="en-US" i="1" dirty="0">
                        <a:solidFill>
                          <a:srgbClr val="FF0000"/>
                        </a:solidFill>
                      </a:endParaRPr>
                    </a:p>
                  </a:txBody>
                  <a:tcPr/>
                </a:tc>
                <a:tc>
                  <a:txBody>
                    <a:bodyPr/>
                    <a:lstStyle/>
                    <a:p>
                      <a:r>
                        <a:rPr lang="en-IN" i="1" dirty="0" smtClean="0">
                          <a:solidFill>
                            <a:srgbClr val="FF0000"/>
                          </a:solidFill>
                        </a:rPr>
                        <a:t>Gross Receipt  from profession exceeds</a:t>
                      </a:r>
                      <a:r>
                        <a:rPr lang="en-IN" i="1" baseline="0" dirty="0" smtClean="0">
                          <a:solidFill>
                            <a:srgbClr val="FF0000"/>
                          </a:solidFill>
                        </a:rPr>
                        <a:t> Rs. 25 Lakhs in PY</a:t>
                      </a:r>
                      <a:endParaRPr lang="en-US" i="1" dirty="0">
                        <a:solidFill>
                          <a:srgbClr val="FF0000"/>
                        </a:solidFill>
                      </a:endParaRPr>
                    </a:p>
                  </a:txBody>
                  <a:tcPr/>
                </a:tc>
                <a:tc>
                  <a:txBody>
                    <a:bodyPr/>
                    <a:lstStyle/>
                    <a:p>
                      <a:r>
                        <a:rPr lang="en-IN" i="1" dirty="0" smtClean="0">
                          <a:solidFill>
                            <a:srgbClr val="FF0000"/>
                          </a:solidFill>
                        </a:rPr>
                        <a:t>Gross Receipt  from profession exceeds</a:t>
                      </a:r>
                      <a:r>
                        <a:rPr lang="en-IN" i="1" baseline="0" dirty="0" smtClean="0">
                          <a:solidFill>
                            <a:srgbClr val="FF0000"/>
                          </a:solidFill>
                        </a:rPr>
                        <a:t> Rs. 50 Lakhs in PY.</a:t>
                      </a:r>
                      <a:endParaRPr lang="en-US" i="1" dirty="0">
                        <a:solidFill>
                          <a:srgbClr val="FF0000"/>
                        </a:solidFill>
                      </a:endParaRPr>
                    </a:p>
                  </a:txBody>
                  <a:tcPr/>
                </a:tc>
              </a:tr>
              <a:tr h="938005">
                <a:tc>
                  <a:txBody>
                    <a:bodyPr/>
                    <a:lstStyle/>
                    <a:p>
                      <a:r>
                        <a:rPr lang="en-IN" dirty="0" smtClean="0"/>
                        <a:t>For Business</a:t>
                      </a:r>
                      <a:endParaRPr lang="en-US" dirty="0"/>
                    </a:p>
                  </a:txBody>
                  <a:tcPr/>
                </a:tc>
                <a:tc>
                  <a:txBody>
                    <a:bodyPr/>
                    <a:lstStyle/>
                    <a:p>
                      <a:r>
                        <a:rPr lang="en-IN" dirty="0" smtClean="0"/>
                        <a:t>Total Turnover Exceeds Rs. 1 CR in PY.</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dirty="0" smtClean="0"/>
                        <a:t>Total Turnover Exceeds Rs. 1 CR in PY.</a:t>
                      </a:r>
                      <a:endParaRPr lang="en-US" dirty="0" smtClean="0"/>
                    </a:p>
                    <a:p>
                      <a:endParaRPr lang="en-US" dirty="0"/>
                    </a:p>
                  </a:txBody>
                  <a:tcPr/>
                </a:tc>
              </a:tr>
            </a:tbl>
          </a:graphicData>
        </a:graphic>
      </p:graphicFrame>
      <p:sp>
        <p:nvSpPr>
          <p:cNvPr id="4" name="Slide Number Placeholder 3"/>
          <p:cNvSpPr>
            <a:spLocks noGrp="1"/>
          </p:cNvSpPr>
          <p:nvPr>
            <p:ph type="sldNum" sz="quarter" idx="12"/>
          </p:nvPr>
        </p:nvSpPr>
        <p:spPr/>
        <p:txBody>
          <a:bodyPr/>
          <a:lstStyle/>
          <a:p>
            <a:fld id="{B6F15528-21DE-4FAA-801E-634DDDAF4B2B}" type="slidenum">
              <a:rPr lang="en-US" smtClean="0"/>
              <a:pPr/>
              <a:t>47</a:t>
            </a:fld>
            <a:endParaRPr lang="en-US"/>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Exemption to NRI related to PAN</a:t>
            </a:r>
            <a:endParaRPr lang="en-US" dirty="0"/>
          </a:p>
        </p:txBody>
      </p:sp>
      <p:graphicFrame>
        <p:nvGraphicFramePr>
          <p:cNvPr id="4" name="Content Placeholder 3"/>
          <p:cNvGraphicFramePr>
            <a:graphicFrameLocks noGrp="1"/>
          </p:cNvGraphicFramePr>
          <p:nvPr>
            <p:ph idx="1"/>
          </p:nvPr>
        </p:nvGraphicFramePr>
        <p:xfrm>
          <a:off x="304800" y="1554163"/>
          <a:ext cx="8686802" cy="3210560"/>
        </p:xfrm>
        <a:graphic>
          <a:graphicData uri="http://schemas.openxmlformats.org/drawingml/2006/table">
            <a:tbl>
              <a:tblPr firstRow="1" bandRow="1">
                <a:tableStyleId>{5C22544A-7EE6-4342-B048-85BDC9FD1C3A}</a:tableStyleId>
              </a:tblPr>
              <a:tblGrid>
                <a:gridCol w="1524000"/>
                <a:gridCol w="3505200"/>
                <a:gridCol w="3657602"/>
              </a:tblGrid>
              <a:tr h="370840">
                <a:tc>
                  <a:txBody>
                    <a:bodyPr/>
                    <a:lstStyle/>
                    <a:p>
                      <a:r>
                        <a:rPr lang="en-IN" dirty="0" smtClean="0"/>
                        <a:t>Particulars</a:t>
                      </a:r>
                      <a:endParaRPr lang="en-US" dirty="0"/>
                    </a:p>
                  </a:txBody>
                  <a:tcPr/>
                </a:tc>
                <a:tc>
                  <a:txBody>
                    <a:bodyPr/>
                    <a:lstStyle/>
                    <a:p>
                      <a:r>
                        <a:rPr lang="en-IN" dirty="0" smtClean="0"/>
                        <a:t>Existing Provision</a:t>
                      </a:r>
                      <a:endParaRPr lang="en-US" dirty="0"/>
                    </a:p>
                  </a:txBody>
                  <a:tcPr/>
                </a:tc>
                <a:tc>
                  <a:txBody>
                    <a:bodyPr/>
                    <a:lstStyle/>
                    <a:p>
                      <a:r>
                        <a:rPr lang="en-IN" dirty="0" smtClean="0"/>
                        <a:t>Proposed</a:t>
                      </a:r>
                      <a:r>
                        <a:rPr lang="en-IN" baseline="0" dirty="0" smtClean="0"/>
                        <a:t> Provision</a:t>
                      </a:r>
                      <a:endParaRPr lang="en-US" dirty="0"/>
                    </a:p>
                  </a:txBody>
                  <a:tcPr/>
                </a:tc>
              </a:tr>
              <a:tr h="370840">
                <a:tc>
                  <a:txBody>
                    <a:bodyPr/>
                    <a:lstStyle/>
                    <a:p>
                      <a:r>
                        <a:rPr lang="en-IN" dirty="0" smtClean="0"/>
                        <a:t>Section</a:t>
                      </a:r>
                      <a:endParaRPr lang="en-US" dirty="0"/>
                    </a:p>
                  </a:txBody>
                  <a:tcPr/>
                </a:tc>
                <a:tc>
                  <a:txBody>
                    <a:bodyPr/>
                    <a:lstStyle/>
                    <a:p>
                      <a:r>
                        <a:rPr lang="en-IN" dirty="0" smtClean="0"/>
                        <a:t>206AA</a:t>
                      </a:r>
                      <a:endParaRPr lang="en-US" dirty="0"/>
                    </a:p>
                  </a:txBody>
                  <a:tcPr/>
                </a:tc>
                <a:tc>
                  <a:txBody>
                    <a:bodyPr/>
                    <a:lstStyle/>
                    <a:p>
                      <a:r>
                        <a:rPr lang="en-IN" dirty="0" smtClean="0"/>
                        <a:t>206AA</a:t>
                      </a:r>
                      <a:endParaRPr lang="en-US" dirty="0"/>
                    </a:p>
                  </a:txBody>
                  <a:tcPr/>
                </a:tc>
              </a:tr>
              <a:tr h="370840">
                <a:tc>
                  <a:txBody>
                    <a:bodyPr/>
                    <a:lstStyle/>
                    <a:p>
                      <a:r>
                        <a:rPr lang="en-IN" dirty="0" smtClean="0"/>
                        <a:t>Condition</a:t>
                      </a:r>
                      <a:endParaRPr lang="en-US" dirty="0"/>
                    </a:p>
                  </a:txBody>
                  <a:tcPr/>
                </a:tc>
                <a:tc>
                  <a:txBody>
                    <a:bodyPr/>
                    <a:lstStyle/>
                    <a:p>
                      <a:r>
                        <a:rPr lang="en-IN" dirty="0" smtClean="0"/>
                        <a:t>NRI receiving any sum from which tax to be deducted at source. </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dirty="0" smtClean="0"/>
                        <a:t>NRI receiving any sum from which tax to be deducted at source. </a:t>
                      </a:r>
                      <a:endParaRPr lang="en-US" dirty="0" smtClean="0"/>
                    </a:p>
                    <a:p>
                      <a:endParaRPr lang="en-US" dirty="0"/>
                    </a:p>
                  </a:txBody>
                  <a:tcPr/>
                </a:tc>
              </a:tr>
              <a:tr h="370840">
                <a:tc>
                  <a:txBody>
                    <a:bodyPr/>
                    <a:lstStyle/>
                    <a:p>
                      <a:r>
                        <a:rPr lang="en-IN" dirty="0" smtClean="0"/>
                        <a:t>Rate</a:t>
                      </a:r>
                      <a:r>
                        <a:rPr lang="en-IN" baseline="0" dirty="0" smtClean="0"/>
                        <a:t> of TDS</a:t>
                      </a:r>
                      <a:endParaRPr lang="en-US" dirty="0"/>
                    </a:p>
                  </a:txBody>
                  <a:tcPr/>
                </a:tc>
                <a:tc>
                  <a:txBody>
                    <a:bodyPr/>
                    <a:lstStyle/>
                    <a:p>
                      <a:r>
                        <a:rPr lang="en-IN" i="1" dirty="0" smtClean="0"/>
                        <a:t>Rate applicable or 20%,whichever</a:t>
                      </a:r>
                      <a:r>
                        <a:rPr lang="en-IN" i="1" baseline="0" dirty="0" smtClean="0"/>
                        <a:t> higher If PAN is Not Furnished</a:t>
                      </a:r>
                      <a:r>
                        <a:rPr lang="en-IN" baseline="0" dirty="0" smtClean="0"/>
                        <a:t>. </a:t>
                      </a:r>
                      <a:endParaRPr lang="en-US" dirty="0"/>
                    </a:p>
                  </a:txBody>
                  <a:tcPr/>
                </a:tc>
                <a:tc>
                  <a:txBody>
                    <a:bodyPr/>
                    <a:lstStyle/>
                    <a:p>
                      <a:r>
                        <a:rPr lang="en-IN" i="1" dirty="0" smtClean="0">
                          <a:solidFill>
                            <a:srgbClr val="FF0000"/>
                          </a:solidFill>
                        </a:rPr>
                        <a:t>Rate applicable at the time of payment  or at the Rate in DTAA even </a:t>
                      </a:r>
                      <a:r>
                        <a:rPr lang="en-IN" i="1" baseline="0" dirty="0" smtClean="0">
                          <a:solidFill>
                            <a:srgbClr val="FF0000"/>
                          </a:solidFill>
                        </a:rPr>
                        <a:t>If PAN is Not Furnished. </a:t>
                      </a:r>
                      <a:endParaRPr lang="en-US" i="1" dirty="0">
                        <a:solidFill>
                          <a:srgbClr val="FF0000"/>
                        </a:solidFill>
                      </a:endParaRPr>
                    </a:p>
                  </a:txBody>
                  <a:tcPr/>
                </a:tc>
              </a:tr>
              <a:tr h="370840">
                <a:tc>
                  <a:txBody>
                    <a:bodyPr/>
                    <a:lstStyle/>
                    <a:p>
                      <a:r>
                        <a:rPr lang="en-IN" dirty="0" smtClean="0"/>
                        <a:t>Required documents</a:t>
                      </a:r>
                      <a:endParaRPr lang="en-US" dirty="0"/>
                    </a:p>
                  </a:txBody>
                  <a:tcPr/>
                </a:tc>
                <a:tc>
                  <a:txBody>
                    <a:bodyPr/>
                    <a:lstStyle/>
                    <a:p>
                      <a:r>
                        <a:rPr lang="en-IN" dirty="0" smtClean="0"/>
                        <a:t>NA</a:t>
                      </a:r>
                      <a:endParaRPr lang="en-US" dirty="0"/>
                    </a:p>
                  </a:txBody>
                  <a:tcPr/>
                </a:tc>
                <a:tc>
                  <a:txBody>
                    <a:bodyPr/>
                    <a:lstStyle/>
                    <a:p>
                      <a:r>
                        <a:rPr lang="en-IN" i="1" dirty="0" smtClean="0">
                          <a:solidFill>
                            <a:srgbClr val="FF0000"/>
                          </a:solidFill>
                        </a:rPr>
                        <a:t>Will be notified by the central government.</a:t>
                      </a:r>
                      <a:r>
                        <a:rPr lang="en-IN" i="1" baseline="0" dirty="0" smtClean="0">
                          <a:solidFill>
                            <a:srgbClr val="FF0000"/>
                          </a:solidFill>
                        </a:rPr>
                        <a:t>.</a:t>
                      </a:r>
                      <a:endParaRPr lang="en-US" i="1" dirty="0">
                        <a:solidFill>
                          <a:srgbClr val="FF0000"/>
                        </a:solidFill>
                      </a:endParaRPr>
                    </a:p>
                  </a:txBody>
                  <a:tcPr/>
                </a:tc>
              </a:tr>
            </a:tbl>
          </a:graphicData>
        </a:graphic>
      </p:graphicFrame>
      <p:sp>
        <p:nvSpPr>
          <p:cNvPr id="5" name="Slide Number Placeholder 4"/>
          <p:cNvSpPr>
            <a:spLocks noGrp="1"/>
          </p:cNvSpPr>
          <p:nvPr>
            <p:ph type="sldNum" sz="quarter" idx="12"/>
          </p:nvPr>
        </p:nvSpPr>
        <p:spPr/>
        <p:txBody>
          <a:bodyPr/>
          <a:lstStyle/>
          <a:p>
            <a:fld id="{B6F15528-21DE-4FAA-801E-634DDDAF4B2B}" type="slidenum">
              <a:rPr lang="en-US" smtClean="0"/>
              <a:pPr/>
              <a:t>48</a:t>
            </a:fld>
            <a:endParaRPr lang="en-US"/>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Income Declaration Scheme, 2016</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To declare undisclosed income.</a:t>
            </a:r>
          </a:p>
          <a:p>
            <a:r>
              <a:rPr lang="en-IN" dirty="0" smtClean="0"/>
              <a:t>Need not be a Tax payer at the time of declaration.</a:t>
            </a:r>
            <a:endParaRPr lang="en-US" dirty="0" smtClean="0"/>
          </a:p>
          <a:p>
            <a:r>
              <a:rPr lang="en-US" dirty="0" smtClean="0"/>
              <a:t>Tax, Surcharge and penalty totaling in all to 45% of such undisclosed income declared.</a:t>
            </a:r>
          </a:p>
          <a:p>
            <a:r>
              <a:rPr lang="en-US" dirty="0" smtClean="0"/>
              <a:t>Applicable in respect of undisclosed income of any financial year upto 2015-16.</a:t>
            </a:r>
          </a:p>
          <a:p>
            <a:r>
              <a:rPr lang="en-US" dirty="0" smtClean="0"/>
              <a:t>Effective from 1st June 2016 to 30</a:t>
            </a:r>
            <a:r>
              <a:rPr lang="en-US" baseline="30000" dirty="0" smtClean="0"/>
              <a:t>th</a:t>
            </a:r>
            <a:r>
              <a:rPr lang="en-US" dirty="0" smtClean="0"/>
              <a:t> September 2016</a:t>
            </a:r>
          </a:p>
          <a:p>
            <a:r>
              <a:rPr lang="en-US" dirty="0" smtClean="0"/>
              <a:t>Another 2 months may be allowed to pay the tax on the declared amount</a:t>
            </a:r>
          </a:p>
          <a:p>
            <a:r>
              <a:rPr lang="en-IN" i="1" dirty="0" smtClean="0">
                <a:solidFill>
                  <a:srgbClr val="FF0000"/>
                </a:solidFill>
              </a:rPr>
              <a:t>Tax Rate will be sum up of= 30% Tax+ 7.5% Krishi Kalyan Cess + 7.5% Penalty</a:t>
            </a:r>
            <a:r>
              <a:rPr lang="en-IN" dirty="0" smtClean="0"/>
              <a:t>.  </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49</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Meaning of Budget</a:t>
            </a:r>
            <a:endParaRPr lang="en-US" dirty="0"/>
          </a:p>
        </p:txBody>
      </p:sp>
      <p:sp>
        <p:nvSpPr>
          <p:cNvPr id="3" name="Content Placeholder 2"/>
          <p:cNvSpPr>
            <a:spLocks noGrp="1"/>
          </p:cNvSpPr>
          <p:nvPr>
            <p:ph idx="1"/>
          </p:nvPr>
        </p:nvSpPr>
        <p:spPr/>
        <p:txBody>
          <a:bodyPr>
            <a:normAutofit fontScale="92500" lnSpcReduction="10000"/>
          </a:bodyPr>
          <a:lstStyle/>
          <a:p>
            <a:pPr algn="just"/>
            <a:r>
              <a:rPr lang="en-US" dirty="0" smtClean="0"/>
              <a:t>The word budget is derived from </a:t>
            </a:r>
            <a:r>
              <a:rPr lang="en-US" i="1" dirty="0" smtClean="0">
                <a:solidFill>
                  <a:srgbClr val="FF0000"/>
                </a:solidFill>
              </a:rPr>
              <a:t>bowgette</a:t>
            </a:r>
            <a:r>
              <a:rPr lang="en-US" dirty="0" smtClean="0"/>
              <a:t>, which means '</a:t>
            </a:r>
            <a:r>
              <a:rPr lang="en-US" i="1" dirty="0" smtClean="0">
                <a:solidFill>
                  <a:srgbClr val="FF0000"/>
                </a:solidFill>
              </a:rPr>
              <a:t>a leather bag</a:t>
            </a:r>
            <a:r>
              <a:rPr lang="en-US" dirty="0" smtClean="0"/>
              <a:t>' in </a:t>
            </a:r>
            <a:r>
              <a:rPr lang="en-US" i="1" dirty="0" smtClean="0">
                <a:solidFill>
                  <a:srgbClr val="FF0000"/>
                </a:solidFill>
              </a:rPr>
              <a:t>French</a:t>
            </a:r>
            <a:r>
              <a:rPr lang="en-US" dirty="0" smtClean="0"/>
              <a:t>. </a:t>
            </a:r>
          </a:p>
          <a:p>
            <a:pPr algn="just"/>
            <a:r>
              <a:rPr lang="en-IN" dirty="0" smtClean="0"/>
              <a:t>Budget is a plan of financing for the incoming fiscal year. This involves an </a:t>
            </a:r>
            <a:r>
              <a:rPr lang="en-IN" i="1" dirty="0" smtClean="0">
                <a:solidFill>
                  <a:srgbClr val="FF0000"/>
                </a:solidFill>
              </a:rPr>
              <a:t>itemised estimate of all </a:t>
            </a:r>
            <a:r>
              <a:rPr lang="en-IN" i="1" dirty="0" smtClean="0"/>
              <a:t>revenues</a:t>
            </a:r>
            <a:r>
              <a:rPr lang="en-IN" dirty="0" smtClean="0"/>
              <a:t> on the one hand and all the </a:t>
            </a:r>
            <a:r>
              <a:rPr lang="en-IN" i="1" dirty="0" smtClean="0">
                <a:solidFill>
                  <a:srgbClr val="FF0000"/>
                </a:solidFill>
              </a:rPr>
              <a:t>expenditures</a:t>
            </a:r>
            <a:r>
              <a:rPr lang="en-IN" dirty="0" smtClean="0"/>
              <a:t> on other.</a:t>
            </a:r>
            <a:endParaRPr lang="en-US" dirty="0" smtClean="0"/>
          </a:p>
          <a:p>
            <a:pPr algn="just"/>
            <a:r>
              <a:rPr lang="en-US" dirty="0" smtClean="0"/>
              <a:t> The budget is announced to disclose the </a:t>
            </a:r>
            <a:r>
              <a:rPr lang="en-US" i="1" dirty="0" smtClean="0">
                <a:solidFill>
                  <a:srgbClr val="FF0000"/>
                </a:solidFill>
              </a:rPr>
              <a:t>government's future expenditures</a:t>
            </a:r>
            <a:r>
              <a:rPr lang="en-US" dirty="0" smtClean="0"/>
              <a:t> intended to </a:t>
            </a:r>
            <a:r>
              <a:rPr lang="en-US" i="1" dirty="0" smtClean="0">
                <a:solidFill>
                  <a:srgbClr val="FF0000"/>
                </a:solidFill>
              </a:rPr>
              <a:t>strengthen the nation's economy</a:t>
            </a:r>
            <a:r>
              <a:rPr lang="en-US" dirty="0" smtClean="0"/>
              <a:t> and consolidate </a:t>
            </a:r>
            <a:r>
              <a:rPr lang="en-US" i="1" dirty="0" smtClean="0">
                <a:solidFill>
                  <a:srgbClr val="FF0000"/>
                </a:solidFill>
              </a:rPr>
              <a:t>economic stability </a:t>
            </a:r>
            <a:r>
              <a:rPr lang="en-US" dirty="0" smtClean="0"/>
              <a:t>through tax proposals.</a:t>
            </a:r>
          </a:p>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5</a:t>
            </a:fld>
            <a:endParaRPr lang="en-US"/>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Continue..</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Following cases shall </a:t>
            </a:r>
            <a:r>
              <a:rPr lang="en-US" i="1" dirty="0" smtClean="0">
                <a:solidFill>
                  <a:srgbClr val="FF0000"/>
                </a:solidFill>
              </a:rPr>
              <a:t>not be eligible </a:t>
            </a:r>
            <a:r>
              <a:rPr lang="en-US" dirty="0" smtClean="0"/>
              <a:t>for the scheme- </a:t>
            </a:r>
          </a:p>
          <a:p>
            <a:pPr marL="514350" indent="-514350">
              <a:buFont typeface="+mj-lt"/>
              <a:buAutoNum type="alphaLcParenR"/>
            </a:pPr>
            <a:r>
              <a:rPr lang="en-US" dirty="0" smtClean="0"/>
              <a:t>where </a:t>
            </a:r>
            <a:r>
              <a:rPr lang="en-US" i="1" dirty="0" smtClean="0">
                <a:solidFill>
                  <a:srgbClr val="FF0000"/>
                </a:solidFill>
              </a:rPr>
              <a:t>notices</a:t>
            </a:r>
            <a:r>
              <a:rPr lang="en-US" dirty="0" smtClean="0"/>
              <a:t> have been issued under section 142(1) or 143(2) or 148 or 153A or 153C, or</a:t>
            </a:r>
          </a:p>
          <a:p>
            <a:pPr marL="514350" indent="-514350">
              <a:buFont typeface="+mj-lt"/>
              <a:buAutoNum type="alphaLcParenR"/>
            </a:pPr>
            <a:r>
              <a:rPr lang="en-US" dirty="0" smtClean="0"/>
              <a:t>where a </a:t>
            </a:r>
            <a:r>
              <a:rPr lang="en-US" i="1" dirty="0" smtClean="0">
                <a:solidFill>
                  <a:srgbClr val="FF0000"/>
                </a:solidFill>
              </a:rPr>
              <a:t>search or survey </a:t>
            </a:r>
            <a:r>
              <a:rPr lang="en-US" dirty="0" smtClean="0"/>
              <a:t>has been conducted and the time for issuance of notice under the relevant provisions of the Act has not expired, or</a:t>
            </a:r>
          </a:p>
          <a:p>
            <a:pPr marL="514350" indent="-514350">
              <a:buFont typeface="+mj-lt"/>
              <a:buAutoNum type="alphaLcParenR"/>
            </a:pPr>
            <a:r>
              <a:rPr lang="en-US" dirty="0" smtClean="0"/>
              <a:t> where information is received under an </a:t>
            </a:r>
            <a:r>
              <a:rPr lang="en-US" i="1" dirty="0" smtClean="0">
                <a:solidFill>
                  <a:srgbClr val="FF0000"/>
                </a:solidFill>
              </a:rPr>
              <a:t>agreement with foreign countries</a:t>
            </a:r>
            <a:r>
              <a:rPr lang="en-US" dirty="0" smtClean="0"/>
              <a:t> regarding such income, </a:t>
            </a:r>
          </a:p>
          <a:p>
            <a:pPr marL="514350" indent="-514350">
              <a:buFont typeface="+mj-lt"/>
              <a:buAutoNum type="alphaLcParenR"/>
            </a:pPr>
            <a:r>
              <a:rPr lang="en-US" dirty="0" smtClean="0"/>
              <a:t> Cases covered under the </a:t>
            </a:r>
            <a:r>
              <a:rPr lang="en-US" i="1" dirty="0" smtClean="0">
                <a:solidFill>
                  <a:srgbClr val="FF0000"/>
                </a:solidFill>
              </a:rPr>
              <a:t>Black Money Act, 2015</a:t>
            </a:r>
            <a:r>
              <a:rPr lang="en-US" dirty="0" smtClean="0"/>
              <a:t>, or </a:t>
            </a:r>
          </a:p>
          <a:p>
            <a:pPr marL="514350" indent="-514350">
              <a:buFont typeface="+mj-lt"/>
              <a:buAutoNum type="alphaLcParenR"/>
            </a:pPr>
            <a:r>
              <a:rPr lang="en-US" dirty="0" smtClean="0"/>
              <a:t> persons notified under </a:t>
            </a:r>
            <a:r>
              <a:rPr lang="en-US" i="1" dirty="0" smtClean="0">
                <a:solidFill>
                  <a:srgbClr val="FF0000"/>
                </a:solidFill>
              </a:rPr>
              <a:t>Special Court Act, 1992</a:t>
            </a:r>
            <a:r>
              <a:rPr lang="en-US" dirty="0" smtClean="0"/>
              <a:t>, or </a:t>
            </a:r>
          </a:p>
          <a:p>
            <a:pPr marL="514350" indent="-514350">
              <a:buFont typeface="+mj-lt"/>
              <a:buAutoNum type="alphaLcParenR"/>
            </a:pPr>
            <a:r>
              <a:rPr lang="en-US" dirty="0" smtClean="0"/>
              <a:t> cases covered under </a:t>
            </a:r>
            <a:r>
              <a:rPr lang="en-US" i="1" dirty="0" smtClean="0"/>
              <a:t>Indian Penal Code</a:t>
            </a:r>
            <a:r>
              <a:rPr lang="en-US" dirty="0" smtClean="0"/>
              <a:t>, the Narcotic Drugs and Psychotropic Substances Act, 1985, the Unlawful Activities (Prevention) Act, 1967, the </a:t>
            </a:r>
            <a:r>
              <a:rPr lang="en-US" i="1" dirty="0" smtClean="0">
                <a:solidFill>
                  <a:srgbClr val="FF0000"/>
                </a:solidFill>
              </a:rPr>
              <a:t>Prevention of Corruption Act</a:t>
            </a:r>
            <a:r>
              <a:rPr lang="en-US" dirty="0" smtClean="0"/>
              <a:t>, 1988. </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50</a:t>
            </a:fld>
            <a:endParaRPr lang="en-US"/>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Direct Tax Dispute Resolution Scheme, 2016</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The scheme be applicable to </a:t>
            </a:r>
            <a:r>
              <a:rPr lang="en-US" i="1" dirty="0" smtClean="0"/>
              <a:t>"tax arrear" </a:t>
            </a:r>
            <a:r>
              <a:rPr lang="en-US" dirty="0" smtClean="0"/>
              <a:t>in respect of which </a:t>
            </a:r>
            <a:r>
              <a:rPr lang="en-US" i="1" dirty="0" smtClean="0">
                <a:solidFill>
                  <a:srgbClr val="FF0000"/>
                </a:solidFill>
              </a:rPr>
              <a:t>appeal</a:t>
            </a:r>
            <a:r>
              <a:rPr lang="en-US" dirty="0" smtClean="0"/>
              <a:t> is pending before </a:t>
            </a:r>
            <a:r>
              <a:rPr lang="en-US" i="1" dirty="0" smtClean="0">
                <a:solidFill>
                  <a:srgbClr val="FF0000"/>
                </a:solidFill>
              </a:rPr>
              <a:t>the Commissioner of Income-tax (Appeals) </a:t>
            </a:r>
            <a:r>
              <a:rPr lang="en-US" dirty="0" smtClean="0"/>
              <a:t>as on the 29th February, 2016.</a:t>
            </a:r>
          </a:p>
          <a:p>
            <a:r>
              <a:rPr lang="en-US" b="1" i="1" dirty="0" smtClean="0">
                <a:solidFill>
                  <a:srgbClr val="FF0000"/>
                </a:solidFill>
              </a:rPr>
              <a:t>Disputed tax Below 10 Lakhs- </a:t>
            </a:r>
            <a:r>
              <a:rPr lang="en-US" dirty="0" smtClean="0"/>
              <a:t>declarant will pay tax at applicable rate+ Interest thereon upto the date of assessment. </a:t>
            </a:r>
          </a:p>
          <a:p>
            <a:r>
              <a:rPr lang="en-US" b="1" i="1" dirty="0" smtClean="0">
                <a:solidFill>
                  <a:srgbClr val="FF0000"/>
                </a:solidFill>
              </a:rPr>
              <a:t>Disputed tax exceeding 10 Lakhs- </a:t>
            </a:r>
            <a:r>
              <a:rPr lang="en-US" dirty="0" err="1" smtClean="0">
                <a:solidFill>
                  <a:schemeClr val="tx1"/>
                </a:solidFill>
              </a:rPr>
              <a:t>D</a:t>
            </a:r>
            <a:r>
              <a:rPr lang="en-US" dirty="0" err="1" smtClean="0"/>
              <a:t>eclarant</a:t>
            </a:r>
            <a:r>
              <a:rPr lang="en-US" dirty="0" smtClean="0"/>
              <a:t> will pay tax at applicable rate + Interest thereon upto the date of assessment + 25% Penalty .</a:t>
            </a:r>
          </a:p>
          <a:p>
            <a:r>
              <a:rPr lang="en-US" dirty="0" smtClean="0"/>
              <a:t>Consequent to such declaration, appeal shall be deemed to have been withdrawn.</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51</a:t>
            </a:fld>
            <a:endParaRPr lang="en-US"/>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Rationalization of tax deduction at Source (TDS) provisions</a:t>
            </a:r>
            <a:endParaRPr lang="en-US" dirty="0"/>
          </a:p>
        </p:txBody>
      </p:sp>
      <p:sp>
        <p:nvSpPr>
          <p:cNvPr id="3" name="Content Placeholder 2"/>
          <p:cNvSpPr>
            <a:spLocks noGrp="1"/>
          </p:cNvSpPr>
          <p:nvPr>
            <p:ph idx="1"/>
          </p:nvPr>
        </p:nvSpPr>
        <p:spPr/>
        <p:txBody>
          <a:bodyPr>
            <a:normAutofit/>
          </a:bodyPr>
          <a:lstStyle/>
          <a:p>
            <a:pPr>
              <a:buNone/>
            </a:pPr>
            <a:r>
              <a:rPr lang="en-US" dirty="0" smtClean="0"/>
              <a:t> </a:t>
            </a:r>
            <a:endParaRPr lang="en-US" dirty="0"/>
          </a:p>
        </p:txBody>
      </p:sp>
      <p:graphicFrame>
        <p:nvGraphicFramePr>
          <p:cNvPr id="4" name="Table 3"/>
          <p:cNvGraphicFramePr>
            <a:graphicFrameLocks noGrp="1"/>
          </p:cNvGraphicFramePr>
          <p:nvPr/>
        </p:nvGraphicFramePr>
        <p:xfrm>
          <a:off x="381000" y="1600200"/>
          <a:ext cx="8001001" cy="4617720"/>
        </p:xfrm>
        <a:graphic>
          <a:graphicData uri="http://schemas.openxmlformats.org/drawingml/2006/table">
            <a:tbl>
              <a:tblPr firstRow="1" bandRow="1">
                <a:tableStyleId>{5C22544A-7EE6-4342-B048-85BDC9FD1C3A}</a:tableStyleId>
              </a:tblPr>
              <a:tblGrid>
                <a:gridCol w="990600"/>
                <a:gridCol w="3048000"/>
                <a:gridCol w="1962151"/>
                <a:gridCol w="2000250"/>
              </a:tblGrid>
              <a:tr h="411480">
                <a:tc>
                  <a:txBody>
                    <a:bodyPr/>
                    <a:lstStyle/>
                    <a:p>
                      <a:r>
                        <a:rPr lang="en-US" dirty="0" smtClean="0"/>
                        <a:t>Present Section</a:t>
                      </a:r>
                      <a:endParaRPr lang="en-US" dirty="0"/>
                    </a:p>
                  </a:txBody>
                  <a:tcPr/>
                </a:tc>
                <a:tc>
                  <a:txBody>
                    <a:bodyPr/>
                    <a:lstStyle/>
                    <a:p>
                      <a:r>
                        <a:rPr lang="en-IN" dirty="0" smtClean="0"/>
                        <a:t>Heads</a:t>
                      </a:r>
                      <a:endParaRPr lang="en-US" dirty="0"/>
                    </a:p>
                  </a:txBody>
                  <a:tcPr/>
                </a:tc>
                <a:tc>
                  <a:txBody>
                    <a:bodyPr/>
                    <a:lstStyle/>
                    <a:p>
                      <a:r>
                        <a:rPr lang="en-IN" dirty="0" smtClean="0"/>
                        <a:t>Existing Limit</a:t>
                      </a:r>
                      <a:endParaRPr lang="en-US" dirty="0"/>
                    </a:p>
                  </a:txBody>
                  <a:tcPr/>
                </a:tc>
                <a:tc>
                  <a:txBody>
                    <a:bodyPr/>
                    <a:lstStyle/>
                    <a:p>
                      <a:r>
                        <a:rPr lang="en-IN" dirty="0" smtClean="0"/>
                        <a:t>Proposed Limit</a:t>
                      </a:r>
                      <a:endParaRPr lang="en-US" dirty="0"/>
                    </a:p>
                  </a:txBody>
                  <a:tcPr/>
                </a:tc>
              </a:tr>
              <a:tr h="381000">
                <a:tc>
                  <a:txBody>
                    <a:bodyPr/>
                    <a:lstStyle/>
                    <a:p>
                      <a:r>
                        <a:rPr lang="en-IN" dirty="0" smtClean="0"/>
                        <a:t>192A</a:t>
                      </a:r>
                      <a:endParaRPr lang="en-US" dirty="0"/>
                    </a:p>
                  </a:txBody>
                  <a:tcPr/>
                </a:tc>
                <a:tc>
                  <a:txBody>
                    <a:bodyPr/>
                    <a:lstStyle/>
                    <a:p>
                      <a:r>
                        <a:rPr lang="en-US" dirty="0" smtClean="0"/>
                        <a:t>Payment of accumulated balance due to an employee</a:t>
                      </a:r>
                      <a:endParaRPr lang="en-US" dirty="0"/>
                    </a:p>
                  </a:txBody>
                  <a:tcPr/>
                </a:tc>
                <a:tc>
                  <a:txBody>
                    <a:bodyPr/>
                    <a:lstStyle/>
                    <a:p>
                      <a:r>
                        <a:rPr lang="en-IN" dirty="0" smtClean="0"/>
                        <a:t>30000</a:t>
                      </a:r>
                      <a:endParaRPr lang="en-US" dirty="0"/>
                    </a:p>
                  </a:txBody>
                  <a:tcPr/>
                </a:tc>
                <a:tc>
                  <a:txBody>
                    <a:bodyPr/>
                    <a:lstStyle/>
                    <a:p>
                      <a:r>
                        <a:rPr lang="en-IN" dirty="0" smtClean="0"/>
                        <a:t>50000</a:t>
                      </a:r>
                      <a:endParaRPr lang="en-US" dirty="0"/>
                    </a:p>
                  </a:txBody>
                  <a:tcPr/>
                </a:tc>
              </a:tr>
              <a:tr h="381000">
                <a:tc>
                  <a:txBody>
                    <a:bodyPr/>
                    <a:lstStyle/>
                    <a:p>
                      <a:r>
                        <a:rPr lang="en-IN" dirty="0" smtClean="0"/>
                        <a:t>194BB</a:t>
                      </a:r>
                      <a:endParaRPr lang="en-US" dirty="0"/>
                    </a:p>
                  </a:txBody>
                  <a:tcPr/>
                </a:tc>
                <a:tc>
                  <a:txBody>
                    <a:bodyPr/>
                    <a:lstStyle/>
                    <a:p>
                      <a:r>
                        <a:rPr lang="en-US" dirty="0" smtClean="0"/>
                        <a:t>Winnings from Horse Race</a:t>
                      </a:r>
                      <a:endParaRPr lang="en-US" dirty="0"/>
                    </a:p>
                  </a:txBody>
                  <a:tcPr/>
                </a:tc>
                <a:tc>
                  <a:txBody>
                    <a:bodyPr/>
                    <a:lstStyle/>
                    <a:p>
                      <a:r>
                        <a:rPr lang="en-IN" dirty="0" smtClean="0"/>
                        <a:t>5000</a:t>
                      </a:r>
                      <a:endParaRPr lang="en-US" dirty="0"/>
                    </a:p>
                  </a:txBody>
                  <a:tcPr/>
                </a:tc>
                <a:tc>
                  <a:txBody>
                    <a:bodyPr/>
                    <a:lstStyle/>
                    <a:p>
                      <a:r>
                        <a:rPr lang="en-IN" dirty="0" smtClean="0"/>
                        <a:t>10000</a:t>
                      </a:r>
                      <a:endParaRPr lang="en-US" dirty="0"/>
                    </a:p>
                  </a:txBody>
                  <a:tcPr/>
                </a:tc>
              </a:tr>
              <a:tr h="381000">
                <a:tc>
                  <a:txBody>
                    <a:bodyPr/>
                    <a:lstStyle/>
                    <a:p>
                      <a:r>
                        <a:rPr lang="en-IN" dirty="0" smtClean="0"/>
                        <a:t>194C</a:t>
                      </a:r>
                      <a:endParaRPr lang="en-US" dirty="0"/>
                    </a:p>
                  </a:txBody>
                  <a:tcPr/>
                </a:tc>
                <a:tc>
                  <a:txBody>
                    <a:bodyPr/>
                    <a:lstStyle/>
                    <a:p>
                      <a:r>
                        <a:rPr lang="en-US" dirty="0" smtClean="0"/>
                        <a:t>Payments to Contractors</a:t>
                      </a:r>
                      <a:endParaRPr lang="en-US" dirty="0"/>
                    </a:p>
                  </a:txBody>
                  <a:tcPr/>
                </a:tc>
                <a:tc>
                  <a:txBody>
                    <a:bodyPr/>
                    <a:lstStyle/>
                    <a:p>
                      <a:r>
                        <a:rPr lang="en-US" dirty="0" smtClean="0"/>
                        <a:t>Aggregate annual limit of 75,000</a:t>
                      </a:r>
                      <a:endParaRPr lang="en-US" dirty="0"/>
                    </a:p>
                  </a:txBody>
                  <a:tcPr/>
                </a:tc>
                <a:tc>
                  <a:txBody>
                    <a:bodyPr/>
                    <a:lstStyle/>
                    <a:p>
                      <a:r>
                        <a:rPr lang="en-US" dirty="0" smtClean="0"/>
                        <a:t>Aggregate annual limit of 1,00,000</a:t>
                      </a:r>
                      <a:endParaRPr lang="en-US" dirty="0"/>
                    </a:p>
                  </a:txBody>
                  <a:tcPr/>
                </a:tc>
              </a:tr>
              <a:tr h="381000">
                <a:tc>
                  <a:txBody>
                    <a:bodyPr/>
                    <a:lstStyle/>
                    <a:p>
                      <a:r>
                        <a:rPr lang="en-IN" dirty="0" smtClean="0"/>
                        <a:t>194LA</a:t>
                      </a:r>
                      <a:endParaRPr lang="en-US" dirty="0"/>
                    </a:p>
                  </a:txBody>
                  <a:tcPr/>
                </a:tc>
                <a:tc>
                  <a:txBody>
                    <a:bodyPr/>
                    <a:lstStyle/>
                    <a:p>
                      <a:r>
                        <a:rPr lang="en-US" dirty="0" smtClean="0"/>
                        <a:t>Payment of Compensation on acquisition of certain Immovable Property</a:t>
                      </a:r>
                      <a:endParaRPr lang="en-US" dirty="0"/>
                    </a:p>
                  </a:txBody>
                  <a:tcPr/>
                </a:tc>
                <a:tc>
                  <a:txBody>
                    <a:bodyPr/>
                    <a:lstStyle/>
                    <a:p>
                      <a:r>
                        <a:rPr lang="en-IN" dirty="0" smtClean="0"/>
                        <a:t>200000</a:t>
                      </a:r>
                      <a:endParaRPr lang="en-US" dirty="0"/>
                    </a:p>
                  </a:txBody>
                  <a:tcPr/>
                </a:tc>
                <a:tc>
                  <a:txBody>
                    <a:bodyPr/>
                    <a:lstStyle/>
                    <a:p>
                      <a:r>
                        <a:rPr lang="en-IN" dirty="0" smtClean="0"/>
                        <a:t>250000</a:t>
                      </a:r>
                      <a:endParaRPr lang="en-US" dirty="0"/>
                    </a:p>
                  </a:txBody>
                  <a:tcPr/>
                </a:tc>
              </a:tr>
              <a:tr h="381000">
                <a:tc>
                  <a:txBody>
                    <a:bodyPr/>
                    <a:lstStyle/>
                    <a:p>
                      <a:r>
                        <a:rPr lang="en-IN" dirty="0" smtClean="0"/>
                        <a:t>194D</a:t>
                      </a:r>
                      <a:endParaRPr lang="en-US" dirty="0"/>
                    </a:p>
                  </a:txBody>
                  <a:tcPr/>
                </a:tc>
                <a:tc>
                  <a:txBody>
                    <a:bodyPr/>
                    <a:lstStyle/>
                    <a:p>
                      <a:r>
                        <a:rPr lang="en-US" dirty="0" smtClean="0"/>
                        <a:t>Insurance commission</a:t>
                      </a:r>
                      <a:endParaRPr lang="en-US" dirty="0"/>
                    </a:p>
                  </a:txBody>
                  <a:tcPr/>
                </a:tc>
                <a:tc>
                  <a:txBody>
                    <a:bodyPr/>
                    <a:lstStyle/>
                    <a:p>
                      <a:r>
                        <a:rPr lang="en-IN" dirty="0" smtClean="0"/>
                        <a:t>20000</a:t>
                      </a:r>
                      <a:endParaRPr lang="en-US" dirty="0"/>
                    </a:p>
                  </a:txBody>
                  <a:tcPr/>
                </a:tc>
                <a:tc>
                  <a:txBody>
                    <a:bodyPr/>
                    <a:lstStyle/>
                    <a:p>
                      <a:r>
                        <a:rPr lang="en-IN" dirty="0" smtClean="0"/>
                        <a:t>15000</a:t>
                      </a:r>
                      <a:endParaRPr lang="en-US" dirty="0"/>
                    </a:p>
                  </a:txBody>
                  <a:tcPr/>
                </a:tc>
              </a:tr>
              <a:tr h="381000">
                <a:tc>
                  <a:txBody>
                    <a:bodyPr/>
                    <a:lstStyle/>
                    <a:p>
                      <a:r>
                        <a:rPr lang="en-IN" dirty="0" smtClean="0"/>
                        <a:t>194G</a:t>
                      </a:r>
                      <a:endParaRPr lang="en-US" dirty="0"/>
                    </a:p>
                  </a:txBody>
                  <a:tcPr/>
                </a:tc>
                <a:tc>
                  <a:txBody>
                    <a:bodyPr/>
                    <a:lstStyle/>
                    <a:p>
                      <a:r>
                        <a:rPr lang="en-US" dirty="0" smtClean="0"/>
                        <a:t>Commission on sale of lottery tickets</a:t>
                      </a:r>
                      <a:endParaRPr lang="en-US" dirty="0"/>
                    </a:p>
                  </a:txBody>
                  <a:tcPr/>
                </a:tc>
                <a:tc>
                  <a:txBody>
                    <a:bodyPr/>
                    <a:lstStyle/>
                    <a:p>
                      <a:r>
                        <a:rPr lang="en-IN" dirty="0" smtClean="0"/>
                        <a:t>1000</a:t>
                      </a:r>
                      <a:endParaRPr lang="en-US" dirty="0"/>
                    </a:p>
                  </a:txBody>
                  <a:tcPr/>
                </a:tc>
                <a:tc>
                  <a:txBody>
                    <a:bodyPr/>
                    <a:lstStyle/>
                    <a:p>
                      <a:r>
                        <a:rPr lang="en-IN" dirty="0" smtClean="0"/>
                        <a:t>15000</a:t>
                      </a:r>
                      <a:endParaRPr lang="en-US" dirty="0"/>
                    </a:p>
                  </a:txBody>
                  <a:tcPr/>
                </a:tc>
              </a:tr>
              <a:tr h="381000">
                <a:tc>
                  <a:txBody>
                    <a:bodyPr/>
                    <a:lstStyle/>
                    <a:p>
                      <a:r>
                        <a:rPr lang="en-IN" dirty="0" smtClean="0"/>
                        <a:t>194H</a:t>
                      </a:r>
                      <a:endParaRPr lang="en-US" dirty="0"/>
                    </a:p>
                  </a:txBody>
                  <a:tcPr/>
                </a:tc>
                <a:tc>
                  <a:txBody>
                    <a:bodyPr/>
                    <a:lstStyle/>
                    <a:p>
                      <a:r>
                        <a:rPr lang="en-IN" dirty="0" smtClean="0"/>
                        <a:t>Commission or brokerage</a:t>
                      </a:r>
                      <a:endParaRPr lang="en-US" dirty="0"/>
                    </a:p>
                  </a:txBody>
                  <a:tcPr/>
                </a:tc>
                <a:tc>
                  <a:txBody>
                    <a:bodyPr/>
                    <a:lstStyle/>
                    <a:p>
                      <a:r>
                        <a:rPr lang="en-IN" dirty="0" smtClean="0"/>
                        <a:t>5000</a:t>
                      </a:r>
                      <a:endParaRPr lang="en-US" dirty="0"/>
                    </a:p>
                  </a:txBody>
                  <a:tcPr/>
                </a:tc>
                <a:tc>
                  <a:txBody>
                    <a:bodyPr/>
                    <a:lstStyle/>
                    <a:p>
                      <a:r>
                        <a:rPr lang="en-IN" dirty="0" smtClean="0"/>
                        <a:t>15000</a:t>
                      </a:r>
                      <a:endParaRPr lang="en-US" dirty="0"/>
                    </a:p>
                  </a:txBody>
                  <a:tcPr/>
                </a:tc>
              </a:tr>
            </a:tbl>
          </a:graphicData>
        </a:graphic>
      </p:graphicFrame>
      <p:sp>
        <p:nvSpPr>
          <p:cNvPr id="5" name="Slide Number Placeholder 4"/>
          <p:cNvSpPr>
            <a:spLocks noGrp="1"/>
          </p:cNvSpPr>
          <p:nvPr>
            <p:ph type="sldNum" sz="quarter" idx="12"/>
          </p:nvPr>
        </p:nvSpPr>
        <p:spPr/>
        <p:txBody>
          <a:bodyPr/>
          <a:lstStyle/>
          <a:p>
            <a:fld id="{B6F15528-21DE-4FAA-801E-634DDDAF4B2B}" type="slidenum">
              <a:rPr lang="en-US" smtClean="0"/>
              <a:pPr/>
              <a:t>52</a:t>
            </a:fld>
            <a:endParaRPr lang="en-US"/>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TDS rate chart -</a:t>
            </a:r>
            <a:endParaRPr lang="en-US" dirty="0"/>
          </a:p>
        </p:txBody>
      </p:sp>
      <p:graphicFrame>
        <p:nvGraphicFramePr>
          <p:cNvPr id="4" name="Content Placeholder 3"/>
          <p:cNvGraphicFramePr>
            <a:graphicFrameLocks noGrp="1"/>
          </p:cNvGraphicFramePr>
          <p:nvPr>
            <p:ph idx="1"/>
          </p:nvPr>
        </p:nvGraphicFramePr>
        <p:xfrm>
          <a:off x="304800" y="1524000"/>
          <a:ext cx="8382007" cy="5074920"/>
        </p:xfrm>
        <a:graphic>
          <a:graphicData uri="http://schemas.openxmlformats.org/drawingml/2006/table">
            <a:tbl>
              <a:tblPr firstRow="1" bandRow="1">
                <a:tableStyleId>{5C22544A-7EE6-4342-B048-85BDC9FD1C3A}</a:tableStyleId>
              </a:tblPr>
              <a:tblGrid>
                <a:gridCol w="955842"/>
                <a:gridCol w="3970421"/>
                <a:gridCol w="1617579"/>
                <a:gridCol w="1838165"/>
              </a:tblGrid>
              <a:tr h="628650">
                <a:tc>
                  <a:txBody>
                    <a:bodyPr/>
                    <a:lstStyle/>
                    <a:p>
                      <a:r>
                        <a:rPr lang="en-IN" dirty="0" smtClean="0"/>
                        <a:t>Present Section</a:t>
                      </a:r>
                      <a:endParaRPr lang="en-US" dirty="0"/>
                    </a:p>
                  </a:txBody>
                  <a:tcPr/>
                </a:tc>
                <a:tc>
                  <a:txBody>
                    <a:bodyPr/>
                    <a:lstStyle/>
                    <a:p>
                      <a:r>
                        <a:rPr lang="en-IN" dirty="0" smtClean="0"/>
                        <a:t>Heads</a:t>
                      </a:r>
                      <a:endParaRPr lang="en-US" dirty="0"/>
                    </a:p>
                  </a:txBody>
                  <a:tcPr/>
                </a:tc>
                <a:tc>
                  <a:txBody>
                    <a:bodyPr/>
                    <a:lstStyle/>
                    <a:p>
                      <a:r>
                        <a:rPr lang="en-IN" dirty="0" smtClean="0"/>
                        <a:t>Existing TDS Rate</a:t>
                      </a:r>
                      <a:endParaRPr lang="en-US" dirty="0"/>
                    </a:p>
                  </a:txBody>
                  <a:tcPr/>
                </a:tc>
                <a:tc>
                  <a:txBody>
                    <a:bodyPr/>
                    <a:lstStyle/>
                    <a:p>
                      <a:r>
                        <a:rPr lang="en-IN" dirty="0" smtClean="0"/>
                        <a:t>Proposed TDS Rate</a:t>
                      </a:r>
                      <a:endParaRPr lang="en-US" dirty="0"/>
                    </a:p>
                  </a:txBody>
                  <a:tcPr/>
                </a:tc>
              </a:tr>
              <a:tr h="628650">
                <a:tc>
                  <a:txBody>
                    <a:bodyPr/>
                    <a:lstStyle/>
                    <a:p>
                      <a:r>
                        <a:rPr lang="en-IN" dirty="0" smtClean="0"/>
                        <a:t>194DA</a:t>
                      </a:r>
                      <a:endParaRPr lang="en-US" dirty="0"/>
                    </a:p>
                  </a:txBody>
                  <a:tcPr/>
                </a:tc>
                <a:tc>
                  <a:txBody>
                    <a:bodyPr/>
                    <a:lstStyle/>
                    <a:p>
                      <a:r>
                        <a:rPr lang="en-US" dirty="0" smtClean="0"/>
                        <a:t>Payment in respect of Life Insurance Policy</a:t>
                      </a:r>
                      <a:endParaRPr lang="en-US" dirty="0"/>
                    </a:p>
                  </a:txBody>
                  <a:tcPr/>
                </a:tc>
                <a:tc>
                  <a:txBody>
                    <a:bodyPr/>
                    <a:lstStyle/>
                    <a:p>
                      <a:r>
                        <a:rPr lang="en-IN" dirty="0" smtClean="0"/>
                        <a:t>2%</a:t>
                      </a:r>
                      <a:endParaRPr lang="en-US" dirty="0"/>
                    </a:p>
                  </a:txBody>
                  <a:tcPr/>
                </a:tc>
                <a:tc>
                  <a:txBody>
                    <a:bodyPr/>
                    <a:lstStyle/>
                    <a:p>
                      <a:r>
                        <a:rPr lang="en-IN" dirty="0" smtClean="0"/>
                        <a:t>1%</a:t>
                      </a:r>
                      <a:endParaRPr lang="en-US" dirty="0"/>
                    </a:p>
                  </a:txBody>
                  <a:tcPr/>
                </a:tc>
              </a:tr>
              <a:tr h="628650">
                <a:tc>
                  <a:txBody>
                    <a:bodyPr/>
                    <a:lstStyle/>
                    <a:p>
                      <a:r>
                        <a:rPr lang="en-IN" dirty="0" smtClean="0"/>
                        <a:t>194EE</a:t>
                      </a:r>
                      <a:endParaRPr lang="en-US" dirty="0"/>
                    </a:p>
                  </a:txBody>
                  <a:tcPr/>
                </a:tc>
                <a:tc>
                  <a:txBody>
                    <a:bodyPr/>
                    <a:lstStyle/>
                    <a:p>
                      <a:r>
                        <a:rPr lang="en-US" dirty="0" smtClean="0"/>
                        <a:t>Payments in respect of NSS Deposits</a:t>
                      </a:r>
                      <a:endParaRPr lang="en-US" dirty="0"/>
                    </a:p>
                  </a:txBody>
                  <a:tcPr/>
                </a:tc>
                <a:tc>
                  <a:txBody>
                    <a:bodyPr/>
                    <a:lstStyle/>
                    <a:p>
                      <a:r>
                        <a:rPr lang="en-IN" dirty="0" smtClean="0"/>
                        <a:t>20%</a:t>
                      </a:r>
                      <a:endParaRPr lang="en-US" dirty="0"/>
                    </a:p>
                  </a:txBody>
                  <a:tcPr/>
                </a:tc>
                <a:tc>
                  <a:txBody>
                    <a:bodyPr/>
                    <a:lstStyle/>
                    <a:p>
                      <a:r>
                        <a:rPr lang="en-IN" dirty="0" smtClean="0"/>
                        <a:t>10%</a:t>
                      </a:r>
                      <a:endParaRPr lang="en-US" dirty="0"/>
                    </a:p>
                  </a:txBody>
                  <a:tcPr/>
                </a:tc>
              </a:tr>
              <a:tr h="628650">
                <a:tc>
                  <a:txBody>
                    <a:bodyPr/>
                    <a:lstStyle/>
                    <a:p>
                      <a:r>
                        <a:rPr lang="en-IN" dirty="0" smtClean="0"/>
                        <a:t>194D</a:t>
                      </a:r>
                      <a:endParaRPr lang="en-US" dirty="0"/>
                    </a:p>
                  </a:txBody>
                  <a:tcPr/>
                </a:tc>
                <a:tc>
                  <a:txBody>
                    <a:bodyPr/>
                    <a:lstStyle/>
                    <a:p>
                      <a:r>
                        <a:rPr lang="en-US" dirty="0" smtClean="0"/>
                        <a:t>Insurance commission</a:t>
                      </a:r>
                      <a:endParaRPr lang="en-US" dirty="0"/>
                    </a:p>
                  </a:txBody>
                  <a:tcPr/>
                </a:tc>
                <a:tc>
                  <a:txBody>
                    <a:bodyPr/>
                    <a:lstStyle/>
                    <a:p>
                      <a:r>
                        <a:rPr lang="en-IN" dirty="0" smtClean="0"/>
                        <a:t>10%</a:t>
                      </a:r>
                      <a:endParaRPr lang="en-US" dirty="0"/>
                    </a:p>
                  </a:txBody>
                  <a:tcPr/>
                </a:tc>
                <a:tc>
                  <a:txBody>
                    <a:bodyPr/>
                    <a:lstStyle/>
                    <a:p>
                      <a:r>
                        <a:rPr lang="en-IN" dirty="0" smtClean="0"/>
                        <a:t>5%</a:t>
                      </a:r>
                      <a:endParaRPr lang="en-US" dirty="0"/>
                    </a:p>
                  </a:txBody>
                  <a:tcPr/>
                </a:tc>
              </a:tr>
              <a:tr h="628650">
                <a:tc>
                  <a:txBody>
                    <a:bodyPr/>
                    <a:lstStyle/>
                    <a:p>
                      <a:r>
                        <a:rPr lang="en-IN" dirty="0" smtClean="0"/>
                        <a:t>194G</a:t>
                      </a:r>
                      <a:endParaRPr lang="en-US" dirty="0"/>
                    </a:p>
                  </a:txBody>
                  <a:tcPr/>
                </a:tc>
                <a:tc>
                  <a:txBody>
                    <a:bodyPr/>
                    <a:lstStyle/>
                    <a:p>
                      <a:r>
                        <a:rPr lang="en-US" dirty="0" smtClean="0"/>
                        <a:t>Commission on sale of lottery tickets</a:t>
                      </a:r>
                      <a:endParaRPr lang="en-US" dirty="0"/>
                    </a:p>
                  </a:txBody>
                  <a:tcPr/>
                </a:tc>
                <a:tc>
                  <a:txBody>
                    <a:bodyPr/>
                    <a:lstStyle/>
                    <a:p>
                      <a:r>
                        <a:rPr lang="en-IN" dirty="0" smtClean="0"/>
                        <a:t>10%</a:t>
                      </a:r>
                      <a:endParaRPr lang="en-US" dirty="0"/>
                    </a:p>
                  </a:txBody>
                  <a:tcPr/>
                </a:tc>
                <a:tc>
                  <a:txBody>
                    <a:bodyPr/>
                    <a:lstStyle/>
                    <a:p>
                      <a:r>
                        <a:rPr lang="en-IN" dirty="0" smtClean="0"/>
                        <a:t>5%</a:t>
                      </a:r>
                      <a:endParaRPr lang="en-US" dirty="0"/>
                    </a:p>
                  </a:txBody>
                  <a:tcPr/>
                </a:tc>
              </a:tr>
              <a:tr h="628650">
                <a:tc>
                  <a:txBody>
                    <a:bodyPr/>
                    <a:lstStyle/>
                    <a:p>
                      <a:r>
                        <a:rPr lang="en-IN" dirty="0" smtClean="0"/>
                        <a:t>194H</a:t>
                      </a:r>
                      <a:endParaRPr lang="en-US" dirty="0"/>
                    </a:p>
                  </a:txBody>
                  <a:tcPr/>
                </a:tc>
                <a:tc>
                  <a:txBody>
                    <a:bodyPr/>
                    <a:lstStyle/>
                    <a:p>
                      <a:r>
                        <a:rPr lang="en-US" dirty="0" smtClean="0"/>
                        <a:t>Commission or brokerage</a:t>
                      </a:r>
                      <a:endParaRPr lang="en-US" dirty="0"/>
                    </a:p>
                  </a:txBody>
                  <a:tcPr/>
                </a:tc>
                <a:tc>
                  <a:txBody>
                    <a:bodyPr/>
                    <a:lstStyle/>
                    <a:p>
                      <a:r>
                        <a:rPr lang="en-IN" dirty="0" smtClean="0"/>
                        <a:t>10%</a:t>
                      </a:r>
                      <a:endParaRPr lang="en-US" dirty="0"/>
                    </a:p>
                  </a:txBody>
                  <a:tcPr/>
                </a:tc>
                <a:tc>
                  <a:txBody>
                    <a:bodyPr/>
                    <a:lstStyle/>
                    <a:p>
                      <a:r>
                        <a:rPr lang="en-IN" dirty="0" smtClean="0"/>
                        <a:t>5%</a:t>
                      </a:r>
                      <a:endParaRPr lang="en-US" dirty="0"/>
                    </a:p>
                  </a:txBody>
                  <a:tcPr/>
                </a:tc>
              </a:tr>
              <a:tr h="628650">
                <a:tc>
                  <a:txBody>
                    <a:bodyPr/>
                    <a:lstStyle/>
                    <a:p>
                      <a:endParaRPr lang="en-US" dirty="0"/>
                    </a:p>
                  </a:txBody>
                  <a:tcPr/>
                </a:tc>
                <a:tc>
                  <a:txBody>
                    <a:bodyPr/>
                    <a:lstStyle/>
                    <a:p>
                      <a:r>
                        <a:rPr lang="en-IN" dirty="0" smtClean="0"/>
                        <a:t>Purchase of luxury cars exceeding</a:t>
                      </a:r>
                      <a:r>
                        <a:rPr lang="en-IN" baseline="0" dirty="0" smtClean="0"/>
                        <a:t> value Rs 10 Lakhs </a:t>
                      </a:r>
                      <a:endParaRPr lang="en-US" dirty="0"/>
                    </a:p>
                  </a:txBody>
                  <a:tcPr/>
                </a:tc>
                <a:tc>
                  <a:txBody>
                    <a:bodyPr/>
                    <a:lstStyle/>
                    <a:p>
                      <a:r>
                        <a:rPr lang="en-IN" dirty="0" smtClean="0"/>
                        <a:t>NA</a:t>
                      </a:r>
                      <a:endParaRPr lang="en-US" dirty="0"/>
                    </a:p>
                  </a:txBody>
                  <a:tcPr/>
                </a:tc>
                <a:tc>
                  <a:txBody>
                    <a:bodyPr/>
                    <a:lstStyle/>
                    <a:p>
                      <a:r>
                        <a:rPr lang="en-IN" dirty="0" smtClean="0"/>
                        <a:t>1%</a:t>
                      </a:r>
                      <a:endParaRPr lang="en-US" dirty="0"/>
                    </a:p>
                  </a:txBody>
                  <a:tcPr/>
                </a:tc>
              </a:tr>
              <a:tr h="628650">
                <a:tc>
                  <a:txBody>
                    <a:bodyPr/>
                    <a:lstStyle/>
                    <a:p>
                      <a:endParaRPr lang="en-US" dirty="0"/>
                    </a:p>
                  </a:txBody>
                  <a:tcPr/>
                </a:tc>
                <a:tc>
                  <a:txBody>
                    <a:bodyPr/>
                    <a:lstStyle/>
                    <a:p>
                      <a:r>
                        <a:rPr lang="en-IN" dirty="0" smtClean="0"/>
                        <a:t>Purchase of  goods</a:t>
                      </a:r>
                      <a:r>
                        <a:rPr lang="en-IN" baseline="0" dirty="0" smtClean="0"/>
                        <a:t> and services in cash exceeding Rs 2 lakhs</a:t>
                      </a:r>
                      <a:endParaRPr lang="en-US" dirty="0"/>
                    </a:p>
                  </a:txBody>
                  <a:tcPr/>
                </a:tc>
                <a:tc>
                  <a:txBody>
                    <a:bodyPr/>
                    <a:lstStyle/>
                    <a:p>
                      <a:r>
                        <a:rPr lang="en-IN" dirty="0" smtClean="0"/>
                        <a:t>NA</a:t>
                      </a:r>
                      <a:endParaRPr lang="en-US" dirty="0"/>
                    </a:p>
                  </a:txBody>
                  <a:tcPr/>
                </a:tc>
                <a:tc>
                  <a:txBody>
                    <a:bodyPr/>
                    <a:lstStyle/>
                    <a:p>
                      <a:r>
                        <a:rPr lang="en-IN" dirty="0" smtClean="0"/>
                        <a:t>1%</a:t>
                      </a:r>
                      <a:endParaRPr lang="en-US" dirty="0"/>
                    </a:p>
                  </a:txBody>
                  <a:tcPr/>
                </a:tc>
              </a:tr>
            </a:tbl>
          </a:graphicData>
        </a:graphic>
      </p:graphicFrame>
      <p:sp>
        <p:nvSpPr>
          <p:cNvPr id="5" name="Slide Number Placeholder 4"/>
          <p:cNvSpPr>
            <a:spLocks noGrp="1"/>
          </p:cNvSpPr>
          <p:nvPr>
            <p:ph type="sldNum" sz="quarter" idx="12"/>
          </p:nvPr>
        </p:nvSpPr>
        <p:spPr/>
        <p:txBody>
          <a:bodyPr/>
          <a:lstStyle/>
          <a:p>
            <a:fld id="{B6F15528-21DE-4FAA-801E-634DDDAF4B2B}" type="slidenum">
              <a:rPr lang="en-US" smtClean="0"/>
              <a:pPr/>
              <a:t>53</a:t>
            </a:fld>
            <a:endParaRPr lang="en-US"/>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conversion of a company into LLP</a:t>
            </a:r>
            <a:endParaRPr lang="en-US" dirty="0"/>
          </a:p>
        </p:txBody>
      </p:sp>
      <p:graphicFrame>
        <p:nvGraphicFramePr>
          <p:cNvPr id="4" name="Content Placeholder 3"/>
          <p:cNvGraphicFramePr>
            <a:graphicFrameLocks noGrp="1"/>
          </p:cNvGraphicFramePr>
          <p:nvPr>
            <p:ph idx="1"/>
          </p:nvPr>
        </p:nvGraphicFramePr>
        <p:xfrm>
          <a:off x="304800" y="1554163"/>
          <a:ext cx="8686802" cy="3388360"/>
        </p:xfrm>
        <a:graphic>
          <a:graphicData uri="http://schemas.openxmlformats.org/drawingml/2006/table">
            <a:tbl>
              <a:tblPr firstRow="1" bandRow="1">
                <a:tableStyleId>{5C22544A-7EE6-4342-B048-85BDC9FD1C3A}</a:tableStyleId>
              </a:tblPr>
              <a:tblGrid>
                <a:gridCol w="1600200"/>
                <a:gridCol w="3581400"/>
                <a:gridCol w="3505202"/>
              </a:tblGrid>
              <a:tr h="370840">
                <a:tc>
                  <a:txBody>
                    <a:bodyPr/>
                    <a:lstStyle/>
                    <a:p>
                      <a:r>
                        <a:rPr lang="en-IN" dirty="0" smtClean="0"/>
                        <a:t>Particulars</a:t>
                      </a:r>
                      <a:endParaRPr lang="en-US" dirty="0"/>
                    </a:p>
                  </a:txBody>
                  <a:tcPr/>
                </a:tc>
                <a:tc>
                  <a:txBody>
                    <a:bodyPr/>
                    <a:lstStyle/>
                    <a:p>
                      <a:r>
                        <a:rPr lang="en-IN" dirty="0" smtClean="0"/>
                        <a:t>Existing Provision</a:t>
                      </a:r>
                      <a:endParaRPr lang="en-US" dirty="0"/>
                    </a:p>
                  </a:txBody>
                  <a:tcPr/>
                </a:tc>
                <a:tc>
                  <a:txBody>
                    <a:bodyPr/>
                    <a:lstStyle/>
                    <a:p>
                      <a:r>
                        <a:rPr lang="en-IN" dirty="0" smtClean="0"/>
                        <a:t>Proposed Provision</a:t>
                      </a:r>
                      <a:endParaRPr lang="en-US" dirty="0"/>
                    </a:p>
                  </a:txBody>
                  <a:tcPr/>
                </a:tc>
              </a:tr>
              <a:tr h="370840">
                <a:tc>
                  <a:txBody>
                    <a:bodyPr/>
                    <a:lstStyle/>
                    <a:p>
                      <a:r>
                        <a:rPr lang="en-IN" dirty="0" smtClean="0"/>
                        <a:t>Section</a:t>
                      </a:r>
                      <a:endParaRPr lang="en-US" dirty="0"/>
                    </a:p>
                  </a:txBody>
                  <a:tcPr/>
                </a:tc>
                <a:tc>
                  <a:txBody>
                    <a:bodyPr/>
                    <a:lstStyle/>
                    <a:p>
                      <a:r>
                        <a:rPr lang="en-IN" dirty="0" smtClean="0"/>
                        <a:t>Section 47(</a:t>
                      </a:r>
                      <a:r>
                        <a:rPr lang="en-IN" dirty="0" err="1" smtClean="0"/>
                        <a:t>xiiib</a:t>
                      </a:r>
                      <a:r>
                        <a:rPr lang="en-IN" dirty="0" smtClean="0"/>
                        <a:t>)</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dirty="0" smtClean="0"/>
                        <a:t>Section 47(</a:t>
                      </a:r>
                      <a:r>
                        <a:rPr lang="en-IN" dirty="0" err="1" smtClean="0"/>
                        <a:t>xiiib</a:t>
                      </a:r>
                      <a:r>
                        <a:rPr lang="en-IN" dirty="0" smtClean="0"/>
                        <a:t>)</a:t>
                      </a:r>
                      <a:endParaRPr lang="en-US" dirty="0" smtClean="0"/>
                    </a:p>
                    <a:p>
                      <a:endParaRPr lang="en-US" dirty="0"/>
                    </a:p>
                  </a:txBody>
                  <a:tcPr/>
                </a:tc>
              </a:tr>
              <a:tr h="370840">
                <a:tc>
                  <a:txBody>
                    <a:bodyPr/>
                    <a:lstStyle/>
                    <a:p>
                      <a:r>
                        <a:rPr lang="en-IN" dirty="0" smtClean="0"/>
                        <a:t>Applicability</a:t>
                      </a:r>
                      <a:endParaRPr lang="en-US" dirty="0"/>
                    </a:p>
                  </a:txBody>
                  <a:tcPr/>
                </a:tc>
                <a:tc>
                  <a:txBody>
                    <a:bodyPr/>
                    <a:lstStyle/>
                    <a:p>
                      <a:r>
                        <a:rPr lang="en-IN" dirty="0" smtClean="0"/>
                        <a:t>Conversion of Private Ltd company into LLP </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dirty="0" smtClean="0"/>
                        <a:t>Conversion of Private Ltd company into LLP </a:t>
                      </a:r>
                      <a:endParaRPr lang="en-US" dirty="0" smtClean="0"/>
                    </a:p>
                    <a:p>
                      <a:endParaRPr lang="en-US" dirty="0"/>
                    </a:p>
                  </a:txBody>
                  <a:tcPr/>
                </a:tc>
              </a:tr>
              <a:tr h="370840">
                <a:tc>
                  <a:txBody>
                    <a:bodyPr/>
                    <a:lstStyle/>
                    <a:p>
                      <a:r>
                        <a:rPr lang="en-IN" i="1" dirty="0" smtClean="0">
                          <a:solidFill>
                            <a:srgbClr val="FF0000"/>
                          </a:solidFill>
                        </a:rPr>
                        <a:t>Turnover Condition</a:t>
                      </a:r>
                      <a:endParaRPr lang="en-US" i="1" dirty="0">
                        <a:solidFill>
                          <a:srgbClr val="FF0000"/>
                        </a:solidFill>
                      </a:endParaRPr>
                    </a:p>
                  </a:txBody>
                  <a:tcPr/>
                </a:tc>
                <a:tc>
                  <a:txBody>
                    <a:bodyPr/>
                    <a:lstStyle/>
                    <a:p>
                      <a:r>
                        <a:rPr lang="en-US" dirty="0" smtClean="0"/>
                        <a:t>It won’t be a transfer Gross receipts, </a:t>
                      </a:r>
                      <a:r>
                        <a:rPr lang="en-US" i="1" dirty="0" smtClean="0">
                          <a:solidFill>
                            <a:srgbClr val="FF0000"/>
                          </a:solidFill>
                        </a:rPr>
                        <a:t>turnover or total sales </a:t>
                      </a:r>
                      <a:r>
                        <a:rPr lang="en-US" dirty="0" smtClean="0"/>
                        <a:t>in any of the preceding 3 years did not exceed </a:t>
                      </a:r>
                      <a:r>
                        <a:rPr lang="en-US" i="1" dirty="0" smtClean="0">
                          <a:solidFill>
                            <a:srgbClr val="FF0000"/>
                          </a:solidFill>
                        </a:rPr>
                        <a:t>Rs.60 lakh</a:t>
                      </a:r>
                      <a:r>
                        <a:rPr lang="en-US" dirty="0" smtClean="0"/>
                        <a:t>.</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It won’t be a transfer  if the </a:t>
                      </a:r>
                      <a:r>
                        <a:rPr lang="en-US" dirty="0" smtClean="0">
                          <a:solidFill>
                            <a:srgbClr val="FF0000"/>
                          </a:solidFill>
                        </a:rPr>
                        <a:t>Gross value of total assets </a:t>
                      </a:r>
                      <a:r>
                        <a:rPr lang="en-US" dirty="0" smtClean="0"/>
                        <a:t>in any of the preceding 3 years did not exceed </a:t>
                      </a:r>
                      <a:r>
                        <a:rPr lang="en-US" dirty="0" smtClean="0">
                          <a:solidFill>
                            <a:srgbClr val="FF0000"/>
                          </a:solidFill>
                        </a:rPr>
                        <a:t>Rs.5</a:t>
                      </a:r>
                      <a:r>
                        <a:rPr lang="en-US" baseline="0" dirty="0" smtClean="0">
                          <a:solidFill>
                            <a:srgbClr val="FF0000"/>
                          </a:solidFill>
                        </a:rPr>
                        <a:t> Cr.</a:t>
                      </a:r>
                      <a:endParaRPr lang="en-US" dirty="0" smtClean="0">
                        <a:solidFill>
                          <a:srgbClr val="FF0000"/>
                        </a:solidFill>
                      </a:endParaRPr>
                    </a:p>
                    <a:p>
                      <a:endParaRPr lang="en-US" dirty="0"/>
                    </a:p>
                  </a:txBody>
                  <a:tcPr/>
                </a:tc>
              </a:tr>
            </a:tbl>
          </a:graphicData>
        </a:graphic>
      </p:graphicFrame>
      <p:sp>
        <p:nvSpPr>
          <p:cNvPr id="5" name="Rectangle 4"/>
          <p:cNvSpPr/>
          <p:nvPr/>
        </p:nvSpPr>
        <p:spPr>
          <a:xfrm>
            <a:off x="457200" y="5029200"/>
            <a:ext cx="8229600" cy="523220"/>
          </a:xfrm>
          <a:prstGeom prst="rect">
            <a:avLst/>
          </a:prstGeom>
        </p:spPr>
        <p:txBody>
          <a:bodyPr wrap="square">
            <a:spAutoFit/>
          </a:bodyPr>
          <a:lstStyle/>
          <a:p>
            <a:r>
              <a:rPr lang="en-US" sz="2800" dirty="0" smtClean="0"/>
              <a:t>Effective from the 1</a:t>
            </a:r>
            <a:r>
              <a:rPr lang="en-US" sz="2800" baseline="30000" dirty="0" smtClean="0"/>
              <a:t>st</a:t>
            </a:r>
            <a:r>
              <a:rPr lang="en-US" sz="2800" dirty="0" smtClean="0"/>
              <a:t> April, 2017</a:t>
            </a:r>
            <a:r>
              <a:rPr lang="en-US" dirty="0" smtClean="0"/>
              <a:t>.</a:t>
            </a:r>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54</a:t>
            </a:fld>
            <a:endParaRPr lang="en-US"/>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FILING OF ITR section 139</a:t>
            </a:r>
            <a:endParaRPr lang="en-US" dirty="0"/>
          </a:p>
        </p:txBody>
      </p:sp>
      <p:graphicFrame>
        <p:nvGraphicFramePr>
          <p:cNvPr id="4" name="Content Placeholder 3"/>
          <p:cNvGraphicFramePr>
            <a:graphicFrameLocks noGrp="1"/>
          </p:cNvGraphicFramePr>
          <p:nvPr>
            <p:ph idx="1"/>
          </p:nvPr>
        </p:nvGraphicFramePr>
        <p:xfrm>
          <a:off x="228600" y="1554164"/>
          <a:ext cx="8610600" cy="3407727"/>
        </p:xfrm>
        <a:graphic>
          <a:graphicData uri="http://schemas.openxmlformats.org/drawingml/2006/table">
            <a:tbl>
              <a:tblPr firstRow="1" bandRow="1">
                <a:tableStyleId>{5C22544A-7EE6-4342-B048-85BDC9FD1C3A}</a:tableStyleId>
              </a:tblPr>
              <a:tblGrid>
                <a:gridCol w="4305300"/>
                <a:gridCol w="4305300"/>
              </a:tblGrid>
              <a:tr h="390207">
                <a:tc>
                  <a:txBody>
                    <a:bodyPr/>
                    <a:lstStyle/>
                    <a:p>
                      <a:r>
                        <a:rPr lang="en-IN" dirty="0" smtClean="0"/>
                        <a:t>Existing Provision</a:t>
                      </a:r>
                      <a:endParaRPr lang="en-US" dirty="0"/>
                    </a:p>
                  </a:txBody>
                  <a:tcPr/>
                </a:tc>
                <a:tc>
                  <a:txBody>
                    <a:bodyPr/>
                    <a:lstStyle/>
                    <a:p>
                      <a:r>
                        <a:rPr lang="en-IN" dirty="0" smtClean="0"/>
                        <a:t>Proposed Provision</a:t>
                      </a:r>
                      <a:endParaRPr lang="en-US" dirty="0"/>
                    </a:p>
                  </a:txBody>
                  <a:tcPr/>
                </a:tc>
              </a:tr>
              <a:tr h="390207">
                <a:tc>
                  <a:txBody>
                    <a:bodyPr/>
                    <a:lstStyle/>
                    <a:p>
                      <a:r>
                        <a:rPr lang="en-IN" dirty="0" smtClean="0"/>
                        <a:t>Filing of Return- Income from </a:t>
                      </a:r>
                      <a:r>
                        <a:rPr lang="en-IN" dirty="0" smtClean="0">
                          <a:solidFill>
                            <a:srgbClr val="FF0000"/>
                          </a:solidFill>
                        </a:rPr>
                        <a:t>LTCG</a:t>
                      </a:r>
                      <a:r>
                        <a:rPr lang="en-IN" baseline="0" dirty="0" smtClean="0">
                          <a:solidFill>
                            <a:srgbClr val="FF0000"/>
                          </a:solidFill>
                        </a:rPr>
                        <a:t> </a:t>
                      </a:r>
                      <a:r>
                        <a:rPr lang="en-IN" baseline="0" dirty="0" smtClean="0"/>
                        <a:t>from </a:t>
                      </a:r>
                      <a:r>
                        <a:rPr lang="en-IN" baseline="0" dirty="0" smtClean="0">
                          <a:solidFill>
                            <a:srgbClr val="FF0000"/>
                          </a:solidFill>
                        </a:rPr>
                        <a:t>Equity Shares and Equity oriented Mutual </a:t>
                      </a:r>
                      <a:r>
                        <a:rPr lang="en-IN" baseline="0" dirty="0" smtClean="0"/>
                        <a:t>Fund- </a:t>
                      </a:r>
                      <a:r>
                        <a:rPr lang="en-IN" i="1" baseline="0" dirty="0" smtClean="0">
                          <a:solidFill>
                            <a:srgbClr val="FF0000"/>
                          </a:solidFill>
                        </a:rPr>
                        <a:t>Not Mandatory</a:t>
                      </a:r>
                      <a:r>
                        <a:rPr lang="en-IN" baseline="0" dirty="0" smtClean="0"/>
                        <a:t>.</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dirty="0" smtClean="0"/>
                        <a:t>Filing of Return- Income from LTCG</a:t>
                      </a:r>
                      <a:r>
                        <a:rPr lang="en-IN" baseline="0" dirty="0" smtClean="0"/>
                        <a:t> from Equity Shares and Equity oriented Mutual Fund- </a:t>
                      </a:r>
                      <a:r>
                        <a:rPr lang="en-IN" baseline="0" dirty="0" smtClean="0">
                          <a:solidFill>
                            <a:srgbClr val="FF0000"/>
                          </a:solidFill>
                        </a:rPr>
                        <a:t>Mandatory</a:t>
                      </a:r>
                      <a:r>
                        <a:rPr lang="en-IN" baseline="0" dirty="0" smtClean="0">
                          <a:solidFill>
                            <a:schemeClr val="dk1"/>
                          </a:solidFill>
                        </a:rPr>
                        <a:t> if </a:t>
                      </a:r>
                      <a:r>
                        <a:rPr lang="en-IN" baseline="0" dirty="0" smtClean="0">
                          <a:solidFill>
                            <a:srgbClr val="FF0000"/>
                          </a:solidFill>
                        </a:rPr>
                        <a:t>LTCG &gt; Rs.10 Lakhs</a:t>
                      </a:r>
                      <a:endParaRPr lang="en-US" dirty="0" smtClean="0">
                        <a:solidFill>
                          <a:srgbClr val="FF0000"/>
                        </a:solidFill>
                      </a:endParaRPr>
                    </a:p>
                    <a:p>
                      <a:endParaRPr lang="en-US" dirty="0"/>
                    </a:p>
                  </a:txBody>
                  <a:tcPr/>
                </a:tc>
              </a:tr>
              <a:tr h="390207">
                <a:tc>
                  <a:txBody>
                    <a:bodyPr/>
                    <a:lstStyle/>
                    <a:p>
                      <a:r>
                        <a:rPr lang="en-IN" dirty="0" smtClean="0"/>
                        <a:t>Filing return of loss for business </a:t>
                      </a:r>
                      <a:r>
                        <a:rPr lang="en-IN" dirty="0" smtClean="0">
                          <a:solidFill>
                            <a:srgbClr val="FF0000"/>
                          </a:solidFill>
                        </a:rPr>
                        <a:t>u/s 35AD </a:t>
                      </a:r>
                      <a:r>
                        <a:rPr lang="en-IN" dirty="0" smtClean="0"/>
                        <a:t>within ‘Due Date’- </a:t>
                      </a:r>
                      <a:r>
                        <a:rPr lang="en-IN" i="1" dirty="0" smtClean="0">
                          <a:solidFill>
                            <a:srgbClr val="FF0000"/>
                          </a:solidFill>
                        </a:rPr>
                        <a:t>Not mandatory. </a:t>
                      </a:r>
                      <a:endParaRPr lang="en-US" i="1" dirty="0">
                        <a:solidFill>
                          <a:srgbClr val="FF0000"/>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dirty="0" smtClean="0"/>
                        <a:t>Filing return of loss for business </a:t>
                      </a:r>
                      <a:r>
                        <a:rPr lang="en-IN" dirty="0" smtClean="0">
                          <a:solidFill>
                            <a:srgbClr val="FF0000"/>
                          </a:solidFill>
                        </a:rPr>
                        <a:t>u/s 35AD </a:t>
                      </a:r>
                      <a:r>
                        <a:rPr lang="en-IN" dirty="0" smtClean="0"/>
                        <a:t>within ‘Due Date’- </a:t>
                      </a:r>
                      <a:r>
                        <a:rPr lang="en-IN" i="1" dirty="0" smtClean="0">
                          <a:solidFill>
                            <a:srgbClr val="FF0000"/>
                          </a:solidFill>
                        </a:rPr>
                        <a:t>Mandatory. </a:t>
                      </a:r>
                      <a:endParaRPr lang="en-US" i="1" dirty="0" smtClean="0">
                        <a:solidFill>
                          <a:srgbClr val="FF0000"/>
                        </a:solidFill>
                      </a:endParaRPr>
                    </a:p>
                    <a:p>
                      <a:endParaRPr lang="en-US" dirty="0"/>
                    </a:p>
                  </a:txBody>
                  <a:tcPr/>
                </a:tc>
              </a:tr>
              <a:tr h="390207">
                <a:tc>
                  <a:txBody>
                    <a:bodyPr/>
                    <a:lstStyle/>
                    <a:p>
                      <a:r>
                        <a:rPr lang="en-IN" dirty="0" smtClean="0"/>
                        <a:t>A return</a:t>
                      </a:r>
                      <a:r>
                        <a:rPr lang="en-IN" baseline="0" dirty="0" smtClean="0"/>
                        <a:t> will be </a:t>
                      </a:r>
                      <a:r>
                        <a:rPr lang="en-IN" baseline="0" dirty="0" smtClean="0">
                          <a:solidFill>
                            <a:srgbClr val="FF0000"/>
                          </a:solidFill>
                        </a:rPr>
                        <a:t>defective</a:t>
                      </a:r>
                      <a:r>
                        <a:rPr lang="en-IN" baseline="0" dirty="0" smtClean="0"/>
                        <a:t> unless self assessment tax + interest been paid u/s 140(A) of the IT Act</a:t>
                      </a:r>
                      <a:endParaRPr lang="en-US" dirty="0"/>
                    </a:p>
                  </a:txBody>
                  <a:tcPr/>
                </a:tc>
                <a:tc>
                  <a:txBody>
                    <a:bodyPr/>
                    <a:lstStyle/>
                    <a:p>
                      <a:r>
                        <a:rPr lang="en-IN" dirty="0" smtClean="0"/>
                        <a:t>A return will </a:t>
                      </a:r>
                      <a:r>
                        <a:rPr lang="en-IN" dirty="0" smtClean="0">
                          <a:solidFill>
                            <a:srgbClr val="FF0000"/>
                          </a:solidFill>
                        </a:rPr>
                        <a:t>not be defective </a:t>
                      </a:r>
                      <a:r>
                        <a:rPr lang="en-IN" dirty="0" smtClean="0"/>
                        <a:t>return merely because</a:t>
                      </a:r>
                      <a:r>
                        <a:rPr lang="en-IN" baseline="0" dirty="0" smtClean="0"/>
                        <a:t> of</a:t>
                      </a:r>
                      <a:r>
                        <a:rPr lang="en-IN" dirty="0" smtClean="0"/>
                        <a:t> non payment of self assessment tax and</a:t>
                      </a:r>
                      <a:r>
                        <a:rPr lang="en-IN" baseline="0" dirty="0" smtClean="0"/>
                        <a:t> interest u/s. 140(A) of the IT Act.</a:t>
                      </a:r>
                      <a:endParaRPr lang="en-US" dirty="0"/>
                    </a:p>
                  </a:txBody>
                  <a:tcPr/>
                </a:tc>
              </a:tr>
            </a:tbl>
          </a:graphicData>
        </a:graphic>
      </p:graphicFrame>
      <p:sp>
        <p:nvSpPr>
          <p:cNvPr id="5" name="Slide Number Placeholder 4"/>
          <p:cNvSpPr>
            <a:spLocks noGrp="1"/>
          </p:cNvSpPr>
          <p:nvPr>
            <p:ph type="sldNum" sz="quarter" idx="12"/>
          </p:nvPr>
        </p:nvSpPr>
        <p:spPr/>
        <p:txBody>
          <a:bodyPr/>
          <a:lstStyle/>
          <a:p>
            <a:fld id="{B6F15528-21DE-4FAA-801E-634DDDAF4B2B}" type="slidenum">
              <a:rPr lang="en-US" smtClean="0"/>
              <a:pPr/>
              <a:t>55</a:t>
            </a:fld>
            <a:endParaRPr lang="en-US"/>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assessment, reassessment</a:t>
            </a:r>
            <a:endParaRPr lang="en-US" dirty="0"/>
          </a:p>
        </p:txBody>
      </p:sp>
      <p:graphicFrame>
        <p:nvGraphicFramePr>
          <p:cNvPr id="4" name="Content Placeholder 3"/>
          <p:cNvGraphicFramePr>
            <a:graphicFrameLocks noGrp="1"/>
          </p:cNvGraphicFramePr>
          <p:nvPr>
            <p:ph idx="1"/>
          </p:nvPr>
        </p:nvGraphicFramePr>
        <p:xfrm>
          <a:off x="304800" y="1554162"/>
          <a:ext cx="8458200" cy="4237037"/>
        </p:xfrm>
        <a:graphic>
          <a:graphicData uri="http://schemas.openxmlformats.org/drawingml/2006/table">
            <a:tbl>
              <a:tblPr firstRow="1" bandRow="1">
                <a:tableStyleId>{5C22544A-7EE6-4342-B048-85BDC9FD1C3A}</a:tableStyleId>
              </a:tblPr>
              <a:tblGrid>
                <a:gridCol w="2819400"/>
                <a:gridCol w="2819400"/>
                <a:gridCol w="2819400"/>
              </a:tblGrid>
              <a:tr h="553316">
                <a:tc>
                  <a:txBody>
                    <a:bodyPr/>
                    <a:lstStyle/>
                    <a:p>
                      <a:r>
                        <a:rPr lang="en-IN" dirty="0" smtClean="0"/>
                        <a:t>Particulars</a:t>
                      </a:r>
                      <a:endParaRPr lang="en-US" dirty="0"/>
                    </a:p>
                  </a:txBody>
                  <a:tcPr/>
                </a:tc>
                <a:tc>
                  <a:txBody>
                    <a:bodyPr/>
                    <a:lstStyle/>
                    <a:p>
                      <a:r>
                        <a:rPr lang="en-IN" dirty="0" smtClean="0"/>
                        <a:t>Existing Provision</a:t>
                      </a:r>
                      <a:endParaRPr lang="en-US" dirty="0"/>
                    </a:p>
                  </a:txBody>
                  <a:tcPr/>
                </a:tc>
                <a:tc>
                  <a:txBody>
                    <a:bodyPr/>
                    <a:lstStyle/>
                    <a:p>
                      <a:r>
                        <a:rPr lang="en-IN" dirty="0" smtClean="0"/>
                        <a:t>Proposed Provision</a:t>
                      </a:r>
                      <a:endParaRPr lang="en-US" dirty="0"/>
                    </a:p>
                  </a:txBody>
                  <a:tcPr/>
                </a:tc>
              </a:tr>
              <a:tr h="955039">
                <a:tc>
                  <a:txBody>
                    <a:bodyPr/>
                    <a:lstStyle/>
                    <a:p>
                      <a:r>
                        <a:rPr lang="en-IN" dirty="0" smtClean="0"/>
                        <a:t>Section and time limit of </a:t>
                      </a:r>
                      <a:r>
                        <a:rPr lang="en-IN" i="1" dirty="0" smtClean="0">
                          <a:solidFill>
                            <a:srgbClr val="FF0000"/>
                          </a:solidFill>
                        </a:rPr>
                        <a:t>completion of assessment</a:t>
                      </a:r>
                      <a:endParaRPr lang="en-US" i="1" dirty="0">
                        <a:solidFill>
                          <a:srgbClr val="FF0000"/>
                        </a:solidFill>
                      </a:endParaRPr>
                    </a:p>
                  </a:txBody>
                  <a:tcPr/>
                </a:tc>
                <a:tc>
                  <a:txBody>
                    <a:bodyPr/>
                    <a:lstStyle/>
                    <a:p>
                      <a:r>
                        <a:rPr lang="en-IN" dirty="0" smtClean="0"/>
                        <a:t>U/s</a:t>
                      </a:r>
                      <a:r>
                        <a:rPr lang="en-IN" baseline="0" dirty="0" smtClean="0"/>
                        <a:t> 143 or 144 within </a:t>
                      </a:r>
                      <a:r>
                        <a:rPr lang="en-IN" i="1" baseline="0" dirty="0" smtClean="0">
                          <a:solidFill>
                            <a:srgbClr val="FF0000"/>
                          </a:solidFill>
                        </a:rPr>
                        <a:t>24 months of end of AY </a:t>
                      </a:r>
                      <a:endParaRPr lang="en-US" i="1" dirty="0">
                        <a:solidFill>
                          <a:srgbClr val="FF0000"/>
                        </a:solidFill>
                      </a:endParaRPr>
                    </a:p>
                  </a:txBody>
                  <a:tcPr/>
                </a:tc>
                <a:tc>
                  <a:txBody>
                    <a:bodyPr/>
                    <a:lstStyle/>
                    <a:p>
                      <a:r>
                        <a:rPr lang="en-IN" dirty="0" smtClean="0"/>
                        <a:t>U/s</a:t>
                      </a:r>
                      <a:r>
                        <a:rPr lang="en-IN" baseline="0" dirty="0" smtClean="0"/>
                        <a:t> 143 or 144 within </a:t>
                      </a:r>
                      <a:r>
                        <a:rPr lang="en-IN" i="1" baseline="0" dirty="0" smtClean="0">
                          <a:solidFill>
                            <a:srgbClr val="FF0000"/>
                          </a:solidFill>
                        </a:rPr>
                        <a:t>21 months of end of AY</a:t>
                      </a:r>
                      <a:endParaRPr lang="en-US" i="1" dirty="0">
                        <a:solidFill>
                          <a:srgbClr val="FF0000"/>
                        </a:solidFill>
                      </a:endParaRPr>
                    </a:p>
                  </a:txBody>
                  <a:tcPr/>
                </a:tc>
              </a:tr>
              <a:tr h="136434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dirty="0" smtClean="0"/>
                        <a:t>Section and time limit of completion of assessment</a:t>
                      </a:r>
                      <a:endParaRPr lang="en-US" dirty="0" smtClean="0"/>
                    </a:p>
                    <a:p>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dirty="0" smtClean="0">
                          <a:solidFill>
                            <a:srgbClr val="FF0000"/>
                          </a:solidFill>
                        </a:rPr>
                        <a:t>U/s</a:t>
                      </a:r>
                      <a:r>
                        <a:rPr lang="en-IN" baseline="0" dirty="0" smtClean="0">
                          <a:solidFill>
                            <a:srgbClr val="FF0000"/>
                          </a:solidFill>
                        </a:rPr>
                        <a:t> 147  </a:t>
                      </a:r>
                      <a:r>
                        <a:rPr lang="en-IN" baseline="0" dirty="0" smtClean="0"/>
                        <a:t>within </a:t>
                      </a:r>
                      <a:r>
                        <a:rPr lang="en-IN" i="1" baseline="0" dirty="0" smtClean="0">
                          <a:solidFill>
                            <a:srgbClr val="FF0000"/>
                          </a:solidFill>
                        </a:rPr>
                        <a:t>12</a:t>
                      </a:r>
                      <a:r>
                        <a:rPr lang="en-IN" baseline="0" dirty="0" smtClean="0"/>
                        <a:t> </a:t>
                      </a:r>
                      <a:r>
                        <a:rPr lang="en-IN" i="1" baseline="0" dirty="0" smtClean="0">
                          <a:solidFill>
                            <a:srgbClr val="FF0000"/>
                          </a:solidFill>
                        </a:rPr>
                        <a:t>months</a:t>
                      </a:r>
                      <a:r>
                        <a:rPr lang="en-IN" baseline="0" dirty="0" smtClean="0"/>
                        <a:t> of end of AY. For notice received U/s 148</a:t>
                      </a:r>
                      <a:endParaRPr lang="en-US" dirty="0"/>
                    </a:p>
                  </a:txBody>
                  <a:tcPr/>
                </a:tc>
                <a:tc>
                  <a:txBody>
                    <a:bodyPr/>
                    <a:lstStyle/>
                    <a:p>
                      <a:r>
                        <a:rPr lang="en-IN" dirty="0" smtClean="0">
                          <a:solidFill>
                            <a:srgbClr val="FF0000"/>
                          </a:solidFill>
                        </a:rPr>
                        <a:t>U/s</a:t>
                      </a:r>
                      <a:r>
                        <a:rPr lang="en-IN" baseline="0" dirty="0" smtClean="0">
                          <a:solidFill>
                            <a:srgbClr val="FF0000"/>
                          </a:solidFill>
                        </a:rPr>
                        <a:t> 147  </a:t>
                      </a:r>
                      <a:r>
                        <a:rPr lang="en-IN" baseline="0" dirty="0" smtClean="0"/>
                        <a:t>within </a:t>
                      </a:r>
                      <a:r>
                        <a:rPr lang="en-IN" i="1" baseline="0" dirty="0" smtClean="0">
                          <a:solidFill>
                            <a:srgbClr val="FF0000"/>
                          </a:solidFill>
                        </a:rPr>
                        <a:t>09 months </a:t>
                      </a:r>
                      <a:r>
                        <a:rPr lang="en-IN" baseline="0" dirty="0" smtClean="0"/>
                        <a:t>of end of AY. For notice received U/s 148</a:t>
                      </a:r>
                      <a:endParaRPr lang="en-US" dirty="0"/>
                    </a:p>
                  </a:txBody>
                  <a:tcPr/>
                </a:tc>
              </a:tr>
              <a:tr h="136434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dirty="0" smtClean="0"/>
                        <a:t>Section and time limit of  </a:t>
                      </a:r>
                      <a:r>
                        <a:rPr lang="en-IN" i="1" dirty="0" smtClean="0">
                          <a:solidFill>
                            <a:srgbClr val="FF0000"/>
                          </a:solidFill>
                        </a:rPr>
                        <a:t>setting aside</a:t>
                      </a:r>
                      <a:r>
                        <a:rPr lang="en-IN" i="1" baseline="0" dirty="0" smtClean="0">
                          <a:solidFill>
                            <a:srgbClr val="FF0000"/>
                          </a:solidFill>
                        </a:rPr>
                        <a:t> </a:t>
                      </a:r>
                      <a:r>
                        <a:rPr lang="en-IN" i="1" dirty="0" smtClean="0">
                          <a:solidFill>
                            <a:srgbClr val="FF0000"/>
                          </a:solidFill>
                        </a:rPr>
                        <a:t>or cancelling of assessment </a:t>
                      </a:r>
                      <a:endParaRPr lang="en-US" i="1" dirty="0">
                        <a:solidFill>
                          <a:srgbClr val="FF0000"/>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i="1" baseline="0" dirty="0" smtClean="0">
                          <a:solidFill>
                            <a:srgbClr val="FF0000"/>
                          </a:solidFill>
                        </a:rPr>
                        <a:t>12 months </a:t>
                      </a:r>
                      <a:r>
                        <a:rPr lang="en-IN" baseline="0" dirty="0" smtClean="0"/>
                        <a:t>from the order passes U/s 254, U/s 263, U/s 264. </a:t>
                      </a:r>
                      <a:endParaRPr lang="en-US" dirty="0"/>
                    </a:p>
                  </a:txBody>
                  <a:tcPr/>
                </a:tc>
                <a:tc>
                  <a:txBody>
                    <a:bodyPr/>
                    <a:lstStyle/>
                    <a:p>
                      <a:r>
                        <a:rPr lang="en-IN" i="1" baseline="0" dirty="0" smtClean="0">
                          <a:solidFill>
                            <a:srgbClr val="FF0000"/>
                          </a:solidFill>
                        </a:rPr>
                        <a:t>09 months </a:t>
                      </a:r>
                      <a:r>
                        <a:rPr lang="en-IN" baseline="0" dirty="0" smtClean="0"/>
                        <a:t>from the order passes U/s 254, U/s 263, U/s 264.</a:t>
                      </a:r>
                      <a:endParaRPr lang="en-US" dirty="0"/>
                    </a:p>
                  </a:txBody>
                  <a:tcPr/>
                </a:tc>
              </a:tr>
            </a:tbl>
          </a:graphicData>
        </a:graphic>
      </p:graphicFrame>
      <p:sp>
        <p:nvSpPr>
          <p:cNvPr id="5" name="Slide Number Placeholder 4"/>
          <p:cNvSpPr>
            <a:spLocks noGrp="1"/>
          </p:cNvSpPr>
          <p:nvPr>
            <p:ph type="sldNum" sz="quarter" idx="12"/>
          </p:nvPr>
        </p:nvSpPr>
        <p:spPr/>
        <p:txBody>
          <a:bodyPr/>
          <a:lstStyle/>
          <a:p>
            <a:fld id="{B6F15528-21DE-4FAA-801E-634DDDAF4B2B}" type="slidenum">
              <a:rPr lang="en-US" smtClean="0"/>
              <a:pPr/>
              <a:t>56</a:t>
            </a:fld>
            <a:endParaRPr lang="en-US"/>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advance tax payment schedule under section 211</a:t>
            </a:r>
            <a:endParaRPr lang="en-US" dirty="0"/>
          </a:p>
        </p:txBody>
      </p:sp>
      <p:sp>
        <p:nvSpPr>
          <p:cNvPr id="3" name="Content Placeholder 2"/>
          <p:cNvSpPr>
            <a:spLocks noGrp="1"/>
          </p:cNvSpPr>
          <p:nvPr>
            <p:ph idx="1"/>
          </p:nvPr>
        </p:nvSpPr>
        <p:spPr>
          <a:xfrm>
            <a:off x="304800" y="1554162"/>
            <a:ext cx="8686800" cy="4922838"/>
          </a:xfrm>
        </p:spPr>
        <p:txBody>
          <a:bodyPr/>
          <a:lstStyle/>
          <a:p>
            <a:r>
              <a:rPr lang="en-IN" dirty="0" smtClean="0"/>
              <a:t>Now advance tax payment for all the assessee will be same as follows- </a:t>
            </a:r>
          </a:p>
          <a:p>
            <a:pPr>
              <a:buNone/>
            </a:pPr>
            <a:endParaRPr lang="en-US" dirty="0"/>
          </a:p>
        </p:txBody>
      </p:sp>
      <p:graphicFrame>
        <p:nvGraphicFramePr>
          <p:cNvPr id="4" name="Table 3"/>
          <p:cNvGraphicFramePr>
            <a:graphicFrameLocks noGrp="1"/>
          </p:cNvGraphicFramePr>
          <p:nvPr/>
        </p:nvGraphicFramePr>
        <p:xfrm>
          <a:off x="609600" y="2666999"/>
          <a:ext cx="7924800" cy="3733799"/>
        </p:xfrm>
        <a:graphic>
          <a:graphicData uri="http://schemas.openxmlformats.org/drawingml/2006/table">
            <a:tbl>
              <a:tblPr firstRow="1" bandRow="1">
                <a:tableStyleId>{5C22544A-7EE6-4342-B048-85BDC9FD1C3A}</a:tableStyleId>
              </a:tblPr>
              <a:tblGrid>
                <a:gridCol w="2641600"/>
                <a:gridCol w="2641600"/>
                <a:gridCol w="2641600"/>
              </a:tblGrid>
              <a:tr h="1125499">
                <a:tc>
                  <a:txBody>
                    <a:bodyPr/>
                    <a:lstStyle/>
                    <a:p>
                      <a:pPr algn="ctr"/>
                      <a:r>
                        <a:rPr lang="en-IN" dirty="0" smtClean="0"/>
                        <a:t>Advance  Tax  Payment Date</a:t>
                      </a:r>
                      <a:endParaRPr lang="en-US" dirty="0"/>
                    </a:p>
                  </a:txBody>
                  <a:tcPr/>
                </a:tc>
                <a:tc>
                  <a:txBody>
                    <a:bodyPr/>
                    <a:lstStyle/>
                    <a:p>
                      <a:pPr algn="ctr"/>
                      <a:r>
                        <a:rPr lang="en-IN" dirty="0" smtClean="0"/>
                        <a:t>Previous</a:t>
                      </a:r>
                      <a:r>
                        <a:rPr lang="en-IN" baseline="0" dirty="0" smtClean="0"/>
                        <a:t> Slab </a:t>
                      </a:r>
                      <a:endParaRPr lang="en-US" dirty="0"/>
                    </a:p>
                  </a:txBody>
                  <a:tcPr/>
                </a:tc>
                <a:tc>
                  <a:txBody>
                    <a:bodyPr/>
                    <a:lstStyle/>
                    <a:p>
                      <a:pPr algn="ctr"/>
                      <a:r>
                        <a:rPr lang="en-IN" dirty="0" smtClean="0"/>
                        <a:t>Proposed Slab</a:t>
                      </a:r>
                      <a:r>
                        <a:rPr lang="en-IN" baseline="0" dirty="0" smtClean="0"/>
                        <a:t> </a:t>
                      </a:r>
                      <a:endParaRPr lang="en-US" dirty="0"/>
                    </a:p>
                  </a:txBody>
                  <a:tcPr/>
                </a:tc>
              </a:tr>
              <a:tr h="652075">
                <a:tc>
                  <a:txBody>
                    <a:bodyPr/>
                    <a:lstStyle/>
                    <a:p>
                      <a:pPr algn="ctr"/>
                      <a:r>
                        <a:rPr lang="en-IN" dirty="0" smtClean="0"/>
                        <a:t>15</a:t>
                      </a:r>
                      <a:r>
                        <a:rPr lang="en-IN" baseline="30000" dirty="0" smtClean="0"/>
                        <a:t>th</a:t>
                      </a:r>
                      <a:r>
                        <a:rPr lang="en-IN" dirty="0" smtClean="0"/>
                        <a:t> June</a:t>
                      </a:r>
                      <a:endParaRPr lang="en-US" dirty="0"/>
                    </a:p>
                  </a:txBody>
                  <a:tcPr/>
                </a:tc>
                <a:tc>
                  <a:txBody>
                    <a:bodyPr/>
                    <a:lstStyle/>
                    <a:p>
                      <a:pPr algn="ctr"/>
                      <a:r>
                        <a:rPr lang="en-IN" dirty="0" smtClean="0"/>
                        <a:t>Nil</a:t>
                      </a:r>
                      <a:endParaRPr lang="en-US" dirty="0"/>
                    </a:p>
                  </a:txBody>
                  <a:tcPr/>
                </a:tc>
                <a:tc>
                  <a:txBody>
                    <a:bodyPr/>
                    <a:lstStyle/>
                    <a:p>
                      <a:pPr algn="ctr"/>
                      <a:r>
                        <a:rPr lang="en-IN" dirty="0" smtClean="0"/>
                        <a:t>15%</a:t>
                      </a:r>
                      <a:endParaRPr lang="en-US" dirty="0"/>
                    </a:p>
                  </a:txBody>
                  <a:tcPr/>
                </a:tc>
              </a:tr>
              <a:tr h="652075">
                <a:tc>
                  <a:txBody>
                    <a:bodyPr/>
                    <a:lstStyle/>
                    <a:p>
                      <a:pPr algn="ctr"/>
                      <a:r>
                        <a:rPr lang="en-IN" dirty="0" smtClean="0"/>
                        <a:t>15</a:t>
                      </a:r>
                      <a:r>
                        <a:rPr lang="en-IN" baseline="30000" dirty="0" smtClean="0"/>
                        <a:t>th</a:t>
                      </a:r>
                      <a:r>
                        <a:rPr lang="en-IN" dirty="0" smtClean="0"/>
                        <a:t> Sep</a:t>
                      </a:r>
                      <a:endParaRPr lang="en-US" dirty="0"/>
                    </a:p>
                  </a:txBody>
                  <a:tcPr/>
                </a:tc>
                <a:tc>
                  <a:txBody>
                    <a:bodyPr/>
                    <a:lstStyle/>
                    <a:p>
                      <a:pPr algn="ctr"/>
                      <a:r>
                        <a:rPr lang="en-IN" dirty="0" smtClean="0"/>
                        <a:t>30%</a:t>
                      </a:r>
                      <a:endParaRPr lang="en-US" dirty="0"/>
                    </a:p>
                  </a:txBody>
                  <a:tcPr/>
                </a:tc>
                <a:tc>
                  <a:txBody>
                    <a:bodyPr/>
                    <a:lstStyle/>
                    <a:p>
                      <a:pPr algn="ctr"/>
                      <a:r>
                        <a:rPr lang="en-IN" dirty="0" smtClean="0"/>
                        <a:t>30%</a:t>
                      </a:r>
                      <a:endParaRPr lang="en-US" dirty="0"/>
                    </a:p>
                  </a:txBody>
                  <a:tcPr/>
                </a:tc>
              </a:tr>
              <a:tr h="652075">
                <a:tc>
                  <a:txBody>
                    <a:bodyPr/>
                    <a:lstStyle/>
                    <a:p>
                      <a:pPr algn="ctr"/>
                      <a:r>
                        <a:rPr lang="en-IN" dirty="0" smtClean="0"/>
                        <a:t>15</a:t>
                      </a:r>
                      <a:r>
                        <a:rPr lang="en-IN" baseline="30000" dirty="0" smtClean="0"/>
                        <a:t>Th</a:t>
                      </a:r>
                      <a:r>
                        <a:rPr lang="en-IN" dirty="0" smtClean="0"/>
                        <a:t> Dec</a:t>
                      </a:r>
                      <a:endParaRPr lang="en-US" dirty="0"/>
                    </a:p>
                  </a:txBody>
                  <a:tcPr/>
                </a:tc>
                <a:tc>
                  <a:txBody>
                    <a:bodyPr/>
                    <a:lstStyle/>
                    <a:p>
                      <a:pPr algn="ctr"/>
                      <a:r>
                        <a:rPr lang="en-IN" dirty="0" smtClean="0"/>
                        <a:t>60%</a:t>
                      </a:r>
                      <a:endParaRPr lang="en-US" dirty="0"/>
                    </a:p>
                  </a:txBody>
                  <a:tcPr/>
                </a:tc>
                <a:tc>
                  <a:txBody>
                    <a:bodyPr/>
                    <a:lstStyle/>
                    <a:p>
                      <a:pPr algn="ctr"/>
                      <a:r>
                        <a:rPr lang="en-IN" dirty="0" smtClean="0"/>
                        <a:t>60%</a:t>
                      </a:r>
                      <a:endParaRPr lang="en-US" dirty="0"/>
                    </a:p>
                  </a:txBody>
                  <a:tcPr/>
                </a:tc>
              </a:tr>
              <a:tr h="652075">
                <a:tc>
                  <a:txBody>
                    <a:bodyPr/>
                    <a:lstStyle/>
                    <a:p>
                      <a:pPr algn="ctr"/>
                      <a:r>
                        <a:rPr lang="en-IN" dirty="0" smtClean="0"/>
                        <a:t>15</a:t>
                      </a:r>
                      <a:r>
                        <a:rPr lang="en-IN" baseline="30000" dirty="0" smtClean="0"/>
                        <a:t>th March</a:t>
                      </a:r>
                      <a:endParaRPr lang="en-US" dirty="0"/>
                    </a:p>
                  </a:txBody>
                  <a:tcPr/>
                </a:tc>
                <a:tc>
                  <a:txBody>
                    <a:bodyPr/>
                    <a:lstStyle/>
                    <a:p>
                      <a:pPr algn="ctr"/>
                      <a:r>
                        <a:rPr lang="en-IN" dirty="0" smtClean="0"/>
                        <a:t>100%</a:t>
                      </a:r>
                      <a:endParaRPr lang="en-US" dirty="0"/>
                    </a:p>
                  </a:txBody>
                  <a:tcPr/>
                </a:tc>
                <a:tc>
                  <a:txBody>
                    <a:bodyPr/>
                    <a:lstStyle/>
                    <a:p>
                      <a:pPr algn="ctr"/>
                      <a:r>
                        <a:rPr lang="en-IN" dirty="0" smtClean="0"/>
                        <a:t>100%</a:t>
                      </a:r>
                      <a:endParaRPr lang="en-US" dirty="0"/>
                    </a:p>
                  </a:txBody>
                  <a:tcPr/>
                </a:tc>
              </a:tr>
            </a:tbl>
          </a:graphicData>
        </a:graphic>
      </p:graphicFrame>
      <p:sp>
        <p:nvSpPr>
          <p:cNvPr id="5" name="Slide Number Placeholder 4"/>
          <p:cNvSpPr>
            <a:spLocks noGrp="1"/>
          </p:cNvSpPr>
          <p:nvPr>
            <p:ph type="sldNum" sz="quarter" idx="12"/>
          </p:nvPr>
        </p:nvSpPr>
        <p:spPr/>
        <p:txBody>
          <a:bodyPr/>
          <a:lstStyle/>
          <a:p>
            <a:fld id="{B6F15528-21DE-4FAA-801E-634DDDAF4B2B}" type="slidenum">
              <a:rPr lang="en-US" smtClean="0"/>
              <a:pPr/>
              <a:t>57</a:t>
            </a:fld>
            <a:endParaRPr lang="en-US"/>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Payment of interest on refund</a:t>
            </a:r>
            <a:endParaRPr lang="en-US" dirty="0"/>
          </a:p>
        </p:txBody>
      </p:sp>
      <p:graphicFrame>
        <p:nvGraphicFramePr>
          <p:cNvPr id="4" name="Content Placeholder 3"/>
          <p:cNvGraphicFramePr>
            <a:graphicFrameLocks noGrp="1"/>
          </p:cNvGraphicFramePr>
          <p:nvPr>
            <p:ph idx="1"/>
          </p:nvPr>
        </p:nvGraphicFramePr>
        <p:xfrm>
          <a:off x="381000" y="1554162"/>
          <a:ext cx="8458200" cy="3932237"/>
        </p:xfrm>
        <a:graphic>
          <a:graphicData uri="http://schemas.openxmlformats.org/drawingml/2006/table">
            <a:tbl>
              <a:tblPr firstRow="1" bandRow="1">
                <a:tableStyleId>{5C22544A-7EE6-4342-B048-85BDC9FD1C3A}</a:tableStyleId>
              </a:tblPr>
              <a:tblGrid>
                <a:gridCol w="2819400"/>
                <a:gridCol w="2819400"/>
                <a:gridCol w="2819400"/>
              </a:tblGrid>
              <a:tr h="567299">
                <a:tc>
                  <a:txBody>
                    <a:bodyPr/>
                    <a:lstStyle/>
                    <a:p>
                      <a:r>
                        <a:rPr lang="en-IN" dirty="0" smtClean="0"/>
                        <a:t>Particulars</a:t>
                      </a:r>
                      <a:endParaRPr lang="en-US" dirty="0"/>
                    </a:p>
                  </a:txBody>
                  <a:tcPr/>
                </a:tc>
                <a:tc>
                  <a:txBody>
                    <a:bodyPr/>
                    <a:lstStyle/>
                    <a:p>
                      <a:r>
                        <a:rPr lang="en-IN" dirty="0" smtClean="0"/>
                        <a:t>Existing Provision</a:t>
                      </a:r>
                      <a:endParaRPr lang="en-US" dirty="0"/>
                    </a:p>
                  </a:txBody>
                  <a:tcPr/>
                </a:tc>
                <a:tc>
                  <a:txBody>
                    <a:bodyPr/>
                    <a:lstStyle/>
                    <a:p>
                      <a:r>
                        <a:rPr lang="en-IN" dirty="0" smtClean="0"/>
                        <a:t>Proposed Provision</a:t>
                      </a:r>
                      <a:endParaRPr lang="en-US" dirty="0"/>
                    </a:p>
                  </a:txBody>
                  <a:tcPr/>
                </a:tc>
              </a:tr>
              <a:tr h="567299">
                <a:tc>
                  <a:txBody>
                    <a:bodyPr/>
                    <a:lstStyle/>
                    <a:p>
                      <a:r>
                        <a:rPr lang="en-IN" dirty="0" smtClean="0"/>
                        <a:t>Section </a:t>
                      </a:r>
                      <a:endParaRPr lang="en-US" dirty="0"/>
                    </a:p>
                  </a:txBody>
                  <a:tcPr/>
                </a:tc>
                <a:tc>
                  <a:txBody>
                    <a:bodyPr/>
                    <a:lstStyle/>
                    <a:p>
                      <a:r>
                        <a:rPr lang="en-IN" dirty="0" smtClean="0"/>
                        <a:t>244 A</a:t>
                      </a:r>
                      <a:endParaRPr lang="en-US" dirty="0"/>
                    </a:p>
                  </a:txBody>
                  <a:tcPr/>
                </a:tc>
                <a:tc>
                  <a:txBody>
                    <a:bodyPr/>
                    <a:lstStyle/>
                    <a:p>
                      <a:r>
                        <a:rPr lang="en-IN" dirty="0" smtClean="0"/>
                        <a:t>244 A</a:t>
                      </a:r>
                      <a:endParaRPr lang="en-US" dirty="0"/>
                    </a:p>
                  </a:txBody>
                  <a:tcPr/>
                </a:tc>
              </a:tr>
              <a:tr h="979174">
                <a:tc>
                  <a:txBody>
                    <a:bodyPr/>
                    <a:lstStyle/>
                    <a:p>
                      <a:r>
                        <a:rPr lang="en-IN" dirty="0" smtClean="0"/>
                        <a:t>Eligible amount for interest</a:t>
                      </a:r>
                      <a:endParaRPr lang="en-US" dirty="0"/>
                    </a:p>
                  </a:txBody>
                  <a:tcPr/>
                </a:tc>
                <a:tc>
                  <a:txBody>
                    <a:bodyPr/>
                    <a:lstStyle/>
                    <a:p>
                      <a:r>
                        <a:rPr lang="en-IN" dirty="0" smtClean="0"/>
                        <a:t>Advance Tax, TDS or TCS</a:t>
                      </a:r>
                      <a:endParaRPr lang="en-US" dirty="0"/>
                    </a:p>
                  </a:txBody>
                  <a:tcPr/>
                </a:tc>
                <a:tc>
                  <a:txBody>
                    <a:bodyPr/>
                    <a:lstStyle/>
                    <a:p>
                      <a:r>
                        <a:rPr lang="en-IN" i="1" dirty="0" smtClean="0">
                          <a:solidFill>
                            <a:srgbClr val="FF0000"/>
                          </a:solidFill>
                        </a:rPr>
                        <a:t>Self Assessment Tax</a:t>
                      </a:r>
                      <a:r>
                        <a:rPr lang="en-IN" dirty="0" smtClean="0"/>
                        <a:t>, Advance Tax, TDS or TCS</a:t>
                      </a:r>
                      <a:endParaRPr lang="en-US" dirty="0"/>
                    </a:p>
                  </a:txBody>
                  <a:tcPr/>
                </a:tc>
              </a:tr>
              <a:tr h="1818465">
                <a:tc>
                  <a:txBody>
                    <a:bodyPr/>
                    <a:lstStyle/>
                    <a:p>
                      <a:r>
                        <a:rPr lang="en-IN" dirty="0" smtClean="0"/>
                        <a:t>Period</a:t>
                      </a:r>
                      <a:endParaRPr lang="en-US" dirty="0"/>
                    </a:p>
                  </a:txBody>
                  <a:tcPr/>
                </a:tc>
                <a:tc>
                  <a:txBody>
                    <a:bodyPr/>
                    <a:lstStyle/>
                    <a:p>
                      <a:r>
                        <a:rPr lang="en-IN" i="1" dirty="0" smtClean="0">
                          <a:solidFill>
                            <a:srgbClr val="FF0000"/>
                          </a:solidFill>
                        </a:rPr>
                        <a:t>From 1</a:t>
                      </a:r>
                      <a:r>
                        <a:rPr lang="en-IN" i="1" baseline="30000" dirty="0" smtClean="0">
                          <a:solidFill>
                            <a:srgbClr val="FF0000"/>
                          </a:solidFill>
                        </a:rPr>
                        <a:t>st</a:t>
                      </a:r>
                      <a:r>
                        <a:rPr lang="en-IN" i="1" dirty="0" smtClean="0">
                          <a:solidFill>
                            <a:srgbClr val="FF0000"/>
                          </a:solidFill>
                        </a:rPr>
                        <a:t> April of AY </a:t>
                      </a:r>
                      <a:r>
                        <a:rPr lang="en-IN" dirty="0" smtClean="0"/>
                        <a:t>to date of</a:t>
                      </a:r>
                      <a:r>
                        <a:rPr lang="en-IN" baseline="0" dirty="0" smtClean="0"/>
                        <a:t> refund is granted.</a:t>
                      </a:r>
                      <a:endParaRPr lang="en-US" dirty="0"/>
                    </a:p>
                  </a:txBody>
                  <a:tcPr/>
                </a:tc>
                <a:tc>
                  <a:txBody>
                    <a:bodyPr/>
                    <a:lstStyle/>
                    <a:p>
                      <a:r>
                        <a:rPr lang="en-IN" i="1" dirty="0" smtClean="0">
                          <a:solidFill>
                            <a:srgbClr val="FF0000"/>
                          </a:solidFill>
                        </a:rPr>
                        <a:t>From date of payment of taxes or filing of return</a:t>
                      </a:r>
                      <a:r>
                        <a:rPr lang="en-IN" dirty="0" smtClean="0"/>
                        <a:t>, whichever</a:t>
                      </a:r>
                      <a:r>
                        <a:rPr lang="en-IN" baseline="0" dirty="0" smtClean="0"/>
                        <a:t> is later to date of refund granted.</a:t>
                      </a:r>
                      <a:endParaRPr lang="en-US" dirty="0"/>
                    </a:p>
                  </a:txBody>
                  <a:tcPr/>
                </a:tc>
              </a:tr>
            </a:tbl>
          </a:graphicData>
        </a:graphic>
      </p:graphicFrame>
      <p:sp>
        <p:nvSpPr>
          <p:cNvPr id="5" name="Slide Number Placeholder 4"/>
          <p:cNvSpPr>
            <a:spLocks noGrp="1"/>
          </p:cNvSpPr>
          <p:nvPr>
            <p:ph type="sldNum" sz="quarter" idx="12"/>
          </p:nvPr>
        </p:nvSpPr>
        <p:spPr/>
        <p:txBody>
          <a:bodyPr/>
          <a:lstStyle/>
          <a:p>
            <a:fld id="{B6F15528-21DE-4FAA-801E-634DDDAF4B2B}" type="slidenum">
              <a:rPr lang="en-US" smtClean="0"/>
              <a:pPr/>
              <a:t>58</a:t>
            </a:fld>
            <a:endParaRPr lang="en-US"/>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Refund in appeal matters</a:t>
            </a:r>
            <a:endParaRPr lang="en-US" dirty="0"/>
          </a:p>
        </p:txBody>
      </p:sp>
      <p:graphicFrame>
        <p:nvGraphicFramePr>
          <p:cNvPr id="4" name="Content Placeholder 3"/>
          <p:cNvGraphicFramePr>
            <a:graphicFrameLocks noGrp="1"/>
          </p:cNvGraphicFramePr>
          <p:nvPr>
            <p:ph idx="1"/>
          </p:nvPr>
        </p:nvGraphicFramePr>
        <p:xfrm>
          <a:off x="381000" y="1524000"/>
          <a:ext cx="8305800" cy="4084638"/>
        </p:xfrm>
        <a:graphic>
          <a:graphicData uri="http://schemas.openxmlformats.org/drawingml/2006/table">
            <a:tbl>
              <a:tblPr firstRow="1" bandRow="1">
                <a:tableStyleId>{5C22544A-7EE6-4342-B048-85BDC9FD1C3A}</a:tableStyleId>
              </a:tblPr>
              <a:tblGrid>
                <a:gridCol w="2768600"/>
                <a:gridCol w="2768600"/>
                <a:gridCol w="2768600"/>
              </a:tblGrid>
              <a:tr h="589286">
                <a:tc>
                  <a:txBody>
                    <a:bodyPr/>
                    <a:lstStyle/>
                    <a:p>
                      <a:r>
                        <a:rPr lang="en-IN" dirty="0" smtClean="0"/>
                        <a:t>Particulars</a:t>
                      </a:r>
                      <a:endParaRPr lang="en-US" dirty="0"/>
                    </a:p>
                  </a:txBody>
                  <a:tcPr/>
                </a:tc>
                <a:tc>
                  <a:txBody>
                    <a:bodyPr/>
                    <a:lstStyle/>
                    <a:p>
                      <a:r>
                        <a:rPr lang="en-IN" dirty="0" smtClean="0"/>
                        <a:t>Existing Provision</a:t>
                      </a:r>
                      <a:endParaRPr lang="en-US" dirty="0"/>
                    </a:p>
                  </a:txBody>
                  <a:tcPr/>
                </a:tc>
                <a:tc>
                  <a:txBody>
                    <a:bodyPr/>
                    <a:lstStyle/>
                    <a:p>
                      <a:r>
                        <a:rPr lang="en-IN" dirty="0" smtClean="0"/>
                        <a:t>Proposed Provision</a:t>
                      </a:r>
                      <a:endParaRPr lang="en-US" dirty="0"/>
                    </a:p>
                  </a:txBody>
                  <a:tcPr/>
                </a:tc>
              </a:tr>
              <a:tr h="589286">
                <a:tc>
                  <a:txBody>
                    <a:bodyPr/>
                    <a:lstStyle/>
                    <a:p>
                      <a:r>
                        <a:rPr lang="en-IN" dirty="0" smtClean="0"/>
                        <a:t>Section</a:t>
                      </a:r>
                      <a:endParaRPr lang="en-US" dirty="0"/>
                    </a:p>
                  </a:txBody>
                  <a:tcPr/>
                </a:tc>
                <a:tc>
                  <a:txBody>
                    <a:bodyPr/>
                    <a:lstStyle/>
                    <a:p>
                      <a:pPr algn="ctr"/>
                      <a:r>
                        <a:rPr lang="en-IN" dirty="0" smtClean="0"/>
                        <a:t>244 A (1)</a:t>
                      </a:r>
                      <a:endParaRPr lang="en-US" dirty="0"/>
                    </a:p>
                  </a:txBody>
                  <a:tcPr/>
                </a:tc>
                <a:tc>
                  <a:txBody>
                    <a:bodyPr/>
                    <a:lstStyle/>
                    <a:p>
                      <a:pPr algn="ctr"/>
                      <a:r>
                        <a:rPr lang="en-IN" dirty="0" smtClean="0"/>
                        <a:t>244 A (1)</a:t>
                      </a:r>
                      <a:endParaRPr lang="en-US" dirty="0"/>
                    </a:p>
                  </a:txBody>
                  <a:tcPr/>
                </a:tc>
              </a:tr>
              <a:tr h="1017123">
                <a:tc>
                  <a:txBody>
                    <a:bodyPr/>
                    <a:lstStyle/>
                    <a:p>
                      <a:r>
                        <a:rPr lang="en-IN" dirty="0" smtClean="0"/>
                        <a:t>Rate of Interest</a:t>
                      </a:r>
                      <a:endParaRPr lang="en-US" dirty="0"/>
                    </a:p>
                  </a:txBody>
                  <a:tcPr/>
                </a:tc>
                <a:tc>
                  <a:txBody>
                    <a:bodyPr/>
                    <a:lstStyle/>
                    <a:p>
                      <a:pPr algn="ctr"/>
                      <a:r>
                        <a:rPr lang="en-IN" i="1" dirty="0" smtClean="0">
                          <a:solidFill>
                            <a:srgbClr val="FF0000"/>
                          </a:solidFill>
                        </a:rPr>
                        <a:t>9% </a:t>
                      </a:r>
                      <a:endParaRPr lang="en-US" i="1" dirty="0">
                        <a:solidFill>
                          <a:srgbClr val="FF0000"/>
                        </a:solidFill>
                      </a:endParaRPr>
                    </a:p>
                  </a:txBody>
                  <a:tcPr/>
                </a:tc>
                <a:tc>
                  <a:txBody>
                    <a:bodyPr/>
                    <a:lstStyle/>
                    <a:p>
                      <a:pPr algn="ctr"/>
                      <a:r>
                        <a:rPr lang="en-IN" i="1" dirty="0" smtClean="0">
                          <a:solidFill>
                            <a:srgbClr val="FF0000"/>
                          </a:solidFill>
                        </a:rPr>
                        <a:t>12% </a:t>
                      </a:r>
                    </a:p>
                    <a:p>
                      <a:pPr algn="ctr"/>
                      <a:r>
                        <a:rPr lang="en-IN" i="1" dirty="0" smtClean="0">
                          <a:solidFill>
                            <a:srgbClr val="FF0000"/>
                          </a:solidFill>
                        </a:rPr>
                        <a:t>(9% + 3%)</a:t>
                      </a:r>
                      <a:endParaRPr lang="en-US" i="1" dirty="0">
                        <a:solidFill>
                          <a:srgbClr val="FF0000"/>
                        </a:solidFill>
                      </a:endParaRPr>
                    </a:p>
                  </a:txBody>
                  <a:tcPr/>
                </a:tc>
              </a:tr>
              <a:tr h="1888943">
                <a:tc>
                  <a:txBody>
                    <a:bodyPr/>
                    <a:lstStyle/>
                    <a:p>
                      <a:r>
                        <a:rPr lang="en-IN" dirty="0" smtClean="0"/>
                        <a:t>Period</a:t>
                      </a:r>
                      <a:endParaRPr lang="en-US" dirty="0"/>
                    </a:p>
                  </a:txBody>
                  <a:tcPr/>
                </a:tc>
                <a:tc>
                  <a:txBody>
                    <a:bodyPr/>
                    <a:lstStyle/>
                    <a:p>
                      <a:pPr algn="ctr"/>
                      <a:r>
                        <a:rPr lang="en-IN" i="1" dirty="0" smtClean="0">
                          <a:solidFill>
                            <a:srgbClr val="FF0000"/>
                          </a:solidFill>
                        </a:rPr>
                        <a:t>180 Days</a:t>
                      </a:r>
                      <a:endParaRPr lang="en-US" i="1" dirty="0">
                        <a:solidFill>
                          <a:srgbClr val="FF0000"/>
                        </a:solidFill>
                      </a:endParaRPr>
                    </a:p>
                  </a:txBody>
                  <a:tcPr/>
                </a:tc>
                <a:tc>
                  <a:txBody>
                    <a:bodyPr/>
                    <a:lstStyle/>
                    <a:p>
                      <a:pPr algn="ctr"/>
                      <a:r>
                        <a:rPr lang="en-IN" i="1" dirty="0" smtClean="0">
                          <a:solidFill>
                            <a:srgbClr val="FF0000"/>
                          </a:solidFill>
                        </a:rPr>
                        <a:t>90 Days</a:t>
                      </a:r>
                      <a:endParaRPr lang="en-US" i="1" dirty="0">
                        <a:solidFill>
                          <a:srgbClr val="FF0000"/>
                        </a:solidFill>
                      </a:endParaRPr>
                    </a:p>
                  </a:txBody>
                  <a:tcPr/>
                </a:tc>
              </a:tr>
            </a:tbl>
          </a:graphicData>
        </a:graphic>
      </p:graphicFrame>
      <p:sp>
        <p:nvSpPr>
          <p:cNvPr id="5" name="Slide Number Placeholder 4"/>
          <p:cNvSpPr>
            <a:spLocks noGrp="1"/>
          </p:cNvSpPr>
          <p:nvPr>
            <p:ph type="sldNum" sz="quarter" idx="12"/>
          </p:nvPr>
        </p:nvSpPr>
        <p:spPr/>
        <p:txBody>
          <a:bodyPr/>
          <a:lstStyle/>
          <a:p>
            <a:fld id="{B6F15528-21DE-4FAA-801E-634DDDAF4B2B}" type="slidenum">
              <a:rPr lang="en-US" smtClean="0"/>
              <a:pPr/>
              <a:t>59</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History of budget in </a:t>
            </a:r>
            <a:r>
              <a:rPr lang="en-IN" dirty="0" err="1" smtClean="0"/>
              <a:t>india</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The first Union budget of independent </a:t>
            </a:r>
            <a:r>
              <a:rPr lang="en-US" dirty="0" smtClean="0">
                <a:hlinkClick r:id="rId2" tooltip="India"/>
              </a:rPr>
              <a:t>India</a:t>
            </a:r>
            <a:r>
              <a:rPr lang="en-US" dirty="0" smtClean="0"/>
              <a:t> was presented by </a:t>
            </a:r>
            <a:r>
              <a:rPr lang="en-US" i="1" dirty="0" err="1" smtClean="0">
                <a:solidFill>
                  <a:srgbClr val="FF0000"/>
                </a:solidFill>
              </a:rPr>
              <a:t>Shri.</a:t>
            </a:r>
            <a:r>
              <a:rPr lang="en-US" i="1" dirty="0" err="1" smtClean="0">
                <a:solidFill>
                  <a:srgbClr val="FF0000"/>
                </a:solidFill>
                <a:hlinkClick r:id="rId3" tooltip="R. K. Shanmukham Chetty"/>
              </a:rPr>
              <a:t>R</a:t>
            </a:r>
            <a:r>
              <a:rPr lang="en-US" i="1" dirty="0" smtClean="0">
                <a:solidFill>
                  <a:srgbClr val="FF0000"/>
                </a:solidFill>
                <a:hlinkClick r:id="rId3" tooltip="R. K. Shanmukham Chetty"/>
              </a:rPr>
              <a:t>. K. </a:t>
            </a:r>
            <a:r>
              <a:rPr lang="en-US" i="1" dirty="0" err="1" smtClean="0">
                <a:solidFill>
                  <a:srgbClr val="FF0000"/>
                </a:solidFill>
                <a:hlinkClick r:id="rId3" tooltip="R. K. Shanmukham Chetty"/>
              </a:rPr>
              <a:t>Shanmukham</a:t>
            </a:r>
            <a:r>
              <a:rPr lang="en-US" i="1" dirty="0" smtClean="0">
                <a:solidFill>
                  <a:srgbClr val="FF0000"/>
                </a:solidFill>
                <a:hlinkClick r:id="rId3" tooltip="R. K. Shanmukham Chetty"/>
              </a:rPr>
              <a:t> </a:t>
            </a:r>
            <a:r>
              <a:rPr lang="en-US" i="1" dirty="0" err="1" smtClean="0">
                <a:solidFill>
                  <a:srgbClr val="FF0000"/>
                </a:solidFill>
                <a:hlinkClick r:id="rId3" tooltip="R. K. Shanmukham Chetty"/>
              </a:rPr>
              <a:t>Chetty</a:t>
            </a:r>
            <a:r>
              <a:rPr lang="en-US" dirty="0" smtClean="0"/>
              <a:t> on November 26, 1947</a:t>
            </a:r>
          </a:p>
          <a:p>
            <a:r>
              <a:rPr lang="en-US" dirty="0" smtClean="0"/>
              <a:t>Until the year 1999, Budget was announced at 5:00 pm on the last working day of the month of February.</a:t>
            </a:r>
          </a:p>
          <a:p>
            <a:r>
              <a:rPr lang="en-US" i="1" dirty="0" smtClean="0">
                <a:solidFill>
                  <a:srgbClr val="FF0000"/>
                </a:solidFill>
              </a:rPr>
              <a:t>Printing</a:t>
            </a:r>
            <a:r>
              <a:rPr lang="en-US" dirty="0" smtClean="0"/>
              <a:t> of Budget documents starts a week ahead of presenting in the Parliament with a customary '</a:t>
            </a:r>
            <a:r>
              <a:rPr lang="en-US" i="1" dirty="0" smtClean="0">
                <a:solidFill>
                  <a:srgbClr val="FF0000"/>
                </a:solidFill>
              </a:rPr>
              <a:t>Halwa ceremony</a:t>
            </a:r>
            <a:r>
              <a:rPr lang="en-US" dirty="0" smtClean="0"/>
              <a:t>‘ and served to officers and support staff involved.</a:t>
            </a:r>
          </a:p>
          <a:p>
            <a:r>
              <a:rPr lang="en-US" dirty="0" smtClean="0"/>
              <a:t>Staff remain isolated and stay in the North Block office until the Budget is presented.</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6</a:t>
            </a:fld>
            <a:endParaRPr lang="en-US"/>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Processing under section 143(1) be mandated before assessment</a:t>
            </a:r>
            <a:endParaRPr lang="en-US" dirty="0"/>
          </a:p>
        </p:txBody>
      </p:sp>
      <p:sp>
        <p:nvSpPr>
          <p:cNvPr id="3" name="Content Placeholder 2"/>
          <p:cNvSpPr>
            <a:spLocks noGrp="1"/>
          </p:cNvSpPr>
          <p:nvPr>
            <p:ph idx="1"/>
          </p:nvPr>
        </p:nvSpPr>
        <p:spPr/>
        <p:txBody>
          <a:bodyPr>
            <a:normAutofit lnSpcReduction="10000"/>
          </a:bodyPr>
          <a:lstStyle/>
          <a:p>
            <a:r>
              <a:rPr lang="en-US" b="1" i="1" dirty="0" smtClean="0">
                <a:solidFill>
                  <a:srgbClr val="FF0000"/>
                </a:solidFill>
              </a:rPr>
              <a:t>Existing provision</a:t>
            </a:r>
            <a:r>
              <a:rPr lang="en-US" dirty="0" smtClean="0"/>
              <a:t>- </a:t>
            </a:r>
            <a:r>
              <a:rPr lang="en-US" i="1" dirty="0" smtClean="0">
                <a:solidFill>
                  <a:srgbClr val="FF0000"/>
                </a:solidFill>
              </a:rPr>
              <a:t>processing of a return </a:t>
            </a:r>
            <a:r>
              <a:rPr lang="en-US" dirty="0" smtClean="0"/>
              <a:t>is </a:t>
            </a:r>
            <a:r>
              <a:rPr lang="en-US" i="1" dirty="0" smtClean="0">
                <a:solidFill>
                  <a:srgbClr val="FF0000"/>
                </a:solidFill>
              </a:rPr>
              <a:t>not</a:t>
            </a:r>
            <a:r>
              <a:rPr lang="en-US" dirty="0" smtClean="0"/>
              <a:t> </a:t>
            </a:r>
            <a:r>
              <a:rPr lang="en-US" i="1" dirty="0" smtClean="0">
                <a:solidFill>
                  <a:srgbClr val="FF0000"/>
                </a:solidFill>
              </a:rPr>
              <a:t>necessary</a:t>
            </a:r>
            <a:r>
              <a:rPr lang="en-US" dirty="0" smtClean="0"/>
              <a:t> where a notice has been issued to the assessee under sub-section (2) of the said section.</a:t>
            </a:r>
          </a:p>
          <a:p>
            <a:r>
              <a:rPr lang="en-IN" b="1" i="1" dirty="0" smtClean="0">
                <a:solidFill>
                  <a:srgbClr val="FF0000"/>
                </a:solidFill>
              </a:rPr>
              <a:t>Proposed Provision</a:t>
            </a:r>
            <a:r>
              <a:rPr lang="en-IN" dirty="0" smtClean="0"/>
              <a:t>- </a:t>
            </a:r>
            <a:r>
              <a:rPr lang="en-US" dirty="0" smtClean="0"/>
              <a:t>before making an assessment under sub-section (3) of section 143, a return </a:t>
            </a:r>
            <a:r>
              <a:rPr lang="en-US" i="1" dirty="0" smtClean="0">
                <a:solidFill>
                  <a:srgbClr val="FF0000"/>
                </a:solidFill>
              </a:rPr>
              <a:t>shall be processed </a:t>
            </a:r>
            <a:r>
              <a:rPr lang="en-US" dirty="0" smtClean="0"/>
              <a:t>under sub-section (1) of section 143.</a:t>
            </a:r>
          </a:p>
          <a:p>
            <a:r>
              <a:rPr lang="en-US" dirty="0" smtClean="0"/>
              <a:t>The amendment will take effect from the </a:t>
            </a:r>
            <a:r>
              <a:rPr lang="en-US" i="1" dirty="0" smtClean="0">
                <a:solidFill>
                  <a:srgbClr val="FF0000"/>
                </a:solidFill>
              </a:rPr>
              <a:t>1st day of April, 2017.</a:t>
            </a:r>
            <a:endParaRPr lang="en-US" i="1" dirty="0">
              <a:solidFill>
                <a:srgbClr val="FF0000"/>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60</a:t>
            </a:fld>
            <a:endParaRPr lang="en-US"/>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Other Proposal</a:t>
            </a:r>
            <a:endParaRPr lang="en-US" dirty="0"/>
          </a:p>
        </p:txBody>
      </p:sp>
      <p:sp>
        <p:nvSpPr>
          <p:cNvPr id="3" name="Content Placeholder 2"/>
          <p:cNvSpPr>
            <a:spLocks noGrp="1"/>
          </p:cNvSpPr>
          <p:nvPr>
            <p:ph idx="1"/>
          </p:nvPr>
        </p:nvSpPr>
        <p:spPr>
          <a:xfrm>
            <a:off x="304800" y="1554162"/>
            <a:ext cx="8686800" cy="4922838"/>
          </a:xfrm>
        </p:spPr>
        <p:txBody>
          <a:bodyPr>
            <a:normAutofit fontScale="25000" lnSpcReduction="20000"/>
          </a:bodyPr>
          <a:lstStyle/>
          <a:p>
            <a:r>
              <a:rPr lang="en-IN" sz="12800" i="1" dirty="0" smtClean="0">
                <a:solidFill>
                  <a:srgbClr val="FF0000"/>
                </a:solidFill>
              </a:rPr>
              <a:t>E - assessments </a:t>
            </a:r>
            <a:r>
              <a:rPr lang="en-IN" sz="12800" dirty="0" smtClean="0"/>
              <a:t>in 7 mega cities. </a:t>
            </a:r>
            <a:endParaRPr lang="en-US" sz="12800" dirty="0" smtClean="0"/>
          </a:p>
          <a:p>
            <a:r>
              <a:rPr lang="en-US" sz="12800" i="1" dirty="0" smtClean="0">
                <a:solidFill>
                  <a:srgbClr val="FF0000"/>
                </a:solidFill>
              </a:rPr>
              <a:t>E- sahyog </a:t>
            </a:r>
            <a:r>
              <a:rPr lang="en-US" sz="12800" dirty="0" smtClean="0"/>
              <a:t>is to be expanded.</a:t>
            </a:r>
          </a:p>
          <a:p>
            <a:r>
              <a:rPr lang="en-US" sz="12800" i="1" dirty="0" smtClean="0">
                <a:solidFill>
                  <a:srgbClr val="FF0000"/>
                </a:solidFill>
              </a:rPr>
              <a:t>Online mechanism </a:t>
            </a:r>
            <a:r>
              <a:rPr lang="en-US" sz="12800" dirty="0" smtClean="0"/>
              <a:t>to resolve mismatches.</a:t>
            </a:r>
          </a:p>
          <a:p>
            <a:r>
              <a:rPr lang="en-US" sz="12800" i="1" dirty="0" smtClean="0">
                <a:solidFill>
                  <a:srgbClr val="FF0000"/>
                </a:solidFill>
              </a:rPr>
              <a:t>Reducing face to face contact </a:t>
            </a:r>
            <a:r>
              <a:rPr lang="en-US" sz="12800" dirty="0" smtClean="0"/>
              <a:t>of the taxpayer and the IT department.</a:t>
            </a:r>
          </a:p>
          <a:p>
            <a:r>
              <a:rPr lang="en-US" sz="12800" dirty="0" smtClean="0"/>
              <a:t>To cut multi taxes, propose to </a:t>
            </a:r>
            <a:r>
              <a:rPr lang="en-US" sz="12800" i="1" dirty="0" smtClean="0">
                <a:solidFill>
                  <a:srgbClr val="FF0000"/>
                </a:solidFill>
              </a:rPr>
              <a:t>abolish 13 </a:t>
            </a:r>
            <a:r>
              <a:rPr lang="en-US" sz="12800" i="1" dirty="0" err="1" smtClean="0">
                <a:solidFill>
                  <a:srgbClr val="FF0000"/>
                </a:solidFill>
              </a:rPr>
              <a:t>cesses</a:t>
            </a:r>
            <a:r>
              <a:rPr lang="en-US" sz="12800" i="1" dirty="0" smtClean="0">
                <a:solidFill>
                  <a:srgbClr val="FF0000"/>
                </a:solidFill>
              </a:rPr>
              <a:t> </a:t>
            </a:r>
            <a:r>
              <a:rPr lang="en-US" sz="12800" dirty="0" smtClean="0"/>
              <a:t>levied by various Ministries in which revenue collection is less than Rs 50 crores per year </a:t>
            </a:r>
          </a:p>
          <a:p>
            <a:r>
              <a:rPr lang="en-US" sz="12800" dirty="0" smtClean="0"/>
              <a:t>Securities Transaction tax </a:t>
            </a:r>
            <a:r>
              <a:rPr lang="en-US" sz="12800" i="1" dirty="0" smtClean="0">
                <a:solidFill>
                  <a:srgbClr val="FF0000"/>
                </a:solidFill>
              </a:rPr>
              <a:t>(STT) </a:t>
            </a:r>
            <a:r>
              <a:rPr lang="en-US" sz="12800" dirty="0" smtClean="0"/>
              <a:t>in case of </a:t>
            </a:r>
            <a:r>
              <a:rPr lang="en-US" sz="12800" i="1" dirty="0" smtClean="0">
                <a:solidFill>
                  <a:srgbClr val="FF0000"/>
                </a:solidFill>
              </a:rPr>
              <a:t>‘Options’</a:t>
            </a:r>
            <a:r>
              <a:rPr lang="en-US" sz="12800" dirty="0" smtClean="0"/>
              <a:t> is proposed to be increased from </a:t>
            </a:r>
            <a:r>
              <a:rPr lang="en-US" sz="12800" i="1" dirty="0" smtClean="0">
                <a:solidFill>
                  <a:srgbClr val="FF0000"/>
                </a:solidFill>
              </a:rPr>
              <a:t>0.017% to 0.05%.</a:t>
            </a:r>
          </a:p>
          <a:p>
            <a:pPr>
              <a:buNone/>
            </a:pPr>
            <a:r>
              <a:rPr lang="en-US" sz="12800" dirty="0" smtClean="0"/>
              <a:t/>
            </a:r>
            <a:br>
              <a:rPr lang="en-US" sz="12800" dirty="0" smtClean="0"/>
            </a:br>
            <a:r>
              <a:rPr lang="en-US" sz="12800" dirty="0" smtClean="0"/>
              <a:t/>
            </a:r>
            <a:br>
              <a:rPr lang="en-US" sz="12800" dirty="0" smtClean="0"/>
            </a:br>
            <a:r>
              <a:rPr lang="en-US" sz="12800" dirty="0" smtClean="0"/>
              <a:t/>
            </a:r>
            <a:br>
              <a:rPr lang="en-US" sz="12800" dirty="0" smtClean="0"/>
            </a:br>
            <a:r>
              <a:rPr lang="en-US" sz="12800" dirty="0" smtClean="0"/>
              <a:t/>
            </a:r>
            <a:br>
              <a:rPr lang="en-US" sz="12800" dirty="0" smtClean="0"/>
            </a:br>
            <a:r>
              <a:rPr lang="en-US" dirty="0" smtClean="0"/>
              <a:t/>
            </a:r>
            <a:br>
              <a:rPr lang="en-US" dirty="0" smtClean="0"/>
            </a:br>
            <a:r>
              <a:rPr lang="en-US" dirty="0" smtClean="0"/>
              <a:t/>
            </a:r>
            <a:br>
              <a:rPr lang="en-US" dirty="0" smtClean="0"/>
            </a:b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61</a:t>
            </a:fld>
            <a:endParaRPr lang="en-US"/>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i="1" dirty="0" smtClean="0">
                <a:solidFill>
                  <a:srgbClr val="FF0000"/>
                </a:solidFill>
              </a:rPr>
              <a:t>Service  Tax</a:t>
            </a:r>
            <a:endParaRPr lang="en-US" i="1" dirty="0">
              <a:solidFill>
                <a:srgbClr val="FF0000"/>
              </a:solidFill>
            </a:endParaRPr>
          </a:p>
        </p:txBody>
      </p:sp>
      <p:sp>
        <p:nvSpPr>
          <p:cNvPr id="3" name="Content Placeholder 2"/>
          <p:cNvSpPr>
            <a:spLocks noGrp="1"/>
          </p:cNvSpPr>
          <p:nvPr>
            <p:ph idx="1"/>
          </p:nvPr>
        </p:nvSpPr>
        <p:spPr/>
        <p:txBody>
          <a:bodyPr>
            <a:normAutofit lnSpcReduction="10000"/>
          </a:bodyPr>
          <a:lstStyle/>
          <a:p>
            <a:r>
              <a:rPr lang="en-US" b="1" dirty="0" smtClean="0">
                <a:solidFill>
                  <a:srgbClr val="FF0000"/>
                </a:solidFill>
              </a:rPr>
              <a:t>Krishi Kalyan Cess-</a:t>
            </a:r>
          </a:p>
          <a:p>
            <a:pPr>
              <a:buFont typeface="Wingdings" pitchFamily="2" charset="2"/>
              <a:buChar char="q"/>
            </a:pPr>
            <a:r>
              <a:rPr lang="en-US" dirty="0" smtClean="0"/>
              <a:t>To be levied with effect from </a:t>
            </a:r>
            <a:r>
              <a:rPr lang="en-US" i="1" dirty="0" smtClean="0">
                <a:solidFill>
                  <a:srgbClr val="FF0000"/>
                </a:solidFill>
              </a:rPr>
              <a:t>1st June, 2016 </a:t>
            </a:r>
          </a:p>
          <a:p>
            <a:pPr>
              <a:buFont typeface="Wingdings" pitchFamily="2" charset="2"/>
              <a:buChar char="q"/>
            </a:pPr>
            <a:r>
              <a:rPr lang="en-US" dirty="0" smtClean="0"/>
              <a:t>On any or </a:t>
            </a:r>
            <a:r>
              <a:rPr lang="en-US" i="1" dirty="0" smtClean="0">
                <a:solidFill>
                  <a:srgbClr val="FF0000"/>
                </a:solidFill>
              </a:rPr>
              <a:t>all the taxable services</a:t>
            </a:r>
          </a:p>
          <a:p>
            <a:pPr>
              <a:buFont typeface="Wingdings" pitchFamily="2" charset="2"/>
              <a:buChar char="q"/>
            </a:pPr>
            <a:r>
              <a:rPr lang="en-US" dirty="0" smtClean="0"/>
              <a:t>At the rate of </a:t>
            </a:r>
            <a:r>
              <a:rPr lang="en-US" i="1" dirty="0" smtClean="0">
                <a:solidFill>
                  <a:srgbClr val="FF0000"/>
                </a:solidFill>
              </a:rPr>
              <a:t>0.5%</a:t>
            </a:r>
            <a:r>
              <a:rPr lang="en-US" dirty="0" smtClean="0"/>
              <a:t> on the value of such taxable services.</a:t>
            </a:r>
          </a:p>
          <a:p>
            <a:pPr>
              <a:buFont typeface="Wingdings" pitchFamily="2" charset="2"/>
              <a:buChar char="q"/>
            </a:pPr>
            <a:r>
              <a:rPr lang="en-US" dirty="0" smtClean="0"/>
              <a:t>Credit of Krishi Kalyan Cess paid on input services </a:t>
            </a:r>
            <a:r>
              <a:rPr lang="en-US" i="1" dirty="0" smtClean="0">
                <a:solidFill>
                  <a:srgbClr val="FF0000"/>
                </a:solidFill>
              </a:rPr>
              <a:t>(ITC) shall be allowed </a:t>
            </a:r>
            <a:r>
              <a:rPr lang="en-US" dirty="0" smtClean="0"/>
              <a:t>to be used for payment of the proposed Cess on the service provided by a service provider</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62</a:t>
            </a:fld>
            <a:endParaRPr lang="en-US"/>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Omission from Negative list</a:t>
            </a:r>
            <a:endParaRPr lang="en-US" dirty="0"/>
          </a:p>
        </p:txBody>
      </p:sp>
      <p:sp>
        <p:nvSpPr>
          <p:cNvPr id="3" name="Content Placeholder 2"/>
          <p:cNvSpPr>
            <a:spLocks noGrp="1"/>
          </p:cNvSpPr>
          <p:nvPr>
            <p:ph idx="1"/>
          </p:nvPr>
        </p:nvSpPr>
        <p:spPr/>
        <p:txBody>
          <a:bodyPr/>
          <a:lstStyle/>
          <a:p>
            <a:r>
              <a:rPr lang="en-US" i="1" dirty="0" smtClean="0">
                <a:solidFill>
                  <a:srgbClr val="FF0000"/>
                </a:solidFill>
              </a:rPr>
              <a:t>Education Services</a:t>
            </a:r>
            <a:r>
              <a:rPr lang="en-US" dirty="0" smtClean="0"/>
              <a:t>, but will be continued under </a:t>
            </a:r>
            <a:r>
              <a:rPr lang="en-US" i="1" dirty="0" smtClean="0">
                <a:solidFill>
                  <a:srgbClr val="FF0000"/>
                </a:solidFill>
              </a:rPr>
              <a:t>exemption list</a:t>
            </a:r>
            <a:r>
              <a:rPr lang="en-US" dirty="0" smtClean="0"/>
              <a:t>.</a:t>
            </a:r>
          </a:p>
          <a:p>
            <a:r>
              <a:rPr lang="en-US" dirty="0" smtClean="0"/>
              <a:t>Service of </a:t>
            </a:r>
            <a:r>
              <a:rPr lang="en-US" i="1" dirty="0" smtClean="0">
                <a:solidFill>
                  <a:srgbClr val="FF0000"/>
                </a:solidFill>
              </a:rPr>
              <a:t>transportation of passengers</a:t>
            </a:r>
            <a:r>
              <a:rPr lang="en-US" dirty="0" smtClean="0"/>
              <a:t>, with or without accompanied belongings, by a stage carriage” will be </a:t>
            </a:r>
            <a:r>
              <a:rPr lang="en-US" i="1" dirty="0" smtClean="0">
                <a:solidFill>
                  <a:srgbClr val="FF0000"/>
                </a:solidFill>
              </a:rPr>
              <a:t>taxable</a:t>
            </a:r>
            <a:r>
              <a:rPr lang="en-US" dirty="0" smtClean="0"/>
              <a:t> from 1</a:t>
            </a:r>
            <a:r>
              <a:rPr lang="en-US" baseline="30000" dirty="0" smtClean="0"/>
              <a:t>st</a:t>
            </a:r>
            <a:r>
              <a:rPr lang="en-US" dirty="0" smtClean="0"/>
              <a:t> June,2016.</a:t>
            </a:r>
          </a:p>
          <a:p>
            <a:r>
              <a:rPr lang="en-US" dirty="0" smtClean="0"/>
              <a:t>Transportation of goods by an aircraft or a vessel from a place outside India up to the customs station of clearance. </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63</a:t>
            </a:fld>
            <a:endParaRPr lang="en-US"/>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Exemption withdrawn</a:t>
            </a:r>
            <a:endParaRPr lang="en-US" dirty="0"/>
          </a:p>
        </p:txBody>
      </p:sp>
      <p:sp>
        <p:nvSpPr>
          <p:cNvPr id="3" name="Content Placeholder 2"/>
          <p:cNvSpPr>
            <a:spLocks noGrp="1"/>
          </p:cNvSpPr>
          <p:nvPr>
            <p:ph idx="1"/>
          </p:nvPr>
        </p:nvSpPr>
        <p:spPr/>
        <p:txBody>
          <a:bodyPr>
            <a:normAutofit lnSpcReduction="10000"/>
          </a:bodyPr>
          <a:lstStyle/>
          <a:p>
            <a:r>
              <a:rPr lang="en-US" i="1" dirty="0" smtClean="0">
                <a:solidFill>
                  <a:srgbClr val="FF0000"/>
                </a:solidFill>
              </a:rPr>
              <a:t>Exemption</a:t>
            </a:r>
            <a:r>
              <a:rPr lang="en-US" dirty="0" smtClean="0"/>
              <a:t> in respect of the following services is being </a:t>
            </a:r>
            <a:r>
              <a:rPr lang="en-US" i="1" dirty="0" smtClean="0">
                <a:solidFill>
                  <a:srgbClr val="FF0000"/>
                </a:solidFill>
              </a:rPr>
              <a:t>withdrawn</a:t>
            </a:r>
            <a:r>
              <a:rPr lang="en-US" dirty="0" smtClean="0"/>
              <a:t>-</a:t>
            </a:r>
          </a:p>
          <a:p>
            <a:pPr>
              <a:buFont typeface="Wingdings" pitchFamily="2" charset="2"/>
              <a:buChar char="q"/>
            </a:pPr>
            <a:r>
              <a:rPr lang="en-US" dirty="0" smtClean="0"/>
              <a:t>Services provided by a </a:t>
            </a:r>
            <a:r>
              <a:rPr lang="en-US" i="1" dirty="0" smtClean="0">
                <a:solidFill>
                  <a:srgbClr val="FF0000"/>
                </a:solidFill>
              </a:rPr>
              <a:t>senior advocate</a:t>
            </a:r>
            <a:r>
              <a:rPr lang="en-US" dirty="0" smtClean="0"/>
              <a:t> to an </a:t>
            </a:r>
            <a:r>
              <a:rPr lang="en-US" i="1" dirty="0" smtClean="0">
                <a:solidFill>
                  <a:srgbClr val="FF0000"/>
                </a:solidFill>
              </a:rPr>
              <a:t>advocate or partnership firm of advocates</a:t>
            </a:r>
          </a:p>
          <a:p>
            <a:pPr>
              <a:buFont typeface="Wingdings" pitchFamily="2" charset="2"/>
              <a:buChar char="q"/>
            </a:pPr>
            <a:r>
              <a:rPr lang="en-US" dirty="0" smtClean="0"/>
              <a:t>A person represented on an </a:t>
            </a:r>
            <a:r>
              <a:rPr lang="en-US" i="1" dirty="0" smtClean="0">
                <a:solidFill>
                  <a:srgbClr val="FF0000"/>
                </a:solidFill>
              </a:rPr>
              <a:t>arbitral tribunal</a:t>
            </a:r>
            <a:r>
              <a:rPr lang="en-US" dirty="0" smtClean="0"/>
              <a:t> to an arbitral tribunal</a:t>
            </a:r>
          </a:p>
          <a:p>
            <a:pPr>
              <a:buFont typeface="Wingdings" pitchFamily="2" charset="2"/>
              <a:buChar char="q"/>
            </a:pPr>
            <a:r>
              <a:rPr lang="en-US" i="1" dirty="0" smtClean="0">
                <a:solidFill>
                  <a:srgbClr val="FF0000"/>
                </a:solidFill>
              </a:rPr>
              <a:t>Transport of passengers</a:t>
            </a:r>
            <a:r>
              <a:rPr lang="en-US" dirty="0" smtClean="0"/>
              <a:t>, with or without accompanied belongings, by ropeway, cable car or aerial tramway. </a:t>
            </a:r>
          </a:p>
          <a:p>
            <a:pPr>
              <a:buFont typeface="Wingdings" pitchFamily="2" charset="2"/>
              <a:buChar char="q"/>
            </a:pP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64</a:t>
            </a:fld>
            <a:endParaRPr lang="en-US"/>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 </a:t>
            </a:r>
            <a:r>
              <a:rPr lang="en-US" b="1" i="1" dirty="0" smtClean="0">
                <a:solidFill>
                  <a:srgbClr val="FF0000"/>
                </a:solidFill>
              </a:rPr>
              <a:t>New Exemptions</a:t>
            </a:r>
            <a:endParaRPr lang="en-US" i="1" dirty="0">
              <a:solidFill>
                <a:srgbClr val="FF0000"/>
              </a:solidFill>
            </a:endParaRPr>
          </a:p>
        </p:txBody>
      </p:sp>
      <p:sp>
        <p:nvSpPr>
          <p:cNvPr id="3" name="Content Placeholder 2"/>
          <p:cNvSpPr>
            <a:spLocks noGrp="1"/>
          </p:cNvSpPr>
          <p:nvPr>
            <p:ph idx="1"/>
          </p:nvPr>
        </p:nvSpPr>
        <p:spPr/>
        <p:txBody>
          <a:bodyPr>
            <a:normAutofit fontScale="92500" lnSpcReduction="10000"/>
          </a:bodyPr>
          <a:lstStyle/>
          <a:p>
            <a:r>
              <a:rPr lang="en-US" dirty="0" smtClean="0"/>
              <a:t>The services of life insurance business provided by way of </a:t>
            </a:r>
            <a:r>
              <a:rPr lang="en-US" i="1" dirty="0" smtClean="0">
                <a:solidFill>
                  <a:srgbClr val="FF0000"/>
                </a:solidFill>
              </a:rPr>
              <a:t>annuity under NPS</a:t>
            </a:r>
            <a:r>
              <a:rPr lang="en-US" dirty="0" smtClean="0"/>
              <a:t>.</a:t>
            </a:r>
          </a:p>
          <a:p>
            <a:r>
              <a:rPr lang="en-US" dirty="0" smtClean="0"/>
              <a:t>Services provided </a:t>
            </a:r>
            <a:r>
              <a:rPr lang="en-US" i="1" dirty="0" smtClean="0">
                <a:solidFill>
                  <a:srgbClr val="FF0000"/>
                </a:solidFill>
              </a:rPr>
              <a:t>by SEBI</a:t>
            </a:r>
            <a:r>
              <a:rPr lang="en-US" dirty="0" smtClean="0"/>
              <a:t>.</a:t>
            </a:r>
          </a:p>
          <a:p>
            <a:r>
              <a:rPr lang="en-US" dirty="0" smtClean="0"/>
              <a:t>Services provided by </a:t>
            </a:r>
            <a:r>
              <a:rPr lang="en-US" i="1" dirty="0" smtClean="0">
                <a:solidFill>
                  <a:srgbClr val="FF0000"/>
                </a:solidFill>
              </a:rPr>
              <a:t>EPFO to employees</a:t>
            </a:r>
            <a:r>
              <a:rPr lang="en-US" dirty="0" smtClean="0"/>
              <a:t>.</a:t>
            </a:r>
          </a:p>
          <a:p>
            <a:r>
              <a:rPr lang="en-US" dirty="0" smtClean="0"/>
              <a:t>Services provided by </a:t>
            </a:r>
            <a:r>
              <a:rPr lang="en-US" i="1" dirty="0" smtClean="0">
                <a:solidFill>
                  <a:srgbClr val="FF0000"/>
                </a:solidFill>
              </a:rPr>
              <a:t>Biotechnology Industry Research Assistance Council.</a:t>
            </a:r>
          </a:p>
          <a:p>
            <a:r>
              <a:rPr lang="en-US" dirty="0" smtClean="0"/>
              <a:t>Services provided by </a:t>
            </a:r>
            <a:r>
              <a:rPr lang="en-US" i="1" dirty="0" smtClean="0">
                <a:solidFill>
                  <a:srgbClr val="FF0000"/>
                </a:solidFill>
              </a:rPr>
              <a:t>National Centre for Cold Chain Development. </a:t>
            </a:r>
          </a:p>
          <a:p>
            <a:r>
              <a:rPr lang="en-US" dirty="0" smtClean="0"/>
              <a:t>Services provided by </a:t>
            </a:r>
            <a:r>
              <a:rPr lang="en-US" i="1" dirty="0" smtClean="0">
                <a:solidFill>
                  <a:srgbClr val="FF0000"/>
                </a:solidFill>
              </a:rPr>
              <a:t>IRDA</a:t>
            </a:r>
            <a:r>
              <a:rPr lang="en-US" dirty="0" smtClean="0"/>
              <a:t>.  </a:t>
            </a:r>
          </a:p>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65</a:t>
            </a:fld>
            <a:endParaRPr lang="en-US"/>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solidFill>
                  <a:srgbClr val="FF0000"/>
                </a:solidFill>
              </a:rPr>
              <a:t>One person Company </a:t>
            </a:r>
            <a:endParaRPr lang="en-US" i="1" dirty="0">
              <a:solidFill>
                <a:srgbClr val="FF0000"/>
              </a:solidFill>
            </a:endParaRPr>
          </a:p>
        </p:txBody>
      </p:sp>
      <p:sp>
        <p:nvSpPr>
          <p:cNvPr id="3" name="Content Placeholder 2"/>
          <p:cNvSpPr>
            <a:spLocks noGrp="1"/>
          </p:cNvSpPr>
          <p:nvPr>
            <p:ph idx="1"/>
          </p:nvPr>
        </p:nvSpPr>
        <p:spPr/>
        <p:txBody>
          <a:bodyPr/>
          <a:lstStyle/>
          <a:p>
            <a:r>
              <a:rPr lang="en-IN" dirty="0" smtClean="0"/>
              <a:t>New introduction as per Companies Act,2013.</a:t>
            </a:r>
          </a:p>
          <a:p>
            <a:r>
              <a:rPr lang="en-IN" dirty="0" smtClean="0"/>
              <a:t>Benefits- </a:t>
            </a:r>
            <a:r>
              <a:rPr lang="en-US" dirty="0" smtClean="0"/>
              <a:t>a) </a:t>
            </a:r>
            <a:r>
              <a:rPr lang="en-US" i="1" dirty="0" smtClean="0">
                <a:solidFill>
                  <a:srgbClr val="FF0000"/>
                </a:solidFill>
              </a:rPr>
              <a:t>quarterly payment of service tax</a:t>
            </a:r>
          </a:p>
          <a:p>
            <a:pPr>
              <a:buNone/>
            </a:pPr>
            <a:r>
              <a:rPr lang="en-IN" dirty="0" smtClean="0"/>
              <a:t>	 b) </a:t>
            </a:r>
            <a:r>
              <a:rPr lang="en-US" dirty="0" smtClean="0"/>
              <a:t>payment of service tax on </a:t>
            </a:r>
            <a:r>
              <a:rPr lang="en-US" i="1" dirty="0" smtClean="0">
                <a:solidFill>
                  <a:srgbClr val="FF0000"/>
                </a:solidFill>
              </a:rPr>
              <a:t>receipt basis</a:t>
            </a:r>
            <a:r>
              <a:rPr lang="en-US" dirty="0" smtClean="0"/>
              <a:t>, whose aggregate value of services provided is </a:t>
            </a:r>
            <a:r>
              <a:rPr lang="en-US" i="1" dirty="0" smtClean="0">
                <a:solidFill>
                  <a:srgbClr val="FF0000"/>
                </a:solidFill>
              </a:rPr>
              <a:t>up to ₹ 50 </a:t>
            </a:r>
            <a:r>
              <a:rPr lang="en-US" dirty="0" smtClean="0"/>
              <a:t>lakh in the previous financial year.</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66</a:t>
            </a:fld>
            <a:endParaRPr lang="en-US"/>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dirty="0" smtClean="0"/>
              <a:t>Change in interest rate</a:t>
            </a:r>
            <a:endParaRPr lang="en-US" dirty="0"/>
          </a:p>
        </p:txBody>
      </p:sp>
      <p:sp>
        <p:nvSpPr>
          <p:cNvPr id="3" name="Content Placeholder 2"/>
          <p:cNvSpPr>
            <a:spLocks noGrp="1"/>
          </p:cNvSpPr>
          <p:nvPr>
            <p:ph idx="1"/>
          </p:nvPr>
        </p:nvSpPr>
        <p:spPr/>
        <p:txBody>
          <a:bodyPr/>
          <a:lstStyle/>
          <a:p>
            <a:r>
              <a:rPr lang="en-US" dirty="0" smtClean="0"/>
              <a:t>Change in the rate of interest on delayed payment of Service tax</a:t>
            </a:r>
          </a:p>
          <a:p>
            <a:pPr>
              <a:buNone/>
            </a:pPr>
            <a:endParaRPr lang="en-US" dirty="0"/>
          </a:p>
        </p:txBody>
      </p:sp>
      <p:graphicFrame>
        <p:nvGraphicFramePr>
          <p:cNvPr id="4" name="Table 3"/>
          <p:cNvGraphicFramePr>
            <a:graphicFrameLocks noGrp="1"/>
          </p:cNvGraphicFramePr>
          <p:nvPr/>
        </p:nvGraphicFramePr>
        <p:xfrm>
          <a:off x="152400" y="2743200"/>
          <a:ext cx="8763000" cy="2570480"/>
        </p:xfrm>
        <a:graphic>
          <a:graphicData uri="http://schemas.openxmlformats.org/drawingml/2006/table">
            <a:tbl>
              <a:tblPr firstRow="1" bandRow="1">
                <a:tableStyleId>{5C22544A-7EE6-4342-B048-85BDC9FD1C3A}</a:tableStyleId>
              </a:tblPr>
              <a:tblGrid>
                <a:gridCol w="685800"/>
                <a:gridCol w="6705600"/>
                <a:gridCol w="1371600"/>
              </a:tblGrid>
              <a:tr h="370840">
                <a:tc>
                  <a:txBody>
                    <a:bodyPr/>
                    <a:lstStyle/>
                    <a:p>
                      <a:r>
                        <a:rPr lang="en-IN" dirty="0" err="1" smtClean="0"/>
                        <a:t>Sr</a:t>
                      </a:r>
                      <a:r>
                        <a:rPr lang="en-IN" dirty="0" smtClean="0"/>
                        <a:t> No</a:t>
                      </a:r>
                      <a:endParaRPr lang="en-US" dirty="0"/>
                    </a:p>
                  </a:txBody>
                  <a:tcPr/>
                </a:tc>
                <a:tc>
                  <a:txBody>
                    <a:bodyPr/>
                    <a:lstStyle/>
                    <a:p>
                      <a:r>
                        <a:rPr lang="en-IN" dirty="0" smtClean="0"/>
                        <a:t>Situation</a:t>
                      </a:r>
                      <a:endParaRPr lang="en-US" dirty="0"/>
                    </a:p>
                  </a:txBody>
                  <a:tcPr/>
                </a:tc>
                <a:tc>
                  <a:txBody>
                    <a:bodyPr/>
                    <a:lstStyle/>
                    <a:p>
                      <a:r>
                        <a:rPr lang="en-IN" dirty="0" smtClean="0"/>
                        <a:t>Rate of Simple Interest</a:t>
                      </a:r>
                      <a:endParaRPr lang="en-US" dirty="0"/>
                    </a:p>
                  </a:txBody>
                  <a:tcPr/>
                </a:tc>
              </a:tr>
              <a:tr h="370840">
                <a:tc>
                  <a:txBody>
                    <a:bodyPr/>
                    <a:lstStyle/>
                    <a:p>
                      <a:r>
                        <a:rPr lang="en-IN" dirty="0" smtClean="0"/>
                        <a:t>1</a:t>
                      </a:r>
                      <a:endParaRPr lang="en-US" dirty="0"/>
                    </a:p>
                  </a:txBody>
                  <a:tcPr/>
                </a:tc>
                <a:tc>
                  <a:txBody>
                    <a:bodyPr/>
                    <a:lstStyle/>
                    <a:p>
                      <a:r>
                        <a:rPr kumimoji="0" lang="en-US" b="0" i="0" kern="1200" dirty="0" smtClean="0">
                          <a:solidFill>
                            <a:schemeClr val="dk1"/>
                          </a:solidFill>
                          <a:latin typeface="+mn-lt"/>
                          <a:ea typeface="+mn-ea"/>
                          <a:cs typeface="+mn-cs"/>
                        </a:rPr>
                        <a:t>Collection of any amount as Service tax but failing to pay the amount so collected on or before the date on which such payment becomes due -</a:t>
                      </a:r>
                      <a:endParaRPr lang="en-US" dirty="0"/>
                    </a:p>
                  </a:txBody>
                  <a:tcPr/>
                </a:tc>
                <a:tc>
                  <a:txBody>
                    <a:bodyPr/>
                    <a:lstStyle/>
                    <a:p>
                      <a:r>
                        <a:rPr lang="en-IN" dirty="0" smtClean="0"/>
                        <a:t>24%</a:t>
                      </a:r>
                      <a:endParaRPr lang="en-US" dirty="0"/>
                    </a:p>
                  </a:txBody>
                  <a:tcPr/>
                </a:tc>
              </a:tr>
              <a:tr h="370840">
                <a:tc>
                  <a:txBody>
                    <a:bodyPr/>
                    <a:lstStyle/>
                    <a:p>
                      <a:r>
                        <a:rPr lang="en-IN" dirty="0" smtClean="0"/>
                        <a:t>2</a:t>
                      </a:r>
                      <a:endParaRPr lang="en-US" dirty="0"/>
                    </a:p>
                  </a:txBody>
                  <a:tcPr/>
                </a:tc>
                <a:tc>
                  <a:txBody>
                    <a:bodyPr/>
                    <a:lstStyle/>
                    <a:p>
                      <a:r>
                        <a:rPr lang="en-IN" dirty="0" smtClean="0"/>
                        <a:t>Other Situation</a:t>
                      </a:r>
                      <a:endParaRPr lang="en-US" dirty="0"/>
                    </a:p>
                  </a:txBody>
                  <a:tcPr/>
                </a:tc>
                <a:tc>
                  <a:txBody>
                    <a:bodyPr/>
                    <a:lstStyle/>
                    <a:p>
                      <a:r>
                        <a:rPr lang="en-IN" dirty="0" smtClean="0"/>
                        <a:t>15%</a:t>
                      </a:r>
                      <a:endParaRPr lang="en-US" dirty="0"/>
                    </a:p>
                  </a:txBody>
                  <a:tcPr/>
                </a:tc>
              </a:tr>
              <a:tr h="370840">
                <a:tc>
                  <a:txBody>
                    <a:bodyPr/>
                    <a:lstStyle/>
                    <a:p>
                      <a:r>
                        <a:rPr lang="en-IN" dirty="0" smtClean="0"/>
                        <a:t>3</a:t>
                      </a:r>
                      <a:endParaRPr lang="en-US" dirty="0"/>
                    </a:p>
                  </a:txBody>
                  <a:tcPr/>
                </a:tc>
                <a:tc>
                  <a:txBody>
                    <a:bodyPr/>
                    <a:lstStyle/>
                    <a:p>
                      <a:r>
                        <a:rPr lang="en-IN" dirty="0" smtClean="0"/>
                        <a:t>Value of</a:t>
                      </a:r>
                      <a:r>
                        <a:rPr lang="en-IN" baseline="0" dirty="0" smtClean="0"/>
                        <a:t> Service Tax provided is less than 60 lakhs</a:t>
                      </a:r>
                      <a:endParaRPr lang="en-US" dirty="0"/>
                    </a:p>
                  </a:txBody>
                  <a:tcPr/>
                </a:tc>
                <a:tc>
                  <a:txBody>
                    <a:bodyPr/>
                    <a:lstStyle/>
                    <a:p>
                      <a:r>
                        <a:rPr lang="en-IN" dirty="0" smtClean="0"/>
                        <a:t>12%</a:t>
                      </a:r>
                      <a:endParaRPr lang="en-US" dirty="0"/>
                    </a:p>
                  </a:txBody>
                  <a:tcPr/>
                </a:tc>
              </a:tr>
            </a:tbl>
          </a:graphicData>
        </a:graphic>
      </p:graphicFrame>
      <p:sp>
        <p:nvSpPr>
          <p:cNvPr id="5" name="Slide Number Placeholder 4"/>
          <p:cNvSpPr>
            <a:spLocks noGrp="1"/>
          </p:cNvSpPr>
          <p:nvPr>
            <p:ph type="sldNum" sz="quarter" idx="12"/>
          </p:nvPr>
        </p:nvSpPr>
        <p:spPr/>
        <p:txBody>
          <a:bodyPr/>
          <a:lstStyle/>
          <a:p>
            <a:fld id="{B6F15528-21DE-4FAA-801E-634DDDAF4B2B}" type="slidenum">
              <a:rPr lang="en-US" smtClean="0"/>
              <a:pPr/>
              <a:t>67</a:t>
            </a:fld>
            <a:endParaRPr lang="en-US"/>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Other provision of Service Tax </a:t>
            </a:r>
            <a:endParaRPr lang="en-US" dirty="0"/>
          </a:p>
        </p:txBody>
      </p:sp>
      <p:sp>
        <p:nvSpPr>
          <p:cNvPr id="3" name="Content Placeholder 2"/>
          <p:cNvSpPr>
            <a:spLocks noGrp="1"/>
          </p:cNvSpPr>
          <p:nvPr>
            <p:ph idx="1"/>
          </p:nvPr>
        </p:nvSpPr>
        <p:spPr/>
        <p:txBody>
          <a:bodyPr>
            <a:normAutofit/>
          </a:bodyPr>
          <a:lstStyle/>
          <a:p>
            <a:r>
              <a:rPr lang="en-US" i="1" dirty="0" smtClean="0">
                <a:solidFill>
                  <a:srgbClr val="FF0000"/>
                </a:solidFill>
              </a:rPr>
              <a:t>Period for recovery</a:t>
            </a:r>
            <a:r>
              <a:rPr lang="en-US" dirty="0" smtClean="0"/>
              <a:t> of service tax not levied or paid or short- Enhanced from 18 months to 30 months</a:t>
            </a:r>
          </a:p>
          <a:p>
            <a:r>
              <a:rPr lang="en-US" i="1" dirty="0" smtClean="0">
                <a:solidFill>
                  <a:srgbClr val="FF0000"/>
                </a:solidFill>
              </a:rPr>
              <a:t>Power to arrest- </a:t>
            </a:r>
            <a:r>
              <a:rPr lang="en-US" dirty="0" smtClean="0"/>
              <a:t>Where amount of tax collected but not paid is </a:t>
            </a:r>
            <a:r>
              <a:rPr lang="en-US" i="1" dirty="0" smtClean="0">
                <a:solidFill>
                  <a:srgbClr val="FF0000"/>
                </a:solidFill>
              </a:rPr>
              <a:t>above</a:t>
            </a:r>
            <a:r>
              <a:rPr lang="en-US" dirty="0" smtClean="0"/>
              <a:t> </a:t>
            </a:r>
            <a:r>
              <a:rPr lang="en-US" i="1" dirty="0" smtClean="0">
                <a:solidFill>
                  <a:srgbClr val="FF0000"/>
                </a:solidFill>
              </a:rPr>
              <a:t>₹ 2 </a:t>
            </a:r>
            <a:r>
              <a:rPr lang="en-US" i="1" dirty="0" err="1" smtClean="0">
                <a:solidFill>
                  <a:srgbClr val="FF0000"/>
                </a:solidFill>
              </a:rPr>
              <a:t>crores</a:t>
            </a:r>
            <a:r>
              <a:rPr lang="en-US" dirty="0" smtClean="0"/>
              <a:t> from existing limit of Rs. 50 Lakhs</a:t>
            </a:r>
          </a:p>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68</a:t>
            </a:fld>
            <a:endParaRPr lang="en-US"/>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i="1" dirty="0" smtClean="0">
                <a:solidFill>
                  <a:srgbClr val="FF0000"/>
                </a:solidFill>
              </a:rPr>
              <a:t>Excise </a:t>
            </a:r>
            <a:r>
              <a:rPr lang="en-IN" dirty="0" smtClean="0"/>
              <a:t> </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Excise duty of 2% (without CENVAT credit) or 12.5% (with CENVAT credit) is being levied on readymade garments and made up articles of textiles of retail sale price (RSP) of Rs.1000 and above when they bear or are sold under a brand name.</a:t>
            </a:r>
          </a:p>
          <a:p>
            <a:r>
              <a:rPr lang="en-US" dirty="0" smtClean="0"/>
              <a:t>Excise duty of 1% (without CENVAT credit) or 12.5% (with CENVAT credit) is being levied on articles of jewellery [excluding silver jewellery, other than studded with diamonds/other precious stones] with a higher threshold exemption upto Rs. 6 crore in a year and eligibility limit of 12 crore.</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69</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Why Budget is tabled on the last working day of February?</a:t>
            </a:r>
            <a:endParaRPr lang="en-US" dirty="0"/>
          </a:p>
        </p:txBody>
      </p:sp>
      <p:sp>
        <p:nvSpPr>
          <p:cNvPr id="3" name="Content Placeholder 2"/>
          <p:cNvSpPr>
            <a:spLocks noGrp="1"/>
          </p:cNvSpPr>
          <p:nvPr>
            <p:ph idx="1"/>
          </p:nvPr>
        </p:nvSpPr>
        <p:spPr/>
        <p:txBody>
          <a:bodyPr>
            <a:normAutofit fontScale="92500" lnSpcReduction="10000"/>
          </a:bodyPr>
          <a:lstStyle/>
          <a:p>
            <a:r>
              <a:rPr lang="en-US" dirty="0" err="1" smtClean="0"/>
              <a:t>Lok</a:t>
            </a:r>
            <a:r>
              <a:rPr lang="en-US" dirty="0" smtClean="0"/>
              <a:t> </a:t>
            </a:r>
            <a:r>
              <a:rPr lang="en-US" dirty="0" err="1" smtClean="0"/>
              <a:t>Sabha</a:t>
            </a:r>
            <a:r>
              <a:rPr lang="en-US" dirty="0" smtClean="0"/>
              <a:t> will have one month to review and modify the Budget proposals. </a:t>
            </a:r>
          </a:p>
          <a:p>
            <a:r>
              <a:rPr lang="en-US" dirty="0" smtClean="0"/>
              <a:t>The Proposed Budget comes into effect on 1</a:t>
            </a:r>
            <a:r>
              <a:rPr lang="en-US" baseline="30000" dirty="0" smtClean="0"/>
              <a:t>st</a:t>
            </a:r>
            <a:r>
              <a:rPr lang="en-US" dirty="0" smtClean="0"/>
              <a:t> April of the next fiscal year after parliamentary discussion on the Budget. </a:t>
            </a:r>
          </a:p>
          <a:p>
            <a:r>
              <a:rPr lang="en-US" dirty="0" smtClean="0"/>
              <a:t>In an election year, Budget may be presented twice -- first to secure vote on account for a few months and later in full.</a:t>
            </a:r>
          </a:p>
          <a:p>
            <a:pPr lvl="2">
              <a:buNone/>
            </a:pPr>
            <a:r>
              <a:rPr lang="en-US" dirty="0" smtClean="0"/>
              <a:t/>
            </a:r>
            <a:br>
              <a:rPr lang="en-US" dirty="0" smtClean="0"/>
            </a:b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7</a:t>
            </a:fld>
            <a:endParaRPr lang="en-US"/>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	</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Excise Duty on various tobacco products increased by 10% to 15% other than </a:t>
            </a:r>
            <a:r>
              <a:rPr lang="en-US" dirty="0" err="1" smtClean="0"/>
              <a:t>beedi</a:t>
            </a:r>
            <a:r>
              <a:rPr lang="en-US" dirty="0" smtClean="0"/>
              <a:t> raised, to discourage consumption of tobacco and tobacco products. </a:t>
            </a:r>
          </a:p>
          <a:p>
            <a:r>
              <a:rPr lang="en-US" dirty="0" smtClean="0"/>
              <a:t>Domestically manufactured charger/adapter, battery and wired headsets/speakers for supply to mobile phone manufacturers as original equipment manufacturer, increased from Nil to 2% </a:t>
            </a:r>
          </a:p>
          <a:p>
            <a:r>
              <a:rPr lang="en-US" dirty="0" smtClean="0"/>
              <a:t>Routers, broadband Modems, Set-top boxes for gaining access to internet, set top boxes for TV, DVR/NVR, CCTV camera/IP camera, lithium ion battery [other than those for mobile handsets] from 12.5% to 4%</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70</a:t>
            </a:fld>
            <a:endParaRPr lang="en-US"/>
          </a:p>
        </p:txBody>
      </p:sp>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Exemption from levy of Excise duty provided to improved </a:t>
            </a:r>
            <a:r>
              <a:rPr lang="en-US" dirty="0" err="1" smtClean="0"/>
              <a:t>chulhas</a:t>
            </a:r>
            <a:r>
              <a:rPr lang="en-US" dirty="0" smtClean="0"/>
              <a:t>.</a:t>
            </a:r>
          </a:p>
          <a:p>
            <a:r>
              <a:rPr lang="en-US" dirty="0" smtClean="0"/>
              <a:t>Excise Duty on Solar lamp exempt from 12.5% to Nil. </a:t>
            </a:r>
          </a:p>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71</a:t>
            </a:fld>
            <a:endParaRPr lang="en-US"/>
          </a:p>
        </p:txBody>
      </p:sp>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custom</a:t>
            </a:r>
            <a:endParaRPr lang="en-US" dirty="0"/>
          </a:p>
        </p:txBody>
      </p:sp>
      <p:sp>
        <p:nvSpPr>
          <p:cNvPr id="3" name="Content Placeholder 2"/>
          <p:cNvSpPr>
            <a:spLocks noGrp="1"/>
          </p:cNvSpPr>
          <p:nvPr>
            <p:ph idx="1"/>
          </p:nvPr>
        </p:nvSpPr>
        <p:spPr/>
        <p:txBody>
          <a:bodyPr>
            <a:normAutofit/>
          </a:bodyPr>
          <a:lstStyle/>
          <a:p>
            <a:r>
              <a:rPr lang="en-US" b="1" u="sng" dirty="0" smtClean="0"/>
              <a:t>Reduction in Customs duty on certain goods</a:t>
            </a:r>
            <a:r>
              <a:rPr lang="en-US" dirty="0" smtClean="0"/>
              <a:t>:</a:t>
            </a:r>
          </a:p>
          <a:p>
            <a:pPr>
              <a:buFont typeface="Wingdings" pitchFamily="2" charset="2"/>
              <a:buChar char="Ø"/>
            </a:pPr>
            <a:r>
              <a:rPr lang="en-US" dirty="0" smtClean="0"/>
              <a:t>Refrigerated containers from 10% to 5%;</a:t>
            </a:r>
          </a:p>
          <a:p>
            <a:pPr>
              <a:buFont typeface="Wingdings" pitchFamily="2" charset="2"/>
              <a:buChar char="Ø"/>
            </a:pPr>
            <a:r>
              <a:rPr lang="en-US" dirty="0" smtClean="0"/>
              <a:t>Mineral fuels and Mineral oils:</a:t>
            </a:r>
          </a:p>
          <a:p>
            <a:pPr>
              <a:buFont typeface="Wingdings" pitchFamily="2" charset="2"/>
              <a:buChar char="Ø"/>
            </a:pPr>
            <a:r>
              <a:rPr lang="en-US" dirty="0" smtClean="0"/>
              <a:t>Coal; briquettes, </a:t>
            </a:r>
            <a:r>
              <a:rPr lang="en-US" dirty="0" err="1" smtClean="0"/>
              <a:t>ovoids</a:t>
            </a:r>
            <a:r>
              <a:rPr lang="en-US" dirty="0" smtClean="0"/>
              <a:t> and similar solid fuels manufactured from coal from 2.5%/10% to 2.5%.</a:t>
            </a:r>
          </a:p>
          <a:p>
            <a:pPr>
              <a:buFont typeface="Wingdings" pitchFamily="2" charset="2"/>
              <a:buChar char="Ø"/>
            </a:pPr>
            <a:r>
              <a:rPr lang="en-US" dirty="0" smtClean="0"/>
              <a:t>Coal gas, water gas, producer gas and similar gases, other than petroleum gases and other gaseous hydrocarbons from 10% to 5% </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72</a:t>
            </a:fld>
            <a:endParaRPr lang="en-US"/>
          </a:p>
        </p:txBody>
      </p:sp>
    </p:spTree>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Continue</a:t>
            </a:r>
            <a:endParaRPr lang="en-US" dirty="0"/>
          </a:p>
        </p:txBody>
      </p:sp>
      <p:sp>
        <p:nvSpPr>
          <p:cNvPr id="3" name="Content Placeholder 2"/>
          <p:cNvSpPr>
            <a:spLocks noGrp="1"/>
          </p:cNvSpPr>
          <p:nvPr>
            <p:ph idx="1"/>
          </p:nvPr>
        </p:nvSpPr>
        <p:spPr/>
        <p:txBody>
          <a:bodyPr/>
          <a:lstStyle/>
          <a:p>
            <a:r>
              <a:rPr lang="en-US" dirty="0" smtClean="0"/>
              <a:t>Increase in Customs Duty on certain goods:</a:t>
            </a:r>
          </a:p>
          <a:p>
            <a:pPr>
              <a:buFont typeface="Wingdings" pitchFamily="2" charset="2"/>
              <a:buChar char="Ø"/>
            </a:pPr>
            <a:r>
              <a:rPr lang="en-US" dirty="0" smtClean="0"/>
              <a:t>Natural latex rubber made balloons from 10% to 20%; </a:t>
            </a:r>
          </a:p>
          <a:p>
            <a:pPr>
              <a:buFont typeface="Wingdings" pitchFamily="2" charset="2"/>
              <a:buChar char="Ø"/>
            </a:pPr>
            <a:r>
              <a:rPr lang="en-US" dirty="0" smtClean="0"/>
              <a:t>Imitation jewellery from 10% to 15%;</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73</a:t>
            </a:fld>
            <a:endParaRPr lang="en-US"/>
          </a:p>
        </p:txBody>
      </p:sp>
    </p:spTree>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2844ac03191d5f350add95f1559f9284.jpg"/>
          <p:cNvPicPr>
            <a:picLocks noGrp="1" noChangeAspect="1"/>
          </p:cNvPicPr>
          <p:nvPr>
            <p:ph idx="1"/>
          </p:nvPr>
        </p:nvPicPr>
        <p:blipFill>
          <a:blip r:embed="rId2" cstate="print"/>
          <a:stretch>
            <a:fillRect/>
          </a:stretch>
        </p:blipFill>
        <p:spPr>
          <a:xfrm>
            <a:off x="685800" y="609600"/>
            <a:ext cx="7924800" cy="5731401"/>
          </a:xfrm>
        </p:spPr>
      </p:pic>
      <p:sp>
        <p:nvSpPr>
          <p:cNvPr id="3" name="Slide Number Placeholder 2"/>
          <p:cNvSpPr>
            <a:spLocks noGrp="1"/>
          </p:cNvSpPr>
          <p:nvPr>
            <p:ph type="sldNum" sz="quarter" idx="12"/>
          </p:nvPr>
        </p:nvSpPr>
        <p:spPr/>
        <p:txBody>
          <a:bodyPr/>
          <a:lstStyle/>
          <a:p>
            <a:fld id="{B6F15528-21DE-4FAA-801E-634DDDAF4B2B}" type="slidenum">
              <a:rPr lang="en-US" smtClean="0"/>
              <a:pPr/>
              <a:t>74</a:t>
            </a:fld>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BUDGET SPEECH</a:t>
            </a:r>
            <a:endParaRPr lang="en-US" dirty="0"/>
          </a:p>
        </p:txBody>
      </p:sp>
      <p:sp>
        <p:nvSpPr>
          <p:cNvPr id="3" name="Content Placeholder 2"/>
          <p:cNvSpPr>
            <a:spLocks noGrp="1"/>
          </p:cNvSpPr>
          <p:nvPr>
            <p:ph idx="1"/>
          </p:nvPr>
        </p:nvSpPr>
        <p:spPr/>
        <p:txBody>
          <a:bodyPr/>
          <a:lstStyle/>
          <a:p>
            <a:r>
              <a:rPr lang="en-US" dirty="0" smtClean="0"/>
              <a:t>The Budget speech of the finance minister is usually divided in two parts.</a:t>
            </a:r>
          </a:p>
          <a:p>
            <a:r>
              <a:rPr lang="en-US" b="1" dirty="0" smtClean="0"/>
              <a:t>Part A </a:t>
            </a:r>
            <a:r>
              <a:rPr lang="en-US" dirty="0" smtClean="0"/>
              <a:t>deals with general economic survey of the country.</a:t>
            </a:r>
          </a:p>
          <a:p>
            <a:r>
              <a:rPr lang="en-US" b="1" dirty="0" smtClean="0"/>
              <a:t>PART B</a:t>
            </a:r>
            <a:r>
              <a:rPr lang="en-US" dirty="0" smtClean="0"/>
              <a:t> deals with Taxation proposals.</a:t>
            </a:r>
          </a:p>
          <a:p>
            <a:endParaRPr lang="en-US" dirty="0" smtClean="0"/>
          </a:p>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8</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Part a : Of the budget.</a:t>
            </a:r>
            <a:endParaRPr lang="en-US" dirty="0"/>
          </a:p>
        </p:txBody>
      </p:sp>
      <p:sp>
        <p:nvSpPr>
          <p:cNvPr id="3" name="Content Placeholder 2"/>
          <p:cNvSpPr>
            <a:spLocks noGrp="1"/>
          </p:cNvSpPr>
          <p:nvPr>
            <p:ph idx="1"/>
          </p:nvPr>
        </p:nvSpPr>
        <p:spPr/>
        <p:txBody>
          <a:bodyPr/>
          <a:lstStyle/>
          <a:p>
            <a:r>
              <a:rPr lang="en-US" dirty="0" smtClean="0"/>
              <a:t>More concerned about the </a:t>
            </a:r>
            <a:r>
              <a:rPr lang="en-US" i="1" dirty="0" smtClean="0">
                <a:solidFill>
                  <a:srgbClr val="FF0000"/>
                </a:solidFill>
              </a:rPr>
              <a:t>Macro aspect </a:t>
            </a:r>
            <a:r>
              <a:rPr lang="en-US" dirty="0" smtClean="0"/>
              <a:t>of the Economy.</a:t>
            </a:r>
          </a:p>
          <a:p>
            <a:r>
              <a:rPr lang="en-US" dirty="0" smtClean="0"/>
              <a:t>Covers the broad </a:t>
            </a:r>
            <a:r>
              <a:rPr lang="en-US" i="1" dirty="0" smtClean="0">
                <a:solidFill>
                  <a:srgbClr val="FF0000"/>
                </a:solidFill>
              </a:rPr>
              <a:t>outlays of money </a:t>
            </a:r>
            <a:r>
              <a:rPr lang="en-US" dirty="0" smtClean="0"/>
              <a:t>for different Sectors.</a:t>
            </a:r>
          </a:p>
          <a:p>
            <a:r>
              <a:rPr lang="en-US" dirty="0" smtClean="0"/>
              <a:t>Introduction of </a:t>
            </a:r>
            <a:r>
              <a:rPr lang="en-US" i="1" dirty="0" smtClean="0">
                <a:solidFill>
                  <a:srgbClr val="FF0000"/>
                </a:solidFill>
              </a:rPr>
              <a:t>new Schemes, Priorities </a:t>
            </a:r>
            <a:r>
              <a:rPr lang="en-US" dirty="0" smtClean="0"/>
              <a:t>of the Government and focus areas are also indicated in this part.</a:t>
            </a:r>
          </a:p>
        </p:txBody>
      </p:sp>
      <p:sp>
        <p:nvSpPr>
          <p:cNvPr id="4" name="Slide Number Placeholder 3"/>
          <p:cNvSpPr>
            <a:spLocks noGrp="1"/>
          </p:cNvSpPr>
          <p:nvPr>
            <p:ph type="sldNum" sz="quarter" idx="12"/>
          </p:nvPr>
        </p:nvSpPr>
        <p:spPr/>
        <p:txBody>
          <a:bodyPr/>
          <a:lstStyle/>
          <a:p>
            <a:fld id="{B6F15528-21DE-4FAA-801E-634DDDAF4B2B}" type="slidenum">
              <a:rPr lang="en-US" smtClean="0"/>
              <a:pPr/>
              <a:t>9</a:t>
            </a:fld>
            <a:endParaRPr lang="en-US"/>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Office Classic">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1143</TotalTime>
  <Words>4515</Words>
  <Application>Microsoft Office PowerPoint</Application>
  <PresentationFormat>On-screen Show (4:3)</PresentationFormat>
  <Paragraphs>678</Paragraphs>
  <Slides>74</Slides>
  <Notes>0</Notes>
  <HiddenSlides>0</HiddenSlides>
  <MMClips>0</MMClips>
  <ScaleCrop>false</ScaleCrop>
  <HeadingPairs>
    <vt:vector size="4" baseType="variant">
      <vt:variant>
        <vt:lpstr>Theme</vt:lpstr>
      </vt:variant>
      <vt:variant>
        <vt:i4>1</vt:i4>
      </vt:variant>
      <vt:variant>
        <vt:lpstr>Slide Titles</vt:lpstr>
      </vt:variant>
      <vt:variant>
        <vt:i4>74</vt:i4>
      </vt:variant>
    </vt:vector>
  </HeadingPairs>
  <TitlesOfParts>
    <vt:vector size="75" baseType="lpstr">
      <vt:lpstr>Trek</vt:lpstr>
      <vt:lpstr>Union Budget of India- 2016 </vt:lpstr>
      <vt:lpstr>Index</vt:lpstr>
      <vt:lpstr>Slide 3</vt:lpstr>
      <vt:lpstr>What is Union Budget? </vt:lpstr>
      <vt:lpstr>Meaning of Budget</vt:lpstr>
      <vt:lpstr>History of budget in india</vt:lpstr>
      <vt:lpstr>Why Budget is tabled on the last working day of February?</vt:lpstr>
      <vt:lpstr>BUDGET SPEECH</vt:lpstr>
      <vt:lpstr>Part a : Of the budget.</vt:lpstr>
      <vt:lpstr>part b : Taxation proposals</vt:lpstr>
      <vt:lpstr>Anaylisis of last fiscal year</vt:lpstr>
      <vt:lpstr>CHALLENGES IN 2016-17</vt:lpstr>
      <vt:lpstr>VISION of Budget 2016 – Transform india</vt:lpstr>
      <vt:lpstr>AGRICULTURE AND FARMERS’ WELFARE</vt:lpstr>
      <vt:lpstr>RURAL SECTOR</vt:lpstr>
      <vt:lpstr>SOCIAL SECTOR INCLUDING HEALTH CARE</vt:lpstr>
      <vt:lpstr>EDUCATION, SKILLS AND JOB CREATION</vt:lpstr>
      <vt:lpstr>SKILL DEVELOPMENT</vt:lpstr>
      <vt:lpstr>JOB CREATION</vt:lpstr>
      <vt:lpstr>INFRASTRUCTURE AND INVESTMENT</vt:lpstr>
      <vt:lpstr>FINANCIAL SECTOR REFORMS</vt:lpstr>
      <vt:lpstr>GOVERNANCE AND EASE OF DOING BUSINESS</vt:lpstr>
      <vt:lpstr>Slide 23</vt:lpstr>
      <vt:lpstr>Slide 24</vt:lpstr>
      <vt:lpstr>Slide 25</vt:lpstr>
      <vt:lpstr>Slide 26</vt:lpstr>
      <vt:lpstr>RELIEF TO SMALL TAX PAYERS</vt:lpstr>
      <vt:lpstr>EXAMPLE 1-</vt:lpstr>
      <vt:lpstr>Example -2 </vt:lpstr>
      <vt:lpstr>Companies- Tax rate and other provisions</vt:lpstr>
      <vt:lpstr>Start Up India</vt:lpstr>
      <vt:lpstr>Continue..</vt:lpstr>
      <vt:lpstr>Continue</vt:lpstr>
      <vt:lpstr>BOOST EMPLOYMENT AND GROWTH</vt:lpstr>
      <vt:lpstr>Major proposal in budget 2016 </vt:lpstr>
      <vt:lpstr>Continue..</vt:lpstr>
      <vt:lpstr>Slide 37</vt:lpstr>
      <vt:lpstr>Slide 38</vt:lpstr>
      <vt:lpstr>Example 3-</vt:lpstr>
      <vt:lpstr>Sovereign Gold Bond Scheme, 2015</vt:lpstr>
      <vt:lpstr>Incentives for Promoting Housing for All </vt:lpstr>
      <vt:lpstr>continue</vt:lpstr>
      <vt:lpstr>Deduction- U/s 24(b)</vt:lpstr>
      <vt:lpstr>Exemption- U/s 115-O and 115R</vt:lpstr>
      <vt:lpstr>Presumptive taxation</vt:lpstr>
      <vt:lpstr>Presumptive taxation</vt:lpstr>
      <vt:lpstr>Increase in Audit Limit U/s 44AB</vt:lpstr>
      <vt:lpstr>Exemption to NRI related to PAN</vt:lpstr>
      <vt:lpstr>The Income Declaration Scheme, 2016</vt:lpstr>
      <vt:lpstr>Continue..</vt:lpstr>
      <vt:lpstr>The Direct Tax Dispute Resolution Scheme, 2016</vt:lpstr>
      <vt:lpstr>Rationalization of tax deduction at Source (TDS) provisions</vt:lpstr>
      <vt:lpstr>TDS rate chart -</vt:lpstr>
      <vt:lpstr>conversion of a company into LLP</vt:lpstr>
      <vt:lpstr>FILING OF ITR section 139</vt:lpstr>
      <vt:lpstr>assessment, reassessment</vt:lpstr>
      <vt:lpstr>advance tax payment schedule under section 211</vt:lpstr>
      <vt:lpstr>Payment of interest on refund</vt:lpstr>
      <vt:lpstr>Refund in appeal matters</vt:lpstr>
      <vt:lpstr>Processing under section 143(1) be mandated before assessment</vt:lpstr>
      <vt:lpstr>Other Proposal</vt:lpstr>
      <vt:lpstr>Service  Tax</vt:lpstr>
      <vt:lpstr>Omission from Negative list</vt:lpstr>
      <vt:lpstr>Exemption withdrawn</vt:lpstr>
      <vt:lpstr>. New Exemptions</vt:lpstr>
      <vt:lpstr>One person Company </vt:lpstr>
      <vt:lpstr>Change in interest rate</vt:lpstr>
      <vt:lpstr>Other provision of Service Tax </vt:lpstr>
      <vt:lpstr>Excise  </vt:lpstr>
      <vt:lpstr> </vt:lpstr>
      <vt:lpstr>Slide 71</vt:lpstr>
      <vt:lpstr>custom</vt:lpstr>
      <vt:lpstr>Continue</vt:lpstr>
      <vt:lpstr>Slide 74</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Union Budget o f India- 2016 </dc:title>
  <dc:creator>Swati1</dc:creator>
  <cp:lastModifiedBy>Admin</cp:lastModifiedBy>
  <cp:revision>342</cp:revision>
  <dcterms:created xsi:type="dcterms:W3CDTF">2006-08-16T00:00:00Z</dcterms:created>
  <dcterms:modified xsi:type="dcterms:W3CDTF">2016-03-05T02:24:04Z</dcterms:modified>
</cp:coreProperties>
</file>