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2"/>
    <p:sldMasterId id="2147483676" r:id="rId3"/>
  </p:sldMasterIdLst>
  <p:notesMasterIdLst>
    <p:notesMasterId r:id="rId37"/>
  </p:notesMasterIdLst>
  <p:handoutMasterIdLst>
    <p:handoutMasterId r:id="rId38"/>
  </p:handoutMasterIdLst>
  <p:sldIdLst>
    <p:sldId id="257" r:id="rId4"/>
    <p:sldId id="363" r:id="rId5"/>
    <p:sldId id="389" r:id="rId6"/>
    <p:sldId id="405" r:id="rId7"/>
    <p:sldId id="390" r:id="rId8"/>
    <p:sldId id="391" r:id="rId9"/>
    <p:sldId id="418" r:id="rId10"/>
    <p:sldId id="394" r:id="rId11"/>
    <p:sldId id="397" r:id="rId12"/>
    <p:sldId id="398" r:id="rId13"/>
    <p:sldId id="399" r:id="rId14"/>
    <p:sldId id="400" r:id="rId15"/>
    <p:sldId id="401" r:id="rId16"/>
    <p:sldId id="403" r:id="rId17"/>
    <p:sldId id="407" r:id="rId18"/>
    <p:sldId id="408" r:id="rId19"/>
    <p:sldId id="366" r:id="rId20"/>
    <p:sldId id="386" r:id="rId21"/>
    <p:sldId id="419" r:id="rId22"/>
    <p:sldId id="410" r:id="rId23"/>
    <p:sldId id="365" r:id="rId24"/>
    <p:sldId id="420" r:id="rId25"/>
    <p:sldId id="421" r:id="rId26"/>
    <p:sldId id="387" r:id="rId27"/>
    <p:sldId id="422" r:id="rId28"/>
    <p:sldId id="423" r:id="rId29"/>
    <p:sldId id="424" r:id="rId30"/>
    <p:sldId id="411" r:id="rId31"/>
    <p:sldId id="417" r:id="rId32"/>
    <p:sldId id="413" r:id="rId33"/>
    <p:sldId id="414" r:id="rId34"/>
    <p:sldId id="425" r:id="rId35"/>
    <p:sldId id="426" r:id="rId36"/>
  </p:sldIdLst>
  <p:sldSz cx="9906000" cy="6858000" type="A4"/>
  <p:notesSz cx="6797675" cy="9928225"/>
  <p:custDataLst>
    <p:tags r:id="rId39"/>
  </p:custDataLst>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3" pos="3839">
          <p15:clr>
            <a:srgbClr val="A4A3A4"/>
          </p15:clr>
        </p15:guide>
        <p15:guide id="4" pos="3120">
          <p15:clr>
            <a:srgbClr val="A4A3A4"/>
          </p15:clr>
        </p15:guide>
      </p15:sldGuideLst>
    </p:ext>
    <p:ext uri="{2D200454-40CA-4A62-9FC3-DE9A4176ACB9}">
      <p15:notesGuideLst xmlns:p15="http://schemas.microsoft.com/office/powerpoint/2012/main">
        <p15:guide id="1" orient="horz" pos="3076" userDrawn="1">
          <p15:clr>
            <a:srgbClr val="A4A3A4"/>
          </p15:clr>
        </p15:guide>
        <p15:guide id="2" pos="2094" userDrawn="1">
          <p15:clr>
            <a:srgbClr val="A4A3A4"/>
          </p15:clr>
        </p15:guide>
        <p15:guide id="3" orient="horz" pos="3127" userDrawn="1">
          <p15:clr>
            <a:srgbClr val="A4A3A4"/>
          </p15:clr>
        </p15:guide>
        <p15:guide id="4"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CC3300"/>
    <a:srgbClr val="FF6699"/>
    <a:srgbClr val="FF3300"/>
    <a:srgbClr val="CC0000"/>
    <a:srgbClr val="800000"/>
    <a:srgbClr val="993366"/>
    <a:srgbClr val="990033"/>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91" autoAdjust="0"/>
    <p:restoredTop sz="88859" autoAdjust="0"/>
  </p:normalViewPr>
  <p:slideViewPr>
    <p:cSldViewPr>
      <p:cViewPr varScale="1">
        <p:scale>
          <a:sx n="60" d="100"/>
          <a:sy n="60" d="100"/>
        </p:scale>
        <p:origin x="1236" y="52"/>
      </p:cViewPr>
      <p:guideLst>
        <p:guide orient="horz" pos="2160"/>
        <p:guide pos="3839"/>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5098"/>
    </p:cViewPr>
  </p:sorterViewPr>
  <p:notesViewPr>
    <p:cSldViewPr showGuides="1">
      <p:cViewPr varScale="1">
        <p:scale>
          <a:sx n="48" d="100"/>
          <a:sy n="48" d="100"/>
        </p:scale>
        <p:origin x="2669" y="72"/>
      </p:cViewPr>
      <p:guideLst>
        <p:guide orient="horz" pos="3076"/>
        <p:guide pos="2094"/>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gs" Target="tags/tag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2.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850443" y="0"/>
            <a:ext cx="2945659" cy="496411"/>
          </a:xfrm>
          <a:prstGeom prst="rect">
            <a:avLst/>
          </a:prstGeom>
        </p:spPr>
        <p:txBody>
          <a:bodyPr vert="horz" lIns="93177" tIns="46589" rIns="93177" bIns="46589" rtlCol="0"/>
          <a:lstStyle>
            <a:lvl1pPr algn="r">
              <a:defRPr sz="1200"/>
            </a:lvl1pPr>
          </a:lstStyle>
          <a:p>
            <a:fld id="{705E03B7-B591-4A2A-B695-014C5A39F13E}" type="datetimeFigureOut">
              <a:rPr lang="en-US"/>
              <a:pPr/>
              <a:t>26-May-16</a:t>
            </a:fld>
            <a:endParaRPr/>
          </a:p>
        </p:txBody>
      </p:sp>
      <p:sp>
        <p:nvSpPr>
          <p:cNvPr id="4" name="Footer Placeholder 3"/>
          <p:cNvSpPr>
            <a:spLocks noGrp="1"/>
          </p:cNvSpPr>
          <p:nvPr>
            <p:ph type="ftr" sz="quarter" idx="2"/>
          </p:nvPr>
        </p:nvSpPr>
        <p:spPr>
          <a:xfrm>
            <a:off x="0" y="9430091"/>
            <a:ext cx="2945659" cy="496411"/>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3177" tIns="46589" rIns="93177" bIns="46589" rtlCol="0" anchor="b"/>
          <a:lstStyle>
            <a:lvl1pPr algn="r">
              <a:defRPr sz="1200"/>
            </a:lvl1pPr>
          </a:lstStyle>
          <a:p>
            <a:fld id="{A8E322BB-75AD-4A1E-9661-2724167329F0}" type="slidenum">
              <a:rPr/>
              <a:pPr/>
              <a:t>‹#›</a:t>
            </a:fld>
            <a:endParaRPr/>
          </a:p>
        </p:txBody>
      </p:sp>
    </p:spTree>
    <p:extLst>
      <p:ext uri="{BB962C8B-B14F-4D97-AF65-F5344CB8AC3E}">
        <p14:creationId xmlns:p14="http://schemas.microsoft.com/office/powerpoint/2010/main" val="2512705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850443" y="0"/>
            <a:ext cx="2945659" cy="496411"/>
          </a:xfrm>
          <a:prstGeom prst="rect">
            <a:avLst/>
          </a:prstGeom>
        </p:spPr>
        <p:txBody>
          <a:bodyPr vert="horz" lIns="93177" tIns="46589" rIns="93177" bIns="46589" rtlCol="0"/>
          <a:lstStyle>
            <a:lvl1pPr algn="r">
              <a:defRPr sz="1200"/>
            </a:lvl1pPr>
          </a:lstStyle>
          <a:p>
            <a:fld id="{67DFBD7B-E4FB-4AA8-9540-FD148073ACB3}" type="datetimeFigureOut">
              <a:rPr lang="en-US"/>
              <a:pPr/>
              <a:t>26-May-16</a:t>
            </a:fld>
            <a:endParaRPr/>
          </a:p>
        </p:txBody>
      </p:sp>
      <p:sp>
        <p:nvSpPr>
          <p:cNvPr id="4" name="Slide Image Placeholder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3177" tIns="46589" rIns="93177" bIns="46589" rtlCol="0"/>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p>
        </p:txBody>
      </p:sp>
      <p:sp>
        <p:nvSpPr>
          <p:cNvPr id="6" name="Footer Placeholder 5"/>
          <p:cNvSpPr>
            <a:spLocks noGrp="1"/>
          </p:cNvSpPr>
          <p:nvPr>
            <p:ph type="ftr" sz="quarter" idx="4"/>
          </p:nvPr>
        </p:nvSpPr>
        <p:spPr>
          <a:xfrm>
            <a:off x="0" y="9430091"/>
            <a:ext cx="2945659" cy="496411"/>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3177" tIns="46589" rIns="93177" bIns="46589" rtlCol="0" anchor="b"/>
          <a:lstStyle>
            <a:lvl1pPr algn="r">
              <a:defRPr sz="1200"/>
            </a:lvl1pPr>
          </a:lstStyle>
          <a:p>
            <a:fld id="{B045B7DE-1198-4F2F-B574-CA8CAE341642}" type="slidenum">
              <a:rPr/>
              <a:pPr/>
              <a:t>‹#›</a:t>
            </a:fld>
            <a:endParaRPr/>
          </a:p>
        </p:txBody>
      </p:sp>
    </p:spTree>
    <p:extLst>
      <p:ext uri="{BB962C8B-B14F-4D97-AF65-F5344CB8AC3E}">
        <p14:creationId xmlns:p14="http://schemas.microsoft.com/office/powerpoint/2010/main" val="188231245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800" dirty="0"/>
          </a:p>
        </p:txBody>
      </p:sp>
      <p:sp>
        <p:nvSpPr>
          <p:cNvPr id="4" name="Slide Number Placeholder 3"/>
          <p:cNvSpPr>
            <a:spLocks noGrp="1"/>
          </p:cNvSpPr>
          <p:nvPr>
            <p:ph type="sldNum" sz="quarter" idx="10"/>
          </p:nvPr>
        </p:nvSpPr>
        <p:spPr/>
        <p:txBody>
          <a:bodyPr/>
          <a:lstStyle/>
          <a:p>
            <a:fld id="{B045B7DE-1198-4F2F-B574-CA8CAE341642}" type="slidenum">
              <a:rPr lang="en-US" smtClean="0"/>
              <a:pPr/>
              <a:t>1</a:t>
            </a:fld>
            <a:endParaRPr lang="en-US" dirty="0"/>
          </a:p>
        </p:txBody>
      </p:sp>
    </p:spTree>
    <p:extLst>
      <p:ext uri="{BB962C8B-B14F-4D97-AF65-F5344CB8AC3E}">
        <p14:creationId xmlns:p14="http://schemas.microsoft.com/office/powerpoint/2010/main" val="3099104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 40 starts with “notwithstanding anything to the contrary in sections 30 to 38, the following amounts shall not be deducted</a:t>
            </a:r>
            <a:r>
              <a:rPr lang="en-US" baseline="0" dirty="0"/>
              <a:t> in computing the income ….”</a:t>
            </a:r>
          </a:p>
          <a:p>
            <a:endParaRPr lang="en-US" baseline="0" dirty="0"/>
          </a:p>
          <a:p>
            <a:r>
              <a:rPr lang="en-US" baseline="0" dirty="0"/>
              <a:t>Section 40 (b) therefore provides for maximum limits and not the permissible amounts.  If a partner does not qualify to be a “partner” restriction U/s. 40 (b) will not apply  </a:t>
            </a:r>
            <a:r>
              <a:rPr lang="en-US" baseline="0" dirty="0" err="1"/>
              <a:t>Rasiklal</a:t>
            </a:r>
            <a:r>
              <a:rPr lang="en-US" baseline="0" dirty="0"/>
              <a:t> &amp; Co. Vs. CIT (Supreme Court), remuneration payable to Karta of the HUF is not disallowable U/s. 40 (b) of the Act.  </a:t>
            </a:r>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pPr/>
              <a:t>10</a:t>
            </a:fld>
            <a:endParaRPr lang="en-US"/>
          </a:p>
        </p:txBody>
      </p:sp>
    </p:spTree>
    <p:extLst>
      <p:ext uri="{BB962C8B-B14F-4D97-AF65-F5344CB8AC3E}">
        <p14:creationId xmlns:p14="http://schemas.microsoft.com/office/powerpoint/2010/main" val="1073287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 42 therefore actually permits the rights of assign the benefits /</a:t>
            </a:r>
            <a:r>
              <a:rPr lang="en-US" baseline="0" dirty="0"/>
              <a:t> obligations of the Partner to a third person, without giving such person rights of a partner.</a:t>
            </a:r>
          </a:p>
          <a:p>
            <a:endParaRPr lang="en-US" baseline="0" dirty="0"/>
          </a:p>
          <a:p>
            <a:r>
              <a:rPr lang="en-US" baseline="0" dirty="0"/>
              <a:t>Therefore there could be a situation where a person who has 26 % of share in the LLP, may assign say 15 % of his share in </a:t>
            </a:r>
            <a:r>
              <a:rPr lang="en-US" baseline="0" dirty="0" err="1"/>
              <a:t>favour</a:t>
            </a:r>
            <a:r>
              <a:rPr lang="en-US" baseline="0" dirty="0"/>
              <a:t> of his son.  The son will typically become a sub-partner.  The law recognizes such sub-partnership.  </a:t>
            </a:r>
          </a:p>
          <a:p>
            <a:endParaRPr lang="en-US" baseline="0" dirty="0"/>
          </a:p>
          <a:p>
            <a:r>
              <a:rPr lang="en-US" baseline="0" dirty="0"/>
              <a:t>Since share of profit is tax free (but not the remuneration or interest), it would be interesting to see how the tax department treat such assignments.</a:t>
            </a:r>
          </a:p>
          <a:p>
            <a:endParaRPr lang="en-US" baseline="0" dirty="0"/>
          </a:p>
          <a:p>
            <a:r>
              <a:rPr lang="en-US" baseline="0" dirty="0"/>
              <a:t>Whether an assignee U/s. 42 (not being a partner of the firm) would be entitled to the benefits U/s. 10 (2A) – When a person being a partner in the firm, his share in the profits of such firm.  Section 49 (2AAA) give recognition to such assignment.  It provides that rights of a partner referred to in Section 42 of the LLP Act.</a:t>
            </a:r>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pPr/>
              <a:t>11</a:t>
            </a:fld>
            <a:endParaRPr lang="en-US"/>
          </a:p>
        </p:txBody>
      </p:sp>
    </p:spTree>
    <p:extLst>
      <p:ext uri="{BB962C8B-B14F-4D97-AF65-F5344CB8AC3E}">
        <p14:creationId xmlns:p14="http://schemas.microsoft.com/office/powerpoint/2010/main" val="18231827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Assignment of right?</a:t>
            </a:r>
          </a:p>
          <a:p>
            <a:pPr marL="171450" indent="-171450">
              <a:buFont typeface="Arial" panose="020B0604020202020204" pitchFamily="34" charset="0"/>
              <a:buChar char="•"/>
            </a:pPr>
            <a:r>
              <a:rPr lang="en-US" dirty="0"/>
              <a:t>Whether Capital Asset – Yes</a:t>
            </a:r>
          </a:p>
          <a:p>
            <a:pPr marL="780943" lvl="1" indent="-171450">
              <a:buFont typeface="Arial" panose="020B0604020202020204" pitchFamily="34" charset="0"/>
              <a:buChar char="•"/>
            </a:pPr>
            <a:r>
              <a:rPr lang="en-US" dirty="0"/>
              <a:t>Section 2 (14) gives inclusive definition of Capital Asset and it says “property of any kind” – [Syndicate Bank 155 ITR 681 (Ker)] Right of</a:t>
            </a:r>
            <a:r>
              <a:rPr lang="en-US" baseline="0" dirty="0"/>
              <a:t> Partner to share of profits or to receive distribution is certainly a property.   Since by virtue of S 42, this right is alienable right, it is certainly has all the </a:t>
            </a:r>
            <a:r>
              <a:rPr lang="en-US" baseline="0" dirty="0" err="1"/>
              <a:t>characterstics</a:t>
            </a:r>
            <a:r>
              <a:rPr lang="en-US" baseline="0" dirty="0"/>
              <a:t> of a property.</a:t>
            </a:r>
          </a:p>
          <a:p>
            <a:pPr marL="780943" lvl="1" indent="-171450">
              <a:buFont typeface="Arial" panose="020B0604020202020204" pitchFamily="34" charset="0"/>
              <a:buChar char="•"/>
            </a:pPr>
            <a:r>
              <a:rPr lang="en-US" baseline="0" dirty="0"/>
              <a:t>Section 49 (2AAA) gives recognition of such right and provides for substitution of cost of acquisition.</a:t>
            </a:r>
            <a:endParaRPr lang="en-US" dirty="0"/>
          </a:p>
          <a:p>
            <a:pPr marL="171450" indent="-171450">
              <a:buFont typeface="Arial" panose="020B0604020202020204" pitchFamily="34" charset="0"/>
              <a:buChar char="•"/>
            </a:pPr>
            <a:r>
              <a:rPr lang="en-US" dirty="0"/>
              <a:t>Whether any cost of </a:t>
            </a:r>
            <a:r>
              <a:rPr lang="en-US" dirty="0" err="1"/>
              <a:t>acqusition</a:t>
            </a:r>
            <a:r>
              <a:rPr lang="en-US" dirty="0"/>
              <a:t> – It does have</a:t>
            </a:r>
            <a:r>
              <a:rPr lang="en-US" baseline="0" dirty="0"/>
              <a:t> cost of acquisition undoubtedly but however, determination of separate costs is not possible.  Machinery provision fails.  Section 50 D does not come to rescue.  </a:t>
            </a:r>
          </a:p>
          <a:p>
            <a:pPr marL="171450" indent="-171450">
              <a:buFont typeface="Arial" panose="020B0604020202020204" pitchFamily="34" charset="0"/>
              <a:buChar char="•"/>
            </a:pPr>
            <a:r>
              <a:rPr lang="en-US" baseline="0" dirty="0"/>
              <a:t> </a:t>
            </a:r>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pPr/>
              <a:t>12</a:t>
            </a:fld>
            <a:endParaRPr lang="en-US"/>
          </a:p>
        </p:txBody>
      </p:sp>
    </p:spTree>
    <p:extLst>
      <p:ext uri="{BB962C8B-B14F-4D97-AF65-F5344CB8AC3E}">
        <p14:creationId xmlns:p14="http://schemas.microsoft.com/office/powerpoint/2010/main" val="17168552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Dewas</a:t>
            </a:r>
            <a:r>
              <a:rPr lang="en-US" dirty="0"/>
              <a:t> Cine Corporation 68 ITR 240 (SC) / </a:t>
            </a:r>
            <a:r>
              <a:rPr lang="en-US" dirty="0" err="1"/>
              <a:t>Bankey</a:t>
            </a:r>
            <a:r>
              <a:rPr lang="en-US" dirty="0"/>
              <a:t> Lal Vaidya 79 ITR 594 (SC) / Malabar Fisheries 120 ITR 49 (SC)</a:t>
            </a:r>
          </a:p>
        </p:txBody>
      </p:sp>
      <p:sp>
        <p:nvSpPr>
          <p:cNvPr id="4" name="Slide Number Placeholder 3"/>
          <p:cNvSpPr>
            <a:spLocks noGrp="1"/>
          </p:cNvSpPr>
          <p:nvPr>
            <p:ph type="sldNum" sz="quarter" idx="10"/>
          </p:nvPr>
        </p:nvSpPr>
        <p:spPr/>
        <p:txBody>
          <a:bodyPr/>
          <a:lstStyle/>
          <a:p>
            <a:fld id="{B045B7DE-1198-4F2F-B574-CA8CAE341642}" type="slidenum">
              <a:rPr lang="en-US" smtClean="0"/>
              <a:pPr/>
              <a:t>13</a:t>
            </a:fld>
            <a:endParaRPr lang="en-US"/>
          </a:p>
        </p:txBody>
      </p:sp>
    </p:spTree>
    <p:extLst>
      <p:ext uri="{BB962C8B-B14F-4D97-AF65-F5344CB8AC3E}">
        <p14:creationId xmlns:p14="http://schemas.microsoft.com/office/powerpoint/2010/main" val="34941698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45B7DE-1198-4F2F-B574-CA8CAE341642}" type="slidenum">
              <a:rPr lang="en-US" smtClean="0"/>
              <a:pPr/>
              <a:t>14</a:t>
            </a:fld>
            <a:endParaRPr lang="en-US"/>
          </a:p>
        </p:txBody>
      </p:sp>
    </p:spTree>
    <p:extLst>
      <p:ext uri="{BB962C8B-B14F-4D97-AF65-F5344CB8AC3E}">
        <p14:creationId xmlns:p14="http://schemas.microsoft.com/office/powerpoint/2010/main" val="16528879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Issues like accelerated</a:t>
            </a:r>
            <a:r>
              <a:rPr lang="en-US" baseline="0" dirty="0"/>
              <a:t> depreciation U/s. 32, set of off losses, LTCG of STT Paid Shares, LTCG Gain of 1.4.1981 substitution cases etc. would not impact the AMT</a:t>
            </a:r>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pPr/>
              <a:t>15</a:t>
            </a:fld>
            <a:endParaRPr lang="en-US"/>
          </a:p>
        </p:txBody>
      </p:sp>
    </p:spTree>
    <p:extLst>
      <p:ext uri="{BB962C8B-B14F-4D97-AF65-F5344CB8AC3E}">
        <p14:creationId xmlns:p14="http://schemas.microsoft.com/office/powerpoint/2010/main" val="18373279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45B7DE-1198-4F2F-B574-CA8CAE341642}" type="slidenum">
              <a:rPr lang="en-US" smtClean="0"/>
              <a:pPr/>
              <a:t>16</a:t>
            </a:fld>
            <a:endParaRPr lang="en-US"/>
          </a:p>
        </p:txBody>
      </p:sp>
    </p:spTree>
    <p:extLst>
      <p:ext uri="{BB962C8B-B14F-4D97-AF65-F5344CB8AC3E}">
        <p14:creationId xmlns:p14="http://schemas.microsoft.com/office/powerpoint/2010/main" val="1446849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pPr/>
              <a:t>17</a:t>
            </a:fld>
            <a:endParaRPr lang="en-US"/>
          </a:p>
        </p:txBody>
      </p:sp>
    </p:spTree>
    <p:extLst>
      <p:ext uri="{BB962C8B-B14F-4D97-AF65-F5344CB8AC3E}">
        <p14:creationId xmlns:p14="http://schemas.microsoft.com/office/powerpoint/2010/main" val="20761196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Navnitlal</a:t>
            </a:r>
            <a:r>
              <a:rPr lang="en-US" dirty="0"/>
              <a:t> C. Jhaveri – Circulars are binding on the Department – No question of not being followed by the Department</a:t>
            </a:r>
          </a:p>
          <a:p>
            <a:endParaRPr lang="en-US" dirty="0"/>
          </a:p>
          <a:p>
            <a:r>
              <a:rPr lang="en-US" dirty="0"/>
              <a:t>Since there is a statutory vesting of the assets and</a:t>
            </a:r>
            <a:r>
              <a:rPr lang="en-US" baseline="0" dirty="0"/>
              <a:t> MAT / AMT being an asset (also like an advance tax) the credit thereof should be available.  The issues related to the </a:t>
            </a:r>
            <a:r>
              <a:rPr lang="en-US" baseline="0" dirty="0" err="1"/>
              <a:t>Authorised</a:t>
            </a:r>
            <a:r>
              <a:rPr lang="en-US" baseline="0" dirty="0"/>
              <a:t> Capital can be cited.</a:t>
            </a:r>
            <a:endParaRPr lang="en-US" dirty="0"/>
          </a:p>
          <a:p>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pPr/>
              <a:t>18</a:t>
            </a:fld>
            <a:endParaRPr lang="en-US"/>
          </a:p>
        </p:txBody>
      </p:sp>
    </p:spTree>
    <p:extLst>
      <p:ext uri="{BB962C8B-B14F-4D97-AF65-F5344CB8AC3E}">
        <p14:creationId xmlns:p14="http://schemas.microsoft.com/office/powerpoint/2010/main" val="9574072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45B7DE-1198-4F2F-B574-CA8CAE341642}" type="slidenum">
              <a:rPr lang="en-US" smtClean="0"/>
              <a:pPr/>
              <a:t>19</a:t>
            </a:fld>
            <a:endParaRPr lang="en-US"/>
          </a:p>
        </p:txBody>
      </p:sp>
    </p:spTree>
    <p:extLst>
      <p:ext uri="{BB962C8B-B14F-4D97-AF65-F5344CB8AC3E}">
        <p14:creationId xmlns:p14="http://schemas.microsoft.com/office/powerpoint/2010/main" val="3481028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LLP Advantages</a:t>
            </a:r>
            <a:r>
              <a:rPr lang="en-US" baseline="0" dirty="0"/>
              <a:t> :  	Limited Liability, Perpetual Succession, ability to hold assets</a:t>
            </a:r>
          </a:p>
          <a:p>
            <a:r>
              <a:rPr lang="en-US" baseline="0" dirty="0"/>
              <a:t>		Number of Partners</a:t>
            </a:r>
          </a:p>
          <a:p>
            <a:r>
              <a:rPr lang="en-US" baseline="0" dirty="0"/>
              <a:t>		Flexibility in operations – Governed by LLP Agreement</a:t>
            </a:r>
          </a:p>
          <a:p>
            <a:r>
              <a:rPr lang="en-US" baseline="0" dirty="0"/>
              <a:t>		Tax Treatment – No DDT / No MAT Initially – AMT Far more diluted</a:t>
            </a:r>
          </a:p>
          <a:p>
            <a:endParaRPr lang="en-US" baseline="0" dirty="0"/>
          </a:p>
          <a:p>
            <a:r>
              <a:rPr lang="en-US" baseline="0" dirty="0"/>
              <a:t>	FEMA / FDI – Initially no clarity, then FIPB, Now No FIPB Approval, subject to certain conditions</a:t>
            </a:r>
          </a:p>
          <a:p>
            <a:r>
              <a:rPr lang="en-US" baseline="0" dirty="0"/>
              <a:t>		NBFCs</a:t>
            </a:r>
          </a:p>
          <a:p>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pPr/>
              <a:t>2</a:t>
            </a:fld>
            <a:endParaRPr lang="en-US" dirty="0"/>
          </a:p>
        </p:txBody>
      </p:sp>
    </p:spTree>
    <p:extLst>
      <p:ext uri="{BB962C8B-B14F-4D97-AF65-F5344CB8AC3E}">
        <p14:creationId xmlns:p14="http://schemas.microsoft.com/office/powerpoint/2010/main" val="5732112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45B7DE-1198-4F2F-B574-CA8CAE341642}" type="slidenum">
              <a:rPr lang="en-US" smtClean="0"/>
              <a:pPr/>
              <a:t>20</a:t>
            </a:fld>
            <a:endParaRPr lang="en-US"/>
          </a:p>
        </p:txBody>
      </p:sp>
    </p:spTree>
    <p:extLst>
      <p:ext uri="{BB962C8B-B14F-4D97-AF65-F5344CB8AC3E}">
        <p14:creationId xmlns:p14="http://schemas.microsoft.com/office/powerpoint/2010/main" val="42429856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assets and liabilities</a:t>
            </a:r>
            <a:r>
              <a:rPr lang="en-US" baseline="0" dirty="0"/>
              <a:t> there is no concept of “relating to the business” applicable in 47 (xiii)</a:t>
            </a:r>
          </a:p>
          <a:p>
            <a:r>
              <a:rPr lang="en-US" baseline="0" dirty="0"/>
              <a:t>Disposal of assets prior to conversion</a:t>
            </a:r>
          </a:p>
          <a:p>
            <a:r>
              <a:rPr lang="en-US" baseline="0" dirty="0"/>
              <a:t>Change in shareholding pattern before conversion / Having LLP as the shareholder (with at least 51 %) / Having another company as a shareholder</a:t>
            </a:r>
          </a:p>
          <a:p>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pPr/>
              <a:t>21</a:t>
            </a:fld>
            <a:endParaRPr lang="en-US"/>
          </a:p>
        </p:txBody>
      </p:sp>
    </p:spTree>
    <p:extLst>
      <p:ext uri="{BB962C8B-B14F-4D97-AF65-F5344CB8AC3E}">
        <p14:creationId xmlns:p14="http://schemas.microsoft.com/office/powerpoint/2010/main" val="21163747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accent4">
                    <a:lumMod val="75000"/>
                  </a:schemeClr>
                </a:solidFill>
              </a:rPr>
              <a:t>PSR does not mean those holding more than 50 % earlier will continue to hold 50</a:t>
            </a:r>
            <a:r>
              <a:rPr lang="en-US" sz="1200" baseline="0" dirty="0">
                <a:solidFill>
                  <a:schemeClr val="accent4">
                    <a:lumMod val="75000"/>
                  </a:schemeClr>
                </a:solidFill>
              </a:rPr>
              <a:t> % or more subsequently.  If proposed new shareholder is introduced as shareholder immediately prior to the conversion.</a:t>
            </a:r>
            <a:endParaRPr lang="en-US" sz="1200" dirty="0">
              <a:solidFill>
                <a:schemeClr val="accent4">
                  <a:lumMod val="75000"/>
                </a:schemeClr>
              </a:solidFill>
            </a:endParaRPr>
          </a:p>
          <a:p>
            <a:endParaRPr lang="en-US" sz="1200" dirty="0">
              <a:solidFill>
                <a:schemeClr val="accent4">
                  <a:lumMod val="75000"/>
                </a:schemeClr>
              </a:solidFill>
            </a:endParaRPr>
          </a:p>
          <a:p>
            <a:r>
              <a:rPr lang="en-US" sz="1200" dirty="0">
                <a:solidFill>
                  <a:schemeClr val="accent4">
                    <a:lumMod val="75000"/>
                  </a:schemeClr>
                </a:solidFill>
              </a:rPr>
              <a:t>Turnover - CBDT Circular 1 dated 6.4.2011: Only amount that are taxable under PGBP are to be included. Hence, exempt income to be excluded</a:t>
            </a:r>
          </a:p>
          <a:p>
            <a:pPr marL="171450" indent="-171450">
              <a:buFont typeface="Arial" panose="020B0604020202020204" pitchFamily="34" charset="0"/>
              <a:buChar char="•"/>
            </a:pPr>
            <a:r>
              <a:rPr lang="en-US" sz="1200" dirty="0">
                <a:solidFill>
                  <a:schemeClr val="accent4">
                    <a:lumMod val="75000"/>
                  </a:schemeClr>
                </a:solidFill>
              </a:rPr>
              <a:t>Chennai Properties and Investment</a:t>
            </a:r>
            <a:r>
              <a:rPr lang="en-US" sz="1200" baseline="0" dirty="0">
                <a:solidFill>
                  <a:schemeClr val="accent4">
                    <a:lumMod val="75000"/>
                  </a:schemeClr>
                </a:solidFill>
              </a:rPr>
              <a:t> (Supreme Court) – Letting could be business and mere letting of the office could be assessed as business income</a:t>
            </a:r>
          </a:p>
          <a:p>
            <a:pPr marL="171450" indent="-171450">
              <a:buFont typeface="Arial" panose="020B0604020202020204" pitchFamily="34" charset="0"/>
              <a:buChar char="•"/>
            </a:pPr>
            <a:r>
              <a:rPr lang="en-US" sz="1200" baseline="0" dirty="0">
                <a:solidFill>
                  <a:schemeClr val="accent4">
                    <a:lumMod val="75000"/>
                  </a:schemeClr>
                </a:solidFill>
              </a:rPr>
              <a:t>East India Housing – 42 ITR 49 (SC) – Main Object was development and incidentally rental</a:t>
            </a:r>
          </a:p>
          <a:p>
            <a:pPr marL="171450" indent="-171450">
              <a:buFont typeface="Arial" panose="020B0604020202020204" pitchFamily="34" charset="0"/>
              <a:buChar char="•"/>
            </a:pPr>
            <a:r>
              <a:rPr lang="en-US" sz="1200" baseline="0" dirty="0">
                <a:solidFill>
                  <a:schemeClr val="accent4">
                    <a:lumMod val="75000"/>
                  </a:schemeClr>
                </a:solidFill>
              </a:rPr>
              <a:t>Sultan Bros [1964] 5 SCR 807 – Merely because the main object so mentions it cannot be business</a:t>
            </a:r>
          </a:p>
          <a:p>
            <a:pPr marL="171450" indent="-171450">
              <a:buFont typeface="Arial" panose="020B0604020202020204" pitchFamily="34" charset="0"/>
              <a:buChar char="•"/>
            </a:pPr>
            <a:r>
              <a:rPr lang="en-US" sz="1200" baseline="0" dirty="0" err="1">
                <a:solidFill>
                  <a:schemeClr val="accent4">
                    <a:lumMod val="75000"/>
                  </a:schemeClr>
                </a:solidFill>
              </a:rPr>
              <a:t>Karanpura</a:t>
            </a:r>
            <a:r>
              <a:rPr lang="en-US" sz="1200" baseline="0" dirty="0">
                <a:solidFill>
                  <a:schemeClr val="accent4">
                    <a:lumMod val="75000"/>
                  </a:schemeClr>
                </a:solidFill>
              </a:rPr>
              <a:t> Development – 44 ITR 362 (SC) – Coal Mines – Main object being Leasing and was carried out as trading activity</a:t>
            </a:r>
          </a:p>
          <a:p>
            <a:pPr marL="171450" indent="-171450">
              <a:buFont typeface="Arial" panose="020B0604020202020204" pitchFamily="34" charset="0"/>
              <a:buChar char="•"/>
            </a:pPr>
            <a:endParaRPr lang="en-US" sz="1200" baseline="0" dirty="0">
              <a:solidFill>
                <a:schemeClr val="accent4">
                  <a:lumMod val="75000"/>
                </a:schemeClr>
              </a:solidFill>
            </a:endParaRPr>
          </a:p>
          <a:p>
            <a:pPr marL="0" indent="0">
              <a:buFont typeface="Arial" panose="020B0604020202020204" pitchFamily="34" charset="0"/>
              <a:buNone/>
            </a:pPr>
            <a:r>
              <a:rPr lang="en-US" sz="1200" baseline="0" dirty="0">
                <a:solidFill>
                  <a:schemeClr val="accent4">
                    <a:lumMod val="75000"/>
                  </a:schemeClr>
                </a:solidFill>
              </a:rPr>
              <a:t>Accumulated Profits – 2 (22) (e) – Explanation 2</a:t>
            </a:r>
          </a:p>
          <a:p>
            <a:pPr marL="0" indent="0">
              <a:buFont typeface="Arial" panose="020B0604020202020204" pitchFamily="34" charset="0"/>
              <a:buNone/>
            </a:pPr>
            <a:r>
              <a:rPr lang="en-US" sz="1200" baseline="0" dirty="0">
                <a:solidFill>
                  <a:schemeClr val="accent4">
                    <a:lumMod val="75000"/>
                  </a:schemeClr>
                </a:solidFill>
              </a:rPr>
              <a:t>It does not use the term – Whether </a:t>
            </a:r>
            <a:r>
              <a:rPr lang="en-US" sz="1200" baseline="0" dirty="0" err="1">
                <a:solidFill>
                  <a:schemeClr val="accent4">
                    <a:lumMod val="75000"/>
                  </a:schemeClr>
                </a:solidFill>
              </a:rPr>
              <a:t>capitalised</a:t>
            </a:r>
            <a:r>
              <a:rPr lang="en-US" sz="1200" baseline="0" dirty="0">
                <a:solidFill>
                  <a:schemeClr val="accent4">
                    <a:lumMod val="75000"/>
                  </a:schemeClr>
                </a:solidFill>
              </a:rPr>
              <a:t> or not</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pPr/>
              <a:t>22</a:t>
            </a:fld>
            <a:endParaRPr lang="en-US"/>
          </a:p>
        </p:txBody>
      </p:sp>
    </p:spTree>
    <p:extLst>
      <p:ext uri="{BB962C8B-B14F-4D97-AF65-F5344CB8AC3E}">
        <p14:creationId xmlns:p14="http://schemas.microsoft.com/office/powerpoint/2010/main" val="20382602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Depreciation in any case is available for unlimited period</a:t>
            </a:r>
          </a:p>
          <a:p>
            <a:r>
              <a:rPr lang="en-US" dirty="0"/>
              <a:t>Depreciation in any case decision in case of Hindustan Petroleum</a:t>
            </a:r>
            <a:r>
              <a:rPr lang="en-US" baseline="0" dirty="0"/>
              <a:t> Company 187 ITR 1 (Bom) on “WDV” – Depreciation actually allowed</a:t>
            </a:r>
          </a:p>
          <a:p>
            <a:r>
              <a:rPr lang="en-US" baseline="0" dirty="0"/>
              <a:t>Other Provisions:</a:t>
            </a:r>
          </a:p>
          <a:p>
            <a:pPr marL="171450" indent="-171450">
              <a:buFont typeface="Arial" panose="020B0604020202020204" pitchFamily="34" charset="0"/>
              <a:buChar char="•"/>
            </a:pPr>
            <a:r>
              <a:rPr lang="en-US" baseline="0" dirty="0"/>
              <a:t>Aggregate Depreciation of LLP and Company shall not exceed depreciation allowable had no conversion taken place 5</a:t>
            </a:r>
            <a:r>
              <a:rPr lang="en-US" baseline="30000" dirty="0"/>
              <a:t>th</a:t>
            </a:r>
            <a:r>
              <a:rPr lang="en-US" baseline="0" dirty="0"/>
              <a:t> Proviso to S 32</a:t>
            </a:r>
          </a:p>
          <a:p>
            <a:pPr marL="171450" indent="-171450">
              <a:buFont typeface="Arial" panose="020B0604020202020204" pitchFamily="34" charset="0"/>
              <a:buChar char="•"/>
            </a:pPr>
            <a:r>
              <a:rPr lang="en-US" baseline="0" dirty="0"/>
              <a:t>32 AD – 5 years from installation condition will migrate</a:t>
            </a:r>
          </a:p>
          <a:p>
            <a:pPr marL="171450" indent="-171450">
              <a:buFont typeface="Arial" panose="020B0604020202020204" pitchFamily="34" charset="0"/>
              <a:buChar char="•"/>
            </a:pPr>
            <a:r>
              <a:rPr lang="en-US" baseline="0" dirty="0"/>
              <a:t>35DDA (4) – VRS </a:t>
            </a:r>
            <a:r>
              <a:rPr lang="en-US" baseline="0" dirty="0" err="1"/>
              <a:t>amortisation</a:t>
            </a:r>
            <a:r>
              <a:rPr lang="en-US" baseline="0" dirty="0"/>
              <a:t> period would apply for balance period</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aseline="0" dirty="0"/>
              <a:t>49 (2AAA) – Cost of acquisition of share will be cost of acquisition of shares</a:t>
            </a:r>
          </a:p>
          <a:p>
            <a:pPr marL="0" indent="0">
              <a:buFont typeface="Arial" panose="020B0604020202020204" pitchFamily="34" charset="0"/>
              <a:buNone/>
            </a:pPr>
            <a:r>
              <a:rPr lang="en-US" baseline="0" dirty="0"/>
              <a:t>If conditions are violated – Proviso Section 72 A (6) – Conversion from Firm to Company – Loss / Depreciation allowed to be set off will be treated as income of the Company of the year in which the condition is violated</a:t>
            </a:r>
          </a:p>
          <a:p>
            <a:pPr marL="0" indent="0">
              <a:buFont typeface="Arial" panose="020B0604020202020204" pitchFamily="34" charset="0"/>
              <a:buNone/>
            </a:pPr>
            <a:r>
              <a:rPr lang="en-US" baseline="0" dirty="0"/>
              <a:t>Similarly 72 A(6A) – Income of the LLP in the year of violation</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pPr/>
              <a:t>23</a:t>
            </a:fld>
            <a:endParaRPr lang="en-US"/>
          </a:p>
        </p:txBody>
      </p:sp>
    </p:spTree>
    <p:extLst>
      <p:ext uri="{BB962C8B-B14F-4D97-AF65-F5344CB8AC3E}">
        <p14:creationId xmlns:p14="http://schemas.microsoft.com/office/powerpoint/2010/main" val="6538928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 50 D – Where consideration accruing</a:t>
            </a:r>
            <a:r>
              <a:rPr lang="en-US" baseline="0" dirty="0"/>
              <a:t> or received as a result of transfer cannot be ascertained or is not ascertainable then FMV</a:t>
            </a:r>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pPr/>
              <a:t>24</a:t>
            </a:fld>
            <a:endParaRPr lang="en-US"/>
          </a:p>
        </p:txBody>
      </p:sp>
    </p:spTree>
    <p:extLst>
      <p:ext uri="{BB962C8B-B14F-4D97-AF65-F5344CB8AC3E}">
        <p14:creationId xmlns:p14="http://schemas.microsoft.com/office/powerpoint/2010/main" val="19729508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45B7DE-1198-4F2F-B574-CA8CAE341642}" type="slidenum">
              <a:rPr lang="en-US" smtClean="0"/>
              <a:pPr/>
              <a:t>25</a:t>
            </a:fld>
            <a:endParaRPr lang="en-US"/>
          </a:p>
        </p:txBody>
      </p:sp>
    </p:spTree>
    <p:extLst>
      <p:ext uri="{BB962C8B-B14F-4D97-AF65-F5344CB8AC3E}">
        <p14:creationId xmlns:p14="http://schemas.microsoft.com/office/powerpoint/2010/main" val="15530482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45B7DE-1198-4F2F-B574-CA8CAE341642}" type="slidenum">
              <a:rPr lang="en-US" smtClean="0"/>
              <a:pPr/>
              <a:t>26</a:t>
            </a:fld>
            <a:endParaRPr lang="en-US"/>
          </a:p>
        </p:txBody>
      </p:sp>
    </p:spTree>
    <p:extLst>
      <p:ext uri="{BB962C8B-B14F-4D97-AF65-F5344CB8AC3E}">
        <p14:creationId xmlns:p14="http://schemas.microsoft.com/office/powerpoint/2010/main" val="22652808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45B7DE-1198-4F2F-B574-CA8CAE341642}" type="slidenum">
              <a:rPr lang="en-US" smtClean="0"/>
              <a:pPr/>
              <a:t>27</a:t>
            </a:fld>
            <a:endParaRPr lang="en-US"/>
          </a:p>
        </p:txBody>
      </p:sp>
    </p:spTree>
    <p:extLst>
      <p:ext uri="{BB962C8B-B14F-4D97-AF65-F5344CB8AC3E}">
        <p14:creationId xmlns:p14="http://schemas.microsoft.com/office/powerpoint/2010/main" val="3663324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45B7DE-1198-4F2F-B574-CA8CAE341642}" type="slidenum">
              <a:rPr lang="en-US" smtClean="0"/>
              <a:pPr/>
              <a:t>28</a:t>
            </a:fld>
            <a:endParaRPr lang="en-US"/>
          </a:p>
        </p:txBody>
      </p:sp>
    </p:spTree>
    <p:extLst>
      <p:ext uri="{BB962C8B-B14F-4D97-AF65-F5344CB8AC3E}">
        <p14:creationId xmlns:p14="http://schemas.microsoft.com/office/powerpoint/2010/main" val="8895777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2(17) “company means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i</a:t>
            </a:r>
            <a:r>
              <a:rPr lang="en-US" sz="1200" b="0" i="0" u="none" strike="noStrike" kern="1200" baseline="0" dirty="0">
                <a:solidFill>
                  <a:schemeClr val="tx1"/>
                </a:solidFill>
                <a:latin typeface="+mn-lt"/>
                <a:ea typeface="+mn-ea"/>
                <a:cs typeface="+mn-cs"/>
              </a:rPr>
              <a:t>) any Indian company, or</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(ii) any body corporate incorporated by or under the laws of</a:t>
            </a:r>
          </a:p>
          <a:p>
            <a:r>
              <a:rPr lang="en-US" sz="1200" b="0" i="0" u="none" strike="noStrike" kern="1200" baseline="0" dirty="0">
                <a:solidFill>
                  <a:schemeClr val="tx1"/>
                </a:solidFill>
                <a:latin typeface="+mn-lt"/>
                <a:ea typeface="+mn-ea"/>
                <a:cs typeface="+mn-cs"/>
              </a:rPr>
              <a:t>a country outside India </a:t>
            </a:r>
            <a:r>
              <a:rPr lang="en-US" sz="1200" b="0" i="1" u="none" strike="noStrike" kern="1200" baseline="0" dirty="0">
                <a:solidFill>
                  <a:schemeClr val="tx1"/>
                </a:solidFill>
                <a:latin typeface="+mn-lt"/>
                <a:ea typeface="+mn-ea"/>
                <a:cs typeface="+mn-cs"/>
              </a:rPr>
              <a:t>or</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Indo US Treaty - </a:t>
            </a:r>
            <a:r>
              <a:rPr lang="en-US" sz="1200" b="0" i="0" kern="1200" dirty="0">
                <a:solidFill>
                  <a:schemeClr val="tx1"/>
                </a:solidFill>
                <a:effectLst/>
                <a:latin typeface="+mn-lt"/>
                <a:ea typeface="+mn-ea"/>
                <a:cs typeface="+mn-cs"/>
              </a:rPr>
              <a:t>in the case of income derived or paid by a partnership, estate, or trust, this term applies only to the extent that the income derived by such partnership, estate, or trust is subject to tax in that State as the income of a resident, either in its hands or in the hands of its partners or beneficiaries.</a:t>
            </a:r>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B045B7DE-1198-4F2F-B574-CA8CAE341642}" type="slidenum">
              <a:rPr lang="en-US" smtClean="0"/>
              <a:pPr/>
              <a:t>29</a:t>
            </a:fld>
            <a:endParaRPr lang="en-US"/>
          </a:p>
        </p:txBody>
      </p:sp>
    </p:spTree>
    <p:extLst>
      <p:ext uri="{BB962C8B-B14F-4D97-AF65-F5344CB8AC3E}">
        <p14:creationId xmlns:p14="http://schemas.microsoft.com/office/powerpoint/2010/main" val="3602835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dirty="0"/>
              <a:t>Firm is not a separate legal entity apart from its partners</a:t>
            </a:r>
            <a:r>
              <a:rPr lang="en-US" sz="1050" baseline="0" dirty="0"/>
              <a:t> – Malabar Fisheries 120 ITR 49 (SC)</a:t>
            </a:r>
            <a:endParaRPr lang="en-US" sz="1050" dirty="0"/>
          </a:p>
          <a:p>
            <a:r>
              <a:rPr lang="en-US" sz="900" b="0" i="0" kern="1200" dirty="0">
                <a:solidFill>
                  <a:schemeClr val="tx1"/>
                </a:solidFill>
                <a:effectLst/>
                <a:latin typeface="+mn-lt"/>
                <a:ea typeface="+mn-ea"/>
                <a:cs typeface="+mn-cs"/>
              </a:rPr>
              <a:t>Section 4, defined partnership as “the relation between persons who have agreed to share the profits of business carried on by all or any of them acting for all”</a:t>
            </a:r>
          </a:p>
          <a:p>
            <a:r>
              <a:rPr lang="en-US" sz="1050" dirty="0"/>
              <a:t>Section 18 of the Indian Partnership Act, 1932 provide that a Partner</a:t>
            </a:r>
            <a:r>
              <a:rPr lang="en-US" sz="1050" baseline="0" dirty="0"/>
              <a:t> is an agent of the Firm,  Accordingly, the firm is liable for the Act of the Partner and so are other partners.  </a:t>
            </a:r>
          </a:p>
          <a:p>
            <a:r>
              <a:rPr lang="en-US" sz="1050" baseline="0" dirty="0"/>
              <a:t>Section 19 of the IPA, 1932 provide for implied authority of the Partner</a:t>
            </a:r>
          </a:p>
          <a:p>
            <a:r>
              <a:rPr lang="en-US" sz="1050" baseline="0" dirty="0"/>
              <a:t>Section 27 of the LLP Act provide that the LLP shall not be liable for the Acts of the Partners for which he has no authority to Act.  Authority to Act comes from the LLP Agreement.  LLP Agreement is a public document.</a:t>
            </a:r>
          </a:p>
          <a:p>
            <a:endParaRPr lang="en-US" sz="1050" baseline="0" dirty="0"/>
          </a:p>
          <a:p>
            <a:r>
              <a:rPr lang="en-US" sz="1050" baseline="0" dirty="0"/>
              <a:t>Section 10 of the CA 1956 and Section 464 of the Companies Act provide that no partnership in excess of such number of persons as may be specified can be formed otherwise than as is permitted under the law for time being in force.</a:t>
            </a:r>
            <a:endParaRPr lang="en-US" sz="1050" dirty="0"/>
          </a:p>
        </p:txBody>
      </p:sp>
      <p:sp>
        <p:nvSpPr>
          <p:cNvPr id="4" name="Slide Number Placeholder 3"/>
          <p:cNvSpPr>
            <a:spLocks noGrp="1"/>
          </p:cNvSpPr>
          <p:nvPr>
            <p:ph type="sldNum" sz="quarter" idx="10"/>
          </p:nvPr>
        </p:nvSpPr>
        <p:spPr/>
        <p:txBody>
          <a:bodyPr/>
          <a:lstStyle/>
          <a:p>
            <a:fld id="{B045B7DE-1198-4F2F-B574-CA8CAE341642}" type="slidenum">
              <a:rPr lang="en-US" smtClean="0"/>
              <a:pPr/>
              <a:t>3</a:t>
            </a:fld>
            <a:endParaRPr lang="en-US"/>
          </a:p>
        </p:txBody>
      </p:sp>
    </p:spTree>
    <p:extLst>
      <p:ext uri="{BB962C8B-B14F-4D97-AF65-F5344CB8AC3E}">
        <p14:creationId xmlns:p14="http://schemas.microsoft.com/office/powerpoint/2010/main" val="8138040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45B7DE-1198-4F2F-B574-CA8CAE341642}" type="slidenum">
              <a:rPr lang="en-US" smtClean="0"/>
              <a:pPr/>
              <a:t>30</a:t>
            </a:fld>
            <a:endParaRPr lang="en-US"/>
          </a:p>
        </p:txBody>
      </p:sp>
    </p:spTree>
    <p:extLst>
      <p:ext uri="{BB962C8B-B14F-4D97-AF65-F5344CB8AC3E}">
        <p14:creationId xmlns:p14="http://schemas.microsoft.com/office/powerpoint/2010/main" val="29087990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Notification No. 10/2014 Prior to its substitution, sub-paragraph (</a:t>
            </a:r>
            <a:r>
              <a:rPr lang="en-US" sz="1200" b="0" i="1" kern="1200" dirty="0">
                <a:solidFill>
                  <a:schemeClr val="tx1"/>
                </a:solidFill>
                <a:effectLst/>
                <a:latin typeface="+mn-lt"/>
                <a:ea typeface="+mn-ea"/>
                <a:cs typeface="+mn-cs"/>
              </a:rPr>
              <a:t>f</a:t>
            </a:r>
            <a:r>
              <a:rPr lang="en-US" sz="1200" b="0" i="0" kern="1200" dirty="0">
                <a:solidFill>
                  <a:schemeClr val="tx1"/>
                </a:solidFill>
                <a:effectLst/>
                <a:latin typeface="+mn-lt"/>
                <a:ea typeface="+mn-ea"/>
                <a:cs typeface="+mn-cs"/>
              </a:rPr>
              <a:t>) read as under :</a:t>
            </a:r>
          </a:p>
          <a:p>
            <a:r>
              <a:rPr lang="en-US" sz="1200" b="0" i="0" kern="1200" dirty="0">
                <a:solidFill>
                  <a:schemeClr val="tx1"/>
                </a:solidFill>
                <a:effectLst/>
                <a:latin typeface="+mn-lt"/>
                <a:ea typeface="+mn-ea"/>
                <a:cs typeface="+mn-cs"/>
              </a:rPr>
              <a:t>'(</a:t>
            </a:r>
            <a:r>
              <a:rPr lang="en-US" sz="1200" b="0" i="1" kern="1200" dirty="0">
                <a:solidFill>
                  <a:schemeClr val="tx1"/>
                </a:solidFill>
                <a:effectLst/>
                <a:latin typeface="+mn-lt"/>
                <a:ea typeface="+mn-ea"/>
                <a:cs typeface="+mn-cs"/>
              </a:rPr>
              <a:t>f</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 </a:t>
            </a:r>
          </a:p>
          <a:p>
            <a:r>
              <a:rPr lang="en-US" sz="1200" b="0" i="0" kern="1200" dirty="0">
                <a:solidFill>
                  <a:schemeClr val="tx1"/>
                </a:solidFill>
                <a:effectLst/>
                <a:latin typeface="+mn-lt"/>
                <a:ea typeface="+mn-ea"/>
                <a:cs typeface="+mn-cs"/>
              </a:rPr>
              <a:t>the term "person" includes an individual, a company and any other entity which is treated as a taxable unit under the taxation laws in force in the respective Contracting States, but, subject to paragraph 2 of this Article, does not include a partnership;‘</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 Notification No. 10/2014 Prior to its omission, said paragraph read as under :</a:t>
            </a:r>
          </a:p>
          <a:p>
            <a:r>
              <a:rPr lang="en-US" sz="1200" b="0" i="1" kern="1200" dirty="0">
                <a:solidFill>
                  <a:schemeClr val="tx1"/>
                </a:solidFill>
                <a:effectLst/>
                <a:latin typeface="+mn-lt"/>
                <a:ea typeface="+mn-ea"/>
                <a:cs typeface="+mn-cs"/>
              </a:rPr>
              <a:t>"2.</a:t>
            </a:r>
            <a:r>
              <a:rPr lang="en-US" sz="1200" b="0" i="0" kern="1200" dirty="0">
                <a:solidFill>
                  <a:schemeClr val="tx1"/>
                </a:solidFill>
                <a:effectLst/>
                <a:latin typeface="+mn-lt"/>
                <a:ea typeface="+mn-ea"/>
                <a:cs typeface="+mn-cs"/>
              </a:rPr>
              <a:t> A partnership which is treated as a taxable unit under the Income-tax Act, 1961 (43 of 1961) of India shall be treated as a person for the purposes of this Convention."</a:t>
            </a:r>
          </a:p>
          <a:p>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pPr/>
              <a:t>31</a:t>
            </a:fld>
            <a:endParaRPr lang="en-US"/>
          </a:p>
        </p:txBody>
      </p:sp>
    </p:spTree>
    <p:extLst>
      <p:ext uri="{BB962C8B-B14F-4D97-AF65-F5344CB8AC3E}">
        <p14:creationId xmlns:p14="http://schemas.microsoft.com/office/powerpoint/2010/main" val="16432966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45B7DE-1198-4F2F-B574-CA8CAE341642}" type="slidenum">
              <a:rPr lang="en-US" smtClean="0"/>
              <a:pPr/>
              <a:t>32</a:t>
            </a:fld>
            <a:endParaRPr lang="en-US"/>
          </a:p>
        </p:txBody>
      </p:sp>
    </p:spTree>
    <p:extLst>
      <p:ext uri="{BB962C8B-B14F-4D97-AF65-F5344CB8AC3E}">
        <p14:creationId xmlns:p14="http://schemas.microsoft.com/office/powerpoint/2010/main" val="12426816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B045B7DE-1198-4F2F-B574-CA8CAE341642}" type="slidenum">
              <a:rPr lang="en-IN" smtClean="0"/>
              <a:pPr/>
              <a:t>33</a:t>
            </a:fld>
            <a:endParaRPr lang="en-IN"/>
          </a:p>
        </p:txBody>
      </p:sp>
    </p:spTree>
    <p:extLst>
      <p:ext uri="{BB962C8B-B14F-4D97-AF65-F5344CB8AC3E}">
        <p14:creationId xmlns:p14="http://schemas.microsoft.com/office/powerpoint/2010/main" val="1005801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AMT</a:t>
            </a:r>
            <a:r>
              <a:rPr lang="en-US" baseline="0" dirty="0"/>
              <a:t> – Principal issues not affected – Exempt income other than 10AA (LTCG on Asset / 54 EC type cases, 1.4.1981 substitution cases)</a:t>
            </a:r>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pPr/>
              <a:t>4</a:t>
            </a:fld>
            <a:endParaRPr lang="en-US"/>
          </a:p>
        </p:txBody>
      </p:sp>
    </p:spTree>
    <p:extLst>
      <p:ext uri="{BB962C8B-B14F-4D97-AF65-F5344CB8AC3E}">
        <p14:creationId xmlns:p14="http://schemas.microsoft.com/office/powerpoint/2010/main" val="41580421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Certified Copy defined to be certified by “all the partners” </a:t>
            </a:r>
          </a:p>
          <a:p>
            <a:endParaRPr lang="en-US" dirty="0"/>
          </a:p>
          <a:p>
            <a:r>
              <a:rPr lang="en-US" dirty="0"/>
              <a:t>Original provision of Section 185 provided that the firm will be assessed as AOP.</a:t>
            </a:r>
          </a:p>
          <a:p>
            <a:endParaRPr lang="en-US" dirty="0"/>
          </a:p>
          <a:p>
            <a:r>
              <a:rPr lang="en-US" dirty="0"/>
              <a:t>167 C is similar</a:t>
            </a:r>
            <a:r>
              <a:rPr lang="en-US" baseline="0" dirty="0"/>
              <a:t> to Section 179 (including the title wrongly mentioned “in liquidation”) applicable to the Private Companies.  </a:t>
            </a:r>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pPr/>
              <a:t>5</a:t>
            </a:fld>
            <a:endParaRPr lang="en-US"/>
          </a:p>
        </p:txBody>
      </p:sp>
    </p:spTree>
    <p:extLst>
      <p:ext uri="{BB962C8B-B14F-4D97-AF65-F5344CB8AC3E}">
        <p14:creationId xmlns:p14="http://schemas.microsoft.com/office/powerpoint/2010/main" val="7064896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Property of the firm includes the property originally brought into the stock of the firm, or acquired by purchase or otherwise by or for the firm, or for the purposes, and in the course of business of the firm and include also the goodwill</a:t>
            </a:r>
            <a:r>
              <a:rPr lang="en-US" baseline="0" dirty="0"/>
              <a:t> of the firm. </a:t>
            </a:r>
          </a:p>
          <a:p>
            <a:endParaRPr lang="en-US" baseline="0" dirty="0"/>
          </a:p>
          <a:p>
            <a:r>
              <a:rPr lang="en-US" baseline="0" dirty="0"/>
              <a:t>No registration required in view of Section 14 Amber Corporation 127 ITR 29 / 95 </a:t>
            </a:r>
            <a:r>
              <a:rPr lang="en-US" baseline="0" dirty="0" err="1"/>
              <a:t>itr</a:t>
            </a:r>
            <a:r>
              <a:rPr lang="en-US" baseline="0" dirty="0"/>
              <a:t> 178 (Raj) / AIR 1963 Pat 221</a:t>
            </a:r>
          </a:p>
          <a:p>
            <a:endParaRPr lang="en-US" baseline="0" dirty="0"/>
          </a:p>
          <a:p>
            <a:r>
              <a:rPr lang="en-US" baseline="0" dirty="0"/>
              <a:t>No such provision in the LLP Act.  Specific provision therefore necessary</a:t>
            </a:r>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pPr/>
              <a:t>6</a:t>
            </a:fld>
            <a:endParaRPr lang="en-US"/>
          </a:p>
        </p:txBody>
      </p:sp>
    </p:spTree>
    <p:extLst>
      <p:ext uri="{BB962C8B-B14F-4D97-AF65-F5344CB8AC3E}">
        <p14:creationId xmlns:p14="http://schemas.microsoft.com/office/powerpoint/2010/main" val="450481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Signing</a:t>
            </a:r>
            <a:r>
              <a:rPr lang="en-US" baseline="0" dirty="0"/>
              <a:t> Amount (by way of credit)</a:t>
            </a:r>
          </a:p>
          <a:p>
            <a:pPr marL="171450" indent="-171450">
              <a:buFont typeface="Arial" panose="020B0604020202020204" pitchFamily="34" charset="0"/>
              <a:buChar char="•"/>
            </a:pPr>
            <a:r>
              <a:rPr lang="en-US" baseline="0" dirty="0"/>
              <a:t>Not a capital asset and therefore not chargeable to tax by virtue of Section 45 (3)</a:t>
            </a:r>
          </a:p>
          <a:p>
            <a:pPr marL="171450" indent="-171450">
              <a:buFont typeface="Arial" panose="020B0604020202020204" pitchFamily="34" charset="0"/>
              <a:buChar char="•"/>
            </a:pPr>
            <a:r>
              <a:rPr lang="en-US" baseline="0" dirty="0" err="1"/>
              <a:t>Kartikeya</a:t>
            </a:r>
            <a:r>
              <a:rPr lang="en-US" baseline="0" dirty="0"/>
              <a:t> Sarabhai decision already provides that amount credited to capital account cannot be considered as “Consideration”</a:t>
            </a:r>
          </a:p>
          <a:p>
            <a:pPr marL="171450" indent="-171450">
              <a:buFont typeface="Arial" panose="020B0604020202020204" pitchFamily="34" charset="0"/>
              <a:buChar char="•"/>
            </a:pPr>
            <a:r>
              <a:rPr lang="en-US" baseline="0" dirty="0"/>
              <a:t>Section 17 (2) (vi) applicable to Sweat Equity or ESOP does not apply to this</a:t>
            </a:r>
          </a:p>
          <a:p>
            <a:pPr marL="171450" indent="-171450">
              <a:buFont typeface="Arial" panose="020B0604020202020204" pitchFamily="34" charset="0"/>
              <a:buChar char="•"/>
            </a:pPr>
            <a:r>
              <a:rPr lang="en-US" baseline="0" dirty="0"/>
              <a:t>Section 17 (3)(iii) – dealing with joining bonus or golden hand shake payment does not cover</a:t>
            </a:r>
          </a:p>
          <a:p>
            <a:pPr marL="171450" indent="-171450">
              <a:buFont typeface="Arial" panose="020B0604020202020204" pitchFamily="34" charset="0"/>
              <a:buChar char="•"/>
            </a:pPr>
            <a:r>
              <a:rPr lang="en-US" baseline="0" dirty="0"/>
              <a:t>Section 28 (</a:t>
            </a:r>
            <a:r>
              <a:rPr lang="en-US" baseline="0" dirty="0" err="1"/>
              <a:t>i</a:t>
            </a:r>
            <a:r>
              <a:rPr lang="en-US" baseline="0" dirty="0"/>
              <a:t>) or Section 28 (</a:t>
            </a:r>
            <a:r>
              <a:rPr lang="en-US" baseline="0" dirty="0" err="1"/>
              <a:t>va</a:t>
            </a:r>
            <a:r>
              <a:rPr lang="en-US" baseline="0" dirty="0"/>
              <a:t>) [Not carrying on any business or profession – Non-Compete]</a:t>
            </a:r>
            <a:endParaRPr lang="en-US" dirty="0"/>
          </a:p>
          <a:p>
            <a:endParaRPr lang="en-US" dirty="0"/>
          </a:p>
          <a:p>
            <a:endParaRPr lang="en-US" dirty="0"/>
          </a:p>
          <a:p>
            <a:r>
              <a:rPr lang="en-US" dirty="0"/>
              <a:t>56</a:t>
            </a:r>
            <a:r>
              <a:rPr lang="en-US" baseline="0" dirty="0"/>
              <a:t> (2) (</a:t>
            </a:r>
            <a:r>
              <a:rPr lang="en-US" baseline="0" dirty="0" err="1"/>
              <a:t>viia</a:t>
            </a:r>
            <a:r>
              <a:rPr lang="en-US" baseline="0" dirty="0"/>
              <a:t>) – and S. 32 (2) of LLP Act </a:t>
            </a:r>
            <a:r>
              <a:rPr lang="en-US" baseline="0" dirty="0" err="1"/>
              <a:t>r.w.</a:t>
            </a:r>
            <a:r>
              <a:rPr lang="en-US" baseline="0" dirty="0"/>
              <a:t> Rule 23 (2)</a:t>
            </a:r>
            <a:endParaRPr lang="en-US" dirty="0"/>
          </a:p>
          <a:p>
            <a:r>
              <a:rPr lang="en-US" dirty="0"/>
              <a:t>Can a person be made liable for paying additional taxes,</a:t>
            </a:r>
            <a:r>
              <a:rPr lang="en-US" baseline="0" dirty="0"/>
              <a:t> if he is compelled by law to do so.</a:t>
            </a:r>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pPr/>
              <a:t>7</a:t>
            </a:fld>
            <a:endParaRPr lang="en-US"/>
          </a:p>
        </p:txBody>
      </p:sp>
    </p:spTree>
    <p:extLst>
      <p:ext uri="{BB962C8B-B14F-4D97-AF65-F5344CB8AC3E}">
        <p14:creationId xmlns:p14="http://schemas.microsoft.com/office/powerpoint/2010/main" val="17518891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Karta – </a:t>
            </a:r>
            <a:r>
              <a:rPr lang="en-US" dirty="0" err="1"/>
              <a:t>Rasiklal</a:t>
            </a:r>
            <a:r>
              <a:rPr lang="en-US" dirty="0"/>
              <a:t> &amp; Co. [229 ITR 458 (SC)] decision – Karta is always in his own right vis a vis a partnership.</a:t>
            </a:r>
            <a:r>
              <a:rPr lang="en-US" baseline="0" dirty="0"/>
              <a:t>  Validity of circular therefore is to be examined.</a:t>
            </a:r>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pPr/>
              <a:t>8</a:t>
            </a:fld>
            <a:endParaRPr lang="en-US"/>
          </a:p>
        </p:txBody>
      </p:sp>
    </p:spTree>
    <p:extLst>
      <p:ext uri="{BB962C8B-B14F-4D97-AF65-F5344CB8AC3E}">
        <p14:creationId xmlns:p14="http://schemas.microsoft.com/office/powerpoint/2010/main" val="2717323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DP not being a partner but merely a nominee of a company – Section 40 (b) – actively involved in the conduct</a:t>
            </a:r>
            <a:r>
              <a:rPr lang="en-US" baseline="0" dirty="0"/>
              <a:t> of affairs of the firm</a:t>
            </a:r>
            <a:endParaRPr lang="en-US" dirty="0"/>
          </a:p>
        </p:txBody>
      </p:sp>
      <p:sp>
        <p:nvSpPr>
          <p:cNvPr id="4" name="Slide Number Placeholder 3"/>
          <p:cNvSpPr>
            <a:spLocks noGrp="1"/>
          </p:cNvSpPr>
          <p:nvPr>
            <p:ph type="sldNum" sz="quarter" idx="10"/>
          </p:nvPr>
        </p:nvSpPr>
        <p:spPr/>
        <p:txBody>
          <a:bodyPr/>
          <a:lstStyle/>
          <a:p>
            <a:fld id="{B045B7DE-1198-4F2F-B574-CA8CAE341642}" type="slidenum">
              <a:rPr lang="en-US" smtClean="0"/>
              <a:pPr/>
              <a:t>9</a:t>
            </a:fld>
            <a:endParaRPr lang="en-US"/>
          </a:p>
        </p:txBody>
      </p:sp>
    </p:spTree>
    <p:extLst>
      <p:ext uri="{BB962C8B-B14F-4D97-AF65-F5344CB8AC3E}">
        <p14:creationId xmlns:p14="http://schemas.microsoft.com/office/powerpoint/2010/main" val="34519682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99211" y="1447800"/>
            <a:ext cx="7429500" cy="1676400"/>
          </a:xfrm>
        </p:spPr>
        <p:txBody>
          <a:bodyPr>
            <a:noAutofit/>
          </a:bodyPr>
          <a:lstStyle>
            <a:lvl1pPr>
              <a:lnSpc>
                <a:spcPct val="80000"/>
              </a:lnSpc>
              <a:defRPr sz="4800" b="1"/>
            </a:lvl1pPr>
          </a:lstStyle>
          <a:p>
            <a:r>
              <a:rPr lang="en-US" dirty="0"/>
              <a:t>Click to edit Master title style</a:t>
            </a:r>
            <a:endParaRPr dirty="0"/>
          </a:p>
        </p:txBody>
      </p:sp>
      <p:sp>
        <p:nvSpPr>
          <p:cNvPr id="3" name="Subtitle 2"/>
          <p:cNvSpPr>
            <a:spLocks noGrp="1"/>
          </p:cNvSpPr>
          <p:nvPr>
            <p:ph type="subTitle" idx="1"/>
          </p:nvPr>
        </p:nvSpPr>
        <p:spPr>
          <a:xfrm>
            <a:off x="1299211" y="3174999"/>
            <a:ext cx="7429500" cy="886344"/>
          </a:xfrm>
        </p:spPr>
        <p:txBody>
          <a:bodyPr>
            <a:normAutofit/>
          </a:bodyPr>
          <a:lstStyle>
            <a:lvl1pPr marL="0" indent="0" algn="l">
              <a:buNone/>
              <a:defRPr sz="2800" b="1" i="1">
                <a:solidFill>
                  <a:schemeClr val="accent4">
                    <a:lumMod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dirty="0"/>
              <a:t>Click to edit Master subtitle style</a:t>
            </a:r>
            <a:endParaRPr dirty="0"/>
          </a:p>
        </p:txBody>
      </p:sp>
      <p:pic>
        <p:nvPicPr>
          <p:cNvPr id="15" name="Picture 14" descr="logo"/>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5275" y="5867400"/>
            <a:ext cx="3209925" cy="771525"/>
          </a:xfrm>
          <a:prstGeom prst="rect">
            <a:avLst/>
          </a:prstGeom>
          <a:noFill/>
          <a:ln>
            <a:noFill/>
          </a:ln>
        </p:spPr>
      </p:pic>
      <p:sp>
        <p:nvSpPr>
          <p:cNvPr id="4" name="Rectangle 3"/>
          <p:cNvSpPr/>
          <p:nvPr userDrawn="1"/>
        </p:nvSpPr>
        <p:spPr>
          <a:xfrm>
            <a:off x="0" y="5867400"/>
            <a:ext cx="419100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7510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lvl1pPr algn="l">
              <a:defRPr sz="3600" b="0"/>
            </a:lvl1pPr>
          </a:lstStyle>
          <a:p>
            <a:r>
              <a:rPr lang="en-US"/>
              <a:t>Click to edit Master title style</a:t>
            </a:r>
            <a:endParaRPr/>
          </a:p>
        </p:txBody>
      </p:sp>
      <p:sp>
        <p:nvSpPr>
          <p:cNvPr id="3" name="Content Placeholder 2"/>
          <p:cNvSpPr>
            <a:spLocks noGrp="1"/>
          </p:cNvSpPr>
          <p:nvPr>
            <p:ph idx="1"/>
          </p:nvPr>
        </p:nvSpPr>
        <p:spPr>
          <a:xfrm>
            <a:off x="3962401" y="1371600"/>
            <a:ext cx="4953000" cy="48006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Text Placeholder 3"/>
          <p:cNvSpPr>
            <a:spLocks noGrp="1"/>
          </p:cNvSpPr>
          <p:nvPr>
            <p:ph type="body" sz="half" idx="2"/>
          </p:nvPr>
        </p:nvSpPr>
        <p:spPr>
          <a:xfrm>
            <a:off x="990600" y="1371602"/>
            <a:ext cx="2806700" cy="4800601"/>
          </a:xfrm>
        </p:spPr>
        <p:txBody>
          <a:bodyPr>
            <a:normAutofit/>
          </a:bodyPr>
          <a:lstStyle>
            <a:lvl1pPr marL="0" indent="0">
              <a:buNone/>
              <a:defRPr sz="2800">
                <a:solidFill>
                  <a:schemeClr val="accent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dirty="0"/>
              <a:t>Click to edit Master text styles</a:t>
            </a:r>
          </a:p>
        </p:txBody>
      </p:sp>
      <p:sp>
        <p:nvSpPr>
          <p:cNvPr id="7" name="Slide Number Placeholder 6"/>
          <p:cNvSpPr>
            <a:spLocks noGrp="1"/>
          </p:cNvSpPr>
          <p:nvPr>
            <p:ph type="sldNum" sz="quarter" idx="12"/>
          </p:nvPr>
        </p:nvSpPr>
        <p:spPr/>
        <p:txBody>
          <a:bodyPr/>
          <a:lstStyle/>
          <a:p>
            <a:fld id="{34C99D79-8A4B-4031-B1E0-AF26F8EDF2BC}" type="slidenum">
              <a:rPr/>
              <a:pPr/>
              <a:t>‹#›</a:t>
            </a:fld>
            <a:endParaRPr dirty="0"/>
          </a:p>
        </p:txBody>
      </p:sp>
    </p:spTree>
    <p:extLst>
      <p:ext uri="{BB962C8B-B14F-4D97-AF65-F5344CB8AC3E}">
        <p14:creationId xmlns:p14="http://schemas.microsoft.com/office/powerpoint/2010/main" val="3483960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lvl1pPr algn="l">
              <a:defRPr sz="3600" b="0"/>
            </a:lvl1pPr>
          </a:lstStyle>
          <a:p>
            <a:r>
              <a:rPr lang="en-US"/>
              <a:t>Click to edit Master title style</a:t>
            </a:r>
            <a:endParaRPr/>
          </a:p>
        </p:txBody>
      </p:sp>
      <p:sp>
        <p:nvSpPr>
          <p:cNvPr id="3" name="Picture Placeholder 2"/>
          <p:cNvSpPr>
            <a:spLocks noGrp="1"/>
          </p:cNvSpPr>
          <p:nvPr>
            <p:ph type="pic" idx="1"/>
          </p:nvPr>
        </p:nvSpPr>
        <p:spPr>
          <a:xfrm>
            <a:off x="990604" y="1371600"/>
            <a:ext cx="5448297" cy="3886200"/>
          </a:xfrm>
          <a:prstGeom prst="roundRect">
            <a:avLst>
              <a:gd name="adj" fmla="val 3098"/>
            </a:avLst>
          </a:prstGeom>
        </p:spPr>
        <p:txBody>
          <a:bodyPr>
            <a:normAutofit/>
          </a:bodyPr>
          <a:lstStyle>
            <a:lvl1pPr marL="0" indent="0">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dirty="0"/>
              <a:t>Click icon to add picture</a:t>
            </a:r>
            <a:endParaRPr dirty="0"/>
          </a:p>
        </p:txBody>
      </p:sp>
      <p:sp>
        <p:nvSpPr>
          <p:cNvPr id="4" name="Text Placeholder 3"/>
          <p:cNvSpPr>
            <a:spLocks noGrp="1"/>
          </p:cNvSpPr>
          <p:nvPr>
            <p:ph type="body" sz="half" idx="2"/>
          </p:nvPr>
        </p:nvSpPr>
        <p:spPr>
          <a:xfrm>
            <a:off x="6604000" y="1371600"/>
            <a:ext cx="2311400" cy="3987800"/>
          </a:xfrm>
        </p:spPr>
        <p:txBody>
          <a:bodyPr anchor="b">
            <a:normAutofit/>
          </a:bodyPr>
          <a:lstStyle>
            <a:lvl1pPr marL="0" indent="0">
              <a:buNone/>
              <a:defRPr sz="2800">
                <a:solidFill>
                  <a:schemeClr val="accent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34C99D79-8A4B-4031-B1E0-AF26F8EDF2BC}" type="slidenum">
              <a:rPr/>
              <a:pPr/>
              <a:t>‹#›</a:t>
            </a:fld>
            <a:endParaRPr dirty="0"/>
          </a:p>
        </p:txBody>
      </p:sp>
    </p:spTree>
    <p:extLst>
      <p:ext uri="{BB962C8B-B14F-4D97-AF65-F5344CB8AC3E}">
        <p14:creationId xmlns:p14="http://schemas.microsoft.com/office/powerpoint/2010/main" val="1442985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lvl1pPr algn="l">
              <a:defRPr sz="3600" b="0"/>
            </a:lvl1pPr>
          </a:lstStyle>
          <a:p>
            <a:r>
              <a:rPr lang="en-US"/>
              <a:t>Click to edit Master title style</a:t>
            </a:r>
            <a:endParaRPr/>
          </a:p>
        </p:txBody>
      </p:sp>
      <p:sp>
        <p:nvSpPr>
          <p:cNvPr id="3" name="Picture Placeholder 2"/>
          <p:cNvSpPr>
            <a:spLocks noGrp="1"/>
          </p:cNvSpPr>
          <p:nvPr>
            <p:ph type="pic" idx="1"/>
          </p:nvPr>
        </p:nvSpPr>
        <p:spPr>
          <a:xfrm>
            <a:off x="990604" y="1371600"/>
            <a:ext cx="1980680" cy="2819400"/>
          </a:xfrm>
          <a:prstGeom prst="roundRect">
            <a:avLst>
              <a:gd name="adj" fmla="val 3098"/>
            </a:avLst>
          </a:prstGeom>
          <a:ln>
            <a:noFill/>
          </a:ln>
        </p:spPr>
        <p:txBody>
          <a:bodyPr>
            <a:normAutofit/>
          </a:bodyPr>
          <a:lstStyle>
            <a:lvl1pPr marL="0" indent="0">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dirty="0"/>
              <a:t>Click icon to add picture</a:t>
            </a:r>
            <a:endParaRPr dirty="0"/>
          </a:p>
        </p:txBody>
      </p:sp>
      <p:sp>
        <p:nvSpPr>
          <p:cNvPr id="7" name="Slide Number Placeholder 6"/>
          <p:cNvSpPr>
            <a:spLocks noGrp="1"/>
          </p:cNvSpPr>
          <p:nvPr>
            <p:ph type="sldNum" sz="quarter" idx="12"/>
          </p:nvPr>
        </p:nvSpPr>
        <p:spPr/>
        <p:txBody>
          <a:bodyPr/>
          <a:lstStyle/>
          <a:p>
            <a:fld id="{34C99D79-8A4B-4031-B1E0-AF26F8EDF2BC}" type="slidenum">
              <a:rPr/>
              <a:pPr/>
              <a:t>‹#›</a:t>
            </a:fld>
            <a:endParaRPr dirty="0"/>
          </a:p>
        </p:txBody>
      </p:sp>
      <p:sp>
        <p:nvSpPr>
          <p:cNvPr id="8" name="Content Placeholder 2"/>
          <p:cNvSpPr>
            <a:spLocks noGrp="1"/>
          </p:cNvSpPr>
          <p:nvPr>
            <p:ph idx="13"/>
          </p:nvPr>
        </p:nvSpPr>
        <p:spPr>
          <a:xfrm>
            <a:off x="3095141" y="1371600"/>
            <a:ext cx="5820260" cy="47244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9" name="Text Placeholder 4"/>
          <p:cNvSpPr>
            <a:spLocks noGrp="1"/>
          </p:cNvSpPr>
          <p:nvPr>
            <p:ph type="body" sz="quarter" idx="3"/>
          </p:nvPr>
        </p:nvSpPr>
        <p:spPr>
          <a:xfrm>
            <a:off x="865711" y="4267201"/>
            <a:ext cx="2105574" cy="381000"/>
          </a:xfrm>
        </p:spPr>
        <p:txBody>
          <a:bodyPr anchor="ctr">
            <a:noAutofit/>
          </a:bodyPr>
          <a:lstStyle>
            <a:lvl1pPr marL="0" indent="0">
              <a:buNone/>
              <a:defRPr sz="1800" b="1">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dirty="0"/>
              <a:t>Click to edit Master text styles</a:t>
            </a:r>
          </a:p>
        </p:txBody>
      </p:sp>
    </p:spTree>
    <p:extLst>
      <p:ext uri="{BB962C8B-B14F-4D97-AF65-F5344CB8AC3E}">
        <p14:creationId xmlns:p14="http://schemas.microsoft.com/office/powerpoint/2010/main" val="1257029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Slide Number Placeholder 5"/>
          <p:cNvSpPr>
            <a:spLocks noGrp="1"/>
          </p:cNvSpPr>
          <p:nvPr>
            <p:ph type="sldNum" sz="quarter" idx="12"/>
          </p:nvPr>
        </p:nvSpPr>
        <p:spPr/>
        <p:txBody>
          <a:bodyPr/>
          <a:lstStyle/>
          <a:p>
            <a:fld id="{34C99D79-8A4B-4031-B1E0-AF26F8EDF2BC}" type="slidenum">
              <a:rPr/>
              <a:pPr/>
              <a:t>‹#›</a:t>
            </a:fld>
            <a:endParaRPr dirty="0"/>
          </a:p>
        </p:txBody>
      </p:sp>
    </p:spTree>
    <p:extLst>
      <p:ext uri="{BB962C8B-B14F-4D97-AF65-F5344CB8AC3E}">
        <p14:creationId xmlns:p14="http://schemas.microsoft.com/office/powerpoint/2010/main" val="2640825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24800" y="1150516"/>
            <a:ext cx="1485900" cy="5021685"/>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90600" y="1150516"/>
            <a:ext cx="6686550" cy="5021685"/>
          </a:xfrm>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Slide Number Placeholder 5"/>
          <p:cNvSpPr>
            <a:spLocks noGrp="1"/>
          </p:cNvSpPr>
          <p:nvPr>
            <p:ph type="sldNum" sz="quarter" idx="12"/>
          </p:nvPr>
        </p:nvSpPr>
        <p:spPr/>
        <p:txBody>
          <a:bodyPr/>
          <a:lstStyle/>
          <a:p>
            <a:fld id="{34C99D79-8A4B-4031-B1E0-AF26F8EDF2BC}" type="slidenum">
              <a:rPr/>
              <a:pPr/>
              <a:t>‹#›</a:t>
            </a:fld>
            <a:endParaRPr dirty="0"/>
          </a:p>
        </p:txBody>
      </p:sp>
      <p:pic>
        <p:nvPicPr>
          <p:cNvPr id="14" name="Picture 13" descr="logo"/>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4824" y="6200336"/>
            <a:ext cx="2628375" cy="619125"/>
          </a:xfrm>
          <a:prstGeom prst="rect">
            <a:avLst/>
          </a:prstGeom>
          <a:noFill/>
          <a:ln>
            <a:noFill/>
          </a:ln>
        </p:spPr>
      </p:pic>
      <p:pic>
        <p:nvPicPr>
          <p:cNvPr id="11"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45202" y="-152399"/>
            <a:ext cx="1110344" cy="1434905"/>
          </a:xfrm>
          <a:prstGeom prst="rect">
            <a:avLst/>
          </a:prstGeom>
          <a:noFill/>
          <a:ln>
            <a:noFill/>
          </a:ln>
          <a:scene3d>
            <a:camera prst="orthographicFront">
              <a:rot lat="0" lon="0" rev="16200000"/>
            </a:camera>
            <a:lightRig rig="threePt" dir="t"/>
          </a:scene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userDrawn="1"/>
        </p:nvSpPr>
        <p:spPr>
          <a:xfrm>
            <a:off x="0" y="6248400"/>
            <a:ext cx="9067800" cy="646331"/>
          </a:xfrm>
          <a:prstGeom prst="rect">
            <a:avLst/>
          </a:prstGeom>
          <a:solidFill>
            <a:schemeClr val="bg1"/>
          </a:solidFill>
        </p:spPr>
        <p:txBody>
          <a:bodyPr wrap="square" rtlCol="0">
            <a:spAutoFit/>
          </a:bodyPr>
          <a:lstStyle/>
          <a:p>
            <a:r>
              <a:rPr lang="en-US" sz="1800" dirty="0"/>
              <a:t>WIRC – Sub-Regional Conference at Vadodara</a:t>
            </a:r>
          </a:p>
          <a:p>
            <a:r>
              <a:rPr lang="en-US" sz="1800" dirty="0"/>
              <a:t>21-22</a:t>
            </a:r>
            <a:r>
              <a:rPr lang="en-US" sz="1800" baseline="30000" dirty="0"/>
              <a:t>nd</a:t>
            </a:r>
            <a:r>
              <a:rPr lang="en-US" sz="1800" dirty="0"/>
              <a:t> June, 2013</a:t>
            </a:r>
          </a:p>
        </p:txBody>
      </p:sp>
    </p:spTree>
    <p:extLst>
      <p:ext uri="{BB962C8B-B14F-4D97-AF65-F5344CB8AC3E}">
        <p14:creationId xmlns:p14="http://schemas.microsoft.com/office/powerpoint/2010/main" val="81644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7_Title Slide">
    <p:spTree>
      <p:nvGrpSpPr>
        <p:cNvPr id="1" name=""/>
        <p:cNvGrpSpPr/>
        <p:nvPr/>
      </p:nvGrpSpPr>
      <p:grpSpPr>
        <a:xfrm>
          <a:off x="0" y="0"/>
          <a:ext cx="0" cy="0"/>
          <a:chOff x="0" y="0"/>
          <a:chExt cx="0" cy="0"/>
        </a:xfrm>
      </p:grpSpPr>
      <p:pic>
        <p:nvPicPr>
          <p:cNvPr id="13" name="Picture 2" descr="F:\wuk\KCM\KCM PPT\slide 4.jpg"/>
          <p:cNvPicPr>
            <a:picLocks noChangeAspect="1" noChangeArrowheads="1"/>
          </p:cNvPicPr>
          <p:nvPr userDrawn="1"/>
        </p:nvPicPr>
        <p:blipFill>
          <a:blip r:embed="rId2"/>
          <a:srcRect/>
          <a:stretch>
            <a:fillRect/>
          </a:stretch>
        </p:blipFill>
        <p:spPr bwMode="auto">
          <a:xfrm>
            <a:off x="1588" y="0"/>
            <a:ext cx="9904412" cy="6853237"/>
          </a:xfrm>
          <a:prstGeom prst="rect">
            <a:avLst/>
          </a:prstGeom>
          <a:noFill/>
        </p:spPr>
      </p:pic>
      <p:sp>
        <p:nvSpPr>
          <p:cNvPr id="14" name="Rectangle 13"/>
          <p:cNvSpPr/>
          <p:nvPr userDrawn="1"/>
        </p:nvSpPr>
        <p:spPr>
          <a:xfrm>
            <a:off x="6400800" y="0"/>
            <a:ext cx="3200400" cy="28178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01782" y="2673928"/>
            <a:ext cx="1350818" cy="1745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84175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9_Title Slide">
    <p:spTree>
      <p:nvGrpSpPr>
        <p:cNvPr id="1" name=""/>
        <p:cNvGrpSpPr/>
        <p:nvPr/>
      </p:nvGrpSpPr>
      <p:grpSpPr>
        <a:xfrm>
          <a:off x="0" y="0"/>
          <a:ext cx="0" cy="0"/>
          <a:chOff x="0" y="0"/>
          <a:chExt cx="0" cy="0"/>
        </a:xfrm>
      </p:grpSpPr>
      <p:sp>
        <p:nvSpPr>
          <p:cNvPr id="14" name="Rectangle 13"/>
          <p:cNvSpPr/>
          <p:nvPr/>
        </p:nvSpPr>
        <p:spPr>
          <a:xfrm>
            <a:off x="6400800" y="0"/>
            <a:ext cx="3200400" cy="28178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5799" y="3048000"/>
            <a:ext cx="6208398" cy="3522533"/>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15200" y="5276179"/>
            <a:ext cx="1969770" cy="1124621"/>
          </a:xfrm>
          <a:prstGeom prst="rect">
            <a:avLst/>
          </a:prstGeom>
        </p:spPr>
      </p:pic>
    </p:spTree>
    <p:extLst>
      <p:ext uri="{BB962C8B-B14F-4D97-AF65-F5344CB8AC3E}">
        <p14:creationId xmlns:p14="http://schemas.microsoft.com/office/powerpoint/2010/main" val="2748859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8_Title Slide">
    <p:spTree>
      <p:nvGrpSpPr>
        <p:cNvPr id="1" name=""/>
        <p:cNvGrpSpPr/>
        <p:nvPr/>
      </p:nvGrpSpPr>
      <p:grpSpPr>
        <a:xfrm>
          <a:off x="0" y="0"/>
          <a:ext cx="0" cy="0"/>
          <a:chOff x="0" y="0"/>
          <a:chExt cx="0" cy="0"/>
        </a:xfrm>
      </p:grpSpPr>
      <p:pic>
        <p:nvPicPr>
          <p:cNvPr id="12" name="Picture 11" descr="logo"/>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23067" y="2856310"/>
            <a:ext cx="4582719" cy="1145380"/>
          </a:xfrm>
          <a:prstGeom prst="rect">
            <a:avLst/>
          </a:prstGeom>
          <a:noFill/>
          <a:ln>
            <a:noFill/>
          </a:ln>
        </p:spPr>
      </p:pic>
      <p:grpSp>
        <p:nvGrpSpPr>
          <p:cNvPr id="7" name="squares"/>
          <p:cNvGrpSpPr/>
          <p:nvPr/>
        </p:nvGrpSpPr>
        <p:grpSpPr>
          <a:xfrm>
            <a:off x="0" y="2959100"/>
            <a:ext cx="1361139" cy="953690"/>
            <a:chOff x="0" y="452558"/>
            <a:chExt cx="914400" cy="524182"/>
          </a:xfrm>
        </p:grpSpPr>
        <p:sp>
          <p:nvSpPr>
            <p:cNvPr id="8" name="Rounded Rectangle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ounded Rectangle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ound Same Side Corner Rectangle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extBox 1"/>
          <p:cNvSpPr txBox="1"/>
          <p:nvPr userDrawn="1"/>
        </p:nvSpPr>
        <p:spPr>
          <a:xfrm>
            <a:off x="1631953" y="4724400"/>
            <a:ext cx="1952779" cy="1677382"/>
          </a:xfrm>
          <a:prstGeom prst="rect">
            <a:avLst/>
          </a:prstGeom>
          <a:noFill/>
        </p:spPr>
        <p:txBody>
          <a:bodyPr wrap="none" rtlCol="0">
            <a:spAutoFit/>
          </a:bodyPr>
          <a:lstStyle/>
          <a:p>
            <a:pPr>
              <a:spcBef>
                <a:spcPts val="0"/>
              </a:spcBef>
              <a:spcAft>
                <a:spcPts val="600"/>
              </a:spcAft>
            </a:pPr>
            <a:r>
              <a:rPr lang="en-US" sz="1400" b="1" dirty="0">
                <a:latin typeface="Arial" pitchFamily="34" charset="0"/>
                <a:cs typeface="Arial" pitchFamily="34" charset="0"/>
              </a:rPr>
              <a:t>Baroda</a:t>
            </a:r>
          </a:p>
          <a:p>
            <a:r>
              <a:rPr lang="en-US" sz="1200" dirty="0" err="1">
                <a:latin typeface="Arial" pitchFamily="34" charset="0"/>
                <a:cs typeface="Arial" pitchFamily="34" charset="0"/>
              </a:rPr>
              <a:t>Meghdhanush</a:t>
            </a:r>
            <a:r>
              <a:rPr lang="en-US" sz="1200" dirty="0">
                <a:latin typeface="Arial" pitchFamily="34" charset="0"/>
                <a:cs typeface="Arial" pitchFamily="34" charset="0"/>
              </a:rPr>
              <a:t>,</a:t>
            </a:r>
          </a:p>
          <a:p>
            <a:r>
              <a:rPr lang="en-US" sz="1200" dirty="0">
                <a:latin typeface="Arial" pitchFamily="34" charset="0"/>
                <a:cs typeface="Arial" pitchFamily="34" charset="0"/>
              </a:rPr>
              <a:t>Nr. Race Course Circle,</a:t>
            </a:r>
          </a:p>
          <a:p>
            <a:r>
              <a:rPr lang="en-US" sz="1200" dirty="0">
                <a:latin typeface="Arial" pitchFamily="34" charset="0"/>
                <a:cs typeface="Arial" pitchFamily="34" charset="0"/>
              </a:rPr>
              <a:t>Race Course,</a:t>
            </a:r>
          </a:p>
          <a:p>
            <a:r>
              <a:rPr lang="en-US" sz="1200" dirty="0">
                <a:latin typeface="Arial" pitchFamily="34" charset="0"/>
                <a:cs typeface="Arial" pitchFamily="34" charset="0"/>
              </a:rPr>
              <a:t>Vadodara – 390 007</a:t>
            </a:r>
          </a:p>
          <a:p>
            <a:r>
              <a:rPr lang="en-US" sz="1200" dirty="0">
                <a:latin typeface="Arial" pitchFamily="34" charset="0"/>
                <a:cs typeface="Arial" pitchFamily="34" charset="0"/>
              </a:rPr>
              <a:t>Gujarat,</a:t>
            </a:r>
            <a:r>
              <a:rPr lang="en-US" sz="1200" baseline="0" dirty="0">
                <a:latin typeface="Arial" pitchFamily="34" charset="0"/>
                <a:cs typeface="Arial" pitchFamily="34" charset="0"/>
              </a:rPr>
              <a:t> INDIA</a:t>
            </a:r>
          </a:p>
          <a:p>
            <a:endParaRPr lang="en-US" sz="1200" baseline="0" dirty="0">
              <a:latin typeface="Arial" pitchFamily="34" charset="0"/>
              <a:cs typeface="Arial" pitchFamily="34" charset="0"/>
            </a:endParaRPr>
          </a:p>
          <a:p>
            <a:r>
              <a:rPr lang="en-US" sz="1200" baseline="0" dirty="0">
                <a:latin typeface="Arial" pitchFamily="34" charset="0"/>
                <a:cs typeface="Arial" pitchFamily="34" charset="0"/>
              </a:rPr>
              <a:t>Phone: +91 265 3086 400</a:t>
            </a:r>
            <a:endParaRPr lang="en-US" sz="1200" dirty="0">
              <a:latin typeface="Arial" pitchFamily="34" charset="0"/>
              <a:cs typeface="Arial" pitchFamily="34" charset="0"/>
            </a:endParaRPr>
          </a:p>
        </p:txBody>
      </p:sp>
      <p:sp>
        <p:nvSpPr>
          <p:cNvPr id="11" name="TextBox 10"/>
          <p:cNvSpPr txBox="1"/>
          <p:nvPr userDrawn="1"/>
        </p:nvSpPr>
        <p:spPr>
          <a:xfrm>
            <a:off x="3435887" y="4724400"/>
            <a:ext cx="1996765" cy="1677382"/>
          </a:xfrm>
          <a:prstGeom prst="rect">
            <a:avLst/>
          </a:prstGeom>
          <a:noFill/>
        </p:spPr>
        <p:txBody>
          <a:bodyPr wrap="none" rtlCol="0">
            <a:spAutoFit/>
          </a:bodyPr>
          <a:lstStyle/>
          <a:p>
            <a:pPr>
              <a:spcBef>
                <a:spcPts val="0"/>
              </a:spcBef>
              <a:spcAft>
                <a:spcPts val="600"/>
              </a:spcAft>
            </a:pPr>
            <a:r>
              <a:rPr lang="en-US" sz="1400" b="1" dirty="0">
                <a:latin typeface="Arial" pitchFamily="34" charset="0"/>
                <a:cs typeface="Arial" pitchFamily="34" charset="0"/>
              </a:rPr>
              <a:t>Mumbai</a:t>
            </a:r>
          </a:p>
          <a:p>
            <a:r>
              <a:rPr lang="en-US" sz="1200" dirty="0">
                <a:latin typeface="Arial" pitchFamily="34" charset="0"/>
                <a:cs typeface="Arial" pitchFamily="34" charset="0"/>
              </a:rPr>
              <a:t>101, Cosmos Court,</a:t>
            </a:r>
          </a:p>
          <a:p>
            <a:r>
              <a:rPr lang="en-US" sz="1200" dirty="0">
                <a:latin typeface="Arial" pitchFamily="34" charset="0"/>
                <a:cs typeface="Arial" pitchFamily="34" charset="0"/>
              </a:rPr>
              <a:t>Above </a:t>
            </a:r>
            <a:r>
              <a:rPr lang="en-US" sz="1200" dirty="0" err="1">
                <a:latin typeface="Arial" pitchFamily="34" charset="0"/>
                <a:cs typeface="Arial" pitchFamily="34" charset="0"/>
              </a:rPr>
              <a:t>Waman</a:t>
            </a:r>
            <a:r>
              <a:rPr lang="en-US" sz="1200" dirty="0">
                <a:latin typeface="Arial" pitchFamily="34" charset="0"/>
                <a:cs typeface="Arial" pitchFamily="34" charset="0"/>
              </a:rPr>
              <a:t> </a:t>
            </a:r>
            <a:r>
              <a:rPr lang="en-US" sz="1200" dirty="0" err="1">
                <a:latin typeface="Arial" pitchFamily="34" charset="0"/>
                <a:cs typeface="Arial" pitchFamily="34" charset="0"/>
              </a:rPr>
              <a:t>Hari</a:t>
            </a:r>
            <a:r>
              <a:rPr lang="en-US" sz="1200" dirty="0">
                <a:latin typeface="Arial" pitchFamily="34" charset="0"/>
                <a:cs typeface="Arial" pitchFamily="34" charset="0"/>
              </a:rPr>
              <a:t> </a:t>
            </a:r>
            <a:r>
              <a:rPr lang="en-US" sz="1200" dirty="0" err="1">
                <a:latin typeface="Arial" pitchFamily="34" charset="0"/>
                <a:cs typeface="Arial" pitchFamily="34" charset="0"/>
              </a:rPr>
              <a:t>Pethe</a:t>
            </a:r>
            <a:r>
              <a:rPr lang="en-US" sz="1200" dirty="0">
                <a:latin typeface="Arial" pitchFamily="34" charset="0"/>
                <a:cs typeface="Arial" pitchFamily="34" charset="0"/>
              </a:rPr>
              <a:t>,</a:t>
            </a:r>
          </a:p>
          <a:p>
            <a:r>
              <a:rPr lang="en-US" sz="1200" dirty="0">
                <a:latin typeface="Arial" pitchFamily="34" charset="0"/>
                <a:cs typeface="Arial" pitchFamily="34" charset="0"/>
              </a:rPr>
              <a:t>S V Road,</a:t>
            </a:r>
            <a:r>
              <a:rPr lang="en-US" sz="1200" baseline="0" dirty="0">
                <a:latin typeface="Arial" pitchFamily="34" charset="0"/>
                <a:cs typeface="Arial" pitchFamily="34" charset="0"/>
              </a:rPr>
              <a:t> Vile Parle (W),</a:t>
            </a:r>
          </a:p>
          <a:p>
            <a:r>
              <a:rPr lang="en-US" sz="1200" baseline="0" dirty="0">
                <a:latin typeface="Arial" pitchFamily="34" charset="0"/>
                <a:cs typeface="Arial" pitchFamily="34" charset="0"/>
              </a:rPr>
              <a:t>Mumbai – 400 056</a:t>
            </a:r>
          </a:p>
          <a:p>
            <a:r>
              <a:rPr lang="en-US" sz="1200" dirty="0">
                <a:latin typeface="Arial" pitchFamily="34" charset="0"/>
                <a:cs typeface="Arial" pitchFamily="34" charset="0"/>
              </a:rPr>
              <a:t>Maharashtra,</a:t>
            </a:r>
            <a:r>
              <a:rPr lang="en-US" sz="1200" baseline="0" dirty="0">
                <a:latin typeface="Arial" pitchFamily="34" charset="0"/>
                <a:cs typeface="Arial" pitchFamily="34" charset="0"/>
              </a:rPr>
              <a:t> INDIA</a:t>
            </a:r>
          </a:p>
          <a:p>
            <a:endParaRPr lang="en-US" sz="1200" baseline="0" dirty="0">
              <a:latin typeface="Arial" pitchFamily="34" charset="0"/>
              <a:cs typeface="Arial" pitchFamily="34" charset="0"/>
            </a:endParaRPr>
          </a:p>
          <a:p>
            <a:r>
              <a:rPr lang="en-US" sz="1200" baseline="0" dirty="0">
                <a:latin typeface="Arial" pitchFamily="34" charset="0"/>
                <a:cs typeface="Arial" pitchFamily="34" charset="0"/>
              </a:rPr>
              <a:t>Phone: +91 22 2612 5834</a:t>
            </a:r>
            <a:endParaRPr lang="en-US" sz="1200" dirty="0">
              <a:latin typeface="Arial" pitchFamily="34" charset="0"/>
              <a:cs typeface="Arial" pitchFamily="34" charset="0"/>
            </a:endParaRPr>
          </a:p>
        </p:txBody>
      </p:sp>
      <p:sp>
        <p:nvSpPr>
          <p:cNvPr id="13" name="TextBox 12"/>
          <p:cNvSpPr txBox="1"/>
          <p:nvPr userDrawn="1"/>
        </p:nvSpPr>
        <p:spPr>
          <a:xfrm>
            <a:off x="5324572" y="4724400"/>
            <a:ext cx="2618024" cy="1677382"/>
          </a:xfrm>
          <a:prstGeom prst="rect">
            <a:avLst/>
          </a:prstGeom>
          <a:noFill/>
        </p:spPr>
        <p:txBody>
          <a:bodyPr wrap="none" rtlCol="0">
            <a:spAutoFit/>
          </a:bodyPr>
          <a:lstStyle/>
          <a:p>
            <a:pPr>
              <a:spcBef>
                <a:spcPts val="0"/>
              </a:spcBef>
              <a:spcAft>
                <a:spcPts val="600"/>
              </a:spcAft>
            </a:pPr>
            <a:r>
              <a:rPr lang="en-US" sz="1400" b="1" dirty="0">
                <a:latin typeface="Arial" pitchFamily="34" charset="0"/>
                <a:cs typeface="Arial" pitchFamily="34" charset="0"/>
              </a:rPr>
              <a:t>Ahmedabad</a:t>
            </a:r>
          </a:p>
          <a:p>
            <a:r>
              <a:rPr lang="en-US" sz="1200" dirty="0">
                <a:latin typeface="Arial" pitchFamily="34" charset="0"/>
                <a:cs typeface="Arial" pitchFamily="34" charset="0"/>
              </a:rPr>
              <a:t>A-309, ATMA House,</a:t>
            </a:r>
          </a:p>
          <a:p>
            <a:r>
              <a:rPr lang="en-US" sz="1200" dirty="0">
                <a:latin typeface="Arial" pitchFamily="34" charset="0"/>
                <a:cs typeface="Arial" pitchFamily="34" charset="0"/>
              </a:rPr>
              <a:t>Opp. La </a:t>
            </a:r>
            <a:r>
              <a:rPr lang="en-US" sz="1200" dirty="0" err="1">
                <a:latin typeface="Arial" pitchFamily="34" charset="0"/>
                <a:cs typeface="Arial" pitchFamily="34" charset="0"/>
              </a:rPr>
              <a:t>Gajjar</a:t>
            </a:r>
            <a:r>
              <a:rPr lang="en-US" sz="1200" dirty="0">
                <a:latin typeface="Arial" pitchFamily="34" charset="0"/>
                <a:cs typeface="Arial" pitchFamily="34" charset="0"/>
              </a:rPr>
              <a:t> Chambers (Old RBI)</a:t>
            </a:r>
          </a:p>
          <a:p>
            <a:r>
              <a:rPr lang="en-US" sz="1200" dirty="0">
                <a:latin typeface="Arial" pitchFamily="34" charset="0"/>
                <a:cs typeface="Arial" pitchFamily="34" charset="0"/>
              </a:rPr>
              <a:t>Ashram Road,</a:t>
            </a:r>
          </a:p>
          <a:p>
            <a:r>
              <a:rPr lang="en-US" sz="1200" dirty="0">
                <a:latin typeface="Arial" pitchFamily="34" charset="0"/>
                <a:cs typeface="Arial" pitchFamily="34" charset="0"/>
              </a:rPr>
              <a:t>Ahmedabad – 380 009</a:t>
            </a:r>
          </a:p>
          <a:p>
            <a:r>
              <a:rPr lang="en-US" sz="1200" dirty="0">
                <a:latin typeface="Arial" pitchFamily="34" charset="0"/>
                <a:cs typeface="Arial" pitchFamily="34" charset="0"/>
              </a:rPr>
              <a:t>Gujarat,</a:t>
            </a:r>
            <a:r>
              <a:rPr lang="en-US" sz="1200" baseline="0" dirty="0">
                <a:latin typeface="Arial" pitchFamily="34" charset="0"/>
                <a:cs typeface="Arial" pitchFamily="34" charset="0"/>
              </a:rPr>
              <a:t> INDIA</a:t>
            </a:r>
          </a:p>
          <a:p>
            <a:endParaRPr lang="en-US" sz="1200" baseline="0" dirty="0">
              <a:latin typeface="Arial" pitchFamily="34" charset="0"/>
              <a:cs typeface="Arial" pitchFamily="34" charset="0"/>
            </a:endParaRPr>
          </a:p>
          <a:p>
            <a:r>
              <a:rPr lang="en-US" sz="1200" baseline="0" dirty="0">
                <a:latin typeface="Arial" pitchFamily="34" charset="0"/>
                <a:cs typeface="Arial" pitchFamily="34" charset="0"/>
              </a:rPr>
              <a:t>Phone: +91 79 2658 0552</a:t>
            </a:r>
            <a:endParaRPr lang="en-US" sz="1200" dirty="0">
              <a:latin typeface="Arial" pitchFamily="34" charset="0"/>
              <a:cs typeface="Arial" pitchFamily="34" charset="0"/>
            </a:endParaRPr>
          </a:p>
        </p:txBody>
      </p:sp>
    </p:spTree>
    <p:extLst>
      <p:ext uri="{BB962C8B-B14F-4D97-AF65-F5344CB8AC3E}">
        <p14:creationId xmlns:p14="http://schemas.microsoft.com/office/powerpoint/2010/main" val="2436184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squares"/>
          <p:cNvGrpSpPr/>
          <p:nvPr/>
        </p:nvGrpSpPr>
        <p:grpSpPr>
          <a:xfrm>
            <a:off x="0" y="3124415"/>
            <a:ext cx="1318489" cy="805061"/>
            <a:chOff x="0" y="2343311"/>
            <a:chExt cx="1217066" cy="603796"/>
          </a:xfrm>
        </p:grpSpPr>
        <p:sp>
          <p:nvSpPr>
            <p:cNvPr id="8" name="Rounded Rectangle 7"/>
            <p:cNvSpPr/>
            <p:nvPr/>
          </p:nvSpPr>
          <p:spPr>
            <a:xfrm>
              <a:off x="787514" y="2347123"/>
              <a:ext cx="429552" cy="59998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ounded Rectangle 8"/>
            <p:cNvSpPr/>
            <p:nvPr/>
          </p:nvSpPr>
          <p:spPr>
            <a:xfrm>
              <a:off x="286370" y="2347123"/>
              <a:ext cx="429552" cy="59998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ound Same Side Corner Rectangle 9"/>
            <p:cNvSpPr/>
            <p:nvPr/>
          </p:nvSpPr>
          <p:spPr>
            <a:xfrm rot="5400000">
              <a:off x="-192604" y="2535915"/>
              <a:ext cx="599986" cy="214778"/>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1485901" y="1932520"/>
            <a:ext cx="7429500" cy="2105367"/>
          </a:xfrm>
        </p:spPr>
        <p:txBody>
          <a:bodyPr anchor="b">
            <a:normAutofit/>
          </a:bodyPr>
          <a:lstStyle>
            <a:lvl1pPr algn="l">
              <a:defRPr sz="4800" b="1" cap="none" baseline="0"/>
            </a:lvl1pPr>
          </a:lstStyle>
          <a:p>
            <a:r>
              <a:rPr lang="en-US"/>
              <a:t>Click to edit Master title style</a:t>
            </a:r>
            <a:endParaRPr/>
          </a:p>
        </p:txBody>
      </p:sp>
      <p:sp>
        <p:nvSpPr>
          <p:cNvPr id="3" name="Text Placeholder 2"/>
          <p:cNvSpPr>
            <a:spLocks noGrp="1"/>
          </p:cNvSpPr>
          <p:nvPr>
            <p:ph type="body" idx="1"/>
          </p:nvPr>
        </p:nvSpPr>
        <p:spPr>
          <a:xfrm>
            <a:off x="1485901" y="4084265"/>
            <a:ext cx="7429500" cy="933297"/>
          </a:xfrm>
        </p:spPr>
        <p:txBody>
          <a:bodyPr anchor="t">
            <a:normAutofit/>
          </a:bodyPr>
          <a:lstStyle>
            <a:lvl1pPr marL="0" indent="0">
              <a:buNone/>
              <a:defRPr sz="2800" i="1">
                <a:solidFill>
                  <a:schemeClr val="accent4">
                    <a:lumMod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dirty="0"/>
              <a:t>Click to edit Master text styles</a:t>
            </a:r>
          </a:p>
        </p:txBody>
      </p:sp>
      <p:pic>
        <p:nvPicPr>
          <p:cNvPr id="14" name="Picture 13" descr="logo"/>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4825" y="6238877"/>
            <a:ext cx="2422958" cy="619125"/>
          </a:xfrm>
          <a:prstGeom prst="rect">
            <a:avLst/>
          </a:prstGeom>
          <a:noFill/>
          <a:ln>
            <a:noFill/>
          </a:ln>
        </p:spPr>
      </p:pic>
      <p:sp>
        <p:nvSpPr>
          <p:cNvPr id="11" name="Slide Number Placeholder 10"/>
          <p:cNvSpPr>
            <a:spLocks noGrp="1"/>
          </p:cNvSpPr>
          <p:nvPr>
            <p:ph type="sldNum" sz="quarter" idx="11"/>
          </p:nvPr>
        </p:nvSpPr>
        <p:spPr/>
        <p:txBody>
          <a:bodyPr/>
          <a:lstStyle/>
          <a:p>
            <a:fld id="{34C99D79-8A4B-4031-B1E0-AF26F8EDF2BC}" type="slidenum">
              <a:rPr lang="en-US" smtClean="0"/>
              <a:pPr/>
              <a:t>‹#›</a:t>
            </a:fld>
            <a:endParaRPr lang="en-US"/>
          </a:p>
        </p:txBody>
      </p:sp>
      <p:sp>
        <p:nvSpPr>
          <p:cNvPr id="12" name="TextBox 11"/>
          <p:cNvSpPr txBox="1"/>
          <p:nvPr userDrawn="1"/>
        </p:nvSpPr>
        <p:spPr>
          <a:xfrm>
            <a:off x="0" y="6248400"/>
            <a:ext cx="9067800" cy="646331"/>
          </a:xfrm>
          <a:prstGeom prst="rect">
            <a:avLst/>
          </a:prstGeom>
          <a:solidFill>
            <a:schemeClr val="bg1"/>
          </a:solidFill>
        </p:spPr>
        <p:txBody>
          <a:bodyPr wrap="square" rtlCol="0">
            <a:spAutoFit/>
          </a:bodyPr>
          <a:lstStyle/>
          <a:p>
            <a:r>
              <a:rPr lang="en-US" sz="1800" dirty="0"/>
              <a:t>WIRC – Sub-Regional Conference at Vadodara</a:t>
            </a:r>
          </a:p>
          <a:p>
            <a:r>
              <a:rPr lang="en-US" sz="1800" dirty="0"/>
              <a:t>21-22</a:t>
            </a:r>
            <a:r>
              <a:rPr lang="en-US" sz="1800" baseline="30000" dirty="0"/>
              <a:t>nd</a:t>
            </a:r>
            <a:r>
              <a:rPr lang="en-US" sz="1800" dirty="0"/>
              <a:t> June, 2013</a:t>
            </a:r>
          </a:p>
        </p:txBody>
      </p:sp>
    </p:spTree>
    <p:extLst>
      <p:ext uri="{BB962C8B-B14F-4D97-AF65-F5344CB8AC3E}">
        <p14:creationId xmlns:p14="http://schemas.microsoft.com/office/powerpoint/2010/main" val="1435693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5_Section Header">
    <p:spTree>
      <p:nvGrpSpPr>
        <p:cNvPr id="1" name=""/>
        <p:cNvGrpSpPr/>
        <p:nvPr/>
      </p:nvGrpSpPr>
      <p:grpSpPr>
        <a:xfrm>
          <a:off x="0" y="0"/>
          <a:ext cx="0" cy="0"/>
          <a:chOff x="0" y="0"/>
          <a:chExt cx="0" cy="0"/>
        </a:xfrm>
      </p:grpSpPr>
      <p:grpSp>
        <p:nvGrpSpPr>
          <p:cNvPr id="7" name="squares"/>
          <p:cNvGrpSpPr/>
          <p:nvPr/>
        </p:nvGrpSpPr>
        <p:grpSpPr>
          <a:xfrm>
            <a:off x="0" y="3124415"/>
            <a:ext cx="1318489" cy="805061"/>
            <a:chOff x="0" y="2343311"/>
            <a:chExt cx="1217066" cy="603796"/>
          </a:xfrm>
        </p:grpSpPr>
        <p:sp>
          <p:nvSpPr>
            <p:cNvPr id="8" name="Rounded Rectangle 7"/>
            <p:cNvSpPr/>
            <p:nvPr/>
          </p:nvSpPr>
          <p:spPr>
            <a:xfrm>
              <a:off x="787514" y="2347123"/>
              <a:ext cx="429552" cy="59998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ounded Rectangle 8"/>
            <p:cNvSpPr/>
            <p:nvPr/>
          </p:nvSpPr>
          <p:spPr>
            <a:xfrm>
              <a:off x="286370" y="2347123"/>
              <a:ext cx="429552" cy="59998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ound Same Side Corner Rectangle 9"/>
            <p:cNvSpPr/>
            <p:nvPr/>
          </p:nvSpPr>
          <p:spPr>
            <a:xfrm rot="5400000">
              <a:off x="-192604" y="2535915"/>
              <a:ext cx="599986" cy="214778"/>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1485901" y="2466635"/>
            <a:ext cx="3714814" cy="2105367"/>
          </a:xfrm>
        </p:spPr>
        <p:txBody>
          <a:bodyPr anchor="ctr" anchorCtr="0">
            <a:normAutofit/>
          </a:bodyPr>
          <a:lstStyle>
            <a:lvl1pPr algn="l">
              <a:defRPr sz="4800" b="1" cap="none" baseline="0"/>
            </a:lvl1pPr>
          </a:lstStyle>
          <a:p>
            <a:r>
              <a:rPr lang="en-US" dirty="0"/>
              <a:t>Click to edit Master title style</a:t>
            </a:r>
            <a:endParaRPr dirty="0"/>
          </a:p>
        </p:txBody>
      </p:sp>
      <p:pic>
        <p:nvPicPr>
          <p:cNvPr id="14" name="Picture 13" descr="logo"/>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4825" y="6238877"/>
            <a:ext cx="2422958" cy="619125"/>
          </a:xfrm>
          <a:prstGeom prst="rect">
            <a:avLst/>
          </a:prstGeom>
          <a:noFill/>
          <a:ln>
            <a:noFill/>
          </a:ln>
        </p:spPr>
      </p:pic>
      <p:sp>
        <p:nvSpPr>
          <p:cNvPr id="11" name="Slide Number Placeholder 10"/>
          <p:cNvSpPr>
            <a:spLocks noGrp="1"/>
          </p:cNvSpPr>
          <p:nvPr>
            <p:ph type="sldNum" sz="quarter" idx="11"/>
          </p:nvPr>
        </p:nvSpPr>
        <p:spPr/>
        <p:txBody>
          <a:bodyPr/>
          <a:lstStyle/>
          <a:p>
            <a:fld id="{34C99D79-8A4B-4031-B1E0-AF26F8EDF2BC}" type="slidenum">
              <a:rPr lang="en-US" smtClean="0"/>
              <a:pPr/>
              <a:t>‹#›</a:t>
            </a:fld>
            <a:endParaRPr lang="en-US"/>
          </a:p>
        </p:txBody>
      </p:sp>
    </p:spTree>
    <p:extLst>
      <p:ext uri="{BB962C8B-B14F-4D97-AF65-F5344CB8AC3E}">
        <p14:creationId xmlns:p14="http://schemas.microsoft.com/office/powerpoint/2010/main" val="2792231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4pPr>
              <a:defRPr>
                <a:solidFill>
                  <a:srgbClr val="993366"/>
                </a:solidFill>
              </a:defRPr>
            </a:lvl4pPr>
            <a:lvl5pPr>
              <a:defRPr>
                <a:solidFill>
                  <a:srgbClr val="C00000"/>
                </a:solidFill>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7" name="Title 6"/>
          <p:cNvSpPr>
            <a:spLocks noGrp="1"/>
          </p:cNvSpPr>
          <p:nvPr>
            <p:ph type="title"/>
          </p:nvPr>
        </p:nvSpPr>
        <p:spPr/>
        <p:txBody>
          <a:bodyPr/>
          <a:lstStyle/>
          <a:p>
            <a:r>
              <a:rPr lang="en-US" dirty="0"/>
              <a:t>Click to edit Master title style</a:t>
            </a:r>
          </a:p>
        </p:txBody>
      </p:sp>
      <p:sp>
        <p:nvSpPr>
          <p:cNvPr id="4" name="Slide Number Placeholder 3"/>
          <p:cNvSpPr>
            <a:spLocks noGrp="1"/>
          </p:cNvSpPr>
          <p:nvPr>
            <p:ph type="sldNum" sz="quarter" idx="11"/>
          </p:nvPr>
        </p:nvSpPr>
        <p:spPr>
          <a:xfrm>
            <a:off x="9226076" y="6337736"/>
            <a:ext cx="679924" cy="400110"/>
          </a:xfrm>
        </p:spPr>
        <p:txBody>
          <a:bodyPr/>
          <a:lstStyle/>
          <a:p>
            <a:fld id="{34C99D79-8A4B-4031-B1E0-AF26F8EDF2BC}" type="slidenum">
              <a:rPr lang="en-US" smtClean="0"/>
              <a:pPr/>
              <a:t>‹#›</a:t>
            </a:fld>
            <a:endParaRPr lang="en-US" dirty="0"/>
          </a:p>
        </p:txBody>
      </p:sp>
    </p:spTree>
    <p:extLst>
      <p:ext uri="{BB962C8B-B14F-4D97-AF65-F5344CB8AC3E}">
        <p14:creationId xmlns:p14="http://schemas.microsoft.com/office/powerpoint/2010/main" val="3435150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1_Section Header">
    <p:bg>
      <p:bgPr>
        <a:solidFill>
          <a:schemeClr val="accent1"/>
        </a:solidFill>
        <a:effectLst/>
      </p:bgPr>
    </p:bg>
    <p:spTree>
      <p:nvGrpSpPr>
        <p:cNvPr id="1" name=""/>
        <p:cNvGrpSpPr/>
        <p:nvPr/>
      </p:nvGrpSpPr>
      <p:grpSpPr>
        <a:xfrm>
          <a:off x="0" y="0"/>
          <a:ext cx="0" cy="0"/>
          <a:chOff x="0" y="0"/>
          <a:chExt cx="0" cy="0"/>
        </a:xfrm>
      </p:grpSpPr>
      <p:grpSp>
        <p:nvGrpSpPr>
          <p:cNvPr id="7" name="squares"/>
          <p:cNvGrpSpPr/>
          <p:nvPr/>
        </p:nvGrpSpPr>
        <p:grpSpPr>
          <a:xfrm>
            <a:off x="0" y="3124415"/>
            <a:ext cx="1318489" cy="805061"/>
            <a:chOff x="0" y="2343311"/>
            <a:chExt cx="1217066" cy="603796"/>
          </a:xfrm>
        </p:grpSpPr>
        <p:sp>
          <p:nvSpPr>
            <p:cNvPr id="8" name="Rounded Rectangle 7"/>
            <p:cNvSpPr/>
            <p:nvPr/>
          </p:nvSpPr>
          <p:spPr>
            <a:xfrm>
              <a:off x="787514" y="2347123"/>
              <a:ext cx="429552" cy="59998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ounded Rectangle 8"/>
            <p:cNvSpPr/>
            <p:nvPr/>
          </p:nvSpPr>
          <p:spPr>
            <a:xfrm>
              <a:off x="286370" y="2347123"/>
              <a:ext cx="429552" cy="59998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ound Same Side Corner Rectangle 9"/>
            <p:cNvSpPr/>
            <p:nvPr/>
          </p:nvSpPr>
          <p:spPr>
            <a:xfrm rot="5400000">
              <a:off x="-192604" y="2535915"/>
              <a:ext cx="599986" cy="214778"/>
            </a:xfrm>
            <a:prstGeom prst="round2SameRect">
              <a:avLst>
                <a:gd name="adj1" fmla="val 29167"/>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1485901" y="1932520"/>
            <a:ext cx="7429500" cy="2105367"/>
          </a:xfrm>
        </p:spPr>
        <p:txBody>
          <a:bodyPr anchor="b">
            <a:normAutofit/>
          </a:bodyPr>
          <a:lstStyle>
            <a:lvl1pPr algn="l">
              <a:defRPr sz="4800" b="1" cap="none" baseline="0">
                <a:solidFill>
                  <a:schemeClr val="bg1"/>
                </a:solidFill>
              </a:defRPr>
            </a:lvl1pPr>
          </a:lstStyle>
          <a:p>
            <a:r>
              <a:rPr lang="en-US" dirty="0"/>
              <a:t>Click to edit Master title style</a:t>
            </a:r>
            <a:endParaRPr dirty="0"/>
          </a:p>
        </p:txBody>
      </p:sp>
      <p:sp>
        <p:nvSpPr>
          <p:cNvPr id="3" name="Text Placeholder 2"/>
          <p:cNvSpPr>
            <a:spLocks noGrp="1"/>
          </p:cNvSpPr>
          <p:nvPr>
            <p:ph type="body" idx="1"/>
          </p:nvPr>
        </p:nvSpPr>
        <p:spPr>
          <a:xfrm>
            <a:off x="1485901" y="4084265"/>
            <a:ext cx="7429500" cy="933297"/>
          </a:xfrm>
        </p:spPr>
        <p:txBody>
          <a:bodyPr anchor="t">
            <a:normAutofit/>
          </a:bodyPr>
          <a:lstStyle>
            <a:lvl1pPr marL="0" indent="0">
              <a:buNone/>
              <a:defRPr sz="2800" b="1" i="1">
                <a:solidFill>
                  <a:schemeClr val="bg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435151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_Section Header">
    <p:bg>
      <p:bgPr>
        <a:solidFill>
          <a:schemeClr val="accent2"/>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390003" y="2160053"/>
            <a:ext cx="9126000" cy="923307"/>
          </a:xfrm>
        </p:spPr>
        <p:txBody>
          <a:bodyPr rtlCol="0">
            <a:spAutoFit/>
          </a:bodyPr>
          <a:lstStyle>
            <a:lvl1pPr algn="l" defTabSz="913961" rtl="0" eaLnBrk="1" latinLnBrk="0" hangingPunct="1">
              <a:spcBef>
                <a:spcPct val="0"/>
              </a:spcBef>
              <a:buNone/>
              <a:defRPr lang="en-GB" sz="5200" b="0" kern="1200" dirty="0" smtClean="0">
                <a:solidFill>
                  <a:schemeClr val="bg1"/>
                </a:solidFill>
                <a:latin typeface="+mj-lt"/>
                <a:ea typeface="+mj-ea"/>
                <a:cs typeface="+mj-cs"/>
              </a:defRPr>
            </a:lvl1pPr>
          </a:lstStyle>
          <a:p>
            <a:r>
              <a:rPr lang="en-US"/>
              <a:t>Click to edit Master title style</a:t>
            </a:r>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9_Title Slide">
    <p:spTree>
      <p:nvGrpSpPr>
        <p:cNvPr id="1" name=""/>
        <p:cNvGrpSpPr/>
        <p:nvPr/>
      </p:nvGrpSpPr>
      <p:grpSpPr>
        <a:xfrm>
          <a:off x="0" y="0"/>
          <a:ext cx="0" cy="0"/>
          <a:chOff x="0" y="0"/>
          <a:chExt cx="0" cy="0"/>
        </a:xfrm>
      </p:grpSpPr>
      <p:sp>
        <p:nvSpPr>
          <p:cNvPr id="14" name="Rectangle 13"/>
          <p:cNvSpPr/>
          <p:nvPr/>
        </p:nvSpPr>
        <p:spPr>
          <a:xfrm>
            <a:off x="6400800" y="0"/>
            <a:ext cx="3200400" cy="28178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5799" y="3048000"/>
            <a:ext cx="6208398" cy="3522533"/>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15200" y="5276179"/>
            <a:ext cx="1969770" cy="1124621"/>
          </a:xfrm>
          <a:prstGeom prst="rect">
            <a:avLst/>
          </a:prstGeom>
        </p:spPr>
      </p:pic>
    </p:spTree>
    <p:extLst>
      <p:ext uri="{BB962C8B-B14F-4D97-AF65-F5344CB8AC3E}">
        <p14:creationId xmlns:p14="http://schemas.microsoft.com/office/powerpoint/2010/main" val="1023171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2363"/>
            <a:ext cx="74295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EC212690-2236-4D0E-A7F7-25C5A17DE92E}" type="datetimeFigureOut">
              <a:rPr lang="en-IN" smtClean="0"/>
              <a:t>26-05-2016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AE192AC-2CDB-41EE-819C-3B4C0A84D3BD}" type="slidenum">
              <a:rPr lang="en-IN" smtClean="0"/>
              <a:t>‹#›</a:t>
            </a:fld>
            <a:endParaRPr lang="en-IN"/>
          </a:p>
        </p:txBody>
      </p:sp>
    </p:spTree>
    <p:extLst>
      <p:ext uri="{BB962C8B-B14F-4D97-AF65-F5344CB8AC3E}">
        <p14:creationId xmlns:p14="http://schemas.microsoft.com/office/powerpoint/2010/main" val="41298156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C212690-2236-4D0E-A7F7-25C5A17DE92E}" type="datetimeFigureOut">
              <a:rPr lang="en-IN" smtClean="0"/>
              <a:t>26-05-2016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AE192AC-2CDB-41EE-819C-3B4C0A84D3BD}" type="slidenum">
              <a:rPr lang="en-IN" smtClean="0"/>
              <a:t>‹#›</a:t>
            </a:fld>
            <a:endParaRPr lang="en-IN"/>
          </a:p>
        </p:txBody>
      </p:sp>
    </p:spTree>
    <p:extLst>
      <p:ext uri="{BB962C8B-B14F-4D97-AF65-F5344CB8AC3E}">
        <p14:creationId xmlns:p14="http://schemas.microsoft.com/office/powerpoint/2010/main" val="1000680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6275" y="1709738"/>
            <a:ext cx="8543925"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C212690-2236-4D0E-A7F7-25C5A17DE92E}" type="datetimeFigureOut">
              <a:rPr lang="en-IN" smtClean="0"/>
              <a:t>26-05-2016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AE192AC-2CDB-41EE-819C-3B4C0A84D3BD}" type="slidenum">
              <a:rPr lang="en-IN" smtClean="0"/>
              <a:t>‹#›</a:t>
            </a:fld>
            <a:endParaRPr lang="en-IN"/>
          </a:p>
        </p:txBody>
      </p:sp>
    </p:spTree>
    <p:extLst>
      <p:ext uri="{BB962C8B-B14F-4D97-AF65-F5344CB8AC3E}">
        <p14:creationId xmlns:p14="http://schemas.microsoft.com/office/powerpoint/2010/main" val="1386221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681038" y="1825625"/>
            <a:ext cx="419576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5029200" y="1825625"/>
            <a:ext cx="4195763"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EC212690-2236-4D0E-A7F7-25C5A17DE92E}" type="datetimeFigureOut">
              <a:rPr lang="en-IN" smtClean="0"/>
              <a:t>26-05-2016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AE192AC-2CDB-41EE-819C-3B4C0A84D3BD}" type="slidenum">
              <a:rPr lang="en-IN" smtClean="0"/>
              <a:t>‹#›</a:t>
            </a:fld>
            <a:endParaRPr lang="en-IN"/>
          </a:p>
        </p:txBody>
      </p:sp>
    </p:spTree>
    <p:extLst>
      <p:ext uri="{BB962C8B-B14F-4D97-AF65-F5344CB8AC3E}">
        <p14:creationId xmlns:p14="http://schemas.microsoft.com/office/powerpoint/2010/main" val="1227020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625" y="365125"/>
            <a:ext cx="8543925"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625" y="2505075"/>
            <a:ext cx="419100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6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EC212690-2236-4D0E-A7F7-25C5A17DE92E}" type="datetimeFigureOut">
              <a:rPr lang="en-IN" smtClean="0"/>
              <a:t>26-05-2016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AE192AC-2CDB-41EE-819C-3B4C0A84D3BD}" type="slidenum">
              <a:rPr lang="en-IN" smtClean="0"/>
              <a:t>‹#›</a:t>
            </a:fld>
            <a:endParaRPr lang="en-IN"/>
          </a:p>
        </p:txBody>
      </p:sp>
    </p:spTree>
    <p:extLst>
      <p:ext uri="{BB962C8B-B14F-4D97-AF65-F5344CB8AC3E}">
        <p14:creationId xmlns:p14="http://schemas.microsoft.com/office/powerpoint/2010/main" val="389108913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EC212690-2236-4D0E-A7F7-25C5A17DE92E}" type="datetimeFigureOut">
              <a:rPr lang="en-IN" smtClean="0"/>
              <a:t>26-05-2016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AE192AC-2CDB-41EE-819C-3B4C0A84D3BD}" type="slidenum">
              <a:rPr lang="en-IN" smtClean="0"/>
              <a:t>‹#›</a:t>
            </a:fld>
            <a:endParaRPr lang="en-IN"/>
          </a:p>
        </p:txBody>
      </p:sp>
    </p:spTree>
    <p:extLst>
      <p:ext uri="{BB962C8B-B14F-4D97-AF65-F5344CB8AC3E}">
        <p14:creationId xmlns:p14="http://schemas.microsoft.com/office/powerpoint/2010/main" val="398506758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212690-2236-4D0E-A7F7-25C5A17DE92E}" type="datetimeFigureOut">
              <a:rPr lang="en-IN" smtClean="0"/>
              <a:t>26-05-2016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AE192AC-2CDB-41EE-819C-3B4C0A84D3BD}" type="slidenum">
              <a:rPr lang="en-IN" smtClean="0"/>
              <a:t>‹#›</a:t>
            </a:fld>
            <a:endParaRPr lang="en-IN"/>
          </a:p>
        </p:txBody>
      </p:sp>
    </p:spTree>
    <p:extLst>
      <p:ext uri="{BB962C8B-B14F-4D97-AF65-F5344CB8AC3E}">
        <p14:creationId xmlns:p14="http://schemas.microsoft.com/office/powerpoint/2010/main" val="1874074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63075" y="2286000"/>
            <a:ext cx="7429500" cy="1676400"/>
          </a:xfrm>
        </p:spPr>
        <p:txBody>
          <a:bodyPr>
            <a:noAutofit/>
          </a:bodyPr>
          <a:lstStyle>
            <a:lvl1pPr>
              <a:lnSpc>
                <a:spcPct val="80000"/>
              </a:lnSpc>
              <a:defRPr sz="4800" b="1"/>
            </a:lvl1pPr>
          </a:lstStyle>
          <a:p>
            <a:r>
              <a:rPr lang="en-US" dirty="0"/>
              <a:t>Click to edit Master title style</a:t>
            </a:r>
            <a:endParaRPr dirty="0"/>
          </a:p>
        </p:txBody>
      </p:sp>
      <p:sp>
        <p:nvSpPr>
          <p:cNvPr id="3" name="Subtitle 2"/>
          <p:cNvSpPr>
            <a:spLocks noGrp="1"/>
          </p:cNvSpPr>
          <p:nvPr>
            <p:ph type="subTitle" idx="1"/>
          </p:nvPr>
        </p:nvSpPr>
        <p:spPr>
          <a:xfrm>
            <a:off x="1363075" y="4038600"/>
            <a:ext cx="7429500" cy="886344"/>
          </a:xfrm>
        </p:spPr>
        <p:txBody>
          <a:bodyPr>
            <a:normAutofit/>
          </a:bodyPr>
          <a:lstStyle>
            <a:lvl1pPr marL="0" indent="0" algn="l">
              <a:buNone/>
              <a:defRPr sz="2800" b="1" i="1">
                <a:solidFill>
                  <a:schemeClr val="accent4">
                    <a:lumMod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dirty="0"/>
              <a:t>Click to edit Master subtitle style</a:t>
            </a:r>
            <a:endParaRPr dirty="0"/>
          </a:p>
        </p:txBody>
      </p:sp>
      <p:pic>
        <p:nvPicPr>
          <p:cNvPr id="11"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286000"/>
            <a:ext cx="1350818" cy="1745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11" descr="logo"/>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95275" y="5867400"/>
            <a:ext cx="3209925" cy="771525"/>
          </a:xfrm>
          <a:prstGeom prst="rect">
            <a:avLst/>
          </a:prstGeom>
          <a:noFill/>
          <a:ln>
            <a:noFill/>
          </a:ln>
        </p:spPr>
      </p:pic>
    </p:spTree>
    <p:extLst>
      <p:ext uri="{BB962C8B-B14F-4D97-AF65-F5344CB8AC3E}">
        <p14:creationId xmlns:p14="http://schemas.microsoft.com/office/powerpoint/2010/main" val="2119931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625" y="457200"/>
            <a:ext cx="3194050"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212690-2236-4D0E-A7F7-25C5A17DE92E}" type="datetimeFigureOut">
              <a:rPr lang="en-IN" smtClean="0"/>
              <a:t>26-05-2016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AE192AC-2CDB-41EE-819C-3B4C0A84D3BD}" type="slidenum">
              <a:rPr lang="en-IN" smtClean="0"/>
              <a:t>‹#›</a:t>
            </a:fld>
            <a:endParaRPr lang="en-IN"/>
          </a:p>
        </p:txBody>
      </p:sp>
    </p:spTree>
    <p:extLst>
      <p:ext uri="{BB962C8B-B14F-4D97-AF65-F5344CB8AC3E}">
        <p14:creationId xmlns:p14="http://schemas.microsoft.com/office/powerpoint/2010/main" val="32910875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625" y="457200"/>
            <a:ext cx="3194050"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212690-2236-4D0E-A7F7-25C5A17DE92E}" type="datetimeFigureOut">
              <a:rPr lang="en-IN" smtClean="0"/>
              <a:t>26-05-2016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AE192AC-2CDB-41EE-819C-3B4C0A84D3BD}" type="slidenum">
              <a:rPr lang="en-IN" smtClean="0"/>
              <a:t>‹#›</a:t>
            </a:fld>
            <a:endParaRPr lang="en-IN"/>
          </a:p>
        </p:txBody>
      </p:sp>
    </p:spTree>
    <p:extLst>
      <p:ext uri="{BB962C8B-B14F-4D97-AF65-F5344CB8AC3E}">
        <p14:creationId xmlns:p14="http://schemas.microsoft.com/office/powerpoint/2010/main" val="21982891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C212690-2236-4D0E-A7F7-25C5A17DE92E}" type="datetimeFigureOut">
              <a:rPr lang="en-IN" smtClean="0"/>
              <a:t>26-05-2016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AE192AC-2CDB-41EE-819C-3B4C0A84D3BD}" type="slidenum">
              <a:rPr lang="en-IN" smtClean="0"/>
              <a:t>‹#›</a:t>
            </a:fld>
            <a:endParaRPr lang="en-IN"/>
          </a:p>
        </p:txBody>
      </p:sp>
    </p:spTree>
    <p:extLst>
      <p:ext uri="{BB962C8B-B14F-4D97-AF65-F5344CB8AC3E}">
        <p14:creationId xmlns:p14="http://schemas.microsoft.com/office/powerpoint/2010/main" val="16969076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9775" y="365125"/>
            <a:ext cx="2135188"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681038" y="365125"/>
            <a:ext cx="6256337"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C212690-2236-4D0E-A7F7-25C5A17DE92E}" type="datetimeFigureOut">
              <a:rPr lang="en-IN" smtClean="0"/>
              <a:t>26-05-2016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AE192AC-2CDB-41EE-819C-3B4C0A84D3BD}" type="slidenum">
              <a:rPr lang="en-IN" smtClean="0"/>
              <a:t>‹#›</a:t>
            </a:fld>
            <a:endParaRPr lang="en-IN"/>
          </a:p>
        </p:txBody>
      </p:sp>
    </p:spTree>
    <p:extLst>
      <p:ext uri="{BB962C8B-B14F-4D97-AF65-F5344CB8AC3E}">
        <p14:creationId xmlns:p14="http://schemas.microsoft.com/office/powerpoint/2010/main" val="618131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6_Title Slide">
    <p:spTree>
      <p:nvGrpSpPr>
        <p:cNvPr id="1" name=""/>
        <p:cNvGrpSpPr/>
        <p:nvPr/>
      </p:nvGrpSpPr>
      <p:grpSpPr>
        <a:xfrm>
          <a:off x="0" y="0"/>
          <a:ext cx="0" cy="0"/>
          <a:chOff x="0" y="0"/>
          <a:chExt cx="0" cy="0"/>
        </a:xfrm>
      </p:grpSpPr>
      <p:sp>
        <p:nvSpPr>
          <p:cNvPr id="12" name="Title 1"/>
          <p:cNvSpPr>
            <a:spLocks noGrp="1"/>
          </p:cNvSpPr>
          <p:nvPr>
            <p:ph type="ctrTitle"/>
          </p:nvPr>
        </p:nvSpPr>
        <p:spPr>
          <a:xfrm>
            <a:off x="1363075" y="2286000"/>
            <a:ext cx="7429500" cy="1676400"/>
          </a:xfrm>
        </p:spPr>
        <p:txBody>
          <a:bodyPr>
            <a:noAutofit/>
          </a:bodyPr>
          <a:lstStyle>
            <a:lvl1pPr>
              <a:lnSpc>
                <a:spcPct val="80000"/>
              </a:lnSpc>
              <a:defRPr sz="4800" b="1"/>
            </a:lvl1pPr>
          </a:lstStyle>
          <a:p>
            <a:r>
              <a:rPr lang="en-US" dirty="0"/>
              <a:t>Click to edit Master title style</a:t>
            </a:r>
            <a:endParaRPr dirty="0"/>
          </a:p>
        </p:txBody>
      </p:sp>
      <p:sp>
        <p:nvSpPr>
          <p:cNvPr id="13" name="Subtitle 2"/>
          <p:cNvSpPr>
            <a:spLocks noGrp="1"/>
          </p:cNvSpPr>
          <p:nvPr>
            <p:ph type="subTitle" idx="1"/>
          </p:nvPr>
        </p:nvSpPr>
        <p:spPr>
          <a:xfrm>
            <a:off x="1363075" y="4038600"/>
            <a:ext cx="7429500" cy="886344"/>
          </a:xfrm>
        </p:spPr>
        <p:txBody>
          <a:bodyPr>
            <a:normAutofit/>
          </a:bodyPr>
          <a:lstStyle>
            <a:lvl1pPr marL="0" indent="0" algn="l">
              <a:buNone/>
              <a:defRPr sz="2800" b="1" i="1">
                <a:solidFill>
                  <a:schemeClr val="accent4">
                    <a:lumMod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dirty="0"/>
              <a:t>Click to edit Master subtitle style</a:t>
            </a:r>
            <a:endParaRPr dirty="0"/>
          </a:p>
        </p:txBody>
      </p:sp>
      <p:pic>
        <p:nvPicPr>
          <p:cNvPr id="1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286000"/>
            <a:ext cx="1350818" cy="1745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14" descr="logo"/>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95275" y="5867400"/>
            <a:ext cx="3209925" cy="771525"/>
          </a:xfrm>
          <a:prstGeom prst="rect">
            <a:avLst/>
          </a:prstGeom>
          <a:noFill/>
          <a:ln>
            <a:noFill/>
          </a:ln>
        </p:spPr>
      </p:pic>
    </p:spTree>
    <p:extLst>
      <p:ext uri="{BB962C8B-B14F-4D97-AF65-F5344CB8AC3E}">
        <p14:creationId xmlns:p14="http://schemas.microsoft.com/office/powerpoint/2010/main" val="1426821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5_Title Slide">
    <p:bg>
      <p:bgPr>
        <a:solidFill>
          <a:schemeClr val="accent3"/>
        </a:solidFill>
        <a:effectLst/>
      </p:bgPr>
    </p:bg>
    <p:spTree>
      <p:nvGrpSpPr>
        <p:cNvPr id="1" name=""/>
        <p:cNvGrpSpPr/>
        <p:nvPr/>
      </p:nvGrpSpPr>
      <p:grpSpPr>
        <a:xfrm>
          <a:off x="0" y="0"/>
          <a:ext cx="0" cy="0"/>
          <a:chOff x="0" y="0"/>
          <a:chExt cx="0" cy="0"/>
        </a:xfrm>
      </p:grpSpPr>
      <p:grpSp>
        <p:nvGrpSpPr>
          <p:cNvPr id="7" name="squares"/>
          <p:cNvGrpSpPr/>
          <p:nvPr/>
        </p:nvGrpSpPr>
        <p:grpSpPr>
          <a:xfrm>
            <a:off x="0" y="3029012"/>
            <a:ext cx="1318489" cy="799981"/>
            <a:chOff x="0" y="452558"/>
            <a:chExt cx="914400" cy="524182"/>
          </a:xfrm>
          <a:solidFill>
            <a:schemeClr val="bg1"/>
          </a:solidFill>
        </p:grpSpPr>
        <p:sp>
          <p:nvSpPr>
            <p:cNvPr id="8" name="Rounded Rectangle 7"/>
            <p:cNvSpPr/>
            <p:nvPr/>
          </p:nvSpPr>
          <p:spPr>
            <a:xfrm>
              <a:off x="591671" y="452558"/>
              <a:ext cx="322729" cy="524180"/>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ounded Rectangle 8"/>
            <p:cNvSpPr/>
            <p:nvPr/>
          </p:nvSpPr>
          <p:spPr>
            <a:xfrm>
              <a:off x="215154" y="452558"/>
              <a:ext cx="322729" cy="524180"/>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ound Same Side Corner Rectangle 9"/>
            <p:cNvSpPr/>
            <p:nvPr/>
          </p:nvSpPr>
          <p:spPr>
            <a:xfrm rot="5400000">
              <a:off x="-181408" y="633966"/>
              <a:ext cx="524182" cy="161366"/>
            </a:xfrm>
            <a:prstGeom prst="round2SameRect">
              <a:avLst>
                <a:gd name="adj1" fmla="val 29167"/>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1"/>
          <p:cNvSpPr>
            <a:spLocks noGrp="1"/>
          </p:cNvSpPr>
          <p:nvPr>
            <p:ph type="ctrTitle"/>
          </p:nvPr>
        </p:nvSpPr>
        <p:spPr>
          <a:xfrm>
            <a:off x="1363075" y="2286000"/>
            <a:ext cx="7429500" cy="1676400"/>
          </a:xfrm>
        </p:spPr>
        <p:txBody>
          <a:bodyPr>
            <a:noAutofit/>
          </a:bodyPr>
          <a:lstStyle>
            <a:lvl1pPr>
              <a:lnSpc>
                <a:spcPct val="80000"/>
              </a:lnSpc>
              <a:defRPr sz="4800" b="1">
                <a:solidFill>
                  <a:schemeClr val="bg1"/>
                </a:solidFill>
              </a:defRPr>
            </a:lvl1pPr>
          </a:lstStyle>
          <a:p>
            <a:r>
              <a:rPr lang="en-US" dirty="0"/>
              <a:t>Click to edit Master title style</a:t>
            </a:r>
            <a:endParaRPr dirty="0"/>
          </a:p>
        </p:txBody>
      </p:sp>
      <p:sp>
        <p:nvSpPr>
          <p:cNvPr id="3" name="Subtitle 2"/>
          <p:cNvSpPr>
            <a:spLocks noGrp="1"/>
          </p:cNvSpPr>
          <p:nvPr>
            <p:ph type="subTitle" idx="1"/>
          </p:nvPr>
        </p:nvSpPr>
        <p:spPr>
          <a:xfrm>
            <a:off x="1363075" y="4038600"/>
            <a:ext cx="7429500" cy="886344"/>
          </a:xfrm>
        </p:spPr>
        <p:txBody>
          <a:bodyPr>
            <a:normAutofit/>
          </a:bodyPr>
          <a:lstStyle>
            <a:lvl1pPr marL="0" indent="0" algn="l">
              <a:buNone/>
              <a:defRPr sz="2800" b="1" i="1">
                <a:solidFill>
                  <a:schemeClr val="bg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dirty="0"/>
              <a:t>Click to edit Master subtitle style</a:t>
            </a:r>
            <a:endParaRPr dirty="0"/>
          </a:p>
        </p:txBody>
      </p:sp>
    </p:spTree>
    <p:extLst>
      <p:ext uri="{BB962C8B-B14F-4D97-AF65-F5344CB8AC3E}">
        <p14:creationId xmlns:p14="http://schemas.microsoft.com/office/powerpoint/2010/main" val="4133578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90600" y="1371600"/>
            <a:ext cx="3962400" cy="48006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Content Placeholder 3"/>
          <p:cNvSpPr>
            <a:spLocks noGrp="1"/>
          </p:cNvSpPr>
          <p:nvPr>
            <p:ph sz="half" idx="2"/>
          </p:nvPr>
        </p:nvSpPr>
        <p:spPr>
          <a:xfrm>
            <a:off x="4953000" y="1371600"/>
            <a:ext cx="3962400" cy="48006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7" name="Slide Number Placeholder 6"/>
          <p:cNvSpPr>
            <a:spLocks noGrp="1"/>
          </p:cNvSpPr>
          <p:nvPr>
            <p:ph type="sldNum" sz="quarter" idx="12"/>
          </p:nvPr>
        </p:nvSpPr>
        <p:spPr/>
        <p:txBody>
          <a:bodyPr/>
          <a:lstStyle/>
          <a:p>
            <a:fld id="{34C99D79-8A4B-4031-B1E0-AF26F8EDF2BC}" type="slidenum">
              <a:rPr/>
              <a:pPr/>
              <a:t>‹#›</a:t>
            </a:fld>
            <a:endParaRPr dirty="0"/>
          </a:p>
        </p:txBody>
      </p:sp>
    </p:spTree>
    <p:extLst>
      <p:ext uri="{BB962C8B-B14F-4D97-AF65-F5344CB8AC3E}">
        <p14:creationId xmlns:p14="http://schemas.microsoft.com/office/powerpoint/2010/main" val="1297796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90600" y="1371601"/>
            <a:ext cx="3962400" cy="816429"/>
          </a:xfrm>
        </p:spPr>
        <p:txBody>
          <a:bodyPr anchor="ctr">
            <a:normAutofit/>
          </a:bodyPr>
          <a:lstStyle>
            <a:lvl1pPr marL="0" indent="0">
              <a:buNone/>
              <a:defRPr sz="2800" b="0">
                <a:solidFill>
                  <a:schemeClr val="accent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4" name="Content Placeholder 3"/>
          <p:cNvSpPr>
            <a:spLocks noGrp="1"/>
          </p:cNvSpPr>
          <p:nvPr>
            <p:ph sz="half" idx="2"/>
          </p:nvPr>
        </p:nvSpPr>
        <p:spPr>
          <a:xfrm>
            <a:off x="990600" y="2188030"/>
            <a:ext cx="3962400" cy="3984171"/>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953000" y="1371601"/>
            <a:ext cx="3962400" cy="816429"/>
          </a:xfrm>
        </p:spPr>
        <p:txBody>
          <a:bodyPr anchor="ctr">
            <a:normAutofit/>
          </a:bodyPr>
          <a:lstStyle>
            <a:lvl1pPr marL="0" indent="0">
              <a:buNone/>
              <a:defRPr sz="2800" b="0">
                <a:solidFill>
                  <a:schemeClr val="accent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6" name="Content Placeholder 5"/>
          <p:cNvSpPr>
            <a:spLocks noGrp="1"/>
          </p:cNvSpPr>
          <p:nvPr>
            <p:ph sz="quarter" idx="4"/>
          </p:nvPr>
        </p:nvSpPr>
        <p:spPr>
          <a:xfrm>
            <a:off x="4953000" y="2188030"/>
            <a:ext cx="3962400" cy="3984171"/>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9" name="Slide Number Placeholder 8"/>
          <p:cNvSpPr>
            <a:spLocks noGrp="1"/>
          </p:cNvSpPr>
          <p:nvPr>
            <p:ph type="sldNum" sz="quarter" idx="12"/>
          </p:nvPr>
        </p:nvSpPr>
        <p:spPr/>
        <p:txBody>
          <a:bodyPr/>
          <a:lstStyle/>
          <a:p>
            <a:fld id="{34C99D79-8A4B-4031-B1E0-AF26F8EDF2BC}" type="slidenum">
              <a:rPr/>
              <a:pPr/>
              <a:t>‹#›</a:t>
            </a:fld>
            <a:endParaRPr dirty="0"/>
          </a:p>
        </p:txBody>
      </p:sp>
    </p:spTree>
    <p:extLst>
      <p:ext uri="{BB962C8B-B14F-4D97-AF65-F5344CB8AC3E}">
        <p14:creationId xmlns:p14="http://schemas.microsoft.com/office/powerpoint/2010/main" val="487039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5" name="Slide Number Placeholder 4"/>
          <p:cNvSpPr>
            <a:spLocks noGrp="1"/>
          </p:cNvSpPr>
          <p:nvPr>
            <p:ph type="sldNum" sz="quarter" idx="12"/>
          </p:nvPr>
        </p:nvSpPr>
        <p:spPr/>
        <p:txBody>
          <a:bodyPr/>
          <a:lstStyle/>
          <a:p>
            <a:fld id="{34C99D79-8A4B-4031-B1E0-AF26F8EDF2BC}" type="slidenum">
              <a:rPr/>
              <a:pPr/>
              <a:t>‹#›</a:t>
            </a:fld>
            <a:endParaRPr dirty="0"/>
          </a:p>
        </p:txBody>
      </p:sp>
    </p:spTree>
    <p:extLst>
      <p:ext uri="{BB962C8B-B14F-4D97-AF65-F5344CB8AC3E}">
        <p14:creationId xmlns:p14="http://schemas.microsoft.com/office/powerpoint/2010/main" val="96903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4C99D79-8A4B-4031-B1E0-AF26F8EDF2BC}" type="slidenum">
              <a:rPr/>
              <a:pPr/>
              <a:t>‹#›</a:t>
            </a:fld>
            <a:endParaRPr dirty="0"/>
          </a:p>
        </p:txBody>
      </p:sp>
    </p:spTree>
    <p:extLst>
      <p:ext uri="{BB962C8B-B14F-4D97-AF65-F5344CB8AC3E}">
        <p14:creationId xmlns:p14="http://schemas.microsoft.com/office/powerpoint/2010/main" val="2225395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theme" Target="../theme/theme2.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2"/>
          <p:cNvPicPr>
            <a:picLocks noChangeAspect="1" noChangeArrowheads="1"/>
          </p:cNvPicPr>
          <p:nvPr userDrawn="1"/>
        </p:nvPicPr>
        <p:blipFill>
          <a:blip r:embed="rId23">
            <a:extLst>
              <a:ext uri="{28A0092B-C50C-407E-A947-70E740481C1C}">
                <a14:useLocalDpi xmlns:a14="http://schemas.microsoft.com/office/drawing/2010/main" val="0"/>
              </a:ext>
            </a:extLst>
          </a:blip>
          <a:srcRect/>
          <a:stretch>
            <a:fillRect/>
          </a:stretch>
        </p:blipFill>
        <p:spPr bwMode="auto">
          <a:xfrm>
            <a:off x="0" y="12896"/>
            <a:ext cx="1110344" cy="14349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990600" y="152400"/>
            <a:ext cx="7924800" cy="1066800"/>
          </a:xfrm>
          <a:prstGeom prst="rect">
            <a:avLst/>
          </a:prstGeom>
        </p:spPr>
        <p:txBody>
          <a:bodyPr vert="horz" lIns="121899" tIns="60949" rIns="121899" bIns="60949" rtlCol="0" anchor="b">
            <a:normAutofit/>
          </a:bodyPr>
          <a:lstStyle/>
          <a:p>
            <a:r>
              <a:rPr lang="en-US" dirty="0"/>
              <a:t>Click to edit Master title style</a:t>
            </a:r>
            <a:endParaRPr dirty="0"/>
          </a:p>
        </p:txBody>
      </p:sp>
      <p:sp>
        <p:nvSpPr>
          <p:cNvPr id="3" name="Text Placeholder 2"/>
          <p:cNvSpPr>
            <a:spLocks noGrp="1"/>
          </p:cNvSpPr>
          <p:nvPr>
            <p:ph type="body" idx="1"/>
          </p:nvPr>
        </p:nvSpPr>
        <p:spPr>
          <a:xfrm>
            <a:off x="990600" y="1371600"/>
            <a:ext cx="7924800" cy="4800600"/>
          </a:xfrm>
          <a:prstGeom prst="rect">
            <a:avLst/>
          </a:prstGeom>
        </p:spPr>
        <p:txBody>
          <a:bodyPr vert="horz" lIns="121899" tIns="60949" rIns="121899" bIns="6094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6" name="Slide Number Placeholder 5"/>
          <p:cNvSpPr>
            <a:spLocks noGrp="1"/>
          </p:cNvSpPr>
          <p:nvPr>
            <p:ph type="sldNum" sz="quarter" idx="4"/>
          </p:nvPr>
        </p:nvSpPr>
        <p:spPr>
          <a:xfrm>
            <a:off x="9226076" y="6369268"/>
            <a:ext cx="679924" cy="400110"/>
          </a:xfrm>
          <a:prstGeom prst="rect">
            <a:avLst/>
          </a:prstGeom>
          <a:noFill/>
        </p:spPr>
        <p:txBody>
          <a:bodyPr wrap="square" rtlCol="0">
            <a:spAutoFit/>
          </a:bodyPr>
          <a:lstStyle>
            <a:lvl1pPr>
              <a:defRPr lang="en-US" sz="2000" smtClean="0"/>
            </a:lvl1pPr>
          </a:lstStyle>
          <a:p>
            <a:fld id="{34C99D79-8A4B-4031-B1E0-AF26F8EDF2BC}" type="slidenum">
              <a:rPr lang="en-US" smtClean="0"/>
              <a:pPr/>
              <a:t>‹#›</a:t>
            </a:fld>
            <a:endParaRPr lang="en-US"/>
          </a:p>
        </p:txBody>
      </p:sp>
      <p:pic>
        <p:nvPicPr>
          <p:cNvPr id="13" name="Picture 12" descr="logo"/>
          <p:cNvPicPr/>
          <p:nvPr userDrawn="1"/>
        </p:nvPicPr>
        <p:blipFill>
          <a:blip r:embed="rId24" cstate="print">
            <a:extLst>
              <a:ext uri="{28A0092B-C50C-407E-A947-70E740481C1C}">
                <a14:useLocalDpi xmlns:a14="http://schemas.microsoft.com/office/drawing/2010/main" val="0"/>
              </a:ext>
            </a:extLst>
          </a:blip>
          <a:srcRect/>
          <a:stretch>
            <a:fillRect/>
          </a:stretch>
        </p:blipFill>
        <p:spPr bwMode="auto">
          <a:xfrm>
            <a:off x="141287" y="6248400"/>
            <a:ext cx="2981325" cy="542925"/>
          </a:xfrm>
          <a:prstGeom prst="rect">
            <a:avLst/>
          </a:prstGeom>
          <a:noFill/>
          <a:ln>
            <a:noFill/>
          </a:ln>
        </p:spPr>
      </p:pic>
      <p:sp>
        <p:nvSpPr>
          <p:cNvPr id="4" name="TextBox 3"/>
          <p:cNvSpPr txBox="1"/>
          <p:nvPr userDrawn="1"/>
        </p:nvSpPr>
        <p:spPr>
          <a:xfrm>
            <a:off x="3886199" y="6324600"/>
            <a:ext cx="5181601" cy="400110"/>
          </a:xfrm>
          <a:prstGeom prst="rect">
            <a:avLst/>
          </a:prstGeom>
          <a:noFill/>
        </p:spPr>
        <p:txBody>
          <a:bodyPr wrap="square" rtlCol="0">
            <a:spAutoFit/>
          </a:bodyPr>
          <a:lstStyle/>
          <a:p>
            <a:r>
              <a:rPr lang="en-US" sz="2000" dirty="0"/>
              <a:t>DTRC – 2016 Pune Branch of WIRC of ICAI</a:t>
            </a:r>
          </a:p>
        </p:txBody>
      </p:sp>
      <p:sp>
        <p:nvSpPr>
          <p:cNvPr id="5" name="TextBox 4"/>
          <p:cNvSpPr txBox="1"/>
          <p:nvPr userDrawn="1"/>
        </p:nvSpPr>
        <p:spPr>
          <a:xfrm>
            <a:off x="9231079" y="4419600"/>
            <a:ext cx="461665" cy="2106928"/>
          </a:xfrm>
          <a:prstGeom prst="rect">
            <a:avLst/>
          </a:prstGeom>
          <a:noFill/>
        </p:spPr>
        <p:txBody>
          <a:bodyPr vert="vert" wrap="square" rtlCol="0">
            <a:spAutoFit/>
          </a:bodyPr>
          <a:lstStyle/>
          <a:p>
            <a:r>
              <a:rPr lang="en-US" sz="1800" b="1" dirty="0"/>
              <a:t>May - 2016</a:t>
            </a:r>
          </a:p>
        </p:txBody>
      </p:sp>
    </p:spTree>
    <p:extLst>
      <p:ext uri="{BB962C8B-B14F-4D97-AF65-F5344CB8AC3E}">
        <p14:creationId xmlns:p14="http://schemas.microsoft.com/office/powerpoint/2010/main" val="1782682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6" r:id="rId3"/>
    <p:sldLayoutId id="2147483671" r:id="rId4"/>
    <p:sldLayoutId id="2147483670" r:id="rId5"/>
    <p:sldLayoutId id="2147483652" r:id="rId6"/>
    <p:sldLayoutId id="2147483653" r:id="rId7"/>
    <p:sldLayoutId id="2147483654" r:id="rId8"/>
    <p:sldLayoutId id="2147483655" r:id="rId9"/>
    <p:sldLayoutId id="2147483656" r:id="rId10"/>
    <p:sldLayoutId id="2147483657" r:id="rId11"/>
    <p:sldLayoutId id="2147483664" r:id="rId12"/>
    <p:sldLayoutId id="2147483658" r:id="rId13"/>
    <p:sldLayoutId id="2147483659" r:id="rId14"/>
    <p:sldLayoutId id="2147483672" r:id="rId15"/>
    <p:sldLayoutId id="2147483675" r:id="rId16"/>
    <p:sldLayoutId id="2147483673" r:id="rId17"/>
    <p:sldLayoutId id="2147483651" r:id="rId18"/>
    <p:sldLayoutId id="2147483665" r:id="rId19"/>
    <p:sldLayoutId id="2147483660" r:id="rId20"/>
    <p:sldLayoutId id="2147483674" r:id="rId2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l" defTabSz="1218987" rtl="0" eaLnBrk="1" latinLnBrk="0" hangingPunct="1">
        <a:spcBef>
          <a:spcPct val="0"/>
        </a:spcBef>
        <a:buNone/>
        <a:defRPr sz="2800" b="1" kern="1200">
          <a:solidFill>
            <a:schemeClr val="tx1"/>
          </a:solidFill>
          <a:latin typeface="Arial" pitchFamily="34" charset="0"/>
          <a:ea typeface="+mj-ea"/>
          <a:cs typeface="Arial" pitchFamily="34" charset="0"/>
        </a:defRPr>
      </a:lvl1pPr>
    </p:titleStyle>
    <p:bodyStyle>
      <a:lvl1pPr marL="304747" indent="-304747" algn="l" defTabSz="1218987" rtl="0" eaLnBrk="1" latinLnBrk="0" hangingPunct="1">
        <a:lnSpc>
          <a:spcPct val="90000"/>
        </a:lnSpc>
        <a:spcBef>
          <a:spcPts val="1800"/>
        </a:spcBef>
        <a:buClr>
          <a:schemeClr val="accent1"/>
        </a:buClr>
        <a:buFont typeface="Arial" pitchFamily="34" charset="0"/>
        <a:buChar char="•"/>
        <a:defRPr sz="2000" b="0" kern="1200">
          <a:solidFill>
            <a:schemeClr val="tx1"/>
          </a:solidFill>
          <a:latin typeface="Arial" pitchFamily="34" charset="0"/>
          <a:ea typeface="+mn-ea"/>
          <a:cs typeface="Arial" pitchFamily="34" charset="0"/>
        </a:defRPr>
      </a:lvl1pPr>
      <a:lvl2pPr marL="755772" indent="-304747" algn="l" defTabSz="1218987" rtl="0" eaLnBrk="1" latinLnBrk="0" hangingPunct="1">
        <a:lnSpc>
          <a:spcPct val="90000"/>
        </a:lnSpc>
        <a:spcBef>
          <a:spcPts val="1200"/>
        </a:spcBef>
        <a:buClr>
          <a:schemeClr val="accent1"/>
        </a:buClr>
        <a:buFont typeface="Arial" pitchFamily="34" charset="0"/>
        <a:buChar char="–"/>
        <a:defRPr sz="1800" kern="1200">
          <a:solidFill>
            <a:schemeClr val="accent4">
              <a:lumMod val="75000"/>
            </a:schemeClr>
          </a:solidFill>
          <a:latin typeface="Arial" pitchFamily="34" charset="0"/>
          <a:ea typeface="+mn-ea"/>
          <a:cs typeface="Arial" pitchFamily="34" charset="0"/>
        </a:defRPr>
      </a:lvl2pPr>
      <a:lvl3pPr marL="1206797" indent="-304747" algn="l" defTabSz="1218987" rtl="0" eaLnBrk="1" latinLnBrk="0" hangingPunct="1">
        <a:lnSpc>
          <a:spcPct val="90000"/>
        </a:lnSpc>
        <a:spcBef>
          <a:spcPts val="800"/>
        </a:spcBef>
        <a:buClr>
          <a:schemeClr val="accent1"/>
        </a:buClr>
        <a:buFont typeface="Arial" pitchFamily="34" charset="0"/>
        <a:buChar char="•"/>
        <a:defRPr sz="1600" kern="1200">
          <a:solidFill>
            <a:schemeClr val="tx1"/>
          </a:solidFill>
          <a:latin typeface="Arial" pitchFamily="34" charset="0"/>
          <a:ea typeface="+mn-ea"/>
          <a:cs typeface="Arial" pitchFamily="34" charset="0"/>
        </a:defRPr>
      </a:lvl3pPr>
      <a:lvl4pPr marL="1657822" indent="-304747" algn="l" defTabSz="1218987" rtl="0" eaLnBrk="1" latinLnBrk="0" hangingPunct="1">
        <a:lnSpc>
          <a:spcPct val="90000"/>
        </a:lnSpc>
        <a:spcBef>
          <a:spcPts val="800"/>
        </a:spcBef>
        <a:buClr>
          <a:schemeClr val="accent1"/>
        </a:buClr>
        <a:buFont typeface="Arial" pitchFamily="34" charset="0"/>
        <a:buChar char="•"/>
        <a:defRPr sz="1600" kern="1200">
          <a:solidFill>
            <a:schemeClr val="bg1">
              <a:lumMod val="50000"/>
            </a:schemeClr>
          </a:solidFill>
          <a:latin typeface="Arial" pitchFamily="34" charset="0"/>
          <a:ea typeface="+mn-ea"/>
          <a:cs typeface="Arial" pitchFamily="34" charset="0"/>
        </a:defRPr>
      </a:lvl4pPr>
      <a:lvl5pPr marL="2108847" indent="-304747" algn="l" defTabSz="1218987" rtl="0" eaLnBrk="1" latinLnBrk="0" hangingPunct="1">
        <a:lnSpc>
          <a:spcPct val="90000"/>
        </a:lnSpc>
        <a:spcBef>
          <a:spcPts val="800"/>
        </a:spcBef>
        <a:buClr>
          <a:schemeClr val="accent1"/>
        </a:buClr>
        <a:buFont typeface="Arial" pitchFamily="34" charset="0"/>
        <a:buChar char="•"/>
        <a:defRPr sz="1600" kern="1200">
          <a:solidFill>
            <a:schemeClr val="tx1"/>
          </a:solidFill>
          <a:latin typeface="Arial" pitchFamily="34" charset="0"/>
          <a:ea typeface="+mn-ea"/>
          <a:cs typeface="Arial" pitchFamily="34" charset="0"/>
        </a:defRPr>
      </a:lvl5pPr>
      <a:lvl6pPr marL="255987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6pPr>
      <a:lvl7pPr marL="301089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7pPr>
      <a:lvl8pPr marL="346192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8pPr>
      <a:lvl9pPr marL="391294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212690-2236-4D0E-A7F7-25C5A17DE92E}" type="datetimeFigureOut">
              <a:rPr lang="en-IN" smtClean="0"/>
              <a:t>26-05-2016</a:t>
            </a:fld>
            <a:endParaRPr lang="en-IN"/>
          </a:p>
        </p:txBody>
      </p:sp>
      <p:sp>
        <p:nvSpPr>
          <p:cNvPr id="5" name="Footer Placeholder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192AC-2CDB-41EE-819C-3B4C0A84D3BD}" type="slidenum">
              <a:rPr lang="en-IN" smtClean="0"/>
              <a:t>‹#›</a:t>
            </a:fld>
            <a:endParaRPr lang="en-IN"/>
          </a:p>
        </p:txBody>
      </p:sp>
    </p:spTree>
    <p:extLst>
      <p:ext uri="{BB962C8B-B14F-4D97-AF65-F5344CB8AC3E}">
        <p14:creationId xmlns:p14="http://schemas.microsoft.com/office/powerpoint/2010/main" val="2788762177"/>
      </p:ext>
    </p:extLst>
  </p:cSld>
  <p:clrMap bg1="lt1" tx1="dk1" bg2="lt2" tx2="dk2" accent1="accent1" accent2="accent2" accent3="accent3" accent4="accent4" accent5="accent5" accent6="accent6" hlink="hlink" folHlink="folHlink"/>
  <p:sldLayoutIdLst>
    <p:sldLayoutId id="2147483688"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7320" y="990601"/>
            <a:ext cx="4795092" cy="4822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375227" y="1447800"/>
            <a:ext cx="7429500" cy="1676400"/>
          </a:xfrm>
        </p:spPr>
        <p:txBody>
          <a:bodyPr/>
          <a:lstStyle/>
          <a:p>
            <a:br>
              <a:rPr lang="en-US" dirty="0"/>
            </a:br>
            <a:endParaRPr lang="en-US" dirty="0"/>
          </a:p>
        </p:txBody>
      </p:sp>
      <p:sp>
        <p:nvSpPr>
          <p:cNvPr id="3" name="Subtitle 2"/>
          <p:cNvSpPr>
            <a:spLocks noGrp="1"/>
          </p:cNvSpPr>
          <p:nvPr>
            <p:ph type="subTitle" idx="1"/>
          </p:nvPr>
        </p:nvSpPr>
        <p:spPr>
          <a:xfrm>
            <a:off x="375227" y="3174998"/>
            <a:ext cx="7429500" cy="2997202"/>
          </a:xfrm>
        </p:spPr>
        <p:txBody>
          <a:bodyPr>
            <a:normAutofit/>
          </a:bodyPr>
          <a:lstStyle/>
          <a:p>
            <a:r>
              <a:rPr lang="en-US" sz="2000" dirty="0">
                <a:solidFill>
                  <a:schemeClr val="tx1"/>
                </a:solidFill>
              </a:rPr>
              <a:t>Taxation of LLPs including its Restructuring</a:t>
            </a:r>
          </a:p>
          <a:p>
            <a:r>
              <a:rPr lang="en-US" sz="2000" dirty="0">
                <a:solidFill>
                  <a:schemeClr val="tx1"/>
                </a:solidFill>
              </a:rPr>
              <a:t>By Milin Mehta, Vadodara</a:t>
            </a:r>
          </a:p>
          <a:p>
            <a:endParaRPr lang="en-US" sz="2000" dirty="0">
              <a:solidFill>
                <a:schemeClr val="tx1"/>
              </a:solidFill>
            </a:endParaRPr>
          </a:p>
          <a:p>
            <a:r>
              <a:rPr lang="en-US" sz="2000" dirty="0">
                <a:solidFill>
                  <a:schemeClr val="tx1"/>
                </a:solidFill>
              </a:rPr>
              <a:t>Direct Tax Refresher Course</a:t>
            </a:r>
          </a:p>
          <a:p>
            <a:r>
              <a:rPr lang="en-US" sz="2000" dirty="0">
                <a:solidFill>
                  <a:schemeClr val="tx1"/>
                </a:solidFill>
              </a:rPr>
              <a:t>Pune Branch of WIRC of ICAI</a:t>
            </a:r>
          </a:p>
          <a:p>
            <a:r>
              <a:rPr lang="en-US" sz="2000" dirty="0">
                <a:solidFill>
                  <a:schemeClr val="tx1"/>
                </a:solidFill>
              </a:rPr>
              <a:t>28</a:t>
            </a:r>
            <a:r>
              <a:rPr lang="en-US" sz="2000" baseline="30000" dirty="0">
                <a:solidFill>
                  <a:schemeClr val="tx1"/>
                </a:solidFill>
              </a:rPr>
              <a:t>TH</a:t>
            </a:r>
            <a:r>
              <a:rPr lang="en-US" sz="2000" dirty="0">
                <a:solidFill>
                  <a:schemeClr val="tx1"/>
                </a:solidFill>
              </a:rPr>
              <a:t> May, 2016</a:t>
            </a:r>
          </a:p>
        </p:txBody>
      </p:sp>
    </p:spTree>
    <p:extLst>
      <p:ext uri="{BB962C8B-B14F-4D97-AF65-F5344CB8AC3E}">
        <p14:creationId xmlns:p14="http://schemas.microsoft.com/office/powerpoint/2010/main" val="1235148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n-US" dirty="0"/>
              <a:t>A “working partner” is defined in Section 40(b) – Explanation 4 of Income tax Act, 1961</a:t>
            </a:r>
          </a:p>
          <a:p>
            <a:pPr lvl="1" algn="just"/>
            <a:r>
              <a:rPr lang="en-US" dirty="0"/>
              <a:t> Needs to be an individual</a:t>
            </a:r>
          </a:p>
          <a:p>
            <a:pPr lvl="1" algn="just"/>
            <a:r>
              <a:rPr lang="en-US" dirty="0"/>
              <a:t> One who is actively involved in conduct of affairs of the LLP</a:t>
            </a:r>
          </a:p>
          <a:p>
            <a:pPr algn="just"/>
            <a:r>
              <a:rPr lang="en-US" dirty="0"/>
              <a:t>Individual who is partner and DP can be a working partner</a:t>
            </a:r>
          </a:p>
          <a:p>
            <a:pPr algn="just"/>
            <a:r>
              <a:rPr lang="en-US" dirty="0"/>
              <a:t>Individual who is nominee of a body corporate and works as DP and is actively involved in conduct of affairs of the LLP:</a:t>
            </a:r>
          </a:p>
          <a:p>
            <a:pPr lvl="1" algn="just"/>
            <a:r>
              <a:rPr lang="en-US" dirty="0"/>
              <a:t>Whether Section 40 (b) will apply?</a:t>
            </a:r>
          </a:p>
          <a:p>
            <a:pPr lvl="1" algn="just"/>
            <a:r>
              <a:rPr lang="en-US" dirty="0"/>
              <a:t>Whether remuneration allowable, if meets the reasonable test or the tests U/s. 37 (1)</a:t>
            </a:r>
          </a:p>
          <a:p>
            <a:pPr algn="just"/>
            <a:r>
              <a:rPr lang="en-US" dirty="0"/>
              <a:t>Remuneration to a working partner allowable, even when he / she may not be a DP.  Similarly merely because a person is designated as DP, the remuneration may not be allowable</a:t>
            </a:r>
          </a:p>
        </p:txBody>
      </p:sp>
      <p:sp>
        <p:nvSpPr>
          <p:cNvPr id="3" name="Title 2"/>
          <p:cNvSpPr>
            <a:spLocks noGrp="1"/>
          </p:cNvSpPr>
          <p:nvPr>
            <p:ph type="title"/>
          </p:nvPr>
        </p:nvSpPr>
        <p:spPr/>
        <p:txBody>
          <a:bodyPr/>
          <a:lstStyle/>
          <a:p>
            <a:r>
              <a:rPr lang="en-US" dirty="0"/>
              <a:t>Remuneration to DP</a:t>
            </a:r>
          </a:p>
        </p:txBody>
      </p:sp>
      <p:sp>
        <p:nvSpPr>
          <p:cNvPr id="4" name="Slide Number Placeholder 3"/>
          <p:cNvSpPr>
            <a:spLocks noGrp="1"/>
          </p:cNvSpPr>
          <p:nvPr>
            <p:ph type="sldNum" sz="quarter" idx="11"/>
          </p:nvPr>
        </p:nvSpPr>
        <p:spPr/>
        <p:txBody>
          <a:bodyPr/>
          <a:lstStyle/>
          <a:p>
            <a:fld id="{34C99D79-8A4B-4031-B1E0-AF26F8EDF2BC}" type="slidenum">
              <a:rPr lang="en-US" smtClean="0"/>
              <a:pPr/>
              <a:t>10</a:t>
            </a:fld>
            <a:endParaRPr lang="en-US" dirty="0"/>
          </a:p>
        </p:txBody>
      </p:sp>
    </p:spTree>
    <p:extLst>
      <p:ext uri="{BB962C8B-B14F-4D97-AF65-F5344CB8AC3E}">
        <p14:creationId xmlns:p14="http://schemas.microsoft.com/office/powerpoint/2010/main" val="3139907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200" dirty="0"/>
              <a:t>This is covered under Section 42 of the LLP Act</a:t>
            </a:r>
          </a:p>
          <a:p>
            <a:r>
              <a:rPr lang="en-US" sz="2200" dirty="0"/>
              <a:t>Transfer can be made via assignment/transfer of partners interest</a:t>
            </a:r>
          </a:p>
          <a:p>
            <a:pPr lvl="1"/>
            <a:r>
              <a:rPr lang="en-US" sz="2200" dirty="0"/>
              <a:t>To share profits and losses;</a:t>
            </a:r>
          </a:p>
          <a:p>
            <a:pPr lvl="1"/>
            <a:r>
              <a:rPr lang="en-US" sz="2200" dirty="0"/>
              <a:t> To receive distribution in accordance with LLP Agreement</a:t>
            </a:r>
          </a:p>
          <a:p>
            <a:pPr lvl="1"/>
            <a:r>
              <a:rPr lang="en-US" sz="2200" dirty="0"/>
              <a:t>The above two can be separately assigned in part or in whole</a:t>
            </a:r>
          </a:p>
          <a:p>
            <a:r>
              <a:rPr lang="en-US" sz="2200" dirty="0"/>
              <a:t>Such a transfer does not, </a:t>
            </a:r>
            <a:r>
              <a:rPr lang="en-US" sz="2200" i="1" dirty="0"/>
              <a:t>by itself</a:t>
            </a:r>
            <a:r>
              <a:rPr lang="en-US" sz="2200" dirty="0"/>
              <a:t>, cause the disassociation of the partner</a:t>
            </a:r>
          </a:p>
          <a:p>
            <a:r>
              <a:rPr lang="en-US" sz="2200" dirty="0"/>
              <a:t>Does not result in dissolution of LLP</a:t>
            </a:r>
          </a:p>
          <a:p>
            <a:r>
              <a:rPr lang="en-US" sz="2200" dirty="0"/>
              <a:t>Assignee / Transferee</a:t>
            </a:r>
          </a:p>
          <a:p>
            <a:pPr lvl="1"/>
            <a:r>
              <a:rPr lang="en-US" sz="2200" dirty="0"/>
              <a:t>does not, by itself, become partner</a:t>
            </a:r>
          </a:p>
          <a:p>
            <a:pPr lvl="1"/>
            <a:r>
              <a:rPr lang="en-US" sz="2200" dirty="0"/>
              <a:t>does not get right of management in the LLP</a:t>
            </a:r>
            <a:endParaRPr lang="en-US" sz="1900" dirty="0"/>
          </a:p>
          <a:p>
            <a:endParaRPr lang="en-US" dirty="0"/>
          </a:p>
        </p:txBody>
      </p:sp>
      <p:sp>
        <p:nvSpPr>
          <p:cNvPr id="3" name="Title 2"/>
          <p:cNvSpPr>
            <a:spLocks noGrp="1"/>
          </p:cNvSpPr>
          <p:nvPr>
            <p:ph type="title"/>
          </p:nvPr>
        </p:nvSpPr>
        <p:spPr/>
        <p:txBody>
          <a:bodyPr/>
          <a:lstStyle/>
          <a:p>
            <a:r>
              <a:rPr lang="en-US" dirty="0"/>
              <a:t>Transfer of Partner Rights</a:t>
            </a:r>
          </a:p>
        </p:txBody>
      </p:sp>
      <p:sp>
        <p:nvSpPr>
          <p:cNvPr id="4" name="Slide Number Placeholder 3"/>
          <p:cNvSpPr>
            <a:spLocks noGrp="1"/>
          </p:cNvSpPr>
          <p:nvPr>
            <p:ph type="sldNum" sz="quarter" idx="11"/>
          </p:nvPr>
        </p:nvSpPr>
        <p:spPr/>
        <p:txBody>
          <a:bodyPr/>
          <a:lstStyle/>
          <a:p>
            <a:fld id="{34C99D79-8A4B-4031-B1E0-AF26F8EDF2BC}" type="slidenum">
              <a:rPr lang="en-US" smtClean="0"/>
              <a:pPr/>
              <a:t>11</a:t>
            </a:fld>
            <a:endParaRPr lang="en-US" dirty="0"/>
          </a:p>
        </p:txBody>
      </p:sp>
    </p:spTree>
    <p:extLst>
      <p:ext uri="{BB962C8B-B14F-4D97-AF65-F5344CB8AC3E}">
        <p14:creationId xmlns:p14="http://schemas.microsoft.com/office/powerpoint/2010/main" val="3821369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Section 42 Assignment is not same as assignment of rights of the Partner in a wholesome manner:</a:t>
            </a:r>
          </a:p>
          <a:p>
            <a:pPr lvl="1"/>
            <a:r>
              <a:rPr lang="en-US" dirty="0"/>
              <a:t>A partner may cease to be a Partner U/s. 24 of the LLP Act</a:t>
            </a:r>
          </a:p>
          <a:p>
            <a:pPr lvl="1"/>
            <a:r>
              <a:rPr lang="en-US" dirty="0"/>
              <a:t>A partner may cease to have the share of profit / distribution U/s. 42</a:t>
            </a:r>
          </a:p>
          <a:p>
            <a:r>
              <a:rPr lang="en-US" dirty="0"/>
              <a:t>An Assignment U/s. 42 may also have characteristics of cessation of being partner U/s. 24 and new person admitted to the partnership</a:t>
            </a:r>
          </a:p>
          <a:p>
            <a:pPr lvl="1"/>
            <a:r>
              <a:rPr lang="en-US" dirty="0"/>
              <a:t>Procedure U/s. 24 and U/s. 22 read with the LLP Agreement to be followed for admission and retirement</a:t>
            </a:r>
          </a:p>
          <a:p>
            <a:pPr lvl="1"/>
            <a:r>
              <a:rPr lang="en-US" dirty="0"/>
              <a:t>The provisions of section 45 (4) will apply to the retirement or dissolution </a:t>
            </a:r>
          </a:p>
          <a:p>
            <a:r>
              <a:rPr lang="en-US" dirty="0"/>
              <a:t>Assignment of share U/s. 42 without ceasing to be a Partner</a:t>
            </a:r>
          </a:p>
          <a:p>
            <a:pPr lvl="1"/>
            <a:r>
              <a:rPr lang="en-US" dirty="0"/>
              <a:t>Whether gives rise to capital gains? – Cost of Acquisition </a:t>
            </a:r>
          </a:p>
          <a:p>
            <a:pPr lvl="1"/>
            <a:r>
              <a:rPr lang="en-US" dirty="0"/>
              <a:t>Section 50 D – Only applies to determination of full value of consideration.</a:t>
            </a:r>
          </a:p>
        </p:txBody>
      </p:sp>
      <p:sp>
        <p:nvSpPr>
          <p:cNvPr id="3" name="Title 2"/>
          <p:cNvSpPr>
            <a:spLocks noGrp="1"/>
          </p:cNvSpPr>
          <p:nvPr>
            <p:ph type="title"/>
          </p:nvPr>
        </p:nvSpPr>
        <p:spPr/>
        <p:txBody>
          <a:bodyPr/>
          <a:lstStyle/>
          <a:p>
            <a:r>
              <a:rPr lang="en-US" dirty="0"/>
              <a:t>Assignment U/s. 42</a:t>
            </a:r>
          </a:p>
        </p:txBody>
      </p:sp>
      <p:sp>
        <p:nvSpPr>
          <p:cNvPr id="4" name="Slide Number Placeholder 3"/>
          <p:cNvSpPr>
            <a:spLocks noGrp="1"/>
          </p:cNvSpPr>
          <p:nvPr>
            <p:ph type="sldNum" sz="quarter" idx="11"/>
          </p:nvPr>
        </p:nvSpPr>
        <p:spPr/>
        <p:txBody>
          <a:bodyPr/>
          <a:lstStyle/>
          <a:p>
            <a:fld id="{34C99D79-8A4B-4031-B1E0-AF26F8EDF2BC}" type="slidenum">
              <a:rPr lang="en-US" smtClean="0"/>
              <a:pPr/>
              <a:t>12</a:t>
            </a:fld>
            <a:endParaRPr lang="en-US" dirty="0"/>
          </a:p>
        </p:txBody>
      </p:sp>
    </p:spTree>
    <p:extLst>
      <p:ext uri="{BB962C8B-B14F-4D97-AF65-F5344CB8AC3E}">
        <p14:creationId xmlns:p14="http://schemas.microsoft.com/office/powerpoint/2010/main" val="634405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Surplus received from firm on pure retirement cases</a:t>
            </a:r>
          </a:p>
          <a:p>
            <a:pPr lvl="1"/>
            <a:r>
              <a:rPr lang="en-US" dirty="0" err="1"/>
              <a:t>Mohanbhai</a:t>
            </a:r>
            <a:r>
              <a:rPr lang="en-US" dirty="0"/>
              <a:t> </a:t>
            </a:r>
            <a:r>
              <a:rPr lang="en-US" dirty="0" err="1"/>
              <a:t>Pamabhai</a:t>
            </a:r>
            <a:r>
              <a:rPr lang="en-US" dirty="0"/>
              <a:t> – 165 ITR 166 (SC), where it was held that the surplus is not taxable – Whether applicable?</a:t>
            </a:r>
          </a:p>
          <a:p>
            <a:pPr lvl="1"/>
            <a:r>
              <a:rPr lang="en-US" dirty="0"/>
              <a:t>Fundamental difference between relationship of a partner of a normal firm and partner of an LLP</a:t>
            </a:r>
          </a:p>
          <a:p>
            <a:pPr lvl="1"/>
            <a:r>
              <a:rPr lang="en-US" dirty="0"/>
              <a:t>A Firm has no legal existence and the property of the firm vests in all the partners.  In case of an LLP, the property vests with the LLP (S. 14) and it cannot be said that the partner has undivided interests in the assets of the LLP</a:t>
            </a:r>
          </a:p>
          <a:p>
            <a:r>
              <a:rPr lang="pt-BR" dirty="0"/>
              <a:t>Surplus received on Assignment of share of partnership (including admission and retirement from partnership)</a:t>
            </a:r>
          </a:p>
          <a:p>
            <a:pPr lvl="1"/>
            <a:r>
              <a:rPr lang="pt-BR" dirty="0"/>
              <a:t>Assignment of rights is taxable as capital gains</a:t>
            </a:r>
          </a:p>
          <a:p>
            <a:pPr lvl="1"/>
            <a:r>
              <a:rPr lang="pt-BR" dirty="0"/>
              <a:t>N. A. Mody – 162 ITR 420 (Bom)</a:t>
            </a:r>
          </a:p>
          <a:p>
            <a:endParaRPr lang="en-US" dirty="0"/>
          </a:p>
        </p:txBody>
      </p:sp>
      <p:sp>
        <p:nvSpPr>
          <p:cNvPr id="3" name="Title 2"/>
          <p:cNvSpPr>
            <a:spLocks noGrp="1"/>
          </p:cNvSpPr>
          <p:nvPr>
            <p:ph type="title"/>
          </p:nvPr>
        </p:nvSpPr>
        <p:spPr/>
        <p:txBody>
          <a:bodyPr/>
          <a:lstStyle/>
          <a:p>
            <a:r>
              <a:rPr lang="en-US" dirty="0"/>
              <a:t>Retirement of Partner</a:t>
            </a:r>
          </a:p>
        </p:txBody>
      </p:sp>
      <p:sp>
        <p:nvSpPr>
          <p:cNvPr id="4" name="Slide Number Placeholder 3"/>
          <p:cNvSpPr>
            <a:spLocks noGrp="1"/>
          </p:cNvSpPr>
          <p:nvPr>
            <p:ph type="sldNum" sz="quarter" idx="11"/>
          </p:nvPr>
        </p:nvSpPr>
        <p:spPr/>
        <p:txBody>
          <a:bodyPr/>
          <a:lstStyle/>
          <a:p>
            <a:fld id="{34C99D79-8A4B-4031-B1E0-AF26F8EDF2BC}" type="slidenum">
              <a:rPr lang="en-US" smtClean="0"/>
              <a:pPr/>
              <a:t>13</a:t>
            </a:fld>
            <a:endParaRPr lang="en-US" dirty="0"/>
          </a:p>
        </p:txBody>
      </p:sp>
    </p:spTree>
    <p:extLst>
      <p:ext uri="{BB962C8B-B14F-4D97-AF65-F5344CB8AC3E}">
        <p14:creationId xmlns:p14="http://schemas.microsoft.com/office/powerpoint/2010/main" val="869217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just">
              <a:lnSpc>
                <a:spcPct val="80000"/>
              </a:lnSpc>
            </a:pPr>
            <a:r>
              <a:rPr lang="en-US" dirty="0"/>
              <a:t>S 78 applies on retirement or death of a partner</a:t>
            </a:r>
          </a:p>
          <a:p>
            <a:pPr lvl="1" algn="just">
              <a:lnSpc>
                <a:spcPct val="80000"/>
              </a:lnSpc>
            </a:pPr>
            <a:r>
              <a:rPr lang="en-US" dirty="0"/>
              <a:t>Loss proportionate to the share of the deceased or retired partner not allowed to be carried forward</a:t>
            </a:r>
          </a:p>
          <a:p>
            <a:pPr lvl="1" algn="just">
              <a:lnSpc>
                <a:spcPct val="80000"/>
              </a:lnSpc>
            </a:pPr>
            <a:r>
              <a:rPr lang="en-US" dirty="0"/>
              <a:t>The proportion to be seen in respect of the previous year – i.e. the year in which such person retires</a:t>
            </a:r>
          </a:p>
          <a:p>
            <a:pPr lvl="1" algn="just">
              <a:lnSpc>
                <a:spcPct val="80000"/>
              </a:lnSpc>
            </a:pPr>
            <a:r>
              <a:rPr lang="en-US" dirty="0"/>
              <a:t>Applies only to loss (including loss under the head capital gains, speculative losses, etc.) but not to unabsorbed depreciation or other allowances</a:t>
            </a:r>
          </a:p>
          <a:p>
            <a:pPr algn="just">
              <a:lnSpc>
                <a:spcPct val="80000"/>
              </a:lnSpc>
            </a:pPr>
            <a:r>
              <a:rPr lang="en-US" dirty="0"/>
              <a:t>Only on cessation on being partner and not for change in PSR</a:t>
            </a:r>
          </a:p>
          <a:p>
            <a:pPr>
              <a:lnSpc>
                <a:spcPct val="80000"/>
              </a:lnSpc>
            </a:pPr>
            <a:r>
              <a:rPr lang="en-US" dirty="0"/>
              <a:t>Unlike Section 79, no provision for protection of losses in case of inheritance</a:t>
            </a:r>
          </a:p>
          <a:p>
            <a:pPr lvl="1">
              <a:lnSpc>
                <a:spcPct val="80000"/>
              </a:lnSpc>
            </a:pPr>
            <a:r>
              <a:rPr lang="en-US" dirty="0"/>
              <a:t>However, no loss of 100 % of carried forward losses even when change is only 51 %</a:t>
            </a:r>
          </a:p>
          <a:p>
            <a:pPr lvl="1">
              <a:lnSpc>
                <a:spcPct val="80000"/>
              </a:lnSpc>
            </a:pPr>
            <a:r>
              <a:rPr lang="en-US" dirty="0"/>
              <a:t>No concept of beneficial ownership [Case of a company being a partner]</a:t>
            </a:r>
          </a:p>
        </p:txBody>
      </p:sp>
      <p:sp>
        <p:nvSpPr>
          <p:cNvPr id="3" name="Title 2"/>
          <p:cNvSpPr>
            <a:spLocks noGrp="1"/>
          </p:cNvSpPr>
          <p:nvPr>
            <p:ph type="title"/>
          </p:nvPr>
        </p:nvSpPr>
        <p:spPr/>
        <p:txBody>
          <a:bodyPr/>
          <a:lstStyle/>
          <a:p>
            <a:r>
              <a:rPr lang="en-US" dirty="0"/>
              <a:t>Change in Constitution</a:t>
            </a:r>
          </a:p>
        </p:txBody>
      </p:sp>
      <p:sp>
        <p:nvSpPr>
          <p:cNvPr id="4" name="Slide Number Placeholder 3"/>
          <p:cNvSpPr>
            <a:spLocks noGrp="1"/>
          </p:cNvSpPr>
          <p:nvPr>
            <p:ph type="sldNum" sz="quarter" idx="11"/>
          </p:nvPr>
        </p:nvSpPr>
        <p:spPr/>
        <p:txBody>
          <a:bodyPr/>
          <a:lstStyle/>
          <a:p>
            <a:fld id="{34C99D79-8A4B-4031-B1E0-AF26F8EDF2BC}" type="slidenum">
              <a:rPr lang="en-US" smtClean="0"/>
              <a:pPr/>
              <a:t>14</a:t>
            </a:fld>
            <a:endParaRPr lang="en-US" dirty="0"/>
          </a:p>
        </p:txBody>
      </p:sp>
    </p:spTree>
    <p:extLst>
      <p:ext uri="{BB962C8B-B14F-4D97-AF65-F5344CB8AC3E}">
        <p14:creationId xmlns:p14="http://schemas.microsoft.com/office/powerpoint/2010/main" val="2330907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Introduced with only being applicable to LLPs. Thereafter extended to other non-company persons.</a:t>
            </a:r>
          </a:p>
          <a:p>
            <a:r>
              <a:rPr lang="en-US" dirty="0"/>
              <a:t>Chapter XII-BA</a:t>
            </a:r>
          </a:p>
          <a:p>
            <a:pPr lvl="1"/>
            <a:r>
              <a:rPr lang="en-US" dirty="0"/>
              <a:t>Section 115JC to Section 115JF</a:t>
            </a:r>
          </a:p>
          <a:p>
            <a:r>
              <a:rPr lang="en-US" dirty="0"/>
              <a:t>Rate of 20.9605 % (with surcharge) or 19.055% (without surcharge) on adjusted total income</a:t>
            </a:r>
          </a:p>
          <a:p>
            <a:r>
              <a:rPr lang="en-US" dirty="0"/>
              <a:t>Adjusted Total Income = Net Taxable Income + Deduction under part C of Chap VIA + deduction u/s. 10AA (SEZ Units) + deduction u/s 35AD (net of notional depreciation otherwise allowed)</a:t>
            </a:r>
          </a:p>
          <a:p>
            <a:r>
              <a:rPr lang="en-US" dirty="0"/>
              <a:t>There is no concept of book profits unlike MAT</a:t>
            </a:r>
          </a:p>
          <a:p>
            <a:r>
              <a:rPr lang="en-US" dirty="0"/>
              <a:t>This Chapter will be applicable to LLPs and Firms even if adjusted total income is below 20 lakh rupees </a:t>
            </a:r>
          </a:p>
          <a:p>
            <a:pPr lvl="1"/>
            <a:r>
              <a:rPr lang="en-US" dirty="0"/>
              <a:t>Section 115JEE(2)</a:t>
            </a:r>
          </a:p>
        </p:txBody>
      </p:sp>
      <p:sp>
        <p:nvSpPr>
          <p:cNvPr id="3" name="Title 2"/>
          <p:cNvSpPr>
            <a:spLocks noGrp="1"/>
          </p:cNvSpPr>
          <p:nvPr>
            <p:ph type="title"/>
          </p:nvPr>
        </p:nvSpPr>
        <p:spPr/>
        <p:txBody>
          <a:bodyPr/>
          <a:lstStyle/>
          <a:p>
            <a:r>
              <a:rPr lang="en-US" dirty="0"/>
              <a:t>Alternate Minimum Tax (AMT) </a:t>
            </a:r>
          </a:p>
        </p:txBody>
      </p:sp>
      <p:sp>
        <p:nvSpPr>
          <p:cNvPr id="4" name="Slide Number Placeholder 3"/>
          <p:cNvSpPr>
            <a:spLocks noGrp="1"/>
          </p:cNvSpPr>
          <p:nvPr>
            <p:ph type="sldNum" sz="quarter" idx="11"/>
          </p:nvPr>
        </p:nvSpPr>
        <p:spPr/>
        <p:txBody>
          <a:bodyPr/>
          <a:lstStyle/>
          <a:p>
            <a:fld id="{34C99D79-8A4B-4031-B1E0-AF26F8EDF2BC}" type="slidenum">
              <a:rPr lang="en-US" smtClean="0"/>
              <a:pPr/>
              <a:t>15</a:t>
            </a:fld>
            <a:endParaRPr lang="en-US" dirty="0"/>
          </a:p>
        </p:txBody>
      </p:sp>
    </p:spTree>
    <p:extLst>
      <p:ext uri="{BB962C8B-B14F-4D97-AF65-F5344CB8AC3E}">
        <p14:creationId xmlns:p14="http://schemas.microsoft.com/office/powerpoint/2010/main" val="4007516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Detailed framework for compromise or arrangements of LLPs under LLP Act</a:t>
            </a:r>
          </a:p>
          <a:p>
            <a:r>
              <a:rPr lang="en-US" dirty="0"/>
              <a:t>Forms of Restructuring </a:t>
            </a:r>
          </a:p>
          <a:p>
            <a:pPr lvl="1"/>
            <a:r>
              <a:rPr lang="en-US" dirty="0"/>
              <a:t>Change of Partners [Discussed earlier]</a:t>
            </a:r>
          </a:p>
          <a:p>
            <a:pPr lvl="1"/>
            <a:r>
              <a:rPr lang="en-US" dirty="0"/>
              <a:t>Conversion into or from LLPs</a:t>
            </a:r>
          </a:p>
          <a:p>
            <a:pPr lvl="2"/>
            <a:r>
              <a:rPr lang="en-US" dirty="0"/>
              <a:t>Firm to LLP and LLP to Firm</a:t>
            </a:r>
          </a:p>
          <a:p>
            <a:pPr lvl="2"/>
            <a:r>
              <a:rPr lang="en-US" dirty="0"/>
              <a:t>Company to LLP and LLP to Company</a:t>
            </a:r>
          </a:p>
          <a:p>
            <a:pPr lvl="1"/>
            <a:r>
              <a:rPr lang="en-US" dirty="0"/>
              <a:t>Merger of two or more LLPs</a:t>
            </a:r>
          </a:p>
          <a:p>
            <a:pPr lvl="1"/>
            <a:r>
              <a:rPr lang="en-US" dirty="0"/>
              <a:t>Demerger of an undertaking to another LLP </a:t>
            </a:r>
          </a:p>
          <a:p>
            <a:r>
              <a:rPr lang="en-US" dirty="0"/>
              <a:t>Presently the CA 2013 or LLP does not provide for inter form restructuring i.e. merger of LLP and a Company or demerger from LLP to a Company</a:t>
            </a:r>
          </a:p>
        </p:txBody>
      </p:sp>
      <p:sp>
        <p:nvSpPr>
          <p:cNvPr id="3" name="Title 2"/>
          <p:cNvSpPr>
            <a:spLocks noGrp="1"/>
          </p:cNvSpPr>
          <p:nvPr>
            <p:ph type="title"/>
          </p:nvPr>
        </p:nvSpPr>
        <p:spPr/>
        <p:txBody>
          <a:bodyPr/>
          <a:lstStyle/>
          <a:p>
            <a:r>
              <a:rPr lang="en-US" dirty="0"/>
              <a:t>Restructuring of LLPs</a:t>
            </a:r>
          </a:p>
        </p:txBody>
      </p:sp>
      <p:sp>
        <p:nvSpPr>
          <p:cNvPr id="4" name="Slide Number Placeholder 3"/>
          <p:cNvSpPr>
            <a:spLocks noGrp="1"/>
          </p:cNvSpPr>
          <p:nvPr>
            <p:ph type="sldNum" sz="quarter" idx="11"/>
          </p:nvPr>
        </p:nvSpPr>
        <p:spPr/>
        <p:txBody>
          <a:bodyPr/>
          <a:lstStyle/>
          <a:p>
            <a:fld id="{34C99D79-8A4B-4031-B1E0-AF26F8EDF2BC}" type="slidenum">
              <a:rPr lang="en-US" smtClean="0"/>
              <a:pPr/>
              <a:t>16</a:t>
            </a:fld>
            <a:endParaRPr lang="en-US" dirty="0"/>
          </a:p>
        </p:txBody>
      </p:sp>
    </p:spTree>
    <p:extLst>
      <p:ext uri="{BB962C8B-B14F-4D97-AF65-F5344CB8AC3E}">
        <p14:creationId xmlns:p14="http://schemas.microsoft.com/office/powerpoint/2010/main" val="798110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Firm and LLP are different entities under regular law. However, for tax purpose both are treated in the same manner.</a:t>
            </a:r>
          </a:p>
          <a:p>
            <a:pPr lvl="1"/>
            <a:r>
              <a:rPr lang="en-US" dirty="0"/>
              <a:t>Section 55 of the LLP Act read with Second Schedule provide for conversion of a partnership into LLP</a:t>
            </a:r>
          </a:p>
          <a:p>
            <a:pPr lvl="1"/>
            <a:r>
              <a:rPr lang="en-US" dirty="0"/>
              <a:t>S 58 (4) of the LLP Act provides that upon registration:</a:t>
            </a:r>
          </a:p>
          <a:p>
            <a:pPr lvl="2"/>
            <a:r>
              <a:rPr lang="en-US" dirty="0"/>
              <a:t>All tangible and intangible assets of the firm and liabilities of the firm shall be transferred to and vest in the LLP without further assurance, act or deed;</a:t>
            </a:r>
          </a:p>
          <a:p>
            <a:pPr lvl="2"/>
            <a:r>
              <a:rPr lang="en-US" dirty="0"/>
              <a:t>The Firm shall stand dissolved </a:t>
            </a:r>
          </a:p>
          <a:p>
            <a:r>
              <a:rPr lang="en-US" dirty="0"/>
              <a:t>Can Section 45(4) be invoked? – Distribution of Asset on dissolution / otherwise</a:t>
            </a:r>
          </a:p>
          <a:p>
            <a:pPr lvl="1"/>
            <a:r>
              <a:rPr lang="en-US" dirty="0" err="1"/>
              <a:t>Texspin</a:t>
            </a:r>
            <a:r>
              <a:rPr lang="en-US" dirty="0"/>
              <a:t> </a:t>
            </a:r>
            <a:r>
              <a:rPr lang="en-US" dirty="0" err="1"/>
              <a:t>Engg</a:t>
            </a:r>
            <a:r>
              <a:rPr lang="en-US" dirty="0"/>
              <a:t>. &amp; </a:t>
            </a:r>
            <a:r>
              <a:rPr lang="en-US" dirty="0" err="1"/>
              <a:t>Mfg.Works</a:t>
            </a:r>
            <a:r>
              <a:rPr lang="en-US" dirty="0"/>
              <a:t> – 263 ITR 345 (</a:t>
            </a:r>
            <a:r>
              <a:rPr lang="en-US" dirty="0" err="1"/>
              <a:t>Bom</a:t>
            </a:r>
            <a:r>
              <a:rPr lang="en-US" dirty="0"/>
              <a:t>)</a:t>
            </a:r>
          </a:p>
          <a:p>
            <a:pPr lvl="2"/>
            <a:r>
              <a:rPr lang="en-US" dirty="0"/>
              <a:t>Dealing with Part IX conversion of a firm to a company</a:t>
            </a:r>
          </a:p>
          <a:p>
            <a:pPr lvl="2"/>
            <a:r>
              <a:rPr lang="en-US" dirty="0"/>
              <a:t>Statutory vesting is not distribution u/s 45(4)</a:t>
            </a:r>
          </a:p>
          <a:p>
            <a:pPr lvl="2"/>
            <a:r>
              <a:rPr lang="en-US" dirty="0"/>
              <a:t>Transfer </a:t>
            </a:r>
            <a:r>
              <a:rPr lang="en-US" i="1" dirty="0"/>
              <a:t>inter </a:t>
            </a:r>
            <a:r>
              <a:rPr lang="en-US" i="1" dirty="0" err="1"/>
              <a:t>vivos</a:t>
            </a:r>
            <a:r>
              <a:rPr lang="en-US" dirty="0"/>
              <a:t> involve existence of 2 persons at one time.</a:t>
            </a:r>
          </a:p>
          <a:p>
            <a:pPr lvl="2"/>
            <a:r>
              <a:rPr lang="en-US" dirty="0"/>
              <a:t>No consideration accruing to the transferor firm even is there is a transfer</a:t>
            </a:r>
          </a:p>
          <a:p>
            <a:r>
              <a:rPr lang="en-US" dirty="0"/>
              <a:t>Valuation of Stock-in-trade</a:t>
            </a:r>
          </a:p>
          <a:p>
            <a:pPr lvl="1"/>
            <a:r>
              <a:rPr lang="en-US" dirty="0"/>
              <a:t>ALA Firm [1991] 189 ITR 285 (SC)</a:t>
            </a:r>
          </a:p>
          <a:p>
            <a:pPr lvl="2"/>
            <a:r>
              <a:rPr lang="en-US" dirty="0"/>
              <a:t>Since business is continued, no need to value stock at market value</a:t>
            </a:r>
          </a:p>
          <a:p>
            <a:pPr marL="1359250" lvl="2" indent="-457200">
              <a:buFont typeface="+mj-lt"/>
              <a:buAutoNum type="arabicPeriod"/>
            </a:pPr>
            <a:endParaRPr lang="en-US" dirty="0"/>
          </a:p>
        </p:txBody>
      </p:sp>
      <p:sp>
        <p:nvSpPr>
          <p:cNvPr id="3" name="Title 2"/>
          <p:cNvSpPr>
            <a:spLocks noGrp="1"/>
          </p:cNvSpPr>
          <p:nvPr>
            <p:ph type="title"/>
          </p:nvPr>
        </p:nvSpPr>
        <p:spPr/>
        <p:txBody>
          <a:bodyPr/>
          <a:lstStyle/>
          <a:p>
            <a:r>
              <a:rPr lang="en-US" dirty="0"/>
              <a:t>Firm to LLP</a:t>
            </a:r>
          </a:p>
        </p:txBody>
      </p:sp>
      <p:sp>
        <p:nvSpPr>
          <p:cNvPr id="4" name="Slide Number Placeholder 3"/>
          <p:cNvSpPr>
            <a:spLocks noGrp="1"/>
          </p:cNvSpPr>
          <p:nvPr>
            <p:ph type="sldNum" sz="quarter" idx="11"/>
          </p:nvPr>
        </p:nvSpPr>
        <p:spPr/>
        <p:txBody>
          <a:bodyPr/>
          <a:lstStyle/>
          <a:p>
            <a:fld id="{34C99D79-8A4B-4031-B1E0-AF26F8EDF2BC}" type="slidenum">
              <a:rPr lang="en-US" smtClean="0"/>
              <a:pPr/>
              <a:t>17</a:t>
            </a:fld>
            <a:endParaRPr lang="en-US"/>
          </a:p>
        </p:txBody>
      </p:sp>
    </p:spTree>
    <p:extLst>
      <p:ext uri="{BB962C8B-B14F-4D97-AF65-F5344CB8AC3E}">
        <p14:creationId xmlns:p14="http://schemas.microsoft.com/office/powerpoint/2010/main" val="859507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Tax benefits u/s. 80IA , 80IB, 80IC, 10A etc. should continue for unexpired period</a:t>
            </a:r>
          </a:p>
          <a:p>
            <a:pPr lvl="1"/>
            <a:r>
              <a:rPr lang="en-US" i="1" dirty="0" err="1"/>
              <a:t>Chetak</a:t>
            </a:r>
            <a:r>
              <a:rPr lang="en-US" i="1" dirty="0"/>
              <a:t> Enterprises (P) Ltd 325 ITR 405 (Rajasthan HC)</a:t>
            </a:r>
          </a:p>
          <a:p>
            <a:pPr lvl="1"/>
            <a:r>
              <a:rPr lang="en-US" i="1" dirty="0"/>
              <a:t>Tech Books Electronics Services P Ltd. 100 ITD 125 (Del)</a:t>
            </a:r>
          </a:p>
          <a:p>
            <a:pPr lvl="1"/>
            <a:r>
              <a:rPr lang="en-US" i="1" dirty="0" err="1"/>
              <a:t>Kumaran</a:t>
            </a:r>
            <a:r>
              <a:rPr lang="en-US" i="1" dirty="0"/>
              <a:t> Systems (P) Ltd 106 TTJ 484 (Chennai)</a:t>
            </a:r>
          </a:p>
          <a:p>
            <a:r>
              <a:rPr lang="en-US" dirty="0"/>
              <a:t>Good case for getting credit for the </a:t>
            </a:r>
            <a:r>
              <a:rPr lang="en-US" dirty="0" err="1"/>
              <a:t>unavailed</a:t>
            </a:r>
            <a:r>
              <a:rPr lang="en-US" dirty="0"/>
              <a:t> AMT – Refer to Jindal Exports Ltd., [2009] 314 ITR 137 (Del.) in context of MAT to amalgamated company</a:t>
            </a:r>
          </a:p>
          <a:p>
            <a:r>
              <a:rPr lang="en-US" dirty="0"/>
              <a:t>Explanatory Notes to Finance (No. 2) Act, 2009 [Circular No. 5/2010 dated 3</a:t>
            </a:r>
            <a:r>
              <a:rPr lang="en-US" baseline="30000" dirty="0"/>
              <a:t>rd</a:t>
            </a:r>
            <a:r>
              <a:rPr lang="en-US" dirty="0"/>
              <a:t> June, 2010] – provided as under:</a:t>
            </a:r>
          </a:p>
          <a:p>
            <a:pPr lvl="1"/>
            <a:r>
              <a:rPr lang="en-US" dirty="0"/>
              <a:t>Conversion from General Partnership to LLP shall have no tax implication if rights and obligations of the partners remain same after conversion; and</a:t>
            </a:r>
          </a:p>
          <a:p>
            <a:pPr lvl="1"/>
            <a:r>
              <a:rPr lang="en-US" dirty="0"/>
              <a:t>If there is no transfer of any asset or liability after conversion</a:t>
            </a:r>
          </a:p>
          <a:p>
            <a:pPr lvl="1"/>
            <a:r>
              <a:rPr lang="en-US" dirty="0"/>
              <a:t>If there is any violation, section 45 will apply</a:t>
            </a:r>
          </a:p>
        </p:txBody>
      </p:sp>
      <p:sp>
        <p:nvSpPr>
          <p:cNvPr id="3" name="Title 2"/>
          <p:cNvSpPr>
            <a:spLocks noGrp="1"/>
          </p:cNvSpPr>
          <p:nvPr>
            <p:ph type="title"/>
          </p:nvPr>
        </p:nvSpPr>
        <p:spPr/>
        <p:txBody>
          <a:bodyPr/>
          <a:lstStyle/>
          <a:p>
            <a:r>
              <a:rPr lang="en-US" dirty="0"/>
              <a:t>Firm to LLP (Contd.)</a:t>
            </a:r>
          </a:p>
        </p:txBody>
      </p:sp>
      <p:sp>
        <p:nvSpPr>
          <p:cNvPr id="4" name="Slide Number Placeholder 3"/>
          <p:cNvSpPr>
            <a:spLocks noGrp="1"/>
          </p:cNvSpPr>
          <p:nvPr>
            <p:ph type="sldNum" sz="quarter" idx="11"/>
          </p:nvPr>
        </p:nvSpPr>
        <p:spPr/>
        <p:txBody>
          <a:bodyPr/>
          <a:lstStyle/>
          <a:p>
            <a:fld id="{34C99D79-8A4B-4031-B1E0-AF26F8EDF2BC}" type="slidenum">
              <a:rPr lang="en-US" smtClean="0"/>
              <a:pPr/>
              <a:t>18</a:t>
            </a:fld>
            <a:endParaRPr lang="en-US" dirty="0"/>
          </a:p>
        </p:txBody>
      </p:sp>
    </p:spTree>
    <p:extLst>
      <p:ext uri="{BB962C8B-B14F-4D97-AF65-F5344CB8AC3E}">
        <p14:creationId xmlns:p14="http://schemas.microsoft.com/office/powerpoint/2010/main" val="2590824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 In case of conversion of Firm to LLP </a:t>
            </a:r>
          </a:p>
          <a:p>
            <a:pPr lvl="1"/>
            <a:r>
              <a:rPr lang="en-US" dirty="0"/>
              <a:t>Fairly similar to the conversion of a firm into a company under Part IX of the CA 1956</a:t>
            </a:r>
          </a:p>
          <a:p>
            <a:pPr lvl="1"/>
            <a:r>
              <a:rPr lang="en-US" dirty="0" err="1"/>
              <a:t>Valli</a:t>
            </a:r>
            <a:r>
              <a:rPr lang="en-US" dirty="0"/>
              <a:t> </a:t>
            </a:r>
            <a:r>
              <a:rPr lang="en-US" dirty="0" err="1"/>
              <a:t>Pattabhi</a:t>
            </a:r>
            <a:r>
              <a:rPr lang="en-US" dirty="0"/>
              <a:t> Rao vs </a:t>
            </a:r>
            <a:r>
              <a:rPr lang="en-US" dirty="0" err="1"/>
              <a:t>Ramanuja</a:t>
            </a:r>
            <a:r>
              <a:rPr lang="en-US" dirty="0"/>
              <a:t> Ginning and Rice Factory (P) Ltd. 60 Comp Cases 568 (AP) – held no stamp duty payable</a:t>
            </a:r>
          </a:p>
          <a:p>
            <a:pPr lvl="2"/>
            <a:r>
              <a:rPr lang="en-US" dirty="0"/>
              <a:t>Referred to provisions of CA 1956, Indian Stamp Act and relevant Stamp act and held that </a:t>
            </a:r>
            <a:r>
              <a:rPr lang="en-US" dirty="0" err="1"/>
              <a:t>MoA</a:t>
            </a:r>
            <a:r>
              <a:rPr lang="en-US" dirty="0"/>
              <a:t> and </a:t>
            </a:r>
            <a:r>
              <a:rPr lang="en-US" dirty="0" err="1"/>
              <a:t>AoA</a:t>
            </a:r>
            <a:r>
              <a:rPr lang="en-US" dirty="0"/>
              <a:t>, read with CA 1956 there is statutory vesting</a:t>
            </a:r>
          </a:p>
          <a:p>
            <a:pPr lvl="2"/>
            <a:r>
              <a:rPr lang="en-US" dirty="0"/>
              <a:t>No Need to execute separate documents and stamp duty on </a:t>
            </a:r>
            <a:r>
              <a:rPr lang="en-US" dirty="0" err="1"/>
              <a:t>MoU</a:t>
            </a:r>
            <a:r>
              <a:rPr lang="en-US" dirty="0"/>
              <a:t> and </a:t>
            </a:r>
            <a:r>
              <a:rPr lang="en-US" dirty="0" err="1"/>
              <a:t>AoA</a:t>
            </a:r>
            <a:r>
              <a:rPr lang="en-US" dirty="0"/>
              <a:t> defined separately</a:t>
            </a:r>
          </a:p>
          <a:p>
            <a:pPr lvl="1"/>
            <a:r>
              <a:rPr lang="en-US" dirty="0"/>
              <a:t>LLP Act, the provisions are slightly different</a:t>
            </a:r>
          </a:p>
          <a:p>
            <a:pPr lvl="2"/>
            <a:r>
              <a:rPr lang="en-US" dirty="0"/>
              <a:t>Though there is statutory vesting</a:t>
            </a:r>
          </a:p>
          <a:p>
            <a:pPr lvl="2"/>
            <a:r>
              <a:rPr lang="en-US" dirty="0"/>
              <a:t>Rule 8 of 2</a:t>
            </a:r>
            <a:r>
              <a:rPr lang="en-US" baseline="30000" dirty="0"/>
              <a:t>nd</a:t>
            </a:r>
            <a:r>
              <a:rPr lang="en-US" dirty="0"/>
              <a:t> Schedule provide for taking appropriate steps, as required by relevant authority, to notify the authority of the conversion, etc.</a:t>
            </a:r>
          </a:p>
          <a:p>
            <a:pPr lvl="2"/>
            <a:r>
              <a:rPr lang="en-US" dirty="0"/>
              <a:t>Whether this can be a requirement for execution of deeds of conveyance, etc. and therefore above ratios may not apply ????</a:t>
            </a:r>
          </a:p>
        </p:txBody>
      </p:sp>
      <p:sp>
        <p:nvSpPr>
          <p:cNvPr id="3" name="Title 2"/>
          <p:cNvSpPr>
            <a:spLocks noGrp="1"/>
          </p:cNvSpPr>
          <p:nvPr>
            <p:ph type="title"/>
          </p:nvPr>
        </p:nvSpPr>
        <p:spPr/>
        <p:txBody>
          <a:bodyPr/>
          <a:lstStyle/>
          <a:p>
            <a:r>
              <a:rPr lang="en-US" dirty="0"/>
              <a:t>Firm to LLP – Stamp Duty</a:t>
            </a:r>
          </a:p>
        </p:txBody>
      </p:sp>
      <p:sp>
        <p:nvSpPr>
          <p:cNvPr id="4" name="Slide Number Placeholder 3"/>
          <p:cNvSpPr>
            <a:spLocks noGrp="1"/>
          </p:cNvSpPr>
          <p:nvPr>
            <p:ph type="sldNum" sz="quarter" idx="11"/>
          </p:nvPr>
        </p:nvSpPr>
        <p:spPr/>
        <p:txBody>
          <a:bodyPr/>
          <a:lstStyle/>
          <a:p>
            <a:fld id="{34C99D79-8A4B-4031-B1E0-AF26F8EDF2BC}" type="slidenum">
              <a:rPr lang="en-US" smtClean="0"/>
              <a:pPr/>
              <a:t>19</a:t>
            </a:fld>
            <a:endParaRPr lang="en-US" dirty="0"/>
          </a:p>
        </p:txBody>
      </p:sp>
    </p:spTree>
    <p:extLst>
      <p:ext uri="{BB962C8B-B14F-4D97-AF65-F5344CB8AC3E}">
        <p14:creationId xmlns:p14="http://schemas.microsoft.com/office/powerpoint/2010/main" val="2879986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sz="2200" dirty="0"/>
              <a:t>Limited Liability Partnership Act, 2008 (LLP Act) notified on 7</a:t>
            </a:r>
            <a:r>
              <a:rPr lang="en-US" sz="2200" baseline="30000" dirty="0"/>
              <a:t>th</a:t>
            </a:r>
            <a:r>
              <a:rPr lang="en-US" sz="2200" dirty="0"/>
              <a:t> January, 2009:</a:t>
            </a:r>
          </a:p>
          <a:p>
            <a:pPr lvl="1" algn="just"/>
            <a:r>
              <a:rPr lang="en-US" dirty="0"/>
              <a:t>Majority of the provisions came into effect on 31</a:t>
            </a:r>
            <a:r>
              <a:rPr lang="en-US" baseline="30000" dirty="0"/>
              <a:t>st</a:t>
            </a:r>
            <a:r>
              <a:rPr lang="en-US" dirty="0"/>
              <a:t> March, 2009</a:t>
            </a:r>
          </a:p>
          <a:p>
            <a:pPr lvl="1" algn="just"/>
            <a:r>
              <a:rPr lang="en-US" dirty="0"/>
              <a:t>Initially no clarity under the ITA</a:t>
            </a:r>
          </a:p>
          <a:p>
            <a:pPr lvl="1" algn="just"/>
            <a:r>
              <a:rPr lang="en-US" dirty="0"/>
              <a:t>Finance (No. 2) Act, 2009 made LLPs at Par with the Partnership Firms under the ITA </a:t>
            </a:r>
            <a:r>
              <a:rPr lang="en-US" dirty="0" err="1"/>
              <a:t>w.e.f</a:t>
            </a:r>
            <a:r>
              <a:rPr lang="en-US" dirty="0"/>
              <a:t>. 1.4.2010 [i.e. A.Y. 2010-11]</a:t>
            </a:r>
          </a:p>
          <a:p>
            <a:pPr algn="just"/>
            <a:r>
              <a:rPr lang="en-US" dirty="0"/>
              <a:t>The definition of Terms “Firm”, “Partner” and “Partnership” contained in Section 2 (23) of ITA amended to include LLPs as defined under the LLP Act</a:t>
            </a:r>
          </a:p>
          <a:p>
            <a:pPr lvl="1" algn="just"/>
            <a:r>
              <a:rPr lang="en-US" dirty="0"/>
              <a:t>No change in the definition of the “working partner” and no reference to the concept of “designated partners”</a:t>
            </a:r>
          </a:p>
          <a:p>
            <a:pPr lvl="1" algn="just"/>
            <a:r>
              <a:rPr lang="en-US" dirty="0"/>
              <a:t>S. 2 (1)(j) of LLP Act read with S. 7, does not require a designated partner to be a “working partner” defined under Explanation 4 to S 40 (b)</a:t>
            </a:r>
          </a:p>
          <a:p>
            <a:pPr lvl="0" algn="just"/>
            <a:endParaRPr lang="en-US" sz="2200" dirty="0"/>
          </a:p>
          <a:p>
            <a:pPr lvl="0" algn="just"/>
            <a:endParaRPr lang="en-US" dirty="0"/>
          </a:p>
        </p:txBody>
      </p:sp>
      <p:sp>
        <p:nvSpPr>
          <p:cNvPr id="4" name="Slide Number Placeholder 3"/>
          <p:cNvSpPr>
            <a:spLocks noGrp="1"/>
          </p:cNvSpPr>
          <p:nvPr>
            <p:ph type="sldNum" sz="quarter" idx="11"/>
          </p:nvPr>
        </p:nvSpPr>
        <p:spPr/>
        <p:txBody>
          <a:bodyPr/>
          <a:lstStyle/>
          <a:p>
            <a:fld id="{34C99D79-8A4B-4031-B1E0-AF26F8EDF2BC}" type="slidenum">
              <a:rPr lang="en-US" smtClean="0"/>
              <a:pPr/>
              <a:t>2</a:t>
            </a:fld>
            <a:endParaRPr lang="en-US" dirty="0"/>
          </a:p>
        </p:txBody>
      </p:sp>
      <p:sp>
        <p:nvSpPr>
          <p:cNvPr id="5" name="Title 2"/>
          <p:cNvSpPr txBox="1">
            <a:spLocks/>
          </p:cNvSpPr>
          <p:nvPr/>
        </p:nvSpPr>
        <p:spPr>
          <a:xfrm>
            <a:off x="990600" y="152400"/>
            <a:ext cx="7924800" cy="1066800"/>
          </a:xfrm>
          <a:prstGeom prst="rect">
            <a:avLst/>
          </a:prstGeom>
        </p:spPr>
        <p:txBody>
          <a:bodyPr vert="horz" lIns="121899" tIns="60949" rIns="121899" bIns="60949" rtlCol="0" anchor="b">
            <a:normAutofit/>
          </a:bodyPr>
          <a:lstStyle>
            <a:lvl1pPr algn="l" defTabSz="1218987" rtl="0" eaLnBrk="1" latinLnBrk="0" hangingPunct="1">
              <a:spcBef>
                <a:spcPct val="0"/>
              </a:spcBef>
              <a:buNone/>
              <a:defRPr sz="2800" b="1" kern="1200">
                <a:solidFill>
                  <a:schemeClr val="tx1"/>
                </a:solidFill>
                <a:latin typeface="Arial" pitchFamily="34" charset="0"/>
                <a:ea typeface="+mj-ea"/>
                <a:cs typeface="Arial" pitchFamily="34" charset="0"/>
              </a:defRPr>
            </a:lvl1pPr>
          </a:lstStyle>
          <a:p>
            <a:r>
              <a:rPr lang="en-US" dirty="0"/>
              <a:t>Introduction</a:t>
            </a:r>
          </a:p>
        </p:txBody>
      </p:sp>
    </p:spTree>
    <p:extLst>
      <p:ext uri="{BB962C8B-B14F-4D97-AF65-F5344CB8AC3E}">
        <p14:creationId xmlns:p14="http://schemas.microsoft.com/office/powerpoint/2010/main" val="3217447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No specific provision under LLP Act for reverse conversion</a:t>
            </a:r>
          </a:p>
          <a:p>
            <a:r>
              <a:rPr lang="en-US" dirty="0"/>
              <a:t>May Result in Dissolution of the LLP</a:t>
            </a:r>
          </a:p>
          <a:p>
            <a:pPr lvl="1"/>
            <a:r>
              <a:rPr lang="en-US" dirty="0"/>
              <a:t>Whether Section 45(4) of ITA applicable</a:t>
            </a:r>
          </a:p>
          <a:p>
            <a:pPr lvl="1"/>
            <a:r>
              <a:rPr lang="en-US" dirty="0"/>
              <a:t>Though there is dissolution, there is no distribution</a:t>
            </a:r>
          </a:p>
          <a:p>
            <a:pPr lvl="1"/>
            <a:r>
              <a:rPr lang="en-US" dirty="0"/>
              <a:t>There is no consideration passing from the transferor to the transferee</a:t>
            </a:r>
          </a:p>
          <a:p>
            <a:r>
              <a:rPr lang="en-US" dirty="0"/>
              <a:t>Since there would not be any statutory vesting of the property, in absence of the provisions, it needs to be seen the implication on the stamp duty laws</a:t>
            </a:r>
          </a:p>
          <a:p>
            <a:pPr lvl="1"/>
            <a:r>
              <a:rPr lang="en-US" dirty="0"/>
              <a:t>The LLP owns the property in its own name</a:t>
            </a:r>
          </a:p>
          <a:p>
            <a:pPr lvl="1"/>
            <a:r>
              <a:rPr lang="en-US" dirty="0"/>
              <a:t>The Firm owns the property through its partners [Good case for stamp duty implications]</a:t>
            </a:r>
          </a:p>
        </p:txBody>
      </p:sp>
      <p:sp>
        <p:nvSpPr>
          <p:cNvPr id="3" name="Title 2"/>
          <p:cNvSpPr>
            <a:spLocks noGrp="1"/>
          </p:cNvSpPr>
          <p:nvPr>
            <p:ph type="title"/>
          </p:nvPr>
        </p:nvSpPr>
        <p:spPr/>
        <p:txBody>
          <a:bodyPr/>
          <a:lstStyle/>
          <a:p>
            <a:r>
              <a:rPr lang="en-US" dirty="0"/>
              <a:t>LLP to Firm</a:t>
            </a:r>
          </a:p>
        </p:txBody>
      </p:sp>
      <p:sp>
        <p:nvSpPr>
          <p:cNvPr id="4" name="Slide Number Placeholder 3"/>
          <p:cNvSpPr>
            <a:spLocks noGrp="1"/>
          </p:cNvSpPr>
          <p:nvPr>
            <p:ph type="sldNum" sz="quarter" idx="11"/>
          </p:nvPr>
        </p:nvSpPr>
        <p:spPr/>
        <p:txBody>
          <a:bodyPr/>
          <a:lstStyle/>
          <a:p>
            <a:fld id="{34C99D79-8A4B-4031-B1E0-AF26F8EDF2BC}" type="slidenum">
              <a:rPr lang="en-US" smtClean="0"/>
              <a:pPr/>
              <a:t>20</a:t>
            </a:fld>
            <a:endParaRPr lang="en-US" dirty="0"/>
          </a:p>
        </p:txBody>
      </p:sp>
    </p:spTree>
    <p:extLst>
      <p:ext uri="{BB962C8B-B14F-4D97-AF65-F5344CB8AC3E}">
        <p14:creationId xmlns:p14="http://schemas.microsoft.com/office/powerpoint/2010/main" val="3198934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A Company is converted to a LLP by virtue of Section 56 or 57 of LLP Act, 2008.</a:t>
            </a:r>
          </a:p>
          <a:p>
            <a:r>
              <a:rPr lang="en-US" dirty="0"/>
              <a:t>Tax Neutral Conversions : [Section 47 (</a:t>
            </a:r>
            <a:r>
              <a:rPr lang="en-US" dirty="0" err="1"/>
              <a:t>xiiib</a:t>
            </a:r>
            <a:r>
              <a:rPr lang="en-US" dirty="0"/>
              <a:t>)] </a:t>
            </a:r>
          </a:p>
          <a:p>
            <a:pPr marL="908225" lvl="1" indent="-457200">
              <a:buFont typeface="+mj-lt"/>
              <a:buAutoNum type="arabicPeriod"/>
            </a:pPr>
            <a:r>
              <a:rPr lang="en-US" dirty="0"/>
              <a:t>All assets and liabilities of the Company before conversion become assets and liabilities of LLP.</a:t>
            </a:r>
          </a:p>
          <a:p>
            <a:pPr marL="908225" lvl="1" indent="-457200">
              <a:buFont typeface="+mj-lt"/>
              <a:buAutoNum type="arabicPeriod"/>
            </a:pPr>
            <a:r>
              <a:rPr lang="en-US" dirty="0"/>
              <a:t>All shareholders before conversion become partners in their inter se shareholding ratio</a:t>
            </a:r>
          </a:p>
          <a:p>
            <a:pPr marL="908225" lvl="1" indent="-457200">
              <a:buFont typeface="+mj-lt"/>
              <a:buAutoNum type="arabicPeriod"/>
            </a:pPr>
            <a:r>
              <a:rPr lang="en-US" dirty="0"/>
              <a:t>Shareholders do not receive any consideration / benefit directly or indirectly other than by way of share of profit and capital contribution</a:t>
            </a:r>
          </a:p>
          <a:p>
            <a:pPr marL="908225" lvl="1" indent="-457200">
              <a:buFont typeface="+mj-lt"/>
              <a:buAutoNum type="arabicPeriod"/>
            </a:pPr>
            <a:r>
              <a:rPr lang="en-US" dirty="0"/>
              <a:t>Aggregate PSR of shareholders shall not reduce to less than 50% at any time during 5 years from date of conversion.</a:t>
            </a:r>
          </a:p>
          <a:p>
            <a:pPr marL="908225" lvl="1" indent="-457200">
              <a:buFont typeface="+mj-lt"/>
              <a:buAutoNum type="arabicPeriod"/>
            </a:pPr>
            <a:r>
              <a:rPr lang="en-US" dirty="0"/>
              <a:t>Total sales, turnover &amp; gross receipts shouldn’t exceed </a:t>
            </a:r>
            <a:r>
              <a:rPr lang="en-US" dirty="0" err="1"/>
              <a:t>Rs</a:t>
            </a:r>
            <a:r>
              <a:rPr lang="en-US" dirty="0"/>
              <a:t>. 60 Lacs in 3 preceding PYs.</a:t>
            </a:r>
          </a:p>
          <a:p>
            <a:pPr marL="908225" lvl="1" indent="-457200">
              <a:buFont typeface="+mj-lt"/>
              <a:buAutoNum type="arabicPeriod"/>
            </a:pPr>
            <a:r>
              <a:rPr lang="en-US" b="1" dirty="0">
                <a:solidFill>
                  <a:srgbClr val="FF0000"/>
                </a:solidFill>
              </a:rPr>
              <a:t>Total value of the assets as appearing in the books of accounts shouldn’t exceed </a:t>
            </a:r>
            <a:r>
              <a:rPr lang="en-US" b="1" dirty="0" err="1">
                <a:solidFill>
                  <a:srgbClr val="FF0000"/>
                </a:solidFill>
              </a:rPr>
              <a:t>Rs</a:t>
            </a:r>
            <a:r>
              <a:rPr lang="en-US" b="1" dirty="0">
                <a:solidFill>
                  <a:srgbClr val="FF0000"/>
                </a:solidFill>
              </a:rPr>
              <a:t>. 5 Crores in 3 preceding PYs. [AY 2017-18]</a:t>
            </a:r>
          </a:p>
          <a:p>
            <a:pPr marL="908225" lvl="1" indent="-457200">
              <a:buFont typeface="+mj-lt"/>
              <a:buAutoNum type="arabicPeriod"/>
            </a:pPr>
            <a:r>
              <a:rPr lang="en-US" dirty="0"/>
              <a:t>No direct or indirect payments to partner out of Accumulated Profits for 3 years from date of conversion</a:t>
            </a:r>
          </a:p>
          <a:p>
            <a:pPr marL="908225" lvl="1" indent="-457200">
              <a:buFont typeface="+mj-lt"/>
              <a:buAutoNum type="arabicPeriod"/>
            </a:pPr>
            <a:endParaRPr lang="en-US" dirty="0"/>
          </a:p>
          <a:p>
            <a:pPr marL="908225" lvl="1" indent="-457200">
              <a:buFont typeface="+mj-lt"/>
              <a:buAutoNum type="arabicPeriod"/>
            </a:pPr>
            <a:endParaRPr lang="en-US" dirty="0"/>
          </a:p>
          <a:p>
            <a:pPr marL="902050" lvl="2" indent="0">
              <a:lnSpc>
                <a:spcPct val="100000"/>
              </a:lnSpc>
              <a:buNone/>
            </a:pPr>
            <a:endParaRPr lang="en-US" dirty="0"/>
          </a:p>
          <a:p>
            <a:pPr marL="451025" lvl="1" indent="0">
              <a:lnSpc>
                <a:spcPct val="100000"/>
              </a:lnSpc>
              <a:buNone/>
            </a:pPr>
            <a:endParaRPr lang="en-US" dirty="0"/>
          </a:p>
          <a:p>
            <a:pPr marL="908225" lvl="1" indent="-457200">
              <a:buFont typeface="+mj-lt"/>
              <a:buAutoNum type="arabicPeriod"/>
            </a:pPr>
            <a:endParaRPr lang="en-US" dirty="0"/>
          </a:p>
          <a:p>
            <a:endParaRPr lang="en-US" dirty="0"/>
          </a:p>
          <a:p>
            <a:endParaRPr lang="en-US" dirty="0"/>
          </a:p>
          <a:p>
            <a:endParaRPr lang="en-US" dirty="0"/>
          </a:p>
          <a:p>
            <a:endParaRPr lang="en-US" dirty="0"/>
          </a:p>
          <a:p>
            <a:pPr lvl="1"/>
            <a:endParaRPr lang="en-US" dirty="0"/>
          </a:p>
          <a:p>
            <a:pPr lvl="1"/>
            <a:endParaRPr lang="en-US" dirty="0"/>
          </a:p>
        </p:txBody>
      </p:sp>
      <p:sp>
        <p:nvSpPr>
          <p:cNvPr id="3" name="Title 2"/>
          <p:cNvSpPr>
            <a:spLocks noGrp="1"/>
          </p:cNvSpPr>
          <p:nvPr>
            <p:ph type="title"/>
          </p:nvPr>
        </p:nvSpPr>
        <p:spPr/>
        <p:txBody>
          <a:bodyPr/>
          <a:lstStyle/>
          <a:p>
            <a:r>
              <a:rPr lang="en-US" dirty="0"/>
              <a:t>Company to LLP</a:t>
            </a:r>
          </a:p>
        </p:txBody>
      </p:sp>
      <p:sp>
        <p:nvSpPr>
          <p:cNvPr id="4" name="Slide Number Placeholder 3"/>
          <p:cNvSpPr>
            <a:spLocks noGrp="1"/>
          </p:cNvSpPr>
          <p:nvPr>
            <p:ph type="sldNum" sz="quarter" idx="11"/>
          </p:nvPr>
        </p:nvSpPr>
        <p:spPr/>
        <p:txBody>
          <a:bodyPr/>
          <a:lstStyle/>
          <a:p>
            <a:fld id="{34C99D79-8A4B-4031-B1E0-AF26F8EDF2BC}" type="slidenum">
              <a:rPr lang="en-US" smtClean="0"/>
              <a:pPr/>
              <a:t>21</a:t>
            </a:fld>
            <a:endParaRPr lang="en-US"/>
          </a:p>
        </p:txBody>
      </p:sp>
    </p:spTree>
    <p:extLst>
      <p:ext uri="{BB962C8B-B14F-4D97-AF65-F5344CB8AC3E}">
        <p14:creationId xmlns:p14="http://schemas.microsoft.com/office/powerpoint/2010/main" val="2370998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Aggregate PSR of shareholders shall remain at least 50 % for 5 years</a:t>
            </a:r>
          </a:p>
          <a:p>
            <a:pPr lvl="1"/>
            <a:r>
              <a:rPr lang="en-US" dirty="0"/>
              <a:t>PSR on aggregate basis or individual basis and then aggregated</a:t>
            </a:r>
          </a:p>
          <a:p>
            <a:pPr lvl="1"/>
            <a:r>
              <a:rPr lang="en-US" dirty="0"/>
              <a:t>No exceptions like in S. 79</a:t>
            </a:r>
          </a:p>
          <a:p>
            <a:r>
              <a:rPr lang="en-US" dirty="0"/>
              <a:t>Sales, turnover, gross receipts</a:t>
            </a:r>
          </a:p>
          <a:p>
            <a:pPr lvl="1"/>
            <a:r>
              <a:rPr lang="en-US" dirty="0"/>
              <a:t>Only the amounts that are taxable under the head “profits and gains” are included </a:t>
            </a:r>
          </a:p>
          <a:p>
            <a:pPr lvl="2"/>
            <a:r>
              <a:rPr lang="en-US" dirty="0"/>
              <a:t>Exempt Income, Income from other Sources, Capital Gains, Rental Income, etc. are excluded.</a:t>
            </a:r>
          </a:p>
          <a:p>
            <a:pPr lvl="1"/>
            <a:r>
              <a:rPr lang="en-US" dirty="0"/>
              <a:t>Otherwise, principles U/s. 44AB shall apply</a:t>
            </a:r>
          </a:p>
          <a:p>
            <a:pPr lvl="1"/>
            <a:r>
              <a:rPr lang="en-US" dirty="0"/>
              <a:t>What happens in cases of merger prior to the conversion?</a:t>
            </a:r>
          </a:p>
          <a:p>
            <a:r>
              <a:rPr lang="en-US" dirty="0"/>
              <a:t>No payment out of Accumulated Profits for 3 Years</a:t>
            </a:r>
          </a:p>
          <a:p>
            <a:pPr lvl="1"/>
            <a:r>
              <a:rPr lang="en-US" dirty="0"/>
              <a:t>AP as per books of accounts</a:t>
            </a:r>
          </a:p>
          <a:p>
            <a:pPr lvl="1"/>
            <a:r>
              <a:rPr lang="en-US" dirty="0"/>
              <a:t>What if the land which is appreciated significantly is sold after conversion and the profits are distributed leaving the original value of land with the LLP</a:t>
            </a:r>
          </a:p>
        </p:txBody>
      </p:sp>
      <p:sp>
        <p:nvSpPr>
          <p:cNvPr id="3" name="Title 2"/>
          <p:cNvSpPr>
            <a:spLocks noGrp="1"/>
          </p:cNvSpPr>
          <p:nvPr>
            <p:ph type="title"/>
          </p:nvPr>
        </p:nvSpPr>
        <p:spPr/>
        <p:txBody>
          <a:bodyPr/>
          <a:lstStyle/>
          <a:p>
            <a:r>
              <a:rPr lang="en-US" dirty="0"/>
              <a:t>Certain Points in Section 47(</a:t>
            </a:r>
            <a:r>
              <a:rPr lang="en-US" dirty="0" err="1"/>
              <a:t>xiiib</a:t>
            </a:r>
            <a:r>
              <a:rPr lang="en-US" dirty="0"/>
              <a:t>)</a:t>
            </a:r>
          </a:p>
        </p:txBody>
      </p:sp>
      <p:sp>
        <p:nvSpPr>
          <p:cNvPr id="4" name="Slide Number Placeholder 3"/>
          <p:cNvSpPr>
            <a:spLocks noGrp="1"/>
          </p:cNvSpPr>
          <p:nvPr>
            <p:ph type="sldNum" sz="quarter" idx="11"/>
          </p:nvPr>
        </p:nvSpPr>
        <p:spPr/>
        <p:txBody>
          <a:bodyPr/>
          <a:lstStyle/>
          <a:p>
            <a:fld id="{34C99D79-8A4B-4031-B1E0-AF26F8EDF2BC}" type="slidenum">
              <a:rPr lang="en-US" smtClean="0"/>
              <a:pPr/>
              <a:t>22</a:t>
            </a:fld>
            <a:endParaRPr lang="en-US" dirty="0"/>
          </a:p>
        </p:txBody>
      </p:sp>
    </p:spTree>
    <p:extLst>
      <p:ext uri="{BB962C8B-B14F-4D97-AF65-F5344CB8AC3E}">
        <p14:creationId xmlns:p14="http://schemas.microsoft.com/office/powerpoint/2010/main" val="3849705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Carry forwards of loss under Section 72A(6A) of ITA.</a:t>
            </a:r>
          </a:p>
          <a:p>
            <a:pPr lvl="1"/>
            <a:r>
              <a:rPr lang="en-US" dirty="0"/>
              <a:t>Can be carried forward for further 8 years</a:t>
            </a:r>
          </a:p>
          <a:p>
            <a:r>
              <a:rPr lang="en-US" dirty="0"/>
              <a:t>MAT credit cannot be carried forward by LLP u/s 115JAA(7).</a:t>
            </a:r>
          </a:p>
          <a:p>
            <a:pPr lvl="1"/>
            <a:r>
              <a:rPr lang="en-US" dirty="0"/>
              <a:t>AMT and MAT are different levies and are not interchangeable</a:t>
            </a:r>
          </a:p>
          <a:p>
            <a:pPr lvl="1"/>
            <a:r>
              <a:rPr lang="en-US" dirty="0"/>
              <a:t>Principles applicable for merger of companies or firm to LLP not applicable here</a:t>
            </a:r>
          </a:p>
          <a:p>
            <a:r>
              <a:rPr lang="en-US" dirty="0"/>
              <a:t>Depreciation on WDV as per Explanation (2C) to Section 43(6).</a:t>
            </a:r>
          </a:p>
          <a:p>
            <a:r>
              <a:rPr lang="en-US" dirty="0"/>
              <a:t>If conditions are violated  - 47A(4)</a:t>
            </a:r>
          </a:p>
          <a:p>
            <a:pPr lvl="1"/>
            <a:r>
              <a:rPr lang="en-US" dirty="0"/>
              <a:t>Profit not charged to tax U/s. 45 shall be charged as CG in the hands of LLP in the year in which the conditions are violated</a:t>
            </a:r>
          </a:p>
          <a:p>
            <a:pPr lvl="1"/>
            <a:r>
              <a:rPr lang="en-US" dirty="0"/>
              <a:t>Similar exemption to the shareholder will be liable to be taxed in the hands of the Shareholder in the year of breach</a:t>
            </a:r>
          </a:p>
          <a:p>
            <a:pPr lvl="1"/>
            <a:r>
              <a:rPr lang="en-US" dirty="0"/>
              <a:t>Nature of the gain will retain its character (Long Term Vs. Short Term)</a:t>
            </a:r>
          </a:p>
          <a:p>
            <a:endParaRPr lang="en-US" dirty="0"/>
          </a:p>
          <a:p>
            <a:pPr lvl="1"/>
            <a:endParaRPr lang="en-US" dirty="0"/>
          </a:p>
        </p:txBody>
      </p:sp>
      <p:sp>
        <p:nvSpPr>
          <p:cNvPr id="3" name="Title 2"/>
          <p:cNvSpPr>
            <a:spLocks noGrp="1"/>
          </p:cNvSpPr>
          <p:nvPr>
            <p:ph type="title"/>
          </p:nvPr>
        </p:nvSpPr>
        <p:spPr/>
        <p:txBody>
          <a:bodyPr/>
          <a:lstStyle/>
          <a:p>
            <a:r>
              <a:rPr lang="en-US" dirty="0"/>
              <a:t>Certain Tax issues in 47(</a:t>
            </a:r>
            <a:r>
              <a:rPr lang="en-US" dirty="0" err="1"/>
              <a:t>xiiib</a:t>
            </a:r>
            <a:r>
              <a:rPr lang="en-US" dirty="0"/>
              <a:t>)</a:t>
            </a:r>
          </a:p>
        </p:txBody>
      </p:sp>
      <p:sp>
        <p:nvSpPr>
          <p:cNvPr id="4" name="Slide Number Placeholder 3"/>
          <p:cNvSpPr>
            <a:spLocks noGrp="1"/>
          </p:cNvSpPr>
          <p:nvPr>
            <p:ph type="sldNum" sz="quarter" idx="11"/>
          </p:nvPr>
        </p:nvSpPr>
        <p:spPr/>
        <p:txBody>
          <a:bodyPr/>
          <a:lstStyle/>
          <a:p>
            <a:fld id="{34C99D79-8A4B-4031-B1E0-AF26F8EDF2BC}" type="slidenum">
              <a:rPr lang="en-US" smtClean="0"/>
              <a:pPr/>
              <a:t>23</a:t>
            </a:fld>
            <a:endParaRPr lang="en-US" dirty="0"/>
          </a:p>
        </p:txBody>
      </p:sp>
    </p:spTree>
    <p:extLst>
      <p:ext uri="{BB962C8B-B14F-4D97-AF65-F5344CB8AC3E}">
        <p14:creationId xmlns:p14="http://schemas.microsoft.com/office/powerpoint/2010/main" val="1014861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In case of conversion of Company into LLP not covered by exemption (say turnover in excess of </a:t>
            </a:r>
            <a:r>
              <a:rPr lang="en-US" dirty="0" err="1"/>
              <a:t>Rs</a:t>
            </a:r>
            <a:r>
              <a:rPr lang="en-US" dirty="0"/>
              <a:t>. 60.00 lacs):</a:t>
            </a:r>
          </a:p>
          <a:p>
            <a:pPr lvl="1"/>
            <a:r>
              <a:rPr lang="en-US" dirty="0"/>
              <a:t>Transfer of Assets by the Company to LLP</a:t>
            </a:r>
          </a:p>
          <a:p>
            <a:pPr lvl="1"/>
            <a:r>
              <a:rPr lang="en-US" dirty="0"/>
              <a:t>Transfer of Shares by Shareholder in lieu of share of profit and capital contribution</a:t>
            </a:r>
          </a:p>
          <a:p>
            <a:r>
              <a:rPr lang="en-US" dirty="0"/>
              <a:t>Transfer of Assets by the Company</a:t>
            </a:r>
          </a:p>
          <a:p>
            <a:pPr lvl="1"/>
            <a:r>
              <a:rPr lang="en-US" dirty="0"/>
              <a:t>Principles of Part IX Conversion from a firm to Company whether applicable</a:t>
            </a:r>
          </a:p>
          <a:p>
            <a:pPr lvl="1"/>
            <a:r>
              <a:rPr lang="en-US" dirty="0"/>
              <a:t>There is no </a:t>
            </a:r>
            <a:r>
              <a:rPr lang="en-US" i="1" dirty="0"/>
              <a:t>inter </a:t>
            </a:r>
            <a:r>
              <a:rPr lang="en-US" i="1" dirty="0" err="1"/>
              <a:t>vivos</a:t>
            </a:r>
            <a:r>
              <a:rPr lang="en-US" dirty="0"/>
              <a:t> transfer</a:t>
            </a:r>
          </a:p>
          <a:p>
            <a:pPr lvl="1"/>
            <a:r>
              <a:rPr lang="en-US" dirty="0"/>
              <a:t>No consideration passes from the transferee to the Transferor (Credit in the capital account of the partner, would be consideration from the transferee but not to the transferor</a:t>
            </a:r>
          </a:p>
          <a:p>
            <a:r>
              <a:rPr lang="en-US" dirty="0"/>
              <a:t>Transfer of Shares by the Shareholders [Extinguishment]</a:t>
            </a:r>
          </a:p>
          <a:p>
            <a:pPr lvl="1"/>
            <a:r>
              <a:rPr lang="en-US" dirty="0"/>
              <a:t>Conversion leads to extinguishment of shares and amounts to transfer Grace Collis 248 ITR 323 – [SC]- Hence Transfer u/s 2(47)</a:t>
            </a:r>
          </a:p>
          <a:p>
            <a:pPr lvl="1"/>
            <a:r>
              <a:rPr lang="en-US" dirty="0"/>
              <a:t>Sunil </a:t>
            </a:r>
            <a:r>
              <a:rPr lang="en-US" dirty="0" err="1"/>
              <a:t>Sidharthbhai</a:t>
            </a:r>
            <a:r>
              <a:rPr lang="en-US" dirty="0"/>
              <a:t> - 156 ITR 509 (SC) - consideration credited to partners capital cannot be considered to be full value of consideration received</a:t>
            </a:r>
          </a:p>
          <a:p>
            <a:pPr lvl="1"/>
            <a:r>
              <a:rPr lang="en-US" dirty="0"/>
              <a:t>Section 45 (3) applies only when there is a transfer by a person of a capital asset to the firm.  </a:t>
            </a:r>
          </a:p>
          <a:p>
            <a:pPr lvl="1"/>
            <a:r>
              <a:rPr lang="en-US" dirty="0"/>
              <a:t>Implication of Section 50 D - ???? </a:t>
            </a:r>
          </a:p>
          <a:p>
            <a:pPr lvl="1"/>
            <a:endParaRPr lang="en-US" dirty="0"/>
          </a:p>
          <a:p>
            <a:endParaRPr lang="en-US" dirty="0"/>
          </a:p>
          <a:p>
            <a:endParaRPr lang="en-US" dirty="0"/>
          </a:p>
        </p:txBody>
      </p:sp>
      <p:sp>
        <p:nvSpPr>
          <p:cNvPr id="3" name="Title 2"/>
          <p:cNvSpPr>
            <a:spLocks noGrp="1"/>
          </p:cNvSpPr>
          <p:nvPr>
            <p:ph type="title"/>
          </p:nvPr>
        </p:nvSpPr>
        <p:spPr/>
        <p:txBody>
          <a:bodyPr/>
          <a:lstStyle/>
          <a:p>
            <a:r>
              <a:rPr lang="en-US" dirty="0"/>
              <a:t>Non-Exempt Conversion</a:t>
            </a:r>
          </a:p>
        </p:txBody>
      </p:sp>
      <p:sp>
        <p:nvSpPr>
          <p:cNvPr id="4" name="Slide Number Placeholder 3"/>
          <p:cNvSpPr>
            <a:spLocks noGrp="1"/>
          </p:cNvSpPr>
          <p:nvPr>
            <p:ph type="sldNum" sz="quarter" idx="11"/>
          </p:nvPr>
        </p:nvSpPr>
        <p:spPr/>
        <p:txBody>
          <a:bodyPr/>
          <a:lstStyle/>
          <a:p>
            <a:fld id="{34C99D79-8A4B-4031-B1E0-AF26F8EDF2BC}" type="slidenum">
              <a:rPr lang="en-US" smtClean="0"/>
              <a:pPr/>
              <a:t>24</a:t>
            </a:fld>
            <a:endParaRPr lang="en-US" dirty="0"/>
          </a:p>
        </p:txBody>
      </p:sp>
    </p:spTree>
    <p:extLst>
      <p:ext uri="{BB962C8B-B14F-4D97-AF65-F5344CB8AC3E}">
        <p14:creationId xmlns:p14="http://schemas.microsoft.com/office/powerpoint/2010/main" val="4056430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Section 47 (xiii) deals with the conversion from LLP to Company and accordingly, so long as the conditions specified in Section 47 (xiii) are satisfied, the transaction will be tax neutral.</a:t>
            </a:r>
          </a:p>
          <a:p>
            <a:pPr lvl="1"/>
            <a:r>
              <a:rPr lang="en-US" dirty="0"/>
              <a:t>Conversion by sale as a going concern of the entire business</a:t>
            </a:r>
          </a:p>
          <a:p>
            <a:pPr lvl="1"/>
            <a:r>
              <a:rPr lang="en-US" dirty="0"/>
              <a:t>Part IX Conversion  [For Stamp Duty Point of view]</a:t>
            </a:r>
          </a:p>
          <a:p>
            <a:r>
              <a:rPr lang="en-US" dirty="0"/>
              <a:t>Part IX of the CA 1956 is </a:t>
            </a:r>
            <a:r>
              <a:rPr lang="en-US" i="1" dirty="0" err="1"/>
              <a:t>pari</a:t>
            </a:r>
            <a:r>
              <a:rPr lang="en-US" i="1" dirty="0"/>
              <a:t> </a:t>
            </a:r>
            <a:r>
              <a:rPr lang="en-US" i="1" dirty="0" err="1"/>
              <a:t>materia</a:t>
            </a:r>
            <a:r>
              <a:rPr lang="en-US" i="1" dirty="0"/>
              <a:t> </a:t>
            </a:r>
            <a:r>
              <a:rPr lang="en-US" dirty="0"/>
              <a:t>with Part I of Chapter XXI of the CA 2013 </a:t>
            </a:r>
            <a:r>
              <a:rPr lang="en-US" i="1" dirty="0"/>
              <a:t>[These provisions of CA 2013 are already notified]</a:t>
            </a:r>
          </a:p>
          <a:p>
            <a:pPr lvl="1"/>
            <a:r>
              <a:rPr lang="en-US" dirty="0"/>
              <a:t>Section 366 of CA 213 specifically allows LLP to register</a:t>
            </a:r>
          </a:p>
          <a:p>
            <a:pPr lvl="1"/>
            <a:r>
              <a:rPr lang="en-US" dirty="0"/>
              <a:t>The case laws and discussions relating to the registration of a firm as a Company under Part IX will be applicable</a:t>
            </a:r>
          </a:p>
          <a:p>
            <a:endParaRPr lang="en-US" dirty="0"/>
          </a:p>
          <a:p>
            <a:pPr lvl="1"/>
            <a:endParaRPr lang="en-US" dirty="0"/>
          </a:p>
        </p:txBody>
      </p:sp>
      <p:sp>
        <p:nvSpPr>
          <p:cNvPr id="3" name="Title 2"/>
          <p:cNvSpPr>
            <a:spLocks noGrp="1"/>
          </p:cNvSpPr>
          <p:nvPr>
            <p:ph type="title"/>
          </p:nvPr>
        </p:nvSpPr>
        <p:spPr/>
        <p:txBody>
          <a:bodyPr/>
          <a:lstStyle/>
          <a:p>
            <a:r>
              <a:rPr lang="en-US" dirty="0"/>
              <a:t>Conversion from LLP to Company </a:t>
            </a:r>
          </a:p>
        </p:txBody>
      </p:sp>
      <p:sp>
        <p:nvSpPr>
          <p:cNvPr id="4" name="Slide Number Placeholder 3"/>
          <p:cNvSpPr>
            <a:spLocks noGrp="1"/>
          </p:cNvSpPr>
          <p:nvPr>
            <p:ph type="sldNum" sz="quarter" idx="11"/>
          </p:nvPr>
        </p:nvSpPr>
        <p:spPr/>
        <p:txBody>
          <a:bodyPr/>
          <a:lstStyle/>
          <a:p>
            <a:fld id="{34C99D79-8A4B-4031-B1E0-AF26F8EDF2BC}" type="slidenum">
              <a:rPr lang="en-US" smtClean="0"/>
              <a:pPr/>
              <a:t>25</a:t>
            </a:fld>
            <a:endParaRPr lang="en-US" dirty="0"/>
          </a:p>
        </p:txBody>
      </p:sp>
    </p:spTree>
    <p:extLst>
      <p:ext uri="{BB962C8B-B14F-4D97-AF65-F5344CB8AC3E}">
        <p14:creationId xmlns:p14="http://schemas.microsoft.com/office/powerpoint/2010/main" val="4267768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Sections 60 to 62 deal with the compromise, arrangement or reconstruction of LLPs which are similar to the provisions of Section 391, 392 and 394 of the CA 56.  [Section 231 / 233 of CA 13]</a:t>
            </a:r>
          </a:p>
          <a:p>
            <a:r>
              <a:rPr lang="en-US" dirty="0"/>
              <a:t>Accordingly, under these provisions an amalgamation of two LLPs and demerger of an undertaking of LLP into another LLP is permissible.</a:t>
            </a:r>
          </a:p>
          <a:p>
            <a:r>
              <a:rPr lang="en-US" dirty="0"/>
              <a:t>Merger of two LLPs</a:t>
            </a:r>
          </a:p>
          <a:p>
            <a:pPr lvl="1"/>
            <a:r>
              <a:rPr lang="en-US" dirty="0"/>
              <a:t>All assets and liabilities of the transferor LLP get transferred to and vest in the transferee on amalgamation</a:t>
            </a:r>
          </a:p>
          <a:p>
            <a:pPr lvl="2"/>
            <a:r>
              <a:rPr lang="en-US" dirty="0"/>
              <a:t>Whether it would amount to transfer and if it is a transfer whether it would be chargeable to capital gains</a:t>
            </a:r>
          </a:p>
          <a:p>
            <a:pPr lvl="3"/>
            <a:r>
              <a:rPr lang="en-US" dirty="0"/>
              <a:t>Inter </a:t>
            </a:r>
            <a:r>
              <a:rPr lang="en-US" dirty="0" err="1"/>
              <a:t>Vivos</a:t>
            </a:r>
            <a:r>
              <a:rPr lang="en-US" dirty="0"/>
              <a:t> transfer and consideration not flowing from transferee to transferor.</a:t>
            </a:r>
          </a:p>
          <a:p>
            <a:pPr lvl="1"/>
            <a:r>
              <a:rPr lang="en-US" dirty="0"/>
              <a:t>Share of Profit of Partners in the Transferor Company gets extinguished and in turn these Partners will get share in the Transferee Company</a:t>
            </a:r>
          </a:p>
          <a:p>
            <a:pPr lvl="2"/>
            <a:r>
              <a:rPr lang="en-US" dirty="0"/>
              <a:t>Grace Collis 248 ITR 323 – [SC] held that extinguishment of rights in an asset will include extinguishment of asset itself</a:t>
            </a:r>
          </a:p>
        </p:txBody>
      </p:sp>
      <p:sp>
        <p:nvSpPr>
          <p:cNvPr id="3" name="Title 2"/>
          <p:cNvSpPr>
            <a:spLocks noGrp="1"/>
          </p:cNvSpPr>
          <p:nvPr>
            <p:ph type="title"/>
          </p:nvPr>
        </p:nvSpPr>
        <p:spPr/>
        <p:txBody>
          <a:bodyPr/>
          <a:lstStyle/>
          <a:p>
            <a:r>
              <a:rPr lang="en-US" dirty="0"/>
              <a:t>Merger / Demerger of LLP</a:t>
            </a:r>
          </a:p>
        </p:txBody>
      </p:sp>
      <p:sp>
        <p:nvSpPr>
          <p:cNvPr id="4" name="Slide Number Placeholder 3"/>
          <p:cNvSpPr>
            <a:spLocks noGrp="1"/>
          </p:cNvSpPr>
          <p:nvPr>
            <p:ph type="sldNum" sz="quarter" idx="11"/>
          </p:nvPr>
        </p:nvSpPr>
        <p:spPr/>
        <p:txBody>
          <a:bodyPr/>
          <a:lstStyle/>
          <a:p>
            <a:fld id="{34C99D79-8A4B-4031-B1E0-AF26F8EDF2BC}" type="slidenum">
              <a:rPr lang="en-US" smtClean="0"/>
              <a:pPr/>
              <a:t>26</a:t>
            </a:fld>
            <a:endParaRPr lang="en-US" dirty="0"/>
          </a:p>
        </p:txBody>
      </p:sp>
    </p:spTree>
    <p:extLst>
      <p:ext uri="{BB962C8B-B14F-4D97-AF65-F5344CB8AC3E}">
        <p14:creationId xmlns:p14="http://schemas.microsoft.com/office/powerpoint/2010/main" val="3914499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Under LLP Act, LLP is a body corporate</a:t>
            </a:r>
          </a:p>
          <a:p>
            <a:pPr lvl="1"/>
            <a:r>
              <a:rPr lang="en-US" dirty="0"/>
              <a:t>DTAA generally defines the “Company” means any body corporate or any entity which is treated as a company or body corporate for tax purposes; </a:t>
            </a:r>
          </a:p>
          <a:p>
            <a:pPr lvl="1"/>
            <a:r>
              <a:rPr lang="en-US" dirty="0"/>
              <a:t>Therefore, distribution of income by the LLP may classify as dividend in the hands of the recipient</a:t>
            </a:r>
          </a:p>
          <a:p>
            <a:pPr lvl="1"/>
            <a:r>
              <a:rPr lang="en-US" dirty="0"/>
              <a:t>Indo-US Treaty, may make the US entity eligible for the underlying tax credits </a:t>
            </a:r>
          </a:p>
          <a:p>
            <a:pPr lvl="2"/>
            <a:r>
              <a:rPr lang="en-US" dirty="0"/>
              <a:t>No withholding taxes and getting the benefit of the underlying tax credits</a:t>
            </a:r>
          </a:p>
          <a:p>
            <a:pPr lvl="2"/>
            <a:r>
              <a:rPr lang="en-US" dirty="0"/>
              <a:t>It may also be considered as return of capital </a:t>
            </a:r>
          </a:p>
          <a:p>
            <a:r>
              <a:rPr lang="en-US" dirty="0"/>
              <a:t>Only in cases where the definition of company is that if it is treated as a company under the tax laws of the contracting state [e.g. Belgian Treaty]</a:t>
            </a:r>
            <a:br>
              <a:rPr lang="en-US" dirty="0"/>
            </a:br>
            <a:endParaRPr lang="en-US" dirty="0"/>
          </a:p>
        </p:txBody>
      </p:sp>
      <p:sp>
        <p:nvSpPr>
          <p:cNvPr id="3" name="Title 2"/>
          <p:cNvSpPr>
            <a:spLocks noGrp="1"/>
          </p:cNvSpPr>
          <p:nvPr>
            <p:ph type="title"/>
          </p:nvPr>
        </p:nvSpPr>
        <p:spPr/>
        <p:txBody>
          <a:bodyPr/>
          <a:lstStyle/>
          <a:p>
            <a:r>
              <a:rPr lang="en-US" dirty="0"/>
              <a:t>Classification of Indian LLP under DTAA</a:t>
            </a:r>
          </a:p>
        </p:txBody>
      </p:sp>
      <p:sp>
        <p:nvSpPr>
          <p:cNvPr id="4" name="Slide Number Placeholder 3"/>
          <p:cNvSpPr>
            <a:spLocks noGrp="1"/>
          </p:cNvSpPr>
          <p:nvPr>
            <p:ph type="sldNum" sz="quarter" idx="11"/>
          </p:nvPr>
        </p:nvSpPr>
        <p:spPr/>
        <p:txBody>
          <a:bodyPr/>
          <a:lstStyle/>
          <a:p>
            <a:fld id="{34C99D79-8A4B-4031-B1E0-AF26F8EDF2BC}" type="slidenum">
              <a:rPr lang="en-US" smtClean="0"/>
              <a:pPr/>
              <a:t>27</a:t>
            </a:fld>
            <a:endParaRPr lang="en-US" dirty="0"/>
          </a:p>
        </p:txBody>
      </p:sp>
    </p:spTree>
    <p:extLst>
      <p:ext uri="{BB962C8B-B14F-4D97-AF65-F5344CB8AC3E}">
        <p14:creationId xmlns:p14="http://schemas.microsoft.com/office/powerpoint/2010/main" val="2169161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existing ITA does not treat LLP as a transparent entity.</a:t>
            </a:r>
          </a:p>
          <a:p>
            <a:pPr lvl="1"/>
            <a:r>
              <a:rPr lang="en-US" dirty="0"/>
              <a:t>Profits and losses of the LLP would be assessable in the hands of the LLP.</a:t>
            </a:r>
          </a:p>
          <a:p>
            <a:r>
              <a:rPr lang="en-US" dirty="0"/>
              <a:t>All the provisions relating to the firm incorporated apply mutatis mutandis to LLP.</a:t>
            </a:r>
          </a:p>
          <a:p>
            <a:r>
              <a:rPr lang="en-US" dirty="0"/>
              <a:t>In the globalised scenario, issues have arisen as foreign LLPs do not per se fall within the traditional definition of partnership / company.</a:t>
            </a:r>
          </a:p>
          <a:p>
            <a:pPr lvl="1"/>
            <a:r>
              <a:rPr lang="en-US" dirty="0"/>
              <a:t>Entity Characterization is very important</a:t>
            </a:r>
          </a:p>
          <a:p>
            <a:r>
              <a:rPr lang="en-US" dirty="0"/>
              <a:t>Different countries have different tax treatment and registration / incorporation regime for the Limited Liability Partnerships</a:t>
            </a:r>
          </a:p>
          <a:p>
            <a:endParaRPr lang="en-US" dirty="0"/>
          </a:p>
        </p:txBody>
      </p:sp>
      <p:sp>
        <p:nvSpPr>
          <p:cNvPr id="3" name="Title 2"/>
          <p:cNvSpPr>
            <a:spLocks noGrp="1"/>
          </p:cNvSpPr>
          <p:nvPr>
            <p:ph type="title"/>
          </p:nvPr>
        </p:nvSpPr>
        <p:spPr/>
        <p:txBody>
          <a:bodyPr/>
          <a:lstStyle/>
          <a:p>
            <a:r>
              <a:rPr lang="en-US" dirty="0"/>
              <a:t>Global Scenario</a:t>
            </a:r>
          </a:p>
        </p:txBody>
      </p:sp>
      <p:sp>
        <p:nvSpPr>
          <p:cNvPr id="4" name="Slide Number Placeholder 3"/>
          <p:cNvSpPr>
            <a:spLocks noGrp="1"/>
          </p:cNvSpPr>
          <p:nvPr>
            <p:ph type="sldNum" sz="quarter" idx="11"/>
          </p:nvPr>
        </p:nvSpPr>
        <p:spPr/>
        <p:txBody>
          <a:bodyPr/>
          <a:lstStyle/>
          <a:p>
            <a:fld id="{34C99D79-8A4B-4031-B1E0-AF26F8EDF2BC}" type="slidenum">
              <a:rPr lang="en-US" smtClean="0"/>
              <a:pPr/>
              <a:t>28</a:t>
            </a:fld>
            <a:endParaRPr lang="en-US" dirty="0"/>
          </a:p>
        </p:txBody>
      </p:sp>
    </p:spTree>
    <p:extLst>
      <p:ext uri="{BB962C8B-B14F-4D97-AF65-F5344CB8AC3E}">
        <p14:creationId xmlns:p14="http://schemas.microsoft.com/office/powerpoint/2010/main" val="637541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1800" dirty="0"/>
              <a:t>Can be classified as company or partnership under Indian Law / DTAA</a:t>
            </a:r>
          </a:p>
          <a:p>
            <a:pPr lvl="1"/>
            <a:r>
              <a:rPr lang="en-US" sz="1600" dirty="0"/>
              <a:t>Provisions dealing with registration / incorporation in the host country</a:t>
            </a:r>
          </a:p>
          <a:p>
            <a:pPr lvl="1"/>
            <a:r>
              <a:rPr lang="en-US" sz="1600" dirty="0"/>
              <a:t>Tax provisions dealing with it </a:t>
            </a:r>
          </a:p>
          <a:p>
            <a:r>
              <a:rPr lang="en-US" dirty="0"/>
              <a:t>If it is tax transparent, then question of applicability of DTAA will arise</a:t>
            </a:r>
          </a:p>
          <a:p>
            <a:pPr lvl="1"/>
            <a:r>
              <a:rPr lang="en-US" dirty="0"/>
              <a:t>The treaty generally applies to a person who is resident (as per the definition in the DTAA) of one of the contracting states</a:t>
            </a:r>
          </a:p>
          <a:p>
            <a:pPr lvl="1"/>
            <a:r>
              <a:rPr lang="en-US" dirty="0"/>
              <a:t>The definition of “Resident” generally provide for “any person who, under the laws of that State, is </a:t>
            </a:r>
            <a:r>
              <a:rPr lang="en-US" i="1" dirty="0"/>
              <a:t>liable to tax therein</a:t>
            </a:r>
            <a:r>
              <a:rPr lang="en-US" dirty="0"/>
              <a:t> by reason of his domicile …..”</a:t>
            </a:r>
          </a:p>
          <a:p>
            <a:pPr lvl="1"/>
            <a:r>
              <a:rPr lang="en-US" dirty="0"/>
              <a:t>If LLP is treated as a tax transparent entity, then it is not liable to tax in that state and therefore may not qualify to be a resident and therefore not entitled to treaty benefit</a:t>
            </a:r>
          </a:p>
          <a:p>
            <a:pPr lvl="1"/>
            <a:r>
              <a:rPr lang="en-US" dirty="0"/>
              <a:t>Some DTAA therefore provide exceptions for this [US Treaty / UK Treaty amended </a:t>
            </a:r>
            <a:r>
              <a:rPr lang="en-US" dirty="0" err="1"/>
              <a:t>w.e.f</a:t>
            </a:r>
            <a:r>
              <a:rPr lang="en-US" dirty="0"/>
              <a:t>. 27.12.2013] </a:t>
            </a:r>
          </a:p>
          <a:p>
            <a:endParaRPr lang="en-US" sz="1800" dirty="0"/>
          </a:p>
          <a:p>
            <a:pPr lvl="1"/>
            <a:endParaRPr lang="en-US" dirty="0"/>
          </a:p>
        </p:txBody>
      </p:sp>
      <p:sp>
        <p:nvSpPr>
          <p:cNvPr id="3" name="Title 2"/>
          <p:cNvSpPr>
            <a:spLocks noGrp="1"/>
          </p:cNvSpPr>
          <p:nvPr>
            <p:ph type="title"/>
          </p:nvPr>
        </p:nvSpPr>
        <p:spPr/>
        <p:txBody>
          <a:bodyPr/>
          <a:lstStyle/>
          <a:p>
            <a:r>
              <a:rPr lang="en-US" dirty="0"/>
              <a:t>Classification of Foreign LLP</a:t>
            </a:r>
          </a:p>
        </p:txBody>
      </p:sp>
      <p:sp>
        <p:nvSpPr>
          <p:cNvPr id="4" name="Slide Number Placeholder 3"/>
          <p:cNvSpPr>
            <a:spLocks noGrp="1"/>
          </p:cNvSpPr>
          <p:nvPr>
            <p:ph type="sldNum" sz="quarter" idx="11"/>
          </p:nvPr>
        </p:nvSpPr>
        <p:spPr/>
        <p:txBody>
          <a:bodyPr/>
          <a:lstStyle/>
          <a:p>
            <a:fld id="{34C99D79-8A4B-4031-B1E0-AF26F8EDF2BC}" type="slidenum">
              <a:rPr lang="en-US" smtClean="0"/>
              <a:pPr/>
              <a:t>29</a:t>
            </a:fld>
            <a:endParaRPr lang="en-US" dirty="0"/>
          </a:p>
        </p:txBody>
      </p:sp>
    </p:spTree>
    <p:extLst>
      <p:ext uri="{BB962C8B-B14F-4D97-AF65-F5344CB8AC3E}">
        <p14:creationId xmlns:p14="http://schemas.microsoft.com/office/powerpoint/2010/main" val="803256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Characteristics of LLP</a:t>
            </a:r>
          </a:p>
        </p:txBody>
      </p:sp>
      <p:sp>
        <p:nvSpPr>
          <p:cNvPr id="4" name="Slide Number Placeholder 3"/>
          <p:cNvSpPr>
            <a:spLocks noGrp="1"/>
          </p:cNvSpPr>
          <p:nvPr>
            <p:ph type="sldNum" sz="quarter" idx="11"/>
          </p:nvPr>
        </p:nvSpPr>
        <p:spPr/>
        <p:txBody>
          <a:bodyPr/>
          <a:lstStyle/>
          <a:p>
            <a:fld id="{34C99D79-8A4B-4031-B1E0-AF26F8EDF2BC}" type="slidenum">
              <a:rPr lang="en-US" smtClean="0"/>
              <a:pPr/>
              <a:t>3</a:t>
            </a:fld>
            <a:endParaRPr lang="en-US" dirty="0"/>
          </a:p>
        </p:txBody>
      </p:sp>
      <p:sp>
        <p:nvSpPr>
          <p:cNvPr id="5" name="Content Placeholder 1"/>
          <p:cNvSpPr txBox="1">
            <a:spLocks/>
          </p:cNvSpPr>
          <p:nvPr/>
        </p:nvSpPr>
        <p:spPr>
          <a:xfrm>
            <a:off x="990600" y="1371600"/>
            <a:ext cx="7924800" cy="4800600"/>
          </a:xfrm>
          <a:prstGeom prst="rect">
            <a:avLst/>
          </a:prstGeom>
        </p:spPr>
        <p:txBody>
          <a:bodyPr vert="horz" lIns="121899" tIns="60949" rIns="121899" bIns="60949" rtlCol="0">
            <a:normAutofit/>
          </a:bodyPr>
          <a:lstStyle>
            <a:lvl1pPr marL="304747" indent="-304747" algn="l" defTabSz="1218987" rtl="0" eaLnBrk="1" latinLnBrk="0" hangingPunct="1">
              <a:lnSpc>
                <a:spcPct val="90000"/>
              </a:lnSpc>
              <a:spcBef>
                <a:spcPts val="1800"/>
              </a:spcBef>
              <a:buClr>
                <a:schemeClr val="accent1"/>
              </a:buClr>
              <a:buFont typeface="Arial" pitchFamily="34" charset="0"/>
              <a:buChar char="•"/>
              <a:defRPr sz="2000" b="0" kern="1200">
                <a:solidFill>
                  <a:schemeClr val="tx1"/>
                </a:solidFill>
                <a:latin typeface="Arial" pitchFamily="34" charset="0"/>
                <a:ea typeface="+mn-ea"/>
                <a:cs typeface="Arial" pitchFamily="34" charset="0"/>
              </a:defRPr>
            </a:lvl1pPr>
            <a:lvl2pPr marL="755772" indent="-304747" algn="l" defTabSz="1218987" rtl="0" eaLnBrk="1" latinLnBrk="0" hangingPunct="1">
              <a:lnSpc>
                <a:spcPct val="90000"/>
              </a:lnSpc>
              <a:spcBef>
                <a:spcPts val="1200"/>
              </a:spcBef>
              <a:buClr>
                <a:schemeClr val="accent1"/>
              </a:buClr>
              <a:buFont typeface="Arial" pitchFamily="34" charset="0"/>
              <a:buChar char="–"/>
              <a:defRPr sz="1800" kern="1200">
                <a:solidFill>
                  <a:schemeClr val="accent4">
                    <a:lumMod val="75000"/>
                  </a:schemeClr>
                </a:solidFill>
                <a:latin typeface="Arial" pitchFamily="34" charset="0"/>
                <a:ea typeface="+mn-ea"/>
                <a:cs typeface="Arial" pitchFamily="34" charset="0"/>
              </a:defRPr>
            </a:lvl2pPr>
            <a:lvl3pPr marL="1206797" indent="-304747" algn="l" defTabSz="1218987" rtl="0" eaLnBrk="1" latinLnBrk="0" hangingPunct="1">
              <a:lnSpc>
                <a:spcPct val="90000"/>
              </a:lnSpc>
              <a:spcBef>
                <a:spcPts val="800"/>
              </a:spcBef>
              <a:buClr>
                <a:schemeClr val="accent1"/>
              </a:buClr>
              <a:buFont typeface="Arial" pitchFamily="34" charset="0"/>
              <a:buChar char="•"/>
              <a:defRPr sz="1600" kern="1200">
                <a:solidFill>
                  <a:schemeClr val="tx1"/>
                </a:solidFill>
                <a:latin typeface="Arial" pitchFamily="34" charset="0"/>
                <a:ea typeface="+mn-ea"/>
                <a:cs typeface="Arial" pitchFamily="34" charset="0"/>
              </a:defRPr>
            </a:lvl3pPr>
            <a:lvl4pPr marL="1657822" indent="-304747" algn="l" defTabSz="1218987" rtl="0" eaLnBrk="1" latinLnBrk="0" hangingPunct="1">
              <a:lnSpc>
                <a:spcPct val="90000"/>
              </a:lnSpc>
              <a:spcBef>
                <a:spcPts val="800"/>
              </a:spcBef>
              <a:buClr>
                <a:schemeClr val="accent1"/>
              </a:buClr>
              <a:buFont typeface="Arial" pitchFamily="34" charset="0"/>
              <a:buChar char="•"/>
              <a:defRPr sz="1600" kern="1200">
                <a:solidFill>
                  <a:srgbClr val="993366"/>
                </a:solidFill>
                <a:latin typeface="Arial" pitchFamily="34" charset="0"/>
                <a:ea typeface="+mn-ea"/>
                <a:cs typeface="Arial" pitchFamily="34" charset="0"/>
              </a:defRPr>
            </a:lvl4pPr>
            <a:lvl5pPr marL="2108847" indent="-304747" algn="l" defTabSz="1218987" rtl="0" eaLnBrk="1" latinLnBrk="0" hangingPunct="1">
              <a:lnSpc>
                <a:spcPct val="90000"/>
              </a:lnSpc>
              <a:spcBef>
                <a:spcPts val="800"/>
              </a:spcBef>
              <a:buClr>
                <a:schemeClr val="accent1"/>
              </a:buClr>
              <a:buFont typeface="Arial" pitchFamily="34" charset="0"/>
              <a:buChar char="•"/>
              <a:defRPr sz="1600" kern="1200">
                <a:solidFill>
                  <a:srgbClr val="C00000"/>
                </a:solidFill>
                <a:latin typeface="Arial" pitchFamily="34" charset="0"/>
                <a:ea typeface="+mn-ea"/>
                <a:cs typeface="Arial" pitchFamily="34" charset="0"/>
              </a:defRPr>
            </a:lvl5pPr>
            <a:lvl6pPr marL="255987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6pPr>
            <a:lvl7pPr marL="301089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7pPr>
            <a:lvl8pPr marL="346192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8pPr>
            <a:lvl9pPr marL="391294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9pPr>
          </a:lstStyle>
          <a:p>
            <a:pPr algn="just"/>
            <a:endParaRPr lang="en-US" dirty="0"/>
          </a:p>
        </p:txBody>
      </p:sp>
      <p:sp>
        <p:nvSpPr>
          <p:cNvPr id="8" name="Content Placeholder 1"/>
          <p:cNvSpPr>
            <a:spLocks noGrp="1"/>
          </p:cNvSpPr>
          <p:nvPr>
            <p:ph idx="1"/>
          </p:nvPr>
        </p:nvSpPr>
        <p:spPr>
          <a:xfrm>
            <a:off x="1143000" y="1524000"/>
            <a:ext cx="7924800" cy="4800600"/>
          </a:xfrm>
        </p:spPr>
        <p:txBody>
          <a:bodyPr>
            <a:normAutofit fontScale="70000" lnSpcReduction="20000"/>
          </a:bodyPr>
          <a:lstStyle/>
          <a:p>
            <a:pPr algn="just"/>
            <a:r>
              <a:rPr lang="en-US" sz="2400" dirty="0"/>
              <a:t>S. 3 of the LLP Act provide that LLP :</a:t>
            </a:r>
          </a:p>
          <a:p>
            <a:pPr lvl="1" algn="just"/>
            <a:r>
              <a:rPr lang="en-US" sz="2200" dirty="0"/>
              <a:t>Shall be a Body Corporate, </a:t>
            </a:r>
            <a:r>
              <a:rPr lang="en-US" sz="2200" i="1" dirty="0"/>
              <a:t>formed and incorporated  </a:t>
            </a:r>
            <a:r>
              <a:rPr lang="en-US" sz="2200" dirty="0"/>
              <a:t>[Simple Partnership is not a body corporate and its existence is not separate from the partners]</a:t>
            </a:r>
          </a:p>
          <a:p>
            <a:pPr lvl="1" algn="just"/>
            <a:r>
              <a:rPr lang="en-US" sz="2200" dirty="0"/>
              <a:t>It shall have a perpetual succession</a:t>
            </a:r>
          </a:p>
          <a:p>
            <a:pPr algn="just"/>
            <a:r>
              <a:rPr lang="en-US" sz="2400" dirty="0"/>
              <a:t>S 14 of the LLP Act provide that an LLP shall by its name capable of :</a:t>
            </a:r>
          </a:p>
          <a:p>
            <a:pPr lvl="1" algn="just"/>
            <a:r>
              <a:rPr lang="en-US" sz="2200" dirty="0"/>
              <a:t>Suing and being sued</a:t>
            </a:r>
          </a:p>
          <a:p>
            <a:pPr lvl="1" algn="just"/>
            <a:r>
              <a:rPr lang="en-US" sz="2200" dirty="0"/>
              <a:t>Acquiring, owning, etc. of property (movable, immovable, tangible or intangible)</a:t>
            </a:r>
          </a:p>
          <a:p>
            <a:pPr lvl="1" algn="just"/>
            <a:r>
              <a:rPr lang="en-US" sz="2200" dirty="0"/>
              <a:t>Having common seal (not obligatory)</a:t>
            </a:r>
          </a:p>
          <a:p>
            <a:pPr lvl="1" algn="just"/>
            <a:r>
              <a:rPr lang="en-US" sz="2200" dirty="0"/>
              <a:t>Doing all such acts and suffering such acts and things as a body corporate may lawfully do and suffer</a:t>
            </a:r>
          </a:p>
          <a:p>
            <a:pPr algn="just"/>
            <a:r>
              <a:rPr lang="en-US" sz="2400" dirty="0"/>
              <a:t>S 28 provides for Limited Liability of Partners [S. 30 an exception in case of fraud]</a:t>
            </a:r>
          </a:p>
          <a:p>
            <a:pPr algn="just"/>
            <a:r>
              <a:rPr lang="en-US" sz="2400" dirty="0"/>
              <a:t>No agency relationship between partners inter se (S 26 specifically provides that one partner will not be agent of another but will be agent of LLP)</a:t>
            </a:r>
          </a:p>
          <a:p>
            <a:pPr algn="just"/>
            <a:r>
              <a:rPr lang="en-US" sz="2400" dirty="0"/>
              <a:t>Only minimum partners (two) defined under S. 6 of the LLP Act.  No maximum limit</a:t>
            </a:r>
          </a:p>
          <a:p>
            <a:pPr algn="just"/>
            <a:endParaRPr lang="en-US" dirty="0"/>
          </a:p>
        </p:txBody>
      </p:sp>
    </p:spTree>
    <p:extLst>
      <p:ext uri="{BB962C8B-B14F-4D97-AF65-F5344CB8AC3E}">
        <p14:creationId xmlns:p14="http://schemas.microsoft.com/office/powerpoint/2010/main" val="3801335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1800" dirty="0"/>
              <a:t>Article 4 of any tax treaty defines -“person” - to whom the provisions of the treaty may apply.</a:t>
            </a:r>
          </a:p>
          <a:p>
            <a:r>
              <a:rPr lang="en-US" sz="1800" dirty="0"/>
              <a:t>OECD Model Convention-“person”-individual, a company and any other body of persons.</a:t>
            </a:r>
          </a:p>
          <a:p>
            <a:r>
              <a:rPr lang="en-US" sz="1800" dirty="0"/>
              <a:t>Official Commentary</a:t>
            </a:r>
          </a:p>
          <a:p>
            <a:pPr lvl="1" algn="just"/>
            <a:r>
              <a:rPr lang="en-US" sz="1600" i="1" dirty="0"/>
              <a:t>“where a State disregards a </a:t>
            </a:r>
            <a:r>
              <a:rPr lang="en-US" sz="1600" b="1" i="1" dirty="0"/>
              <a:t>partnership</a:t>
            </a:r>
            <a:r>
              <a:rPr lang="en-US" sz="1600" i="1" dirty="0"/>
              <a:t> for tax purposes and treats it </a:t>
            </a:r>
            <a:r>
              <a:rPr lang="en-US" sz="1600" b="1" i="1" dirty="0"/>
              <a:t>as fiscally transparent</a:t>
            </a:r>
            <a:r>
              <a:rPr lang="en-US" sz="1600" i="1" dirty="0"/>
              <a:t>, taxing the partners on their share of the partnership income, the partnership itself is not liable to tax and may not, therefore, be considered to be a resident of that State. In such a case, since the </a:t>
            </a:r>
            <a:r>
              <a:rPr lang="en-US" sz="1600" b="1" i="1" dirty="0"/>
              <a:t>income of the partnership “flows through” to the partners </a:t>
            </a:r>
            <a:r>
              <a:rPr lang="en-US" sz="1600" i="1" dirty="0"/>
              <a:t>under the domestic law of that State, the </a:t>
            </a:r>
            <a:r>
              <a:rPr lang="en-US" sz="1600" b="1" i="1" dirty="0"/>
              <a:t>partners </a:t>
            </a:r>
            <a:r>
              <a:rPr lang="en-US" sz="1600" i="1" dirty="0"/>
              <a:t>are the persons who </a:t>
            </a:r>
            <a:r>
              <a:rPr lang="en-US" sz="1600" b="1" i="1" dirty="0"/>
              <a:t>are liable to tax </a:t>
            </a:r>
            <a:r>
              <a:rPr lang="en-US" sz="1600" i="1" dirty="0"/>
              <a:t>on that income and </a:t>
            </a:r>
            <a:r>
              <a:rPr lang="en-US" sz="1600" b="1" i="1" dirty="0"/>
              <a:t>are thus </a:t>
            </a:r>
            <a:r>
              <a:rPr lang="en-US" sz="1600" i="1" dirty="0"/>
              <a:t>the </a:t>
            </a:r>
            <a:r>
              <a:rPr lang="en-US" sz="1600" b="1" i="1" dirty="0"/>
              <a:t>appropriate persons to claim the benefits of the conventions </a:t>
            </a:r>
            <a:r>
              <a:rPr lang="en-US" sz="1600" i="1" dirty="0"/>
              <a:t>concluded by the States of which they are residents. This latter result will be achieved even if, under the domestic law of the State of source, the income is attributed to a partnership which is treated as a separate taxable entity.”</a:t>
            </a:r>
          </a:p>
          <a:p>
            <a:r>
              <a:rPr lang="en-US" i="1" dirty="0"/>
              <a:t>In the above context, applicability is to be determined.</a:t>
            </a:r>
            <a:endParaRPr lang="en-US" dirty="0"/>
          </a:p>
        </p:txBody>
      </p:sp>
      <p:sp>
        <p:nvSpPr>
          <p:cNvPr id="3" name="Title 2"/>
          <p:cNvSpPr>
            <a:spLocks noGrp="1"/>
          </p:cNvSpPr>
          <p:nvPr>
            <p:ph type="title"/>
          </p:nvPr>
        </p:nvSpPr>
        <p:spPr/>
        <p:txBody>
          <a:bodyPr/>
          <a:lstStyle/>
          <a:p>
            <a:r>
              <a:rPr lang="en-US" dirty="0"/>
              <a:t>Applicability of Tax Treaty</a:t>
            </a:r>
          </a:p>
        </p:txBody>
      </p:sp>
      <p:sp>
        <p:nvSpPr>
          <p:cNvPr id="4" name="Slide Number Placeholder 3"/>
          <p:cNvSpPr>
            <a:spLocks noGrp="1"/>
          </p:cNvSpPr>
          <p:nvPr>
            <p:ph type="sldNum" sz="quarter" idx="11"/>
          </p:nvPr>
        </p:nvSpPr>
        <p:spPr/>
        <p:txBody>
          <a:bodyPr/>
          <a:lstStyle/>
          <a:p>
            <a:fld id="{34C99D79-8A4B-4031-B1E0-AF26F8EDF2BC}" type="slidenum">
              <a:rPr lang="en-US" smtClean="0"/>
              <a:pPr/>
              <a:t>30</a:t>
            </a:fld>
            <a:endParaRPr lang="en-US" dirty="0"/>
          </a:p>
        </p:txBody>
      </p:sp>
    </p:spTree>
    <p:extLst>
      <p:ext uri="{BB962C8B-B14F-4D97-AF65-F5344CB8AC3E}">
        <p14:creationId xmlns:p14="http://schemas.microsoft.com/office/powerpoint/2010/main" val="231721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a:t>Apply to “persons” resident of one or both the countries</a:t>
            </a:r>
          </a:p>
          <a:p>
            <a:pPr algn="just"/>
            <a:r>
              <a:rPr lang="en-US" dirty="0"/>
              <a:t>In UK, a partnership is a tax transparent entity..</a:t>
            </a:r>
          </a:p>
          <a:p>
            <a:pPr algn="just"/>
            <a:r>
              <a:rPr lang="en-US" dirty="0"/>
              <a:t>Under the India-UK tax treaty-“person”</a:t>
            </a:r>
          </a:p>
          <a:p>
            <a:pPr lvl="1" algn="just"/>
            <a:r>
              <a:rPr lang="en-US" i="1" dirty="0"/>
              <a:t>“individual, a company, a body of persons and any other entity which is treated as a taxable unit under the taxation laws in force in the respective Contracting States”</a:t>
            </a:r>
          </a:p>
          <a:p>
            <a:pPr lvl="1" algn="just"/>
            <a:r>
              <a:rPr lang="en-US" dirty="0"/>
              <a:t>Partnerships(including foreign partnerships), LLPs taxable under IT Act-eligible for treaty benefits.</a:t>
            </a:r>
          </a:p>
          <a:p>
            <a:pPr algn="just"/>
            <a:r>
              <a:rPr lang="en-US" dirty="0"/>
              <a:t>Earlier partnerships (except Partnership taxable under IT Act) specifically excluded, but now eligibility based on transparency.</a:t>
            </a:r>
          </a:p>
          <a:p>
            <a:pPr algn="just"/>
            <a:r>
              <a:rPr lang="en-US" dirty="0"/>
              <a:t>Article 25 of the Indo-UK treaty stands omitted.</a:t>
            </a:r>
          </a:p>
        </p:txBody>
      </p:sp>
      <p:sp>
        <p:nvSpPr>
          <p:cNvPr id="3" name="Title 2"/>
          <p:cNvSpPr>
            <a:spLocks noGrp="1"/>
          </p:cNvSpPr>
          <p:nvPr>
            <p:ph type="title"/>
          </p:nvPr>
        </p:nvSpPr>
        <p:spPr/>
        <p:txBody>
          <a:bodyPr/>
          <a:lstStyle/>
          <a:p>
            <a:r>
              <a:rPr lang="en-US" dirty="0"/>
              <a:t>Applicability based on Status</a:t>
            </a:r>
          </a:p>
        </p:txBody>
      </p:sp>
      <p:sp>
        <p:nvSpPr>
          <p:cNvPr id="4" name="Slide Number Placeholder 3"/>
          <p:cNvSpPr>
            <a:spLocks noGrp="1"/>
          </p:cNvSpPr>
          <p:nvPr>
            <p:ph type="sldNum" sz="quarter" idx="11"/>
          </p:nvPr>
        </p:nvSpPr>
        <p:spPr/>
        <p:txBody>
          <a:bodyPr/>
          <a:lstStyle/>
          <a:p>
            <a:fld id="{34C99D79-8A4B-4031-B1E0-AF26F8EDF2BC}" type="slidenum">
              <a:rPr lang="en-US" smtClean="0"/>
              <a:pPr/>
              <a:t>31</a:t>
            </a:fld>
            <a:endParaRPr lang="en-US" dirty="0"/>
          </a:p>
        </p:txBody>
      </p:sp>
    </p:spTree>
    <p:extLst>
      <p:ext uri="{BB962C8B-B14F-4D97-AF65-F5344CB8AC3E}">
        <p14:creationId xmlns:p14="http://schemas.microsoft.com/office/powerpoint/2010/main" val="3598605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a:t>LLP as Company</a:t>
            </a:r>
          </a:p>
          <a:p>
            <a:pPr lvl="1"/>
            <a:r>
              <a:rPr lang="en-US" dirty="0"/>
              <a:t>Wide definition under Section 2(17) of IT Act.</a:t>
            </a:r>
          </a:p>
          <a:p>
            <a:pPr lvl="1"/>
            <a:r>
              <a:rPr lang="en-US" dirty="0"/>
              <a:t>It includes any body corporate by or under the laws of a country outside India</a:t>
            </a:r>
          </a:p>
          <a:p>
            <a:pPr lvl="1"/>
            <a:r>
              <a:rPr lang="en-US" dirty="0"/>
              <a:t>A foreign LLP if it is treated as body corporate, then it will classify as Company and provisions may apply accordingly </a:t>
            </a:r>
          </a:p>
          <a:p>
            <a:pPr lvl="1"/>
            <a:r>
              <a:rPr lang="en-US" dirty="0"/>
              <a:t>DTAA provide for definition of Company</a:t>
            </a:r>
          </a:p>
          <a:p>
            <a:pPr lvl="1"/>
            <a:r>
              <a:rPr lang="en-US" dirty="0"/>
              <a:t>It can have wide implications in India like Deemed Dividends</a:t>
            </a:r>
          </a:p>
          <a:p>
            <a:endParaRPr lang="en-US" dirty="0"/>
          </a:p>
        </p:txBody>
      </p:sp>
      <p:sp>
        <p:nvSpPr>
          <p:cNvPr id="3" name="Title 2"/>
          <p:cNvSpPr>
            <a:spLocks noGrp="1"/>
          </p:cNvSpPr>
          <p:nvPr>
            <p:ph type="title"/>
          </p:nvPr>
        </p:nvSpPr>
        <p:spPr/>
        <p:txBody>
          <a:bodyPr/>
          <a:lstStyle/>
          <a:p>
            <a:r>
              <a:rPr lang="en-US" dirty="0"/>
              <a:t>Classification of Foreign LLP as Company</a:t>
            </a:r>
          </a:p>
        </p:txBody>
      </p:sp>
      <p:sp>
        <p:nvSpPr>
          <p:cNvPr id="4" name="Slide Number Placeholder 3"/>
          <p:cNvSpPr>
            <a:spLocks noGrp="1"/>
          </p:cNvSpPr>
          <p:nvPr>
            <p:ph type="sldNum" sz="quarter" idx="11"/>
          </p:nvPr>
        </p:nvSpPr>
        <p:spPr/>
        <p:txBody>
          <a:bodyPr/>
          <a:lstStyle/>
          <a:p>
            <a:fld id="{34C99D79-8A4B-4031-B1E0-AF26F8EDF2BC}" type="slidenum">
              <a:rPr lang="en-US" smtClean="0"/>
              <a:pPr/>
              <a:t>32</a:t>
            </a:fld>
            <a:endParaRPr lang="en-US" dirty="0"/>
          </a:p>
        </p:txBody>
      </p:sp>
    </p:spTree>
    <p:extLst>
      <p:ext uri="{BB962C8B-B14F-4D97-AF65-F5344CB8AC3E}">
        <p14:creationId xmlns:p14="http://schemas.microsoft.com/office/powerpoint/2010/main" val="2726144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9226550" y="6337300"/>
            <a:ext cx="679450" cy="400050"/>
          </a:xfrm>
        </p:spPr>
        <p:txBody>
          <a:bodyPr/>
          <a:lstStyle/>
          <a:p>
            <a:fld id="{34C99D79-8A4B-4031-B1E0-AF26F8EDF2BC}" type="slidenum">
              <a:rPr lang="en-US" smtClean="0"/>
              <a:pPr/>
              <a:t>33</a:t>
            </a:fld>
            <a:endParaRPr lang="en-US" dirty="0"/>
          </a:p>
        </p:txBody>
      </p:sp>
      <p:sp>
        <p:nvSpPr>
          <p:cNvPr id="5" name="TextBox 4"/>
          <p:cNvSpPr txBox="1"/>
          <p:nvPr/>
        </p:nvSpPr>
        <p:spPr>
          <a:xfrm>
            <a:off x="2958878" y="1447800"/>
            <a:ext cx="6635750" cy="1815882"/>
          </a:xfrm>
          <a:prstGeom prst="rect">
            <a:avLst/>
          </a:prstGeom>
          <a:noFill/>
        </p:spPr>
        <p:txBody>
          <a:bodyPr wrap="square" rtlCol="0">
            <a:spAutoFit/>
          </a:bodyPr>
          <a:lstStyle/>
          <a:p>
            <a:pPr algn="ctr"/>
            <a:r>
              <a:rPr lang="en-US" sz="2800" b="1" dirty="0"/>
              <a:t>Thank You</a:t>
            </a:r>
          </a:p>
          <a:p>
            <a:pPr algn="ctr"/>
            <a:endParaRPr lang="en-US" sz="2800" b="1" dirty="0"/>
          </a:p>
          <a:p>
            <a:pPr algn="ctr"/>
            <a:endParaRPr lang="en-US" sz="2800" b="1" dirty="0"/>
          </a:p>
          <a:p>
            <a:pPr algn="ctr"/>
            <a:r>
              <a:rPr lang="en-US" sz="2800" b="1" dirty="0"/>
              <a:t>milin.mehta@kcmehta.com</a:t>
            </a:r>
            <a:endParaRPr lang="en-IN" b="1" dirty="0"/>
          </a:p>
        </p:txBody>
      </p:sp>
    </p:spTree>
    <p:extLst>
      <p:ext uri="{BB962C8B-B14F-4D97-AF65-F5344CB8AC3E}">
        <p14:creationId xmlns:p14="http://schemas.microsoft.com/office/powerpoint/2010/main" val="124096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LLP Vs. Company – ITA – Broad Points</a:t>
            </a:r>
          </a:p>
        </p:txBody>
      </p:sp>
      <p:sp>
        <p:nvSpPr>
          <p:cNvPr id="4" name="Slide Number Placeholder 3"/>
          <p:cNvSpPr>
            <a:spLocks noGrp="1"/>
          </p:cNvSpPr>
          <p:nvPr>
            <p:ph type="sldNum" sz="quarter" idx="11"/>
          </p:nvPr>
        </p:nvSpPr>
        <p:spPr/>
        <p:txBody>
          <a:bodyPr/>
          <a:lstStyle/>
          <a:p>
            <a:fld id="{34C99D79-8A4B-4031-B1E0-AF26F8EDF2BC}" type="slidenum">
              <a:rPr lang="en-US" smtClean="0"/>
              <a:pPr/>
              <a:t>4</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71919854"/>
              </p:ext>
            </p:extLst>
          </p:nvPr>
        </p:nvGraphicFramePr>
        <p:xfrm>
          <a:off x="990600" y="1371600"/>
          <a:ext cx="7924800" cy="4876800"/>
        </p:xfrm>
        <a:graphic>
          <a:graphicData uri="http://schemas.openxmlformats.org/drawingml/2006/table">
            <a:tbl>
              <a:tblPr firstRow="1" bandRow="1">
                <a:tableStyleId>{5C22544A-7EE6-4342-B048-85BDC9FD1C3A}</a:tableStyleId>
              </a:tblPr>
              <a:tblGrid>
                <a:gridCol w="39624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tblGrid>
              <a:tr h="370840">
                <a:tc>
                  <a:txBody>
                    <a:bodyPr/>
                    <a:lstStyle/>
                    <a:p>
                      <a:r>
                        <a:rPr lang="en-US" dirty="0"/>
                        <a:t>Advantages</a:t>
                      </a:r>
                    </a:p>
                  </a:txBody>
                  <a:tcPr>
                    <a:solidFill>
                      <a:schemeClr val="accent4">
                        <a:lumMod val="75000"/>
                      </a:schemeClr>
                    </a:solidFill>
                  </a:tcPr>
                </a:tc>
                <a:tc>
                  <a:txBody>
                    <a:bodyPr/>
                    <a:lstStyle/>
                    <a:p>
                      <a:r>
                        <a:rPr lang="en-US" dirty="0"/>
                        <a:t>Disadvantages</a:t>
                      </a:r>
                    </a:p>
                  </a:txBody>
                  <a:tcPr>
                    <a:solidFill>
                      <a:srgbClr val="990000"/>
                    </a:solidFill>
                  </a:tcPr>
                </a:tc>
                <a:extLst>
                  <a:ext uri="{0D108BD9-81ED-4DB2-BD59-A6C34878D82A}">
                    <a16:rowId xmlns:a16="http://schemas.microsoft.com/office/drawing/2014/main" val="10000"/>
                  </a:ext>
                </a:extLst>
              </a:tr>
              <a:tr h="2225040">
                <a:tc>
                  <a:txBody>
                    <a:bodyPr/>
                    <a:lstStyle/>
                    <a:p>
                      <a:pPr marL="342900" indent="-342900">
                        <a:buFont typeface="Arial" panose="020B0604020202020204" pitchFamily="34" charset="0"/>
                        <a:buChar char="•"/>
                      </a:pPr>
                      <a:r>
                        <a:rPr lang="en-US" sz="2000" dirty="0">
                          <a:solidFill>
                            <a:schemeClr val="tx1"/>
                          </a:solidFill>
                          <a:latin typeface="Arial" panose="020B0604020202020204" pitchFamily="34" charset="0"/>
                          <a:cs typeface="Arial" panose="020B0604020202020204" pitchFamily="34" charset="0"/>
                        </a:rPr>
                        <a:t>No DDT</a:t>
                      </a:r>
                    </a:p>
                    <a:p>
                      <a:pPr marL="342900" indent="-342900">
                        <a:buFont typeface="Arial" panose="020B0604020202020204" pitchFamily="34" charset="0"/>
                        <a:buChar char="•"/>
                      </a:pPr>
                      <a:r>
                        <a:rPr lang="en-US" sz="2000" dirty="0">
                          <a:solidFill>
                            <a:schemeClr val="tx1"/>
                          </a:solidFill>
                          <a:latin typeface="Arial" panose="020B0604020202020204" pitchFamily="34" charset="0"/>
                          <a:cs typeface="Arial" panose="020B0604020202020204" pitchFamily="34" charset="0"/>
                        </a:rPr>
                        <a:t>No MAT (AMT</a:t>
                      </a:r>
                      <a:r>
                        <a:rPr lang="en-US" sz="2000" baseline="0" dirty="0">
                          <a:solidFill>
                            <a:schemeClr val="tx1"/>
                          </a:solidFill>
                          <a:latin typeface="Arial" panose="020B0604020202020204" pitchFamily="34" charset="0"/>
                          <a:cs typeface="Arial" panose="020B0604020202020204" pitchFamily="34" charset="0"/>
                        </a:rPr>
                        <a:t> Applicable)</a:t>
                      </a:r>
                      <a:endParaRPr lang="en-US" sz="2000" dirty="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solidFill>
                            <a:schemeClr val="tx1"/>
                          </a:solidFill>
                          <a:latin typeface="Arial" panose="020B0604020202020204" pitchFamily="34" charset="0"/>
                          <a:cs typeface="Arial" panose="020B0604020202020204" pitchFamily="34" charset="0"/>
                        </a:rPr>
                        <a:t>No Applicability</a:t>
                      </a:r>
                      <a:r>
                        <a:rPr lang="en-US" sz="2000" baseline="0" dirty="0">
                          <a:solidFill>
                            <a:schemeClr val="tx1"/>
                          </a:solidFill>
                          <a:latin typeface="Arial" panose="020B0604020202020204" pitchFamily="34" charset="0"/>
                          <a:cs typeface="Arial" panose="020B0604020202020204" pitchFamily="34" charset="0"/>
                        </a:rPr>
                        <a:t> of 2 (22)(e)</a:t>
                      </a:r>
                      <a:endParaRPr lang="en-US" sz="2000" dirty="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solidFill>
                            <a:schemeClr val="tx1"/>
                          </a:solidFill>
                          <a:latin typeface="Arial" panose="020B0604020202020204" pitchFamily="34" charset="0"/>
                          <a:cs typeface="Arial" panose="020B0604020202020204" pitchFamily="34" charset="0"/>
                        </a:rPr>
                        <a:t>Remuneration</a:t>
                      </a:r>
                      <a:r>
                        <a:rPr lang="en-US" sz="2000" baseline="0" dirty="0">
                          <a:solidFill>
                            <a:schemeClr val="tx1"/>
                          </a:solidFill>
                          <a:latin typeface="Arial" panose="020B0604020202020204" pitchFamily="34" charset="0"/>
                          <a:cs typeface="Arial" panose="020B0604020202020204" pitchFamily="34" charset="0"/>
                        </a:rPr>
                        <a:t> to Partners</a:t>
                      </a:r>
                      <a:endParaRPr lang="en-US" sz="2000" dirty="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baseline="0" dirty="0">
                          <a:solidFill>
                            <a:schemeClr val="tx1"/>
                          </a:solidFill>
                          <a:latin typeface="Arial" panose="020B0604020202020204" pitchFamily="34" charset="0"/>
                          <a:cs typeface="Arial" panose="020B0604020202020204" pitchFamily="34" charset="0"/>
                        </a:rPr>
                        <a:t>Speculative Income presumption – </a:t>
                      </a:r>
                      <a:r>
                        <a:rPr lang="en-US" sz="2000" baseline="0" dirty="0" err="1">
                          <a:solidFill>
                            <a:schemeClr val="tx1"/>
                          </a:solidFill>
                          <a:latin typeface="Arial" panose="020B0604020202020204" pitchFamily="34" charset="0"/>
                          <a:cs typeface="Arial" panose="020B0604020202020204" pitchFamily="34" charset="0"/>
                        </a:rPr>
                        <a:t>Expl</a:t>
                      </a:r>
                      <a:r>
                        <a:rPr lang="en-US" sz="2000" baseline="0" dirty="0">
                          <a:solidFill>
                            <a:schemeClr val="tx1"/>
                          </a:solidFill>
                          <a:latin typeface="Arial" panose="020B0604020202020204" pitchFamily="34" charset="0"/>
                          <a:cs typeface="Arial" panose="020B0604020202020204" pitchFamily="34" charset="0"/>
                        </a:rPr>
                        <a:t> to S. 73</a:t>
                      </a:r>
                    </a:p>
                    <a:p>
                      <a:pPr marL="342900" indent="-342900">
                        <a:buFont typeface="Arial" panose="020B0604020202020204" pitchFamily="34" charset="0"/>
                        <a:buChar char="•"/>
                      </a:pPr>
                      <a:endParaRPr lang="en-US" sz="2000" dirty="0">
                        <a:solidFill>
                          <a:schemeClr val="tx1"/>
                        </a:solidFill>
                        <a:latin typeface="Arial" panose="020B0604020202020204" pitchFamily="34" charset="0"/>
                        <a:cs typeface="Arial" panose="020B0604020202020204" pitchFamily="34" charset="0"/>
                      </a:endParaRPr>
                    </a:p>
                  </a:txBody>
                  <a:tcPr>
                    <a:solidFill>
                      <a:srgbClr val="92D050"/>
                    </a:solidFill>
                  </a:tcPr>
                </a:tc>
                <a:tc>
                  <a:txBody>
                    <a:bodyPr/>
                    <a:lstStyle/>
                    <a:p>
                      <a:pPr marL="342900" lvl="0" indent="-342900">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Tax on the Dividend in excess of </a:t>
                      </a:r>
                      <a:r>
                        <a:rPr lang="en-US" sz="2000" dirty="0" err="1">
                          <a:solidFill>
                            <a:schemeClr val="bg1"/>
                          </a:solidFill>
                          <a:latin typeface="Arial" panose="020B0604020202020204" pitchFamily="34" charset="0"/>
                          <a:cs typeface="Arial" panose="020B0604020202020204" pitchFamily="34" charset="0"/>
                        </a:rPr>
                        <a:t>Rs</a:t>
                      </a:r>
                      <a:r>
                        <a:rPr lang="en-US" sz="2000" dirty="0">
                          <a:solidFill>
                            <a:schemeClr val="bg1"/>
                          </a:solidFill>
                          <a:latin typeface="Arial" panose="020B0604020202020204" pitchFamily="34" charset="0"/>
                          <a:cs typeface="Arial" panose="020B0604020202020204" pitchFamily="34" charset="0"/>
                        </a:rPr>
                        <a:t>. 10 lacs [AY 2007-08]</a:t>
                      </a:r>
                    </a:p>
                    <a:p>
                      <a:pPr marL="342900" lvl="0" indent="-342900">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No Deduction U/</a:t>
                      </a:r>
                      <a:r>
                        <a:rPr lang="en-US" sz="2000" dirty="0" err="1">
                          <a:solidFill>
                            <a:schemeClr val="bg1"/>
                          </a:solidFill>
                          <a:latin typeface="Arial" panose="020B0604020202020204" pitchFamily="34" charset="0"/>
                          <a:cs typeface="Arial" panose="020B0604020202020204" pitchFamily="34" charset="0"/>
                        </a:rPr>
                        <a:t>s.s</a:t>
                      </a:r>
                      <a:r>
                        <a:rPr lang="en-US" sz="2000" dirty="0">
                          <a:solidFill>
                            <a:schemeClr val="bg1"/>
                          </a:solidFill>
                          <a:latin typeface="Arial" panose="020B0604020202020204" pitchFamily="34" charset="0"/>
                          <a:cs typeface="Arial" panose="020B0604020202020204" pitchFamily="34" charset="0"/>
                        </a:rPr>
                        <a:t> 35 D, 35DD, 35(2AB), S. 80-IA(4)(</a:t>
                      </a:r>
                      <a:r>
                        <a:rPr lang="en-US" sz="2000" dirty="0" err="1">
                          <a:solidFill>
                            <a:schemeClr val="bg1"/>
                          </a:solidFill>
                          <a:latin typeface="Arial" panose="020B0604020202020204" pitchFamily="34" charset="0"/>
                          <a:cs typeface="Arial" panose="020B0604020202020204" pitchFamily="34" charset="0"/>
                        </a:rPr>
                        <a:t>i</a:t>
                      </a:r>
                      <a:r>
                        <a:rPr lang="en-US" sz="2000" dirty="0">
                          <a:solidFill>
                            <a:schemeClr val="bg1"/>
                          </a:solidFill>
                          <a:latin typeface="Arial" panose="020B0604020202020204" pitchFamily="34" charset="0"/>
                          <a:cs typeface="Arial" panose="020B0604020202020204" pitchFamily="34" charset="0"/>
                        </a:rPr>
                        <a:t>)</a:t>
                      </a:r>
                    </a:p>
                    <a:p>
                      <a:pPr marL="342900" lvl="0" indent="-342900">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No </a:t>
                      </a:r>
                      <a:r>
                        <a:rPr lang="en-US" sz="2000" dirty="0" err="1">
                          <a:solidFill>
                            <a:schemeClr val="bg1"/>
                          </a:solidFill>
                          <a:latin typeface="Arial" panose="020B0604020202020204" pitchFamily="34" charset="0"/>
                          <a:cs typeface="Arial" panose="020B0604020202020204" pitchFamily="34" charset="0"/>
                        </a:rPr>
                        <a:t>Dedn</a:t>
                      </a:r>
                      <a:r>
                        <a:rPr lang="en-US" sz="2000" baseline="0" dirty="0">
                          <a:solidFill>
                            <a:schemeClr val="bg1"/>
                          </a:solidFill>
                          <a:latin typeface="Arial" panose="020B0604020202020204" pitchFamily="34" charset="0"/>
                          <a:cs typeface="Arial" panose="020B0604020202020204" pitchFamily="34" charset="0"/>
                        </a:rPr>
                        <a:t> U/s. 80 IB (infra-structure Projects) [Residual period]</a:t>
                      </a:r>
                    </a:p>
                    <a:p>
                      <a:pPr marL="342900" lvl="0" indent="-342900">
                        <a:buFont typeface="Arial" panose="020B0604020202020204" pitchFamily="34" charset="0"/>
                        <a:buChar char="•"/>
                      </a:pPr>
                      <a:r>
                        <a:rPr lang="en-US" sz="2000" baseline="0" dirty="0">
                          <a:solidFill>
                            <a:schemeClr val="bg1"/>
                          </a:solidFill>
                          <a:latin typeface="Arial" panose="020B0604020202020204" pitchFamily="34" charset="0"/>
                          <a:cs typeface="Arial" panose="020B0604020202020204" pitchFamily="34" charset="0"/>
                        </a:rPr>
                        <a:t>Tax neutrality for mergers and demergers not provided for</a:t>
                      </a:r>
                    </a:p>
                    <a:p>
                      <a:pPr marL="342900" lvl="0" indent="-342900">
                        <a:buFont typeface="Arial" panose="020B0604020202020204" pitchFamily="34" charset="0"/>
                        <a:buChar char="•"/>
                      </a:pPr>
                      <a:endParaRPr lang="en-US" sz="2000" baseline="0" dirty="0">
                        <a:solidFill>
                          <a:schemeClr val="bg1"/>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en-US" sz="2000" dirty="0">
                        <a:solidFill>
                          <a:schemeClr val="bg1"/>
                        </a:solidFill>
                        <a:latin typeface="Arial" panose="020B0604020202020204" pitchFamily="34" charset="0"/>
                        <a:cs typeface="Arial" panose="020B0604020202020204" pitchFamily="34" charset="0"/>
                      </a:endParaRPr>
                    </a:p>
                    <a:p>
                      <a:pPr lvl="0"/>
                      <a:endParaRPr lang="en-US" sz="2000" dirty="0">
                        <a:solidFill>
                          <a:schemeClr val="bg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000" dirty="0">
                        <a:solidFill>
                          <a:schemeClr val="bg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dirty="0">
                        <a:solidFill>
                          <a:schemeClr val="bg1"/>
                        </a:solidFill>
                      </a:endParaRPr>
                    </a:p>
                  </a:txBody>
                  <a:tcPr>
                    <a:solidFill>
                      <a:srgbClr val="CC330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61902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en-US" dirty="0"/>
              <a:t>S. 184 and 185</a:t>
            </a:r>
          </a:p>
          <a:p>
            <a:pPr lvl="1" algn="just"/>
            <a:r>
              <a:rPr lang="en-US" dirty="0"/>
              <a:t>Filing of instrument of partnership </a:t>
            </a:r>
          </a:p>
          <a:p>
            <a:pPr lvl="2" algn="just"/>
            <a:r>
              <a:rPr lang="en-US" dirty="0"/>
              <a:t>Certified true copy signed by all the partners [Formation / Change]</a:t>
            </a:r>
          </a:p>
          <a:p>
            <a:pPr lvl="2" algn="just"/>
            <a:r>
              <a:rPr lang="en-US" dirty="0"/>
              <a:t>Take case of a LLP with 100 partners [There is no limit on number of partners] </a:t>
            </a:r>
          </a:p>
          <a:p>
            <a:pPr lvl="2" algn="just"/>
            <a:r>
              <a:rPr lang="en-US" dirty="0"/>
              <a:t>Need to Re-look at this provision</a:t>
            </a:r>
          </a:p>
          <a:p>
            <a:pPr lvl="1" algn="just"/>
            <a:r>
              <a:rPr lang="en-US" dirty="0"/>
              <a:t>Individual Share of Partners specified </a:t>
            </a:r>
            <a:r>
              <a:rPr lang="en-US" i="1" dirty="0"/>
              <a:t>in the instrument</a:t>
            </a:r>
            <a:r>
              <a:rPr lang="en-US" dirty="0"/>
              <a:t>  [contingent, incentive, variable, etc. not permitted]</a:t>
            </a:r>
          </a:p>
          <a:p>
            <a:pPr lvl="1" algn="just"/>
            <a:r>
              <a:rPr lang="en-US" dirty="0"/>
              <a:t>Filing being procedural requirement, can be done at any time during the course of assessment [New Ajanta </a:t>
            </a:r>
            <a:r>
              <a:rPr lang="en-US" dirty="0" err="1"/>
              <a:t>Roadlines</a:t>
            </a:r>
            <a:r>
              <a:rPr lang="en-US" dirty="0"/>
              <a:t> – 254 ITR (AT) 85 (Jab)]</a:t>
            </a:r>
          </a:p>
          <a:p>
            <a:pPr lvl="1" algn="just"/>
            <a:r>
              <a:rPr lang="en-US" dirty="0"/>
              <a:t>Failure to comply will disentitle the Firm for getting deduction U/s. 40 (b) for interest and remuneration to the Partners [Not taxable in hands of Partners also]</a:t>
            </a:r>
          </a:p>
          <a:p>
            <a:pPr algn="just"/>
            <a:r>
              <a:rPr lang="en-US" dirty="0"/>
              <a:t>S 167 C enable the recovery of tax due from partner of LLP unless such partner proves that such non-recovery is due to any gross neglect, misfeasance or breach of duty on his part</a:t>
            </a:r>
          </a:p>
          <a:p>
            <a:pPr lvl="1" algn="just"/>
            <a:r>
              <a:rPr lang="en-US" dirty="0"/>
              <a:t>S 188 A - Each Partner is jointly and severally responsible for the taxes of the firm</a:t>
            </a:r>
          </a:p>
          <a:p>
            <a:pPr algn="just"/>
            <a:endParaRPr lang="en-US" dirty="0"/>
          </a:p>
        </p:txBody>
      </p:sp>
      <p:sp>
        <p:nvSpPr>
          <p:cNvPr id="3" name="Title 2"/>
          <p:cNvSpPr>
            <a:spLocks noGrp="1"/>
          </p:cNvSpPr>
          <p:nvPr>
            <p:ph type="title"/>
          </p:nvPr>
        </p:nvSpPr>
        <p:spPr/>
        <p:txBody>
          <a:bodyPr/>
          <a:lstStyle/>
          <a:p>
            <a:r>
              <a:rPr lang="en-US" dirty="0"/>
              <a:t>ITA and LLP / Firm</a:t>
            </a:r>
          </a:p>
        </p:txBody>
      </p:sp>
      <p:sp>
        <p:nvSpPr>
          <p:cNvPr id="4" name="Slide Number Placeholder 3"/>
          <p:cNvSpPr>
            <a:spLocks noGrp="1"/>
          </p:cNvSpPr>
          <p:nvPr>
            <p:ph type="sldNum" sz="quarter" idx="11"/>
          </p:nvPr>
        </p:nvSpPr>
        <p:spPr/>
        <p:txBody>
          <a:bodyPr/>
          <a:lstStyle/>
          <a:p>
            <a:fld id="{34C99D79-8A4B-4031-B1E0-AF26F8EDF2BC}" type="slidenum">
              <a:rPr lang="en-US" smtClean="0"/>
              <a:pPr/>
              <a:t>5</a:t>
            </a:fld>
            <a:endParaRPr lang="en-US" dirty="0"/>
          </a:p>
        </p:txBody>
      </p:sp>
    </p:spTree>
    <p:extLst>
      <p:ext uri="{BB962C8B-B14F-4D97-AF65-F5344CB8AC3E}">
        <p14:creationId xmlns:p14="http://schemas.microsoft.com/office/powerpoint/2010/main" val="1399897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a:r>
              <a:rPr lang="en-US" dirty="0"/>
              <a:t>S 32 of LLP Act provides that contribution of a Partner </a:t>
            </a:r>
          </a:p>
          <a:p>
            <a:pPr lvl="1" algn="just"/>
            <a:r>
              <a:rPr lang="en-US" dirty="0"/>
              <a:t>Can be in cash or in kind</a:t>
            </a:r>
          </a:p>
          <a:p>
            <a:pPr lvl="1" algn="just"/>
            <a:r>
              <a:rPr lang="en-US" dirty="0"/>
              <a:t>Monetary value to be accounted for </a:t>
            </a:r>
          </a:p>
          <a:p>
            <a:pPr lvl="1" algn="just"/>
            <a:r>
              <a:rPr lang="en-US" dirty="0"/>
              <a:t>S 14 of the IPA, 1932  [In absence of such provision under LLP Act, whether separate document and stamp duty required?]</a:t>
            </a:r>
          </a:p>
          <a:p>
            <a:pPr algn="just"/>
            <a:r>
              <a:rPr lang="en-US" dirty="0"/>
              <a:t>Rule 23(2) - Contribution in kind to be valued by a CA / Cost Accountant / approved </a:t>
            </a:r>
            <a:r>
              <a:rPr lang="en-US" dirty="0" err="1"/>
              <a:t>valuer</a:t>
            </a:r>
            <a:r>
              <a:rPr lang="en-US" dirty="0"/>
              <a:t>.</a:t>
            </a:r>
          </a:p>
          <a:p>
            <a:pPr lvl="1" algn="just"/>
            <a:r>
              <a:rPr lang="en-US" dirty="0"/>
              <a:t>Does not provide that the value so assessed to be taken</a:t>
            </a:r>
          </a:p>
          <a:p>
            <a:pPr lvl="1" algn="just"/>
            <a:r>
              <a:rPr lang="en-US" dirty="0"/>
              <a:t>Section 32 (2) provides that the monetary value shall be disclosed.</a:t>
            </a:r>
          </a:p>
          <a:p>
            <a:pPr algn="just"/>
            <a:r>
              <a:rPr lang="en-US" dirty="0"/>
              <a:t>Section 45 (3) apply to the contribution made to the Partnership</a:t>
            </a:r>
          </a:p>
          <a:p>
            <a:pPr lvl="1" algn="just"/>
            <a:r>
              <a:rPr lang="en-US" dirty="0"/>
              <a:t>S 32 (2) </a:t>
            </a:r>
            <a:r>
              <a:rPr lang="en-US" dirty="0" err="1"/>
              <a:t>r.w.r</a:t>
            </a:r>
            <a:r>
              <a:rPr lang="en-US" dirty="0"/>
              <a:t> 23 (2) provide for “accounted for and disclosed in the accounts”</a:t>
            </a:r>
          </a:p>
          <a:p>
            <a:pPr lvl="1" algn="just"/>
            <a:r>
              <a:rPr lang="en-US" dirty="0"/>
              <a:t>S 45 (3) of the ITA “amount recorded in the books of account of the firm, as the value of the capital asset”</a:t>
            </a:r>
          </a:p>
          <a:p>
            <a:pPr algn="just"/>
            <a:endParaRPr lang="en-US" dirty="0"/>
          </a:p>
        </p:txBody>
      </p:sp>
      <p:sp>
        <p:nvSpPr>
          <p:cNvPr id="3" name="Title 2"/>
          <p:cNvSpPr>
            <a:spLocks noGrp="1"/>
          </p:cNvSpPr>
          <p:nvPr>
            <p:ph type="title"/>
          </p:nvPr>
        </p:nvSpPr>
        <p:spPr/>
        <p:txBody>
          <a:bodyPr/>
          <a:lstStyle/>
          <a:p>
            <a:r>
              <a:rPr lang="en-US" dirty="0"/>
              <a:t>Capital Contribution by Partner</a:t>
            </a:r>
          </a:p>
        </p:txBody>
      </p:sp>
      <p:sp>
        <p:nvSpPr>
          <p:cNvPr id="4" name="Slide Number Placeholder 3"/>
          <p:cNvSpPr>
            <a:spLocks noGrp="1"/>
          </p:cNvSpPr>
          <p:nvPr>
            <p:ph type="sldNum" sz="quarter" idx="11"/>
          </p:nvPr>
        </p:nvSpPr>
        <p:spPr/>
        <p:txBody>
          <a:bodyPr/>
          <a:lstStyle/>
          <a:p>
            <a:fld id="{34C99D79-8A4B-4031-B1E0-AF26F8EDF2BC}" type="slidenum">
              <a:rPr lang="en-US" smtClean="0"/>
              <a:pPr/>
              <a:t>6</a:t>
            </a:fld>
            <a:endParaRPr lang="en-US" dirty="0"/>
          </a:p>
        </p:txBody>
      </p:sp>
    </p:spTree>
    <p:extLst>
      <p:ext uri="{BB962C8B-B14F-4D97-AF65-F5344CB8AC3E}">
        <p14:creationId xmlns:p14="http://schemas.microsoft.com/office/powerpoint/2010/main" val="3116846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The Concept of Sweat Equity Shares / Sweat Equity</a:t>
            </a:r>
          </a:p>
          <a:p>
            <a:pPr lvl="1"/>
            <a:r>
              <a:rPr lang="en-US" dirty="0"/>
              <a:t>Where intangibles in the form of “knowledge” is brought in without the same being classified as a Capital Asset</a:t>
            </a:r>
          </a:p>
          <a:p>
            <a:pPr lvl="1"/>
            <a:r>
              <a:rPr lang="en-US" dirty="0"/>
              <a:t>Where agreement to work as “working partner” is regarded as intangible contribution and the amount is credited to Capital Account</a:t>
            </a:r>
          </a:p>
          <a:p>
            <a:r>
              <a:rPr lang="en-US" dirty="0"/>
              <a:t>Capital Contribution and other Provisions</a:t>
            </a:r>
          </a:p>
          <a:p>
            <a:pPr lvl="1"/>
            <a:r>
              <a:rPr lang="en-US" dirty="0"/>
              <a:t>Applicability of Section 45 (3)  &amp; 50 C [If capital asset contributed]</a:t>
            </a:r>
          </a:p>
          <a:p>
            <a:pPr lvl="1"/>
            <a:r>
              <a:rPr lang="en-US" dirty="0"/>
              <a:t>Applicability of Section 43 CA for partner, if asset other than capital asset is contributed</a:t>
            </a:r>
          </a:p>
          <a:p>
            <a:pPr lvl="1"/>
            <a:r>
              <a:rPr lang="en-US" dirty="0"/>
              <a:t>Applicability of Section 56 (2)(</a:t>
            </a:r>
            <a:r>
              <a:rPr lang="en-US" dirty="0" err="1"/>
              <a:t>viia</a:t>
            </a:r>
            <a:r>
              <a:rPr lang="en-US" dirty="0"/>
              <a:t>) applies to the firm</a:t>
            </a:r>
          </a:p>
          <a:p>
            <a:pPr lvl="2"/>
            <a:r>
              <a:rPr lang="en-US" dirty="0"/>
              <a:t>LLP Act mandates valuation and accounting for as per the valuation</a:t>
            </a:r>
          </a:p>
          <a:p>
            <a:pPr lvl="2"/>
            <a:r>
              <a:rPr lang="en-US" dirty="0"/>
              <a:t>56 (2)(</a:t>
            </a:r>
            <a:r>
              <a:rPr lang="en-US" dirty="0" err="1"/>
              <a:t>viia</a:t>
            </a:r>
            <a:r>
              <a:rPr lang="en-US" dirty="0"/>
              <a:t>) provides that if less than book value than the difference chargeable to tax in the hands of the firm</a:t>
            </a:r>
          </a:p>
          <a:p>
            <a:pPr lvl="2"/>
            <a:r>
              <a:rPr lang="en-US" dirty="0"/>
              <a:t>What happens when the fair market value under LLP Act is less than the book value?</a:t>
            </a:r>
          </a:p>
          <a:p>
            <a:pPr marL="451025" lvl="1" indent="0">
              <a:buNone/>
            </a:pPr>
            <a:endParaRPr lang="en-US" dirty="0"/>
          </a:p>
          <a:p>
            <a:pPr lvl="1"/>
            <a:endParaRPr lang="en-US" dirty="0"/>
          </a:p>
        </p:txBody>
      </p:sp>
      <p:sp>
        <p:nvSpPr>
          <p:cNvPr id="3" name="Title 2"/>
          <p:cNvSpPr>
            <a:spLocks noGrp="1"/>
          </p:cNvSpPr>
          <p:nvPr>
            <p:ph type="title"/>
          </p:nvPr>
        </p:nvSpPr>
        <p:spPr/>
        <p:txBody>
          <a:bodyPr/>
          <a:lstStyle/>
          <a:p>
            <a:r>
              <a:rPr lang="en-US" dirty="0"/>
              <a:t>Contribution of intangibles</a:t>
            </a:r>
          </a:p>
        </p:txBody>
      </p:sp>
      <p:sp>
        <p:nvSpPr>
          <p:cNvPr id="4" name="Slide Number Placeholder 3"/>
          <p:cNvSpPr>
            <a:spLocks noGrp="1"/>
          </p:cNvSpPr>
          <p:nvPr>
            <p:ph type="sldNum" sz="quarter" idx="11"/>
          </p:nvPr>
        </p:nvSpPr>
        <p:spPr/>
        <p:txBody>
          <a:bodyPr/>
          <a:lstStyle/>
          <a:p>
            <a:fld id="{34C99D79-8A4B-4031-B1E0-AF26F8EDF2BC}" type="slidenum">
              <a:rPr lang="en-US" smtClean="0"/>
              <a:pPr/>
              <a:t>7</a:t>
            </a:fld>
            <a:endParaRPr lang="en-US" dirty="0"/>
          </a:p>
        </p:txBody>
      </p:sp>
    </p:spTree>
    <p:extLst>
      <p:ext uri="{BB962C8B-B14F-4D97-AF65-F5344CB8AC3E}">
        <p14:creationId xmlns:p14="http://schemas.microsoft.com/office/powerpoint/2010/main" val="3782283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n-US" dirty="0"/>
              <a:t>Eligibility : </a:t>
            </a:r>
          </a:p>
          <a:p>
            <a:pPr lvl="1" algn="just"/>
            <a:r>
              <a:rPr lang="en-US" dirty="0"/>
              <a:t>Individual, </a:t>
            </a:r>
          </a:p>
          <a:p>
            <a:pPr lvl="1" algn="just"/>
            <a:r>
              <a:rPr lang="en-US" dirty="0"/>
              <a:t>Company, </a:t>
            </a:r>
          </a:p>
          <a:p>
            <a:pPr lvl="1" algn="just"/>
            <a:r>
              <a:rPr lang="en-US" dirty="0"/>
              <a:t>another LLP (including Foreign Company/ LLP)</a:t>
            </a:r>
          </a:p>
          <a:p>
            <a:pPr algn="just"/>
            <a:r>
              <a:rPr lang="en-US" dirty="0"/>
              <a:t>Not Eligible ;</a:t>
            </a:r>
          </a:p>
          <a:p>
            <a:pPr lvl="1" algn="just"/>
            <a:r>
              <a:rPr lang="en-US" dirty="0"/>
              <a:t>persons not competent to contract - Unsound mind, Undischarged insolvent, where application for adjudication for insolvency is pending</a:t>
            </a:r>
          </a:p>
          <a:p>
            <a:pPr lvl="1" algn="just"/>
            <a:r>
              <a:rPr lang="en-US" dirty="0"/>
              <a:t>HUF cannot be a Partner (even through a Karta - General Circular No.13/2013 dated 29th July 2013 issued by MCA)</a:t>
            </a:r>
          </a:p>
          <a:p>
            <a:pPr lvl="1" algn="just"/>
            <a:r>
              <a:rPr lang="en-US" dirty="0"/>
              <a:t>Minor cannot be admitted (even to the benefits of the Partnership in absence of provisions similar to S. 30 of the IPA</a:t>
            </a:r>
          </a:p>
          <a:p>
            <a:pPr algn="just"/>
            <a:r>
              <a:rPr lang="en-US" dirty="0"/>
              <a:t>Whether assignment U/s. 42 in </a:t>
            </a:r>
            <a:r>
              <a:rPr lang="en-US" dirty="0" err="1"/>
              <a:t>favour</a:t>
            </a:r>
            <a:r>
              <a:rPr lang="en-US" dirty="0"/>
              <a:t> of Minor / HUF permissible?</a:t>
            </a:r>
          </a:p>
        </p:txBody>
      </p:sp>
      <p:sp>
        <p:nvSpPr>
          <p:cNvPr id="3" name="Title 2"/>
          <p:cNvSpPr>
            <a:spLocks noGrp="1"/>
          </p:cNvSpPr>
          <p:nvPr>
            <p:ph type="title"/>
          </p:nvPr>
        </p:nvSpPr>
        <p:spPr/>
        <p:txBody>
          <a:bodyPr/>
          <a:lstStyle/>
          <a:p>
            <a:r>
              <a:rPr lang="en-US" dirty="0"/>
              <a:t>Partner in LLP</a:t>
            </a:r>
          </a:p>
        </p:txBody>
      </p:sp>
      <p:sp>
        <p:nvSpPr>
          <p:cNvPr id="4" name="Slide Number Placeholder 3"/>
          <p:cNvSpPr>
            <a:spLocks noGrp="1"/>
          </p:cNvSpPr>
          <p:nvPr>
            <p:ph type="sldNum" sz="quarter" idx="11"/>
          </p:nvPr>
        </p:nvSpPr>
        <p:spPr/>
        <p:txBody>
          <a:bodyPr/>
          <a:lstStyle/>
          <a:p>
            <a:fld id="{34C99D79-8A4B-4031-B1E0-AF26F8EDF2BC}" type="slidenum">
              <a:rPr lang="en-US" smtClean="0"/>
              <a:pPr/>
              <a:t>8</a:t>
            </a:fld>
            <a:endParaRPr lang="en-US" dirty="0"/>
          </a:p>
        </p:txBody>
      </p:sp>
    </p:spTree>
    <p:extLst>
      <p:ext uri="{BB962C8B-B14F-4D97-AF65-F5344CB8AC3E}">
        <p14:creationId xmlns:p14="http://schemas.microsoft.com/office/powerpoint/2010/main" val="305662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en-US" dirty="0"/>
              <a:t>S 7 of the LLP Act </a:t>
            </a:r>
            <a:r>
              <a:rPr lang="en-US" dirty="0" err="1"/>
              <a:t>requireS</a:t>
            </a:r>
            <a:r>
              <a:rPr lang="en-US" dirty="0"/>
              <a:t> At least 2 designated partners</a:t>
            </a:r>
          </a:p>
          <a:p>
            <a:pPr lvl="1" algn="just"/>
            <a:r>
              <a:rPr lang="en-US" dirty="0"/>
              <a:t>Have to be individuals </a:t>
            </a:r>
          </a:p>
          <a:p>
            <a:pPr lvl="1" algn="just"/>
            <a:r>
              <a:rPr lang="en-US" dirty="0"/>
              <a:t>one of the DP should be Resident of India </a:t>
            </a:r>
          </a:p>
          <a:p>
            <a:pPr lvl="2" algn="just"/>
            <a:r>
              <a:rPr lang="en-US" dirty="0"/>
              <a:t>defined separately and requires physical presence of not less than 182 days during the immediately preceding one year.</a:t>
            </a:r>
          </a:p>
          <a:p>
            <a:pPr lvl="2" algn="just"/>
            <a:r>
              <a:rPr lang="en-US" dirty="0"/>
              <a:t>Condition to be satisfied on annual basis (use of the word “shall have”) </a:t>
            </a:r>
          </a:p>
          <a:p>
            <a:pPr algn="just"/>
            <a:r>
              <a:rPr lang="en-US" dirty="0"/>
              <a:t>Nominee of a body corporate who is a partner can be a DP.  [Therefore a DP need not be a Partner]</a:t>
            </a:r>
          </a:p>
          <a:p>
            <a:pPr algn="just"/>
            <a:r>
              <a:rPr lang="en-US" dirty="0"/>
              <a:t>S 8, call upon DP to be responsible for compliances under the LLP Act and be liable for penalty in case of non-compliance;</a:t>
            </a:r>
          </a:p>
          <a:p>
            <a:pPr lvl="1" algn="just"/>
            <a:r>
              <a:rPr lang="en-US" dirty="0"/>
              <a:t>LLP Agreement may provide for additional (including absolute) powers, roles and responsibilities of DP and restrictions on powers of the partners other than DP. </a:t>
            </a:r>
          </a:p>
          <a:p>
            <a:pPr algn="just"/>
            <a:r>
              <a:rPr lang="en-US" dirty="0"/>
              <a:t>Designated partner v/s Working partner</a:t>
            </a:r>
          </a:p>
          <a:p>
            <a:pPr lvl="1" algn="just"/>
            <a:r>
              <a:rPr lang="en-US" dirty="0"/>
              <a:t>A DP need not be working partner U/s. 40 (b) and a working partner U/s. 40 (b) need not be a DP.</a:t>
            </a:r>
          </a:p>
        </p:txBody>
      </p:sp>
      <p:sp>
        <p:nvSpPr>
          <p:cNvPr id="3" name="Title 2"/>
          <p:cNvSpPr>
            <a:spLocks noGrp="1"/>
          </p:cNvSpPr>
          <p:nvPr>
            <p:ph type="title"/>
          </p:nvPr>
        </p:nvSpPr>
        <p:spPr/>
        <p:txBody>
          <a:bodyPr/>
          <a:lstStyle/>
          <a:p>
            <a:r>
              <a:rPr lang="en-US" dirty="0"/>
              <a:t>Designated Partner</a:t>
            </a:r>
          </a:p>
        </p:txBody>
      </p:sp>
      <p:sp>
        <p:nvSpPr>
          <p:cNvPr id="4" name="Slide Number Placeholder 3"/>
          <p:cNvSpPr>
            <a:spLocks noGrp="1"/>
          </p:cNvSpPr>
          <p:nvPr>
            <p:ph type="sldNum" sz="quarter" idx="11"/>
          </p:nvPr>
        </p:nvSpPr>
        <p:spPr/>
        <p:txBody>
          <a:bodyPr/>
          <a:lstStyle/>
          <a:p>
            <a:fld id="{34C99D79-8A4B-4031-B1E0-AF26F8EDF2BC}" type="slidenum">
              <a:rPr lang="en-US" smtClean="0"/>
              <a:pPr/>
              <a:t>9</a:t>
            </a:fld>
            <a:endParaRPr lang="en-US" dirty="0"/>
          </a:p>
        </p:txBody>
      </p:sp>
    </p:spTree>
    <p:extLst>
      <p:ext uri="{BB962C8B-B14F-4D97-AF65-F5344CB8AC3E}">
        <p14:creationId xmlns:p14="http://schemas.microsoft.com/office/powerpoint/2010/main" val="1049880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1332&quot;&gt;&lt;property id=&quot;20148&quot; value=&quot;5&quot;/&gt;&lt;property id=&quot;20300&quot; value=&quot;Slide 1 - &amp;quot;Budget 2013&amp;quot;&quot;/&gt;&lt;property id=&quot;20307&quot; value=&quot;257&quot;/&gt;&lt;/object&gt;&lt;object type=&quot;3&quot; unique_id=&quot;11443&quot;&gt;&lt;property id=&quot;20148&quot; value=&quot;5&quot;/&gt;&lt;property id=&quot;20300&quot; value=&quot;Slide 2 - &amp;quot;Agenda&amp;quot;&quot;/&gt;&lt;property id=&quot;20307&quot; value=&quot;268&quot;/&gt;&lt;/object&gt;&lt;object type=&quot;3&quot; unique_id=&quot;11444&quot;&gt;&lt;property id=&quot;20148&quot; value=&quot;5&quot;/&gt;&lt;property id=&quot;20300&quot; value=&quot;Slide 3 - &amp;quot;Economy&amp;quot;&quot;/&gt;&lt;property id=&quot;20307&quot; value=&quot;267&quot;/&gt;&lt;/object&gt;&lt;object type=&quot;3&quot; unique_id=&quot;11446&quot;&gt;&lt;property id=&quot;20148&quot; value=&quot;5&quot;/&gt;&lt;property id=&quot;20300&quot; value=&quot;Slide 8 - &amp;quot;Personal Taxation&amp;quot;&quot;/&gt;&lt;property id=&quot;20307&quot; value=&quot;266&quot;/&gt;&lt;/object&gt;&lt;object type=&quot;3&quot; unique_id=&quot;11447&quot;&gt;&lt;property id=&quot;20148&quot; value=&quot;5&quot;/&gt;&lt;property id=&quot;20300&quot; value=&quot;Slide 16 - &amp;quot;Corporate Tax&amp;quot;&quot;/&gt;&lt;property id=&quot;20307&quot; value=&quot;258&quot;/&gt;&lt;/object&gt;&lt;object type=&quot;3&quot; unique_id=&quot;11448&quot;&gt;&lt;property id=&quot;20148&quot; value=&quot;5&quot;/&gt;&lt;property id=&quot;20300&quot; value=&quot;Slide 21 - &amp;quot;International Tax&amp;quot;&quot;/&gt;&lt;property id=&quot;20307&quot; value=&quot;261&quot;/&gt;&lt;/object&gt;&lt;object type=&quot;3&quot; unique_id=&quot;11449&quot;&gt;&lt;property id=&quot;20148&quot; value=&quot;5&quot;/&gt;&lt;property id=&quot;20300&quot; value=&quot;Slide 29 - &amp;quot;Transaction Tax&amp;quot;&quot;/&gt;&lt;property id=&quot;20307&quot; value=&quot;262&quot;/&gt;&lt;/object&gt;&lt;object type=&quot;3&quot; unique_id=&quot;11676&quot;&gt;&lt;property id=&quot;20148&quot; value=&quot;5&quot;/&gt;&lt;property id=&quot;20300&quot; value=&quot;Slide 56&quot;/&gt;&lt;property id=&quot;20307&quot; value=&quot;271&quot;/&gt;&lt;/object&gt;&lt;object type=&quot;3&quot; unique_id=&quot;11753&quot;&gt;&lt;property id=&quot;20148&quot; value=&quot;5&quot;/&gt;&lt;property id=&quot;20300&quot; value=&quot;Slide 9 - &amp;quot;Personal Taxation&amp;quot;&quot;/&gt;&lt;property id=&quot;20307&quot; value=&quot;272&quot;/&gt;&lt;/object&gt;&lt;object type=&quot;3&quot; unique_id=&quot;11754&quot;&gt;&lt;property id=&quot;20148&quot; value=&quot;5&quot;/&gt;&lt;property id=&quot;20300&quot; value=&quot;Slide 10 - &amp;quot;Personal Taxation&amp;quot;&quot;/&gt;&lt;property id=&quot;20307&quot; value=&quot;273&quot;/&gt;&lt;/object&gt;&lt;object type=&quot;3&quot; unique_id=&quot;11947&quot;&gt;&lt;property id=&quot;20148&quot; value=&quot;5&quot;/&gt;&lt;property id=&quot;20300&quot; value=&quot;Slide 11 - &amp;quot;Housing Loan Interest&amp;quot;&quot;/&gt;&lt;property id=&quot;20307&quot; value=&quot;274&quot;/&gt;&lt;/object&gt;&lt;object type=&quot;3&quot; unique_id=&quot;11948&quot;&gt;&lt;property id=&quot;20148&quot; value=&quot;5&quot;/&gt;&lt;property id=&quot;20300&quot; value=&quot;Slide 13 - &amp;quot;Tax on Real Estate Transaction&amp;quot;&quot;/&gt;&lt;property id=&quot;20307&quot; value=&quot;275&quot;/&gt;&lt;/object&gt;&lt;object type=&quot;3&quot; unique_id=&quot;12197&quot;&gt;&lt;property id=&quot;20148&quot; value=&quot;5&quot;/&gt;&lt;property id=&quot;20300&quot; value=&quot;Slide 12 - &amp;quot;Taxation of &amp;#x0D;&amp;#x0A;Real Estate Transactions&amp;quot;&quot;/&gt;&lt;property id=&quot;20307&quot; value=&quot;278&quot;/&gt;&lt;/object&gt;&lt;object type=&quot;3&quot; unique_id=&quot;12198&quot;&gt;&lt;property id=&quot;20148&quot; value=&quot;5&quot;/&gt;&lt;property id=&quot;20300&quot; value=&quot;Slide 15 - &amp;quot;Tax on Real Estate Transaction&amp;quot;&quot;/&gt;&lt;property id=&quot;20307&quot; value=&quot;277&quot;/&gt;&lt;/object&gt;&lt;object type=&quot;3&quot; unique_id=&quot;12304&quot;&gt;&lt;property id=&quot;20148&quot; value=&quot;5&quot;/&gt;&lt;property id=&quot;20300&quot; value=&quot;Slide 14 - &amp;quot;Tax on Real Estate Transaction&amp;quot;&quot;/&gt;&lt;property id=&quot;20307&quot; value=&quot;279&quot;/&gt;&lt;/object&gt;&lt;object type=&quot;3&quot; unique_id=&quot;12371&quot;&gt;&lt;property id=&quot;20148&quot; value=&quot;5&quot;/&gt;&lt;property id=&quot;20300&quot; value=&quot;Slide 17 - &amp;quot;Investment Allowance&amp;quot;&quot;/&gt;&lt;property id=&quot;20307&quot; value=&quot;280&quot;/&gt;&lt;/object&gt;&lt;object type=&quot;3&quot; unique_id=&quot;12439&quot;&gt;&lt;property id=&quot;20148&quot; value=&quot;5&quot;/&gt;&lt;property id=&quot;20300&quot; value=&quot;Slide 18 - &amp;quot;Business Deductions&amp;quot;&quot;/&gt;&lt;property id=&quot;20307&quot; value=&quot;281&quot;/&gt;&lt;/object&gt;&lt;object type=&quot;3&quot; unique_id=&quot;12555&quot;&gt;&lt;property id=&quot;20148&quot; value=&quot;5&quot;/&gt;&lt;property id=&quot;20300&quot; value=&quot;Slide 22 - &amp;quot;International Tax&amp;quot;&quot;/&gt;&lt;property id=&quot;20307&quot; value=&quot;282&quot;/&gt;&lt;/object&gt;&lt;object type=&quot;3&quot; unique_id=&quot;12701&quot;&gt;&lt;property id=&quot;20148&quot; value=&quot;5&quot;/&gt;&lt;property id=&quot;20300&quot; value=&quot;Slide 19 - &amp;quot;Tax on Buyback&amp;quot;&quot;/&gt;&lt;property id=&quot;20307&quot; value=&quot;286&quot;/&gt;&lt;/object&gt;&lt;object type=&quot;3&quot; unique_id=&quot;12702&quot;&gt;&lt;property id=&quot;20148&quot; value=&quot;5&quot;/&gt;&lt;property id=&quot;20300&quot; value=&quot;Slide 24 - &amp;quot;GAAR&amp;quot;&quot;/&gt;&lt;property id=&quot;20307&quot; value=&quot;283&quot;/&gt;&lt;/object&gt;&lt;object type=&quot;3&quot; unique_id=&quot;12703&quot;&gt;&lt;property id=&quot;20148&quot; value=&quot;5&quot;/&gt;&lt;property id=&quot;20300&quot; value=&quot;Slide 25 - &amp;quot;General Anti Avoidance Rules&amp;quot;&quot;/&gt;&lt;property id=&quot;20307&quot; value=&quot;284&quot;/&gt;&lt;/object&gt;&lt;object type=&quot;3&quot; unique_id=&quot;12788&quot;&gt;&lt;property id=&quot;20148&quot; value=&quot;5&quot;/&gt;&lt;property id=&quot;20300&quot; value=&quot;Slide 20 - &amp;quot;Tax on Other Distributions&amp;quot;&quot;/&gt;&lt;property id=&quot;20307&quot; value=&quot;287&quot;/&gt;&lt;/object&gt;&lt;object type=&quot;3&quot; unique_id=&quot;13955&quot;&gt;&lt;property id=&quot;20148&quot; value=&quot;5&quot;/&gt;&lt;property id=&quot;20300&quot; value=&quot;Slide 26 - &amp;quot;Procedures&amp;quot;&quot;/&gt;&lt;property id=&quot;20307&quot; value=&quot;316&quot;/&gt;&lt;/object&gt;&lt;object type=&quot;3&quot; unique_id=&quot;13956&quot;&gt;&lt;property id=&quot;20148&quot; value=&quot;5&quot;/&gt;&lt;property id=&quot;20300&quot; value=&quot;Slide 27 - &amp;quot;Tax Return &amp;amp; Advance Tax&amp;quot;&quot;/&gt;&lt;property id=&quot;20307&quot; value=&quot;317&quot;/&gt;&lt;/object&gt;&lt;object type=&quot;3&quot; unique_id=&quot;13957&quot;&gt;&lt;property id=&quot;20148&quot; value=&quot;5&quot;/&gt;&lt;property id=&quot;20300&quot; value=&quot;Slide 28 - &amp;quot;Assessment&amp;quot;&quot;/&gt;&lt;property id=&quot;20307&quot; value=&quot;318&quot;/&gt;&lt;/object&gt;&lt;object type=&quot;3&quot; unique_id=&quot;13958&quot;&gt;&lt;property id=&quot;20148&quot; value=&quot;5&quot;/&gt;&lt;property id=&quot;20300&quot; value=&quot;Slide 31 - &amp;quot;Excise&amp;quot;&quot;/&gt;&lt;property id=&quot;20307&quot; value=&quot;291&quot;/&gt;&lt;/object&gt;&lt;object type=&quot;3&quot; unique_id=&quot;13959&quot;&gt;&lt;property id=&quot;20148&quot; value=&quot;5&quot;/&gt;&lt;property id=&quot;20300&quot; value=&quot;Slide 32 - &amp;quot;Rate&amp;quot;&quot;/&gt;&lt;property id=&quot;20307&quot; value=&quot;292&quot;/&gt;&lt;/object&gt;&lt;object type=&quot;3&quot; unique_id=&quot;13960&quot;&gt;&lt;property id=&quot;20148&quot; value=&quot;5&quot;/&gt;&lt;property id=&quot;20300&quot; value=&quot;Slide 33 - &amp;quot;Legislative Changes&amp;quot;&quot;/&gt;&lt;property id=&quot;20307&quot; value=&quot;293&quot;/&gt;&lt;/object&gt;&lt;object type=&quot;3&quot; unique_id=&quot;13961&quot;&gt;&lt;property id=&quot;20148&quot; value=&quot;5&quot;/&gt;&lt;property id=&quot;20300&quot; value=&quot;Slide 34 - &amp;quot;Legislative Changes&amp;quot;&quot;/&gt;&lt;property id=&quot;20307&quot; value=&quot;294&quot;/&gt;&lt;/object&gt;&lt;object type=&quot;3&quot; unique_id=&quot;13962&quot;&gt;&lt;property id=&quot;20148&quot; value=&quot;5&quot;/&gt;&lt;property id=&quot;20300&quot; value=&quot;Slide 35 - &amp;quot;Legislative Changes&amp;quot;&quot;/&gt;&lt;property id=&quot;20307&quot; value=&quot;295&quot;/&gt;&lt;/object&gt;&lt;object type=&quot;3&quot; unique_id=&quot;13963&quot;&gt;&lt;property id=&quot;20148&quot; value=&quot;5&quot;/&gt;&lt;property id=&quot;20300&quot; value=&quot;Slide 36 - &amp;quot;Tariff Changes &amp;quot;&quot;/&gt;&lt;property id=&quot;20307&quot; value=&quot;296&quot;/&gt;&lt;/object&gt;&lt;object type=&quot;3&quot; unique_id=&quot;13964&quot;&gt;&lt;property id=&quot;20148&quot; value=&quot;5&quot;/&gt;&lt;property id=&quot;20300&quot; value=&quot;Slide 37 - &amp;quot;Tariff Changes&amp;quot;&quot;/&gt;&lt;property id=&quot;20307&quot; value=&quot;297&quot;/&gt;&lt;/object&gt;&lt;object type=&quot;3&quot; unique_id=&quot;13965&quot;&gt;&lt;property id=&quot;20148&quot; value=&quot;5&quot;/&gt;&lt;property id=&quot;20300&quot; value=&quot;Slide 38 - &amp;quot;Service Tax&amp;quot;&quot;/&gt;&lt;property id=&quot;20307&quot; value=&quot;298&quot;/&gt;&lt;/object&gt;&lt;object type=&quot;3&quot; unique_id=&quot;13966&quot;&gt;&lt;property id=&quot;20148&quot; value=&quot;5&quot;/&gt;&lt;property id=&quot;20300&quot; value=&quot;Slide 39 - &amp;quot;Rate&amp;quot;&quot;/&gt;&lt;property id=&quot;20307&quot; value=&quot;299&quot;/&gt;&lt;/object&gt;&lt;object type=&quot;3&quot; unique_id=&quot;13967&quot;&gt;&lt;property id=&quot;20148&quot; value=&quot;5&quot;/&gt;&lt;property id=&quot;20300&quot; value=&quot;Slide 40 - &amp;quot;Legislative Changes&amp;quot;&quot;/&gt;&lt;property id=&quot;20307&quot; value=&quot;300&quot;/&gt;&lt;/object&gt;&lt;object type=&quot;3&quot; unique_id=&quot;13968&quot;&gt;&lt;property id=&quot;20148&quot; value=&quot;5&quot;/&gt;&lt;property id=&quot;20300&quot; value=&quot;Slide 41 - &amp;quot;Legislative Changes&amp;quot;&quot;/&gt;&lt;property id=&quot;20307&quot; value=&quot;301&quot;/&gt;&lt;/object&gt;&lt;object type=&quot;3&quot; unique_id=&quot;13969&quot;&gt;&lt;property id=&quot;20148&quot; value=&quot;5&quot;/&gt;&lt;property id=&quot;20300&quot; value=&quot;Slide 42 - &amp;quot;Legislative Changes&amp;quot;&quot;/&gt;&lt;property id=&quot;20307&quot; value=&quot;302&quot;/&gt;&lt;/object&gt;&lt;object type=&quot;3&quot; unique_id=&quot;13970&quot;&gt;&lt;property id=&quot;20148&quot; value=&quot;5&quot;/&gt;&lt;property id=&quot;20300&quot; value=&quot;Slide 43 - &amp;quot;Legislative Changes&amp;quot;&quot;/&gt;&lt;property id=&quot;20307&quot; value=&quot;303&quot;/&gt;&lt;/object&gt;&lt;object type=&quot;3&quot; unique_id=&quot;13971&quot;&gt;&lt;property id=&quot;20148&quot; value=&quot;5&quot;/&gt;&lt;property id=&quot;20300&quot; value=&quot;Slide 44 - &amp;quot;Legislative Changes&amp;quot;&quot;/&gt;&lt;property id=&quot;20307&quot; value=&quot;304&quot;/&gt;&lt;/object&gt;&lt;object type=&quot;3&quot; unique_id=&quot;13972&quot;&gt;&lt;property id=&quot;20148&quot; value=&quot;5&quot;/&gt;&lt;property id=&quot;20300&quot; value=&quot;Slide 45 - &amp;quot;Legislative Changes&amp;quot;&quot;/&gt;&lt;property id=&quot;20307&quot; value=&quot;305&quot;/&gt;&lt;/object&gt;&lt;object type=&quot;3&quot; unique_id=&quot;13973&quot;&gt;&lt;property id=&quot;20148&quot; value=&quot;5&quot;/&gt;&lt;property id=&quot;20300&quot; value=&quot;Slide 46 - &amp;quot;Voluntary Compliance Scheme&amp;quot;&quot;/&gt;&lt;property id=&quot;20307&quot; value=&quot;306&quot;/&gt;&lt;/object&gt;&lt;object type=&quot;3&quot; unique_id=&quot;13974&quot;&gt;&lt;property id=&quot;20148&quot; value=&quot;5&quot;/&gt;&lt;property id=&quot;20300&quot; value=&quot;Slide 47 - &amp;quot;Voluntary Compliance Scheme&amp;quot;&quot;/&gt;&lt;property id=&quot;20307&quot; value=&quot;307&quot;/&gt;&lt;/object&gt;&lt;object type=&quot;3&quot; unique_id=&quot;13975&quot;&gt;&lt;property id=&quot;20148&quot; value=&quot;5&quot;/&gt;&lt;property id=&quot;20300&quot; value=&quot;Slide 48 - &amp;quot;Customs&amp;quot;&quot;/&gt;&lt;property id=&quot;20307&quot; value=&quot;308&quot;/&gt;&lt;/object&gt;&lt;object type=&quot;3&quot; unique_id=&quot;13976&quot;&gt;&lt;property id=&quot;20148&quot; value=&quot;5&quot;/&gt;&lt;property id=&quot;20300&quot; value=&quot;Slide 49 - &amp;quot;Legislative Changes&amp;quot;&quot;/&gt;&lt;property id=&quot;20307&quot; value=&quot;309&quot;/&gt;&lt;/object&gt;&lt;object type=&quot;3&quot; unique_id=&quot;13977&quot;&gt;&lt;property id=&quot;20148&quot; value=&quot;5&quot;/&gt;&lt;property id=&quot;20300&quot; value=&quot;Slide 50 - &amp;quot;Legislative Changes&amp;quot;&quot;/&gt;&lt;property id=&quot;20307&quot; value=&quot;310&quot;/&gt;&lt;/object&gt;&lt;object type=&quot;3&quot; unique_id=&quot;13978&quot;&gt;&lt;property id=&quot;20148&quot; value=&quot;5&quot;/&gt;&lt;property id=&quot;20300&quot; value=&quot;Slide 51 - &amp;quot;Legislative Changes&amp;quot;&quot;/&gt;&lt;property id=&quot;20307&quot; value=&quot;311&quot;/&gt;&lt;/object&gt;&lt;object type=&quot;3&quot; unique_id=&quot;13979&quot;&gt;&lt;property id=&quot;20148&quot; value=&quot;5&quot;/&gt;&lt;property id=&quot;20300&quot; value=&quot;Slide 52 - &amp;quot;Legislative Changes&amp;quot;&quot;/&gt;&lt;property id=&quot;20307&quot; value=&quot;312&quot;/&gt;&lt;/object&gt;&lt;object type=&quot;3&quot; unique_id=&quot;13980&quot;&gt;&lt;property id=&quot;20148&quot; value=&quot;5&quot;/&gt;&lt;property id=&quot;20300&quot; value=&quot;Slide 53 - &amp;quot;Tariff Changes&amp;quot;&quot;/&gt;&lt;property id=&quot;20307&quot; value=&quot;313&quot;/&gt;&lt;/object&gt;&lt;object type=&quot;3&quot; unique_id=&quot;13981&quot;&gt;&lt;property id=&quot;20148&quot; value=&quot;5&quot;/&gt;&lt;property id=&quot;20300&quot; value=&quot;Slide 54 - &amp;quot;Tariff Changes&amp;quot;&quot;/&gt;&lt;property id=&quot;20307&quot; value=&quot;314&quot;/&gt;&lt;/object&gt;&lt;object type=&quot;3&quot; unique_id=&quot;13982&quot;&gt;&lt;property id=&quot;20148&quot; value=&quot;5&quot;/&gt;&lt;property id=&quot;20300&quot; value=&quot;Slide 55 - &amp;quot;Tariff Changes&amp;quot;&quot;/&gt;&lt;property id=&quot;20307&quot; value=&quot;315&quot;/&gt;&lt;/object&gt;&lt;object type=&quot;3&quot; unique_id=&quot;14249&quot;&gt;&lt;property id=&quot;20148&quot; value=&quot;5&quot;/&gt;&lt;property id=&quot;20300&quot; value=&quot;Slide 5 - &amp;quot;Highlights of Economic Survey&amp;quot;&quot;/&gt;&lt;property id=&quot;20307&quot; value=&quot;320&quot;/&gt;&lt;/object&gt;&lt;object type=&quot;3&quot; unique_id=&quot;14251&quot;&gt;&lt;property id=&quot;20148&quot; value=&quot;5&quot;/&gt;&lt;property id=&quot;20300&quot; value=&quot;Slide 4&quot;/&gt;&lt;property id=&quot;20307&quot; value=&quot;323&quot;/&gt;&lt;/object&gt;&lt;object type=&quot;3&quot; unique_id=&quot;14360&quot;&gt;&lt;property id=&quot;20148&quot; value=&quot;5&quot;/&gt;&lt;property id=&quot;20300&quot; value=&quot;Slide 6 - &amp;quot;Some important indicators&amp;quot;&quot;/&gt;&lt;property id=&quot;20307&quot; value=&quot;324&quot;/&gt;&lt;/object&gt;&lt;object type=&quot;3&quot; unique_id=&quot;14361&quot;&gt;&lt;property id=&quot;20148&quot; value=&quot;5&quot;/&gt;&lt;property id=&quot;20300&quot; value=&quot;Slide 7 - &amp;quot;Medium Term Fiscal Policy&amp;quot;&quot;/&gt;&lt;property id=&quot;20307&quot; value=&quot;325&quot;/&gt;&lt;/object&gt;&lt;object type=&quot;3&quot; unique_id=&quot;14362&quot;&gt;&lt;property id=&quot;20148&quot; value=&quot;5&quot;/&gt;&lt;property id=&quot;20300&quot; value=&quot;Slide 23 - &amp;quot;Transfer Pricing&amp;quot;&quot;/&gt;&lt;property id=&quot;20307&quot; value=&quot;327&quot;/&gt;&lt;/object&gt;&lt;object type=&quot;3&quot; unique_id=&quot;14363&quot;&gt;&lt;property id=&quot;20148&quot; value=&quot;5&quot;/&gt;&lt;property id=&quot;20300&quot; value=&quot;Slide 30 - &amp;quot;Transaction Taxes&amp;quot;&quot;/&gt;&lt;property id=&quot;20307&quot; value=&quot;328&quot;/&gt;&lt;/object&gt;&lt;/object&gt;&lt;/object&gt;&lt;/database&gt;"/>
  <p:tag name="SECTOMILLISECCONVERTED" val="1"/>
</p:tagLst>
</file>

<file path=ppt/theme/theme1.xml><?xml version="1.0" encoding="utf-8"?>
<a:theme xmlns:a="http://schemas.openxmlformats.org/drawingml/2006/main" name="TS102787942">
  <a:themeElements>
    <a:clrScheme name="Custom 1">
      <a:dk1>
        <a:srgbClr val="002060"/>
      </a:dk1>
      <a:lt1>
        <a:srgbClr val="FFFFFF"/>
      </a:lt1>
      <a:dk2>
        <a:srgbClr val="8FB08C"/>
      </a:dk2>
      <a:lt2>
        <a:srgbClr val="BBCFBA"/>
      </a:lt2>
      <a:accent1>
        <a:srgbClr val="969696"/>
      </a:accent1>
      <a:accent2>
        <a:srgbClr val="007D3F"/>
      </a:accent2>
      <a:accent3>
        <a:srgbClr val="00A3D6"/>
      </a:accent3>
      <a:accent4>
        <a:srgbClr val="00A754"/>
      </a:accent4>
      <a:accent5>
        <a:srgbClr val="2F75FF"/>
      </a:accent5>
      <a:accent6>
        <a:srgbClr val="92D050"/>
      </a:accent6>
      <a:hlink>
        <a:srgbClr val="002060"/>
      </a:hlink>
      <a:folHlink>
        <a:srgbClr val="2F75FF"/>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ppt/theme/theme4.xml><?xml version="1.0" encoding="utf-8"?>
<a:theme xmlns:a="http://schemas.openxmlformats.org/drawingml/2006/main" name="Office Them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863CEF8-E427-41A3-B701-02CD4579E28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TS102787942</Template>
  <TotalTime>0</TotalTime>
  <Words>6018</Words>
  <Application>Microsoft Office PowerPoint</Application>
  <PresentationFormat>A4 Paper (210x297 mm)</PresentationFormat>
  <Paragraphs>489</Paragraphs>
  <Slides>33</Slides>
  <Notes>33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33</vt:i4>
      </vt:variant>
    </vt:vector>
  </HeadingPairs>
  <TitlesOfParts>
    <vt:vector size="39" baseType="lpstr">
      <vt:lpstr>Arial</vt:lpstr>
      <vt:lpstr>Calibri</vt:lpstr>
      <vt:lpstr>Calibri Light</vt:lpstr>
      <vt:lpstr>Constantia</vt:lpstr>
      <vt:lpstr>TS102787942</vt:lpstr>
      <vt:lpstr>Custom Design</vt:lpstr>
      <vt:lpstr> </vt:lpstr>
      <vt:lpstr>PowerPoint Presentation</vt:lpstr>
      <vt:lpstr>Characteristics of LLP</vt:lpstr>
      <vt:lpstr>LLP Vs. Company – ITA – Broad Points</vt:lpstr>
      <vt:lpstr>ITA and LLP / Firm</vt:lpstr>
      <vt:lpstr>Capital Contribution by Partner</vt:lpstr>
      <vt:lpstr>Contribution of intangibles</vt:lpstr>
      <vt:lpstr>Partner in LLP</vt:lpstr>
      <vt:lpstr>Designated Partner</vt:lpstr>
      <vt:lpstr>Remuneration to DP</vt:lpstr>
      <vt:lpstr>Transfer of Partner Rights</vt:lpstr>
      <vt:lpstr>Assignment U/s. 42</vt:lpstr>
      <vt:lpstr>Retirement of Partner</vt:lpstr>
      <vt:lpstr>Change in Constitution</vt:lpstr>
      <vt:lpstr>Alternate Minimum Tax (AMT) </vt:lpstr>
      <vt:lpstr>Restructuring of LLPs</vt:lpstr>
      <vt:lpstr>Firm to LLP</vt:lpstr>
      <vt:lpstr>Firm to LLP (Contd.)</vt:lpstr>
      <vt:lpstr>Firm to LLP – Stamp Duty</vt:lpstr>
      <vt:lpstr>LLP to Firm</vt:lpstr>
      <vt:lpstr>Company to LLP</vt:lpstr>
      <vt:lpstr>Certain Points in Section 47(xiiib)</vt:lpstr>
      <vt:lpstr>Certain Tax issues in 47(xiiib)</vt:lpstr>
      <vt:lpstr>Non-Exempt Conversion</vt:lpstr>
      <vt:lpstr>Conversion from LLP to Company </vt:lpstr>
      <vt:lpstr>Merger / Demerger of LLP</vt:lpstr>
      <vt:lpstr>Classification of Indian LLP under DTAA</vt:lpstr>
      <vt:lpstr>Global Scenario</vt:lpstr>
      <vt:lpstr>Classification of Foreign LLP</vt:lpstr>
      <vt:lpstr>Applicability of Tax Treaty</vt:lpstr>
      <vt:lpstr>Applicability based on Status</vt:lpstr>
      <vt:lpstr>Classification of Foreign LLP as Company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Director</dc:title>
  <dc:subject>Template</dc:subject>
  <dc:creator/>
  <cp:lastModifiedBy/>
  <cp:revision>1</cp:revision>
  <dcterms:created xsi:type="dcterms:W3CDTF">2012-12-12T05:10:09Z</dcterms:created>
  <dcterms:modified xsi:type="dcterms:W3CDTF">2016-05-26T07:36:43Z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TC027879429991</vt:lpwstr>
  </property>
</Properties>
</file>