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50"/>
  </p:notesMasterIdLst>
  <p:handoutMasterIdLst>
    <p:handoutMasterId r:id="rId51"/>
  </p:handoutMasterIdLst>
  <p:sldIdLst>
    <p:sldId id="256" r:id="rId2"/>
    <p:sldId id="257" r:id="rId3"/>
    <p:sldId id="258" r:id="rId4"/>
    <p:sldId id="259" r:id="rId5"/>
    <p:sldId id="278" r:id="rId6"/>
    <p:sldId id="262" r:id="rId7"/>
    <p:sldId id="279" r:id="rId8"/>
    <p:sldId id="263" r:id="rId9"/>
    <p:sldId id="280" r:id="rId10"/>
    <p:sldId id="266" r:id="rId11"/>
    <p:sldId id="264" r:id="rId12"/>
    <p:sldId id="317" r:id="rId13"/>
    <p:sldId id="318" r:id="rId14"/>
    <p:sldId id="289" r:id="rId15"/>
    <p:sldId id="290" r:id="rId16"/>
    <p:sldId id="304" r:id="rId17"/>
    <p:sldId id="291" r:id="rId18"/>
    <p:sldId id="303" r:id="rId19"/>
    <p:sldId id="292" r:id="rId20"/>
    <p:sldId id="296" r:id="rId21"/>
    <p:sldId id="293" r:id="rId22"/>
    <p:sldId id="305" r:id="rId23"/>
    <p:sldId id="295" r:id="rId24"/>
    <p:sldId id="294" r:id="rId25"/>
    <p:sldId id="319" r:id="rId26"/>
    <p:sldId id="282" r:id="rId27"/>
    <p:sldId id="288" r:id="rId28"/>
    <p:sldId id="298" r:id="rId29"/>
    <p:sldId id="299" r:id="rId30"/>
    <p:sldId id="300" r:id="rId31"/>
    <p:sldId id="297" r:id="rId32"/>
    <p:sldId id="301" r:id="rId33"/>
    <p:sldId id="302" r:id="rId34"/>
    <p:sldId id="306" r:id="rId35"/>
    <p:sldId id="307" r:id="rId36"/>
    <p:sldId id="308" r:id="rId37"/>
    <p:sldId id="309" r:id="rId38"/>
    <p:sldId id="310" r:id="rId39"/>
    <p:sldId id="311" r:id="rId40"/>
    <p:sldId id="312" r:id="rId41"/>
    <p:sldId id="313" r:id="rId42"/>
    <p:sldId id="314" r:id="rId43"/>
    <p:sldId id="320" r:id="rId44"/>
    <p:sldId id="321" r:id="rId45"/>
    <p:sldId id="322" r:id="rId46"/>
    <p:sldId id="323" r:id="rId47"/>
    <p:sldId id="315" r:id="rId48"/>
    <p:sldId id="316" r:id="rId49"/>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p:scale>
          <a:sx n="66" d="100"/>
          <a:sy n="66" d="100"/>
        </p:scale>
        <p:origin x="-1422" y="-84"/>
      </p:cViewPr>
      <p:guideLst>
        <p:guide orient="horz" pos="2160"/>
        <p:guide pos="2880"/>
      </p:guideLst>
    </p:cSldViewPr>
  </p:slideViewPr>
  <p:outlineViewPr>
    <p:cViewPr>
      <p:scale>
        <a:sx n="33" d="100"/>
        <a:sy n="33" d="100"/>
      </p:scale>
      <p:origin x="0" y="4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880" y="-114"/>
      </p:cViewPr>
      <p:guideLst>
        <p:guide orient="horz" pos="2932"/>
        <p:guide pos="22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fld id="{11E91A16-F8AB-4D80-B016-11E823E836BB}" type="datetimeFigureOut">
              <a:rPr lang="en-US" smtClean="0"/>
              <a:pPr/>
              <a:t>29-Jul-16</a:t>
            </a:fld>
            <a:endParaRPr lang="en-US"/>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fld id="{64FEEC22-9CC3-4E20-AC2A-4186F49F171A}" type="slidenum">
              <a:rPr lang="en-US" smtClean="0"/>
              <a:pPr/>
              <a:t>‹#›</a:t>
            </a:fld>
            <a:endParaRPr lang="en-US"/>
          </a:p>
        </p:txBody>
      </p:sp>
    </p:spTree>
    <p:extLst>
      <p:ext uri="{BB962C8B-B14F-4D97-AF65-F5344CB8AC3E}">
        <p14:creationId xmlns:p14="http://schemas.microsoft.com/office/powerpoint/2010/main" xmlns="" val="3983920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5138"/>
          </a:xfrm>
          <a:prstGeom prst="rect">
            <a:avLst/>
          </a:prstGeom>
        </p:spPr>
        <p:txBody>
          <a:bodyPr vert="horz" lIns="91440" tIns="45720" rIns="91440" bIns="45720" rtlCol="0"/>
          <a:lstStyle>
            <a:lvl1pPr algn="r">
              <a:defRPr sz="1200"/>
            </a:lvl1pPr>
          </a:lstStyle>
          <a:p>
            <a:fld id="{8BB78471-BBD6-4865-AC21-67BC1384706E}" type="datetimeFigureOut">
              <a:rPr lang="en-US" smtClean="0"/>
              <a:pPr/>
              <a:t>29-Jul-16</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21188"/>
            <a:ext cx="5643563"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5138"/>
          </a:xfrm>
          <a:prstGeom prst="rect">
            <a:avLst/>
          </a:prstGeom>
        </p:spPr>
        <p:txBody>
          <a:bodyPr vert="horz" lIns="91440" tIns="45720" rIns="91440" bIns="45720" rtlCol="0" anchor="b"/>
          <a:lstStyle>
            <a:lvl1pPr algn="r">
              <a:defRPr sz="1200"/>
            </a:lvl1pPr>
          </a:lstStyle>
          <a:p>
            <a:fld id="{9AA49297-52CB-48E1-B6B8-0CD8B630D834}" type="slidenum">
              <a:rPr lang="en-US" smtClean="0"/>
              <a:pPr/>
              <a:t>‹#›</a:t>
            </a:fld>
            <a:endParaRPr lang="en-US"/>
          </a:p>
        </p:txBody>
      </p:sp>
    </p:spTree>
    <p:extLst>
      <p:ext uri="{BB962C8B-B14F-4D97-AF65-F5344CB8AC3E}">
        <p14:creationId xmlns:p14="http://schemas.microsoft.com/office/powerpoint/2010/main" xmlns="" val="779370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9AA49297-52CB-48E1-B6B8-0CD8B630D8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9AA49297-52CB-48E1-B6B8-0CD8B630D83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9AA49297-52CB-48E1-B6B8-0CD8B630D83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49297-52CB-48E1-B6B8-0CD8B630D834}"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F7B8C0F-D825-4C91-A52A-2ED8693EEB29}" type="datetime1">
              <a:rPr lang="en-US" smtClean="0"/>
              <a:pPr/>
              <a:t>29-Jul-16</a:t>
            </a:fld>
            <a:endParaRPr lang="en-US"/>
          </a:p>
        </p:txBody>
      </p:sp>
      <p:sp>
        <p:nvSpPr>
          <p:cNvPr id="17" name="Footer Placeholder 16"/>
          <p:cNvSpPr>
            <a:spLocks noGrp="1"/>
          </p:cNvSpPr>
          <p:nvPr>
            <p:ph type="ftr" sz="quarter" idx="11"/>
          </p:nvPr>
        </p:nvSpPr>
        <p:spPr>
          <a:xfrm>
            <a:off x="2057400" y="6410848"/>
            <a:ext cx="3581400" cy="365760"/>
          </a:xfrm>
        </p:spPr>
        <p:txBody>
          <a:bodyPr/>
          <a:lstStyle>
            <a:lvl1pPr algn="ctr">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3542B5-AEA0-47C7-8A81-31BF614B520C}" type="datetime1">
              <a:rPr lang="en-US" smtClean="0"/>
              <a:pPr/>
              <a:t>29-Jul-16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9E6B4C-6902-4F27-97F3-5B445677F7F8}" type="datetime1">
              <a:rPr lang="en-US" smtClean="0"/>
              <a:pPr/>
              <a:t>29-Jul-16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b="1">
                <a:solidFill>
                  <a:schemeClr val="accent3">
                    <a:shade val="75000"/>
                  </a:schemeClr>
                </a:solidFill>
                <a:latin typeface="Lucida Calligraphy" pitchFamily="66" charset="0"/>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29C7D91C-89A5-4ED2-ADFC-B76E01A04D7E}" type="datetime1">
              <a:rPr lang="en-US" smtClean="0"/>
              <a:pPr/>
              <a:t>29-Jul-16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28"/>
          <p:cNvSpPr txBox="1">
            <a:spLocks/>
          </p:cNvSpPr>
          <p:nvPr userDrawn="1"/>
        </p:nvSpPr>
        <p:spPr>
          <a:xfrm>
            <a:off x="4343400" y="6324600"/>
            <a:ext cx="457200" cy="441325"/>
          </a:xfrm>
          <a:prstGeom prst="rect">
            <a:avLst/>
          </a:prstGeom>
        </p:spPr>
        <p:txBody>
          <a:bodyPr vert="horz" lIns="45720" rIns="45720" anchor="ctr">
            <a:normAutofit/>
          </a:bodyPr>
          <a:lstStyle>
            <a:lvl1pPr>
              <a:defRPr>
                <a:solidFill>
                  <a:schemeClr val="accent3">
                    <a:shade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chemeClr val="bg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CCD2268-A49C-4F0E-8272-7A688E77DB34}" type="datetime1">
              <a:rPr lang="en-US" smtClean="0"/>
              <a:pPr/>
              <a:t>29-Jul-16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1A4A0BF-1D64-4EE6-B8E6-1C4663F2C259}" type="datetime1">
              <a:rPr lang="en-US" smtClean="0"/>
              <a:pPr/>
              <a:t>29-Jul-16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C8683C3-918C-4A3C-AC87-655744D77B07}" type="datetime1">
              <a:rPr lang="en-US" smtClean="0"/>
              <a:pPr/>
              <a:t>29-Jul-16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fld id="{1BFA8A47-1312-493D-A48D-863812EA5384}" type="datetime1">
              <a:rPr lang="en-US" smtClean="0"/>
              <a:pPr/>
              <a:t>29-Jul-16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EC58DF6-32E9-430C-B633-D9B2E972F409}" type="datetime1">
              <a:rPr lang="en-US" smtClean="0"/>
              <a:pPr/>
              <a:t>29-Jul-16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FE88024-6D42-4DAC-B389-AE24618B57E0}" type="datetime1">
              <a:rPr lang="en-US" smtClean="0"/>
              <a:pPr/>
              <a:t>29-Jul-16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BC3663C-AE6C-4F02-94C6-6D51EC0349DF}" type="datetime1">
              <a:rPr lang="en-US" smtClean="0"/>
              <a:pPr/>
              <a:t>29-Jul-16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5414FBA-548B-4495-B539-E503BBB7E10B}" type="datetime1">
              <a:rPr lang="en-US" smtClean="0"/>
              <a:pPr/>
              <a:t>29-Jul-16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6324600"/>
            <a:ext cx="457200" cy="441325"/>
          </a:xfrm>
          <a:prstGeom prst="rect">
            <a:avLst/>
          </a:prstGeom>
        </p:spPr>
        <p:txBody>
          <a:bodyPr vert="horz" lIns="45720" rIns="45720" anchor="ctr">
            <a:normAutofit/>
          </a:bodyPr>
          <a:lstStyle>
            <a:lvl1pPr algn="ctr" eaLnBrk="1" latinLnBrk="0" hangingPunct="1">
              <a:defRPr kumimoji="0" sz="1600">
                <a:solidFill>
                  <a:schemeClr val="bg1"/>
                </a:solidFill>
                <a:latin typeface="Arial" pitchFamily="34" charset="0"/>
                <a:cs typeface="Arial" pitchFamily="34" charset="0"/>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rtl="0" eaLnBrk="1" latinLnBrk="0" hangingPunct="1">
        <a:spcBef>
          <a:spcPct val="0"/>
        </a:spcBef>
        <a:buNone/>
        <a:defRPr kumimoji="0" sz="4400" kern="1200">
          <a:solidFill>
            <a:schemeClr val="accent3">
              <a:shade val="75000"/>
            </a:schemeClr>
          </a:solidFill>
          <a:latin typeface="Lucida Calligraphy" pitchFamily="66" charset="0"/>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400" kern="1200">
          <a:solidFill>
            <a:schemeClr val="tx1"/>
          </a:solidFill>
          <a:latin typeface="Arial" pitchFamily="34" charset="0"/>
          <a:ea typeface="+mn-ea"/>
          <a:cs typeface="Arial" pitchFamily="34" charset="0"/>
        </a:defRPr>
      </a:lvl1pPr>
      <a:lvl2pPr marL="548640" indent="-274320" algn="l" rtl="0" eaLnBrk="1" latinLnBrk="0" hangingPunct="1">
        <a:spcBef>
          <a:spcPct val="20000"/>
        </a:spcBef>
        <a:buClr>
          <a:schemeClr val="accent2"/>
        </a:buClr>
        <a:buSzPct val="70000"/>
        <a:buFont typeface="Wingdings"/>
        <a:buChar char=""/>
        <a:defRPr kumimoji="0" sz="2400" kern="1200">
          <a:solidFill>
            <a:schemeClr val="tx2"/>
          </a:solidFill>
          <a:latin typeface="Arial" pitchFamily="34" charset="0"/>
          <a:ea typeface="+mn-ea"/>
          <a:cs typeface="Arial" pitchFamily="34" charset="0"/>
        </a:defRPr>
      </a:lvl2pPr>
      <a:lvl3pPr marL="822960" indent="-228600" algn="l" rtl="0" eaLnBrk="1" latinLnBrk="0" hangingPunct="1">
        <a:spcBef>
          <a:spcPct val="20000"/>
        </a:spcBef>
        <a:buClr>
          <a:schemeClr val="accent3"/>
        </a:buClr>
        <a:buSzPct val="75000"/>
        <a:buFont typeface="Wingdings 2"/>
        <a:buChar char=""/>
        <a:defRPr kumimoji="0" sz="2400" kern="1200">
          <a:solidFill>
            <a:schemeClr val="tx1"/>
          </a:solidFill>
          <a:latin typeface="Arial" pitchFamily="34" charset="0"/>
          <a:ea typeface="+mn-ea"/>
          <a:cs typeface="Arial" pitchFamily="34" charset="0"/>
        </a:defRPr>
      </a:lvl3pPr>
      <a:lvl4pPr marL="1097280" indent="-228600" algn="l" rtl="0" eaLnBrk="1" latinLnBrk="0" hangingPunct="1">
        <a:spcBef>
          <a:spcPct val="20000"/>
        </a:spcBef>
        <a:buClr>
          <a:schemeClr val="accent4"/>
        </a:buClr>
        <a:buSzPct val="70000"/>
        <a:buFont typeface="Wingdings"/>
        <a:buChar char=""/>
        <a:defRPr kumimoji="0" sz="2400" kern="1200">
          <a:solidFill>
            <a:schemeClr val="tx2"/>
          </a:solidFill>
          <a:latin typeface="Arial" pitchFamily="34" charset="0"/>
          <a:ea typeface="+mn-ea"/>
          <a:cs typeface="Arial" pitchFamily="34" charset="0"/>
        </a:defRPr>
      </a:lvl4pPr>
      <a:lvl5pPr marL="1371600" indent="-228600" algn="l" rtl="0" eaLnBrk="1" latinLnBrk="0" hangingPunct="1">
        <a:spcBef>
          <a:spcPct val="20000"/>
        </a:spcBef>
        <a:buClr>
          <a:schemeClr val="accent5"/>
        </a:buClr>
        <a:buFontTx/>
        <a:buChar char="•"/>
        <a:defRPr kumimoji="0" sz="2400" kern="1200">
          <a:solidFill>
            <a:schemeClr val="tx1"/>
          </a:solidFill>
          <a:latin typeface="Arial" pitchFamily="34" charset="0"/>
          <a:ea typeface="+mn-ea"/>
          <a:cs typeface="Arial"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14546" y="2786058"/>
            <a:ext cx="6400800" cy="1752600"/>
          </a:xfrm>
        </p:spPr>
        <p:txBody>
          <a:bodyPr>
            <a:normAutofit/>
          </a:bodyPr>
          <a:lstStyle/>
          <a:p>
            <a:pPr algn="r"/>
            <a:r>
              <a:rPr lang="en-US" sz="2000" dirty="0" smtClean="0">
                <a:solidFill>
                  <a:schemeClr val="accent3"/>
                </a:solidFill>
                <a:latin typeface="Arial" pitchFamily="34" charset="0"/>
                <a:cs typeface="Arial" pitchFamily="34" charset="0"/>
              </a:rPr>
              <a:t>- </a:t>
            </a:r>
            <a:r>
              <a:rPr lang="en-US" sz="2400" dirty="0" smtClean="0">
                <a:solidFill>
                  <a:schemeClr val="accent3"/>
                </a:solidFill>
                <a:latin typeface="Arial" pitchFamily="34" charset="0"/>
                <a:cs typeface="Arial" pitchFamily="34" charset="0"/>
              </a:rPr>
              <a:t>CA </a:t>
            </a:r>
            <a:r>
              <a:rPr lang="en-US" sz="2400" dirty="0" err="1" smtClean="0">
                <a:solidFill>
                  <a:schemeClr val="accent3"/>
                </a:solidFill>
                <a:latin typeface="Arial" pitchFamily="34" charset="0"/>
                <a:cs typeface="Arial" pitchFamily="34" charset="0"/>
              </a:rPr>
              <a:t>Chandrashekhar</a:t>
            </a:r>
            <a:r>
              <a:rPr lang="en-US" sz="2400" dirty="0" smtClean="0">
                <a:solidFill>
                  <a:schemeClr val="accent3"/>
                </a:solidFill>
                <a:latin typeface="Arial" pitchFamily="34" charset="0"/>
                <a:cs typeface="Arial" pitchFamily="34" charset="0"/>
              </a:rPr>
              <a:t> </a:t>
            </a:r>
            <a:r>
              <a:rPr lang="en-US" sz="2400" dirty="0" err="1" smtClean="0">
                <a:solidFill>
                  <a:schemeClr val="accent3"/>
                </a:solidFill>
                <a:latin typeface="Arial" pitchFamily="34" charset="0"/>
                <a:cs typeface="Arial" pitchFamily="34" charset="0"/>
              </a:rPr>
              <a:t>N.VazE</a:t>
            </a:r>
            <a:endParaRPr lang="en-US" sz="2400" dirty="0" smtClean="0">
              <a:solidFill>
                <a:schemeClr val="accent3"/>
              </a:solidFill>
              <a:latin typeface="Arial" pitchFamily="34" charset="0"/>
              <a:cs typeface="Arial" pitchFamily="34" charset="0"/>
            </a:endParaRPr>
          </a:p>
          <a:p>
            <a:pPr algn="r"/>
            <a:r>
              <a:rPr lang="en-US" dirty="0" smtClean="0">
                <a:solidFill>
                  <a:schemeClr val="accent3"/>
                </a:solidFill>
              </a:rPr>
              <a:t>03.08.2016</a:t>
            </a:r>
            <a:endParaRPr lang="en-IN" dirty="0">
              <a:solidFill>
                <a:schemeClr val="accent3"/>
              </a:solidFill>
              <a:latin typeface="Arial" pitchFamily="34" charset="0"/>
              <a:cs typeface="Arial" pitchFamily="34" charset="0"/>
            </a:endParaRPr>
          </a:p>
        </p:txBody>
      </p:sp>
      <p:sp>
        <p:nvSpPr>
          <p:cNvPr id="2" name="Title 1"/>
          <p:cNvSpPr>
            <a:spLocks noGrp="1"/>
          </p:cNvSpPr>
          <p:nvPr>
            <p:ph type="ctrTitle"/>
          </p:nvPr>
        </p:nvSpPr>
        <p:spPr>
          <a:xfrm>
            <a:off x="642910" y="1266820"/>
            <a:ext cx="7886728" cy="661982"/>
          </a:xfrm>
        </p:spPr>
        <p:style>
          <a:lnRef idx="3">
            <a:schemeClr val="lt1"/>
          </a:lnRef>
          <a:fillRef idx="1">
            <a:schemeClr val="accent3"/>
          </a:fillRef>
          <a:effectRef idx="1">
            <a:schemeClr val="accent3"/>
          </a:effectRef>
          <a:fontRef idx="minor">
            <a:schemeClr val="lt1"/>
          </a:fontRef>
        </p:style>
        <p:txBody>
          <a:bodyPr anchor="ctr" anchorCtr="0">
            <a:normAutofit fontScale="90000"/>
          </a:bodyPr>
          <a:lstStyle/>
          <a:p>
            <a:r>
              <a:rPr lang="en-US" sz="5400" dirty="0" smtClean="0">
                <a:solidFill>
                  <a:schemeClr val="bg1"/>
                </a:solidFill>
                <a:latin typeface="Monotype Corsiva" pitchFamily="66" charset="0"/>
                <a:cs typeface="MoolBoran" pitchFamily="34" charset="0"/>
              </a:rPr>
              <a:t>Ethics and You – Practical Issues</a:t>
            </a:r>
            <a:endParaRPr lang="en-IN" sz="5400" dirty="0">
              <a:solidFill>
                <a:schemeClr val="bg1"/>
              </a:solidFill>
              <a:latin typeface="Monotype Corsiva" pitchFamily="66" charset="0"/>
              <a:cs typeface="MoolBoran" pitchFamily="34" charset="0"/>
            </a:endParaRPr>
          </a:p>
        </p:txBody>
      </p:sp>
      <p:sp>
        <p:nvSpPr>
          <p:cNvPr id="54274" name="AutoShape 2" descr="Image result for logo bombay chartered accountants socie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4276" name="AutoShape 4" descr="Image result for logo bombay chartered accountants socie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1357290" y="324129"/>
            <a:ext cx="7500958" cy="461665"/>
          </a:xfrm>
          <a:prstGeom prst="rect">
            <a:avLst/>
          </a:prstGeom>
          <a:noFill/>
        </p:spPr>
        <p:txBody>
          <a:bodyPr wrap="square" rtlCol="0">
            <a:spAutoFit/>
          </a:bodyPr>
          <a:lstStyle/>
          <a:p>
            <a:r>
              <a:rPr lang="en-US" dirty="0" smtClean="0">
                <a:solidFill>
                  <a:schemeClr val="accent6">
                    <a:lumMod val="75000"/>
                  </a:schemeClr>
                </a:solidFill>
                <a:latin typeface="Lucida Calligraphy" pitchFamily="66" charset="0"/>
              </a:rPr>
              <a:t> </a:t>
            </a:r>
            <a:r>
              <a:rPr lang="en-US" sz="2400" dirty="0" smtClean="0">
                <a:solidFill>
                  <a:schemeClr val="accent3">
                    <a:lumMod val="75000"/>
                  </a:schemeClr>
                </a:solidFill>
                <a:latin typeface="Lucida Calligraphy" pitchFamily="66" charset="0"/>
              </a:rPr>
              <a:t>Bombay Chartered Accountants Society</a:t>
            </a:r>
            <a:endParaRPr lang="en-US" dirty="0">
              <a:solidFill>
                <a:schemeClr val="accent3">
                  <a:lumMod val="75000"/>
                </a:schemeClr>
              </a:solidFill>
              <a:latin typeface="Lucida Calligraphy" pitchFamily="66" charset="0"/>
            </a:endParaRPr>
          </a:p>
        </p:txBody>
      </p:sp>
      <p:pic>
        <p:nvPicPr>
          <p:cNvPr id="11" name="Picture 5" descr="C:\Users\achala\Desktop\logo.png"/>
          <p:cNvPicPr>
            <a:picLocks noChangeAspect="1" noChangeArrowheads="1"/>
          </p:cNvPicPr>
          <p:nvPr/>
        </p:nvPicPr>
        <p:blipFill>
          <a:blip r:embed="rId3"/>
          <a:srcRect/>
          <a:stretch>
            <a:fillRect/>
          </a:stretch>
        </p:blipFill>
        <p:spPr bwMode="auto">
          <a:xfrm>
            <a:off x="500034" y="285728"/>
            <a:ext cx="785818" cy="67151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4048"/>
            <a:ext cx="8534400" cy="758952"/>
          </a:xfrm>
        </p:spPr>
        <p:txBody>
          <a:bodyPr/>
          <a:lstStyle/>
          <a:p>
            <a:r>
              <a:rPr lang="en-IN" sz="3000" dirty="0" smtClean="0">
                <a:cs typeface="Arial" pitchFamily="34" charset="0"/>
              </a:rPr>
              <a:t>Two Schedules</a:t>
            </a:r>
            <a:endParaRPr lang="en-IN" sz="3000" dirty="0">
              <a:cs typeface="Arial" pitchFamily="34" charset="0"/>
            </a:endParaRPr>
          </a:p>
        </p:txBody>
      </p:sp>
      <p:sp>
        <p:nvSpPr>
          <p:cNvPr id="3" name="Content Placeholder 2"/>
          <p:cNvSpPr>
            <a:spLocks noGrp="1"/>
          </p:cNvSpPr>
          <p:nvPr>
            <p:ph sz="quarter" idx="1"/>
          </p:nvPr>
        </p:nvSpPr>
        <p:spPr>
          <a:xfrm>
            <a:off x="228600" y="3962399"/>
            <a:ext cx="8229600" cy="533401"/>
          </a:xfrm>
        </p:spPr>
        <p:txBody>
          <a:bodyPr>
            <a:normAutofit/>
          </a:bodyPr>
          <a:lstStyle/>
          <a:p>
            <a:pPr>
              <a:buNone/>
            </a:pPr>
            <a:r>
              <a:rPr lang="en-US" sz="2000" dirty="0" smtClean="0">
                <a:latin typeface="Arial" pitchFamily="34" charset="0"/>
                <a:cs typeface="Arial" pitchFamily="34" charset="0"/>
              </a:rPr>
              <a:t>	</a:t>
            </a:r>
            <a:r>
              <a:rPr lang="en-US" sz="2000" b="1" u="sng" dirty="0" smtClean="0">
                <a:latin typeface="Arial" pitchFamily="34" charset="0"/>
                <a:cs typeface="Arial" pitchFamily="34" charset="0"/>
              </a:rPr>
              <a:t>Second Schedule (Outsiders affected)</a:t>
            </a:r>
          </a:p>
          <a:p>
            <a:pPr>
              <a:buNone/>
            </a:pPr>
            <a:endParaRPr lang="en-IN"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685800" y="1849120"/>
          <a:ext cx="8229600" cy="1844040"/>
        </p:xfrm>
        <a:graphic>
          <a:graphicData uri="http://schemas.openxmlformats.org/drawingml/2006/table">
            <a:tbl>
              <a:tblPr firstRow="1" bandRow="1">
                <a:tableStyleId>{2D5ABB26-0587-4C30-8999-92F81FD0307C}</a:tableStyleId>
              </a:tblPr>
              <a:tblGrid>
                <a:gridCol w="726141"/>
                <a:gridCol w="5640153"/>
                <a:gridCol w="1863306"/>
              </a:tblGrid>
              <a:tr h="370840">
                <a:tc>
                  <a:txBody>
                    <a:bodyPr/>
                    <a:lstStyle/>
                    <a:p>
                      <a:r>
                        <a:rPr lang="en-US" sz="1600" b="1" dirty="0" smtClean="0">
                          <a:latin typeface="Arial" pitchFamily="34" charset="0"/>
                          <a:cs typeface="Arial" pitchFamily="34" charset="0"/>
                        </a:rPr>
                        <a:t>Part </a:t>
                      </a:r>
                      <a:endParaRPr lang="en-IN" sz="1600" b="1" dirty="0">
                        <a:latin typeface="Arial" pitchFamily="34" charset="0"/>
                        <a:cs typeface="Arial" pitchFamily="34" charset="0"/>
                      </a:endParaRPr>
                    </a:p>
                  </a:txBody>
                  <a:tcPr/>
                </a:tc>
                <a:tc>
                  <a:txBody>
                    <a:bodyPr/>
                    <a:lstStyle/>
                    <a:p>
                      <a:r>
                        <a:rPr lang="en-US" sz="1600" b="1" dirty="0" smtClean="0">
                          <a:latin typeface="Arial" pitchFamily="34" charset="0"/>
                          <a:cs typeface="Arial" pitchFamily="34" charset="0"/>
                        </a:rPr>
                        <a:t>Particulars</a:t>
                      </a:r>
                      <a:endParaRPr lang="en-IN" sz="1600" b="1" dirty="0">
                        <a:latin typeface="Arial" pitchFamily="34" charset="0"/>
                        <a:cs typeface="Arial" pitchFamily="34" charset="0"/>
                      </a:endParaRPr>
                    </a:p>
                  </a:txBody>
                  <a:tcPr/>
                </a:tc>
                <a:tc>
                  <a:txBody>
                    <a:bodyPr/>
                    <a:lstStyle/>
                    <a:p>
                      <a:r>
                        <a:rPr lang="en-US" sz="1600" b="1" dirty="0" smtClean="0">
                          <a:latin typeface="Arial" pitchFamily="34" charset="0"/>
                          <a:cs typeface="Arial" pitchFamily="34" charset="0"/>
                        </a:rPr>
                        <a:t>No. of Clauses</a:t>
                      </a:r>
                      <a:endParaRPr lang="en-IN" sz="1600" b="1" dirty="0">
                        <a:latin typeface="Arial" pitchFamily="34" charset="0"/>
                        <a:cs typeface="Arial" pitchFamily="34" charset="0"/>
                      </a:endParaRPr>
                    </a:p>
                  </a:txBody>
                  <a:tcPr/>
                </a:tc>
              </a:tr>
              <a:tr h="340360">
                <a:tc>
                  <a:txBody>
                    <a:bodyPr/>
                    <a:lstStyle/>
                    <a:p>
                      <a:r>
                        <a:rPr lang="en-US" sz="1600" dirty="0" smtClean="0">
                          <a:latin typeface="Arial" pitchFamily="34" charset="0"/>
                          <a:cs typeface="Arial" pitchFamily="34" charset="0"/>
                        </a:rPr>
                        <a:t>I</a:t>
                      </a:r>
                      <a:endParaRPr lang="en-IN" sz="16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latin typeface="Arial" pitchFamily="34" charset="0"/>
                          <a:cs typeface="Arial" pitchFamily="34" charset="0"/>
                        </a:rPr>
                        <a:t>Professional misconduct in relation to CAs in practice. </a:t>
                      </a:r>
                      <a:endParaRPr lang="en-IN"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12</a:t>
                      </a:r>
                      <a:endParaRPr lang="en-IN"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II</a:t>
                      </a:r>
                      <a:endParaRPr lang="en-IN" sz="1600" dirty="0">
                        <a:latin typeface="Arial" pitchFamily="34" charset="0"/>
                        <a:cs typeface="Arial" pitchFamily="34" charset="0"/>
                      </a:endParaRPr>
                    </a:p>
                  </a:txBody>
                  <a:tcPr/>
                </a:tc>
                <a:tc>
                  <a:txBody>
                    <a:bodyPr/>
                    <a:lstStyle/>
                    <a:p>
                      <a:r>
                        <a:rPr lang="en-US" sz="1600" kern="1200" dirty="0" smtClean="0">
                          <a:latin typeface="Arial" pitchFamily="34" charset="0"/>
                          <a:cs typeface="Arial" pitchFamily="34" charset="0"/>
                        </a:rPr>
                        <a:t>Misconduct in relation to members </a:t>
                      </a:r>
                      <a:endParaRPr lang="en-IN"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2</a:t>
                      </a:r>
                      <a:endParaRPr lang="en-IN" sz="1600" dirty="0">
                        <a:latin typeface="Arial" pitchFamily="34" charset="0"/>
                        <a:cs typeface="Arial" pitchFamily="34" charset="0"/>
                      </a:endParaRPr>
                    </a:p>
                  </a:txBody>
                  <a:tcPr/>
                </a:tc>
              </a:tr>
              <a:tr h="391160">
                <a:tc>
                  <a:txBody>
                    <a:bodyPr/>
                    <a:lstStyle/>
                    <a:p>
                      <a:r>
                        <a:rPr lang="en-US" sz="1600" dirty="0" smtClean="0">
                          <a:latin typeface="Arial" pitchFamily="34" charset="0"/>
                          <a:cs typeface="Arial" pitchFamily="34" charset="0"/>
                        </a:rPr>
                        <a:t>III</a:t>
                      </a:r>
                      <a:endParaRPr lang="en-IN" sz="1600" dirty="0">
                        <a:latin typeface="Arial" pitchFamily="34" charset="0"/>
                        <a:cs typeface="Arial" pitchFamily="34" charset="0"/>
                      </a:endParaRPr>
                    </a:p>
                  </a:txBody>
                  <a:tcPr/>
                </a:tc>
                <a:tc>
                  <a:txBody>
                    <a:bodyPr/>
                    <a:lstStyle/>
                    <a:p>
                      <a:r>
                        <a:rPr lang="en-US" sz="1600" kern="1200" dirty="0" smtClean="0">
                          <a:latin typeface="Arial" pitchFamily="34" charset="0"/>
                          <a:cs typeface="Arial" pitchFamily="34" charset="0"/>
                        </a:rPr>
                        <a:t>Misconduct in relation to members in general</a:t>
                      </a:r>
                      <a:endParaRPr lang="en-IN"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3</a:t>
                      </a:r>
                      <a:endParaRPr lang="en-IN"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IV</a:t>
                      </a:r>
                      <a:endParaRPr lang="en-IN" sz="1600" dirty="0">
                        <a:latin typeface="Arial" pitchFamily="34" charset="0"/>
                        <a:cs typeface="Arial" pitchFamily="34" charset="0"/>
                      </a:endParaRPr>
                    </a:p>
                  </a:txBody>
                  <a:tcPr/>
                </a:tc>
                <a:tc>
                  <a:txBody>
                    <a:bodyPr/>
                    <a:lstStyle/>
                    <a:p>
                      <a:r>
                        <a:rPr lang="en-US" sz="1600" kern="1200" dirty="0" smtClean="0">
                          <a:latin typeface="Arial" pitchFamily="34" charset="0"/>
                          <a:cs typeface="Arial" pitchFamily="34" charset="0"/>
                        </a:rPr>
                        <a:t>Other Misconduct’ in relation to all members generally</a:t>
                      </a:r>
                      <a:endParaRPr lang="en-IN"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2</a:t>
                      </a:r>
                      <a:endParaRPr lang="en-IN" sz="1600" dirty="0">
                        <a:latin typeface="Arial" pitchFamily="34" charset="0"/>
                        <a:cs typeface="Arial" pitchFamily="34" charset="0"/>
                      </a:endParaRPr>
                    </a:p>
                  </a:txBody>
                  <a:tcPr/>
                </a:tc>
              </a:tr>
            </a:tbl>
          </a:graphicData>
        </a:graphic>
      </p:graphicFrame>
      <p:graphicFrame>
        <p:nvGraphicFramePr>
          <p:cNvPr id="6" name="Table 5"/>
          <p:cNvGraphicFramePr>
            <a:graphicFrameLocks noGrp="1"/>
          </p:cNvGraphicFramePr>
          <p:nvPr/>
        </p:nvGraphicFramePr>
        <p:xfrm>
          <a:off x="609600" y="4495800"/>
          <a:ext cx="8305800" cy="1463040"/>
        </p:xfrm>
        <a:graphic>
          <a:graphicData uri="http://schemas.openxmlformats.org/drawingml/2006/table">
            <a:tbl>
              <a:tblPr firstRow="1" bandRow="1">
                <a:tableStyleId>{2D5ABB26-0587-4C30-8999-92F81FD0307C}</a:tableStyleId>
              </a:tblPr>
              <a:tblGrid>
                <a:gridCol w="977152"/>
                <a:gridCol w="5271248"/>
                <a:gridCol w="2057400"/>
              </a:tblGrid>
              <a:tr h="370840">
                <a:tc>
                  <a:txBody>
                    <a:bodyPr/>
                    <a:lstStyle/>
                    <a:p>
                      <a:pPr marL="0" algn="l" rtl="0" eaLnBrk="1" latinLnBrk="0" hangingPunct="1"/>
                      <a:r>
                        <a:rPr kumimoji="0" lang="en-US" sz="1800" b="1" kern="1200" dirty="0" smtClean="0">
                          <a:latin typeface="Arial" pitchFamily="34" charset="0"/>
                          <a:cs typeface="Arial" pitchFamily="34" charset="0"/>
                        </a:rPr>
                        <a:t>Part</a:t>
                      </a:r>
                      <a:endParaRPr kumimoji="0" lang="en-IN" sz="1800" b="1" kern="1200" dirty="0">
                        <a:solidFill>
                          <a:schemeClr val="bg1"/>
                        </a:solidFill>
                        <a:latin typeface="Arial" pitchFamily="34" charset="0"/>
                        <a:ea typeface="+mn-ea"/>
                        <a:cs typeface="Arial" pitchFamily="34" charset="0"/>
                      </a:endParaRPr>
                    </a:p>
                  </a:txBody>
                  <a:tcPr/>
                </a:tc>
                <a:tc>
                  <a:txBody>
                    <a:bodyPr/>
                    <a:lstStyle/>
                    <a:p>
                      <a:pPr marL="0" algn="l" rtl="0" eaLnBrk="1" latinLnBrk="0" hangingPunct="1"/>
                      <a:r>
                        <a:rPr kumimoji="0" lang="en-US" sz="1800" b="1" kern="1200" dirty="0" smtClean="0">
                          <a:latin typeface="Arial" pitchFamily="34" charset="0"/>
                          <a:cs typeface="Arial" pitchFamily="34" charset="0"/>
                        </a:rPr>
                        <a:t>Particulars</a:t>
                      </a:r>
                      <a:endParaRPr kumimoji="0" lang="en-IN" sz="1800" b="1" kern="1200" dirty="0">
                        <a:solidFill>
                          <a:schemeClr val="bg1"/>
                        </a:solidFill>
                        <a:latin typeface="Arial" pitchFamily="34" charset="0"/>
                        <a:ea typeface="+mn-ea"/>
                        <a:cs typeface="Arial" pitchFamily="34" charset="0"/>
                      </a:endParaRPr>
                    </a:p>
                  </a:txBody>
                  <a:tcPr/>
                </a:tc>
                <a:tc>
                  <a:txBody>
                    <a:bodyPr/>
                    <a:lstStyle/>
                    <a:p>
                      <a:pPr marL="0" algn="l" rtl="0" eaLnBrk="1" latinLnBrk="0" hangingPunct="1"/>
                      <a:r>
                        <a:rPr kumimoji="0" lang="en-US" sz="1800" b="1" kern="1200" dirty="0" smtClean="0">
                          <a:latin typeface="Arial" pitchFamily="34" charset="0"/>
                          <a:cs typeface="Arial" pitchFamily="34" charset="0"/>
                        </a:rPr>
                        <a:t>No. of  Clauses</a:t>
                      </a:r>
                      <a:endParaRPr kumimoji="0" lang="en-IN" sz="1800" b="1" kern="1200" dirty="0">
                        <a:solidFill>
                          <a:schemeClr val="bg1"/>
                        </a:solidFill>
                        <a:latin typeface="Arial" pitchFamily="34" charset="0"/>
                        <a:ea typeface="+mn-ea"/>
                        <a:cs typeface="Arial" pitchFamily="34" charset="0"/>
                      </a:endParaRPr>
                    </a:p>
                  </a:txBody>
                  <a:tcPr/>
                </a:tc>
              </a:tr>
              <a:tr h="340360">
                <a:tc>
                  <a:txBody>
                    <a:bodyPr/>
                    <a:lstStyle/>
                    <a:p>
                      <a:pPr marL="0" algn="l" rtl="0" eaLnBrk="1" latinLnBrk="0" hangingPunct="1"/>
                      <a:r>
                        <a:rPr kumimoji="0" lang="en-US" sz="1600" kern="1200" dirty="0" smtClean="0">
                          <a:latin typeface="Arial" pitchFamily="34" charset="0"/>
                          <a:cs typeface="Arial" pitchFamily="34" charset="0"/>
                        </a:rPr>
                        <a:t>I</a:t>
                      </a:r>
                      <a:endParaRPr kumimoji="0" lang="en-IN" sz="1600" b="0" kern="1200" dirty="0">
                        <a:solidFill>
                          <a:schemeClr val="tx1"/>
                        </a:solidFill>
                        <a:latin typeface="Arial" pitchFamily="34" charset="0"/>
                        <a:ea typeface="+mn-ea"/>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600" kern="1200" dirty="0" smtClean="0">
                          <a:latin typeface="Arial" pitchFamily="34" charset="0"/>
                          <a:cs typeface="Arial" pitchFamily="34" charset="0"/>
                        </a:rPr>
                        <a:t>CAs in practice</a:t>
                      </a:r>
                      <a:endParaRPr kumimoji="0" lang="en-IN" sz="1600" b="0" kern="1200" dirty="0" smtClean="0">
                        <a:solidFill>
                          <a:schemeClr val="tx1"/>
                        </a:solidFill>
                        <a:latin typeface="Arial" pitchFamily="34" charset="0"/>
                        <a:ea typeface="+mn-ea"/>
                        <a:cs typeface="Arial" pitchFamily="34" charset="0"/>
                      </a:endParaRPr>
                    </a:p>
                  </a:txBody>
                  <a:tcPr/>
                </a:tc>
                <a:tc>
                  <a:txBody>
                    <a:bodyPr/>
                    <a:lstStyle/>
                    <a:p>
                      <a:pPr marL="0" algn="ctr" rtl="0" eaLnBrk="1" latinLnBrk="0" hangingPunct="1"/>
                      <a:r>
                        <a:rPr kumimoji="0" lang="en-US" sz="1600" kern="1200" dirty="0" smtClean="0">
                          <a:latin typeface="Arial" pitchFamily="34" charset="0"/>
                          <a:cs typeface="Arial" pitchFamily="34" charset="0"/>
                        </a:rPr>
                        <a:t>10</a:t>
                      </a:r>
                      <a:endParaRPr kumimoji="0" lang="en-IN" sz="1600" b="0" kern="1200" dirty="0">
                        <a:solidFill>
                          <a:schemeClr val="tx1"/>
                        </a:solidFill>
                        <a:latin typeface="Arial" pitchFamily="34" charset="0"/>
                        <a:ea typeface="+mn-ea"/>
                        <a:cs typeface="Arial" pitchFamily="34" charset="0"/>
                      </a:endParaRPr>
                    </a:p>
                  </a:txBody>
                  <a:tcPr/>
                </a:tc>
              </a:tr>
              <a:tr h="381000">
                <a:tc>
                  <a:txBody>
                    <a:bodyPr/>
                    <a:lstStyle/>
                    <a:p>
                      <a:pPr marL="0" algn="l" rtl="0" eaLnBrk="1" latinLnBrk="0" hangingPunct="1"/>
                      <a:r>
                        <a:rPr kumimoji="0" lang="en-US" sz="1600" kern="1200" dirty="0" smtClean="0">
                          <a:latin typeface="Arial" pitchFamily="34" charset="0"/>
                          <a:cs typeface="Arial" pitchFamily="34" charset="0"/>
                        </a:rPr>
                        <a:t>II</a:t>
                      </a:r>
                      <a:endParaRPr kumimoji="0" lang="en-IN" sz="1600" b="0" kern="1200" dirty="0">
                        <a:solidFill>
                          <a:schemeClr val="tx1"/>
                        </a:solidFill>
                        <a:latin typeface="Arial" pitchFamily="34" charset="0"/>
                        <a:ea typeface="+mn-ea"/>
                        <a:cs typeface="Arial" pitchFamily="34" charset="0"/>
                      </a:endParaRPr>
                    </a:p>
                  </a:txBody>
                  <a:tcPr/>
                </a:tc>
                <a:tc>
                  <a:txBody>
                    <a:bodyPr/>
                    <a:lstStyle/>
                    <a:p>
                      <a:pPr marL="0" algn="l" rtl="0" eaLnBrk="1" latinLnBrk="0" hangingPunct="1"/>
                      <a:r>
                        <a:rPr kumimoji="0" lang="en-US" sz="1600" kern="1200" dirty="0" smtClean="0">
                          <a:latin typeface="Arial" pitchFamily="34" charset="0"/>
                          <a:cs typeface="Arial" pitchFamily="34" charset="0"/>
                        </a:rPr>
                        <a:t>Clauses relating to members generally</a:t>
                      </a:r>
                      <a:endParaRPr kumimoji="0" lang="en-IN" sz="1600" b="0" kern="1200" dirty="0">
                        <a:solidFill>
                          <a:schemeClr val="tx1"/>
                        </a:solidFill>
                        <a:latin typeface="Arial" pitchFamily="34" charset="0"/>
                        <a:ea typeface="+mn-ea"/>
                        <a:cs typeface="Arial" pitchFamily="34" charset="0"/>
                      </a:endParaRPr>
                    </a:p>
                  </a:txBody>
                  <a:tcPr/>
                </a:tc>
                <a:tc>
                  <a:txBody>
                    <a:bodyPr/>
                    <a:lstStyle/>
                    <a:p>
                      <a:pPr marL="0" algn="ctr" rtl="0" eaLnBrk="1" latinLnBrk="0" hangingPunct="1"/>
                      <a:r>
                        <a:rPr kumimoji="0" lang="en-US" sz="1600" kern="1200" dirty="0" smtClean="0">
                          <a:latin typeface="Arial" pitchFamily="34" charset="0"/>
                          <a:cs typeface="Arial" pitchFamily="34" charset="0"/>
                        </a:rPr>
                        <a:t>4</a:t>
                      </a:r>
                      <a:endParaRPr kumimoji="0" lang="en-IN" sz="1600" b="0" kern="1200" dirty="0">
                        <a:solidFill>
                          <a:schemeClr val="tx1"/>
                        </a:solidFill>
                        <a:latin typeface="Arial" pitchFamily="34" charset="0"/>
                        <a:ea typeface="+mn-ea"/>
                        <a:cs typeface="Arial" pitchFamily="34" charset="0"/>
                      </a:endParaRPr>
                    </a:p>
                  </a:txBody>
                  <a:tcPr/>
                </a:tc>
              </a:tr>
              <a:tr h="370840">
                <a:tc>
                  <a:txBody>
                    <a:bodyPr/>
                    <a:lstStyle/>
                    <a:p>
                      <a:pPr marL="0" algn="l" rtl="0" eaLnBrk="1" latinLnBrk="0" hangingPunct="1"/>
                      <a:r>
                        <a:rPr kumimoji="0" lang="en-US" sz="1600" kern="1200" dirty="0" smtClean="0">
                          <a:latin typeface="Arial" pitchFamily="34" charset="0"/>
                          <a:cs typeface="Arial" pitchFamily="34" charset="0"/>
                        </a:rPr>
                        <a:t>III</a:t>
                      </a:r>
                      <a:endParaRPr kumimoji="0" lang="en-IN" sz="1600" b="0" kern="1200" dirty="0">
                        <a:solidFill>
                          <a:schemeClr val="tx1"/>
                        </a:solidFill>
                        <a:latin typeface="Arial" pitchFamily="34" charset="0"/>
                        <a:ea typeface="+mn-ea"/>
                        <a:cs typeface="Arial" pitchFamily="34" charset="0"/>
                      </a:endParaRPr>
                    </a:p>
                  </a:txBody>
                  <a:tcPr/>
                </a:tc>
                <a:tc>
                  <a:txBody>
                    <a:bodyPr/>
                    <a:lstStyle/>
                    <a:p>
                      <a:pPr marL="0" algn="l" rtl="0" eaLnBrk="1" latinLnBrk="0" hangingPunct="1"/>
                      <a:r>
                        <a:rPr kumimoji="0" lang="en-US" sz="1600" kern="1200" dirty="0" smtClean="0">
                          <a:latin typeface="Arial" pitchFamily="34" charset="0"/>
                          <a:cs typeface="Arial" pitchFamily="34" charset="0"/>
                        </a:rPr>
                        <a:t>Residuary cases of ‘Other Misconduct</a:t>
                      </a:r>
                      <a:endParaRPr kumimoji="0" lang="en-IN" sz="1600" b="0" kern="1200" dirty="0">
                        <a:solidFill>
                          <a:schemeClr val="tx1"/>
                        </a:solidFill>
                        <a:latin typeface="Arial" pitchFamily="34" charset="0"/>
                        <a:ea typeface="+mn-ea"/>
                        <a:cs typeface="Arial" pitchFamily="34" charset="0"/>
                      </a:endParaRPr>
                    </a:p>
                  </a:txBody>
                  <a:tcPr/>
                </a:tc>
                <a:tc>
                  <a:txBody>
                    <a:bodyPr/>
                    <a:lstStyle/>
                    <a:p>
                      <a:pPr marL="0" algn="ctr" rtl="0" eaLnBrk="1" latinLnBrk="0" hangingPunct="1"/>
                      <a:r>
                        <a:rPr kumimoji="0" lang="en-US" sz="1600" kern="1200" dirty="0" smtClean="0">
                          <a:latin typeface="Arial" pitchFamily="34" charset="0"/>
                          <a:cs typeface="Arial" pitchFamily="34" charset="0"/>
                        </a:rPr>
                        <a:t>1</a:t>
                      </a:r>
                      <a:endParaRPr kumimoji="0" lang="en-IN" sz="1600" b="0" kern="1200" dirty="0">
                        <a:solidFill>
                          <a:schemeClr val="tx1"/>
                        </a:solidFill>
                        <a:latin typeface="Arial" pitchFamily="34" charset="0"/>
                        <a:ea typeface="+mn-ea"/>
                        <a:cs typeface="Arial" pitchFamily="34" charset="0"/>
                      </a:endParaRPr>
                    </a:p>
                  </a:txBody>
                  <a:tcPr/>
                </a:tc>
              </a:tr>
            </a:tbl>
          </a:graphicData>
        </a:graphic>
      </p:graphicFrame>
      <p:sp>
        <p:nvSpPr>
          <p:cNvPr id="7" name="Content Placeholder 2"/>
          <p:cNvSpPr txBox="1">
            <a:spLocks/>
          </p:cNvSpPr>
          <p:nvPr/>
        </p:nvSpPr>
        <p:spPr>
          <a:xfrm>
            <a:off x="381000" y="1447799"/>
            <a:ext cx="8229600" cy="533401"/>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US" sz="20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rPr>
              <a:t>First</a:t>
            </a:r>
            <a:r>
              <a:rPr kumimoji="0" lang="en-US" sz="2000" b="1" i="0" u="sng" strike="noStrike" kern="1200" cap="none" spc="0" normalizeH="0" noProof="0" dirty="0" smtClean="0">
                <a:ln>
                  <a:noFill/>
                </a:ln>
                <a:solidFill>
                  <a:schemeClr val="tx1"/>
                </a:solidFill>
                <a:effectLst/>
                <a:uLnTx/>
                <a:uFillTx/>
                <a:latin typeface="Arial" pitchFamily="34" charset="0"/>
                <a:ea typeface="+mn-ea"/>
                <a:cs typeface="Arial" pitchFamily="34" charset="0"/>
              </a:rPr>
              <a:t> Schedule (internal to the profession)</a:t>
            </a:r>
            <a:endParaRPr kumimoji="0" lang="en-US" sz="20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n-IN" sz="2000" b="0" i="0" u="sng"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36448"/>
            <a:ext cx="8534400" cy="758952"/>
          </a:xfrm>
        </p:spPr>
        <p:txBody>
          <a:bodyPr>
            <a:noAutofit/>
          </a:bodyPr>
          <a:lstStyle/>
          <a:p>
            <a:pPr algn="l"/>
            <a:r>
              <a:rPr lang="en-US" sz="3400" dirty="0" smtClean="0">
                <a:cs typeface="Arial" pitchFamily="34" charset="0"/>
              </a:rPr>
              <a:t>Chapter V – Provisions relating to Misconduct</a:t>
            </a:r>
            <a:endParaRPr lang="en-IN" sz="3400" dirty="0">
              <a:cs typeface="Arial" pitchFamily="34" charset="0"/>
            </a:endParaRPr>
          </a:p>
        </p:txBody>
      </p:sp>
      <p:graphicFrame>
        <p:nvGraphicFramePr>
          <p:cNvPr id="4" name="Content Placeholder 3"/>
          <p:cNvGraphicFramePr>
            <a:graphicFrameLocks noGrp="1"/>
          </p:cNvGraphicFramePr>
          <p:nvPr>
            <p:ph sz="quarter" idx="1"/>
          </p:nvPr>
        </p:nvGraphicFramePr>
        <p:xfrm>
          <a:off x="381000" y="1610360"/>
          <a:ext cx="8153400" cy="4257040"/>
        </p:xfrm>
        <a:graphic>
          <a:graphicData uri="http://schemas.openxmlformats.org/drawingml/2006/table">
            <a:tbl>
              <a:tblPr firstRow="1" bandRow="1">
                <a:tableStyleId>{F5AB1C69-6EDB-4FF4-983F-18BD219EF322}</a:tableStyleId>
              </a:tblPr>
              <a:tblGrid>
                <a:gridCol w="1371600"/>
                <a:gridCol w="6781800"/>
              </a:tblGrid>
              <a:tr h="584200">
                <a:tc>
                  <a:txBody>
                    <a:bodyPr/>
                    <a:lstStyle/>
                    <a:p>
                      <a:r>
                        <a:rPr lang="en-US" sz="1800" dirty="0" smtClean="0">
                          <a:latin typeface="Arial" pitchFamily="34" charset="0"/>
                          <a:cs typeface="Arial" pitchFamily="34" charset="0"/>
                        </a:rPr>
                        <a:t>Section No</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Scope</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21</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Disciplinary Directorate (‘DD’)</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21A</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Board of Discipline  (‘BOD’) – First Schedule offences</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21B</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Disciplinary  Committee  (‘DC’) – Second Schedule offences</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21C</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Authority of BOD, DC and Director Discipline</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22A</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Appellate Authority (‘AA’)  - to deal  with offences under both the Schedules </a:t>
                      </a:r>
                      <a:endParaRPr lang="en-IN" sz="1800" dirty="0">
                        <a:latin typeface="Arial" pitchFamily="34" charset="0"/>
                        <a:cs typeface="Arial" pitchFamily="34" charset="0"/>
                      </a:endParaRPr>
                    </a:p>
                  </a:txBody>
                  <a:tcPr/>
                </a:tc>
              </a:tr>
              <a:tr h="584200">
                <a:tc>
                  <a:txBody>
                    <a:bodyPr/>
                    <a:lstStyle/>
                    <a:p>
                      <a:r>
                        <a:rPr lang="en-US" sz="1800" dirty="0" smtClean="0">
                          <a:latin typeface="Arial" pitchFamily="34" charset="0"/>
                          <a:cs typeface="Arial" pitchFamily="34" charset="0"/>
                        </a:rPr>
                        <a:t>22</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Professional and other misconduct.</a:t>
                      </a:r>
                    </a:p>
                    <a:p>
                      <a:r>
                        <a:rPr lang="en-US" sz="1800" dirty="0" smtClean="0">
                          <a:latin typeface="Arial" pitchFamily="34" charset="0"/>
                          <a:cs typeface="Arial" pitchFamily="34" charset="0"/>
                        </a:rPr>
                        <a:t>Since it covers ‘other misconduct’ also, the scope is very wide</a:t>
                      </a:r>
                      <a:endParaRPr lang="en-IN" sz="1800"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lstStyle/>
          <a:p>
            <a:r>
              <a:rPr lang="en-US" sz="3450" dirty="0" smtClean="0">
                <a:cs typeface="Arial" pitchFamily="34" charset="0"/>
              </a:rPr>
              <a:t>Important Pronouncements of ICAI</a:t>
            </a:r>
            <a:endParaRPr lang="en-IN" sz="3450" dirty="0">
              <a:cs typeface="Arial" pitchFamily="34" charset="0"/>
            </a:endParaRPr>
          </a:p>
        </p:txBody>
      </p:sp>
      <p:sp>
        <p:nvSpPr>
          <p:cNvPr id="3" name="Content Placeholder 2"/>
          <p:cNvSpPr>
            <a:spLocks noGrp="1"/>
          </p:cNvSpPr>
          <p:nvPr>
            <p:ph sz="quarter" idx="1"/>
          </p:nvPr>
        </p:nvSpPr>
        <p:spPr/>
        <p:txBody>
          <a:bodyPr>
            <a:noAutofit/>
          </a:bodyPr>
          <a:lstStyle/>
          <a:p>
            <a:r>
              <a:rPr lang="en-US" dirty="0" smtClean="0">
                <a:latin typeface="Arial" pitchFamily="34" charset="0"/>
                <a:cs typeface="Arial" pitchFamily="34" charset="0"/>
              </a:rPr>
              <a:t>Guidelines for advertisement for members in practice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List of occupations which require general or specific permission (Appendix 9 of CA Regulations, 1988)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Council General Guidelines, 2008</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Recommended self regulatory measures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Guidelines for conversion of CA firms in to LLPs</a:t>
            </a:r>
          </a:p>
          <a:p>
            <a:pPr>
              <a:buNone/>
            </a:pPr>
            <a:r>
              <a:rPr lang="en-US" dirty="0" smtClean="0">
                <a:latin typeface="Arial" pitchFamily="34" charset="0"/>
                <a:cs typeface="Arial" pitchFamily="34" charset="0"/>
              </a:rPr>
              <a:t> </a:t>
            </a:r>
            <a:endParaRPr lang="en-IN"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noAutofit/>
          </a:bodyPr>
          <a:lstStyle/>
          <a:p>
            <a:pPr lvl="0"/>
            <a:r>
              <a:rPr lang="en-US" sz="2400" b="1" u="sng" dirty="0" smtClean="0"/>
              <a:t/>
            </a:r>
            <a:br>
              <a:rPr lang="en-US" sz="2400" b="1" u="sng" dirty="0" smtClean="0"/>
            </a:br>
            <a:r>
              <a:rPr lang="en-US" sz="2800" b="1" dirty="0" smtClean="0"/>
              <a:t>Authority attached to the various documents issued by the Institute </a:t>
            </a:r>
            <a:r>
              <a:rPr lang="en-US" sz="2400" dirty="0" smtClean="0"/>
              <a:t>:</a:t>
            </a:r>
            <a:endParaRPr lang="en-US" sz="2400" dirty="0"/>
          </a:p>
        </p:txBody>
      </p:sp>
      <p:sp>
        <p:nvSpPr>
          <p:cNvPr id="3" name="Content Placeholder 2"/>
          <p:cNvSpPr>
            <a:spLocks noGrp="1"/>
          </p:cNvSpPr>
          <p:nvPr>
            <p:ph sz="quarter" idx="1"/>
          </p:nvPr>
        </p:nvSpPr>
        <p:spPr>
          <a:xfrm>
            <a:off x="301752" y="1447800"/>
            <a:ext cx="8503920" cy="4572000"/>
          </a:xfrm>
        </p:spPr>
        <p:txBody>
          <a:bodyPr>
            <a:noAutofit/>
          </a:bodyPr>
          <a:lstStyle/>
          <a:p>
            <a:r>
              <a:rPr lang="en-US" sz="2000" b="1" dirty="0" smtClean="0"/>
              <a:t>Statements</a:t>
            </a:r>
            <a:r>
              <a:rPr lang="en-US" sz="2000" dirty="0" smtClean="0"/>
              <a:t> –The deviation from the statement should be adequately disclosed.</a:t>
            </a:r>
          </a:p>
          <a:p>
            <a:endParaRPr lang="en-US" sz="2000" dirty="0" smtClean="0"/>
          </a:p>
          <a:p>
            <a:r>
              <a:rPr lang="en-US" sz="2000" b="1" dirty="0" smtClean="0"/>
              <a:t>Accounting Standards and Auditing and Assurance Standards (AAS</a:t>
            </a:r>
            <a:r>
              <a:rPr lang="en-US" sz="2000" dirty="0" smtClean="0"/>
              <a:t>) which are now known as </a:t>
            </a:r>
            <a:r>
              <a:rPr lang="en-US" sz="2000" b="1" dirty="0" smtClean="0"/>
              <a:t>Standards on Auditing</a:t>
            </a:r>
            <a:r>
              <a:rPr lang="en-US" sz="2000" dirty="0" smtClean="0"/>
              <a:t> </a:t>
            </a:r>
            <a:r>
              <a:rPr lang="en-US" sz="2000" b="1" dirty="0" smtClean="0"/>
              <a:t>(‘SA’)</a:t>
            </a:r>
            <a:r>
              <a:rPr lang="en-US" sz="2000" dirty="0" smtClean="0"/>
              <a:t>. These become mandatory from the dates notified by the Institute from time to time. Till then, the `statements’ remain in force. Once an AS/SA becomes mandatory, the concerned statement or its relevant part stands withdrawn.  </a:t>
            </a:r>
          </a:p>
          <a:p>
            <a:pPr>
              <a:buNone/>
            </a:pPr>
            <a:endParaRPr lang="en-US" sz="2000" dirty="0" smtClean="0"/>
          </a:p>
          <a:p>
            <a:r>
              <a:rPr lang="en-US" sz="2000" b="1" dirty="0" smtClean="0"/>
              <a:t>Guidance Notes</a:t>
            </a:r>
            <a:r>
              <a:rPr lang="en-US" sz="2000" dirty="0" smtClean="0"/>
              <a:t> - These are recommendatory in nature. A member should ordinarily follow them except where he is satisfied that in the circumstances of the case, it may not be necessary to do so. He may also consider a suitable disclosure in this regard.</a:t>
            </a:r>
          </a:p>
          <a:p>
            <a:endParaRPr lang="en-US" sz="20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87552"/>
          </a:xfrm>
        </p:spPr>
        <p:txBody>
          <a:bodyPr/>
          <a:lstStyle/>
          <a:p>
            <a:pPr algn="l"/>
            <a:r>
              <a:rPr lang="en-US" sz="3300" dirty="0" smtClean="0">
                <a:cs typeface="Arial" pitchFamily="34" charset="0"/>
              </a:rPr>
              <a:t>Disciplinary Mechanism-Authorities</a:t>
            </a:r>
            <a:endParaRPr lang="en-IN" sz="3300" dirty="0">
              <a:cs typeface="Arial" pitchFamily="34" charset="0"/>
            </a:endParaRPr>
          </a:p>
        </p:txBody>
      </p:sp>
      <p:sp>
        <p:nvSpPr>
          <p:cNvPr id="3" name="Content Placeholder 2"/>
          <p:cNvSpPr>
            <a:spLocks noGrp="1"/>
          </p:cNvSpPr>
          <p:nvPr>
            <p:ph sz="quarter" idx="1"/>
          </p:nvPr>
        </p:nvSpPr>
        <p:spPr>
          <a:xfrm>
            <a:off x="301752" y="1524000"/>
            <a:ext cx="8503920" cy="4572000"/>
          </a:xfrm>
        </p:spPr>
        <p:txBody>
          <a:bodyPr>
            <a:normAutofit fontScale="92500" lnSpcReduction="20000"/>
          </a:bodyPr>
          <a:lstStyle/>
          <a:p>
            <a:pPr>
              <a:buNone/>
            </a:pPr>
            <a:r>
              <a:rPr lang="en-US" u="sng" dirty="0" smtClean="0"/>
              <a:t>Constitution of BOD</a:t>
            </a:r>
          </a:p>
          <a:p>
            <a:pPr marL="731520" lvl="1" indent="-457200">
              <a:buFont typeface="Arial" pitchFamily="34" charset="0"/>
              <a:buChar char="•"/>
            </a:pPr>
            <a:r>
              <a:rPr lang="en-US" sz="2200" dirty="0" smtClean="0">
                <a:solidFill>
                  <a:schemeClr val="tx1"/>
                </a:solidFill>
              </a:rPr>
              <a:t>An eminent person in the field of law to preside</a:t>
            </a:r>
          </a:p>
          <a:p>
            <a:pPr marL="731520" lvl="1" indent="-457200">
              <a:buFont typeface="Arial" pitchFamily="34" charset="0"/>
              <a:buChar char="•"/>
            </a:pPr>
            <a:r>
              <a:rPr lang="en-US" sz="2200" dirty="0" smtClean="0">
                <a:solidFill>
                  <a:schemeClr val="tx1"/>
                </a:solidFill>
              </a:rPr>
              <a:t>One member of the Council</a:t>
            </a:r>
          </a:p>
          <a:p>
            <a:pPr marL="731520" lvl="1" indent="-457200">
              <a:buFont typeface="Arial" pitchFamily="34" charset="0"/>
              <a:buChar char="•"/>
            </a:pPr>
            <a:r>
              <a:rPr lang="en-US" sz="2200" dirty="0" smtClean="0">
                <a:solidFill>
                  <a:schemeClr val="tx1"/>
                </a:solidFill>
              </a:rPr>
              <a:t>One nominee of the Central Government</a:t>
            </a:r>
          </a:p>
          <a:p>
            <a:pPr marL="731520" lvl="1" indent="-457200">
              <a:buFont typeface="Arial" pitchFamily="34" charset="0"/>
              <a:buChar char="•"/>
            </a:pPr>
            <a:endParaRPr lang="en-US" sz="2000" dirty="0" smtClean="0">
              <a:solidFill>
                <a:schemeClr val="tx1"/>
              </a:solidFill>
            </a:endParaRPr>
          </a:p>
          <a:p>
            <a:pPr marL="457200" indent="-457200">
              <a:buNone/>
            </a:pPr>
            <a:r>
              <a:rPr lang="en-US" u="sng" dirty="0" smtClean="0"/>
              <a:t>Constitution of DC </a:t>
            </a:r>
          </a:p>
          <a:p>
            <a:pPr marL="731520" lvl="1" indent="-457200">
              <a:buFont typeface="Arial" pitchFamily="34" charset="0"/>
              <a:buChar char="•"/>
            </a:pPr>
            <a:r>
              <a:rPr lang="en-US" sz="2200" dirty="0" smtClean="0">
                <a:solidFill>
                  <a:schemeClr val="tx1"/>
                </a:solidFill>
              </a:rPr>
              <a:t>President or Vice – President </a:t>
            </a:r>
          </a:p>
          <a:p>
            <a:pPr marL="731520" lvl="1" indent="-457200">
              <a:buFont typeface="Arial" pitchFamily="34" charset="0"/>
              <a:buChar char="•"/>
            </a:pPr>
            <a:r>
              <a:rPr lang="en-US" sz="2200" dirty="0" smtClean="0">
                <a:solidFill>
                  <a:schemeClr val="tx1"/>
                </a:solidFill>
              </a:rPr>
              <a:t>2 members of Council</a:t>
            </a:r>
          </a:p>
          <a:p>
            <a:pPr marL="731520" lvl="1" indent="-457200">
              <a:buFont typeface="Arial" pitchFamily="34" charset="0"/>
              <a:buChar char="•"/>
            </a:pPr>
            <a:r>
              <a:rPr lang="en-US" sz="2200" dirty="0" smtClean="0">
                <a:solidFill>
                  <a:schemeClr val="tx1"/>
                </a:solidFill>
              </a:rPr>
              <a:t>2 nominees of the Central Government</a:t>
            </a:r>
          </a:p>
          <a:p>
            <a:pPr marL="731520" lvl="1" indent="-457200">
              <a:buFont typeface="Arial" pitchFamily="34" charset="0"/>
              <a:buChar char="•"/>
            </a:pPr>
            <a:endParaRPr lang="en-US" sz="2000" dirty="0" smtClean="0">
              <a:solidFill>
                <a:schemeClr val="tx1"/>
              </a:solidFill>
            </a:endParaRPr>
          </a:p>
          <a:p>
            <a:pPr marL="457200" indent="-457200">
              <a:buNone/>
            </a:pPr>
            <a:r>
              <a:rPr lang="en-US" u="sng" dirty="0" smtClean="0"/>
              <a:t>Constitution of Appellate Authority</a:t>
            </a:r>
          </a:p>
          <a:p>
            <a:pPr marL="731520" lvl="1" indent="-457200">
              <a:buFont typeface="Arial" pitchFamily="34" charset="0"/>
              <a:buChar char="•"/>
            </a:pPr>
            <a:r>
              <a:rPr lang="en-US" sz="2200" dirty="0" smtClean="0">
                <a:solidFill>
                  <a:schemeClr val="tx1"/>
                </a:solidFill>
              </a:rPr>
              <a:t>Chairperson – Judge of High Court</a:t>
            </a:r>
          </a:p>
          <a:p>
            <a:pPr marL="731520" lvl="1" indent="-457200">
              <a:buFont typeface="Arial" pitchFamily="34" charset="0"/>
              <a:buChar char="•"/>
            </a:pPr>
            <a:r>
              <a:rPr lang="en-US" sz="2200" dirty="0" smtClean="0">
                <a:solidFill>
                  <a:schemeClr val="tx1"/>
                </a:solidFill>
              </a:rPr>
              <a:t>2 ex-members of Council</a:t>
            </a:r>
          </a:p>
          <a:p>
            <a:pPr marL="731520" lvl="1" indent="-457200">
              <a:buFont typeface="Arial" pitchFamily="34" charset="0"/>
              <a:buChar char="•"/>
            </a:pPr>
            <a:r>
              <a:rPr lang="en-US" sz="2200" dirty="0" smtClean="0">
                <a:solidFill>
                  <a:schemeClr val="tx1"/>
                </a:solidFill>
              </a:rPr>
              <a:t>2 nominees of Central Government</a:t>
            </a:r>
          </a:p>
          <a:p>
            <a:endParaRPr lang="en-US" sz="2000" dirty="0" smtClean="0">
              <a:solidFill>
                <a:schemeClr val="tx1"/>
              </a:solidFill>
              <a:latin typeface="Arial" pitchFamily="34" charset="0"/>
              <a:cs typeface="Arial" pitchFamily="34" charset="0"/>
            </a:endParaRPr>
          </a:p>
          <a:p>
            <a:pPr marL="731520" lvl="1" indent="-457200">
              <a:buFont typeface="+mj-lt"/>
              <a:buAutoNum type="alphaLcPeriod"/>
            </a:pPr>
            <a:endParaRPr lang="en-IN" sz="2000" dirty="0">
              <a:solidFill>
                <a:schemeClr val="tx1"/>
              </a:solidFill>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758952"/>
          </a:xfrm>
        </p:spPr>
        <p:txBody>
          <a:bodyPr/>
          <a:lstStyle/>
          <a:p>
            <a:r>
              <a:rPr lang="en-US" sz="3300" dirty="0" smtClean="0">
                <a:cs typeface="Arial" pitchFamily="34" charset="0"/>
              </a:rPr>
              <a:t>Important principles</a:t>
            </a:r>
            <a:endParaRPr lang="en-IN" sz="3300" dirty="0">
              <a:cs typeface="Arial" pitchFamily="34" charset="0"/>
            </a:endParaRPr>
          </a:p>
        </p:txBody>
      </p:sp>
      <p:sp>
        <p:nvSpPr>
          <p:cNvPr id="3" name="Content Placeholder 2"/>
          <p:cNvSpPr>
            <a:spLocks noGrp="1"/>
          </p:cNvSpPr>
          <p:nvPr>
            <p:ph sz="quarter" idx="1"/>
          </p:nvPr>
        </p:nvSpPr>
        <p:spPr/>
        <p:txBody>
          <a:bodyPr>
            <a:normAutofit/>
          </a:bodyPr>
          <a:lstStyle/>
          <a:p>
            <a:r>
              <a:rPr lang="en-US" sz="2000" dirty="0" smtClean="0"/>
              <a:t>Misconduct proceedings  - initiated on receiving a Complaint or information from any source. There can be </a:t>
            </a:r>
            <a:r>
              <a:rPr lang="en-US" sz="2000" i="1" dirty="0" err="1" smtClean="0"/>
              <a:t>suo</a:t>
            </a:r>
            <a:r>
              <a:rPr lang="en-US" sz="2000" i="1" dirty="0" smtClean="0"/>
              <a:t> </a:t>
            </a:r>
            <a:r>
              <a:rPr lang="en-US" sz="2000" i="1" dirty="0" err="1" smtClean="0"/>
              <a:t>moto</a:t>
            </a:r>
            <a:r>
              <a:rPr lang="en-US" sz="2000" i="1" dirty="0" smtClean="0"/>
              <a:t> </a:t>
            </a:r>
            <a:r>
              <a:rPr lang="en-US" sz="2000" dirty="0" smtClean="0"/>
              <a:t>action by the Council.</a:t>
            </a:r>
          </a:p>
          <a:p>
            <a:pPr>
              <a:buNone/>
            </a:pPr>
            <a:endParaRPr lang="en-US" sz="2000" dirty="0" smtClean="0"/>
          </a:p>
          <a:p>
            <a:r>
              <a:rPr lang="en-US" sz="2000" dirty="0" smtClean="0"/>
              <a:t>Complainant need not come with clean hands. Council not concerned with the locus </a:t>
            </a:r>
            <a:r>
              <a:rPr lang="en-US" sz="2000" dirty="0" err="1" smtClean="0"/>
              <a:t>standi</a:t>
            </a:r>
            <a:r>
              <a:rPr lang="en-US" sz="2000" dirty="0" smtClean="0"/>
              <a:t> of Complainant.</a:t>
            </a:r>
          </a:p>
          <a:p>
            <a:pPr>
              <a:buNone/>
            </a:pPr>
            <a:endParaRPr lang="en-US" sz="2000" dirty="0" smtClean="0"/>
          </a:p>
          <a:p>
            <a:r>
              <a:rPr lang="en-US" sz="2000" dirty="0" smtClean="0"/>
              <a:t>Withdrawal of complaint permitted only with permission of BOD / DC.</a:t>
            </a:r>
          </a:p>
          <a:p>
            <a:pPr>
              <a:buNone/>
            </a:pPr>
            <a:endParaRPr lang="en-US" sz="2000" dirty="0" smtClean="0"/>
          </a:p>
          <a:p>
            <a:r>
              <a:rPr lang="en-US" sz="2000" dirty="0" smtClean="0"/>
              <a:t> Council has jurisdiction basically over an individual member; and not over firms; or on outsiders.</a:t>
            </a:r>
          </a:p>
          <a:p>
            <a:endParaRPr lang="en-US" sz="2000" dirty="0" smtClean="0">
              <a:latin typeface="Arial" pitchFamily="34" charset="0"/>
              <a:cs typeface="Arial" pitchFamily="34" charset="0"/>
            </a:endParaRPr>
          </a:p>
          <a:p>
            <a:endParaRPr lang="en-IN" sz="20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066800"/>
          </a:xfrm>
        </p:spPr>
        <p:txBody>
          <a:bodyPr>
            <a:normAutofit/>
          </a:bodyPr>
          <a:lstStyle/>
          <a:p>
            <a:r>
              <a:rPr lang="en-US" sz="3300" dirty="0" smtClean="0">
                <a:cs typeface="Arial" pitchFamily="34" charset="0"/>
              </a:rPr>
              <a:t>Important</a:t>
            </a:r>
            <a:r>
              <a:rPr lang="en-US" sz="3200" dirty="0" smtClean="0">
                <a:solidFill>
                  <a:schemeClr val="tx1"/>
                </a:solidFill>
                <a:latin typeface="Arial" pitchFamily="34" charset="0"/>
                <a:cs typeface="Arial" pitchFamily="34" charset="0"/>
              </a:rPr>
              <a:t> </a:t>
            </a:r>
            <a:r>
              <a:rPr lang="en-US" sz="3300" dirty="0" smtClean="0">
                <a:cs typeface="Arial" pitchFamily="34" charset="0"/>
              </a:rPr>
              <a:t>principles (contd.)</a:t>
            </a:r>
            <a:endParaRPr lang="en-IN" sz="3300" dirty="0">
              <a:cs typeface="Arial" pitchFamily="34" charset="0"/>
            </a:endParaRPr>
          </a:p>
        </p:txBody>
      </p:sp>
      <p:sp>
        <p:nvSpPr>
          <p:cNvPr id="3" name="Content Placeholder 2"/>
          <p:cNvSpPr>
            <a:spLocks noGrp="1"/>
          </p:cNvSpPr>
          <p:nvPr>
            <p:ph sz="quarter" idx="1"/>
          </p:nvPr>
        </p:nvSpPr>
        <p:spPr/>
        <p:txBody>
          <a:bodyPr>
            <a:normAutofit/>
          </a:bodyPr>
          <a:lstStyle/>
          <a:p>
            <a:r>
              <a:rPr lang="en-US" sz="2000" dirty="0" smtClean="0">
                <a:latin typeface="Arial" pitchFamily="34" charset="0"/>
                <a:cs typeface="Arial" pitchFamily="34" charset="0"/>
              </a:rPr>
              <a:t>Complaint filed beyond period of 7 years may not be entertained at the discretion of the Director Discipline if he is satisfied that it would be difficult obtain evidence on account of time lag or that it would be procedurally inconvenient.</a:t>
            </a:r>
          </a:p>
          <a:p>
            <a:pPr>
              <a:buNone/>
            </a:pPr>
            <a:endParaRPr lang="en-US" sz="2000" dirty="0" smtClean="0">
              <a:latin typeface="Arial" pitchFamily="34" charset="0"/>
              <a:cs typeface="Arial" pitchFamily="34" charset="0"/>
            </a:endParaRPr>
          </a:p>
          <a:p>
            <a:pPr marL="274320" lvl="1">
              <a:buClr>
                <a:schemeClr val="accent1"/>
              </a:buClr>
              <a:buSzPct val="85000"/>
              <a:buFont typeface="Wingdings 2"/>
              <a:buChar char=""/>
            </a:pPr>
            <a:r>
              <a:rPr lang="en-US" sz="2000" dirty="0" smtClean="0">
                <a:solidFill>
                  <a:schemeClr val="tx1"/>
                </a:solidFill>
                <a:latin typeface="Arial" pitchFamily="34" charset="0"/>
                <a:cs typeface="Arial" pitchFamily="34" charset="0"/>
              </a:rPr>
              <a:t>Even if Respondent compensates the complainant for any losses, it will not undo the misconduct.</a:t>
            </a:r>
          </a:p>
          <a:p>
            <a:pPr marL="274320" lvl="1">
              <a:buClr>
                <a:schemeClr val="accent1"/>
              </a:buClr>
              <a:buSzPct val="85000"/>
              <a:buNone/>
            </a:pPr>
            <a:endParaRPr lang="en-US" sz="2000" dirty="0" smtClean="0">
              <a:solidFill>
                <a:schemeClr val="tx1"/>
              </a:solidFill>
              <a:latin typeface="Arial" pitchFamily="34" charset="0"/>
              <a:cs typeface="Arial" pitchFamily="34" charset="0"/>
            </a:endParaRPr>
          </a:p>
          <a:p>
            <a:pPr marL="274320" lvl="1">
              <a:buClr>
                <a:schemeClr val="accent1"/>
              </a:buClr>
              <a:buSzPct val="85000"/>
              <a:buFont typeface="Wingdings 2"/>
              <a:buChar char=""/>
            </a:pPr>
            <a:r>
              <a:rPr lang="en-US" sz="2000" dirty="0" smtClean="0">
                <a:solidFill>
                  <a:schemeClr val="tx1"/>
                </a:solidFill>
                <a:latin typeface="Arial" pitchFamily="34" charset="0"/>
                <a:cs typeface="Arial" pitchFamily="34" charset="0"/>
              </a:rPr>
              <a:t>Even if nobody is aggrieved due a particular lapse / misconduct of the member, there can be disciplinary proceedings against the member.</a:t>
            </a:r>
          </a:p>
          <a:p>
            <a:pPr marL="274320" lvl="1">
              <a:buClr>
                <a:schemeClr val="accent1"/>
              </a:buClr>
              <a:buSzPct val="85000"/>
              <a:buFont typeface="Wingdings 2"/>
              <a:buChar char=""/>
            </a:pPr>
            <a:endParaRPr lang="en-US" sz="2000" dirty="0" smtClean="0">
              <a:solidFill>
                <a:schemeClr val="tx1"/>
              </a:solidFill>
              <a:latin typeface="Arial" pitchFamily="34" charset="0"/>
              <a:cs typeface="Arial" pitchFamily="34" charset="0"/>
            </a:endParaRPr>
          </a:p>
          <a:p>
            <a:pPr marL="274320" lvl="1">
              <a:buClr>
                <a:schemeClr val="accent1"/>
              </a:buClr>
              <a:buSzPct val="85000"/>
              <a:buFont typeface="Wingdings 2"/>
              <a:buChar char=""/>
            </a:pPr>
            <a:r>
              <a:rPr lang="en-US" sz="2000" dirty="0" smtClean="0">
                <a:solidFill>
                  <a:schemeClr val="tx1"/>
                </a:solidFill>
                <a:latin typeface="Arial" pitchFamily="34" charset="0"/>
                <a:cs typeface="Arial" pitchFamily="34" charset="0"/>
              </a:rPr>
              <a:t>There is no time limit for disposal of complaint!  Proceedings may continue for years together!</a:t>
            </a:r>
          </a:p>
          <a:p>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endParaRPr lang="en-IN" sz="20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Broad procedure</a:t>
            </a:r>
            <a:endParaRPr lang="en-IN" dirty="0">
              <a:cs typeface="Arial" pitchFamily="34" charset="0"/>
            </a:endParaRPr>
          </a:p>
        </p:txBody>
      </p:sp>
      <p:sp>
        <p:nvSpPr>
          <p:cNvPr id="3" name="Content Placeholder 2"/>
          <p:cNvSpPr>
            <a:spLocks noGrp="1"/>
          </p:cNvSpPr>
          <p:nvPr>
            <p:ph sz="quarter" idx="1"/>
          </p:nvPr>
        </p:nvSpPr>
        <p:spPr>
          <a:xfrm>
            <a:off x="301752" y="990600"/>
            <a:ext cx="8503920" cy="4953000"/>
          </a:xfrm>
        </p:spPr>
        <p:txBody>
          <a:bodyPr>
            <a:noAutofit/>
          </a:bodyPr>
          <a:lstStyle/>
          <a:p>
            <a:pPr>
              <a:spcBef>
                <a:spcPts val="0"/>
              </a:spcBef>
              <a:buNone/>
            </a:pPr>
            <a:r>
              <a:rPr lang="en-US" sz="2000" b="1" dirty="0" smtClean="0">
                <a:latin typeface="Arial" pitchFamily="34" charset="0"/>
                <a:cs typeface="Arial" pitchFamily="34" charset="0"/>
              </a:rPr>
              <a:t> </a:t>
            </a:r>
            <a:endParaRPr lang="en-US" sz="2000" dirty="0" smtClean="0">
              <a:latin typeface="Arial" pitchFamily="34" charset="0"/>
              <a:cs typeface="Arial" pitchFamily="34" charset="0"/>
            </a:endParaRPr>
          </a:p>
          <a:p>
            <a:pPr>
              <a:spcBef>
                <a:spcPts val="0"/>
              </a:spcBef>
            </a:pPr>
            <a:r>
              <a:rPr lang="en-US" sz="2000" dirty="0" smtClean="0">
                <a:solidFill>
                  <a:schemeClr val="tx1"/>
                </a:solidFill>
                <a:latin typeface="Arial" pitchFamily="34" charset="0"/>
                <a:cs typeface="Arial" pitchFamily="34" charset="0"/>
              </a:rPr>
              <a:t>Complaint to be filed in Form I.</a:t>
            </a:r>
          </a:p>
          <a:p>
            <a:pPr>
              <a:spcBef>
                <a:spcPts val="0"/>
              </a:spcBef>
              <a:buNone/>
            </a:pPr>
            <a:endParaRPr lang="en-US" sz="2000" dirty="0" smtClean="0">
              <a:solidFill>
                <a:schemeClr val="tx1"/>
              </a:solidFill>
              <a:latin typeface="Arial" pitchFamily="34" charset="0"/>
              <a:cs typeface="Arial" pitchFamily="34" charset="0"/>
            </a:endParaRPr>
          </a:p>
          <a:p>
            <a:pPr>
              <a:spcBef>
                <a:spcPts val="0"/>
              </a:spcBef>
            </a:pPr>
            <a:r>
              <a:rPr lang="en-US" sz="2000" dirty="0" smtClean="0">
                <a:solidFill>
                  <a:schemeClr val="tx1"/>
                </a:solidFill>
                <a:latin typeface="Arial" pitchFamily="34" charset="0"/>
                <a:cs typeface="Arial" pitchFamily="34" charset="0"/>
              </a:rPr>
              <a:t>Filing fee Rs.2,500/-</a:t>
            </a:r>
          </a:p>
          <a:p>
            <a:pPr>
              <a:spcBef>
                <a:spcPts val="0"/>
              </a:spcBef>
            </a:pPr>
            <a:endParaRPr lang="en-US" sz="2000" dirty="0" smtClean="0">
              <a:solidFill>
                <a:schemeClr val="tx1"/>
              </a:solidFill>
              <a:latin typeface="Arial" pitchFamily="34" charset="0"/>
              <a:cs typeface="Arial" pitchFamily="34" charset="0"/>
            </a:endParaRPr>
          </a:p>
          <a:p>
            <a:pPr>
              <a:spcBef>
                <a:spcPts val="0"/>
              </a:spcBef>
            </a:pPr>
            <a:r>
              <a:rPr lang="en-US" sz="2000" dirty="0" smtClean="0">
                <a:solidFill>
                  <a:schemeClr val="tx1"/>
                </a:solidFill>
                <a:latin typeface="Arial" pitchFamily="34" charset="0"/>
                <a:cs typeface="Arial" pitchFamily="34" charset="0"/>
              </a:rPr>
              <a:t>Complaint forwarded to Respondent for his explanation.</a:t>
            </a:r>
          </a:p>
          <a:p>
            <a:pPr>
              <a:spcBef>
                <a:spcPts val="0"/>
              </a:spcBef>
            </a:pPr>
            <a:endParaRPr lang="en-US" sz="2000" dirty="0" smtClean="0">
              <a:latin typeface="Arial" pitchFamily="34" charset="0"/>
              <a:cs typeface="Arial" pitchFamily="34" charset="0"/>
            </a:endParaRPr>
          </a:p>
          <a:p>
            <a:pPr>
              <a:spcBef>
                <a:spcPts val="0"/>
              </a:spcBef>
            </a:pPr>
            <a:r>
              <a:rPr lang="en-US" sz="2000" dirty="0" smtClean="0">
                <a:latin typeface="Arial" pitchFamily="34" charset="0"/>
                <a:cs typeface="Arial" pitchFamily="34" charset="0"/>
              </a:rPr>
              <a:t>Written statement (21 days) extension not exceeding 30 days. </a:t>
            </a:r>
            <a:endParaRPr lang="en-US" sz="2000" dirty="0" smtClean="0">
              <a:solidFill>
                <a:schemeClr val="tx1"/>
              </a:solidFill>
              <a:latin typeface="Arial" pitchFamily="34" charset="0"/>
              <a:cs typeface="Arial" pitchFamily="34" charset="0"/>
            </a:endParaRPr>
          </a:p>
          <a:p>
            <a:pPr>
              <a:spcBef>
                <a:spcPts val="0"/>
              </a:spcBef>
            </a:pPr>
            <a:endParaRPr lang="en-US" sz="2000" dirty="0" smtClean="0">
              <a:solidFill>
                <a:schemeClr val="tx1"/>
              </a:solidFill>
              <a:latin typeface="Arial" pitchFamily="34" charset="0"/>
              <a:cs typeface="Arial" pitchFamily="34" charset="0"/>
            </a:endParaRPr>
          </a:p>
          <a:p>
            <a:pPr>
              <a:spcBef>
                <a:spcPts val="0"/>
              </a:spcBef>
            </a:pPr>
            <a:r>
              <a:rPr lang="en-US" sz="2000" dirty="0" smtClean="0">
                <a:solidFill>
                  <a:schemeClr val="tx1"/>
                </a:solidFill>
                <a:latin typeface="Arial" pitchFamily="34" charset="0"/>
                <a:cs typeface="Arial" pitchFamily="34" charset="0"/>
              </a:rPr>
              <a:t>Explanation forwarded to complainant for his rejoinder.</a:t>
            </a:r>
          </a:p>
          <a:p>
            <a:pPr>
              <a:spcBef>
                <a:spcPts val="0"/>
              </a:spcBef>
            </a:pPr>
            <a:endParaRPr lang="en-US" sz="2000" dirty="0" smtClean="0">
              <a:latin typeface="Arial" pitchFamily="34" charset="0"/>
              <a:cs typeface="Arial" pitchFamily="34" charset="0"/>
            </a:endParaRPr>
          </a:p>
          <a:p>
            <a:pPr>
              <a:spcBef>
                <a:spcPts val="0"/>
              </a:spcBef>
            </a:pPr>
            <a:r>
              <a:rPr lang="en-US" sz="2000" dirty="0" smtClean="0">
                <a:latin typeface="Arial" pitchFamily="34" charset="0"/>
                <a:cs typeface="Arial" pitchFamily="34" charset="0"/>
              </a:rPr>
              <a:t>Rejoinder (21 days extension not exceeding 30 days)</a:t>
            </a:r>
            <a:endParaRPr lang="en-US" sz="2000" dirty="0" smtClean="0">
              <a:solidFill>
                <a:schemeClr val="tx1"/>
              </a:solidFill>
              <a:latin typeface="Arial" pitchFamily="34" charset="0"/>
              <a:cs typeface="Arial" pitchFamily="34" charset="0"/>
            </a:endParaRPr>
          </a:p>
          <a:p>
            <a:pPr>
              <a:spcBef>
                <a:spcPts val="0"/>
              </a:spcBef>
            </a:pPr>
            <a:endParaRPr lang="en-US" sz="2000" dirty="0" smtClean="0">
              <a:solidFill>
                <a:schemeClr val="tx1"/>
              </a:solidFill>
              <a:latin typeface="Arial" pitchFamily="34" charset="0"/>
              <a:cs typeface="Arial" pitchFamily="34" charset="0"/>
            </a:endParaRPr>
          </a:p>
          <a:p>
            <a:pPr>
              <a:spcBef>
                <a:spcPts val="0"/>
              </a:spcBef>
            </a:pPr>
            <a:r>
              <a:rPr lang="en-US" sz="2000" dirty="0" smtClean="0">
                <a:solidFill>
                  <a:schemeClr val="tx1"/>
                </a:solidFill>
                <a:latin typeface="Arial" pitchFamily="34" charset="0"/>
                <a:cs typeface="Arial" pitchFamily="34" charset="0"/>
              </a:rPr>
              <a:t>After examining these three documents, DD may call for any information as he thinks necessary; and decide whether there is a ‘prima facie’ guilt under either of the schedules or ‘other misconduct’.</a:t>
            </a:r>
          </a:p>
          <a:p>
            <a:pPr algn="r">
              <a:spcBef>
                <a:spcPts val="0"/>
              </a:spcBef>
              <a:buNone/>
            </a:pPr>
            <a:r>
              <a:rPr lang="en-US" sz="1800" i="1" dirty="0" err="1" smtClean="0">
                <a:solidFill>
                  <a:schemeClr val="tx1"/>
                </a:solidFill>
                <a:latin typeface="Arial" pitchFamily="34" charset="0"/>
                <a:cs typeface="Arial" pitchFamily="34" charset="0"/>
              </a:rPr>
              <a:t>Cntd</a:t>
            </a:r>
            <a:r>
              <a:rPr lang="en-US" sz="1800" i="1" dirty="0" smtClean="0">
                <a:solidFill>
                  <a:schemeClr val="tx1"/>
                </a:solidFill>
                <a:latin typeface="Arial" pitchFamily="34" charset="0"/>
                <a:cs typeface="Arial" pitchFamily="34" charset="0"/>
              </a:rPr>
              <a: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8534400" cy="758952"/>
          </a:xfrm>
        </p:spPr>
        <p:txBody>
          <a:bodyPr/>
          <a:lstStyle/>
          <a:p>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
            </a:r>
            <a:br>
              <a:rPr lang="en-US" dirty="0" smtClean="0">
                <a:cs typeface="Arial" pitchFamily="34" charset="0"/>
              </a:rPr>
            </a:br>
            <a:r>
              <a:rPr lang="en-US" dirty="0" smtClean="0">
                <a:cs typeface="Arial" pitchFamily="34" charset="0"/>
              </a:rPr>
              <a:t>Broad procedure </a:t>
            </a:r>
            <a:r>
              <a:rPr lang="en-US" sz="2000" dirty="0" smtClean="0">
                <a:cs typeface="Arial" pitchFamily="34" charset="0"/>
              </a:rPr>
              <a:t>(contd.)</a:t>
            </a:r>
            <a:endParaRPr lang="en-IN" dirty="0"/>
          </a:p>
        </p:txBody>
      </p:sp>
      <p:sp>
        <p:nvSpPr>
          <p:cNvPr id="3" name="Content Placeholder 2"/>
          <p:cNvSpPr>
            <a:spLocks noGrp="1"/>
          </p:cNvSpPr>
          <p:nvPr>
            <p:ph sz="quarter" idx="1"/>
          </p:nvPr>
        </p:nvSpPr>
        <p:spPr/>
        <p:txBody>
          <a:bodyPr>
            <a:normAutofit fontScale="85000" lnSpcReduction="20000"/>
          </a:bodyPr>
          <a:lstStyle/>
          <a:p>
            <a:pPr>
              <a:spcBef>
                <a:spcPts val="0"/>
              </a:spcBef>
            </a:pPr>
            <a:endParaRPr lang="en-US" dirty="0" smtClean="0"/>
          </a:p>
          <a:p>
            <a:pPr>
              <a:spcBef>
                <a:spcPts val="0"/>
              </a:spcBef>
            </a:pPr>
            <a:r>
              <a:rPr lang="en-US" dirty="0" smtClean="0"/>
              <a:t>If no prima facie finding of ‘guilt’, the matter is closed with the concurrence of BOD / DC.</a:t>
            </a:r>
          </a:p>
          <a:p>
            <a:pPr>
              <a:spcBef>
                <a:spcPts val="0"/>
              </a:spcBef>
            </a:pPr>
            <a:endParaRPr lang="en-US" dirty="0" smtClean="0"/>
          </a:p>
          <a:p>
            <a:pPr>
              <a:spcBef>
                <a:spcPts val="0"/>
              </a:spcBef>
            </a:pPr>
            <a:r>
              <a:rPr lang="en-US" dirty="0" smtClean="0"/>
              <a:t>If prima facie guilty, then BOD/DC depending upon the nature of offence conducts a detailed enquiry.</a:t>
            </a:r>
          </a:p>
          <a:p>
            <a:pPr>
              <a:spcBef>
                <a:spcPts val="0"/>
              </a:spcBef>
            </a:pPr>
            <a:endParaRPr lang="en-US" dirty="0" smtClean="0"/>
          </a:p>
          <a:p>
            <a:pPr>
              <a:spcBef>
                <a:spcPts val="0"/>
              </a:spcBef>
            </a:pPr>
            <a:r>
              <a:rPr lang="en-US" dirty="0" smtClean="0"/>
              <a:t>BOD/DC to give report on its findings as to the guilt.</a:t>
            </a:r>
          </a:p>
          <a:p>
            <a:pPr>
              <a:spcBef>
                <a:spcPts val="0"/>
              </a:spcBef>
            </a:pPr>
            <a:endParaRPr lang="en-US" dirty="0" smtClean="0"/>
          </a:p>
          <a:p>
            <a:pPr>
              <a:spcBef>
                <a:spcPts val="0"/>
              </a:spcBef>
            </a:pPr>
            <a:r>
              <a:rPr lang="en-US" dirty="0" smtClean="0"/>
              <a:t>One more hearing to decide the punishment.</a:t>
            </a:r>
          </a:p>
          <a:p>
            <a:pPr>
              <a:spcBef>
                <a:spcPts val="0"/>
              </a:spcBef>
            </a:pPr>
            <a:endParaRPr lang="en-US" dirty="0" smtClean="0"/>
          </a:p>
          <a:p>
            <a:pPr>
              <a:spcBef>
                <a:spcPts val="0"/>
              </a:spcBef>
            </a:pPr>
            <a:r>
              <a:rPr lang="en-US" dirty="0" smtClean="0"/>
              <a:t>Orders then passed by BOD/DC are appealable to AA.  Member of ICAI aggrieved by order of BOD/DC; or the DD may prefer an appeal.</a:t>
            </a:r>
          </a:p>
          <a:p>
            <a:pPr>
              <a:spcBef>
                <a:spcPts val="0"/>
              </a:spcBef>
            </a:pPr>
            <a:endParaRPr lang="en-US" dirty="0" smtClean="0"/>
          </a:p>
          <a:p>
            <a:pPr>
              <a:spcBef>
                <a:spcPts val="0"/>
              </a:spcBef>
            </a:pPr>
            <a:r>
              <a:rPr lang="en-US" dirty="0" smtClean="0"/>
              <a:t>Appeal is to be filed within 90 days from the date of receipt of the order.</a:t>
            </a:r>
          </a:p>
          <a:p>
            <a:pPr>
              <a:spcBef>
                <a:spcPts val="0"/>
              </a:spcBef>
            </a:pPr>
            <a:endParaRPr lang="en-US" dirty="0" smtClean="0"/>
          </a:p>
          <a:p>
            <a:pPr>
              <a:spcBef>
                <a:spcPts val="0"/>
              </a:spcBef>
            </a:pPr>
            <a:r>
              <a:rPr lang="en-US" dirty="0" smtClean="0"/>
              <a:t>Filing fee Rs.5,500/-</a:t>
            </a:r>
          </a:p>
          <a:p>
            <a:pPr>
              <a:spcBef>
                <a:spcPts val="0"/>
              </a:spcBef>
            </a:pPr>
            <a:endParaRPr lang="en-US" dirty="0" smtClean="0"/>
          </a:p>
          <a:p>
            <a:pPr>
              <a:spcBef>
                <a:spcPts val="0"/>
              </a:spcBef>
              <a:buNone/>
            </a:pPr>
            <a:endParaRPr lang="en-IN" dirty="0" smtClean="0"/>
          </a:p>
          <a:p>
            <a:endParaRPr lang="en-IN"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000" dirty="0" smtClean="0">
                <a:cs typeface="Arial" pitchFamily="34" charset="0"/>
              </a:rPr>
              <a:t>Persons authorised to represent</a:t>
            </a:r>
            <a:endParaRPr lang="en-US" sz="4000" dirty="0">
              <a:cs typeface="Arial" pitchFamily="34" charset="0"/>
            </a:endParaRPr>
          </a:p>
        </p:txBody>
      </p:sp>
      <p:sp>
        <p:nvSpPr>
          <p:cNvPr id="3" name="Content Placeholder 2"/>
          <p:cNvSpPr>
            <a:spLocks noGrp="1"/>
          </p:cNvSpPr>
          <p:nvPr>
            <p:ph sz="quarter" idx="1"/>
          </p:nvPr>
        </p:nvSpPr>
        <p:spPr>
          <a:xfrm>
            <a:off x="301752" y="1600200"/>
            <a:ext cx="8503920" cy="4572000"/>
          </a:xfrm>
        </p:spPr>
        <p:txBody>
          <a:bodyPr>
            <a:normAutofit/>
          </a:bodyPr>
          <a:lstStyle/>
          <a:p>
            <a:pPr lvl="0">
              <a:lnSpc>
                <a:spcPct val="150000"/>
              </a:lnSpc>
            </a:pPr>
            <a:r>
              <a:rPr lang="en-US" dirty="0" smtClean="0">
                <a:latin typeface="Arial" pitchFamily="34" charset="0"/>
                <a:cs typeface="Arial" pitchFamily="34" charset="0"/>
              </a:rPr>
              <a:t>Any other member of ICAI</a:t>
            </a:r>
          </a:p>
          <a:p>
            <a:pPr lvl="0">
              <a:lnSpc>
                <a:spcPct val="150000"/>
              </a:lnSpc>
            </a:pPr>
            <a:r>
              <a:rPr lang="en-US" dirty="0" smtClean="0">
                <a:latin typeface="Arial" pitchFamily="34" charset="0"/>
                <a:cs typeface="Arial" pitchFamily="34" charset="0"/>
              </a:rPr>
              <a:t>Any advocate</a:t>
            </a:r>
          </a:p>
          <a:p>
            <a:pPr lvl="0">
              <a:lnSpc>
                <a:spcPct val="150000"/>
              </a:lnSpc>
            </a:pPr>
            <a:r>
              <a:rPr lang="en-US" dirty="0" smtClean="0">
                <a:latin typeface="Arial" pitchFamily="34" charset="0"/>
                <a:cs typeface="Arial" pitchFamily="34" charset="0"/>
              </a:rPr>
              <a:t>Any member of ICSI or ICWA</a:t>
            </a:r>
          </a:p>
          <a:p>
            <a:pPr>
              <a:lnSpc>
                <a:spcPct val="150000"/>
              </a:lnSpc>
              <a:buNone/>
            </a:pPr>
            <a:endParaRPr lang="en-US" dirty="0" smtClean="0">
              <a:latin typeface="Arial" pitchFamily="34" charset="0"/>
              <a:cs typeface="Arial" pitchFamily="34" charset="0"/>
            </a:endParaRPr>
          </a:p>
          <a:p>
            <a:pPr>
              <a:lnSpc>
                <a:spcPct val="150000"/>
              </a:lnSpc>
            </a:pPr>
            <a:endParaRPr lang="en-US"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lum bright="7000" contrast="3000"/>
          </a:blip>
          <a:srcRect/>
          <a:stretch>
            <a:fillRect/>
          </a:stretch>
        </p:blipFill>
        <p:spPr bwMode="auto">
          <a:xfrm>
            <a:off x="533400" y="1524000"/>
            <a:ext cx="8153400" cy="2819400"/>
          </a:xfrm>
          <a:prstGeom prst="rect">
            <a:avLst/>
          </a:prstGeom>
          <a:noFill/>
          <a:ln w="9525">
            <a:noFill/>
            <a:miter lim="800000"/>
            <a:headEnd/>
            <a:tailEnd/>
          </a:ln>
          <a:effectLst/>
        </p:spPr>
      </p:pic>
      <p:sp>
        <p:nvSpPr>
          <p:cNvPr id="6" name="TextBox 5"/>
          <p:cNvSpPr txBox="1"/>
          <p:nvPr/>
        </p:nvSpPr>
        <p:spPr>
          <a:xfrm>
            <a:off x="533400" y="4419600"/>
            <a:ext cx="8153400" cy="181588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600" dirty="0" smtClean="0">
                <a:latin typeface="Arial" pitchFamily="34" charset="0"/>
                <a:cs typeface="Arial" pitchFamily="34" charset="0"/>
              </a:rPr>
              <a:t>That person who is awake in those that sleep, shaping desire after desire, that, indeed, is the pure. That is Brahman, that, indeed, is called the immortal. In it all the worlds rest and no one ever goes beyond it. This, verily, is that, </a:t>
            </a:r>
            <a:r>
              <a:rPr lang="en-US" sz="1600" dirty="0" err="1" smtClean="0">
                <a:latin typeface="Arial" pitchFamily="34" charset="0"/>
                <a:cs typeface="Arial" pitchFamily="34" charset="0"/>
              </a:rPr>
              <a:t>kamam</a:t>
            </a:r>
            <a:r>
              <a:rPr lang="en-US" sz="1600" dirty="0" smtClean="0">
                <a:latin typeface="Arial" pitchFamily="34" charset="0"/>
                <a:cs typeface="Arial" pitchFamily="34" charset="0"/>
              </a:rPr>
              <a:t> </a:t>
            </a:r>
            <a:r>
              <a:rPr lang="en-US" sz="1600" dirty="0" err="1" smtClean="0">
                <a:latin typeface="Arial" pitchFamily="34" charset="0"/>
                <a:cs typeface="Arial" pitchFamily="34" charset="0"/>
              </a:rPr>
              <a:t>kamam</a:t>
            </a:r>
            <a:r>
              <a:rPr lang="en-US" sz="1600" dirty="0" smtClean="0">
                <a:latin typeface="Arial" pitchFamily="34" charset="0"/>
                <a:cs typeface="Arial" pitchFamily="34" charset="0"/>
              </a:rPr>
              <a:t> : desire after desire, really objects of desire. Even dream objects like objects of walking consciousness are due to the Supreme Person. Even dream consciousness is a proof of the existence of the self. </a:t>
            </a:r>
          </a:p>
          <a:p>
            <a:pPr algn="just"/>
            <a:r>
              <a:rPr lang="en-US" sz="1600" dirty="0" smtClean="0">
                <a:latin typeface="Arial" pitchFamily="34" charset="0"/>
                <a:cs typeface="Arial" pitchFamily="34" charset="0"/>
              </a:rPr>
              <a:t>No one ever goes beyond it : cf. Eckhart : 'On reaching God all progress ends</a:t>
            </a:r>
            <a:endParaRPr lang="en-US" sz="1600" dirty="0">
              <a:latin typeface="Arial" pitchFamily="34" charset="0"/>
              <a:cs typeface="Arial" pitchFamily="34" charset="0"/>
            </a:endParaRPr>
          </a:p>
        </p:txBody>
      </p:sp>
      <p:sp>
        <p:nvSpPr>
          <p:cNvPr id="5" name="Title 4"/>
          <p:cNvSpPr>
            <a:spLocks noGrp="1"/>
          </p:cNvSpPr>
          <p:nvPr>
            <p:ph type="title"/>
          </p:nvPr>
        </p:nvSpPr>
        <p:spPr>
          <a:xfrm>
            <a:off x="301752" y="384048"/>
            <a:ext cx="8534400" cy="758952"/>
          </a:xfrm>
        </p:spPr>
        <p:txBody>
          <a:bodyPr>
            <a:noAutofit/>
          </a:bodyPr>
          <a:lstStyle/>
          <a:p>
            <a:r>
              <a:rPr lang="en-US" sz="4400" dirty="0" smtClean="0">
                <a:latin typeface="Lucida Calligraphy" pitchFamily="66" charset="0"/>
              </a:rPr>
              <a:t>Motto</a:t>
            </a:r>
            <a:endParaRPr lang="en-IN" sz="4400" dirty="0">
              <a:latin typeface="Lucida Calligraphy" pitchFamily="66"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cs typeface="Arial" pitchFamily="34" charset="0"/>
              </a:rPr>
              <a:t>Hearings before BOD / DC</a:t>
            </a:r>
            <a:endParaRPr lang="en-US" sz="4000" dirty="0">
              <a:cs typeface="Arial" pitchFamily="34" charset="0"/>
            </a:endParaRPr>
          </a:p>
        </p:txBody>
      </p:sp>
      <p:sp>
        <p:nvSpPr>
          <p:cNvPr id="3" name="Content Placeholder 2"/>
          <p:cNvSpPr>
            <a:spLocks noGrp="1"/>
          </p:cNvSpPr>
          <p:nvPr>
            <p:ph sz="quarter" idx="1"/>
          </p:nvPr>
        </p:nvSpPr>
        <p:spPr>
          <a:xfrm>
            <a:off x="301752" y="1371600"/>
            <a:ext cx="8503920" cy="4572000"/>
          </a:xfrm>
        </p:spPr>
        <p:txBody>
          <a:bodyPr>
            <a:noAutofit/>
          </a:bodyPr>
          <a:lstStyle/>
          <a:p>
            <a:pPr>
              <a:buNone/>
            </a:pPr>
            <a:r>
              <a:rPr lang="en-US" sz="2200" b="1" u="sng" dirty="0" smtClean="0">
                <a:latin typeface="Arial" pitchFamily="34" charset="0"/>
                <a:cs typeface="Arial" pitchFamily="34" charset="0"/>
              </a:rPr>
              <a:t>Board of Discipline (‘BOD’)</a:t>
            </a:r>
          </a:p>
          <a:p>
            <a:r>
              <a:rPr lang="en-US" sz="2200" dirty="0" smtClean="0">
                <a:latin typeface="Arial" pitchFamily="34" charset="0"/>
                <a:cs typeface="Arial" pitchFamily="34" charset="0"/>
              </a:rPr>
              <a:t>Quorum is 2. Follow summary procedure. Rules of natural justice to be followed.</a:t>
            </a:r>
          </a:p>
          <a:p>
            <a:r>
              <a:rPr lang="en-US" sz="2200" dirty="0" smtClean="0">
                <a:latin typeface="Arial" pitchFamily="34" charset="0"/>
                <a:cs typeface="Arial" pitchFamily="34" charset="0"/>
              </a:rPr>
              <a:t>Adjournment not more than once. If ‘guilty’ – then one more opportunity of hearing before awarding punishment.</a:t>
            </a:r>
          </a:p>
          <a:p>
            <a:pPr>
              <a:buNone/>
            </a:pPr>
            <a:r>
              <a:rPr lang="en-US" sz="2200" b="1" u="sng" dirty="0" smtClean="0">
                <a:latin typeface="Arial" pitchFamily="34" charset="0"/>
                <a:cs typeface="Arial" pitchFamily="34" charset="0"/>
              </a:rPr>
              <a:t>Disciplinary Committee</a:t>
            </a:r>
            <a:r>
              <a:rPr lang="en-US" sz="2200" u="sng" dirty="0" smtClean="0">
                <a:latin typeface="Arial" pitchFamily="34" charset="0"/>
                <a:cs typeface="Arial" pitchFamily="34" charset="0"/>
              </a:rPr>
              <a:t> </a:t>
            </a:r>
            <a:r>
              <a:rPr lang="en-US" sz="2200" b="1" u="sng" dirty="0" smtClean="0">
                <a:latin typeface="Arial" pitchFamily="34" charset="0"/>
                <a:cs typeface="Arial" pitchFamily="34" charset="0"/>
              </a:rPr>
              <a:t>(‘DC’)</a:t>
            </a:r>
          </a:p>
          <a:p>
            <a:r>
              <a:rPr lang="en-US" sz="2200" dirty="0" smtClean="0">
                <a:latin typeface="Arial" pitchFamily="34" charset="0"/>
                <a:cs typeface="Arial" pitchFamily="34" charset="0"/>
              </a:rPr>
              <a:t>Quorum 3 (of which atleast one is a Govt. nominee).</a:t>
            </a:r>
          </a:p>
          <a:p>
            <a:r>
              <a:rPr lang="en-US" sz="2200" dirty="0" smtClean="0">
                <a:solidFill>
                  <a:schemeClr val="tx1"/>
                </a:solidFill>
                <a:latin typeface="Arial" pitchFamily="34" charset="0"/>
                <a:cs typeface="Arial" pitchFamily="34" charset="0"/>
              </a:rPr>
              <a:t>Witnesses can be called.</a:t>
            </a:r>
          </a:p>
          <a:p>
            <a:r>
              <a:rPr lang="en-US" sz="2200" dirty="0" smtClean="0">
                <a:solidFill>
                  <a:schemeClr val="tx1"/>
                </a:solidFill>
                <a:latin typeface="Arial" pitchFamily="34" charset="0"/>
                <a:cs typeface="Arial" pitchFamily="34" charset="0"/>
              </a:rPr>
              <a:t>Rules of natural justice to be followed.</a:t>
            </a:r>
          </a:p>
          <a:p>
            <a:r>
              <a:rPr lang="en-US" sz="2200" dirty="0" smtClean="0">
                <a:solidFill>
                  <a:schemeClr val="tx1"/>
                </a:solidFill>
                <a:latin typeface="Arial" pitchFamily="34" charset="0"/>
                <a:cs typeface="Arial" pitchFamily="34" charset="0"/>
              </a:rPr>
              <a:t>Adjournment not more than once. Inability of representative shall not be a valid ground.</a:t>
            </a:r>
          </a:p>
          <a:p>
            <a:r>
              <a:rPr lang="en-US" sz="2200" dirty="0" smtClean="0">
                <a:solidFill>
                  <a:schemeClr val="tx1"/>
                </a:solidFill>
                <a:latin typeface="Arial" pitchFamily="34" charset="0"/>
                <a:cs typeface="Arial" pitchFamily="34" charset="0"/>
              </a:rPr>
              <a:t>If guilty, </a:t>
            </a:r>
            <a:r>
              <a:rPr lang="en-US" sz="2200" dirty="0" smtClean="0">
                <a:latin typeface="Arial" pitchFamily="34" charset="0"/>
                <a:cs typeface="Arial" pitchFamily="34" charset="0"/>
              </a:rPr>
              <a:t>one more opportunity to the </a:t>
            </a:r>
            <a:r>
              <a:rPr lang="en-US" sz="2200" dirty="0" smtClean="0"/>
              <a:t>Respondent before awarding punishment.</a:t>
            </a:r>
            <a:endParaRPr lang="en-US" sz="2200" dirty="0" smtClean="0">
              <a:latin typeface="Arial" pitchFamily="34" charset="0"/>
              <a:cs typeface="Arial" pitchFamily="34" charset="0"/>
            </a:endParaRPr>
          </a:p>
          <a:p>
            <a:pPr lvl="1"/>
            <a:endParaRPr lang="en-US" sz="2200" dirty="0" smtClean="0">
              <a:solidFill>
                <a:schemeClr val="tx1"/>
              </a:solidFill>
              <a:latin typeface="Arial" pitchFamily="34" charset="0"/>
              <a:cs typeface="Arial" pitchFamily="34" charset="0"/>
            </a:endParaRPr>
          </a:p>
          <a:p>
            <a:pPr>
              <a:buNone/>
            </a:pPr>
            <a:endParaRPr lang="en-US" sz="2200" dirty="0" smtClean="0">
              <a:latin typeface="Arial" pitchFamily="34" charset="0"/>
              <a:cs typeface="Arial" pitchFamily="34" charset="0"/>
            </a:endParaRPr>
          </a:p>
          <a:p>
            <a:endParaRPr lang="en-US" sz="22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pPr lvl="0"/>
            <a:r>
              <a:rPr lang="en-US" dirty="0" smtClean="0">
                <a:cs typeface="Arial" pitchFamily="34" charset="0"/>
              </a:rPr>
              <a:t>Punishment </a:t>
            </a:r>
            <a:endParaRPr lang="en-US" dirty="0">
              <a:cs typeface="Arial" pitchFamily="34" charset="0"/>
            </a:endParaRPr>
          </a:p>
        </p:txBody>
      </p:sp>
      <p:sp>
        <p:nvSpPr>
          <p:cNvPr id="3" name="Content Placeholder 2"/>
          <p:cNvSpPr>
            <a:spLocks noGrp="1"/>
          </p:cNvSpPr>
          <p:nvPr>
            <p:ph sz="quarter" idx="1"/>
          </p:nvPr>
        </p:nvSpPr>
        <p:spPr/>
        <p:txBody>
          <a:bodyPr>
            <a:noAutofit/>
          </a:bodyPr>
          <a:lstStyle/>
          <a:p>
            <a:pPr>
              <a:buNone/>
            </a:pPr>
            <a:r>
              <a:rPr lang="en-US" sz="2000" dirty="0" smtClean="0">
                <a:latin typeface="Arial" pitchFamily="34" charset="0"/>
                <a:cs typeface="Arial" pitchFamily="34" charset="0"/>
              </a:rPr>
              <a:t>Punishment may be any one or more of the following –</a:t>
            </a:r>
          </a:p>
          <a:p>
            <a:pPr>
              <a:buNone/>
            </a:pPr>
            <a:r>
              <a:rPr lang="en-US" sz="2000" dirty="0" smtClean="0">
                <a:latin typeface="Arial" pitchFamily="34" charset="0"/>
                <a:cs typeface="Arial" pitchFamily="34" charset="0"/>
              </a:rPr>
              <a:t> </a:t>
            </a:r>
            <a:r>
              <a:rPr lang="en-GB" sz="2000" b="1" u="sng" dirty="0" smtClean="0">
                <a:latin typeface="Arial" pitchFamily="34" charset="0"/>
                <a:cs typeface="Arial" pitchFamily="34" charset="0"/>
              </a:rPr>
              <a:t>For First Schedule</a:t>
            </a:r>
            <a:r>
              <a:rPr lang="en-GB" sz="2000" b="1" dirty="0" smtClean="0">
                <a:latin typeface="Arial" pitchFamily="34" charset="0"/>
                <a:cs typeface="Arial" pitchFamily="34" charset="0"/>
              </a:rPr>
              <a:t> </a:t>
            </a:r>
            <a:r>
              <a:rPr lang="en-GB" sz="2000" dirty="0" smtClean="0">
                <a:latin typeface="Arial" pitchFamily="34" charset="0"/>
                <a:cs typeface="Arial" pitchFamily="34" charset="0"/>
              </a:rPr>
              <a:t>(by Board of Discipline)</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Reprimand</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Suspension </a:t>
            </a:r>
            <a:r>
              <a:rPr lang="en-GB" sz="2000" dirty="0" err="1" smtClean="0">
                <a:latin typeface="Arial" pitchFamily="34" charset="0"/>
                <a:cs typeface="Arial" pitchFamily="34" charset="0"/>
              </a:rPr>
              <a:t>upto</a:t>
            </a:r>
            <a:r>
              <a:rPr lang="en-GB" sz="2000" dirty="0" smtClean="0">
                <a:latin typeface="Arial" pitchFamily="34" charset="0"/>
                <a:cs typeface="Arial" pitchFamily="34" charset="0"/>
              </a:rPr>
              <a:t> 3 months</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Fine </a:t>
            </a:r>
            <a:r>
              <a:rPr lang="en-GB" sz="2000" dirty="0" err="1" smtClean="0">
                <a:latin typeface="Arial" pitchFamily="34" charset="0"/>
                <a:cs typeface="Arial" pitchFamily="34" charset="0"/>
              </a:rPr>
              <a:t>upto</a:t>
            </a:r>
            <a:r>
              <a:rPr lang="en-GB" sz="2000" dirty="0" smtClean="0">
                <a:latin typeface="Arial" pitchFamily="34" charset="0"/>
                <a:cs typeface="Arial" pitchFamily="34" charset="0"/>
              </a:rPr>
              <a:t> rupees one </a:t>
            </a:r>
            <a:r>
              <a:rPr lang="en-GB" sz="2000" dirty="0" err="1" smtClean="0">
                <a:latin typeface="Arial" pitchFamily="34" charset="0"/>
                <a:cs typeface="Arial" pitchFamily="34" charset="0"/>
              </a:rPr>
              <a:t>lakh</a:t>
            </a:r>
            <a:r>
              <a:rPr lang="en-GB" sz="2000" dirty="0" smtClean="0">
                <a:latin typeface="Arial" pitchFamily="34" charset="0"/>
                <a:cs typeface="Arial" pitchFamily="34" charset="0"/>
              </a:rPr>
              <a:t>.</a:t>
            </a:r>
            <a:endParaRPr lang="en-US" sz="2000" dirty="0" smtClean="0">
              <a:latin typeface="Arial" pitchFamily="34" charset="0"/>
              <a:cs typeface="Arial" pitchFamily="34" charset="0"/>
            </a:endParaRPr>
          </a:p>
          <a:p>
            <a:pPr>
              <a:buNone/>
            </a:pPr>
            <a:r>
              <a:rPr lang="en-GB" sz="2000" dirty="0" smtClean="0">
                <a:latin typeface="Arial" pitchFamily="34" charset="0"/>
                <a:cs typeface="Arial" pitchFamily="34" charset="0"/>
              </a:rPr>
              <a:t> </a:t>
            </a:r>
            <a:endParaRPr lang="en-US" sz="2000" dirty="0" smtClean="0">
              <a:latin typeface="Arial" pitchFamily="34" charset="0"/>
              <a:cs typeface="Arial" pitchFamily="34" charset="0"/>
            </a:endParaRPr>
          </a:p>
          <a:p>
            <a:pPr>
              <a:buNone/>
            </a:pPr>
            <a:r>
              <a:rPr lang="en-GB" sz="2000" b="1" u="sng" dirty="0" smtClean="0">
                <a:latin typeface="Arial" pitchFamily="34" charset="0"/>
                <a:cs typeface="Arial" pitchFamily="34" charset="0"/>
              </a:rPr>
              <a:t>For Second Schedule</a:t>
            </a:r>
            <a:r>
              <a:rPr lang="en-GB" sz="2000" dirty="0" smtClean="0">
                <a:latin typeface="Arial" pitchFamily="34" charset="0"/>
                <a:cs typeface="Arial" pitchFamily="34" charset="0"/>
              </a:rPr>
              <a:t> (by Disciplinary Committee)</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Reprimand</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Suspension for any period or permanently</a:t>
            </a:r>
            <a:endParaRPr lang="en-US" sz="2000" dirty="0" smtClean="0">
              <a:latin typeface="Arial" pitchFamily="34" charset="0"/>
              <a:cs typeface="Arial" pitchFamily="34" charset="0"/>
            </a:endParaRPr>
          </a:p>
          <a:p>
            <a:pPr lvl="0"/>
            <a:r>
              <a:rPr lang="en-GB" sz="2000" dirty="0" smtClean="0">
                <a:latin typeface="Arial" pitchFamily="34" charset="0"/>
                <a:cs typeface="Arial" pitchFamily="34" charset="0"/>
              </a:rPr>
              <a:t>Fine </a:t>
            </a:r>
            <a:r>
              <a:rPr lang="en-GB" sz="2000" dirty="0" err="1" smtClean="0">
                <a:latin typeface="Arial" pitchFamily="34" charset="0"/>
                <a:cs typeface="Arial" pitchFamily="34" charset="0"/>
              </a:rPr>
              <a:t>upto</a:t>
            </a:r>
            <a:r>
              <a:rPr lang="en-GB" sz="2000" dirty="0" smtClean="0">
                <a:latin typeface="Arial" pitchFamily="34" charset="0"/>
                <a:cs typeface="Arial" pitchFamily="34" charset="0"/>
              </a:rPr>
              <a:t> rupees five </a:t>
            </a:r>
            <a:r>
              <a:rPr lang="en-GB" sz="2000" dirty="0" err="1" smtClean="0">
                <a:latin typeface="Arial" pitchFamily="34" charset="0"/>
                <a:cs typeface="Arial" pitchFamily="34" charset="0"/>
              </a:rPr>
              <a:t>lakhs</a:t>
            </a:r>
            <a:r>
              <a:rPr lang="en-GB" sz="2000" dirty="0" smtClean="0">
                <a:latin typeface="Arial" pitchFamily="34" charset="0"/>
                <a:cs typeface="Arial" pitchFamily="34" charset="0"/>
              </a:rPr>
              <a:t>.</a:t>
            </a:r>
            <a:endParaRPr lang="en-US" sz="2000" dirty="0" smtClean="0">
              <a:latin typeface="Arial" pitchFamily="34" charset="0"/>
              <a:cs typeface="Arial" pitchFamily="34" charset="0"/>
            </a:endParaRPr>
          </a:p>
          <a:p>
            <a:pPr>
              <a:buNone/>
            </a:pPr>
            <a:r>
              <a:rPr lang="en-GB" sz="2000" dirty="0" smtClean="0">
                <a:latin typeface="Arial" pitchFamily="34" charset="0"/>
                <a:cs typeface="Arial" pitchFamily="34" charset="0"/>
              </a:rPr>
              <a:t> </a:t>
            </a:r>
            <a:endParaRPr lang="en-US" sz="2000" dirty="0" smtClean="0">
              <a:latin typeface="Arial" pitchFamily="34" charset="0"/>
              <a:cs typeface="Arial" pitchFamily="34" charset="0"/>
            </a:endParaRPr>
          </a:p>
          <a:p>
            <a:pPr>
              <a:buNone/>
            </a:pPr>
            <a:r>
              <a:rPr lang="en-GB" sz="2000" b="1" dirty="0" smtClean="0">
                <a:latin typeface="Arial" pitchFamily="34" charset="0"/>
                <a:cs typeface="Arial" pitchFamily="34" charset="0"/>
              </a:rPr>
              <a:t>Now, there is no need to refer the case to High Court.</a:t>
            </a:r>
            <a:endParaRPr lang="en-US" sz="2000" b="1" dirty="0" smtClean="0">
              <a:latin typeface="Arial" pitchFamily="34" charset="0"/>
              <a:cs typeface="Arial" pitchFamily="34" charset="0"/>
            </a:endParaRPr>
          </a:p>
          <a:p>
            <a:pPr>
              <a:buNone/>
            </a:pPr>
            <a:r>
              <a:rPr lang="en-GB" sz="2000" dirty="0" smtClean="0">
                <a:latin typeface="Arial" pitchFamily="34" charset="0"/>
                <a:cs typeface="Arial" pitchFamily="34" charset="0"/>
              </a:rPr>
              <a:t> </a:t>
            </a:r>
            <a:endParaRPr lang="en-US" sz="2000" dirty="0" smtClean="0">
              <a:latin typeface="Arial" pitchFamily="34" charset="0"/>
              <a:cs typeface="Arial" pitchFamily="34" charset="0"/>
            </a:endParaRPr>
          </a:p>
          <a:p>
            <a:endParaRPr lang="en-US" sz="20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7848"/>
            <a:ext cx="8534400" cy="758952"/>
          </a:xfrm>
        </p:spPr>
        <p:txBody>
          <a:bodyPr/>
          <a:lstStyle/>
          <a:p>
            <a:r>
              <a:rPr lang="en-US" dirty="0" smtClean="0"/>
              <a:t>Indirect punishment</a:t>
            </a:r>
            <a:endParaRPr lang="en-US" dirty="0"/>
          </a:p>
        </p:txBody>
      </p:sp>
      <p:sp>
        <p:nvSpPr>
          <p:cNvPr id="3" name="Content Placeholder 2"/>
          <p:cNvSpPr>
            <a:spLocks noGrp="1"/>
          </p:cNvSpPr>
          <p:nvPr>
            <p:ph sz="quarter" idx="1"/>
          </p:nvPr>
        </p:nvSpPr>
        <p:spPr/>
        <p:txBody>
          <a:bodyPr/>
          <a:lstStyle/>
          <a:p>
            <a:r>
              <a:rPr lang="en-US" dirty="0" smtClean="0"/>
              <a:t>Disqualification from allotment of audits from RBI, other banks, C &amp; AG and other Government Bodies (these are the restrictions of the respective Govt. bodies).</a:t>
            </a:r>
          </a:p>
          <a:p>
            <a:pPr>
              <a:buNone/>
            </a:pPr>
            <a:endParaRPr lang="en-US" dirty="0" smtClean="0"/>
          </a:p>
          <a:p>
            <a:r>
              <a:rPr lang="en-US" dirty="0" smtClean="0"/>
              <a:t>Eligibility to train articles is lost.</a:t>
            </a:r>
          </a:p>
          <a:p>
            <a:pPr>
              <a:buNone/>
            </a:pPr>
            <a:endParaRPr lang="en-US" dirty="0" smtClean="0"/>
          </a:p>
          <a:p>
            <a:r>
              <a:rPr lang="en-US" dirty="0" smtClean="0"/>
              <a:t>A stigma.  Almost invariably, the process itself is more torturous and painful than the punishment itself.</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dirty="0" smtClean="0">
                <a:cs typeface="Arial" pitchFamily="34" charset="0"/>
              </a:rPr>
              <a:t>Complainants</a:t>
            </a:r>
            <a:endParaRPr lang="en-US" sz="3600" dirty="0">
              <a:cs typeface="Arial" pitchFamily="34" charset="0"/>
            </a:endParaRPr>
          </a:p>
        </p:txBody>
      </p:sp>
      <p:sp>
        <p:nvSpPr>
          <p:cNvPr id="3" name="Content Placeholder 2"/>
          <p:cNvSpPr>
            <a:spLocks noGrp="1"/>
          </p:cNvSpPr>
          <p:nvPr>
            <p:ph sz="quarter" idx="1"/>
          </p:nvPr>
        </p:nvSpPr>
        <p:spPr/>
        <p:txBody>
          <a:bodyPr>
            <a:normAutofit/>
          </a:bodyPr>
          <a:lstStyle/>
          <a:p>
            <a:pPr marL="274320" lvl="1">
              <a:lnSpc>
                <a:spcPct val="150000"/>
              </a:lnSpc>
              <a:buClr>
                <a:schemeClr val="accent1"/>
              </a:buClr>
              <a:buSzPct val="85000"/>
              <a:buNone/>
            </a:pPr>
            <a:r>
              <a:rPr lang="en-US" sz="2200" u="sng" dirty="0" smtClean="0">
                <a:solidFill>
                  <a:schemeClr val="tx1"/>
                </a:solidFill>
                <a:latin typeface="Arial" pitchFamily="34" charset="0"/>
                <a:cs typeface="Arial" pitchFamily="34" charset="0"/>
              </a:rPr>
              <a:t>Who complains?</a:t>
            </a:r>
          </a:p>
          <a:p>
            <a:pPr marL="274320" lvl="1">
              <a:lnSpc>
                <a:spcPct val="150000"/>
              </a:lnSpc>
              <a:buClr>
                <a:schemeClr val="accent1"/>
              </a:buClr>
              <a:buSzPct val="85000"/>
              <a:buFont typeface="Wingdings 2"/>
              <a:buChar char=""/>
            </a:pPr>
            <a:r>
              <a:rPr lang="en-US" sz="2200" dirty="0" smtClean="0">
                <a:solidFill>
                  <a:schemeClr val="tx1"/>
                </a:solidFill>
                <a:latin typeface="Arial" pitchFamily="34" charset="0"/>
                <a:cs typeface="Arial" pitchFamily="34" charset="0"/>
              </a:rPr>
              <a:t>Users of our services – viz. Clients, Financial Institutions, Banks, Lenders, Investors, Regulatory Authorities are the complainants.</a:t>
            </a:r>
          </a:p>
          <a:p>
            <a:pPr marL="274320" lvl="1">
              <a:lnSpc>
                <a:spcPct val="150000"/>
              </a:lnSpc>
              <a:buClr>
                <a:schemeClr val="accent1"/>
              </a:buClr>
              <a:buSzPct val="85000"/>
              <a:buFont typeface="Wingdings 2"/>
              <a:buChar char=""/>
            </a:pPr>
            <a:r>
              <a:rPr lang="en-US" sz="2200" dirty="0" smtClean="0">
                <a:solidFill>
                  <a:schemeClr val="tx1"/>
                </a:solidFill>
                <a:latin typeface="Arial" pitchFamily="34" charset="0"/>
                <a:cs typeface="Arial" pitchFamily="34" charset="0"/>
              </a:rPr>
              <a:t>Staff members, articled trainees, co-professionals, total strangers, members against their own partners.</a:t>
            </a:r>
          </a:p>
          <a:p>
            <a:pPr marL="274320" lvl="1">
              <a:lnSpc>
                <a:spcPct val="150000"/>
              </a:lnSpc>
              <a:buClr>
                <a:schemeClr val="accent1"/>
              </a:buClr>
              <a:buSzPct val="85000"/>
              <a:buFont typeface="Wingdings 2"/>
              <a:buChar char=""/>
            </a:pPr>
            <a:r>
              <a:rPr lang="en-US" sz="2200" dirty="0" smtClean="0">
                <a:solidFill>
                  <a:schemeClr val="tx1"/>
                </a:solidFill>
                <a:latin typeface="Arial" pitchFamily="34" charset="0"/>
                <a:cs typeface="Arial" pitchFamily="34" charset="0"/>
              </a:rPr>
              <a:t>Complaints may be filed out of ego clashes, rivalry or as an arm twisting measure.</a:t>
            </a:r>
          </a:p>
          <a:p>
            <a:pPr marL="274320" lvl="1">
              <a:lnSpc>
                <a:spcPct val="150000"/>
              </a:lnSpc>
              <a:buClr>
                <a:schemeClr val="accent1"/>
              </a:buClr>
              <a:buSzPct val="85000"/>
              <a:buFont typeface="Wingdings 2"/>
              <a:buChar char=""/>
            </a:pPr>
            <a:r>
              <a:rPr lang="en-US" sz="2200" dirty="0" smtClean="0">
                <a:solidFill>
                  <a:schemeClr val="tx1"/>
                </a:solidFill>
                <a:latin typeface="Arial" pitchFamily="34" charset="0"/>
                <a:cs typeface="Arial" pitchFamily="34" charset="0"/>
              </a:rPr>
              <a:t>Existence of professional black mailer</a:t>
            </a:r>
          </a:p>
          <a:p>
            <a:pPr>
              <a:lnSpc>
                <a:spcPct val="150000"/>
              </a:lnSpc>
            </a:pPr>
            <a:endParaRPr lang="en-US" sz="22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lstStyle/>
          <a:p>
            <a:pPr lvl="0"/>
            <a:r>
              <a:rPr lang="en-US" sz="3600" dirty="0" smtClean="0">
                <a:cs typeface="Arial" pitchFamily="34" charset="0"/>
              </a:rPr>
              <a:t>Other exposures / vulnerability </a:t>
            </a:r>
            <a:endParaRPr lang="en-US" sz="3600" dirty="0">
              <a:cs typeface="Arial" pitchFamily="34" charset="0"/>
            </a:endParaRPr>
          </a:p>
        </p:txBody>
      </p:sp>
      <p:sp>
        <p:nvSpPr>
          <p:cNvPr id="3" name="Content Placeholder 2"/>
          <p:cNvSpPr>
            <a:spLocks noGrp="1"/>
          </p:cNvSpPr>
          <p:nvPr>
            <p:ph sz="quarter" idx="1"/>
          </p:nvPr>
        </p:nvSpPr>
        <p:spPr>
          <a:xfrm>
            <a:off x="301752" y="1527048"/>
            <a:ext cx="8503920" cy="2435352"/>
          </a:xfrm>
        </p:spPr>
        <p:txBody>
          <a:bodyPr>
            <a:normAutofit/>
          </a:bodyPr>
          <a:lstStyle/>
          <a:p>
            <a:pPr lvl="0">
              <a:lnSpc>
                <a:spcPct val="150000"/>
              </a:lnSpc>
            </a:pPr>
            <a:r>
              <a:rPr lang="en-US" dirty="0" smtClean="0">
                <a:latin typeface="Arial" pitchFamily="34" charset="0"/>
                <a:cs typeface="Arial" pitchFamily="34" charset="0"/>
              </a:rPr>
              <a:t>Police - criminal complaint. This often results into arrest and police custody.</a:t>
            </a:r>
          </a:p>
          <a:p>
            <a:pPr lvl="0">
              <a:lnSpc>
                <a:spcPct val="150000"/>
              </a:lnSpc>
            </a:pPr>
            <a:r>
              <a:rPr lang="en-US" dirty="0" smtClean="0">
                <a:latin typeface="Arial" pitchFamily="34" charset="0"/>
                <a:cs typeface="Arial" pitchFamily="34" charset="0"/>
              </a:rPr>
              <a:t>Press, for defamation</a:t>
            </a:r>
          </a:p>
          <a:p>
            <a:pPr lvl="0">
              <a:lnSpc>
                <a:spcPct val="150000"/>
              </a:lnSpc>
            </a:pPr>
            <a:r>
              <a:rPr lang="en-US" dirty="0" smtClean="0">
                <a:latin typeface="Arial" pitchFamily="34" charset="0"/>
                <a:cs typeface="Arial" pitchFamily="34" charset="0"/>
              </a:rPr>
              <a:t>Consumer Forum</a:t>
            </a:r>
          </a:p>
          <a:p>
            <a:pPr>
              <a:lnSpc>
                <a:spcPct val="150000"/>
              </a:lnSpc>
            </a:pPr>
            <a:endParaRPr lang="en-US" b="1" dirty="0" smtClean="0"/>
          </a:p>
          <a:p>
            <a:pPr>
              <a:lnSpc>
                <a:spcPct val="150000"/>
              </a:lnSpc>
            </a:pPr>
            <a:endParaRPr lang="en-US" b="1" dirty="0" smtClean="0"/>
          </a:p>
          <a:p>
            <a:pPr>
              <a:lnSpc>
                <a:spcPct val="150000"/>
              </a:lnSpc>
              <a:buNone/>
            </a:pPr>
            <a:endParaRPr lang="en-US" dirty="0" smtClean="0"/>
          </a:p>
          <a:p>
            <a:pPr lvl="0">
              <a:lnSpc>
                <a:spcPct val="150000"/>
              </a:lnSpc>
            </a:pPr>
            <a:endParaRPr lang="en-US" dirty="0" smtClean="0">
              <a:latin typeface="Arial" pitchFamily="34" charset="0"/>
              <a:cs typeface="Arial" pitchFamily="34" charset="0"/>
            </a:endParaRPr>
          </a:p>
          <a:p>
            <a:pPr>
              <a:lnSpc>
                <a:spcPct val="150000"/>
              </a:lnSpc>
              <a:buNone/>
            </a:pPr>
            <a:endParaRPr lang="en-US" dirty="0" smtClean="0">
              <a:latin typeface="Arial" pitchFamily="34" charset="0"/>
              <a:cs typeface="Arial" pitchFamily="34" charset="0"/>
            </a:endParaRPr>
          </a:p>
          <a:p>
            <a:pPr>
              <a:lnSpc>
                <a:spcPct val="150000"/>
              </a:lnSpc>
            </a:pPr>
            <a:endParaRPr lang="en-US" dirty="0">
              <a:latin typeface="Arial" pitchFamily="34" charset="0"/>
              <a:cs typeface="Arial" pitchFamily="34" charset="0"/>
            </a:endParaRPr>
          </a:p>
        </p:txBody>
      </p:sp>
      <p:sp>
        <p:nvSpPr>
          <p:cNvPr id="5" name="TextBox 4"/>
          <p:cNvSpPr txBox="1"/>
          <p:nvPr/>
        </p:nvSpPr>
        <p:spPr>
          <a:xfrm>
            <a:off x="533400" y="4419600"/>
            <a:ext cx="81534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latin typeface="Arial" pitchFamily="34" charset="0"/>
                <a:cs typeface="Arial" pitchFamily="34" charset="0"/>
              </a:rPr>
              <a:t>‘Peer Review’ could be a good preventive step.  It should be taken and implemented in its proper spirit by our members in their own self interest</a:t>
            </a:r>
            <a:endParaRPr lang="en-US" sz="2400" b="1" dirty="0">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Arbitration </a:t>
            </a:r>
            <a:endParaRPr lang="en-US" dirty="0"/>
          </a:p>
        </p:txBody>
      </p:sp>
      <p:sp>
        <p:nvSpPr>
          <p:cNvPr id="3" name="Content Placeholder 2"/>
          <p:cNvSpPr>
            <a:spLocks noGrp="1"/>
          </p:cNvSpPr>
          <p:nvPr>
            <p:ph sz="quarter" idx="1"/>
          </p:nvPr>
        </p:nvSpPr>
        <p:spPr/>
        <p:txBody>
          <a:bodyPr/>
          <a:lstStyle/>
          <a:p>
            <a:pPr marL="0" indent="0">
              <a:buNone/>
            </a:pPr>
            <a:r>
              <a:rPr lang="en-US" dirty="0" smtClean="0"/>
              <a:t>There is one welcome development.  For resolving the disputes or grievances among the members inter-se; or between articled trainees and members, ICAI is planning to introduce the concept of arbitration.  It is expected to lessen the hardship, shorten the time and reduce the expenditure.  At the same time, it could be more effective.</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00" y="1828800"/>
            <a:ext cx="5455920" cy="1752600"/>
          </a:xfrm>
        </p:spPr>
        <p:txBody>
          <a:bodyPr>
            <a:normAutofit/>
          </a:bodyPr>
          <a:lstStyle/>
          <a:p>
            <a:pPr algn="r">
              <a:buNone/>
            </a:pPr>
            <a:r>
              <a:rPr lang="en-US" sz="4200" dirty="0" smtClean="0">
                <a:solidFill>
                  <a:schemeClr val="accent3"/>
                </a:solidFill>
                <a:latin typeface="Lucida Calligraphy" pitchFamily="66" charset="0"/>
              </a:rPr>
              <a:t>Clauses of both the Schedules  </a:t>
            </a:r>
            <a:endParaRPr lang="en-IN" sz="4200" dirty="0">
              <a:solidFill>
                <a:schemeClr val="accent3"/>
              </a:solidFill>
              <a:latin typeface="Lucida Calligraphy" pitchFamily="66"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lstStyle/>
          <a:p>
            <a:r>
              <a:rPr lang="en-US" dirty="0" smtClean="0">
                <a:cs typeface="Arial" pitchFamily="34" charset="0"/>
              </a:rPr>
              <a:t>First Schedule</a:t>
            </a:r>
            <a:endParaRPr lang="en-IN" dirty="0">
              <a:cs typeface="Arial" pitchFamily="34" charset="0"/>
            </a:endParaRPr>
          </a:p>
        </p:txBody>
      </p:sp>
      <p:sp>
        <p:nvSpPr>
          <p:cNvPr id="3" name="Content Placeholder 2"/>
          <p:cNvSpPr>
            <a:spLocks noGrp="1"/>
          </p:cNvSpPr>
          <p:nvPr>
            <p:ph sz="quarter" idx="1"/>
          </p:nvPr>
        </p:nvSpPr>
        <p:spPr>
          <a:xfrm>
            <a:off x="304800" y="1295400"/>
            <a:ext cx="8503920" cy="4572000"/>
          </a:xfrm>
        </p:spPr>
        <p:txBody>
          <a:bodyPr/>
          <a:lstStyle/>
          <a:p>
            <a:pPr>
              <a:buNone/>
            </a:pPr>
            <a:r>
              <a:rPr lang="en-US" dirty="0" smtClean="0">
                <a:latin typeface="Arial" pitchFamily="34" charset="0"/>
                <a:cs typeface="Arial" pitchFamily="34" charset="0"/>
              </a:rPr>
              <a:t>Part I</a:t>
            </a:r>
            <a:r>
              <a:rPr lang="en-US" sz="2000" dirty="0" smtClean="0">
                <a:latin typeface="Arial" pitchFamily="34" charset="0"/>
                <a:cs typeface="Arial" pitchFamily="34" charset="0"/>
              </a:rPr>
              <a:t> </a:t>
            </a:r>
          </a:p>
          <a:p>
            <a:pPr lvl="1"/>
            <a:endParaRPr lang="en-IN"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173180" y="1752600"/>
          <a:ext cx="8742220" cy="4807688"/>
        </p:xfrm>
        <a:graphic>
          <a:graphicData uri="http://schemas.openxmlformats.org/drawingml/2006/table">
            <a:tbl>
              <a:tblPr firstRow="1" bandRow="1">
                <a:tableStyleId>{F5AB1C69-6EDB-4FF4-983F-18BD219EF322}</a:tableStyleId>
              </a:tblPr>
              <a:tblGrid>
                <a:gridCol w="1146560"/>
                <a:gridCol w="7595660"/>
              </a:tblGrid>
              <a:tr h="549260">
                <a:tc>
                  <a:txBody>
                    <a:bodyPr/>
                    <a:lstStyle/>
                    <a:p>
                      <a:r>
                        <a:rPr lang="en-US" sz="2000" dirty="0" smtClean="0">
                          <a:latin typeface="Arial" pitchFamily="34" charset="0"/>
                          <a:cs typeface="Arial" pitchFamily="34" charset="0"/>
                        </a:rPr>
                        <a:t>Clause no.</a:t>
                      </a:r>
                      <a:endParaRPr lang="en-IN" sz="2000" dirty="0">
                        <a:latin typeface="Arial" pitchFamily="34" charset="0"/>
                        <a:cs typeface="Arial" pitchFamily="34" charset="0"/>
                      </a:endParaRPr>
                    </a:p>
                  </a:txBody>
                  <a:tcPr/>
                </a:tc>
                <a:tc>
                  <a:txBody>
                    <a:bodyPr/>
                    <a:lstStyle/>
                    <a:p>
                      <a:r>
                        <a:rPr lang="en-US" sz="2000" dirty="0" smtClean="0">
                          <a:latin typeface="Arial" pitchFamily="34" charset="0"/>
                          <a:cs typeface="Arial" pitchFamily="34" charset="0"/>
                        </a:rPr>
                        <a:t>A member in</a:t>
                      </a:r>
                      <a:r>
                        <a:rPr lang="en-US" sz="2000" baseline="0" dirty="0" smtClean="0">
                          <a:latin typeface="Arial" pitchFamily="34" charset="0"/>
                          <a:cs typeface="Arial" pitchFamily="34" charset="0"/>
                        </a:rPr>
                        <a:t> practice would be guilty of misconduct if he:</a:t>
                      </a:r>
                      <a:endParaRPr lang="en-IN" sz="2000" dirty="0">
                        <a:latin typeface="Arial" pitchFamily="34" charset="0"/>
                        <a:cs typeface="Arial" pitchFamily="34" charset="0"/>
                      </a:endParaRPr>
                    </a:p>
                  </a:txBody>
                  <a:tcPr/>
                </a:tc>
              </a:tr>
              <a:tr h="616114">
                <a:tc>
                  <a:txBody>
                    <a:bodyPr/>
                    <a:lstStyle/>
                    <a:p>
                      <a:pPr algn="ctr"/>
                      <a:r>
                        <a:rPr lang="en-US" sz="1800" dirty="0" smtClean="0">
                          <a:latin typeface="Arial" pitchFamily="34" charset="0"/>
                          <a:cs typeface="Arial" pitchFamily="34" charset="0"/>
                        </a:rPr>
                        <a:t>(1)</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Allows any person to practice in his name  except his partner and employee who is also a chartered accountant </a:t>
                      </a:r>
                      <a:endParaRPr lang="en-IN" sz="1800" dirty="0">
                        <a:latin typeface="Arial" pitchFamily="34" charset="0"/>
                        <a:cs typeface="Arial" pitchFamily="34" charset="0"/>
                      </a:endParaRPr>
                    </a:p>
                  </a:txBody>
                  <a:tcPr/>
                </a:tc>
              </a:tr>
              <a:tr h="611106">
                <a:tc>
                  <a:txBody>
                    <a:bodyPr/>
                    <a:lstStyle/>
                    <a:p>
                      <a:pPr algn="ctr"/>
                      <a:r>
                        <a:rPr lang="en-US" sz="1800" dirty="0" smtClean="0">
                          <a:latin typeface="Arial" pitchFamily="34" charset="0"/>
                          <a:cs typeface="Arial" pitchFamily="34" charset="0"/>
                        </a:rPr>
                        <a:t>(2)</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Pays any  share , commission or brokerage  to person other than member of Institute or his partner or retired partner </a:t>
                      </a:r>
                      <a:endParaRPr lang="en-IN" sz="1800" dirty="0">
                        <a:latin typeface="Arial" pitchFamily="34" charset="0"/>
                        <a:cs typeface="Arial" pitchFamily="34" charset="0"/>
                      </a:endParaRPr>
                    </a:p>
                  </a:txBody>
                  <a:tcPr/>
                </a:tc>
              </a:tr>
              <a:tr h="339503">
                <a:tc>
                  <a:txBody>
                    <a:bodyPr/>
                    <a:lstStyle/>
                    <a:p>
                      <a:pPr algn="ctr"/>
                      <a:r>
                        <a:rPr lang="en-US" sz="1800" dirty="0" smtClean="0">
                          <a:latin typeface="Arial" pitchFamily="34" charset="0"/>
                          <a:cs typeface="Arial" pitchFamily="34" charset="0"/>
                        </a:rPr>
                        <a:t>(3)</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Accepts profits from a person who is not a member of Institute</a:t>
                      </a:r>
                      <a:endParaRPr lang="en-IN" sz="1800" dirty="0">
                        <a:latin typeface="Arial" pitchFamily="34" charset="0"/>
                        <a:cs typeface="Arial" pitchFamily="34" charset="0"/>
                      </a:endParaRPr>
                    </a:p>
                  </a:txBody>
                  <a:tcPr/>
                </a:tc>
              </a:tr>
              <a:tr h="407404">
                <a:tc>
                  <a:txBody>
                    <a:bodyPr/>
                    <a:lstStyle/>
                    <a:p>
                      <a:pPr algn="ctr"/>
                      <a:r>
                        <a:rPr lang="en-US" sz="1800" dirty="0" smtClean="0">
                          <a:latin typeface="Arial" pitchFamily="34" charset="0"/>
                          <a:cs typeface="Arial" pitchFamily="34" charset="0"/>
                        </a:rPr>
                        <a:t>(4)</a:t>
                      </a:r>
                      <a:endParaRPr lang="en-IN" sz="1800" dirty="0">
                        <a:latin typeface="Arial" pitchFamily="34" charset="0"/>
                        <a:cs typeface="Arial" pitchFamily="34" charset="0"/>
                      </a:endParaRPr>
                    </a:p>
                  </a:txBody>
                  <a:tcPr/>
                </a:tc>
                <a:tc>
                  <a:txBody>
                    <a:bodyPr/>
                    <a:lstStyle/>
                    <a:p>
                      <a:r>
                        <a:rPr lang="en-US" sz="1800" dirty="0" smtClean="0">
                          <a:latin typeface="Arial" pitchFamily="34" charset="0"/>
                          <a:cs typeface="Arial" pitchFamily="34" charset="0"/>
                        </a:rPr>
                        <a:t>Enters into partnership with person who is not member of Institute </a:t>
                      </a:r>
                      <a:endParaRPr lang="en-IN" sz="1800" dirty="0">
                        <a:latin typeface="Arial" pitchFamily="34" charset="0"/>
                        <a:cs typeface="Arial" pitchFamily="34" charset="0"/>
                      </a:endParaRPr>
                    </a:p>
                  </a:txBody>
                  <a:tcPr/>
                </a:tc>
              </a:tr>
              <a:tr h="407404">
                <a:tc>
                  <a:txBody>
                    <a:bodyPr/>
                    <a:lstStyle/>
                    <a:p>
                      <a:pPr algn="ctr"/>
                      <a:r>
                        <a:rPr lang="en-IN" sz="1800" dirty="0" smtClean="0">
                          <a:latin typeface="Arial" pitchFamily="34" charset="0"/>
                          <a:cs typeface="Arial" pitchFamily="34" charset="0"/>
                        </a:rPr>
                        <a:t>(5)</a:t>
                      </a:r>
                      <a:endParaRPr lang="en-IN" sz="1800" dirty="0">
                        <a:latin typeface="Arial" pitchFamily="34" charset="0"/>
                        <a:cs typeface="Arial" pitchFamily="34" charset="0"/>
                      </a:endParaRPr>
                    </a:p>
                  </a:txBody>
                  <a:tcPr/>
                </a:tc>
                <a:tc>
                  <a:txBody>
                    <a:bodyPr/>
                    <a:lstStyle/>
                    <a:p>
                      <a:r>
                        <a:rPr lang="en-IN" sz="1800" dirty="0" smtClean="0">
                          <a:latin typeface="Arial" pitchFamily="34" charset="0"/>
                          <a:cs typeface="Arial" pitchFamily="34" charset="0"/>
                        </a:rPr>
                        <a:t>Secures work from person who is not his employee or partner.</a:t>
                      </a:r>
                      <a:endParaRPr lang="en-IN" sz="1800" dirty="0">
                        <a:latin typeface="Arial" pitchFamily="34" charset="0"/>
                        <a:cs typeface="Arial" pitchFamily="34" charset="0"/>
                      </a:endParaRPr>
                    </a:p>
                  </a:txBody>
                  <a:tcPr/>
                </a:tc>
              </a:tr>
              <a:tr h="611106">
                <a:tc>
                  <a:txBody>
                    <a:bodyPr/>
                    <a:lstStyle/>
                    <a:p>
                      <a:pPr algn="ctr"/>
                      <a:r>
                        <a:rPr lang="en-IN" sz="1800" dirty="0" smtClean="0">
                          <a:latin typeface="Arial" pitchFamily="34" charset="0"/>
                          <a:cs typeface="Arial" pitchFamily="34" charset="0"/>
                        </a:rPr>
                        <a:t>(6)</a:t>
                      </a:r>
                      <a:endParaRPr lang="en-IN" sz="18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latin typeface="Arial" pitchFamily="34" charset="0"/>
                          <a:cs typeface="Arial" pitchFamily="34" charset="0"/>
                        </a:rPr>
                        <a:t>Solicits</a:t>
                      </a:r>
                      <a:r>
                        <a:rPr lang="en-IN" sz="1800" baseline="0" dirty="0" smtClean="0">
                          <a:latin typeface="Arial" pitchFamily="34" charset="0"/>
                          <a:cs typeface="Arial" pitchFamily="34" charset="0"/>
                        </a:rPr>
                        <a:t> work by circular, advertisement, personal interview etc.  (except to the extent allowed)</a:t>
                      </a:r>
                      <a:endParaRPr lang="en-IN" sz="1800" baseline="0" dirty="0">
                        <a:latin typeface="Arial" pitchFamily="34" charset="0"/>
                        <a:cs typeface="Arial" pitchFamily="34" charset="0"/>
                      </a:endParaRPr>
                    </a:p>
                  </a:txBody>
                  <a:tcPr/>
                </a:tc>
              </a:tr>
              <a:tr h="339503">
                <a:tc>
                  <a:txBody>
                    <a:bodyPr/>
                    <a:lstStyle/>
                    <a:p>
                      <a:pPr algn="ctr"/>
                      <a:r>
                        <a:rPr lang="en-IN" sz="1800" dirty="0" smtClean="0">
                          <a:latin typeface="Arial" pitchFamily="34" charset="0"/>
                          <a:cs typeface="Arial" pitchFamily="34" charset="0"/>
                        </a:rPr>
                        <a:t>(7)</a:t>
                      </a:r>
                      <a:endParaRPr lang="en-IN" sz="18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aseline="0" dirty="0" smtClean="0">
                          <a:latin typeface="Arial" pitchFamily="34" charset="0"/>
                          <a:cs typeface="Arial" pitchFamily="34" charset="0"/>
                        </a:rPr>
                        <a:t>Advertises his professional services  (except to the extent allowed)</a:t>
                      </a:r>
                      <a:endParaRPr lang="en-IN" sz="1800" baseline="0" dirty="0">
                        <a:latin typeface="Arial" pitchFamily="34" charset="0"/>
                        <a:cs typeface="Arial" pitchFamily="34" charset="0"/>
                      </a:endParaRPr>
                    </a:p>
                  </a:txBody>
                  <a:tcPr/>
                </a:tc>
              </a:tr>
              <a:tr h="538197">
                <a:tc>
                  <a:txBody>
                    <a:bodyPr/>
                    <a:lstStyle/>
                    <a:p>
                      <a:pPr algn="ctr"/>
                      <a:r>
                        <a:rPr lang="en-IN" sz="1800" dirty="0" smtClean="0">
                          <a:latin typeface="Arial" pitchFamily="34" charset="0"/>
                          <a:cs typeface="Arial" pitchFamily="34" charset="0"/>
                        </a:rPr>
                        <a:t>(8)</a:t>
                      </a:r>
                      <a:endParaRPr lang="en-IN" sz="18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aseline="0" dirty="0" smtClean="0">
                          <a:latin typeface="Arial" pitchFamily="34" charset="0"/>
                          <a:cs typeface="Arial" pitchFamily="34" charset="0"/>
                        </a:rPr>
                        <a:t>Accepts audit work without first communicating with the previous auditor in writing</a:t>
                      </a: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First Schedule (Contd.)</a:t>
            </a:r>
            <a:endParaRPr lang="en-IN" dirty="0">
              <a:cs typeface="Arial" pitchFamily="34" charset="0"/>
            </a:endParaRPr>
          </a:p>
        </p:txBody>
      </p:sp>
      <p:sp>
        <p:nvSpPr>
          <p:cNvPr id="3" name="Content Placeholder 2"/>
          <p:cNvSpPr>
            <a:spLocks noGrp="1"/>
          </p:cNvSpPr>
          <p:nvPr>
            <p:ph sz="quarter" idx="1"/>
          </p:nvPr>
        </p:nvSpPr>
        <p:spPr>
          <a:xfrm>
            <a:off x="304800" y="1371600"/>
            <a:ext cx="8503920" cy="4572000"/>
          </a:xfrm>
        </p:spPr>
        <p:txBody>
          <a:bodyPr/>
          <a:lstStyle/>
          <a:p>
            <a:pPr>
              <a:buNone/>
            </a:pPr>
            <a:r>
              <a:rPr lang="en-US" sz="2800" dirty="0" smtClean="0">
                <a:latin typeface="Arial" pitchFamily="34" charset="0"/>
                <a:cs typeface="Arial" pitchFamily="34" charset="0"/>
              </a:rPr>
              <a:t>Part I (contd.) </a:t>
            </a:r>
          </a:p>
          <a:p>
            <a:pPr lvl="1"/>
            <a:endParaRPr lang="en-IN"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304800" y="2071368"/>
          <a:ext cx="8458200" cy="3825240"/>
        </p:xfrm>
        <a:graphic>
          <a:graphicData uri="http://schemas.openxmlformats.org/drawingml/2006/table">
            <a:tbl>
              <a:tblPr firstRow="1" bandRow="1">
                <a:tableStyleId>{F5AB1C69-6EDB-4FF4-983F-18BD219EF322}</a:tableStyleId>
              </a:tblPr>
              <a:tblGrid>
                <a:gridCol w="1109310"/>
                <a:gridCol w="7348890"/>
              </a:tblGrid>
              <a:tr h="656047">
                <a:tc>
                  <a:txBody>
                    <a:bodyPr/>
                    <a:lstStyle/>
                    <a:p>
                      <a:r>
                        <a:rPr lang="en-US" sz="2000" dirty="0" smtClean="0">
                          <a:latin typeface="Arial" pitchFamily="34" charset="0"/>
                          <a:cs typeface="Arial" pitchFamily="34" charset="0"/>
                        </a:rPr>
                        <a:t>Clause no.</a:t>
                      </a:r>
                      <a:endParaRPr lang="en-IN" sz="2000" dirty="0">
                        <a:latin typeface="Arial" pitchFamily="34" charset="0"/>
                        <a:cs typeface="Arial" pitchFamily="34" charset="0"/>
                      </a:endParaRPr>
                    </a:p>
                  </a:txBody>
                  <a:tcPr/>
                </a:tc>
                <a:tc>
                  <a:txBody>
                    <a:bodyPr/>
                    <a:lstStyle/>
                    <a:p>
                      <a:r>
                        <a:rPr lang="en-US" sz="2000" dirty="0" smtClean="0">
                          <a:latin typeface="Arial" pitchFamily="34" charset="0"/>
                          <a:cs typeface="Arial" pitchFamily="34" charset="0"/>
                        </a:rPr>
                        <a:t>A member in</a:t>
                      </a:r>
                      <a:r>
                        <a:rPr lang="en-US" sz="2000" baseline="0" dirty="0" smtClean="0">
                          <a:latin typeface="Arial" pitchFamily="34" charset="0"/>
                          <a:cs typeface="Arial" pitchFamily="34" charset="0"/>
                        </a:rPr>
                        <a:t> practice would be guilty of misconduct if he:</a:t>
                      </a:r>
                      <a:endParaRPr lang="en-IN" sz="2000" dirty="0">
                        <a:latin typeface="Arial" pitchFamily="34" charset="0"/>
                        <a:cs typeface="Arial" pitchFamily="34" charset="0"/>
                      </a:endParaRPr>
                    </a:p>
                  </a:txBody>
                  <a:tcPr/>
                </a:tc>
              </a:tr>
              <a:tr h="777785">
                <a:tc>
                  <a:txBody>
                    <a:bodyPr/>
                    <a:lstStyle/>
                    <a:p>
                      <a:pPr algn="ctr"/>
                      <a:r>
                        <a:rPr lang="en-IN" sz="1800" dirty="0" smtClean="0">
                          <a:latin typeface="Arial" pitchFamily="34" charset="0"/>
                          <a:cs typeface="Arial" pitchFamily="34" charset="0"/>
                        </a:rPr>
                        <a:t>(9)</a:t>
                      </a:r>
                      <a:endParaRPr lang="en-IN" sz="1800" dirty="0">
                        <a:latin typeface="Arial" pitchFamily="34" charset="0"/>
                        <a:cs typeface="Arial" pitchFamily="34" charset="0"/>
                      </a:endParaRPr>
                    </a:p>
                  </a:txBody>
                  <a:tcPr/>
                </a:tc>
                <a:tc>
                  <a:txBody>
                    <a:bodyPr/>
                    <a:lstStyle/>
                    <a:p>
                      <a:pPr rtl="0"/>
                      <a:r>
                        <a:rPr lang="en-IN" sz="1800" dirty="0" smtClean="0">
                          <a:latin typeface="Arial" pitchFamily="34" charset="0"/>
                          <a:cs typeface="Arial" pitchFamily="34" charset="0"/>
                        </a:rPr>
                        <a:t>Accepts audit work</a:t>
                      </a:r>
                      <a:r>
                        <a:rPr lang="en-IN" sz="1800" baseline="0" dirty="0" smtClean="0">
                          <a:latin typeface="Arial" pitchFamily="34" charset="0"/>
                          <a:cs typeface="Arial" pitchFamily="34" charset="0"/>
                        </a:rPr>
                        <a:t> </a:t>
                      </a:r>
                      <a:r>
                        <a:rPr lang="en-IN" sz="1800" dirty="0" smtClean="0">
                          <a:latin typeface="Arial" pitchFamily="34" charset="0"/>
                          <a:cs typeface="Arial" pitchFamily="34" charset="0"/>
                        </a:rPr>
                        <a:t>without</a:t>
                      </a:r>
                      <a:r>
                        <a:rPr lang="en-IN" sz="1800" baseline="0" dirty="0" smtClean="0">
                          <a:latin typeface="Arial" pitchFamily="34" charset="0"/>
                          <a:cs typeface="Arial" pitchFamily="34" charset="0"/>
                        </a:rPr>
                        <a:t> first ascertaining that requirements of section 225 of the Companies Act, 1956 </a:t>
                      </a:r>
                      <a:r>
                        <a:rPr lang="en-IN" sz="1800" baseline="0" dirty="0" smtClean="0">
                          <a:latin typeface="Arial" pitchFamily="34" charset="0"/>
                          <a:cs typeface="Arial" pitchFamily="34" charset="0"/>
                        </a:rPr>
                        <a:t>(now section 140 of the Companies Act, 2013) are </a:t>
                      </a:r>
                      <a:r>
                        <a:rPr lang="en-IN" sz="1800" baseline="0" dirty="0" smtClean="0">
                          <a:latin typeface="Arial" pitchFamily="34" charset="0"/>
                          <a:cs typeface="Arial" pitchFamily="34" charset="0"/>
                        </a:rPr>
                        <a:t>complied with.</a:t>
                      </a:r>
                      <a:endParaRPr lang="en-IN" sz="1800" dirty="0">
                        <a:latin typeface="Arial" pitchFamily="34" charset="0"/>
                        <a:cs typeface="Arial" pitchFamily="34" charset="0"/>
                      </a:endParaRPr>
                    </a:p>
                  </a:txBody>
                  <a:tcPr/>
                </a:tc>
              </a:tr>
              <a:tr h="762000">
                <a:tc>
                  <a:txBody>
                    <a:bodyPr/>
                    <a:lstStyle/>
                    <a:p>
                      <a:pPr algn="ctr"/>
                      <a:r>
                        <a:rPr lang="en-IN" sz="1800" dirty="0" smtClean="0">
                          <a:latin typeface="Arial" pitchFamily="34" charset="0"/>
                          <a:cs typeface="Arial" pitchFamily="34" charset="0"/>
                        </a:rPr>
                        <a:t>(10)</a:t>
                      </a:r>
                      <a:endParaRPr lang="en-IN" sz="1800" dirty="0">
                        <a:latin typeface="Arial" pitchFamily="34" charset="0"/>
                        <a:cs typeface="Arial" pitchFamily="34" charset="0"/>
                      </a:endParaRPr>
                    </a:p>
                  </a:txBody>
                  <a:tcPr/>
                </a:tc>
                <a:tc>
                  <a:txBody>
                    <a:bodyPr/>
                    <a:lstStyle/>
                    <a:p>
                      <a:r>
                        <a:rPr lang="en-IN" sz="1800" dirty="0" smtClean="0">
                          <a:latin typeface="Arial" pitchFamily="34" charset="0"/>
                          <a:cs typeface="Arial" pitchFamily="34" charset="0"/>
                        </a:rPr>
                        <a:t>Accepts</a:t>
                      </a:r>
                      <a:r>
                        <a:rPr lang="en-IN" sz="1800" baseline="0" dirty="0" smtClean="0">
                          <a:latin typeface="Arial" pitchFamily="34" charset="0"/>
                          <a:cs typeface="Arial" pitchFamily="34" charset="0"/>
                        </a:rPr>
                        <a:t> professional assignment where fees are based on percentage of profits or are contingent upon the findings or results.</a:t>
                      </a:r>
                      <a:endParaRPr lang="en-IN" sz="1800" dirty="0">
                        <a:latin typeface="Arial" pitchFamily="34" charset="0"/>
                        <a:cs typeface="Arial" pitchFamily="34" charset="0"/>
                      </a:endParaRPr>
                    </a:p>
                  </a:txBody>
                  <a:tcPr/>
                </a:tc>
              </a:tr>
              <a:tr h="533400">
                <a:tc>
                  <a:txBody>
                    <a:bodyPr/>
                    <a:lstStyle/>
                    <a:p>
                      <a:pPr algn="ctr"/>
                      <a:r>
                        <a:rPr lang="en-IN" sz="1800" dirty="0" smtClean="0">
                          <a:latin typeface="Arial" pitchFamily="34" charset="0"/>
                          <a:cs typeface="Arial" pitchFamily="34" charset="0"/>
                        </a:rPr>
                        <a:t>(11)</a:t>
                      </a:r>
                      <a:endParaRPr lang="en-IN" sz="1800" dirty="0">
                        <a:latin typeface="Arial" pitchFamily="34" charset="0"/>
                        <a:cs typeface="Arial" pitchFamily="34" charset="0"/>
                      </a:endParaRPr>
                    </a:p>
                  </a:txBody>
                  <a:tcPr/>
                </a:tc>
                <a:tc>
                  <a:txBody>
                    <a:bodyPr/>
                    <a:lstStyle/>
                    <a:p>
                      <a:r>
                        <a:rPr lang="en-IN" sz="1800" dirty="0" smtClean="0">
                          <a:latin typeface="Arial" pitchFamily="34" charset="0"/>
                          <a:cs typeface="Arial" pitchFamily="34" charset="0"/>
                        </a:rPr>
                        <a:t>Engages</a:t>
                      </a:r>
                      <a:r>
                        <a:rPr lang="en-IN" sz="1800" baseline="0" dirty="0" smtClean="0">
                          <a:latin typeface="Arial" pitchFamily="34" charset="0"/>
                          <a:cs typeface="Arial" pitchFamily="34" charset="0"/>
                        </a:rPr>
                        <a:t> in any other business or occupation (barring few exceptions)</a:t>
                      </a:r>
                      <a:endParaRPr lang="en-IN" sz="1800" dirty="0">
                        <a:latin typeface="Arial" pitchFamily="34" charset="0"/>
                        <a:cs typeface="Arial" pitchFamily="34" charset="0"/>
                      </a:endParaRPr>
                    </a:p>
                  </a:txBody>
                  <a:tcPr/>
                </a:tc>
              </a:tr>
              <a:tr h="380091">
                <a:tc>
                  <a:txBody>
                    <a:bodyPr/>
                    <a:lstStyle/>
                    <a:p>
                      <a:pPr algn="ctr"/>
                      <a:r>
                        <a:rPr lang="en-IN" sz="1800" dirty="0" smtClean="0">
                          <a:latin typeface="Arial" pitchFamily="34" charset="0"/>
                          <a:cs typeface="Arial" pitchFamily="34" charset="0"/>
                        </a:rPr>
                        <a:t>(12)</a:t>
                      </a:r>
                      <a:endParaRPr lang="en-IN" sz="1800" dirty="0">
                        <a:latin typeface="Arial" pitchFamily="34" charset="0"/>
                        <a:cs typeface="Arial" pitchFamily="34" charset="0"/>
                      </a:endParaRPr>
                    </a:p>
                  </a:txBody>
                  <a:tcPr/>
                </a:tc>
                <a:tc>
                  <a:txBody>
                    <a:bodyPr/>
                    <a:lstStyle/>
                    <a:p>
                      <a:r>
                        <a:rPr lang="en-IN" sz="1800" dirty="0" smtClean="0">
                          <a:latin typeface="Arial" pitchFamily="34" charset="0"/>
                          <a:cs typeface="Arial" pitchFamily="34" charset="0"/>
                        </a:rPr>
                        <a:t>Allows a person who is not his partner or any other person who is not a membe</a:t>
                      </a:r>
                      <a:r>
                        <a:rPr lang="en-IN" sz="1800" baseline="0" dirty="0" smtClean="0">
                          <a:latin typeface="Arial" pitchFamily="34" charset="0"/>
                          <a:cs typeface="Arial" pitchFamily="34" charset="0"/>
                        </a:rPr>
                        <a:t>r of the Institute to sign on his behalf any balance sheet, profit and loss account, report or financial statements </a:t>
                      </a:r>
                      <a:endParaRPr lang="en-IN" sz="1800"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First Schedule (Contd.)</a:t>
            </a:r>
            <a:endParaRPr lang="en-IN" dirty="0">
              <a:cs typeface="Arial" pitchFamily="34" charset="0"/>
            </a:endParaRPr>
          </a:p>
        </p:txBody>
      </p:sp>
      <p:sp>
        <p:nvSpPr>
          <p:cNvPr id="3" name="Content Placeholder 2"/>
          <p:cNvSpPr>
            <a:spLocks noGrp="1"/>
          </p:cNvSpPr>
          <p:nvPr>
            <p:ph sz="quarter" idx="1"/>
          </p:nvPr>
        </p:nvSpPr>
        <p:spPr>
          <a:xfrm>
            <a:off x="304800" y="1371600"/>
            <a:ext cx="8503920" cy="4572000"/>
          </a:xfrm>
        </p:spPr>
        <p:txBody>
          <a:bodyPr/>
          <a:lstStyle/>
          <a:p>
            <a:pPr>
              <a:buNone/>
            </a:pPr>
            <a:r>
              <a:rPr lang="en-US" sz="2800" dirty="0" smtClean="0">
                <a:latin typeface="Arial" pitchFamily="34" charset="0"/>
                <a:cs typeface="Arial" pitchFamily="34" charset="0"/>
              </a:rPr>
              <a:t>Part II – Members in service</a:t>
            </a: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lvl="1"/>
            <a:endParaRPr lang="en-IN"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304800" y="2056673"/>
          <a:ext cx="8458200" cy="2362927"/>
        </p:xfrm>
        <a:graphic>
          <a:graphicData uri="http://schemas.openxmlformats.org/drawingml/2006/table">
            <a:tbl>
              <a:tblPr firstRow="1" bandRow="1">
                <a:tableStyleId>{F5AB1C69-6EDB-4FF4-983F-18BD219EF322}</a:tableStyleId>
              </a:tblPr>
              <a:tblGrid>
                <a:gridCol w="1109310"/>
                <a:gridCol w="7348890"/>
              </a:tblGrid>
              <a:tr h="656047">
                <a:tc>
                  <a:txBody>
                    <a:bodyPr/>
                    <a:lstStyle/>
                    <a:p>
                      <a:r>
                        <a:rPr lang="en-US" sz="2000" dirty="0" smtClean="0">
                          <a:latin typeface="Arial" pitchFamily="34" charset="0"/>
                          <a:cs typeface="Arial" pitchFamily="34" charset="0"/>
                        </a:rPr>
                        <a:t>Clause no.</a:t>
                      </a:r>
                      <a:endParaRPr lang="en-IN" sz="2000" dirty="0">
                        <a:latin typeface="Arial" pitchFamily="34" charset="0"/>
                        <a:cs typeface="Arial" pitchFamily="34" charset="0"/>
                      </a:endParaRPr>
                    </a:p>
                  </a:txBody>
                  <a:tcPr/>
                </a:tc>
                <a:tc>
                  <a:txBody>
                    <a:bodyPr/>
                    <a:lstStyle/>
                    <a:p>
                      <a:r>
                        <a:rPr lang="en-US" sz="2000" dirty="0" smtClean="0">
                          <a:latin typeface="Arial" pitchFamily="34" charset="0"/>
                          <a:cs typeface="Arial" pitchFamily="34" charset="0"/>
                        </a:rPr>
                        <a:t>A member (othe</a:t>
                      </a:r>
                      <a:r>
                        <a:rPr lang="en-US" sz="2000" baseline="0" dirty="0" smtClean="0">
                          <a:latin typeface="Arial" pitchFamily="34" charset="0"/>
                          <a:cs typeface="Arial" pitchFamily="34" charset="0"/>
                        </a:rPr>
                        <a:t>r than member in practice) would be guilty of misconduct if he:</a:t>
                      </a:r>
                      <a:endParaRPr lang="en-IN" sz="2000" dirty="0">
                        <a:latin typeface="Arial" pitchFamily="34" charset="0"/>
                        <a:cs typeface="Arial" pitchFamily="34" charset="0"/>
                      </a:endParaRPr>
                    </a:p>
                  </a:txBody>
                  <a:tcPr/>
                </a:tc>
              </a:tr>
              <a:tr h="656047">
                <a:tc>
                  <a:txBody>
                    <a:bodyPr/>
                    <a:lstStyle/>
                    <a:p>
                      <a:pPr algn="ctr"/>
                      <a:r>
                        <a:rPr lang="en-IN" sz="2000" dirty="0" smtClean="0">
                          <a:latin typeface="Arial" pitchFamily="34" charset="0"/>
                          <a:cs typeface="Arial" pitchFamily="34" charset="0"/>
                        </a:rPr>
                        <a:t>(1)</a:t>
                      </a:r>
                      <a:endParaRPr lang="en-IN" sz="2000" dirty="0">
                        <a:latin typeface="Arial" pitchFamily="34" charset="0"/>
                        <a:cs typeface="Arial" pitchFamily="34" charset="0"/>
                      </a:endParaRPr>
                    </a:p>
                  </a:txBody>
                  <a:tcPr/>
                </a:tc>
                <a:tc>
                  <a:txBody>
                    <a:bodyPr/>
                    <a:lstStyle/>
                    <a:p>
                      <a:pPr rtl="0"/>
                      <a:r>
                        <a:rPr lang="en-IN" sz="2000" dirty="0" smtClean="0">
                          <a:latin typeface="Arial" pitchFamily="34" charset="0"/>
                          <a:cs typeface="Arial" pitchFamily="34" charset="0"/>
                        </a:rPr>
                        <a:t>Undertakes to share</a:t>
                      </a:r>
                      <a:r>
                        <a:rPr lang="en-IN" sz="2000" baseline="0" dirty="0" smtClean="0">
                          <a:latin typeface="Arial" pitchFamily="34" charset="0"/>
                          <a:cs typeface="Arial" pitchFamily="34" charset="0"/>
                        </a:rPr>
                        <a:t> his emoluments of employment</a:t>
                      </a:r>
                      <a:endParaRPr lang="en-IN" sz="2000" dirty="0">
                        <a:latin typeface="Arial" pitchFamily="34" charset="0"/>
                        <a:cs typeface="Arial" pitchFamily="34" charset="0"/>
                      </a:endParaRPr>
                    </a:p>
                  </a:txBody>
                  <a:tcPr/>
                </a:tc>
              </a:tr>
              <a:tr h="656047">
                <a:tc>
                  <a:txBody>
                    <a:bodyPr/>
                    <a:lstStyle/>
                    <a:p>
                      <a:pPr algn="ctr"/>
                      <a:r>
                        <a:rPr lang="en-IN" sz="2000" dirty="0" smtClean="0">
                          <a:latin typeface="Arial" pitchFamily="34" charset="0"/>
                          <a:cs typeface="Arial" pitchFamily="34" charset="0"/>
                        </a:rPr>
                        <a:t>(2)</a:t>
                      </a:r>
                      <a:endParaRPr lang="en-IN" sz="2000" dirty="0">
                        <a:latin typeface="Arial" pitchFamily="34" charset="0"/>
                        <a:cs typeface="Arial" pitchFamily="34" charset="0"/>
                      </a:endParaRPr>
                    </a:p>
                  </a:txBody>
                  <a:tcPr/>
                </a:tc>
                <a:tc>
                  <a:txBody>
                    <a:bodyPr/>
                    <a:lstStyle/>
                    <a:p>
                      <a:r>
                        <a:rPr lang="en-IN" sz="2000" dirty="0" smtClean="0">
                          <a:latin typeface="Arial" pitchFamily="34" charset="0"/>
                          <a:cs typeface="Arial" pitchFamily="34" charset="0"/>
                        </a:rPr>
                        <a:t>Accepts</a:t>
                      </a:r>
                      <a:r>
                        <a:rPr lang="en-IN" sz="2000" baseline="0" dirty="0" smtClean="0">
                          <a:latin typeface="Arial" pitchFamily="34" charset="0"/>
                          <a:cs typeface="Arial" pitchFamily="34" charset="0"/>
                        </a:rPr>
                        <a:t> any part of fees, profits or gains from any lawyer, CA, broker engaged by the company, customer as commission or gratification</a:t>
                      </a:r>
                      <a:endParaRPr lang="en-IN" sz="2000"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758952"/>
          </a:xfrm>
        </p:spPr>
        <p:txBody>
          <a:bodyPr>
            <a:noAutofit/>
          </a:bodyPr>
          <a:lstStyle/>
          <a:p>
            <a:r>
              <a:rPr lang="en-US" sz="4400" b="1" dirty="0" smtClean="0">
                <a:latin typeface="Lucida Calligraphy" pitchFamily="66" charset="0"/>
                <a:cs typeface="Arial" pitchFamily="34" charset="0"/>
              </a:rPr>
              <a:t>Introduction </a:t>
            </a:r>
            <a:endParaRPr lang="en-IN" sz="4400" b="1" dirty="0">
              <a:latin typeface="Lucida Calligraphy" pitchFamily="66" charset="0"/>
              <a:cs typeface="Arial" pitchFamily="34" charset="0"/>
            </a:endParaRPr>
          </a:p>
        </p:txBody>
      </p:sp>
      <p:sp>
        <p:nvSpPr>
          <p:cNvPr id="3" name="Content Placeholder 2"/>
          <p:cNvSpPr>
            <a:spLocks noGrp="1"/>
          </p:cNvSpPr>
          <p:nvPr>
            <p:ph sz="quarter" idx="1"/>
          </p:nvPr>
        </p:nvSpPr>
        <p:spPr/>
        <p:txBody>
          <a:bodyPr>
            <a:normAutofit lnSpcReduction="10000"/>
          </a:bodyPr>
          <a:lstStyle/>
          <a:p>
            <a:pPr algn="just">
              <a:lnSpc>
                <a:spcPct val="150000"/>
              </a:lnSpc>
            </a:pPr>
            <a:r>
              <a:rPr lang="en-US" dirty="0" smtClean="0">
                <a:latin typeface="Arial" pitchFamily="34" charset="0"/>
                <a:cs typeface="Arial" pitchFamily="34" charset="0"/>
              </a:rPr>
              <a:t>Ethics means moral values – accountability to one’s conscience.</a:t>
            </a:r>
          </a:p>
          <a:p>
            <a:pPr algn="just">
              <a:lnSpc>
                <a:spcPct val="150000"/>
              </a:lnSpc>
            </a:pPr>
            <a:r>
              <a:rPr lang="en-US" dirty="0" smtClean="0">
                <a:latin typeface="Arial" pitchFamily="34" charset="0"/>
                <a:cs typeface="Arial" pitchFamily="34" charset="0"/>
              </a:rPr>
              <a:t>Code of Ethics (‘COE’) is not only philosophical, but practical. Hence, the title – ‘Code of Ethics’ – Practical Issues’</a:t>
            </a:r>
          </a:p>
          <a:p>
            <a:pPr algn="just">
              <a:lnSpc>
                <a:spcPct val="150000"/>
              </a:lnSpc>
            </a:pPr>
            <a:r>
              <a:rPr lang="en-US" dirty="0" smtClean="0">
                <a:latin typeface="Arial" pitchFamily="34" charset="0"/>
                <a:cs typeface="Arial" pitchFamily="34" charset="0"/>
              </a:rPr>
              <a:t>Eternal vigilance is the cost of independence.</a:t>
            </a:r>
          </a:p>
          <a:p>
            <a:pPr algn="just">
              <a:lnSpc>
                <a:spcPct val="150000"/>
              </a:lnSpc>
            </a:pPr>
            <a:r>
              <a:rPr lang="en-US" dirty="0" smtClean="0"/>
              <a:t>In the field of Ethics, one is either ethical or not ethical. There is no ‘in between’ stage. </a:t>
            </a:r>
            <a:endParaRPr lang="en-IN"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First Schedule (Contd.)</a:t>
            </a:r>
            <a:endParaRPr lang="en-IN" dirty="0">
              <a:cs typeface="Arial" pitchFamily="34" charset="0"/>
            </a:endParaRPr>
          </a:p>
        </p:txBody>
      </p:sp>
      <p:sp>
        <p:nvSpPr>
          <p:cNvPr id="3" name="Content Placeholder 2"/>
          <p:cNvSpPr>
            <a:spLocks noGrp="1"/>
          </p:cNvSpPr>
          <p:nvPr>
            <p:ph sz="quarter" idx="1"/>
          </p:nvPr>
        </p:nvSpPr>
        <p:spPr>
          <a:xfrm>
            <a:off x="304800" y="1143000"/>
            <a:ext cx="8503920" cy="4572000"/>
          </a:xfrm>
        </p:spPr>
        <p:txBody>
          <a:bodyPr>
            <a:normAutofit/>
          </a:bodyPr>
          <a:lstStyle/>
          <a:p>
            <a:pPr>
              <a:lnSpc>
                <a:spcPct val="150000"/>
              </a:lnSpc>
              <a:buNone/>
            </a:pPr>
            <a:r>
              <a:rPr lang="en-US" dirty="0" smtClean="0">
                <a:latin typeface="Arial" pitchFamily="34" charset="0"/>
                <a:cs typeface="Arial" pitchFamily="34" charset="0"/>
              </a:rPr>
              <a:t>Part III – Members generally</a:t>
            </a:r>
          </a:p>
          <a:p>
            <a:pPr>
              <a:lnSpc>
                <a:spcPct val="150000"/>
              </a:lnSpc>
              <a:buNone/>
            </a:pPr>
            <a:endParaRPr lang="en-US" dirty="0" smtClean="0">
              <a:latin typeface="Arial" pitchFamily="34" charset="0"/>
              <a:cs typeface="Arial" pitchFamily="34" charset="0"/>
            </a:endParaRPr>
          </a:p>
          <a:p>
            <a:pPr>
              <a:lnSpc>
                <a:spcPct val="150000"/>
              </a:lnSpc>
              <a:buNone/>
            </a:pPr>
            <a:endParaRPr lang="en-US" sz="2000" dirty="0" smtClean="0"/>
          </a:p>
          <a:p>
            <a:pPr>
              <a:lnSpc>
                <a:spcPct val="150000"/>
              </a:lnSpc>
              <a:buNone/>
            </a:pPr>
            <a:endParaRPr lang="en-US" sz="2000" dirty="0" smtClean="0">
              <a:latin typeface="Arial" pitchFamily="34" charset="0"/>
              <a:cs typeface="Arial" pitchFamily="34" charset="0"/>
            </a:endParaRPr>
          </a:p>
          <a:p>
            <a:pPr>
              <a:lnSpc>
                <a:spcPct val="150000"/>
              </a:lnSpc>
              <a:buNone/>
            </a:pPr>
            <a:endParaRPr lang="en-US" sz="2000" dirty="0" smtClean="0">
              <a:latin typeface="Arial" pitchFamily="34" charset="0"/>
              <a:cs typeface="Arial" pitchFamily="34" charset="0"/>
            </a:endParaRPr>
          </a:p>
          <a:p>
            <a:pPr>
              <a:buNone/>
            </a:pPr>
            <a:endParaRPr lang="en-US" dirty="0" smtClean="0"/>
          </a:p>
          <a:p>
            <a:pPr>
              <a:buNone/>
            </a:pPr>
            <a:r>
              <a:rPr lang="en-US" dirty="0" smtClean="0"/>
              <a:t>Par</a:t>
            </a:r>
            <a:r>
              <a:rPr lang="en-US" dirty="0" smtClean="0">
                <a:latin typeface="Arial" pitchFamily="34" charset="0"/>
                <a:cs typeface="Arial" pitchFamily="34" charset="0"/>
              </a:rPr>
              <a:t>t IV – Other misconduct</a:t>
            </a:r>
          </a:p>
          <a:p>
            <a:pPr lvl="1">
              <a:lnSpc>
                <a:spcPct val="150000"/>
              </a:lnSpc>
            </a:pPr>
            <a:endParaRPr lang="en-IN"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304800" y="1812106"/>
          <a:ext cx="8458200" cy="2378894"/>
        </p:xfrm>
        <a:graphic>
          <a:graphicData uri="http://schemas.openxmlformats.org/drawingml/2006/table">
            <a:tbl>
              <a:tblPr firstRow="1" bandRow="1">
                <a:tableStyleId>{F5AB1C69-6EDB-4FF4-983F-18BD219EF322}</a:tableStyleId>
              </a:tblPr>
              <a:tblGrid>
                <a:gridCol w="1109310"/>
                <a:gridCol w="7348890"/>
              </a:tblGrid>
              <a:tr h="656047">
                <a:tc>
                  <a:txBody>
                    <a:bodyPr/>
                    <a:lstStyle/>
                    <a:p>
                      <a:r>
                        <a:rPr lang="en-US" dirty="0" smtClean="0">
                          <a:latin typeface="Arial" pitchFamily="34" charset="0"/>
                          <a:cs typeface="Arial" pitchFamily="34" charset="0"/>
                        </a:rPr>
                        <a:t>Clause no.</a:t>
                      </a:r>
                      <a:endParaRPr lang="en-IN"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A member (whether in practice or not</a:t>
                      </a:r>
                      <a:r>
                        <a:rPr lang="en-US" baseline="0" dirty="0" smtClean="0">
                          <a:latin typeface="Arial" pitchFamily="34" charset="0"/>
                          <a:cs typeface="Arial" pitchFamily="34" charset="0"/>
                        </a:rPr>
                        <a:t>) would be guilty of misconduct if he:</a:t>
                      </a:r>
                      <a:endParaRPr lang="en-IN" dirty="0">
                        <a:latin typeface="Arial" pitchFamily="34" charset="0"/>
                        <a:cs typeface="Arial" pitchFamily="34" charset="0"/>
                      </a:endParaRPr>
                    </a:p>
                  </a:txBody>
                  <a:tcPr/>
                </a:tc>
              </a:tr>
              <a:tr h="410753">
                <a:tc>
                  <a:txBody>
                    <a:bodyPr/>
                    <a:lstStyle/>
                    <a:p>
                      <a:pPr algn="ctr"/>
                      <a:r>
                        <a:rPr lang="en-IN" dirty="0" smtClean="0">
                          <a:latin typeface="Arial" pitchFamily="34" charset="0"/>
                          <a:cs typeface="Arial" pitchFamily="34" charset="0"/>
                        </a:rPr>
                        <a:t>(1)</a:t>
                      </a:r>
                      <a:endParaRPr lang="en-IN" dirty="0">
                        <a:latin typeface="Arial" pitchFamily="34" charset="0"/>
                        <a:cs typeface="Arial" pitchFamily="34" charset="0"/>
                      </a:endParaRPr>
                    </a:p>
                  </a:txBody>
                  <a:tcPr/>
                </a:tc>
                <a:tc>
                  <a:txBody>
                    <a:bodyPr/>
                    <a:lstStyle/>
                    <a:p>
                      <a:pPr rtl="0"/>
                      <a:r>
                        <a:rPr lang="en-IN" dirty="0" smtClean="0">
                          <a:latin typeface="Arial" pitchFamily="34" charset="0"/>
                          <a:cs typeface="Arial" pitchFamily="34" charset="0"/>
                        </a:rPr>
                        <a:t>Not being a fellow, acts</a:t>
                      </a:r>
                      <a:r>
                        <a:rPr lang="en-IN" baseline="0" dirty="0" smtClean="0">
                          <a:latin typeface="Arial" pitchFamily="34" charset="0"/>
                          <a:cs typeface="Arial" pitchFamily="34" charset="0"/>
                        </a:rPr>
                        <a:t> as a fellow</a:t>
                      </a:r>
                      <a:endParaRPr lang="en-IN" dirty="0">
                        <a:latin typeface="Arial" pitchFamily="34" charset="0"/>
                        <a:cs typeface="Arial" pitchFamily="34" charset="0"/>
                      </a:endParaRPr>
                    </a:p>
                  </a:txBody>
                  <a:tcPr/>
                </a:tc>
              </a:tr>
              <a:tr h="656047">
                <a:tc>
                  <a:txBody>
                    <a:bodyPr/>
                    <a:lstStyle/>
                    <a:p>
                      <a:pPr algn="ctr"/>
                      <a:r>
                        <a:rPr lang="en-IN" dirty="0" smtClean="0">
                          <a:latin typeface="Arial" pitchFamily="34" charset="0"/>
                          <a:cs typeface="Arial" pitchFamily="34" charset="0"/>
                        </a:rPr>
                        <a:t>(2)</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Does not supply information called for by</a:t>
                      </a:r>
                      <a:r>
                        <a:rPr lang="en-IN" baseline="0" dirty="0" smtClean="0">
                          <a:latin typeface="Arial" pitchFamily="34" charset="0"/>
                          <a:cs typeface="Arial" pitchFamily="34" charset="0"/>
                        </a:rPr>
                        <a:t> the Institute, Council, its Committees, Director (Discipline), BOD, DC etc. </a:t>
                      </a:r>
                      <a:endParaRPr lang="en-IN" dirty="0">
                        <a:latin typeface="Arial" pitchFamily="34" charset="0"/>
                        <a:cs typeface="Arial" pitchFamily="34" charset="0"/>
                      </a:endParaRPr>
                    </a:p>
                  </a:txBody>
                  <a:tcPr/>
                </a:tc>
              </a:tr>
              <a:tr h="656047">
                <a:tc>
                  <a:txBody>
                    <a:bodyPr/>
                    <a:lstStyle/>
                    <a:p>
                      <a:pPr algn="ctr"/>
                      <a:r>
                        <a:rPr lang="en-IN" dirty="0" smtClean="0">
                          <a:latin typeface="Arial" pitchFamily="34" charset="0"/>
                          <a:cs typeface="Arial" pitchFamily="34" charset="0"/>
                        </a:rPr>
                        <a:t>(3)</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Gives information knowing it to be false while</a:t>
                      </a:r>
                      <a:r>
                        <a:rPr lang="en-IN" baseline="0" dirty="0" smtClean="0">
                          <a:latin typeface="Arial" pitchFamily="34" charset="0"/>
                          <a:cs typeface="Arial" pitchFamily="34" charset="0"/>
                        </a:rPr>
                        <a:t> inviting professional work, responding to tenders, enquiries or publishing write up. </a:t>
                      </a:r>
                      <a:endParaRPr lang="en-IN" dirty="0">
                        <a:latin typeface="Arial" pitchFamily="34" charset="0"/>
                        <a:cs typeface="Arial" pitchFamily="34" charset="0"/>
                      </a:endParaRPr>
                    </a:p>
                  </a:txBody>
                  <a:tcPr/>
                </a:tc>
              </a:tr>
            </a:tbl>
          </a:graphicData>
        </a:graphic>
      </p:graphicFrame>
      <p:graphicFrame>
        <p:nvGraphicFramePr>
          <p:cNvPr id="5" name="Table 4"/>
          <p:cNvGraphicFramePr>
            <a:graphicFrameLocks noGrp="1"/>
          </p:cNvGraphicFramePr>
          <p:nvPr/>
        </p:nvGraphicFramePr>
        <p:xfrm>
          <a:off x="228600" y="4858094"/>
          <a:ext cx="8610600" cy="1771306"/>
        </p:xfrm>
        <a:graphic>
          <a:graphicData uri="http://schemas.openxmlformats.org/drawingml/2006/table">
            <a:tbl>
              <a:tblPr firstRow="1" bandRow="1">
                <a:tableStyleId>{F5AB1C69-6EDB-4FF4-983F-18BD219EF322}</a:tableStyleId>
              </a:tblPr>
              <a:tblGrid>
                <a:gridCol w="1129298"/>
                <a:gridCol w="7481302"/>
              </a:tblGrid>
              <a:tr h="608780">
                <a:tc>
                  <a:txBody>
                    <a:bodyPr/>
                    <a:lstStyle/>
                    <a:p>
                      <a:r>
                        <a:rPr lang="en-US" dirty="0" smtClean="0">
                          <a:latin typeface="Arial" pitchFamily="34" charset="0"/>
                          <a:cs typeface="Arial" pitchFamily="34" charset="0"/>
                        </a:rPr>
                        <a:t>Clause no.</a:t>
                      </a:r>
                      <a:endParaRPr lang="en-IN"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A member (whether in practice or not</a:t>
                      </a:r>
                      <a:r>
                        <a:rPr lang="en-US" baseline="0" dirty="0" smtClean="0">
                          <a:latin typeface="Arial" pitchFamily="34" charset="0"/>
                          <a:cs typeface="Arial" pitchFamily="34" charset="0"/>
                        </a:rPr>
                        <a:t>) would be guilty of misconduct if he:</a:t>
                      </a:r>
                      <a:endParaRPr lang="en-IN" dirty="0">
                        <a:latin typeface="Arial" pitchFamily="34" charset="0"/>
                        <a:cs typeface="Arial" pitchFamily="34" charset="0"/>
                      </a:endParaRPr>
                    </a:p>
                  </a:txBody>
                  <a:tcPr/>
                </a:tc>
              </a:tr>
              <a:tr h="347874">
                <a:tc>
                  <a:txBody>
                    <a:bodyPr/>
                    <a:lstStyle/>
                    <a:p>
                      <a:pPr algn="ctr"/>
                      <a:r>
                        <a:rPr lang="en-IN" dirty="0" smtClean="0">
                          <a:latin typeface="Arial" pitchFamily="34" charset="0"/>
                          <a:cs typeface="Arial" pitchFamily="34" charset="0"/>
                        </a:rPr>
                        <a:t>(1)</a:t>
                      </a:r>
                      <a:endParaRPr lang="en-IN" dirty="0">
                        <a:latin typeface="Arial" pitchFamily="34" charset="0"/>
                        <a:cs typeface="Arial" pitchFamily="34" charset="0"/>
                      </a:endParaRPr>
                    </a:p>
                  </a:txBody>
                  <a:tcPr/>
                </a:tc>
                <a:tc>
                  <a:txBody>
                    <a:bodyPr/>
                    <a:lstStyle/>
                    <a:p>
                      <a:pPr rtl="0"/>
                      <a:r>
                        <a:rPr lang="en-IN" dirty="0" smtClean="0">
                          <a:latin typeface="Arial" pitchFamily="34" charset="0"/>
                          <a:cs typeface="Arial" pitchFamily="34" charset="0"/>
                        </a:rPr>
                        <a:t>Is held guilty by any civil or criminal court which is punishable with imprisonment not exceeding 6 months.</a:t>
                      </a:r>
                      <a:endParaRPr lang="en-IN" dirty="0">
                        <a:latin typeface="Arial" pitchFamily="34" charset="0"/>
                        <a:cs typeface="Arial" pitchFamily="34" charset="0"/>
                      </a:endParaRPr>
                    </a:p>
                  </a:txBody>
                  <a:tcPr/>
                </a:tc>
              </a:tr>
              <a:tr h="491146">
                <a:tc>
                  <a:txBody>
                    <a:bodyPr/>
                    <a:lstStyle/>
                    <a:p>
                      <a:pPr algn="ctr"/>
                      <a:r>
                        <a:rPr lang="en-IN" dirty="0" smtClean="0">
                          <a:latin typeface="Arial" pitchFamily="34" charset="0"/>
                          <a:cs typeface="Arial" pitchFamily="34" charset="0"/>
                        </a:rPr>
                        <a:t>(2)</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Brings disrepute to the profession</a:t>
                      </a:r>
                      <a:endParaRPr lang="en-IN" dirty="0">
                        <a:latin typeface="Arial" pitchFamily="34" charset="0"/>
                        <a:cs typeface="Arial" pitchFamily="34" charset="0"/>
                      </a:endParaRPr>
                    </a:p>
                  </a:txBody>
                  <a:tcPr/>
                </a:tc>
              </a:tr>
            </a:tbl>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Second Schedule</a:t>
            </a:r>
            <a:endParaRPr lang="en-US" dirty="0">
              <a:cs typeface="Arial" pitchFamily="34" charset="0"/>
            </a:endParaRPr>
          </a:p>
        </p:txBody>
      </p:sp>
      <p:sp>
        <p:nvSpPr>
          <p:cNvPr id="3" name="Content Placeholder 2"/>
          <p:cNvSpPr>
            <a:spLocks noGrp="1"/>
          </p:cNvSpPr>
          <p:nvPr>
            <p:ph sz="quarter" idx="1"/>
          </p:nvPr>
        </p:nvSpPr>
        <p:spPr>
          <a:xfrm>
            <a:off x="301752" y="1295400"/>
            <a:ext cx="8503920" cy="4572000"/>
          </a:xfrm>
        </p:spPr>
        <p:txBody>
          <a:bodyPr/>
          <a:lstStyle/>
          <a:p>
            <a:pPr>
              <a:buNone/>
            </a:pPr>
            <a:r>
              <a:rPr lang="en-US" sz="2800" dirty="0" smtClean="0">
                <a:latin typeface="Arial" pitchFamily="34" charset="0"/>
                <a:cs typeface="Arial" pitchFamily="34" charset="0"/>
              </a:rPr>
              <a:t>Part I</a:t>
            </a: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207815" y="1828801"/>
          <a:ext cx="8742220" cy="4517773"/>
        </p:xfrm>
        <a:graphic>
          <a:graphicData uri="http://schemas.openxmlformats.org/drawingml/2006/table">
            <a:tbl>
              <a:tblPr firstRow="1" bandRow="1">
                <a:tableStyleId>{F5AB1C69-6EDB-4FF4-983F-18BD219EF322}</a:tableStyleId>
              </a:tblPr>
              <a:tblGrid>
                <a:gridCol w="1146560"/>
                <a:gridCol w="7595660"/>
              </a:tblGrid>
              <a:tr h="679066">
                <a:tc>
                  <a:txBody>
                    <a:bodyPr/>
                    <a:lstStyle/>
                    <a:p>
                      <a:r>
                        <a:rPr lang="en-US" sz="2000" dirty="0" smtClean="0">
                          <a:latin typeface="Arial" pitchFamily="34" charset="0"/>
                          <a:cs typeface="Arial" pitchFamily="34" charset="0"/>
                        </a:rPr>
                        <a:t>Clause no.</a:t>
                      </a:r>
                      <a:endParaRPr lang="en-IN" sz="2000" dirty="0">
                        <a:latin typeface="Arial" pitchFamily="34" charset="0"/>
                        <a:cs typeface="Arial" pitchFamily="34" charset="0"/>
                      </a:endParaRPr>
                    </a:p>
                  </a:txBody>
                  <a:tcPr/>
                </a:tc>
                <a:tc>
                  <a:txBody>
                    <a:bodyPr/>
                    <a:lstStyle/>
                    <a:p>
                      <a:r>
                        <a:rPr lang="en-US" sz="2000" dirty="0" smtClean="0">
                          <a:latin typeface="Arial" pitchFamily="34" charset="0"/>
                          <a:cs typeface="Arial" pitchFamily="34" charset="0"/>
                        </a:rPr>
                        <a:t>A member in</a:t>
                      </a:r>
                      <a:r>
                        <a:rPr lang="en-US" sz="2000" baseline="0" dirty="0" smtClean="0">
                          <a:latin typeface="Arial" pitchFamily="34" charset="0"/>
                          <a:cs typeface="Arial" pitchFamily="34" charset="0"/>
                        </a:rPr>
                        <a:t> practice would be guilty of misconduct if he:</a:t>
                      </a:r>
                      <a:endParaRPr lang="en-IN" sz="2000" dirty="0">
                        <a:latin typeface="Arial" pitchFamily="34" charset="0"/>
                        <a:cs typeface="Arial" pitchFamily="34" charset="0"/>
                      </a:endParaRPr>
                    </a:p>
                  </a:txBody>
                  <a:tcPr/>
                </a:tc>
              </a:tr>
              <a:tr h="679066">
                <a:tc>
                  <a:txBody>
                    <a:bodyPr/>
                    <a:lstStyle/>
                    <a:p>
                      <a:pPr algn="ctr"/>
                      <a:r>
                        <a:rPr lang="en-IN" dirty="0" smtClean="0">
                          <a:latin typeface="Arial" pitchFamily="34" charset="0"/>
                          <a:cs typeface="Arial" pitchFamily="34" charset="0"/>
                        </a:rPr>
                        <a:t>(1)</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Discloses information acquired in</a:t>
                      </a:r>
                      <a:r>
                        <a:rPr lang="en-IN" baseline="0" dirty="0" smtClean="0">
                          <a:latin typeface="Arial" pitchFamily="34" charset="0"/>
                          <a:cs typeface="Arial" pitchFamily="34" charset="0"/>
                        </a:rPr>
                        <a:t> the course of professional engagement  to any person other than his client.</a:t>
                      </a:r>
                      <a:endParaRPr lang="en-IN" dirty="0">
                        <a:latin typeface="Arial" pitchFamily="34" charset="0"/>
                        <a:cs typeface="Arial" pitchFamily="34" charset="0"/>
                      </a:endParaRPr>
                    </a:p>
                  </a:txBody>
                  <a:tcPr/>
                </a:tc>
              </a:tr>
              <a:tr h="946484">
                <a:tc>
                  <a:txBody>
                    <a:bodyPr/>
                    <a:lstStyle/>
                    <a:p>
                      <a:pPr algn="ctr"/>
                      <a:r>
                        <a:rPr lang="en-IN" dirty="0" smtClean="0">
                          <a:latin typeface="Arial" pitchFamily="34" charset="0"/>
                          <a:cs typeface="Arial" pitchFamily="34" charset="0"/>
                        </a:rPr>
                        <a:t>(2)</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Certifies</a:t>
                      </a:r>
                      <a:r>
                        <a:rPr lang="en-IN" baseline="0" dirty="0" smtClean="0">
                          <a:latin typeface="Arial" pitchFamily="34" charset="0"/>
                          <a:cs typeface="Arial" pitchFamily="34" charset="0"/>
                        </a:rPr>
                        <a:t> any report of financial statements  unless the examination has been done by him or his partner or employee or by any other CA in practice</a:t>
                      </a:r>
                      <a:endParaRPr lang="en-IN" dirty="0">
                        <a:latin typeface="Arial" pitchFamily="34" charset="0"/>
                        <a:cs typeface="Arial" pitchFamily="34" charset="0"/>
                      </a:endParaRPr>
                    </a:p>
                  </a:txBody>
                  <a:tcPr/>
                </a:tc>
              </a:tr>
              <a:tr h="393428">
                <a:tc>
                  <a:txBody>
                    <a:bodyPr/>
                    <a:lstStyle/>
                    <a:p>
                      <a:pPr algn="ctr"/>
                      <a:r>
                        <a:rPr lang="en-IN" dirty="0" smtClean="0">
                          <a:latin typeface="Arial" pitchFamily="34" charset="0"/>
                          <a:cs typeface="Arial" pitchFamily="34" charset="0"/>
                        </a:rPr>
                        <a:t>(3)</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Gives</a:t>
                      </a:r>
                      <a:r>
                        <a:rPr lang="en-IN" baseline="0" dirty="0" smtClean="0">
                          <a:latin typeface="Arial" pitchFamily="34" charset="0"/>
                          <a:cs typeface="Arial" pitchFamily="34" charset="0"/>
                        </a:rPr>
                        <a:t> an impression that he vouches for the accuracy of the forecast. </a:t>
                      </a:r>
                      <a:endParaRPr lang="en-IN" dirty="0">
                        <a:latin typeface="Arial" pitchFamily="34" charset="0"/>
                        <a:cs typeface="Arial" pitchFamily="34" charset="0"/>
                      </a:endParaRPr>
                    </a:p>
                  </a:txBody>
                  <a:tcPr/>
                </a:tc>
              </a:tr>
              <a:tr h="662539">
                <a:tc>
                  <a:txBody>
                    <a:bodyPr/>
                    <a:lstStyle/>
                    <a:p>
                      <a:pPr algn="ctr"/>
                      <a:r>
                        <a:rPr lang="en-IN" dirty="0" smtClean="0">
                          <a:latin typeface="Arial" pitchFamily="34" charset="0"/>
                          <a:cs typeface="Arial" pitchFamily="34" charset="0"/>
                        </a:rPr>
                        <a:t>(4)</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Expresses his opinion on financial statements of any</a:t>
                      </a:r>
                      <a:r>
                        <a:rPr lang="en-IN" baseline="0" dirty="0" smtClean="0">
                          <a:latin typeface="Arial" pitchFamily="34" charset="0"/>
                          <a:cs typeface="Arial" pitchFamily="34" charset="0"/>
                        </a:rPr>
                        <a:t> business in which he, his firm or partner  has a substantial interest.</a:t>
                      </a:r>
                      <a:endParaRPr lang="en-IN" dirty="0">
                        <a:latin typeface="Arial" pitchFamily="34" charset="0"/>
                        <a:cs typeface="Arial" pitchFamily="34" charset="0"/>
                      </a:endParaRPr>
                    </a:p>
                  </a:txBody>
                  <a:tcPr/>
                </a:tc>
              </a:tr>
              <a:tr h="662539">
                <a:tc>
                  <a:txBody>
                    <a:bodyPr/>
                    <a:lstStyle/>
                    <a:p>
                      <a:pPr algn="ctr"/>
                      <a:r>
                        <a:rPr lang="en-IN" dirty="0" smtClean="0">
                          <a:latin typeface="Arial" pitchFamily="34" charset="0"/>
                          <a:cs typeface="Arial" pitchFamily="34" charset="0"/>
                        </a:rPr>
                        <a:t>(5)</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Fails to disclose</a:t>
                      </a:r>
                      <a:r>
                        <a:rPr lang="en-IN" baseline="0" dirty="0" smtClean="0">
                          <a:latin typeface="Arial" pitchFamily="34" charset="0"/>
                          <a:cs typeface="Arial" pitchFamily="34" charset="0"/>
                        </a:rPr>
                        <a:t> a material fact which is not disclosed in the financial statement but the disclosure of which is necessary.</a:t>
                      </a:r>
                      <a:endParaRPr lang="en-IN" dirty="0">
                        <a:latin typeface="Arial" pitchFamily="34" charset="0"/>
                        <a:cs typeface="Arial" pitchFamily="34" charset="0"/>
                      </a:endParaRPr>
                    </a:p>
                  </a:txBody>
                  <a:tcPr/>
                </a:tc>
              </a:tr>
              <a:tr h="472677">
                <a:tc>
                  <a:txBody>
                    <a:bodyPr/>
                    <a:lstStyle/>
                    <a:p>
                      <a:pPr algn="ctr"/>
                      <a:r>
                        <a:rPr lang="en-IN" dirty="0" smtClean="0">
                          <a:latin typeface="Arial" pitchFamily="34" charset="0"/>
                          <a:cs typeface="Arial" pitchFamily="34" charset="0"/>
                        </a:rPr>
                        <a:t>(6)</a:t>
                      </a:r>
                      <a:endParaRPr lang="en-IN"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aseline="0" dirty="0" smtClean="0">
                          <a:latin typeface="Arial" pitchFamily="34" charset="0"/>
                          <a:cs typeface="Arial" pitchFamily="34" charset="0"/>
                        </a:rPr>
                        <a:t>Fails to report a material misstatement</a:t>
                      </a:r>
                      <a:endParaRPr lang="en-IN" baseline="0"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Second Schedule (Contd.)</a:t>
            </a:r>
            <a:endParaRPr lang="en-US" dirty="0">
              <a:cs typeface="Arial" pitchFamily="34" charset="0"/>
            </a:endParaRPr>
          </a:p>
        </p:txBody>
      </p:sp>
      <p:sp>
        <p:nvSpPr>
          <p:cNvPr id="3" name="Content Placeholder 2"/>
          <p:cNvSpPr>
            <a:spLocks noGrp="1"/>
          </p:cNvSpPr>
          <p:nvPr>
            <p:ph sz="quarter" idx="1"/>
          </p:nvPr>
        </p:nvSpPr>
        <p:spPr>
          <a:xfrm>
            <a:off x="301752" y="1371600"/>
            <a:ext cx="8503920" cy="4572000"/>
          </a:xfrm>
        </p:spPr>
        <p:txBody>
          <a:bodyPr>
            <a:normAutofit/>
          </a:bodyPr>
          <a:lstStyle/>
          <a:p>
            <a:pPr>
              <a:buNone/>
            </a:pPr>
            <a:r>
              <a:rPr lang="en-US" sz="2800" dirty="0" smtClean="0">
                <a:latin typeface="Arial" pitchFamily="34" charset="0"/>
                <a:cs typeface="Arial" pitchFamily="34" charset="0"/>
              </a:rPr>
              <a:t>Part I  (Contd.)</a:t>
            </a:r>
            <a:endParaRPr lang="en-US" sz="2800" dirty="0">
              <a:latin typeface="Arial" pitchFamily="34" charset="0"/>
              <a:cs typeface="Arial" pitchFamily="34" charset="0"/>
            </a:endParaRPr>
          </a:p>
        </p:txBody>
      </p:sp>
      <p:graphicFrame>
        <p:nvGraphicFramePr>
          <p:cNvPr id="4" name="Table 3"/>
          <p:cNvGraphicFramePr>
            <a:graphicFrameLocks noGrp="1"/>
          </p:cNvGraphicFramePr>
          <p:nvPr/>
        </p:nvGraphicFramePr>
        <p:xfrm>
          <a:off x="200890" y="2057400"/>
          <a:ext cx="8742220" cy="3293294"/>
        </p:xfrm>
        <a:graphic>
          <a:graphicData uri="http://schemas.openxmlformats.org/drawingml/2006/table">
            <a:tbl>
              <a:tblPr firstRow="1" bandRow="1">
                <a:tableStyleId>{F5AB1C69-6EDB-4FF4-983F-18BD219EF322}</a:tableStyleId>
              </a:tblPr>
              <a:tblGrid>
                <a:gridCol w="1146560"/>
                <a:gridCol w="7595660"/>
              </a:tblGrid>
              <a:tr h="656047">
                <a:tc>
                  <a:txBody>
                    <a:bodyPr/>
                    <a:lstStyle/>
                    <a:p>
                      <a:r>
                        <a:rPr lang="en-US" sz="2000" dirty="0" smtClean="0">
                          <a:latin typeface="Arial" pitchFamily="34" charset="0"/>
                          <a:cs typeface="Arial" pitchFamily="34" charset="0"/>
                        </a:rPr>
                        <a:t>Clause no.</a:t>
                      </a:r>
                      <a:endParaRPr lang="en-IN" sz="2000" dirty="0">
                        <a:latin typeface="Arial" pitchFamily="34" charset="0"/>
                        <a:cs typeface="Arial" pitchFamily="34" charset="0"/>
                      </a:endParaRPr>
                    </a:p>
                  </a:txBody>
                  <a:tcPr/>
                </a:tc>
                <a:tc>
                  <a:txBody>
                    <a:bodyPr/>
                    <a:lstStyle/>
                    <a:p>
                      <a:r>
                        <a:rPr lang="en-US" sz="2000" dirty="0" smtClean="0">
                          <a:latin typeface="Arial" pitchFamily="34" charset="0"/>
                          <a:cs typeface="Arial" pitchFamily="34" charset="0"/>
                        </a:rPr>
                        <a:t>A member in</a:t>
                      </a:r>
                      <a:r>
                        <a:rPr lang="en-US" sz="2000" baseline="0" dirty="0" smtClean="0">
                          <a:latin typeface="Arial" pitchFamily="34" charset="0"/>
                          <a:cs typeface="Arial" pitchFamily="34" charset="0"/>
                        </a:rPr>
                        <a:t> practice would be guilty of misconduct if he:</a:t>
                      </a:r>
                      <a:endParaRPr lang="en-IN" sz="2000" dirty="0">
                        <a:latin typeface="Arial" pitchFamily="34" charset="0"/>
                        <a:cs typeface="Arial" pitchFamily="34" charset="0"/>
                      </a:endParaRPr>
                    </a:p>
                  </a:txBody>
                  <a:tcPr/>
                </a:tc>
              </a:tr>
              <a:tr h="656047">
                <a:tc>
                  <a:txBody>
                    <a:bodyPr/>
                    <a:lstStyle/>
                    <a:p>
                      <a:pPr algn="ctr"/>
                      <a:r>
                        <a:rPr lang="en-IN" dirty="0" smtClean="0">
                          <a:latin typeface="Arial" pitchFamily="34" charset="0"/>
                          <a:cs typeface="Arial" pitchFamily="34" charset="0"/>
                        </a:rPr>
                        <a:t>(7)</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Does not exercise due diligence or</a:t>
                      </a:r>
                      <a:r>
                        <a:rPr lang="en-IN" baseline="0" dirty="0" smtClean="0">
                          <a:latin typeface="Arial" pitchFamily="34" charset="0"/>
                          <a:cs typeface="Arial" pitchFamily="34" charset="0"/>
                        </a:rPr>
                        <a:t> is grossly negligent.</a:t>
                      </a:r>
                      <a:endParaRPr lang="en-IN" dirty="0">
                        <a:latin typeface="Arial" pitchFamily="34" charset="0"/>
                        <a:cs typeface="Arial" pitchFamily="34" charset="0"/>
                      </a:endParaRPr>
                    </a:p>
                  </a:txBody>
                  <a:tcPr/>
                </a:tc>
              </a:tr>
              <a:tr h="656047">
                <a:tc>
                  <a:txBody>
                    <a:bodyPr/>
                    <a:lstStyle/>
                    <a:p>
                      <a:pPr algn="ctr"/>
                      <a:r>
                        <a:rPr lang="en-IN" dirty="0" smtClean="0">
                          <a:latin typeface="Arial" pitchFamily="34" charset="0"/>
                          <a:cs typeface="Arial" pitchFamily="34" charset="0"/>
                        </a:rPr>
                        <a:t>(8)</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Fails</a:t>
                      </a:r>
                      <a:r>
                        <a:rPr lang="en-IN" baseline="0" dirty="0" smtClean="0">
                          <a:latin typeface="Arial" pitchFamily="34" charset="0"/>
                          <a:cs typeface="Arial" pitchFamily="34" charset="0"/>
                        </a:rPr>
                        <a:t> to obtain sufficient information which is necessary for expression of opinion.</a:t>
                      </a:r>
                      <a:endParaRPr lang="en-IN" dirty="0">
                        <a:latin typeface="Arial" pitchFamily="34" charset="0"/>
                        <a:cs typeface="Arial" pitchFamily="34" charset="0"/>
                      </a:endParaRPr>
                    </a:p>
                  </a:txBody>
                  <a:tcPr/>
                </a:tc>
              </a:tr>
              <a:tr h="380091">
                <a:tc>
                  <a:txBody>
                    <a:bodyPr/>
                    <a:lstStyle/>
                    <a:p>
                      <a:pPr algn="ctr"/>
                      <a:r>
                        <a:rPr lang="en-IN" dirty="0" smtClean="0">
                          <a:latin typeface="Arial" pitchFamily="34" charset="0"/>
                          <a:cs typeface="Arial" pitchFamily="34" charset="0"/>
                        </a:rPr>
                        <a:t>(9)</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Fails</a:t>
                      </a:r>
                      <a:r>
                        <a:rPr lang="en-IN" baseline="0" dirty="0" smtClean="0">
                          <a:latin typeface="Arial" pitchFamily="34" charset="0"/>
                          <a:cs typeface="Arial" pitchFamily="34" charset="0"/>
                        </a:rPr>
                        <a:t> to invite attention to any material departure from generally accepted audit procedures.</a:t>
                      </a:r>
                      <a:endParaRPr lang="en-IN" dirty="0">
                        <a:latin typeface="Arial" pitchFamily="34" charset="0"/>
                        <a:cs typeface="Arial" pitchFamily="34" charset="0"/>
                      </a:endParaRPr>
                    </a:p>
                  </a:txBody>
                  <a:tcPr/>
                </a:tc>
              </a:tr>
              <a:tr h="380091">
                <a:tc>
                  <a:txBody>
                    <a:bodyPr/>
                    <a:lstStyle/>
                    <a:p>
                      <a:pPr algn="ctr"/>
                      <a:r>
                        <a:rPr lang="en-IN" dirty="0" smtClean="0">
                          <a:latin typeface="Arial" pitchFamily="34" charset="0"/>
                          <a:cs typeface="Arial" pitchFamily="34" charset="0"/>
                        </a:rPr>
                        <a:t>(10)</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Fails to keep moneys</a:t>
                      </a:r>
                      <a:r>
                        <a:rPr lang="en-IN" baseline="0" dirty="0" smtClean="0">
                          <a:latin typeface="Arial" pitchFamily="34" charset="0"/>
                          <a:cs typeface="Arial" pitchFamily="34" charset="0"/>
                        </a:rPr>
                        <a:t> of client other than money meant to be expended in a separate banking account.</a:t>
                      </a:r>
                      <a:endParaRPr lang="en-IN"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itchFamily="34" charset="0"/>
              </a:rPr>
              <a:t>Second Schedule (Contd.)</a:t>
            </a:r>
            <a:endParaRPr lang="en-US" dirty="0">
              <a:cs typeface="Arial" pitchFamily="34" charset="0"/>
            </a:endParaRPr>
          </a:p>
        </p:txBody>
      </p:sp>
      <p:sp>
        <p:nvSpPr>
          <p:cNvPr id="3" name="Content Placeholder 2"/>
          <p:cNvSpPr>
            <a:spLocks noGrp="1"/>
          </p:cNvSpPr>
          <p:nvPr>
            <p:ph sz="quarter" idx="1"/>
          </p:nvPr>
        </p:nvSpPr>
        <p:spPr>
          <a:xfrm>
            <a:off x="301752" y="1295400"/>
            <a:ext cx="8503920" cy="381000"/>
          </a:xfrm>
        </p:spPr>
        <p:txBody>
          <a:bodyPr>
            <a:normAutofit fontScale="25000" lnSpcReduction="20000"/>
          </a:bodyPr>
          <a:lstStyle/>
          <a:p>
            <a:pPr>
              <a:buNone/>
            </a:pPr>
            <a:r>
              <a:rPr lang="en-US" sz="12800" dirty="0" smtClean="0">
                <a:latin typeface="Arial" pitchFamily="34" charset="0"/>
                <a:cs typeface="Arial" pitchFamily="34" charset="0"/>
              </a:rPr>
              <a:t>Part II:</a:t>
            </a: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Part III:</a:t>
            </a:r>
          </a:p>
          <a:p>
            <a:pPr>
              <a:buNone/>
            </a:pPr>
            <a:endParaRPr lang="en-US"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200890" y="1752600"/>
          <a:ext cx="8742220" cy="3047091"/>
        </p:xfrm>
        <a:graphic>
          <a:graphicData uri="http://schemas.openxmlformats.org/drawingml/2006/table">
            <a:tbl>
              <a:tblPr firstRow="1" bandRow="1">
                <a:tableStyleId>{F5AB1C69-6EDB-4FF4-983F-18BD219EF322}</a:tableStyleId>
              </a:tblPr>
              <a:tblGrid>
                <a:gridCol w="1146560"/>
                <a:gridCol w="7595660"/>
              </a:tblGrid>
              <a:tr h="656047">
                <a:tc>
                  <a:txBody>
                    <a:bodyPr/>
                    <a:lstStyle/>
                    <a:p>
                      <a:r>
                        <a:rPr lang="en-US" dirty="0" smtClean="0">
                          <a:latin typeface="Arial" pitchFamily="34" charset="0"/>
                          <a:cs typeface="Arial" pitchFamily="34" charset="0"/>
                        </a:rPr>
                        <a:t>Clause no.</a:t>
                      </a:r>
                      <a:endParaRPr lang="en-IN" dirty="0">
                        <a:latin typeface="Arial" pitchFamily="34" charset="0"/>
                        <a:cs typeface="Arial" pitchFamily="34" charset="0"/>
                      </a:endParaRPr>
                    </a:p>
                  </a:txBody>
                  <a:tcPr/>
                </a:tc>
                <a:tc>
                  <a:txBody>
                    <a:bodyPr/>
                    <a:lstStyle/>
                    <a:p>
                      <a:r>
                        <a:rPr lang="en-US" dirty="0" smtClean="0">
                          <a:latin typeface="Arial" pitchFamily="34" charset="0"/>
                          <a:cs typeface="Arial" pitchFamily="34" charset="0"/>
                        </a:rPr>
                        <a:t>A member (whether in</a:t>
                      </a:r>
                      <a:r>
                        <a:rPr lang="en-US" baseline="0" dirty="0" smtClean="0">
                          <a:latin typeface="Arial" pitchFamily="34" charset="0"/>
                          <a:cs typeface="Arial" pitchFamily="34" charset="0"/>
                        </a:rPr>
                        <a:t> practice or not )would be guilty of misconduct if he:</a:t>
                      </a:r>
                      <a:endParaRPr lang="en-IN" dirty="0">
                        <a:latin typeface="Arial" pitchFamily="34" charset="0"/>
                        <a:cs typeface="Arial" pitchFamily="34" charset="0"/>
                      </a:endParaRPr>
                    </a:p>
                  </a:txBody>
                  <a:tcPr/>
                </a:tc>
              </a:tr>
              <a:tr h="486953">
                <a:tc>
                  <a:txBody>
                    <a:bodyPr/>
                    <a:lstStyle/>
                    <a:p>
                      <a:pPr algn="ctr"/>
                      <a:r>
                        <a:rPr lang="en-IN" dirty="0" smtClean="0">
                          <a:latin typeface="Arial" pitchFamily="34" charset="0"/>
                          <a:cs typeface="Arial" pitchFamily="34" charset="0"/>
                        </a:rPr>
                        <a:t>(1)</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Contravenes</a:t>
                      </a:r>
                      <a:r>
                        <a:rPr lang="en-IN" baseline="0" dirty="0" smtClean="0">
                          <a:latin typeface="Arial" pitchFamily="34" charset="0"/>
                          <a:cs typeface="Arial" pitchFamily="34" charset="0"/>
                        </a:rPr>
                        <a:t> any provisions of this Act or regulations etc.</a:t>
                      </a:r>
                      <a:endParaRPr lang="en-IN" dirty="0">
                        <a:latin typeface="Arial" pitchFamily="34" charset="0"/>
                        <a:cs typeface="Arial" pitchFamily="34" charset="0"/>
                      </a:endParaRPr>
                    </a:p>
                  </a:txBody>
                  <a:tcPr/>
                </a:tc>
              </a:tr>
              <a:tr h="762000">
                <a:tc>
                  <a:txBody>
                    <a:bodyPr/>
                    <a:lstStyle/>
                    <a:p>
                      <a:pPr algn="ctr"/>
                      <a:r>
                        <a:rPr lang="en-IN" dirty="0" smtClean="0">
                          <a:latin typeface="Arial" pitchFamily="34" charset="0"/>
                          <a:cs typeface="Arial" pitchFamily="34" charset="0"/>
                        </a:rPr>
                        <a:t>(2)</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Being</a:t>
                      </a:r>
                      <a:r>
                        <a:rPr lang="en-IN" baseline="0" dirty="0" smtClean="0">
                          <a:latin typeface="Arial" pitchFamily="34" charset="0"/>
                          <a:cs typeface="Arial" pitchFamily="34" charset="0"/>
                        </a:rPr>
                        <a:t> an employee of company, firm or any other person discloses confidential information </a:t>
                      </a:r>
                      <a:endParaRPr lang="en-IN" dirty="0">
                        <a:latin typeface="Arial" pitchFamily="34" charset="0"/>
                        <a:cs typeface="Arial" pitchFamily="34" charset="0"/>
                      </a:endParaRPr>
                    </a:p>
                  </a:txBody>
                  <a:tcPr/>
                </a:tc>
              </a:tr>
              <a:tr h="762000">
                <a:tc>
                  <a:txBody>
                    <a:bodyPr/>
                    <a:lstStyle/>
                    <a:p>
                      <a:pPr algn="ctr"/>
                      <a:r>
                        <a:rPr lang="en-IN" dirty="0" smtClean="0">
                          <a:latin typeface="Arial" pitchFamily="34" charset="0"/>
                          <a:cs typeface="Arial" pitchFamily="34" charset="0"/>
                        </a:rPr>
                        <a:t>(3)</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Includes in any  document</a:t>
                      </a:r>
                      <a:r>
                        <a:rPr lang="en-IN" baseline="0" dirty="0" smtClean="0">
                          <a:latin typeface="Arial" pitchFamily="34" charset="0"/>
                          <a:cs typeface="Arial" pitchFamily="34" charset="0"/>
                        </a:rPr>
                        <a:t> to be submitted to the Institute, Council, its Committees etc. any information knowing it to be false.</a:t>
                      </a:r>
                      <a:endParaRPr lang="en-IN" dirty="0">
                        <a:latin typeface="Arial" pitchFamily="34" charset="0"/>
                        <a:cs typeface="Arial" pitchFamily="34" charset="0"/>
                      </a:endParaRPr>
                    </a:p>
                  </a:txBody>
                  <a:tcPr/>
                </a:tc>
              </a:tr>
              <a:tr h="380091">
                <a:tc>
                  <a:txBody>
                    <a:bodyPr/>
                    <a:lstStyle/>
                    <a:p>
                      <a:pPr algn="ctr"/>
                      <a:r>
                        <a:rPr lang="en-IN" dirty="0" smtClean="0">
                          <a:latin typeface="Arial" pitchFamily="34" charset="0"/>
                          <a:cs typeface="Arial" pitchFamily="34" charset="0"/>
                        </a:rPr>
                        <a:t>(4)</a:t>
                      </a:r>
                      <a:endParaRPr lang="en-IN" dirty="0">
                        <a:latin typeface="Arial" pitchFamily="34" charset="0"/>
                        <a:cs typeface="Arial" pitchFamily="34" charset="0"/>
                      </a:endParaRPr>
                    </a:p>
                  </a:txBody>
                  <a:tcPr/>
                </a:tc>
                <a:tc>
                  <a:txBody>
                    <a:bodyPr/>
                    <a:lstStyle/>
                    <a:p>
                      <a:r>
                        <a:rPr lang="en-IN" dirty="0" smtClean="0">
                          <a:latin typeface="Arial" pitchFamily="34" charset="0"/>
                          <a:cs typeface="Arial" pitchFamily="34" charset="0"/>
                        </a:rPr>
                        <a:t>Defalcates</a:t>
                      </a:r>
                      <a:r>
                        <a:rPr lang="en-IN" baseline="0" dirty="0" smtClean="0">
                          <a:latin typeface="Arial" pitchFamily="34" charset="0"/>
                          <a:cs typeface="Arial" pitchFamily="34" charset="0"/>
                        </a:rPr>
                        <a:t> or embezzles moneys</a:t>
                      </a:r>
                      <a:endParaRPr lang="en-IN" dirty="0">
                        <a:latin typeface="Arial" pitchFamily="34" charset="0"/>
                        <a:cs typeface="Arial" pitchFamily="34" charset="0"/>
                      </a:endParaRPr>
                    </a:p>
                  </a:txBody>
                  <a:tcPr/>
                </a:tc>
              </a:tr>
            </a:tbl>
          </a:graphicData>
        </a:graphic>
      </p:graphicFrame>
      <p:sp>
        <p:nvSpPr>
          <p:cNvPr id="6" name="Rectangle 5"/>
          <p:cNvSpPr/>
          <p:nvPr/>
        </p:nvSpPr>
        <p:spPr>
          <a:xfrm rot="10800000" flipV="1">
            <a:off x="228600" y="5278903"/>
            <a:ext cx="8534399" cy="1015663"/>
          </a:xfrm>
          <a:prstGeom prst="rect">
            <a:avLst/>
          </a:prstGeom>
          <a:ln>
            <a:solidFill>
              <a:schemeClr val="accent3"/>
            </a:solidFill>
          </a:ln>
        </p:spPr>
        <p:txBody>
          <a:bodyPr wrap="square">
            <a:spAutoFit/>
          </a:bodyPr>
          <a:lstStyle/>
          <a:p>
            <a:pPr algn="just"/>
            <a:r>
              <a:rPr lang="en-US" sz="2000" dirty="0" smtClean="0">
                <a:latin typeface="Arial" pitchFamily="34" charset="0"/>
                <a:cs typeface="Arial" pitchFamily="34" charset="0"/>
              </a:rPr>
              <a:t>A member whether in practice or not would be guilty of misconduct if he is held guilty by any civil or criminal court for an offence which is punishable with imprisonment exceeding six months.</a:t>
            </a:r>
            <a:endParaRPr lang="en-IN" sz="2000" dirty="0">
              <a:latin typeface="Arial" pitchFamily="34" charset="0"/>
              <a:cs typeface="Arial" pitchFamily="34" charset="0"/>
            </a:endParaRPr>
          </a:p>
        </p:txBody>
      </p:sp>
      <p:sp>
        <p:nvSpPr>
          <p:cNvPr id="7" name="Content Placeholder 2"/>
          <p:cNvSpPr txBox="1">
            <a:spLocks/>
          </p:cNvSpPr>
          <p:nvPr/>
        </p:nvSpPr>
        <p:spPr>
          <a:xfrm>
            <a:off x="228600" y="4876800"/>
            <a:ext cx="8503920" cy="381000"/>
          </a:xfrm>
          <a:prstGeom prst="rect">
            <a:avLst/>
          </a:prstGeom>
        </p:spPr>
        <p:txBody>
          <a:bodyPr vert="horz">
            <a:normAutofit fontScale="25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1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Part III : </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n-US" sz="2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Audit  of a cooperative society – issues faced</a:t>
            </a:r>
            <a:endParaRPr lang="en-US" sz="2400" dirty="0"/>
          </a:p>
        </p:txBody>
      </p:sp>
      <p:sp>
        <p:nvSpPr>
          <p:cNvPr id="3" name="Content Placeholder 2"/>
          <p:cNvSpPr>
            <a:spLocks noGrp="1"/>
          </p:cNvSpPr>
          <p:nvPr>
            <p:ph sz="quarter" idx="1"/>
          </p:nvPr>
        </p:nvSpPr>
        <p:spPr/>
        <p:txBody>
          <a:bodyPr/>
          <a:lstStyle/>
          <a:p>
            <a:r>
              <a:rPr lang="en-US" dirty="0" smtClean="0"/>
              <a:t>Auditors pressurized to give favourable grade inspite of there being many adverse comments.</a:t>
            </a:r>
          </a:p>
          <a:p>
            <a:r>
              <a:rPr lang="en-US" dirty="0" smtClean="0"/>
              <a:t>In case of frauds or serious irregularities, the auditor himself is required to file a police complaint.</a:t>
            </a:r>
          </a:p>
          <a:p>
            <a:r>
              <a:rPr lang="en-US" dirty="0" smtClean="0"/>
              <a:t>SA 700 (previously AS 28).</a:t>
            </a:r>
          </a:p>
          <a:p>
            <a:r>
              <a:rPr lang="en-US" dirty="0" smtClean="0"/>
              <a:t>Emotional blackmailing.</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fontScale="90000"/>
          </a:bodyPr>
          <a:lstStyle/>
          <a:p>
            <a:pPr algn="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t>Advertisement and solicitation</a:t>
            </a:r>
            <a:r>
              <a:rPr lang="en-US" dirty="0" smtClean="0"/>
              <a:t/>
            </a:r>
            <a:br>
              <a:rPr lang="en-US" dirty="0" smtClean="0"/>
            </a:br>
            <a:r>
              <a:rPr lang="en-US" sz="2700" dirty="0" smtClean="0"/>
              <a:t>(Clause 6 of Part I of the First Schedule)</a:t>
            </a:r>
            <a:endParaRPr lang="en-IN" sz="2800" dirty="0"/>
          </a:p>
        </p:txBody>
      </p:sp>
      <p:graphicFrame>
        <p:nvGraphicFramePr>
          <p:cNvPr id="4" name="Content Placeholder 3"/>
          <p:cNvGraphicFramePr>
            <a:graphicFrameLocks noGrp="1"/>
          </p:cNvGraphicFramePr>
          <p:nvPr>
            <p:ph sz="quarter" idx="1"/>
          </p:nvPr>
        </p:nvGraphicFramePr>
        <p:xfrm>
          <a:off x="304800" y="1676401"/>
          <a:ext cx="8613775" cy="4495800"/>
        </p:xfrm>
        <a:graphic>
          <a:graphicData uri="http://schemas.openxmlformats.org/drawingml/2006/table">
            <a:tbl>
              <a:tblPr firstRow="1" bandRow="1">
                <a:tableStyleId>{8799B23B-EC83-4686-B30A-512413B5E67A}</a:tableStyleId>
              </a:tblPr>
              <a:tblGrid>
                <a:gridCol w="6422008"/>
                <a:gridCol w="2191767"/>
              </a:tblGrid>
              <a:tr h="1045535">
                <a:tc>
                  <a:txBody>
                    <a:bodyPr/>
                    <a:lstStyle/>
                    <a:p>
                      <a:r>
                        <a:rPr kumimoji="0" lang="en-US" sz="1800" b="0" kern="1200" dirty="0" smtClean="0">
                          <a:latin typeface="Arial" pitchFamily="34" charset="0"/>
                          <a:cs typeface="Arial" pitchFamily="34" charset="0"/>
                        </a:rPr>
                        <a:t>Circulation of letter to small group of clients for soliciting work or to persons who are likely to require services of a Chartered Accountant</a:t>
                      </a:r>
                      <a:endParaRPr lang="en-US" b="0" dirty="0">
                        <a:latin typeface="Arial" pitchFamily="34" charset="0"/>
                        <a:cs typeface="Arial" pitchFamily="34" charset="0"/>
                      </a:endParaRPr>
                    </a:p>
                  </a:txBody>
                  <a:tcPr/>
                </a:tc>
                <a:tc>
                  <a:txBody>
                    <a:bodyPr/>
                    <a:lstStyle/>
                    <a:p>
                      <a:r>
                        <a:rPr kumimoji="0" lang="en-US" sz="1800" b="1" kern="1200" dirty="0" smtClean="0">
                          <a:latin typeface="Arial" pitchFamily="34" charset="0"/>
                          <a:cs typeface="Arial" pitchFamily="34" charset="0"/>
                        </a:rPr>
                        <a:t>Prohibited</a:t>
                      </a:r>
                      <a:endParaRPr lang="en-US" b="1" dirty="0">
                        <a:latin typeface="Arial" pitchFamily="34" charset="0"/>
                        <a:cs typeface="Arial" pitchFamily="34" charset="0"/>
                      </a:endParaRPr>
                    </a:p>
                  </a:txBody>
                  <a:tcPr/>
                </a:tc>
              </a:tr>
              <a:tr h="1045535">
                <a:tc>
                  <a:txBody>
                    <a:bodyPr/>
                    <a:lstStyle/>
                    <a:p>
                      <a:r>
                        <a:rPr kumimoji="0" lang="en-US" sz="1800" kern="1200" dirty="0" smtClean="0">
                          <a:latin typeface="Arial" pitchFamily="34" charset="0"/>
                          <a:cs typeface="Arial" pitchFamily="34" charset="0"/>
                        </a:rPr>
                        <a:t>Announcement in newspaper for changes in constitution of partnership or address etc.</a:t>
                      </a:r>
                      <a:endParaRPr lang="en-US" dirty="0">
                        <a:latin typeface="Arial" pitchFamily="34" charset="0"/>
                        <a:cs typeface="Arial" pitchFamily="34" charset="0"/>
                      </a:endParaRPr>
                    </a:p>
                  </a:txBody>
                  <a:tcPr/>
                </a:tc>
                <a:tc>
                  <a:txBody>
                    <a:bodyPr/>
                    <a:lstStyle/>
                    <a:p>
                      <a:r>
                        <a:rPr kumimoji="0" lang="en-US" sz="1800" b="1" kern="1200" dirty="0" smtClean="0">
                          <a:latin typeface="Arial" pitchFamily="34" charset="0"/>
                          <a:cs typeface="Arial" pitchFamily="34" charset="0"/>
                        </a:rPr>
                        <a:t>Permitted</a:t>
                      </a:r>
                      <a:r>
                        <a:rPr kumimoji="0" lang="en-US" sz="1800" kern="1200" dirty="0" smtClean="0">
                          <a:latin typeface="Arial" pitchFamily="34" charset="0"/>
                          <a:cs typeface="Arial" pitchFamily="34" charset="0"/>
                        </a:rPr>
                        <a:t>. Should be limited to a bare statement of facts</a:t>
                      </a:r>
                      <a:endParaRPr lang="en-US" dirty="0">
                        <a:latin typeface="Arial" pitchFamily="34" charset="0"/>
                        <a:cs typeface="Arial" pitchFamily="34" charset="0"/>
                      </a:endParaRPr>
                    </a:p>
                  </a:txBody>
                  <a:tcPr/>
                </a:tc>
              </a:tr>
              <a:tr h="731875">
                <a:tc>
                  <a:txBody>
                    <a:bodyPr/>
                    <a:lstStyle/>
                    <a:p>
                      <a:r>
                        <a:rPr kumimoji="0" lang="en-US" sz="1800" kern="1200" dirty="0" smtClean="0">
                          <a:latin typeface="Arial" pitchFamily="34" charset="0"/>
                          <a:cs typeface="Arial" pitchFamily="34" charset="0"/>
                        </a:rPr>
                        <a:t>Advertisement for soliciting clients under box numbers in the news paper</a:t>
                      </a:r>
                      <a:endParaRPr lang="en-US" dirty="0">
                        <a:latin typeface="Arial" pitchFamily="34" charset="0"/>
                        <a:cs typeface="Arial" pitchFamily="34" charset="0"/>
                      </a:endParaRPr>
                    </a:p>
                  </a:txBody>
                  <a:tcPr/>
                </a:tc>
                <a:tc>
                  <a:txBody>
                    <a:bodyPr/>
                    <a:lstStyle/>
                    <a:p>
                      <a:r>
                        <a:rPr kumimoji="0" lang="en-US" sz="1800" b="1" kern="1200" dirty="0" smtClean="0">
                          <a:latin typeface="Arial" pitchFamily="34" charset="0"/>
                          <a:cs typeface="Arial" pitchFamily="34" charset="0"/>
                        </a:rPr>
                        <a:t>Prohibited </a:t>
                      </a:r>
                      <a:endParaRPr lang="en-US" b="1" dirty="0">
                        <a:latin typeface="Arial" pitchFamily="34" charset="0"/>
                        <a:cs typeface="Arial" pitchFamily="34" charset="0"/>
                      </a:endParaRPr>
                    </a:p>
                  </a:txBody>
                  <a:tcPr/>
                </a:tc>
              </a:tr>
              <a:tr h="1672855">
                <a:tc>
                  <a:txBody>
                    <a:bodyPr/>
                    <a:lstStyle/>
                    <a:p>
                      <a:r>
                        <a:rPr kumimoji="0" lang="en-US" sz="1800" kern="1200" dirty="0" smtClean="0">
                          <a:latin typeface="Arial" pitchFamily="34" charset="0"/>
                          <a:cs typeface="Arial" pitchFamily="34" charset="0"/>
                        </a:rPr>
                        <a:t>Application for empanelment for allotment of audit</a:t>
                      </a:r>
                      <a:endParaRPr lang="en-US" dirty="0">
                        <a:latin typeface="Arial" pitchFamily="34" charset="0"/>
                        <a:cs typeface="Arial" pitchFamily="34" charset="0"/>
                      </a:endParaRPr>
                    </a:p>
                  </a:txBody>
                  <a:tcPr/>
                </a:tc>
                <a:tc>
                  <a:txBody>
                    <a:bodyPr/>
                    <a:lstStyle/>
                    <a:p>
                      <a:r>
                        <a:rPr lang="en-US" b="1" dirty="0" smtClean="0">
                          <a:latin typeface="Arial" pitchFamily="34" charset="0"/>
                          <a:cs typeface="Arial" pitchFamily="34" charset="0"/>
                        </a:rPr>
                        <a:t>Permitted</a:t>
                      </a:r>
                      <a:r>
                        <a:rPr lang="en-US" dirty="0" smtClean="0">
                          <a:latin typeface="Arial" pitchFamily="34" charset="0"/>
                          <a:cs typeface="Arial" pitchFamily="34" charset="0"/>
                        </a:rPr>
                        <a:t>.</a:t>
                      </a:r>
                      <a:r>
                        <a:rPr lang="en-US" baseline="0" dirty="0" smtClean="0">
                          <a:latin typeface="Arial" pitchFamily="34" charset="0"/>
                          <a:cs typeface="Arial" pitchFamily="34" charset="0"/>
                        </a:rPr>
                        <a:t> But </a:t>
                      </a:r>
                      <a:r>
                        <a:rPr kumimoji="0" lang="en-US" sz="1800" kern="1200" dirty="0" smtClean="0">
                          <a:latin typeface="Arial" pitchFamily="34" charset="0"/>
                          <a:cs typeface="Arial" pitchFamily="34" charset="0"/>
                        </a:rPr>
                        <a:t>cannot make roving enquiries as to whether such panel is maintained</a:t>
                      </a:r>
                      <a:endParaRPr lang="en-US"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35</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pPr algn="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Advertisement and solicitation (Contd.)</a:t>
            </a:r>
            <a:br>
              <a:rPr lang="en-US" sz="2800" dirty="0" smtClean="0"/>
            </a:br>
            <a:endParaRPr lang="en-IN" sz="1800" dirty="0"/>
          </a:p>
        </p:txBody>
      </p:sp>
      <p:graphicFrame>
        <p:nvGraphicFramePr>
          <p:cNvPr id="4" name="Content Placeholder 3"/>
          <p:cNvGraphicFramePr>
            <a:graphicFrameLocks noGrp="1"/>
          </p:cNvGraphicFramePr>
          <p:nvPr>
            <p:ph sz="quarter" idx="1"/>
          </p:nvPr>
        </p:nvGraphicFramePr>
        <p:xfrm>
          <a:off x="301625" y="1524000"/>
          <a:ext cx="8385175" cy="4648200"/>
        </p:xfrm>
        <a:graphic>
          <a:graphicData uri="http://schemas.openxmlformats.org/drawingml/2006/table">
            <a:tbl>
              <a:tblPr firstRow="1" bandRow="1">
                <a:tableStyleId>{8799B23B-EC83-4686-B30A-512413B5E67A}</a:tableStyleId>
              </a:tblPr>
              <a:tblGrid>
                <a:gridCol w="4651375"/>
                <a:gridCol w="3733800"/>
              </a:tblGrid>
              <a:tr h="437830">
                <a:tc>
                  <a:txBody>
                    <a:bodyPr/>
                    <a:lstStyle/>
                    <a:p>
                      <a:r>
                        <a:rPr kumimoji="0" lang="en-US" sz="1800" b="0" kern="1200" dirty="0" smtClean="0">
                          <a:latin typeface="Arial" pitchFamily="34" charset="0"/>
                          <a:cs typeface="Arial" pitchFamily="34" charset="0"/>
                        </a:rPr>
                        <a:t>Tenders</a:t>
                      </a:r>
                      <a:endParaRPr lang="en-US" b="0" dirty="0">
                        <a:latin typeface="Arial" pitchFamily="34" charset="0"/>
                        <a:cs typeface="Arial" pitchFamily="34" charset="0"/>
                      </a:endParaRPr>
                    </a:p>
                  </a:txBody>
                  <a:tcPr/>
                </a:tc>
                <a:tc>
                  <a:txBody>
                    <a:bodyPr/>
                    <a:lstStyle/>
                    <a:p>
                      <a:r>
                        <a:rPr kumimoji="0" lang="en-US" sz="1800" b="0" kern="1200" dirty="0" smtClean="0">
                          <a:latin typeface="Arial" pitchFamily="34" charset="0"/>
                          <a:cs typeface="Arial" pitchFamily="34" charset="0"/>
                        </a:rPr>
                        <a:t>Responding</a:t>
                      </a:r>
                      <a:r>
                        <a:rPr kumimoji="0" lang="en-US" sz="1800" b="0" kern="1200" baseline="0" dirty="0" smtClean="0">
                          <a:latin typeface="Arial" pitchFamily="34" charset="0"/>
                          <a:cs typeface="Arial" pitchFamily="34" charset="0"/>
                        </a:rPr>
                        <a:t> </a:t>
                      </a:r>
                      <a:r>
                        <a:rPr kumimoji="0" lang="en-US" sz="1800" b="0" kern="1200" dirty="0" smtClean="0">
                          <a:latin typeface="Arial" pitchFamily="34" charset="0"/>
                          <a:cs typeface="Arial" pitchFamily="34" charset="0"/>
                        </a:rPr>
                        <a:t>to tenders </a:t>
                      </a:r>
                      <a:r>
                        <a:rPr kumimoji="0" lang="en-US" sz="1800" b="1" kern="1200" dirty="0" smtClean="0">
                          <a:latin typeface="Arial" pitchFamily="34" charset="0"/>
                          <a:cs typeface="Arial" pitchFamily="34" charset="0"/>
                        </a:rPr>
                        <a:t>permitted</a:t>
                      </a:r>
                      <a:endParaRPr lang="en-US" b="1" dirty="0">
                        <a:latin typeface="Arial" pitchFamily="34" charset="0"/>
                        <a:cs typeface="Arial" pitchFamily="34" charset="0"/>
                      </a:endParaRPr>
                    </a:p>
                  </a:txBody>
                  <a:tcPr/>
                </a:tc>
              </a:tr>
              <a:tr h="1079582">
                <a:tc>
                  <a:txBody>
                    <a:bodyPr/>
                    <a:lstStyle/>
                    <a:p>
                      <a:r>
                        <a:rPr kumimoji="0" lang="en-US" sz="1800" kern="1200" dirty="0" smtClean="0">
                          <a:latin typeface="Arial" pitchFamily="34" charset="0"/>
                          <a:cs typeface="Arial" pitchFamily="34" charset="0"/>
                        </a:rPr>
                        <a:t>Publication of books or articles</a:t>
                      </a:r>
                      <a:endParaRPr lang="en-US" dirty="0">
                        <a:latin typeface="Arial" pitchFamily="34" charset="0"/>
                        <a:cs typeface="Arial" pitchFamily="34" charset="0"/>
                      </a:endParaRPr>
                    </a:p>
                  </a:txBody>
                  <a:tcPr/>
                </a:tc>
                <a:tc>
                  <a:txBody>
                    <a:bodyPr/>
                    <a:lstStyle/>
                    <a:p>
                      <a:r>
                        <a:rPr kumimoji="0" lang="en-US" sz="1800" b="1" kern="1200" dirty="0" smtClean="0">
                          <a:latin typeface="Arial" pitchFamily="34" charset="0"/>
                          <a:cs typeface="Arial" pitchFamily="34" charset="0"/>
                        </a:rPr>
                        <a:t>Permitted</a:t>
                      </a:r>
                      <a:r>
                        <a:rPr kumimoji="0" lang="en-US" sz="1800" kern="1200" dirty="0" smtClean="0">
                          <a:latin typeface="Arial" pitchFamily="34" charset="0"/>
                          <a:cs typeface="Arial" pitchFamily="34" charset="0"/>
                        </a:rPr>
                        <a:t>. Association with any firm of CAs should not be mentioned. </a:t>
                      </a:r>
                      <a:endParaRPr lang="en-US" dirty="0">
                        <a:latin typeface="Arial" pitchFamily="34" charset="0"/>
                        <a:cs typeface="Arial" pitchFamily="34" charset="0"/>
                      </a:endParaRPr>
                    </a:p>
                  </a:txBody>
                  <a:tcPr/>
                </a:tc>
              </a:tr>
              <a:tr h="2216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latin typeface="Arial" pitchFamily="34" charset="0"/>
                          <a:cs typeface="Arial" pitchFamily="34" charset="0"/>
                        </a:rPr>
                        <a:t>Issue of greeting cards or invitations:</a:t>
                      </a:r>
                      <a:endParaRPr kumimoji="0" lang="en-US" sz="1800" kern="1200" dirty="0" smtClean="0">
                        <a:solidFill>
                          <a:schemeClr val="tx1"/>
                        </a:solidFill>
                        <a:latin typeface="Arial" pitchFamily="34" charset="0"/>
                        <a:ea typeface="+mn-ea"/>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Arial" pitchFamily="34" charset="0"/>
                          <a:cs typeface="Arial" pitchFamily="34" charset="0"/>
                        </a:rPr>
                        <a:t>Permitted</a:t>
                      </a:r>
                      <a:r>
                        <a:rPr lang="en-US" dirty="0" smtClean="0">
                          <a:latin typeface="Arial" pitchFamily="34" charset="0"/>
                          <a:cs typeface="Arial" pitchFamily="34" charset="0"/>
                        </a:rPr>
                        <a:t>. Can be sent to </a:t>
                      </a:r>
                      <a:r>
                        <a:rPr kumimoji="0" lang="en-US" sz="1800" kern="1200" dirty="0" smtClean="0">
                          <a:latin typeface="Arial" pitchFamily="34" charset="0"/>
                          <a:cs typeface="Arial" pitchFamily="34" charset="0"/>
                        </a:rPr>
                        <a:t>clients, relatives and friends. Designation ‘Chartered Accountant” and name of the firm is</a:t>
                      </a:r>
                      <a:r>
                        <a:rPr kumimoji="0" lang="en-US" sz="1800" kern="1200" baseline="0" dirty="0" smtClean="0">
                          <a:latin typeface="Arial" pitchFamily="34" charset="0"/>
                          <a:cs typeface="Arial" pitchFamily="34" charset="0"/>
                        </a:rPr>
                        <a:t> permitted</a:t>
                      </a:r>
                      <a:r>
                        <a:rPr kumimoji="0" lang="en-US" sz="1800" kern="1200" dirty="0" smtClean="0">
                          <a:latin typeface="Arial" pitchFamily="34" charset="0"/>
                          <a:cs typeface="Arial" pitchFamily="34" charset="0"/>
                        </a:rPr>
                        <a:t>. Any other professional designation, status and qualifications etc. is not permitted.</a:t>
                      </a:r>
                      <a:endParaRPr kumimoji="0" lang="en-US" sz="1800" kern="1200" dirty="0" smtClean="0">
                        <a:solidFill>
                          <a:schemeClr val="tx1"/>
                        </a:solidFill>
                        <a:latin typeface="Arial" pitchFamily="34" charset="0"/>
                        <a:ea typeface="+mn-ea"/>
                        <a:cs typeface="Arial" pitchFamily="34" charset="0"/>
                      </a:endParaRPr>
                    </a:p>
                  </a:txBody>
                  <a:tcPr/>
                </a:tc>
              </a:tr>
              <a:tr h="755707">
                <a:tc>
                  <a:txBody>
                    <a:bodyPr/>
                    <a:lstStyle/>
                    <a:p>
                      <a:r>
                        <a:rPr kumimoji="0" lang="en-US" sz="1800" kern="1200" dirty="0" smtClean="0"/>
                        <a:t>Classified advertisement in the Journal / Newsletter of the Institute</a:t>
                      </a:r>
                      <a:endParaRPr lang="en-US" dirty="0"/>
                    </a:p>
                  </a:txBody>
                  <a:tcPr/>
                </a:tc>
                <a:tc>
                  <a:txBody>
                    <a:bodyPr/>
                    <a:lstStyle/>
                    <a:p>
                      <a:r>
                        <a:rPr lang="en-US" b="1" dirty="0" smtClean="0"/>
                        <a:t>Permitted</a:t>
                      </a:r>
                      <a:r>
                        <a:rPr lang="en-US" dirty="0" smtClean="0"/>
                        <a:t>. But</a:t>
                      </a:r>
                      <a:r>
                        <a:rPr lang="en-US" baseline="0" dirty="0" smtClean="0"/>
                        <a:t> only in the Journal or Newsletter of the Institute</a:t>
                      </a:r>
                      <a:endParaRPr lang="en-US" dirty="0"/>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pPr algn="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Advertisement and solicitation (Contd.)</a:t>
            </a:r>
            <a:br>
              <a:rPr lang="en-US" sz="2800" dirty="0" smtClean="0"/>
            </a:br>
            <a:endParaRPr lang="en-IN" sz="1800" dirty="0"/>
          </a:p>
        </p:txBody>
      </p:sp>
      <p:graphicFrame>
        <p:nvGraphicFramePr>
          <p:cNvPr id="4" name="Content Placeholder 3"/>
          <p:cNvGraphicFramePr>
            <a:graphicFrameLocks noGrp="1"/>
          </p:cNvGraphicFramePr>
          <p:nvPr>
            <p:ph sz="quarter" idx="1"/>
          </p:nvPr>
        </p:nvGraphicFramePr>
        <p:xfrm>
          <a:off x="301625" y="1691640"/>
          <a:ext cx="8385175" cy="2194560"/>
        </p:xfrm>
        <a:graphic>
          <a:graphicData uri="http://schemas.openxmlformats.org/drawingml/2006/table">
            <a:tbl>
              <a:tblPr firstRow="1" bandRow="1">
                <a:tableStyleId>{8799B23B-EC83-4686-B30A-512413B5E67A}</a:tableStyleId>
              </a:tblPr>
              <a:tblGrid>
                <a:gridCol w="4651375"/>
                <a:gridCol w="3733800"/>
              </a:tblGrid>
              <a:tr h="325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0" kern="1200" dirty="0" smtClean="0">
                          <a:latin typeface="Arial" pitchFamily="34" charset="0"/>
                          <a:cs typeface="Arial" pitchFamily="34" charset="0"/>
                        </a:rPr>
                        <a:t>Giving public interviews </a:t>
                      </a:r>
                      <a:endParaRPr kumimoji="0" lang="en-US" sz="1800" b="0" kern="1200" dirty="0" smtClean="0">
                        <a:solidFill>
                          <a:schemeClr val="tx1"/>
                        </a:solidFill>
                        <a:latin typeface="Arial" pitchFamily="34" charset="0"/>
                        <a:ea typeface="+mn-ea"/>
                        <a:cs typeface="Arial" pitchFamily="34" charset="0"/>
                      </a:endParaRPr>
                    </a:p>
                  </a:txBody>
                  <a:tcPr/>
                </a:tc>
                <a:tc>
                  <a:txBody>
                    <a:bodyPr/>
                    <a:lstStyle/>
                    <a:p>
                      <a:r>
                        <a:rPr lang="en-US" b="1" dirty="0" smtClean="0">
                          <a:latin typeface="Arial" pitchFamily="34" charset="0"/>
                          <a:cs typeface="Arial" pitchFamily="34" charset="0"/>
                        </a:rPr>
                        <a:t>Permitted</a:t>
                      </a:r>
                      <a:r>
                        <a:rPr lang="en-US" b="0" dirty="0" smtClean="0">
                          <a:latin typeface="Arial" pitchFamily="34" charset="0"/>
                          <a:cs typeface="Arial" pitchFamily="34" charset="0"/>
                        </a:rPr>
                        <a:t>.</a:t>
                      </a:r>
                      <a:r>
                        <a:rPr lang="en-US" b="0" baseline="0" dirty="0" smtClean="0">
                          <a:latin typeface="Arial" pitchFamily="34" charset="0"/>
                          <a:cs typeface="Arial" pitchFamily="34" charset="0"/>
                        </a:rPr>
                        <a:t> Name of the firm should not be mentioned. </a:t>
                      </a:r>
                      <a:endParaRPr lang="en-US" b="0" dirty="0">
                        <a:latin typeface="Arial" pitchFamily="34" charset="0"/>
                        <a:cs typeface="Arial" pitchFamily="34" charset="0"/>
                      </a:endParaRPr>
                    </a:p>
                  </a:txBody>
                  <a:tcPr/>
                </a:tc>
              </a:tr>
              <a:tr h="370840">
                <a:tc>
                  <a:txBody>
                    <a:bodyPr/>
                    <a:lstStyle/>
                    <a:p>
                      <a:r>
                        <a:rPr lang="en-US" dirty="0" smtClean="0">
                          <a:latin typeface="Arial" pitchFamily="34" charset="0"/>
                          <a:cs typeface="Arial" pitchFamily="34" charset="0"/>
                        </a:rPr>
                        <a:t>Photographs</a:t>
                      </a:r>
                      <a:endParaRPr lang="en-US" b="0" dirty="0">
                        <a:latin typeface="Arial" pitchFamily="34" charset="0"/>
                        <a:cs typeface="Arial" pitchFamily="34" charset="0"/>
                      </a:endParaRPr>
                    </a:p>
                  </a:txBody>
                  <a:tcPr/>
                </a:tc>
                <a:tc>
                  <a:txBody>
                    <a:bodyPr/>
                    <a:lstStyle/>
                    <a:p>
                      <a:r>
                        <a:rPr lang="en-US" b="1" dirty="0" smtClean="0">
                          <a:latin typeface="Arial" pitchFamily="34" charset="0"/>
                          <a:cs typeface="Arial" pitchFamily="34" charset="0"/>
                        </a:rPr>
                        <a:t>Permitted</a:t>
                      </a:r>
                      <a:r>
                        <a:rPr lang="en-US" dirty="0" smtClean="0">
                          <a:latin typeface="Arial" pitchFamily="34" charset="0"/>
                          <a:cs typeface="Arial" pitchFamily="34" charset="0"/>
                        </a:rPr>
                        <a:t>. Provided no payment is made fo</a:t>
                      </a:r>
                      <a:r>
                        <a:rPr lang="en-US" baseline="0" dirty="0" smtClean="0">
                          <a:latin typeface="Arial" pitchFamily="34" charset="0"/>
                          <a:cs typeface="Arial" pitchFamily="34" charset="0"/>
                        </a:rPr>
                        <a:t>e such publication. No reference to the name of the firm. </a:t>
                      </a:r>
                      <a:endParaRPr lang="en-US" b="0" dirty="0">
                        <a:latin typeface="Arial" pitchFamily="34" charset="0"/>
                        <a:cs typeface="Arial" pitchFamily="34" charset="0"/>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latin typeface="Arial" pitchFamily="34" charset="0"/>
                          <a:cs typeface="Arial" pitchFamily="34" charset="0"/>
                        </a:rPr>
                        <a:t>Sign board for office</a:t>
                      </a:r>
                      <a:endParaRPr kumimoji="0" lang="en-US" sz="2000" b="0" kern="1200" dirty="0" smtClean="0">
                        <a:solidFill>
                          <a:schemeClr val="tx1"/>
                        </a:solidFill>
                        <a:latin typeface="Arial" pitchFamily="34" charset="0"/>
                        <a:ea typeface="+mn-ea"/>
                        <a:cs typeface="Arial" pitchFamily="34" charset="0"/>
                      </a:endParaRPr>
                    </a:p>
                  </a:txBody>
                  <a:tcPr/>
                </a:tc>
                <a:tc>
                  <a:txBody>
                    <a:bodyPr/>
                    <a:lstStyle/>
                    <a:p>
                      <a:r>
                        <a:rPr kumimoji="0" lang="en-US" sz="1800" b="1" kern="1200" dirty="0" smtClean="0">
                          <a:latin typeface="Arial" pitchFamily="34" charset="0"/>
                          <a:cs typeface="Arial" pitchFamily="34" charset="0"/>
                        </a:rPr>
                        <a:t>Permitted</a:t>
                      </a:r>
                      <a:r>
                        <a:rPr kumimoji="0" lang="en-US" sz="1800" kern="1200" dirty="0" smtClean="0">
                          <a:latin typeface="Arial" pitchFamily="34" charset="0"/>
                          <a:cs typeface="Arial" pitchFamily="34" charset="0"/>
                        </a:rPr>
                        <a:t>.</a:t>
                      </a:r>
                      <a:r>
                        <a:rPr kumimoji="0" lang="en-US" sz="1800" kern="1200" baseline="0" dirty="0" smtClean="0">
                          <a:latin typeface="Arial" pitchFamily="34" charset="0"/>
                          <a:cs typeface="Arial" pitchFamily="34" charset="0"/>
                        </a:rPr>
                        <a:t> </a:t>
                      </a:r>
                      <a:r>
                        <a:rPr kumimoji="0" lang="en-US" sz="1800" kern="1200" dirty="0" smtClean="0">
                          <a:latin typeface="Arial" pitchFamily="34" charset="0"/>
                          <a:cs typeface="Arial" pitchFamily="34" charset="0"/>
                        </a:rPr>
                        <a:t>Use of glow signs or lights  should be avoided.</a:t>
                      </a:r>
                      <a:r>
                        <a:rPr kumimoji="0" lang="en-US" sz="1800" kern="1200" baseline="0" dirty="0" smtClean="0">
                          <a:latin typeface="Arial" pitchFamily="34" charset="0"/>
                          <a:cs typeface="Arial" pitchFamily="34" charset="0"/>
                        </a:rPr>
                        <a:t> </a:t>
                      </a:r>
                      <a:endParaRPr lang="en-US" dirty="0">
                        <a:latin typeface="Arial" pitchFamily="34" charset="0"/>
                        <a:cs typeface="Arial" pitchFamily="34" charset="0"/>
                      </a:endParaRPr>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pPr algn="r"/>
            <a:r>
              <a:rPr lang="en-US" dirty="0" smtClean="0"/>
              <a:t>Write ups</a:t>
            </a:r>
            <a:endParaRPr lang="en-IN" sz="2800" dirty="0"/>
          </a:p>
        </p:txBody>
      </p:sp>
      <p:sp>
        <p:nvSpPr>
          <p:cNvPr id="5" name="TextBox 4"/>
          <p:cNvSpPr txBox="1"/>
          <p:nvPr/>
        </p:nvSpPr>
        <p:spPr>
          <a:xfrm>
            <a:off x="381000" y="1398687"/>
            <a:ext cx="8382000" cy="5078313"/>
          </a:xfrm>
          <a:prstGeom prst="rect">
            <a:avLst/>
          </a:prstGeom>
          <a:noFill/>
        </p:spPr>
        <p:txBody>
          <a:bodyPr wrap="square" rtlCol="0">
            <a:spAutoFit/>
          </a:bodyPr>
          <a:lstStyle/>
          <a:p>
            <a:pPr>
              <a:buFont typeface="Arial" pitchFamily="34" charset="0"/>
              <a:buChar char="•"/>
            </a:pPr>
            <a:r>
              <a:rPr lang="en-US" dirty="0" smtClean="0">
                <a:latin typeface="Arial" pitchFamily="34" charset="0"/>
                <a:cs typeface="Arial" pitchFamily="34" charset="0"/>
              </a:rPr>
              <a:t>Limited advertisement through write up now allowed</a:t>
            </a:r>
          </a:p>
          <a:p>
            <a:pPr>
              <a:buFont typeface="Arial" pitchFamily="34" charset="0"/>
              <a:buChar char="•"/>
            </a:pPr>
            <a:endParaRPr lang="en-US" dirty="0" smtClean="0">
              <a:latin typeface="Arial" pitchFamily="34" charset="0"/>
              <a:cs typeface="Arial" pitchFamily="34" charset="0"/>
            </a:endParaRPr>
          </a:p>
          <a:p>
            <a:pPr>
              <a:buFont typeface="Arial" pitchFamily="34" charset="0"/>
              <a:buChar char="•"/>
            </a:pPr>
            <a:r>
              <a:rPr lang="en-US" dirty="0" smtClean="0">
                <a:latin typeface="Arial" pitchFamily="34" charset="0"/>
                <a:cs typeface="Arial" pitchFamily="34" charset="0"/>
              </a:rPr>
              <a:t>Guidelines dated 14th May,2008 - a “write up” is the writing of particulars setting out services rendered by the Members issued, circulated or published by way of </a:t>
            </a:r>
            <a:r>
              <a:rPr lang="en-US" b="1" dirty="0" smtClean="0">
                <a:latin typeface="Arial" pitchFamily="34" charset="0"/>
                <a:cs typeface="Arial" pitchFamily="34" charset="0"/>
              </a:rPr>
              <a:t>print or electronic mode or otherwise including in newspapers, journals, magazines and websites ( in Push as well in Pull mode) in accordance with the Guidelines.</a:t>
            </a:r>
          </a:p>
          <a:p>
            <a:pPr lvl="0">
              <a:buFont typeface="Arial" pitchFamily="34" charset="0"/>
              <a:buChar char="•"/>
            </a:pPr>
            <a:endParaRPr lang="en-US" dirty="0" smtClean="0">
              <a:latin typeface="Arial" pitchFamily="34" charset="0"/>
              <a:cs typeface="Arial" pitchFamily="34" charset="0"/>
            </a:endParaRPr>
          </a:p>
          <a:p>
            <a:pPr lvl="0">
              <a:buFont typeface="Arial" pitchFamily="34" charset="0"/>
              <a:buChar char="•"/>
            </a:pPr>
            <a:r>
              <a:rPr lang="en-US" dirty="0" smtClean="0">
                <a:latin typeface="Arial" pitchFamily="34" charset="0"/>
                <a:cs typeface="Arial" pitchFamily="34" charset="0"/>
              </a:rPr>
              <a:t>The write-up should not include the names of the clients (both past and present).</a:t>
            </a:r>
          </a:p>
          <a:p>
            <a:pPr lvl="0">
              <a:buFont typeface="Arial" pitchFamily="34" charset="0"/>
              <a:buChar char="•"/>
            </a:pPr>
            <a:endParaRPr lang="en-US" dirty="0" smtClean="0">
              <a:latin typeface="Arial" pitchFamily="34" charset="0"/>
              <a:cs typeface="Arial" pitchFamily="34" charset="0"/>
            </a:endParaRPr>
          </a:p>
          <a:p>
            <a:pPr lvl="0">
              <a:buFont typeface="Arial" pitchFamily="34" charset="0"/>
              <a:buChar char="•"/>
            </a:pPr>
            <a:r>
              <a:rPr lang="en-US" dirty="0" smtClean="0">
                <a:latin typeface="Arial" pitchFamily="34" charset="0"/>
                <a:cs typeface="Arial" pitchFamily="34" charset="0"/>
              </a:rPr>
              <a:t>The write-up should not contain any information about achievements / awards or any other position held. </a:t>
            </a:r>
          </a:p>
          <a:p>
            <a:pPr lvl="0">
              <a:buFont typeface="Arial" pitchFamily="34" charset="0"/>
              <a:buChar char="•"/>
            </a:pPr>
            <a:endParaRPr lang="en-US" dirty="0" smtClean="0">
              <a:latin typeface="Arial" pitchFamily="34" charset="0"/>
              <a:cs typeface="Arial" pitchFamily="34" charset="0"/>
            </a:endParaRPr>
          </a:p>
          <a:p>
            <a:pPr lvl="0">
              <a:buFont typeface="Arial" pitchFamily="34" charset="0"/>
              <a:buChar char="•"/>
            </a:pPr>
            <a:r>
              <a:rPr lang="en-US" dirty="0" smtClean="0">
                <a:latin typeface="Arial" pitchFamily="34" charset="0"/>
                <a:cs typeface="Arial" pitchFamily="34" charset="0"/>
              </a:rPr>
              <a:t>It is mandatory to mention the membership number and firm registration number with Institute.  </a:t>
            </a:r>
          </a:p>
          <a:p>
            <a:pPr>
              <a:buFont typeface="Arial" pitchFamily="34" charset="0"/>
              <a:buChar char="•"/>
            </a:pPr>
            <a:endParaRPr lang="en-US" dirty="0" smtClean="0"/>
          </a:p>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14400"/>
          </a:xfrm>
        </p:spPr>
        <p:txBody>
          <a:bodyPr>
            <a:noAutofit/>
          </a:bodyPr>
          <a:lstStyle/>
          <a:p>
            <a:pPr algn="r"/>
            <a:r>
              <a:rPr lang="en-US" sz="3200" dirty="0" smtClean="0"/>
              <a:t>Communication with previous auditor</a:t>
            </a:r>
            <a:r>
              <a:rPr lang="en-US" sz="2800" dirty="0" smtClean="0"/>
              <a:t/>
            </a:r>
            <a:br>
              <a:rPr lang="en-US" sz="2800" dirty="0" smtClean="0"/>
            </a:br>
            <a:r>
              <a:rPr lang="en-US" sz="1800" dirty="0" smtClean="0"/>
              <a:t>Clause 8 of Part I of the First Schedule)</a:t>
            </a:r>
            <a:endParaRPr lang="en-IN" sz="1800" dirty="0"/>
          </a:p>
        </p:txBody>
      </p:sp>
      <p:sp>
        <p:nvSpPr>
          <p:cNvPr id="3" name="Content Placeholder 2"/>
          <p:cNvSpPr>
            <a:spLocks noGrp="1"/>
          </p:cNvSpPr>
          <p:nvPr>
            <p:ph sz="quarter" idx="1"/>
          </p:nvPr>
        </p:nvSpPr>
        <p:spPr/>
        <p:txBody>
          <a:bodyPr>
            <a:normAutofit/>
          </a:bodyPr>
          <a:lstStyle/>
          <a:p>
            <a:r>
              <a:rPr lang="en-US" sz="2000" dirty="0" smtClean="0"/>
              <a:t>Communication - before accepting the audit and not merely before signing the report</a:t>
            </a:r>
          </a:p>
          <a:p>
            <a:r>
              <a:rPr lang="en-US" sz="2000" dirty="0" smtClean="0"/>
              <a:t>RPAD - advisable so as to create fool-proof evidence</a:t>
            </a:r>
          </a:p>
          <a:p>
            <a:r>
              <a:rPr lang="en-US" sz="2000" dirty="0" smtClean="0"/>
              <a:t>Where there is no reply from the outgoing auditor, audit can be accepted after reasonable period has elapsed. Actual NOC is not a precondition</a:t>
            </a:r>
          </a:p>
          <a:p>
            <a:r>
              <a:rPr lang="en-US" sz="2000" dirty="0" smtClean="0"/>
              <a:t>Where undisputed audit fee of outgoing auditor are outstanding – accepting audit assignment itself is a misconduct</a:t>
            </a:r>
          </a:p>
          <a:p>
            <a:r>
              <a:rPr lang="en-US" sz="2000" dirty="0" smtClean="0"/>
              <a:t>Applies to all kinds of audits – statutory audit, tax audit, internal audit, concurrent audit, VAT audit and audit of Govt. entities etc.</a:t>
            </a:r>
          </a:p>
          <a:p>
            <a:r>
              <a:rPr lang="en-US" sz="2000" dirty="0" smtClean="0"/>
              <a:t>Previous auditor means the immediately preceding auditor. Where there was no audit in a particular year, previous auditor would mean auditor of the year when the audit was last done.</a:t>
            </a:r>
            <a:endParaRPr lang="en-IN" sz="20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066800" y="5181600"/>
            <a:ext cx="7162800" cy="609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latin typeface="Arial" pitchFamily="34" charset="0"/>
                <a:cs typeface="Arial" pitchFamily="34" charset="0"/>
              </a:rPr>
              <a:t>A shield rather than a burden</a:t>
            </a:r>
            <a:endParaRPr lang="en-IN" sz="2400" dirty="0">
              <a:latin typeface="Arial" pitchFamily="34" charset="0"/>
              <a:cs typeface="Arial" pitchFamily="34" charset="0"/>
            </a:endParaRPr>
          </a:p>
        </p:txBody>
      </p:sp>
      <p:sp>
        <p:nvSpPr>
          <p:cNvPr id="2" name="Title 1"/>
          <p:cNvSpPr>
            <a:spLocks noGrp="1"/>
          </p:cNvSpPr>
          <p:nvPr>
            <p:ph type="title"/>
          </p:nvPr>
        </p:nvSpPr>
        <p:spPr>
          <a:xfrm>
            <a:off x="301752" y="307848"/>
            <a:ext cx="8534400" cy="758952"/>
          </a:xfrm>
        </p:spPr>
        <p:txBody>
          <a:bodyPr>
            <a:noAutofit/>
          </a:bodyPr>
          <a:lstStyle/>
          <a:p>
            <a:r>
              <a:rPr lang="en-US" b="1" dirty="0" smtClean="0">
                <a:cs typeface="Arial" pitchFamily="34" charset="0"/>
              </a:rPr>
              <a:t>Need of COE</a:t>
            </a:r>
            <a:endParaRPr lang="en-IN" b="1" dirty="0">
              <a:cs typeface="Arial" pitchFamily="34" charset="0"/>
            </a:endParaRPr>
          </a:p>
        </p:txBody>
      </p:sp>
      <p:sp>
        <p:nvSpPr>
          <p:cNvPr id="3" name="Content Placeholder 2"/>
          <p:cNvSpPr>
            <a:spLocks noGrp="1"/>
          </p:cNvSpPr>
          <p:nvPr>
            <p:ph sz="quarter" idx="1"/>
          </p:nvPr>
        </p:nvSpPr>
        <p:spPr>
          <a:xfrm>
            <a:off x="304800" y="1524000"/>
            <a:ext cx="8503920" cy="4572000"/>
          </a:xfrm>
        </p:spPr>
        <p:txBody>
          <a:bodyPr>
            <a:normAutofit/>
          </a:bodyPr>
          <a:lstStyle/>
          <a:p>
            <a:pPr algn="just">
              <a:lnSpc>
                <a:spcPct val="150000"/>
              </a:lnSpc>
              <a:buNone/>
            </a:pPr>
            <a:r>
              <a:rPr lang="en-US" dirty="0" smtClean="0">
                <a:latin typeface="Arial" pitchFamily="34" charset="0"/>
                <a:cs typeface="Arial" pitchFamily="34" charset="0"/>
              </a:rPr>
              <a:t>Why we alone are subjected to such a rigorous code?</a:t>
            </a:r>
          </a:p>
          <a:p>
            <a:pPr algn="just">
              <a:lnSpc>
                <a:spcPct val="150000"/>
              </a:lnSpc>
            </a:pPr>
            <a:r>
              <a:rPr lang="en-US" dirty="0" smtClean="0">
                <a:latin typeface="Arial" pitchFamily="34" charset="0"/>
                <a:cs typeface="Arial" pitchFamily="34" charset="0"/>
              </a:rPr>
              <a:t>To ensure credibility which is the foundation of our profession</a:t>
            </a:r>
          </a:p>
          <a:p>
            <a:pPr algn="just">
              <a:lnSpc>
                <a:spcPct val="150000"/>
              </a:lnSpc>
            </a:pPr>
            <a:r>
              <a:rPr lang="en-US" dirty="0" smtClean="0">
                <a:latin typeface="Arial" pitchFamily="34" charset="0"/>
                <a:cs typeface="Arial" pitchFamily="34" charset="0"/>
              </a:rPr>
              <a:t>Society’s expectations</a:t>
            </a:r>
          </a:p>
          <a:p>
            <a:pPr algn="just">
              <a:lnSpc>
                <a:spcPct val="150000"/>
              </a:lnSpc>
            </a:pPr>
            <a:r>
              <a:rPr lang="en-US" dirty="0" smtClean="0">
                <a:latin typeface="Arial" pitchFamily="34" charset="0"/>
                <a:cs typeface="Arial" pitchFamily="34" charset="0"/>
              </a:rPr>
              <a:t>An outsider’s perception - delays, mild punishment etc.</a:t>
            </a:r>
          </a:p>
        </p:txBody>
      </p:sp>
      <p:sp>
        <p:nvSpPr>
          <p:cNvPr id="8" name="Slide Number Placeholder 7"/>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normAutofit fontScale="90000"/>
          </a:bodyPr>
          <a:lstStyle/>
          <a:p>
            <a:r>
              <a:rPr lang="en-US" sz="2700" dirty="0" smtClean="0"/>
              <a:t>Engaging in any other profession or occupation </a:t>
            </a:r>
            <a:r>
              <a:rPr lang="en-US" dirty="0" smtClean="0"/>
              <a:t/>
            </a:r>
            <a:br>
              <a:rPr lang="en-US" dirty="0" smtClean="0"/>
            </a:br>
            <a:r>
              <a:rPr lang="en-US" sz="2000" dirty="0" smtClean="0"/>
              <a:t>(Clause 11 of Part I of First Schedule)</a:t>
            </a:r>
            <a:endParaRPr lang="en-IN" sz="3600" dirty="0"/>
          </a:p>
        </p:txBody>
      </p:sp>
      <p:sp>
        <p:nvSpPr>
          <p:cNvPr id="3" name="Content Placeholder 2"/>
          <p:cNvSpPr>
            <a:spLocks noGrp="1"/>
          </p:cNvSpPr>
          <p:nvPr>
            <p:ph sz="quarter" idx="1"/>
          </p:nvPr>
        </p:nvSpPr>
        <p:spPr/>
        <p:txBody>
          <a:bodyPr>
            <a:noAutofit/>
          </a:bodyPr>
          <a:lstStyle/>
          <a:p>
            <a:r>
              <a:rPr lang="en-US" sz="1800" dirty="0" smtClean="0"/>
              <a:t>See Appendix 10 to the Regulations (1988)</a:t>
            </a:r>
          </a:p>
          <a:p>
            <a:pPr lvl="2"/>
            <a:r>
              <a:rPr lang="en-US" sz="1800" dirty="0" smtClean="0"/>
              <a:t>Part A– general permission</a:t>
            </a:r>
          </a:p>
          <a:p>
            <a:pPr lvl="2"/>
            <a:r>
              <a:rPr lang="en-US" sz="1800" dirty="0" smtClean="0"/>
              <a:t>Part B – specific permission  </a:t>
            </a:r>
          </a:p>
          <a:p>
            <a:pPr lvl="2"/>
            <a:endParaRPr lang="en-US" sz="1800" dirty="0" smtClean="0"/>
          </a:p>
          <a:p>
            <a:pPr marL="274320" lvl="1">
              <a:buClr>
                <a:schemeClr val="accent1"/>
              </a:buClr>
              <a:buSzPct val="85000"/>
              <a:buFont typeface="Wingdings 2"/>
              <a:buChar char=""/>
            </a:pPr>
            <a:r>
              <a:rPr lang="en-US" sz="1800" dirty="0" smtClean="0">
                <a:solidFill>
                  <a:schemeClr val="tx1"/>
                </a:solidFill>
              </a:rPr>
              <a:t>Members are permitted to become sleeping partner in a family run business. </a:t>
            </a:r>
          </a:p>
          <a:p>
            <a:pPr marL="274320" lvl="1">
              <a:buClr>
                <a:schemeClr val="accent1"/>
              </a:buClr>
              <a:buSzPct val="85000"/>
              <a:buFont typeface="Wingdings 2"/>
              <a:buChar char=""/>
            </a:pPr>
            <a:endParaRPr lang="en-US" sz="1800" dirty="0" smtClean="0">
              <a:solidFill>
                <a:schemeClr val="tx1"/>
              </a:solidFill>
            </a:endParaRPr>
          </a:p>
          <a:p>
            <a:pPr marL="274320" lvl="1">
              <a:buClr>
                <a:schemeClr val="accent1"/>
              </a:buClr>
              <a:buSzPct val="85000"/>
              <a:buFont typeface="Wingdings 2"/>
              <a:buChar char=""/>
            </a:pPr>
            <a:r>
              <a:rPr lang="en-US" sz="1800" dirty="0" smtClean="0">
                <a:solidFill>
                  <a:schemeClr val="tx1"/>
                </a:solidFill>
              </a:rPr>
              <a:t>He can also be a </a:t>
            </a:r>
            <a:r>
              <a:rPr lang="en-US" sz="1800" dirty="0" err="1" smtClean="0">
                <a:solidFill>
                  <a:schemeClr val="tx1"/>
                </a:solidFill>
              </a:rPr>
              <a:t>karta</a:t>
            </a:r>
            <a:r>
              <a:rPr lang="en-US" sz="1800" dirty="0" smtClean="0">
                <a:solidFill>
                  <a:schemeClr val="tx1"/>
                </a:solidFill>
              </a:rPr>
              <a:t> of an HUF, but should not be actively engaged in the carrying on of the activities.  </a:t>
            </a:r>
          </a:p>
          <a:p>
            <a:pPr>
              <a:buNone/>
            </a:pPr>
            <a:endParaRPr lang="en-US" sz="1800" dirty="0" smtClean="0"/>
          </a:p>
          <a:p>
            <a:r>
              <a:rPr lang="en-US" sz="1800" dirty="0" smtClean="0"/>
              <a:t>Members are permitted to be an ordinary / simple director in a company  or promoter of a company (Director Simplicitor).</a:t>
            </a:r>
          </a:p>
          <a:p>
            <a:endParaRPr lang="en-US" sz="1800" dirty="0" smtClean="0"/>
          </a:p>
          <a:p>
            <a:r>
              <a:rPr lang="en-US" sz="1800" dirty="0" smtClean="0"/>
              <a:t>Members engaged in other business or occupation - not allowed to perform attest function and train articles barring a few </a:t>
            </a:r>
            <a:r>
              <a:rPr lang="en-US" sz="1800" b="1" dirty="0" smtClean="0"/>
              <a:t>exceptions (like teaching assignments not exceeding 25 hours). </a:t>
            </a:r>
            <a:endParaRPr lang="en-IN" sz="18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Sharing of fees or partnership with a non-member</a:t>
            </a:r>
            <a:endParaRPr lang="en-IN" sz="3600" dirty="0"/>
          </a:p>
        </p:txBody>
      </p:sp>
      <p:sp>
        <p:nvSpPr>
          <p:cNvPr id="3" name="Content Placeholder 2"/>
          <p:cNvSpPr>
            <a:spLocks noGrp="1"/>
          </p:cNvSpPr>
          <p:nvPr>
            <p:ph sz="quarter" idx="1"/>
          </p:nvPr>
        </p:nvSpPr>
        <p:spPr/>
        <p:txBody>
          <a:bodyPr/>
          <a:lstStyle/>
          <a:p>
            <a:r>
              <a:rPr lang="en-US" dirty="0" smtClean="0"/>
              <a:t>See Regulations 53A and 53B of CA Regulations.</a:t>
            </a:r>
          </a:p>
          <a:p>
            <a:endParaRPr lang="en-US" dirty="0" smtClean="0"/>
          </a:p>
          <a:p>
            <a:r>
              <a:rPr lang="en-US" dirty="0" smtClean="0"/>
              <a:t>Partnership with sister-professionals like CS, CWA, lawyers allowed (subject to certain conditions).</a:t>
            </a:r>
          </a:p>
          <a:p>
            <a:endParaRPr lang="en-US" dirty="0" smtClean="0"/>
          </a:p>
          <a:p>
            <a:r>
              <a:rPr lang="en-US" dirty="0" smtClean="0"/>
              <a:t>Sharing of fees with other professionals like CS, CWA, Actuary, B.E., </a:t>
            </a:r>
            <a:r>
              <a:rPr lang="en-US" dirty="0" err="1" smtClean="0"/>
              <a:t>B.Tech</a:t>
            </a:r>
            <a:r>
              <a:rPr lang="en-US" dirty="0" smtClean="0"/>
              <a:t>, Architect, Lawyer and MBA allowed.</a:t>
            </a:r>
          </a:p>
          <a:p>
            <a:endParaRPr lang="en-IN"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758952"/>
          </a:xfrm>
        </p:spPr>
        <p:txBody>
          <a:bodyPr>
            <a:noAutofit/>
          </a:bodyPr>
          <a:lstStyle/>
          <a:p>
            <a:r>
              <a:rPr lang="en-US" sz="2400" b="1" dirty="0" smtClean="0"/>
              <a:t>Lack of due diligence or a case of gross negligence</a:t>
            </a:r>
            <a:endParaRPr lang="en-US" sz="2400" dirty="0"/>
          </a:p>
        </p:txBody>
      </p:sp>
      <p:sp>
        <p:nvSpPr>
          <p:cNvPr id="3" name="Content Placeholder 2"/>
          <p:cNvSpPr>
            <a:spLocks noGrp="1"/>
          </p:cNvSpPr>
          <p:nvPr>
            <p:ph sz="quarter" idx="1"/>
          </p:nvPr>
        </p:nvSpPr>
        <p:spPr/>
        <p:txBody>
          <a:bodyPr>
            <a:normAutofit/>
          </a:bodyPr>
          <a:lstStyle/>
          <a:p>
            <a:r>
              <a:rPr lang="en-US" sz="2000" dirty="0" smtClean="0"/>
              <a:t>Clause (7) of Part I of the Second </a:t>
            </a:r>
            <a:r>
              <a:rPr lang="en-US" sz="2000" smtClean="0"/>
              <a:t>Schedule)</a:t>
            </a:r>
          </a:p>
          <a:p>
            <a:pPr>
              <a:buNone/>
            </a:pPr>
            <a:endParaRPr lang="en-US" sz="2000" dirty="0" smtClean="0"/>
          </a:p>
          <a:p>
            <a:r>
              <a:rPr lang="en-US" sz="2000" dirty="0" smtClean="0"/>
              <a:t>The scope is enlarged by Amendment. It not only mentions ‘gross negligence’; but also now covers ‘lack of due diligence’.</a:t>
            </a:r>
            <a:endParaRPr lang="en-US" sz="20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534400" cy="758952"/>
          </a:xfrm>
        </p:spPr>
        <p:txBody>
          <a:bodyPr>
            <a:noAutofit/>
          </a:bodyPr>
          <a:lstStyle/>
          <a:p>
            <a:r>
              <a:rPr lang="en-US" sz="2800" dirty="0" smtClean="0">
                <a:cs typeface="Arial" pitchFamily="34" charset="0"/>
              </a:rPr>
              <a:t>Council General Guidelines, 2008 </a:t>
            </a:r>
            <a:endParaRPr lang="en-IN" sz="2800" dirty="0">
              <a:latin typeface="Arial" pitchFamily="34" charset="0"/>
              <a:cs typeface="Arial" pitchFamily="34" charset="0"/>
            </a:endParaRPr>
          </a:p>
        </p:txBody>
      </p:sp>
      <p:sp>
        <p:nvSpPr>
          <p:cNvPr id="3" name="Content Placeholder 2"/>
          <p:cNvSpPr>
            <a:spLocks noGrp="1"/>
          </p:cNvSpPr>
          <p:nvPr>
            <p:ph sz="quarter" idx="1"/>
          </p:nvPr>
        </p:nvSpPr>
        <p:spPr>
          <a:xfrm>
            <a:off x="301752" y="1295400"/>
            <a:ext cx="8503920" cy="4572000"/>
          </a:xfrm>
        </p:spPr>
        <p:txBody>
          <a:bodyPr>
            <a:noAutofit/>
          </a:bodyPr>
          <a:lstStyle/>
          <a:p>
            <a:pPr>
              <a:lnSpc>
                <a:spcPct val="150000"/>
              </a:lnSpc>
              <a:buNone/>
            </a:pPr>
            <a:r>
              <a:rPr lang="en-GB" sz="2800" dirty="0" smtClean="0"/>
              <a:t>The Guidelines pertain to – </a:t>
            </a:r>
            <a:endParaRPr lang="en-IN" sz="2800" dirty="0" smtClean="0"/>
          </a:p>
          <a:p>
            <a:r>
              <a:rPr lang="en-GB" dirty="0" smtClean="0">
                <a:solidFill>
                  <a:schemeClr val="tx1"/>
                </a:solidFill>
              </a:rPr>
              <a:t>Conduct of a member being an employee.</a:t>
            </a:r>
            <a:endParaRPr lang="en-IN" dirty="0" smtClean="0">
              <a:solidFill>
                <a:schemeClr val="tx1"/>
              </a:solidFill>
            </a:endParaRPr>
          </a:p>
          <a:p>
            <a:r>
              <a:rPr lang="en-GB" dirty="0" smtClean="0">
                <a:solidFill>
                  <a:schemeClr val="tx1"/>
                </a:solidFill>
              </a:rPr>
              <a:t>Prohibition of appointment of member as cost auditor.</a:t>
            </a:r>
            <a:endParaRPr lang="en-IN" dirty="0" smtClean="0">
              <a:solidFill>
                <a:schemeClr val="tx1"/>
              </a:solidFill>
            </a:endParaRPr>
          </a:p>
          <a:p>
            <a:r>
              <a:rPr lang="en-GB" dirty="0" smtClean="0">
                <a:solidFill>
                  <a:schemeClr val="tx1"/>
                </a:solidFill>
              </a:rPr>
              <a:t>Prohibition on expressing an opinion on financial statements of a relative.</a:t>
            </a:r>
            <a:endParaRPr lang="en-IN" dirty="0" smtClean="0">
              <a:solidFill>
                <a:schemeClr val="tx1"/>
              </a:solidFill>
            </a:endParaRPr>
          </a:p>
          <a:p>
            <a:r>
              <a:rPr lang="en-GB" dirty="0" smtClean="0">
                <a:solidFill>
                  <a:schemeClr val="tx1"/>
                </a:solidFill>
              </a:rPr>
              <a:t>Maintenance of books of account by Members.</a:t>
            </a:r>
            <a:endParaRPr lang="en-IN" dirty="0" smtClean="0">
              <a:solidFill>
                <a:schemeClr val="tx1"/>
              </a:solidFill>
            </a:endParaRPr>
          </a:p>
          <a:p>
            <a:r>
              <a:rPr lang="en-GB" dirty="0" smtClean="0">
                <a:solidFill>
                  <a:schemeClr val="tx1"/>
                </a:solidFill>
              </a:rPr>
              <a:t>Ceiling on tax audit assignments (Max. 60 nos. other than clause (c) of Sec. 44AB of I.T. Act, 1961).</a:t>
            </a:r>
            <a:endParaRPr lang="en-IN" dirty="0" smtClean="0">
              <a:solidFill>
                <a:schemeClr val="tx1"/>
              </a:solidFill>
            </a:endParaRPr>
          </a:p>
          <a:p>
            <a:r>
              <a:rPr lang="en-GB" dirty="0" smtClean="0">
                <a:solidFill>
                  <a:schemeClr val="tx1"/>
                </a:solidFill>
              </a:rPr>
              <a:t>Appointment of an auditor where undisputed audit fees of previous auditor are unpaid.</a:t>
            </a:r>
            <a:endParaRPr lang="en-IN" dirty="0" smtClean="0">
              <a:solidFill>
                <a:schemeClr val="tx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lstStyle/>
          <a:p>
            <a:r>
              <a:rPr lang="en-US" sz="2800" dirty="0" smtClean="0">
                <a:cs typeface="Arial" pitchFamily="34" charset="0"/>
              </a:rPr>
              <a:t>Council General Guidelines, 2008 (contd.)</a:t>
            </a:r>
            <a:endParaRPr lang="en-IN" sz="2800" b="0" dirty="0">
              <a:cs typeface="Arial" pitchFamily="34" charset="0"/>
            </a:endParaRPr>
          </a:p>
        </p:txBody>
      </p:sp>
      <p:sp>
        <p:nvSpPr>
          <p:cNvPr id="3" name="Content Placeholder 2"/>
          <p:cNvSpPr>
            <a:spLocks noGrp="1"/>
          </p:cNvSpPr>
          <p:nvPr>
            <p:ph sz="quarter" idx="1"/>
          </p:nvPr>
        </p:nvSpPr>
        <p:spPr>
          <a:xfrm>
            <a:off x="301752" y="1600200"/>
            <a:ext cx="8503920" cy="4572000"/>
          </a:xfrm>
        </p:spPr>
        <p:txBody>
          <a:bodyPr>
            <a:noAutofit/>
          </a:bodyPr>
          <a:lstStyle/>
          <a:p>
            <a:r>
              <a:rPr lang="en-GB" dirty="0" smtClean="0">
                <a:solidFill>
                  <a:schemeClr val="tx1"/>
                </a:solidFill>
              </a:rPr>
              <a:t>Maximum number of audit assignments under Companies Act, </a:t>
            </a:r>
            <a:r>
              <a:rPr lang="en-GB" dirty="0" smtClean="0"/>
              <a:t>2013 that can be held by a member shall be </a:t>
            </a:r>
            <a:r>
              <a:rPr lang="en-GB" dirty="0" smtClean="0">
                <a:solidFill>
                  <a:schemeClr val="tx1"/>
                </a:solidFill>
              </a:rPr>
              <a:t>30 nos. despite the ceiling / liberties specified in Companies Act. Members are required to maintain a register of audits done.</a:t>
            </a:r>
            <a:endParaRPr lang="en-IN" dirty="0" smtClean="0">
              <a:solidFill>
                <a:schemeClr val="tx1"/>
              </a:solidFill>
            </a:endParaRPr>
          </a:p>
          <a:p>
            <a:r>
              <a:rPr lang="en-GB" dirty="0" smtClean="0">
                <a:solidFill>
                  <a:schemeClr val="tx1"/>
                </a:solidFill>
              </a:rPr>
              <a:t>Ceiling on fees for other assignments of the same client whose statutory audit is done by a member.</a:t>
            </a:r>
            <a:endParaRPr lang="en-IN" dirty="0" smtClean="0">
              <a:solidFill>
                <a:schemeClr val="tx1"/>
              </a:solidFill>
            </a:endParaRPr>
          </a:p>
          <a:p>
            <a:r>
              <a:rPr lang="en-GB" dirty="0" smtClean="0">
                <a:solidFill>
                  <a:schemeClr val="tx1"/>
                </a:solidFill>
              </a:rPr>
              <a:t>Not to accept audit where member is indebted for more than Rs.10,000/-</a:t>
            </a:r>
            <a:endParaRPr lang="en-IN" dirty="0" smtClean="0">
              <a:solidFill>
                <a:schemeClr val="tx1"/>
              </a:solidFill>
            </a:endParaRPr>
          </a:p>
          <a:p>
            <a:r>
              <a:rPr lang="en-GB" dirty="0" smtClean="0">
                <a:solidFill>
                  <a:schemeClr val="tx1"/>
                </a:solidFill>
              </a:rPr>
              <a:t>Directions on unjustified removal of auditors.</a:t>
            </a:r>
            <a:endParaRPr lang="en-IN" dirty="0" smtClean="0">
              <a:solidFill>
                <a:schemeClr val="tx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758952"/>
          </a:xfrm>
        </p:spPr>
        <p:txBody>
          <a:bodyPr/>
          <a:lstStyle/>
          <a:p>
            <a:r>
              <a:rPr lang="en-US" sz="2800" b="0" dirty="0" smtClean="0">
                <a:cs typeface="Arial" pitchFamily="34" charset="0"/>
              </a:rPr>
              <a:t>Other recommended self-regulatory measures</a:t>
            </a:r>
            <a:endParaRPr lang="en-IN" sz="2800" b="0" dirty="0">
              <a:cs typeface="Arial" pitchFamily="34" charset="0"/>
            </a:endParaRPr>
          </a:p>
        </p:txBody>
      </p:sp>
      <p:sp>
        <p:nvSpPr>
          <p:cNvPr id="3" name="Content Placeholder 2"/>
          <p:cNvSpPr>
            <a:spLocks noGrp="1"/>
          </p:cNvSpPr>
          <p:nvPr>
            <p:ph sz="quarter" idx="1"/>
          </p:nvPr>
        </p:nvSpPr>
        <p:spPr>
          <a:xfrm>
            <a:off x="301752" y="1600200"/>
            <a:ext cx="8503920" cy="4572000"/>
          </a:xfrm>
        </p:spPr>
        <p:txBody>
          <a:bodyPr>
            <a:noAutofit/>
          </a:bodyPr>
          <a:lstStyle/>
          <a:p>
            <a:pPr lvl="0"/>
            <a:r>
              <a:rPr lang="en-GB" dirty="0" smtClean="0"/>
              <a:t>Branch audit and joint audit vis-à-vis no. of partners.</a:t>
            </a:r>
            <a:endParaRPr lang="en-IN" dirty="0" smtClean="0"/>
          </a:p>
          <a:p>
            <a:pPr lvl="0"/>
            <a:r>
              <a:rPr lang="en-GB" dirty="0" smtClean="0"/>
              <a:t>Ratio between qualified and unqualified staff.</a:t>
            </a:r>
            <a:endParaRPr lang="en-IN" dirty="0" smtClean="0"/>
          </a:p>
          <a:p>
            <a:pPr lvl="0"/>
            <a:r>
              <a:rPr lang="en-GB" dirty="0" smtClean="0"/>
              <a:t>Disclosure of interest by auditors in other firms.</a:t>
            </a:r>
            <a:endParaRPr lang="en-IN" dirty="0" smtClean="0"/>
          </a:p>
          <a:p>
            <a:pPr lvl="0"/>
            <a:r>
              <a:rPr lang="en-GB" dirty="0" smtClean="0"/>
              <a:t>Ceiling on the fees.  Interestingly the clause relating to undercutting of fees is being deleted.</a:t>
            </a:r>
            <a:endParaRPr lang="en-IN" dirty="0" smtClean="0"/>
          </a:p>
          <a:p>
            <a:pPr lvl="0"/>
            <a:r>
              <a:rPr lang="en-GB" dirty="0" smtClean="0"/>
              <a:t>Know Your Client Norms  </a:t>
            </a:r>
            <a:endParaRPr lang="en-IN" dirty="0" smtClean="0"/>
          </a:p>
          <a:p>
            <a:endParaRPr lang="en-IN" dirty="0" smtClean="0">
              <a:solidFill>
                <a:schemeClr val="tx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ESB Brochure</a:t>
            </a:r>
            <a:endParaRPr lang="en-IN"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46</a:t>
            </a:fld>
            <a:endParaRPr lang="en-US"/>
          </a:p>
        </p:txBody>
      </p:sp>
      <p:sp>
        <p:nvSpPr>
          <p:cNvPr id="4" name="Content Placeholder 3"/>
          <p:cNvSpPr>
            <a:spLocks noGrp="1"/>
          </p:cNvSpPr>
          <p:nvPr>
            <p:ph sz="quarter" idx="1"/>
          </p:nvPr>
        </p:nvSpPr>
        <p:spPr/>
        <p:txBody>
          <a:bodyPr>
            <a:normAutofit fontScale="70000" lnSpcReduction="20000"/>
          </a:bodyPr>
          <a:lstStyle/>
          <a:p>
            <a:pPr>
              <a:buNone/>
            </a:pPr>
            <a:r>
              <a:rPr lang="en-US" dirty="0" smtClean="0"/>
              <a:t>Some interesting FAQs from the brochure:</a:t>
            </a:r>
          </a:p>
          <a:p>
            <a:r>
              <a:rPr lang="en-US" b="1" i="1" dirty="0" smtClean="0"/>
              <a:t>“53. Whether a statutory auditor can accept the system audit of same entity?</a:t>
            </a:r>
            <a:endParaRPr lang="en-IN" dirty="0" smtClean="0"/>
          </a:p>
          <a:p>
            <a:pPr>
              <a:buNone/>
            </a:pPr>
            <a:r>
              <a:rPr lang="en-US" i="1" dirty="0" smtClean="0"/>
              <a:t>	Yes, the statutory auditor can accept the assignment of a system audit of the same entity, provided it did not involve any scrutiny/review of financial data and information.</a:t>
            </a:r>
            <a:endParaRPr lang="en-IN" dirty="0" smtClean="0"/>
          </a:p>
          <a:p>
            <a:endParaRPr lang="en-IN" dirty="0" smtClean="0"/>
          </a:p>
          <a:p>
            <a:r>
              <a:rPr lang="en-US" b="1" i="1" dirty="0" smtClean="0"/>
              <a:t>66. Can a Concurrent Auditor of a Bank also undertake the assignment of quarterly review of the same bank?</a:t>
            </a:r>
            <a:endParaRPr lang="en-IN" dirty="0" smtClean="0"/>
          </a:p>
          <a:p>
            <a:pPr>
              <a:buNone/>
            </a:pPr>
            <a:r>
              <a:rPr lang="en-US" i="1" dirty="0" smtClean="0"/>
              <a:t>	No, the Concurrent audit and the Assignment of quarterly review of the same entity cannot be taken simultaneously as the concurrent audit is a kind of internal audit and the quarterly review is a kind of statutory audit. It is prohibited in terms of the `Guidance Note of Independence of Auditors’.</a:t>
            </a:r>
            <a:endParaRPr lang="en-IN" dirty="0" smtClean="0"/>
          </a:p>
          <a:p>
            <a:pPr>
              <a:buNone/>
            </a:pPr>
            <a:r>
              <a:rPr lang="en-US" i="1" dirty="0" smtClean="0"/>
              <a:t> </a:t>
            </a:r>
            <a:endParaRPr lang="en-IN" dirty="0" smtClean="0"/>
          </a:p>
          <a:p>
            <a:r>
              <a:rPr lang="en-US" b="1" i="1" dirty="0" smtClean="0"/>
              <a:t>67. Can a member act as an Insurance Agent and arrange business for Insurance Company?</a:t>
            </a:r>
            <a:endParaRPr lang="en-IN" dirty="0" smtClean="0"/>
          </a:p>
          <a:p>
            <a:pPr>
              <a:buNone/>
            </a:pPr>
            <a:r>
              <a:rPr lang="en-US" i="1" dirty="0" smtClean="0"/>
              <a:t>	No, members are permitted to render Insurance Financial Advisory services. It is not permissible to the members to do any kind of marketing and business procurement for any insurance company. There services should remain limited to professional services in the form of advisory and consultancy services”.</a:t>
            </a:r>
            <a:endParaRPr lang="en-IN" dirty="0" smtClean="0"/>
          </a:p>
          <a:p>
            <a:endParaRPr lang="en-US" dirty="0" smtClean="0"/>
          </a:p>
          <a:p>
            <a:endParaRPr lang="en-US" dirty="0" smtClean="0"/>
          </a:p>
          <a:p>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misconduct</a:t>
            </a:r>
            <a:r>
              <a:rPr lang="en-US" dirty="0" smtClean="0"/>
              <a:t>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Section 22 covers items of misconduct specified in the Schedules and also “other misconduct”.  The Council is empowered to take action in such cases with a view to upholding the overall image of the members in the society.  Thus, </a:t>
            </a:r>
            <a:r>
              <a:rPr lang="en-US" b="1" dirty="0" smtClean="0"/>
              <a:t>a person’s conduct may be unbecoming of a professional, even as a human being. </a:t>
            </a:r>
            <a:r>
              <a:rPr lang="en-US" dirty="0" smtClean="0"/>
              <a:t> </a:t>
            </a:r>
          </a:p>
          <a:p>
            <a:endParaRPr lang="en-US" dirty="0" smtClean="0"/>
          </a:p>
          <a:p>
            <a:r>
              <a:rPr lang="en-US" dirty="0" smtClean="0"/>
              <a:t>Without prejudice to the generality of the coverage of ‘Other Misconduct’, now, both the Schedules contain separate parts specifying ‘Other Misconduct’. These parts cover </a:t>
            </a:r>
            <a:r>
              <a:rPr lang="en-US" smtClean="0"/>
              <a:t>mostly offences of </a:t>
            </a:r>
            <a:r>
              <a:rPr lang="en-US" dirty="0" smtClean="0"/>
              <a:t>civil or criminal nature or any act that would bring disrepute to the Institute.</a:t>
            </a:r>
          </a:p>
          <a:p>
            <a:pPr>
              <a:buNone/>
            </a:pPr>
            <a:r>
              <a:rPr lang="en-US" dirty="0" smtClean="0"/>
              <a:t> </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371600"/>
            <a:ext cx="8503920" cy="4572000"/>
          </a:xfrm>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lgn="ctr">
              <a:buNone/>
            </a:pPr>
            <a:r>
              <a:rPr lang="en-US" sz="5400" dirty="0" smtClean="0"/>
              <a:t>Thank you</a:t>
            </a:r>
            <a:endParaRPr lang="en-US" sz="54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7848"/>
            <a:ext cx="8534400" cy="758952"/>
          </a:xfrm>
        </p:spPr>
        <p:txBody>
          <a:bodyPr/>
          <a:lstStyle/>
          <a:p>
            <a:r>
              <a:rPr lang="en-US" b="1" dirty="0" smtClean="0">
                <a:cs typeface="Arial" pitchFamily="34" charset="0"/>
              </a:rPr>
              <a:t>Source of COE.....</a:t>
            </a:r>
            <a:endParaRPr lang="en-IN" b="1" dirty="0">
              <a:cs typeface="Arial" pitchFamily="34" charset="0"/>
            </a:endParaRPr>
          </a:p>
        </p:txBody>
      </p:sp>
      <p:sp>
        <p:nvSpPr>
          <p:cNvPr id="3" name="Content Placeholder 2"/>
          <p:cNvSpPr>
            <a:spLocks noGrp="1"/>
          </p:cNvSpPr>
          <p:nvPr>
            <p:ph sz="quarter" idx="1"/>
          </p:nvPr>
        </p:nvSpPr>
        <p:spPr>
          <a:xfrm>
            <a:off x="304800" y="1447800"/>
            <a:ext cx="8503920" cy="4724400"/>
          </a:xfrm>
        </p:spPr>
        <p:txBody>
          <a:bodyPr>
            <a:noAutofit/>
          </a:bodyPr>
          <a:lstStyle/>
          <a:p>
            <a:pPr lvl="0" algn="just">
              <a:lnSpc>
                <a:spcPct val="150000"/>
              </a:lnSpc>
            </a:pPr>
            <a:r>
              <a:rPr lang="en-US" dirty="0" smtClean="0">
                <a:latin typeface="Arial" pitchFamily="34" charset="0"/>
                <a:cs typeface="Arial" pitchFamily="34" charset="0"/>
              </a:rPr>
              <a:t>Ethics are as old as human civilization</a:t>
            </a:r>
          </a:p>
          <a:p>
            <a:pPr lvl="0" algn="just">
              <a:lnSpc>
                <a:spcPct val="150000"/>
              </a:lnSpc>
            </a:pPr>
            <a:r>
              <a:rPr lang="en-US" dirty="0" err="1" smtClean="0">
                <a:latin typeface="Arial" pitchFamily="34" charset="0"/>
                <a:cs typeface="Arial" pitchFamily="34" charset="0"/>
              </a:rPr>
              <a:t>Taittreeya</a:t>
            </a:r>
            <a:r>
              <a:rPr lang="en-US" dirty="0" smtClean="0">
                <a:latin typeface="Arial" pitchFamily="34" charset="0"/>
                <a:cs typeface="Arial" pitchFamily="34" charset="0"/>
              </a:rPr>
              <a:t> Upanishad</a:t>
            </a:r>
          </a:p>
          <a:p>
            <a:pPr lvl="1" algn="just">
              <a:lnSpc>
                <a:spcPct val="150000"/>
              </a:lnSpc>
            </a:pPr>
            <a:r>
              <a:rPr lang="en-US" dirty="0" smtClean="0">
                <a:solidFill>
                  <a:schemeClr val="tx1"/>
                </a:solidFill>
                <a:latin typeface="Arial" pitchFamily="34" charset="0"/>
                <a:cs typeface="Arial" pitchFamily="34" charset="0"/>
              </a:rPr>
              <a:t>Satyam </a:t>
            </a:r>
            <a:r>
              <a:rPr lang="en-US" dirty="0" err="1" smtClean="0">
                <a:solidFill>
                  <a:schemeClr val="tx1"/>
                </a:solidFill>
                <a:latin typeface="Arial" pitchFamily="34" charset="0"/>
                <a:cs typeface="Arial" pitchFamily="34" charset="0"/>
              </a:rPr>
              <a:t>Vada</a:t>
            </a:r>
            <a:r>
              <a:rPr lang="en-US" dirty="0" smtClean="0">
                <a:solidFill>
                  <a:schemeClr val="tx1"/>
                </a:solidFill>
                <a:latin typeface="Arial" pitchFamily="34" charset="0"/>
                <a:cs typeface="Arial" pitchFamily="34" charset="0"/>
              </a:rPr>
              <a:t> – Speak the truth</a:t>
            </a:r>
            <a:endParaRPr lang="en-IN" dirty="0" smtClean="0">
              <a:solidFill>
                <a:schemeClr val="tx1"/>
              </a:solidFill>
              <a:latin typeface="Arial" pitchFamily="34" charset="0"/>
              <a:cs typeface="Arial" pitchFamily="34" charset="0"/>
            </a:endParaRPr>
          </a:p>
          <a:p>
            <a:pPr lvl="1" algn="just">
              <a:lnSpc>
                <a:spcPct val="150000"/>
              </a:lnSpc>
            </a:pPr>
            <a:r>
              <a:rPr lang="en-US" dirty="0" err="1" smtClean="0">
                <a:solidFill>
                  <a:schemeClr val="tx1"/>
                </a:solidFill>
                <a:latin typeface="Arial" pitchFamily="34" charset="0"/>
                <a:cs typeface="Arial" pitchFamily="34" charset="0"/>
              </a:rPr>
              <a:t>Dharmam</a:t>
            </a:r>
            <a:r>
              <a:rPr lang="en-US" dirty="0" smtClean="0">
                <a:solidFill>
                  <a:schemeClr val="tx1"/>
                </a:solidFill>
                <a:latin typeface="Arial" pitchFamily="34" charset="0"/>
                <a:cs typeface="Arial" pitchFamily="34" charset="0"/>
              </a:rPr>
              <a:t> </a:t>
            </a:r>
            <a:r>
              <a:rPr lang="en-US" dirty="0" err="1" smtClean="0">
                <a:solidFill>
                  <a:schemeClr val="tx1"/>
                </a:solidFill>
                <a:latin typeface="Arial" pitchFamily="34" charset="0"/>
                <a:cs typeface="Arial" pitchFamily="34" charset="0"/>
              </a:rPr>
              <a:t>Chara</a:t>
            </a:r>
            <a:r>
              <a:rPr lang="en-US" dirty="0" smtClean="0">
                <a:solidFill>
                  <a:schemeClr val="tx1"/>
                </a:solidFill>
                <a:latin typeface="Arial" pitchFamily="34" charset="0"/>
                <a:cs typeface="Arial" pitchFamily="34" charset="0"/>
              </a:rPr>
              <a:t> – Follow the rules of the religion (perform duty); and</a:t>
            </a:r>
            <a:endParaRPr lang="en-IN" dirty="0" smtClean="0">
              <a:solidFill>
                <a:schemeClr val="tx1"/>
              </a:solidFill>
              <a:latin typeface="Arial" pitchFamily="34" charset="0"/>
              <a:cs typeface="Arial" pitchFamily="34" charset="0"/>
            </a:endParaRPr>
          </a:p>
          <a:p>
            <a:pPr lvl="1" algn="just">
              <a:lnSpc>
                <a:spcPct val="150000"/>
              </a:lnSpc>
            </a:pPr>
            <a:r>
              <a:rPr lang="en-US" dirty="0" err="1" smtClean="0">
                <a:solidFill>
                  <a:schemeClr val="tx1"/>
                </a:solidFill>
                <a:latin typeface="Arial" pitchFamily="34" charset="0"/>
                <a:cs typeface="Arial" pitchFamily="34" charset="0"/>
              </a:rPr>
              <a:t>Swadhyayan</a:t>
            </a:r>
            <a:r>
              <a:rPr lang="en-US" dirty="0" smtClean="0">
                <a:solidFill>
                  <a:schemeClr val="tx1"/>
                </a:solidFill>
                <a:latin typeface="Arial" pitchFamily="34" charset="0"/>
                <a:cs typeface="Arial" pitchFamily="34" charset="0"/>
              </a:rPr>
              <a:t>-Ma-</a:t>
            </a:r>
            <a:r>
              <a:rPr lang="en-US" dirty="0" err="1" smtClean="0">
                <a:solidFill>
                  <a:schemeClr val="tx1"/>
                </a:solidFill>
                <a:latin typeface="Arial" pitchFamily="34" charset="0"/>
                <a:cs typeface="Arial" pitchFamily="34" charset="0"/>
              </a:rPr>
              <a:t>Pramadah</a:t>
            </a:r>
            <a:r>
              <a:rPr lang="en-US" dirty="0" smtClean="0">
                <a:solidFill>
                  <a:schemeClr val="tx1"/>
                </a:solidFill>
                <a:latin typeface="Arial" pitchFamily="34" charset="0"/>
                <a:cs typeface="Arial" pitchFamily="34" charset="0"/>
              </a:rPr>
              <a:t> – Do not commit default in self-study (This is our CPE).</a:t>
            </a:r>
            <a:endParaRPr lang="en-US" dirty="0" smtClean="0">
              <a:latin typeface="Arial" pitchFamily="34" charset="0"/>
              <a:cs typeface="Arial" pitchFamily="34" charset="0"/>
            </a:endParaRPr>
          </a:p>
          <a:p>
            <a:pPr lvl="0" algn="just">
              <a:lnSpc>
                <a:spcPct val="150000"/>
              </a:lnSpc>
            </a:pPr>
            <a:r>
              <a:rPr lang="en-US" dirty="0" smtClean="0">
                <a:latin typeface="Arial" pitchFamily="34" charset="0"/>
                <a:cs typeface="Arial" pitchFamily="34" charset="0"/>
              </a:rPr>
              <a:t>COE is nothing but elaboration of these principles</a:t>
            </a:r>
            <a:endParaRPr lang="en-IN" dirty="0" smtClean="0">
              <a:latin typeface="Arial" pitchFamily="34" charset="0"/>
              <a:cs typeface="Arial" pitchFamily="34" charset="0"/>
            </a:endParaRPr>
          </a:p>
          <a:p>
            <a:pPr algn="just">
              <a:lnSpc>
                <a:spcPct val="150000"/>
              </a:lnSpc>
            </a:pPr>
            <a:endParaRPr lang="en-IN"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Arial" pitchFamily="34" charset="0"/>
              </a:rPr>
              <a:t>Present Image</a:t>
            </a:r>
            <a:endParaRPr lang="en-IN" b="1" dirty="0">
              <a:cs typeface="Arial" pitchFamily="34" charset="0"/>
            </a:endParaRPr>
          </a:p>
        </p:txBody>
      </p:sp>
      <p:sp>
        <p:nvSpPr>
          <p:cNvPr id="3" name="Content Placeholder 2"/>
          <p:cNvSpPr>
            <a:spLocks noGrp="1"/>
          </p:cNvSpPr>
          <p:nvPr>
            <p:ph sz="quarter" idx="1"/>
          </p:nvPr>
        </p:nvSpPr>
        <p:spPr/>
        <p:txBody>
          <a:bodyPr>
            <a:normAutofit/>
          </a:bodyPr>
          <a:lstStyle/>
          <a:p>
            <a:pPr>
              <a:lnSpc>
                <a:spcPct val="150000"/>
              </a:lnSpc>
            </a:pPr>
            <a:r>
              <a:rPr lang="en-US" dirty="0" smtClean="0">
                <a:latin typeface="Arial" pitchFamily="34" charset="0"/>
                <a:cs typeface="Arial" pitchFamily="34" charset="0"/>
              </a:rPr>
              <a:t>Not assertive but too accommodative</a:t>
            </a:r>
          </a:p>
          <a:p>
            <a:pPr>
              <a:lnSpc>
                <a:spcPct val="150000"/>
              </a:lnSpc>
            </a:pPr>
            <a:r>
              <a:rPr lang="en-US" dirty="0" smtClean="0">
                <a:latin typeface="Arial" pitchFamily="34" charset="0"/>
                <a:cs typeface="Arial" pitchFamily="34" charset="0"/>
              </a:rPr>
              <a:t>Credibility and respectability is diminishing</a:t>
            </a:r>
          </a:p>
          <a:p>
            <a:pPr>
              <a:lnSpc>
                <a:spcPct val="150000"/>
              </a:lnSpc>
            </a:pPr>
            <a:r>
              <a:rPr lang="en-US" dirty="0" smtClean="0">
                <a:latin typeface="Arial" pitchFamily="34" charset="0"/>
                <a:cs typeface="Arial" pitchFamily="34" charset="0"/>
              </a:rPr>
              <a:t>An item in the checklist of a respectable organization – “avoid bringing CA certificates as the same are  often found unreliable”. </a:t>
            </a:r>
            <a:endParaRPr lang="en-IN"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noAutofit/>
          </a:bodyPr>
          <a:lstStyle/>
          <a:p>
            <a:r>
              <a:rPr lang="en-US" sz="3100" dirty="0" smtClean="0">
                <a:cs typeface="Arial" pitchFamily="34" charset="0"/>
              </a:rPr>
              <a:t/>
            </a:r>
            <a:br>
              <a:rPr lang="en-US" sz="3100" dirty="0" smtClean="0">
                <a:cs typeface="Arial" pitchFamily="34" charset="0"/>
              </a:rPr>
            </a:br>
            <a:r>
              <a:rPr lang="en-US" sz="3100" b="1" dirty="0" smtClean="0">
                <a:cs typeface="Arial" pitchFamily="34" charset="0"/>
              </a:rPr>
              <a:t>Common observations – lapses </a:t>
            </a:r>
            <a:br>
              <a:rPr lang="en-US" sz="3100" b="1" dirty="0" smtClean="0">
                <a:cs typeface="Arial" pitchFamily="34" charset="0"/>
              </a:rPr>
            </a:br>
            <a:r>
              <a:rPr lang="en-US" sz="2400" b="1" dirty="0" smtClean="0">
                <a:cs typeface="Arial" pitchFamily="34" charset="0"/>
              </a:rPr>
              <a:t>leading to Disciplinary proceedings </a:t>
            </a:r>
            <a:endParaRPr lang="en-IN" sz="3100" b="1" dirty="0">
              <a:cs typeface="Arial" pitchFamily="34" charset="0"/>
            </a:endParaRPr>
          </a:p>
        </p:txBody>
      </p:sp>
      <p:sp>
        <p:nvSpPr>
          <p:cNvPr id="3" name="Content Placeholder 2"/>
          <p:cNvSpPr>
            <a:spLocks noGrp="1"/>
          </p:cNvSpPr>
          <p:nvPr>
            <p:ph sz="quarter" idx="1"/>
          </p:nvPr>
        </p:nvSpPr>
        <p:spPr>
          <a:xfrm>
            <a:off x="301752" y="1295400"/>
            <a:ext cx="8613648" cy="5029200"/>
          </a:xfrm>
        </p:spPr>
        <p:txBody>
          <a:bodyPr>
            <a:noAutofit/>
          </a:bodyPr>
          <a:lstStyle/>
          <a:p>
            <a:r>
              <a:rPr lang="en-US" dirty="0" smtClean="0">
                <a:latin typeface="Arial" pitchFamily="34" charset="0"/>
                <a:cs typeface="Arial" pitchFamily="34" charset="0"/>
              </a:rPr>
              <a:t>Too much of ‘good faith’.</a:t>
            </a:r>
          </a:p>
          <a:p>
            <a:r>
              <a:rPr lang="en-US" dirty="0" smtClean="0">
                <a:latin typeface="Arial" pitchFamily="34" charset="0"/>
                <a:cs typeface="Arial" pitchFamily="34" charset="0"/>
              </a:rPr>
              <a:t>Weak documentation</a:t>
            </a:r>
          </a:p>
          <a:p>
            <a:pPr lvl="1"/>
            <a:r>
              <a:rPr lang="en-US" dirty="0" smtClean="0">
                <a:solidFill>
                  <a:schemeClr val="tx1"/>
                </a:solidFill>
                <a:latin typeface="Arial" pitchFamily="34" charset="0"/>
                <a:cs typeface="Arial" pitchFamily="34" charset="0"/>
              </a:rPr>
              <a:t>Two important maxims to be remembered and followed:</a:t>
            </a:r>
          </a:p>
          <a:p>
            <a:pPr lvl="2"/>
            <a:r>
              <a:rPr lang="en-US" sz="2000" dirty="0" smtClean="0">
                <a:latin typeface="Arial" pitchFamily="34" charset="0"/>
                <a:cs typeface="Arial" pitchFamily="34" charset="0"/>
              </a:rPr>
              <a:t>Work should not only be done, but it should be seen that it is done. And</a:t>
            </a:r>
            <a:endParaRPr lang="en-IN" sz="2000" dirty="0" smtClean="0">
              <a:latin typeface="Arial" pitchFamily="34" charset="0"/>
              <a:cs typeface="Arial" pitchFamily="34" charset="0"/>
            </a:endParaRPr>
          </a:p>
          <a:p>
            <a:pPr lvl="2"/>
            <a:r>
              <a:rPr lang="en-US" sz="2000" dirty="0" smtClean="0">
                <a:latin typeface="Arial" pitchFamily="34" charset="0"/>
                <a:cs typeface="Arial" pitchFamily="34" charset="0"/>
              </a:rPr>
              <a:t>Faintest of Ink is stronger than the strongest of memories.</a:t>
            </a:r>
          </a:p>
          <a:p>
            <a:pPr lvl="2">
              <a:buNone/>
            </a:pPr>
            <a:endParaRPr lang="en-US" sz="2000" dirty="0" smtClean="0">
              <a:latin typeface="Arial" pitchFamily="34" charset="0"/>
              <a:cs typeface="Arial" pitchFamily="34" charset="0"/>
            </a:endParaRPr>
          </a:p>
          <a:p>
            <a:r>
              <a:rPr lang="en-US" dirty="0" smtClean="0">
                <a:latin typeface="Arial" pitchFamily="34" charset="0"/>
                <a:cs typeface="Arial" pitchFamily="34" charset="0"/>
              </a:rPr>
              <a:t>Lack of pro-activeness</a:t>
            </a:r>
          </a:p>
          <a:p>
            <a:r>
              <a:rPr lang="en-US" dirty="0" smtClean="0">
                <a:latin typeface="Arial" pitchFamily="34" charset="0"/>
                <a:cs typeface="Arial" pitchFamily="34" charset="0"/>
              </a:rPr>
              <a:t>Obsession with tax considerations – principles of accounting and auditing are side-lined</a:t>
            </a:r>
          </a:p>
          <a:p>
            <a:r>
              <a:rPr lang="en-US" dirty="0" smtClean="0">
                <a:latin typeface="Arial" pitchFamily="34" charset="0"/>
                <a:cs typeface="Arial" pitchFamily="34" charset="0"/>
              </a:rPr>
              <a:t>Lack of communication skills -  inability to say ‘No’ </a:t>
            </a:r>
          </a:p>
          <a:p>
            <a:endParaRPr lang="en-US" sz="2000" dirty="0" smtClean="0">
              <a:latin typeface="Arial" pitchFamily="34" charset="0"/>
              <a:cs typeface="Arial" pitchFamily="34" charset="0"/>
            </a:endParaRPr>
          </a:p>
          <a:p>
            <a:endParaRPr lang="en-IN" sz="2000" dirty="0" smtClean="0">
              <a:latin typeface="Arial" pitchFamily="34" charset="0"/>
              <a:cs typeface="Arial" pitchFamily="34" charset="0"/>
            </a:endParaRPr>
          </a:p>
          <a:p>
            <a:pPr lvl="2"/>
            <a:endParaRPr lang="en-IN" sz="20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b="1" dirty="0" smtClean="0">
                <a:cs typeface="Arial" pitchFamily="34" charset="0"/>
              </a:rPr>
              <a:t>A couple of actual cases </a:t>
            </a:r>
            <a:endParaRPr lang="en-IN" sz="4200" b="1" dirty="0">
              <a:cs typeface="Arial" pitchFamily="34" charset="0"/>
            </a:endParaRPr>
          </a:p>
        </p:txBody>
      </p:sp>
      <p:sp>
        <p:nvSpPr>
          <p:cNvPr id="3" name="Content Placeholder 2"/>
          <p:cNvSpPr>
            <a:spLocks noGrp="1"/>
          </p:cNvSpPr>
          <p:nvPr>
            <p:ph sz="quarter" idx="1"/>
          </p:nvPr>
        </p:nvSpPr>
        <p:spPr/>
        <p:txBody>
          <a:bodyPr>
            <a:normAutofit fontScale="92500" lnSpcReduction="10000"/>
          </a:bodyPr>
          <a:lstStyle/>
          <a:p>
            <a:pPr marL="274320" lvl="1">
              <a:buSzPct val="85000"/>
              <a:buFont typeface="Wingdings 2"/>
              <a:buChar char=""/>
            </a:pPr>
            <a:r>
              <a:rPr lang="en-US" dirty="0" smtClean="0">
                <a:solidFill>
                  <a:schemeClr val="tx1"/>
                </a:solidFill>
              </a:rPr>
              <a:t>Absence of letter of appointment or reappointment – Good faith.</a:t>
            </a:r>
          </a:p>
          <a:p>
            <a:pPr marL="274320" lvl="1">
              <a:buSzPct val="85000"/>
              <a:buNone/>
            </a:pPr>
            <a:endParaRPr lang="en-US" dirty="0" smtClean="0">
              <a:solidFill>
                <a:schemeClr val="tx1"/>
              </a:solidFill>
            </a:endParaRPr>
          </a:p>
          <a:p>
            <a:pPr marL="274320" lvl="1">
              <a:buSzPct val="85000"/>
              <a:buFont typeface="Wingdings 2"/>
              <a:buChar char=""/>
            </a:pPr>
            <a:r>
              <a:rPr lang="en-US" dirty="0" smtClean="0">
                <a:solidFill>
                  <a:schemeClr val="tx1"/>
                </a:solidFill>
              </a:rPr>
              <a:t>Not obtaining of a copy of Board Resolution approving the accounts – Expert Advisory Committee’s opinion – Sec. 215 of Companies Act, 1956.</a:t>
            </a:r>
          </a:p>
          <a:p>
            <a:pPr marL="274320" lvl="1">
              <a:buSzPct val="85000"/>
              <a:buNone/>
            </a:pPr>
            <a:endParaRPr lang="en-US" dirty="0" smtClean="0">
              <a:solidFill>
                <a:schemeClr val="tx1"/>
              </a:solidFill>
            </a:endParaRPr>
          </a:p>
          <a:p>
            <a:pPr marL="274320" lvl="1">
              <a:buSzPct val="85000"/>
              <a:buFont typeface="Wingdings 2"/>
              <a:buChar char=""/>
            </a:pPr>
            <a:r>
              <a:rPr lang="en-US" dirty="0" smtClean="0">
                <a:solidFill>
                  <a:schemeClr val="tx1"/>
                </a:solidFill>
              </a:rPr>
              <a:t>Signing the balance sheet in good faith when only one director has signed.</a:t>
            </a:r>
          </a:p>
          <a:p>
            <a:pPr>
              <a:buNone/>
            </a:pPr>
            <a:endParaRPr lang="en-US" dirty="0" smtClean="0"/>
          </a:p>
          <a:p>
            <a:r>
              <a:rPr lang="en-US" dirty="0" smtClean="0"/>
              <a:t>Two brothers and directors</a:t>
            </a:r>
          </a:p>
          <a:p>
            <a:endParaRPr lang="en-US" dirty="0" smtClean="0"/>
          </a:p>
          <a:p>
            <a:r>
              <a:rPr lang="en-US" dirty="0" smtClean="0"/>
              <a:t>A CA certified the balance sheet of other CA firm – in the books there was a meager negative cash balance on one day.</a:t>
            </a:r>
            <a:endParaRPr lang="en-IN"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lstStyle/>
          <a:p>
            <a:r>
              <a:rPr lang="en-US" sz="4200" dirty="0" smtClean="0">
                <a:cs typeface="Arial" pitchFamily="34" charset="0"/>
              </a:rPr>
              <a:t>Suggested Reading</a:t>
            </a:r>
            <a:endParaRPr lang="en-IN" sz="4200" dirty="0">
              <a:cs typeface="Arial" pitchFamily="34" charset="0"/>
            </a:endParaRPr>
          </a:p>
        </p:txBody>
      </p:sp>
      <p:sp>
        <p:nvSpPr>
          <p:cNvPr id="3" name="Content Placeholder 2"/>
          <p:cNvSpPr>
            <a:spLocks noGrp="1"/>
          </p:cNvSpPr>
          <p:nvPr>
            <p:ph sz="quarter" idx="1"/>
          </p:nvPr>
        </p:nvSpPr>
        <p:spPr>
          <a:xfrm>
            <a:off x="301752" y="1447800"/>
            <a:ext cx="8503920" cy="4800600"/>
          </a:xfrm>
        </p:spPr>
        <p:txBody>
          <a:bodyPr>
            <a:noAutofit/>
          </a:bodyPr>
          <a:lstStyle/>
          <a:p>
            <a:pPr algn="just">
              <a:spcBef>
                <a:spcPts val="0"/>
              </a:spcBef>
            </a:pPr>
            <a:r>
              <a:rPr lang="en-US" sz="2000" dirty="0" smtClean="0">
                <a:solidFill>
                  <a:schemeClr val="tx1"/>
                </a:solidFill>
                <a:latin typeface="Arial" pitchFamily="34" charset="0"/>
                <a:cs typeface="Arial" pitchFamily="34" charset="0"/>
              </a:rPr>
              <a:t>The Chartered Accountants Act, 1949 [as amended by the CAs (Amendment) Act, 2006]</a:t>
            </a:r>
          </a:p>
          <a:p>
            <a:pPr algn="just">
              <a:spcBef>
                <a:spcPts val="0"/>
              </a:spcBef>
            </a:pPr>
            <a:r>
              <a:rPr lang="en-US" sz="2000" dirty="0" smtClean="0">
                <a:solidFill>
                  <a:schemeClr val="tx1"/>
                </a:solidFill>
                <a:latin typeface="Arial" pitchFamily="34" charset="0"/>
                <a:cs typeface="Arial" pitchFamily="34" charset="0"/>
              </a:rPr>
              <a:t>CA Regulations of 1988 (updated as on July 01, 2013)</a:t>
            </a:r>
          </a:p>
          <a:p>
            <a:pPr algn="just">
              <a:spcBef>
                <a:spcPts val="0"/>
              </a:spcBef>
            </a:pPr>
            <a:r>
              <a:rPr lang="en-US" sz="2000" dirty="0" smtClean="0">
                <a:solidFill>
                  <a:schemeClr val="tx1"/>
                </a:solidFill>
                <a:latin typeface="Arial" pitchFamily="34" charset="0"/>
                <a:cs typeface="Arial" pitchFamily="34" charset="0"/>
              </a:rPr>
              <a:t>ICAI publication on ‘Code of Ethics’ (Eleventh edition January 2009)</a:t>
            </a:r>
          </a:p>
          <a:p>
            <a:pPr algn="just">
              <a:spcBef>
                <a:spcPts val="0"/>
              </a:spcBef>
            </a:pPr>
            <a:r>
              <a:rPr lang="en-US" sz="2000" dirty="0" smtClean="0">
                <a:solidFill>
                  <a:schemeClr val="tx1"/>
                </a:solidFill>
                <a:latin typeface="Arial" pitchFamily="34" charset="0"/>
                <a:cs typeface="Arial" pitchFamily="34" charset="0"/>
              </a:rPr>
              <a:t>Chartered Accountants (Procedure of Investigations of Professional and other misconduct and conduct of cases) Rules, 2007 published in official Gazette of India dated February 28, 2007 (‘Enquiry Rules’)</a:t>
            </a:r>
            <a:endParaRPr lang="en-IN" sz="2000" dirty="0" smtClean="0">
              <a:solidFill>
                <a:schemeClr val="tx1"/>
              </a:solidFill>
              <a:latin typeface="Arial" pitchFamily="34" charset="0"/>
              <a:cs typeface="Arial" pitchFamily="34" charset="0"/>
            </a:endParaRPr>
          </a:p>
          <a:p>
            <a:pPr algn="just">
              <a:spcBef>
                <a:spcPts val="0"/>
              </a:spcBef>
            </a:pPr>
            <a:r>
              <a:rPr lang="en-US" sz="2000" dirty="0" smtClean="0">
                <a:solidFill>
                  <a:schemeClr val="tx1"/>
                </a:solidFill>
                <a:latin typeface="Arial" pitchFamily="34" charset="0"/>
                <a:cs typeface="Arial" pitchFamily="34" charset="0"/>
              </a:rPr>
              <a:t>FAQs published by ICAI. (February 01, 2012)</a:t>
            </a:r>
            <a:endParaRPr lang="en-IN" sz="2000" dirty="0" smtClean="0">
              <a:solidFill>
                <a:schemeClr val="tx1"/>
              </a:solidFill>
              <a:latin typeface="Arial" pitchFamily="34" charset="0"/>
              <a:cs typeface="Arial" pitchFamily="34" charset="0"/>
            </a:endParaRPr>
          </a:p>
          <a:p>
            <a:pPr algn="just">
              <a:spcBef>
                <a:spcPts val="0"/>
              </a:spcBef>
            </a:pPr>
            <a:r>
              <a:rPr lang="en-US" sz="2000" dirty="0" smtClean="0">
                <a:solidFill>
                  <a:schemeClr val="tx1"/>
                </a:solidFill>
                <a:latin typeface="Arial" pitchFamily="34" charset="0"/>
                <a:cs typeface="Arial" pitchFamily="34" charset="0"/>
              </a:rPr>
              <a:t>Appellate Authority (Procedure) Rules, 2011</a:t>
            </a:r>
            <a:endParaRPr lang="en-IN" sz="2000" dirty="0" smtClean="0">
              <a:solidFill>
                <a:schemeClr val="tx1"/>
              </a:solidFill>
              <a:latin typeface="Arial" pitchFamily="34" charset="0"/>
              <a:cs typeface="Arial" pitchFamily="34" charset="0"/>
            </a:endParaRPr>
          </a:p>
          <a:p>
            <a:pPr algn="just">
              <a:spcBef>
                <a:spcPts val="0"/>
              </a:spcBef>
            </a:pPr>
            <a:r>
              <a:rPr lang="en-US" sz="2000" dirty="0" smtClean="0">
                <a:solidFill>
                  <a:schemeClr val="tx1"/>
                </a:solidFill>
                <a:latin typeface="Arial" pitchFamily="34" charset="0"/>
                <a:cs typeface="Arial" pitchFamily="34" charset="0"/>
              </a:rPr>
              <a:t>Manual for members</a:t>
            </a:r>
          </a:p>
          <a:p>
            <a:pPr algn="just">
              <a:spcBef>
                <a:spcPts val="0"/>
              </a:spcBef>
            </a:pPr>
            <a:r>
              <a:rPr lang="en-US" sz="2000" dirty="0" smtClean="0">
                <a:solidFill>
                  <a:schemeClr val="tx1"/>
                </a:solidFill>
                <a:latin typeface="Arial" pitchFamily="34" charset="0"/>
                <a:cs typeface="Arial" pitchFamily="34" charset="0"/>
              </a:rPr>
              <a:t>ICAI Website for various pronouncements.</a:t>
            </a:r>
          </a:p>
          <a:p>
            <a:pPr algn="just">
              <a:spcBef>
                <a:spcPts val="0"/>
              </a:spcBef>
            </a:pPr>
            <a:r>
              <a:rPr lang="en-US" sz="2000" dirty="0" smtClean="0"/>
              <a:t>ESB website; CA Ethics Plus – handy brochure issued by ESB.</a:t>
            </a:r>
            <a:endParaRPr lang="en-US" sz="2000" dirty="0" smtClean="0">
              <a:solidFill>
                <a:schemeClr val="tx1"/>
              </a:solidFill>
              <a:latin typeface="Arial" pitchFamily="34" charset="0"/>
              <a:cs typeface="Arial" pitchFamily="34" charset="0"/>
            </a:endParaRPr>
          </a:p>
          <a:p>
            <a:pPr algn="just">
              <a:spcBef>
                <a:spcPts val="0"/>
              </a:spcBef>
            </a:pPr>
            <a:r>
              <a:rPr lang="en-US" sz="2000" dirty="0" smtClean="0"/>
              <a:t>Speaking ppt.  on Code of Ethics launched by ESB as an e-learning initiative</a:t>
            </a:r>
            <a:endParaRPr lang="en-IN" sz="2000" dirty="0" smtClean="0">
              <a:solidFill>
                <a:schemeClr val="tx1"/>
              </a:solidFill>
              <a:latin typeface="Arial" pitchFamily="34" charset="0"/>
              <a:cs typeface="Arial" pitchFamily="34" charset="0"/>
            </a:endParaRPr>
          </a:p>
          <a:p>
            <a:pPr algn="just">
              <a:spcBef>
                <a:spcPts val="0"/>
              </a:spcBef>
            </a:pPr>
            <a:endParaRPr lang="en-US" sz="2000"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
  <TotalTime>1321</TotalTime>
  <Words>3721</Words>
  <Application>Microsoft Office PowerPoint</Application>
  <PresentationFormat>On-screen Show (4:3)</PresentationFormat>
  <Paragraphs>515</Paragraphs>
  <Slides>48</Slides>
  <Notes>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Civic</vt:lpstr>
      <vt:lpstr>Ethics and You – Practical Issues</vt:lpstr>
      <vt:lpstr>Motto</vt:lpstr>
      <vt:lpstr>Introduction </vt:lpstr>
      <vt:lpstr>Need of COE</vt:lpstr>
      <vt:lpstr>Source of COE.....</vt:lpstr>
      <vt:lpstr>Present Image</vt:lpstr>
      <vt:lpstr> Common observations – lapses  leading to Disciplinary proceedings </vt:lpstr>
      <vt:lpstr>A couple of actual cases </vt:lpstr>
      <vt:lpstr>Suggested Reading</vt:lpstr>
      <vt:lpstr>Two Schedules</vt:lpstr>
      <vt:lpstr>Chapter V – Provisions relating to Misconduct</vt:lpstr>
      <vt:lpstr>Important Pronouncements of ICAI</vt:lpstr>
      <vt:lpstr> Authority attached to the various documents issued by the Institute :</vt:lpstr>
      <vt:lpstr>Disciplinary Mechanism-Authorities</vt:lpstr>
      <vt:lpstr>Important principles</vt:lpstr>
      <vt:lpstr>Important principles (contd.)</vt:lpstr>
      <vt:lpstr>            Broad procedure</vt:lpstr>
      <vt:lpstr>            Broad procedure (contd.)</vt:lpstr>
      <vt:lpstr>Persons authorised to represent</vt:lpstr>
      <vt:lpstr>Hearings before BOD / DC</vt:lpstr>
      <vt:lpstr>Punishment </vt:lpstr>
      <vt:lpstr>Indirect punishment</vt:lpstr>
      <vt:lpstr>Complainants</vt:lpstr>
      <vt:lpstr>Other exposures / vulnerability </vt:lpstr>
      <vt:lpstr>Arbitration </vt:lpstr>
      <vt:lpstr>Slide 26</vt:lpstr>
      <vt:lpstr>First Schedule</vt:lpstr>
      <vt:lpstr>First Schedule (Contd.)</vt:lpstr>
      <vt:lpstr>First Schedule (Contd.)</vt:lpstr>
      <vt:lpstr>First Schedule (Contd.)</vt:lpstr>
      <vt:lpstr>Second Schedule</vt:lpstr>
      <vt:lpstr>Second Schedule (Contd.)</vt:lpstr>
      <vt:lpstr>Second Schedule (Contd.)</vt:lpstr>
      <vt:lpstr>Audit  of a cooperative society – issues faced</vt:lpstr>
      <vt:lpstr>     Advertisement and solicitation (Clause 6 of Part I of the First Schedule)</vt:lpstr>
      <vt:lpstr>     Advertisement and solicitation (Contd.) </vt:lpstr>
      <vt:lpstr>     Advertisement and solicitation (Contd.) </vt:lpstr>
      <vt:lpstr>Write ups</vt:lpstr>
      <vt:lpstr>Communication with previous auditor Clause 8 of Part I of the First Schedule)</vt:lpstr>
      <vt:lpstr>Engaging in any other profession or occupation  (Clause 11 of Part I of First Schedule)</vt:lpstr>
      <vt:lpstr> Sharing of fees or partnership with a non-member</vt:lpstr>
      <vt:lpstr>Lack of due diligence or a case of gross negligence</vt:lpstr>
      <vt:lpstr>Council General Guidelines, 2008 </vt:lpstr>
      <vt:lpstr>Council General Guidelines, 2008 (contd.)</vt:lpstr>
      <vt:lpstr>Other recommended self-regulatory measures</vt:lpstr>
      <vt:lpstr>ESB Brochure</vt:lpstr>
      <vt:lpstr>Other misconduct </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article4</dc:creator>
  <cp:lastModifiedBy>achala</cp:lastModifiedBy>
  <cp:revision>224</cp:revision>
  <dcterms:created xsi:type="dcterms:W3CDTF">2006-08-16T00:00:00Z</dcterms:created>
  <dcterms:modified xsi:type="dcterms:W3CDTF">2016-07-29T09:54:58Z</dcterms:modified>
</cp:coreProperties>
</file>