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6" r:id="rId9"/>
    <p:sldId id="261" r:id="rId10"/>
    <p:sldId id="260" r:id="rId11"/>
    <p:sldId id="272" r:id="rId12"/>
    <p:sldId id="265" r:id="rId13"/>
    <p:sldId id="267" r:id="rId14"/>
    <p:sldId id="268" r:id="rId15"/>
    <p:sldId id="269" r:id="rId16"/>
    <p:sldId id="270" r:id="rId17"/>
    <p:sldId id="271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9" autoAdjust="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68DCE3-CE4D-4FAA-9118-85FEC7F96236}" type="doc">
      <dgm:prSet loTypeId="urn:microsoft.com/office/officeart/2005/8/layout/chevron2" loCatId="list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n-GB"/>
        </a:p>
      </dgm:t>
    </dgm:pt>
    <dgm:pt modelId="{74D2D373-025C-48F8-BB92-156243CF0BAF}">
      <dgm:prSet phldrT="[Text]"/>
      <dgm:spPr/>
      <dgm:t>
        <a:bodyPr/>
        <a:lstStyle/>
        <a:p>
          <a:r>
            <a:rPr lang="en-IN" b="1" dirty="0" smtClean="0">
              <a:solidFill>
                <a:schemeClr val="tx1"/>
              </a:solidFill>
              <a:latin typeface="Calibri" pitchFamily="34" charset="0"/>
            </a:rPr>
            <a:t>Latin</a:t>
          </a:r>
          <a:endParaRPr lang="en-GB" b="1" dirty="0">
            <a:solidFill>
              <a:schemeClr val="tx1"/>
            </a:solidFill>
            <a:latin typeface="Calibri" pitchFamily="34" charset="0"/>
          </a:endParaRPr>
        </a:p>
      </dgm:t>
    </dgm:pt>
    <dgm:pt modelId="{383A481A-C65E-4514-9695-6CEE8F18282C}" type="parTrans" cxnId="{AE3FA17A-CD38-4AF4-9BD9-9BC7FE2DA88A}">
      <dgm:prSet/>
      <dgm:spPr/>
      <dgm:t>
        <a:bodyPr/>
        <a:lstStyle/>
        <a:p>
          <a:endParaRPr lang="en-GB"/>
        </a:p>
      </dgm:t>
    </dgm:pt>
    <dgm:pt modelId="{F8C268F8-D9FD-442C-A5DE-79DBC7111BA2}" type="sibTrans" cxnId="{AE3FA17A-CD38-4AF4-9BD9-9BC7FE2DA88A}">
      <dgm:prSet/>
      <dgm:spPr/>
      <dgm:t>
        <a:bodyPr/>
        <a:lstStyle/>
        <a:p>
          <a:endParaRPr lang="en-GB"/>
        </a:p>
      </dgm:t>
    </dgm:pt>
    <dgm:pt modelId="{4DD694A9-9836-4335-B504-ED608B90824B}">
      <dgm:prSet phldrT="[Text]"/>
      <dgm:spPr/>
      <dgm:t>
        <a:bodyPr/>
        <a:lstStyle/>
        <a:p>
          <a:r>
            <a:rPr lang="en-IN" dirty="0" smtClean="0">
              <a:latin typeface="Calibri" pitchFamily="34" charset="0"/>
            </a:rPr>
            <a:t>Ex-Patria</a:t>
          </a:r>
          <a:endParaRPr lang="en-GB" dirty="0">
            <a:latin typeface="Calibri" pitchFamily="34" charset="0"/>
          </a:endParaRPr>
        </a:p>
      </dgm:t>
    </dgm:pt>
    <dgm:pt modelId="{00EAC2C0-A504-472B-8973-B7DD62227C79}" type="parTrans" cxnId="{DCF53CD4-A21C-4369-B68A-3DDA2A528ED3}">
      <dgm:prSet/>
      <dgm:spPr/>
      <dgm:t>
        <a:bodyPr/>
        <a:lstStyle/>
        <a:p>
          <a:endParaRPr lang="en-GB"/>
        </a:p>
      </dgm:t>
    </dgm:pt>
    <dgm:pt modelId="{35526C39-95FE-415E-B902-6E8089E7A764}" type="sibTrans" cxnId="{DCF53CD4-A21C-4369-B68A-3DDA2A528ED3}">
      <dgm:prSet/>
      <dgm:spPr/>
      <dgm:t>
        <a:bodyPr/>
        <a:lstStyle/>
        <a:p>
          <a:endParaRPr lang="en-GB"/>
        </a:p>
      </dgm:t>
    </dgm:pt>
    <dgm:pt modelId="{50CEA75E-13A1-47CD-80AC-9DD21D0550B9}">
      <dgm:prSet phldrT="[Text]"/>
      <dgm:spPr/>
      <dgm:t>
        <a:bodyPr/>
        <a:lstStyle/>
        <a:p>
          <a:r>
            <a:rPr lang="en-IN" dirty="0" smtClean="0">
              <a:latin typeface="Calibri" pitchFamily="34" charset="0"/>
            </a:rPr>
            <a:t>Out of country</a:t>
          </a:r>
          <a:endParaRPr lang="en-GB" dirty="0">
            <a:latin typeface="Calibri" pitchFamily="34" charset="0"/>
          </a:endParaRPr>
        </a:p>
      </dgm:t>
    </dgm:pt>
    <dgm:pt modelId="{7427523A-A802-41ED-A5E3-6A73E6EC04FC}" type="parTrans" cxnId="{75DADAB0-E13A-4AA1-A778-EECC398FE41F}">
      <dgm:prSet/>
      <dgm:spPr/>
      <dgm:t>
        <a:bodyPr/>
        <a:lstStyle/>
        <a:p>
          <a:endParaRPr lang="en-GB"/>
        </a:p>
      </dgm:t>
    </dgm:pt>
    <dgm:pt modelId="{A0F2ABAF-D381-418D-9237-77FF9B6EFB2D}" type="sibTrans" cxnId="{75DADAB0-E13A-4AA1-A778-EECC398FE41F}">
      <dgm:prSet/>
      <dgm:spPr/>
      <dgm:t>
        <a:bodyPr/>
        <a:lstStyle/>
        <a:p>
          <a:endParaRPr lang="en-GB"/>
        </a:p>
      </dgm:t>
    </dgm:pt>
    <dgm:pt modelId="{EDFB47A9-9F53-48B2-99F1-F670A66915B5}">
      <dgm:prSet phldrT="[Text]"/>
      <dgm:spPr/>
      <dgm:t>
        <a:bodyPr/>
        <a:lstStyle/>
        <a:p>
          <a:r>
            <a:rPr lang="en-IN" b="1" dirty="0" smtClean="0">
              <a:solidFill>
                <a:schemeClr val="tx1"/>
              </a:solidFill>
              <a:latin typeface="Calibri" pitchFamily="34" charset="0"/>
            </a:rPr>
            <a:t>Oxford</a:t>
          </a:r>
          <a:endParaRPr lang="en-GB" b="1" dirty="0">
            <a:solidFill>
              <a:schemeClr val="tx1"/>
            </a:solidFill>
            <a:latin typeface="Calibri" pitchFamily="34" charset="0"/>
          </a:endParaRPr>
        </a:p>
      </dgm:t>
    </dgm:pt>
    <dgm:pt modelId="{641A04F3-ADCA-45AC-B70C-3AD41939CA68}" type="parTrans" cxnId="{564733F9-4A06-4B7E-91F9-059809A75FAC}">
      <dgm:prSet/>
      <dgm:spPr/>
      <dgm:t>
        <a:bodyPr/>
        <a:lstStyle/>
        <a:p>
          <a:endParaRPr lang="en-GB"/>
        </a:p>
      </dgm:t>
    </dgm:pt>
    <dgm:pt modelId="{01E14301-1815-4B6A-BC24-6BAF160AA8CC}" type="sibTrans" cxnId="{564733F9-4A06-4B7E-91F9-059809A75FAC}">
      <dgm:prSet/>
      <dgm:spPr/>
      <dgm:t>
        <a:bodyPr/>
        <a:lstStyle/>
        <a:p>
          <a:endParaRPr lang="en-GB"/>
        </a:p>
      </dgm:t>
    </dgm:pt>
    <dgm:pt modelId="{3C3E4F36-1F2C-4F56-BE7C-63769970A8E2}">
      <dgm:prSet phldrT="[Text]"/>
      <dgm:spPr/>
      <dgm:t>
        <a:bodyPr/>
        <a:lstStyle/>
        <a:p>
          <a:r>
            <a:rPr lang="en-IN" dirty="0" smtClean="0">
              <a:latin typeface="Calibri" pitchFamily="34" charset="0"/>
            </a:rPr>
            <a:t>Person living abroad</a:t>
          </a:r>
          <a:endParaRPr lang="en-GB" dirty="0">
            <a:latin typeface="Calibri" pitchFamily="34" charset="0"/>
          </a:endParaRPr>
        </a:p>
      </dgm:t>
    </dgm:pt>
    <dgm:pt modelId="{86E33567-AB44-471E-A106-8BC94421A628}" type="parTrans" cxnId="{1A99AA9A-73AC-4883-9003-1FC139F815B0}">
      <dgm:prSet/>
      <dgm:spPr/>
      <dgm:t>
        <a:bodyPr/>
        <a:lstStyle/>
        <a:p>
          <a:endParaRPr lang="en-GB"/>
        </a:p>
      </dgm:t>
    </dgm:pt>
    <dgm:pt modelId="{22FEC5F5-E284-4414-909C-59864225CEBF}" type="sibTrans" cxnId="{1A99AA9A-73AC-4883-9003-1FC139F815B0}">
      <dgm:prSet/>
      <dgm:spPr/>
      <dgm:t>
        <a:bodyPr/>
        <a:lstStyle/>
        <a:p>
          <a:endParaRPr lang="en-GB"/>
        </a:p>
      </dgm:t>
    </dgm:pt>
    <dgm:pt modelId="{F64D144A-DD67-4C07-911C-129E3B99DDFF}">
      <dgm:prSet phldrT="[Text]"/>
      <dgm:spPr/>
      <dgm:t>
        <a:bodyPr/>
        <a:lstStyle/>
        <a:p>
          <a:r>
            <a:rPr lang="en-IN" b="1" dirty="0" smtClean="0">
              <a:solidFill>
                <a:schemeClr val="tx1"/>
              </a:solidFill>
              <a:latin typeface="Calibri" pitchFamily="34" charset="0"/>
            </a:rPr>
            <a:t>Webster</a:t>
          </a:r>
          <a:endParaRPr lang="en-GB" b="1" dirty="0">
            <a:solidFill>
              <a:schemeClr val="tx1"/>
            </a:solidFill>
            <a:latin typeface="Calibri" pitchFamily="34" charset="0"/>
          </a:endParaRPr>
        </a:p>
      </dgm:t>
    </dgm:pt>
    <dgm:pt modelId="{6E836393-E350-4D16-AA8D-634E9E1D2778}" type="parTrans" cxnId="{13AF6163-9F3F-4822-B5B3-B6666C9EAF6B}">
      <dgm:prSet/>
      <dgm:spPr/>
      <dgm:t>
        <a:bodyPr/>
        <a:lstStyle/>
        <a:p>
          <a:endParaRPr lang="en-GB"/>
        </a:p>
      </dgm:t>
    </dgm:pt>
    <dgm:pt modelId="{0B4FFE60-5CE1-4344-BE0B-B04F42FC8342}" type="sibTrans" cxnId="{13AF6163-9F3F-4822-B5B3-B6666C9EAF6B}">
      <dgm:prSet/>
      <dgm:spPr/>
      <dgm:t>
        <a:bodyPr/>
        <a:lstStyle/>
        <a:p>
          <a:endParaRPr lang="en-GB"/>
        </a:p>
      </dgm:t>
    </dgm:pt>
    <dgm:pt modelId="{E329B6E9-A072-44BC-B884-A018EFF3B8DA}">
      <dgm:prSet phldrT="[Text]"/>
      <dgm:spPr/>
      <dgm:t>
        <a:bodyPr/>
        <a:lstStyle/>
        <a:p>
          <a:r>
            <a:rPr lang="en-IN" dirty="0" smtClean="0">
              <a:latin typeface="Calibri" pitchFamily="34" charset="0"/>
            </a:rPr>
            <a:t>Person residing in a foreign country</a:t>
          </a:r>
          <a:endParaRPr lang="en-GB" dirty="0">
            <a:latin typeface="Calibri" pitchFamily="34" charset="0"/>
          </a:endParaRPr>
        </a:p>
      </dgm:t>
    </dgm:pt>
    <dgm:pt modelId="{795363D3-04E2-45CA-81B3-C21FCF1B1496}" type="parTrans" cxnId="{B0D83DCD-990E-4458-A069-24D922890E80}">
      <dgm:prSet/>
      <dgm:spPr/>
      <dgm:t>
        <a:bodyPr/>
        <a:lstStyle/>
        <a:p>
          <a:endParaRPr lang="en-GB"/>
        </a:p>
      </dgm:t>
    </dgm:pt>
    <dgm:pt modelId="{2160094A-E2A9-4A69-9D61-8D973B0D18DE}" type="sibTrans" cxnId="{B0D83DCD-990E-4458-A069-24D922890E80}">
      <dgm:prSet/>
      <dgm:spPr/>
      <dgm:t>
        <a:bodyPr/>
        <a:lstStyle/>
        <a:p>
          <a:endParaRPr lang="en-GB"/>
        </a:p>
      </dgm:t>
    </dgm:pt>
    <dgm:pt modelId="{D7DBCD84-C749-49D2-982A-E8A1B353F492}" type="pres">
      <dgm:prSet presAssocID="{3E68DCE3-CE4D-4FAA-9118-85FEC7F9623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9D0889C6-0EA4-440F-8046-EBB62215DC4C}" type="pres">
      <dgm:prSet presAssocID="{74D2D373-025C-48F8-BB92-156243CF0BAF}" presName="composite" presStyleCnt="0"/>
      <dgm:spPr/>
    </dgm:pt>
    <dgm:pt modelId="{F486445B-A735-4E26-B713-34BD4F8A3D92}" type="pres">
      <dgm:prSet presAssocID="{74D2D373-025C-48F8-BB92-156243CF0BA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2DC19A8-12F2-4C4E-9D2B-DA4D72D5C138}" type="pres">
      <dgm:prSet presAssocID="{74D2D373-025C-48F8-BB92-156243CF0BAF}" presName="descendantText" presStyleLbl="alignAcc1" presStyleIdx="0" presStyleCnt="3" custScaleY="100000" custLinFactNeighborX="356" custLinFactNeighborY="236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C280769-7BED-4257-9E00-FDFCAE27D5D0}" type="pres">
      <dgm:prSet presAssocID="{F8C268F8-D9FD-442C-A5DE-79DBC7111BA2}" presName="sp" presStyleCnt="0"/>
      <dgm:spPr/>
    </dgm:pt>
    <dgm:pt modelId="{2A401CBF-49AF-43CC-A420-EF110EAEF6AE}" type="pres">
      <dgm:prSet presAssocID="{EDFB47A9-9F53-48B2-99F1-F670A66915B5}" presName="composite" presStyleCnt="0"/>
      <dgm:spPr/>
    </dgm:pt>
    <dgm:pt modelId="{51F18D3F-A738-4061-BB91-31950015ED8C}" type="pres">
      <dgm:prSet presAssocID="{EDFB47A9-9F53-48B2-99F1-F670A66915B5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0553F7A-5149-40EA-8F35-0069646C2AA8}" type="pres">
      <dgm:prSet presAssocID="{EDFB47A9-9F53-48B2-99F1-F670A66915B5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D46BC81-EC9E-4CEF-B6C4-28A8607A9A3F}" type="pres">
      <dgm:prSet presAssocID="{01E14301-1815-4B6A-BC24-6BAF160AA8CC}" presName="sp" presStyleCnt="0"/>
      <dgm:spPr/>
    </dgm:pt>
    <dgm:pt modelId="{DC121DFC-DDCE-4C3B-9C6C-543324C8F56C}" type="pres">
      <dgm:prSet presAssocID="{F64D144A-DD67-4C07-911C-129E3B99DDFF}" presName="composite" presStyleCnt="0"/>
      <dgm:spPr/>
    </dgm:pt>
    <dgm:pt modelId="{5DAD79B8-55BB-4ECA-A95B-2CC8F77C6DFF}" type="pres">
      <dgm:prSet presAssocID="{F64D144A-DD67-4C07-911C-129E3B99DDFF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9D7F2F6-9510-48D1-9E27-7FFF5844BD88}" type="pres">
      <dgm:prSet presAssocID="{F64D144A-DD67-4C07-911C-129E3B99DDFF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CF53CD4-A21C-4369-B68A-3DDA2A528ED3}" srcId="{74D2D373-025C-48F8-BB92-156243CF0BAF}" destId="{4DD694A9-9836-4335-B504-ED608B90824B}" srcOrd="0" destOrd="0" parTransId="{00EAC2C0-A504-472B-8973-B7DD62227C79}" sibTransId="{35526C39-95FE-415E-B902-6E8089E7A764}"/>
    <dgm:cxn modelId="{35511187-C1D4-4278-B14D-767124C07678}" type="presOf" srcId="{EDFB47A9-9F53-48B2-99F1-F670A66915B5}" destId="{51F18D3F-A738-4061-BB91-31950015ED8C}" srcOrd="0" destOrd="0" presId="urn:microsoft.com/office/officeart/2005/8/layout/chevron2"/>
    <dgm:cxn modelId="{ED78C938-6E6F-4B16-8B17-2F12B1B9EF14}" type="presOf" srcId="{3E68DCE3-CE4D-4FAA-9118-85FEC7F96236}" destId="{D7DBCD84-C749-49D2-982A-E8A1B353F492}" srcOrd="0" destOrd="0" presId="urn:microsoft.com/office/officeart/2005/8/layout/chevron2"/>
    <dgm:cxn modelId="{564733F9-4A06-4B7E-91F9-059809A75FAC}" srcId="{3E68DCE3-CE4D-4FAA-9118-85FEC7F96236}" destId="{EDFB47A9-9F53-48B2-99F1-F670A66915B5}" srcOrd="1" destOrd="0" parTransId="{641A04F3-ADCA-45AC-B70C-3AD41939CA68}" sibTransId="{01E14301-1815-4B6A-BC24-6BAF160AA8CC}"/>
    <dgm:cxn modelId="{1A99AA9A-73AC-4883-9003-1FC139F815B0}" srcId="{EDFB47A9-9F53-48B2-99F1-F670A66915B5}" destId="{3C3E4F36-1F2C-4F56-BE7C-63769970A8E2}" srcOrd="0" destOrd="0" parTransId="{86E33567-AB44-471E-A106-8BC94421A628}" sibTransId="{22FEC5F5-E284-4414-909C-59864225CEBF}"/>
    <dgm:cxn modelId="{98C98CB6-8362-4930-A6B3-AA615FDE8BBB}" type="presOf" srcId="{74D2D373-025C-48F8-BB92-156243CF0BAF}" destId="{F486445B-A735-4E26-B713-34BD4F8A3D92}" srcOrd="0" destOrd="0" presId="urn:microsoft.com/office/officeart/2005/8/layout/chevron2"/>
    <dgm:cxn modelId="{B840003F-74F2-4CF3-8FEF-4D884E8AF4FE}" type="presOf" srcId="{E329B6E9-A072-44BC-B884-A018EFF3B8DA}" destId="{B9D7F2F6-9510-48D1-9E27-7FFF5844BD88}" srcOrd="0" destOrd="0" presId="urn:microsoft.com/office/officeart/2005/8/layout/chevron2"/>
    <dgm:cxn modelId="{B0D83DCD-990E-4458-A069-24D922890E80}" srcId="{F64D144A-DD67-4C07-911C-129E3B99DDFF}" destId="{E329B6E9-A072-44BC-B884-A018EFF3B8DA}" srcOrd="0" destOrd="0" parTransId="{795363D3-04E2-45CA-81B3-C21FCF1B1496}" sibTransId="{2160094A-E2A9-4A69-9D61-8D973B0D18DE}"/>
    <dgm:cxn modelId="{60F559F1-706F-46AD-BE70-177CF2167EA6}" type="presOf" srcId="{4DD694A9-9836-4335-B504-ED608B90824B}" destId="{C2DC19A8-12F2-4C4E-9D2B-DA4D72D5C138}" srcOrd="0" destOrd="0" presId="urn:microsoft.com/office/officeart/2005/8/layout/chevron2"/>
    <dgm:cxn modelId="{75DADAB0-E13A-4AA1-A778-EECC398FE41F}" srcId="{74D2D373-025C-48F8-BB92-156243CF0BAF}" destId="{50CEA75E-13A1-47CD-80AC-9DD21D0550B9}" srcOrd="1" destOrd="0" parTransId="{7427523A-A802-41ED-A5E3-6A73E6EC04FC}" sibTransId="{A0F2ABAF-D381-418D-9237-77FF9B6EFB2D}"/>
    <dgm:cxn modelId="{13AF6163-9F3F-4822-B5B3-B6666C9EAF6B}" srcId="{3E68DCE3-CE4D-4FAA-9118-85FEC7F96236}" destId="{F64D144A-DD67-4C07-911C-129E3B99DDFF}" srcOrd="2" destOrd="0" parTransId="{6E836393-E350-4D16-AA8D-634E9E1D2778}" sibTransId="{0B4FFE60-5CE1-4344-BE0B-B04F42FC8342}"/>
    <dgm:cxn modelId="{8A2C6903-FA14-4B66-9E30-378E6002AA36}" type="presOf" srcId="{3C3E4F36-1F2C-4F56-BE7C-63769970A8E2}" destId="{A0553F7A-5149-40EA-8F35-0069646C2AA8}" srcOrd="0" destOrd="0" presId="urn:microsoft.com/office/officeart/2005/8/layout/chevron2"/>
    <dgm:cxn modelId="{AE3FA17A-CD38-4AF4-9BD9-9BC7FE2DA88A}" srcId="{3E68DCE3-CE4D-4FAA-9118-85FEC7F96236}" destId="{74D2D373-025C-48F8-BB92-156243CF0BAF}" srcOrd="0" destOrd="0" parTransId="{383A481A-C65E-4514-9695-6CEE8F18282C}" sibTransId="{F8C268F8-D9FD-442C-A5DE-79DBC7111BA2}"/>
    <dgm:cxn modelId="{8C3285BF-1350-4864-BB7A-BFF60A567522}" type="presOf" srcId="{F64D144A-DD67-4C07-911C-129E3B99DDFF}" destId="{5DAD79B8-55BB-4ECA-A95B-2CC8F77C6DFF}" srcOrd="0" destOrd="0" presId="urn:microsoft.com/office/officeart/2005/8/layout/chevron2"/>
    <dgm:cxn modelId="{8F3D8785-E501-40E9-B426-3FC7C6821537}" type="presOf" srcId="{50CEA75E-13A1-47CD-80AC-9DD21D0550B9}" destId="{C2DC19A8-12F2-4C4E-9D2B-DA4D72D5C138}" srcOrd="0" destOrd="1" presId="urn:microsoft.com/office/officeart/2005/8/layout/chevron2"/>
    <dgm:cxn modelId="{C3AEFD36-956F-474C-90D5-4537A21331FB}" type="presParOf" srcId="{D7DBCD84-C749-49D2-982A-E8A1B353F492}" destId="{9D0889C6-0EA4-440F-8046-EBB62215DC4C}" srcOrd="0" destOrd="0" presId="urn:microsoft.com/office/officeart/2005/8/layout/chevron2"/>
    <dgm:cxn modelId="{73770BBC-0045-48F7-A565-13591BAC3A58}" type="presParOf" srcId="{9D0889C6-0EA4-440F-8046-EBB62215DC4C}" destId="{F486445B-A735-4E26-B713-34BD4F8A3D92}" srcOrd="0" destOrd="0" presId="urn:microsoft.com/office/officeart/2005/8/layout/chevron2"/>
    <dgm:cxn modelId="{A16BCA91-BBB2-4E3D-BDC0-24C629771A28}" type="presParOf" srcId="{9D0889C6-0EA4-440F-8046-EBB62215DC4C}" destId="{C2DC19A8-12F2-4C4E-9D2B-DA4D72D5C138}" srcOrd="1" destOrd="0" presId="urn:microsoft.com/office/officeart/2005/8/layout/chevron2"/>
    <dgm:cxn modelId="{6362E007-3AA6-483F-8034-89FC6A136688}" type="presParOf" srcId="{D7DBCD84-C749-49D2-982A-E8A1B353F492}" destId="{6C280769-7BED-4257-9E00-FDFCAE27D5D0}" srcOrd="1" destOrd="0" presId="urn:microsoft.com/office/officeart/2005/8/layout/chevron2"/>
    <dgm:cxn modelId="{B10032F5-65F0-4F20-9DDB-9850AE88F95D}" type="presParOf" srcId="{D7DBCD84-C749-49D2-982A-E8A1B353F492}" destId="{2A401CBF-49AF-43CC-A420-EF110EAEF6AE}" srcOrd="2" destOrd="0" presId="urn:microsoft.com/office/officeart/2005/8/layout/chevron2"/>
    <dgm:cxn modelId="{940A3C4F-AB55-4C74-B123-E9A0C4DD44CA}" type="presParOf" srcId="{2A401CBF-49AF-43CC-A420-EF110EAEF6AE}" destId="{51F18D3F-A738-4061-BB91-31950015ED8C}" srcOrd="0" destOrd="0" presId="urn:microsoft.com/office/officeart/2005/8/layout/chevron2"/>
    <dgm:cxn modelId="{BDAD46E6-5E0A-4C9B-8790-5713910EBE0C}" type="presParOf" srcId="{2A401CBF-49AF-43CC-A420-EF110EAEF6AE}" destId="{A0553F7A-5149-40EA-8F35-0069646C2AA8}" srcOrd="1" destOrd="0" presId="urn:microsoft.com/office/officeart/2005/8/layout/chevron2"/>
    <dgm:cxn modelId="{12393AE0-3CD2-4180-B40A-36ADC949C5E8}" type="presParOf" srcId="{D7DBCD84-C749-49D2-982A-E8A1B353F492}" destId="{2D46BC81-EC9E-4CEF-B6C4-28A8607A9A3F}" srcOrd="3" destOrd="0" presId="urn:microsoft.com/office/officeart/2005/8/layout/chevron2"/>
    <dgm:cxn modelId="{7B1C8794-156C-4BFE-B9A9-62B53A38B28F}" type="presParOf" srcId="{D7DBCD84-C749-49D2-982A-E8A1B353F492}" destId="{DC121DFC-DDCE-4C3B-9C6C-543324C8F56C}" srcOrd="4" destOrd="0" presId="urn:microsoft.com/office/officeart/2005/8/layout/chevron2"/>
    <dgm:cxn modelId="{9916D59C-83BE-4B55-A62B-14D639E07A30}" type="presParOf" srcId="{DC121DFC-DDCE-4C3B-9C6C-543324C8F56C}" destId="{5DAD79B8-55BB-4ECA-A95B-2CC8F77C6DFF}" srcOrd="0" destOrd="0" presId="urn:microsoft.com/office/officeart/2005/8/layout/chevron2"/>
    <dgm:cxn modelId="{7522E31A-5102-4664-908C-64E56CE9846D}" type="presParOf" srcId="{DC121DFC-DDCE-4C3B-9C6C-543324C8F56C}" destId="{B9D7F2F6-9510-48D1-9E27-7FFF5844BD8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222B565-E0CB-4B4A-AE4F-09E28515197F}" type="doc">
      <dgm:prSet loTypeId="urn:microsoft.com/office/officeart/2005/8/layout/arrow6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B95EB10-38D7-434B-A014-B11370B750B4}">
      <dgm:prSet phldrT="[Text]"/>
      <dgm:spPr/>
      <dgm:t>
        <a:bodyPr/>
        <a:lstStyle/>
        <a:p>
          <a:r>
            <a:rPr lang="en-IN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Secondment</a:t>
          </a:r>
          <a:endParaRPr lang="en-GB" b="1" dirty="0">
            <a:solidFill>
              <a:schemeClr val="accent6">
                <a:lumMod val="75000"/>
              </a:schemeClr>
            </a:solidFill>
          </a:endParaRPr>
        </a:p>
      </dgm:t>
    </dgm:pt>
    <dgm:pt modelId="{7F7609F7-328D-43FF-AE96-8217C8ACE37A}" type="parTrans" cxnId="{84E0F983-BDBA-4DF4-98E5-7C0B3F43738F}">
      <dgm:prSet/>
      <dgm:spPr/>
      <dgm:t>
        <a:bodyPr/>
        <a:lstStyle/>
        <a:p>
          <a:endParaRPr lang="en-GB"/>
        </a:p>
      </dgm:t>
    </dgm:pt>
    <dgm:pt modelId="{D93FDDE2-CBF9-4B42-BA20-0DFAF82DD82C}" type="sibTrans" cxnId="{84E0F983-BDBA-4DF4-98E5-7C0B3F43738F}">
      <dgm:prSet/>
      <dgm:spPr/>
      <dgm:t>
        <a:bodyPr/>
        <a:lstStyle/>
        <a:p>
          <a:endParaRPr lang="en-GB"/>
        </a:p>
      </dgm:t>
    </dgm:pt>
    <dgm:pt modelId="{5475C712-885D-4295-992F-50E293498F19}">
      <dgm:prSet phldrT="[Text]"/>
      <dgm:spPr/>
      <dgm:t>
        <a:bodyPr/>
        <a:lstStyle/>
        <a:p>
          <a:r>
            <a:rPr lang="en-IN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Deputation</a:t>
          </a:r>
        </a:p>
      </dgm:t>
    </dgm:pt>
    <dgm:pt modelId="{74D7D377-8F84-485C-92FC-BE5BD01084E9}" type="parTrans" cxnId="{4D271832-D335-4F10-819C-5A609A5B99E9}">
      <dgm:prSet/>
      <dgm:spPr/>
      <dgm:t>
        <a:bodyPr/>
        <a:lstStyle/>
        <a:p>
          <a:endParaRPr lang="en-GB"/>
        </a:p>
      </dgm:t>
    </dgm:pt>
    <dgm:pt modelId="{0332816A-80B8-43AD-8F83-184F2BDEE957}" type="sibTrans" cxnId="{4D271832-D335-4F10-819C-5A609A5B99E9}">
      <dgm:prSet/>
      <dgm:spPr/>
      <dgm:t>
        <a:bodyPr/>
        <a:lstStyle/>
        <a:p>
          <a:endParaRPr lang="en-GB"/>
        </a:p>
      </dgm:t>
    </dgm:pt>
    <dgm:pt modelId="{5E99E757-D187-4CC7-94CD-948B85B2B115}" type="pres">
      <dgm:prSet presAssocID="{7222B565-E0CB-4B4A-AE4F-09E28515197F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25FF4A7D-32EE-42B8-A0FC-595D0F715E84}" type="pres">
      <dgm:prSet presAssocID="{7222B565-E0CB-4B4A-AE4F-09E28515197F}" presName="ribbon" presStyleLbl="node1" presStyleIdx="0" presStyleCnt="1"/>
      <dgm:spPr/>
    </dgm:pt>
    <dgm:pt modelId="{BBB126F8-BC0B-48C6-9FEB-118FA5ED19C3}" type="pres">
      <dgm:prSet presAssocID="{7222B565-E0CB-4B4A-AE4F-09E28515197F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A4AA0FF-7DCC-491C-BFC8-2F2C543B2A18}" type="pres">
      <dgm:prSet presAssocID="{7222B565-E0CB-4B4A-AE4F-09E28515197F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D271832-D335-4F10-819C-5A609A5B99E9}" srcId="{7222B565-E0CB-4B4A-AE4F-09E28515197F}" destId="{5475C712-885D-4295-992F-50E293498F19}" srcOrd="1" destOrd="0" parTransId="{74D7D377-8F84-485C-92FC-BE5BD01084E9}" sibTransId="{0332816A-80B8-43AD-8F83-184F2BDEE957}"/>
    <dgm:cxn modelId="{C9FBC343-E9F3-4938-98BD-191CB5C4F5F4}" type="presOf" srcId="{7222B565-E0CB-4B4A-AE4F-09E28515197F}" destId="{5E99E757-D187-4CC7-94CD-948B85B2B115}" srcOrd="0" destOrd="0" presId="urn:microsoft.com/office/officeart/2005/8/layout/arrow6"/>
    <dgm:cxn modelId="{C469A954-AA19-4D19-85D6-CEBCEF587E82}" type="presOf" srcId="{5475C712-885D-4295-992F-50E293498F19}" destId="{6A4AA0FF-7DCC-491C-BFC8-2F2C543B2A18}" srcOrd="0" destOrd="0" presId="urn:microsoft.com/office/officeart/2005/8/layout/arrow6"/>
    <dgm:cxn modelId="{FF27F937-EA95-4955-9F95-FC440CAB38DE}" type="presOf" srcId="{6B95EB10-38D7-434B-A014-B11370B750B4}" destId="{BBB126F8-BC0B-48C6-9FEB-118FA5ED19C3}" srcOrd="0" destOrd="0" presId="urn:microsoft.com/office/officeart/2005/8/layout/arrow6"/>
    <dgm:cxn modelId="{84E0F983-BDBA-4DF4-98E5-7C0B3F43738F}" srcId="{7222B565-E0CB-4B4A-AE4F-09E28515197F}" destId="{6B95EB10-38D7-434B-A014-B11370B750B4}" srcOrd="0" destOrd="0" parTransId="{7F7609F7-328D-43FF-AE96-8217C8ACE37A}" sibTransId="{D93FDDE2-CBF9-4B42-BA20-0DFAF82DD82C}"/>
    <dgm:cxn modelId="{A55BA063-35A4-44BC-A16B-2904AAC5A408}" type="presParOf" srcId="{5E99E757-D187-4CC7-94CD-948B85B2B115}" destId="{25FF4A7D-32EE-42B8-A0FC-595D0F715E84}" srcOrd="0" destOrd="0" presId="urn:microsoft.com/office/officeart/2005/8/layout/arrow6"/>
    <dgm:cxn modelId="{3357E547-94EE-4F2C-87A0-21F669EF0D91}" type="presParOf" srcId="{5E99E757-D187-4CC7-94CD-948B85B2B115}" destId="{BBB126F8-BC0B-48C6-9FEB-118FA5ED19C3}" srcOrd="1" destOrd="0" presId="urn:microsoft.com/office/officeart/2005/8/layout/arrow6"/>
    <dgm:cxn modelId="{BB15601B-262F-48AF-9710-9EA5D6979478}" type="presParOf" srcId="{5E99E757-D187-4CC7-94CD-948B85B2B115}" destId="{6A4AA0FF-7DCC-491C-BFC8-2F2C543B2A18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4E83AC0-F9B8-4A35-88D3-928966065ACA}" type="doc">
      <dgm:prSet loTypeId="urn:microsoft.com/office/officeart/2005/8/layout/vProcess5" loCatId="process" qsTypeId="urn:microsoft.com/office/officeart/2005/8/quickstyle/simple3" qsCatId="simple" csTypeId="urn:microsoft.com/office/officeart/2005/8/colors/accent1_5" csCatId="accent1" phldr="1"/>
      <dgm:spPr/>
      <dgm:t>
        <a:bodyPr/>
        <a:lstStyle/>
        <a:p>
          <a:endParaRPr lang="en-GB"/>
        </a:p>
      </dgm:t>
    </dgm:pt>
    <dgm:pt modelId="{E690DC67-9E50-48C3-9353-620FBF52C4E9}">
      <dgm:prSet phldrT="[Text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sz="2400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JC BAMFORD EXCAVATORS LTD</a:t>
          </a:r>
        </a:p>
        <a:p>
          <a:r>
            <a:rPr lang="en-GB" sz="2400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[TS-161-ITAT-2014(DEL)-O]</a:t>
          </a:r>
          <a:endParaRPr lang="en-GB" sz="2400" dirty="0"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a:endParaRPr>
        </a:p>
      </dgm:t>
    </dgm:pt>
    <dgm:pt modelId="{654CED28-1DBD-4108-AF52-C7F6B4BA60EA}" type="parTrans" cxnId="{F8367EF3-29AE-405B-B3F4-359429BD3014}">
      <dgm:prSet/>
      <dgm:spPr/>
      <dgm:t>
        <a:bodyPr/>
        <a:lstStyle/>
        <a:p>
          <a:endParaRPr lang="en-GB"/>
        </a:p>
      </dgm:t>
    </dgm:pt>
    <dgm:pt modelId="{237F02E4-BDFD-4F88-91EB-0405D0FC6E15}" type="sibTrans" cxnId="{F8367EF3-29AE-405B-B3F4-359429BD3014}">
      <dgm:prSet/>
      <dgm:spPr>
        <a:solidFill>
          <a:schemeClr val="tx2">
            <a:lumMod val="50000"/>
            <a:alpha val="50000"/>
          </a:schemeClr>
        </a:solidFill>
      </dgm:spPr>
      <dgm:t>
        <a:bodyPr/>
        <a:lstStyle/>
        <a:p>
          <a:endParaRPr lang="en-GB"/>
        </a:p>
      </dgm:t>
    </dgm:pt>
    <dgm:pt modelId="{CCB11605-C3CA-4D0F-BA5E-ABB627ADD506}">
      <dgm:prSet phldrT="[Text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sz="2400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ELI LILLY &amp; COMPANY (INDIA) (P) LTD</a:t>
          </a:r>
        </a:p>
        <a:p>
          <a:r>
            <a:rPr lang="en-GB" sz="2400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[TS-124-SC-2009-O]</a:t>
          </a:r>
          <a:endParaRPr lang="en-GB" sz="2400" dirty="0"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a:endParaRPr>
        </a:p>
      </dgm:t>
    </dgm:pt>
    <dgm:pt modelId="{1D5EBB0D-42C0-4A00-96DC-09022746E9E2}" type="parTrans" cxnId="{C56E4BE1-C8A0-4084-A7B3-DA830EA41610}">
      <dgm:prSet/>
      <dgm:spPr/>
      <dgm:t>
        <a:bodyPr/>
        <a:lstStyle/>
        <a:p>
          <a:endParaRPr lang="en-GB"/>
        </a:p>
      </dgm:t>
    </dgm:pt>
    <dgm:pt modelId="{E583173C-8A47-4394-8C61-45A48EEE7955}" type="sibTrans" cxnId="{C56E4BE1-C8A0-4084-A7B3-DA830EA41610}">
      <dgm:prSet/>
      <dgm:spPr/>
      <dgm:t>
        <a:bodyPr/>
        <a:lstStyle/>
        <a:p>
          <a:endParaRPr lang="en-GB"/>
        </a:p>
      </dgm:t>
    </dgm:pt>
    <dgm:pt modelId="{639A3535-BDA1-4A14-884D-A2F999601657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sz="2400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MORGAN STANLEY &amp; CO INC</a:t>
          </a:r>
        </a:p>
        <a:p>
          <a:r>
            <a:rPr lang="en-GB" sz="2400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[TS-5020-SC-2007-O]</a:t>
          </a:r>
          <a:endParaRPr lang="en-GB" sz="2400" dirty="0"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a:endParaRPr>
        </a:p>
      </dgm:t>
    </dgm:pt>
    <dgm:pt modelId="{748619C0-DDAD-4A9C-BBC3-980B526933CF}" type="parTrans" cxnId="{27FBCB0B-B9C4-4A0E-BC86-C292C0512929}">
      <dgm:prSet/>
      <dgm:spPr/>
      <dgm:t>
        <a:bodyPr/>
        <a:lstStyle/>
        <a:p>
          <a:endParaRPr lang="en-GB"/>
        </a:p>
      </dgm:t>
    </dgm:pt>
    <dgm:pt modelId="{DCD9DFA4-84F5-4DF1-8F54-F3B2F0DD75F4}" type="sibTrans" cxnId="{27FBCB0B-B9C4-4A0E-BC86-C292C0512929}">
      <dgm:prSet/>
      <dgm:spPr>
        <a:solidFill>
          <a:schemeClr val="tx2">
            <a:lumMod val="50000"/>
            <a:alpha val="76667"/>
          </a:schemeClr>
        </a:solidFill>
      </dgm:spPr>
      <dgm:t>
        <a:bodyPr/>
        <a:lstStyle/>
        <a:p>
          <a:endParaRPr lang="en-GB"/>
        </a:p>
      </dgm:t>
    </dgm:pt>
    <dgm:pt modelId="{08FC46BA-7C33-45B4-9E60-D7C948F56345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sz="2400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CENTRICA INDIA OFFSHORE PVT.LTD</a:t>
          </a:r>
        </a:p>
        <a:p>
          <a:r>
            <a:rPr lang="en-GB" sz="2400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[TS-237-HC-2014(DEL)-O]</a:t>
          </a:r>
          <a:endParaRPr lang="en-GB" sz="2400" dirty="0"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a:endParaRPr>
        </a:p>
      </dgm:t>
    </dgm:pt>
    <dgm:pt modelId="{2E2EC857-37A9-4FD0-8CD3-58610B7158CF}" type="parTrans" cxnId="{50D3D46B-09CD-4F17-925F-2632D9E36018}">
      <dgm:prSet/>
      <dgm:spPr/>
      <dgm:t>
        <a:bodyPr/>
        <a:lstStyle/>
        <a:p>
          <a:endParaRPr lang="en-GB"/>
        </a:p>
      </dgm:t>
    </dgm:pt>
    <dgm:pt modelId="{AA5823EA-3D2B-4329-9368-372D2DC819B9}" type="sibTrans" cxnId="{50D3D46B-09CD-4F17-925F-2632D9E36018}">
      <dgm:prSet/>
      <dgm:spPr>
        <a:solidFill>
          <a:schemeClr val="tx2">
            <a:lumMod val="50000"/>
            <a:alpha val="63333"/>
          </a:schemeClr>
        </a:solidFill>
      </dgm:spPr>
      <dgm:t>
        <a:bodyPr/>
        <a:lstStyle/>
        <a:p>
          <a:endParaRPr lang="en-GB"/>
        </a:p>
      </dgm:t>
    </dgm:pt>
    <dgm:pt modelId="{AFAE54AC-D862-4C52-9FC3-6CC8B0C2E3EE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sz="2400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TEKMARK GLOBAL SOLUTIONS LLC</a:t>
          </a:r>
        </a:p>
        <a:p>
          <a:r>
            <a:rPr lang="en-GB" sz="2400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[TS-5164-ITAT-2010(Mumbai)-O]</a:t>
          </a:r>
        </a:p>
      </dgm:t>
    </dgm:pt>
    <dgm:pt modelId="{CF4D0A26-D7C3-489E-959E-A46207E9667F}" type="sibTrans" cxnId="{EBC858A3-8BA5-47BA-9F1D-CC7EBC180666}">
      <dgm:prSet/>
      <dgm:spPr>
        <a:solidFill>
          <a:schemeClr val="tx2">
            <a:lumMod val="50000"/>
            <a:alpha val="90000"/>
          </a:schemeClr>
        </a:solidFill>
      </dgm:spPr>
      <dgm:t>
        <a:bodyPr/>
        <a:lstStyle/>
        <a:p>
          <a:endParaRPr lang="en-GB"/>
        </a:p>
      </dgm:t>
    </dgm:pt>
    <dgm:pt modelId="{BAF982DC-A0A3-498E-82DE-7BF7200C4C7F}" type="parTrans" cxnId="{EBC858A3-8BA5-47BA-9F1D-CC7EBC180666}">
      <dgm:prSet/>
      <dgm:spPr/>
      <dgm:t>
        <a:bodyPr/>
        <a:lstStyle/>
        <a:p>
          <a:endParaRPr lang="en-GB"/>
        </a:p>
      </dgm:t>
    </dgm:pt>
    <dgm:pt modelId="{0D05367F-254C-4A86-8E05-589123C2E6C9}" type="pres">
      <dgm:prSet presAssocID="{B4E83AC0-F9B8-4A35-88D3-928966065ACA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9EC52108-135E-414E-8ECC-C3EE8451909E}" type="pres">
      <dgm:prSet presAssocID="{B4E83AC0-F9B8-4A35-88D3-928966065ACA}" presName="dummyMaxCanvas" presStyleCnt="0">
        <dgm:presLayoutVars/>
      </dgm:prSet>
      <dgm:spPr/>
      <dgm:t>
        <a:bodyPr/>
        <a:lstStyle/>
        <a:p>
          <a:endParaRPr lang="en-GB"/>
        </a:p>
      </dgm:t>
    </dgm:pt>
    <dgm:pt modelId="{2ADB15D5-0098-4BF5-A790-6F923A9FB868}" type="pres">
      <dgm:prSet presAssocID="{B4E83AC0-F9B8-4A35-88D3-928966065ACA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0BA1915-8335-4384-99BA-DBBC457ADE54}" type="pres">
      <dgm:prSet presAssocID="{B4E83AC0-F9B8-4A35-88D3-928966065ACA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8C523EC-88B6-423A-99C8-D9001D7CC332}" type="pres">
      <dgm:prSet presAssocID="{B4E83AC0-F9B8-4A35-88D3-928966065ACA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BCFCCF3-148A-4A42-A0B0-C9DCECF8E8F3}" type="pres">
      <dgm:prSet presAssocID="{B4E83AC0-F9B8-4A35-88D3-928966065ACA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88DF009-F7EE-4B75-B845-A93175DD3E06}" type="pres">
      <dgm:prSet presAssocID="{B4E83AC0-F9B8-4A35-88D3-928966065ACA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C315A01-0875-421C-B089-F30B80B8744B}" type="pres">
      <dgm:prSet presAssocID="{B4E83AC0-F9B8-4A35-88D3-928966065ACA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819C35E-FE2A-427C-A15A-F7FBE7E55FBB}" type="pres">
      <dgm:prSet presAssocID="{B4E83AC0-F9B8-4A35-88D3-928966065ACA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880ACE1-DF10-464A-BB6A-8D5778419E06}" type="pres">
      <dgm:prSet presAssocID="{B4E83AC0-F9B8-4A35-88D3-928966065ACA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C6829AB-3874-4750-83E3-F5F77827F0C5}" type="pres">
      <dgm:prSet presAssocID="{B4E83AC0-F9B8-4A35-88D3-928966065ACA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5F31154-3457-4CFC-A1B7-0196D462A60F}" type="pres">
      <dgm:prSet presAssocID="{B4E83AC0-F9B8-4A35-88D3-928966065ACA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D86BD60-234C-4811-9903-FACA9EE8FA65}" type="pres">
      <dgm:prSet presAssocID="{B4E83AC0-F9B8-4A35-88D3-928966065ACA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7E022C1-7703-4CDF-933E-6CC2A2F6A1E0}" type="pres">
      <dgm:prSet presAssocID="{B4E83AC0-F9B8-4A35-88D3-928966065ACA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BA15D6F-2152-4765-A486-67002B422AF3}" type="pres">
      <dgm:prSet presAssocID="{B4E83AC0-F9B8-4A35-88D3-928966065ACA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89C82C1-1C94-4992-A504-20C305296B26}" type="pres">
      <dgm:prSet presAssocID="{B4E83AC0-F9B8-4A35-88D3-928966065ACA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E4951F0-8AC0-4A62-8321-8EFDAFE1D5A3}" type="presOf" srcId="{DCD9DFA4-84F5-4DF1-8F54-F3B2F0DD75F4}" destId="{0819C35E-FE2A-427C-A15A-F7FBE7E55FBB}" srcOrd="0" destOrd="0" presId="urn:microsoft.com/office/officeart/2005/8/layout/vProcess5"/>
    <dgm:cxn modelId="{50D3D46B-09CD-4F17-925F-2632D9E36018}" srcId="{B4E83AC0-F9B8-4A35-88D3-928966065ACA}" destId="{08FC46BA-7C33-45B4-9E60-D7C948F56345}" srcOrd="2" destOrd="0" parTransId="{2E2EC857-37A9-4FD0-8CD3-58610B7158CF}" sibTransId="{AA5823EA-3D2B-4329-9368-372D2DC819B9}"/>
    <dgm:cxn modelId="{BAC7ADFC-9F4E-46F8-80FA-8D16C9E65CD7}" type="presOf" srcId="{CCB11605-C3CA-4D0F-BA5E-ABB627ADD506}" destId="{C89C82C1-1C94-4992-A504-20C305296B26}" srcOrd="1" destOrd="0" presId="urn:microsoft.com/office/officeart/2005/8/layout/vProcess5"/>
    <dgm:cxn modelId="{3CF88748-FDEE-4459-AAAD-11B310E05AC1}" type="presOf" srcId="{B4E83AC0-F9B8-4A35-88D3-928966065ACA}" destId="{0D05367F-254C-4A86-8E05-589123C2E6C9}" srcOrd="0" destOrd="0" presId="urn:microsoft.com/office/officeart/2005/8/layout/vProcess5"/>
    <dgm:cxn modelId="{297EFCB3-E3A4-499A-BBCA-9DE36607C558}" type="presOf" srcId="{E690DC67-9E50-48C3-9353-620FBF52C4E9}" destId="{DBCFCCF3-148A-4A42-A0B0-C9DCECF8E8F3}" srcOrd="0" destOrd="0" presId="urn:microsoft.com/office/officeart/2005/8/layout/vProcess5"/>
    <dgm:cxn modelId="{1A6DF776-EEAF-408C-8DE1-F99F98FED2F4}" type="presOf" srcId="{E690DC67-9E50-48C3-9353-620FBF52C4E9}" destId="{2BA15D6F-2152-4765-A486-67002B422AF3}" srcOrd="1" destOrd="0" presId="urn:microsoft.com/office/officeart/2005/8/layout/vProcess5"/>
    <dgm:cxn modelId="{C3CDB27C-D69D-4CFA-8927-0789ACF5EE06}" type="presOf" srcId="{237F02E4-BDFD-4F88-91EB-0405D0FC6E15}" destId="{4C6829AB-3874-4750-83E3-F5F77827F0C5}" srcOrd="0" destOrd="0" presId="urn:microsoft.com/office/officeart/2005/8/layout/vProcess5"/>
    <dgm:cxn modelId="{3EB4C89C-E32A-4783-84B1-0EB2A3C9B3A2}" type="presOf" srcId="{CF4D0A26-D7C3-489E-959E-A46207E9667F}" destId="{EC315A01-0875-421C-B089-F30B80B8744B}" srcOrd="0" destOrd="0" presId="urn:microsoft.com/office/officeart/2005/8/layout/vProcess5"/>
    <dgm:cxn modelId="{C5858BE9-86CE-4326-98E0-F9757BB51EC4}" type="presOf" srcId="{AA5823EA-3D2B-4329-9368-372D2DC819B9}" destId="{E880ACE1-DF10-464A-BB6A-8D5778419E06}" srcOrd="0" destOrd="0" presId="urn:microsoft.com/office/officeart/2005/8/layout/vProcess5"/>
    <dgm:cxn modelId="{EBC858A3-8BA5-47BA-9F1D-CC7EBC180666}" srcId="{B4E83AC0-F9B8-4A35-88D3-928966065ACA}" destId="{AFAE54AC-D862-4C52-9FC3-6CC8B0C2E3EE}" srcOrd="0" destOrd="0" parTransId="{BAF982DC-A0A3-498E-82DE-7BF7200C4C7F}" sibTransId="{CF4D0A26-D7C3-489E-959E-A46207E9667F}"/>
    <dgm:cxn modelId="{CF4308F7-D74E-4E53-BDDF-C31850AE6C0F}" type="presOf" srcId="{CCB11605-C3CA-4D0F-BA5E-ABB627ADD506}" destId="{188DF009-F7EE-4B75-B845-A93175DD3E06}" srcOrd="0" destOrd="0" presId="urn:microsoft.com/office/officeart/2005/8/layout/vProcess5"/>
    <dgm:cxn modelId="{E91D1D32-3294-4C1A-B93E-EDD0C1050808}" type="presOf" srcId="{08FC46BA-7C33-45B4-9E60-D7C948F56345}" destId="{98C523EC-88B6-423A-99C8-D9001D7CC332}" srcOrd="0" destOrd="0" presId="urn:microsoft.com/office/officeart/2005/8/layout/vProcess5"/>
    <dgm:cxn modelId="{F8367EF3-29AE-405B-B3F4-359429BD3014}" srcId="{B4E83AC0-F9B8-4A35-88D3-928966065ACA}" destId="{E690DC67-9E50-48C3-9353-620FBF52C4E9}" srcOrd="3" destOrd="0" parTransId="{654CED28-1DBD-4108-AF52-C7F6B4BA60EA}" sibTransId="{237F02E4-BDFD-4F88-91EB-0405D0FC6E15}"/>
    <dgm:cxn modelId="{D3A8D398-7020-43B7-8CD7-D2A504A034B0}" type="presOf" srcId="{639A3535-BDA1-4A14-884D-A2F999601657}" destId="{70BA1915-8335-4384-99BA-DBBC457ADE54}" srcOrd="0" destOrd="0" presId="urn:microsoft.com/office/officeart/2005/8/layout/vProcess5"/>
    <dgm:cxn modelId="{4F3B70A7-2C59-495A-9FB0-14780D5D1A88}" type="presOf" srcId="{AFAE54AC-D862-4C52-9FC3-6CC8B0C2E3EE}" destId="{85F31154-3457-4CFC-A1B7-0196D462A60F}" srcOrd="1" destOrd="0" presId="urn:microsoft.com/office/officeart/2005/8/layout/vProcess5"/>
    <dgm:cxn modelId="{A56754DA-A216-430C-8FE9-748B0C8531C0}" type="presOf" srcId="{AFAE54AC-D862-4C52-9FC3-6CC8B0C2E3EE}" destId="{2ADB15D5-0098-4BF5-A790-6F923A9FB868}" srcOrd="0" destOrd="0" presId="urn:microsoft.com/office/officeart/2005/8/layout/vProcess5"/>
    <dgm:cxn modelId="{C6FBE760-6E00-4CA3-8013-97B247D90C3B}" type="presOf" srcId="{08FC46BA-7C33-45B4-9E60-D7C948F56345}" destId="{47E022C1-7703-4CDF-933E-6CC2A2F6A1E0}" srcOrd="1" destOrd="0" presId="urn:microsoft.com/office/officeart/2005/8/layout/vProcess5"/>
    <dgm:cxn modelId="{50DA27F5-F614-4C0A-A8D7-93F76E04DA68}" type="presOf" srcId="{639A3535-BDA1-4A14-884D-A2F999601657}" destId="{3D86BD60-234C-4811-9903-FACA9EE8FA65}" srcOrd="1" destOrd="0" presId="urn:microsoft.com/office/officeart/2005/8/layout/vProcess5"/>
    <dgm:cxn modelId="{27FBCB0B-B9C4-4A0E-BC86-C292C0512929}" srcId="{B4E83AC0-F9B8-4A35-88D3-928966065ACA}" destId="{639A3535-BDA1-4A14-884D-A2F999601657}" srcOrd="1" destOrd="0" parTransId="{748619C0-DDAD-4A9C-BBC3-980B526933CF}" sibTransId="{DCD9DFA4-84F5-4DF1-8F54-F3B2F0DD75F4}"/>
    <dgm:cxn modelId="{C56E4BE1-C8A0-4084-A7B3-DA830EA41610}" srcId="{B4E83AC0-F9B8-4A35-88D3-928966065ACA}" destId="{CCB11605-C3CA-4D0F-BA5E-ABB627ADD506}" srcOrd="4" destOrd="0" parTransId="{1D5EBB0D-42C0-4A00-96DC-09022746E9E2}" sibTransId="{E583173C-8A47-4394-8C61-45A48EEE7955}"/>
    <dgm:cxn modelId="{6FC409B5-B46F-4D8A-BC3E-4B6F7306E479}" type="presParOf" srcId="{0D05367F-254C-4A86-8E05-589123C2E6C9}" destId="{9EC52108-135E-414E-8ECC-C3EE8451909E}" srcOrd="0" destOrd="0" presId="urn:microsoft.com/office/officeart/2005/8/layout/vProcess5"/>
    <dgm:cxn modelId="{25554FF5-9C9A-4BC6-889D-38CE7D90112C}" type="presParOf" srcId="{0D05367F-254C-4A86-8E05-589123C2E6C9}" destId="{2ADB15D5-0098-4BF5-A790-6F923A9FB868}" srcOrd="1" destOrd="0" presId="urn:microsoft.com/office/officeart/2005/8/layout/vProcess5"/>
    <dgm:cxn modelId="{37CD92F7-5F9C-47C6-A6E1-683AC3858C25}" type="presParOf" srcId="{0D05367F-254C-4A86-8E05-589123C2E6C9}" destId="{70BA1915-8335-4384-99BA-DBBC457ADE54}" srcOrd="2" destOrd="0" presId="urn:microsoft.com/office/officeart/2005/8/layout/vProcess5"/>
    <dgm:cxn modelId="{BFB607DF-C389-4C45-A89C-D57D1FC8DA59}" type="presParOf" srcId="{0D05367F-254C-4A86-8E05-589123C2E6C9}" destId="{98C523EC-88B6-423A-99C8-D9001D7CC332}" srcOrd="3" destOrd="0" presId="urn:microsoft.com/office/officeart/2005/8/layout/vProcess5"/>
    <dgm:cxn modelId="{CB0289C1-2399-4987-B711-B2031F53E5DF}" type="presParOf" srcId="{0D05367F-254C-4A86-8E05-589123C2E6C9}" destId="{DBCFCCF3-148A-4A42-A0B0-C9DCECF8E8F3}" srcOrd="4" destOrd="0" presId="urn:microsoft.com/office/officeart/2005/8/layout/vProcess5"/>
    <dgm:cxn modelId="{633E6F47-6FDC-43A3-B267-012CA5AB7A59}" type="presParOf" srcId="{0D05367F-254C-4A86-8E05-589123C2E6C9}" destId="{188DF009-F7EE-4B75-B845-A93175DD3E06}" srcOrd="5" destOrd="0" presId="urn:microsoft.com/office/officeart/2005/8/layout/vProcess5"/>
    <dgm:cxn modelId="{85C71696-75FA-444D-A81A-2777D3E57878}" type="presParOf" srcId="{0D05367F-254C-4A86-8E05-589123C2E6C9}" destId="{EC315A01-0875-421C-B089-F30B80B8744B}" srcOrd="6" destOrd="0" presId="urn:microsoft.com/office/officeart/2005/8/layout/vProcess5"/>
    <dgm:cxn modelId="{724E7884-DB15-4EA1-B135-29CC3696733B}" type="presParOf" srcId="{0D05367F-254C-4A86-8E05-589123C2E6C9}" destId="{0819C35E-FE2A-427C-A15A-F7FBE7E55FBB}" srcOrd="7" destOrd="0" presId="urn:microsoft.com/office/officeart/2005/8/layout/vProcess5"/>
    <dgm:cxn modelId="{4777033D-92C4-4FF7-B665-3303ADE4450C}" type="presParOf" srcId="{0D05367F-254C-4A86-8E05-589123C2E6C9}" destId="{E880ACE1-DF10-464A-BB6A-8D5778419E06}" srcOrd="8" destOrd="0" presId="urn:microsoft.com/office/officeart/2005/8/layout/vProcess5"/>
    <dgm:cxn modelId="{32AC35A3-5C4F-491D-A02D-7D34F97386A8}" type="presParOf" srcId="{0D05367F-254C-4A86-8E05-589123C2E6C9}" destId="{4C6829AB-3874-4750-83E3-F5F77827F0C5}" srcOrd="9" destOrd="0" presId="urn:microsoft.com/office/officeart/2005/8/layout/vProcess5"/>
    <dgm:cxn modelId="{8F97B375-C2FE-4BF9-A3F7-D980BC3E7D98}" type="presParOf" srcId="{0D05367F-254C-4A86-8E05-589123C2E6C9}" destId="{85F31154-3457-4CFC-A1B7-0196D462A60F}" srcOrd="10" destOrd="0" presId="urn:microsoft.com/office/officeart/2005/8/layout/vProcess5"/>
    <dgm:cxn modelId="{A025AD49-9595-4507-ACCC-2B8F5A1EDEC8}" type="presParOf" srcId="{0D05367F-254C-4A86-8E05-589123C2E6C9}" destId="{3D86BD60-234C-4811-9903-FACA9EE8FA65}" srcOrd="11" destOrd="0" presId="urn:microsoft.com/office/officeart/2005/8/layout/vProcess5"/>
    <dgm:cxn modelId="{7B8F9CC3-22B0-4B9D-8898-EDCD766724DA}" type="presParOf" srcId="{0D05367F-254C-4A86-8E05-589123C2E6C9}" destId="{47E022C1-7703-4CDF-933E-6CC2A2F6A1E0}" srcOrd="12" destOrd="0" presId="urn:microsoft.com/office/officeart/2005/8/layout/vProcess5"/>
    <dgm:cxn modelId="{DCCE9C82-2A43-4B6A-B272-FA75E5EAC6A0}" type="presParOf" srcId="{0D05367F-254C-4A86-8E05-589123C2E6C9}" destId="{2BA15D6F-2152-4765-A486-67002B422AF3}" srcOrd="13" destOrd="0" presId="urn:microsoft.com/office/officeart/2005/8/layout/vProcess5"/>
    <dgm:cxn modelId="{CE013ED8-1D5B-45D3-9EB5-60AFEEBF53C4}" type="presParOf" srcId="{0D05367F-254C-4A86-8E05-589123C2E6C9}" destId="{C89C82C1-1C94-4992-A504-20C305296B26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86445B-A735-4E26-B713-34BD4F8A3D92}">
      <dsp:nvSpPr>
        <dsp:cNvPr id="0" name=""/>
        <dsp:cNvSpPr/>
      </dsp:nvSpPr>
      <dsp:spPr>
        <a:xfrm rot="5400000">
          <a:off x="-188609" y="189602"/>
          <a:ext cx="1257394" cy="880176"/>
        </a:xfrm>
        <a:prstGeom prst="chevron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900" b="1" kern="1200" dirty="0" smtClean="0">
              <a:solidFill>
                <a:schemeClr val="tx1"/>
              </a:solidFill>
              <a:latin typeface="Calibri" pitchFamily="34" charset="0"/>
            </a:rPr>
            <a:t>Latin</a:t>
          </a:r>
          <a:endParaRPr lang="en-GB" sz="1900" b="1" kern="1200" dirty="0">
            <a:solidFill>
              <a:schemeClr val="tx1"/>
            </a:solidFill>
            <a:latin typeface="Calibri" pitchFamily="34" charset="0"/>
          </a:endParaRPr>
        </a:p>
      </dsp:txBody>
      <dsp:txXfrm rot="-5400000">
        <a:off x="0" y="441081"/>
        <a:ext cx="880176" cy="377218"/>
      </dsp:txXfrm>
    </dsp:sp>
    <dsp:sp modelId="{C2DC19A8-12F2-4C4E-9D2B-DA4D72D5C138}">
      <dsp:nvSpPr>
        <dsp:cNvPr id="0" name=""/>
        <dsp:cNvSpPr/>
      </dsp:nvSpPr>
      <dsp:spPr>
        <a:xfrm rot="5400000">
          <a:off x="3269934" y="-2369444"/>
          <a:ext cx="817306" cy="559682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300" kern="1200" dirty="0" smtClean="0">
              <a:latin typeface="Calibri" pitchFamily="34" charset="0"/>
            </a:rPr>
            <a:t>Ex-Patria</a:t>
          </a:r>
          <a:endParaRPr lang="en-GB" sz="2300" kern="1200" dirty="0">
            <a:latin typeface="Calibri" pitchFamily="34" charset="0"/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300" kern="1200" dirty="0" smtClean="0">
              <a:latin typeface="Calibri" pitchFamily="34" charset="0"/>
            </a:rPr>
            <a:t>Out of country</a:t>
          </a:r>
          <a:endParaRPr lang="en-GB" sz="2300" kern="1200" dirty="0">
            <a:latin typeface="Calibri" pitchFamily="34" charset="0"/>
          </a:endParaRPr>
        </a:p>
      </dsp:txBody>
      <dsp:txXfrm rot="-5400000">
        <a:off x="880176" y="60212"/>
        <a:ext cx="5556925" cy="737510"/>
      </dsp:txXfrm>
    </dsp:sp>
    <dsp:sp modelId="{51F18D3F-A738-4061-BB91-31950015ED8C}">
      <dsp:nvSpPr>
        <dsp:cNvPr id="0" name=""/>
        <dsp:cNvSpPr/>
      </dsp:nvSpPr>
      <dsp:spPr>
        <a:xfrm rot="5400000">
          <a:off x="-188609" y="1247424"/>
          <a:ext cx="1257394" cy="880176"/>
        </a:xfrm>
        <a:prstGeom prst="chevron">
          <a:avLst/>
        </a:prstGeom>
        <a:solidFill>
          <a:schemeClr val="accent1">
            <a:alpha val="90000"/>
            <a:hueOff val="0"/>
            <a:satOff val="0"/>
            <a:lumOff val="0"/>
            <a:alphaOff val="-2000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900" b="1" kern="1200" dirty="0" smtClean="0">
              <a:solidFill>
                <a:schemeClr val="tx1"/>
              </a:solidFill>
              <a:latin typeface="Calibri" pitchFamily="34" charset="0"/>
            </a:rPr>
            <a:t>Oxford</a:t>
          </a:r>
          <a:endParaRPr lang="en-GB" sz="1900" b="1" kern="1200" dirty="0">
            <a:solidFill>
              <a:schemeClr val="tx1"/>
            </a:solidFill>
            <a:latin typeface="Calibri" pitchFamily="34" charset="0"/>
          </a:endParaRPr>
        </a:p>
      </dsp:txBody>
      <dsp:txXfrm rot="-5400000">
        <a:off x="0" y="1498903"/>
        <a:ext cx="880176" cy="377218"/>
      </dsp:txXfrm>
    </dsp:sp>
    <dsp:sp modelId="{A0553F7A-5149-40EA-8F35-0069646C2AA8}">
      <dsp:nvSpPr>
        <dsp:cNvPr id="0" name=""/>
        <dsp:cNvSpPr/>
      </dsp:nvSpPr>
      <dsp:spPr>
        <a:xfrm rot="5400000">
          <a:off x="3269934" y="-1330943"/>
          <a:ext cx="817306" cy="559682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300" kern="1200" dirty="0" smtClean="0">
              <a:latin typeface="Calibri" pitchFamily="34" charset="0"/>
            </a:rPr>
            <a:t>Person living abroad</a:t>
          </a:r>
          <a:endParaRPr lang="en-GB" sz="2300" kern="1200" dirty="0">
            <a:latin typeface="Calibri" pitchFamily="34" charset="0"/>
          </a:endParaRPr>
        </a:p>
      </dsp:txBody>
      <dsp:txXfrm rot="-5400000">
        <a:off x="880176" y="1098713"/>
        <a:ext cx="5556925" cy="737510"/>
      </dsp:txXfrm>
    </dsp:sp>
    <dsp:sp modelId="{5DAD79B8-55BB-4ECA-A95B-2CC8F77C6DFF}">
      <dsp:nvSpPr>
        <dsp:cNvPr id="0" name=""/>
        <dsp:cNvSpPr/>
      </dsp:nvSpPr>
      <dsp:spPr>
        <a:xfrm rot="5400000">
          <a:off x="-188609" y="2305246"/>
          <a:ext cx="1257394" cy="880176"/>
        </a:xfrm>
        <a:prstGeom prst="chevron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900" b="1" kern="1200" dirty="0" smtClean="0">
              <a:solidFill>
                <a:schemeClr val="tx1"/>
              </a:solidFill>
              <a:latin typeface="Calibri" pitchFamily="34" charset="0"/>
            </a:rPr>
            <a:t>Webster</a:t>
          </a:r>
          <a:endParaRPr lang="en-GB" sz="1900" b="1" kern="1200" dirty="0">
            <a:solidFill>
              <a:schemeClr val="tx1"/>
            </a:solidFill>
            <a:latin typeface="Calibri" pitchFamily="34" charset="0"/>
          </a:endParaRPr>
        </a:p>
      </dsp:txBody>
      <dsp:txXfrm rot="-5400000">
        <a:off x="0" y="2556725"/>
        <a:ext cx="880176" cy="377218"/>
      </dsp:txXfrm>
    </dsp:sp>
    <dsp:sp modelId="{B9D7F2F6-9510-48D1-9E27-7FFF5844BD88}">
      <dsp:nvSpPr>
        <dsp:cNvPr id="0" name=""/>
        <dsp:cNvSpPr/>
      </dsp:nvSpPr>
      <dsp:spPr>
        <a:xfrm rot="5400000">
          <a:off x="3269934" y="-273121"/>
          <a:ext cx="817306" cy="559682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300" kern="1200" dirty="0" smtClean="0">
              <a:latin typeface="Calibri" pitchFamily="34" charset="0"/>
            </a:rPr>
            <a:t>Person residing in a foreign country</a:t>
          </a:r>
          <a:endParaRPr lang="en-GB" sz="2300" kern="1200" dirty="0">
            <a:latin typeface="Calibri" pitchFamily="34" charset="0"/>
          </a:endParaRPr>
        </a:p>
      </dsp:txBody>
      <dsp:txXfrm rot="-5400000">
        <a:off x="880176" y="2156535"/>
        <a:ext cx="5556925" cy="7375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FF4A7D-32EE-42B8-A0FC-595D0F715E84}">
      <dsp:nvSpPr>
        <dsp:cNvPr id="0" name=""/>
        <dsp:cNvSpPr/>
      </dsp:nvSpPr>
      <dsp:spPr>
        <a:xfrm>
          <a:off x="0" y="525620"/>
          <a:ext cx="8686800" cy="3474720"/>
        </a:xfrm>
        <a:prstGeom prst="leftRightRibb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1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BB126F8-BC0B-48C6-9FEB-118FA5ED19C3}">
      <dsp:nvSpPr>
        <dsp:cNvPr id="0" name=""/>
        <dsp:cNvSpPr/>
      </dsp:nvSpPr>
      <dsp:spPr>
        <a:xfrm>
          <a:off x="1042416" y="1133696"/>
          <a:ext cx="2866644" cy="1702612"/>
        </a:xfrm>
        <a:prstGeom prst="rect">
          <a:avLst/>
        </a:prstGeom>
        <a:noFill/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149352" rIns="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4200" b="1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Secondment</a:t>
          </a:r>
          <a:endParaRPr lang="en-GB" sz="4200" b="1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1042416" y="1133696"/>
        <a:ext cx="2866644" cy="1702612"/>
      </dsp:txXfrm>
    </dsp:sp>
    <dsp:sp modelId="{6A4AA0FF-7DCC-491C-BFC8-2F2C543B2A18}">
      <dsp:nvSpPr>
        <dsp:cNvPr id="0" name=""/>
        <dsp:cNvSpPr/>
      </dsp:nvSpPr>
      <dsp:spPr>
        <a:xfrm>
          <a:off x="4343400" y="1689652"/>
          <a:ext cx="3387852" cy="1702612"/>
        </a:xfrm>
        <a:prstGeom prst="rect">
          <a:avLst/>
        </a:prstGeom>
        <a:noFill/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149352" rIns="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4200" b="1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Deputation</a:t>
          </a:r>
        </a:p>
      </dsp:txBody>
      <dsp:txXfrm>
        <a:off x="4343400" y="1689652"/>
        <a:ext cx="3387852" cy="17026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DB15D5-0098-4BF5-A790-6F923A9FB868}">
      <dsp:nvSpPr>
        <dsp:cNvPr id="0" name=""/>
        <dsp:cNvSpPr/>
      </dsp:nvSpPr>
      <dsp:spPr>
        <a:xfrm>
          <a:off x="0" y="0"/>
          <a:ext cx="6688836" cy="81467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dk1">
                <a:tint val="30000"/>
                <a:satMod val="250000"/>
              </a:schemeClr>
            </a:gs>
            <a:gs pos="72000">
              <a:schemeClr val="dk1">
                <a:tint val="75000"/>
                <a:satMod val="210000"/>
              </a:schemeClr>
            </a:gs>
            <a:gs pos="100000">
              <a:schemeClr val="dk1">
                <a:tint val="85000"/>
                <a:satMod val="210000"/>
              </a:schemeClr>
            </a:gs>
          </a:gsLst>
          <a:lin ang="5400000" scaled="1"/>
        </a:gradFill>
        <a:ln w="10000" cap="flat" cmpd="sng" algn="ctr">
          <a:solidFill>
            <a:schemeClr val="dk1"/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TEKMARK GLOBAL SOLUTIONS LLC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[TS-5164-ITAT-2010(Mumbai)-O]</a:t>
          </a:r>
        </a:p>
      </dsp:txBody>
      <dsp:txXfrm>
        <a:off x="23861" y="23861"/>
        <a:ext cx="5714423" cy="766951"/>
      </dsp:txXfrm>
    </dsp:sp>
    <dsp:sp modelId="{70BA1915-8335-4384-99BA-DBBC457ADE54}">
      <dsp:nvSpPr>
        <dsp:cNvPr id="0" name=""/>
        <dsp:cNvSpPr/>
      </dsp:nvSpPr>
      <dsp:spPr>
        <a:xfrm>
          <a:off x="499491" y="927822"/>
          <a:ext cx="6688836" cy="81467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dk1">
                <a:tint val="30000"/>
                <a:satMod val="250000"/>
              </a:schemeClr>
            </a:gs>
            <a:gs pos="72000">
              <a:schemeClr val="dk1">
                <a:tint val="75000"/>
                <a:satMod val="210000"/>
              </a:schemeClr>
            </a:gs>
            <a:gs pos="100000">
              <a:schemeClr val="dk1">
                <a:tint val="85000"/>
                <a:satMod val="210000"/>
              </a:schemeClr>
            </a:gs>
          </a:gsLst>
          <a:lin ang="5400000" scaled="1"/>
        </a:gradFill>
        <a:ln w="10000" cap="flat" cmpd="sng" algn="ctr">
          <a:solidFill>
            <a:schemeClr val="dk1"/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MORGAN STANLEY &amp; CO INC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[TS-5020-SC-2007-O]</a:t>
          </a:r>
          <a:endParaRPr lang="en-GB" sz="2400" kern="1200" dirty="0"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a:endParaRPr>
        </a:p>
      </dsp:txBody>
      <dsp:txXfrm>
        <a:off x="523352" y="951683"/>
        <a:ext cx="5612085" cy="766951"/>
      </dsp:txXfrm>
    </dsp:sp>
    <dsp:sp modelId="{98C523EC-88B6-423A-99C8-D9001D7CC332}">
      <dsp:nvSpPr>
        <dsp:cNvPr id="0" name=""/>
        <dsp:cNvSpPr/>
      </dsp:nvSpPr>
      <dsp:spPr>
        <a:xfrm>
          <a:off x="998982" y="1855644"/>
          <a:ext cx="6688836" cy="81467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dk1">
                <a:tint val="30000"/>
                <a:satMod val="250000"/>
              </a:schemeClr>
            </a:gs>
            <a:gs pos="72000">
              <a:schemeClr val="dk1">
                <a:tint val="75000"/>
                <a:satMod val="210000"/>
              </a:schemeClr>
            </a:gs>
            <a:gs pos="100000">
              <a:schemeClr val="dk1">
                <a:tint val="85000"/>
                <a:satMod val="210000"/>
              </a:schemeClr>
            </a:gs>
          </a:gsLst>
          <a:lin ang="5400000" scaled="1"/>
        </a:gradFill>
        <a:ln w="10000" cap="flat" cmpd="sng" algn="ctr">
          <a:solidFill>
            <a:schemeClr val="dk1"/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CENTRICA INDIA OFFSHORE PVT.LTD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[TS-237-HC-2014(DEL)-O]</a:t>
          </a:r>
          <a:endParaRPr lang="en-GB" sz="2400" kern="1200" dirty="0"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a:endParaRPr>
        </a:p>
      </dsp:txBody>
      <dsp:txXfrm>
        <a:off x="1022843" y="1879505"/>
        <a:ext cx="5612085" cy="766951"/>
      </dsp:txXfrm>
    </dsp:sp>
    <dsp:sp modelId="{DBCFCCF3-148A-4A42-A0B0-C9DCECF8E8F3}">
      <dsp:nvSpPr>
        <dsp:cNvPr id="0" name=""/>
        <dsp:cNvSpPr/>
      </dsp:nvSpPr>
      <dsp:spPr>
        <a:xfrm>
          <a:off x="1498473" y="2783466"/>
          <a:ext cx="6688836" cy="81467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dk1">
                <a:tint val="30000"/>
                <a:satMod val="250000"/>
              </a:schemeClr>
            </a:gs>
            <a:gs pos="72000">
              <a:schemeClr val="dk1">
                <a:tint val="75000"/>
                <a:satMod val="210000"/>
              </a:schemeClr>
            </a:gs>
            <a:gs pos="100000">
              <a:schemeClr val="dk1">
                <a:tint val="85000"/>
                <a:satMod val="210000"/>
              </a:schemeClr>
            </a:gs>
          </a:gsLst>
          <a:lin ang="5400000" scaled="1"/>
        </a:gradFill>
        <a:ln w="10000" cap="flat" cmpd="sng" algn="ctr">
          <a:solidFill>
            <a:schemeClr val="dk1"/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JC BAMFORD EXCAVATORS LTD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[TS-161-ITAT-2014(DEL)-O]</a:t>
          </a:r>
          <a:endParaRPr lang="en-GB" sz="2400" kern="1200" dirty="0"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a:endParaRPr>
        </a:p>
      </dsp:txBody>
      <dsp:txXfrm>
        <a:off x="1522334" y="2807327"/>
        <a:ext cx="5612085" cy="766951"/>
      </dsp:txXfrm>
    </dsp:sp>
    <dsp:sp modelId="{188DF009-F7EE-4B75-B845-A93175DD3E06}">
      <dsp:nvSpPr>
        <dsp:cNvPr id="0" name=""/>
        <dsp:cNvSpPr/>
      </dsp:nvSpPr>
      <dsp:spPr>
        <a:xfrm>
          <a:off x="1997964" y="3711288"/>
          <a:ext cx="6688836" cy="81467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dk1">
                <a:tint val="30000"/>
                <a:satMod val="250000"/>
              </a:schemeClr>
            </a:gs>
            <a:gs pos="72000">
              <a:schemeClr val="dk1">
                <a:tint val="75000"/>
                <a:satMod val="210000"/>
              </a:schemeClr>
            </a:gs>
            <a:gs pos="100000">
              <a:schemeClr val="dk1">
                <a:tint val="85000"/>
                <a:satMod val="210000"/>
              </a:schemeClr>
            </a:gs>
          </a:gsLst>
          <a:lin ang="5400000" scaled="1"/>
        </a:gradFill>
        <a:ln w="10000" cap="flat" cmpd="sng" algn="ctr">
          <a:solidFill>
            <a:schemeClr val="dk1"/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ELI LILLY &amp; COMPANY (INDIA) (P) LTD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[TS-124-SC-2009-O]</a:t>
          </a:r>
          <a:endParaRPr lang="en-GB" sz="2400" kern="1200" dirty="0"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a:endParaRPr>
        </a:p>
      </dsp:txBody>
      <dsp:txXfrm>
        <a:off x="2021825" y="3735149"/>
        <a:ext cx="5612085" cy="766951"/>
      </dsp:txXfrm>
    </dsp:sp>
    <dsp:sp modelId="{EC315A01-0875-421C-B089-F30B80B8744B}">
      <dsp:nvSpPr>
        <dsp:cNvPr id="0" name=""/>
        <dsp:cNvSpPr/>
      </dsp:nvSpPr>
      <dsp:spPr>
        <a:xfrm>
          <a:off x="6159298" y="595164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tx2">
            <a:lumMod val="50000"/>
            <a:alpha val="90000"/>
          </a:schemeClr>
        </a:solidFill>
        <a:ln w="1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500" kern="1200"/>
        </a:p>
      </dsp:txBody>
      <dsp:txXfrm>
        <a:off x="6278444" y="595164"/>
        <a:ext cx="291245" cy="398477"/>
      </dsp:txXfrm>
    </dsp:sp>
    <dsp:sp modelId="{0819C35E-FE2A-427C-A15A-F7FBE7E55FBB}">
      <dsp:nvSpPr>
        <dsp:cNvPr id="0" name=""/>
        <dsp:cNvSpPr/>
      </dsp:nvSpPr>
      <dsp:spPr>
        <a:xfrm>
          <a:off x="6658789" y="1522986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tx2">
            <a:lumMod val="50000"/>
            <a:alpha val="76667"/>
          </a:schemeClr>
        </a:solidFill>
        <a:ln w="1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500" kern="1200"/>
        </a:p>
      </dsp:txBody>
      <dsp:txXfrm>
        <a:off x="6777935" y="1522986"/>
        <a:ext cx="291245" cy="398477"/>
      </dsp:txXfrm>
    </dsp:sp>
    <dsp:sp modelId="{E880ACE1-DF10-464A-BB6A-8D5778419E06}">
      <dsp:nvSpPr>
        <dsp:cNvPr id="0" name=""/>
        <dsp:cNvSpPr/>
      </dsp:nvSpPr>
      <dsp:spPr>
        <a:xfrm>
          <a:off x="7158280" y="2437230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tx2">
            <a:lumMod val="50000"/>
            <a:alpha val="63333"/>
          </a:schemeClr>
        </a:solidFill>
        <a:ln w="1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500" kern="1200"/>
        </a:p>
      </dsp:txBody>
      <dsp:txXfrm>
        <a:off x="7277426" y="2437230"/>
        <a:ext cx="291245" cy="398477"/>
      </dsp:txXfrm>
    </dsp:sp>
    <dsp:sp modelId="{4C6829AB-3874-4750-83E3-F5F77827F0C5}">
      <dsp:nvSpPr>
        <dsp:cNvPr id="0" name=""/>
        <dsp:cNvSpPr/>
      </dsp:nvSpPr>
      <dsp:spPr>
        <a:xfrm>
          <a:off x="7657771" y="3374104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tx2">
            <a:lumMod val="50000"/>
            <a:alpha val="50000"/>
          </a:schemeClr>
        </a:solidFill>
        <a:ln w="1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500" kern="1200"/>
        </a:p>
      </dsp:txBody>
      <dsp:txXfrm>
        <a:off x="7776917" y="3374104"/>
        <a:ext cx="291245" cy="3984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1D607-AA81-44E4-90AE-CA7648A59BAC}" type="datetimeFigureOut">
              <a:rPr lang="en-US" smtClean="0"/>
              <a:pPr/>
              <a:t>8/5/2016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7277E3-0C4A-484A-8FEC-7A79D34353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850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277E3-0C4A-484A-8FEC-7A79D3435393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8/5/2016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8/5/2016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8/5/2016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8/5/2016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8/5/2016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304800" y="2971800"/>
            <a:ext cx="8458200" cy="1222375"/>
          </a:xfrm>
        </p:spPr>
        <p:txBody>
          <a:bodyPr>
            <a:normAutofit/>
          </a:bodyPr>
          <a:lstStyle/>
          <a:p>
            <a:r>
              <a:rPr lang="en-IN" dirty="0" smtClean="0"/>
              <a:t>Taxation of International Employment Arrangements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38488" y="5486400"/>
            <a:ext cx="6005512" cy="762000"/>
          </a:xfrm>
        </p:spPr>
        <p:txBody>
          <a:bodyPr/>
          <a:lstStyle/>
          <a:p>
            <a:pPr algn="r"/>
            <a:r>
              <a:rPr lang="en-IN" b="1" dirty="0" smtClean="0"/>
              <a:t>BY CA SAGAR S TILAK</a:t>
            </a:r>
            <a:endParaRPr lang="en-GB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715000" y="228600"/>
            <a:ext cx="312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GOA RRC</a:t>
            </a:r>
          </a:p>
          <a:p>
            <a:endParaRPr lang="en-IN" dirty="0" smtClean="0"/>
          </a:p>
          <a:p>
            <a:pPr algn="r"/>
            <a:r>
              <a:rPr lang="en-IN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06/08/2016</a:t>
            </a:r>
            <a:endParaRPr lang="en-GB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1.jpg"/>
          <p:cNvPicPr>
            <a:picLocks noGrp="1" noChangeAspect="1"/>
          </p:cNvPicPr>
          <p:nvPr>
            <p:ph type="pic" idx="1"/>
          </p:nvPr>
        </p:nvPicPr>
        <p:blipFill>
          <a:blip r:embed="rId3"/>
          <a:srcRect l="29132" r="29132"/>
          <a:stretch>
            <a:fillRect/>
          </a:stretch>
        </p:blipFill>
        <p:spPr>
          <a:xfrm>
            <a:off x="2590800" y="616634"/>
            <a:ext cx="5943600" cy="3657600"/>
          </a:xfrm>
          <a:effectLst>
            <a:outerShdw blurRad="50800" dist="38100" algn="l" rotWithShape="0">
              <a:prstClr val="black">
                <a:alpha val="40000"/>
              </a:prstClr>
            </a:outerShdw>
            <a:reflection blurRad="1000" stA="49000" endA="500" endPos="10000" dist="900" dir="5400000" sy="-90000" algn="bl" rotWithShape="0"/>
          </a:effectLst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81000" y="4343400"/>
            <a:ext cx="5867400" cy="1172648"/>
          </a:xfrm>
        </p:spPr>
        <p:txBody>
          <a:bodyPr>
            <a:noAutofit/>
          </a:bodyPr>
          <a:lstStyle/>
          <a:p>
            <a:r>
              <a:rPr lang="en-IN" sz="7200" dirty="0" smtClean="0"/>
              <a:t>CASE LAWS</a:t>
            </a:r>
            <a:endParaRPr lang="en-GB" sz="7200" dirty="0"/>
          </a:p>
        </p:txBody>
      </p:sp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Important </a:t>
            </a:r>
            <a:r>
              <a:rPr lang="en-IN" dirty="0" smtClean="0"/>
              <a:t>rulings</a:t>
            </a:r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Centrica STRUCTURE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486400"/>
          </a:xfrm>
        </p:spPr>
        <p:txBody>
          <a:bodyPr/>
          <a:lstStyle/>
          <a:p>
            <a:pPr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3276600" y="1143000"/>
            <a:ext cx="2743200" cy="914400"/>
          </a:xfrm>
          <a:prstGeom prst="ellips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b="1" dirty="0" smtClean="0">
                <a:solidFill>
                  <a:schemeClr val="tx1"/>
                </a:solidFill>
                <a:latin typeface="Calibri" pitchFamily="34" charset="0"/>
              </a:rPr>
              <a:t>CENTRICA PLC UK</a:t>
            </a:r>
            <a:endParaRPr lang="en-GB" sz="28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rot="10800000" flipV="1">
            <a:off x="1828800" y="1905000"/>
            <a:ext cx="175260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228600" y="2362200"/>
            <a:ext cx="1600200" cy="6858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/>
                </a:solidFill>
                <a:latin typeface="Calibri" pitchFamily="34" charset="0"/>
              </a:rPr>
              <a:t>Customer</a:t>
            </a:r>
            <a:r>
              <a:rPr lang="en-IN" dirty="0" smtClean="0">
                <a:latin typeface="Calibri" pitchFamily="34" charset="0"/>
              </a:rPr>
              <a:t>  </a:t>
            </a:r>
            <a:r>
              <a:rPr lang="en-IN" dirty="0" smtClean="0">
                <a:solidFill>
                  <a:schemeClr val="tx1"/>
                </a:solidFill>
                <a:latin typeface="Calibri" pitchFamily="34" charset="0"/>
              </a:rPr>
              <a:t>Canada</a:t>
            </a:r>
            <a:endParaRPr lang="en-GB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57200" y="3200400"/>
            <a:ext cx="1752600" cy="6858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/>
                </a:solidFill>
                <a:latin typeface="Calibri" pitchFamily="34" charset="0"/>
              </a:rPr>
              <a:t>Customer UK</a:t>
            </a:r>
            <a:endParaRPr lang="en-GB" dirty="0">
              <a:solidFill>
                <a:schemeClr val="tx1"/>
              </a:solidFill>
              <a:latin typeface="Calibri" pitchFamily="34" charset="0"/>
            </a:endParaRPr>
          </a:p>
        </p:txBody>
      </p:sp>
      <p:cxnSp>
        <p:nvCxnSpPr>
          <p:cNvPr id="28" name="Straight Arrow Connector 27"/>
          <p:cNvCxnSpPr>
            <a:stCxn id="7" idx="3"/>
            <a:endCxn id="16" idx="7"/>
          </p:cNvCxnSpPr>
          <p:nvPr/>
        </p:nvCxnSpPr>
        <p:spPr>
          <a:xfrm rot="5400000">
            <a:off x="2127063" y="1749563"/>
            <a:ext cx="1377344" cy="17251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5400000">
            <a:off x="1943100" y="3009900"/>
            <a:ext cx="3048000" cy="1143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Rounded Rectangle 32"/>
          <p:cNvSpPr/>
          <p:nvPr/>
        </p:nvSpPr>
        <p:spPr>
          <a:xfrm>
            <a:off x="6629400" y="4953000"/>
            <a:ext cx="2286000" cy="1524000"/>
          </a:xfrm>
          <a:prstGeom prst="round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b="1" dirty="0" smtClean="0">
                <a:solidFill>
                  <a:schemeClr val="tx1"/>
                </a:solidFill>
                <a:latin typeface="Calibri" pitchFamily="34" charset="0"/>
              </a:rPr>
              <a:t>CENTRICA INDIA OFFSHORE PRIVATE LIMITED</a:t>
            </a:r>
            <a:endParaRPr lang="en-GB" sz="20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28600" y="5105400"/>
            <a:ext cx="297180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tx2"/>
                </a:solidFill>
              </a:rPr>
              <a:t>                                    INDIA</a:t>
            </a:r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457200" y="5181600"/>
            <a:ext cx="1905000" cy="6096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/>
                </a:solidFill>
              </a:rPr>
              <a:t>Vendor 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1143000" y="5867400"/>
            <a:ext cx="1828800" cy="5334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/>
                </a:solidFill>
              </a:rPr>
              <a:t>Vendor 2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rot="5400000" flipH="1" flipV="1">
            <a:off x="800100" y="4533900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16200000" flipV="1">
            <a:off x="-723900" y="4000500"/>
            <a:ext cx="2133600" cy="76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4" name="Left Arrow 43"/>
          <p:cNvSpPr/>
          <p:nvPr/>
        </p:nvSpPr>
        <p:spPr>
          <a:xfrm>
            <a:off x="3276600" y="5105400"/>
            <a:ext cx="3048000" cy="1295400"/>
          </a:xfrm>
          <a:prstGeom prst="lef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 smtClean="0">
                <a:latin typeface="Calibri" pitchFamily="34" charset="0"/>
              </a:rPr>
              <a:t>Supervision &amp; quality control</a:t>
            </a:r>
            <a:endParaRPr lang="en-GB" sz="2400" dirty="0">
              <a:latin typeface="Calibri" pitchFamily="34" charset="0"/>
            </a:endParaRPr>
          </a:p>
        </p:txBody>
      </p:sp>
      <p:cxnSp>
        <p:nvCxnSpPr>
          <p:cNvPr id="63" name="Straight Arrow Connector 62"/>
          <p:cNvCxnSpPr/>
          <p:nvPr/>
        </p:nvCxnSpPr>
        <p:spPr>
          <a:xfrm rot="16200000" flipV="1">
            <a:off x="4343400" y="2590800"/>
            <a:ext cx="2971800" cy="1905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4876800" y="3352800"/>
            <a:ext cx="1600200" cy="762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dirty="0" smtClean="0">
                <a:solidFill>
                  <a:schemeClr val="tx1"/>
                </a:solidFill>
                <a:latin typeface="Calibri" pitchFamily="34" charset="0"/>
              </a:rPr>
              <a:t>Cost plus 15</a:t>
            </a:r>
            <a:r>
              <a:rPr lang="en-IN" dirty="0" smtClean="0">
                <a:solidFill>
                  <a:schemeClr val="tx1"/>
                </a:solidFill>
                <a:latin typeface="Calibri" pitchFamily="34" charset="0"/>
              </a:rPr>
              <a:t>%</a:t>
            </a:r>
            <a:endParaRPr lang="en-GB" dirty="0">
              <a:solidFill>
                <a:schemeClr val="tx1"/>
              </a:solidFill>
              <a:latin typeface="Calibri" pitchFamily="34" charset="0"/>
            </a:endParaRPr>
          </a:p>
        </p:txBody>
      </p:sp>
      <p:cxnSp>
        <p:nvCxnSpPr>
          <p:cNvPr id="66" name="Straight Arrow Connector 65"/>
          <p:cNvCxnSpPr>
            <a:stCxn id="7" idx="6"/>
          </p:cNvCxnSpPr>
          <p:nvPr/>
        </p:nvCxnSpPr>
        <p:spPr>
          <a:xfrm>
            <a:off x="6019800" y="1600200"/>
            <a:ext cx="2209800" cy="3352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6477000" y="2514600"/>
            <a:ext cx="1905000" cy="762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dirty="0" smtClean="0">
                <a:solidFill>
                  <a:schemeClr val="tx1"/>
                </a:solidFill>
                <a:latin typeface="Calibri" pitchFamily="34" charset="0"/>
              </a:rPr>
              <a:t>Employees on Secondment</a:t>
            </a:r>
            <a:endParaRPr lang="en-GB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0" y="4191000"/>
            <a:ext cx="23622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dirty="0" smtClean="0">
                <a:solidFill>
                  <a:schemeClr val="tx1"/>
                </a:solidFill>
                <a:latin typeface="Calibri" pitchFamily="34" charset="0"/>
              </a:rPr>
              <a:t>Back office work</a:t>
            </a:r>
            <a:endParaRPr lang="en-GB" sz="200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Facts of </a:t>
            </a:r>
            <a:r>
              <a:rPr lang="en-IN" dirty="0" err="1" smtClean="0"/>
              <a:t>centrica</a:t>
            </a:r>
            <a:r>
              <a:rPr lang="en-IN" dirty="0" smtClean="0"/>
              <a:t> </a:t>
            </a:r>
            <a:r>
              <a:rPr lang="en-IN" dirty="0" smtClean="0"/>
              <a:t>ruling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IN" dirty="0" smtClean="0"/>
              <a:t>Control &amp; supervision</a:t>
            </a:r>
          </a:p>
          <a:p>
            <a:pPr>
              <a:buNone/>
            </a:pPr>
            <a:endParaRPr lang="en-IN" sz="800" dirty="0" smtClean="0"/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Responsibility for errors &amp; omissions</a:t>
            </a:r>
          </a:p>
          <a:p>
            <a:pPr>
              <a:buNone/>
            </a:pPr>
            <a:endParaRPr lang="en-IN" sz="800" dirty="0" smtClean="0"/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Separate agreements with </a:t>
            </a:r>
            <a:r>
              <a:rPr lang="en-IN" dirty="0" err="1" smtClean="0"/>
              <a:t>secondees</a:t>
            </a:r>
            <a:endParaRPr lang="en-IN" dirty="0" smtClean="0"/>
          </a:p>
          <a:p>
            <a:pPr>
              <a:buFont typeface="Wingdings" pitchFamily="2" charset="2"/>
              <a:buChar char="§"/>
            </a:pPr>
            <a:endParaRPr lang="en-IN" sz="900" dirty="0" smtClean="0"/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Employees will be paid in home country</a:t>
            </a:r>
          </a:p>
          <a:p>
            <a:pPr>
              <a:buFont typeface="Wingdings" pitchFamily="2" charset="2"/>
              <a:buChar char="§"/>
            </a:pPr>
            <a:endParaRPr lang="en-IN" sz="900" dirty="0" smtClean="0"/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Employees to remain on payroll of Centrica PLC</a:t>
            </a:r>
          </a:p>
          <a:p>
            <a:pPr>
              <a:buFont typeface="Wingdings" pitchFamily="2" charset="2"/>
              <a:buChar char="§"/>
            </a:pPr>
            <a:endParaRPr lang="en-IN" sz="900" dirty="0" smtClean="0"/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CIOP will reimburse salary to PLC</a:t>
            </a:r>
          </a:p>
          <a:p>
            <a:pPr>
              <a:buFont typeface="Wingdings" pitchFamily="2" charset="2"/>
              <a:buChar char="§"/>
            </a:pPr>
            <a:endParaRPr lang="en-IN" sz="900" dirty="0" smtClean="0"/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CIOP deducted tax at source u/s 192</a:t>
            </a:r>
          </a:p>
          <a:p>
            <a:endParaRPr lang="en-GB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Delhi </a:t>
            </a:r>
            <a:r>
              <a:rPr lang="en-IN" dirty="0" err="1" smtClean="0"/>
              <a:t>hc</a:t>
            </a:r>
            <a:r>
              <a:rPr lang="en-IN" dirty="0" smtClean="0"/>
              <a:t> observations- Centrica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IN" dirty="0" smtClean="0"/>
              <a:t>Payment of salary is an obligation of Centrica UK</a:t>
            </a:r>
            <a:r>
              <a:rPr lang="en-GB" dirty="0" smtClean="0"/>
              <a:t>, being the legal employer.</a:t>
            </a:r>
          </a:p>
          <a:p>
            <a:pPr>
              <a:buFont typeface="Wingdings" pitchFamily="2" charset="2"/>
              <a:buChar char="§"/>
            </a:pPr>
            <a:endParaRPr lang="en-GB" sz="1100" dirty="0" smtClean="0"/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Salary charged by CIO to PLC is not just reimbursement</a:t>
            </a:r>
          </a:p>
          <a:p>
            <a:pPr>
              <a:buFont typeface="Wingdings" pitchFamily="2" charset="2"/>
              <a:buChar char="§"/>
            </a:pPr>
            <a:endParaRPr lang="en-GB" sz="1100" dirty="0" smtClean="0"/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Secondees performed tasks for the home employer</a:t>
            </a:r>
            <a:endParaRPr lang="en-IN" sz="1000" dirty="0" smtClean="0"/>
          </a:p>
          <a:p>
            <a:pPr>
              <a:buFont typeface="Wingdings" pitchFamily="2" charset="2"/>
              <a:buChar char="§"/>
            </a:pPr>
            <a:endParaRPr lang="en-IN" sz="1100" dirty="0" smtClean="0"/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No economic employment</a:t>
            </a:r>
          </a:p>
          <a:p>
            <a:pPr>
              <a:buFont typeface="Wingdings" pitchFamily="2" charset="2"/>
              <a:buChar char="§"/>
            </a:pPr>
            <a:endParaRPr lang="en-IN" sz="1100" dirty="0" smtClean="0"/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Secondees provided technical services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Service PE because....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IN" dirty="0" smtClean="0"/>
              <a:t>Secondees retained home employment</a:t>
            </a:r>
          </a:p>
          <a:p>
            <a:pPr>
              <a:buFont typeface="Wingdings" pitchFamily="2" charset="2"/>
              <a:buChar char="§"/>
            </a:pPr>
            <a:endParaRPr lang="en-IN" sz="800" dirty="0" smtClean="0"/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Availed Social security benefits</a:t>
            </a:r>
          </a:p>
          <a:p>
            <a:pPr>
              <a:buFont typeface="Wingdings" pitchFamily="2" charset="2"/>
              <a:buChar char="§"/>
            </a:pPr>
            <a:endParaRPr lang="en-IN" sz="800" dirty="0" smtClean="0"/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CIO can terminate secondment but not employment</a:t>
            </a:r>
          </a:p>
          <a:p>
            <a:pPr>
              <a:buFont typeface="Wingdings" pitchFamily="2" charset="2"/>
              <a:buChar char="§"/>
            </a:pPr>
            <a:endParaRPr lang="en-IN" sz="800" dirty="0" smtClean="0"/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Employees can not sue CIO for non payment of salary</a:t>
            </a:r>
          </a:p>
          <a:p>
            <a:pPr>
              <a:buFont typeface="Wingdings" pitchFamily="2" charset="2"/>
              <a:buChar char="§"/>
            </a:pPr>
            <a:endParaRPr lang="en-IN" sz="800" dirty="0" smtClean="0"/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Contract for service</a:t>
            </a:r>
            <a:endParaRPr lang="en-GB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JCB India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99038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                                                                                 </a:t>
            </a:r>
          </a:p>
          <a:p>
            <a:pPr>
              <a:buNone/>
            </a:pPr>
            <a:r>
              <a:rPr lang="en-IN" dirty="0" smtClean="0"/>
              <a:t>                                                                     </a:t>
            </a:r>
            <a:r>
              <a:rPr lang="en-GB" sz="2800" dirty="0" smtClean="0">
                <a:latin typeface="Calibri" pitchFamily="34" charset="0"/>
              </a:rPr>
              <a:t>Royalty</a:t>
            </a:r>
            <a:endParaRPr lang="en-IN" sz="2800" dirty="0" smtClean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33600" y="1676400"/>
            <a:ext cx="4953000" cy="6096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4000" b="1" dirty="0" smtClean="0">
                <a:solidFill>
                  <a:schemeClr val="accent6">
                    <a:lumMod val="50000"/>
                  </a:schemeClr>
                </a:solidFill>
              </a:rPr>
              <a:t>JCB UK</a:t>
            </a:r>
            <a:endParaRPr lang="en-GB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09800" y="5791200"/>
            <a:ext cx="4953000" cy="6096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4000" b="1" dirty="0" smtClean="0">
                <a:solidFill>
                  <a:schemeClr val="accent6">
                    <a:lumMod val="50000"/>
                  </a:schemeClr>
                </a:solidFill>
              </a:rPr>
              <a:t>JCB India</a:t>
            </a:r>
            <a:endParaRPr lang="en-GB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3276600" y="2362200"/>
            <a:ext cx="1219200" cy="335280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4400" dirty="0" smtClean="0"/>
              <a:t>IPAA</a:t>
            </a:r>
            <a:endParaRPr lang="en-GB" sz="4400" dirty="0"/>
          </a:p>
        </p:txBody>
      </p:sp>
      <p:sp>
        <p:nvSpPr>
          <p:cNvPr id="7" name="Down Arrow 6"/>
          <p:cNvSpPr/>
          <p:nvPr/>
        </p:nvSpPr>
        <p:spPr>
          <a:xfrm>
            <a:off x="4876800" y="2362200"/>
            <a:ext cx="1143000" cy="335280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4800" dirty="0" smtClean="0"/>
              <a:t>TTA</a:t>
            </a:r>
            <a:endParaRPr lang="en-GB" sz="4800" dirty="0"/>
          </a:p>
        </p:txBody>
      </p:sp>
      <p:sp>
        <p:nvSpPr>
          <p:cNvPr id="8" name="Curved Right Arrow 7"/>
          <p:cNvSpPr/>
          <p:nvPr/>
        </p:nvSpPr>
        <p:spPr>
          <a:xfrm>
            <a:off x="990600" y="2514600"/>
            <a:ext cx="1752600" cy="3124200"/>
          </a:xfrm>
          <a:prstGeom prst="curvedRightArrow">
            <a:avLst>
              <a:gd name="adj1" fmla="val 16974"/>
              <a:gd name="adj2" fmla="val 48262"/>
              <a:gd name="adj3" fmla="val 2500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 smtClean="0">
                <a:solidFill>
                  <a:schemeClr val="tx1"/>
                </a:solidFill>
              </a:rPr>
              <a:t>8 </a:t>
            </a:r>
            <a:r>
              <a:rPr lang="en-IN" sz="2400" dirty="0" err="1" smtClean="0">
                <a:solidFill>
                  <a:schemeClr val="tx1"/>
                </a:solidFill>
              </a:rPr>
              <a:t>Deputees</a:t>
            </a:r>
            <a:r>
              <a:rPr lang="en-IN" sz="2400" dirty="0" smtClean="0">
                <a:solidFill>
                  <a:schemeClr val="tx1"/>
                </a:solidFill>
              </a:rPr>
              <a:t> &amp; other Secondees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15" name="Curved Left Arrow 14"/>
          <p:cNvSpPr>
            <a:spLocks/>
          </p:cNvSpPr>
          <p:nvPr/>
        </p:nvSpPr>
        <p:spPr>
          <a:xfrm flipV="1">
            <a:off x="6705600" y="2438400"/>
            <a:ext cx="1676400" cy="3048000"/>
          </a:xfrm>
          <a:prstGeom prst="curvedLeftArrow">
            <a:avLst>
              <a:gd name="adj1" fmla="val 17731"/>
              <a:gd name="adj2" fmla="val 50000"/>
              <a:gd name="adj3" fmla="val 2500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Ruling </a:t>
            </a:r>
            <a:r>
              <a:rPr lang="en-IN" dirty="0" smtClean="0"/>
              <a:t>highlights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8991600" cy="52578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IN" dirty="0" smtClean="0"/>
              <a:t>Two</a:t>
            </a:r>
            <a:r>
              <a:rPr lang="en-IN" dirty="0" smtClean="0"/>
              <a:t> </a:t>
            </a:r>
            <a:r>
              <a:rPr lang="en-IN" dirty="0" smtClean="0"/>
              <a:t>categories of employees</a:t>
            </a:r>
          </a:p>
          <a:p>
            <a:pPr>
              <a:buFont typeface="Wingdings" pitchFamily="2" charset="2"/>
              <a:buChar char="§"/>
            </a:pPr>
            <a:endParaRPr lang="en-IN" sz="1000" dirty="0" smtClean="0"/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No separate consideration for Category 1 employees</a:t>
            </a:r>
          </a:p>
          <a:p>
            <a:pPr marL="0" indent="0">
              <a:buNone/>
            </a:pPr>
            <a:endParaRPr lang="en-IN" sz="1000" dirty="0" smtClean="0"/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No </a:t>
            </a:r>
            <a:r>
              <a:rPr lang="en-IN" dirty="0" smtClean="0"/>
              <a:t>agreements between Host entity &amp; </a:t>
            </a:r>
            <a:r>
              <a:rPr lang="en-IN" dirty="0" err="1" smtClean="0"/>
              <a:t>Secondees</a:t>
            </a:r>
            <a:endParaRPr lang="en-IN" dirty="0" smtClean="0"/>
          </a:p>
          <a:p>
            <a:pPr>
              <a:buFont typeface="Wingdings" pitchFamily="2" charset="2"/>
              <a:buChar char="§"/>
            </a:pPr>
            <a:endParaRPr lang="en-IN" sz="1000" dirty="0" smtClean="0"/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Visiting cards of JCB India can not justify employment</a:t>
            </a:r>
          </a:p>
          <a:p>
            <a:pPr>
              <a:buFont typeface="Wingdings" pitchFamily="2" charset="2"/>
              <a:buChar char="§"/>
            </a:pPr>
            <a:endParaRPr lang="en-IN" sz="1000" dirty="0" smtClean="0"/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Sending employees was part of TTA and hence, IPAA can not be read in isolation</a:t>
            </a:r>
          </a:p>
          <a:p>
            <a:pPr>
              <a:buFont typeface="Wingdings" pitchFamily="2" charset="2"/>
              <a:buChar char="§"/>
            </a:pPr>
            <a:endParaRPr lang="en-IN" sz="1100" dirty="0" smtClean="0"/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Sending employees was at the discretion of JCB</a:t>
            </a:r>
          </a:p>
          <a:p>
            <a:pPr marL="0" indent="0">
              <a:buNone/>
            </a:pPr>
            <a:endParaRPr lang="en-IN" sz="1000" dirty="0" smtClean="0"/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Deputed employees constitutes PE &amp; not JCB India</a:t>
            </a:r>
            <a:endParaRPr lang="en-GB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Tds</a:t>
            </a:r>
            <a:r>
              <a:rPr lang="en-IN" dirty="0" smtClean="0"/>
              <a:t> obligations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470852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endParaRPr lang="en-IN" sz="200" dirty="0" smtClean="0"/>
          </a:p>
          <a:p>
            <a:pPr>
              <a:buNone/>
            </a:pPr>
            <a:endParaRPr lang="en-IN" sz="1000" dirty="0" smtClean="0"/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Legal </a:t>
            </a:r>
            <a:r>
              <a:rPr lang="en-IN" dirty="0" smtClean="0"/>
              <a:t>Employer?</a:t>
            </a:r>
            <a:endParaRPr lang="en-IN" dirty="0" smtClean="0"/>
          </a:p>
          <a:p>
            <a:pPr>
              <a:buNone/>
            </a:pPr>
            <a:endParaRPr lang="en-IN" sz="1000" dirty="0" smtClean="0"/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Section 9(1)(ii)</a:t>
            </a:r>
          </a:p>
          <a:p>
            <a:pPr>
              <a:buNone/>
            </a:pPr>
            <a:endParaRPr lang="en-IN" sz="1000" dirty="0" smtClean="0"/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Section 192</a:t>
            </a:r>
          </a:p>
          <a:p>
            <a:pPr>
              <a:buNone/>
            </a:pPr>
            <a:endParaRPr lang="en-IN" sz="1000" dirty="0" smtClean="0"/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‘Estimated Income’ u/s 192(1)</a:t>
            </a:r>
          </a:p>
          <a:p>
            <a:pPr>
              <a:buNone/>
            </a:pPr>
            <a:endParaRPr lang="en-IN" sz="1000" dirty="0" smtClean="0"/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Services rendered for?</a:t>
            </a:r>
            <a:endParaRPr lang="en-GB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2057400"/>
            <a:ext cx="8686800" cy="2590800"/>
          </a:xfrm>
        </p:spPr>
        <p:txBody>
          <a:bodyPr>
            <a:normAutofit/>
          </a:bodyPr>
          <a:lstStyle/>
          <a:p>
            <a:pPr algn="ctr"/>
            <a:r>
              <a:rPr lang="en-IN" sz="9600" dirty="0" smtClean="0"/>
              <a:t>Questions ?</a:t>
            </a:r>
            <a:endParaRPr lang="en-GB" sz="96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Background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IN" dirty="0" smtClean="0">
                <a:solidFill>
                  <a:schemeClr val="accent6">
                    <a:lumMod val="50000"/>
                  </a:schemeClr>
                </a:solidFill>
              </a:rPr>
              <a:t>Globalization and Liberalization</a:t>
            </a:r>
          </a:p>
          <a:p>
            <a:pPr>
              <a:buFont typeface="Wingdings" pitchFamily="2" charset="2"/>
              <a:buChar char="§"/>
            </a:pPr>
            <a:endParaRPr lang="en-IN" sz="20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IN" dirty="0" smtClean="0">
                <a:solidFill>
                  <a:schemeClr val="accent6">
                    <a:lumMod val="50000"/>
                  </a:schemeClr>
                </a:solidFill>
              </a:rPr>
              <a:t>Increase in Multinational Companies</a:t>
            </a:r>
          </a:p>
          <a:p>
            <a:pPr>
              <a:buFont typeface="Wingdings" pitchFamily="2" charset="2"/>
              <a:buChar char="§"/>
            </a:pPr>
            <a:endParaRPr lang="en-IN" sz="20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IN" dirty="0" smtClean="0">
                <a:solidFill>
                  <a:schemeClr val="accent6">
                    <a:lumMod val="50000"/>
                  </a:schemeClr>
                </a:solidFill>
              </a:rPr>
              <a:t>FDI since 1991</a:t>
            </a:r>
          </a:p>
          <a:p>
            <a:pPr>
              <a:buFont typeface="Wingdings" pitchFamily="2" charset="2"/>
              <a:buChar char="§"/>
            </a:pPr>
            <a:endParaRPr lang="en-IN" sz="20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IN" dirty="0" smtClean="0">
                <a:solidFill>
                  <a:schemeClr val="accent6">
                    <a:lumMod val="50000"/>
                  </a:schemeClr>
                </a:solidFill>
              </a:rPr>
              <a:t>Cross border movement of manpower</a:t>
            </a:r>
          </a:p>
          <a:p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09800"/>
            <a:ext cx="8686800" cy="1905000"/>
          </a:xfrm>
        </p:spPr>
        <p:txBody>
          <a:bodyPr>
            <a:normAutofit/>
          </a:bodyPr>
          <a:lstStyle/>
          <a:p>
            <a:pPr algn="ctr"/>
            <a:r>
              <a:rPr lang="en-IN" sz="9600" dirty="0" smtClean="0"/>
              <a:t>Thank you!</a:t>
            </a:r>
            <a:endParaRPr lang="en-GB" sz="96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/>
              <a:t>Expatriate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66800" y="1882775"/>
          <a:ext cx="6477000" cy="3375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0" y="5257800"/>
            <a:ext cx="3505200" cy="1066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Income Tax Act??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Incidence of tax for expatriates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2057401"/>
          <a:ext cx="8686800" cy="2819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2438400"/>
                <a:gridCol w="2324100"/>
                <a:gridCol w="2171700"/>
              </a:tblGrid>
              <a:tr h="1491591"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Residential</a:t>
                      </a:r>
                      <a:r>
                        <a:rPr lang="en-IN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status</a:t>
                      </a:r>
                      <a:endParaRPr lang="en-GB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Income accrued /deemed to be</a:t>
                      </a:r>
                      <a:r>
                        <a:rPr lang="en-IN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accrued  in India</a:t>
                      </a:r>
                      <a:endParaRPr lang="en-GB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Income received/deemed to be received in</a:t>
                      </a:r>
                      <a:r>
                        <a:rPr lang="en-IN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India</a:t>
                      </a:r>
                      <a:endParaRPr lang="en-GB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Income accrued &amp; received outside</a:t>
                      </a:r>
                      <a:r>
                        <a:rPr lang="en-IN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India</a:t>
                      </a:r>
                      <a:endParaRPr lang="en-GB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614184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>
                          <a:latin typeface="Arial" pitchFamily="34" charset="0"/>
                          <a:cs typeface="Arial" pitchFamily="34" charset="0"/>
                        </a:rPr>
                        <a:t>ROR</a:t>
                      </a:r>
                      <a:endParaRPr lang="en-GB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>
                          <a:latin typeface="Arial" pitchFamily="34" charset="0"/>
                          <a:cs typeface="Arial" pitchFamily="34" charset="0"/>
                        </a:rPr>
                        <a:t>Taxable</a:t>
                      </a:r>
                      <a:endParaRPr lang="en-GB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>
                          <a:latin typeface="Arial" pitchFamily="34" charset="0"/>
                          <a:cs typeface="Arial" pitchFamily="34" charset="0"/>
                        </a:rPr>
                        <a:t>Taxable</a:t>
                      </a:r>
                      <a:endParaRPr lang="en-GB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>
                          <a:latin typeface="Arial" pitchFamily="34" charset="0"/>
                          <a:cs typeface="Arial" pitchFamily="34" charset="0"/>
                        </a:rPr>
                        <a:t>Taxable</a:t>
                      </a:r>
                      <a:endParaRPr lang="en-GB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713624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>
                          <a:latin typeface="Arial" pitchFamily="34" charset="0"/>
                          <a:cs typeface="Arial" pitchFamily="34" charset="0"/>
                        </a:rPr>
                        <a:t>NOR/NR</a:t>
                      </a:r>
                      <a:endParaRPr lang="en-GB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>
                          <a:latin typeface="Arial" pitchFamily="34" charset="0"/>
                          <a:cs typeface="Arial" pitchFamily="34" charset="0"/>
                        </a:rPr>
                        <a:t>Taxable</a:t>
                      </a:r>
                      <a:endParaRPr lang="en-GB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>
                          <a:latin typeface="Arial" pitchFamily="34" charset="0"/>
                          <a:cs typeface="Arial" pitchFamily="34" charset="0"/>
                        </a:rPr>
                        <a:t>Taxable</a:t>
                      </a:r>
                      <a:endParaRPr lang="en-GB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>
                          <a:latin typeface="Arial" pitchFamily="34" charset="0"/>
                          <a:cs typeface="Arial" pitchFamily="34" charset="0"/>
                        </a:rPr>
                        <a:t>Non Taxable</a:t>
                      </a:r>
                      <a:endParaRPr lang="en-GB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Deemed to accrue or arise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4663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IN" dirty="0" smtClean="0"/>
              <a:t>Salary ‘deemed to accrue or arise’ in India if it is ‘earned in India’</a:t>
            </a:r>
          </a:p>
          <a:p>
            <a:pPr>
              <a:buFont typeface="Wingdings" pitchFamily="2" charset="2"/>
              <a:buChar char="§"/>
            </a:pPr>
            <a:endParaRPr lang="en-IN" sz="1100" dirty="0" smtClean="0"/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Explanation to Section 9(1)(ii)- Services rendered in India</a:t>
            </a:r>
          </a:p>
          <a:p>
            <a:pPr>
              <a:buFont typeface="Wingdings" pitchFamily="2" charset="2"/>
              <a:buChar char="§"/>
            </a:pPr>
            <a:endParaRPr lang="en-IN" sz="1100" dirty="0" smtClean="0"/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Actual execution of work vs. Time at Disposal</a:t>
            </a:r>
          </a:p>
          <a:p>
            <a:pPr>
              <a:buFont typeface="Wingdings" pitchFamily="2" charset="2"/>
              <a:buChar char="§"/>
            </a:pPr>
            <a:endParaRPr lang="en-IN" sz="1100" dirty="0" smtClean="0"/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Term ‘Due’ vs. ‘Accrue’ </a:t>
            </a:r>
            <a:r>
              <a:rPr lang="en-GB" dirty="0" smtClean="0"/>
              <a:t>[CIT vs. </a:t>
            </a:r>
            <a:r>
              <a:rPr lang="en-GB" dirty="0" err="1" smtClean="0"/>
              <a:t>L.W.Russell</a:t>
            </a:r>
            <a:r>
              <a:rPr lang="en-GB" dirty="0" smtClean="0"/>
              <a:t> (1964) 53 ITR 91 (SC)]</a:t>
            </a:r>
          </a:p>
          <a:p>
            <a:pPr>
              <a:buFont typeface="Wingdings" pitchFamily="2" charset="2"/>
              <a:buChar char="§"/>
            </a:pPr>
            <a:endParaRPr lang="en-GB" sz="1200" dirty="0" smtClean="0"/>
          </a:p>
          <a:p>
            <a:pPr marL="0" indent="0">
              <a:buNone/>
            </a:pPr>
            <a:endParaRPr lang="en-GB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86800" cy="838200"/>
          </a:xfrm>
        </p:spPr>
        <p:txBody>
          <a:bodyPr>
            <a:noAutofit/>
          </a:bodyPr>
          <a:lstStyle/>
          <a:p>
            <a:r>
              <a:rPr lang="en-GB" dirty="0" smtClean="0"/>
              <a:t>Services rendered in India vs. Services rendered from India: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dirty="0" smtClean="0"/>
              <a:t>    Cases in favour:</a:t>
            </a:r>
          </a:p>
          <a:p>
            <a:pPr>
              <a:buNone/>
            </a:pPr>
            <a:endParaRPr lang="en-GB" sz="1500" dirty="0" smtClean="0"/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Delhi HC: A </a:t>
            </a:r>
            <a:r>
              <a:rPr lang="en-GB" dirty="0" err="1" smtClean="0"/>
              <a:t>Keilman</a:t>
            </a:r>
            <a:r>
              <a:rPr lang="en-GB" dirty="0" smtClean="0"/>
              <a:t> [1979]</a:t>
            </a:r>
          </a:p>
          <a:p>
            <a:pPr>
              <a:buFont typeface="Wingdings" pitchFamily="2" charset="2"/>
              <a:buChar char="§"/>
            </a:pPr>
            <a:endParaRPr lang="en-GB" sz="1400" dirty="0" smtClean="0"/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Delhi ITAT: ACIT Vs. </a:t>
            </a:r>
            <a:r>
              <a:rPr lang="en-GB" dirty="0" err="1" smtClean="0"/>
              <a:t>Shri</a:t>
            </a:r>
            <a:r>
              <a:rPr lang="en-GB" dirty="0" smtClean="0"/>
              <a:t> Ellis D </a:t>
            </a:r>
            <a:r>
              <a:rPr lang="en-GB" dirty="0" err="1" smtClean="0"/>
              <a:t>Rozario</a:t>
            </a:r>
            <a:r>
              <a:rPr lang="en-GB" dirty="0" smtClean="0"/>
              <a:t> [2009]</a:t>
            </a:r>
          </a:p>
          <a:p>
            <a:pPr>
              <a:buFont typeface="Wingdings" pitchFamily="2" charset="2"/>
              <a:buChar char="§"/>
            </a:pPr>
            <a:endParaRPr lang="en-GB" sz="1400" dirty="0" smtClean="0"/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Delhi ITAT: DCIT Vs. </a:t>
            </a:r>
            <a:r>
              <a:rPr lang="en-GB" dirty="0" err="1" smtClean="0"/>
              <a:t>Vivek</a:t>
            </a:r>
            <a:r>
              <a:rPr lang="en-GB" dirty="0" smtClean="0"/>
              <a:t> Paul [1997]</a:t>
            </a:r>
          </a:p>
          <a:p>
            <a:pPr>
              <a:buFont typeface="Wingdings" pitchFamily="2" charset="2"/>
              <a:buChar char="§"/>
            </a:pPr>
            <a:endParaRPr lang="en-GB" sz="1500" dirty="0" smtClean="0"/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Delhi ITAT: DCIT Vs. </a:t>
            </a:r>
            <a:r>
              <a:rPr lang="en-GB" dirty="0" err="1" smtClean="0"/>
              <a:t>Mr.Eric</a:t>
            </a:r>
            <a:r>
              <a:rPr lang="en-GB" dirty="0" smtClean="0"/>
              <a:t> </a:t>
            </a:r>
            <a:r>
              <a:rPr lang="en-GB" dirty="0" err="1" smtClean="0"/>
              <a:t>Moroux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457200"/>
            <a:ext cx="861060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b="1" dirty="0" smtClean="0">
                <a:solidFill>
                  <a:schemeClr val="accent6">
                    <a:lumMod val="50000"/>
                  </a:schemeClr>
                </a:solidFill>
              </a:rPr>
              <a:t>For clear classification maintain:</a:t>
            </a:r>
          </a:p>
          <a:p>
            <a:endParaRPr lang="en-IN" sz="32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Contract to include split employment terms</a:t>
            </a:r>
          </a:p>
          <a:p>
            <a:endParaRPr lang="en-GB" sz="32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endParaRPr lang="en-GB" sz="1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Contract to indicate percentage of time required          to be spent for India and other countries</a:t>
            </a:r>
          </a:p>
          <a:p>
            <a:endParaRPr lang="en-GB" sz="32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GB" sz="1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Record for services rendered for respective country</a:t>
            </a:r>
            <a:endParaRPr lang="en-IN" sz="32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IN" dirty="0" smtClean="0"/>
          </a:p>
          <a:p>
            <a:endParaRPr lang="en-IN" dirty="0" smtClean="0"/>
          </a:p>
          <a:p>
            <a:endParaRPr lang="en-GB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Social security contributions in home country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54162"/>
            <a:ext cx="8763000" cy="4846638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IN" dirty="0" smtClean="0"/>
              <a:t>Social Security contributions in home country are deductible in India.</a:t>
            </a:r>
          </a:p>
          <a:p>
            <a:pPr>
              <a:buNone/>
            </a:pPr>
            <a:endParaRPr lang="en-IN" dirty="0" smtClean="0"/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Relevant case laws:</a:t>
            </a:r>
          </a:p>
          <a:p>
            <a:pPr>
              <a:buFont typeface="Wingdings" pitchFamily="2" charset="2"/>
              <a:buChar char="§"/>
            </a:pPr>
            <a:endParaRPr lang="en-IN" dirty="0" smtClean="0"/>
          </a:p>
          <a:p>
            <a:pPr>
              <a:buFont typeface="Wingdings" pitchFamily="2" charset="2"/>
              <a:buChar char="v"/>
            </a:pPr>
            <a:r>
              <a:rPr lang="en-GB" dirty="0" smtClean="0"/>
              <a:t>[CIT vs. </a:t>
            </a:r>
            <a:r>
              <a:rPr lang="en-GB" dirty="0" err="1" smtClean="0"/>
              <a:t>L.W.Russel</a:t>
            </a:r>
            <a:r>
              <a:rPr lang="en-GB" dirty="0" smtClean="0"/>
              <a:t> (SC) (1964) 53 ITR 91]</a:t>
            </a:r>
          </a:p>
          <a:p>
            <a:pPr>
              <a:buFont typeface="Wingdings" pitchFamily="2" charset="2"/>
              <a:buChar char="v"/>
            </a:pPr>
            <a:endParaRPr lang="en-GB" dirty="0" smtClean="0"/>
          </a:p>
          <a:p>
            <a:pPr>
              <a:buFont typeface="Wingdings" pitchFamily="2" charset="2"/>
              <a:buChar char="v"/>
            </a:pPr>
            <a:r>
              <a:rPr lang="en-GB" dirty="0" smtClean="0"/>
              <a:t>[ITO vs. Lukas </a:t>
            </a:r>
            <a:r>
              <a:rPr lang="en-GB" dirty="0" err="1" smtClean="0"/>
              <a:t>Fole</a:t>
            </a:r>
            <a:r>
              <a:rPr lang="en-GB" dirty="0" smtClean="0"/>
              <a:t> (2009) 124 TTJ 965 (Pune ITAT)]</a:t>
            </a:r>
          </a:p>
          <a:p>
            <a:pPr>
              <a:buFont typeface="Wingdings" pitchFamily="2" charset="2"/>
              <a:buChar char="v"/>
            </a:pPr>
            <a:endParaRPr lang="en-GB" dirty="0" smtClean="0"/>
          </a:p>
          <a:p>
            <a:pPr>
              <a:buFont typeface="Wingdings" pitchFamily="2" charset="2"/>
              <a:buChar char="v"/>
            </a:pPr>
            <a:r>
              <a:rPr lang="en-GB" dirty="0" smtClean="0"/>
              <a:t>[</a:t>
            </a:r>
            <a:r>
              <a:rPr lang="en-GB" dirty="0" err="1" smtClean="0"/>
              <a:t>Gallotti</a:t>
            </a:r>
            <a:r>
              <a:rPr lang="en-GB" dirty="0" smtClean="0"/>
              <a:t> </a:t>
            </a:r>
            <a:r>
              <a:rPr lang="en-GB" dirty="0" err="1" smtClean="0"/>
              <a:t>Raoul</a:t>
            </a:r>
            <a:r>
              <a:rPr lang="en-GB" dirty="0" smtClean="0"/>
              <a:t> vs. ACIT (Mumbai ITAT) 1997] </a:t>
            </a:r>
          </a:p>
          <a:p>
            <a:pPr>
              <a:buNone/>
            </a:pPr>
            <a:r>
              <a:rPr lang="en-GB" dirty="0" smtClean="0"/>
              <a:t/>
            </a:r>
            <a:br>
              <a:rPr lang="en-GB" dirty="0" smtClean="0"/>
            </a:br>
            <a:endParaRPr lang="en-IN" dirty="0" smtClean="0"/>
          </a:p>
          <a:p>
            <a:endParaRPr lang="en-IN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Employment arrangements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Custom 6">
      <a:dk1>
        <a:sysClr val="windowText" lastClr="000000"/>
      </a:dk1>
      <a:lt1>
        <a:sysClr val="window" lastClr="FFFFFF"/>
      </a:lt1>
      <a:dk2>
        <a:srgbClr val="4E3B30"/>
      </a:dk2>
      <a:lt2>
        <a:srgbClr val="F7E09E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568</TotalTime>
  <Words>623</Words>
  <Application>Microsoft Office PowerPoint</Application>
  <PresentationFormat>On-screen Show (4:3)</PresentationFormat>
  <Paragraphs>173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Trek</vt:lpstr>
      <vt:lpstr>Taxation of International Employment Arrangements</vt:lpstr>
      <vt:lpstr>Background</vt:lpstr>
      <vt:lpstr>Expatriate</vt:lpstr>
      <vt:lpstr>Incidence of tax for expatriates</vt:lpstr>
      <vt:lpstr>Deemed to accrue or arise</vt:lpstr>
      <vt:lpstr>Services rendered in India vs. Services rendered from India:</vt:lpstr>
      <vt:lpstr>PowerPoint Presentation</vt:lpstr>
      <vt:lpstr>Social security contributions in home country</vt:lpstr>
      <vt:lpstr>Employment arrangements</vt:lpstr>
      <vt:lpstr>CASE LAWS</vt:lpstr>
      <vt:lpstr>Important rulings</vt:lpstr>
      <vt:lpstr>Centrica STRUCTURE</vt:lpstr>
      <vt:lpstr>Facts of centrica ruling</vt:lpstr>
      <vt:lpstr>Delhi hc observations- Centrica</vt:lpstr>
      <vt:lpstr>Service PE because....</vt:lpstr>
      <vt:lpstr>JCB India</vt:lpstr>
      <vt:lpstr>Ruling highlights</vt:lpstr>
      <vt:lpstr>Tds obligations</vt:lpstr>
      <vt:lpstr>Questions ?</vt:lpstr>
      <vt:lpstr>Thank you!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Ash</dc:creator>
  <cp:lastModifiedBy>Sagar Tilak</cp:lastModifiedBy>
  <cp:revision>77</cp:revision>
  <dcterms:created xsi:type="dcterms:W3CDTF">2006-08-16T00:00:00Z</dcterms:created>
  <dcterms:modified xsi:type="dcterms:W3CDTF">2016-08-05T16:20:59Z</dcterms:modified>
</cp:coreProperties>
</file>