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5"/>
  </p:notesMasterIdLst>
  <p:handoutMasterIdLst>
    <p:handoutMasterId r:id="rId106"/>
  </p:handoutMasterIdLst>
  <p:sldIdLst>
    <p:sldId id="400" r:id="rId2"/>
    <p:sldId id="402" r:id="rId3"/>
    <p:sldId id="403" r:id="rId4"/>
    <p:sldId id="404" r:id="rId5"/>
    <p:sldId id="405" r:id="rId6"/>
    <p:sldId id="406" r:id="rId7"/>
    <p:sldId id="407" r:id="rId8"/>
    <p:sldId id="547" r:id="rId9"/>
    <p:sldId id="408" r:id="rId10"/>
    <p:sldId id="546" r:id="rId11"/>
    <p:sldId id="549" r:id="rId12"/>
    <p:sldId id="551" r:id="rId13"/>
    <p:sldId id="554" r:id="rId14"/>
    <p:sldId id="556" r:id="rId15"/>
    <p:sldId id="557" r:id="rId16"/>
    <p:sldId id="558" r:id="rId17"/>
    <p:sldId id="559" r:id="rId18"/>
    <p:sldId id="409" r:id="rId19"/>
    <p:sldId id="410" r:id="rId20"/>
    <p:sldId id="411" r:id="rId21"/>
    <p:sldId id="412" r:id="rId22"/>
    <p:sldId id="413" r:id="rId23"/>
    <p:sldId id="414" r:id="rId24"/>
    <p:sldId id="415" r:id="rId25"/>
    <p:sldId id="416" r:id="rId26"/>
    <p:sldId id="417" r:id="rId27"/>
    <p:sldId id="419" r:id="rId28"/>
    <p:sldId id="420" r:id="rId29"/>
    <p:sldId id="423" r:id="rId30"/>
    <p:sldId id="424" r:id="rId31"/>
    <p:sldId id="425"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3" r:id="rId45"/>
    <p:sldId id="444" r:id="rId46"/>
    <p:sldId id="445" r:id="rId47"/>
    <p:sldId id="446" r:id="rId48"/>
    <p:sldId id="447" r:id="rId49"/>
    <p:sldId id="448" r:id="rId50"/>
    <p:sldId id="450" r:id="rId51"/>
    <p:sldId id="451" r:id="rId52"/>
    <p:sldId id="456" r:id="rId53"/>
    <p:sldId id="457" r:id="rId54"/>
    <p:sldId id="458" r:id="rId55"/>
    <p:sldId id="459" r:id="rId56"/>
    <p:sldId id="460" r:id="rId57"/>
    <p:sldId id="461" r:id="rId58"/>
    <p:sldId id="462" r:id="rId59"/>
    <p:sldId id="467" r:id="rId60"/>
    <p:sldId id="468" r:id="rId61"/>
    <p:sldId id="469" r:id="rId62"/>
    <p:sldId id="470" r:id="rId63"/>
    <p:sldId id="471" r:id="rId64"/>
    <p:sldId id="472" r:id="rId65"/>
    <p:sldId id="560" r:id="rId66"/>
    <p:sldId id="562" r:id="rId67"/>
    <p:sldId id="561" r:id="rId68"/>
    <p:sldId id="473" r:id="rId69"/>
    <p:sldId id="476" r:id="rId70"/>
    <p:sldId id="477" r:id="rId71"/>
    <p:sldId id="479" r:id="rId72"/>
    <p:sldId id="480"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63"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CEAF8"/>
    <a:srgbClr val="FDE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434" autoAdjust="0"/>
  </p:normalViewPr>
  <p:slideViewPr>
    <p:cSldViewPr>
      <p:cViewPr varScale="1">
        <p:scale>
          <a:sx n="71" d="100"/>
          <a:sy n="71" d="100"/>
        </p:scale>
        <p:origin x="600" y="54"/>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44608-2047-4CC0-8926-D258ADBDC452}" type="datetimeFigureOut">
              <a:rPr lang="en-US" smtClean="0"/>
              <a:t>11/29/2016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 startupindia</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623190-272E-4D4B-8DA3-99FFA372CEDC}" type="slidenum">
              <a:rPr lang="en-US" smtClean="0"/>
              <a:t>‹#›</a:t>
            </a:fld>
            <a:endParaRPr lang="en-US"/>
          </a:p>
        </p:txBody>
      </p:sp>
    </p:spTree>
    <p:extLst>
      <p:ext uri="{BB962C8B-B14F-4D97-AF65-F5344CB8AC3E}">
        <p14:creationId xmlns:p14="http://schemas.microsoft.com/office/powerpoint/2010/main" val="21472293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31415-4D1C-4ACC-B06F-883AD830A665}" type="datetimeFigureOut">
              <a:rPr lang="en-US" smtClean="0"/>
              <a:pPr/>
              <a:t>11/29/2016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startupindia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1F4FA-3AA8-4803-B969-CC7B2B942594}" type="slidenum">
              <a:rPr lang="en-US" smtClean="0"/>
              <a:pPr/>
              <a:t>‹#›</a:t>
            </a:fld>
            <a:endParaRPr lang="en-US"/>
          </a:p>
        </p:txBody>
      </p:sp>
    </p:spTree>
    <p:extLst>
      <p:ext uri="{BB962C8B-B14F-4D97-AF65-F5344CB8AC3E}">
        <p14:creationId xmlns:p14="http://schemas.microsoft.com/office/powerpoint/2010/main" val="229519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F76B00F-42DE-453C-A5F6-780716013101}" type="datetime1">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D3EA1-94D4-444F-96BA-CBCEAFE7A80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0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C4ED9F-8F5F-44F7-BF93-8B1FCAF0A82F}" type="datetime1">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342752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5AA854-9BFC-47A4-907F-64F3D15BDA2F}" type="datetime1">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D3EA1-94D4-444F-96BA-CBCEAFE7A80D}"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70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21E399-E02A-4898-9504-7BBE340227A7}" type="datetime1">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130788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A6D25D-3717-4519-A8E1-5BCF333691A1}" type="datetime1">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D3EA1-94D4-444F-96BA-CBCEAFE7A80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16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2FEB21-8EF7-46C6-9051-15036CCDE04C}" type="datetime1">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382676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C60C66-4729-495A-A17C-01069F38D7D2}" type="datetime1">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41554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0327F9-32F8-4334-8011-1F1490CE6FD6}" type="datetime1">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413111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5837D-66D5-45AB-8412-4E88D43C14D4}" type="datetime1">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354210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2B17A-9BA8-42AD-8EDF-6AFA61829B80}" type="datetime1">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D3EA1-94D4-444F-96BA-CBCEAFE7A80D}" type="slidenum">
              <a:rPr lang="en-US" smtClean="0"/>
              <a:pPr/>
              <a:t>‹#›</a:t>
            </a:fld>
            <a:endParaRPr lang="en-US"/>
          </a:p>
        </p:txBody>
      </p:sp>
    </p:spTree>
    <p:extLst>
      <p:ext uri="{BB962C8B-B14F-4D97-AF65-F5344CB8AC3E}">
        <p14:creationId xmlns:p14="http://schemas.microsoft.com/office/powerpoint/2010/main" val="381379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F5A09-8AA7-42E3-9EAC-0EF42EE3518E}" type="datetime1">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D3EA1-94D4-444F-96BA-CBCEAFE7A80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90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023F21A-2511-4C26-86A4-69158D065E89}" type="datetime1">
              <a:rPr lang="en-US" smtClean="0"/>
              <a:t>11/29/2016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8D3EA1-94D4-444F-96BA-CBCEAFE7A80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8318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12192000" cy="6858000"/>
          </a:xfrm>
          <a:prstGeom prst="rect">
            <a:avLst/>
          </a:prstGeom>
        </p:spPr>
      </p:pic>
    </p:spTree>
    <p:extLst>
      <p:ext uri="{BB962C8B-B14F-4D97-AF65-F5344CB8AC3E}">
        <p14:creationId xmlns:p14="http://schemas.microsoft.com/office/powerpoint/2010/main" val="43268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 y="0"/>
            <a:ext cx="12200438" cy="6821191"/>
          </a:xfrm>
          <a:prstGeom prst="rect">
            <a:avLst/>
          </a:prstGeom>
        </p:spPr>
      </p:pic>
    </p:spTree>
    <p:extLst>
      <p:ext uri="{BB962C8B-B14F-4D97-AF65-F5344CB8AC3E}">
        <p14:creationId xmlns:p14="http://schemas.microsoft.com/office/powerpoint/2010/main" val="85176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935479"/>
              </p:ext>
            </p:extLst>
          </p:nvPr>
        </p:nvGraphicFramePr>
        <p:xfrm>
          <a:off x="0" y="-481652"/>
          <a:ext cx="12192000" cy="7162800"/>
        </p:xfrm>
        <a:graphic>
          <a:graphicData uri="http://schemas.openxmlformats.org/drawingml/2006/table">
            <a:tbl>
              <a:tblPr firstRow="1" bandRow="1">
                <a:tableStyleId>{5C22544A-7EE6-4342-B048-85BDC9FD1C3A}</a:tableStyleId>
              </a:tblPr>
              <a:tblGrid>
                <a:gridCol w="2259458"/>
                <a:gridCol w="1702942"/>
                <a:gridCol w="2057400"/>
                <a:gridCol w="2362200"/>
                <a:gridCol w="1765831"/>
                <a:gridCol w="2044169"/>
              </a:tblGrid>
              <a:tr h="526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378290">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NAGPUR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1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Gondia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Gondia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Goregaon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Tirora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Arjuni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Morgaon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Deori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Sadakarjuni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Amgaon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Salekasa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2451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Wardha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Wardha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Deoli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Seloo</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Arvi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Karanja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Ashti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Hinganghat</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Samudrapur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683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Gadchiroli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NO INDUSTRY DISTRICT</a:t>
                      </a:r>
                    </a:p>
                  </a:txBody>
                  <a:tcPr>
                    <a:solidFill>
                      <a:schemeClr val="bg2">
                        <a:lumMod val="90000"/>
                      </a:schemeClr>
                    </a:solidFill>
                  </a:tcPr>
                </a:tc>
                <a:tc hMerge="1">
                  <a:txBody>
                    <a:bodyPr/>
                    <a:lstStyle/>
                    <a:p>
                      <a:endParaRPr lang="en-US" sz="2000" dirty="0"/>
                    </a:p>
                  </a:txBody>
                  <a:tcPr>
                    <a:solidFill>
                      <a:schemeClr val="accent5">
                        <a:lumMod val="75000"/>
                      </a:schemeClr>
                    </a:solidFill>
                  </a:tcPr>
                </a:tc>
                <a:tc hMerge="1">
                  <a:txBody>
                    <a:bodyPr/>
                    <a:lstStyle/>
                    <a:p>
                      <a:endParaRPr lang="en-US" sz="2000" dirty="0"/>
                    </a:p>
                  </a:txBody>
                  <a:tcPr>
                    <a:solidFill>
                      <a:schemeClr val="bg2">
                        <a:lumMod val="2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mn-lt"/>
                        <a:ea typeface="+mn-ea"/>
                        <a:cs typeface="+mn-cs"/>
                      </a:endParaRPr>
                    </a:p>
                  </a:txBody>
                  <a:tcPr>
                    <a:solidFill>
                      <a:schemeClr val="tx2">
                        <a:lumMod val="60000"/>
                        <a:lumOff val="40000"/>
                      </a:schemeClr>
                    </a:solidFill>
                  </a:tcPr>
                </a:tc>
                <a:tc hMerge="1">
                  <a:txBody>
                    <a:bodyPr/>
                    <a:lstStyle/>
                    <a:p>
                      <a:endParaRPr kumimoji="0" lang="en-US" sz="1800" kern="1200" baseline="0" dirty="0" smtClean="0">
                        <a:solidFill>
                          <a:schemeClr val="dk1"/>
                        </a:solidFill>
                        <a:latin typeface="+mn-lt"/>
                        <a:ea typeface="+mn-ea"/>
                        <a:cs typeface="+mn-cs"/>
                      </a:endParaRPr>
                    </a:p>
                  </a:txBody>
                  <a:tcPr>
                    <a:solidFill>
                      <a:srgbClr val="FF7C80"/>
                    </a:solidFill>
                  </a:tcPr>
                </a:tc>
              </a:tr>
            </a:tbl>
          </a:graphicData>
        </a:graphic>
      </p:graphicFrame>
    </p:spTree>
    <p:extLst>
      <p:ext uri="{BB962C8B-B14F-4D97-AF65-F5344CB8AC3E}">
        <p14:creationId xmlns:p14="http://schemas.microsoft.com/office/powerpoint/2010/main" val="35937344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Oval 3"/>
          <p:cNvSpPr/>
          <p:nvPr/>
        </p:nvSpPr>
        <p:spPr>
          <a:xfrm>
            <a:off x="1905000" y="685800"/>
            <a:ext cx="8382000" cy="4495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Naxalism affected Talukas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5513"/>
      </p:ext>
    </p:extLst>
  </p:cSld>
  <p:clrMapOvr>
    <a:masterClrMapping/>
  </p:clrMapOvr>
  <p:transition spd="slow">
    <p:wheel spokes="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693647224"/>
              </p:ext>
            </p:extLst>
          </p:nvPr>
        </p:nvGraphicFramePr>
        <p:xfrm>
          <a:off x="0" y="-1"/>
          <a:ext cx="12192000" cy="6123200"/>
        </p:xfrm>
        <a:graphic>
          <a:graphicData uri="http://schemas.openxmlformats.org/drawingml/2006/table">
            <a:tbl>
              <a:tblPr firstRow="1" bandRow="1">
                <a:tableStyleId>{5C22544A-7EE6-4342-B048-85BDC9FD1C3A}</a:tableStyleId>
              </a:tblPr>
              <a:tblGrid>
                <a:gridCol w="1042737"/>
                <a:gridCol w="2028927"/>
                <a:gridCol w="9120336"/>
              </a:tblGrid>
              <a:tr h="548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500" b="1" kern="1200" baseline="0" dirty="0" smtClean="0">
                          <a:solidFill>
                            <a:schemeClr val="lt1"/>
                          </a:solidFill>
                          <a:latin typeface="Times New Roman" panose="02020603050405020304" pitchFamily="18" charset="0"/>
                          <a:ea typeface="+mn-ea"/>
                          <a:cs typeface="Times New Roman" panose="02020603050405020304" pitchFamily="18" charset="0"/>
                        </a:rPr>
                        <a:t>Sr.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500" b="1" kern="1200" baseline="0" dirty="0" smtClean="0">
                          <a:solidFill>
                            <a:schemeClr val="lt1"/>
                          </a:solidFill>
                          <a:latin typeface="Times New Roman" panose="02020603050405020304" pitchFamily="18" charset="0"/>
                          <a:ea typeface="+mn-ea"/>
                          <a:cs typeface="Times New Roman" panose="02020603050405020304" pitchFamily="18" charset="0"/>
                        </a:rPr>
                        <a:t>District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500" b="1" kern="1200" baseline="0" dirty="0" smtClean="0">
                          <a:solidFill>
                            <a:schemeClr val="lt1"/>
                          </a:solidFill>
                          <a:latin typeface="Times New Roman" panose="02020603050405020304" pitchFamily="18" charset="0"/>
                          <a:ea typeface="+mn-ea"/>
                          <a:cs typeface="Times New Roman" panose="02020603050405020304" pitchFamily="18" charset="0"/>
                        </a:rPr>
                        <a:t>Talukas 	</a:t>
                      </a:r>
                    </a:p>
                  </a:txBody>
                  <a:tcPr/>
                </a:tc>
              </a:tr>
              <a:tr h="674995">
                <a:tc>
                  <a:txBody>
                    <a:bodyPr/>
                    <a:lstStyle/>
                    <a:p>
                      <a:pPr algn="l"/>
                      <a:r>
                        <a:rPr lang="en-US" sz="2000" dirty="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Gadchiroli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All Talukas 	</a:t>
                      </a:r>
                    </a:p>
                    <a:p>
                      <a:pPr algn="l"/>
                      <a:endParaRPr lang="en-US" sz="2000" dirty="0">
                        <a:latin typeface="Times New Roman" panose="02020603050405020304" pitchFamily="18" charset="0"/>
                        <a:cs typeface="Times New Roman" panose="02020603050405020304" pitchFamily="18" charset="0"/>
                      </a:endParaRPr>
                    </a:p>
                  </a:txBody>
                  <a:tcPr/>
                </a:tc>
              </a:tr>
              <a:tr h="674995">
                <a:tc>
                  <a:txBody>
                    <a:bodyPr/>
                    <a:lstStyle/>
                    <a:p>
                      <a:pPr algn="l"/>
                      <a:r>
                        <a:rPr lang="en-US" sz="2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Gondia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All Talukas 	</a:t>
                      </a:r>
                    </a:p>
                    <a:p>
                      <a:pPr algn="l"/>
                      <a:endParaRPr lang="en-US" sz="2000" dirty="0">
                        <a:latin typeface="Times New Roman" panose="02020603050405020304" pitchFamily="18" charset="0"/>
                        <a:cs typeface="Times New Roman" panose="02020603050405020304" pitchFamily="18" charset="0"/>
                      </a:endParaRPr>
                    </a:p>
                  </a:txBody>
                  <a:tcPr/>
                </a:tc>
              </a:tr>
              <a:tr h="1542845">
                <a:tc>
                  <a:txBody>
                    <a:bodyPr/>
                    <a:lstStyle/>
                    <a:p>
                      <a:pPr algn="l"/>
                      <a:r>
                        <a:rPr lang="en-US" sz="2000" dirty="0" smtClean="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Chandrapur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Chandrapur, Gondpipri, Rajura, Korpana, Jiwati, Ballarsha, Pobhurna, Mul, Sawali 	</a:t>
                      </a:r>
                    </a:p>
                    <a:p>
                      <a:pPr algn="l"/>
                      <a:endParaRPr lang="en-US" sz="2000" dirty="0">
                        <a:latin typeface="Times New Roman" panose="02020603050405020304" pitchFamily="18" charset="0"/>
                        <a:cs typeface="Times New Roman" panose="02020603050405020304" pitchFamily="18" charset="0"/>
                      </a:endParaRPr>
                    </a:p>
                  </a:txBody>
                  <a:tcPr/>
                </a:tc>
              </a:tr>
              <a:tr h="964277">
                <a:tc>
                  <a:txBody>
                    <a:bodyPr/>
                    <a:lstStyle/>
                    <a:p>
                      <a:pPr algn="l"/>
                      <a:r>
                        <a:rPr lang="en-US" sz="2000" dirty="0" smtClean="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Bhandara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Sakoli, Lakhandur, Lakhani 	</a:t>
                      </a:r>
                    </a:p>
                    <a:p>
                      <a:pPr algn="l"/>
                      <a:endParaRPr lang="en-US" sz="2000" dirty="0">
                        <a:latin typeface="Times New Roman" panose="02020603050405020304" pitchFamily="18" charset="0"/>
                        <a:cs typeface="Times New Roman" panose="02020603050405020304" pitchFamily="18" charset="0"/>
                      </a:endParaRPr>
                    </a:p>
                  </a:txBody>
                  <a:tcPr/>
                </a:tc>
              </a:tr>
              <a:tr h="964277">
                <a:tc>
                  <a:txBody>
                    <a:bodyPr/>
                    <a:lstStyle/>
                    <a:p>
                      <a:pPr algn="l"/>
                      <a:r>
                        <a:rPr lang="en-US" sz="2000" dirty="0" smtClean="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Yavatmal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Pandharkawda, Wani, Zari-Jamdi, Ghatanji, Arni 	</a:t>
                      </a:r>
                    </a:p>
                    <a:p>
                      <a:pPr algn="l"/>
                      <a:endParaRPr lang="en-US" sz="2000" dirty="0">
                        <a:latin typeface="Times New Roman" panose="02020603050405020304" pitchFamily="18" charset="0"/>
                        <a:cs typeface="Times New Roman" panose="02020603050405020304" pitchFamily="18" charset="0"/>
                      </a:endParaRPr>
                    </a:p>
                  </a:txBody>
                  <a:tcPr/>
                </a:tc>
              </a:tr>
              <a:tr h="618969">
                <a:tc>
                  <a:txBody>
                    <a:bodyPr/>
                    <a:lstStyle/>
                    <a:p>
                      <a:pPr algn="l"/>
                      <a:r>
                        <a:rPr lang="en-US" sz="2000" dirty="0" smtClean="0">
                          <a:latin typeface="Times New Roman" panose="02020603050405020304" pitchFamily="18" charset="0"/>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Nanded 	</a:t>
                      </a:r>
                    </a:p>
                    <a:p>
                      <a:pPr algn="l"/>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Kinwat 	</a:t>
                      </a:r>
                    </a:p>
                    <a:p>
                      <a:pPr algn="l"/>
                      <a:endParaRPr lang="en-US"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582385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0198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594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u="sng" dirty="0"/>
              <a:t> </a:t>
            </a:r>
            <a:r>
              <a:rPr lang="en-US" sz="4500" u="sng" dirty="0"/>
              <a:t>PERIOD OF OPERATION</a:t>
            </a:r>
          </a:p>
          <a:p>
            <a:pPr algn="ctr">
              <a:defRPr/>
            </a:pPr>
            <a:endParaRPr lang="en-US" sz="4500" u="sng" dirty="0"/>
          </a:p>
          <a:p>
            <a:pPr algn="ctr">
              <a:defRPr/>
            </a:pPr>
            <a:r>
              <a:rPr lang="en-US" sz="3400" dirty="0"/>
              <a:t>The 2013 Scheme, as may be amended by the Government from time to time, shall remain in operation from:-</a:t>
            </a:r>
          </a:p>
          <a:p>
            <a:pPr algn="ctr">
              <a:defRPr/>
            </a:pPr>
            <a:endParaRPr lang="en-US" sz="3400" dirty="0"/>
          </a:p>
          <a:p>
            <a:pPr algn="ctr">
              <a:defRPr/>
            </a:pPr>
            <a:r>
              <a:rPr lang="en-US" sz="4400" b="1" dirty="0">
                <a:solidFill>
                  <a:srgbClr val="FFFF00"/>
                </a:solidFill>
              </a:rPr>
              <a:t>1st April, 2013 </a:t>
            </a:r>
          </a:p>
          <a:p>
            <a:pPr algn="ctr">
              <a:defRPr/>
            </a:pPr>
            <a:r>
              <a:rPr lang="en-US" sz="4400" b="1" dirty="0">
                <a:solidFill>
                  <a:srgbClr val="FFFF00"/>
                </a:solidFill>
              </a:rPr>
              <a:t>to </a:t>
            </a:r>
          </a:p>
          <a:p>
            <a:pPr algn="ctr">
              <a:defRPr/>
            </a:pPr>
            <a:r>
              <a:rPr lang="en-US" sz="4400" b="1" dirty="0">
                <a:solidFill>
                  <a:srgbClr val="FFFF00"/>
                </a:solidFill>
              </a:rPr>
              <a:t>31st March, 2018</a:t>
            </a:r>
            <a:endParaRPr lang="en-IN" dirty="0">
              <a:solidFill>
                <a:srgbClr val="FFFF00"/>
              </a:solidFill>
            </a:endParaRPr>
          </a:p>
        </p:txBody>
      </p:sp>
      <p:sp>
        <p:nvSpPr>
          <p:cNvPr id="6"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Tree>
    <p:extLst>
      <p:ext uri="{BB962C8B-B14F-4D97-AF65-F5344CB8AC3E}">
        <p14:creationId xmlns:p14="http://schemas.microsoft.com/office/powerpoint/2010/main" val="37678009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1232" y="1052736"/>
            <a:ext cx="121920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For the purposes of the PSI- 2013, detailed </a:t>
            </a:r>
            <a:r>
              <a:rPr lang="en-US" sz="2000" dirty="0" smtClean="0">
                <a:latin typeface="Times New Roman" panose="02020603050405020304" pitchFamily="18" charset="0"/>
                <a:cs typeface="Times New Roman" panose="02020603050405020304" pitchFamily="18" charset="0"/>
              </a:rPr>
              <a:t>Taluka wise </a:t>
            </a:r>
            <a:r>
              <a:rPr lang="en-US" sz="2000" dirty="0">
                <a:latin typeface="Times New Roman" panose="02020603050405020304" pitchFamily="18" charset="0"/>
                <a:cs typeface="Times New Roman" panose="02020603050405020304" pitchFamily="18" charset="0"/>
              </a:rPr>
              <a:t>classification of different areas of the State as Group, A /B/ C/ D/ D + etc., on the basis of their level of industrial development is as follows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298847"/>
            <a:ext cx="12177214" cy="646331"/>
          </a:xfrm>
          <a:prstGeom prst="rect">
            <a:avLst/>
          </a:prstGeom>
          <a:solidFill>
            <a:schemeClr val="accent5">
              <a:lumMod val="60000"/>
              <a:lumOff val="40000"/>
            </a:schemeClr>
          </a:solidFill>
        </p:spPr>
        <p:txBody>
          <a:bodyPr>
            <a:spAutoFit/>
          </a:bodyPr>
          <a:lstStyle/>
          <a:p>
            <a:pPr algn="ctr">
              <a:defRPr/>
            </a:pPr>
            <a:r>
              <a:rPr lang="en-US" sz="3600" b="1" dirty="0">
                <a:gradFill>
                  <a:gsLst>
                    <a:gs pos="0">
                      <a:srgbClr val="000000"/>
                    </a:gs>
                    <a:gs pos="39999">
                      <a:srgbClr val="0A128C"/>
                    </a:gs>
                    <a:gs pos="70000">
                      <a:srgbClr val="181CC7"/>
                    </a:gs>
                    <a:gs pos="88000">
                      <a:srgbClr val="7005D4"/>
                    </a:gs>
                    <a:gs pos="100000">
                      <a:srgbClr val="8C3D91"/>
                    </a:gs>
                  </a:gsLst>
                  <a:lin ang="5400000" scaled="0"/>
                </a:gradFill>
              </a:rPr>
              <a:t>CLASSIFICATION OF AREAS FOR PSI-2013</a:t>
            </a:r>
            <a:endParaRPr lang="en-IN" sz="3400" dirty="0"/>
          </a:p>
        </p:txBody>
      </p:sp>
      <p:sp>
        <p:nvSpPr>
          <p:cNvPr id="7" name="Rectangle 6"/>
          <p:cNvSpPr/>
          <p:nvPr/>
        </p:nvSpPr>
        <p:spPr>
          <a:xfrm>
            <a:off x="40331" y="3527902"/>
            <a:ext cx="12085637" cy="707886"/>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Denotes Areas where some industrial development has taken place, but are less </a:t>
            </a:r>
            <a:r>
              <a:rPr lang="en-US" sz="2000" dirty="0" smtClean="0">
                <a:latin typeface="Times New Roman" panose="02020603050405020304" pitchFamily="18" charset="0"/>
                <a:cs typeface="Times New Roman" panose="02020603050405020304" pitchFamily="18" charset="0"/>
              </a:rPr>
              <a:t>developed than </a:t>
            </a:r>
            <a:r>
              <a:rPr lang="en-US" sz="2000" dirty="0">
                <a:latin typeface="Times New Roman" panose="02020603050405020304" pitchFamily="18" charset="0"/>
                <a:cs typeface="Times New Roman" panose="02020603050405020304" pitchFamily="18" charset="0"/>
              </a:rPr>
              <a:t>the areas under Group A.</a:t>
            </a:r>
          </a:p>
        </p:txBody>
      </p:sp>
      <p:sp>
        <p:nvSpPr>
          <p:cNvPr id="8" name="TextBox 7"/>
          <p:cNvSpPr txBox="1">
            <a:spLocks noChangeArrowheads="1"/>
          </p:cNvSpPr>
          <p:nvPr/>
        </p:nvSpPr>
        <p:spPr bwMode="auto">
          <a:xfrm>
            <a:off x="40331" y="2998113"/>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B</a:t>
            </a:r>
            <a:endParaRPr lang="en-IN" sz="2200" dirty="0">
              <a:latin typeface="Times New Roman" panose="02020603050405020304" pitchFamily="18" charset="0"/>
              <a:cs typeface="Times New Roman" panose="02020603050405020304" pitchFamily="18" charset="0"/>
            </a:endParaRPr>
          </a:p>
        </p:txBody>
      </p:sp>
      <p:sp>
        <p:nvSpPr>
          <p:cNvPr id="9" name="Rectangle 8"/>
          <p:cNvSpPr/>
          <p:nvPr/>
        </p:nvSpPr>
        <p:spPr>
          <a:xfrm>
            <a:off x="40331" y="2452826"/>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Denotes Industrially developed areas.</a:t>
            </a:r>
          </a:p>
        </p:txBody>
      </p:sp>
      <p:sp>
        <p:nvSpPr>
          <p:cNvPr id="10" name="TextBox 9"/>
          <p:cNvSpPr txBox="1">
            <a:spLocks noChangeArrowheads="1"/>
          </p:cNvSpPr>
          <p:nvPr/>
        </p:nvSpPr>
        <p:spPr bwMode="auto">
          <a:xfrm>
            <a:off x="40331" y="1886733"/>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A</a:t>
            </a:r>
            <a:endParaRPr lang="en-IN" sz="2200" dirty="0">
              <a:latin typeface="Times New Roman" panose="02020603050405020304" pitchFamily="18" charset="0"/>
              <a:cs typeface="Times New Roman" panose="02020603050405020304" pitchFamily="18" charset="0"/>
            </a:endParaRPr>
          </a:p>
        </p:txBody>
      </p:sp>
      <p:sp>
        <p:nvSpPr>
          <p:cNvPr id="11" name="Rectangle 10"/>
          <p:cNvSpPr/>
          <p:nvPr/>
        </p:nvSpPr>
        <p:spPr>
          <a:xfrm>
            <a:off x="72174" y="4909501"/>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t>Denotes Areas, which are less developed than those covered under Group B.</a:t>
            </a:r>
          </a:p>
        </p:txBody>
      </p:sp>
      <p:sp>
        <p:nvSpPr>
          <p:cNvPr id="12" name="TextBox 11"/>
          <p:cNvSpPr txBox="1">
            <a:spLocks noChangeArrowheads="1"/>
          </p:cNvSpPr>
          <p:nvPr/>
        </p:nvSpPr>
        <p:spPr bwMode="auto">
          <a:xfrm>
            <a:off x="58727" y="4351657"/>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C</a:t>
            </a:r>
            <a:endParaRPr lang="en-IN"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47328" y="6021288"/>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t>Denotes the lesser-developed areas of the State, not covered under Group A  Group </a:t>
            </a:r>
            <a:r>
              <a:rPr lang="en-US" sz="2000" dirty="0" smtClean="0"/>
              <a:t>B/Group </a:t>
            </a:r>
            <a:r>
              <a:rPr lang="en-US" sz="2000" dirty="0"/>
              <a:t>C.</a:t>
            </a:r>
          </a:p>
        </p:txBody>
      </p:sp>
      <p:sp>
        <p:nvSpPr>
          <p:cNvPr id="14" name="TextBox 13"/>
          <p:cNvSpPr txBox="1">
            <a:spLocks noChangeArrowheads="1"/>
          </p:cNvSpPr>
          <p:nvPr/>
        </p:nvSpPr>
        <p:spPr bwMode="auto">
          <a:xfrm>
            <a:off x="47328" y="5446385"/>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a:t>
            </a:r>
            <a:r>
              <a:rPr lang="en-US" sz="2200" b="1" dirty="0" smtClean="0">
                <a:latin typeface="Times New Roman" panose="02020603050405020304" pitchFamily="18" charset="0"/>
                <a:cs typeface="Times New Roman" panose="02020603050405020304" pitchFamily="18" charset="0"/>
              </a:rPr>
              <a:t>D</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2052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7"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2" y="3166537"/>
            <a:ext cx="12085637" cy="401637"/>
          </a:xfrm>
          <a:prstGeom prst="rect">
            <a:avLst/>
          </a:prstGeom>
          <a:solidFill>
            <a:schemeClr val="accent4"/>
          </a:solidFill>
        </p:spPr>
        <p:txBody>
          <a:bodyPr>
            <a:spAutoFit/>
          </a:bodyPr>
          <a:lstStyle/>
          <a:p>
            <a:pPr>
              <a:defRPr/>
            </a:pPr>
            <a:r>
              <a:rPr lang="en-US" sz="2000" dirty="0">
                <a:latin typeface="Times New Roman" panose="02020603050405020304" pitchFamily="18" charset="0"/>
                <a:cs typeface="Times New Roman" panose="02020603050405020304" pitchFamily="18" charset="0"/>
              </a:rPr>
              <a:t>Denotes District having no industries and not covered under Group A / B/ C / D &amp; D+. </a:t>
            </a:r>
          </a:p>
        </p:txBody>
      </p:sp>
      <p:sp>
        <p:nvSpPr>
          <p:cNvPr id="5" name="Footer Placeholder 2"/>
          <p:cNvSpPr>
            <a:spLocks noGrp="1"/>
          </p:cNvSpPr>
          <p:nvPr>
            <p:ph type="ftr" sz="quarter" idx="11"/>
          </p:nvPr>
        </p:nvSpPr>
        <p:spPr>
          <a:xfrm>
            <a:off x="-23813" y="6497638"/>
            <a:ext cx="12192001"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23813" y="2197106"/>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No Industry District</a:t>
            </a:r>
            <a:endParaRPr lang="en-IN" sz="22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29108" y="4267200"/>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Naxalism Affected Area</a:t>
            </a:r>
            <a:endParaRPr lang="en-IN"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6200" y="5029200"/>
            <a:ext cx="12039600" cy="400050"/>
          </a:xfrm>
          <a:prstGeom prst="rect">
            <a:avLst/>
          </a:prstGeom>
          <a:solidFill>
            <a:schemeClr val="accent4"/>
          </a:solidFill>
        </p:spPr>
        <p:txBody>
          <a:bodyPr>
            <a:spAutoFit/>
          </a:bodyPr>
          <a:lstStyle/>
          <a:p>
            <a:pPr>
              <a:defRPr/>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Denotes Area affected by naxalism, as described in GR No  NAVIKA-2008/C.R.209/</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1416 Dated 31.5.2009.</a:t>
            </a:r>
          </a:p>
        </p:txBody>
      </p:sp>
      <p:sp>
        <p:nvSpPr>
          <p:cNvPr id="9" name="Rectangle 8"/>
          <p:cNvSpPr/>
          <p:nvPr/>
        </p:nvSpPr>
        <p:spPr>
          <a:xfrm>
            <a:off x="-24190" y="1234531"/>
            <a:ext cx="12085637" cy="400110"/>
          </a:xfrm>
          <a:prstGeom prst="rect">
            <a:avLst/>
          </a:prstGeom>
          <a:solidFill>
            <a:schemeClr val="accent4"/>
          </a:solidFill>
        </p:spPr>
        <p:txBody>
          <a:bodyPr>
            <a:sp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Denotes the least developed areas, not covered under </a:t>
            </a:r>
            <a:r>
              <a:rPr lang="en-US" sz="2000" dirty="0" smtClean="0">
                <a:latin typeface="Times New Roman" panose="02020603050405020304" pitchFamily="18" charset="0"/>
                <a:cs typeface="Times New Roman" panose="02020603050405020304" pitchFamily="18" charset="0"/>
              </a:rPr>
              <a:t>Group A/Group  </a:t>
            </a:r>
            <a:r>
              <a:rPr lang="en-US" sz="2000" dirty="0">
                <a:latin typeface="Times New Roman" panose="02020603050405020304" pitchFamily="18" charset="0"/>
                <a:cs typeface="Times New Roman" panose="02020603050405020304" pitchFamily="18" charset="0"/>
              </a:rPr>
              <a:t>B/Group C/Group D.</a:t>
            </a:r>
          </a:p>
        </p:txBody>
      </p:sp>
      <p:sp>
        <p:nvSpPr>
          <p:cNvPr id="10" name="TextBox 9"/>
          <p:cNvSpPr txBox="1">
            <a:spLocks noChangeArrowheads="1"/>
          </p:cNvSpPr>
          <p:nvPr/>
        </p:nvSpPr>
        <p:spPr bwMode="auto">
          <a:xfrm>
            <a:off x="0" y="426974"/>
            <a:ext cx="5715000" cy="430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200" b="1" dirty="0">
                <a:latin typeface="Times New Roman" panose="02020603050405020304" pitchFamily="18" charset="0"/>
                <a:cs typeface="Times New Roman" panose="02020603050405020304" pitchFamily="18" charset="0"/>
              </a:rPr>
              <a:t>Group D+</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8535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Down Arrow 5"/>
          <p:cNvSpPr/>
          <p:nvPr/>
        </p:nvSpPr>
        <p:spPr>
          <a:xfrm>
            <a:off x="3086100" y="0"/>
            <a:ext cx="6477000" cy="2362199"/>
          </a:xfrm>
          <a:prstGeom prst="downArrow">
            <a:avLst>
              <a:gd name="adj1" fmla="val 50000"/>
              <a:gd name="adj2" fmla="val 51119"/>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u="sng" dirty="0">
                <a:blipFill>
                  <a:blip r:embed="rId2"/>
                  <a:tile tx="-196850" ty="0" sx="100000" sy="100000" flip="none" algn="tl"/>
                </a:blipFill>
              </a:rPr>
              <a:t>FINANCIAL INCENTIVES FOR MSMEs/LSIs UNDER PSI-2013</a:t>
            </a:r>
            <a:r>
              <a:rPr lang="en-US" sz="2800" b="1" dirty="0">
                <a:blipFill>
                  <a:blip r:embed="rId2"/>
                  <a:tile tx="-196850" ty="0" sx="100000" sy="100000" flip="none" algn="tl"/>
                </a:blipFill>
              </a:rPr>
              <a:t> </a:t>
            </a:r>
          </a:p>
        </p:txBody>
      </p:sp>
      <p:pic>
        <p:nvPicPr>
          <p:cNvPr id="61444" name="Picture 6" descr="banks-in-indi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3" descr="indian-currency[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38400"/>
            <a:ext cx="5867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156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37869" y="1052736"/>
            <a:ext cx="12009438" cy="4801314"/>
          </a:xfrm>
          <a:prstGeom prst="rect">
            <a:avLst/>
          </a:prstGeom>
          <a:noFill/>
        </p:spPr>
        <p:txBody>
          <a:bodyPr>
            <a:spAutoFit/>
          </a:bodyPr>
          <a:lstStyle/>
          <a:p>
            <a:pPr marL="285750" indent="-285750" algn="just">
              <a:buFont typeface="Wingdings" panose="05000000000000000000" pitchFamily="2" charset="2"/>
              <a:buChar char="Ø"/>
              <a:defRPr/>
            </a:pPr>
            <a:r>
              <a:rPr lang="en-US" sz="2400" b="1" dirty="0">
                <a:latin typeface="Times New Roman" panose="02020603050405020304" pitchFamily="18" charset="0"/>
                <a:cs typeface="Times New Roman" panose="02020603050405020304" pitchFamily="18" charset="0"/>
              </a:rPr>
              <a:t>New MSME/LSI Units will eligible for  BASKET OF INCENTIVES  which includes</a:t>
            </a:r>
            <a:r>
              <a:rPr lang="en-US" sz="2400" b="1" dirty="0" smtClean="0">
                <a:latin typeface="Times New Roman" panose="02020603050405020304" pitchFamily="18" charset="0"/>
                <a:cs typeface="Times New Roman" panose="02020603050405020304" pitchFamily="18" charset="0"/>
              </a:rPr>
              <a:t>:-</a:t>
            </a:r>
          </a:p>
          <a:p>
            <a:pPr algn="just">
              <a:defRPr/>
            </a:pPr>
            <a:endParaRPr lang="en-US" sz="2400" b="1" dirty="0" smtClean="0">
              <a:latin typeface="Times New Roman" panose="02020603050405020304" pitchFamily="18" charset="0"/>
              <a:cs typeface="Times New Roman" panose="02020603050405020304" pitchFamily="18" charset="0"/>
            </a:endParaRPr>
          </a:p>
          <a:p>
            <a:pPr marL="400050" indent="-400050" algn="just">
              <a:buFont typeface="+mj-lt"/>
              <a:buAutoNum type="romanLcPeriod"/>
              <a:defRPr/>
            </a:pPr>
            <a:r>
              <a:rPr lang="en-US" sz="2000" dirty="0">
                <a:latin typeface="Times New Roman" panose="02020603050405020304" pitchFamily="18" charset="0"/>
                <a:cs typeface="Times New Roman" panose="02020603050405020304" pitchFamily="18" charset="0"/>
              </a:rPr>
              <a:t>Industrial promotion subsidy</a:t>
            </a:r>
          </a:p>
          <a:p>
            <a:pPr marL="400050" indent="-400050" algn="just">
              <a:buFont typeface="+mj-lt"/>
              <a:buAutoNum type="romanLcPeriod"/>
              <a:defRPr/>
            </a:pPr>
            <a:r>
              <a:rPr lang="en-US" sz="2000" dirty="0">
                <a:latin typeface="Times New Roman" panose="02020603050405020304" pitchFamily="18" charset="0"/>
                <a:cs typeface="Times New Roman" panose="02020603050405020304" pitchFamily="18" charset="0"/>
              </a:rPr>
              <a:t>Interest Subsidy</a:t>
            </a:r>
          </a:p>
          <a:p>
            <a:pPr marL="400050" indent="-400050" algn="just">
              <a:buFont typeface="+mj-lt"/>
              <a:buAutoNum type="romanLcPeriod"/>
              <a:defRPr/>
            </a:pPr>
            <a:r>
              <a:rPr lang="en-US" sz="2000" dirty="0">
                <a:latin typeface="Times New Roman" panose="02020603050405020304" pitchFamily="18" charset="0"/>
                <a:cs typeface="Times New Roman" panose="02020603050405020304" pitchFamily="18" charset="0"/>
              </a:rPr>
              <a:t>Power tariff </a:t>
            </a:r>
            <a:r>
              <a:rPr lang="en-US" sz="2000" dirty="0" smtClean="0">
                <a:latin typeface="Times New Roman" panose="02020603050405020304" pitchFamily="18" charset="0"/>
                <a:cs typeface="Times New Roman" panose="02020603050405020304" pitchFamily="18" charset="0"/>
              </a:rPr>
              <a:t>Subsidy</a:t>
            </a:r>
            <a:endParaRPr lang="en-US" sz="2000" b="1" dirty="0">
              <a:latin typeface="Times New Roman" panose="02020603050405020304" pitchFamily="18" charset="0"/>
              <a:cs typeface="Times New Roman" panose="02020603050405020304" pitchFamily="18" charset="0"/>
            </a:endParaRPr>
          </a:p>
          <a:p>
            <a:pPr algn="just">
              <a:defRPr/>
            </a:pPr>
            <a:endParaRPr lang="en-US" dirty="0" smtClean="0">
              <a:solidFill>
                <a:schemeClr val="accent2">
                  <a:lumMod val="75000"/>
                </a:schemeClr>
              </a:solidFill>
            </a:endParaRPr>
          </a:p>
          <a:p>
            <a:pPr algn="just">
              <a:defRPr/>
            </a:pPr>
            <a:endParaRPr lang="en-US" dirty="0">
              <a:solidFill>
                <a:schemeClr val="accent2">
                  <a:lumMod val="75000"/>
                </a:schemeClr>
              </a:solidFill>
            </a:endParaRPr>
          </a:p>
          <a:p>
            <a:pPr algn="just">
              <a:defRPr/>
            </a:pPr>
            <a:endParaRPr lang="en-US" dirty="0">
              <a:solidFill>
                <a:schemeClr val="accent2">
                  <a:lumMod val="75000"/>
                </a:schemeClr>
              </a:solidFill>
            </a:endParaRPr>
          </a:p>
          <a:p>
            <a:pPr marL="285750" indent="-285750" algn="just">
              <a:buFont typeface="Wingdings" panose="05000000000000000000" pitchFamily="2" charset="2"/>
              <a:buChar char="§"/>
              <a:defRPr/>
            </a:pPr>
            <a:r>
              <a:rPr lang="en-US" sz="2200" dirty="0" smtClean="0">
                <a:latin typeface="Times New Roman" panose="02020603050405020304" pitchFamily="18" charset="0"/>
                <a:cs typeface="Times New Roman" panose="02020603050405020304" pitchFamily="18" charset="0"/>
              </a:rPr>
              <a:t>The total quantum of incentives  will be linked to the Fixed Capital Investment. </a:t>
            </a:r>
          </a:p>
          <a:p>
            <a:pPr marL="285750" indent="-285750" algn="just">
              <a:buFont typeface="Wingdings" panose="05000000000000000000" pitchFamily="2" charset="2"/>
              <a:buChar char="§"/>
              <a:defRPr/>
            </a:pPr>
            <a:endParaRPr lang="en-US" dirty="0" smtClean="0"/>
          </a:p>
          <a:p>
            <a:pPr algn="just">
              <a:defRPr/>
            </a:pPr>
            <a:endParaRPr lang="en-US" dirty="0" smtClean="0"/>
          </a:p>
          <a:p>
            <a:pPr marL="285750" indent="-285750" algn="just">
              <a:buFont typeface="Wingdings" panose="05000000000000000000" pitchFamily="2" charset="2"/>
              <a:buChar char="Ø"/>
              <a:defRPr/>
            </a:pPr>
            <a:r>
              <a:rPr lang="en-US" sz="2400" b="1"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total quantum of incentives excluding the incentives of :-</a:t>
            </a:r>
          </a:p>
          <a:p>
            <a:pPr algn="just">
              <a:defRPr/>
            </a:pPr>
            <a:endParaRPr lang="en-US" dirty="0"/>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exemption of electricity duty and</a:t>
            </a: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Waiver of stamp duty</a:t>
            </a:r>
          </a:p>
        </p:txBody>
      </p:sp>
      <p:sp>
        <p:nvSpPr>
          <p:cNvPr id="4" name="TextBox 3"/>
          <p:cNvSpPr txBox="1"/>
          <p:nvPr/>
        </p:nvSpPr>
        <p:spPr>
          <a:xfrm>
            <a:off x="14786" y="125105"/>
            <a:ext cx="12177214" cy="492443"/>
          </a:xfrm>
          <a:prstGeom prst="rect">
            <a:avLst/>
          </a:prstGeom>
          <a:solidFill>
            <a:schemeClr val="accent5">
              <a:lumMod val="60000"/>
              <a:lumOff val="40000"/>
            </a:schemeClr>
          </a:solidFill>
        </p:spPr>
        <p:txBody>
          <a:bodyPr>
            <a:spAutoFit/>
          </a:bodyPr>
          <a:lstStyle/>
          <a:p>
            <a:pPr algn="ctr">
              <a:defRPr/>
            </a:pPr>
            <a:r>
              <a:rPr lang="en-US" sz="2600" b="1" u="sng" dirty="0">
                <a:gradFill>
                  <a:gsLst>
                    <a:gs pos="0">
                      <a:srgbClr val="000000"/>
                    </a:gs>
                    <a:gs pos="39999">
                      <a:srgbClr val="0A128C"/>
                    </a:gs>
                    <a:gs pos="70000">
                      <a:srgbClr val="181CC7"/>
                    </a:gs>
                    <a:gs pos="88000">
                      <a:srgbClr val="7005D4"/>
                    </a:gs>
                    <a:gs pos="100000">
                      <a:srgbClr val="8C3D91"/>
                    </a:gs>
                  </a:gsLst>
                  <a:lin ang="5400000" scaled="0"/>
                </a:gradFill>
                <a:latin typeface="Times New Roman" panose="02020603050405020304" pitchFamily="18" charset="0"/>
                <a:cs typeface="Times New Roman" panose="02020603050405020304" pitchFamily="18" charset="0"/>
              </a:rPr>
              <a:t>FINANCIAL INCENTIVES FOR MSMEs/LSIs UNDER PSI-2013</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5350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barn(inVertical)">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wipe(down)">
                                      <p:cBhvr>
                                        <p:cTn id="35" dur="500"/>
                                        <p:tgtEl>
                                          <p:spTgt spid="3">
                                            <p:txEl>
                                              <p:pRg st="13" end="1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animEffect transition="in" filter="wipe(down)">
                                      <p:cBhvr>
                                        <p:cTn id="3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9295365"/>
              </p:ext>
            </p:extLst>
          </p:nvPr>
        </p:nvGraphicFramePr>
        <p:xfrm>
          <a:off x="0" y="0"/>
          <a:ext cx="12192000" cy="5402434"/>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907073">
                <a:tc>
                  <a:txBody>
                    <a:bodyPr/>
                    <a:lstStyle/>
                    <a:p>
                      <a:pPr algn="ctr"/>
                      <a:r>
                        <a:rPr kumimoji="0" lang="en-US" sz="2400" b="1" kern="1200" baseline="0" dirty="0" smtClean="0">
                          <a:solidFill>
                            <a:schemeClr val="lt1"/>
                          </a:solidFill>
                          <a:latin typeface="Times New Roman" panose="02020603050405020304" pitchFamily="18" charset="0"/>
                          <a:ea typeface="+mn-ea"/>
                          <a:cs typeface="Times New Roman" panose="02020603050405020304" pitchFamily="18" charset="0"/>
                        </a:rPr>
                        <a:t>Talulka/Area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0" lang="en-US" sz="2400" b="1" kern="1200" baseline="0" dirty="0" smtClean="0">
                          <a:solidFill>
                            <a:schemeClr val="lt1"/>
                          </a:solidFill>
                          <a:latin typeface="Times New Roman" panose="02020603050405020304" pitchFamily="18" charset="0"/>
                          <a:ea typeface="+mn-ea"/>
                          <a:cs typeface="Times New Roman" panose="02020603050405020304" pitchFamily="18" charset="0"/>
                        </a:rPr>
                        <a:t>Ceiling as % of Fixed Capital Investment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0" lang="en-US" sz="2400" b="1" kern="1200" baseline="0" dirty="0" smtClean="0">
                          <a:solidFill>
                            <a:schemeClr val="lt1"/>
                          </a:solidFill>
                          <a:latin typeface="Times New Roman" panose="02020603050405020304" pitchFamily="18" charset="0"/>
                          <a:ea typeface="+mn-ea"/>
                          <a:cs typeface="Times New Roman" panose="02020603050405020304" pitchFamily="18" charset="0"/>
                        </a:rPr>
                        <a:t>No. of Years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71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Micro, Small &amp; Medium Enterprises</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LSI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Micro, Small &amp; Medium Enterprises </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20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LSI</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19">
                <a:tc>
                  <a:txBody>
                    <a:bodyPr/>
                    <a:lstStyle/>
                    <a:p>
                      <a:pPr algn="ctr"/>
                      <a:r>
                        <a:rPr lang="en-US" sz="1800" dirty="0" smtClean="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tx1">
                              <a:lumMod val="95000"/>
                              <a:lumOff val="5000"/>
                            </a:schemeClr>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007">
                <a:tc>
                  <a:txBody>
                    <a:bodyPr/>
                    <a:lstStyle/>
                    <a:p>
                      <a:pPr algn="ctr"/>
                      <a:r>
                        <a:rPr lang="en-US" sz="1800" dirty="0" smtClean="0">
                          <a:latin typeface="Times New Roman" panose="02020603050405020304" pitchFamily="18" charset="0"/>
                          <a:cs typeface="Times New Roman" panose="02020603050405020304" pitchFamily="18" charset="0"/>
                        </a:rPr>
                        <a:t>B</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1800" dirty="0" smtClean="0">
                          <a:latin typeface="Times New Roman" panose="02020603050405020304" pitchFamily="18" charset="0"/>
                          <a:cs typeface="Times New Roman" panose="02020603050405020304" pitchFamily="18" charset="0"/>
                        </a:rPr>
                        <a:t>C</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30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1800" dirty="0" smtClean="0">
                          <a:latin typeface="Times New Roman" panose="02020603050405020304" pitchFamily="18" charset="0"/>
                          <a:cs typeface="Times New Roman" panose="02020603050405020304" pitchFamily="18" charset="0"/>
                        </a:rPr>
                        <a:t>D</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40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a:r>
                        <a:rPr lang="en-US" sz="1800" dirty="0" smtClean="0">
                          <a:latin typeface="Times New Roman" panose="02020603050405020304" pitchFamily="18" charset="0"/>
                          <a:cs typeface="Times New Roman" panose="02020603050405020304" pitchFamily="18" charset="0"/>
                        </a:rPr>
                        <a:t>  D+</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50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9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No Industry District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90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6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Naxalism Affected Area</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            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dk1"/>
                          </a:solidFill>
                          <a:latin typeface="Times New Roman" panose="02020603050405020304" pitchFamily="18" charset="0"/>
                          <a:ea typeface="+mn-ea"/>
                          <a:cs typeface="Times New Roman" panose="02020603050405020304" pitchFamily="18" charset="0"/>
                        </a:rPr>
                        <a:t>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49451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26779981"/>
              </p:ext>
            </p:extLst>
          </p:nvPr>
        </p:nvGraphicFramePr>
        <p:xfrm>
          <a:off x="119337" y="1844824"/>
          <a:ext cx="11737303" cy="4617720"/>
        </p:xfrm>
        <a:graphic>
          <a:graphicData uri="http://schemas.openxmlformats.org/drawingml/2006/table">
            <a:tbl>
              <a:tblPr firstRow="1" bandRow="1">
                <a:tableStyleId>{5C22544A-7EE6-4342-B048-85BDC9FD1C3A}</a:tableStyleId>
              </a:tblPr>
              <a:tblGrid>
                <a:gridCol w="1868997"/>
                <a:gridCol w="2616596"/>
                <a:gridCol w="2168038"/>
                <a:gridCol w="2541837"/>
                <a:gridCol w="1046639"/>
                <a:gridCol w="1495196"/>
              </a:tblGrid>
              <a:tr h="370840">
                <a:tc>
                  <a:txBody>
                    <a:bodyPr/>
                    <a:lstStyle/>
                    <a:p>
                      <a:pPr algn="ctr"/>
                      <a:r>
                        <a:rPr lang="en-US" sz="2500" dirty="0" smtClean="0">
                          <a:latin typeface="Times New Roman" panose="02020603050405020304" pitchFamily="18" charset="0"/>
                          <a:cs typeface="Times New Roman" panose="02020603050405020304" pitchFamily="18" charset="0"/>
                        </a:rPr>
                        <a:t>Taluka / </a:t>
                      </a:r>
                    </a:p>
                    <a:p>
                      <a:pPr algn="ctr"/>
                      <a:r>
                        <a:rPr lang="en-US" sz="2500" dirty="0" smtClean="0">
                          <a:latin typeface="Times New Roman" panose="02020603050405020304" pitchFamily="18" charset="0"/>
                          <a:cs typeface="Times New Roman" panose="02020603050405020304" pitchFamily="18" charset="0"/>
                        </a:rPr>
                        <a:t>Area</a:t>
                      </a:r>
                      <a:endParaRPr lang="en-IN" sz="25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500" b="1" kern="1200" baseline="0" dirty="0" smtClean="0">
                          <a:solidFill>
                            <a:schemeClr val="lt1"/>
                          </a:solidFill>
                          <a:latin typeface="Times New Roman" panose="02020603050405020304" pitchFamily="18" charset="0"/>
                          <a:ea typeface="+mn-ea"/>
                          <a:cs typeface="Times New Roman" panose="02020603050405020304" pitchFamily="18" charset="0"/>
                        </a:rPr>
                        <a:t>Ceiling as % of Fixed Capital Investment </a:t>
                      </a:r>
                      <a:endParaRPr lang="en-US" sz="2500" dirty="0" smtClean="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Cost of Project Rs</a:t>
                      </a:r>
                      <a:r>
                        <a:rPr lang="en-US" sz="2500" baseline="0" dirty="0" smtClean="0">
                          <a:latin typeface="Times New Roman" panose="02020603050405020304" pitchFamily="18" charset="0"/>
                          <a:cs typeface="Times New Roman" panose="02020603050405020304" pitchFamily="18" charset="0"/>
                        </a:rPr>
                        <a:t> 10 Crore</a:t>
                      </a:r>
                      <a:endParaRPr lang="en-IN" sz="2500" dirty="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Eligible</a:t>
                      </a:r>
                      <a:r>
                        <a:rPr lang="en-US" sz="2500" baseline="0" dirty="0" smtClean="0">
                          <a:latin typeface="Times New Roman" panose="02020603050405020304" pitchFamily="18" charset="0"/>
                          <a:cs typeface="Times New Roman" panose="02020603050405020304" pitchFamily="18" charset="0"/>
                        </a:rPr>
                        <a:t> Amount of Subsidy</a:t>
                      </a:r>
                      <a:endParaRPr lang="en-IN" sz="2500" dirty="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No.</a:t>
                      </a:r>
                      <a:r>
                        <a:rPr lang="en-US" sz="2500" baseline="0" dirty="0" smtClean="0">
                          <a:latin typeface="Times New Roman" panose="02020603050405020304" pitchFamily="18" charset="0"/>
                          <a:cs typeface="Times New Roman" panose="02020603050405020304" pitchFamily="18" charset="0"/>
                        </a:rPr>
                        <a:t> of Year</a:t>
                      </a:r>
                      <a:endParaRPr lang="en-IN" sz="2500" dirty="0">
                        <a:latin typeface="Times New Roman" panose="02020603050405020304" pitchFamily="18" charset="0"/>
                        <a:cs typeface="Times New Roman" panose="02020603050405020304" pitchFamily="18" charset="0"/>
                      </a:endParaRPr>
                    </a:p>
                  </a:txBody>
                  <a:tcPr/>
                </a:tc>
                <a:tc>
                  <a:txBody>
                    <a:bodyPr/>
                    <a:lstStyle/>
                    <a:p>
                      <a:pPr algn="ctr"/>
                      <a:r>
                        <a:rPr lang="en-US" sz="2500" dirty="0" smtClean="0">
                          <a:latin typeface="Times New Roman" panose="02020603050405020304" pitchFamily="18" charset="0"/>
                          <a:cs typeface="Times New Roman" panose="02020603050405020304" pitchFamily="18" charset="0"/>
                        </a:rPr>
                        <a:t>Per</a:t>
                      </a:r>
                      <a:r>
                        <a:rPr lang="en-US" sz="2500" baseline="0" dirty="0" smtClean="0">
                          <a:latin typeface="Times New Roman" panose="02020603050405020304" pitchFamily="18" charset="0"/>
                          <a:cs typeface="Times New Roman" panose="02020603050405020304" pitchFamily="18" charset="0"/>
                        </a:rPr>
                        <a:t> Year Subsidy</a:t>
                      </a:r>
                      <a:endParaRPr lang="en-IN" sz="25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A</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Times New Roman" panose="02020603050405020304" pitchFamily="18" charset="0"/>
                          <a:cs typeface="Times New Roman" panose="02020603050405020304" pitchFamily="18" charset="0"/>
                        </a:rPr>
                        <a:t>Nil</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Nil</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Nil</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Nil</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B</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20 %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a:t>
                      </a:r>
                      <a:r>
                        <a:rPr lang="en-US" sz="2000" baseline="0" dirty="0" smtClean="0">
                          <a:latin typeface="Times New Roman" panose="02020603050405020304" pitchFamily="18" charset="0"/>
                          <a:cs typeface="Times New Roman" panose="02020603050405020304" pitchFamily="18" charset="0"/>
                        </a:rPr>
                        <a:t>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28.57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C</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40 %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4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57.14</a:t>
                      </a:r>
                      <a:r>
                        <a:rPr lang="en-US" sz="2000" baseline="0" dirty="0" smtClean="0">
                          <a:latin typeface="Times New Roman" panose="02020603050405020304" pitchFamily="18" charset="0"/>
                          <a:cs typeface="Times New Roman" panose="02020603050405020304" pitchFamily="18" charset="0"/>
                        </a:rPr>
                        <a:t>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D</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70 %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70</a:t>
                      </a:r>
                      <a:r>
                        <a:rPr lang="en-US" sz="2000" baseline="0" dirty="0" smtClean="0">
                          <a:latin typeface="Times New Roman" panose="02020603050405020304" pitchFamily="18" charset="0"/>
                          <a:cs typeface="Times New Roman" panose="02020603050405020304" pitchFamily="18" charset="0"/>
                        </a:rPr>
                        <a:t>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D+</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80 %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80</a:t>
                      </a:r>
                      <a:r>
                        <a:rPr lang="en-US" sz="2000" baseline="0" dirty="0" smtClean="0">
                          <a:latin typeface="Times New Roman" panose="02020603050405020304" pitchFamily="18" charset="0"/>
                          <a:cs typeface="Times New Roman" panose="02020603050405020304" pitchFamily="18" charset="0"/>
                        </a:rPr>
                        <a:t>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kumimoji="0" lang="en-US" sz="2000" b="0" kern="1200" baseline="0" dirty="0" smtClean="0">
                          <a:solidFill>
                            <a:schemeClr val="dk1"/>
                          </a:solidFill>
                          <a:latin typeface="Times New Roman" panose="02020603050405020304" pitchFamily="18" charset="0"/>
                          <a:ea typeface="+mn-ea"/>
                          <a:cs typeface="Times New Roman" panose="02020603050405020304" pitchFamily="18" charset="0"/>
                        </a:rPr>
                        <a:t>No Industry District</a:t>
                      </a:r>
                      <a:endParaRPr lang="en-IN" sz="2000" b="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90 %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90 Lac</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kern="1200" baseline="0" dirty="0" smtClean="0">
                          <a:solidFill>
                            <a:schemeClr val="dk1"/>
                          </a:solidFill>
                          <a:latin typeface="Times New Roman" panose="02020603050405020304" pitchFamily="18" charset="0"/>
                          <a:ea typeface="+mn-ea"/>
                          <a:cs typeface="Times New Roman" panose="02020603050405020304" pitchFamily="18" charset="0"/>
                        </a:rPr>
                        <a:t>Naxalism Affected Area</a:t>
                      </a:r>
                      <a:endParaRPr lang="en-US" sz="2000" b="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100 %</a:t>
                      </a: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Cr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Year</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10 Lac</a:t>
                      </a:r>
                      <a:endParaRPr lang="en-IN" sz="20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97292732"/>
              </p:ext>
            </p:extLst>
          </p:nvPr>
        </p:nvGraphicFramePr>
        <p:xfrm>
          <a:off x="1919535" y="260648"/>
          <a:ext cx="8208913" cy="548640"/>
        </p:xfrm>
        <a:graphic>
          <a:graphicData uri="http://schemas.openxmlformats.org/drawingml/2006/table">
            <a:tbl>
              <a:tblPr/>
              <a:tblGrid>
                <a:gridCol w="8208913"/>
              </a:tblGrid>
              <a:tr h="504056">
                <a:tc>
                  <a:txBody>
                    <a:bodyPr/>
                    <a:lstStyle/>
                    <a:p>
                      <a:pPr algn="ctr"/>
                      <a:r>
                        <a:rPr lang="en-US" sz="3000" b="1" dirty="0" smtClean="0">
                          <a:solidFill>
                            <a:schemeClr val="bg1"/>
                          </a:solidFill>
                          <a:latin typeface="Times New Roman" panose="02020603050405020304" pitchFamily="18" charset="0"/>
                          <a:cs typeface="Times New Roman" panose="02020603050405020304" pitchFamily="18" charset="0"/>
                        </a:rPr>
                        <a:t>Example – 1 SSI/MSI</a:t>
                      </a:r>
                      <a:endParaRPr lang="en-IN" sz="3000" b="1" dirty="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03905866"/>
              </p:ext>
            </p:extLst>
          </p:nvPr>
        </p:nvGraphicFramePr>
        <p:xfrm>
          <a:off x="2783632" y="980728"/>
          <a:ext cx="6264696" cy="551330"/>
        </p:xfrm>
        <a:graphic>
          <a:graphicData uri="http://schemas.openxmlformats.org/drawingml/2006/table">
            <a:tbl>
              <a:tblPr/>
              <a:tblGrid>
                <a:gridCol w="6264696"/>
              </a:tblGrid>
              <a:tr h="551330">
                <a:tc>
                  <a:txBody>
                    <a:bodyPr/>
                    <a:lstStyle/>
                    <a:p>
                      <a:pPr algn="ctr"/>
                      <a:r>
                        <a:rPr lang="en-US" sz="3000" dirty="0" smtClean="0">
                          <a:latin typeface="Times New Roman" panose="02020603050405020304" pitchFamily="18" charset="0"/>
                          <a:cs typeface="Times New Roman" panose="02020603050405020304" pitchFamily="18" charset="0"/>
                        </a:rPr>
                        <a:t>Eligible subsidy</a:t>
                      </a:r>
                      <a:r>
                        <a:rPr lang="en-US" sz="3000" baseline="0" dirty="0" smtClean="0">
                          <a:latin typeface="Times New Roman" panose="02020603050405020304" pitchFamily="18" charset="0"/>
                          <a:cs typeface="Times New Roman" panose="02020603050405020304" pitchFamily="18" charset="0"/>
                        </a:rPr>
                        <a:t> according to location</a:t>
                      </a:r>
                      <a:endParaRPr lang="en-IN" sz="3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282295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3160520"/>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51871995"/>
              </p:ext>
            </p:extLst>
          </p:nvPr>
        </p:nvGraphicFramePr>
        <p:xfrm>
          <a:off x="0" y="927437"/>
          <a:ext cx="12192000" cy="5611619"/>
        </p:xfrm>
        <a:graphic>
          <a:graphicData uri="http://schemas.openxmlformats.org/drawingml/2006/table">
            <a:tbl>
              <a:tblPr firstRow="1" bandRow="1">
                <a:tableStyleId>{5C22544A-7EE6-4342-B048-85BDC9FD1C3A}</a:tableStyleId>
              </a:tblPr>
              <a:tblGrid>
                <a:gridCol w="3431704"/>
                <a:gridCol w="1872208"/>
                <a:gridCol w="2448272"/>
                <a:gridCol w="2016224"/>
                <a:gridCol w="2423592"/>
              </a:tblGrid>
              <a:tr h="0">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tc>
              </a:tr>
              <a:tr h="317023">
                <a:tc rowSpan="14">
                  <a:txBody>
                    <a:bodyPr/>
                    <a:lstStyle/>
                    <a:p>
                      <a:pPr algn="ctr"/>
                      <a:r>
                        <a:rPr lang="en-US" sz="1800" b="1" dirty="0" smtClean="0">
                          <a:latin typeface="Times New Roman" panose="02020603050405020304" pitchFamily="18" charset="0"/>
                          <a:cs typeface="Times New Roman" panose="02020603050405020304" pitchFamily="18" charset="0"/>
                        </a:rPr>
                        <a:t>MAHARASHTRA &amp; GUJRAT</a:t>
                      </a:r>
                      <a:endParaRPr lang="en-US" sz="1800" b="1" dirty="0">
                        <a:latin typeface="Times New Roman" panose="02020603050405020304" pitchFamily="18" charset="0"/>
                        <a:cs typeface="Times New Roman" panose="02020603050405020304" pitchFamily="18" charset="0"/>
                      </a:endParaRPr>
                    </a:p>
                  </a:txBody>
                  <a:tcPr marT="45717" marB="45717" anchor="ctr">
                    <a:solidFill>
                      <a:srgbClr val="9966FF"/>
                    </a:solidFill>
                  </a:tcPr>
                </a:tc>
                <a:tc rowSpan="6">
                  <a:txBody>
                    <a:bodyPr/>
                    <a:lstStyle/>
                    <a:p>
                      <a:pPr algn="ctr"/>
                      <a:r>
                        <a:rPr lang="en-US" sz="1500" dirty="0" smtClean="0">
                          <a:latin typeface="Times New Roman" panose="02020603050405020304" pitchFamily="18" charset="0"/>
                          <a:cs typeface="Times New Roman" panose="02020603050405020304" pitchFamily="18" charset="0"/>
                        </a:rPr>
                        <a:t>THANE</a:t>
                      </a:r>
                      <a:endParaRPr lang="en-US" sz="1500" dirty="0">
                        <a:latin typeface="Times New Roman" panose="02020603050405020304" pitchFamily="18" charset="0"/>
                        <a:cs typeface="Times New Roman" panose="02020603050405020304" pitchFamily="18" charset="0"/>
                      </a:endParaRPr>
                    </a:p>
                  </a:txBody>
                  <a:tcPr marT="45717" marB="45717" anchor="ctr">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THANE</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p>
                  </a:txBody>
                  <a:tcPr marT="45717" marB="45717">
                    <a:solidFill>
                      <a:schemeClr val="accent2">
                        <a:lumMod val="60000"/>
                        <a:lumOff val="40000"/>
                      </a:schemeClr>
                    </a:solidFill>
                  </a:tcPr>
                </a:tc>
              </a:tr>
              <a:tr h="317023">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PALGHAR</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r>
              <a:tr h="317023">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TALASARI</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r>
              <a:tr h="317023">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JAVHAR</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r>
              <a:tr h="317023">
                <a:tc vMerge="1">
                  <a:txBody>
                    <a:bodyPr/>
                    <a:lstStyle/>
                    <a:p>
                      <a:endParaRPr lang="en-US"/>
                    </a:p>
                  </a:txBody>
                  <a:tcPr/>
                </a:tc>
                <a:tc vMerge="1">
                  <a:txBody>
                    <a:bodyPr/>
                    <a:lstStyle/>
                    <a:p>
                      <a:endParaRPr lang="en-US"/>
                    </a:p>
                  </a:txBody>
                  <a:tcPr/>
                </a:tc>
                <a:tc>
                  <a:txBody>
                    <a:bodyPr/>
                    <a:lstStyle/>
                    <a:p>
                      <a:pPr algn="ctr"/>
                      <a:r>
                        <a:rPr lang="en-US" sz="1500" dirty="0" smtClean="0">
                          <a:latin typeface="Times New Roman" panose="02020603050405020304" pitchFamily="18" charset="0"/>
                          <a:cs typeface="Times New Roman" panose="02020603050405020304" pitchFamily="18" charset="0"/>
                        </a:rPr>
                        <a:t>MOKHADA</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r>
              <a:tr h="317023">
                <a:tc vMerge="1">
                  <a:txBody>
                    <a:bodyPr/>
                    <a:lstStyle/>
                    <a:p>
                      <a:endParaRPr lang="en-US"/>
                    </a:p>
                  </a:txBody>
                  <a:tcPr/>
                </a:tc>
                <a:tc vMerge="1">
                  <a:txBody>
                    <a:bodyPr/>
                    <a:lstStyle/>
                    <a:p>
                      <a:endParaRPr lang="en-US"/>
                    </a:p>
                  </a:txBody>
                  <a:tcPr/>
                </a:tc>
                <a:tc>
                  <a:txBody>
                    <a:bodyPr/>
                    <a:lstStyle/>
                    <a:p>
                      <a:pPr algn="ctr"/>
                      <a:r>
                        <a:rPr lang="en-US" sz="1500" dirty="0" smtClean="0">
                          <a:latin typeface="Times New Roman" panose="02020603050405020304" pitchFamily="18" charset="0"/>
                          <a:cs typeface="Times New Roman" panose="02020603050405020304" pitchFamily="18" charset="0"/>
                        </a:rPr>
                        <a:t>VASAI</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marT="45717" marB="45717">
                    <a:solidFill>
                      <a:schemeClr val="accent2">
                        <a:lumMod val="60000"/>
                        <a:lumOff val="40000"/>
                      </a:schemeClr>
                    </a:solidFill>
                  </a:tcPr>
                </a:tc>
              </a:tr>
              <a:tr h="367721">
                <a:tc vMerge="1">
                  <a:txBody>
                    <a:bodyPr/>
                    <a:lstStyle/>
                    <a:p>
                      <a:pPr algn="ctr"/>
                      <a:endParaRPr lang="en-US" dirty="0"/>
                    </a:p>
                  </a:txBody>
                  <a:tcPr anchor="ctr"/>
                </a:tc>
                <a:tc rowSpan="3">
                  <a:txBody>
                    <a:bodyPr/>
                    <a:lstStyle/>
                    <a:p>
                      <a:pPr algn="ctr"/>
                      <a:r>
                        <a:rPr lang="en-US" sz="1500" dirty="0" smtClean="0">
                          <a:latin typeface="Times New Roman" panose="02020603050405020304" pitchFamily="18" charset="0"/>
                          <a:cs typeface="Times New Roman" panose="02020603050405020304" pitchFamily="18" charset="0"/>
                        </a:rPr>
                        <a:t>NASIK</a:t>
                      </a:r>
                      <a:endParaRPr lang="en-US" sz="1500" dirty="0">
                        <a:latin typeface="Times New Roman" panose="02020603050405020304" pitchFamily="18" charset="0"/>
                        <a:cs typeface="Times New Roman" panose="02020603050405020304" pitchFamily="18" charset="0"/>
                      </a:endParaRPr>
                    </a:p>
                  </a:txBody>
                  <a:tcPr marT="45717" marB="45717" anchor="ctr">
                    <a:solidFill>
                      <a:srgbClr val="92D050"/>
                    </a:solidFill>
                  </a:tcPr>
                </a:tc>
                <a:tc>
                  <a:txBody>
                    <a:bodyPr/>
                    <a:lstStyle/>
                    <a:p>
                      <a:pPr algn="ctr"/>
                      <a:r>
                        <a:rPr lang="en-US" sz="1500" dirty="0" smtClean="0">
                          <a:latin typeface="Times New Roman" panose="02020603050405020304" pitchFamily="18" charset="0"/>
                          <a:cs typeface="Times New Roman" panose="02020603050405020304" pitchFamily="18" charset="0"/>
                        </a:rPr>
                        <a:t>SURGANA</a:t>
                      </a:r>
                      <a:endParaRPr lang="en-US" sz="1500" dirty="0">
                        <a:latin typeface="Times New Roman" panose="02020603050405020304" pitchFamily="18" charset="0"/>
                        <a:cs typeface="Times New Roman" panose="02020603050405020304" pitchFamily="18" charset="0"/>
                      </a:endParaRPr>
                    </a:p>
                  </a:txBody>
                  <a:tcPr marT="45717" marB="45717">
                    <a:solidFill>
                      <a:srgbClr val="92D05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rgbClr val="92D050"/>
                    </a:solidFill>
                  </a:tcPr>
                </a:tc>
              </a:tr>
              <a:tr h="330232">
                <a:tc vMerge="1">
                  <a:txBody>
                    <a:bodyPr/>
                    <a:lstStyle/>
                    <a:p>
                      <a:pPr algn="ctr"/>
                      <a:endParaRPr lang="en-US" dirty="0"/>
                    </a:p>
                  </a:txBody>
                  <a:tcPr anchor="ctr"/>
                </a:tc>
                <a:tc vMerge="1">
                  <a:txBody>
                    <a:bodyPr/>
                    <a:lstStyle/>
                    <a:p>
                      <a:endParaRPr lang="en-US" dirty="0"/>
                    </a:p>
                  </a:txBody>
                  <a:tcPr anchor="ctr"/>
                </a:tc>
                <a:tc>
                  <a:txBody>
                    <a:bodyPr/>
                    <a:lstStyle/>
                    <a:p>
                      <a:pPr algn="ctr"/>
                      <a:r>
                        <a:rPr lang="en-US" sz="1500" dirty="0" smtClean="0">
                          <a:latin typeface="Times New Roman" panose="02020603050405020304" pitchFamily="18" charset="0"/>
                          <a:cs typeface="Times New Roman" panose="02020603050405020304" pitchFamily="18" charset="0"/>
                        </a:rPr>
                        <a:t>SATANA</a:t>
                      </a:r>
                      <a:endParaRPr lang="en-US" sz="1500" dirty="0">
                        <a:latin typeface="Times New Roman" panose="02020603050405020304" pitchFamily="18" charset="0"/>
                        <a:cs typeface="Times New Roman" panose="02020603050405020304" pitchFamily="18" charset="0"/>
                      </a:endParaRPr>
                    </a:p>
                  </a:txBody>
                  <a:tcPr marT="45717" marB="45717">
                    <a:solidFill>
                      <a:srgbClr val="92D05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rgbClr val="92D050"/>
                    </a:solidFill>
                  </a:tcPr>
                </a:tc>
              </a:tr>
              <a:tr h="396278">
                <a:tc vMerge="1">
                  <a:txBody>
                    <a:bodyPr/>
                    <a:lstStyle/>
                    <a:p>
                      <a:pPr algn="ctr"/>
                      <a:endParaRPr lang="en-US" dirty="0"/>
                    </a:p>
                  </a:txBody>
                  <a:tcPr anchor="ctr"/>
                </a:tc>
                <a:tc vMerge="1">
                  <a:txBody>
                    <a:bodyPr/>
                    <a:lstStyle/>
                    <a:p>
                      <a:endParaRPr lang="en-US" dirty="0"/>
                    </a:p>
                  </a:txBody>
                  <a:tcPr anchor="ctr"/>
                </a:tc>
                <a:tc>
                  <a:txBody>
                    <a:bodyPr/>
                    <a:lstStyle/>
                    <a:p>
                      <a:pPr algn="ctr"/>
                      <a:r>
                        <a:rPr lang="en-US" sz="1500" dirty="0" smtClean="0">
                          <a:latin typeface="Times New Roman" panose="02020603050405020304" pitchFamily="18" charset="0"/>
                          <a:cs typeface="Times New Roman" panose="02020603050405020304" pitchFamily="18" charset="0"/>
                        </a:rPr>
                        <a:t>PETH</a:t>
                      </a:r>
                    </a:p>
                  </a:txBody>
                  <a:tcPr marT="45717" marB="45717">
                    <a:solidFill>
                      <a:srgbClr val="92D05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rgbClr val="92D050"/>
                    </a:solidFill>
                  </a:tcPr>
                </a:tc>
              </a:tr>
              <a:tr h="330232">
                <a:tc vMerge="1">
                  <a:txBody>
                    <a:bodyPr/>
                    <a:lstStyle/>
                    <a:p>
                      <a:pPr algn="ctr"/>
                      <a:endParaRPr lang="en-US" dirty="0"/>
                    </a:p>
                  </a:txBody>
                  <a:tcPr anchor="ctr"/>
                </a:tc>
                <a:tc>
                  <a:txBody>
                    <a:bodyPr/>
                    <a:lstStyle/>
                    <a:p>
                      <a:pPr algn="ctr"/>
                      <a:r>
                        <a:rPr lang="en-US" sz="1500" dirty="0" smtClean="0">
                          <a:latin typeface="Times New Roman" panose="02020603050405020304" pitchFamily="18" charset="0"/>
                          <a:cs typeface="Times New Roman" panose="02020603050405020304" pitchFamily="18" charset="0"/>
                        </a:rPr>
                        <a:t>DHULE</a:t>
                      </a:r>
                      <a:endParaRPr lang="en-US" sz="1500" dirty="0">
                        <a:latin typeface="Times New Roman" panose="02020603050405020304" pitchFamily="18" charset="0"/>
                        <a:cs typeface="Times New Roman" panose="02020603050405020304" pitchFamily="18" charset="0"/>
                      </a:endParaRPr>
                    </a:p>
                  </a:txBody>
                  <a:tcPr marT="45717" marB="45717" anchor="ctr">
                    <a:solidFill>
                      <a:srgbClr val="0070C0"/>
                    </a:solidFill>
                  </a:tcPr>
                </a:tc>
                <a:tc>
                  <a:txBody>
                    <a:bodyPr/>
                    <a:lstStyle/>
                    <a:p>
                      <a:pPr algn="ctr"/>
                      <a:r>
                        <a:rPr lang="en-US" sz="1500" dirty="0" smtClean="0">
                          <a:latin typeface="Times New Roman" panose="02020603050405020304" pitchFamily="18" charset="0"/>
                          <a:cs typeface="Times New Roman" panose="02020603050405020304" pitchFamily="18" charset="0"/>
                        </a:rPr>
                        <a:t>SAKRI</a:t>
                      </a:r>
                      <a:endParaRPr lang="en-US" sz="1500" dirty="0">
                        <a:latin typeface="Times New Roman" panose="02020603050405020304" pitchFamily="18" charset="0"/>
                        <a:cs typeface="Times New Roman" panose="02020603050405020304" pitchFamily="18" charset="0"/>
                      </a:endParaRPr>
                    </a:p>
                  </a:txBody>
                  <a:tcPr marT="45717" marB="45717">
                    <a:solidFill>
                      <a:srgbClr val="0070C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rgbClr val="0070C0"/>
                    </a:solidFill>
                  </a:tcPr>
                </a:tc>
              </a:tr>
              <a:tr h="330232">
                <a:tc vMerge="1">
                  <a:txBody>
                    <a:bodyPr/>
                    <a:lstStyle/>
                    <a:p>
                      <a:pPr algn="ctr"/>
                      <a:endParaRPr lang="en-US" dirty="0"/>
                    </a:p>
                  </a:txBody>
                  <a:tcPr anchor="ctr"/>
                </a:tc>
                <a:tc rowSpan="4">
                  <a:txBody>
                    <a:bodyPr/>
                    <a:lstStyle/>
                    <a:p>
                      <a:pPr algn="ctr"/>
                      <a:r>
                        <a:rPr lang="en-US" sz="1500" dirty="0" smtClean="0">
                          <a:latin typeface="Times New Roman" panose="02020603050405020304" pitchFamily="18" charset="0"/>
                          <a:cs typeface="Times New Roman" panose="02020603050405020304" pitchFamily="18" charset="0"/>
                        </a:rPr>
                        <a:t>NANDURBAR</a:t>
                      </a:r>
                      <a:endParaRPr lang="en-US" sz="1500" dirty="0">
                        <a:latin typeface="Times New Roman" panose="02020603050405020304" pitchFamily="18" charset="0"/>
                        <a:cs typeface="Times New Roman" panose="02020603050405020304" pitchFamily="18" charset="0"/>
                      </a:endParaRPr>
                    </a:p>
                  </a:txBody>
                  <a:tcPr marT="45717" marB="45717" anchor="ctr">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NANDURBAR</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smtClean="0">
                        <a:latin typeface="Times New Roman" panose="02020603050405020304" pitchFamily="18" charset="0"/>
                        <a:cs typeface="Times New Roman" panose="02020603050405020304" pitchFamily="18" charset="0"/>
                      </a:endParaRPr>
                    </a:p>
                  </a:txBody>
                  <a:tcPr marT="45717" marB="45717">
                    <a:solidFill>
                      <a:srgbClr val="FFCC00"/>
                    </a:solidFill>
                  </a:tcPr>
                </a:tc>
              </a:tr>
              <a:tr h="396278">
                <a:tc vMerge="1">
                  <a:txBody>
                    <a:bodyPr/>
                    <a:lstStyle/>
                    <a:p>
                      <a:pPr algn="ctr"/>
                      <a:endParaRPr lang="en-US" dirty="0"/>
                    </a:p>
                  </a:txBody>
                  <a:tcPr anchor="ctr"/>
                </a:tc>
                <a:tc vMerge="1">
                  <a:txBody>
                    <a:bodyPr/>
                    <a:lstStyle/>
                    <a:p>
                      <a:endParaRPr lang="en-US" dirty="0"/>
                    </a:p>
                  </a:txBody>
                  <a:tcPr anchor="ctr"/>
                </a:tc>
                <a:tc>
                  <a:txBody>
                    <a:bodyPr/>
                    <a:lstStyle/>
                    <a:p>
                      <a:pPr algn="ctr"/>
                      <a:r>
                        <a:rPr lang="en-US" sz="1500" dirty="0" smtClean="0">
                          <a:latin typeface="Times New Roman" panose="02020603050405020304" pitchFamily="18" charset="0"/>
                          <a:cs typeface="Times New Roman" panose="02020603050405020304" pitchFamily="18" charset="0"/>
                        </a:rPr>
                        <a:t>AKKALKUWA</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r>
              <a:tr h="396278">
                <a:tc vMerge="1">
                  <a:txBody>
                    <a:bodyPr/>
                    <a:lstStyle/>
                    <a:p>
                      <a:pPr algn="ctr"/>
                      <a:endParaRPr lang="en-US" dirty="0"/>
                    </a:p>
                  </a:txBody>
                  <a:tcPr anchor="ctr"/>
                </a:tc>
                <a:tc vMerge="1">
                  <a:txBody>
                    <a:bodyPr/>
                    <a:lstStyle/>
                    <a:p>
                      <a:endParaRPr lang="en-US" dirty="0"/>
                    </a:p>
                  </a:txBody>
                  <a:tcPr anchor="ctr"/>
                </a:tc>
                <a:tc>
                  <a:txBody>
                    <a:bodyPr/>
                    <a:lstStyle/>
                    <a:p>
                      <a:pPr algn="ctr"/>
                      <a:r>
                        <a:rPr lang="en-US" sz="1500" dirty="0" smtClean="0">
                          <a:latin typeface="Times New Roman" panose="02020603050405020304" pitchFamily="18" charset="0"/>
                          <a:cs typeface="Times New Roman" panose="02020603050405020304" pitchFamily="18" charset="0"/>
                        </a:rPr>
                        <a:t>NAVAPUR</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r>
              <a:tr h="504090">
                <a:tc vMerge="1">
                  <a:txBody>
                    <a:bodyPr/>
                    <a:lstStyle/>
                    <a:p>
                      <a:pPr algn="ctr"/>
                      <a:endParaRPr lang="en-US" dirty="0"/>
                    </a:p>
                  </a:txBody>
                  <a:tcPr anchor="ctr"/>
                </a:tc>
                <a:tc vMerge="1">
                  <a:txBody>
                    <a:bodyPr/>
                    <a:lstStyle/>
                    <a:p>
                      <a:endParaRPr lang="en-US" dirty="0"/>
                    </a:p>
                  </a:txBody>
                  <a:tcPr anchor="ctr"/>
                </a:tc>
                <a:tc>
                  <a:txBody>
                    <a:bodyPr/>
                    <a:lstStyle/>
                    <a:p>
                      <a:pPr algn="ctr"/>
                      <a:r>
                        <a:rPr lang="en-US" sz="1500" dirty="0" smtClean="0">
                          <a:latin typeface="Times New Roman" panose="02020603050405020304" pitchFamily="18" charset="0"/>
                          <a:cs typeface="Times New Roman" panose="02020603050405020304" pitchFamily="18" charset="0"/>
                        </a:rPr>
                        <a:t>DHADGAON</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17" marB="45717">
                    <a:solidFill>
                      <a:srgbClr val="FFCC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2358855"/>
              </p:ext>
            </p:extLst>
          </p:nvPr>
        </p:nvGraphicFramePr>
        <p:xfrm>
          <a:off x="1919536" y="116632"/>
          <a:ext cx="8208913" cy="548640"/>
        </p:xfrm>
        <a:graphic>
          <a:graphicData uri="http://schemas.openxmlformats.org/drawingml/2006/table">
            <a:tbl>
              <a:tblPr/>
              <a:tblGrid>
                <a:gridCol w="8208913"/>
              </a:tblGrid>
              <a:tr h="504056">
                <a:tc>
                  <a:txBody>
                    <a:bodyPr/>
                    <a:lstStyle/>
                    <a:p>
                      <a:pPr algn="ctr"/>
                      <a:r>
                        <a:rPr lang="en-US" sz="3000" b="1" dirty="0" smtClean="0">
                          <a:solidFill>
                            <a:schemeClr val="bg1"/>
                          </a:solidFill>
                          <a:latin typeface="Times New Roman" panose="02020603050405020304" pitchFamily="18" charset="0"/>
                          <a:cs typeface="Times New Roman" panose="02020603050405020304" pitchFamily="18" charset="0"/>
                        </a:rPr>
                        <a:t>Example – 2 SSI/MSI</a:t>
                      </a:r>
                      <a:endParaRPr lang="en-IN" sz="3000" b="1" dirty="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C000"/>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916833"/>
            <a:ext cx="2808312" cy="15841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09" y="4869160"/>
            <a:ext cx="2808312" cy="1584176"/>
          </a:xfrm>
          <a:prstGeom prst="rect">
            <a:avLst/>
          </a:prstGeom>
        </p:spPr>
      </p:pic>
    </p:spTree>
    <p:extLst>
      <p:ext uri="{BB962C8B-B14F-4D97-AF65-F5344CB8AC3E}">
        <p14:creationId xmlns:p14="http://schemas.microsoft.com/office/powerpoint/2010/main" val="12037129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inal Modi Speech Make in Indi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95302" y="3482788"/>
            <a:ext cx="144016" cy="144016"/>
          </a:xfrm>
          <a:prstGeom prst="rect">
            <a:avLst/>
          </a:prstGeom>
        </p:spPr>
      </p:pic>
    </p:spTree>
    <p:extLst>
      <p:ext uri="{BB962C8B-B14F-4D97-AF65-F5344CB8AC3E}">
        <p14:creationId xmlns:p14="http://schemas.microsoft.com/office/powerpoint/2010/main" val="4051912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42387423"/>
              </p:ext>
            </p:extLst>
          </p:nvPr>
        </p:nvGraphicFramePr>
        <p:xfrm>
          <a:off x="30959" y="8184"/>
          <a:ext cx="12161041" cy="6849811"/>
        </p:xfrm>
        <a:graphic>
          <a:graphicData uri="http://schemas.openxmlformats.org/drawingml/2006/table">
            <a:tbl>
              <a:tblPr firstRow="1" bandRow="1">
                <a:tableStyleId>{5C22544A-7EE6-4342-B048-85BDC9FD1C3A}</a:tableStyleId>
              </a:tblPr>
              <a:tblGrid>
                <a:gridCol w="3400745"/>
                <a:gridCol w="2016224"/>
                <a:gridCol w="2961957"/>
                <a:gridCol w="1349907"/>
                <a:gridCol w="2432208"/>
              </a:tblGrid>
              <a:tr h="675313">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tc>
              </a:tr>
              <a:tr h="385905">
                <a:tc rowSpan="18">
                  <a:txBody>
                    <a:bodyPr/>
                    <a:lstStyle/>
                    <a:p>
                      <a:pPr algn="ctr"/>
                      <a:r>
                        <a:rPr lang="en-US" sz="1800" b="1" dirty="0" smtClean="0">
                          <a:latin typeface="Times New Roman" panose="02020603050405020304" pitchFamily="18" charset="0"/>
                          <a:cs typeface="Times New Roman" panose="02020603050405020304" pitchFamily="18" charset="0"/>
                        </a:rPr>
                        <a:t>MAHARASHTRA &amp; MADHYAPRADESH</a:t>
                      </a:r>
                      <a:endParaRPr lang="en-US" sz="1800" b="1" dirty="0">
                        <a:latin typeface="Times New Roman" panose="02020603050405020304" pitchFamily="18" charset="0"/>
                        <a:cs typeface="Times New Roman" panose="02020603050405020304" pitchFamily="18" charset="0"/>
                      </a:endParaRPr>
                    </a:p>
                  </a:txBody>
                  <a:tcPr marT="45724" marB="45724" anchor="ctr">
                    <a:solidFill>
                      <a:srgbClr val="00B050"/>
                    </a:solidFill>
                  </a:tcPr>
                </a:tc>
                <a:tc rowSpan="2">
                  <a:txBody>
                    <a:bodyPr/>
                    <a:lstStyle/>
                    <a:p>
                      <a:pPr algn="ctr"/>
                      <a:r>
                        <a:rPr lang="en-US" sz="1500" dirty="0" smtClean="0">
                          <a:latin typeface="Times New Roman" panose="02020603050405020304" pitchFamily="18" charset="0"/>
                          <a:cs typeface="Times New Roman" panose="02020603050405020304" pitchFamily="18" charset="0"/>
                        </a:rPr>
                        <a:t>NANDURBAR</a:t>
                      </a:r>
                      <a:endParaRPr lang="en-US" sz="1500" dirty="0">
                        <a:latin typeface="Times New Roman" panose="02020603050405020304" pitchFamily="18" charset="0"/>
                        <a:cs typeface="Times New Roman" panose="02020603050405020304" pitchFamily="18" charset="0"/>
                      </a:endParaRPr>
                    </a:p>
                  </a:txBody>
                  <a:tcPr marT="45724" marB="45724" anchor="ctr">
                    <a:solidFill>
                      <a:schemeClr val="bg2">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DHADGAON</a:t>
                      </a:r>
                      <a:endParaRPr lang="en-US" sz="1500" dirty="0">
                        <a:latin typeface="Times New Roman" panose="02020603050405020304" pitchFamily="18" charset="0"/>
                        <a:cs typeface="Times New Roman" panose="02020603050405020304" pitchFamily="18" charset="0"/>
                      </a:endParaRPr>
                    </a:p>
                  </a:txBody>
                  <a:tcPr marT="45724" marB="45724">
                    <a:solidFill>
                      <a:schemeClr val="bg2">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chemeClr val="bg2">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chemeClr val="bg2">
                        <a:lumMod val="75000"/>
                      </a:schemeClr>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SHAHADA</a:t>
                      </a:r>
                      <a:endParaRPr lang="en-US" sz="1500" dirty="0">
                        <a:latin typeface="Times New Roman" panose="02020603050405020304" pitchFamily="18" charset="0"/>
                        <a:cs typeface="Times New Roman" panose="02020603050405020304" pitchFamily="18" charset="0"/>
                      </a:endParaRPr>
                    </a:p>
                  </a:txBody>
                  <a:tcPr marT="45724" marB="45724">
                    <a:solidFill>
                      <a:schemeClr val="bg2">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chemeClr val="bg2">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chemeClr val="bg2">
                        <a:lumMod val="75000"/>
                      </a:schemeClr>
                    </a:solidFill>
                  </a:tcPr>
                </a:tc>
              </a:tr>
              <a:tr h="337668">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DHULE</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SHIRPUR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r>
              <a:tr h="337668">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JALGAON</a:t>
                      </a:r>
                      <a:endParaRPr lang="en-US" sz="1500" dirty="0">
                        <a:latin typeface="Times New Roman" panose="02020603050405020304" pitchFamily="18" charset="0"/>
                        <a:cs typeface="Times New Roman" panose="02020603050405020304" pitchFamily="18" charset="0"/>
                      </a:endParaRPr>
                    </a:p>
                  </a:txBody>
                  <a:tcPr marT="45724" marB="45724" anchor="ctr">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CHOPADA</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YAVAL</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RAVER</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chemeClr val="accent3">
                        <a:lumMod val="75000"/>
                      </a:schemeClr>
                    </a:solidFill>
                  </a:tcPr>
                </a:tc>
              </a:tr>
              <a:tr h="337668">
                <a:tc vMerge="1">
                  <a:txBody>
                    <a:bodyPr/>
                    <a:lstStyle/>
                    <a:p>
                      <a:endParaRPr lang="en-US" dirty="0"/>
                    </a:p>
                  </a:txBody>
                  <a:tcPr/>
                </a:tc>
                <a:tc rowSpan="2">
                  <a:txBody>
                    <a:bodyPr/>
                    <a:lstStyle/>
                    <a:p>
                      <a:pPr algn="ctr"/>
                      <a:r>
                        <a:rPr lang="en-US" sz="1500" dirty="0" smtClean="0">
                          <a:latin typeface="Times New Roman" panose="02020603050405020304" pitchFamily="18" charset="0"/>
                          <a:cs typeface="Times New Roman" panose="02020603050405020304" pitchFamily="18" charset="0"/>
                        </a:rPr>
                        <a:t>BULDHANA</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00FF"/>
                    </a:solidFill>
                  </a:tcPr>
                </a:tc>
                <a:tc>
                  <a:txBody>
                    <a:bodyPr/>
                    <a:lstStyle/>
                    <a:p>
                      <a:pPr algn="ctr"/>
                      <a:r>
                        <a:rPr lang="en-US" sz="1500" dirty="0" smtClean="0">
                          <a:latin typeface="Times New Roman" panose="02020603050405020304" pitchFamily="18" charset="0"/>
                          <a:cs typeface="Times New Roman" panose="02020603050405020304" pitchFamily="18" charset="0"/>
                        </a:rPr>
                        <a:t>JAMOD</a:t>
                      </a:r>
                      <a:endParaRPr lang="en-US" sz="1500" dirty="0">
                        <a:latin typeface="Times New Roman" panose="02020603050405020304" pitchFamily="18" charset="0"/>
                        <a:cs typeface="Times New Roman" panose="02020603050405020304" pitchFamily="18" charset="0"/>
                      </a:endParaRPr>
                    </a:p>
                  </a:txBody>
                  <a:tcPr marT="45724" marB="45724">
                    <a:solidFill>
                      <a:srgbClr val="FF00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00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00FF"/>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MALKAPUR</a:t>
                      </a:r>
                      <a:endParaRPr lang="en-US" sz="1500" dirty="0">
                        <a:latin typeface="Times New Roman" panose="02020603050405020304" pitchFamily="18" charset="0"/>
                        <a:cs typeface="Times New Roman" panose="02020603050405020304" pitchFamily="18" charset="0"/>
                      </a:endParaRPr>
                    </a:p>
                  </a:txBody>
                  <a:tcPr marT="45724" marB="45724">
                    <a:solidFill>
                      <a:srgbClr val="FF00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00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00FF"/>
                    </a:solidFill>
                  </a:tcPr>
                </a:tc>
              </a:tr>
              <a:tr h="337668">
                <a:tc vMerge="1">
                  <a:txBody>
                    <a:bodyPr/>
                    <a:lstStyle/>
                    <a:p>
                      <a:endParaRPr lang="en-US" dirty="0"/>
                    </a:p>
                  </a:txBody>
                  <a:tcPr/>
                </a:tc>
                <a:tc rowSpan="2">
                  <a:txBody>
                    <a:bodyPr/>
                    <a:lstStyle/>
                    <a:p>
                      <a:pPr algn="ctr"/>
                      <a:r>
                        <a:rPr lang="en-US" sz="1500" dirty="0" smtClean="0">
                          <a:latin typeface="Times New Roman" panose="02020603050405020304" pitchFamily="18" charset="0"/>
                          <a:cs typeface="Times New Roman" panose="02020603050405020304" pitchFamily="18" charset="0"/>
                        </a:rPr>
                        <a:t>AMARAWATI</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C000"/>
                    </a:solidFill>
                  </a:tcPr>
                </a:tc>
                <a:tc>
                  <a:txBody>
                    <a:bodyPr/>
                    <a:lstStyle/>
                    <a:p>
                      <a:pPr algn="ctr"/>
                      <a:r>
                        <a:rPr lang="en-US" sz="1500" dirty="0" smtClean="0">
                          <a:latin typeface="Times New Roman" panose="02020603050405020304" pitchFamily="18" charset="0"/>
                          <a:cs typeface="Times New Roman" panose="02020603050405020304" pitchFamily="18" charset="0"/>
                        </a:rPr>
                        <a:t>CHIKHALDARA</a:t>
                      </a:r>
                      <a:endParaRPr lang="en-US" sz="1500" dirty="0">
                        <a:latin typeface="Times New Roman" panose="02020603050405020304" pitchFamily="18" charset="0"/>
                        <a:cs typeface="Times New Roman" panose="02020603050405020304" pitchFamily="18" charset="0"/>
                      </a:endParaRPr>
                    </a:p>
                  </a:txBody>
                  <a:tcPr marT="45724" marB="45724">
                    <a:solidFill>
                      <a:srgbClr val="FFC00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C0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C000"/>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ACHALPUR</a:t>
                      </a:r>
                      <a:endParaRPr lang="en-US" sz="1500" dirty="0">
                        <a:latin typeface="Times New Roman" panose="02020603050405020304" pitchFamily="18" charset="0"/>
                        <a:cs typeface="Times New Roman" panose="02020603050405020304" pitchFamily="18" charset="0"/>
                      </a:endParaRPr>
                    </a:p>
                  </a:txBody>
                  <a:tcPr marT="45724" marB="45724">
                    <a:solidFill>
                      <a:srgbClr val="FFC000"/>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C0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C000"/>
                    </a:solidFill>
                  </a:tcPr>
                </a:tc>
              </a:tr>
              <a:tr h="337668">
                <a:tc vMerge="1">
                  <a:txBody>
                    <a:bodyPr/>
                    <a:lstStyle/>
                    <a:p>
                      <a:endParaRPr lang="en-US" dirty="0"/>
                    </a:p>
                  </a:txBody>
                  <a:tcPr/>
                </a:tc>
                <a:tc rowSpan="4">
                  <a:txBody>
                    <a:bodyPr/>
                    <a:lstStyle/>
                    <a:p>
                      <a:pPr algn="ctr"/>
                      <a:r>
                        <a:rPr lang="en-US" sz="1500" dirty="0" smtClean="0">
                          <a:latin typeface="Times New Roman" panose="02020603050405020304" pitchFamily="18" charset="0"/>
                          <a:cs typeface="Times New Roman" panose="02020603050405020304" pitchFamily="18" charset="0"/>
                        </a:rPr>
                        <a:t>NAGPUR</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NARKHER</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SAONER</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PARSEONI</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RAMTEK</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r>
              <a:tr h="337668">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GONDIA</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GONDIA</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AMGAON</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r>
              <a:tr h="3376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SALEKASA</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FF66"/>
                    </a:solidFill>
                  </a:tcPr>
                </a:tc>
              </a:tr>
              <a:tr h="385905">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BHANDARA</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TUMSAR</a:t>
                      </a:r>
                      <a:endParaRPr lang="en-US" sz="1500" dirty="0">
                        <a:latin typeface="Times New Roman" panose="02020603050405020304" pitchFamily="18" charset="0"/>
                        <a:cs typeface="Times New Roman" panose="02020603050405020304" pitchFamily="18" charset="0"/>
                      </a:endParaRPr>
                    </a:p>
                  </a:txBody>
                  <a:tcPr marT="45724" marB="45724">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FF66FF"/>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412776"/>
            <a:ext cx="2808312" cy="15841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4509120"/>
            <a:ext cx="2808312" cy="1614553"/>
          </a:xfrm>
          <a:prstGeom prst="rect">
            <a:avLst/>
          </a:prstGeom>
        </p:spPr>
      </p:pic>
    </p:spTree>
    <p:extLst>
      <p:ext uri="{BB962C8B-B14F-4D97-AF65-F5344CB8AC3E}">
        <p14:creationId xmlns:p14="http://schemas.microsoft.com/office/powerpoint/2010/main" val="31828887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8077261"/>
              </p:ext>
            </p:extLst>
          </p:nvPr>
        </p:nvGraphicFramePr>
        <p:xfrm>
          <a:off x="0" y="0"/>
          <a:ext cx="12192000" cy="6782384"/>
        </p:xfrm>
        <a:graphic>
          <a:graphicData uri="http://schemas.openxmlformats.org/drawingml/2006/table">
            <a:tbl>
              <a:tblPr firstRow="1" bandRow="1">
                <a:tableStyleId>{5C22544A-7EE6-4342-B048-85BDC9FD1C3A}</a:tableStyleId>
              </a:tblPr>
              <a:tblGrid>
                <a:gridCol w="3215680"/>
                <a:gridCol w="1872208"/>
                <a:gridCol w="2664296"/>
                <a:gridCol w="2304256"/>
                <a:gridCol w="2135560"/>
              </a:tblGrid>
              <a:tr h="485522">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tc>
              </a:tr>
              <a:tr h="910354">
                <a:tc rowSpan="7">
                  <a:txBody>
                    <a:bodyPr/>
                    <a:lstStyle/>
                    <a:p>
                      <a:pPr algn="ctr"/>
                      <a:r>
                        <a:rPr lang="en-US" b="1" dirty="0" smtClean="0">
                          <a:latin typeface="Times New Roman" panose="02020603050405020304" pitchFamily="18" charset="0"/>
                          <a:cs typeface="Times New Roman" panose="02020603050405020304" pitchFamily="18" charset="0"/>
                        </a:rPr>
                        <a:t>MAHARASHTRA &amp; CHHATTISGARH</a:t>
                      </a:r>
                      <a:endParaRPr lang="en-US" b="1" dirty="0">
                        <a:latin typeface="Times New Roman" panose="02020603050405020304" pitchFamily="18" charset="0"/>
                        <a:cs typeface="Times New Roman" panose="02020603050405020304" pitchFamily="18" charset="0"/>
                      </a:endParaRPr>
                    </a:p>
                  </a:txBody>
                  <a:tcPr anchor="ctr">
                    <a:solidFill>
                      <a:srgbClr val="CC0099"/>
                    </a:solidFill>
                  </a:tcPr>
                </a:tc>
                <a:tc rowSpan="2">
                  <a:txBody>
                    <a:bodyPr/>
                    <a:lstStyle/>
                    <a:p>
                      <a:pPr algn="ctr"/>
                      <a:r>
                        <a:rPr lang="en-US" sz="1500" dirty="0" smtClean="0">
                          <a:latin typeface="Times New Roman" panose="02020603050405020304" pitchFamily="18" charset="0"/>
                          <a:cs typeface="Times New Roman" panose="02020603050405020304" pitchFamily="18" charset="0"/>
                        </a:rPr>
                        <a:t>GONDIA</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DEORI</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800" dirty="0" smtClean="0">
                          <a:latin typeface="Times New Roman" panose="02020603050405020304" pitchFamily="18" charset="0"/>
                          <a:cs typeface="Times New Roman" panose="02020603050405020304" pitchFamily="18" charset="0"/>
                        </a:rPr>
                        <a:t>8</a:t>
                      </a:r>
                      <a:r>
                        <a:rPr lang="en-US" sz="1800" baseline="0" dirty="0" smtClean="0">
                          <a:latin typeface="Times New Roman" panose="02020603050405020304" pitchFamily="18" charset="0"/>
                          <a:cs typeface="Times New Roman" panose="02020603050405020304" pitchFamily="18" charset="0"/>
                        </a:rPr>
                        <a:t> Cr</a:t>
                      </a:r>
                      <a:endParaRPr lang="en-US" dirty="0"/>
                    </a:p>
                  </a:txBody>
                  <a:tcPr anchor="ctr">
                    <a:solidFill>
                      <a:srgbClr val="FF9999"/>
                    </a:solidFill>
                  </a:tcPr>
                </a:tc>
              </a:tr>
              <a:tr h="91035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SALEKASA</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r>
              <a:tr h="680186">
                <a:tc vMerge="1">
                  <a:txBody>
                    <a:bodyPr/>
                    <a:lstStyle/>
                    <a:p>
                      <a:endParaRPr lang="en-US" dirty="0"/>
                    </a:p>
                  </a:txBody>
                  <a:tcPr/>
                </a:tc>
                <a:tc rowSpan="5">
                  <a:txBody>
                    <a:bodyPr/>
                    <a:lstStyle/>
                    <a:p>
                      <a:pPr algn="ctr"/>
                      <a:r>
                        <a:rPr lang="en-US" sz="1500" dirty="0" smtClean="0">
                          <a:latin typeface="Times New Roman" panose="02020603050405020304" pitchFamily="18" charset="0"/>
                          <a:cs typeface="Times New Roman" panose="02020603050405020304" pitchFamily="18" charset="0"/>
                        </a:rPr>
                        <a:t>GADCHIROLI</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KORACHI</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rowSpan="5">
                  <a:txBody>
                    <a:bodyPr/>
                    <a:lstStyle/>
                    <a:p>
                      <a:pPr algn="ctr"/>
                      <a:r>
                        <a:rPr lang="en-US" sz="1500" dirty="0" smtClean="0">
                          <a:latin typeface="Times New Roman" panose="02020603050405020304" pitchFamily="18" charset="0"/>
                          <a:cs typeface="Times New Roman" panose="02020603050405020304" pitchFamily="18" charset="0"/>
                        </a:rPr>
                        <a:t>NO INDUSTRY</a:t>
                      </a:r>
                      <a:r>
                        <a:rPr lang="en-US" sz="1500" baseline="0" dirty="0" smtClean="0">
                          <a:latin typeface="Times New Roman" panose="02020603050405020304" pitchFamily="18" charset="0"/>
                          <a:cs typeface="Times New Roman" panose="02020603050405020304" pitchFamily="18" charset="0"/>
                        </a:rPr>
                        <a:t> DISTRICT</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rowSpan="5">
                  <a:txBody>
                    <a:bodyPr/>
                    <a:lstStyle/>
                    <a:p>
                      <a:pPr algn="ct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r>
              <a:tr h="91035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DHANORA</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vMerge="1">
                  <a:txBody>
                    <a:bodyPr/>
                    <a:lstStyle/>
                    <a:p>
                      <a:pPr algn="ctr"/>
                      <a:endParaRPr lang="en-US" dirty="0"/>
                    </a:p>
                  </a:txBody>
                  <a:tcPr anchor="ctr">
                    <a:solidFill>
                      <a:srgbClr val="9999FF"/>
                    </a:solidFill>
                  </a:tcPr>
                </a:tc>
                <a:tc vMerge="1">
                  <a:txBody>
                    <a:bodyPr/>
                    <a:lstStyle/>
                    <a:p>
                      <a:endParaRPr lang="en-IN"/>
                    </a:p>
                  </a:txBody>
                  <a:tcPr/>
                </a:tc>
              </a:tr>
              <a:tr h="91035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ETAPALLI</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vMerge="1">
                  <a:txBody>
                    <a:bodyPr/>
                    <a:lstStyle/>
                    <a:p>
                      <a:pPr algn="ctr"/>
                      <a:endParaRPr lang="en-US" dirty="0"/>
                    </a:p>
                  </a:txBody>
                  <a:tcPr anchor="ctr">
                    <a:solidFill>
                      <a:srgbClr val="9999FF"/>
                    </a:solidFill>
                  </a:tcPr>
                </a:tc>
                <a:tc vMerge="1">
                  <a:txBody>
                    <a:bodyPr/>
                    <a:lstStyle/>
                    <a:p>
                      <a:endParaRPr lang="en-IN"/>
                    </a:p>
                  </a:txBody>
                  <a:tcPr/>
                </a:tc>
              </a:tr>
              <a:tr h="91035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BHAMARGAD</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vMerge="1">
                  <a:txBody>
                    <a:bodyPr/>
                    <a:lstStyle/>
                    <a:p>
                      <a:pPr algn="ctr"/>
                      <a:endParaRPr lang="en-US" dirty="0"/>
                    </a:p>
                  </a:txBody>
                  <a:tcPr anchor="ctr">
                    <a:solidFill>
                      <a:srgbClr val="9999FF"/>
                    </a:solidFill>
                  </a:tcPr>
                </a:tc>
                <a:tc vMerge="1">
                  <a:txBody>
                    <a:bodyPr/>
                    <a:lstStyle/>
                    <a:p>
                      <a:endParaRPr lang="en-IN"/>
                    </a:p>
                  </a:txBody>
                  <a:tcPr/>
                </a:tc>
              </a:tr>
              <a:tr h="91035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SIRONCHA</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vMerge="1">
                  <a:txBody>
                    <a:bodyPr/>
                    <a:lstStyle/>
                    <a:p>
                      <a:pPr algn="ctr"/>
                      <a:endParaRPr lang="en-US" dirty="0"/>
                    </a:p>
                  </a:txBody>
                  <a:tcPr anchor="ctr">
                    <a:solidFill>
                      <a:srgbClr val="9999FF"/>
                    </a:solidFill>
                  </a:tcPr>
                </a:tc>
                <a:tc vMerge="1">
                  <a:txBody>
                    <a:bodyPr/>
                    <a:lstStyle/>
                    <a:p>
                      <a:endParaRPr lang="en-IN"/>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4365104"/>
            <a:ext cx="2999656" cy="15841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1340768"/>
            <a:ext cx="2808312" cy="1584176"/>
          </a:xfrm>
          <a:prstGeom prst="rect">
            <a:avLst/>
          </a:prstGeom>
        </p:spPr>
      </p:pic>
    </p:spTree>
    <p:extLst>
      <p:ext uri="{BB962C8B-B14F-4D97-AF65-F5344CB8AC3E}">
        <p14:creationId xmlns:p14="http://schemas.microsoft.com/office/powerpoint/2010/main" val="20197856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5311326"/>
              </p:ext>
            </p:extLst>
          </p:nvPr>
        </p:nvGraphicFramePr>
        <p:xfrm>
          <a:off x="0" y="-92075"/>
          <a:ext cx="12268200" cy="6492428"/>
        </p:xfrm>
        <a:graphic>
          <a:graphicData uri="http://schemas.openxmlformats.org/drawingml/2006/table">
            <a:tbl>
              <a:tblPr firstRow="1" bandRow="1">
                <a:tableStyleId>{5C22544A-7EE6-4342-B048-85BDC9FD1C3A}</a:tableStyleId>
              </a:tblPr>
              <a:tblGrid>
                <a:gridCol w="3287688"/>
                <a:gridCol w="2232248"/>
                <a:gridCol w="2448272"/>
                <a:gridCol w="2304256"/>
                <a:gridCol w="1995736"/>
              </a:tblGrid>
              <a:tr h="365793">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solidFill>
                      <a:srgbClr val="00B0F0"/>
                    </a:solidFill>
                  </a:tcPr>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solidFill>
                      <a:srgbClr val="00B0F0"/>
                    </a:solidFill>
                  </a:tcPr>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solidFill>
                      <a:srgbClr val="00B0F0"/>
                    </a:solidFill>
                  </a:tcPr>
                </a:tc>
              </a:tr>
              <a:tr h="288713">
                <a:tc rowSpan="18">
                  <a:txBody>
                    <a:bodyPr/>
                    <a:lstStyle/>
                    <a:p>
                      <a:pPr algn="ctr"/>
                      <a:r>
                        <a:rPr lang="en-US" sz="1800" b="1" dirty="0" smtClean="0">
                          <a:latin typeface="Times New Roman" panose="02020603050405020304" pitchFamily="18" charset="0"/>
                          <a:cs typeface="Times New Roman" panose="02020603050405020304" pitchFamily="18" charset="0"/>
                        </a:rPr>
                        <a:t>MAHARASHTRA</a:t>
                      </a:r>
                      <a:r>
                        <a:rPr lang="en-US" sz="1800" b="1" baseline="0" dirty="0" smtClean="0">
                          <a:latin typeface="Times New Roman" panose="02020603050405020304" pitchFamily="18" charset="0"/>
                          <a:cs typeface="Times New Roman" panose="02020603050405020304" pitchFamily="18" charset="0"/>
                        </a:rPr>
                        <a:t> &amp; TELANGANA</a:t>
                      </a:r>
                      <a:endParaRPr lang="en-US" sz="1800" b="1" dirty="0">
                        <a:latin typeface="Times New Roman" panose="02020603050405020304" pitchFamily="18" charset="0"/>
                        <a:cs typeface="Times New Roman" panose="02020603050405020304" pitchFamily="18" charset="0"/>
                      </a:endParaRPr>
                    </a:p>
                  </a:txBody>
                  <a:tcPr marT="45724" marB="45724" anchor="ctr">
                    <a:solidFill>
                      <a:srgbClr val="00B0F0"/>
                    </a:solidFill>
                  </a:tcPr>
                </a:tc>
                <a:tc rowSpan="4">
                  <a:txBody>
                    <a:bodyPr/>
                    <a:lstStyle/>
                    <a:p>
                      <a:pPr algn="ctr"/>
                      <a:r>
                        <a:rPr lang="en-US" sz="1500" dirty="0" smtClean="0">
                          <a:latin typeface="Times New Roman" panose="02020603050405020304" pitchFamily="18" charset="0"/>
                          <a:cs typeface="Times New Roman" panose="02020603050405020304" pitchFamily="18" charset="0"/>
                        </a:rPr>
                        <a:t>GADCHIROLI</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SIRONCHA</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rowSpan="4">
                  <a:txBody>
                    <a:bodyPr/>
                    <a:lstStyle/>
                    <a:p>
                      <a:pPr algn="ctr"/>
                      <a:r>
                        <a:rPr lang="en-US" sz="1500" dirty="0" smtClean="0">
                          <a:latin typeface="Times New Roman" panose="02020603050405020304" pitchFamily="18" charset="0"/>
                          <a:cs typeface="Times New Roman" panose="02020603050405020304" pitchFamily="18" charset="0"/>
                        </a:rPr>
                        <a:t>NO INDUSTRY AREA</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9999"/>
                    </a:solidFill>
                  </a:tcPr>
                </a:tc>
                <a:tc rowSpan="4">
                  <a:txBody>
                    <a:bodyPr/>
                    <a:lstStyle/>
                    <a:p>
                      <a:pPr algn="ctr"/>
                      <a:r>
                        <a:rPr lang="en-US" sz="1500" dirty="0" smtClean="0">
                          <a:latin typeface="Times New Roman" panose="02020603050405020304" pitchFamily="18" charset="0"/>
                          <a:cs typeface="Times New Roman" panose="02020603050405020304" pitchFamily="18" charset="0"/>
                        </a:rPr>
                        <a:t>9</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FF9999"/>
                    </a:solidFill>
                  </a:tcPr>
                </a:tc>
              </a:tr>
              <a:tr h="256697">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AHERI</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vMerge="1">
                  <a:txBody>
                    <a:bodyPr/>
                    <a:lstStyle/>
                    <a:p>
                      <a:pPr algn="ctr"/>
                      <a:endParaRPr lang="en-US" dirty="0"/>
                    </a:p>
                  </a:txBody>
                  <a:tcPr>
                    <a:solidFill>
                      <a:srgbClr val="FF9999"/>
                    </a:solidFill>
                  </a:tcPr>
                </a:tc>
                <a:tc vMerge="1">
                  <a:txBody>
                    <a:bodyPr/>
                    <a:lstStyle/>
                    <a:p>
                      <a:endParaRPr lang="en-IN"/>
                    </a:p>
                  </a:txBody>
                  <a:tcPr/>
                </a:tc>
              </a:tr>
              <a:tr h="365793">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MULCHERA</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vMerge="1">
                  <a:txBody>
                    <a:bodyPr/>
                    <a:lstStyle/>
                    <a:p>
                      <a:pPr algn="ctr"/>
                      <a:endParaRPr lang="en-US" dirty="0"/>
                    </a:p>
                  </a:txBody>
                  <a:tcPr>
                    <a:solidFill>
                      <a:srgbClr val="FF9999"/>
                    </a:solidFill>
                  </a:tcPr>
                </a:tc>
                <a:tc vMerge="1">
                  <a:txBody>
                    <a:bodyPr/>
                    <a:lstStyle/>
                    <a:p>
                      <a:endParaRPr lang="en-IN"/>
                    </a:p>
                  </a:txBody>
                  <a:tcPr/>
                </a:tc>
              </a:tr>
              <a:tr h="27145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CHAMORSHI</a:t>
                      </a:r>
                      <a:endParaRPr lang="en-US" sz="1500" dirty="0">
                        <a:latin typeface="Times New Roman" panose="02020603050405020304" pitchFamily="18" charset="0"/>
                        <a:cs typeface="Times New Roman" panose="02020603050405020304" pitchFamily="18" charset="0"/>
                      </a:endParaRPr>
                    </a:p>
                  </a:txBody>
                  <a:tcPr marT="45724" marB="45724">
                    <a:solidFill>
                      <a:srgbClr val="FF9999"/>
                    </a:solidFill>
                  </a:tcPr>
                </a:tc>
                <a:tc vMerge="1">
                  <a:txBody>
                    <a:bodyPr/>
                    <a:lstStyle/>
                    <a:p>
                      <a:pPr algn="ctr"/>
                      <a:endParaRPr lang="en-US" dirty="0"/>
                    </a:p>
                  </a:txBody>
                  <a:tcPr>
                    <a:solidFill>
                      <a:srgbClr val="FF9999"/>
                    </a:solidFill>
                  </a:tcPr>
                </a:tc>
                <a:tc vMerge="1">
                  <a:txBody>
                    <a:bodyPr/>
                    <a:lstStyle/>
                    <a:p>
                      <a:endParaRPr lang="en-IN"/>
                    </a:p>
                  </a:txBody>
                  <a:tcPr/>
                </a:tc>
              </a:tr>
              <a:tr h="258920">
                <a:tc vMerge="1">
                  <a:txBody>
                    <a:bodyPr/>
                    <a:lstStyle/>
                    <a:p>
                      <a:endParaRPr lang="en-US" dirty="0"/>
                    </a:p>
                  </a:txBody>
                  <a:tcPr/>
                </a:tc>
                <a:tc rowSpan="5">
                  <a:txBody>
                    <a:bodyPr/>
                    <a:lstStyle/>
                    <a:p>
                      <a:pPr algn="ctr"/>
                      <a:r>
                        <a:rPr lang="en-US" sz="1500" dirty="0" smtClean="0">
                          <a:latin typeface="Times New Roman" panose="02020603050405020304" pitchFamily="18" charset="0"/>
                          <a:cs typeface="Times New Roman" panose="02020603050405020304" pitchFamily="18" charset="0"/>
                        </a:rPr>
                        <a:t>CHANDRAPUR</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CHANDUR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r>
              <a:tr h="22690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RAJURA</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r>
              <a:tr h="266896">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VIRUR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r>
              <a:tr h="234880">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DABHA</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r>
              <a:tr h="23590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GONDPIPARI</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66FF"/>
                    </a:solidFill>
                  </a:tcPr>
                </a:tc>
              </a:tr>
              <a:tr h="242856">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YAVATMAL</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WANI</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r>
              <a:tr h="210840">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KELAPUR</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r>
              <a:tr h="250832">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PUSAD</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9999FF"/>
                    </a:solidFill>
                  </a:tcPr>
                </a:tc>
              </a:tr>
              <a:tr h="218816">
                <a:tc vMerge="1">
                  <a:txBody>
                    <a:bodyPr/>
                    <a:lstStyle/>
                    <a:p>
                      <a:endParaRPr lang="en-US" dirty="0"/>
                    </a:p>
                  </a:txBody>
                  <a:tcPr/>
                </a:tc>
                <a:tc rowSpan="6">
                  <a:txBody>
                    <a:bodyPr/>
                    <a:lstStyle/>
                    <a:p>
                      <a:pPr algn="ctr"/>
                      <a:r>
                        <a:rPr lang="en-US" sz="1500" dirty="0" smtClean="0">
                          <a:latin typeface="Times New Roman" panose="02020603050405020304" pitchFamily="18" charset="0"/>
                          <a:cs typeface="Times New Roman" panose="02020603050405020304" pitchFamily="18" charset="0"/>
                        </a:rPr>
                        <a:t>NANDED</a:t>
                      </a:r>
                      <a:endParaRPr lang="en-US" sz="1500" dirty="0">
                        <a:latin typeface="Times New Roman" panose="02020603050405020304" pitchFamily="18" charset="0"/>
                        <a:cs typeface="Times New Roman" panose="02020603050405020304" pitchFamily="18" charset="0"/>
                      </a:endParaRPr>
                    </a:p>
                  </a:txBody>
                  <a:tcPr marT="45724" marB="45724" anchor="ctr">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BHOKAR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r>
              <a:tr h="186800">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UMARI</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r>
              <a:tr h="15478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DHARMABAD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r>
              <a:tr h="194776">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BILOLI</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r>
              <a:tr h="23476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DEGLUR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r>
              <a:tr h="365793">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KINWAT</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marT="45724" marB="45724">
                    <a:solidFill>
                      <a:srgbClr val="CC0099"/>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340768"/>
            <a:ext cx="2808312" cy="15841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39" y="4149080"/>
            <a:ext cx="2808312" cy="1584140"/>
          </a:xfrm>
          <a:prstGeom prst="rect">
            <a:avLst/>
          </a:prstGeom>
        </p:spPr>
      </p:pic>
    </p:spTree>
    <p:extLst>
      <p:ext uri="{BB962C8B-B14F-4D97-AF65-F5344CB8AC3E}">
        <p14:creationId xmlns:p14="http://schemas.microsoft.com/office/powerpoint/2010/main" val="3748089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2740310"/>
              </p:ext>
            </p:extLst>
          </p:nvPr>
        </p:nvGraphicFramePr>
        <p:xfrm>
          <a:off x="-2" y="0"/>
          <a:ext cx="12192001" cy="6858006"/>
        </p:xfrm>
        <a:graphic>
          <a:graphicData uri="http://schemas.openxmlformats.org/drawingml/2006/table">
            <a:tbl>
              <a:tblPr firstRow="1" bandRow="1">
                <a:tableStyleId>{5C22544A-7EE6-4342-B048-85BDC9FD1C3A}</a:tableStyleId>
              </a:tblPr>
              <a:tblGrid>
                <a:gridCol w="3647730"/>
                <a:gridCol w="2232248"/>
                <a:gridCol w="2808312"/>
                <a:gridCol w="1401642"/>
                <a:gridCol w="2102069"/>
              </a:tblGrid>
              <a:tr h="741241">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tc>
              </a:tr>
              <a:tr h="370625">
                <a:tc rowSpan="16">
                  <a:txBody>
                    <a:bodyPr/>
                    <a:lstStyle/>
                    <a:p>
                      <a:pPr algn="ctr"/>
                      <a:r>
                        <a:rPr lang="en-US" sz="1800" b="1" dirty="0" smtClean="0">
                          <a:latin typeface="Times New Roman" panose="02020603050405020304" pitchFamily="18" charset="0"/>
                          <a:cs typeface="Times New Roman" panose="02020603050405020304" pitchFamily="18" charset="0"/>
                        </a:rPr>
                        <a:t>MAHARASHTRA &amp;KARNATAKA</a:t>
                      </a:r>
                      <a:endParaRPr lang="en-US" sz="1800" b="1" dirty="0">
                        <a:latin typeface="Times New Roman" panose="02020603050405020304" pitchFamily="18" charset="0"/>
                        <a:cs typeface="Times New Roman" panose="02020603050405020304" pitchFamily="18" charset="0"/>
                      </a:endParaRPr>
                    </a:p>
                  </a:txBody>
                  <a:tcPr anchor="ctr">
                    <a:solidFill>
                      <a:srgbClr val="FF6600"/>
                    </a:solidFill>
                  </a:tcPr>
                </a:tc>
                <a:tc rowSpan="2">
                  <a:txBody>
                    <a:bodyPr/>
                    <a:lstStyle/>
                    <a:p>
                      <a:pPr algn="ctr"/>
                      <a:r>
                        <a:rPr lang="en-US" sz="1500" dirty="0" smtClean="0">
                          <a:latin typeface="Times New Roman" panose="02020603050405020304" pitchFamily="18" charset="0"/>
                          <a:cs typeface="Times New Roman" panose="02020603050405020304" pitchFamily="18" charset="0"/>
                        </a:rPr>
                        <a:t>NANDED</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DEGLUR</a:t>
                      </a:r>
                      <a:endParaRPr lang="en-US" sz="1500" dirty="0">
                        <a:latin typeface="Times New Roman" panose="02020603050405020304" pitchFamily="18" charset="0"/>
                        <a:cs typeface="Times New Roman" panose="02020603050405020304" pitchFamily="18" charset="0"/>
                      </a:endParaRPr>
                    </a:p>
                  </a:txBody>
                  <a:tcP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9999"/>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MUKHED</a:t>
                      </a:r>
                      <a:endParaRPr lang="en-US" sz="1500" dirty="0">
                        <a:latin typeface="Times New Roman" panose="02020603050405020304" pitchFamily="18" charset="0"/>
                        <a:cs typeface="Times New Roman" panose="02020603050405020304" pitchFamily="18" charset="0"/>
                      </a:endParaRPr>
                    </a:p>
                  </a:txBody>
                  <a:tcP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9999"/>
                    </a:solidFill>
                  </a:tcPr>
                </a:tc>
              </a:tr>
              <a:tr h="370625">
                <a:tc vMerge="1">
                  <a:txBody>
                    <a:bodyPr/>
                    <a:lstStyle/>
                    <a:p>
                      <a:endParaRPr lang="en-US" dirty="0"/>
                    </a:p>
                  </a:txBody>
                  <a:tcPr/>
                </a:tc>
                <a:tc rowSpan="4">
                  <a:txBody>
                    <a:bodyPr/>
                    <a:lstStyle/>
                    <a:p>
                      <a:pPr algn="ctr"/>
                      <a:r>
                        <a:rPr lang="en-US" sz="1500" dirty="0" smtClean="0">
                          <a:latin typeface="Times New Roman" panose="02020603050405020304" pitchFamily="18" charset="0"/>
                          <a:cs typeface="Times New Roman" panose="02020603050405020304" pitchFamily="18" charset="0"/>
                        </a:rPr>
                        <a:t>KOLHAPUR</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SHIROL</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KAGAL</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BHUDARGAD</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CHANDGAD</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99FF"/>
                    </a:solidFill>
                  </a:tcPr>
                </a:tc>
              </a:tr>
              <a:tr h="370625">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SANGALI</a:t>
                      </a:r>
                      <a:endParaRPr lang="en-US" sz="1500" dirty="0">
                        <a:latin typeface="Times New Roman" panose="02020603050405020304" pitchFamily="18" charset="0"/>
                        <a:cs typeface="Times New Roman" panose="02020603050405020304" pitchFamily="18" charset="0"/>
                      </a:endParaRPr>
                    </a:p>
                  </a:txBody>
                  <a:tcPr anchor="ct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JAT</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KAVATHEMAHAANKAL</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MIRAJ</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66FF"/>
                    </a:solidFill>
                  </a:tcPr>
                </a:tc>
              </a:tr>
              <a:tr h="370625">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LATUR</a:t>
                      </a:r>
                      <a:endParaRPr lang="en-US" sz="1500" dirty="0">
                        <a:latin typeface="Times New Roman" panose="02020603050405020304" pitchFamily="18" charset="0"/>
                        <a:cs typeface="Times New Roman" panose="02020603050405020304" pitchFamily="18" charset="0"/>
                      </a:endParaRPr>
                    </a:p>
                  </a:txBody>
                  <a:tcPr anchor="ctr">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UDGIR</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DEONI</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NILANGA</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FFCC00"/>
                    </a:solidFill>
                  </a:tcPr>
                </a:tc>
              </a:tr>
              <a:tr h="370625">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SOLAPUR</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AKKALKOT</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r>
              <a:tr h="370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SOLAPUR (SAUTH)</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r>
              <a:tr h="375894">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MANGALVADHE</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r>
              <a:tr h="552121">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OSMANABAD</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UMARGA</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solidFill>
                      <a:srgbClr val="99FF66"/>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340768"/>
            <a:ext cx="2808312" cy="15841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79" y="4509120"/>
            <a:ext cx="2795155" cy="1584176"/>
          </a:xfrm>
          <a:prstGeom prst="rect">
            <a:avLst/>
          </a:prstGeom>
        </p:spPr>
      </p:pic>
    </p:spTree>
    <p:extLst>
      <p:ext uri="{BB962C8B-B14F-4D97-AF65-F5344CB8AC3E}">
        <p14:creationId xmlns:p14="http://schemas.microsoft.com/office/powerpoint/2010/main" val="2907914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4541811"/>
              </p:ext>
            </p:extLst>
          </p:nvPr>
        </p:nvGraphicFramePr>
        <p:xfrm>
          <a:off x="0" y="44624"/>
          <a:ext cx="12192000" cy="5406836"/>
        </p:xfrm>
        <a:graphic>
          <a:graphicData uri="http://schemas.openxmlformats.org/drawingml/2006/table">
            <a:tbl>
              <a:tblPr firstRow="1" bandRow="1">
                <a:tableStyleId>{5C22544A-7EE6-4342-B048-85BDC9FD1C3A}</a:tableStyleId>
              </a:tblPr>
              <a:tblGrid>
                <a:gridCol w="4007768"/>
                <a:gridCol w="2088232"/>
                <a:gridCol w="1944216"/>
                <a:gridCol w="1944216"/>
                <a:gridCol w="2207568"/>
              </a:tblGrid>
              <a:tr h="620688">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tc>
              </a:tr>
              <a:tr h="4766762">
                <a:tc>
                  <a:txBody>
                    <a:bodyPr/>
                    <a:lstStyle/>
                    <a:p>
                      <a:pPr algn="ctr"/>
                      <a:r>
                        <a:rPr lang="en-US" sz="1800" b="1" dirty="0" smtClean="0">
                          <a:latin typeface="Times New Roman" panose="02020603050405020304" pitchFamily="18" charset="0"/>
                          <a:cs typeface="Times New Roman" panose="02020603050405020304" pitchFamily="18" charset="0"/>
                        </a:rPr>
                        <a:t>MAHARASHTRA &amp; GOA</a:t>
                      </a:r>
                      <a:endParaRPr lang="en-US" sz="1800" b="1" dirty="0">
                        <a:latin typeface="Times New Roman" panose="02020603050405020304" pitchFamily="18" charset="0"/>
                        <a:cs typeface="Times New Roman" panose="02020603050405020304" pitchFamily="18" charset="0"/>
                      </a:endParaRPr>
                    </a:p>
                  </a:txBody>
                  <a:tcPr anchor="ctr">
                    <a:solidFill>
                      <a:srgbClr val="FFCC00"/>
                    </a:solidFill>
                  </a:tcPr>
                </a:tc>
                <a:tc>
                  <a:txBody>
                    <a:bodyPr/>
                    <a:lstStyle/>
                    <a:p>
                      <a:pPr algn="ctr"/>
                      <a:r>
                        <a:rPr lang="en-US" sz="1500" dirty="0" smtClean="0">
                          <a:latin typeface="Times New Roman" panose="02020603050405020304" pitchFamily="18" charset="0"/>
                          <a:cs typeface="Times New Roman" panose="02020603050405020304" pitchFamily="18" charset="0"/>
                        </a:rPr>
                        <a:t>SINDHUDURG</a:t>
                      </a:r>
                      <a:endParaRPr lang="en-US" sz="1500" dirty="0">
                        <a:latin typeface="Times New Roman" panose="02020603050405020304" pitchFamily="18" charset="0"/>
                        <a:cs typeface="Times New Roman" panose="02020603050405020304" pitchFamily="18" charset="0"/>
                      </a:endParaRPr>
                    </a:p>
                  </a:txBody>
                  <a:tcPr anchor="ct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SAWANTWADI</a:t>
                      </a:r>
                      <a:endParaRPr lang="en-US" sz="1500" dirty="0">
                        <a:latin typeface="Times New Roman" panose="02020603050405020304" pitchFamily="18" charset="0"/>
                        <a:cs typeface="Times New Roman" panose="02020603050405020304" pitchFamily="18" charset="0"/>
                      </a:endParaRPr>
                    </a:p>
                  </a:txBody>
                  <a:tcPr anchor="ctr">
                    <a:solidFill>
                      <a:srgbClr val="FF66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FF66FF"/>
                    </a:solidFill>
                  </a:tcPr>
                </a:tc>
                <a:tc>
                  <a:txBody>
                    <a:bodyPr/>
                    <a:lstStyle/>
                    <a:p>
                      <a:pPr algn="ctr"/>
                      <a:r>
                        <a:rPr lang="en-US" sz="1800" dirty="0" smtClean="0">
                          <a:latin typeface="Times New Roman" panose="02020603050405020304" pitchFamily="18" charset="0"/>
                          <a:cs typeface="Times New Roman" panose="02020603050405020304" pitchFamily="18" charset="0"/>
                        </a:rPr>
                        <a:t>8</a:t>
                      </a:r>
                      <a:r>
                        <a:rPr lang="en-US" sz="1800" baseline="0" dirty="0" smtClean="0">
                          <a:latin typeface="Times New Roman" panose="02020603050405020304" pitchFamily="18" charset="0"/>
                          <a:cs typeface="Times New Roman" panose="02020603050405020304" pitchFamily="18" charset="0"/>
                        </a:rPr>
                        <a:t> Cr</a:t>
                      </a:r>
                      <a:endParaRPr lang="en-US" dirty="0"/>
                    </a:p>
                  </a:txBody>
                  <a:tcPr anchor="ctr">
                    <a:solidFill>
                      <a:srgbClr val="FF66FF"/>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908720"/>
            <a:ext cx="2808312" cy="15841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3501008"/>
            <a:ext cx="2832906" cy="1584176"/>
          </a:xfrm>
          <a:prstGeom prst="rect">
            <a:avLst/>
          </a:prstGeom>
        </p:spPr>
      </p:pic>
    </p:spTree>
    <p:extLst>
      <p:ext uri="{BB962C8B-B14F-4D97-AF65-F5344CB8AC3E}">
        <p14:creationId xmlns:p14="http://schemas.microsoft.com/office/powerpoint/2010/main" val="24113271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0085716"/>
              </p:ext>
            </p:extLst>
          </p:nvPr>
        </p:nvGraphicFramePr>
        <p:xfrm>
          <a:off x="0" y="0"/>
          <a:ext cx="12192000" cy="6635109"/>
        </p:xfrm>
        <a:graphic>
          <a:graphicData uri="http://schemas.openxmlformats.org/drawingml/2006/table">
            <a:tbl>
              <a:tblPr firstRow="1" bandRow="1">
                <a:tableStyleId>{5C22544A-7EE6-4342-B048-85BDC9FD1C3A}</a:tableStyleId>
              </a:tblPr>
              <a:tblGrid>
                <a:gridCol w="3632733"/>
                <a:gridCol w="2194684"/>
                <a:gridCol w="2340996"/>
                <a:gridCol w="1816019"/>
                <a:gridCol w="2207568"/>
              </a:tblGrid>
              <a:tr h="428625">
                <a:tc>
                  <a:txBody>
                    <a:bodyPr/>
                    <a:lstStyle/>
                    <a:p>
                      <a:pPr algn="ctr"/>
                      <a:r>
                        <a:rPr lang="en-US" sz="1800" dirty="0" smtClean="0">
                          <a:latin typeface="Times New Roman" panose="02020603050405020304" pitchFamily="18" charset="0"/>
                          <a:cs typeface="Times New Roman" panose="02020603050405020304" pitchFamily="18" charset="0"/>
                        </a:rPr>
                        <a:t>STATE</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DISTRICT</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TALUKA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algn="ctr"/>
                      <a:r>
                        <a:rPr lang="en-US" sz="1800" dirty="0" smtClean="0">
                          <a:latin typeface="Times New Roman" panose="02020603050405020304" pitchFamily="18" charset="0"/>
                          <a:cs typeface="Times New Roman" panose="02020603050405020304" pitchFamily="18" charset="0"/>
                        </a:rPr>
                        <a:t>AREA</a:t>
                      </a:r>
                      <a:endParaRPr lang="en-US" sz="1800" dirty="0">
                        <a:latin typeface="Times New Roman" panose="02020603050405020304" pitchFamily="18" charset="0"/>
                        <a:cs typeface="Times New Roman" panose="02020603050405020304" pitchFamily="18" charset="0"/>
                      </a:endParaRPr>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ELIGIBLE</a:t>
                      </a:r>
                      <a:r>
                        <a:rPr lang="en-US" sz="1800" baseline="0" dirty="0" smtClean="0">
                          <a:latin typeface="Times New Roman" panose="02020603050405020304" pitchFamily="18" charset="0"/>
                          <a:cs typeface="Times New Roman" panose="02020603050405020304" pitchFamily="18" charset="0"/>
                        </a:rPr>
                        <a:t> SUBSIDY IN RS</a:t>
                      </a:r>
                      <a:endParaRPr lang="en-IN" sz="1800" dirty="0" smtClean="0">
                        <a:latin typeface="Times New Roman" panose="02020603050405020304" pitchFamily="18" charset="0"/>
                        <a:cs typeface="Times New Roman" panose="02020603050405020304" pitchFamily="18" charset="0"/>
                      </a:endParaRPr>
                    </a:p>
                  </a:txBody>
                  <a:tcPr marT="45717" marB="45717"/>
                </a:tc>
              </a:tr>
              <a:tr h="196638">
                <a:tc rowSpan="15">
                  <a:txBody>
                    <a:bodyPr/>
                    <a:lstStyle/>
                    <a:p>
                      <a:pPr algn="ctr"/>
                      <a:r>
                        <a:rPr lang="en-US" sz="1800" b="1" dirty="0" smtClean="0">
                          <a:latin typeface="Times New Roman" panose="02020603050405020304" pitchFamily="18" charset="0"/>
                          <a:cs typeface="Times New Roman" panose="02020603050405020304" pitchFamily="18" charset="0"/>
                        </a:rPr>
                        <a:t>MAHARASHTRA &amp; AREBIAN</a:t>
                      </a:r>
                      <a:r>
                        <a:rPr lang="en-US" sz="1800" b="1" baseline="0" dirty="0" smtClean="0">
                          <a:latin typeface="Times New Roman" panose="02020603050405020304" pitchFamily="18" charset="0"/>
                          <a:cs typeface="Times New Roman" panose="02020603050405020304" pitchFamily="18" charset="0"/>
                        </a:rPr>
                        <a:t> SEA</a:t>
                      </a:r>
                      <a:endParaRPr lang="en-US" sz="1800" b="1" dirty="0">
                        <a:latin typeface="Times New Roman" panose="02020603050405020304" pitchFamily="18" charset="0"/>
                        <a:cs typeface="Times New Roman" panose="02020603050405020304" pitchFamily="18" charset="0"/>
                      </a:endParaRPr>
                    </a:p>
                  </a:txBody>
                  <a:tcPr anchor="ctr">
                    <a:solidFill>
                      <a:srgbClr val="FFCC00"/>
                    </a:solidFill>
                  </a:tcPr>
                </a:tc>
                <a:tc rowSpan="3">
                  <a:txBody>
                    <a:bodyPr/>
                    <a:lstStyle/>
                    <a:p>
                      <a:pPr algn="ctr"/>
                      <a:r>
                        <a:rPr lang="en-US" sz="1500" dirty="0" smtClean="0">
                          <a:latin typeface="Times New Roman" panose="02020603050405020304" pitchFamily="18" charset="0"/>
                          <a:cs typeface="Times New Roman" panose="02020603050405020304" pitchFamily="18" charset="0"/>
                        </a:rPr>
                        <a:t>SINDHUDURG</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VENGURIA</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r>
              <a:tr h="308646">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MALWAN</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r>
              <a:tr h="276638">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DEVGARH</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9999FF"/>
                    </a:solidFill>
                  </a:tcPr>
                </a:tc>
              </a:tr>
              <a:tr h="244630">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RATNAGIRI</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GUHAGAR</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RATNAGIRI</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C</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4 Cr</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RAJAPUR</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FF9999"/>
                    </a:solidFill>
                  </a:tcPr>
                </a:tc>
              </a:tr>
              <a:tr h="428625">
                <a:tc vMerge="1">
                  <a:txBody>
                    <a:bodyPr/>
                    <a:lstStyle/>
                    <a:p>
                      <a:endParaRPr lang="en-US" dirty="0"/>
                    </a:p>
                  </a:txBody>
                  <a:tcPr/>
                </a:tc>
                <a:tc rowSpan="6">
                  <a:txBody>
                    <a:bodyPr/>
                    <a:lstStyle/>
                    <a:p>
                      <a:pPr algn="ctr"/>
                      <a:r>
                        <a:rPr lang="en-US" sz="1500" dirty="0" smtClean="0">
                          <a:latin typeface="Times New Roman" panose="02020603050405020304" pitchFamily="18" charset="0"/>
                          <a:cs typeface="Times New Roman" panose="02020603050405020304" pitchFamily="18" charset="0"/>
                        </a:rPr>
                        <a:t>RAIGARH</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PANVEL</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URAN</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ALIBAG</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MURUD</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C</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4 Cr</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TALA</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SHRIVARDHAN</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c>
                  <a:txBody>
                    <a:bodyPr/>
                    <a:lstStyle/>
                    <a:p>
                      <a:pPr algn="ctr"/>
                      <a:r>
                        <a:rPr lang="en-US" sz="1500" dirty="0" smtClean="0">
                          <a:latin typeface="Times New Roman" panose="02020603050405020304" pitchFamily="18" charset="0"/>
                          <a:cs typeface="Times New Roman" panose="02020603050405020304" pitchFamily="18" charset="0"/>
                        </a:rPr>
                        <a:t>7</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99FF66"/>
                    </a:solidFill>
                  </a:tcPr>
                </a:tc>
              </a:tr>
              <a:tr h="428625">
                <a:tc vMerge="1">
                  <a:txBody>
                    <a:bodyPr/>
                    <a:lstStyle/>
                    <a:p>
                      <a:endParaRPr lang="en-US" dirty="0"/>
                    </a:p>
                  </a:txBody>
                  <a:tcPr/>
                </a:tc>
                <a:tc rowSpan="3">
                  <a:txBody>
                    <a:bodyPr/>
                    <a:lstStyle/>
                    <a:p>
                      <a:pPr algn="ctr"/>
                      <a:r>
                        <a:rPr lang="en-US" sz="1500" dirty="0" smtClean="0">
                          <a:latin typeface="Times New Roman" panose="02020603050405020304" pitchFamily="18" charset="0"/>
                          <a:cs typeface="Times New Roman" panose="02020603050405020304" pitchFamily="18" charset="0"/>
                        </a:rPr>
                        <a:t>THANE</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TALASARI</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smtClean="0">
                          <a:latin typeface="Times New Roman" panose="02020603050405020304" pitchFamily="18" charset="0"/>
                          <a:cs typeface="Times New Roman" panose="02020603050405020304" pitchFamily="18" charset="0"/>
                        </a:rPr>
                        <a:t>D+</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8</a:t>
                      </a:r>
                      <a:r>
                        <a:rPr lang="en-US" sz="1500" baseline="0" dirty="0" smtClean="0">
                          <a:latin typeface="Times New Roman" panose="02020603050405020304" pitchFamily="18" charset="0"/>
                          <a:cs typeface="Times New Roman" panose="02020603050405020304" pitchFamily="18" charset="0"/>
                        </a:rPr>
                        <a:t> Cr</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PALGHAR</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r>
              <a:tr h="428625">
                <a:tc vMerge="1">
                  <a:txBody>
                    <a:bodyPr/>
                    <a:lstStyle/>
                    <a:p>
                      <a:endParaRPr lang="en-US" dirty="0"/>
                    </a:p>
                  </a:txBody>
                  <a:tcPr/>
                </a:tc>
                <a:tc vMerge="1">
                  <a:txBody>
                    <a:bodyPr/>
                    <a:lstStyle/>
                    <a:p>
                      <a:endParaRPr lang="en-US" dirty="0"/>
                    </a:p>
                  </a:txBody>
                  <a:tcPr/>
                </a:tc>
                <a:tc>
                  <a:txBody>
                    <a:bodyPr/>
                    <a:lstStyle/>
                    <a:p>
                      <a:pPr algn="ctr"/>
                      <a:r>
                        <a:rPr lang="en-US" sz="1500" dirty="0" smtClean="0">
                          <a:latin typeface="Times New Roman" panose="02020603050405020304" pitchFamily="18" charset="0"/>
                          <a:cs typeface="Times New Roman" panose="02020603050405020304" pitchFamily="18" charset="0"/>
                        </a:rPr>
                        <a:t>VASAI</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A</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c>
                  <a:txBody>
                    <a:bodyPr/>
                    <a:lstStyle/>
                    <a:p>
                      <a:pPr algn="ctr"/>
                      <a:r>
                        <a:rPr lang="en-US" sz="1500" dirty="0" smtClean="0">
                          <a:latin typeface="Times New Roman" panose="02020603050405020304" pitchFamily="18" charset="0"/>
                          <a:cs typeface="Times New Roman" panose="02020603050405020304" pitchFamily="18" charset="0"/>
                        </a:rPr>
                        <a:t>Nil</a:t>
                      </a:r>
                      <a:endParaRPr lang="en-US" sz="1500" dirty="0">
                        <a:latin typeface="Times New Roman" panose="02020603050405020304" pitchFamily="18" charset="0"/>
                        <a:cs typeface="Times New Roman" panose="02020603050405020304" pitchFamily="18" charset="0"/>
                      </a:endParaRPr>
                    </a:p>
                  </a:txBody>
                  <a:tcPr anchor="ctr">
                    <a:solidFill>
                      <a:srgbClr val="9966FF"/>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908720"/>
            <a:ext cx="2808312" cy="15841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4221088"/>
            <a:ext cx="2809473" cy="1592850"/>
          </a:xfrm>
          <a:prstGeom prst="rect">
            <a:avLst/>
          </a:prstGeom>
        </p:spPr>
      </p:pic>
    </p:spTree>
    <p:extLst>
      <p:ext uri="{BB962C8B-B14F-4D97-AF65-F5344CB8AC3E}">
        <p14:creationId xmlns:p14="http://schemas.microsoft.com/office/powerpoint/2010/main" val="22321220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0" y="0"/>
            <a:ext cx="12192000" cy="25146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500" b="1"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rPr>
              <a:t>PACKAGE SCHEME OF INCENTIVES </a:t>
            </a:r>
          </a:p>
          <a:p>
            <a:pPr algn="ctr">
              <a:defRPr/>
            </a:pPr>
            <a:r>
              <a:rPr lang="en-US" sz="2500" b="1"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rPr>
              <a:t>2013</a:t>
            </a:r>
          </a:p>
          <a:p>
            <a:pPr algn="ctr">
              <a:defRPr/>
            </a:pPr>
            <a:r>
              <a:rPr lang="en-US" sz="2500" b="1"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rPr>
              <a:t>GOVERNMENT OF MAHARASHTRA</a:t>
            </a:r>
            <a:endParaRPr lang="en-US" sz="2500" dirty="0">
              <a:solidFill>
                <a:srgbClr val="FFFF00"/>
              </a:solidFill>
              <a:effectLst>
                <a:outerShdw blurRad="50800" dist="50800" dir="5400000" algn="ctr" rotWithShape="0">
                  <a:srgbClr val="000000">
                    <a:alpha val="99000"/>
                  </a:srgbClr>
                </a:outerShdw>
              </a:effectLst>
              <a:latin typeface="Times New Roman" panose="02020603050405020304" pitchFamily="18" charset="0"/>
              <a:cs typeface="Times New Roman" panose="02020603050405020304" pitchFamily="18" charset="0"/>
            </a:endParaRPr>
          </a:p>
        </p:txBody>
      </p:sp>
      <p:pic>
        <p:nvPicPr>
          <p:cNvPr id="24581" name="Picture 9" descr="affiliate-incentives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502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46564041592171756[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708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593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71" y="1484784"/>
            <a:ext cx="12192001" cy="4093428"/>
          </a:xfrm>
          <a:prstGeom prst="rect">
            <a:avLst/>
          </a:prstGeom>
        </p:spPr>
        <p:txBody>
          <a:bodyPr>
            <a:spAutoFit/>
          </a:bodyPr>
          <a:lstStyle/>
          <a:p>
            <a:pPr algn="just">
              <a:defRPr/>
            </a:pPr>
            <a:r>
              <a:rPr lang="en-US" sz="2000" dirty="0">
                <a:latin typeface="Times New Roman" panose="02020603050405020304" pitchFamily="18" charset="0"/>
                <a:cs typeface="Times New Roman" panose="02020603050405020304" pitchFamily="18" charset="0"/>
              </a:rPr>
              <a:t>The  following  categories  of  Eligible  Industrial  Units in the Private Sector,  Co-operative Sector,  Central  Public  Sector,  State Public Sector/ Joint  Sector shall  be  eligible  to  be considered  for  incentives  under  the  PSI- 2013 :- </a:t>
            </a:r>
          </a:p>
          <a:p>
            <a:pPr algn="just">
              <a:defRPr/>
            </a:pPr>
            <a:endParaRPr lang="en-US" sz="2000" dirty="0">
              <a:latin typeface="Times New Roman" panose="02020603050405020304" pitchFamily="18" charset="0"/>
              <a:cs typeface="Times New Roman" panose="02020603050405020304" pitchFamily="18" charset="0"/>
            </a:endParaRPr>
          </a:p>
          <a:p>
            <a:pPr marL="400050" indent="-400050"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Industries  listed  in  the  First  Schedule  of  the  Industries  (Development  and Regulation)  Act, 1951,  as amended  from  time to time.</a:t>
            </a:r>
          </a:p>
          <a:p>
            <a:pPr marL="400050" indent="-400050"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   Manufacturing  Enterprises  as  defined  in the Micro, Small  and  Medium Enterprises Development  Act, 2006. (MSMED Act, 2006).</a:t>
            </a:r>
          </a:p>
          <a:p>
            <a:pPr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   Information  Technology  Manufacturing  Units registered  with the Directorate of Industries  or  the   Maharashtra Industrial  Development  Corporation (MIDC) or the Development Commissioner,  Santacruz  Electronic Export  Processing Zone (SEEPZ) or Software  Technology  Parks  of India (STPI)  in the State. </a:t>
            </a:r>
          </a:p>
          <a:p>
            <a:pPr algn="just">
              <a:defRPr/>
            </a:pPr>
            <a:endParaRPr lang="en-US" sz="2000" dirty="0">
              <a:latin typeface="Times New Roman" panose="02020603050405020304" pitchFamily="18" charset="0"/>
              <a:cs typeface="Times New Roman" panose="02020603050405020304" pitchFamily="18" charset="0"/>
            </a:endParaRP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146447"/>
            <a:ext cx="12177214" cy="615553"/>
          </a:xfrm>
          <a:prstGeom prst="rect">
            <a:avLst/>
          </a:prstGeom>
          <a:solidFill>
            <a:schemeClr val="accent5">
              <a:lumMod val="60000"/>
              <a:lumOff val="40000"/>
            </a:schemeClr>
          </a:solidFill>
        </p:spPr>
        <p:txBody>
          <a:bodyPr>
            <a:spAutoFit/>
          </a:bodyPr>
          <a:lstStyle/>
          <a:p>
            <a:pPr algn="ctr">
              <a:defRPr/>
            </a:pPr>
            <a:r>
              <a:rPr lang="en-US" sz="3400" b="1" dirty="0"/>
              <a:t> </a:t>
            </a:r>
            <a:r>
              <a:rPr lang="en-US" sz="3400" b="1" dirty="0">
                <a:gradFill>
                  <a:gsLst>
                    <a:gs pos="0">
                      <a:srgbClr val="000000"/>
                    </a:gs>
                    <a:gs pos="39999">
                      <a:srgbClr val="0A128C"/>
                    </a:gs>
                    <a:gs pos="70000">
                      <a:srgbClr val="181CC7"/>
                    </a:gs>
                    <a:gs pos="88000">
                      <a:srgbClr val="7005D4"/>
                    </a:gs>
                    <a:gs pos="100000">
                      <a:srgbClr val="8C3D91"/>
                    </a:gs>
                  </a:gsLst>
                  <a:lin ang="5400000" scaled="0"/>
                </a:gradFill>
              </a:rPr>
              <a:t>COVERAGE UNDER THE PSI - 2013</a:t>
            </a:r>
            <a:endParaRPr lang="en-IN" sz="3400" dirty="0"/>
          </a:p>
        </p:txBody>
      </p:sp>
    </p:spTree>
    <p:extLst>
      <p:ext uri="{BB962C8B-B14F-4D97-AF65-F5344CB8AC3E}">
        <p14:creationId xmlns:p14="http://schemas.microsoft.com/office/powerpoint/2010/main" val="7001192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8" y="1390650"/>
            <a:ext cx="12192001" cy="4400550"/>
          </a:xfrm>
          <a:prstGeom prst="rect">
            <a:avLst/>
          </a:prstGeom>
        </p:spPr>
        <p:txBody>
          <a:bodyPr>
            <a:spAutoFit/>
          </a:bodyPr>
          <a:lstStyle/>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Bio-technology  Manufacturing  Units  as specified  by  the  Government  from time to time, which are  outside the purview  of  any registering  authority mentioned  above.</a:t>
            </a:r>
          </a:p>
          <a:p>
            <a:pPr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Cold Storages.</a:t>
            </a:r>
          </a:p>
          <a:p>
            <a:pPr algn="just">
              <a:defRPr/>
            </a:pPr>
            <a:endParaRPr lang="en-US" sz="2000" dirty="0">
              <a:latin typeface="Times New Roman" panose="02020603050405020304" pitchFamily="18" charset="0"/>
              <a:cs typeface="Times New Roman" panose="02020603050405020304" pitchFamily="18" charset="0"/>
            </a:endParaRPr>
          </a:p>
          <a:p>
            <a:pPr algn="just">
              <a:buFont typeface="Wingdings" pitchFamily="2" charset="2"/>
              <a:buChar char="Ø"/>
              <a:defRPr/>
            </a:pPr>
            <a:r>
              <a:rPr lang="en-US" sz="2000" dirty="0">
                <a:latin typeface="Times New Roman" panose="02020603050405020304" pitchFamily="18" charset="0"/>
                <a:cs typeface="Times New Roman" panose="02020603050405020304" pitchFamily="18" charset="0"/>
              </a:rPr>
              <a:t>Mechanized Food/Agro Processing Industries in the following sectors:</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Dairy, Fruit and Vegetable Processing.</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Grain Processing.</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Fish Processing.</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Consumer foods including Packed foods.</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Non alcoholic beverages from fruits and vegetables.</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Central Public Sector Units. </a:t>
            </a: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298847"/>
            <a:ext cx="12177214" cy="615553"/>
          </a:xfrm>
          <a:prstGeom prst="rect">
            <a:avLst/>
          </a:prstGeom>
          <a:solidFill>
            <a:schemeClr val="accent5">
              <a:lumMod val="60000"/>
              <a:lumOff val="40000"/>
            </a:schemeClr>
          </a:solidFill>
        </p:spPr>
        <p:txBody>
          <a:bodyPr>
            <a:spAutoFit/>
          </a:bodyPr>
          <a:lstStyle/>
          <a:p>
            <a:pPr algn="ctr">
              <a:defRPr/>
            </a:pPr>
            <a:r>
              <a:rPr lang="en-US" sz="3400" b="1" dirty="0"/>
              <a:t> </a:t>
            </a:r>
            <a:r>
              <a:rPr lang="en-US" sz="3400" b="1" dirty="0">
                <a:gradFill>
                  <a:gsLst>
                    <a:gs pos="0">
                      <a:srgbClr val="000000"/>
                    </a:gs>
                    <a:gs pos="39999">
                      <a:srgbClr val="0A128C"/>
                    </a:gs>
                    <a:gs pos="70000">
                      <a:srgbClr val="181CC7"/>
                    </a:gs>
                    <a:gs pos="88000">
                      <a:srgbClr val="7005D4"/>
                    </a:gs>
                    <a:gs pos="100000">
                      <a:srgbClr val="8C3D91"/>
                    </a:gs>
                  </a:gsLst>
                  <a:lin ang="5400000" scaled="0"/>
                </a:gradFill>
              </a:rPr>
              <a:t>COVERAGE UNDER THE PSI - 2013</a:t>
            </a:r>
            <a:endParaRPr lang="en-IN" sz="3400" dirty="0"/>
          </a:p>
        </p:txBody>
      </p:sp>
    </p:spTree>
    <p:extLst>
      <p:ext uri="{BB962C8B-B14F-4D97-AF65-F5344CB8AC3E}">
        <p14:creationId xmlns:p14="http://schemas.microsoft.com/office/powerpoint/2010/main" val="7592649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1000"/>
                                        <p:tgtEl>
                                          <p:spTgt spid="4">
                                            <p:txEl>
                                              <p:pRg st="6" end="6"/>
                                            </p:txEl>
                                          </p:spTgt>
                                        </p:tgtEl>
                                      </p:cBhvr>
                                    </p:animEffect>
                                    <p:anim calcmode="lin" valueType="num">
                                      <p:cBhvr>
                                        <p:cTn id="2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anim calcmode="lin" valueType="num">
                                      <p:cBhvr>
                                        <p:cTn id="4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1000"/>
                                        <p:tgtEl>
                                          <p:spTgt spid="4">
                                            <p:txEl>
                                              <p:pRg st="9" end="9"/>
                                            </p:txEl>
                                          </p:spTgt>
                                        </p:tgtEl>
                                      </p:cBhvr>
                                    </p:animEffect>
                                    <p:anim calcmode="lin" valueType="num">
                                      <p:cBhvr>
                                        <p:cTn id="4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Effect transition="in" filter="fade">
                                      <p:cBhvr>
                                        <p:cTn id="53" dur="1000"/>
                                        <p:tgtEl>
                                          <p:spTgt spid="4">
                                            <p:txEl>
                                              <p:pRg st="10" end="10"/>
                                            </p:txEl>
                                          </p:spTgt>
                                        </p:tgtEl>
                                      </p:cBhvr>
                                    </p:animEffect>
                                    <p:anim calcmode="lin" valueType="num">
                                      <p:cBhvr>
                                        <p:cTn id="5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 calcmode="lin" valueType="num">
                                      <p:cBhvr additive="base">
                                        <p:cTn id="60" dur="10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61" dur="10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3352800" y="0"/>
            <a:ext cx="5181600" cy="2639704"/>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b="1" dirty="0">
              <a:blipFill>
                <a:blip r:embed="rId2"/>
                <a:tile tx="-196850" ty="0" sx="100000" sy="100000" flip="none" algn="tl"/>
              </a:blipFill>
            </a:endParaRPr>
          </a:p>
          <a:p>
            <a:pPr algn="ctr" fontAlgn="auto">
              <a:spcBef>
                <a:spcPts val="0"/>
              </a:spcBef>
              <a:spcAft>
                <a:spcPts val="0"/>
              </a:spcAft>
              <a:defRPr/>
            </a:pPr>
            <a:endParaRPr lang="en-US" sz="2800" b="1" dirty="0">
              <a:blipFill>
                <a:blip r:embed="rId2"/>
                <a:tile tx="-196850" ty="0" sx="100000" sy="100000" flip="none" algn="tl"/>
              </a:blipFill>
            </a:endParaRPr>
          </a:p>
          <a:p>
            <a:pPr algn="ctr" fontAlgn="auto">
              <a:spcBef>
                <a:spcPts val="0"/>
              </a:spcBef>
              <a:spcAft>
                <a:spcPts val="0"/>
              </a:spcAft>
              <a:defRPr/>
            </a:pPr>
            <a:endParaRPr lang="en-US" sz="2800" b="1" dirty="0">
              <a:blipFill>
                <a:blip r:embed="rId2"/>
                <a:tile tx="-196850" ty="0" sx="100000" sy="100000" flip="none" algn="tl"/>
              </a:blipFill>
            </a:endParaRPr>
          </a:p>
          <a:p>
            <a:pPr algn="ctr" fontAlgn="auto">
              <a:spcBef>
                <a:spcPts val="0"/>
              </a:spcBef>
              <a:spcAft>
                <a:spcPts val="0"/>
              </a:spcAft>
              <a:defRPr/>
            </a:pPr>
            <a:r>
              <a:rPr lang="en-US" sz="2800" b="1" dirty="0">
                <a:blipFill>
                  <a:blip r:embed="rId2"/>
                  <a:tile tx="-196850" ty="0" sx="100000" sy="100000" flip="none" algn="tl"/>
                </a:blipFill>
              </a:rPr>
              <a:t>DEFINITIONS </a:t>
            </a:r>
            <a:endParaRPr lang="en-US" sz="2800" dirty="0">
              <a:blipFill>
                <a:blip r:embed="rId2"/>
                <a:tile tx="-196850" ty="0" sx="100000" sy="100000" flip="none" algn="tl"/>
              </a:blipFill>
            </a:endParaRPr>
          </a:p>
          <a:p>
            <a:pPr algn="ctr" fontAlgn="auto">
              <a:spcBef>
                <a:spcPts val="0"/>
              </a:spcBef>
              <a:spcAft>
                <a:spcPts val="0"/>
              </a:spcAft>
              <a:defRPr/>
            </a:pPr>
            <a:endParaRPr lang="en-US" sz="2800" dirty="0"/>
          </a:p>
        </p:txBody>
      </p:sp>
      <p:pic>
        <p:nvPicPr>
          <p:cNvPr id="30723" name="Picture 10" descr="edible-oil_copy[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640013"/>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1" descr="High-Definition-Voice-Capture-IC-1355872841_525_393_75[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693988"/>
            <a:ext cx="533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2"/>
          <p:cNvSpPr>
            <a:spLocks noGrp="1"/>
          </p:cNvSpPr>
          <p:nvPr>
            <p:ph type="ftr" sz="quarter" idx="11"/>
          </p:nvPr>
        </p:nvSpPr>
        <p:spPr>
          <a:xfrm>
            <a:off x="0" y="6538913"/>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Tree>
    <p:extLst>
      <p:ext uri="{BB962C8B-B14F-4D97-AF65-F5344CB8AC3E}">
        <p14:creationId xmlns:p14="http://schemas.microsoft.com/office/powerpoint/2010/main" val="3170169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p:spPr>
        <p:txBody>
          <a:bodyPr>
            <a:noAutofit/>
          </a:bodyPr>
          <a:lstStyle/>
          <a:p>
            <a:pPr algn="ctr" eaLnBrk="1" fontAlgn="auto" hangingPunct="1">
              <a:spcAft>
                <a:spcPts val="0"/>
              </a:spcAft>
              <a:defRPr/>
            </a:pPr>
            <a:r>
              <a:rPr lang="en-US" sz="4000" b="1" dirty="0">
                <a:solidFill>
                  <a:srgbClr val="7030A0"/>
                </a:solidFill>
              </a:rPr>
              <a:t>CM Devendra Fadnavis talks of ‘Make In Maharashtra’ for industrial </a:t>
            </a:r>
            <a:r>
              <a:rPr lang="en-US" sz="4000" b="1" dirty="0" smtClean="0">
                <a:solidFill>
                  <a:srgbClr val="7030A0"/>
                </a:solidFill>
              </a:rPr>
              <a:t>growth</a:t>
            </a:r>
            <a:endParaRPr lang="en-US" sz="4000" dirty="0">
              <a:solidFill>
                <a:srgbClr val="7030A0"/>
              </a:solidFill>
            </a:endParaRP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66800"/>
            <a:ext cx="12192000" cy="4800600"/>
          </a:xfrm>
        </p:spPr>
      </p:pic>
      <p:sp>
        <p:nvSpPr>
          <p:cNvPr id="5" name="Title 1"/>
          <p:cNvSpPr txBox="1">
            <a:spLocks/>
          </p:cNvSpPr>
          <p:nvPr/>
        </p:nvSpPr>
        <p:spPr>
          <a:xfrm>
            <a:off x="0" y="5943600"/>
            <a:ext cx="12192000" cy="914400"/>
          </a:xfrm>
          <a:prstGeom prst="rect">
            <a:avLst/>
          </a:prstGeom>
        </p:spPr>
        <p:txBody>
          <a:bodyPr anchor="ct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defRPr/>
            </a:pPr>
            <a:r>
              <a:rPr lang="en-US" sz="2800" dirty="0">
                <a:solidFill>
                  <a:srgbClr val="FF0000"/>
                </a:solidFill>
              </a:rPr>
              <a:t>Devendra Fadnavis promised to set up a committee to fast track the projects which are inordinately delayed due to non-clearance from ministry of environment.</a:t>
            </a:r>
          </a:p>
        </p:txBody>
      </p:sp>
    </p:spTree>
    <p:extLst>
      <p:ext uri="{BB962C8B-B14F-4D97-AF65-F5344CB8AC3E}">
        <p14:creationId xmlns:p14="http://schemas.microsoft.com/office/powerpoint/2010/main" val="2396644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288" y="2035175"/>
            <a:ext cx="12192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'Earlier Scheme' shall mean and include the Package Scheme of Incentives implemented from time to time prior to PSI-2013. </a:t>
            </a:r>
          </a:p>
        </p:txBody>
      </p:sp>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 y="298847"/>
            <a:ext cx="12177214" cy="646331"/>
          </a:xfrm>
          <a:prstGeom prst="rect">
            <a:avLst/>
          </a:prstGeom>
          <a:solidFill>
            <a:schemeClr val="accent5">
              <a:lumMod val="60000"/>
              <a:lumOff val="40000"/>
            </a:schemeClr>
          </a:solidFill>
        </p:spPr>
        <p:txBody>
          <a:bodyPr>
            <a:spAutoFit/>
          </a:bodyPr>
          <a:lstStyle/>
          <a:p>
            <a:pPr algn="ctr">
              <a:defRPr/>
            </a:pPr>
            <a:r>
              <a:rPr lang="en-US" sz="3600" b="1" dirty="0">
                <a:gradFill>
                  <a:gsLst>
                    <a:gs pos="0">
                      <a:srgbClr val="000000"/>
                    </a:gs>
                    <a:gs pos="39999">
                      <a:srgbClr val="0A128C"/>
                    </a:gs>
                    <a:gs pos="70000">
                      <a:srgbClr val="181CC7"/>
                    </a:gs>
                    <a:gs pos="88000">
                      <a:srgbClr val="7005D4"/>
                    </a:gs>
                    <a:gs pos="100000">
                      <a:srgbClr val="8C3D91"/>
                    </a:gs>
                  </a:gsLst>
                  <a:lin ang="5400000" scaled="0"/>
                </a:gradFill>
              </a:rPr>
              <a:t>EARLIER SCHEME</a:t>
            </a:r>
            <a:endParaRPr lang="en-IN" sz="3400" dirty="0"/>
          </a:p>
        </p:txBody>
      </p:sp>
    </p:spTree>
    <p:extLst>
      <p:ext uri="{BB962C8B-B14F-4D97-AF65-F5344CB8AC3E}">
        <p14:creationId xmlns:p14="http://schemas.microsoft.com/office/powerpoint/2010/main" val="34126618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6" name="TextBox 5"/>
          <p:cNvSpPr txBox="1"/>
          <p:nvPr/>
        </p:nvSpPr>
        <p:spPr>
          <a:xfrm>
            <a:off x="14786" y="125105"/>
            <a:ext cx="12177214" cy="477054"/>
          </a:xfrm>
          <a:prstGeom prst="rect">
            <a:avLst/>
          </a:prstGeom>
          <a:solidFill>
            <a:schemeClr val="accent5">
              <a:lumMod val="60000"/>
              <a:lumOff val="40000"/>
            </a:schemeClr>
          </a:solidFill>
        </p:spPr>
        <p:txBody>
          <a:bodyPr>
            <a:spAutoFit/>
          </a:bodyPr>
          <a:lstStyle/>
          <a:p>
            <a:pPr algn="just">
              <a:defRPr/>
            </a:pPr>
            <a:r>
              <a:rPr lang="en-US" sz="2500" dirty="0">
                <a:gradFill>
                  <a:gsLst>
                    <a:gs pos="0">
                      <a:srgbClr val="000000"/>
                    </a:gs>
                    <a:gs pos="39999">
                      <a:srgbClr val="0A128C"/>
                    </a:gs>
                    <a:gs pos="70000">
                      <a:srgbClr val="181CC7"/>
                    </a:gs>
                    <a:gs pos="88000">
                      <a:srgbClr val="7005D4"/>
                    </a:gs>
                    <a:gs pos="100000">
                      <a:srgbClr val="8C3D91"/>
                    </a:gs>
                  </a:gsLst>
                  <a:lin ang="5400000" scaled="0"/>
                </a:gradFill>
              </a:rPr>
              <a:t>MICRO &amp; SMALL MANUFACTURING ENTERPRISES,MEDIUM MANUFATURING </a:t>
            </a:r>
            <a:r>
              <a:rPr lang="en-US" sz="2500" dirty="0" smtClean="0">
                <a:gradFill>
                  <a:gsLst>
                    <a:gs pos="0">
                      <a:srgbClr val="000000"/>
                    </a:gs>
                    <a:gs pos="39999">
                      <a:srgbClr val="0A128C"/>
                    </a:gs>
                    <a:gs pos="70000">
                      <a:srgbClr val="181CC7"/>
                    </a:gs>
                    <a:gs pos="88000">
                      <a:srgbClr val="7005D4"/>
                    </a:gs>
                    <a:gs pos="100000">
                      <a:srgbClr val="8C3D91"/>
                    </a:gs>
                  </a:gsLst>
                  <a:lin ang="5400000" scaled="0"/>
                </a:gradFill>
              </a:rPr>
              <a:t>ENTERPRISES</a:t>
            </a:r>
            <a:endParaRPr lang="en-US" sz="2500" dirty="0"/>
          </a:p>
        </p:txBody>
      </p:sp>
      <p:sp>
        <p:nvSpPr>
          <p:cNvPr id="2" name="TextBox 1"/>
          <p:cNvSpPr txBox="1"/>
          <p:nvPr/>
        </p:nvSpPr>
        <p:spPr>
          <a:xfrm>
            <a:off x="14288" y="1905000"/>
            <a:ext cx="12011025" cy="2554545"/>
          </a:xfrm>
          <a:prstGeom prst="rect">
            <a:avLst/>
          </a:prstGeom>
          <a:noFill/>
        </p:spPr>
        <p:txBody>
          <a:bodyPr>
            <a:spAutoFit/>
          </a:bodyPr>
          <a:lstStyle/>
          <a:p>
            <a:pPr marL="285750" indent="-285750"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Micro, Small  and  Medium  Manufacturing  Enterprises (MSMEs) :-</a:t>
            </a:r>
          </a:p>
          <a:p>
            <a:pPr algn="just">
              <a:defRPr/>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MSMEs  shall  be  construed  as  per  the  definition  in  the  Micro,  Small  and  Medium Enterprises  </a:t>
            </a:r>
            <a:r>
              <a:rPr lang="en-US" sz="2000" dirty="0" smtClean="0">
                <a:latin typeface="Times New Roman" panose="02020603050405020304" pitchFamily="18" charset="0"/>
                <a:cs typeface="Times New Roman" panose="02020603050405020304" pitchFamily="18" charset="0"/>
              </a:rPr>
              <a:t>         Development Act</a:t>
            </a:r>
            <a:r>
              <a:rPr lang="en-US" sz="2000" dirty="0">
                <a:latin typeface="Times New Roman" panose="02020603050405020304" pitchFamily="18" charset="0"/>
                <a:cs typeface="Times New Roman" panose="02020603050405020304" pitchFamily="18" charset="0"/>
              </a:rPr>
              <a:t>, 2006.  ( MSMED Act, 2006)</a:t>
            </a: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b="1" dirty="0">
                <a:latin typeface="Times New Roman" panose="02020603050405020304" pitchFamily="18" charset="0"/>
                <a:cs typeface="Times New Roman" panose="02020603050405020304" pitchFamily="18" charset="0"/>
              </a:rPr>
              <a:t>Large  Scale  Units:-  Industrial  Units,  having  investment  more  than  the Medium  Manufacturing  Enterprises  as  defined  under  the  MSMED  Act, 2006,  but  less  than  the  Mega  Projects  defined  below,  shall  be  classified  as Large  Scale  Units (LSI).</a:t>
            </a:r>
          </a:p>
          <a:p>
            <a:pPr algn="just">
              <a:defRP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1104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5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76200" y="1447800"/>
            <a:ext cx="12009438" cy="4093428"/>
          </a:xfrm>
          <a:prstGeom prst="rect">
            <a:avLst/>
          </a:prstGeom>
          <a:noFill/>
        </p:spPr>
        <p:txBody>
          <a:bodyPr>
            <a:spAutoFit/>
          </a:bodyPr>
          <a:lstStyle/>
          <a:p>
            <a:pPr>
              <a:defRPr/>
            </a:pPr>
            <a:r>
              <a:rPr lang="en-US" sz="2200" b="1" dirty="0">
                <a:latin typeface="Times New Roman" panose="02020603050405020304" pitchFamily="18" charset="0"/>
                <a:cs typeface="Times New Roman" panose="02020603050405020304" pitchFamily="18" charset="0"/>
              </a:rPr>
              <a:t>An Existing Unit shall mean and include:</a:t>
            </a:r>
          </a:p>
          <a:p>
            <a:pPr>
              <a:defRP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 Unit which has been set up and is in production on or any time prior to the 1st April, 2013,</a:t>
            </a:r>
          </a:p>
          <a:p>
            <a:pPr>
              <a:defRPr/>
            </a:pPr>
            <a:endParaRPr lang="en-US" sz="2000" b="1" dirty="0">
              <a:latin typeface="Times New Roman" panose="02020603050405020304" pitchFamily="18" charset="0"/>
              <a:cs typeface="Times New Roman" panose="02020603050405020304" pitchFamily="18" charset="0"/>
            </a:endParaRPr>
          </a:p>
          <a:p>
            <a:pPr algn="ctr">
              <a:defRPr/>
            </a:pPr>
            <a:r>
              <a:rPr lang="en-US" sz="2000" dirty="0">
                <a:solidFill>
                  <a:srgbClr val="FF0000"/>
                </a:solidFill>
                <a:latin typeface="Times New Roman" panose="02020603050405020304" pitchFamily="18" charset="0"/>
                <a:cs typeface="Times New Roman" panose="02020603050405020304" pitchFamily="18" charset="0"/>
              </a:rPr>
              <a:t>OR</a:t>
            </a:r>
            <a:endParaRPr lang="en-US" sz="2000" b="1" dirty="0">
              <a:latin typeface="Times New Roman" panose="02020603050405020304" pitchFamily="18" charset="0"/>
              <a:cs typeface="Times New Roman" panose="02020603050405020304" pitchFamily="18" charset="0"/>
            </a:endParaRPr>
          </a:p>
          <a:p>
            <a:pPr>
              <a:defRPr/>
            </a:pPr>
            <a:endParaRPr lang="en-US" sz="20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 Unit which has been granted an Eligibility Certificate(EC)  or has availed of any   incentives </a:t>
            </a:r>
            <a:r>
              <a:rPr lang="en-US" sz="2000" dirty="0">
                <a:solidFill>
                  <a:srgbClr val="FF0000"/>
                </a:solidFill>
                <a:latin typeface="Times New Roman" panose="02020603050405020304" pitchFamily="18" charset="0"/>
                <a:cs typeface="Times New Roman" panose="02020603050405020304" pitchFamily="18" charset="0"/>
              </a:rPr>
              <a:t>(excluding Stamp Duty)</a:t>
            </a:r>
            <a:r>
              <a:rPr lang="en-US" sz="2000" dirty="0">
                <a:latin typeface="Times New Roman" panose="02020603050405020304" pitchFamily="18" charset="0"/>
                <a:cs typeface="Times New Roman" panose="02020603050405020304" pitchFamily="18" charset="0"/>
              </a:rPr>
              <a:t> under any of the Earlier   Schemes,</a:t>
            </a:r>
          </a:p>
          <a:p>
            <a:pPr marL="285750" indent="-285750">
              <a:buFont typeface="Wingdings" panose="05000000000000000000" pitchFamily="2" charset="2"/>
              <a:buChar char="Ø"/>
              <a:defRPr/>
            </a:pPr>
            <a:endParaRPr lang="en-US" sz="2000" b="1" dirty="0">
              <a:latin typeface="Times New Roman" panose="02020603050405020304" pitchFamily="18" charset="0"/>
              <a:cs typeface="Times New Roman" panose="02020603050405020304" pitchFamily="18" charset="0"/>
            </a:endParaRPr>
          </a:p>
          <a:p>
            <a:pPr algn="ctr">
              <a:defRPr/>
            </a:pPr>
            <a:r>
              <a:rPr lang="en-US" sz="2000" dirty="0">
                <a:solidFill>
                  <a:srgbClr val="FF0000"/>
                </a:solidFill>
                <a:latin typeface="Times New Roman" panose="02020603050405020304" pitchFamily="18" charset="0"/>
                <a:cs typeface="Times New Roman" panose="02020603050405020304" pitchFamily="18" charset="0"/>
              </a:rPr>
              <a:t>OR</a:t>
            </a:r>
            <a:endParaRPr lang="en-US" sz="2000" b="1" dirty="0">
              <a:latin typeface="Times New Roman" panose="02020603050405020304" pitchFamily="18" charset="0"/>
              <a:cs typeface="Times New Roman" panose="02020603050405020304" pitchFamily="18" charset="0"/>
            </a:endParaRPr>
          </a:p>
          <a:p>
            <a:pPr>
              <a:defRPr/>
            </a:pPr>
            <a:endParaRPr lang="en-US" sz="2000"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 Unit which has filed a valid application for grant of an EC under the PSI- 2007 with any of the Implementing Agencies on or before the 31st March 2013.</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EXISTING UNIT</a:t>
            </a:r>
            <a:endParaRPr lang="en-US" sz="2500" dirty="0"/>
          </a:p>
        </p:txBody>
      </p:sp>
    </p:spTree>
    <p:extLst>
      <p:ext uri="{BB962C8B-B14F-4D97-AF65-F5344CB8AC3E}">
        <p14:creationId xmlns:p14="http://schemas.microsoft.com/office/powerpoint/2010/main" val="35110407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80">
                                          <p:stCondLst>
                                            <p:cond delay="0"/>
                                          </p:stCondLst>
                                        </p:cTn>
                                        <p:tgtEl>
                                          <p:spTgt spid="3">
                                            <p:txEl>
                                              <p:pRg st="4" end="4"/>
                                            </p:txEl>
                                          </p:spTgt>
                                        </p:tgtEl>
                                      </p:cBhvr>
                                    </p:animEffect>
                                    <p:anim calcmode="lin" valueType="num">
                                      <p:cBhvr>
                                        <p:cTn id="2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4" end="4"/>
                                            </p:txEl>
                                          </p:spTgt>
                                        </p:tgtEl>
                                      </p:cBhvr>
                                      <p:to x="100000" y="60000"/>
                                    </p:animScale>
                                    <p:animScale>
                                      <p:cBhvr>
                                        <p:cTn id="26" dur="166" decel="50000">
                                          <p:stCondLst>
                                            <p:cond delay="676"/>
                                          </p:stCondLst>
                                        </p:cTn>
                                        <p:tgtEl>
                                          <p:spTgt spid="3">
                                            <p:txEl>
                                              <p:pRg st="4" end="4"/>
                                            </p:txEl>
                                          </p:spTgt>
                                        </p:tgtEl>
                                      </p:cBhvr>
                                      <p:to x="100000" y="100000"/>
                                    </p:animScale>
                                    <p:animScale>
                                      <p:cBhvr>
                                        <p:cTn id="27" dur="26">
                                          <p:stCondLst>
                                            <p:cond delay="1312"/>
                                          </p:stCondLst>
                                        </p:cTn>
                                        <p:tgtEl>
                                          <p:spTgt spid="3">
                                            <p:txEl>
                                              <p:pRg st="4" end="4"/>
                                            </p:txEl>
                                          </p:spTgt>
                                        </p:tgtEl>
                                      </p:cBhvr>
                                      <p:to x="100000" y="80000"/>
                                    </p:animScale>
                                    <p:animScale>
                                      <p:cBhvr>
                                        <p:cTn id="28" dur="166" decel="50000">
                                          <p:stCondLst>
                                            <p:cond delay="1338"/>
                                          </p:stCondLst>
                                        </p:cTn>
                                        <p:tgtEl>
                                          <p:spTgt spid="3">
                                            <p:txEl>
                                              <p:pRg st="4" end="4"/>
                                            </p:txEl>
                                          </p:spTgt>
                                        </p:tgtEl>
                                      </p:cBhvr>
                                      <p:to x="100000" y="100000"/>
                                    </p:animScale>
                                    <p:animScale>
                                      <p:cBhvr>
                                        <p:cTn id="29" dur="26">
                                          <p:stCondLst>
                                            <p:cond delay="1642"/>
                                          </p:stCondLst>
                                        </p:cTn>
                                        <p:tgtEl>
                                          <p:spTgt spid="3">
                                            <p:txEl>
                                              <p:pRg st="4" end="4"/>
                                            </p:txEl>
                                          </p:spTgt>
                                        </p:tgtEl>
                                      </p:cBhvr>
                                      <p:to x="100000" y="90000"/>
                                    </p:animScale>
                                    <p:animScale>
                                      <p:cBhvr>
                                        <p:cTn id="30" dur="166" decel="50000">
                                          <p:stCondLst>
                                            <p:cond delay="1668"/>
                                          </p:stCondLst>
                                        </p:cTn>
                                        <p:tgtEl>
                                          <p:spTgt spid="3">
                                            <p:txEl>
                                              <p:pRg st="4" end="4"/>
                                            </p:txEl>
                                          </p:spTgt>
                                        </p:tgtEl>
                                      </p:cBhvr>
                                      <p:to x="100000" y="100000"/>
                                    </p:animScale>
                                    <p:animScale>
                                      <p:cBhvr>
                                        <p:cTn id="31" dur="26">
                                          <p:stCondLst>
                                            <p:cond delay="1808"/>
                                          </p:stCondLst>
                                        </p:cTn>
                                        <p:tgtEl>
                                          <p:spTgt spid="3">
                                            <p:txEl>
                                              <p:pRg st="4" end="4"/>
                                            </p:txEl>
                                          </p:spTgt>
                                        </p:tgtEl>
                                      </p:cBhvr>
                                      <p:to x="100000" y="95000"/>
                                    </p:animScale>
                                    <p:animScale>
                                      <p:cBhvr>
                                        <p:cTn id="32" dur="166" decel="50000">
                                          <p:stCondLst>
                                            <p:cond delay="1834"/>
                                          </p:stCondLst>
                                        </p:cTn>
                                        <p:tgtEl>
                                          <p:spTgt spid="3">
                                            <p:txEl>
                                              <p:pRg st="4" end="4"/>
                                            </p:txEl>
                                          </p:spTgt>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80">
                                          <p:stCondLst>
                                            <p:cond delay="0"/>
                                          </p:stCondLst>
                                        </p:cTn>
                                        <p:tgtEl>
                                          <p:spTgt spid="3">
                                            <p:txEl>
                                              <p:pRg st="8" end="8"/>
                                            </p:txEl>
                                          </p:spTgt>
                                        </p:tgtEl>
                                      </p:cBhvr>
                                    </p:animEffect>
                                    <p:anim calcmode="lin" valueType="num">
                                      <p:cBhvr>
                                        <p:cTn id="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8" end="8"/>
                                            </p:txEl>
                                          </p:spTgt>
                                        </p:tgtEl>
                                      </p:cBhvr>
                                      <p:to x="100000" y="60000"/>
                                    </p:animScale>
                                    <p:animScale>
                                      <p:cBhvr>
                                        <p:cTn id="50" dur="166" decel="50000">
                                          <p:stCondLst>
                                            <p:cond delay="676"/>
                                          </p:stCondLst>
                                        </p:cTn>
                                        <p:tgtEl>
                                          <p:spTgt spid="3">
                                            <p:txEl>
                                              <p:pRg st="8" end="8"/>
                                            </p:txEl>
                                          </p:spTgt>
                                        </p:tgtEl>
                                      </p:cBhvr>
                                      <p:to x="100000" y="100000"/>
                                    </p:animScale>
                                    <p:animScale>
                                      <p:cBhvr>
                                        <p:cTn id="51" dur="26">
                                          <p:stCondLst>
                                            <p:cond delay="1312"/>
                                          </p:stCondLst>
                                        </p:cTn>
                                        <p:tgtEl>
                                          <p:spTgt spid="3">
                                            <p:txEl>
                                              <p:pRg st="8" end="8"/>
                                            </p:txEl>
                                          </p:spTgt>
                                        </p:tgtEl>
                                      </p:cBhvr>
                                      <p:to x="100000" y="80000"/>
                                    </p:animScale>
                                    <p:animScale>
                                      <p:cBhvr>
                                        <p:cTn id="52" dur="166" decel="50000">
                                          <p:stCondLst>
                                            <p:cond delay="1338"/>
                                          </p:stCondLst>
                                        </p:cTn>
                                        <p:tgtEl>
                                          <p:spTgt spid="3">
                                            <p:txEl>
                                              <p:pRg st="8" end="8"/>
                                            </p:txEl>
                                          </p:spTgt>
                                        </p:tgtEl>
                                      </p:cBhvr>
                                      <p:to x="100000" y="100000"/>
                                    </p:animScale>
                                    <p:animScale>
                                      <p:cBhvr>
                                        <p:cTn id="53" dur="26">
                                          <p:stCondLst>
                                            <p:cond delay="1642"/>
                                          </p:stCondLst>
                                        </p:cTn>
                                        <p:tgtEl>
                                          <p:spTgt spid="3">
                                            <p:txEl>
                                              <p:pRg st="8" end="8"/>
                                            </p:txEl>
                                          </p:spTgt>
                                        </p:tgtEl>
                                      </p:cBhvr>
                                      <p:to x="100000" y="90000"/>
                                    </p:animScale>
                                    <p:animScale>
                                      <p:cBhvr>
                                        <p:cTn id="54" dur="166" decel="50000">
                                          <p:stCondLst>
                                            <p:cond delay="1668"/>
                                          </p:stCondLst>
                                        </p:cTn>
                                        <p:tgtEl>
                                          <p:spTgt spid="3">
                                            <p:txEl>
                                              <p:pRg st="8" end="8"/>
                                            </p:txEl>
                                          </p:spTgt>
                                        </p:tgtEl>
                                      </p:cBhvr>
                                      <p:to x="100000" y="100000"/>
                                    </p:animScale>
                                    <p:animScale>
                                      <p:cBhvr>
                                        <p:cTn id="55" dur="26">
                                          <p:stCondLst>
                                            <p:cond delay="1808"/>
                                          </p:stCondLst>
                                        </p:cTn>
                                        <p:tgtEl>
                                          <p:spTgt spid="3">
                                            <p:txEl>
                                              <p:pRg st="8" end="8"/>
                                            </p:txEl>
                                          </p:spTgt>
                                        </p:tgtEl>
                                      </p:cBhvr>
                                      <p:to x="100000" y="95000"/>
                                    </p:animScale>
                                    <p:animScale>
                                      <p:cBhvr>
                                        <p:cTn id="56" dur="166" decel="50000">
                                          <p:stCondLst>
                                            <p:cond delay="1834"/>
                                          </p:stCondLst>
                                        </p:cTn>
                                        <p:tgtEl>
                                          <p:spTgt spid="3">
                                            <p:txEl>
                                              <p:pRg st="8" end="8"/>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1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1281" y="980728"/>
            <a:ext cx="12009438" cy="5016758"/>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A New Unit shall mean a Unit which is set up for the first time by an entity in the Private Sector / Co-operative Sector / State or Central Public Sector / Joint Sector </a:t>
            </a:r>
            <a:r>
              <a:rPr lang="en-US" sz="2000" dirty="0">
                <a:solidFill>
                  <a:srgbClr val="FF0000"/>
                </a:solidFill>
                <a:latin typeface="Times New Roman" panose="02020603050405020304" pitchFamily="18" charset="0"/>
                <a:cs typeface="Times New Roman" panose="02020603050405020304" pitchFamily="18" charset="0"/>
              </a:rPr>
              <a:t>in any Taluka where there is no Existing Unit</a:t>
            </a:r>
            <a:r>
              <a:rPr lang="en-US" sz="2000" dirty="0">
                <a:latin typeface="Times New Roman" panose="02020603050405020304" pitchFamily="18" charset="0"/>
                <a:cs typeface="Times New Roman" panose="02020603050405020304" pitchFamily="18" charset="0"/>
              </a:rPr>
              <a:t> set up by the said entity, provided that such Unit satisfies the following conditions:</a:t>
            </a:r>
            <a:endParaRPr lang="en-US" sz="2000" b="1"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It is not an Existing Unit.</a:t>
            </a:r>
          </a:p>
          <a:p>
            <a:pPr algn="just">
              <a:defRPr/>
            </a:pPr>
            <a:endParaRPr lang="en-US" sz="2000" b="1" dirty="0">
              <a:latin typeface="Times New Roman" panose="02020603050405020304" pitchFamily="18" charset="0"/>
              <a:cs typeface="Times New Roman" panose="02020603050405020304" pitchFamily="18" charset="0"/>
            </a:endParaRPr>
          </a:p>
          <a:p>
            <a:pPr algn="just">
              <a:defRPr/>
            </a:pPr>
            <a:endParaRPr lang="en-US"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At least one of the Effective Steps is completed on or after the 1st April, 2013 for setting  of the Unit.</a:t>
            </a:r>
            <a:endParaRPr lang="en-US" sz="2000" b="1" dirty="0">
              <a:latin typeface="Times New Roman" panose="02020603050405020304" pitchFamily="18" charset="0"/>
              <a:cs typeface="Times New Roman" panose="02020603050405020304" pitchFamily="18" charset="0"/>
            </a:endParaRPr>
          </a:p>
          <a:p>
            <a:pPr algn="just">
              <a:defRPr/>
            </a:pPr>
            <a:endParaRPr lang="en-US"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It is not formed as a result of re-establishment, mere change of ownership, change in the constitution, reconstruction or revival of an Existing Unit.</a:t>
            </a:r>
          </a:p>
          <a:p>
            <a:pPr algn="just">
              <a:defRPr/>
            </a:pPr>
            <a:endParaRPr lang="en-US" sz="2000" b="1" dirty="0">
              <a:latin typeface="Times New Roman" panose="02020603050405020304" pitchFamily="18" charset="0"/>
              <a:cs typeface="Times New Roman" panose="02020603050405020304" pitchFamily="18" charset="0"/>
            </a:endParaRPr>
          </a:p>
          <a:p>
            <a:pPr algn="just">
              <a:defRPr/>
            </a:pPr>
            <a:endParaRPr lang="en-US" sz="2000" b="1" dirty="0">
              <a:latin typeface="Times New Roman" panose="02020603050405020304" pitchFamily="18" charset="0"/>
              <a:cs typeface="Times New Roman" panose="02020603050405020304" pitchFamily="18" charset="0"/>
            </a:endParaRPr>
          </a:p>
          <a:p>
            <a:pPr algn="just">
              <a:defRPr/>
            </a:pPr>
            <a:r>
              <a:rPr lang="en-US" sz="2000" b="1" i="1" dirty="0">
                <a:latin typeface="Times New Roman" panose="02020603050405020304" pitchFamily="18" charset="0"/>
                <a:cs typeface="Times New Roman" panose="02020603050405020304" pitchFamily="18" charset="0"/>
              </a:rPr>
              <a:t>Explanation- The incentives available to a New Unit under the PSI-2013 shall, however, be available to the Units which get established as result of purchase of the assets of the Existing / Defunct / Closed / Sick Units, subject to and to the extent mentioned in Annexure III to this Resolution.</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NEW UNIT</a:t>
            </a:r>
            <a:endParaRPr lang="en-US" sz="2500" dirty="0"/>
          </a:p>
        </p:txBody>
      </p:sp>
    </p:spTree>
    <p:extLst>
      <p:ext uri="{BB962C8B-B14F-4D97-AF65-F5344CB8AC3E}">
        <p14:creationId xmlns:p14="http://schemas.microsoft.com/office/powerpoint/2010/main" val="23911796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1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447800"/>
            <a:ext cx="12009437" cy="4401205"/>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An  investment  shall  be  regarded  as  Expansion  Project  or  a  Diversification Project,  as the  case may be, if an Existing / New  Unit in any of  the areas covered under.</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“B”,</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“C”,</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“D”,</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Group D+,</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Naxalism  Affected  Areas</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No-Industry- Districts,</a:t>
            </a:r>
          </a:p>
          <a:p>
            <a:pPr marL="342900" indent="-342900" algn="just">
              <a:buFont typeface="+mj-lt"/>
              <a:buAutoNum type="arabicParenR"/>
              <a:defRPr/>
            </a:pPr>
            <a:endParaRPr lang="en-US" sz="2000" b="1" dirty="0">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Made,  on or after the date  1st April, 2013, an additional fixed capital investment in additional production /  manufacturing facilities for manufacture of the same product / products as of the Existing /New Unit or for manufacture of different products, as the case maybe provided it satisfies the following conditions, namely.</a:t>
            </a:r>
            <a:endParaRPr lang="en-US" sz="2000" b="1" dirty="0">
              <a:latin typeface="Times New Roman" panose="02020603050405020304" pitchFamily="18" charset="0"/>
              <a:cs typeface="Times New Roman" panose="02020603050405020304" pitchFamily="18" charset="0"/>
            </a:endParaRPr>
          </a:p>
          <a:p>
            <a:pPr algn="just">
              <a:defRPr/>
            </a:pP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EXPANSION/ DIVERSIFICATION PROJECT</a:t>
            </a:r>
            <a:endParaRPr lang="en-US" sz="2800" b="1" dirty="0"/>
          </a:p>
        </p:txBody>
      </p:sp>
    </p:spTree>
    <p:extLst>
      <p:ext uri="{BB962C8B-B14F-4D97-AF65-F5344CB8AC3E}">
        <p14:creationId xmlns:p14="http://schemas.microsoft.com/office/powerpoint/2010/main" val="1555461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125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0" dur="12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0488" y="1447800"/>
            <a:ext cx="120094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said additional Fixed Capital Investment for expansion / diversification of the Existing/ New Unit should exceed </a:t>
            </a:r>
            <a:r>
              <a:rPr lang="en-US" sz="2000" dirty="0">
                <a:solidFill>
                  <a:srgbClr val="FF0000"/>
                </a:solidFill>
                <a:latin typeface="Times New Roman" panose="02020603050405020304" pitchFamily="18" charset="0"/>
                <a:cs typeface="Times New Roman" panose="02020603050405020304" pitchFamily="18" charset="0"/>
              </a:rPr>
              <a:t>25 per cent of the Gross Fixed</a:t>
            </a:r>
            <a:r>
              <a:rPr lang="en-US" sz="2000" dirty="0">
                <a:latin typeface="Times New Roman" panose="02020603050405020304" pitchFamily="18" charset="0"/>
                <a:cs typeface="Times New Roman" panose="02020603050405020304" pitchFamily="18" charset="0"/>
              </a:rPr>
              <a:t> Capital Investment of the Existing / New Unit immediately prior to setting up of the additional production /manufacturing facilities, as on the last day of the previous financial year, subject to a minimum additional fixed capital investment of </a:t>
            </a:r>
            <a:r>
              <a:rPr lang="en-US" sz="2000" dirty="0">
                <a:solidFill>
                  <a:srgbClr val="FF0000"/>
                </a:solidFill>
                <a:latin typeface="Times New Roman" panose="02020603050405020304" pitchFamily="18" charset="0"/>
                <a:cs typeface="Times New Roman" panose="02020603050405020304" pitchFamily="18" charset="0"/>
              </a:rPr>
              <a:t>Rs. 5 crores</a:t>
            </a:r>
            <a:r>
              <a:rPr lang="en-US" sz="2000" dirty="0">
                <a:latin typeface="Times New Roman" panose="02020603050405020304" pitchFamily="18" charset="0"/>
                <a:cs typeface="Times New Roman" panose="02020603050405020304" pitchFamily="18" charset="0"/>
              </a:rPr>
              <a:t> in case of non-MSMEs and </a:t>
            </a:r>
            <a:r>
              <a:rPr lang="en-US" sz="2000" dirty="0">
                <a:solidFill>
                  <a:srgbClr val="FF0000"/>
                </a:solidFill>
                <a:latin typeface="Times New Roman" panose="02020603050405020304" pitchFamily="18" charset="0"/>
                <a:cs typeface="Times New Roman" panose="02020603050405020304" pitchFamily="18" charset="0"/>
              </a:rPr>
              <a:t>Rs. 25 Lacks, in case of MSMEs.</a:t>
            </a:r>
          </a:p>
          <a:p>
            <a:pPr algn="just">
              <a:buFont typeface="Wingdings" panose="05000000000000000000" pitchFamily="2" charset="2"/>
              <a:buChar char="Ø"/>
            </a:pPr>
            <a:endParaRPr lang="en-US" sz="20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case of Expansion or Expansion-cum-Diversification but not mere Diversification “per se”, the said additional Fixed Capital Investment should result in increase of existing installed capacity by at least  </a:t>
            </a:r>
            <a:r>
              <a:rPr lang="en-US" sz="2000" dirty="0">
                <a:solidFill>
                  <a:srgbClr val="FF0000"/>
                </a:solidFill>
                <a:latin typeface="Times New Roman" panose="02020603050405020304" pitchFamily="18" charset="0"/>
                <a:cs typeface="Times New Roman" panose="02020603050405020304" pitchFamily="18" charset="0"/>
              </a:rPr>
              <a:t>25 percent</a:t>
            </a:r>
            <a:r>
              <a:rPr lang="en-US" sz="2000" dirty="0">
                <a:latin typeface="Times New Roman" panose="02020603050405020304" pitchFamily="18" charset="0"/>
                <a:cs typeface="Times New Roman" panose="02020603050405020304" pitchFamily="18" charset="0"/>
              </a:rPr>
              <a:t>; and</a:t>
            </a:r>
          </a:p>
          <a:p>
            <a:pPr algn="just">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Such Expansion / Diversification should increase the employment in the non-supervisory category at least to the extent of  </a:t>
            </a:r>
            <a:r>
              <a:rPr lang="en-US" sz="2000" dirty="0">
                <a:solidFill>
                  <a:srgbClr val="FF0000"/>
                </a:solidFill>
                <a:latin typeface="Times New Roman" panose="02020603050405020304" pitchFamily="18" charset="0"/>
                <a:cs typeface="Times New Roman" panose="02020603050405020304" pitchFamily="18" charset="0"/>
              </a:rPr>
              <a:t>10 percent</a:t>
            </a:r>
            <a:r>
              <a:rPr lang="en-US" sz="2000" dirty="0">
                <a:latin typeface="Times New Roman" panose="02020603050405020304" pitchFamily="18" charset="0"/>
                <a:cs typeface="Times New Roman" panose="02020603050405020304" pitchFamily="18" charset="0"/>
              </a:rPr>
              <a:t> of the pre expansion/diversification level of such employment and </a:t>
            </a:r>
            <a:r>
              <a:rPr lang="en-US" sz="2000" dirty="0">
                <a:solidFill>
                  <a:srgbClr val="FF0000"/>
                </a:solidFill>
                <a:latin typeface="Times New Roman" panose="02020603050405020304" pitchFamily="18" charset="0"/>
                <a:cs typeface="Times New Roman" panose="02020603050405020304" pitchFamily="18" charset="0"/>
              </a:rPr>
              <a:t>80 percent </a:t>
            </a:r>
            <a:r>
              <a:rPr lang="en-US" sz="2000" dirty="0">
                <a:latin typeface="Times New Roman" panose="02020603050405020304" pitchFamily="18" charset="0"/>
                <a:cs typeface="Times New Roman" panose="02020603050405020304" pitchFamily="18" charset="0"/>
              </a:rPr>
              <a:t>of such additional employment should be from amongst local persons.</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EXPANSION / DIVERSIFICATION PROJECT</a:t>
            </a:r>
            <a:endParaRPr lang="en-US" sz="2800" b="1" dirty="0"/>
          </a:p>
        </p:txBody>
      </p:sp>
    </p:spTree>
    <p:extLst>
      <p:ext uri="{BB962C8B-B14F-4D97-AF65-F5344CB8AC3E}">
        <p14:creationId xmlns:p14="http://schemas.microsoft.com/office/powerpoint/2010/main" val="22010503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447800"/>
            <a:ext cx="12009437" cy="4401205"/>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Eligibility  Certificate shall mean the  certificate  issued by the Implementing Agency to the Eligible Unit under the Package Scheme of  Incentives  which indicates :-</a:t>
            </a:r>
          </a:p>
          <a:p>
            <a:pPr algn="just">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The accepted Fixed Capital Investment, </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Actual Fixed Capital Investment made,</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Finished Products</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Other details</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Quantum of Incentives,</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Period of validity for availing of incentives</a:t>
            </a:r>
          </a:p>
          <a:p>
            <a:pPr marL="342900" indent="-342900" algn="just">
              <a:buFont typeface="+mj-lt"/>
              <a:buAutoNum type="arabicParenR"/>
              <a:defRPr/>
            </a:pPr>
            <a:endParaRPr lang="en-US" sz="2000" dirty="0">
              <a:latin typeface="Times New Roman" panose="02020603050405020304" pitchFamily="18" charset="0"/>
              <a:cs typeface="Times New Roman" panose="02020603050405020304" pitchFamily="18" charset="0"/>
            </a:endParaRPr>
          </a:p>
          <a:p>
            <a:pPr algn="ctr">
              <a:defRPr/>
            </a:pPr>
            <a:r>
              <a:rPr lang="en-US" sz="2000" dirty="0">
                <a:solidFill>
                  <a:srgbClr val="002060"/>
                </a:solidFill>
                <a:latin typeface="Times New Roman" panose="02020603050405020304" pitchFamily="18" charset="0"/>
                <a:cs typeface="Times New Roman" panose="02020603050405020304" pitchFamily="18" charset="0"/>
              </a:rPr>
              <a:t>AND</a:t>
            </a:r>
          </a:p>
          <a:p>
            <a:pPr algn="ctr">
              <a:defRPr/>
            </a:pPr>
            <a:endParaRPr lang="en-US" sz="2000" dirty="0">
              <a:solidFill>
                <a:srgbClr val="00B050"/>
              </a:solidFill>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the terms and conditions to be complied with by the concerned Unit in whose  favour  such certificate is issued.</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ELIGIBILITY CERTIFICATE</a:t>
            </a:r>
            <a:endParaRPr lang="en-US" sz="2800" b="1" dirty="0"/>
          </a:p>
        </p:txBody>
      </p:sp>
    </p:spTree>
    <p:extLst>
      <p:ext uri="{BB962C8B-B14F-4D97-AF65-F5344CB8AC3E}">
        <p14:creationId xmlns:p14="http://schemas.microsoft.com/office/powerpoint/2010/main" val="2212905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1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down)">
                                      <p:cBhvr>
                                        <p:cTn id="49" dur="580">
                                          <p:stCondLst>
                                            <p:cond delay="0"/>
                                          </p:stCondLst>
                                        </p:cTn>
                                        <p:tgtEl>
                                          <p:spTgt spid="3">
                                            <p:txEl>
                                              <p:pRg st="10" end="10"/>
                                            </p:txEl>
                                          </p:spTgt>
                                        </p:tgtEl>
                                      </p:cBhvr>
                                    </p:animEffect>
                                    <p:anim calcmode="lin" valueType="num">
                                      <p:cBhvr>
                                        <p:cTn id="5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10" end="10"/>
                                            </p:txEl>
                                          </p:spTgt>
                                        </p:tgtEl>
                                      </p:cBhvr>
                                      <p:to x="100000" y="60000"/>
                                    </p:animScale>
                                    <p:animScale>
                                      <p:cBhvr>
                                        <p:cTn id="56" dur="166" decel="50000">
                                          <p:stCondLst>
                                            <p:cond delay="676"/>
                                          </p:stCondLst>
                                        </p:cTn>
                                        <p:tgtEl>
                                          <p:spTgt spid="3">
                                            <p:txEl>
                                              <p:pRg st="10" end="10"/>
                                            </p:txEl>
                                          </p:spTgt>
                                        </p:tgtEl>
                                      </p:cBhvr>
                                      <p:to x="100000" y="100000"/>
                                    </p:animScale>
                                    <p:animScale>
                                      <p:cBhvr>
                                        <p:cTn id="57" dur="26">
                                          <p:stCondLst>
                                            <p:cond delay="1312"/>
                                          </p:stCondLst>
                                        </p:cTn>
                                        <p:tgtEl>
                                          <p:spTgt spid="3">
                                            <p:txEl>
                                              <p:pRg st="10" end="10"/>
                                            </p:txEl>
                                          </p:spTgt>
                                        </p:tgtEl>
                                      </p:cBhvr>
                                      <p:to x="100000" y="80000"/>
                                    </p:animScale>
                                    <p:animScale>
                                      <p:cBhvr>
                                        <p:cTn id="58" dur="166" decel="50000">
                                          <p:stCondLst>
                                            <p:cond delay="1338"/>
                                          </p:stCondLst>
                                        </p:cTn>
                                        <p:tgtEl>
                                          <p:spTgt spid="3">
                                            <p:txEl>
                                              <p:pRg st="10" end="10"/>
                                            </p:txEl>
                                          </p:spTgt>
                                        </p:tgtEl>
                                      </p:cBhvr>
                                      <p:to x="100000" y="100000"/>
                                    </p:animScale>
                                    <p:animScale>
                                      <p:cBhvr>
                                        <p:cTn id="59" dur="26">
                                          <p:stCondLst>
                                            <p:cond delay="1642"/>
                                          </p:stCondLst>
                                        </p:cTn>
                                        <p:tgtEl>
                                          <p:spTgt spid="3">
                                            <p:txEl>
                                              <p:pRg st="10" end="10"/>
                                            </p:txEl>
                                          </p:spTgt>
                                        </p:tgtEl>
                                      </p:cBhvr>
                                      <p:to x="100000" y="90000"/>
                                    </p:animScale>
                                    <p:animScale>
                                      <p:cBhvr>
                                        <p:cTn id="60" dur="166" decel="50000">
                                          <p:stCondLst>
                                            <p:cond delay="1668"/>
                                          </p:stCondLst>
                                        </p:cTn>
                                        <p:tgtEl>
                                          <p:spTgt spid="3">
                                            <p:txEl>
                                              <p:pRg st="10" end="10"/>
                                            </p:txEl>
                                          </p:spTgt>
                                        </p:tgtEl>
                                      </p:cBhvr>
                                      <p:to x="100000" y="100000"/>
                                    </p:animScale>
                                    <p:animScale>
                                      <p:cBhvr>
                                        <p:cTn id="61" dur="26">
                                          <p:stCondLst>
                                            <p:cond delay="1808"/>
                                          </p:stCondLst>
                                        </p:cTn>
                                        <p:tgtEl>
                                          <p:spTgt spid="3">
                                            <p:txEl>
                                              <p:pRg st="10" end="10"/>
                                            </p:txEl>
                                          </p:spTgt>
                                        </p:tgtEl>
                                      </p:cBhvr>
                                      <p:to x="100000" y="95000"/>
                                    </p:animScale>
                                    <p:animScale>
                                      <p:cBhvr>
                                        <p:cTn id="62" dur="166" decel="50000">
                                          <p:stCondLst>
                                            <p:cond delay="1834"/>
                                          </p:stCondLst>
                                        </p:cTn>
                                        <p:tgtEl>
                                          <p:spTgt spid="3">
                                            <p:txEl>
                                              <p:pRg st="10" end="10"/>
                                            </p:txEl>
                                          </p:spTgt>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125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8" dur="125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1281" y="1196752"/>
            <a:ext cx="12009437" cy="4401205"/>
          </a:xfrm>
          <a:prstGeom prst="rect">
            <a:avLst/>
          </a:prstGeom>
          <a:noFill/>
        </p:spPr>
        <p:txBody>
          <a:bodyPr>
            <a:spAutoFit/>
          </a:bodyPr>
          <a:lstStyle/>
          <a:p>
            <a:pPr>
              <a:defRPr/>
            </a:pPr>
            <a:r>
              <a:rPr lang="en-US" sz="2000" dirty="0">
                <a:latin typeface="Times New Roman" panose="02020603050405020304" pitchFamily="18" charset="0"/>
                <a:cs typeface="Times New Roman" panose="02020603050405020304" pitchFamily="18" charset="0"/>
              </a:rPr>
              <a:t>For the purpose of incentives of :-</a:t>
            </a:r>
          </a:p>
          <a:p>
            <a:pPr algn="just">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Industrial Promotion Subsidy, </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Interest Subsidy,</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Electricity Duty Exemption,</a:t>
            </a:r>
          </a:p>
          <a:p>
            <a:pPr marL="342900" indent="-342900" algn="just">
              <a:buFont typeface="+mj-lt"/>
              <a:buAutoNum type="arabicParenR"/>
              <a:defRPr/>
            </a:pPr>
            <a:r>
              <a:rPr lang="en-US" sz="2000" dirty="0">
                <a:latin typeface="Times New Roman" panose="02020603050405020304" pitchFamily="18" charset="0"/>
                <a:cs typeface="Times New Roman" panose="02020603050405020304" pitchFamily="18" charset="0"/>
              </a:rPr>
              <a:t>Power Tariff Subsidy etc., </a:t>
            </a:r>
          </a:p>
          <a:p>
            <a:pPr algn="just">
              <a:defRPr/>
            </a:pPr>
            <a:endParaRPr lang="en-US" sz="2000" dirty="0">
              <a:latin typeface="Times New Roman" panose="02020603050405020304" pitchFamily="18" charset="0"/>
              <a:cs typeface="Times New Roman" panose="02020603050405020304" pitchFamily="18" charset="0"/>
            </a:endParaRPr>
          </a:p>
          <a:p>
            <a:pPr algn="ctr">
              <a:defRPr/>
            </a:pPr>
            <a:endParaRPr lang="en-US" sz="2000" dirty="0">
              <a:solidFill>
                <a:srgbClr val="00B050"/>
              </a:solidFill>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Applicable to an Eligible Unit  subject to the fulfilment of the conditions of the PSI-2013, the period of eligibility shall be computed from the Effective date of Eligibility and depend on the nature and location of the Eligible Unit. </a:t>
            </a:r>
          </a:p>
          <a:p>
            <a:pPr algn="just">
              <a:defRPr/>
            </a:pPr>
            <a:endParaRPr lang="en-US" sz="2000" dirty="0">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In respect of Mega Projects/ Ultra Mega Projects, the eligibility period shall be as, approved by the “Cabinet Sub Committee” or the “High Power Committee”, subject to fulfilment of the conditions of the PSI- 2013. </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ELIGIBILITY PERIOD</a:t>
            </a:r>
            <a:endParaRPr lang="en-US" sz="2800" b="1" dirty="0"/>
          </a:p>
        </p:txBody>
      </p:sp>
    </p:spTree>
    <p:extLst>
      <p:ext uri="{BB962C8B-B14F-4D97-AF65-F5344CB8AC3E}">
        <p14:creationId xmlns:p14="http://schemas.microsoft.com/office/powerpoint/2010/main" val="42644624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25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12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125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4" dur="125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0488" y="1981200"/>
            <a:ext cx="12009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Operative Period” shall mean an include the minimum period of Operation of Unit as laid down under the Government Resolution, Industries, Energy and Labour Department, No. PSI-2108/CR 35 /IND-8, dated the 21st May, 2008 . </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OPERATIVE PERIOD</a:t>
            </a:r>
            <a:endParaRPr lang="en-US" sz="2800" b="1" dirty="0"/>
          </a:p>
        </p:txBody>
      </p:sp>
    </p:spTree>
    <p:extLst>
      <p:ext uri="{BB962C8B-B14F-4D97-AF65-F5344CB8AC3E}">
        <p14:creationId xmlns:p14="http://schemas.microsoft.com/office/powerpoint/2010/main" val="34251145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1281" y="1268760"/>
            <a:ext cx="120094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Ø"/>
            </a:pPr>
            <a:r>
              <a:rPr lang="en-US" sz="2000" u="sng" dirty="0">
                <a:latin typeface="Times New Roman" panose="02020603050405020304" pitchFamily="18" charset="0"/>
                <a:cs typeface="Times New Roman" panose="02020603050405020304" pitchFamily="18" charset="0"/>
              </a:rPr>
              <a:t>Effective Steps” shall mean and include</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Effective possession of land / shed / gala by an Eligible Unit. If the rental period/ lease period is less than the sum of Eligibility Period and Operative Period, then there should be a provision of automatic extension of the agreement for further minimum period which should be equivalent to the sum of Eligibility Period and Operative Period of the eligible unit.</a:t>
            </a: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b="1" i="1" dirty="0">
                <a:latin typeface="Times New Roman" panose="02020603050405020304" pitchFamily="18" charset="0"/>
                <a:cs typeface="Times New Roman" panose="02020603050405020304" pitchFamily="18" charset="0"/>
              </a:rPr>
              <a:t>Explanation: Effective possession of land, in case of rental / lease of land / premises, means </a:t>
            </a:r>
            <a:r>
              <a:rPr lang="en-US" sz="2000" b="1" i="1" dirty="0">
                <a:solidFill>
                  <a:srgbClr val="FF0000"/>
                </a:solidFill>
                <a:latin typeface="Times New Roman" panose="02020603050405020304" pitchFamily="18" charset="0"/>
                <a:cs typeface="Times New Roman" panose="02020603050405020304" pitchFamily="18" charset="0"/>
              </a:rPr>
              <a:t>physical possession of land with registered deed </a:t>
            </a:r>
            <a:r>
              <a:rPr lang="en-US" sz="2000" b="1" i="1" dirty="0">
                <a:latin typeface="Times New Roman" panose="02020603050405020304" pitchFamily="18" charset="0"/>
                <a:cs typeface="Times New Roman" panose="02020603050405020304" pitchFamily="18" charset="0"/>
              </a:rPr>
              <a:t>with clear title documents and / or </a:t>
            </a:r>
            <a:r>
              <a:rPr lang="en-US" sz="2000" b="1" i="1" dirty="0">
                <a:solidFill>
                  <a:srgbClr val="FF0000"/>
                </a:solidFill>
                <a:latin typeface="Times New Roman" panose="02020603050405020304" pitchFamily="18" charset="0"/>
                <a:cs typeface="Times New Roman" panose="02020603050405020304" pitchFamily="18" charset="0"/>
              </a:rPr>
              <a:t>registered lease deed.</a:t>
            </a:r>
            <a:r>
              <a:rPr lang="en-US" sz="2000" b="1" i="1" dirty="0">
                <a:latin typeface="Times New Roman" panose="02020603050405020304" pitchFamily="18" charset="0"/>
                <a:cs typeface="Times New Roman" panose="02020603050405020304" pitchFamily="18" charset="0"/>
              </a:rPr>
              <a:t> However for land in </a:t>
            </a:r>
            <a:r>
              <a:rPr lang="en-US" sz="2000" b="1" i="1" dirty="0">
                <a:solidFill>
                  <a:srgbClr val="FF0000"/>
                </a:solidFill>
                <a:latin typeface="Times New Roman" panose="02020603050405020304" pitchFamily="18" charset="0"/>
                <a:cs typeface="Times New Roman" panose="02020603050405020304" pitchFamily="18" charset="0"/>
              </a:rPr>
              <a:t>MIDC area , effective possession of land means physical possession with registered Agreement to lease</a:t>
            </a:r>
            <a:r>
              <a:rPr lang="en-US" sz="2000" b="1" i="1"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EFFECTIVE STEPS</a:t>
            </a:r>
            <a:endParaRPr lang="en-US" sz="2800" b="1" dirty="0"/>
          </a:p>
        </p:txBody>
      </p:sp>
    </p:spTree>
    <p:extLst>
      <p:ext uri="{BB962C8B-B14F-4D97-AF65-F5344CB8AC3E}">
        <p14:creationId xmlns:p14="http://schemas.microsoft.com/office/powerpoint/2010/main" val="2851690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vibr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28865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8674" y="1124744"/>
            <a:ext cx="12009437" cy="2862322"/>
          </a:xfrm>
          <a:prstGeom prst="rect">
            <a:avLst/>
          </a:prstGeom>
          <a:noFill/>
        </p:spPr>
        <p:txBody>
          <a:bodyPr>
            <a:spAutoFit/>
          </a:bodyPr>
          <a:lstStyle/>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Registration, in case of Firm / Company / Trust / Society / Co-operative Society. However, in case of Partnership Firm, the evidence of execution of a Partnership Deed and filing of a requisite application with payment of necessary registration fees with the Registrar of Firms and acknowledgement by the office shall be necessary.</a:t>
            </a:r>
          </a:p>
          <a:p>
            <a:pPr algn="just">
              <a:defRPr/>
            </a:pPr>
            <a:endParaRPr lang="en-US" sz="2000" b="1" i="1"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Enterprises Memorandum / Letter of Intent / Registration for IT/BT Units from the Directorate of Industries or MIDC / Letter of Intent from the Government of India and / or permission from the State Government for setting up / shifting of the Unit, if such permission is required to be obtained.</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EFFECTIVE STEPS</a:t>
            </a:r>
            <a:endParaRPr lang="en-US" sz="2800" b="1" dirty="0"/>
          </a:p>
        </p:txBody>
      </p:sp>
    </p:spTree>
    <p:extLst>
      <p:ext uri="{BB962C8B-B14F-4D97-AF65-F5344CB8AC3E}">
        <p14:creationId xmlns:p14="http://schemas.microsoft.com/office/powerpoint/2010/main" val="1031417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1281" y="1196752"/>
            <a:ext cx="12009437" cy="3170099"/>
          </a:xfrm>
          <a:prstGeom prst="rect">
            <a:avLst/>
          </a:prstGeom>
          <a:noFill/>
        </p:spPr>
        <p:txBody>
          <a:bodyPr>
            <a:spAutoFit/>
          </a:bodyPr>
          <a:lstStyle/>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 copy of the Industrial Entrepreneur’s Memorandum (IEM) along with a copy of its acknowledgement in the case of an LSI Unit/Mega Unit/Ultra Mega Unit, not covered. under the licensing provisions of the Industries (Development &amp; Regulation) Act, 1951 or letter of intent, which is covered under license provision of the said Act.</a:t>
            </a:r>
            <a:endParaRPr lang="en-US" sz="2000" b="1"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b="1" i="1" dirty="0">
                <a:latin typeface="Times New Roman" panose="02020603050405020304" pitchFamily="18" charset="0"/>
                <a:cs typeface="Times New Roman" panose="02020603050405020304" pitchFamily="18" charset="0"/>
              </a:rPr>
              <a:t>Explanation- Based on the documentary evidence produced by the Eligible Unit, the Implementing Agency shall determine the date on which the Effective Steps  are completed, subject to such directions as the Government may issue from time to time.</a:t>
            </a:r>
          </a:p>
        </p:txBody>
      </p:sp>
    </p:spTree>
    <p:extLst>
      <p:ext uri="{BB962C8B-B14F-4D97-AF65-F5344CB8AC3E}">
        <p14:creationId xmlns:p14="http://schemas.microsoft.com/office/powerpoint/2010/main" val="2885096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752600"/>
            <a:ext cx="12009437" cy="3170099"/>
          </a:xfrm>
          <a:prstGeom prst="rect">
            <a:avLst/>
          </a:prstGeom>
          <a:noFill/>
        </p:spPr>
        <p:txBody>
          <a:bodyPr>
            <a:spAutoFit/>
          </a:bodyPr>
          <a:lstStyle/>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The term Fixed Assets shall mean and include :</a:t>
            </a: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400050" indent="-40005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Land / area in effective possession for a minimum further period equivalent to sum of Eligibility Period and Operative Period, prescribed under the scheme and as required for the project. </a:t>
            </a:r>
          </a:p>
          <a:p>
            <a:pPr algn="just">
              <a:defRPr/>
            </a:pPr>
            <a:endParaRPr lang="en-US" sz="2000" dirty="0">
              <a:latin typeface="Times New Roman" panose="02020603050405020304" pitchFamily="18" charset="0"/>
              <a:cs typeface="Times New Roman" panose="02020603050405020304" pitchFamily="18" charset="0"/>
            </a:endParaRPr>
          </a:p>
          <a:p>
            <a:pPr marL="400050" indent="-40005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Building, i.e. any built-up area used for the Eligible Unit including </a:t>
            </a:r>
            <a:r>
              <a:rPr lang="en-US" sz="2000" dirty="0">
                <a:solidFill>
                  <a:srgbClr val="FF0000"/>
                </a:solidFill>
                <a:latin typeface="Times New Roman" panose="02020603050405020304" pitchFamily="18" charset="0"/>
                <a:cs typeface="Times New Roman" panose="02020603050405020304" pitchFamily="18" charset="0"/>
              </a:rPr>
              <a:t>administrative building, residential quarters, industrial housing and accommodation for all such  facilities as are required for the manufacturing processes.</a:t>
            </a:r>
            <a:endParaRPr lang="en-US" sz="2000" b="1" i="1"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Plant and Machinery, i.e. Tools and equipment including handling and haulage equipment or tools as are necessarily required and exclusively used for sustaining the working of the Eligible Unit.</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FIXED ASSETS</a:t>
            </a:r>
            <a:endParaRPr lang="en-US" sz="2800" b="1" dirty="0"/>
          </a:p>
        </p:txBody>
      </p:sp>
    </p:spTree>
    <p:extLst>
      <p:ext uri="{BB962C8B-B14F-4D97-AF65-F5344CB8AC3E}">
        <p14:creationId xmlns:p14="http://schemas.microsoft.com/office/powerpoint/2010/main" val="1960865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1752600"/>
            <a:ext cx="12009437" cy="3785652"/>
          </a:xfrm>
          <a:prstGeom prst="rect">
            <a:avLst/>
          </a:prstGeom>
          <a:noFill/>
        </p:spPr>
        <p:txBody>
          <a:bodyPr>
            <a:spAutoFit/>
          </a:bodyPr>
          <a:lstStyle/>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cost of development of the</a:t>
            </a:r>
            <a:r>
              <a:rPr lang="en-US" sz="2000" dirty="0">
                <a:solidFill>
                  <a:srgbClr val="FF0000"/>
                </a:solidFill>
                <a:latin typeface="Times New Roman" panose="02020603050405020304" pitchFamily="18" charset="0"/>
                <a:cs typeface="Times New Roman" panose="02020603050405020304" pitchFamily="18" charset="0"/>
              </a:rPr>
              <a:t> location of the Eligible Unit</a:t>
            </a:r>
            <a:r>
              <a:rPr lang="en-US" sz="2000" dirty="0">
                <a:latin typeface="Times New Roman" panose="02020603050405020304" pitchFamily="18" charset="0"/>
                <a:cs typeface="Times New Roman" panose="02020603050405020304" pitchFamily="18" charset="0"/>
              </a:rPr>
              <a:t>, such as fencing, construction of roads and other infrastructure facilities which the Eligible Unit has to  incur under the project.</a:t>
            </a: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Installation charges and pre-operative expenses capitalized.</a:t>
            </a:r>
          </a:p>
          <a:p>
            <a:pPr algn="just">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Technical know-how including cost of drawings and know-how fees.</a:t>
            </a:r>
          </a:p>
          <a:p>
            <a:pPr marL="285750" indent="-28575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algn="just">
              <a:defRPr/>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amount paid to the Electricity Distribution Company for supply of power to the Eligible Unit, or to the Maharashtra Industrial Development Corporation (MIDC) for development of infrastructure for the Eligible Unit, or to any other Government Agency  for similar purpose.</a:t>
            </a:r>
            <a:endParaRPr lang="en-US" sz="2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FIXED ASSETS</a:t>
            </a:r>
            <a:endParaRPr lang="en-US" sz="2800" b="1" dirty="0"/>
          </a:p>
        </p:txBody>
      </p:sp>
    </p:spTree>
    <p:extLst>
      <p:ext uri="{BB962C8B-B14F-4D97-AF65-F5344CB8AC3E}">
        <p14:creationId xmlns:p14="http://schemas.microsoft.com/office/powerpoint/2010/main" val="2853636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0488" y="984785"/>
            <a:ext cx="12009437" cy="5324535"/>
          </a:xfrm>
          <a:prstGeom prst="rect">
            <a:avLst/>
          </a:prstGeom>
          <a:noFill/>
        </p:spPr>
        <p:txBody>
          <a:bodyPr>
            <a:spAutoFit/>
          </a:bodyPr>
          <a:lstStyle/>
          <a:p>
            <a:pPr>
              <a:defRPr/>
            </a:pPr>
            <a:r>
              <a:rPr lang="en-US" sz="2000" dirty="0">
                <a:latin typeface="Times New Roman" panose="02020603050405020304" pitchFamily="18" charset="0"/>
                <a:cs typeface="Times New Roman" panose="02020603050405020304" pitchFamily="18" charset="0"/>
              </a:rPr>
              <a:t>Gross Fixed Capital Investment shall, in the case of New Fixed Assets, mean and include the value of new Fixed Assets acquired at site and duly paid for. Provided that – </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Only new Fixed Assets as per the Project Scheme accepted by the Implementing Agency, based on the project appraisal done by the lender who has given term loan for the Project or by the Scheduled Commercial Bank / SICOM in case of projects financed by Non- Banking Finance Company/Credit Society/self-financed project, which are acquired by an Eligible Unit / Enterprises within the relevant period shall be considered. </a:t>
            </a:r>
            <a:r>
              <a:rPr lang="en-US" sz="2000" dirty="0">
                <a:solidFill>
                  <a:srgbClr val="FF0000"/>
                </a:solidFill>
                <a:latin typeface="Times New Roman" panose="02020603050405020304" pitchFamily="18" charset="0"/>
                <a:cs typeface="Times New Roman" panose="02020603050405020304" pitchFamily="18" charset="0"/>
              </a:rPr>
              <a:t>(The Land cost prior to submission of valid application shall be considered for Fix Capital Investment). </a:t>
            </a: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The value for which imported second hand fixed assets (Used imported machinery) are acquired or the value thereof as certified by an approved valuer, whichever is less, subject to the condition that the assets shall have residual performing life of a minimum 10 years as certified by an approved valuer, shall also be considered towards Gross Fixed Capital Investment.</a:t>
            </a:r>
          </a:p>
          <a:p>
            <a:pPr marL="342900" indent="-342900" algn="just">
              <a:buFont typeface="Wingdings" pitchFamily="2" charset="2"/>
              <a:buChar char="§"/>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The investment in intangible assets including pre- operative expenses, interest capitalized, technical know-how, deposits paid for utility services etc. shall be considered only to the extent of 10% of the total project cost for the purpose of incentives.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GROSS FIXED CAPITAL INVESTMENT</a:t>
            </a:r>
            <a:endParaRPr lang="en-US" sz="2800" b="1" dirty="0"/>
          </a:p>
        </p:txBody>
      </p:sp>
    </p:spTree>
    <p:extLst>
      <p:ext uri="{BB962C8B-B14F-4D97-AF65-F5344CB8AC3E}">
        <p14:creationId xmlns:p14="http://schemas.microsoft.com/office/powerpoint/2010/main" val="36287750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98674" y="1124744"/>
            <a:ext cx="12009437" cy="4708981"/>
          </a:xfrm>
          <a:prstGeom prst="rect">
            <a:avLst/>
          </a:prstGeom>
          <a:noFill/>
        </p:spPr>
        <p:txBody>
          <a:bodyPr>
            <a:spAutoFit/>
          </a:bodyPr>
          <a:lstStyle/>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Fixed Assets acquired by an Eligible Unit and forming part of the Gross Fixed Capital  Investment cannot be disposed of / sold / shifted / written off except with the prior written permission of the Implementing Agency. The Implementing Agency may ordinarily grant such permission if it is satisfied that the overall production capacity and existing employment strength of the Eligible Unit will not thereby suffer and that the Eligible Unit has definite Plans /proposals for replacement of the Fixed Assets being disposed of / sold / written off either by similar Fixed Assets or by Fixed Assets with better output / higher production capacity with or without change in the finished product/s. However, shifting of assets will be permitted only if the contemplated shifting is to a place in an equivalent or lesser-developed area of the State (e.g. from Group 'C' to '</a:t>
            </a:r>
            <a:r>
              <a:rPr lang="en-US" sz="2000" dirty="0" err="1">
                <a:latin typeface="Times New Roman" panose="02020603050405020304" pitchFamily="18" charset="0"/>
                <a:cs typeface="Times New Roman" panose="02020603050405020304" pitchFamily="18" charset="0"/>
              </a:rPr>
              <a:t>C‘or</a:t>
            </a:r>
            <a:r>
              <a:rPr lang="en-US" sz="2000" dirty="0">
                <a:latin typeface="Times New Roman" panose="02020603050405020304" pitchFamily="18" charset="0"/>
                <a:cs typeface="Times New Roman" panose="02020603050405020304" pitchFamily="18" charset="0"/>
              </a:rPr>
              <a:t> 'D' area, but not from Group 'C' to 'B' area .)</a:t>
            </a:r>
            <a:r>
              <a:rPr lang="en-US" sz="2000" dirty="0">
                <a:solidFill>
                  <a:srgbClr val="FF0000"/>
                </a:solidFill>
                <a:latin typeface="Times New Roman" panose="02020603050405020304" pitchFamily="18" charset="0"/>
                <a:cs typeface="Times New Roman" panose="02020603050405020304" pitchFamily="18" charset="0"/>
              </a:rPr>
              <a:t> </a:t>
            </a: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The Gross Fixed Capital Investment at:-</a:t>
            </a:r>
          </a:p>
          <a:p>
            <a:pPr lvl="1" algn="just">
              <a:defRPr/>
            </a:pPr>
            <a:r>
              <a:rPr lang="en-US" sz="2000" dirty="0">
                <a:latin typeface="Times New Roman" panose="02020603050405020304" pitchFamily="18" charset="0"/>
                <a:cs typeface="Times New Roman" panose="02020603050405020304" pitchFamily="18" charset="0"/>
              </a:rPr>
              <a:t>The end of each year will be computed as Gross Fixed Capital Investment at the beginning of the year, plus    additions as per the approved Project Scheme made, if any, to the Gross Fixed Capital Investment during the year, less the original value of any Fixed Assets of the Eligible Unit shifted disposed of / sold / written off, if any, during the year.</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GROSS FIXED CAPITAL INVESTMENT</a:t>
            </a:r>
            <a:endParaRPr lang="en-US" sz="2800" b="1" dirty="0"/>
          </a:p>
        </p:txBody>
      </p:sp>
    </p:spTree>
    <p:extLst>
      <p:ext uri="{BB962C8B-B14F-4D97-AF65-F5344CB8AC3E}">
        <p14:creationId xmlns:p14="http://schemas.microsoft.com/office/powerpoint/2010/main" val="3328366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106363" y="1404938"/>
            <a:ext cx="12009437" cy="3170099"/>
          </a:xfrm>
          <a:prstGeom prst="rect">
            <a:avLst/>
          </a:prstGeom>
          <a:noFill/>
        </p:spPr>
        <p:txBody>
          <a:bodyPr>
            <a:spAutoFit/>
          </a:bodyPr>
          <a:lstStyle/>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If the admissible Gross Fixed Capital Investment as endorsed in the EC is reduced as a result of any shift / disposal / sale / write off / replacement of the Fixed Assets, the ceiling as endorsed in the EC shall be reduced proportionately and if the incentives availed by the Eligible Unit exceed the ceiling revised as a result of shifting / disposal / sale / write off / replacement, the benefits availed in excess of such revised ceiling shall stand recoverable/refundable forthwith with interest at the rate of 12% from the date of such excess availment till the date of actual payment.</a:t>
            </a: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
              <a:defRPr/>
            </a:pPr>
            <a:r>
              <a:rPr lang="en-US" sz="2000" dirty="0">
                <a:latin typeface="Times New Roman" panose="02020603050405020304" pitchFamily="18" charset="0"/>
                <a:cs typeface="Times New Roman" panose="02020603050405020304" pitchFamily="18" charset="0"/>
              </a:rPr>
              <a:t>Any increase in the Gross Fixed Capital Investment as a result of replacement of any of the Fixed Assets earlier considered under the EC shall not have any additional incentives.</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GROSS FIXED CAPITAL INVESTMENT</a:t>
            </a:r>
            <a:endParaRPr lang="en-US" sz="2800" b="1" dirty="0"/>
          </a:p>
        </p:txBody>
      </p:sp>
    </p:spTree>
    <p:extLst>
      <p:ext uri="{BB962C8B-B14F-4D97-AF65-F5344CB8AC3E}">
        <p14:creationId xmlns:p14="http://schemas.microsoft.com/office/powerpoint/2010/main" val="16962652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106363" y="1404938"/>
            <a:ext cx="120094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Eligible Investment shall mean and include the investment in the fixed assets  acquired at site and paid for within the permissible investment period , limited to the item wise maximum limit ( i.e. Land, Land development, Building, Plant and Machinery etc.) as per the approved Project Scheme by the concerned term lending agency or </a:t>
            </a:r>
            <a:r>
              <a:rPr lang="en-US" sz="2000" dirty="0">
                <a:solidFill>
                  <a:srgbClr val="FF0000"/>
                </a:solidFill>
                <a:latin typeface="Times New Roman" panose="02020603050405020304" pitchFamily="18" charset="0"/>
                <a:cs typeface="Times New Roman" panose="02020603050405020304" pitchFamily="18" charset="0"/>
              </a:rPr>
              <a:t>as appraised by the approved agency in case of self financed</a:t>
            </a:r>
            <a:r>
              <a:rPr lang="en-US" sz="2000" dirty="0">
                <a:latin typeface="Times New Roman" panose="02020603050405020304" pitchFamily="18" charset="0"/>
                <a:cs typeface="Times New Roman" panose="02020603050405020304" pitchFamily="18" charset="0"/>
              </a:rPr>
              <a:t> projects and accepted by the Implementing Agency. </a:t>
            </a:r>
          </a:p>
          <a:p>
            <a:pPr algn="just"/>
            <a:endParaRPr lang="en-US" sz="2000" dirty="0">
              <a:solidFill>
                <a:srgbClr val="FF0000"/>
              </a:solidFill>
              <a:latin typeface="Times New Roman" panose="02020603050405020304" pitchFamily="18" charset="0"/>
              <a:cs typeface="Times New Roman" panose="02020603050405020304" pitchFamily="18" charset="0"/>
            </a:endParaRPr>
          </a:p>
          <a:p>
            <a:pPr algn="just"/>
            <a:endParaRPr lang="en-US" sz="2000" dirty="0">
              <a:solidFill>
                <a:srgbClr val="FF0000"/>
              </a:solidFill>
              <a:latin typeface="Times New Roman" panose="02020603050405020304" pitchFamily="18" charset="0"/>
              <a:cs typeface="Times New Roman" panose="02020603050405020304" pitchFamily="18" charset="0"/>
            </a:endParaRPr>
          </a:p>
          <a:p>
            <a:pPr algn="just"/>
            <a:endParaRPr lang="en-US" sz="2000" dirty="0">
              <a:solidFill>
                <a:srgbClr val="FF0000"/>
              </a:solidFill>
              <a:latin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cs typeface="Times New Roman" panose="02020603050405020304" pitchFamily="18" charset="0"/>
              </a:rPr>
              <a:t>Explanation :- The amount shown under the head of contingency against each item shall not be allowed in excess of 10% of the cost shown therein and shall be considered only if the same has been provided in appraisal/assessment done by the concerned term lending agency/Financial Institution and accepted by the Implementing Agency</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ELIGIBLE  INVESTMENT</a:t>
            </a:r>
            <a:endParaRPr lang="en-US" sz="2800" b="1" dirty="0"/>
          </a:p>
        </p:txBody>
      </p:sp>
    </p:spTree>
    <p:extLst>
      <p:ext uri="{BB962C8B-B14F-4D97-AF65-F5344CB8AC3E}">
        <p14:creationId xmlns:p14="http://schemas.microsoft.com/office/powerpoint/2010/main" val="5843225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0488" y="1524000"/>
            <a:ext cx="12011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Direct Employment shall mean employees on the pay roll of the company covered under Employee’s Provident Funds and Miscellaneous Provisions Act, 1952 and Employee’s Provident Funds Scheme, 1952 and for which Employees’ Provident Fund ( EPF) contribution is paid by the Eligible Unit and shall not include employees on the pay roll of contractors. </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DIRECT  EMPLOYMENT</a:t>
            </a:r>
            <a:endParaRPr lang="en-US" sz="2800" b="1" dirty="0"/>
          </a:p>
        </p:txBody>
      </p:sp>
    </p:spTree>
    <p:extLst>
      <p:ext uri="{BB962C8B-B14F-4D97-AF65-F5344CB8AC3E}">
        <p14:creationId xmlns:p14="http://schemas.microsoft.com/office/powerpoint/2010/main" val="4068121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0488" y="1524000"/>
            <a:ext cx="12011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dirty="0">
                <a:latin typeface="Times New Roman" panose="02020603050405020304" pitchFamily="18" charset="0"/>
                <a:cs typeface="Times New Roman" panose="02020603050405020304" pitchFamily="18" charset="0"/>
              </a:rPr>
              <a:t>Finished product shall mean and include the item/s of manufacture by the Eligible Unit as considered under the project scheme approved by the concerned term lending agency and / or by the Implementing Agency, together with by-product /scrap which may get generated as incidental to and during the main production activity. </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Explanation: The units will be allowed inclusion of items freely during the eligibility period. However the incentives for included items will be available prospectively and addition to the Fixed Capital Investment made for purpose of additional items shall not be entitled for additional incentives.</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FINISHED PRODUCT</a:t>
            </a:r>
            <a:endParaRPr lang="en-US" sz="2800" b="1" dirty="0"/>
          </a:p>
        </p:txBody>
      </p:sp>
    </p:spTree>
    <p:extLst>
      <p:ext uri="{BB962C8B-B14F-4D97-AF65-F5344CB8AC3E}">
        <p14:creationId xmlns:p14="http://schemas.microsoft.com/office/powerpoint/2010/main" val="31069687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m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47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0435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a:spLocks noChangeArrowheads="1"/>
          </p:cNvSpPr>
          <p:nvPr/>
        </p:nvSpPr>
        <p:spPr bwMode="auto">
          <a:xfrm>
            <a:off x="90488" y="1524000"/>
            <a:ext cx="120110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a:latin typeface="Times New Roman" panose="02020603050405020304" pitchFamily="18" charset="0"/>
                <a:cs typeface="Times New Roman" panose="02020603050405020304" pitchFamily="18" charset="0"/>
              </a:rPr>
              <a:t>The Implementing Agencies for the purpose of the PSI - 2013 shall be as follows: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lgn="just"/>
            <a:r>
              <a:rPr lang="en-US" sz="2000" b="1" i="1" dirty="0">
                <a:latin typeface="Times New Roman" panose="02020603050405020304" pitchFamily="18" charset="0"/>
                <a:cs typeface="Times New Roman" panose="02020603050405020304" pitchFamily="18" charset="0"/>
              </a:rPr>
              <a:t>Explanation: Where an Eligible Unit is already holding an EC, it will be covered for benefits under the PSI- 2013 according to its status as Micro, Small and Medium Manufacturing Enterprise or Large Scale Industry (LSI), consequent upon the new /expansion / diversification project undertaken by it and shall accordingly file its application with the concerned Implementing Agency. </a:t>
            </a:r>
          </a:p>
        </p:txBody>
      </p:sp>
      <p:sp>
        <p:nvSpPr>
          <p:cNvPr id="4" name="TextBox 3"/>
          <p:cNvSpPr txBox="1"/>
          <p:nvPr/>
        </p:nvSpPr>
        <p:spPr>
          <a:xfrm>
            <a:off x="14786" y="125105"/>
            <a:ext cx="12177214" cy="954107"/>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IMPLEMENTING  AGENCIES  FOR  IMPLEMENTATION  OF</a:t>
            </a:r>
          </a:p>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    PSI-2013</a:t>
            </a:r>
            <a:endParaRPr lang="en-US" sz="2800" b="1" dirty="0"/>
          </a:p>
        </p:txBody>
      </p:sp>
    </p:spTree>
    <p:extLst>
      <p:ext uri="{BB962C8B-B14F-4D97-AF65-F5344CB8AC3E}">
        <p14:creationId xmlns:p14="http://schemas.microsoft.com/office/powerpoint/2010/main" val="671325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4932135"/>
              </p:ext>
            </p:extLst>
          </p:nvPr>
        </p:nvGraphicFramePr>
        <p:xfrm>
          <a:off x="0" y="457200"/>
          <a:ext cx="12192001" cy="4581097"/>
        </p:xfrm>
        <a:graphic>
          <a:graphicData uri="http://schemas.openxmlformats.org/drawingml/2006/table">
            <a:tbl>
              <a:tblPr firstRow="1" bandRow="1">
                <a:tableStyleId>{5C22544A-7EE6-4342-B048-85BDC9FD1C3A}</a:tableStyleId>
              </a:tblPr>
              <a:tblGrid>
                <a:gridCol w="911424"/>
                <a:gridCol w="4803576"/>
                <a:gridCol w="2819400"/>
                <a:gridCol w="3657601"/>
              </a:tblGrid>
              <a:tr h="446937">
                <a:tc>
                  <a:txBody>
                    <a:bodyPr/>
                    <a:lstStyle/>
                    <a:p>
                      <a:r>
                        <a:rPr lang="en-US" sz="2200" dirty="0" smtClean="0">
                          <a:latin typeface="Times New Roman" panose="02020603050405020304" pitchFamily="18" charset="0"/>
                          <a:cs typeface="Times New Roman" panose="02020603050405020304" pitchFamily="18" charset="0"/>
                        </a:rPr>
                        <a:t>Sr.No</a:t>
                      </a:r>
                    </a:p>
                  </a:txBody>
                  <a:tcPr marT="45715" marB="45715">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Times New Roman" panose="02020603050405020304" pitchFamily="18" charset="0"/>
                          <a:cs typeface="Times New Roman" panose="02020603050405020304" pitchFamily="18" charset="0"/>
                        </a:rPr>
                        <a:t>Category of Industrial Units </a:t>
                      </a:r>
                    </a:p>
                  </a:txBody>
                  <a:tcPr marT="45715" marB="4571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r>
                        <a:rPr lang="en-US" sz="2200" dirty="0" smtClean="0">
                          <a:latin typeface="Times New Roman" panose="02020603050405020304" pitchFamily="18" charset="0"/>
                          <a:cs typeface="Times New Roman" panose="02020603050405020304" pitchFamily="18" charset="0"/>
                        </a:rPr>
                        <a:t>Area</a:t>
                      </a:r>
                      <a:endParaRPr lang="en-US" sz="2200" dirty="0">
                        <a:latin typeface="Times New Roman" panose="02020603050405020304" pitchFamily="18" charset="0"/>
                        <a:cs typeface="Times New Roman" panose="02020603050405020304" pitchFamily="18" charset="0"/>
                      </a:endParaRPr>
                    </a:p>
                  </a:txBody>
                  <a:tcPr marT="45715" marB="4571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latin typeface="Times New Roman" panose="02020603050405020304" pitchFamily="18" charset="0"/>
                          <a:cs typeface="Times New Roman" panose="02020603050405020304" pitchFamily="18" charset="0"/>
                        </a:rPr>
                        <a:t>Implementing Agency</a:t>
                      </a:r>
                    </a:p>
                  </a:txBody>
                  <a:tcPr marT="45715" marB="45715">
                    <a:lnB w="12700" cap="flat" cmpd="sng" algn="ctr">
                      <a:solidFill>
                        <a:schemeClr val="tx1"/>
                      </a:solidFill>
                      <a:prstDash val="solid"/>
                      <a:round/>
                      <a:headEnd type="none" w="med" len="med"/>
                      <a:tailEnd type="none" w="med" len="med"/>
                    </a:lnB>
                    <a:solidFill>
                      <a:schemeClr val="accent2"/>
                    </a:solidFill>
                  </a:tcPr>
                </a:tc>
              </a:tr>
              <a:tr h="957734">
                <a:tc rowSpan="2">
                  <a:txBody>
                    <a:bodyPr/>
                    <a:lstStyle/>
                    <a:p>
                      <a:r>
                        <a:rPr lang="en-US" sz="1800" dirty="0" smtClean="0">
                          <a:latin typeface="Times New Roman" panose="02020603050405020304" pitchFamily="18" charset="0"/>
                          <a:cs typeface="Times New Roman" panose="02020603050405020304" pitchFamily="18" charset="0"/>
                        </a:rPr>
                        <a:t>     </a:t>
                      </a:r>
                    </a:p>
                    <a:p>
                      <a:r>
                        <a:rPr lang="en-US" sz="1800" dirty="0" smtClean="0">
                          <a:latin typeface="Times New Roman" panose="02020603050405020304" pitchFamily="18" charset="0"/>
                          <a:cs typeface="Times New Roman" panose="02020603050405020304" pitchFamily="18" charset="0"/>
                        </a:rPr>
                        <a:t>     1</a:t>
                      </a: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marL="342900" indent="-342900" algn="just">
                        <a:buFont typeface="+mj-lt"/>
                        <a:buAutoNum type="alphaLcParenR"/>
                      </a:pP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Micro  &amp;  Small  Manufacturing Enterprises.</a:t>
                      </a:r>
                    </a:p>
                    <a:p>
                      <a:pPr marL="342900" indent="-342900" algn="just">
                        <a:buFont typeface="+mj-lt"/>
                        <a:buAutoNum type="alphaLcParenR" startAt="2"/>
                      </a:pP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Cold Storages and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processing units mentioned in </a:t>
                      </a:r>
                    </a:p>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Para No. 1.2 (v) &amp; (vi) wherein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investment in equipments is at par with Micro and Small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Manufacturing Enterprises,</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Mumbai  and</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Mumbai  sub-urban Districts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The  Joint  Director  of Industries  (Mumbai </a:t>
                      </a:r>
                    </a:p>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Metropolitan  Region)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[JDI (MMR)]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861970">
                <a:tc vMerge="1">
                  <a:txBody>
                    <a:bodyPr/>
                    <a:lstStyle/>
                    <a:p>
                      <a:endParaRPr lang="en-US"/>
                    </a:p>
                  </a:txBody>
                  <a:tcPr/>
                </a:tc>
                <a:tc vMerge="1">
                  <a:txBody>
                    <a:bodyPr/>
                    <a:lstStyle/>
                    <a:p>
                      <a:endParaRPr lang="en-US"/>
                    </a:p>
                  </a:txBody>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All other Districts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District Industries Centre (DICs)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957734">
                <a:tc rowSpan="3">
                  <a:txBody>
                    <a:bodyPr/>
                    <a:lstStyle/>
                    <a:p>
                      <a:r>
                        <a:rPr lang="en-US" sz="1800" dirty="0" smtClean="0">
                          <a:latin typeface="Times New Roman" panose="02020603050405020304" pitchFamily="18" charset="0"/>
                          <a:cs typeface="Times New Roman" panose="02020603050405020304" pitchFamily="18" charset="0"/>
                        </a:rPr>
                        <a:t>     2</a:t>
                      </a: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marL="342900" indent="-342900" algn="just">
                        <a:buFont typeface="+mj-lt"/>
                        <a:buAutoNum type="alphaLcParenR"/>
                      </a:pP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Medium</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Manufacturing</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Enterprises </a:t>
                      </a:r>
                    </a:p>
                    <a:p>
                      <a:pPr marL="342900" indent="-342900" algn="just">
                        <a:buFont typeface="+mj-lt"/>
                        <a:buAutoNum type="alphaLcParenR"/>
                      </a:pP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Cold Storages and processing units mentioned in </a:t>
                      </a:r>
                    </a:p>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Para No. 1.2 (v) &amp; (vi) wherein investment in equipments is at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par with the Medium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Manufacturing Enterprises as </a:t>
                      </a:r>
                    </a:p>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defined in the MSMED Act,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2006.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Mumbai  and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Mumbai  Sub-urban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Districts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The  Joint  Director  of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Industries  (Mumbai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Metropolitan  Region)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[JDI (MMR)]</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70410">
                <a:tc vMerge="1">
                  <a:txBody>
                    <a:bodyPr/>
                    <a:lstStyle/>
                    <a:p>
                      <a:endParaRPr lang="en-US"/>
                    </a:p>
                  </a:txBody>
                  <a:tcPr/>
                </a:tc>
                <a:tc vMerge="1">
                  <a:txBody>
                    <a:bodyPr/>
                    <a:lstStyle/>
                    <a:p>
                      <a:endParaRPr lang="en-US"/>
                    </a:p>
                  </a:txBody>
                  <a:tcPr/>
                </a:tc>
                <a:tc>
                  <a:txBody>
                    <a:bodyPr/>
                    <a:lstStyle/>
                    <a:p>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Regions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just"/>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The  Regional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Joint</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Directors  of  respective</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Regions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686312">
                <a:tc vMerge="1">
                  <a:txBody>
                    <a:bodyPr/>
                    <a:lstStyle/>
                    <a:p>
                      <a:endParaRPr lang="en-US"/>
                    </a:p>
                  </a:txBody>
                  <a:tcPr/>
                </a:tc>
                <a:tc vMerge="1">
                  <a:txBody>
                    <a:bodyPr/>
                    <a:lstStyle/>
                    <a:p>
                      <a:endParaRPr lang="en-US"/>
                    </a:p>
                  </a:txBody>
                  <a:tcPr/>
                </a:tc>
                <a:tc>
                  <a:txBody>
                    <a:bodyPr/>
                    <a:lstStyle/>
                    <a:p>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Nanded  Sub-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Region </a:t>
                      </a:r>
                      <a:endParaRPr lang="en-US" sz="1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T="45715" marB="4571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Superintending </a:t>
                      </a:r>
                      <a:r>
                        <a:rPr lang="en-US" sz="18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Industries  Officer,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Times New Roman" panose="02020603050405020304" pitchFamily="18" charset="0"/>
                          <a:cs typeface="Times New Roman" panose="02020603050405020304" pitchFamily="18" charset="0"/>
                        </a:rPr>
                        <a:t>Nanded Sub –Region </a:t>
                      </a:r>
                    </a:p>
                  </a:txBody>
                  <a:tcPr marT="45715" marB="4571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
        <p:nvSpPr>
          <p:cNvPr id="3" name="TextBox 2"/>
          <p:cNvSpPr txBox="1">
            <a:spLocks noChangeArrowheads="1"/>
          </p:cNvSpPr>
          <p:nvPr/>
        </p:nvSpPr>
        <p:spPr bwMode="auto">
          <a:xfrm>
            <a:off x="90488" y="5373216"/>
            <a:ext cx="12011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000" b="1" i="1" dirty="0">
                <a:latin typeface="Times New Roman" panose="02020603050405020304" pitchFamily="18" charset="0"/>
                <a:cs typeface="Times New Roman" panose="02020603050405020304" pitchFamily="18" charset="0"/>
              </a:rPr>
              <a:t>Where an Eligible Unit is already holding an EC, it will be covered for benefits under the PSI- 2013 according to its status as Micro, Small and Medium Manufacturing Enterprise or Large Scale Industry (LSI), consequent upon the new /expansion / diversification project undertaken by it and shall accordingly file its application with the concerned Implementing Agency.</a:t>
            </a:r>
          </a:p>
        </p:txBody>
      </p:sp>
    </p:spTree>
    <p:extLst>
      <p:ext uri="{BB962C8B-B14F-4D97-AF65-F5344CB8AC3E}">
        <p14:creationId xmlns:p14="http://schemas.microsoft.com/office/powerpoint/2010/main" val="3469634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76200" y="1447800"/>
            <a:ext cx="11658600" cy="1938992"/>
          </a:xfrm>
          <a:prstGeom prst="rect">
            <a:avLst/>
          </a:prstGeom>
          <a:noFill/>
        </p:spPr>
        <p:txBody>
          <a:bodyPr>
            <a:spAutoFit/>
          </a:bodyPr>
          <a:lstStyle/>
          <a:p>
            <a:pPr algn="just">
              <a:defRPr/>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en-US" sz="2000" dirty="0">
                <a:latin typeface="Times New Roman" panose="02020603050405020304" pitchFamily="18" charset="0"/>
                <a:cs typeface="Times New Roman" panose="02020603050405020304" pitchFamily="18" charset="0"/>
              </a:rPr>
              <a:t>The total quantum of incentives for the </a:t>
            </a:r>
            <a:r>
              <a:rPr lang="en-US" sz="2000" dirty="0">
                <a:solidFill>
                  <a:srgbClr val="92D050"/>
                </a:solidFill>
                <a:latin typeface="Times New Roman" panose="02020603050405020304" pitchFamily="18" charset="0"/>
                <a:cs typeface="Times New Roman" panose="02020603050405020304" pitchFamily="18" charset="0"/>
              </a:rPr>
              <a:t>FOOD/AGRO </a:t>
            </a:r>
            <a:r>
              <a:rPr lang="en-US" sz="2000" dirty="0">
                <a:solidFill>
                  <a:srgbClr val="00B050"/>
                </a:solidFill>
                <a:latin typeface="Times New Roman" panose="02020603050405020304" pitchFamily="18" charset="0"/>
                <a:cs typeface="Times New Roman" panose="02020603050405020304" pitchFamily="18" charset="0"/>
              </a:rPr>
              <a:t>PROSSESING UNITS </a:t>
            </a:r>
            <a:r>
              <a:rPr lang="en-US" sz="2000" dirty="0">
                <a:latin typeface="Times New Roman" panose="02020603050405020304" pitchFamily="18" charset="0"/>
                <a:cs typeface="Times New Roman" panose="02020603050405020304" pitchFamily="18" charset="0"/>
              </a:rPr>
              <a:t>covered under PSI   2013 will be </a:t>
            </a:r>
            <a:r>
              <a:rPr lang="en-US" sz="2000" dirty="0">
                <a:solidFill>
                  <a:srgbClr val="FF7C80"/>
                </a:solidFill>
                <a:latin typeface="Times New Roman" panose="02020603050405020304" pitchFamily="18" charset="0"/>
                <a:cs typeface="Times New Roman" panose="02020603050405020304" pitchFamily="18" charset="0"/>
              </a:rPr>
              <a:t>10 % </a:t>
            </a:r>
            <a:r>
              <a:rPr lang="en-US" sz="2000" dirty="0">
                <a:solidFill>
                  <a:srgbClr val="7030A0"/>
                </a:solidFill>
                <a:latin typeface="Times New Roman" panose="02020603050405020304" pitchFamily="18" charset="0"/>
                <a:cs typeface="Times New Roman" panose="02020603050405020304" pitchFamily="18" charset="0"/>
              </a:rPr>
              <a:t>OVER AND ABOVE </a:t>
            </a:r>
            <a:r>
              <a:rPr lang="en-US" sz="2000" dirty="0">
                <a:latin typeface="Times New Roman" panose="02020603050405020304" pitchFamily="18" charset="0"/>
                <a:cs typeface="Times New Roman" panose="02020603050405020304" pitchFamily="18" charset="0"/>
              </a:rPr>
              <a:t>the limits mentioned above and such units will get </a:t>
            </a:r>
            <a:r>
              <a:rPr lang="en-US" sz="2000" dirty="0">
                <a:solidFill>
                  <a:srgbClr val="FF00FF"/>
                </a:solidFill>
                <a:latin typeface="Times New Roman" panose="02020603050405020304" pitchFamily="18" charset="0"/>
                <a:cs typeface="Times New Roman" panose="02020603050405020304" pitchFamily="18" charset="0"/>
              </a:rPr>
              <a:t>ONE MORE YEAR</a:t>
            </a:r>
            <a:r>
              <a:rPr lang="en-US" sz="2000" dirty="0">
                <a:latin typeface="Times New Roman" panose="02020603050405020304" pitchFamily="18" charset="0"/>
                <a:cs typeface="Times New Roman" panose="02020603050405020304" pitchFamily="18" charset="0"/>
              </a:rPr>
              <a:t> of eligibility to avail of the incentives.</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algn="just">
              <a:defRPr/>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dirty="0">
                <a:gradFill>
                  <a:gsLst>
                    <a:gs pos="0">
                      <a:srgbClr val="000000"/>
                    </a:gs>
                    <a:gs pos="39999">
                      <a:srgbClr val="0A128C"/>
                    </a:gs>
                    <a:gs pos="70000">
                      <a:srgbClr val="181CC7"/>
                    </a:gs>
                    <a:gs pos="88000">
                      <a:srgbClr val="7005D4"/>
                    </a:gs>
                    <a:gs pos="100000">
                      <a:srgbClr val="8C3D91"/>
                    </a:gs>
                  </a:gsLst>
                  <a:lin ang="5400000" scaled="0"/>
                </a:gradFill>
              </a:rPr>
              <a:t>PROVIDED THAT</a:t>
            </a:r>
            <a:endParaRPr lang="en-US" sz="2800" b="1" dirty="0"/>
          </a:p>
        </p:txBody>
      </p:sp>
    </p:spTree>
    <p:extLst>
      <p:ext uri="{BB962C8B-B14F-4D97-AF65-F5344CB8AC3E}">
        <p14:creationId xmlns:p14="http://schemas.microsoft.com/office/powerpoint/2010/main" val="37870994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152400" y="1633538"/>
            <a:ext cx="11658600" cy="3477875"/>
          </a:xfrm>
          <a:prstGeom prst="rect">
            <a:avLst/>
          </a:prstGeom>
          <a:noFill/>
        </p:spPr>
        <p:txBody>
          <a:bodyPr>
            <a:spAutoFit/>
          </a:bodyPr>
          <a:lstStyle/>
          <a:p>
            <a:pPr marL="285750" indent="-285750" algn="just">
              <a:buFont typeface="Wingdings" panose="05000000000000000000" pitchFamily="2" charset="2"/>
              <a:buChar char="q"/>
              <a:defRPr/>
            </a:pPr>
            <a:endParaRPr lang="en-US"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en-US" sz="2000" b="1" dirty="0">
                <a:latin typeface="Times New Roman" panose="02020603050405020304" pitchFamily="18" charset="0"/>
                <a:cs typeface="Times New Roman" panose="02020603050405020304" pitchFamily="18" charset="0"/>
              </a:rPr>
              <a:t>Existing/New Micro, Small and Medium Manufacturing Enterprises, LSI (including Manufacturing IT/BT) Units, qualifying as Expansion/Diversification Units, </a:t>
            </a:r>
            <a:r>
              <a:rPr lang="en-US" sz="2000" b="1" dirty="0">
                <a:solidFill>
                  <a:srgbClr val="FF00FF"/>
                </a:solidFill>
                <a:latin typeface="Times New Roman" panose="02020603050405020304" pitchFamily="18" charset="0"/>
                <a:cs typeface="Times New Roman" panose="02020603050405020304" pitchFamily="18" charset="0"/>
              </a:rPr>
              <a:t>will also be eligible to get the Incentives for Expansion /Diversification, equivalent to 75% of the incentives admissible for New Units.</a:t>
            </a:r>
          </a:p>
          <a:p>
            <a:pPr marL="285750" indent="-285750" algn="just">
              <a:buFont typeface="Wingdings" panose="05000000000000000000" pitchFamily="2" charset="2"/>
              <a:buChar char="q"/>
              <a:defRPr/>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defRPr/>
            </a:pPr>
            <a:r>
              <a:rPr lang="en-US" sz="2000" b="1" dirty="0">
                <a:latin typeface="Times New Roman" panose="02020603050405020304" pitchFamily="18" charset="0"/>
                <a:cs typeface="Times New Roman" panose="02020603050405020304" pitchFamily="18" charset="0"/>
              </a:rPr>
              <a:t>The eligibility period for availing of the incentives will however be </a:t>
            </a:r>
            <a:r>
              <a:rPr lang="en-US" sz="2000" b="1" dirty="0">
                <a:solidFill>
                  <a:srgbClr val="FF0000"/>
                </a:solidFill>
                <a:latin typeface="Times New Roman" panose="02020603050405020304" pitchFamily="18" charset="0"/>
                <a:cs typeface="Times New Roman" panose="02020603050405020304" pitchFamily="18" charset="0"/>
              </a:rPr>
              <a:t>reduced by one year </a:t>
            </a:r>
            <a:r>
              <a:rPr lang="en-US" sz="2000" b="1" dirty="0">
                <a:latin typeface="Times New Roman" panose="02020603050405020304" pitchFamily="18" charset="0"/>
                <a:cs typeface="Times New Roman" panose="02020603050405020304" pitchFamily="18" charset="0"/>
              </a:rPr>
              <a:t>in case of Expansion/Diversification Units.</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algn="just">
              <a:defRPr/>
            </a:pP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EXPANSION/ DIVERSIFICATION UNITS</a:t>
            </a:r>
            <a:endParaRPr lang="en-US" sz="2800" b="1" dirty="0"/>
          </a:p>
        </p:txBody>
      </p:sp>
    </p:spTree>
    <p:extLst>
      <p:ext uri="{BB962C8B-B14F-4D97-AF65-F5344CB8AC3E}">
        <p14:creationId xmlns:p14="http://schemas.microsoft.com/office/powerpoint/2010/main" val="18198391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TextBox 2"/>
          <p:cNvSpPr txBox="1"/>
          <p:nvPr/>
        </p:nvSpPr>
        <p:spPr>
          <a:xfrm>
            <a:off x="152400" y="1268760"/>
            <a:ext cx="11811000" cy="4708981"/>
          </a:xfrm>
          <a:prstGeom prst="rect">
            <a:avLst/>
          </a:prstGeom>
          <a:noFill/>
        </p:spPr>
        <p:txBody>
          <a:bodyPr>
            <a:spAutoFit/>
          </a:bodyPr>
          <a:lstStyle/>
          <a:p>
            <a:pPr marL="285750" indent="-285750" algn="just">
              <a:buFont typeface="Wingdings" panose="05000000000000000000" pitchFamily="2" charset="2"/>
              <a:buChar char="q"/>
              <a:defRPr/>
            </a:pPr>
            <a:endParaRPr lang="en-US" sz="2000" b="1" dirty="0">
              <a:latin typeface="Times New Roman" panose="02020603050405020304" pitchFamily="18" charset="0"/>
              <a:cs typeface="Times New Roman" panose="02020603050405020304" pitchFamily="18" charset="0"/>
            </a:endParaRPr>
          </a:p>
          <a:p>
            <a:pPr algn="just">
              <a:defRPr/>
            </a:pPr>
            <a:r>
              <a:rPr lang="en-US" sz="2000" b="1" i="1" u="sng" dirty="0">
                <a:latin typeface="Times New Roman" panose="02020603050405020304" pitchFamily="18" charset="0"/>
                <a:cs typeface="Times New Roman" panose="02020603050405020304" pitchFamily="18" charset="0"/>
              </a:rPr>
              <a:t>Example</a:t>
            </a:r>
            <a:r>
              <a:rPr lang="en-US" sz="2000" b="1" i="1" dirty="0">
                <a:latin typeface="Times New Roman" panose="02020603050405020304" pitchFamily="18" charset="0"/>
                <a:cs typeface="Times New Roman" panose="02020603050405020304" pitchFamily="18" charset="0"/>
              </a:rPr>
              <a:t>: </a:t>
            </a:r>
          </a:p>
          <a:p>
            <a:pPr algn="just">
              <a:defRPr/>
            </a:pPr>
            <a:endParaRPr lang="en-US" sz="2000" b="1" i="1" dirty="0">
              <a:latin typeface="Times New Roman" panose="02020603050405020304" pitchFamily="18" charset="0"/>
              <a:cs typeface="Times New Roman" panose="02020603050405020304" pitchFamily="18" charset="0"/>
            </a:endParaRPr>
          </a:p>
          <a:p>
            <a:pPr algn="just">
              <a:defRPr/>
            </a:pPr>
            <a:r>
              <a:rPr lang="en-US" sz="2000" b="1" i="1" dirty="0">
                <a:latin typeface="Times New Roman" panose="02020603050405020304" pitchFamily="18" charset="0"/>
                <a:cs typeface="Times New Roman" panose="02020603050405020304" pitchFamily="18" charset="0"/>
              </a:rPr>
              <a:t>For example, if an Eligible New Micro, Small and Medium Manufacturing Enterprise located in D area has obtained EC and its date of commencement of commercial production is 09/10/2013, </a:t>
            </a:r>
            <a:r>
              <a:rPr lang="en-US" sz="2000" b="1" i="1" dirty="0">
                <a:solidFill>
                  <a:srgbClr val="00B050"/>
                </a:solidFill>
                <a:latin typeface="Times New Roman" panose="02020603050405020304" pitchFamily="18" charset="0"/>
                <a:cs typeface="Times New Roman" panose="02020603050405020304" pitchFamily="18" charset="0"/>
              </a:rPr>
              <a:t>the Eligible unit will be entitled to Industrial Promotion Subsidy, Interest Subsidy, Power Tariff Subsidy, etc. all taken together up to a maximum of 70% of its eligible investment for 10 years from 01/11/2013.</a:t>
            </a:r>
            <a:r>
              <a:rPr lang="en-US" sz="2000" b="1" i="1" dirty="0">
                <a:latin typeface="Times New Roman" panose="02020603050405020304" pitchFamily="18" charset="0"/>
                <a:cs typeface="Times New Roman" panose="02020603050405020304" pitchFamily="18" charset="0"/>
              </a:rPr>
              <a:t> </a:t>
            </a:r>
          </a:p>
          <a:p>
            <a:pPr algn="just">
              <a:defRPr/>
            </a:pPr>
            <a:endParaRPr lang="en-US" sz="2000" b="1" i="1" dirty="0">
              <a:latin typeface="Times New Roman" panose="02020603050405020304" pitchFamily="18" charset="0"/>
              <a:cs typeface="Times New Roman" panose="02020603050405020304" pitchFamily="18" charset="0"/>
            </a:endParaRPr>
          </a:p>
          <a:p>
            <a:pPr algn="just">
              <a:defRPr/>
            </a:pPr>
            <a:r>
              <a:rPr lang="en-US" sz="2000" b="1" i="1" dirty="0">
                <a:latin typeface="Times New Roman" panose="02020603050405020304" pitchFamily="18" charset="0"/>
                <a:cs typeface="Times New Roman" panose="02020603050405020304" pitchFamily="18" charset="0"/>
              </a:rPr>
              <a:t>In addition, the Unit will also be eligible for exemption from payment of Stamp Duty during the Investment period and Electricity Duty exemption for a period of 10 years . </a:t>
            </a:r>
          </a:p>
          <a:p>
            <a:pPr algn="just">
              <a:defRPr/>
            </a:pPr>
            <a:endParaRPr lang="en-US" sz="2000" b="1" i="1" dirty="0">
              <a:latin typeface="Times New Roman" panose="02020603050405020304" pitchFamily="18" charset="0"/>
              <a:cs typeface="Times New Roman" panose="02020603050405020304" pitchFamily="18" charset="0"/>
            </a:endParaRPr>
          </a:p>
          <a:p>
            <a:pPr algn="just">
              <a:defRPr/>
            </a:pPr>
            <a:r>
              <a:rPr lang="en-US" sz="2000" i="1" dirty="0">
                <a:latin typeface="Times New Roman" panose="02020603050405020304" pitchFamily="18" charset="0"/>
                <a:cs typeface="Times New Roman" panose="02020603050405020304" pitchFamily="18" charset="0"/>
              </a:rPr>
              <a:t>If the Unit in above example is an Expansion / Diversification Unit, then the maximum quantum of incentives in the </a:t>
            </a:r>
            <a:r>
              <a:rPr lang="en-US" sz="2000" i="1" dirty="0">
                <a:solidFill>
                  <a:srgbClr val="00B050"/>
                </a:solidFill>
                <a:latin typeface="Times New Roman" panose="02020603050405020304" pitchFamily="18" charset="0"/>
                <a:cs typeface="Times New Roman" panose="02020603050405020304" pitchFamily="18" charset="0"/>
              </a:rPr>
              <a:t>above example will be 52.5% of its eligible investment and the Eligibility period will be 9 years</a:t>
            </a:r>
            <a:r>
              <a:rPr lang="en-US" sz="2000" i="1" dirty="0">
                <a:latin typeface="Times New Roman" panose="02020603050405020304" pitchFamily="18" charset="0"/>
                <a:cs typeface="Times New Roman" panose="02020603050405020304" pitchFamily="18" charset="0"/>
              </a:rPr>
              <a:t> (Except Electricity Duty exemption).</a:t>
            </a:r>
            <a:endParaRPr lang="en-US" sz="2000" dirty="0">
              <a:solidFill>
                <a:schemeClr val="accent2">
                  <a:lumMod val="75000"/>
                </a:schemeClr>
              </a:solidFill>
              <a:latin typeface="Times New Roman" panose="02020603050405020304" pitchFamily="18" charset="0"/>
              <a:cs typeface="Times New Roman" panose="02020603050405020304" pitchFamily="18" charset="0"/>
            </a:endParaRPr>
          </a:p>
          <a:p>
            <a:pPr algn="just">
              <a:defRPr/>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EXPANSION/ DIVERSIFICATION UNITS</a:t>
            </a:r>
            <a:endParaRPr lang="en-US" sz="2800" b="1" dirty="0"/>
          </a:p>
        </p:txBody>
      </p:sp>
    </p:spTree>
    <p:extLst>
      <p:ext uri="{BB962C8B-B14F-4D97-AF65-F5344CB8AC3E}">
        <p14:creationId xmlns:p14="http://schemas.microsoft.com/office/powerpoint/2010/main" val="30346708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2971800" y="0"/>
            <a:ext cx="5867400" cy="2743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a:p>
            <a:pPr algn="ctr">
              <a:defRPr/>
            </a:pPr>
            <a:endParaRPr lang="en-US" b="1" dirty="0"/>
          </a:p>
          <a:p>
            <a:pPr algn="ctr">
              <a:defRPr/>
            </a:pPr>
            <a:r>
              <a:rPr lang="en-US" sz="2800" b="1" dirty="0"/>
              <a:t>INDUSTRIAL PROMOTION  SUBSIDY (IPS)FOR MSMEs – </a:t>
            </a:r>
          </a:p>
        </p:txBody>
      </p:sp>
      <p:pic>
        <p:nvPicPr>
          <p:cNvPr id="67589" name="Picture 5" descr="percent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5113"/>
            <a:ext cx="5910263"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1625174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97175"/>
            <a:ext cx="62484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Tree>
    <p:extLst>
      <p:ext uri="{BB962C8B-B14F-4D97-AF65-F5344CB8AC3E}">
        <p14:creationId xmlns:p14="http://schemas.microsoft.com/office/powerpoint/2010/main" val="3038268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INDUSTRIAL PROMOTION  SUBSIDY (IPS)FOR MSMEs</a:t>
            </a:r>
            <a:endParaRPr lang="en-US" sz="2800" b="1" dirty="0"/>
          </a:p>
        </p:txBody>
      </p:sp>
      <p:sp>
        <p:nvSpPr>
          <p:cNvPr id="6" name="TextBox 5"/>
          <p:cNvSpPr txBox="1"/>
          <p:nvPr/>
        </p:nvSpPr>
        <p:spPr>
          <a:xfrm>
            <a:off x="152400" y="1524000"/>
            <a:ext cx="11811000" cy="708025"/>
          </a:xfrm>
          <a:prstGeom prst="rect">
            <a:avLst/>
          </a:prstGeom>
          <a:noFill/>
        </p:spPr>
        <p:txBody>
          <a:bodyPr>
            <a:spAutoFit/>
          </a:bodyPr>
          <a:lstStyle/>
          <a:p>
            <a:pPr marL="285750" indent="-28575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eligible </a:t>
            </a:r>
            <a:r>
              <a:rPr lang="en-US" sz="2000" dirty="0">
                <a:solidFill>
                  <a:srgbClr val="0070C0"/>
                </a:solidFill>
                <a:latin typeface="Times New Roman" panose="02020603050405020304" pitchFamily="18" charset="0"/>
                <a:cs typeface="Times New Roman" panose="02020603050405020304" pitchFamily="18" charset="0"/>
              </a:rPr>
              <a:t>New/Expansion</a:t>
            </a:r>
            <a:r>
              <a:rPr lang="en-US" sz="2000" dirty="0">
                <a:latin typeface="Times New Roman" panose="02020603050405020304" pitchFamily="18" charset="0"/>
                <a:cs typeface="Times New Roman" panose="02020603050405020304" pitchFamily="18" charset="0"/>
              </a:rPr>
              <a:t>  Micro, Small  and Medium Manufacturing Enterprises, which are set up in different parts of the State, will be eligible for Industrial Promotion Subsidy (IPS) as follows.</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10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7054153"/>
              </p:ext>
            </p:extLst>
          </p:nvPr>
        </p:nvGraphicFramePr>
        <p:xfrm>
          <a:off x="28872" y="40341"/>
          <a:ext cx="12115800" cy="5583153"/>
        </p:xfrm>
        <a:graphic>
          <a:graphicData uri="http://schemas.openxmlformats.org/drawingml/2006/table">
            <a:tbl>
              <a:tblPr firstRow="1" bandRow="1">
                <a:tableStyleId>{5C22544A-7EE6-4342-B048-85BDC9FD1C3A}</a:tableStyleId>
              </a:tblPr>
              <a:tblGrid>
                <a:gridCol w="1069041"/>
                <a:gridCol w="3592808"/>
                <a:gridCol w="7453951"/>
              </a:tblGrid>
              <a:tr h="729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baseline="0" dirty="0" smtClean="0">
                          <a:solidFill>
                            <a:schemeClr val="lt1"/>
                          </a:solidFill>
                          <a:latin typeface="+mn-lt"/>
                          <a:ea typeface="+mn-ea"/>
                          <a:cs typeface="+mn-cs"/>
                        </a:rPr>
                        <a:t>Sr. No.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baseline="0" dirty="0" smtClean="0">
                          <a:solidFill>
                            <a:schemeClr val="lt1"/>
                          </a:solidFill>
                          <a:latin typeface="+mn-lt"/>
                          <a:ea typeface="+mn-ea"/>
                          <a:cs typeface="+mn-cs"/>
                        </a:rPr>
                        <a:t>Taluka/Area Classification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baseline="0" dirty="0" smtClean="0">
                          <a:solidFill>
                            <a:schemeClr val="lt1"/>
                          </a:solidFill>
                          <a:latin typeface="+mn-lt"/>
                          <a:ea typeface="+mn-ea"/>
                          <a:cs typeface="+mn-cs"/>
                        </a:rPr>
                        <a:t>The quantum of Industrial Promotion Subsidy Every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4738">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1) </a:t>
                      </a:r>
                    </a:p>
                    <a:p>
                      <a:r>
                        <a:rPr kumimoji="0" lang="en-US" sz="1800" kern="1200" baseline="0" dirty="0" smtClean="0">
                          <a:solidFill>
                            <a:schemeClr val="dk1"/>
                          </a:solidFill>
                          <a:latin typeface="+mn-lt"/>
                          <a:ea typeface="+mn-ea"/>
                          <a:cs typeface="+mn-cs"/>
                        </a:rPr>
                        <a:t>	</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Naxalism Affected Area 	</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Input Tax Credit (ITC) or zero whichever is more + CST payable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4738">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2) </a:t>
                      </a:r>
                    </a:p>
                    <a:p>
                      <a:r>
                        <a:rPr kumimoji="0" lang="en-US" sz="1800" kern="1200" baseline="0" dirty="0" smtClean="0">
                          <a:solidFill>
                            <a:schemeClr val="dk1"/>
                          </a:solidFill>
                          <a:latin typeface="+mn-lt"/>
                          <a:ea typeface="+mn-ea"/>
                          <a:cs typeface="+mn-cs"/>
                        </a:rPr>
                        <a:t>	</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No Industries District 	</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ITC or zero whichever is more + CST payable + 75% of 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4738">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3) </a:t>
                      </a:r>
                    </a:p>
                    <a:p>
                      <a:r>
                        <a:rPr kumimoji="0" lang="en-US" sz="1800" kern="1200" baseline="0" dirty="0" smtClean="0">
                          <a:solidFill>
                            <a:schemeClr val="dk1"/>
                          </a:solidFill>
                          <a:latin typeface="+mn-lt"/>
                          <a:ea typeface="+mn-ea"/>
                          <a:cs typeface="+mn-cs"/>
                        </a:rPr>
                        <a:t>	</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Entire Vidarbha and Marathwada (Other than Sr. No. 1 &amp; 2.) 	</a:t>
                      </a:r>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ITC or zero whichever is more + CST payable + 65% of ITC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7002">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800" kern="1200" baseline="0" dirty="0" smtClean="0">
                          <a:solidFill>
                            <a:schemeClr val="dk1"/>
                          </a:solidFill>
                          <a:latin typeface="+mn-lt"/>
                          <a:ea typeface="+mn-ea"/>
                          <a:cs typeface="+mn-cs"/>
                        </a:rPr>
                        <a:t>Group D+ </a:t>
                      </a:r>
                      <a:r>
                        <a:rPr kumimoji="0" lang="en-US" sz="1800" kern="1200" baseline="0" dirty="0" err="1" smtClean="0">
                          <a:solidFill>
                            <a:schemeClr val="dk1"/>
                          </a:solidFill>
                          <a:latin typeface="+mn-lt"/>
                          <a:ea typeface="+mn-ea"/>
                          <a:cs typeface="+mn-cs"/>
                        </a:rPr>
                        <a:t>Taluka</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(Other than Sr.No.1 and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ITC or zero whichever is more + CST payable + 50% of 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2624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91717868"/>
              </p:ext>
            </p:extLst>
          </p:nvPr>
        </p:nvGraphicFramePr>
        <p:xfrm>
          <a:off x="28872" y="77838"/>
          <a:ext cx="12115800" cy="4359274"/>
        </p:xfrm>
        <a:graphic>
          <a:graphicData uri="http://schemas.openxmlformats.org/drawingml/2006/table">
            <a:tbl>
              <a:tblPr firstRow="1" bandRow="1">
                <a:tableStyleId>{5C22544A-7EE6-4342-B048-85BDC9FD1C3A}</a:tableStyleId>
              </a:tblPr>
              <a:tblGrid>
                <a:gridCol w="1069041"/>
                <a:gridCol w="3592808"/>
                <a:gridCol w="7453951"/>
              </a:tblGrid>
              <a:tr h="792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baseline="0" dirty="0" smtClean="0">
                          <a:solidFill>
                            <a:schemeClr val="lt1"/>
                          </a:solidFill>
                          <a:latin typeface="+mn-lt"/>
                          <a:ea typeface="+mn-ea"/>
                          <a:cs typeface="+mn-cs"/>
                        </a:rPr>
                        <a:t>Sr. No. </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baseline="0" dirty="0" smtClean="0">
                          <a:solidFill>
                            <a:schemeClr val="lt1"/>
                          </a:solidFill>
                          <a:latin typeface="+mn-lt"/>
                          <a:ea typeface="+mn-ea"/>
                          <a:cs typeface="+mn-cs"/>
                        </a:rPr>
                        <a:t>Taluka/Area Classification </a:t>
                      </a:r>
                      <a:endParaRPr lang="en-US" sz="2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baseline="0" dirty="0" smtClean="0">
                          <a:solidFill>
                            <a:schemeClr val="lt1"/>
                          </a:solidFill>
                          <a:latin typeface="+mn-lt"/>
                          <a:ea typeface="+mn-ea"/>
                          <a:cs typeface="+mn-cs"/>
                        </a:rPr>
                        <a:t>The quantum of Industrial Promotion Subsidy Every Year</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842">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5) </a:t>
                      </a:r>
                    </a:p>
                    <a:p>
                      <a:r>
                        <a:rPr kumimoji="0" lang="en-US" sz="1800" kern="1200" baseline="0" dirty="0" smtClean="0">
                          <a:solidFill>
                            <a:schemeClr val="dk1"/>
                          </a:solidFill>
                          <a:latin typeface="+mn-lt"/>
                          <a:ea typeface="+mn-ea"/>
                          <a:cs typeface="+mn-cs"/>
                        </a:rPr>
                        <a:t>	</a:t>
                      </a:r>
                    </a:p>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800" kern="1200" baseline="0" dirty="0" smtClean="0">
                          <a:solidFill>
                            <a:schemeClr val="dk1"/>
                          </a:solidFill>
                          <a:latin typeface="+mn-lt"/>
                          <a:ea typeface="+mn-ea"/>
                          <a:cs typeface="+mn-cs"/>
                        </a:rPr>
                        <a:t>Group D Taluka </a:t>
                      </a:r>
                    </a:p>
                    <a:p>
                      <a:r>
                        <a:rPr kumimoji="0" lang="en-US" sz="1800" kern="1200" baseline="0" dirty="0" smtClean="0">
                          <a:solidFill>
                            <a:schemeClr val="dk1"/>
                          </a:solidFill>
                          <a:latin typeface="+mn-lt"/>
                          <a:ea typeface="+mn-ea"/>
                          <a:cs typeface="+mn-cs"/>
                        </a:rPr>
                        <a:t>(Other than Sr.No.1and 3)</a:t>
                      </a:r>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ITC or zero whichever is more + CST payable + 40% of ITC</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842">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6) </a:t>
                      </a:r>
                    </a:p>
                    <a:p>
                      <a:r>
                        <a:rPr kumimoji="0" lang="en-US" sz="1800" kern="1200" baseline="0" dirty="0" smtClean="0">
                          <a:solidFill>
                            <a:schemeClr val="dk1"/>
                          </a:solidFill>
                          <a:latin typeface="+mn-lt"/>
                          <a:ea typeface="+mn-ea"/>
                          <a:cs typeface="+mn-cs"/>
                        </a:rPr>
                        <a:t>	</a:t>
                      </a:r>
                    </a:p>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Group C Taluka	</a:t>
                      </a:r>
                    </a:p>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ITC or zero whichever is more + CST payable + 30% of ITC </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842">
                <a:tc>
                  <a:txBody>
                    <a:bodyPr/>
                    <a:lstStyle/>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7) </a:t>
                      </a:r>
                    </a:p>
                    <a:p>
                      <a:r>
                        <a:rPr kumimoji="0" lang="en-US" sz="1800" kern="1200" baseline="0" dirty="0" smtClean="0">
                          <a:solidFill>
                            <a:schemeClr val="dk1"/>
                          </a:solidFill>
                          <a:latin typeface="+mn-lt"/>
                          <a:ea typeface="+mn-ea"/>
                          <a:cs typeface="+mn-cs"/>
                        </a:rPr>
                        <a:t>	</a:t>
                      </a:r>
                    </a:p>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Group B Taluka 	</a:t>
                      </a:r>
                    </a:p>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baseline="0" dirty="0" smtClean="0">
                          <a:solidFill>
                            <a:schemeClr val="dk1"/>
                          </a:solidFill>
                          <a:latin typeface="+mn-lt"/>
                          <a:ea typeface="+mn-ea"/>
                          <a:cs typeface="+mn-cs"/>
                        </a:rPr>
                        <a:t>VAT on local sales minus ITC or zero whichever is more + CST payable + 20% of ITC </a:t>
                      </a:r>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10756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INTEREST SUBSIDY</a:t>
            </a:r>
            <a:endParaRPr lang="en-US" sz="2800" b="1" dirty="0"/>
          </a:p>
        </p:txBody>
      </p:sp>
      <p:sp>
        <p:nvSpPr>
          <p:cNvPr id="6" name="TextBox 5"/>
          <p:cNvSpPr txBox="1"/>
          <p:nvPr/>
        </p:nvSpPr>
        <p:spPr>
          <a:xfrm>
            <a:off x="0" y="1052736"/>
            <a:ext cx="12144672" cy="3785652"/>
          </a:xfrm>
          <a:prstGeom prst="rect">
            <a:avLst/>
          </a:prstGeom>
          <a:noFill/>
        </p:spPr>
        <p:txBody>
          <a:bodyPr wrap="square">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All eligible </a:t>
            </a:r>
            <a:r>
              <a:rPr lang="en-US" sz="2000" dirty="0">
                <a:solidFill>
                  <a:schemeClr val="accent1"/>
                </a:solidFill>
                <a:latin typeface="Times New Roman" panose="02020603050405020304" pitchFamily="18" charset="0"/>
                <a:cs typeface="Times New Roman" panose="02020603050405020304" pitchFamily="18" charset="0"/>
              </a:rPr>
              <a:t>NEW</a:t>
            </a:r>
            <a:r>
              <a:rPr lang="en-US" sz="2000" dirty="0">
                <a:latin typeface="Times New Roman" panose="02020603050405020304" pitchFamily="18" charset="0"/>
                <a:cs typeface="Times New Roman" panose="02020603050405020304" pitchFamily="18" charset="0"/>
              </a:rPr>
              <a:t> </a:t>
            </a:r>
            <a:r>
              <a:rPr lang="en-US" sz="2000" dirty="0">
                <a:solidFill>
                  <a:schemeClr val="accent4">
                    <a:lumMod val="60000"/>
                    <a:lumOff val="40000"/>
                  </a:schemeClr>
                </a:solidFill>
                <a:latin typeface="Times New Roman" panose="02020603050405020304" pitchFamily="18" charset="0"/>
                <a:cs typeface="Times New Roman" panose="02020603050405020304" pitchFamily="18" charset="0"/>
              </a:rPr>
              <a:t>Micro</a:t>
            </a:r>
            <a:r>
              <a:rPr lang="en-US" sz="2000" dirty="0">
                <a:solidFill>
                  <a:schemeClr val="accent4">
                    <a:lumMod val="75000"/>
                  </a:schemeClr>
                </a:solidFill>
                <a:latin typeface="Times New Roman" panose="02020603050405020304" pitchFamily="18" charset="0"/>
                <a:cs typeface="Times New Roman" panose="02020603050405020304" pitchFamily="18" charset="0"/>
              </a:rPr>
              <a:t>, Small </a:t>
            </a:r>
            <a:r>
              <a:rPr lang="en-US" sz="2000" dirty="0">
                <a:latin typeface="Times New Roman" panose="02020603050405020304" pitchFamily="18" charset="0"/>
                <a:cs typeface="Times New Roman" panose="02020603050405020304" pitchFamily="18" charset="0"/>
              </a:rPr>
              <a:t>and </a:t>
            </a:r>
            <a:r>
              <a:rPr lang="en-US" sz="2000" dirty="0">
                <a:solidFill>
                  <a:srgbClr val="FF7C80"/>
                </a:solidFill>
                <a:latin typeface="Times New Roman" panose="02020603050405020304" pitchFamily="18" charset="0"/>
                <a:cs typeface="Times New Roman" panose="02020603050405020304" pitchFamily="18" charset="0"/>
              </a:rPr>
              <a:t>Medium</a:t>
            </a:r>
            <a:r>
              <a:rPr lang="en-US" sz="2000" dirty="0">
                <a:latin typeface="Times New Roman" panose="02020603050405020304" pitchFamily="18" charset="0"/>
                <a:cs typeface="Times New Roman" panose="02020603050405020304" pitchFamily="18" charset="0"/>
              </a:rPr>
              <a:t> Manufacturing Enterprises in areas</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other  than </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Group "A”</a:t>
            </a:r>
            <a:r>
              <a:rPr lang="en-US" sz="2000" dirty="0">
                <a:latin typeface="Times New Roman" panose="02020603050405020304" pitchFamily="18" charset="0"/>
                <a:cs typeface="Times New Roman" panose="02020603050405020304" pitchFamily="18" charset="0"/>
              </a:rPr>
              <a:t> will be eligible for interest subsidy. (B/C/D/D+)</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Interest Subsidy will be payable </a:t>
            </a:r>
            <a:r>
              <a:rPr lang="en-US" sz="2000" dirty="0">
                <a:solidFill>
                  <a:srgbClr val="0070C0"/>
                </a:solidFill>
                <a:latin typeface="Times New Roman" panose="02020603050405020304" pitchFamily="18" charset="0"/>
                <a:cs typeface="Times New Roman" panose="02020603050405020304" pitchFamily="18" charset="0"/>
              </a:rPr>
              <a:t>only on the interest actually paid to the Banks and Public Financial Institutions on the amount of </a:t>
            </a:r>
            <a:r>
              <a:rPr lang="en-US" sz="2000" dirty="0">
                <a:solidFill>
                  <a:srgbClr val="FF7C80"/>
                </a:solidFill>
                <a:latin typeface="Times New Roman" panose="02020603050405020304" pitchFamily="18" charset="0"/>
                <a:cs typeface="Times New Roman" panose="02020603050405020304" pitchFamily="18" charset="0"/>
              </a:rPr>
              <a:t>term loans </a:t>
            </a:r>
            <a:r>
              <a:rPr lang="en-US" sz="2000" dirty="0">
                <a:latin typeface="Times New Roman" panose="02020603050405020304" pitchFamily="18" charset="0"/>
                <a:cs typeface="Times New Roman" panose="02020603050405020304" pitchFamily="18" charset="0"/>
              </a:rPr>
              <a:t>taken for acquisition of Fixed Assets.</a:t>
            </a:r>
          </a:p>
          <a:p>
            <a:pPr marL="342900" indent="-34290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amount of interest subsidy will </a:t>
            </a:r>
            <a:r>
              <a:rPr lang="en-US" sz="2000" dirty="0">
                <a:solidFill>
                  <a:schemeClr val="accent1"/>
                </a:solidFill>
                <a:latin typeface="Times New Roman" panose="02020603050405020304" pitchFamily="18" charset="0"/>
                <a:cs typeface="Times New Roman" panose="02020603050405020304" pitchFamily="18" charset="0"/>
              </a:rPr>
              <a:t>be calculated @ effective rate of interest, after deducting the </a:t>
            </a:r>
            <a:r>
              <a:rPr lang="en-US" sz="2000" dirty="0">
                <a:solidFill>
                  <a:srgbClr val="FF0000"/>
                </a:solidFill>
                <a:latin typeface="Times New Roman" panose="02020603050405020304" pitchFamily="18" charset="0"/>
                <a:cs typeface="Times New Roman" panose="02020603050405020304" pitchFamily="18" charset="0"/>
              </a:rPr>
              <a:t>interest subsidy receivable</a:t>
            </a:r>
            <a:r>
              <a:rPr lang="en-US" sz="2000" dirty="0">
                <a:solidFill>
                  <a:schemeClr val="accent1"/>
                </a:solidFill>
                <a:latin typeface="Times New Roman" panose="02020603050405020304" pitchFamily="18" charset="0"/>
                <a:cs typeface="Times New Roman" panose="02020603050405020304" pitchFamily="18" charset="0"/>
              </a:rPr>
              <a:t> from any institution or under any</a:t>
            </a:r>
            <a:r>
              <a:rPr lang="en-US" sz="2000" dirty="0">
                <a:solidFill>
                  <a:srgbClr val="FF0000"/>
                </a:solidFill>
                <a:latin typeface="Times New Roman" panose="02020603050405020304" pitchFamily="18" charset="0"/>
                <a:cs typeface="Times New Roman" panose="02020603050405020304" pitchFamily="18" charset="0"/>
              </a:rPr>
              <a:t> Govt. of India Scheme</a:t>
            </a:r>
            <a:r>
              <a:rPr lang="en-US" sz="2000" dirty="0">
                <a:solidFill>
                  <a:schemeClr val="accent1"/>
                </a:solidFill>
                <a:latin typeface="Times New Roman" panose="02020603050405020304" pitchFamily="18" charset="0"/>
                <a:cs typeface="Times New Roman" panose="02020603050405020304" pitchFamily="18" charset="0"/>
              </a:rPr>
              <a:t> and the penal/compound interest </a:t>
            </a:r>
            <a:r>
              <a:rPr lang="en-US" sz="2000" dirty="0">
                <a:solidFill>
                  <a:srgbClr val="FF0000"/>
                </a:solidFill>
                <a:latin typeface="Times New Roman" panose="02020603050405020304" pitchFamily="18" charset="0"/>
                <a:cs typeface="Times New Roman" panose="02020603050405020304" pitchFamily="18" charset="0"/>
              </a:rPr>
              <a:t>or 5 % per annum, whichever is less.</a:t>
            </a:r>
          </a:p>
          <a:p>
            <a:pPr marL="342900" indent="-342900" algn="just">
              <a:buFont typeface="Wingdings" panose="05000000000000000000" pitchFamily="2" charset="2"/>
              <a:buChar char="§"/>
              <a:defRPr/>
            </a:pPr>
            <a:endParaRPr lang="en-US" sz="2000"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quantum of interest subsidy payable </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every  year </a:t>
            </a:r>
            <a:r>
              <a:rPr lang="en-US" sz="2000" dirty="0">
                <a:latin typeface="Times New Roman" panose="02020603050405020304" pitchFamily="18" charset="0"/>
                <a:cs typeface="Times New Roman" panose="02020603050405020304" pitchFamily="18" charset="0"/>
              </a:rPr>
              <a:t>will </a:t>
            </a:r>
            <a:r>
              <a:rPr lang="en-US" sz="2000" dirty="0">
                <a:solidFill>
                  <a:schemeClr val="accent4">
                    <a:lumMod val="75000"/>
                  </a:schemeClr>
                </a:solidFill>
                <a:latin typeface="Times New Roman" panose="02020603050405020304" pitchFamily="18" charset="0"/>
                <a:cs typeface="Times New Roman" panose="02020603050405020304" pitchFamily="18" charset="0"/>
              </a:rPr>
              <a:t>not exceed the bills paid for  electricity consumed during the relevant  year.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7061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KBPO\Desktop\G SIR G\PPT\PSI 2013 Anu\550x285xrrps-550x285.jpg.pagespeed.ic.Go6bju3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C:\Users\KBPO\Desktop\G SIR G\PPT\PSI 2013 Anu\rajasthan summ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76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863808"/>
      </p:ext>
    </p:extLst>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EXEMPTION FROM ELECTRICITY DUTY</a:t>
            </a:r>
            <a:endParaRPr lang="en-US" sz="2800" b="1" dirty="0"/>
          </a:p>
        </p:txBody>
      </p:sp>
      <p:sp>
        <p:nvSpPr>
          <p:cNvPr id="6" name="TextBox 5"/>
          <p:cNvSpPr txBox="1"/>
          <p:nvPr/>
        </p:nvSpPr>
        <p:spPr>
          <a:xfrm>
            <a:off x="152400" y="1114425"/>
            <a:ext cx="11811000" cy="3477875"/>
          </a:xfrm>
          <a:prstGeom prst="rect">
            <a:avLst/>
          </a:prstGeom>
          <a:noFill/>
        </p:spPr>
        <p:txBody>
          <a:bodyPr>
            <a:spAutoFit/>
          </a:bodyPr>
          <a:lstStyle/>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All Eligible </a:t>
            </a:r>
            <a:r>
              <a:rPr lang="en-US" sz="2000" dirty="0">
                <a:solidFill>
                  <a:srgbClr val="FF0000"/>
                </a:solidFill>
                <a:latin typeface="Times New Roman" panose="02020603050405020304" pitchFamily="18" charset="0"/>
                <a:cs typeface="Times New Roman" panose="02020603050405020304" pitchFamily="18" charset="0"/>
              </a:rPr>
              <a:t>New Units</a:t>
            </a:r>
            <a:r>
              <a:rPr lang="en-US" sz="2000" dirty="0">
                <a:latin typeface="Times New Roman" panose="02020603050405020304" pitchFamily="18" charset="0"/>
                <a:cs typeface="Times New Roman" panose="02020603050405020304" pitchFamily="18" charset="0"/>
              </a:rPr>
              <a:t> in Group C, D, and D+ areas and No-Industry District(s) and Naxalism affected Area will be </a:t>
            </a:r>
            <a:r>
              <a:rPr lang="en-US" sz="2000" dirty="0">
                <a:solidFill>
                  <a:schemeClr val="accent1"/>
                </a:solidFill>
                <a:latin typeface="Times New Roman" panose="02020603050405020304" pitchFamily="18" charset="0"/>
                <a:cs typeface="Times New Roman" panose="02020603050405020304" pitchFamily="18" charset="0"/>
              </a:rPr>
              <a:t>exempted from payment of Electricity Duty during eligibility period not exceeding 15 years</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lphaUcPeriod"/>
              <a:defRPr/>
            </a:pP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In Group A and B areas:-</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100% Export Oriented Units (EOUs),</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Information Technology Manufacturing Units and</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Bio-Technology Manufacturing units will also </a:t>
            </a:r>
            <a:r>
              <a:rPr lang="en-US" sz="2000" dirty="0">
                <a:solidFill>
                  <a:schemeClr val="accent1"/>
                </a:solidFill>
                <a:latin typeface="Times New Roman" panose="02020603050405020304" pitchFamily="18" charset="0"/>
                <a:cs typeface="Times New Roman" panose="02020603050405020304" pitchFamily="18" charset="0"/>
              </a:rPr>
              <a:t>be exempted from payment of Electricity Duty for a period of 7 Years.</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Necessary Notification under the provisions of the Electricity Duty Act 1958 will be issued separately by the Energy Department.</a:t>
            </a:r>
          </a:p>
        </p:txBody>
      </p:sp>
    </p:spTree>
    <p:extLst>
      <p:ext uri="{BB962C8B-B14F-4D97-AF65-F5344CB8AC3E}">
        <p14:creationId xmlns:p14="http://schemas.microsoft.com/office/powerpoint/2010/main" val="13587344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anim calcmode="lin" valueType="num">
                                      <p:cBhvr>
                                        <p:cTn id="2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anim calcmode="lin" valueType="num">
                                      <p:cBhvr>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anim calcmode="lin" valueType="num">
                                      <p:cBhvr>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553200"/>
            <a:ext cx="12192000" cy="3048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WAIVER OF STAMP  DUTY</a:t>
            </a:r>
            <a:endParaRPr lang="en-US" sz="2800" b="1" dirty="0"/>
          </a:p>
        </p:txBody>
      </p:sp>
      <p:sp>
        <p:nvSpPr>
          <p:cNvPr id="6" name="TextBox 5"/>
          <p:cNvSpPr txBox="1"/>
          <p:nvPr/>
        </p:nvSpPr>
        <p:spPr>
          <a:xfrm>
            <a:off x="152400" y="1052736"/>
            <a:ext cx="11920264" cy="5016500"/>
          </a:xfrm>
          <a:prstGeom prst="rect">
            <a:avLst/>
          </a:prstGeom>
          <a:noFill/>
        </p:spPr>
        <p:txBody>
          <a:bodyPr wrap="square">
            <a:spAutoFit/>
          </a:bodyPr>
          <a:lstStyle/>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New Units as well as Units undertaking Expansion/ Diversification (including Mega and Ultra Mega Projects) will be exempted from payment of Stamp duty during the Investment period in Group “C, D, D+ Talukas, No Industry Districts and Naxalism affected areas. </a:t>
            </a:r>
          </a:p>
          <a:p>
            <a:pPr marL="457200" indent="-457200" algn="just">
              <a:buFont typeface="+mj-lt"/>
              <a:buAutoNum type="alphaUcPeriod"/>
              <a:defRPr/>
            </a:pP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a:latin typeface="Times New Roman" panose="02020603050405020304" pitchFamily="18" charset="0"/>
                <a:cs typeface="Times New Roman" panose="02020603050405020304" pitchFamily="18" charset="0"/>
              </a:rPr>
              <a:t>In Group A and B areas, stamp duty exemption would be available as given below:</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BT Manufacturing and IT Manufacturing Units in Public Parks : 100%</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BT Manufacturing and IT Manufacturing Units in Private Parks : 75%</a:t>
            </a: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Mega Projects - 50% for first conveyance deed only</a:t>
            </a:r>
          </a:p>
          <a:p>
            <a:pPr algn="just">
              <a:defRPr/>
            </a:pPr>
            <a:endParaRPr lang="en-US" sz="2000" dirty="0">
              <a:solidFill>
                <a:schemeClr val="accent1"/>
              </a:solidFill>
              <a:latin typeface="Times New Roman" panose="02020603050405020304" pitchFamily="18" charset="0"/>
              <a:cs typeface="Times New Roman" panose="02020603050405020304" pitchFamily="18" charset="0"/>
            </a:endParaRPr>
          </a:p>
          <a:p>
            <a:pPr algn="just">
              <a:defRPr/>
            </a:pPr>
            <a:endParaRPr lang="en-US" sz="2000" dirty="0">
              <a:solidFill>
                <a:schemeClr val="accent1"/>
              </a:solidFill>
              <a:latin typeface="Times New Roman" panose="02020603050405020304" pitchFamily="18" charset="0"/>
              <a:cs typeface="Times New Roman" panose="02020603050405020304" pitchFamily="18" charset="0"/>
            </a:endParaRPr>
          </a:p>
          <a:p>
            <a:pPr algn="just">
              <a:defRPr/>
            </a:pPr>
            <a:r>
              <a:rPr lang="en-US" sz="2000" b="1" i="1" dirty="0">
                <a:latin typeface="Times New Roman" panose="02020603050405020304" pitchFamily="18" charset="0"/>
                <a:cs typeface="Times New Roman" panose="02020603050405020304" pitchFamily="18" charset="0"/>
              </a:rPr>
              <a:t>Explanation: Eligible New/Expansion Units of PSI-2007 will also be eligible for Stamp Duty Exemption during their investment period.</a:t>
            </a:r>
          </a:p>
          <a:p>
            <a:pPr algn="just">
              <a:defRPr/>
            </a:pPr>
            <a:endParaRPr lang="en-US" sz="2000" b="1" i="1" dirty="0">
              <a:solidFill>
                <a:schemeClr val="accent1"/>
              </a:solidFill>
              <a:latin typeface="Times New Roman" panose="02020603050405020304" pitchFamily="18" charset="0"/>
              <a:cs typeface="Times New Roman" panose="02020603050405020304" pitchFamily="18" charset="0"/>
            </a:endParaRPr>
          </a:p>
          <a:p>
            <a:pPr algn="just">
              <a:defRPr/>
            </a:pPr>
            <a:r>
              <a:rPr lang="en-US" sz="2000" dirty="0">
                <a:latin typeface="Times New Roman" panose="02020603050405020304" pitchFamily="18" charset="0"/>
                <a:cs typeface="Times New Roman" panose="02020603050405020304" pitchFamily="18" charset="0"/>
              </a:rPr>
              <a:t>Necessary </a:t>
            </a:r>
            <a:r>
              <a:rPr lang="en-US" sz="2000" dirty="0">
                <a:solidFill>
                  <a:schemeClr val="accent1"/>
                </a:solidFill>
                <a:latin typeface="Times New Roman" panose="02020603050405020304" pitchFamily="18" charset="0"/>
                <a:cs typeface="Times New Roman" panose="02020603050405020304" pitchFamily="18" charset="0"/>
              </a:rPr>
              <a:t>Notification under the provisions of the Bombay Stamp Act 1958 will be issued separately by the Revenue &amp; Forest Department.</a:t>
            </a:r>
          </a:p>
        </p:txBody>
      </p:sp>
    </p:spTree>
    <p:extLst>
      <p:ext uri="{BB962C8B-B14F-4D97-AF65-F5344CB8AC3E}">
        <p14:creationId xmlns:p14="http://schemas.microsoft.com/office/powerpoint/2010/main" val="17833244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anim calcmode="lin" valueType="num">
                                      <p:cBhvr>
                                        <p:cTn id="2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anim calcmode="lin" valueType="num">
                                      <p:cBhvr>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anim calcmode="lin" valueType="num">
                                      <p:cBhvr>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2" dur="5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anim calcmode="lin" valueType="num">
                                      <p:cBhvr>
                                        <p:cTn id="4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9" dur="5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POWER TARIFF SUBSIDY</a:t>
            </a:r>
            <a:endParaRPr lang="en-US" sz="2800" b="1" dirty="0"/>
          </a:p>
        </p:txBody>
      </p:sp>
      <p:pic>
        <p:nvPicPr>
          <p:cNvPr id="7" name="Picture 6" descr="Maharashtra_Divisions_Eng.svg[1].png"/>
          <p:cNvPicPr>
            <a:picLocks noChangeAspect="1"/>
          </p:cNvPicPr>
          <p:nvPr/>
        </p:nvPicPr>
        <p:blipFill>
          <a:blip r:embed="rId2"/>
          <a:stretch>
            <a:fillRect/>
          </a:stretch>
        </p:blipFill>
        <p:spPr>
          <a:xfrm>
            <a:off x="22225" y="639763"/>
            <a:ext cx="12155488" cy="5715000"/>
          </a:xfrm>
          <a:prstGeom prst="rect">
            <a:avLst/>
          </a:prstGeom>
          <a:solidFill>
            <a:schemeClr val="accent3">
              <a:lumMod val="60000"/>
              <a:lumOff val="40000"/>
            </a:schemeClr>
          </a:solidFill>
        </p:spPr>
      </p:pic>
    </p:spTree>
    <p:extLst>
      <p:ext uri="{BB962C8B-B14F-4D97-AF65-F5344CB8AC3E}">
        <p14:creationId xmlns:p14="http://schemas.microsoft.com/office/powerpoint/2010/main" val="750088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POWER TARIFF SUBSIDY</a:t>
            </a:r>
            <a:endParaRPr lang="en-US" sz="2800" b="1" dirty="0"/>
          </a:p>
        </p:txBody>
      </p:sp>
      <p:sp>
        <p:nvSpPr>
          <p:cNvPr id="6" name="TextBox 5"/>
          <p:cNvSpPr txBox="1"/>
          <p:nvPr/>
        </p:nvSpPr>
        <p:spPr>
          <a:xfrm>
            <a:off x="152400" y="1114425"/>
            <a:ext cx="11811000" cy="470852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Eligible </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New </a:t>
            </a:r>
            <a:r>
              <a:rPr lang="en-US" sz="2000" dirty="0">
                <a:solidFill>
                  <a:srgbClr val="FF0000"/>
                </a:solidFill>
                <a:latin typeface="Times New Roman" panose="02020603050405020304" pitchFamily="18" charset="0"/>
                <a:cs typeface="Times New Roman" panose="02020603050405020304" pitchFamily="18" charset="0"/>
              </a:rPr>
              <a:t>Micro</a:t>
            </a:r>
            <a:r>
              <a:rPr lang="en-US" sz="2000" dirty="0">
                <a:latin typeface="Times New Roman" panose="02020603050405020304" pitchFamily="18" charset="0"/>
                <a:cs typeface="Times New Roman" panose="02020603050405020304" pitchFamily="18" charset="0"/>
              </a:rPr>
              <a:t>, </a:t>
            </a:r>
            <a:r>
              <a:rPr lang="en-US" sz="2000" dirty="0">
                <a:solidFill>
                  <a:srgbClr val="92D050"/>
                </a:solidFill>
                <a:latin typeface="Times New Roman" panose="02020603050405020304" pitchFamily="18" charset="0"/>
                <a:cs typeface="Times New Roman" panose="02020603050405020304" pitchFamily="18" charset="0"/>
              </a:rPr>
              <a:t>Small</a:t>
            </a:r>
            <a:r>
              <a:rPr lang="en-US" sz="2000" dirty="0">
                <a:latin typeface="Times New Roman" panose="02020603050405020304" pitchFamily="18" charset="0"/>
                <a:cs typeface="Times New Roman" panose="02020603050405020304" pitchFamily="18" charset="0"/>
              </a:rPr>
              <a:t> and</a:t>
            </a: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 Medium </a:t>
            </a:r>
            <a:r>
              <a:rPr lang="en-US" sz="2000" dirty="0">
                <a:latin typeface="Times New Roman" panose="02020603050405020304" pitchFamily="18" charset="0"/>
                <a:cs typeface="Times New Roman" panose="02020603050405020304" pitchFamily="18" charset="0"/>
              </a:rPr>
              <a:t>Enterprises (MSME) will be eligible for power  tariff  subsidy.</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subsidy will be to the tune of </a:t>
            </a:r>
            <a:r>
              <a:rPr lang="en-US" sz="2000" dirty="0">
                <a:solidFill>
                  <a:srgbClr val="FF0000"/>
                </a:solidFill>
                <a:latin typeface="Times New Roman" panose="02020603050405020304" pitchFamily="18" charset="0"/>
                <a:cs typeface="Times New Roman" panose="02020603050405020304" pitchFamily="18" charset="0"/>
              </a:rPr>
              <a:t>Rs 1/- per unit for the Units </a:t>
            </a:r>
            <a:r>
              <a:rPr lang="en-US" sz="2000" dirty="0">
                <a:latin typeface="Times New Roman" panose="02020603050405020304" pitchFamily="18" charset="0"/>
                <a:cs typeface="Times New Roman" panose="02020603050405020304" pitchFamily="18" charset="0"/>
              </a:rPr>
              <a:t>located in</a:t>
            </a:r>
          </a:p>
          <a:p>
            <a:pPr algn="just">
              <a:defRPr/>
            </a:pPr>
            <a:endParaRPr lang="en-US" sz="2000" dirty="0">
              <a:solidFill>
                <a:schemeClr val="accent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accent1"/>
                </a:solidFill>
                <a:latin typeface="Times New Roman" panose="02020603050405020304" pitchFamily="18" charset="0"/>
                <a:cs typeface="Times New Roman" panose="02020603050405020304" pitchFamily="18" charset="0"/>
              </a:rPr>
              <a:t>Vidarbha,</a:t>
            </a:r>
          </a:p>
          <a:p>
            <a:pPr marL="342900" indent="-342900" algn="just">
              <a:buFont typeface="Wingdings" panose="05000000000000000000" pitchFamily="2" charset="2"/>
              <a:buChar char="§"/>
              <a:defRPr/>
            </a:pPr>
            <a:r>
              <a:rPr lang="en-US" sz="2000" dirty="0">
                <a:solidFill>
                  <a:schemeClr val="accent1"/>
                </a:solidFill>
                <a:latin typeface="Times New Roman" panose="02020603050405020304" pitchFamily="18" charset="0"/>
                <a:cs typeface="Times New Roman" panose="02020603050405020304" pitchFamily="18" charset="0"/>
              </a:rPr>
              <a:t>Marathwada,</a:t>
            </a:r>
          </a:p>
          <a:p>
            <a:pPr marL="342900" indent="-342900" algn="just">
              <a:buFont typeface="Wingdings" panose="05000000000000000000" pitchFamily="2" charset="2"/>
              <a:buChar char="§"/>
              <a:defRPr/>
            </a:pPr>
            <a:r>
              <a:rPr lang="en-US" sz="2000" dirty="0">
                <a:solidFill>
                  <a:schemeClr val="accent1"/>
                </a:solidFill>
                <a:latin typeface="Times New Roman" panose="02020603050405020304" pitchFamily="18" charset="0"/>
                <a:cs typeface="Times New Roman" panose="02020603050405020304" pitchFamily="18" charset="0"/>
              </a:rPr>
              <a:t>North Maharashtra and the Districts of</a:t>
            </a:r>
          </a:p>
          <a:p>
            <a:pPr marL="342900" indent="-342900" algn="just">
              <a:buFont typeface="Wingdings" panose="05000000000000000000" pitchFamily="2" charset="2"/>
              <a:buChar char="§"/>
              <a:defRPr/>
            </a:pPr>
            <a:r>
              <a:rPr lang="en-US" sz="2000" dirty="0">
                <a:solidFill>
                  <a:schemeClr val="accent4">
                    <a:lumMod val="75000"/>
                  </a:schemeClr>
                </a:solidFill>
                <a:latin typeface="Times New Roman" panose="02020603050405020304" pitchFamily="18" charset="0"/>
                <a:cs typeface="Times New Roman" panose="02020603050405020304" pitchFamily="18" charset="0"/>
              </a:rPr>
              <a:t>Raigad, Ratnagiri ,Sindhudurg in Kokan Region</a:t>
            </a:r>
            <a:endParaRPr lang="en-US" sz="2000" dirty="0">
              <a:solidFill>
                <a:schemeClr val="accent1"/>
              </a:solidFill>
              <a:latin typeface="Times New Roman" panose="02020603050405020304" pitchFamily="18" charset="0"/>
              <a:cs typeface="Times New Roman" panose="02020603050405020304" pitchFamily="18" charset="0"/>
            </a:endParaRPr>
          </a:p>
          <a:p>
            <a:pPr algn="ctr">
              <a:defRPr/>
            </a:pPr>
            <a:endParaRPr lang="en-US" sz="2000" dirty="0">
              <a:solidFill>
                <a:schemeClr val="accent1"/>
              </a:solidFill>
              <a:latin typeface="Times New Roman" panose="02020603050405020304" pitchFamily="18" charset="0"/>
              <a:cs typeface="Times New Roman" panose="02020603050405020304" pitchFamily="18" charset="0"/>
            </a:endParaRPr>
          </a:p>
          <a:p>
            <a:pPr algn="ctr">
              <a:defRPr/>
            </a:pPr>
            <a:r>
              <a:rPr lang="en-US" sz="2000" dirty="0">
                <a:solidFill>
                  <a:schemeClr val="accent1"/>
                </a:solidFill>
                <a:latin typeface="Times New Roman" panose="02020603050405020304" pitchFamily="18" charset="0"/>
                <a:cs typeface="Times New Roman" panose="02020603050405020304" pitchFamily="18" charset="0"/>
              </a:rPr>
              <a:t>And</a:t>
            </a:r>
          </a:p>
          <a:p>
            <a:pPr algn="just">
              <a:defRPr/>
            </a:pPr>
            <a:endParaRPr lang="en-US" sz="2000" dirty="0">
              <a:solidFill>
                <a:schemeClr val="accent1">
                  <a:lumMod val="75000"/>
                </a:schemeClr>
              </a:solidFill>
              <a:latin typeface="Times New Roman" panose="02020603050405020304" pitchFamily="18" charset="0"/>
              <a:cs typeface="Times New Roman" panose="02020603050405020304" pitchFamily="18" charset="0"/>
            </a:endParaRPr>
          </a:p>
          <a:p>
            <a:pPr algn="just">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Rs 0.50 per unit for the Units in other areas of the State for a</a:t>
            </a:r>
            <a:r>
              <a:rPr lang="en-US" sz="2000" dirty="0">
                <a:solidFill>
                  <a:schemeClr val="accent5">
                    <a:lumMod val="75000"/>
                  </a:schemeClr>
                </a:solidFill>
                <a:latin typeface="Times New Roman" panose="02020603050405020304" pitchFamily="18" charset="0"/>
                <a:cs typeface="Times New Roman" panose="02020603050405020304" pitchFamily="18" charset="0"/>
              </a:rPr>
              <a:t> period of 3 years</a:t>
            </a:r>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a:solidFill>
                  <a:schemeClr val="bg2">
                    <a:lumMod val="50000"/>
                  </a:schemeClr>
                </a:solidFill>
                <a:latin typeface="Times New Roman" panose="02020603050405020304" pitchFamily="18" charset="0"/>
                <a:cs typeface="Times New Roman" panose="02020603050405020304" pitchFamily="18" charset="0"/>
              </a:rPr>
              <a:t>from the date of commencement of commercial production,</a:t>
            </a:r>
            <a:r>
              <a:rPr lang="en-US" sz="2000" dirty="0">
                <a:latin typeface="Times New Roman" panose="02020603050405020304" pitchFamily="18" charset="0"/>
                <a:cs typeface="Times New Roman" panose="02020603050405020304" pitchFamily="18" charset="0"/>
              </a:rPr>
              <a:t> for the energy </a:t>
            </a: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consumed and paid.</a:t>
            </a:r>
          </a:p>
          <a:p>
            <a:pPr>
              <a:defRPr/>
            </a:pPr>
            <a:endParaRPr lang="en-US" sz="2000" dirty="0">
              <a:solidFill>
                <a:schemeClr val="accent3">
                  <a:lumMod val="60000"/>
                  <a:lumOff val="4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Units in </a:t>
            </a:r>
            <a:r>
              <a:rPr lang="en-US" sz="2000" dirty="0">
                <a:solidFill>
                  <a:srgbClr val="00B050"/>
                </a:solidFill>
                <a:latin typeface="Times New Roman" panose="02020603050405020304" pitchFamily="18" charset="0"/>
                <a:cs typeface="Times New Roman" panose="02020603050405020304" pitchFamily="18" charset="0"/>
              </a:rPr>
              <a:t>Group “A”</a:t>
            </a:r>
            <a:r>
              <a:rPr lang="en-US" sz="2000" dirty="0">
                <a:latin typeface="Times New Roman" panose="02020603050405020304" pitchFamily="18" charset="0"/>
                <a:cs typeface="Times New Roman" panose="02020603050405020304" pitchFamily="18" charset="0"/>
              </a:rPr>
              <a:t> areas will however </a:t>
            </a:r>
            <a:r>
              <a:rPr lang="en-US" sz="2000" dirty="0">
                <a:solidFill>
                  <a:srgbClr val="00B050"/>
                </a:solidFill>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be eligible for this incentive.</a:t>
            </a:r>
            <a:endParaRPr lang="en-US"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1512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1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down)">
                                      <p:cBhvr>
                                        <p:cTn id="43" dur="580">
                                          <p:stCondLst>
                                            <p:cond delay="0"/>
                                          </p:stCondLst>
                                        </p:cTn>
                                        <p:tgtEl>
                                          <p:spTgt spid="6">
                                            <p:txEl>
                                              <p:pRg st="9" end="9"/>
                                            </p:txEl>
                                          </p:spTgt>
                                        </p:tgtEl>
                                      </p:cBhvr>
                                    </p:animEffect>
                                    <p:anim calcmode="lin" valueType="num">
                                      <p:cBhvr>
                                        <p:cTn id="44"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9" end="9"/>
                                            </p:txEl>
                                          </p:spTgt>
                                        </p:tgtEl>
                                      </p:cBhvr>
                                      <p:to x="100000" y="60000"/>
                                    </p:animScale>
                                    <p:animScale>
                                      <p:cBhvr>
                                        <p:cTn id="50" dur="166" decel="50000">
                                          <p:stCondLst>
                                            <p:cond delay="676"/>
                                          </p:stCondLst>
                                        </p:cTn>
                                        <p:tgtEl>
                                          <p:spTgt spid="6">
                                            <p:txEl>
                                              <p:pRg st="9" end="9"/>
                                            </p:txEl>
                                          </p:spTgt>
                                        </p:tgtEl>
                                      </p:cBhvr>
                                      <p:to x="100000" y="100000"/>
                                    </p:animScale>
                                    <p:animScale>
                                      <p:cBhvr>
                                        <p:cTn id="51" dur="26">
                                          <p:stCondLst>
                                            <p:cond delay="1312"/>
                                          </p:stCondLst>
                                        </p:cTn>
                                        <p:tgtEl>
                                          <p:spTgt spid="6">
                                            <p:txEl>
                                              <p:pRg st="9" end="9"/>
                                            </p:txEl>
                                          </p:spTgt>
                                        </p:tgtEl>
                                      </p:cBhvr>
                                      <p:to x="100000" y="80000"/>
                                    </p:animScale>
                                    <p:animScale>
                                      <p:cBhvr>
                                        <p:cTn id="52" dur="166" decel="50000">
                                          <p:stCondLst>
                                            <p:cond delay="1338"/>
                                          </p:stCondLst>
                                        </p:cTn>
                                        <p:tgtEl>
                                          <p:spTgt spid="6">
                                            <p:txEl>
                                              <p:pRg st="9" end="9"/>
                                            </p:txEl>
                                          </p:spTgt>
                                        </p:tgtEl>
                                      </p:cBhvr>
                                      <p:to x="100000" y="100000"/>
                                    </p:animScale>
                                    <p:animScale>
                                      <p:cBhvr>
                                        <p:cTn id="53" dur="26">
                                          <p:stCondLst>
                                            <p:cond delay="1642"/>
                                          </p:stCondLst>
                                        </p:cTn>
                                        <p:tgtEl>
                                          <p:spTgt spid="6">
                                            <p:txEl>
                                              <p:pRg st="9" end="9"/>
                                            </p:txEl>
                                          </p:spTgt>
                                        </p:tgtEl>
                                      </p:cBhvr>
                                      <p:to x="100000" y="90000"/>
                                    </p:animScale>
                                    <p:animScale>
                                      <p:cBhvr>
                                        <p:cTn id="54" dur="166" decel="50000">
                                          <p:stCondLst>
                                            <p:cond delay="1668"/>
                                          </p:stCondLst>
                                        </p:cTn>
                                        <p:tgtEl>
                                          <p:spTgt spid="6">
                                            <p:txEl>
                                              <p:pRg st="9" end="9"/>
                                            </p:txEl>
                                          </p:spTgt>
                                        </p:tgtEl>
                                      </p:cBhvr>
                                      <p:to x="100000" y="100000"/>
                                    </p:animScale>
                                    <p:animScale>
                                      <p:cBhvr>
                                        <p:cTn id="55" dur="26">
                                          <p:stCondLst>
                                            <p:cond delay="1808"/>
                                          </p:stCondLst>
                                        </p:cTn>
                                        <p:tgtEl>
                                          <p:spTgt spid="6">
                                            <p:txEl>
                                              <p:pRg st="9" end="9"/>
                                            </p:txEl>
                                          </p:spTgt>
                                        </p:tgtEl>
                                      </p:cBhvr>
                                      <p:to x="100000" y="95000"/>
                                    </p:animScale>
                                    <p:animScale>
                                      <p:cBhvr>
                                        <p:cTn id="56" dur="166" decel="50000">
                                          <p:stCondLst>
                                            <p:cond delay="1834"/>
                                          </p:stCondLst>
                                        </p:cTn>
                                        <p:tgtEl>
                                          <p:spTgt spid="6">
                                            <p:txEl>
                                              <p:pRg st="9" end="9"/>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10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 calcmode="lin" valueType="num">
                                      <p:cBhvr additive="base">
                                        <p:cTn id="67" dur="1000" fill="hold"/>
                                        <p:tgtEl>
                                          <p:spTgt spid="6">
                                            <p:txEl>
                                              <p:pRg st="13" end="13"/>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6">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INCENTIVES FOR STRENGTHENING MSMEs AND LSIs</a:t>
            </a:r>
            <a:endParaRPr lang="en-US" sz="2800" b="1" dirty="0"/>
          </a:p>
        </p:txBody>
      </p:sp>
      <p:sp>
        <p:nvSpPr>
          <p:cNvPr id="6" name="TextBox 5"/>
          <p:cNvSpPr txBox="1"/>
          <p:nvPr/>
        </p:nvSpPr>
        <p:spPr>
          <a:xfrm>
            <a:off x="37906" y="1296843"/>
            <a:ext cx="11963400" cy="2246769"/>
          </a:xfrm>
          <a:prstGeom prst="rect">
            <a:avLst/>
          </a:prstGeom>
          <a:noFill/>
        </p:spPr>
        <p:txBody>
          <a:bodyPr>
            <a:spAutoFit/>
          </a:bodyPr>
          <a:lstStyle/>
          <a:p>
            <a:pPr algn="just">
              <a:defRPr/>
            </a:pPr>
            <a:r>
              <a:rPr lang="en-US" sz="2000" dirty="0">
                <a:latin typeface="Times New Roman" panose="02020603050405020304" pitchFamily="18" charset="0"/>
                <a:cs typeface="Times New Roman" panose="02020603050405020304" pitchFamily="18" charset="0"/>
              </a:rPr>
              <a:t>The followings incentives shall be admissible to the MSMEs and LSIs so as to promote </a:t>
            </a:r>
            <a:r>
              <a:rPr lang="en-US" sz="2000" dirty="0" smtClean="0">
                <a:latin typeface="Times New Roman" panose="02020603050405020304" pitchFamily="18" charset="0"/>
                <a:cs typeface="Times New Roman" panose="02020603050405020304" pitchFamily="18" charset="0"/>
              </a:rPr>
              <a:t>:- </a:t>
            </a:r>
          </a:p>
          <a:p>
            <a:pPr algn="just">
              <a:defRPr/>
            </a:pPr>
            <a:endParaRPr lang="en-US" sz="2000" dirty="0">
              <a:solidFill>
                <a:srgbClr val="00B050"/>
              </a:solidFill>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smtClean="0">
                <a:solidFill>
                  <a:srgbClr val="00B050"/>
                </a:solidFill>
                <a:latin typeface="Times New Roman" panose="02020603050405020304" pitchFamily="18" charset="0"/>
                <a:cs typeface="Times New Roman" panose="02020603050405020304" pitchFamily="18" charset="0"/>
              </a:rPr>
              <a:t>Quality Competitiveness</a:t>
            </a:r>
            <a:r>
              <a:rPr lang="en-US" sz="2000" dirty="0" smtClean="0">
                <a:latin typeface="Times New Roman" panose="02020603050405020304" pitchFamily="18" charset="0"/>
                <a:cs typeface="Times New Roman" panose="02020603050405020304" pitchFamily="18" charset="0"/>
              </a:rPr>
              <a:t> </a:t>
            </a:r>
          </a:p>
          <a:p>
            <a:pPr marL="457200" indent="-457200" algn="just">
              <a:buFont typeface="+mj-lt"/>
              <a:buAutoNum type="alphaUcPeriod"/>
              <a:defRPr/>
            </a:pP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Research </a:t>
            </a:r>
            <a:r>
              <a:rPr lang="en-US" sz="2000" dirty="0">
                <a:solidFill>
                  <a:schemeClr val="accent1">
                    <a:lumMod val="60000"/>
                    <a:lumOff val="40000"/>
                  </a:schemeClr>
                </a:solidFill>
                <a:latin typeface="Times New Roman" panose="02020603050405020304" pitchFamily="18" charset="0"/>
                <a:cs typeface="Times New Roman" panose="02020603050405020304" pitchFamily="18" charset="0"/>
              </a:rPr>
              <a:t>&amp; </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Development</a:t>
            </a:r>
            <a:r>
              <a:rPr lang="en-US" sz="2000" dirty="0" smtClean="0">
                <a:latin typeface="Times New Roman" panose="02020603050405020304" pitchFamily="18" charset="0"/>
                <a:cs typeface="Times New Roman" panose="02020603050405020304" pitchFamily="18" charset="0"/>
              </a:rPr>
              <a:t> </a:t>
            </a:r>
          </a:p>
          <a:p>
            <a:pPr marL="457200" indent="-457200" algn="just">
              <a:buFont typeface="+mj-lt"/>
              <a:buAutoNum type="alphaUcPeriod"/>
              <a:defRPr/>
            </a:pPr>
            <a:r>
              <a:rPr lang="en-US" sz="2000" dirty="0" smtClean="0">
                <a:solidFill>
                  <a:schemeClr val="accent4">
                    <a:lumMod val="75000"/>
                  </a:schemeClr>
                </a:solidFill>
                <a:latin typeface="Times New Roman" panose="02020603050405020304" pitchFamily="18" charset="0"/>
                <a:cs typeface="Times New Roman" panose="02020603050405020304" pitchFamily="18" charset="0"/>
              </a:rPr>
              <a:t>Technology Upgradation</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lphaUcPeriod"/>
              <a:defRPr/>
            </a:pPr>
            <a:r>
              <a:rPr lang="en-US" sz="2000" dirty="0" smtClean="0">
                <a:solidFill>
                  <a:schemeClr val="bg1">
                    <a:lumMod val="65000"/>
                  </a:schemeClr>
                </a:solidFill>
                <a:latin typeface="Times New Roman" panose="02020603050405020304" pitchFamily="18" charset="0"/>
                <a:cs typeface="Times New Roman" panose="02020603050405020304" pitchFamily="18" charset="0"/>
              </a:rPr>
              <a:t>Water </a:t>
            </a:r>
            <a:r>
              <a:rPr lang="en-US" sz="2000" dirty="0">
                <a:solidFill>
                  <a:schemeClr val="bg1">
                    <a:lumMod val="65000"/>
                  </a:schemeClr>
                </a:solidFill>
                <a:latin typeface="Times New Roman" panose="02020603050405020304" pitchFamily="18" charset="0"/>
                <a:cs typeface="Times New Roman" panose="02020603050405020304" pitchFamily="18" charset="0"/>
              </a:rPr>
              <a:t>&amp; Energy </a:t>
            </a:r>
            <a:r>
              <a:rPr lang="en-US" sz="2000" dirty="0" smtClean="0">
                <a:solidFill>
                  <a:schemeClr val="bg1">
                    <a:lumMod val="65000"/>
                  </a:schemeClr>
                </a:solidFill>
                <a:latin typeface="Times New Roman" panose="02020603050405020304" pitchFamily="18" charset="0"/>
                <a:cs typeface="Times New Roman" panose="02020603050405020304" pitchFamily="18" charset="0"/>
              </a:rPr>
              <a:t>Conservation</a:t>
            </a:r>
          </a:p>
          <a:p>
            <a:pPr marL="457200" indent="-457200" algn="just">
              <a:buFont typeface="+mj-lt"/>
              <a:buAutoNum type="alphaUcPeriod"/>
              <a:defRPr/>
            </a:pPr>
            <a:r>
              <a:rPr lang="en-US" sz="2000" dirty="0" smtClean="0">
                <a:solidFill>
                  <a:schemeClr val="tx2">
                    <a:lumMod val="60000"/>
                    <a:lumOff val="40000"/>
                  </a:schemeClr>
                </a:solidFill>
                <a:latin typeface="Times New Roman" panose="02020603050405020304" pitchFamily="18" charset="0"/>
                <a:cs typeface="Times New Roman" panose="02020603050405020304" pitchFamily="18" charset="0"/>
              </a:rPr>
              <a:t>Cleaner </a:t>
            </a:r>
            <a:r>
              <a:rPr lang="en-US" sz="2000" dirty="0">
                <a:solidFill>
                  <a:schemeClr val="tx2">
                    <a:lumMod val="60000"/>
                    <a:lumOff val="40000"/>
                  </a:schemeClr>
                </a:solidFill>
                <a:latin typeface="Times New Roman" panose="02020603050405020304" pitchFamily="18" charset="0"/>
                <a:cs typeface="Times New Roman" panose="02020603050405020304" pitchFamily="18" charset="0"/>
              </a:rPr>
              <a:t>Production</a:t>
            </a:r>
            <a:r>
              <a:rPr lang="en-US" sz="2000" dirty="0">
                <a:latin typeface="Times New Roman" panose="02020603050405020304" pitchFamily="18" charset="0"/>
                <a:cs typeface="Times New Roman" panose="02020603050405020304" pitchFamily="18" charset="0"/>
              </a:rPr>
              <a:t> </a:t>
            </a:r>
            <a:r>
              <a:rPr lang="en-US" sz="2000" dirty="0">
                <a:solidFill>
                  <a:schemeClr val="tx2">
                    <a:lumMod val="60000"/>
                    <a:lumOff val="40000"/>
                  </a:schemeClr>
                </a:solidFill>
                <a:latin typeface="Times New Roman" panose="02020603050405020304" pitchFamily="18" charset="0"/>
                <a:cs typeface="Times New Roman" panose="02020603050405020304" pitchFamily="18" charset="0"/>
              </a:rPr>
              <a:t>Measures </a:t>
            </a:r>
            <a:r>
              <a:rPr lang="en-US" sz="2000" dirty="0">
                <a:latin typeface="Times New Roman" panose="02020603050405020304" pitchFamily="18" charset="0"/>
                <a:cs typeface="Times New Roman" panose="02020603050405020304" pitchFamily="18" charset="0"/>
              </a:rPr>
              <a:t>and </a:t>
            </a:r>
            <a:r>
              <a:rPr lang="en-US" sz="2000" dirty="0">
                <a:solidFill>
                  <a:schemeClr val="accent3">
                    <a:lumMod val="60000"/>
                    <a:lumOff val="40000"/>
                  </a:schemeClr>
                </a:solidFill>
                <a:latin typeface="Times New Roman" panose="02020603050405020304" pitchFamily="18" charset="0"/>
                <a:cs typeface="Times New Roman" panose="02020603050405020304" pitchFamily="18" charset="0"/>
              </a:rPr>
              <a:t>Credit Rating </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853117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16632"/>
            <a:ext cx="12177214" cy="430887"/>
          </a:xfrm>
          <a:prstGeom prst="rect">
            <a:avLst/>
          </a:prstGeom>
          <a:solidFill>
            <a:schemeClr val="accent5">
              <a:lumMod val="60000"/>
              <a:lumOff val="40000"/>
            </a:schemeClr>
          </a:solidFill>
        </p:spPr>
        <p:txBody>
          <a:bodyPr>
            <a:spAutoFit/>
          </a:bodyPr>
          <a:lstStyle/>
          <a:p>
            <a:pPr>
              <a:defRPr/>
            </a:pPr>
            <a:r>
              <a:rPr lang="en-US" sz="2200" b="1" dirty="0">
                <a:latin typeface="Times New Roman" panose="02020603050405020304" pitchFamily="18" charset="0"/>
                <a:cs typeface="Times New Roman" panose="02020603050405020304" pitchFamily="18" charset="0"/>
              </a:rPr>
              <a:t>New MSMEs and Expansion thereof in all categories of areas will be eligible for following incentives </a:t>
            </a:r>
          </a:p>
        </p:txBody>
      </p:sp>
      <p:sp>
        <p:nvSpPr>
          <p:cNvPr id="6" name="TextBox 5"/>
          <p:cNvSpPr txBox="1"/>
          <p:nvPr/>
        </p:nvSpPr>
        <p:spPr>
          <a:xfrm>
            <a:off x="444624" y="1870953"/>
            <a:ext cx="10547920" cy="2062103"/>
          </a:xfrm>
          <a:prstGeom prst="rect">
            <a:avLst/>
          </a:prstGeom>
          <a:noFill/>
        </p:spPr>
        <p:txBody>
          <a:bodyPr wrap="square">
            <a:spAutoFit/>
          </a:bodyPr>
          <a:lstStyle/>
          <a:p>
            <a:pPr algn="just">
              <a:defRPr/>
            </a:pPr>
            <a:r>
              <a:rPr lang="en-US" sz="2000" dirty="0" smtClean="0">
                <a:solidFill>
                  <a:srgbClr val="0070C0"/>
                </a:solidFill>
                <a:latin typeface="Times New Roman" panose="02020603050405020304" pitchFamily="18" charset="0"/>
                <a:cs typeface="Times New Roman" panose="02020603050405020304" pitchFamily="18" charset="0"/>
              </a:rPr>
              <a:t>What is Technology Upgradation :</a:t>
            </a:r>
            <a:endParaRPr lang="en-US" sz="2000" dirty="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Technology up-gradation would ordinary mean induction of state of the art or near state of the art technology. </a:t>
            </a: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It would also mean a significant step up from the present technology level to substantially higher one involving improved environmental of improved packaging techniques as well as anti-pollution measures and energy conversation machinery. </a:t>
            </a: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Further, the units in need of introducing facilities for in-house testing and on-line quality control would qualify for assistance.</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45383284"/>
              </p:ext>
            </p:extLst>
          </p:nvPr>
        </p:nvGraphicFramePr>
        <p:xfrm>
          <a:off x="407368" y="1196752"/>
          <a:ext cx="10513168" cy="416859"/>
        </p:xfrm>
        <a:graphic>
          <a:graphicData uri="http://schemas.openxmlformats.org/drawingml/2006/table">
            <a:tbl>
              <a:tblPr/>
              <a:tblGrid>
                <a:gridCol w="10513168"/>
              </a:tblGrid>
              <a:tr h="416859">
                <a:tc>
                  <a:txBody>
                    <a:bodyPr/>
                    <a:lstStyle/>
                    <a:p>
                      <a:pPr algn="just">
                        <a:defRPr/>
                      </a:pPr>
                      <a:r>
                        <a:rPr lang="en-US" sz="2000" dirty="0" smtClean="0">
                          <a:latin typeface="Times New Roman" panose="02020603050405020304" pitchFamily="18" charset="0"/>
                          <a:cs typeface="Times New Roman" panose="02020603050405020304" pitchFamily="18" charset="0"/>
                        </a:rPr>
                        <a:t>5% subsidy on capital equipment for Technology Up –gradation, subject to a maximum of Rs.25 lacs </a:t>
                      </a:r>
                      <a:endParaRPr lang="en-US"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sp>
        <p:nvSpPr>
          <p:cNvPr id="7" name="TextBox 6"/>
          <p:cNvSpPr txBox="1"/>
          <p:nvPr/>
        </p:nvSpPr>
        <p:spPr>
          <a:xfrm>
            <a:off x="2279576" y="620688"/>
            <a:ext cx="7632848" cy="430887"/>
          </a:xfrm>
          <a:prstGeom prst="rect">
            <a:avLst/>
          </a:prstGeom>
          <a:solidFill>
            <a:srgbClr val="FFCC00"/>
          </a:solidFill>
        </p:spPr>
        <p:txBody>
          <a:bodyPr wrap="square">
            <a:spAutoFit/>
          </a:bodyPr>
          <a:lstStyle/>
          <a:p>
            <a:pPr>
              <a:defRPr/>
            </a:pPr>
            <a:r>
              <a:rPr lang="en-US" sz="2200" b="1" dirty="0" smtClean="0">
                <a:latin typeface="Times New Roman" panose="02020603050405020304" pitchFamily="18" charset="0"/>
                <a:cs typeface="Times New Roman" panose="02020603050405020304" pitchFamily="18" charset="0"/>
              </a:rPr>
              <a:t>INCENTIVES FOR TECHNOLOGY UP-GRADATION</a:t>
            </a:r>
            <a:endParaRPr lang="en-US" sz="2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0608" y="4077072"/>
            <a:ext cx="10547920" cy="1785104"/>
          </a:xfrm>
          <a:prstGeom prst="rect">
            <a:avLst/>
          </a:prstGeom>
          <a:noFill/>
        </p:spPr>
        <p:txBody>
          <a:bodyPr wrap="square">
            <a:spAutoFit/>
          </a:bodyPr>
          <a:lstStyle/>
          <a:p>
            <a:pPr algn="just">
              <a:defRPr/>
            </a:pPr>
            <a:r>
              <a:rPr lang="en-US" sz="2000" dirty="0" smtClean="0">
                <a:solidFill>
                  <a:srgbClr val="0070C0"/>
                </a:solidFill>
                <a:latin typeface="Times New Roman" panose="02020603050405020304" pitchFamily="18" charset="0"/>
                <a:cs typeface="Times New Roman" panose="02020603050405020304" pitchFamily="18" charset="0"/>
              </a:rPr>
              <a:t>Types of Units covered under the scheme:</a:t>
            </a:r>
            <a:endParaRPr lang="en-US" sz="2000" dirty="0">
              <a:solidFill>
                <a:srgbClr val="0070C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defRPr/>
            </a:pPr>
            <a:r>
              <a:rPr lang="en-US" dirty="0" smtClean="0">
                <a:latin typeface="Times New Roman" panose="02020603050405020304" pitchFamily="18" charset="0"/>
                <a:cs typeface="Times New Roman" panose="02020603050405020304" pitchFamily="18" charset="0"/>
              </a:rPr>
              <a:t>Units holding eligibility certificate under PSI-2007 and to which assistance is sanctioned under Credit Link capital subsidy scheme (CLCSS) of MSME or Technology Up-Gradation Fund Scheme for Textile and jute Industries (TUFS) or Technology Mission on cotton (TMC) Scheme of Ministry of Textile, Govt.of India during the period 01/04/2007 to 31/03/2011 shall be considered eligible for receipt of Technology up-gradation incentives.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2849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16632"/>
            <a:ext cx="12177214" cy="430887"/>
          </a:xfrm>
          <a:prstGeom prst="rect">
            <a:avLst/>
          </a:prstGeom>
          <a:solidFill>
            <a:schemeClr val="accent5">
              <a:lumMod val="60000"/>
              <a:lumOff val="40000"/>
            </a:schemeClr>
          </a:solidFill>
        </p:spPr>
        <p:txBody>
          <a:bodyPr>
            <a:spAutoFit/>
          </a:bodyPr>
          <a:lstStyle/>
          <a:p>
            <a:pPr>
              <a:defRPr/>
            </a:pPr>
            <a:r>
              <a:rPr lang="en-US" sz="2200" b="1" dirty="0">
                <a:latin typeface="Times New Roman" panose="02020603050405020304" pitchFamily="18" charset="0"/>
                <a:cs typeface="Times New Roman" panose="02020603050405020304" pitchFamily="18" charset="0"/>
              </a:rPr>
              <a:t>New MSMEs and Expansion thereof in all categories of areas will be eligible for following incentives </a:t>
            </a:r>
          </a:p>
        </p:txBody>
      </p:sp>
      <p:sp>
        <p:nvSpPr>
          <p:cNvPr id="6" name="TextBox 5"/>
          <p:cNvSpPr txBox="1"/>
          <p:nvPr/>
        </p:nvSpPr>
        <p:spPr>
          <a:xfrm>
            <a:off x="335360" y="2354104"/>
            <a:ext cx="11521280" cy="1938992"/>
          </a:xfrm>
          <a:prstGeom prst="rect">
            <a:avLst/>
          </a:prstGeom>
          <a:noFill/>
        </p:spPr>
        <p:txBody>
          <a:bodyPr wrap="square">
            <a:spAutoFit/>
          </a:bodyPr>
          <a:lstStyle/>
          <a:p>
            <a:pPr algn="just">
              <a:defRPr/>
            </a:pPr>
            <a:r>
              <a:rPr lang="en-US" sz="2000" dirty="0" smtClean="0">
                <a:solidFill>
                  <a:srgbClr val="0070C0"/>
                </a:solidFill>
                <a:latin typeface="Times New Roman" panose="02020603050405020304" pitchFamily="18" charset="0"/>
                <a:cs typeface="Times New Roman" panose="02020603050405020304" pitchFamily="18" charset="0"/>
              </a:rPr>
              <a:t>Types of Unit Covered under the scheme :</a:t>
            </a:r>
            <a:endParaRPr lang="en-US" sz="20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Unit holding eligible certificate under PSI-2007 and who has filed valid application with the implementing agency after issue of eligibility certificate within 6 months from expiry of the period of eligibility certificate as defined under PSI-2007. </a:t>
            </a:r>
          </a:p>
          <a:p>
            <a:pPr marL="342900" indent="-342900" algn="just">
              <a:buFont typeface="Wingdings" panose="05000000000000000000" pitchFamily="2" charset="2"/>
              <a:buChar char="v"/>
              <a:defRPr/>
            </a:pPr>
            <a:r>
              <a:rPr lang="en-US" sz="2000" dirty="0" smtClean="0">
                <a:latin typeface="Times New Roman" panose="02020603050405020304" pitchFamily="18" charset="0"/>
                <a:cs typeface="Times New Roman" panose="02020603050405020304" pitchFamily="18" charset="0"/>
              </a:rPr>
              <a:t>Failure to file valid application within the prescribed period shall render the application invalid. </a:t>
            </a:r>
          </a:p>
          <a:p>
            <a:pPr algn="just">
              <a:defRPr/>
            </a:pPr>
            <a:r>
              <a:rPr lang="en-US" sz="2000" dirty="0" smtClean="0">
                <a:latin typeface="Times New Roman" panose="02020603050405020304" pitchFamily="18" charset="0"/>
                <a:cs typeface="Times New Roman" panose="02020603050405020304" pitchFamily="18" charset="0"/>
              </a:rPr>
              <a:t>     The above subsidies are paid one time.</a:t>
            </a:r>
            <a:endParaRPr lang="en-US"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43377402"/>
              </p:ext>
            </p:extLst>
          </p:nvPr>
        </p:nvGraphicFramePr>
        <p:xfrm>
          <a:off x="407368" y="1628800"/>
          <a:ext cx="11377264" cy="416859"/>
        </p:xfrm>
        <a:graphic>
          <a:graphicData uri="http://schemas.openxmlformats.org/drawingml/2006/table">
            <a:tbl>
              <a:tblPr/>
              <a:tblGrid>
                <a:gridCol w="11377264"/>
              </a:tblGrid>
              <a:tr h="416859">
                <a:tc>
                  <a:txBody>
                    <a:bodyPr/>
                    <a:lstStyle/>
                    <a:p>
                      <a:pPr marL="342900" indent="-342900" algn="just">
                        <a:buFont typeface="Wingdings" panose="05000000000000000000" pitchFamily="2" charset="2"/>
                        <a:buChar char="Ø"/>
                        <a:defRPr/>
                      </a:pPr>
                      <a:r>
                        <a:rPr lang="en-US" sz="2000" dirty="0" smtClean="0">
                          <a:latin typeface="Times New Roman" panose="02020603050405020304" pitchFamily="18" charset="0"/>
                          <a:cs typeface="Times New Roman" panose="02020603050405020304" pitchFamily="18" charset="0"/>
                        </a:rPr>
                        <a:t>25% on capital equipment for cleaner production measures ,limited to Rs.5  Lakhs</a:t>
                      </a:r>
                      <a:endParaRPr lang="en-US" sz="200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r>
            </a:tbl>
          </a:graphicData>
        </a:graphic>
      </p:graphicFrame>
      <p:sp>
        <p:nvSpPr>
          <p:cNvPr id="7" name="TextBox 6"/>
          <p:cNvSpPr txBox="1"/>
          <p:nvPr/>
        </p:nvSpPr>
        <p:spPr>
          <a:xfrm>
            <a:off x="2279576" y="948901"/>
            <a:ext cx="7632848" cy="430887"/>
          </a:xfrm>
          <a:prstGeom prst="rect">
            <a:avLst/>
          </a:prstGeom>
          <a:solidFill>
            <a:srgbClr val="FFCC00"/>
          </a:solidFill>
        </p:spPr>
        <p:txBody>
          <a:bodyPr wrap="square">
            <a:spAutoFit/>
          </a:bodyPr>
          <a:lstStyle/>
          <a:p>
            <a:pPr>
              <a:defRPr/>
            </a:pPr>
            <a:r>
              <a:rPr lang="en-US" sz="2200" b="1" dirty="0" smtClean="0">
                <a:latin typeface="Times New Roman" panose="02020603050405020304" pitchFamily="18" charset="0"/>
                <a:cs typeface="Times New Roman" panose="02020603050405020304" pitchFamily="18" charset="0"/>
              </a:rPr>
              <a:t>SUBSIDY ON CLEANER PRODUCTION MEASURES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5794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INCENTIVES FOR STRENGTHENING MSMEs AND LSIs</a:t>
            </a:r>
            <a:endParaRPr lang="en-US" sz="2800" b="1" dirty="0"/>
          </a:p>
        </p:txBody>
      </p:sp>
      <p:sp>
        <p:nvSpPr>
          <p:cNvPr id="6" name="TextBox 5"/>
          <p:cNvSpPr txBox="1"/>
          <p:nvPr/>
        </p:nvSpPr>
        <p:spPr>
          <a:xfrm>
            <a:off x="109264" y="1988840"/>
            <a:ext cx="11963400" cy="2246769"/>
          </a:xfrm>
          <a:prstGeom prst="rect">
            <a:avLst/>
          </a:prstGeom>
          <a:noFill/>
        </p:spPr>
        <p:txBody>
          <a:bodyPr>
            <a:spAutoFit/>
          </a:bodyPr>
          <a:lstStyle/>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75 % subsidy on the expenses incurred on quality certification limited to Rs. 1 Lakh.</a:t>
            </a: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25% subsidy on capital equipment for cleaner production measures ,limited to Rs.5  Lakhs</a:t>
            </a: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75 % subsidy on the expenses incurred on patent registration limited to Rs. 10 Lakh for the National patents and Rs. 20 lakh for the International patents.</a:t>
            </a:r>
          </a:p>
        </p:txBody>
      </p:sp>
      <p:graphicFrame>
        <p:nvGraphicFramePr>
          <p:cNvPr id="2" name="Table 1"/>
          <p:cNvGraphicFramePr>
            <a:graphicFrameLocks noGrp="1"/>
          </p:cNvGraphicFramePr>
          <p:nvPr>
            <p:extLst>
              <p:ext uri="{D42A27DB-BD31-4B8C-83A1-F6EECF244321}">
                <p14:modId xmlns:p14="http://schemas.microsoft.com/office/powerpoint/2010/main" val="2482194219"/>
              </p:ext>
            </p:extLst>
          </p:nvPr>
        </p:nvGraphicFramePr>
        <p:xfrm>
          <a:off x="492823" y="764704"/>
          <a:ext cx="10948301" cy="416859"/>
        </p:xfrm>
        <a:graphic>
          <a:graphicData uri="http://schemas.openxmlformats.org/drawingml/2006/table">
            <a:tbl>
              <a:tblPr/>
              <a:tblGrid>
                <a:gridCol w="10948301"/>
              </a:tblGrid>
              <a:tr h="416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anose="02020603050405020304" pitchFamily="18" charset="0"/>
                          <a:cs typeface="Times New Roman" panose="02020603050405020304" pitchFamily="18" charset="0"/>
                        </a:rPr>
                        <a:t>New MSMEs and Expansion thereof in all categories of areas will be eligible for following incentives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724436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INCENTIVES FOR STRENGTHENING MSMEs AND LSIs</a:t>
            </a:r>
            <a:endParaRPr lang="en-US" sz="2800" b="1" dirty="0"/>
          </a:p>
        </p:txBody>
      </p:sp>
      <p:sp>
        <p:nvSpPr>
          <p:cNvPr id="6" name="TextBox 5"/>
          <p:cNvSpPr txBox="1"/>
          <p:nvPr/>
        </p:nvSpPr>
        <p:spPr>
          <a:xfrm>
            <a:off x="152400" y="1114425"/>
            <a:ext cx="11963400" cy="4401205"/>
          </a:xfrm>
          <a:prstGeom prst="rect">
            <a:avLst/>
          </a:prstGeom>
          <a:noFill/>
        </p:spPr>
        <p:txBody>
          <a:bodyPr>
            <a:spAutoFit/>
          </a:bodyPr>
          <a:lstStyle/>
          <a:p>
            <a:pPr>
              <a:defRPr/>
            </a:pPr>
            <a:r>
              <a:rPr lang="en-US" sz="2000" dirty="0">
                <a:latin typeface="Times New Roman" panose="02020603050405020304" pitchFamily="18" charset="0"/>
                <a:cs typeface="Times New Roman" panose="02020603050405020304" pitchFamily="18" charset="0"/>
              </a:rPr>
              <a:t>Incentives for Credit Rating of MSMEs in all categories of areas –</a:t>
            </a:r>
          </a:p>
          <a:p>
            <a:pPr algn="just">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solidFill>
                  <a:schemeClr val="bg2">
                    <a:lumMod val="50000"/>
                  </a:schemeClr>
                </a:solidFill>
                <a:latin typeface="Times New Roman" panose="02020603050405020304" pitchFamily="18" charset="0"/>
                <a:cs typeface="Times New Roman" panose="02020603050405020304" pitchFamily="18" charset="0"/>
              </a:rPr>
              <a:t>75% </a:t>
            </a:r>
            <a:r>
              <a:rPr lang="en-US" sz="2000" dirty="0">
                <a:latin typeface="Times New Roman" panose="02020603050405020304" pitchFamily="18" charset="0"/>
                <a:cs typeface="Times New Roman" panose="02020603050405020304" pitchFamily="18" charset="0"/>
              </a:rPr>
              <a:t>of the cost of carrying out Credit Rating by Small Industries Development Bank of India/ Government accredited Credit Rating Agency,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40,000.</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defRPr/>
            </a:pPr>
            <a:r>
              <a:rPr lang="en-US" sz="2000" dirty="0">
                <a:solidFill>
                  <a:srgbClr val="C00000"/>
                </a:solidFill>
                <a:latin typeface="Times New Roman" panose="02020603050405020304" pitchFamily="18" charset="0"/>
                <a:cs typeface="Times New Roman" panose="02020603050405020304" pitchFamily="18" charset="0"/>
              </a:rPr>
              <a:t>New MSMEs, LSI and Expansion</a:t>
            </a:r>
            <a:r>
              <a:rPr lang="en-US" sz="2000" dirty="0">
                <a:latin typeface="Times New Roman" panose="02020603050405020304" pitchFamily="18" charset="0"/>
                <a:cs typeface="Times New Roman" panose="02020603050405020304" pitchFamily="18" charset="0"/>
              </a:rPr>
              <a:t> thereof will be eligible for the following incentives in all categories of areas – </a:t>
            </a:r>
          </a:p>
          <a:p>
            <a:pPr marL="342900" indent="-342900" algn="just">
              <a:buFont typeface="Wingdings" panose="05000000000000000000" pitchFamily="2" charset="2"/>
              <a:buChar char="Ø"/>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75%</a:t>
            </a:r>
            <a:r>
              <a:rPr lang="en-US" sz="2000" dirty="0">
                <a:latin typeface="Times New Roman" panose="02020603050405020304" pitchFamily="18" charset="0"/>
                <a:cs typeface="Times New Roman" panose="02020603050405020304" pitchFamily="18" charset="0"/>
              </a:rPr>
              <a:t> of cost of water audit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1.00 lakh.</a:t>
            </a: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dirty="0">
              <a:solidFill>
                <a:schemeClr val="bg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75% </a:t>
            </a:r>
            <a:r>
              <a:rPr lang="en-US" sz="2000" dirty="0">
                <a:latin typeface="Times New Roman" panose="02020603050405020304" pitchFamily="18" charset="0"/>
                <a:cs typeface="Times New Roman" panose="02020603050405020304" pitchFamily="18" charset="0"/>
              </a:rPr>
              <a:t>of cost of energy audit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2.00 lakh</a:t>
            </a:r>
            <a:r>
              <a:rPr lang="en-US"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50% </a:t>
            </a:r>
            <a:r>
              <a:rPr lang="en-US" sz="2000" dirty="0">
                <a:latin typeface="Times New Roman" panose="02020603050405020304" pitchFamily="18" charset="0"/>
                <a:cs typeface="Times New Roman" panose="02020603050405020304" pitchFamily="18" charset="0"/>
              </a:rPr>
              <a:t>of the cost of Capital Equipment under the measures to conserve/recycle water,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5 lakh</a:t>
            </a:r>
          </a:p>
          <a:p>
            <a:pPr marL="342900" indent="-342900" algn="just">
              <a:buFont typeface="Wingdings" panose="05000000000000000000" pitchFamily="2" charset="2"/>
              <a:buChar char="§"/>
              <a:defRPr/>
            </a:pPr>
            <a:endParaRPr lang="en-US" sz="2000" dirty="0">
              <a:solidFill>
                <a:schemeClr val="bg2">
                  <a:lumMod val="5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bg2">
                    <a:lumMod val="50000"/>
                  </a:schemeClr>
                </a:solidFill>
                <a:latin typeface="Times New Roman" panose="02020603050405020304" pitchFamily="18" charset="0"/>
                <a:cs typeface="Times New Roman" panose="02020603050405020304" pitchFamily="18" charset="0"/>
              </a:rPr>
              <a:t>50% </a:t>
            </a:r>
            <a:r>
              <a:rPr lang="en-US" sz="2000" dirty="0">
                <a:latin typeface="Times New Roman" panose="02020603050405020304" pitchFamily="18" charset="0"/>
                <a:cs typeface="Times New Roman" panose="02020603050405020304" pitchFamily="18" charset="0"/>
              </a:rPr>
              <a:t>of the cost of Capital Equipment for improving energy Efficiency, limited to </a:t>
            </a:r>
            <a:r>
              <a:rPr lang="en-US" sz="2000" dirty="0">
                <a:solidFill>
                  <a:schemeClr val="bg2">
                    <a:lumMod val="50000"/>
                  </a:schemeClr>
                </a:solidFill>
                <a:latin typeface="Times New Roman" panose="02020603050405020304" pitchFamily="18" charset="0"/>
                <a:cs typeface="Times New Roman" panose="02020603050405020304" pitchFamily="18" charset="0"/>
              </a:rPr>
              <a:t>Rs. 5 lakh.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4689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1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1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10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 calcmode="lin" valueType="num">
                                      <p:cBhvr additive="base">
                                        <p:cTn id="43" dur="10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8" name="Down Arrow 7"/>
          <p:cNvSpPr/>
          <p:nvPr/>
        </p:nvSpPr>
        <p:spPr>
          <a:xfrm>
            <a:off x="2895600" y="4548"/>
            <a:ext cx="5867400" cy="2819401"/>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blipFill>
                <a:blip r:embed="rId2"/>
                <a:tile tx="0" ty="0" sx="100000" sy="100000" flip="none" algn="tl"/>
              </a:blipFill>
            </a:endParaRPr>
          </a:p>
          <a:p>
            <a:pPr algn="ctr">
              <a:defRPr/>
            </a:pPr>
            <a:endParaRPr lang="en-US" b="1" dirty="0">
              <a:blipFill>
                <a:blip r:embed="rId2"/>
                <a:tile tx="0" ty="0" sx="100000" sy="100000" flip="none" algn="tl"/>
              </a:blipFill>
            </a:endParaRPr>
          </a:p>
          <a:p>
            <a:pPr algn="ctr">
              <a:defRPr/>
            </a:pPr>
            <a:endParaRPr lang="en-US" b="1" dirty="0">
              <a:blipFill>
                <a:blip r:embed="rId2"/>
                <a:tile tx="0" ty="0" sx="100000" sy="100000" flip="none" algn="tl"/>
              </a:blipFill>
            </a:endParaRPr>
          </a:p>
          <a:p>
            <a:pPr algn="ctr">
              <a:defRPr/>
            </a:pPr>
            <a:r>
              <a:rPr lang="en-US" sz="2400" b="1" dirty="0">
                <a:blipFill>
                  <a:blip r:embed="rId2"/>
                  <a:tile tx="0" ty="0" sx="100000" sy="100000" flip="none" algn="tl"/>
                </a:blipFill>
              </a:rPr>
              <a:t>YEARLY CAP FOR THE INCENTIVES </a:t>
            </a:r>
            <a:endParaRPr lang="en-US" sz="2400" dirty="0">
              <a:blipFill>
                <a:blip r:embed="rId2"/>
                <a:tile tx="0" ty="0" sx="100000" sy="100000" flip="none" algn="tl"/>
              </a:blipFill>
            </a:endParaRPr>
          </a:p>
        </p:txBody>
      </p:sp>
      <p:pic>
        <p:nvPicPr>
          <p:cNvPr id="84996" name="Picture 8" descr="capConstrain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24163"/>
            <a:ext cx="548640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9" descr="Image17[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24163"/>
            <a:ext cx="6553200"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7083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BPO\Desktop\G SIR G\PPT\PSI 2013 Anu\punjab-deputy-chief-minister-sukhbir-singh-badal-357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C:\Users\KBPO\Desktop\G SIR G\PPT\PSI 2013 An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9953">
            <a:off x="7224713" y="654050"/>
            <a:ext cx="3541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68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YEARLY CAP FOR THE INCENTIVES</a:t>
            </a:r>
            <a:endParaRPr lang="en-US" sz="2800" b="1" dirty="0"/>
          </a:p>
        </p:txBody>
      </p:sp>
      <p:sp>
        <p:nvSpPr>
          <p:cNvPr id="6" name="TextBox 5"/>
          <p:cNvSpPr txBox="1"/>
          <p:nvPr/>
        </p:nvSpPr>
        <p:spPr>
          <a:xfrm>
            <a:off x="125413" y="1052736"/>
            <a:ext cx="11963400" cy="2862322"/>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amount of incentives to be disbursed to the </a:t>
            </a:r>
            <a:r>
              <a:rPr lang="en-US" sz="2000" dirty="0">
                <a:solidFill>
                  <a:srgbClr val="FF0000"/>
                </a:solidFill>
                <a:latin typeface="Times New Roman" panose="02020603050405020304" pitchFamily="18" charset="0"/>
                <a:cs typeface="Times New Roman" panose="02020603050405020304" pitchFamily="18" charset="0"/>
              </a:rPr>
              <a:t>MSMEs and LSI Units </a:t>
            </a:r>
            <a:r>
              <a:rPr lang="en-US" sz="2000" dirty="0">
                <a:latin typeface="Times New Roman" panose="02020603050405020304" pitchFamily="18" charset="0"/>
                <a:cs typeface="Times New Roman" panose="02020603050405020304" pitchFamily="18" charset="0"/>
              </a:rPr>
              <a:t>every year will be limited to the </a:t>
            </a:r>
            <a:r>
              <a:rPr lang="en-US" sz="2000" dirty="0">
                <a:solidFill>
                  <a:schemeClr val="accent1">
                    <a:lumMod val="75000"/>
                  </a:schemeClr>
                </a:solidFill>
                <a:latin typeface="Times New Roman" panose="02020603050405020304" pitchFamily="18" charset="0"/>
                <a:cs typeface="Times New Roman" panose="02020603050405020304" pitchFamily="18" charset="0"/>
              </a:rPr>
              <a:t>total quantum of incentives divided by the number of years as </a:t>
            </a:r>
            <a:r>
              <a:rPr lang="en-US" sz="2000" dirty="0">
                <a:latin typeface="Times New Roman" panose="02020603050405020304" pitchFamily="18" charset="0"/>
                <a:cs typeface="Times New Roman" panose="02020603050405020304" pitchFamily="18" charset="0"/>
              </a:rPr>
              <a:t>per the  applicable Eligibility period </a:t>
            </a:r>
            <a:r>
              <a:rPr lang="en-US" sz="2000" dirty="0">
                <a:solidFill>
                  <a:schemeClr val="accent1">
                    <a:lumMod val="75000"/>
                  </a:schemeClr>
                </a:solidFill>
                <a:latin typeface="Times New Roman" panose="02020603050405020304" pitchFamily="18" charset="0"/>
                <a:cs typeface="Times New Roman" panose="02020603050405020304" pitchFamily="18" charset="0"/>
              </a:rPr>
              <a:t>with the provision of carrying forward the differential </a:t>
            </a:r>
            <a:r>
              <a:rPr lang="en-US" sz="2000" dirty="0">
                <a:latin typeface="Times New Roman" panose="02020603050405020304" pitchFamily="18" charset="0"/>
                <a:cs typeface="Times New Roman" panose="02020603050405020304" pitchFamily="18" charset="0"/>
              </a:rPr>
              <a:t>between the actual sanctioned amount for a given year and the yearly disbursement limit.</a:t>
            </a:r>
          </a:p>
          <a:p>
            <a:pPr marL="342900" indent="-34290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a:p>
            <a:pPr>
              <a:defRPr/>
            </a:pPr>
            <a:endParaRPr lang="en-US" sz="2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Carry forward principle will be applicable. The balance quantum of incentives will be allowed to be availed of after 10 years with yearly cap as above. Proportionate  quantum of incentives will be calculated for a part of the year.</a:t>
            </a:r>
          </a:p>
        </p:txBody>
      </p:sp>
    </p:spTree>
    <p:extLst>
      <p:ext uri="{BB962C8B-B14F-4D97-AF65-F5344CB8AC3E}">
        <p14:creationId xmlns:p14="http://schemas.microsoft.com/office/powerpoint/2010/main" val="37257362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Down Arrow 2"/>
          <p:cNvSpPr/>
          <p:nvPr/>
        </p:nvSpPr>
        <p:spPr>
          <a:xfrm>
            <a:off x="3048000" y="0"/>
            <a:ext cx="5971032" cy="28194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blipFill>
                <a:blip r:embed="rId2"/>
                <a:tile tx="0" ty="0" sx="100000" sy="100000" flip="none" algn="tl"/>
              </a:blipFill>
            </a:endParaRPr>
          </a:p>
          <a:p>
            <a:pPr algn="ctr">
              <a:defRPr/>
            </a:pPr>
            <a:endParaRPr lang="en-US" b="1" dirty="0">
              <a:blipFill>
                <a:blip r:embed="rId2"/>
                <a:tile tx="0" ty="0" sx="100000" sy="100000" flip="none" algn="tl"/>
              </a:blipFill>
            </a:endParaRPr>
          </a:p>
          <a:p>
            <a:pPr algn="ctr">
              <a:defRPr/>
            </a:pPr>
            <a:r>
              <a:rPr lang="en-US" sz="2800" b="1" dirty="0">
                <a:blipFill>
                  <a:blip r:embed="rId2"/>
                  <a:tile tx="0" ty="0" sx="100000" sy="100000" flip="none" algn="tl"/>
                </a:blipFill>
              </a:rPr>
              <a:t>PROCEDURE FOR APPLICATION UNDER PSI-2013 </a:t>
            </a:r>
            <a:endParaRPr lang="en-US" sz="2800" dirty="0"/>
          </a:p>
        </p:txBody>
      </p:sp>
      <p:pic>
        <p:nvPicPr>
          <p:cNvPr id="88068" name="Picture 3" descr="how-_to-_apply-_for-_ibps-rrb_exa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2813050"/>
            <a:ext cx="58531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4" descr="2drdngm[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760663"/>
            <a:ext cx="5700713"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6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125413" y="1196752"/>
            <a:ext cx="11963400" cy="347787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An application for eligibility under the PSI 2013 Scheme shall be submitted to the Implementing Agency by an Eligible</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dirty="0">
                <a:solidFill>
                  <a:schemeClr val="accent1">
                    <a:lumMod val="75000"/>
                  </a:schemeClr>
                </a:solidFill>
                <a:latin typeface="Times New Roman" panose="02020603050405020304" pitchFamily="18" charset="0"/>
                <a:cs typeface="Times New Roman" panose="02020603050405020304" pitchFamily="18" charset="0"/>
              </a:rPr>
              <a:t>Unit only after it has taken all the Effective Steps but not later than the 31st March, 2018.</a:t>
            </a:r>
            <a:r>
              <a:rPr lang="en-US" sz="2000" dirty="0">
                <a:latin typeface="Times New Roman" panose="02020603050405020304" pitchFamily="18" charset="0"/>
                <a:cs typeface="Times New Roman" panose="02020603050405020304" pitchFamily="18" charset="0"/>
              </a:rPr>
              <a:t> It shall be supported by documentary evidence with regard to completion of the Effective Steps. </a:t>
            </a: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For claiming eligibility under the PSI-2013, any New/Expansion/ Diversification, Eligible Unit shall commence the commercial production and also acquire the fixed assets at site, having paid for the same, and paid for it within the investment period.</a:t>
            </a: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The Investment Period for Micro, Small and Medium manufacturing Enterprises will be three years, and for the LSI units, four years</a:t>
            </a:r>
            <a:r>
              <a:rPr lang="en-US" sz="2000" dirty="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p>
            <a:pPr algn="just">
              <a:defRPr/>
            </a:pP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3246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76200" y="1630363"/>
            <a:ext cx="11963400" cy="2862322"/>
          </a:xfrm>
          <a:prstGeom prst="rect">
            <a:avLst/>
          </a:prstGeom>
          <a:noFill/>
        </p:spPr>
        <p:txBody>
          <a:bodyPr>
            <a:spAutoFit/>
          </a:bodyPr>
          <a:lstStyle/>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The Investment Period will be counted from the date of submission of application to the Implementing Agency</a:t>
            </a:r>
            <a:r>
              <a:rPr lang="en-US" sz="2000" dirty="0">
                <a:latin typeface="Times New Roman" panose="02020603050405020304" pitchFamily="18" charset="0"/>
                <a:cs typeface="Times New Roman" panose="02020603050405020304" pitchFamily="18" charset="0"/>
              </a:rPr>
              <a:t> or the date suggested by the Eligible Unit. However, this date should be within this Scheme Period and the assets acquired prior to and beyond the investment period will not be considered eligible for incentives, </a:t>
            </a:r>
            <a:r>
              <a:rPr lang="en-US" sz="2000" dirty="0">
                <a:solidFill>
                  <a:srgbClr val="FF0000"/>
                </a:solidFill>
                <a:latin typeface="Times New Roman" panose="02020603050405020304" pitchFamily="18" charset="0"/>
                <a:cs typeface="Times New Roman" panose="02020603050405020304" pitchFamily="18" charset="0"/>
              </a:rPr>
              <a:t>However, the Land cost prior to submission of valid application shall be considered for Fix Capital Investment.</a:t>
            </a:r>
          </a:p>
          <a:p>
            <a:pPr marL="342900" indent="-342900" algn="just">
              <a:buFont typeface="Wingdings" panose="05000000000000000000" pitchFamily="2" charset="2"/>
              <a:buChar char="§"/>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Delay in commencement of commercial production will entail </a:t>
            </a:r>
            <a:r>
              <a:rPr lang="en-US" sz="2000" dirty="0">
                <a:solidFill>
                  <a:srgbClr val="FF0000"/>
                </a:solidFill>
                <a:latin typeface="Times New Roman" panose="02020603050405020304" pitchFamily="18" charset="0"/>
                <a:cs typeface="Times New Roman" panose="02020603050405020304" pitchFamily="18" charset="0"/>
              </a:rPr>
              <a:t>proportionate curtailment of incentives </a:t>
            </a:r>
            <a:r>
              <a:rPr lang="en-US" sz="2000" dirty="0">
                <a:latin typeface="Times New Roman" panose="02020603050405020304" pitchFamily="18" charset="0"/>
                <a:cs typeface="Times New Roman" panose="02020603050405020304" pitchFamily="18" charset="0"/>
              </a:rPr>
              <a:t>and </a:t>
            </a:r>
            <a:r>
              <a:rPr lang="en-US" sz="2000" dirty="0">
                <a:solidFill>
                  <a:srgbClr val="92D050"/>
                </a:solidFill>
                <a:latin typeface="Times New Roman" panose="02020603050405020304" pitchFamily="18" charset="0"/>
                <a:cs typeface="Times New Roman" panose="02020603050405020304" pitchFamily="18" charset="0"/>
              </a:rPr>
              <a:t>the Eligibility Certificate period.</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9577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76200" y="1676400"/>
            <a:ext cx="11963400" cy="2862263"/>
          </a:xfrm>
          <a:prstGeom prst="rect">
            <a:avLst/>
          </a:prstGeom>
          <a:noFill/>
        </p:spPr>
        <p:txBody>
          <a:bodyPr>
            <a:spAutoFit/>
          </a:bodyPr>
          <a:lstStyle/>
          <a:p>
            <a:pPr marL="342900" indent="-342900" algn="just">
              <a:buFont typeface="Wingdings" panose="05000000000000000000" pitchFamily="2" charset="2"/>
              <a:buChar char="§"/>
              <a:defRPr/>
            </a:pPr>
            <a:r>
              <a:rPr lang="en-US" sz="2000" dirty="0">
                <a:solidFill>
                  <a:schemeClr val="accent1">
                    <a:lumMod val="75000"/>
                  </a:schemeClr>
                </a:solidFill>
                <a:latin typeface="Times New Roman" panose="02020603050405020304" pitchFamily="18" charset="0"/>
                <a:cs typeface="Times New Roman" panose="02020603050405020304" pitchFamily="18" charset="0"/>
              </a:rPr>
              <a:t>If a Unit has completed all Effective steps but not started the production before the 1st April, 2013 and has not filed an application with the Implementing Agency under PSI 2007, such unit can submit the application under PSI - 2013.</a:t>
            </a:r>
            <a:endParaRPr lang="en-US" sz="2000"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solidFill>
                  <a:srgbClr val="92D050"/>
                </a:solidFill>
                <a:latin typeface="Times New Roman" panose="02020603050405020304" pitchFamily="18" charset="0"/>
                <a:cs typeface="Times New Roman" panose="02020603050405020304" pitchFamily="18" charset="0"/>
              </a:rPr>
              <a:t>However, the incentives applicable to such Eligible Unit shall be as per PSI- 2007 or PSI - 2013 , whichever is lower</a:t>
            </a:r>
            <a:r>
              <a:rPr lang="en-US" sz="2000" dirty="0">
                <a:latin typeface="Times New Roman" panose="02020603050405020304" pitchFamily="18" charset="0"/>
                <a:cs typeface="Times New Roman" panose="02020603050405020304" pitchFamily="18" charset="0"/>
              </a:rPr>
              <a:t>. For such unit , the investment made within the investment period from the date of application only will be considered for Incentives.</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8770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APPLICATION  FOR ELIGIBILITY</a:t>
            </a:r>
            <a:endParaRPr lang="en-US" sz="2800" b="1" dirty="0"/>
          </a:p>
        </p:txBody>
      </p:sp>
      <p:sp>
        <p:nvSpPr>
          <p:cNvPr id="6" name="TextBox 5"/>
          <p:cNvSpPr txBox="1"/>
          <p:nvPr/>
        </p:nvSpPr>
        <p:spPr>
          <a:xfrm>
            <a:off x="76200" y="1628800"/>
            <a:ext cx="11963400" cy="2554545"/>
          </a:xfrm>
          <a:prstGeom prst="rect">
            <a:avLst/>
          </a:prstGeom>
          <a:noFill/>
        </p:spPr>
        <p:txBody>
          <a:bodyPr>
            <a:spAutoFit/>
          </a:bodyPr>
          <a:lstStyle/>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However, the Unit should complete the effective steps and file an application with the Implementing Agency within the operative period of PSI -2013, but before starting the commercial production.</a:t>
            </a:r>
          </a:p>
          <a:p>
            <a:pPr marL="342900" indent="-342900" algn="just">
              <a:buFont typeface="Wingdings" panose="05000000000000000000" pitchFamily="2" charset="2"/>
              <a:buChar char="§"/>
              <a:defRPr/>
            </a:pPr>
            <a:endParaRPr lang="en-US" sz="2000" dirty="0">
              <a:solidFill>
                <a:srgbClr val="92D05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An application for eligibility shall be submitted to the Implementing Agency on or before the date of commencement of commercial production. </a:t>
            </a:r>
            <a:r>
              <a:rPr lang="en-US" sz="2000" dirty="0">
                <a:solidFill>
                  <a:schemeClr val="accent1"/>
                </a:solidFill>
                <a:latin typeface="Times New Roman" panose="02020603050405020304" pitchFamily="18" charset="0"/>
                <a:cs typeface="Times New Roman" panose="02020603050405020304" pitchFamily="18" charset="0"/>
              </a:rPr>
              <a:t>If there is any delay, the E.C. period and entitlement will be curtailed proportionately.</a:t>
            </a: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477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EFFECTIVE DATE OF ELIGIBILITY CERTIFICATE</a:t>
            </a:r>
            <a:endParaRPr lang="en-US" sz="2800" b="1" dirty="0"/>
          </a:p>
        </p:txBody>
      </p:sp>
      <p:sp>
        <p:nvSpPr>
          <p:cNvPr id="6" name="TextBox 5"/>
          <p:cNvSpPr txBox="1"/>
          <p:nvPr/>
        </p:nvSpPr>
        <p:spPr>
          <a:xfrm>
            <a:off x="76200" y="1447800"/>
            <a:ext cx="11963400" cy="440120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 An Eligibility Certificate (EC) under the PSI-2013 will be issued by the Implementing  Agency after ascertaining that the Eligible Unit has complied with the provisions of the Scheme and has commenced its commercial production.</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EC will be issued with effect from the date of commencement of commercial production by the Eligible Unit. The date of commencement of commercial production will be determined by the Unit, supported by the relevant extract of the Excise Register or,</a:t>
            </a:r>
            <a:r>
              <a:rPr lang="en-US" sz="2000" dirty="0">
                <a:solidFill>
                  <a:schemeClr val="accent1"/>
                </a:solidFill>
                <a:latin typeface="Times New Roman" panose="02020603050405020304" pitchFamily="18" charset="0"/>
                <a:cs typeface="Times New Roman" panose="02020603050405020304" pitchFamily="18" charset="0"/>
              </a:rPr>
              <a:t> in case Excise Duty is not applicable, by the first sale bill issued by the Unit in respect of such production or as may be Specifically permitted by the Government of  Maharashtra in respect of Mega Projects. </a:t>
            </a:r>
            <a:r>
              <a:rPr lang="en-US" sz="2000" dirty="0">
                <a:latin typeface="Times New Roman" panose="02020603050405020304" pitchFamily="18" charset="0"/>
                <a:cs typeface="Times New Roman" panose="02020603050405020304" pitchFamily="18" charset="0"/>
              </a:rPr>
              <a:t>For the purpose of the EC, the date  of commencement of commercial production shall be deemed to be the first day of the month following the month in which such production has commenced.</a:t>
            </a:r>
          </a:p>
          <a:p>
            <a:pPr marL="342900" indent="-342900" algn="just">
              <a:buFont typeface="Wingdings" panose="05000000000000000000" pitchFamily="2" charset="2"/>
              <a:buChar char="§"/>
              <a:defRPr/>
            </a:pPr>
            <a:endParaRPr lang="en-US" sz="2000" dirty="0">
              <a:solidFill>
                <a:srgbClr val="92D05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Implementing Agency shall send a copy of the Eligibility Certificate to all the concerned agencies offering various incentives e.g. concerned Electrical Inspector, Sales Tax Officer.</a:t>
            </a:r>
            <a:endParaRPr lang="en-US" sz="2000" b="1"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6260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954107"/>
          </a:xfrm>
          <a:prstGeom prst="rect">
            <a:avLst/>
          </a:prstGeom>
          <a:solidFill>
            <a:schemeClr val="accent5">
              <a:lumMod val="60000"/>
              <a:lumOff val="40000"/>
            </a:schemeClr>
          </a:solidFill>
        </p:spPr>
        <p:txBody>
          <a:bodyPr>
            <a:spAutoFit/>
          </a:bodyPr>
          <a:lstStyle/>
          <a:p>
            <a:pPr algn="ctr">
              <a:defRPr/>
            </a:pPr>
            <a:r>
              <a:rPr lang="en-US" sz="2800" b="1" dirty="0">
                <a:gradFill>
                  <a:gsLst>
                    <a:gs pos="0">
                      <a:srgbClr val="000000"/>
                    </a:gs>
                    <a:gs pos="39999">
                      <a:srgbClr val="0A128C"/>
                    </a:gs>
                    <a:gs pos="70000">
                      <a:srgbClr val="181CC7"/>
                    </a:gs>
                    <a:gs pos="88000">
                      <a:srgbClr val="7005D4"/>
                    </a:gs>
                    <a:gs pos="100000">
                      <a:srgbClr val="8C3D91"/>
                    </a:gs>
                  </a:gsLst>
                  <a:lin ang="5400000" scaled="0"/>
                </a:gradFill>
              </a:rPr>
              <a:t>PROCEDURE FOR CLAIMING BENEFITS UNDER EXPANSION / DIVERSIFICATION</a:t>
            </a:r>
            <a:endParaRPr lang="en-US" sz="2800" b="1" dirty="0"/>
          </a:p>
        </p:txBody>
      </p:sp>
      <p:sp>
        <p:nvSpPr>
          <p:cNvPr id="6" name="TextBox 5"/>
          <p:cNvSpPr txBox="1"/>
          <p:nvPr/>
        </p:nvSpPr>
        <p:spPr>
          <a:xfrm>
            <a:off x="90488" y="1560513"/>
            <a:ext cx="11963400" cy="3170099"/>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eligible unit claiming benefits under Expansion / Diversification shall be required to maintain separate record of production for such expansion.</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 case, however, maintaining separate record is not possible, the benefits for such eligible units </a:t>
            </a:r>
            <a:r>
              <a:rPr lang="en-US" sz="2000" dirty="0">
                <a:solidFill>
                  <a:schemeClr val="accent1"/>
                </a:solidFill>
                <a:latin typeface="Times New Roman" panose="02020603050405020304" pitchFamily="18" charset="0"/>
                <a:cs typeface="Times New Roman" panose="02020603050405020304" pitchFamily="18" charset="0"/>
              </a:rPr>
              <a:t>shall be available in the ratio of additional fixed capital investment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a:t>
            </a:r>
            <a:r>
              <a:rPr lang="en-US" sz="2000" dirty="0">
                <a:solidFill>
                  <a:schemeClr val="accent1"/>
                </a:solidFill>
                <a:latin typeface="Times New Roman" panose="02020603050405020304" pitchFamily="18" charset="0"/>
                <a:cs typeface="Times New Roman" panose="02020603050405020304" pitchFamily="18" charset="0"/>
              </a:rPr>
              <a:t>the total gross fixed capital </a:t>
            </a:r>
            <a:r>
              <a:rPr lang="en-US" sz="2000" dirty="0">
                <a:latin typeface="Times New Roman" panose="02020603050405020304" pitchFamily="18" charset="0"/>
                <a:cs typeface="Times New Roman" panose="02020603050405020304" pitchFamily="18" charset="0"/>
              </a:rPr>
              <a:t>investment. There </a:t>
            </a:r>
            <a:r>
              <a:rPr lang="en-US" sz="2000" dirty="0">
                <a:solidFill>
                  <a:schemeClr val="accent1"/>
                </a:solidFill>
                <a:latin typeface="Times New Roman" panose="02020603050405020304" pitchFamily="18" charset="0"/>
                <a:cs typeface="Times New Roman" panose="02020603050405020304" pitchFamily="18" charset="0"/>
              </a:rPr>
              <a:t>will no limit of number expansions/ diversifications</a:t>
            </a:r>
            <a:r>
              <a:rPr lang="en-US" sz="2000" dirty="0">
                <a:latin typeface="Times New Roman" panose="02020603050405020304" pitchFamily="18" charset="0"/>
                <a:cs typeface="Times New Roman" panose="02020603050405020304" pitchFamily="18" charset="0"/>
              </a:rPr>
              <a:t>  in the Scheme period. </a:t>
            </a:r>
          </a:p>
          <a:p>
            <a:pPr algn="just">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2185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523220"/>
          </a:xfrm>
          <a:prstGeom prst="rect">
            <a:avLst/>
          </a:prstGeom>
          <a:solidFill>
            <a:schemeClr val="accent5">
              <a:lumMod val="60000"/>
              <a:lumOff val="40000"/>
            </a:schemeClr>
          </a:solidFill>
        </p:spPr>
        <p:txBody>
          <a:bodyPr>
            <a:spAutoFit/>
          </a:bodyPr>
          <a:lstStyle/>
          <a:p>
            <a:pPr algn="ctr">
              <a:defRPr/>
            </a:pPr>
            <a:r>
              <a:rPr lang="en-US" sz="2800" b="1" dirty="0">
                <a:gradFill flip="none" rotWithShape="1">
                  <a:gsLst>
                    <a:gs pos="0">
                      <a:srgbClr val="000000"/>
                    </a:gs>
                    <a:gs pos="39999">
                      <a:srgbClr val="0A128C"/>
                    </a:gs>
                    <a:gs pos="70000">
                      <a:srgbClr val="181CC7"/>
                    </a:gs>
                    <a:gs pos="88000">
                      <a:srgbClr val="7005D4"/>
                    </a:gs>
                    <a:gs pos="100000">
                      <a:srgbClr val="8C3D91"/>
                    </a:gs>
                  </a:gsLst>
                  <a:path path="rect">
                    <a:fillToRect l="100000" t="100000"/>
                  </a:path>
                  <a:tileRect r="-100000" b="-100000"/>
                </a:gradFill>
              </a:rPr>
              <a:t>Claim for Incentives</a:t>
            </a:r>
            <a:endParaRPr lang="en-US" sz="2800" b="1" dirty="0"/>
          </a:p>
        </p:txBody>
      </p:sp>
      <p:sp>
        <p:nvSpPr>
          <p:cNvPr id="6" name="TextBox 5"/>
          <p:cNvSpPr txBox="1"/>
          <p:nvPr/>
        </p:nvSpPr>
        <p:spPr>
          <a:xfrm>
            <a:off x="90488" y="1560513"/>
            <a:ext cx="11963400" cy="350837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No right or claim for any incentives under the PSI - 2013 shall be deemed to have been conferred by the PSI - 2013 merely because the applicant Unit has fulfilled the conditions of the PSI-2013.</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incentives under the PSI - 2013 </a:t>
            </a:r>
            <a:r>
              <a:rPr lang="en-US" sz="2000" i="1" dirty="0">
                <a:latin typeface="Times New Roman" panose="02020603050405020304" pitchFamily="18" charset="0"/>
                <a:cs typeface="Times New Roman" panose="02020603050405020304" pitchFamily="18" charset="0"/>
              </a:rPr>
              <a:t>(except Stamp Duty Exemption) cannot be claimed unless an EC has been issued under the PSI - 2013 by the Implementing Agency and the Eligible Unit has complied with the stipulations/conditions of the EC.</a:t>
            </a:r>
          </a:p>
          <a:p>
            <a:pPr marL="342900" indent="-342900" algn="just">
              <a:buFont typeface="Wingdings" panose="05000000000000000000" pitchFamily="2" charset="2"/>
              <a:buChar char="§"/>
              <a:defRPr/>
            </a:pPr>
            <a:endParaRPr lang="en-US" sz="2000"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i="1" dirty="0">
                <a:solidFill>
                  <a:schemeClr val="accent1"/>
                </a:solidFill>
                <a:latin typeface="Times New Roman" panose="02020603050405020304" pitchFamily="18" charset="0"/>
                <a:cs typeface="Times New Roman" panose="02020603050405020304" pitchFamily="18" charset="0"/>
              </a:rPr>
              <a:t>The Implementing Agency shall issue EC to the Eligible Unit within 30 days of the Unit complying  with the stipulations of the PSI – 2013 and  submitting documentary evidence thereof.</a:t>
            </a:r>
          </a:p>
          <a:p>
            <a:pPr marL="342900" indent="-342900" algn="just">
              <a:buFont typeface="Wingdings" panose="05000000000000000000" pitchFamily="2" charset="2"/>
              <a:buChar char="§"/>
              <a:defRP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2971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Down Arrow 2"/>
          <p:cNvSpPr/>
          <p:nvPr/>
        </p:nvSpPr>
        <p:spPr>
          <a:xfrm>
            <a:off x="3227696" y="0"/>
            <a:ext cx="5410200" cy="25908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p>
          <a:p>
            <a:pPr algn="ctr">
              <a:defRPr/>
            </a:pPr>
            <a:r>
              <a:rPr lang="en-US" sz="2800" b="1" dirty="0"/>
              <a:t> </a:t>
            </a:r>
            <a:r>
              <a:rPr lang="en-US" sz="2800" b="1"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rPr>
              <a:t>MONITORING AND REVIEW </a:t>
            </a:r>
            <a:endParaRPr lang="en-US" sz="2800" dirty="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0"/>
              </a:gradFill>
            </a:endParaRPr>
          </a:p>
        </p:txBody>
      </p:sp>
      <p:pic>
        <p:nvPicPr>
          <p:cNvPr id="96260" name="Picture 3" descr="Houston_monitoring_centre_375[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5943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4" descr="BlindSpotMonito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67000"/>
            <a:ext cx="6248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459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 y="0"/>
            <a:ext cx="12204171" cy="6858000"/>
          </a:xfrm>
          <a:prstGeom prst="rect">
            <a:avLst/>
          </a:prstGeom>
        </p:spPr>
      </p:pic>
    </p:spTree>
    <p:extLst>
      <p:ext uri="{BB962C8B-B14F-4D97-AF65-F5344CB8AC3E}">
        <p14:creationId xmlns:p14="http://schemas.microsoft.com/office/powerpoint/2010/main" val="3682465425"/>
      </p:ext>
    </p:extLst>
  </p:cSld>
  <p:clrMapOvr>
    <a:masterClrMapping/>
  </p:clrMapOvr>
  <p:transition spd="slow">
    <p:cov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954107"/>
          </a:xfrm>
          <a:prstGeom prst="rect">
            <a:avLst/>
          </a:prstGeom>
          <a:solidFill>
            <a:schemeClr val="accent5">
              <a:lumMod val="60000"/>
              <a:lumOff val="40000"/>
            </a:schemeClr>
          </a:solidFill>
        </p:spPr>
        <p:txBody>
          <a:bodyPr>
            <a:spAutoFit/>
          </a:bodyPr>
          <a:lstStyle/>
          <a:p>
            <a:pPr algn="ctr">
              <a:defRPr/>
            </a:pPr>
            <a:r>
              <a:rPr lang="en-US" sz="2800" dirty="0">
                <a:ln>
                  <a:gradFill flip="none" rotWithShape="1">
                    <a:gsLst>
                      <a:gs pos="0">
                        <a:srgbClr val="000000"/>
                      </a:gs>
                      <a:gs pos="39999">
                        <a:srgbClr val="0A128C"/>
                      </a:gs>
                      <a:gs pos="70000">
                        <a:srgbClr val="181CC7"/>
                      </a:gs>
                      <a:gs pos="88000">
                        <a:srgbClr val="7005D4"/>
                      </a:gs>
                      <a:gs pos="100000">
                        <a:srgbClr val="8C3D91"/>
                      </a:gs>
                    </a:gsLst>
                    <a:lin ang="2700000" scaled="1"/>
                    <a:tileRect/>
                  </a:gradFill>
                </a:ln>
              </a:rPr>
              <a:t>Monitoring and Review of the Fixed Capital Investment and </a:t>
            </a:r>
          </a:p>
          <a:p>
            <a:pPr algn="ctr">
              <a:defRPr/>
            </a:pPr>
            <a:r>
              <a:rPr lang="en-US" sz="2800" dirty="0">
                <a:ln>
                  <a:gradFill flip="none" rotWithShape="1">
                    <a:gsLst>
                      <a:gs pos="0">
                        <a:srgbClr val="000000"/>
                      </a:gs>
                      <a:gs pos="39999">
                        <a:srgbClr val="0A128C"/>
                      </a:gs>
                      <a:gs pos="70000">
                        <a:srgbClr val="181CC7"/>
                      </a:gs>
                      <a:gs pos="88000">
                        <a:srgbClr val="7005D4"/>
                      </a:gs>
                      <a:gs pos="100000">
                        <a:srgbClr val="8C3D91"/>
                      </a:gs>
                    </a:gsLst>
                    <a:lin ang="2700000" scaled="1"/>
                    <a:tileRect/>
                  </a:gradFill>
                </a:ln>
              </a:rPr>
              <a:t>     Production  activities of the Eligible Unit</a:t>
            </a:r>
            <a:endParaRPr lang="en-US" sz="2800" b="1" dirty="0"/>
          </a:p>
        </p:txBody>
      </p:sp>
      <p:sp>
        <p:nvSpPr>
          <p:cNvPr id="6" name="TextBox 5"/>
          <p:cNvSpPr txBox="1"/>
          <p:nvPr/>
        </p:nvSpPr>
        <p:spPr>
          <a:xfrm>
            <a:off x="90488" y="1560513"/>
            <a:ext cx="11963400" cy="4124206"/>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Eligible Unit shall submit a report duly signed by its authorised representative covering information and details regarding production and sales, indicating the period of stoppage of production and/or closure of the Unit, if any, with reasons therefore, addition to the Fixed Capital Investment, disposal of Fixed Assets, and changes in the constitution of the Eligible Unit.</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Eligible Unit shall also submit to the Implementing Agency, within a period of 9 months from the close of every year, a certified true copy of the audited annual statement of accounts and Balance Sheet for the said year.</a:t>
            </a:r>
          </a:p>
          <a:p>
            <a:pPr marL="342900" indent="-342900" algn="just">
              <a:buFont typeface="Wingdings" panose="05000000000000000000" pitchFamily="2" charset="2"/>
              <a:buChar char="§"/>
              <a:defRPr/>
            </a:pPr>
            <a:endParaRPr lang="en-US" sz="2000"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Implementing Agency shall be entitled to call for any information and details for a shorter period even prior to the close of the year. The implementing Agency shall independently examine the position from time to time in order to ensure that the incentives drawn/availed of are within the ceilings specified under the PSI-2013 or under the relevant earlier Scheme, as the case may be.</a:t>
            </a:r>
            <a:endParaRPr lang="en-US" sz="2000" i="1" dirty="0">
              <a:solidFill>
                <a:schemeClr val="accent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2285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4" name="TextBox 3"/>
          <p:cNvSpPr txBox="1"/>
          <p:nvPr/>
        </p:nvSpPr>
        <p:spPr>
          <a:xfrm>
            <a:off x="14786" y="125105"/>
            <a:ext cx="12177214" cy="954107"/>
          </a:xfrm>
          <a:prstGeom prst="rect">
            <a:avLst/>
          </a:prstGeom>
          <a:solidFill>
            <a:schemeClr val="accent5">
              <a:lumMod val="60000"/>
              <a:lumOff val="40000"/>
            </a:schemeClr>
          </a:solidFill>
        </p:spPr>
        <p:txBody>
          <a:bodyPr>
            <a:spAutoFit/>
          </a:bodyPr>
          <a:lstStyle/>
          <a:p>
            <a:pPr algn="ctr">
              <a:defRPr/>
            </a:pPr>
            <a:r>
              <a:rPr lang="en-US" sz="2800" dirty="0">
                <a:ln>
                  <a:gradFill flip="none" rotWithShape="1">
                    <a:gsLst>
                      <a:gs pos="0">
                        <a:srgbClr val="000000"/>
                      </a:gs>
                      <a:gs pos="39999">
                        <a:srgbClr val="0A128C"/>
                      </a:gs>
                      <a:gs pos="70000">
                        <a:srgbClr val="181CC7"/>
                      </a:gs>
                      <a:gs pos="88000">
                        <a:srgbClr val="7005D4"/>
                      </a:gs>
                      <a:gs pos="100000">
                        <a:srgbClr val="8C3D91"/>
                      </a:gs>
                    </a:gsLst>
                    <a:lin ang="2700000" scaled="1"/>
                    <a:tileRect/>
                  </a:gradFill>
                </a:ln>
              </a:rPr>
              <a:t>Monitoring and Review of the Fixed Capital Investment and </a:t>
            </a:r>
          </a:p>
          <a:p>
            <a:pPr algn="ctr">
              <a:defRPr/>
            </a:pPr>
            <a:r>
              <a:rPr lang="en-US" sz="2800" dirty="0">
                <a:ln>
                  <a:gradFill flip="none" rotWithShape="1">
                    <a:gsLst>
                      <a:gs pos="0">
                        <a:srgbClr val="000000"/>
                      </a:gs>
                      <a:gs pos="39999">
                        <a:srgbClr val="0A128C"/>
                      </a:gs>
                      <a:gs pos="70000">
                        <a:srgbClr val="181CC7"/>
                      </a:gs>
                      <a:gs pos="88000">
                        <a:srgbClr val="7005D4"/>
                      </a:gs>
                      <a:gs pos="100000">
                        <a:srgbClr val="8C3D91"/>
                      </a:gs>
                    </a:gsLst>
                    <a:lin ang="2700000" scaled="1"/>
                    <a:tileRect/>
                  </a:gradFill>
                </a:ln>
              </a:rPr>
              <a:t>     Production  activities of the Eligible Unit</a:t>
            </a:r>
            <a:endParaRPr lang="en-US" sz="2800" b="1" dirty="0"/>
          </a:p>
        </p:txBody>
      </p:sp>
      <p:sp>
        <p:nvSpPr>
          <p:cNvPr id="6" name="TextBox 5"/>
          <p:cNvSpPr txBox="1"/>
          <p:nvPr/>
        </p:nvSpPr>
        <p:spPr>
          <a:xfrm>
            <a:off x="90488" y="1560513"/>
            <a:ext cx="11963400" cy="3908425"/>
          </a:xfrm>
          <a:prstGeom prst="rect">
            <a:avLst/>
          </a:prstGeom>
          <a:noFill/>
        </p:spPr>
        <p:txBody>
          <a:bodyPr>
            <a:spAutoFit/>
          </a:bodyPr>
          <a:lstStyle/>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Failure on the part of an Eligible Unit to submit any of the above information / documents within the specified time shall mount to breach of the provisions of the PSI-2013, entailing suitable action as provided under the Procedural Rules, including action to cancel the EC, or premature recall of and immediate recovery of the incentives drawn / availed.</a:t>
            </a:r>
            <a:endParaRPr lang="en-US" sz="2000" b="1" i="1" dirty="0">
              <a:solidFill>
                <a:srgbClr val="FF0000"/>
              </a:solidFill>
              <a:latin typeface="Times New Roman" panose="02020603050405020304" pitchFamily="18" charset="0"/>
              <a:cs typeface="Times New Roman" panose="02020603050405020304" pitchFamily="18" charset="0"/>
            </a:endParaRPr>
          </a:p>
          <a:p>
            <a:pPr algn="just">
              <a:defRPr/>
            </a:pPr>
            <a:endParaRPr lang="en-US" sz="2000" b="1" i="1" dirty="0">
              <a:solidFill>
                <a:srgbClr val="FF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The Implementing Agencies shall, as far as possible, ensure that the Eligible Unit and the relevant Agency for supply of power, and the Electrical Inspector are kept informed of the continuance or discontinuance of the EC during the tenure in accordance with the Procedural Rules.</a:t>
            </a:r>
          </a:p>
          <a:p>
            <a:pPr marL="342900" indent="-342900" algn="just">
              <a:buFont typeface="Wingdings" panose="05000000000000000000" pitchFamily="2" charset="2"/>
              <a:buChar char="§"/>
              <a:defRPr/>
            </a:pPr>
            <a:endParaRPr lang="en-US" sz="2000"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If and when the Eligible Unit reaches the relevant ceilings prescribed in the EC prior to expiry of the EC period, or if it contravenes any of the conditions there under, the Implementing Agencies shall take prompt action to cancel the EC</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45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sp>
        <p:nvSpPr>
          <p:cNvPr id="3" name="Oval 2"/>
          <p:cNvSpPr/>
          <p:nvPr/>
        </p:nvSpPr>
        <p:spPr>
          <a:xfrm>
            <a:off x="3200400" y="457200"/>
            <a:ext cx="5562600" cy="5029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CLASSIFICATION OF TALUKAS / AREAS </a:t>
            </a:r>
          </a:p>
        </p:txBody>
      </p:sp>
    </p:spTree>
    <p:extLst>
      <p:ext uri="{BB962C8B-B14F-4D97-AF65-F5344CB8AC3E}">
        <p14:creationId xmlns:p14="http://schemas.microsoft.com/office/powerpoint/2010/main" val="3189794407"/>
      </p:ext>
    </p:extLst>
  </p:cSld>
  <p:clrMapOvr>
    <a:masterClrMapping/>
  </p:clrMapOvr>
  <p:transition spd="slow">
    <p:wheel spokes="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3" name="Table 2"/>
          <p:cNvGraphicFramePr>
            <a:graphicFrameLocks noGrp="1"/>
          </p:cNvGraphicFramePr>
          <p:nvPr>
            <p:extLst>
              <p:ext uri="{D42A27DB-BD31-4B8C-83A1-F6EECF244321}">
                <p14:modId xmlns:p14="http://schemas.microsoft.com/office/powerpoint/2010/main" val="1577164491"/>
              </p:ext>
            </p:extLst>
          </p:nvPr>
        </p:nvGraphicFramePr>
        <p:xfrm>
          <a:off x="1" y="4906"/>
          <a:ext cx="12191999" cy="6451578"/>
        </p:xfrm>
        <a:graphic>
          <a:graphicData uri="http://schemas.openxmlformats.org/drawingml/2006/table">
            <a:tbl>
              <a:tblPr firstRow="1" bandRow="1">
                <a:tableStyleId>{5C22544A-7EE6-4342-B048-85BDC9FD1C3A}</a:tableStyleId>
              </a:tblPr>
              <a:tblGrid>
                <a:gridCol w="2173111"/>
                <a:gridCol w="2173111"/>
                <a:gridCol w="2173111"/>
                <a:gridCol w="2173111"/>
                <a:gridCol w="1713468"/>
                <a:gridCol w="1786087"/>
              </a:tblGrid>
              <a:tr h="675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p>
                      <a:pPr algn="ctr"/>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p>
                      <a:pPr algn="ctr"/>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p>
                      <a:pPr algn="ctr"/>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p>
                      <a:pPr algn="ctr"/>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a:t>
                      </a:r>
                    </a:p>
                  </a:txBody>
                  <a:tcP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346790">
                <a:tc gridSpan="6">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KONKAN DIVISION</a:t>
                      </a:r>
                    </a:p>
                  </a:txBody>
                  <a:tcPr>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964944">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Greater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Mumbai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Greater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Mumbai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r h="2122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Thane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Thane Vasai Palghar Kalyan Ulhasnagar Ambernath </a:t>
                      </a:r>
                    </a:p>
                  </a:txBody>
                  <a:tcPr>
                    <a:solidFill>
                      <a:srgbClr val="00B05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Dahanu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Murbad 	</a:t>
                      </a: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Bhivandi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Shahapur 	</a:t>
                      </a:r>
                    </a:p>
                  </a:txBody>
                  <a:tcPr>
                    <a:solidFill>
                      <a:schemeClr val="bg2">
                        <a:lumMod val="25000"/>
                      </a:schemeClr>
                    </a:solidFill>
                  </a:tcPr>
                </a:tc>
                <a:tc>
                  <a:txBody>
                    <a:bodyPr/>
                    <a:lstStyle/>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Jawhar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Mokhada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Talasari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Wada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Vikramgad </a:t>
                      </a:r>
                    </a:p>
                  </a:txBody>
                  <a:tcPr>
                    <a:solidFill>
                      <a:srgbClr val="FF7C80"/>
                    </a:solidFill>
                  </a:tcPr>
                </a:tc>
              </a:tr>
              <a:tr h="22255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Raigad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Alibag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Uran Panvel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Karjat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Khalapur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Pen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Roha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Alibag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Pen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Sudhagad</a:t>
                      </a: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Karjat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Mahad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Mangaon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Murud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rgbClr val="FF0000"/>
                          </a:solidFill>
                          <a:latin typeface="Times New Roman" panose="02020603050405020304" pitchFamily="18" charset="0"/>
                          <a:ea typeface="+mn-ea"/>
                          <a:cs typeface="Times New Roman" panose="02020603050405020304" pitchFamily="18" charset="0"/>
                        </a:rPr>
                        <a:t>Shrivardhan 	</a:t>
                      </a:r>
                    </a:p>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Poladpur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Mhasala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Tala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22216896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1021735510"/>
              </p:ext>
            </p:extLst>
          </p:nvPr>
        </p:nvGraphicFramePr>
        <p:xfrm>
          <a:off x="0" y="12878"/>
          <a:ext cx="12191999" cy="6472929"/>
        </p:xfrm>
        <a:graphic>
          <a:graphicData uri="http://schemas.openxmlformats.org/drawingml/2006/table">
            <a:tbl>
              <a:tblPr firstRow="1" bandRow="1">
                <a:tableStyleId>{5C22544A-7EE6-4342-B048-85BDC9FD1C3A}</a:tableStyleId>
              </a:tblPr>
              <a:tblGrid>
                <a:gridCol w="2259459"/>
                <a:gridCol w="1702942"/>
                <a:gridCol w="2057400"/>
                <a:gridCol w="2362200"/>
                <a:gridCol w="2057400"/>
                <a:gridCol w="1752598"/>
              </a:tblGrid>
              <a:tr h="642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a:t>
                      </a:r>
                    </a:p>
                  </a:txBody>
                  <a:tcP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338818">
                <a:tc gridSpan="6">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KONKAN DIVISION </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95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Ratnagiri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Ratnagiri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Chiplun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Khed </a:t>
                      </a:r>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Guhagar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Dapoli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Lanja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Mandangad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Rajapur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Sangameshwar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r h="2845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Sindhudurg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Vengurla 	</a:t>
                      </a:r>
                    </a:p>
                    <a:p>
                      <a:endParaRPr lang="en-US" sz="20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Kankavli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Kudal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Sawantwadi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Malvan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Deogad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Vaibhavwadi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Doda Marg </a:t>
                      </a:r>
                    </a:p>
                  </a:txBody>
                  <a:tcPr>
                    <a:solidFill>
                      <a:srgbClr val="FF7C80"/>
                    </a:solidFill>
                  </a:tcPr>
                </a:tc>
              </a:tr>
            </a:tbl>
          </a:graphicData>
        </a:graphic>
      </p:graphicFrame>
    </p:spTree>
    <p:extLst>
      <p:ext uri="{BB962C8B-B14F-4D97-AF65-F5344CB8AC3E}">
        <p14:creationId xmlns:p14="http://schemas.microsoft.com/office/powerpoint/2010/main" val="3229146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3460201011"/>
              </p:ext>
            </p:extLst>
          </p:nvPr>
        </p:nvGraphicFramePr>
        <p:xfrm>
          <a:off x="-1" y="-1"/>
          <a:ext cx="12192001" cy="6438901"/>
        </p:xfrm>
        <a:graphic>
          <a:graphicData uri="http://schemas.openxmlformats.org/drawingml/2006/table">
            <a:tbl>
              <a:tblPr firstRow="1" bandRow="1">
                <a:tableStyleId>{5C22544A-7EE6-4342-B048-85BDC9FD1C3A}</a:tableStyleId>
              </a:tblPr>
              <a:tblGrid>
                <a:gridCol w="2259459"/>
                <a:gridCol w="1702941"/>
                <a:gridCol w="2057401"/>
                <a:gridCol w="2362201"/>
                <a:gridCol w="2057401"/>
                <a:gridCol w="1752598"/>
              </a:tblGrid>
              <a:tr h="1030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a:t>
                      </a:r>
                    </a:p>
                  </a:txBody>
                  <a:tcP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09698">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 PUNE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3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Pune </a:t>
                      </a: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Pune City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Maval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Haveli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Bhor @ 	</a:t>
                      </a:r>
                    </a:p>
                  </a:txBody>
                  <a:tcPr>
                    <a:solidFill>
                      <a:srgbClr val="00B05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Haveli $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Mulshi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Daund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Bhor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Khed $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Ambegaon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Junnar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Velhe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r h="2767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Daund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Khed @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Mulshi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Indapur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Baramati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Purandar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8577891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5830516"/>
              </p:ext>
            </p:extLst>
          </p:nvPr>
        </p:nvGraphicFramePr>
        <p:xfrm>
          <a:off x="-1" y="0"/>
          <a:ext cx="12192000" cy="6772354"/>
        </p:xfrm>
        <a:graphic>
          <a:graphicData uri="http://schemas.openxmlformats.org/drawingml/2006/table">
            <a:tbl>
              <a:tblPr firstRow="1" bandRow="1">
                <a:tableStyleId>{5C22544A-7EE6-4342-B048-85BDC9FD1C3A}</a:tableStyleId>
              </a:tblPr>
              <a:tblGrid>
                <a:gridCol w="2259459"/>
                <a:gridCol w="1702943"/>
                <a:gridCol w="2057400"/>
                <a:gridCol w="2362200"/>
                <a:gridCol w="2057400"/>
                <a:gridCol w="1752598"/>
              </a:tblGrid>
              <a:tr h="985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r h="406936">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 PUNE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0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Solapur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Solapur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North )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Pandharpur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Malshiras</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Barshi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Akkalkot</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Solapur (South)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Mohol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Mangalwedhe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Sangole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Karmala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Madha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25249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Satara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Satara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Khandala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Koregaon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Phaltan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Khatav</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Karad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Mahabaleshwar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Wai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Man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Patan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Jaoli</a:t>
                      </a: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2662538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2303041448"/>
              </p:ext>
            </p:extLst>
          </p:nvPr>
        </p:nvGraphicFramePr>
        <p:xfrm>
          <a:off x="0" y="0"/>
          <a:ext cx="12192001" cy="6860612"/>
        </p:xfrm>
        <a:graphic>
          <a:graphicData uri="http://schemas.openxmlformats.org/drawingml/2006/table">
            <a:tbl>
              <a:tblPr firstRow="1" bandRow="1">
                <a:tableStyleId>{5C22544A-7EE6-4342-B048-85BDC9FD1C3A}</a:tableStyleId>
              </a:tblPr>
              <a:tblGrid>
                <a:gridCol w="2259459"/>
                <a:gridCol w="1702941"/>
                <a:gridCol w="2057401"/>
                <a:gridCol w="2362201"/>
                <a:gridCol w="2057401"/>
                <a:gridCol w="1752598"/>
              </a:tblGrid>
              <a:tr h="718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72915">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 PUNE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4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Sangli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Miraj</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Tasgaon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Khanapur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Atapadi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Jat</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KavatheMahaankal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Walwa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Shirala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Kadegaon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Palus</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2342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Kolhapur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Karveer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Panhala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Hatkanangale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Shirol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Kagal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Gadhinglaj</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Chandgad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Ajra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Bhudargad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Radhanagari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Bavada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Shahuwadi</a:t>
                      </a: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37127602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915922947"/>
              </p:ext>
            </p:extLst>
          </p:nvPr>
        </p:nvGraphicFramePr>
        <p:xfrm>
          <a:off x="2" y="1"/>
          <a:ext cx="12213908" cy="6459276"/>
        </p:xfrm>
        <a:graphic>
          <a:graphicData uri="http://schemas.openxmlformats.org/drawingml/2006/table">
            <a:tbl>
              <a:tblPr firstRow="1" bandRow="1">
                <a:tableStyleId>{5C22544A-7EE6-4342-B048-85BDC9FD1C3A}</a:tableStyleId>
              </a:tblPr>
              <a:tblGrid>
                <a:gridCol w="2259459"/>
                <a:gridCol w="1702941"/>
                <a:gridCol w="2057400"/>
                <a:gridCol w="2362200"/>
                <a:gridCol w="1962470"/>
                <a:gridCol w="116840"/>
                <a:gridCol w="1752598"/>
              </a:tblGrid>
              <a:tr h="985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r h="564100">
                <a:tc gridSpan="7">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NASIK DIVISION </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tr>
              <a:tr h="2709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Nasik 	</a:t>
                      </a: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Nasik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Niphad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Sinnar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Dindori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Yeola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Igatpuri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solidFill>
                          <a:srgbClr val="FF0000"/>
                        </a:solidFill>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gridSpan="2">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Peth</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Surgana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Kalwan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Baglan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c hMerge="1">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r h="2179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gridSpan="2">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Chandwad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Nandgaon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Trimbakeshwar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Deola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Malegaon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c hMerge="1">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27358260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2186380005"/>
              </p:ext>
            </p:extLst>
          </p:nvPr>
        </p:nvGraphicFramePr>
        <p:xfrm>
          <a:off x="-1" y="0"/>
          <a:ext cx="12192002" cy="6500368"/>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94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p>
                      <a:endParaRPr lang="en-US" sz="20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p>
                      <a:endParaRPr lang="en-US" sz="2000" dirty="0">
                        <a:latin typeface="Times New Roman" panose="02020603050405020304" pitchFamily="18" charset="0"/>
                        <a:cs typeface="Times New Roman" panose="02020603050405020304" pitchFamily="18" charset="0"/>
                      </a:endParaRPr>
                    </a:p>
                  </a:txBody>
                  <a:tcPr>
                    <a:solidFill>
                      <a:srgbClr val="FF7C80"/>
                    </a:solidFill>
                  </a:tcPr>
                </a:tc>
              </a:tr>
              <a:tr h="540577">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NASIK DIVISION </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3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Ahmednagar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Nagar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Rahuri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Shrirampur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Newasa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Karjat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Shrigonda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Akola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Sangamner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Kopergaon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Rahata 	</a:t>
                      </a: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Shevgaon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Pathardi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Jamkhed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Parner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37676406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BPO\Desktop\G SIR G\PPT\G sir G PPT\NASIK\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593176"/>
      </p:ext>
    </p:extLst>
  </p:cSld>
  <p:clrMapOvr>
    <a:masterClrMapping/>
  </p:clrMapOvr>
  <p:transition spd="slow">
    <p:comb/>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2162572491"/>
              </p:ext>
            </p:extLst>
          </p:nvPr>
        </p:nvGraphicFramePr>
        <p:xfrm>
          <a:off x="-1" y="-140103"/>
          <a:ext cx="12192002" cy="6982863"/>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521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384295">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NASIK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755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Dhule </a:t>
                      </a: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Dhule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Sakri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Shindkheda</a:t>
                      </a: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r h="1684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Nandurbar </a:t>
                      </a: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Nandurbar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Nawapur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Shahade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Talode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Akrani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Akkalkuva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2749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Jalgaon </a:t>
                      </a: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Jalgaon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Yawal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Chalisgaon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Amalner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Dharangaon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Chopada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Raver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Edalabad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Bhusawal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Jamner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Pachora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Bhadgaon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Parola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Erandol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Bodwad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bl>
          </a:graphicData>
        </a:graphic>
      </p:graphicFrame>
    </p:spTree>
    <p:extLst>
      <p:ext uri="{BB962C8B-B14F-4D97-AF65-F5344CB8AC3E}">
        <p14:creationId xmlns:p14="http://schemas.microsoft.com/office/powerpoint/2010/main" val="41758007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3431717923"/>
              </p:ext>
            </p:extLst>
          </p:nvPr>
        </p:nvGraphicFramePr>
        <p:xfrm>
          <a:off x="-1" y="0"/>
          <a:ext cx="12192002" cy="6347075"/>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688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95712">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AURANGABAD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Aurangabad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Aurangabad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Khuldabad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Kannad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Soegaon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Sillod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Paithan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Gangapur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Vaijapur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Phulambri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2620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Jalna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Jalna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Ambad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Jafferabad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Partur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Bhokardan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Badnapur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Ghangsavangi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Mantha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bl>
          </a:graphicData>
        </a:graphic>
      </p:graphicFrame>
    </p:spTree>
    <p:extLst>
      <p:ext uri="{BB962C8B-B14F-4D97-AF65-F5344CB8AC3E}">
        <p14:creationId xmlns:p14="http://schemas.microsoft.com/office/powerpoint/2010/main" val="28490583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2927168622"/>
              </p:ext>
            </p:extLst>
          </p:nvPr>
        </p:nvGraphicFramePr>
        <p:xfrm>
          <a:off x="-1" y="-27384"/>
          <a:ext cx="12192002" cy="5297972"/>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54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p>
                      <a:endParaRPr lang="en-US" sz="20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 	</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51088">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AURANGABAD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45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Beed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Beed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Georai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Majalgaon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Ambejogai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Kaij</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Patoda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Ashti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Dharur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Wadavani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Kasar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bl>
          </a:graphicData>
        </a:graphic>
      </p:graphicFrame>
    </p:spTree>
    <p:extLst>
      <p:ext uri="{BB962C8B-B14F-4D97-AF65-F5344CB8AC3E}">
        <p14:creationId xmlns:p14="http://schemas.microsoft.com/office/powerpoint/2010/main" val="26202677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2208851336"/>
              </p:ext>
            </p:extLst>
          </p:nvPr>
        </p:nvGraphicFramePr>
        <p:xfrm>
          <a:off x="-1" y="1"/>
          <a:ext cx="12192002" cy="6320094"/>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47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78943">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AURANGABAD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Osmanabad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Osmanabad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Kalamb</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Omerga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Tuljapur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Paranda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Bhum</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Washi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Lohara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2515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Parbhani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Parbhani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Jintur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Selu</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Gangakhed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Pathri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Palam</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Purna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Manawat</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Sonpeth</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bl>
          </a:graphicData>
        </a:graphic>
      </p:graphicFrame>
    </p:spTree>
    <p:extLst>
      <p:ext uri="{BB962C8B-B14F-4D97-AF65-F5344CB8AC3E}">
        <p14:creationId xmlns:p14="http://schemas.microsoft.com/office/powerpoint/2010/main" val="22786663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1804888695"/>
              </p:ext>
            </p:extLst>
          </p:nvPr>
        </p:nvGraphicFramePr>
        <p:xfrm>
          <a:off x="-1" y="-1"/>
          <a:ext cx="12192002" cy="6170666"/>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548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504056">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AURANGABAD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4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Hingoli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NO INDUSTRY DISTRICT 	</a:t>
                      </a:r>
                    </a:p>
                    <a:p>
                      <a:pPr algn="ct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bg2">
                        <a:lumMod val="90000"/>
                      </a:schemeClr>
                    </a:solidFill>
                  </a:tcPr>
                </a:tc>
                <a:tc hMerge="1">
                  <a:txBody>
                    <a:bodyPr/>
                    <a:lstStyle/>
                    <a:p>
                      <a:endParaRPr lang="en-US" sz="2000" dirty="0"/>
                    </a:p>
                  </a:txBody>
                  <a:tcPr>
                    <a:solidFill>
                      <a:schemeClr val="accent5">
                        <a:lumMod val="75000"/>
                      </a:schemeClr>
                    </a:solidFill>
                  </a:tcPr>
                </a:tc>
                <a:tc hMerge="1">
                  <a:txBody>
                    <a:bodyPr/>
                    <a:lstStyle/>
                    <a:p>
                      <a:endParaRPr lang="en-US" sz="2000" dirty="0"/>
                    </a:p>
                  </a:txBody>
                  <a:tcPr>
                    <a:solidFill>
                      <a:schemeClr val="bg2">
                        <a:lumMod val="2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mn-lt"/>
                        <a:ea typeface="+mn-ea"/>
                        <a:cs typeface="+mn-cs"/>
                      </a:endParaRPr>
                    </a:p>
                  </a:txBody>
                  <a:tcPr>
                    <a:solidFill>
                      <a:schemeClr val="tx2">
                        <a:lumMod val="60000"/>
                        <a:lumOff val="40000"/>
                      </a:schemeClr>
                    </a:solidFill>
                  </a:tcPr>
                </a:tc>
                <a:tc hMerge="1">
                  <a:txBody>
                    <a:bodyPr/>
                    <a:lstStyle/>
                    <a:p>
                      <a:endParaRPr kumimoji="0" lang="en-US" sz="1800" kern="1200" baseline="0" dirty="0" smtClean="0">
                        <a:solidFill>
                          <a:schemeClr val="dk1"/>
                        </a:solidFill>
                        <a:latin typeface="+mn-lt"/>
                        <a:ea typeface="+mn-ea"/>
                        <a:cs typeface="+mn-cs"/>
                      </a:endParaRPr>
                    </a:p>
                  </a:txBody>
                  <a:tcPr>
                    <a:solidFill>
                      <a:srgbClr val="FF7C80"/>
                    </a:solidFill>
                  </a:tcPr>
                </a:tc>
              </a:tr>
              <a:tr h="3429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Latur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Latur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Ahmedpur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Udgir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Nilanga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Ausa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Chakur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Deoni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Shirur-Anantpal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Jalkot</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Renapur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6619003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5" name="Table 4"/>
          <p:cNvGraphicFramePr>
            <a:graphicFrameLocks noGrp="1"/>
          </p:cNvGraphicFramePr>
          <p:nvPr>
            <p:extLst>
              <p:ext uri="{D42A27DB-BD31-4B8C-83A1-F6EECF244321}">
                <p14:modId xmlns:p14="http://schemas.microsoft.com/office/powerpoint/2010/main" val="4070704883"/>
              </p:ext>
            </p:extLst>
          </p:nvPr>
        </p:nvGraphicFramePr>
        <p:xfrm>
          <a:off x="-1" y="1"/>
          <a:ext cx="12192002" cy="6280794"/>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548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59075">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AURANGABAD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35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Nanded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Nanded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Bhokar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Hadgaon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Kinwat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Biloli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Deglur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Mukhed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Kandhar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Loha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Mudkhed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Ardhapur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Naigaon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Dharmabad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Himayatnagar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Umari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Mahur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7186180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1860414862"/>
              </p:ext>
            </p:extLst>
          </p:nvPr>
        </p:nvGraphicFramePr>
        <p:xfrm>
          <a:off x="-1" y="-2"/>
          <a:ext cx="12192002" cy="6858001"/>
        </p:xfrm>
        <a:graphic>
          <a:graphicData uri="http://schemas.openxmlformats.org/drawingml/2006/table">
            <a:tbl>
              <a:tblPr firstRow="1" bandRow="1">
                <a:tableStyleId>{5C22544A-7EE6-4342-B048-85BDC9FD1C3A}</a:tableStyleId>
              </a:tblPr>
              <a:tblGrid>
                <a:gridCol w="2259460"/>
                <a:gridCol w="1702941"/>
                <a:gridCol w="2057401"/>
                <a:gridCol w="2362201"/>
                <a:gridCol w="2057401"/>
                <a:gridCol w="1752598"/>
              </a:tblGrid>
              <a:tr h="720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07096">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AMARAVATI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30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Amravati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Amravati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Achalpur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Bhatkuli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Nandgaon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Khandeshwar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Chandur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Bazar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Morshi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Warud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Chandur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Rly</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Teosa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Daryapur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Anjangaon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Surji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Chikhaldara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Dharni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Dhamangaon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Rly</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Akola </a:t>
                      </a:r>
                    </a:p>
                  </a:txBody>
                  <a:tcPr>
                    <a:solidFill>
                      <a:srgbClr val="FF7C80"/>
                    </a:solidFill>
                  </a:tcPr>
                </a:tc>
              </a:tr>
            </a:tbl>
          </a:graphicData>
        </a:graphic>
      </p:graphicFrame>
    </p:spTree>
    <p:extLst>
      <p:ext uri="{BB962C8B-B14F-4D97-AF65-F5344CB8AC3E}">
        <p14:creationId xmlns:p14="http://schemas.microsoft.com/office/powerpoint/2010/main" val="36986261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0" y="6438900"/>
            <a:ext cx="12192000" cy="419100"/>
          </a:xfrm>
          <a:solidFill>
            <a:schemeClr val="accent5">
              <a:lumMod val="40000"/>
              <a:lumOff val="60000"/>
            </a:schemeClr>
          </a:solidFill>
        </p:spPr>
        <p:txBody>
          <a:bodyPr/>
          <a:lstStyle/>
          <a:p>
            <a:pPr lvl="2" algn="ctr">
              <a:defRPr/>
            </a:pPr>
            <a:r>
              <a:rPr lang="en-US" dirty="0">
                <a:solidFill>
                  <a:srgbClr val="002060"/>
                </a:solidFill>
              </a:rPr>
              <a:t>www.industrialsubsidy.com</a:t>
            </a:r>
            <a:r>
              <a:rPr lang="en-US" dirty="0">
                <a:solidFill>
                  <a:srgbClr val="FFFF00"/>
                </a:solidFill>
              </a:rPr>
              <a:t>                                    				  	</a:t>
            </a:r>
            <a:r>
              <a:rPr lang="en-US" dirty="0">
                <a:solidFill>
                  <a:srgbClr val="002060"/>
                </a:solidFill>
              </a:rPr>
              <a:t>By CA. G B Modi</a:t>
            </a:r>
          </a:p>
        </p:txBody>
      </p:sp>
      <p:graphicFrame>
        <p:nvGraphicFramePr>
          <p:cNvPr id="4" name="Table 3"/>
          <p:cNvGraphicFramePr>
            <a:graphicFrameLocks noGrp="1"/>
          </p:cNvGraphicFramePr>
          <p:nvPr>
            <p:extLst>
              <p:ext uri="{D42A27DB-BD31-4B8C-83A1-F6EECF244321}">
                <p14:modId xmlns:p14="http://schemas.microsoft.com/office/powerpoint/2010/main" val="2024052145"/>
              </p:ext>
            </p:extLst>
          </p:nvPr>
        </p:nvGraphicFramePr>
        <p:xfrm>
          <a:off x="0" y="1"/>
          <a:ext cx="12191997" cy="7470851"/>
        </p:xfrm>
        <a:graphic>
          <a:graphicData uri="http://schemas.openxmlformats.org/drawingml/2006/table">
            <a:tbl>
              <a:tblPr firstRow="1" bandRow="1">
                <a:tableStyleId>{5C22544A-7EE6-4342-B048-85BDC9FD1C3A}</a:tableStyleId>
              </a:tblPr>
              <a:tblGrid>
                <a:gridCol w="2259459"/>
                <a:gridCol w="1702941"/>
                <a:gridCol w="2057399"/>
                <a:gridCol w="2362199"/>
                <a:gridCol w="1765831"/>
                <a:gridCol w="2044168"/>
              </a:tblGrid>
              <a:tr h="7957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376116">
                <a:tc gridSpan="6">
                  <a:txBody>
                    <a:bodyPr/>
                    <a:lstStyle/>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AMARAVATI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9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Akola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Akola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Barshitakli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Akot</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Telhara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Balapur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Patur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Murtijapur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3471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Washim</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Buldhana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Chikhali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Shegaon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DeulgaonRaja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Malkapur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Motala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Nandura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Jalgaon </a:t>
                      </a:r>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Jamod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Sangrampur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Khamgaon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Mehkar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Sindakhed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–Raja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Lonar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bl>
          </a:graphicData>
        </a:graphic>
      </p:graphicFrame>
    </p:spTree>
    <p:extLst>
      <p:ext uri="{BB962C8B-B14F-4D97-AF65-F5344CB8AC3E}">
        <p14:creationId xmlns:p14="http://schemas.microsoft.com/office/powerpoint/2010/main" val="14231906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98554882"/>
              </p:ext>
            </p:extLst>
          </p:nvPr>
        </p:nvGraphicFramePr>
        <p:xfrm>
          <a:off x="-1" y="0"/>
          <a:ext cx="12192002" cy="7084587"/>
        </p:xfrm>
        <a:graphic>
          <a:graphicData uri="http://schemas.openxmlformats.org/drawingml/2006/table">
            <a:tbl>
              <a:tblPr firstRow="1" bandRow="1">
                <a:tableStyleId>{5C22544A-7EE6-4342-B048-85BDC9FD1C3A}</a:tableStyleId>
              </a:tblPr>
              <a:tblGrid>
                <a:gridCol w="2259459"/>
                <a:gridCol w="1702941"/>
                <a:gridCol w="2057401"/>
                <a:gridCol w="2362201"/>
                <a:gridCol w="1765831"/>
                <a:gridCol w="2044169"/>
              </a:tblGrid>
              <a:tr h="1067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744028">
                <a:tc gridSpan="6">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p>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AMARAVATI DIVISION</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46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Yavatmal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Yavatmal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Babhulgaon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Kalamb</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Kelapur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Ralegaon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Ghatanji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Wani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Maregaon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Pusad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Mahagaon</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Umarkhed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Darwaha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Digras</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Arni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Zari-Jamdi 	</a:t>
                      </a:r>
                    </a:p>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7C80"/>
                    </a:solidFill>
                  </a:tcPr>
                </a:tc>
              </a:tr>
            </a:tbl>
          </a:graphicData>
        </a:graphic>
      </p:graphicFrame>
    </p:spTree>
    <p:extLst>
      <p:ext uri="{BB962C8B-B14F-4D97-AF65-F5344CB8AC3E}">
        <p14:creationId xmlns:p14="http://schemas.microsoft.com/office/powerpoint/2010/main" val="2496267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3746107"/>
              </p:ext>
            </p:extLst>
          </p:nvPr>
        </p:nvGraphicFramePr>
        <p:xfrm>
          <a:off x="1" y="0"/>
          <a:ext cx="12192000" cy="7403624"/>
        </p:xfrm>
        <a:graphic>
          <a:graphicData uri="http://schemas.openxmlformats.org/drawingml/2006/table">
            <a:tbl>
              <a:tblPr firstRow="1" bandRow="1">
                <a:tableStyleId>{5C22544A-7EE6-4342-B048-85BDC9FD1C3A}</a:tableStyleId>
              </a:tblPr>
              <a:tblGrid>
                <a:gridCol w="2259459"/>
                <a:gridCol w="1702942"/>
                <a:gridCol w="2057400"/>
                <a:gridCol w="2362200"/>
                <a:gridCol w="1765830"/>
                <a:gridCol w="2044169"/>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District 	</a:t>
                      </a: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A</a:t>
                      </a:r>
                    </a:p>
                  </a:txBody>
                  <a:tcP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B 	</a:t>
                      </a: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C 	</a:t>
                      </a: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lt1"/>
                          </a:solidFill>
                          <a:latin typeface="Times New Roman" panose="02020603050405020304" pitchFamily="18" charset="0"/>
                          <a:ea typeface="+mn-ea"/>
                          <a:cs typeface="Times New Roman" panose="02020603050405020304" pitchFamily="18" charset="0"/>
                        </a:rPr>
                        <a:t>Group D </a:t>
                      </a:r>
                    </a:p>
                  </a:txBody>
                  <a:tcPr>
                    <a:solidFill>
                      <a:srgbClr val="FF7C80"/>
                    </a:solidFill>
                  </a:tcPr>
                </a:tc>
              </a:tr>
              <a:tr h="423704">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dk1"/>
                          </a:solidFill>
                          <a:latin typeface="Times New Roman" panose="02020603050405020304" pitchFamily="18" charset="0"/>
                          <a:ea typeface="+mn-ea"/>
                          <a:cs typeface="Times New Roman" panose="02020603050405020304" pitchFamily="18" charset="0"/>
                        </a:rPr>
                        <a:t>NAGPUR DIVISION </a:t>
                      </a:r>
                    </a:p>
                  </a:txBody>
                  <a:tcPr>
                    <a:solidFill>
                      <a:srgbClr val="0070C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87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Nagpur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Nagpur City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Nagpur (R)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Kamptee</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Hingana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Katol</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Narkhed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Savner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Kalmeshwar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Ramtek</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Parseoni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Mauda</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Umred</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Bhiwapur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Kuhi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r h="1752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Bhandara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rgbClr val="00B050"/>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solidFill>
                      <a:schemeClr val="tx2">
                        <a:lumMod val="60000"/>
                        <a:lumOff val="40000"/>
                      </a:schemeClr>
                    </a:solidFill>
                  </a:tcPr>
                </a:tc>
                <a:tc>
                  <a:txBody>
                    <a:bodyPr/>
                    <a:lstStyle/>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Bhandara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Pauni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Tumsar</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Mohadi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Sakoli </a:t>
                      </a:r>
                    </a:p>
                    <a:p>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Lakhandur </a:t>
                      </a:r>
                    </a:p>
                    <a:p>
                      <a:r>
                        <a:rPr kumimoji="0" lang="en-US" sz="2000" kern="1200" baseline="0" dirty="0" err="1" smtClean="0">
                          <a:solidFill>
                            <a:schemeClr val="dk1"/>
                          </a:solidFill>
                          <a:latin typeface="Times New Roman" panose="02020603050405020304" pitchFamily="18" charset="0"/>
                          <a:ea typeface="+mn-ea"/>
                          <a:cs typeface="Times New Roman" panose="02020603050405020304" pitchFamily="18" charset="0"/>
                        </a:rPr>
                        <a:t>Lakhani</a:t>
                      </a:r>
                      <a:r>
                        <a:rPr kumimoji="0" lang="en-US" sz="2000"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a:solidFill>
                      <a:srgbClr val="FF7C80"/>
                    </a:solidFill>
                  </a:tcPr>
                </a:tc>
              </a:tr>
            </a:tbl>
          </a:graphicData>
        </a:graphic>
      </p:graphicFrame>
    </p:spTree>
    <p:extLst>
      <p:ext uri="{BB962C8B-B14F-4D97-AF65-F5344CB8AC3E}">
        <p14:creationId xmlns:p14="http://schemas.microsoft.com/office/powerpoint/2010/main" val="23263279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4673</TotalTime>
  <Words>7536</Words>
  <Application>Microsoft Office PowerPoint</Application>
  <PresentationFormat>Widescreen</PresentationFormat>
  <Paragraphs>1561</Paragraphs>
  <Slides>103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Calibri</vt:lpstr>
      <vt:lpstr>Times New Roman</vt:lpstr>
      <vt:lpstr>Tw Cen MT</vt:lpstr>
      <vt:lpstr>Tw Cen MT Condensed</vt:lpstr>
      <vt:lpstr>Wingdings</vt:lpstr>
      <vt:lpstr>Wingdings 3</vt:lpstr>
      <vt:lpstr>Integral</vt:lpstr>
      <vt:lpstr>PowerPoint Presentation</vt:lpstr>
      <vt:lpstr>PowerPoint Presentation</vt:lpstr>
      <vt:lpstr>CM Devendra Fadnavis talks of ‘Make In Maharashtra’ for industrial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of India</dc:title>
  <dc:creator>Modi&amp;Agrawal</dc:creator>
  <cp:lastModifiedBy>Modi&amp;Agrawal</cp:lastModifiedBy>
  <cp:revision>411</cp:revision>
  <dcterms:created xsi:type="dcterms:W3CDTF">2016-01-28T08:16:27Z</dcterms:created>
  <dcterms:modified xsi:type="dcterms:W3CDTF">2016-11-29T13:12:10Z</dcterms:modified>
</cp:coreProperties>
</file>